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313" r:id="rId6"/>
    <p:sldId id="496" r:id="rId7"/>
    <p:sldId id="565" r:id="rId8"/>
    <p:sldId id="570" r:id="rId9"/>
    <p:sldId id="497" r:id="rId10"/>
    <p:sldId id="498" r:id="rId11"/>
    <p:sldId id="502" r:id="rId12"/>
    <p:sldId id="499" r:id="rId13"/>
    <p:sldId id="559" r:id="rId14"/>
    <p:sldId id="574" r:id="rId15"/>
    <p:sldId id="503" r:id="rId16"/>
    <p:sldId id="510" r:id="rId17"/>
    <p:sldId id="544" r:id="rId18"/>
    <p:sldId id="545" r:id="rId19"/>
    <p:sldId id="560" r:id="rId20"/>
    <p:sldId id="561" r:id="rId21"/>
    <p:sldId id="575" r:id="rId22"/>
    <p:sldId id="562" r:id="rId23"/>
    <p:sldId id="564" r:id="rId24"/>
    <p:sldId id="546" r:id="rId25"/>
    <p:sldId id="549" r:id="rId26"/>
    <p:sldId id="547" r:id="rId27"/>
    <p:sldId id="550" r:id="rId28"/>
    <p:sldId id="507" r:id="rId29"/>
    <p:sldId id="509" r:id="rId30"/>
    <p:sldId id="511" r:id="rId31"/>
    <p:sldId id="513" r:id="rId32"/>
    <p:sldId id="576" r:id="rId33"/>
    <p:sldId id="553" r:id="rId34"/>
    <p:sldId id="514" r:id="rId35"/>
    <p:sldId id="557" r:id="rId36"/>
    <p:sldId id="515" r:id="rId37"/>
    <p:sldId id="572" r:id="rId38"/>
    <p:sldId id="573" r:id="rId39"/>
    <p:sldId id="571" r:id="rId40"/>
    <p:sldId id="558" r:id="rId41"/>
    <p:sldId id="534" r:id="rId42"/>
    <p:sldId id="505" r:id="rId43"/>
    <p:sldId id="551" r:id="rId44"/>
    <p:sldId id="552"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565"/>
            <p14:sldId id="570"/>
            <p14:sldId id="497"/>
            <p14:sldId id="498"/>
            <p14:sldId id="502"/>
            <p14:sldId id="499"/>
            <p14:sldId id="559"/>
            <p14:sldId id="574"/>
            <p14:sldId id="503"/>
            <p14:sldId id="510"/>
            <p14:sldId id="544"/>
            <p14:sldId id="545"/>
            <p14:sldId id="560"/>
            <p14:sldId id="561"/>
            <p14:sldId id="575"/>
            <p14:sldId id="562"/>
            <p14:sldId id="564"/>
            <p14:sldId id="546"/>
            <p14:sldId id="549"/>
            <p14:sldId id="547"/>
            <p14:sldId id="550"/>
            <p14:sldId id="507"/>
            <p14:sldId id="509"/>
            <p14:sldId id="511"/>
            <p14:sldId id="513"/>
            <p14:sldId id="576"/>
            <p14:sldId id="553"/>
            <p14:sldId id="514"/>
            <p14:sldId id="557"/>
            <p14:sldId id="515"/>
            <p14:sldId id="572"/>
            <p14:sldId id="573"/>
            <p14:sldId id="571"/>
            <p14:sldId id="558"/>
            <p14:sldId id="534"/>
            <p14:sldId id="505"/>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3738" autoAdjust="0"/>
  </p:normalViewPr>
  <p:slideViewPr>
    <p:cSldViewPr snapToGrid="0">
      <p:cViewPr varScale="1">
        <p:scale>
          <a:sx n="70" d="100"/>
          <a:sy n="70" d="100"/>
        </p:scale>
        <p:origin x="6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3.tmp"/><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4.xml"/><Relationship Id="rId5" Type="http://schemas.openxmlformats.org/officeDocument/2006/relationships/image" Target="../media/image4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2296"/>
            <a:ext cx="12663752" cy="7053944"/>
          </a:xfrm>
          <a:prstGeom prst="rect">
            <a:avLst/>
          </a:prstGeom>
        </p:spPr>
      </p:pic>
      <p:sp>
        <p:nvSpPr>
          <p:cNvPr id="2" name="Rectangle: Single Corner Rounded 1"/>
          <p:cNvSpPr/>
          <p:nvPr/>
        </p:nvSpPr>
        <p:spPr>
          <a:xfrm flipV="1">
            <a:off x="1" y="-16439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17688" y="2165528"/>
            <a:ext cx="4337356" cy="830997"/>
          </a:xfrm>
          <a:prstGeom prst="rect">
            <a:avLst/>
          </a:prstGeom>
          <a:noFill/>
        </p:spPr>
        <p:txBody>
          <a:bodyPr wrap="square" rtlCol="0">
            <a:spAutoFit/>
          </a:bodyPr>
          <a:lstStyle/>
          <a:p>
            <a:pPr algn="ctr"/>
            <a:r>
              <a:rPr lang="ar-EG" sz="4800" b="1" smtClean="0">
                <a:solidFill>
                  <a:srgbClr val="00B0F0"/>
                </a:solidFill>
                <a:latin typeface="Simplified Arabic" panose="02020603050405020304" pitchFamily="18" charset="-78"/>
                <a:cs typeface="Simplified Arabic" panose="02020603050405020304" pitchFamily="18" charset="-78"/>
              </a:rPr>
              <a:t>الإعلام والمجتمع</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0" name="Rectangle: Rounded Corners 9"/>
          <p:cNvSpPr/>
          <p:nvPr/>
        </p:nvSpPr>
        <p:spPr>
          <a:xfrm>
            <a:off x="7572619" y="3117377"/>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Simplified Arabic" panose="02020603050405020304" pitchFamily="18" charset="-78"/>
                <a:cs typeface="Simplified Arabic" panose="02020603050405020304" pitchFamily="18" charset="-78"/>
              </a:rPr>
              <a:t>المحاضرة السادسة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Simplified Arabic" panose="02020603050405020304" pitchFamily="18" charset="-78"/>
                <a:cs typeface="Simplified Arabic" panose="02020603050405020304" pitchFamily="18" charset="-78"/>
              </a:rPr>
              <a:t>إعداد</a:t>
            </a:r>
            <a:endParaRPr lang="en-US" sz="3200"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649729" y="3872986"/>
            <a:ext cx="1649203" cy="523220"/>
          </a:xfrm>
          <a:prstGeom prst="rect">
            <a:avLst/>
          </a:prstGeom>
          <a:noFill/>
        </p:spPr>
        <p:txBody>
          <a:bodyPr wrap="square" rtlCol="0">
            <a:spAutoFit/>
          </a:bodyPr>
          <a:lstStyle/>
          <a:p>
            <a:r>
              <a:rPr lang="en-US" sz="2800" b="1" smtClean="0">
                <a:latin typeface="Simplified Arabic" panose="02020603050405020304" pitchFamily="18" charset="-78"/>
                <a:cs typeface="Simplified Arabic" panose="02020603050405020304" pitchFamily="18" charset="-78"/>
              </a:rPr>
              <a:t>DGM 226</a:t>
            </a:r>
            <a:endParaRPr lang="en-US" sz="2800" b="1" dirty="0">
              <a:latin typeface="Simplified Arabic" panose="02020603050405020304" pitchFamily="18" charset="-78"/>
              <a:cs typeface="Simplified Arabic" panose="02020603050405020304" pitchFamily="18" charset="-78"/>
            </a:endParaRPr>
          </a:p>
        </p:txBody>
      </p:sp>
      <p:sp>
        <p:nvSpPr>
          <p:cNvPr id="14" name="Rectangle: Rounded Corners 9"/>
          <p:cNvSpPr/>
          <p:nvPr/>
        </p:nvSpPr>
        <p:spPr>
          <a:xfrm>
            <a:off x="4209669" y="4406203"/>
            <a:ext cx="6725900" cy="851053"/>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smtClean="0">
                <a:solidFill>
                  <a:schemeClr val="tx1"/>
                </a:solidFill>
                <a:latin typeface="Simplified Arabic" panose="02020603050405020304" pitchFamily="18" charset="-78"/>
                <a:cs typeface="Simplified Arabic" panose="02020603050405020304" pitchFamily="18" charset="-78"/>
              </a:rPr>
              <a:t>الإعلام الرقمي والتنمية المستدامة</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38563" y="1997096"/>
            <a:ext cx="7397006" cy="4495590"/>
          </a:xfrm>
          <a:prstGeom prst="rect">
            <a:avLst/>
          </a:prstGeom>
          <a:noFill/>
        </p:spPr>
        <p:txBody>
          <a:bodyPr wrap="square" rtlCol="0">
            <a:spAutoFit/>
          </a:bodyPr>
          <a:lstStyle/>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أولًا: مفهوم الإعلام الرقمي التنموي.</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ثانيًا: خصائص الإعلام الرقمي التنموي.</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ثالثًا: مفهوم التنمية المستدامة.</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رابعًا: خصائص التنمية المستدامة.</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خامسًا: أهداف التنمية المستدامة.</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سادسًا: أهمية التنمية المستدامة.</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سابعًا: مجالات التنمية المستدامة.</a:t>
            </a:r>
          </a:p>
          <a:p>
            <a:pPr algn="just" rtl="1">
              <a:lnSpc>
                <a:spcPct val="110000"/>
              </a:lnSpc>
              <a:spcBef>
                <a:spcPts val="110"/>
              </a:spcBef>
              <a:spcAft>
                <a:spcPts val="110"/>
              </a:spcAft>
            </a:pP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b="1" smtClean="0">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96474" y="981396"/>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254388" y="1404564"/>
            <a:ext cx="6003878" cy="4680359"/>
          </a:xfrm>
        </p:spPr>
        <p:txBody>
          <a:bodyPr>
            <a:noAutofit/>
          </a:bodyPr>
          <a:lstStyle/>
          <a:p>
            <a:pPr marL="0" indent="0" algn="just" rtl="1">
              <a:lnSpc>
                <a:spcPct val="110000"/>
              </a:lnSpc>
              <a:spcBef>
                <a:spcPts val="110"/>
              </a:spcBef>
              <a:spcAft>
                <a:spcPts val="110"/>
              </a:spcAft>
              <a:buNone/>
            </a:pPr>
            <a:r>
              <a:rPr lang="ar-EG" sz="2500">
                <a:latin typeface="Simplified Arabic" panose="02020603050405020304" pitchFamily="18" charset="-78"/>
                <a:cs typeface="Simplified Arabic" panose="02020603050405020304" pitchFamily="18" charset="-78"/>
              </a:rPr>
              <a:t>تحتل وسائل الإعلام مكانة متميزة </a:t>
            </a:r>
            <a:r>
              <a:rPr lang="ar-EG" sz="2500" smtClean="0">
                <a:latin typeface="Simplified Arabic" panose="02020603050405020304" pitchFamily="18" charset="-78"/>
                <a:cs typeface="Simplified Arabic" panose="02020603050405020304" pitchFamily="18" charset="-78"/>
              </a:rPr>
              <a:t>انطلاقًا </a:t>
            </a:r>
            <a:r>
              <a:rPr lang="ar-EG" sz="2500">
                <a:latin typeface="Simplified Arabic" panose="02020603050405020304" pitchFamily="18" charset="-78"/>
                <a:cs typeface="Simplified Arabic" panose="02020603050405020304" pitchFamily="18" charset="-78"/>
              </a:rPr>
              <a:t>من طبيعة وظائفها وتأثيرها على الإنسان (كفرد، ومجتمع، ودولة)؛ </a:t>
            </a:r>
            <a:r>
              <a:rPr lang="ar-EG" sz="2500" b="1">
                <a:latin typeface="Simplified Arabic" panose="02020603050405020304" pitchFamily="18" charset="-78"/>
                <a:cs typeface="Simplified Arabic" panose="02020603050405020304" pitchFamily="18" charset="-78"/>
              </a:rPr>
              <a:t>حيث أصبحت دول العالم المتطورة في عصرنا الحاضر تعتمد على ثلاثة أركان رئيسية في بناءها ألا وهى </a:t>
            </a:r>
            <a:r>
              <a:rPr lang="ar-EG" sz="2500" b="1" u="sng">
                <a:latin typeface="Simplified Arabic" panose="02020603050405020304" pitchFamily="18" charset="-78"/>
                <a:cs typeface="Simplified Arabic" panose="02020603050405020304" pitchFamily="18" charset="-78"/>
              </a:rPr>
              <a:t>(السياسة والاقتصاد والإعلام)</a:t>
            </a:r>
            <a:r>
              <a:rPr lang="ar-EG" sz="2500">
                <a:latin typeface="Simplified Arabic" panose="02020603050405020304" pitchFamily="18" charset="-78"/>
                <a:cs typeface="Simplified Arabic" panose="02020603050405020304" pitchFamily="18" charset="-78"/>
              </a:rPr>
              <a:t>، مما ضاعف تأثير وسائل الإعلام على بناء شخصية الإنسان </a:t>
            </a:r>
            <a:r>
              <a:rPr lang="ar-EG" sz="2500" smtClean="0">
                <a:latin typeface="Simplified Arabic" panose="02020603050405020304" pitchFamily="18" charset="-78"/>
                <a:cs typeface="Simplified Arabic" panose="02020603050405020304" pitchFamily="18" charset="-78"/>
              </a:rPr>
              <a:t>بسبب تداخل </a:t>
            </a:r>
            <a:r>
              <a:rPr lang="ar-EG" sz="2500">
                <a:latin typeface="Simplified Arabic" panose="02020603050405020304" pitchFamily="18" charset="-78"/>
                <a:cs typeface="Simplified Arabic" panose="02020603050405020304" pitchFamily="18" charset="-78"/>
              </a:rPr>
              <a:t>وظائفها مع جميع طبقات المجتمع </a:t>
            </a:r>
            <a:r>
              <a:rPr lang="ar-EG" sz="2500" b="1">
                <a:latin typeface="Simplified Arabic" panose="02020603050405020304" pitchFamily="18" charset="-78"/>
                <a:cs typeface="Simplified Arabic" panose="02020603050405020304" pitchFamily="18" charset="-78"/>
              </a:rPr>
              <a:t>لما تقدمه من  معلومات عبر مساحات كبيرة وعلى مدار الساعة من خلال مختلف وسائلها</a:t>
            </a:r>
            <a:r>
              <a:rPr lang="ar-EG" sz="2500">
                <a:latin typeface="Simplified Arabic" panose="02020603050405020304" pitchFamily="18" charset="-78"/>
                <a:cs typeface="Simplified Arabic" panose="02020603050405020304" pitchFamily="18" charset="-78"/>
              </a:rPr>
              <a:t>، </a:t>
            </a:r>
            <a:r>
              <a:rPr lang="ar-EG" sz="2500" b="1" u="sng">
                <a:latin typeface="Simplified Arabic" panose="02020603050405020304" pitchFamily="18" charset="-78"/>
                <a:cs typeface="Simplified Arabic" panose="02020603050405020304" pitchFamily="18" charset="-78"/>
              </a:rPr>
              <a:t>ويعد الإعلام حجر الزاوية في تهيئة الأجواء اللازمة والضرورية لحركة التنمية الشاملة والمستدامة في المجتمع حيث </a:t>
            </a:r>
            <a:r>
              <a:rPr lang="ar-EG" sz="2500" b="1" u="sng" smtClean="0">
                <a:latin typeface="Simplified Arabic" panose="02020603050405020304" pitchFamily="18" charset="-78"/>
                <a:cs typeface="Simplified Arabic" panose="02020603050405020304" pitchFamily="18" charset="-78"/>
              </a:rPr>
              <a:t>أنه </a:t>
            </a:r>
            <a:r>
              <a:rPr lang="ar-EG" sz="2500" b="1" u="sng">
                <a:latin typeface="Simplified Arabic" panose="02020603050405020304" pitchFamily="18" charset="-78"/>
                <a:cs typeface="Simplified Arabic" panose="02020603050405020304" pitchFamily="18" charset="-78"/>
              </a:rPr>
              <a:t>يعمل على توفير البيانات والمعلومات.</a:t>
            </a:r>
            <a:endParaRPr lang="en-US" sz="25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27896"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smtClean="0">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3" y="1404564"/>
            <a:ext cx="4805148" cy="4909359"/>
          </a:xfrm>
        </p:spPr>
      </p:pic>
    </p:spTree>
    <p:extLst>
      <p:ext uri="{BB962C8B-B14F-4D97-AF65-F5344CB8AC3E}">
        <p14:creationId xmlns:p14="http://schemas.microsoft.com/office/powerpoint/2010/main" val="1733623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4531056" y="1464449"/>
            <a:ext cx="6981279" cy="4388561"/>
          </a:xfrm>
        </p:spPr>
        <p:txBody>
          <a:bodyPr>
            <a:noAutofit/>
          </a:bodyPr>
          <a:lstStyle/>
          <a:p>
            <a:pPr algn="just" rtl="1">
              <a:lnSpc>
                <a:spcPct val="110000"/>
              </a:lnSpc>
              <a:spcBef>
                <a:spcPts val="110"/>
              </a:spcBef>
              <a:spcAft>
                <a:spcPts val="110"/>
              </a:spcAft>
              <a:buFont typeface="Wingdings" panose="05000000000000000000" pitchFamily="2" charset="2"/>
              <a:buChar char="Ø"/>
            </a:pPr>
            <a:r>
              <a:rPr lang="ar-EG" sz="2400" b="1">
                <a:latin typeface="Simplified Arabic" panose="02020603050405020304" pitchFamily="18" charset="-78"/>
                <a:cs typeface="Simplified Arabic" panose="02020603050405020304" pitchFamily="18" charset="-78"/>
              </a:rPr>
              <a:t> </a:t>
            </a:r>
            <a:r>
              <a:rPr lang="ar-EG" sz="2500" b="1" smtClean="0">
                <a:latin typeface="Simplified Arabic" panose="02020603050405020304" pitchFamily="18" charset="-78"/>
                <a:cs typeface="Simplified Arabic" panose="02020603050405020304" pitchFamily="18" charset="-78"/>
              </a:rPr>
              <a:t>و</a:t>
            </a:r>
            <a:r>
              <a:rPr lang="ar-EG" sz="2500" b="1" u="sng" smtClean="0">
                <a:latin typeface="Simplified Arabic" panose="02020603050405020304" pitchFamily="18" charset="-78"/>
                <a:cs typeface="Simplified Arabic" panose="02020603050405020304" pitchFamily="18" charset="-78"/>
              </a:rPr>
              <a:t>يعد </a:t>
            </a:r>
            <a:r>
              <a:rPr lang="ar-EG" sz="2500" b="1" u="sng">
                <a:latin typeface="Simplified Arabic" panose="02020603050405020304" pitchFamily="18" charset="-78"/>
                <a:cs typeface="Simplified Arabic" panose="02020603050405020304" pitchFamily="18" charset="-78"/>
              </a:rPr>
              <a:t>الإعلام الرقمي آلية فعالة وهامة لإحداث التغيير الشامل داخل المجتمعات ولربط التفاعلات كافة التي تنشأ بين أفراده</a:t>
            </a:r>
            <a:r>
              <a:rPr lang="ar-EG" sz="2500">
                <a:latin typeface="Simplified Arabic" panose="02020603050405020304" pitchFamily="18" charset="-78"/>
                <a:cs typeface="Simplified Arabic" panose="02020603050405020304" pitchFamily="18" charset="-78"/>
              </a:rPr>
              <a:t>، </a:t>
            </a:r>
            <a:r>
              <a:rPr lang="ar-EG" sz="2500" b="1" u="sng">
                <a:latin typeface="Simplified Arabic" panose="02020603050405020304" pitchFamily="18" charset="-78"/>
                <a:cs typeface="Simplified Arabic" panose="02020603050405020304" pitchFamily="18" charset="-78"/>
              </a:rPr>
              <a:t>فهو مفهوم يتضمن عدة أبعاد</a:t>
            </a:r>
            <a:r>
              <a:rPr lang="ar-EG" sz="2500" u="sng">
                <a:latin typeface="Simplified Arabic" panose="02020603050405020304" pitchFamily="18" charset="-78"/>
                <a:cs typeface="Simplified Arabic" panose="02020603050405020304" pitchFamily="18" charset="-78"/>
              </a:rPr>
              <a:t>، </a:t>
            </a:r>
            <a:r>
              <a:rPr lang="ar-EG" sz="2500" b="1" u="sng">
                <a:latin typeface="Simplified Arabic" panose="02020603050405020304" pitchFamily="18" charset="-78"/>
                <a:cs typeface="Simplified Arabic" panose="02020603050405020304" pitchFamily="18" charset="-78"/>
              </a:rPr>
              <a:t>وهو علم قائم بذاته بات له دور هام في التركيز على أهداف التنمية المستدامة</a:t>
            </a:r>
            <a:r>
              <a:rPr lang="ar-EG" sz="2500" b="1">
                <a:latin typeface="Simplified Arabic" panose="02020603050405020304" pitchFamily="18" charset="-78"/>
                <a:cs typeface="Simplified Arabic" panose="02020603050405020304" pitchFamily="18" charset="-78"/>
              </a:rPr>
              <a:t>، والتعريف بها ونشرها وابتكار الأفكار الفعالة التي تدفع عجلة التنمية المستدامة للأمام</a:t>
            </a:r>
            <a:r>
              <a:rPr lang="ar-EG" sz="2500">
                <a:latin typeface="Simplified Arabic" panose="02020603050405020304" pitchFamily="18" charset="-78"/>
                <a:cs typeface="Simplified Arabic" panose="02020603050405020304" pitchFamily="18" charset="-78"/>
              </a:rPr>
              <a:t>، ‏</a:t>
            </a:r>
            <a:r>
              <a:rPr lang="ar-EG" sz="2500" b="1" u="sng">
                <a:latin typeface="Simplified Arabic" panose="02020603050405020304" pitchFamily="18" charset="-78"/>
                <a:cs typeface="Simplified Arabic" panose="02020603050405020304" pitchFamily="18" charset="-78"/>
              </a:rPr>
              <a:t>فمهمة وسائل الإعلام بمختلف أنواعها لا تقتصر على تلقي وبث الأخبار والمعلومات ولا على تفسيرها </a:t>
            </a:r>
            <a:r>
              <a:rPr lang="ar-EG" sz="2500" b="1" u="sng" smtClean="0">
                <a:latin typeface="Simplified Arabic" panose="02020603050405020304" pitchFamily="18" charset="-78"/>
                <a:cs typeface="Simplified Arabic" panose="02020603050405020304" pitchFamily="18" charset="-78"/>
              </a:rPr>
              <a:t>وتحليلها، </a:t>
            </a:r>
            <a:r>
              <a:rPr lang="ar-EG" sz="2500" b="1" u="sng">
                <a:latin typeface="Simplified Arabic" panose="02020603050405020304" pitchFamily="18" charset="-78"/>
                <a:cs typeface="Simplified Arabic" panose="02020603050405020304" pitchFamily="18" charset="-78"/>
              </a:rPr>
              <a:t>بل هناك مهمة أكبر وهى المساهمة في رقي وتطوير المجتمع نفسه من خلال دفع القراء والمستمعين والمشاهدين إلى إدراك خطورة مشكلة التنمية وإلى البحث عن حلول </a:t>
            </a:r>
            <a:r>
              <a:rPr lang="ar-EG" sz="2500" b="1" u="sng" smtClean="0">
                <a:latin typeface="Simplified Arabic" panose="02020603050405020304" pitchFamily="18" charset="-78"/>
                <a:cs typeface="Simplified Arabic" panose="02020603050405020304" pitchFamily="18" charset="-78"/>
              </a:rPr>
              <a:t>لها</a:t>
            </a:r>
            <a:r>
              <a:rPr lang="ar-EG" sz="2500" u="sng">
                <a:latin typeface="Simplified Arabic" panose="02020603050405020304" pitchFamily="18" charset="-78"/>
                <a:cs typeface="Simplified Arabic" panose="02020603050405020304" pitchFamily="18" charset="-78"/>
              </a:rPr>
              <a:t>.</a:t>
            </a:r>
            <a:endParaRPr lang="en-US" sz="2500"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smtClean="0">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6472" y="1464449"/>
            <a:ext cx="3857981" cy="4813521"/>
          </a:xfrm>
        </p:spPr>
      </p:pic>
    </p:spTree>
    <p:extLst>
      <p:ext uri="{BB962C8B-B14F-4D97-AF65-F5344CB8AC3E}">
        <p14:creationId xmlns:p14="http://schemas.microsoft.com/office/powerpoint/2010/main" val="3157200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268036" y="1373053"/>
            <a:ext cx="6107823" cy="4388561"/>
          </a:xfrm>
        </p:spPr>
        <p:txBody>
          <a:bodyPr>
            <a:noAutofit/>
          </a:bodyPr>
          <a:lstStyle/>
          <a:p>
            <a:pPr algn="just" rtl="1">
              <a:lnSpc>
                <a:spcPct val="120000"/>
              </a:lnSpc>
              <a:spcBef>
                <a:spcPts val="110"/>
              </a:spcBef>
              <a:spcAft>
                <a:spcPts val="110"/>
              </a:spcAft>
              <a:buFont typeface="Wingdings" panose="05000000000000000000" pitchFamily="2" charset="2"/>
              <a:buChar char="Ø"/>
            </a:pPr>
            <a:r>
              <a:rPr lang="ar-EG" sz="2400" smtClean="0">
                <a:latin typeface="Simplified Arabic" panose="02020603050405020304" pitchFamily="18" charset="-78"/>
                <a:cs typeface="Simplified Arabic" panose="02020603050405020304" pitchFamily="18" charset="-78"/>
              </a:rPr>
              <a:t>‏ </a:t>
            </a:r>
            <a:r>
              <a:rPr lang="ar-EG" b="1" smtClean="0">
                <a:latin typeface="Simplified Arabic" panose="02020603050405020304" pitchFamily="18" charset="-78"/>
                <a:cs typeface="Simplified Arabic" panose="02020603050405020304" pitchFamily="18" charset="-78"/>
              </a:rPr>
              <a:t>وخاصة </a:t>
            </a:r>
            <a:r>
              <a:rPr lang="ar-EG" b="1">
                <a:latin typeface="Simplified Arabic" panose="02020603050405020304" pitchFamily="18" charset="-78"/>
                <a:cs typeface="Simplified Arabic" panose="02020603050405020304" pitchFamily="18" charset="-78"/>
              </a:rPr>
              <a:t>في الأقطار النامية فبعد مرور عقدين من الزمن اتضح أن وسائل الإعلام لم تؤدي دورها في التنمية كما ينبغي، </a:t>
            </a:r>
            <a:r>
              <a:rPr lang="ar-EG" b="1" u="sng">
                <a:solidFill>
                  <a:srgbClr val="203E5F"/>
                </a:solidFill>
                <a:latin typeface="Simplified Arabic" panose="02020603050405020304" pitchFamily="18" charset="-78"/>
                <a:cs typeface="Simplified Arabic" panose="02020603050405020304" pitchFamily="18" charset="-78"/>
              </a:rPr>
              <a:t>فظهرت الحاجة الملحة إلى إعلام تنموي </a:t>
            </a:r>
            <a:r>
              <a:rPr lang="ar-EG" b="1" u="sng" smtClean="0">
                <a:solidFill>
                  <a:srgbClr val="203E5F"/>
                </a:solidFill>
                <a:latin typeface="Simplified Arabic" panose="02020603050405020304" pitchFamily="18" charset="-78"/>
                <a:cs typeface="Simplified Arabic" panose="02020603050405020304" pitchFamily="18" charset="-78"/>
              </a:rPr>
              <a:t>يُبنى </a:t>
            </a:r>
            <a:r>
              <a:rPr lang="ar-EG" b="1" u="sng">
                <a:solidFill>
                  <a:srgbClr val="203E5F"/>
                </a:solidFill>
                <a:latin typeface="Simplified Arabic" panose="02020603050405020304" pitchFamily="18" charset="-78"/>
                <a:cs typeface="Simplified Arabic" panose="02020603050405020304" pitchFamily="18" charset="-78"/>
              </a:rPr>
              <a:t>على أسس ومنطلقات جديدة تلائم حركة التنمية وأهدافها وطموحاتها</a:t>
            </a:r>
            <a:r>
              <a:rPr lang="ar-EG" u="sng">
                <a:solidFill>
                  <a:srgbClr val="203E5F"/>
                </a:solidFill>
                <a:latin typeface="Simplified Arabic" panose="02020603050405020304" pitchFamily="18" charset="-78"/>
                <a:cs typeface="Simplified Arabic" panose="02020603050405020304" pitchFamily="18" charset="-78"/>
              </a:rPr>
              <a:t>، </a:t>
            </a:r>
            <a:r>
              <a:rPr lang="ar-EG" b="1" u="sng">
                <a:solidFill>
                  <a:srgbClr val="203E5F"/>
                </a:solidFill>
                <a:latin typeface="Simplified Arabic" panose="02020603050405020304" pitchFamily="18" charset="-78"/>
                <a:cs typeface="Simplified Arabic" panose="02020603050405020304" pitchFamily="18" charset="-78"/>
              </a:rPr>
              <a:t>فظهر مفهوم الإعلام </a:t>
            </a:r>
            <a:r>
              <a:rPr lang="ar-EG" b="1" u="sng" smtClean="0">
                <a:solidFill>
                  <a:srgbClr val="203E5F"/>
                </a:solidFill>
                <a:latin typeface="Simplified Arabic" panose="02020603050405020304" pitchFamily="18" charset="-78"/>
                <a:cs typeface="Simplified Arabic" panose="02020603050405020304" pitchFamily="18" charset="-78"/>
              </a:rPr>
              <a:t>التنموي.</a:t>
            </a:r>
            <a:endParaRPr lang="en-US" u="sng">
              <a:solidFill>
                <a:srgbClr val="203E5F"/>
              </a:solidFill>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smtClean="0">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09433" y="1482524"/>
            <a:ext cx="4653887" cy="5012306"/>
          </a:xfrm>
        </p:spPr>
      </p:pic>
    </p:spTree>
    <p:extLst>
      <p:ext uri="{BB962C8B-B14F-4D97-AF65-F5344CB8AC3E}">
        <p14:creationId xmlns:p14="http://schemas.microsoft.com/office/powerpoint/2010/main" val="2915464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algn="just" rtl="1">
              <a:lnSpc>
                <a:spcPct val="120000"/>
              </a:lnSpc>
              <a:spcBef>
                <a:spcPts val="110"/>
              </a:spcBef>
              <a:spcAft>
                <a:spcPts val="110"/>
              </a:spcAft>
              <a:buFont typeface="Wingdings" panose="05000000000000000000" pitchFamily="2" charset="2"/>
              <a:buChar char="§"/>
            </a:pPr>
            <a:r>
              <a:rPr lang="ar-EG" b="1" u="sng" smtClean="0">
                <a:latin typeface="Simplified Arabic" panose="02020603050405020304" pitchFamily="18" charset="-78"/>
                <a:cs typeface="Simplified Arabic" panose="02020603050405020304" pitchFamily="18" charset="-78"/>
              </a:rPr>
              <a:t>يعرف الإعلام الرقمي </a:t>
            </a:r>
            <a:r>
              <a:rPr lang="ar-EG" b="1" u="sng">
                <a:latin typeface="Simplified Arabic" panose="02020603050405020304" pitchFamily="18" charset="-78"/>
                <a:cs typeface="Simplified Arabic" panose="02020603050405020304" pitchFamily="18" charset="-78"/>
              </a:rPr>
              <a:t>التنموي بأنه ‏أحد الفروع الأساسية للنشاط الإعلامي الذي يهتم بقضايا التنمية</a:t>
            </a:r>
            <a:r>
              <a:rPr lang="ar-EG" u="sng">
                <a:latin typeface="Simplified Arabic" panose="02020603050405020304" pitchFamily="18" charset="-78"/>
                <a:cs typeface="Simplified Arabic" panose="02020603050405020304" pitchFamily="18" charset="-78"/>
              </a:rPr>
              <a:t>، </a:t>
            </a:r>
            <a:r>
              <a:rPr lang="ar-EG" b="1" u="sng">
                <a:latin typeface="Simplified Arabic" panose="02020603050405020304" pitchFamily="18" charset="-78"/>
                <a:cs typeface="Simplified Arabic" panose="02020603050405020304" pitchFamily="18" charset="-78"/>
              </a:rPr>
              <a:t>فهو إعلام هادف وشامل</a:t>
            </a:r>
            <a:r>
              <a:rPr lang="ar-EG" u="sng">
                <a:latin typeface="Simplified Arabic" panose="02020603050405020304" pitchFamily="18" charset="-78"/>
                <a:cs typeface="Simplified Arabic" panose="02020603050405020304" pitchFamily="18" charset="-78"/>
              </a:rPr>
              <a:t>، </a:t>
            </a:r>
            <a:r>
              <a:rPr lang="ar-EG" b="1" u="sng">
                <a:latin typeface="Simplified Arabic" panose="02020603050405020304" pitchFamily="18" charset="-78"/>
                <a:cs typeface="Simplified Arabic" panose="02020603050405020304" pitchFamily="18" charset="-78"/>
              </a:rPr>
              <a:t>ويفترض أن يكون إعلامًا واقعيًا يهدف إلى تحقيق غايات اجتماعية تنموية</a:t>
            </a:r>
            <a:r>
              <a:rPr lang="ar-EG" u="sng">
                <a:latin typeface="Simplified Arabic" panose="02020603050405020304" pitchFamily="18" charset="-78"/>
                <a:cs typeface="Simplified Arabic" panose="02020603050405020304" pitchFamily="18" charset="-78"/>
              </a:rPr>
              <a:t>، </a:t>
            </a:r>
            <a:r>
              <a:rPr lang="ar-EG" b="1" u="sng">
                <a:latin typeface="Simplified Arabic" panose="02020603050405020304" pitchFamily="18" charset="-78"/>
                <a:cs typeface="Simplified Arabic" panose="02020603050405020304" pitchFamily="18" charset="-78"/>
              </a:rPr>
              <a:t>وهو مرتبط بالنواحي السياسية والاقتصادية والاجتماعية والثقافية والتربوية، ويستند إلى الصدق والوضوح والصراحة في التعامل مع الجمهور</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306472" y="365126"/>
            <a:ext cx="9047328"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مفهوم الإعلام الرقمي التنموي</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1193" y="1391315"/>
            <a:ext cx="4462819" cy="5118667"/>
          </a:xfrm>
        </p:spPr>
      </p:pic>
    </p:spTree>
    <p:extLst>
      <p:ext uri="{BB962C8B-B14F-4D97-AF65-F5344CB8AC3E}">
        <p14:creationId xmlns:p14="http://schemas.microsoft.com/office/powerpoint/2010/main" val="1090124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fontScale="92500"/>
          </a:bodyPr>
          <a:lstStyle/>
          <a:p>
            <a:pPr marL="0" indent="0" algn="just" rtl="1">
              <a:lnSpc>
                <a:spcPct val="110000"/>
              </a:lnSpc>
              <a:spcBef>
                <a:spcPts val="110"/>
              </a:spcBef>
              <a:spcAft>
                <a:spcPts val="110"/>
              </a:spcAft>
              <a:buNone/>
            </a:pPr>
            <a:r>
              <a:rPr lang="ar-EG" sz="3000" b="1" u="sng">
                <a:solidFill>
                  <a:srgbClr val="203E5F"/>
                </a:solidFill>
                <a:latin typeface="Simplified Arabic" panose="02020603050405020304" pitchFamily="18" charset="-78"/>
                <a:cs typeface="Simplified Arabic" panose="02020603050405020304" pitchFamily="18" charset="-78"/>
              </a:rPr>
              <a:t>اتفق العديد من الأكاديميين والباحثين المتخصصين في علوم الإعلام على أن هناك ملامح أساسية للإعلام التنموي، وتتحدد أهم هذه الخصائص والملامح فيما يلي: </a:t>
            </a:r>
            <a:endParaRPr lang="ar-EG" sz="30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3000" b="1" u="sng" smtClean="0">
                <a:solidFill>
                  <a:srgbClr val="203E5F"/>
                </a:solidFill>
                <a:latin typeface="Simplified Arabic" panose="02020603050405020304" pitchFamily="18" charset="-78"/>
                <a:cs typeface="Simplified Arabic" panose="02020603050405020304" pitchFamily="18" charset="-78"/>
              </a:rPr>
              <a:t>1</a:t>
            </a:r>
            <a:r>
              <a:rPr lang="ar-EG" sz="3000" b="1" u="sng" smtClean="0">
                <a:solidFill>
                  <a:srgbClr val="203E5F"/>
                </a:solidFill>
                <a:latin typeface="Simplified Arabic" panose="02020603050405020304" pitchFamily="18" charset="-78"/>
                <a:cs typeface="Simplified Arabic" panose="02020603050405020304" pitchFamily="18" charset="-78"/>
              </a:rPr>
              <a:t>. </a:t>
            </a:r>
            <a:r>
              <a:rPr lang="ar-EG" sz="3000" b="1" u="sng">
                <a:solidFill>
                  <a:srgbClr val="203E5F"/>
                </a:solidFill>
                <a:latin typeface="Simplified Arabic" panose="02020603050405020304" pitchFamily="18" charset="-78"/>
                <a:cs typeface="Simplified Arabic" panose="02020603050405020304" pitchFamily="18" charset="-78"/>
              </a:rPr>
              <a:t>إعلام حديث ومتطور:</a:t>
            </a:r>
            <a:r>
              <a:rPr lang="ar-EG" sz="3000">
                <a:solidFill>
                  <a:srgbClr val="203E5F"/>
                </a:solidFill>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يتجاوز الأساليب التقليدية المتمثلة في نقل المعلومة فقط إلى المشاركة الفعالة في خطط التنمية كافة وتتبع سيرها من خلال مختلف الأنشطة والأشكال الإعلامية</a:t>
            </a:r>
            <a:r>
              <a:rPr lang="ar-EG" sz="2600">
                <a:latin typeface="Simplified Arabic" panose="02020603050405020304" pitchFamily="18" charset="-78"/>
                <a:cs typeface="Simplified Arabic" panose="02020603050405020304" pitchFamily="18" charset="-78"/>
              </a:rPr>
              <a:t>، </a:t>
            </a:r>
            <a:r>
              <a:rPr lang="ar-EG" sz="2600" b="1" u="sng">
                <a:latin typeface="Simplified Arabic" panose="02020603050405020304" pitchFamily="18" charset="-78"/>
                <a:cs typeface="Simplified Arabic" panose="02020603050405020304" pitchFamily="18" charset="-78"/>
              </a:rPr>
              <a:t>فكلما كان الإعلام التنموي متطورًا في أدائه ووسائله، أثر ذلك أكثر في الواقع، فبعض الدراسات أثبتت أن ثمة ارتباطًا وثيقًا بين النمو الاقتصادي ونمو وسائل الإعلام</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8" name="Rectangle: Rounded Corners 33"/>
          <p:cNvSpPr txBox="1">
            <a:spLocks noGrp="1"/>
          </p:cNvSpPr>
          <p:nvPr>
            <p:ph type="title"/>
          </p:nvPr>
        </p:nvSpPr>
        <p:spPr>
          <a:xfrm>
            <a:off x="2388358" y="365125"/>
            <a:ext cx="896544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خصائص الإعلام الرقمي التنموي</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01377" y="1478063"/>
            <a:ext cx="4225925" cy="5019758"/>
          </a:xfrm>
        </p:spPr>
      </p:pic>
    </p:spTree>
    <p:extLst>
      <p:ext uri="{BB962C8B-B14F-4D97-AF65-F5344CB8AC3E}">
        <p14:creationId xmlns:p14="http://schemas.microsoft.com/office/powerpoint/2010/main" val="82399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756314" y="298568"/>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endParaRPr lang="en-US"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84946" y="365124"/>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خصائص الإعلام الرقمي التنموي</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4926841" y="1460310"/>
            <a:ext cx="6212005" cy="5223674"/>
          </a:xfrm>
          <a:prstGeom prst="rect">
            <a:avLst/>
          </a:prstGeom>
        </p:spPr>
        <p:txBody>
          <a:bodyPr wrap="square">
            <a:spAutoFit/>
          </a:bodyPr>
          <a:lstStyle/>
          <a:p>
            <a:pPr algn="just" rtl="1">
              <a:lnSpc>
                <a:spcPct val="120000"/>
              </a:lnSpc>
              <a:spcBef>
                <a:spcPts val="110"/>
              </a:spcBef>
              <a:spcAft>
                <a:spcPts val="110"/>
              </a:spcAft>
            </a:pP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.2</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إعلام هادف:</a:t>
            </a:r>
            <a:r>
              <a:rPr lang="ar-EG" sz="2800" b="1">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500" b="1" smtClean="0">
                <a:latin typeface="Calibri" panose="020F0502020204030204" pitchFamily="34" charset="0"/>
                <a:ea typeface="Calibri" panose="020F0502020204030204" pitchFamily="34" charset="0"/>
                <a:cs typeface="Simplified Arabic" panose="02020603050405020304" pitchFamily="18" charset="-78"/>
              </a:rPr>
              <a:t>يسعى </a:t>
            </a:r>
            <a:r>
              <a:rPr lang="ar-EG" sz="2500" b="1">
                <a:latin typeface="Calibri" panose="020F0502020204030204" pitchFamily="34" charset="0"/>
                <a:ea typeface="Calibri" panose="020F0502020204030204" pitchFamily="34" charset="0"/>
                <a:cs typeface="Simplified Arabic" panose="02020603050405020304" pitchFamily="18" charset="-78"/>
              </a:rPr>
              <a:t>بالدرجة الأولى إلى تحقيق أهداف وغايات اجتماعية مستوحاه من حاجات المجتمع الأساسية ومصالحه </a:t>
            </a:r>
            <a:r>
              <a:rPr lang="ar-EG" sz="2500" b="1" smtClean="0">
                <a:latin typeface="Calibri" panose="020F0502020204030204" pitchFamily="34" charset="0"/>
                <a:ea typeface="Calibri" panose="020F0502020204030204" pitchFamily="34" charset="0"/>
                <a:cs typeface="Simplified Arabic" panose="02020603050405020304" pitchFamily="18" charset="-78"/>
              </a:rPr>
              <a:t>الجوهرية</a:t>
            </a:r>
            <a:r>
              <a:rPr lang="ar-EG" sz="2500" smtClean="0">
                <a:latin typeface="Calibri" panose="020F0502020204030204" pitchFamily="34" charset="0"/>
                <a:ea typeface="Calibri" panose="020F0502020204030204" pitchFamily="34" charset="0"/>
                <a:cs typeface="Simplified Arabic" panose="02020603050405020304" pitchFamily="18" charset="-78"/>
              </a:rPr>
              <a:t>، </a:t>
            </a:r>
            <a:r>
              <a:rPr lang="ar-EG" sz="2500" b="1" smtClean="0">
                <a:latin typeface="Calibri" panose="020F0502020204030204" pitchFamily="34" charset="0"/>
                <a:ea typeface="Calibri" panose="020F0502020204030204" pitchFamily="34" charset="0"/>
                <a:cs typeface="Simplified Arabic" panose="02020603050405020304" pitchFamily="18" charset="-78"/>
              </a:rPr>
              <a:t>فهو </a:t>
            </a:r>
            <a:r>
              <a:rPr lang="ar-EG" sz="2500" b="1">
                <a:latin typeface="Calibri" panose="020F0502020204030204" pitchFamily="34" charset="0"/>
                <a:ea typeface="Calibri" panose="020F0502020204030204" pitchFamily="34" charset="0"/>
                <a:cs typeface="Simplified Arabic" panose="02020603050405020304" pitchFamily="18" charset="-78"/>
              </a:rPr>
              <a:t>يقوم بتهيئة الأجواء المناسبة لغرض إنجاح الخطط التنموية، كما يهدف إلى تعزيز قدرات الجمهور من أجل المشاركة الإيجابية في عملية التنمية</a:t>
            </a:r>
            <a:r>
              <a:rPr lang="ar-EG" sz="2500" smtClean="0">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20000"/>
              </a:lnSpc>
              <a:spcBef>
                <a:spcPts val="110"/>
              </a:spcBef>
              <a:spcAft>
                <a:spcPts val="110"/>
              </a:spcAft>
            </a:pPr>
            <a:r>
              <a:rPr lang="en-US" sz="2800" b="1" smtClean="0">
                <a:solidFill>
                  <a:srgbClr val="203E5F"/>
                </a:solidFill>
                <a:latin typeface="Simplified Arabic" panose="02020603050405020304" pitchFamily="18" charset="-78"/>
                <a:cs typeface="Simplified Arabic" panose="02020603050405020304" pitchFamily="18" charset="-78"/>
              </a:rPr>
              <a:t>3</a:t>
            </a:r>
            <a:r>
              <a:rPr lang="ar-EG" sz="2800" b="1" u="sng" smtClean="0">
                <a:solidFill>
                  <a:srgbClr val="203E5F"/>
                </a:solidFill>
                <a:latin typeface="Simplified Arabic" panose="02020603050405020304" pitchFamily="18" charset="-78"/>
                <a:cs typeface="Simplified Arabic" panose="02020603050405020304" pitchFamily="18" charset="-78"/>
              </a:rPr>
              <a:t>. إعلام </a:t>
            </a:r>
            <a:r>
              <a:rPr lang="ar-EG" sz="2800" b="1" u="sng">
                <a:solidFill>
                  <a:srgbClr val="203E5F"/>
                </a:solidFill>
                <a:latin typeface="Simplified Arabic" panose="02020603050405020304" pitchFamily="18" charset="-78"/>
                <a:cs typeface="Simplified Arabic" panose="02020603050405020304" pitchFamily="18" charset="-78"/>
              </a:rPr>
              <a:t>واقعي الأسلوب والطرح</a:t>
            </a:r>
            <a:r>
              <a:rPr lang="ar-EG" sz="280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a:t>
            </a:r>
            <a:r>
              <a:rPr lang="ar-EG" sz="2500" b="1">
                <a:latin typeface="Simplified Arabic" panose="02020603050405020304" pitchFamily="18" charset="-78"/>
                <a:cs typeface="Simplified Arabic" panose="02020603050405020304" pitchFamily="18" charset="-78"/>
              </a:rPr>
              <a:t>يستند على حجج وبراهين منطقية في إقناع الناس كي يحظى بالقبول والاستحسان ويعبر عن همومهم ومشاكلهم وقابلًا لمسايرة القضايا المستجدة</a:t>
            </a:r>
            <a:r>
              <a:rPr lang="ar-EG" sz="2500"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ar-EG" sz="2400" smtClean="0">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0487" y="1460310"/>
            <a:ext cx="4401401" cy="5014540"/>
          </a:xfrm>
        </p:spPr>
      </p:pic>
    </p:spTree>
    <p:extLst>
      <p:ext uri="{BB962C8B-B14F-4D97-AF65-F5344CB8AC3E}">
        <p14:creationId xmlns:p14="http://schemas.microsoft.com/office/powerpoint/2010/main" val="2463535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smtClean="0"/>
              <a:t>‏</a:t>
            </a:r>
            <a:endParaRPr lang="en-US"/>
          </a:p>
        </p:txBody>
      </p:sp>
      <p:sp>
        <p:nvSpPr>
          <p:cNvPr id="4" name="عنصر نائب للمحتوى 3"/>
          <p:cNvSpPr>
            <a:spLocks noGrp="1"/>
          </p:cNvSpPr>
          <p:nvPr>
            <p:ph sz="half" idx="2"/>
          </p:nvPr>
        </p:nvSpPr>
        <p:spPr>
          <a:xfrm>
            <a:off x="5622878" y="1382443"/>
            <a:ext cx="5802216" cy="4594465"/>
          </a:xfrm>
        </p:spPr>
        <p:txBody>
          <a:bodyPr>
            <a:normAutofit/>
          </a:bodyPr>
          <a:lstStyle/>
          <a:p>
            <a:pPr marL="0" indent="0" algn="just" rtl="1">
              <a:lnSpc>
                <a:spcPct val="120000"/>
              </a:lnSpc>
              <a:spcBef>
                <a:spcPts val="110"/>
              </a:spcBef>
              <a:spcAft>
                <a:spcPts val="110"/>
              </a:spcAft>
              <a:buNone/>
            </a:pPr>
            <a:r>
              <a:rPr lang="en-US" b="1" smtClean="0">
                <a:solidFill>
                  <a:srgbClr val="203E5F"/>
                </a:solidFill>
                <a:latin typeface="Simplified Arabic" panose="02020603050405020304" pitchFamily="18" charset="-78"/>
                <a:cs typeface="Simplified Arabic" panose="02020603050405020304" pitchFamily="18" charset="-78"/>
              </a:rPr>
              <a:t>4</a:t>
            </a:r>
            <a:r>
              <a:rPr lang="ar-EG" b="1" u="sng" smtClean="0">
                <a:solidFill>
                  <a:srgbClr val="203E5F"/>
                </a:solidFill>
                <a:latin typeface="Simplified Arabic" panose="02020603050405020304" pitchFamily="18" charset="-78"/>
                <a:cs typeface="Simplified Arabic" panose="02020603050405020304" pitchFamily="18" charset="-78"/>
              </a:rPr>
              <a:t>.إعلام </a:t>
            </a:r>
            <a:r>
              <a:rPr lang="ar-EG" b="1" u="sng">
                <a:solidFill>
                  <a:srgbClr val="203E5F"/>
                </a:solidFill>
                <a:latin typeface="Simplified Arabic" panose="02020603050405020304" pitchFamily="18" charset="-78"/>
                <a:cs typeface="Simplified Arabic" panose="02020603050405020304" pitchFamily="18" charset="-78"/>
              </a:rPr>
              <a:t>مخطط وشامل ومتعدد الأبعاد</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يرتبط بخطوط التنمية ومصالح المجتمع وأيضًا شامل ويرتبط بأبعاد اقتصادية واجتماعية وسياسية وتربوية ومالية وإدارية، ويستفيد من خبرات وتجارب الدول والمجتمعات الأخرى.</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p:txBody>
      </p:sp>
      <p:sp>
        <p:nvSpPr>
          <p:cNvPr id="10" name="Rectangle: Rounded Corners 33"/>
          <p:cNvSpPr txBox="1">
            <a:spLocks/>
          </p:cNvSpPr>
          <p:nvPr/>
        </p:nvSpPr>
        <p:spPr>
          <a:xfrm>
            <a:off x="2418709" y="364067"/>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خصائص الإعلام الرقمي التنموي </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8" name="عنصر نائب للمحتوى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6125" y="1450263"/>
            <a:ext cx="4805433" cy="4926755"/>
          </a:xfrm>
        </p:spPr>
      </p:pic>
    </p:spTree>
    <p:extLst>
      <p:ext uri="{BB962C8B-B14F-4D97-AF65-F5344CB8AC3E}">
        <p14:creationId xmlns:p14="http://schemas.microsoft.com/office/powerpoint/2010/main" val="1124287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4" name="عنصر نائب للمحتوى 3"/>
          <p:cNvSpPr>
            <a:spLocks noGrp="1"/>
          </p:cNvSpPr>
          <p:nvPr>
            <p:ph sz="half" idx="2"/>
          </p:nvPr>
        </p:nvSpPr>
        <p:spPr>
          <a:xfrm>
            <a:off x="5221972" y="1382443"/>
            <a:ext cx="6268304" cy="4594465"/>
          </a:xfrm>
        </p:spPr>
        <p:txBody>
          <a:bodyPr>
            <a:normAutofit/>
          </a:bodyPr>
          <a:lstStyle/>
          <a:p>
            <a:pPr marL="0" indent="0" algn="r" rtl="1">
              <a:lnSpc>
                <a:spcPct val="13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9600" b="1" u="sng">
              <a:latin typeface="Simplified Arabic" panose="02020603050405020304" pitchFamily="18" charset="-78"/>
              <a:cs typeface="Simplified Arabic" panose="02020603050405020304" pitchFamily="18" charset="-78"/>
            </a:endParaRPr>
          </a:p>
          <a:p>
            <a:pPr marL="0" indent="0" algn="r" rtl="1">
              <a:buNone/>
            </a:pPr>
            <a:endParaRPr lang="en-US" sz="96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47131" y="38408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a:p>
            <a:pPr algn="ct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2" y="39537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مفهوم التنمية المستدامة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926842" y="1579344"/>
            <a:ext cx="6391130" cy="4316053"/>
          </a:xfrm>
          <a:prstGeom prst="rect">
            <a:avLst/>
          </a:prstGeom>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EG" sz="2800" b="1" u="sng" smtClean="0">
                <a:latin typeface="Simplified Arabic" panose="02020603050405020304" pitchFamily="18" charset="-78"/>
                <a:cs typeface="Simplified Arabic" panose="02020603050405020304" pitchFamily="18" charset="-78"/>
              </a:rPr>
              <a:t>هى تنمية حقيقة مستمرة ومتواصلة هدفها وغايتها الإنسان تؤكد على التوازن بين البيئة بأبعادها الاقتصادية والاجتماعية والسياسية بما يسهم في تنمية الموارد الطبيعية وتمكين وتنمية الموارد البشرية، وإحداث تحولات في القاعدة الصناعية والتنمية على أساس علمي مخطط وفق استراتيجية محددة لتلبية احتياجات الحاضر والمستقبل على أساس المشاركة المجتمعية.</a:t>
            </a:r>
          </a:p>
          <a:p>
            <a:pPr algn="just" rtl="1">
              <a:lnSpc>
                <a:spcPct val="110000"/>
              </a:lnSpc>
              <a:spcBef>
                <a:spcPts val="110"/>
              </a:spcBef>
              <a:spcAft>
                <a:spcPts val="11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1179" y="1477977"/>
            <a:ext cx="4369060" cy="4899041"/>
          </a:xfrm>
        </p:spPr>
      </p:pic>
    </p:spTree>
    <p:extLst>
      <p:ext uri="{BB962C8B-B14F-4D97-AF65-F5344CB8AC3E}">
        <p14:creationId xmlns:p14="http://schemas.microsoft.com/office/powerpoint/2010/main" val="3676864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a:p>
            <a:pPr algn="ct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2" y="426381"/>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مفهوم التنمية المستدامة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363569" y="1579344"/>
            <a:ext cx="5827595" cy="3410164"/>
          </a:xfrm>
          <a:prstGeom prst="rect">
            <a:avLst/>
          </a:prstGeom>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EG" sz="2800" b="1" u="sng" smtClean="0">
                <a:latin typeface="Simplified Arabic" panose="02020603050405020304" pitchFamily="18" charset="-78"/>
                <a:cs typeface="Simplified Arabic" panose="02020603050405020304" pitchFamily="18" charset="-78"/>
              </a:rPr>
              <a:t>كما عرفت </a:t>
            </a:r>
            <a:r>
              <a:rPr lang="ar-EG" sz="2800" b="1" u="sng">
                <a:latin typeface="Simplified Arabic" panose="02020603050405020304" pitchFamily="18" charset="-78"/>
                <a:cs typeface="Simplified Arabic" panose="02020603050405020304" pitchFamily="18" charset="-78"/>
              </a:rPr>
              <a:t>منظمة التعاون الاقتصادي والتنمية (</a:t>
            </a:r>
            <a:r>
              <a:rPr lang="en-US" sz="2800" b="1" u="sng">
                <a:latin typeface="Simplified Arabic" panose="02020603050405020304" pitchFamily="18" charset="-78"/>
                <a:cs typeface="Simplified Arabic" panose="02020603050405020304" pitchFamily="18" charset="-78"/>
              </a:rPr>
              <a:t>OECD</a:t>
            </a:r>
            <a:r>
              <a:rPr lang="ar-EG" sz="2800" b="1" u="sng" smtClean="0">
                <a:latin typeface="Simplified Arabic" panose="02020603050405020304" pitchFamily="18" charset="-78"/>
                <a:cs typeface="Simplified Arabic" panose="02020603050405020304" pitchFamily="18" charset="-78"/>
              </a:rPr>
              <a:t>)</a:t>
            </a:r>
            <a:r>
              <a:rPr lang="ar-EG" sz="2800" b="1" smtClean="0">
                <a:latin typeface="Simplified Arabic" panose="02020603050405020304" pitchFamily="18" charset="-78"/>
                <a:cs typeface="Simplified Arabic" panose="02020603050405020304" pitchFamily="18" charset="-78"/>
              </a:rPr>
              <a:t> التنمية </a:t>
            </a:r>
            <a:r>
              <a:rPr lang="ar-EG" sz="2800" b="1">
                <a:latin typeface="Simplified Arabic" panose="02020603050405020304" pitchFamily="18" charset="-78"/>
                <a:cs typeface="Simplified Arabic" panose="02020603050405020304" pitchFamily="18" charset="-78"/>
              </a:rPr>
              <a:t>المستدامة بأنها التنمية التي تتضمن إدماج </a:t>
            </a:r>
            <a:r>
              <a:rPr lang="ar-EG" sz="2800" b="1" smtClean="0">
                <a:latin typeface="Simplified Arabic" panose="02020603050405020304" pitchFamily="18" charset="-78"/>
                <a:cs typeface="Simplified Arabic" panose="02020603050405020304" pitchFamily="18" charset="-78"/>
              </a:rPr>
              <a:t>الأهداف </a:t>
            </a:r>
            <a:r>
              <a:rPr lang="ar-EG" sz="2800" b="1">
                <a:latin typeface="Simplified Arabic" panose="02020603050405020304" pitchFamily="18" charset="-78"/>
                <a:cs typeface="Simplified Arabic" panose="02020603050405020304" pitchFamily="18" charset="-78"/>
              </a:rPr>
              <a:t>الاقتصادية والاجتماعية والبيئية للمجتمع من أجل تعظيم رفاهية الإنسان في الوقت الحاضر دون المساس بقدرة الأجيال المقبلة على تلبية احتياجاتها</a:t>
            </a:r>
            <a:r>
              <a:rPr lang="ar-EG" sz="2800" smtClean="0">
                <a:latin typeface="Simplified Arabic" panose="02020603050405020304" pitchFamily="18" charset="-78"/>
                <a:cs typeface="Simplified Arabic" panose="02020603050405020304" pitchFamily="18" charset="-78"/>
              </a:rPr>
              <a:t>.</a:t>
            </a:r>
            <a:endParaRPr lang="en-US" sz="2800">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48015" y="1579344"/>
            <a:ext cx="4544706" cy="4671331"/>
          </a:xfrm>
        </p:spPr>
      </p:pic>
    </p:spTree>
    <p:extLst>
      <p:ext uri="{BB962C8B-B14F-4D97-AF65-F5344CB8AC3E}">
        <p14:creationId xmlns:p14="http://schemas.microsoft.com/office/powerpoint/2010/main" val="1484953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p:txBody>
      </p:sp>
      <p:sp>
        <p:nvSpPr>
          <p:cNvPr id="3" name="عنصر نائب للمحتوى 2"/>
          <p:cNvSpPr>
            <a:spLocks noGrp="1"/>
          </p:cNvSpPr>
          <p:nvPr>
            <p:ph sz="half" idx="2"/>
          </p:nvPr>
        </p:nvSpPr>
        <p:spPr>
          <a:xfrm>
            <a:off x="4708478" y="1336592"/>
            <a:ext cx="6645322" cy="4641127"/>
          </a:xfrm>
        </p:spPr>
        <p:txBody>
          <a:bodyPr>
            <a:no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 يعتبر </a:t>
            </a:r>
            <a:r>
              <a:rPr lang="ar-EG" b="1" u="sng">
                <a:solidFill>
                  <a:srgbClr val="203E5F"/>
                </a:solidFill>
                <a:latin typeface="Simplified Arabic" panose="02020603050405020304" pitchFamily="18" charset="-78"/>
                <a:cs typeface="Simplified Arabic" panose="02020603050405020304" pitchFamily="18" charset="-78"/>
              </a:rPr>
              <a:t>البعد الزمني بعدًا </a:t>
            </a:r>
            <a:r>
              <a:rPr lang="ar-EG" b="1" u="sng" smtClean="0">
                <a:solidFill>
                  <a:srgbClr val="203E5F"/>
                </a:solidFill>
                <a:latin typeface="Simplified Arabic" panose="02020603050405020304" pitchFamily="18" charset="-78"/>
                <a:cs typeface="Simplified Arabic" panose="02020603050405020304" pitchFamily="18" charset="-78"/>
              </a:rPr>
              <a:t>أساسًيا:</a:t>
            </a:r>
            <a:r>
              <a:rPr lang="ar-EG" b="1" smtClean="0">
                <a:solidFill>
                  <a:srgbClr val="203E5F"/>
                </a:solidFill>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حيث </a:t>
            </a:r>
            <a:r>
              <a:rPr lang="ar-EG" sz="2400" b="1">
                <a:latin typeface="Simplified Arabic" panose="02020603050405020304" pitchFamily="18" charset="-78"/>
                <a:cs typeface="Simplified Arabic" panose="02020603050405020304" pitchFamily="18" charset="-78"/>
              </a:rPr>
              <a:t>أنها تنمية طويلة المدى تعتمد على تقدير إمكانات الحاضر مع مراعاتها حق الأجيال القادمة في الموارد المجتمعية المتاحة أو التي يمكن إتاحتها بالإضافة إلى قيامها على التنسيق والتكامل بين استخدامات الموارد واتجاهات الاستثمار والشكل المؤسسي</a:t>
            </a:r>
            <a:r>
              <a:rPr lang="ar-EG" sz="2400"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.2</a:t>
            </a:r>
            <a:r>
              <a:rPr lang="ar-EG" b="1" u="sng" smtClean="0">
                <a:solidFill>
                  <a:srgbClr val="203E5F"/>
                </a:solidFill>
                <a:latin typeface="Simplified Arabic" panose="02020603050405020304" pitchFamily="18" charset="-78"/>
                <a:cs typeface="Simplified Arabic" panose="02020603050405020304" pitchFamily="18" charset="-78"/>
              </a:rPr>
              <a:t>تنمية </a:t>
            </a:r>
            <a:r>
              <a:rPr lang="ar-EG" b="1" u="sng">
                <a:solidFill>
                  <a:srgbClr val="203E5F"/>
                </a:solidFill>
                <a:latin typeface="Simplified Arabic" panose="02020603050405020304" pitchFamily="18" charset="-78"/>
                <a:cs typeface="Simplified Arabic" panose="02020603050405020304" pitchFamily="18" charset="-78"/>
              </a:rPr>
              <a:t>تضع تلبية الاحتياجات الأساسية للفرد من البشر في المقام الأول</a:t>
            </a:r>
            <a:r>
              <a:rPr lang="ar-EG" u="sng">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فأولوياتها </a:t>
            </a:r>
            <a:r>
              <a:rPr lang="ar-EG" sz="2400" b="1">
                <a:latin typeface="Simplified Arabic" panose="02020603050405020304" pitchFamily="18" charset="-78"/>
                <a:cs typeface="Simplified Arabic" panose="02020603050405020304" pitchFamily="18" charset="-78"/>
              </a:rPr>
              <a:t>الأولى هى تلبية الحاجات الأساسية للفقراء من الغذاء والمسكن والملبس وحق العمل والتعليم والخدمات الصحية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وكل ما يتصل بتحسين نوعية حياتهم المادية والاجتماعية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374710" y="365125"/>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r>
              <a:rPr lang="ar-EG" sz="3600" smtClean="0"/>
              <a:t>‏</a:t>
            </a:r>
            <a:r>
              <a:rPr lang="ar-EG" sz="4800" b="1" smtClean="0">
                <a:latin typeface="Simplified Arabic" panose="02020603050405020304" pitchFamily="18" charset="-78"/>
                <a:cs typeface="Simplified Arabic" panose="02020603050405020304" pitchFamily="18" charset="-78"/>
              </a:rPr>
              <a:t>خصائص التنمية المستدامة</a:t>
            </a:r>
            <a:endParaRPr lang="en-US" sz="4800" b="1">
              <a:latin typeface="Simplified Arabic" panose="02020603050405020304" pitchFamily="18" charset="-78"/>
              <a:cs typeface="Simplified Arabic" panose="02020603050405020304" pitchFamily="18" charset="-78"/>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56380" y="1336592"/>
            <a:ext cx="4436660" cy="5154183"/>
          </a:xfrm>
          <a:prstGeom prst="rect">
            <a:avLst/>
          </a:prstGeom>
        </p:spPr>
      </p:pic>
    </p:spTree>
    <p:extLst>
      <p:ext uri="{BB962C8B-B14F-4D97-AF65-F5344CB8AC3E}">
        <p14:creationId xmlns:p14="http://schemas.microsoft.com/office/powerpoint/2010/main" val="2401033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536139" cy="4676690"/>
          </a:xfrm>
        </p:spPr>
        <p:txBody>
          <a:bodyPr>
            <a:normAutofit/>
          </a:bodyPr>
          <a:lstStyle/>
          <a:p>
            <a:pPr marL="0" indent="0" algn="just" rtl="1">
              <a:lnSpc>
                <a:spcPct val="110000"/>
              </a:lnSpc>
              <a:spcBef>
                <a:spcPts val="110"/>
              </a:spcBef>
              <a:spcAft>
                <a:spcPts val="110"/>
              </a:spcAft>
              <a:buNone/>
            </a:pPr>
            <a:r>
              <a:rPr lang="en-US" sz="2400" smtClean="0">
                <a:latin typeface="Simplified Arabic" panose="02020603050405020304" pitchFamily="18" charset="-78"/>
                <a:cs typeface="Simplified Arabic" panose="02020603050405020304" pitchFamily="18" charset="-78"/>
              </a:rPr>
              <a:t>.</a:t>
            </a:r>
            <a:r>
              <a:rPr lang="en-US" b="1" smtClean="0">
                <a:solidFill>
                  <a:srgbClr val="203E5F"/>
                </a:solidFill>
                <a:latin typeface="Simplified Arabic" panose="02020603050405020304" pitchFamily="18" charset="-78"/>
                <a:cs typeface="Simplified Arabic" panose="02020603050405020304" pitchFamily="18" charset="-78"/>
              </a:rPr>
              <a:t>3</a:t>
            </a:r>
            <a:r>
              <a:rPr lang="ar-EG" smtClean="0">
                <a:latin typeface="Simplified Arabic" panose="02020603050405020304" pitchFamily="18" charset="-78"/>
                <a:cs typeface="Simplified Arabic" panose="02020603050405020304" pitchFamily="18" charset="-78"/>
              </a:rPr>
              <a:t> </a:t>
            </a:r>
            <a:r>
              <a:rPr lang="ar-EG" b="1" u="sng" smtClean="0">
                <a:solidFill>
                  <a:srgbClr val="203E5F"/>
                </a:solidFill>
                <a:latin typeface="Simplified Arabic" panose="02020603050405020304" pitchFamily="18" charset="-78"/>
                <a:cs typeface="Simplified Arabic" panose="02020603050405020304" pitchFamily="18" charset="-78"/>
              </a:rPr>
              <a:t>تنمية </a:t>
            </a:r>
            <a:r>
              <a:rPr lang="ar-EG" b="1" u="sng">
                <a:solidFill>
                  <a:srgbClr val="203E5F"/>
                </a:solidFill>
                <a:latin typeface="Simplified Arabic" panose="02020603050405020304" pitchFamily="18" charset="-78"/>
                <a:cs typeface="Simplified Arabic" panose="02020603050405020304" pitchFamily="18" charset="-78"/>
              </a:rPr>
              <a:t>تراعي الحفاظ على المحيط الحيوي في البيئة الطبيعية </a:t>
            </a:r>
            <a:r>
              <a:rPr lang="ar-EG" sz="2400" b="1" smtClean="0">
                <a:latin typeface="Simplified Arabic" panose="02020603050405020304" pitchFamily="18" charset="-78"/>
                <a:cs typeface="Simplified Arabic" panose="02020603050405020304" pitchFamily="18" charset="-78"/>
              </a:rPr>
              <a:t>سواء العناصر والمركبات الأساسية، كالهواء </a:t>
            </a:r>
            <a:r>
              <a:rPr lang="ar-EG" sz="2400" b="1">
                <a:latin typeface="Simplified Arabic" panose="02020603050405020304" pitchFamily="18" charset="-78"/>
                <a:cs typeface="Simplified Arabic" panose="02020603050405020304" pitchFamily="18" charset="-78"/>
              </a:rPr>
              <a:t>والماء والتربة والموارد الطبيعية ومصادر الطاقة أو العمليات الحيوية في المحيط الحيوي مثل</a:t>
            </a:r>
            <a:r>
              <a:rPr lang="ar-EG" sz="2400" b="1" smtClean="0">
                <a:latin typeface="Simplified Arabic" panose="02020603050405020304" pitchFamily="18" charset="-78"/>
                <a:cs typeface="Simplified Arabic" panose="02020603050405020304" pitchFamily="18" charset="-78"/>
              </a:rPr>
              <a:t>: «الغازات </a:t>
            </a:r>
            <a:r>
              <a:rPr lang="ar-EG" sz="2400" b="1">
                <a:latin typeface="Simplified Arabic" panose="02020603050405020304" pitchFamily="18" charset="-78"/>
                <a:cs typeface="Simplified Arabic" panose="02020603050405020304" pitchFamily="18" charset="-78"/>
              </a:rPr>
              <a:t>والعناصر </a:t>
            </a:r>
            <a:r>
              <a:rPr lang="ar-EG" sz="2400" b="1" smtClean="0">
                <a:latin typeface="Simplified Arabic" panose="02020603050405020304" pitchFamily="18" charset="-78"/>
                <a:cs typeface="Simplified Arabic" panose="02020603050405020304" pitchFamily="18" charset="-78"/>
              </a:rPr>
              <a:t>والمركبات»، </a:t>
            </a:r>
            <a:r>
              <a:rPr lang="ar-EG" sz="2400" b="1">
                <a:latin typeface="Simplified Arabic" panose="02020603050405020304" pitchFamily="18" charset="-78"/>
                <a:cs typeface="Simplified Arabic" panose="02020603050405020304" pitchFamily="18" charset="-78"/>
              </a:rPr>
              <a:t>‏</a:t>
            </a:r>
            <a:r>
              <a:rPr lang="ar-EG" sz="2400" b="1" smtClean="0">
                <a:latin typeface="Simplified Arabic" panose="02020603050405020304" pitchFamily="18" charset="-78"/>
                <a:cs typeface="Simplified Arabic" panose="02020603050405020304" pitchFamily="18" charset="-78"/>
              </a:rPr>
              <a:t>فهى </a:t>
            </a:r>
            <a:r>
              <a:rPr lang="ar-EG" sz="2400" b="1">
                <a:latin typeface="Simplified Arabic" panose="02020603050405020304" pitchFamily="18" charset="-78"/>
                <a:cs typeface="Simplified Arabic" panose="02020603050405020304" pitchFamily="18" charset="-78"/>
              </a:rPr>
              <a:t>تنمية تشترط عدم استنزاف قاعدة الموارد الطبيعية في المحيط الحيوي أو تلويثها بما يتعدى حدود طاقتها القصوى على التقنية الذاتية</a:t>
            </a:r>
            <a:r>
              <a:rPr lang="ar-EG" sz="2400"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sz="2400" smtClean="0">
                <a:latin typeface="Simplified Arabic" panose="02020603050405020304" pitchFamily="18" charset="-78"/>
                <a:cs typeface="Simplified Arabic" panose="02020603050405020304" pitchFamily="18" charset="-78"/>
              </a:rPr>
              <a:t> </a:t>
            </a:r>
            <a:r>
              <a:rPr lang="en-US" sz="2400" b="1" smtClean="0">
                <a:latin typeface="Simplified Arabic" panose="02020603050405020304" pitchFamily="18" charset="-78"/>
                <a:cs typeface="Simplified Arabic" panose="02020603050405020304" pitchFamily="18" charset="-78"/>
              </a:rPr>
              <a:t>.</a:t>
            </a:r>
            <a:r>
              <a:rPr lang="en-US" b="1" smtClean="0">
                <a:solidFill>
                  <a:srgbClr val="203E5F"/>
                </a:solidFill>
                <a:latin typeface="Simplified Arabic" panose="02020603050405020304" pitchFamily="18" charset="-78"/>
                <a:cs typeface="Simplified Arabic" panose="02020603050405020304" pitchFamily="18" charset="-78"/>
              </a:rPr>
              <a:t>4</a:t>
            </a:r>
            <a:r>
              <a:rPr lang="ar-EG" b="1" u="sng" smtClean="0">
                <a:solidFill>
                  <a:srgbClr val="203E5F"/>
                </a:solidFill>
                <a:latin typeface="Simplified Arabic" panose="02020603050405020304" pitchFamily="18" charset="-78"/>
                <a:cs typeface="Simplified Arabic" panose="02020603050405020304" pitchFamily="18" charset="-78"/>
              </a:rPr>
              <a:t>تنمية </a:t>
            </a:r>
            <a:r>
              <a:rPr lang="ar-EG" b="1" u="sng">
                <a:solidFill>
                  <a:srgbClr val="203E5F"/>
                </a:solidFill>
                <a:latin typeface="Simplified Arabic" panose="02020603050405020304" pitchFamily="18" charset="-78"/>
                <a:cs typeface="Simplified Arabic" panose="02020603050405020304" pitchFamily="18" charset="-78"/>
              </a:rPr>
              <a:t>متكاملة يعتبر الجانب البشري فيها وتنمية هو أولى </a:t>
            </a:r>
            <a:r>
              <a:rPr lang="ar-EG" b="1" u="sng" smtClean="0">
                <a:solidFill>
                  <a:srgbClr val="203E5F"/>
                </a:solidFill>
                <a:latin typeface="Simplified Arabic" panose="02020603050405020304" pitchFamily="18" charset="-78"/>
                <a:cs typeface="Simplified Arabic" panose="02020603050405020304" pitchFamily="18" charset="-78"/>
              </a:rPr>
              <a:t>أهدافه</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لذلك فهي تراعي الحفاظ على القيم الاجتماعية والاستقرار النفسي والروحي للفرد والمجتمع وحق الفرد والمجتمع في الحرية وممارسة الديمقراطية وفي المساواة والعدل</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p:txBody>
      </p:sp>
      <p:sp>
        <p:nvSpPr>
          <p:cNvPr id="12" name="Rectangle: Rounded Corners 33"/>
          <p:cNvSpPr txBox="1">
            <a:spLocks noGrp="1"/>
          </p:cNvSpPr>
          <p:nvPr>
            <p:ph type="title"/>
          </p:nvPr>
        </p:nvSpPr>
        <p:spPr>
          <a:xfrm>
            <a:off x="2361062" y="365126"/>
            <a:ext cx="899273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خصائص التنمية المستدامة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0499" y="1463948"/>
            <a:ext cx="4341125" cy="5010902"/>
          </a:xfrm>
        </p:spPr>
      </p:pic>
    </p:spTree>
    <p:extLst>
      <p:ext uri="{BB962C8B-B14F-4D97-AF65-F5344CB8AC3E}">
        <p14:creationId xmlns:p14="http://schemas.microsoft.com/office/powerpoint/2010/main" val="3390141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92555" y="1307281"/>
            <a:ext cx="6621439" cy="4628076"/>
          </a:xfrm>
        </p:spPr>
        <p:txBody>
          <a:bodyPr>
            <a:normAutofit/>
          </a:bodyPr>
          <a:lstStyle/>
          <a:p>
            <a:pPr marL="0" indent="0" algn="just" rtl="1">
              <a:lnSpc>
                <a:spcPct val="110000"/>
              </a:lnSpc>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buNone/>
            </a:pPr>
            <a:endParaRPr lang="ar-EG" sz="2400" smtClean="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551597" y="35015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334904" y="350151"/>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خصائص التنمية المستدامة </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172501" y="1450683"/>
            <a:ext cx="6141493" cy="4694811"/>
          </a:xfrm>
          <a:prstGeom prst="rect">
            <a:avLst/>
          </a:prstGeom>
        </p:spPr>
        <p:txBody>
          <a:bodyPr wrap="square">
            <a:spAutoFit/>
          </a:bodyPr>
          <a:lstStyle/>
          <a:p>
            <a:pPr algn="just" rtl="1">
              <a:lnSpc>
                <a:spcPct val="110000"/>
              </a:lnSpc>
              <a:spcBef>
                <a:spcPts val="110"/>
              </a:spcBef>
              <a:spcAft>
                <a:spcPts val="110"/>
              </a:spcAft>
            </a:pPr>
            <a:r>
              <a:rPr lang="en-US" sz="2400" smtClean="0">
                <a:latin typeface="Simplified Arabic" panose="02020603050405020304" pitchFamily="18" charset="-78"/>
                <a:ea typeface="Calibri" panose="020F0502020204030204" pitchFamily="34" charset="0"/>
                <a:cs typeface="Simplified Arabic" panose="02020603050405020304" pitchFamily="18" charset="-78"/>
              </a:rPr>
              <a:t> </a:t>
            </a:r>
            <a:r>
              <a:rPr lang="en-US" sz="2800" b="1">
                <a:latin typeface="Simplified Arabic" panose="02020603050405020304" pitchFamily="18" charset="-78"/>
                <a:ea typeface="Calibri" panose="020F0502020204030204" pitchFamily="34" charset="0"/>
                <a:cs typeface="Simplified Arabic" panose="02020603050405020304" pitchFamily="18" charset="-78"/>
              </a:rPr>
              <a:t>.</a:t>
            </a:r>
            <a:r>
              <a:rPr lang="en-US" sz="2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5</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تنمية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لا تقوم بتبسيط المنظمات البيئية لسهولة التحكم فيها</a:t>
            </a:r>
            <a:r>
              <a:rPr lang="ar-EG" sz="2800">
                <a:latin typeface="Simplified Arabic" panose="02020603050405020304" pitchFamily="18" charset="-78"/>
                <a:ea typeface="Calibri" panose="020F0502020204030204" pitchFamily="34" charset="0"/>
                <a:cs typeface="Simplified Arabic" panose="02020603050405020304" pitchFamily="18" charset="-78"/>
              </a:rPr>
              <a:t>،</a:t>
            </a:r>
            <a:r>
              <a:rPr lang="ar-EG" sz="2400">
                <a:latin typeface="Simplified Arabic" panose="02020603050405020304" pitchFamily="18" charset="-78"/>
                <a:ea typeface="Calibri" panose="020F0502020204030204" pitchFamily="34" charset="0"/>
                <a:cs typeface="Simplified Arabic" panose="02020603050405020304" pitchFamily="18" charset="-78"/>
              </a:rPr>
              <a:t> </a:t>
            </a:r>
            <a:r>
              <a:rPr lang="ar-EG" sz="2400" b="1">
                <a:latin typeface="Simplified Arabic" panose="02020603050405020304" pitchFamily="18" charset="-78"/>
                <a:ea typeface="Calibri" panose="020F0502020204030204" pitchFamily="34" charset="0"/>
                <a:cs typeface="Simplified Arabic" panose="02020603050405020304" pitchFamily="18" charset="-78"/>
              </a:rPr>
              <a:t>فهى تراعي المحافظة على التنوع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الوراثي للكائنات </a:t>
            </a:r>
            <a:r>
              <a:rPr lang="ar-EG" sz="2400" b="1">
                <a:latin typeface="Simplified Arabic" panose="02020603050405020304" pitchFamily="18" charset="-78"/>
                <a:ea typeface="Calibri" panose="020F0502020204030204" pitchFamily="34" charset="0"/>
                <a:cs typeface="Simplified Arabic" panose="02020603050405020304" pitchFamily="18" charset="-78"/>
              </a:rPr>
              <a:t>الحية بجميع أنواعها النباتية والحيوانية</a:t>
            </a:r>
            <a:r>
              <a:rPr lang="ar-EG" sz="2400">
                <a:latin typeface="Simplified Arabic" panose="02020603050405020304" pitchFamily="18" charset="-78"/>
                <a:ea typeface="Calibri" panose="020F0502020204030204" pitchFamily="34" charset="0"/>
                <a:cs typeface="Simplified Arabic" panose="02020603050405020304" pitchFamily="18" charset="-78"/>
              </a:rPr>
              <a:t>، </a:t>
            </a:r>
            <a:r>
              <a:rPr lang="ar-EG" sz="2400" b="1">
                <a:latin typeface="Simplified Arabic" panose="02020603050405020304" pitchFamily="18" charset="-78"/>
                <a:ea typeface="Calibri" panose="020F0502020204030204" pitchFamily="34" charset="0"/>
                <a:cs typeface="Simplified Arabic" panose="02020603050405020304" pitchFamily="18" charset="-78"/>
              </a:rPr>
              <a:t>كما تحافظ على تعدد العناصر والمركبات المكونة للمنظومات الأيكولوجية</a:t>
            </a:r>
            <a:r>
              <a:rPr lang="ar-EG" sz="2400" smtClean="0">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10000"/>
              </a:lnSpc>
              <a:spcBef>
                <a:spcPts val="110"/>
              </a:spcBef>
              <a:spcAft>
                <a:spcPts val="110"/>
              </a:spcAft>
            </a:pPr>
            <a:r>
              <a:rPr lang="en-US" sz="2400" smtClean="0">
                <a:solidFill>
                  <a:srgbClr val="203E5F"/>
                </a:solidFill>
                <a:latin typeface="Simplified Arabic" panose="02020603050405020304" pitchFamily="18" charset="-78"/>
                <a:cs typeface="Simplified Arabic" panose="02020603050405020304" pitchFamily="18" charset="-78"/>
              </a:rPr>
              <a:t> </a:t>
            </a:r>
            <a:r>
              <a:rPr lang="en-US" sz="2400" b="1" smtClean="0">
                <a:solidFill>
                  <a:srgbClr val="203E5F"/>
                </a:solidFill>
                <a:latin typeface="Simplified Arabic" panose="02020603050405020304" pitchFamily="18" charset="-78"/>
                <a:cs typeface="Simplified Arabic" panose="02020603050405020304" pitchFamily="18" charset="-78"/>
              </a:rPr>
              <a:t>.</a:t>
            </a:r>
            <a:r>
              <a:rPr lang="en-US" sz="2800" b="1" smtClean="0">
                <a:solidFill>
                  <a:srgbClr val="203E5F"/>
                </a:solidFill>
                <a:latin typeface="Simplified Arabic" panose="02020603050405020304" pitchFamily="18" charset="-78"/>
                <a:cs typeface="Simplified Arabic" panose="02020603050405020304" pitchFamily="18" charset="-78"/>
              </a:rPr>
              <a:t>6</a:t>
            </a:r>
            <a:r>
              <a:rPr lang="ar-EG" sz="2800" b="1" u="sng" smtClean="0">
                <a:solidFill>
                  <a:srgbClr val="203E5F"/>
                </a:solidFill>
                <a:latin typeface="Simplified Arabic" panose="02020603050405020304" pitchFamily="18" charset="-78"/>
                <a:cs typeface="Simplified Arabic" panose="02020603050405020304" pitchFamily="18" charset="-78"/>
              </a:rPr>
              <a:t>تنمية </a:t>
            </a:r>
            <a:r>
              <a:rPr lang="ar-EG" sz="2800" b="1" u="sng">
                <a:solidFill>
                  <a:srgbClr val="203E5F"/>
                </a:solidFill>
                <a:latin typeface="Simplified Arabic" panose="02020603050405020304" pitchFamily="18" charset="-78"/>
                <a:cs typeface="Simplified Arabic" panose="02020603050405020304" pitchFamily="18" charset="-78"/>
              </a:rPr>
              <a:t>متكاملة تقوم على التنسيق والتكامل بين سياسات استخدام الموارد</a:t>
            </a:r>
            <a:r>
              <a:rPr lang="ar-EG" sz="2400" b="1">
                <a:latin typeface="Simplified Arabic" panose="02020603050405020304" pitchFamily="18" charset="-78"/>
                <a:cs typeface="Simplified Arabic" panose="02020603050405020304" pitchFamily="18" charset="-78"/>
              </a:rPr>
              <a:t> واتجاهات الاستثمارات والاختيار التكنولوجي والشكل المؤسسي بما يجعلها جميعًا تعمل بتناغم وانسجام داخل المنظومة البيئية بما يحافظ عليها ويحقق التنمية المستدامة المنشودة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عنصر نائب للمحتوى 8"/>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9328" y="1445650"/>
            <a:ext cx="4713200" cy="5029200"/>
          </a:xfrm>
        </p:spPr>
      </p:pic>
    </p:spTree>
    <p:extLst>
      <p:ext uri="{BB962C8B-B14F-4D97-AF65-F5344CB8AC3E}">
        <p14:creationId xmlns:p14="http://schemas.microsoft.com/office/powerpoint/2010/main" val="418719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13445" y="1392814"/>
            <a:ext cx="6100548" cy="4737259"/>
          </a:xfrm>
        </p:spPr>
        <p:txBody>
          <a:bodyPr>
            <a:noAutofit/>
          </a:bodyPr>
          <a:lstStyle/>
          <a:p>
            <a:pPr algn="just" rtl="1">
              <a:lnSpc>
                <a:spcPct val="110000"/>
              </a:lnSpc>
              <a:spcBef>
                <a:spcPts val="110"/>
              </a:spcBef>
              <a:spcAft>
                <a:spcPts val="110"/>
              </a:spcAft>
              <a:buFont typeface="Wingdings" panose="05000000000000000000" pitchFamily="2" charset="2"/>
              <a:buChar char="Ø"/>
            </a:pPr>
            <a:r>
              <a:rPr lang="en-US" sz="2400" b="1" u="sng" smtClean="0">
                <a:latin typeface="Simplified Arabic" panose="02020603050405020304" pitchFamily="18" charset="-78"/>
                <a:cs typeface="Simplified Arabic" panose="02020603050405020304" pitchFamily="18" charset="-78"/>
              </a:rPr>
              <a:t> </a:t>
            </a:r>
            <a:r>
              <a:rPr lang="ar-EG" b="1" u="sng" smtClean="0">
                <a:solidFill>
                  <a:srgbClr val="203E5F"/>
                </a:solidFill>
                <a:latin typeface="Simplified Arabic" panose="02020603050405020304" pitchFamily="18" charset="-78"/>
                <a:cs typeface="Simplified Arabic" panose="02020603050405020304" pitchFamily="18" charset="-78"/>
              </a:rPr>
              <a:t>وفي ضوء ما سبق يمكن تحديد بعض خصائص التنمية المستدامة كالتالي:</a:t>
            </a:r>
          </a:p>
          <a:p>
            <a:pPr algn="just" rtl="1">
              <a:lnSpc>
                <a:spcPct val="110000"/>
              </a:lnSpc>
              <a:spcBef>
                <a:spcPts val="110"/>
              </a:spcBef>
              <a:spcAft>
                <a:spcPts val="110"/>
              </a:spcAft>
              <a:buFont typeface="Wingdings" panose="05000000000000000000" pitchFamily="2" charset="2"/>
              <a:buChar char="Ø"/>
            </a:pPr>
            <a:r>
              <a:rPr lang="ar-EG" b="1" smtClean="0">
                <a:latin typeface="Simplified Arabic" panose="02020603050405020304" pitchFamily="18" charset="-78"/>
                <a:cs typeface="Simplified Arabic" panose="02020603050405020304" pitchFamily="18" charset="-78"/>
              </a:rPr>
              <a:t>هى تنمية شاملة أو متكاملة.</a:t>
            </a:r>
          </a:p>
          <a:p>
            <a:pPr algn="just" rtl="1">
              <a:lnSpc>
                <a:spcPct val="110000"/>
              </a:lnSpc>
              <a:spcBef>
                <a:spcPts val="110"/>
              </a:spcBef>
              <a:spcAft>
                <a:spcPts val="110"/>
              </a:spcAft>
              <a:buFont typeface="Wingdings" panose="05000000000000000000" pitchFamily="2" charset="2"/>
              <a:buChar char="Ø"/>
            </a:pPr>
            <a:r>
              <a:rPr lang="ar-EG" b="1" smtClean="0">
                <a:latin typeface="Simplified Arabic" panose="02020603050405020304" pitchFamily="18" charset="-78"/>
                <a:cs typeface="Simplified Arabic" panose="02020603050405020304" pitchFamily="18" charset="-78"/>
              </a:rPr>
              <a:t>هى تنمية مستمرة.</a:t>
            </a:r>
          </a:p>
          <a:p>
            <a:pPr algn="just" rtl="1">
              <a:lnSpc>
                <a:spcPct val="110000"/>
              </a:lnSpc>
              <a:spcBef>
                <a:spcPts val="110"/>
              </a:spcBef>
              <a:spcAft>
                <a:spcPts val="110"/>
              </a:spcAft>
              <a:buFont typeface="Wingdings" panose="05000000000000000000" pitchFamily="2" charset="2"/>
              <a:buChar char="Ø"/>
            </a:pPr>
            <a:r>
              <a:rPr lang="ar-EG" b="1" smtClean="0">
                <a:latin typeface="Simplified Arabic" panose="02020603050405020304" pitchFamily="18" charset="-78"/>
                <a:cs typeface="Simplified Arabic" panose="02020603050405020304" pitchFamily="18" charset="-78"/>
              </a:rPr>
              <a:t>هى تنمية عادلة.</a:t>
            </a:r>
          </a:p>
          <a:p>
            <a:pPr algn="just" rtl="1">
              <a:lnSpc>
                <a:spcPct val="110000"/>
              </a:lnSpc>
              <a:spcBef>
                <a:spcPts val="110"/>
              </a:spcBef>
              <a:spcAft>
                <a:spcPts val="110"/>
              </a:spcAft>
              <a:buFont typeface="Wingdings" panose="05000000000000000000" pitchFamily="2" charset="2"/>
              <a:buChar char="Ø"/>
            </a:pPr>
            <a:r>
              <a:rPr lang="ar-EG" b="1" smtClean="0">
                <a:latin typeface="Simplified Arabic" panose="02020603050405020304" pitchFamily="18" charset="-78"/>
                <a:cs typeface="Simplified Arabic" panose="02020603050405020304" pitchFamily="18" charset="-78"/>
              </a:rPr>
              <a:t>هى تنمية متوازنة.</a:t>
            </a:r>
          </a:p>
          <a:p>
            <a:pPr algn="just" rtl="1">
              <a:lnSpc>
                <a:spcPct val="110000"/>
              </a:lnSpc>
              <a:spcBef>
                <a:spcPts val="110"/>
              </a:spcBef>
              <a:spcAft>
                <a:spcPts val="110"/>
              </a:spcAft>
              <a:buFont typeface="Wingdings" panose="05000000000000000000" pitchFamily="2" charset="2"/>
              <a:buChar char="Ø"/>
            </a:pPr>
            <a:r>
              <a:rPr lang="ar-EG" b="1" smtClean="0">
                <a:latin typeface="Simplified Arabic" panose="02020603050405020304" pitchFamily="18" charset="-78"/>
                <a:cs typeface="Simplified Arabic" panose="02020603050405020304" pitchFamily="18" charset="-78"/>
              </a:rPr>
              <a:t>هى تنمية لا تجني الثمار للأجيال الحالية على حساب الأجيال القادمة.</a:t>
            </a: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566916"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خصائص التنمية المستدامة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1016" y="1537536"/>
            <a:ext cx="4231799" cy="4737259"/>
          </a:xfrm>
        </p:spPr>
      </p:pic>
    </p:spTree>
    <p:extLst>
      <p:ext uri="{BB962C8B-B14F-4D97-AF65-F5344CB8AC3E}">
        <p14:creationId xmlns:p14="http://schemas.microsoft.com/office/powerpoint/2010/main" val="805598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95582" y="1337481"/>
            <a:ext cx="5718412" cy="4737259"/>
          </a:xfrm>
        </p:spPr>
        <p:txBody>
          <a:bodyPr>
            <a:noAutofit/>
          </a:bodyPr>
          <a:lstStyle/>
          <a:p>
            <a:pPr algn="just" rtl="1">
              <a:lnSpc>
                <a:spcPct val="110000"/>
              </a:lnSpc>
              <a:spcBef>
                <a:spcPts val="110"/>
              </a:spcBef>
              <a:spcAft>
                <a:spcPts val="110"/>
              </a:spcAft>
              <a:buFont typeface="Wingdings" panose="05000000000000000000" pitchFamily="2" charset="2"/>
              <a:buChar char="Ø"/>
            </a:pPr>
            <a:r>
              <a:rPr lang="ar-EG" sz="2400" smtClean="0"/>
              <a:t>‏‏</a:t>
            </a:r>
            <a:r>
              <a:rPr lang="ar-EG" b="1" smtClean="0">
                <a:latin typeface="Simplified Arabic" panose="02020603050405020304" pitchFamily="18" charset="-78"/>
                <a:cs typeface="Simplified Arabic" panose="02020603050405020304" pitchFamily="18" charset="-78"/>
              </a:rPr>
              <a:t>هى التنمية الرشيدة دون إسراف أو سوء استخدام أو استغلال.</a:t>
            </a:r>
            <a:endParaRPr lang="ar-EG"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b="1" smtClean="0">
                <a:latin typeface="Simplified Arabic" panose="02020603050405020304" pitchFamily="18" charset="-78"/>
                <a:cs typeface="Simplified Arabic" panose="02020603050405020304" pitchFamily="18" charset="-78"/>
              </a:rPr>
              <a:t>هى التنمية التي تراعي البعد البيئي في جميع مشروعاتها.</a:t>
            </a:r>
            <a:endParaRPr lang="ar-EG"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b="1" smtClean="0">
                <a:latin typeface="Simplified Arabic" panose="02020603050405020304" pitchFamily="18" charset="-78"/>
                <a:cs typeface="Simplified Arabic" panose="02020603050405020304" pitchFamily="18" charset="-78"/>
              </a:rPr>
              <a:t>هى التنمية التي تعظم من قيمة المشاركة الشعبية أو مشاركة المواطنين في جميع مراحل العمل التنموي.</a:t>
            </a:r>
            <a:endParaRPr lang="ar-EG"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b="1">
                <a:latin typeface="Simplified Arabic" panose="02020603050405020304" pitchFamily="18" charset="-78"/>
                <a:cs typeface="Simplified Arabic" panose="02020603050405020304" pitchFamily="18" charset="-78"/>
              </a:rPr>
              <a:t> </a:t>
            </a:r>
            <a:r>
              <a:rPr lang="ar-EG" b="1" smtClean="0">
                <a:latin typeface="Simplified Arabic" panose="02020603050405020304" pitchFamily="18" charset="-78"/>
                <a:cs typeface="Simplified Arabic" panose="02020603050405020304" pitchFamily="18" charset="-78"/>
              </a:rPr>
              <a:t>الربط العضوي التام بين الاقتصاد والبيئة والمجتمع فلكل منظوره الخاص.</a:t>
            </a:r>
            <a:endParaRPr lang="ar-EG"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551597"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خصائص التنمية المستدامة</a:t>
            </a:r>
            <a:endParaRPr lang="en-US" sz="4800" b="1" dirty="0">
              <a:solidFill>
                <a:schemeClr val="bg1"/>
              </a:solidFill>
              <a:latin typeface="Alexandria" charset="0"/>
              <a:cs typeface="Alexandria" charset="0"/>
            </a:endParaRPr>
          </a:p>
        </p:txBody>
      </p:sp>
      <p:sp>
        <p:nvSpPr>
          <p:cNvPr id="2" name="مستطيل 1"/>
          <p:cNvSpPr/>
          <p:nvPr/>
        </p:nvSpPr>
        <p:spPr>
          <a:xfrm>
            <a:off x="5349921" y="1449603"/>
            <a:ext cx="6003877" cy="566309"/>
          </a:xfrm>
          <a:prstGeom prst="rect">
            <a:avLst/>
          </a:prstGeom>
        </p:spPr>
        <p:txBody>
          <a:bodyPr wrap="square">
            <a:spAutoFit/>
          </a:bodyPr>
          <a:lstStyle/>
          <a:p>
            <a:pPr algn="just" rtl="1">
              <a:lnSpc>
                <a:spcPct val="110000"/>
              </a:lnSpc>
              <a:spcBef>
                <a:spcPts val="110"/>
              </a:spcBef>
              <a:spcAft>
                <a:spcPts val="110"/>
              </a:spcAft>
            </a:pPr>
            <a:r>
              <a:rPr lang="en-US" sz="2800">
                <a:latin typeface="Simplified Arabic" panose="02020603050405020304" pitchFamily="18" charset="-78"/>
                <a:cs typeface="Simplified Arabic" panose="02020603050405020304" pitchFamily="18" charset="-78"/>
              </a:rPr>
              <a:t> </a:t>
            </a: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7579" y="1449602"/>
            <a:ext cx="4989512" cy="5025247"/>
          </a:xfrm>
        </p:spPr>
      </p:pic>
    </p:spTree>
    <p:extLst>
      <p:ext uri="{BB962C8B-B14F-4D97-AF65-F5344CB8AC3E}">
        <p14:creationId xmlns:p14="http://schemas.microsoft.com/office/powerpoint/2010/main" val="32184189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08478" y="1448149"/>
            <a:ext cx="6605516" cy="4737259"/>
          </a:xfrm>
        </p:spPr>
        <p:txBody>
          <a:bodyPr>
            <a:noAutofit/>
          </a:bodyPr>
          <a:lstStyle/>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المحافظة </a:t>
            </a:r>
            <a:r>
              <a:rPr lang="ar-EG" b="1" u="sng">
                <a:solidFill>
                  <a:srgbClr val="203E5F"/>
                </a:solidFill>
                <a:latin typeface="Simplified Arabic" panose="02020603050405020304" pitchFamily="18" charset="-78"/>
                <a:cs typeface="Simplified Arabic" panose="02020603050405020304" pitchFamily="18" charset="-78"/>
              </a:rPr>
              <a:t>على التوازن بين الموارد المتاحة والحاجة الأساسية للبشر </a:t>
            </a:r>
            <a:r>
              <a:rPr lang="ar-EG" b="1" u="sng" smtClean="0">
                <a:solidFill>
                  <a:srgbClr val="203E5F"/>
                </a:solidFill>
                <a:latin typeface="Simplified Arabic" panose="02020603050405020304" pitchFamily="18" charset="-78"/>
                <a:cs typeface="Simplified Arabic" panose="02020603050405020304" pitchFamily="18" charset="-78"/>
              </a:rPr>
              <a:t>معا </a:t>
            </a:r>
            <a:r>
              <a:rPr lang="ar-EG" b="1" smtClean="0">
                <a:latin typeface="Simplified Arabic" panose="02020603050405020304" pitchFamily="18" charset="-78"/>
                <a:cs typeface="Simplified Arabic" panose="02020603050405020304" pitchFamily="18" charset="-78"/>
              </a:rPr>
              <a:t>على </a:t>
            </a:r>
            <a:r>
              <a:rPr lang="ar-EG" b="1">
                <a:latin typeface="Simplified Arabic" panose="02020603050405020304" pitchFamily="18" charset="-78"/>
                <a:cs typeface="Simplified Arabic" panose="02020603050405020304" pitchFamily="18" charset="-78"/>
              </a:rPr>
              <a:t>المدى البعيد مع ترشيد استثمار كافة الموارد ووضع أولويات للاستخدامات المختلفة لتلك الموارد</a:t>
            </a:r>
            <a:r>
              <a:rPr lang="ar-EG"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a:t>
            </a:r>
            <a:r>
              <a:rPr lang="en-US" b="1" smtClean="0">
                <a:solidFill>
                  <a:srgbClr val="203E5F"/>
                </a:solidFill>
                <a:latin typeface="Simplified Arabic" panose="02020603050405020304" pitchFamily="18" charset="-78"/>
                <a:cs typeface="Simplified Arabic" panose="02020603050405020304" pitchFamily="18" charset="-78"/>
              </a:rPr>
              <a:t>.2</a:t>
            </a:r>
            <a:r>
              <a:rPr lang="ar-EG" b="1" u="sng" smtClean="0">
                <a:solidFill>
                  <a:srgbClr val="203E5F"/>
                </a:solidFill>
                <a:latin typeface="Simplified Arabic" panose="02020603050405020304" pitchFamily="18" charset="-78"/>
                <a:cs typeface="Simplified Arabic" panose="02020603050405020304" pitchFamily="18" charset="-78"/>
              </a:rPr>
              <a:t>تحقيق </a:t>
            </a:r>
            <a:r>
              <a:rPr lang="ar-EG" b="1" u="sng">
                <a:solidFill>
                  <a:srgbClr val="203E5F"/>
                </a:solidFill>
                <a:latin typeface="Simplified Arabic" panose="02020603050405020304" pitchFamily="18" charset="-78"/>
                <a:cs typeface="Simplified Arabic" panose="02020603050405020304" pitchFamily="18" charset="-78"/>
              </a:rPr>
              <a:t>النمو الاقتصادي المقترن بتحقيق الرفاهية الاجتماعية والإنسانية</a:t>
            </a:r>
            <a:r>
              <a:rPr lang="ar-EG" b="1">
                <a:solidFill>
                  <a:srgbClr val="203E5F"/>
                </a:solidFill>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معتمدة على التنمية البشرية كعنصر حيوي والعلاقات التبادلية والتكاملية بين كل من السكان والموارد والبيئة والنهوض بالمستوى الاقتصادي والاجتماعي والبيئي والعمراني</a:t>
            </a:r>
            <a:r>
              <a:rPr lang="ar-EG"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03143"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أهداف التنمية المستدامة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448149"/>
            <a:ext cx="4353636" cy="4962669"/>
          </a:xfrm>
        </p:spPr>
      </p:pic>
    </p:spTree>
    <p:extLst>
      <p:ext uri="{BB962C8B-B14F-4D97-AF65-F5344CB8AC3E}">
        <p14:creationId xmlns:p14="http://schemas.microsoft.com/office/powerpoint/2010/main" val="42911439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99546" y="1448149"/>
            <a:ext cx="6414448" cy="4737259"/>
          </a:xfrm>
        </p:spPr>
        <p:txBody>
          <a:bodyPr>
            <a:noAutofit/>
          </a:bodyPr>
          <a:lstStyle/>
          <a:p>
            <a:pPr marL="0" indent="0" algn="just" rtl="1">
              <a:lnSpc>
                <a:spcPct val="110000"/>
              </a:lnSpc>
              <a:spcBef>
                <a:spcPts val="110"/>
              </a:spcBef>
              <a:spcAft>
                <a:spcPts val="110"/>
              </a:spcAft>
              <a:buNone/>
            </a:pPr>
            <a:r>
              <a:rPr lang="en-US" sz="2400" b="1" smtClean="0">
                <a:latin typeface="Simplified Arabic" panose="02020603050405020304" pitchFamily="18" charset="-78"/>
                <a:cs typeface="Simplified Arabic" panose="02020603050405020304" pitchFamily="18" charset="-78"/>
              </a:rPr>
              <a:t> </a:t>
            </a:r>
            <a:r>
              <a:rPr lang="en-US" b="1" smtClean="0">
                <a:solidFill>
                  <a:srgbClr val="203E5F"/>
                </a:solidFill>
                <a:latin typeface="Simplified Arabic" panose="02020603050405020304" pitchFamily="18" charset="-78"/>
                <a:cs typeface="Simplified Arabic" panose="02020603050405020304" pitchFamily="18" charset="-78"/>
              </a:rPr>
              <a:t>.3</a:t>
            </a:r>
            <a:r>
              <a:rPr lang="ar-EG" b="1" u="sng" smtClean="0">
                <a:solidFill>
                  <a:srgbClr val="203E5F"/>
                </a:solidFill>
                <a:latin typeface="Simplified Arabic" panose="02020603050405020304" pitchFamily="18" charset="-78"/>
                <a:cs typeface="Simplified Arabic" panose="02020603050405020304" pitchFamily="18" charset="-78"/>
              </a:rPr>
              <a:t>تحقيق </a:t>
            </a:r>
            <a:r>
              <a:rPr lang="ar-EG" b="1" u="sng">
                <a:solidFill>
                  <a:srgbClr val="203E5F"/>
                </a:solidFill>
                <a:latin typeface="Simplified Arabic" panose="02020603050405020304" pitchFamily="18" charset="-78"/>
                <a:cs typeface="Simplified Arabic" panose="02020603050405020304" pitchFamily="18" charset="-78"/>
              </a:rPr>
              <a:t>مزيد من العدالة للفئات الأكثر حرمانًا أو المتعرضة للخطر في المجتمع </a:t>
            </a:r>
            <a:r>
              <a:rPr lang="ar-EG" b="1">
                <a:latin typeface="Simplified Arabic" panose="02020603050405020304" pitchFamily="18" charset="-78"/>
                <a:cs typeface="Simplified Arabic" panose="02020603050405020304" pitchFamily="18" charset="-78"/>
              </a:rPr>
              <a:t>وتحسين جودة الحياة والعمل على منح القوة أو تمكين الإنسان </a:t>
            </a:r>
            <a:r>
              <a:rPr lang="ar-EG" b="1" smtClean="0">
                <a:latin typeface="Simplified Arabic" panose="02020603050405020304" pitchFamily="18" charset="-78"/>
                <a:cs typeface="Simplified Arabic" panose="02020603050405020304" pitchFamily="18" charset="-78"/>
              </a:rPr>
              <a:t>مع إعطاء </a:t>
            </a:r>
            <a:r>
              <a:rPr lang="ar-EG" b="1">
                <a:latin typeface="Simplified Arabic" panose="02020603050405020304" pitchFamily="18" charset="-78"/>
                <a:cs typeface="Simplified Arabic" panose="02020603050405020304" pitchFamily="18" charset="-78"/>
              </a:rPr>
              <a:t>اهتمام لكل من الإنسان وبيئته والعلاقات بينهما</a:t>
            </a:r>
            <a:r>
              <a:rPr lang="ar-EG"/>
              <a:t>.‏ </a:t>
            </a:r>
            <a:endParaRPr lang="ar-EG" smtClean="0"/>
          </a:p>
          <a:p>
            <a:pPr marL="0" indent="0" algn="just" rtl="1">
              <a:lnSpc>
                <a:spcPct val="110000"/>
              </a:lnSpc>
              <a:spcBef>
                <a:spcPts val="110"/>
              </a:spcBef>
              <a:spcAft>
                <a:spcPts val="110"/>
              </a:spcAft>
              <a:buNone/>
            </a:pPr>
            <a:r>
              <a:rPr lang="en-US" b="1">
                <a:solidFill>
                  <a:srgbClr val="203E5F"/>
                </a:solidFill>
                <a:latin typeface="Simplified Arabic" panose="02020603050405020304" pitchFamily="18" charset="-78"/>
                <a:cs typeface="Simplified Arabic" panose="02020603050405020304" pitchFamily="18" charset="-78"/>
              </a:rPr>
              <a:t>4</a:t>
            </a:r>
            <a:r>
              <a:rPr lang="ar-EG" b="1" smtClean="0">
                <a:solidFill>
                  <a:srgbClr val="203E5F"/>
                </a:solidFill>
                <a:latin typeface="Simplified Arabic" panose="02020603050405020304" pitchFamily="18" charset="-78"/>
                <a:cs typeface="Simplified Arabic" panose="02020603050405020304" pitchFamily="18" charset="-78"/>
              </a:rPr>
              <a:t>.</a:t>
            </a:r>
            <a:r>
              <a:rPr lang="ar-SA" b="1" u="sng" smtClean="0">
                <a:solidFill>
                  <a:srgbClr val="203E5F"/>
                </a:solidFill>
                <a:latin typeface="Simplified Arabic" panose="02020603050405020304" pitchFamily="18" charset="-78"/>
                <a:cs typeface="Simplified Arabic" panose="02020603050405020304" pitchFamily="18" charset="-78"/>
              </a:rPr>
              <a:t>تدعيم </a:t>
            </a:r>
            <a:r>
              <a:rPr lang="ar-SA" b="1" u="sng">
                <a:solidFill>
                  <a:srgbClr val="203E5F"/>
                </a:solidFill>
                <a:latin typeface="Simplified Arabic" panose="02020603050405020304" pitchFamily="18" charset="-78"/>
                <a:cs typeface="Simplified Arabic" panose="02020603050405020304" pitchFamily="18" charset="-78"/>
              </a:rPr>
              <a:t>المشاركة الفردية والجماعية والمجتمعية </a:t>
            </a:r>
            <a:r>
              <a:rPr lang="ar-SA" b="1" smtClean="0">
                <a:latin typeface="Simplified Arabic" panose="02020603050405020304" pitchFamily="18" charset="-78"/>
                <a:cs typeface="Simplified Arabic" panose="02020603050405020304" pitchFamily="18" charset="-78"/>
              </a:rPr>
              <a:t>وإتاحة </a:t>
            </a:r>
            <a:r>
              <a:rPr lang="ar-SA" b="1">
                <a:latin typeface="Simplified Arabic" panose="02020603050405020304" pitchFamily="18" charset="-78"/>
                <a:cs typeface="Simplified Arabic" panose="02020603050405020304" pitchFamily="18" charset="-78"/>
              </a:rPr>
              <a:t>فرصة لمشاركة الإنسان بطريقة أساسية في إحداث التغيير المرغوب في شخصيته أو في البيئة أو في كليهما.</a:t>
            </a:r>
            <a:endParaRPr lang="ar-E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mtClean="0"/>
          </a:p>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03143"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أهداف التنمية المستدامة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0251" y="1448147"/>
            <a:ext cx="4435522" cy="5026703"/>
          </a:xfrm>
        </p:spPr>
      </p:pic>
    </p:spTree>
    <p:extLst>
      <p:ext uri="{BB962C8B-B14F-4D97-AF65-F5344CB8AC3E}">
        <p14:creationId xmlns:p14="http://schemas.microsoft.com/office/powerpoint/2010/main" val="3982158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86148" y="1448149"/>
            <a:ext cx="6127845" cy="4515923"/>
          </a:xfrm>
        </p:spPr>
        <p:txBody>
          <a:bodyPr>
            <a:noAutofit/>
          </a:bodyPr>
          <a:lstStyle/>
          <a:p>
            <a:pPr marL="0" indent="0" algn="just" rtl="1">
              <a:lnSpc>
                <a:spcPct val="120000"/>
              </a:lnSpc>
              <a:spcBef>
                <a:spcPts val="110"/>
              </a:spcBef>
              <a:spcAft>
                <a:spcPts val="110"/>
              </a:spcAft>
              <a:buNone/>
            </a:pPr>
            <a:r>
              <a:rPr lang="en-US" smtClean="0">
                <a:latin typeface="Simplified Arabic" panose="02020603050405020304" pitchFamily="18" charset="-78"/>
                <a:cs typeface="Simplified Arabic" panose="02020603050405020304" pitchFamily="18" charset="-78"/>
              </a:rPr>
              <a:t> </a:t>
            </a:r>
            <a:r>
              <a:rPr lang="en-US" b="1" smtClean="0">
                <a:latin typeface="Simplified Arabic" panose="02020603050405020304" pitchFamily="18" charset="-78"/>
                <a:cs typeface="Simplified Arabic" panose="02020603050405020304" pitchFamily="18" charset="-78"/>
              </a:rPr>
              <a:t>.5</a:t>
            </a:r>
            <a:r>
              <a:rPr lang="ar-SA" b="1" smtClean="0">
                <a:latin typeface="Simplified Arabic" panose="02020603050405020304" pitchFamily="18" charset="-78"/>
                <a:cs typeface="Simplified Arabic" panose="02020603050405020304" pitchFamily="18" charset="-78"/>
              </a:rPr>
              <a:t>اكتشاف </a:t>
            </a:r>
            <a:r>
              <a:rPr lang="ar-SA" b="1">
                <a:latin typeface="Simplified Arabic" panose="02020603050405020304" pitchFamily="18" charset="-78"/>
                <a:cs typeface="Simplified Arabic" panose="02020603050405020304" pitchFamily="18" charset="-78"/>
              </a:rPr>
              <a:t>وتشجيع وتنمية القدرات البشرية في المجتمعات بما </a:t>
            </a:r>
            <a:r>
              <a:rPr lang="ar-SA" b="1" u="sng">
                <a:latin typeface="Simplified Arabic" panose="02020603050405020304" pitchFamily="18" charset="-78"/>
                <a:cs typeface="Simplified Arabic" panose="02020603050405020304" pitchFamily="18" charset="-78"/>
              </a:rPr>
              <a:t>يمكنها من أن تكون مبدعة وقادرة على استخدام التكنولوجيا المناسبة للواقع المجتمعي والتي تنظم وتوجه استخدام الموارد المجتمعية بما يسهم في وجود توازن بين ديناميكية بناء الموارد الطبيعية في المجتمع وجهود المورد البشري</a:t>
            </a:r>
            <a:r>
              <a:rPr lang="ar-SA">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03143"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أهداف التنمية المستدامة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7545" y="1448148"/>
            <a:ext cx="4667536" cy="5026702"/>
          </a:xfrm>
        </p:spPr>
      </p:pic>
    </p:spTree>
    <p:extLst>
      <p:ext uri="{BB962C8B-B14F-4D97-AF65-F5344CB8AC3E}">
        <p14:creationId xmlns:p14="http://schemas.microsoft.com/office/powerpoint/2010/main" val="2617566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08978" y="1448149"/>
            <a:ext cx="6005015" cy="4515923"/>
          </a:xfrm>
        </p:spPr>
        <p:txBody>
          <a:bodyPr>
            <a:noAutofit/>
          </a:bodyPr>
          <a:lstStyle/>
          <a:p>
            <a:pPr marL="0" indent="0" algn="just" rtl="1">
              <a:lnSpc>
                <a:spcPct val="110000"/>
              </a:lnSpc>
              <a:spcBef>
                <a:spcPts val="110"/>
              </a:spcBef>
              <a:spcAft>
                <a:spcPts val="110"/>
              </a:spcAft>
              <a:buNone/>
            </a:pPr>
            <a:r>
              <a:rPr lang="en-US" sz="2400" b="1">
                <a:latin typeface="Simplified Arabic" panose="02020603050405020304" pitchFamily="18" charset="-78"/>
                <a:cs typeface="Simplified Arabic" panose="02020603050405020304" pitchFamily="18" charset="-78"/>
              </a:rPr>
              <a:t> </a:t>
            </a:r>
            <a:r>
              <a:rPr lang="en-US" sz="2400" b="1" smtClean="0">
                <a:solidFill>
                  <a:srgbClr val="203E5F"/>
                </a:solidFill>
                <a:latin typeface="Simplified Arabic" panose="02020603050405020304" pitchFamily="18" charset="-78"/>
                <a:cs typeface="Simplified Arabic" panose="02020603050405020304" pitchFamily="18" charset="-78"/>
              </a:rPr>
              <a:t>.6</a:t>
            </a:r>
            <a:r>
              <a:rPr lang="ar-SA" sz="2400" b="1" u="sng" smtClean="0">
                <a:solidFill>
                  <a:srgbClr val="203E5F"/>
                </a:solidFill>
                <a:latin typeface="Simplified Arabic" panose="02020603050405020304" pitchFamily="18" charset="-78"/>
                <a:cs typeface="Simplified Arabic" panose="02020603050405020304" pitchFamily="18" charset="-78"/>
              </a:rPr>
              <a:t>المساهمة </a:t>
            </a:r>
            <a:r>
              <a:rPr lang="ar-SA" sz="2400" b="1" u="sng">
                <a:solidFill>
                  <a:srgbClr val="203E5F"/>
                </a:solidFill>
                <a:latin typeface="Simplified Arabic" panose="02020603050405020304" pitchFamily="18" charset="-78"/>
                <a:cs typeface="Simplified Arabic" panose="02020603050405020304" pitchFamily="18" charset="-78"/>
              </a:rPr>
              <a:t>في بناء القدرات المؤسسية في المجتمع بحيث تكون أكثر كفاءة وفاعلية في توجيه الموارد البشرية </a:t>
            </a:r>
            <a:r>
              <a:rPr lang="ar-SA" sz="2400" b="1">
                <a:latin typeface="Simplified Arabic" panose="02020603050405020304" pitchFamily="18" charset="-78"/>
                <a:cs typeface="Simplified Arabic" panose="02020603050405020304" pitchFamily="18" charset="-78"/>
              </a:rPr>
              <a:t>وتفعيل مشاركته في استخدام الموارد المالية </a:t>
            </a:r>
            <a:r>
              <a:rPr lang="ar-SA" sz="2400" b="1" smtClean="0">
                <a:latin typeface="Simplified Arabic" panose="02020603050405020304" pitchFamily="18" charset="-78"/>
                <a:cs typeface="Simplified Arabic" panose="02020603050405020304" pitchFamily="18" charset="-78"/>
              </a:rPr>
              <a:t>والتنظيمية </a:t>
            </a:r>
            <a:r>
              <a:rPr lang="ar-SA" sz="2400" b="1">
                <a:latin typeface="Simplified Arabic" panose="02020603050405020304" pitchFamily="18" charset="-78"/>
                <a:cs typeface="Simplified Arabic" panose="02020603050405020304" pitchFamily="18" charset="-78"/>
              </a:rPr>
              <a:t>مع المساهمة في توفير قدرات إدارية تتمتع بدرجة عالية من الكفاءة في صنع وتنفيذ وتقويم سياسات التنمية في المجتمع </a:t>
            </a:r>
            <a:r>
              <a:rPr lang="ar-SA" sz="2400" b="1" smtClean="0">
                <a:latin typeface="Simplified Arabic" panose="02020603050405020304" pitchFamily="18" charset="-78"/>
                <a:cs typeface="Simplified Arabic" panose="02020603050405020304" pitchFamily="18" charset="-78"/>
              </a:rPr>
              <a:t>حاضر</a:t>
            </a:r>
            <a:r>
              <a:rPr lang="ar-EG" sz="2400" b="1" smtClean="0">
                <a:latin typeface="Simplified Arabic" panose="02020603050405020304" pitchFamily="18" charset="-78"/>
                <a:cs typeface="Simplified Arabic" panose="02020603050405020304" pitchFamily="18" charset="-78"/>
              </a:rPr>
              <a:t>ً</a:t>
            </a:r>
            <a:r>
              <a:rPr lang="ar-SA" sz="2400" b="1" smtClean="0">
                <a:latin typeface="Simplified Arabic" panose="02020603050405020304" pitchFamily="18" charset="-78"/>
                <a:cs typeface="Simplified Arabic" panose="02020603050405020304" pitchFamily="18" charset="-78"/>
              </a:rPr>
              <a:t>ا </a:t>
            </a:r>
            <a:r>
              <a:rPr lang="ar-SA" sz="2400" b="1">
                <a:latin typeface="Simplified Arabic" panose="02020603050405020304" pitchFamily="18" charset="-78"/>
                <a:cs typeface="Simplified Arabic" panose="02020603050405020304" pitchFamily="18" charset="-78"/>
              </a:rPr>
              <a:t>ومستقبلا</a:t>
            </a:r>
            <a:r>
              <a:rPr lang="ar-SA"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SA" sz="2400" smtClean="0">
                <a:latin typeface="Simplified Arabic" panose="02020603050405020304" pitchFamily="18" charset="-78"/>
                <a:cs typeface="Simplified Arabic" panose="02020603050405020304" pitchFamily="18" charset="-78"/>
              </a:rPr>
              <a:t>‏</a:t>
            </a:r>
            <a:r>
              <a:rPr lang="en-US" sz="2400" b="1" smtClean="0">
                <a:solidFill>
                  <a:srgbClr val="203E5F"/>
                </a:solidFill>
                <a:latin typeface="Simplified Arabic" panose="02020603050405020304" pitchFamily="18" charset="-78"/>
                <a:cs typeface="Simplified Arabic" panose="02020603050405020304" pitchFamily="18" charset="-78"/>
              </a:rPr>
              <a:t>7</a:t>
            </a:r>
            <a:r>
              <a:rPr lang="ar-EG" sz="2400" smtClean="0">
                <a:solidFill>
                  <a:srgbClr val="203E5F"/>
                </a:solidFill>
                <a:latin typeface="Simplified Arabic" panose="02020603050405020304" pitchFamily="18" charset="-78"/>
                <a:cs typeface="Simplified Arabic" panose="02020603050405020304" pitchFamily="18" charset="-78"/>
              </a:rPr>
              <a:t>. </a:t>
            </a:r>
            <a:r>
              <a:rPr lang="ar-SA" sz="2400" b="1" u="sng" smtClean="0">
                <a:solidFill>
                  <a:srgbClr val="203E5F"/>
                </a:solidFill>
                <a:latin typeface="Simplified Arabic" panose="02020603050405020304" pitchFamily="18" charset="-78"/>
                <a:cs typeface="Simplified Arabic" panose="02020603050405020304" pitchFamily="18" charset="-78"/>
              </a:rPr>
              <a:t>تشجيع </a:t>
            </a:r>
            <a:r>
              <a:rPr lang="ar-SA" sz="2400" b="1" u="sng">
                <a:solidFill>
                  <a:srgbClr val="203E5F"/>
                </a:solidFill>
                <a:latin typeface="Simplified Arabic" panose="02020603050405020304" pitchFamily="18" charset="-78"/>
                <a:cs typeface="Simplified Arabic" panose="02020603050405020304" pitchFamily="18" charset="-78"/>
              </a:rPr>
              <a:t>استخدام التكنولوجيا النظيفة ذات المخلفات المحدودة وغير الملوثة</a:t>
            </a:r>
            <a:r>
              <a:rPr lang="ar-SA" sz="2400" b="1">
                <a:latin typeface="Simplified Arabic" panose="02020603050405020304" pitchFamily="18" charset="-78"/>
                <a:cs typeface="Simplified Arabic" panose="02020603050405020304" pitchFamily="18" charset="-78"/>
              </a:rPr>
              <a:t> مع ترشيد وحسن اختيار المواقع الصناعية وتنمية الموارد الطبيعية المتجددة وغير المتجددة في إطار زمني يحقق عدالة الاستخدام للأجيال الحاضرة مع عدم تجاهل حق الأجيال القادمة في ذلك</a:t>
            </a:r>
            <a:r>
              <a:rPr lang="ar-SA"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606188" y="353839"/>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306471" y="353839"/>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أهداف التنمية المستدامة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9"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5965" y="1211452"/>
            <a:ext cx="5474943" cy="5263398"/>
          </a:xfrm>
        </p:spPr>
      </p:pic>
    </p:spTree>
    <p:extLst>
      <p:ext uri="{BB962C8B-B14F-4D97-AF65-F5344CB8AC3E}">
        <p14:creationId xmlns:p14="http://schemas.microsoft.com/office/powerpoint/2010/main" val="4285785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5145206" y="1524182"/>
            <a:ext cx="6304128" cy="4249115"/>
          </a:xfrm>
        </p:spPr>
        <p:txBody>
          <a:bodyPr>
            <a:normAutofit lnSpcReduction="10000"/>
          </a:bodyPr>
          <a:lstStyle/>
          <a:p>
            <a:pPr algn="just" rtl="1">
              <a:lnSpc>
                <a:spcPct val="110000"/>
              </a:lnSpc>
              <a:spcBef>
                <a:spcPts val="110"/>
              </a:spcBef>
              <a:spcAft>
                <a:spcPts val="110"/>
              </a:spcAft>
              <a:buFont typeface="Wingdings" panose="05000000000000000000" pitchFamily="2" charset="2"/>
              <a:buChar char="q"/>
            </a:pPr>
            <a:r>
              <a:rPr lang="ar-EG" sz="2400" smtClean="0">
                <a:latin typeface="Simplified Arabic" panose="02020603050405020304" pitchFamily="18" charset="-78"/>
                <a:cs typeface="Simplified Arabic" panose="02020603050405020304" pitchFamily="18" charset="-78"/>
              </a:rPr>
              <a:t> </a:t>
            </a:r>
            <a:r>
              <a:rPr lang="ar-SA" b="1" u="sng" smtClean="0">
                <a:solidFill>
                  <a:srgbClr val="203E5F"/>
                </a:solidFill>
                <a:latin typeface="Simplified Arabic" panose="02020603050405020304" pitchFamily="18" charset="-78"/>
                <a:cs typeface="Simplified Arabic" panose="02020603050405020304" pitchFamily="18" charset="-78"/>
              </a:rPr>
              <a:t>التنمية </a:t>
            </a:r>
            <a:r>
              <a:rPr lang="ar-SA" b="1" u="sng">
                <a:solidFill>
                  <a:srgbClr val="203E5F"/>
                </a:solidFill>
                <a:latin typeface="Simplified Arabic" panose="02020603050405020304" pitchFamily="18" charset="-78"/>
                <a:cs typeface="Simplified Arabic" panose="02020603050405020304" pitchFamily="18" charset="-78"/>
              </a:rPr>
              <a:t>المستدامة تعتبر حلقة وصل بين الجيل الحالي والجيل القادم </a:t>
            </a:r>
            <a:r>
              <a:rPr lang="ar-SA" sz="2500" b="1">
                <a:latin typeface="Simplified Arabic" panose="02020603050405020304" pitchFamily="18" charset="-78"/>
                <a:cs typeface="Simplified Arabic" panose="02020603050405020304" pitchFamily="18" charset="-78"/>
              </a:rPr>
              <a:t>تضمن استمرارية الحياة الإنسانية وتضمن للجيل القادم العيش الكريم والتوزيع العادل للموارد داخل الدولة الواحدة حتى بين الدول المتعددة</a:t>
            </a:r>
            <a:r>
              <a:rPr lang="ar-SA" sz="2500">
                <a:latin typeface="Simplified Arabic" panose="02020603050405020304" pitchFamily="18" charset="-78"/>
                <a:cs typeface="Simplified Arabic" panose="02020603050405020304" pitchFamily="18" charset="-78"/>
              </a:rPr>
              <a:t>.</a:t>
            </a:r>
            <a:endParaRPr lang="en-US" sz="25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r>
              <a:rPr lang="ar-EG" sz="2400" smtClean="0">
                <a:latin typeface="Simplified Arabic" panose="02020603050405020304" pitchFamily="18" charset="-78"/>
                <a:cs typeface="Simplified Arabic" panose="02020603050405020304" pitchFamily="18" charset="-78"/>
              </a:rPr>
              <a:t> </a:t>
            </a:r>
            <a:r>
              <a:rPr lang="ar-SA" b="1" u="sng" smtClean="0">
                <a:solidFill>
                  <a:srgbClr val="203E5F"/>
                </a:solidFill>
                <a:latin typeface="Simplified Arabic" panose="02020603050405020304" pitchFamily="18" charset="-78"/>
                <a:cs typeface="Simplified Arabic" panose="02020603050405020304" pitchFamily="18" charset="-78"/>
              </a:rPr>
              <a:t>وتكمن </a:t>
            </a:r>
            <a:r>
              <a:rPr lang="ar-SA" b="1" u="sng">
                <a:solidFill>
                  <a:srgbClr val="203E5F"/>
                </a:solidFill>
                <a:latin typeface="Simplified Arabic" panose="02020603050405020304" pitchFamily="18" charset="-78"/>
                <a:cs typeface="Simplified Arabic" panose="02020603050405020304" pitchFamily="18" charset="-78"/>
              </a:rPr>
              <a:t>أهمية التنمية المستدامة ‏كونها وسيلة لتقليص الفجوة بين الدول المتقدمة والنامية</a:t>
            </a:r>
            <a:r>
              <a:rPr lang="ar-SA">
                <a:latin typeface="Simplified Arabic" panose="02020603050405020304" pitchFamily="18" charset="-78"/>
                <a:cs typeface="Simplified Arabic" panose="02020603050405020304" pitchFamily="18" charset="-78"/>
              </a:rPr>
              <a:t> </a:t>
            </a:r>
            <a:r>
              <a:rPr lang="ar-SA" sz="2500" b="1">
                <a:latin typeface="Simplified Arabic" panose="02020603050405020304" pitchFamily="18" charset="-78"/>
                <a:cs typeface="Simplified Arabic" panose="02020603050405020304" pitchFamily="18" charset="-78"/>
              </a:rPr>
              <a:t>وتلعب </a:t>
            </a:r>
            <a:r>
              <a:rPr lang="ar-SA" sz="2500" b="1" smtClean="0">
                <a:latin typeface="Simplified Arabic" panose="02020603050405020304" pitchFamily="18" charset="-78"/>
                <a:cs typeface="Simplified Arabic" panose="02020603050405020304" pitchFamily="18" charset="-78"/>
              </a:rPr>
              <a:t>دور</a:t>
            </a:r>
            <a:r>
              <a:rPr lang="ar-EG" sz="2500" b="1" smtClean="0">
                <a:latin typeface="Simplified Arabic" panose="02020603050405020304" pitchFamily="18" charset="-78"/>
                <a:cs typeface="Simplified Arabic" panose="02020603050405020304" pitchFamily="18" charset="-78"/>
              </a:rPr>
              <a:t>ً</a:t>
            </a:r>
            <a:r>
              <a:rPr lang="ar-SA" sz="2500" b="1" smtClean="0">
                <a:latin typeface="Simplified Arabic" panose="02020603050405020304" pitchFamily="18" charset="-78"/>
                <a:cs typeface="Simplified Arabic" panose="02020603050405020304" pitchFamily="18" charset="-78"/>
              </a:rPr>
              <a:t>ا كبير</a:t>
            </a:r>
            <a:r>
              <a:rPr lang="ar-EG" sz="2500" b="1" smtClean="0">
                <a:latin typeface="Simplified Arabic" panose="02020603050405020304" pitchFamily="18" charset="-78"/>
                <a:cs typeface="Simplified Arabic" panose="02020603050405020304" pitchFamily="18" charset="-78"/>
              </a:rPr>
              <a:t>ً</a:t>
            </a:r>
            <a:r>
              <a:rPr lang="ar-SA" sz="2500" b="1" smtClean="0">
                <a:latin typeface="Simplified Arabic" panose="02020603050405020304" pitchFamily="18" charset="-78"/>
                <a:cs typeface="Simplified Arabic" panose="02020603050405020304" pitchFamily="18" charset="-78"/>
              </a:rPr>
              <a:t>ا </a:t>
            </a:r>
            <a:r>
              <a:rPr lang="ar-SA" sz="2500" b="1">
                <a:latin typeface="Simplified Arabic" panose="02020603050405020304" pitchFamily="18" charset="-78"/>
                <a:cs typeface="Simplified Arabic" panose="02020603050405020304" pitchFamily="18" charset="-78"/>
              </a:rPr>
              <a:t>في تقليص التبعية الاقتصادية للخارج، وتوزيع الإنتاج وحماية البيئة، العدالة الاجتماعية، تحسين مستوى المعيشة، رفع مستوى التعليم، تقليص نسبة الأمية، توفير رؤوس الأموال، رفع مستوى الدخل القومي</a:t>
            </a:r>
            <a:r>
              <a:rPr lang="ar-SA" sz="2500">
                <a:latin typeface="Simplified Arabic" panose="02020603050405020304" pitchFamily="18" charset="-78"/>
                <a:cs typeface="Simplified Arabic" panose="02020603050405020304" pitchFamily="18" charset="-78"/>
              </a:rPr>
              <a:t>.</a:t>
            </a:r>
            <a:endParaRPr lang="en-US" sz="25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88358" y="365126"/>
            <a:ext cx="896544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أهمية التنمية المستدامة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5701" y="1524182"/>
            <a:ext cx="4782083" cy="4740140"/>
          </a:xfrm>
        </p:spPr>
      </p:pic>
    </p:spTree>
    <p:extLst>
      <p:ext uri="{BB962C8B-B14F-4D97-AF65-F5344CB8AC3E}">
        <p14:creationId xmlns:p14="http://schemas.microsoft.com/office/powerpoint/2010/main" val="3800407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6" y="1447244"/>
            <a:ext cx="6522493" cy="4627496"/>
          </a:xfrm>
        </p:spPr>
        <p:txBody>
          <a:bodyPr>
            <a:normAutofit/>
          </a:bodyPr>
          <a:lstStyle/>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q"/>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p:txBody>
      </p:sp>
      <p:sp>
        <p:nvSpPr>
          <p:cNvPr id="3" name="مستطيل 2"/>
          <p:cNvSpPr/>
          <p:nvPr/>
        </p:nvSpPr>
        <p:spPr>
          <a:xfrm>
            <a:off x="4831306" y="1602024"/>
            <a:ext cx="6346209" cy="517065"/>
          </a:xfrm>
          <a:prstGeom prst="rect">
            <a:avLst/>
          </a:prstGeom>
        </p:spPr>
        <p:txBody>
          <a:bodyPr wrap="square">
            <a:spAutoFit/>
          </a:bodyPr>
          <a:lstStyle/>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47414" y="365126"/>
            <a:ext cx="9006385"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169657" y="1447244"/>
            <a:ext cx="6096000" cy="2705228"/>
          </a:xfrm>
          <a:prstGeom prst="rect">
            <a:avLst/>
          </a:prstGeom>
        </p:spPr>
        <p:txBody>
          <a:bodyPr>
            <a:spAutoFit/>
          </a:bodyPr>
          <a:lstStyle/>
          <a:p>
            <a:pPr algn="just" rtl="1">
              <a:lnSpc>
                <a:spcPct val="107000"/>
              </a:lnSpc>
              <a:spcAft>
                <a:spcPts val="800"/>
              </a:spcAft>
            </a:pPr>
            <a:r>
              <a:rPr lang="ar-SA"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يمكن تحديد </a:t>
            </a:r>
            <a:r>
              <a:rPr lang="ar-SA"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ثلاث </a:t>
            </a:r>
            <a:r>
              <a:rPr lang="ar-SA"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مجالات رئيسية للتنمية المستدامة هى كالتالي:</a:t>
            </a:r>
            <a:endParaRPr lang="en-US"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en-US" sz="2400" smtClean="0">
                <a:latin typeface="Simplified Arabic" panose="02020603050405020304" pitchFamily="18" charset="-78"/>
                <a:ea typeface="Calibri" panose="020F0502020204030204" pitchFamily="34" charset="0"/>
                <a:cs typeface="Simplified Arabic" panose="02020603050405020304" pitchFamily="18" charset="-78"/>
              </a:rPr>
              <a:t> </a:t>
            </a:r>
            <a:r>
              <a:rPr lang="en-US" sz="2800" smtClean="0">
                <a:latin typeface="Simplified Arabic" panose="02020603050405020304" pitchFamily="18" charset="-78"/>
                <a:ea typeface="Calibri" panose="020F0502020204030204" pitchFamily="34" charset="0"/>
                <a:cs typeface="Simplified Arabic" panose="02020603050405020304" pitchFamily="18" charset="-78"/>
              </a:rPr>
              <a:t>.</a:t>
            </a: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1</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التنمية الاقتصادية</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2</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 </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التنمية الاجتماعية</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 3</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التنمية البيئية</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4863" y="1447244"/>
            <a:ext cx="4726651" cy="5027606"/>
          </a:xfrm>
        </p:spPr>
      </p:pic>
    </p:spTree>
    <p:extLst>
      <p:ext uri="{BB962C8B-B14F-4D97-AF65-F5344CB8AC3E}">
        <p14:creationId xmlns:p14="http://schemas.microsoft.com/office/powerpoint/2010/main" val="32863266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35773" y="1499217"/>
            <a:ext cx="6578221" cy="4575523"/>
          </a:xfrm>
        </p:spPr>
        <p:txBody>
          <a:bodyPr>
            <a:normAutofit fontScale="25000" lnSpcReduction="20000"/>
          </a:bodyPr>
          <a:lstStyle/>
          <a:p>
            <a:pPr marL="0" indent="0" algn="just" rtl="1">
              <a:buNone/>
            </a:pPr>
            <a:r>
              <a:rPr lang="en-US" sz="11200" b="1" u="sng" smtClean="0">
                <a:solidFill>
                  <a:srgbClr val="203E5F"/>
                </a:solidFill>
                <a:latin typeface="Simplified Arabic" panose="02020603050405020304" pitchFamily="18" charset="-78"/>
                <a:cs typeface="Simplified Arabic" panose="02020603050405020304" pitchFamily="18" charset="-78"/>
              </a:rPr>
              <a:t>1</a:t>
            </a:r>
            <a:r>
              <a:rPr lang="ar-EG" sz="11200" b="1" u="sng" smtClean="0">
                <a:solidFill>
                  <a:srgbClr val="203E5F"/>
                </a:solidFill>
                <a:latin typeface="Simplified Arabic" panose="02020603050405020304" pitchFamily="18" charset="-78"/>
                <a:cs typeface="Simplified Arabic" panose="02020603050405020304" pitchFamily="18" charset="-78"/>
              </a:rPr>
              <a:t>. </a:t>
            </a:r>
            <a:r>
              <a:rPr lang="ar-SA" sz="11200" b="1" u="sng" smtClean="0">
                <a:solidFill>
                  <a:srgbClr val="203E5F"/>
                </a:solidFill>
                <a:latin typeface="Simplified Arabic" panose="02020603050405020304" pitchFamily="18" charset="-78"/>
                <a:cs typeface="Simplified Arabic" panose="02020603050405020304" pitchFamily="18" charset="-78"/>
              </a:rPr>
              <a:t>التنمية </a:t>
            </a:r>
            <a:r>
              <a:rPr lang="ar-SA" sz="11200" b="1" u="sng">
                <a:solidFill>
                  <a:srgbClr val="203E5F"/>
                </a:solidFill>
                <a:latin typeface="Simplified Arabic" panose="02020603050405020304" pitchFamily="18" charset="-78"/>
                <a:cs typeface="Simplified Arabic" panose="02020603050405020304" pitchFamily="18" charset="-78"/>
              </a:rPr>
              <a:t>الاقتصادية:</a:t>
            </a:r>
            <a:endParaRPr lang="en-US" sz="11200" b="1" u="sng">
              <a:solidFill>
                <a:srgbClr val="203E5F"/>
              </a:solidFill>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
            </a:pPr>
            <a:r>
              <a:rPr lang="ar-SA" sz="10000" b="1" smtClean="0">
                <a:latin typeface="Simplified Arabic" panose="02020603050405020304" pitchFamily="18" charset="-78"/>
                <a:cs typeface="Simplified Arabic" panose="02020603050405020304" pitchFamily="18" charset="-78"/>
              </a:rPr>
              <a:t>يقصد </a:t>
            </a:r>
            <a:r>
              <a:rPr lang="ar-SA" sz="10000" b="1">
                <a:latin typeface="Simplified Arabic" panose="02020603050405020304" pitchFamily="18" charset="-78"/>
                <a:cs typeface="Simplified Arabic" panose="02020603050405020304" pitchFamily="18" charset="-78"/>
              </a:rPr>
              <a:t>بالتنمية الاقتصادية بشكل عام الإجراءات المستدامة والمنسقة التي يتخذها صناع السياسة والجماعات المشتركة</a:t>
            </a:r>
            <a:r>
              <a:rPr lang="ar-SA" sz="10000">
                <a:latin typeface="Simplified Arabic" panose="02020603050405020304" pitchFamily="18" charset="-78"/>
                <a:cs typeface="Simplified Arabic" panose="02020603050405020304" pitchFamily="18" charset="-78"/>
              </a:rPr>
              <a:t>، </a:t>
            </a:r>
            <a:r>
              <a:rPr lang="ar-SA" sz="10000" b="1">
                <a:latin typeface="Simplified Arabic" panose="02020603050405020304" pitchFamily="18" charset="-78"/>
                <a:cs typeface="Simplified Arabic" panose="02020603050405020304" pitchFamily="18" charset="-78"/>
              </a:rPr>
              <a:t>والتي تسهم في تعزيز مستوى المعيشة والصحة الاقتصادية لمنطقة معينة، </a:t>
            </a:r>
            <a:r>
              <a:rPr lang="ar-SA" sz="10000" b="1" u="sng">
                <a:latin typeface="Simplified Arabic" panose="02020603050405020304" pitchFamily="18" charset="-78"/>
                <a:cs typeface="Simplified Arabic" panose="02020603050405020304" pitchFamily="18" charset="-78"/>
              </a:rPr>
              <a:t>أيضا تشير التنمية الاقتصادية إلى التغيرات الكمية والنوعية التي يشهدها الاقتصاد</a:t>
            </a:r>
            <a:r>
              <a:rPr lang="ar-SA" sz="10000" u="sng" smtClean="0">
                <a:latin typeface="Simplified Arabic" panose="02020603050405020304" pitchFamily="18" charset="-78"/>
                <a:cs typeface="Simplified Arabic" panose="02020603050405020304" pitchFamily="18" charset="-78"/>
              </a:rPr>
              <a:t>.</a:t>
            </a:r>
            <a:endParaRPr lang="ar-EG" sz="10000" u="sng" smtClean="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
            </a:pPr>
            <a:r>
              <a:rPr lang="ar-SA" sz="10000" b="1" u="sng">
                <a:latin typeface="Simplified Arabic" panose="02020603050405020304" pitchFamily="18" charset="-78"/>
                <a:cs typeface="Simplified Arabic" panose="02020603050405020304" pitchFamily="18" charset="-78"/>
              </a:rPr>
              <a:t>ويمكن أن تشمل هذه الإجراءات مجالات متعددة من </a:t>
            </a:r>
            <a:r>
              <a:rPr lang="ar-SA" sz="10000" b="1" u="sng" smtClean="0">
                <a:latin typeface="Simplified Arabic" panose="02020603050405020304" pitchFamily="18" charset="-78"/>
                <a:cs typeface="Simplified Arabic" panose="02020603050405020304" pitchFamily="18" charset="-78"/>
              </a:rPr>
              <a:t>بينها </a:t>
            </a:r>
            <a:r>
              <a:rPr lang="ar-SA" sz="10000" b="1" u="sng">
                <a:solidFill>
                  <a:srgbClr val="203E5F"/>
                </a:solidFill>
                <a:latin typeface="Simplified Arabic" panose="02020603050405020304" pitchFamily="18" charset="-78"/>
                <a:cs typeface="Simplified Arabic" panose="02020603050405020304" pitchFamily="18" charset="-78"/>
              </a:rPr>
              <a:t>رأس المال البشري والبنية التحتية الأساسية والتنافس الإقليمي والاستدامة البيئية والشمولية </a:t>
            </a:r>
            <a:r>
              <a:rPr lang="ar-SA" sz="10000" b="1" u="sng" smtClean="0">
                <a:solidFill>
                  <a:srgbClr val="203E5F"/>
                </a:solidFill>
                <a:latin typeface="Simplified Arabic" panose="02020603050405020304" pitchFamily="18" charset="-78"/>
                <a:cs typeface="Simplified Arabic" panose="02020603050405020304" pitchFamily="18" charset="-78"/>
              </a:rPr>
              <a:t>الاجتماعية </a:t>
            </a:r>
            <a:r>
              <a:rPr lang="ar-SA" sz="10000" b="1" u="sng">
                <a:solidFill>
                  <a:srgbClr val="203E5F"/>
                </a:solidFill>
                <a:latin typeface="Simplified Arabic" panose="02020603050405020304" pitchFamily="18" charset="-78"/>
                <a:cs typeface="Simplified Arabic" panose="02020603050405020304" pitchFamily="18" charset="-78"/>
              </a:rPr>
              <a:t>والصحة والأمن والقراءة والكتابة فضلًا عن غيرها من المجالات </a:t>
            </a:r>
            <a:r>
              <a:rPr lang="ar-SA" sz="10000" b="1" u="sng" smtClean="0">
                <a:solidFill>
                  <a:srgbClr val="203E5F"/>
                </a:solidFill>
                <a:latin typeface="Simplified Arabic" panose="02020603050405020304" pitchFamily="18" charset="-78"/>
                <a:cs typeface="Simplified Arabic" panose="02020603050405020304" pitchFamily="18" charset="-78"/>
              </a:rPr>
              <a:t>الأخرى</a:t>
            </a:r>
            <a:r>
              <a:rPr lang="ar-EG" sz="10000" b="1" u="sng" smtClean="0">
                <a:solidFill>
                  <a:srgbClr val="203E5F"/>
                </a:solidFill>
                <a:latin typeface="Simplified Arabic" panose="02020603050405020304" pitchFamily="18" charset="-78"/>
                <a:cs typeface="Simplified Arabic" panose="02020603050405020304" pitchFamily="18" charset="-78"/>
              </a:rPr>
              <a:t>.</a:t>
            </a:r>
            <a:endParaRPr lang="ar-EG" sz="10000" smtClean="0">
              <a:solidFill>
                <a:srgbClr val="203E5F"/>
              </a:solidFill>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
            </a:pPr>
            <a:endParaRPr lang="en-US" sz="9600">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r>
              <a:rPr lang="ar-EG" sz="9600" smtClean="0">
                <a:latin typeface="Simplified Arabic" panose="02020603050405020304" pitchFamily="18" charset="-78"/>
                <a:cs typeface="Simplified Arabic" panose="02020603050405020304" pitchFamily="18" charset="-78"/>
              </a:rPr>
              <a:t> </a:t>
            </a:r>
            <a:endParaRPr lang="en-US" sz="9600">
              <a:latin typeface="Simplified Arabic" panose="02020603050405020304" pitchFamily="18" charset="-78"/>
              <a:cs typeface="Simplified Arabic" panose="02020603050405020304" pitchFamily="18" charset="-78"/>
            </a:endParaRPr>
          </a:p>
          <a:p>
            <a:pPr marL="0" indent="0" algn="r" rtl="1">
              <a:lnSpc>
                <a:spcPct val="120000"/>
              </a:lnSpc>
              <a:spcBef>
                <a:spcPts val="110"/>
              </a:spcBef>
              <a:spcAft>
                <a:spcPts val="110"/>
              </a:spcAft>
              <a:buNone/>
            </a:pPr>
            <a:endParaRPr lang="en-US" sz="2600"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23331" y="365126"/>
            <a:ext cx="1481495"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486167" y="365126"/>
            <a:ext cx="882782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1" y="1499216"/>
            <a:ext cx="4381951" cy="4975633"/>
          </a:xfrm>
        </p:spPr>
      </p:pic>
    </p:spTree>
    <p:extLst>
      <p:ext uri="{BB962C8B-B14F-4D97-AF65-F5344CB8AC3E}">
        <p14:creationId xmlns:p14="http://schemas.microsoft.com/office/powerpoint/2010/main" val="8860232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3569" y="1661852"/>
            <a:ext cx="5990229"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429300" y="365126"/>
            <a:ext cx="892449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sp>
        <p:nvSpPr>
          <p:cNvPr id="2" name="مستطيل 1"/>
          <p:cNvSpPr/>
          <p:nvPr/>
        </p:nvSpPr>
        <p:spPr>
          <a:xfrm>
            <a:off x="4667535" y="1459017"/>
            <a:ext cx="6660108" cy="1866152"/>
          </a:xfrm>
          <a:prstGeom prst="rect">
            <a:avLst/>
          </a:prstGeom>
        </p:spPr>
        <p:txBody>
          <a:bodyPr wrap="square">
            <a:spAutoFit/>
          </a:bodyPr>
          <a:lstStyle/>
          <a:p>
            <a:pPr algn="just" rtl="1">
              <a:lnSpc>
                <a:spcPct val="110000"/>
              </a:lnSpc>
              <a:spcBef>
                <a:spcPts val="110"/>
              </a:spcBef>
              <a:spcAft>
                <a:spcPts val="110"/>
              </a:spcAft>
            </a:pP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r" rtl="1"/>
            <a:endParaRPr lang="en-US" sz="2800" b="1">
              <a:solidFill>
                <a:srgbClr val="203E5F"/>
              </a:solidFill>
              <a:latin typeface="Simplified Arabic" panose="02020603050405020304" pitchFamily="18" charset="-78"/>
              <a:cs typeface="Simplified Arabic" panose="02020603050405020304" pitchFamily="18" charset="-78"/>
            </a:endParaRPr>
          </a:p>
          <a:p>
            <a:pPr algn="r" rtl="1"/>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مستطيل 2"/>
          <p:cNvSpPr/>
          <p:nvPr/>
        </p:nvSpPr>
        <p:spPr>
          <a:xfrm>
            <a:off x="5254388" y="1394512"/>
            <a:ext cx="6059606" cy="1770421"/>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400" smtClean="0"/>
              <a:t>‏</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486399" y="1499352"/>
            <a:ext cx="6031171" cy="4989251"/>
          </a:xfrm>
          <a:prstGeom prst="rect">
            <a:avLst/>
          </a:prstGeom>
        </p:spPr>
        <p:txBody>
          <a:bodyPr wrap="square">
            <a:spAutoFit/>
          </a:bodyPr>
          <a:lstStyle/>
          <a:p>
            <a:pPr marL="342900" indent="-342900" algn="just" rtl="1">
              <a:lnSpc>
                <a:spcPct val="120000"/>
              </a:lnSpc>
              <a:spcBef>
                <a:spcPts val="110"/>
              </a:spcBef>
              <a:spcAft>
                <a:spcPts val="110"/>
              </a:spcAft>
              <a:buFont typeface="Wingdings" panose="05000000000000000000" pitchFamily="2" charset="2"/>
              <a:buChar char="§"/>
            </a:pPr>
            <a:r>
              <a:rPr lang="ar-SA" sz="2800" b="1" u="sng">
                <a:solidFill>
                  <a:srgbClr val="203E5F"/>
                </a:solidFill>
                <a:latin typeface="Simplified Arabic" panose="02020603050405020304" pitchFamily="18" charset="-78"/>
                <a:cs typeface="Simplified Arabic" panose="02020603050405020304" pitchFamily="18" charset="-78"/>
              </a:rPr>
              <a:t>ويختلف مفهوم التنمية الاقتصادية عن النمو الاقتصادي</a:t>
            </a:r>
            <a:r>
              <a:rPr lang="ar-SA" sz="2800" b="1">
                <a:latin typeface="Simplified Arabic" panose="02020603050405020304" pitchFamily="18" charset="-78"/>
                <a:cs typeface="Simplified Arabic" panose="02020603050405020304" pitchFamily="18" charset="-78"/>
              </a:rPr>
              <a:t>، ‏</a:t>
            </a:r>
            <a:r>
              <a:rPr lang="ar-SA" sz="2800" b="1" u="sng">
                <a:latin typeface="Simplified Arabic" panose="02020603050405020304" pitchFamily="18" charset="-78"/>
                <a:cs typeface="Simplified Arabic" panose="02020603050405020304" pitchFamily="18" charset="-78"/>
              </a:rPr>
              <a:t>فبينما تشير التنمية الاقتصادية إلى مساعي التدخل في السياسات بهدف ضمان الرفاهية الاقتصادية والاجتماعية للأشخاص</a:t>
            </a:r>
            <a:r>
              <a:rPr lang="ar-SA" sz="2800" b="1">
                <a:latin typeface="Simplified Arabic" panose="02020603050405020304" pitchFamily="18" charset="-78"/>
                <a:cs typeface="Simplified Arabic" panose="02020603050405020304" pitchFamily="18" charset="-78"/>
              </a:rPr>
              <a:t>، </a:t>
            </a:r>
            <a:r>
              <a:rPr lang="ar-SA" sz="2800" b="1" u="sng">
                <a:latin typeface="Simplified Arabic" panose="02020603050405020304" pitchFamily="18" charset="-78"/>
                <a:cs typeface="Simplified Arabic" panose="02020603050405020304" pitchFamily="18" charset="-78"/>
              </a:rPr>
              <a:t>‏يشير النمو الاقتصادي إلى ظاهرة الإنتاجية في السوق والارتفاع في معدل الناتج المحلي الإجمالي، وهكذا يمكن القول بأن النمو الاقتصادي هو أحد جوانب عملية التنمية الاقتصادية</a:t>
            </a:r>
            <a:r>
              <a:rPr lang="ar-SA" sz="2800" b="1">
                <a:latin typeface="Simplified Arabic" panose="02020603050405020304" pitchFamily="18" charset="-78"/>
                <a:cs typeface="Simplified Arabic" panose="02020603050405020304" pitchFamily="18" charset="-78"/>
              </a:rPr>
              <a:t>. </a:t>
            </a:r>
            <a:endParaRPr lang="en-US" sz="2800" b="1">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عنصر نائب للمحتوى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6694" y="1564733"/>
            <a:ext cx="4763922" cy="4767828"/>
          </a:xfrm>
        </p:spPr>
      </p:pic>
    </p:spTree>
    <p:extLst>
      <p:ext uri="{BB962C8B-B14F-4D97-AF65-F5344CB8AC3E}">
        <p14:creationId xmlns:p14="http://schemas.microsoft.com/office/powerpoint/2010/main" val="2634125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9104" y="1415567"/>
            <a:ext cx="5827596" cy="4601218"/>
          </a:xfrm>
        </p:spPr>
        <p:txBody>
          <a:bodyPr>
            <a:normAutofit/>
          </a:bodyPr>
          <a:lstStyle/>
          <a:p>
            <a:pPr algn="just" rtl="1">
              <a:lnSpc>
                <a:spcPct val="130000"/>
              </a:lnSpc>
              <a:spcBef>
                <a:spcPts val="110"/>
              </a:spcBef>
              <a:spcAft>
                <a:spcPts val="110"/>
              </a:spcAft>
              <a:buFont typeface="Wingdings" panose="05000000000000000000" pitchFamily="2" charset="2"/>
              <a:buChar char="§"/>
            </a:pPr>
            <a:r>
              <a:rPr lang="ar-EG" sz="3000" b="1" u="sng" smtClean="0">
                <a:solidFill>
                  <a:srgbClr val="203E5F"/>
                </a:solidFill>
                <a:latin typeface="Simplified Arabic" panose="02020603050405020304" pitchFamily="18" charset="-78"/>
                <a:cs typeface="Simplified Arabic" panose="02020603050405020304" pitchFamily="18" charset="-78"/>
              </a:rPr>
              <a:t> </a:t>
            </a:r>
            <a:r>
              <a:rPr lang="ar-SA" sz="3000" b="1" u="sng" smtClean="0">
                <a:solidFill>
                  <a:srgbClr val="203E5F"/>
                </a:solidFill>
                <a:latin typeface="Simplified Arabic" panose="02020603050405020304" pitchFamily="18" charset="-78"/>
                <a:cs typeface="Simplified Arabic" panose="02020603050405020304" pitchFamily="18" charset="-78"/>
              </a:rPr>
              <a:t>ومن </a:t>
            </a:r>
            <a:r>
              <a:rPr lang="ar-SA" sz="3000" b="1" u="sng">
                <a:solidFill>
                  <a:srgbClr val="203E5F"/>
                </a:solidFill>
                <a:latin typeface="Simplified Arabic" panose="02020603050405020304" pitchFamily="18" charset="-78"/>
                <a:cs typeface="Simplified Arabic" panose="02020603050405020304" pitchFamily="18" charset="-78"/>
              </a:rPr>
              <a:t>المؤشرات الاقتصادية التي يمكن استخدامها في قياس مدى تقدم أو بطء أو تخلف التنمية الاقتصادية، نذكر</a:t>
            </a:r>
            <a:r>
              <a:rPr lang="ar-SA" sz="3000" b="1" u="sng" smtClean="0">
                <a:solidFill>
                  <a:srgbClr val="203E5F"/>
                </a:solidFill>
                <a:latin typeface="Simplified Arabic" panose="02020603050405020304" pitchFamily="18" charset="-78"/>
                <a:cs typeface="Simplified Arabic" panose="02020603050405020304" pitchFamily="18" charset="-78"/>
              </a:rPr>
              <a:t>:</a:t>
            </a:r>
            <a:endParaRPr lang="ar-EG" sz="3000" b="1" u="sng" smtClean="0">
              <a:solidFill>
                <a:srgbClr val="203E5F"/>
              </a:solidFill>
              <a:latin typeface="Simplified Arabic" panose="02020603050405020304" pitchFamily="18" charset="-78"/>
              <a:cs typeface="Simplified Arabic" panose="02020603050405020304" pitchFamily="18" charset="-78"/>
            </a:endParaRPr>
          </a:p>
          <a:p>
            <a:pPr algn="r" rtl="1">
              <a:lnSpc>
                <a:spcPct val="130000"/>
              </a:lnSpc>
              <a:spcBef>
                <a:spcPts val="110"/>
              </a:spcBef>
              <a:spcAft>
                <a:spcPts val="110"/>
              </a:spcAft>
              <a:buFont typeface="Wingdings" panose="05000000000000000000" pitchFamily="2" charset="2"/>
              <a:buChar char="ü"/>
            </a:pPr>
            <a:r>
              <a:rPr lang="ar-EG" b="1" smtClean="0">
                <a:latin typeface="Simplified Arabic" panose="02020603050405020304" pitchFamily="18" charset="-78"/>
                <a:cs typeface="Simplified Arabic" panose="02020603050405020304" pitchFamily="18" charset="-78"/>
              </a:rPr>
              <a:t> </a:t>
            </a:r>
            <a:r>
              <a:rPr lang="ar-SA" b="1" smtClean="0">
                <a:latin typeface="Simplified Arabic" panose="02020603050405020304" pitchFamily="18" charset="-78"/>
                <a:cs typeface="Simplified Arabic" panose="02020603050405020304" pitchFamily="18" charset="-78"/>
              </a:rPr>
              <a:t>متوسط </a:t>
            </a:r>
            <a:r>
              <a:rPr lang="ar-SA" b="1">
                <a:latin typeface="Simplified Arabic" panose="02020603050405020304" pitchFamily="18" charset="-78"/>
                <a:cs typeface="Simplified Arabic" panose="02020603050405020304" pitchFamily="18" charset="-78"/>
              </a:rPr>
              <a:t>الدخل </a:t>
            </a:r>
            <a:r>
              <a:rPr lang="ar-SA" b="1" smtClean="0">
                <a:latin typeface="Simplified Arabic" panose="02020603050405020304" pitchFamily="18" charset="-78"/>
                <a:cs typeface="Simplified Arabic" panose="02020603050405020304" pitchFamily="18" charset="-78"/>
              </a:rPr>
              <a:t>الفردي</a:t>
            </a:r>
            <a:r>
              <a:rPr lang="ar-EG" b="1" smtClean="0">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algn="r" rtl="1">
              <a:lnSpc>
                <a:spcPct val="130000"/>
              </a:lnSpc>
              <a:spcBef>
                <a:spcPts val="110"/>
              </a:spcBef>
              <a:spcAft>
                <a:spcPts val="110"/>
              </a:spcAft>
              <a:buFont typeface="Wingdings" panose="05000000000000000000" pitchFamily="2" charset="2"/>
              <a:buChar char="ü"/>
            </a:pPr>
            <a:r>
              <a:rPr lang="ar-SA" b="1" smtClean="0">
                <a:latin typeface="Simplified Arabic" panose="02020603050405020304" pitchFamily="18" charset="-78"/>
                <a:cs typeface="Simplified Arabic" panose="02020603050405020304" pitchFamily="18" charset="-78"/>
              </a:rPr>
              <a:t>‏</a:t>
            </a:r>
            <a:r>
              <a:rPr lang="ar-EG" b="1" smtClean="0">
                <a:latin typeface="Simplified Arabic" panose="02020603050405020304" pitchFamily="18" charset="-78"/>
                <a:cs typeface="Simplified Arabic" panose="02020603050405020304" pitchFamily="18" charset="-78"/>
              </a:rPr>
              <a:t> </a:t>
            </a:r>
            <a:r>
              <a:rPr lang="ar-SA" b="1" smtClean="0">
                <a:latin typeface="Simplified Arabic" panose="02020603050405020304" pitchFamily="18" charset="-78"/>
                <a:cs typeface="Simplified Arabic" panose="02020603050405020304" pitchFamily="18" charset="-78"/>
              </a:rPr>
              <a:t>متوسط </a:t>
            </a:r>
            <a:r>
              <a:rPr lang="ar-SA" b="1">
                <a:latin typeface="Simplified Arabic" panose="02020603050405020304" pitchFamily="18" charset="-78"/>
                <a:cs typeface="Simplified Arabic" panose="02020603050405020304" pitchFamily="18" charset="-78"/>
              </a:rPr>
              <a:t>الدخل </a:t>
            </a:r>
            <a:r>
              <a:rPr lang="ar-SA" b="1" smtClean="0">
                <a:latin typeface="Simplified Arabic" panose="02020603050405020304" pitchFamily="18" charset="-78"/>
                <a:cs typeface="Simplified Arabic" panose="02020603050405020304" pitchFamily="18" charset="-78"/>
              </a:rPr>
              <a:t>الأسري</a:t>
            </a:r>
            <a:r>
              <a:rPr lang="ar-EG" b="1" smtClean="0">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algn="r" rtl="1">
              <a:lnSpc>
                <a:spcPct val="130000"/>
              </a:lnSpc>
              <a:spcBef>
                <a:spcPts val="110"/>
              </a:spcBef>
              <a:spcAft>
                <a:spcPts val="110"/>
              </a:spcAft>
              <a:buFont typeface="Wingdings" panose="05000000000000000000" pitchFamily="2" charset="2"/>
              <a:buChar char="ü"/>
            </a:pPr>
            <a:r>
              <a:rPr lang="ar-SA" b="1" smtClean="0">
                <a:latin typeface="Simplified Arabic" panose="02020603050405020304" pitchFamily="18" charset="-78"/>
                <a:cs typeface="Simplified Arabic" panose="02020603050405020304" pitchFamily="18" charset="-78"/>
              </a:rPr>
              <a:t>‏</a:t>
            </a:r>
            <a:r>
              <a:rPr lang="ar-EG" b="1" smtClean="0">
                <a:latin typeface="Simplified Arabic" panose="02020603050405020304" pitchFamily="18" charset="-78"/>
                <a:cs typeface="Simplified Arabic" panose="02020603050405020304" pitchFamily="18" charset="-78"/>
              </a:rPr>
              <a:t> </a:t>
            </a:r>
            <a:r>
              <a:rPr lang="ar-SA" b="1" smtClean="0">
                <a:latin typeface="Simplified Arabic" panose="02020603050405020304" pitchFamily="18" charset="-78"/>
                <a:cs typeface="Simplified Arabic" panose="02020603050405020304" pitchFamily="18" charset="-78"/>
              </a:rPr>
              <a:t>متوسط </a:t>
            </a:r>
            <a:r>
              <a:rPr lang="ar-SA" b="1">
                <a:latin typeface="Simplified Arabic" panose="02020603050405020304" pitchFamily="18" charset="-78"/>
                <a:cs typeface="Simplified Arabic" panose="02020603050405020304" pitchFamily="18" charset="-78"/>
              </a:rPr>
              <a:t>الدخل </a:t>
            </a:r>
            <a:r>
              <a:rPr lang="ar-SA" b="1" smtClean="0">
                <a:latin typeface="Simplified Arabic" panose="02020603050405020304" pitchFamily="18" charset="-78"/>
                <a:cs typeface="Simplified Arabic" panose="02020603050405020304" pitchFamily="18" charset="-78"/>
              </a:rPr>
              <a:t>القومي</a:t>
            </a:r>
            <a:r>
              <a:rPr lang="ar-EG" b="1" smtClean="0">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algn="r" rtl="1">
              <a:lnSpc>
                <a:spcPct val="130000"/>
              </a:lnSpc>
              <a:spcBef>
                <a:spcPts val="110"/>
              </a:spcBef>
              <a:spcAft>
                <a:spcPts val="110"/>
              </a:spcAft>
              <a:buFont typeface="Wingdings" panose="05000000000000000000" pitchFamily="2" charset="2"/>
              <a:buChar char="ü"/>
            </a:pPr>
            <a:r>
              <a:rPr lang="ar-SA" b="1" smtClean="0">
                <a:latin typeface="Simplified Arabic" panose="02020603050405020304" pitchFamily="18" charset="-78"/>
                <a:cs typeface="Simplified Arabic" panose="02020603050405020304" pitchFamily="18" charset="-78"/>
              </a:rPr>
              <a:t>‏</a:t>
            </a:r>
            <a:r>
              <a:rPr lang="ar-EG" b="1" smtClean="0">
                <a:latin typeface="Simplified Arabic" panose="02020603050405020304" pitchFamily="18" charset="-78"/>
                <a:cs typeface="Simplified Arabic" panose="02020603050405020304" pitchFamily="18" charset="-78"/>
              </a:rPr>
              <a:t> </a:t>
            </a:r>
            <a:r>
              <a:rPr lang="ar-SA" b="1" smtClean="0">
                <a:latin typeface="Simplified Arabic" panose="02020603050405020304" pitchFamily="18" charset="-78"/>
                <a:cs typeface="Simplified Arabic" panose="02020603050405020304" pitchFamily="18" charset="-78"/>
              </a:rPr>
              <a:t>حجم </a:t>
            </a:r>
            <a:r>
              <a:rPr lang="ar-SA" b="1">
                <a:latin typeface="Simplified Arabic" panose="02020603050405020304" pitchFamily="18" charset="-78"/>
                <a:cs typeface="Simplified Arabic" panose="02020603050405020304" pitchFamily="18" charset="-78"/>
              </a:rPr>
              <a:t>قطاع </a:t>
            </a:r>
            <a:r>
              <a:rPr lang="ar-SA" b="1" smtClean="0">
                <a:latin typeface="Simplified Arabic" panose="02020603050405020304" pitchFamily="18" charset="-78"/>
                <a:cs typeface="Simplified Arabic" panose="02020603050405020304" pitchFamily="18" charset="-78"/>
              </a:rPr>
              <a:t>الزراعة</a:t>
            </a:r>
            <a:r>
              <a:rPr lang="ar-EG" b="1" smtClean="0">
                <a:latin typeface="Simplified Arabic" panose="02020603050405020304" pitchFamily="18" charset="-78"/>
                <a:cs typeface="Simplified Arabic" panose="02020603050405020304" pitchFamily="18" charset="-78"/>
              </a:rPr>
              <a:t>.</a:t>
            </a:r>
          </a:p>
          <a:p>
            <a:pPr algn="r" rtl="1">
              <a:buFont typeface="Wingdings" panose="05000000000000000000" pitchFamily="2" charset="2"/>
              <a:buChar char="ü"/>
            </a:pPr>
            <a:endParaRPr lang="ar-EG" b="1" u="sng">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539623" y="365126"/>
            <a:ext cx="895179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3731" y="1415567"/>
            <a:ext cx="5181600" cy="4794046"/>
          </a:xfrm>
        </p:spPr>
      </p:pic>
    </p:spTree>
    <p:extLst>
      <p:ext uri="{BB962C8B-B14F-4D97-AF65-F5344CB8AC3E}">
        <p14:creationId xmlns:p14="http://schemas.microsoft.com/office/powerpoint/2010/main" val="20304522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422568"/>
            <a:ext cx="6249535" cy="4652172"/>
          </a:xfrm>
        </p:spPr>
        <p:txBody>
          <a:bodyPr>
            <a:normAutofit/>
          </a:bodyPr>
          <a:lstStyle/>
          <a:p>
            <a:pPr marL="0" indent="0" algn="just" rtl="1">
              <a:lnSpc>
                <a:spcPct val="130000"/>
              </a:lnSpc>
              <a:spcBef>
                <a:spcPts val="110"/>
              </a:spcBef>
              <a:spcAft>
                <a:spcPts val="110"/>
              </a:spcAft>
              <a:buNone/>
            </a:pPr>
            <a:r>
              <a:rPr lang="ar-EG" smtClean="0"/>
              <a:t>‏</a:t>
            </a:r>
            <a:endParaRPr lang="ar-EG"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60779"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20118" y="365126"/>
            <a:ext cx="903368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sp>
        <p:nvSpPr>
          <p:cNvPr id="2" name="مستطيل 1"/>
          <p:cNvSpPr/>
          <p:nvPr/>
        </p:nvSpPr>
        <p:spPr>
          <a:xfrm>
            <a:off x="4967785" y="1422568"/>
            <a:ext cx="6096000" cy="2780248"/>
          </a:xfrm>
          <a:prstGeom prst="rect">
            <a:avLst/>
          </a:prstGeom>
        </p:spPr>
        <p:txBody>
          <a:bodyPr>
            <a:spAutoFit/>
          </a:bodyPr>
          <a:lstStyle/>
          <a:p>
            <a:pPr algn="r" rtl="1">
              <a:lnSpc>
                <a:spcPct val="120000"/>
              </a:lnSpc>
              <a:spcBef>
                <a:spcPts val="110"/>
              </a:spcBef>
              <a:spcAft>
                <a:spcPts val="110"/>
              </a:spcAft>
              <a:buFont typeface="Wingdings" panose="05000000000000000000" pitchFamily="2" charset="2"/>
              <a:buChar char="ü"/>
            </a:pPr>
            <a:r>
              <a:rPr lang="ar-EG" sz="2800" b="1" smtClean="0">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حجم قطاع الصناعة</a:t>
            </a:r>
            <a:r>
              <a:rPr lang="ar-EG" sz="2800" b="1">
                <a:latin typeface="Simplified Arabic" panose="02020603050405020304" pitchFamily="18" charset="-78"/>
                <a:cs typeface="Simplified Arabic" panose="02020603050405020304" pitchFamily="18" charset="-78"/>
              </a:rPr>
              <a:t>.</a:t>
            </a:r>
            <a:endParaRPr lang="en-US" sz="2800" b="1">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buFont typeface="Wingdings" panose="05000000000000000000" pitchFamily="2" charset="2"/>
              <a:buChar char="ü"/>
            </a:pPr>
            <a:r>
              <a:rPr lang="ar-SA" sz="2800" b="1">
                <a:latin typeface="Simplified Arabic" panose="02020603050405020304" pitchFamily="18" charset="-78"/>
                <a:cs typeface="Simplified Arabic" panose="02020603050405020304" pitchFamily="18" charset="-78"/>
              </a:rPr>
              <a:t> مدى وفرة الموارد الطبيعية</a:t>
            </a:r>
            <a:r>
              <a:rPr lang="ar-EG" sz="2800" b="1">
                <a:latin typeface="Simplified Arabic" panose="02020603050405020304" pitchFamily="18" charset="-78"/>
                <a:cs typeface="Simplified Arabic" panose="02020603050405020304" pitchFamily="18" charset="-78"/>
              </a:rPr>
              <a:t>.</a:t>
            </a:r>
            <a:endParaRPr lang="en-US" sz="2800" b="1">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buFont typeface="Wingdings" panose="05000000000000000000" pitchFamily="2" charset="2"/>
              <a:buChar char="ü"/>
            </a:pPr>
            <a:r>
              <a:rPr lang="ar-EG" sz="2800" b="1">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نسبة توظيف رأس المال</a:t>
            </a:r>
            <a:r>
              <a:rPr lang="ar-EG" sz="2800" b="1" smtClean="0">
                <a:latin typeface="Simplified Arabic" panose="02020603050405020304" pitchFamily="18" charset="-78"/>
                <a:cs typeface="Simplified Arabic" panose="02020603050405020304" pitchFamily="18" charset="-78"/>
              </a:rPr>
              <a:t>.</a:t>
            </a:r>
          </a:p>
          <a:p>
            <a:pPr marL="285750" indent="-285750" algn="r" rtl="1">
              <a:lnSpc>
                <a:spcPct val="120000"/>
              </a:lnSpc>
              <a:spcBef>
                <a:spcPts val="110"/>
              </a:spcBef>
              <a:spcAft>
                <a:spcPts val="110"/>
              </a:spcAft>
              <a:buFont typeface="Wingdings" panose="05000000000000000000" pitchFamily="2" charset="2"/>
              <a:buChar char="ü"/>
            </a:pPr>
            <a:r>
              <a:rPr lang="ar-EG" sz="2800" b="1" smtClean="0">
                <a:latin typeface="Simplified Arabic" panose="02020603050405020304" pitchFamily="18" charset="-78"/>
                <a:cs typeface="Simplified Arabic" panose="02020603050405020304" pitchFamily="18" charset="-78"/>
              </a:rPr>
              <a:t> </a:t>
            </a:r>
            <a:r>
              <a:rPr lang="ar-SA" sz="2800" b="1" smtClean="0">
                <a:latin typeface="Simplified Arabic" panose="02020603050405020304" pitchFamily="18" charset="-78"/>
                <a:cs typeface="Simplified Arabic" panose="02020603050405020304" pitchFamily="18" charset="-78"/>
              </a:rPr>
              <a:t>حجم الإنتاج</a:t>
            </a:r>
            <a:r>
              <a:rPr lang="ar-EG" sz="2800" b="1">
                <a:latin typeface="Simplified Arabic" panose="02020603050405020304" pitchFamily="18" charset="-78"/>
                <a:cs typeface="Simplified Arabic" panose="02020603050405020304" pitchFamily="18" charset="-78"/>
              </a:rPr>
              <a:t>.</a:t>
            </a:r>
            <a:endParaRPr lang="en-US" sz="2800" b="1">
              <a:latin typeface="Simplified Arabic" panose="02020603050405020304" pitchFamily="18" charset="-78"/>
              <a:cs typeface="Simplified Arabic" panose="02020603050405020304" pitchFamily="18" charset="-78"/>
            </a:endParaRPr>
          </a:p>
          <a:p>
            <a:pPr marL="285750" indent="-285750" algn="r" rtl="1">
              <a:lnSpc>
                <a:spcPct val="120000"/>
              </a:lnSpc>
              <a:spcBef>
                <a:spcPts val="110"/>
              </a:spcBef>
              <a:spcAft>
                <a:spcPts val="110"/>
              </a:spcAft>
              <a:buFont typeface="Wingdings" panose="05000000000000000000" pitchFamily="2" charset="2"/>
              <a:buChar char="ü"/>
            </a:pPr>
            <a:r>
              <a:rPr lang="ar-SA" sz="2800" b="1">
                <a:latin typeface="Simplified Arabic" panose="02020603050405020304" pitchFamily="18" charset="-78"/>
                <a:cs typeface="Simplified Arabic" panose="02020603050405020304" pitchFamily="18" charset="-78"/>
              </a:rPr>
              <a:t> حجم </a:t>
            </a:r>
            <a:r>
              <a:rPr lang="ar-SA" sz="2800" b="1" smtClean="0">
                <a:latin typeface="Simplified Arabic" panose="02020603050405020304" pitchFamily="18" charset="-78"/>
                <a:cs typeface="Simplified Arabic" panose="02020603050405020304" pitchFamily="18" charset="-78"/>
              </a:rPr>
              <a:t>الاستهلاك</a:t>
            </a:r>
            <a:r>
              <a:rPr lang="ar-EG" sz="2800" b="1" smtClean="0">
                <a:latin typeface="Simplified Arabic" panose="02020603050405020304" pitchFamily="18" charset="-78"/>
                <a:cs typeface="Simplified Arabic" panose="02020603050405020304" pitchFamily="18" charset="-78"/>
              </a:rPr>
              <a:t>.</a:t>
            </a:r>
            <a:endParaRPr lang="en-US" sz="2800" b="1">
              <a:latin typeface="Simplified Arabic" panose="02020603050405020304" pitchFamily="18" charset="-78"/>
              <a:cs typeface="Simplified Arabic" panose="02020603050405020304" pitchFamily="18" charset="-78"/>
            </a:endParaRPr>
          </a:p>
        </p:txBody>
      </p:sp>
      <p:pic>
        <p:nvPicPr>
          <p:cNvPr id="13" name="عنصر نائب للمحتوى 1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843898" y="1473069"/>
            <a:ext cx="4546968" cy="4801500"/>
          </a:xfrm>
        </p:spPr>
      </p:pic>
    </p:spTree>
    <p:extLst>
      <p:ext uri="{BB962C8B-B14F-4D97-AF65-F5344CB8AC3E}">
        <p14:creationId xmlns:p14="http://schemas.microsoft.com/office/powerpoint/2010/main" val="5734464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72502" y="1590707"/>
            <a:ext cx="5935638" cy="4387012"/>
          </a:xfrm>
        </p:spPr>
        <p:txBody>
          <a:bodyPr>
            <a:normAutofit fontScale="92500" lnSpcReduction="10000"/>
          </a:bodyPr>
          <a:lstStyle/>
          <a:p>
            <a:pPr marL="0" indent="0" algn="just" rtl="1">
              <a:lnSpc>
                <a:spcPct val="110000"/>
              </a:lnSpc>
              <a:spcBef>
                <a:spcPts val="110"/>
              </a:spcBef>
              <a:spcAft>
                <a:spcPts val="110"/>
              </a:spcAft>
              <a:buNone/>
            </a:pPr>
            <a:r>
              <a:rPr lang="en-US" sz="3000" b="1" u="sng" smtClean="0">
                <a:solidFill>
                  <a:srgbClr val="203E5F"/>
                </a:solidFill>
                <a:latin typeface="Simplified Arabic" panose="02020603050405020304" pitchFamily="18" charset="-78"/>
                <a:cs typeface="Simplified Arabic" panose="02020603050405020304" pitchFamily="18" charset="-78"/>
              </a:rPr>
              <a:t> .2</a:t>
            </a:r>
            <a:r>
              <a:rPr lang="ar-SA" sz="3000" b="1" u="sng" smtClean="0">
                <a:solidFill>
                  <a:srgbClr val="203E5F"/>
                </a:solidFill>
                <a:latin typeface="Simplified Arabic" panose="02020603050405020304" pitchFamily="18" charset="-78"/>
                <a:cs typeface="Simplified Arabic" panose="02020603050405020304" pitchFamily="18" charset="-78"/>
              </a:rPr>
              <a:t>التنمية الاجتماعية</a:t>
            </a:r>
            <a:r>
              <a:rPr lang="en-US" sz="3000" b="1" u="sng" smtClean="0">
                <a:solidFill>
                  <a:srgbClr val="203E5F"/>
                </a:solidFill>
                <a:latin typeface="Simplified Arabic" panose="02020603050405020304" pitchFamily="18" charset="-78"/>
                <a:cs typeface="Simplified Arabic" panose="02020603050405020304" pitchFamily="18" charset="-78"/>
              </a:rPr>
              <a:t>:</a:t>
            </a:r>
            <a:endParaRPr lang="ar-EG" sz="30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SA" b="1" u="sng">
                <a:latin typeface="Simplified Arabic" panose="02020603050405020304" pitchFamily="18" charset="-78"/>
                <a:cs typeface="Simplified Arabic" panose="02020603050405020304" pitchFamily="18" charset="-78"/>
              </a:rPr>
              <a:t>التنمية المتوازنة لا تنصب فقط على التنمية الاقتصادية</a:t>
            </a:r>
            <a:r>
              <a:rPr lang="ar-SA">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بل للتنمية جوانب اجتماعية وثقافية وإنسانية أيضًا، ‏</a:t>
            </a:r>
            <a:r>
              <a:rPr lang="ar-SA" b="1" u="sng">
                <a:latin typeface="Simplified Arabic" panose="02020603050405020304" pitchFamily="18" charset="-78"/>
                <a:cs typeface="Simplified Arabic" panose="02020603050405020304" pitchFamily="18" charset="-78"/>
              </a:rPr>
              <a:t>ويقصد بالتنمية الاجتماعية على أنها تنمية علاقات الإنسان المتبادلة وتحسين مستوى التعليم والثقافة والوعي والسياسة والصحة لديه</a:t>
            </a:r>
            <a:r>
              <a:rPr lang="ar-SA" u="sng">
                <a:latin typeface="Simplified Arabic" panose="02020603050405020304" pitchFamily="18" charset="-78"/>
                <a:cs typeface="Simplified Arabic" panose="02020603050405020304" pitchFamily="18" charset="-78"/>
              </a:rPr>
              <a:t>، </a:t>
            </a:r>
            <a:r>
              <a:rPr lang="ar-SA" b="1" u="sng">
                <a:latin typeface="Simplified Arabic" panose="02020603050405020304" pitchFamily="18" charset="-78"/>
                <a:cs typeface="Simplified Arabic" panose="02020603050405020304" pitchFamily="18" charset="-78"/>
              </a:rPr>
              <a:t>وإتاحة فرص الحرية والمشاركة له، وتهتم التنمية الاجتماعية من حيث الاختصاص بقطاعين هما</a:t>
            </a:r>
            <a:r>
              <a:rPr lang="ar-SA" b="1">
                <a:latin typeface="Simplified Arabic" panose="02020603050405020304" pitchFamily="18" charset="-78"/>
                <a:cs typeface="Simplified Arabic" panose="02020603050405020304" pitchFamily="18" charset="-78"/>
              </a:rPr>
              <a:t>: </a:t>
            </a:r>
            <a:r>
              <a:rPr lang="ar-SA" b="1" u="sng">
                <a:latin typeface="Simplified Arabic" panose="02020603050405020304" pitchFamily="18" charset="-78"/>
                <a:cs typeface="Simplified Arabic" panose="02020603050405020304" pitchFamily="18" charset="-78"/>
              </a:rPr>
              <a:t>الحكومة ومنظمات المجتمع المدني وعلى رأسها الجمعيات الأهلية أو الخيرية</a:t>
            </a:r>
            <a:r>
              <a:rPr lang="ar-SA">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p:txBody>
      </p:sp>
      <p:sp>
        <p:nvSpPr>
          <p:cNvPr id="11" name="Rectangle: Rounded Corners 33"/>
          <p:cNvSpPr txBox="1">
            <a:spLocks noGrp="1"/>
          </p:cNvSpPr>
          <p:nvPr>
            <p:ph type="title"/>
          </p:nvPr>
        </p:nvSpPr>
        <p:spPr>
          <a:xfrm>
            <a:off x="2402006" y="386860"/>
            <a:ext cx="8951794" cy="9209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18" name="عنصر نائب للمحتوى 1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2954" y="1590706"/>
            <a:ext cx="4653888" cy="4884143"/>
          </a:xfrm>
        </p:spPr>
      </p:pic>
    </p:spTree>
    <p:extLst>
      <p:ext uri="{BB962C8B-B14F-4D97-AF65-F5344CB8AC3E}">
        <p14:creationId xmlns:p14="http://schemas.microsoft.com/office/powerpoint/2010/main" val="3505998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490114" y="1459127"/>
            <a:ext cx="6974006" cy="4518592"/>
          </a:xfrm>
        </p:spPr>
        <p:txBody>
          <a:bodyPr>
            <a:normAutofit/>
          </a:bodyPr>
          <a:lstStyle/>
          <a:p>
            <a:pPr marL="0" indent="0" algn="just" rtl="1">
              <a:lnSpc>
                <a:spcPct val="110000"/>
              </a:lnSpc>
              <a:spcBef>
                <a:spcPts val="110"/>
              </a:spcBef>
              <a:spcAft>
                <a:spcPts val="110"/>
              </a:spcAft>
              <a:buNone/>
            </a:pPr>
            <a:r>
              <a:rPr lang="ar-EG" sz="2400" smtClean="0"/>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42949" y="303751"/>
            <a:ext cx="8897203"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sp>
        <p:nvSpPr>
          <p:cNvPr id="2" name="مستطيل 1"/>
          <p:cNvSpPr/>
          <p:nvPr/>
        </p:nvSpPr>
        <p:spPr>
          <a:xfrm>
            <a:off x="5158854" y="1296009"/>
            <a:ext cx="6181298" cy="3985706"/>
          </a:xfrm>
          <a:prstGeom prst="rect">
            <a:avLst/>
          </a:prstGeom>
        </p:spPr>
        <p:txBody>
          <a:bodyPr wrap="square">
            <a:spAutoFit/>
          </a:bodyPr>
          <a:lstStyle/>
          <a:p>
            <a:pPr marL="285750" indent="-285750" algn="just" rtl="1">
              <a:lnSpc>
                <a:spcPct val="107000"/>
              </a:lnSpc>
              <a:spcAft>
                <a:spcPts val="800"/>
              </a:spcAft>
              <a:buFont typeface="Wingdings" panose="05000000000000000000" pitchFamily="2" charset="2"/>
              <a:buChar char="§"/>
            </a:pPr>
            <a:r>
              <a:rPr lang="ar-SA"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ويمكن تحديد ثلاث اتجاهات في التنمية الاجتماعية هى كالتالي:</a:t>
            </a:r>
            <a:r>
              <a:rPr lang="ar-SA" sz="2800"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endParaRPr lang="en-US" sz="280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07000"/>
              </a:lnSpc>
              <a:spcAft>
                <a:spcPts val="800"/>
              </a:spcAft>
              <a:buFont typeface="Wingdings" panose="05000000000000000000" pitchFamily="2" charset="2"/>
              <a:buChar char="§"/>
            </a:pPr>
            <a:r>
              <a:rPr lang="ar-SA" sz="2800">
                <a:solidFill>
                  <a:srgbClr val="203E5F"/>
                </a:solidFill>
                <a:latin typeface="Calibri" panose="020F0502020204030204" pitchFamily="34" charset="0"/>
                <a:ea typeface="Calibri" panose="020F0502020204030204" pitchFamily="34" charset="0"/>
                <a:cs typeface="Simplified Arabic" panose="02020603050405020304" pitchFamily="18" charset="-78"/>
              </a:rPr>
              <a:t>‏</a:t>
            </a:r>
            <a:r>
              <a:rPr lang="ar-SA"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الاتجاه الأول:</a:t>
            </a:r>
            <a:r>
              <a:rPr lang="ar-SA" sz="2800" b="1">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يعتبر</a:t>
            </a:r>
            <a:r>
              <a:rPr lang="ar-EG" sz="2800" b="1"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أن </a:t>
            </a:r>
            <a:r>
              <a:rPr lang="ar-SA" sz="2800" b="1">
                <a:latin typeface="Simplified Arabic" panose="02020603050405020304" pitchFamily="18" charset="-78"/>
                <a:ea typeface="Calibri" panose="020F0502020204030204" pitchFamily="34" charset="0"/>
                <a:cs typeface="Simplified Arabic" panose="02020603050405020304" pitchFamily="18" charset="-78"/>
              </a:rPr>
              <a:t>التنمية مرادفة لاصطلاح الرعاية الاجتماعية </a:t>
            </a:r>
            <a:r>
              <a:rPr lang="en-US" sz="2800" b="1">
                <a:latin typeface="Simplified Arabic" panose="02020603050405020304" pitchFamily="18" charset="-78"/>
                <a:ea typeface="Calibri" panose="020F0502020204030204" pitchFamily="34" charset="0"/>
                <a:cs typeface="Simplified Arabic" panose="02020603050405020304" pitchFamily="18" charset="-78"/>
              </a:rPr>
              <a:t>social care</a:t>
            </a:r>
            <a:r>
              <a:rPr lang="ar-SA" sz="2800" b="1">
                <a:latin typeface="Simplified Arabic" panose="02020603050405020304" pitchFamily="18" charset="-78"/>
                <a:ea typeface="Calibri" panose="020F0502020204030204" pitchFamily="34" charset="0"/>
                <a:cs typeface="Simplified Arabic" panose="02020603050405020304" pitchFamily="18" charset="-78"/>
              </a:rPr>
              <a:t> بالمعنى الضيق لمفهوم الرعاية.</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
            </a:pPr>
            <a:r>
              <a:rPr lang="ar-SA" sz="280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الاتجاه الثاني</a:t>
            </a:r>
            <a:r>
              <a:rPr lang="ar-SA" sz="2800"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a:t>
            </a:r>
            <a:r>
              <a:rPr lang="ar-SA" sz="280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800" b="1">
                <a:latin typeface="Simplified Arabic" panose="02020603050405020304" pitchFamily="18" charset="-78"/>
                <a:ea typeface="Calibri" panose="020F0502020204030204" pitchFamily="34" charset="0"/>
                <a:cs typeface="Simplified Arabic" panose="02020603050405020304" pitchFamily="18" charset="-78"/>
              </a:rPr>
              <a:t>يعتبر أن التنمية مجموعة من الخدمات الاجتماعية </a:t>
            </a: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 Social </a:t>
            </a:r>
            <a:r>
              <a:rPr lang="en-US" sz="2800" b="1">
                <a:latin typeface="Simplified Arabic" panose="02020603050405020304" pitchFamily="18" charset="-78"/>
                <a:ea typeface="Calibri" panose="020F0502020204030204" pitchFamily="34" charset="0"/>
                <a:cs typeface="Simplified Arabic" panose="02020603050405020304" pitchFamily="18" charset="-78"/>
              </a:rPr>
              <a:t>services  </a:t>
            </a:r>
            <a:r>
              <a:rPr lang="ar-SA" sz="2800" b="1">
                <a:latin typeface="Simplified Arabic" panose="02020603050405020304" pitchFamily="18" charset="-78"/>
                <a:ea typeface="Calibri" panose="020F0502020204030204" pitchFamily="34" charset="0"/>
                <a:cs typeface="Simplified Arabic" panose="02020603050405020304" pitchFamily="18" charset="-78"/>
              </a:rPr>
              <a:t>‏التي تقدم في مجالات كثيرة كالصحة والتعليم.</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305423"/>
            <a:ext cx="4801736" cy="5027138"/>
          </a:xfrm>
        </p:spPr>
      </p:pic>
    </p:spTree>
    <p:extLst>
      <p:ext uri="{BB962C8B-B14F-4D97-AF65-F5344CB8AC3E}">
        <p14:creationId xmlns:p14="http://schemas.microsoft.com/office/powerpoint/2010/main" val="42366184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490114" y="1459127"/>
            <a:ext cx="6974006" cy="4518592"/>
          </a:xfrm>
        </p:spPr>
        <p:txBody>
          <a:bodyPr>
            <a:normAutofit/>
          </a:bodyPr>
          <a:lstStyle/>
          <a:p>
            <a:pPr marL="0" indent="0" algn="just" rtl="1">
              <a:lnSpc>
                <a:spcPct val="110000"/>
              </a:lnSpc>
              <a:spcBef>
                <a:spcPts val="110"/>
              </a:spcBef>
              <a:spcAft>
                <a:spcPts val="110"/>
              </a:spcAft>
              <a:buNone/>
            </a:pPr>
            <a:r>
              <a:rPr lang="ar-EG" sz="2400" smtClean="0"/>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619836" y="132941"/>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42949" y="132941"/>
            <a:ext cx="8897203"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34725" y="1029586"/>
            <a:ext cx="5256391" cy="5302975"/>
          </a:xfrm>
        </p:spPr>
      </p:pic>
      <p:pic>
        <p:nvPicPr>
          <p:cNvPr id="9" name="صورة 8"/>
          <p:cNvPicPr/>
          <p:nvPr/>
        </p:nvPicPr>
        <p:blipFill>
          <a:blip r:embed="rId3">
            <a:extLst>
              <a:ext uri="{28A0092B-C50C-407E-A947-70E740481C1C}">
                <a14:useLocalDpi xmlns:a14="http://schemas.microsoft.com/office/drawing/2010/main" val="0"/>
              </a:ext>
            </a:extLst>
          </a:blip>
          <a:stretch>
            <a:fillRect/>
          </a:stretch>
        </p:blipFill>
        <p:spPr>
          <a:xfrm>
            <a:off x="5856233" y="1029586"/>
            <a:ext cx="5908137" cy="5159930"/>
          </a:xfrm>
          <a:prstGeom prst="rect">
            <a:avLst/>
          </a:prstGeom>
        </p:spPr>
      </p:pic>
    </p:spTree>
    <p:extLst>
      <p:ext uri="{BB962C8B-B14F-4D97-AF65-F5344CB8AC3E}">
        <p14:creationId xmlns:p14="http://schemas.microsoft.com/office/powerpoint/2010/main" val="2293156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99797" y="1493198"/>
            <a:ext cx="6140355" cy="4429929"/>
          </a:xfrm>
        </p:spPr>
        <p:txBody>
          <a:bodyPr>
            <a:normAutofit fontScale="92500"/>
          </a:bodyPr>
          <a:lstStyle/>
          <a:p>
            <a:pPr algn="just" rtl="1">
              <a:lnSpc>
                <a:spcPct val="120000"/>
              </a:lnSpc>
              <a:spcBef>
                <a:spcPts val="110"/>
              </a:spcBef>
              <a:spcAft>
                <a:spcPts val="110"/>
              </a:spcAft>
              <a:buFont typeface="Wingdings" panose="05000000000000000000" pitchFamily="2" charset="2"/>
              <a:buChar char="§"/>
            </a:pPr>
            <a:r>
              <a:rPr lang="ar-SA" b="1" u="sng">
                <a:solidFill>
                  <a:srgbClr val="203E5F"/>
                </a:solidFill>
                <a:latin typeface="Simplified Arabic" panose="02020603050405020304" pitchFamily="18" charset="-78"/>
                <a:cs typeface="Simplified Arabic" panose="02020603050405020304" pitchFamily="18" charset="-78"/>
              </a:rPr>
              <a:t>أما الاتجاه الثالث</a:t>
            </a:r>
            <a:r>
              <a:rPr lang="ar-SA">
                <a:solidFill>
                  <a:srgbClr val="203E5F"/>
                </a:solidFill>
                <a:latin typeface="Simplified Arabic" panose="02020603050405020304" pitchFamily="18" charset="-78"/>
                <a:cs typeface="Simplified Arabic" panose="02020603050405020304" pitchFamily="18" charset="-78"/>
              </a:rPr>
              <a:t>: </a:t>
            </a:r>
            <a:r>
              <a:rPr lang="ar-SA" b="1" smtClean="0">
                <a:latin typeface="Simplified Arabic" panose="02020603050405020304" pitchFamily="18" charset="-78"/>
                <a:cs typeface="Simplified Arabic" panose="02020603050405020304" pitchFamily="18" charset="-78"/>
              </a:rPr>
              <a:t>فيرى </a:t>
            </a:r>
            <a:r>
              <a:rPr lang="ar-SA" b="1">
                <a:latin typeface="Simplified Arabic" panose="02020603050405020304" pitchFamily="18" charset="-78"/>
                <a:cs typeface="Simplified Arabic" panose="02020603050405020304" pitchFamily="18" charset="-78"/>
              </a:rPr>
              <a:t>أن التنمية الاجتماعية هى عمليات تغير اجتماعي</a:t>
            </a:r>
            <a:r>
              <a:rPr lang="ar-SA">
                <a:latin typeface="Simplified Arabic" panose="02020603050405020304" pitchFamily="18" charset="-78"/>
                <a:cs typeface="Simplified Arabic" panose="02020603050405020304" pitchFamily="18" charset="-78"/>
              </a:rPr>
              <a:t> </a:t>
            </a:r>
            <a:r>
              <a:rPr lang="en-US" b="1">
                <a:latin typeface="Simplified Arabic" panose="02020603050405020304" pitchFamily="18" charset="-78"/>
                <a:cs typeface="Simplified Arabic" panose="02020603050405020304" pitchFamily="18" charset="-78"/>
              </a:rPr>
              <a:t>Social change</a:t>
            </a:r>
            <a:r>
              <a:rPr lang="ar-SA">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تلحق بالبناء الاجتماعي، ووظائفه بغرض إشباع الحاجات الاجتماعية للفرد والجماعة، بمعنى أنها عملية تغيير اجتماعي لكافة الأوضاع التقليدية من أجل إقامة بناء اجتماعي جديد ينبثق عنه علاقات جديدة وقيم مستحدثة تشبع رغبات وحاجات الأفراد وتطلعاتهم ولا يتم ذلك إلا عن طريق دفعة قوية لإحداث تغيرات كيفية ولإحداث التقدم المنشود</a:t>
            </a:r>
            <a:r>
              <a:rPr lang="ar-SA">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88358" y="266954"/>
            <a:ext cx="8951794"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068" y="1493198"/>
            <a:ext cx="4894997" cy="5096428"/>
          </a:xfrm>
        </p:spPr>
      </p:pic>
    </p:spTree>
    <p:extLst>
      <p:ext uri="{BB962C8B-B14F-4D97-AF65-F5344CB8AC3E}">
        <p14:creationId xmlns:p14="http://schemas.microsoft.com/office/powerpoint/2010/main" val="3697647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70474" y="1460311"/>
            <a:ext cx="5853753" cy="4326104"/>
          </a:xfrm>
        </p:spPr>
        <p:txBody>
          <a:bodyPr>
            <a:normAutofit/>
          </a:bodyPr>
          <a:lstStyle/>
          <a:p>
            <a:pPr marL="0" indent="0" algn="just" rtl="1">
              <a:lnSpc>
                <a:spcPct val="130000"/>
              </a:lnSpc>
              <a:spcBef>
                <a:spcPts val="110"/>
              </a:spcBef>
              <a:spcAft>
                <a:spcPts val="110"/>
              </a:spcAft>
              <a:buNone/>
            </a:pPr>
            <a:r>
              <a:rPr lang="ar-EG" sz="2400" b="1" smtClean="0"/>
              <a:t>‏</a:t>
            </a:r>
            <a:endParaRPr lang="en-US" sz="3400">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6"/>
            <a:ext cx="8938146" cy="9763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sp>
        <p:nvSpPr>
          <p:cNvPr id="3" name="مستطيل 2"/>
          <p:cNvSpPr/>
          <p:nvPr/>
        </p:nvSpPr>
        <p:spPr>
          <a:xfrm>
            <a:off x="5157715" y="1522052"/>
            <a:ext cx="6166512" cy="388696"/>
          </a:xfrm>
          <a:prstGeom prst="rect">
            <a:avLst/>
          </a:prstGeom>
        </p:spPr>
        <p:txBody>
          <a:bodyPr wrap="square">
            <a:spAutoFit/>
          </a:bodyPr>
          <a:lstStyle/>
          <a:p>
            <a:pPr algn="just" rtl="1">
              <a:lnSpc>
                <a:spcPct val="107000"/>
              </a:lnSpc>
              <a:spcAft>
                <a:spcPts val="80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
        <p:nvSpPr>
          <p:cNvPr id="2" name="مستطيل 1"/>
          <p:cNvSpPr/>
          <p:nvPr/>
        </p:nvSpPr>
        <p:spPr>
          <a:xfrm>
            <a:off x="4775578" y="1438082"/>
            <a:ext cx="6279109" cy="4821448"/>
          </a:xfrm>
          <a:prstGeom prst="rect">
            <a:avLst/>
          </a:prstGeom>
        </p:spPr>
        <p:txBody>
          <a:bodyPr wrap="square">
            <a:spAutoFit/>
          </a:bodyPr>
          <a:lstStyle/>
          <a:p>
            <a:pPr marL="285750" indent="-285750" algn="just" rtl="1">
              <a:lnSpc>
                <a:spcPct val="107000"/>
              </a:lnSpc>
              <a:spcAft>
                <a:spcPts val="800"/>
              </a:spcAft>
              <a:buFont typeface="Wingdings" panose="05000000000000000000" pitchFamily="2" charset="2"/>
              <a:buChar char="§"/>
            </a:pPr>
            <a:r>
              <a:rPr lang="ar-SA"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ومن المؤشرات الاجتماعية التي يمكن استخدامها في قياس مدى تقدم أو بطء أو تخلف التنمية الاجتماعية:</a:t>
            </a:r>
            <a:endParaRPr lang="en-US" sz="2800"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a:latin typeface="Calibri" panose="020F0502020204030204" pitchFamily="34" charset="0"/>
                <a:ea typeface="Calibri" panose="020F0502020204030204" pitchFamily="34" charset="0"/>
                <a:cs typeface="Simplified Arabic" panose="02020603050405020304" pitchFamily="18" charset="-78"/>
              </a:rPr>
              <a:t>‏</a:t>
            </a:r>
            <a:r>
              <a:rPr lang="ar-SA" sz="2800" b="1">
                <a:latin typeface="Simplified Arabic" panose="02020603050405020304" pitchFamily="18" charset="-78"/>
                <a:ea typeface="Calibri" panose="020F0502020204030204" pitchFamily="34" charset="0"/>
                <a:cs typeface="Simplified Arabic" panose="02020603050405020304" pitchFamily="18" charset="-78"/>
              </a:rPr>
              <a:t>الخدمات الاجتماعية الحكومية </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المتوفرة</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 </a:t>
            </a: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الخدمات </a:t>
            </a:r>
            <a:r>
              <a:rPr lang="ar-SA" sz="2800" b="1">
                <a:latin typeface="Simplified Arabic" panose="02020603050405020304" pitchFamily="18" charset="-78"/>
                <a:ea typeface="Calibri" panose="020F0502020204030204" pitchFamily="34" charset="0"/>
                <a:cs typeface="Simplified Arabic" panose="02020603050405020304" pitchFamily="18" charset="-78"/>
              </a:rPr>
              <a:t>الاجتماعية الأهلية </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المتوفرة</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 </a:t>
            </a: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الخدمات </a:t>
            </a:r>
            <a:r>
              <a:rPr lang="ar-SA" sz="2800" b="1">
                <a:latin typeface="Simplified Arabic" panose="02020603050405020304" pitchFamily="18" charset="-78"/>
                <a:ea typeface="Calibri" panose="020F0502020204030204" pitchFamily="34" charset="0"/>
                <a:cs typeface="Simplified Arabic" panose="02020603050405020304" pitchFamily="18" charset="-78"/>
              </a:rPr>
              <a:t>الصحية </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المتوفرة</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a:latin typeface="Simplified Arabic" panose="02020603050405020304" pitchFamily="18" charset="-78"/>
                <a:ea typeface="Calibri" panose="020F0502020204030204" pitchFamily="34" charset="0"/>
                <a:cs typeface="Simplified Arabic" panose="02020603050405020304" pitchFamily="18" charset="-78"/>
              </a:rPr>
              <a:t> نسبة التعليم في المجتمع.</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a:latin typeface="Simplified Arabic" panose="02020603050405020304" pitchFamily="18" charset="-78"/>
                <a:ea typeface="Calibri" panose="020F0502020204030204" pitchFamily="34" charset="0"/>
                <a:cs typeface="Simplified Arabic" panose="02020603050405020304" pitchFamily="18" charset="-78"/>
              </a:rPr>
              <a:t> نسبة الأمية في المجتمع. </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a:latin typeface="Simplified Arabic" panose="02020603050405020304" pitchFamily="18" charset="-78"/>
                <a:ea typeface="Calibri" panose="020F0502020204030204" pitchFamily="34" charset="0"/>
                <a:cs typeface="Simplified Arabic" panose="02020603050405020304" pitchFamily="18" charset="-78"/>
              </a:rPr>
              <a:t>نسبة المواليد والوفيات. </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94646" y="1467017"/>
            <a:ext cx="4081819" cy="4865544"/>
          </a:xfrm>
        </p:spPr>
      </p:pic>
    </p:spTree>
    <p:extLst>
      <p:ext uri="{BB962C8B-B14F-4D97-AF65-F5344CB8AC3E}">
        <p14:creationId xmlns:p14="http://schemas.microsoft.com/office/powerpoint/2010/main" val="4267792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40489" y="1497267"/>
            <a:ext cx="6413310" cy="4585648"/>
          </a:xfrm>
        </p:spPr>
        <p:txBody>
          <a:bodyPr>
            <a:normAutofit/>
          </a:bodyPr>
          <a:lstStyle/>
          <a:p>
            <a:pPr marL="0" indent="0" algn="r" rtl="1">
              <a:buNone/>
            </a:pPr>
            <a:r>
              <a:rPr lang="ar-EG" sz="2400" b="1" smtClean="0"/>
              <a:t>‏</a:t>
            </a: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647131"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06472" y="365126"/>
            <a:ext cx="9047328"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sp>
        <p:nvSpPr>
          <p:cNvPr id="2" name="مستطيل 1"/>
          <p:cNvSpPr/>
          <p:nvPr/>
        </p:nvSpPr>
        <p:spPr>
          <a:xfrm>
            <a:off x="5099144" y="1497267"/>
            <a:ext cx="6096000" cy="3840026"/>
          </a:xfrm>
          <a:prstGeom prst="rect">
            <a:avLst/>
          </a:prstGeom>
        </p:spPr>
        <p:txBody>
          <a:bodyPr>
            <a:spAutoFit/>
          </a:bodyPr>
          <a:lstStyle/>
          <a:p>
            <a:pPr marL="285750" indent="-285750" algn="just" rtl="1">
              <a:lnSpc>
                <a:spcPct val="120000"/>
              </a:lnSpc>
              <a:spcBef>
                <a:spcPts val="110"/>
              </a:spcBef>
              <a:spcAft>
                <a:spcPts val="110"/>
              </a:spcAft>
              <a:buFont typeface="Wingdings" panose="05000000000000000000" pitchFamily="2" charset="2"/>
              <a:buChar char="§"/>
            </a:pPr>
            <a:r>
              <a:rPr lang="ar-SA" sz="2800" b="1">
                <a:latin typeface="Simplified Arabic" panose="02020603050405020304" pitchFamily="18" charset="-78"/>
                <a:ea typeface="Calibri" panose="020F0502020204030204" pitchFamily="34" charset="0"/>
                <a:cs typeface="Simplified Arabic" panose="02020603050405020304" pitchFamily="18" charset="-78"/>
              </a:rPr>
              <a:t>الوعي الثقافي في المجتمع. </a:t>
            </a: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مدى </a:t>
            </a:r>
            <a:r>
              <a:rPr lang="ar-SA" sz="2800" b="1">
                <a:latin typeface="Simplified Arabic" panose="02020603050405020304" pitchFamily="18" charset="-78"/>
                <a:ea typeface="Calibri" panose="020F0502020204030204" pitchFamily="34" charset="0"/>
                <a:cs typeface="Simplified Arabic" panose="02020603050405020304" pitchFamily="18" charset="-78"/>
              </a:rPr>
              <a:t>تقبل </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ال</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آ</a:t>
            </a:r>
            <a:r>
              <a:rPr lang="ar-SA" sz="2800" b="1" smtClean="0">
                <a:latin typeface="Simplified Arabic" panose="02020603050405020304" pitchFamily="18" charset="-78"/>
                <a:ea typeface="Calibri" panose="020F0502020204030204" pitchFamily="34" charset="0"/>
                <a:cs typeface="Simplified Arabic" panose="02020603050405020304" pitchFamily="18" charset="-78"/>
              </a:rPr>
              <a:t>خر</a:t>
            </a:r>
            <a:r>
              <a:rPr lang="ar-SA" sz="2800" b="1">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a:latin typeface="Simplified Arabic" panose="02020603050405020304" pitchFamily="18" charset="-78"/>
                <a:ea typeface="Calibri" panose="020F0502020204030204" pitchFamily="34" charset="0"/>
                <a:cs typeface="Simplified Arabic" panose="02020603050405020304" pitchFamily="18" charset="-78"/>
              </a:rPr>
              <a:t>معدل المشاركة الشعبية. </a:t>
            </a: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a:latin typeface="Simplified Arabic" panose="02020603050405020304" pitchFamily="18" charset="-78"/>
                <a:cs typeface="Simplified Arabic" panose="02020603050405020304" pitchFamily="18" charset="-78"/>
              </a:rPr>
              <a:t>مدى توفر خدمات شغل أوقات </a:t>
            </a:r>
            <a:r>
              <a:rPr lang="ar-SA" sz="2800" b="1" smtClean="0">
                <a:latin typeface="Simplified Arabic" panose="02020603050405020304" pitchFamily="18" charset="-78"/>
                <a:cs typeface="Simplified Arabic" panose="02020603050405020304" pitchFamily="18" charset="-78"/>
              </a:rPr>
              <a:t>الفراغ</a:t>
            </a:r>
            <a:r>
              <a:rPr lang="ar-EG" sz="2800" b="1" smtClean="0">
                <a:latin typeface="Simplified Arabic" panose="02020603050405020304" pitchFamily="18" charset="-78"/>
                <a:cs typeface="Simplified Arabic" panose="02020603050405020304" pitchFamily="18" charset="-78"/>
              </a:rPr>
              <a:t>.</a:t>
            </a:r>
            <a:r>
              <a:rPr lang="ar-SA" sz="2800" b="1" smtClean="0">
                <a:latin typeface="Simplified Arabic" panose="02020603050405020304" pitchFamily="18" charset="-78"/>
                <a:cs typeface="Simplified Arabic" panose="02020603050405020304" pitchFamily="18" charset="-78"/>
              </a:rPr>
              <a:t> </a:t>
            </a:r>
            <a:endParaRPr lang="ar-EG" sz="2800" b="1" smtClean="0">
              <a:latin typeface="Simplified Arabic" panose="02020603050405020304" pitchFamily="18" charset="-78"/>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r>
              <a:rPr lang="ar-SA" sz="2800" b="1" smtClean="0">
                <a:latin typeface="Simplified Arabic" panose="02020603050405020304" pitchFamily="18" charset="-78"/>
                <a:cs typeface="Simplified Arabic" panose="02020603050405020304" pitchFamily="18" charset="-78"/>
              </a:rPr>
              <a:t>عدد </a:t>
            </a:r>
            <a:r>
              <a:rPr lang="ar-SA" sz="2800" b="1">
                <a:latin typeface="Simplified Arabic" panose="02020603050405020304" pitchFamily="18" charset="-78"/>
                <a:cs typeface="Simplified Arabic" panose="02020603050405020304" pitchFamily="18" charset="-78"/>
              </a:rPr>
              <a:t>منظمات المجتمع المدني وخاصة الجمعيات الأهلية.</a:t>
            </a:r>
            <a:endParaRPr lang="en-US" sz="2800" b="1">
              <a:latin typeface="Simplified Arabic" panose="02020603050405020304" pitchFamily="18" charset="-78"/>
              <a:cs typeface="Simplified Arabic" panose="02020603050405020304" pitchFamily="18" charset="-78"/>
            </a:endParaRPr>
          </a:p>
          <a:p>
            <a:pPr marL="285750" indent="-285750" algn="just" rtl="1">
              <a:lnSpc>
                <a:spcPct val="120000"/>
              </a:lnSpc>
              <a:spcBef>
                <a:spcPts val="110"/>
              </a:spcBef>
              <a:spcAft>
                <a:spcPts val="110"/>
              </a:spcAft>
              <a:buFont typeface="Wingdings" panose="05000000000000000000" pitchFamily="2" charset="2"/>
              <a:buChar char="§"/>
            </a:pP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069" y="1475531"/>
            <a:ext cx="4749420" cy="5007493"/>
          </a:xfrm>
        </p:spPr>
      </p:pic>
    </p:spTree>
    <p:extLst>
      <p:ext uri="{BB962C8B-B14F-4D97-AF65-F5344CB8AC3E}">
        <p14:creationId xmlns:p14="http://schemas.microsoft.com/office/powerpoint/2010/main" val="39361763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8" y="1415675"/>
            <a:ext cx="6522492" cy="4474302"/>
          </a:xfrm>
        </p:spPr>
        <p:txBody>
          <a:bodyPr>
            <a:normAutofit fontScale="85000" lnSpcReduction="20000"/>
          </a:bodyPr>
          <a:lstStyle/>
          <a:p>
            <a:pPr marL="0" indent="0" algn="r" rtl="1">
              <a:buNone/>
            </a:pPr>
            <a:r>
              <a:rPr lang="en-US" sz="3300" b="1" u="sng" smtClean="0">
                <a:solidFill>
                  <a:srgbClr val="203E5F"/>
                </a:solidFill>
                <a:latin typeface="Simplified Arabic" panose="02020603050405020304" pitchFamily="18" charset="-78"/>
                <a:cs typeface="Simplified Arabic" panose="02020603050405020304" pitchFamily="18" charset="-78"/>
              </a:rPr>
              <a:t>.3</a:t>
            </a:r>
            <a:r>
              <a:rPr lang="ar-SA" sz="3300" b="1" u="sng" smtClean="0">
                <a:solidFill>
                  <a:srgbClr val="203E5F"/>
                </a:solidFill>
                <a:latin typeface="Simplified Arabic" panose="02020603050405020304" pitchFamily="18" charset="-78"/>
                <a:cs typeface="Simplified Arabic" panose="02020603050405020304" pitchFamily="18" charset="-78"/>
              </a:rPr>
              <a:t>التنمية </a:t>
            </a:r>
            <a:r>
              <a:rPr lang="ar-SA" sz="3300" b="1" u="sng">
                <a:solidFill>
                  <a:srgbClr val="203E5F"/>
                </a:solidFill>
                <a:latin typeface="Simplified Arabic" panose="02020603050405020304" pitchFamily="18" charset="-78"/>
                <a:cs typeface="Simplified Arabic" panose="02020603050405020304" pitchFamily="18" charset="-78"/>
              </a:rPr>
              <a:t>البيئية</a:t>
            </a:r>
            <a:r>
              <a:rPr lang="ar-SA" sz="3300" b="1" u="sng" smtClean="0">
                <a:solidFill>
                  <a:srgbClr val="203E5F"/>
                </a:solidFill>
                <a:latin typeface="Simplified Arabic" panose="02020603050405020304" pitchFamily="18" charset="-78"/>
                <a:cs typeface="Simplified Arabic" panose="02020603050405020304" pitchFamily="18" charset="-78"/>
              </a:rPr>
              <a:t>:</a:t>
            </a:r>
            <a:endParaRPr lang="ar-EG" sz="33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SA" sz="2900" b="1" u="sng">
                <a:latin typeface="Simplified Arabic" panose="02020603050405020304" pitchFamily="18" charset="-78"/>
                <a:cs typeface="Simplified Arabic" panose="02020603050405020304" pitchFamily="18" charset="-78"/>
              </a:rPr>
              <a:t>في البداية لابد من تقديم تعريف سريع لمفهوم البيئة</a:t>
            </a:r>
            <a:r>
              <a:rPr lang="ar-SA" sz="2900" u="sng">
                <a:latin typeface="Simplified Arabic" panose="02020603050405020304" pitchFamily="18" charset="-78"/>
                <a:cs typeface="Simplified Arabic" panose="02020603050405020304" pitchFamily="18" charset="-78"/>
              </a:rPr>
              <a:t>، </a:t>
            </a:r>
            <a:r>
              <a:rPr lang="ar-SA" sz="2900" b="1" u="sng">
                <a:latin typeface="Simplified Arabic" panose="02020603050405020304" pitchFamily="18" charset="-78"/>
                <a:cs typeface="Simplified Arabic" panose="02020603050405020304" pitchFamily="18" charset="-78"/>
              </a:rPr>
              <a:t>قبل أن نعرف التنمية </a:t>
            </a:r>
            <a:r>
              <a:rPr lang="ar-SA" sz="2900" b="1" u="sng" smtClean="0">
                <a:latin typeface="Simplified Arabic" panose="02020603050405020304" pitchFamily="18" charset="-78"/>
                <a:cs typeface="Simplified Arabic" panose="02020603050405020304" pitchFamily="18" charset="-78"/>
              </a:rPr>
              <a:t>البيئية</a:t>
            </a:r>
            <a:r>
              <a:rPr lang="ar-EG" sz="2900" b="1" u="sng" smtClean="0">
                <a:latin typeface="Simplified Arabic" panose="02020603050405020304" pitchFamily="18" charset="-78"/>
                <a:cs typeface="Simplified Arabic" panose="02020603050405020304" pitchFamily="18" charset="-78"/>
              </a:rPr>
              <a:t>،</a:t>
            </a:r>
            <a:r>
              <a:rPr lang="ar-SA" sz="2900" b="1" u="sng" smtClean="0">
                <a:latin typeface="Simplified Arabic" panose="02020603050405020304" pitchFamily="18" charset="-78"/>
                <a:cs typeface="Simplified Arabic" panose="02020603050405020304" pitchFamily="18" charset="-78"/>
              </a:rPr>
              <a:t> </a:t>
            </a:r>
            <a:r>
              <a:rPr lang="ar-SA" sz="2900" b="1" u="sng">
                <a:latin typeface="Simplified Arabic" panose="02020603050405020304" pitchFamily="18" charset="-78"/>
                <a:cs typeface="Simplified Arabic" panose="02020603050405020304" pitchFamily="18" charset="-78"/>
              </a:rPr>
              <a:t>فالبيئة هى ذلك الوسط أو المحيط أو الإطار الذي يعيش فيه الإنسان مع الكائنات الحية وغير الحية الأخرى</a:t>
            </a:r>
            <a:r>
              <a:rPr lang="ar-SA" sz="2900">
                <a:latin typeface="Simplified Arabic" panose="02020603050405020304" pitchFamily="18" charset="-78"/>
                <a:cs typeface="Simplified Arabic" panose="02020603050405020304" pitchFamily="18" charset="-78"/>
              </a:rPr>
              <a:t>، </a:t>
            </a:r>
            <a:r>
              <a:rPr lang="ar-SA" sz="2900" b="1">
                <a:latin typeface="Simplified Arabic" panose="02020603050405020304" pitchFamily="18" charset="-78"/>
                <a:cs typeface="Simplified Arabic" panose="02020603050405020304" pitchFamily="18" charset="-78"/>
              </a:rPr>
              <a:t>والمفروض أن تكون هذه العيشة المشتركة متوازنة ومتكاملة ومعتمدة على بعضها البعض دون خلل أو ضرر أو إسراف أو تبذير أو تلوث، والبيئة قد تكون بيئة بشرية وبيئة طبيعية</a:t>
            </a:r>
            <a:r>
              <a:rPr lang="ar-SA" sz="2900">
                <a:latin typeface="Simplified Arabic" panose="02020603050405020304" pitchFamily="18" charset="-78"/>
                <a:cs typeface="Simplified Arabic" panose="02020603050405020304" pitchFamily="18" charset="-78"/>
              </a:rPr>
              <a:t>، </a:t>
            </a:r>
            <a:r>
              <a:rPr lang="ar-SA" sz="2900" b="1" u="sng">
                <a:latin typeface="Simplified Arabic" panose="02020603050405020304" pitchFamily="18" charset="-78"/>
                <a:cs typeface="Simplified Arabic" panose="02020603050405020304" pitchFamily="18" charset="-78"/>
              </a:rPr>
              <a:t>أيضًا من تعريفات البيئة هى كل ما يحيط بالإنسان من موجودات، من ماء وهواء وكائنات حية وجماد، وهى المجال الذي يمارس فيه الإنسان حياته ونشاطاته المختلفة.</a:t>
            </a:r>
            <a:endParaRPr lang="en-US" sz="2900" b="1" u="sng">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9566" y="1415675"/>
            <a:ext cx="4385263" cy="4821352"/>
          </a:xfrm>
        </p:spPr>
      </p:pic>
    </p:spTree>
    <p:extLst>
      <p:ext uri="{BB962C8B-B14F-4D97-AF65-F5344CB8AC3E}">
        <p14:creationId xmlns:p14="http://schemas.microsoft.com/office/powerpoint/2010/main" val="17901630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81684" y="1415675"/>
            <a:ext cx="6072116" cy="4474302"/>
          </a:xfrm>
        </p:spPr>
        <p:txBody>
          <a:bodyPr>
            <a:normAutofit/>
          </a:bodyPr>
          <a:lstStyle/>
          <a:p>
            <a:pPr algn="just" rtl="1">
              <a:lnSpc>
                <a:spcPct val="130000"/>
              </a:lnSpc>
              <a:spcBef>
                <a:spcPts val="110"/>
              </a:spcBef>
              <a:spcAft>
                <a:spcPts val="110"/>
              </a:spcAft>
              <a:buFont typeface="Wingdings" panose="05000000000000000000" pitchFamily="2" charset="2"/>
              <a:buChar char="v"/>
            </a:pPr>
            <a:r>
              <a:rPr lang="ar-EG" smtClean="0">
                <a:latin typeface="Simplified Arabic" panose="02020603050405020304" pitchFamily="18" charset="-78"/>
                <a:cs typeface="Simplified Arabic" panose="02020603050405020304" pitchFamily="18" charset="-78"/>
              </a:rPr>
              <a:t> </a:t>
            </a:r>
            <a:r>
              <a:rPr lang="ar-SA" b="1" u="sng" smtClean="0">
                <a:solidFill>
                  <a:srgbClr val="203E5F"/>
                </a:solidFill>
                <a:latin typeface="Simplified Arabic" panose="02020603050405020304" pitchFamily="18" charset="-78"/>
                <a:cs typeface="Simplified Arabic" panose="02020603050405020304" pitchFamily="18" charset="-78"/>
              </a:rPr>
              <a:t>أما </a:t>
            </a:r>
            <a:r>
              <a:rPr lang="ar-SA" b="1" u="sng">
                <a:solidFill>
                  <a:srgbClr val="203E5F"/>
                </a:solidFill>
                <a:latin typeface="Simplified Arabic" panose="02020603050405020304" pitchFamily="18" charset="-78"/>
                <a:cs typeface="Simplified Arabic" panose="02020603050405020304" pitchFamily="18" charset="-78"/>
              </a:rPr>
              <a:t>حماية البيئة من التلوث</a:t>
            </a:r>
            <a:r>
              <a:rPr lang="ar-SA" b="1">
                <a:solidFill>
                  <a:srgbClr val="203E5F"/>
                </a:solidFill>
                <a:latin typeface="Simplified Arabic" panose="02020603050405020304" pitchFamily="18" charset="-78"/>
                <a:cs typeface="Simplified Arabic" panose="02020603050405020304" pitchFamily="18" charset="-78"/>
              </a:rPr>
              <a:t> </a:t>
            </a:r>
            <a:r>
              <a:rPr lang="ar-SA" b="1" u="sng" smtClean="0">
                <a:latin typeface="Simplified Arabic" panose="02020603050405020304" pitchFamily="18" charset="-78"/>
                <a:cs typeface="Simplified Arabic" panose="02020603050405020304" pitchFamily="18" charset="-78"/>
              </a:rPr>
              <a:t>فهي </a:t>
            </a:r>
            <a:r>
              <a:rPr lang="ar-SA" b="1" u="sng">
                <a:latin typeface="Simplified Arabic" panose="02020603050405020304" pitchFamily="18" charset="-78"/>
                <a:cs typeface="Simplified Arabic" panose="02020603050405020304" pitchFamily="18" charset="-78"/>
              </a:rPr>
              <a:t>تشير إلى مجموعة السياسات والإجراءات والوسائل والأساليب التي تستهدف وقاية وصيانة البيئة من المشكلات والمخاطر البيئية مثل: </a:t>
            </a:r>
            <a:r>
              <a:rPr lang="ar-SA" b="1" u="sng" smtClean="0">
                <a:latin typeface="Simplified Arabic" panose="02020603050405020304" pitchFamily="18" charset="-78"/>
                <a:cs typeface="Simplified Arabic" panose="02020603050405020304" pitchFamily="18" charset="-78"/>
              </a:rPr>
              <a:t>التلوث </a:t>
            </a:r>
            <a:r>
              <a:rPr lang="ar-SA" b="1" u="sng">
                <a:latin typeface="Simplified Arabic" panose="02020603050405020304" pitchFamily="18" charset="-78"/>
                <a:cs typeface="Simplified Arabic" panose="02020603050405020304" pitchFamily="18" charset="-78"/>
              </a:rPr>
              <a:t>والتصحر وارتفاع درجات الحرارة وجفاف المسطحات </a:t>
            </a:r>
            <a:r>
              <a:rPr lang="ar-SA" b="1" u="sng" smtClean="0">
                <a:latin typeface="Simplified Arabic" panose="02020603050405020304" pitchFamily="18" charset="-78"/>
                <a:cs typeface="Simplified Arabic" panose="02020603050405020304" pitchFamily="18" charset="-78"/>
              </a:rPr>
              <a:t>المائية</a:t>
            </a:r>
            <a:r>
              <a:rPr lang="ar-EG" b="1" u="sng" smtClean="0">
                <a:latin typeface="Simplified Arabic" panose="02020603050405020304" pitchFamily="18" charset="-78"/>
                <a:cs typeface="Simplified Arabic" panose="02020603050405020304" pitchFamily="18" charset="-78"/>
              </a:rPr>
              <a:t>،</a:t>
            </a:r>
            <a:r>
              <a:rPr lang="ar-SA" b="1" u="sng" smtClean="0">
                <a:latin typeface="Simplified Arabic" panose="02020603050405020304" pitchFamily="18" charset="-78"/>
                <a:cs typeface="Simplified Arabic" panose="02020603050405020304" pitchFamily="18" charset="-78"/>
              </a:rPr>
              <a:t> </a:t>
            </a:r>
            <a:r>
              <a:rPr lang="ar-SA" b="1" u="sng">
                <a:latin typeface="Simplified Arabic" panose="02020603050405020304" pitchFamily="18" charset="-78"/>
                <a:cs typeface="Simplified Arabic" panose="02020603050405020304" pitchFamily="18" charset="-78"/>
              </a:rPr>
              <a:t>والمحافظة على مواردها وتوازنها وتنوعها واستدامتها</a:t>
            </a:r>
            <a:r>
              <a:rPr lang="ar-SA" u="sng">
                <a:latin typeface="Simplified Arabic" panose="02020603050405020304" pitchFamily="18" charset="-78"/>
                <a:cs typeface="Simplified Arabic" panose="02020603050405020304" pitchFamily="18" charset="-78"/>
              </a:rPr>
              <a:t>.</a:t>
            </a:r>
            <a:endParaRPr lang="en-US" u="sng">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33645" y="1415675"/>
            <a:ext cx="4784265" cy="5067350"/>
          </a:xfrm>
        </p:spPr>
      </p:pic>
    </p:spTree>
    <p:extLst>
      <p:ext uri="{BB962C8B-B14F-4D97-AF65-F5344CB8AC3E}">
        <p14:creationId xmlns:p14="http://schemas.microsoft.com/office/powerpoint/2010/main" val="3841145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8" y="1415675"/>
            <a:ext cx="6522492" cy="4474302"/>
          </a:xfrm>
        </p:spPr>
        <p:txBody>
          <a:bodyPr>
            <a:normAutofit fontScale="77500" lnSpcReduction="20000"/>
          </a:bodyPr>
          <a:lstStyle/>
          <a:p>
            <a:pPr algn="just" rtl="1">
              <a:lnSpc>
                <a:spcPct val="130000"/>
              </a:lnSpc>
              <a:spcBef>
                <a:spcPts val="110"/>
              </a:spcBef>
              <a:spcAft>
                <a:spcPts val="110"/>
              </a:spcAft>
              <a:buFont typeface="Wingdings" panose="05000000000000000000" pitchFamily="2" charset="2"/>
              <a:buChar char="v"/>
            </a:pPr>
            <a:r>
              <a:rPr lang="ar-SA" sz="3400" smtClean="0">
                <a:latin typeface="Simplified Arabic" panose="02020603050405020304" pitchFamily="18" charset="-78"/>
                <a:cs typeface="Simplified Arabic" panose="02020603050405020304" pitchFamily="18" charset="-78"/>
              </a:rPr>
              <a:t>‏</a:t>
            </a:r>
            <a:r>
              <a:rPr lang="ar-EG" sz="3400" smtClean="0">
                <a:latin typeface="Simplified Arabic" panose="02020603050405020304" pitchFamily="18" charset="-78"/>
                <a:cs typeface="Simplified Arabic" panose="02020603050405020304" pitchFamily="18" charset="-78"/>
              </a:rPr>
              <a:t> </a:t>
            </a:r>
            <a:r>
              <a:rPr lang="ar-SA" sz="3400" b="1" smtClean="0">
                <a:latin typeface="Simplified Arabic" panose="02020603050405020304" pitchFamily="18" charset="-78"/>
                <a:cs typeface="Simplified Arabic" panose="02020603050405020304" pitchFamily="18" charset="-78"/>
              </a:rPr>
              <a:t>والبيئة </a:t>
            </a:r>
            <a:r>
              <a:rPr lang="ar-SA" sz="3400" b="1">
                <a:latin typeface="Simplified Arabic" panose="02020603050405020304" pitchFamily="18" charset="-78"/>
                <a:cs typeface="Simplified Arabic" panose="02020603050405020304" pitchFamily="18" charset="-78"/>
              </a:rPr>
              <a:t>السليمة هى البيئة التي سلم ماؤها وهواؤها وتربتها من التلوث، وحماية البيئة هى فلسفة واسعة وحركة اجتماعية ظهرت بشكل واسع إزاء المخاوف التي تتعرض لها بيئة كوكب الأرض</a:t>
            </a:r>
            <a:r>
              <a:rPr lang="ar-SA" sz="3400">
                <a:latin typeface="Simplified Arabic" panose="02020603050405020304" pitchFamily="18" charset="-78"/>
                <a:cs typeface="Simplified Arabic" panose="02020603050405020304" pitchFamily="18" charset="-78"/>
              </a:rPr>
              <a:t>، </a:t>
            </a:r>
            <a:r>
              <a:rPr lang="ar-SA" sz="3400" b="1" u="sng">
                <a:latin typeface="Simplified Arabic" panose="02020603050405020304" pitchFamily="18" charset="-78"/>
                <a:cs typeface="Simplified Arabic" panose="02020603050405020304" pitchFamily="18" charset="-78"/>
              </a:rPr>
              <a:t>من تلوث وتغيرات مناخية خطيرة مثل: الاحتباس الحراري والتصحر وارتفاع درجة حرارة الجو، وهذه الحركة إلى التأثير على العملية السياسية من خلال الضغط والتعليم والتوعية، ولقد تأسست العديد من جمعيات حماية البيئة وبعض الأحزاب وحمايتها من التلوث وترفع هذه الجمعيات </a:t>
            </a:r>
            <a:r>
              <a:rPr lang="ar-SA" sz="3400" b="1" u="sng" smtClean="0">
                <a:latin typeface="Simplified Arabic" panose="02020603050405020304" pitchFamily="18" charset="-78"/>
                <a:cs typeface="Simplified Arabic" panose="02020603050405020304" pitchFamily="18" charset="-78"/>
              </a:rPr>
              <a:t>وال</a:t>
            </a:r>
            <a:r>
              <a:rPr lang="ar-EG" sz="3400" b="1" u="sng" smtClean="0">
                <a:latin typeface="Simplified Arabic" panose="02020603050405020304" pitchFamily="18" charset="-78"/>
                <a:cs typeface="Simplified Arabic" panose="02020603050405020304" pitchFamily="18" charset="-78"/>
              </a:rPr>
              <a:t>أ</a:t>
            </a:r>
            <a:r>
              <a:rPr lang="ar-SA" sz="3400" b="1" u="sng" smtClean="0">
                <a:latin typeface="Simplified Arabic" panose="02020603050405020304" pitchFamily="18" charset="-78"/>
                <a:cs typeface="Simplified Arabic" panose="02020603050405020304" pitchFamily="18" charset="-78"/>
              </a:rPr>
              <a:t>حزاب </a:t>
            </a:r>
            <a:r>
              <a:rPr lang="ar-SA" sz="3400" b="1" u="sng">
                <a:latin typeface="Simplified Arabic" panose="02020603050405020304" pitchFamily="18" charset="-78"/>
                <a:cs typeface="Simplified Arabic" panose="02020603050405020304" pitchFamily="18" charset="-78"/>
              </a:rPr>
              <a:t>شعار اللون الأخضر</a:t>
            </a:r>
            <a:r>
              <a:rPr lang="ar-SA" sz="3400" u="sng">
                <a:latin typeface="Simplified Arabic" panose="02020603050405020304" pitchFamily="18" charset="-78"/>
                <a:cs typeface="Simplified Arabic" panose="02020603050405020304" pitchFamily="18" charset="-78"/>
              </a:rPr>
              <a:t>.</a:t>
            </a:r>
            <a:endParaRPr lang="en-US" sz="3400" u="sng">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19584" y="1415675"/>
            <a:ext cx="4361598" cy="5176194"/>
          </a:xfrm>
        </p:spPr>
      </p:pic>
    </p:spTree>
    <p:extLst>
      <p:ext uri="{BB962C8B-B14F-4D97-AF65-F5344CB8AC3E}">
        <p14:creationId xmlns:p14="http://schemas.microsoft.com/office/powerpoint/2010/main" val="21215443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95330" y="1415675"/>
            <a:ext cx="6058469" cy="4474302"/>
          </a:xfrm>
        </p:spPr>
        <p:txBody>
          <a:bodyPr>
            <a:normAutofit/>
          </a:bodyPr>
          <a:lstStyle/>
          <a:p>
            <a:pPr marL="0" indent="0" algn="just" rtl="1">
              <a:lnSpc>
                <a:spcPct val="110000"/>
              </a:lnSpc>
              <a:spcBef>
                <a:spcPts val="110"/>
              </a:spcBef>
              <a:spcAft>
                <a:spcPts val="110"/>
              </a:spcAft>
              <a:buNone/>
            </a:pPr>
            <a:r>
              <a:rPr lang="ar-SA" b="1" u="sng">
                <a:solidFill>
                  <a:srgbClr val="203E5F"/>
                </a:solidFill>
                <a:latin typeface="Simplified Arabic" panose="02020603050405020304" pitchFamily="18" charset="-78"/>
                <a:cs typeface="Simplified Arabic" panose="02020603050405020304" pitchFamily="18" charset="-78"/>
              </a:rPr>
              <a:t>أما التنمية البيئية:</a:t>
            </a:r>
            <a:r>
              <a:rPr lang="ar-SA">
                <a:latin typeface="Simplified Arabic" panose="02020603050405020304" pitchFamily="18" charset="-78"/>
                <a:cs typeface="Simplified Arabic" panose="02020603050405020304" pitchFamily="18" charset="-78"/>
              </a:rPr>
              <a:t> </a:t>
            </a:r>
            <a:r>
              <a:rPr lang="ar-SA" b="1" u="sng" smtClean="0">
                <a:latin typeface="Simplified Arabic" panose="02020603050405020304" pitchFamily="18" charset="-78"/>
                <a:cs typeface="Simplified Arabic" panose="02020603050405020304" pitchFamily="18" charset="-78"/>
              </a:rPr>
              <a:t>فه</a:t>
            </a:r>
            <a:r>
              <a:rPr lang="ar-EG" b="1" u="sng" smtClean="0">
                <a:latin typeface="Simplified Arabic" panose="02020603050405020304" pitchFamily="18" charset="-78"/>
                <a:cs typeface="Simplified Arabic" panose="02020603050405020304" pitchFamily="18" charset="-78"/>
              </a:rPr>
              <a:t>ى</a:t>
            </a:r>
            <a:r>
              <a:rPr lang="ar-SA" b="1" u="sng" smtClean="0">
                <a:latin typeface="Simplified Arabic" panose="02020603050405020304" pitchFamily="18" charset="-78"/>
                <a:cs typeface="Simplified Arabic" panose="02020603050405020304" pitchFamily="18" charset="-78"/>
              </a:rPr>
              <a:t> </a:t>
            </a:r>
            <a:r>
              <a:rPr lang="ar-SA" b="1" u="sng">
                <a:latin typeface="Simplified Arabic" panose="02020603050405020304" pitchFamily="18" charset="-78"/>
                <a:cs typeface="Simplified Arabic" panose="02020603050405020304" pitchFamily="18" charset="-78"/>
              </a:rPr>
              <a:t>نوع من التنمية للبيئة التي حولنا بهدف المحافظة عليها وعلى مواردها الطبيعية وحمايتها من التلوث والعمل على تحقيق التوازن والتنوع والاستمرارية لها واشباع حاجات الأجيال الحالية مع عمل حساب الأجيال القادمة أو المستقبلية</a:t>
            </a:r>
            <a:r>
              <a:rPr lang="ar-SA">
                <a:latin typeface="Simplified Arabic" panose="02020603050405020304" pitchFamily="18" charset="-78"/>
                <a:cs typeface="Simplified Arabic" panose="02020603050405020304" pitchFamily="18" charset="-78"/>
              </a:rPr>
              <a:t>، </a:t>
            </a:r>
            <a:r>
              <a:rPr lang="ar-SA" b="1">
                <a:latin typeface="Simplified Arabic" panose="02020603050405020304" pitchFamily="18" charset="-78"/>
                <a:cs typeface="Simplified Arabic" panose="02020603050405020304" pitchFamily="18" charset="-78"/>
              </a:rPr>
              <a:t>ومن أسس التنمية البيئية </a:t>
            </a:r>
            <a:r>
              <a:rPr lang="ar-SA" b="1" u="sng">
                <a:latin typeface="Simplified Arabic" panose="02020603050405020304" pitchFamily="18" charset="-78"/>
                <a:cs typeface="Simplified Arabic" panose="02020603050405020304" pitchFamily="18" charset="-78"/>
              </a:rPr>
              <a:t>الاعتماد على الذات وتحقيق تعايش متبادل بين الإنسان والبيئة مفيد لكل منهما، والمواءمة ما بين التقدم الاجتماعي والاقتصادي والإدارة الرشيدة للموارد والبيئة</a:t>
            </a:r>
            <a:r>
              <a:rPr lang="ar-SA">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2" y="1318272"/>
            <a:ext cx="4954137" cy="5539728"/>
          </a:xfrm>
        </p:spPr>
      </p:pic>
    </p:spTree>
    <p:extLst>
      <p:ext uri="{BB962C8B-B14F-4D97-AF65-F5344CB8AC3E}">
        <p14:creationId xmlns:p14="http://schemas.microsoft.com/office/powerpoint/2010/main" val="24837378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0310"/>
            <a:ext cx="6276832" cy="4230343"/>
          </a:xfrm>
        </p:spPr>
        <p:txBody>
          <a:bodyPr>
            <a:noAutofit/>
          </a:bodyPr>
          <a:lstStyle/>
          <a:p>
            <a:pPr algn="just" rtl="1">
              <a:lnSpc>
                <a:spcPct val="120000"/>
              </a:lnSpc>
              <a:spcBef>
                <a:spcPts val="110"/>
              </a:spcBef>
              <a:spcAft>
                <a:spcPts val="110"/>
              </a:spcAft>
              <a:buFont typeface="Wingdings" panose="05000000000000000000" pitchFamily="2" charset="2"/>
              <a:buChar char="§"/>
            </a:pPr>
            <a:r>
              <a:rPr lang="ar-SA" b="1" u="sng">
                <a:solidFill>
                  <a:srgbClr val="203E5F"/>
                </a:solidFill>
                <a:latin typeface="Simplified Arabic" panose="02020603050405020304" pitchFamily="18" charset="-78"/>
                <a:cs typeface="Simplified Arabic" panose="02020603050405020304" pitchFamily="18" charset="-78"/>
              </a:rPr>
              <a:t>والتنمية البيئية تحرص على تحقيق التنمية بمختلف أنواعها ومجالاتها ومستوياتها، مع التأكيد على عدم حدوث أي أضرر أو كوارث بيئية ويمكن إعطاء بعض الأمثلة على التنمية </a:t>
            </a:r>
            <a:r>
              <a:rPr lang="ar-SA" b="1" u="sng" smtClean="0">
                <a:solidFill>
                  <a:srgbClr val="203E5F"/>
                </a:solidFill>
                <a:latin typeface="Simplified Arabic" panose="02020603050405020304" pitchFamily="18" charset="-78"/>
                <a:cs typeface="Simplified Arabic" panose="02020603050405020304" pitchFamily="18" charset="-78"/>
              </a:rPr>
              <a:t>البيئ</a:t>
            </a:r>
            <a:r>
              <a:rPr lang="ar-EG" b="1" u="sng" smtClean="0">
                <a:solidFill>
                  <a:srgbClr val="203E5F"/>
                </a:solidFill>
                <a:latin typeface="Simplified Arabic" panose="02020603050405020304" pitchFamily="18" charset="-78"/>
                <a:cs typeface="Simplified Arabic" panose="02020603050405020304" pitchFamily="18" charset="-78"/>
              </a:rPr>
              <a:t>ي</a:t>
            </a:r>
            <a:r>
              <a:rPr lang="ar-SA" b="1" u="sng" smtClean="0">
                <a:solidFill>
                  <a:srgbClr val="203E5F"/>
                </a:solidFill>
                <a:latin typeface="Simplified Arabic" panose="02020603050405020304" pitchFamily="18" charset="-78"/>
                <a:cs typeface="Simplified Arabic" panose="02020603050405020304" pitchFamily="18" charset="-78"/>
              </a:rPr>
              <a:t>ة </a:t>
            </a:r>
            <a:r>
              <a:rPr lang="ar-SA" b="1" u="sng">
                <a:solidFill>
                  <a:srgbClr val="203E5F"/>
                </a:solidFill>
                <a:latin typeface="Simplified Arabic" panose="02020603050405020304" pitchFamily="18" charset="-78"/>
                <a:cs typeface="Simplified Arabic" panose="02020603050405020304" pitchFamily="18" charset="-78"/>
              </a:rPr>
              <a:t>في الآتي</a:t>
            </a:r>
            <a:r>
              <a:rPr lang="ar-SA" b="1" u="sng" smtClean="0">
                <a:solidFill>
                  <a:srgbClr val="203E5F"/>
                </a:solidFill>
                <a:latin typeface="Simplified Arabic" panose="02020603050405020304" pitchFamily="18" charset="-78"/>
                <a:cs typeface="Simplified Arabic" panose="02020603050405020304" pitchFamily="18" charset="-78"/>
              </a:rPr>
              <a:t>:</a:t>
            </a:r>
            <a:endParaRPr lang="ar-EG" b="1" u="sng" smtClean="0">
              <a:solidFill>
                <a:srgbClr val="203E5F"/>
              </a:solidFill>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buFont typeface="Wingdings" panose="05000000000000000000" pitchFamily="2" charset="2"/>
              <a:buChar char="§"/>
            </a:pPr>
            <a:r>
              <a:rPr lang="ar-SA" sz="2500" b="1">
                <a:latin typeface="Simplified Arabic" panose="02020603050405020304" pitchFamily="18" charset="-78"/>
                <a:cs typeface="Simplified Arabic" panose="02020603050405020304" pitchFamily="18" charset="-78"/>
              </a:rPr>
              <a:t>المحافظة على الأراضي الزراعية.</a:t>
            </a:r>
            <a:endParaRPr lang="en-US" sz="2500" b="1">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buFont typeface="Wingdings" panose="05000000000000000000" pitchFamily="2" charset="2"/>
              <a:buChar char="§"/>
            </a:pPr>
            <a:r>
              <a:rPr lang="ar-SA" sz="2500" b="1">
                <a:latin typeface="Simplified Arabic" panose="02020603050405020304" pitchFamily="18" charset="-78"/>
                <a:cs typeface="Simplified Arabic" panose="02020603050405020304" pitchFamily="18" charset="-78"/>
              </a:rPr>
              <a:t>‏مكافحة التصحر.</a:t>
            </a:r>
            <a:endParaRPr lang="en-US" sz="2500" b="1">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buFont typeface="Wingdings" panose="05000000000000000000" pitchFamily="2" charset="2"/>
              <a:buChar char="§"/>
            </a:pPr>
            <a:r>
              <a:rPr lang="ar-SA" sz="2500" b="1">
                <a:latin typeface="Simplified Arabic" panose="02020603050405020304" pitchFamily="18" charset="-78"/>
                <a:cs typeface="Simplified Arabic" panose="02020603050405020304" pitchFamily="18" charset="-78"/>
              </a:rPr>
              <a:t>‏المحافظة على المسطحات المائية.</a:t>
            </a:r>
            <a:endParaRPr lang="en-US" sz="2500" b="1">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buFont typeface="Wingdings" panose="05000000000000000000" pitchFamily="2" charset="2"/>
              <a:buChar char="§"/>
            </a:pPr>
            <a:r>
              <a:rPr lang="ar-SA" sz="2500" b="1">
                <a:latin typeface="Simplified Arabic" panose="02020603050405020304" pitchFamily="18" charset="-78"/>
                <a:cs typeface="Simplified Arabic" panose="02020603050405020304" pitchFamily="18" charset="-78"/>
              </a:rPr>
              <a:t>‏العمل على زيادة المساحات الخضراء.</a:t>
            </a:r>
            <a:endParaRPr lang="en-US" sz="2500" b="1">
              <a:latin typeface="Simplified Arabic" panose="02020603050405020304" pitchFamily="18" charset="-78"/>
              <a:cs typeface="Simplified Arabic" panose="02020603050405020304" pitchFamily="18" charset="-78"/>
            </a:endParaRPr>
          </a:p>
          <a:p>
            <a:pPr algn="r" rtl="1">
              <a:lnSpc>
                <a:spcPct val="120000"/>
              </a:lnSpc>
              <a:spcBef>
                <a:spcPts val="110"/>
              </a:spcBef>
              <a:spcAft>
                <a:spcPts val="110"/>
              </a:spcAft>
              <a:buFont typeface="Wingdings" panose="05000000000000000000" pitchFamily="2" charset="2"/>
              <a:buChar char="§"/>
            </a:pPr>
            <a:r>
              <a:rPr lang="ar-SA" sz="2500" b="1">
                <a:latin typeface="Simplified Arabic" panose="02020603050405020304" pitchFamily="18" charset="-78"/>
                <a:cs typeface="Simplified Arabic" panose="02020603050405020304" pitchFamily="18" charset="-78"/>
              </a:rPr>
              <a:t>‏زراعة الأشجار والمحافظة عليها.</a:t>
            </a:r>
            <a:endParaRPr lang="en-US" sz="2500" b="1">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67019" y="269592"/>
            <a:ext cx="1501254"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6</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69592"/>
            <a:ext cx="8992737" cy="9860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2" y="1513139"/>
            <a:ext cx="4624316" cy="5092715"/>
          </a:xfrm>
        </p:spPr>
      </p:pic>
    </p:spTree>
    <p:extLst>
      <p:ext uri="{BB962C8B-B14F-4D97-AF65-F5344CB8AC3E}">
        <p14:creationId xmlns:p14="http://schemas.microsoft.com/office/powerpoint/2010/main" val="2159707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80327" y="1446350"/>
            <a:ext cx="6618025" cy="4663087"/>
          </a:xfrm>
        </p:spPr>
        <p:txBody>
          <a:bodyPr>
            <a:noAutofit/>
          </a:bodyPr>
          <a:lstStyle/>
          <a:p>
            <a:pPr marL="0" indent="0" algn="just" rtl="1">
              <a:lnSpc>
                <a:spcPct val="110000"/>
              </a:lnSpc>
              <a:spcBef>
                <a:spcPts val="110"/>
              </a:spcBef>
              <a:spcAft>
                <a:spcPts val="110"/>
              </a:spcAft>
              <a:buNone/>
            </a:pPr>
            <a:endParaRPr lang="ar-EG" sz="2400" b="1" smtClean="0">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10000"/>
              </a:lnSpc>
              <a:spcBef>
                <a:spcPts val="110"/>
              </a:spcBef>
              <a:spcAft>
                <a:spcPts val="110"/>
              </a:spcAft>
              <a:buFont typeface="Wingdings" panose="05000000000000000000" pitchFamily="2" charset="2"/>
              <a:buChar char="v"/>
            </a:pPr>
            <a:endParaRPr lang="ar-EG"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en-US" sz="2400"/>
          </a:p>
          <a:p>
            <a:pPr marL="0" indent="0" algn="just" rtl="1">
              <a:lnSpc>
                <a:spcPct val="110000"/>
              </a:lnSpc>
              <a:spcBef>
                <a:spcPts val="110"/>
              </a:spcBef>
              <a:spcAft>
                <a:spcPts val="110"/>
              </a:spcAft>
              <a:buNone/>
            </a:pPr>
            <a:endParaRPr lang="ar-EG" sz="2400" b="1" u="sng"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en-US" sz="24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59558" y="174056"/>
            <a:ext cx="1392071"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42297"/>
            <a:ext cx="8992737" cy="94505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5400" b="1" dirty="0">
              <a:solidFill>
                <a:schemeClr val="bg1"/>
              </a:solidFill>
              <a:latin typeface="Alexandria" charset="0"/>
              <a:cs typeface="Alexandria" charset="0"/>
            </a:endParaRPr>
          </a:p>
        </p:txBody>
      </p:sp>
      <p:sp>
        <p:nvSpPr>
          <p:cNvPr id="2" name="مستطيل 1"/>
          <p:cNvSpPr/>
          <p:nvPr/>
        </p:nvSpPr>
        <p:spPr>
          <a:xfrm>
            <a:off x="5063319" y="1623458"/>
            <a:ext cx="6179590" cy="4478149"/>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500" b="1">
                <a:latin typeface="Simplified Arabic" panose="02020603050405020304" pitchFamily="18" charset="-78"/>
                <a:cs typeface="Simplified Arabic" panose="02020603050405020304" pitchFamily="18" charset="-78"/>
              </a:rPr>
              <a:t>حماية الكائنات الحية</a:t>
            </a:r>
            <a:r>
              <a:rPr lang="ar-SA" sz="2500" b="1" smtClean="0">
                <a:latin typeface="Simplified Arabic" panose="02020603050405020304" pitchFamily="18" charset="-78"/>
                <a:cs typeface="Simplified Arabic" panose="02020603050405020304" pitchFamily="18" charset="-78"/>
              </a:rPr>
              <a:t>.</a:t>
            </a:r>
            <a:endParaRPr lang="ar-EG" sz="2500" b="1" smtClean="0">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500" b="1" smtClean="0">
                <a:latin typeface="Simplified Arabic" panose="02020603050405020304" pitchFamily="18" charset="-78"/>
                <a:ea typeface="Calibri" panose="020F0502020204030204" pitchFamily="34" charset="0"/>
                <a:cs typeface="Simplified Arabic" panose="02020603050405020304" pitchFamily="18" charset="-78"/>
              </a:rPr>
              <a:t>حماية </a:t>
            </a:r>
            <a:r>
              <a:rPr lang="ar-SA" sz="2500" b="1">
                <a:latin typeface="Simplified Arabic" panose="02020603050405020304" pitchFamily="18" charset="-78"/>
                <a:ea typeface="Calibri" panose="020F0502020204030204" pitchFamily="34" charset="0"/>
                <a:cs typeface="Simplified Arabic" panose="02020603050405020304" pitchFamily="18" charset="-78"/>
              </a:rPr>
              <a:t>الكائنات غير الحية .</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500" b="1">
                <a:latin typeface="Simplified Arabic" panose="02020603050405020304" pitchFamily="18" charset="-78"/>
                <a:ea typeface="Calibri" panose="020F0502020204030204" pitchFamily="34" charset="0"/>
                <a:cs typeface="Simplified Arabic" panose="02020603050405020304" pitchFamily="18" charset="-78"/>
              </a:rPr>
              <a:t>التحول نحو الطاقة النظيفة مثل: الطاقة الشمسية وطاقة الرياح وطاقة الأمواج.</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500" b="1">
                <a:latin typeface="Simplified Arabic" panose="02020603050405020304" pitchFamily="18" charset="-78"/>
                <a:ea typeface="Calibri" panose="020F0502020204030204" pitchFamily="34" charset="0"/>
                <a:cs typeface="Simplified Arabic" panose="02020603050405020304" pitchFamily="18" charset="-78"/>
              </a:rPr>
              <a:t>‏تطبيق فكر المدن الخضراء والذكية.</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500" b="1">
                <a:latin typeface="Simplified Arabic" panose="02020603050405020304" pitchFamily="18" charset="-78"/>
                <a:ea typeface="Calibri" panose="020F0502020204030204" pitchFamily="34" charset="0"/>
                <a:cs typeface="Simplified Arabic" panose="02020603050405020304" pitchFamily="18" charset="-78"/>
              </a:rPr>
              <a:t>‏جعل معظم الأعمال المكتبية تتم من خلال الأنظمة المعلوماتية.</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500" b="1">
                <a:latin typeface="Simplified Arabic" panose="02020603050405020304" pitchFamily="18" charset="-78"/>
                <a:ea typeface="Calibri" panose="020F0502020204030204" pitchFamily="34" charset="0"/>
                <a:cs typeface="Simplified Arabic" panose="02020603050405020304" pitchFamily="18" charset="-78"/>
              </a:rPr>
              <a:t>‏التخفيف من استهلاك الأوراق</a:t>
            </a:r>
            <a:r>
              <a:rPr lang="ar-SA" sz="25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ar-EG" sz="2500" b="1" smtClean="0">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500" b="1">
                <a:latin typeface="Simplified Arabic" panose="02020603050405020304" pitchFamily="18" charset="-78"/>
                <a:ea typeface="Calibri" panose="020F0502020204030204" pitchFamily="34" charset="0"/>
                <a:cs typeface="Simplified Arabic" panose="02020603050405020304" pitchFamily="18" charset="-78"/>
              </a:rPr>
              <a:t>تشجيع حفظ المواد المطبوعة من خلال الطباعة ذات الوجهين</a:t>
            </a:r>
            <a:r>
              <a:rPr lang="ar-SA" sz="2500" b="1" smtClean="0">
                <a:latin typeface="Simplified Arabic" panose="02020603050405020304" pitchFamily="18" charset="-78"/>
                <a:ea typeface="Calibri" panose="020F0502020204030204" pitchFamily="34" charset="0"/>
                <a:cs typeface="Simplified Arabic" panose="02020603050405020304" pitchFamily="18" charset="-78"/>
              </a:rPr>
              <a:t>.</a:t>
            </a:r>
            <a:endParaRPr lang="en-US" sz="25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64201" y="1259555"/>
            <a:ext cx="4843671" cy="5223470"/>
          </a:xfrm>
        </p:spPr>
      </p:pic>
    </p:spTree>
    <p:extLst>
      <p:ext uri="{BB962C8B-B14F-4D97-AF65-F5344CB8AC3E}">
        <p14:creationId xmlns:p14="http://schemas.microsoft.com/office/powerpoint/2010/main" val="12101285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6</a:t>
            </a:r>
          </a:p>
        </p:txBody>
      </p:sp>
      <p:sp>
        <p:nvSpPr>
          <p:cNvPr id="10" name="عنصر نائب للمحتوى 9"/>
          <p:cNvSpPr>
            <a:spLocks noGrp="1"/>
          </p:cNvSpPr>
          <p:nvPr>
            <p:ph sz="half" idx="2"/>
          </p:nvPr>
        </p:nvSpPr>
        <p:spPr>
          <a:xfrm>
            <a:off x="4449169" y="1584476"/>
            <a:ext cx="6904631" cy="4490264"/>
          </a:xfrm>
        </p:spPr>
        <p:txBody>
          <a:bodyPr>
            <a:normAutofit/>
          </a:bodyPr>
          <a:lstStyle/>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algn="just" rtl="1">
              <a:buFont typeface="Wingdings" panose="05000000000000000000" pitchFamily="2" charset="2"/>
              <a:buChar char="q"/>
            </a:pPr>
            <a:endParaRPr lang="en-US">
              <a:solidFill>
                <a:srgbClr val="203E5F"/>
              </a:solidFill>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511188" y="365126"/>
            <a:ext cx="8842612" cy="97235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مجالات التنمية المستدامة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4" name="مستطيل 3"/>
          <p:cNvSpPr/>
          <p:nvPr/>
        </p:nvSpPr>
        <p:spPr>
          <a:xfrm>
            <a:off x="4967785" y="1584476"/>
            <a:ext cx="6131825" cy="4547399"/>
          </a:xfrm>
          <a:prstGeom prst="rect">
            <a:avLst/>
          </a:prstGeom>
        </p:spPr>
        <p:txBody>
          <a:bodyPr wrap="square">
            <a:spAutoFit/>
          </a:bodyPr>
          <a:lstStyle/>
          <a:p>
            <a:pPr marL="342900" indent="-342900" algn="just" rtl="1">
              <a:lnSpc>
                <a:spcPct val="120000"/>
              </a:lnSpc>
              <a:spcBef>
                <a:spcPts val="110"/>
              </a:spcBef>
              <a:spcAft>
                <a:spcPts val="110"/>
              </a:spcAft>
              <a:buFont typeface="Wingdings" panose="05000000000000000000" pitchFamily="2" charset="2"/>
              <a:buChar char="§"/>
            </a:pPr>
            <a:r>
              <a:rPr lang="ar-SA" sz="2400" b="1" smtClean="0">
                <a:latin typeface="Simplified Arabic" panose="02020603050405020304" pitchFamily="18" charset="-78"/>
                <a:ea typeface="Calibri" panose="020F0502020204030204" pitchFamily="34" charset="0"/>
                <a:cs typeface="Simplified Arabic" panose="02020603050405020304" pitchFamily="18" charset="-78"/>
              </a:rPr>
              <a:t>‏</a:t>
            </a:r>
            <a:r>
              <a:rPr lang="ar-SA" sz="2600" b="1">
                <a:latin typeface="Simplified Arabic" panose="02020603050405020304" pitchFamily="18" charset="-78"/>
                <a:ea typeface="Calibri" panose="020F0502020204030204" pitchFamily="34" charset="0"/>
                <a:cs typeface="Simplified Arabic" panose="02020603050405020304" pitchFamily="18" charset="-78"/>
              </a:rPr>
              <a:t>تدوير محابر الطابعات ولمبات الإضاءة.</a:t>
            </a:r>
            <a:endParaRPr lang="en-US" sz="26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20000"/>
              </a:lnSpc>
              <a:spcBef>
                <a:spcPts val="110"/>
              </a:spcBef>
              <a:spcAft>
                <a:spcPts val="110"/>
              </a:spcAft>
              <a:buFont typeface="Wingdings" panose="05000000000000000000" pitchFamily="2" charset="2"/>
              <a:buChar char="§"/>
            </a:pPr>
            <a:r>
              <a:rPr lang="ar-SA" sz="2600" b="1">
                <a:latin typeface="Simplified Arabic" panose="02020603050405020304" pitchFamily="18" charset="-78"/>
                <a:ea typeface="Calibri" panose="020F0502020204030204" pitchFamily="34" charset="0"/>
                <a:cs typeface="Simplified Arabic" panose="02020603050405020304" pitchFamily="18" charset="-78"/>
              </a:rPr>
              <a:t>‏تدوير المعدات الخاصة بتكنولوجيا المعلومات.</a:t>
            </a:r>
            <a:endParaRPr lang="en-US" sz="26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20000"/>
              </a:lnSpc>
              <a:spcBef>
                <a:spcPts val="110"/>
              </a:spcBef>
              <a:spcAft>
                <a:spcPts val="110"/>
              </a:spcAft>
              <a:buFont typeface="Wingdings" panose="05000000000000000000" pitchFamily="2" charset="2"/>
              <a:buChar char="§"/>
            </a:pPr>
            <a:r>
              <a:rPr lang="ar-SA" sz="2600" b="1">
                <a:latin typeface="Simplified Arabic" panose="02020603050405020304" pitchFamily="18" charset="-78"/>
                <a:ea typeface="Calibri" panose="020F0502020204030204" pitchFamily="34" charset="0"/>
                <a:cs typeface="Simplified Arabic" panose="02020603050405020304" pitchFamily="18" charset="-78"/>
              </a:rPr>
              <a:t>‏تدوير الورق.</a:t>
            </a:r>
            <a:endParaRPr lang="en-US" sz="26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20000"/>
              </a:lnSpc>
              <a:spcBef>
                <a:spcPts val="110"/>
              </a:spcBef>
              <a:spcAft>
                <a:spcPts val="110"/>
              </a:spcAft>
              <a:buFont typeface="Wingdings" panose="05000000000000000000" pitchFamily="2" charset="2"/>
              <a:buChar char="§"/>
            </a:pPr>
            <a:r>
              <a:rPr lang="ar-SA" sz="2600" b="1">
                <a:latin typeface="Simplified Arabic" panose="02020603050405020304" pitchFamily="18" charset="-78"/>
                <a:ea typeface="Calibri" panose="020F0502020204030204" pitchFamily="34" charset="0"/>
                <a:cs typeface="Simplified Arabic" panose="02020603050405020304" pitchFamily="18" charset="-78"/>
              </a:rPr>
              <a:t>‏استخدام أكياس القمامة القابلة للتحلل </a:t>
            </a:r>
            <a:r>
              <a:rPr lang="ar-SA" sz="2600" b="1" smtClean="0">
                <a:latin typeface="Simplified Arabic" panose="02020603050405020304" pitchFamily="18" charset="-78"/>
                <a:ea typeface="Calibri" panose="020F0502020204030204" pitchFamily="34" charset="0"/>
                <a:cs typeface="Simplified Arabic" panose="02020603050405020304" pitchFamily="18" charset="-78"/>
              </a:rPr>
              <a:t>بيولوجي</a:t>
            </a:r>
            <a:r>
              <a:rPr lang="ar-EG" sz="2600" b="1" smtClean="0">
                <a:latin typeface="Simplified Arabic" panose="02020603050405020304" pitchFamily="18" charset="-78"/>
                <a:ea typeface="Calibri" panose="020F0502020204030204" pitchFamily="34" charset="0"/>
                <a:cs typeface="Simplified Arabic" panose="02020603050405020304" pitchFamily="18" charset="-78"/>
              </a:rPr>
              <a:t>ً</a:t>
            </a:r>
            <a:r>
              <a:rPr lang="ar-SA" sz="2600" b="1" smtClean="0">
                <a:latin typeface="Simplified Arabic" panose="02020603050405020304" pitchFamily="18" charset="-78"/>
                <a:ea typeface="Calibri" panose="020F0502020204030204" pitchFamily="34" charset="0"/>
                <a:cs typeface="Simplified Arabic" panose="02020603050405020304" pitchFamily="18" charset="-78"/>
              </a:rPr>
              <a:t>ا</a:t>
            </a:r>
            <a:r>
              <a:rPr lang="ar-SA" sz="2600" b="1">
                <a:latin typeface="Simplified Arabic" panose="02020603050405020304" pitchFamily="18" charset="-78"/>
                <a:ea typeface="Calibri" panose="020F0502020204030204" pitchFamily="34" charset="0"/>
                <a:cs typeface="Simplified Arabic" panose="02020603050405020304" pitchFamily="18" charset="-78"/>
              </a:rPr>
              <a:t>. </a:t>
            </a:r>
            <a:endParaRPr lang="en-US" sz="26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20000"/>
              </a:lnSpc>
              <a:spcBef>
                <a:spcPts val="110"/>
              </a:spcBef>
              <a:spcAft>
                <a:spcPts val="110"/>
              </a:spcAft>
              <a:buFont typeface="Wingdings" panose="05000000000000000000" pitchFamily="2" charset="2"/>
              <a:buChar char="§"/>
            </a:pPr>
            <a:r>
              <a:rPr lang="ar-SA" sz="2600" b="1">
                <a:latin typeface="Simplified Arabic" panose="02020603050405020304" pitchFamily="18" charset="-78"/>
                <a:ea typeface="Calibri" panose="020F0502020204030204" pitchFamily="34" charset="0"/>
                <a:cs typeface="Simplified Arabic" panose="02020603050405020304" pitchFamily="18" charset="-78"/>
              </a:rPr>
              <a:t>‏تعميم الرسائل عن التوعية البيئية في الأماكن المشتركة.</a:t>
            </a:r>
            <a:endParaRPr lang="en-US" sz="26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20000"/>
              </a:lnSpc>
              <a:spcBef>
                <a:spcPts val="110"/>
              </a:spcBef>
              <a:spcAft>
                <a:spcPts val="110"/>
              </a:spcAft>
              <a:buFont typeface="Wingdings" panose="05000000000000000000" pitchFamily="2" charset="2"/>
              <a:buChar char="§"/>
            </a:pPr>
            <a:r>
              <a:rPr lang="ar-SA" sz="2600" b="1">
                <a:latin typeface="Simplified Arabic" panose="02020603050405020304" pitchFamily="18" charset="-78"/>
                <a:ea typeface="Calibri" panose="020F0502020204030204" pitchFamily="34" charset="0"/>
                <a:cs typeface="Simplified Arabic" panose="02020603050405020304" pitchFamily="18" charset="-78"/>
              </a:rPr>
              <a:t>‏استخدام الأضواء والإلكترونيات التي توفر الطاقة.</a:t>
            </a:r>
            <a:endParaRPr lang="en-US" sz="2600" b="1">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20000"/>
              </a:lnSpc>
              <a:spcBef>
                <a:spcPts val="110"/>
              </a:spcBef>
              <a:spcAft>
                <a:spcPts val="110"/>
              </a:spcAft>
              <a:buFont typeface="Wingdings" panose="05000000000000000000" pitchFamily="2" charset="2"/>
              <a:buChar char="§"/>
            </a:pPr>
            <a:r>
              <a:rPr lang="ar-SA" sz="2600" b="1">
                <a:latin typeface="Simplified Arabic" panose="02020603050405020304" pitchFamily="18" charset="-78"/>
                <a:ea typeface="Calibri" panose="020F0502020204030204" pitchFamily="34" charset="0"/>
                <a:cs typeface="Simplified Arabic" panose="02020603050405020304" pitchFamily="18" charset="-78"/>
              </a:rPr>
              <a:t>‏التشجيع على النظافة من دون استهلاك المياه من خلال توفير معقم اليدين في الأماكن المشتركة.</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50376" y="1584476"/>
            <a:ext cx="4461680" cy="5021040"/>
          </a:xfrm>
        </p:spPr>
      </p:pic>
    </p:spTree>
    <p:extLst>
      <p:ext uri="{BB962C8B-B14F-4D97-AF65-F5344CB8AC3E}">
        <p14:creationId xmlns:p14="http://schemas.microsoft.com/office/powerpoint/2010/main" val="3568315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374710" y="350375"/>
            <a:ext cx="8338782" cy="9086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Simplified Arabic" panose="02020603050405020304" pitchFamily="18" charset="-78"/>
                <a:cs typeface="Simplified Arabic" panose="02020603050405020304" pitchFamily="18" charset="-78"/>
              </a:rPr>
              <a:t>ملخص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453221"/>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71" y="350375"/>
            <a:ext cx="1366626" cy="860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5</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177421" y="1656719"/>
            <a:ext cx="11177516" cy="4170875"/>
          </a:xfrm>
        </p:spPr>
        <p:txBody>
          <a:bodyPr>
            <a:noAutofit/>
          </a:bodyPr>
          <a:lstStyle/>
          <a:p>
            <a:pPr algn="just" rtl="1">
              <a:lnSpc>
                <a:spcPct val="110000"/>
              </a:lnSpc>
              <a:spcBef>
                <a:spcPts val="110"/>
              </a:spcBef>
              <a:spcAft>
                <a:spcPts val="110"/>
              </a:spcAft>
              <a:buFont typeface="Wingdings" panose="05000000000000000000" pitchFamily="2" charset="2"/>
              <a:buChar char="ü"/>
            </a:pPr>
            <a:r>
              <a:rPr lang="ar-EG" sz="3200" b="1" smtClean="0">
                <a:latin typeface="Simplified Arabic" panose="02020603050405020304" pitchFamily="18" charset="-78"/>
                <a:cs typeface="Simplified Arabic" panose="02020603050405020304" pitchFamily="18" charset="-78"/>
              </a:rPr>
              <a:t> أولًا</a:t>
            </a:r>
            <a:r>
              <a:rPr lang="ar-EG" sz="3200" b="1">
                <a:latin typeface="Simplified Arabic" panose="02020603050405020304" pitchFamily="18" charset="-78"/>
                <a:cs typeface="Simplified Arabic" panose="02020603050405020304" pitchFamily="18" charset="-78"/>
              </a:rPr>
              <a:t>: مفهوم </a:t>
            </a:r>
            <a:r>
              <a:rPr lang="ar-EG" sz="3200" b="1" smtClean="0">
                <a:latin typeface="Simplified Arabic" panose="02020603050405020304" pitchFamily="18" charset="-78"/>
                <a:cs typeface="Simplified Arabic" panose="02020603050405020304" pitchFamily="18" charset="-78"/>
              </a:rPr>
              <a:t>الإعلام الرقمي </a:t>
            </a:r>
            <a:r>
              <a:rPr lang="ar-EG" sz="3200" b="1">
                <a:latin typeface="Simplified Arabic" panose="02020603050405020304" pitchFamily="18" charset="-78"/>
                <a:cs typeface="Simplified Arabic" panose="02020603050405020304" pitchFamily="18" charset="-78"/>
              </a:rPr>
              <a:t>التنموي.</a:t>
            </a:r>
          </a:p>
          <a:p>
            <a:pPr algn="just" rtl="1">
              <a:lnSpc>
                <a:spcPct val="110000"/>
              </a:lnSpc>
              <a:spcBef>
                <a:spcPts val="110"/>
              </a:spcBef>
              <a:spcAft>
                <a:spcPts val="110"/>
              </a:spcAft>
              <a:buFont typeface="Wingdings" panose="05000000000000000000" pitchFamily="2" charset="2"/>
              <a:buChar char="ü"/>
            </a:pPr>
            <a:r>
              <a:rPr lang="ar-EG" sz="3200" b="1" smtClean="0">
                <a:latin typeface="Simplified Arabic" panose="02020603050405020304" pitchFamily="18" charset="-78"/>
                <a:cs typeface="Simplified Arabic" panose="02020603050405020304" pitchFamily="18" charset="-78"/>
              </a:rPr>
              <a:t> ثانيًا</a:t>
            </a:r>
            <a:r>
              <a:rPr lang="ar-EG" sz="3200" b="1">
                <a:latin typeface="Simplified Arabic" panose="02020603050405020304" pitchFamily="18" charset="-78"/>
                <a:cs typeface="Simplified Arabic" panose="02020603050405020304" pitchFamily="18" charset="-78"/>
              </a:rPr>
              <a:t>: خصائص </a:t>
            </a:r>
            <a:r>
              <a:rPr lang="ar-EG" sz="3200" b="1" smtClean="0">
                <a:latin typeface="Simplified Arabic" panose="02020603050405020304" pitchFamily="18" charset="-78"/>
                <a:cs typeface="Simplified Arabic" panose="02020603050405020304" pitchFamily="18" charset="-78"/>
              </a:rPr>
              <a:t>الإعلام الرقمي </a:t>
            </a:r>
            <a:r>
              <a:rPr lang="ar-EG" sz="3200" b="1">
                <a:latin typeface="Simplified Arabic" panose="02020603050405020304" pitchFamily="18" charset="-78"/>
                <a:cs typeface="Simplified Arabic" panose="02020603050405020304" pitchFamily="18" charset="-78"/>
              </a:rPr>
              <a:t>التنموي.</a:t>
            </a:r>
          </a:p>
          <a:p>
            <a:pPr algn="just" rtl="1">
              <a:lnSpc>
                <a:spcPct val="110000"/>
              </a:lnSpc>
              <a:spcBef>
                <a:spcPts val="110"/>
              </a:spcBef>
              <a:spcAft>
                <a:spcPts val="110"/>
              </a:spcAft>
              <a:buFont typeface="Wingdings" panose="05000000000000000000" pitchFamily="2" charset="2"/>
              <a:buChar char="ü"/>
            </a:pPr>
            <a:r>
              <a:rPr lang="ar-EG" sz="3200" b="1" smtClean="0">
                <a:latin typeface="Simplified Arabic" panose="02020603050405020304" pitchFamily="18" charset="-78"/>
                <a:cs typeface="Simplified Arabic" panose="02020603050405020304" pitchFamily="18" charset="-78"/>
              </a:rPr>
              <a:t> ثالثًا</a:t>
            </a:r>
            <a:r>
              <a:rPr lang="ar-EG" sz="3200" b="1">
                <a:latin typeface="Simplified Arabic" panose="02020603050405020304" pitchFamily="18" charset="-78"/>
                <a:cs typeface="Simplified Arabic" panose="02020603050405020304" pitchFamily="18" charset="-78"/>
              </a:rPr>
              <a:t>: مفهوم التنمية المستدامة.</a:t>
            </a:r>
          </a:p>
          <a:p>
            <a:pPr algn="just" rtl="1">
              <a:lnSpc>
                <a:spcPct val="110000"/>
              </a:lnSpc>
              <a:spcBef>
                <a:spcPts val="110"/>
              </a:spcBef>
              <a:spcAft>
                <a:spcPts val="110"/>
              </a:spcAft>
              <a:buFont typeface="Wingdings" panose="05000000000000000000" pitchFamily="2" charset="2"/>
              <a:buChar char="ü"/>
            </a:pPr>
            <a:r>
              <a:rPr lang="ar-EG" sz="3200" b="1" smtClean="0">
                <a:latin typeface="Simplified Arabic" panose="02020603050405020304" pitchFamily="18" charset="-78"/>
                <a:cs typeface="Simplified Arabic" panose="02020603050405020304" pitchFamily="18" charset="-78"/>
              </a:rPr>
              <a:t> رابعًا</a:t>
            </a:r>
            <a:r>
              <a:rPr lang="ar-EG" sz="3200" b="1">
                <a:latin typeface="Simplified Arabic" panose="02020603050405020304" pitchFamily="18" charset="-78"/>
                <a:cs typeface="Simplified Arabic" panose="02020603050405020304" pitchFamily="18" charset="-78"/>
              </a:rPr>
              <a:t>: خصائص التنمية المستدامة.</a:t>
            </a:r>
          </a:p>
          <a:p>
            <a:pPr algn="just" rtl="1">
              <a:lnSpc>
                <a:spcPct val="110000"/>
              </a:lnSpc>
              <a:spcBef>
                <a:spcPts val="110"/>
              </a:spcBef>
              <a:spcAft>
                <a:spcPts val="110"/>
              </a:spcAft>
              <a:buFont typeface="Wingdings" panose="05000000000000000000" pitchFamily="2" charset="2"/>
              <a:buChar char="ü"/>
            </a:pPr>
            <a:r>
              <a:rPr lang="ar-EG" sz="3200" b="1" smtClean="0">
                <a:latin typeface="Simplified Arabic" panose="02020603050405020304" pitchFamily="18" charset="-78"/>
                <a:cs typeface="Simplified Arabic" panose="02020603050405020304" pitchFamily="18" charset="-78"/>
              </a:rPr>
              <a:t> خامسًا</a:t>
            </a:r>
            <a:r>
              <a:rPr lang="ar-EG" sz="3200" b="1">
                <a:latin typeface="Simplified Arabic" panose="02020603050405020304" pitchFamily="18" charset="-78"/>
                <a:cs typeface="Simplified Arabic" panose="02020603050405020304" pitchFamily="18" charset="-78"/>
              </a:rPr>
              <a:t>: أهداف التنمية المستدامة.</a:t>
            </a:r>
          </a:p>
          <a:p>
            <a:pPr algn="just" rtl="1">
              <a:lnSpc>
                <a:spcPct val="110000"/>
              </a:lnSpc>
              <a:spcBef>
                <a:spcPts val="110"/>
              </a:spcBef>
              <a:spcAft>
                <a:spcPts val="110"/>
              </a:spcAft>
              <a:buFont typeface="Wingdings" panose="05000000000000000000" pitchFamily="2" charset="2"/>
              <a:buChar char="ü"/>
            </a:pPr>
            <a:r>
              <a:rPr lang="ar-EG" sz="3200" b="1" smtClean="0">
                <a:latin typeface="Simplified Arabic" panose="02020603050405020304" pitchFamily="18" charset="-78"/>
                <a:cs typeface="Simplified Arabic" panose="02020603050405020304" pitchFamily="18" charset="-78"/>
              </a:rPr>
              <a:t> سادسًا</a:t>
            </a:r>
            <a:r>
              <a:rPr lang="ar-EG" sz="3200" b="1">
                <a:latin typeface="Simplified Arabic" panose="02020603050405020304" pitchFamily="18" charset="-78"/>
                <a:cs typeface="Simplified Arabic" panose="02020603050405020304" pitchFamily="18" charset="-78"/>
              </a:rPr>
              <a:t>: أهمية التنمية المستدامة.</a:t>
            </a:r>
          </a:p>
          <a:p>
            <a:pPr algn="just" rtl="1">
              <a:lnSpc>
                <a:spcPct val="110000"/>
              </a:lnSpc>
              <a:spcBef>
                <a:spcPts val="110"/>
              </a:spcBef>
              <a:spcAft>
                <a:spcPts val="110"/>
              </a:spcAft>
              <a:buFont typeface="Wingdings" panose="05000000000000000000" pitchFamily="2" charset="2"/>
              <a:buChar char="ü"/>
            </a:pPr>
            <a:r>
              <a:rPr lang="ar-EG" sz="3200" b="1" smtClean="0">
                <a:latin typeface="Simplified Arabic" panose="02020603050405020304" pitchFamily="18" charset="-78"/>
                <a:cs typeface="Simplified Arabic" panose="02020603050405020304" pitchFamily="18" charset="-78"/>
              </a:rPr>
              <a:t> سابعًا</a:t>
            </a:r>
            <a:r>
              <a:rPr lang="ar-EG" sz="3200" b="1">
                <a:latin typeface="Simplified Arabic" panose="02020603050405020304" pitchFamily="18" charset="-78"/>
                <a:cs typeface="Simplified Arabic" panose="02020603050405020304" pitchFamily="18" charset="-78"/>
              </a:rPr>
              <a:t>: مجالات التنمية المستدامة.</a:t>
            </a:r>
          </a:p>
        </p:txBody>
      </p:sp>
    </p:spTree>
    <p:extLst>
      <p:ext uri="{BB962C8B-B14F-4D97-AF65-F5344CB8AC3E}">
        <p14:creationId xmlns:p14="http://schemas.microsoft.com/office/powerpoint/2010/main" val="3633972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688354b5-287c-4cda-825e-1d7935aea40e"/>
    <ds:schemaRef ds:uri="aca13214-df29-4e3c-a050-857c0bf7bd8e"/>
    <ds:schemaRef ds:uri="http://www.w3.org/XML/1998/namespace"/>
    <ds:schemaRef ds:uri="http://purl.org/dc/dcmityp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4282</TotalTime>
  <Words>2575</Words>
  <Application>Microsoft Office PowerPoint</Application>
  <PresentationFormat>ملء الشاشة</PresentationFormat>
  <Paragraphs>312</Paragraphs>
  <Slides>41</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41</vt:i4>
      </vt:variant>
    </vt:vector>
  </HeadingPairs>
  <TitlesOfParts>
    <vt:vector size="50"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مقدمة</vt:lpstr>
      <vt:lpstr>مقدمة</vt:lpstr>
      <vt:lpstr>مقدمة</vt:lpstr>
      <vt:lpstr>مفهوم الإعلام الرقمي التنموي</vt:lpstr>
      <vt:lpstr>خصائص الإعلام الرقمي التنموي</vt:lpstr>
      <vt:lpstr>خصائص الإعلام الرقمي التنموي</vt:lpstr>
      <vt:lpstr>‏</vt:lpstr>
      <vt:lpstr>‏</vt:lpstr>
      <vt:lpstr>‏</vt:lpstr>
      <vt:lpstr>‏خصائص التنمية المستدامة</vt:lpstr>
      <vt:lpstr>خصائص التنمية المستدامة</vt:lpstr>
      <vt:lpstr>خصائص التنمية المستدامة </vt:lpstr>
      <vt:lpstr>خصائص التنمية المستدامة</vt:lpstr>
      <vt:lpstr>خصائص التنمية المستدامة</vt:lpstr>
      <vt:lpstr>أهداف التنمية المستدامة</vt:lpstr>
      <vt:lpstr>أهداف التنمية المستدامة</vt:lpstr>
      <vt:lpstr>أهداف التنمية المستدامة</vt:lpstr>
      <vt:lpstr>أهداف التنمية المستدامة</vt:lpstr>
      <vt:lpstr>أهمية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مجالات التنمية المستدامة</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596</cp:revision>
  <dcterms:created xsi:type="dcterms:W3CDTF">2023-04-29T09:08:00Z</dcterms:created>
  <dcterms:modified xsi:type="dcterms:W3CDTF">2024-07-05T03:36:11Z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