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480" r:id="rId2"/>
    <p:sldId id="303" r:id="rId3"/>
    <p:sldId id="277" r:id="rId4"/>
    <p:sldId id="257" r:id="rId5"/>
    <p:sldId id="258" r:id="rId6"/>
    <p:sldId id="259" r:id="rId7"/>
    <p:sldId id="261" r:id="rId8"/>
    <p:sldId id="260" r:id="rId9"/>
    <p:sldId id="263" r:id="rId10"/>
    <p:sldId id="262" r:id="rId11"/>
    <p:sldId id="264" r:id="rId12"/>
    <p:sldId id="265" r:id="rId13"/>
    <p:sldId id="267" r:id="rId14"/>
    <p:sldId id="266" r:id="rId15"/>
    <p:sldId id="268" r:id="rId16"/>
    <p:sldId id="269" r:id="rId17"/>
    <p:sldId id="271" r:id="rId18"/>
    <p:sldId id="270" r:id="rId19"/>
    <p:sldId id="273" r:id="rId20"/>
    <p:sldId id="272" r:id="rId21"/>
    <p:sldId id="274" r:id="rId22"/>
    <p:sldId id="275" r:id="rId23"/>
    <p:sldId id="481" r:id="rId24"/>
    <p:sldId id="276" r:id="rId25"/>
    <p:sldId id="482" r:id="rId26"/>
    <p:sldId id="483" r:id="rId27"/>
    <p:sldId id="485" r:id="rId28"/>
    <p:sldId id="484" r:id="rId29"/>
    <p:sldId id="486" r:id="rId30"/>
    <p:sldId id="487" r:id="rId31"/>
    <p:sldId id="488" r:id="rId32"/>
    <p:sldId id="489" r:id="rId33"/>
    <p:sldId id="490" r:id="rId34"/>
    <p:sldId id="491" r:id="rId35"/>
    <p:sldId id="492" r:id="rId36"/>
    <p:sldId id="493" r:id="rId37"/>
    <p:sldId id="495" r:id="rId38"/>
    <p:sldId id="494" r:id="rId39"/>
    <p:sldId id="496" r:id="rId40"/>
    <p:sldId id="498" r:id="rId41"/>
    <p:sldId id="497" r:id="rId42"/>
    <p:sldId id="499" r:id="rId43"/>
    <p:sldId id="501" r:id="rId44"/>
    <p:sldId id="500" r:id="rId45"/>
    <p:sldId id="505" r:id="rId46"/>
    <p:sldId id="502" r:id="rId47"/>
    <p:sldId id="504" r:id="rId48"/>
    <p:sldId id="507" r:id="rId49"/>
    <p:sldId id="506" r:id="rId50"/>
    <p:sldId id="508" r:id="rId51"/>
    <p:sldId id="516" r:id="rId52"/>
    <p:sldId id="517" r:id="rId53"/>
    <p:sldId id="518" r:id="rId54"/>
    <p:sldId id="513" r:id="rId55"/>
    <p:sldId id="514" r:id="rId56"/>
    <p:sldId id="515" r:id="rId57"/>
    <p:sldId id="512" r:id="rId58"/>
    <p:sldId id="511" r:id="rId59"/>
    <p:sldId id="510" r:id="rId60"/>
    <p:sldId id="509" r:id="rId61"/>
    <p:sldId id="519"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F56FE1-2736-410C-AE5C-9076EE21ABE1}" type="datetimeFigureOut">
              <a:rPr lang="en-GB" smtClean="0"/>
              <a:t>04/04/2024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3CC08C-B31C-4C02-BCB0-A89A177C448D}" type="slidenum">
              <a:rPr lang="en-GB" smtClean="0"/>
              <a:t>‹#›</a:t>
            </a:fld>
            <a:endParaRPr lang="en-GB"/>
          </a:p>
        </p:txBody>
      </p:sp>
    </p:spTree>
    <p:extLst>
      <p:ext uri="{BB962C8B-B14F-4D97-AF65-F5344CB8AC3E}">
        <p14:creationId xmlns:p14="http://schemas.microsoft.com/office/powerpoint/2010/main" val="3669197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545F5-5C05-7FE7-5145-3578C1C64F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0AC4A3-3F5D-CD66-0005-08FAFD0D37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22D82C-056A-C182-4A80-DA2665EFE63D}"/>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12496DD2-6D2D-F110-F3CF-1D8D587697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2A70BC-A4D8-DBAE-D4F7-3F28029A1220}"/>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529670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3D984-3457-72C1-A018-6B180F1A6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1EB1BA-ACB6-C493-67C3-7D8A04F199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03158A-F8B0-148F-756F-95E22EDC22B7}"/>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7ADD2687-AE0A-C1D1-B5B9-FE28C8934B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44899-5DD8-0460-F59C-488D1F2C8320}"/>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210958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616AA-1240-E021-C99B-226CC4EFB1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219C55-424C-ADBB-2AE4-827A1C97231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76D5D7-4DE9-7F51-4329-88E809280061}"/>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A05F4196-A16D-19A2-79D5-72B4AE8C92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033E11-80CE-2D69-5F34-7D556A30472F}"/>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1404169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8A915-E7F7-C5D7-1C6E-C998437818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87C471-0DD3-86B7-B315-0A609D03E99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0274C3A-7E92-081B-7680-D8E640AE25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2B0544-BFB3-D392-37A4-50398D4A05B1}"/>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6" name="Footer Placeholder 5">
            <a:extLst>
              <a:ext uri="{FF2B5EF4-FFF2-40B4-BE49-F238E27FC236}">
                <a16:creationId xmlns:a16="http://schemas.microsoft.com/office/drawing/2014/main" id="{5222C6B4-B615-42C2-7FC5-5F82F2EB97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20A741-1891-C516-7545-B2BBF53DF554}"/>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2836849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5D54C-309C-F2D3-2AA9-6CB964724C2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A46FBD-21D2-944F-FA1E-15A1977500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1BDF6B-88E9-ACEB-08C2-8A19B53477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CF96C6-9D4E-B0B8-298A-D1EECA6AB6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AA5F79-EA65-A266-9248-B8CDAE933C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4E5A355-4A8C-3ADE-C22B-D09683B3AFE7}"/>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8" name="Footer Placeholder 7">
            <a:extLst>
              <a:ext uri="{FF2B5EF4-FFF2-40B4-BE49-F238E27FC236}">
                <a16:creationId xmlns:a16="http://schemas.microsoft.com/office/drawing/2014/main" id="{1059363D-FC0A-BE02-E086-6B15AF9ABA3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E4FD9DD-AC4C-31EC-42CC-C5A3C9E1D584}"/>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2241124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F3142-212D-F957-11D0-CC64D654D5A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97D80D-6686-2EC8-84D5-F24CF0AADA92}"/>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4" name="Footer Placeholder 3">
            <a:extLst>
              <a:ext uri="{FF2B5EF4-FFF2-40B4-BE49-F238E27FC236}">
                <a16:creationId xmlns:a16="http://schemas.microsoft.com/office/drawing/2014/main" id="{19E7BC62-913A-3EE2-E97F-41995DDFE96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C909D3C-605F-1797-6357-9D8A4EF48D0A}"/>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3262299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59D60C-70EC-8AE9-1168-B76666E7CCA8}"/>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3" name="Footer Placeholder 2">
            <a:extLst>
              <a:ext uri="{FF2B5EF4-FFF2-40B4-BE49-F238E27FC236}">
                <a16:creationId xmlns:a16="http://schemas.microsoft.com/office/drawing/2014/main" id="{F7DFD16B-06B2-3E55-F657-1E8DCDE91B4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A8B8B9A-EA06-05A4-0491-FC6766653D6C}"/>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2884304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3597E-993C-9964-C109-4D7C99D6CD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0CF8A0A-FF77-EF7D-1FAD-FD040757D1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20E93A7-874E-22C7-E7B2-D08698B864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8D4F16-C5EE-4981-AB46-FE28488CC92C}"/>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6" name="Footer Placeholder 5">
            <a:extLst>
              <a:ext uri="{FF2B5EF4-FFF2-40B4-BE49-F238E27FC236}">
                <a16:creationId xmlns:a16="http://schemas.microsoft.com/office/drawing/2014/main" id="{25176F6F-1F94-8B34-D92A-BCB493BFA6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3D957C-1268-98A5-3CC2-83F613608E16}"/>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3637303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48B3F-3867-A3DA-CC83-6224ABE341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5D88A6-BE47-C665-7AA9-AD395F8D14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F1F18F-310E-5C7F-ADFC-2AC154B009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AD91C0-99B7-F260-8236-F1C7CA36B282}"/>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6" name="Footer Placeholder 5">
            <a:extLst>
              <a:ext uri="{FF2B5EF4-FFF2-40B4-BE49-F238E27FC236}">
                <a16:creationId xmlns:a16="http://schemas.microsoft.com/office/drawing/2014/main" id="{720E904D-4BA5-9E0B-B3DA-8577C0475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C7933E-9CF6-67AC-D062-97846584B89F}"/>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858540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4DD38-2010-B7F4-D328-0EB22BCBA6F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2360E0-B927-7271-656C-2DA081495F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04E55F-82C9-D954-0C5B-9AABFE6EC6C8}"/>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5ADF7D4B-82CD-A664-ECA3-9B020FA675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650608-9ADD-C6A7-A41B-4E3CDA874FF6}"/>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3383119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FB64FC-7EDA-8BF3-6037-6B0A8ACCD4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738186-4976-26A8-F4CD-5189732132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A9F1C2-39D7-77FE-7B48-DCD8A2356C90}"/>
              </a:ext>
            </a:extLst>
          </p:cNvPr>
          <p:cNvSpPr>
            <a:spLocks noGrp="1"/>
          </p:cNvSpPr>
          <p:nvPr>
            <p:ph type="dt" sz="half" idx="10"/>
          </p:nvPr>
        </p:nvSpPr>
        <p:spPr/>
        <p:txBody>
          <a:body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3DA8E43F-6A98-F3B4-63D9-C8D491C967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A92FD9-D9DE-FE68-F828-223874099E58}"/>
              </a:ext>
            </a:extLst>
          </p:cNvPr>
          <p:cNvSpPr>
            <a:spLocks noGrp="1"/>
          </p:cNvSpPr>
          <p:nvPr>
            <p:ph type="sldNum" sz="quarter" idx="12"/>
          </p:nvPr>
        </p:nvSpPr>
        <p:spPr/>
        <p:txBody>
          <a:bodyPr/>
          <a:lstStyle/>
          <a:p>
            <a:fld id="{7ADF5250-8877-4C50-8FB5-E6FE8A1DE905}" type="slidenum">
              <a:rPr lang="en-GB" smtClean="0"/>
              <a:t>‹#›</a:t>
            </a:fld>
            <a:endParaRPr lang="en-GB"/>
          </a:p>
        </p:txBody>
      </p:sp>
    </p:spTree>
    <p:extLst>
      <p:ext uri="{BB962C8B-B14F-4D97-AF65-F5344CB8AC3E}">
        <p14:creationId xmlns:p14="http://schemas.microsoft.com/office/powerpoint/2010/main" val="756816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746013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5165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83683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B8C1B8-FF2C-F216-B46D-59B396C23C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1C0340-19CF-3674-AEC1-63FAC130DD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6E7756-C792-87A6-BB45-DC8C0E6904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642B836-4DF5-4896-92EC-C872D83BED32}" type="datetimeFigureOut">
              <a:rPr lang="en-GB" smtClean="0"/>
              <a:t>04/04/2024</a:t>
            </a:fld>
            <a:endParaRPr lang="en-GB"/>
          </a:p>
        </p:txBody>
      </p:sp>
      <p:sp>
        <p:nvSpPr>
          <p:cNvPr id="5" name="Footer Placeholder 4">
            <a:extLst>
              <a:ext uri="{FF2B5EF4-FFF2-40B4-BE49-F238E27FC236}">
                <a16:creationId xmlns:a16="http://schemas.microsoft.com/office/drawing/2014/main" id="{AC6C768F-9825-58C2-88FB-CDD53739E2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D192554-4E1A-B026-A938-59B916FC08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DF5250-8877-4C50-8FB5-E6FE8A1DE905}" type="slidenum">
              <a:rPr lang="en-GB" smtClean="0"/>
              <a:t>‹#›</a:t>
            </a:fld>
            <a:endParaRPr lang="en-GB"/>
          </a:p>
        </p:txBody>
      </p:sp>
    </p:spTree>
    <p:extLst>
      <p:ext uri="{BB962C8B-B14F-4D97-AF65-F5344CB8AC3E}">
        <p14:creationId xmlns:p14="http://schemas.microsoft.com/office/powerpoint/2010/main" val="426623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builtin.com/articles/employee-engagement-strategies" TargetMode="External"/><Relationship Id="rId2" Type="http://schemas.openxmlformats.org/officeDocument/2006/relationships/hyperlink" Target="https://doi.org/10.1177/21582440211002208"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Building positive employee relations through employee engagement </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10th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492990"/>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Building positive employee relations through employee engagement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1430007"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10</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8F8C2-D688-5CF3-B66E-696D311E8E04}"/>
              </a:ext>
            </a:extLst>
          </p:cNvPr>
          <p:cNvSpPr>
            <a:spLocks noGrp="1"/>
          </p:cNvSpPr>
          <p:nvPr>
            <p:ph type="title"/>
          </p:nvPr>
        </p:nvSpPr>
        <p:spPr/>
        <p:txBody>
          <a:bodyPr/>
          <a:lstStyle/>
          <a:p>
            <a:r>
              <a:rPr lang="en-GB" dirty="0"/>
              <a:t>Lecture Agenda</a:t>
            </a:r>
          </a:p>
        </p:txBody>
      </p:sp>
      <p:sp>
        <p:nvSpPr>
          <p:cNvPr id="3" name="Content Placeholder 2">
            <a:extLst>
              <a:ext uri="{FF2B5EF4-FFF2-40B4-BE49-F238E27FC236}">
                <a16:creationId xmlns:a16="http://schemas.microsoft.com/office/drawing/2014/main" id="{7B1205E6-4921-B15E-06EE-8B9C5B50A11E}"/>
              </a:ext>
            </a:extLst>
          </p:cNvPr>
          <p:cNvSpPr>
            <a:spLocks noGrp="1"/>
          </p:cNvSpPr>
          <p:nvPr>
            <p:ph idx="1"/>
          </p:nvPr>
        </p:nvSpPr>
        <p:spPr/>
        <p:txBody>
          <a:bodyPr/>
          <a:lstStyle/>
          <a:p>
            <a:pPr marL="514350" indent="-514350">
              <a:buAutoNum type="arabicPeriod"/>
            </a:pPr>
            <a:r>
              <a:rPr lang="en-GB" dirty="0"/>
              <a:t>Define employee engagement</a:t>
            </a:r>
          </a:p>
          <a:p>
            <a:pPr marL="514350" indent="-514350">
              <a:buAutoNum type="arabicPeriod"/>
            </a:pPr>
            <a:r>
              <a:rPr lang="en-GB" dirty="0"/>
              <a:t>Benefits of employee engagement</a:t>
            </a:r>
          </a:p>
          <a:p>
            <a:pPr marL="514350" indent="-514350">
              <a:buAutoNum type="arabicPeriod"/>
            </a:pPr>
            <a:r>
              <a:rPr lang="en-GB" dirty="0"/>
              <a:t>How to develop employee engagement strategy</a:t>
            </a:r>
          </a:p>
          <a:p>
            <a:pPr marL="514350" indent="-514350">
              <a:buAutoNum type="arabicPeriod"/>
            </a:pPr>
            <a:r>
              <a:rPr lang="en-GB" dirty="0"/>
              <a:t>Nine employee engagement strategies</a:t>
            </a:r>
          </a:p>
        </p:txBody>
      </p:sp>
      <p:pic>
        <p:nvPicPr>
          <p:cNvPr id="4" name="Picture 3">
            <a:extLst>
              <a:ext uri="{FF2B5EF4-FFF2-40B4-BE49-F238E27FC236}">
                <a16:creationId xmlns:a16="http://schemas.microsoft.com/office/drawing/2014/main" id="{743EC8F4-0882-7DD3-06C4-B57623824B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76231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7A833-332A-A788-A72D-1300BD41E190}"/>
              </a:ext>
            </a:extLst>
          </p:cNvPr>
          <p:cNvSpPr>
            <a:spLocks noGrp="1"/>
          </p:cNvSpPr>
          <p:nvPr>
            <p:ph type="title"/>
          </p:nvPr>
        </p:nvSpPr>
        <p:spPr/>
        <p:txBody>
          <a:bodyPr/>
          <a:lstStyle/>
          <a:p>
            <a:r>
              <a:rPr lang="en-GB" dirty="0"/>
              <a:t>Define Employee Engagement</a:t>
            </a:r>
          </a:p>
        </p:txBody>
      </p:sp>
      <p:sp>
        <p:nvSpPr>
          <p:cNvPr id="3" name="Content Placeholder 2">
            <a:extLst>
              <a:ext uri="{FF2B5EF4-FFF2-40B4-BE49-F238E27FC236}">
                <a16:creationId xmlns:a16="http://schemas.microsoft.com/office/drawing/2014/main" id="{C5987F42-8C23-3479-F42D-BB855C7222C5}"/>
              </a:ext>
            </a:extLst>
          </p:cNvPr>
          <p:cNvSpPr>
            <a:spLocks noGrp="1"/>
          </p:cNvSpPr>
          <p:nvPr>
            <p:ph idx="1"/>
          </p:nvPr>
        </p:nvSpPr>
        <p:spPr/>
        <p:txBody>
          <a:bodyPr/>
          <a:lstStyle/>
          <a:p>
            <a:pPr algn="just">
              <a:lnSpc>
                <a:spcPct val="150000"/>
              </a:lnSpc>
            </a:pPr>
            <a:r>
              <a:rPr lang="en-GB" dirty="0"/>
              <a:t>The level of motivation and enthusiasm that employee has for their work is known as employee engagement. Employee engagement is sometimes mistaken for work happiness, but it really has far more to do with a person's sense of belonging to their company. </a:t>
            </a:r>
          </a:p>
        </p:txBody>
      </p:sp>
      <p:pic>
        <p:nvPicPr>
          <p:cNvPr id="5" name="Picture 4">
            <a:extLst>
              <a:ext uri="{FF2B5EF4-FFF2-40B4-BE49-F238E27FC236}">
                <a16:creationId xmlns:a16="http://schemas.microsoft.com/office/drawing/2014/main" id="{C3342ABF-EC5F-737A-6867-A494948E11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04691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C2654-7516-1F14-05F9-766ECE34EB83}"/>
              </a:ext>
            </a:extLst>
          </p:cNvPr>
          <p:cNvSpPr>
            <a:spLocks noGrp="1"/>
          </p:cNvSpPr>
          <p:nvPr>
            <p:ph type="title"/>
          </p:nvPr>
        </p:nvSpPr>
        <p:spPr/>
        <p:txBody>
          <a:bodyPr/>
          <a:lstStyle/>
          <a:p>
            <a:r>
              <a:rPr lang="en-GB" dirty="0"/>
              <a:t>Define Employee Engagement</a:t>
            </a:r>
          </a:p>
        </p:txBody>
      </p:sp>
      <p:sp>
        <p:nvSpPr>
          <p:cNvPr id="3" name="Content Placeholder 2">
            <a:extLst>
              <a:ext uri="{FF2B5EF4-FFF2-40B4-BE49-F238E27FC236}">
                <a16:creationId xmlns:a16="http://schemas.microsoft.com/office/drawing/2014/main" id="{B93C1AFF-AA28-3000-AC9F-207DCC19D9D1}"/>
              </a:ext>
            </a:extLst>
          </p:cNvPr>
          <p:cNvSpPr>
            <a:spLocks noGrp="1"/>
          </p:cNvSpPr>
          <p:nvPr>
            <p:ph idx="1"/>
          </p:nvPr>
        </p:nvSpPr>
        <p:spPr/>
        <p:txBody>
          <a:bodyPr/>
          <a:lstStyle/>
          <a:p>
            <a:pPr algn="just">
              <a:lnSpc>
                <a:spcPct val="150000"/>
              </a:lnSpc>
            </a:pPr>
            <a:r>
              <a:rPr lang="en-GB" dirty="0"/>
              <a:t>Engaged workers have a strong sense of ownership over their job, their coworkers, and the business overall. They therefore do more than just come in and go out as they wait to get paid. They show a stronger dedication to the objectives and core values of the organisation and care about doing their jobs to the best of their ability.</a:t>
            </a:r>
          </a:p>
        </p:txBody>
      </p:sp>
      <p:pic>
        <p:nvPicPr>
          <p:cNvPr id="5" name="Picture 4">
            <a:extLst>
              <a:ext uri="{FF2B5EF4-FFF2-40B4-BE49-F238E27FC236}">
                <a16:creationId xmlns:a16="http://schemas.microsoft.com/office/drawing/2014/main" id="{E0D8EA3E-A1BE-9885-88F0-42705EC6E3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66598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1B4D0-25A3-06E5-D18C-A61CEDC8B257}"/>
              </a:ext>
            </a:extLst>
          </p:cNvPr>
          <p:cNvSpPr>
            <a:spLocks noGrp="1"/>
          </p:cNvSpPr>
          <p:nvPr>
            <p:ph type="title"/>
          </p:nvPr>
        </p:nvSpPr>
        <p:spPr/>
        <p:txBody>
          <a:bodyPr/>
          <a:lstStyle/>
          <a:p>
            <a:r>
              <a:rPr lang="en-GB" dirty="0"/>
              <a:t>Benefits of employee engagement</a:t>
            </a:r>
          </a:p>
        </p:txBody>
      </p:sp>
      <p:sp>
        <p:nvSpPr>
          <p:cNvPr id="3" name="Content Placeholder 2">
            <a:extLst>
              <a:ext uri="{FF2B5EF4-FFF2-40B4-BE49-F238E27FC236}">
                <a16:creationId xmlns:a16="http://schemas.microsoft.com/office/drawing/2014/main" id="{8662513C-2455-0288-6EFE-F430035269E7}"/>
              </a:ext>
            </a:extLst>
          </p:cNvPr>
          <p:cNvSpPr>
            <a:spLocks noGrp="1"/>
          </p:cNvSpPr>
          <p:nvPr>
            <p:ph idx="1"/>
          </p:nvPr>
        </p:nvSpPr>
        <p:spPr/>
        <p:txBody>
          <a:bodyPr/>
          <a:lstStyle/>
          <a:p>
            <a:pPr algn="just">
              <a:lnSpc>
                <a:spcPct val="150000"/>
              </a:lnSpc>
            </a:pPr>
            <a:r>
              <a:rPr lang="en-GB" dirty="0"/>
              <a:t>Although it takes time to develop employee engagement, businesses that invest the necessary resources can reap long-term benefits.</a:t>
            </a:r>
          </a:p>
          <a:p>
            <a:pPr marL="0" indent="0">
              <a:buNone/>
            </a:pPr>
            <a:endParaRPr lang="en-GB" dirty="0"/>
          </a:p>
        </p:txBody>
      </p:sp>
      <p:pic>
        <p:nvPicPr>
          <p:cNvPr id="5" name="Picture 4">
            <a:extLst>
              <a:ext uri="{FF2B5EF4-FFF2-40B4-BE49-F238E27FC236}">
                <a16:creationId xmlns:a16="http://schemas.microsoft.com/office/drawing/2014/main" id="{B0E0059D-8932-A76B-6D5B-4810AB4597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50493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CFFE2-7F99-F9F9-363E-A9D0BB589A57}"/>
              </a:ext>
            </a:extLst>
          </p:cNvPr>
          <p:cNvSpPr>
            <a:spLocks noGrp="1"/>
          </p:cNvSpPr>
          <p:nvPr>
            <p:ph type="title"/>
          </p:nvPr>
        </p:nvSpPr>
        <p:spPr>
          <a:xfrm>
            <a:off x="838200" y="3338512"/>
            <a:ext cx="10515600" cy="1325563"/>
          </a:xfrm>
        </p:spPr>
        <p:txBody>
          <a:bodyPr/>
          <a:lstStyle/>
          <a:p>
            <a:r>
              <a:rPr lang="en-GB" dirty="0"/>
              <a:t>1.Raised Productivity</a:t>
            </a:r>
          </a:p>
        </p:txBody>
      </p:sp>
      <p:sp>
        <p:nvSpPr>
          <p:cNvPr id="3" name="Content Placeholder 2">
            <a:extLst>
              <a:ext uri="{FF2B5EF4-FFF2-40B4-BE49-F238E27FC236}">
                <a16:creationId xmlns:a16="http://schemas.microsoft.com/office/drawing/2014/main" id="{0A69A7F8-DDB7-061D-F2D6-D32ADE5B54E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3151506-0400-5B8B-2519-2EFBF9C7A1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5957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659F7-F6C2-3B31-2C04-CAF12FAC7C38}"/>
              </a:ext>
            </a:extLst>
          </p:cNvPr>
          <p:cNvSpPr>
            <a:spLocks noGrp="1"/>
          </p:cNvSpPr>
          <p:nvPr>
            <p:ph type="title"/>
          </p:nvPr>
        </p:nvSpPr>
        <p:spPr/>
        <p:txBody>
          <a:bodyPr/>
          <a:lstStyle/>
          <a:p>
            <a:r>
              <a:rPr lang="en-GB" dirty="0"/>
              <a:t>1. Raised Productivity</a:t>
            </a:r>
          </a:p>
        </p:txBody>
      </p:sp>
      <p:sp>
        <p:nvSpPr>
          <p:cNvPr id="3" name="Content Placeholder 2">
            <a:extLst>
              <a:ext uri="{FF2B5EF4-FFF2-40B4-BE49-F238E27FC236}">
                <a16:creationId xmlns:a16="http://schemas.microsoft.com/office/drawing/2014/main" id="{12755A90-60BA-ABC4-EA07-3A33CF99668B}"/>
              </a:ext>
            </a:extLst>
          </p:cNvPr>
          <p:cNvSpPr>
            <a:spLocks noGrp="1"/>
          </p:cNvSpPr>
          <p:nvPr>
            <p:ph idx="1"/>
          </p:nvPr>
        </p:nvSpPr>
        <p:spPr/>
        <p:txBody>
          <a:bodyPr/>
          <a:lstStyle/>
          <a:p>
            <a:pPr algn="just">
              <a:lnSpc>
                <a:spcPct val="150000"/>
              </a:lnSpc>
            </a:pPr>
            <a:r>
              <a:rPr lang="en-GB" dirty="0"/>
              <a:t>Employees are more likely to put in the effort and concentration required to do their tasks properly when they have an emotional connection to their work. Strong relationships with coworkers and the organisation inspire workers to increase their productivity because each person's success benefits the firm and, by extension, other workers.    </a:t>
            </a:r>
          </a:p>
          <a:p>
            <a:pPr algn="just">
              <a:lnSpc>
                <a:spcPct val="150000"/>
              </a:lnSpc>
            </a:pPr>
            <a:endParaRPr lang="en-GB" dirty="0"/>
          </a:p>
          <a:p>
            <a:endParaRPr lang="en-GB" dirty="0"/>
          </a:p>
        </p:txBody>
      </p:sp>
      <p:pic>
        <p:nvPicPr>
          <p:cNvPr id="5" name="Picture 4">
            <a:extLst>
              <a:ext uri="{FF2B5EF4-FFF2-40B4-BE49-F238E27FC236}">
                <a16:creationId xmlns:a16="http://schemas.microsoft.com/office/drawing/2014/main" id="{65822479-7F2D-6E61-F6D3-3DF66C0FA2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972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5A38B-F632-92B2-284E-D739DD4ACFB7}"/>
              </a:ext>
            </a:extLst>
          </p:cNvPr>
          <p:cNvSpPr>
            <a:spLocks noGrp="1"/>
          </p:cNvSpPr>
          <p:nvPr>
            <p:ph type="title"/>
          </p:nvPr>
        </p:nvSpPr>
        <p:spPr>
          <a:xfrm>
            <a:off x="838200" y="3098051"/>
            <a:ext cx="10515600" cy="1325563"/>
          </a:xfrm>
        </p:spPr>
        <p:txBody>
          <a:bodyPr/>
          <a:lstStyle/>
          <a:p>
            <a:r>
              <a:rPr lang="en-GB" dirty="0"/>
              <a:t>DECREASED WORKER BURNOUT </a:t>
            </a:r>
            <a:br>
              <a:rPr lang="en-GB" dirty="0"/>
            </a:br>
            <a:endParaRPr lang="en-GB" dirty="0"/>
          </a:p>
        </p:txBody>
      </p:sp>
      <p:sp>
        <p:nvSpPr>
          <p:cNvPr id="3" name="Content Placeholder 2">
            <a:extLst>
              <a:ext uri="{FF2B5EF4-FFF2-40B4-BE49-F238E27FC236}">
                <a16:creationId xmlns:a16="http://schemas.microsoft.com/office/drawing/2014/main" id="{A96B3273-F6B3-B77F-9F7A-5213C04D956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B45C3B1-31D5-AD1A-95A5-741905A532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18778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468A6-C432-03E2-0D06-E2929C4B0CC9}"/>
              </a:ext>
            </a:extLst>
          </p:cNvPr>
          <p:cNvSpPr>
            <a:spLocks noGrp="1"/>
          </p:cNvSpPr>
          <p:nvPr>
            <p:ph type="title"/>
          </p:nvPr>
        </p:nvSpPr>
        <p:spPr>
          <a:xfrm>
            <a:off x="838200" y="584230"/>
            <a:ext cx="10515600" cy="1325563"/>
          </a:xfrm>
        </p:spPr>
        <p:txBody>
          <a:bodyPr/>
          <a:lstStyle/>
          <a:p>
            <a:r>
              <a:rPr lang="en-GB" dirty="0"/>
              <a:t>DECREASED WORKER BURNOUT </a:t>
            </a:r>
            <a:br>
              <a:rPr lang="en-GB" dirty="0"/>
            </a:br>
            <a:endParaRPr lang="en-GB" dirty="0"/>
          </a:p>
        </p:txBody>
      </p:sp>
      <p:sp>
        <p:nvSpPr>
          <p:cNvPr id="3" name="Content Placeholder 2">
            <a:extLst>
              <a:ext uri="{FF2B5EF4-FFF2-40B4-BE49-F238E27FC236}">
                <a16:creationId xmlns:a16="http://schemas.microsoft.com/office/drawing/2014/main" id="{A86C6886-0CA4-604B-A997-B24EB122524C}"/>
              </a:ext>
            </a:extLst>
          </p:cNvPr>
          <p:cNvSpPr>
            <a:spLocks noGrp="1"/>
          </p:cNvSpPr>
          <p:nvPr>
            <p:ph idx="1"/>
          </p:nvPr>
        </p:nvSpPr>
        <p:spPr/>
        <p:txBody>
          <a:bodyPr>
            <a:normAutofit lnSpcReduction="10000"/>
          </a:bodyPr>
          <a:lstStyle/>
          <a:p>
            <a:pPr algn="just">
              <a:lnSpc>
                <a:spcPct val="150000"/>
              </a:lnSpc>
            </a:pPr>
            <a:r>
              <a:rPr lang="en-GB" dirty="0"/>
              <a:t>Workplace burnout may be decreased by providing employees with employee engagement initiatives. According to a Gallup research, hardly 1% of workers who were highly engaged, well-being, and part of a strong strengths culture encountered the high levels of stress associated with burnout. This contrasts with the 43% of workers who reported having no strong culture, high levels of stress, disengagement, and poor wellbeing. </a:t>
            </a:r>
          </a:p>
        </p:txBody>
      </p:sp>
      <p:pic>
        <p:nvPicPr>
          <p:cNvPr id="5" name="Picture 4">
            <a:extLst>
              <a:ext uri="{FF2B5EF4-FFF2-40B4-BE49-F238E27FC236}">
                <a16:creationId xmlns:a16="http://schemas.microsoft.com/office/drawing/2014/main" id="{3DF6D303-EFF7-5614-723B-56BB0103E6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86090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7B07-5EA1-D227-1CF5-8A2039628394}"/>
              </a:ext>
            </a:extLst>
          </p:cNvPr>
          <p:cNvSpPr>
            <a:spLocks noGrp="1"/>
          </p:cNvSpPr>
          <p:nvPr>
            <p:ph type="title"/>
          </p:nvPr>
        </p:nvSpPr>
        <p:spPr>
          <a:xfrm>
            <a:off x="838200" y="3338512"/>
            <a:ext cx="10515600" cy="1325563"/>
          </a:xfrm>
        </p:spPr>
        <p:txBody>
          <a:bodyPr/>
          <a:lstStyle/>
          <a:p>
            <a:r>
              <a:rPr lang="en-GB" dirty="0"/>
              <a:t>DECREASED EMPLOYEE Absenteeism</a:t>
            </a:r>
            <a:br>
              <a:rPr lang="en-GB" dirty="0"/>
            </a:br>
            <a:endParaRPr lang="en-GB" dirty="0"/>
          </a:p>
        </p:txBody>
      </p:sp>
      <p:sp>
        <p:nvSpPr>
          <p:cNvPr id="3" name="Content Placeholder 2">
            <a:extLst>
              <a:ext uri="{FF2B5EF4-FFF2-40B4-BE49-F238E27FC236}">
                <a16:creationId xmlns:a16="http://schemas.microsoft.com/office/drawing/2014/main" id="{D5A195D3-2A5E-E67D-5D72-3A555F45CC0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25BA98E-6A12-703F-AB11-B1B8129CCE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89903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60471-35ED-B510-071D-0728581E72E6}"/>
              </a:ext>
            </a:extLst>
          </p:cNvPr>
          <p:cNvSpPr>
            <a:spLocks noGrp="1"/>
          </p:cNvSpPr>
          <p:nvPr>
            <p:ph type="title"/>
          </p:nvPr>
        </p:nvSpPr>
        <p:spPr>
          <a:xfrm>
            <a:off x="838200" y="542146"/>
            <a:ext cx="10515600" cy="1325563"/>
          </a:xfrm>
        </p:spPr>
        <p:txBody>
          <a:bodyPr/>
          <a:lstStyle/>
          <a:p>
            <a:r>
              <a:rPr lang="en-GB" dirty="0"/>
              <a:t>DECREASED EMPLOYEE Absenteeism</a:t>
            </a:r>
            <a:br>
              <a:rPr lang="en-GB" dirty="0"/>
            </a:br>
            <a:endParaRPr lang="en-GB" dirty="0"/>
          </a:p>
        </p:txBody>
      </p:sp>
      <p:sp>
        <p:nvSpPr>
          <p:cNvPr id="3" name="Content Placeholder 2">
            <a:extLst>
              <a:ext uri="{FF2B5EF4-FFF2-40B4-BE49-F238E27FC236}">
                <a16:creationId xmlns:a16="http://schemas.microsoft.com/office/drawing/2014/main" id="{B0A3C3A3-3751-AE15-6564-5F4F5E2415A0}"/>
              </a:ext>
            </a:extLst>
          </p:cNvPr>
          <p:cNvSpPr>
            <a:spLocks noGrp="1"/>
          </p:cNvSpPr>
          <p:nvPr>
            <p:ph idx="1"/>
          </p:nvPr>
        </p:nvSpPr>
        <p:spPr/>
        <p:txBody>
          <a:bodyPr/>
          <a:lstStyle/>
          <a:p>
            <a:pPr algn="just">
              <a:lnSpc>
                <a:spcPct val="150000"/>
              </a:lnSpc>
            </a:pPr>
            <a:r>
              <a:rPr lang="en-GB" dirty="0"/>
              <a:t>Workers who look forward to going to work are less likely to take sick days and avoid the office. This is important since a full-time worker's missing workday typically costs them at least $340. When workers become chronically absent, the expenses incurred by the company might mount up if measures aren't taken to keep workers' levels of involvement high. </a:t>
            </a:r>
          </a:p>
        </p:txBody>
      </p:sp>
      <p:pic>
        <p:nvPicPr>
          <p:cNvPr id="5" name="Picture 4">
            <a:extLst>
              <a:ext uri="{FF2B5EF4-FFF2-40B4-BE49-F238E27FC236}">
                <a16:creationId xmlns:a16="http://schemas.microsoft.com/office/drawing/2014/main" id="{253F60F5-094D-6367-C76D-969882BFDE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32403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5A130-D057-2DCF-E672-3E950DC1D1CB}"/>
              </a:ext>
            </a:extLst>
          </p:cNvPr>
          <p:cNvSpPr>
            <a:spLocks noGrp="1"/>
          </p:cNvSpPr>
          <p:nvPr>
            <p:ph type="title"/>
          </p:nvPr>
        </p:nvSpPr>
        <p:spPr>
          <a:xfrm>
            <a:off x="838200" y="3338512"/>
            <a:ext cx="10515600" cy="1325563"/>
          </a:xfrm>
        </p:spPr>
        <p:txBody>
          <a:bodyPr/>
          <a:lstStyle/>
          <a:p>
            <a:r>
              <a:rPr lang="en-GB" dirty="0"/>
              <a:t>Reduced workplace stress</a:t>
            </a:r>
            <a:br>
              <a:rPr lang="en-GB" dirty="0"/>
            </a:br>
            <a:endParaRPr lang="en-GB" dirty="0"/>
          </a:p>
        </p:txBody>
      </p:sp>
      <p:sp>
        <p:nvSpPr>
          <p:cNvPr id="3" name="Content Placeholder 2">
            <a:extLst>
              <a:ext uri="{FF2B5EF4-FFF2-40B4-BE49-F238E27FC236}">
                <a16:creationId xmlns:a16="http://schemas.microsoft.com/office/drawing/2014/main" id="{E40BC304-7BC0-D2F0-EDE8-D2E51EC712F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7CF5DE1-1E36-3774-4208-C9591E995E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3877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E557A-9F51-8797-28D6-931C1A2B0077}"/>
              </a:ext>
            </a:extLst>
          </p:cNvPr>
          <p:cNvSpPr>
            <a:spLocks noGrp="1"/>
          </p:cNvSpPr>
          <p:nvPr>
            <p:ph type="title"/>
          </p:nvPr>
        </p:nvSpPr>
        <p:spPr>
          <a:xfrm>
            <a:off x="838200" y="796639"/>
            <a:ext cx="10515600" cy="1325563"/>
          </a:xfrm>
        </p:spPr>
        <p:txBody>
          <a:bodyPr/>
          <a:lstStyle/>
          <a:p>
            <a:r>
              <a:rPr lang="en-GB" dirty="0"/>
              <a:t>Reduced workplace stress</a:t>
            </a:r>
            <a:br>
              <a:rPr lang="en-GB" dirty="0"/>
            </a:br>
            <a:endParaRPr lang="en-GB" dirty="0"/>
          </a:p>
        </p:txBody>
      </p:sp>
      <p:sp>
        <p:nvSpPr>
          <p:cNvPr id="3" name="Content Placeholder 2">
            <a:extLst>
              <a:ext uri="{FF2B5EF4-FFF2-40B4-BE49-F238E27FC236}">
                <a16:creationId xmlns:a16="http://schemas.microsoft.com/office/drawing/2014/main" id="{CBD76A81-CEE5-F7B1-89DB-A50E79EC8B9B}"/>
              </a:ext>
            </a:extLst>
          </p:cNvPr>
          <p:cNvSpPr>
            <a:spLocks noGrp="1"/>
          </p:cNvSpPr>
          <p:nvPr>
            <p:ph idx="1"/>
          </p:nvPr>
        </p:nvSpPr>
        <p:spPr/>
        <p:txBody>
          <a:bodyPr>
            <a:normAutofit lnSpcReduction="10000"/>
          </a:bodyPr>
          <a:lstStyle/>
          <a:p>
            <a:pPr algn="just">
              <a:lnSpc>
                <a:spcPct val="150000"/>
              </a:lnSpc>
            </a:pPr>
            <a:r>
              <a:rPr lang="en-GB" dirty="0"/>
              <a:t>Disengaged workers may experience increased stress, which might impair their concentration and judgement and lead to more mistakes. Employees may get even more anxious and stressed and make more mistakes if they have to make up for lost time. Considering that there is a 64 percent difference in safety occurrences between the most and least engaged workforces, this might have a significant effect on workplace safety. </a:t>
            </a:r>
          </a:p>
        </p:txBody>
      </p:sp>
      <p:pic>
        <p:nvPicPr>
          <p:cNvPr id="4" name="Picture 3">
            <a:extLst>
              <a:ext uri="{FF2B5EF4-FFF2-40B4-BE49-F238E27FC236}">
                <a16:creationId xmlns:a16="http://schemas.microsoft.com/office/drawing/2014/main" id="{8136726F-EAAF-73F6-EF1F-2A8BAC50B8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6060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8155A-3EAA-66AB-6962-1972D9F133D8}"/>
              </a:ext>
            </a:extLst>
          </p:cNvPr>
          <p:cNvSpPr>
            <a:spLocks noGrp="1"/>
          </p:cNvSpPr>
          <p:nvPr>
            <p:ph type="title"/>
          </p:nvPr>
        </p:nvSpPr>
        <p:spPr>
          <a:xfrm>
            <a:off x="838200" y="3338512"/>
            <a:ext cx="10515600" cy="1325563"/>
          </a:xfrm>
        </p:spPr>
        <p:txBody>
          <a:bodyPr/>
          <a:lstStyle/>
          <a:p>
            <a:r>
              <a:rPr lang="en-GB" dirty="0"/>
              <a:t>LOWER TURNOVER AND HIGHER RETENTION</a:t>
            </a:r>
          </a:p>
        </p:txBody>
      </p:sp>
      <p:sp>
        <p:nvSpPr>
          <p:cNvPr id="3" name="Content Placeholder 2">
            <a:extLst>
              <a:ext uri="{FF2B5EF4-FFF2-40B4-BE49-F238E27FC236}">
                <a16:creationId xmlns:a16="http://schemas.microsoft.com/office/drawing/2014/main" id="{E7E4E382-7BEE-2BAE-00D6-BA4233C0D07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0657DAD-13DC-8026-A698-BC7614CC27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50227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CE808-BB77-B42F-6F0F-0C6A7F9E1514}"/>
              </a:ext>
            </a:extLst>
          </p:cNvPr>
          <p:cNvSpPr>
            <a:spLocks noGrp="1"/>
          </p:cNvSpPr>
          <p:nvPr>
            <p:ph type="title"/>
          </p:nvPr>
        </p:nvSpPr>
        <p:spPr>
          <a:xfrm>
            <a:off x="838200" y="681037"/>
            <a:ext cx="10515600" cy="1325563"/>
          </a:xfrm>
        </p:spPr>
        <p:txBody>
          <a:bodyPr>
            <a:normAutofit fontScale="90000"/>
          </a:bodyPr>
          <a:lstStyle/>
          <a:p>
            <a:r>
              <a:rPr lang="en-GB" dirty="0"/>
              <a:t>LOWER TURNOVER AND HIGHER RETENTION</a:t>
            </a:r>
            <a:br>
              <a:rPr lang="en-GB" dirty="0"/>
            </a:br>
            <a:endParaRPr lang="en-GB" dirty="0"/>
          </a:p>
        </p:txBody>
      </p:sp>
      <p:sp>
        <p:nvSpPr>
          <p:cNvPr id="3" name="Content Placeholder 2">
            <a:extLst>
              <a:ext uri="{FF2B5EF4-FFF2-40B4-BE49-F238E27FC236}">
                <a16:creationId xmlns:a16="http://schemas.microsoft.com/office/drawing/2014/main" id="{919534BA-FA8C-FAA3-EAD9-F5B6BC6D492D}"/>
              </a:ext>
            </a:extLst>
          </p:cNvPr>
          <p:cNvSpPr>
            <a:spLocks noGrp="1"/>
          </p:cNvSpPr>
          <p:nvPr>
            <p:ph idx="1"/>
          </p:nvPr>
        </p:nvSpPr>
        <p:spPr/>
        <p:txBody>
          <a:bodyPr>
            <a:normAutofit fontScale="92500"/>
          </a:bodyPr>
          <a:lstStyle/>
          <a:p>
            <a:pPr algn="just">
              <a:lnSpc>
                <a:spcPct val="150000"/>
              </a:lnSpc>
            </a:pPr>
            <a:r>
              <a:rPr lang="en-GB" dirty="0"/>
              <a:t>According to a 2021 Research Survey, 57% of workers said they had quit their jobs because they had experienced workplace rudeness. By allocating resources towards employee engagement, leaders may foster a work climate wherein individuals foster mutual respect and enjoy stronger connections with their colleagues. Since employees are more inclined to stick around in a supportive environment, businesses may thus more easily retain talent and lower their turnover rates. </a:t>
            </a:r>
          </a:p>
        </p:txBody>
      </p:sp>
      <p:pic>
        <p:nvPicPr>
          <p:cNvPr id="5" name="Picture 4">
            <a:extLst>
              <a:ext uri="{FF2B5EF4-FFF2-40B4-BE49-F238E27FC236}">
                <a16:creationId xmlns:a16="http://schemas.microsoft.com/office/drawing/2014/main" id="{3071D2E4-AAF6-579D-B3C8-21EE588A3C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80047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30859-0F6C-0048-6B5F-3A28F4F17201}"/>
              </a:ext>
            </a:extLst>
          </p:cNvPr>
          <p:cNvSpPr>
            <a:spLocks noGrp="1"/>
          </p:cNvSpPr>
          <p:nvPr>
            <p:ph type="title"/>
          </p:nvPr>
        </p:nvSpPr>
        <p:spPr>
          <a:xfrm>
            <a:off x="838200" y="3755597"/>
            <a:ext cx="10515600" cy="1325563"/>
          </a:xfrm>
        </p:spPr>
        <p:txBody>
          <a:bodyPr/>
          <a:lstStyle/>
          <a:p>
            <a:r>
              <a:rPr lang="en-GB" dirty="0"/>
              <a:t>A STRONGER COMPANY CULTURE</a:t>
            </a:r>
            <a:br>
              <a:rPr lang="en-GB" dirty="0"/>
            </a:br>
            <a:endParaRPr lang="en-GB" dirty="0"/>
          </a:p>
        </p:txBody>
      </p:sp>
      <p:sp>
        <p:nvSpPr>
          <p:cNvPr id="3" name="Content Placeholder 2">
            <a:extLst>
              <a:ext uri="{FF2B5EF4-FFF2-40B4-BE49-F238E27FC236}">
                <a16:creationId xmlns:a16="http://schemas.microsoft.com/office/drawing/2014/main" id="{E338AD8C-5BC6-9476-70AC-8BFE30096C66}"/>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7F321457-C679-DE4D-A9E7-DEC1D9CFD4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395063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83B-11FE-B5E5-2DF5-87C8B5BEB5AF}"/>
              </a:ext>
            </a:extLst>
          </p:cNvPr>
          <p:cNvSpPr>
            <a:spLocks noGrp="1"/>
          </p:cNvSpPr>
          <p:nvPr>
            <p:ph type="title"/>
          </p:nvPr>
        </p:nvSpPr>
        <p:spPr>
          <a:xfrm>
            <a:off x="838200" y="681037"/>
            <a:ext cx="10515600" cy="1325563"/>
          </a:xfrm>
        </p:spPr>
        <p:txBody>
          <a:bodyPr/>
          <a:lstStyle/>
          <a:p>
            <a:r>
              <a:rPr lang="en-GB" dirty="0"/>
              <a:t>A STRONGER Company CULTURE</a:t>
            </a:r>
            <a:br>
              <a:rPr lang="en-GB" dirty="0"/>
            </a:br>
            <a:endParaRPr lang="en-GB" dirty="0"/>
          </a:p>
        </p:txBody>
      </p:sp>
      <p:sp>
        <p:nvSpPr>
          <p:cNvPr id="3" name="Content Placeholder 2">
            <a:extLst>
              <a:ext uri="{FF2B5EF4-FFF2-40B4-BE49-F238E27FC236}">
                <a16:creationId xmlns:a16="http://schemas.microsoft.com/office/drawing/2014/main" id="{9FAEEA91-A41D-68DF-B37E-401F7FA487F8}"/>
              </a:ext>
            </a:extLst>
          </p:cNvPr>
          <p:cNvSpPr>
            <a:spLocks noGrp="1"/>
          </p:cNvSpPr>
          <p:nvPr>
            <p:ph idx="1"/>
          </p:nvPr>
        </p:nvSpPr>
        <p:spPr/>
        <p:txBody>
          <a:bodyPr/>
          <a:lstStyle/>
          <a:p>
            <a:pPr algn="just">
              <a:lnSpc>
                <a:spcPct val="150000"/>
              </a:lnSpc>
            </a:pPr>
            <a:r>
              <a:rPr lang="en-GB" dirty="0"/>
              <a:t>Engaged workers frequently go above and beyond for one another, whether it's by coaching more junior colleagues or offering to assist another team on a project. Workers that have a team-first mindset are able to form stronger relationships with one another. In turn, positive interactions strengthen an organization's culture and increase its appeal to both present and potential personnel. </a:t>
            </a:r>
          </a:p>
        </p:txBody>
      </p:sp>
      <p:pic>
        <p:nvPicPr>
          <p:cNvPr id="4" name="Picture 3">
            <a:extLst>
              <a:ext uri="{FF2B5EF4-FFF2-40B4-BE49-F238E27FC236}">
                <a16:creationId xmlns:a16="http://schemas.microsoft.com/office/drawing/2014/main" id="{9A9A1235-6943-00CA-F7C4-0DAA8DD9D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65116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FC0862-6331-BBDD-6181-9B22968E919C}"/>
              </a:ext>
            </a:extLst>
          </p:cNvPr>
          <p:cNvSpPr>
            <a:spLocks noGrp="1"/>
          </p:cNvSpPr>
          <p:nvPr>
            <p:ph idx="1"/>
          </p:nvPr>
        </p:nvSpPr>
        <p:spPr/>
        <p:txBody>
          <a:bodyPr/>
          <a:lstStyle/>
          <a:p>
            <a:endParaRPr lang="en-GB" dirty="0"/>
          </a:p>
        </p:txBody>
      </p:sp>
      <p:sp>
        <p:nvSpPr>
          <p:cNvPr id="4" name="Title 1">
            <a:extLst>
              <a:ext uri="{FF2B5EF4-FFF2-40B4-BE49-F238E27FC236}">
                <a16:creationId xmlns:a16="http://schemas.microsoft.com/office/drawing/2014/main" id="{5B222E8E-B0F0-515D-C71A-FB87015E6813}"/>
              </a:ext>
            </a:extLst>
          </p:cNvPr>
          <p:cNvSpPr>
            <a:spLocks noGrp="1"/>
          </p:cNvSpPr>
          <p:nvPr>
            <p:ph type="title"/>
          </p:nvPr>
        </p:nvSpPr>
        <p:spPr>
          <a:xfrm>
            <a:off x="838200" y="3539840"/>
            <a:ext cx="10515600" cy="1325563"/>
          </a:xfrm>
        </p:spPr>
        <p:txBody>
          <a:bodyPr>
            <a:normAutofit fontScale="90000"/>
          </a:bodyPr>
          <a:lstStyle/>
          <a:p>
            <a:r>
              <a:rPr lang="en-GB" cap="all" dirty="0">
                <a:solidFill>
                  <a:srgbClr val="04003F"/>
                </a:solidFill>
                <a:effectLst/>
                <a:highlight>
                  <a:srgbClr val="FFFFFF"/>
                </a:highlight>
                <a:latin typeface="Montserrat" panose="00000500000000000000" pitchFamily="2" charset="0"/>
              </a:rPr>
              <a:t>GREATER COLLABORATION AND CREATIVITY</a:t>
            </a:r>
            <a:br>
              <a:rPr lang="en-GB" b="1" cap="all" dirty="0">
                <a:solidFill>
                  <a:srgbClr val="04003F"/>
                </a:solidFill>
                <a:effectLst/>
                <a:highlight>
                  <a:srgbClr val="FFFFFF"/>
                </a:highlight>
                <a:latin typeface="Montserrat" panose="00000500000000000000" pitchFamily="2" charset="0"/>
              </a:rPr>
            </a:br>
            <a:endParaRPr lang="en-GB" dirty="0"/>
          </a:p>
        </p:txBody>
      </p:sp>
      <p:pic>
        <p:nvPicPr>
          <p:cNvPr id="5" name="Picture 4">
            <a:extLst>
              <a:ext uri="{FF2B5EF4-FFF2-40B4-BE49-F238E27FC236}">
                <a16:creationId xmlns:a16="http://schemas.microsoft.com/office/drawing/2014/main" id="{871D2EEE-67D9-FF17-C35E-50F5979240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584030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EE92E-5886-0CA0-85F5-9ED084C49E0A}"/>
              </a:ext>
            </a:extLst>
          </p:cNvPr>
          <p:cNvSpPr>
            <a:spLocks noGrp="1"/>
          </p:cNvSpPr>
          <p:nvPr>
            <p:ph type="title"/>
          </p:nvPr>
        </p:nvSpPr>
        <p:spPr>
          <a:xfrm>
            <a:off x="838200" y="848010"/>
            <a:ext cx="10515600" cy="1325563"/>
          </a:xfrm>
        </p:spPr>
        <p:txBody>
          <a:bodyPr>
            <a:normAutofit fontScale="90000"/>
          </a:bodyPr>
          <a:lstStyle/>
          <a:p>
            <a:r>
              <a:rPr lang="en-GB" cap="all" dirty="0">
                <a:solidFill>
                  <a:srgbClr val="04003F"/>
                </a:solidFill>
                <a:effectLst/>
                <a:highlight>
                  <a:srgbClr val="FFFFFF"/>
                </a:highlight>
                <a:latin typeface="Montserrat" panose="00000500000000000000" pitchFamily="2" charset="0"/>
              </a:rPr>
              <a:t>GREATER COLLABORATION AND CREATIVITY</a:t>
            </a:r>
            <a:br>
              <a:rPr lang="en-GB"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7A6BE6E8-AEE3-4B4B-D614-6ED94A36043F}"/>
              </a:ext>
            </a:extLst>
          </p:cNvPr>
          <p:cNvSpPr>
            <a:spLocks noGrp="1"/>
          </p:cNvSpPr>
          <p:nvPr>
            <p:ph idx="1"/>
          </p:nvPr>
        </p:nvSpPr>
        <p:spPr/>
        <p:txBody>
          <a:bodyPr/>
          <a:lstStyle/>
          <a:p>
            <a:pPr algn="just">
              <a:lnSpc>
                <a:spcPct val="150000"/>
              </a:lnSpc>
            </a:pPr>
            <a:r>
              <a:rPr lang="en-GB" dirty="0"/>
              <a:t>Collaboration between teams will undoubtedly increase in an atmosphere where staff members often offer assistance. Subsequently, groups can incorporate viewpoints from several divisions, providing projects with innovative solutions to issues. This continuous flow of ideas also speeds up innovation, providing a company a competitive advantage in its industry. </a:t>
            </a:r>
          </a:p>
        </p:txBody>
      </p:sp>
      <p:pic>
        <p:nvPicPr>
          <p:cNvPr id="4" name="Picture 3">
            <a:extLst>
              <a:ext uri="{FF2B5EF4-FFF2-40B4-BE49-F238E27FC236}">
                <a16:creationId xmlns:a16="http://schemas.microsoft.com/office/drawing/2014/main" id="{66AF187A-FCA3-0BBB-F118-B0D4E3993A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43760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3FE84-AA75-F2A1-CF7E-72E8459752B2}"/>
              </a:ext>
            </a:extLst>
          </p:cNvPr>
          <p:cNvSpPr>
            <a:spLocks noGrp="1"/>
          </p:cNvSpPr>
          <p:nvPr>
            <p:ph type="title"/>
          </p:nvPr>
        </p:nvSpPr>
        <p:spPr>
          <a:xfrm>
            <a:off x="838200" y="3429000"/>
            <a:ext cx="10515600" cy="1325563"/>
          </a:xfrm>
        </p:spPr>
        <p:txBody>
          <a:bodyPr/>
          <a:lstStyle/>
          <a:p>
            <a:r>
              <a:rPr lang="en-GB" dirty="0"/>
              <a:t>IMPROVED CUSTOMER SERVICE</a:t>
            </a:r>
          </a:p>
        </p:txBody>
      </p:sp>
      <p:sp>
        <p:nvSpPr>
          <p:cNvPr id="3" name="Content Placeholder 2">
            <a:extLst>
              <a:ext uri="{FF2B5EF4-FFF2-40B4-BE49-F238E27FC236}">
                <a16:creationId xmlns:a16="http://schemas.microsoft.com/office/drawing/2014/main" id="{A53E13C5-CBB0-2349-B41B-47B092B193C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BA7086D-FA36-A530-0B25-926EFE8905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8985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F93C7-B873-1DDE-5C60-2791048236E3}"/>
              </a:ext>
            </a:extLst>
          </p:cNvPr>
          <p:cNvSpPr>
            <a:spLocks noGrp="1"/>
          </p:cNvSpPr>
          <p:nvPr>
            <p:ph type="title"/>
          </p:nvPr>
        </p:nvSpPr>
        <p:spPr/>
        <p:txBody>
          <a:bodyPr/>
          <a:lstStyle/>
          <a:p>
            <a:r>
              <a:rPr lang="en-GB" dirty="0"/>
              <a:t>IMPROVED CUSTOMER SERVICE</a:t>
            </a:r>
          </a:p>
        </p:txBody>
      </p:sp>
      <p:sp>
        <p:nvSpPr>
          <p:cNvPr id="3" name="Content Placeholder 2">
            <a:extLst>
              <a:ext uri="{FF2B5EF4-FFF2-40B4-BE49-F238E27FC236}">
                <a16:creationId xmlns:a16="http://schemas.microsoft.com/office/drawing/2014/main" id="{B398A777-0848-2CE0-4A10-E1BD2A08C48B}"/>
              </a:ext>
            </a:extLst>
          </p:cNvPr>
          <p:cNvSpPr>
            <a:spLocks noGrp="1"/>
          </p:cNvSpPr>
          <p:nvPr>
            <p:ph idx="1"/>
          </p:nvPr>
        </p:nvSpPr>
        <p:spPr/>
        <p:txBody>
          <a:bodyPr>
            <a:normAutofit lnSpcReduction="10000"/>
          </a:bodyPr>
          <a:lstStyle/>
          <a:p>
            <a:pPr algn="just">
              <a:lnSpc>
                <a:spcPct val="150000"/>
              </a:lnSpc>
            </a:pPr>
            <a:r>
              <a:rPr lang="en-GB" dirty="0"/>
              <a:t>Positive customer experiences may result from employees who are more engaged because they are more enthusiastic about the business and the work they perform. Customers can tell whether employees are passionate about their firm by witnessing their enthusiasm for its mission and offerings. Engaged personnel are more likely to offer on-brand experiences because they are devoted to the company's ideals. </a:t>
            </a:r>
          </a:p>
        </p:txBody>
      </p:sp>
      <p:pic>
        <p:nvPicPr>
          <p:cNvPr id="4" name="Picture 3">
            <a:extLst>
              <a:ext uri="{FF2B5EF4-FFF2-40B4-BE49-F238E27FC236}">
                <a16:creationId xmlns:a16="http://schemas.microsoft.com/office/drawing/2014/main" id="{47B6B9D0-2EA2-D5ED-8A54-79F62F0B73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36330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A033D-6F82-9523-B440-145379193656}"/>
              </a:ext>
            </a:extLst>
          </p:cNvPr>
          <p:cNvSpPr>
            <a:spLocks noGrp="1"/>
          </p:cNvSpPr>
          <p:nvPr>
            <p:ph type="title"/>
          </p:nvPr>
        </p:nvSpPr>
        <p:spPr>
          <a:xfrm>
            <a:off x="838200" y="3560388"/>
            <a:ext cx="10515600" cy="1325563"/>
          </a:xfrm>
        </p:spPr>
        <p:txBody>
          <a:bodyPr/>
          <a:lstStyle/>
          <a:p>
            <a:r>
              <a:rPr lang="en-GB" dirty="0"/>
              <a:t>Increasing Worker Advocacy</a:t>
            </a:r>
            <a:br>
              <a:rPr lang="en-GB" dirty="0"/>
            </a:br>
            <a:endParaRPr lang="en-GB" dirty="0"/>
          </a:p>
        </p:txBody>
      </p:sp>
      <p:sp>
        <p:nvSpPr>
          <p:cNvPr id="3" name="Content Placeholder 2">
            <a:extLst>
              <a:ext uri="{FF2B5EF4-FFF2-40B4-BE49-F238E27FC236}">
                <a16:creationId xmlns:a16="http://schemas.microsoft.com/office/drawing/2014/main" id="{BBB1C8F2-8F93-8A26-D0DE-A0C91495D8F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89656A8-FC5E-B47E-F4E5-3F38DB93AA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310313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782C3-8C83-90CB-2D3C-A998CA05B69C}"/>
              </a:ext>
            </a:extLst>
          </p:cNvPr>
          <p:cNvSpPr>
            <a:spLocks noGrp="1"/>
          </p:cNvSpPr>
          <p:nvPr>
            <p:ph type="title"/>
          </p:nvPr>
        </p:nvSpPr>
        <p:spPr>
          <a:xfrm>
            <a:off x="838200" y="681037"/>
            <a:ext cx="10515600" cy="1325563"/>
          </a:xfrm>
        </p:spPr>
        <p:txBody>
          <a:bodyPr/>
          <a:lstStyle/>
          <a:p>
            <a:r>
              <a:rPr lang="en-GB" dirty="0"/>
              <a:t>Increasing Worker Advocacy</a:t>
            </a:r>
            <a:br>
              <a:rPr lang="en-GB" dirty="0"/>
            </a:br>
            <a:endParaRPr lang="en-GB" dirty="0"/>
          </a:p>
        </p:txBody>
      </p:sp>
      <p:sp>
        <p:nvSpPr>
          <p:cNvPr id="3" name="Content Placeholder 2">
            <a:extLst>
              <a:ext uri="{FF2B5EF4-FFF2-40B4-BE49-F238E27FC236}">
                <a16:creationId xmlns:a16="http://schemas.microsoft.com/office/drawing/2014/main" id="{3A897FC7-228E-3AA0-A332-CD3C32010470}"/>
              </a:ext>
            </a:extLst>
          </p:cNvPr>
          <p:cNvSpPr>
            <a:spLocks noGrp="1"/>
          </p:cNvSpPr>
          <p:nvPr>
            <p:ph idx="1"/>
          </p:nvPr>
        </p:nvSpPr>
        <p:spPr/>
        <p:txBody>
          <a:bodyPr/>
          <a:lstStyle/>
          <a:p>
            <a:pPr algn="just">
              <a:lnSpc>
                <a:spcPct val="150000"/>
              </a:lnSpc>
            </a:pPr>
            <a:r>
              <a:rPr lang="en-GB" dirty="0"/>
              <a:t>Although job searchers may be swayed only so much by business websites and posts, voluntary content sharing by workers can have a lasting impact. Employees may promote the firm by posting on social media if a company uses employee engagement tactics to care for its staff. This will improve the employer brand of the organisation. </a:t>
            </a:r>
          </a:p>
        </p:txBody>
      </p:sp>
      <p:pic>
        <p:nvPicPr>
          <p:cNvPr id="4" name="Picture 3">
            <a:extLst>
              <a:ext uri="{FF2B5EF4-FFF2-40B4-BE49-F238E27FC236}">
                <a16:creationId xmlns:a16="http://schemas.microsoft.com/office/drawing/2014/main" id="{A09DD6CE-65ED-2AB5-8D0E-F510C17618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258706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D8CA0-E352-8F66-F878-112DF128BA8B}"/>
              </a:ext>
            </a:extLst>
          </p:cNvPr>
          <p:cNvSpPr>
            <a:spLocks noGrp="1"/>
          </p:cNvSpPr>
          <p:nvPr>
            <p:ph type="title"/>
          </p:nvPr>
        </p:nvSpPr>
        <p:spPr>
          <a:xfrm>
            <a:off x="838200" y="3338512"/>
            <a:ext cx="10515600" cy="1325563"/>
          </a:xfrm>
        </p:spPr>
        <p:txBody>
          <a:bodyPr>
            <a:normAutofit/>
          </a:bodyPr>
          <a:lstStyle/>
          <a:p>
            <a:r>
              <a:rPr lang="en-GB" b="1" dirty="0">
                <a:solidFill>
                  <a:srgbClr val="04003F"/>
                </a:solidFill>
                <a:effectLst/>
                <a:highlight>
                  <a:srgbClr val="FFFFFF"/>
                </a:highlight>
                <a:latin typeface="Barlow Condensed" panose="020F0502020204030204" pitchFamily="2" charset="0"/>
              </a:rPr>
              <a:t>How to Develop an Employee Engagement Strategy</a:t>
            </a:r>
            <a:br>
              <a:rPr lang="en-GB" b="1" dirty="0">
                <a:solidFill>
                  <a:srgbClr val="04003F"/>
                </a:solidFill>
                <a:effectLst/>
                <a:highlight>
                  <a:srgbClr val="FFFFFF"/>
                </a:highlight>
                <a:latin typeface="Barlow Condensed" panose="020F0502020204030204" pitchFamily="2" charset="0"/>
              </a:rPr>
            </a:br>
            <a:endParaRPr lang="en-GB" dirty="0"/>
          </a:p>
        </p:txBody>
      </p:sp>
      <p:sp>
        <p:nvSpPr>
          <p:cNvPr id="3" name="Content Placeholder 2">
            <a:extLst>
              <a:ext uri="{FF2B5EF4-FFF2-40B4-BE49-F238E27FC236}">
                <a16:creationId xmlns:a16="http://schemas.microsoft.com/office/drawing/2014/main" id="{3016760C-139B-F556-E3DA-9E69EF9A029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E562A21-3903-12FD-4942-77F6013A3B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38427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7805-69E8-F2E2-8DC8-AAD48B5BE151}"/>
              </a:ext>
            </a:extLst>
          </p:cNvPr>
          <p:cNvSpPr>
            <a:spLocks noGrp="1"/>
          </p:cNvSpPr>
          <p:nvPr>
            <p:ph type="title"/>
          </p:nvPr>
        </p:nvSpPr>
        <p:spPr>
          <a:xfrm>
            <a:off x="838200" y="755543"/>
            <a:ext cx="10515600" cy="1325563"/>
          </a:xfrm>
        </p:spPr>
        <p:txBody>
          <a:bodyPr/>
          <a:lstStyle/>
          <a:p>
            <a:r>
              <a:rPr lang="en-GB" dirty="0">
                <a:solidFill>
                  <a:srgbClr val="04003F"/>
                </a:solidFill>
                <a:effectLst/>
                <a:highlight>
                  <a:srgbClr val="FFFFFF"/>
                </a:highlight>
                <a:latin typeface="Barlow Condensed" panose="00000506000000000000" pitchFamily="2" charset="0"/>
              </a:rPr>
              <a:t>How to Develop an Employee Engagement Strategy</a:t>
            </a:r>
            <a:br>
              <a:rPr lang="en-GB" dirty="0">
                <a:solidFill>
                  <a:srgbClr val="04003F"/>
                </a:solidFill>
                <a:effectLst/>
                <a:highlight>
                  <a:srgbClr val="FFFFFF"/>
                </a:highlight>
                <a:latin typeface="Barlow Condensed" panose="00000506000000000000" pitchFamily="2" charset="0"/>
              </a:rPr>
            </a:br>
            <a:endParaRPr lang="en-GB" dirty="0"/>
          </a:p>
        </p:txBody>
      </p:sp>
      <p:sp>
        <p:nvSpPr>
          <p:cNvPr id="3" name="Content Placeholder 2">
            <a:extLst>
              <a:ext uri="{FF2B5EF4-FFF2-40B4-BE49-F238E27FC236}">
                <a16:creationId xmlns:a16="http://schemas.microsoft.com/office/drawing/2014/main" id="{48527C0D-121A-9001-9FAE-CD532CF94AE0}"/>
              </a:ext>
            </a:extLst>
          </p:cNvPr>
          <p:cNvSpPr>
            <a:spLocks noGrp="1"/>
          </p:cNvSpPr>
          <p:nvPr>
            <p:ph idx="1"/>
          </p:nvPr>
        </p:nvSpPr>
        <p:spPr/>
        <p:txBody>
          <a:bodyPr/>
          <a:lstStyle/>
          <a:p>
            <a:pPr algn="just">
              <a:lnSpc>
                <a:spcPct val="150000"/>
              </a:lnSpc>
            </a:pPr>
            <a:r>
              <a:rPr lang="en-GB" dirty="0"/>
              <a:t>Planning to assess employee engagement before you start is essential for the successful implementation of any employee engagement strategy. This may be achieved by surveying your workforce and analysing current data. A few factors should be kept in mind while creating an employee engagement plan.</a:t>
            </a:r>
          </a:p>
          <a:p>
            <a:endParaRPr lang="en-GB" dirty="0"/>
          </a:p>
        </p:txBody>
      </p:sp>
      <p:pic>
        <p:nvPicPr>
          <p:cNvPr id="4" name="Picture 3">
            <a:extLst>
              <a:ext uri="{FF2B5EF4-FFF2-40B4-BE49-F238E27FC236}">
                <a16:creationId xmlns:a16="http://schemas.microsoft.com/office/drawing/2014/main" id="{10171199-543C-5358-5FDB-606879B7ED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950057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4B6EA-FE41-88AC-3D65-3BAD4F11A097}"/>
              </a:ext>
            </a:extLst>
          </p:cNvPr>
          <p:cNvSpPr>
            <a:spLocks noGrp="1"/>
          </p:cNvSpPr>
          <p:nvPr>
            <p:ph type="title"/>
          </p:nvPr>
        </p:nvSpPr>
        <p:spPr>
          <a:xfrm>
            <a:off x="838200" y="3529566"/>
            <a:ext cx="10515600" cy="1325563"/>
          </a:xfrm>
        </p:spPr>
        <p:txBody>
          <a:bodyPr/>
          <a:lstStyle/>
          <a:p>
            <a:r>
              <a:rPr lang="en-GB" dirty="0"/>
              <a:t>BE REALISTIC</a:t>
            </a:r>
          </a:p>
        </p:txBody>
      </p:sp>
      <p:sp>
        <p:nvSpPr>
          <p:cNvPr id="3" name="Content Placeholder 2">
            <a:extLst>
              <a:ext uri="{FF2B5EF4-FFF2-40B4-BE49-F238E27FC236}">
                <a16:creationId xmlns:a16="http://schemas.microsoft.com/office/drawing/2014/main" id="{D2D8981F-EC76-841F-A24D-DAF0F85D4C3E}"/>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0EEA8A5-6EA2-349D-1FF3-6F56C66CCD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501740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39205-9E07-F0B9-D696-7534B4E5CE78}"/>
              </a:ext>
            </a:extLst>
          </p:cNvPr>
          <p:cNvSpPr>
            <a:spLocks noGrp="1"/>
          </p:cNvSpPr>
          <p:nvPr>
            <p:ph type="title"/>
          </p:nvPr>
        </p:nvSpPr>
        <p:spPr/>
        <p:txBody>
          <a:bodyPr/>
          <a:lstStyle/>
          <a:p>
            <a:r>
              <a:rPr lang="en-GB" dirty="0"/>
              <a:t>BE REALISTIC</a:t>
            </a:r>
          </a:p>
        </p:txBody>
      </p:sp>
      <p:sp>
        <p:nvSpPr>
          <p:cNvPr id="3" name="Content Placeholder 2">
            <a:extLst>
              <a:ext uri="{FF2B5EF4-FFF2-40B4-BE49-F238E27FC236}">
                <a16:creationId xmlns:a16="http://schemas.microsoft.com/office/drawing/2014/main" id="{6B666DC0-9129-70CC-C5E8-676382E4F97D}"/>
              </a:ext>
            </a:extLst>
          </p:cNvPr>
          <p:cNvSpPr>
            <a:spLocks noGrp="1"/>
          </p:cNvSpPr>
          <p:nvPr>
            <p:ph idx="1"/>
          </p:nvPr>
        </p:nvSpPr>
        <p:spPr/>
        <p:txBody>
          <a:bodyPr/>
          <a:lstStyle/>
          <a:p>
            <a:pPr algn="just">
              <a:lnSpc>
                <a:spcPct val="150000"/>
              </a:lnSpc>
            </a:pPr>
            <a:r>
              <a:rPr lang="en-GB" dirty="0"/>
              <a:t>You're not going to be an overnight success, and you will likely occasionally fall short on a few tactics. Setting reasonable expectations for your team and, where feasible, outlining specific targets are crucial things to keep in mind. For instance, if turnover has been a problem, you may aim to cut it by 15% within a year. </a:t>
            </a:r>
          </a:p>
        </p:txBody>
      </p:sp>
      <p:pic>
        <p:nvPicPr>
          <p:cNvPr id="4" name="Picture 3">
            <a:extLst>
              <a:ext uri="{FF2B5EF4-FFF2-40B4-BE49-F238E27FC236}">
                <a16:creationId xmlns:a16="http://schemas.microsoft.com/office/drawing/2014/main" id="{D494BFAD-278E-43A5-3F49-EE59FBBDB0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582722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32FC5-098D-3046-D399-EBCEF90FEF20}"/>
              </a:ext>
            </a:extLst>
          </p:cNvPr>
          <p:cNvSpPr>
            <a:spLocks noGrp="1"/>
          </p:cNvSpPr>
          <p:nvPr>
            <p:ph type="title"/>
          </p:nvPr>
        </p:nvSpPr>
        <p:spPr>
          <a:xfrm>
            <a:off x="838200" y="3429000"/>
            <a:ext cx="10515600" cy="1325563"/>
          </a:xfrm>
        </p:spPr>
        <p:txBody>
          <a:bodyPr/>
          <a:lstStyle/>
          <a:p>
            <a:r>
              <a:rPr lang="en-GB" dirty="0"/>
              <a:t>BE CLEAR ABOUT RESPONSIBILITIES</a:t>
            </a:r>
          </a:p>
        </p:txBody>
      </p:sp>
      <p:sp>
        <p:nvSpPr>
          <p:cNvPr id="3" name="Content Placeholder 2">
            <a:extLst>
              <a:ext uri="{FF2B5EF4-FFF2-40B4-BE49-F238E27FC236}">
                <a16:creationId xmlns:a16="http://schemas.microsoft.com/office/drawing/2014/main" id="{627C3B2B-0F1C-05B6-EAB8-63DCC2580F0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A328A2A-7643-6D4A-2347-EA580B5995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539883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0AA8C-CCB8-BD86-9D46-423A3C1182EE}"/>
              </a:ext>
            </a:extLst>
          </p:cNvPr>
          <p:cNvSpPr>
            <a:spLocks noGrp="1"/>
          </p:cNvSpPr>
          <p:nvPr>
            <p:ph type="title"/>
          </p:nvPr>
        </p:nvSpPr>
        <p:spPr/>
        <p:txBody>
          <a:bodyPr/>
          <a:lstStyle/>
          <a:p>
            <a:r>
              <a:rPr lang="en-GB" dirty="0"/>
              <a:t>BE CLEAR ABOUT RESPONSIBILITIES</a:t>
            </a:r>
          </a:p>
        </p:txBody>
      </p:sp>
      <p:sp>
        <p:nvSpPr>
          <p:cNvPr id="3" name="Content Placeholder 2">
            <a:extLst>
              <a:ext uri="{FF2B5EF4-FFF2-40B4-BE49-F238E27FC236}">
                <a16:creationId xmlns:a16="http://schemas.microsoft.com/office/drawing/2014/main" id="{57F29F54-FDBB-967C-FA25-9B9C279E8321}"/>
              </a:ext>
            </a:extLst>
          </p:cNvPr>
          <p:cNvSpPr>
            <a:spLocks noGrp="1"/>
          </p:cNvSpPr>
          <p:nvPr>
            <p:ph idx="1"/>
          </p:nvPr>
        </p:nvSpPr>
        <p:spPr/>
        <p:txBody>
          <a:bodyPr>
            <a:normAutofit/>
          </a:bodyPr>
          <a:lstStyle/>
          <a:p>
            <a:pPr algn="just">
              <a:lnSpc>
                <a:spcPct val="150000"/>
              </a:lnSpc>
            </a:pPr>
            <a:r>
              <a:rPr lang="en-GB" dirty="0"/>
              <a:t>If you don't explicitly assign tasks to the appropriate people and monitor their progress, you won't make any headway in raising employee engagement. Include the important players from the beginning to ensure the success of your approach. Long-term workers, executives, middle managers, and HR representatives should be included in this. </a:t>
            </a:r>
          </a:p>
          <a:p>
            <a:pPr marL="0" indent="0">
              <a:buNone/>
            </a:pPr>
            <a:endParaRPr lang="en-GB" dirty="0"/>
          </a:p>
        </p:txBody>
      </p:sp>
      <p:pic>
        <p:nvPicPr>
          <p:cNvPr id="4" name="Picture 3">
            <a:extLst>
              <a:ext uri="{FF2B5EF4-FFF2-40B4-BE49-F238E27FC236}">
                <a16:creationId xmlns:a16="http://schemas.microsoft.com/office/drawing/2014/main" id="{2BADD03D-D8C3-19C9-77CA-AB2EBAB14D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578832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0AA8C-CCB8-BD86-9D46-423A3C1182EE}"/>
              </a:ext>
            </a:extLst>
          </p:cNvPr>
          <p:cNvSpPr>
            <a:spLocks noGrp="1"/>
          </p:cNvSpPr>
          <p:nvPr>
            <p:ph type="title"/>
          </p:nvPr>
        </p:nvSpPr>
        <p:spPr/>
        <p:txBody>
          <a:bodyPr/>
          <a:lstStyle/>
          <a:p>
            <a:r>
              <a:rPr lang="en-GB" dirty="0"/>
              <a:t>BE CLEAR ABOUT RESPONSIBILITIES</a:t>
            </a:r>
          </a:p>
        </p:txBody>
      </p:sp>
      <p:sp>
        <p:nvSpPr>
          <p:cNvPr id="3" name="Content Placeholder 2">
            <a:extLst>
              <a:ext uri="{FF2B5EF4-FFF2-40B4-BE49-F238E27FC236}">
                <a16:creationId xmlns:a16="http://schemas.microsoft.com/office/drawing/2014/main" id="{57F29F54-FDBB-967C-FA25-9B9C279E8321}"/>
              </a:ext>
            </a:extLst>
          </p:cNvPr>
          <p:cNvSpPr>
            <a:spLocks noGrp="1"/>
          </p:cNvSpPr>
          <p:nvPr>
            <p:ph idx="1"/>
          </p:nvPr>
        </p:nvSpPr>
        <p:spPr/>
        <p:txBody>
          <a:bodyPr>
            <a:normAutofit/>
          </a:bodyPr>
          <a:lstStyle/>
          <a:p>
            <a:pPr marL="0" indent="0">
              <a:buNone/>
            </a:pPr>
            <a:endParaRPr lang="en-GB" dirty="0"/>
          </a:p>
          <a:p>
            <a:pPr algn="just">
              <a:lnSpc>
                <a:spcPct val="150000"/>
              </a:lnSpc>
            </a:pPr>
            <a:r>
              <a:rPr lang="en-GB" dirty="0"/>
              <a:t>Be aware of who is in charge of what before you begin. Establish an employee engagement committee with these important actors on it, and assign them the responsibility of implementing your strategy's efforts.</a:t>
            </a:r>
          </a:p>
        </p:txBody>
      </p:sp>
      <p:pic>
        <p:nvPicPr>
          <p:cNvPr id="4" name="Picture 3">
            <a:extLst>
              <a:ext uri="{FF2B5EF4-FFF2-40B4-BE49-F238E27FC236}">
                <a16:creationId xmlns:a16="http://schemas.microsoft.com/office/drawing/2014/main" id="{752FD5DD-FF47-0B93-2ECA-2FACF55AE1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27800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47A09-6EBC-8B05-FCAB-88226137655E}"/>
              </a:ext>
            </a:extLst>
          </p:cNvPr>
          <p:cNvSpPr>
            <a:spLocks noGrp="1"/>
          </p:cNvSpPr>
          <p:nvPr>
            <p:ph type="title"/>
          </p:nvPr>
        </p:nvSpPr>
        <p:spPr>
          <a:xfrm>
            <a:off x="838200" y="3529565"/>
            <a:ext cx="10515600" cy="1325563"/>
          </a:xfrm>
        </p:spPr>
        <p:txBody>
          <a:bodyPr/>
          <a:lstStyle/>
          <a:p>
            <a:r>
              <a:rPr lang="en-GB" cap="all" dirty="0">
                <a:solidFill>
                  <a:srgbClr val="04003F"/>
                </a:solidFill>
                <a:effectLst/>
                <a:highlight>
                  <a:srgbClr val="FFFFFF"/>
                </a:highlight>
                <a:latin typeface="Montserrat" panose="00000500000000000000" pitchFamily="2" charset="0"/>
              </a:rPr>
              <a:t>BE FLEXIBLE</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7AB3DFEE-0A9B-658F-3353-15FFE9F7FE3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E9FCDFA-D08F-F6D1-061E-547A742F7E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438654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B52C2-E6FB-0626-90FC-6BF2FE2B3747}"/>
              </a:ext>
            </a:extLst>
          </p:cNvPr>
          <p:cNvSpPr>
            <a:spLocks noGrp="1"/>
          </p:cNvSpPr>
          <p:nvPr>
            <p:ph type="title"/>
          </p:nvPr>
        </p:nvSpPr>
        <p:spPr>
          <a:xfrm>
            <a:off x="838200" y="704172"/>
            <a:ext cx="10515600" cy="1325563"/>
          </a:xfrm>
        </p:spPr>
        <p:txBody>
          <a:bodyPr/>
          <a:lstStyle/>
          <a:p>
            <a:r>
              <a:rPr lang="en-GB" cap="all" dirty="0">
                <a:solidFill>
                  <a:srgbClr val="04003F"/>
                </a:solidFill>
                <a:effectLst/>
                <a:highlight>
                  <a:srgbClr val="FFFFFF"/>
                </a:highlight>
                <a:latin typeface="Montserrat" panose="00000500000000000000" pitchFamily="2" charset="0"/>
              </a:rPr>
              <a:t>BE FLEXIBLE</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57E42838-2406-2FE1-3DAC-A2EE2919924A}"/>
              </a:ext>
            </a:extLst>
          </p:cNvPr>
          <p:cNvSpPr>
            <a:spLocks noGrp="1"/>
          </p:cNvSpPr>
          <p:nvPr>
            <p:ph idx="1"/>
          </p:nvPr>
        </p:nvSpPr>
        <p:spPr>
          <a:xfrm>
            <a:off x="838200" y="1728610"/>
            <a:ext cx="10515600" cy="4351338"/>
          </a:xfrm>
        </p:spPr>
        <p:txBody>
          <a:bodyPr/>
          <a:lstStyle/>
          <a:p>
            <a:pPr algn="just">
              <a:lnSpc>
                <a:spcPct val="150000"/>
              </a:lnSpc>
            </a:pPr>
            <a:r>
              <a:rPr lang="en-GB" dirty="0"/>
              <a:t>It will take time to discover the ideal approach, so be open to fresh concepts. Ensure that you are tracking employee engagement on a regular basis and evaluating the results to determine what is effective for your particular workforce. Stay receptive to advice and modify your plan of action as necessary. </a:t>
            </a:r>
          </a:p>
          <a:p>
            <a:pPr marL="0" indent="0">
              <a:buNone/>
            </a:pPr>
            <a:endParaRPr lang="en-GB" dirty="0"/>
          </a:p>
        </p:txBody>
      </p:sp>
      <p:pic>
        <p:nvPicPr>
          <p:cNvPr id="5" name="Picture 4">
            <a:extLst>
              <a:ext uri="{FF2B5EF4-FFF2-40B4-BE49-F238E27FC236}">
                <a16:creationId xmlns:a16="http://schemas.microsoft.com/office/drawing/2014/main" id="{72D81CA5-BC9B-7C91-2D2E-7806454D71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894924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B52C2-E6FB-0626-90FC-6BF2FE2B3747}"/>
              </a:ext>
            </a:extLst>
          </p:cNvPr>
          <p:cNvSpPr>
            <a:spLocks noGrp="1"/>
          </p:cNvSpPr>
          <p:nvPr>
            <p:ph type="title"/>
          </p:nvPr>
        </p:nvSpPr>
        <p:spPr>
          <a:xfrm>
            <a:off x="910119" y="681037"/>
            <a:ext cx="10515600" cy="1325563"/>
          </a:xfrm>
        </p:spPr>
        <p:txBody>
          <a:bodyPr/>
          <a:lstStyle/>
          <a:p>
            <a:r>
              <a:rPr lang="en-GB" cap="all" dirty="0">
                <a:solidFill>
                  <a:srgbClr val="04003F"/>
                </a:solidFill>
                <a:effectLst/>
                <a:highlight>
                  <a:srgbClr val="FFFFFF"/>
                </a:highlight>
                <a:latin typeface="Montserrat" panose="00000500000000000000" pitchFamily="2" charset="0"/>
              </a:rPr>
              <a:t>BE FLEXIBLE</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57E42838-2406-2FE1-3DAC-A2EE2919924A}"/>
              </a:ext>
            </a:extLst>
          </p:cNvPr>
          <p:cNvSpPr>
            <a:spLocks noGrp="1"/>
          </p:cNvSpPr>
          <p:nvPr>
            <p:ph idx="1"/>
          </p:nvPr>
        </p:nvSpPr>
        <p:spPr/>
        <p:txBody>
          <a:bodyPr/>
          <a:lstStyle/>
          <a:p>
            <a:pPr marL="0" indent="0">
              <a:buNone/>
            </a:pPr>
            <a:endParaRPr lang="en-GB" dirty="0"/>
          </a:p>
          <a:p>
            <a:pPr algn="just">
              <a:lnSpc>
                <a:spcPct val="150000"/>
              </a:lnSpc>
            </a:pPr>
            <a:r>
              <a:rPr lang="en-GB" dirty="0"/>
              <a:t>Choosing to improve your employee engagement plan is a great move for your business. You'll quickly witness the advantages that a highly engaged staff may bring to your company if you adhere to our recommendations and put these tactics into practice.</a:t>
            </a:r>
          </a:p>
        </p:txBody>
      </p:sp>
      <p:pic>
        <p:nvPicPr>
          <p:cNvPr id="4" name="Picture 3">
            <a:extLst>
              <a:ext uri="{FF2B5EF4-FFF2-40B4-BE49-F238E27FC236}">
                <a16:creationId xmlns:a16="http://schemas.microsoft.com/office/drawing/2014/main" id="{709D8B29-FFCA-48F2-6B3B-D752FEEC13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73148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BCF65-1BA4-16A4-0C42-7E31B9AB071D}"/>
              </a:ext>
            </a:extLst>
          </p:cNvPr>
          <p:cNvSpPr>
            <a:spLocks noGrp="1"/>
          </p:cNvSpPr>
          <p:nvPr>
            <p:ph type="title"/>
          </p:nvPr>
        </p:nvSpPr>
        <p:spPr>
          <a:xfrm>
            <a:off x="838200" y="3221341"/>
            <a:ext cx="10515600" cy="1325563"/>
          </a:xfrm>
        </p:spPr>
        <p:txBody>
          <a:bodyPr>
            <a:normAutofit/>
          </a:bodyPr>
          <a:lstStyle/>
          <a:p>
            <a:r>
              <a:rPr lang="en-GB" dirty="0">
                <a:solidFill>
                  <a:srgbClr val="04003F"/>
                </a:solidFill>
                <a:effectLst/>
                <a:highlight>
                  <a:srgbClr val="FFFFFF"/>
                </a:highlight>
                <a:latin typeface="Barlow Condensed" panose="00000506000000000000" pitchFamily="2" charset="0"/>
              </a:rPr>
              <a:t>9 Employee Engagement Strategies That Work</a:t>
            </a:r>
            <a:endParaRPr lang="en-GB" dirty="0"/>
          </a:p>
        </p:txBody>
      </p:sp>
      <p:pic>
        <p:nvPicPr>
          <p:cNvPr id="4" name="Picture 3">
            <a:extLst>
              <a:ext uri="{FF2B5EF4-FFF2-40B4-BE49-F238E27FC236}">
                <a16:creationId xmlns:a16="http://schemas.microsoft.com/office/drawing/2014/main" id="{32A657D8-C18E-6C58-70AD-6B30C4C597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43594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38CFF-D9E4-475F-A747-FDD57BE901B8}"/>
              </a:ext>
            </a:extLst>
          </p:cNvPr>
          <p:cNvSpPr>
            <a:spLocks noGrp="1"/>
          </p:cNvSpPr>
          <p:nvPr>
            <p:ph type="title"/>
          </p:nvPr>
        </p:nvSpPr>
        <p:spPr>
          <a:xfrm>
            <a:off x="838200" y="1160980"/>
            <a:ext cx="10515600" cy="529708"/>
          </a:xfrm>
        </p:spPr>
        <p:txBody>
          <a:bodyPr>
            <a:normAutofit fontScale="90000"/>
          </a:bodyPr>
          <a:lstStyle/>
          <a:p>
            <a:r>
              <a:rPr lang="en-GB" dirty="0">
                <a:solidFill>
                  <a:srgbClr val="04003F"/>
                </a:solidFill>
                <a:effectLst/>
                <a:highlight>
                  <a:srgbClr val="FFFFFF"/>
                </a:highlight>
                <a:latin typeface="Barlow Condensed" panose="00000506000000000000" pitchFamily="2" charset="0"/>
              </a:rPr>
              <a:t>9 Employee Engagement Strategies That Work </a:t>
            </a:r>
            <a:br>
              <a:rPr lang="en-GB" b="1" dirty="0">
                <a:solidFill>
                  <a:srgbClr val="04003F"/>
                </a:solidFill>
                <a:effectLst/>
                <a:highlight>
                  <a:srgbClr val="FFFFFF"/>
                </a:highlight>
                <a:latin typeface="Barlow Condensed" panose="00000506000000000000" pitchFamily="2" charset="0"/>
              </a:rPr>
            </a:br>
            <a:endParaRPr lang="en-GB" dirty="0"/>
          </a:p>
        </p:txBody>
      </p:sp>
      <p:sp>
        <p:nvSpPr>
          <p:cNvPr id="3" name="Content Placeholder 2">
            <a:extLst>
              <a:ext uri="{FF2B5EF4-FFF2-40B4-BE49-F238E27FC236}">
                <a16:creationId xmlns:a16="http://schemas.microsoft.com/office/drawing/2014/main" id="{6B492089-28C4-73E3-20E5-64D64AB9BBAE}"/>
              </a:ext>
            </a:extLst>
          </p:cNvPr>
          <p:cNvSpPr>
            <a:spLocks noGrp="1"/>
          </p:cNvSpPr>
          <p:nvPr>
            <p:ph idx="1"/>
          </p:nvPr>
        </p:nvSpPr>
        <p:spPr/>
        <p:txBody>
          <a:bodyPr>
            <a:normAutofit fontScale="92500"/>
          </a:bodyPr>
          <a:lstStyle/>
          <a:p>
            <a:pPr algn="just">
              <a:lnSpc>
                <a:spcPct val="150000"/>
              </a:lnSpc>
            </a:pPr>
            <a:r>
              <a:rPr lang="en-GB" dirty="0"/>
              <a:t>Your long-term success depends on having a well-thought-out employee engagement plan that is customised to the particular requirements of your workforce. It has been demonstrated that a highly engaged workforce boosts profitability, lowers attrition, and increases productivity. </a:t>
            </a:r>
          </a:p>
          <a:p>
            <a:pPr algn="just">
              <a:lnSpc>
                <a:spcPct val="150000"/>
              </a:lnSpc>
            </a:pPr>
            <a:r>
              <a:rPr lang="en-GB" dirty="0"/>
              <a:t>Let's examine some popular and successful employee engagement tactics along with how actual businesses implement them.</a:t>
            </a:r>
          </a:p>
        </p:txBody>
      </p:sp>
      <p:pic>
        <p:nvPicPr>
          <p:cNvPr id="5" name="Picture 4">
            <a:extLst>
              <a:ext uri="{FF2B5EF4-FFF2-40B4-BE49-F238E27FC236}">
                <a16:creationId xmlns:a16="http://schemas.microsoft.com/office/drawing/2014/main" id="{0BBF5249-6178-4757-09F1-D302117551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265297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51EA4-7928-88BC-D995-A7F7535EB2D7}"/>
              </a:ext>
            </a:extLst>
          </p:cNvPr>
          <p:cNvSpPr>
            <a:spLocks noGrp="1"/>
          </p:cNvSpPr>
          <p:nvPr>
            <p:ph type="title"/>
          </p:nvPr>
        </p:nvSpPr>
        <p:spPr>
          <a:xfrm>
            <a:off x="838200" y="3673404"/>
            <a:ext cx="10515600" cy="1325563"/>
          </a:xfrm>
        </p:spPr>
        <p:txBody>
          <a:bodyPr/>
          <a:lstStyle/>
          <a:p>
            <a:r>
              <a:rPr lang="en-GB" b="1" cap="all" dirty="0">
                <a:solidFill>
                  <a:srgbClr val="04003F"/>
                </a:solidFill>
                <a:effectLst/>
                <a:highlight>
                  <a:srgbClr val="FFFFFF"/>
                </a:highlight>
                <a:latin typeface="Montserrat" panose="00000500000000000000" pitchFamily="2" charset="0"/>
              </a:rPr>
              <a:t>1. TAKE EMPLOYEE SURVEYS </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788342D4-113F-1CCD-0429-94E5FB6A7E3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86A0EFE-0734-8A49-C1C0-934EF6860A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271323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F33F-7912-316C-41A8-27AB5B48F224}"/>
              </a:ext>
            </a:extLst>
          </p:cNvPr>
          <p:cNvSpPr>
            <a:spLocks noGrp="1"/>
          </p:cNvSpPr>
          <p:nvPr>
            <p:ph type="title"/>
          </p:nvPr>
        </p:nvSpPr>
        <p:spPr>
          <a:xfrm>
            <a:off x="838200" y="681037"/>
            <a:ext cx="10515600" cy="1325563"/>
          </a:xfrm>
        </p:spPr>
        <p:txBody>
          <a:bodyPr/>
          <a:lstStyle/>
          <a:p>
            <a:r>
              <a:rPr lang="en-GB" cap="all" dirty="0">
                <a:solidFill>
                  <a:srgbClr val="04003F"/>
                </a:solidFill>
                <a:effectLst/>
                <a:highlight>
                  <a:srgbClr val="FFFFFF"/>
                </a:highlight>
                <a:latin typeface="Montserrat" panose="00000500000000000000" pitchFamily="2" charset="0"/>
              </a:rPr>
              <a:t>1. TAKE EMPLOYEE SURVEYS </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6B1886F6-1B6E-9845-77A5-9BCDE2D08D7B}"/>
              </a:ext>
            </a:extLst>
          </p:cNvPr>
          <p:cNvSpPr>
            <a:spLocks noGrp="1"/>
          </p:cNvSpPr>
          <p:nvPr>
            <p:ph idx="1"/>
          </p:nvPr>
        </p:nvSpPr>
        <p:spPr/>
        <p:txBody>
          <a:bodyPr>
            <a:normAutofit lnSpcReduction="10000"/>
          </a:bodyPr>
          <a:lstStyle/>
          <a:p>
            <a:pPr algn="just">
              <a:lnSpc>
                <a:spcPct val="150000"/>
              </a:lnSpc>
            </a:pPr>
            <a:r>
              <a:rPr lang="en-GB" dirty="0"/>
              <a:t>Measure employee involvement to assess your company's current state before launching a new initiative. An employee engagement survey is among the most efficient and successful methods of gauging engagement. The best thing about surveys is that you can immediately send them to every employee, giving you a more precise picture of the level of engagement throughout your company. </a:t>
            </a:r>
          </a:p>
        </p:txBody>
      </p:sp>
      <p:pic>
        <p:nvPicPr>
          <p:cNvPr id="4" name="Picture 3">
            <a:extLst>
              <a:ext uri="{FF2B5EF4-FFF2-40B4-BE49-F238E27FC236}">
                <a16:creationId xmlns:a16="http://schemas.microsoft.com/office/drawing/2014/main" id="{5CAF1992-12DE-47DD-F57B-1888A42666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699592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F33F-7912-316C-41A8-27AB5B48F224}"/>
              </a:ext>
            </a:extLst>
          </p:cNvPr>
          <p:cNvSpPr>
            <a:spLocks noGrp="1"/>
          </p:cNvSpPr>
          <p:nvPr>
            <p:ph type="title"/>
          </p:nvPr>
        </p:nvSpPr>
        <p:spPr>
          <a:xfrm>
            <a:off x="838200" y="786365"/>
            <a:ext cx="10515600" cy="1325563"/>
          </a:xfrm>
        </p:spPr>
        <p:txBody>
          <a:bodyPr/>
          <a:lstStyle/>
          <a:p>
            <a:r>
              <a:rPr lang="en-GB" cap="all" dirty="0">
                <a:solidFill>
                  <a:srgbClr val="04003F"/>
                </a:solidFill>
                <a:effectLst/>
                <a:highlight>
                  <a:srgbClr val="FFFFFF"/>
                </a:highlight>
                <a:latin typeface="Montserrat" panose="00000500000000000000" pitchFamily="2" charset="0"/>
              </a:rPr>
              <a:t>1. TAKE EMPLOYEE SURVEYS </a:t>
            </a:r>
            <a:br>
              <a:rPr lang="en-GB" b="1" cap="all" dirty="0">
                <a:solidFill>
                  <a:srgbClr val="04003F"/>
                </a:solidFill>
                <a:effectLst/>
                <a:highlight>
                  <a:srgbClr val="FFFFFF"/>
                </a:highlight>
                <a:latin typeface="Montserrat" panose="00000500000000000000" pitchFamily="2" charset="0"/>
              </a:rPr>
            </a:br>
            <a:endParaRPr lang="en-GB" dirty="0"/>
          </a:p>
        </p:txBody>
      </p:sp>
      <p:sp>
        <p:nvSpPr>
          <p:cNvPr id="3" name="Content Placeholder 2">
            <a:extLst>
              <a:ext uri="{FF2B5EF4-FFF2-40B4-BE49-F238E27FC236}">
                <a16:creationId xmlns:a16="http://schemas.microsoft.com/office/drawing/2014/main" id="{6B1886F6-1B6E-9845-77A5-9BCDE2D08D7B}"/>
              </a:ext>
            </a:extLst>
          </p:cNvPr>
          <p:cNvSpPr>
            <a:spLocks noGrp="1"/>
          </p:cNvSpPr>
          <p:nvPr>
            <p:ph idx="1"/>
          </p:nvPr>
        </p:nvSpPr>
        <p:spPr/>
        <p:txBody>
          <a:bodyPr>
            <a:normAutofit/>
          </a:bodyPr>
          <a:lstStyle/>
          <a:p>
            <a:pPr algn="just">
              <a:lnSpc>
                <a:spcPct val="150000"/>
              </a:lnSpc>
            </a:pPr>
            <a:r>
              <a:rPr lang="en-GB" dirty="0"/>
              <a:t>Additionally, you may modify the questions to generate quick evaluations that can be administered more regularly. These assist you in monitoring employee engagement as your firm expands and your corporate culture changes. More thorough surveys can be saved for evaluations that are conducted quarterly or annually.</a:t>
            </a:r>
          </a:p>
        </p:txBody>
      </p:sp>
      <p:pic>
        <p:nvPicPr>
          <p:cNvPr id="4" name="Picture 3">
            <a:extLst>
              <a:ext uri="{FF2B5EF4-FFF2-40B4-BE49-F238E27FC236}">
                <a16:creationId xmlns:a16="http://schemas.microsoft.com/office/drawing/2014/main" id="{16EA2C27-1462-924A-3A6A-1F5192CD51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690254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7FC8A-4983-CD52-2B74-48A3DCBB0EBD}"/>
              </a:ext>
            </a:extLst>
          </p:cNvPr>
          <p:cNvSpPr>
            <a:spLocks noGrp="1"/>
          </p:cNvSpPr>
          <p:nvPr>
            <p:ph type="title"/>
          </p:nvPr>
        </p:nvSpPr>
        <p:spPr>
          <a:xfrm>
            <a:off x="838200" y="3591210"/>
            <a:ext cx="10515600" cy="1325563"/>
          </a:xfrm>
        </p:spPr>
        <p:txBody>
          <a:bodyPr/>
          <a:lstStyle/>
          <a:p>
            <a:r>
              <a:rPr lang="en-GB" dirty="0"/>
              <a:t>2.UPHOLD YOUR COMPANY’S CORE VALUES</a:t>
            </a:r>
          </a:p>
        </p:txBody>
      </p:sp>
      <p:sp>
        <p:nvSpPr>
          <p:cNvPr id="3" name="Content Placeholder 2">
            <a:extLst>
              <a:ext uri="{FF2B5EF4-FFF2-40B4-BE49-F238E27FC236}">
                <a16:creationId xmlns:a16="http://schemas.microsoft.com/office/drawing/2014/main" id="{5826B974-99C9-64A9-ED7B-1DD12DC294D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BC17451-B271-3CEE-9E3A-79D5A3AAF3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967375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4B250-0E8A-C979-4BC9-309B74ED3570}"/>
              </a:ext>
            </a:extLst>
          </p:cNvPr>
          <p:cNvSpPr>
            <a:spLocks noGrp="1"/>
          </p:cNvSpPr>
          <p:nvPr>
            <p:ph type="title"/>
          </p:nvPr>
        </p:nvSpPr>
        <p:spPr>
          <a:xfrm>
            <a:off x="838200" y="584230"/>
            <a:ext cx="10515600" cy="1325563"/>
          </a:xfrm>
        </p:spPr>
        <p:txBody>
          <a:bodyPr/>
          <a:lstStyle/>
          <a:p>
            <a:r>
              <a:rPr lang="en-GB" dirty="0"/>
              <a:t>2.UPHOLD YOUR COMPANY’S CORE VALUES</a:t>
            </a:r>
          </a:p>
        </p:txBody>
      </p:sp>
      <p:sp>
        <p:nvSpPr>
          <p:cNvPr id="3" name="Content Placeholder 2">
            <a:extLst>
              <a:ext uri="{FF2B5EF4-FFF2-40B4-BE49-F238E27FC236}">
                <a16:creationId xmlns:a16="http://schemas.microsoft.com/office/drawing/2014/main" id="{9BDC51DE-E4B9-AAC6-8093-4870FF9635E0}"/>
              </a:ext>
            </a:extLst>
          </p:cNvPr>
          <p:cNvSpPr>
            <a:spLocks noGrp="1"/>
          </p:cNvSpPr>
          <p:nvPr>
            <p:ph idx="1"/>
          </p:nvPr>
        </p:nvSpPr>
        <p:spPr/>
        <p:txBody>
          <a:bodyPr>
            <a:normAutofit/>
          </a:bodyPr>
          <a:lstStyle/>
          <a:p>
            <a:pPr algn="just">
              <a:lnSpc>
                <a:spcPct val="150000"/>
              </a:lnSpc>
            </a:pPr>
            <a:r>
              <a:rPr lang="en-GB" dirty="0"/>
              <a:t>Your company's culture should be centred around your fundamental principles, which should be communicated to each employee from the outset. Your company's core values should articulate the principles that your staff will work to preserve as you grow and what matters most to them. </a:t>
            </a:r>
          </a:p>
        </p:txBody>
      </p:sp>
      <p:pic>
        <p:nvPicPr>
          <p:cNvPr id="4" name="Picture 3">
            <a:extLst>
              <a:ext uri="{FF2B5EF4-FFF2-40B4-BE49-F238E27FC236}">
                <a16:creationId xmlns:a16="http://schemas.microsoft.com/office/drawing/2014/main" id="{568AB581-8EBA-B996-90F1-3786340324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063586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4B250-0E8A-C979-4BC9-309B74ED3570}"/>
              </a:ext>
            </a:extLst>
          </p:cNvPr>
          <p:cNvSpPr>
            <a:spLocks noGrp="1"/>
          </p:cNvSpPr>
          <p:nvPr>
            <p:ph type="title"/>
          </p:nvPr>
        </p:nvSpPr>
        <p:spPr>
          <a:xfrm>
            <a:off x="838200" y="681037"/>
            <a:ext cx="10515600" cy="1325563"/>
          </a:xfrm>
        </p:spPr>
        <p:txBody>
          <a:bodyPr/>
          <a:lstStyle/>
          <a:p>
            <a:r>
              <a:rPr lang="en-GB" dirty="0"/>
              <a:t>2.UPHOLD YOUR COMPANY’S CORE VALUES</a:t>
            </a:r>
          </a:p>
        </p:txBody>
      </p:sp>
      <p:sp>
        <p:nvSpPr>
          <p:cNvPr id="3" name="Content Placeholder 2">
            <a:extLst>
              <a:ext uri="{FF2B5EF4-FFF2-40B4-BE49-F238E27FC236}">
                <a16:creationId xmlns:a16="http://schemas.microsoft.com/office/drawing/2014/main" id="{9BDC51DE-E4B9-AAC6-8093-4870FF9635E0}"/>
              </a:ext>
            </a:extLst>
          </p:cNvPr>
          <p:cNvSpPr>
            <a:spLocks noGrp="1"/>
          </p:cNvSpPr>
          <p:nvPr>
            <p:ph idx="1"/>
          </p:nvPr>
        </p:nvSpPr>
        <p:spPr/>
        <p:txBody>
          <a:bodyPr>
            <a:normAutofit/>
          </a:bodyPr>
          <a:lstStyle/>
          <a:p>
            <a:pPr algn="just">
              <a:lnSpc>
                <a:spcPct val="150000"/>
              </a:lnSpc>
            </a:pPr>
            <a:r>
              <a:rPr lang="en-GB" dirty="0"/>
              <a:t>To become fully engaged, employees must develop a sense of belonging to your firm, and having a set of values to adhere to will support them in doing so. Establishing a healthy work culture and fostering an emotional bond between employees and your organisation may be achieved via persistently communicating your fundamental principles to the whole workforce.</a:t>
            </a:r>
          </a:p>
          <a:p>
            <a:endParaRPr lang="en-GB" dirty="0"/>
          </a:p>
        </p:txBody>
      </p:sp>
      <p:pic>
        <p:nvPicPr>
          <p:cNvPr id="4" name="Picture 3">
            <a:extLst>
              <a:ext uri="{FF2B5EF4-FFF2-40B4-BE49-F238E27FC236}">
                <a16:creationId xmlns:a16="http://schemas.microsoft.com/office/drawing/2014/main" id="{23DCDEBF-39C8-FF04-8E5A-8ADF6F9781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05688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5BD3C-3656-4FC6-A7BD-CCCE41E4BB0D}"/>
              </a:ext>
            </a:extLst>
          </p:cNvPr>
          <p:cNvSpPr>
            <a:spLocks noGrp="1"/>
          </p:cNvSpPr>
          <p:nvPr>
            <p:ph type="title"/>
          </p:nvPr>
        </p:nvSpPr>
        <p:spPr>
          <a:xfrm>
            <a:off x="838200" y="3663129"/>
            <a:ext cx="10515600" cy="1325563"/>
          </a:xfrm>
        </p:spPr>
        <p:txBody>
          <a:bodyPr/>
          <a:lstStyle/>
          <a:p>
            <a:r>
              <a:rPr lang="en-GB" dirty="0"/>
              <a:t> 3. CARVE OUT CAREER PATHS AND PROVIDE OPPORTUNITIES FOR GROWTH</a:t>
            </a:r>
          </a:p>
        </p:txBody>
      </p:sp>
      <p:sp>
        <p:nvSpPr>
          <p:cNvPr id="3" name="Content Placeholder 2">
            <a:extLst>
              <a:ext uri="{FF2B5EF4-FFF2-40B4-BE49-F238E27FC236}">
                <a16:creationId xmlns:a16="http://schemas.microsoft.com/office/drawing/2014/main" id="{BF49E652-003C-1302-E06E-5E760E46813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43363D1-D372-550A-035A-798CBA80B4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616709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B4030-8855-D2A3-5852-1BF90330C279}"/>
              </a:ext>
            </a:extLst>
          </p:cNvPr>
          <p:cNvSpPr>
            <a:spLocks noGrp="1"/>
          </p:cNvSpPr>
          <p:nvPr>
            <p:ph type="title"/>
          </p:nvPr>
        </p:nvSpPr>
        <p:spPr>
          <a:xfrm>
            <a:off x="838200" y="681037"/>
            <a:ext cx="10515600" cy="1325563"/>
          </a:xfrm>
        </p:spPr>
        <p:txBody>
          <a:bodyPr/>
          <a:lstStyle/>
          <a:p>
            <a:r>
              <a:rPr lang="en-GB" dirty="0"/>
              <a:t> 3. CARVE OUT CAREER PATHS AND PROVIDE OPPORTUNITIES FOR GROWTH</a:t>
            </a:r>
          </a:p>
        </p:txBody>
      </p:sp>
      <p:sp>
        <p:nvSpPr>
          <p:cNvPr id="3" name="Content Placeholder 2">
            <a:extLst>
              <a:ext uri="{FF2B5EF4-FFF2-40B4-BE49-F238E27FC236}">
                <a16:creationId xmlns:a16="http://schemas.microsoft.com/office/drawing/2014/main" id="{82B9019A-6397-AD94-E329-0D72D109310C}"/>
              </a:ext>
            </a:extLst>
          </p:cNvPr>
          <p:cNvSpPr>
            <a:spLocks noGrp="1"/>
          </p:cNvSpPr>
          <p:nvPr>
            <p:ph idx="1"/>
          </p:nvPr>
        </p:nvSpPr>
        <p:spPr/>
        <p:txBody>
          <a:bodyPr>
            <a:normAutofit lnSpcReduction="10000"/>
          </a:bodyPr>
          <a:lstStyle/>
          <a:p>
            <a:pPr algn="just">
              <a:lnSpc>
                <a:spcPct val="150000"/>
              </a:lnSpc>
            </a:pPr>
            <a:r>
              <a:rPr lang="en-GB" dirty="0"/>
              <a:t>Giving staff members chances to expand their skill set keeps them interested, and giving them goals to strive for keeps them inspired. Furthermore, learning and development programmes show that you respect each and every one of your staff members as unique individuals and that you would rather continuously invest in them than replace them with applicants who possess the talents you need.</a:t>
            </a:r>
          </a:p>
          <a:p>
            <a:pPr marL="0" indent="0">
              <a:buNone/>
            </a:pPr>
            <a:endParaRPr lang="en-GB" dirty="0"/>
          </a:p>
        </p:txBody>
      </p:sp>
      <p:pic>
        <p:nvPicPr>
          <p:cNvPr id="4" name="Picture 3">
            <a:extLst>
              <a:ext uri="{FF2B5EF4-FFF2-40B4-BE49-F238E27FC236}">
                <a16:creationId xmlns:a16="http://schemas.microsoft.com/office/drawing/2014/main" id="{5DF395EE-4894-315D-9313-0E82E9A119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38480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D604A-9D32-9B08-0BF9-FA2FD7DCFFA3}"/>
              </a:ext>
            </a:extLst>
          </p:cNvPr>
          <p:cNvSpPr>
            <a:spLocks noGrp="1"/>
          </p:cNvSpPr>
          <p:nvPr>
            <p:ph type="title"/>
          </p:nvPr>
        </p:nvSpPr>
        <p:spPr>
          <a:xfrm>
            <a:off x="838200" y="3429000"/>
            <a:ext cx="10515600" cy="1325563"/>
          </a:xfrm>
        </p:spPr>
        <p:txBody>
          <a:bodyPr/>
          <a:lstStyle/>
          <a:p>
            <a:r>
              <a:rPr lang="en-GB" dirty="0"/>
              <a:t> 4. PROMOTE EMPLOYEES FROM WITHIN </a:t>
            </a:r>
          </a:p>
        </p:txBody>
      </p:sp>
      <p:sp>
        <p:nvSpPr>
          <p:cNvPr id="3" name="Content Placeholder 2">
            <a:extLst>
              <a:ext uri="{FF2B5EF4-FFF2-40B4-BE49-F238E27FC236}">
                <a16:creationId xmlns:a16="http://schemas.microsoft.com/office/drawing/2014/main" id="{7A393A5D-A0B7-DD45-5E16-6D2FD365CC87}"/>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182DBD6-D54A-AB4E-5316-4F7CA81523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140915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9FD8B-3F28-2242-41E6-1E1F76DD9F3D}"/>
              </a:ext>
            </a:extLst>
          </p:cNvPr>
          <p:cNvSpPr>
            <a:spLocks noGrp="1"/>
          </p:cNvSpPr>
          <p:nvPr>
            <p:ph type="title"/>
          </p:nvPr>
        </p:nvSpPr>
        <p:spPr/>
        <p:txBody>
          <a:bodyPr/>
          <a:lstStyle/>
          <a:p>
            <a:r>
              <a:rPr lang="en-GB" dirty="0"/>
              <a:t> 4. PROMOTE EMPLOYEES FROM WITHIN </a:t>
            </a:r>
          </a:p>
        </p:txBody>
      </p:sp>
      <p:sp>
        <p:nvSpPr>
          <p:cNvPr id="3" name="Content Placeholder 2">
            <a:extLst>
              <a:ext uri="{FF2B5EF4-FFF2-40B4-BE49-F238E27FC236}">
                <a16:creationId xmlns:a16="http://schemas.microsoft.com/office/drawing/2014/main" id="{04ED984A-D6B9-2093-887D-B87B3D758CF4}"/>
              </a:ext>
            </a:extLst>
          </p:cNvPr>
          <p:cNvSpPr>
            <a:spLocks noGrp="1"/>
          </p:cNvSpPr>
          <p:nvPr>
            <p:ph idx="1"/>
          </p:nvPr>
        </p:nvSpPr>
        <p:spPr/>
        <p:txBody>
          <a:bodyPr>
            <a:normAutofit/>
          </a:bodyPr>
          <a:lstStyle/>
          <a:p>
            <a:pPr algn="just">
              <a:lnSpc>
                <a:spcPct val="150000"/>
              </a:lnSpc>
            </a:pPr>
            <a:r>
              <a:rPr lang="en-GB" dirty="0"/>
              <a:t>Offering staff the chance to advance and take on new roles within the organisation is a great method to keep them inspired and interested. Similarly to assisting workers in pursuing career routes, internal promotions encourage staff members to take on new responsibilities and maintain engagement at work. </a:t>
            </a:r>
          </a:p>
          <a:p>
            <a:pPr marL="0" indent="0">
              <a:buNone/>
            </a:pPr>
            <a:endParaRPr lang="en-GB" dirty="0"/>
          </a:p>
        </p:txBody>
      </p:sp>
      <p:pic>
        <p:nvPicPr>
          <p:cNvPr id="4" name="Picture 3">
            <a:extLst>
              <a:ext uri="{FF2B5EF4-FFF2-40B4-BE49-F238E27FC236}">
                <a16:creationId xmlns:a16="http://schemas.microsoft.com/office/drawing/2014/main" id="{03232517-7EF7-0FF8-3425-389E8C85CC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081136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9FD8B-3F28-2242-41E6-1E1F76DD9F3D}"/>
              </a:ext>
            </a:extLst>
          </p:cNvPr>
          <p:cNvSpPr>
            <a:spLocks noGrp="1"/>
          </p:cNvSpPr>
          <p:nvPr>
            <p:ph type="title"/>
          </p:nvPr>
        </p:nvSpPr>
        <p:spPr/>
        <p:txBody>
          <a:bodyPr/>
          <a:lstStyle/>
          <a:p>
            <a:r>
              <a:rPr lang="en-GB" dirty="0"/>
              <a:t> 4. PROMOTE EMPLOYEES FROM WITHIN </a:t>
            </a:r>
          </a:p>
        </p:txBody>
      </p:sp>
      <p:sp>
        <p:nvSpPr>
          <p:cNvPr id="3" name="Content Placeholder 2">
            <a:extLst>
              <a:ext uri="{FF2B5EF4-FFF2-40B4-BE49-F238E27FC236}">
                <a16:creationId xmlns:a16="http://schemas.microsoft.com/office/drawing/2014/main" id="{04ED984A-D6B9-2093-887D-B87B3D758CF4}"/>
              </a:ext>
            </a:extLst>
          </p:cNvPr>
          <p:cNvSpPr>
            <a:spLocks noGrp="1"/>
          </p:cNvSpPr>
          <p:nvPr>
            <p:ph idx="1"/>
          </p:nvPr>
        </p:nvSpPr>
        <p:spPr/>
        <p:txBody>
          <a:bodyPr>
            <a:normAutofit fontScale="92500"/>
          </a:bodyPr>
          <a:lstStyle/>
          <a:p>
            <a:pPr marL="0" indent="0">
              <a:buNone/>
            </a:pPr>
            <a:endParaRPr lang="en-GB" dirty="0"/>
          </a:p>
          <a:p>
            <a:pPr algn="just">
              <a:lnSpc>
                <a:spcPct val="150000"/>
              </a:lnSpc>
            </a:pPr>
            <a:r>
              <a:rPr lang="en-GB" dirty="0"/>
              <a:t>When a company promotes from within, employees are more likely to stay rather than leaving in search of a better opportunity or a rise. </a:t>
            </a:r>
          </a:p>
          <a:p>
            <a:pPr algn="just">
              <a:lnSpc>
                <a:spcPct val="150000"/>
              </a:lnSpc>
            </a:pPr>
            <a:r>
              <a:rPr lang="en-GB" dirty="0"/>
              <a:t>Encouragement of lateral movement and role changes is also crucial. It is possible for a person to succeed in a different role or on a different team even if they are dissatisfied with their present one.</a:t>
            </a:r>
          </a:p>
        </p:txBody>
      </p:sp>
      <p:pic>
        <p:nvPicPr>
          <p:cNvPr id="4" name="Picture 3">
            <a:extLst>
              <a:ext uri="{FF2B5EF4-FFF2-40B4-BE49-F238E27FC236}">
                <a16:creationId xmlns:a16="http://schemas.microsoft.com/office/drawing/2014/main" id="{2BAD3C03-944D-C1A4-3807-3A3EC827E2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525279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3C58F-FED4-CB21-B2BB-C4945D902452}"/>
              </a:ext>
            </a:extLst>
          </p:cNvPr>
          <p:cNvSpPr>
            <a:spLocks noGrp="1"/>
          </p:cNvSpPr>
          <p:nvPr>
            <p:ph type="title"/>
          </p:nvPr>
        </p:nvSpPr>
        <p:spPr>
          <a:xfrm>
            <a:off x="838200" y="3429000"/>
            <a:ext cx="10515600" cy="1325563"/>
          </a:xfrm>
        </p:spPr>
        <p:txBody>
          <a:bodyPr/>
          <a:lstStyle/>
          <a:p>
            <a:r>
              <a:rPr lang="en-GB" dirty="0"/>
              <a:t>5. RECOGNIZE TOP PERFORMERS </a:t>
            </a:r>
          </a:p>
        </p:txBody>
      </p:sp>
      <p:sp>
        <p:nvSpPr>
          <p:cNvPr id="3" name="Content Placeholder 2">
            <a:extLst>
              <a:ext uri="{FF2B5EF4-FFF2-40B4-BE49-F238E27FC236}">
                <a16:creationId xmlns:a16="http://schemas.microsoft.com/office/drawing/2014/main" id="{0DF86FBB-8E3C-F357-CE46-438D9765D34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D5A24F6-F446-50DF-04B5-5A0F66BC0B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03552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FF7B7-FFB3-7F0E-F73D-376960618B25}"/>
              </a:ext>
            </a:extLst>
          </p:cNvPr>
          <p:cNvSpPr>
            <a:spLocks noGrp="1"/>
          </p:cNvSpPr>
          <p:nvPr>
            <p:ph type="title"/>
          </p:nvPr>
        </p:nvSpPr>
        <p:spPr/>
        <p:txBody>
          <a:bodyPr/>
          <a:lstStyle/>
          <a:p>
            <a:r>
              <a:rPr lang="en-GB" dirty="0"/>
              <a:t>5. RECOGNIZE TOP PERFORMERS </a:t>
            </a:r>
          </a:p>
        </p:txBody>
      </p:sp>
      <p:sp>
        <p:nvSpPr>
          <p:cNvPr id="3" name="Content Placeholder 2">
            <a:extLst>
              <a:ext uri="{FF2B5EF4-FFF2-40B4-BE49-F238E27FC236}">
                <a16:creationId xmlns:a16="http://schemas.microsoft.com/office/drawing/2014/main" id="{65D79100-76F4-82C4-B054-BF408DB89FD7}"/>
              </a:ext>
            </a:extLst>
          </p:cNvPr>
          <p:cNvSpPr>
            <a:spLocks noGrp="1"/>
          </p:cNvSpPr>
          <p:nvPr>
            <p:ph idx="1"/>
          </p:nvPr>
        </p:nvSpPr>
        <p:spPr/>
        <p:txBody>
          <a:bodyPr>
            <a:normAutofit/>
          </a:bodyPr>
          <a:lstStyle/>
          <a:p>
            <a:pPr algn="just">
              <a:lnSpc>
                <a:spcPct val="150000"/>
              </a:lnSpc>
            </a:pPr>
            <a:r>
              <a:rPr lang="en-GB" dirty="0"/>
              <a:t>When workers believe their job is important to the business and advances its long-term objectives, they are engaged. Consistently expressing gratitude to staff members for their work is a little but meaningful gesture that helps them feel appreciated. </a:t>
            </a:r>
          </a:p>
          <a:p>
            <a:pPr marL="0" indent="0">
              <a:buNone/>
            </a:pPr>
            <a:endParaRPr lang="en-GB" dirty="0"/>
          </a:p>
        </p:txBody>
      </p:sp>
      <p:pic>
        <p:nvPicPr>
          <p:cNvPr id="4" name="Picture 3">
            <a:extLst>
              <a:ext uri="{FF2B5EF4-FFF2-40B4-BE49-F238E27FC236}">
                <a16:creationId xmlns:a16="http://schemas.microsoft.com/office/drawing/2014/main" id="{BDABCDDE-B50D-D96A-6713-BE4D328F82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706776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FF7B7-FFB3-7F0E-F73D-376960618B25}"/>
              </a:ext>
            </a:extLst>
          </p:cNvPr>
          <p:cNvSpPr>
            <a:spLocks noGrp="1"/>
          </p:cNvSpPr>
          <p:nvPr>
            <p:ph type="title"/>
          </p:nvPr>
        </p:nvSpPr>
        <p:spPr/>
        <p:txBody>
          <a:bodyPr/>
          <a:lstStyle/>
          <a:p>
            <a:r>
              <a:rPr lang="en-GB" dirty="0"/>
              <a:t>5. RECOGNIZE TOP PERFORMERS </a:t>
            </a:r>
          </a:p>
        </p:txBody>
      </p:sp>
      <p:sp>
        <p:nvSpPr>
          <p:cNvPr id="3" name="Content Placeholder 2">
            <a:extLst>
              <a:ext uri="{FF2B5EF4-FFF2-40B4-BE49-F238E27FC236}">
                <a16:creationId xmlns:a16="http://schemas.microsoft.com/office/drawing/2014/main" id="{65D79100-76F4-82C4-B054-BF408DB89FD7}"/>
              </a:ext>
            </a:extLst>
          </p:cNvPr>
          <p:cNvSpPr>
            <a:spLocks noGrp="1"/>
          </p:cNvSpPr>
          <p:nvPr>
            <p:ph idx="1"/>
          </p:nvPr>
        </p:nvSpPr>
        <p:spPr/>
        <p:txBody>
          <a:bodyPr>
            <a:normAutofit lnSpcReduction="10000"/>
          </a:bodyPr>
          <a:lstStyle/>
          <a:p>
            <a:pPr marL="0" indent="0">
              <a:buNone/>
            </a:pPr>
            <a:endParaRPr lang="en-GB" dirty="0"/>
          </a:p>
          <a:p>
            <a:pPr algn="just">
              <a:lnSpc>
                <a:spcPct val="150000"/>
              </a:lnSpc>
            </a:pPr>
            <a:r>
              <a:rPr lang="en-GB" dirty="0"/>
              <a:t>Reward top achievers for their accomplishments with a massage gift certificate, cash reward, free day off, or a gift card to their favourite restaurant for lunch. Whatever works best for your team and is consistent with your core principles should be used. Give staff members a chance to recognise their colleagues as well; this will encourage more teamwork and respect among the workforce.</a:t>
            </a:r>
          </a:p>
        </p:txBody>
      </p:sp>
      <p:pic>
        <p:nvPicPr>
          <p:cNvPr id="4" name="Picture 3">
            <a:extLst>
              <a:ext uri="{FF2B5EF4-FFF2-40B4-BE49-F238E27FC236}">
                <a16:creationId xmlns:a16="http://schemas.microsoft.com/office/drawing/2014/main" id="{3A7404E3-8688-F715-6C85-F53796AADF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312707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FABA2-510A-77D6-DDED-85DEA6DACE1F}"/>
              </a:ext>
            </a:extLst>
          </p:cNvPr>
          <p:cNvSpPr>
            <a:spLocks noGrp="1"/>
          </p:cNvSpPr>
          <p:nvPr>
            <p:ph type="title"/>
          </p:nvPr>
        </p:nvSpPr>
        <p:spPr>
          <a:xfrm>
            <a:off x="838200" y="3429000"/>
            <a:ext cx="10515600" cy="1325563"/>
          </a:xfrm>
        </p:spPr>
        <p:txBody>
          <a:bodyPr/>
          <a:lstStyle/>
          <a:p>
            <a:r>
              <a:rPr lang="en-GB" dirty="0"/>
              <a:t>6. PROMOTE TRANSPARENCY </a:t>
            </a:r>
          </a:p>
        </p:txBody>
      </p:sp>
      <p:sp>
        <p:nvSpPr>
          <p:cNvPr id="3" name="Content Placeholder 2">
            <a:extLst>
              <a:ext uri="{FF2B5EF4-FFF2-40B4-BE49-F238E27FC236}">
                <a16:creationId xmlns:a16="http://schemas.microsoft.com/office/drawing/2014/main" id="{E73BE932-6EC1-0ADF-9C77-8119A76D721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B6350E5-8F4A-AFDD-92A7-BC92214C84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563439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E959-EBF1-7413-4C79-0AC1F75E7DC1}"/>
              </a:ext>
            </a:extLst>
          </p:cNvPr>
          <p:cNvSpPr>
            <a:spLocks noGrp="1"/>
          </p:cNvSpPr>
          <p:nvPr>
            <p:ph type="title"/>
          </p:nvPr>
        </p:nvSpPr>
        <p:spPr/>
        <p:txBody>
          <a:bodyPr/>
          <a:lstStyle/>
          <a:p>
            <a:r>
              <a:rPr lang="en-GB" dirty="0"/>
              <a:t>6. PROMOTE TRANSPARENCY </a:t>
            </a:r>
          </a:p>
        </p:txBody>
      </p:sp>
      <p:sp>
        <p:nvSpPr>
          <p:cNvPr id="3" name="Content Placeholder 2">
            <a:extLst>
              <a:ext uri="{FF2B5EF4-FFF2-40B4-BE49-F238E27FC236}">
                <a16:creationId xmlns:a16="http://schemas.microsoft.com/office/drawing/2014/main" id="{B7D44DF0-82C9-7349-B54A-FD0B6E23B55C}"/>
              </a:ext>
            </a:extLst>
          </p:cNvPr>
          <p:cNvSpPr>
            <a:spLocks noGrp="1"/>
          </p:cNvSpPr>
          <p:nvPr>
            <p:ph idx="1"/>
          </p:nvPr>
        </p:nvSpPr>
        <p:spPr/>
        <p:txBody>
          <a:bodyPr>
            <a:normAutofit/>
          </a:bodyPr>
          <a:lstStyle/>
          <a:p>
            <a:pPr algn="just">
              <a:lnSpc>
                <a:spcPct val="150000"/>
              </a:lnSpc>
            </a:pPr>
            <a:r>
              <a:rPr lang="en-GB" dirty="0"/>
              <a:t>Including staff members as much as possible is a really successful employee engagement tactic. Your workforce cannot completely commit themselves and their efforts to the firm if they are unaware of what goes on behind the scenes. </a:t>
            </a:r>
          </a:p>
        </p:txBody>
      </p:sp>
      <p:pic>
        <p:nvPicPr>
          <p:cNvPr id="4" name="Picture 3">
            <a:extLst>
              <a:ext uri="{FF2B5EF4-FFF2-40B4-BE49-F238E27FC236}">
                <a16:creationId xmlns:a16="http://schemas.microsoft.com/office/drawing/2014/main" id="{D8055EC3-5D9E-4512-9695-241870195D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506644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E959-EBF1-7413-4C79-0AC1F75E7DC1}"/>
              </a:ext>
            </a:extLst>
          </p:cNvPr>
          <p:cNvSpPr>
            <a:spLocks noGrp="1"/>
          </p:cNvSpPr>
          <p:nvPr>
            <p:ph type="title"/>
          </p:nvPr>
        </p:nvSpPr>
        <p:spPr/>
        <p:txBody>
          <a:bodyPr/>
          <a:lstStyle/>
          <a:p>
            <a:r>
              <a:rPr lang="en-GB" dirty="0"/>
              <a:t>6. PROMOTE TRANSPARENCY </a:t>
            </a:r>
          </a:p>
        </p:txBody>
      </p:sp>
      <p:sp>
        <p:nvSpPr>
          <p:cNvPr id="3" name="Content Placeholder 2">
            <a:extLst>
              <a:ext uri="{FF2B5EF4-FFF2-40B4-BE49-F238E27FC236}">
                <a16:creationId xmlns:a16="http://schemas.microsoft.com/office/drawing/2014/main" id="{B7D44DF0-82C9-7349-B54A-FD0B6E23B55C}"/>
              </a:ext>
            </a:extLst>
          </p:cNvPr>
          <p:cNvSpPr>
            <a:spLocks noGrp="1"/>
          </p:cNvSpPr>
          <p:nvPr>
            <p:ph idx="1"/>
          </p:nvPr>
        </p:nvSpPr>
        <p:spPr/>
        <p:txBody>
          <a:bodyPr>
            <a:normAutofit fontScale="92500" lnSpcReduction="10000"/>
          </a:bodyPr>
          <a:lstStyle/>
          <a:p>
            <a:pPr algn="just">
              <a:lnSpc>
                <a:spcPct val="150000"/>
              </a:lnSpc>
            </a:pPr>
            <a:r>
              <a:rPr lang="en-GB" dirty="0"/>
              <a:t>In addition, people can begin to doubt management and lose faith in leadership if they believe that they are being purposefully kept in the dark.</a:t>
            </a:r>
          </a:p>
          <a:p>
            <a:pPr algn="just">
              <a:lnSpc>
                <a:spcPct val="150000"/>
              </a:lnSpc>
            </a:pPr>
            <a:endParaRPr lang="en-GB" dirty="0"/>
          </a:p>
          <a:p>
            <a:pPr algn="just">
              <a:lnSpc>
                <a:spcPct val="150000"/>
              </a:lnSpc>
            </a:pPr>
            <a:r>
              <a:rPr lang="en-GB" dirty="0"/>
              <a:t>Although it's perfectly OK for you to remain silent as events develop or priorities shift, you should try to notify team members of choices that have an immediate impact on them as soon as you can.</a:t>
            </a:r>
          </a:p>
        </p:txBody>
      </p:sp>
      <p:pic>
        <p:nvPicPr>
          <p:cNvPr id="4" name="Picture 3">
            <a:extLst>
              <a:ext uri="{FF2B5EF4-FFF2-40B4-BE49-F238E27FC236}">
                <a16:creationId xmlns:a16="http://schemas.microsoft.com/office/drawing/2014/main" id="{3EB7CC5C-B99F-1E68-7690-40549D3618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310329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0FB92-79F6-00BA-0F9F-CAB21E53283A}"/>
              </a:ext>
            </a:extLst>
          </p:cNvPr>
          <p:cNvSpPr>
            <a:spLocks noGrp="1"/>
          </p:cNvSpPr>
          <p:nvPr>
            <p:ph type="title"/>
          </p:nvPr>
        </p:nvSpPr>
        <p:spPr>
          <a:xfrm>
            <a:off x="838200" y="3429000"/>
            <a:ext cx="10515600" cy="1325563"/>
          </a:xfrm>
        </p:spPr>
        <p:txBody>
          <a:bodyPr/>
          <a:lstStyle/>
          <a:p>
            <a:r>
              <a:rPr lang="en-GB" dirty="0"/>
              <a:t>7. ALLOW FOR HONEST FEEDBACK</a:t>
            </a:r>
          </a:p>
        </p:txBody>
      </p:sp>
      <p:sp>
        <p:nvSpPr>
          <p:cNvPr id="3" name="Content Placeholder 2">
            <a:extLst>
              <a:ext uri="{FF2B5EF4-FFF2-40B4-BE49-F238E27FC236}">
                <a16:creationId xmlns:a16="http://schemas.microsoft.com/office/drawing/2014/main" id="{483FD8CD-7BE9-D8A8-2BD6-392C76D2B0A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2FE78D1-2390-923B-4521-903C2A2D31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70656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66F1-1CA0-1DE4-46D3-D127E551728A}"/>
              </a:ext>
            </a:extLst>
          </p:cNvPr>
          <p:cNvSpPr>
            <a:spLocks noGrp="1"/>
          </p:cNvSpPr>
          <p:nvPr>
            <p:ph type="title"/>
          </p:nvPr>
        </p:nvSpPr>
        <p:spPr/>
        <p:txBody>
          <a:bodyPr/>
          <a:lstStyle/>
          <a:p>
            <a:r>
              <a:rPr lang="en-GB" dirty="0"/>
              <a:t>7. ALLOW FOR HONEST FEEDBACK</a:t>
            </a:r>
          </a:p>
        </p:txBody>
      </p:sp>
      <p:sp>
        <p:nvSpPr>
          <p:cNvPr id="3" name="Content Placeholder 2">
            <a:extLst>
              <a:ext uri="{FF2B5EF4-FFF2-40B4-BE49-F238E27FC236}">
                <a16:creationId xmlns:a16="http://schemas.microsoft.com/office/drawing/2014/main" id="{599F7126-EEEC-7DA9-E70D-B16EB267DC74}"/>
              </a:ext>
            </a:extLst>
          </p:cNvPr>
          <p:cNvSpPr>
            <a:spLocks noGrp="1"/>
          </p:cNvSpPr>
          <p:nvPr>
            <p:ph idx="1"/>
          </p:nvPr>
        </p:nvSpPr>
        <p:spPr/>
        <p:txBody>
          <a:bodyPr>
            <a:normAutofit/>
          </a:bodyPr>
          <a:lstStyle/>
          <a:p>
            <a:pPr algn="just">
              <a:lnSpc>
                <a:spcPct val="150000"/>
              </a:lnSpc>
            </a:pPr>
            <a:r>
              <a:rPr lang="en-GB" dirty="0"/>
              <a:t>There are two parts to this plan. First, provide a system or platform that lets staff members ask the appropriate individuals questions and express their opinions. This will probably be your HR department, but even if it's just by appointment and for a few days out of the quarter, all employees should be able to reach the C-suite executives. </a:t>
            </a:r>
          </a:p>
          <a:p>
            <a:pPr marL="0" indent="0">
              <a:buNone/>
            </a:pPr>
            <a:endParaRPr lang="en-GB" dirty="0"/>
          </a:p>
        </p:txBody>
      </p:sp>
      <p:pic>
        <p:nvPicPr>
          <p:cNvPr id="4" name="Picture 3">
            <a:extLst>
              <a:ext uri="{FF2B5EF4-FFF2-40B4-BE49-F238E27FC236}">
                <a16:creationId xmlns:a16="http://schemas.microsoft.com/office/drawing/2014/main" id="{CB334EF4-A227-1D7F-751A-0C2F44746C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431748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66F1-1CA0-1DE4-46D3-D127E551728A}"/>
              </a:ext>
            </a:extLst>
          </p:cNvPr>
          <p:cNvSpPr>
            <a:spLocks noGrp="1"/>
          </p:cNvSpPr>
          <p:nvPr>
            <p:ph type="title"/>
          </p:nvPr>
        </p:nvSpPr>
        <p:spPr/>
        <p:txBody>
          <a:bodyPr/>
          <a:lstStyle/>
          <a:p>
            <a:r>
              <a:rPr lang="en-GB" dirty="0"/>
              <a:t>7. ALLOW FOR HONEST FEEDBACK</a:t>
            </a:r>
          </a:p>
        </p:txBody>
      </p:sp>
      <p:sp>
        <p:nvSpPr>
          <p:cNvPr id="3" name="Content Placeholder 2">
            <a:extLst>
              <a:ext uri="{FF2B5EF4-FFF2-40B4-BE49-F238E27FC236}">
                <a16:creationId xmlns:a16="http://schemas.microsoft.com/office/drawing/2014/main" id="{599F7126-EEEC-7DA9-E70D-B16EB267DC74}"/>
              </a:ext>
            </a:extLst>
          </p:cNvPr>
          <p:cNvSpPr>
            <a:spLocks noGrp="1"/>
          </p:cNvSpPr>
          <p:nvPr>
            <p:ph idx="1"/>
          </p:nvPr>
        </p:nvSpPr>
        <p:spPr/>
        <p:txBody>
          <a:bodyPr>
            <a:normAutofit/>
          </a:bodyPr>
          <a:lstStyle/>
          <a:p>
            <a:pPr marL="0" indent="0">
              <a:buNone/>
            </a:pPr>
            <a:endParaRPr lang="en-GB" dirty="0"/>
          </a:p>
          <a:p>
            <a:pPr algn="just">
              <a:lnSpc>
                <a:spcPct val="150000"/>
              </a:lnSpc>
            </a:pPr>
            <a:r>
              <a:rPr lang="en-GB" dirty="0"/>
              <a:t>Utilise the input from your team, second. If your staff feels they are wasting their time discussing things that are genuinely important to them, nothing will irritate and disconnect them more quickly. Take note of what your teammates have to say and put it into practice.</a:t>
            </a:r>
          </a:p>
        </p:txBody>
      </p:sp>
      <p:pic>
        <p:nvPicPr>
          <p:cNvPr id="4" name="Picture 3">
            <a:extLst>
              <a:ext uri="{FF2B5EF4-FFF2-40B4-BE49-F238E27FC236}">
                <a16:creationId xmlns:a16="http://schemas.microsoft.com/office/drawing/2014/main" id="{275423BC-683D-52B7-5277-8C22E0E826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534958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DB46D-94F1-899A-DA31-3C6DD9679070}"/>
              </a:ext>
            </a:extLst>
          </p:cNvPr>
          <p:cNvSpPr>
            <a:spLocks noGrp="1"/>
          </p:cNvSpPr>
          <p:nvPr>
            <p:ph type="title"/>
          </p:nvPr>
        </p:nvSpPr>
        <p:spPr>
          <a:xfrm>
            <a:off x="838200" y="3429000"/>
            <a:ext cx="10515600" cy="1325563"/>
          </a:xfrm>
        </p:spPr>
        <p:txBody>
          <a:bodyPr/>
          <a:lstStyle/>
          <a:p>
            <a:r>
              <a:rPr lang="en-GB" dirty="0"/>
              <a:t>8. HOLD EMPLOYEES ACCOUNTABLE</a:t>
            </a:r>
          </a:p>
        </p:txBody>
      </p:sp>
      <p:sp>
        <p:nvSpPr>
          <p:cNvPr id="3" name="Content Placeholder 2">
            <a:extLst>
              <a:ext uri="{FF2B5EF4-FFF2-40B4-BE49-F238E27FC236}">
                <a16:creationId xmlns:a16="http://schemas.microsoft.com/office/drawing/2014/main" id="{A00B7BE5-2435-8C80-0875-0618B254E3A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CD29E23-B8CA-B021-16A8-2D5447209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758513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F0D02-E4F8-CD70-D3A3-4C3F655B5C06}"/>
              </a:ext>
            </a:extLst>
          </p:cNvPr>
          <p:cNvSpPr>
            <a:spLocks noGrp="1"/>
          </p:cNvSpPr>
          <p:nvPr>
            <p:ph type="title"/>
          </p:nvPr>
        </p:nvSpPr>
        <p:spPr/>
        <p:txBody>
          <a:bodyPr/>
          <a:lstStyle/>
          <a:p>
            <a:r>
              <a:rPr lang="en-GB" dirty="0"/>
              <a:t>8. HOLD EMPLOYEES ACCOUNTABLE</a:t>
            </a:r>
          </a:p>
        </p:txBody>
      </p:sp>
      <p:sp>
        <p:nvSpPr>
          <p:cNvPr id="3" name="Content Placeholder 2">
            <a:extLst>
              <a:ext uri="{FF2B5EF4-FFF2-40B4-BE49-F238E27FC236}">
                <a16:creationId xmlns:a16="http://schemas.microsoft.com/office/drawing/2014/main" id="{5E13EDD9-529A-0425-62D0-193DA7FF1D14}"/>
              </a:ext>
            </a:extLst>
          </p:cNvPr>
          <p:cNvSpPr>
            <a:spLocks noGrp="1"/>
          </p:cNvSpPr>
          <p:nvPr>
            <p:ph idx="1"/>
          </p:nvPr>
        </p:nvSpPr>
        <p:spPr/>
        <p:txBody>
          <a:bodyPr/>
          <a:lstStyle/>
          <a:p>
            <a:pPr algn="just">
              <a:lnSpc>
                <a:spcPct val="150000"/>
              </a:lnSpc>
            </a:pPr>
            <a:r>
              <a:rPr lang="en-GB" dirty="0"/>
              <a:t>Although motivated workers are eager to go above and beyond what is required of them, you shouldn't always expect them to perform at a higher level. Ensure that they are not left behind and asked to perform tasks for their colleagues. Employee burnout is likely to result from depending just on the efforts of your most motivated staff members.</a:t>
            </a:r>
          </a:p>
        </p:txBody>
      </p:sp>
      <p:pic>
        <p:nvPicPr>
          <p:cNvPr id="4" name="Picture 3">
            <a:extLst>
              <a:ext uri="{FF2B5EF4-FFF2-40B4-BE49-F238E27FC236}">
                <a16:creationId xmlns:a16="http://schemas.microsoft.com/office/drawing/2014/main" id="{25609CBC-EB53-4C65-613C-EC42A91B84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683287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03B5D-BC5D-1E53-3B71-A9A4A925AACA}"/>
              </a:ext>
            </a:extLst>
          </p:cNvPr>
          <p:cNvSpPr>
            <a:spLocks noGrp="1"/>
          </p:cNvSpPr>
          <p:nvPr>
            <p:ph type="title"/>
          </p:nvPr>
        </p:nvSpPr>
        <p:spPr>
          <a:xfrm>
            <a:off x="838200" y="3429000"/>
            <a:ext cx="10515600" cy="1325563"/>
          </a:xfrm>
        </p:spPr>
        <p:txBody>
          <a:bodyPr/>
          <a:lstStyle/>
          <a:p>
            <a:r>
              <a:rPr lang="en-GB" dirty="0"/>
              <a:t>9. HOLD LEADERSHIP ACCOUNTABLE </a:t>
            </a:r>
          </a:p>
        </p:txBody>
      </p:sp>
      <p:sp>
        <p:nvSpPr>
          <p:cNvPr id="3" name="Content Placeholder 2">
            <a:extLst>
              <a:ext uri="{FF2B5EF4-FFF2-40B4-BE49-F238E27FC236}">
                <a16:creationId xmlns:a16="http://schemas.microsoft.com/office/drawing/2014/main" id="{9BEB0BB3-5AB2-6AD6-54DF-9EC031083C1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3A1D488-A743-B20C-718D-1ED07141A1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6731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14975-02CE-8290-C6C3-FC673FBBCB5B}"/>
              </a:ext>
            </a:extLst>
          </p:cNvPr>
          <p:cNvSpPr>
            <a:spLocks noGrp="1"/>
          </p:cNvSpPr>
          <p:nvPr>
            <p:ph type="title"/>
          </p:nvPr>
        </p:nvSpPr>
        <p:spPr/>
        <p:txBody>
          <a:bodyPr/>
          <a:lstStyle/>
          <a:p>
            <a:r>
              <a:rPr lang="en-GB" dirty="0"/>
              <a:t>9. HOLD LEADERSHIP ACCOUNTABLE </a:t>
            </a:r>
          </a:p>
        </p:txBody>
      </p:sp>
      <p:sp>
        <p:nvSpPr>
          <p:cNvPr id="3" name="Content Placeholder 2">
            <a:extLst>
              <a:ext uri="{FF2B5EF4-FFF2-40B4-BE49-F238E27FC236}">
                <a16:creationId xmlns:a16="http://schemas.microsoft.com/office/drawing/2014/main" id="{4161444D-4D76-18BA-E2AB-07DA893ACE08}"/>
              </a:ext>
            </a:extLst>
          </p:cNvPr>
          <p:cNvSpPr>
            <a:spLocks noGrp="1"/>
          </p:cNvSpPr>
          <p:nvPr>
            <p:ph idx="1"/>
          </p:nvPr>
        </p:nvSpPr>
        <p:spPr/>
        <p:txBody>
          <a:bodyPr>
            <a:normAutofit lnSpcReduction="10000"/>
          </a:bodyPr>
          <a:lstStyle/>
          <a:p>
            <a:pPr algn="just">
              <a:lnSpc>
                <a:spcPct val="150000"/>
              </a:lnSpc>
            </a:pPr>
            <a:r>
              <a:rPr lang="en-GB" dirty="0"/>
              <a:t>Ensure that CEOs, managers, and HR directors set a good example. Employee mistrust of management will grow if they believe that office policies only apply to some people or just when it suits the leadership. A hint of mistrust among coworkers can be a dangerous precursor to an unfavourable workplace culture. Employee disengagement and job search might be caused by a hostile work environment and culture.</a:t>
            </a:r>
          </a:p>
        </p:txBody>
      </p:sp>
      <p:pic>
        <p:nvPicPr>
          <p:cNvPr id="4" name="Picture 3">
            <a:extLst>
              <a:ext uri="{FF2B5EF4-FFF2-40B4-BE49-F238E27FC236}">
                <a16:creationId xmlns:a16="http://schemas.microsoft.com/office/drawing/2014/main" id="{12AAE764-98F2-3B66-5B53-5DBE128B19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363887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59CB7-577C-25A7-46D4-2C2585C990CD}"/>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7DB68232-8190-E0A2-E17D-93A5D31D4C87}"/>
              </a:ext>
            </a:extLst>
          </p:cNvPr>
          <p:cNvSpPr>
            <a:spLocks noGrp="1"/>
          </p:cNvSpPr>
          <p:nvPr>
            <p:ph idx="1"/>
          </p:nvPr>
        </p:nvSpPr>
        <p:spPr/>
        <p:txBody>
          <a:bodyPr>
            <a:normAutofit fontScale="92500" lnSpcReduction="10000"/>
          </a:bodyPr>
          <a:lstStyle/>
          <a:p>
            <a:pPr algn="just">
              <a:lnSpc>
                <a:spcPct val="150000"/>
              </a:lnSpc>
            </a:pPr>
            <a:r>
              <a:rPr lang="en-GB" dirty="0"/>
              <a:t>Sun, Li &amp; </a:t>
            </a:r>
            <a:r>
              <a:rPr lang="en-GB" dirty="0" err="1"/>
              <a:t>Bunchapattanasakda</a:t>
            </a:r>
            <a:r>
              <a:rPr lang="en-GB" dirty="0"/>
              <a:t>, </a:t>
            </a:r>
            <a:r>
              <a:rPr lang="en-GB" dirty="0" err="1"/>
              <a:t>Chanchai</a:t>
            </a:r>
            <a:r>
              <a:rPr lang="en-GB" dirty="0"/>
              <a:t>. (2019). Employee Engagement: A Literature Review. International Journal of Human Resource Studies. 9. 63. 10.5296/ijhrs.v9i1.14167. </a:t>
            </a:r>
          </a:p>
          <a:p>
            <a:pPr algn="just">
              <a:lnSpc>
                <a:spcPct val="150000"/>
              </a:lnSpc>
            </a:pPr>
            <a:r>
              <a:rPr lang="en-GB" dirty="0"/>
              <a:t>Sahni, J. (2021). Employee Engagement Among Millennial Workforce: Empirical Study on Selected Antecedents and Consequences. Sage Open, 11(1). </a:t>
            </a:r>
            <a:r>
              <a:rPr lang="en-GB" dirty="0">
                <a:hlinkClick r:id="rId2"/>
              </a:rPr>
              <a:t>https://doi.org/10.1177/21582440211002208</a:t>
            </a:r>
            <a:endParaRPr lang="en-GB" dirty="0"/>
          </a:p>
          <a:p>
            <a:pPr algn="just">
              <a:lnSpc>
                <a:spcPct val="150000"/>
              </a:lnSpc>
            </a:pPr>
            <a:r>
              <a:rPr lang="en-GB" dirty="0">
                <a:hlinkClick r:id="rId3"/>
              </a:rPr>
              <a:t>9 Employee Engagement Strategies That Actually Work | Built In</a:t>
            </a:r>
            <a:endParaRPr lang="en-GB" dirty="0"/>
          </a:p>
          <a:p>
            <a:pPr marL="0" indent="0">
              <a:buNone/>
            </a:pPr>
            <a:endParaRPr lang="en-GB" dirty="0"/>
          </a:p>
        </p:txBody>
      </p:sp>
      <p:pic>
        <p:nvPicPr>
          <p:cNvPr id="5" name="Picture 4">
            <a:extLst>
              <a:ext uri="{FF2B5EF4-FFF2-40B4-BE49-F238E27FC236}">
                <a16:creationId xmlns:a16="http://schemas.microsoft.com/office/drawing/2014/main" id="{43911085-554C-BC36-7F1E-5CB4159AF2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549025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F0FA3BD-CF6B-4CBE-A1F9-480B6EC80FD0}"/>
</file>

<file path=customXml/itemProps2.xml><?xml version="1.0" encoding="utf-8"?>
<ds:datastoreItem xmlns:ds="http://schemas.openxmlformats.org/officeDocument/2006/customXml" ds:itemID="{2F58B56E-AAD5-4422-89C0-A0EA42E9EB82}"/>
</file>

<file path=customXml/itemProps3.xml><?xml version="1.0" encoding="utf-8"?>
<ds:datastoreItem xmlns:ds="http://schemas.openxmlformats.org/officeDocument/2006/customXml" ds:itemID="{6ED8D190-1A51-4957-9E6B-0FEB224F874F}"/>
</file>

<file path=docProps/app.xml><?xml version="1.0" encoding="utf-8"?>
<Properties xmlns="http://schemas.openxmlformats.org/officeDocument/2006/extended-properties" xmlns:vt="http://schemas.openxmlformats.org/officeDocument/2006/docPropsVTypes">
  <TotalTime>101</TotalTime>
  <Words>2383</Words>
  <Application>Microsoft Office PowerPoint</Application>
  <PresentationFormat>Widescreen</PresentationFormat>
  <Paragraphs>126</Paragraphs>
  <Slides>62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Alexandria</vt:lpstr>
      <vt:lpstr>Aptos</vt:lpstr>
      <vt:lpstr>Aptos Display</vt:lpstr>
      <vt:lpstr>Arial</vt:lpstr>
      <vt:lpstr>Barlow Condensed</vt:lpstr>
      <vt:lpstr>Montserrat</vt:lpstr>
      <vt:lpstr>Office Theme</vt:lpstr>
      <vt:lpstr>PowerPoint Presentation</vt:lpstr>
      <vt:lpstr>PowerPoint Presentation</vt:lpstr>
      <vt:lpstr>Lecture Agenda</vt:lpstr>
      <vt:lpstr>Define Employee Engagement</vt:lpstr>
      <vt:lpstr>Define Employee Engagement</vt:lpstr>
      <vt:lpstr>Benefits of employee engagement</vt:lpstr>
      <vt:lpstr>1.Raised Productivity</vt:lpstr>
      <vt:lpstr>1. Raised Productivity</vt:lpstr>
      <vt:lpstr>DECREASED WORKER BURNOUT  </vt:lpstr>
      <vt:lpstr>DECREASED WORKER BURNOUT  </vt:lpstr>
      <vt:lpstr>DECREASED EMPLOYEE Absenteeism </vt:lpstr>
      <vt:lpstr>DECREASED EMPLOYEE Absenteeism </vt:lpstr>
      <vt:lpstr>Reduced workplace stress </vt:lpstr>
      <vt:lpstr>Reduced workplace stress </vt:lpstr>
      <vt:lpstr>LOWER TURNOVER AND HIGHER RETENTION</vt:lpstr>
      <vt:lpstr>LOWER TURNOVER AND HIGHER RETENTION </vt:lpstr>
      <vt:lpstr>A STRONGER COMPANY CULTURE </vt:lpstr>
      <vt:lpstr>A STRONGER Company CULTURE </vt:lpstr>
      <vt:lpstr>GREATER COLLABORATION AND CREATIVITY </vt:lpstr>
      <vt:lpstr>GREATER COLLABORATION AND CREATIVITY </vt:lpstr>
      <vt:lpstr>IMPROVED CUSTOMER SERVICE</vt:lpstr>
      <vt:lpstr>IMPROVED CUSTOMER SERVICE</vt:lpstr>
      <vt:lpstr>Increasing Worker Advocacy </vt:lpstr>
      <vt:lpstr>Increasing Worker Advocacy </vt:lpstr>
      <vt:lpstr>How to Develop an Employee Engagement Strategy </vt:lpstr>
      <vt:lpstr>How to Develop an Employee Engagement Strategy </vt:lpstr>
      <vt:lpstr>BE REALISTIC</vt:lpstr>
      <vt:lpstr>BE REALISTIC</vt:lpstr>
      <vt:lpstr>BE CLEAR ABOUT RESPONSIBILITIES</vt:lpstr>
      <vt:lpstr>BE CLEAR ABOUT RESPONSIBILITIES</vt:lpstr>
      <vt:lpstr>BE CLEAR ABOUT RESPONSIBILITIES</vt:lpstr>
      <vt:lpstr>BE FLEXIBLE </vt:lpstr>
      <vt:lpstr>BE FLEXIBLE </vt:lpstr>
      <vt:lpstr>BE FLEXIBLE </vt:lpstr>
      <vt:lpstr>9 Employee Engagement Strategies That Work</vt:lpstr>
      <vt:lpstr>9 Employee Engagement Strategies That Work  </vt:lpstr>
      <vt:lpstr>1. TAKE EMPLOYEE SURVEYS  </vt:lpstr>
      <vt:lpstr>1. TAKE EMPLOYEE SURVEYS  </vt:lpstr>
      <vt:lpstr>1. TAKE EMPLOYEE SURVEYS  </vt:lpstr>
      <vt:lpstr>2.UPHOLD YOUR COMPANY’S CORE VALUES</vt:lpstr>
      <vt:lpstr>2.UPHOLD YOUR COMPANY’S CORE VALUES</vt:lpstr>
      <vt:lpstr>2.UPHOLD YOUR COMPANY’S CORE VALUES</vt:lpstr>
      <vt:lpstr> 3. CARVE OUT CAREER PATHS AND PROVIDE OPPORTUNITIES FOR GROWTH</vt:lpstr>
      <vt:lpstr> 3. CARVE OUT CAREER PATHS AND PROVIDE OPPORTUNITIES FOR GROWTH</vt:lpstr>
      <vt:lpstr> 4. PROMOTE EMPLOYEES FROM WITHIN </vt:lpstr>
      <vt:lpstr> 4. PROMOTE EMPLOYEES FROM WITHIN </vt:lpstr>
      <vt:lpstr> 4. PROMOTE EMPLOYEES FROM WITHIN </vt:lpstr>
      <vt:lpstr>5. RECOGNIZE TOP PERFORMERS </vt:lpstr>
      <vt:lpstr>5. RECOGNIZE TOP PERFORMERS </vt:lpstr>
      <vt:lpstr>5. RECOGNIZE TOP PERFORMERS </vt:lpstr>
      <vt:lpstr>6. PROMOTE TRANSPARENCY </vt:lpstr>
      <vt:lpstr>6. PROMOTE TRANSPARENCY </vt:lpstr>
      <vt:lpstr>6. PROMOTE TRANSPARENCY </vt:lpstr>
      <vt:lpstr>7. ALLOW FOR HONEST FEEDBACK</vt:lpstr>
      <vt:lpstr>7. ALLOW FOR HONEST FEEDBACK</vt:lpstr>
      <vt:lpstr>7. ALLOW FOR HONEST FEEDBACK</vt:lpstr>
      <vt:lpstr>8. HOLD EMPLOYEES ACCOUNTABLE</vt:lpstr>
      <vt:lpstr>8. HOLD EMPLOYEES ACCOUNTABLE</vt:lpstr>
      <vt:lpstr>9. HOLD LEADERSHIP ACCOUNTABLE </vt:lpstr>
      <vt:lpstr>9. HOLD LEADERSHIP ACCOUNTABLE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1</cp:revision>
  <dcterms:created xsi:type="dcterms:W3CDTF">2024-04-04T12:48:57Z</dcterms:created>
  <dcterms:modified xsi:type="dcterms:W3CDTF">2024-04-04T14:30:50Z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