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8"/>
  </p:notesMasterIdLst>
  <p:handoutMasterIdLst>
    <p:handoutMasterId r:id="rId49"/>
  </p:handoutMasterIdLst>
  <p:sldIdLst>
    <p:sldId id="480" r:id="rId7"/>
    <p:sldId id="556" r:id="rId8"/>
    <p:sldId id="557" r:id="rId9"/>
    <p:sldId id="609" r:id="rId10"/>
    <p:sldId id="610" r:id="rId11"/>
    <p:sldId id="611" r:id="rId12"/>
    <p:sldId id="612" r:id="rId13"/>
    <p:sldId id="613" r:id="rId14"/>
    <p:sldId id="614" r:id="rId15"/>
    <p:sldId id="615" r:id="rId16"/>
    <p:sldId id="646" r:id="rId17"/>
    <p:sldId id="616" r:id="rId18"/>
    <p:sldId id="618" r:id="rId19"/>
    <p:sldId id="620" r:id="rId20"/>
    <p:sldId id="621" r:id="rId21"/>
    <p:sldId id="622" r:id="rId22"/>
    <p:sldId id="623" r:id="rId23"/>
    <p:sldId id="624" r:id="rId24"/>
    <p:sldId id="625" r:id="rId25"/>
    <p:sldId id="626" r:id="rId26"/>
    <p:sldId id="627" r:id="rId27"/>
    <p:sldId id="628" r:id="rId28"/>
    <p:sldId id="629" r:id="rId29"/>
    <p:sldId id="630" r:id="rId30"/>
    <p:sldId id="631" r:id="rId31"/>
    <p:sldId id="632" r:id="rId32"/>
    <p:sldId id="633" r:id="rId33"/>
    <p:sldId id="634" r:id="rId34"/>
    <p:sldId id="635" r:id="rId35"/>
    <p:sldId id="636" r:id="rId36"/>
    <p:sldId id="637" r:id="rId37"/>
    <p:sldId id="638" r:id="rId38"/>
    <p:sldId id="639" r:id="rId39"/>
    <p:sldId id="640" r:id="rId40"/>
    <p:sldId id="641" r:id="rId41"/>
    <p:sldId id="647" r:id="rId42"/>
    <p:sldId id="643" r:id="rId43"/>
    <p:sldId id="644" r:id="rId44"/>
    <p:sldId id="648" r:id="rId45"/>
    <p:sldId id="649" r:id="rId46"/>
    <p:sldId id="559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02" autoAdjust="0"/>
    <p:restoredTop sz="88596" autoAdjust="0"/>
  </p:normalViewPr>
  <p:slideViewPr>
    <p:cSldViewPr snapToGrid="0">
      <p:cViewPr varScale="1">
        <p:scale>
          <a:sx n="90" d="100"/>
          <a:sy n="90" d="100"/>
        </p:scale>
        <p:origin x="728" y="2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commentAuthors" Target="commentAuthor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1/22/26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1/22/26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580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202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7425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5427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475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Closed: </a:t>
            </a:r>
            <a:r>
              <a:rPr lang="ar-EG" altLang="zh-CN" dirty="0"/>
              <a:t>هي مجموعة متكررة وتعبر الحد الأدنى وكل اللي اعلى منها في عدد العناصر اقل منها في عدد التكرارات</a:t>
            </a:r>
          </a:p>
          <a:p>
            <a:r>
              <a:rPr lang="en-US" altLang="zh-CN" dirty="0"/>
              <a:t>Max: </a:t>
            </a:r>
            <a:r>
              <a:rPr lang="ar-EG" altLang="zh-CN" dirty="0"/>
              <a:t>هي مجموعة متكررة وتعبر الحد الأدنى وكل الأنماط التي أعلى منها في عدد العناصر ليست عناصر متكررة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4895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63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7058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9120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6998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819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5773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8257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469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7975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6377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6560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2279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4944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5209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4287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8637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7038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39600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03777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7805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92489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9484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00871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24081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59523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65827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6391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22660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88269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074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oleObject5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4.e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3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3.bin"/><Relationship Id="rId14" Type="http://schemas.openxmlformats.org/officeDocument/2006/relationships/image" Target="../media/image15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7.emf"/><Relationship Id="rId4" Type="http://schemas.openxmlformats.org/officeDocument/2006/relationships/image" Target="../media/image6.png"/><Relationship Id="rId9" Type="http://schemas.openxmlformats.org/officeDocument/2006/relationships/image" Target="../media/image16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55408" y="393600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9287" y="1832958"/>
            <a:ext cx="562809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Mining Frequent Patterns, Associations, and Correlation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336579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940904"/>
            <a:ext cx="6520069" cy="10763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#06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Mining Frequent Patterns, Associations, and Correlation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endParaRPr lang="en-US" sz="3200" b="1" dirty="0">
              <a:solidFill>
                <a:srgbClr val="84492B"/>
              </a:solidFill>
              <a:cs typeface="Andalus" panose="02020603050405020304" pitchFamily="18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Mining Frequent Patterns, Associations, and Correlation: Basic Concepts and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550681" y="2155572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79740"/>
              </p:ext>
            </p:extLst>
          </p:nvPr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3">
            <a:extLst>
              <a:ext uri="{FF2B5EF4-FFF2-40B4-BE49-F238E27FC236}">
                <a16:creationId xmlns:a16="http://schemas.microsoft.com/office/drawing/2014/main" id="{AFE90508-C74C-7BF7-6F64-1D0461EACD6D}"/>
              </a:ext>
            </a:extLst>
          </p:cNvPr>
          <p:cNvSpPr txBox="1">
            <a:spLocks noChangeArrowheads="1"/>
          </p:cNvSpPr>
          <p:nvPr/>
        </p:nvSpPr>
        <p:spPr>
          <a:xfrm>
            <a:off x="694813" y="1889048"/>
            <a:ext cx="7866090" cy="414599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Basic Concepts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Frequent Itemset Mining Methods 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Which Patterns Are Interesting?—Pattern Evaluation Methods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Frequent Pattern Analysis?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84917"/>
              </p:ext>
            </p:extLst>
          </p:nvPr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50D2A85-8EED-1C0B-A8BA-8BEC45AE2E2D}"/>
              </a:ext>
            </a:extLst>
          </p:cNvPr>
          <p:cNvSpPr txBox="1">
            <a:spLocks noChangeArrowheads="1"/>
          </p:cNvSpPr>
          <p:nvPr/>
        </p:nvSpPr>
        <p:spPr>
          <a:xfrm>
            <a:off x="2471530" y="1110972"/>
            <a:ext cx="9340552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sz="2000" dirty="0">
                <a:solidFill>
                  <a:schemeClr val="hlink"/>
                </a:solidFill>
              </a:rPr>
              <a:t>Frequent pattern</a:t>
            </a:r>
            <a:r>
              <a:rPr lang="en-US" altLang="en-US" sz="2000" dirty="0"/>
              <a:t>: a pattern (a set of items, subsequences, substructures, etc.) that occurs frequently in a data set </a:t>
            </a:r>
          </a:p>
          <a:p>
            <a:pPr>
              <a:lnSpc>
                <a:spcPct val="130000"/>
              </a:lnSpc>
              <a:buSzPct val="80000"/>
            </a:pPr>
            <a:r>
              <a:rPr lang="en-US" altLang="en-US" sz="2000" dirty="0"/>
              <a:t>First proposed by Agrawal, </a:t>
            </a:r>
            <a:r>
              <a:rPr lang="en-US" altLang="en-US" sz="2000" dirty="0" err="1"/>
              <a:t>Imielinski</a:t>
            </a:r>
            <a:r>
              <a:rPr lang="en-US" altLang="en-US" sz="2000" dirty="0"/>
              <a:t>, and Swami [AIS93] in the context of </a:t>
            </a:r>
            <a:r>
              <a:rPr lang="en-US" altLang="en-US" sz="2000" dirty="0">
                <a:solidFill>
                  <a:schemeClr val="hlink"/>
                </a:solidFill>
              </a:rPr>
              <a:t>frequent </a:t>
            </a:r>
            <a:r>
              <a:rPr lang="en-US" altLang="en-US" sz="2000" dirty="0" err="1">
                <a:solidFill>
                  <a:schemeClr val="hlink"/>
                </a:solidFill>
              </a:rPr>
              <a:t>itemsets</a:t>
            </a:r>
            <a:r>
              <a:rPr lang="en-US" altLang="en-US" sz="2000" dirty="0"/>
              <a:t> and </a:t>
            </a:r>
            <a:r>
              <a:rPr lang="en-US" altLang="en-US" sz="2000" dirty="0">
                <a:solidFill>
                  <a:schemeClr val="hlink"/>
                </a:solidFill>
              </a:rPr>
              <a:t>association rule mining</a:t>
            </a:r>
          </a:p>
          <a:p>
            <a:pPr>
              <a:lnSpc>
                <a:spcPct val="130000"/>
              </a:lnSpc>
            </a:pPr>
            <a:r>
              <a:rPr lang="en-US" altLang="en-US" sz="2000" b="1" dirty="0"/>
              <a:t>Motivation</a:t>
            </a:r>
            <a:r>
              <a:rPr lang="en-US" altLang="en-US" sz="2000" dirty="0"/>
              <a:t>: Finding inherent regularities in data</a:t>
            </a:r>
          </a:p>
          <a:p>
            <a:pPr lvl="1">
              <a:lnSpc>
                <a:spcPct val="130000"/>
              </a:lnSpc>
            </a:pPr>
            <a:r>
              <a:rPr lang="en-US" altLang="en-US" sz="2000" dirty="0"/>
              <a:t>What products were often purchased together?— Beer and diapers?!</a:t>
            </a:r>
          </a:p>
          <a:p>
            <a:pPr lvl="1">
              <a:lnSpc>
                <a:spcPct val="130000"/>
              </a:lnSpc>
            </a:pPr>
            <a:r>
              <a:rPr lang="en-US" altLang="en-US" sz="2000" dirty="0"/>
              <a:t>What are the subsequent purchases after buying a PC?</a:t>
            </a:r>
          </a:p>
          <a:p>
            <a:pPr lvl="1">
              <a:lnSpc>
                <a:spcPct val="130000"/>
              </a:lnSpc>
            </a:pPr>
            <a:r>
              <a:rPr lang="en-US" altLang="en-US" sz="2000" dirty="0"/>
              <a:t>What kinds of DNA are sensitive to this new drug?</a:t>
            </a:r>
          </a:p>
          <a:p>
            <a:pPr lvl="1">
              <a:lnSpc>
                <a:spcPct val="130000"/>
              </a:lnSpc>
            </a:pPr>
            <a:r>
              <a:rPr lang="en-US" altLang="en-US" sz="2000" dirty="0"/>
              <a:t>Can we automatically classify web documents?</a:t>
            </a:r>
          </a:p>
          <a:p>
            <a:pPr>
              <a:lnSpc>
                <a:spcPct val="130000"/>
              </a:lnSpc>
              <a:buSzPct val="80000"/>
            </a:pPr>
            <a:r>
              <a:rPr lang="en-US" altLang="en-US" sz="2000" b="1" dirty="0"/>
              <a:t>Applications</a:t>
            </a:r>
            <a:r>
              <a:rPr lang="en-US" altLang="en-US" sz="2000" dirty="0"/>
              <a:t>: Basket data analysis, cross-marketing, catalog design, sale campaign analysis, Web log (click stream) analysis, and DNA sequence analysis.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Is Freq. Pattern Mining Important?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1E4CC15-D3D8-2186-BB21-D11F2E437ED2}"/>
              </a:ext>
            </a:extLst>
          </p:cNvPr>
          <p:cNvSpPr txBox="1">
            <a:spLocks noChangeArrowheads="1"/>
          </p:cNvSpPr>
          <p:nvPr/>
        </p:nvSpPr>
        <p:spPr>
          <a:xfrm>
            <a:off x="2478156" y="1264305"/>
            <a:ext cx="9333926" cy="47266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Freq. pattern: An intrinsic and important property of datasets </a:t>
            </a:r>
          </a:p>
          <a:p>
            <a:r>
              <a:rPr lang="en-US" altLang="en-US" sz="2400" dirty="0"/>
              <a:t>Foundation for many essential data mining tasks</a:t>
            </a:r>
          </a:p>
          <a:p>
            <a:pPr lvl="1"/>
            <a:r>
              <a:rPr lang="en-US" altLang="en-US" dirty="0"/>
              <a:t>Association, correlation, and causality analysis</a:t>
            </a:r>
          </a:p>
          <a:p>
            <a:pPr lvl="1"/>
            <a:r>
              <a:rPr lang="en-US" altLang="en-US" dirty="0"/>
              <a:t>Sequential, structural (e.g., sub-graph) patterns</a:t>
            </a:r>
          </a:p>
          <a:p>
            <a:pPr lvl="1"/>
            <a:r>
              <a:rPr lang="en-US" altLang="en-US" dirty="0"/>
              <a:t>Pattern analysis in spatiotemporal, multimedia, time-series, and stream data </a:t>
            </a:r>
          </a:p>
          <a:p>
            <a:pPr lvl="1"/>
            <a:r>
              <a:rPr lang="en-US" altLang="en-US" dirty="0"/>
              <a:t>Classification: discriminative, frequent pattern analysis</a:t>
            </a:r>
          </a:p>
          <a:p>
            <a:pPr lvl="1"/>
            <a:r>
              <a:rPr lang="en-US" altLang="en-US" dirty="0"/>
              <a:t>Cluster analysis: frequent pattern-based clustering</a:t>
            </a:r>
          </a:p>
          <a:p>
            <a:pPr lvl="1"/>
            <a:r>
              <a:rPr lang="en-US" altLang="en-US" dirty="0"/>
              <a:t>Data warehousing: iceberg cube and cube-gradient </a:t>
            </a:r>
          </a:p>
          <a:p>
            <a:pPr lvl="1"/>
            <a:r>
              <a:rPr lang="en-US" altLang="en-US" dirty="0"/>
              <a:t>Semantic data compression: fascicles</a:t>
            </a:r>
          </a:p>
          <a:p>
            <a:pPr lvl="1"/>
            <a:r>
              <a:rPr lang="en-US" altLang="en-US" dirty="0"/>
              <a:t>Broad applications</a:t>
            </a:r>
          </a:p>
        </p:txBody>
      </p:sp>
    </p:spTree>
    <p:extLst>
      <p:ext uri="{BB962C8B-B14F-4D97-AF65-F5344CB8AC3E}">
        <p14:creationId xmlns:p14="http://schemas.microsoft.com/office/powerpoint/2010/main" val="35734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Basic Concepts: Frequent Patterns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F412149-793F-2DC1-2A0B-82F612816F70}"/>
              </a:ext>
            </a:extLst>
          </p:cNvPr>
          <p:cNvSpPr txBox="1">
            <a:spLocks noChangeArrowheads="1"/>
          </p:cNvSpPr>
          <p:nvPr/>
        </p:nvSpPr>
        <p:spPr>
          <a:xfrm>
            <a:off x="6788125" y="1299999"/>
            <a:ext cx="49530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solidFill>
                  <a:schemeClr val="hlink"/>
                </a:solidFill>
              </a:rPr>
              <a:t>itemset</a:t>
            </a:r>
            <a:r>
              <a:rPr lang="en-US" altLang="en-US" sz="2400" dirty="0"/>
              <a:t>: A set of one or more items</a:t>
            </a:r>
          </a:p>
          <a:p>
            <a:r>
              <a:rPr lang="en-US" altLang="en-US" sz="2400" dirty="0">
                <a:solidFill>
                  <a:schemeClr val="hlink"/>
                </a:solidFill>
              </a:rPr>
              <a:t>k-itemset</a:t>
            </a:r>
            <a:r>
              <a:rPr lang="en-US" altLang="en-US" sz="2400" dirty="0"/>
              <a:t> X = {x</a:t>
            </a:r>
            <a:r>
              <a:rPr lang="en-US" altLang="en-US" sz="2400" baseline="-25000" dirty="0"/>
              <a:t>1</a:t>
            </a:r>
            <a:r>
              <a:rPr lang="en-US" altLang="en-US" sz="2400" dirty="0"/>
              <a:t>, …, </a:t>
            </a:r>
            <a:r>
              <a:rPr lang="en-US" altLang="en-US" sz="2400" dirty="0" err="1"/>
              <a:t>x</a:t>
            </a:r>
            <a:r>
              <a:rPr lang="en-US" altLang="en-US" sz="2400" baseline="-25000" dirty="0" err="1"/>
              <a:t>k</a:t>
            </a:r>
            <a:r>
              <a:rPr lang="en-US" altLang="en-US" sz="2400" dirty="0"/>
              <a:t>}</a:t>
            </a:r>
          </a:p>
          <a:p>
            <a:r>
              <a:rPr lang="en-US" altLang="en-US" sz="2400" i="1" dirty="0">
                <a:solidFill>
                  <a:schemeClr val="hlink"/>
                </a:solidFill>
              </a:rPr>
              <a:t>(absolute) support</a:t>
            </a:r>
            <a:r>
              <a:rPr lang="en-US" altLang="en-US" sz="2400" dirty="0"/>
              <a:t>, or, </a:t>
            </a:r>
            <a:r>
              <a:rPr lang="en-US" altLang="en-US" sz="2400" i="1" dirty="0">
                <a:solidFill>
                  <a:schemeClr val="hlink"/>
                </a:solidFill>
              </a:rPr>
              <a:t>support count</a:t>
            </a:r>
            <a:r>
              <a:rPr lang="en-US" altLang="en-US" sz="2400" dirty="0"/>
              <a:t> of X: Frequency or occurrence of an itemset X</a:t>
            </a:r>
          </a:p>
          <a:p>
            <a:r>
              <a:rPr lang="en-US" altLang="en-US" sz="2400" i="1" dirty="0">
                <a:solidFill>
                  <a:schemeClr val="hlink"/>
                </a:solidFill>
              </a:rPr>
              <a:t>(relative)</a:t>
            </a:r>
            <a:r>
              <a:rPr lang="en-US" altLang="en-US" sz="2400" dirty="0"/>
              <a:t> </a:t>
            </a:r>
            <a:r>
              <a:rPr lang="en-US" altLang="en-US" sz="2400" i="1" dirty="0">
                <a:solidFill>
                  <a:schemeClr val="hlink"/>
                </a:solidFill>
                <a:sym typeface="Symbol" pitchFamily="2" charset="2"/>
              </a:rPr>
              <a:t>support</a:t>
            </a:r>
            <a:r>
              <a:rPr lang="en-US" altLang="en-US" sz="2400" dirty="0">
                <a:sym typeface="Symbol" pitchFamily="2" charset="2"/>
              </a:rPr>
              <a:t>, </a:t>
            </a:r>
            <a:r>
              <a:rPr lang="en-US" altLang="en-US" sz="2400" i="1" dirty="0">
                <a:sym typeface="Symbol" pitchFamily="2" charset="2"/>
              </a:rPr>
              <a:t>s</a:t>
            </a:r>
            <a:r>
              <a:rPr lang="en-US" altLang="en-US" sz="2400" dirty="0">
                <a:sym typeface="Symbol" pitchFamily="2" charset="2"/>
              </a:rPr>
              <a:t>, is the fraction of transactions that contains X (i.e., the </a:t>
            </a:r>
            <a:r>
              <a:rPr lang="en-US" altLang="en-US" sz="2400" dirty="0">
                <a:solidFill>
                  <a:schemeClr val="tx2"/>
                </a:solidFill>
                <a:sym typeface="Symbol" pitchFamily="2" charset="2"/>
              </a:rPr>
              <a:t>probability</a:t>
            </a:r>
            <a:r>
              <a:rPr lang="en-US" altLang="en-US" sz="2400" dirty="0">
                <a:sym typeface="Symbol" pitchFamily="2" charset="2"/>
              </a:rPr>
              <a:t> that a transaction contains X)</a:t>
            </a:r>
          </a:p>
          <a:p>
            <a:r>
              <a:rPr lang="en-US" altLang="en-US" sz="2400" dirty="0">
                <a:sym typeface="Symbol" pitchFamily="2" charset="2"/>
              </a:rPr>
              <a:t>An itemset X is </a:t>
            </a:r>
            <a:r>
              <a:rPr lang="en-US" altLang="en-US" sz="2400" i="1" dirty="0">
                <a:solidFill>
                  <a:schemeClr val="hlink"/>
                </a:solidFill>
                <a:sym typeface="Symbol" pitchFamily="2" charset="2"/>
              </a:rPr>
              <a:t>frequent</a:t>
            </a:r>
            <a:r>
              <a:rPr lang="en-US" altLang="en-US" sz="2400" dirty="0">
                <a:sym typeface="Symbol" pitchFamily="2" charset="2"/>
              </a:rPr>
              <a:t> if X’s support is no less than a </a:t>
            </a:r>
            <a:r>
              <a:rPr lang="en-US" altLang="en-US" sz="2400" i="1" dirty="0" err="1">
                <a:sym typeface="Symbol" pitchFamily="2" charset="2"/>
              </a:rPr>
              <a:t>minsup</a:t>
            </a:r>
            <a:r>
              <a:rPr lang="en-US" altLang="en-US" sz="2400" dirty="0">
                <a:sym typeface="Symbol" pitchFamily="2" charset="2"/>
              </a:rPr>
              <a:t> threshold</a:t>
            </a:r>
          </a:p>
        </p:txBody>
      </p:sp>
      <p:grpSp>
        <p:nvGrpSpPr>
          <p:cNvPr id="16" name="Group 5">
            <a:extLst>
              <a:ext uri="{FF2B5EF4-FFF2-40B4-BE49-F238E27FC236}">
                <a16:creationId xmlns:a16="http://schemas.microsoft.com/office/drawing/2014/main" id="{10257AC5-1A07-5018-1AF7-487310EB6E2C}"/>
              </a:ext>
            </a:extLst>
          </p:cNvPr>
          <p:cNvGrpSpPr>
            <a:grpSpLocks/>
          </p:cNvGrpSpPr>
          <p:nvPr/>
        </p:nvGrpSpPr>
        <p:grpSpPr bwMode="auto">
          <a:xfrm>
            <a:off x="2901925" y="3585999"/>
            <a:ext cx="3886200" cy="2630488"/>
            <a:chOff x="192" y="2400"/>
            <a:chExt cx="2448" cy="1657"/>
          </a:xfrm>
        </p:grpSpPr>
        <p:sp>
          <p:nvSpPr>
            <p:cNvPr id="17" name="Oval 6">
              <a:extLst>
                <a:ext uri="{FF2B5EF4-FFF2-40B4-BE49-F238E27FC236}">
                  <a16:creationId xmlns:a16="http://schemas.microsoft.com/office/drawing/2014/main" id="{2D0A09BA-5FB9-88B0-65A9-EBC93A3CF6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736"/>
              <a:ext cx="1200" cy="864"/>
            </a:xfrm>
            <a:prstGeom prst="ellipse">
              <a:avLst/>
            </a:prstGeom>
            <a:solidFill>
              <a:srgbClr val="FFFF00"/>
            </a:solidFill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18" name="Oval 7">
              <a:extLst>
                <a:ext uri="{FF2B5EF4-FFF2-40B4-BE49-F238E27FC236}">
                  <a16:creationId xmlns:a16="http://schemas.microsoft.com/office/drawing/2014/main" id="{E0930BC2-D358-47C3-FBD4-C110584C42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2736"/>
              <a:ext cx="1200" cy="960"/>
            </a:xfrm>
            <a:prstGeom prst="ellipse">
              <a:avLst/>
            </a:prstGeom>
            <a:solidFill>
              <a:srgbClr val="99CCFF">
                <a:alpha val="50195"/>
              </a:srgbClr>
            </a:solidFill>
            <a:ln w="254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19" name="Line 8">
              <a:extLst>
                <a:ext uri="{FF2B5EF4-FFF2-40B4-BE49-F238E27FC236}">
                  <a16:creationId xmlns:a16="http://schemas.microsoft.com/office/drawing/2014/main" id="{C3149824-4AF1-97FC-324D-8189B77EAF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76" y="3168"/>
              <a:ext cx="144" cy="48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0" name="Line 9">
              <a:extLst>
                <a:ext uri="{FF2B5EF4-FFF2-40B4-BE49-F238E27FC236}">
                  <a16:creationId xmlns:a16="http://schemas.microsoft.com/office/drawing/2014/main" id="{FE703684-56F8-C2D5-B91C-8805DEBD9C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16" y="2832"/>
              <a:ext cx="144" cy="432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1" name="Line 10">
              <a:extLst>
                <a:ext uri="{FF2B5EF4-FFF2-40B4-BE49-F238E27FC236}">
                  <a16:creationId xmlns:a16="http://schemas.microsoft.com/office/drawing/2014/main" id="{A5BB4C7D-2117-C311-FC23-A37608F59D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440" y="2592"/>
              <a:ext cx="0" cy="576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2" name="Text Box 11">
              <a:extLst>
                <a:ext uri="{FF2B5EF4-FFF2-40B4-BE49-F238E27FC236}">
                  <a16:creationId xmlns:a16="http://schemas.microsoft.com/office/drawing/2014/main" id="{61EE2FFE-34F6-0719-EC65-602158675B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4" y="2448"/>
              <a:ext cx="768" cy="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>
                  <a:solidFill>
                    <a:schemeClr val="hlink"/>
                  </a:solidFill>
                  <a:latin typeface="Times New Roman" panose="02020603050405020304" pitchFamily="18" charset="0"/>
                </a:rPr>
                <a:t>Customer</a:t>
              </a:r>
            </a:p>
            <a:p>
              <a:pPr>
                <a:lnSpc>
                  <a:spcPct val="11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>
                  <a:solidFill>
                    <a:schemeClr val="hlink"/>
                  </a:solidFill>
                  <a:latin typeface="Times New Roman" panose="02020603050405020304" pitchFamily="18" charset="0"/>
                </a:rPr>
                <a:t>buys diaper</a:t>
              </a:r>
              <a:endParaRPr lang="en-US" altLang="en-US" sz="1800" b="1" u="sng">
                <a:latin typeface="Times New Roman" panose="02020603050405020304" pitchFamily="18" charset="0"/>
              </a:endParaRPr>
            </a:p>
          </p:txBody>
        </p:sp>
        <p:sp>
          <p:nvSpPr>
            <p:cNvPr id="23" name="Text Box 12">
              <a:extLst>
                <a:ext uri="{FF2B5EF4-FFF2-40B4-BE49-F238E27FC236}">
                  <a16:creationId xmlns:a16="http://schemas.microsoft.com/office/drawing/2014/main" id="{09A43567-DC28-B198-7C1D-3491592B00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2400"/>
              <a:ext cx="657" cy="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Customer</a:t>
              </a:r>
            </a:p>
            <a:p>
              <a:pPr>
                <a:lnSpc>
                  <a:spcPct val="11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buys both</a:t>
              </a:r>
              <a:endParaRPr lang="en-US" altLang="en-US" sz="1800" b="1" u="sng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4" name="Text Box 13">
              <a:extLst>
                <a:ext uri="{FF2B5EF4-FFF2-40B4-BE49-F238E27FC236}">
                  <a16:creationId xmlns:a16="http://schemas.microsoft.com/office/drawing/2014/main" id="{96F6BD7A-13D2-F9AD-13C0-51F5AC1C56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" y="3600"/>
              <a:ext cx="657" cy="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Customer</a:t>
              </a:r>
            </a:p>
            <a:p>
              <a:pPr>
                <a:lnSpc>
                  <a:spcPct val="11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buys beer</a:t>
              </a:r>
              <a:endParaRPr lang="en-US" altLang="en-US" sz="1800" b="1" u="sng">
                <a:latin typeface="Times New Roman" panose="02020603050405020304" pitchFamily="18" charset="0"/>
              </a:endParaRPr>
            </a:p>
          </p:txBody>
        </p:sp>
        <p:sp>
          <p:nvSpPr>
            <p:cNvPr id="26" name="Rectangle 14">
              <a:extLst>
                <a:ext uri="{FF2B5EF4-FFF2-40B4-BE49-F238E27FC236}">
                  <a16:creationId xmlns:a16="http://schemas.microsoft.com/office/drawing/2014/main" id="{55D6348D-A4DA-34F4-5BCF-8E85D07FAC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" y="2400"/>
              <a:ext cx="2448" cy="165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</p:grpSp>
      <p:graphicFrame>
        <p:nvGraphicFramePr>
          <p:cNvPr id="27" name="Group 44">
            <a:extLst>
              <a:ext uri="{FF2B5EF4-FFF2-40B4-BE49-F238E27FC236}">
                <a16:creationId xmlns:a16="http://schemas.microsoft.com/office/drawing/2014/main" id="{409AEF96-B4D8-1188-D703-B62EBCB2B0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940515"/>
              </p:ext>
            </p:extLst>
          </p:nvPr>
        </p:nvGraphicFramePr>
        <p:xfrm>
          <a:off x="2901925" y="1299999"/>
          <a:ext cx="3886200" cy="2130424"/>
        </p:xfrm>
        <a:graphic>
          <a:graphicData uri="http://schemas.openxmlformats.org/drawingml/2006/table">
            <a:tbl>
              <a:tblPr/>
              <a:tblGrid>
                <a:gridCol w="533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4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Tid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Items bought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Beer, Nuts, Diaper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Beer, Coffee, Diaper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4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30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Beer, Diaper, Eggs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2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Nuts, Eggs, Milk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2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50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Nuts, Coffee, Diaper, Eggs, Milk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7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Basic Concepts: Association Rule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FE3105E-D710-3C28-0ABB-F39050C0FBCF}"/>
              </a:ext>
            </a:extLst>
          </p:cNvPr>
          <p:cNvSpPr txBox="1">
            <a:spLocks/>
          </p:cNvSpPr>
          <p:nvPr/>
        </p:nvSpPr>
        <p:spPr>
          <a:xfrm>
            <a:off x="2631905" y="1331704"/>
            <a:ext cx="9248920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  <a:defRPr/>
            </a:pPr>
            <a:r>
              <a:rPr lang="en-US" sz="2000" b="1" i="1" dirty="0">
                <a:solidFill>
                  <a:srgbClr val="0070C0"/>
                </a:solidFill>
              </a:rPr>
              <a:t>Computer -&gt; antivirus software </a:t>
            </a:r>
            <a:r>
              <a:rPr lang="en-US" sz="2000" b="1" dirty="0">
                <a:solidFill>
                  <a:srgbClr val="0070C0"/>
                </a:solidFill>
              </a:rPr>
              <a:t>[</a:t>
            </a:r>
            <a:r>
              <a:rPr lang="en-US" sz="2000" b="1" i="1" dirty="0">
                <a:solidFill>
                  <a:srgbClr val="0070C0"/>
                </a:solidFill>
              </a:rPr>
              <a:t>support </a:t>
            </a:r>
            <a:r>
              <a:rPr lang="en-US" sz="2000" b="1" dirty="0">
                <a:solidFill>
                  <a:srgbClr val="0070C0"/>
                </a:solidFill>
              </a:rPr>
              <a:t>D 2%,</a:t>
            </a:r>
            <a:r>
              <a:rPr lang="en-US" sz="2000" b="1" i="1" dirty="0">
                <a:solidFill>
                  <a:srgbClr val="0070C0"/>
                </a:solidFill>
              </a:rPr>
              <a:t>confidence </a:t>
            </a:r>
            <a:r>
              <a:rPr lang="en-US" sz="2000" b="1" dirty="0">
                <a:solidFill>
                  <a:srgbClr val="0070C0"/>
                </a:solidFill>
              </a:rPr>
              <a:t>D 60%]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US" sz="20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dirty="0"/>
              <a:t>Rule </a:t>
            </a:r>
            <a:r>
              <a:rPr lang="en-US" b="1" dirty="0"/>
              <a:t>support </a:t>
            </a:r>
            <a:r>
              <a:rPr lang="en-US" dirty="0"/>
              <a:t>and </a:t>
            </a:r>
            <a:r>
              <a:rPr lang="en-US" b="1" dirty="0"/>
              <a:t>confidence </a:t>
            </a:r>
            <a:r>
              <a:rPr lang="en-US" dirty="0"/>
              <a:t>are two measures of rule interestingness. They respectively reflect the usefulness and certainty of discovered rules.</a:t>
            </a:r>
          </a:p>
          <a:p>
            <a:pPr>
              <a:defRPr/>
            </a:pPr>
            <a:r>
              <a:rPr lang="en-US" dirty="0"/>
              <a:t>A </a:t>
            </a:r>
            <a:r>
              <a:rPr lang="en-US" b="1" dirty="0"/>
              <a:t>support</a:t>
            </a:r>
            <a:r>
              <a:rPr lang="en-US" dirty="0"/>
              <a:t> of 2% for the above Rule means that 2% of all the transactions under analysis show that computer and antivirus software are purchased together. </a:t>
            </a:r>
          </a:p>
          <a:p>
            <a:pPr>
              <a:defRPr/>
            </a:pPr>
            <a:r>
              <a:rPr lang="en-US" dirty="0"/>
              <a:t>A </a:t>
            </a:r>
            <a:r>
              <a:rPr lang="en-US" b="1" dirty="0"/>
              <a:t>confidence</a:t>
            </a:r>
            <a:r>
              <a:rPr lang="en-US" dirty="0"/>
              <a:t> of 60% means that 60% of the customers who purchased a computer also bought the software</a:t>
            </a:r>
            <a:endParaRPr lang="en-US" sz="2000" dirty="0"/>
          </a:p>
          <a:p>
            <a:pPr>
              <a:defRPr/>
            </a:pPr>
            <a:endParaRPr lang="en-US" sz="2000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83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Basic Concepts: Association Rule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05C06284-610C-31DC-D212-4C14574C3C6B}"/>
              </a:ext>
            </a:extLst>
          </p:cNvPr>
          <p:cNvSpPr txBox="1">
            <a:spLocks noChangeArrowheads="1"/>
          </p:cNvSpPr>
          <p:nvPr/>
        </p:nvSpPr>
        <p:spPr>
          <a:xfrm>
            <a:off x="6457628" y="1310676"/>
            <a:ext cx="53340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/>
            <a:r>
              <a:rPr lang="en-US" altLang="en-US" sz="2400"/>
              <a:t>Find all the rules </a:t>
            </a:r>
            <a:r>
              <a:rPr lang="en-US" altLang="en-US" sz="2400" i="1"/>
              <a:t>X </a:t>
            </a:r>
            <a:r>
              <a:rPr lang="en-US" altLang="en-US" sz="2400">
                <a:sym typeface="Wingdings" pitchFamily="2" charset="2"/>
              </a:rPr>
              <a:t> </a:t>
            </a:r>
            <a:r>
              <a:rPr lang="en-US" altLang="en-US" sz="2400" i="1">
                <a:sym typeface="Wingdings" pitchFamily="2" charset="2"/>
              </a:rPr>
              <a:t>Y</a:t>
            </a:r>
            <a:r>
              <a:rPr lang="en-US" altLang="en-US" sz="2400" i="1">
                <a:sym typeface="Symbol" pitchFamily="2" charset="2"/>
              </a:rPr>
              <a:t> </a:t>
            </a:r>
            <a:r>
              <a:rPr lang="en-US" altLang="en-US" sz="2400"/>
              <a:t>with minimum support and confidence</a:t>
            </a:r>
            <a:endParaRPr lang="en-US" altLang="en-US" sz="2400">
              <a:sym typeface="Symbol" pitchFamily="2" charset="2"/>
            </a:endParaRPr>
          </a:p>
          <a:p>
            <a:pPr marL="914400" lvl="1" indent="-457200"/>
            <a:r>
              <a:rPr lang="en-US" altLang="en-US">
                <a:solidFill>
                  <a:schemeClr val="hlink"/>
                </a:solidFill>
                <a:sym typeface="Symbol" pitchFamily="2" charset="2"/>
              </a:rPr>
              <a:t>support</a:t>
            </a:r>
            <a:r>
              <a:rPr lang="en-US" altLang="en-US">
                <a:sym typeface="Symbol" pitchFamily="2" charset="2"/>
              </a:rPr>
              <a:t>, </a:t>
            </a:r>
            <a:r>
              <a:rPr lang="en-US" altLang="en-US" i="1">
                <a:sym typeface="Symbol" pitchFamily="2" charset="2"/>
              </a:rPr>
              <a:t>s</a:t>
            </a:r>
            <a:r>
              <a:rPr lang="en-US" altLang="en-US">
                <a:sym typeface="Symbol" pitchFamily="2" charset="2"/>
              </a:rPr>
              <a:t>, </a:t>
            </a:r>
            <a:r>
              <a:rPr lang="en-US" altLang="en-US">
                <a:solidFill>
                  <a:schemeClr val="tx2"/>
                </a:solidFill>
                <a:sym typeface="Symbol" pitchFamily="2" charset="2"/>
              </a:rPr>
              <a:t>probability</a:t>
            </a:r>
            <a:r>
              <a:rPr lang="en-US" altLang="en-US">
                <a:sym typeface="Symbol" pitchFamily="2" charset="2"/>
              </a:rPr>
              <a:t> that a transaction contains X  Y</a:t>
            </a:r>
          </a:p>
          <a:p>
            <a:pPr marL="914400" lvl="1" indent="-457200"/>
            <a:r>
              <a:rPr lang="en-US" altLang="en-US">
                <a:solidFill>
                  <a:schemeClr val="hlink"/>
                </a:solidFill>
                <a:sym typeface="Symbol" pitchFamily="2" charset="2"/>
              </a:rPr>
              <a:t>confidence</a:t>
            </a:r>
            <a:r>
              <a:rPr lang="en-US" altLang="en-US">
                <a:sym typeface="Symbol" pitchFamily="2" charset="2"/>
              </a:rPr>
              <a:t>, </a:t>
            </a:r>
            <a:r>
              <a:rPr lang="en-US" altLang="en-US" i="1">
                <a:sym typeface="Symbol" pitchFamily="2" charset="2"/>
              </a:rPr>
              <a:t>c,</a:t>
            </a:r>
            <a:r>
              <a:rPr lang="en-US" altLang="en-US">
                <a:sym typeface="Symbol" pitchFamily="2" charset="2"/>
              </a:rPr>
              <a:t> </a:t>
            </a:r>
            <a:r>
              <a:rPr lang="en-US" altLang="en-US">
                <a:solidFill>
                  <a:schemeClr val="tx2"/>
                </a:solidFill>
                <a:sym typeface="Symbol" pitchFamily="2" charset="2"/>
              </a:rPr>
              <a:t>conditional probability</a:t>
            </a:r>
            <a:r>
              <a:rPr lang="en-US" altLang="en-US">
                <a:sym typeface="Symbol" pitchFamily="2" charset="2"/>
              </a:rPr>
              <a:t> that a transaction having X also contains </a:t>
            </a:r>
            <a:r>
              <a:rPr lang="en-US" altLang="en-US" i="1">
                <a:sym typeface="Symbol" pitchFamily="2" charset="2"/>
              </a:rPr>
              <a:t>Y</a:t>
            </a:r>
          </a:p>
          <a:p>
            <a:pPr marL="457200" indent="-457200">
              <a:buFont typeface="Wingdings" pitchFamily="2" charset="2"/>
              <a:buNone/>
            </a:pPr>
            <a:r>
              <a:rPr lang="en-US" altLang="en-US" sz="2000" i="1"/>
              <a:t>Let  minsup = 50%, minconf = 50%</a:t>
            </a:r>
          </a:p>
          <a:p>
            <a:pPr marL="457200" indent="-457200">
              <a:buFont typeface="Wingdings" pitchFamily="2" charset="2"/>
              <a:buNone/>
            </a:pPr>
            <a:r>
              <a:rPr lang="en-US" altLang="en-US" sz="2000" i="1"/>
              <a:t>Freq. Pat.: </a:t>
            </a:r>
            <a:r>
              <a:rPr lang="en-US" altLang="en-US" sz="2000"/>
              <a:t>Beer:3, Nuts:3, Diaper:4, Eggs:3, {Beer, Diaper}:3</a:t>
            </a:r>
          </a:p>
        </p:txBody>
      </p:sp>
      <p:sp>
        <p:nvSpPr>
          <p:cNvPr id="16" name="Oval 5">
            <a:extLst>
              <a:ext uri="{FF2B5EF4-FFF2-40B4-BE49-F238E27FC236}">
                <a16:creationId xmlns:a16="http://schemas.microsoft.com/office/drawing/2014/main" id="{0E88AABD-C254-D629-90AA-1512C3CAA3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2153" y="3714151"/>
            <a:ext cx="1643063" cy="1168400"/>
          </a:xfrm>
          <a:prstGeom prst="ellipse">
            <a:avLst/>
          </a:prstGeom>
          <a:solidFill>
            <a:srgbClr val="FFFF00"/>
          </a:solidFill>
          <a:ln w="25400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7" name="Oval 6">
            <a:extLst>
              <a:ext uri="{FF2B5EF4-FFF2-40B4-BE49-F238E27FC236}">
                <a16:creationId xmlns:a16="http://schemas.microsoft.com/office/drawing/2014/main" id="{AB5886AD-680F-F7EE-A3A4-4D91CA5E1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6228" y="3714151"/>
            <a:ext cx="1643063" cy="1298575"/>
          </a:xfrm>
          <a:prstGeom prst="ellipse">
            <a:avLst/>
          </a:prstGeom>
          <a:solidFill>
            <a:srgbClr val="99CCFF">
              <a:alpha val="50195"/>
            </a:srgbClr>
          </a:solidFill>
          <a:ln w="254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8" name="Line 7">
            <a:extLst>
              <a:ext uri="{FF2B5EF4-FFF2-40B4-BE49-F238E27FC236}">
                <a16:creationId xmlns:a16="http://schemas.microsoft.com/office/drawing/2014/main" id="{2BDC72DB-3E5E-F0D9-B322-1248DC5B7DA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54091" y="4298351"/>
            <a:ext cx="198437" cy="649288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9" name="Line 8">
            <a:extLst>
              <a:ext uri="{FF2B5EF4-FFF2-40B4-BE49-F238E27FC236}">
                <a16:creationId xmlns:a16="http://schemas.microsoft.com/office/drawing/2014/main" id="{984B7D72-867C-6CD0-4B5E-090D30BD008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27353" y="3844326"/>
            <a:ext cx="196850" cy="584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0" name="Line 9">
            <a:extLst>
              <a:ext uri="{FF2B5EF4-FFF2-40B4-BE49-F238E27FC236}">
                <a16:creationId xmlns:a16="http://schemas.microsoft.com/office/drawing/2014/main" id="{EE9F0662-8F3A-DFE1-8C30-E41C0F9D7B7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738366" y="3518889"/>
            <a:ext cx="0" cy="779462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1" name="Text Box 10">
            <a:extLst>
              <a:ext uri="{FF2B5EF4-FFF2-40B4-BE49-F238E27FC236}">
                <a16:creationId xmlns:a16="http://schemas.microsoft.com/office/drawing/2014/main" id="{53E8DFB4-9E9F-8449-5B27-5948563908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3828" y="3323626"/>
            <a:ext cx="1052513" cy="89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chemeClr val="hlink"/>
                </a:solidFill>
                <a:latin typeface="Times New Roman" panose="02020603050405020304" pitchFamily="18" charset="0"/>
              </a:rPr>
              <a:t>Customer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chemeClr val="hlink"/>
                </a:solidFill>
                <a:latin typeface="Times New Roman" panose="02020603050405020304" pitchFamily="18" charset="0"/>
              </a:rPr>
              <a:t>buys diaper</a:t>
            </a:r>
            <a:endParaRPr lang="en-US" altLang="en-US" sz="1800" b="1" u="sng">
              <a:latin typeface="Times New Roman" panose="02020603050405020304" pitchFamily="18" charset="0"/>
            </a:endParaRPr>
          </a:p>
        </p:txBody>
      </p:sp>
      <p:sp>
        <p:nvSpPr>
          <p:cNvPr id="22" name="Text Box 11">
            <a:extLst>
              <a:ext uri="{FF2B5EF4-FFF2-40B4-BE49-F238E27FC236}">
                <a16:creationId xmlns:a16="http://schemas.microsoft.com/office/drawing/2014/main" id="{DD750EBD-5DEB-E600-E894-1CEAC8992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3028" y="3193866"/>
            <a:ext cx="10668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Customer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buys both</a:t>
            </a:r>
            <a:endParaRPr lang="en-US" altLang="en-US" sz="1600" b="1" u="sng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62AE41FA-1C8F-91E7-BAE1-2AB04A71D4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2153" y="4882551"/>
            <a:ext cx="1042988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chemeClr val="tx2"/>
                </a:solidFill>
                <a:latin typeface="Times New Roman" panose="02020603050405020304" pitchFamily="18" charset="0"/>
              </a:rPr>
              <a:t>Customer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chemeClr val="tx2"/>
                </a:solidFill>
                <a:latin typeface="Times New Roman" panose="02020603050405020304" pitchFamily="18" charset="0"/>
              </a:rPr>
              <a:t>buys beer</a:t>
            </a:r>
            <a:endParaRPr lang="en-US" altLang="en-US" sz="1800" b="1" u="sng">
              <a:latin typeface="Times New Roman" panose="02020603050405020304" pitchFamily="18" charset="0"/>
            </a:endParaRPr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FBB1D52E-0A5E-D41A-1DB9-51FEDE1CB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628" y="3260126"/>
            <a:ext cx="3352800" cy="2241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26" name="Rectangle 15">
            <a:extLst>
              <a:ext uri="{FF2B5EF4-FFF2-40B4-BE49-F238E27FC236}">
                <a16:creationId xmlns:a16="http://schemas.microsoft.com/office/drawing/2014/main" id="{8B1319CA-FDB5-4360-4758-891419C8CC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003" y="2555276"/>
            <a:ext cx="289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/>
              <a:t>Nuts, Eggs, Milk</a:t>
            </a:r>
          </a:p>
        </p:txBody>
      </p:sp>
      <p:sp>
        <p:nvSpPr>
          <p:cNvPr id="27" name="Rectangle 16">
            <a:extLst>
              <a:ext uri="{FF2B5EF4-FFF2-40B4-BE49-F238E27FC236}">
                <a16:creationId xmlns:a16="http://schemas.microsoft.com/office/drawing/2014/main" id="{BA4C3484-E66A-8564-B8C6-D5525C2659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628" y="2555276"/>
            <a:ext cx="460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/>
              <a:t>40</a:t>
            </a:r>
          </a:p>
        </p:txBody>
      </p:sp>
      <p:sp>
        <p:nvSpPr>
          <p:cNvPr id="28" name="Rectangle 17">
            <a:extLst>
              <a:ext uri="{FF2B5EF4-FFF2-40B4-BE49-F238E27FC236}">
                <a16:creationId xmlns:a16="http://schemas.microsoft.com/office/drawing/2014/main" id="{0FE6356A-8C26-11B2-669D-1ADB979268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003" y="2841026"/>
            <a:ext cx="289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400"/>
              <a:t>Nuts, Coffee, Diaper, Eggs, Milk</a:t>
            </a:r>
          </a:p>
        </p:txBody>
      </p:sp>
      <p:sp>
        <p:nvSpPr>
          <p:cNvPr id="29" name="Rectangle 18">
            <a:extLst>
              <a:ext uri="{FF2B5EF4-FFF2-40B4-BE49-F238E27FC236}">
                <a16:creationId xmlns:a16="http://schemas.microsoft.com/office/drawing/2014/main" id="{7E3ABA9A-DD35-B504-7E47-C5FD58E17F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628" y="2841026"/>
            <a:ext cx="460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/>
              <a:t>50</a:t>
            </a:r>
          </a:p>
        </p:txBody>
      </p:sp>
      <p:sp>
        <p:nvSpPr>
          <p:cNvPr id="30" name="Rectangle 19">
            <a:extLst>
              <a:ext uri="{FF2B5EF4-FFF2-40B4-BE49-F238E27FC236}">
                <a16:creationId xmlns:a16="http://schemas.microsoft.com/office/drawing/2014/main" id="{BBDF5C47-798E-449A-ED96-1E1801B321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003" y="2244126"/>
            <a:ext cx="28924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/>
              <a:t>Beer, Diaper, Eggs</a:t>
            </a:r>
          </a:p>
        </p:txBody>
      </p:sp>
      <p:sp>
        <p:nvSpPr>
          <p:cNvPr id="31" name="Rectangle 20">
            <a:extLst>
              <a:ext uri="{FF2B5EF4-FFF2-40B4-BE49-F238E27FC236}">
                <a16:creationId xmlns:a16="http://schemas.microsoft.com/office/drawing/2014/main" id="{8110C099-C6FB-9803-0F34-779F8E1365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628" y="2244126"/>
            <a:ext cx="46037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/>
              <a:t>30</a:t>
            </a:r>
          </a:p>
        </p:txBody>
      </p:sp>
      <p:sp>
        <p:nvSpPr>
          <p:cNvPr id="32" name="Rectangle 21">
            <a:extLst>
              <a:ext uri="{FF2B5EF4-FFF2-40B4-BE49-F238E27FC236}">
                <a16:creationId xmlns:a16="http://schemas.microsoft.com/office/drawing/2014/main" id="{3A09690E-0263-C259-ED50-77132EFF9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003" y="1932976"/>
            <a:ext cx="28924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/>
              <a:t>Beer, Coffee, Diaper</a:t>
            </a:r>
          </a:p>
        </p:txBody>
      </p:sp>
      <p:sp>
        <p:nvSpPr>
          <p:cNvPr id="33" name="Rectangle 22">
            <a:extLst>
              <a:ext uri="{FF2B5EF4-FFF2-40B4-BE49-F238E27FC236}">
                <a16:creationId xmlns:a16="http://schemas.microsoft.com/office/drawing/2014/main" id="{BF96F60D-DF43-531A-E61F-A7D03C49E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628" y="1932976"/>
            <a:ext cx="46037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/>
              <a:t>20</a:t>
            </a:r>
          </a:p>
        </p:txBody>
      </p:sp>
      <p:sp>
        <p:nvSpPr>
          <p:cNvPr id="34" name="Rectangle 23">
            <a:extLst>
              <a:ext uri="{FF2B5EF4-FFF2-40B4-BE49-F238E27FC236}">
                <a16:creationId xmlns:a16="http://schemas.microsoft.com/office/drawing/2014/main" id="{DCFD6E81-ABF6-355B-7825-E579D16BB3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003" y="1621826"/>
            <a:ext cx="289242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/>
              <a:t>Beer, Nuts, Diaper</a:t>
            </a:r>
          </a:p>
        </p:txBody>
      </p:sp>
      <p:sp>
        <p:nvSpPr>
          <p:cNvPr id="35" name="Rectangle 24">
            <a:extLst>
              <a:ext uri="{FF2B5EF4-FFF2-40B4-BE49-F238E27FC236}">
                <a16:creationId xmlns:a16="http://schemas.microsoft.com/office/drawing/2014/main" id="{68534298-9C5D-E59F-3C8B-5DD471972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628" y="1621826"/>
            <a:ext cx="46037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/>
              <a:t>10</a:t>
            </a:r>
          </a:p>
        </p:txBody>
      </p:sp>
      <p:sp>
        <p:nvSpPr>
          <p:cNvPr id="36" name="Rectangle 25">
            <a:extLst>
              <a:ext uri="{FF2B5EF4-FFF2-40B4-BE49-F238E27FC236}">
                <a16:creationId xmlns:a16="http://schemas.microsoft.com/office/drawing/2014/main" id="{0EE277D5-C688-1C4A-109C-5B9D3F7F2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003" y="1310676"/>
            <a:ext cx="2892425" cy="3111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600" b="1" dirty="0">
                <a:solidFill>
                  <a:schemeClr val="bg1"/>
                </a:solidFill>
              </a:rPr>
              <a:t>Items bought</a:t>
            </a:r>
          </a:p>
        </p:txBody>
      </p:sp>
      <p:sp>
        <p:nvSpPr>
          <p:cNvPr id="37" name="Rectangle 26">
            <a:extLst>
              <a:ext uri="{FF2B5EF4-FFF2-40B4-BE49-F238E27FC236}">
                <a16:creationId xmlns:a16="http://schemas.microsoft.com/office/drawing/2014/main" id="{165C8E8D-5750-E3B1-DC70-5B91A5CF3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628" y="1310676"/>
            <a:ext cx="460375" cy="3111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altLang="en-US" sz="1400" b="1" dirty="0" err="1">
                <a:solidFill>
                  <a:schemeClr val="bg1"/>
                </a:solidFill>
              </a:rPr>
              <a:t>Tid</a:t>
            </a:r>
            <a:endParaRPr lang="en-US" altLang="en-US" sz="1400" b="1" dirty="0">
              <a:solidFill>
                <a:schemeClr val="bg1"/>
              </a:solidFill>
            </a:endParaRPr>
          </a:p>
        </p:txBody>
      </p:sp>
      <p:sp>
        <p:nvSpPr>
          <p:cNvPr id="38" name="Line 27">
            <a:extLst>
              <a:ext uri="{FF2B5EF4-FFF2-40B4-BE49-F238E27FC236}">
                <a16:creationId xmlns:a16="http://schemas.microsoft.com/office/drawing/2014/main" id="{DDADD99C-136D-E540-C234-796C95CF870E}"/>
              </a:ext>
            </a:extLst>
          </p:cNvPr>
          <p:cNvSpPr>
            <a:spLocks noChangeShapeType="1"/>
          </p:cNvSpPr>
          <p:nvPr/>
        </p:nvSpPr>
        <p:spPr bwMode="auto">
          <a:xfrm>
            <a:off x="3028628" y="1310676"/>
            <a:ext cx="33528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39" name="Line 28">
            <a:extLst>
              <a:ext uri="{FF2B5EF4-FFF2-40B4-BE49-F238E27FC236}">
                <a16:creationId xmlns:a16="http://schemas.microsoft.com/office/drawing/2014/main" id="{60BB52F1-B4C0-6870-A2C3-D26DA567F60E}"/>
              </a:ext>
            </a:extLst>
          </p:cNvPr>
          <p:cNvSpPr>
            <a:spLocks noChangeShapeType="1"/>
          </p:cNvSpPr>
          <p:nvPr/>
        </p:nvSpPr>
        <p:spPr bwMode="auto">
          <a:xfrm>
            <a:off x="3028628" y="1621826"/>
            <a:ext cx="33528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 dirty="0"/>
          </a:p>
        </p:txBody>
      </p:sp>
      <p:sp>
        <p:nvSpPr>
          <p:cNvPr id="40" name="Line 29">
            <a:extLst>
              <a:ext uri="{FF2B5EF4-FFF2-40B4-BE49-F238E27FC236}">
                <a16:creationId xmlns:a16="http://schemas.microsoft.com/office/drawing/2014/main" id="{64AED3AB-C4EF-5299-E75C-B326841E75DC}"/>
              </a:ext>
            </a:extLst>
          </p:cNvPr>
          <p:cNvSpPr>
            <a:spLocks noChangeShapeType="1"/>
          </p:cNvSpPr>
          <p:nvPr/>
        </p:nvSpPr>
        <p:spPr bwMode="auto">
          <a:xfrm>
            <a:off x="3028628" y="1932976"/>
            <a:ext cx="3352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41" name="Line 30">
            <a:extLst>
              <a:ext uri="{FF2B5EF4-FFF2-40B4-BE49-F238E27FC236}">
                <a16:creationId xmlns:a16="http://schemas.microsoft.com/office/drawing/2014/main" id="{322C98EB-9079-0F38-BB2B-C8F3DF34FDB3}"/>
              </a:ext>
            </a:extLst>
          </p:cNvPr>
          <p:cNvSpPr>
            <a:spLocks noChangeShapeType="1"/>
          </p:cNvSpPr>
          <p:nvPr/>
        </p:nvSpPr>
        <p:spPr bwMode="auto">
          <a:xfrm>
            <a:off x="3028628" y="2244126"/>
            <a:ext cx="3352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42" name="Line 31">
            <a:extLst>
              <a:ext uri="{FF2B5EF4-FFF2-40B4-BE49-F238E27FC236}">
                <a16:creationId xmlns:a16="http://schemas.microsoft.com/office/drawing/2014/main" id="{85FB3B16-02DA-BDBA-42BA-7E08D797A1AB}"/>
              </a:ext>
            </a:extLst>
          </p:cNvPr>
          <p:cNvSpPr>
            <a:spLocks noChangeShapeType="1"/>
          </p:cNvSpPr>
          <p:nvPr/>
        </p:nvSpPr>
        <p:spPr bwMode="auto">
          <a:xfrm>
            <a:off x="3028628" y="2555276"/>
            <a:ext cx="3352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43" name="Line 32">
            <a:extLst>
              <a:ext uri="{FF2B5EF4-FFF2-40B4-BE49-F238E27FC236}">
                <a16:creationId xmlns:a16="http://schemas.microsoft.com/office/drawing/2014/main" id="{4C67A2A3-D6AA-768B-E584-D55FB10E4CDA}"/>
              </a:ext>
            </a:extLst>
          </p:cNvPr>
          <p:cNvSpPr>
            <a:spLocks noChangeShapeType="1"/>
          </p:cNvSpPr>
          <p:nvPr/>
        </p:nvSpPr>
        <p:spPr bwMode="auto">
          <a:xfrm>
            <a:off x="3028628" y="3126776"/>
            <a:ext cx="33528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44" name="Line 33">
            <a:extLst>
              <a:ext uri="{FF2B5EF4-FFF2-40B4-BE49-F238E27FC236}">
                <a16:creationId xmlns:a16="http://schemas.microsoft.com/office/drawing/2014/main" id="{C8182AE7-806F-D9DB-3C01-58030AB39787}"/>
              </a:ext>
            </a:extLst>
          </p:cNvPr>
          <p:cNvSpPr>
            <a:spLocks noChangeShapeType="1"/>
          </p:cNvSpPr>
          <p:nvPr/>
        </p:nvSpPr>
        <p:spPr bwMode="auto">
          <a:xfrm>
            <a:off x="3028628" y="1310676"/>
            <a:ext cx="0" cy="1816100"/>
          </a:xfrm>
          <a:prstGeom prst="line">
            <a:avLst/>
          </a:prstGeom>
          <a:noFill/>
          <a:ln w="28575" cap="sq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45" name="Line 34">
            <a:extLst>
              <a:ext uri="{FF2B5EF4-FFF2-40B4-BE49-F238E27FC236}">
                <a16:creationId xmlns:a16="http://schemas.microsoft.com/office/drawing/2014/main" id="{6DB5FD1F-E271-34B7-85D8-694253A7B612}"/>
              </a:ext>
            </a:extLst>
          </p:cNvPr>
          <p:cNvSpPr>
            <a:spLocks noChangeShapeType="1"/>
          </p:cNvSpPr>
          <p:nvPr/>
        </p:nvSpPr>
        <p:spPr bwMode="auto">
          <a:xfrm>
            <a:off x="3489003" y="1310676"/>
            <a:ext cx="0" cy="18161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46" name="Line 35">
            <a:extLst>
              <a:ext uri="{FF2B5EF4-FFF2-40B4-BE49-F238E27FC236}">
                <a16:creationId xmlns:a16="http://schemas.microsoft.com/office/drawing/2014/main" id="{62023940-7972-7CA8-428C-E2E4B32A3881}"/>
              </a:ext>
            </a:extLst>
          </p:cNvPr>
          <p:cNvSpPr>
            <a:spLocks noChangeShapeType="1"/>
          </p:cNvSpPr>
          <p:nvPr/>
        </p:nvSpPr>
        <p:spPr bwMode="auto">
          <a:xfrm>
            <a:off x="6381428" y="1310676"/>
            <a:ext cx="0" cy="1816100"/>
          </a:xfrm>
          <a:prstGeom prst="line">
            <a:avLst/>
          </a:prstGeom>
          <a:noFill/>
          <a:ln w="28575" cap="sq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47" name="Line 36">
            <a:extLst>
              <a:ext uri="{FF2B5EF4-FFF2-40B4-BE49-F238E27FC236}">
                <a16:creationId xmlns:a16="http://schemas.microsoft.com/office/drawing/2014/main" id="{3100E8E1-4694-4CA1-3533-64E3D377B19F}"/>
              </a:ext>
            </a:extLst>
          </p:cNvPr>
          <p:cNvSpPr>
            <a:spLocks noChangeShapeType="1"/>
          </p:cNvSpPr>
          <p:nvPr/>
        </p:nvSpPr>
        <p:spPr bwMode="auto">
          <a:xfrm>
            <a:off x="3028628" y="2841026"/>
            <a:ext cx="3352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48" name="Rectangle 38">
            <a:extLst>
              <a:ext uri="{FF2B5EF4-FFF2-40B4-BE49-F238E27FC236}">
                <a16:creationId xmlns:a16="http://schemas.microsoft.com/office/drawing/2014/main" id="{C1364F7E-8FD8-639F-AF28-8564C5B9D4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3828" y="5196876"/>
            <a:ext cx="5334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14400" indent="-45720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US" altLang="en-US" sz="2400"/>
              <a:t>Association rules: (many more!)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i="1"/>
              <a:t>Beer </a:t>
            </a:r>
            <a:r>
              <a:rPr lang="en-US" altLang="en-US" sz="2400">
                <a:sym typeface="Wingdings" pitchFamily="2" charset="2"/>
              </a:rPr>
              <a:t></a:t>
            </a:r>
            <a:r>
              <a:rPr lang="en-US" altLang="en-US" sz="2400" i="1">
                <a:sym typeface="Symbol" pitchFamily="2" charset="2"/>
              </a:rPr>
              <a:t> Diaper  </a:t>
            </a:r>
            <a:r>
              <a:rPr lang="en-US" altLang="en-US" sz="2400">
                <a:sym typeface="Symbol" pitchFamily="2" charset="2"/>
              </a:rPr>
              <a:t>(60%, 100%)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i="1"/>
              <a:t>Diaper </a:t>
            </a:r>
            <a:r>
              <a:rPr lang="en-US" altLang="en-US" sz="2400">
                <a:sym typeface="Wingdings" pitchFamily="2" charset="2"/>
              </a:rPr>
              <a:t></a:t>
            </a:r>
            <a:r>
              <a:rPr lang="en-US" altLang="en-US" sz="2400" i="1">
                <a:sym typeface="Symbol" pitchFamily="2" charset="2"/>
              </a:rPr>
              <a:t> Beer  </a:t>
            </a:r>
            <a:r>
              <a:rPr lang="en-US" altLang="en-US" sz="2400">
                <a:sym typeface="Symbol" pitchFamily="2" charset="2"/>
              </a:rPr>
              <a:t>(60%, 75%)</a:t>
            </a:r>
          </a:p>
        </p:txBody>
      </p:sp>
    </p:spTree>
    <p:extLst>
      <p:ext uri="{BB962C8B-B14F-4D97-AF65-F5344CB8AC3E}">
        <p14:creationId xmlns:p14="http://schemas.microsoft.com/office/powerpoint/2010/main" val="334265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Closed Patterns and Max-Patterns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38128520-995A-1162-F04C-33A15D6EE6FF}"/>
              </a:ext>
            </a:extLst>
          </p:cNvPr>
          <p:cNvSpPr txBox="1">
            <a:spLocks noChangeArrowheads="1"/>
          </p:cNvSpPr>
          <p:nvPr/>
        </p:nvSpPr>
        <p:spPr>
          <a:xfrm>
            <a:off x="2551204" y="1176495"/>
            <a:ext cx="9260878" cy="50843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400"/>
              <a:t>A long pattern contains a combinatorial number of sub-patterns, e.g., {a</a:t>
            </a:r>
            <a:r>
              <a:rPr lang="en-US" altLang="en-US" sz="2400" baseline="-25000"/>
              <a:t>1</a:t>
            </a:r>
            <a:r>
              <a:rPr lang="en-US" altLang="en-US" sz="2400"/>
              <a:t>, …, a</a:t>
            </a:r>
            <a:r>
              <a:rPr lang="en-US" altLang="en-US" sz="2400" baseline="-25000"/>
              <a:t>100</a:t>
            </a:r>
            <a:r>
              <a:rPr lang="en-US" altLang="en-US" sz="2400"/>
              <a:t>} </a:t>
            </a:r>
            <a:r>
              <a:rPr lang="en-US" altLang="en-US" sz="2400">
                <a:sym typeface="Wingdings" pitchFamily="2" charset="2"/>
              </a:rPr>
              <a:t>contains</a:t>
            </a:r>
            <a:r>
              <a:rPr lang="en-US" altLang="en-US" sz="2400"/>
              <a:t> (</a:t>
            </a:r>
            <a:r>
              <a:rPr lang="en-US" altLang="en-US" sz="2400" baseline="-25000"/>
              <a:t>100</a:t>
            </a:r>
            <a:r>
              <a:rPr lang="en-US" altLang="en-US" sz="2400" baseline="30000"/>
              <a:t>1</a:t>
            </a:r>
            <a:r>
              <a:rPr lang="en-US" altLang="en-US" sz="2400"/>
              <a:t>) + (</a:t>
            </a:r>
            <a:r>
              <a:rPr lang="en-US" altLang="en-US" sz="2400" baseline="-25000"/>
              <a:t>100</a:t>
            </a:r>
            <a:r>
              <a:rPr lang="en-US" altLang="en-US" sz="2400" baseline="30000"/>
              <a:t>2</a:t>
            </a:r>
            <a:r>
              <a:rPr lang="en-US" altLang="en-US" sz="2400"/>
              <a:t>) + … + (</a:t>
            </a:r>
            <a:r>
              <a:rPr lang="en-US" altLang="en-US" sz="2400" baseline="-25000"/>
              <a:t>1</a:t>
            </a:r>
            <a:r>
              <a:rPr lang="en-US" altLang="en-US" sz="2400" baseline="30000"/>
              <a:t>1</a:t>
            </a:r>
            <a:r>
              <a:rPr lang="en-US" altLang="en-US" sz="2400" baseline="-25000"/>
              <a:t>0</a:t>
            </a:r>
            <a:r>
              <a:rPr lang="en-US" altLang="en-US" sz="2400" baseline="30000"/>
              <a:t>0</a:t>
            </a:r>
            <a:r>
              <a:rPr lang="en-US" altLang="en-US" sz="2400" baseline="-25000"/>
              <a:t>0</a:t>
            </a:r>
            <a:r>
              <a:rPr lang="en-US" altLang="en-US" sz="2400" baseline="30000"/>
              <a:t>0</a:t>
            </a:r>
            <a:r>
              <a:rPr lang="en-US" altLang="en-US" sz="2400"/>
              <a:t>) = 2</a:t>
            </a:r>
            <a:r>
              <a:rPr lang="en-US" altLang="en-US" sz="2400" baseline="30000"/>
              <a:t>100 </a:t>
            </a:r>
            <a:r>
              <a:rPr lang="en-US" altLang="en-US" sz="2400"/>
              <a:t>– 1 = 1.27*10</a:t>
            </a:r>
            <a:r>
              <a:rPr lang="en-US" altLang="en-US" sz="2400" baseline="30000"/>
              <a:t>30 </a:t>
            </a:r>
            <a:r>
              <a:rPr lang="en-US" altLang="en-US" sz="2400"/>
              <a:t>sub-patterns! </a:t>
            </a:r>
            <a:r>
              <a:rPr lang="en-US" altLang="en-US" sz="2000" b="1"/>
              <a:t>permutations</a:t>
            </a:r>
            <a:endParaRPr lang="en-US" altLang="en-US" sz="2400" b="1"/>
          </a:p>
          <a:p>
            <a:pPr>
              <a:lnSpc>
                <a:spcPct val="110000"/>
              </a:lnSpc>
            </a:pPr>
            <a:r>
              <a:rPr lang="en-US" altLang="en-US" sz="2400"/>
              <a:t>Solution: </a:t>
            </a:r>
            <a:r>
              <a:rPr lang="en-US" altLang="en-US" sz="2400" i="1"/>
              <a:t>Mine </a:t>
            </a:r>
            <a:r>
              <a:rPr lang="en-US" altLang="en-US" sz="2400" i="1">
                <a:solidFill>
                  <a:schemeClr val="hlink"/>
                </a:solidFill>
              </a:rPr>
              <a:t>closed patterns</a:t>
            </a:r>
            <a:r>
              <a:rPr lang="en-US" altLang="en-US" sz="2400" i="1"/>
              <a:t> and </a:t>
            </a:r>
            <a:r>
              <a:rPr lang="en-US" altLang="en-US" sz="2400" i="1">
                <a:solidFill>
                  <a:schemeClr val="hlink"/>
                </a:solidFill>
              </a:rPr>
              <a:t>max-patterns</a:t>
            </a:r>
            <a:r>
              <a:rPr lang="en-US" altLang="en-US" sz="2400" i="1"/>
              <a:t> instead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An itemset X</a:t>
            </a:r>
            <a:r>
              <a:rPr lang="en-US" altLang="en-US" sz="2400">
                <a:solidFill>
                  <a:schemeClr val="hlink"/>
                </a:solidFill>
              </a:rPr>
              <a:t> </a:t>
            </a:r>
            <a:r>
              <a:rPr lang="en-US" altLang="en-US" sz="2400"/>
              <a:t>is </a:t>
            </a:r>
            <a:r>
              <a:rPr lang="en-US" altLang="en-US" sz="2400">
                <a:solidFill>
                  <a:schemeClr val="hlink"/>
                </a:solidFill>
              </a:rPr>
              <a:t>closed </a:t>
            </a:r>
            <a:r>
              <a:rPr lang="en-US" altLang="en-US" sz="2400"/>
              <a:t>if X is </a:t>
            </a:r>
            <a:r>
              <a:rPr lang="en-US" altLang="en-US" sz="2400" i="1"/>
              <a:t>frequent</a:t>
            </a:r>
            <a:r>
              <a:rPr lang="en-US" altLang="en-US" sz="2400"/>
              <a:t> and there exists </a:t>
            </a:r>
            <a:r>
              <a:rPr lang="en-US" altLang="en-US" sz="2400" i="1"/>
              <a:t>no super-pattern</a:t>
            </a:r>
            <a:r>
              <a:rPr lang="en-US" altLang="en-US" sz="2400"/>
              <a:t> Y </a:t>
            </a:r>
            <a:r>
              <a:rPr lang="he-IL" altLang="en-US" sz="2400"/>
              <a:t>כ</a:t>
            </a:r>
            <a:r>
              <a:rPr lang="en-US" altLang="en-US" sz="2400"/>
              <a:t> X, </a:t>
            </a:r>
            <a:r>
              <a:rPr lang="en-US" altLang="en-US" sz="2400" i="1"/>
              <a:t>with the same support</a:t>
            </a:r>
            <a:r>
              <a:rPr lang="en-US" altLang="en-US" sz="2400"/>
              <a:t> as X (proposed by Pasquier, et al. @ ICDT’99) 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An itemset X is a </a:t>
            </a:r>
            <a:r>
              <a:rPr lang="en-US" altLang="en-US" sz="2400">
                <a:solidFill>
                  <a:schemeClr val="hlink"/>
                </a:solidFill>
              </a:rPr>
              <a:t>max-pattern</a:t>
            </a:r>
            <a:r>
              <a:rPr lang="en-US" altLang="en-US" sz="2400"/>
              <a:t> if X is frequent and there exists no frequent super-pattern Y </a:t>
            </a:r>
            <a:r>
              <a:rPr lang="he-IL" altLang="en-US" sz="2400"/>
              <a:t>כ</a:t>
            </a:r>
            <a:r>
              <a:rPr lang="en-US" altLang="en-US" sz="2400"/>
              <a:t> X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Closed pattern is a lossless compression of freq. patterns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Reducing the # of patterns and rules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5762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Closed Patterns and Max-Patterns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A1EE70CF-8A2B-AE9B-2363-980B361DC0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5425" y="1063719"/>
            <a:ext cx="2438400" cy="213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 u="sng" dirty="0"/>
              <a:t>My  dataset: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 dirty="0"/>
              <a:t>1:	A,B,C,E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 dirty="0"/>
              <a:t>2:	A,C,D,E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 dirty="0"/>
              <a:t>3:     	B,C,E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 dirty="0"/>
              <a:t>4:	A,C,D,E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 dirty="0"/>
              <a:t>5:    	C,D,E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 dirty="0"/>
              <a:t>6:    	A,D,E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500" b="1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 err="1"/>
              <a:t>minsupp</a:t>
            </a:r>
            <a:r>
              <a:rPr lang="en-US" altLang="en-US" sz="1600" dirty="0"/>
              <a:t>=50%</a:t>
            </a:r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087F53A7-1642-D38A-0411-88FA4F698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2440" y="1168751"/>
            <a:ext cx="4572000" cy="5262979"/>
          </a:xfrm>
          <a:prstGeom prst="rect">
            <a:avLst/>
          </a:prstGeom>
          <a:noFill/>
          <a:ln w="9525">
            <a:solidFill>
              <a:srgbClr val="12132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{A} = 4  ; not closed due to {A,E}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{B} = 2  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{C} = 5  ; not closed due to {C,E}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{D} = 4  ; closed, and not maximal due to e.g. {A,D}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{E} = 6  ; closed, but not maximal due to e.g. {D,E}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6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{A,B} = 1;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{A,C} = 3; not closed due to {A,C,E}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{A,D} = 3; not closed due to {A,D,E}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{A,E} = 4; closed, but not maximal due to {A,D,E}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{B,C} = 2;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{B,D} = 0;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{B,E} = 2;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{C,D} = 3; not closed due to {C,D,E}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{C,E} = 5; closed, but not maximal due to {C,D,E}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{D,E} = 4; closed, but not maximal due to {A,D,E}</a:t>
            </a:r>
          </a:p>
        </p:txBody>
      </p:sp>
      <p:sp>
        <p:nvSpPr>
          <p:cNvPr id="19" name="Rectangle 10">
            <a:extLst>
              <a:ext uri="{FF2B5EF4-FFF2-40B4-BE49-F238E27FC236}">
                <a16:creationId xmlns:a16="http://schemas.microsoft.com/office/drawing/2014/main" id="{66C78171-1DB5-B606-DA7A-24CCE4A152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0140" y="3148944"/>
            <a:ext cx="3922639" cy="3293209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{A,B,C} = 1;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{A,B,D} = 0;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{A,B,E} = 1;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{A,C,D} = 2;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{A,C,E} = 3; maximal frequent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{A,D,E} = 3; maximal frequent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{B,C,D} = 0;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{B,C,E} = 2;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{C,D,E} = 3; maximal frequent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6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{A,B,C,D} = 0;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{A,B,C,E} = 1; not frequent =&gt; ignore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/>
              <a:t>{B,C,D,E} = 0; not frequent =&gt; ignore</a:t>
            </a:r>
          </a:p>
        </p:txBody>
      </p:sp>
    </p:spTree>
    <p:extLst>
      <p:ext uri="{BB962C8B-B14F-4D97-AF65-F5344CB8AC3E}">
        <p14:creationId xmlns:p14="http://schemas.microsoft.com/office/powerpoint/2010/main" val="289452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Mining Frequent Patterns, Associations, and Correlation: Basic Concepts and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348188" y="304810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3">
            <a:extLst>
              <a:ext uri="{FF2B5EF4-FFF2-40B4-BE49-F238E27FC236}">
                <a16:creationId xmlns:a16="http://schemas.microsoft.com/office/drawing/2014/main" id="{AFE90508-C74C-7BF7-6F64-1D0461EACD6D}"/>
              </a:ext>
            </a:extLst>
          </p:cNvPr>
          <p:cNvSpPr txBox="1">
            <a:spLocks noChangeArrowheads="1"/>
          </p:cNvSpPr>
          <p:nvPr/>
        </p:nvSpPr>
        <p:spPr>
          <a:xfrm>
            <a:off x="694812" y="1889048"/>
            <a:ext cx="7984953" cy="414599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Basic Concepts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Frequent Itemset Mining Methods 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Which Patterns Are Interesting?—Pattern Evaluation Methods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43585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Scalable Frequent Itemset Mining Methods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713BAC0-C8C4-2E33-F7A3-C704154DD246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305049"/>
            <a:ext cx="8382000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80000"/>
              </a:lnSpc>
            </a:pPr>
            <a:r>
              <a:rPr lang="en-US" altLang="en-US" dirty="0" err="1"/>
              <a:t>Apriori</a:t>
            </a:r>
            <a:r>
              <a:rPr lang="en-US" altLang="en-US" dirty="0"/>
              <a:t>: A Candidate Generation-and-Test Approach</a:t>
            </a:r>
          </a:p>
          <a:p>
            <a:pPr>
              <a:lnSpc>
                <a:spcPct val="180000"/>
              </a:lnSpc>
            </a:pPr>
            <a:r>
              <a:rPr lang="en-US" altLang="en-US" dirty="0" err="1"/>
              <a:t>FPGrowth</a:t>
            </a:r>
            <a:r>
              <a:rPr lang="en-US" altLang="en-US" dirty="0"/>
              <a:t>:  A Frequent Pattern-Growth Approach</a:t>
            </a:r>
          </a:p>
          <a:p>
            <a:pPr>
              <a:lnSpc>
                <a:spcPct val="180000"/>
              </a:lnSpc>
            </a:pPr>
            <a:r>
              <a:rPr lang="en-US" altLang="en-US" sz="2800" dirty="0"/>
              <a:t>Mining Close Frequent Patterns and </a:t>
            </a:r>
            <a:r>
              <a:rPr lang="en-US" altLang="en-US" sz="2800" dirty="0" err="1"/>
              <a:t>Maxpatterns</a:t>
            </a:r>
            <a:endParaRPr lang="en-US" altLang="en-US" sz="2800" dirty="0"/>
          </a:p>
          <a:p>
            <a:pPr>
              <a:lnSpc>
                <a:spcPct val="180000"/>
              </a:lnSpc>
            </a:pPr>
            <a:endParaRPr lang="en-US" altLang="en-US" dirty="0"/>
          </a:p>
        </p:txBody>
      </p:sp>
      <p:sp>
        <p:nvSpPr>
          <p:cNvPr id="16" name="AutoShape 4">
            <a:extLst>
              <a:ext uri="{FF2B5EF4-FFF2-40B4-BE49-F238E27FC236}">
                <a16:creationId xmlns:a16="http://schemas.microsoft.com/office/drawing/2014/main" id="{6C9C82A2-0102-01CE-5C81-AFCBDB5212FD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10595243" y="1519509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75438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5597" y="-168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Downward Closure Property and Scalable Mining Methods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CCE2A04-A117-5B3C-A012-7E882AA86917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307198"/>
            <a:ext cx="9294730" cy="460384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The </a:t>
            </a:r>
            <a:r>
              <a:rPr lang="en-US" altLang="en-US" sz="2400" dirty="0">
                <a:solidFill>
                  <a:schemeClr val="hlink"/>
                </a:solidFill>
              </a:rPr>
              <a:t>downward closure</a:t>
            </a:r>
            <a:r>
              <a:rPr lang="en-US" altLang="en-US" sz="2400" dirty="0"/>
              <a:t> property of frequent patterns</a:t>
            </a:r>
          </a:p>
          <a:p>
            <a:pPr lvl="1"/>
            <a:r>
              <a:rPr lang="en-US" altLang="en-US" u="sng" dirty="0">
                <a:solidFill>
                  <a:schemeClr val="hlink"/>
                </a:solidFill>
              </a:rPr>
              <a:t>Any subset of a frequent itemset must be frequent</a:t>
            </a:r>
            <a:endParaRPr lang="en-US" altLang="en-US" dirty="0">
              <a:solidFill>
                <a:schemeClr val="hlink"/>
              </a:solidFill>
            </a:endParaRPr>
          </a:p>
          <a:p>
            <a:pPr lvl="1"/>
            <a:r>
              <a:rPr lang="en-US" altLang="en-US" dirty="0"/>
              <a:t>If </a:t>
            </a:r>
            <a:r>
              <a:rPr lang="en-US" altLang="en-US" b="1" dirty="0"/>
              <a:t>{beer, diaper, nuts}</a:t>
            </a:r>
            <a:r>
              <a:rPr lang="en-US" altLang="en-US" dirty="0"/>
              <a:t> is frequent, so is </a:t>
            </a:r>
            <a:r>
              <a:rPr lang="en-US" altLang="en-US" b="1" dirty="0"/>
              <a:t>{beer, diaper}</a:t>
            </a:r>
            <a:endParaRPr lang="en-US" altLang="en-US" dirty="0"/>
          </a:p>
          <a:p>
            <a:pPr lvl="1"/>
            <a:r>
              <a:rPr lang="en-US" altLang="en-US" dirty="0"/>
              <a:t>i.e., every transaction having {beer, diaper, nuts} also contains {beer, diaper} </a:t>
            </a:r>
          </a:p>
          <a:p>
            <a:r>
              <a:rPr lang="en-US" altLang="en-US" sz="2400" dirty="0"/>
              <a:t>Scalable mining methods: Three major approaches</a:t>
            </a:r>
          </a:p>
          <a:p>
            <a:pPr lvl="1"/>
            <a:r>
              <a:rPr lang="en-US" altLang="en-US" dirty="0" err="1"/>
              <a:t>Apriori</a:t>
            </a:r>
            <a:r>
              <a:rPr lang="en-US" altLang="en-US" dirty="0"/>
              <a:t> </a:t>
            </a:r>
          </a:p>
          <a:p>
            <a:pPr lvl="1"/>
            <a:r>
              <a:rPr lang="en-US" altLang="en-US" dirty="0"/>
              <a:t>Freq. pattern growth </a:t>
            </a:r>
          </a:p>
          <a:p>
            <a:pPr lvl="1"/>
            <a:r>
              <a:rPr lang="en-US" altLang="en-US" dirty="0"/>
              <a:t>Vertical data format approach</a:t>
            </a:r>
          </a:p>
        </p:txBody>
      </p:sp>
    </p:spTree>
    <p:extLst>
      <p:ext uri="{BB962C8B-B14F-4D97-AF65-F5344CB8AC3E}">
        <p14:creationId xmlns:p14="http://schemas.microsoft.com/office/powerpoint/2010/main" val="253687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5597" y="-168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Apriori</a:t>
            </a: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: A Candidate Generation &amp; Test Approach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08BEDD09-4D5B-7A03-0F2C-F13357E3DB5A}"/>
              </a:ext>
            </a:extLst>
          </p:cNvPr>
          <p:cNvSpPr txBox="1">
            <a:spLocks noChangeArrowheads="1"/>
          </p:cNvSpPr>
          <p:nvPr/>
        </p:nvSpPr>
        <p:spPr>
          <a:xfrm>
            <a:off x="2521651" y="1299999"/>
            <a:ext cx="9290431" cy="48123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400" u="sng" dirty="0" err="1">
                <a:solidFill>
                  <a:schemeClr val="hlink"/>
                </a:solidFill>
              </a:rPr>
              <a:t>Apriori</a:t>
            </a:r>
            <a:r>
              <a:rPr lang="en-US" altLang="en-US" sz="2400" u="sng" dirty="0">
                <a:solidFill>
                  <a:schemeClr val="hlink"/>
                </a:solidFill>
              </a:rPr>
              <a:t> pruning principle</a:t>
            </a:r>
            <a:r>
              <a:rPr lang="en-US" altLang="en-US" sz="2400" dirty="0">
                <a:solidFill>
                  <a:schemeClr val="hlink"/>
                </a:solidFill>
              </a:rPr>
              <a:t>: </a:t>
            </a:r>
            <a:r>
              <a:rPr lang="en-US" altLang="en-US" sz="2400" dirty="0">
                <a:solidFill>
                  <a:schemeClr val="tx2"/>
                </a:solidFill>
              </a:rPr>
              <a:t>If there is </a:t>
            </a:r>
            <a:r>
              <a:rPr lang="en-US" altLang="en-US" sz="2400" dirty="0">
                <a:solidFill>
                  <a:schemeClr val="hlink"/>
                </a:solidFill>
              </a:rPr>
              <a:t>any</a:t>
            </a:r>
            <a:r>
              <a:rPr lang="en-US" altLang="en-US" sz="2400" dirty="0">
                <a:solidFill>
                  <a:schemeClr val="tx2"/>
                </a:solidFill>
              </a:rPr>
              <a:t> itemset which is infrequent, its superset should not be generated/tested! </a:t>
            </a:r>
          </a:p>
          <a:p>
            <a:pPr>
              <a:lnSpc>
                <a:spcPct val="120000"/>
              </a:lnSpc>
            </a:pPr>
            <a:r>
              <a:rPr lang="en-US" altLang="en-US" sz="2400" b="1" dirty="0"/>
              <a:t>Method:</a:t>
            </a:r>
            <a:r>
              <a:rPr lang="en-US" altLang="en-US" sz="2400" dirty="0"/>
              <a:t> </a:t>
            </a:r>
          </a:p>
          <a:p>
            <a:pPr lvl="1">
              <a:lnSpc>
                <a:spcPct val="120000"/>
              </a:lnSpc>
            </a:pPr>
            <a:r>
              <a:rPr lang="en-US" altLang="en-US" dirty="0"/>
              <a:t>Initially, scan DB once to get frequent 1-itemset</a:t>
            </a:r>
          </a:p>
          <a:p>
            <a:pPr lvl="1">
              <a:lnSpc>
                <a:spcPct val="120000"/>
              </a:lnSpc>
            </a:pPr>
            <a:r>
              <a:rPr lang="en-US" altLang="en-US" dirty="0">
                <a:solidFill>
                  <a:schemeClr val="hlink"/>
                </a:solidFill>
              </a:rPr>
              <a:t>Generate</a:t>
            </a:r>
            <a:r>
              <a:rPr lang="en-US" altLang="en-US" dirty="0">
                <a:solidFill>
                  <a:schemeClr val="bg2"/>
                </a:solidFill>
              </a:rPr>
              <a:t> </a:t>
            </a:r>
            <a:r>
              <a:rPr lang="en-US" altLang="en-US" dirty="0"/>
              <a:t>length (k+1)</a:t>
            </a:r>
            <a:r>
              <a:rPr lang="en-US" altLang="en-US" dirty="0">
                <a:solidFill>
                  <a:schemeClr val="bg2"/>
                </a:solidFill>
              </a:rPr>
              <a:t> </a:t>
            </a:r>
            <a:r>
              <a:rPr lang="en-US" altLang="en-US" dirty="0">
                <a:solidFill>
                  <a:schemeClr val="hlink"/>
                </a:solidFill>
              </a:rPr>
              <a:t>candidate</a:t>
            </a:r>
            <a:r>
              <a:rPr lang="en-US" altLang="en-US" dirty="0">
                <a:solidFill>
                  <a:schemeClr val="bg2"/>
                </a:solidFill>
              </a:rPr>
              <a:t> </a:t>
            </a:r>
            <a:r>
              <a:rPr lang="en-US" altLang="en-US" dirty="0" err="1"/>
              <a:t>itemsets</a:t>
            </a:r>
            <a:r>
              <a:rPr lang="en-US" altLang="en-US" dirty="0"/>
              <a:t> from length k </a:t>
            </a:r>
            <a:r>
              <a:rPr lang="en-US" altLang="en-US" dirty="0">
                <a:solidFill>
                  <a:schemeClr val="hlink"/>
                </a:solidFill>
              </a:rPr>
              <a:t>frequent</a:t>
            </a:r>
            <a:r>
              <a:rPr lang="en-US" altLang="en-US" dirty="0">
                <a:solidFill>
                  <a:schemeClr val="bg2"/>
                </a:solidFill>
              </a:rPr>
              <a:t> </a:t>
            </a:r>
            <a:r>
              <a:rPr lang="en-US" altLang="en-US" dirty="0" err="1"/>
              <a:t>itemsets</a:t>
            </a:r>
            <a:endParaRPr lang="en-US" altLang="en-US" dirty="0"/>
          </a:p>
          <a:p>
            <a:pPr lvl="1">
              <a:lnSpc>
                <a:spcPct val="120000"/>
              </a:lnSpc>
            </a:pPr>
            <a:r>
              <a:rPr lang="en-US" altLang="en-US" dirty="0">
                <a:solidFill>
                  <a:schemeClr val="hlink"/>
                </a:solidFill>
              </a:rPr>
              <a:t>Test </a:t>
            </a:r>
            <a:r>
              <a:rPr lang="en-US" altLang="en-US" dirty="0"/>
              <a:t>the candidates against DB</a:t>
            </a:r>
          </a:p>
          <a:p>
            <a:pPr lvl="1">
              <a:lnSpc>
                <a:spcPct val="120000"/>
              </a:lnSpc>
            </a:pPr>
            <a:r>
              <a:rPr lang="en-US" altLang="en-US" dirty="0"/>
              <a:t>Terminate when no frequent or candidate set can be generated</a:t>
            </a:r>
          </a:p>
        </p:txBody>
      </p:sp>
    </p:spTree>
    <p:extLst>
      <p:ext uri="{BB962C8B-B14F-4D97-AF65-F5344CB8AC3E}">
        <p14:creationId xmlns:p14="http://schemas.microsoft.com/office/powerpoint/2010/main" val="386019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Apriori</a:t>
            </a: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Algorithm—An Example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554F48A1-D2CF-8B61-FCD5-01CDC533E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6489" y="1325039"/>
            <a:ext cx="1985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Database TDB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D57A2FA7-3991-C261-3B37-00ADC65BC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2952" y="2226739"/>
            <a:ext cx="1090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1</a:t>
            </a:r>
            <a:r>
              <a:rPr lang="en-US" altLang="en-US" sz="2400" baseline="30000">
                <a:latin typeface="Times New Roman" panose="02020603050405020304" pitchFamily="18" charset="0"/>
              </a:rPr>
              <a:t>st</a:t>
            </a:r>
            <a:r>
              <a:rPr lang="en-US" altLang="en-US" sz="2400">
                <a:latin typeface="Times New Roman" panose="02020603050405020304" pitchFamily="18" charset="0"/>
              </a:rPr>
              <a:t> scan</a:t>
            </a:r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8B5D708C-068B-CE55-A595-60A1210273EF}"/>
              </a:ext>
            </a:extLst>
          </p:cNvPr>
          <p:cNvSpPr>
            <a:spLocks noChangeShapeType="1"/>
          </p:cNvSpPr>
          <p:nvPr/>
        </p:nvSpPr>
        <p:spPr bwMode="auto">
          <a:xfrm>
            <a:off x="5283602" y="2672827"/>
            <a:ext cx="8318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>
            <a:spAutoFit/>
          </a:bodyPr>
          <a:lstStyle/>
          <a:p>
            <a:endParaRPr lang="en-JO"/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C7620A35-4AAF-0F7C-47DC-DCE672550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5564" y="1674289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>
                <a:latin typeface="Times New Roman" panose="02020603050405020304" pitchFamily="18" charset="0"/>
              </a:rPr>
              <a:t>C</a:t>
            </a:r>
            <a:r>
              <a:rPr lang="en-US" altLang="en-US" sz="2400" i="1" baseline="-25000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19" name="Text Box 7">
            <a:extLst>
              <a:ext uri="{FF2B5EF4-FFF2-40B4-BE49-F238E27FC236}">
                <a16:creationId xmlns:a16="http://schemas.microsoft.com/office/drawing/2014/main" id="{98A00B7B-AE81-9154-9A46-885CBBF80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33189" y="1517127"/>
            <a:ext cx="45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>
                <a:latin typeface="Times New Roman" panose="02020603050405020304" pitchFamily="18" charset="0"/>
              </a:rPr>
              <a:t>L</a:t>
            </a:r>
            <a:r>
              <a:rPr lang="en-US" altLang="en-US" sz="2400" i="1" baseline="-25000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20" name="Text Box 8">
            <a:extLst>
              <a:ext uri="{FF2B5EF4-FFF2-40B4-BE49-F238E27FC236}">
                <a16:creationId xmlns:a16="http://schemas.microsoft.com/office/drawing/2014/main" id="{7388E2DE-8995-6651-7AD7-6C2FFAE99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8114" y="3682477"/>
            <a:ext cx="45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>
                <a:latin typeface="Times New Roman" panose="02020603050405020304" pitchFamily="18" charset="0"/>
              </a:rPr>
              <a:t>L</a:t>
            </a:r>
            <a:r>
              <a:rPr lang="en-US" altLang="en-US" sz="2400" i="1" baseline="-2500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21" name="Text Box 9">
            <a:extLst>
              <a:ext uri="{FF2B5EF4-FFF2-40B4-BE49-F238E27FC236}">
                <a16:creationId xmlns:a16="http://schemas.microsoft.com/office/drawing/2014/main" id="{F606D83C-6BB0-0E07-2216-37D707D0C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402" y="3285602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>
                <a:latin typeface="Times New Roman" panose="02020603050405020304" pitchFamily="18" charset="0"/>
              </a:rPr>
              <a:t>C</a:t>
            </a:r>
            <a:r>
              <a:rPr lang="en-US" altLang="en-US" sz="2400" i="1" baseline="-2500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22" name="Text Box 10">
            <a:extLst>
              <a:ext uri="{FF2B5EF4-FFF2-40B4-BE49-F238E27FC236}">
                <a16:creationId xmlns:a16="http://schemas.microsoft.com/office/drawing/2014/main" id="{41869522-D6A3-A4AE-B148-151F57643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3114" y="3336402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>
                <a:latin typeface="Times New Roman" panose="02020603050405020304" pitchFamily="18" charset="0"/>
              </a:rPr>
              <a:t>C</a:t>
            </a:r>
            <a:r>
              <a:rPr lang="en-US" altLang="en-US" sz="2400" i="1" baseline="-2500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23" name="Line 11">
            <a:extLst>
              <a:ext uri="{FF2B5EF4-FFF2-40B4-BE49-F238E27FC236}">
                <a16:creationId xmlns:a16="http://schemas.microsoft.com/office/drawing/2014/main" id="{5F322751-C8B3-EEDE-C417-51D261FB367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114114" y="4206352"/>
            <a:ext cx="11207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JO"/>
          </a:p>
        </p:txBody>
      </p:sp>
      <p:sp>
        <p:nvSpPr>
          <p:cNvPr id="24" name="Text Box 12">
            <a:extLst>
              <a:ext uri="{FF2B5EF4-FFF2-40B4-BE49-F238E27FC236}">
                <a16:creationId xmlns:a16="http://schemas.microsoft.com/office/drawing/2014/main" id="{439845E2-8882-2F11-7F75-5DEA7F2034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5064" y="3704702"/>
            <a:ext cx="1157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2</a:t>
            </a:r>
            <a:r>
              <a:rPr lang="en-US" altLang="en-US" sz="2400" baseline="30000">
                <a:latin typeface="Times New Roman" panose="02020603050405020304" pitchFamily="18" charset="0"/>
              </a:rPr>
              <a:t>nd</a:t>
            </a:r>
            <a:r>
              <a:rPr lang="en-US" altLang="en-US" sz="2400">
                <a:latin typeface="Times New Roman" panose="02020603050405020304" pitchFamily="18" charset="0"/>
              </a:rPr>
              <a:t> scan</a:t>
            </a:r>
          </a:p>
        </p:txBody>
      </p:sp>
      <p:sp>
        <p:nvSpPr>
          <p:cNvPr id="26" name="AutoShape 13">
            <a:extLst>
              <a:ext uri="{FF2B5EF4-FFF2-40B4-BE49-F238E27FC236}">
                <a16:creationId xmlns:a16="http://schemas.microsoft.com/office/drawing/2014/main" id="{C92203CE-9660-4D6D-193D-ABCF8E10CD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47789" y="3023664"/>
            <a:ext cx="627063" cy="855663"/>
          </a:xfrm>
          <a:prstGeom prst="curvedLeftArrow">
            <a:avLst>
              <a:gd name="adj1" fmla="val 27291"/>
              <a:gd name="adj2" fmla="val 54582"/>
              <a:gd name="adj3" fmla="val 3333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27" name="Line 14">
            <a:extLst>
              <a:ext uri="{FF2B5EF4-FFF2-40B4-BE49-F238E27FC236}">
                <a16:creationId xmlns:a16="http://schemas.microsoft.com/office/drawing/2014/main" id="{C8215E8E-451D-517D-E8D4-B9F049F6E2C4}"/>
              </a:ext>
            </a:extLst>
          </p:cNvPr>
          <p:cNvSpPr>
            <a:spLocks noChangeShapeType="1"/>
          </p:cNvSpPr>
          <p:nvPr/>
        </p:nvSpPr>
        <p:spPr bwMode="auto">
          <a:xfrm>
            <a:off x="5521727" y="6252639"/>
            <a:ext cx="16922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JO"/>
          </a:p>
        </p:txBody>
      </p:sp>
      <p:sp>
        <p:nvSpPr>
          <p:cNvPr id="28" name="Text Box 15">
            <a:extLst>
              <a:ext uri="{FF2B5EF4-FFF2-40B4-BE49-F238E27FC236}">
                <a16:creationId xmlns:a16="http://schemas.microsoft.com/office/drawing/2014/main" id="{5B957589-CC50-22DB-29FD-9FD118F81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4989" y="5755752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>
                <a:latin typeface="Times New Roman" panose="02020603050405020304" pitchFamily="18" charset="0"/>
              </a:rPr>
              <a:t>C</a:t>
            </a:r>
            <a:r>
              <a:rPr lang="en-US" altLang="en-US" sz="2400" i="1" baseline="-25000">
                <a:latin typeface="Times New Roman" panose="02020603050405020304" pitchFamily="18" charset="0"/>
              </a:rPr>
              <a:t>3</a:t>
            </a:r>
          </a:p>
        </p:txBody>
      </p:sp>
      <p:sp>
        <p:nvSpPr>
          <p:cNvPr id="29" name="Text Box 16">
            <a:extLst>
              <a:ext uri="{FF2B5EF4-FFF2-40B4-BE49-F238E27FC236}">
                <a16:creationId xmlns:a16="http://schemas.microsoft.com/office/drawing/2014/main" id="{EFF75B82-D3D7-E20A-8889-A2045D7296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1289" y="5744639"/>
            <a:ext cx="45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>
                <a:latin typeface="Times New Roman" panose="02020603050405020304" pitchFamily="18" charset="0"/>
              </a:rPr>
              <a:t>L</a:t>
            </a:r>
            <a:r>
              <a:rPr lang="en-US" altLang="en-US" sz="2400" i="1" baseline="-25000">
                <a:latin typeface="Times New Roman" panose="02020603050405020304" pitchFamily="18" charset="0"/>
              </a:rPr>
              <a:t>3</a:t>
            </a:r>
          </a:p>
        </p:txBody>
      </p:sp>
      <p:sp>
        <p:nvSpPr>
          <p:cNvPr id="30" name="Text Box 17">
            <a:extLst>
              <a:ext uri="{FF2B5EF4-FFF2-40B4-BE49-F238E27FC236}">
                <a16:creationId xmlns:a16="http://schemas.microsoft.com/office/drawing/2014/main" id="{B6ED3867-05BA-D03F-CB83-A7D6BEA1C4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4764" y="5835127"/>
            <a:ext cx="1123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3</a:t>
            </a:r>
            <a:r>
              <a:rPr lang="en-US" altLang="en-US" sz="2400" baseline="30000">
                <a:latin typeface="Times New Roman" panose="02020603050405020304" pitchFamily="18" charset="0"/>
              </a:rPr>
              <a:t>rd</a:t>
            </a:r>
            <a:r>
              <a:rPr lang="en-US" altLang="en-US" sz="2400">
                <a:latin typeface="Times New Roman" panose="02020603050405020304" pitchFamily="18" charset="0"/>
              </a:rPr>
              <a:t> scan</a:t>
            </a:r>
          </a:p>
        </p:txBody>
      </p:sp>
      <p:sp>
        <p:nvSpPr>
          <p:cNvPr id="31" name="AutoShape 18">
            <a:extLst>
              <a:ext uri="{FF2B5EF4-FFF2-40B4-BE49-F238E27FC236}">
                <a16:creationId xmlns:a16="http://schemas.microsoft.com/office/drawing/2014/main" id="{03255A6A-F7D5-8441-4138-14CCE94F01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102" y="4800077"/>
            <a:ext cx="441325" cy="1249362"/>
          </a:xfrm>
          <a:prstGeom prst="curvedRightArrow">
            <a:avLst>
              <a:gd name="adj1" fmla="val 56619"/>
              <a:gd name="adj2" fmla="val 113237"/>
              <a:gd name="adj3" fmla="val 3333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2" name="Line 19">
            <a:extLst>
              <a:ext uri="{FF2B5EF4-FFF2-40B4-BE49-F238E27FC236}">
                <a16:creationId xmlns:a16="http://schemas.microsoft.com/office/drawing/2014/main" id="{442281C7-5F7D-238B-7651-6F42BBF1CC5A}"/>
              </a:ext>
            </a:extLst>
          </p:cNvPr>
          <p:cNvSpPr>
            <a:spLocks noChangeShapeType="1"/>
          </p:cNvSpPr>
          <p:nvPr/>
        </p:nvSpPr>
        <p:spPr bwMode="auto">
          <a:xfrm>
            <a:off x="8320489" y="2391839"/>
            <a:ext cx="5270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>
            <a:spAutoFit/>
          </a:bodyPr>
          <a:lstStyle/>
          <a:p>
            <a:endParaRPr lang="en-JO"/>
          </a:p>
        </p:txBody>
      </p:sp>
      <p:sp>
        <p:nvSpPr>
          <p:cNvPr id="33" name="Line 20">
            <a:extLst>
              <a:ext uri="{FF2B5EF4-FFF2-40B4-BE49-F238E27FC236}">
                <a16:creationId xmlns:a16="http://schemas.microsoft.com/office/drawing/2014/main" id="{51798C6B-D2CF-40EB-DBCD-9442A9EB42F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53489" y="4601639"/>
            <a:ext cx="381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>
            <a:spAutoFit/>
          </a:bodyPr>
          <a:lstStyle/>
          <a:p>
            <a:endParaRPr lang="en-JO"/>
          </a:p>
        </p:txBody>
      </p:sp>
      <p:graphicFrame>
        <p:nvGraphicFramePr>
          <p:cNvPr id="34" name="Group 21">
            <a:extLst>
              <a:ext uri="{FF2B5EF4-FFF2-40B4-BE49-F238E27FC236}">
                <a16:creationId xmlns:a16="http://schemas.microsoft.com/office/drawing/2014/main" id="{23968E7C-0340-9CEB-5E1A-6AE1E8CD0C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957077"/>
              </p:ext>
            </p:extLst>
          </p:nvPr>
        </p:nvGraphicFramePr>
        <p:xfrm>
          <a:off x="3138889" y="1782239"/>
          <a:ext cx="1905000" cy="1554180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Tid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Items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A, C, D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B, C, E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30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A, B, C, E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B, E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5" name="Group 41">
            <a:extLst>
              <a:ext uri="{FF2B5EF4-FFF2-40B4-BE49-F238E27FC236}">
                <a16:creationId xmlns:a16="http://schemas.microsoft.com/office/drawing/2014/main" id="{CA68DF02-8D5D-9285-1C46-9F67EE49E3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829080"/>
              </p:ext>
            </p:extLst>
          </p:nvPr>
        </p:nvGraphicFramePr>
        <p:xfrm>
          <a:off x="6415489" y="1172639"/>
          <a:ext cx="1752600" cy="1865328"/>
        </p:xfrm>
        <a:graphic>
          <a:graphicData uri="http://schemas.openxmlformats.org/drawingml/2006/table">
            <a:tbl>
              <a:tblPr/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Itemset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sup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{A}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{B}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{C}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{D}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{E}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6" name="Group 64">
            <a:extLst>
              <a:ext uri="{FF2B5EF4-FFF2-40B4-BE49-F238E27FC236}">
                <a16:creationId xmlns:a16="http://schemas.microsoft.com/office/drawing/2014/main" id="{1593D2D5-2C3C-0F70-6E0B-4178E08C44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175063"/>
              </p:ext>
            </p:extLst>
          </p:nvPr>
        </p:nvGraphicFramePr>
        <p:xfrm>
          <a:off x="8930089" y="1325039"/>
          <a:ext cx="1752600" cy="1554180"/>
        </p:xfrm>
        <a:graphic>
          <a:graphicData uri="http://schemas.openxmlformats.org/drawingml/2006/table">
            <a:tbl>
              <a:tblPr/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Itemset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sup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{A}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{B}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{C}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8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{E}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7" name="Group 84">
            <a:extLst>
              <a:ext uri="{FF2B5EF4-FFF2-40B4-BE49-F238E27FC236}">
                <a16:creationId xmlns:a16="http://schemas.microsoft.com/office/drawing/2014/main" id="{D81A6CD3-0D0B-F736-F0C3-8B263EE207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920432"/>
              </p:ext>
            </p:extLst>
          </p:nvPr>
        </p:nvGraphicFramePr>
        <p:xfrm>
          <a:off x="9539689" y="3534839"/>
          <a:ext cx="1143000" cy="2176461"/>
        </p:xfrm>
        <a:graphic>
          <a:graphicData uri="http://schemas.openxmlformats.org/drawingml/2006/table">
            <a:tbl>
              <a:tblPr/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0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Itemset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{A, B}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{A, C}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{A, E}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{B, C}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{B, E}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0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{C, E}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38" name="Group 102">
            <a:extLst>
              <a:ext uri="{FF2B5EF4-FFF2-40B4-BE49-F238E27FC236}">
                <a16:creationId xmlns:a16="http://schemas.microsoft.com/office/drawing/2014/main" id="{B8718E39-7D6E-3ABD-539B-77A9EEF4DC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655035"/>
              </p:ext>
            </p:extLst>
          </p:nvPr>
        </p:nvGraphicFramePr>
        <p:xfrm>
          <a:off x="6186889" y="3382439"/>
          <a:ext cx="1752600" cy="2005024"/>
        </p:xfrm>
        <a:graphic>
          <a:graphicData uri="http://schemas.openxmlformats.org/drawingml/2006/table">
            <a:tbl>
              <a:tblPr/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64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Itemset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sup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4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{A, B}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4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{A, C}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4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{A, E}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4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{B, C}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4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{B, E}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64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{C, E}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680" marB="456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39" name="Group 128">
            <a:extLst>
              <a:ext uri="{FF2B5EF4-FFF2-40B4-BE49-F238E27FC236}">
                <a16:creationId xmlns:a16="http://schemas.microsoft.com/office/drawing/2014/main" id="{8FE46B51-EB91-A918-E5C1-5666CB94B7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85266"/>
              </p:ext>
            </p:extLst>
          </p:nvPr>
        </p:nvGraphicFramePr>
        <p:xfrm>
          <a:off x="3748489" y="3815827"/>
          <a:ext cx="1752600" cy="1431940"/>
        </p:xfrm>
        <a:graphic>
          <a:graphicData uri="http://schemas.openxmlformats.org/drawingml/2006/table">
            <a:tbl>
              <a:tblPr/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63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Itemset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sup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3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{A, C}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3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{B, C}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3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{B, E}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3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{C, E}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marT="45658" marB="4565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0" name="Group 148">
            <a:extLst>
              <a:ext uri="{FF2B5EF4-FFF2-40B4-BE49-F238E27FC236}">
                <a16:creationId xmlns:a16="http://schemas.microsoft.com/office/drawing/2014/main" id="{1191FF53-390A-7EFC-4193-29554EBDD6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856867"/>
              </p:ext>
            </p:extLst>
          </p:nvPr>
        </p:nvGraphicFramePr>
        <p:xfrm>
          <a:off x="4129489" y="5820839"/>
          <a:ext cx="1143000" cy="658813"/>
        </p:xfrm>
        <a:graphic>
          <a:graphicData uri="http://schemas.openxmlformats.org/drawingml/2006/table">
            <a:tbl>
              <a:tblPr/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10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Itemset</a:t>
                      </a:r>
                    </a:p>
                  </a:txBody>
                  <a:tcPr marT="45738" marB="45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7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{B, C, E}</a:t>
                      </a:r>
                    </a:p>
                  </a:txBody>
                  <a:tcPr marT="45738" marB="45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1" name="Group 156">
            <a:extLst>
              <a:ext uri="{FF2B5EF4-FFF2-40B4-BE49-F238E27FC236}">
                <a16:creationId xmlns:a16="http://schemas.microsoft.com/office/drawing/2014/main" id="{36C9B0E5-C159-C85E-47AE-940CDAD895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31862"/>
              </p:ext>
            </p:extLst>
          </p:nvPr>
        </p:nvGraphicFramePr>
        <p:xfrm>
          <a:off x="7558489" y="5820839"/>
          <a:ext cx="1752600" cy="619126"/>
        </p:xfrm>
        <a:graphic>
          <a:graphicData uri="http://schemas.openxmlformats.org/drawingml/2006/table">
            <a:tbl>
              <a:tblPr/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Itemset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</a:rPr>
                        <a:t>sup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{B, C, E}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2" name="Text Box 167">
            <a:extLst>
              <a:ext uri="{FF2B5EF4-FFF2-40B4-BE49-F238E27FC236}">
                <a16:creationId xmlns:a16="http://schemas.microsoft.com/office/drawing/2014/main" id="{336C6E37-CEC1-48B1-34EE-E68B74D7A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7321" y="1096439"/>
            <a:ext cx="1752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dirty="0" err="1"/>
              <a:t>Sup</a:t>
            </a:r>
            <a:r>
              <a:rPr lang="en-US" altLang="en-US" sz="2000" baseline="-25000" dirty="0" err="1"/>
              <a:t>min</a:t>
            </a:r>
            <a:r>
              <a:rPr lang="en-US" altLang="en-US" sz="2000" dirty="0"/>
              <a:t> = 2</a:t>
            </a:r>
          </a:p>
        </p:txBody>
      </p:sp>
    </p:spTree>
    <p:extLst>
      <p:ext uri="{BB962C8B-B14F-4D97-AF65-F5344CB8AC3E}">
        <p14:creationId xmlns:p14="http://schemas.microsoft.com/office/powerpoint/2010/main" val="259497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Implementation of </a:t>
            </a:r>
            <a:r>
              <a:rPr lang="en-US" alt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Apriori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7EFFDD2-2A7F-37E0-350B-1A84EE287E00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78598"/>
            <a:ext cx="9069765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400"/>
              <a:t>How to generate candidates?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Step 1: self-joining </a:t>
            </a:r>
            <a:r>
              <a:rPr lang="en-US" altLang="en-US" i="1"/>
              <a:t>L</a:t>
            </a:r>
            <a:r>
              <a:rPr lang="en-US" altLang="en-US" i="1" baseline="-25000"/>
              <a:t>k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Step 2: pruning</a:t>
            </a:r>
          </a:p>
          <a:p>
            <a:pPr>
              <a:lnSpc>
                <a:spcPct val="110000"/>
              </a:lnSpc>
            </a:pPr>
            <a:r>
              <a:rPr lang="en-US" altLang="en-US" sz="2400"/>
              <a:t>Example of Candidate-generation</a:t>
            </a:r>
          </a:p>
          <a:p>
            <a:pPr lvl="1">
              <a:lnSpc>
                <a:spcPct val="110000"/>
              </a:lnSpc>
            </a:pPr>
            <a:r>
              <a:rPr lang="en-US" altLang="en-US" i="1"/>
              <a:t>L</a:t>
            </a:r>
            <a:r>
              <a:rPr lang="en-US" altLang="en-US" i="1" baseline="-25000"/>
              <a:t>3</a:t>
            </a:r>
            <a:r>
              <a:rPr lang="en-US" altLang="en-US" i="1"/>
              <a:t>=</a:t>
            </a:r>
            <a:r>
              <a:rPr lang="en-US" altLang="en-US"/>
              <a:t>{</a:t>
            </a:r>
            <a:r>
              <a:rPr lang="en-US" altLang="en-US" i="1"/>
              <a:t>abc, abd, acd, ace, bcd</a:t>
            </a:r>
            <a:r>
              <a:rPr lang="en-US" altLang="en-US"/>
              <a:t>}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Self-joining: </a:t>
            </a:r>
            <a:r>
              <a:rPr lang="en-US" altLang="en-US" i="1"/>
              <a:t>L</a:t>
            </a:r>
            <a:r>
              <a:rPr lang="en-US" altLang="en-US" i="1" baseline="-25000"/>
              <a:t>3</a:t>
            </a:r>
            <a:r>
              <a:rPr lang="en-US" altLang="en-US" i="1"/>
              <a:t>*L</a:t>
            </a:r>
            <a:r>
              <a:rPr lang="en-US" altLang="en-US" i="1" baseline="-25000"/>
              <a:t>3</a:t>
            </a:r>
            <a:endParaRPr lang="en-US" altLang="en-US" i="1"/>
          </a:p>
          <a:p>
            <a:pPr lvl="2">
              <a:lnSpc>
                <a:spcPct val="110000"/>
              </a:lnSpc>
            </a:pPr>
            <a:r>
              <a:rPr lang="en-US" altLang="en-US" i="1"/>
              <a:t>abcd </a:t>
            </a:r>
            <a:r>
              <a:rPr lang="en-US" altLang="en-US"/>
              <a:t>from </a:t>
            </a:r>
            <a:r>
              <a:rPr lang="en-US" altLang="en-US" i="1"/>
              <a:t>abc</a:t>
            </a:r>
            <a:r>
              <a:rPr lang="en-US" altLang="en-US"/>
              <a:t> and </a:t>
            </a:r>
            <a:r>
              <a:rPr lang="en-US" altLang="en-US" i="1"/>
              <a:t>abd</a:t>
            </a:r>
          </a:p>
          <a:p>
            <a:pPr lvl="2">
              <a:lnSpc>
                <a:spcPct val="110000"/>
              </a:lnSpc>
            </a:pPr>
            <a:r>
              <a:rPr lang="en-US" altLang="en-US" i="1"/>
              <a:t>acde</a:t>
            </a:r>
            <a:r>
              <a:rPr lang="en-US" altLang="en-US"/>
              <a:t> from </a:t>
            </a:r>
            <a:r>
              <a:rPr lang="en-US" altLang="en-US" i="1"/>
              <a:t>acd</a:t>
            </a:r>
            <a:r>
              <a:rPr lang="en-US" altLang="en-US"/>
              <a:t> and </a:t>
            </a:r>
            <a:r>
              <a:rPr lang="en-US" altLang="en-US" i="1"/>
              <a:t>ace</a:t>
            </a:r>
          </a:p>
          <a:p>
            <a:pPr lvl="1">
              <a:lnSpc>
                <a:spcPct val="110000"/>
              </a:lnSpc>
            </a:pPr>
            <a:r>
              <a:rPr lang="en-US" altLang="en-US"/>
              <a:t>Pruning:</a:t>
            </a:r>
          </a:p>
          <a:p>
            <a:pPr lvl="2">
              <a:lnSpc>
                <a:spcPct val="110000"/>
              </a:lnSpc>
            </a:pPr>
            <a:r>
              <a:rPr lang="en-US" altLang="en-US" i="1"/>
              <a:t>acde</a:t>
            </a:r>
            <a:r>
              <a:rPr lang="en-US" altLang="en-US"/>
              <a:t> is removed because </a:t>
            </a:r>
            <a:r>
              <a:rPr lang="en-US" altLang="en-US" i="1"/>
              <a:t>ade</a:t>
            </a:r>
            <a:r>
              <a:rPr lang="en-US" altLang="en-US"/>
              <a:t> is not in </a:t>
            </a:r>
            <a:r>
              <a:rPr lang="en-US" altLang="en-US" i="1"/>
              <a:t>L</a:t>
            </a:r>
            <a:r>
              <a:rPr lang="en-US" altLang="en-US" i="1" baseline="-25000"/>
              <a:t>3</a:t>
            </a:r>
          </a:p>
          <a:p>
            <a:pPr lvl="1">
              <a:lnSpc>
                <a:spcPct val="110000"/>
              </a:lnSpc>
            </a:pPr>
            <a:r>
              <a:rPr lang="en-US" altLang="en-US" i="1"/>
              <a:t>C</a:t>
            </a:r>
            <a:r>
              <a:rPr lang="en-US" altLang="en-US" i="1" baseline="-25000"/>
              <a:t>4 </a:t>
            </a:r>
            <a:r>
              <a:rPr lang="en-US" altLang="en-US"/>
              <a:t>= {</a:t>
            </a:r>
            <a:r>
              <a:rPr lang="en-US" altLang="en-US" i="1"/>
              <a:t>abcd</a:t>
            </a:r>
            <a:r>
              <a:rPr lang="en-US" altLang="en-US"/>
              <a:t>}</a:t>
            </a:r>
          </a:p>
          <a:p>
            <a:pPr>
              <a:lnSpc>
                <a:spcPct val="110000"/>
              </a:lnSpc>
            </a:pP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72895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Apriori</a:t>
            </a: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-Example 2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4689226-13A5-EB01-BA74-2CE06ADCBD96}"/>
              </a:ext>
            </a:extLst>
          </p:cNvPr>
          <p:cNvSpPr txBox="1">
            <a:spLocks noChangeArrowheads="1"/>
          </p:cNvSpPr>
          <p:nvPr/>
        </p:nvSpPr>
        <p:spPr>
          <a:xfrm>
            <a:off x="2501347" y="1176495"/>
            <a:ext cx="9379478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/>
              <a:t>Let’s look at a concrete example, based on the </a:t>
            </a:r>
            <a:r>
              <a:rPr lang="en-US" altLang="en-US" sz="2400" i="1"/>
              <a:t>AllElectronics </a:t>
            </a:r>
            <a:r>
              <a:rPr lang="en-US" altLang="en-US" sz="2400"/>
              <a:t>transaction database, </a:t>
            </a:r>
            <a:r>
              <a:rPr lang="en-US" altLang="en-US" sz="2400" i="1"/>
              <a:t>D</a:t>
            </a:r>
            <a:r>
              <a:rPr lang="en-US" altLang="en-US" sz="2400"/>
              <a:t>, of the following Table. There are nine transactions in this database, that is, |</a:t>
            </a:r>
            <a:r>
              <a:rPr lang="en-US" altLang="en-US" sz="2400" i="1"/>
              <a:t>D\</a:t>
            </a:r>
            <a:r>
              <a:rPr lang="en-US" altLang="en-US" sz="2400"/>
              <a:t> = 9. We use Next slide to illustrate the Apriori algorithm for finding frequent itemsets in </a:t>
            </a:r>
            <a:r>
              <a:rPr lang="en-US" altLang="en-US" sz="2400" i="1"/>
              <a:t>D</a:t>
            </a:r>
            <a:r>
              <a:rPr lang="en-US" altLang="en-US" sz="2400"/>
              <a:t>.</a:t>
            </a:r>
            <a:endParaRPr lang="en-US" altLang="en-US" sz="2400" dirty="0"/>
          </a:p>
        </p:txBody>
      </p:sp>
      <p:pic>
        <p:nvPicPr>
          <p:cNvPr id="16" name="Picture 3">
            <a:extLst>
              <a:ext uri="{FF2B5EF4-FFF2-40B4-BE49-F238E27FC236}">
                <a16:creationId xmlns:a16="http://schemas.microsoft.com/office/drawing/2014/main" id="{1E74510D-AB69-2736-EF68-EF2CE49BC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020" y="2584859"/>
            <a:ext cx="4167473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20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Apriori</a:t>
            </a: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-Example 2 (Solution)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8" name="Picture 3">
            <a:extLst>
              <a:ext uri="{FF2B5EF4-FFF2-40B4-BE49-F238E27FC236}">
                <a16:creationId xmlns:a16="http://schemas.microsoft.com/office/drawing/2014/main" id="{E320B64D-8D7D-7ADA-B9CC-84FFD4E7C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469" y="1157723"/>
            <a:ext cx="7833619" cy="513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811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LAB: </a:t>
            </a:r>
            <a:r>
              <a:rPr lang="en-US" alt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Apriori</a:t>
            </a: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with Weka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4D61BDA-3343-034D-249E-DF983CA09A23}"/>
              </a:ext>
            </a:extLst>
          </p:cNvPr>
          <p:cNvSpPr txBox="1">
            <a:spLocks noChangeArrowheads="1"/>
          </p:cNvSpPr>
          <p:nvPr/>
        </p:nvSpPr>
        <p:spPr>
          <a:xfrm>
            <a:off x="2455810" y="1187555"/>
            <a:ext cx="9356271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/>
              <a:t>Open Weka -&gt; explorer</a:t>
            </a:r>
          </a:p>
          <a:p>
            <a:r>
              <a:rPr lang="en-US" altLang="en-US"/>
              <a:t>Load the fp.arff to the explorer</a:t>
            </a:r>
          </a:p>
          <a:p>
            <a:r>
              <a:rPr lang="en-US" altLang="en-US"/>
              <a:t>Click Associate tab</a:t>
            </a:r>
          </a:p>
          <a:p>
            <a:r>
              <a:rPr lang="en-US" altLang="en-US"/>
              <a:t>Apriori</a:t>
            </a:r>
          </a:p>
          <a:p>
            <a:r>
              <a:rPr lang="en-US" altLang="en-US"/>
              <a:t>Start</a:t>
            </a:r>
          </a:p>
          <a:p>
            <a:endParaRPr lang="en-US" altLang="en-US"/>
          </a:p>
          <a:p>
            <a:r>
              <a:rPr lang="en-US" altLang="en-US"/>
              <a:t>Paper : Using Apriori with WEKA for Frequent Pattern Mining, Paresh Tanna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3477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Scalable Frequent Itemset Mining Methods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713BAC0-C8C4-2E33-F7A3-C704154DD246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305049"/>
            <a:ext cx="8382000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80000"/>
              </a:lnSpc>
            </a:pPr>
            <a:r>
              <a:rPr lang="en-US" altLang="en-US" dirty="0" err="1"/>
              <a:t>Apriori</a:t>
            </a:r>
            <a:r>
              <a:rPr lang="en-US" altLang="en-US" dirty="0"/>
              <a:t>: A Candidate Generation-and-Test Approach</a:t>
            </a:r>
          </a:p>
          <a:p>
            <a:pPr>
              <a:lnSpc>
                <a:spcPct val="180000"/>
              </a:lnSpc>
            </a:pPr>
            <a:r>
              <a:rPr lang="en-US" altLang="en-US" dirty="0" err="1"/>
              <a:t>FPGrowth</a:t>
            </a:r>
            <a:r>
              <a:rPr lang="en-US" altLang="en-US" dirty="0"/>
              <a:t>:  A Frequent Pattern-Growth Approach</a:t>
            </a:r>
          </a:p>
          <a:p>
            <a:pPr>
              <a:lnSpc>
                <a:spcPct val="180000"/>
              </a:lnSpc>
            </a:pPr>
            <a:r>
              <a:rPr lang="en-US" altLang="en-US" sz="2800" dirty="0"/>
              <a:t>Mining Close Frequent Patterns and </a:t>
            </a:r>
            <a:r>
              <a:rPr lang="en-US" altLang="en-US" sz="2800" dirty="0" err="1"/>
              <a:t>Maxpatterns</a:t>
            </a:r>
            <a:endParaRPr lang="en-US" altLang="en-US" sz="2800" dirty="0"/>
          </a:p>
          <a:p>
            <a:pPr>
              <a:lnSpc>
                <a:spcPct val="180000"/>
              </a:lnSpc>
            </a:pPr>
            <a:endParaRPr lang="en-US" altLang="en-US" dirty="0"/>
          </a:p>
        </p:txBody>
      </p:sp>
      <p:sp>
        <p:nvSpPr>
          <p:cNvPr id="16" name="AutoShape 4">
            <a:extLst>
              <a:ext uri="{FF2B5EF4-FFF2-40B4-BE49-F238E27FC236}">
                <a16:creationId xmlns:a16="http://schemas.microsoft.com/office/drawing/2014/main" id="{6C9C82A2-0102-01CE-5C81-AFCBDB5212FD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10154063" y="239170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21774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26171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Pattern-Growth Approach: Mining Frequent Patterns Without Candidate Generation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FD0BC17-D2FA-44F3-E7DB-4287B9D941A5}"/>
              </a:ext>
            </a:extLst>
          </p:cNvPr>
          <p:cNvSpPr txBox="1">
            <a:spLocks noChangeArrowheads="1"/>
          </p:cNvSpPr>
          <p:nvPr/>
        </p:nvSpPr>
        <p:spPr>
          <a:xfrm>
            <a:off x="2534350" y="1182922"/>
            <a:ext cx="9277731" cy="5054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000"/>
              <a:t>Bottlenecks of the Apriori approach</a:t>
            </a:r>
          </a:p>
          <a:p>
            <a:pPr lvl="1">
              <a:lnSpc>
                <a:spcPct val="120000"/>
              </a:lnSpc>
            </a:pPr>
            <a:r>
              <a:rPr lang="en-US" altLang="en-US" sz="2000"/>
              <a:t>Breadth-first (i.e., level-wise) search</a:t>
            </a:r>
          </a:p>
          <a:p>
            <a:pPr lvl="1">
              <a:lnSpc>
                <a:spcPct val="120000"/>
              </a:lnSpc>
            </a:pPr>
            <a:r>
              <a:rPr lang="en-US" altLang="en-US" sz="2000"/>
              <a:t>Candidate generation and test</a:t>
            </a:r>
          </a:p>
          <a:p>
            <a:pPr lvl="2">
              <a:lnSpc>
                <a:spcPct val="120000"/>
              </a:lnSpc>
            </a:pPr>
            <a:r>
              <a:rPr lang="en-US" altLang="en-US"/>
              <a:t>Often generates a huge number of candidates</a:t>
            </a:r>
          </a:p>
          <a:p>
            <a:pPr>
              <a:lnSpc>
                <a:spcPct val="120000"/>
              </a:lnSpc>
            </a:pPr>
            <a:r>
              <a:rPr lang="en-US" altLang="en-US" sz="2000"/>
              <a:t>The FPGrowth Approach </a:t>
            </a:r>
          </a:p>
          <a:p>
            <a:pPr lvl="1">
              <a:lnSpc>
                <a:spcPct val="120000"/>
              </a:lnSpc>
            </a:pPr>
            <a:r>
              <a:rPr lang="en-US" altLang="en-US" sz="2000"/>
              <a:t>Depth-first search</a:t>
            </a:r>
          </a:p>
          <a:p>
            <a:pPr lvl="1">
              <a:lnSpc>
                <a:spcPct val="120000"/>
              </a:lnSpc>
            </a:pPr>
            <a:r>
              <a:rPr lang="en-US" altLang="en-US" sz="2000"/>
              <a:t>Avoid explicit candidate generation</a:t>
            </a:r>
            <a:endParaRPr lang="en-US" altLang="en-US" sz="2000">
              <a:solidFill>
                <a:schemeClr val="hlink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en-US" sz="2000"/>
              <a:t>Major philosophy: Grow long patterns from short ones using local frequent items only</a:t>
            </a:r>
          </a:p>
          <a:p>
            <a:pPr lvl="1">
              <a:lnSpc>
                <a:spcPct val="120000"/>
              </a:lnSpc>
            </a:pPr>
            <a:r>
              <a:rPr lang="en-US" altLang="en-US" sz="2000"/>
              <a:t>“abc” is a frequent pattern</a:t>
            </a:r>
          </a:p>
          <a:p>
            <a:pPr lvl="1">
              <a:lnSpc>
                <a:spcPct val="120000"/>
              </a:lnSpc>
            </a:pPr>
            <a:r>
              <a:rPr lang="en-US" altLang="en-US" sz="2000"/>
              <a:t>Get all transactions having “abc”, i.e., project DB on abc: DB|abc</a:t>
            </a:r>
          </a:p>
          <a:p>
            <a:pPr lvl="1">
              <a:lnSpc>
                <a:spcPct val="120000"/>
              </a:lnSpc>
            </a:pPr>
            <a:r>
              <a:rPr lang="en-US" altLang="en-US" sz="2000"/>
              <a:t>“d” is a local frequent item in DB|abc </a:t>
            </a:r>
            <a:r>
              <a:rPr lang="en-US" altLang="en-US" sz="2000">
                <a:sym typeface="Wingdings" pitchFamily="2" charset="2"/>
              </a:rPr>
              <a:t> abcd is a frequent pattern</a:t>
            </a:r>
            <a:endParaRPr lang="en-US" altLang="en-US" sz="2000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5169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26171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Construct FP-tree from a Transaction Database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id="{2AC60521-FD1B-EE65-7ED6-5A2CD4E8BC38}"/>
              </a:ext>
            </a:extLst>
          </p:cNvPr>
          <p:cNvGrpSpPr>
            <a:grpSpLocks/>
          </p:cNvGrpSpPr>
          <p:nvPr/>
        </p:nvGrpSpPr>
        <p:grpSpPr bwMode="auto">
          <a:xfrm>
            <a:off x="6846462" y="2636604"/>
            <a:ext cx="4579938" cy="3624263"/>
            <a:chOff x="2496" y="1772"/>
            <a:chExt cx="2926" cy="2218"/>
          </a:xfrm>
        </p:grpSpPr>
        <p:sp>
          <p:nvSpPr>
            <p:cNvPr id="16" name="Text Box 4">
              <a:extLst>
                <a:ext uri="{FF2B5EF4-FFF2-40B4-BE49-F238E27FC236}">
                  <a16:creationId xmlns:a16="http://schemas.microsoft.com/office/drawing/2014/main" id="{DC641741-716A-F96B-55A6-E41119DEC4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96" y="1772"/>
              <a:ext cx="282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{}</a:t>
              </a:r>
            </a:p>
          </p:txBody>
        </p:sp>
        <p:sp>
          <p:nvSpPr>
            <p:cNvPr id="17" name="Text Box 5">
              <a:extLst>
                <a:ext uri="{FF2B5EF4-FFF2-40B4-BE49-F238E27FC236}">
                  <a16:creationId xmlns:a16="http://schemas.microsoft.com/office/drawing/2014/main" id="{7765570A-67E8-C108-9FFB-5A8277B7D0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" y="2205"/>
              <a:ext cx="305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f:4</a:t>
              </a:r>
            </a:p>
          </p:txBody>
        </p:sp>
        <p:sp>
          <p:nvSpPr>
            <p:cNvPr id="18" name="Text Box 6">
              <a:extLst>
                <a:ext uri="{FF2B5EF4-FFF2-40B4-BE49-F238E27FC236}">
                  <a16:creationId xmlns:a16="http://schemas.microsoft.com/office/drawing/2014/main" id="{A73BEA43-8A02-56FB-8E2C-BC622DC5E4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4" y="2205"/>
              <a:ext cx="333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c:1</a:t>
              </a:r>
            </a:p>
          </p:txBody>
        </p:sp>
        <p:sp>
          <p:nvSpPr>
            <p:cNvPr id="19" name="Text Box 7">
              <a:extLst>
                <a:ext uri="{FF2B5EF4-FFF2-40B4-BE49-F238E27FC236}">
                  <a16:creationId xmlns:a16="http://schemas.microsoft.com/office/drawing/2014/main" id="{D243BF7C-19BC-FD05-B9CA-A3A9F4E0C8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0" y="2588"/>
              <a:ext cx="342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b:1</a:t>
              </a:r>
            </a:p>
          </p:txBody>
        </p:sp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321D46B2-C12F-2FA4-1C4C-8CDC4D4984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0" y="2971"/>
              <a:ext cx="342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p:1</a:t>
              </a:r>
            </a:p>
          </p:txBody>
        </p:sp>
        <p:cxnSp>
          <p:nvCxnSpPr>
            <p:cNvPr id="21" name="AutoShape 9">
              <a:extLst>
                <a:ext uri="{FF2B5EF4-FFF2-40B4-BE49-F238E27FC236}">
                  <a16:creationId xmlns:a16="http://schemas.microsoft.com/office/drawing/2014/main" id="{5B019FB5-7AD5-94CE-70BB-28BF7975CBDE}"/>
                </a:ext>
              </a:extLst>
            </p:cNvPr>
            <p:cNvCxnSpPr>
              <a:cxnSpLocks noChangeShapeType="1"/>
              <a:stCxn id="18" idx="2"/>
              <a:endCxn id="19" idx="0"/>
            </p:cNvCxnSpPr>
            <p:nvPr/>
          </p:nvCxnSpPr>
          <p:spPr bwMode="auto">
            <a:xfrm>
              <a:off x="5248" y="2458"/>
              <a:ext cx="1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10">
              <a:extLst>
                <a:ext uri="{FF2B5EF4-FFF2-40B4-BE49-F238E27FC236}">
                  <a16:creationId xmlns:a16="http://schemas.microsoft.com/office/drawing/2014/main" id="{A67D3D8D-BDAC-C365-FAAE-9181547218E1}"/>
                </a:ext>
              </a:extLst>
            </p:cNvPr>
            <p:cNvCxnSpPr>
              <a:cxnSpLocks noChangeShapeType="1"/>
              <a:stCxn id="19" idx="2"/>
              <a:endCxn id="20" idx="0"/>
            </p:cNvCxnSpPr>
            <p:nvPr/>
          </p:nvCxnSpPr>
          <p:spPr bwMode="auto">
            <a:xfrm>
              <a:off x="5249" y="2842"/>
              <a:ext cx="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AutoShape 11">
              <a:extLst>
                <a:ext uri="{FF2B5EF4-FFF2-40B4-BE49-F238E27FC236}">
                  <a16:creationId xmlns:a16="http://schemas.microsoft.com/office/drawing/2014/main" id="{1234E91C-E2D7-79C6-9B67-246B249C03B1}"/>
                </a:ext>
              </a:extLst>
            </p:cNvPr>
            <p:cNvCxnSpPr>
              <a:cxnSpLocks noChangeShapeType="1"/>
              <a:stCxn id="16" idx="2"/>
              <a:endCxn id="18" idx="0"/>
            </p:cNvCxnSpPr>
            <p:nvPr/>
          </p:nvCxnSpPr>
          <p:spPr bwMode="auto">
            <a:xfrm>
              <a:off x="4935" y="2026"/>
              <a:ext cx="313" cy="182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AutoShape 12">
              <a:extLst>
                <a:ext uri="{FF2B5EF4-FFF2-40B4-BE49-F238E27FC236}">
                  <a16:creationId xmlns:a16="http://schemas.microsoft.com/office/drawing/2014/main" id="{7A23AA3D-3583-9205-3720-95797A10E392}"/>
                </a:ext>
              </a:extLst>
            </p:cNvPr>
            <p:cNvCxnSpPr>
              <a:cxnSpLocks noChangeShapeType="1"/>
              <a:stCxn id="16" idx="2"/>
              <a:endCxn id="17" idx="0"/>
            </p:cNvCxnSpPr>
            <p:nvPr/>
          </p:nvCxnSpPr>
          <p:spPr bwMode="auto">
            <a:xfrm flipH="1">
              <a:off x="4659" y="2026"/>
              <a:ext cx="276" cy="182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6" name="Text Box 13">
              <a:extLst>
                <a:ext uri="{FF2B5EF4-FFF2-40B4-BE49-F238E27FC236}">
                  <a16:creationId xmlns:a16="http://schemas.microsoft.com/office/drawing/2014/main" id="{EFD35936-F6EB-A476-EF04-8047F652E0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00" y="2588"/>
              <a:ext cx="342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b:1</a:t>
              </a:r>
            </a:p>
          </p:txBody>
        </p:sp>
        <p:sp>
          <p:nvSpPr>
            <p:cNvPr id="27" name="Text Box 14">
              <a:extLst>
                <a:ext uri="{FF2B5EF4-FFF2-40B4-BE49-F238E27FC236}">
                  <a16:creationId xmlns:a16="http://schemas.microsoft.com/office/drawing/2014/main" id="{4C656D3A-154F-7CB5-369F-C9A16D15A8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1" y="2588"/>
              <a:ext cx="332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c:3</a:t>
              </a:r>
            </a:p>
          </p:txBody>
        </p:sp>
        <p:cxnSp>
          <p:nvCxnSpPr>
            <p:cNvPr id="28" name="AutoShape 15">
              <a:extLst>
                <a:ext uri="{FF2B5EF4-FFF2-40B4-BE49-F238E27FC236}">
                  <a16:creationId xmlns:a16="http://schemas.microsoft.com/office/drawing/2014/main" id="{055E1D8D-1D9C-EFD3-7397-25889BE00E9C}"/>
                </a:ext>
              </a:extLst>
            </p:cNvPr>
            <p:cNvCxnSpPr>
              <a:cxnSpLocks noChangeShapeType="1"/>
              <a:stCxn id="17" idx="2"/>
              <a:endCxn id="27" idx="0"/>
            </p:cNvCxnSpPr>
            <p:nvPr/>
          </p:nvCxnSpPr>
          <p:spPr bwMode="auto">
            <a:xfrm flipH="1">
              <a:off x="4485" y="2458"/>
              <a:ext cx="174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" name="AutoShape 16">
              <a:extLst>
                <a:ext uri="{FF2B5EF4-FFF2-40B4-BE49-F238E27FC236}">
                  <a16:creationId xmlns:a16="http://schemas.microsoft.com/office/drawing/2014/main" id="{048BDB40-1B37-54D1-0951-C63F56A37EC6}"/>
                </a:ext>
              </a:extLst>
            </p:cNvPr>
            <p:cNvCxnSpPr>
              <a:cxnSpLocks noChangeShapeType="1"/>
              <a:stCxn id="17" idx="2"/>
              <a:endCxn id="26" idx="0"/>
            </p:cNvCxnSpPr>
            <p:nvPr/>
          </p:nvCxnSpPr>
          <p:spPr bwMode="auto">
            <a:xfrm>
              <a:off x="4659" y="2458"/>
              <a:ext cx="21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0" name="Text Box 17">
              <a:extLst>
                <a:ext uri="{FF2B5EF4-FFF2-40B4-BE49-F238E27FC236}">
                  <a16:creationId xmlns:a16="http://schemas.microsoft.com/office/drawing/2014/main" id="{F06A83CE-C482-9B20-7172-DB8A2E3037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5" y="2971"/>
              <a:ext cx="342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a:3</a:t>
              </a:r>
            </a:p>
          </p:txBody>
        </p:sp>
        <p:sp>
          <p:nvSpPr>
            <p:cNvPr id="31" name="Text Box 18">
              <a:extLst>
                <a:ext uri="{FF2B5EF4-FFF2-40B4-BE49-F238E27FC236}">
                  <a16:creationId xmlns:a16="http://schemas.microsoft.com/office/drawing/2014/main" id="{5CCE3B66-9E34-9041-5451-7D1DFB3CE4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6" y="3356"/>
              <a:ext cx="342" cy="250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b:1</a:t>
              </a:r>
            </a:p>
          </p:txBody>
        </p:sp>
        <p:sp>
          <p:nvSpPr>
            <p:cNvPr id="32" name="Text Box 19">
              <a:extLst>
                <a:ext uri="{FF2B5EF4-FFF2-40B4-BE49-F238E27FC236}">
                  <a16:creationId xmlns:a16="http://schemas.microsoft.com/office/drawing/2014/main" id="{C4755276-0E54-B7FB-81B2-E81DB82387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30" y="3356"/>
              <a:ext cx="378" cy="250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m:2</a:t>
              </a:r>
            </a:p>
          </p:txBody>
        </p:sp>
        <p:sp>
          <p:nvSpPr>
            <p:cNvPr id="33" name="Text Box 20">
              <a:extLst>
                <a:ext uri="{FF2B5EF4-FFF2-40B4-BE49-F238E27FC236}">
                  <a16:creationId xmlns:a16="http://schemas.microsoft.com/office/drawing/2014/main" id="{D4F08BB1-7F05-F58F-9BE9-F40FFFBD0A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48" y="3739"/>
              <a:ext cx="342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p:2</a:t>
              </a:r>
            </a:p>
          </p:txBody>
        </p:sp>
        <p:cxnSp>
          <p:nvCxnSpPr>
            <p:cNvPr id="34" name="AutoShape 21">
              <a:extLst>
                <a:ext uri="{FF2B5EF4-FFF2-40B4-BE49-F238E27FC236}">
                  <a16:creationId xmlns:a16="http://schemas.microsoft.com/office/drawing/2014/main" id="{E0A8F2FE-8FEF-6C10-60E2-B7F527E18CF5}"/>
                </a:ext>
              </a:extLst>
            </p:cNvPr>
            <p:cNvCxnSpPr>
              <a:cxnSpLocks noChangeShapeType="1"/>
              <a:stCxn id="27" idx="2"/>
              <a:endCxn id="30" idx="0"/>
            </p:cNvCxnSpPr>
            <p:nvPr/>
          </p:nvCxnSpPr>
          <p:spPr bwMode="auto">
            <a:xfrm>
              <a:off x="4485" y="2842"/>
              <a:ext cx="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" name="AutoShape 22">
              <a:extLst>
                <a:ext uri="{FF2B5EF4-FFF2-40B4-BE49-F238E27FC236}">
                  <a16:creationId xmlns:a16="http://schemas.microsoft.com/office/drawing/2014/main" id="{E95B1224-C8F1-DE27-E75D-BB2C76CFDC46}"/>
                </a:ext>
              </a:extLst>
            </p:cNvPr>
            <p:cNvCxnSpPr>
              <a:cxnSpLocks noChangeShapeType="1"/>
              <a:stCxn id="30" idx="2"/>
              <a:endCxn id="32" idx="0"/>
            </p:cNvCxnSpPr>
            <p:nvPr/>
          </p:nvCxnSpPr>
          <p:spPr bwMode="auto">
            <a:xfrm flipH="1">
              <a:off x="4317" y="3226"/>
              <a:ext cx="168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" name="AutoShape 23">
              <a:extLst>
                <a:ext uri="{FF2B5EF4-FFF2-40B4-BE49-F238E27FC236}">
                  <a16:creationId xmlns:a16="http://schemas.microsoft.com/office/drawing/2014/main" id="{6C7F872F-BDD9-F3AF-104C-A827BD6297F5}"/>
                </a:ext>
              </a:extLst>
            </p:cNvPr>
            <p:cNvCxnSpPr>
              <a:cxnSpLocks noChangeShapeType="1"/>
              <a:stCxn id="30" idx="2"/>
              <a:endCxn id="31" idx="0"/>
            </p:cNvCxnSpPr>
            <p:nvPr/>
          </p:nvCxnSpPr>
          <p:spPr bwMode="auto">
            <a:xfrm>
              <a:off x="4485" y="3226"/>
              <a:ext cx="24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" name="AutoShape 24">
              <a:extLst>
                <a:ext uri="{FF2B5EF4-FFF2-40B4-BE49-F238E27FC236}">
                  <a16:creationId xmlns:a16="http://schemas.microsoft.com/office/drawing/2014/main" id="{8F3F699E-B82A-3DB5-4FFC-416378619A1F}"/>
                </a:ext>
              </a:extLst>
            </p:cNvPr>
            <p:cNvCxnSpPr>
              <a:cxnSpLocks noChangeShapeType="1"/>
              <a:stCxn id="32" idx="2"/>
              <a:endCxn id="33" idx="0"/>
            </p:cNvCxnSpPr>
            <p:nvPr/>
          </p:nvCxnSpPr>
          <p:spPr bwMode="auto">
            <a:xfrm>
              <a:off x="4317" y="3610"/>
              <a:ext cx="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8" name="Text Box 25">
              <a:extLst>
                <a:ext uri="{FF2B5EF4-FFF2-40B4-BE49-F238E27FC236}">
                  <a16:creationId xmlns:a16="http://schemas.microsoft.com/office/drawing/2014/main" id="{241AEE41-BE6A-4456-E9D7-E891925155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8" y="3739"/>
              <a:ext cx="378" cy="251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m:1</a:t>
              </a:r>
            </a:p>
          </p:txBody>
        </p:sp>
        <p:cxnSp>
          <p:nvCxnSpPr>
            <p:cNvPr id="39" name="AutoShape 26">
              <a:extLst>
                <a:ext uri="{FF2B5EF4-FFF2-40B4-BE49-F238E27FC236}">
                  <a16:creationId xmlns:a16="http://schemas.microsoft.com/office/drawing/2014/main" id="{C03BC2E7-415F-D26C-1A68-E2AEDB2E80C6}"/>
                </a:ext>
              </a:extLst>
            </p:cNvPr>
            <p:cNvCxnSpPr>
              <a:cxnSpLocks noChangeShapeType="1"/>
              <a:stCxn id="31" idx="2"/>
              <a:endCxn id="38" idx="0"/>
            </p:cNvCxnSpPr>
            <p:nvPr/>
          </p:nvCxnSpPr>
          <p:spPr bwMode="auto">
            <a:xfrm>
              <a:off x="4725" y="3610"/>
              <a:ext cx="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0" name="Text Box 27">
              <a:extLst>
                <a:ext uri="{FF2B5EF4-FFF2-40B4-BE49-F238E27FC236}">
                  <a16:creationId xmlns:a16="http://schemas.microsoft.com/office/drawing/2014/main" id="{591FA1BC-DB3E-B957-1B0A-EB6B38C7F3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6" y="1935"/>
              <a:ext cx="1625" cy="1577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b="1">
                  <a:latin typeface="Times New Roman" panose="02020603050405020304" pitchFamily="18" charset="0"/>
                </a:rPr>
                <a:t>Header Table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000" b="1">
                <a:latin typeface="Times New Roman" panose="02020603050405020304" pitchFamily="18" charset="0"/>
              </a:endParaRP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b="1" i="1" u="sng">
                  <a:latin typeface="Times New Roman" panose="02020603050405020304" pitchFamily="18" charset="0"/>
                </a:rPr>
                <a:t>Item  frequency  head 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 f	4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c	4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a	3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b	3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m	3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p	3</a:t>
              </a:r>
              <a:endParaRPr lang="en-US" altLang="en-US" sz="2000">
                <a:latin typeface="Times New Roman" panose="02020603050405020304" pitchFamily="18" charset="0"/>
              </a:endParaRPr>
            </a:p>
          </p:txBody>
        </p:sp>
        <p:sp>
          <p:nvSpPr>
            <p:cNvPr id="41" name="Freeform 28">
              <a:extLst>
                <a:ext uri="{FF2B5EF4-FFF2-40B4-BE49-F238E27FC236}">
                  <a16:creationId xmlns:a16="http://schemas.microsoft.com/office/drawing/2014/main" id="{DE05E880-D8FA-EAA7-4E29-B5AD0A675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9" y="2341"/>
              <a:ext cx="672" cy="240"/>
            </a:xfrm>
            <a:custGeom>
              <a:avLst/>
              <a:gdLst>
                <a:gd name="T0" fmla="*/ 0 w 672"/>
                <a:gd name="T1" fmla="*/ 240 h 240"/>
                <a:gd name="T2" fmla="*/ 288 w 672"/>
                <a:gd name="T3" fmla="*/ 192 h 240"/>
                <a:gd name="T4" fmla="*/ 432 w 672"/>
                <a:gd name="T5" fmla="*/ 48 h 240"/>
                <a:gd name="T6" fmla="*/ 672 w 672"/>
                <a:gd name="T7" fmla="*/ 0 h 24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72"/>
                <a:gd name="T13" fmla="*/ 0 h 240"/>
                <a:gd name="T14" fmla="*/ 672 w 672"/>
                <a:gd name="T15" fmla="*/ 240 h 24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72" h="240">
                  <a:moveTo>
                    <a:pt x="0" y="240"/>
                  </a:moveTo>
                  <a:cubicBezTo>
                    <a:pt x="108" y="232"/>
                    <a:pt x="216" y="224"/>
                    <a:pt x="288" y="192"/>
                  </a:cubicBezTo>
                  <a:cubicBezTo>
                    <a:pt x="360" y="160"/>
                    <a:pt x="368" y="80"/>
                    <a:pt x="432" y="48"/>
                  </a:cubicBezTo>
                  <a:cubicBezTo>
                    <a:pt x="496" y="16"/>
                    <a:pt x="584" y="8"/>
                    <a:pt x="672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2" name="Freeform 29">
              <a:extLst>
                <a:ext uri="{FF2B5EF4-FFF2-40B4-BE49-F238E27FC236}">
                  <a16:creationId xmlns:a16="http://schemas.microsoft.com/office/drawing/2014/main" id="{7057E34E-6314-8FB8-2CDD-623FFCEC8E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9" y="2725"/>
              <a:ext cx="432" cy="1"/>
            </a:xfrm>
            <a:custGeom>
              <a:avLst/>
              <a:gdLst>
                <a:gd name="T0" fmla="*/ 0 w 432"/>
                <a:gd name="T1" fmla="*/ 0 h 1"/>
                <a:gd name="T2" fmla="*/ 432 w 432"/>
                <a:gd name="T3" fmla="*/ 0 h 1"/>
                <a:gd name="T4" fmla="*/ 0 60000 65536"/>
                <a:gd name="T5" fmla="*/ 0 60000 65536"/>
                <a:gd name="T6" fmla="*/ 0 w 432"/>
                <a:gd name="T7" fmla="*/ 0 h 1"/>
                <a:gd name="T8" fmla="*/ 432 w 432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32" h="1">
                  <a:moveTo>
                    <a:pt x="0" y="0"/>
                  </a:moveTo>
                  <a:cubicBezTo>
                    <a:pt x="0" y="0"/>
                    <a:pt x="216" y="0"/>
                    <a:pt x="432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3" name="Freeform 30">
              <a:extLst>
                <a:ext uri="{FF2B5EF4-FFF2-40B4-BE49-F238E27FC236}">
                  <a16:creationId xmlns:a16="http://schemas.microsoft.com/office/drawing/2014/main" id="{E9F1F1DB-7077-B7A1-5FD8-96AD777E76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" y="2341"/>
              <a:ext cx="480" cy="384"/>
            </a:xfrm>
            <a:custGeom>
              <a:avLst/>
              <a:gdLst>
                <a:gd name="T0" fmla="*/ 0 w 480"/>
                <a:gd name="T1" fmla="*/ 384 h 384"/>
                <a:gd name="T2" fmla="*/ 48 w 480"/>
                <a:gd name="T3" fmla="*/ 336 h 384"/>
                <a:gd name="T4" fmla="*/ 240 w 480"/>
                <a:gd name="T5" fmla="*/ 96 h 384"/>
                <a:gd name="T6" fmla="*/ 480 w 480"/>
                <a:gd name="T7" fmla="*/ 0 h 3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80"/>
                <a:gd name="T13" fmla="*/ 0 h 384"/>
                <a:gd name="T14" fmla="*/ 480 w 480"/>
                <a:gd name="T15" fmla="*/ 384 h 3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80" h="384">
                  <a:moveTo>
                    <a:pt x="0" y="384"/>
                  </a:moveTo>
                  <a:cubicBezTo>
                    <a:pt x="4" y="384"/>
                    <a:pt x="8" y="384"/>
                    <a:pt x="48" y="336"/>
                  </a:cubicBezTo>
                  <a:cubicBezTo>
                    <a:pt x="88" y="288"/>
                    <a:pt x="168" y="152"/>
                    <a:pt x="240" y="96"/>
                  </a:cubicBezTo>
                  <a:cubicBezTo>
                    <a:pt x="312" y="40"/>
                    <a:pt x="396" y="20"/>
                    <a:pt x="480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4" name="Freeform 31">
              <a:extLst>
                <a:ext uri="{FF2B5EF4-FFF2-40B4-BE49-F238E27FC236}">
                  <a16:creationId xmlns:a16="http://schemas.microsoft.com/office/drawing/2014/main" id="{8FB45D2A-25DD-35B0-E577-B95B91C03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9" y="2928"/>
              <a:ext cx="432" cy="192"/>
            </a:xfrm>
            <a:custGeom>
              <a:avLst/>
              <a:gdLst>
                <a:gd name="T0" fmla="*/ 0 w 432"/>
                <a:gd name="T1" fmla="*/ 0 h 192"/>
                <a:gd name="T2" fmla="*/ 144 w 432"/>
                <a:gd name="T3" fmla="*/ 48 h 192"/>
                <a:gd name="T4" fmla="*/ 288 w 432"/>
                <a:gd name="T5" fmla="*/ 144 h 192"/>
                <a:gd name="T6" fmla="*/ 432 w 432"/>
                <a:gd name="T7" fmla="*/ 192 h 19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32"/>
                <a:gd name="T13" fmla="*/ 0 h 192"/>
                <a:gd name="T14" fmla="*/ 432 w 432"/>
                <a:gd name="T15" fmla="*/ 192 h 19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32" h="192">
                  <a:moveTo>
                    <a:pt x="0" y="0"/>
                  </a:moveTo>
                  <a:cubicBezTo>
                    <a:pt x="48" y="12"/>
                    <a:pt x="96" y="24"/>
                    <a:pt x="144" y="48"/>
                  </a:cubicBezTo>
                  <a:cubicBezTo>
                    <a:pt x="192" y="72"/>
                    <a:pt x="240" y="120"/>
                    <a:pt x="288" y="144"/>
                  </a:cubicBezTo>
                  <a:cubicBezTo>
                    <a:pt x="336" y="168"/>
                    <a:pt x="384" y="180"/>
                    <a:pt x="432" y="192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5" name="Freeform 32">
              <a:extLst>
                <a:ext uri="{FF2B5EF4-FFF2-40B4-BE49-F238E27FC236}">
                  <a16:creationId xmlns:a16="http://schemas.microsoft.com/office/drawing/2014/main" id="{99AFC660-1DD4-5749-C6F0-20868393D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8" y="3072"/>
              <a:ext cx="720" cy="384"/>
            </a:xfrm>
            <a:custGeom>
              <a:avLst/>
              <a:gdLst>
                <a:gd name="T0" fmla="*/ 0 w 720"/>
                <a:gd name="T1" fmla="*/ 0 h 384"/>
                <a:gd name="T2" fmla="*/ 240 w 720"/>
                <a:gd name="T3" fmla="*/ 48 h 384"/>
                <a:gd name="T4" fmla="*/ 528 w 720"/>
                <a:gd name="T5" fmla="*/ 288 h 384"/>
                <a:gd name="T6" fmla="*/ 720 w 720"/>
                <a:gd name="T7" fmla="*/ 384 h 3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20"/>
                <a:gd name="T13" fmla="*/ 0 h 384"/>
                <a:gd name="T14" fmla="*/ 720 w 720"/>
                <a:gd name="T15" fmla="*/ 384 h 3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20" h="384">
                  <a:moveTo>
                    <a:pt x="0" y="0"/>
                  </a:moveTo>
                  <a:cubicBezTo>
                    <a:pt x="76" y="0"/>
                    <a:pt x="152" y="0"/>
                    <a:pt x="240" y="48"/>
                  </a:cubicBezTo>
                  <a:cubicBezTo>
                    <a:pt x="328" y="96"/>
                    <a:pt x="448" y="232"/>
                    <a:pt x="528" y="288"/>
                  </a:cubicBezTo>
                  <a:cubicBezTo>
                    <a:pt x="608" y="344"/>
                    <a:pt x="664" y="364"/>
                    <a:pt x="720" y="384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6" name="Freeform 33">
              <a:extLst>
                <a:ext uri="{FF2B5EF4-FFF2-40B4-BE49-F238E27FC236}">
                  <a16:creationId xmlns:a16="http://schemas.microsoft.com/office/drawing/2014/main" id="{5574E090-27D0-968F-215A-23AFC6A6D0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8" y="2832"/>
              <a:ext cx="56" cy="672"/>
            </a:xfrm>
            <a:custGeom>
              <a:avLst/>
              <a:gdLst>
                <a:gd name="T0" fmla="*/ 0 w 56"/>
                <a:gd name="T1" fmla="*/ 672 h 672"/>
                <a:gd name="T2" fmla="*/ 48 w 56"/>
                <a:gd name="T3" fmla="*/ 432 h 672"/>
                <a:gd name="T4" fmla="*/ 48 w 56"/>
                <a:gd name="T5" fmla="*/ 0 h 672"/>
                <a:gd name="T6" fmla="*/ 0 60000 65536"/>
                <a:gd name="T7" fmla="*/ 0 60000 65536"/>
                <a:gd name="T8" fmla="*/ 0 60000 65536"/>
                <a:gd name="T9" fmla="*/ 0 w 56"/>
                <a:gd name="T10" fmla="*/ 0 h 672"/>
                <a:gd name="T11" fmla="*/ 56 w 56"/>
                <a:gd name="T12" fmla="*/ 672 h 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672">
                  <a:moveTo>
                    <a:pt x="0" y="672"/>
                  </a:moveTo>
                  <a:cubicBezTo>
                    <a:pt x="20" y="608"/>
                    <a:pt x="40" y="544"/>
                    <a:pt x="48" y="432"/>
                  </a:cubicBezTo>
                  <a:cubicBezTo>
                    <a:pt x="56" y="320"/>
                    <a:pt x="52" y="160"/>
                    <a:pt x="48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7" name="Line 34">
              <a:extLst>
                <a:ext uri="{FF2B5EF4-FFF2-40B4-BE49-F238E27FC236}">
                  <a16:creationId xmlns:a16="http://schemas.microsoft.com/office/drawing/2014/main" id="{003CBD4B-A7A5-0234-C7B1-DE3E9A0F0D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83" y="2725"/>
              <a:ext cx="96" cy="0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8" name="Freeform 35">
              <a:extLst>
                <a:ext uri="{FF2B5EF4-FFF2-40B4-BE49-F238E27FC236}">
                  <a16:creationId xmlns:a16="http://schemas.microsoft.com/office/drawing/2014/main" id="{D54D96F8-7C99-C8A4-89E9-7124FF222A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8" y="3264"/>
              <a:ext cx="288" cy="240"/>
            </a:xfrm>
            <a:custGeom>
              <a:avLst/>
              <a:gdLst>
                <a:gd name="T0" fmla="*/ 0 w 288"/>
                <a:gd name="T1" fmla="*/ 0 h 240"/>
                <a:gd name="T2" fmla="*/ 144 w 288"/>
                <a:gd name="T3" fmla="*/ 48 h 240"/>
                <a:gd name="T4" fmla="*/ 192 w 288"/>
                <a:gd name="T5" fmla="*/ 192 h 240"/>
                <a:gd name="T6" fmla="*/ 288 w 288"/>
                <a:gd name="T7" fmla="*/ 240 h 24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8"/>
                <a:gd name="T13" fmla="*/ 0 h 240"/>
                <a:gd name="T14" fmla="*/ 288 w 288"/>
                <a:gd name="T15" fmla="*/ 240 h 24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8" h="240">
                  <a:moveTo>
                    <a:pt x="0" y="0"/>
                  </a:moveTo>
                  <a:cubicBezTo>
                    <a:pt x="56" y="8"/>
                    <a:pt x="112" y="16"/>
                    <a:pt x="144" y="48"/>
                  </a:cubicBezTo>
                  <a:cubicBezTo>
                    <a:pt x="176" y="80"/>
                    <a:pt x="168" y="160"/>
                    <a:pt x="192" y="192"/>
                  </a:cubicBezTo>
                  <a:cubicBezTo>
                    <a:pt x="216" y="224"/>
                    <a:pt x="252" y="232"/>
                    <a:pt x="288" y="24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9" name="Freeform 36">
              <a:extLst>
                <a:ext uri="{FF2B5EF4-FFF2-40B4-BE49-F238E27FC236}">
                  <a16:creationId xmlns:a16="http://schemas.microsoft.com/office/drawing/2014/main" id="{1294C770-468A-784B-132B-3605EFFF03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4" y="3504"/>
              <a:ext cx="96" cy="384"/>
            </a:xfrm>
            <a:custGeom>
              <a:avLst/>
              <a:gdLst>
                <a:gd name="T0" fmla="*/ 0 w 96"/>
                <a:gd name="T1" fmla="*/ 0 h 384"/>
                <a:gd name="T2" fmla="*/ 48 w 96"/>
                <a:gd name="T3" fmla="*/ 96 h 384"/>
                <a:gd name="T4" fmla="*/ 48 w 96"/>
                <a:gd name="T5" fmla="*/ 288 h 384"/>
                <a:gd name="T6" fmla="*/ 96 w 96"/>
                <a:gd name="T7" fmla="*/ 384 h 3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6"/>
                <a:gd name="T13" fmla="*/ 0 h 384"/>
                <a:gd name="T14" fmla="*/ 96 w 96"/>
                <a:gd name="T15" fmla="*/ 384 h 3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6" h="384">
                  <a:moveTo>
                    <a:pt x="0" y="0"/>
                  </a:moveTo>
                  <a:cubicBezTo>
                    <a:pt x="20" y="24"/>
                    <a:pt x="40" y="48"/>
                    <a:pt x="48" y="96"/>
                  </a:cubicBezTo>
                  <a:cubicBezTo>
                    <a:pt x="56" y="144"/>
                    <a:pt x="40" y="240"/>
                    <a:pt x="48" y="288"/>
                  </a:cubicBezTo>
                  <a:cubicBezTo>
                    <a:pt x="56" y="336"/>
                    <a:pt x="76" y="360"/>
                    <a:pt x="96" y="384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0" name="Freeform 37">
              <a:extLst>
                <a:ext uri="{FF2B5EF4-FFF2-40B4-BE49-F238E27FC236}">
                  <a16:creationId xmlns:a16="http://schemas.microsoft.com/office/drawing/2014/main" id="{30511C2A-3824-C116-A585-3DB871808E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8" y="3456"/>
              <a:ext cx="288" cy="432"/>
            </a:xfrm>
            <a:custGeom>
              <a:avLst/>
              <a:gdLst>
                <a:gd name="T0" fmla="*/ 0 w 288"/>
                <a:gd name="T1" fmla="*/ 0 h 432"/>
                <a:gd name="T2" fmla="*/ 96 w 288"/>
                <a:gd name="T3" fmla="*/ 144 h 432"/>
                <a:gd name="T4" fmla="*/ 144 w 288"/>
                <a:gd name="T5" fmla="*/ 336 h 432"/>
                <a:gd name="T6" fmla="*/ 288 w 288"/>
                <a:gd name="T7" fmla="*/ 432 h 4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8"/>
                <a:gd name="T13" fmla="*/ 0 h 432"/>
                <a:gd name="T14" fmla="*/ 288 w 288"/>
                <a:gd name="T15" fmla="*/ 432 h 4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8" h="432">
                  <a:moveTo>
                    <a:pt x="0" y="0"/>
                  </a:moveTo>
                  <a:cubicBezTo>
                    <a:pt x="36" y="44"/>
                    <a:pt x="72" y="88"/>
                    <a:pt x="96" y="144"/>
                  </a:cubicBezTo>
                  <a:cubicBezTo>
                    <a:pt x="120" y="200"/>
                    <a:pt x="112" y="288"/>
                    <a:pt x="144" y="336"/>
                  </a:cubicBezTo>
                  <a:cubicBezTo>
                    <a:pt x="176" y="384"/>
                    <a:pt x="232" y="408"/>
                    <a:pt x="288" y="432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1" name="Freeform 38">
              <a:extLst>
                <a:ext uri="{FF2B5EF4-FFF2-40B4-BE49-F238E27FC236}">
                  <a16:creationId xmlns:a16="http://schemas.microsoft.com/office/drawing/2014/main" id="{73AC806E-EB46-DA8A-8A42-D84399281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4" y="3216"/>
              <a:ext cx="768" cy="672"/>
            </a:xfrm>
            <a:custGeom>
              <a:avLst/>
              <a:gdLst>
                <a:gd name="T0" fmla="*/ 0 w 768"/>
                <a:gd name="T1" fmla="*/ 672 h 672"/>
                <a:gd name="T2" fmla="*/ 96 w 768"/>
                <a:gd name="T3" fmla="*/ 528 h 672"/>
                <a:gd name="T4" fmla="*/ 528 w 768"/>
                <a:gd name="T5" fmla="*/ 384 h 672"/>
                <a:gd name="T6" fmla="*/ 768 w 768"/>
                <a:gd name="T7" fmla="*/ 0 h 6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8"/>
                <a:gd name="T13" fmla="*/ 0 h 672"/>
                <a:gd name="T14" fmla="*/ 768 w 768"/>
                <a:gd name="T15" fmla="*/ 672 h 6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8" h="672">
                  <a:moveTo>
                    <a:pt x="0" y="672"/>
                  </a:moveTo>
                  <a:cubicBezTo>
                    <a:pt x="4" y="624"/>
                    <a:pt x="8" y="576"/>
                    <a:pt x="96" y="528"/>
                  </a:cubicBezTo>
                  <a:cubicBezTo>
                    <a:pt x="184" y="480"/>
                    <a:pt x="416" y="472"/>
                    <a:pt x="528" y="384"/>
                  </a:cubicBezTo>
                  <a:cubicBezTo>
                    <a:pt x="640" y="296"/>
                    <a:pt x="704" y="148"/>
                    <a:pt x="768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</p:grpSp>
      <p:sp>
        <p:nvSpPr>
          <p:cNvPr id="52" name="Text Box 39">
            <a:extLst>
              <a:ext uri="{FF2B5EF4-FFF2-40B4-BE49-F238E27FC236}">
                <a16:creationId xmlns:a16="http://schemas.microsoft.com/office/drawing/2014/main" id="{92F978FF-9057-E64D-CDD6-C4E7FAB9C8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1062" y="2027004"/>
            <a:ext cx="20970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6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i="1">
                <a:latin typeface="Times New Roman" panose="02020603050405020304" pitchFamily="18" charset="0"/>
              </a:rPr>
              <a:t>min_support = 3</a:t>
            </a:r>
            <a:endParaRPr lang="en-US" altLang="en-US" sz="2400" b="1" u="sng">
              <a:latin typeface="Times New Roman" panose="02020603050405020304" pitchFamily="18" charset="0"/>
            </a:endParaRPr>
          </a:p>
        </p:txBody>
      </p:sp>
      <p:sp>
        <p:nvSpPr>
          <p:cNvPr id="53" name="Rectangle 40">
            <a:extLst>
              <a:ext uri="{FF2B5EF4-FFF2-40B4-BE49-F238E27FC236}">
                <a16:creationId xmlns:a16="http://schemas.microsoft.com/office/drawing/2014/main" id="{5C34A83D-59CE-4D28-1895-B92D2D0602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9862" y="1341204"/>
            <a:ext cx="59563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i="1" u="sng" dirty="0">
                <a:latin typeface="Times New Roman" panose="02020603050405020304" pitchFamily="18" charset="0"/>
              </a:rPr>
              <a:t>TID		Items bought	  (ordered) frequent items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100		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f, a, c, d, g, </a:t>
            </a:r>
            <a:r>
              <a:rPr lang="en-US" altLang="en-US" sz="2000" b="1" i="1" dirty="0" err="1">
                <a:latin typeface="Times New Roman" panose="02020603050405020304" pitchFamily="18" charset="0"/>
              </a:rPr>
              <a:t>i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, m, p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	</a:t>
            </a:r>
            <a:r>
              <a:rPr lang="en-US" altLang="en-US" sz="2000" b="1" dirty="0">
                <a:latin typeface="Times New Roman" panose="02020603050405020304" pitchFamily="18" charset="0"/>
              </a:rPr>
              <a:t>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f, c, a, m, p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200		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a, b, c, f, l, m, o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	</a:t>
            </a:r>
            <a:r>
              <a:rPr lang="en-US" altLang="en-US" sz="2000" b="1" dirty="0">
                <a:latin typeface="Times New Roman" panose="02020603050405020304" pitchFamily="18" charset="0"/>
              </a:rPr>
              <a:t>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f, c, a, b, m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300	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 	</a:t>
            </a:r>
            <a:r>
              <a:rPr lang="en-US" altLang="en-US" sz="2000" b="1" dirty="0">
                <a:latin typeface="Times New Roman" panose="02020603050405020304" pitchFamily="18" charset="0"/>
              </a:rPr>
              <a:t>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b, f, h, j, o, w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		</a:t>
            </a:r>
            <a:r>
              <a:rPr lang="en-US" altLang="en-US" sz="2000" b="1" dirty="0">
                <a:latin typeface="Times New Roman" panose="02020603050405020304" pitchFamily="18" charset="0"/>
              </a:rPr>
              <a:t>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f, b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400	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 	</a:t>
            </a:r>
            <a:r>
              <a:rPr lang="en-US" altLang="en-US" sz="2000" b="1" dirty="0">
                <a:latin typeface="Times New Roman" panose="02020603050405020304" pitchFamily="18" charset="0"/>
              </a:rPr>
              <a:t>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b, c, k, s, p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		</a:t>
            </a:r>
            <a:r>
              <a:rPr lang="en-US" altLang="en-US" sz="2000" b="1" dirty="0">
                <a:latin typeface="Times New Roman" panose="02020603050405020304" pitchFamily="18" charset="0"/>
              </a:rPr>
              <a:t>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c, b, p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500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	 	</a:t>
            </a:r>
            <a:r>
              <a:rPr lang="en-US" altLang="en-US" sz="2000" b="1" dirty="0">
                <a:latin typeface="Times New Roman" panose="02020603050405020304" pitchFamily="18" charset="0"/>
              </a:rPr>
              <a:t>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a, f, c, e, l, p, m, n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	</a:t>
            </a:r>
            <a:r>
              <a:rPr lang="en-US" altLang="en-US" sz="2000" b="1" dirty="0">
                <a:latin typeface="Times New Roman" panose="02020603050405020304" pitchFamily="18" charset="0"/>
              </a:rPr>
              <a:t>{</a:t>
            </a:r>
            <a:r>
              <a:rPr lang="en-US" altLang="en-US" sz="2000" b="1" i="1" dirty="0">
                <a:latin typeface="Times New Roman" panose="02020603050405020304" pitchFamily="18" charset="0"/>
              </a:rPr>
              <a:t>f, c, a, m, p</a:t>
            </a:r>
            <a:r>
              <a:rPr lang="en-US" altLang="en-US" sz="2000" b="1" dirty="0">
                <a:latin typeface="Times New Roman" panose="02020603050405020304" pitchFamily="18" charset="0"/>
              </a:rPr>
              <a:t>}</a:t>
            </a:r>
          </a:p>
        </p:txBody>
      </p:sp>
      <p:sp>
        <p:nvSpPr>
          <p:cNvPr id="54" name="Text Box 41">
            <a:extLst>
              <a:ext uri="{FF2B5EF4-FFF2-40B4-BE49-F238E27FC236}">
                <a16:creationId xmlns:a16="http://schemas.microsoft.com/office/drawing/2014/main" id="{56BA4474-81A7-448B-3B1D-42779E2EFA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262" y="3154129"/>
            <a:ext cx="3581400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en-US" altLang="en-US" sz="2000"/>
              <a:t>Scan DB once, find frequent 1-itemset (single item pattern)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en-US" altLang="en-US" sz="2000"/>
              <a:t>Sort frequent items in frequency descending order, f-list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en-US" altLang="en-US" sz="2000"/>
              <a:t>Scan DB again, construct FP-tree</a:t>
            </a:r>
          </a:p>
        </p:txBody>
      </p:sp>
      <p:sp>
        <p:nvSpPr>
          <p:cNvPr id="55" name="Text Box 42">
            <a:extLst>
              <a:ext uri="{FF2B5EF4-FFF2-40B4-BE49-F238E27FC236}">
                <a16:creationId xmlns:a16="http://schemas.microsoft.com/office/drawing/2014/main" id="{D1FCD20A-E966-EA08-D214-E3F859B586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0987" y="5794142"/>
            <a:ext cx="2790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hlink"/>
                </a:solidFill>
              </a:rPr>
              <a:t>F-list </a:t>
            </a:r>
            <a:r>
              <a:rPr lang="en-US" altLang="en-US" sz="2400"/>
              <a:t>= f-c-a-b-m-p</a:t>
            </a:r>
          </a:p>
        </p:txBody>
      </p:sp>
    </p:spTree>
    <p:extLst>
      <p:ext uri="{BB962C8B-B14F-4D97-AF65-F5344CB8AC3E}">
        <p14:creationId xmlns:p14="http://schemas.microsoft.com/office/powerpoint/2010/main" val="323967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Partition Patterns and Databases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96A6BF2-45DF-D297-D92D-FB26476E5E5D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99999"/>
            <a:ext cx="9180177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/>
              <a:t>Frequent patterns can be partitioned into subsets according to f-list</a:t>
            </a:r>
          </a:p>
          <a:p>
            <a:pPr lvl="1"/>
            <a:r>
              <a:rPr lang="en-US" altLang="en-US"/>
              <a:t>F-list = f-c-a-b-m-p</a:t>
            </a:r>
          </a:p>
          <a:p>
            <a:pPr lvl="1"/>
            <a:r>
              <a:rPr lang="en-US" altLang="en-US"/>
              <a:t>Patterns containing p</a:t>
            </a:r>
          </a:p>
          <a:p>
            <a:pPr lvl="1"/>
            <a:r>
              <a:rPr lang="en-US" altLang="en-US"/>
              <a:t>Patterns having m but no p</a:t>
            </a:r>
          </a:p>
          <a:p>
            <a:pPr lvl="1"/>
            <a:r>
              <a:rPr lang="en-US" altLang="en-US"/>
              <a:t>…</a:t>
            </a:r>
          </a:p>
          <a:p>
            <a:pPr lvl="1"/>
            <a:r>
              <a:rPr lang="en-US" altLang="en-US"/>
              <a:t>Patterns having c but no a nor b, m, p</a:t>
            </a:r>
          </a:p>
          <a:p>
            <a:pPr lvl="1"/>
            <a:r>
              <a:rPr lang="en-US" altLang="en-US"/>
              <a:t>Pattern f</a:t>
            </a:r>
          </a:p>
          <a:p>
            <a:r>
              <a:rPr lang="en-US" altLang="en-US"/>
              <a:t>Completeness and non-redundency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4940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12105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Find Patterns Having P From P-conditional Database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28953E6-2C7B-8D49-FE8F-12165A2BFEA3}"/>
              </a:ext>
            </a:extLst>
          </p:cNvPr>
          <p:cNvSpPr txBox="1">
            <a:spLocks noChangeArrowheads="1"/>
          </p:cNvSpPr>
          <p:nvPr/>
        </p:nvSpPr>
        <p:spPr>
          <a:xfrm>
            <a:off x="2620214" y="1347392"/>
            <a:ext cx="9191868" cy="1524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80000"/>
              </a:lnSpc>
            </a:pPr>
            <a:r>
              <a:rPr lang="en-US" altLang="en-US" sz="2400" dirty="0"/>
              <a:t>Starting at the frequent item header table in the FP-tree</a:t>
            </a:r>
          </a:p>
          <a:p>
            <a:pPr algn="just">
              <a:lnSpc>
                <a:spcPct val="80000"/>
              </a:lnSpc>
            </a:pPr>
            <a:r>
              <a:rPr lang="en-US" altLang="en-US" sz="2400" dirty="0"/>
              <a:t>Traverse the FP-tree by following the link of each frequent item </a:t>
            </a:r>
            <a:r>
              <a:rPr lang="en-US" altLang="en-US" sz="2400" i="1" dirty="0"/>
              <a:t>p</a:t>
            </a:r>
          </a:p>
          <a:p>
            <a:pPr algn="just">
              <a:lnSpc>
                <a:spcPct val="80000"/>
              </a:lnSpc>
            </a:pPr>
            <a:r>
              <a:rPr lang="en-US" altLang="en-US" sz="2400" dirty="0"/>
              <a:t>Accumulate all of </a:t>
            </a:r>
            <a:r>
              <a:rPr lang="en-US" altLang="en-US" sz="2400" i="1" dirty="0">
                <a:solidFill>
                  <a:schemeClr val="hlink"/>
                </a:solidFill>
              </a:rPr>
              <a:t>transformed prefix paths</a:t>
            </a:r>
            <a:r>
              <a:rPr lang="en-US" altLang="en-US" sz="2400" dirty="0"/>
              <a:t> of item </a:t>
            </a:r>
            <a:r>
              <a:rPr lang="en-US" altLang="en-US" sz="2400" i="1" dirty="0"/>
              <a:t>p </a:t>
            </a:r>
            <a:r>
              <a:rPr lang="en-US" altLang="en-US" sz="2400" dirty="0"/>
              <a:t>to form </a:t>
            </a:r>
            <a:r>
              <a:rPr lang="en-US" altLang="en-US" sz="2400" i="1" dirty="0"/>
              <a:t>p’</a:t>
            </a:r>
            <a:r>
              <a:rPr lang="en-US" altLang="en-US" sz="2400" dirty="0"/>
              <a:t>s conditional pattern base</a:t>
            </a: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51A9D6FE-AAAD-5611-5BEC-0B31A1B305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695" y="3036847"/>
            <a:ext cx="3327400" cy="2778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i="1" dirty="0">
                <a:latin typeface="Times New Roman" panose="02020603050405020304" pitchFamily="18" charset="0"/>
              </a:rPr>
              <a:t>Conditional </a:t>
            </a:r>
            <a:r>
              <a:rPr lang="en-US" altLang="en-US" sz="2000" b="1" dirty="0">
                <a:latin typeface="Times New Roman" panose="02020603050405020304" pitchFamily="18" charset="0"/>
              </a:rPr>
              <a:t>pattern bases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i="1" u="sng" dirty="0">
                <a:latin typeface="Times New Roman" panose="02020603050405020304" pitchFamily="18" charset="0"/>
              </a:rPr>
              <a:t>item	cond. pattern base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i="1" dirty="0">
                <a:latin typeface="Times New Roman" panose="02020603050405020304" pitchFamily="18" charset="0"/>
              </a:rPr>
              <a:t>c	f:3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i="1" dirty="0">
                <a:latin typeface="Times New Roman" panose="02020603050405020304" pitchFamily="18" charset="0"/>
              </a:rPr>
              <a:t>a	fc:3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i="1" dirty="0">
                <a:latin typeface="Times New Roman" panose="02020603050405020304" pitchFamily="18" charset="0"/>
              </a:rPr>
              <a:t>b	fca:1, f:1, c:1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i="1" dirty="0">
                <a:latin typeface="Times New Roman" panose="02020603050405020304" pitchFamily="18" charset="0"/>
              </a:rPr>
              <a:t>m	fca:2, fcab:1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 i="1" dirty="0">
                <a:latin typeface="Times New Roman" panose="02020603050405020304" pitchFamily="18" charset="0"/>
              </a:rPr>
              <a:t>p	fcam:2, cb:1</a:t>
            </a:r>
          </a:p>
        </p:txBody>
      </p:sp>
      <p:grpSp>
        <p:nvGrpSpPr>
          <p:cNvPr id="17" name="Group 5">
            <a:extLst>
              <a:ext uri="{FF2B5EF4-FFF2-40B4-BE49-F238E27FC236}">
                <a16:creationId xmlns:a16="http://schemas.microsoft.com/office/drawing/2014/main" id="{7EDA779D-4C52-C124-8106-6E95A8E0B1E2}"/>
              </a:ext>
            </a:extLst>
          </p:cNvPr>
          <p:cNvGrpSpPr>
            <a:grpSpLocks/>
          </p:cNvGrpSpPr>
          <p:nvPr/>
        </p:nvGrpSpPr>
        <p:grpSpPr bwMode="auto">
          <a:xfrm>
            <a:off x="3008249" y="2806913"/>
            <a:ext cx="4637088" cy="3525838"/>
            <a:chOff x="2496" y="1772"/>
            <a:chExt cx="2921" cy="2226"/>
          </a:xfrm>
        </p:grpSpPr>
        <p:sp>
          <p:nvSpPr>
            <p:cNvPr id="18" name="Text Box 6">
              <a:extLst>
                <a:ext uri="{FF2B5EF4-FFF2-40B4-BE49-F238E27FC236}">
                  <a16:creationId xmlns:a16="http://schemas.microsoft.com/office/drawing/2014/main" id="{5A095CC5-7B21-AD2A-411E-8998083F4D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96" y="1772"/>
              <a:ext cx="278" cy="259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{}</a:t>
              </a:r>
            </a:p>
          </p:txBody>
        </p:sp>
        <p:sp>
          <p:nvSpPr>
            <p:cNvPr id="19" name="Text Box 7">
              <a:extLst>
                <a:ext uri="{FF2B5EF4-FFF2-40B4-BE49-F238E27FC236}">
                  <a16:creationId xmlns:a16="http://schemas.microsoft.com/office/drawing/2014/main" id="{B22C3FF5-46AD-9C86-2098-0DA44E961B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8" y="2205"/>
              <a:ext cx="301" cy="259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f:4</a:t>
              </a:r>
            </a:p>
          </p:txBody>
        </p:sp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EC62E5FE-A23E-34A4-27F6-64CD8539EA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4" y="2205"/>
              <a:ext cx="328" cy="259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c:1</a:t>
              </a: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D93ED8A5-5434-1919-1128-65403BD728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0" y="2588"/>
              <a:ext cx="337" cy="258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b:1</a:t>
              </a:r>
            </a:p>
          </p:txBody>
        </p:sp>
        <p:sp>
          <p:nvSpPr>
            <p:cNvPr id="22" name="Text Box 10">
              <a:extLst>
                <a:ext uri="{FF2B5EF4-FFF2-40B4-BE49-F238E27FC236}">
                  <a16:creationId xmlns:a16="http://schemas.microsoft.com/office/drawing/2014/main" id="{2D0938F0-6E71-A5A4-7EA3-8BEEA00D9B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0" y="2971"/>
              <a:ext cx="337" cy="258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p:1</a:t>
              </a:r>
            </a:p>
          </p:txBody>
        </p:sp>
        <p:cxnSp>
          <p:nvCxnSpPr>
            <p:cNvPr id="23" name="AutoShape 11">
              <a:extLst>
                <a:ext uri="{FF2B5EF4-FFF2-40B4-BE49-F238E27FC236}">
                  <a16:creationId xmlns:a16="http://schemas.microsoft.com/office/drawing/2014/main" id="{437C423C-17E4-2837-51A4-10D06DD0A8D9}"/>
                </a:ext>
              </a:extLst>
            </p:cNvPr>
            <p:cNvCxnSpPr>
              <a:cxnSpLocks noChangeShapeType="1"/>
              <a:stCxn id="20" idx="2"/>
              <a:endCxn id="21" idx="0"/>
            </p:cNvCxnSpPr>
            <p:nvPr/>
          </p:nvCxnSpPr>
          <p:spPr bwMode="auto">
            <a:xfrm>
              <a:off x="5248" y="2458"/>
              <a:ext cx="1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AutoShape 12">
              <a:extLst>
                <a:ext uri="{FF2B5EF4-FFF2-40B4-BE49-F238E27FC236}">
                  <a16:creationId xmlns:a16="http://schemas.microsoft.com/office/drawing/2014/main" id="{717F00DD-0D03-01ED-FA3E-0FA57BD484B6}"/>
                </a:ext>
              </a:extLst>
            </p:cNvPr>
            <p:cNvCxnSpPr>
              <a:cxnSpLocks noChangeShapeType="1"/>
              <a:stCxn id="21" idx="2"/>
              <a:endCxn id="22" idx="0"/>
            </p:cNvCxnSpPr>
            <p:nvPr/>
          </p:nvCxnSpPr>
          <p:spPr bwMode="auto">
            <a:xfrm>
              <a:off x="5249" y="2842"/>
              <a:ext cx="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" name="AutoShape 13">
              <a:extLst>
                <a:ext uri="{FF2B5EF4-FFF2-40B4-BE49-F238E27FC236}">
                  <a16:creationId xmlns:a16="http://schemas.microsoft.com/office/drawing/2014/main" id="{A1F8E9BB-12E9-41CB-5EE8-E487EBE51D2B}"/>
                </a:ext>
              </a:extLst>
            </p:cNvPr>
            <p:cNvCxnSpPr>
              <a:cxnSpLocks noChangeShapeType="1"/>
              <a:stCxn id="18" idx="2"/>
              <a:endCxn id="20" idx="0"/>
            </p:cNvCxnSpPr>
            <p:nvPr/>
          </p:nvCxnSpPr>
          <p:spPr bwMode="auto">
            <a:xfrm>
              <a:off x="4935" y="2026"/>
              <a:ext cx="313" cy="182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" name="AutoShape 14">
              <a:extLst>
                <a:ext uri="{FF2B5EF4-FFF2-40B4-BE49-F238E27FC236}">
                  <a16:creationId xmlns:a16="http://schemas.microsoft.com/office/drawing/2014/main" id="{5C3B3E36-A850-78A5-D1FA-6B8ECDDAAE7F}"/>
                </a:ext>
              </a:extLst>
            </p:cNvPr>
            <p:cNvCxnSpPr>
              <a:cxnSpLocks noChangeShapeType="1"/>
              <a:stCxn id="18" idx="2"/>
              <a:endCxn id="19" idx="0"/>
            </p:cNvCxnSpPr>
            <p:nvPr/>
          </p:nvCxnSpPr>
          <p:spPr bwMode="auto">
            <a:xfrm flipH="1">
              <a:off x="4659" y="2026"/>
              <a:ext cx="276" cy="182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8" name="Text Box 15">
              <a:extLst>
                <a:ext uri="{FF2B5EF4-FFF2-40B4-BE49-F238E27FC236}">
                  <a16:creationId xmlns:a16="http://schemas.microsoft.com/office/drawing/2014/main" id="{93C13BB3-7645-36B4-5DD4-23001A0BB3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00" y="2588"/>
              <a:ext cx="337" cy="258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b:1</a:t>
              </a:r>
            </a:p>
          </p:txBody>
        </p:sp>
        <p:sp>
          <p:nvSpPr>
            <p:cNvPr id="29" name="Text Box 16">
              <a:extLst>
                <a:ext uri="{FF2B5EF4-FFF2-40B4-BE49-F238E27FC236}">
                  <a16:creationId xmlns:a16="http://schemas.microsoft.com/office/drawing/2014/main" id="{76F2B6F4-0898-6FF3-3387-129D8475FF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1" y="2588"/>
              <a:ext cx="328" cy="258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c:3</a:t>
              </a:r>
            </a:p>
          </p:txBody>
        </p:sp>
        <p:cxnSp>
          <p:nvCxnSpPr>
            <p:cNvPr id="30" name="AutoShape 17">
              <a:extLst>
                <a:ext uri="{FF2B5EF4-FFF2-40B4-BE49-F238E27FC236}">
                  <a16:creationId xmlns:a16="http://schemas.microsoft.com/office/drawing/2014/main" id="{7D46BE85-9C87-032B-1665-47785A0BF16E}"/>
                </a:ext>
              </a:extLst>
            </p:cNvPr>
            <p:cNvCxnSpPr>
              <a:cxnSpLocks noChangeShapeType="1"/>
              <a:stCxn id="19" idx="2"/>
              <a:endCxn id="29" idx="0"/>
            </p:cNvCxnSpPr>
            <p:nvPr/>
          </p:nvCxnSpPr>
          <p:spPr bwMode="auto">
            <a:xfrm flipH="1">
              <a:off x="4485" y="2458"/>
              <a:ext cx="174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AutoShape 18">
              <a:extLst>
                <a:ext uri="{FF2B5EF4-FFF2-40B4-BE49-F238E27FC236}">
                  <a16:creationId xmlns:a16="http://schemas.microsoft.com/office/drawing/2014/main" id="{425AA91A-C13C-97AD-0476-E80E0545A931}"/>
                </a:ext>
              </a:extLst>
            </p:cNvPr>
            <p:cNvCxnSpPr>
              <a:cxnSpLocks noChangeShapeType="1"/>
              <a:stCxn id="19" idx="2"/>
              <a:endCxn id="28" idx="0"/>
            </p:cNvCxnSpPr>
            <p:nvPr/>
          </p:nvCxnSpPr>
          <p:spPr bwMode="auto">
            <a:xfrm>
              <a:off x="4659" y="2458"/>
              <a:ext cx="21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" name="Text Box 19">
              <a:extLst>
                <a:ext uri="{FF2B5EF4-FFF2-40B4-BE49-F238E27FC236}">
                  <a16:creationId xmlns:a16="http://schemas.microsoft.com/office/drawing/2014/main" id="{2FD5D08C-7812-923D-8A39-E9ADAE655C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6" y="2971"/>
              <a:ext cx="337" cy="258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a:3</a:t>
              </a:r>
            </a:p>
          </p:txBody>
        </p:sp>
        <p:sp>
          <p:nvSpPr>
            <p:cNvPr id="33" name="Text Box 20">
              <a:extLst>
                <a:ext uri="{FF2B5EF4-FFF2-40B4-BE49-F238E27FC236}">
                  <a16:creationId xmlns:a16="http://schemas.microsoft.com/office/drawing/2014/main" id="{840B4255-D576-829A-28A3-2CFBE8E01F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6" y="3356"/>
              <a:ext cx="337" cy="258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b:1</a:t>
              </a:r>
            </a:p>
          </p:txBody>
        </p:sp>
        <p:sp>
          <p:nvSpPr>
            <p:cNvPr id="34" name="Text Box 21">
              <a:extLst>
                <a:ext uri="{FF2B5EF4-FFF2-40B4-BE49-F238E27FC236}">
                  <a16:creationId xmlns:a16="http://schemas.microsoft.com/office/drawing/2014/main" id="{3EB4515D-78CD-47C4-AE93-8FE4FE7BA9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30" y="3356"/>
              <a:ext cx="373" cy="258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m:2</a:t>
              </a:r>
            </a:p>
          </p:txBody>
        </p:sp>
        <p:sp>
          <p:nvSpPr>
            <p:cNvPr id="35" name="Text Box 22">
              <a:extLst>
                <a:ext uri="{FF2B5EF4-FFF2-40B4-BE49-F238E27FC236}">
                  <a16:creationId xmlns:a16="http://schemas.microsoft.com/office/drawing/2014/main" id="{45B4845E-103B-4067-64CD-7C1414AD2B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48" y="3739"/>
              <a:ext cx="337" cy="259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p:2</a:t>
              </a:r>
            </a:p>
          </p:txBody>
        </p:sp>
        <p:cxnSp>
          <p:nvCxnSpPr>
            <p:cNvPr id="36" name="AutoShape 23">
              <a:extLst>
                <a:ext uri="{FF2B5EF4-FFF2-40B4-BE49-F238E27FC236}">
                  <a16:creationId xmlns:a16="http://schemas.microsoft.com/office/drawing/2014/main" id="{8F7DDFBC-4DC5-8A5C-E784-26714CE9DCD3}"/>
                </a:ext>
              </a:extLst>
            </p:cNvPr>
            <p:cNvCxnSpPr>
              <a:cxnSpLocks noChangeShapeType="1"/>
              <a:stCxn id="29" idx="2"/>
              <a:endCxn id="32" idx="0"/>
            </p:cNvCxnSpPr>
            <p:nvPr/>
          </p:nvCxnSpPr>
          <p:spPr bwMode="auto">
            <a:xfrm>
              <a:off x="4485" y="2842"/>
              <a:ext cx="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" name="AutoShape 24">
              <a:extLst>
                <a:ext uri="{FF2B5EF4-FFF2-40B4-BE49-F238E27FC236}">
                  <a16:creationId xmlns:a16="http://schemas.microsoft.com/office/drawing/2014/main" id="{1AB155D3-24BE-993A-3C49-2EB7F91C93C9}"/>
                </a:ext>
              </a:extLst>
            </p:cNvPr>
            <p:cNvCxnSpPr>
              <a:cxnSpLocks noChangeShapeType="1"/>
              <a:stCxn id="32" idx="2"/>
              <a:endCxn id="34" idx="0"/>
            </p:cNvCxnSpPr>
            <p:nvPr/>
          </p:nvCxnSpPr>
          <p:spPr bwMode="auto">
            <a:xfrm flipH="1">
              <a:off x="4317" y="3226"/>
              <a:ext cx="168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" name="AutoShape 25">
              <a:extLst>
                <a:ext uri="{FF2B5EF4-FFF2-40B4-BE49-F238E27FC236}">
                  <a16:creationId xmlns:a16="http://schemas.microsoft.com/office/drawing/2014/main" id="{FDD63F56-1642-991A-86F9-6DAAC8982029}"/>
                </a:ext>
              </a:extLst>
            </p:cNvPr>
            <p:cNvCxnSpPr>
              <a:cxnSpLocks noChangeShapeType="1"/>
              <a:stCxn id="32" idx="2"/>
              <a:endCxn id="33" idx="0"/>
            </p:cNvCxnSpPr>
            <p:nvPr/>
          </p:nvCxnSpPr>
          <p:spPr bwMode="auto">
            <a:xfrm>
              <a:off x="4485" y="3226"/>
              <a:ext cx="24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" name="AutoShape 26">
              <a:extLst>
                <a:ext uri="{FF2B5EF4-FFF2-40B4-BE49-F238E27FC236}">
                  <a16:creationId xmlns:a16="http://schemas.microsoft.com/office/drawing/2014/main" id="{9E1A4739-E20C-49EC-3174-101A32316760}"/>
                </a:ext>
              </a:extLst>
            </p:cNvPr>
            <p:cNvCxnSpPr>
              <a:cxnSpLocks noChangeShapeType="1"/>
              <a:stCxn id="34" idx="2"/>
              <a:endCxn id="35" idx="0"/>
            </p:cNvCxnSpPr>
            <p:nvPr/>
          </p:nvCxnSpPr>
          <p:spPr bwMode="auto">
            <a:xfrm>
              <a:off x="4317" y="3610"/>
              <a:ext cx="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0" name="Text Box 27">
              <a:extLst>
                <a:ext uri="{FF2B5EF4-FFF2-40B4-BE49-F238E27FC236}">
                  <a16:creationId xmlns:a16="http://schemas.microsoft.com/office/drawing/2014/main" id="{ABF8312A-D06B-0BF6-E75B-0AC495DA26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8" y="3739"/>
              <a:ext cx="373" cy="259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m:1</a:t>
              </a:r>
            </a:p>
          </p:txBody>
        </p:sp>
        <p:cxnSp>
          <p:nvCxnSpPr>
            <p:cNvPr id="41" name="AutoShape 28">
              <a:extLst>
                <a:ext uri="{FF2B5EF4-FFF2-40B4-BE49-F238E27FC236}">
                  <a16:creationId xmlns:a16="http://schemas.microsoft.com/office/drawing/2014/main" id="{FA6C35B6-C0F9-EA7B-E582-38604CCE5415}"/>
                </a:ext>
              </a:extLst>
            </p:cNvPr>
            <p:cNvCxnSpPr>
              <a:cxnSpLocks noChangeShapeType="1"/>
              <a:stCxn id="33" idx="2"/>
              <a:endCxn id="40" idx="0"/>
            </p:cNvCxnSpPr>
            <p:nvPr/>
          </p:nvCxnSpPr>
          <p:spPr bwMode="auto">
            <a:xfrm>
              <a:off x="4725" y="3610"/>
              <a:ext cx="0" cy="134"/>
            </a:xfrm>
            <a:prstGeom prst="straightConnector1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2" name="Text Box 29">
              <a:extLst>
                <a:ext uri="{FF2B5EF4-FFF2-40B4-BE49-F238E27FC236}">
                  <a16:creationId xmlns:a16="http://schemas.microsoft.com/office/drawing/2014/main" id="{BCC1682F-7383-A597-F2D3-3C337424AB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6" y="1935"/>
              <a:ext cx="1602" cy="1627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b="1" dirty="0">
                  <a:latin typeface="Times New Roman" panose="02020603050405020304" pitchFamily="18" charset="0"/>
                </a:rPr>
                <a:t>Header Table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000" b="1" dirty="0">
                <a:latin typeface="Times New Roman" panose="02020603050405020304" pitchFamily="18" charset="0"/>
              </a:endParaRP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b="1" i="1" u="sng" dirty="0">
                  <a:latin typeface="Times New Roman" panose="02020603050405020304" pitchFamily="18" charset="0"/>
                </a:rPr>
                <a:t>Item  frequency  head 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 dirty="0">
                  <a:latin typeface="Times New Roman" panose="02020603050405020304" pitchFamily="18" charset="0"/>
                </a:rPr>
                <a:t> f	4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 dirty="0">
                  <a:latin typeface="Times New Roman" panose="02020603050405020304" pitchFamily="18" charset="0"/>
                </a:rPr>
                <a:t>c	4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 dirty="0">
                  <a:latin typeface="Times New Roman" panose="02020603050405020304" pitchFamily="18" charset="0"/>
                </a:rPr>
                <a:t>a	3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 dirty="0">
                  <a:latin typeface="Times New Roman" panose="02020603050405020304" pitchFamily="18" charset="0"/>
                </a:rPr>
                <a:t>b	3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 dirty="0">
                  <a:latin typeface="Times New Roman" panose="02020603050405020304" pitchFamily="18" charset="0"/>
                </a:rPr>
                <a:t>m	3</a:t>
              </a:r>
            </a:p>
            <a:p>
              <a:pPr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 dirty="0">
                  <a:latin typeface="Times New Roman" panose="02020603050405020304" pitchFamily="18" charset="0"/>
                </a:rPr>
                <a:t>p	3</a:t>
              </a:r>
              <a:endParaRPr lang="en-US" altLang="en-US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43" name="Freeform 30">
              <a:extLst>
                <a:ext uri="{FF2B5EF4-FFF2-40B4-BE49-F238E27FC236}">
                  <a16:creationId xmlns:a16="http://schemas.microsoft.com/office/drawing/2014/main" id="{33F73AE7-FDB7-A86F-983F-0F24BD219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9" y="2341"/>
              <a:ext cx="672" cy="240"/>
            </a:xfrm>
            <a:custGeom>
              <a:avLst/>
              <a:gdLst>
                <a:gd name="T0" fmla="*/ 0 w 672"/>
                <a:gd name="T1" fmla="*/ 240 h 240"/>
                <a:gd name="T2" fmla="*/ 288 w 672"/>
                <a:gd name="T3" fmla="*/ 192 h 240"/>
                <a:gd name="T4" fmla="*/ 432 w 672"/>
                <a:gd name="T5" fmla="*/ 48 h 240"/>
                <a:gd name="T6" fmla="*/ 672 w 672"/>
                <a:gd name="T7" fmla="*/ 0 h 24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72"/>
                <a:gd name="T13" fmla="*/ 0 h 240"/>
                <a:gd name="T14" fmla="*/ 672 w 672"/>
                <a:gd name="T15" fmla="*/ 240 h 24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72" h="240">
                  <a:moveTo>
                    <a:pt x="0" y="240"/>
                  </a:moveTo>
                  <a:cubicBezTo>
                    <a:pt x="108" y="232"/>
                    <a:pt x="216" y="224"/>
                    <a:pt x="288" y="192"/>
                  </a:cubicBezTo>
                  <a:cubicBezTo>
                    <a:pt x="360" y="160"/>
                    <a:pt x="368" y="80"/>
                    <a:pt x="432" y="48"/>
                  </a:cubicBezTo>
                  <a:cubicBezTo>
                    <a:pt x="496" y="16"/>
                    <a:pt x="584" y="8"/>
                    <a:pt x="672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4" name="Freeform 31">
              <a:extLst>
                <a:ext uri="{FF2B5EF4-FFF2-40B4-BE49-F238E27FC236}">
                  <a16:creationId xmlns:a16="http://schemas.microsoft.com/office/drawing/2014/main" id="{C5BDC209-A6A1-EE5E-6264-072A3A7E47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9" y="2725"/>
              <a:ext cx="432" cy="1"/>
            </a:xfrm>
            <a:custGeom>
              <a:avLst/>
              <a:gdLst>
                <a:gd name="T0" fmla="*/ 0 w 432"/>
                <a:gd name="T1" fmla="*/ 0 h 1"/>
                <a:gd name="T2" fmla="*/ 432 w 432"/>
                <a:gd name="T3" fmla="*/ 0 h 1"/>
                <a:gd name="T4" fmla="*/ 0 60000 65536"/>
                <a:gd name="T5" fmla="*/ 0 60000 65536"/>
                <a:gd name="T6" fmla="*/ 0 w 432"/>
                <a:gd name="T7" fmla="*/ 0 h 1"/>
                <a:gd name="T8" fmla="*/ 432 w 432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32" h="1">
                  <a:moveTo>
                    <a:pt x="0" y="0"/>
                  </a:moveTo>
                  <a:cubicBezTo>
                    <a:pt x="0" y="0"/>
                    <a:pt x="216" y="0"/>
                    <a:pt x="432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5" name="Freeform 32">
              <a:extLst>
                <a:ext uri="{FF2B5EF4-FFF2-40B4-BE49-F238E27FC236}">
                  <a16:creationId xmlns:a16="http://schemas.microsoft.com/office/drawing/2014/main" id="{4BE4B625-7F4E-A18F-BC48-956673BBBF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" y="2341"/>
              <a:ext cx="480" cy="384"/>
            </a:xfrm>
            <a:custGeom>
              <a:avLst/>
              <a:gdLst>
                <a:gd name="T0" fmla="*/ 0 w 480"/>
                <a:gd name="T1" fmla="*/ 384 h 384"/>
                <a:gd name="T2" fmla="*/ 48 w 480"/>
                <a:gd name="T3" fmla="*/ 336 h 384"/>
                <a:gd name="T4" fmla="*/ 240 w 480"/>
                <a:gd name="T5" fmla="*/ 96 h 384"/>
                <a:gd name="T6" fmla="*/ 480 w 480"/>
                <a:gd name="T7" fmla="*/ 0 h 3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80"/>
                <a:gd name="T13" fmla="*/ 0 h 384"/>
                <a:gd name="T14" fmla="*/ 480 w 480"/>
                <a:gd name="T15" fmla="*/ 384 h 3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80" h="384">
                  <a:moveTo>
                    <a:pt x="0" y="384"/>
                  </a:moveTo>
                  <a:cubicBezTo>
                    <a:pt x="4" y="384"/>
                    <a:pt x="8" y="384"/>
                    <a:pt x="48" y="336"/>
                  </a:cubicBezTo>
                  <a:cubicBezTo>
                    <a:pt x="88" y="288"/>
                    <a:pt x="168" y="152"/>
                    <a:pt x="240" y="96"/>
                  </a:cubicBezTo>
                  <a:cubicBezTo>
                    <a:pt x="312" y="40"/>
                    <a:pt x="396" y="20"/>
                    <a:pt x="480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6" name="Freeform 33">
              <a:extLst>
                <a:ext uri="{FF2B5EF4-FFF2-40B4-BE49-F238E27FC236}">
                  <a16:creationId xmlns:a16="http://schemas.microsoft.com/office/drawing/2014/main" id="{1B706252-ECD7-FF56-3DBF-C1A8E8154C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9" y="2928"/>
              <a:ext cx="432" cy="192"/>
            </a:xfrm>
            <a:custGeom>
              <a:avLst/>
              <a:gdLst>
                <a:gd name="T0" fmla="*/ 0 w 432"/>
                <a:gd name="T1" fmla="*/ 0 h 192"/>
                <a:gd name="T2" fmla="*/ 144 w 432"/>
                <a:gd name="T3" fmla="*/ 48 h 192"/>
                <a:gd name="T4" fmla="*/ 288 w 432"/>
                <a:gd name="T5" fmla="*/ 144 h 192"/>
                <a:gd name="T6" fmla="*/ 432 w 432"/>
                <a:gd name="T7" fmla="*/ 192 h 19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32"/>
                <a:gd name="T13" fmla="*/ 0 h 192"/>
                <a:gd name="T14" fmla="*/ 432 w 432"/>
                <a:gd name="T15" fmla="*/ 192 h 19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32" h="192">
                  <a:moveTo>
                    <a:pt x="0" y="0"/>
                  </a:moveTo>
                  <a:cubicBezTo>
                    <a:pt x="48" y="12"/>
                    <a:pt x="96" y="24"/>
                    <a:pt x="144" y="48"/>
                  </a:cubicBezTo>
                  <a:cubicBezTo>
                    <a:pt x="192" y="72"/>
                    <a:pt x="240" y="120"/>
                    <a:pt x="288" y="144"/>
                  </a:cubicBezTo>
                  <a:cubicBezTo>
                    <a:pt x="336" y="168"/>
                    <a:pt x="384" y="180"/>
                    <a:pt x="432" y="192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7" name="Freeform 34">
              <a:extLst>
                <a:ext uri="{FF2B5EF4-FFF2-40B4-BE49-F238E27FC236}">
                  <a16:creationId xmlns:a16="http://schemas.microsoft.com/office/drawing/2014/main" id="{5C89A87A-F0AF-1BAD-9F46-C2E312B39A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8" y="3072"/>
              <a:ext cx="720" cy="384"/>
            </a:xfrm>
            <a:custGeom>
              <a:avLst/>
              <a:gdLst>
                <a:gd name="T0" fmla="*/ 0 w 720"/>
                <a:gd name="T1" fmla="*/ 0 h 384"/>
                <a:gd name="T2" fmla="*/ 240 w 720"/>
                <a:gd name="T3" fmla="*/ 48 h 384"/>
                <a:gd name="T4" fmla="*/ 528 w 720"/>
                <a:gd name="T5" fmla="*/ 288 h 384"/>
                <a:gd name="T6" fmla="*/ 720 w 720"/>
                <a:gd name="T7" fmla="*/ 384 h 3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20"/>
                <a:gd name="T13" fmla="*/ 0 h 384"/>
                <a:gd name="T14" fmla="*/ 720 w 720"/>
                <a:gd name="T15" fmla="*/ 384 h 3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20" h="384">
                  <a:moveTo>
                    <a:pt x="0" y="0"/>
                  </a:moveTo>
                  <a:cubicBezTo>
                    <a:pt x="76" y="0"/>
                    <a:pt x="152" y="0"/>
                    <a:pt x="240" y="48"/>
                  </a:cubicBezTo>
                  <a:cubicBezTo>
                    <a:pt x="328" y="96"/>
                    <a:pt x="448" y="232"/>
                    <a:pt x="528" y="288"/>
                  </a:cubicBezTo>
                  <a:cubicBezTo>
                    <a:pt x="608" y="344"/>
                    <a:pt x="664" y="364"/>
                    <a:pt x="720" y="384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8" name="Freeform 35">
              <a:extLst>
                <a:ext uri="{FF2B5EF4-FFF2-40B4-BE49-F238E27FC236}">
                  <a16:creationId xmlns:a16="http://schemas.microsoft.com/office/drawing/2014/main" id="{606717CB-771B-2C7E-D5BC-EF418BCB80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8" y="2832"/>
              <a:ext cx="56" cy="672"/>
            </a:xfrm>
            <a:custGeom>
              <a:avLst/>
              <a:gdLst>
                <a:gd name="T0" fmla="*/ 0 w 56"/>
                <a:gd name="T1" fmla="*/ 672 h 672"/>
                <a:gd name="T2" fmla="*/ 48 w 56"/>
                <a:gd name="T3" fmla="*/ 432 h 672"/>
                <a:gd name="T4" fmla="*/ 48 w 56"/>
                <a:gd name="T5" fmla="*/ 0 h 672"/>
                <a:gd name="T6" fmla="*/ 0 60000 65536"/>
                <a:gd name="T7" fmla="*/ 0 60000 65536"/>
                <a:gd name="T8" fmla="*/ 0 60000 65536"/>
                <a:gd name="T9" fmla="*/ 0 w 56"/>
                <a:gd name="T10" fmla="*/ 0 h 672"/>
                <a:gd name="T11" fmla="*/ 56 w 56"/>
                <a:gd name="T12" fmla="*/ 672 h 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672">
                  <a:moveTo>
                    <a:pt x="0" y="672"/>
                  </a:moveTo>
                  <a:cubicBezTo>
                    <a:pt x="20" y="608"/>
                    <a:pt x="40" y="544"/>
                    <a:pt x="48" y="432"/>
                  </a:cubicBezTo>
                  <a:cubicBezTo>
                    <a:pt x="56" y="320"/>
                    <a:pt x="52" y="160"/>
                    <a:pt x="48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9" name="Line 36">
              <a:extLst>
                <a:ext uri="{FF2B5EF4-FFF2-40B4-BE49-F238E27FC236}">
                  <a16:creationId xmlns:a16="http://schemas.microsoft.com/office/drawing/2014/main" id="{3E417893-2FA0-BF7B-81F2-8CA04B2D5E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83" y="2725"/>
              <a:ext cx="96" cy="0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0" name="Freeform 37">
              <a:extLst>
                <a:ext uri="{FF2B5EF4-FFF2-40B4-BE49-F238E27FC236}">
                  <a16:creationId xmlns:a16="http://schemas.microsoft.com/office/drawing/2014/main" id="{225753A7-F7F3-7038-4B48-E7B4B61A06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8" y="3264"/>
              <a:ext cx="288" cy="240"/>
            </a:xfrm>
            <a:custGeom>
              <a:avLst/>
              <a:gdLst>
                <a:gd name="T0" fmla="*/ 0 w 288"/>
                <a:gd name="T1" fmla="*/ 0 h 240"/>
                <a:gd name="T2" fmla="*/ 144 w 288"/>
                <a:gd name="T3" fmla="*/ 48 h 240"/>
                <a:gd name="T4" fmla="*/ 192 w 288"/>
                <a:gd name="T5" fmla="*/ 192 h 240"/>
                <a:gd name="T6" fmla="*/ 288 w 288"/>
                <a:gd name="T7" fmla="*/ 240 h 24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8"/>
                <a:gd name="T13" fmla="*/ 0 h 240"/>
                <a:gd name="T14" fmla="*/ 288 w 288"/>
                <a:gd name="T15" fmla="*/ 240 h 24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8" h="240">
                  <a:moveTo>
                    <a:pt x="0" y="0"/>
                  </a:moveTo>
                  <a:cubicBezTo>
                    <a:pt x="56" y="8"/>
                    <a:pt x="112" y="16"/>
                    <a:pt x="144" y="48"/>
                  </a:cubicBezTo>
                  <a:cubicBezTo>
                    <a:pt x="176" y="80"/>
                    <a:pt x="168" y="160"/>
                    <a:pt x="192" y="192"/>
                  </a:cubicBezTo>
                  <a:cubicBezTo>
                    <a:pt x="216" y="224"/>
                    <a:pt x="252" y="232"/>
                    <a:pt x="288" y="24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1" name="Freeform 38">
              <a:extLst>
                <a:ext uri="{FF2B5EF4-FFF2-40B4-BE49-F238E27FC236}">
                  <a16:creationId xmlns:a16="http://schemas.microsoft.com/office/drawing/2014/main" id="{BCABEA75-CD3D-1BE9-AB83-66661CD53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4" y="3504"/>
              <a:ext cx="96" cy="384"/>
            </a:xfrm>
            <a:custGeom>
              <a:avLst/>
              <a:gdLst>
                <a:gd name="T0" fmla="*/ 0 w 96"/>
                <a:gd name="T1" fmla="*/ 0 h 384"/>
                <a:gd name="T2" fmla="*/ 48 w 96"/>
                <a:gd name="T3" fmla="*/ 96 h 384"/>
                <a:gd name="T4" fmla="*/ 48 w 96"/>
                <a:gd name="T5" fmla="*/ 288 h 384"/>
                <a:gd name="T6" fmla="*/ 96 w 96"/>
                <a:gd name="T7" fmla="*/ 384 h 3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6"/>
                <a:gd name="T13" fmla="*/ 0 h 384"/>
                <a:gd name="T14" fmla="*/ 96 w 96"/>
                <a:gd name="T15" fmla="*/ 384 h 3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6" h="384">
                  <a:moveTo>
                    <a:pt x="0" y="0"/>
                  </a:moveTo>
                  <a:cubicBezTo>
                    <a:pt x="20" y="24"/>
                    <a:pt x="40" y="48"/>
                    <a:pt x="48" y="96"/>
                  </a:cubicBezTo>
                  <a:cubicBezTo>
                    <a:pt x="56" y="144"/>
                    <a:pt x="40" y="240"/>
                    <a:pt x="48" y="288"/>
                  </a:cubicBezTo>
                  <a:cubicBezTo>
                    <a:pt x="56" y="336"/>
                    <a:pt x="76" y="360"/>
                    <a:pt x="96" y="384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2" name="Freeform 39">
              <a:extLst>
                <a:ext uri="{FF2B5EF4-FFF2-40B4-BE49-F238E27FC236}">
                  <a16:creationId xmlns:a16="http://schemas.microsoft.com/office/drawing/2014/main" id="{E4871705-D91A-0CD1-66A7-D9021CB566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8" y="3456"/>
              <a:ext cx="288" cy="432"/>
            </a:xfrm>
            <a:custGeom>
              <a:avLst/>
              <a:gdLst>
                <a:gd name="T0" fmla="*/ 0 w 288"/>
                <a:gd name="T1" fmla="*/ 0 h 432"/>
                <a:gd name="T2" fmla="*/ 96 w 288"/>
                <a:gd name="T3" fmla="*/ 144 h 432"/>
                <a:gd name="T4" fmla="*/ 144 w 288"/>
                <a:gd name="T5" fmla="*/ 336 h 432"/>
                <a:gd name="T6" fmla="*/ 288 w 288"/>
                <a:gd name="T7" fmla="*/ 432 h 4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8"/>
                <a:gd name="T13" fmla="*/ 0 h 432"/>
                <a:gd name="T14" fmla="*/ 288 w 288"/>
                <a:gd name="T15" fmla="*/ 432 h 4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8" h="432">
                  <a:moveTo>
                    <a:pt x="0" y="0"/>
                  </a:moveTo>
                  <a:cubicBezTo>
                    <a:pt x="36" y="44"/>
                    <a:pt x="72" y="88"/>
                    <a:pt x="96" y="144"/>
                  </a:cubicBezTo>
                  <a:cubicBezTo>
                    <a:pt x="120" y="200"/>
                    <a:pt x="112" y="288"/>
                    <a:pt x="144" y="336"/>
                  </a:cubicBezTo>
                  <a:cubicBezTo>
                    <a:pt x="176" y="384"/>
                    <a:pt x="232" y="408"/>
                    <a:pt x="288" y="432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3" name="Freeform 40">
              <a:extLst>
                <a:ext uri="{FF2B5EF4-FFF2-40B4-BE49-F238E27FC236}">
                  <a16:creationId xmlns:a16="http://schemas.microsoft.com/office/drawing/2014/main" id="{7B9E38CF-5EF8-24D7-DC85-8E54546091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4" y="3216"/>
              <a:ext cx="768" cy="672"/>
            </a:xfrm>
            <a:custGeom>
              <a:avLst/>
              <a:gdLst>
                <a:gd name="T0" fmla="*/ 0 w 768"/>
                <a:gd name="T1" fmla="*/ 672 h 672"/>
                <a:gd name="T2" fmla="*/ 96 w 768"/>
                <a:gd name="T3" fmla="*/ 528 h 672"/>
                <a:gd name="T4" fmla="*/ 528 w 768"/>
                <a:gd name="T5" fmla="*/ 384 h 672"/>
                <a:gd name="T6" fmla="*/ 768 w 768"/>
                <a:gd name="T7" fmla="*/ 0 h 6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8"/>
                <a:gd name="T13" fmla="*/ 0 h 672"/>
                <a:gd name="T14" fmla="*/ 768 w 768"/>
                <a:gd name="T15" fmla="*/ 672 h 6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8" h="672">
                  <a:moveTo>
                    <a:pt x="0" y="672"/>
                  </a:moveTo>
                  <a:cubicBezTo>
                    <a:pt x="4" y="624"/>
                    <a:pt x="8" y="576"/>
                    <a:pt x="96" y="528"/>
                  </a:cubicBezTo>
                  <a:cubicBezTo>
                    <a:pt x="184" y="480"/>
                    <a:pt x="416" y="472"/>
                    <a:pt x="528" y="384"/>
                  </a:cubicBezTo>
                  <a:cubicBezTo>
                    <a:pt x="640" y="296"/>
                    <a:pt x="704" y="148"/>
                    <a:pt x="768" y="0"/>
                  </a:cubicBezTo>
                </a:path>
              </a:pathLst>
            </a:custGeom>
            <a:noFill/>
            <a:ln w="12700">
              <a:solidFill>
                <a:schemeClr val="tx2"/>
              </a:solidFill>
              <a:prstDash val="lgDash"/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</p:grpSp>
    </p:spTree>
    <p:extLst>
      <p:ext uri="{BB962C8B-B14F-4D97-AF65-F5344CB8AC3E}">
        <p14:creationId xmlns:p14="http://schemas.microsoft.com/office/powerpoint/2010/main" val="120968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98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12105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From Conditional Pattern-bases to Conditional FP-trees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05D1F15-83A5-C84C-E080-1691A620640E}"/>
              </a:ext>
            </a:extLst>
          </p:cNvPr>
          <p:cNvSpPr txBox="1">
            <a:spLocks noChangeArrowheads="1"/>
          </p:cNvSpPr>
          <p:nvPr/>
        </p:nvSpPr>
        <p:spPr>
          <a:xfrm>
            <a:off x="2515348" y="1257297"/>
            <a:ext cx="9296734" cy="19573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For each pattern-base</a:t>
            </a:r>
          </a:p>
          <a:p>
            <a:pPr lvl="1"/>
            <a:r>
              <a:rPr lang="en-US" altLang="en-US" dirty="0"/>
              <a:t>Accumulate the count for each item in the base</a:t>
            </a:r>
          </a:p>
          <a:p>
            <a:pPr lvl="1"/>
            <a:r>
              <a:rPr lang="en-US" altLang="en-US" dirty="0"/>
              <a:t>Construct the FP-tree for the frequent items of the pattern base</a:t>
            </a:r>
          </a:p>
        </p:txBody>
      </p:sp>
      <p:sp>
        <p:nvSpPr>
          <p:cNvPr id="112" name="Rectangle 4">
            <a:extLst>
              <a:ext uri="{FF2B5EF4-FFF2-40B4-BE49-F238E27FC236}">
                <a16:creationId xmlns:a16="http://schemas.microsoft.com/office/drawing/2014/main" id="{7FEFF950-F705-C007-0A57-150FB651F0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8868" y="2711545"/>
            <a:ext cx="3276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latin typeface="Times New Roman" panose="02020603050405020304" pitchFamily="18" charset="0"/>
              </a:rPr>
              <a:t>m-conditional </a:t>
            </a:r>
            <a:r>
              <a:rPr lang="en-US" altLang="en-US" sz="1800" b="1">
                <a:latin typeface="Times New Roman" panose="02020603050405020304" pitchFamily="18" charset="0"/>
              </a:rPr>
              <a:t>pattern base:</a:t>
            </a: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latin typeface="Times New Roman" panose="02020603050405020304" pitchFamily="18" charset="0"/>
              </a:rPr>
              <a:t>fca:2, fcab:1</a:t>
            </a:r>
          </a:p>
        </p:txBody>
      </p:sp>
      <p:grpSp>
        <p:nvGrpSpPr>
          <p:cNvPr id="113" name="Group 5">
            <a:extLst>
              <a:ext uri="{FF2B5EF4-FFF2-40B4-BE49-F238E27FC236}">
                <a16:creationId xmlns:a16="http://schemas.microsoft.com/office/drawing/2014/main" id="{50A3D7CF-D528-2717-82B5-1548CBF001B2}"/>
              </a:ext>
            </a:extLst>
          </p:cNvPr>
          <p:cNvGrpSpPr>
            <a:grpSpLocks/>
          </p:cNvGrpSpPr>
          <p:nvPr/>
        </p:nvGrpSpPr>
        <p:grpSpPr bwMode="auto">
          <a:xfrm>
            <a:off x="8015068" y="3625945"/>
            <a:ext cx="2298700" cy="2324100"/>
            <a:chOff x="3312" y="2736"/>
            <a:chExt cx="1448" cy="1464"/>
          </a:xfrm>
        </p:grpSpPr>
        <p:grpSp>
          <p:nvGrpSpPr>
            <p:cNvPr id="114" name="Group 6">
              <a:extLst>
                <a:ext uri="{FF2B5EF4-FFF2-40B4-BE49-F238E27FC236}">
                  <a16:creationId xmlns:a16="http://schemas.microsoft.com/office/drawing/2014/main" id="{1DA85034-2E42-05C2-F8A8-CC3EEC65E5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92" y="2736"/>
              <a:ext cx="329" cy="1297"/>
              <a:chOff x="2282" y="2456"/>
              <a:chExt cx="329" cy="1297"/>
            </a:xfrm>
          </p:grpSpPr>
          <p:sp>
            <p:nvSpPr>
              <p:cNvPr id="116" name="Text Box 7">
                <a:extLst>
                  <a:ext uri="{FF2B5EF4-FFF2-40B4-BE49-F238E27FC236}">
                    <a16:creationId xmlns:a16="http://schemas.microsoft.com/office/drawing/2014/main" id="{91877B7B-D8B1-42B9-7D8D-FF9BBEB8C78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12" y="2456"/>
                <a:ext cx="27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>
                    <a:latin typeface="Times New Roman" panose="02020603050405020304" pitchFamily="18" charset="0"/>
                  </a:rPr>
                  <a:t>{}</a:t>
                </a:r>
              </a:p>
            </p:txBody>
          </p:sp>
          <p:sp>
            <p:nvSpPr>
              <p:cNvPr id="117" name="Text Box 8">
                <a:extLst>
                  <a:ext uri="{FF2B5EF4-FFF2-40B4-BE49-F238E27FC236}">
                    <a16:creationId xmlns:a16="http://schemas.microsoft.com/office/drawing/2014/main" id="{ED445EA1-F084-18EC-AB72-387D7295B35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00" y="2840"/>
                <a:ext cx="29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f:3</a:t>
                </a:r>
              </a:p>
            </p:txBody>
          </p:sp>
          <p:sp>
            <p:nvSpPr>
              <p:cNvPr id="118" name="Text Box 9">
                <a:extLst>
                  <a:ext uri="{FF2B5EF4-FFF2-40B4-BE49-F238E27FC236}">
                    <a16:creationId xmlns:a16="http://schemas.microsoft.com/office/drawing/2014/main" id="{B1BF0B4F-DB2D-E1F7-4BF6-D9A9A0FA25D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87" y="3167"/>
                <a:ext cx="32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c:3</a:t>
                </a:r>
              </a:p>
            </p:txBody>
          </p:sp>
          <p:sp>
            <p:nvSpPr>
              <p:cNvPr id="119" name="Text Box 10">
                <a:extLst>
                  <a:ext uri="{FF2B5EF4-FFF2-40B4-BE49-F238E27FC236}">
                    <a16:creationId xmlns:a16="http://schemas.microsoft.com/office/drawing/2014/main" id="{45BFA489-2271-6913-8F54-98ECF631E2B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82" y="3503"/>
                <a:ext cx="32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a:3</a:t>
                </a:r>
              </a:p>
            </p:txBody>
          </p:sp>
          <p:cxnSp>
            <p:nvCxnSpPr>
              <p:cNvPr id="120" name="AutoShape 11">
                <a:extLst>
                  <a:ext uri="{FF2B5EF4-FFF2-40B4-BE49-F238E27FC236}">
                    <a16:creationId xmlns:a16="http://schemas.microsoft.com/office/drawing/2014/main" id="{453D7C34-940B-F00B-F372-C177D3752856}"/>
                  </a:ext>
                </a:extLst>
              </p:cNvPr>
              <p:cNvCxnSpPr>
                <a:cxnSpLocks noChangeShapeType="1"/>
                <a:stCxn id="116" idx="2"/>
                <a:endCxn id="117" idx="0"/>
              </p:cNvCxnSpPr>
              <p:nvPr/>
            </p:nvCxnSpPr>
            <p:spPr bwMode="auto">
              <a:xfrm>
                <a:off x="2447" y="2706"/>
                <a:ext cx="0" cy="134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1" name="AutoShape 12">
                <a:extLst>
                  <a:ext uri="{FF2B5EF4-FFF2-40B4-BE49-F238E27FC236}">
                    <a16:creationId xmlns:a16="http://schemas.microsoft.com/office/drawing/2014/main" id="{BABF168A-458A-CFCD-37FB-F1E147A082BF}"/>
                  </a:ext>
                </a:extLst>
              </p:cNvPr>
              <p:cNvCxnSpPr>
                <a:cxnSpLocks noChangeShapeType="1"/>
                <a:stCxn id="117" idx="2"/>
                <a:endCxn id="118" idx="0"/>
              </p:cNvCxnSpPr>
              <p:nvPr/>
            </p:nvCxnSpPr>
            <p:spPr bwMode="auto">
              <a:xfrm>
                <a:off x="2447" y="3090"/>
                <a:ext cx="0" cy="77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2" name="AutoShape 13">
                <a:extLst>
                  <a:ext uri="{FF2B5EF4-FFF2-40B4-BE49-F238E27FC236}">
                    <a16:creationId xmlns:a16="http://schemas.microsoft.com/office/drawing/2014/main" id="{221D3B34-EA5F-A017-B8FE-7A3214325BB7}"/>
                  </a:ext>
                </a:extLst>
              </p:cNvPr>
              <p:cNvCxnSpPr>
                <a:cxnSpLocks noChangeShapeType="1"/>
                <a:stCxn id="118" idx="2"/>
                <a:endCxn id="119" idx="0"/>
              </p:cNvCxnSpPr>
              <p:nvPr/>
            </p:nvCxnSpPr>
            <p:spPr bwMode="auto">
              <a:xfrm>
                <a:off x="2447" y="3417"/>
                <a:ext cx="0" cy="86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15" name="Text Box 14">
              <a:extLst>
                <a:ext uri="{FF2B5EF4-FFF2-40B4-BE49-F238E27FC236}">
                  <a16:creationId xmlns:a16="http://schemas.microsoft.com/office/drawing/2014/main" id="{9DA7A6A9-6E7F-535B-75FD-6512BFC0EE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2" y="3969"/>
              <a:ext cx="144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>
                  <a:latin typeface="Times New Roman" panose="02020603050405020304" pitchFamily="18" charset="0"/>
                </a:rPr>
                <a:t>m-conditional </a:t>
              </a:r>
              <a:r>
                <a:rPr lang="en-US" altLang="en-US" sz="1800" b="1">
                  <a:latin typeface="Times New Roman" panose="02020603050405020304" pitchFamily="18" charset="0"/>
                </a:rPr>
                <a:t>FP-tree</a:t>
              </a:r>
              <a:endParaRPr lang="en-US" altLang="en-US" sz="1800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123" name="Rectangle 15">
            <a:extLst>
              <a:ext uri="{FF2B5EF4-FFF2-40B4-BE49-F238E27FC236}">
                <a16:creationId xmlns:a16="http://schemas.microsoft.com/office/drawing/2014/main" id="{1B76B805-CA13-E46E-17E4-7EEBA2C3A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1468" y="3397345"/>
            <a:ext cx="2209800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All frequent patterns relate to</a:t>
            </a:r>
            <a:r>
              <a:rPr lang="en-US" altLang="en-US" sz="1800" b="1" i="1">
                <a:latin typeface="Times New Roman" panose="02020603050405020304" pitchFamily="18" charset="0"/>
              </a:rPr>
              <a:t> m</a:t>
            </a:r>
          </a:p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 i="1">
                <a:latin typeface="Times New Roman" panose="02020603050405020304" pitchFamily="18" charset="0"/>
              </a:rPr>
              <a:t>m, </a:t>
            </a:r>
          </a:p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 i="1">
                <a:latin typeface="Times New Roman" panose="02020603050405020304" pitchFamily="18" charset="0"/>
              </a:rPr>
              <a:t>fm, cm, am, </a:t>
            </a:r>
          </a:p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 i="1">
                <a:latin typeface="Times New Roman" panose="02020603050405020304" pitchFamily="18" charset="0"/>
              </a:rPr>
              <a:t>fcm, fam, cam, </a:t>
            </a:r>
          </a:p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 i="1">
                <a:latin typeface="Times New Roman" panose="02020603050405020304" pitchFamily="18" charset="0"/>
              </a:rPr>
              <a:t>fcam</a:t>
            </a:r>
          </a:p>
        </p:txBody>
      </p:sp>
      <p:sp>
        <p:nvSpPr>
          <p:cNvPr id="124" name="Text Box 16">
            <a:extLst>
              <a:ext uri="{FF2B5EF4-FFF2-40B4-BE49-F238E27FC236}">
                <a16:creationId xmlns:a16="http://schemas.microsoft.com/office/drawing/2014/main" id="{48E95A93-D05B-7BC6-6451-73CB61ABA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2668" y="4006945"/>
            <a:ext cx="590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sym typeface="Wingdings 3" pitchFamily="2" charset="2"/>
              </a:rPr>
              <a:t></a:t>
            </a:r>
            <a:endParaRPr lang="en-US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25" name="Rectangle 17">
            <a:extLst>
              <a:ext uri="{FF2B5EF4-FFF2-40B4-BE49-F238E27FC236}">
                <a16:creationId xmlns:a16="http://schemas.microsoft.com/office/drawing/2014/main" id="{B80C7997-67B9-D3AB-25F2-DE93A3343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8068" y="4159345"/>
            <a:ext cx="496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sym typeface="Wingdings 3" pitchFamily="2" charset="2"/>
              </a:rPr>
              <a:t></a:t>
            </a:r>
          </a:p>
        </p:txBody>
      </p:sp>
      <p:sp>
        <p:nvSpPr>
          <p:cNvPr id="126" name="Text Box 18">
            <a:extLst>
              <a:ext uri="{FF2B5EF4-FFF2-40B4-BE49-F238E27FC236}">
                <a16:creationId xmlns:a16="http://schemas.microsoft.com/office/drawing/2014/main" id="{80A4339D-FADD-4DBF-85D1-99B9C87312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9818" y="2836029"/>
            <a:ext cx="441325" cy="409575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{}</a:t>
            </a:r>
          </a:p>
        </p:txBody>
      </p:sp>
      <p:sp>
        <p:nvSpPr>
          <p:cNvPr id="127" name="Text Box 19">
            <a:extLst>
              <a:ext uri="{FF2B5EF4-FFF2-40B4-BE49-F238E27FC236}">
                <a16:creationId xmlns:a16="http://schemas.microsoft.com/office/drawing/2014/main" id="{AE5F6FFF-9ED6-B0B8-C2D5-347BC9026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7856" y="3422745"/>
            <a:ext cx="477837" cy="409575"/>
          </a:xfrm>
          <a:prstGeom prst="rect">
            <a:avLst/>
          </a:prstGeom>
          <a:noFill/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chemeClr val="hlink"/>
                </a:solidFill>
                <a:latin typeface="Times New Roman" panose="02020603050405020304" pitchFamily="18" charset="0"/>
              </a:rPr>
              <a:t>f:4</a:t>
            </a:r>
          </a:p>
        </p:txBody>
      </p:sp>
      <p:sp>
        <p:nvSpPr>
          <p:cNvPr id="128" name="Text Box 20">
            <a:extLst>
              <a:ext uri="{FF2B5EF4-FFF2-40B4-BE49-F238E27FC236}">
                <a16:creationId xmlns:a16="http://schemas.microsoft.com/office/drawing/2014/main" id="{508841B9-4276-24B1-BA3D-2259A16566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606" y="3422745"/>
            <a:ext cx="520700" cy="409575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c:1</a:t>
            </a:r>
          </a:p>
        </p:txBody>
      </p:sp>
      <p:sp>
        <p:nvSpPr>
          <p:cNvPr id="129" name="Text Box 21">
            <a:extLst>
              <a:ext uri="{FF2B5EF4-FFF2-40B4-BE49-F238E27FC236}">
                <a16:creationId xmlns:a16="http://schemas.microsoft.com/office/drawing/2014/main" id="{F74B8397-494D-2C5D-1844-7B5CEBF17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0668" y="3905345"/>
            <a:ext cx="533400" cy="409575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b:1</a:t>
            </a:r>
          </a:p>
        </p:txBody>
      </p:sp>
      <p:sp>
        <p:nvSpPr>
          <p:cNvPr id="130" name="Text Box 22">
            <a:extLst>
              <a:ext uri="{FF2B5EF4-FFF2-40B4-BE49-F238E27FC236}">
                <a16:creationId xmlns:a16="http://schemas.microsoft.com/office/drawing/2014/main" id="{05E5D5B0-40D5-05F3-AECE-5FFFF533E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0668" y="4387945"/>
            <a:ext cx="533400" cy="409575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p:1</a:t>
            </a:r>
          </a:p>
        </p:txBody>
      </p:sp>
      <p:cxnSp>
        <p:nvCxnSpPr>
          <p:cNvPr id="131" name="AutoShape 23">
            <a:extLst>
              <a:ext uri="{FF2B5EF4-FFF2-40B4-BE49-F238E27FC236}">
                <a16:creationId xmlns:a16="http://schemas.microsoft.com/office/drawing/2014/main" id="{99271B58-76B7-5369-D3B3-73A27CF4E8E4}"/>
              </a:ext>
            </a:extLst>
          </p:cNvPr>
          <p:cNvCxnSpPr>
            <a:cxnSpLocks noChangeShapeType="1"/>
            <a:stCxn id="128" idx="2"/>
            <a:endCxn id="129" idx="0"/>
          </p:cNvCxnSpPr>
          <p:nvPr/>
        </p:nvCxnSpPr>
        <p:spPr bwMode="auto">
          <a:xfrm>
            <a:off x="7370543" y="3741833"/>
            <a:ext cx="1588" cy="168275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2" name="AutoShape 24">
            <a:extLst>
              <a:ext uri="{FF2B5EF4-FFF2-40B4-BE49-F238E27FC236}">
                <a16:creationId xmlns:a16="http://schemas.microsoft.com/office/drawing/2014/main" id="{A911BF8C-0293-99BC-616C-50779249F0D5}"/>
              </a:ext>
            </a:extLst>
          </p:cNvPr>
          <p:cNvCxnSpPr>
            <a:cxnSpLocks noChangeShapeType="1"/>
            <a:stCxn id="129" idx="2"/>
            <a:endCxn id="130" idx="0"/>
          </p:cNvCxnSpPr>
          <p:nvPr/>
        </p:nvCxnSpPr>
        <p:spPr bwMode="auto">
          <a:xfrm>
            <a:off x="7372131" y="4224433"/>
            <a:ext cx="0" cy="169862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" name="AutoShape 25">
            <a:extLst>
              <a:ext uri="{FF2B5EF4-FFF2-40B4-BE49-F238E27FC236}">
                <a16:creationId xmlns:a16="http://schemas.microsoft.com/office/drawing/2014/main" id="{09E95DE6-03F3-5488-D611-810B18C72103}"/>
              </a:ext>
            </a:extLst>
          </p:cNvPr>
          <p:cNvCxnSpPr>
            <a:cxnSpLocks noChangeShapeType="1"/>
            <a:stCxn id="126" idx="2"/>
            <a:endCxn id="128" idx="0"/>
          </p:cNvCxnSpPr>
          <p:nvPr/>
        </p:nvCxnSpPr>
        <p:spPr bwMode="auto">
          <a:xfrm>
            <a:off x="6870481" y="3245604"/>
            <a:ext cx="498475" cy="177141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4" name="AutoShape 26">
            <a:extLst>
              <a:ext uri="{FF2B5EF4-FFF2-40B4-BE49-F238E27FC236}">
                <a16:creationId xmlns:a16="http://schemas.microsoft.com/office/drawing/2014/main" id="{9E9696C9-8E24-C831-2BE4-6B84BAB381AE}"/>
              </a:ext>
            </a:extLst>
          </p:cNvPr>
          <p:cNvCxnSpPr>
            <a:cxnSpLocks noChangeShapeType="1"/>
            <a:stCxn id="126" idx="2"/>
            <a:endCxn id="127" idx="0"/>
          </p:cNvCxnSpPr>
          <p:nvPr/>
        </p:nvCxnSpPr>
        <p:spPr bwMode="auto">
          <a:xfrm flipH="1">
            <a:off x="6426775" y="3245604"/>
            <a:ext cx="443706" cy="177141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5" name="Text Box 27">
            <a:extLst>
              <a:ext uri="{FF2B5EF4-FFF2-40B4-BE49-F238E27FC236}">
                <a16:creationId xmlns:a16="http://schemas.microsoft.com/office/drawing/2014/main" id="{56ADC19B-7F56-E468-2332-67C2E6D903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4243" y="3905345"/>
            <a:ext cx="534988" cy="409575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b:1</a:t>
            </a:r>
          </a:p>
        </p:txBody>
      </p:sp>
      <p:sp>
        <p:nvSpPr>
          <p:cNvPr id="136" name="Text Box 28">
            <a:extLst>
              <a:ext uri="{FF2B5EF4-FFF2-40B4-BE49-F238E27FC236}">
                <a16:creationId xmlns:a16="http://schemas.microsoft.com/office/drawing/2014/main" id="{B431C395-5544-DA98-264A-709C63333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0993" y="3905345"/>
            <a:ext cx="519113" cy="409575"/>
          </a:xfrm>
          <a:prstGeom prst="rect">
            <a:avLst/>
          </a:prstGeom>
          <a:noFill/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chemeClr val="hlink"/>
                </a:solidFill>
                <a:latin typeface="Times New Roman" panose="02020603050405020304" pitchFamily="18" charset="0"/>
              </a:rPr>
              <a:t>c:3</a:t>
            </a:r>
          </a:p>
        </p:txBody>
      </p:sp>
      <p:cxnSp>
        <p:nvCxnSpPr>
          <p:cNvPr id="137" name="AutoShape 29">
            <a:extLst>
              <a:ext uri="{FF2B5EF4-FFF2-40B4-BE49-F238E27FC236}">
                <a16:creationId xmlns:a16="http://schemas.microsoft.com/office/drawing/2014/main" id="{F1858E5B-068D-CC91-FF68-77DE35C46552}"/>
              </a:ext>
            </a:extLst>
          </p:cNvPr>
          <p:cNvCxnSpPr>
            <a:cxnSpLocks noChangeShapeType="1"/>
            <a:stCxn id="127" idx="2"/>
            <a:endCxn id="136" idx="0"/>
          </p:cNvCxnSpPr>
          <p:nvPr/>
        </p:nvCxnSpPr>
        <p:spPr bwMode="auto">
          <a:xfrm flipH="1">
            <a:off x="6151343" y="3741833"/>
            <a:ext cx="277813" cy="168275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8" name="AutoShape 30">
            <a:extLst>
              <a:ext uri="{FF2B5EF4-FFF2-40B4-BE49-F238E27FC236}">
                <a16:creationId xmlns:a16="http://schemas.microsoft.com/office/drawing/2014/main" id="{6EC091AD-5641-AEC0-396C-59B645DFF311}"/>
              </a:ext>
            </a:extLst>
          </p:cNvPr>
          <p:cNvCxnSpPr>
            <a:cxnSpLocks noChangeShapeType="1"/>
            <a:stCxn id="127" idx="2"/>
            <a:endCxn id="135" idx="0"/>
          </p:cNvCxnSpPr>
          <p:nvPr/>
        </p:nvCxnSpPr>
        <p:spPr bwMode="auto">
          <a:xfrm>
            <a:off x="6429156" y="3741833"/>
            <a:ext cx="334962" cy="168275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9" name="Text Box 31">
            <a:extLst>
              <a:ext uri="{FF2B5EF4-FFF2-40B4-BE49-F238E27FC236}">
                <a16:creationId xmlns:a16="http://schemas.microsoft.com/office/drawing/2014/main" id="{5535DA49-0F36-2B17-82F1-FD5FBC4346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1468" y="4387945"/>
            <a:ext cx="534988" cy="409575"/>
          </a:xfrm>
          <a:prstGeom prst="rect">
            <a:avLst/>
          </a:prstGeom>
          <a:noFill/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chemeClr val="hlink"/>
                </a:solidFill>
                <a:latin typeface="Times New Roman" panose="02020603050405020304" pitchFamily="18" charset="0"/>
              </a:rPr>
              <a:t>a:3</a:t>
            </a:r>
          </a:p>
        </p:txBody>
      </p:sp>
      <p:sp>
        <p:nvSpPr>
          <p:cNvPr id="140" name="Text Box 32">
            <a:extLst>
              <a:ext uri="{FF2B5EF4-FFF2-40B4-BE49-F238E27FC236}">
                <a16:creationId xmlns:a16="http://schemas.microsoft.com/office/drawing/2014/main" id="{18AB1E47-59ED-638A-80A5-F2C4A9C3CB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4056" y="4870545"/>
            <a:ext cx="534987" cy="409575"/>
          </a:xfrm>
          <a:prstGeom prst="rect">
            <a:avLst/>
          </a:prstGeom>
          <a:noFill/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chemeClr val="hlink"/>
                </a:solidFill>
                <a:latin typeface="Times New Roman" panose="02020603050405020304" pitchFamily="18" charset="0"/>
              </a:rPr>
              <a:t>b:1</a:t>
            </a:r>
          </a:p>
        </p:txBody>
      </p:sp>
      <p:sp>
        <p:nvSpPr>
          <p:cNvPr id="141" name="Text Box 33">
            <a:extLst>
              <a:ext uri="{FF2B5EF4-FFF2-40B4-BE49-F238E27FC236}">
                <a16:creationId xmlns:a16="http://schemas.microsoft.com/office/drawing/2014/main" id="{1755A7CD-82F2-9E94-148D-635A357D3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9843" y="4870545"/>
            <a:ext cx="592138" cy="409575"/>
          </a:xfrm>
          <a:prstGeom prst="rect">
            <a:avLst/>
          </a:prstGeom>
          <a:noFill/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chemeClr val="hlink"/>
                </a:solidFill>
                <a:latin typeface="Times New Roman" panose="02020603050405020304" pitchFamily="18" charset="0"/>
              </a:rPr>
              <a:t>m:2</a:t>
            </a:r>
          </a:p>
        </p:txBody>
      </p:sp>
      <p:sp>
        <p:nvSpPr>
          <p:cNvPr id="142" name="Text Box 34">
            <a:extLst>
              <a:ext uri="{FF2B5EF4-FFF2-40B4-BE49-F238E27FC236}">
                <a16:creationId xmlns:a16="http://schemas.microsoft.com/office/drawing/2014/main" id="{4CF1AD6D-5395-C11C-58CA-041F784D7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181" y="5453209"/>
            <a:ext cx="536575" cy="409575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p:2</a:t>
            </a:r>
          </a:p>
        </p:txBody>
      </p:sp>
      <p:cxnSp>
        <p:nvCxnSpPr>
          <p:cNvPr id="143" name="AutoShape 35">
            <a:extLst>
              <a:ext uri="{FF2B5EF4-FFF2-40B4-BE49-F238E27FC236}">
                <a16:creationId xmlns:a16="http://schemas.microsoft.com/office/drawing/2014/main" id="{CE635078-8095-4167-1D57-993F629DA048}"/>
              </a:ext>
            </a:extLst>
          </p:cNvPr>
          <p:cNvCxnSpPr>
            <a:cxnSpLocks noChangeShapeType="1"/>
            <a:stCxn id="136" idx="2"/>
            <a:endCxn id="139" idx="0"/>
          </p:cNvCxnSpPr>
          <p:nvPr/>
        </p:nvCxnSpPr>
        <p:spPr bwMode="auto">
          <a:xfrm>
            <a:off x="6151343" y="4224433"/>
            <a:ext cx="0" cy="169862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4" name="AutoShape 36">
            <a:extLst>
              <a:ext uri="{FF2B5EF4-FFF2-40B4-BE49-F238E27FC236}">
                <a16:creationId xmlns:a16="http://schemas.microsoft.com/office/drawing/2014/main" id="{8E8F3CB2-26B8-B8A2-D985-C35C8B42C620}"/>
              </a:ext>
            </a:extLst>
          </p:cNvPr>
          <p:cNvCxnSpPr>
            <a:cxnSpLocks noChangeShapeType="1"/>
            <a:stCxn id="139" idx="2"/>
            <a:endCxn id="141" idx="0"/>
          </p:cNvCxnSpPr>
          <p:nvPr/>
        </p:nvCxnSpPr>
        <p:spPr bwMode="auto">
          <a:xfrm flipH="1">
            <a:off x="5881468" y="4708620"/>
            <a:ext cx="269875" cy="168275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5" name="AutoShape 37">
            <a:extLst>
              <a:ext uri="{FF2B5EF4-FFF2-40B4-BE49-F238E27FC236}">
                <a16:creationId xmlns:a16="http://schemas.microsoft.com/office/drawing/2014/main" id="{905A1937-8265-FB81-ED2D-4132FBC2DE4F}"/>
              </a:ext>
            </a:extLst>
          </p:cNvPr>
          <p:cNvCxnSpPr>
            <a:cxnSpLocks noChangeShapeType="1"/>
            <a:stCxn id="139" idx="2"/>
            <a:endCxn id="140" idx="0"/>
          </p:cNvCxnSpPr>
          <p:nvPr/>
        </p:nvCxnSpPr>
        <p:spPr bwMode="auto">
          <a:xfrm>
            <a:off x="6151343" y="4708620"/>
            <a:ext cx="382588" cy="168275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6" name="AutoShape 38">
            <a:extLst>
              <a:ext uri="{FF2B5EF4-FFF2-40B4-BE49-F238E27FC236}">
                <a16:creationId xmlns:a16="http://schemas.microsoft.com/office/drawing/2014/main" id="{4A56141F-B589-6E69-6A76-ACCCD0AD6FE7}"/>
              </a:ext>
            </a:extLst>
          </p:cNvPr>
          <p:cNvCxnSpPr>
            <a:cxnSpLocks noChangeShapeType="1"/>
            <a:stCxn id="141" idx="2"/>
            <a:endCxn id="142" idx="0"/>
          </p:cNvCxnSpPr>
          <p:nvPr/>
        </p:nvCxnSpPr>
        <p:spPr bwMode="auto">
          <a:xfrm>
            <a:off x="5875912" y="5280120"/>
            <a:ext cx="5557" cy="173089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7" name="Text Box 39">
            <a:extLst>
              <a:ext uri="{FF2B5EF4-FFF2-40B4-BE49-F238E27FC236}">
                <a16:creationId xmlns:a16="http://schemas.microsoft.com/office/drawing/2014/main" id="{213D34A8-E1B7-D89A-1F35-0FC6DD0B60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5481" y="5453209"/>
            <a:ext cx="593725" cy="409575"/>
          </a:xfrm>
          <a:prstGeom prst="rect">
            <a:avLst/>
          </a:prstGeom>
          <a:noFill/>
          <a:ln w="12700">
            <a:solidFill>
              <a:schemeClr val="hlink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chemeClr val="hlink"/>
                </a:solidFill>
                <a:latin typeface="Times New Roman" panose="02020603050405020304" pitchFamily="18" charset="0"/>
              </a:rPr>
              <a:t>m:1</a:t>
            </a:r>
          </a:p>
        </p:txBody>
      </p:sp>
      <p:cxnSp>
        <p:nvCxnSpPr>
          <p:cNvPr id="148" name="AutoShape 40">
            <a:extLst>
              <a:ext uri="{FF2B5EF4-FFF2-40B4-BE49-F238E27FC236}">
                <a16:creationId xmlns:a16="http://schemas.microsoft.com/office/drawing/2014/main" id="{5AA2C1B4-C127-E601-C3E0-F86BBD794467}"/>
              </a:ext>
            </a:extLst>
          </p:cNvPr>
          <p:cNvCxnSpPr>
            <a:cxnSpLocks noChangeShapeType="1"/>
            <a:stCxn id="140" idx="2"/>
            <a:endCxn id="147" idx="0"/>
          </p:cNvCxnSpPr>
          <p:nvPr/>
        </p:nvCxnSpPr>
        <p:spPr bwMode="auto">
          <a:xfrm>
            <a:off x="6531550" y="5280120"/>
            <a:ext cx="794" cy="173089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9" name="Text Box 41">
            <a:extLst>
              <a:ext uri="{FF2B5EF4-FFF2-40B4-BE49-F238E27FC236}">
                <a16:creationId xmlns:a16="http://schemas.microsoft.com/office/drawing/2014/main" id="{A2CD402C-C8D7-2CFA-19F9-79A9084EC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581" y="3106833"/>
            <a:ext cx="2543175" cy="2301875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Header Table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i="1" u="sng">
                <a:latin typeface="Times New Roman" panose="02020603050405020304" pitchFamily="18" charset="0"/>
              </a:rPr>
              <a:t>Item  frequency  head 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 f	4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c	4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a	3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b	3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m	3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p	3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150" name="Freeform 42">
            <a:extLst>
              <a:ext uri="{FF2B5EF4-FFF2-40B4-BE49-F238E27FC236}">
                <a16:creationId xmlns:a16="http://schemas.microsoft.com/office/drawing/2014/main" id="{7383F121-85AA-AD57-175B-7F4C1F0EFFD6}"/>
              </a:ext>
            </a:extLst>
          </p:cNvPr>
          <p:cNvSpPr>
            <a:spLocks/>
          </p:cNvSpPr>
          <p:nvPr/>
        </p:nvSpPr>
        <p:spPr bwMode="auto">
          <a:xfrm>
            <a:off x="5181381" y="3594195"/>
            <a:ext cx="1074737" cy="301625"/>
          </a:xfrm>
          <a:custGeom>
            <a:avLst/>
            <a:gdLst>
              <a:gd name="T0" fmla="*/ 0 w 672"/>
              <a:gd name="T1" fmla="*/ 2147483646 h 240"/>
              <a:gd name="T2" fmla="*/ 2147483646 w 672"/>
              <a:gd name="T3" fmla="*/ 2147483646 h 240"/>
              <a:gd name="T4" fmla="*/ 2147483646 w 672"/>
              <a:gd name="T5" fmla="*/ 2147483646 h 240"/>
              <a:gd name="T6" fmla="*/ 2147483646 w 672"/>
              <a:gd name="T7" fmla="*/ 0 h 240"/>
              <a:gd name="T8" fmla="*/ 0 60000 65536"/>
              <a:gd name="T9" fmla="*/ 0 60000 65536"/>
              <a:gd name="T10" fmla="*/ 0 60000 65536"/>
              <a:gd name="T11" fmla="*/ 0 60000 65536"/>
              <a:gd name="T12" fmla="*/ 0 w 672"/>
              <a:gd name="T13" fmla="*/ 0 h 240"/>
              <a:gd name="T14" fmla="*/ 672 w 672"/>
              <a:gd name="T15" fmla="*/ 240 h 2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72" h="240">
                <a:moveTo>
                  <a:pt x="0" y="240"/>
                </a:moveTo>
                <a:cubicBezTo>
                  <a:pt x="108" y="232"/>
                  <a:pt x="216" y="224"/>
                  <a:pt x="288" y="192"/>
                </a:cubicBezTo>
                <a:cubicBezTo>
                  <a:pt x="360" y="160"/>
                  <a:pt x="368" y="80"/>
                  <a:pt x="432" y="48"/>
                </a:cubicBezTo>
                <a:cubicBezTo>
                  <a:pt x="496" y="16"/>
                  <a:pt x="584" y="8"/>
                  <a:pt x="672" y="0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1" name="Freeform 43">
            <a:extLst>
              <a:ext uri="{FF2B5EF4-FFF2-40B4-BE49-F238E27FC236}">
                <a16:creationId xmlns:a16="http://schemas.microsoft.com/office/drawing/2014/main" id="{96174F2F-E9D3-6C8B-A09A-D10C74F296B0}"/>
              </a:ext>
            </a:extLst>
          </p:cNvPr>
          <p:cNvSpPr>
            <a:spLocks/>
          </p:cNvSpPr>
          <p:nvPr/>
        </p:nvSpPr>
        <p:spPr bwMode="auto">
          <a:xfrm>
            <a:off x="5181381" y="4078383"/>
            <a:ext cx="690562" cy="0"/>
          </a:xfrm>
          <a:custGeom>
            <a:avLst/>
            <a:gdLst>
              <a:gd name="T0" fmla="*/ 0 w 432"/>
              <a:gd name="T1" fmla="*/ 0 h 1"/>
              <a:gd name="T2" fmla="*/ 2147483646 w 432"/>
              <a:gd name="T3" fmla="*/ 0 h 1"/>
              <a:gd name="T4" fmla="*/ 0 60000 65536"/>
              <a:gd name="T5" fmla="*/ 0 60000 65536"/>
              <a:gd name="T6" fmla="*/ 0 w 432"/>
              <a:gd name="T7" fmla="*/ 0 h 1"/>
              <a:gd name="T8" fmla="*/ 432 w 432"/>
              <a:gd name="T9" fmla="*/ 0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32" h="1">
                <a:moveTo>
                  <a:pt x="0" y="0"/>
                </a:moveTo>
                <a:cubicBezTo>
                  <a:pt x="0" y="0"/>
                  <a:pt x="216" y="0"/>
                  <a:pt x="432" y="0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2" name="Freeform 44">
            <a:extLst>
              <a:ext uri="{FF2B5EF4-FFF2-40B4-BE49-F238E27FC236}">
                <a16:creationId xmlns:a16="http://schemas.microsoft.com/office/drawing/2014/main" id="{3C70AEEA-4E0D-516E-445C-E5AA10B451CE}"/>
              </a:ext>
            </a:extLst>
          </p:cNvPr>
          <p:cNvSpPr>
            <a:spLocks/>
          </p:cNvSpPr>
          <p:nvPr/>
        </p:nvSpPr>
        <p:spPr bwMode="auto">
          <a:xfrm>
            <a:off x="6332318" y="3594195"/>
            <a:ext cx="768350" cy="484188"/>
          </a:xfrm>
          <a:custGeom>
            <a:avLst/>
            <a:gdLst>
              <a:gd name="T0" fmla="*/ 0 w 480"/>
              <a:gd name="T1" fmla="*/ 2147483646 h 384"/>
              <a:gd name="T2" fmla="*/ 2147483646 w 480"/>
              <a:gd name="T3" fmla="*/ 2147483646 h 384"/>
              <a:gd name="T4" fmla="*/ 2147483646 w 480"/>
              <a:gd name="T5" fmla="*/ 2147483646 h 384"/>
              <a:gd name="T6" fmla="*/ 2147483646 w 480"/>
              <a:gd name="T7" fmla="*/ 0 h 384"/>
              <a:gd name="T8" fmla="*/ 0 60000 65536"/>
              <a:gd name="T9" fmla="*/ 0 60000 65536"/>
              <a:gd name="T10" fmla="*/ 0 60000 65536"/>
              <a:gd name="T11" fmla="*/ 0 60000 65536"/>
              <a:gd name="T12" fmla="*/ 0 w 480"/>
              <a:gd name="T13" fmla="*/ 0 h 384"/>
              <a:gd name="T14" fmla="*/ 480 w 480"/>
              <a:gd name="T15" fmla="*/ 384 h 38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80" h="384">
                <a:moveTo>
                  <a:pt x="0" y="384"/>
                </a:moveTo>
                <a:cubicBezTo>
                  <a:pt x="4" y="384"/>
                  <a:pt x="8" y="384"/>
                  <a:pt x="48" y="336"/>
                </a:cubicBezTo>
                <a:cubicBezTo>
                  <a:pt x="88" y="288"/>
                  <a:pt x="168" y="152"/>
                  <a:pt x="240" y="96"/>
                </a:cubicBezTo>
                <a:cubicBezTo>
                  <a:pt x="312" y="40"/>
                  <a:pt x="396" y="20"/>
                  <a:pt x="480" y="0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3" name="Freeform 45">
            <a:extLst>
              <a:ext uri="{FF2B5EF4-FFF2-40B4-BE49-F238E27FC236}">
                <a16:creationId xmlns:a16="http://schemas.microsoft.com/office/drawing/2014/main" id="{3027A2EA-8693-082A-B6D9-D7A7CE764BE8}"/>
              </a:ext>
            </a:extLst>
          </p:cNvPr>
          <p:cNvSpPr>
            <a:spLocks/>
          </p:cNvSpPr>
          <p:nvPr/>
        </p:nvSpPr>
        <p:spPr bwMode="auto">
          <a:xfrm>
            <a:off x="5181381" y="4333970"/>
            <a:ext cx="690562" cy="241300"/>
          </a:xfrm>
          <a:custGeom>
            <a:avLst/>
            <a:gdLst>
              <a:gd name="T0" fmla="*/ 0 w 432"/>
              <a:gd name="T1" fmla="*/ 0 h 192"/>
              <a:gd name="T2" fmla="*/ 2147483646 w 432"/>
              <a:gd name="T3" fmla="*/ 2147483646 h 192"/>
              <a:gd name="T4" fmla="*/ 2147483646 w 432"/>
              <a:gd name="T5" fmla="*/ 2147483646 h 192"/>
              <a:gd name="T6" fmla="*/ 2147483646 w 432"/>
              <a:gd name="T7" fmla="*/ 2147483646 h 192"/>
              <a:gd name="T8" fmla="*/ 0 60000 65536"/>
              <a:gd name="T9" fmla="*/ 0 60000 65536"/>
              <a:gd name="T10" fmla="*/ 0 60000 65536"/>
              <a:gd name="T11" fmla="*/ 0 60000 65536"/>
              <a:gd name="T12" fmla="*/ 0 w 432"/>
              <a:gd name="T13" fmla="*/ 0 h 192"/>
              <a:gd name="T14" fmla="*/ 432 w 432"/>
              <a:gd name="T15" fmla="*/ 192 h 1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32" h="192">
                <a:moveTo>
                  <a:pt x="0" y="0"/>
                </a:moveTo>
                <a:cubicBezTo>
                  <a:pt x="48" y="12"/>
                  <a:pt x="96" y="24"/>
                  <a:pt x="144" y="48"/>
                </a:cubicBezTo>
                <a:cubicBezTo>
                  <a:pt x="192" y="72"/>
                  <a:pt x="240" y="120"/>
                  <a:pt x="288" y="144"/>
                </a:cubicBezTo>
                <a:cubicBezTo>
                  <a:pt x="336" y="168"/>
                  <a:pt x="384" y="180"/>
                  <a:pt x="432" y="192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4" name="Freeform 46">
            <a:extLst>
              <a:ext uri="{FF2B5EF4-FFF2-40B4-BE49-F238E27FC236}">
                <a16:creationId xmlns:a16="http://schemas.microsoft.com/office/drawing/2014/main" id="{1C700201-8498-9054-7D67-5BC71400C933}"/>
              </a:ext>
            </a:extLst>
          </p:cNvPr>
          <p:cNvSpPr>
            <a:spLocks/>
          </p:cNvSpPr>
          <p:nvPr/>
        </p:nvSpPr>
        <p:spPr bwMode="auto">
          <a:xfrm>
            <a:off x="5197256" y="4514945"/>
            <a:ext cx="1149350" cy="482600"/>
          </a:xfrm>
          <a:custGeom>
            <a:avLst/>
            <a:gdLst>
              <a:gd name="T0" fmla="*/ 0 w 720"/>
              <a:gd name="T1" fmla="*/ 0 h 384"/>
              <a:gd name="T2" fmla="*/ 2147483646 w 720"/>
              <a:gd name="T3" fmla="*/ 2147483646 h 384"/>
              <a:gd name="T4" fmla="*/ 2147483646 w 720"/>
              <a:gd name="T5" fmla="*/ 2147483646 h 384"/>
              <a:gd name="T6" fmla="*/ 2147483646 w 720"/>
              <a:gd name="T7" fmla="*/ 2147483646 h 384"/>
              <a:gd name="T8" fmla="*/ 0 60000 65536"/>
              <a:gd name="T9" fmla="*/ 0 60000 65536"/>
              <a:gd name="T10" fmla="*/ 0 60000 65536"/>
              <a:gd name="T11" fmla="*/ 0 60000 65536"/>
              <a:gd name="T12" fmla="*/ 0 w 720"/>
              <a:gd name="T13" fmla="*/ 0 h 384"/>
              <a:gd name="T14" fmla="*/ 720 w 720"/>
              <a:gd name="T15" fmla="*/ 384 h 38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20" h="384">
                <a:moveTo>
                  <a:pt x="0" y="0"/>
                </a:moveTo>
                <a:cubicBezTo>
                  <a:pt x="76" y="0"/>
                  <a:pt x="152" y="0"/>
                  <a:pt x="240" y="48"/>
                </a:cubicBezTo>
                <a:cubicBezTo>
                  <a:pt x="328" y="96"/>
                  <a:pt x="448" y="232"/>
                  <a:pt x="528" y="288"/>
                </a:cubicBezTo>
                <a:cubicBezTo>
                  <a:pt x="608" y="344"/>
                  <a:pt x="664" y="364"/>
                  <a:pt x="720" y="384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5" name="Freeform 47">
            <a:extLst>
              <a:ext uri="{FF2B5EF4-FFF2-40B4-BE49-F238E27FC236}">
                <a16:creationId xmlns:a16="http://schemas.microsoft.com/office/drawing/2014/main" id="{24BC7950-BC5A-B822-BA5F-AEF1F3BEE219}"/>
              </a:ext>
            </a:extLst>
          </p:cNvPr>
          <p:cNvSpPr>
            <a:spLocks/>
          </p:cNvSpPr>
          <p:nvPr/>
        </p:nvSpPr>
        <p:spPr bwMode="auto">
          <a:xfrm>
            <a:off x="6730781" y="4211733"/>
            <a:ext cx="90487" cy="846137"/>
          </a:xfrm>
          <a:custGeom>
            <a:avLst/>
            <a:gdLst>
              <a:gd name="T0" fmla="*/ 0 w 56"/>
              <a:gd name="T1" fmla="*/ 2147483646 h 672"/>
              <a:gd name="T2" fmla="*/ 2147483646 w 56"/>
              <a:gd name="T3" fmla="*/ 2147483646 h 672"/>
              <a:gd name="T4" fmla="*/ 2147483646 w 56"/>
              <a:gd name="T5" fmla="*/ 0 h 672"/>
              <a:gd name="T6" fmla="*/ 0 60000 65536"/>
              <a:gd name="T7" fmla="*/ 0 60000 65536"/>
              <a:gd name="T8" fmla="*/ 0 60000 65536"/>
              <a:gd name="T9" fmla="*/ 0 w 56"/>
              <a:gd name="T10" fmla="*/ 0 h 672"/>
              <a:gd name="T11" fmla="*/ 56 w 56"/>
              <a:gd name="T12" fmla="*/ 672 h 6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6" h="672">
                <a:moveTo>
                  <a:pt x="0" y="672"/>
                </a:moveTo>
                <a:cubicBezTo>
                  <a:pt x="20" y="608"/>
                  <a:pt x="40" y="544"/>
                  <a:pt x="48" y="432"/>
                </a:cubicBezTo>
                <a:cubicBezTo>
                  <a:pt x="56" y="320"/>
                  <a:pt x="52" y="160"/>
                  <a:pt x="48" y="0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6" name="Line 48">
            <a:extLst>
              <a:ext uri="{FF2B5EF4-FFF2-40B4-BE49-F238E27FC236}">
                <a16:creationId xmlns:a16="http://schemas.microsoft.com/office/drawing/2014/main" id="{537A4B52-4F3D-8531-3D9A-1C2275780F0A}"/>
              </a:ext>
            </a:extLst>
          </p:cNvPr>
          <p:cNvSpPr>
            <a:spLocks noChangeShapeType="1"/>
          </p:cNvSpPr>
          <p:nvPr/>
        </p:nvSpPr>
        <p:spPr bwMode="auto">
          <a:xfrm>
            <a:off x="6946681" y="4078383"/>
            <a:ext cx="153987" cy="0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7" name="Freeform 49">
            <a:extLst>
              <a:ext uri="{FF2B5EF4-FFF2-40B4-BE49-F238E27FC236}">
                <a16:creationId xmlns:a16="http://schemas.microsoft.com/office/drawing/2014/main" id="{AC922D20-551B-4035-47F6-38277DD6C665}"/>
              </a:ext>
            </a:extLst>
          </p:cNvPr>
          <p:cNvSpPr>
            <a:spLocks/>
          </p:cNvSpPr>
          <p:nvPr/>
        </p:nvSpPr>
        <p:spPr bwMode="auto">
          <a:xfrm>
            <a:off x="5197256" y="4756245"/>
            <a:ext cx="460375" cy="301625"/>
          </a:xfrm>
          <a:custGeom>
            <a:avLst/>
            <a:gdLst>
              <a:gd name="T0" fmla="*/ 0 w 288"/>
              <a:gd name="T1" fmla="*/ 0 h 240"/>
              <a:gd name="T2" fmla="*/ 2147483646 w 288"/>
              <a:gd name="T3" fmla="*/ 2147483646 h 240"/>
              <a:gd name="T4" fmla="*/ 2147483646 w 288"/>
              <a:gd name="T5" fmla="*/ 2147483646 h 240"/>
              <a:gd name="T6" fmla="*/ 2147483646 w 288"/>
              <a:gd name="T7" fmla="*/ 2147483646 h 240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240"/>
              <a:gd name="T14" fmla="*/ 288 w 288"/>
              <a:gd name="T15" fmla="*/ 240 h 2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240">
                <a:moveTo>
                  <a:pt x="0" y="0"/>
                </a:moveTo>
                <a:cubicBezTo>
                  <a:pt x="56" y="8"/>
                  <a:pt x="112" y="16"/>
                  <a:pt x="144" y="48"/>
                </a:cubicBezTo>
                <a:cubicBezTo>
                  <a:pt x="176" y="80"/>
                  <a:pt x="168" y="160"/>
                  <a:pt x="192" y="192"/>
                </a:cubicBezTo>
                <a:cubicBezTo>
                  <a:pt x="216" y="224"/>
                  <a:pt x="252" y="232"/>
                  <a:pt x="288" y="240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8" name="Freeform 50">
            <a:extLst>
              <a:ext uri="{FF2B5EF4-FFF2-40B4-BE49-F238E27FC236}">
                <a16:creationId xmlns:a16="http://schemas.microsoft.com/office/drawing/2014/main" id="{7AD00FE1-8F40-AA7C-92C0-5CB5C36AEB1C}"/>
              </a:ext>
            </a:extLst>
          </p:cNvPr>
          <p:cNvSpPr>
            <a:spLocks/>
          </p:cNvSpPr>
          <p:nvPr/>
        </p:nvSpPr>
        <p:spPr bwMode="auto">
          <a:xfrm>
            <a:off x="6116418" y="5057870"/>
            <a:ext cx="153988" cy="484188"/>
          </a:xfrm>
          <a:custGeom>
            <a:avLst/>
            <a:gdLst>
              <a:gd name="T0" fmla="*/ 0 w 96"/>
              <a:gd name="T1" fmla="*/ 0 h 384"/>
              <a:gd name="T2" fmla="*/ 2147483646 w 96"/>
              <a:gd name="T3" fmla="*/ 2147483646 h 384"/>
              <a:gd name="T4" fmla="*/ 2147483646 w 96"/>
              <a:gd name="T5" fmla="*/ 2147483646 h 384"/>
              <a:gd name="T6" fmla="*/ 2147483646 w 96"/>
              <a:gd name="T7" fmla="*/ 2147483646 h 384"/>
              <a:gd name="T8" fmla="*/ 0 60000 65536"/>
              <a:gd name="T9" fmla="*/ 0 60000 65536"/>
              <a:gd name="T10" fmla="*/ 0 60000 65536"/>
              <a:gd name="T11" fmla="*/ 0 60000 65536"/>
              <a:gd name="T12" fmla="*/ 0 w 96"/>
              <a:gd name="T13" fmla="*/ 0 h 384"/>
              <a:gd name="T14" fmla="*/ 96 w 96"/>
              <a:gd name="T15" fmla="*/ 384 h 38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6" h="384">
                <a:moveTo>
                  <a:pt x="0" y="0"/>
                </a:moveTo>
                <a:cubicBezTo>
                  <a:pt x="20" y="24"/>
                  <a:pt x="40" y="48"/>
                  <a:pt x="48" y="96"/>
                </a:cubicBezTo>
                <a:cubicBezTo>
                  <a:pt x="56" y="144"/>
                  <a:pt x="40" y="240"/>
                  <a:pt x="48" y="288"/>
                </a:cubicBezTo>
                <a:cubicBezTo>
                  <a:pt x="56" y="336"/>
                  <a:pt x="76" y="360"/>
                  <a:pt x="96" y="384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9" name="Freeform 51">
            <a:extLst>
              <a:ext uri="{FF2B5EF4-FFF2-40B4-BE49-F238E27FC236}">
                <a16:creationId xmlns:a16="http://schemas.microsoft.com/office/drawing/2014/main" id="{103722E4-6769-3B13-94E4-A48C7D41BE80}"/>
              </a:ext>
            </a:extLst>
          </p:cNvPr>
          <p:cNvSpPr>
            <a:spLocks/>
          </p:cNvSpPr>
          <p:nvPr/>
        </p:nvSpPr>
        <p:spPr bwMode="auto">
          <a:xfrm>
            <a:off x="5197256" y="4997545"/>
            <a:ext cx="460375" cy="544513"/>
          </a:xfrm>
          <a:custGeom>
            <a:avLst/>
            <a:gdLst>
              <a:gd name="T0" fmla="*/ 0 w 288"/>
              <a:gd name="T1" fmla="*/ 0 h 432"/>
              <a:gd name="T2" fmla="*/ 2147483646 w 288"/>
              <a:gd name="T3" fmla="*/ 2147483646 h 432"/>
              <a:gd name="T4" fmla="*/ 2147483646 w 288"/>
              <a:gd name="T5" fmla="*/ 2147483646 h 432"/>
              <a:gd name="T6" fmla="*/ 2147483646 w 288"/>
              <a:gd name="T7" fmla="*/ 2147483646 h 432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432"/>
              <a:gd name="T14" fmla="*/ 288 w 288"/>
              <a:gd name="T15" fmla="*/ 432 h 4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432">
                <a:moveTo>
                  <a:pt x="0" y="0"/>
                </a:moveTo>
                <a:cubicBezTo>
                  <a:pt x="36" y="44"/>
                  <a:pt x="72" y="88"/>
                  <a:pt x="96" y="144"/>
                </a:cubicBezTo>
                <a:cubicBezTo>
                  <a:pt x="120" y="200"/>
                  <a:pt x="112" y="288"/>
                  <a:pt x="144" y="336"/>
                </a:cubicBezTo>
                <a:cubicBezTo>
                  <a:pt x="176" y="384"/>
                  <a:pt x="232" y="408"/>
                  <a:pt x="288" y="432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0" name="Freeform 52">
            <a:extLst>
              <a:ext uri="{FF2B5EF4-FFF2-40B4-BE49-F238E27FC236}">
                <a16:creationId xmlns:a16="http://schemas.microsoft.com/office/drawing/2014/main" id="{834802A6-1485-D407-F744-DD89E410DCDD}"/>
              </a:ext>
            </a:extLst>
          </p:cNvPr>
          <p:cNvSpPr>
            <a:spLocks/>
          </p:cNvSpPr>
          <p:nvPr/>
        </p:nvSpPr>
        <p:spPr bwMode="auto">
          <a:xfrm>
            <a:off x="6116418" y="4695920"/>
            <a:ext cx="1228725" cy="846138"/>
          </a:xfrm>
          <a:custGeom>
            <a:avLst/>
            <a:gdLst>
              <a:gd name="T0" fmla="*/ 0 w 768"/>
              <a:gd name="T1" fmla="*/ 2147483646 h 672"/>
              <a:gd name="T2" fmla="*/ 2147483646 w 768"/>
              <a:gd name="T3" fmla="*/ 2147483646 h 672"/>
              <a:gd name="T4" fmla="*/ 2147483646 w 768"/>
              <a:gd name="T5" fmla="*/ 2147483646 h 672"/>
              <a:gd name="T6" fmla="*/ 2147483646 w 768"/>
              <a:gd name="T7" fmla="*/ 0 h 672"/>
              <a:gd name="T8" fmla="*/ 0 60000 65536"/>
              <a:gd name="T9" fmla="*/ 0 60000 65536"/>
              <a:gd name="T10" fmla="*/ 0 60000 65536"/>
              <a:gd name="T11" fmla="*/ 0 60000 65536"/>
              <a:gd name="T12" fmla="*/ 0 w 768"/>
              <a:gd name="T13" fmla="*/ 0 h 672"/>
              <a:gd name="T14" fmla="*/ 768 w 768"/>
              <a:gd name="T15" fmla="*/ 672 h 6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68" h="672">
                <a:moveTo>
                  <a:pt x="0" y="672"/>
                </a:moveTo>
                <a:cubicBezTo>
                  <a:pt x="4" y="624"/>
                  <a:pt x="8" y="576"/>
                  <a:pt x="96" y="528"/>
                </a:cubicBezTo>
                <a:cubicBezTo>
                  <a:pt x="184" y="480"/>
                  <a:pt x="416" y="472"/>
                  <a:pt x="528" y="384"/>
                </a:cubicBezTo>
                <a:cubicBezTo>
                  <a:pt x="640" y="296"/>
                  <a:pt x="704" y="148"/>
                  <a:pt x="768" y="0"/>
                </a:cubicBezTo>
              </a:path>
            </a:pathLst>
          </a:custGeom>
          <a:noFill/>
          <a:ln w="12700">
            <a:solidFill>
              <a:schemeClr val="tx2"/>
            </a:solidFill>
            <a:prstDash val="lgDash"/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428264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Recursion: Mining Each Conditional FP-tree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id="{5CE19515-D4F2-0BBB-7A4F-3304EEB22651}"/>
              </a:ext>
            </a:extLst>
          </p:cNvPr>
          <p:cNvGrpSpPr>
            <a:grpSpLocks/>
          </p:cNvGrpSpPr>
          <p:nvPr/>
        </p:nvGrpSpPr>
        <p:grpSpPr bwMode="auto">
          <a:xfrm>
            <a:off x="2943820" y="1932693"/>
            <a:ext cx="2298700" cy="2324100"/>
            <a:chOff x="3312" y="2736"/>
            <a:chExt cx="1448" cy="1464"/>
          </a:xfrm>
        </p:grpSpPr>
        <p:grpSp>
          <p:nvGrpSpPr>
            <p:cNvPr id="17" name="Group 4">
              <a:extLst>
                <a:ext uri="{FF2B5EF4-FFF2-40B4-BE49-F238E27FC236}">
                  <a16:creationId xmlns:a16="http://schemas.microsoft.com/office/drawing/2014/main" id="{2733F45C-A9D0-4B2B-9EF2-3C897E41B3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92" y="2736"/>
              <a:ext cx="329" cy="1297"/>
              <a:chOff x="2282" y="2456"/>
              <a:chExt cx="329" cy="1297"/>
            </a:xfrm>
          </p:grpSpPr>
          <p:sp>
            <p:nvSpPr>
              <p:cNvPr id="19" name="Text Box 5">
                <a:extLst>
                  <a:ext uri="{FF2B5EF4-FFF2-40B4-BE49-F238E27FC236}">
                    <a16:creationId xmlns:a16="http://schemas.microsoft.com/office/drawing/2014/main" id="{00BF7C78-038B-3EBE-5C68-6DFDD1C312F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12" y="2456"/>
                <a:ext cx="27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>
                    <a:latin typeface="Times New Roman" panose="02020603050405020304" pitchFamily="18" charset="0"/>
                  </a:rPr>
                  <a:t>{}</a:t>
                </a:r>
              </a:p>
            </p:txBody>
          </p:sp>
          <p:sp>
            <p:nvSpPr>
              <p:cNvPr id="20" name="Text Box 6">
                <a:extLst>
                  <a:ext uri="{FF2B5EF4-FFF2-40B4-BE49-F238E27FC236}">
                    <a16:creationId xmlns:a16="http://schemas.microsoft.com/office/drawing/2014/main" id="{5AC92DA6-9371-FEA9-C881-294FB237CC9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00" y="2840"/>
                <a:ext cx="29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f:3</a:t>
                </a:r>
              </a:p>
            </p:txBody>
          </p:sp>
          <p:sp>
            <p:nvSpPr>
              <p:cNvPr id="21" name="Text Box 7">
                <a:extLst>
                  <a:ext uri="{FF2B5EF4-FFF2-40B4-BE49-F238E27FC236}">
                    <a16:creationId xmlns:a16="http://schemas.microsoft.com/office/drawing/2014/main" id="{2663EDA0-0543-0704-1EA8-94B14523D7A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87" y="3167"/>
                <a:ext cx="320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c:3</a:t>
                </a:r>
              </a:p>
            </p:txBody>
          </p:sp>
          <p:sp>
            <p:nvSpPr>
              <p:cNvPr id="22" name="Text Box 8">
                <a:extLst>
                  <a:ext uri="{FF2B5EF4-FFF2-40B4-BE49-F238E27FC236}">
                    <a16:creationId xmlns:a16="http://schemas.microsoft.com/office/drawing/2014/main" id="{A82E69D2-D5F5-DDD0-5279-AC08682729E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82" y="3503"/>
                <a:ext cx="32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a:3</a:t>
                </a:r>
              </a:p>
            </p:txBody>
          </p:sp>
          <p:cxnSp>
            <p:nvCxnSpPr>
              <p:cNvPr id="23" name="AutoShape 9">
                <a:extLst>
                  <a:ext uri="{FF2B5EF4-FFF2-40B4-BE49-F238E27FC236}">
                    <a16:creationId xmlns:a16="http://schemas.microsoft.com/office/drawing/2014/main" id="{B9670674-7106-34EF-1C53-41FB39913EC9}"/>
                  </a:ext>
                </a:extLst>
              </p:cNvPr>
              <p:cNvCxnSpPr>
                <a:cxnSpLocks noChangeShapeType="1"/>
                <a:stCxn id="19" idx="2"/>
                <a:endCxn id="20" idx="0"/>
              </p:cNvCxnSpPr>
              <p:nvPr/>
            </p:nvCxnSpPr>
            <p:spPr bwMode="auto">
              <a:xfrm>
                <a:off x="2447" y="2706"/>
                <a:ext cx="0" cy="134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4" name="AutoShape 10">
                <a:extLst>
                  <a:ext uri="{FF2B5EF4-FFF2-40B4-BE49-F238E27FC236}">
                    <a16:creationId xmlns:a16="http://schemas.microsoft.com/office/drawing/2014/main" id="{0659981A-F631-3C2E-3C03-3D808ABFFB12}"/>
                  </a:ext>
                </a:extLst>
              </p:cNvPr>
              <p:cNvCxnSpPr>
                <a:cxnSpLocks noChangeShapeType="1"/>
                <a:stCxn id="20" idx="2"/>
                <a:endCxn id="21" idx="0"/>
              </p:cNvCxnSpPr>
              <p:nvPr/>
            </p:nvCxnSpPr>
            <p:spPr bwMode="auto">
              <a:xfrm>
                <a:off x="2447" y="3090"/>
                <a:ext cx="0" cy="77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" name="AutoShape 11">
                <a:extLst>
                  <a:ext uri="{FF2B5EF4-FFF2-40B4-BE49-F238E27FC236}">
                    <a16:creationId xmlns:a16="http://schemas.microsoft.com/office/drawing/2014/main" id="{057846FF-530D-736B-5FC5-0BE06F2CC769}"/>
                  </a:ext>
                </a:extLst>
              </p:cNvPr>
              <p:cNvCxnSpPr>
                <a:cxnSpLocks noChangeShapeType="1"/>
                <a:stCxn id="21" idx="2"/>
                <a:endCxn id="22" idx="0"/>
              </p:cNvCxnSpPr>
              <p:nvPr/>
            </p:nvCxnSpPr>
            <p:spPr bwMode="auto">
              <a:xfrm>
                <a:off x="2447" y="3417"/>
                <a:ext cx="0" cy="86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8" name="Text Box 12">
              <a:extLst>
                <a:ext uri="{FF2B5EF4-FFF2-40B4-BE49-F238E27FC236}">
                  <a16:creationId xmlns:a16="http://schemas.microsoft.com/office/drawing/2014/main" id="{810D5983-5210-38B7-60E0-94910588D9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2" y="3969"/>
              <a:ext cx="144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>
                  <a:latin typeface="Times New Roman" panose="02020603050405020304" pitchFamily="18" charset="0"/>
                </a:rPr>
                <a:t>m-conditional </a:t>
              </a:r>
              <a:r>
                <a:rPr lang="en-US" altLang="en-US" sz="1800" b="1">
                  <a:latin typeface="Times New Roman" panose="02020603050405020304" pitchFamily="18" charset="0"/>
                </a:rPr>
                <a:t>FP-tree</a:t>
              </a:r>
              <a:endParaRPr lang="en-US" altLang="en-US" sz="1800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27" name="Text Box 13">
            <a:extLst>
              <a:ext uri="{FF2B5EF4-FFF2-40B4-BE49-F238E27FC236}">
                <a16:creationId xmlns:a16="http://schemas.microsoft.com/office/drawing/2014/main" id="{265B342F-42F0-4D70-DC11-042CCB11A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1220" y="1856493"/>
            <a:ext cx="4813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Cond. pattern base of “am”: (fc:3)</a:t>
            </a:r>
          </a:p>
        </p:txBody>
      </p:sp>
      <p:grpSp>
        <p:nvGrpSpPr>
          <p:cNvPr id="28" name="Group 14">
            <a:extLst>
              <a:ext uri="{FF2B5EF4-FFF2-40B4-BE49-F238E27FC236}">
                <a16:creationId xmlns:a16="http://schemas.microsoft.com/office/drawing/2014/main" id="{E179E671-11E8-56E9-721A-369FECB949BE}"/>
              </a:ext>
            </a:extLst>
          </p:cNvPr>
          <p:cNvGrpSpPr>
            <a:grpSpLocks/>
          </p:cNvGrpSpPr>
          <p:nvPr/>
        </p:nvGrpSpPr>
        <p:grpSpPr bwMode="auto">
          <a:xfrm>
            <a:off x="9192220" y="1246893"/>
            <a:ext cx="2413000" cy="1866900"/>
            <a:chOff x="4393" y="1248"/>
            <a:chExt cx="1520" cy="1176"/>
          </a:xfrm>
        </p:grpSpPr>
        <p:sp>
          <p:nvSpPr>
            <p:cNvPr id="29" name="Text Box 15">
              <a:extLst>
                <a:ext uri="{FF2B5EF4-FFF2-40B4-BE49-F238E27FC236}">
                  <a16:creationId xmlns:a16="http://schemas.microsoft.com/office/drawing/2014/main" id="{3D5F598C-588E-9DFE-3286-6C7F1BCFAA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8" y="1248"/>
              <a:ext cx="27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{}</a:t>
              </a:r>
            </a:p>
          </p:txBody>
        </p:sp>
        <p:sp>
          <p:nvSpPr>
            <p:cNvPr id="30" name="Text Box 16">
              <a:extLst>
                <a:ext uri="{FF2B5EF4-FFF2-40B4-BE49-F238E27FC236}">
                  <a16:creationId xmlns:a16="http://schemas.microsoft.com/office/drawing/2014/main" id="{62534293-B842-E5BB-7A38-0390A7FE0D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66" y="1632"/>
              <a:ext cx="29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f:3</a:t>
              </a:r>
            </a:p>
          </p:txBody>
        </p:sp>
        <p:sp>
          <p:nvSpPr>
            <p:cNvPr id="31" name="Text Box 17">
              <a:extLst>
                <a:ext uri="{FF2B5EF4-FFF2-40B4-BE49-F238E27FC236}">
                  <a16:creationId xmlns:a16="http://schemas.microsoft.com/office/drawing/2014/main" id="{71AC786F-B5EE-CBC8-D0C0-56FAE55E6B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53" y="1959"/>
              <a:ext cx="32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>
                  <a:latin typeface="Times New Roman" panose="02020603050405020304" pitchFamily="18" charset="0"/>
                </a:rPr>
                <a:t>c:3</a:t>
              </a:r>
            </a:p>
          </p:txBody>
        </p:sp>
        <p:cxnSp>
          <p:nvCxnSpPr>
            <p:cNvPr id="32" name="AutoShape 18">
              <a:extLst>
                <a:ext uri="{FF2B5EF4-FFF2-40B4-BE49-F238E27FC236}">
                  <a16:creationId xmlns:a16="http://schemas.microsoft.com/office/drawing/2014/main" id="{390E0C09-229C-7B54-EC94-17D73BA423EB}"/>
                </a:ext>
              </a:extLst>
            </p:cNvPr>
            <p:cNvCxnSpPr>
              <a:cxnSpLocks noChangeShapeType="1"/>
              <a:stCxn id="29" idx="2"/>
              <a:endCxn id="30" idx="0"/>
            </p:cNvCxnSpPr>
            <p:nvPr/>
          </p:nvCxnSpPr>
          <p:spPr bwMode="auto">
            <a:xfrm>
              <a:off x="5013" y="1498"/>
              <a:ext cx="0" cy="134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" name="AutoShape 19">
              <a:extLst>
                <a:ext uri="{FF2B5EF4-FFF2-40B4-BE49-F238E27FC236}">
                  <a16:creationId xmlns:a16="http://schemas.microsoft.com/office/drawing/2014/main" id="{5C922BA7-D464-DD54-8D98-97CA07BCFE43}"/>
                </a:ext>
              </a:extLst>
            </p:cNvPr>
            <p:cNvCxnSpPr>
              <a:cxnSpLocks noChangeShapeType="1"/>
              <a:stCxn id="30" idx="2"/>
              <a:endCxn id="31" idx="0"/>
            </p:cNvCxnSpPr>
            <p:nvPr/>
          </p:nvCxnSpPr>
          <p:spPr bwMode="auto">
            <a:xfrm>
              <a:off x="5013" y="1882"/>
              <a:ext cx="0" cy="77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4" name="Text Box 20">
              <a:extLst>
                <a:ext uri="{FF2B5EF4-FFF2-40B4-BE49-F238E27FC236}">
                  <a16:creationId xmlns:a16="http://schemas.microsoft.com/office/drawing/2014/main" id="{F607D935-8EAD-4E6E-4F76-1393D03BEA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93" y="2193"/>
              <a:ext cx="152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>
                  <a:latin typeface="Times New Roman" panose="02020603050405020304" pitchFamily="18" charset="0"/>
                </a:rPr>
                <a:t>am-conditional </a:t>
              </a:r>
              <a:r>
                <a:rPr lang="en-US" altLang="en-US" sz="1800" b="1">
                  <a:latin typeface="Times New Roman" panose="02020603050405020304" pitchFamily="18" charset="0"/>
                </a:rPr>
                <a:t>FP-tree</a:t>
              </a:r>
              <a:endParaRPr lang="en-US" altLang="en-US" sz="1800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35" name="Text Box 21">
            <a:extLst>
              <a:ext uri="{FF2B5EF4-FFF2-40B4-BE49-F238E27FC236}">
                <a16:creationId xmlns:a16="http://schemas.microsoft.com/office/drawing/2014/main" id="{8DD18116-8631-CFAC-7A2E-0C5314D71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3620" y="3304293"/>
            <a:ext cx="4652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Cond. pattern base of “cm”: (f:3)</a:t>
            </a:r>
          </a:p>
        </p:txBody>
      </p:sp>
      <p:sp>
        <p:nvSpPr>
          <p:cNvPr id="36" name="Text Box 22">
            <a:extLst>
              <a:ext uri="{FF2B5EF4-FFF2-40B4-BE49-F238E27FC236}">
                <a16:creationId xmlns:a16="http://schemas.microsoft.com/office/drawing/2014/main" id="{F731510D-55AC-3562-5CE3-418860A422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2158" y="3075693"/>
            <a:ext cx="4286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{}</a:t>
            </a:r>
          </a:p>
        </p:txBody>
      </p:sp>
      <p:sp>
        <p:nvSpPr>
          <p:cNvPr id="37" name="Text Box 23">
            <a:extLst>
              <a:ext uri="{FF2B5EF4-FFF2-40B4-BE49-F238E27FC236}">
                <a16:creationId xmlns:a16="http://schemas.microsoft.com/office/drawing/2014/main" id="{DC225CC3-FF41-0502-127E-8CDF69C34D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43108" y="3685293"/>
            <a:ext cx="4651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f:3</a:t>
            </a:r>
          </a:p>
        </p:txBody>
      </p:sp>
      <p:cxnSp>
        <p:nvCxnSpPr>
          <p:cNvPr id="38" name="AutoShape 24">
            <a:extLst>
              <a:ext uri="{FF2B5EF4-FFF2-40B4-BE49-F238E27FC236}">
                <a16:creationId xmlns:a16="http://schemas.microsoft.com/office/drawing/2014/main" id="{DA5ECBFB-3BDD-AAD7-FFD4-69A958D0CF7B}"/>
              </a:ext>
            </a:extLst>
          </p:cNvPr>
          <p:cNvCxnSpPr>
            <a:cxnSpLocks noChangeShapeType="1"/>
            <a:stCxn id="36" idx="2"/>
            <a:endCxn id="37" idx="0"/>
          </p:cNvCxnSpPr>
          <p:nvPr/>
        </p:nvCxnSpPr>
        <p:spPr bwMode="auto">
          <a:xfrm>
            <a:off x="10176470" y="3472568"/>
            <a:ext cx="0" cy="212725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Text Box 25">
            <a:extLst>
              <a:ext uri="{FF2B5EF4-FFF2-40B4-BE49-F238E27FC236}">
                <a16:creationId xmlns:a16="http://schemas.microsoft.com/office/drawing/2014/main" id="{96BB835A-CBCA-79D9-E60F-C3A95655EB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92220" y="4118681"/>
            <a:ext cx="24003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latin typeface="Times New Roman" panose="02020603050405020304" pitchFamily="18" charset="0"/>
              </a:rPr>
              <a:t>cm-conditional </a:t>
            </a:r>
            <a:r>
              <a:rPr lang="en-US" altLang="en-US" sz="1800" b="1">
                <a:latin typeface="Times New Roman" panose="02020603050405020304" pitchFamily="18" charset="0"/>
              </a:rPr>
              <a:t>FP-tree</a:t>
            </a:r>
            <a:endParaRPr lang="en-US" altLang="en-US" sz="1800" b="1" i="1">
              <a:latin typeface="Times New Roman" panose="02020603050405020304" pitchFamily="18" charset="0"/>
            </a:endParaRPr>
          </a:p>
        </p:txBody>
      </p:sp>
      <p:sp>
        <p:nvSpPr>
          <p:cNvPr id="40" name="Text Box 26">
            <a:extLst>
              <a:ext uri="{FF2B5EF4-FFF2-40B4-BE49-F238E27FC236}">
                <a16:creationId xmlns:a16="http://schemas.microsoft.com/office/drawing/2014/main" id="{3A3EA412-6F9A-380A-C52C-4B07998D4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1420" y="5209293"/>
            <a:ext cx="4813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Cond. pattern base of “cam”: (f:3)</a:t>
            </a:r>
          </a:p>
        </p:txBody>
      </p:sp>
      <p:sp>
        <p:nvSpPr>
          <p:cNvPr id="41" name="Text Box 27">
            <a:extLst>
              <a:ext uri="{FF2B5EF4-FFF2-40B4-BE49-F238E27FC236}">
                <a16:creationId xmlns:a16="http://schemas.microsoft.com/office/drawing/2014/main" id="{6483F35F-60C9-3173-AEC0-A8F29D066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7158" y="4752093"/>
            <a:ext cx="4286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{}</a:t>
            </a:r>
          </a:p>
        </p:txBody>
      </p:sp>
      <p:sp>
        <p:nvSpPr>
          <p:cNvPr id="42" name="Text Box 28">
            <a:extLst>
              <a:ext uri="{FF2B5EF4-FFF2-40B4-BE49-F238E27FC236}">
                <a16:creationId xmlns:a16="http://schemas.microsoft.com/office/drawing/2014/main" id="{D6FEC1A1-323B-3424-96A5-0624DCB50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8108" y="5361693"/>
            <a:ext cx="4651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latin typeface="Times New Roman" panose="02020603050405020304" pitchFamily="18" charset="0"/>
              </a:rPr>
              <a:t>f:3</a:t>
            </a:r>
          </a:p>
        </p:txBody>
      </p:sp>
      <p:cxnSp>
        <p:nvCxnSpPr>
          <p:cNvPr id="43" name="AutoShape 29">
            <a:extLst>
              <a:ext uri="{FF2B5EF4-FFF2-40B4-BE49-F238E27FC236}">
                <a16:creationId xmlns:a16="http://schemas.microsoft.com/office/drawing/2014/main" id="{7ACC5BC8-A504-4312-3FFD-760297889153}"/>
              </a:ext>
            </a:extLst>
          </p:cNvPr>
          <p:cNvCxnSpPr>
            <a:cxnSpLocks noChangeShapeType="1"/>
            <a:stCxn id="41" idx="2"/>
            <a:endCxn id="42" idx="0"/>
          </p:cNvCxnSpPr>
          <p:nvPr/>
        </p:nvCxnSpPr>
        <p:spPr bwMode="auto">
          <a:xfrm>
            <a:off x="8271470" y="5148968"/>
            <a:ext cx="0" cy="212725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" name="Text Box 30">
            <a:extLst>
              <a:ext uri="{FF2B5EF4-FFF2-40B4-BE49-F238E27FC236}">
                <a16:creationId xmlns:a16="http://schemas.microsoft.com/office/drawing/2014/main" id="{821CFAC8-864D-38DE-03E0-0E1A6ABE3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7220" y="5795081"/>
            <a:ext cx="2514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latin typeface="Times New Roman" panose="02020603050405020304" pitchFamily="18" charset="0"/>
              </a:rPr>
              <a:t>cam-conditional </a:t>
            </a:r>
            <a:r>
              <a:rPr lang="en-US" altLang="en-US" sz="1800" b="1">
                <a:latin typeface="Times New Roman" panose="02020603050405020304" pitchFamily="18" charset="0"/>
              </a:rPr>
              <a:t>FP-tree</a:t>
            </a:r>
            <a:endParaRPr lang="en-US" altLang="en-US" sz="1800" b="1" i="1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19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 Special Case: Single Prefix Path in FP-tree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7B9E77F1-0CA1-1FC8-7036-96AB3187E3FA}"/>
              </a:ext>
            </a:extLst>
          </p:cNvPr>
          <p:cNvSpPr txBox="1">
            <a:spLocks noChangeArrowheads="1"/>
          </p:cNvSpPr>
          <p:nvPr/>
        </p:nvSpPr>
        <p:spPr>
          <a:xfrm>
            <a:off x="2462425" y="1157722"/>
            <a:ext cx="9418399" cy="21622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400" dirty="0"/>
              <a:t>Suppose a (conditional) FP-tree T has a shared single prefix-path P</a:t>
            </a:r>
          </a:p>
          <a:p>
            <a:pPr>
              <a:lnSpc>
                <a:spcPct val="120000"/>
              </a:lnSpc>
            </a:pPr>
            <a:r>
              <a:rPr lang="en-US" altLang="en-US" sz="2400" dirty="0"/>
              <a:t>Mining can be decomposed into two parts</a:t>
            </a:r>
          </a:p>
          <a:p>
            <a:pPr lvl="1">
              <a:lnSpc>
                <a:spcPct val="120000"/>
              </a:lnSpc>
            </a:pPr>
            <a:r>
              <a:rPr lang="en-US" altLang="en-US" dirty="0"/>
              <a:t>Reduction of the single prefix path into one node</a:t>
            </a:r>
          </a:p>
          <a:p>
            <a:pPr lvl="1">
              <a:lnSpc>
                <a:spcPct val="120000"/>
              </a:lnSpc>
            </a:pPr>
            <a:r>
              <a:rPr lang="en-US" altLang="en-US" dirty="0"/>
              <a:t>Concatenation of the mining results of the two parts</a:t>
            </a: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1073E909-D3C7-35DD-FAE9-83117372C4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9945" y="5243339"/>
            <a:ext cx="496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sym typeface="Wingdings 3" pitchFamily="2" charset="2"/>
              </a:rPr>
              <a:t></a:t>
            </a:r>
          </a:p>
        </p:txBody>
      </p:sp>
      <p:grpSp>
        <p:nvGrpSpPr>
          <p:cNvPr id="18" name="Group 5">
            <a:extLst>
              <a:ext uri="{FF2B5EF4-FFF2-40B4-BE49-F238E27FC236}">
                <a16:creationId xmlns:a16="http://schemas.microsoft.com/office/drawing/2014/main" id="{CC14FBEA-E41C-3B8D-7F63-1CD8724F7627}"/>
              </a:ext>
            </a:extLst>
          </p:cNvPr>
          <p:cNvGrpSpPr>
            <a:grpSpLocks/>
          </p:cNvGrpSpPr>
          <p:nvPr/>
        </p:nvGrpSpPr>
        <p:grpSpPr bwMode="auto">
          <a:xfrm>
            <a:off x="2122545" y="2576339"/>
            <a:ext cx="2128838" cy="3643313"/>
            <a:chOff x="0" y="1824"/>
            <a:chExt cx="1341" cy="2295"/>
          </a:xfrm>
        </p:grpSpPr>
        <p:grpSp>
          <p:nvGrpSpPr>
            <p:cNvPr id="19" name="Group 6">
              <a:extLst>
                <a:ext uri="{FF2B5EF4-FFF2-40B4-BE49-F238E27FC236}">
                  <a16:creationId xmlns:a16="http://schemas.microsoft.com/office/drawing/2014/main" id="{74CEC531-CA22-B95B-E434-A0EB8C74699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1824"/>
              <a:ext cx="438" cy="1251"/>
              <a:chOff x="144" y="1824"/>
              <a:chExt cx="438" cy="1251"/>
            </a:xfrm>
          </p:grpSpPr>
          <p:sp>
            <p:nvSpPr>
              <p:cNvPr id="30" name="Text Box 7">
                <a:extLst>
                  <a:ext uri="{FF2B5EF4-FFF2-40B4-BE49-F238E27FC236}">
                    <a16:creationId xmlns:a16="http://schemas.microsoft.com/office/drawing/2014/main" id="{FE3D8AAE-A008-B98A-FC00-70C1A3E859A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9" y="2504"/>
                <a:ext cx="43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a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2</a:t>
                </a:r>
                <a:r>
                  <a:rPr lang="en-US" altLang="en-US" sz="2000" i="1">
                    <a:latin typeface="Times New Roman" panose="02020603050405020304" pitchFamily="18" charset="0"/>
                  </a:rPr>
                  <a:t>:n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31" name="Text Box 8">
                <a:extLst>
                  <a:ext uri="{FF2B5EF4-FFF2-40B4-BE49-F238E27FC236}">
                    <a16:creationId xmlns:a16="http://schemas.microsoft.com/office/drawing/2014/main" id="{41C8688F-2408-B738-21F5-AFD65C4F51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4" y="2825"/>
                <a:ext cx="43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a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3</a:t>
                </a:r>
                <a:r>
                  <a:rPr lang="en-US" altLang="en-US" sz="2000" i="1">
                    <a:latin typeface="Times New Roman" panose="02020603050405020304" pitchFamily="18" charset="0"/>
                  </a:rPr>
                  <a:t>:n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32" name="Text Box 9">
                <a:extLst>
                  <a:ext uri="{FF2B5EF4-FFF2-40B4-BE49-F238E27FC236}">
                    <a16:creationId xmlns:a16="http://schemas.microsoft.com/office/drawing/2014/main" id="{A9240144-C325-1A3E-1FAC-D7860C7D4C6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4" y="2191"/>
                <a:ext cx="43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a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1</a:t>
                </a:r>
                <a:r>
                  <a:rPr lang="en-US" altLang="en-US" sz="2000" i="1">
                    <a:latin typeface="Times New Roman" panose="02020603050405020304" pitchFamily="18" charset="0"/>
                  </a:rPr>
                  <a:t>:n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1</a:t>
                </a:r>
              </a:p>
            </p:txBody>
          </p:sp>
          <p:grpSp>
            <p:nvGrpSpPr>
              <p:cNvPr id="33" name="Group 10">
                <a:extLst>
                  <a:ext uri="{FF2B5EF4-FFF2-40B4-BE49-F238E27FC236}">
                    <a16:creationId xmlns:a16="http://schemas.microsoft.com/office/drawing/2014/main" id="{D938EDE8-AAEF-BA7D-902C-AADF4500213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5" y="1824"/>
                <a:ext cx="270" cy="1001"/>
                <a:chOff x="2312" y="2456"/>
                <a:chExt cx="290" cy="1047"/>
              </a:xfrm>
            </p:grpSpPr>
            <p:sp>
              <p:nvSpPr>
                <p:cNvPr id="34" name="Text Box 11">
                  <a:extLst>
                    <a:ext uri="{FF2B5EF4-FFF2-40B4-BE49-F238E27FC236}">
                      <a16:creationId xmlns:a16="http://schemas.microsoft.com/office/drawing/2014/main" id="{1174EC50-253E-1C5B-2BF4-058B6E052AD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312" y="2456"/>
                  <a:ext cx="290" cy="2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Clr>
                      <a:schemeClr val="folHlink"/>
                    </a:buClr>
                    <a:buSzPct val="60000"/>
                    <a:buFont typeface="Wingdings" pitchFamily="2" charset="2"/>
                    <a:buChar char="n"/>
                    <a:defRPr sz="28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hlink"/>
                    </a:buClr>
                    <a:buSzPct val="55000"/>
                    <a:buFont typeface="Wingdings" pitchFamily="2" charset="2"/>
                    <a:buChar char="n"/>
                    <a:defRPr sz="28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folHlink"/>
                    </a:buClr>
                    <a:buSzPct val="50000"/>
                    <a:buFont typeface="Wingdings" pitchFamily="2" charset="2"/>
                    <a:buChar char="n"/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55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en-US" sz="2000">
                      <a:latin typeface="Times New Roman" panose="02020603050405020304" pitchFamily="18" charset="0"/>
                    </a:rPr>
                    <a:t>{}</a:t>
                  </a:r>
                </a:p>
              </p:txBody>
            </p:sp>
            <p:cxnSp>
              <p:nvCxnSpPr>
                <p:cNvPr id="35" name="AutoShape 12">
                  <a:extLst>
                    <a:ext uri="{FF2B5EF4-FFF2-40B4-BE49-F238E27FC236}">
                      <a16:creationId xmlns:a16="http://schemas.microsoft.com/office/drawing/2014/main" id="{1EF3AA06-2AF0-0054-CFBB-E9A49EF57A60}"/>
                    </a:ext>
                  </a:extLst>
                </p:cNvPr>
                <p:cNvCxnSpPr>
                  <a:cxnSpLocks noChangeShapeType="1"/>
                  <a:stCxn id="34" idx="2"/>
                  <a:endCxn id="32" idx="0"/>
                </p:cNvCxnSpPr>
                <p:nvPr/>
              </p:nvCxnSpPr>
              <p:spPr bwMode="auto">
                <a:xfrm>
                  <a:off x="2447" y="2706"/>
                  <a:ext cx="0" cy="134"/>
                </a:xfrm>
                <a:prstGeom prst="straightConnector1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6" name="AutoShape 13">
                  <a:extLst>
                    <a:ext uri="{FF2B5EF4-FFF2-40B4-BE49-F238E27FC236}">
                      <a16:creationId xmlns:a16="http://schemas.microsoft.com/office/drawing/2014/main" id="{97434E2E-74BC-F395-F7EF-CBA7EA2CDDEB}"/>
                    </a:ext>
                  </a:extLst>
                </p:cNvPr>
                <p:cNvCxnSpPr>
                  <a:cxnSpLocks noChangeShapeType="1"/>
                  <a:stCxn id="32" idx="2"/>
                  <a:endCxn id="30" idx="0"/>
                </p:cNvCxnSpPr>
                <p:nvPr/>
              </p:nvCxnSpPr>
              <p:spPr bwMode="auto">
                <a:xfrm>
                  <a:off x="2447" y="3090"/>
                  <a:ext cx="0" cy="77"/>
                </a:xfrm>
                <a:prstGeom prst="straightConnector1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7" name="AutoShape 14">
                  <a:extLst>
                    <a:ext uri="{FF2B5EF4-FFF2-40B4-BE49-F238E27FC236}">
                      <a16:creationId xmlns:a16="http://schemas.microsoft.com/office/drawing/2014/main" id="{018DB73C-B4B0-EDDB-2F21-9A55820681D4}"/>
                    </a:ext>
                  </a:extLst>
                </p:cNvPr>
                <p:cNvCxnSpPr>
                  <a:cxnSpLocks noChangeShapeType="1"/>
                  <a:stCxn id="30" idx="2"/>
                  <a:endCxn id="31" idx="0"/>
                </p:cNvCxnSpPr>
                <p:nvPr/>
              </p:nvCxnSpPr>
              <p:spPr bwMode="auto">
                <a:xfrm>
                  <a:off x="2447" y="3417"/>
                  <a:ext cx="0" cy="86"/>
                </a:xfrm>
                <a:prstGeom prst="straightConnector1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grpSp>
          <p:nvGrpSpPr>
            <p:cNvPr id="20" name="Group 15">
              <a:extLst>
                <a:ext uri="{FF2B5EF4-FFF2-40B4-BE49-F238E27FC236}">
                  <a16:creationId xmlns:a16="http://schemas.microsoft.com/office/drawing/2014/main" id="{3E12A52D-F03F-9860-0010-4DDFABADF64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3120"/>
              <a:ext cx="1341" cy="999"/>
              <a:chOff x="0" y="3120"/>
              <a:chExt cx="1341" cy="999"/>
            </a:xfrm>
          </p:grpSpPr>
          <p:sp>
            <p:nvSpPr>
              <p:cNvPr id="21" name="Line 16">
                <a:extLst>
                  <a:ext uri="{FF2B5EF4-FFF2-40B4-BE49-F238E27FC236}">
                    <a16:creationId xmlns:a16="http://schemas.microsoft.com/office/drawing/2014/main" id="{F3F0F4B3-545A-D5D7-D2C8-8ED8303420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44" y="3120"/>
                <a:ext cx="240" cy="2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22" name="Line 17">
                <a:extLst>
                  <a:ext uri="{FF2B5EF4-FFF2-40B4-BE49-F238E27FC236}">
                    <a16:creationId xmlns:a16="http://schemas.microsoft.com/office/drawing/2014/main" id="{91CDFDE9-4760-F042-7380-89A4AFCD5F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" y="3120"/>
                <a:ext cx="240" cy="2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23" name="Text Box 18">
                <a:extLst>
                  <a:ext uri="{FF2B5EF4-FFF2-40B4-BE49-F238E27FC236}">
                    <a16:creationId xmlns:a16="http://schemas.microsoft.com/office/drawing/2014/main" id="{E39B1E24-F732-3B86-0723-6122B57AB6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3424"/>
                <a:ext cx="47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i="1"/>
                  <a:t>b</a:t>
                </a:r>
                <a:r>
                  <a:rPr lang="en-US" altLang="en-US" sz="1800" i="1" baseline="-25000"/>
                  <a:t>1</a:t>
                </a:r>
                <a:r>
                  <a:rPr lang="en-US" altLang="en-US" sz="1800" i="1"/>
                  <a:t>:m</a:t>
                </a:r>
                <a:r>
                  <a:rPr lang="en-US" altLang="en-US" sz="1800" i="1" baseline="-25000"/>
                  <a:t>1</a:t>
                </a:r>
              </a:p>
            </p:txBody>
          </p:sp>
          <p:sp>
            <p:nvSpPr>
              <p:cNvPr id="24" name="Text Box 19">
                <a:extLst>
                  <a:ext uri="{FF2B5EF4-FFF2-40B4-BE49-F238E27FC236}">
                    <a16:creationId xmlns:a16="http://schemas.microsoft.com/office/drawing/2014/main" id="{070E9D8F-8D9C-CD9F-DB0C-FDCD605BEFC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2" y="3380"/>
                <a:ext cx="429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i="1"/>
                  <a:t>C</a:t>
                </a:r>
                <a:r>
                  <a:rPr lang="en-US" altLang="en-US" sz="1800" i="1" baseline="-25000"/>
                  <a:t>1</a:t>
                </a:r>
                <a:r>
                  <a:rPr lang="en-US" altLang="en-US" sz="1800" i="1"/>
                  <a:t>:k</a:t>
                </a:r>
                <a:r>
                  <a:rPr lang="en-US" altLang="en-US" sz="1800" i="1" baseline="-25000"/>
                  <a:t>1</a:t>
                </a:r>
              </a:p>
            </p:txBody>
          </p:sp>
          <p:sp>
            <p:nvSpPr>
              <p:cNvPr id="26" name="Line 20">
                <a:extLst>
                  <a:ext uri="{FF2B5EF4-FFF2-40B4-BE49-F238E27FC236}">
                    <a16:creationId xmlns:a16="http://schemas.microsoft.com/office/drawing/2014/main" id="{81DF6717-CD51-51E6-0777-5A238EDB9C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8" y="3648"/>
                <a:ext cx="240" cy="19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27" name="Line 21">
                <a:extLst>
                  <a:ext uri="{FF2B5EF4-FFF2-40B4-BE49-F238E27FC236}">
                    <a16:creationId xmlns:a16="http://schemas.microsoft.com/office/drawing/2014/main" id="{7CCE9DB1-046B-341D-9DC3-EA71EB4809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4" y="3648"/>
                <a:ext cx="144" cy="19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28" name="Rectangle 22">
                <a:extLst>
                  <a:ext uri="{FF2B5EF4-FFF2-40B4-BE49-F238E27FC236}">
                    <a16:creationId xmlns:a16="http://schemas.microsoft.com/office/drawing/2014/main" id="{1EC7B0A7-5BC9-8516-1ACF-A677626394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" y="3888"/>
                <a:ext cx="429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i="1"/>
                  <a:t>C</a:t>
                </a:r>
                <a:r>
                  <a:rPr lang="en-US" altLang="en-US" sz="1800" i="1" baseline="-25000"/>
                  <a:t>2</a:t>
                </a:r>
                <a:r>
                  <a:rPr lang="en-US" altLang="en-US" sz="1800" i="1"/>
                  <a:t>:k</a:t>
                </a:r>
                <a:r>
                  <a:rPr lang="en-US" altLang="en-US" sz="1800" i="1" baseline="-25000"/>
                  <a:t>2</a:t>
                </a:r>
              </a:p>
            </p:txBody>
          </p:sp>
          <p:sp>
            <p:nvSpPr>
              <p:cNvPr id="29" name="Rectangle 23">
                <a:extLst>
                  <a:ext uri="{FF2B5EF4-FFF2-40B4-BE49-F238E27FC236}">
                    <a16:creationId xmlns:a16="http://schemas.microsoft.com/office/drawing/2014/main" id="{84992EC3-1667-4429-C48E-BF20EE98D1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3888"/>
                <a:ext cx="429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i="1"/>
                  <a:t>C</a:t>
                </a:r>
                <a:r>
                  <a:rPr lang="en-US" altLang="en-US" sz="1800" i="1" baseline="-25000"/>
                  <a:t>3</a:t>
                </a:r>
                <a:r>
                  <a:rPr lang="en-US" altLang="en-US" sz="1800" i="1"/>
                  <a:t>:k</a:t>
                </a:r>
                <a:r>
                  <a:rPr lang="en-US" altLang="en-US" sz="1800" i="1" baseline="-25000"/>
                  <a:t>3</a:t>
                </a:r>
              </a:p>
            </p:txBody>
          </p:sp>
        </p:grpSp>
      </p:grpSp>
      <p:grpSp>
        <p:nvGrpSpPr>
          <p:cNvPr id="38" name="Group 24">
            <a:extLst>
              <a:ext uri="{FF2B5EF4-FFF2-40B4-BE49-F238E27FC236}">
                <a16:creationId xmlns:a16="http://schemas.microsoft.com/office/drawing/2014/main" id="{1B134E42-E253-488F-CFA0-B569A3FA8A3B}"/>
              </a:ext>
            </a:extLst>
          </p:cNvPr>
          <p:cNvGrpSpPr>
            <a:grpSpLocks/>
          </p:cNvGrpSpPr>
          <p:nvPr/>
        </p:nvGrpSpPr>
        <p:grpSpPr bwMode="auto">
          <a:xfrm>
            <a:off x="7913745" y="4328939"/>
            <a:ext cx="2128838" cy="2043113"/>
            <a:chOff x="2304" y="2880"/>
            <a:chExt cx="1341" cy="1287"/>
          </a:xfrm>
        </p:grpSpPr>
        <p:grpSp>
          <p:nvGrpSpPr>
            <p:cNvPr id="39" name="Group 25">
              <a:extLst>
                <a:ext uri="{FF2B5EF4-FFF2-40B4-BE49-F238E27FC236}">
                  <a16:creationId xmlns:a16="http://schemas.microsoft.com/office/drawing/2014/main" id="{5B6EB093-2878-F0BA-7B61-76BC2B0317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04" y="3168"/>
              <a:ext cx="1341" cy="999"/>
              <a:chOff x="0" y="3120"/>
              <a:chExt cx="1341" cy="999"/>
            </a:xfrm>
          </p:grpSpPr>
          <p:sp>
            <p:nvSpPr>
              <p:cNvPr id="41" name="Line 26">
                <a:extLst>
                  <a:ext uri="{FF2B5EF4-FFF2-40B4-BE49-F238E27FC236}">
                    <a16:creationId xmlns:a16="http://schemas.microsoft.com/office/drawing/2014/main" id="{060CD0A4-5303-25F7-325F-9800A2787D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44" y="3120"/>
                <a:ext cx="240" cy="2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42" name="Line 27">
                <a:extLst>
                  <a:ext uri="{FF2B5EF4-FFF2-40B4-BE49-F238E27FC236}">
                    <a16:creationId xmlns:a16="http://schemas.microsoft.com/office/drawing/2014/main" id="{FA90171A-B30D-B455-3637-9AD8F87D93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" y="3120"/>
                <a:ext cx="240" cy="2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43" name="Text Box 28">
                <a:extLst>
                  <a:ext uri="{FF2B5EF4-FFF2-40B4-BE49-F238E27FC236}">
                    <a16:creationId xmlns:a16="http://schemas.microsoft.com/office/drawing/2014/main" id="{DAC15FE1-8836-F7FB-867C-B7D22A0FC7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3424"/>
                <a:ext cx="47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i="1"/>
                  <a:t>b</a:t>
                </a:r>
                <a:r>
                  <a:rPr lang="en-US" altLang="en-US" sz="1800" i="1" baseline="-25000"/>
                  <a:t>1</a:t>
                </a:r>
                <a:r>
                  <a:rPr lang="en-US" altLang="en-US" sz="1800" i="1"/>
                  <a:t>:m</a:t>
                </a:r>
                <a:r>
                  <a:rPr lang="en-US" altLang="en-US" sz="1800" i="1" baseline="-25000"/>
                  <a:t>1</a:t>
                </a:r>
              </a:p>
            </p:txBody>
          </p:sp>
          <p:sp>
            <p:nvSpPr>
              <p:cNvPr id="44" name="Text Box 29">
                <a:extLst>
                  <a:ext uri="{FF2B5EF4-FFF2-40B4-BE49-F238E27FC236}">
                    <a16:creationId xmlns:a16="http://schemas.microsoft.com/office/drawing/2014/main" id="{59A73BC4-A718-77C8-9AF0-9F1AA369ACC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2" y="3380"/>
                <a:ext cx="429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i="1"/>
                  <a:t>C</a:t>
                </a:r>
                <a:r>
                  <a:rPr lang="en-US" altLang="en-US" sz="1800" i="1" baseline="-25000"/>
                  <a:t>1</a:t>
                </a:r>
                <a:r>
                  <a:rPr lang="en-US" altLang="en-US" sz="1800" i="1"/>
                  <a:t>:k</a:t>
                </a:r>
                <a:r>
                  <a:rPr lang="en-US" altLang="en-US" sz="1800" i="1" baseline="-25000"/>
                  <a:t>1</a:t>
                </a:r>
              </a:p>
            </p:txBody>
          </p:sp>
          <p:sp>
            <p:nvSpPr>
              <p:cNvPr id="45" name="Line 30">
                <a:extLst>
                  <a:ext uri="{FF2B5EF4-FFF2-40B4-BE49-F238E27FC236}">
                    <a16:creationId xmlns:a16="http://schemas.microsoft.com/office/drawing/2014/main" id="{97F6ECCD-19B2-634C-D480-1CE3E2858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8" y="3648"/>
                <a:ext cx="240" cy="19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46" name="Line 31">
                <a:extLst>
                  <a:ext uri="{FF2B5EF4-FFF2-40B4-BE49-F238E27FC236}">
                    <a16:creationId xmlns:a16="http://schemas.microsoft.com/office/drawing/2014/main" id="{BF31EC95-39F5-20E6-8CA2-72485EAE5E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4" y="3648"/>
                <a:ext cx="144" cy="19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JO"/>
              </a:p>
            </p:txBody>
          </p:sp>
          <p:sp>
            <p:nvSpPr>
              <p:cNvPr id="47" name="Rectangle 32">
                <a:extLst>
                  <a:ext uri="{FF2B5EF4-FFF2-40B4-BE49-F238E27FC236}">
                    <a16:creationId xmlns:a16="http://schemas.microsoft.com/office/drawing/2014/main" id="{E3BC62B9-F33B-03C1-DDBA-C61C06649E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" y="3888"/>
                <a:ext cx="429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i="1"/>
                  <a:t>C</a:t>
                </a:r>
                <a:r>
                  <a:rPr lang="en-US" altLang="en-US" sz="1800" i="1" baseline="-25000"/>
                  <a:t>2</a:t>
                </a:r>
                <a:r>
                  <a:rPr lang="en-US" altLang="en-US" sz="1800" i="1"/>
                  <a:t>:k</a:t>
                </a:r>
                <a:r>
                  <a:rPr lang="en-US" altLang="en-US" sz="1800" i="1" baseline="-25000"/>
                  <a:t>2</a:t>
                </a:r>
              </a:p>
            </p:txBody>
          </p:sp>
          <p:sp>
            <p:nvSpPr>
              <p:cNvPr id="48" name="Rectangle 33">
                <a:extLst>
                  <a:ext uri="{FF2B5EF4-FFF2-40B4-BE49-F238E27FC236}">
                    <a16:creationId xmlns:a16="http://schemas.microsoft.com/office/drawing/2014/main" id="{31094F48-D2F9-2B41-1C72-9F0773C54A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3888"/>
                <a:ext cx="429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i="1"/>
                  <a:t>C</a:t>
                </a:r>
                <a:r>
                  <a:rPr lang="en-US" altLang="en-US" sz="1800" i="1" baseline="-25000"/>
                  <a:t>3</a:t>
                </a:r>
                <a:r>
                  <a:rPr lang="en-US" altLang="en-US" sz="1800" i="1"/>
                  <a:t>:k</a:t>
                </a:r>
                <a:r>
                  <a:rPr lang="en-US" altLang="en-US" sz="1800" i="1" baseline="-25000"/>
                  <a:t>3</a:t>
                </a:r>
              </a:p>
            </p:txBody>
          </p:sp>
        </p:grpSp>
        <p:sp>
          <p:nvSpPr>
            <p:cNvPr id="40" name="Text Box 34">
              <a:extLst>
                <a:ext uri="{FF2B5EF4-FFF2-40B4-BE49-F238E27FC236}">
                  <a16:creationId xmlns:a16="http://schemas.microsoft.com/office/drawing/2014/main" id="{BC5ADD91-BC9E-380D-53B1-EE3D60117F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40" y="2880"/>
              <a:ext cx="22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i="1"/>
                <a:t>r</a:t>
              </a:r>
              <a:r>
                <a:rPr lang="en-US" altLang="en-US" sz="1800" i="1" baseline="-25000"/>
                <a:t>1</a:t>
              </a:r>
            </a:p>
          </p:txBody>
        </p:sp>
      </p:grpSp>
      <p:sp>
        <p:nvSpPr>
          <p:cNvPr id="49" name="Rectangle 35">
            <a:extLst>
              <a:ext uri="{FF2B5EF4-FFF2-40B4-BE49-F238E27FC236}">
                <a16:creationId xmlns:a16="http://schemas.microsoft.com/office/drawing/2014/main" id="{386B58F5-97E7-B3A3-1889-CA817B2B1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1745" y="5090939"/>
            <a:ext cx="444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600" b="1">
                <a:latin typeface="Times New Roman" panose="02020603050405020304" pitchFamily="18" charset="0"/>
                <a:sym typeface="Wingdings 3" pitchFamily="2" charset="2"/>
              </a:rPr>
              <a:t>+</a:t>
            </a:r>
          </a:p>
        </p:txBody>
      </p:sp>
      <p:grpSp>
        <p:nvGrpSpPr>
          <p:cNvPr id="50" name="Group 36">
            <a:extLst>
              <a:ext uri="{FF2B5EF4-FFF2-40B4-BE49-F238E27FC236}">
                <a16:creationId xmlns:a16="http://schemas.microsoft.com/office/drawing/2014/main" id="{6841AFF4-8C0F-7D56-BB9E-AC3EF90CDAA4}"/>
              </a:ext>
            </a:extLst>
          </p:cNvPr>
          <p:cNvGrpSpPr>
            <a:grpSpLocks/>
          </p:cNvGrpSpPr>
          <p:nvPr/>
        </p:nvGrpSpPr>
        <p:grpSpPr bwMode="auto">
          <a:xfrm>
            <a:off x="5094345" y="4405139"/>
            <a:ext cx="1609725" cy="1985963"/>
            <a:chOff x="2112" y="2928"/>
            <a:chExt cx="1014" cy="1251"/>
          </a:xfrm>
        </p:grpSpPr>
        <p:grpSp>
          <p:nvGrpSpPr>
            <p:cNvPr id="51" name="Group 37">
              <a:extLst>
                <a:ext uri="{FF2B5EF4-FFF2-40B4-BE49-F238E27FC236}">
                  <a16:creationId xmlns:a16="http://schemas.microsoft.com/office/drawing/2014/main" id="{F0030B3D-2D9C-426F-D5AC-3C57527CCFC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88" y="2928"/>
              <a:ext cx="438" cy="1251"/>
              <a:chOff x="144" y="1824"/>
              <a:chExt cx="438" cy="1251"/>
            </a:xfrm>
          </p:grpSpPr>
          <p:sp>
            <p:nvSpPr>
              <p:cNvPr id="54" name="Text Box 38">
                <a:extLst>
                  <a:ext uri="{FF2B5EF4-FFF2-40B4-BE49-F238E27FC236}">
                    <a16:creationId xmlns:a16="http://schemas.microsoft.com/office/drawing/2014/main" id="{43ED9704-EF44-ACF6-B72D-33722AFC796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9" y="2504"/>
                <a:ext cx="43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a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2</a:t>
                </a:r>
                <a:r>
                  <a:rPr lang="en-US" altLang="en-US" sz="2000" i="1">
                    <a:latin typeface="Times New Roman" panose="02020603050405020304" pitchFamily="18" charset="0"/>
                  </a:rPr>
                  <a:t>:n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55" name="Text Box 39">
                <a:extLst>
                  <a:ext uri="{FF2B5EF4-FFF2-40B4-BE49-F238E27FC236}">
                    <a16:creationId xmlns:a16="http://schemas.microsoft.com/office/drawing/2014/main" id="{86BCB08F-1706-3B0A-8D03-ACAA9D79FA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4" y="2825"/>
                <a:ext cx="43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a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3</a:t>
                </a:r>
                <a:r>
                  <a:rPr lang="en-US" altLang="en-US" sz="2000" i="1">
                    <a:latin typeface="Times New Roman" panose="02020603050405020304" pitchFamily="18" charset="0"/>
                  </a:rPr>
                  <a:t>:n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56" name="Text Box 40">
                <a:extLst>
                  <a:ext uri="{FF2B5EF4-FFF2-40B4-BE49-F238E27FC236}">
                    <a16:creationId xmlns:a16="http://schemas.microsoft.com/office/drawing/2014/main" id="{0CBC4625-3864-4308-6EFB-D7E8EF0694E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4" y="2191"/>
                <a:ext cx="43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i="1">
                    <a:latin typeface="Times New Roman" panose="02020603050405020304" pitchFamily="18" charset="0"/>
                  </a:rPr>
                  <a:t>a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1</a:t>
                </a:r>
                <a:r>
                  <a:rPr lang="en-US" altLang="en-US" sz="2000" i="1">
                    <a:latin typeface="Times New Roman" panose="02020603050405020304" pitchFamily="18" charset="0"/>
                  </a:rPr>
                  <a:t>:n</a:t>
                </a:r>
                <a:r>
                  <a:rPr lang="en-US" altLang="en-US" sz="2000" i="1" baseline="-25000">
                    <a:latin typeface="Times New Roman" panose="02020603050405020304" pitchFamily="18" charset="0"/>
                  </a:rPr>
                  <a:t>1</a:t>
                </a:r>
              </a:p>
            </p:txBody>
          </p:sp>
          <p:grpSp>
            <p:nvGrpSpPr>
              <p:cNvPr id="57" name="Group 41">
                <a:extLst>
                  <a:ext uri="{FF2B5EF4-FFF2-40B4-BE49-F238E27FC236}">
                    <a16:creationId xmlns:a16="http://schemas.microsoft.com/office/drawing/2014/main" id="{87A164D1-6CA8-430F-096E-DFFA1CC7B4F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5" y="1824"/>
                <a:ext cx="270" cy="1001"/>
                <a:chOff x="2312" y="2456"/>
                <a:chExt cx="290" cy="1047"/>
              </a:xfrm>
            </p:grpSpPr>
            <p:sp>
              <p:nvSpPr>
                <p:cNvPr id="58" name="Text Box 42">
                  <a:extLst>
                    <a:ext uri="{FF2B5EF4-FFF2-40B4-BE49-F238E27FC236}">
                      <a16:creationId xmlns:a16="http://schemas.microsoft.com/office/drawing/2014/main" id="{DFE3836F-4820-68D0-6664-21E189BD889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312" y="2456"/>
                  <a:ext cx="290" cy="2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Clr>
                      <a:schemeClr val="folHlink"/>
                    </a:buClr>
                    <a:buSzPct val="60000"/>
                    <a:buFont typeface="Wingdings" pitchFamily="2" charset="2"/>
                    <a:buChar char="n"/>
                    <a:defRPr sz="28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hlink"/>
                    </a:buClr>
                    <a:buSzPct val="55000"/>
                    <a:buFont typeface="Wingdings" pitchFamily="2" charset="2"/>
                    <a:buChar char="n"/>
                    <a:defRPr sz="28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folHlink"/>
                    </a:buClr>
                    <a:buSzPct val="50000"/>
                    <a:buFont typeface="Wingdings" pitchFamily="2" charset="2"/>
                    <a:buChar char="n"/>
                    <a:defRPr sz="24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55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50000"/>
                    <a:buFont typeface="Wingdings" pitchFamily="2" charset="2"/>
                    <a:buChar char="n"/>
                    <a:defRPr sz="2000">
                      <a:solidFill>
                        <a:schemeClr val="tx1"/>
                      </a:solidFill>
                      <a:latin typeface="Tahoma" panose="020B060403050404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en-US" sz="2000">
                      <a:latin typeface="Times New Roman" panose="02020603050405020304" pitchFamily="18" charset="0"/>
                    </a:rPr>
                    <a:t>{}</a:t>
                  </a:r>
                </a:p>
              </p:txBody>
            </p:sp>
            <p:cxnSp>
              <p:nvCxnSpPr>
                <p:cNvPr id="59" name="AutoShape 43">
                  <a:extLst>
                    <a:ext uri="{FF2B5EF4-FFF2-40B4-BE49-F238E27FC236}">
                      <a16:creationId xmlns:a16="http://schemas.microsoft.com/office/drawing/2014/main" id="{E0B3A779-0E25-0322-CFC3-9FA3EB840208}"/>
                    </a:ext>
                  </a:extLst>
                </p:cNvPr>
                <p:cNvCxnSpPr>
                  <a:cxnSpLocks noChangeShapeType="1"/>
                  <a:stCxn id="58" idx="2"/>
                  <a:endCxn id="56" idx="0"/>
                </p:cNvCxnSpPr>
                <p:nvPr/>
              </p:nvCxnSpPr>
              <p:spPr bwMode="auto">
                <a:xfrm>
                  <a:off x="2447" y="2706"/>
                  <a:ext cx="0" cy="134"/>
                </a:xfrm>
                <a:prstGeom prst="straightConnector1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0" name="AutoShape 44">
                  <a:extLst>
                    <a:ext uri="{FF2B5EF4-FFF2-40B4-BE49-F238E27FC236}">
                      <a16:creationId xmlns:a16="http://schemas.microsoft.com/office/drawing/2014/main" id="{36D46104-0A0D-A6BF-103F-FAD0C68FA777}"/>
                    </a:ext>
                  </a:extLst>
                </p:cNvPr>
                <p:cNvCxnSpPr>
                  <a:cxnSpLocks noChangeShapeType="1"/>
                  <a:stCxn id="56" idx="2"/>
                  <a:endCxn id="54" idx="0"/>
                </p:cNvCxnSpPr>
                <p:nvPr/>
              </p:nvCxnSpPr>
              <p:spPr bwMode="auto">
                <a:xfrm>
                  <a:off x="2447" y="3090"/>
                  <a:ext cx="0" cy="77"/>
                </a:xfrm>
                <a:prstGeom prst="straightConnector1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61" name="AutoShape 45">
                  <a:extLst>
                    <a:ext uri="{FF2B5EF4-FFF2-40B4-BE49-F238E27FC236}">
                      <a16:creationId xmlns:a16="http://schemas.microsoft.com/office/drawing/2014/main" id="{78080CF1-6BE2-26A4-4934-EFAA19F7C5C0}"/>
                    </a:ext>
                  </a:extLst>
                </p:cNvPr>
                <p:cNvCxnSpPr>
                  <a:cxnSpLocks noChangeShapeType="1"/>
                  <a:stCxn id="54" idx="2"/>
                  <a:endCxn id="55" idx="0"/>
                </p:cNvCxnSpPr>
                <p:nvPr/>
              </p:nvCxnSpPr>
              <p:spPr bwMode="auto">
                <a:xfrm>
                  <a:off x="2447" y="3417"/>
                  <a:ext cx="0" cy="86"/>
                </a:xfrm>
                <a:prstGeom prst="straightConnector1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sp>
          <p:nvSpPr>
            <p:cNvPr id="52" name="Text Box 46">
              <a:extLst>
                <a:ext uri="{FF2B5EF4-FFF2-40B4-BE49-F238E27FC236}">
                  <a16:creationId xmlns:a16="http://schemas.microsoft.com/office/drawing/2014/main" id="{35381C9D-A161-3972-5269-66516D180C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2" y="3408"/>
              <a:ext cx="23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i="1"/>
                <a:t>r</a:t>
              </a:r>
              <a:r>
                <a:rPr lang="en-US" altLang="en-US" sz="2000" i="1" baseline="-25000"/>
                <a:t>1</a:t>
              </a:r>
            </a:p>
          </p:txBody>
        </p:sp>
        <p:sp>
          <p:nvSpPr>
            <p:cNvPr id="53" name="Rectangle 47">
              <a:extLst>
                <a:ext uri="{FF2B5EF4-FFF2-40B4-BE49-F238E27FC236}">
                  <a16:creationId xmlns:a16="http://schemas.microsoft.com/office/drawing/2014/main" id="{DD05C1DD-4048-719C-4173-687B4E8BB0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2" y="3408"/>
              <a:ext cx="24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b="1">
                  <a:latin typeface="Times New Roman" panose="02020603050405020304" pitchFamily="18" charset="0"/>
                  <a:sym typeface="Wingdings 3" pitchFamily="2" charset="2"/>
                </a:rPr>
                <a:t>=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561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the FP-tree Structure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E17B6E85-C62F-DBD1-A7CA-EB982ADE9178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263372"/>
            <a:ext cx="9180177" cy="5029200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400" b="1" dirty="0"/>
              <a:t>Completeness</a:t>
            </a:r>
            <a:r>
              <a:rPr lang="en-US" altLang="en-US" sz="2400" dirty="0"/>
              <a:t> 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Preserve complete information for frequent pattern mining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Never break a long pattern of any transaction</a:t>
            </a:r>
          </a:p>
          <a:p>
            <a:pPr>
              <a:lnSpc>
                <a:spcPct val="110000"/>
              </a:lnSpc>
            </a:pPr>
            <a:r>
              <a:rPr lang="en-US" altLang="en-US" sz="2400" b="1" dirty="0"/>
              <a:t>Compactness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Reduce irrelevant info—infrequent items are gone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Items in frequency descending order: the more frequently occurring, the more likely to be shared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Never be larger than the original database (not count node-links and the </a:t>
            </a:r>
            <a:r>
              <a:rPr lang="en-US" altLang="en-US" i="1" dirty="0"/>
              <a:t>count</a:t>
            </a:r>
            <a:r>
              <a:rPr lang="en-US" altLang="en-US" dirty="0"/>
              <a:t> field)</a:t>
            </a:r>
          </a:p>
        </p:txBody>
      </p:sp>
    </p:spTree>
    <p:extLst>
      <p:ext uri="{BB962C8B-B14F-4D97-AF65-F5344CB8AC3E}">
        <p14:creationId xmlns:p14="http://schemas.microsoft.com/office/powerpoint/2010/main" val="270390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Frequent Pattern Growth Mining Method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E27779EB-CFF4-1998-BCB2-570563883DD4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99999"/>
            <a:ext cx="9248920" cy="4611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/>
              <a:t>Idea</a:t>
            </a:r>
            <a:r>
              <a:rPr lang="en-US" altLang="en-US" sz="2400" dirty="0"/>
              <a:t>: Frequent pattern growth</a:t>
            </a:r>
          </a:p>
          <a:p>
            <a:pPr lvl="1"/>
            <a:r>
              <a:rPr lang="en-US" altLang="en-US" dirty="0"/>
              <a:t>Recursively grow frequent patterns by pattern and database partition</a:t>
            </a:r>
          </a:p>
          <a:p>
            <a:r>
              <a:rPr lang="en-US" altLang="en-US" sz="2400" b="1" dirty="0"/>
              <a:t>Method</a:t>
            </a:r>
            <a:r>
              <a:rPr lang="en-US" altLang="en-US" sz="2400" dirty="0"/>
              <a:t> </a:t>
            </a:r>
          </a:p>
          <a:p>
            <a:pPr lvl="1"/>
            <a:r>
              <a:rPr lang="en-US" altLang="en-US" dirty="0"/>
              <a:t>For each frequent item, construct its conditional pattern-base, and then its conditional FP-tree</a:t>
            </a:r>
          </a:p>
          <a:p>
            <a:pPr lvl="1"/>
            <a:r>
              <a:rPr lang="en-US" altLang="en-US" dirty="0"/>
              <a:t>Repeat the process on each newly created conditional FP-tree </a:t>
            </a:r>
          </a:p>
          <a:p>
            <a:pPr lvl="1"/>
            <a:r>
              <a:rPr lang="en-US" altLang="en-US" dirty="0"/>
              <a:t>Until the resulting FP-tree is empty, or it contains only one path—single path will generate all the combinations of its sub-paths, each of which is a frequent pattern</a:t>
            </a:r>
          </a:p>
        </p:txBody>
      </p:sp>
    </p:spTree>
    <p:extLst>
      <p:ext uri="{BB962C8B-B14F-4D97-AF65-F5344CB8AC3E}">
        <p14:creationId xmlns:p14="http://schemas.microsoft.com/office/powerpoint/2010/main" val="17630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Scaling FP-growth by Database Projection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10A4E85-AC4E-39CE-155D-F77E0AA357E0}"/>
              </a:ext>
            </a:extLst>
          </p:cNvPr>
          <p:cNvSpPr txBox="1">
            <a:spLocks noChangeArrowheads="1"/>
          </p:cNvSpPr>
          <p:nvPr/>
        </p:nvSpPr>
        <p:spPr>
          <a:xfrm>
            <a:off x="2511480" y="1187555"/>
            <a:ext cx="9300601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200" dirty="0"/>
              <a:t>What about if FP-tree cannot fit in memory?</a:t>
            </a:r>
          </a:p>
          <a:p>
            <a:pPr lvl="1">
              <a:lnSpc>
                <a:spcPct val="110000"/>
              </a:lnSpc>
            </a:pPr>
            <a:r>
              <a:rPr lang="en-US" altLang="en-US" sz="2200" dirty="0"/>
              <a:t>DB projection</a:t>
            </a:r>
          </a:p>
          <a:p>
            <a:pPr>
              <a:lnSpc>
                <a:spcPct val="110000"/>
              </a:lnSpc>
            </a:pPr>
            <a:r>
              <a:rPr lang="en-US" altLang="en-US" sz="2200" dirty="0"/>
              <a:t>First partition a database into a set of projected DBs</a:t>
            </a:r>
          </a:p>
          <a:p>
            <a:pPr>
              <a:lnSpc>
                <a:spcPct val="110000"/>
              </a:lnSpc>
            </a:pPr>
            <a:r>
              <a:rPr lang="en-US" altLang="en-US" sz="2200" dirty="0"/>
              <a:t>Then construct and mine FP-tree for each projected DB</a:t>
            </a:r>
          </a:p>
          <a:p>
            <a:pPr>
              <a:lnSpc>
                <a:spcPct val="110000"/>
              </a:lnSpc>
            </a:pPr>
            <a:r>
              <a:rPr lang="en-US" altLang="en-US" sz="2200" dirty="0">
                <a:solidFill>
                  <a:schemeClr val="hlink"/>
                </a:solidFill>
              </a:rPr>
              <a:t>Parallel projection</a:t>
            </a:r>
            <a:r>
              <a:rPr lang="en-US" altLang="en-US" sz="2200" dirty="0"/>
              <a:t> vs. </a:t>
            </a:r>
            <a:r>
              <a:rPr lang="en-US" altLang="en-US" sz="2200" dirty="0">
                <a:solidFill>
                  <a:schemeClr val="hlink"/>
                </a:solidFill>
              </a:rPr>
              <a:t>partition projection</a:t>
            </a:r>
            <a:r>
              <a:rPr lang="en-US" altLang="en-US" sz="2200" dirty="0"/>
              <a:t> techniques</a:t>
            </a:r>
          </a:p>
          <a:p>
            <a:pPr lvl="1">
              <a:lnSpc>
                <a:spcPct val="110000"/>
              </a:lnSpc>
            </a:pPr>
            <a:r>
              <a:rPr lang="en-US" altLang="en-US" sz="2200" dirty="0"/>
              <a:t>Parallel projection</a:t>
            </a:r>
          </a:p>
          <a:p>
            <a:pPr lvl="2">
              <a:lnSpc>
                <a:spcPct val="110000"/>
              </a:lnSpc>
            </a:pPr>
            <a:r>
              <a:rPr lang="en-US" altLang="en-US" sz="2200" dirty="0"/>
              <a:t>Project the DB in parallel for each frequent item</a:t>
            </a:r>
          </a:p>
          <a:p>
            <a:pPr lvl="2">
              <a:lnSpc>
                <a:spcPct val="110000"/>
              </a:lnSpc>
            </a:pPr>
            <a:r>
              <a:rPr lang="en-US" altLang="en-US" sz="2200" dirty="0"/>
              <a:t>Parallel projection is space costly</a:t>
            </a:r>
          </a:p>
          <a:p>
            <a:pPr lvl="2">
              <a:lnSpc>
                <a:spcPct val="110000"/>
              </a:lnSpc>
            </a:pPr>
            <a:r>
              <a:rPr lang="en-US" altLang="en-US" sz="2200" dirty="0"/>
              <a:t>All the partitions can be processed in parallel</a:t>
            </a:r>
          </a:p>
          <a:p>
            <a:pPr lvl="1">
              <a:lnSpc>
                <a:spcPct val="110000"/>
              </a:lnSpc>
            </a:pPr>
            <a:r>
              <a:rPr lang="en-US" altLang="en-US" sz="2200" dirty="0"/>
              <a:t>Partition projection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US" altLang="en-US" sz="2200" dirty="0"/>
              <a:t>Partition the DB based on the ordered frequent items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US" altLang="en-US" sz="2200" dirty="0"/>
              <a:t>Passing the unprocessed parts to the subsequent partitions</a:t>
            </a:r>
          </a:p>
        </p:txBody>
      </p:sp>
    </p:spTree>
    <p:extLst>
      <p:ext uri="{BB962C8B-B14F-4D97-AF65-F5344CB8AC3E}">
        <p14:creationId xmlns:p14="http://schemas.microsoft.com/office/powerpoint/2010/main" val="261052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Partition-Based Projection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18FFAC2-181E-4D0F-B4F5-E8BB769B6DD2}"/>
              </a:ext>
            </a:extLst>
          </p:cNvPr>
          <p:cNvSpPr txBox="1">
            <a:spLocks noChangeArrowheads="1"/>
          </p:cNvSpPr>
          <p:nvPr/>
        </p:nvSpPr>
        <p:spPr>
          <a:xfrm>
            <a:off x="2485291" y="1278598"/>
            <a:ext cx="4114800" cy="137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000">
                <a:solidFill>
                  <a:schemeClr val="hlink"/>
                </a:solidFill>
              </a:rPr>
              <a:t>Parallel projection </a:t>
            </a:r>
            <a:r>
              <a:rPr lang="en-US" altLang="en-US" sz="2000"/>
              <a:t>needs a lot of disk space </a:t>
            </a:r>
          </a:p>
          <a:p>
            <a:pPr>
              <a:lnSpc>
                <a:spcPct val="110000"/>
              </a:lnSpc>
            </a:pPr>
            <a:r>
              <a:rPr lang="en-US" altLang="en-US" sz="2000">
                <a:solidFill>
                  <a:schemeClr val="hlink"/>
                </a:solidFill>
              </a:rPr>
              <a:t>Partition projection </a:t>
            </a:r>
            <a:r>
              <a:rPr lang="en-US" altLang="en-US" sz="2000"/>
              <a:t>saves it</a:t>
            </a:r>
            <a:endParaRPr lang="en-US" altLang="en-US" sz="2000" dirty="0"/>
          </a:p>
        </p:txBody>
      </p:sp>
      <p:grpSp>
        <p:nvGrpSpPr>
          <p:cNvPr id="16" name="Group 4">
            <a:extLst>
              <a:ext uri="{FF2B5EF4-FFF2-40B4-BE49-F238E27FC236}">
                <a16:creationId xmlns:a16="http://schemas.microsoft.com/office/drawing/2014/main" id="{CB52AE67-FCB4-47EF-B80A-BD4F700AFAD1}"/>
              </a:ext>
            </a:extLst>
          </p:cNvPr>
          <p:cNvGrpSpPr>
            <a:grpSpLocks/>
          </p:cNvGrpSpPr>
          <p:nvPr/>
        </p:nvGrpSpPr>
        <p:grpSpPr bwMode="auto">
          <a:xfrm>
            <a:off x="3094891" y="1430998"/>
            <a:ext cx="8134350" cy="4641850"/>
            <a:chOff x="480" y="1200"/>
            <a:chExt cx="5124" cy="2924"/>
          </a:xfrm>
        </p:grpSpPr>
        <p:sp>
          <p:nvSpPr>
            <p:cNvPr id="17" name="Text Box 5">
              <a:extLst>
                <a:ext uri="{FF2B5EF4-FFF2-40B4-BE49-F238E27FC236}">
                  <a16:creationId xmlns:a16="http://schemas.microsoft.com/office/drawing/2014/main" id="{713BA844-42CE-0EF3-2841-6143C5A96D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19" y="1200"/>
              <a:ext cx="716" cy="9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 i="1" u="sng"/>
                <a:t>Tran. DB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/>
                <a:t>fcamp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/>
                <a:t>fcabm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/>
                <a:t>fb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/>
                <a:t>cbp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/>
                <a:t>fcamp</a:t>
              </a:r>
            </a:p>
          </p:txBody>
        </p:sp>
        <p:sp>
          <p:nvSpPr>
            <p:cNvPr id="18" name="Text Box 6">
              <a:extLst>
                <a:ext uri="{FF2B5EF4-FFF2-40B4-BE49-F238E27FC236}">
                  <a16:creationId xmlns:a16="http://schemas.microsoft.com/office/drawing/2014/main" id="{9A1526A2-B16A-27C7-AB23-D67253697A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0" y="2374"/>
              <a:ext cx="861" cy="7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 u="sng"/>
                <a:t>p-proj DB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fcam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cb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fcam</a:t>
              </a:r>
            </a:p>
          </p:txBody>
        </p:sp>
        <p:sp>
          <p:nvSpPr>
            <p:cNvPr id="19" name="Text Box 7">
              <a:extLst>
                <a:ext uri="{FF2B5EF4-FFF2-40B4-BE49-F238E27FC236}">
                  <a16:creationId xmlns:a16="http://schemas.microsoft.com/office/drawing/2014/main" id="{D2C57333-F6FA-655E-0901-F65EE81E38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1" y="2374"/>
              <a:ext cx="906" cy="7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 u="sng"/>
                <a:t>m-proj DB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fcab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chemeClr val="hlink"/>
                  </a:solidFill>
                </a:rPr>
                <a:t>fca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chemeClr val="hlink"/>
                  </a:solidFill>
                </a:rPr>
                <a:t>fca</a:t>
              </a:r>
            </a:p>
          </p:txBody>
        </p:sp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60707E68-3827-0191-2435-A0FD0146A1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26" y="2374"/>
              <a:ext cx="861" cy="7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 u="sng"/>
                <a:t>b-proj DB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chemeClr val="hlink"/>
                  </a:solidFill>
                </a:rPr>
                <a:t>cb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…</a:t>
              </a: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FFF2F34D-EC08-B883-F5FB-43F9684669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77" y="2374"/>
              <a:ext cx="813" cy="58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 u="sng"/>
                <a:t>a-proj DB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chemeClr val="hlink"/>
                  </a:solidFill>
                </a:rPr>
                <a:t>fc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…</a:t>
              </a:r>
            </a:p>
          </p:txBody>
        </p:sp>
        <p:sp>
          <p:nvSpPr>
            <p:cNvPr id="22" name="Text Box 10">
              <a:extLst>
                <a:ext uri="{FF2B5EF4-FFF2-40B4-BE49-F238E27FC236}">
                  <a16:creationId xmlns:a16="http://schemas.microsoft.com/office/drawing/2014/main" id="{AC89690B-2F63-3197-E034-28470C7F0B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8" y="2374"/>
              <a:ext cx="804" cy="58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 u="sng"/>
                <a:t>c-proj DB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chemeClr val="hlink"/>
                  </a:solidFill>
                </a:rPr>
                <a:t>f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…</a:t>
              </a:r>
            </a:p>
          </p:txBody>
        </p:sp>
        <p:sp>
          <p:nvSpPr>
            <p:cNvPr id="23" name="Text Box 11">
              <a:extLst>
                <a:ext uri="{FF2B5EF4-FFF2-40B4-BE49-F238E27FC236}">
                  <a16:creationId xmlns:a16="http://schemas.microsoft.com/office/drawing/2014/main" id="{C876D364-B65B-8044-AB5E-822882C84C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79" y="2374"/>
              <a:ext cx="825" cy="41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 u="sng"/>
                <a:t>f-proj DB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…</a:t>
              </a:r>
            </a:p>
          </p:txBody>
        </p:sp>
        <p:sp>
          <p:nvSpPr>
            <p:cNvPr id="24" name="Freeform 12">
              <a:extLst>
                <a:ext uri="{FF2B5EF4-FFF2-40B4-BE49-F238E27FC236}">
                  <a16:creationId xmlns:a16="http://schemas.microsoft.com/office/drawing/2014/main" id="{E4D12383-BAE5-6D32-BAC5-A7481B8072A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" y="2646"/>
              <a:ext cx="538" cy="180"/>
            </a:xfrm>
            <a:custGeom>
              <a:avLst/>
              <a:gdLst>
                <a:gd name="T0" fmla="*/ 0 w 576"/>
                <a:gd name="T1" fmla="*/ 0 h 240"/>
                <a:gd name="T2" fmla="*/ 56 w 576"/>
                <a:gd name="T3" fmla="*/ 2 h 240"/>
                <a:gd name="T4" fmla="*/ 167 w 576"/>
                <a:gd name="T5" fmla="*/ 2 h 240"/>
                <a:gd name="T6" fmla="*/ 0 60000 65536"/>
                <a:gd name="T7" fmla="*/ 0 60000 65536"/>
                <a:gd name="T8" fmla="*/ 0 60000 65536"/>
                <a:gd name="T9" fmla="*/ 0 w 576"/>
                <a:gd name="T10" fmla="*/ 0 h 240"/>
                <a:gd name="T11" fmla="*/ 576 w 576"/>
                <a:gd name="T12" fmla="*/ 240 h 2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76" h="240">
                  <a:moveTo>
                    <a:pt x="0" y="0"/>
                  </a:moveTo>
                  <a:cubicBezTo>
                    <a:pt x="48" y="76"/>
                    <a:pt x="96" y="152"/>
                    <a:pt x="192" y="192"/>
                  </a:cubicBezTo>
                  <a:cubicBezTo>
                    <a:pt x="288" y="232"/>
                    <a:pt x="432" y="236"/>
                    <a:pt x="576" y="240"/>
                  </a:cubicBezTo>
                </a:path>
              </a:pathLst>
            </a:cu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id="{95702181-5315-5298-7F7F-9B5E27547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99" y="2691"/>
              <a:ext cx="1523" cy="414"/>
            </a:xfrm>
            <a:custGeom>
              <a:avLst/>
              <a:gdLst>
                <a:gd name="T0" fmla="*/ 0 w 1632"/>
                <a:gd name="T1" fmla="*/ 48 h 440"/>
                <a:gd name="T2" fmla="*/ 111 w 1632"/>
                <a:gd name="T3" fmla="*/ 112 h 440"/>
                <a:gd name="T4" fmla="*/ 319 w 1632"/>
                <a:gd name="T5" fmla="*/ 127 h 440"/>
                <a:gd name="T6" fmla="*/ 470 w 1632"/>
                <a:gd name="T7" fmla="*/ 0 h 44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32"/>
                <a:gd name="T13" fmla="*/ 0 h 440"/>
                <a:gd name="T14" fmla="*/ 1632 w 1632"/>
                <a:gd name="T15" fmla="*/ 440 h 44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32" h="440">
                  <a:moveTo>
                    <a:pt x="0" y="144"/>
                  </a:moveTo>
                  <a:cubicBezTo>
                    <a:pt x="100" y="220"/>
                    <a:pt x="200" y="296"/>
                    <a:pt x="384" y="336"/>
                  </a:cubicBezTo>
                  <a:cubicBezTo>
                    <a:pt x="568" y="376"/>
                    <a:pt x="896" y="440"/>
                    <a:pt x="1104" y="384"/>
                  </a:cubicBezTo>
                  <a:cubicBezTo>
                    <a:pt x="1312" y="328"/>
                    <a:pt x="1472" y="164"/>
                    <a:pt x="1632" y="0"/>
                  </a:cubicBezTo>
                </a:path>
              </a:pathLst>
            </a:cu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7" name="Freeform 14">
              <a:extLst>
                <a:ext uri="{FF2B5EF4-FFF2-40B4-BE49-F238E27FC236}">
                  <a16:creationId xmlns:a16="http://schemas.microsoft.com/office/drawing/2014/main" id="{7255B707-7E2B-1A94-D315-4C96FD796F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6" y="2646"/>
              <a:ext cx="716" cy="52"/>
            </a:xfrm>
            <a:custGeom>
              <a:avLst/>
              <a:gdLst>
                <a:gd name="T0" fmla="*/ 0 w 672"/>
                <a:gd name="T1" fmla="*/ 0 h 104"/>
                <a:gd name="T2" fmla="*/ 1203 w 672"/>
                <a:gd name="T3" fmla="*/ 1 h 104"/>
                <a:gd name="T4" fmla="*/ 2103 w 672"/>
                <a:gd name="T5" fmla="*/ 1 h 104"/>
                <a:gd name="T6" fmla="*/ 0 60000 65536"/>
                <a:gd name="T7" fmla="*/ 0 60000 65536"/>
                <a:gd name="T8" fmla="*/ 0 60000 65536"/>
                <a:gd name="T9" fmla="*/ 0 w 672"/>
                <a:gd name="T10" fmla="*/ 0 h 104"/>
                <a:gd name="T11" fmla="*/ 672 w 672"/>
                <a:gd name="T12" fmla="*/ 104 h 10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72" h="104">
                  <a:moveTo>
                    <a:pt x="0" y="0"/>
                  </a:moveTo>
                  <a:cubicBezTo>
                    <a:pt x="136" y="44"/>
                    <a:pt x="272" y="88"/>
                    <a:pt x="384" y="96"/>
                  </a:cubicBezTo>
                  <a:cubicBezTo>
                    <a:pt x="496" y="104"/>
                    <a:pt x="584" y="76"/>
                    <a:pt x="672" y="48"/>
                  </a:cubicBezTo>
                </a:path>
              </a:pathLst>
            </a:cu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8" name="Line 15">
              <a:extLst>
                <a:ext uri="{FF2B5EF4-FFF2-40B4-BE49-F238E27FC236}">
                  <a16:creationId xmlns:a16="http://schemas.microsoft.com/office/drawing/2014/main" id="{A6DA151E-1AF3-B4C3-2227-55C8EF5B5A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83" y="2149"/>
              <a:ext cx="2149" cy="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9" name="Line 16">
              <a:extLst>
                <a:ext uri="{FF2B5EF4-FFF2-40B4-BE49-F238E27FC236}">
                  <a16:creationId xmlns:a16="http://schemas.microsoft.com/office/drawing/2014/main" id="{85561167-3EA9-1FE4-0FE5-87F384A30B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34" y="2149"/>
              <a:ext cx="1298" cy="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0" name="Line 17">
              <a:extLst>
                <a:ext uri="{FF2B5EF4-FFF2-40B4-BE49-F238E27FC236}">
                  <a16:creationId xmlns:a16="http://schemas.microsoft.com/office/drawing/2014/main" id="{AAE701DB-CD1B-186A-7111-07505ED43F2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29" y="2149"/>
              <a:ext cx="403" cy="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1" name="Line 18">
              <a:extLst>
                <a:ext uri="{FF2B5EF4-FFF2-40B4-BE49-F238E27FC236}">
                  <a16:creationId xmlns:a16="http://schemas.microsoft.com/office/drawing/2014/main" id="{7D6EAEFA-F68A-34CC-D53A-D9FA23A80A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2" y="2149"/>
              <a:ext cx="448" cy="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2" name="Line 19">
              <a:extLst>
                <a:ext uri="{FF2B5EF4-FFF2-40B4-BE49-F238E27FC236}">
                  <a16:creationId xmlns:a16="http://schemas.microsoft.com/office/drawing/2014/main" id="{E5B62B2F-A4FD-B351-17D4-D990ABFB7F6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2" y="2149"/>
              <a:ext cx="1299" cy="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3" name="Line 20">
              <a:extLst>
                <a:ext uri="{FF2B5EF4-FFF2-40B4-BE49-F238E27FC236}">
                  <a16:creationId xmlns:a16="http://schemas.microsoft.com/office/drawing/2014/main" id="{C3911647-1079-DD20-7835-C5650C1510E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2" y="2149"/>
              <a:ext cx="2194" cy="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4" name="Text Box 21">
              <a:extLst>
                <a:ext uri="{FF2B5EF4-FFF2-40B4-BE49-F238E27FC236}">
                  <a16:creationId xmlns:a16="http://schemas.microsoft.com/office/drawing/2014/main" id="{69F303AB-5CE4-A4DD-1ADA-9834D2F905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86" y="3368"/>
              <a:ext cx="992" cy="7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 u="sng"/>
                <a:t>am-proj DB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fc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fc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fc</a:t>
              </a:r>
            </a:p>
          </p:txBody>
        </p:sp>
        <p:sp>
          <p:nvSpPr>
            <p:cNvPr id="35" name="Freeform 22">
              <a:extLst>
                <a:ext uri="{FF2B5EF4-FFF2-40B4-BE49-F238E27FC236}">
                  <a16:creationId xmlns:a16="http://schemas.microsoft.com/office/drawing/2014/main" id="{D09BE881-FF1E-3001-7C84-FDB3A161C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" y="3007"/>
              <a:ext cx="538" cy="53"/>
            </a:xfrm>
            <a:custGeom>
              <a:avLst/>
              <a:gdLst>
                <a:gd name="T0" fmla="*/ 0 w 576"/>
                <a:gd name="T1" fmla="*/ 0 h 56"/>
                <a:gd name="T2" fmla="*/ 56 w 576"/>
                <a:gd name="T3" fmla="*/ 19 h 56"/>
                <a:gd name="T4" fmla="*/ 126 w 576"/>
                <a:gd name="T5" fmla="*/ 19 h 56"/>
                <a:gd name="T6" fmla="*/ 167 w 576"/>
                <a:gd name="T7" fmla="*/ 0 h 5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"/>
                <a:gd name="T13" fmla="*/ 0 h 56"/>
                <a:gd name="T14" fmla="*/ 576 w 576"/>
                <a:gd name="T15" fmla="*/ 56 h 5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" h="56">
                  <a:moveTo>
                    <a:pt x="0" y="0"/>
                  </a:moveTo>
                  <a:cubicBezTo>
                    <a:pt x="60" y="20"/>
                    <a:pt x="120" y="40"/>
                    <a:pt x="192" y="48"/>
                  </a:cubicBezTo>
                  <a:cubicBezTo>
                    <a:pt x="264" y="56"/>
                    <a:pt x="368" y="56"/>
                    <a:pt x="432" y="48"/>
                  </a:cubicBezTo>
                  <a:cubicBezTo>
                    <a:pt x="496" y="40"/>
                    <a:pt x="536" y="20"/>
                    <a:pt x="576" y="0"/>
                  </a:cubicBezTo>
                </a:path>
              </a:pathLst>
            </a:cu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6" name="Line 23">
              <a:extLst>
                <a:ext uri="{FF2B5EF4-FFF2-40B4-BE49-F238E27FC236}">
                  <a16:creationId xmlns:a16="http://schemas.microsoft.com/office/drawing/2014/main" id="{65F8ACB1-3C6B-2743-99CE-99AFB982CE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78" y="3097"/>
              <a:ext cx="0" cy="2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7" name="Freeform 24">
              <a:extLst>
                <a:ext uri="{FF2B5EF4-FFF2-40B4-BE49-F238E27FC236}">
                  <a16:creationId xmlns:a16="http://schemas.microsoft.com/office/drawing/2014/main" id="{C3AEAEB2-9D43-F59B-BAFA-CEC32D495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" y="3007"/>
              <a:ext cx="761" cy="632"/>
            </a:xfrm>
            <a:custGeom>
              <a:avLst/>
              <a:gdLst>
                <a:gd name="T0" fmla="*/ 417 w 776"/>
                <a:gd name="T1" fmla="*/ 0 h 672"/>
                <a:gd name="T2" fmla="*/ 483 w 776"/>
                <a:gd name="T3" fmla="*/ 64 h 672"/>
                <a:gd name="T4" fmla="*/ 46 w 776"/>
                <a:gd name="T5" fmla="*/ 142 h 672"/>
                <a:gd name="T6" fmla="*/ 214 w 776"/>
                <a:gd name="T7" fmla="*/ 223 h 6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76"/>
                <a:gd name="T13" fmla="*/ 0 h 672"/>
                <a:gd name="T14" fmla="*/ 776 w 776"/>
                <a:gd name="T15" fmla="*/ 672 h 6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76" h="672">
                  <a:moveTo>
                    <a:pt x="592" y="0"/>
                  </a:moveTo>
                  <a:cubicBezTo>
                    <a:pt x="684" y="60"/>
                    <a:pt x="776" y="120"/>
                    <a:pt x="688" y="192"/>
                  </a:cubicBezTo>
                  <a:cubicBezTo>
                    <a:pt x="600" y="264"/>
                    <a:pt x="128" y="352"/>
                    <a:pt x="64" y="432"/>
                  </a:cubicBezTo>
                  <a:cubicBezTo>
                    <a:pt x="0" y="512"/>
                    <a:pt x="152" y="592"/>
                    <a:pt x="304" y="672"/>
                  </a:cubicBezTo>
                </a:path>
              </a:pathLst>
            </a:cu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8" name="Freeform 25">
              <a:extLst>
                <a:ext uri="{FF2B5EF4-FFF2-40B4-BE49-F238E27FC236}">
                  <a16:creationId xmlns:a16="http://schemas.microsoft.com/office/drawing/2014/main" id="{5F7FA2DD-8F63-7AFE-9777-0235BEE98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" y="2826"/>
              <a:ext cx="761" cy="994"/>
            </a:xfrm>
            <a:custGeom>
              <a:avLst/>
              <a:gdLst>
                <a:gd name="T0" fmla="*/ 417 w 776"/>
                <a:gd name="T1" fmla="*/ 0 h 672"/>
                <a:gd name="T2" fmla="*/ 483 w 776"/>
                <a:gd name="T3" fmla="*/ 220507 h 672"/>
                <a:gd name="T4" fmla="*/ 46 w 776"/>
                <a:gd name="T5" fmla="*/ 496383 h 672"/>
                <a:gd name="T6" fmla="*/ 214 w 776"/>
                <a:gd name="T7" fmla="*/ 771835 h 6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76"/>
                <a:gd name="T13" fmla="*/ 0 h 672"/>
                <a:gd name="T14" fmla="*/ 776 w 776"/>
                <a:gd name="T15" fmla="*/ 672 h 6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76" h="672">
                  <a:moveTo>
                    <a:pt x="592" y="0"/>
                  </a:moveTo>
                  <a:cubicBezTo>
                    <a:pt x="684" y="60"/>
                    <a:pt x="776" y="120"/>
                    <a:pt x="688" y="192"/>
                  </a:cubicBezTo>
                  <a:cubicBezTo>
                    <a:pt x="600" y="264"/>
                    <a:pt x="128" y="352"/>
                    <a:pt x="64" y="432"/>
                  </a:cubicBezTo>
                  <a:cubicBezTo>
                    <a:pt x="0" y="512"/>
                    <a:pt x="152" y="592"/>
                    <a:pt x="304" y="672"/>
                  </a:cubicBezTo>
                </a:path>
              </a:pathLst>
            </a:cu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9" name="Freeform 26">
              <a:extLst>
                <a:ext uri="{FF2B5EF4-FFF2-40B4-BE49-F238E27FC236}">
                  <a16:creationId xmlns:a16="http://schemas.microsoft.com/office/drawing/2014/main" id="{20444DCB-9FF2-1C73-B3D6-35023007109B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" y="2646"/>
              <a:ext cx="850" cy="1355"/>
            </a:xfrm>
            <a:custGeom>
              <a:avLst/>
              <a:gdLst>
                <a:gd name="T0" fmla="*/ 3047 w 776"/>
                <a:gd name="T1" fmla="*/ 0 h 672"/>
                <a:gd name="T2" fmla="*/ 3548 w 776"/>
                <a:gd name="T3" fmla="*/ 58254491 h 672"/>
                <a:gd name="T4" fmla="*/ 332 w 776"/>
                <a:gd name="T5" fmla="*/ 131125054 h 672"/>
                <a:gd name="T6" fmla="*/ 1570 w 776"/>
                <a:gd name="T7" fmla="*/ 203996659 h 6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76"/>
                <a:gd name="T13" fmla="*/ 0 h 672"/>
                <a:gd name="T14" fmla="*/ 776 w 776"/>
                <a:gd name="T15" fmla="*/ 672 h 6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76" h="672">
                  <a:moveTo>
                    <a:pt x="592" y="0"/>
                  </a:moveTo>
                  <a:cubicBezTo>
                    <a:pt x="684" y="60"/>
                    <a:pt x="776" y="120"/>
                    <a:pt x="688" y="192"/>
                  </a:cubicBezTo>
                  <a:cubicBezTo>
                    <a:pt x="600" y="264"/>
                    <a:pt x="128" y="352"/>
                    <a:pt x="64" y="432"/>
                  </a:cubicBezTo>
                  <a:cubicBezTo>
                    <a:pt x="0" y="512"/>
                    <a:pt x="152" y="592"/>
                    <a:pt x="304" y="672"/>
                  </a:cubicBezTo>
                </a:path>
              </a:pathLst>
            </a:cu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40" name="Text Box 27">
              <a:extLst>
                <a:ext uri="{FF2B5EF4-FFF2-40B4-BE49-F238E27FC236}">
                  <a16:creationId xmlns:a16="http://schemas.microsoft.com/office/drawing/2014/main" id="{6D9CEC44-4523-F179-C579-1A6CBB58E4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16" y="3368"/>
              <a:ext cx="983" cy="7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 i="1" u="sng"/>
                <a:t>cm-proj DB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/>
                <a:t>f</a:t>
              </a:r>
            </a:p>
          </p:txBody>
        </p:sp>
        <p:sp>
          <p:nvSpPr>
            <p:cNvPr id="41" name="Line 28">
              <a:extLst>
                <a:ext uri="{FF2B5EF4-FFF2-40B4-BE49-F238E27FC236}">
                  <a16:creationId xmlns:a16="http://schemas.microsoft.com/office/drawing/2014/main" id="{B6532B64-A6CC-0F1F-A2F8-B2EF94D0B8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65" y="3639"/>
              <a:ext cx="896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42" name="Line 29">
              <a:extLst>
                <a:ext uri="{FF2B5EF4-FFF2-40B4-BE49-F238E27FC236}">
                  <a16:creationId xmlns:a16="http://schemas.microsoft.com/office/drawing/2014/main" id="{7CD6987F-67D0-C0E0-FA4E-429E6051401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65" y="3820"/>
              <a:ext cx="896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43" name="Line 30">
              <a:extLst>
                <a:ext uri="{FF2B5EF4-FFF2-40B4-BE49-F238E27FC236}">
                  <a16:creationId xmlns:a16="http://schemas.microsoft.com/office/drawing/2014/main" id="{268047A2-8714-4263-653C-BCC1FFE4AF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65" y="3956"/>
              <a:ext cx="896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44" name="Line 31">
              <a:extLst>
                <a:ext uri="{FF2B5EF4-FFF2-40B4-BE49-F238E27FC236}">
                  <a16:creationId xmlns:a16="http://schemas.microsoft.com/office/drawing/2014/main" id="{24F9B1E3-1FCB-1416-7494-2FAB36AA36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78" y="3097"/>
              <a:ext cx="1030" cy="2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45" name="Text Box 32">
              <a:extLst>
                <a:ext uri="{FF2B5EF4-FFF2-40B4-BE49-F238E27FC236}">
                  <a16:creationId xmlns:a16="http://schemas.microsoft.com/office/drawing/2014/main" id="{1E54D4E4-2709-9BA6-08E5-0AF6C34DF3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5" y="3448"/>
              <a:ext cx="29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/>
                <a:t>…</a:t>
              </a:r>
            </a:p>
          </p:txBody>
        </p:sp>
        <p:sp>
          <p:nvSpPr>
            <p:cNvPr id="46" name="Freeform 33">
              <a:extLst>
                <a:ext uri="{FF2B5EF4-FFF2-40B4-BE49-F238E27FC236}">
                  <a16:creationId xmlns:a16="http://schemas.microsoft.com/office/drawing/2014/main" id="{762CA32C-D747-10B4-34D7-F3F5456DF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" y="2832"/>
              <a:ext cx="1440" cy="101"/>
            </a:xfrm>
            <a:custGeom>
              <a:avLst/>
              <a:gdLst>
                <a:gd name="T0" fmla="*/ 0 w 576"/>
                <a:gd name="T1" fmla="*/ 0 h 56"/>
                <a:gd name="T2" fmla="*/ 2147483646 w 576"/>
                <a:gd name="T3" fmla="*/ 1965121 h 56"/>
                <a:gd name="T4" fmla="*/ 2147483646 w 576"/>
                <a:gd name="T5" fmla="*/ 1965121 h 56"/>
                <a:gd name="T6" fmla="*/ 2147483646 w 576"/>
                <a:gd name="T7" fmla="*/ 0 h 5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"/>
                <a:gd name="T13" fmla="*/ 0 h 56"/>
                <a:gd name="T14" fmla="*/ 576 w 576"/>
                <a:gd name="T15" fmla="*/ 56 h 5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" h="56">
                  <a:moveTo>
                    <a:pt x="0" y="0"/>
                  </a:moveTo>
                  <a:cubicBezTo>
                    <a:pt x="60" y="20"/>
                    <a:pt x="120" y="40"/>
                    <a:pt x="192" y="48"/>
                  </a:cubicBezTo>
                  <a:cubicBezTo>
                    <a:pt x="264" y="56"/>
                    <a:pt x="368" y="56"/>
                    <a:pt x="432" y="48"/>
                  </a:cubicBezTo>
                  <a:cubicBezTo>
                    <a:pt x="496" y="40"/>
                    <a:pt x="536" y="20"/>
                    <a:pt x="576" y="0"/>
                  </a:cubicBezTo>
                </a:path>
              </a:pathLst>
            </a:custGeom>
            <a:noFill/>
            <a:ln w="28575">
              <a:solidFill>
                <a:schemeClr val="hlink"/>
              </a:solidFill>
              <a:miter lim="800000"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</p:grpSp>
    </p:spTree>
    <p:extLst>
      <p:ext uri="{BB962C8B-B14F-4D97-AF65-F5344CB8AC3E}">
        <p14:creationId xmlns:p14="http://schemas.microsoft.com/office/powerpoint/2010/main" val="295481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Scalable Frequent Itemset Mining Methods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713BAC0-C8C4-2E33-F7A3-C704154DD246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305049"/>
            <a:ext cx="8382000" cy="37874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80000"/>
              </a:lnSpc>
            </a:pPr>
            <a:r>
              <a:rPr lang="en-US" altLang="en-US" dirty="0" err="1"/>
              <a:t>Apriori</a:t>
            </a:r>
            <a:r>
              <a:rPr lang="en-US" altLang="en-US" dirty="0"/>
              <a:t>: A Candidate Generation-and-Test Approach</a:t>
            </a:r>
          </a:p>
          <a:p>
            <a:pPr>
              <a:lnSpc>
                <a:spcPct val="180000"/>
              </a:lnSpc>
            </a:pPr>
            <a:r>
              <a:rPr lang="en-US" altLang="en-US" dirty="0" err="1"/>
              <a:t>FPGrowth</a:t>
            </a:r>
            <a:r>
              <a:rPr lang="en-US" altLang="en-US" dirty="0"/>
              <a:t>:  A Frequent Pattern-Growth Approach</a:t>
            </a:r>
          </a:p>
          <a:p>
            <a:pPr>
              <a:lnSpc>
                <a:spcPct val="180000"/>
              </a:lnSpc>
            </a:pPr>
            <a:r>
              <a:rPr lang="en-US" altLang="en-US" sz="2800" dirty="0"/>
              <a:t>Mining Close Frequent Patterns and </a:t>
            </a:r>
            <a:r>
              <a:rPr lang="en-US" altLang="en-US" sz="2800" dirty="0" err="1"/>
              <a:t>Maxpatterns</a:t>
            </a:r>
            <a:endParaRPr lang="en-US" altLang="en-US" sz="2800" dirty="0"/>
          </a:p>
          <a:p>
            <a:pPr>
              <a:lnSpc>
                <a:spcPct val="180000"/>
              </a:lnSpc>
            </a:pPr>
            <a:endParaRPr lang="en-US" altLang="en-US" dirty="0"/>
          </a:p>
        </p:txBody>
      </p:sp>
      <p:sp>
        <p:nvSpPr>
          <p:cNvPr id="16" name="AutoShape 4">
            <a:extLst>
              <a:ext uri="{FF2B5EF4-FFF2-40B4-BE49-F238E27FC236}">
                <a16:creationId xmlns:a16="http://schemas.microsoft.com/office/drawing/2014/main" id="{6C9C82A2-0102-01CE-5C81-AFCBDB5212FD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10154063" y="3276600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00311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Mining Frequent Closed Patterns: CLOSET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4B148E4F-683B-C72F-7FF1-0BE36A20E059}"/>
              </a:ext>
            </a:extLst>
          </p:cNvPr>
          <p:cNvSpPr txBox="1">
            <a:spLocks noChangeArrowheads="1"/>
          </p:cNvSpPr>
          <p:nvPr/>
        </p:nvSpPr>
        <p:spPr>
          <a:xfrm>
            <a:off x="2507566" y="1204545"/>
            <a:ext cx="8726488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400"/>
              <a:t>Flist: list of all frequent items in support ascending order</a:t>
            </a:r>
          </a:p>
          <a:p>
            <a:pPr lvl="1">
              <a:lnSpc>
                <a:spcPct val="120000"/>
              </a:lnSpc>
            </a:pPr>
            <a:r>
              <a:rPr lang="en-US" altLang="en-US"/>
              <a:t>Flist: d-a-f-e-c</a:t>
            </a:r>
          </a:p>
          <a:p>
            <a:pPr>
              <a:lnSpc>
                <a:spcPct val="120000"/>
              </a:lnSpc>
            </a:pPr>
            <a:r>
              <a:rPr lang="en-US" altLang="en-US" sz="2400"/>
              <a:t>Divide search space</a:t>
            </a:r>
          </a:p>
          <a:p>
            <a:pPr lvl="1">
              <a:lnSpc>
                <a:spcPct val="120000"/>
              </a:lnSpc>
            </a:pPr>
            <a:r>
              <a:rPr lang="en-US" altLang="en-US"/>
              <a:t>Patterns having d</a:t>
            </a:r>
          </a:p>
          <a:p>
            <a:pPr lvl="1">
              <a:lnSpc>
                <a:spcPct val="120000"/>
              </a:lnSpc>
            </a:pPr>
            <a:r>
              <a:rPr lang="en-US" altLang="en-US"/>
              <a:t>Patterns having d but no a, etc.</a:t>
            </a:r>
          </a:p>
          <a:p>
            <a:pPr>
              <a:lnSpc>
                <a:spcPct val="120000"/>
              </a:lnSpc>
            </a:pPr>
            <a:r>
              <a:rPr lang="en-US" altLang="en-US" sz="2400"/>
              <a:t>Find frequent closed pattern recursively</a:t>
            </a:r>
          </a:p>
          <a:p>
            <a:pPr lvl="1">
              <a:lnSpc>
                <a:spcPct val="120000"/>
              </a:lnSpc>
            </a:pPr>
            <a:r>
              <a:rPr lang="en-US" altLang="en-US"/>
              <a:t>Every transaction having d also has </a:t>
            </a:r>
            <a:r>
              <a:rPr lang="en-US" altLang="en-US" i="1"/>
              <a:t>cfa</a:t>
            </a:r>
            <a:r>
              <a:rPr lang="en-US" altLang="en-US"/>
              <a:t> </a:t>
            </a:r>
            <a:r>
              <a:rPr lang="en-US" altLang="en-US">
                <a:sym typeface="Wingdings" pitchFamily="2" charset="2"/>
              </a:rPr>
              <a:t> </a:t>
            </a:r>
            <a:r>
              <a:rPr lang="en-US" altLang="en-US" i="1">
                <a:sym typeface="Wingdings" pitchFamily="2" charset="2"/>
              </a:rPr>
              <a:t>cfad</a:t>
            </a:r>
            <a:r>
              <a:rPr lang="en-US" altLang="en-US">
                <a:sym typeface="Wingdings" pitchFamily="2" charset="2"/>
              </a:rPr>
              <a:t> is a frequent closed pattern</a:t>
            </a:r>
          </a:p>
          <a:p>
            <a:pPr>
              <a:lnSpc>
                <a:spcPct val="120000"/>
              </a:lnSpc>
            </a:pPr>
            <a:r>
              <a:rPr lang="en-US" altLang="en-US" sz="2400"/>
              <a:t>J. Pei, J. Han &amp; R. Mao. “CLOSET: An Efficient Algorithm for Mining Frequent Closed Itemsets", DMKD'00.</a:t>
            </a:r>
            <a:endParaRPr lang="en-US" altLang="en-US" sz="2400" dirty="0"/>
          </a:p>
        </p:txBody>
      </p:sp>
      <p:graphicFrame>
        <p:nvGraphicFramePr>
          <p:cNvPr id="17" name="Group 4">
            <a:extLst>
              <a:ext uri="{FF2B5EF4-FFF2-40B4-BE49-F238E27FC236}">
                <a16:creationId xmlns:a16="http://schemas.microsoft.com/office/drawing/2014/main" id="{8C764E3A-2AC2-2BBA-06B7-26787E50B1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249410"/>
              </p:ext>
            </p:extLst>
          </p:nvPr>
        </p:nvGraphicFramePr>
        <p:xfrm>
          <a:off x="9365566" y="2271345"/>
          <a:ext cx="1905000" cy="1719264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654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TID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Items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54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a, c, d, e, f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54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a, b, e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54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30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c, e, f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54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40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a, c, d, f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54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50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c, e, f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73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9512" y="111949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26172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CLOSET+: Mining Closed </a:t>
            </a:r>
            <a:r>
              <a:rPr lang="en-US" alt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Itemsets</a:t>
            </a: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by Pattern-Growth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FEA8FD5-5C2E-3AB4-F8DB-B25C885D12AF}"/>
              </a:ext>
            </a:extLst>
          </p:cNvPr>
          <p:cNvSpPr txBox="1">
            <a:spLocks noChangeArrowheads="1"/>
          </p:cNvSpPr>
          <p:nvPr/>
        </p:nvSpPr>
        <p:spPr>
          <a:xfrm>
            <a:off x="2569414" y="1163724"/>
            <a:ext cx="9242668" cy="5130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200"/>
              <a:t>Itemset merging: if Y appears in every occurrence of X, then Y is merged with X</a:t>
            </a:r>
          </a:p>
          <a:p>
            <a:pPr>
              <a:lnSpc>
                <a:spcPct val="120000"/>
              </a:lnSpc>
            </a:pPr>
            <a:r>
              <a:rPr lang="en-US" altLang="en-US" sz="2200"/>
              <a:t>Sub-itemset pruning: if Y </a:t>
            </a:r>
            <a:r>
              <a:rPr lang="he-IL" altLang="en-US" sz="2200"/>
              <a:t>כ</a:t>
            </a:r>
            <a:r>
              <a:rPr lang="en-US" altLang="en-US" sz="2200"/>
              <a:t> X, and sup(X) = sup(Y), X and all of X’s descendants in the set enumeration tree can be pruned</a:t>
            </a:r>
          </a:p>
          <a:p>
            <a:pPr>
              <a:lnSpc>
                <a:spcPct val="120000"/>
              </a:lnSpc>
            </a:pPr>
            <a:r>
              <a:rPr lang="en-US" altLang="en-US" sz="2200"/>
              <a:t>Hybrid tree projection</a:t>
            </a:r>
          </a:p>
          <a:p>
            <a:pPr lvl="1">
              <a:lnSpc>
                <a:spcPct val="120000"/>
              </a:lnSpc>
            </a:pPr>
            <a:r>
              <a:rPr lang="en-US" altLang="en-US" sz="2200"/>
              <a:t>Bottom-up physical tree-projection</a:t>
            </a:r>
          </a:p>
          <a:p>
            <a:pPr lvl="1">
              <a:lnSpc>
                <a:spcPct val="120000"/>
              </a:lnSpc>
            </a:pPr>
            <a:r>
              <a:rPr lang="en-US" altLang="en-US" sz="2200"/>
              <a:t>Top-down pseudo tree-projection</a:t>
            </a:r>
          </a:p>
          <a:p>
            <a:pPr>
              <a:lnSpc>
                <a:spcPct val="120000"/>
              </a:lnSpc>
            </a:pPr>
            <a:r>
              <a:rPr lang="en-US" altLang="en-US" sz="2200"/>
              <a:t>Item skipping: if a local frequent item has the same support in several header tables at different levels, one can prune it from the header table at higher levels</a:t>
            </a:r>
          </a:p>
          <a:p>
            <a:pPr>
              <a:lnSpc>
                <a:spcPct val="120000"/>
              </a:lnSpc>
            </a:pPr>
            <a:r>
              <a:rPr lang="en-US" altLang="en-US" sz="2200"/>
              <a:t>Efficient subset checking</a:t>
            </a: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216328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9512" y="111949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36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MaxMiner</a:t>
            </a: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: Mining Max-Patterns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C2465B4-2BCB-1EED-BBBF-6758C93A1274}"/>
              </a:ext>
            </a:extLst>
          </p:cNvPr>
          <p:cNvSpPr txBox="1">
            <a:spLocks noChangeArrowheads="1"/>
          </p:cNvSpPr>
          <p:nvPr/>
        </p:nvSpPr>
        <p:spPr>
          <a:xfrm>
            <a:off x="2607317" y="1214357"/>
            <a:ext cx="8497888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400" dirty="0"/>
              <a:t>1</a:t>
            </a:r>
            <a:r>
              <a:rPr lang="en-US" altLang="en-US" sz="2400" baseline="30000" dirty="0"/>
              <a:t>st</a:t>
            </a:r>
            <a:r>
              <a:rPr lang="en-US" altLang="en-US" sz="2400" dirty="0"/>
              <a:t> scan: find frequent items</a:t>
            </a:r>
          </a:p>
          <a:p>
            <a:pPr lvl="1">
              <a:lnSpc>
                <a:spcPct val="120000"/>
              </a:lnSpc>
            </a:pPr>
            <a:r>
              <a:rPr lang="en-US" altLang="en-US" dirty="0"/>
              <a:t>A, B, C, D, E</a:t>
            </a:r>
          </a:p>
          <a:p>
            <a:pPr>
              <a:lnSpc>
                <a:spcPct val="120000"/>
              </a:lnSpc>
            </a:pPr>
            <a:r>
              <a:rPr lang="en-US" altLang="en-US" sz="2400" dirty="0"/>
              <a:t>2</a:t>
            </a:r>
            <a:r>
              <a:rPr lang="en-US" altLang="en-US" sz="2400" baseline="30000" dirty="0"/>
              <a:t>nd</a:t>
            </a:r>
            <a:r>
              <a:rPr lang="en-US" altLang="en-US" sz="2400" dirty="0"/>
              <a:t> scan: find support for </a:t>
            </a:r>
          </a:p>
          <a:p>
            <a:pPr lvl="1">
              <a:lnSpc>
                <a:spcPct val="120000"/>
              </a:lnSpc>
            </a:pPr>
            <a:r>
              <a:rPr lang="en-US" altLang="en-US" dirty="0"/>
              <a:t>AB, AC, AD, AE, </a:t>
            </a:r>
            <a:r>
              <a:rPr lang="en-US" altLang="en-US" dirty="0">
                <a:solidFill>
                  <a:srgbClr val="FF0000"/>
                </a:solidFill>
              </a:rPr>
              <a:t>ABCDE</a:t>
            </a:r>
          </a:p>
          <a:p>
            <a:pPr lvl="1">
              <a:lnSpc>
                <a:spcPct val="120000"/>
              </a:lnSpc>
            </a:pPr>
            <a:r>
              <a:rPr lang="en-US" altLang="en-US" dirty="0"/>
              <a:t>BC, BD, BE, </a:t>
            </a:r>
            <a:r>
              <a:rPr lang="en-US" altLang="en-US" dirty="0">
                <a:solidFill>
                  <a:srgbClr val="FF0000"/>
                </a:solidFill>
              </a:rPr>
              <a:t>BCDE</a:t>
            </a:r>
          </a:p>
          <a:p>
            <a:pPr lvl="1">
              <a:lnSpc>
                <a:spcPct val="120000"/>
              </a:lnSpc>
            </a:pPr>
            <a:r>
              <a:rPr lang="en-US" altLang="en-US" dirty="0"/>
              <a:t>CD, CE, </a:t>
            </a:r>
            <a:r>
              <a:rPr lang="en-US" altLang="en-US" dirty="0">
                <a:solidFill>
                  <a:srgbClr val="FF0000"/>
                </a:solidFill>
              </a:rPr>
              <a:t>CDE</a:t>
            </a:r>
            <a:r>
              <a:rPr lang="en-US" altLang="en-US" dirty="0"/>
              <a:t>, DE</a:t>
            </a:r>
          </a:p>
          <a:p>
            <a:pPr>
              <a:lnSpc>
                <a:spcPct val="120000"/>
              </a:lnSpc>
            </a:pPr>
            <a:r>
              <a:rPr lang="en-US" altLang="en-US" sz="2400" dirty="0"/>
              <a:t>Since BCDE is a max-pattern, no need to check BCD, BDE, CDE in later scan</a:t>
            </a:r>
          </a:p>
          <a:p>
            <a:pPr>
              <a:lnSpc>
                <a:spcPct val="120000"/>
              </a:lnSpc>
            </a:pPr>
            <a:r>
              <a:rPr lang="en-US" altLang="en-US" sz="2400" dirty="0"/>
              <a:t>R. </a:t>
            </a:r>
            <a:r>
              <a:rPr lang="en-US" altLang="en-US" sz="2400" dirty="0" err="1"/>
              <a:t>Bayardo</a:t>
            </a:r>
            <a:r>
              <a:rPr lang="en-US" altLang="en-US" sz="2400" dirty="0"/>
              <a:t>. </a:t>
            </a:r>
            <a:r>
              <a:rPr lang="en-US" altLang="en-US" sz="2400" dirty="0">
                <a:solidFill>
                  <a:srgbClr val="4489DC"/>
                </a:solidFill>
              </a:rPr>
              <a:t>Efficiently mining long patterns from databases. </a:t>
            </a:r>
            <a:r>
              <a:rPr lang="en-US" altLang="en-US" sz="2400" i="1" dirty="0">
                <a:solidFill>
                  <a:schemeClr val="tx2"/>
                </a:solidFill>
              </a:rPr>
              <a:t>SIGMOD’98</a:t>
            </a:r>
          </a:p>
        </p:txBody>
      </p:sp>
      <p:graphicFrame>
        <p:nvGraphicFramePr>
          <p:cNvPr id="16" name="Group 4">
            <a:extLst>
              <a:ext uri="{FF2B5EF4-FFF2-40B4-BE49-F238E27FC236}">
                <a16:creationId xmlns:a16="http://schemas.microsoft.com/office/drawing/2014/main" id="{342AB1B8-9B3D-861B-B2BC-45C0468D2E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993338"/>
              </p:ext>
            </p:extLst>
          </p:nvPr>
        </p:nvGraphicFramePr>
        <p:xfrm>
          <a:off x="8703317" y="1214357"/>
          <a:ext cx="2286000" cy="1463676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Tid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Items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A, B, C, D, E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B, C, D, E,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30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A, C, D, F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Text Box 21">
            <a:extLst>
              <a:ext uri="{FF2B5EF4-FFF2-40B4-BE49-F238E27FC236}">
                <a16:creationId xmlns:a16="http://schemas.microsoft.com/office/drawing/2014/main" id="{DD71BC45-93B0-DF81-7ED8-18FDF6F1C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3352" y="3424157"/>
            <a:ext cx="24257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0070C0"/>
                </a:solidFill>
              </a:rPr>
              <a:t>Potential max-patterns</a:t>
            </a:r>
          </a:p>
        </p:txBody>
      </p:sp>
      <p:sp>
        <p:nvSpPr>
          <p:cNvPr id="18" name="Line 22">
            <a:extLst>
              <a:ext uri="{FF2B5EF4-FFF2-40B4-BE49-F238E27FC236}">
                <a16:creationId xmlns:a16="http://schemas.microsoft.com/office/drawing/2014/main" id="{15AE5486-CBF5-7077-9CE2-4C3B46BB7FE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237952" y="3271757"/>
            <a:ext cx="1676400" cy="381000"/>
          </a:xfrm>
          <a:prstGeom prst="line">
            <a:avLst/>
          </a:prstGeom>
          <a:ln w="28575">
            <a:headEnd/>
            <a:tailEnd type="triangle" w="med" len="med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wrap="none"/>
          <a:lstStyle/>
          <a:p>
            <a:endParaRPr lang="en-JO"/>
          </a:p>
        </p:txBody>
      </p:sp>
      <p:sp>
        <p:nvSpPr>
          <p:cNvPr id="19" name="Line 23">
            <a:extLst>
              <a:ext uri="{FF2B5EF4-FFF2-40B4-BE49-F238E27FC236}">
                <a16:creationId xmlns:a16="http://schemas.microsoft.com/office/drawing/2014/main" id="{D246EC94-A59B-30B1-9E9F-B96B7D01F61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475952" y="3728957"/>
            <a:ext cx="2362200" cy="76200"/>
          </a:xfrm>
          <a:prstGeom prst="line">
            <a:avLst/>
          </a:prstGeom>
          <a:ln w="28575">
            <a:headEnd/>
            <a:tailEnd type="triangle" w="med" len="med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wrap="none"/>
          <a:lstStyle/>
          <a:p>
            <a:endParaRPr lang="en-JO"/>
          </a:p>
        </p:txBody>
      </p:sp>
      <p:sp>
        <p:nvSpPr>
          <p:cNvPr id="20" name="Line 24">
            <a:extLst>
              <a:ext uri="{FF2B5EF4-FFF2-40B4-BE49-F238E27FC236}">
                <a16:creationId xmlns:a16="http://schemas.microsoft.com/office/drawing/2014/main" id="{7F37E25F-07AF-6443-C039-710DF02DDE5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790152" y="3957557"/>
            <a:ext cx="2895600" cy="152400"/>
          </a:xfrm>
          <a:prstGeom prst="line">
            <a:avLst/>
          </a:prstGeom>
          <a:ln w="28575">
            <a:headEnd/>
            <a:tailEnd type="triangle" w="med" len="med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wrap="none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68483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Mining Frequent Patterns, Associations, and Correlation: Basic Concepts and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7304814" y="390123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3">
            <a:extLst>
              <a:ext uri="{FF2B5EF4-FFF2-40B4-BE49-F238E27FC236}">
                <a16:creationId xmlns:a16="http://schemas.microsoft.com/office/drawing/2014/main" id="{AFE90508-C74C-7BF7-6F64-1D0461EACD6D}"/>
              </a:ext>
            </a:extLst>
          </p:cNvPr>
          <p:cNvSpPr txBox="1">
            <a:spLocks noChangeArrowheads="1"/>
          </p:cNvSpPr>
          <p:nvPr/>
        </p:nvSpPr>
        <p:spPr>
          <a:xfrm>
            <a:off x="694812" y="1889048"/>
            <a:ext cx="8094463" cy="414599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Basic Concepts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Frequent Itemset Mining Methods 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Which Patterns Are Interesting?—Pattern Evaluation Methods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228531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Interestingness Measure: Correlations (Lift)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360CAC62-6ABF-F398-0D85-A935D40337FD}"/>
              </a:ext>
            </a:extLst>
          </p:cNvPr>
          <p:cNvSpPr txBox="1">
            <a:spLocks noChangeArrowheads="1"/>
          </p:cNvSpPr>
          <p:nvPr/>
        </p:nvSpPr>
        <p:spPr>
          <a:xfrm>
            <a:off x="2503082" y="1216759"/>
            <a:ext cx="9308999" cy="24830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sz="2100" i="1" dirty="0"/>
              <a:t>play basketball</a:t>
            </a:r>
            <a:r>
              <a:rPr lang="en-US" altLang="en-US" sz="2100" dirty="0"/>
              <a:t>  </a:t>
            </a:r>
            <a:r>
              <a:rPr lang="en-US" altLang="en-US" sz="2100" dirty="0">
                <a:sym typeface="Symbol" pitchFamily="2" charset="2"/>
              </a:rPr>
              <a:t> </a:t>
            </a:r>
            <a:r>
              <a:rPr lang="en-US" altLang="en-US" sz="2100" i="1" dirty="0">
                <a:sym typeface="Symbol" pitchFamily="2" charset="2"/>
              </a:rPr>
              <a:t>eat cereal</a:t>
            </a:r>
            <a:r>
              <a:rPr lang="en-US" altLang="en-US" sz="2100" dirty="0">
                <a:sym typeface="Symbol" pitchFamily="2" charset="2"/>
              </a:rPr>
              <a:t> [40%(2000/5000), 66.7%(2000/3000)]  is misleading</a:t>
            </a:r>
          </a:p>
          <a:p>
            <a:pPr lvl="1">
              <a:lnSpc>
                <a:spcPct val="130000"/>
              </a:lnSpc>
            </a:pPr>
            <a:r>
              <a:rPr lang="en-US" altLang="en-US" sz="2100" dirty="0">
                <a:sym typeface="Symbol" pitchFamily="2" charset="2"/>
              </a:rPr>
              <a:t>The overall % of students eating cereal is 75% &gt; 66.7%.</a:t>
            </a:r>
          </a:p>
          <a:p>
            <a:pPr>
              <a:lnSpc>
                <a:spcPct val="130000"/>
              </a:lnSpc>
            </a:pPr>
            <a:r>
              <a:rPr lang="en-US" altLang="en-US" sz="2100" i="1" dirty="0"/>
              <a:t>play basketball</a:t>
            </a:r>
            <a:r>
              <a:rPr lang="en-US" altLang="en-US" sz="2100" dirty="0"/>
              <a:t>  </a:t>
            </a:r>
            <a:r>
              <a:rPr lang="en-US" altLang="en-US" sz="2100" dirty="0">
                <a:sym typeface="Symbol" pitchFamily="2" charset="2"/>
              </a:rPr>
              <a:t> </a:t>
            </a:r>
            <a:r>
              <a:rPr lang="en-US" altLang="en-US" sz="2100" i="1" dirty="0">
                <a:sym typeface="Symbol" pitchFamily="2" charset="2"/>
              </a:rPr>
              <a:t>not eat cereal</a:t>
            </a:r>
            <a:r>
              <a:rPr lang="en-US" altLang="en-US" sz="2100" dirty="0">
                <a:sym typeface="Symbol" pitchFamily="2" charset="2"/>
              </a:rPr>
              <a:t> [20%, 33.3%] is more accurate, although with lower support and confidence</a:t>
            </a:r>
          </a:p>
          <a:p>
            <a:pPr>
              <a:lnSpc>
                <a:spcPct val="130000"/>
              </a:lnSpc>
            </a:pPr>
            <a:r>
              <a:rPr lang="en-US" altLang="en-US" sz="2100" dirty="0">
                <a:sym typeface="Symbol" pitchFamily="2" charset="2"/>
              </a:rPr>
              <a:t>Measure of dependent/correlated events: </a:t>
            </a:r>
            <a:r>
              <a:rPr lang="en-US" altLang="en-US" sz="2100" dirty="0">
                <a:solidFill>
                  <a:schemeClr val="hlink"/>
                </a:solidFill>
                <a:sym typeface="Symbol" pitchFamily="2" charset="2"/>
              </a:rPr>
              <a:t>lift</a:t>
            </a:r>
          </a:p>
        </p:txBody>
      </p:sp>
      <p:graphicFrame>
        <p:nvGraphicFramePr>
          <p:cNvPr id="17" name="Object 36">
            <a:extLst>
              <a:ext uri="{FF2B5EF4-FFF2-40B4-BE49-F238E27FC236}">
                <a16:creationId xmlns:a16="http://schemas.microsoft.com/office/drawing/2014/main" id="{9921509B-59D8-4420-D0A7-DB87D785EF4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1195840"/>
              </p:ext>
            </p:extLst>
          </p:nvPr>
        </p:nvGraphicFramePr>
        <p:xfrm>
          <a:off x="2571466" y="4787399"/>
          <a:ext cx="4267200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61734700" imgH="9067800" progId="Equation.3">
                  <p:embed/>
                </p:oleObj>
              </mc:Choice>
              <mc:Fallback>
                <p:oleObj name="Equation" r:id="rId9" imgW="61734700" imgH="9067800" progId="Equation.3">
                  <p:embed/>
                  <p:pic>
                    <p:nvPicPr>
                      <p:cNvPr id="87045" name="Object 36">
                        <a:extLst>
                          <a:ext uri="{FF2B5EF4-FFF2-40B4-BE49-F238E27FC236}">
                            <a16:creationId xmlns:a16="http://schemas.microsoft.com/office/drawing/2014/main" id="{AAADBA2F-3909-033F-468C-6FCB2CB36A8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466" y="4787399"/>
                        <a:ext cx="4267200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Group 50">
            <a:extLst>
              <a:ext uri="{FF2B5EF4-FFF2-40B4-BE49-F238E27FC236}">
                <a16:creationId xmlns:a16="http://schemas.microsoft.com/office/drawing/2014/main" id="{39949DE4-EAB8-3649-7C6C-7169E6887A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568325"/>
              </p:ext>
            </p:extLst>
          </p:nvPr>
        </p:nvGraphicFramePr>
        <p:xfrm>
          <a:off x="6991066" y="3839662"/>
          <a:ext cx="4495800" cy="1557336"/>
        </p:xfrm>
        <a:graphic>
          <a:graphicData uri="http://schemas.openxmlformats.org/drawingml/2006/table">
            <a:tbl>
              <a:tblPr/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4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7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Basketball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Not basketball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Sum (row)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7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Cereal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7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Not cereal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Sum(col.)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9" name="Object 31">
            <a:extLst>
              <a:ext uri="{FF2B5EF4-FFF2-40B4-BE49-F238E27FC236}">
                <a16:creationId xmlns:a16="http://schemas.microsoft.com/office/drawing/2014/main" id="{C300703E-2849-B8B5-C201-6E305AFD133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891037"/>
              </p:ext>
            </p:extLst>
          </p:nvPr>
        </p:nvGraphicFramePr>
        <p:xfrm>
          <a:off x="3485866" y="3720599"/>
          <a:ext cx="2209800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23698200" imgH="9652000" progId="Equation.3">
                  <p:embed/>
                </p:oleObj>
              </mc:Choice>
              <mc:Fallback>
                <p:oleObj name="Equation" r:id="rId11" imgW="23698200" imgH="9652000" progId="Equation.3">
                  <p:embed/>
                  <p:pic>
                    <p:nvPicPr>
                      <p:cNvPr id="87073" name="Object 31">
                        <a:extLst>
                          <a:ext uri="{FF2B5EF4-FFF2-40B4-BE49-F238E27FC236}">
                            <a16:creationId xmlns:a16="http://schemas.microsoft.com/office/drawing/2014/main" id="{20F63291-383D-5B38-6FA3-5D6A8681DFC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5866" y="3720599"/>
                        <a:ext cx="2209800" cy="954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39">
            <a:extLst>
              <a:ext uri="{FF2B5EF4-FFF2-40B4-BE49-F238E27FC236}">
                <a16:creationId xmlns:a16="http://schemas.microsoft.com/office/drawing/2014/main" id="{E8383A7B-5C8B-ABDB-F51D-AB7DB877DC6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2220454"/>
              </p:ext>
            </p:extLst>
          </p:nvPr>
        </p:nvGraphicFramePr>
        <p:xfrm>
          <a:off x="2571466" y="5527174"/>
          <a:ext cx="44196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63487300" imgH="9067800" progId="Equation.3">
                  <p:embed/>
                </p:oleObj>
              </mc:Choice>
              <mc:Fallback>
                <p:oleObj name="Equation" r:id="rId13" imgW="63487300" imgH="9067800" progId="Equation.3">
                  <p:embed/>
                  <p:pic>
                    <p:nvPicPr>
                      <p:cNvPr id="87074" name="Object 39">
                        <a:extLst>
                          <a:ext uri="{FF2B5EF4-FFF2-40B4-BE49-F238E27FC236}">
                            <a16:creationId xmlns:a16="http://schemas.microsoft.com/office/drawing/2014/main" id="{BCDC656C-F2E0-AA6F-2BAB-CB7556EE69B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466" y="5527174"/>
                        <a:ext cx="441960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5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Which Null-Invariant Measure Is Better?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209E061-6E69-C8CB-A0D4-E1C31396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459" y="4921621"/>
            <a:ext cx="9661623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D173F3B9-38AE-CC11-EB9A-0DB8A7066410}"/>
              </a:ext>
            </a:extLst>
          </p:cNvPr>
          <p:cNvSpPr txBox="1">
            <a:spLocks noChangeArrowheads="1"/>
          </p:cNvSpPr>
          <p:nvPr/>
        </p:nvSpPr>
        <p:spPr>
          <a:xfrm>
            <a:off x="2531460" y="1143641"/>
            <a:ext cx="9280622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IR (Imbalance Ratio): measure the imbalance of two </a:t>
            </a:r>
            <a:r>
              <a:rPr lang="en-US" altLang="en-US" sz="2400" dirty="0" err="1"/>
              <a:t>itemsets</a:t>
            </a:r>
            <a:r>
              <a:rPr lang="en-US" altLang="en-US" sz="2400" dirty="0"/>
              <a:t> A and B in rule implications</a:t>
            </a:r>
          </a:p>
          <a:p>
            <a:endParaRPr lang="en-US" altLang="en-US" sz="2400" dirty="0"/>
          </a:p>
          <a:p>
            <a:pPr>
              <a:buFont typeface="Wingdings" pitchFamily="2" charset="2"/>
              <a:buNone/>
            </a:pPr>
            <a:endParaRPr lang="en-US" altLang="en-US" sz="2400" dirty="0"/>
          </a:p>
          <a:p>
            <a:r>
              <a:rPr lang="en-US" altLang="en-US" sz="2400" dirty="0" err="1"/>
              <a:t>Kulczynski</a:t>
            </a:r>
            <a:r>
              <a:rPr lang="en-US" altLang="en-US" sz="2400" dirty="0"/>
              <a:t> and Imbalance Ratio (IR) together present a clear picture for all the three datasets D</a:t>
            </a:r>
            <a:r>
              <a:rPr lang="en-US" altLang="en-US" sz="2400" baseline="-25000" dirty="0"/>
              <a:t>4</a:t>
            </a:r>
            <a:r>
              <a:rPr lang="en-US" altLang="en-US" sz="2400" dirty="0"/>
              <a:t> through D</a:t>
            </a:r>
            <a:r>
              <a:rPr lang="en-US" altLang="en-US" sz="2400" baseline="-25000" dirty="0"/>
              <a:t>6</a:t>
            </a:r>
          </a:p>
          <a:p>
            <a:pPr lvl="1"/>
            <a:r>
              <a:rPr lang="en-US" altLang="en-US" dirty="0"/>
              <a:t>D</a:t>
            </a:r>
            <a:r>
              <a:rPr lang="en-US" altLang="en-US" baseline="-25000" dirty="0"/>
              <a:t>4  </a:t>
            </a:r>
            <a:r>
              <a:rPr lang="en-US" altLang="en-US" dirty="0"/>
              <a:t>is balanced &amp; neutral</a:t>
            </a:r>
          </a:p>
          <a:p>
            <a:pPr lvl="1"/>
            <a:r>
              <a:rPr lang="en-US" altLang="en-US" dirty="0"/>
              <a:t>D</a:t>
            </a:r>
            <a:r>
              <a:rPr lang="en-US" altLang="en-US" baseline="-25000" dirty="0"/>
              <a:t>5  </a:t>
            </a:r>
            <a:r>
              <a:rPr lang="en-US" altLang="en-US" dirty="0"/>
              <a:t>is imbalanced &amp; neutral</a:t>
            </a:r>
            <a:endParaRPr lang="en-US" altLang="en-US" baseline="-25000" dirty="0"/>
          </a:p>
          <a:p>
            <a:pPr lvl="1"/>
            <a:r>
              <a:rPr lang="en-US" altLang="en-US" dirty="0"/>
              <a:t>D</a:t>
            </a:r>
            <a:r>
              <a:rPr lang="en-US" altLang="en-US" baseline="-25000" dirty="0"/>
              <a:t>6  </a:t>
            </a:r>
            <a:r>
              <a:rPr lang="en-US" altLang="en-US" dirty="0"/>
              <a:t>is very imbalanced &amp; neutral</a:t>
            </a:r>
          </a:p>
        </p:txBody>
      </p:sp>
      <p:pic>
        <p:nvPicPr>
          <p:cNvPr id="18" name="Picture 5">
            <a:extLst>
              <a:ext uri="{FF2B5EF4-FFF2-40B4-BE49-F238E27FC236}">
                <a16:creationId xmlns:a16="http://schemas.microsoft.com/office/drawing/2014/main" id="{A7A32B81-145F-46BF-3255-20AB9C6D3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0660" y="1857087"/>
            <a:ext cx="6214702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9" name="Object 1">
            <a:extLst>
              <a:ext uri="{FF2B5EF4-FFF2-40B4-BE49-F238E27FC236}">
                <a16:creationId xmlns:a16="http://schemas.microsoft.com/office/drawing/2014/main" id="{31F74992-A5A3-9302-C056-5C76C4526E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1856567"/>
              </p:ext>
            </p:extLst>
          </p:nvPr>
        </p:nvGraphicFramePr>
        <p:xfrm>
          <a:off x="8019448" y="3682712"/>
          <a:ext cx="2911149" cy="121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1" imgW="2082800" imgH="876300" progId="Paint.Picture">
                  <p:embed/>
                </p:oleObj>
              </mc:Choice>
              <mc:Fallback>
                <p:oleObj name="Bitmap Image" r:id="rId11" imgW="2082800" imgH="876300" progId="Paint.Picture">
                  <p:embed/>
                  <p:pic>
                    <p:nvPicPr>
                      <p:cNvPr id="89094" name="Object 1">
                        <a:extLst>
                          <a:ext uri="{FF2B5EF4-FFF2-40B4-BE49-F238E27FC236}">
                            <a16:creationId xmlns:a16="http://schemas.microsoft.com/office/drawing/2014/main" id="{91A0A7AF-16C2-238F-5E5D-31F4DABF79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9448" y="3682712"/>
                        <a:ext cx="2911149" cy="1217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813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Mining Frequent Patterns, Associations, and Correlation: Basic Concepts and Methods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2794415" y="5715987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3">
            <a:extLst>
              <a:ext uri="{FF2B5EF4-FFF2-40B4-BE49-F238E27FC236}">
                <a16:creationId xmlns:a16="http://schemas.microsoft.com/office/drawing/2014/main" id="{AFE90508-C74C-7BF7-6F64-1D0461EACD6D}"/>
              </a:ext>
            </a:extLst>
          </p:cNvPr>
          <p:cNvSpPr txBox="1">
            <a:spLocks noChangeArrowheads="1"/>
          </p:cNvSpPr>
          <p:nvPr/>
        </p:nvSpPr>
        <p:spPr>
          <a:xfrm>
            <a:off x="694813" y="1889048"/>
            <a:ext cx="7858344" cy="414599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Basic Concepts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Frequent Itemset Mining Methods 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Which Patterns Are Interesting?—Pattern Evaluation Methods</a:t>
            </a:r>
          </a:p>
          <a:p>
            <a:pPr marL="457200" indent="-457200">
              <a:lnSpc>
                <a:spcPct val="200000"/>
              </a:lnSpc>
              <a:spcBef>
                <a:spcPts val="400"/>
              </a:spcBef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7649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876C852-4EEB-3063-B065-11E23BCB1E91}"/>
              </a:ext>
            </a:extLst>
          </p:cNvPr>
          <p:cNvSpPr txBox="1">
            <a:spLocks noChangeArrowheads="1"/>
          </p:cNvSpPr>
          <p:nvPr/>
        </p:nvSpPr>
        <p:spPr>
          <a:xfrm>
            <a:off x="2481680" y="1186020"/>
            <a:ext cx="9330401" cy="4804972"/>
          </a:xfrm>
          <a:prstGeom prst="rect">
            <a:avLst/>
          </a:prstGeom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20000"/>
              </a:lnSpc>
              <a:defRPr/>
            </a:pPr>
            <a:r>
              <a:rPr lang="en-US" dirty="0"/>
              <a:t>Basic concepts: association rules, support-confident framework, closed and max-patterns</a:t>
            </a:r>
          </a:p>
          <a:p>
            <a:pPr marL="457200" indent="-457200">
              <a:lnSpc>
                <a:spcPct val="120000"/>
              </a:lnSpc>
              <a:defRPr/>
            </a:pPr>
            <a:r>
              <a:rPr lang="en-US" dirty="0"/>
              <a:t>Scalable frequent pattern mining methods</a:t>
            </a:r>
          </a:p>
          <a:p>
            <a:pPr marL="914400" lvl="1" indent="-457200">
              <a:lnSpc>
                <a:spcPct val="120000"/>
              </a:lnSpc>
              <a:defRPr/>
            </a:pPr>
            <a:r>
              <a:rPr lang="en-US" dirty="0" err="1">
                <a:solidFill>
                  <a:srgbClr val="4489DC"/>
                </a:solidFill>
              </a:rPr>
              <a:t>Apriori</a:t>
            </a:r>
            <a:r>
              <a:rPr lang="en-US" dirty="0">
                <a:solidFill>
                  <a:srgbClr val="4489DC"/>
                </a:solidFill>
              </a:rPr>
              <a:t> (Candidate generation &amp; test)</a:t>
            </a:r>
          </a:p>
          <a:p>
            <a:pPr marL="914400" lvl="1" indent="-457200">
              <a:lnSpc>
                <a:spcPct val="120000"/>
              </a:lnSpc>
              <a:defRPr/>
            </a:pPr>
            <a:r>
              <a:rPr lang="en-US" dirty="0">
                <a:solidFill>
                  <a:srgbClr val="4489DC"/>
                </a:solidFill>
              </a:rPr>
              <a:t>Projection-based (</a:t>
            </a:r>
            <a:r>
              <a:rPr lang="en-US" dirty="0" err="1">
                <a:solidFill>
                  <a:srgbClr val="4489DC"/>
                </a:solidFill>
              </a:rPr>
              <a:t>FPgrowth</a:t>
            </a:r>
            <a:r>
              <a:rPr lang="en-US" dirty="0">
                <a:solidFill>
                  <a:srgbClr val="4489DC"/>
                </a:solidFill>
              </a:rPr>
              <a:t>, CLOSET+, ...)</a:t>
            </a:r>
          </a:p>
          <a:p>
            <a:pPr marL="914400" lvl="1" indent="-457200">
              <a:lnSpc>
                <a:spcPct val="120000"/>
              </a:lnSpc>
              <a:defRPr/>
            </a:pPr>
            <a:r>
              <a:rPr lang="en-US" dirty="0">
                <a:solidFill>
                  <a:srgbClr val="4489DC"/>
                </a:solidFill>
              </a:rPr>
              <a:t>Vertical format approach (ECLAT, CHARM, ...)</a:t>
            </a:r>
          </a:p>
          <a:p>
            <a:pPr marL="457200" indent="-457200">
              <a:lnSpc>
                <a:spcPct val="120000"/>
              </a:lnSpc>
              <a:buFont typeface="Wingdings" pitchFamily="2" charset="2"/>
              <a:buChar char="§"/>
              <a:defRPr/>
            </a:pPr>
            <a:r>
              <a:rPr lang="en-US" dirty="0"/>
              <a:t>Which patterns are interesting? </a:t>
            </a:r>
          </a:p>
          <a:p>
            <a:pPr marL="857250" lvl="1" indent="-457200">
              <a:lnSpc>
                <a:spcPct val="120000"/>
              </a:lnSpc>
              <a:buFont typeface="Wingdings" pitchFamily="2" charset="2"/>
              <a:buChar char="§"/>
              <a:defRPr/>
            </a:pPr>
            <a:r>
              <a:rPr lang="en-US" dirty="0"/>
              <a:t>Pattern evaluation methods</a:t>
            </a:r>
          </a:p>
        </p:txBody>
      </p:sp>
    </p:spTree>
    <p:extLst>
      <p:ext uri="{BB962C8B-B14F-4D97-AF65-F5344CB8AC3E}">
        <p14:creationId xmlns:p14="http://schemas.microsoft.com/office/powerpoint/2010/main" val="353843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7332BA9-BBA4-4B2A-899A-8D6764483954}"/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7530</TotalTime>
  <Words>4058</Words>
  <Application>Microsoft Macintosh PowerPoint</Application>
  <PresentationFormat>Widescreen</PresentationFormat>
  <Paragraphs>807</Paragraphs>
  <Slides>41</Slides>
  <Notes>40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41</vt:i4>
      </vt:variant>
    </vt:vector>
  </HeadingPairs>
  <TitlesOfParts>
    <vt:vector size="59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Symbol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Clip</vt:lpstr>
      <vt:lpstr>Equation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1337</cp:revision>
  <dcterms:created xsi:type="dcterms:W3CDTF">2020-09-29T10:23:33Z</dcterms:created>
  <dcterms:modified xsi:type="dcterms:W3CDTF">2026-01-22T16:32:45Z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