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1"/>
  </p:notesMasterIdLst>
  <p:handoutMasterIdLst>
    <p:handoutMasterId r:id="rId42"/>
  </p:handoutMasterIdLst>
  <p:sldIdLst>
    <p:sldId id="264" r:id="rId3"/>
    <p:sldId id="569" r:id="rId4"/>
    <p:sldId id="572" r:id="rId5"/>
    <p:sldId id="573" r:id="rId6"/>
    <p:sldId id="613" r:id="rId7"/>
    <p:sldId id="574" r:id="rId8"/>
    <p:sldId id="633" r:id="rId9"/>
    <p:sldId id="612" r:id="rId10"/>
    <p:sldId id="575" r:id="rId11"/>
    <p:sldId id="576" r:id="rId12"/>
    <p:sldId id="577" r:id="rId13"/>
    <p:sldId id="614" r:id="rId14"/>
    <p:sldId id="579" r:id="rId15"/>
    <p:sldId id="580" r:id="rId16"/>
    <p:sldId id="581" r:id="rId17"/>
    <p:sldId id="582" r:id="rId18"/>
    <p:sldId id="608" r:id="rId19"/>
    <p:sldId id="609" r:id="rId20"/>
    <p:sldId id="610" r:id="rId21"/>
    <p:sldId id="619" r:id="rId22"/>
    <p:sldId id="620" r:id="rId23"/>
    <p:sldId id="621" r:id="rId24"/>
    <p:sldId id="622" r:id="rId25"/>
    <p:sldId id="624" r:id="rId26"/>
    <p:sldId id="623" r:id="rId27"/>
    <p:sldId id="617" r:id="rId28"/>
    <p:sldId id="618" r:id="rId29"/>
    <p:sldId id="606" r:id="rId30"/>
    <p:sldId id="605" r:id="rId31"/>
    <p:sldId id="607" r:id="rId32"/>
    <p:sldId id="625" r:id="rId33"/>
    <p:sldId id="626" r:id="rId34"/>
    <p:sldId id="627" r:id="rId35"/>
    <p:sldId id="628" r:id="rId36"/>
    <p:sldId id="629" r:id="rId37"/>
    <p:sldId id="630" r:id="rId38"/>
    <p:sldId id="631" r:id="rId39"/>
    <p:sldId id="63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3475" autoAdjust="0"/>
  </p:normalViewPr>
  <p:slideViewPr>
    <p:cSldViewPr snapToGrid="0">
      <p:cViewPr varScale="1">
        <p:scale>
          <a:sx n="65" d="100"/>
          <a:sy n="65" d="100"/>
        </p:scale>
        <p:origin x="78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12/2/2022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5:46:37.863"/>
    </inkml:context>
    <inkml:brush xml:id="br0">
      <inkml:brushProperty name="width" value="0.05292" units="cm"/>
      <inkml:brushProperty name="height" value="0.05292" units="cm"/>
      <inkml:brushProperty name="color" value="#FF0000"/>
    </inkml:brush>
  </inkml:definitions>
  <inkml:trace contextRef="#ctx0" brushRef="#br0">20202 11134 3238 0,'13'4'150'15,"-13"-4"-267"-15,0 0-707 0,24-3 226 0,-24 3 119 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7:50.856"/>
    </inkml:context>
    <inkml:brush xml:id="br0">
      <inkml:brushProperty name="width" value="0.05292" units="cm"/>
      <inkml:brushProperty name="height" value="0.05292" units="cm"/>
      <inkml:brushProperty name="color" value="#FF0000"/>
    </inkml:brush>
  </inkml:definitions>
  <inkml:trace contextRef="#ctx0" brushRef="#br0">22179 11437 304 0,'-65'7'215'16,"3"-4"-3"-16,-5 1 19 0,2-4-71 15,-1 1-50-15,-5-1-9 0,-3 0-23 0,-3 0-10 16,0 0-24-16,7 0 37 0,3-5-35 16,7 2 11-16,8-2-33 0,3 3-48 15,1 1-100-15,11-4-302 0,-3 1 95 16</inkml:trace>
  <inkml:trace contextRef="#ctx0" brushRef="#br0" timeOffset="2455.82">20511 7524 1370 0,'0'0'-90'0,"0"0"12"0,0 0 28 15,0 0 25-15,0 0 4 0,-17-17 16 16,17 17-10-16,0 0-6 0,0 0-38 0,0 0-7 15,0 0-42-15,0 0-139 0,0 0 62 16</inkml:trace>
  <inkml:trace contextRef="#ctx0" brushRef="#br0" timeOffset="3317.13">23771 9992 731 0,'0'0'-12'0,"-13"35"66"0,5-20-1 0,8-15-12 16,-19 40 10-16,6-9-12 0,-4 3-23 15,-3-1 33-15,0 11-12 0,-2-2-10 16,-4-2-7-16,-3 4 26 0,4-2-15 16,-5 2-17-16,-5-3 21 0,5-2-11 0,-10 1-24 15,3-1-14-15,0 3-21 0,-2-2 11 16,1-3-63-16,1-1-52 0,4-3-143 0,4-4 78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a:effectLst/>
              </a:rPr>
              <a:t>Steps that definitely create value.</a:t>
            </a:r>
          </a:p>
          <a:p>
            <a:pPr marL="234932" indent="-234932">
              <a:buFont typeface="+mj-lt"/>
              <a:buAutoNum type="arabicPeriod"/>
            </a:pPr>
            <a:r>
              <a:rPr lang="en-US" dirty="0">
                <a:effectLst/>
              </a:rPr>
              <a:t>Steps that create no value, but are necessary given the current state of the system.</a:t>
            </a:r>
          </a:p>
          <a:p>
            <a:pPr marL="234932" indent="-234932">
              <a:buFont typeface="+mj-lt"/>
              <a:buAutoNum type="arabicPeriod"/>
            </a:pPr>
            <a:r>
              <a:rPr lang="en-US" dirty="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2060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Waste</a:t>
            </a:r>
            <a:r>
              <a:rPr lang="en-US" baseline="0" dirty="0"/>
              <a:t> in inventory; Waste of not doings things right the first time; waste of working too hard; emotional waste of unreasonable expectations.</a:t>
            </a:r>
          </a:p>
          <a:p>
            <a:r>
              <a:rPr lang="en-US" baseline="0" dirty="0"/>
              <a:t>Overburden </a:t>
            </a:r>
            <a:r>
              <a:rPr lang="en-US" baseline="0" dirty="0">
                <a:sym typeface="Wingdings" panose="05000000000000000000" pitchFamily="2" charset="2"/>
              </a:rPr>
              <a:t> unnecessary reporting etc.. Absurdity  unreasonable targets</a:t>
            </a:r>
            <a:endParaRPr lang="en-US" baseline="0" dirty="0"/>
          </a:p>
          <a:p>
            <a:pPr defTabSz="939729">
              <a:defRPr/>
            </a:pPr>
            <a:r>
              <a:rPr lang="en-US" b="1" baseline="0" dirty="0"/>
              <a:t>Working Too Hard Only Makes More Work: </a:t>
            </a:r>
            <a:r>
              <a:rPr lang="en-US" b="0" baseline="0" dirty="0"/>
              <a:t>Lexus 16.8 </a:t>
            </a:r>
            <a:r>
              <a:rPr lang="en-US" b="0" baseline="0" dirty="0" err="1"/>
              <a:t>hrs</a:t>
            </a:r>
            <a:r>
              <a:rPr lang="en-US" b="0" baseline="0" dirty="0"/>
              <a:t> 34 defects/ 100 cars. German 78.7 defects/ 100 cars.</a:t>
            </a:r>
            <a:endParaRPr lang="en-US" b="1" baseline="0" dirty="0"/>
          </a:p>
          <a:p>
            <a:r>
              <a:rPr lang="en-US" b="1" dirty="0"/>
              <a:t>Don’t Be Unreasonable: </a:t>
            </a:r>
            <a:r>
              <a:rPr lang="en-US" dirty="0"/>
              <a:t>Challenging goals are motivators; goals that are impossible are</a:t>
            </a:r>
            <a:r>
              <a:rPr lang="en-US" baseline="0" dirty="0"/>
              <a:t> just depressing</a:t>
            </a:r>
          </a:p>
          <a:p>
            <a:r>
              <a:rPr lang="en-US" b="1" baseline="0" dirty="0"/>
              <a:t>Don’t Be Heroic </a:t>
            </a:r>
            <a:r>
              <a:rPr lang="en-US" baseline="0" dirty="0"/>
              <a:t>– If you need to be heroic to get things done, you have a problem. </a:t>
            </a:r>
            <a:r>
              <a:rPr lang="en-US" baseline="0" dirty="0">
                <a:sym typeface="Wingdings" panose="05000000000000000000" pitchFamily="2" charset="2"/>
              </a:rPr>
              <a:t> Failure of planning</a:t>
            </a:r>
          </a:p>
          <a:p>
            <a:r>
              <a:rPr lang="en-US" b="1" baseline="0" dirty="0">
                <a:sym typeface="Wingdings" panose="05000000000000000000" pitchFamily="2" charset="2"/>
              </a:rPr>
              <a:t>Strive For Flow: </a:t>
            </a:r>
            <a:r>
              <a:rPr lang="en-US" baseline="0" dirty="0">
                <a:sym typeface="Wingdings" panose="05000000000000000000" pitchFamily="2" charset="2"/>
              </a:rPr>
              <a:t>Choose the smoothest, most trouble free way to get things done. Scrum is about enabling the most flow possible</a:t>
            </a:r>
          </a:p>
          <a:p>
            <a:r>
              <a:rPr lang="en-US" b="1" baseline="0" dirty="0">
                <a:solidFill>
                  <a:srgbClr val="FFFF00"/>
                </a:solidFill>
                <a:sym typeface="Wingdings" panose="05000000000000000000" pitchFamily="2" charset="2"/>
              </a:rPr>
              <a:t>No assholes: </a:t>
            </a:r>
            <a:r>
              <a:rPr lang="en-US" baseline="0" dirty="0">
                <a:sym typeface="Wingdings" panose="05000000000000000000" pitchFamily="2" charset="2"/>
              </a:rPr>
              <a:t>Any one who causes emotional chaos, inspires fear or dread, or demeans or diminishes people need to be stopped cold.  Page 110</a:t>
            </a:r>
          </a:p>
          <a:p>
            <a:r>
              <a:rPr lang="en-US" b="1" baseline="0" dirty="0">
                <a:sym typeface="Wingdings" panose="05000000000000000000" pitchFamily="2" charset="2"/>
              </a:rPr>
              <a:t>Enough With The Stupid Policies; </a:t>
            </a:r>
            <a:r>
              <a:rPr lang="en-US" baseline="0" dirty="0">
                <a:sym typeface="Wingdings" panose="05000000000000000000" pitchFamily="2" charset="2"/>
              </a:rPr>
              <a:t>Forms; Meetings; Approvals, etc.</a:t>
            </a:r>
          </a:p>
          <a:p>
            <a:endParaRPr lang="en-US" baseline="0" dirty="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6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نصف</a:t>
            </a:r>
            <a:r>
              <a:rPr lang="ar-EG" baseline="0" dirty="0"/>
              <a:t> الكوب الفارغ</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169747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6942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Lean and agile enterprises only.</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206569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a:effectLst/>
              </a:rPr>
              <a:t>Steps that definitely create value.</a:t>
            </a:r>
          </a:p>
          <a:p>
            <a:pPr marL="234932" indent="-234932">
              <a:buFont typeface="+mj-lt"/>
              <a:buAutoNum type="arabicPeriod"/>
            </a:pPr>
            <a:r>
              <a:rPr lang="en-US" dirty="0">
                <a:effectLst/>
              </a:rPr>
              <a:t>Steps that create no value, but are necessary given the current state of the system.</a:t>
            </a:r>
          </a:p>
          <a:p>
            <a:pPr marL="234932" indent="-234932">
              <a:buFont typeface="+mj-lt"/>
              <a:buAutoNum type="arabicPeriod"/>
            </a:pPr>
            <a:r>
              <a:rPr lang="en-US" dirty="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137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SMARTER</a:t>
            </a:r>
          </a:p>
          <a:p>
            <a:r>
              <a:rPr lang="en-US" dirty="0"/>
              <a:t>Specific</a:t>
            </a:r>
          </a:p>
          <a:p>
            <a:r>
              <a:rPr lang="en-US" dirty="0"/>
              <a:t>Measureable</a:t>
            </a:r>
          </a:p>
          <a:p>
            <a:r>
              <a:rPr lang="en-US" dirty="0"/>
              <a:t>Attainable</a:t>
            </a:r>
          </a:p>
          <a:p>
            <a:r>
              <a:rPr lang="en-US" dirty="0"/>
              <a:t>Relevant</a:t>
            </a:r>
          </a:p>
          <a:p>
            <a:r>
              <a:rPr lang="en-US" dirty="0"/>
              <a:t>Time bound</a:t>
            </a:r>
          </a:p>
          <a:p>
            <a:r>
              <a:rPr lang="en-US" dirty="0"/>
              <a:t>Evaluate</a:t>
            </a:r>
          </a:p>
          <a:p>
            <a:r>
              <a:rPr lang="en-US" dirty="0"/>
              <a:t>Review</a:t>
            </a:r>
          </a:p>
        </p:txBody>
      </p:sp>
      <p:sp>
        <p:nvSpPr>
          <p:cNvPr id="4" name="Slide Number Placeholder 3"/>
          <p:cNvSpPr>
            <a:spLocks noGrp="1"/>
          </p:cNvSpPr>
          <p:nvPr>
            <p:ph type="sldNum" sz="quarter" idx="10"/>
          </p:nvPr>
        </p:nvSpPr>
        <p:spPr/>
        <p:txBody>
          <a:bodyPr/>
          <a:lstStyle/>
          <a:p>
            <a:fld id="{A2A73D91-A2FF-4FC3-B265-525AF5A5F9B1}" type="slidenum">
              <a:rPr lang="en-US" smtClean="0"/>
              <a:t>11</a:t>
            </a:fld>
            <a:endParaRPr lang="en-US"/>
          </a:p>
        </p:txBody>
      </p:sp>
    </p:spTree>
    <p:extLst>
      <p:ext uri="{BB962C8B-B14F-4D97-AF65-F5344CB8AC3E}">
        <p14:creationId xmlns:p14="http://schemas.microsoft.com/office/powerpoint/2010/main" val="1293569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Half</a:t>
            </a:r>
            <a:r>
              <a:rPr lang="en-US" baseline="0" dirty="0"/>
              <a:t>-Done IS Not Done</a:t>
            </a:r>
          </a:p>
          <a:p>
            <a:r>
              <a:rPr lang="en-US" baseline="0" dirty="0"/>
              <a:t>Do It Right the First Time</a:t>
            </a:r>
          </a:p>
          <a:p>
            <a:r>
              <a:rPr lang="en-US" baseline="0" dirty="0"/>
              <a:t>Fixing a bug later took 24 times the effort if it is fixed on the same day it is created.</a:t>
            </a:r>
          </a:p>
          <a:p>
            <a:r>
              <a:rPr lang="en-US" baseline="0" dirty="0"/>
              <a:t>The story should include:</a:t>
            </a:r>
          </a:p>
          <a:p>
            <a:pPr marL="234932" indent="-234932">
              <a:buAutoNum type="arabicPeriod"/>
            </a:pPr>
            <a:r>
              <a:rPr lang="en-US" baseline="0" dirty="0"/>
              <a:t>Customer</a:t>
            </a:r>
          </a:p>
          <a:p>
            <a:pPr marL="234932" indent="-234932">
              <a:buAutoNum type="arabicPeriod"/>
            </a:pPr>
            <a:r>
              <a:rPr lang="en-US" baseline="0" dirty="0"/>
              <a:t>Object</a:t>
            </a:r>
          </a:p>
          <a:p>
            <a:pPr marL="234932" indent="-234932">
              <a:buAutoNum type="arabicPeriod"/>
            </a:pPr>
            <a:r>
              <a:rPr lang="en-US" baseline="0" dirty="0"/>
              <a:t>Motivation </a:t>
            </a:r>
            <a:r>
              <a:rPr lang="en-US" baseline="0" dirty="0">
                <a:sym typeface="Wingdings" panose="05000000000000000000" pitchFamily="2" charset="2"/>
              </a:rPr>
              <a:t> How is it going to satisfy the customer?</a:t>
            </a:r>
            <a:endParaRPr lang="en-US" baseline="0" dirty="0"/>
          </a:p>
          <a:p>
            <a:pPr marL="234932" indent="-234932">
              <a:buAutoNum type="arabicPeriod"/>
            </a:pPr>
            <a:r>
              <a:rPr lang="en-US" baseline="0" dirty="0"/>
              <a:t>INVEST</a:t>
            </a:r>
          </a:p>
          <a:p>
            <a:pPr marL="234932" indent="-234932">
              <a:buAutoNum type="arabicPeriod"/>
            </a:pPr>
            <a:r>
              <a:rPr lang="en-US" baseline="0" dirty="0"/>
              <a:t>Definition of done.</a:t>
            </a:r>
          </a:p>
          <a:p>
            <a:endParaRPr lang="en-US" baseline="0" dirty="0"/>
          </a:p>
          <a:p>
            <a:r>
              <a:rPr lang="en-US" baseline="0" dirty="0"/>
              <a:t>INVEST = READY STORY </a:t>
            </a:r>
            <a:r>
              <a:rPr lang="en-US" baseline="0" dirty="0">
                <a:sym typeface="Wingdings" panose="05000000000000000000" pitchFamily="2" charset="2"/>
              </a:rPr>
              <a:t> Independent; Negotiable; Valuable; Estimable; Small; Testable (write the test before you do the story)</a:t>
            </a:r>
          </a:p>
          <a:p>
            <a:endParaRPr lang="en-US" baseline="0" dirty="0">
              <a:sym typeface="Wingdings" panose="05000000000000000000" pitchFamily="2" charset="2"/>
            </a:endParaRPr>
          </a:p>
          <a:p>
            <a:r>
              <a:rPr lang="en-US" baseline="0" dirty="0">
                <a:sym typeface="Wingdings" panose="05000000000000000000" pitchFamily="2" charset="2"/>
              </a:rPr>
              <a:t>I want a car as ………………… (a) Urban Commuter, (b) South Dakota Farmer that I can use on daily basis</a:t>
            </a:r>
            <a:endParaRPr lang="en-US" baseline="0" dirty="0"/>
          </a:p>
        </p:txBody>
      </p:sp>
      <p:sp>
        <p:nvSpPr>
          <p:cNvPr id="4" name="Slide Number Placeholder 3"/>
          <p:cNvSpPr>
            <a:spLocks noGrp="1"/>
          </p:cNvSpPr>
          <p:nvPr>
            <p:ph type="sldNum" sz="quarter" idx="10"/>
          </p:nvPr>
        </p:nvSpPr>
        <p:spPr/>
        <p:txBody>
          <a:bodyPr/>
          <a:lstStyle/>
          <a:p>
            <a:fld id="{A2A73D91-A2FF-4FC3-B265-525AF5A5F9B1}" type="slidenum">
              <a:rPr lang="en-US" smtClean="0"/>
              <a:t>12</a:t>
            </a:fld>
            <a:endParaRPr lang="en-US"/>
          </a:p>
        </p:txBody>
      </p:sp>
    </p:spTree>
    <p:extLst>
      <p:ext uri="{BB962C8B-B14F-4D97-AF65-F5344CB8AC3E}">
        <p14:creationId xmlns:p14="http://schemas.microsoft.com/office/powerpoint/2010/main" val="1483098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Half</a:t>
            </a:r>
            <a:r>
              <a:rPr lang="en-US" baseline="0" dirty="0"/>
              <a:t>-Done IS Not Done</a:t>
            </a:r>
          </a:p>
          <a:p>
            <a:r>
              <a:rPr lang="en-US" baseline="0" dirty="0"/>
              <a:t>Do It Right the First Time</a:t>
            </a:r>
          </a:p>
          <a:p>
            <a:r>
              <a:rPr lang="en-US" baseline="0" dirty="0"/>
              <a:t>Fixing a bug later took 24 times the effort if it is fixed on the same day it is created.</a:t>
            </a:r>
          </a:p>
          <a:p>
            <a:r>
              <a:rPr lang="en-US" baseline="0" dirty="0"/>
              <a:t>The story should include:</a:t>
            </a:r>
          </a:p>
          <a:p>
            <a:pPr marL="234932" indent="-234932">
              <a:buAutoNum type="arabicPeriod"/>
            </a:pPr>
            <a:r>
              <a:rPr lang="en-US" baseline="0" dirty="0"/>
              <a:t>Customer</a:t>
            </a:r>
          </a:p>
          <a:p>
            <a:pPr marL="234932" indent="-234932">
              <a:buAutoNum type="arabicPeriod"/>
            </a:pPr>
            <a:r>
              <a:rPr lang="en-US" baseline="0" dirty="0"/>
              <a:t>Object</a:t>
            </a:r>
          </a:p>
          <a:p>
            <a:pPr marL="234932" indent="-234932">
              <a:buAutoNum type="arabicPeriod"/>
            </a:pPr>
            <a:r>
              <a:rPr lang="en-US" baseline="0" dirty="0"/>
              <a:t>Motivation </a:t>
            </a:r>
            <a:r>
              <a:rPr lang="en-US" baseline="0" dirty="0">
                <a:sym typeface="Wingdings" panose="05000000000000000000" pitchFamily="2" charset="2"/>
              </a:rPr>
              <a:t> How is it going to satisfy the customer?</a:t>
            </a:r>
            <a:endParaRPr lang="en-US" baseline="0" dirty="0"/>
          </a:p>
          <a:p>
            <a:pPr marL="234932" indent="-234932">
              <a:buAutoNum type="arabicPeriod"/>
            </a:pPr>
            <a:r>
              <a:rPr lang="en-US" baseline="0" dirty="0"/>
              <a:t>INVEST</a:t>
            </a:r>
          </a:p>
          <a:p>
            <a:pPr marL="234932" indent="-234932">
              <a:buAutoNum type="arabicPeriod"/>
            </a:pPr>
            <a:r>
              <a:rPr lang="en-US" baseline="0" dirty="0"/>
              <a:t>Definition of done.</a:t>
            </a:r>
          </a:p>
          <a:p>
            <a:endParaRPr lang="en-US" baseline="0" dirty="0"/>
          </a:p>
          <a:p>
            <a:r>
              <a:rPr lang="en-US" baseline="0" dirty="0"/>
              <a:t>INVEST = READY STORY </a:t>
            </a:r>
            <a:r>
              <a:rPr lang="en-US" baseline="0" dirty="0">
                <a:sym typeface="Wingdings" panose="05000000000000000000" pitchFamily="2" charset="2"/>
              </a:rPr>
              <a:t> Independent; Negotiable; Valuable; Estimable; Small; Testable (write the test before you do the story)</a:t>
            </a:r>
          </a:p>
          <a:p>
            <a:endParaRPr lang="en-US" baseline="0" dirty="0">
              <a:sym typeface="Wingdings" panose="05000000000000000000" pitchFamily="2" charset="2"/>
            </a:endParaRPr>
          </a:p>
          <a:p>
            <a:r>
              <a:rPr lang="en-US" baseline="0" dirty="0">
                <a:sym typeface="Wingdings" panose="05000000000000000000" pitchFamily="2" charset="2"/>
              </a:rPr>
              <a:t>I want a car as ………………… (a) Urban Commuter, (b) South Dakota Farmer that I can use on daily basis</a:t>
            </a:r>
            <a:endParaRPr lang="en-US" baseline="0" dirty="0"/>
          </a:p>
        </p:txBody>
      </p:sp>
      <p:sp>
        <p:nvSpPr>
          <p:cNvPr id="4" name="Slide Number Placeholder 3"/>
          <p:cNvSpPr>
            <a:spLocks noGrp="1"/>
          </p:cNvSpPr>
          <p:nvPr>
            <p:ph type="sldNum" sz="quarter" idx="10"/>
          </p:nvPr>
        </p:nvSpPr>
        <p:spPr/>
        <p:txBody>
          <a:bodyPr/>
          <a:lstStyle/>
          <a:p>
            <a:fld id="{A2A73D91-A2FF-4FC3-B265-525AF5A5F9B1}" type="slidenum">
              <a:rPr lang="en-US" smtClean="0"/>
              <a:t>13</a:t>
            </a:fld>
            <a:endParaRPr lang="en-US"/>
          </a:p>
        </p:txBody>
      </p:sp>
    </p:spTree>
    <p:extLst>
      <p:ext uri="{BB962C8B-B14F-4D97-AF65-F5344CB8AC3E}">
        <p14:creationId xmlns:p14="http://schemas.microsoft.com/office/powerpoint/2010/main" val="3484925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Scope and prioritize using DELPHI</a:t>
            </a:r>
          </a:p>
          <a:p>
            <a:r>
              <a:rPr lang="en-US" dirty="0"/>
              <a:t>Estimate using PLAN WITH POKER</a:t>
            </a:r>
          </a:p>
          <a:p>
            <a:r>
              <a:rPr lang="en-US" dirty="0"/>
              <a:t>Fibonacci Sequence</a:t>
            </a:r>
          </a:p>
          <a:p>
            <a:r>
              <a:rPr lang="en-US" dirty="0"/>
              <a:t>Halo Effect; Bandwagon</a:t>
            </a:r>
            <a:r>
              <a:rPr lang="en-US" baseline="0" dirty="0"/>
              <a:t> Effect, and; Informational Cascade</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14</a:t>
            </a:fld>
            <a:endParaRPr lang="en-US"/>
          </a:p>
        </p:txBody>
      </p:sp>
    </p:spTree>
    <p:extLst>
      <p:ext uri="{BB962C8B-B14F-4D97-AF65-F5344CB8AC3E}">
        <p14:creationId xmlns:p14="http://schemas.microsoft.com/office/powerpoint/2010/main" val="835213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no detailed reporting to management.</a:t>
            </a:r>
            <a:r>
              <a:rPr lang="en-US" baseline="0" dirty="0"/>
              <a:t> Anyone in management or on another team can walk by and look at the scrum board and know where everything stands.</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16</a:t>
            </a:fld>
            <a:endParaRPr lang="en-US"/>
          </a:p>
        </p:txBody>
      </p:sp>
    </p:spTree>
    <p:extLst>
      <p:ext uri="{BB962C8B-B14F-4D97-AF65-F5344CB8AC3E}">
        <p14:creationId xmlns:p14="http://schemas.microsoft.com/office/powerpoint/2010/main" val="290169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Create a list of potential features and provide each with a price. Just like for a real product, the price can be based on development costs, customer value, or something else. Although the price can be the actual cost you intend to charge for the feature, this is usually not required. Customers buy features that they want in the next release of your product using play money you give them. Make certain that some features are priced high enough that no one customer can buy them. Encourage customers to pool their money to buy especially important and/or expensive features. This will help motivate negotiations between customers as to which features are most important.</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627441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If you want to explain acceptance criteria, then this activity gets across the concept very well in a simple, straightforward, and powerful way. </a:t>
            </a:r>
          </a:p>
          <a:p>
            <a:r>
              <a:rPr lang="en-US" sz="1200" b="0" i="0" kern="1200" dirty="0">
                <a:solidFill>
                  <a:schemeClr val="tx1"/>
                </a:solidFill>
                <a:effectLst/>
                <a:latin typeface="+mn-lt"/>
                <a:ea typeface="+mn-ea"/>
                <a:cs typeface="+mn-cs"/>
              </a:rPr>
              <a:t>Once you have been around the room, tell everyone that you need them to write down what you are now about to say, and say the following: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There is a door on the lower floor in the middle of the house.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On each side of the door there is a window.</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On the upper floor, there are three windows evenly spaced across the house.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 house has a pitched roof.</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There is a chimney.</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 house has a garage.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 house has a fence around a garden.</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 fence has a gate.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There is a path from the door of the house to the gate.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The garden has a tree.</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3000900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9.emf"/><Relationship Id="rId4" Type="http://schemas.openxmlformats.org/officeDocument/2006/relationships/customXml" Target="../ink/ink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54.emf"/><Relationship Id="rId4" Type="http://schemas.openxmlformats.org/officeDocument/2006/relationships/customXml" Target="../ink/ink2.xml"/></Relationships>
</file>

<file path=ppt/slides/_rels/slide38.xml.rels><?xml version="1.0" encoding="UTF-8" standalone="yes"?>
<Relationships xmlns="http://schemas.openxmlformats.org/package/2006/relationships"><Relationship Id="rId2" Type="http://schemas.openxmlformats.org/officeDocument/2006/relationships/hyperlink" Target="https://www.youtube.com/watch?v=drv-2D6g3Gw"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09: </a:t>
            </a:r>
            <a:r>
              <a:rPr lang="en-US" sz="4900" b="1" dirty="0">
                <a:solidFill>
                  <a:srgbClr val="FF0000"/>
                </a:solidFill>
                <a:latin typeface="+mn-lt"/>
              </a:rPr>
              <a:t>Agile planning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Forum Topic: </a:t>
            </a:r>
          </a:p>
          <a:p>
            <a:pPr lvl="0" algn="ctr" rtl="1">
              <a:defRPr/>
            </a:pPr>
            <a:r>
              <a:rPr lang="ar-EG" sz="2400" dirty="0">
                <a:solidFill>
                  <a:prstClr val="white"/>
                </a:solidFill>
              </a:rPr>
              <a:t>المنتدى المفتوح </a:t>
            </a:r>
            <a:endParaRPr lang="en-US" sz="2400" dirty="0">
              <a:solidFill>
                <a:prstClr val="white"/>
              </a:solidFill>
            </a:endParaRPr>
          </a:p>
          <a:p>
            <a:pPr lvl="0" algn="ctr" rtl="1">
              <a:defRPr/>
            </a:pPr>
            <a:r>
              <a:rPr lang="ar-EG" sz="2400" dirty="0">
                <a:solidFill>
                  <a:prstClr val="white"/>
                </a:solidFill>
              </a:rPr>
              <a:t>-</a:t>
            </a:r>
            <a:r>
              <a:rPr lang="en-US" sz="2400" dirty="0">
                <a:solidFill>
                  <a:prstClr val="white"/>
                </a:solidFill>
              </a:rPr>
              <a:t>The Open 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Waste is a Crime</a:t>
            </a:r>
          </a:p>
        </p:txBody>
      </p:sp>
      <p:sp>
        <p:nvSpPr>
          <p:cNvPr id="12" name="Text Placeholder 11"/>
          <p:cNvSpPr>
            <a:spLocks noGrp="1"/>
          </p:cNvSpPr>
          <p:nvPr>
            <p:ph type="body" idx="1"/>
          </p:nvPr>
        </p:nvSpPr>
        <p:spPr/>
        <p:txBody>
          <a:bodyPr/>
          <a:lstStyle/>
          <a:p>
            <a:endParaRPr lang="en-US"/>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73214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wastes Categories and Actions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38565482"/>
              </p:ext>
            </p:extLst>
          </p:nvPr>
        </p:nvGraphicFramePr>
        <p:xfrm>
          <a:off x="838245" y="1381726"/>
          <a:ext cx="10515555" cy="5220138"/>
        </p:xfrm>
        <a:graphic>
          <a:graphicData uri="http://schemas.openxmlformats.org/drawingml/2006/table">
            <a:tbl>
              <a:tblPr firstRow="1" bandRow="1">
                <a:tableStyleId>{5C22544A-7EE6-4342-B048-85BDC9FD1C3A}</a:tableStyleId>
              </a:tblPr>
              <a:tblGrid>
                <a:gridCol w="1412202">
                  <a:extLst>
                    <a:ext uri="{9D8B030D-6E8A-4147-A177-3AD203B41FA5}">
                      <a16:colId xmlns:a16="http://schemas.microsoft.com/office/drawing/2014/main" val="20000"/>
                    </a:ext>
                  </a:extLst>
                </a:gridCol>
                <a:gridCol w="4027327">
                  <a:extLst>
                    <a:ext uri="{9D8B030D-6E8A-4147-A177-3AD203B41FA5}">
                      <a16:colId xmlns:a16="http://schemas.microsoft.com/office/drawing/2014/main" val="20001"/>
                    </a:ext>
                  </a:extLst>
                </a:gridCol>
                <a:gridCol w="1132713">
                  <a:extLst>
                    <a:ext uri="{9D8B030D-6E8A-4147-A177-3AD203B41FA5}">
                      <a16:colId xmlns:a16="http://schemas.microsoft.com/office/drawing/2014/main" val="20002"/>
                    </a:ext>
                  </a:extLst>
                </a:gridCol>
                <a:gridCol w="3943313">
                  <a:extLst>
                    <a:ext uri="{9D8B030D-6E8A-4147-A177-3AD203B41FA5}">
                      <a16:colId xmlns:a16="http://schemas.microsoft.com/office/drawing/2014/main" val="20003"/>
                    </a:ext>
                  </a:extLst>
                </a:gridCol>
              </a:tblGrid>
              <a:tr h="552669">
                <a:tc>
                  <a:txBody>
                    <a:bodyPr/>
                    <a:lstStyle/>
                    <a:p>
                      <a:r>
                        <a:rPr lang="en-US" sz="2800" dirty="0"/>
                        <a:t>Waste</a:t>
                      </a:r>
                    </a:p>
                  </a:txBody>
                  <a:tcPr marL="114181" marR="114181"/>
                </a:tc>
                <a:tc>
                  <a:txBody>
                    <a:bodyPr/>
                    <a:lstStyle/>
                    <a:p>
                      <a:r>
                        <a:rPr lang="en-US" sz="2800" dirty="0"/>
                        <a:t>Actions</a:t>
                      </a:r>
                    </a:p>
                  </a:txBody>
                  <a:tcPr marL="114181" marR="114181"/>
                </a:tc>
                <a:tc>
                  <a:txBody>
                    <a:bodyPr/>
                    <a:lstStyle/>
                    <a:p>
                      <a:r>
                        <a:rPr lang="en-US" sz="2800" dirty="0"/>
                        <a:t>PDCA</a:t>
                      </a:r>
                    </a:p>
                  </a:txBody>
                  <a:tcPr marL="114181" marR="114181"/>
                </a:tc>
                <a:tc>
                  <a:txBody>
                    <a:bodyPr/>
                    <a:lstStyle/>
                    <a:p>
                      <a:r>
                        <a:rPr lang="en-US" sz="2800" dirty="0"/>
                        <a:t>Examples</a:t>
                      </a:r>
                    </a:p>
                  </a:txBody>
                  <a:tcPr marL="114181" marR="114181"/>
                </a:tc>
                <a:extLst>
                  <a:ext uri="{0D108BD9-81ED-4DB2-BD59-A6C34878D82A}">
                    <a16:rowId xmlns:a16="http://schemas.microsoft.com/office/drawing/2014/main" val="10000"/>
                  </a:ext>
                </a:extLst>
              </a:tr>
              <a:tr h="1362745">
                <a:tc>
                  <a:txBody>
                    <a:bodyPr/>
                    <a:lstStyle/>
                    <a:p>
                      <a:r>
                        <a:rPr lang="en-US" sz="2800" dirty="0" err="1"/>
                        <a:t>Muri</a:t>
                      </a:r>
                      <a:endParaRPr lang="en-US" sz="2800" dirty="0"/>
                    </a:p>
                  </a:txBody>
                  <a:tcPr marL="114181" marR="114181"/>
                </a:tc>
                <a:tc>
                  <a:txBody>
                    <a:bodyPr/>
                    <a:lstStyle/>
                    <a:p>
                      <a:r>
                        <a:rPr lang="en-US" sz="2800" dirty="0"/>
                        <a:t>Unreasonableness/ Overburden</a:t>
                      </a:r>
                    </a:p>
                  </a:txBody>
                  <a:tcPr marL="114181" marR="114181"/>
                </a:tc>
                <a:tc>
                  <a:txBody>
                    <a:bodyPr/>
                    <a:lstStyle/>
                    <a:p>
                      <a:r>
                        <a:rPr lang="en-US" sz="2800" dirty="0"/>
                        <a:t>P</a:t>
                      </a:r>
                    </a:p>
                  </a:txBody>
                  <a:tcPr marL="114181" marR="114181"/>
                </a:tc>
                <a:tc>
                  <a:txBody>
                    <a:bodyPr/>
                    <a:lstStyle/>
                    <a:p>
                      <a:r>
                        <a:rPr lang="en-US" sz="2800" dirty="0"/>
                        <a:t>Absurdity; unreasonable expectations; overburden; emotional waste</a:t>
                      </a:r>
                    </a:p>
                  </a:txBody>
                  <a:tcPr marL="114181" marR="114181"/>
                </a:tc>
                <a:extLst>
                  <a:ext uri="{0D108BD9-81ED-4DB2-BD59-A6C34878D82A}">
                    <a16:rowId xmlns:a16="http://schemas.microsoft.com/office/drawing/2014/main" val="10001"/>
                  </a:ext>
                </a:extLst>
              </a:tr>
              <a:tr h="552669">
                <a:tc>
                  <a:txBody>
                    <a:bodyPr/>
                    <a:lstStyle/>
                    <a:p>
                      <a:r>
                        <a:rPr lang="en-US" sz="2800" dirty="0"/>
                        <a:t>Mura</a:t>
                      </a:r>
                    </a:p>
                  </a:txBody>
                  <a:tcPr marL="114181" marR="114181"/>
                </a:tc>
                <a:tc>
                  <a:txBody>
                    <a:bodyPr/>
                    <a:lstStyle/>
                    <a:p>
                      <a:r>
                        <a:rPr lang="en-US" sz="2800" dirty="0"/>
                        <a:t>Inconsistency/ Unevenness</a:t>
                      </a:r>
                    </a:p>
                  </a:txBody>
                  <a:tcPr marL="114181" marR="114181"/>
                </a:tc>
                <a:tc>
                  <a:txBody>
                    <a:bodyPr/>
                    <a:lstStyle/>
                    <a:p>
                      <a:r>
                        <a:rPr lang="en-US" sz="2800" dirty="0"/>
                        <a:t>D</a:t>
                      </a:r>
                    </a:p>
                  </a:txBody>
                  <a:tcPr marL="114181" marR="114181"/>
                </a:tc>
                <a:tc>
                  <a:txBody>
                    <a:bodyPr/>
                    <a:lstStyle/>
                    <a:p>
                      <a:r>
                        <a:rPr lang="en-US" sz="2800" dirty="0"/>
                        <a:t>JIT + FIFO / 6 Sigma</a:t>
                      </a:r>
                    </a:p>
                  </a:txBody>
                  <a:tcPr marL="114181" marR="114181"/>
                </a:tc>
                <a:extLst>
                  <a:ext uri="{0D108BD9-81ED-4DB2-BD59-A6C34878D82A}">
                    <a16:rowId xmlns:a16="http://schemas.microsoft.com/office/drawing/2014/main" val="10002"/>
                  </a:ext>
                </a:extLst>
              </a:tr>
              <a:tr h="552669">
                <a:tc>
                  <a:txBody>
                    <a:bodyPr/>
                    <a:lstStyle/>
                    <a:p>
                      <a:r>
                        <a:rPr lang="en-US" sz="2800" dirty="0" err="1"/>
                        <a:t>Muda</a:t>
                      </a:r>
                      <a:endParaRPr lang="en-US" sz="2800" dirty="0"/>
                    </a:p>
                  </a:txBody>
                  <a:tcPr marL="114181" marR="114181"/>
                </a:tc>
                <a:tc>
                  <a:txBody>
                    <a:bodyPr/>
                    <a:lstStyle/>
                    <a:p>
                      <a:r>
                        <a:rPr lang="en-US" sz="2800" dirty="0"/>
                        <a:t>Outcomes/</a:t>
                      </a:r>
                      <a:r>
                        <a:rPr lang="en-US" sz="2800" baseline="0" dirty="0"/>
                        <a:t> Waste</a:t>
                      </a:r>
                      <a:endParaRPr lang="en-US" sz="2800" dirty="0"/>
                    </a:p>
                  </a:txBody>
                  <a:tcPr marL="114181" marR="114181"/>
                </a:tc>
                <a:tc>
                  <a:txBody>
                    <a:bodyPr/>
                    <a:lstStyle/>
                    <a:p>
                      <a:r>
                        <a:rPr lang="en-US" sz="2800" dirty="0"/>
                        <a:t>C</a:t>
                      </a:r>
                    </a:p>
                  </a:txBody>
                  <a:tcPr marL="114181" marR="114181"/>
                </a:tc>
                <a:tc>
                  <a:txBody>
                    <a:bodyPr/>
                    <a:lstStyle/>
                    <a:p>
                      <a:endParaRPr lang="en-US" sz="2800" dirty="0"/>
                    </a:p>
                  </a:txBody>
                  <a:tcPr marL="114181" marR="114181"/>
                </a:tc>
                <a:extLst>
                  <a:ext uri="{0D108BD9-81ED-4DB2-BD59-A6C34878D82A}">
                    <a16:rowId xmlns:a16="http://schemas.microsoft.com/office/drawing/2014/main" val="10003"/>
                  </a:ext>
                </a:extLst>
              </a:tr>
              <a:tr h="953922">
                <a:tc>
                  <a:txBody>
                    <a:bodyPr/>
                    <a:lstStyle/>
                    <a:p>
                      <a:endParaRPr lang="en-US" sz="2800"/>
                    </a:p>
                  </a:txBody>
                  <a:tcPr marL="114181" marR="114181"/>
                </a:tc>
                <a:tc>
                  <a:txBody>
                    <a:bodyPr/>
                    <a:lstStyle/>
                    <a:p>
                      <a:r>
                        <a:rPr lang="en-US" sz="2800" dirty="0"/>
                        <a:t>Will,</a:t>
                      </a:r>
                      <a:r>
                        <a:rPr lang="en-US" sz="2800" baseline="0" dirty="0"/>
                        <a:t> motivation &amp; determination to do that all</a:t>
                      </a:r>
                      <a:endParaRPr lang="en-US" sz="2800" dirty="0"/>
                    </a:p>
                  </a:txBody>
                  <a:tcPr marL="114181" marR="114181"/>
                </a:tc>
                <a:tc>
                  <a:txBody>
                    <a:bodyPr/>
                    <a:lstStyle/>
                    <a:p>
                      <a:r>
                        <a:rPr lang="en-US" sz="2800" dirty="0"/>
                        <a:t>A</a:t>
                      </a:r>
                    </a:p>
                  </a:txBody>
                  <a:tcPr marL="114181" marR="114181"/>
                </a:tc>
                <a:tc>
                  <a:txBody>
                    <a:bodyPr/>
                    <a:lstStyle/>
                    <a:p>
                      <a:endParaRPr lang="en-US" sz="2800" dirty="0"/>
                    </a:p>
                  </a:txBody>
                  <a:tcPr marL="114181" marR="114181"/>
                </a:tc>
                <a:extLst>
                  <a:ext uri="{0D108BD9-81ED-4DB2-BD59-A6C34878D82A}">
                    <a16:rowId xmlns:a16="http://schemas.microsoft.com/office/drawing/2014/main" val="10004"/>
                  </a:ext>
                </a:extLst>
              </a:tr>
            </a:tbl>
          </a:graphicData>
        </a:graphic>
      </p:graphicFrame>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782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7 Wastes</a:t>
            </a:r>
          </a:p>
        </p:txBody>
      </p:sp>
      <p:sp>
        <p:nvSpPr>
          <p:cNvPr id="3" name="Content Placeholder 2"/>
          <p:cNvSpPr>
            <a:spLocks noGrp="1"/>
          </p:cNvSpPr>
          <p:nvPr>
            <p:ph idx="1"/>
          </p:nvPr>
        </p:nvSpPr>
        <p:spPr/>
        <p:txBody>
          <a:bodyPr/>
          <a:lstStyle/>
          <a:p>
            <a:endParaRPr lang="en-US"/>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5</a:t>
            </a:fld>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313" t="6161" r="3049" b="10866"/>
          <a:stretch/>
        </p:blipFill>
        <p:spPr>
          <a:xfrm>
            <a:off x="218363" y="1310185"/>
            <a:ext cx="11832610" cy="5046165"/>
          </a:xfrm>
          <a:prstGeom prst="rect">
            <a:avLst/>
          </a:prstGeom>
        </p:spPr>
      </p:pic>
    </p:spTree>
    <p:extLst>
      <p:ext uri="{BB962C8B-B14F-4D97-AF65-F5344CB8AC3E}">
        <p14:creationId xmlns:p14="http://schemas.microsoft.com/office/powerpoint/2010/main" val="384624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8th Waste</a:t>
            </a:r>
            <a:endParaRPr lang="en-US" dirty="0"/>
          </a:p>
        </p:txBody>
      </p:sp>
      <p:sp>
        <p:nvSpPr>
          <p:cNvPr id="3" name="Content Placeholder 2"/>
          <p:cNvSpPr>
            <a:spLocks noGrp="1"/>
          </p:cNvSpPr>
          <p:nvPr>
            <p:ph idx="1"/>
          </p:nvPr>
        </p:nvSpPr>
        <p:spPr/>
        <p:txBody>
          <a:bodyPr/>
          <a:lstStyle/>
          <a:p>
            <a:endParaRPr lang="en-US"/>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393508"/>
            <a:ext cx="10782300" cy="5121592"/>
          </a:xfrm>
          <a:prstGeom prst="rect">
            <a:avLst/>
          </a:prstGeom>
        </p:spPr>
      </p:pic>
    </p:spTree>
    <p:extLst>
      <p:ext uri="{BB962C8B-B14F-4D97-AF65-F5344CB8AC3E}">
        <p14:creationId xmlns:p14="http://schemas.microsoft.com/office/powerpoint/2010/main" val="10354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A3964-C1DC-1338-4A7C-DD5F31A33664}"/>
              </a:ext>
            </a:extLst>
          </p:cNvPr>
          <p:cNvSpPr>
            <a:spLocks noGrp="1"/>
          </p:cNvSpPr>
          <p:nvPr>
            <p:ph type="title"/>
          </p:nvPr>
        </p:nvSpPr>
        <p:spPr/>
        <p:txBody>
          <a:bodyPr/>
          <a:lstStyle/>
          <a:p>
            <a:r>
              <a:rPr lang="en-US" dirty="0"/>
              <a:t>DOWNTIME</a:t>
            </a:r>
          </a:p>
        </p:txBody>
      </p:sp>
      <p:pic>
        <p:nvPicPr>
          <p:cNvPr id="7" name="Content Placeholder 6">
            <a:extLst>
              <a:ext uri="{FF2B5EF4-FFF2-40B4-BE49-F238E27FC236}">
                <a16:creationId xmlns:a16="http://schemas.microsoft.com/office/drawing/2014/main" id="{87DDC63D-5B6A-EFE1-EFBF-8B93E9D259E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848" t="3124" r="13076" b="5362"/>
          <a:stretch/>
        </p:blipFill>
        <p:spPr>
          <a:xfrm>
            <a:off x="1944160" y="1189038"/>
            <a:ext cx="8038040" cy="5167312"/>
          </a:xfrm>
        </p:spPr>
      </p:pic>
      <p:sp>
        <p:nvSpPr>
          <p:cNvPr id="4" name="Footer Placeholder 3">
            <a:extLst>
              <a:ext uri="{FF2B5EF4-FFF2-40B4-BE49-F238E27FC236}">
                <a16:creationId xmlns:a16="http://schemas.microsoft.com/office/drawing/2014/main" id="{7806CB30-EFDF-B3FC-C001-8401B828B613}"/>
              </a:ext>
            </a:extLst>
          </p:cNvPr>
          <p:cNvSpPr>
            <a:spLocks noGrp="1"/>
          </p:cNvSpPr>
          <p:nvPr>
            <p:ph type="ftr" sz="quarter" idx="11"/>
          </p:nvPr>
        </p:nvSpPr>
        <p:spPr/>
        <p:txBody>
          <a:bodyPr/>
          <a:lstStyle/>
          <a:p>
            <a:r>
              <a:rPr lang="en-US" b="1"/>
              <a:t>Eng. Dr. Akram Ali</a:t>
            </a:r>
            <a:endParaRPr lang="en-US" b="1" dirty="0"/>
          </a:p>
        </p:txBody>
      </p:sp>
      <p:sp>
        <p:nvSpPr>
          <p:cNvPr id="5" name="Slide Number Placeholder 4">
            <a:extLst>
              <a:ext uri="{FF2B5EF4-FFF2-40B4-BE49-F238E27FC236}">
                <a16:creationId xmlns:a16="http://schemas.microsoft.com/office/drawing/2014/main" id="{67A600C1-869E-5F24-6141-FD7F60B3812E}"/>
              </a:ext>
            </a:extLst>
          </p:cNvPr>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137601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Unused Employee Creativity: </a:t>
            </a:r>
          </a:p>
        </p:txBody>
      </p:sp>
      <p:sp>
        <p:nvSpPr>
          <p:cNvPr id="3" name="Content Placeholder 2"/>
          <p:cNvSpPr>
            <a:spLocks noGrp="1"/>
          </p:cNvSpPr>
          <p:nvPr>
            <p:ph idx="1"/>
          </p:nvPr>
        </p:nvSpPr>
        <p:spPr/>
        <p:txBody>
          <a:bodyPr/>
          <a:lstStyle/>
          <a:p>
            <a:r>
              <a:rPr lang="en-US" dirty="0"/>
              <a:t>Losing </a:t>
            </a:r>
          </a:p>
          <a:p>
            <a:pPr lvl="1"/>
            <a:r>
              <a:rPr lang="en-US" dirty="0"/>
              <a:t>time, </a:t>
            </a:r>
          </a:p>
          <a:p>
            <a:pPr lvl="1"/>
            <a:r>
              <a:rPr lang="en-US" dirty="0"/>
              <a:t>ideas, </a:t>
            </a:r>
          </a:p>
          <a:p>
            <a:pPr lvl="1"/>
            <a:r>
              <a:rPr lang="en-US" dirty="0"/>
              <a:t>skills, </a:t>
            </a:r>
          </a:p>
          <a:p>
            <a:pPr lvl="1"/>
            <a:r>
              <a:rPr lang="en-US" dirty="0"/>
              <a:t>improvements, and learning opportunities </a:t>
            </a:r>
          </a:p>
          <a:p>
            <a:r>
              <a:rPr lang="en-US" dirty="0"/>
              <a:t>by not engaging or listening to your employees </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8</a:t>
            </a:fld>
            <a:endParaRPr lang="en-US"/>
          </a:p>
        </p:txBody>
      </p:sp>
    </p:spTree>
    <p:extLst>
      <p:ext uri="{BB962C8B-B14F-4D97-AF65-F5344CB8AC3E}">
        <p14:creationId xmlns:p14="http://schemas.microsoft.com/office/powerpoint/2010/main" val="32090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Waste is a Crime</a:t>
            </a:r>
          </a:p>
        </p:txBody>
      </p:sp>
      <p:sp>
        <p:nvSpPr>
          <p:cNvPr id="3" name="Content Placeholder 2"/>
          <p:cNvSpPr>
            <a:spLocks noGrp="1"/>
          </p:cNvSpPr>
          <p:nvPr>
            <p:ph idx="1"/>
          </p:nvPr>
        </p:nvSpPr>
        <p:spPr/>
        <p:txBody>
          <a:bodyPr/>
          <a:lstStyle/>
          <a:p>
            <a:r>
              <a:rPr lang="en-US" dirty="0"/>
              <a:t>Everything that stands in the way is waste.</a:t>
            </a:r>
          </a:p>
          <a:p>
            <a:r>
              <a:rPr lang="en-US" dirty="0"/>
              <a:t>It is no exaggeration that in a low-growth period such waste is  crime against society more than a business loss.</a:t>
            </a:r>
          </a:p>
          <a:p>
            <a:r>
              <a:rPr lang="en-US" dirty="0"/>
              <a:t>Eliminating waste must be a business’s first objective.</a:t>
            </a:r>
          </a:p>
          <a:p>
            <a:r>
              <a:rPr lang="en-US" dirty="0"/>
              <a:t>Senior Management needs to believe that impediments are nearly criminal.</a:t>
            </a:r>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9</a:t>
            </a:fld>
            <a:endParaRPr lang="en-US"/>
          </a:p>
        </p:txBody>
      </p:sp>
    </p:spTree>
    <p:extLst>
      <p:ext uri="{BB962C8B-B14F-4D97-AF65-F5344CB8AC3E}">
        <p14:creationId xmlns:p14="http://schemas.microsoft.com/office/powerpoint/2010/main" val="108898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b="1" dirty="0">
                <a:effectLst>
                  <a:outerShdw blurRad="38100" dist="38100" dir="2700000" algn="tl">
                    <a:srgbClr val="000000">
                      <a:alpha val="43137"/>
                    </a:srgbClr>
                  </a:outerShdw>
                </a:effectLst>
              </a:rPr>
              <a:t>Agile Planning</a:t>
            </a:r>
          </a:p>
        </p:txBody>
      </p:sp>
      <p:sp>
        <p:nvSpPr>
          <p:cNvPr id="8" name="Text Placeholder 7"/>
          <p:cNvSpPr>
            <a:spLocks noGrp="1"/>
          </p:cNvSpPr>
          <p:nvPr>
            <p:ph type="body" idx="1"/>
          </p:nvPr>
        </p:nvSpPr>
        <p:spPr/>
        <p:txBody>
          <a:bodyPr/>
          <a:lstStyle/>
          <a:p>
            <a:endParaRPr lang="en-US"/>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2021678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and Time Boxing</a:t>
            </a:r>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(Sprints)</a:t>
            </a:r>
          </a:p>
          <a:p>
            <a:pPr marL="514350" indent="-514350">
              <a:buFont typeface="+mj-lt"/>
              <a:buAutoNum type="arabicPeriod"/>
            </a:pPr>
            <a:endParaRPr lang="en-US" dirty="0"/>
          </a:p>
          <a:p>
            <a:pPr marL="514350" indent="-514350">
              <a:buFont typeface="+mj-lt"/>
              <a:buAutoNum type="arabicPeriod"/>
            </a:pPr>
            <a:r>
              <a:rPr lang="en-US" dirty="0"/>
              <a:t>Failing to plan is planning to fail</a:t>
            </a:r>
          </a:p>
          <a:p>
            <a:pPr marL="514350" indent="-514350">
              <a:buFont typeface="+mj-lt"/>
              <a:buAutoNum type="arabicPeriod"/>
            </a:pPr>
            <a:endParaRPr lang="en-US" dirty="0"/>
          </a:p>
        </p:txBody>
      </p:sp>
      <p:sp>
        <p:nvSpPr>
          <p:cNvPr id="6" name="Footer Placeholder 5"/>
          <p:cNvSpPr>
            <a:spLocks noGrp="1"/>
          </p:cNvSpPr>
          <p:nvPr>
            <p:ph type="ftr" sz="quarter" idx="11"/>
          </p:nvPr>
        </p:nvSpPr>
        <p:spPr/>
        <p:txBody>
          <a:bodyPr/>
          <a:lstStyle/>
          <a:p>
            <a:r>
              <a:rPr lang="pt-BR"/>
              <a:t>Eng. Dr. Akram Ali</a:t>
            </a:r>
            <a:endParaRPr lang="en-US"/>
          </a:p>
        </p:txBody>
      </p:sp>
      <p:sp>
        <p:nvSpPr>
          <p:cNvPr id="7" name="Slide Number Placeholder 6"/>
          <p:cNvSpPr>
            <a:spLocks noGrp="1"/>
          </p:cNvSpPr>
          <p:nvPr>
            <p:ph type="sldNum" sz="quarter" idx="12"/>
          </p:nvPr>
        </p:nvSpPr>
        <p:spPr/>
        <p:txBody>
          <a:bodyPr/>
          <a:lstStyle/>
          <a:p>
            <a:fld id="{FD092A3F-D0BC-4741-A7BE-E6681BBC2D89}" type="slidenum">
              <a:rPr lang="en-US" smtClean="0"/>
              <a:t>11</a:t>
            </a:fld>
            <a:endParaRPr lang="en-US"/>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Planning Is Useful. Blindly Following the Plans Is Stupid</a:t>
            </a:r>
          </a:p>
        </p:txBody>
      </p:sp>
    </p:spTree>
    <p:extLst>
      <p:ext uri="{BB962C8B-B14F-4D97-AF65-F5344CB8AC3E}">
        <p14:creationId xmlns:p14="http://schemas.microsoft.com/office/powerpoint/2010/main" val="194202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Stories</a:t>
            </a:r>
          </a:p>
          <a:p>
            <a:r>
              <a:rPr lang="en-US" dirty="0"/>
              <a:t>Best Practice #2: Planning Poker</a:t>
            </a:r>
          </a:p>
          <a:p>
            <a:r>
              <a:rPr lang="en-US" dirty="0"/>
              <a:t>Best Practice #3: Use of the Scrum Board</a:t>
            </a:r>
          </a:p>
          <a:p>
            <a:endParaRPr lang="en-US" dirty="0"/>
          </a:p>
          <a:p>
            <a:endParaRPr lang="en-US" dirty="0"/>
          </a:p>
          <a:p>
            <a:pPr lvl="1">
              <a:buFontTx/>
              <a:buNone/>
            </a:pPr>
            <a:endParaRPr lang="en-US" dirty="0"/>
          </a:p>
        </p:txBody>
      </p:sp>
      <p:sp>
        <p:nvSpPr>
          <p:cNvPr id="3" name="Footer Placeholder 2"/>
          <p:cNvSpPr>
            <a:spLocks noGrp="1"/>
          </p:cNvSpPr>
          <p:nvPr>
            <p:ph type="ftr" sz="quarter" idx="11"/>
          </p:nvPr>
        </p:nvSpPr>
        <p:spPr/>
        <p:txBody>
          <a:bodyPr/>
          <a:lstStyle/>
          <a:p>
            <a:r>
              <a:rPr lang="pt-BR"/>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12</a:t>
            </a:fld>
            <a:endParaRPr lang="en-US"/>
          </a:p>
        </p:txBody>
      </p:sp>
    </p:spTree>
    <p:extLst>
      <p:ext uri="{BB962C8B-B14F-4D97-AF65-F5344CB8AC3E}">
        <p14:creationId xmlns:p14="http://schemas.microsoft.com/office/powerpoint/2010/main" val="4053358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a:t>Plain-</a:t>
            </a:r>
            <a:r>
              <a:rPr lang="en-US" dirty="0" err="1"/>
              <a:t>english</a:t>
            </a:r>
            <a:r>
              <a:rPr lang="en-US" dirty="0"/>
              <a:t> 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3" name="Footer Placeholder 2"/>
          <p:cNvSpPr>
            <a:spLocks noGrp="1"/>
          </p:cNvSpPr>
          <p:nvPr>
            <p:ph type="ftr" sz="quarter" idx="11"/>
          </p:nvPr>
        </p:nvSpPr>
        <p:spPr/>
        <p:txBody>
          <a:bodyPr/>
          <a:lstStyle/>
          <a:p>
            <a:r>
              <a:rPr lang="pt-BR"/>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13</a:t>
            </a:fld>
            <a:endParaRPr lang="en-US"/>
          </a:p>
        </p:txBody>
      </p:sp>
    </p:spTree>
    <p:extLst>
      <p:ext uri="{BB962C8B-B14F-4D97-AF65-F5344CB8AC3E}">
        <p14:creationId xmlns:p14="http://schemas.microsoft.com/office/powerpoint/2010/main" val="3378037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ln/>
        </p:spPr>
        <p:txBody>
          <a:bodyPr/>
          <a:lstStyle/>
          <a:p>
            <a:r>
              <a:rPr lang="en-US" dirty="0"/>
              <a:t>Best Practice #2: Planning </a:t>
            </a:r>
            <a:br>
              <a:rPr lang="en-US" dirty="0"/>
            </a:br>
            <a:r>
              <a:rPr lang="en-US" dirty="0"/>
              <a:t>Poker</a:t>
            </a:r>
          </a:p>
        </p:txBody>
      </p:sp>
      <p:sp>
        <p:nvSpPr>
          <p:cNvPr id="494595" name="Rectangle 3"/>
          <p:cNvSpPr>
            <a:spLocks noGrp="1" noChangeArrowheads="1"/>
          </p:cNvSpPr>
          <p:nvPr>
            <p:ph sz="half" idx="1"/>
          </p:nvPr>
        </p:nvSpPr>
        <p:spPr>
          <a:xfrm>
            <a:off x="838200" y="1825625"/>
            <a:ext cx="7299960" cy="4351338"/>
          </a:xfrm>
          <a:ln/>
        </p:spPr>
        <p:txBody>
          <a:bodyPr>
            <a:normAutofit/>
          </a:bodyPr>
          <a:lstStyle/>
          <a:p>
            <a:r>
              <a:rPr lang="en-US" dirty="0"/>
              <a:t>A way for the team to do estimates</a:t>
            </a:r>
          </a:p>
          <a:p>
            <a:r>
              <a:rPr lang="en-US" dirty="0"/>
              <a:t>Each participant has cards numbered 1,2,3,5,8,13,21</a:t>
            </a:r>
          </a:p>
          <a:p>
            <a:r>
              <a:rPr lang="en-US" dirty="0"/>
              <a:t>Values represent ‘story points’ of effort</a:t>
            </a:r>
          </a:p>
          <a:p>
            <a:r>
              <a:rPr lang="en-US" dirty="0"/>
              <a:t>Players discuss feature, then throw down a card together</a:t>
            </a:r>
          </a:p>
          <a:p>
            <a:r>
              <a:rPr lang="en-US" dirty="0"/>
              <a:t>Differences are noted and discussed, then process repeats till a consensus estimate is formed</a:t>
            </a:r>
          </a:p>
        </p:txBody>
      </p:sp>
      <p:sp>
        <p:nvSpPr>
          <p:cNvPr id="4" name="Footer Placeholder 3"/>
          <p:cNvSpPr>
            <a:spLocks noGrp="1"/>
          </p:cNvSpPr>
          <p:nvPr>
            <p:ph type="ftr" sz="quarter" idx="11"/>
          </p:nvPr>
        </p:nvSpPr>
        <p:spPr/>
        <p:txBody>
          <a:bodyPr/>
          <a:lstStyle/>
          <a:p>
            <a:r>
              <a:rPr lang="pt-BR"/>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14</a:t>
            </a:fld>
            <a:endParaRPr lang="en-US"/>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608" t="2005" r="4647" b="2506"/>
          <a:stretch/>
        </p:blipFill>
        <p:spPr>
          <a:xfrm>
            <a:off x="8138160" y="370523"/>
            <a:ext cx="3901440" cy="5806440"/>
          </a:xfrm>
          <a:prstGeom prst="rect">
            <a:avLst/>
          </a:prstGeom>
        </p:spPr>
      </p:pic>
    </p:spTree>
    <p:extLst>
      <p:ext uri="{BB962C8B-B14F-4D97-AF65-F5344CB8AC3E}">
        <p14:creationId xmlns:p14="http://schemas.microsoft.com/office/powerpoint/2010/main" val="2339471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326801" y="4846146"/>
            <a:ext cx="3865199" cy="2011854"/>
          </a:xfrm>
          <a:prstGeom prst="rect">
            <a:avLst/>
          </a:prstGeom>
        </p:spPr>
      </p:pic>
      <p:sp>
        <p:nvSpPr>
          <p:cNvPr id="499714" name="Rectangle 2"/>
          <p:cNvSpPr>
            <a:spLocks noGrp="1" noChangeArrowheads="1"/>
          </p:cNvSpPr>
          <p:nvPr>
            <p:ph type="title"/>
          </p:nvPr>
        </p:nvSpPr>
        <p:spPr>
          <a:ln/>
        </p:spPr>
        <p:txBody>
          <a:bodyPr/>
          <a:lstStyle/>
          <a:p>
            <a:r>
              <a:rPr lang="en-US" dirty="0"/>
              <a:t>Best Practice #3: Use of the Scrum Board</a:t>
            </a:r>
          </a:p>
        </p:txBody>
      </p:sp>
      <p:sp>
        <p:nvSpPr>
          <p:cNvPr id="499715" name="Rectangle 3"/>
          <p:cNvSpPr>
            <a:spLocks noGrp="1" noChangeArrowheads="1"/>
          </p:cNvSpPr>
          <p:nvPr>
            <p:ph idx="1"/>
          </p:nvPr>
        </p:nvSpPr>
        <p:spPr>
          <a:ln/>
        </p:spPr>
        <p:txBody>
          <a:bodyPr/>
          <a:lstStyle/>
          <a:p>
            <a:r>
              <a:rPr lang="en-US" dirty="0"/>
              <a:t>Scrum Board is a rows-and-columns depictions of work-in-progress</a:t>
            </a:r>
          </a:p>
          <a:p>
            <a:r>
              <a:rPr lang="en-US" dirty="0"/>
              <a:t>Items of work are rows, work status labels are columns</a:t>
            </a:r>
          </a:p>
          <a:p>
            <a:r>
              <a:rPr lang="en-US" dirty="0"/>
              <a:t>Work is addressed from top to bottom</a:t>
            </a:r>
          </a:p>
          <a:p>
            <a:r>
              <a:rPr lang="en-US" dirty="0"/>
              <a:t>Work migrates from left to right on the board</a:t>
            </a:r>
          </a:p>
        </p:txBody>
      </p:sp>
      <p:sp>
        <p:nvSpPr>
          <p:cNvPr id="3" name="Footer Placeholder 2"/>
          <p:cNvSpPr>
            <a:spLocks noGrp="1"/>
          </p:cNvSpPr>
          <p:nvPr>
            <p:ph type="ftr" sz="quarter" idx="11"/>
          </p:nvPr>
        </p:nvSpPr>
        <p:spPr/>
        <p:txBody>
          <a:bodyPr/>
          <a:lstStyle/>
          <a:p>
            <a:r>
              <a:rPr lang="pt-BR"/>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15</a:t>
            </a:fld>
            <a:endParaRPr lang="en-US"/>
          </a:p>
        </p:txBody>
      </p:sp>
    </p:spTree>
    <p:extLst>
      <p:ext uri="{BB962C8B-B14F-4D97-AF65-F5344CB8AC3E}">
        <p14:creationId xmlns:p14="http://schemas.microsoft.com/office/powerpoint/2010/main" val="147630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pt-BR"/>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16</a:t>
            </a:fld>
            <a:endParaRPr lang="en-US"/>
          </a:p>
        </p:txBody>
      </p:sp>
      <p:sp>
        <p:nvSpPr>
          <p:cNvPr id="501762" name="Rectangle 2"/>
          <p:cNvSpPr>
            <a:spLocks noGrp="1" noChangeArrowheads="1"/>
          </p:cNvSpPr>
          <p:nvPr>
            <p:ph type="title" idx="4294967295"/>
          </p:nvPr>
        </p:nvSpPr>
        <p:spPr>
          <a:xfrm>
            <a:off x="0" y="138113"/>
            <a:ext cx="10515600" cy="1325562"/>
          </a:xfrm>
          <a:ln/>
        </p:spPr>
        <p:txBody>
          <a:bodyPr/>
          <a:lstStyle/>
          <a:p>
            <a:r>
              <a:rPr lang="en-US" dirty="0"/>
              <a:t>Sample Use of the Scrum Board</a:t>
            </a:r>
          </a:p>
        </p:txBody>
      </p:sp>
      <p:pic>
        <p:nvPicPr>
          <p:cNvPr id="2" name="Picture 1"/>
          <p:cNvPicPr>
            <a:picLocks noChangeAspect="1"/>
          </p:cNvPicPr>
          <p:nvPr/>
        </p:nvPicPr>
        <p:blipFill rotWithShape="1">
          <a:blip r:embed="rId3"/>
          <a:srcRect l="872" t="2119" r="1606" b="1593"/>
          <a:stretch/>
        </p:blipFill>
        <p:spPr>
          <a:xfrm>
            <a:off x="386860" y="1017737"/>
            <a:ext cx="11418278" cy="5338613"/>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7272720" y="4008240"/>
              <a:ext cx="13680" cy="1800"/>
            </p14:xfrm>
          </p:contentPart>
        </mc:Choice>
        <mc:Fallback xmlns="">
          <p:pic>
            <p:nvPicPr>
              <p:cNvPr id="6" name="Ink 5"/>
              <p:cNvPicPr/>
              <p:nvPr/>
            </p:nvPicPr>
            <p:blipFill>
              <a:blip r:embed="rId5"/>
              <a:stretch>
                <a:fillRect/>
              </a:stretch>
            </p:blipFill>
            <p:spPr>
              <a:xfrm>
                <a:off x="7264800" y="4000320"/>
                <a:ext cx="27360" cy="18000"/>
              </a:xfrm>
              <a:prstGeom prst="rect">
                <a:avLst/>
              </a:prstGeom>
            </p:spPr>
          </p:pic>
        </mc:Fallback>
      </mc:AlternateContent>
    </p:spTree>
    <p:extLst>
      <p:ext uri="{BB962C8B-B14F-4D97-AF65-F5344CB8AC3E}">
        <p14:creationId xmlns:p14="http://schemas.microsoft.com/office/powerpoint/2010/main" val="3210379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a:t>I.N.V.E.S.T.</a:t>
            </a:r>
          </a:p>
          <a:p>
            <a:pPr lvl="1">
              <a:buFont typeface="Wingdings" panose="05000000000000000000" pitchFamily="2" charset="2"/>
              <a:buChar char="ü"/>
            </a:pPr>
            <a:r>
              <a:rPr lang="en-US" dirty="0"/>
              <a:t>Independent</a:t>
            </a:r>
          </a:p>
          <a:p>
            <a:pPr lvl="1">
              <a:buFont typeface="Wingdings" panose="05000000000000000000" pitchFamily="2" charset="2"/>
              <a:buChar char="ü"/>
            </a:pPr>
            <a:r>
              <a:rPr lang="en-US" dirty="0"/>
              <a:t>Negotiable</a:t>
            </a:r>
          </a:p>
          <a:p>
            <a:pPr lvl="1">
              <a:buFont typeface="Wingdings" panose="05000000000000000000" pitchFamily="2" charset="2"/>
              <a:buChar char="ü"/>
            </a:pPr>
            <a:r>
              <a:rPr lang="en-US" dirty="0"/>
              <a:t>Valuable</a:t>
            </a:r>
          </a:p>
          <a:p>
            <a:pPr lvl="1">
              <a:buFont typeface="Wingdings" panose="05000000000000000000" pitchFamily="2" charset="2"/>
              <a:buChar char="ü"/>
            </a:pPr>
            <a:r>
              <a:rPr lang="en-US" dirty="0"/>
              <a:t>Estimable</a:t>
            </a:r>
          </a:p>
          <a:p>
            <a:pPr lvl="1">
              <a:buFont typeface="Wingdings" panose="05000000000000000000" pitchFamily="2" charset="2"/>
              <a:buChar char="ü"/>
            </a:pPr>
            <a:r>
              <a:rPr lang="en-US" dirty="0"/>
              <a:t>Small</a:t>
            </a:r>
          </a:p>
          <a:p>
            <a:pPr lvl="1">
              <a:buFont typeface="Wingdings" panose="05000000000000000000" pitchFamily="2" charset="2"/>
              <a:buChar char="ü"/>
            </a:pPr>
            <a:r>
              <a:rPr lang="en-US" dirty="0"/>
              <a:t>Testable</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17</a:t>
            </a:fld>
            <a:endParaRPr lang="en-US"/>
          </a:p>
        </p:txBody>
      </p:sp>
      <p:pic>
        <p:nvPicPr>
          <p:cNvPr id="7" name="Picture 6"/>
          <p:cNvPicPr>
            <a:picLocks noChangeAspect="1"/>
          </p:cNvPicPr>
          <p:nvPr/>
        </p:nvPicPr>
        <p:blipFill>
          <a:blip r:embed="rId2"/>
          <a:stretch>
            <a:fillRect/>
          </a:stretch>
        </p:blipFill>
        <p:spPr>
          <a:xfrm>
            <a:off x="4381396" y="1027906"/>
            <a:ext cx="6295238" cy="3980952"/>
          </a:xfrm>
          <a:prstGeom prst="rect">
            <a:avLst/>
          </a:prstGeom>
        </p:spPr>
      </p:pic>
    </p:spTree>
    <p:extLst>
      <p:ext uri="{BB962C8B-B14F-4D97-AF65-F5344CB8AC3E}">
        <p14:creationId xmlns:p14="http://schemas.microsoft.com/office/powerpoint/2010/main" val="138138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Stories [1/2]</a:t>
            </a:r>
          </a:p>
        </p:txBody>
      </p:sp>
      <p:sp>
        <p:nvSpPr>
          <p:cNvPr id="3" name="Content Placeholder 2"/>
          <p:cNvSpPr>
            <a:spLocks noGrp="1"/>
          </p:cNvSpPr>
          <p:nvPr>
            <p:ph idx="1"/>
          </p:nvPr>
        </p:nvSpPr>
        <p:spPr/>
        <p:txBody>
          <a:bodyPr>
            <a:normAutofit/>
          </a:bodyPr>
          <a:lstStyle/>
          <a:p>
            <a:r>
              <a:rPr lang="en-US" dirty="0"/>
              <a:t>Agile Estimating uses “Relative Sizing”</a:t>
            </a:r>
          </a:p>
          <a:p>
            <a:pPr lvl="1"/>
            <a:r>
              <a:rPr lang="en-US" dirty="0"/>
              <a:t>Since effort is subjective, we use Relative Sizing to other User Stories</a:t>
            </a:r>
          </a:p>
          <a:p>
            <a:r>
              <a:rPr lang="en-US" dirty="0"/>
              <a:t>Fibonacci Sequence – 1, 2, 3, 5, 8, 13, 21+</a:t>
            </a:r>
          </a:p>
          <a:p>
            <a:pPr lvl="1"/>
            <a:r>
              <a:rPr lang="en-US" dirty="0"/>
              <a:t>We try to keep it under 13 so we can better categorize Stories</a:t>
            </a:r>
          </a:p>
          <a:p>
            <a:r>
              <a:rPr lang="en-US" dirty="0"/>
              <a:t>T-Shirt Sizing is popular</a:t>
            </a:r>
          </a:p>
          <a:p>
            <a:pPr lvl="1"/>
            <a:r>
              <a:rPr lang="en-US" dirty="0"/>
              <a:t>XS, S, M, L, XL, XXL</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18</a:t>
            </a:fld>
            <a:endParaRPr lang="en-US"/>
          </a:p>
        </p:txBody>
      </p:sp>
    </p:spTree>
    <p:extLst>
      <p:ext uri="{BB962C8B-B14F-4D97-AF65-F5344CB8AC3E}">
        <p14:creationId xmlns:p14="http://schemas.microsoft.com/office/powerpoint/2010/main" val="3691095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Stories [2/2]</a:t>
            </a:r>
          </a:p>
        </p:txBody>
      </p:sp>
      <p:sp>
        <p:nvSpPr>
          <p:cNvPr id="3" name="Content Placeholder 2"/>
          <p:cNvSpPr>
            <a:spLocks noGrp="1"/>
          </p:cNvSpPr>
          <p:nvPr>
            <p:ph idx="1"/>
          </p:nvPr>
        </p:nvSpPr>
        <p:spPr/>
        <p:txBody>
          <a:bodyPr>
            <a:normAutofit/>
          </a:bodyPr>
          <a:lstStyle/>
          <a:p>
            <a:r>
              <a:rPr lang="en-US" dirty="0"/>
              <a:t>The number assigned to these are called “Story Points”</a:t>
            </a:r>
          </a:p>
          <a:p>
            <a:pPr lvl="1"/>
            <a:r>
              <a:rPr lang="en-US" dirty="0"/>
              <a:t>Story Points can be thought of as “Effort Points” – more points = more effort</a:t>
            </a:r>
          </a:p>
          <a:p>
            <a:r>
              <a:rPr lang="en-US" dirty="0"/>
              <a:t>Breakdown of Estimating</a:t>
            </a:r>
          </a:p>
          <a:p>
            <a:pPr lvl="1"/>
            <a:r>
              <a:rPr lang="en-US" dirty="0"/>
              <a:t>Epics = Large and Vague</a:t>
            </a:r>
          </a:p>
          <a:p>
            <a:pPr lvl="1"/>
            <a:r>
              <a:rPr lang="en-US" dirty="0"/>
              <a:t>Features = A useable product</a:t>
            </a:r>
          </a:p>
          <a:p>
            <a:pPr lvl="1"/>
            <a:r>
              <a:rPr lang="en-US" dirty="0"/>
              <a:t>User Story = One part of a feature</a:t>
            </a:r>
          </a:p>
          <a:p>
            <a:pPr lvl="1"/>
            <a:r>
              <a:rPr lang="en-US" dirty="0"/>
              <a:t>Task = The smallest item a person could possibly do</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19</a:t>
            </a:fld>
            <a:endParaRPr lang="en-US"/>
          </a:p>
        </p:txBody>
      </p:sp>
    </p:spTree>
    <p:extLst>
      <p:ext uri="{BB962C8B-B14F-4D97-AF65-F5344CB8AC3E}">
        <p14:creationId xmlns:p14="http://schemas.microsoft.com/office/powerpoint/2010/main" val="860933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Fibonacci Spiral</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1868" y="1170737"/>
            <a:ext cx="9044190" cy="5368175"/>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524362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ratio</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74060"/>
            <a:ext cx="10515600" cy="3509879"/>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
        <p:nvSpPr>
          <p:cNvPr id="8" name="Rectangle 7"/>
          <p:cNvSpPr/>
          <p:nvPr/>
        </p:nvSpPr>
        <p:spPr>
          <a:xfrm>
            <a:off x="838200" y="5446979"/>
            <a:ext cx="10515600" cy="646331"/>
          </a:xfrm>
          <a:prstGeom prst="rect">
            <a:avLst/>
          </a:prstGeom>
        </p:spPr>
        <p:txBody>
          <a:bodyPr wrap="square">
            <a:spAutoFit/>
          </a:bodyPr>
          <a:lstStyle/>
          <a:p>
            <a:pPr>
              <a:buFont typeface="Arial" panose="020B0604020202020204" pitchFamily="34" charset="0"/>
              <a:buChar char="•"/>
            </a:pPr>
            <a:r>
              <a:rPr lang="en-US" dirty="0">
                <a:solidFill>
                  <a:srgbClr val="4E6677"/>
                </a:solidFill>
                <a:latin typeface="Lato"/>
              </a:rPr>
              <a:t>61.8% - also referred to as "the golden ratio" is found by dividing one number in the series by the number that follows it. For example: 8/13 = 0.6153, and 55/89 = 0.6179.</a:t>
            </a:r>
            <a:endParaRPr lang="en-US" b="0" i="0" dirty="0">
              <a:solidFill>
                <a:srgbClr val="4E6677"/>
              </a:solidFill>
              <a:effectLst/>
              <a:latin typeface="Lato"/>
            </a:endParaRPr>
          </a:p>
        </p:txBody>
      </p:sp>
    </p:spTree>
    <p:extLst>
      <p:ext uri="{BB962C8B-B14F-4D97-AF65-F5344CB8AC3E}">
        <p14:creationId xmlns:p14="http://schemas.microsoft.com/office/powerpoint/2010/main" val="2827231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T-shirt size estimating</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pic>
        <p:nvPicPr>
          <p:cNvPr id="8"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627" y="1969343"/>
            <a:ext cx="9372600" cy="4063901"/>
          </a:xfrm>
          <a:prstGeom prst="rect">
            <a:avLst/>
          </a:prstGeom>
        </p:spPr>
      </p:pic>
      <p:sp>
        <p:nvSpPr>
          <p:cNvPr id="9" name="Content Placeholder 8"/>
          <p:cNvSpPr>
            <a:spLocks noGrp="1"/>
          </p:cNvSpPr>
          <p:nvPr>
            <p:ph idx="1"/>
          </p:nvPr>
        </p:nvSpPr>
        <p:spPr/>
        <p:txBody>
          <a:bodyPr/>
          <a:lstStyle/>
          <a:p>
            <a:endParaRPr lang="en-US" dirty="0"/>
          </a:p>
        </p:txBody>
      </p:sp>
    </p:spTree>
    <p:extLst>
      <p:ext uri="{BB962C8B-B14F-4D97-AF65-F5344CB8AC3E}">
        <p14:creationId xmlns:p14="http://schemas.microsoft.com/office/powerpoint/2010/main" val="3101080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Story points quantification example</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3189" y="1828192"/>
            <a:ext cx="5705622" cy="4390654"/>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3043225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Sized stories planning</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pic>
        <p:nvPicPr>
          <p:cNvPr id="9"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5964" y="1847850"/>
            <a:ext cx="6665499" cy="4351338"/>
          </a:xfrm>
        </p:spPr>
      </p:pic>
    </p:spTree>
    <p:extLst>
      <p:ext uri="{BB962C8B-B14F-4D97-AF65-F5344CB8AC3E}">
        <p14:creationId xmlns:p14="http://schemas.microsoft.com/office/powerpoint/2010/main" val="522124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Further value of t-shirt size estimation</a:t>
            </a:r>
          </a:p>
        </p:txBody>
      </p:sp>
      <p:pic>
        <p:nvPicPr>
          <p:cNvPr id="7" name="Content Placeholder 6"/>
          <p:cNvPicPr>
            <a:picLocks noGrp="1" noChangeAspect="1"/>
          </p:cNvPicPr>
          <p:nvPr>
            <p:ph idx="1"/>
          </p:nvPr>
        </p:nvPicPr>
        <p:blipFill rotWithShape="1">
          <a:blip r:embed="rId2">
            <a:extLst>
              <a:ext uri="{BEBA8EAE-BF5A-486C-A8C5-ECC9F3942E4B}">
                <a14:imgProps xmlns:a14="http://schemas.microsoft.com/office/drawing/2010/main">
                  <a14:imgLayer r:embed="rId3">
                    <a14:imgEffect>
                      <a14:backgroundRemoval t="6579" b="68640" l="54386" r="95088"/>
                    </a14:imgEffect>
                  </a14:imgLayer>
                </a14:imgProps>
              </a:ext>
              <a:ext uri="{28A0092B-C50C-407E-A947-70E740481C1C}">
                <a14:useLocalDpi xmlns:a14="http://schemas.microsoft.com/office/drawing/2010/main" val="0"/>
              </a:ext>
            </a:extLst>
          </a:blip>
          <a:srcRect l="54318" t="9698" r="3447" b="31031"/>
          <a:stretch/>
        </p:blipFill>
        <p:spPr>
          <a:xfrm>
            <a:off x="4123592" y="1479673"/>
            <a:ext cx="3944815" cy="4428840"/>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8573805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Agile Estimating</a:t>
            </a:r>
          </a:p>
        </p:txBody>
      </p:sp>
      <p:sp>
        <p:nvSpPr>
          <p:cNvPr id="8" name="Content Placeholder 7"/>
          <p:cNvSpPr>
            <a:spLocks noGrp="1"/>
          </p:cNvSpPr>
          <p:nvPr>
            <p:ph idx="1"/>
          </p:nvPr>
        </p:nvSpPr>
        <p:spPr/>
        <p:txBody>
          <a:bodyPr>
            <a:normAutofit/>
          </a:bodyPr>
          <a:lstStyle/>
          <a:p>
            <a:r>
              <a:rPr lang="en-US" dirty="0"/>
              <a:t>Velocity = The number of Story Points completed during an iteration (Sprint)</a:t>
            </a:r>
          </a:p>
          <a:p>
            <a:pPr lvl="1"/>
            <a:r>
              <a:rPr lang="en-US" dirty="0"/>
              <a:t>Points are ONLY added if the User Story is 100% complete</a:t>
            </a:r>
          </a:p>
          <a:p>
            <a:pPr lvl="1"/>
            <a:r>
              <a:rPr lang="en-US" dirty="0"/>
              <a:t>Cumulative Average</a:t>
            </a:r>
          </a:p>
          <a:p>
            <a:pPr lvl="1"/>
            <a:r>
              <a:rPr lang="en-US" dirty="0"/>
              <a:t>It will take several iterations for Velocity to stabilize</a:t>
            </a:r>
          </a:p>
          <a:p>
            <a:pPr lvl="1"/>
            <a:r>
              <a:rPr lang="en-US" dirty="0"/>
              <a:t>Tracked as a TEAM – not for individual performance</a:t>
            </a:r>
          </a:p>
          <a:p>
            <a:pPr lvl="1"/>
            <a:r>
              <a:rPr lang="en-US" dirty="0"/>
              <a:t>Velocity will naturally fluctuate (a little) “reasonable amount”</a:t>
            </a:r>
          </a:p>
          <a:p>
            <a:pPr lvl="1"/>
            <a:r>
              <a:rPr lang="en-US" dirty="0"/>
              <a:t>The more broken down a Feature can be, the better the estimates will be</a:t>
            </a:r>
          </a:p>
          <a:p>
            <a:pPr lvl="1"/>
            <a:r>
              <a:rPr lang="en-US" dirty="0"/>
              <a:t>It can include ANY task so long as there are User Stories (placeholders)</a:t>
            </a:r>
          </a:p>
          <a:p>
            <a:endParaRPr lang="en-US" dirty="0"/>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5495426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Math</a:t>
            </a:r>
          </a:p>
        </p:txBody>
      </p:sp>
      <p:sp>
        <p:nvSpPr>
          <p:cNvPr id="3" name="Content Placeholder 2"/>
          <p:cNvSpPr>
            <a:spLocks noGrp="1"/>
          </p:cNvSpPr>
          <p:nvPr>
            <p:ph idx="1"/>
          </p:nvPr>
        </p:nvSpPr>
        <p:spPr/>
        <p:txBody>
          <a:bodyPr>
            <a:normAutofit/>
          </a:bodyPr>
          <a:lstStyle/>
          <a:p>
            <a:r>
              <a:rPr lang="en-US" dirty="0"/>
              <a:t>Sprint 1, the team finished 20 story points. </a:t>
            </a:r>
          </a:p>
          <a:p>
            <a:pPr lvl="1"/>
            <a:r>
              <a:rPr lang="en-US" dirty="0"/>
              <a:t>Sprint 2, the team finished 30 story points.</a:t>
            </a:r>
          </a:p>
          <a:p>
            <a:r>
              <a:rPr lang="en-US" dirty="0"/>
              <a:t>Sprint 3, the team estimates how many story points will be completed?</a:t>
            </a:r>
          </a:p>
          <a:p>
            <a:endParaRPr lang="en-US" dirty="0"/>
          </a:p>
          <a:p>
            <a:r>
              <a:rPr lang="en-US" dirty="0"/>
              <a:t>A)	20</a:t>
            </a:r>
          </a:p>
          <a:p>
            <a:r>
              <a:rPr lang="en-US" dirty="0"/>
              <a:t>B)	30</a:t>
            </a:r>
          </a:p>
          <a:p>
            <a:r>
              <a:rPr lang="en-US" dirty="0"/>
              <a:t>C)	50</a:t>
            </a:r>
          </a:p>
          <a:p>
            <a:r>
              <a:rPr lang="en-US" dirty="0"/>
              <a:t>D)	25</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247534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Games</a:t>
            </a:r>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80802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Agile Games</a:t>
            </a:r>
          </a:p>
        </p:txBody>
      </p:sp>
      <p:sp>
        <p:nvSpPr>
          <p:cNvPr id="3" name="Content Placeholder 2"/>
          <p:cNvSpPr>
            <a:spLocks noGrp="1"/>
          </p:cNvSpPr>
          <p:nvPr>
            <p:ph idx="1"/>
          </p:nvPr>
        </p:nvSpPr>
        <p:spPr/>
        <p:txBody>
          <a:bodyPr/>
          <a:lstStyle/>
          <a:p>
            <a:r>
              <a:rPr lang="en-US" dirty="0"/>
              <a:t>Designed to promote collaboration</a:t>
            </a:r>
          </a:p>
          <a:p>
            <a:r>
              <a:rPr lang="en-US" dirty="0"/>
              <a:t>Have fun</a:t>
            </a:r>
          </a:p>
          <a:p>
            <a:r>
              <a:rPr lang="en-US" dirty="0"/>
              <a:t>Gamify the process</a:t>
            </a:r>
          </a:p>
          <a:p>
            <a:r>
              <a:rPr lang="en-US" dirty="0"/>
              <a:t>Spark innovation and creativity</a:t>
            </a:r>
          </a:p>
          <a:p>
            <a:r>
              <a:rPr lang="en-US" dirty="0"/>
              <a:t>Encourages participation</a:t>
            </a:r>
          </a:p>
          <a:p>
            <a:r>
              <a:rPr lang="en-US" dirty="0"/>
              <a:t>Generate organic conversations</a:t>
            </a:r>
          </a:p>
          <a:p>
            <a:r>
              <a:rPr lang="en-US" dirty="0"/>
              <a:t>Brings the team closer together</a:t>
            </a:r>
          </a:p>
          <a:p>
            <a:r>
              <a:rPr lang="en-US" dirty="0"/>
              <a:t>Promotes diversity</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29</a:t>
            </a:fld>
            <a:endParaRPr lang="en-US"/>
          </a:p>
        </p:txBody>
      </p:sp>
    </p:spTree>
    <p:extLst>
      <p:ext uri="{BB962C8B-B14F-4D97-AF65-F5344CB8AC3E}">
        <p14:creationId xmlns:p14="http://schemas.microsoft.com/office/powerpoint/2010/main" val="1593759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Games</a:t>
            </a:r>
          </a:p>
        </p:txBody>
      </p:sp>
      <p:sp>
        <p:nvSpPr>
          <p:cNvPr id="3" name="Content Placeholder 2"/>
          <p:cNvSpPr>
            <a:spLocks noGrp="1"/>
          </p:cNvSpPr>
          <p:nvPr>
            <p:ph idx="1"/>
          </p:nvPr>
        </p:nvSpPr>
        <p:spPr/>
        <p:txBody>
          <a:bodyPr>
            <a:normAutofit lnSpcReduction="10000"/>
          </a:bodyPr>
          <a:lstStyle/>
          <a:p>
            <a:r>
              <a:rPr lang="en-US" b="1" dirty="0"/>
              <a:t>Planning Poker </a:t>
            </a:r>
            <a:r>
              <a:rPr lang="en-US" dirty="0"/>
              <a:t>– Used to estimate the size of a User Story</a:t>
            </a:r>
          </a:p>
          <a:p>
            <a:r>
              <a:rPr lang="en-US" b="1" dirty="0"/>
              <a:t>Coin Game </a:t>
            </a:r>
            <a:r>
              <a:rPr lang="en-US" dirty="0"/>
              <a:t>– Used to show workflow, pull, and batches</a:t>
            </a:r>
          </a:p>
          <a:p>
            <a:r>
              <a:rPr lang="en-US" b="1" dirty="0"/>
              <a:t>20/20 Vision </a:t>
            </a:r>
            <a:r>
              <a:rPr lang="en-US" dirty="0"/>
              <a:t>– Used to prioritize User Stories on a board</a:t>
            </a:r>
          </a:p>
          <a:p>
            <a:r>
              <a:rPr lang="en-US" b="1" dirty="0"/>
              <a:t>Prune the Product Tree </a:t>
            </a:r>
            <a:r>
              <a:rPr lang="en-US" dirty="0"/>
              <a:t>– Used to prioritize User Stories on a “tree”</a:t>
            </a:r>
          </a:p>
          <a:p>
            <a:r>
              <a:rPr lang="en-US" b="1" dirty="0"/>
              <a:t>Product Box </a:t>
            </a:r>
            <a:r>
              <a:rPr lang="en-US" dirty="0"/>
              <a:t>– Used to have stakeholders show what they want and value</a:t>
            </a:r>
          </a:p>
          <a:p>
            <a:r>
              <a:rPr lang="en-US" b="1" dirty="0"/>
              <a:t>Buy a Feature </a:t>
            </a:r>
            <a:r>
              <a:rPr lang="en-US" dirty="0"/>
              <a:t>– Used to “buy” features based on priority</a:t>
            </a:r>
          </a:p>
          <a:p>
            <a:r>
              <a:rPr lang="en-US" b="1" dirty="0"/>
              <a:t>Draw a House </a:t>
            </a:r>
            <a:r>
              <a:rPr lang="en-US" dirty="0"/>
              <a:t>– Used to encourage reasoning and communication</a:t>
            </a:r>
          </a:p>
          <a:p>
            <a:r>
              <a:rPr lang="en-US" b="1" dirty="0"/>
              <a:t>Chair Game </a:t>
            </a:r>
            <a:r>
              <a:rPr lang="en-US" dirty="0"/>
              <a:t>– Used to promote communication and have fun</a:t>
            </a:r>
          </a:p>
          <a:p>
            <a:endParaRPr lang="en-US" dirty="0"/>
          </a:p>
        </p:txBody>
      </p:sp>
      <p:sp>
        <p:nvSpPr>
          <p:cNvPr id="5" name="Footer Placeholder 4"/>
          <p:cNvSpPr>
            <a:spLocks noGrp="1"/>
          </p:cNvSpPr>
          <p:nvPr>
            <p:ph type="ftr" sz="quarter" idx="11"/>
          </p:nvPr>
        </p:nvSpPr>
        <p:spPr/>
        <p:txBody>
          <a:bodyPr/>
          <a:lstStyle/>
          <a:p>
            <a:r>
              <a:rPr lang="pt-BR"/>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30</a:t>
            </a:fld>
            <a:endParaRPr lang="en-US"/>
          </a:p>
        </p:txBody>
      </p:sp>
    </p:spTree>
    <p:extLst>
      <p:ext uri="{BB962C8B-B14F-4D97-AF65-F5344CB8AC3E}">
        <p14:creationId xmlns:p14="http://schemas.microsoft.com/office/powerpoint/2010/main" val="243603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Poker </a:t>
            </a:r>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l="2971" t="8929" r="5520" b="16449"/>
          <a:stretch/>
        </p:blipFill>
        <p:spPr>
          <a:xfrm>
            <a:off x="140676" y="1957974"/>
            <a:ext cx="11927288" cy="3064192"/>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5828593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Coin Game</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6003" y="1690688"/>
            <a:ext cx="4087397" cy="4113185"/>
          </a:xfrm>
          <a:prstGeom prst="rect">
            <a:avLst/>
          </a:prstGeom>
        </p:spPr>
      </p:pic>
    </p:spTree>
    <p:extLst>
      <p:ext uri="{BB962C8B-B14F-4D97-AF65-F5344CB8AC3E}">
        <p14:creationId xmlns:p14="http://schemas.microsoft.com/office/powerpoint/2010/main" val="33813373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20/20 Vision</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8597" y="1932967"/>
            <a:ext cx="3384080" cy="4181103"/>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6002" y="590912"/>
            <a:ext cx="4501209" cy="5765438"/>
          </a:xfrm>
          <a:prstGeom prst="rect">
            <a:avLst/>
          </a:prstGeom>
        </p:spPr>
      </p:pic>
    </p:spTree>
    <p:extLst>
      <p:ext uri="{BB962C8B-B14F-4D97-AF65-F5344CB8AC3E}">
        <p14:creationId xmlns:p14="http://schemas.microsoft.com/office/powerpoint/2010/main" val="15886952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Prune the Product Tree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0659" y="1377018"/>
            <a:ext cx="7930681" cy="5480982"/>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37392591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Product Box</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8865" y="1126126"/>
            <a:ext cx="8954269" cy="5412786"/>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3675550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Buy a Feature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77487" y="508770"/>
            <a:ext cx="3086685" cy="1234674"/>
          </a:xfr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446" y="1931140"/>
            <a:ext cx="9355016" cy="4537183"/>
          </a:xfrm>
          <a:prstGeom prst="rect">
            <a:avLst/>
          </a:prstGeom>
        </p:spPr>
      </p:pic>
    </p:spTree>
    <p:extLst>
      <p:ext uri="{BB962C8B-B14F-4D97-AF65-F5344CB8AC3E}">
        <p14:creationId xmlns:p14="http://schemas.microsoft.com/office/powerpoint/2010/main" val="15604219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76585" y="874762"/>
            <a:ext cx="7905615" cy="5329314"/>
          </a:xfrm>
        </p:spPr>
      </p:pic>
      <p:sp>
        <p:nvSpPr>
          <p:cNvPr id="2" name="Title 1"/>
          <p:cNvSpPr>
            <a:spLocks noGrp="1"/>
          </p:cNvSpPr>
          <p:nvPr>
            <p:ph type="title"/>
          </p:nvPr>
        </p:nvSpPr>
        <p:spPr/>
        <p:txBody>
          <a:bodyPr/>
          <a:lstStyle/>
          <a:p>
            <a:r>
              <a:rPr lang="en-US" b="1" dirty="0"/>
              <a:t>Draw a House</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7377840" y="2702520"/>
              <a:ext cx="1180080" cy="1420560"/>
            </p14:xfrm>
          </p:contentPart>
        </mc:Choice>
        <mc:Fallback xmlns="">
          <p:pic>
            <p:nvPicPr>
              <p:cNvPr id="8" name="Ink 7"/>
              <p:cNvPicPr/>
              <p:nvPr/>
            </p:nvPicPr>
            <p:blipFill>
              <a:blip r:embed="rId5"/>
              <a:stretch>
                <a:fillRect/>
              </a:stretch>
            </p:blipFill>
            <p:spPr>
              <a:xfrm>
                <a:off x="7373520" y="2698200"/>
                <a:ext cx="1188000" cy="1429920"/>
              </a:xfrm>
              <a:prstGeom prst="rect">
                <a:avLst/>
              </a:prstGeom>
            </p:spPr>
          </p:pic>
        </mc:Fallback>
      </mc:AlternateContent>
    </p:spTree>
    <p:extLst>
      <p:ext uri="{BB962C8B-B14F-4D97-AF65-F5344CB8AC3E}">
        <p14:creationId xmlns:p14="http://schemas.microsoft.com/office/powerpoint/2010/main" val="9692480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Chair Game</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
        <p:nvSpPr>
          <p:cNvPr id="8" name="Content Placeholder 7"/>
          <p:cNvSpPr>
            <a:spLocks noGrp="1"/>
          </p:cNvSpPr>
          <p:nvPr>
            <p:ph idx="1"/>
          </p:nvPr>
        </p:nvSpPr>
        <p:spPr/>
        <p:txBody>
          <a:bodyPr/>
          <a:lstStyle/>
          <a:p>
            <a:r>
              <a:rPr lang="en-US" dirty="0">
                <a:hlinkClick r:id="rId2"/>
              </a:rPr>
              <a:t>https://www.youtube.com/watch?v=drv-2D6g3Gw</a:t>
            </a:r>
            <a:r>
              <a:rPr lang="en-US" dirty="0"/>
              <a:t> </a:t>
            </a:r>
          </a:p>
        </p:txBody>
      </p:sp>
    </p:spTree>
    <p:extLst>
      <p:ext uri="{BB962C8B-B14F-4D97-AF65-F5344CB8AC3E}">
        <p14:creationId xmlns:p14="http://schemas.microsoft.com/office/powerpoint/2010/main" val="254914399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7315</TotalTime>
  <Words>2136</Words>
  <Application>Microsoft Office PowerPoint</Application>
  <PresentationFormat>Widescreen</PresentationFormat>
  <Paragraphs>323</Paragraphs>
  <Slides>38</Slides>
  <Notes>14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38</vt:i4>
      </vt:variant>
    </vt:vector>
  </HeadingPairs>
  <TitlesOfParts>
    <vt:vector size="45" baseType="lpstr">
      <vt:lpstr>Arial</vt:lpstr>
      <vt:lpstr>Calibri</vt:lpstr>
      <vt:lpstr>Calibri Light</vt:lpstr>
      <vt:lpstr>Lato</vt:lpstr>
      <vt:lpstr>Wingdings</vt:lpstr>
      <vt:lpstr>1_Office Theme</vt:lpstr>
      <vt:lpstr>Office Theme</vt:lpstr>
      <vt:lpstr> PMG 622 Agile Project Management LECTURE 09: Agile planning</vt:lpstr>
      <vt:lpstr>المنتدى المفتوح -The Open Forum</vt:lpstr>
      <vt:lpstr>Waste is a Crime</vt:lpstr>
      <vt:lpstr>The wastes Categories and Actions</vt:lpstr>
      <vt:lpstr>The 7 Wastes</vt:lpstr>
      <vt:lpstr>The 8th Waste</vt:lpstr>
      <vt:lpstr>DOWNTIME</vt:lpstr>
      <vt:lpstr>Unused Employee Creativity: </vt:lpstr>
      <vt:lpstr>Waste is a Crime</vt:lpstr>
      <vt:lpstr>Agile Planning</vt:lpstr>
      <vt:lpstr>Planning and Time Boxing</vt:lpstr>
      <vt:lpstr>Scrum’ THREE BEST PRACTICES</vt:lpstr>
      <vt:lpstr>Best Practice #1: User Stories</vt:lpstr>
      <vt:lpstr>Best Practice #2: Planning  Poker</vt:lpstr>
      <vt:lpstr>Best Practice #3: Use of the Scrum Board</vt:lpstr>
      <vt:lpstr>Sample Use of the Scrum Board</vt:lpstr>
      <vt:lpstr>User Stories</vt:lpstr>
      <vt:lpstr>Estimating User Stories [1/2]</vt:lpstr>
      <vt:lpstr>Estimating User Stories [2/2]</vt:lpstr>
      <vt:lpstr>Fibonacci Spiral</vt:lpstr>
      <vt:lpstr>Golden ratio</vt:lpstr>
      <vt:lpstr>T-shirt size estimating</vt:lpstr>
      <vt:lpstr>Story points quantification example</vt:lpstr>
      <vt:lpstr>Sized stories planning</vt:lpstr>
      <vt:lpstr>Further value of t-shirt size estimation</vt:lpstr>
      <vt:lpstr>Agile Estimating</vt:lpstr>
      <vt:lpstr>Agile Math</vt:lpstr>
      <vt:lpstr>Agile Games</vt:lpstr>
      <vt:lpstr>Features of Agile Games</vt:lpstr>
      <vt:lpstr>Examples Of Games</vt:lpstr>
      <vt:lpstr>Planning Poker </vt:lpstr>
      <vt:lpstr>Coin Game</vt:lpstr>
      <vt:lpstr>20/20 Vision</vt:lpstr>
      <vt:lpstr>Prune the Product Tree</vt:lpstr>
      <vt:lpstr>Product Box</vt:lpstr>
      <vt:lpstr>Buy a Feature</vt:lpstr>
      <vt:lpstr>Draw a House</vt:lpstr>
      <vt:lpstr>Chair Game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850</cp:revision>
  <dcterms:created xsi:type="dcterms:W3CDTF">2020-10-15T07:04:09Z</dcterms:created>
  <dcterms:modified xsi:type="dcterms:W3CDTF">2022-12-02T21:39:21Z</dcterms:modified>
</cp:coreProperties>
</file>