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550" r:id="rId3"/>
    <p:sldId id="730" r:id="rId4"/>
    <p:sldId id="689" r:id="rId5"/>
    <p:sldId id="697" r:id="rId6"/>
    <p:sldId id="698" r:id="rId7"/>
    <p:sldId id="731" r:id="rId8"/>
    <p:sldId id="699" r:id="rId9"/>
    <p:sldId id="700" r:id="rId10"/>
    <p:sldId id="701" r:id="rId11"/>
    <p:sldId id="702" r:id="rId12"/>
    <p:sldId id="732" r:id="rId13"/>
    <p:sldId id="690" r:id="rId14"/>
    <p:sldId id="691" r:id="rId15"/>
    <p:sldId id="703" r:id="rId16"/>
    <p:sldId id="704" r:id="rId17"/>
    <p:sldId id="705" r:id="rId18"/>
    <p:sldId id="706" r:id="rId19"/>
    <p:sldId id="707" r:id="rId20"/>
    <p:sldId id="708" r:id="rId21"/>
    <p:sldId id="693" r:id="rId22"/>
    <p:sldId id="694" r:id="rId23"/>
    <p:sldId id="695" r:id="rId24"/>
    <p:sldId id="710" r:id="rId25"/>
    <p:sldId id="711" r:id="rId26"/>
    <p:sldId id="712" r:id="rId27"/>
    <p:sldId id="713" r:id="rId28"/>
    <p:sldId id="714" r:id="rId29"/>
    <p:sldId id="724" r:id="rId30"/>
    <p:sldId id="715" r:id="rId31"/>
    <p:sldId id="725" r:id="rId32"/>
    <p:sldId id="716" r:id="rId33"/>
    <p:sldId id="717" r:id="rId34"/>
    <p:sldId id="726" r:id="rId35"/>
    <p:sldId id="718" r:id="rId36"/>
    <p:sldId id="728" r:id="rId37"/>
    <p:sldId id="719" r:id="rId38"/>
    <p:sldId id="727" r:id="rId39"/>
    <p:sldId id="720" r:id="rId40"/>
    <p:sldId id="721" r:id="rId41"/>
    <p:sldId id="729" r:id="rId42"/>
    <p:sldId id="64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0"/>
            <p14:sldId id="730"/>
            <p14:sldId id="689"/>
            <p14:sldId id="697"/>
            <p14:sldId id="698"/>
            <p14:sldId id="731"/>
            <p14:sldId id="699"/>
            <p14:sldId id="700"/>
            <p14:sldId id="701"/>
            <p14:sldId id="702"/>
            <p14:sldId id="732"/>
            <p14:sldId id="690"/>
            <p14:sldId id="691"/>
            <p14:sldId id="703"/>
            <p14:sldId id="704"/>
            <p14:sldId id="705"/>
            <p14:sldId id="706"/>
            <p14:sldId id="707"/>
            <p14:sldId id="708"/>
            <p14:sldId id="693"/>
            <p14:sldId id="694"/>
            <p14:sldId id="695"/>
            <p14:sldId id="710"/>
            <p14:sldId id="711"/>
            <p14:sldId id="712"/>
            <p14:sldId id="713"/>
            <p14:sldId id="714"/>
            <p14:sldId id="724"/>
            <p14:sldId id="715"/>
            <p14:sldId id="725"/>
            <p14:sldId id="716"/>
            <p14:sldId id="717"/>
            <p14:sldId id="726"/>
            <p14:sldId id="718"/>
            <p14:sldId id="728"/>
            <p14:sldId id="719"/>
            <p14:sldId id="727"/>
            <p14:sldId id="720"/>
            <p14:sldId id="721"/>
            <p14:sldId id="729"/>
            <p14:sldId id="6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89" d="100"/>
          <a:sy n="89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4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8107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5675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</a:t>
            </a:r>
            <a:r>
              <a:rPr lang="en-US" sz="800" dirty="0" err="1" smtClean="0">
                <a:solidFill>
                  <a:srgbClr val="002060"/>
                </a:solidFill>
                <a:latin typeface="TheSansMonoConNormal"/>
              </a:rPr>
              <a:t>Yaser</a:t>
            </a:r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02860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9646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291751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9346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49525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47306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36311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53821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91111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91121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2524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98306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86551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46676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16554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233133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9978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05338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203" y="32185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88" r:id="rId33"/>
    <p:sldLayoutId id="2147483689" r:id="rId3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5" y="58492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Encapsulation</a:t>
            </a:r>
          </a:p>
          <a:p>
            <a:r>
              <a:rPr lang="en-US" sz="1600" dirty="0"/>
              <a:t>using private attributes and methods</a:t>
            </a:r>
          </a:p>
          <a:p>
            <a:r>
              <a:rPr lang="en-US" sz="1600" dirty="0"/>
              <a:t>getters and setters</a:t>
            </a:r>
          </a:p>
          <a:p>
            <a:r>
              <a:rPr lang="en-US" sz="1600" dirty="0"/>
              <a:t>this </a:t>
            </a:r>
            <a:r>
              <a:rPr lang="en-US" sz="1600" dirty="0" smtClean="0"/>
              <a:t>keyword</a:t>
            </a:r>
          </a:p>
          <a:p>
            <a:r>
              <a:rPr lang="en-US" sz="1600" dirty="0"/>
              <a:t>Polymorphism</a:t>
            </a:r>
          </a:p>
          <a:p>
            <a:r>
              <a:rPr lang="en-US" sz="1600" dirty="0"/>
              <a:t>Purpose of polymorphism</a:t>
            </a:r>
          </a:p>
          <a:p>
            <a:r>
              <a:rPr lang="en-US" sz="1600" dirty="0"/>
              <a:t>Types of polymorphism</a:t>
            </a:r>
          </a:p>
          <a:p>
            <a:r>
              <a:rPr lang="en-US" sz="1600" dirty="0"/>
              <a:t>ad hoc polymorphism</a:t>
            </a:r>
          </a:p>
          <a:p>
            <a:r>
              <a:rPr lang="en-US" sz="1600" dirty="0"/>
              <a:t>Universal polymorphism</a:t>
            </a:r>
          </a:p>
          <a:p>
            <a:endParaRPr lang="en-US" sz="1600" dirty="0"/>
          </a:p>
          <a:p>
            <a:pPr marL="0" indent="0"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encapsulation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6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smtClean="0"/>
              <a:t>Encapsulation</a:t>
            </a:r>
            <a:endParaRPr lang="en-US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Encapsulation</a:t>
            </a:r>
            <a:r>
              <a:rPr lang="en-US" sz="3200" dirty="0"/>
              <a:t>, is a property of Object Oriented Programming that aims at making sure that "sensitive" data is hidden from users. </a:t>
            </a:r>
          </a:p>
          <a:p>
            <a:pPr marL="292608" lvl="1" indent="0">
              <a:buNone/>
            </a:pPr>
            <a:endParaRPr lang="en-US" sz="3600" dirty="0" smtClean="0"/>
          </a:p>
          <a:p>
            <a:endParaRPr lang="en-US" sz="4000" dirty="0" smtClean="0"/>
          </a:p>
          <a:p>
            <a:endParaRPr lang="en-US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735" y="3467265"/>
            <a:ext cx="3976031" cy="2297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16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Encapsulation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Encapsulation </a:t>
            </a:r>
            <a:r>
              <a:rPr lang="en-US" sz="3200" dirty="0"/>
              <a:t>promotes the idea of </a:t>
            </a:r>
            <a:r>
              <a:rPr lang="en-US" sz="3200" dirty="0">
                <a:solidFill>
                  <a:srgbClr val="FF0000"/>
                </a:solidFill>
              </a:rPr>
              <a:t>data hiding </a:t>
            </a:r>
            <a:r>
              <a:rPr lang="en-US" sz="3200" dirty="0"/>
              <a:t>and provides a way to </a:t>
            </a:r>
            <a:r>
              <a:rPr lang="en-US" sz="3200" dirty="0">
                <a:solidFill>
                  <a:srgbClr val="FF0000"/>
                </a:solidFill>
              </a:rPr>
              <a:t>control access </a:t>
            </a:r>
            <a:r>
              <a:rPr lang="en-US" sz="3200" dirty="0"/>
              <a:t>to the internal state of an object</a:t>
            </a:r>
            <a:r>
              <a:rPr lang="en-US" sz="3200" dirty="0" smtClean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574" y="3209611"/>
            <a:ext cx="4534139" cy="283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415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Encapsulation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</a:t>
            </a:r>
            <a:r>
              <a:rPr lang="en-US" dirty="0"/>
              <a:t>Java, encapsulation is achieved by using access modifiers to restrict direct access to the fields (data) of a class and providing public methods (getters and setters) to access and manipulate the data.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ensures that the internal state of an object can only be modified through defined methods, maintaining data integrity and encapsulating the implementation details.</a:t>
            </a:r>
          </a:p>
        </p:txBody>
      </p:sp>
    </p:spTree>
    <p:extLst>
      <p:ext uri="{BB962C8B-B14F-4D97-AF65-F5344CB8AC3E}">
        <p14:creationId xmlns:p14="http://schemas.microsoft.com/office/powerpoint/2010/main" val="262241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Benefits of encapsulation</a:t>
            </a:r>
          </a:p>
        </p:txBody>
      </p:sp>
    </p:spTree>
    <p:extLst>
      <p:ext uri="{BB962C8B-B14F-4D97-AF65-F5344CB8AC3E}">
        <p14:creationId xmlns:p14="http://schemas.microsoft.com/office/powerpoint/2010/main" val="153003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encapsulation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Data Hiding: Encapsulation allows hiding the internal representation and implementation details of a class. </a:t>
            </a:r>
            <a:endParaRPr lang="en-US" sz="3200" dirty="0" smtClean="0"/>
          </a:p>
          <a:p>
            <a:r>
              <a:rPr lang="en-US" sz="3200" dirty="0" smtClean="0"/>
              <a:t>The </a:t>
            </a:r>
            <a:r>
              <a:rPr lang="en-US" sz="3200" dirty="0"/>
              <a:t>fields can be declared as private, preventing direct access from outside the class, and providing controlled access through public methods.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protects the data from being modified or accessed in an unintended manner.</a:t>
            </a:r>
          </a:p>
        </p:txBody>
      </p:sp>
    </p:spTree>
    <p:extLst>
      <p:ext uri="{BB962C8B-B14F-4D97-AF65-F5344CB8AC3E}">
        <p14:creationId xmlns:p14="http://schemas.microsoft.com/office/powerpoint/2010/main" val="141927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</a:t>
            </a:r>
            <a:r>
              <a:rPr lang="en-US" dirty="0" smtClean="0"/>
              <a:t>encapsulation(Cont.)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Access Control: By using access modifiers like private, protected, and public, encapsulation allows fine-grained control over the accessibility of class members.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helps in maintaining the desired level of security and abstraction, preventing unauthorized modifications or access to internal data.</a:t>
            </a:r>
          </a:p>
        </p:txBody>
      </p:sp>
    </p:spTree>
    <p:extLst>
      <p:ext uri="{BB962C8B-B14F-4D97-AF65-F5344CB8AC3E}">
        <p14:creationId xmlns:p14="http://schemas.microsoft.com/office/powerpoint/2010/main" val="422425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</a:t>
            </a:r>
            <a:r>
              <a:rPr lang="en-US" dirty="0" smtClean="0"/>
              <a:t>encapsulation(Cont.)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Code Flexibility and Maintainability: Encapsulation provides a clear separation between the internal implementation of a class and its external interface.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allows modifications to the internal implementation without affecting the code that uses the class, enhancing code flexibility and making it easier to maintain and evolve the codebase.</a:t>
            </a:r>
          </a:p>
        </p:txBody>
      </p:sp>
    </p:spTree>
    <p:extLst>
      <p:ext uri="{BB962C8B-B14F-4D97-AF65-F5344CB8AC3E}">
        <p14:creationId xmlns:p14="http://schemas.microsoft.com/office/powerpoint/2010/main" val="65935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</a:t>
            </a:r>
            <a:r>
              <a:rPr lang="en-US" dirty="0" smtClean="0"/>
              <a:t>encapsulation(Cont.)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Code Reusability: Encapsulation supports the creation of reusable code components by exposing a well-defined public interface while keeping the internal details hidden. </a:t>
            </a:r>
            <a:endParaRPr lang="en-US" sz="3200" dirty="0" smtClean="0"/>
          </a:p>
          <a:p>
            <a:r>
              <a:rPr lang="en-US" sz="3200" dirty="0" smtClean="0"/>
              <a:t>Other </a:t>
            </a:r>
            <a:r>
              <a:rPr lang="en-US" sz="3200" dirty="0"/>
              <a:t>parts of the codebase can use the class without being concerned about its internal implementation, promoting code reuse and modularity.</a:t>
            </a:r>
          </a:p>
        </p:txBody>
      </p:sp>
    </p:spTree>
    <p:extLst>
      <p:ext uri="{BB962C8B-B14F-4D97-AF65-F5344CB8AC3E}">
        <p14:creationId xmlns:p14="http://schemas.microsoft.com/office/powerpoint/2010/main" val="42054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Java implementation of encapsulation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54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implement encapsulation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100" dirty="0"/>
              <a:t>Declare class attributes and methods as </a:t>
            </a:r>
            <a:r>
              <a:rPr lang="en-US" sz="2100" b="1" dirty="0">
                <a:solidFill>
                  <a:srgbClr val="FF0000"/>
                </a:solidFill>
              </a:rPr>
              <a:t>private</a:t>
            </a:r>
          </a:p>
          <a:p>
            <a:r>
              <a:rPr lang="en-US" sz="2100" dirty="0"/>
              <a:t>Provide </a:t>
            </a:r>
            <a:r>
              <a:rPr lang="en-US" sz="2100" dirty="0">
                <a:solidFill>
                  <a:srgbClr val="FF0000"/>
                </a:solidFill>
              </a:rPr>
              <a:t>public </a:t>
            </a:r>
            <a:r>
              <a:rPr lang="en-US" sz="2100" b="1" dirty="0">
                <a:solidFill>
                  <a:srgbClr val="FF0000"/>
                </a:solidFill>
              </a:rPr>
              <a:t>get</a:t>
            </a:r>
            <a:r>
              <a:rPr lang="en-US" sz="2100" dirty="0">
                <a:solidFill>
                  <a:srgbClr val="FF0000"/>
                </a:solidFill>
              </a:rPr>
              <a:t> and </a:t>
            </a:r>
            <a:r>
              <a:rPr lang="en-US" sz="2100" b="1" dirty="0">
                <a:solidFill>
                  <a:srgbClr val="FF0000"/>
                </a:solidFill>
              </a:rPr>
              <a:t>set</a:t>
            </a:r>
            <a:r>
              <a:rPr lang="en-US" sz="2100" dirty="0">
                <a:solidFill>
                  <a:srgbClr val="FF0000"/>
                </a:solidFill>
              </a:rPr>
              <a:t> methods </a:t>
            </a:r>
            <a:r>
              <a:rPr lang="en-US" sz="2100" dirty="0"/>
              <a:t>to access and update the value of a private attribute, or call private methods.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296" y="3134596"/>
            <a:ext cx="4827817" cy="281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85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time class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7889" y="1989083"/>
            <a:ext cx="6399911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0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Detailed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Declare the class: </a:t>
            </a:r>
            <a:endParaRPr lang="en-US" sz="3200" dirty="0" smtClean="0"/>
          </a:p>
          <a:p>
            <a:pPr lvl="1"/>
            <a:r>
              <a:rPr lang="en-US" dirty="0" smtClean="0"/>
              <a:t>Start </a:t>
            </a:r>
            <a:r>
              <a:rPr lang="en-US" dirty="0"/>
              <a:t>by declaring a class that will encapsulate the data and methods related to a specific entity or concept. </a:t>
            </a:r>
            <a:endParaRPr lang="en-US" dirty="0" smtClean="0"/>
          </a:p>
          <a:p>
            <a:pPr lvl="1"/>
            <a:endParaRPr lang="en-US" sz="3600" dirty="0"/>
          </a:p>
          <a:p>
            <a:pPr marL="457200" lvl="1" indent="0">
              <a:buNone/>
            </a:pPr>
            <a:r>
              <a:rPr lang="en-US" sz="3600" dirty="0"/>
              <a:t>public class Person {</a:t>
            </a:r>
          </a:p>
          <a:p>
            <a:pPr marL="457200" lvl="1" indent="0">
              <a:buNone/>
            </a:pPr>
            <a:r>
              <a:rPr lang="en-US" sz="3600" dirty="0"/>
              <a:t>    // class members and methods will be defined here</a:t>
            </a:r>
          </a:p>
          <a:p>
            <a:pPr marL="457200" lvl="1" indent="0">
              <a:buNone/>
            </a:pPr>
            <a:r>
              <a:rPr lang="en-US" sz="36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584022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Declare </a:t>
            </a:r>
            <a:r>
              <a:rPr lang="en-US" sz="3200" dirty="0"/>
              <a:t>private fields: </a:t>
            </a:r>
            <a:endParaRPr lang="en-US" sz="3200" dirty="0" smtClean="0"/>
          </a:p>
          <a:p>
            <a:pPr lvl="1"/>
            <a:r>
              <a:rPr lang="en-US" sz="2800" dirty="0" smtClean="0"/>
              <a:t>Declare </a:t>
            </a:r>
            <a:r>
              <a:rPr lang="en-US" sz="2800" dirty="0"/>
              <a:t>the fields (variables) of the class as </a:t>
            </a:r>
            <a:r>
              <a:rPr lang="en-US" sz="2800" dirty="0">
                <a:solidFill>
                  <a:srgbClr val="FF0000"/>
                </a:solidFill>
              </a:rPr>
              <a:t>private</a:t>
            </a:r>
            <a:r>
              <a:rPr lang="en-US" sz="2800" dirty="0"/>
              <a:t>. This makes them inaccessible from outside the class. </a:t>
            </a:r>
            <a:endParaRPr lang="en-US" sz="2800" dirty="0" smtClean="0"/>
          </a:p>
          <a:p>
            <a:pPr lvl="1"/>
            <a:endParaRPr lang="en-US" sz="3200" dirty="0"/>
          </a:p>
          <a:p>
            <a:pPr marL="457200" lvl="1" indent="0">
              <a:buNone/>
            </a:pPr>
            <a:r>
              <a:rPr lang="en-US" sz="3600" dirty="0"/>
              <a:t>public class Person {</a:t>
            </a:r>
          </a:p>
          <a:p>
            <a:pPr marL="457200" lvl="1" indent="0">
              <a:buNone/>
            </a:pPr>
            <a:r>
              <a:rPr lang="en-US" sz="3600" dirty="0"/>
              <a:t>    </a:t>
            </a:r>
            <a:r>
              <a:rPr lang="en-US" sz="3600" dirty="0">
                <a:solidFill>
                  <a:srgbClr val="FF0000"/>
                </a:solidFill>
              </a:rPr>
              <a:t>private String name;</a:t>
            </a:r>
          </a:p>
          <a:p>
            <a:pPr marL="457200" lvl="1" indent="0">
              <a:buNone/>
            </a:pPr>
            <a:r>
              <a:rPr lang="en-US" sz="3600" dirty="0">
                <a:solidFill>
                  <a:srgbClr val="FF0000"/>
                </a:solidFill>
              </a:rPr>
              <a:t>    private </a:t>
            </a:r>
            <a:r>
              <a:rPr lang="en-US" sz="3600" dirty="0" err="1">
                <a:solidFill>
                  <a:srgbClr val="FF0000"/>
                </a:solidFill>
              </a:rPr>
              <a:t>int</a:t>
            </a:r>
            <a:r>
              <a:rPr lang="en-US" sz="3600" dirty="0">
                <a:solidFill>
                  <a:srgbClr val="FF0000"/>
                </a:solidFill>
              </a:rPr>
              <a:t> age;</a:t>
            </a:r>
          </a:p>
          <a:p>
            <a:pPr marL="457200" lvl="1" indent="0">
              <a:buNone/>
            </a:pPr>
            <a:r>
              <a:rPr lang="en-US" sz="3600" dirty="0"/>
              <a:t>    // other fields and methods will be defined here</a:t>
            </a:r>
          </a:p>
          <a:p>
            <a:pPr marL="457200" lvl="1" indent="0">
              <a:buNone/>
            </a:pPr>
            <a:r>
              <a:rPr lang="en-US" sz="36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47022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Provide public getter and setter methods: </a:t>
            </a:r>
            <a:endParaRPr lang="en-US" sz="3200" dirty="0" smtClean="0"/>
          </a:p>
          <a:p>
            <a:pPr lvl="1"/>
            <a:r>
              <a:rPr lang="en-US" sz="2800" dirty="0" smtClean="0"/>
              <a:t>Create </a:t>
            </a:r>
            <a:r>
              <a:rPr lang="en-US" sz="2800" dirty="0">
                <a:solidFill>
                  <a:srgbClr val="FF0000"/>
                </a:solidFill>
              </a:rPr>
              <a:t>public</a:t>
            </a:r>
            <a:r>
              <a:rPr lang="en-US" sz="2800" dirty="0"/>
              <a:t> methods (</a:t>
            </a:r>
            <a:r>
              <a:rPr lang="en-US" sz="2800" dirty="0">
                <a:solidFill>
                  <a:srgbClr val="FF0000"/>
                </a:solidFill>
              </a:rPr>
              <a:t>getters and setters</a:t>
            </a:r>
            <a:r>
              <a:rPr lang="en-US" sz="2800" dirty="0"/>
              <a:t>) to access and modify the private fields. </a:t>
            </a:r>
            <a:endParaRPr lang="en-US" sz="2800" dirty="0" smtClean="0"/>
          </a:p>
          <a:p>
            <a:pPr lvl="1"/>
            <a:r>
              <a:rPr lang="en-US" sz="2800" dirty="0" smtClean="0"/>
              <a:t>These </a:t>
            </a:r>
            <a:r>
              <a:rPr lang="en-US" sz="2800" dirty="0"/>
              <a:t>methods provide </a:t>
            </a:r>
            <a:r>
              <a:rPr lang="en-US" sz="2800" dirty="0">
                <a:solidFill>
                  <a:srgbClr val="FF0000"/>
                </a:solidFill>
              </a:rPr>
              <a:t>controlled access </a:t>
            </a:r>
            <a:r>
              <a:rPr lang="en-US" sz="2800" dirty="0"/>
              <a:t>to the class's data. </a:t>
            </a: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342398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57200" lvl="1" indent="0">
              <a:buNone/>
            </a:pPr>
            <a:r>
              <a:rPr lang="en-US" sz="2200" dirty="0"/>
              <a:t>public class Person {</a:t>
            </a:r>
          </a:p>
          <a:p>
            <a:pPr marL="457200" lvl="1" indent="0">
              <a:buNone/>
            </a:pPr>
            <a:r>
              <a:rPr lang="en-US" sz="2200" dirty="0"/>
              <a:t>    private String name;</a:t>
            </a:r>
          </a:p>
          <a:p>
            <a:pPr marL="457200" lvl="1" indent="0">
              <a:buNone/>
            </a:pPr>
            <a:r>
              <a:rPr lang="en-US" sz="2200" dirty="0"/>
              <a:t>    private </a:t>
            </a:r>
            <a:r>
              <a:rPr lang="en-US" sz="2200" dirty="0" err="1"/>
              <a:t>int</a:t>
            </a:r>
            <a:r>
              <a:rPr lang="en-US" sz="2200" dirty="0"/>
              <a:t> age</a:t>
            </a:r>
            <a:r>
              <a:rPr lang="en-US" sz="2200" dirty="0" smtClean="0"/>
              <a:t>;</a:t>
            </a:r>
            <a:endParaRPr lang="en-US" sz="2200" dirty="0"/>
          </a:p>
          <a:p>
            <a:pPr marL="457200" lvl="1" indent="0">
              <a:buNone/>
            </a:pPr>
            <a:r>
              <a:rPr lang="en-US" sz="2200" dirty="0"/>
              <a:t>    public String </a:t>
            </a:r>
            <a:r>
              <a:rPr lang="en-US" sz="2200" dirty="0" err="1">
                <a:solidFill>
                  <a:srgbClr val="FF0000"/>
                </a:solidFill>
              </a:rPr>
              <a:t>getName</a:t>
            </a:r>
            <a:r>
              <a:rPr lang="en-US" sz="2200" dirty="0"/>
              <a:t>() {</a:t>
            </a:r>
          </a:p>
          <a:p>
            <a:pPr marL="457200" lvl="1" indent="0">
              <a:buNone/>
            </a:pPr>
            <a:r>
              <a:rPr lang="en-US" sz="2200" dirty="0"/>
              <a:t>        return name;</a:t>
            </a:r>
          </a:p>
          <a:p>
            <a:pPr marL="457200" lvl="1" indent="0">
              <a:buNone/>
            </a:pPr>
            <a:r>
              <a:rPr lang="en-US" sz="2200" dirty="0"/>
              <a:t>    </a:t>
            </a:r>
            <a:r>
              <a:rPr lang="en-US" sz="2200" dirty="0" smtClean="0"/>
              <a:t>}</a:t>
            </a:r>
            <a:endParaRPr lang="en-US" sz="2200" dirty="0"/>
          </a:p>
          <a:p>
            <a:pPr marL="457200" lvl="1" indent="0">
              <a:buNone/>
            </a:pPr>
            <a:r>
              <a:rPr lang="en-US" sz="2200" dirty="0"/>
              <a:t>    public void </a:t>
            </a:r>
            <a:r>
              <a:rPr lang="en-US" sz="2200" dirty="0" err="1">
                <a:solidFill>
                  <a:srgbClr val="FF0000"/>
                </a:solidFill>
              </a:rPr>
              <a:t>setName</a:t>
            </a:r>
            <a:r>
              <a:rPr lang="en-US" sz="2200" dirty="0">
                <a:solidFill>
                  <a:srgbClr val="FF0000"/>
                </a:solidFill>
              </a:rPr>
              <a:t>(String</a:t>
            </a:r>
            <a:r>
              <a:rPr lang="en-US" sz="2200" dirty="0"/>
              <a:t> name) {</a:t>
            </a:r>
          </a:p>
          <a:p>
            <a:pPr marL="457200" lvl="1" indent="0">
              <a:buNone/>
            </a:pPr>
            <a:r>
              <a:rPr lang="en-US" sz="2200" dirty="0"/>
              <a:t>        this.name = name;</a:t>
            </a:r>
          </a:p>
          <a:p>
            <a:pPr marL="457200" lvl="1" indent="0">
              <a:buNone/>
            </a:pPr>
            <a:r>
              <a:rPr lang="en-US" sz="2200" dirty="0"/>
              <a:t>    </a:t>
            </a:r>
            <a:r>
              <a:rPr lang="en-US" sz="2200" dirty="0" smtClean="0"/>
              <a:t>}</a:t>
            </a:r>
            <a:endParaRPr lang="en-US" sz="2200" dirty="0"/>
          </a:p>
          <a:p>
            <a:pPr marL="457200" lvl="1" indent="0">
              <a:buNone/>
            </a:pPr>
            <a:r>
              <a:rPr lang="en-US" sz="2200" dirty="0"/>
              <a:t>    public </a:t>
            </a:r>
            <a:r>
              <a:rPr lang="en-US" sz="2200" dirty="0" err="1"/>
              <a:t>int</a:t>
            </a:r>
            <a:r>
              <a:rPr lang="en-US" sz="2200" dirty="0"/>
              <a:t> </a:t>
            </a:r>
            <a:r>
              <a:rPr lang="en-US" sz="2200" dirty="0" err="1">
                <a:solidFill>
                  <a:srgbClr val="FF0000"/>
                </a:solidFill>
              </a:rPr>
              <a:t>getAge</a:t>
            </a:r>
            <a:r>
              <a:rPr lang="en-US" sz="2200" dirty="0"/>
              <a:t>() {</a:t>
            </a:r>
          </a:p>
          <a:p>
            <a:pPr marL="457200" lvl="1" indent="0">
              <a:buNone/>
            </a:pPr>
            <a:r>
              <a:rPr lang="en-US" sz="2200" dirty="0"/>
              <a:t>        return age;</a:t>
            </a:r>
          </a:p>
          <a:p>
            <a:pPr marL="457200" lvl="1" indent="0">
              <a:buNone/>
            </a:pPr>
            <a:r>
              <a:rPr lang="en-US" sz="2200" dirty="0"/>
              <a:t>    </a:t>
            </a:r>
            <a:r>
              <a:rPr lang="en-US" sz="2200" dirty="0" smtClean="0"/>
              <a:t>}</a:t>
            </a:r>
            <a:endParaRPr lang="en-US" sz="2200" dirty="0"/>
          </a:p>
          <a:p>
            <a:pPr marL="457200" lvl="1" indent="0">
              <a:buNone/>
            </a:pPr>
            <a:r>
              <a:rPr lang="en-US" sz="2200" dirty="0"/>
              <a:t>    public void </a:t>
            </a:r>
            <a:r>
              <a:rPr lang="en-US" sz="2200" dirty="0" err="1">
                <a:solidFill>
                  <a:srgbClr val="FF0000"/>
                </a:solidFill>
              </a:rPr>
              <a:t>setAge</a:t>
            </a:r>
            <a:r>
              <a:rPr lang="en-US" sz="2200" dirty="0"/>
              <a:t>(</a:t>
            </a:r>
            <a:r>
              <a:rPr lang="en-US" sz="2200" dirty="0" err="1"/>
              <a:t>int</a:t>
            </a:r>
            <a:r>
              <a:rPr lang="en-US" sz="2200" dirty="0"/>
              <a:t> age) {</a:t>
            </a:r>
          </a:p>
          <a:p>
            <a:pPr marL="457200" lvl="1" indent="0">
              <a:buNone/>
            </a:pPr>
            <a:r>
              <a:rPr lang="en-US" sz="2200" dirty="0"/>
              <a:t>        </a:t>
            </a:r>
            <a:r>
              <a:rPr lang="en-US" sz="2200" dirty="0" err="1"/>
              <a:t>this.age</a:t>
            </a:r>
            <a:r>
              <a:rPr lang="en-US" sz="2200" dirty="0"/>
              <a:t> = age;</a:t>
            </a:r>
          </a:p>
          <a:p>
            <a:pPr marL="457200" lvl="1" indent="0">
              <a:buNone/>
            </a:pPr>
            <a:r>
              <a:rPr lang="en-US" sz="2200" dirty="0"/>
              <a:t>    </a:t>
            </a:r>
            <a:r>
              <a:rPr lang="en-US" sz="2200" dirty="0" smtClean="0"/>
              <a:t>}</a:t>
            </a:r>
            <a:endParaRPr lang="en-US" sz="2200" dirty="0"/>
          </a:p>
          <a:p>
            <a:pPr marL="457200" lvl="1" indent="0">
              <a:buNone/>
            </a:pPr>
            <a:r>
              <a:rPr lang="en-US" sz="2200" dirty="0"/>
              <a:t>    // other methods will be defined here</a:t>
            </a:r>
          </a:p>
          <a:p>
            <a:pPr marL="457200" lvl="1" indent="0">
              <a:buNone/>
            </a:pPr>
            <a:r>
              <a:rPr lang="en-US" sz="22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50281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Access the class through public methods: </a:t>
            </a:r>
            <a:endParaRPr lang="en-US" sz="3200" dirty="0" smtClean="0"/>
          </a:p>
          <a:p>
            <a:pPr lvl="1"/>
            <a:r>
              <a:rPr lang="en-US" sz="2800" dirty="0" smtClean="0"/>
              <a:t>When </a:t>
            </a:r>
            <a:r>
              <a:rPr lang="en-US" sz="2800" dirty="0"/>
              <a:t>using the class from other parts of the code, access its data and modify it using the public getter and setter methods. </a:t>
            </a:r>
            <a:endParaRPr lang="en-US" sz="2800" dirty="0" smtClean="0"/>
          </a:p>
          <a:p>
            <a:pPr lvl="1"/>
            <a:r>
              <a:rPr lang="en-US" sz="2800" dirty="0" smtClean="0"/>
              <a:t>This </a:t>
            </a:r>
            <a:r>
              <a:rPr lang="en-US" sz="2800" dirty="0"/>
              <a:t>ensures that the data is accessed and modified in a controlled manner</a:t>
            </a:r>
            <a:r>
              <a:rPr lang="en-US" sz="2800" dirty="0" smtClean="0"/>
              <a:t>.</a:t>
            </a:r>
          </a:p>
          <a:p>
            <a:pPr marL="457200" lvl="1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8710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519041" cy="4351338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2000" dirty="0"/>
              <a:t>public class Main {</a:t>
            </a:r>
          </a:p>
          <a:p>
            <a:pPr marL="457200" lvl="1" indent="0">
              <a:buNone/>
            </a:pPr>
            <a:r>
              <a:rPr lang="en-US" sz="2000" dirty="0"/>
              <a:t>    public static void main(String[] </a:t>
            </a:r>
            <a:r>
              <a:rPr lang="en-US" sz="2000" dirty="0" err="1"/>
              <a:t>args</a:t>
            </a:r>
            <a:r>
              <a:rPr lang="en-US" sz="2000" dirty="0"/>
              <a:t>) {</a:t>
            </a:r>
          </a:p>
          <a:p>
            <a:pPr marL="457200" lvl="1" indent="0">
              <a:buNone/>
            </a:pPr>
            <a:r>
              <a:rPr lang="en-US" sz="2000" dirty="0"/>
              <a:t>        Person </a:t>
            </a:r>
            <a:r>
              <a:rPr lang="en-US" sz="2000" dirty="0" err="1"/>
              <a:t>person</a:t>
            </a:r>
            <a:r>
              <a:rPr lang="en-US" sz="2000" dirty="0"/>
              <a:t> = new Person();</a:t>
            </a:r>
          </a:p>
          <a:p>
            <a:pPr marL="457200" lvl="1" indent="0">
              <a:buNone/>
            </a:pPr>
            <a:r>
              <a:rPr lang="en-US" sz="2000" dirty="0"/>
              <a:t>        </a:t>
            </a:r>
            <a:r>
              <a:rPr lang="en-US" sz="2000" dirty="0" err="1"/>
              <a:t>person.setName</a:t>
            </a:r>
            <a:r>
              <a:rPr lang="en-US" sz="2000" dirty="0"/>
              <a:t>("John");</a:t>
            </a:r>
          </a:p>
          <a:p>
            <a:pPr marL="457200" lvl="1" indent="0">
              <a:buNone/>
            </a:pPr>
            <a:r>
              <a:rPr lang="en-US" sz="2000" dirty="0"/>
              <a:t>        </a:t>
            </a:r>
            <a:r>
              <a:rPr lang="en-US" sz="2000" dirty="0" err="1"/>
              <a:t>person.setAge</a:t>
            </a:r>
            <a:r>
              <a:rPr lang="en-US" sz="2000" dirty="0"/>
              <a:t>(25);</a:t>
            </a:r>
          </a:p>
          <a:p>
            <a:pPr marL="457200" lvl="1" indent="0">
              <a:buNone/>
            </a:pPr>
            <a:r>
              <a:rPr lang="en-US" sz="2000" dirty="0"/>
              <a:t>        </a:t>
            </a:r>
          </a:p>
          <a:p>
            <a:pPr marL="457200" lvl="1" indent="0">
              <a:buNone/>
            </a:pPr>
            <a:r>
              <a:rPr lang="en-US" sz="2000" dirty="0"/>
              <a:t>        </a:t>
            </a:r>
            <a:r>
              <a:rPr lang="en-US" sz="2000" dirty="0" err="1"/>
              <a:t>System.out.println</a:t>
            </a:r>
            <a:r>
              <a:rPr lang="en-US" sz="2000" dirty="0"/>
              <a:t>("Name: " + </a:t>
            </a:r>
            <a:r>
              <a:rPr lang="en-US" sz="2000" dirty="0" err="1"/>
              <a:t>person.getName</a:t>
            </a:r>
            <a:r>
              <a:rPr lang="en-US" sz="2000" dirty="0"/>
              <a:t>());</a:t>
            </a:r>
          </a:p>
          <a:p>
            <a:pPr marL="457200" lvl="1" indent="0">
              <a:buNone/>
            </a:pPr>
            <a:r>
              <a:rPr lang="en-US" sz="2000" dirty="0"/>
              <a:t>        </a:t>
            </a:r>
            <a:r>
              <a:rPr lang="en-US" sz="2000" dirty="0" err="1"/>
              <a:t>System.out.println</a:t>
            </a:r>
            <a:r>
              <a:rPr lang="en-US" sz="2000" dirty="0"/>
              <a:t>("Age: " + </a:t>
            </a:r>
            <a:r>
              <a:rPr lang="en-US" sz="2000" dirty="0" err="1"/>
              <a:t>person.getAge</a:t>
            </a:r>
            <a:r>
              <a:rPr lang="en-US" sz="2000" dirty="0"/>
              <a:t>());</a:t>
            </a:r>
          </a:p>
          <a:p>
            <a:pPr marL="457200" lvl="1" indent="0">
              <a:buNone/>
            </a:pPr>
            <a:r>
              <a:rPr lang="en-US" sz="2000" dirty="0"/>
              <a:t>    }</a:t>
            </a:r>
          </a:p>
          <a:p>
            <a:pPr marL="457200" lvl="1" indent="0">
              <a:buNone/>
            </a:pPr>
            <a:r>
              <a:rPr lang="en-US" sz="2000" dirty="0"/>
              <a:t>}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5614" y="1819902"/>
            <a:ext cx="3694788" cy="435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738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498021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class Test {</a:t>
            </a:r>
          </a:p>
          <a:p>
            <a:pPr marL="0" indent="0">
              <a:buNone/>
            </a:pPr>
            <a:r>
              <a:rPr lang="en-US" dirty="0"/>
              <a:t>    public static void main(String[] </a:t>
            </a:r>
            <a:r>
              <a:rPr lang="en-US" dirty="0" err="1"/>
              <a:t>args</a:t>
            </a:r>
            <a:r>
              <a:rPr lang="en-US" dirty="0"/>
              <a:t>) {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smtClean="0"/>
              <a:t>	Person </a:t>
            </a:r>
            <a:r>
              <a:rPr lang="en-US" dirty="0"/>
              <a:t>p1 = new Person();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smtClean="0"/>
              <a:t>	p1.setName(“Sara");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smtClean="0"/>
              <a:t>	// p1.name </a:t>
            </a:r>
            <a:r>
              <a:rPr lang="en-US" dirty="0"/>
              <a:t>= "Mohamed"; </a:t>
            </a:r>
            <a:r>
              <a:rPr lang="en-US" dirty="0" smtClean="0"/>
              <a:t> </a:t>
            </a:r>
            <a:r>
              <a:rPr lang="en-US" sz="2000" dirty="0">
                <a:solidFill>
                  <a:srgbClr val="FF0000"/>
                </a:solidFill>
              </a:rPr>
              <a:t>Can I do this?</a:t>
            </a:r>
            <a:r>
              <a:rPr lang="en-US" dirty="0" smtClean="0"/>
              <a:t>   	</a:t>
            </a:r>
            <a:r>
              <a:rPr lang="en-US" dirty="0" err="1" smtClean="0"/>
              <a:t>System.out.println</a:t>
            </a:r>
            <a:r>
              <a:rPr lang="en-US" dirty="0" smtClean="0"/>
              <a:t>(p1.getName</a:t>
            </a:r>
            <a:r>
              <a:rPr lang="en-US" dirty="0"/>
              <a:t>());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   }</a:t>
            </a:r>
          </a:p>
          <a:p>
            <a:pPr marL="0" indent="0">
              <a:buNone/>
            </a:pPr>
            <a:r>
              <a:rPr lang="en-US" dirty="0"/>
              <a:t>}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5614" y="1819902"/>
            <a:ext cx="3694788" cy="435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25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Quick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How can I make an attribute READ ONLY?</a:t>
            </a:r>
          </a:p>
          <a:p>
            <a:r>
              <a:rPr lang="en-US" sz="2400" dirty="0"/>
              <a:t>How can I make an attribute WRITE ONLY?</a:t>
            </a:r>
          </a:p>
          <a:p>
            <a:r>
              <a:rPr lang="en-US" sz="2400" dirty="0"/>
              <a:t>What are the advantages of encapsulation?</a:t>
            </a:r>
          </a:p>
          <a:p>
            <a:r>
              <a:rPr lang="en-US" sz="2400" dirty="0"/>
              <a:t>Can I use a class in different package without using the </a:t>
            </a:r>
            <a:r>
              <a:rPr lang="en-US" sz="2400" dirty="0">
                <a:solidFill>
                  <a:srgbClr val="FF0000"/>
                </a:solidFill>
              </a:rPr>
              <a:t>import</a:t>
            </a:r>
            <a:r>
              <a:rPr lang="en-US" sz="2400" dirty="0"/>
              <a:t> keyword?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9154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1400" dirty="0"/>
              <a:t> /**************************************</a:t>
            </a:r>
          </a:p>
          <a:p>
            <a:pPr marL="0" indent="0">
              <a:buNone/>
            </a:pPr>
            <a:r>
              <a:rPr lang="en-US" sz="1400" dirty="0"/>
              <a:t>     * Complete this class to do the following:</a:t>
            </a:r>
          </a:p>
          <a:p>
            <a:pPr marL="0" indent="0">
              <a:buNone/>
            </a:pPr>
            <a:r>
              <a:rPr lang="en-US" sz="1400" dirty="0"/>
              <a:t>     * Implement getter and setter for the age attribute</a:t>
            </a:r>
          </a:p>
          <a:p>
            <a:pPr marL="0" indent="0">
              <a:buNone/>
            </a:pPr>
            <a:r>
              <a:rPr lang="en-US" sz="1400" dirty="0"/>
              <a:t>     * Age should be within the range of 20 to 40 inclusive</a:t>
            </a:r>
          </a:p>
          <a:p>
            <a:pPr marL="0" indent="0">
              <a:buNone/>
            </a:pPr>
            <a:r>
              <a:rPr lang="en-US" sz="1400" dirty="0"/>
              <a:t>     * Implement a private method to check name as follows:</a:t>
            </a:r>
          </a:p>
          <a:p>
            <a:pPr marL="0" indent="0">
              <a:buNone/>
            </a:pPr>
            <a:r>
              <a:rPr lang="en-US" sz="1400"/>
              <a:t>        </a:t>
            </a:r>
            <a:r>
              <a:rPr lang="en-US" sz="1400" dirty="0"/>
              <a:t>* Name should not be empty</a:t>
            </a:r>
          </a:p>
          <a:p>
            <a:pPr marL="0" indent="0">
              <a:buNone/>
            </a:pPr>
            <a:r>
              <a:rPr lang="en-US" sz="1400" dirty="0"/>
              <a:t>        * Name should include only English characters</a:t>
            </a:r>
          </a:p>
          <a:p>
            <a:pPr marL="0" indent="0">
              <a:buNone/>
            </a:pPr>
            <a:r>
              <a:rPr lang="en-US" sz="1400" dirty="0"/>
              <a:t>        * Length of Name should not exceed 20 characters.</a:t>
            </a:r>
          </a:p>
          <a:p>
            <a:pPr marL="0" indent="0">
              <a:buNone/>
            </a:pPr>
            <a:r>
              <a:rPr lang="en-US" sz="1400" dirty="0"/>
              <a:t>     * Can we implement one method to get person data</a:t>
            </a:r>
          </a:p>
          <a:p>
            <a:pPr marL="0" indent="0">
              <a:buNone/>
            </a:pPr>
            <a:r>
              <a:rPr lang="en-US" sz="1400" dirty="0"/>
              <a:t>     * Can we implement one method to set person data</a:t>
            </a:r>
          </a:p>
          <a:p>
            <a:pPr marL="0" indent="0">
              <a:buNone/>
            </a:pPr>
            <a:r>
              <a:rPr lang="en-US" sz="1400" dirty="0"/>
              <a:t>     * Add phone number and email to the Person class</a:t>
            </a:r>
          </a:p>
          <a:p>
            <a:pPr marL="0" indent="0">
              <a:buNone/>
            </a:pPr>
            <a:r>
              <a:rPr lang="en-US" sz="1400" dirty="0"/>
              <a:t>     * Add birth date that contains Day, Month, and Year</a:t>
            </a:r>
          </a:p>
          <a:p>
            <a:pPr marL="0" indent="0">
              <a:buNone/>
            </a:pPr>
            <a:r>
              <a:rPr lang="en-US" sz="1400" dirty="0"/>
              <a:t>     * Validate phone number ( should be 11 digits starting with 010, 012, or 015)</a:t>
            </a:r>
          </a:p>
          <a:p>
            <a:pPr marL="0" indent="0">
              <a:buNone/>
            </a:pPr>
            <a:r>
              <a:rPr lang="en-US" sz="1400" dirty="0"/>
              <a:t>     * Validate email (should be in the pattern </a:t>
            </a:r>
            <a:r>
              <a:rPr lang="en-US" sz="1400" dirty="0" err="1"/>
              <a:t>username@subdomain.domain</a:t>
            </a:r>
            <a:r>
              <a:rPr lang="en-US" sz="1400" dirty="0"/>
              <a:t>)</a:t>
            </a:r>
          </a:p>
          <a:p>
            <a:pPr marL="0" indent="0">
              <a:buNone/>
            </a:pPr>
            <a:r>
              <a:rPr lang="en-US" sz="1400" dirty="0"/>
              <a:t>     * Implement birth date as a class (Do not use Java Date class)</a:t>
            </a:r>
          </a:p>
          <a:p>
            <a:pPr marL="0" indent="0">
              <a:buNone/>
            </a:pPr>
            <a:r>
              <a:rPr lang="en-US" sz="1400" dirty="0"/>
              <a:t>     * Implement the required methods to set and get day, month, and year</a:t>
            </a:r>
          </a:p>
          <a:p>
            <a:pPr marL="0" indent="0">
              <a:buNone/>
            </a:pPr>
            <a:r>
              <a:rPr lang="en-US" sz="1400" dirty="0"/>
              <a:t>     * Implement the required methods to validate day, month and year</a:t>
            </a:r>
          </a:p>
          <a:p>
            <a:pPr marL="0" indent="0">
              <a:buNone/>
            </a:pPr>
            <a:r>
              <a:rPr lang="en-US" sz="1400" dirty="0"/>
              <a:t>     */</a:t>
            </a:r>
          </a:p>
        </p:txBody>
      </p:sp>
    </p:spTree>
    <p:extLst>
      <p:ext uri="{BB962C8B-B14F-4D97-AF65-F5344CB8AC3E}">
        <p14:creationId xmlns:p14="http://schemas.microsoft.com/office/powerpoint/2010/main" val="79053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polymorphism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1872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programming, </a:t>
            </a:r>
            <a:r>
              <a:rPr lang="en-US" dirty="0" smtClean="0">
                <a:solidFill>
                  <a:srgbClr val="FF0000"/>
                </a:solidFill>
              </a:rPr>
              <a:t>polymorphism</a:t>
            </a:r>
            <a:r>
              <a:rPr lang="en-US" dirty="0" smtClean="0"/>
              <a:t> is </a:t>
            </a:r>
            <a:r>
              <a:rPr lang="en-US" dirty="0"/>
              <a:t>the ability of an entity (e.g. variable, class, method, object, code, </a:t>
            </a:r>
            <a:r>
              <a:rPr lang="en-US" dirty="0" smtClean="0"/>
              <a:t>parameter, etc</a:t>
            </a:r>
            <a:r>
              <a:rPr lang="en-US" dirty="0"/>
              <a:t>.) to </a:t>
            </a:r>
            <a:r>
              <a:rPr lang="en-US" dirty="0" smtClean="0"/>
              <a:t>have different </a:t>
            </a:r>
            <a:r>
              <a:rPr lang="en-US" dirty="0"/>
              <a:t>meanings in different contexts</a:t>
            </a:r>
            <a:r>
              <a:rPr lang="en-US" dirty="0" smtClean="0"/>
              <a:t>.</a:t>
            </a:r>
          </a:p>
          <a:p>
            <a:r>
              <a:rPr lang="en-US" dirty="0"/>
              <a:t>The entity that </a:t>
            </a:r>
            <a:r>
              <a:rPr lang="en-US" dirty="0" smtClean="0"/>
              <a:t>has different </a:t>
            </a:r>
            <a:r>
              <a:rPr lang="en-US" dirty="0"/>
              <a:t>meanings is known </a:t>
            </a:r>
            <a:r>
              <a:rPr lang="en-US" dirty="0" smtClean="0"/>
              <a:t>as a </a:t>
            </a:r>
            <a:r>
              <a:rPr lang="en-US" dirty="0">
                <a:solidFill>
                  <a:srgbClr val="FF0000"/>
                </a:solidFill>
              </a:rPr>
              <a:t>polymorphic entity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476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The purpose of polymorphism is writing code that is:</a:t>
            </a:r>
          </a:p>
          <a:p>
            <a:pPr lvl="1"/>
            <a:r>
              <a:rPr lang="en-US" sz="2800" dirty="0"/>
              <a:t>Reusable and </a:t>
            </a:r>
          </a:p>
          <a:p>
            <a:pPr lvl="1"/>
            <a:r>
              <a:rPr lang="en-US" sz="2800" dirty="0"/>
              <a:t>Maintainable </a:t>
            </a:r>
          </a:p>
          <a:p>
            <a:r>
              <a:rPr lang="en-US" dirty="0" smtClean="0"/>
              <a:t>This can be achieved by writing generic code that </a:t>
            </a:r>
            <a:r>
              <a:rPr lang="en-US" dirty="0"/>
              <a:t>works for many </a:t>
            </a:r>
            <a:r>
              <a:rPr lang="en-US" dirty="0" smtClean="0"/>
              <a:t>types of data </a:t>
            </a:r>
            <a:r>
              <a:rPr lang="en-US" dirty="0"/>
              <a:t>(or ideally all types).</a:t>
            </a:r>
          </a:p>
        </p:txBody>
      </p:sp>
    </p:spTree>
    <p:extLst>
      <p:ext uri="{BB962C8B-B14F-4D97-AF65-F5344CB8AC3E}">
        <p14:creationId xmlns:p14="http://schemas.microsoft.com/office/powerpoint/2010/main" val="1607729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 hoc </a:t>
            </a:r>
            <a:r>
              <a:rPr lang="en-US" dirty="0" smtClean="0"/>
              <a:t>polymorphism (apparent polymorphism)</a:t>
            </a:r>
          </a:p>
          <a:p>
            <a:pPr lvl="1"/>
            <a:r>
              <a:rPr lang="en-US" dirty="0"/>
              <a:t>If the types for which a piece of code works are </a:t>
            </a:r>
            <a:r>
              <a:rPr lang="en-US" dirty="0">
                <a:solidFill>
                  <a:srgbClr val="FF0000"/>
                </a:solidFill>
              </a:rPr>
              <a:t>finite</a:t>
            </a:r>
            <a:r>
              <a:rPr lang="en-US" dirty="0"/>
              <a:t> and all those types must be known when the code is </a:t>
            </a:r>
            <a:r>
              <a:rPr lang="en-US" dirty="0" smtClean="0"/>
              <a:t>written.</a:t>
            </a:r>
          </a:p>
          <a:p>
            <a:endParaRPr lang="en-US" dirty="0"/>
          </a:p>
          <a:p>
            <a:r>
              <a:rPr lang="en-US" dirty="0" smtClean="0"/>
              <a:t>Universal polymorphism</a:t>
            </a:r>
          </a:p>
          <a:p>
            <a:pPr lvl="1"/>
            <a:r>
              <a:rPr lang="en-US" sz="2500" dirty="0"/>
              <a:t>If a piece of code is written in such a way that it works for </a:t>
            </a:r>
            <a:r>
              <a:rPr lang="en-US" sz="2500" dirty="0">
                <a:solidFill>
                  <a:srgbClr val="FF0000"/>
                </a:solidFill>
              </a:rPr>
              <a:t>infinite</a:t>
            </a:r>
            <a:r>
              <a:rPr lang="en-US" sz="2500" dirty="0"/>
              <a:t> number of types (will also work for new types not known at the time the code is written)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382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ad hoc 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1695" y="1889236"/>
            <a:ext cx="8392511" cy="4311867"/>
          </a:xfrm>
        </p:spPr>
        <p:txBody>
          <a:bodyPr>
            <a:normAutofit/>
          </a:bodyPr>
          <a:lstStyle/>
          <a:p>
            <a:r>
              <a:rPr lang="en-US" dirty="0"/>
              <a:t>Overloading </a:t>
            </a:r>
            <a:r>
              <a:rPr lang="en-US" dirty="0" smtClean="0"/>
              <a:t>is an ad hoc polymorphism.</a:t>
            </a:r>
          </a:p>
          <a:p>
            <a:r>
              <a:rPr lang="en-US" dirty="0"/>
              <a:t> </a:t>
            </a:r>
            <a:r>
              <a:rPr lang="en-US" dirty="0" smtClean="0"/>
              <a:t>Method overloading </a:t>
            </a:r>
            <a:r>
              <a:rPr lang="en-US" dirty="0"/>
              <a:t>gives </a:t>
            </a:r>
            <a:r>
              <a:rPr lang="en-US" dirty="0" smtClean="0"/>
              <a:t>only </a:t>
            </a:r>
            <a:r>
              <a:rPr lang="en-US" dirty="0"/>
              <a:t>sharing of the method name</a:t>
            </a:r>
            <a:r>
              <a:rPr lang="en-US" dirty="0" smtClean="0"/>
              <a:t>.</a:t>
            </a:r>
          </a:p>
          <a:p>
            <a:r>
              <a:rPr lang="en-US" dirty="0"/>
              <a:t>They may perform entirely different things and share the same name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185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smtClean="0"/>
              <a:t>example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38200" y="1887467"/>
            <a:ext cx="7772400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TheSansMonoConNormal"/>
              </a:rPr>
              <a:t>public class </a:t>
            </a:r>
            <a:r>
              <a:rPr lang="en-US" sz="1600" dirty="0" err="1">
                <a:latin typeface="TheSansMonoConNormal"/>
              </a:rPr>
              <a:t>MathUtil</a:t>
            </a:r>
            <a:r>
              <a:rPr lang="en-US" sz="1600" dirty="0">
                <a:latin typeface="TheSansMonoConNormal"/>
              </a:rPr>
              <a:t> {</a:t>
            </a:r>
          </a:p>
          <a:p>
            <a:pPr lvl="1"/>
            <a:r>
              <a:rPr lang="en-US" sz="1600" dirty="0">
                <a:latin typeface="TheSansMonoConNormal"/>
              </a:rPr>
              <a:t>public static </a:t>
            </a:r>
            <a:r>
              <a:rPr lang="en-US" sz="1600" dirty="0" err="1">
                <a:latin typeface="TheSansMonoConNormal"/>
              </a:rPr>
              <a:t>int</a:t>
            </a:r>
            <a:r>
              <a:rPr lang="en-US" sz="1600" dirty="0">
                <a:latin typeface="TheSansMonoConNormal"/>
              </a:rPr>
              <a:t> </a:t>
            </a:r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process1</a:t>
            </a:r>
            <a:r>
              <a:rPr lang="en-US" sz="1600" dirty="0">
                <a:latin typeface="TheSansMonoConNormal"/>
              </a:rPr>
              <a:t>(</a:t>
            </a:r>
            <a:r>
              <a:rPr lang="en-US" sz="1600" dirty="0" err="1">
                <a:solidFill>
                  <a:srgbClr val="0070C0"/>
                </a:solidFill>
                <a:latin typeface="TheSansMonoConNormal"/>
              </a:rPr>
              <a:t>int</a:t>
            </a:r>
            <a:r>
              <a:rPr lang="en-US" sz="1600" dirty="0">
                <a:solidFill>
                  <a:srgbClr val="0070C0"/>
                </a:solidFill>
                <a:latin typeface="TheSansMonoConNormal"/>
              </a:rPr>
              <a:t> n1, </a:t>
            </a:r>
            <a:r>
              <a:rPr lang="en-US" sz="1600" dirty="0" err="1">
                <a:solidFill>
                  <a:srgbClr val="0070C0"/>
                </a:solidFill>
                <a:latin typeface="TheSansMonoConNormal"/>
              </a:rPr>
              <a:t>int</a:t>
            </a:r>
            <a:r>
              <a:rPr lang="en-US" sz="1600" dirty="0">
                <a:solidFill>
                  <a:srgbClr val="0070C0"/>
                </a:solidFill>
                <a:latin typeface="TheSansMonoConNormal"/>
              </a:rPr>
              <a:t> n2</a:t>
            </a:r>
            <a:r>
              <a:rPr lang="en-US" sz="1600" dirty="0">
                <a:latin typeface="TheSansMonoConNormal"/>
              </a:rPr>
              <a:t>) {</a:t>
            </a:r>
          </a:p>
          <a:p>
            <a:pPr lvl="1"/>
            <a:r>
              <a:rPr lang="en-US" sz="1600" dirty="0">
                <a:latin typeface="TheSansMonoConNormal"/>
              </a:rPr>
              <a:t>}</a:t>
            </a:r>
          </a:p>
          <a:p>
            <a:pPr lvl="1"/>
            <a:r>
              <a:rPr lang="en-US" sz="1600" dirty="0">
                <a:latin typeface="TheSansMonoConNormal"/>
              </a:rPr>
              <a:t>public static double </a:t>
            </a:r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process1 </a:t>
            </a:r>
            <a:r>
              <a:rPr lang="en-US" sz="1600" dirty="0">
                <a:latin typeface="TheSansMonoConNormal"/>
              </a:rPr>
              <a:t>(</a:t>
            </a:r>
            <a:r>
              <a:rPr lang="en-US" sz="1600" dirty="0">
                <a:solidFill>
                  <a:srgbClr val="0070C0"/>
                </a:solidFill>
                <a:latin typeface="TheSansMonoConNormal"/>
              </a:rPr>
              <a:t>double n1, </a:t>
            </a:r>
            <a:r>
              <a:rPr lang="en-US" sz="1600" dirty="0" err="1">
                <a:solidFill>
                  <a:srgbClr val="0070C0"/>
                </a:solidFill>
                <a:latin typeface="TheSansMonoConNormal"/>
              </a:rPr>
              <a:t>int</a:t>
            </a:r>
            <a:r>
              <a:rPr lang="en-US" sz="1600" dirty="0">
                <a:solidFill>
                  <a:srgbClr val="0070C0"/>
                </a:solidFill>
                <a:latin typeface="TheSansMonoConNormal"/>
              </a:rPr>
              <a:t> n2</a:t>
            </a:r>
            <a:r>
              <a:rPr lang="en-US" sz="1600" dirty="0">
                <a:latin typeface="TheSansMonoConNormal"/>
              </a:rPr>
              <a:t>) {</a:t>
            </a:r>
          </a:p>
          <a:p>
            <a:pPr lvl="1"/>
            <a:r>
              <a:rPr lang="en-US" sz="1600" dirty="0">
                <a:latin typeface="TheSansMonoConNormal"/>
              </a:rPr>
              <a:t>}</a:t>
            </a:r>
          </a:p>
          <a:p>
            <a:pPr lvl="1"/>
            <a:r>
              <a:rPr lang="en-US" sz="1600" dirty="0">
                <a:latin typeface="TheSansMonoConNormal"/>
              </a:rPr>
              <a:t>public static double </a:t>
            </a:r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process1 </a:t>
            </a:r>
            <a:r>
              <a:rPr lang="en-US" sz="1600" dirty="0">
                <a:latin typeface="TheSansMonoConNormal"/>
              </a:rPr>
              <a:t>(</a:t>
            </a:r>
            <a:r>
              <a:rPr lang="en-US" sz="1600" dirty="0" err="1">
                <a:solidFill>
                  <a:srgbClr val="0070C0"/>
                </a:solidFill>
                <a:latin typeface="TheSansMonoConNormal"/>
              </a:rPr>
              <a:t>int</a:t>
            </a:r>
            <a:r>
              <a:rPr lang="en-US" sz="1600" dirty="0">
                <a:solidFill>
                  <a:srgbClr val="0070C0"/>
                </a:solidFill>
                <a:latin typeface="TheSansMonoConNormal"/>
              </a:rPr>
              <a:t> n1, double n2</a:t>
            </a:r>
            <a:r>
              <a:rPr lang="en-US" sz="1600" dirty="0">
                <a:latin typeface="TheSansMonoConNormal"/>
              </a:rPr>
              <a:t>) {</a:t>
            </a:r>
          </a:p>
          <a:p>
            <a:pPr lvl="1"/>
            <a:endParaRPr lang="en-US" sz="1600" dirty="0">
              <a:latin typeface="TheSansMonoConNormal"/>
            </a:endParaRPr>
          </a:p>
          <a:p>
            <a:pPr lvl="1"/>
            <a:r>
              <a:rPr lang="en-US" sz="1600" dirty="0">
                <a:latin typeface="TheSansMonoConNormal"/>
              </a:rPr>
              <a:t>public static </a:t>
            </a:r>
            <a:r>
              <a:rPr lang="en-US" sz="1600" dirty="0" err="1">
                <a:latin typeface="TheSansMonoConNormal"/>
              </a:rPr>
              <a:t>int</a:t>
            </a:r>
            <a:r>
              <a:rPr lang="en-US" sz="1600" dirty="0">
                <a:latin typeface="TheSansMonoConNormal"/>
              </a:rPr>
              <a:t> </a:t>
            </a:r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process1 </a:t>
            </a:r>
            <a:r>
              <a:rPr lang="en-US" sz="1600" dirty="0">
                <a:latin typeface="TheSansMonoConNormal"/>
              </a:rPr>
              <a:t>(</a:t>
            </a:r>
            <a:r>
              <a:rPr lang="en-US" sz="1600" dirty="0" err="1">
                <a:solidFill>
                  <a:srgbClr val="0070C0"/>
                </a:solidFill>
                <a:latin typeface="TheSansMonoConNormal"/>
              </a:rPr>
              <a:t>int</a:t>
            </a:r>
            <a:r>
              <a:rPr lang="en-US" sz="1600" dirty="0">
                <a:solidFill>
                  <a:srgbClr val="0070C0"/>
                </a:solidFill>
                <a:latin typeface="TheSansMonoConNormal"/>
              </a:rPr>
              <a:t>[] </a:t>
            </a:r>
            <a:r>
              <a:rPr lang="en-US" sz="1600" dirty="0" err="1">
                <a:solidFill>
                  <a:srgbClr val="0070C0"/>
                </a:solidFill>
                <a:latin typeface="TheSansMonoConNormal"/>
              </a:rPr>
              <a:t>num</a:t>
            </a:r>
            <a:r>
              <a:rPr lang="en-US" sz="1600" dirty="0">
                <a:latin typeface="TheSansMonoConNormal"/>
              </a:rPr>
              <a:t>) {</a:t>
            </a:r>
          </a:p>
          <a:p>
            <a:pPr lvl="1"/>
            <a:r>
              <a:rPr lang="en-US" sz="1600" dirty="0">
                <a:latin typeface="TheSansMonoConNormal"/>
              </a:rPr>
              <a:t>}</a:t>
            </a:r>
          </a:p>
          <a:p>
            <a:r>
              <a:rPr lang="en-US" sz="1600" dirty="0">
                <a:latin typeface="TheSansMonoConNormal"/>
              </a:rPr>
              <a:t>}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1262231" y="4693102"/>
            <a:ext cx="67056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TheSansMonoConNormal"/>
              </a:rPr>
              <a:t>int</a:t>
            </a:r>
            <a:r>
              <a:rPr lang="en-US" sz="1600" dirty="0">
                <a:latin typeface="TheSansMonoConNormal"/>
              </a:rPr>
              <a:t> p1 = MathUtil.process1(10, 23); // Uses process1(</a:t>
            </a:r>
            <a:r>
              <a:rPr lang="en-US" sz="1600" dirty="0" err="1">
                <a:latin typeface="TheSansMonoConNormal"/>
              </a:rPr>
              <a:t>int</a:t>
            </a:r>
            <a:r>
              <a:rPr lang="en-US" sz="1600" dirty="0">
                <a:latin typeface="TheSansMonoConNormal"/>
              </a:rPr>
              <a:t>, </a:t>
            </a:r>
            <a:r>
              <a:rPr lang="en-US" sz="1600" dirty="0" err="1">
                <a:latin typeface="TheSansMonoConNormal"/>
              </a:rPr>
              <a:t>int</a:t>
            </a:r>
            <a:r>
              <a:rPr lang="en-US" sz="1600" dirty="0">
                <a:latin typeface="TheSansMonoConNormal"/>
              </a:rPr>
              <a:t>)</a:t>
            </a:r>
          </a:p>
          <a:p>
            <a:r>
              <a:rPr lang="en-US" sz="1600" dirty="0">
                <a:latin typeface="TheSansMonoConNormal"/>
              </a:rPr>
              <a:t>double p2 = MathUtil.process1(10.34, 2); // Uses process1(double, </a:t>
            </a:r>
            <a:r>
              <a:rPr lang="en-US" sz="1600" dirty="0" err="1">
                <a:latin typeface="TheSansMonoConNormal"/>
              </a:rPr>
              <a:t>int</a:t>
            </a:r>
            <a:r>
              <a:rPr lang="en-US" sz="1600" dirty="0">
                <a:latin typeface="TheSansMonoConNormal"/>
              </a:rPr>
              <a:t>)</a:t>
            </a:r>
          </a:p>
          <a:p>
            <a:r>
              <a:rPr lang="en-US" sz="1600" dirty="0">
                <a:latin typeface="TheSansMonoConNormal"/>
              </a:rPr>
              <a:t>double p3 = MathUtil.process1(3,10.34); // Uses process1(</a:t>
            </a:r>
            <a:r>
              <a:rPr lang="en-US" sz="1600" dirty="0" err="1">
                <a:latin typeface="TheSansMonoConNormal"/>
              </a:rPr>
              <a:t>int,double</a:t>
            </a:r>
            <a:r>
              <a:rPr lang="en-US" sz="1600" dirty="0">
                <a:latin typeface="TheSansMonoConNormal"/>
              </a:rPr>
              <a:t>)</a:t>
            </a:r>
          </a:p>
          <a:p>
            <a:endParaRPr lang="en-US" sz="1600" dirty="0"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89889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Coercion 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23392"/>
            <a:ext cx="8305800" cy="4629807"/>
          </a:xfrm>
        </p:spPr>
        <p:txBody>
          <a:bodyPr>
            <a:normAutofit/>
          </a:bodyPr>
          <a:lstStyle/>
          <a:p>
            <a:r>
              <a:rPr lang="en-US" sz="3200" dirty="0"/>
              <a:t>Coercion </a:t>
            </a:r>
            <a:r>
              <a:rPr lang="en-US" sz="3200" dirty="0" smtClean="0"/>
              <a:t>polymorphism occurs </a:t>
            </a:r>
            <a:r>
              <a:rPr lang="en-US" sz="3200" dirty="0"/>
              <a:t>when a type is </a:t>
            </a:r>
            <a:r>
              <a:rPr lang="en-US" sz="3200" dirty="0">
                <a:solidFill>
                  <a:srgbClr val="FF0000"/>
                </a:solidFill>
              </a:rPr>
              <a:t>implicitly</a:t>
            </a:r>
            <a:r>
              <a:rPr lang="en-US" sz="3200" dirty="0"/>
              <a:t> converted (coerced) to another </a:t>
            </a:r>
            <a:r>
              <a:rPr lang="en-US" sz="3200" dirty="0" smtClean="0"/>
              <a:t>type </a:t>
            </a:r>
            <a:r>
              <a:rPr lang="en-US" sz="3200" dirty="0" smtClean="0">
                <a:solidFill>
                  <a:srgbClr val="FF0000"/>
                </a:solidFill>
              </a:rPr>
              <a:t>automatically</a:t>
            </a:r>
            <a:r>
              <a:rPr lang="en-US" sz="3200" dirty="0" smtClean="0"/>
              <a:t> </a:t>
            </a:r>
            <a:r>
              <a:rPr lang="en-US" sz="3200" dirty="0"/>
              <a:t>even if it was not intended explicitly</a:t>
            </a:r>
            <a:r>
              <a:rPr lang="en-US" sz="3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7003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Coercion 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5421" y="1860330"/>
            <a:ext cx="8284779" cy="4692869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Suppose </a:t>
            </a:r>
            <a:r>
              <a:rPr lang="en-US" sz="3200" dirty="0"/>
              <a:t>m is a method that declares a </a:t>
            </a:r>
            <a:r>
              <a:rPr lang="en-US" sz="3200" dirty="0" smtClean="0"/>
              <a:t>parameter </a:t>
            </a:r>
            <a:r>
              <a:rPr lang="en-US" sz="3200" dirty="0"/>
              <a:t>of type T. If S is a type that can be implicitly converted to T, the method m is said to be </a:t>
            </a:r>
            <a:r>
              <a:rPr lang="en-US" sz="3200" dirty="0">
                <a:solidFill>
                  <a:srgbClr val="FF0000"/>
                </a:solidFill>
              </a:rPr>
              <a:t>polymorphic with respect to S and T</a:t>
            </a:r>
            <a:r>
              <a:rPr lang="en-US" sz="3200" dirty="0"/>
              <a:t>.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Example</a:t>
            </a:r>
            <a:r>
              <a:rPr lang="en-US" sz="2000" dirty="0"/>
              <a:t>:</a:t>
            </a:r>
          </a:p>
          <a:p>
            <a:pPr marL="0" indent="0">
              <a:buNone/>
            </a:pPr>
            <a:r>
              <a:rPr lang="en-US" sz="2000" dirty="0" err="1"/>
              <a:t>int</a:t>
            </a:r>
            <a:r>
              <a:rPr lang="en-US" sz="2000" dirty="0"/>
              <a:t> </a:t>
            </a:r>
            <a:r>
              <a:rPr lang="en-US" sz="2000" dirty="0" err="1"/>
              <a:t>num</a:t>
            </a:r>
            <a:r>
              <a:rPr lang="en-US" sz="2000" dirty="0"/>
              <a:t> = 707;</a:t>
            </a:r>
          </a:p>
          <a:p>
            <a:pPr marL="0" indent="0">
              <a:buNone/>
            </a:pPr>
            <a:r>
              <a:rPr lang="en-US" sz="2000" dirty="0"/>
              <a:t>double d1 = (double)</a:t>
            </a:r>
            <a:r>
              <a:rPr lang="en-US" sz="2000" dirty="0" err="1"/>
              <a:t>num</a:t>
            </a:r>
            <a:r>
              <a:rPr lang="en-US" sz="2000" dirty="0"/>
              <a:t>; // Explicit conversion</a:t>
            </a:r>
          </a:p>
          <a:p>
            <a:pPr marL="0" indent="0">
              <a:buNone/>
            </a:pPr>
            <a:r>
              <a:rPr lang="en-US" sz="2000" dirty="0"/>
              <a:t>double d2 = </a:t>
            </a:r>
            <a:r>
              <a:rPr lang="en-US" sz="2000" dirty="0" err="1"/>
              <a:t>num</a:t>
            </a:r>
            <a:r>
              <a:rPr lang="en-US" sz="2000" dirty="0"/>
              <a:t>; // Implicit conversion (coercion)</a:t>
            </a:r>
          </a:p>
        </p:txBody>
      </p:sp>
    </p:spTree>
    <p:extLst>
      <p:ext uri="{BB962C8B-B14F-4D97-AF65-F5344CB8AC3E}">
        <p14:creationId xmlns:p14="http://schemas.microsoft.com/office/powerpoint/2010/main" val="66966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/>
              <a:t>double square(double </a:t>
            </a:r>
            <a:r>
              <a:rPr lang="en-US" sz="2000" dirty="0" err="1"/>
              <a:t>num</a:t>
            </a:r>
            <a:r>
              <a:rPr lang="en-US" sz="2000" dirty="0"/>
              <a:t>) {</a:t>
            </a:r>
          </a:p>
          <a:p>
            <a:pPr marL="0" indent="0">
              <a:buNone/>
            </a:pPr>
            <a:r>
              <a:rPr lang="en-US" sz="2000" dirty="0"/>
              <a:t>	return </a:t>
            </a:r>
            <a:r>
              <a:rPr lang="en-US" sz="2000" dirty="0" err="1"/>
              <a:t>num</a:t>
            </a:r>
            <a:r>
              <a:rPr lang="en-US" sz="2000" dirty="0"/>
              <a:t> * </a:t>
            </a:r>
            <a:r>
              <a:rPr lang="en-US" sz="2000" dirty="0" err="1"/>
              <a:t>num</a:t>
            </a:r>
            <a:r>
              <a:rPr lang="en-US" sz="2000" dirty="0"/>
              <a:t>;</a:t>
            </a:r>
          </a:p>
          <a:p>
            <a:pPr marL="0" indent="0">
              <a:buNone/>
            </a:pPr>
            <a:r>
              <a:rPr lang="en-US" sz="2000" dirty="0"/>
              <a:t>}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// calling square with double argument.</a:t>
            </a:r>
          </a:p>
          <a:p>
            <a:pPr marL="0" indent="0">
              <a:buNone/>
            </a:pPr>
            <a:r>
              <a:rPr lang="en-US" sz="2000" dirty="0"/>
              <a:t>double d1 = 20.23;</a:t>
            </a:r>
          </a:p>
          <a:p>
            <a:pPr marL="0" indent="0">
              <a:buNone/>
            </a:pPr>
            <a:r>
              <a:rPr lang="en-US" sz="2000" dirty="0"/>
              <a:t>double result = square(d1);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// calling square with integer argument.</a:t>
            </a:r>
          </a:p>
          <a:p>
            <a:pPr marL="0" indent="0">
              <a:buNone/>
            </a:pPr>
            <a:r>
              <a:rPr lang="en-US" sz="2000" dirty="0" err="1"/>
              <a:t>int</a:t>
            </a:r>
            <a:r>
              <a:rPr lang="en-US" sz="2000" dirty="0"/>
              <a:t> k = 20;</a:t>
            </a:r>
          </a:p>
          <a:p>
            <a:pPr marL="0" indent="0">
              <a:buNone/>
            </a:pPr>
            <a:r>
              <a:rPr lang="en-US" sz="2000" dirty="0"/>
              <a:t>double result = square(k);</a:t>
            </a:r>
          </a:p>
        </p:txBody>
      </p:sp>
    </p:spTree>
    <p:extLst>
      <p:ext uri="{BB962C8B-B14F-4D97-AF65-F5344CB8AC3E}">
        <p14:creationId xmlns:p14="http://schemas.microsoft.com/office/powerpoint/2010/main" val="1496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Inclusion 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Inclusion is a universal polymorphism. </a:t>
            </a:r>
            <a:endParaRPr lang="en-US" sz="3200" dirty="0" smtClean="0"/>
          </a:p>
          <a:p>
            <a:r>
              <a:rPr lang="en-US" sz="3200" dirty="0"/>
              <a:t>Inclusion polymorphism occurs when a piece of code that is written using a </a:t>
            </a:r>
            <a:r>
              <a:rPr lang="en-US" sz="3200" dirty="0" smtClean="0"/>
              <a:t>class, works </a:t>
            </a:r>
            <a:r>
              <a:rPr lang="en-US" sz="3200" dirty="0"/>
              <a:t>for all its </a:t>
            </a:r>
            <a:r>
              <a:rPr lang="en-US" sz="3200" dirty="0" smtClean="0"/>
              <a:t>subclasses</a:t>
            </a:r>
            <a:r>
              <a:rPr lang="en-US" sz="3200" dirty="0"/>
              <a:t>.</a:t>
            </a:r>
          </a:p>
          <a:p>
            <a:r>
              <a:rPr lang="en-US" sz="3200" dirty="0" smtClean="0"/>
              <a:t>It </a:t>
            </a:r>
            <a:r>
              <a:rPr lang="en-US" sz="3200" dirty="0"/>
              <a:t>is also known as subtype (or subclass) polymorphism because it is </a:t>
            </a:r>
            <a:r>
              <a:rPr lang="en-US" sz="3200" dirty="0" smtClean="0"/>
              <a:t>achieved using </a:t>
            </a:r>
            <a:r>
              <a:rPr lang="en-US" sz="3200" dirty="0"/>
              <a:t>subtyping or </a:t>
            </a:r>
            <a:r>
              <a:rPr lang="en-US" sz="3200" dirty="0" smtClean="0"/>
              <a:t>sub-classing.</a:t>
            </a:r>
          </a:p>
        </p:txBody>
      </p:sp>
    </p:spTree>
    <p:extLst>
      <p:ext uri="{BB962C8B-B14F-4D97-AF65-F5344CB8AC3E}">
        <p14:creationId xmlns:p14="http://schemas.microsoft.com/office/powerpoint/2010/main" val="136611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Inclusion 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This </a:t>
            </a:r>
            <a:r>
              <a:rPr lang="en-US" sz="3200" dirty="0"/>
              <a:t>is the most common type of polymorphism supported by </a:t>
            </a:r>
            <a:r>
              <a:rPr lang="en-US" sz="3200" dirty="0" smtClean="0"/>
              <a:t>object-oriented programming </a:t>
            </a:r>
            <a:r>
              <a:rPr lang="en-US" sz="3200" dirty="0"/>
              <a:t>languages</a:t>
            </a:r>
            <a:r>
              <a:rPr lang="en-US" sz="3200" dirty="0" smtClean="0"/>
              <a:t>.</a:t>
            </a:r>
          </a:p>
          <a:p>
            <a:r>
              <a:rPr lang="en-US" sz="3200" dirty="0"/>
              <a:t>This type of polymorphism is possible based on the </a:t>
            </a:r>
            <a:r>
              <a:rPr lang="en-US" sz="3200" dirty="0" err="1" smtClean="0"/>
              <a:t>subclassing</a:t>
            </a:r>
            <a:r>
              <a:rPr lang="en-US" sz="3200" dirty="0" smtClean="0"/>
              <a:t> </a:t>
            </a:r>
            <a:r>
              <a:rPr lang="en-US" sz="3200" dirty="0"/>
              <a:t>rule that a value </a:t>
            </a:r>
            <a:r>
              <a:rPr lang="en-US" sz="3200" dirty="0" smtClean="0"/>
              <a:t>that belongs </a:t>
            </a:r>
            <a:r>
              <a:rPr lang="en-US" sz="3200" dirty="0"/>
              <a:t>to a </a:t>
            </a:r>
            <a:r>
              <a:rPr lang="en-US" sz="3200" dirty="0" smtClean="0"/>
              <a:t>subclass </a:t>
            </a:r>
            <a:r>
              <a:rPr lang="en-US" sz="3200" dirty="0"/>
              <a:t>also belongs to the </a:t>
            </a:r>
            <a:r>
              <a:rPr lang="en-US" sz="3200" dirty="0" smtClean="0"/>
              <a:t>super class.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5399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0939"/>
            <a:ext cx="8658888" cy="4216592"/>
          </a:xfrm>
        </p:spPr>
        <p:txBody>
          <a:bodyPr>
            <a:noAutofit/>
          </a:bodyPr>
          <a:lstStyle/>
          <a:p>
            <a:r>
              <a:rPr lang="en-US" sz="3200" dirty="0"/>
              <a:t>Suppose T is a </a:t>
            </a:r>
            <a:r>
              <a:rPr lang="en-US" sz="3200" dirty="0" smtClean="0"/>
              <a:t>class and </a:t>
            </a:r>
            <a:r>
              <a:rPr lang="en-US" sz="3200" dirty="0"/>
              <a:t>S1, S2, S3... are </a:t>
            </a:r>
            <a:r>
              <a:rPr lang="en-US" sz="3200" dirty="0" smtClean="0"/>
              <a:t>subclasses of </a:t>
            </a:r>
            <a:r>
              <a:rPr lang="en-US" sz="3200" dirty="0"/>
              <a:t>T. </a:t>
            </a:r>
            <a:endParaRPr lang="en-US" sz="3200" dirty="0" smtClean="0"/>
          </a:p>
          <a:p>
            <a:r>
              <a:rPr lang="en-US" sz="3200" dirty="0" smtClean="0"/>
              <a:t>A </a:t>
            </a:r>
            <a:r>
              <a:rPr lang="en-US" sz="3200" dirty="0"/>
              <a:t>value </a:t>
            </a:r>
            <a:r>
              <a:rPr lang="en-US" sz="3200" dirty="0" smtClean="0"/>
              <a:t>that belongs </a:t>
            </a:r>
            <a:r>
              <a:rPr lang="en-US" sz="3200" dirty="0"/>
              <a:t>to S1, S2, S3... also belongs to T.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subtyping rule makes us write code as follows</a:t>
            </a:r>
            <a:r>
              <a:rPr lang="en-US" sz="3200" dirty="0" smtClean="0"/>
              <a:t>: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4676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43303" y="1836135"/>
            <a:ext cx="8658888" cy="39655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T </a:t>
            </a:r>
            <a:r>
              <a:rPr lang="en-US" dirty="0" err="1"/>
              <a:t>t</a:t>
            </a:r>
            <a:r>
              <a:rPr lang="en-US" dirty="0"/>
              <a:t>; // t is an instance of the superclass T</a:t>
            </a:r>
          </a:p>
          <a:p>
            <a:pPr marL="0" indent="0">
              <a:buNone/>
            </a:pPr>
            <a:r>
              <a:rPr lang="en-US" dirty="0"/>
              <a:t>S1 </a:t>
            </a:r>
            <a:r>
              <a:rPr lang="en-US" dirty="0" err="1"/>
              <a:t>s1</a:t>
            </a:r>
            <a:r>
              <a:rPr lang="en-US" dirty="0"/>
              <a:t>; // s1 is an instance of the subclass S1</a:t>
            </a:r>
          </a:p>
          <a:p>
            <a:pPr marL="0" indent="0">
              <a:buNone/>
            </a:pPr>
            <a:r>
              <a:rPr lang="en-US" dirty="0"/>
              <a:t>S2 </a:t>
            </a:r>
            <a:r>
              <a:rPr lang="en-US" dirty="0" err="1"/>
              <a:t>s2</a:t>
            </a:r>
            <a:r>
              <a:rPr lang="en-US" dirty="0"/>
              <a:t>; // s2 is an instance of the subclass S2</a:t>
            </a:r>
          </a:p>
          <a:p>
            <a:pPr marL="0" indent="0">
              <a:buNone/>
            </a:pPr>
            <a:r>
              <a:rPr lang="en-US" dirty="0" smtClean="0"/>
              <a:t>...</a:t>
            </a:r>
          </a:p>
          <a:p>
            <a:pPr marL="0" indent="0">
              <a:buNone/>
            </a:pPr>
            <a:r>
              <a:rPr lang="en-US" dirty="0"/>
              <a:t>// A value of type s1 can be assigned to variable of type T</a:t>
            </a:r>
          </a:p>
          <a:p>
            <a:pPr marL="0" indent="0">
              <a:buNone/>
            </a:pPr>
            <a:r>
              <a:rPr lang="en-US" dirty="0"/>
              <a:t>t = s1; </a:t>
            </a:r>
          </a:p>
          <a:p>
            <a:pPr marL="0" indent="0">
              <a:buNone/>
            </a:pPr>
            <a:r>
              <a:rPr lang="en-US" dirty="0"/>
              <a:t>// A value of type s2 can be assigned to variable of type T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 </a:t>
            </a:r>
            <a:r>
              <a:rPr lang="en-US" dirty="0"/>
              <a:t>= s2;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27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2261533" y="2319474"/>
            <a:ext cx="5812221" cy="2452222"/>
            <a:chOff x="457200" y="3276600"/>
            <a:chExt cx="7130142" cy="2670452"/>
          </a:xfrm>
        </p:grpSpPr>
        <p:sp>
          <p:nvSpPr>
            <p:cNvPr id="6" name="Rectangle 5"/>
            <p:cNvSpPr/>
            <p:nvPr/>
          </p:nvSpPr>
          <p:spPr>
            <a:xfrm>
              <a:off x="2667000" y="3276600"/>
              <a:ext cx="2590800" cy="9144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Person</a:t>
              </a:r>
              <a:endParaRPr lang="en-US" sz="3200" dirty="0">
                <a:solidFill>
                  <a:srgbClr val="92D050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57200" y="5032652"/>
              <a:ext cx="2590800" cy="9144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Customer</a:t>
              </a:r>
              <a:endParaRPr lang="en-US" sz="3200" dirty="0">
                <a:solidFill>
                  <a:srgbClr val="92D050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996543" y="5029201"/>
              <a:ext cx="2590799" cy="9144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Employee</a:t>
              </a:r>
              <a:endParaRPr lang="en-US" sz="320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Straight Arrow Connector 8"/>
            <p:cNvCxnSpPr>
              <a:stCxn id="7" idx="0"/>
              <a:endCxn id="6" idx="2"/>
            </p:cNvCxnSpPr>
            <p:nvPr/>
          </p:nvCxnSpPr>
          <p:spPr>
            <a:xfrm flipV="1">
              <a:off x="1752600" y="4191000"/>
              <a:ext cx="2209800" cy="84165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stCxn id="8" idx="0"/>
              <a:endCxn id="6" idx="2"/>
            </p:cNvCxnSpPr>
            <p:nvPr/>
          </p:nvCxnSpPr>
          <p:spPr>
            <a:xfrm flipH="1" flipV="1">
              <a:off x="3962400" y="4191000"/>
              <a:ext cx="2329543" cy="8382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7087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1884591"/>
            <a:ext cx="9184728" cy="4062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2000" dirty="0"/>
              <a:t>void </a:t>
            </a:r>
            <a:r>
              <a:rPr lang="en-US" sz="2000" dirty="0" err="1"/>
              <a:t>processDetails</a:t>
            </a:r>
            <a:r>
              <a:rPr lang="en-US" sz="2000" dirty="0"/>
              <a:t>(Person p) {</a:t>
            </a:r>
          </a:p>
          <a:p>
            <a:r>
              <a:rPr lang="en-US" sz="2000" dirty="0" smtClean="0"/>
              <a:t>/* </a:t>
            </a:r>
            <a:r>
              <a:rPr lang="en-US" sz="2000" dirty="0"/>
              <a:t>Write code using the parameter p, which is of </a:t>
            </a:r>
            <a:r>
              <a:rPr lang="en-US" sz="2000" dirty="0" smtClean="0"/>
              <a:t>type Person</a:t>
            </a:r>
            <a:r>
              <a:rPr lang="en-US" sz="2000" dirty="0"/>
              <a:t>. </a:t>
            </a:r>
            <a:endParaRPr lang="en-US" sz="2000" dirty="0" smtClean="0"/>
          </a:p>
          <a:p>
            <a:r>
              <a:rPr lang="en-US" sz="2000" dirty="0" smtClean="0"/>
              <a:t>The </a:t>
            </a:r>
            <a:r>
              <a:rPr lang="en-US" sz="2000" dirty="0"/>
              <a:t>same code will work if an object of any of the </a:t>
            </a:r>
            <a:r>
              <a:rPr lang="en-US" sz="2000" dirty="0" smtClean="0"/>
              <a:t>subclass </a:t>
            </a:r>
            <a:r>
              <a:rPr lang="en-US" sz="2000" dirty="0"/>
              <a:t>of Person is passed to this method.</a:t>
            </a:r>
          </a:p>
          <a:p>
            <a:r>
              <a:rPr lang="en-US" sz="2000" dirty="0"/>
              <a:t>*/</a:t>
            </a:r>
          </a:p>
          <a:p>
            <a:r>
              <a:rPr lang="en-US" sz="2000" dirty="0"/>
              <a:t>}</a:t>
            </a:r>
          </a:p>
          <a:p>
            <a:endParaRPr lang="en-US" sz="2000" dirty="0"/>
          </a:p>
          <a:p>
            <a:r>
              <a:rPr lang="en-US" sz="2000" dirty="0"/>
              <a:t>Person p1 = new Person();</a:t>
            </a:r>
          </a:p>
          <a:p>
            <a:r>
              <a:rPr lang="en-US" sz="2000" dirty="0"/>
              <a:t>Employee e1 = new Employee(); // Employee is a subclass of Person</a:t>
            </a:r>
          </a:p>
          <a:p>
            <a:r>
              <a:rPr lang="en-US" sz="2000" dirty="0"/>
              <a:t>Customer c1 = new Customer(); // Customer is a subclass of Person</a:t>
            </a:r>
          </a:p>
          <a:p>
            <a:r>
              <a:rPr lang="en-US" sz="2000" dirty="0" err="1"/>
              <a:t>processDetails</a:t>
            </a:r>
            <a:r>
              <a:rPr lang="en-US" sz="2000" dirty="0"/>
              <a:t>(p1); // Use Person type</a:t>
            </a:r>
          </a:p>
          <a:p>
            <a:r>
              <a:rPr lang="en-US" sz="2000" dirty="0" err="1"/>
              <a:t>processDetails</a:t>
            </a:r>
            <a:r>
              <a:rPr lang="en-US" sz="2000" dirty="0"/>
              <a:t>(e1); // Use Employee type, which is a subclass of Person</a:t>
            </a:r>
          </a:p>
          <a:p>
            <a:r>
              <a:rPr lang="en-US" sz="2000" dirty="0" err="1"/>
              <a:t>processDetails</a:t>
            </a:r>
            <a:r>
              <a:rPr lang="en-US" sz="2000" dirty="0"/>
              <a:t>(c1); // Use Customer type, which is a subclass of Person</a:t>
            </a:r>
          </a:p>
        </p:txBody>
      </p:sp>
    </p:spTree>
    <p:extLst>
      <p:ext uri="{BB962C8B-B14F-4D97-AF65-F5344CB8AC3E}">
        <p14:creationId xmlns:p14="http://schemas.microsoft.com/office/powerpoint/2010/main" val="895689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parametric polymorphism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In </a:t>
            </a:r>
            <a:r>
              <a:rPr lang="en-US" sz="3200" dirty="0" smtClean="0"/>
              <a:t>parametric polymorphism</a:t>
            </a:r>
            <a:r>
              <a:rPr lang="en-US" sz="3200" dirty="0"/>
              <a:t>, a piece of code </a:t>
            </a:r>
            <a:r>
              <a:rPr lang="en-US" sz="3200" dirty="0" smtClean="0"/>
              <a:t>is written </a:t>
            </a:r>
            <a:r>
              <a:rPr lang="en-US" sz="3200" dirty="0"/>
              <a:t>in such a way that it works on </a:t>
            </a:r>
            <a:r>
              <a:rPr lang="en-US" sz="3200" dirty="0">
                <a:solidFill>
                  <a:srgbClr val="FF0000"/>
                </a:solidFill>
              </a:rPr>
              <a:t>any </a:t>
            </a:r>
            <a:r>
              <a:rPr lang="en-US" sz="3200" dirty="0" smtClean="0">
                <a:solidFill>
                  <a:srgbClr val="FF0000"/>
                </a:solidFill>
              </a:rPr>
              <a:t>class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In </a:t>
            </a:r>
            <a:r>
              <a:rPr lang="en-US" sz="3200" dirty="0"/>
              <a:t>inclusion polymorphism, code is written for one </a:t>
            </a:r>
            <a:r>
              <a:rPr lang="en-US" sz="3200" dirty="0" smtClean="0"/>
              <a:t>class and </a:t>
            </a:r>
            <a:r>
              <a:rPr lang="en-US" sz="3200" dirty="0"/>
              <a:t>it works for </a:t>
            </a:r>
            <a:r>
              <a:rPr lang="en-US" sz="3200" dirty="0">
                <a:solidFill>
                  <a:srgbClr val="FF0000"/>
                </a:solidFill>
              </a:rPr>
              <a:t>all of </a:t>
            </a:r>
            <a:r>
              <a:rPr lang="en-US" sz="3200" dirty="0" smtClean="0">
                <a:solidFill>
                  <a:srgbClr val="FF0000"/>
                </a:solidFill>
              </a:rPr>
              <a:t>its subclasses</a:t>
            </a:r>
            <a:r>
              <a:rPr lang="en-US" sz="3200" dirty="0" smtClean="0"/>
              <a:t>.</a:t>
            </a:r>
            <a:endParaRPr lang="en-US" sz="3200" dirty="0"/>
          </a:p>
          <a:p>
            <a:r>
              <a:rPr lang="en-US" sz="3200" dirty="0"/>
              <a:t>However, in parametric polymorphism, the same code works </a:t>
            </a:r>
            <a:r>
              <a:rPr lang="en-US" sz="3200" dirty="0">
                <a:solidFill>
                  <a:srgbClr val="FF0000"/>
                </a:solidFill>
              </a:rPr>
              <a:t>for all </a:t>
            </a:r>
            <a:r>
              <a:rPr lang="en-US" sz="3200" dirty="0" smtClean="0">
                <a:solidFill>
                  <a:srgbClr val="FF0000"/>
                </a:solidFill>
              </a:rPr>
              <a:t>classes</a:t>
            </a:r>
            <a:r>
              <a:rPr lang="en-US" sz="3200" dirty="0">
                <a:solidFill>
                  <a:srgbClr val="FF0000"/>
                </a:solidFill>
              </a:rPr>
              <a:t>, which are not </a:t>
            </a:r>
            <a:r>
              <a:rPr lang="en-US" sz="3200" dirty="0" smtClean="0">
                <a:solidFill>
                  <a:srgbClr val="FF0000"/>
                </a:solidFill>
              </a:rPr>
              <a:t>necessarily related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3302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parametric polymorphism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454" y="1695477"/>
            <a:ext cx="8539655" cy="4400523"/>
          </a:xfrm>
        </p:spPr>
        <p:txBody>
          <a:bodyPr>
            <a:noAutofit/>
          </a:bodyPr>
          <a:lstStyle/>
          <a:p>
            <a:r>
              <a:rPr lang="en-US" sz="3200" dirty="0"/>
              <a:t>Parametric polymorphism is achieved by using a </a:t>
            </a:r>
            <a:r>
              <a:rPr lang="en-US" sz="3200" dirty="0" smtClean="0">
                <a:solidFill>
                  <a:srgbClr val="FF0000"/>
                </a:solidFill>
              </a:rPr>
              <a:t>type variable </a:t>
            </a:r>
            <a:r>
              <a:rPr lang="en-US" sz="3200" dirty="0" smtClean="0"/>
              <a:t>when </a:t>
            </a:r>
            <a:r>
              <a:rPr lang="en-US" sz="3200" dirty="0"/>
              <a:t>writing the code, rather than using </a:t>
            </a:r>
            <a:r>
              <a:rPr lang="en-US" sz="3200" dirty="0" smtClean="0"/>
              <a:t>any specific </a:t>
            </a:r>
            <a:r>
              <a:rPr lang="en-US" sz="3200" dirty="0"/>
              <a:t>type</a:t>
            </a:r>
            <a:r>
              <a:rPr lang="en-US" sz="3200" dirty="0" smtClean="0"/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7858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// This example is using collections, to be covered later in this course.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List&lt;String&gt; </a:t>
            </a:r>
            <a:r>
              <a:rPr lang="en-US" dirty="0" err="1"/>
              <a:t>sList</a:t>
            </a:r>
            <a:r>
              <a:rPr lang="en-US" dirty="0"/>
              <a:t> = new </a:t>
            </a:r>
            <a:r>
              <a:rPr lang="en-US" dirty="0" err="1"/>
              <a:t>ArrayList</a:t>
            </a:r>
            <a:r>
              <a:rPr lang="en-US" dirty="0"/>
              <a:t>&lt;String&gt;();</a:t>
            </a:r>
          </a:p>
          <a:p>
            <a:pPr marL="0" indent="0">
              <a:buNone/>
            </a:pPr>
            <a:r>
              <a:rPr lang="en-US" dirty="0" err="1"/>
              <a:t>sList.add</a:t>
            </a:r>
            <a:r>
              <a:rPr lang="en-US" dirty="0"/>
              <a:t>("string 1");</a:t>
            </a:r>
          </a:p>
          <a:p>
            <a:pPr marL="0" indent="0">
              <a:buNone/>
            </a:pPr>
            <a:r>
              <a:rPr lang="en-US" dirty="0" err="1"/>
              <a:t>sList.add</a:t>
            </a:r>
            <a:r>
              <a:rPr lang="en-US" dirty="0"/>
              <a:t>("string 2");</a:t>
            </a:r>
          </a:p>
          <a:p>
            <a:pPr marL="0" indent="0">
              <a:buNone/>
            </a:pPr>
            <a:r>
              <a:rPr lang="en-US" dirty="0"/>
              <a:t>String s2 = </a:t>
            </a:r>
            <a:r>
              <a:rPr lang="en-US" dirty="0" err="1"/>
              <a:t>sList.get</a:t>
            </a:r>
            <a:r>
              <a:rPr lang="en-US" dirty="0"/>
              <a:t>(1);</a:t>
            </a:r>
          </a:p>
          <a:p>
            <a:pPr marL="0" indent="0">
              <a:buNone/>
            </a:pPr>
            <a:r>
              <a:rPr lang="en-US" dirty="0"/>
              <a:t>// Use List for Integer type</a:t>
            </a:r>
          </a:p>
          <a:p>
            <a:pPr marL="0" indent="0">
              <a:buNone/>
            </a:pPr>
            <a:r>
              <a:rPr lang="en-US" dirty="0"/>
              <a:t>List&lt;Integer&gt; </a:t>
            </a:r>
            <a:r>
              <a:rPr lang="en-US" dirty="0" err="1"/>
              <a:t>iList</a:t>
            </a:r>
            <a:r>
              <a:rPr lang="en-US" dirty="0"/>
              <a:t> = new </a:t>
            </a:r>
            <a:r>
              <a:rPr lang="en-US" dirty="0" err="1"/>
              <a:t>ArrayList</a:t>
            </a:r>
            <a:r>
              <a:rPr lang="en-US" dirty="0"/>
              <a:t>&lt;Integer&gt;();</a:t>
            </a:r>
          </a:p>
          <a:p>
            <a:pPr marL="0" indent="0">
              <a:buNone/>
            </a:pPr>
            <a:r>
              <a:rPr lang="en-US" dirty="0" err="1"/>
              <a:t>iList.add</a:t>
            </a:r>
            <a:r>
              <a:rPr lang="en-US" dirty="0"/>
              <a:t>(10);</a:t>
            </a:r>
          </a:p>
          <a:p>
            <a:pPr marL="0" indent="0">
              <a:buNone/>
            </a:pPr>
            <a:r>
              <a:rPr lang="en-US" dirty="0" err="1"/>
              <a:t>iList.add</a:t>
            </a:r>
            <a:r>
              <a:rPr lang="en-US" dirty="0"/>
              <a:t>(20);</a:t>
            </a:r>
          </a:p>
          <a:p>
            <a:pPr marL="0" indent="0">
              <a:buNone/>
            </a:pPr>
            <a:r>
              <a:rPr lang="en-US" dirty="0" err="1"/>
              <a:t>int</a:t>
            </a:r>
            <a:r>
              <a:rPr lang="en-US" dirty="0"/>
              <a:t> i2 = </a:t>
            </a:r>
            <a:r>
              <a:rPr lang="en-US" dirty="0" err="1"/>
              <a:t>iList.get</a:t>
            </a:r>
            <a:r>
              <a:rPr lang="en-US" dirty="0"/>
              <a:t>(1);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44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Encapsulation</a:t>
            </a:r>
          </a:p>
          <a:p>
            <a:r>
              <a:rPr lang="en-US" sz="1600" dirty="0"/>
              <a:t>using private attributes and methods</a:t>
            </a:r>
          </a:p>
          <a:p>
            <a:r>
              <a:rPr lang="en-US" sz="1600" dirty="0"/>
              <a:t>getters and setters</a:t>
            </a:r>
          </a:p>
          <a:p>
            <a:r>
              <a:rPr lang="en-US" sz="1600" dirty="0"/>
              <a:t>this keyword</a:t>
            </a:r>
          </a:p>
          <a:p>
            <a:r>
              <a:rPr lang="en-US" sz="1600" dirty="0"/>
              <a:t>Polymorphism</a:t>
            </a:r>
          </a:p>
          <a:p>
            <a:r>
              <a:rPr lang="en-US" sz="1600" dirty="0"/>
              <a:t>Purpose of polymorphism</a:t>
            </a:r>
          </a:p>
          <a:p>
            <a:r>
              <a:rPr lang="en-US" sz="1600" dirty="0"/>
              <a:t>Types of polymorphism</a:t>
            </a:r>
          </a:p>
          <a:p>
            <a:r>
              <a:rPr lang="en-US" sz="1600" dirty="0"/>
              <a:t>ad hoc polymorphism</a:t>
            </a:r>
          </a:p>
          <a:p>
            <a:r>
              <a:rPr lang="en-US" sz="1600" dirty="0"/>
              <a:t>Universal polymorphism</a:t>
            </a: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0986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7838</TotalTime>
  <Words>1844</Words>
  <Application>Microsoft Office PowerPoint</Application>
  <PresentationFormat>Widescreen</PresentationFormat>
  <Paragraphs>253</Paragraphs>
  <Slides>43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Arial Rounded MT Bold</vt:lpstr>
      <vt:lpstr>Calibri</vt:lpstr>
      <vt:lpstr>TheSansMonoConNormal</vt:lpstr>
      <vt:lpstr>Times New Roman</vt:lpstr>
      <vt:lpstr>Trebuchet MS</vt:lpstr>
      <vt:lpstr>Wingdings</vt:lpstr>
      <vt:lpstr>Office Theme</vt:lpstr>
      <vt:lpstr>PowerPoint Presentation</vt:lpstr>
      <vt:lpstr>PowerPoint Presentation</vt:lpstr>
      <vt:lpstr>encapsulation</vt:lpstr>
      <vt:lpstr>Encapsulation</vt:lpstr>
      <vt:lpstr>Encapsulation</vt:lpstr>
      <vt:lpstr>Encapsulation</vt:lpstr>
      <vt:lpstr>Benefits of encapsulation</vt:lpstr>
      <vt:lpstr>Benefits of encapsulation</vt:lpstr>
      <vt:lpstr>Benefits of encapsulation(Cont.)</vt:lpstr>
      <vt:lpstr>Benefits of encapsulation(Cont.)</vt:lpstr>
      <vt:lpstr>Benefits of encapsulation(Cont.)</vt:lpstr>
      <vt:lpstr>Java implementation of encapsulation</vt:lpstr>
      <vt:lpstr>how to implement encapsulation</vt:lpstr>
      <vt:lpstr>example time class</vt:lpstr>
      <vt:lpstr>Detailed Example</vt:lpstr>
      <vt:lpstr>Example</vt:lpstr>
      <vt:lpstr>Example</vt:lpstr>
      <vt:lpstr>Example</vt:lpstr>
      <vt:lpstr>Example</vt:lpstr>
      <vt:lpstr>Example</vt:lpstr>
      <vt:lpstr>Test class</vt:lpstr>
      <vt:lpstr>Quick questions</vt:lpstr>
      <vt:lpstr>Activity</vt:lpstr>
      <vt:lpstr>polymorphism</vt:lpstr>
      <vt:lpstr>Polymorphism</vt:lpstr>
      <vt:lpstr>Purpose of polymorphism</vt:lpstr>
      <vt:lpstr>Types of polymorphism</vt:lpstr>
      <vt:lpstr>ad hoc polymorphism</vt:lpstr>
      <vt:lpstr>example</vt:lpstr>
      <vt:lpstr>Coercion Polymorphism</vt:lpstr>
      <vt:lpstr>Coercion Polymorphism</vt:lpstr>
      <vt:lpstr>Example</vt:lpstr>
      <vt:lpstr>Inclusion Polymorphism</vt:lpstr>
      <vt:lpstr>Inclusion Polymorphism</vt:lpstr>
      <vt:lpstr>Example</vt:lpstr>
      <vt:lpstr>Example</vt:lpstr>
      <vt:lpstr>Example</vt:lpstr>
      <vt:lpstr>Example</vt:lpstr>
      <vt:lpstr>parametric polymorphism</vt:lpstr>
      <vt:lpstr>parametric polymorphism</vt:lpstr>
      <vt:lpstr>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440</cp:revision>
  <dcterms:created xsi:type="dcterms:W3CDTF">2023-04-29T09:08:23Z</dcterms:created>
  <dcterms:modified xsi:type="dcterms:W3CDTF">2024-03-13T22:45:39Z</dcterms:modified>
</cp:coreProperties>
</file>