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480" r:id="rId2"/>
    <p:sldId id="550" r:id="rId3"/>
    <p:sldId id="730" r:id="rId4"/>
    <p:sldId id="733" r:id="rId5"/>
    <p:sldId id="734" r:id="rId6"/>
    <p:sldId id="735" r:id="rId7"/>
    <p:sldId id="736" r:id="rId8"/>
    <p:sldId id="760" r:id="rId9"/>
    <p:sldId id="737" r:id="rId10"/>
    <p:sldId id="761" r:id="rId11"/>
    <p:sldId id="738" r:id="rId12"/>
    <p:sldId id="739" r:id="rId13"/>
    <p:sldId id="740" r:id="rId14"/>
    <p:sldId id="762" r:id="rId15"/>
    <p:sldId id="741" r:id="rId16"/>
    <p:sldId id="763" r:id="rId17"/>
    <p:sldId id="742" r:id="rId18"/>
    <p:sldId id="743" r:id="rId19"/>
    <p:sldId id="764" r:id="rId20"/>
    <p:sldId id="744" r:id="rId21"/>
    <p:sldId id="745" r:id="rId22"/>
    <p:sldId id="746" r:id="rId23"/>
    <p:sldId id="747" r:id="rId24"/>
    <p:sldId id="748" r:id="rId25"/>
    <p:sldId id="749" r:id="rId26"/>
    <p:sldId id="750" r:id="rId27"/>
    <p:sldId id="765" r:id="rId28"/>
    <p:sldId id="751" r:id="rId29"/>
    <p:sldId id="752" r:id="rId30"/>
    <p:sldId id="753" r:id="rId31"/>
    <p:sldId id="754" r:id="rId32"/>
    <p:sldId id="766" r:id="rId33"/>
    <p:sldId id="755" r:id="rId34"/>
    <p:sldId id="756" r:id="rId35"/>
    <p:sldId id="767" r:id="rId36"/>
    <p:sldId id="757" r:id="rId37"/>
    <p:sldId id="768" r:id="rId38"/>
    <p:sldId id="758" r:id="rId39"/>
    <p:sldId id="769" r:id="rId40"/>
    <p:sldId id="759" r:id="rId41"/>
    <p:sldId id="643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0"/>
            <p14:sldId id="730"/>
            <p14:sldId id="733"/>
            <p14:sldId id="734"/>
            <p14:sldId id="735"/>
            <p14:sldId id="736"/>
            <p14:sldId id="760"/>
            <p14:sldId id="737"/>
            <p14:sldId id="761"/>
            <p14:sldId id="738"/>
            <p14:sldId id="739"/>
            <p14:sldId id="740"/>
            <p14:sldId id="762"/>
            <p14:sldId id="741"/>
            <p14:sldId id="763"/>
            <p14:sldId id="742"/>
            <p14:sldId id="743"/>
            <p14:sldId id="764"/>
            <p14:sldId id="744"/>
            <p14:sldId id="745"/>
            <p14:sldId id="746"/>
            <p14:sldId id="747"/>
            <p14:sldId id="748"/>
            <p14:sldId id="749"/>
            <p14:sldId id="750"/>
            <p14:sldId id="765"/>
            <p14:sldId id="751"/>
            <p14:sldId id="752"/>
            <p14:sldId id="753"/>
            <p14:sldId id="754"/>
            <p14:sldId id="766"/>
            <p14:sldId id="755"/>
            <p14:sldId id="756"/>
            <p14:sldId id="767"/>
            <p14:sldId id="757"/>
            <p14:sldId id="768"/>
            <p14:sldId id="758"/>
            <p14:sldId id="769"/>
            <p14:sldId id="759"/>
            <p14:sldId id="6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109" d="100"/>
          <a:sy n="109" d="100"/>
        </p:scale>
        <p:origin x="11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8107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5675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</a:t>
            </a:r>
            <a:r>
              <a:rPr lang="en-US" sz="800" dirty="0" err="1" smtClean="0">
                <a:solidFill>
                  <a:srgbClr val="002060"/>
                </a:solidFill>
                <a:latin typeface="TheSansMonoConNormal"/>
              </a:rPr>
              <a:t>Yaser</a:t>
            </a:r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02860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9646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291751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9346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49525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47306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36311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53821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91111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91121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2524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98306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86551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46676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16554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233133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19978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518160"/>
          </a:xfrm>
        </p:spPr>
        <p:txBody>
          <a:bodyPr>
            <a:normAutofit/>
          </a:bodyPr>
          <a:lstStyle>
            <a:lvl1pPr>
              <a:defRPr sz="2800">
                <a:latin typeface="Arial Rounded MT Bold" panose="020F0704030504030204" pitchFamily="34" charset="0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838200"/>
            <a:ext cx="9652000" cy="5715000"/>
          </a:xfrm>
        </p:spPr>
        <p:txBody>
          <a:bodyPr/>
          <a:lstStyle>
            <a:lvl1pPr marL="274320" indent="-274320">
              <a:buFont typeface="Wingdings" panose="05000000000000000000" pitchFamily="2" charset="2"/>
              <a:buChar char="v"/>
              <a:defRPr>
                <a:latin typeface="Arial Rounded MT Bold" panose="020F0704030504030204" pitchFamily="34" charset="0"/>
              </a:defRPr>
            </a:lvl1pPr>
            <a:lvl2pPr>
              <a:defRPr>
                <a:latin typeface="Arial Rounded MT Bold" panose="020F0704030504030204" pitchFamily="34" charset="0"/>
              </a:defRPr>
            </a:lvl2pPr>
            <a:lvl3pPr>
              <a:defRPr>
                <a:latin typeface="Arial Rounded MT Bold" panose="020F0704030504030204" pitchFamily="34" charset="0"/>
              </a:defRPr>
            </a:lvl3pPr>
            <a:lvl4pPr>
              <a:defRPr>
                <a:latin typeface="Arial Rounded MT Bold" panose="020F0704030504030204" pitchFamily="34" charset="0"/>
              </a:defRPr>
            </a:lvl4pPr>
            <a:lvl5pPr>
              <a:defRPr>
                <a:latin typeface="Arial Rounded MT Bold" panose="020F07040305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624654"/>
            <a:ext cx="4876800" cy="157146"/>
          </a:xfrm>
        </p:spPr>
        <p:txBody>
          <a:bodyPr/>
          <a:lstStyle>
            <a:lvl1pPr>
              <a:defRPr>
                <a:latin typeface="Arial Rounded MT Bold" panose="020F0704030504030204" pitchFamily="34" charset="0"/>
              </a:defRPr>
            </a:lvl1pPr>
          </a:lstStyle>
          <a:p>
            <a:pPr algn="l"/>
            <a:r>
              <a:rPr lang="en-US" dirty="0" smtClean="0"/>
              <a:t>Dr.Yasser Abdelhamid</a:t>
            </a:r>
            <a:endParaRPr lang="en-US" dirty="0"/>
          </a:p>
        </p:txBody>
      </p:sp>
      <p:pic>
        <p:nvPicPr>
          <p:cNvPr id="1026" name="Picture 2" descr="الجامعة المصرية للتعلم الإلكتروني الأهلية - مصر"/>
          <p:cNvPicPr>
            <a:picLocks noChangeAspect="1" noChangeArrowheads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353792" y="5040340"/>
            <a:ext cx="2609617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1013018" y="6126164"/>
            <a:ext cx="61383" cy="460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5400000">
            <a:off x="10366000" y="6159941"/>
            <a:ext cx="1447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002060"/>
                </a:solidFill>
                <a:latin typeface="TheSansMonoConNormal"/>
              </a:rPr>
              <a:t>Dr. Yasser Abdelhamid</a:t>
            </a:r>
            <a:endParaRPr lang="en-US" sz="800" dirty="0">
              <a:solidFill>
                <a:srgbClr val="00206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405338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203" y="32185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88" r:id="rId33"/>
    <p:sldLayoutId id="2147483689" r:id="rId3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" y="58492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Abstraction</a:t>
            </a:r>
          </a:p>
          <a:p>
            <a:r>
              <a:rPr lang="en-US" sz="1600" dirty="0"/>
              <a:t>Abstract </a:t>
            </a:r>
            <a:r>
              <a:rPr lang="en-US" sz="1600" dirty="0" smtClean="0"/>
              <a:t>classes</a:t>
            </a:r>
          </a:p>
          <a:p>
            <a:r>
              <a:rPr lang="en-US" sz="1600" dirty="0"/>
              <a:t>Interfaces</a:t>
            </a:r>
          </a:p>
          <a:p>
            <a:r>
              <a:rPr lang="en-US" sz="1600" dirty="0"/>
              <a:t>Multiple inheritance</a:t>
            </a:r>
          </a:p>
          <a:p>
            <a:r>
              <a:rPr lang="en-US" sz="1600" dirty="0"/>
              <a:t>Interfaces vs abstract classes</a:t>
            </a:r>
          </a:p>
          <a:p>
            <a:endParaRPr lang="en-US" sz="1600" dirty="0"/>
          </a:p>
          <a:p>
            <a:endParaRPr lang="en-US" sz="1600" dirty="0"/>
          </a:p>
          <a:p>
            <a:pPr marL="0" indent="0"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abstraction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6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Abstraction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Sometimes </a:t>
            </a:r>
            <a:r>
              <a:rPr lang="en-US" sz="3200" dirty="0"/>
              <a:t>we may come across a situation where we cannot provide </a:t>
            </a:r>
            <a:r>
              <a:rPr lang="en-US" sz="3200" dirty="0" smtClean="0"/>
              <a:t>implementation </a:t>
            </a:r>
            <a:r>
              <a:rPr lang="en-US" sz="3200" dirty="0"/>
              <a:t>to all the methods in a class. </a:t>
            </a:r>
            <a:endParaRPr lang="en-US" sz="3200" dirty="0" smtClean="0"/>
          </a:p>
          <a:p>
            <a:r>
              <a:rPr lang="en-US" sz="3200" dirty="0" smtClean="0"/>
              <a:t>We </a:t>
            </a:r>
            <a:r>
              <a:rPr lang="en-US" sz="3200" dirty="0"/>
              <a:t>want to leave the </a:t>
            </a:r>
            <a:r>
              <a:rPr lang="en-US" sz="3200" dirty="0" smtClean="0"/>
              <a:t>implementation </a:t>
            </a:r>
            <a:r>
              <a:rPr lang="en-US" sz="3200" dirty="0"/>
              <a:t>to a class that extends it. </a:t>
            </a:r>
            <a:endParaRPr lang="en-US" sz="3200" dirty="0" smtClean="0"/>
          </a:p>
          <a:p>
            <a:r>
              <a:rPr lang="en-US" sz="3200" dirty="0" smtClean="0"/>
              <a:t>In </a:t>
            </a:r>
            <a:r>
              <a:rPr lang="en-US" sz="3200" dirty="0"/>
              <a:t>such case we declare a </a:t>
            </a:r>
            <a:r>
              <a:rPr lang="en-US" sz="3200" dirty="0" smtClean="0"/>
              <a:t>class as </a:t>
            </a:r>
            <a:r>
              <a:rPr lang="en-US" sz="3200" dirty="0">
                <a:solidFill>
                  <a:srgbClr val="FF0000"/>
                </a:solidFill>
              </a:rPr>
              <a:t>abstract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3614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 smtClean="0"/>
              <a:t>Abstraction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Abstraction is a process of </a:t>
            </a:r>
            <a:r>
              <a:rPr lang="en-US" dirty="0" smtClean="0">
                <a:solidFill>
                  <a:srgbClr val="FF0000"/>
                </a:solidFill>
              </a:rPr>
              <a:t>hiding the implementation</a:t>
            </a:r>
            <a:r>
              <a:rPr lang="en-US" dirty="0" smtClean="0"/>
              <a:t> details and </a:t>
            </a:r>
            <a:r>
              <a:rPr lang="en-US" dirty="0" smtClean="0">
                <a:solidFill>
                  <a:srgbClr val="FF0000"/>
                </a:solidFill>
              </a:rPr>
              <a:t>showing only functionality</a:t>
            </a:r>
            <a:r>
              <a:rPr lang="en-US" dirty="0" smtClean="0"/>
              <a:t> to the user.</a:t>
            </a:r>
          </a:p>
          <a:p>
            <a:r>
              <a:rPr lang="en-US" dirty="0" smtClean="0"/>
              <a:t>Abstraction lets you focus on </a:t>
            </a:r>
            <a:r>
              <a:rPr lang="en-US" dirty="0" smtClean="0">
                <a:solidFill>
                  <a:srgbClr val="FF0000"/>
                </a:solidFill>
              </a:rPr>
              <a:t>what</a:t>
            </a:r>
            <a:r>
              <a:rPr lang="en-US" dirty="0" smtClean="0"/>
              <a:t> the object does </a:t>
            </a:r>
            <a:r>
              <a:rPr lang="en-US" dirty="0" smtClean="0">
                <a:solidFill>
                  <a:srgbClr val="FF0000"/>
                </a:solidFill>
              </a:rPr>
              <a:t>instead of how </a:t>
            </a:r>
            <a:r>
              <a:rPr lang="en-US" dirty="0" smtClean="0"/>
              <a:t>it does it.</a:t>
            </a:r>
          </a:p>
          <a:p>
            <a:r>
              <a:rPr lang="en-US" dirty="0" smtClean="0"/>
              <a:t>Abstraction can be implemented using</a:t>
            </a:r>
          </a:p>
          <a:p>
            <a:pPr lvl="1"/>
            <a:r>
              <a:rPr lang="en-US" dirty="0" smtClean="0"/>
              <a:t>Abstract classes</a:t>
            </a:r>
          </a:p>
          <a:p>
            <a:pPr lvl="1"/>
            <a:r>
              <a:rPr lang="en-US" dirty="0" smtClean="0"/>
              <a:t>Interfaces</a:t>
            </a:r>
          </a:p>
        </p:txBody>
      </p:sp>
    </p:spTree>
    <p:extLst>
      <p:ext uri="{BB962C8B-B14F-4D97-AF65-F5344CB8AC3E}">
        <p14:creationId xmlns:p14="http://schemas.microsoft.com/office/powerpoint/2010/main" val="100663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 classes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600" y="1938867"/>
            <a:ext cx="6583072" cy="409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56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Abstract </a:t>
            </a:r>
            <a:r>
              <a:rPr lang="en-US" b="0" dirty="0" smtClean="0"/>
              <a:t>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An abstract class </a:t>
            </a:r>
            <a:r>
              <a:rPr lang="en-US" sz="3200" b="1" dirty="0" smtClean="0"/>
              <a:t>is declared using </a:t>
            </a:r>
            <a:r>
              <a:rPr lang="en-US" sz="3200" b="1" dirty="0" smtClean="0">
                <a:solidFill>
                  <a:srgbClr val="FF0000"/>
                </a:solidFill>
              </a:rPr>
              <a:t>abstract</a:t>
            </a:r>
            <a:r>
              <a:rPr lang="en-US" sz="3200" b="1" dirty="0" smtClean="0"/>
              <a:t> </a:t>
            </a:r>
            <a:r>
              <a:rPr lang="en-US" sz="3200" b="1" dirty="0"/>
              <a:t>keyword</a:t>
            </a:r>
            <a:r>
              <a:rPr lang="en-US" sz="3200" b="1" dirty="0" smtClean="0"/>
              <a:t>.</a:t>
            </a:r>
          </a:p>
          <a:p>
            <a:r>
              <a:rPr lang="en-US" sz="3200" b="1" dirty="0" smtClean="0"/>
              <a:t>Abstract classes may have </a:t>
            </a:r>
            <a:endParaRPr lang="en-US" sz="3200" b="1" dirty="0" smtClean="0"/>
          </a:p>
          <a:p>
            <a:pPr lvl="1"/>
            <a:r>
              <a:rPr lang="en-US" sz="2800" b="1" dirty="0" smtClean="0">
                <a:solidFill>
                  <a:srgbClr val="FF0000"/>
                </a:solidFill>
              </a:rPr>
              <a:t>abstract</a:t>
            </a:r>
            <a:r>
              <a:rPr lang="en-US" sz="2800" b="1" dirty="0" smtClean="0"/>
              <a:t> </a:t>
            </a:r>
            <a:r>
              <a:rPr lang="en-US" sz="2800" b="1" dirty="0"/>
              <a:t>and </a:t>
            </a:r>
            <a:endParaRPr lang="en-US" sz="2800" b="1" dirty="0" smtClean="0"/>
          </a:p>
          <a:p>
            <a:pPr lvl="1"/>
            <a:r>
              <a:rPr lang="en-US" sz="2800" b="1" dirty="0" smtClean="0">
                <a:solidFill>
                  <a:srgbClr val="FF0000"/>
                </a:solidFill>
              </a:rPr>
              <a:t>non-abstract </a:t>
            </a:r>
            <a:r>
              <a:rPr lang="en-US" sz="2800" b="1" dirty="0">
                <a:solidFill>
                  <a:srgbClr val="FF0000"/>
                </a:solidFill>
              </a:rPr>
              <a:t>methods</a:t>
            </a:r>
            <a:r>
              <a:rPr lang="en-US" sz="2800" b="1" dirty="0" smtClean="0"/>
              <a:t>.</a:t>
            </a:r>
          </a:p>
          <a:p>
            <a:r>
              <a:rPr lang="en-US" sz="3200" b="1" dirty="0"/>
              <a:t>Abstract classes </a:t>
            </a:r>
            <a:r>
              <a:rPr lang="en-US" sz="3200" b="1" dirty="0">
                <a:solidFill>
                  <a:srgbClr val="FF0000"/>
                </a:solidFill>
              </a:rPr>
              <a:t>cannot be </a:t>
            </a:r>
            <a:r>
              <a:rPr lang="en-US" sz="3200" b="1" dirty="0" smtClean="0">
                <a:solidFill>
                  <a:srgbClr val="FF0000"/>
                </a:solidFill>
              </a:rPr>
              <a:t>instantiated</a:t>
            </a:r>
            <a:r>
              <a:rPr lang="en-US" sz="3200" b="1" dirty="0" smtClean="0"/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4870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dirty="0"/>
              <a:t>Abstract </a:t>
            </a:r>
            <a:r>
              <a:rPr lang="en-US" b="0" dirty="0" smtClean="0"/>
              <a:t>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Any </a:t>
            </a:r>
            <a:r>
              <a:rPr lang="en-US" sz="3200" b="1" dirty="0" smtClean="0"/>
              <a:t>class which extends abstract class </a:t>
            </a:r>
            <a:r>
              <a:rPr lang="en-US" sz="3200" b="1" dirty="0"/>
              <a:t>must </a:t>
            </a:r>
            <a:r>
              <a:rPr lang="en-US" sz="3200" b="1" dirty="0">
                <a:solidFill>
                  <a:srgbClr val="FF0000"/>
                </a:solidFill>
              </a:rPr>
              <a:t>override all </a:t>
            </a:r>
            <a:r>
              <a:rPr lang="en-US" sz="3200" b="1" dirty="0" smtClean="0">
                <a:solidFill>
                  <a:srgbClr val="FF0000"/>
                </a:solidFill>
              </a:rPr>
              <a:t>its abstract methods</a:t>
            </a:r>
            <a:r>
              <a:rPr lang="en-US" sz="3200" b="1" dirty="0" smtClean="0"/>
              <a:t>.</a:t>
            </a:r>
            <a:endParaRPr lang="en-US" sz="3200" b="1" dirty="0"/>
          </a:p>
          <a:p>
            <a:r>
              <a:rPr lang="en-US" sz="3200" b="1" dirty="0"/>
              <a:t>An </a:t>
            </a:r>
            <a:r>
              <a:rPr lang="en-US" sz="3200" b="1" dirty="0" smtClean="0"/>
              <a:t>abstract </a:t>
            </a:r>
            <a:r>
              <a:rPr lang="en-US" sz="3200" b="1" dirty="0"/>
              <a:t>class can contain </a:t>
            </a:r>
            <a:r>
              <a:rPr lang="en-US" sz="3200" b="1" dirty="0" smtClean="0">
                <a:solidFill>
                  <a:srgbClr val="FF0000"/>
                </a:solidFill>
              </a:rPr>
              <a:t>0 </a:t>
            </a:r>
            <a:r>
              <a:rPr lang="en-US" sz="3200" b="1" dirty="0">
                <a:solidFill>
                  <a:srgbClr val="FF0000"/>
                </a:solidFill>
              </a:rPr>
              <a:t>or more abstract </a:t>
            </a:r>
            <a:r>
              <a:rPr lang="en-US" sz="3200" b="1" dirty="0" smtClean="0">
                <a:solidFill>
                  <a:srgbClr val="FF0000"/>
                </a:solidFill>
              </a:rPr>
              <a:t>methods. </a:t>
            </a:r>
            <a:r>
              <a:rPr lang="en-US" sz="3200" b="1" dirty="0" smtClean="0"/>
              <a:t>   </a:t>
            </a:r>
            <a:endParaRPr lang="en-US" sz="3200" b="1" dirty="0"/>
          </a:p>
          <a:p>
            <a:r>
              <a:rPr lang="en-US" sz="3200" b="1" dirty="0" smtClean="0"/>
              <a:t>Abstract class declaration</a:t>
            </a:r>
          </a:p>
          <a:p>
            <a:pPr lvl="1"/>
            <a:r>
              <a:rPr lang="en-US" sz="2800" b="1" dirty="0" smtClean="0"/>
              <a:t>Example </a:t>
            </a:r>
            <a:r>
              <a:rPr lang="en-US" sz="2800" b="1" dirty="0" smtClean="0"/>
              <a:t>:</a:t>
            </a:r>
          </a:p>
          <a:p>
            <a:pPr lvl="2"/>
            <a:r>
              <a:rPr lang="en-US" sz="2400" b="1" dirty="0" smtClean="0"/>
              <a:t>abstract</a:t>
            </a:r>
            <a:r>
              <a:rPr lang="en-US" sz="2400" dirty="0"/>
              <a:t> </a:t>
            </a:r>
            <a:r>
              <a:rPr lang="en-US" sz="2400" b="1" dirty="0"/>
              <a:t>class</a:t>
            </a:r>
            <a:r>
              <a:rPr lang="en-US" sz="2400" dirty="0"/>
              <a:t> </a:t>
            </a:r>
            <a:r>
              <a:rPr lang="en-US" sz="2400" dirty="0" err="1" smtClean="0"/>
              <a:t>MyClass</a:t>
            </a:r>
            <a:r>
              <a:rPr lang="en-US" sz="2400" dirty="0" smtClean="0"/>
              <a:t>{}</a:t>
            </a:r>
            <a:r>
              <a:rPr lang="en-US" sz="2400" dirty="0"/>
              <a:t>  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521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4740" y="1895300"/>
            <a:ext cx="7520249" cy="4266133"/>
          </a:xfrm>
        </p:spPr>
        <p:txBody>
          <a:bodyPr>
            <a:normAutofit/>
          </a:bodyPr>
          <a:lstStyle/>
          <a:p>
            <a:r>
              <a:rPr lang="en-US" sz="3200" dirty="0" smtClean="0"/>
              <a:t>Abstract methods are </a:t>
            </a:r>
            <a:r>
              <a:rPr lang="en-US" sz="3200" dirty="0" smtClean="0">
                <a:solidFill>
                  <a:srgbClr val="FF0000"/>
                </a:solidFill>
              </a:rPr>
              <a:t>only declared in abstract </a:t>
            </a:r>
            <a:r>
              <a:rPr lang="en-US" sz="3200" dirty="0" smtClean="0">
                <a:solidFill>
                  <a:srgbClr val="FF0000"/>
                </a:solidFill>
              </a:rPr>
              <a:t>classes.</a:t>
            </a:r>
          </a:p>
          <a:p>
            <a:r>
              <a:rPr lang="en-US" sz="3200" dirty="0" smtClean="0"/>
              <a:t>Declaring abstract methods in non-abstract classes results in </a:t>
            </a:r>
            <a:r>
              <a:rPr lang="en-US" sz="3200" dirty="0" smtClean="0"/>
              <a:t>a </a:t>
            </a:r>
            <a:r>
              <a:rPr lang="en-US" sz="3200" dirty="0" smtClean="0">
                <a:solidFill>
                  <a:srgbClr val="FF0000"/>
                </a:solidFill>
              </a:rPr>
              <a:t>compilation error</a:t>
            </a:r>
            <a:r>
              <a:rPr lang="en-US" sz="3200" dirty="0" smtClean="0"/>
              <a:t>.</a:t>
            </a:r>
            <a:endParaRPr lang="en-US" sz="3200" dirty="0" smtClean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2287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8658888" cy="1156104"/>
          </a:xfrm>
        </p:spPr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1985" y="1521230"/>
            <a:ext cx="7239000" cy="491282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100" dirty="0" smtClean="0"/>
              <a:t>// </a:t>
            </a:r>
            <a:r>
              <a:rPr lang="en-US" sz="2100" dirty="0"/>
              <a:t>Example of abstract class</a:t>
            </a:r>
          </a:p>
          <a:p>
            <a:pPr marL="0" indent="0">
              <a:buNone/>
            </a:pPr>
            <a:endParaRPr lang="en-US" sz="2100" dirty="0"/>
          </a:p>
          <a:p>
            <a:pPr marL="0" indent="0">
              <a:buNone/>
            </a:pPr>
            <a:r>
              <a:rPr lang="en-US" sz="2100" dirty="0"/>
              <a:t>abstract class Bike{  </a:t>
            </a:r>
          </a:p>
          <a:p>
            <a:pPr marL="0" indent="0">
              <a:buNone/>
            </a:pPr>
            <a:r>
              <a:rPr lang="en-US" sz="2100" dirty="0"/>
              <a:t>  </a:t>
            </a:r>
            <a:r>
              <a:rPr lang="en-US" sz="2100" dirty="0">
                <a:solidFill>
                  <a:srgbClr val="FF0000"/>
                </a:solidFill>
              </a:rPr>
              <a:t>abstract</a:t>
            </a:r>
            <a:r>
              <a:rPr lang="en-US" sz="2100" dirty="0"/>
              <a:t> </a:t>
            </a:r>
            <a:r>
              <a:rPr lang="en-US" sz="2100" dirty="0">
                <a:solidFill>
                  <a:srgbClr val="FF0000"/>
                </a:solidFill>
              </a:rPr>
              <a:t>void run()</a:t>
            </a:r>
            <a:r>
              <a:rPr lang="en-US" sz="2100" dirty="0"/>
              <a:t>;  </a:t>
            </a:r>
            <a:r>
              <a:rPr lang="en-US" sz="2100" dirty="0" smtClean="0"/>
              <a:t>// must be </a:t>
            </a:r>
            <a:r>
              <a:rPr lang="en-US" sz="2100" dirty="0" err="1" smtClean="0"/>
              <a:t>overriden</a:t>
            </a:r>
            <a:endParaRPr lang="en-US" sz="2100" dirty="0"/>
          </a:p>
          <a:p>
            <a:pPr marL="0" indent="0">
              <a:buNone/>
            </a:pPr>
            <a:r>
              <a:rPr lang="en-US" sz="2100" dirty="0"/>
              <a:t>}  </a:t>
            </a:r>
          </a:p>
          <a:p>
            <a:pPr marL="0" indent="0">
              <a:buNone/>
            </a:pPr>
            <a:r>
              <a:rPr lang="en-US" sz="2100" dirty="0"/>
              <a:t>class Honda4 extends Bike{  </a:t>
            </a:r>
          </a:p>
          <a:p>
            <a:pPr marL="0" indent="0">
              <a:buNone/>
            </a:pPr>
            <a:r>
              <a:rPr lang="en-US" sz="2100" dirty="0"/>
              <a:t>  </a:t>
            </a:r>
            <a:r>
              <a:rPr lang="en-US" sz="2100" dirty="0">
                <a:solidFill>
                  <a:srgbClr val="FF0000"/>
                </a:solidFill>
              </a:rPr>
              <a:t>void run(){</a:t>
            </a:r>
            <a:r>
              <a:rPr lang="en-US" sz="2100" dirty="0" err="1">
                <a:solidFill>
                  <a:srgbClr val="FF0000"/>
                </a:solidFill>
              </a:rPr>
              <a:t>System.out.println</a:t>
            </a:r>
            <a:r>
              <a:rPr lang="en-US" sz="2100" dirty="0">
                <a:solidFill>
                  <a:srgbClr val="FF0000"/>
                </a:solidFill>
              </a:rPr>
              <a:t>(“Overriding abstract method");}  </a:t>
            </a:r>
          </a:p>
          <a:p>
            <a:pPr marL="0" indent="0">
              <a:buNone/>
            </a:pPr>
            <a:r>
              <a:rPr lang="en-US" sz="2100" dirty="0"/>
              <a:t>  public static void main(String </a:t>
            </a:r>
            <a:r>
              <a:rPr lang="en-US" sz="2100" dirty="0" err="1"/>
              <a:t>args</a:t>
            </a:r>
            <a:r>
              <a:rPr lang="en-US" sz="2100" dirty="0"/>
              <a:t>[]){  </a:t>
            </a:r>
          </a:p>
          <a:p>
            <a:pPr marL="0" indent="0">
              <a:buNone/>
            </a:pPr>
            <a:r>
              <a:rPr lang="en-US" sz="2100" dirty="0"/>
              <a:t>    Bike </a:t>
            </a:r>
            <a:r>
              <a:rPr lang="en-US" sz="2100" dirty="0" err="1"/>
              <a:t>obj</a:t>
            </a:r>
            <a:r>
              <a:rPr lang="en-US" sz="2100" dirty="0"/>
              <a:t> = new Honda4();  </a:t>
            </a:r>
          </a:p>
          <a:p>
            <a:pPr marL="0" indent="0">
              <a:buNone/>
            </a:pPr>
            <a:r>
              <a:rPr lang="en-US" sz="2100" dirty="0"/>
              <a:t>    </a:t>
            </a:r>
            <a:r>
              <a:rPr lang="en-US" sz="2100" dirty="0" err="1"/>
              <a:t>obj.run</a:t>
            </a:r>
            <a:r>
              <a:rPr lang="en-US" sz="2100" dirty="0"/>
              <a:t>();  </a:t>
            </a:r>
          </a:p>
          <a:p>
            <a:pPr marL="0" indent="0">
              <a:buNone/>
            </a:pPr>
            <a:r>
              <a:rPr lang="en-US" sz="2100" dirty="0"/>
              <a:t>  }  </a:t>
            </a:r>
          </a:p>
          <a:p>
            <a:pPr marL="0" indent="0">
              <a:buNone/>
            </a:pPr>
            <a:r>
              <a:rPr lang="en-US" sz="2100" dirty="0" smtClean="0"/>
              <a:t>}</a:t>
            </a:r>
            <a:endParaRPr lang="en-US" sz="2100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6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8156" y="2109874"/>
            <a:ext cx="7038975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98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shape class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1326" y="1646238"/>
            <a:ext cx="7424651" cy="47705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public </a:t>
            </a:r>
            <a:r>
              <a:rPr lang="en-US" sz="1600" dirty="0">
                <a:solidFill>
                  <a:srgbClr val="FF0000"/>
                </a:solidFill>
              </a:rPr>
              <a:t>abstract class Shape</a:t>
            </a:r>
            <a:r>
              <a:rPr lang="en-US" sz="1600" dirty="0"/>
              <a:t> {</a:t>
            </a:r>
          </a:p>
          <a:p>
            <a:r>
              <a:rPr lang="en-US" sz="1600" dirty="0"/>
              <a:t>   private String name;</a:t>
            </a:r>
          </a:p>
          <a:p>
            <a:r>
              <a:rPr lang="en-US" sz="1600" dirty="0"/>
              <a:t>   public Shape() { </a:t>
            </a:r>
          </a:p>
          <a:p>
            <a:r>
              <a:rPr lang="en-US" sz="1600" dirty="0"/>
              <a:t>      this.name = "Unknown shape";</a:t>
            </a:r>
          </a:p>
          <a:p>
            <a:r>
              <a:rPr lang="en-US" sz="1600" dirty="0"/>
              <a:t>   }</a:t>
            </a:r>
          </a:p>
          <a:p>
            <a:r>
              <a:rPr lang="en-US" sz="1600" dirty="0" smtClean="0">
                <a:latin typeface="TheSansMonoConNormal"/>
              </a:rPr>
              <a:t>   </a:t>
            </a:r>
            <a:r>
              <a:rPr lang="en-US" sz="1600" dirty="0">
                <a:latin typeface="TheSansMonoConNormal"/>
              </a:rPr>
              <a:t>public Shape(String name) {</a:t>
            </a:r>
          </a:p>
          <a:p>
            <a:r>
              <a:rPr lang="en-US" sz="1600" dirty="0">
                <a:latin typeface="TheSansMonoConNormal"/>
              </a:rPr>
              <a:t>      this.name = name;</a:t>
            </a:r>
          </a:p>
          <a:p>
            <a:r>
              <a:rPr lang="en-US" sz="1600" dirty="0">
                <a:latin typeface="TheSansMonoConNormal"/>
              </a:rPr>
              <a:t>   }</a:t>
            </a:r>
          </a:p>
          <a:p>
            <a:r>
              <a:rPr lang="en-US" sz="1600" dirty="0">
                <a:latin typeface="TheSansMonoConNormal"/>
              </a:rPr>
              <a:t>   public String </a:t>
            </a:r>
            <a:r>
              <a:rPr lang="en-US" sz="1600" dirty="0" err="1">
                <a:latin typeface="TheSansMonoConNormal"/>
              </a:rPr>
              <a:t>getName</a:t>
            </a:r>
            <a:r>
              <a:rPr lang="en-US" sz="1600" dirty="0">
                <a:latin typeface="TheSansMonoConNormal"/>
              </a:rPr>
              <a:t>() {</a:t>
            </a:r>
          </a:p>
          <a:p>
            <a:r>
              <a:rPr lang="en-US" sz="1600" dirty="0">
                <a:latin typeface="TheSansMonoConNormal"/>
              </a:rPr>
              <a:t>      return this.name;</a:t>
            </a:r>
          </a:p>
          <a:p>
            <a:r>
              <a:rPr lang="en-US" sz="1600" dirty="0">
                <a:latin typeface="TheSansMonoConNormal"/>
              </a:rPr>
              <a:t>   }</a:t>
            </a:r>
          </a:p>
          <a:p>
            <a:r>
              <a:rPr lang="en-US" sz="1600" dirty="0">
                <a:latin typeface="TheSansMonoConNormal"/>
              </a:rPr>
              <a:t>   public void </a:t>
            </a:r>
            <a:r>
              <a:rPr lang="en-US" sz="1600" dirty="0" err="1">
                <a:latin typeface="TheSansMonoConNormal"/>
              </a:rPr>
              <a:t>setName</a:t>
            </a:r>
            <a:r>
              <a:rPr lang="en-US" sz="1600" dirty="0">
                <a:latin typeface="TheSansMonoConNormal"/>
              </a:rPr>
              <a:t>(String name) {</a:t>
            </a:r>
          </a:p>
          <a:p>
            <a:r>
              <a:rPr lang="en-US" sz="1600" dirty="0">
                <a:latin typeface="TheSansMonoConNormal"/>
              </a:rPr>
              <a:t>      this.name = name;</a:t>
            </a:r>
          </a:p>
          <a:p>
            <a:r>
              <a:rPr lang="en-US" sz="1600" dirty="0">
                <a:latin typeface="TheSansMonoConNormal"/>
              </a:rPr>
              <a:t>   }</a:t>
            </a:r>
          </a:p>
          <a:p>
            <a:r>
              <a:rPr lang="en-US" sz="1600" dirty="0">
                <a:latin typeface="TheSansMonoConNormal"/>
              </a:rPr>
              <a:t>   // Abstract methods</a:t>
            </a:r>
          </a:p>
          <a:p>
            <a:r>
              <a:rPr lang="en-US" sz="1600" dirty="0">
                <a:latin typeface="TheSansMonoConNormal"/>
              </a:rPr>
              <a:t>   </a:t>
            </a:r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public abstract void draw();</a:t>
            </a:r>
          </a:p>
          <a:p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   public abstract double </a:t>
            </a:r>
            <a:r>
              <a:rPr lang="en-US" sz="1600" dirty="0" err="1">
                <a:solidFill>
                  <a:srgbClr val="FF0000"/>
                </a:solidFill>
                <a:latin typeface="TheSansMonoConNormal"/>
              </a:rPr>
              <a:t>getArea</a:t>
            </a:r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();</a:t>
            </a:r>
          </a:p>
          <a:p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   public abstract double </a:t>
            </a:r>
            <a:r>
              <a:rPr lang="en-US" sz="1600" dirty="0" err="1">
                <a:solidFill>
                  <a:srgbClr val="FF0000"/>
                </a:solidFill>
                <a:latin typeface="TheSansMonoConNormal"/>
              </a:rPr>
              <a:t>getPerimeter</a:t>
            </a:r>
            <a:r>
              <a:rPr lang="en-US" sz="1600" dirty="0">
                <a:solidFill>
                  <a:srgbClr val="FF0000"/>
                </a:solidFill>
                <a:latin typeface="TheSansMonoConNormal"/>
              </a:rPr>
              <a:t>();</a:t>
            </a:r>
          </a:p>
          <a:p>
            <a:r>
              <a:rPr lang="en-US" sz="1600" dirty="0">
                <a:latin typeface="TheSansMonoConNormal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60142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rectangle class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08539" y="1837591"/>
            <a:ext cx="7866184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>
                <a:latin typeface="TheSansMonoConNormal"/>
              </a:rPr>
              <a:t>public class Rectangle </a:t>
            </a:r>
            <a:r>
              <a:rPr lang="en-US" sz="2400" dirty="0">
                <a:solidFill>
                  <a:srgbClr val="FF0000"/>
                </a:solidFill>
                <a:latin typeface="TheSansMonoConNormal"/>
              </a:rPr>
              <a:t>extends Shape </a:t>
            </a:r>
            <a:r>
              <a:rPr lang="en-US" sz="2400" dirty="0">
                <a:latin typeface="TheSansMonoConNormal"/>
              </a:rPr>
              <a:t>{</a:t>
            </a:r>
          </a:p>
          <a:p>
            <a:r>
              <a:rPr lang="en-US" sz="2400" dirty="0">
                <a:latin typeface="TheSansMonoConNormal"/>
              </a:rPr>
              <a:t>   private double width;</a:t>
            </a:r>
          </a:p>
          <a:p>
            <a:r>
              <a:rPr lang="en-US" sz="2400" dirty="0">
                <a:latin typeface="TheSansMonoConNormal"/>
              </a:rPr>
              <a:t>   private double height;</a:t>
            </a:r>
          </a:p>
          <a:p>
            <a:r>
              <a:rPr lang="en-US" sz="2400" dirty="0">
                <a:latin typeface="TheSansMonoConNormal"/>
              </a:rPr>
              <a:t>   public Rectangle(double width, double height) {</a:t>
            </a:r>
          </a:p>
          <a:p>
            <a:r>
              <a:rPr lang="en-US" sz="2400" dirty="0">
                <a:latin typeface="TheSansMonoConNormal"/>
              </a:rPr>
              <a:t>      // Set the shape name as "Rectangle"</a:t>
            </a:r>
          </a:p>
          <a:p>
            <a:r>
              <a:rPr lang="en-US" sz="2400" dirty="0">
                <a:latin typeface="TheSansMonoConNormal"/>
              </a:rPr>
              <a:t>      super("Rectangle");</a:t>
            </a:r>
          </a:p>
          <a:p>
            <a:r>
              <a:rPr lang="en-US" sz="2400" dirty="0">
                <a:latin typeface="TheSansMonoConNormal"/>
              </a:rPr>
              <a:t>      </a:t>
            </a:r>
            <a:r>
              <a:rPr lang="en-US" sz="2400" dirty="0" err="1">
                <a:latin typeface="TheSansMonoConNormal"/>
              </a:rPr>
              <a:t>this.width</a:t>
            </a:r>
            <a:r>
              <a:rPr lang="en-US" sz="2400" dirty="0">
                <a:latin typeface="TheSansMonoConNormal"/>
              </a:rPr>
              <a:t> = width;</a:t>
            </a:r>
          </a:p>
          <a:p>
            <a:r>
              <a:rPr lang="en-US" sz="2400" dirty="0">
                <a:latin typeface="TheSansMonoConNormal"/>
              </a:rPr>
              <a:t>      </a:t>
            </a:r>
            <a:r>
              <a:rPr lang="en-US" sz="2400" dirty="0" err="1">
                <a:latin typeface="TheSansMonoConNormal"/>
              </a:rPr>
              <a:t>this.height</a:t>
            </a:r>
            <a:r>
              <a:rPr lang="en-US" sz="2400" dirty="0">
                <a:latin typeface="TheSansMonoConNormal"/>
              </a:rPr>
              <a:t> = height;</a:t>
            </a:r>
          </a:p>
          <a:p>
            <a:r>
              <a:rPr lang="en-US" sz="2400" dirty="0">
                <a:latin typeface="TheSansMonoConNormal"/>
              </a:rPr>
              <a:t>   }</a:t>
            </a:r>
          </a:p>
          <a:p>
            <a:r>
              <a:rPr lang="en-US" sz="2400" dirty="0">
                <a:latin typeface="TheSansMonoConNormal"/>
              </a:rPr>
              <a:t>   </a:t>
            </a:r>
            <a:r>
              <a:rPr lang="en-US" sz="2400" dirty="0" smtClean="0">
                <a:latin typeface="TheSansMonoConNormal"/>
              </a:rPr>
              <a:t>…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5666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rectangle </a:t>
            </a:r>
            <a:r>
              <a:rPr lang="en-US" dirty="0" smtClean="0"/>
              <a:t>class (cont.)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61293" y="1890346"/>
            <a:ext cx="8217876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B050"/>
                </a:solidFill>
                <a:latin typeface="TheSansMonoConNormal"/>
              </a:rPr>
              <a:t>// </a:t>
            </a:r>
            <a:r>
              <a:rPr lang="en-US" dirty="0">
                <a:solidFill>
                  <a:srgbClr val="00B050"/>
                </a:solidFill>
                <a:latin typeface="TheSansMonoConNormal"/>
              </a:rPr>
              <a:t>Provide an implementation for inherited abstract draw() method</a:t>
            </a:r>
            <a:endParaRPr lang="en-US" sz="2400" dirty="0">
              <a:solidFill>
                <a:srgbClr val="00B050"/>
              </a:solidFill>
              <a:latin typeface="TheSansMonoConNormal"/>
            </a:endParaRPr>
          </a:p>
          <a:p>
            <a:r>
              <a:rPr lang="en-US" sz="2400" dirty="0">
                <a:latin typeface="TheSansMonoConNormal"/>
              </a:rPr>
              <a:t>   </a:t>
            </a:r>
            <a:r>
              <a:rPr lang="en-US" sz="2400" dirty="0">
                <a:solidFill>
                  <a:srgbClr val="FF0000"/>
                </a:solidFill>
                <a:latin typeface="TheSansMonoConNormal"/>
              </a:rPr>
              <a:t>public void draw() </a:t>
            </a:r>
            <a:r>
              <a:rPr lang="en-US" sz="2400" dirty="0">
                <a:latin typeface="TheSansMonoConNormal"/>
              </a:rPr>
              <a:t>{</a:t>
            </a:r>
          </a:p>
          <a:p>
            <a:r>
              <a:rPr lang="en-US" sz="2400" dirty="0">
                <a:latin typeface="TheSansMonoConNormal"/>
              </a:rPr>
              <a:t>      </a:t>
            </a:r>
            <a:r>
              <a:rPr lang="en-US" sz="2400" dirty="0" err="1">
                <a:latin typeface="TheSansMonoConNormal"/>
              </a:rPr>
              <a:t>System.out.println</a:t>
            </a:r>
            <a:r>
              <a:rPr lang="en-US" sz="2400" dirty="0">
                <a:latin typeface="TheSansMonoConNormal"/>
              </a:rPr>
              <a:t>("Drawing a rectangle...");</a:t>
            </a:r>
          </a:p>
          <a:p>
            <a:r>
              <a:rPr lang="en-US" sz="2400" dirty="0">
                <a:latin typeface="TheSansMonoConNormal"/>
              </a:rPr>
              <a:t>   }</a:t>
            </a:r>
          </a:p>
          <a:p>
            <a:r>
              <a:rPr lang="en-US" sz="2400" dirty="0"/>
              <a:t>   </a:t>
            </a:r>
            <a:r>
              <a:rPr lang="en-US" dirty="0">
                <a:solidFill>
                  <a:srgbClr val="00B050"/>
                </a:solidFill>
                <a:latin typeface="TheSansMonoConNormal"/>
              </a:rPr>
              <a:t>// Provide an implementation for inherited abstract </a:t>
            </a:r>
            <a:r>
              <a:rPr lang="en-US" dirty="0" err="1">
                <a:solidFill>
                  <a:srgbClr val="00B050"/>
                </a:solidFill>
                <a:latin typeface="TheSansMonoConNormal"/>
              </a:rPr>
              <a:t>getArea</a:t>
            </a:r>
            <a:r>
              <a:rPr lang="en-US" dirty="0">
                <a:solidFill>
                  <a:srgbClr val="00B050"/>
                </a:solidFill>
                <a:latin typeface="TheSansMonoConNormal"/>
              </a:rPr>
              <a:t>() method</a:t>
            </a:r>
          </a:p>
          <a:p>
            <a:r>
              <a:rPr lang="en-US" sz="2400" dirty="0"/>
              <a:t>   </a:t>
            </a:r>
            <a:r>
              <a:rPr lang="en-US" sz="2400" dirty="0">
                <a:solidFill>
                  <a:srgbClr val="FF0000"/>
                </a:solidFill>
                <a:latin typeface="TheSansMonoConNormal"/>
              </a:rPr>
              <a:t>public double </a:t>
            </a:r>
            <a:r>
              <a:rPr lang="en-US" sz="2400" dirty="0" err="1">
                <a:solidFill>
                  <a:srgbClr val="FF0000"/>
                </a:solidFill>
                <a:latin typeface="TheSansMonoConNormal"/>
              </a:rPr>
              <a:t>getArea</a:t>
            </a:r>
            <a:r>
              <a:rPr lang="en-US" sz="2400" dirty="0">
                <a:solidFill>
                  <a:srgbClr val="FF0000"/>
                </a:solidFill>
                <a:latin typeface="TheSansMonoConNormal"/>
              </a:rPr>
              <a:t>() </a:t>
            </a:r>
            <a:r>
              <a:rPr lang="en-US" sz="2400" dirty="0"/>
              <a:t>{</a:t>
            </a:r>
          </a:p>
          <a:p>
            <a:r>
              <a:rPr lang="en-US" sz="2400" dirty="0"/>
              <a:t>      return width * height; }</a:t>
            </a:r>
          </a:p>
          <a:p>
            <a:r>
              <a:rPr lang="en-US" dirty="0">
                <a:solidFill>
                  <a:srgbClr val="00B050"/>
                </a:solidFill>
                <a:latin typeface="TheSansMonoConNormal"/>
              </a:rPr>
              <a:t>    // Provide an implementation for inherited abstract </a:t>
            </a:r>
            <a:r>
              <a:rPr lang="en-US" dirty="0" err="1">
                <a:solidFill>
                  <a:srgbClr val="00B050"/>
                </a:solidFill>
                <a:latin typeface="TheSansMonoConNormal"/>
              </a:rPr>
              <a:t>getPerimeter</a:t>
            </a:r>
            <a:r>
              <a:rPr lang="en-US" dirty="0">
                <a:solidFill>
                  <a:srgbClr val="00B050"/>
                </a:solidFill>
                <a:latin typeface="TheSansMonoConNormal"/>
              </a:rPr>
              <a:t>() method</a:t>
            </a:r>
          </a:p>
          <a:p>
            <a:r>
              <a:rPr lang="en-US" sz="2400" dirty="0"/>
              <a:t>   </a:t>
            </a:r>
            <a:r>
              <a:rPr lang="en-US" sz="2400" dirty="0">
                <a:solidFill>
                  <a:srgbClr val="FF0000"/>
                </a:solidFill>
                <a:latin typeface="TheSansMonoConNormal"/>
              </a:rPr>
              <a:t>public double </a:t>
            </a:r>
            <a:r>
              <a:rPr lang="en-US" sz="2400" dirty="0" err="1">
                <a:solidFill>
                  <a:srgbClr val="FF0000"/>
                </a:solidFill>
                <a:latin typeface="TheSansMonoConNormal"/>
              </a:rPr>
              <a:t>getPerimeter</a:t>
            </a:r>
            <a:r>
              <a:rPr lang="en-US" sz="2400" dirty="0">
                <a:solidFill>
                  <a:srgbClr val="FF0000"/>
                </a:solidFill>
                <a:latin typeface="TheSansMonoConNormal"/>
              </a:rPr>
              <a:t>() </a:t>
            </a:r>
            <a:r>
              <a:rPr lang="en-US" sz="2400" dirty="0"/>
              <a:t>{</a:t>
            </a:r>
          </a:p>
          <a:p>
            <a:r>
              <a:rPr lang="en-US" sz="2400" dirty="0"/>
              <a:t>      return 2.0 * (width + height);  }</a:t>
            </a:r>
          </a:p>
          <a:p>
            <a:r>
              <a:rPr lang="en-US" sz="24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22046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circle class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1845616"/>
            <a:ext cx="7696200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/>
              <a:t>public class Circle </a:t>
            </a:r>
            <a:r>
              <a:rPr lang="en-US" sz="2800" dirty="0">
                <a:solidFill>
                  <a:srgbClr val="FF0000"/>
                </a:solidFill>
              </a:rPr>
              <a:t>extends Shape </a:t>
            </a:r>
            <a:r>
              <a:rPr lang="en-US" sz="2800" dirty="0"/>
              <a:t>{</a:t>
            </a:r>
          </a:p>
          <a:p>
            <a:r>
              <a:rPr lang="en-US" sz="2800" dirty="0"/>
              <a:t>   private double radius;</a:t>
            </a:r>
          </a:p>
          <a:p>
            <a:r>
              <a:rPr lang="en-US" sz="2800" dirty="0"/>
              <a:t>   public Circle(double radius) {</a:t>
            </a:r>
          </a:p>
          <a:p>
            <a:r>
              <a:rPr lang="en-US" sz="2800" dirty="0"/>
              <a:t>      super("Circle");</a:t>
            </a:r>
          </a:p>
          <a:p>
            <a:r>
              <a:rPr lang="en-US" sz="2800" dirty="0"/>
              <a:t>      </a:t>
            </a:r>
            <a:r>
              <a:rPr lang="en-US" sz="2800" dirty="0" err="1"/>
              <a:t>this.radius</a:t>
            </a:r>
            <a:r>
              <a:rPr lang="en-US" sz="2800" dirty="0"/>
              <a:t> = radius;</a:t>
            </a:r>
          </a:p>
          <a:p>
            <a:r>
              <a:rPr lang="en-US" sz="2800" dirty="0"/>
              <a:t>   </a:t>
            </a:r>
            <a:r>
              <a:rPr lang="en-US" sz="2800" dirty="0" smtClean="0"/>
              <a:t>}</a:t>
            </a:r>
          </a:p>
          <a:p>
            <a:r>
              <a:rPr lang="en-US" sz="2800" dirty="0" smtClean="0"/>
              <a:t>…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7786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circle </a:t>
            </a:r>
            <a:r>
              <a:rPr lang="en-US" dirty="0" smtClean="0"/>
              <a:t>class (cont.)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61292" y="1687354"/>
            <a:ext cx="8349761" cy="40934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B050"/>
                </a:solidFill>
              </a:rPr>
              <a:t>// </a:t>
            </a:r>
            <a:r>
              <a:rPr lang="en-US" sz="2000" dirty="0">
                <a:solidFill>
                  <a:srgbClr val="00B050"/>
                </a:solidFill>
              </a:rPr>
              <a:t>Provide an implementation for inherited abstract draw() method</a:t>
            </a:r>
          </a:p>
          <a:p>
            <a:r>
              <a:rPr lang="en-US" sz="2000" dirty="0"/>
              <a:t>   public void draw() {</a:t>
            </a:r>
          </a:p>
          <a:p>
            <a:r>
              <a:rPr lang="en-US" sz="2000" dirty="0"/>
              <a:t>      </a:t>
            </a:r>
            <a:r>
              <a:rPr lang="en-US" sz="2000" dirty="0" err="1"/>
              <a:t>System.out.println</a:t>
            </a:r>
            <a:r>
              <a:rPr lang="en-US" sz="2000" dirty="0"/>
              <a:t>("Drawing a circle...");</a:t>
            </a:r>
          </a:p>
          <a:p>
            <a:r>
              <a:rPr lang="en-US" sz="2000" dirty="0"/>
              <a:t>   }</a:t>
            </a:r>
          </a:p>
          <a:p>
            <a:r>
              <a:rPr lang="en-US" sz="2000" dirty="0">
                <a:solidFill>
                  <a:srgbClr val="00B050"/>
                </a:solidFill>
              </a:rPr>
              <a:t>   // Provide an implementation for inherited abstract </a:t>
            </a:r>
            <a:r>
              <a:rPr lang="en-US" sz="2000" dirty="0" err="1">
                <a:solidFill>
                  <a:srgbClr val="00B050"/>
                </a:solidFill>
              </a:rPr>
              <a:t>getArea</a:t>
            </a:r>
            <a:r>
              <a:rPr lang="en-US" sz="2000" dirty="0">
                <a:solidFill>
                  <a:srgbClr val="00B050"/>
                </a:solidFill>
              </a:rPr>
              <a:t>() method</a:t>
            </a:r>
          </a:p>
          <a:p>
            <a:r>
              <a:rPr lang="en-US" sz="2000" dirty="0"/>
              <a:t>   public double </a:t>
            </a:r>
            <a:r>
              <a:rPr lang="en-US" sz="2000" dirty="0" err="1"/>
              <a:t>getArea</a:t>
            </a:r>
            <a:r>
              <a:rPr lang="en-US" sz="2000" dirty="0"/>
              <a:t>() {</a:t>
            </a:r>
          </a:p>
          <a:p>
            <a:r>
              <a:rPr lang="en-US" sz="2000" dirty="0"/>
              <a:t>      return </a:t>
            </a:r>
            <a:r>
              <a:rPr lang="en-US" sz="2000" dirty="0" err="1"/>
              <a:t>Math.PI</a:t>
            </a:r>
            <a:r>
              <a:rPr lang="en-US" sz="2000" dirty="0"/>
              <a:t> * radius * radius;</a:t>
            </a:r>
          </a:p>
          <a:p>
            <a:r>
              <a:rPr lang="en-US" sz="2000" dirty="0"/>
              <a:t>   }</a:t>
            </a:r>
          </a:p>
          <a:p>
            <a:r>
              <a:rPr lang="en-US" sz="2000" dirty="0">
                <a:solidFill>
                  <a:srgbClr val="00B050"/>
                </a:solidFill>
              </a:rPr>
              <a:t>   // Provide an implementation for inherited abstract </a:t>
            </a:r>
            <a:r>
              <a:rPr lang="en-US" sz="2000" dirty="0" err="1">
                <a:solidFill>
                  <a:srgbClr val="00B050"/>
                </a:solidFill>
              </a:rPr>
              <a:t>getPerimeter</a:t>
            </a:r>
            <a:r>
              <a:rPr lang="en-US" sz="2000" dirty="0">
                <a:solidFill>
                  <a:srgbClr val="00B050"/>
                </a:solidFill>
              </a:rPr>
              <a:t>() method</a:t>
            </a:r>
          </a:p>
          <a:p>
            <a:r>
              <a:rPr lang="en-US" sz="2000" dirty="0"/>
              <a:t>   public double </a:t>
            </a:r>
            <a:r>
              <a:rPr lang="en-US" sz="2000" dirty="0" err="1"/>
              <a:t>getPerimeter</a:t>
            </a:r>
            <a:r>
              <a:rPr lang="en-US" sz="2000" dirty="0"/>
              <a:t>() {</a:t>
            </a:r>
          </a:p>
          <a:p>
            <a:r>
              <a:rPr lang="en-US" sz="2000" dirty="0"/>
              <a:t>      return 2.0 * </a:t>
            </a:r>
            <a:r>
              <a:rPr lang="en-US" sz="2000" dirty="0" err="1"/>
              <a:t>Math.PI</a:t>
            </a:r>
            <a:r>
              <a:rPr lang="en-US" sz="2000" dirty="0"/>
              <a:t> * radius;</a:t>
            </a:r>
          </a:p>
          <a:p>
            <a:r>
              <a:rPr lang="en-US" sz="2000" dirty="0"/>
              <a:t>   }</a:t>
            </a:r>
          </a:p>
          <a:p>
            <a:r>
              <a:rPr lang="en-US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34514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shape abstract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Shape </a:t>
            </a:r>
            <a:r>
              <a:rPr lang="en-US" dirty="0"/>
              <a:t>s = new Rectangle(2.0, 5.0);</a:t>
            </a:r>
          </a:p>
          <a:p>
            <a:pPr marL="0" indent="0">
              <a:buNone/>
            </a:pPr>
            <a:r>
              <a:rPr lang="en-US" dirty="0" smtClean="0"/>
              <a:t>/* </a:t>
            </a:r>
            <a:r>
              <a:rPr lang="en-US" dirty="0">
                <a:solidFill>
                  <a:srgbClr val="FF0000"/>
                </a:solidFill>
              </a:rPr>
              <a:t>Late </a:t>
            </a:r>
            <a:r>
              <a:rPr lang="en-US" dirty="0" smtClean="0">
                <a:solidFill>
                  <a:srgbClr val="FF0000"/>
                </a:solidFill>
              </a:rPr>
              <a:t>binding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dirty="0" err="1" smtClean="0"/>
              <a:t>s.getArea</a:t>
            </a:r>
            <a:r>
              <a:rPr lang="en-US" dirty="0"/>
              <a:t>() will call the </a:t>
            </a:r>
            <a:r>
              <a:rPr lang="en-US" dirty="0" err="1"/>
              <a:t>getArea</a:t>
            </a:r>
            <a:r>
              <a:rPr lang="en-US" dirty="0"/>
              <a:t>() method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of </a:t>
            </a:r>
            <a:r>
              <a:rPr lang="en-US" dirty="0"/>
              <a:t>the Rectangle class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*/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double area = </a:t>
            </a:r>
            <a:r>
              <a:rPr lang="en-US" dirty="0" err="1"/>
              <a:t>s.getArea</a:t>
            </a:r>
            <a:r>
              <a:rPr lang="en-US" dirty="0"/>
              <a:t>();</a:t>
            </a:r>
          </a:p>
        </p:txBody>
      </p:sp>
    </p:spTree>
    <p:extLst>
      <p:ext uri="{BB962C8B-B14F-4D97-AF65-F5344CB8AC3E}">
        <p14:creationId xmlns:p14="http://schemas.microsoft.com/office/powerpoint/2010/main" val="279797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example: handling Array of shapes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43708" y="1830622"/>
            <a:ext cx="7239000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/>
              <a:t>public class </a:t>
            </a:r>
            <a:r>
              <a:rPr lang="en-US" sz="2400" dirty="0" err="1"/>
              <a:t>ShapeUtil</a:t>
            </a:r>
            <a:r>
              <a:rPr lang="en-US" sz="2400" dirty="0"/>
              <a:t> {</a:t>
            </a:r>
          </a:p>
          <a:p>
            <a:r>
              <a:rPr lang="en-US" sz="2400" dirty="0"/>
              <a:t>   public static void </a:t>
            </a:r>
            <a:r>
              <a:rPr lang="en-US" sz="2400" dirty="0" err="1"/>
              <a:t>drawShapes</a:t>
            </a:r>
            <a:r>
              <a:rPr lang="en-US" sz="2400" dirty="0"/>
              <a:t>(Shape[] list) {</a:t>
            </a:r>
          </a:p>
          <a:p>
            <a:r>
              <a:rPr lang="en-US" sz="2400" dirty="0"/>
              <a:t>      for (</a:t>
            </a:r>
            <a:r>
              <a:rPr lang="en-US" sz="2400" dirty="0" err="1"/>
              <a:t>int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= 0; </a:t>
            </a:r>
            <a:r>
              <a:rPr lang="en-US" sz="2400" dirty="0" err="1"/>
              <a:t>i</a:t>
            </a:r>
            <a:r>
              <a:rPr lang="en-US" sz="2400" dirty="0"/>
              <a:t> &lt; </a:t>
            </a:r>
            <a:r>
              <a:rPr lang="en-US" sz="2400" dirty="0" err="1"/>
              <a:t>list.length</a:t>
            </a:r>
            <a:r>
              <a:rPr lang="en-US" sz="2400" dirty="0"/>
              <a:t>; </a:t>
            </a:r>
            <a:r>
              <a:rPr lang="en-US" sz="2400" dirty="0" err="1"/>
              <a:t>i</a:t>
            </a:r>
            <a:r>
              <a:rPr lang="en-US" sz="2400" dirty="0"/>
              <a:t>++) {</a:t>
            </a:r>
          </a:p>
          <a:p>
            <a:r>
              <a:rPr lang="en-US" sz="2400" dirty="0"/>
              <a:t>        </a:t>
            </a:r>
            <a:r>
              <a:rPr lang="en-US" sz="2400" dirty="0">
                <a:solidFill>
                  <a:srgbClr val="00B050"/>
                </a:solidFill>
              </a:rPr>
              <a:t>// Draw a shape, no matter what it is</a:t>
            </a:r>
          </a:p>
          <a:p>
            <a:r>
              <a:rPr lang="en-US" sz="2400" dirty="0"/>
              <a:t>         </a:t>
            </a:r>
            <a:r>
              <a:rPr lang="en-US" sz="2400" dirty="0">
                <a:solidFill>
                  <a:srgbClr val="FF0000"/>
                </a:solidFill>
              </a:rPr>
              <a:t>list[</a:t>
            </a:r>
            <a:r>
              <a:rPr lang="en-US" sz="2400" dirty="0" err="1">
                <a:solidFill>
                  <a:srgbClr val="FF0000"/>
                </a:solidFill>
              </a:rPr>
              <a:t>i</a:t>
            </a:r>
            <a:r>
              <a:rPr lang="en-US" sz="2400" dirty="0">
                <a:solidFill>
                  <a:srgbClr val="FF0000"/>
                </a:solidFill>
              </a:rPr>
              <a:t>].draw(); // Late binding</a:t>
            </a:r>
          </a:p>
          <a:p>
            <a:r>
              <a:rPr lang="en-US" sz="2400" dirty="0"/>
              <a:t>      }</a:t>
            </a:r>
          </a:p>
          <a:p>
            <a:r>
              <a:rPr lang="en-US" sz="2400" dirty="0"/>
              <a:t>   }</a:t>
            </a:r>
          </a:p>
          <a:p>
            <a:r>
              <a:rPr lang="en-US" sz="2400" dirty="0"/>
              <a:t>  </a:t>
            </a:r>
            <a:r>
              <a:rPr lang="en-US" sz="2400" dirty="0" smtClean="0"/>
              <a:t>…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0221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example: handling Array of </a:t>
            </a:r>
            <a:r>
              <a:rPr lang="en-US" dirty="0" smtClean="0"/>
              <a:t>shapes(cont.)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1646238"/>
            <a:ext cx="8121162" cy="489364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/>
              <a:t>public </a:t>
            </a:r>
            <a:r>
              <a:rPr lang="en-US" sz="2400" dirty="0"/>
              <a:t>static void </a:t>
            </a:r>
            <a:r>
              <a:rPr lang="en-US" sz="2400" dirty="0" err="1"/>
              <a:t>printShapeDetails</a:t>
            </a:r>
            <a:r>
              <a:rPr lang="en-US" sz="2400" dirty="0"/>
              <a:t>(Shape[] list) {</a:t>
            </a:r>
          </a:p>
          <a:p>
            <a:r>
              <a:rPr lang="en-US" sz="2400" dirty="0"/>
              <a:t>      for (</a:t>
            </a:r>
            <a:r>
              <a:rPr lang="en-US" sz="2400" dirty="0" err="1"/>
              <a:t>int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= 0; </a:t>
            </a:r>
            <a:r>
              <a:rPr lang="en-US" sz="2400" dirty="0" err="1"/>
              <a:t>i</a:t>
            </a:r>
            <a:r>
              <a:rPr lang="en-US" sz="2400" dirty="0"/>
              <a:t> &lt; </a:t>
            </a:r>
            <a:r>
              <a:rPr lang="en-US" sz="2400" dirty="0" err="1"/>
              <a:t>list.length</a:t>
            </a:r>
            <a:r>
              <a:rPr lang="en-US" sz="2400" dirty="0"/>
              <a:t>; </a:t>
            </a:r>
            <a:r>
              <a:rPr lang="en-US" sz="2400" dirty="0" err="1"/>
              <a:t>i</a:t>
            </a:r>
            <a:r>
              <a:rPr lang="en-US" sz="2400" dirty="0"/>
              <a:t>++) {</a:t>
            </a:r>
          </a:p>
          <a:p>
            <a:r>
              <a:rPr lang="en-US" sz="2400" dirty="0"/>
              <a:t>         </a:t>
            </a:r>
            <a:r>
              <a:rPr lang="en-US" sz="2400" dirty="0">
                <a:solidFill>
                  <a:srgbClr val="00B050"/>
                </a:solidFill>
              </a:rPr>
              <a:t>// Gather details about the shape</a:t>
            </a:r>
          </a:p>
          <a:p>
            <a:r>
              <a:rPr lang="en-US" sz="2400" dirty="0"/>
              <a:t>         </a:t>
            </a:r>
            <a:r>
              <a:rPr lang="en-US" sz="2400" dirty="0">
                <a:solidFill>
                  <a:srgbClr val="FF0000"/>
                </a:solidFill>
              </a:rPr>
              <a:t>String name = list[</a:t>
            </a:r>
            <a:r>
              <a:rPr lang="en-US" sz="2400" dirty="0" err="1">
                <a:solidFill>
                  <a:srgbClr val="FF0000"/>
                </a:solidFill>
              </a:rPr>
              <a:t>i</a:t>
            </a:r>
            <a:r>
              <a:rPr lang="en-US" sz="2400" dirty="0">
                <a:solidFill>
                  <a:srgbClr val="FF0000"/>
                </a:solidFill>
              </a:rPr>
              <a:t>].</a:t>
            </a:r>
            <a:r>
              <a:rPr lang="en-US" sz="2400" dirty="0" err="1">
                <a:solidFill>
                  <a:srgbClr val="FF0000"/>
                </a:solidFill>
              </a:rPr>
              <a:t>getName</a:t>
            </a:r>
            <a:r>
              <a:rPr lang="en-US" sz="2400" dirty="0">
                <a:solidFill>
                  <a:srgbClr val="FF0000"/>
                </a:solidFill>
              </a:rPr>
              <a:t>(); // Late Binding</a:t>
            </a:r>
          </a:p>
          <a:p>
            <a:r>
              <a:rPr lang="en-US" sz="2400" dirty="0">
                <a:solidFill>
                  <a:srgbClr val="FF0000"/>
                </a:solidFill>
              </a:rPr>
              <a:t>         double area = list[</a:t>
            </a:r>
            <a:r>
              <a:rPr lang="en-US" sz="2400" dirty="0" err="1">
                <a:solidFill>
                  <a:srgbClr val="FF0000"/>
                </a:solidFill>
              </a:rPr>
              <a:t>i</a:t>
            </a:r>
            <a:r>
              <a:rPr lang="en-US" sz="2400" dirty="0">
                <a:solidFill>
                  <a:srgbClr val="FF0000"/>
                </a:solidFill>
              </a:rPr>
              <a:t>].</a:t>
            </a:r>
            <a:r>
              <a:rPr lang="en-US" sz="2400" dirty="0" err="1">
                <a:solidFill>
                  <a:srgbClr val="FF0000"/>
                </a:solidFill>
              </a:rPr>
              <a:t>getArea</a:t>
            </a:r>
            <a:r>
              <a:rPr lang="en-US" sz="2400" dirty="0">
                <a:solidFill>
                  <a:srgbClr val="FF0000"/>
                </a:solidFill>
              </a:rPr>
              <a:t>(); // Late binding</a:t>
            </a:r>
          </a:p>
          <a:p>
            <a:r>
              <a:rPr lang="en-US" sz="2400" dirty="0"/>
              <a:t>         </a:t>
            </a:r>
            <a:r>
              <a:rPr lang="en-US" sz="2400" dirty="0">
                <a:solidFill>
                  <a:srgbClr val="FF0000"/>
                </a:solidFill>
              </a:rPr>
              <a:t>double perimeter = list[</a:t>
            </a:r>
            <a:r>
              <a:rPr lang="en-US" sz="2400" dirty="0" err="1">
                <a:solidFill>
                  <a:srgbClr val="FF0000"/>
                </a:solidFill>
              </a:rPr>
              <a:t>i</a:t>
            </a:r>
            <a:r>
              <a:rPr lang="en-US" sz="2400" dirty="0">
                <a:solidFill>
                  <a:srgbClr val="FF0000"/>
                </a:solidFill>
              </a:rPr>
              <a:t>].</a:t>
            </a:r>
            <a:r>
              <a:rPr lang="en-US" sz="2400" dirty="0" err="1">
                <a:solidFill>
                  <a:srgbClr val="FF0000"/>
                </a:solidFill>
              </a:rPr>
              <a:t>getPerimeter</a:t>
            </a:r>
            <a:r>
              <a:rPr lang="en-US" sz="2400" dirty="0">
                <a:solidFill>
                  <a:srgbClr val="FF0000"/>
                </a:solidFill>
              </a:rPr>
              <a:t>(); // Late binding</a:t>
            </a:r>
          </a:p>
          <a:p>
            <a:r>
              <a:rPr lang="en-US" sz="2400" dirty="0"/>
              <a:t>         </a:t>
            </a:r>
            <a:r>
              <a:rPr lang="en-US" sz="2400" dirty="0">
                <a:solidFill>
                  <a:srgbClr val="00B050"/>
                </a:solidFill>
              </a:rPr>
              <a:t>// Print details</a:t>
            </a:r>
          </a:p>
          <a:p>
            <a:r>
              <a:rPr lang="en-US" sz="2400" dirty="0"/>
              <a:t>         </a:t>
            </a:r>
            <a:r>
              <a:rPr lang="en-US" sz="2400" dirty="0" err="1"/>
              <a:t>System.out.println</a:t>
            </a:r>
            <a:r>
              <a:rPr lang="en-US" sz="2400" dirty="0"/>
              <a:t>("Name: " + name);</a:t>
            </a:r>
          </a:p>
          <a:p>
            <a:r>
              <a:rPr lang="en-US" sz="2400" dirty="0"/>
              <a:t>         </a:t>
            </a:r>
            <a:r>
              <a:rPr lang="en-US" sz="2400" dirty="0" err="1"/>
              <a:t>System.out.println</a:t>
            </a:r>
            <a:r>
              <a:rPr lang="en-US" sz="2400" dirty="0"/>
              <a:t>("Area: " + area);</a:t>
            </a:r>
          </a:p>
          <a:p>
            <a:r>
              <a:rPr lang="en-US" sz="2400" dirty="0"/>
              <a:t>         </a:t>
            </a:r>
            <a:r>
              <a:rPr lang="en-US" sz="2400" dirty="0" err="1"/>
              <a:t>System.out.println</a:t>
            </a:r>
            <a:r>
              <a:rPr lang="en-US" sz="2400" dirty="0"/>
              <a:t>("Perimeter: " + perimeter);</a:t>
            </a:r>
          </a:p>
          <a:p>
            <a:r>
              <a:rPr lang="en-US" sz="2400" dirty="0"/>
              <a:t>      }</a:t>
            </a:r>
          </a:p>
          <a:p>
            <a:r>
              <a:rPr lang="en-US" sz="2400" dirty="0"/>
              <a:t>    }</a:t>
            </a:r>
          </a:p>
          <a:p>
            <a:r>
              <a:rPr lang="en-US" sz="24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5709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 binding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Java, late binding, also known as </a:t>
            </a:r>
            <a:r>
              <a:rPr lang="en-US" b="1" dirty="0"/>
              <a:t>dynamic binding </a:t>
            </a:r>
            <a:r>
              <a:rPr lang="en-US" dirty="0"/>
              <a:t>or </a:t>
            </a:r>
            <a:r>
              <a:rPr lang="en-US" b="1" dirty="0"/>
              <a:t>runtime polymorphism</a:t>
            </a:r>
            <a:r>
              <a:rPr lang="en-US" dirty="0"/>
              <a:t>, refers to the process of determining the appropriate method or function to call </a:t>
            </a:r>
            <a:r>
              <a:rPr lang="en-US" dirty="0">
                <a:solidFill>
                  <a:srgbClr val="FF0000"/>
                </a:solidFill>
              </a:rPr>
              <a:t>at runtime</a:t>
            </a:r>
            <a:r>
              <a:rPr lang="en-US" dirty="0"/>
              <a:t>, based on the actual type of the object rather than the reference type. </a:t>
            </a:r>
            <a:endParaRPr lang="en-US" dirty="0" smtClean="0"/>
          </a:p>
          <a:p>
            <a:r>
              <a:rPr lang="en-US" dirty="0" smtClean="0"/>
              <a:t>Late </a:t>
            </a:r>
            <a:r>
              <a:rPr lang="en-US" dirty="0"/>
              <a:t>binding allows for more flexibility and extensibility in object-oriented programming.</a:t>
            </a:r>
          </a:p>
        </p:txBody>
      </p:sp>
    </p:spTree>
    <p:extLst>
      <p:ext uri="{BB962C8B-B14F-4D97-AF65-F5344CB8AC3E}">
        <p14:creationId xmlns:p14="http://schemas.microsoft.com/office/powerpoint/2010/main" val="354154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Testing </a:t>
            </a:r>
            <a:r>
              <a:rPr lang="en-US" dirty="0" err="1" smtClean="0"/>
              <a:t>shapeutil</a:t>
            </a:r>
            <a:r>
              <a:rPr lang="en-US" dirty="0" smtClean="0"/>
              <a:t> class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87669" y="2026311"/>
            <a:ext cx="7239000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000" dirty="0"/>
              <a:t>public class </a:t>
            </a:r>
            <a:r>
              <a:rPr lang="en-US" sz="2000" dirty="0" err="1"/>
              <a:t>ShapeUtilTest</a:t>
            </a:r>
            <a:r>
              <a:rPr lang="en-US" sz="2000" dirty="0"/>
              <a:t> {</a:t>
            </a:r>
          </a:p>
          <a:p>
            <a:r>
              <a:rPr lang="en-US" sz="2000" dirty="0"/>
              <a:t>   public static void main(String[] </a:t>
            </a:r>
            <a:r>
              <a:rPr lang="en-US" sz="2000" dirty="0" err="1"/>
              <a:t>args</a:t>
            </a:r>
            <a:r>
              <a:rPr lang="en-US" sz="2000" dirty="0"/>
              <a:t>) {</a:t>
            </a:r>
          </a:p>
          <a:p>
            <a:r>
              <a:rPr lang="en-US" sz="2000" dirty="0"/>
              <a:t>      // Create some shapes, draw, and print their details</a:t>
            </a:r>
          </a:p>
          <a:p>
            <a:r>
              <a:rPr lang="en-US" sz="2000" dirty="0"/>
              <a:t>      Shape[] </a:t>
            </a:r>
            <a:r>
              <a:rPr lang="en-US" sz="2000" dirty="0" err="1"/>
              <a:t>shapeList</a:t>
            </a:r>
            <a:r>
              <a:rPr lang="en-US" sz="2000" dirty="0"/>
              <a:t> = new Shape[2]; Array of two shapes</a:t>
            </a:r>
          </a:p>
          <a:p>
            <a:r>
              <a:rPr lang="en-US" sz="2000" dirty="0"/>
              <a:t>      </a:t>
            </a:r>
            <a:r>
              <a:rPr lang="en-US" sz="2000" dirty="0" err="1"/>
              <a:t>shapeList</a:t>
            </a:r>
            <a:r>
              <a:rPr lang="en-US" sz="2000" dirty="0"/>
              <a:t>[0] = new </a:t>
            </a:r>
            <a:r>
              <a:rPr lang="en-US" sz="2000" dirty="0">
                <a:solidFill>
                  <a:srgbClr val="FF0000"/>
                </a:solidFill>
              </a:rPr>
              <a:t>Rectangle(2.0, 4.0)</a:t>
            </a:r>
            <a:r>
              <a:rPr lang="en-US" sz="2000" dirty="0"/>
              <a:t>; // </a:t>
            </a:r>
            <a:r>
              <a:rPr lang="en-US" sz="2000" dirty="0" err="1"/>
              <a:t>Upcasting</a:t>
            </a:r>
            <a:endParaRPr lang="en-US" sz="2000" dirty="0"/>
          </a:p>
          <a:p>
            <a:r>
              <a:rPr lang="en-US" sz="2000" dirty="0"/>
              <a:t>      </a:t>
            </a:r>
            <a:r>
              <a:rPr lang="en-US" sz="2000" dirty="0" err="1"/>
              <a:t>shapeList</a:t>
            </a:r>
            <a:r>
              <a:rPr lang="en-US" sz="2000" dirty="0"/>
              <a:t>[1] = new </a:t>
            </a:r>
            <a:r>
              <a:rPr lang="en-US" sz="2000" dirty="0">
                <a:solidFill>
                  <a:srgbClr val="FF0000"/>
                </a:solidFill>
              </a:rPr>
              <a:t>Circle(5.0)</a:t>
            </a:r>
            <a:r>
              <a:rPr lang="en-US" sz="2000" dirty="0"/>
              <a:t>; // </a:t>
            </a:r>
            <a:r>
              <a:rPr lang="en-US" sz="2000" dirty="0" err="1"/>
              <a:t>Upcasting</a:t>
            </a:r>
            <a:endParaRPr lang="en-US" sz="2000" dirty="0"/>
          </a:p>
          <a:p>
            <a:r>
              <a:rPr lang="en-US" sz="2000" dirty="0"/>
              <a:t>      // Draw all shapes</a:t>
            </a:r>
          </a:p>
          <a:p>
            <a:r>
              <a:rPr lang="en-US" sz="2000" dirty="0"/>
              <a:t>      </a:t>
            </a:r>
            <a:r>
              <a:rPr lang="en-US" sz="2000" dirty="0" err="1"/>
              <a:t>ShapeUtil.drawShapes</a:t>
            </a:r>
            <a:r>
              <a:rPr lang="en-US" sz="2000" dirty="0"/>
              <a:t>(</a:t>
            </a:r>
            <a:r>
              <a:rPr lang="en-US" sz="2000" dirty="0" err="1"/>
              <a:t>shapeList</a:t>
            </a:r>
            <a:r>
              <a:rPr lang="en-US" sz="2000" dirty="0"/>
              <a:t>);</a:t>
            </a:r>
          </a:p>
          <a:p>
            <a:r>
              <a:rPr lang="en-US" sz="2000" dirty="0"/>
              <a:t>      // Print details of all shapes</a:t>
            </a:r>
          </a:p>
          <a:p>
            <a:r>
              <a:rPr lang="en-US" sz="2000" dirty="0"/>
              <a:t>      </a:t>
            </a:r>
            <a:r>
              <a:rPr lang="en-US" sz="2000" dirty="0" err="1"/>
              <a:t>ShapeUtil.printShapeDetails</a:t>
            </a:r>
            <a:r>
              <a:rPr lang="en-US" sz="2000" dirty="0"/>
              <a:t>(</a:t>
            </a:r>
            <a:r>
              <a:rPr lang="en-US" sz="2000" dirty="0" err="1"/>
              <a:t>shapeList</a:t>
            </a:r>
            <a:r>
              <a:rPr lang="en-US" sz="2000" dirty="0"/>
              <a:t>);</a:t>
            </a:r>
          </a:p>
          <a:p>
            <a:r>
              <a:rPr lang="en-US" sz="2000" dirty="0"/>
              <a:t>   }</a:t>
            </a:r>
          </a:p>
          <a:p>
            <a:r>
              <a:rPr lang="en-US" sz="20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27034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Exercise: Bank accounts 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bank account has a name, interest rate, and interest interval.</a:t>
            </a:r>
          </a:p>
          <a:p>
            <a:r>
              <a:rPr lang="en-US" dirty="0" smtClean="0"/>
              <a:t>Create an abstract class that implements bank accounts class.</a:t>
            </a:r>
          </a:p>
          <a:p>
            <a:r>
              <a:rPr lang="en-US" dirty="0" smtClean="0"/>
              <a:t>Create concrete bank account classes for the following types of accounts:</a:t>
            </a:r>
          </a:p>
          <a:p>
            <a:pPr lvl="1"/>
            <a:r>
              <a:rPr lang="en-US" dirty="0" smtClean="0"/>
              <a:t>Savings account, interest rate 12%, monthly</a:t>
            </a:r>
          </a:p>
          <a:p>
            <a:pPr lvl="1"/>
            <a:r>
              <a:rPr lang="en-US" dirty="0" smtClean="0"/>
              <a:t>Platinum account, interest rate 17%, quarterly.</a:t>
            </a:r>
          </a:p>
          <a:p>
            <a:r>
              <a:rPr lang="en-US" dirty="0" smtClean="0"/>
              <a:t>Create test class to use these classes.</a:t>
            </a:r>
          </a:p>
        </p:txBody>
      </p:sp>
    </p:spTree>
    <p:extLst>
      <p:ext uri="{BB962C8B-B14F-4D97-AF65-F5344CB8AC3E}">
        <p14:creationId xmlns:p14="http://schemas.microsoft.com/office/powerpoint/2010/main" val="95038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interfaces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74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interfaces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Interfaces are </a:t>
            </a:r>
            <a:r>
              <a:rPr lang="en-US" dirty="0" smtClean="0"/>
              <a:t>another way </a:t>
            </a:r>
            <a:r>
              <a:rPr lang="en-US" dirty="0"/>
              <a:t>to </a:t>
            </a:r>
            <a:r>
              <a:rPr lang="en-US" dirty="0">
                <a:solidFill>
                  <a:srgbClr val="FF0000"/>
                </a:solidFill>
              </a:rPr>
              <a:t>achieve abstraction</a:t>
            </a:r>
            <a:r>
              <a:rPr lang="en-US" dirty="0"/>
              <a:t> in </a:t>
            </a:r>
            <a:r>
              <a:rPr lang="en-US" dirty="0" smtClean="0"/>
              <a:t>Java.</a:t>
            </a:r>
          </a:p>
          <a:p>
            <a:r>
              <a:rPr lang="en-US" dirty="0" smtClean="0"/>
              <a:t>Interfaces cannot </a:t>
            </a:r>
            <a:r>
              <a:rPr lang="en-US" dirty="0"/>
              <a:t>be used to create </a:t>
            </a:r>
            <a:r>
              <a:rPr lang="en-US" dirty="0" smtClean="0"/>
              <a:t>objects.</a:t>
            </a:r>
          </a:p>
          <a:p>
            <a:r>
              <a:rPr lang="en-US" dirty="0" smtClean="0"/>
              <a:t>Classes </a:t>
            </a:r>
            <a:r>
              <a:rPr lang="en-US" dirty="0" smtClean="0">
                <a:solidFill>
                  <a:srgbClr val="FF0000"/>
                </a:solidFill>
              </a:rPr>
              <a:t>implement</a:t>
            </a:r>
            <a:r>
              <a:rPr lang="en-US" dirty="0" smtClean="0"/>
              <a:t> interfaces.</a:t>
            </a:r>
          </a:p>
          <a:p>
            <a:r>
              <a:rPr lang="en-US" dirty="0"/>
              <a:t>On implementation of an interface, you must </a:t>
            </a:r>
            <a:r>
              <a:rPr lang="en-US" dirty="0">
                <a:solidFill>
                  <a:srgbClr val="FF0000"/>
                </a:solidFill>
              </a:rPr>
              <a:t>override all of its </a:t>
            </a:r>
            <a:r>
              <a:rPr lang="en-US" dirty="0" smtClean="0">
                <a:solidFill>
                  <a:srgbClr val="FF0000"/>
                </a:solidFill>
              </a:rPr>
              <a:t>methods</a:t>
            </a:r>
            <a:r>
              <a:rPr lang="en-US" dirty="0" smtClean="0"/>
              <a:t>.</a:t>
            </a:r>
          </a:p>
          <a:p>
            <a:r>
              <a:rPr lang="en-US" dirty="0"/>
              <a:t>An interface </a:t>
            </a:r>
            <a:r>
              <a:rPr lang="en-US" dirty="0">
                <a:solidFill>
                  <a:srgbClr val="FF0000"/>
                </a:solidFill>
              </a:rPr>
              <a:t>cannot contain a </a:t>
            </a:r>
            <a:r>
              <a:rPr lang="en-US" dirty="0" smtClean="0">
                <a:solidFill>
                  <a:srgbClr val="FF0000"/>
                </a:solidFill>
              </a:rPr>
              <a:t>constructor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93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Interfaces implement abstraction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334" t="22390" r="58397" b="9063"/>
          <a:stretch/>
        </p:blipFill>
        <p:spPr>
          <a:xfrm>
            <a:off x="838200" y="1825625"/>
            <a:ext cx="2590801" cy="2743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0488" y="1825625"/>
            <a:ext cx="3276600" cy="20511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1" y="3744487"/>
            <a:ext cx="3194098" cy="238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98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Multiple inheritance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8731" y="1646238"/>
            <a:ext cx="8658888" cy="4351338"/>
          </a:xfrm>
        </p:spPr>
        <p:txBody>
          <a:bodyPr/>
          <a:lstStyle/>
          <a:p>
            <a:r>
              <a:rPr lang="en-US" sz="3200" dirty="0"/>
              <a:t>Multiple inheritance can be achieved using </a:t>
            </a:r>
            <a:r>
              <a:rPr lang="en-US" sz="3200" dirty="0" smtClean="0"/>
              <a:t>interfaces. </a:t>
            </a:r>
          </a:p>
          <a:p>
            <a:r>
              <a:rPr lang="en-US" sz="3200" dirty="0" smtClean="0"/>
              <a:t>A </a:t>
            </a:r>
            <a:r>
              <a:rPr lang="en-US" sz="3200" dirty="0" smtClean="0"/>
              <a:t>class </a:t>
            </a:r>
            <a:r>
              <a:rPr lang="en-US" sz="3200" dirty="0">
                <a:solidFill>
                  <a:srgbClr val="FF0000"/>
                </a:solidFill>
              </a:rPr>
              <a:t>can implement multiple interfaces</a:t>
            </a:r>
            <a:r>
              <a:rPr lang="en-US" sz="3200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231" y="3642946"/>
            <a:ext cx="2863980" cy="1905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7947" y="3450669"/>
            <a:ext cx="3334436" cy="2097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54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2706" y="1747178"/>
            <a:ext cx="5169876" cy="463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66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interfaces vs classes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721" y="1646238"/>
            <a:ext cx="7726173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78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Interfaces vs abstract classes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5278" y="1778122"/>
            <a:ext cx="6784731" cy="452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28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Declaring an Interface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34914" y="1770184"/>
            <a:ext cx="8402517" cy="4577862"/>
          </a:xfrm>
        </p:spPr>
        <p:txBody>
          <a:bodyPr>
            <a:normAutofit/>
          </a:bodyPr>
          <a:lstStyle/>
          <a:p>
            <a:r>
              <a:rPr lang="en-US" dirty="0" smtClean="0"/>
              <a:t>Like </a:t>
            </a:r>
            <a:r>
              <a:rPr lang="en-US" dirty="0"/>
              <a:t>a class, an interface can have a </a:t>
            </a:r>
            <a:r>
              <a:rPr lang="en-US" dirty="0" smtClean="0">
                <a:solidFill>
                  <a:srgbClr val="FF0000"/>
                </a:solidFill>
              </a:rPr>
              <a:t>public</a:t>
            </a:r>
            <a:r>
              <a:rPr lang="en-US" dirty="0" smtClean="0"/>
              <a:t> or package-level (</a:t>
            </a:r>
            <a:r>
              <a:rPr lang="en-US" dirty="0" smtClean="0">
                <a:solidFill>
                  <a:srgbClr val="FF0000"/>
                </a:solidFill>
              </a:rPr>
              <a:t>default</a:t>
            </a:r>
            <a:r>
              <a:rPr lang="en-US" dirty="0" smtClean="0"/>
              <a:t>) </a:t>
            </a:r>
            <a:r>
              <a:rPr lang="en-US" dirty="0"/>
              <a:t>scope</a:t>
            </a:r>
            <a:r>
              <a:rPr lang="en-US" dirty="0" smtClean="0"/>
              <a:t>.</a:t>
            </a:r>
          </a:p>
          <a:p>
            <a:r>
              <a:rPr lang="en-US" dirty="0"/>
              <a:t>The keyword </a:t>
            </a:r>
            <a:r>
              <a:rPr lang="en-US" dirty="0">
                <a:solidFill>
                  <a:srgbClr val="FF0000"/>
                </a:solidFill>
              </a:rPr>
              <a:t>interface</a:t>
            </a:r>
            <a:r>
              <a:rPr lang="en-US" dirty="0"/>
              <a:t> is used to declare an interface</a:t>
            </a:r>
            <a:r>
              <a:rPr lang="en-US" dirty="0" smtClean="0"/>
              <a:t>.</a:t>
            </a:r>
          </a:p>
          <a:p>
            <a:r>
              <a:rPr lang="en-US" dirty="0"/>
              <a:t>An interface declaration is implicitly </a:t>
            </a:r>
            <a:r>
              <a:rPr lang="en-US" dirty="0">
                <a:solidFill>
                  <a:srgbClr val="FF0000"/>
                </a:solidFill>
              </a:rPr>
              <a:t>abstract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193" y="4059115"/>
            <a:ext cx="6553200" cy="208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5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Declaring Interface Members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An interface can have three types of members:</a:t>
            </a:r>
          </a:p>
          <a:p>
            <a:pPr lvl="1"/>
            <a:r>
              <a:rPr lang="en-US" sz="2800" dirty="0" smtClean="0"/>
              <a:t>Constant </a:t>
            </a:r>
            <a:r>
              <a:rPr lang="en-US" sz="2800" dirty="0"/>
              <a:t>fields</a:t>
            </a:r>
          </a:p>
          <a:p>
            <a:pPr lvl="1"/>
            <a:r>
              <a:rPr lang="en-US" sz="2800" dirty="0" smtClean="0"/>
              <a:t>Abstract</a:t>
            </a:r>
            <a:r>
              <a:rPr lang="en-US" sz="2800" dirty="0"/>
              <a:t>, static, and default methods</a:t>
            </a:r>
          </a:p>
          <a:p>
            <a:pPr lvl="1"/>
            <a:r>
              <a:rPr lang="en-US" sz="2800" dirty="0" smtClean="0"/>
              <a:t>Static </a:t>
            </a:r>
            <a:r>
              <a:rPr lang="en-US" sz="2800" dirty="0"/>
              <a:t>types (nested interfaces and </a:t>
            </a:r>
            <a:r>
              <a:rPr lang="en-US" sz="2800" dirty="0" smtClean="0"/>
              <a:t>classes)</a:t>
            </a:r>
          </a:p>
          <a:p>
            <a:r>
              <a:rPr lang="en-US" sz="3200" dirty="0"/>
              <a:t>interface </a:t>
            </a:r>
            <a:r>
              <a:rPr lang="en-US" sz="3200" dirty="0">
                <a:solidFill>
                  <a:srgbClr val="FF0000"/>
                </a:solidFill>
              </a:rPr>
              <a:t>cannot have </a:t>
            </a:r>
            <a:r>
              <a:rPr lang="en-US" sz="3200" dirty="0" smtClean="0">
                <a:solidFill>
                  <a:srgbClr val="FF0000"/>
                </a:solidFill>
              </a:rPr>
              <a:t>mutable </a:t>
            </a:r>
            <a:r>
              <a:rPr lang="en-US" sz="3200" dirty="0" smtClean="0">
                <a:solidFill>
                  <a:srgbClr val="FF0000"/>
                </a:solidFill>
              </a:rPr>
              <a:t>instances </a:t>
            </a:r>
            <a:r>
              <a:rPr lang="en-US" sz="3200" dirty="0">
                <a:solidFill>
                  <a:srgbClr val="FF0000"/>
                </a:solidFill>
              </a:rPr>
              <a:t>and class variables</a:t>
            </a:r>
            <a:r>
              <a:rPr lang="en-US" sz="3200" dirty="0" smtClean="0"/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05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Constant Fields Declarations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7330" y="1796562"/>
            <a:ext cx="8121161" cy="3522784"/>
          </a:xfrm>
        </p:spPr>
        <p:txBody>
          <a:bodyPr>
            <a:normAutofit/>
          </a:bodyPr>
          <a:lstStyle/>
          <a:p>
            <a:r>
              <a:rPr lang="en-US" dirty="0" smtClean="0"/>
              <a:t>All fields in an interface are implicitly </a:t>
            </a:r>
            <a:r>
              <a:rPr lang="en-US" dirty="0" smtClean="0">
                <a:solidFill>
                  <a:srgbClr val="FF0000"/>
                </a:solidFill>
              </a:rPr>
              <a:t>public</a:t>
            </a:r>
            <a:r>
              <a:rPr lang="en-US" dirty="0" smtClean="0"/>
              <a:t>, </a:t>
            </a:r>
            <a:r>
              <a:rPr lang="en-US" dirty="0" smtClean="0">
                <a:solidFill>
                  <a:srgbClr val="FF0000"/>
                </a:solidFill>
              </a:rPr>
              <a:t>static</a:t>
            </a:r>
            <a:r>
              <a:rPr lang="en-US" dirty="0" smtClean="0"/>
              <a:t>, and </a:t>
            </a:r>
            <a:r>
              <a:rPr lang="en-US" dirty="0" smtClean="0">
                <a:solidFill>
                  <a:srgbClr val="FF0000"/>
                </a:solidFill>
              </a:rPr>
              <a:t>final</a:t>
            </a:r>
            <a:r>
              <a:rPr lang="en-US" dirty="0" smtClean="0"/>
              <a:t>.</a:t>
            </a:r>
          </a:p>
          <a:p>
            <a:r>
              <a:rPr lang="en-US" dirty="0" smtClean="0"/>
              <a:t>You can access the fields in an interface using the dot notation in the form </a:t>
            </a:r>
            <a:r>
              <a:rPr lang="en-US" dirty="0" smtClean="0"/>
              <a:t>of:</a:t>
            </a:r>
          </a:p>
          <a:p>
            <a:pPr lvl="1"/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&lt;interface-name&gt;.&lt;field-name&gt;</a:t>
            </a:r>
            <a:r>
              <a:rPr lang="en-US" dirty="0" smtClean="0"/>
              <a:t>.</a:t>
            </a:r>
          </a:p>
          <a:p>
            <a:r>
              <a:rPr lang="en-US" dirty="0" smtClean="0"/>
              <a:t>You </a:t>
            </a:r>
            <a:r>
              <a:rPr lang="en-US" dirty="0" smtClean="0">
                <a:solidFill>
                  <a:srgbClr val="FF0000"/>
                </a:solidFill>
              </a:rPr>
              <a:t>must </a:t>
            </a:r>
            <a:r>
              <a:rPr lang="en-US" dirty="0">
                <a:solidFill>
                  <a:srgbClr val="FF0000"/>
                </a:solidFill>
              </a:rPr>
              <a:t>initialize </a:t>
            </a:r>
            <a:r>
              <a:rPr lang="en-US" dirty="0" smtClean="0">
                <a:solidFill>
                  <a:srgbClr val="FF0000"/>
                </a:solidFill>
              </a:rPr>
              <a:t>fields </a:t>
            </a:r>
            <a:r>
              <a:rPr lang="en-US" dirty="0" smtClean="0"/>
              <a:t>at </a:t>
            </a:r>
            <a:r>
              <a:rPr lang="en-US" dirty="0"/>
              <a:t>the time of declaration.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10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Constant Fields Declarations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4170" y="2447306"/>
            <a:ext cx="3625931" cy="8803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2401630"/>
            <a:ext cx="2610214" cy="9716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24301" y="2502754"/>
            <a:ext cx="8451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TheSansMonoConNormal"/>
              </a:rPr>
              <a:t>=&gt;</a:t>
            </a:r>
            <a:endParaRPr lang="en-US" sz="1600" dirty="0">
              <a:solidFill>
                <a:srgbClr val="FF0000"/>
              </a:solidFill>
              <a:latin typeface="TheSansMonoConNormal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01" y="3754316"/>
            <a:ext cx="6725589" cy="151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51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interface methods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745" y="1875691"/>
            <a:ext cx="8156331" cy="3408485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Interface methods are by default </a:t>
            </a:r>
            <a:r>
              <a:rPr lang="en-US" sz="3200" dirty="0" smtClean="0">
                <a:solidFill>
                  <a:srgbClr val="FF0000"/>
                </a:solidFill>
              </a:rPr>
              <a:t>abstract</a:t>
            </a:r>
            <a:r>
              <a:rPr lang="en-US" sz="3200" dirty="0" smtClean="0"/>
              <a:t> and </a:t>
            </a:r>
            <a:r>
              <a:rPr lang="en-US" sz="3200" dirty="0" smtClean="0">
                <a:solidFill>
                  <a:srgbClr val="FF0000"/>
                </a:solidFill>
              </a:rPr>
              <a:t>public</a:t>
            </a:r>
            <a:r>
              <a:rPr lang="en-US" sz="3200" dirty="0" smtClean="0"/>
              <a:t>.</a:t>
            </a:r>
          </a:p>
          <a:p>
            <a:r>
              <a:rPr lang="en-US" sz="3200" dirty="0"/>
              <a:t>The </a:t>
            </a:r>
            <a:r>
              <a:rPr lang="en-US" sz="3200" dirty="0" smtClean="0"/>
              <a:t>absence of </a:t>
            </a:r>
            <a:r>
              <a:rPr lang="en-US" sz="3200" dirty="0"/>
              <a:t>static and default modifiers makes a </a:t>
            </a:r>
            <a:r>
              <a:rPr lang="en-US" sz="3200" dirty="0" smtClean="0"/>
              <a:t>method abstract</a:t>
            </a:r>
            <a:r>
              <a:rPr lang="en-US" sz="3200" dirty="0"/>
              <a:t>.</a:t>
            </a:r>
            <a:endParaRPr lang="en-US" sz="3200" dirty="0" smtClean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973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interface methods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313" y="2635181"/>
            <a:ext cx="2581635" cy="14670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6108" y="2602524"/>
            <a:ext cx="3905795" cy="14765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68243" y="2831124"/>
            <a:ext cx="8451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TheSansMonoConNormal"/>
              </a:rPr>
              <a:t>=&gt;</a:t>
            </a:r>
            <a:endParaRPr lang="en-US" sz="1600" dirty="0">
              <a:solidFill>
                <a:srgbClr val="FF0000"/>
              </a:solidFill>
              <a:latin typeface="TheSansMonoConNormal"/>
            </a:endParaRPr>
          </a:p>
        </p:txBody>
      </p:sp>
    </p:spTree>
    <p:extLst>
      <p:ext uri="{BB962C8B-B14F-4D97-AF65-F5344CB8AC3E}">
        <p14:creationId xmlns:p14="http://schemas.microsoft.com/office/powerpoint/2010/main" val="348700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0" dirty="0"/>
              <a:t>Static Methods Declarations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0084" y="1849316"/>
            <a:ext cx="8094785" cy="3593122"/>
          </a:xfrm>
        </p:spPr>
        <p:txBody>
          <a:bodyPr>
            <a:normAutofit/>
          </a:bodyPr>
          <a:lstStyle/>
          <a:p>
            <a:r>
              <a:rPr lang="en-US" sz="3200" dirty="0"/>
              <a:t>From </a:t>
            </a:r>
            <a:r>
              <a:rPr lang="en-US" sz="3200" dirty="0">
                <a:solidFill>
                  <a:srgbClr val="FF0000"/>
                </a:solidFill>
              </a:rPr>
              <a:t>Java 8</a:t>
            </a:r>
            <a:r>
              <a:rPr lang="en-US" sz="3200" dirty="0"/>
              <a:t>, you can have static methods in interfaces. </a:t>
            </a:r>
            <a:endParaRPr lang="en-US" sz="3200" dirty="0" smtClean="0"/>
          </a:p>
          <a:p>
            <a:r>
              <a:rPr lang="en-US" sz="3200" dirty="0" smtClean="0"/>
              <a:t>A </a:t>
            </a:r>
            <a:r>
              <a:rPr lang="en-US" sz="3200" dirty="0"/>
              <a:t>static method </a:t>
            </a:r>
            <a:r>
              <a:rPr lang="en-US" sz="3200" dirty="0" smtClean="0"/>
              <a:t>contains the </a:t>
            </a:r>
            <a:r>
              <a:rPr lang="en-US" sz="3200" dirty="0"/>
              <a:t>static </a:t>
            </a:r>
            <a:r>
              <a:rPr lang="en-US" sz="3200" dirty="0" smtClean="0"/>
              <a:t>modifier. </a:t>
            </a:r>
            <a:endParaRPr lang="en-US" sz="3200" dirty="0" smtClean="0"/>
          </a:p>
          <a:p>
            <a:r>
              <a:rPr lang="en-US" sz="3200" dirty="0" smtClean="0"/>
              <a:t>They </a:t>
            </a:r>
            <a:r>
              <a:rPr lang="en-US" sz="3200" dirty="0"/>
              <a:t>are implicitly </a:t>
            </a:r>
            <a:r>
              <a:rPr lang="en-US" sz="3200" dirty="0">
                <a:solidFill>
                  <a:srgbClr val="FF0000"/>
                </a:solidFill>
              </a:rPr>
              <a:t>public</a:t>
            </a:r>
            <a:r>
              <a:rPr lang="en-US" sz="3200" dirty="0" smtClean="0"/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6847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Static Methods Declarations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819399"/>
            <a:ext cx="4775517" cy="22449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799" y="2819401"/>
            <a:ext cx="2719755" cy="1705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200" y="2213109"/>
            <a:ext cx="1930825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heSansMonoConNormal"/>
              </a:rPr>
              <a:t>Static method definition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19799" y="2213110"/>
            <a:ext cx="2721753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heSansMonoConNormal"/>
              </a:rPr>
              <a:t>Using static methods of interfaces</a:t>
            </a:r>
          </a:p>
        </p:txBody>
      </p:sp>
    </p:spTree>
    <p:extLst>
      <p:ext uri="{BB962C8B-B14F-4D97-AF65-F5344CB8AC3E}">
        <p14:creationId xmlns:p14="http://schemas.microsoft.com/office/powerpoint/2010/main" val="65096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Default Methods Declarations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6122" y="1743807"/>
            <a:ext cx="7769469" cy="3540370"/>
          </a:xfrm>
        </p:spPr>
        <p:txBody>
          <a:bodyPr>
            <a:normAutofit/>
          </a:bodyPr>
          <a:lstStyle/>
          <a:p>
            <a:r>
              <a:rPr lang="en-US" sz="3200" dirty="0"/>
              <a:t>A default method provides a </a:t>
            </a:r>
            <a:r>
              <a:rPr lang="en-US" sz="3200" dirty="0" smtClean="0">
                <a:solidFill>
                  <a:srgbClr val="FF0000"/>
                </a:solidFill>
              </a:rPr>
              <a:t>default implementation</a:t>
            </a:r>
            <a:r>
              <a:rPr lang="en-US" sz="3200" dirty="0" smtClean="0"/>
              <a:t> </a:t>
            </a:r>
            <a:r>
              <a:rPr lang="en-US" sz="3200" dirty="0"/>
              <a:t>for the classes that implements the interface, but does not override the default method</a:t>
            </a:r>
            <a:r>
              <a:rPr lang="en-US" sz="3200" dirty="0" smtClean="0"/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65219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Default Methods Declarations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005253" y="1714502"/>
            <a:ext cx="7010400" cy="477053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600" dirty="0"/>
              <a:t>interface </a:t>
            </a:r>
            <a:r>
              <a:rPr lang="en-US" sz="1600" dirty="0" err="1"/>
              <a:t>SaySomething</a:t>
            </a:r>
            <a:r>
              <a:rPr lang="en-US" sz="1600" dirty="0"/>
              <a:t>{  </a:t>
            </a:r>
          </a:p>
          <a:p>
            <a:r>
              <a:rPr lang="en-US" sz="1600" dirty="0"/>
              <a:t>    // </a:t>
            </a:r>
            <a:r>
              <a:rPr lang="en-US" sz="1600" dirty="0">
                <a:solidFill>
                  <a:srgbClr val="FF0000"/>
                </a:solidFill>
              </a:rPr>
              <a:t>Default method   </a:t>
            </a:r>
          </a:p>
          <a:p>
            <a:r>
              <a:rPr lang="en-US" sz="1600" dirty="0"/>
              <a:t>    default void </a:t>
            </a:r>
            <a:r>
              <a:rPr lang="en-US" sz="1600" dirty="0" err="1"/>
              <a:t>defaultMsg</a:t>
            </a:r>
            <a:r>
              <a:rPr lang="en-US" sz="1600" dirty="0"/>
              <a:t>(){  </a:t>
            </a:r>
          </a:p>
          <a:p>
            <a:r>
              <a:rPr lang="en-US" sz="1600" dirty="0"/>
              <a:t>        </a:t>
            </a:r>
            <a:r>
              <a:rPr lang="en-US" sz="1600" dirty="0" err="1"/>
              <a:t>System.out.println</a:t>
            </a:r>
            <a:r>
              <a:rPr lang="en-US" sz="1600" dirty="0"/>
              <a:t>(“Working…");  </a:t>
            </a:r>
          </a:p>
          <a:p>
            <a:r>
              <a:rPr lang="en-US" sz="1600" dirty="0"/>
              <a:t>    }  </a:t>
            </a:r>
          </a:p>
          <a:p>
            <a:r>
              <a:rPr lang="en-US" sz="1600" dirty="0"/>
              <a:t>    </a:t>
            </a:r>
            <a:r>
              <a:rPr lang="en-US" sz="1600" dirty="0">
                <a:solidFill>
                  <a:srgbClr val="FF0000"/>
                </a:solidFill>
              </a:rPr>
              <a:t>// Abstract method  </a:t>
            </a:r>
          </a:p>
          <a:p>
            <a:r>
              <a:rPr lang="en-US" sz="1600" dirty="0"/>
              <a:t>    void </a:t>
            </a:r>
            <a:r>
              <a:rPr lang="en-US" sz="1600" dirty="0" err="1"/>
              <a:t>sayMsg</a:t>
            </a:r>
            <a:r>
              <a:rPr lang="en-US" sz="1600" dirty="0"/>
              <a:t>(String </a:t>
            </a:r>
            <a:r>
              <a:rPr lang="en-US" sz="1600" dirty="0" err="1"/>
              <a:t>msg</a:t>
            </a:r>
            <a:r>
              <a:rPr lang="en-US" sz="1600" dirty="0"/>
              <a:t>); </a:t>
            </a:r>
          </a:p>
          <a:p>
            <a:r>
              <a:rPr lang="en-US" sz="1600" dirty="0"/>
              <a:t>}  </a:t>
            </a:r>
          </a:p>
          <a:p>
            <a:r>
              <a:rPr lang="en-US" sz="1600" dirty="0"/>
              <a:t>public class </a:t>
            </a:r>
            <a:r>
              <a:rPr lang="en-US" sz="1600" dirty="0">
                <a:solidFill>
                  <a:srgbClr val="FF0000"/>
                </a:solidFill>
              </a:rPr>
              <a:t>Person implements </a:t>
            </a:r>
            <a:r>
              <a:rPr lang="en-US" sz="1600" dirty="0" err="1">
                <a:solidFill>
                  <a:srgbClr val="FF0000"/>
                </a:solidFill>
              </a:rPr>
              <a:t>SaySom</a:t>
            </a:r>
            <a:r>
              <a:rPr lang="en-US" sz="1600" dirty="0" err="1"/>
              <a:t>ething</a:t>
            </a:r>
            <a:r>
              <a:rPr lang="en-US" sz="1600" dirty="0"/>
              <a:t>{  </a:t>
            </a:r>
          </a:p>
          <a:p>
            <a:r>
              <a:rPr lang="en-US" sz="1600" dirty="0"/>
              <a:t>    public void </a:t>
            </a:r>
            <a:r>
              <a:rPr lang="en-US" sz="1600" dirty="0" err="1"/>
              <a:t>sayMsg</a:t>
            </a:r>
            <a:r>
              <a:rPr lang="en-US" sz="1600" dirty="0"/>
              <a:t>(String </a:t>
            </a:r>
            <a:r>
              <a:rPr lang="en-US" sz="1600" dirty="0" err="1"/>
              <a:t>msg</a:t>
            </a:r>
            <a:r>
              <a:rPr lang="en-US" sz="1600" dirty="0"/>
              <a:t>){        // </a:t>
            </a:r>
            <a:r>
              <a:rPr lang="en-US" sz="1600" dirty="0">
                <a:solidFill>
                  <a:srgbClr val="FF0000"/>
                </a:solidFill>
              </a:rPr>
              <a:t>implementing abstract method</a:t>
            </a:r>
            <a:r>
              <a:rPr lang="en-US" sz="1600" dirty="0"/>
              <a:t>   </a:t>
            </a:r>
          </a:p>
          <a:p>
            <a:r>
              <a:rPr lang="en-US" sz="1600" dirty="0"/>
              <a:t>        </a:t>
            </a:r>
            <a:r>
              <a:rPr lang="en-US" sz="1600" dirty="0" err="1"/>
              <a:t>System.out.println</a:t>
            </a:r>
            <a:r>
              <a:rPr lang="en-US" sz="1600" dirty="0"/>
              <a:t>(</a:t>
            </a:r>
            <a:r>
              <a:rPr lang="en-US" sz="1600" dirty="0" err="1"/>
              <a:t>msg</a:t>
            </a:r>
            <a:r>
              <a:rPr lang="en-US" sz="1600" dirty="0"/>
              <a:t>);  </a:t>
            </a:r>
          </a:p>
          <a:p>
            <a:r>
              <a:rPr lang="en-US" sz="1600" dirty="0"/>
              <a:t>    }  </a:t>
            </a:r>
          </a:p>
          <a:p>
            <a:r>
              <a:rPr lang="en-US" sz="1600" dirty="0"/>
              <a:t>    public static void main(String[] </a:t>
            </a:r>
            <a:r>
              <a:rPr lang="en-US" sz="1600" dirty="0" err="1"/>
              <a:t>args</a:t>
            </a:r>
            <a:r>
              <a:rPr lang="en-US" sz="1600" dirty="0"/>
              <a:t>) {  </a:t>
            </a:r>
          </a:p>
          <a:p>
            <a:r>
              <a:rPr lang="en-US" sz="1600" dirty="0"/>
              <a:t>        Person p = new Person();  </a:t>
            </a:r>
          </a:p>
          <a:p>
            <a:r>
              <a:rPr lang="en-US" sz="1600" dirty="0"/>
              <a:t>        </a:t>
            </a:r>
            <a:r>
              <a:rPr lang="en-US" sz="1600" dirty="0" err="1"/>
              <a:t>p.defaultMsg</a:t>
            </a:r>
            <a:r>
              <a:rPr lang="en-US" sz="1600" dirty="0"/>
              <a:t>();   // calling default method  </a:t>
            </a:r>
          </a:p>
          <a:p>
            <a:r>
              <a:rPr lang="en-US" sz="1600" dirty="0"/>
              <a:t>        </a:t>
            </a:r>
            <a:r>
              <a:rPr lang="en-US" sz="1600" dirty="0" err="1"/>
              <a:t>p.sayMsg</a:t>
            </a:r>
            <a:r>
              <a:rPr lang="en-US" sz="1600" dirty="0"/>
              <a:t>(“Working hard…");  // calling abstract method  </a:t>
            </a:r>
          </a:p>
          <a:p>
            <a:r>
              <a:rPr lang="en-US" sz="1600" dirty="0"/>
              <a:t>  </a:t>
            </a:r>
          </a:p>
          <a:p>
            <a:r>
              <a:rPr lang="en-US" sz="1600" dirty="0"/>
              <a:t>    }  </a:t>
            </a:r>
          </a:p>
          <a:p>
            <a:r>
              <a:rPr lang="en-US" sz="1600" dirty="0"/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89207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multiple inheritance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84738" y="2042746"/>
            <a:ext cx="2895600" cy="36009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200" dirty="0"/>
              <a:t>interface </a:t>
            </a:r>
            <a:r>
              <a:rPr lang="en-US" sz="1200" dirty="0" err="1"/>
              <a:t>SaySomething</a:t>
            </a:r>
            <a:r>
              <a:rPr lang="en-US" sz="1200" dirty="0"/>
              <a:t>{  </a:t>
            </a:r>
          </a:p>
          <a:p>
            <a:r>
              <a:rPr lang="en-US" sz="1200" dirty="0"/>
              <a:t>    // Default method   </a:t>
            </a:r>
          </a:p>
          <a:p>
            <a:r>
              <a:rPr lang="en-US" sz="1200" dirty="0"/>
              <a:t>    default void </a:t>
            </a:r>
            <a:r>
              <a:rPr lang="en-US" sz="1200" dirty="0" err="1"/>
              <a:t>defaultMsg</a:t>
            </a:r>
            <a:r>
              <a:rPr lang="en-US" sz="1200" dirty="0"/>
              <a:t>(){ 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System.out.println</a:t>
            </a:r>
            <a:r>
              <a:rPr lang="en-US" sz="1200" dirty="0"/>
              <a:t>("Working…");  </a:t>
            </a:r>
          </a:p>
          <a:p>
            <a:r>
              <a:rPr lang="en-US" sz="1200" dirty="0"/>
              <a:t>    }  </a:t>
            </a:r>
          </a:p>
          <a:p>
            <a:r>
              <a:rPr lang="en-US" sz="1200" dirty="0"/>
              <a:t>    // Abstract method  </a:t>
            </a:r>
          </a:p>
          <a:p>
            <a:r>
              <a:rPr lang="en-US" sz="1200" dirty="0"/>
              <a:t>    void </a:t>
            </a:r>
            <a:r>
              <a:rPr lang="en-US" sz="1200" dirty="0" err="1"/>
              <a:t>sayMsg</a:t>
            </a:r>
            <a:r>
              <a:rPr lang="en-US" sz="1200" dirty="0"/>
              <a:t>(String </a:t>
            </a:r>
            <a:r>
              <a:rPr lang="en-US" sz="1200" dirty="0" err="1"/>
              <a:t>msg</a:t>
            </a:r>
            <a:r>
              <a:rPr lang="en-US" sz="1200" dirty="0"/>
              <a:t>); </a:t>
            </a:r>
          </a:p>
          <a:p>
            <a:r>
              <a:rPr lang="en-US" sz="1200" dirty="0"/>
              <a:t>}  </a:t>
            </a:r>
          </a:p>
          <a:p>
            <a:endParaRPr lang="en-US" sz="1200" dirty="0"/>
          </a:p>
          <a:p>
            <a:r>
              <a:rPr lang="en-US" sz="1200" dirty="0"/>
              <a:t>// second interface</a:t>
            </a:r>
          </a:p>
          <a:p>
            <a:r>
              <a:rPr lang="en-US" sz="1200" dirty="0"/>
              <a:t>interface DoSomething{  </a:t>
            </a:r>
          </a:p>
          <a:p>
            <a:r>
              <a:rPr lang="en-US" sz="1200" dirty="0"/>
              <a:t>    // Default method   </a:t>
            </a:r>
          </a:p>
          <a:p>
            <a:r>
              <a:rPr lang="en-US" sz="1200" dirty="0"/>
              <a:t>    default void </a:t>
            </a:r>
            <a:r>
              <a:rPr lang="en-US" sz="1200" dirty="0" err="1"/>
              <a:t>defaultAction</a:t>
            </a:r>
            <a:r>
              <a:rPr lang="en-US" sz="1200" dirty="0"/>
              <a:t>(){ 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System.out.println</a:t>
            </a:r>
            <a:r>
              <a:rPr lang="en-US" sz="1200" dirty="0"/>
              <a:t>("Jumping...");  </a:t>
            </a:r>
          </a:p>
          <a:p>
            <a:r>
              <a:rPr lang="en-US" sz="1200" dirty="0"/>
              <a:t>    }  </a:t>
            </a:r>
          </a:p>
          <a:p>
            <a:r>
              <a:rPr lang="en-US" sz="1200" dirty="0"/>
              <a:t>    // Abstract method  </a:t>
            </a:r>
          </a:p>
          <a:p>
            <a:r>
              <a:rPr lang="en-US" sz="1200" dirty="0"/>
              <a:t>    void </a:t>
            </a:r>
            <a:r>
              <a:rPr lang="en-US" sz="1200" dirty="0" err="1"/>
              <a:t>doMsg</a:t>
            </a:r>
            <a:r>
              <a:rPr lang="en-US" sz="1200" dirty="0"/>
              <a:t>(String </a:t>
            </a:r>
            <a:r>
              <a:rPr lang="en-US" sz="1200" dirty="0" err="1"/>
              <a:t>msg</a:t>
            </a:r>
            <a:r>
              <a:rPr lang="en-US" sz="1200" dirty="0"/>
              <a:t>); </a:t>
            </a:r>
          </a:p>
          <a:p>
            <a:r>
              <a:rPr lang="en-US" sz="1200" dirty="0"/>
              <a:t>} </a:t>
            </a:r>
          </a:p>
          <a:p>
            <a:r>
              <a:rPr lang="en-US" sz="1200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4920064" y="1646238"/>
            <a:ext cx="5181600" cy="470898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200" dirty="0"/>
              <a:t>class Person </a:t>
            </a:r>
            <a:r>
              <a:rPr lang="en-US" sz="1200" dirty="0">
                <a:solidFill>
                  <a:srgbClr val="FF0000"/>
                </a:solidFill>
              </a:rPr>
              <a:t>implements </a:t>
            </a:r>
            <a:r>
              <a:rPr lang="en-US" sz="1200" dirty="0" err="1">
                <a:solidFill>
                  <a:srgbClr val="FF0000"/>
                </a:solidFill>
              </a:rPr>
              <a:t>SaySomething</a:t>
            </a:r>
            <a:r>
              <a:rPr lang="en-US" sz="1200" dirty="0">
                <a:solidFill>
                  <a:srgbClr val="FF0000"/>
                </a:solidFill>
              </a:rPr>
              <a:t>, DoSomething</a:t>
            </a:r>
            <a:r>
              <a:rPr lang="en-US" sz="1200" dirty="0"/>
              <a:t> {</a:t>
            </a:r>
          </a:p>
          <a:p>
            <a:r>
              <a:rPr lang="en-US" sz="1200" dirty="0"/>
              <a:t>     // implementing first interface</a:t>
            </a:r>
          </a:p>
          <a:p>
            <a:r>
              <a:rPr lang="en-US" sz="1200" dirty="0"/>
              <a:t>    public void </a:t>
            </a:r>
            <a:r>
              <a:rPr lang="en-US" sz="1200" dirty="0" err="1"/>
              <a:t>sayMsg</a:t>
            </a:r>
            <a:r>
              <a:rPr lang="en-US" sz="1200" dirty="0"/>
              <a:t>(String </a:t>
            </a:r>
            <a:r>
              <a:rPr lang="en-US" sz="1200" dirty="0" err="1"/>
              <a:t>msg</a:t>
            </a:r>
            <a:r>
              <a:rPr lang="en-US" sz="1200" dirty="0"/>
              <a:t>){        // implementing abstract method  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System.out.println</a:t>
            </a:r>
            <a:r>
              <a:rPr lang="en-US" sz="1200" dirty="0"/>
              <a:t>(</a:t>
            </a:r>
            <a:r>
              <a:rPr lang="en-US" sz="1200" dirty="0" err="1"/>
              <a:t>msg</a:t>
            </a:r>
            <a:r>
              <a:rPr lang="en-US" sz="1200" dirty="0"/>
              <a:t>);  </a:t>
            </a:r>
          </a:p>
          <a:p>
            <a:r>
              <a:rPr lang="en-US" sz="1200" dirty="0"/>
              <a:t>    }  </a:t>
            </a:r>
          </a:p>
          <a:p>
            <a:r>
              <a:rPr lang="en-US" sz="1200" dirty="0"/>
              <a:t>    // can we override interface default method?</a:t>
            </a:r>
          </a:p>
          <a:p>
            <a:r>
              <a:rPr lang="en-US" sz="1200" dirty="0"/>
              <a:t>    public void </a:t>
            </a:r>
            <a:r>
              <a:rPr lang="en-US" sz="1200" dirty="0" err="1"/>
              <a:t>defaultMsg</a:t>
            </a:r>
            <a:r>
              <a:rPr lang="en-US" sz="1200" dirty="0"/>
              <a:t>(){ 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System.out.println</a:t>
            </a:r>
            <a:r>
              <a:rPr lang="en-US" sz="1200" dirty="0"/>
              <a:t>("Working… Working… Working…");  </a:t>
            </a:r>
          </a:p>
          <a:p>
            <a:r>
              <a:rPr lang="en-US" sz="1200" dirty="0"/>
              <a:t>    } </a:t>
            </a:r>
          </a:p>
          <a:p>
            <a:r>
              <a:rPr lang="en-US" sz="1200" dirty="0"/>
              <a:t>         // implementing second interface</a:t>
            </a:r>
          </a:p>
          <a:p>
            <a:r>
              <a:rPr lang="en-US" sz="1200" dirty="0"/>
              <a:t>    public void </a:t>
            </a:r>
            <a:r>
              <a:rPr lang="en-US" sz="1200" dirty="0" err="1"/>
              <a:t>doMsg</a:t>
            </a:r>
            <a:r>
              <a:rPr lang="en-US" sz="1200" dirty="0"/>
              <a:t>(String </a:t>
            </a:r>
            <a:r>
              <a:rPr lang="en-US" sz="1200" dirty="0" err="1"/>
              <a:t>msg</a:t>
            </a:r>
            <a:r>
              <a:rPr lang="en-US" sz="1200" dirty="0"/>
              <a:t>){        // implementing abstract method  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System.out.println</a:t>
            </a:r>
            <a:r>
              <a:rPr lang="en-US" sz="1200" dirty="0"/>
              <a:t>(</a:t>
            </a:r>
            <a:r>
              <a:rPr lang="en-US" sz="1200" dirty="0" err="1"/>
              <a:t>msg</a:t>
            </a:r>
            <a:r>
              <a:rPr lang="en-US" sz="1200" dirty="0"/>
              <a:t>);  </a:t>
            </a:r>
          </a:p>
          <a:p>
            <a:r>
              <a:rPr lang="en-US" sz="1200" dirty="0"/>
              <a:t>    }  </a:t>
            </a:r>
          </a:p>
          <a:p>
            <a:r>
              <a:rPr lang="en-US" sz="1200" dirty="0"/>
              <a:t>    // can we override interface default method?</a:t>
            </a:r>
          </a:p>
          <a:p>
            <a:r>
              <a:rPr lang="en-US" sz="1200" dirty="0"/>
              <a:t>    public void </a:t>
            </a:r>
            <a:r>
              <a:rPr lang="en-US" sz="1200" dirty="0" err="1"/>
              <a:t>defaultAction</a:t>
            </a:r>
            <a:r>
              <a:rPr lang="en-US" sz="1200" dirty="0"/>
              <a:t>(){ 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System.out.println</a:t>
            </a:r>
            <a:r>
              <a:rPr lang="en-US" sz="1200" dirty="0"/>
              <a:t>("Jumping... Jumping... Jumping...");  </a:t>
            </a:r>
          </a:p>
          <a:p>
            <a:r>
              <a:rPr lang="en-US" sz="1200" dirty="0"/>
              <a:t>    } </a:t>
            </a:r>
          </a:p>
          <a:p>
            <a:r>
              <a:rPr lang="en-US" sz="1200" dirty="0"/>
              <a:t>    public static void main(String[] </a:t>
            </a:r>
            <a:r>
              <a:rPr lang="en-US" sz="1200" dirty="0" err="1"/>
              <a:t>args</a:t>
            </a:r>
            <a:r>
              <a:rPr lang="en-US" sz="1200" dirty="0"/>
              <a:t>) {  </a:t>
            </a:r>
          </a:p>
          <a:p>
            <a:r>
              <a:rPr lang="en-US" sz="1200" dirty="0"/>
              <a:t>        Person p = new Person(); 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p.defaultMsg</a:t>
            </a:r>
            <a:r>
              <a:rPr lang="en-US" sz="1200" dirty="0"/>
              <a:t>();   // calling default method from first interface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p.sayMsg</a:t>
            </a:r>
            <a:r>
              <a:rPr lang="en-US" sz="1200" dirty="0"/>
              <a:t>("Working hard…");  // calling abstract method 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p.defaultAction</a:t>
            </a:r>
            <a:r>
              <a:rPr lang="en-US" sz="1200" dirty="0"/>
              <a:t>(); // calling default method from second interface</a:t>
            </a:r>
          </a:p>
          <a:p>
            <a:r>
              <a:rPr lang="en-US" sz="1200" dirty="0"/>
              <a:t>        </a:t>
            </a:r>
            <a:r>
              <a:rPr lang="en-US" sz="1200" dirty="0" err="1"/>
              <a:t>p.doMsg</a:t>
            </a:r>
            <a:r>
              <a:rPr lang="en-US" sz="1200" dirty="0"/>
              <a:t>("Jumping hard...");</a:t>
            </a:r>
          </a:p>
          <a:p>
            <a:r>
              <a:rPr lang="en-US" sz="1200" dirty="0"/>
              <a:t>      }  </a:t>
            </a:r>
            <a:r>
              <a:rPr lang="en-US" sz="1200" dirty="0" smtClean="0"/>
              <a:t>    </a:t>
            </a:r>
            <a:endParaRPr lang="en-US" sz="1200" dirty="0"/>
          </a:p>
          <a:p>
            <a:r>
              <a:rPr lang="en-US" sz="1200" dirty="0"/>
              <a:t>}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484914" y="1295400"/>
            <a:ext cx="10886" cy="533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38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Abstraction</a:t>
            </a:r>
          </a:p>
          <a:p>
            <a:r>
              <a:rPr lang="en-US" sz="1600" dirty="0"/>
              <a:t>Abstract classes</a:t>
            </a:r>
          </a:p>
          <a:p>
            <a:r>
              <a:rPr lang="en-US" sz="1600" dirty="0"/>
              <a:t>Interfaces</a:t>
            </a:r>
          </a:p>
          <a:p>
            <a:r>
              <a:rPr lang="en-US" sz="1600" dirty="0"/>
              <a:t>Multiple inheritance</a:t>
            </a:r>
          </a:p>
          <a:p>
            <a:r>
              <a:rPr lang="en-US" sz="1600" dirty="0"/>
              <a:t>Interfaces vs abstract </a:t>
            </a:r>
            <a:r>
              <a:rPr lang="en-US" sz="1600" dirty="0" smtClean="0"/>
              <a:t>classes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7865</TotalTime>
  <Words>1623</Words>
  <Application>Microsoft Office PowerPoint</Application>
  <PresentationFormat>Widescreen</PresentationFormat>
  <Paragraphs>295</Paragraphs>
  <Slides>42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Arial Rounded MT Bold</vt:lpstr>
      <vt:lpstr>Calibri</vt:lpstr>
      <vt:lpstr>TheSansMonoConNormal</vt:lpstr>
      <vt:lpstr>Times New Roman</vt:lpstr>
      <vt:lpstr>Trebuchet MS</vt:lpstr>
      <vt:lpstr>Wingdings</vt:lpstr>
      <vt:lpstr>Office Theme</vt:lpstr>
      <vt:lpstr>PowerPoint Presentation</vt:lpstr>
      <vt:lpstr>PowerPoint Presentation</vt:lpstr>
      <vt:lpstr>abstraction</vt:lpstr>
      <vt:lpstr>Abstraction</vt:lpstr>
      <vt:lpstr>Abstraction</vt:lpstr>
      <vt:lpstr>abstract classes</vt:lpstr>
      <vt:lpstr>Abstract class</vt:lpstr>
      <vt:lpstr>Abstract class</vt:lpstr>
      <vt:lpstr>abstract methods</vt:lpstr>
      <vt:lpstr>example</vt:lpstr>
      <vt:lpstr>Example</vt:lpstr>
      <vt:lpstr>Example shape class</vt:lpstr>
      <vt:lpstr>example rectangle class</vt:lpstr>
      <vt:lpstr>example rectangle class (cont.)</vt:lpstr>
      <vt:lpstr>example circle class</vt:lpstr>
      <vt:lpstr>example circle class (cont.)</vt:lpstr>
      <vt:lpstr>using shape abstract class</vt:lpstr>
      <vt:lpstr>example: handling Array of shapes</vt:lpstr>
      <vt:lpstr>example: handling Array of shapes(cont.)</vt:lpstr>
      <vt:lpstr>Late binding</vt:lpstr>
      <vt:lpstr>Testing shapeutil class</vt:lpstr>
      <vt:lpstr>Exercise: Bank accounts application</vt:lpstr>
      <vt:lpstr>interfaces</vt:lpstr>
      <vt:lpstr>interfaces</vt:lpstr>
      <vt:lpstr>Interfaces implement abstraction</vt:lpstr>
      <vt:lpstr>Multiple inheritance</vt:lpstr>
      <vt:lpstr>example</vt:lpstr>
      <vt:lpstr>interfaces vs classes</vt:lpstr>
      <vt:lpstr>Interfaces vs abstract classes</vt:lpstr>
      <vt:lpstr>Declaring an Interface</vt:lpstr>
      <vt:lpstr>Declaring Interface Members</vt:lpstr>
      <vt:lpstr>Constant Fields Declarations</vt:lpstr>
      <vt:lpstr>Constant Fields Declarations</vt:lpstr>
      <vt:lpstr>interface methods</vt:lpstr>
      <vt:lpstr>interface methods</vt:lpstr>
      <vt:lpstr>Static Methods Declarations</vt:lpstr>
      <vt:lpstr>Static Methods Declarations</vt:lpstr>
      <vt:lpstr>Default Methods Declarations</vt:lpstr>
      <vt:lpstr>Default Methods Declarations</vt:lpstr>
      <vt:lpstr>multiple inheritance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EELU</cp:lastModifiedBy>
  <cp:revision>452</cp:revision>
  <dcterms:created xsi:type="dcterms:W3CDTF">2023-04-29T09:08:23Z</dcterms:created>
  <dcterms:modified xsi:type="dcterms:W3CDTF">2024-03-18T11:46:33Z</dcterms:modified>
</cp:coreProperties>
</file>