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326" r:id="rId2"/>
    <p:sldId id="360" r:id="rId3"/>
    <p:sldId id="329" r:id="rId4"/>
    <p:sldId id="330" r:id="rId5"/>
    <p:sldId id="327" r:id="rId6"/>
    <p:sldId id="328" r:id="rId7"/>
    <p:sldId id="331" r:id="rId8"/>
    <p:sldId id="333" r:id="rId9"/>
    <p:sldId id="332" r:id="rId10"/>
    <p:sldId id="337" r:id="rId11"/>
    <p:sldId id="338" r:id="rId12"/>
    <p:sldId id="339" r:id="rId13"/>
    <p:sldId id="340" r:id="rId14"/>
    <p:sldId id="336" r:id="rId15"/>
    <p:sldId id="341" r:id="rId16"/>
    <p:sldId id="342" r:id="rId17"/>
    <p:sldId id="343" r:id="rId18"/>
    <p:sldId id="344" r:id="rId19"/>
    <p:sldId id="334" r:id="rId20"/>
    <p:sldId id="345" r:id="rId21"/>
    <p:sldId id="346" r:id="rId22"/>
    <p:sldId id="348" r:id="rId23"/>
    <p:sldId id="349" r:id="rId24"/>
    <p:sldId id="350" r:id="rId25"/>
    <p:sldId id="351" r:id="rId26"/>
    <p:sldId id="347" r:id="rId27"/>
    <p:sldId id="353" r:id="rId28"/>
    <p:sldId id="356" r:id="rId29"/>
    <p:sldId id="358" r:id="rId30"/>
    <p:sldId id="359" r:id="rId31"/>
    <p:sldId id="335" r:id="rId32"/>
    <p:sldId id="361"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465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75" autoAdjust="0"/>
    <p:restoredTop sz="94660"/>
  </p:normalViewPr>
  <p:slideViewPr>
    <p:cSldViewPr snapToGrid="0">
      <p:cViewPr varScale="1">
        <p:scale>
          <a:sx n="66" d="100"/>
          <a:sy n="66" d="100"/>
        </p:scale>
        <p:origin x="59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C05462-EE3E-43A4-BE38-C093E293B290}" type="datetimeFigureOut">
              <a:rPr lang="en-US" smtClean="0"/>
              <a:t>7/15/2023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710719F-2C8D-455B-B6A3-AA2646540AFC}" type="slidenum">
              <a:rPr lang="en-US" smtClean="0"/>
              <a:t>‹#›</a:t>
            </a:fld>
            <a:endParaRPr lang="en-US" dirty="0"/>
          </a:p>
        </p:txBody>
      </p:sp>
    </p:spTree>
    <p:extLst>
      <p:ext uri="{BB962C8B-B14F-4D97-AF65-F5344CB8AC3E}">
        <p14:creationId xmlns:p14="http://schemas.microsoft.com/office/powerpoint/2010/main" val="3685692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40194442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a:t>
            </a:fld>
            <a:endParaRPr lang="en-US" dirty="0"/>
          </a:p>
        </p:txBody>
      </p:sp>
    </p:spTree>
    <p:extLst>
      <p:ext uri="{BB962C8B-B14F-4D97-AF65-F5344CB8AC3E}">
        <p14:creationId xmlns:p14="http://schemas.microsoft.com/office/powerpoint/2010/main" val="27017096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4</a:t>
            </a:fld>
            <a:endParaRPr lang="en-US" dirty="0"/>
          </a:p>
        </p:txBody>
      </p:sp>
    </p:spTree>
    <p:extLst>
      <p:ext uri="{BB962C8B-B14F-4D97-AF65-F5344CB8AC3E}">
        <p14:creationId xmlns:p14="http://schemas.microsoft.com/office/powerpoint/2010/main" val="40456910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5</a:t>
            </a:fld>
            <a:endParaRPr lang="en-US" dirty="0"/>
          </a:p>
        </p:txBody>
      </p:sp>
    </p:spTree>
    <p:extLst>
      <p:ext uri="{BB962C8B-B14F-4D97-AF65-F5344CB8AC3E}">
        <p14:creationId xmlns:p14="http://schemas.microsoft.com/office/powerpoint/2010/main" val="39982505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1F7138-254B-03A2-AC84-0D34233F3C7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D55188D-2AA0-D079-78FA-6848836B9ED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E3E1DF37-B6E3-2663-C86C-D80EE008765D}"/>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5" name="Footer Placeholder 4">
            <a:extLst>
              <a:ext uri="{FF2B5EF4-FFF2-40B4-BE49-F238E27FC236}">
                <a16:creationId xmlns:a16="http://schemas.microsoft.com/office/drawing/2014/main" id="{ADAF4065-6F93-97F5-DF0B-EBB103797A1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61298699-AD28-2842-540B-CF143AB058BB}"/>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135809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165CCB-28FB-EC80-5DAF-297C3C430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3A1C23A-29A1-28D4-766D-4E5B8901BA8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D0A7FF-38AB-ED1C-3281-C422729ACBF1}"/>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5" name="Footer Placeholder 4">
            <a:extLst>
              <a:ext uri="{FF2B5EF4-FFF2-40B4-BE49-F238E27FC236}">
                <a16:creationId xmlns:a16="http://schemas.microsoft.com/office/drawing/2014/main" id="{9EB63074-9929-AFE8-404D-4E879ECE0010}"/>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181E6B4-E97D-0043-CE12-C2BABC133862}"/>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141089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92DFE-7A5D-6DE2-3186-8A2E98956C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9539AD-EA57-FDBF-C916-FF3FB4BB5E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A7DAEDA-850F-588D-93BF-C5C28C3B71F2}"/>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5" name="Footer Placeholder 4">
            <a:extLst>
              <a:ext uri="{FF2B5EF4-FFF2-40B4-BE49-F238E27FC236}">
                <a16:creationId xmlns:a16="http://schemas.microsoft.com/office/drawing/2014/main" id="{1A8AD32A-E6CD-E882-EC6B-6DD2087D16C6}"/>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B08AFBC-4E54-15EC-6B6E-DD942AE41958}"/>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55656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7BC706-7A20-6F50-E052-72A72D5A68B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B89287D-EAAB-35CE-E116-F0EC42E1C0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3519B11F-173E-2134-C537-85DB116B753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FC2029A-0961-9369-0827-6120665345B0}"/>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6" name="Footer Placeholder 5">
            <a:extLst>
              <a:ext uri="{FF2B5EF4-FFF2-40B4-BE49-F238E27FC236}">
                <a16:creationId xmlns:a16="http://schemas.microsoft.com/office/drawing/2014/main" id="{E53E848C-7418-472B-B905-3B7F64C080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739C1F-3386-D126-EE70-EB24D4254ED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29108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0020DC-31D2-488E-FD77-91E490BC43E5}"/>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1A5C1FE-917C-C78F-D4B8-F921EC426F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E8A4991-9EFF-C0C6-C9C2-123B21B2CF1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9D5E783-E000-971F-2F50-54FE4548472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900A0FA-21AC-2E2F-5B52-80ACD8C3F9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C6AE67B-BB3D-A781-BF77-D44333E804E0}"/>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8" name="Footer Placeholder 7">
            <a:extLst>
              <a:ext uri="{FF2B5EF4-FFF2-40B4-BE49-F238E27FC236}">
                <a16:creationId xmlns:a16="http://schemas.microsoft.com/office/drawing/2014/main" id="{541C8AB9-3E01-4A4C-94EC-EA41E93ADA42}"/>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57D13C62-D84C-3AF4-2D51-D4DD04B7B143}"/>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5165297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658C63-3B56-16B3-B06F-1A2A635DB8A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2467AF3-735F-4812-E964-C9ED4362778C}"/>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4" name="Footer Placeholder 3">
            <a:extLst>
              <a:ext uri="{FF2B5EF4-FFF2-40B4-BE49-F238E27FC236}">
                <a16:creationId xmlns:a16="http://schemas.microsoft.com/office/drawing/2014/main" id="{D148FB88-B77F-15D4-2A13-D61F740B0C88}"/>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ECF97B5-D41B-BBF2-47D1-76C639894DC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7614681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84AA5A7-2026-3286-5987-87029BB560F0}"/>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3" name="Footer Placeholder 2">
            <a:extLst>
              <a:ext uri="{FF2B5EF4-FFF2-40B4-BE49-F238E27FC236}">
                <a16:creationId xmlns:a16="http://schemas.microsoft.com/office/drawing/2014/main" id="{AE831B36-9A8B-1B0E-0934-433D80179FC8}"/>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91E8DA9D-5B2C-F090-BA06-EFBA3F123DE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11129541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D7E44-7E1C-8288-3002-0D60327E49A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C9A88A8-1CF6-5E2F-6D43-1C938C913A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4D386C-687E-B6B3-30EE-76274F2F9B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F98F930-7EFF-71BE-EEF8-3C1195EB39EE}"/>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6" name="Footer Placeholder 5">
            <a:extLst>
              <a:ext uri="{FF2B5EF4-FFF2-40B4-BE49-F238E27FC236}">
                <a16:creationId xmlns:a16="http://schemas.microsoft.com/office/drawing/2014/main" id="{0B8DEF70-DC42-B539-3FBE-5C0B5653EA2F}"/>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581C20-CB22-047F-E3D6-3FE228887D37}"/>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4876514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A01322-F317-7CF1-4D8B-7345F6D42B3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C68B439-185F-5131-CA5C-C18568C798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9F8AB33-189C-BF1E-1C8D-3F38DD0F7C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17E170-2D38-B8F3-7135-754C7A3A4C00}"/>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6" name="Footer Placeholder 5">
            <a:extLst>
              <a:ext uri="{FF2B5EF4-FFF2-40B4-BE49-F238E27FC236}">
                <a16:creationId xmlns:a16="http://schemas.microsoft.com/office/drawing/2014/main" id="{BE377722-3C43-7F59-E8C3-96E829FD33B8}"/>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C363303-92E3-D018-DA40-D885AD34C8FA}"/>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056833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5AECEE-381E-DDA3-5207-DB84C8A234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2214E84-FA20-6475-E1C5-51DDEBAF501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3489B02-DF96-DD1C-422D-6118EBDACFE5}"/>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5" name="Footer Placeholder 4">
            <a:extLst>
              <a:ext uri="{FF2B5EF4-FFF2-40B4-BE49-F238E27FC236}">
                <a16:creationId xmlns:a16="http://schemas.microsoft.com/office/drawing/2014/main" id="{89797C8B-C91E-1F22-39B8-AF0593304D3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718BEB17-C82F-07D8-B66D-19D4B01BBFAC}"/>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2897524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8AC318-5AED-80AC-B163-A1361C86D289}"/>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8443780B-AB1E-94A9-4D17-D64AC0AC910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B85CFAA-59E4-A075-092E-4AED3DD01DC0}"/>
              </a:ext>
            </a:extLst>
          </p:cNvPr>
          <p:cNvSpPr>
            <a:spLocks noGrp="1"/>
          </p:cNvSpPr>
          <p:nvPr>
            <p:ph type="dt" sz="half" idx="10"/>
          </p:nvPr>
        </p:nvSpPr>
        <p:spPr/>
        <p:txBody>
          <a:bodyPr/>
          <a:lstStyle/>
          <a:p>
            <a:fld id="{E26C1DE1-F788-4A47-A078-3F22CCFC4808}" type="datetimeFigureOut">
              <a:rPr lang="en-US" smtClean="0"/>
              <a:t>7/15/2023</a:t>
            </a:fld>
            <a:endParaRPr lang="en-US" dirty="0"/>
          </a:p>
        </p:txBody>
      </p:sp>
      <p:sp>
        <p:nvSpPr>
          <p:cNvPr id="5" name="Footer Placeholder 4">
            <a:extLst>
              <a:ext uri="{FF2B5EF4-FFF2-40B4-BE49-F238E27FC236}">
                <a16:creationId xmlns:a16="http://schemas.microsoft.com/office/drawing/2014/main" id="{7A17A9B4-30AB-4ED2-5AF3-B1607E11BA7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C235522-F550-2B73-6DEF-04AD23DA58C9}"/>
              </a:ext>
            </a:extLst>
          </p:cNvPr>
          <p:cNvSpPr>
            <a:spLocks noGrp="1"/>
          </p:cNvSpPr>
          <p:nvPr>
            <p:ph type="sldNum" sz="quarter" idx="12"/>
          </p:nvPr>
        </p:nvSpPr>
        <p:spPr/>
        <p:txBody>
          <a:bodyPr/>
          <a:lstStyle/>
          <a:p>
            <a:fld id="{A831DE14-DCC4-4833-85DE-8A49746C1190}" type="slidenum">
              <a:rPr lang="en-US" smtClean="0"/>
              <a:t>‹#›</a:t>
            </a:fld>
            <a:endParaRPr lang="en-US" dirty="0"/>
          </a:p>
        </p:txBody>
      </p:sp>
    </p:spTree>
    <p:extLst>
      <p:ext uri="{BB962C8B-B14F-4D97-AF65-F5344CB8AC3E}">
        <p14:creationId xmlns:p14="http://schemas.microsoft.com/office/powerpoint/2010/main" val="32439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47611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C31468C-B3FE-244F-D0B1-A2E6763AFD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3A040E6-62F0-5E81-0E0E-A3C209A10F2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7EAF44D-85B1-9E18-F661-5AA6669DB27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26C1DE1-F788-4A47-A078-3F22CCFC4808}" type="datetimeFigureOut">
              <a:rPr lang="en-US" smtClean="0"/>
              <a:t>7/15/2023</a:t>
            </a:fld>
            <a:endParaRPr lang="en-US" dirty="0"/>
          </a:p>
        </p:txBody>
      </p:sp>
      <p:sp>
        <p:nvSpPr>
          <p:cNvPr id="5" name="Footer Placeholder 4">
            <a:extLst>
              <a:ext uri="{FF2B5EF4-FFF2-40B4-BE49-F238E27FC236}">
                <a16:creationId xmlns:a16="http://schemas.microsoft.com/office/drawing/2014/main" id="{42F22B4B-93A8-F58A-C306-7292BBBF45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B51005A2-D15A-F3ED-633F-95FE9D06D3D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31DE14-DCC4-4833-85DE-8A49746C1190}" type="slidenum">
              <a:rPr lang="en-US" smtClean="0"/>
              <a:t>‹#›</a:t>
            </a:fld>
            <a:endParaRPr lang="en-US" dirty="0"/>
          </a:p>
        </p:txBody>
      </p:sp>
    </p:spTree>
    <p:extLst>
      <p:ext uri="{BB962C8B-B14F-4D97-AF65-F5344CB8AC3E}">
        <p14:creationId xmlns:p14="http://schemas.microsoft.com/office/powerpoint/2010/main" val="18654051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1.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sv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svg"/><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5.png"/><Relationship Id="rId9" Type="http://schemas.openxmlformats.org/officeDocument/2006/relationships/image" Target="../media/image25.png"/></Relationships>
</file>

<file path=ppt/slides/_rels/slide2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125056" y="-121107"/>
            <a:ext cx="6117514" cy="3744684"/>
          </a:xfrm>
        </p:spPr>
      </p:pic>
      <p:sp>
        <p:nvSpPr>
          <p:cNvPr id="9" name="TextBox 8">
            <a:extLst>
              <a:ext uri="{FF2B5EF4-FFF2-40B4-BE49-F238E27FC236}">
                <a16:creationId xmlns:a16="http://schemas.microsoft.com/office/drawing/2014/main" id="{25760A6C-566F-B7E3-1EEE-CB29F0CF0113}"/>
              </a:ext>
            </a:extLst>
          </p:cNvPr>
          <p:cNvSpPr txBox="1"/>
          <p:nvPr/>
        </p:nvSpPr>
        <p:spPr>
          <a:xfrm>
            <a:off x="2701395" y="3132902"/>
            <a:ext cx="11170918" cy="569387"/>
          </a:xfrm>
          <a:prstGeom prst="rect">
            <a:avLst/>
          </a:prstGeom>
          <a:noFill/>
        </p:spPr>
        <p:txBody>
          <a:bodyPr wrap="square" rtlCol="0">
            <a:spAutoFit/>
          </a:bodyPr>
          <a:lstStyle/>
          <a:p>
            <a:r>
              <a:rPr lang="en-US" sz="3100" b="1" dirty="0">
                <a:solidFill>
                  <a:schemeClr val="bg1"/>
                </a:solidFill>
                <a:latin typeface="Times New Roman" panose="02020603050405020304" pitchFamily="18" charset="0"/>
                <a:cs typeface="Times New Roman" panose="02020603050405020304" pitchFamily="18" charset="0"/>
              </a:rPr>
              <a:t>HCIA Big Data-Introduction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236307" y="4689762"/>
            <a:ext cx="491786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784658"/>
                </a:solidFill>
                <a:latin typeface="Times New Roman" panose="02020603050405020304" pitchFamily="18" charset="0"/>
                <a:cs typeface="Times New Roman" panose="02020603050405020304" pitchFamily="18" charset="0"/>
              </a:rPr>
              <a:t>Lecture 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2701395" y="3629551"/>
            <a:ext cx="5867402" cy="523220"/>
          </a:xfrm>
          <a:prstGeom prst="rect">
            <a:avLst/>
          </a:prstGeom>
          <a:noFill/>
        </p:spPr>
        <p:txBody>
          <a:bodyPr wrap="square" rtlCol="0">
            <a:spAutoFit/>
          </a:bodyPr>
          <a:lstStyle/>
          <a:p>
            <a:r>
              <a:rPr lang="en-US" sz="2800" b="1" dirty="0">
                <a:solidFill>
                  <a:schemeClr val="accent4">
                    <a:lumMod val="60000"/>
                    <a:lumOff val="40000"/>
                  </a:schemeClr>
                </a:solidFill>
                <a:latin typeface="Times New Roman" panose="02020603050405020304" pitchFamily="18" charset="0"/>
                <a:cs typeface="Times New Roman" panose="02020603050405020304" pitchFamily="18" charset="0"/>
              </a:rPr>
              <a:t>Eng. Hagar Muhammed</a:t>
            </a:r>
          </a:p>
        </p:txBody>
      </p:sp>
      <p:pic>
        <p:nvPicPr>
          <p:cNvPr id="4" name="Picture 3">
            <a:extLst>
              <a:ext uri="{FF2B5EF4-FFF2-40B4-BE49-F238E27FC236}">
                <a16:creationId xmlns:a16="http://schemas.microsoft.com/office/drawing/2014/main" id="{2441A87E-63B3-89C4-C91E-4999ECEFC69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82629" y="-551785"/>
            <a:ext cx="2704571" cy="2704571"/>
          </a:xfrm>
          <a:prstGeom prst="rect">
            <a:avLst/>
          </a:prstGeom>
        </p:spPr>
      </p:pic>
      <p:pic>
        <p:nvPicPr>
          <p:cNvPr id="7" name="Picture 6">
            <a:extLst>
              <a:ext uri="{FF2B5EF4-FFF2-40B4-BE49-F238E27FC236}">
                <a16:creationId xmlns:a16="http://schemas.microsoft.com/office/drawing/2014/main" id="{E5E2D01B-0E78-027F-160A-F532D98C46A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5056" y="4910013"/>
            <a:ext cx="3798791" cy="2708741"/>
          </a:xfrm>
          <a:prstGeom prst="rect">
            <a:avLst/>
          </a:prstGeom>
        </p:spPr>
      </p:pic>
      <p:pic>
        <p:nvPicPr>
          <p:cNvPr id="11" name="Picture 10">
            <a:extLst>
              <a:ext uri="{FF2B5EF4-FFF2-40B4-BE49-F238E27FC236}">
                <a16:creationId xmlns:a16="http://schemas.microsoft.com/office/drawing/2014/main" id="{3997DA2A-1886-F527-AEBC-CAB72313494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536150" y="6194454"/>
            <a:ext cx="2351050" cy="381742"/>
          </a:xfrm>
          <a:prstGeom prst="rect">
            <a:avLst/>
          </a:prstGeom>
        </p:spPr>
      </p:pic>
    </p:spTree>
    <p:extLst>
      <p:ext uri="{BB962C8B-B14F-4D97-AF65-F5344CB8AC3E}">
        <p14:creationId xmlns:p14="http://schemas.microsoft.com/office/powerpoint/2010/main" val="32555644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8B173-CE1D-4B48-BCD2-BEA3BF1D1BDB}"/>
              </a:ext>
            </a:extLst>
          </p:cNvPr>
          <p:cNvSpPr>
            <a:spLocks noGrp="1"/>
          </p:cNvSpPr>
          <p:nvPr>
            <p:ph type="title"/>
          </p:nvPr>
        </p:nvSpPr>
        <p:spPr/>
        <p:txBody>
          <a:bodyPr/>
          <a:lstStyle/>
          <a:p>
            <a:r>
              <a:rPr lang="en-US" sz="5400" b="1" i="1" dirty="0">
                <a:solidFill>
                  <a:srgbClr val="784658"/>
                </a:solidFill>
              </a:rPr>
              <a:t>content</a:t>
            </a:r>
            <a:endParaRPr lang="en-US" b="1" i="1" dirty="0">
              <a:solidFill>
                <a:srgbClr val="784658"/>
              </a:solidFill>
            </a:endParaRPr>
          </a:p>
        </p:txBody>
      </p:sp>
      <p:sp>
        <p:nvSpPr>
          <p:cNvPr id="3" name="Content Placeholder 2">
            <a:extLst>
              <a:ext uri="{FF2B5EF4-FFF2-40B4-BE49-F238E27FC236}">
                <a16:creationId xmlns:a16="http://schemas.microsoft.com/office/drawing/2014/main" id="{3265AAB6-7509-494B-BA88-59A1AADB641F}"/>
              </a:ext>
            </a:extLst>
          </p:cNvPr>
          <p:cNvSpPr>
            <a:spLocks noGrp="1"/>
          </p:cNvSpPr>
          <p:nvPr>
            <p:ph idx="1"/>
          </p:nvPr>
        </p:nvSpPr>
        <p:spPr>
          <a:xfrm>
            <a:off x="423512" y="1597794"/>
            <a:ext cx="10930288" cy="4579169"/>
          </a:xfrm>
        </p:spPr>
        <p:txBody>
          <a:bodyPr>
            <a:normAutofit/>
          </a:bodyPr>
          <a:lstStyle/>
          <a:p>
            <a:r>
              <a:rPr lang="en-US" sz="2400" b="1" dirty="0"/>
              <a:t>Big Data definition.</a:t>
            </a:r>
          </a:p>
          <a:p>
            <a:r>
              <a:rPr lang="en-US" sz="2400" b="1" dirty="0"/>
              <a:t>Challenges Faced by Traditional Data Processing.</a:t>
            </a:r>
          </a:p>
          <a:p>
            <a:r>
              <a:rPr lang="en-US" sz="2400" b="1" dirty="0"/>
              <a:t> The opportunities of big data.</a:t>
            </a:r>
          </a:p>
          <a:p>
            <a:r>
              <a:rPr lang="en-US" sz="2400" b="1" dirty="0"/>
              <a:t>Big data applications.</a:t>
            </a:r>
          </a:p>
          <a:p>
            <a:r>
              <a:rPr lang="en-US" sz="2400" b="1" dirty="0"/>
              <a:t>Kunpeng computing.</a:t>
            </a:r>
          </a:p>
          <a:p>
            <a:r>
              <a:rPr lang="en-US" sz="2400" b="1" dirty="0"/>
              <a:t>Summary.</a:t>
            </a:r>
          </a:p>
        </p:txBody>
      </p:sp>
      <p:pic>
        <p:nvPicPr>
          <p:cNvPr id="6" name="Picture 5">
            <a:extLst>
              <a:ext uri="{FF2B5EF4-FFF2-40B4-BE49-F238E27FC236}">
                <a16:creationId xmlns:a16="http://schemas.microsoft.com/office/drawing/2014/main" id="{31B14C62-EC2A-4769-90FE-4AA5DFBF10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88378" y="-399531"/>
            <a:ext cx="2687769" cy="1800993"/>
          </a:xfrm>
          <a:prstGeom prst="rect">
            <a:avLst/>
          </a:prstGeom>
        </p:spPr>
      </p:pic>
      <p:pic>
        <p:nvPicPr>
          <p:cNvPr id="7" name="Graphic 6">
            <a:extLst>
              <a:ext uri="{FF2B5EF4-FFF2-40B4-BE49-F238E27FC236}">
                <a16:creationId xmlns:a16="http://schemas.microsoft.com/office/drawing/2014/main" id="{99942CB6-AF5A-47F4-ACE7-5EFA7708806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5929" y="5976537"/>
            <a:ext cx="2167470" cy="591661"/>
          </a:xfrm>
          <a:prstGeom prst="rect">
            <a:avLst/>
          </a:prstGeom>
        </p:spPr>
      </p:pic>
    </p:spTree>
    <p:extLst>
      <p:ext uri="{BB962C8B-B14F-4D97-AF65-F5344CB8AC3E}">
        <p14:creationId xmlns:p14="http://schemas.microsoft.com/office/powerpoint/2010/main" val="175532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77916" y="-417389"/>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3406595"/>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 Eng. Hagar Muhammed</a:t>
            </a:r>
          </a:p>
        </p:txBody>
      </p:sp>
      <p:sp>
        <p:nvSpPr>
          <p:cNvPr id="16" name="标题 8">
            <a:extLst>
              <a:ext uri="{FF2B5EF4-FFF2-40B4-BE49-F238E27FC236}">
                <a16:creationId xmlns:a16="http://schemas.microsoft.com/office/drawing/2014/main" id="{E3424C86-F476-4395-9B1C-6B31A9F1EC58}"/>
              </a:ext>
            </a:extLst>
          </p:cNvPr>
          <p:cNvSpPr>
            <a:spLocks noGrp="1"/>
          </p:cNvSpPr>
          <p:nvPr>
            <p:ph type="title"/>
          </p:nvPr>
        </p:nvSpPr>
        <p:spPr>
          <a:xfrm>
            <a:off x="1617377" y="449660"/>
            <a:ext cx="11293475" cy="497095"/>
          </a:xfrm>
        </p:spPr>
        <p:txBody>
          <a:bodyPr wrap="square">
            <a:noAutofit/>
          </a:bodyPr>
          <a:lstStyle/>
          <a:p>
            <a:pPr fontAlgn="ctr"/>
            <a:r>
              <a:rPr lang="en-US" altLang="zh-CN" sz="2800" dirty="0">
                <a:latin typeface="Huawei Sans" panose="020C0503030203020204" pitchFamily="34" charset="0"/>
                <a:sym typeface="Huawei Sans" panose="020C0503030203020204" pitchFamily="34" charset="0"/>
              </a:rPr>
              <a:t>Big Data Era</a:t>
            </a:r>
          </a:p>
        </p:txBody>
      </p:sp>
      <p:pic>
        <p:nvPicPr>
          <p:cNvPr id="20" name="图片 10">
            <a:extLst>
              <a:ext uri="{FF2B5EF4-FFF2-40B4-BE49-F238E27FC236}">
                <a16:creationId xmlns:a16="http://schemas.microsoft.com/office/drawing/2014/main" id="{C0CDDF14-7D28-44E3-8122-15C1C9D3A32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38227" y="2879493"/>
            <a:ext cx="2258476" cy="150418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1" name="图片 15">
            <a:extLst>
              <a:ext uri="{FF2B5EF4-FFF2-40B4-BE49-F238E27FC236}">
                <a16:creationId xmlns:a16="http://schemas.microsoft.com/office/drawing/2014/main" id="{C3DD8243-D88E-4EDB-9DF2-0A917DD4236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426513" y="2499264"/>
            <a:ext cx="2025281" cy="135124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2" name="图片 18">
            <a:extLst>
              <a:ext uri="{FF2B5EF4-FFF2-40B4-BE49-F238E27FC236}">
                <a16:creationId xmlns:a16="http://schemas.microsoft.com/office/drawing/2014/main" id="{C76DC057-306B-49FF-BF7E-2F3CEEB57C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205722" y="2055376"/>
            <a:ext cx="2271627" cy="13753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3" name="图片 19">
            <a:extLst>
              <a:ext uri="{FF2B5EF4-FFF2-40B4-BE49-F238E27FC236}">
                <a16:creationId xmlns:a16="http://schemas.microsoft.com/office/drawing/2014/main" id="{5CE9DDD5-598E-4310-A27C-4037EE342921}"/>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003107" y="1832726"/>
            <a:ext cx="2118272" cy="14121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24" name="文本框 5">
            <a:extLst>
              <a:ext uri="{FF2B5EF4-FFF2-40B4-BE49-F238E27FC236}">
                <a16:creationId xmlns:a16="http://schemas.microsoft.com/office/drawing/2014/main" id="{B821D899-295F-486E-8581-4BFC145EE0C2}"/>
              </a:ext>
            </a:extLst>
          </p:cNvPr>
          <p:cNvSpPr txBox="1"/>
          <p:nvPr/>
        </p:nvSpPr>
        <p:spPr>
          <a:xfrm>
            <a:off x="644449" y="4662969"/>
            <a:ext cx="2782064" cy="923330"/>
          </a:xfrm>
          <a:prstGeom prst="rect">
            <a:avLst/>
          </a:prstGeom>
          <a:noFill/>
        </p:spPr>
        <p:txBody>
          <a:bodyPr wrap="square" rtlCol="0">
            <a:noAutofit/>
          </a:bodyPr>
          <a:lstStyle/>
          <a:p>
            <a:pPr algn="ctr" fontAlgn="ctr"/>
            <a:r>
              <a:rPr lang="en-US" u="none" dirty="0">
                <a:solidFill>
                  <a:srgbClr val="C00000"/>
                </a:solidFill>
                <a:latin typeface="Huawei Sans" panose="020C0503030203020204" pitchFamily="34" charset="0"/>
              </a:rPr>
              <a:t>Steam Age</a:t>
            </a:r>
            <a:endParaRPr lang="en-US" altLang="zh-CN" dirty="0">
              <a:solidFill>
                <a:srgbClr val="C00000"/>
              </a:solidFill>
              <a:latin typeface="Huawei Sans" panose="020C0503030203020204" pitchFamily="34" charset="0"/>
              <a:ea typeface="方正兰亭黑简体" panose="02000000000000000000" pitchFamily="2" charset="-122"/>
              <a:sym typeface="Huawei Sans" panose="020C0503030203020204" pitchFamily="34" charset="0"/>
            </a:endParaRPr>
          </a:p>
          <a:p>
            <a:pPr algn="ctr" fontAlgn="ctr"/>
            <a:r>
              <a:rPr lang="en-US" u="none" dirty="0">
                <a:latin typeface="Huawei Sans" panose="020C0503030203020204" pitchFamily="34" charset="0"/>
              </a:rPr>
              <a:t>1760s - 1840s</a:t>
            </a:r>
          </a:p>
          <a:p>
            <a:pPr algn="ctr" fontAlgn="ctr"/>
            <a:r>
              <a:rPr lang="en-US" u="none" dirty="0">
                <a:latin typeface="Huawei Sans" panose="020C0503030203020204" pitchFamily="34" charset="0"/>
              </a:rPr>
              <a:t>United Kingdom</a:t>
            </a: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5" name="文本框 7">
            <a:extLst>
              <a:ext uri="{FF2B5EF4-FFF2-40B4-BE49-F238E27FC236}">
                <a16:creationId xmlns:a16="http://schemas.microsoft.com/office/drawing/2014/main" id="{2204CF4F-FD3D-46E9-B4BE-65FD52B580F4}"/>
              </a:ext>
            </a:extLst>
          </p:cNvPr>
          <p:cNvSpPr txBox="1"/>
          <p:nvPr/>
        </p:nvSpPr>
        <p:spPr>
          <a:xfrm>
            <a:off x="3445296" y="4153948"/>
            <a:ext cx="2025281" cy="1200329"/>
          </a:xfrm>
          <a:prstGeom prst="rect">
            <a:avLst/>
          </a:prstGeom>
          <a:noFill/>
        </p:spPr>
        <p:txBody>
          <a:bodyPr wrap="square" rtlCol="0">
            <a:noAutofit/>
          </a:bodyPr>
          <a:lstStyle/>
          <a:p>
            <a:pPr algn="ctr" fontAlgn="ctr"/>
            <a:r>
              <a:rPr lang="en-US" u="none" dirty="0">
                <a:solidFill>
                  <a:srgbClr val="C00000"/>
                </a:solidFill>
                <a:latin typeface="Huawei Sans" panose="020C0503030203020204" pitchFamily="34" charset="0"/>
              </a:rPr>
              <a:t>Electric Age</a:t>
            </a:r>
            <a:endParaRPr lang="en-US" altLang="zh-CN" dirty="0">
              <a:solidFill>
                <a:srgbClr val="C00000"/>
              </a:solidFill>
              <a:latin typeface="Huawei Sans" panose="020C0503030203020204" pitchFamily="34" charset="0"/>
              <a:ea typeface="方正兰亭黑简体" panose="02000000000000000000" pitchFamily="2" charset="-122"/>
              <a:sym typeface="Huawei Sans" panose="020C0503030203020204" pitchFamily="34" charset="0"/>
            </a:endParaRPr>
          </a:p>
          <a:p>
            <a:pPr algn="ctr" fontAlgn="ctr"/>
            <a:r>
              <a:rPr lang="en-US" u="none" dirty="0">
                <a:latin typeface="Huawei Sans" panose="020C0503030203020204" pitchFamily="34" charset="0"/>
              </a:rPr>
              <a:t>1860s - 1920s</a:t>
            </a:r>
          </a:p>
          <a:p>
            <a:pPr algn="ctr" fontAlgn="ctr"/>
            <a:r>
              <a:rPr lang="en-US" u="none" dirty="0">
                <a:latin typeface="Huawei Sans" panose="020C0503030203020204" pitchFamily="34" charset="0"/>
              </a:rPr>
              <a:t>Europe and United States</a:t>
            </a: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6" name="文本框 9">
            <a:extLst>
              <a:ext uri="{FF2B5EF4-FFF2-40B4-BE49-F238E27FC236}">
                <a16:creationId xmlns:a16="http://schemas.microsoft.com/office/drawing/2014/main" id="{24CA8D16-5D7C-4CF5-A101-C6F1D9AA96D8}"/>
              </a:ext>
            </a:extLst>
          </p:cNvPr>
          <p:cNvSpPr txBox="1"/>
          <p:nvPr/>
        </p:nvSpPr>
        <p:spPr>
          <a:xfrm>
            <a:off x="6322690" y="3676856"/>
            <a:ext cx="2025281" cy="1200329"/>
          </a:xfrm>
          <a:prstGeom prst="rect">
            <a:avLst/>
          </a:prstGeom>
          <a:noFill/>
        </p:spPr>
        <p:txBody>
          <a:bodyPr wrap="square" rtlCol="0">
            <a:noAutofit/>
          </a:bodyPr>
          <a:lstStyle/>
          <a:p>
            <a:pPr algn="ctr" fontAlgn="ctr"/>
            <a:r>
              <a:rPr lang="en-US" u="none" dirty="0">
                <a:solidFill>
                  <a:srgbClr val="C00000"/>
                </a:solidFill>
                <a:latin typeface="Huawei Sans" panose="020C0503030203020204" pitchFamily="34" charset="0"/>
              </a:rPr>
              <a:t>Information </a:t>
            </a:r>
            <a:r>
              <a:rPr lang="en-US" dirty="0">
                <a:solidFill>
                  <a:srgbClr val="C00000"/>
                </a:solidFill>
                <a:latin typeface="Huawei Sans" panose="020C0503030203020204" pitchFamily="34" charset="0"/>
              </a:rPr>
              <a:t>Age</a:t>
            </a:r>
            <a:endParaRPr lang="en-US" altLang="zh-CN" dirty="0">
              <a:solidFill>
                <a:srgbClr val="C00000"/>
              </a:solidFill>
              <a:latin typeface="Huawei Sans" panose="020C0503030203020204" pitchFamily="34" charset="0"/>
              <a:ea typeface="方正兰亭黑简体" panose="02000000000000000000" pitchFamily="2" charset="-122"/>
              <a:sym typeface="Huawei Sans" panose="020C0503030203020204" pitchFamily="34" charset="0"/>
            </a:endParaRPr>
          </a:p>
          <a:p>
            <a:pPr algn="ctr" fontAlgn="ctr"/>
            <a:r>
              <a:rPr lang="en-US" u="none" dirty="0">
                <a:latin typeface="Huawei Sans" panose="020C0503030203020204" pitchFamily="34" charset="0"/>
              </a:rPr>
              <a:t>1940s - 2010s</a:t>
            </a: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a:p>
            <a:pPr algn="ctr" fontAlgn="ctr"/>
            <a:r>
              <a:rPr lang="en-US" u="none" dirty="0">
                <a:latin typeface="Huawei Sans" panose="020C0503030203020204" pitchFamily="34" charset="0"/>
              </a:rPr>
              <a:t>United States</a:t>
            </a: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7" name="文本框 11">
            <a:extLst>
              <a:ext uri="{FF2B5EF4-FFF2-40B4-BE49-F238E27FC236}">
                <a16:creationId xmlns:a16="http://schemas.microsoft.com/office/drawing/2014/main" id="{AE77D6D5-D532-4E02-8954-AB5E17E8B340}"/>
              </a:ext>
            </a:extLst>
          </p:cNvPr>
          <p:cNvSpPr txBox="1"/>
          <p:nvPr/>
        </p:nvSpPr>
        <p:spPr>
          <a:xfrm>
            <a:off x="9118231" y="3384699"/>
            <a:ext cx="1873763" cy="923330"/>
          </a:xfrm>
          <a:prstGeom prst="rect">
            <a:avLst/>
          </a:prstGeom>
          <a:noFill/>
        </p:spPr>
        <p:txBody>
          <a:bodyPr wrap="square" rtlCol="0">
            <a:noAutofit/>
          </a:bodyPr>
          <a:lstStyle/>
          <a:p>
            <a:pPr algn="ctr" fontAlgn="ctr"/>
            <a:r>
              <a:rPr lang="en-US" u="none" dirty="0">
                <a:solidFill>
                  <a:srgbClr val="C00000"/>
                </a:solidFill>
                <a:latin typeface="Huawei Sans" panose="020C0503030203020204" pitchFamily="34" charset="0"/>
              </a:rPr>
              <a:t>Intelligent Era</a:t>
            </a:r>
          </a:p>
          <a:p>
            <a:pPr algn="ctr" fontAlgn="ctr"/>
            <a:r>
              <a:rPr lang="en-US" u="none" dirty="0">
                <a:latin typeface="Huawei Sans" panose="020C0503030203020204" pitchFamily="34" charset="0"/>
              </a:rPr>
              <a:t>2010s - ?</a:t>
            </a: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8" name="文本框 6">
            <a:extLst>
              <a:ext uri="{FF2B5EF4-FFF2-40B4-BE49-F238E27FC236}">
                <a16:creationId xmlns:a16="http://schemas.microsoft.com/office/drawing/2014/main" id="{B38C8FF2-8571-42A3-B47E-4C97A1A5A74E}"/>
              </a:ext>
            </a:extLst>
          </p:cNvPr>
          <p:cNvSpPr txBox="1"/>
          <p:nvPr/>
        </p:nvSpPr>
        <p:spPr>
          <a:xfrm>
            <a:off x="1358446" y="2157051"/>
            <a:ext cx="1218038" cy="707886"/>
          </a:xfrm>
          <a:prstGeom prst="rect">
            <a:avLst/>
          </a:prstGeom>
          <a:noFill/>
        </p:spPr>
        <p:txBody>
          <a:bodyPr wrap="square" rtlCol="0">
            <a:noAutofit/>
          </a:bodyPr>
          <a:lstStyle/>
          <a:p>
            <a:pPr algn="ctr" fontAlgn="ctr"/>
            <a:r>
              <a:rPr lang="en-US" sz="2000" u="none" dirty="0">
                <a:latin typeface="Huawei Sans" panose="020C0503030203020204" pitchFamily="34" charset="0"/>
              </a:rPr>
              <a:t>Thermal energy</a:t>
            </a:r>
            <a:endParaRPr lang="en-US" altLang="zh-CN" sz="2000"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9" name="文本框 12">
            <a:extLst>
              <a:ext uri="{FF2B5EF4-FFF2-40B4-BE49-F238E27FC236}">
                <a16:creationId xmlns:a16="http://schemas.microsoft.com/office/drawing/2014/main" id="{DD5D23D3-05A7-428D-95F5-5CF1EA98F938}"/>
              </a:ext>
            </a:extLst>
          </p:cNvPr>
          <p:cNvSpPr txBox="1"/>
          <p:nvPr/>
        </p:nvSpPr>
        <p:spPr>
          <a:xfrm>
            <a:off x="3760588" y="1874722"/>
            <a:ext cx="1357130" cy="400110"/>
          </a:xfrm>
          <a:prstGeom prst="rect">
            <a:avLst/>
          </a:prstGeom>
          <a:noFill/>
        </p:spPr>
        <p:txBody>
          <a:bodyPr wrap="square" rtlCol="0">
            <a:noAutofit/>
          </a:bodyPr>
          <a:lstStyle/>
          <a:p>
            <a:pPr algn="ctr" fontAlgn="ctr"/>
            <a:r>
              <a:rPr lang="en-US" sz="2000" u="none" dirty="0">
                <a:latin typeface="Huawei Sans" panose="020C0503030203020204" pitchFamily="34" charset="0"/>
              </a:rPr>
              <a:t>Electricity</a:t>
            </a:r>
            <a:endParaRPr lang="en-US" altLang="zh-CN" sz="2000"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0" name="文本框 13">
            <a:extLst>
              <a:ext uri="{FF2B5EF4-FFF2-40B4-BE49-F238E27FC236}">
                <a16:creationId xmlns:a16="http://schemas.microsoft.com/office/drawing/2014/main" id="{F358904E-B7DE-43F7-A7A7-00014B679515}"/>
              </a:ext>
            </a:extLst>
          </p:cNvPr>
          <p:cNvSpPr txBox="1"/>
          <p:nvPr/>
        </p:nvSpPr>
        <p:spPr>
          <a:xfrm>
            <a:off x="6059574" y="1232576"/>
            <a:ext cx="2551512" cy="1015663"/>
          </a:xfrm>
          <a:prstGeom prst="rect">
            <a:avLst/>
          </a:prstGeom>
          <a:noFill/>
        </p:spPr>
        <p:txBody>
          <a:bodyPr wrap="square" rtlCol="0">
            <a:noAutofit/>
          </a:bodyPr>
          <a:lstStyle/>
          <a:p>
            <a:pPr algn="ctr" fontAlgn="ctr"/>
            <a:r>
              <a:rPr lang="en-US" sz="2000" u="none" dirty="0">
                <a:latin typeface="Huawei Sans" panose="020C0503030203020204" pitchFamily="34" charset="0"/>
              </a:rPr>
              <a:t>Computers and communications</a:t>
            </a:r>
            <a:endParaRPr lang="en-US" altLang="zh-CN" sz="2000"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1" name="文本框 14">
            <a:extLst>
              <a:ext uri="{FF2B5EF4-FFF2-40B4-BE49-F238E27FC236}">
                <a16:creationId xmlns:a16="http://schemas.microsoft.com/office/drawing/2014/main" id="{3A26FCF7-352F-40F2-80CC-062094B3F5D8}"/>
              </a:ext>
            </a:extLst>
          </p:cNvPr>
          <p:cNvSpPr txBox="1"/>
          <p:nvPr/>
        </p:nvSpPr>
        <p:spPr>
          <a:xfrm>
            <a:off x="8894609" y="952140"/>
            <a:ext cx="2225224" cy="707886"/>
          </a:xfrm>
          <a:prstGeom prst="rect">
            <a:avLst/>
          </a:prstGeom>
          <a:noFill/>
        </p:spPr>
        <p:txBody>
          <a:bodyPr wrap="square" rtlCol="0">
            <a:noAutofit/>
          </a:bodyPr>
          <a:lstStyle/>
          <a:p>
            <a:pPr algn="ctr" fontAlgn="ctr"/>
            <a:r>
              <a:rPr lang="en-US" sz="2000" u="none" dirty="0">
                <a:latin typeface="Huawei Sans" panose="020C0503030203020204" pitchFamily="34" charset="0"/>
              </a:rPr>
              <a:t>Cloud, Big data, IoT, Intelligence</a:t>
            </a:r>
            <a:endParaRPr lang="en-US" altLang="zh-CN" sz="2000" dirty="0">
              <a:latin typeface="Huawei Sans" panose="020C0503030203020204" pitchFamily="34" charset="0"/>
              <a:ea typeface="方正兰亭黑简体" panose="02000000000000000000" pitchFamily="2" charset="-122"/>
              <a:sym typeface="Huawei Sans" panose="020C0503030203020204" pitchFamily="34" charset="0"/>
            </a:endParaRPr>
          </a:p>
        </p:txBody>
      </p:sp>
    </p:spTree>
    <p:extLst>
      <p:ext uri="{BB962C8B-B14F-4D97-AF65-F5344CB8AC3E}">
        <p14:creationId xmlns:p14="http://schemas.microsoft.com/office/powerpoint/2010/main" val="91238134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509201"/>
            <a:ext cx="11298531" cy="3719279"/>
          </a:xfrm>
        </p:spPr>
        <p:txBody>
          <a:bodyPr>
            <a:normAutofit/>
          </a:bodyPr>
          <a:lstStyle/>
          <a:p>
            <a:r>
              <a:rPr lang="en-US" sz="2400" u="none" dirty="0">
                <a:latin typeface="Huawei Sans" panose="020C0503030203020204" pitchFamily="34" charset="0"/>
              </a:rPr>
              <a:t>Big data: refers to datasets that are too large or complex to be captured, managed, and dealt with by traditional data-processing application software.</a:t>
            </a:r>
          </a:p>
          <a:p>
            <a:endParaRPr lang="en-US" sz="2400" u="none" dirty="0">
              <a:latin typeface="Huawei Sans" panose="020C0503030203020204" pitchFamily="34" charset="0"/>
            </a:endParaRPr>
          </a:p>
          <a:p>
            <a:endParaRPr lang="en-US" sz="2400" dirty="0">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1981642C-E4DD-4091-7AE1-D505A8E19C4F}"/>
              </a:ext>
            </a:extLst>
          </p:cNvPr>
          <p:cNvSpPr/>
          <p:nvPr/>
        </p:nvSpPr>
        <p:spPr>
          <a:xfrm>
            <a:off x="3834774" y="6252521"/>
            <a:ext cx="8680174"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7B9BD4EF-B61B-84D0-69A1-3F651AEB3667}"/>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a:t>
            </a:r>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 Eng. Hagar Muhammed</a:t>
            </a: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grpSp>
        <p:nvGrpSpPr>
          <p:cNvPr id="16" name="组合 48">
            <a:extLst>
              <a:ext uri="{FF2B5EF4-FFF2-40B4-BE49-F238E27FC236}">
                <a16:creationId xmlns:a16="http://schemas.microsoft.com/office/drawing/2014/main" id="{A36D756C-A8D1-4EFD-9601-7EC2E2D2E9DA}"/>
              </a:ext>
            </a:extLst>
          </p:cNvPr>
          <p:cNvGrpSpPr/>
          <p:nvPr/>
        </p:nvGrpSpPr>
        <p:grpSpPr>
          <a:xfrm>
            <a:off x="3834774" y="2549598"/>
            <a:ext cx="4664342" cy="2795990"/>
            <a:chOff x="3633010" y="2771550"/>
            <a:chExt cx="4713597" cy="2438521"/>
          </a:xfrm>
        </p:grpSpPr>
        <p:grpSp>
          <p:nvGrpSpPr>
            <p:cNvPr id="18" name="246781" descr="本素材由iSlide™ 提供 iSlide™尊重知识产权并注重保护用户享有的各项权利。郑重提醒您： iSlide™插件中提供的任何信息内容的所有权、知识产权归其原始权利人或权利受让人所有，您免费/购买获得的是信息内容的使用权，并受下述条款的约束； 1. 您仅可以个人非商业用途使用该等信息内容，不可将信息内容的全部或部分用于出售，或以出租、出借、转让、分销、发布等其他任何方式供他人使用； 2. 禁止在接入互联网或移动互联网的任何网站、平台、应用或程序上以任何方式为他人提供iSlide™插件资源内容的下载。 The resource is supplied by iSlide™. iSlide™ respects all intellectual property rights and protects all the rights its users acquired.Solemnly remind you: The ownership and intellectual property of the resources supplied in iSlide Add-in belongs to its owner or the assignee of this ownership.you only acquired the usage of the resources supplied in iSlide Add-in, as well as respected the following restrain terms: 1.You are only allowed to use such resource for personal and non-commercial aim, not allowed to use such resource or part of it for the sale; or rent, lend, transfer to others; or distribution or release it in any way. 2.You are not permitted to provide the resource of iSlide Add-in in any website, platform, application access to the Internet or mobile Internet." title="iSlide™ 版权声明  COPYRIGHT NOTICE">
              <a:extLst>
                <a:ext uri="{FF2B5EF4-FFF2-40B4-BE49-F238E27FC236}">
                  <a16:creationId xmlns:a16="http://schemas.microsoft.com/office/drawing/2014/main" id="{71629DCA-4DD2-4E3E-9676-1D5D12B65D7C}"/>
                </a:ext>
              </a:extLst>
            </p:cNvPr>
            <p:cNvGrpSpPr>
              <a:grpSpLocks noChangeAspect="1"/>
            </p:cNvGrpSpPr>
            <p:nvPr>
              <p:custDataLst>
                <p:tags r:id="rId1"/>
              </p:custDataLst>
            </p:nvPr>
          </p:nvGrpSpPr>
          <p:grpSpPr>
            <a:xfrm>
              <a:off x="3633010" y="2771550"/>
              <a:ext cx="4713597" cy="2438521"/>
              <a:chOff x="1864774" y="1434086"/>
              <a:chExt cx="8522344" cy="4408928"/>
            </a:xfrm>
          </p:grpSpPr>
          <p:grpSp>
            <p:nvGrpSpPr>
              <p:cNvPr id="23" name="îṡļiďé">
                <a:extLst>
                  <a:ext uri="{FF2B5EF4-FFF2-40B4-BE49-F238E27FC236}">
                    <a16:creationId xmlns:a16="http://schemas.microsoft.com/office/drawing/2014/main" id="{B5E7DFC4-F433-472D-9E60-F35668C077E9}"/>
                  </a:ext>
                </a:extLst>
              </p:cNvPr>
              <p:cNvGrpSpPr/>
              <p:nvPr/>
            </p:nvGrpSpPr>
            <p:grpSpPr>
              <a:xfrm>
                <a:off x="3889830" y="1434086"/>
                <a:ext cx="4412342" cy="4408928"/>
                <a:chOff x="4236023" y="1649234"/>
                <a:chExt cx="3719955" cy="3717079"/>
              </a:xfrm>
            </p:grpSpPr>
            <p:sp>
              <p:nvSpPr>
                <p:cNvPr id="28" name="íṧľîḍê">
                  <a:extLst>
                    <a:ext uri="{FF2B5EF4-FFF2-40B4-BE49-F238E27FC236}">
                      <a16:creationId xmlns:a16="http://schemas.microsoft.com/office/drawing/2014/main" id="{127C84BD-F6CD-4D66-B4B1-30F39D58476A}"/>
                    </a:ext>
                  </a:extLst>
                </p:cNvPr>
                <p:cNvSpPr/>
                <p:nvPr/>
              </p:nvSpPr>
              <p:spPr bwMode="auto">
                <a:xfrm>
                  <a:off x="4236023" y="1649234"/>
                  <a:ext cx="3719955" cy="3717079"/>
                </a:xfrm>
                <a:custGeom>
                  <a:avLst/>
                  <a:gdLst>
                    <a:gd name="connsiteX0" fmla="*/ 3330059 w 3719955"/>
                    <a:gd name="connsiteY0" fmla="*/ 2274219 h 3717079"/>
                    <a:gd name="connsiteX1" fmla="*/ 3344282 w 3719955"/>
                    <a:gd name="connsiteY1" fmla="*/ 2281973 h 3717079"/>
                    <a:gd name="connsiteX2" fmla="*/ 3341525 w 3719955"/>
                    <a:gd name="connsiteY2" fmla="*/ 2279941 h 3717079"/>
                    <a:gd name="connsiteX3" fmla="*/ 2598522 w 3719955"/>
                    <a:gd name="connsiteY3" fmla="*/ 2250069 h 3717079"/>
                    <a:gd name="connsiteX4" fmla="*/ 2542846 w 3719955"/>
                    <a:gd name="connsiteY4" fmla="*/ 2277067 h 3717079"/>
                    <a:gd name="connsiteX5" fmla="*/ 2518918 w 3719955"/>
                    <a:gd name="connsiteY5" fmla="*/ 2294496 h 3717079"/>
                    <a:gd name="connsiteX6" fmla="*/ 2677649 w 3719955"/>
                    <a:gd name="connsiteY6" fmla="*/ 2213978 h 3717079"/>
                    <a:gd name="connsiteX7" fmla="*/ 2666542 w 3719955"/>
                    <a:gd name="connsiteY7" fmla="*/ 2217084 h 3717079"/>
                    <a:gd name="connsiteX8" fmla="*/ 2656627 w 3719955"/>
                    <a:gd name="connsiteY8" fmla="*/ 2221892 h 3717079"/>
                    <a:gd name="connsiteX9" fmla="*/ 3183286 w 3719955"/>
                    <a:gd name="connsiteY9" fmla="*/ 2208398 h 3717079"/>
                    <a:gd name="connsiteX10" fmla="*/ 3223040 w 3719955"/>
                    <a:gd name="connsiteY10" fmla="*/ 2220804 h 3717079"/>
                    <a:gd name="connsiteX11" fmla="*/ 3218999 w 3719955"/>
                    <a:gd name="connsiteY11" fmla="*/ 2218787 h 3717079"/>
                    <a:gd name="connsiteX12" fmla="*/ 3084177 w 3719955"/>
                    <a:gd name="connsiteY12" fmla="*/ 2179850 h 3717079"/>
                    <a:gd name="connsiteX13" fmla="*/ 3086228 w 3719955"/>
                    <a:gd name="connsiteY13" fmla="*/ 2180164 h 3717079"/>
                    <a:gd name="connsiteX14" fmla="*/ 3085620 w 3719955"/>
                    <a:gd name="connsiteY14" fmla="*/ 2179987 h 3717079"/>
                    <a:gd name="connsiteX15" fmla="*/ 2811543 w 3719955"/>
                    <a:gd name="connsiteY15" fmla="*/ 2178499 h 3717079"/>
                    <a:gd name="connsiteX16" fmla="*/ 2801092 w 3719955"/>
                    <a:gd name="connsiteY16" fmla="*/ 2179455 h 3717079"/>
                    <a:gd name="connsiteX17" fmla="*/ 2795540 w 3719955"/>
                    <a:gd name="connsiteY17" fmla="*/ 2181008 h 3717079"/>
                    <a:gd name="connsiteX18" fmla="*/ 1856836 w 3719955"/>
                    <a:gd name="connsiteY18" fmla="*/ 1096401 h 3717079"/>
                    <a:gd name="connsiteX19" fmla="*/ 1332152 w 3719955"/>
                    <a:gd name="connsiteY19" fmla="*/ 1310914 h 3717079"/>
                    <a:gd name="connsiteX20" fmla="*/ 1309629 w 3719955"/>
                    <a:gd name="connsiteY20" fmla="*/ 1330210 h 3717079"/>
                    <a:gd name="connsiteX21" fmla="*/ 1307956 w 3719955"/>
                    <a:gd name="connsiteY21" fmla="*/ 1332153 h 3717079"/>
                    <a:gd name="connsiteX22" fmla="*/ 1093369 w 3719955"/>
                    <a:gd name="connsiteY22" fmla="*/ 1860244 h 3717079"/>
                    <a:gd name="connsiteX23" fmla="*/ 1218385 w 3719955"/>
                    <a:gd name="connsiteY23" fmla="*/ 2275636 h 3717079"/>
                    <a:gd name="connsiteX24" fmla="*/ 1305949 w 3719955"/>
                    <a:gd name="connsiteY24" fmla="*/ 2382479 h 3717079"/>
                    <a:gd name="connsiteX25" fmla="*/ 1332152 w 3719955"/>
                    <a:gd name="connsiteY25" fmla="*/ 2404948 h 3717079"/>
                    <a:gd name="connsiteX26" fmla="*/ 1856836 w 3719955"/>
                    <a:gd name="connsiteY26" fmla="*/ 2623068 h 3717079"/>
                    <a:gd name="connsiteX27" fmla="*/ 2381519 w 3719955"/>
                    <a:gd name="connsiteY27" fmla="*/ 2404948 h 3717079"/>
                    <a:gd name="connsiteX28" fmla="*/ 2469279 w 3719955"/>
                    <a:gd name="connsiteY28" fmla="*/ 2330653 h 3717079"/>
                    <a:gd name="connsiteX29" fmla="*/ 2432876 w 3719955"/>
                    <a:gd name="connsiteY29" fmla="*/ 2357169 h 3717079"/>
                    <a:gd name="connsiteX30" fmla="*/ 2626959 w 3719955"/>
                    <a:gd name="connsiteY30" fmla="*/ 1859847 h 3717079"/>
                    <a:gd name="connsiteX31" fmla="*/ 2500550 w 3719955"/>
                    <a:gd name="connsiteY31" fmla="*/ 1443106 h 3717079"/>
                    <a:gd name="connsiteX32" fmla="*/ 2415321 w 3719955"/>
                    <a:gd name="connsiteY32" fmla="*/ 1339503 h 3717079"/>
                    <a:gd name="connsiteX33" fmla="*/ 2381519 w 3719955"/>
                    <a:gd name="connsiteY33" fmla="*/ 1310914 h 3717079"/>
                    <a:gd name="connsiteX34" fmla="*/ 1856836 w 3719955"/>
                    <a:gd name="connsiteY34" fmla="*/ 1096401 h 3717079"/>
                    <a:gd name="connsiteX35" fmla="*/ 773398 w 3719955"/>
                    <a:gd name="connsiteY35" fmla="*/ 0 h 3717079"/>
                    <a:gd name="connsiteX36" fmla="*/ 780350 w 3719955"/>
                    <a:gd name="connsiteY36" fmla="*/ 365 h 3717079"/>
                    <a:gd name="connsiteX37" fmla="*/ 852040 w 3719955"/>
                    <a:gd name="connsiteY37" fmla="*/ 4009 h 3717079"/>
                    <a:gd name="connsiteX38" fmla="*/ 853205 w 3719955"/>
                    <a:gd name="connsiteY38" fmla="*/ 4188 h 3717079"/>
                    <a:gd name="connsiteX39" fmla="*/ 854135 w 3719955"/>
                    <a:gd name="connsiteY39" fmla="*/ 4236 h 3717079"/>
                    <a:gd name="connsiteX40" fmla="*/ 873422 w 3719955"/>
                    <a:gd name="connsiteY40" fmla="*/ 7292 h 3717079"/>
                    <a:gd name="connsiteX41" fmla="*/ 928657 w 3719955"/>
                    <a:gd name="connsiteY41" fmla="*/ 15772 h 3717079"/>
                    <a:gd name="connsiteX42" fmla="*/ 930410 w 3719955"/>
                    <a:gd name="connsiteY42" fmla="*/ 16319 h 3717079"/>
                    <a:gd name="connsiteX43" fmla="*/ 932517 w 3719955"/>
                    <a:gd name="connsiteY43" fmla="*/ 16653 h 3717079"/>
                    <a:gd name="connsiteX44" fmla="*/ 1008104 w 3719955"/>
                    <a:gd name="connsiteY44" fmla="*/ 36810 h 3717079"/>
                    <a:gd name="connsiteX45" fmla="*/ 1063731 w 3719955"/>
                    <a:gd name="connsiteY45" fmla="*/ 57921 h 3717079"/>
                    <a:gd name="connsiteX46" fmla="*/ 1073624 w 3719955"/>
                    <a:gd name="connsiteY46" fmla="*/ 61008 h 3717079"/>
                    <a:gd name="connsiteX47" fmla="*/ 1077654 w 3719955"/>
                    <a:gd name="connsiteY47" fmla="*/ 63205 h 3717079"/>
                    <a:gd name="connsiteX48" fmla="*/ 1080457 w 3719955"/>
                    <a:gd name="connsiteY48" fmla="*/ 64269 h 3717079"/>
                    <a:gd name="connsiteX49" fmla="*/ 1105931 w 3719955"/>
                    <a:gd name="connsiteY49" fmla="*/ 78620 h 3717079"/>
                    <a:gd name="connsiteX50" fmla="*/ 1204940 w 3719955"/>
                    <a:gd name="connsiteY50" fmla="*/ 132596 h 3717079"/>
                    <a:gd name="connsiteX51" fmla="*/ 1211757 w 3719955"/>
                    <a:gd name="connsiteY51" fmla="*/ 138241 h 3717079"/>
                    <a:gd name="connsiteX52" fmla="*/ 1213704 w 3719955"/>
                    <a:gd name="connsiteY52" fmla="*/ 139338 h 3717079"/>
                    <a:gd name="connsiteX53" fmla="*/ 1229527 w 3719955"/>
                    <a:gd name="connsiteY53" fmla="*/ 152956 h 3717079"/>
                    <a:gd name="connsiteX54" fmla="*/ 1319452 w 3719955"/>
                    <a:gd name="connsiteY54" fmla="*/ 227421 h 3717079"/>
                    <a:gd name="connsiteX55" fmla="*/ 1327701 w 3719955"/>
                    <a:gd name="connsiteY55" fmla="*/ 237450 h 3717079"/>
                    <a:gd name="connsiteX56" fmla="*/ 1328745 w 3719955"/>
                    <a:gd name="connsiteY56" fmla="*/ 238348 h 3717079"/>
                    <a:gd name="connsiteX57" fmla="*/ 1856836 w 3719955"/>
                    <a:gd name="connsiteY57" fmla="*/ 456266 h 3717079"/>
                    <a:gd name="connsiteX58" fmla="*/ 2381519 w 3719955"/>
                    <a:gd name="connsiteY58" fmla="*/ 238348 h 3717079"/>
                    <a:gd name="connsiteX59" fmla="*/ 2943681 w 3719955"/>
                    <a:gd name="connsiteY59" fmla="*/ 0 h 3717079"/>
                    <a:gd name="connsiteX60" fmla="*/ 2945358 w 3719955"/>
                    <a:gd name="connsiteY60" fmla="*/ 85 h 3717079"/>
                    <a:gd name="connsiteX61" fmla="*/ 2947027 w 3719955"/>
                    <a:gd name="connsiteY61" fmla="*/ 1 h 3717079"/>
                    <a:gd name="connsiteX62" fmla="*/ 3719955 w 3719955"/>
                    <a:gd name="connsiteY62" fmla="*/ 776640 h 3717079"/>
                    <a:gd name="connsiteX63" fmla="*/ 3579181 w 3719955"/>
                    <a:gd name="connsiteY63" fmla="*/ 1218290 h 3717079"/>
                    <a:gd name="connsiteX64" fmla="*/ 3507380 w 3719955"/>
                    <a:gd name="connsiteY64" fmla="*/ 1301472 h 3717079"/>
                    <a:gd name="connsiteX65" fmla="*/ 3490084 w 3719955"/>
                    <a:gd name="connsiteY65" fmla="*/ 1322406 h 3717079"/>
                    <a:gd name="connsiteX66" fmla="*/ 3487395 w 3719955"/>
                    <a:gd name="connsiteY66" fmla="*/ 1324625 h 3717079"/>
                    <a:gd name="connsiteX67" fmla="*/ 3478202 w 3719955"/>
                    <a:gd name="connsiteY67" fmla="*/ 1335275 h 3717079"/>
                    <a:gd name="connsiteX68" fmla="*/ 3263689 w 3719955"/>
                    <a:gd name="connsiteY68" fmla="*/ 1859847 h 3717079"/>
                    <a:gd name="connsiteX69" fmla="*/ 3450962 w 3719955"/>
                    <a:gd name="connsiteY69" fmla="*/ 2360575 h 3717079"/>
                    <a:gd name="connsiteX70" fmla="*/ 3441131 w 3719955"/>
                    <a:gd name="connsiteY70" fmla="*/ 2353331 h 3717079"/>
                    <a:gd name="connsiteX71" fmla="*/ 3490084 w 3719955"/>
                    <a:gd name="connsiteY71" fmla="*/ 2393871 h 3717079"/>
                    <a:gd name="connsiteX72" fmla="*/ 3717078 w 3719955"/>
                    <a:gd name="connsiteY72" fmla="*/ 2943433 h 3717079"/>
                    <a:gd name="connsiteX73" fmla="*/ 2943681 w 3719955"/>
                    <a:gd name="connsiteY73" fmla="*/ 3717079 h 3717079"/>
                    <a:gd name="connsiteX74" fmla="*/ 2381519 w 3719955"/>
                    <a:gd name="connsiteY74" fmla="*/ 3481918 h 3717079"/>
                    <a:gd name="connsiteX75" fmla="*/ 1856836 w 3719955"/>
                    <a:gd name="connsiteY75" fmla="*/ 3263797 h 3717079"/>
                    <a:gd name="connsiteX76" fmla="*/ 1328745 w 3719955"/>
                    <a:gd name="connsiteY76" fmla="*/ 3481918 h 3717079"/>
                    <a:gd name="connsiteX77" fmla="*/ 1323659 w 3719955"/>
                    <a:gd name="connsiteY77" fmla="*/ 3486276 h 3717079"/>
                    <a:gd name="connsiteX78" fmla="*/ 1319452 w 3719955"/>
                    <a:gd name="connsiteY78" fmla="*/ 3491363 h 3717079"/>
                    <a:gd name="connsiteX79" fmla="*/ 1276122 w 3719955"/>
                    <a:gd name="connsiteY79" fmla="*/ 3527007 h 3717079"/>
                    <a:gd name="connsiteX80" fmla="*/ 1213704 w 3719955"/>
                    <a:gd name="connsiteY80" fmla="*/ 3580488 h 3717079"/>
                    <a:gd name="connsiteX81" fmla="*/ 1205723 w 3719955"/>
                    <a:gd name="connsiteY81" fmla="*/ 3584918 h 3717079"/>
                    <a:gd name="connsiteX82" fmla="*/ 1204940 w 3719955"/>
                    <a:gd name="connsiteY82" fmla="*/ 3585562 h 3717079"/>
                    <a:gd name="connsiteX83" fmla="*/ 1190090 w 3719955"/>
                    <a:gd name="connsiteY83" fmla="*/ 3593596 h 3717079"/>
                    <a:gd name="connsiteX84" fmla="*/ 1080457 w 3719955"/>
                    <a:gd name="connsiteY84" fmla="*/ 3654455 h 3717079"/>
                    <a:gd name="connsiteX85" fmla="*/ 854135 w 3719955"/>
                    <a:gd name="connsiteY85" fmla="*/ 3712986 h 3717079"/>
                    <a:gd name="connsiteX86" fmla="*/ 852220 w 3719955"/>
                    <a:gd name="connsiteY86" fmla="*/ 3713083 h 3717079"/>
                    <a:gd name="connsiteX87" fmla="*/ 852040 w 3719955"/>
                    <a:gd name="connsiteY87" fmla="*/ 3713110 h 3717079"/>
                    <a:gd name="connsiteX88" fmla="*/ 801878 w 3719955"/>
                    <a:gd name="connsiteY88" fmla="*/ 3715635 h 3717079"/>
                    <a:gd name="connsiteX89" fmla="*/ 773398 w 3719955"/>
                    <a:gd name="connsiteY89" fmla="*/ 3717079 h 3717079"/>
                    <a:gd name="connsiteX90" fmla="*/ 773295 w 3719955"/>
                    <a:gd name="connsiteY90" fmla="*/ 3717074 h 3717079"/>
                    <a:gd name="connsiteX91" fmla="*/ 773193 w 3719955"/>
                    <a:gd name="connsiteY91" fmla="*/ 3717079 h 3717079"/>
                    <a:gd name="connsiteX92" fmla="*/ 0 w 3719955"/>
                    <a:gd name="connsiteY92" fmla="*/ 2943682 h 3717079"/>
                    <a:gd name="connsiteX93" fmla="*/ 7 w 3719955"/>
                    <a:gd name="connsiteY93" fmla="*/ 2943557 h 3717079"/>
                    <a:gd name="connsiteX94" fmla="*/ 0 w 3719955"/>
                    <a:gd name="connsiteY94" fmla="*/ 2943433 h 3717079"/>
                    <a:gd name="connsiteX95" fmla="*/ 1851 w 3719955"/>
                    <a:gd name="connsiteY95" fmla="*/ 2906706 h 3717079"/>
                    <a:gd name="connsiteX96" fmla="*/ 4092 w 3719955"/>
                    <a:gd name="connsiteY96" fmla="*/ 2861959 h 3717079"/>
                    <a:gd name="connsiteX97" fmla="*/ 136512 w 3719955"/>
                    <a:gd name="connsiteY97" fmla="*/ 2501459 h 3717079"/>
                    <a:gd name="connsiteX98" fmla="*/ 210108 w 3719955"/>
                    <a:gd name="connsiteY98" fmla="*/ 2414401 h 3717079"/>
                    <a:gd name="connsiteX99" fmla="*/ 226994 w 3719955"/>
                    <a:gd name="connsiteY99" fmla="*/ 2393871 h 3717079"/>
                    <a:gd name="connsiteX100" fmla="*/ 228557 w 3719955"/>
                    <a:gd name="connsiteY100" fmla="*/ 2392577 h 3717079"/>
                    <a:gd name="connsiteX101" fmla="*/ 235024 w 3719955"/>
                    <a:gd name="connsiteY101" fmla="*/ 2384927 h 3717079"/>
                    <a:gd name="connsiteX102" fmla="*/ 453016 w 3719955"/>
                    <a:gd name="connsiteY102" fmla="*/ 1860244 h 3717079"/>
                    <a:gd name="connsiteX103" fmla="*/ 235024 w 3719955"/>
                    <a:gd name="connsiteY103" fmla="*/ 1335560 h 3717079"/>
                    <a:gd name="connsiteX104" fmla="*/ 0 w 3719955"/>
                    <a:gd name="connsiteY104" fmla="*/ 776806 h 3717079"/>
                    <a:gd name="connsiteX105" fmla="*/ 12 w 3719955"/>
                    <a:gd name="connsiteY105" fmla="*/ 776569 h 3717079"/>
                    <a:gd name="connsiteX106" fmla="*/ 0 w 3719955"/>
                    <a:gd name="connsiteY106" fmla="*/ 776334 h 3717079"/>
                    <a:gd name="connsiteX107" fmla="*/ 341536 w 3719955"/>
                    <a:gd name="connsiteY107" fmla="*/ 132515 h 3717079"/>
                    <a:gd name="connsiteX108" fmla="*/ 408858 w 3719955"/>
                    <a:gd name="connsiteY108" fmla="*/ 95846 h 3717079"/>
                    <a:gd name="connsiteX109" fmla="*/ 472761 w 3719955"/>
                    <a:gd name="connsiteY109" fmla="*/ 61008 h 3717079"/>
                    <a:gd name="connsiteX110" fmla="*/ 773193 w 3719955"/>
                    <a:gd name="connsiteY110" fmla="*/ 1 h 3717079"/>
                    <a:gd name="connsiteX111" fmla="*/ 773285 w 3719955"/>
                    <a:gd name="connsiteY111" fmla="*/ 6 h 3717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719955" h="3717079">
                      <a:moveTo>
                        <a:pt x="3330059" y="2274219"/>
                      </a:moveTo>
                      <a:lnTo>
                        <a:pt x="3344282" y="2281973"/>
                      </a:lnTo>
                      <a:lnTo>
                        <a:pt x="3341525" y="2279941"/>
                      </a:lnTo>
                      <a:close/>
                      <a:moveTo>
                        <a:pt x="2598522" y="2250069"/>
                      </a:moveTo>
                      <a:lnTo>
                        <a:pt x="2542846" y="2277067"/>
                      </a:lnTo>
                      <a:lnTo>
                        <a:pt x="2518918" y="2294496"/>
                      </a:lnTo>
                      <a:close/>
                      <a:moveTo>
                        <a:pt x="2677649" y="2213978"/>
                      </a:moveTo>
                      <a:lnTo>
                        <a:pt x="2666542" y="2217084"/>
                      </a:lnTo>
                      <a:lnTo>
                        <a:pt x="2656627" y="2221892"/>
                      </a:lnTo>
                      <a:close/>
                      <a:moveTo>
                        <a:pt x="3183286" y="2208398"/>
                      </a:moveTo>
                      <a:lnTo>
                        <a:pt x="3223040" y="2220804"/>
                      </a:lnTo>
                      <a:lnTo>
                        <a:pt x="3218999" y="2218787"/>
                      </a:lnTo>
                      <a:close/>
                      <a:moveTo>
                        <a:pt x="3084177" y="2179850"/>
                      </a:moveTo>
                      <a:lnTo>
                        <a:pt x="3086228" y="2180164"/>
                      </a:lnTo>
                      <a:lnTo>
                        <a:pt x="3085620" y="2179987"/>
                      </a:lnTo>
                      <a:close/>
                      <a:moveTo>
                        <a:pt x="2811543" y="2178499"/>
                      </a:moveTo>
                      <a:lnTo>
                        <a:pt x="2801092" y="2179455"/>
                      </a:lnTo>
                      <a:lnTo>
                        <a:pt x="2795540" y="2181008"/>
                      </a:lnTo>
                      <a:close/>
                      <a:moveTo>
                        <a:pt x="1856836" y="1096401"/>
                      </a:moveTo>
                      <a:cubicBezTo>
                        <a:pt x="1652413" y="1096401"/>
                        <a:pt x="1465026" y="1178120"/>
                        <a:pt x="1332152" y="1310914"/>
                      </a:cubicBezTo>
                      <a:lnTo>
                        <a:pt x="1309629" y="1330210"/>
                      </a:lnTo>
                      <a:lnTo>
                        <a:pt x="1307956" y="1332153"/>
                      </a:lnTo>
                      <a:cubicBezTo>
                        <a:pt x="1175117" y="1468434"/>
                        <a:pt x="1093369" y="1655821"/>
                        <a:pt x="1093369" y="1860244"/>
                      </a:cubicBezTo>
                      <a:cubicBezTo>
                        <a:pt x="1093369" y="2013560"/>
                        <a:pt x="1139352" y="2157295"/>
                        <a:pt x="1218385" y="2275636"/>
                      </a:cubicBezTo>
                      <a:lnTo>
                        <a:pt x="1305949" y="2382479"/>
                      </a:lnTo>
                      <a:lnTo>
                        <a:pt x="1332152" y="2404948"/>
                      </a:lnTo>
                      <a:cubicBezTo>
                        <a:pt x="1465026" y="2541273"/>
                        <a:pt x="1652413" y="2623068"/>
                        <a:pt x="1856836" y="2623068"/>
                      </a:cubicBezTo>
                      <a:cubicBezTo>
                        <a:pt x="2064665" y="2623068"/>
                        <a:pt x="2248645" y="2541273"/>
                        <a:pt x="2381519" y="2404948"/>
                      </a:cubicBezTo>
                      <a:lnTo>
                        <a:pt x="2469279" y="2330653"/>
                      </a:lnTo>
                      <a:lnTo>
                        <a:pt x="2432876" y="2357169"/>
                      </a:lnTo>
                      <a:cubicBezTo>
                        <a:pt x="2552050" y="2227729"/>
                        <a:pt x="2626959" y="2054007"/>
                        <a:pt x="2626959" y="1859847"/>
                      </a:cubicBezTo>
                      <a:cubicBezTo>
                        <a:pt x="2626959" y="1706563"/>
                        <a:pt x="2580992" y="1562860"/>
                        <a:pt x="2500550" y="1443106"/>
                      </a:cubicBezTo>
                      <a:lnTo>
                        <a:pt x="2415321" y="1339503"/>
                      </a:lnTo>
                      <a:lnTo>
                        <a:pt x="2381519" y="1310914"/>
                      </a:lnTo>
                      <a:cubicBezTo>
                        <a:pt x="2248645" y="1178120"/>
                        <a:pt x="2064665" y="1096401"/>
                        <a:pt x="1856836" y="1096401"/>
                      </a:cubicBezTo>
                      <a:close/>
                      <a:moveTo>
                        <a:pt x="773398" y="0"/>
                      </a:moveTo>
                      <a:lnTo>
                        <a:pt x="780350" y="365"/>
                      </a:lnTo>
                      <a:lnTo>
                        <a:pt x="852040" y="4009"/>
                      </a:lnTo>
                      <a:lnTo>
                        <a:pt x="853205" y="4188"/>
                      </a:lnTo>
                      <a:lnTo>
                        <a:pt x="854135" y="4236"/>
                      </a:lnTo>
                      <a:lnTo>
                        <a:pt x="873422" y="7292"/>
                      </a:lnTo>
                      <a:lnTo>
                        <a:pt x="928657" y="15772"/>
                      </a:lnTo>
                      <a:lnTo>
                        <a:pt x="930410" y="16319"/>
                      </a:lnTo>
                      <a:lnTo>
                        <a:pt x="932517" y="16653"/>
                      </a:lnTo>
                      <a:cubicBezTo>
                        <a:pt x="958203" y="22106"/>
                        <a:pt x="983423" y="28849"/>
                        <a:pt x="1008104" y="36810"/>
                      </a:cubicBezTo>
                      <a:lnTo>
                        <a:pt x="1063731" y="57921"/>
                      </a:lnTo>
                      <a:lnTo>
                        <a:pt x="1073624" y="61008"/>
                      </a:lnTo>
                      <a:lnTo>
                        <a:pt x="1077654" y="63205"/>
                      </a:lnTo>
                      <a:lnTo>
                        <a:pt x="1080457" y="64269"/>
                      </a:lnTo>
                      <a:lnTo>
                        <a:pt x="1105931" y="78620"/>
                      </a:lnTo>
                      <a:lnTo>
                        <a:pt x="1204940" y="132596"/>
                      </a:lnTo>
                      <a:lnTo>
                        <a:pt x="1211757" y="138241"/>
                      </a:lnTo>
                      <a:lnTo>
                        <a:pt x="1213704" y="139338"/>
                      </a:lnTo>
                      <a:lnTo>
                        <a:pt x="1229527" y="152956"/>
                      </a:lnTo>
                      <a:lnTo>
                        <a:pt x="1319452" y="227421"/>
                      </a:lnTo>
                      <a:lnTo>
                        <a:pt x="1327701" y="237450"/>
                      </a:lnTo>
                      <a:lnTo>
                        <a:pt x="1328745" y="238348"/>
                      </a:lnTo>
                      <a:cubicBezTo>
                        <a:pt x="1465026" y="371142"/>
                        <a:pt x="1652413" y="456266"/>
                        <a:pt x="1856836" y="456266"/>
                      </a:cubicBezTo>
                      <a:cubicBezTo>
                        <a:pt x="2064665" y="456266"/>
                        <a:pt x="2248645" y="371142"/>
                        <a:pt x="2381519" y="238348"/>
                      </a:cubicBezTo>
                      <a:cubicBezTo>
                        <a:pt x="2524615" y="91934"/>
                        <a:pt x="2722223" y="0"/>
                        <a:pt x="2943681" y="0"/>
                      </a:cubicBezTo>
                      <a:lnTo>
                        <a:pt x="2945358" y="85"/>
                      </a:lnTo>
                      <a:lnTo>
                        <a:pt x="2947027" y="1"/>
                      </a:lnTo>
                      <a:cubicBezTo>
                        <a:pt x="3372648" y="1"/>
                        <a:pt x="3719955" y="347445"/>
                        <a:pt x="3719955" y="776640"/>
                      </a:cubicBezTo>
                      <a:cubicBezTo>
                        <a:pt x="3719955" y="940143"/>
                        <a:pt x="3668242" y="1092150"/>
                        <a:pt x="3579181" y="1218290"/>
                      </a:cubicBezTo>
                      <a:lnTo>
                        <a:pt x="3507380" y="1301472"/>
                      </a:lnTo>
                      <a:lnTo>
                        <a:pt x="3490084" y="1322406"/>
                      </a:lnTo>
                      <a:lnTo>
                        <a:pt x="3487395" y="1324625"/>
                      </a:lnTo>
                      <a:lnTo>
                        <a:pt x="3478202" y="1335275"/>
                      </a:lnTo>
                      <a:cubicBezTo>
                        <a:pt x="3345408" y="1468122"/>
                        <a:pt x="3263689" y="1655469"/>
                        <a:pt x="3263689" y="1859847"/>
                      </a:cubicBezTo>
                      <a:cubicBezTo>
                        <a:pt x="3263689" y="2050601"/>
                        <a:pt x="3331788" y="2227729"/>
                        <a:pt x="3450962" y="2360575"/>
                      </a:cubicBezTo>
                      <a:lnTo>
                        <a:pt x="3441131" y="2353331"/>
                      </a:lnTo>
                      <a:lnTo>
                        <a:pt x="3490084" y="2393871"/>
                      </a:lnTo>
                      <a:cubicBezTo>
                        <a:pt x="3630199" y="2534457"/>
                        <a:pt x="3717078" y="2728720"/>
                        <a:pt x="3717078" y="2943433"/>
                      </a:cubicBezTo>
                      <a:cubicBezTo>
                        <a:pt x="3717078" y="3372858"/>
                        <a:pt x="3369560" y="3717079"/>
                        <a:pt x="2943681" y="3717079"/>
                      </a:cubicBezTo>
                      <a:cubicBezTo>
                        <a:pt x="2722223" y="3717079"/>
                        <a:pt x="2524615" y="3628468"/>
                        <a:pt x="2381519" y="3481918"/>
                      </a:cubicBezTo>
                      <a:cubicBezTo>
                        <a:pt x="2248645" y="3345593"/>
                        <a:pt x="2064665" y="3263797"/>
                        <a:pt x="1856836" y="3263797"/>
                      </a:cubicBezTo>
                      <a:cubicBezTo>
                        <a:pt x="1652413" y="3263797"/>
                        <a:pt x="1465026" y="3345593"/>
                        <a:pt x="1328745" y="3481918"/>
                      </a:cubicBezTo>
                      <a:lnTo>
                        <a:pt x="1323659" y="3486276"/>
                      </a:lnTo>
                      <a:lnTo>
                        <a:pt x="1319452" y="3491363"/>
                      </a:lnTo>
                      <a:lnTo>
                        <a:pt x="1276122" y="3527007"/>
                      </a:lnTo>
                      <a:lnTo>
                        <a:pt x="1213704" y="3580488"/>
                      </a:lnTo>
                      <a:lnTo>
                        <a:pt x="1205723" y="3584918"/>
                      </a:lnTo>
                      <a:lnTo>
                        <a:pt x="1204940" y="3585562"/>
                      </a:lnTo>
                      <a:lnTo>
                        <a:pt x="1190090" y="3593596"/>
                      </a:lnTo>
                      <a:lnTo>
                        <a:pt x="1080457" y="3654455"/>
                      </a:lnTo>
                      <a:cubicBezTo>
                        <a:pt x="1009868" y="3684808"/>
                        <a:pt x="933768" y="3704858"/>
                        <a:pt x="854135" y="3712986"/>
                      </a:cubicBezTo>
                      <a:lnTo>
                        <a:pt x="852220" y="3713083"/>
                      </a:lnTo>
                      <a:lnTo>
                        <a:pt x="852040" y="3713110"/>
                      </a:lnTo>
                      <a:lnTo>
                        <a:pt x="801878" y="3715635"/>
                      </a:lnTo>
                      <a:lnTo>
                        <a:pt x="773398" y="3717079"/>
                      </a:lnTo>
                      <a:lnTo>
                        <a:pt x="773295" y="3717074"/>
                      </a:lnTo>
                      <a:lnTo>
                        <a:pt x="773193" y="3717079"/>
                      </a:lnTo>
                      <a:cubicBezTo>
                        <a:pt x="347426" y="3717079"/>
                        <a:pt x="0" y="3372968"/>
                        <a:pt x="0" y="2943682"/>
                      </a:cubicBezTo>
                      <a:lnTo>
                        <a:pt x="7" y="2943557"/>
                      </a:lnTo>
                      <a:lnTo>
                        <a:pt x="0" y="2943433"/>
                      </a:lnTo>
                      <a:lnTo>
                        <a:pt x="1851" y="2906706"/>
                      </a:lnTo>
                      <a:lnTo>
                        <a:pt x="4092" y="2861959"/>
                      </a:lnTo>
                      <a:cubicBezTo>
                        <a:pt x="17630" y="2728040"/>
                        <a:pt x="64264" y="2605932"/>
                        <a:pt x="136512" y="2501459"/>
                      </a:cubicBezTo>
                      <a:lnTo>
                        <a:pt x="210108" y="2414401"/>
                      </a:lnTo>
                      <a:lnTo>
                        <a:pt x="226994" y="2393871"/>
                      </a:lnTo>
                      <a:lnTo>
                        <a:pt x="228557" y="2392577"/>
                      </a:lnTo>
                      <a:lnTo>
                        <a:pt x="235024" y="2384927"/>
                      </a:lnTo>
                      <a:cubicBezTo>
                        <a:pt x="371269" y="2252053"/>
                        <a:pt x="453016" y="2064666"/>
                        <a:pt x="453016" y="1860244"/>
                      </a:cubicBezTo>
                      <a:cubicBezTo>
                        <a:pt x="453016" y="1655821"/>
                        <a:pt x="371269" y="1468434"/>
                        <a:pt x="235024" y="1335560"/>
                      </a:cubicBezTo>
                      <a:cubicBezTo>
                        <a:pt x="88560" y="1192464"/>
                        <a:pt x="0" y="994856"/>
                        <a:pt x="0" y="776806"/>
                      </a:cubicBezTo>
                      <a:lnTo>
                        <a:pt x="12" y="776569"/>
                      </a:lnTo>
                      <a:lnTo>
                        <a:pt x="0" y="776334"/>
                      </a:lnTo>
                      <a:cubicBezTo>
                        <a:pt x="0" y="508192"/>
                        <a:pt x="135750" y="271972"/>
                        <a:pt x="341536" y="132515"/>
                      </a:cubicBezTo>
                      <a:lnTo>
                        <a:pt x="408858" y="95846"/>
                      </a:lnTo>
                      <a:lnTo>
                        <a:pt x="472761" y="61008"/>
                      </a:lnTo>
                      <a:cubicBezTo>
                        <a:pt x="565206" y="21721"/>
                        <a:pt x="666751" y="1"/>
                        <a:pt x="773193" y="1"/>
                      </a:cubicBezTo>
                      <a:lnTo>
                        <a:pt x="773285" y="6"/>
                      </a:lnTo>
                      <a:close/>
                    </a:path>
                  </a:pathLst>
                </a:custGeom>
                <a:solidFill>
                  <a:srgbClr val="FFFFFF">
                    <a:lumMod val="95000"/>
                  </a:srgbClr>
                </a:solidFill>
                <a:ln w="12700" cap="flat" cmpd="sng" algn="ctr">
                  <a:noFill/>
                  <a:prstDash val="solid"/>
                </a:ln>
                <a:effectLst/>
              </p:spPr>
              <p:txBody>
                <a:bodyPr wrap="square" lIns="91440" tIns="45720" rIns="91440" bIns="45720" rtlCol="0" anchor="b">
                  <a:noAutofit/>
                </a:bodyPr>
                <a:lstStyle/>
                <a:p>
                  <a:pPr marL="0" marR="0" lvl="0" indent="0" algn="ctr" defTabSz="1219170" eaLnBrk="1" fontAlgn="ctr"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srgbClr val="000000">
                        <a:lumMod val="65000"/>
                        <a:lumOff val="35000"/>
                      </a:srgbClr>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9" name="ïśļïḋê">
                  <a:extLst>
                    <a:ext uri="{FF2B5EF4-FFF2-40B4-BE49-F238E27FC236}">
                      <a16:creationId xmlns:a16="http://schemas.microsoft.com/office/drawing/2014/main" id="{4124E74D-B3BD-4441-BCF7-A9C530855BC8}"/>
                    </a:ext>
                  </a:extLst>
                </p:cNvPr>
                <p:cNvSpPr/>
                <p:nvPr/>
              </p:nvSpPr>
              <p:spPr>
                <a:xfrm>
                  <a:off x="4731656" y="2143454"/>
                  <a:ext cx="2728688" cy="2728638"/>
                </a:xfrm>
                <a:prstGeom prst="ellipse">
                  <a:avLst/>
                </a:prstGeom>
                <a:pattFill prst="pct5">
                  <a:fgClr>
                    <a:srgbClr val="E4E6EA"/>
                  </a:fgClr>
                  <a:bgClr>
                    <a:srgbClr val="ADB5BF"/>
                  </a:bgClr>
                </a:pattFill>
                <a:ln w="12700" cap="flat" cmpd="sng" algn="ctr">
                  <a:noFill/>
                  <a:prstDash val="solid"/>
                  <a:miter lim="800000"/>
                </a:ln>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txBody>
                <a:bodyPr wrap="square" lIns="91440" tIns="45720" rIns="91440" bIns="45720" anchor="ctr">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r>
                    <a:rPr lang="en-US" sz="3600" b="1" u="none" dirty="0">
                      <a:solidFill>
                        <a:srgbClr val="FFFFFF"/>
                      </a:solidFill>
                      <a:latin typeface="Huawei Sans" panose="020C0503030203020204" pitchFamily="34" charset="0"/>
                    </a:rPr>
                    <a:t>4 Vs</a:t>
                  </a:r>
                  <a:endParaRPr kumimoji="0" lang="en-US" altLang="zh-CN" sz="3600" b="1" i="0" u="none" strike="noStrike" kern="0" cap="none" spc="0" normalizeH="0" baseline="0" noProof="0" dirty="0">
                    <a:ln>
                      <a:noFill/>
                    </a:ln>
                    <a:solidFill>
                      <a:srgbClr val="FFFFFF"/>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0" name="í$lîḋê">
                  <a:extLst>
                    <a:ext uri="{FF2B5EF4-FFF2-40B4-BE49-F238E27FC236}">
                      <a16:creationId xmlns:a16="http://schemas.microsoft.com/office/drawing/2014/main" id="{6269C0A5-0ED5-4982-95AD-E481F33AB460}"/>
                    </a:ext>
                  </a:extLst>
                </p:cNvPr>
                <p:cNvSpPr/>
                <p:nvPr/>
              </p:nvSpPr>
              <p:spPr bwMode="auto">
                <a:xfrm>
                  <a:off x="4343191" y="1757841"/>
                  <a:ext cx="1332048" cy="1332048"/>
                </a:xfrm>
                <a:prstGeom prst="ellipse">
                  <a:avLst/>
                </a:prstGeom>
                <a:solidFill>
                  <a:srgbClr val="25B0D2"/>
                </a:solidFill>
                <a:ln w="76200">
                  <a:solidFill>
                    <a:srgbClr val="FFFFFF"/>
                  </a:solidFill>
                </a:ln>
              </p:spPr>
              <p:txBody>
                <a:bodyPr vert="horz" wrap="square" lIns="91440" tIns="45720" rIns="91440" bIns="45720" numCol="1" anchor="ctr" anchorCtr="0" compatLnSpc="1">
                  <a:prstTxWarp prst="textNoShape">
                    <a:avLst/>
                  </a:prstTxWarp>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lumMod val="65000"/>
                        <a:lumOff val="35000"/>
                      </a:srgbClr>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1" name="íṩḻidê">
                  <a:extLst>
                    <a:ext uri="{FF2B5EF4-FFF2-40B4-BE49-F238E27FC236}">
                      <a16:creationId xmlns:a16="http://schemas.microsoft.com/office/drawing/2014/main" id="{19D24CC5-DB90-4CD0-AF78-05B29FA5542F}"/>
                    </a:ext>
                  </a:extLst>
                </p:cNvPr>
                <p:cNvSpPr/>
                <p:nvPr/>
              </p:nvSpPr>
              <p:spPr bwMode="auto">
                <a:xfrm>
                  <a:off x="4343191" y="3923500"/>
                  <a:ext cx="1332048" cy="1334925"/>
                </a:xfrm>
                <a:prstGeom prst="ellipse">
                  <a:avLst/>
                </a:prstGeom>
                <a:solidFill>
                  <a:srgbClr val="81C15F"/>
                </a:solidFill>
                <a:ln w="76200">
                  <a:solidFill>
                    <a:srgbClr val="FFFFFF"/>
                  </a:solidFill>
                </a:ln>
              </p:spPr>
              <p:txBody>
                <a:bodyPr vert="horz" wrap="square" lIns="91440" tIns="45720" rIns="91440" bIns="45720" numCol="1" anchor="ctr" anchorCtr="0" compatLnSpc="1">
                  <a:prstTxWarp prst="textNoShape">
                    <a:avLst/>
                  </a:prstTxWarp>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lumMod val="65000"/>
                        <a:lumOff val="35000"/>
                      </a:srgbClr>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2" name="íśļîḋé">
                  <a:extLst>
                    <a:ext uri="{FF2B5EF4-FFF2-40B4-BE49-F238E27FC236}">
                      <a16:creationId xmlns:a16="http://schemas.microsoft.com/office/drawing/2014/main" id="{EE5BCB18-E2D2-4BF1-93DC-CE735568FAB9}"/>
                    </a:ext>
                  </a:extLst>
                </p:cNvPr>
                <p:cNvSpPr/>
                <p:nvPr/>
              </p:nvSpPr>
              <p:spPr bwMode="auto">
                <a:xfrm>
                  <a:off x="6513165" y="3923500"/>
                  <a:ext cx="1336364" cy="1334925"/>
                </a:xfrm>
                <a:prstGeom prst="ellipse">
                  <a:avLst/>
                </a:prstGeom>
                <a:solidFill>
                  <a:srgbClr val="30B5C5"/>
                </a:solidFill>
                <a:ln w="76200">
                  <a:solidFill>
                    <a:srgbClr val="FFFFFF"/>
                  </a:solidFill>
                </a:ln>
              </p:spPr>
              <p:txBody>
                <a:bodyPr vert="horz" wrap="square" lIns="91440" tIns="45720" rIns="91440" bIns="45720" numCol="1" anchor="ctr" anchorCtr="0" compatLnSpc="1">
                  <a:prstTxWarp prst="textNoShape">
                    <a:avLst/>
                  </a:prstTxWarp>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lumMod val="65000"/>
                        <a:lumOff val="35000"/>
                      </a:srgbClr>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3" name="ïšľïḍe">
                  <a:extLst>
                    <a:ext uri="{FF2B5EF4-FFF2-40B4-BE49-F238E27FC236}">
                      <a16:creationId xmlns:a16="http://schemas.microsoft.com/office/drawing/2014/main" id="{C91D82C6-528E-4FD7-ADD5-B5ED0104BBBF}"/>
                    </a:ext>
                  </a:extLst>
                </p:cNvPr>
                <p:cNvSpPr/>
                <p:nvPr/>
              </p:nvSpPr>
              <p:spPr bwMode="auto">
                <a:xfrm>
                  <a:off x="6513165" y="1765741"/>
                  <a:ext cx="1336364" cy="1332048"/>
                </a:xfrm>
                <a:prstGeom prst="ellipse">
                  <a:avLst/>
                </a:prstGeom>
                <a:solidFill>
                  <a:srgbClr val="CB3778"/>
                </a:solidFill>
                <a:ln w="76200">
                  <a:solidFill>
                    <a:srgbClr val="FFFFFF"/>
                  </a:solidFill>
                </a:ln>
              </p:spPr>
              <p:txBody>
                <a:bodyPr vert="horz" wrap="square" lIns="91440" tIns="45720" rIns="91440" bIns="45720" numCol="1" anchor="ctr" anchorCtr="0" compatLnSpc="1">
                  <a:prstTxWarp prst="textNoShape">
                    <a:avLst/>
                  </a:prstTxWarp>
                  <a:noAutofit/>
                </a:bodyPr>
                <a:lstStyle/>
                <a:p>
                  <a:pPr marL="0" marR="0" lvl="0" indent="0" algn="ctr" defTabSz="914400" eaLnBrk="1" fontAlgn="ctr"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srgbClr val="000000">
                        <a:lumMod val="65000"/>
                        <a:lumOff val="35000"/>
                      </a:srgbClr>
                    </a:solidFill>
                    <a:effectLst/>
                    <a:uLnTx/>
                    <a:uFillTx/>
                    <a:latin typeface="Huawei Sans" panose="020C0503030203020204" pitchFamily="34" charset="0"/>
                    <a:ea typeface="方正兰亭黑简体" panose="02000000000000000000" pitchFamily="2" charset="-122"/>
                    <a:sym typeface="Huawei Sans" panose="020C0503030203020204" pitchFamily="34" charset="0"/>
                  </a:endParaRPr>
                </a:p>
              </p:txBody>
            </p:sp>
          </p:grpSp>
          <p:sp>
            <p:nvSpPr>
              <p:cNvPr id="24" name="îṥḻiďé">
                <a:extLst>
                  <a:ext uri="{FF2B5EF4-FFF2-40B4-BE49-F238E27FC236}">
                    <a16:creationId xmlns:a16="http://schemas.microsoft.com/office/drawing/2014/main" id="{126B3EF6-CE46-487A-B8DA-CE8AA032E296}"/>
                  </a:ext>
                </a:extLst>
              </p:cNvPr>
              <p:cNvSpPr txBox="1"/>
              <p:nvPr/>
            </p:nvSpPr>
            <p:spPr bwMode="auto">
              <a:xfrm>
                <a:off x="8436217" y="1707164"/>
                <a:ext cx="1950901" cy="99391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l" defTabSz="914377" rtl="0" eaLnBrk="1" fontAlgn="ctr" latinLnBrk="0" hangingPunct="1">
                  <a:lnSpc>
                    <a:spcPct val="100000"/>
                  </a:lnSpc>
                  <a:spcBef>
                    <a:spcPts val="0"/>
                  </a:spcBef>
                  <a:spcAft>
                    <a:spcPts val="0"/>
                  </a:spcAft>
                  <a:buClrTx/>
                  <a:buSzTx/>
                  <a:buFontTx/>
                  <a:buNone/>
                  <a:tabLst/>
                  <a:defRPr/>
                </a:pPr>
                <a:r>
                  <a:rPr lang="en-US" sz="1600" u="none" dirty="0">
                    <a:solidFill>
                      <a:srgbClr val="000000"/>
                    </a:solidFill>
                    <a:latin typeface="Huawei Sans" panose="020C0503030203020204" pitchFamily="34" charset="0"/>
                  </a:rPr>
                  <a:t>Velocity</a:t>
                </a:r>
              </a:p>
            </p:txBody>
          </p:sp>
          <p:sp>
            <p:nvSpPr>
              <p:cNvPr id="25" name="ïślïdé">
                <a:extLst>
                  <a:ext uri="{FF2B5EF4-FFF2-40B4-BE49-F238E27FC236}">
                    <a16:creationId xmlns:a16="http://schemas.microsoft.com/office/drawing/2014/main" id="{1C333A1F-7CFF-4A42-BA65-1B4AA4BDE0F3}"/>
                  </a:ext>
                </a:extLst>
              </p:cNvPr>
              <p:cNvSpPr txBox="1"/>
              <p:nvPr/>
            </p:nvSpPr>
            <p:spPr bwMode="auto">
              <a:xfrm>
                <a:off x="8429287" y="4561767"/>
                <a:ext cx="1957831" cy="86522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l" defTabSz="914377" rtl="0" eaLnBrk="1" fontAlgn="ctr" latinLnBrk="0" hangingPunct="1">
                  <a:lnSpc>
                    <a:spcPct val="100000"/>
                  </a:lnSpc>
                  <a:spcBef>
                    <a:spcPts val="0"/>
                  </a:spcBef>
                  <a:spcAft>
                    <a:spcPts val="0"/>
                  </a:spcAft>
                  <a:buClrTx/>
                  <a:buSzTx/>
                  <a:buFontTx/>
                  <a:buNone/>
                  <a:tabLst/>
                  <a:defRPr/>
                </a:pPr>
                <a:r>
                  <a:rPr lang="en-US" sz="1600" u="none" dirty="0">
                    <a:solidFill>
                      <a:srgbClr val="000000"/>
                    </a:solidFill>
                    <a:latin typeface="Huawei Sans" panose="020C0503030203020204" pitchFamily="34" charset="0"/>
                  </a:rPr>
                  <a:t>Value</a:t>
                </a:r>
              </a:p>
              <a:p>
                <a:pPr marL="0" marR="0" lvl="0" indent="0" algn="l" defTabSz="914377" rtl="0" eaLnBrk="1" fontAlgn="ctr" latinLnBrk="0" hangingPunct="1">
                  <a:lnSpc>
                    <a:spcPct val="100000"/>
                  </a:lnSpc>
                  <a:spcBef>
                    <a:spcPts val="0"/>
                  </a:spcBef>
                  <a:spcAft>
                    <a:spcPts val="0"/>
                  </a:spcAft>
                  <a:buClrTx/>
                  <a:buSzTx/>
                  <a:buFontTx/>
                  <a:buNone/>
                  <a:tabLst/>
                  <a:defRPr/>
                </a:pPr>
                <a:endParaRPr lang="en-US" sz="1600" u="none" dirty="0">
                  <a:solidFill>
                    <a:srgbClr val="000000"/>
                  </a:solidFill>
                  <a:latin typeface="Huawei Sans" panose="020C0503030203020204" pitchFamily="34" charset="0"/>
                </a:endParaRPr>
              </a:p>
            </p:txBody>
          </p:sp>
          <p:sp>
            <p:nvSpPr>
              <p:cNvPr id="26" name="íSļíḑé">
                <a:extLst>
                  <a:ext uri="{FF2B5EF4-FFF2-40B4-BE49-F238E27FC236}">
                    <a16:creationId xmlns:a16="http://schemas.microsoft.com/office/drawing/2014/main" id="{4BC2A3A6-1DDC-4020-945A-BBADF972BF57}"/>
                  </a:ext>
                </a:extLst>
              </p:cNvPr>
              <p:cNvSpPr txBox="1"/>
              <p:nvPr/>
            </p:nvSpPr>
            <p:spPr bwMode="auto">
              <a:xfrm>
                <a:off x="2076104" y="1770413"/>
                <a:ext cx="1688197" cy="755604"/>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r" defTabSz="914377" rtl="0" eaLnBrk="1" fontAlgn="ctr" latinLnBrk="0" hangingPunct="1">
                  <a:lnSpc>
                    <a:spcPct val="100000"/>
                  </a:lnSpc>
                  <a:spcBef>
                    <a:spcPts val="0"/>
                  </a:spcBef>
                  <a:spcAft>
                    <a:spcPts val="0"/>
                  </a:spcAft>
                  <a:buClrTx/>
                  <a:buSzTx/>
                  <a:buFontTx/>
                  <a:buNone/>
                  <a:tabLst/>
                  <a:defRPr/>
                </a:pPr>
                <a:r>
                  <a:rPr lang="en-US" sz="1600" u="none" dirty="0">
                    <a:solidFill>
                      <a:srgbClr val="000000"/>
                    </a:solidFill>
                    <a:latin typeface="Huawei Sans" panose="020C0503030203020204" pitchFamily="34" charset="0"/>
                  </a:rPr>
                  <a:t>Volume</a:t>
                </a:r>
              </a:p>
            </p:txBody>
          </p:sp>
          <p:sp>
            <p:nvSpPr>
              <p:cNvPr id="27" name="ïṥḷîḑè">
                <a:extLst>
                  <a:ext uri="{FF2B5EF4-FFF2-40B4-BE49-F238E27FC236}">
                    <a16:creationId xmlns:a16="http://schemas.microsoft.com/office/drawing/2014/main" id="{90DDA243-1E0E-4404-8D39-DAAA5B6C9482}"/>
                  </a:ext>
                </a:extLst>
              </p:cNvPr>
              <p:cNvSpPr txBox="1"/>
              <p:nvPr/>
            </p:nvSpPr>
            <p:spPr bwMode="auto">
              <a:xfrm>
                <a:off x="1864774" y="4561767"/>
                <a:ext cx="1809573" cy="865225"/>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ctr">
                <a:no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marL="0" marR="0" lvl="0" indent="0" algn="r" defTabSz="914377" rtl="0" eaLnBrk="1" fontAlgn="ctr" latinLnBrk="0" hangingPunct="1">
                  <a:lnSpc>
                    <a:spcPct val="100000"/>
                  </a:lnSpc>
                  <a:spcBef>
                    <a:spcPts val="0"/>
                  </a:spcBef>
                  <a:spcAft>
                    <a:spcPts val="0"/>
                  </a:spcAft>
                  <a:buClrTx/>
                  <a:buSzTx/>
                  <a:buFontTx/>
                  <a:buNone/>
                  <a:tabLst/>
                  <a:defRPr/>
                </a:pPr>
                <a:r>
                  <a:rPr lang="en-US" sz="1600" u="none" dirty="0">
                    <a:solidFill>
                      <a:srgbClr val="000000"/>
                    </a:solidFill>
                    <a:latin typeface="Huawei Sans" panose="020C0503030203020204" pitchFamily="34" charset="0"/>
                  </a:rPr>
                  <a:t>Variety</a:t>
                </a:r>
              </a:p>
            </p:txBody>
          </p:sp>
        </p:grpSp>
        <p:sp>
          <p:nvSpPr>
            <p:cNvPr id="19" name="business-man-thinking-of-several-options_28708">
              <a:extLst>
                <a:ext uri="{FF2B5EF4-FFF2-40B4-BE49-F238E27FC236}">
                  <a16:creationId xmlns:a16="http://schemas.microsoft.com/office/drawing/2014/main" id="{E4E544DF-22F9-4512-BAAE-5B664B0F8337}"/>
                </a:ext>
              </a:extLst>
            </p:cNvPr>
            <p:cNvSpPr>
              <a:spLocks noChangeAspect="1"/>
            </p:cNvSpPr>
            <p:nvPr/>
          </p:nvSpPr>
          <p:spPr bwMode="auto">
            <a:xfrm>
              <a:off x="5044790" y="4458443"/>
              <a:ext cx="486953" cy="457055"/>
            </a:xfrm>
            <a:custGeom>
              <a:avLst/>
              <a:gdLst>
                <a:gd name="connsiteX0" fmla="*/ 374444 w 605663"/>
                <a:gd name="connsiteY0" fmla="*/ 479361 h 568475"/>
                <a:gd name="connsiteX1" fmla="*/ 338074 w 605663"/>
                <a:gd name="connsiteY1" fmla="*/ 506122 h 568475"/>
                <a:gd name="connsiteX2" fmla="*/ 332749 w 605663"/>
                <a:gd name="connsiteY2" fmla="*/ 507204 h 568475"/>
                <a:gd name="connsiteX3" fmla="*/ 328417 w 605663"/>
                <a:gd name="connsiteY3" fmla="*/ 503780 h 568475"/>
                <a:gd name="connsiteX4" fmla="*/ 322641 w 605663"/>
                <a:gd name="connsiteY4" fmla="*/ 491976 h 568475"/>
                <a:gd name="connsiteX5" fmla="*/ 310819 w 605663"/>
                <a:gd name="connsiteY5" fmla="*/ 526126 h 568475"/>
                <a:gd name="connsiteX6" fmla="*/ 315512 w 605663"/>
                <a:gd name="connsiteY6" fmla="*/ 526126 h 568475"/>
                <a:gd name="connsiteX7" fmla="*/ 322009 w 605663"/>
                <a:gd name="connsiteY7" fmla="*/ 532523 h 568475"/>
                <a:gd name="connsiteX8" fmla="*/ 315512 w 605663"/>
                <a:gd name="connsiteY8" fmla="*/ 539011 h 568475"/>
                <a:gd name="connsiteX9" fmla="*/ 308382 w 605663"/>
                <a:gd name="connsiteY9" fmla="*/ 539011 h 568475"/>
                <a:gd name="connsiteX10" fmla="*/ 308201 w 605663"/>
                <a:gd name="connsiteY10" fmla="*/ 540813 h 568475"/>
                <a:gd name="connsiteX11" fmla="*/ 315602 w 605663"/>
                <a:gd name="connsiteY11" fmla="*/ 540813 h 568475"/>
                <a:gd name="connsiteX12" fmla="*/ 322009 w 605663"/>
                <a:gd name="connsiteY12" fmla="*/ 547300 h 568475"/>
                <a:gd name="connsiteX13" fmla="*/ 315602 w 605663"/>
                <a:gd name="connsiteY13" fmla="*/ 553698 h 568475"/>
                <a:gd name="connsiteX14" fmla="*/ 307118 w 605663"/>
                <a:gd name="connsiteY14" fmla="*/ 553698 h 568475"/>
                <a:gd name="connsiteX15" fmla="*/ 307118 w 605663"/>
                <a:gd name="connsiteY15" fmla="*/ 555410 h 568475"/>
                <a:gd name="connsiteX16" fmla="*/ 412710 w 605663"/>
                <a:gd name="connsiteY16" fmla="*/ 529099 h 568475"/>
                <a:gd name="connsiteX17" fmla="*/ 383650 w 605663"/>
                <a:gd name="connsiteY17" fmla="*/ 483416 h 568475"/>
                <a:gd name="connsiteX18" fmla="*/ 374444 w 605663"/>
                <a:gd name="connsiteY18" fmla="*/ 479361 h 568475"/>
                <a:gd name="connsiteX19" fmla="*/ 226526 w 605663"/>
                <a:gd name="connsiteY19" fmla="*/ 479361 h 568475"/>
                <a:gd name="connsiteX20" fmla="*/ 217411 w 605663"/>
                <a:gd name="connsiteY20" fmla="*/ 483416 h 568475"/>
                <a:gd name="connsiteX21" fmla="*/ 188260 w 605663"/>
                <a:gd name="connsiteY21" fmla="*/ 529460 h 568475"/>
                <a:gd name="connsiteX22" fmla="*/ 293942 w 605663"/>
                <a:gd name="connsiteY22" fmla="*/ 555410 h 568475"/>
                <a:gd name="connsiteX23" fmla="*/ 293852 w 605663"/>
                <a:gd name="connsiteY23" fmla="*/ 553788 h 568475"/>
                <a:gd name="connsiteX24" fmla="*/ 285459 w 605663"/>
                <a:gd name="connsiteY24" fmla="*/ 553788 h 568475"/>
                <a:gd name="connsiteX25" fmla="*/ 278961 w 605663"/>
                <a:gd name="connsiteY25" fmla="*/ 547300 h 568475"/>
                <a:gd name="connsiteX26" fmla="*/ 285459 w 605663"/>
                <a:gd name="connsiteY26" fmla="*/ 540813 h 568475"/>
                <a:gd name="connsiteX27" fmla="*/ 292859 w 605663"/>
                <a:gd name="connsiteY27" fmla="*/ 540813 h 568475"/>
                <a:gd name="connsiteX28" fmla="*/ 292588 w 605663"/>
                <a:gd name="connsiteY28" fmla="*/ 539011 h 568475"/>
                <a:gd name="connsiteX29" fmla="*/ 285459 w 605663"/>
                <a:gd name="connsiteY29" fmla="*/ 539011 h 568475"/>
                <a:gd name="connsiteX30" fmla="*/ 278961 w 605663"/>
                <a:gd name="connsiteY30" fmla="*/ 532613 h 568475"/>
                <a:gd name="connsiteX31" fmla="*/ 285459 w 605663"/>
                <a:gd name="connsiteY31" fmla="*/ 526126 h 568475"/>
                <a:gd name="connsiteX32" fmla="*/ 290242 w 605663"/>
                <a:gd name="connsiteY32" fmla="*/ 526126 h 568475"/>
                <a:gd name="connsiteX33" fmla="*/ 278329 w 605663"/>
                <a:gd name="connsiteY33" fmla="*/ 491976 h 568475"/>
                <a:gd name="connsiteX34" fmla="*/ 272553 w 605663"/>
                <a:gd name="connsiteY34" fmla="*/ 503780 h 568475"/>
                <a:gd name="connsiteX35" fmla="*/ 268311 w 605663"/>
                <a:gd name="connsiteY35" fmla="*/ 507204 h 568475"/>
                <a:gd name="connsiteX36" fmla="*/ 262896 w 605663"/>
                <a:gd name="connsiteY36" fmla="*/ 506122 h 568475"/>
                <a:gd name="connsiteX37" fmla="*/ 289249 w 605663"/>
                <a:gd name="connsiteY37" fmla="*/ 466206 h 568475"/>
                <a:gd name="connsiteX38" fmla="*/ 284737 w 605663"/>
                <a:gd name="connsiteY38" fmla="*/ 476117 h 568475"/>
                <a:gd name="connsiteX39" fmla="*/ 300530 w 605663"/>
                <a:gd name="connsiteY39" fmla="*/ 514052 h 568475"/>
                <a:gd name="connsiteX40" fmla="*/ 316324 w 605663"/>
                <a:gd name="connsiteY40" fmla="*/ 476117 h 568475"/>
                <a:gd name="connsiteX41" fmla="*/ 311721 w 605663"/>
                <a:gd name="connsiteY41" fmla="*/ 466206 h 568475"/>
                <a:gd name="connsiteX42" fmla="*/ 300530 w 605663"/>
                <a:gd name="connsiteY42" fmla="*/ 467197 h 568475"/>
                <a:gd name="connsiteX43" fmla="*/ 289249 w 605663"/>
                <a:gd name="connsiteY43" fmla="*/ 466206 h 568475"/>
                <a:gd name="connsiteX44" fmla="*/ 347911 w 605663"/>
                <a:gd name="connsiteY44" fmla="*/ 449536 h 568475"/>
                <a:gd name="connsiteX45" fmla="*/ 323273 w 605663"/>
                <a:gd name="connsiteY45" fmla="*/ 463142 h 568475"/>
                <a:gd name="connsiteX46" fmla="*/ 335998 w 605663"/>
                <a:gd name="connsiteY46" fmla="*/ 490624 h 568475"/>
                <a:gd name="connsiteX47" fmla="*/ 362622 w 605663"/>
                <a:gd name="connsiteY47" fmla="*/ 470981 h 568475"/>
                <a:gd name="connsiteX48" fmla="*/ 347911 w 605663"/>
                <a:gd name="connsiteY48" fmla="*/ 449536 h 568475"/>
                <a:gd name="connsiteX49" fmla="*/ 251796 w 605663"/>
                <a:gd name="connsiteY49" fmla="*/ 449536 h 568475"/>
                <a:gd name="connsiteX50" fmla="*/ 237085 w 605663"/>
                <a:gd name="connsiteY50" fmla="*/ 471071 h 568475"/>
                <a:gd name="connsiteX51" fmla="*/ 263708 w 605663"/>
                <a:gd name="connsiteY51" fmla="*/ 490714 h 568475"/>
                <a:gd name="connsiteX52" fmla="*/ 276434 w 605663"/>
                <a:gd name="connsiteY52" fmla="*/ 463232 h 568475"/>
                <a:gd name="connsiteX53" fmla="*/ 251796 w 605663"/>
                <a:gd name="connsiteY53" fmla="*/ 449536 h 568475"/>
                <a:gd name="connsiteX54" fmla="*/ 329823 w 605663"/>
                <a:gd name="connsiteY54" fmla="*/ 362706 h 568475"/>
                <a:gd name="connsiteX55" fmla="*/ 342948 w 605663"/>
                <a:gd name="connsiteY55" fmla="*/ 375831 h 568475"/>
                <a:gd name="connsiteX56" fmla="*/ 329823 w 605663"/>
                <a:gd name="connsiteY56" fmla="*/ 388956 h 568475"/>
                <a:gd name="connsiteX57" fmla="*/ 316698 w 605663"/>
                <a:gd name="connsiteY57" fmla="*/ 375831 h 568475"/>
                <a:gd name="connsiteX58" fmla="*/ 329823 w 605663"/>
                <a:gd name="connsiteY58" fmla="*/ 362706 h 568475"/>
                <a:gd name="connsiteX59" fmla="*/ 300543 w 605663"/>
                <a:gd name="connsiteY59" fmla="*/ 362706 h 568475"/>
                <a:gd name="connsiteX60" fmla="*/ 306959 w 605663"/>
                <a:gd name="connsiteY60" fmla="*/ 369200 h 568475"/>
                <a:gd name="connsiteX61" fmla="*/ 306959 w 605663"/>
                <a:gd name="connsiteY61" fmla="*/ 409065 h 568475"/>
                <a:gd name="connsiteX62" fmla="*/ 300543 w 605663"/>
                <a:gd name="connsiteY62" fmla="*/ 415559 h 568475"/>
                <a:gd name="connsiteX63" fmla="*/ 287710 w 605663"/>
                <a:gd name="connsiteY63" fmla="*/ 415559 h 568475"/>
                <a:gd name="connsiteX64" fmla="*/ 281203 w 605663"/>
                <a:gd name="connsiteY64" fmla="*/ 409065 h 568475"/>
                <a:gd name="connsiteX65" fmla="*/ 287710 w 605663"/>
                <a:gd name="connsiteY65" fmla="*/ 402662 h 568475"/>
                <a:gd name="connsiteX66" fmla="*/ 294036 w 605663"/>
                <a:gd name="connsiteY66" fmla="*/ 402662 h 568475"/>
                <a:gd name="connsiteX67" fmla="*/ 294036 w 605663"/>
                <a:gd name="connsiteY67" fmla="*/ 369200 h 568475"/>
                <a:gd name="connsiteX68" fmla="*/ 300543 w 605663"/>
                <a:gd name="connsiteY68" fmla="*/ 362706 h 568475"/>
                <a:gd name="connsiteX69" fmla="*/ 271536 w 605663"/>
                <a:gd name="connsiteY69" fmla="*/ 362706 h 568475"/>
                <a:gd name="connsiteX70" fmla="*/ 284661 w 605663"/>
                <a:gd name="connsiteY70" fmla="*/ 375831 h 568475"/>
                <a:gd name="connsiteX71" fmla="*/ 271536 w 605663"/>
                <a:gd name="connsiteY71" fmla="*/ 388956 h 568475"/>
                <a:gd name="connsiteX72" fmla="*/ 258411 w 605663"/>
                <a:gd name="connsiteY72" fmla="*/ 375831 h 568475"/>
                <a:gd name="connsiteX73" fmla="*/ 271536 w 605663"/>
                <a:gd name="connsiteY73" fmla="*/ 362706 h 568475"/>
                <a:gd name="connsiteX74" fmla="*/ 387697 w 605663"/>
                <a:gd name="connsiteY74" fmla="*/ 342854 h 568475"/>
                <a:gd name="connsiteX75" fmla="*/ 396805 w 605663"/>
                <a:gd name="connsiteY75" fmla="*/ 342854 h 568475"/>
                <a:gd name="connsiteX76" fmla="*/ 396805 w 605663"/>
                <a:gd name="connsiteY76" fmla="*/ 351932 h 568475"/>
                <a:gd name="connsiteX77" fmla="*/ 387697 w 605663"/>
                <a:gd name="connsiteY77" fmla="*/ 361100 h 568475"/>
                <a:gd name="connsiteX78" fmla="*/ 383097 w 605663"/>
                <a:gd name="connsiteY78" fmla="*/ 362988 h 568475"/>
                <a:gd name="connsiteX79" fmla="*/ 378498 w 605663"/>
                <a:gd name="connsiteY79" fmla="*/ 361100 h 568475"/>
                <a:gd name="connsiteX80" fmla="*/ 378498 w 605663"/>
                <a:gd name="connsiteY80" fmla="*/ 351932 h 568475"/>
                <a:gd name="connsiteX81" fmla="*/ 196933 w 605663"/>
                <a:gd name="connsiteY81" fmla="*/ 338415 h 568475"/>
                <a:gd name="connsiteX82" fmla="*/ 206041 w 605663"/>
                <a:gd name="connsiteY82" fmla="*/ 338415 h 568475"/>
                <a:gd name="connsiteX83" fmla="*/ 215240 w 605663"/>
                <a:gd name="connsiteY83" fmla="*/ 347522 h 568475"/>
                <a:gd name="connsiteX84" fmla="*/ 215240 w 605663"/>
                <a:gd name="connsiteY84" fmla="*/ 356719 h 568475"/>
                <a:gd name="connsiteX85" fmla="*/ 210641 w 605663"/>
                <a:gd name="connsiteY85" fmla="*/ 358613 h 568475"/>
                <a:gd name="connsiteX86" fmla="*/ 206041 w 605663"/>
                <a:gd name="connsiteY86" fmla="*/ 356719 h 568475"/>
                <a:gd name="connsiteX87" fmla="*/ 196933 w 605663"/>
                <a:gd name="connsiteY87" fmla="*/ 347522 h 568475"/>
                <a:gd name="connsiteX88" fmla="*/ 196933 w 605663"/>
                <a:gd name="connsiteY88" fmla="*/ 338415 h 568475"/>
                <a:gd name="connsiteX89" fmla="*/ 300530 w 605663"/>
                <a:gd name="connsiteY89" fmla="*/ 327893 h 568475"/>
                <a:gd name="connsiteX90" fmla="*/ 237265 w 605663"/>
                <a:gd name="connsiteY90" fmla="*/ 391058 h 568475"/>
                <a:gd name="connsiteX91" fmla="*/ 300530 w 605663"/>
                <a:gd name="connsiteY91" fmla="*/ 454222 h 568475"/>
                <a:gd name="connsiteX92" fmla="*/ 363795 w 605663"/>
                <a:gd name="connsiteY92" fmla="*/ 391058 h 568475"/>
                <a:gd name="connsiteX93" fmla="*/ 300530 w 605663"/>
                <a:gd name="connsiteY93" fmla="*/ 327893 h 568475"/>
                <a:gd name="connsiteX94" fmla="*/ 412183 w 605663"/>
                <a:gd name="connsiteY94" fmla="*/ 318375 h 568475"/>
                <a:gd name="connsiteX95" fmla="*/ 421291 w 605663"/>
                <a:gd name="connsiteY95" fmla="*/ 318375 h 568475"/>
                <a:gd name="connsiteX96" fmla="*/ 421291 w 605663"/>
                <a:gd name="connsiteY96" fmla="*/ 327482 h 568475"/>
                <a:gd name="connsiteX97" fmla="*/ 412183 w 605663"/>
                <a:gd name="connsiteY97" fmla="*/ 336679 h 568475"/>
                <a:gd name="connsiteX98" fmla="*/ 407583 w 605663"/>
                <a:gd name="connsiteY98" fmla="*/ 338573 h 568475"/>
                <a:gd name="connsiteX99" fmla="*/ 402984 w 605663"/>
                <a:gd name="connsiteY99" fmla="*/ 336679 h 568475"/>
                <a:gd name="connsiteX100" fmla="*/ 402984 w 605663"/>
                <a:gd name="connsiteY100" fmla="*/ 327482 h 568475"/>
                <a:gd name="connsiteX101" fmla="*/ 176892 w 605663"/>
                <a:gd name="connsiteY101" fmla="*/ 318375 h 568475"/>
                <a:gd name="connsiteX102" fmla="*/ 186000 w 605663"/>
                <a:gd name="connsiteY102" fmla="*/ 318375 h 568475"/>
                <a:gd name="connsiteX103" fmla="*/ 195199 w 605663"/>
                <a:gd name="connsiteY103" fmla="*/ 327482 h 568475"/>
                <a:gd name="connsiteX104" fmla="*/ 195199 w 605663"/>
                <a:gd name="connsiteY104" fmla="*/ 336679 h 568475"/>
                <a:gd name="connsiteX105" fmla="*/ 190600 w 605663"/>
                <a:gd name="connsiteY105" fmla="*/ 338573 h 568475"/>
                <a:gd name="connsiteX106" fmla="*/ 186000 w 605663"/>
                <a:gd name="connsiteY106" fmla="*/ 336679 h 568475"/>
                <a:gd name="connsiteX107" fmla="*/ 176892 w 605663"/>
                <a:gd name="connsiteY107" fmla="*/ 327482 h 568475"/>
                <a:gd name="connsiteX108" fmla="*/ 176892 w 605663"/>
                <a:gd name="connsiteY108" fmla="*/ 318375 h 568475"/>
                <a:gd name="connsiteX109" fmla="*/ 300548 w 605663"/>
                <a:gd name="connsiteY109" fmla="*/ 274499 h 568475"/>
                <a:gd name="connsiteX110" fmla="*/ 306959 w 605663"/>
                <a:gd name="connsiteY110" fmla="*/ 280910 h 568475"/>
                <a:gd name="connsiteX111" fmla="*/ 306959 w 605663"/>
                <a:gd name="connsiteY111" fmla="*/ 293914 h 568475"/>
                <a:gd name="connsiteX112" fmla="*/ 300548 w 605663"/>
                <a:gd name="connsiteY112" fmla="*/ 300326 h 568475"/>
                <a:gd name="connsiteX113" fmla="*/ 294046 w 605663"/>
                <a:gd name="connsiteY113" fmla="*/ 293914 h 568475"/>
                <a:gd name="connsiteX114" fmla="*/ 294046 w 605663"/>
                <a:gd name="connsiteY114" fmla="*/ 280910 h 568475"/>
                <a:gd name="connsiteX115" fmla="*/ 300548 w 605663"/>
                <a:gd name="connsiteY115" fmla="*/ 274499 h 568475"/>
                <a:gd name="connsiteX116" fmla="*/ 300548 w 605663"/>
                <a:gd name="connsiteY116" fmla="*/ 236394 h 568475"/>
                <a:gd name="connsiteX117" fmla="*/ 306959 w 605663"/>
                <a:gd name="connsiteY117" fmla="*/ 242891 h 568475"/>
                <a:gd name="connsiteX118" fmla="*/ 306959 w 605663"/>
                <a:gd name="connsiteY118" fmla="*/ 261933 h 568475"/>
                <a:gd name="connsiteX119" fmla="*/ 300548 w 605663"/>
                <a:gd name="connsiteY119" fmla="*/ 268431 h 568475"/>
                <a:gd name="connsiteX120" fmla="*/ 294046 w 605663"/>
                <a:gd name="connsiteY120" fmla="*/ 261933 h 568475"/>
                <a:gd name="connsiteX121" fmla="*/ 294046 w 605663"/>
                <a:gd name="connsiteY121" fmla="*/ 242891 h 568475"/>
                <a:gd name="connsiteX122" fmla="*/ 300548 w 605663"/>
                <a:gd name="connsiteY122" fmla="*/ 236394 h 568475"/>
                <a:gd name="connsiteX123" fmla="*/ 80322 w 605663"/>
                <a:gd name="connsiteY123" fmla="*/ 226525 h 568475"/>
                <a:gd name="connsiteX124" fmla="*/ 73824 w 605663"/>
                <a:gd name="connsiteY124" fmla="*/ 232922 h 568475"/>
                <a:gd name="connsiteX125" fmla="*/ 80322 w 605663"/>
                <a:gd name="connsiteY125" fmla="*/ 239410 h 568475"/>
                <a:gd name="connsiteX126" fmla="*/ 87542 w 605663"/>
                <a:gd name="connsiteY126" fmla="*/ 239410 h 568475"/>
                <a:gd name="connsiteX127" fmla="*/ 87542 w 605663"/>
                <a:gd name="connsiteY127" fmla="*/ 297978 h 568475"/>
                <a:gd name="connsiteX128" fmla="*/ 93950 w 605663"/>
                <a:gd name="connsiteY128" fmla="*/ 304466 h 568475"/>
                <a:gd name="connsiteX129" fmla="*/ 100447 w 605663"/>
                <a:gd name="connsiteY129" fmla="*/ 297978 h 568475"/>
                <a:gd name="connsiteX130" fmla="*/ 100447 w 605663"/>
                <a:gd name="connsiteY130" fmla="*/ 232922 h 568475"/>
                <a:gd name="connsiteX131" fmla="*/ 93950 w 605663"/>
                <a:gd name="connsiteY131" fmla="*/ 226525 h 568475"/>
                <a:gd name="connsiteX132" fmla="*/ 511623 w 605663"/>
                <a:gd name="connsiteY132" fmla="*/ 225624 h 568475"/>
                <a:gd name="connsiteX133" fmla="*/ 488339 w 605663"/>
                <a:gd name="connsiteY133" fmla="*/ 248871 h 568475"/>
                <a:gd name="connsiteX134" fmla="*/ 494837 w 605663"/>
                <a:gd name="connsiteY134" fmla="*/ 255358 h 568475"/>
                <a:gd name="connsiteX135" fmla="*/ 501335 w 605663"/>
                <a:gd name="connsiteY135" fmla="*/ 248871 h 568475"/>
                <a:gd name="connsiteX136" fmla="*/ 511623 w 605663"/>
                <a:gd name="connsiteY136" fmla="*/ 238509 h 568475"/>
                <a:gd name="connsiteX137" fmla="*/ 522002 w 605663"/>
                <a:gd name="connsiteY137" fmla="*/ 248871 h 568475"/>
                <a:gd name="connsiteX138" fmla="*/ 520738 w 605663"/>
                <a:gd name="connsiteY138" fmla="*/ 253737 h 568475"/>
                <a:gd name="connsiteX139" fmla="*/ 511713 w 605663"/>
                <a:gd name="connsiteY139" fmla="*/ 252115 h 568475"/>
                <a:gd name="connsiteX140" fmla="*/ 505216 w 605663"/>
                <a:gd name="connsiteY140" fmla="*/ 258512 h 568475"/>
                <a:gd name="connsiteX141" fmla="*/ 511713 w 605663"/>
                <a:gd name="connsiteY141" fmla="*/ 265000 h 568475"/>
                <a:gd name="connsiteX142" fmla="*/ 525341 w 605663"/>
                <a:gd name="connsiteY142" fmla="*/ 278606 h 568475"/>
                <a:gd name="connsiteX143" fmla="*/ 511713 w 605663"/>
                <a:gd name="connsiteY143" fmla="*/ 292302 h 568475"/>
                <a:gd name="connsiteX144" fmla="*/ 497996 w 605663"/>
                <a:gd name="connsiteY144" fmla="*/ 278606 h 568475"/>
                <a:gd name="connsiteX145" fmla="*/ 491588 w 605663"/>
                <a:gd name="connsiteY145" fmla="*/ 272208 h 568475"/>
                <a:gd name="connsiteX146" fmla="*/ 485090 w 605663"/>
                <a:gd name="connsiteY146" fmla="*/ 278606 h 568475"/>
                <a:gd name="connsiteX147" fmla="*/ 511713 w 605663"/>
                <a:gd name="connsiteY147" fmla="*/ 305187 h 568475"/>
                <a:gd name="connsiteX148" fmla="*/ 538247 w 605663"/>
                <a:gd name="connsiteY148" fmla="*/ 278606 h 568475"/>
                <a:gd name="connsiteX149" fmla="*/ 531388 w 605663"/>
                <a:gd name="connsiteY149" fmla="*/ 260945 h 568475"/>
                <a:gd name="connsiteX150" fmla="*/ 534908 w 605663"/>
                <a:gd name="connsiteY150" fmla="*/ 248871 h 568475"/>
                <a:gd name="connsiteX151" fmla="*/ 511623 w 605663"/>
                <a:gd name="connsiteY151" fmla="*/ 225624 h 568475"/>
                <a:gd name="connsiteX152" fmla="*/ 300548 w 605663"/>
                <a:gd name="connsiteY152" fmla="*/ 204428 h 568475"/>
                <a:gd name="connsiteX153" fmla="*/ 306959 w 605663"/>
                <a:gd name="connsiteY153" fmla="*/ 210907 h 568475"/>
                <a:gd name="connsiteX154" fmla="*/ 306959 w 605663"/>
                <a:gd name="connsiteY154" fmla="*/ 223776 h 568475"/>
                <a:gd name="connsiteX155" fmla="*/ 300548 w 605663"/>
                <a:gd name="connsiteY155" fmla="*/ 230255 h 568475"/>
                <a:gd name="connsiteX156" fmla="*/ 294046 w 605663"/>
                <a:gd name="connsiteY156" fmla="*/ 223776 h 568475"/>
                <a:gd name="connsiteX157" fmla="*/ 294046 w 605663"/>
                <a:gd name="connsiteY157" fmla="*/ 210907 h 568475"/>
                <a:gd name="connsiteX158" fmla="*/ 300548 w 605663"/>
                <a:gd name="connsiteY158" fmla="*/ 204428 h 568475"/>
                <a:gd name="connsiteX159" fmla="*/ 209649 w 605663"/>
                <a:gd name="connsiteY159" fmla="*/ 70372 h 568475"/>
                <a:gd name="connsiteX160" fmla="*/ 88083 w 605663"/>
                <a:gd name="connsiteY160" fmla="*/ 169398 h 568475"/>
                <a:gd name="connsiteX161" fmla="*/ 93950 w 605663"/>
                <a:gd name="connsiteY161" fmla="*/ 169037 h 568475"/>
                <a:gd name="connsiteX162" fmla="*/ 187989 w 605663"/>
                <a:gd name="connsiteY162" fmla="*/ 262927 h 568475"/>
                <a:gd name="connsiteX163" fmla="*/ 93950 w 605663"/>
                <a:gd name="connsiteY163" fmla="*/ 356727 h 568475"/>
                <a:gd name="connsiteX164" fmla="*/ 51984 w 605663"/>
                <a:gd name="connsiteY164" fmla="*/ 346635 h 568475"/>
                <a:gd name="connsiteX165" fmla="*/ 176347 w 605663"/>
                <a:gd name="connsiteY165" fmla="*/ 523062 h 568475"/>
                <a:gd name="connsiteX166" fmla="*/ 214071 w 605663"/>
                <a:gd name="connsiteY166" fmla="*/ 470891 h 568475"/>
                <a:gd name="connsiteX167" fmla="*/ 222465 w 605663"/>
                <a:gd name="connsiteY167" fmla="*/ 466836 h 568475"/>
                <a:gd name="connsiteX168" fmla="*/ 242139 w 605663"/>
                <a:gd name="connsiteY168" fmla="*/ 439805 h 568475"/>
                <a:gd name="connsiteX169" fmla="*/ 224269 w 605663"/>
                <a:gd name="connsiteY169" fmla="*/ 391058 h 568475"/>
                <a:gd name="connsiteX170" fmla="*/ 300530 w 605663"/>
                <a:gd name="connsiteY170" fmla="*/ 314918 h 568475"/>
                <a:gd name="connsiteX171" fmla="*/ 376701 w 605663"/>
                <a:gd name="connsiteY171" fmla="*/ 391058 h 568475"/>
                <a:gd name="connsiteX172" fmla="*/ 358921 w 605663"/>
                <a:gd name="connsiteY172" fmla="*/ 439805 h 568475"/>
                <a:gd name="connsiteX173" fmla="*/ 378596 w 605663"/>
                <a:gd name="connsiteY173" fmla="*/ 466836 h 568475"/>
                <a:gd name="connsiteX174" fmla="*/ 386989 w 605663"/>
                <a:gd name="connsiteY174" fmla="*/ 470891 h 568475"/>
                <a:gd name="connsiteX175" fmla="*/ 424623 w 605663"/>
                <a:gd name="connsiteY175" fmla="*/ 522792 h 568475"/>
                <a:gd name="connsiteX176" fmla="*/ 546369 w 605663"/>
                <a:gd name="connsiteY176" fmla="*/ 352582 h 568475"/>
                <a:gd name="connsiteX177" fmla="*/ 511623 w 605663"/>
                <a:gd name="connsiteY177" fmla="*/ 359340 h 568475"/>
                <a:gd name="connsiteX178" fmla="*/ 417674 w 605663"/>
                <a:gd name="connsiteY178" fmla="*/ 265540 h 568475"/>
                <a:gd name="connsiteX179" fmla="*/ 511623 w 605663"/>
                <a:gd name="connsiteY179" fmla="*/ 171651 h 568475"/>
                <a:gd name="connsiteX180" fmla="*/ 512796 w 605663"/>
                <a:gd name="connsiteY180" fmla="*/ 171741 h 568475"/>
                <a:gd name="connsiteX181" fmla="*/ 391592 w 605663"/>
                <a:gd name="connsiteY181" fmla="*/ 71093 h 568475"/>
                <a:gd name="connsiteX182" fmla="*/ 394480 w 605663"/>
                <a:gd name="connsiteY182" fmla="*/ 93890 h 568475"/>
                <a:gd name="connsiteX183" fmla="*/ 300530 w 605663"/>
                <a:gd name="connsiteY183" fmla="*/ 187689 h 568475"/>
                <a:gd name="connsiteX184" fmla="*/ 206490 w 605663"/>
                <a:gd name="connsiteY184" fmla="*/ 93890 h 568475"/>
                <a:gd name="connsiteX185" fmla="*/ 209649 w 605663"/>
                <a:gd name="connsiteY185" fmla="*/ 70372 h 568475"/>
                <a:gd name="connsiteX186" fmla="*/ 299718 w 605663"/>
                <a:gd name="connsiteY186" fmla="*/ 59650 h 568475"/>
                <a:gd name="connsiteX187" fmla="*/ 276434 w 605663"/>
                <a:gd name="connsiteY187" fmla="*/ 82897 h 568475"/>
                <a:gd name="connsiteX188" fmla="*/ 282932 w 605663"/>
                <a:gd name="connsiteY188" fmla="*/ 89384 h 568475"/>
                <a:gd name="connsiteX189" fmla="*/ 289339 w 605663"/>
                <a:gd name="connsiteY189" fmla="*/ 82897 h 568475"/>
                <a:gd name="connsiteX190" fmla="*/ 299718 w 605663"/>
                <a:gd name="connsiteY190" fmla="*/ 72625 h 568475"/>
                <a:gd name="connsiteX191" fmla="*/ 310006 w 605663"/>
                <a:gd name="connsiteY191" fmla="*/ 82897 h 568475"/>
                <a:gd name="connsiteX192" fmla="*/ 306396 w 605663"/>
                <a:gd name="connsiteY192" fmla="*/ 90736 h 568475"/>
                <a:gd name="connsiteX193" fmla="*/ 306216 w 605663"/>
                <a:gd name="connsiteY193" fmla="*/ 91006 h 568475"/>
                <a:gd name="connsiteX194" fmla="*/ 306035 w 605663"/>
                <a:gd name="connsiteY194" fmla="*/ 91096 h 568475"/>
                <a:gd name="connsiteX195" fmla="*/ 277787 w 605663"/>
                <a:gd name="connsiteY195" fmla="*/ 119389 h 568475"/>
                <a:gd name="connsiteX196" fmla="*/ 276343 w 605663"/>
                <a:gd name="connsiteY196" fmla="*/ 121462 h 568475"/>
                <a:gd name="connsiteX197" fmla="*/ 276343 w 605663"/>
                <a:gd name="connsiteY197" fmla="*/ 126418 h 568475"/>
                <a:gd name="connsiteX198" fmla="*/ 279863 w 605663"/>
                <a:gd name="connsiteY198" fmla="*/ 129932 h 568475"/>
                <a:gd name="connsiteX199" fmla="*/ 282300 w 605663"/>
                <a:gd name="connsiteY199" fmla="*/ 130382 h 568475"/>
                <a:gd name="connsiteX200" fmla="*/ 316504 w 605663"/>
                <a:gd name="connsiteY200" fmla="*/ 130382 h 568475"/>
                <a:gd name="connsiteX201" fmla="*/ 323002 w 605663"/>
                <a:gd name="connsiteY201" fmla="*/ 123985 h 568475"/>
                <a:gd name="connsiteX202" fmla="*/ 316504 w 605663"/>
                <a:gd name="connsiteY202" fmla="*/ 117497 h 568475"/>
                <a:gd name="connsiteX203" fmla="*/ 297913 w 605663"/>
                <a:gd name="connsiteY203" fmla="*/ 117497 h 568475"/>
                <a:gd name="connsiteX204" fmla="*/ 315151 w 605663"/>
                <a:gd name="connsiteY204" fmla="*/ 100287 h 568475"/>
                <a:gd name="connsiteX205" fmla="*/ 315331 w 605663"/>
                <a:gd name="connsiteY205" fmla="*/ 100107 h 568475"/>
                <a:gd name="connsiteX206" fmla="*/ 323002 w 605663"/>
                <a:gd name="connsiteY206" fmla="*/ 82897 h 568475"/>
                <a:gd name="connsiteX207" fmla="*/ 299718 w 605663"/>
                <a:gd name="connsiteY207" fmla="*/ 59650 h 568475"/>
                <a:gd name="connsiteX208" fmla="*/ 300530 w 605663"/>
                <a:gd name="connsiteY208" fmla="*/ 0 h 568475"/>
                <a:gd name="connsiteX209" fmla="*/ 386086 w 605663"/>
                <a:gd name="connsiteY209" fmla="*/ 55234 h 568475"/>
                <a:gd name="connsiteX210" fmla="*/ 527688 w 605663"/>
                <a:gd name="connsiteY210" fmla="*/ 171200 h 568475"/>
                <a:gd name="connsiteX211" fmla="*/ 528951 w 605663"/>
                <a:gd name="connsiteY211" fmla="*/ 173272 h 568475"/>
                <a:gd name="connsiteX212" fmla="*/ 605663 w 605663"/>
                <a:gd name="connsiteY212" fmla="*/ 265450 h 568475"/>
                <a:gd name="connsiteX213" fmla="*/ 560809 w 605663"/>
                <a:gd name="connsiteY213" fmla="*/ 345284 h 568475"/>
                <a:gd name="connsiteX214" fmla="*/ 560809 w 605663"/>
                <a:gd name="connsiteY214" fmla="*/ 345554 h 568475"/>
                <a:gd name="connsiteX215" fmla="*/ 299718 w 605663"/>
                <a:gd name="connsiteY215" fmla="*/ 568475 h 568475"/>
                <a:gd name="connsiteX216" fmla="*/ 37544 w 605663"/>
                <a:gd name="connsiteY216" fmla="*/ 337715 h 568475"/>
                <a:gd name="connsiteX217" fmla="*/ 0 w 605663"/>
                <a:gd name="connsiteY217" fmla="*/ 262837 h 568475"/>
                <a:gd name="connsiteX218" fmla="*/ 71387 w 605663"/>
                <a:gd name="connsiteY218" fmla="*/ 171921 h 568475"/>
                <a:gd name="connsiteX219" fmla="*/ 215245 w 605663"/>
                <a:gd name="connsiteY219" fmla="*/ 54694 h 568475"/>
                <a:gd name="connsiteX220" fmla="*/ 300530 w 605663"/>
                <a:gd name="connsiteY220" fmla="*/ 0 h 56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Lst>
              <a:rect l="l" t="t" r="r" b="b"/>
              <a:pathLst>
                <a:path w="605663" h="568475">
                  <a:moveTo>
                    <a:pt x="374444" y="479361"/>
                  </a:moveTo>
                  <a:lnTo>
                    <a:pt x="338074" y="506122"/>
                  </a:lnTo>
                  <a:cubicBezTo>
                    <a:pt x="336540" y="507204"/>
                    <a:pt x="334554" y="507654"/>
                    <a:pt x="332749" y="507204"/>
                  </a:cubicBezTo>
                  <a:cubicBezTo>
                    <a:pt x="330854" y="506753"/>
                    <a:pt x="329320" y="505492"/>
                    <a:pt x="328417" y="503780"/>
                  </a:cubicBezTo>
                  <a:lnTo>
                    <a:pt x="322641" y="491976"/>
                  </a:lnTo>
                  <a:cubicBezTo>
                    <a:pt x="318851" y="499905"/>
                    <a:pt x="314068" y="511889"/>
                    <a:pt x="310819" y="526126"/>
                  </a:cubicBezTo>
                  <a:lnTo>
                    <a:pt x="315512" y="526126"/>
                  </a:lnTo>
                  <a:cubicBezTo>
                    <a:pt x="319121" y="526126"/>
                    <a:pt x="322009" y="529009"/>
                    <a:pt x="322009" y="532523"/>
                  </a:cubicBezTo>
                  <a:cubicBezTo>
                    <a:pt x="322009" y="536127"/>
                    <a:pt x="319121" y="539011"/>
                    <a:pt x="315512" y="539011"/>
                  </a:cubicBezTo>
                  <a:lnTo>
                    <a:pt x="308382" y="539011"/>
                  </a:lnTo>
                  <a:cubicBezTo>
                    <a:pt x="308292" y="539641"/>
                    <a:pt x="308201" y="540182"/>
                    <a:pt x="308201" y="540813"/>
                  </a:cubicBezTo>
                  <a:lnTo>
                    <a:pt x="315602" y="540813"/>
                  </a:lnTo>
                  <a:cubicBezTo>
                    <a:pt x="319121" y="540813"/>
                    <a:pt x="322009" y="543696"/>
                    <a:pt x="322009" y="547300"/>
                  </a:cubicBezTo>
                  <a:cubicBezTo>
                    <a:pt x="322009" y="550815"/>
                    <a:pt x="319121" y="553698"/>
                    <a:pt x="315602" y="553698"/>
                  </a:cubicBezTo>
                  <a:lnTo>
                    <a:pt x="307118" y="553698"/>
                  </a:lnTo>
                  <a:cubicBezTo>
                    <a:pt x="307118" y="554239"/>
                    <a:pt x="307118" y="554779"/>
                    <a:pt x="307118" y="555410"/>
                  </a:cubicBezTo>
                  <a:cubicBezTo>
                    <a:pt x="344933" y="554329"/>
                    <a:pt x="380762" y="545048"/>
                    <a:pt x="412710" y="529099"/>
                  </a:cubicBezTo>
                  <a:cubicBezTo>
                    <a:pt x="410995" y="520089"/>
                    <a:pt x="403685" y="488732"/>
                    <a:pt x="383650" y="483416"/>
                  </a:cubicBezTo>
                  <a:cubicBezTo>
                    <a:pt x="380491" y="482515"/>
                    <a:pt x="377423" y="481073"/>
                    <a:pt x="374444" y="479361"/>
                  </a:cubicBezTo>
                  <a:close/>
                  <a:moveTo>
                    <a:pt x="226526" y="479361"/>
                  </a:moveTo>
                  <a:cubicBezTo>
                    <a:pt x="223547" y="481073"/>
                    <a:pt x="220479" y="482515"/>
                    <a:pt x="217411" y="483416"/>
                  </a:cubicBezTo>
                  <a:cubicBezTo>
                    <a:pt x="197014" y="488822"/>
                    <a:pt x="189794" y="520900"/>
                    <a:pt x="188260" y="529460"/>
                  </a:cubicBezTo>
                  <a:cubicBezTo>
                    <a:pt x="220389" y="545318"/>
                    <a:pt x="256218" y="554509"/>
                    <a:pt x="293942" y="555410"/>
                  </a:cubicBezTo>
                  <a:cubicBezTo>
                    <a:pt x="293942" y="554869"/>
                    <a:pt x="293852" y="554329"/>
                    <a:pt x="293852" y="553788"/>
                  </a:cubicBezTo>
                  <a:lnTo>
                    <a:pt x="285459" y="553788"/>
                  </a:lnTo>
                  <a:cubicBezTo>
                    <a:pt x="281849" y="553788"/>
                    <a:pt x="278961" y="550815"/>
                    <a:pt x="278961" y="547300"/>
                  </a:cubicBezTo>
                  <a:cubicBezTo>
                    <a:pt x="278961" y="543696"/>
                    <a:pt x="281849" y="540813"/>
                    <a:pt x="285459" y="540813"/>
                  </a:cubicBezTo>
                  <a:lnTo>
                    <a:pt x="292859" y="540813"/>
                  </a:lnTo>
                  <a:cubicBezTo>
                    <a:pt x="292769" y="540272"/>
                    <a:pt x="292678" y="539641"/>
                    <a:pt x="292588" y="539011"/>
                  </a:cubicBezTo>
                  <a:lnTo>
                    <a:pt x="285459" y="539011"/>
                  </a:lnTo>
                  <a:cubicBezTo>
                    <a:pt x="281849" y="539011"/>
                    <a:pt x="278961" y="536127"/>
                    <a:pt x="278961" y="532613"/>
                  </a:cubicBezTo>
                  <a:cubicBezTo>
                    <a:pt x="278961" y="529009"/>
                    <a:pt x="281849" y="526126"/>
                    <a:pt x="285459" y="526126"/>
                  </a:cubicBezTo>
                  <a:lnTo>
                    <a:pt x="290242" y="526126"/>
                  </a:lnTo>
                  <a:cubicBezTo>
                    <a:pt x="286903" y="511889"/>
                    <a:pt x="282119" y="499905"/>
                    <a:pt x="278329" y="491976"/>
                  </a:cubicBezTo>
                  <a:lnTo>
                    <a:pt x="272553" y="503780"/>
                  </a:lnTo>
                  <a:cubicBezTo>
                    <a:pt x="271650" y="505492"/>
                    <a:pt x="270116" y="506753"/>
                    <a:pt x="268311" y="507204"/>
                  </a:cubicBezTo>
                  <a:cubicBezTo>
                    <a:pt x="266416" y="507654"/>
                    <a:pt x="264430" y="507204"/>
                    <a:pt x="262896" y="506122"/>
                  </a:cubicBezTo>
                  <a:close/>
                  <a:moveTo>
                    <a:pt x="289249" y="466206"/>
                  </a:moveTo>
                  <a:lnTo>
                    <a:pt x="284737" y="476117"/>
                  </a:lnTo>
                  <a:cubicBezTo>
                    <a:pt x="287444" y="480893"/>
                    <a:pt x="294935" y="494769"/>
                    <a:pt x="300530" y="514052"/>
                  </a:cubicBezTo>
                  <a:cubicBezTo>
                    <a:pt x="306035" y="494769"/>
                    <a:pt x="313526" y="480893"/>
                    <a:pt x="316324" y="476117"/>
                  </a:cubicBezTo>
                  <a:lnTo>
                    <a:pt x="311721" y="466206"/>
                  </a:lnTo>
                  <a:cubicBezTo>
                    <a:pt x="308021" y="466746"/>
                    <a:pt x="304321" y="467197"/>
                    <a:pt x="300530" y="467197"/>
                  </a:cubicBezTo>
                  <a:cubicBezTo>
                    <a:pt x="296649" y="467197"/>
                    <a:pt x="292949" y="466746"/>
                    <a:pt x="289249" y="466206"/>
                  </a:cubicBezTo>
                  <a:close/>
                  <a:moveTo>
                    <a:pt x="347911" y="449536"/>
                  </a:moveTo>
                  <a:cubicBezTo>
                    <a:pt x="340691" y="455483"/>
                    <a:pt x="332388" y="460078"/>
                    <a:pt x="323273" y="463142"/>
                  </a:cubicBezTo>
                  <a:lnTo>
                    <a:pt x="335998" y="490624"/>
                  </a:lnTo>
                  <a:lnTo>
                    <a:pt x="362622" y="470981"/>
                  </a:lnTo>
                  <a:cubicBezTo>
                    <a:pt x="355853" y="464043"/>
                    <a:pt x="350979" y="455663"/>
                    <a:pt x="347911" y="449536"/>
                  </a:cubicBezTo>
                  <a:close/>
                  <a:moveTo>
                    <a:pt x="251796" y="449536"/>
                  </a:moveTo>
                  <a:cubicBezTo>
                    <a:pt x="248817" y="455753"/>
                    <a:pt x="243854" y="464043"/>
                    <a:pt x="237085" y="471071"/>
                  </a:cubicBezTo>
                  <a:lnTo>
                    <a:pt x="263708" y="490714"/>
                  </a:lnTo>
                  <a:lnTo>
                    <a:pt x="276434" y="463232"/>
                  </a:lnTo>
                  <a:cubicBezTo>
                    <a:pt x="267409" y="460169"/>
                    <a:pt x="259015" y="455483"/>
                    <a:pt x="251796" y="449536"/>
                  </a:cubicBezTo>
                  <a:close/>
                  <a:moveTo>
                    <a:pt x="329823" y="362706"/>
                  </a:moveTo>
                  <a:cubicBezTo>
                    <a:pt x="337072" y="362706"/>
                    <a:pt x="342948" y="368582"/>
                    <a:pt x="342948" y="375831"/>
                  </a:cubicBezTo>
                  <a:cubicBezTo>
                    <a:pt x="342948" y="383080"/>
                    <a:pt x="337072" y="388956"/>
                    <a:pt x="329823" y="388956"/>
                  </a:cubicBezTo>
                  <a:cubicBezTo>
                    <a:pt x="322574" y="388956"/>
                    <a:pt x="316698" y="383080"/>
                    <a:pt x="316698" y="375831"/>
                  </a:cubicBezTo>
                  <a:cubicBezTo>
                    <a:pt x="316698" y="368582"/>
                    <a:pt x="322574" y="362706"/>
                    <a:pt x="329823" y="362706"/>
                  </a:cubicBezTo>
                  <a:close/>
                  <a:moveTo>
                    <a:pt x="300543" y="362706"/>
                  </a:moveTo>
                  <a:cubicBezTo>
                    <a:pt x="304067" y="362706"/>
                    <a:pt x="306959" y="365592"/>
                    <a:pt x="306959" y="369200"/>
                  </a:cubicBezTo>
                  <a:lnTo>
                    <a:pt x="306959" y="409065"/>
                  </a:lnTo>
                  <a:cubicBezTo>
                    <a:pt x="306959" y="412673"/>
                    <a:pt x="304067" y="415559"/>
                    <a:pt x="300543" y="415559"/>
                  </a:cubicBezTo>
                  <a:lnTo>
                    <a:pt x="287710" y="415559"/>
                  </a:lnTo>
                  <a:cubicBezTo>
                    <a:pt x="284095" y="415559"/>
                    <a:pt x="281203" y="412673"/>
                    <a:pt x="281203" y="409065"/>
                  </a:cubicBezTo>
                  <a:cubicBezTo>
                    <a:pt x="281203" y="405548"/>
                    <a:pt x="284095" y="402662"/>
                    <a:pt x="287710" y="402662"/>
                  </a:cubicBezTo>
                  <a:lnTo>
                    <a:pt x="294036" y="402662"/>
                  </a:lnTo>
                  <a:lnTo>
                    <a:pt x="294036" y="369200"/>
                  </a:lnTo>
                  <a:cubicBezTo>
                    <a:pt x="294036" y="365592"/>
                    <a:pt x="296928" y="362706"/>
                    <a:pt x="300543" y="362706"/>
                  </a:cubicBezTo>
                  <a:close/>
                  <a:moveTo>
                    <a:pt x="271536" y="362706"/>
                  </a:moveTo>
                  <a:cubicBezTo>
                    <a:pt x="278785" y="362706"/>
                    <a:pt x="284661" y="368582"/>
                    <a:pt x="284661" y="375831"/>
                  </a:cubicBezTo>
                  <a:cubicBezTo>
                    <a:pt x="284661" y="383080"/>
                    <a:pt x="278785" y="388956"/>
                    <a:pt x="271536" y="388956"/>
                  </a:cubicBezTo>
                  <a:cubicBezTo>
                    <a:pt x="264287" y="388956"/>
                    <a:pt x="258411" y="383080"/>
                    <a:pt x="258411" y="375831"/>
                  </a:cubicBezTo>
                  <a:cubicBezTo>
                    <a:pt x="258411" y="368582"/>
                    <a:pt x="264287" y="362706"/>
                    <a:pt x="271536" y="362706"/>
                  </a:cubicBezTo>
                  <a:close/>
                  <a:moveTo>
                    <a:pt x="387697" y="342854"/>
                  </a:moveTo>
                  <a:cubicBezTo>
                    <a:pt x="390222" y="340337"/>
                    <a:pt x="394280" y="340337"/>
                    <a:pt x="396805" y="342854"/>
                  </a:cubicBezTo>
                  <a:cubicBezTo>
                    <a:pt x="399330" y="345370"/>
                    <a:pt x="399330" y="349415"/>
                    <a:pt x="396805" y="351932"/>
                  </a:cubicBezTo>
                  <a:lnTo>
                    <a:pt x="387697" y="361100"/>
                  </a:lnTo>
                  <a:cubicBezTo>
                    <a:pt x="386434" y="362359"/>
                    <a:pt x="384721" y="362988"/>
                    <a:pt x="383097" y="362988"/>
                  </a:cubicBezTo>
                  <a:cubicBezTo>
                    <a:pt x="381474" y="362988"/>
                    <a:pt x="379761" y="362359"/>
                    <a:pt x="378498" y="361100"/>
                  </a:cubicBezTo>
                  <a:cubicBezTo>
                    <a:pt x="375973" y="358583"/>
                    <a:pt x="375973" y="354449"/>
                    <a:pt x="378498" y="351932"/>
                  </a:cubicBezTo>
                  <a:close/>
                  <a:moveTo>
                    <a:pt x="196933" y="338415"/>
                  </a:moveTo>
                  <a:cubicBezTo>
                    <a:pt x="199458" y="335891"/>
                    <a:pt x="203516" y="335891"/>
                    <a:pt x="206041" y="338415"/>
                  </a:cubicBezTo>
                  <a:lnTo>
                    <a:pt x="215240" y="347522"/>
                  </a:lnTo>
                  <a:cubicBezTo>
                    <a:pt x="217765" y="350047"/>
                    <a:pt x="217765" y="354195"/>
                    <a:pt x="215240" y="356719"/>
                  </a:cubicBezTo>
                  <a:cubicBezTo>
                    <a:pt x="213977" y="357982"/>
                    <a:pt x="212264" y="358613"/>
                    <a:pt x="210641" y="358613"/>
                  </a:cubicBezTo>
                  <a:cubicBezTo>
                    <a:pt x="209017" y="358613"/>
                    <a:pt x="207304" y="357982"/>
                    <a:pt x="206041" y="356719"/>
                  </a:cubicBezTo>
                  <a:lnTo>
                    <a:pt x="196933" y="347522"/>
                  </a:lnTo>
                  <a:cubicBezTo>
                    <a:pt x="194408" y="344998"/>
                    <a:pt x="194408" y="340940"/>
                    <a:pt x="196933" y="338415"/>
                  </a:cubicBezTo>
                  <a:close/>
                  <a:moveTo>
                    <a:pt x="300530" y="327893"/>
                  </a:moveTo>
                  <a:cubicBezTo>
                    <a:pt x="265604" y="327893"/>
                    <a:pt x="237265" y="356186"/>
                    <a:pt x="237265" y="391058"/>
                  </a:cubicBezTo>
                  <a:cubicBezTo>
                    <a:pt x="237265" y="425838"/>
                    <a:pt x="265604" y="454222"/>
                    <a:pt x="300530" y="454222"/>
                  </a:cubicBezTo>
                  <a:cubicBezTo>
                    <a:pt x="335366" y="454222"/>
                    <a:pt x="363795" y="425928"/>
                    <a:pt x="363795" y="391058"/>
                  </a:cubicBezTo>
                  <a:cubicBezTo>
                    <a:pt x="363795" y="356186"/>
                    <a:pt x="335457" y="327893"/>
                    <a:pt x="300530" y="327893"/>
                  </a:cubicBezTo>
                  <a:close/>
                  <a:moveTo>
                    <a:pt x="412183" y="318375"/>
                  </a:moveTo>
                  <a:cubicBezTo>
                    <a:pt x="414708" y="315851"/>
                    <a:pt x="418766" y="315851"/>
                    <a:pt x="421291" y="318375"/>
                  </a:cubicBezTo>
                  <a:cubicBezTo>
                    <a:pt x="423816" y="320900"/>
                    <a:pt x="423816" y="324958"/>
                    <a:pt x="421291" y="327482"/>
                  </a:cubicBezTo>
                  <a:lnTo>
                    <a:pt x="412183" y="336679"/>
                  </a:lnTo>
                  <a:cubicBezTo>
                    <a:pt x="410920" y="337942"/>
                    <a:pt x="409207" y="338573"/>
                    <a:pt x="407583" y="338573"/>
                  </a:cubicBezTo>
                  <a:cubicBezTo>
                    <a:pt x="405960" y="338573"/>
                    <a:pt x="404247" y="337942"/>
                    <a:pt x="402984" y="336679"/>
                  </a:cubicBezTo>
                  <a:cubicBezTo>
                    <a:pt x="400459" y="334155"/>
                    <a:pt x="400459" y="330097"/>
                    <a:pt x="402984" y="327482"/>
                  </a:cubicBezTo>
                  <a:close/>
                  <a:moveTo>
                    <a:pt x="176892" y="318375"/>
                  </a:moveTo>
                  <a:cubicBezTo>
                    <a:pt x="179417" y="315851"/>
                    <a:pt x="183475" y="315851"/>
                    <a:pt x="186000" y="318375"/>
                  </a:cubicBezTo>
                  <a:lnTo>
                    <a:pt x="195199" y="327482"/>
                  </a:lnTo>
                  <a:cubicBezTo>
                    <a:pt x="197724" y="330007"/>
                    <a:pt x="197724" y="334155"/>
                    <a:pt x="195199" y="336679"/>
                  </a:cubicBezTo>
                  <a:cubicBezTo>
                    <a:pt x="193936" y="337942"/>
                    <a:pt x="192313" y="338573"/>
                    <a:pt x="190600" y="338573"/>
                  </a:cubicBezTo>
                  <a:cubicBezTo>
                    <a:pt x="188976" y="338573"/>
                    <a:pt x="187263" y="337942"/>
                    <a:pt x="186000" y="336679"/>
                  </a:cubicBezTo>
                  <a:lnTo>
                    <a:pt x="176892" y="327482"/>
                  </a:lnTo>
                  <a:cubicBezTo>
                    <a:pt x="174367" y="324958"/>
                    <a:pt x="174367" y="320900"/>
                    <a:pt x="176892" y="318375"/>
                  </a:cubicBezTo>
                  <a:close/>
                  <a:moveTo>
                    <a:pt x="300548" y="274499"/>
                  </a:moveTo>
                  <a:cubicBezTo>
                    <a:pt x="304069" y="274499"/>
                    <a:pt x="306959" y="277388"/>
                    <a:pt x="306959" y="280910"/>
                  </a:cubicBezTo>
                  <a:lnTo>
                    <a:pt x="306959" y="293914"/>
                  </a:lnTo>
                  <a:cubicBezTo>
                    <a:pt x="306959" y="297436"/>
                    <a:pt x="304069" y="300326"/>
                    <a:pt x="300548" y="300326"/>
                  </a:cubicBezTo>
                  <a:cubicBezTo>
                    <a:pt x="296936" y="300326"/>
                    <a:pt x="294046" y="297436"/>
                    <a:pt x="294046" y="293914"/>
                  </a:cubicBezTo>
                  <a:lnTo>
                    <a:pt x="294046" y="280910"/>
                  </a:lnTo>
                  <a:cubicBezTo>
                    <a:pt x="294046" y="277388"/>
                    <a:pt x="296936" y="274499"/>
                    <a:pt x="300548" y="274499"/>
                  </a:cubicBezTo>
                  <a:close/>
                  <a:moveTo>
                    <a:pt x="300548" y="236394"/>
                  </a:moveTo>
                  <a:cubicBezTo>
                    <a:pt x="304069" y="236394"/>
                    <a:pt x="306959" y="239282"/>
                    <a:pt x="306959" y="242891"/>
                  </a:cubicBezTo>
                  <a:lnTo>
                    <a:pt x="306959" y="261933"/>
                  </a:lnTo>
                  <a:cubicBezTo>
                    <a:pt x="306959" y="265543"/>
                    <a:pt x="304069" y="268431"/>
                    <a:pt x="300548" y="268431"/>
                  </a:cubicBezTo>
                  <a:cubicBezTo>
                    <a:pt x="296936" y="268431"/>
                    <a:pt x="294046" y="265543"/>
                    <a:pt x="294046" y="261933"/>
                  </a:cubicBezTo>
                  <a:lnTo>
                    <a:pt x="294046" y="242891"/>
                  </a:lnTo>
                  <a:cubicBezTo>
                    <a:pt x="294046" y="239282"/>
                    <a:pt x="296936" y="236394"/>
                    <a:pt x="300548" y="236394"/>
                  </a:cubicBezTo>
                  <a:close/>
                  <a:moveTo>
                    <a:pt x="80322" y="226525"/>
                  </a:moveTo>
                  <a:cubicBezTo>
                    <a:pt x="76712" y="226525"/>
                    <a:pt x="73824" y="229408"/>
                    <a:pt x="73824" y="232922"/>
                  </a:cubicBezTo>
                  <a:cubicBezTo>
                    <a:pt x="73824" y="236526"/>
                    <a:pt x="76712" y="239410"/>
                    <a:pt x="80322" y="239410"/>
                  </a:cubicBezTo>
                  <a:lnTo>
                    <a:pt x="87542" y="239410"/>
                  </a:lnTo>
                  <a:lnTo>
                    <a:pt x="87542" y="297978"/>
                  </a:lnTo>
                  <a:cubicBezTo>
                    <a:pt x="87542" y="301583"/>
                    <a:pt x="90430" y="304466"/>
                    <a:pt x="93950" y="304466"/>
                  </a:cubicBezTo>
                  <a:cubicBezTo>
                    <a:pt x="97559" y="304466"/>
                    <a:pt x="100447" y="301583"/>
                    <a:pt x="100447" y="297978"/>
                  </a:cubicBezTo>
                  <a:lnTo>
                    <a:pt x="100447" y="232922"/>
                  </a:lnTo>
                  <a:cubicBezTo>
                    <a:pt x="100447" y="229408"/>
                    <a:pt x="97559" y="226525"/>
                    <a:pt x="93950" y="226525"/>
                  </a:cubicBezTo>
                  <a:close/>
                  <a:moveTo>
                    <a:pt x="511623" y="225624"/>
                  </a:moveTo>
                  <a:cubicBezTo>
                    <a:pt x="498808" y="225624"/>
                    <a:pt x="488339" y="236076"/>
                    <a:pt x="488339" y="248871"/>
                  </a:cubicBezTo>
                  <a:cubicBezTo>
                    <a:pt x="488339" y="252385"/>
                    <a:pt x="491227" y="255358"/>
                    <a:pt x="494837" y="255358"/>
                  </a:cubicBezTo>
                  <a:cubicBezTo>
                    <a:pt x="498447" y="255358"/>
                    <a:pt x="501335" y="252475"/>
                    <a:pt x="501335" y="248871"/>
                  </a:cubicBezTo>
                  <a:cubicBezTo>
                    <a:pt x="501335" y="243194"/>
                    <a:pt x="505938" y="238509"/>
                    <a:pt x="511623" y="238509"/>
                  </a:cubicBezTo>
                  <a:cubicBezTo>
                    <a:pt x="517399" y="238509"/>
                    <a:pt x="522002" y="243194"/>
                    <a:pt x="522002" y="248871"/>
                  </a:cubicBezTo>
                  <a:cubicBezTo>
                    <a:pt x="522002" y="250583"/>
                    <a:pt x="521551" y="252295"/>
                    <a:pt x="520738" y="253737"/>
                  </a:cubicBezTo>
                  <a:cubicBezTo>
                    <a:pt x="517850" y="252745"/>
                    <a:pt x="514872" y="252115"/>
                    <a:pt x="511713" y="252115"/>
                  </a:cubicBezTo>
                  <a:cubicBezTo>
                    <a:pt x="508103" y="252115"/>
                    <a:pt x="505216" y="254998"/>
                    <a:pt x="505216" y="258512"/>
                  </a:cubicBezTo>
                  <a:cubicBezTo>
                    <a:pt x="505216" y="262116"/>
                    <a:pt x="508103" y="265000"/>
                    <a:pt x="511713" y="265000"/>
                  </a:cubicBezTo>
                  <a:cubicBezTo>
                    <a:pt x="519204" y="265000"/>
                    <a:pt x="525341" y="271127"/>
                    <a:pt x="525341" y="278606"/>
                  </a:cubicBezTo>
                  <a:cubicBezTo>
                    <a:pt x="525341" y="286175"/>
                    <a:pt x="519204" y="292302"/>
                    <a:pt x="511713" y="292302"/>
                  </a:cubicBezTo>
                  <a:cubicBezTo>
                    <a:pt x="504133" y="292302"/>
                    <a:pt x="497996" y="286175"/>
                    <a:pt x="497996" y="278606"/>
                  </a:cubicBezTo>
                  <a:cubicBezTo>
                    <a:pt x="497996" y="275092"/>
                    <a:pt x="495108" y="272208"/>
                    <a:pt x="491588" y="272208"/>
                  </a:cubicBezTo>
                  <a:cubicBezTo>
                    <a:pt x="487978" y="272208"/>
                    <a:pt x="485090" y="275092"/>
                    <a:pt x="485090" y="278606"/>
                  </a:cubicBezTo>
                  <a:cubicBezTo>
                    <a:pt x="485090" y="293293"/>
                    <a:pt x="497003" y="305187"/>
                    <a:pt x="511713" y="305187"/>
                  </a:cubicBezTo>
                  <a:cubicBezTo>
                    <a:pt x="526334" y="305187"/>
                    <a:pt x="538247" y="293293"/>
                    <a:pt x="538247" y="278606"/>
                  </a:cubicBezTo>
                  <a:cubicBezTo>
                    <a:pt x="538247" y="271848"/>
                    <a:pt x="535630" y="265630"/>
                    <a:pt x="531388" y="260945"/>
                  </a:cubicBezTo>
                  <a:cubicBezTo>
                    <a:pt x="533644" y="257341"/>
                    <a:pt x="534908" y="253196"/>
                    <a:pt x="534908" y="248871"/>
                  </a:cubicBezTo>
                  <a:cubicBezTo>
                    <a:pt x="534908" y="236076"/>
                    <a:pt x="524529" y="225624"/>
                    <a:pt x="511623" y="225624"/>
                  </a:cubicBezTo>
                  <a:close/>
                  <a:moveTo>
                    <a:pt x="300548" y="204428"/>
                  </a:moveTo>
                  <a:cubicBezTo>
                    <a:pt x="304069" y="204428"/>
                    <a:pt x="306959" y="207397"/>
                    <a:pt x="306959" y="210907"/>
                  </a:cubicBezTo>
                  <a:lnTo>
                    <a:pt x="306959" y="223776"/>
                  </a:lnTo>
                  <a:cubicBezTo>
                    <a:pt x="306959" y="227375"/>
                    <a:pt x="304069" y="230255"/>
                    <a:pt x="300548" y="230255"/>
                  </a:cubicBezTo>
                  <a:cubicBezTo>
                    <a:pt x="296936" y="230255"/>
                    <a:pt x="294046" y="227375"/>
                    <a:pt x="294046" y="223776"/>
                  </a:cubicBezTo>
                  <a:lnTo>
                    <a:pt x="294046" y="210907"/>
                  </a:lnTo>
                  <a:cubicBezTo>
                    <a:pt x="294046" y="207397"/>
                    <a:pt x="296936" y="204428"/>
                    <a:pt x="300548" y="204428"/>
                  </a:cubicBezTo>
                  <a:close/>
                  <a:moveTo>
                    <a:pt x="209649" y="70372"/>
                  </a:moveTo>
                  <a:cubicBezTo>
                    <a:pt x="159561" y="89565"/>
                    <a:pt x="117144" y="124165"/>
                    <a:pt x="88083" y="169398"/>
                  </a:cubicBezTo>
                  <a:cubicBezTo>
                    <a:pt x="90069" y="169218"/>
                    <a:pt x="91964" y="169037"/>
                    <a:pt x="93950" y="169037"/>
                  </a:cubicBezTo>
                  <a:cubicBezTo>
                    <a:pt x="145753" y="169037"/>
                    <a:pt x="187989" y="211207"/>
                    <a:pt x="187989" y="262927"/>
                  </a:cubicBezTo>
                  <a:cubicBezTo>
                    <a:pt x="187989" y="314558"/>
                    <a:pt x="145753" y="356727"/>
                    <a:pt x="93950" y="356727"/>
                  </a:cubicBezTo>
                  <a:cubicBezTo>
                    <a:pt x="78878" y="356727"/>
                    <a:pt x="64618" y="353033"/>
                    <a:pt x="51984" y="346635"/>
                  </a:cubicBezTo>
                  <a:cubicBezTo>
                    <a:pt x="64799" y="423045"/>
                    <a:pt x="111999" y="486840"/>
                    <a:pt x="176347" y="523062"/>
                  </a:cubicBezTo>
                  <a:cubicBezTo>
                    <a:pt x="179416" y="509186"/>
                    <a:pt x="188982" y="477649"/>
                    <a:pt x="214071" y="470891"/>
                  </a:cubicBezTo>
                  <a:cubicBezTo>
                    <a:pt x="216869" y="470170"/>
                    <a:pt x="219667" y="468819"/>
                    <a:pt x="222465" y="466836"/>
                  </a:cubicBezTo>
                  <a:cubicBezTo>
                    <a:pt x="232753" y="459448"/>
                    <a:pt x="239341" y="446112"/>
                    <a:pt x="242139" y="439805"/>
                  </a:cubicBezTo>
                  <a:cubicBezTo>
                    <a:pt x="231038" y="426649"/>
                    <a:pt x="224269" y="409619"/>
                    <a:pt x="224269" y="391058"/>
                  </a:cubicBezTo>
                  <a:cubicBezTo>
                    <a:pt x="224269" y="349068"/>
                    <a:pt x="258474" y="314918"/>
                    <a:pt x="300530" y="314918"/>
                  </a:cubicBezTo>
                  <a:cubicBezTo>
                    <a:pt x="342586" y="314918"/>
                    <a:pt x="376701" y="349068"/>
                    <a:pt x="376701" y="391058"/>
                  </a:cubicBezTo>
                  <a:cubicBezTo>
                    <a:pt x="376701" y="409619"/>
                    <a:pt x="370022" y="426559"/>
                    <a:pt x="358921" y="439805"/>
                  </a:cubicBezTo>
                  <a:cubicBezTo>
                    <a:pt x="361629" y="446112"/>
                    <a:pt x="368398" y="459448"/>
                    <a:pt x="378596" y="466836"/>
                  </a:cubicBezTo>
                  <a:cubicBezTo>
                    <a:pt x="381303" y="468819"/>
                    <a:pt x="384191" y="470170"/>
                    <a:pt x="386989" y="470891"/>
                  </a:cubicBezTo>
                  <a:cubicBezTo>
                    <a:pt x="411808" y="477559"/>
                    <a:pt x="421464" y="508645"/>
                    <a:pt x="424623" y="522792"/>
                  </a:cubicBezTo>
                  <a:cubicBezTo>
                    <a:pt x="486624" y="487561"/>
                    <a:pt x="532110" y="426649"/>
                    <a:pt x="546369" y="352582"/>
                  </a:cubicBezTo>
                  <a:cubicBezTo>
                    <a:pt x="535630" y="356907"/>
                    <a:pt x="523897" y="359340"/>
                    <a:pt x="511623" y="359340"/>
                  </a:cubicBezTo>
                  <a:cubicBezTo>
                    <a:pt x="459820" y="359340"/>
                    <a:pt x="417674" y="317261"/>
                    <a:pt x="417674" y="265540"/>
                  </a:cubicBezTo>
                  <a:cubicBezTo>
                    <a:pt x="417674" y="213820"/>
                    <a:pt x="459820" y="171651"/>
                    <a:pt x="511623" y="171651"/>
                  </a:cubicBezTo>
                  <a:cubicBezTo>
                    <a:pt x="512074" y="171651"/>
                    <a:pt x="512435" y="171741"/>
                    <a:pt x="512796" y="171741"/>
                  </a:cubicBezTo>
                  <a:cubicBezTo>
                    <a:pt x="484187" y="126057"/>
                    <a:pt x="441590" y="90736"/>
                    <a:pt x="391592" y="71093"/>
                  </a:cubicBezTo>
                  <a:cubicBezTo>
                    <a:pt x="393397" y="78391"/>
                    <a:pt x="394480" y="85960"/>
                    <a:pt x="394480" y="93890"/>
                  </a:cubicBezTo>
                  <a:cubicBezTo>
                    <a:pt x="394480" y="145610"/>
                    <a:pt x="352333" y="187689"/>
                    <a:pt x="300530" y="187689"/>
                  </a:cubicBezTo>
                  <a:cubicBezTo>
                    <a:pt x="248727" y="187689"/>
                    <a:pt x="206490" y="145610"/>
                    <a:pt x="206490" y="93890"/>
                  </a:cubicBezTo>
                  <a:cubicBezTo>
                    <a:pt x="206490" y="85780"/>
                    <a:pt x="207664" y="77941"/>
                    <a:pt x="209649" y="70372"/>
                  </a:cubicBezTo>
                  <a:close/>
                  <a:moveTo>
                    <a:pt x="299718" y="59650"/>
                  </a:moveTo>
                  <a:cubicBezTo>
                    <a:pt x="286903" y="59650"/>
                    <a:pt x="276434" y="70102"/>
                    <a:pt x="276434" y="82897"/>
                  </a:cubicBezTo>
                  <a:cubicBezTo>
                    <a:pt x="276434" y="86501"/>
                    <a:pt x="279322" y="89384"/>
                    <a:pt x="282932" y="89384"/>
                  </a:cubicBezTo>
                  <a:cubicBezTo>
                    <a:pt x="286451" y="89384"/>
                    <a:pt x="289339" y="86501"/>
                    <a:pt x="289339" y="82897"/>
                  </a:cubicBezTo>
                  <a:cubicBezTo>
                    <a:pt x="289339" y="77220"/>
                    <a:pt x="294032" y="72625"/>
                    <a:pt x="299718" y="72625"/>
                  </a:cubicBezTo>
                  <a:cubicBezTo>
                    <a:pt x="305404" y="72625"/>
                    <a:pt x="310006" y="77220"/>
                    <a:pt x="310006" y="82897"/>
                  </a:cubicBezTo>
                  <a:cubicBezTo>
                    <a:pt x="310006" y="85960"/>
                    <a:pt x="308743" y="88844"/>
                    <a:pt x="306396" y="90736"/>
                  </a:cubicBezTo>
                  <a:cubicBezTo>
                    <a:pt x="306306" y="90826"/>
                    <a:pt x="306306" y="90916"/>
                    <a:pt x="306216" y="91006"/>
                  </a:cubicBezTo>
                  <a:cubicBezTo>
                    <a:pt x="306216" y="91006"/>
                    <a:pt x="306126" y="91006"/>
                    <a:pt x="306035" y="91096"/>
                  </a:cubicBezTo>
                  <a:lnTo>
                    <a:pt x="277787" y="119389"/>
                  </a:lnTo>
                  <a:cubicBezTo>
                    <a:pt x="277156" y="119930"/>
                    <a:pt x="276704" y="120651"/>
                    <a:pt x="276343" y="121462"/>
                  </a:cubicBezTo>
                  <a:cubicBezTo>
                    <a:pt x="275712" y="123084"/>
                    <a:pt x="275712" y="124796"/>
                    <a:pt x="276343" y="126418"/>
                  </a:cubicBezTo>
                  <a:cubicBezTo>
                    <a:pt x="276975" y="127949"/>
                    <a:pt x="278239" y="129211"/>
                    <a:pt x="279863" y="129932"/>
                  </a:cubicBezTo>
                  <a:cubicBezTo>
                    <a:pt x="280585" y="130202"/>
                    <a:pt x="281488" y="130382"/>
                    <a:pt x="282300" y="130382"/>
                  </a:cubicBezTo>
                  <a:lnTo>
                    <a:pt x="316504" y="130382"/>
                  </a:lnTo>
                  <a:cubicBezTo>
                    <a:pt x="320114" y="130382"/>
                    <a:pt x="323002" y="127499"/>
                    <a:pt x="323002" y="123985"/>
                  </a:cubicBezTo>
                  <a:cubicBezTo>
                    <a:pt x="323002" y="120381"/>
                    <a:pt x="320114" y="117497"/>
                    <a:pt x="316504" y="117497"/>
                  </a:cubicBezTo>
                  <a:lnTo>
                    <a:pt x="297913" y="117497"/>
                  </a:lnTo>
                  <a:lnTo>
                    <a:pt x="315151" y="100287"/>
                  </a:lnTo>
                  <a:cubicBezTo>
                    <a:pt x="315241" y="100197"/>
                    <a:pt x="315241" y="100107"/>
                    <a:pt x="315331" y="100107"/>
                  </a:cubicBezTo>
                  <a:cubicBezTo>
                    <a:pt x="320114" y="95692"/>
                    <a:pt x="323002" y="89474"/>
                    <a:pt x="323002" y="82897"/>
                  </a:cubicBezTo>
                  <a:cubicBezTo>
                    <a:pt x="323002" y="70102"/>
                    <a:pt x="312533" y="59650"/>
                    <a:pt x="299718" y="59650"/>
                  </a:cubicBezTo>
                  <a:close/>
                  <a:moveTo>
                    <a:pt x="300530" y="0"/>
                  </a:moveTo>
                  <a:cubicBezTo>
                    <a:pt x="338525" y="0"/>
                    <a:pt x="371286" y="22706"/>
                    <a:pt x="386086" y="55234"/>
                  </a:cubicBezTo>
                  <a:cubicBezTo>
                    <a:pt x="445471" y="75778"/>
                    <a:pt x="495739" y="116957"/>
                    <a:pt x="527688" y="171200"/>
                  </a:cubicBezTo>
                  <a:cubicBezTo>
                    <a:pt x="528049" y="171831"/>
                    <a:pt x="528500" y="172552"/>
                    <a:pt x="528951" y="173272"/>
                  </a:cubicBezTo>
                  <a:cubicBezTo>
                    <a:pt x="573083" y="181472"/>
                    <a:pt x="605663" y="219947"/>
                    <a:pt x="605663" y="265450"/>
                  </a:cubicBezTo>
                  <a:cubicBezTo>
                    <a:pt x="605663" y="299240"/>
                    <a:pt x="587613" y="328794"/>
                    <a:pt x="560809" y="345284"/>
                  </a:cubicBezTo>
                  <a:cubicBezTo>
                    <a:pt x="560809" y="345374"/>
                    <a:pt x="560809" y="345464"/>
                    <a:pt x="560809" y="345554"/>
                  </a:cubicBezTo>
                  <a:cubicBezTo>
                    <a:pt x="540683" y="474676"/>
                    <a:pt x="430850" y="568475"/>
                    <a:pt x="299718" y="568475"/>
                  </a:cubicBezTo>
                  <a:cubicBezTo>
                    <a:pt x="166781" y="568475"/>
                    <a:pt x="54059" y="469269"/>
                    <a:pt x="37544" y="337715"/>
                  </a:cubicBezTo>
                  <a:cubicBezTo>
                    <a:pt x="14801" y="320595"/>
                    <a:pt x="0" y="293473"/>
                    <a:pt x="0" y="262837"/>
                  </a:cubicBezTo>
                  <a:cubicBezTo>
                    <a:pt x="0" y="218866"/>
                    <a:pt x="30504" y="182013"/>
                    <a:pt x="71387" y="171921"/>
                  </a:cubicBezTo>
                  <a:cubicBezTo>
                    <a:pt x="103696" y="116506"/>
                    <a:pt x="154597" y="75058"/>
                    <a:pt x="215245" y="54694"/>
                  </a:cubicBezTo>
                  <a:cubicBezTo>
                    <a:pt x="230136" y="22436"/>
                    <a:pt x="262716" y="0"/>
                    <a:pt x="300530" y="0"/>
                  </a:cubicBezTo>
                  <a:close/>
                </a:path>
              </a:pathLst>
            </a:custGeom>
            <a:solidFill>
              <a:srgbClr val="FFFFFF"/>
            </a:solidFill>
            <a:ln>
              <a:noFill/>
            </a:ln>
          </p:spPr>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0" name="profit_154221">
              <a:extLst>
                <a:ext uri="{FF2B5EF4-FFF2-40B4-BE49-F238E27FC236}">
                  <a16:creationId xmlns:a16="http://schemas.microsoft.com/office/drawing/2014/main" id="{E0CEF5BB-8FCB-443F-86B2-CA6F2CF9315D}"/>
                </a:ext>
              </a:extLst>
            </p:cNvPr>
            <p:cNvSpPr>
              <a:spLocks noChangeAspect="1"/>
            </p:cNvSpPr>
            <p:nvPr/>
          </p:nvSpPr>
          <p:spPr bwMode="auto">
            <a:xfrm>
              <a:off x="6523832" y="4507906"/>
              <a:ext cx="396485" cy="358127"/>
            </a:xfrm>
            <a:custGeom>
              <a:avLst/>
              <a:gdLst>
                <a:gd name="connsiteX0" fmla="*/ 0 w 609050"/>
                <a:gd name="connsiteY0" fmla="*/ 411255 h 550128"/>
                <a:gd name="connsiteX1" fmla="*/ 25953 w 609050"/>
                <a:gd name="connsiteY1" fmla="*/ 426310 h 550128"/>
                <a:gd name="connsiteX2" fmla="*/ 202989 w 609050"/>
                <a:gd name="connsiteY2" fmla="*/ 463367 h 550128"/>
                <a:gd name="connsiteX3" fmla="*/ 219808 w 609050"/>
                <a:gd name="connsiteY3" fmla="*/ 462933 h 550128"/>
                <a:gd name="connsiteX4" fmla="*/ 251707 w 609050"/>
                <a:gd name="connsiteY4" fmla="*/ 518375 h 550128"/>
                <a:gd name="connsiteX5" fmla="*/ 202989 w 609050"/>
                <a:gd name="connsiteY5" fmla="*/ 521125 h 550128"/>
                <a:gd name="connsiteX6" fmla="*/ 0 w 609050"/>
                <a:gd name="connsiteY6" fmla="*/ 434416 h 550128"/>
                <a:gd name="connsiteX7" fmla="*/ 0 w 609050"/>
                <a:gd name="connsiteY7" fmla="*/ 295387 h 550128"/>
                <a:gd name="connsiteX8" fmla="*/ 25960 w 609050"/>
                <a:gd name="connsiteY8" fmla="*/ 310451 h 550128"/>
                <a:gd name="connsiteX9" fmla="*/ 203040 w 609050"/>
                <a:gd name="connsiteY9" fmla="*/ 347531 h 550128"/>
                <a:gd name="connsiteX10" fmla="*/ 204781 w 609050"/>
                <a:gd name="connsiteY10" fmla="*/ 347531 h 550128"/>
                <a:gd name="connsiteX11" fmla="*/ 203040 w 609050"/>
                <a:gd name="connsiteY11" fmla="*/ 376355 h 550128"/>
                <a:gd name="connsiteX12" fmla="*/ 204781 w 609050"/>
                <a:gd name="connsiteY12" fmla="*/ 405469 h 550128"/>
                <a:gd name="connsiteX13" fmla="*/ 203040 w 609050"/>
                <a:gd name="connsiteY13" fmla="*/ 405469 h 550128"/>
                <a:gd name="connsiteX14" fmla="*/ 0 w 609050"/>
                <a:gd name="connsiteY14" fmla="*/ 318562 h 550128"/>
                <a:gd name="connsiteX15" fmla="*/ 435036 w 609050"/>
                <a:gd name="connsiteY15" fmla="*/ 202593 h 550128"/>
                <a:gd name="connsiteX16" fmla="*/ 609050 w 609050"/>
                <a:gd name="connsiteY16" fmla="*/ 376361 h 550128"/>
                <a:gd name="connsiteX17" fmla="*/ 435036 w 609050"/>
                <a:gd name="connsiteY17" fmla="*/ 550128 h 550128"/>
                <a:gd name="connsiteX18" fmla="*/ 317721 w 609050"/>
                <a:gd name="connsiteY18" fmla="*/ 504659 h 550128"/>
                <a:gd name="connsiteX19" fmla="*/ 280888 w 609050"/>
                <a:gd name="connsiteY19" fmla="*/ 457018 h 550128"/>
                <a:gd name="connsiteX20" fmla="*/ 262761 w 609050"/>
                <a:gd name="connsiteY20" fmla="*/ 401267 h 550128"/>
                <a:gd name="connsiteX21" fmla="*/ 261021 w 609050"/>
                <a:gd name="connsiteY21" fmla="*/ 376361 h 550128"/>
                <a:gd name="connsiteX22" fmla="*/ 264067 w 609050"/>
                <a:gd name="connsiteY22" fmla="*/ 343634 h 550128"/>
                <a:gd name="connsiteX23" fmla="*/ 290024 w 609050"/>
                <a:gd name="connsiteY23" fmla="*/ 280499 h 550128"/>
                <a:gd name="connsiteX24" fmla="*/ 405888 w 609050"/>
                <a:gd name="connsiteY24" fmla="*/ 205055 h 550128"/>
                <a:gd name="connsiteX25" fmla="*/ 435036 w 609050"/>
                <a:gd name="connsiteY25" fmla="*/ 202593 h 550128"/>
                <a:gd name="connsiteX26" fmla="*/ 0 w 609050"/>
                <a:gd name="connsiteY26" fmla="*/ 179589 h 550128"/>
                <a:gd name="connsiteX27" fmla="*/ 25955 w 609050"/>
                <a:gd name="connsiteY27" fmla="*/ 194643 h 550128"/>
                <a:gd name="connsiteX28" fmla="*/ 203003 w 609050"/>
                <a:gd name="connsiteY28" fmla="*/ 231699 h 550128"/>
                <a:gd name="connsiteX29" fmla="*/ 256364 w 609050"/>
                <a:gd name="connsiteY29" fmla="*/ 228804 h 550128"/>
                <a:gd name="connsiteX30" fmla="*/ 219968 w 609050"/>
                <a:gd name="connsiteY30" fmla="*/ 289166 h 550128"/>
                <a:gd name="connsiteX31" fmla="*/ 203003 w 609050"/>
                <a:gd name="connsiteY31" fmla="*/ 289600 h 550128"/>
                <a:gd name="connsiteX32" fmla="*/ 0 w 609050"/>
                <a:gd name="connsiteY32" fmla="*/ 202749 h 550128"/>
                <a:gd name="connsiteX33" fmla="*/ 203017 w 609050"/>
                <a:gd name="connsiteY33" fmla="*/ 0 h 550128"/>
                <a:gd name="connsiteX34" fmla="*/ 406034 w 609050"/>
                <a:gd name="connsiteY34" fmla="*/ 86902 h 550128"/>
                <a:gd name="connsiteX35" fmla="*/ 203017 w 609050"/>
                <a:gd name="connsiteY35" fmla="*/ 173804 h 550128"/>
                <a:gd name="connsiteX36" fmla="*/ 0 w 609050"/>
                <a:gd name="connsiteY36" fmla="*/ 86902 h 550128"/>
                <a:gd name="connsiteX37" fmla="*/ 203017 w 609050"/>
                <a:gd name="connsiteY37" fmla="*/ 0 h 5501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609050" h="550128">
                  <a:moveTo>
                    <a:pt x="0" y="411255"/>
                  </a:moveTo>
                  <a:cubicBezTo>
                    <a:pt x="7974" y="416611"/>
                    <a:pt x="16529" y="421677"/>
                    <a:pt x="25953" y="426310"/>
                  </a:cubicBezTo>
                  <a:cubicBezTo>
                    <a:pt x="73656" y="450194"/>
                    <a:pt x="136583" y="463367"/>
                    <a:pt x="202989" y="463367"/>
                  </a:cubicBezTo>
                  <a:cubicBezTo>
                    <a:pt x="208644" y="463367"/>
                    <a:pt x="214154" y="463222"/>
                    <a:pt x="219808" y="462933"/>
                  </a:cubicBezTo>
                  <a:cubicBezTo>
                    <a:pt x="227783" y="483054"/>
                    <a:pt x="238657" y="501583"/>
                    <a:pt x="251707" y="518375"/>
                  </a:cubicBezTo>
                  <a:cubicBezTo>
                    <a:pt x="236193" y="520256"/>
                    <a:pt x="219953" y="521125"/>
                    <a:pt x="202989" y="521125"/>
                  </a:cubicBezTo>
                  <a:cubicBezTo>
                    <a:pt x="86850" y="521125"/>
                    <a:pt x="0" y="475382"/>
                    <a:pt x="0" y="434416"/>
                  </a:cubicBezTo>
                  <a:close/>
                  <a:moveTo>
                    <a:pt x="0" y="295387"/>
                  </a:moveTo>
                  <a:cubicBezTo>
                    <a:pt x="7976" y="300746"/>
                    <a:pt x="16533" y="305816"/>
                    <a:pt x="25960" y="310451"/>
                  </a:cubicBezTo>
                  <a:cubicBezTo>
                    <a:pt x="73675" y="334350"/>
                    <a:pt x="136617" y="347531"/>
                    <a:pt x="203040" y="347531"/>
                  </a:cubicBezTo>
                  <a:cubicBezTo>
                    <a:pt x="203621" y="347531"/>
                    <a:pt x="204201" y="347531"/>
                    <a:pt x="204781" y="347531"/>
                  </a:cubicBezTo>
                  <a:cubicBezTo>
                    <a:pt x="203621" y="356946"/>
                    <a:pt x="203040" y="366651"/>
                    <a:pt x="203040" y="376355"/>
                  </a:cubicBezTo>
                  <a:cubicBezTo>
                    <a:pt x="203040" y="386205"/>
                    <a:pt x="203621" y="395909"/>
                    <a:pt x="204781" y="405469"/>
                  </a:cubicBezTo>
                  <a:cubicBezTo>
                    <a:pt x="204201" y="405469"/>
                    <a:pt x="203621" y="405469"/>
                    <a:pt x="203040" y="405469"/>
                  </a:cubicBezTo>
                  <a:cubicBezTo>
                    <a:pt x="86872" y="405469"/>
                    <a:pt x="0" y="359553"/>
                    <a:pt x="0" y="318562"/>
                  </a:cubicBezTo>
                  <a:close/>
                  <a:moveTo>
                    <a:pt x="435036" y="202593"/>
                  </a:moveTo>
                  <a:cubicBezTo>
                    <a:pt x="530889" y="202593"/>
                    <a:pt x="609050" y="280644"/>
                    <a:pt x="609050" y="376361"/>
                  </a:cubicBezTo>
                  <a:cubicBezTo>
                    <a:pt x="609050" y="472222"/>
                    <a:pt x="530889" y="550128"/>
                    <a:pt x="435036" y="550128"/>
                  </a:cubicBezTo>
                  <a:cubicBezTo>
                    <a:pt x="389792" y="550128"/>
                    <a:pt x="348754" y="532896"/>
                    <a:pt x="317721" y="504659"/>
                  </a:cubicBezTo>
                  <a:cubicBezTo>
                    <a:pt x="302785" y="491192"/>
                    <a:pt x="290314" y="474974"/>
                    <a:pt x="280888" y="457018"/>
                  </a:cubicBezTo>
                  <a:cubicBezTo>
                    <a:pt x="271897" y="439930"/>
                    <a:pt x="265517" y="421106"/>
                    <a:pt x="262761" y="401267"/>
                  </a:cubicBezTo>
                  <a:cubicBezTo>
                    <a:pt x="261601" y="393158"/>
                    <a:pt x="261021" y="384904"/>
                    <a:pt x="261021" y="376361"/>
                  </a:cubicBezTo>
                  <a:cubicBezTo>
                    <a:pt x="261021" y="365210"/>
                    <a:pt x="262036" y="354350"/>
                    <a:pt x="264067" y="343634"/>
                  </a:cubicBezTo>
                  <a:cubicBezTo>
                    <a:pt x="268417" y="320755"/>
                    <a:pt x="277408" y="299324"/>
                    <a:pt x="290024" y="280499"/>
                  </a:cubicBezTo>
                  <a:cubicBezTo>
                    <a:pt x="316126" y="241256"/>
                    <a:pt x="357599" y="213309"/>
                    <a:pt x="405888" y="205055"/>
                  </a:cubicBezTo>
                  <a:cubicBezTo>
                    <a:pt x="415314" y="203462"/>
                    <a:pt x="425030" y="202593"/>
                    <a:pt x="435036" y="202593"/>
                  </a:cubicBezTo>
                  <a:close/>
                  <a:moveTo>
                    <a:pt x="0" y="179589"/>
                  </a:moveTo>
                  <a:cubicBezTo>
                    <a:pt x="7975" y="184945"/>
                    <a:pt x="16530" y="190011"/>
                    <a:pt x="25955" y="194643"/>
                  </a:cubicBezTo>
                  <a:cubicBezTo>
                    <a:pt x="73661" y="218527"/>
                    <a:pt x="136592" y="231699"/>
                    <a:pt x="203003" y="231699"/>
                  </a:cubicBezTo>
                  <a:cubicBezTo>
                    <a:pt x="221128" y="231699"/>
                    <a:pt x="238963" y="230686"/>
                    <a:pt x="256364" y="228804"/>
                  </a:cubicBezTo>
                  <a:cubicBezTo>
                    <a:pt x="241284" y="246754"/>
                    <a:pt x="228958" y="267164"/>
                    <a:pt x="219968" y="289166"/>
                  </a:cubicBezTo>
                  <a:cubicBezTo>
                    <a:pt x="214458" y="289455"/>
                    <a:pt x="208658" y="289600"/>
                    <a:pt x="203003" y="289600"/>
                  </a:cubicBezTo>
                  <a:cubicBezTo>
                    <a:pt x="86856" y="289600"/>
                    <a:pt x="0" y="243714"/>
                    <a:pt x="0" y="202749"/>
                  </a:cubicBezTo>
                  <a:close/>
                  <a:moveTo>
                    <a:pt x="203017" y="0"/>
                  </a:moveTo>
                  <a:cubicBezTo>
                    <a:pt x="315140" y="0"/>
                    <a:pt x="406034" y="38907"/>
                    <a:pt x="406034" y="86902"/>
                  </a:cubicBezTo>
                  <a:cubicBezTo>
                    <a:pt x="406034" y="134897"/>
                    <a:pt x="315140" y="173804"/>
                    <a:pt x="203017" y="173804"/>
                  </a:cubicBezTo>
                  <a:cubicBezTo>
                    <a:pt x="90894" y="173804"/>
                    <a:pt x="0" y="134897"/>
                    <a:pt x="0" y="86902"/>
                  </a:cubicBezTo>
                  <a:cubicBezTo>
                    <a:pt x="0" y="38907"/>
                    <a:pt x="90894" y="0"/>
                    <a:pt x="203017" y="0"/>
                  </a:cubicBezTo>
                  <a:close/>
                </a:path>
              </a:pathLst>
            </a:custGeom>
            <a:solidFill>
              <a:srgbClr val="FFFFFF"/>
            </a:solidFill>
            <a:ln>
              <a:noFill/>
            </a:ln>
          </p:spPr>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1" name="lorry_115159">
              <a:extLst>
                <a:ext uri="{FF2B5EF4-FFF2-40B4-BE49-F238E27FC236}">
                  <a16:creationId xmlns:a16="http://schemas.microsoft.com/office/drawing/2014/main" id="{5D47AAB3-400B-40B4-8630-34F68F69CEA5}"/>
                </a:ext>
              </a:extLst>
            </p:cNvPr>
            <p:cNvSpPr>
              <a:spLocks noChangeAspect="1"/>
            </p:cNvSpPr>
            <p:nvPr/>
          </p:nvSpPr>
          <p:spPr bwMode="auto">
            <a:xfrm>
              <a:off x="5097467" y="3106043"/>
              <a:ext cx="394831" cy="295699"/>
            </a:xfrm>
            <a:custGeom>
              <a:avLst/>
              <a:gdLst>
                <a:gd name="connsiteX0" fmla="*/ 455712 w 607639"/>
                <a:gd name="connsiteY0" fmla="*/ 341325 h 455077"/>
                <a:gd name="connsiteX1" fmla="*/ 512659 w 607639"/>
                <a:gd name="connsiteY1" fmla="*/ 398201 h 455077"/>
                <a:gd name="connsiteX2" fmla="*/ 455712 w 607639"/>
                <a:gd name="connsiteY2" fmla="*/ 455077 h 455077"/>
                <a:gd name="connsiteX3" fmla="*/ 398765 w 607639"/>
                <a:gd name="connsiteY3" fmla="*/ 398201 h 455077"/>
                <a:gd name="connsiteX4" fmla="*/ 455712 w 607639"/>
                <a:gd name="connsiteY4" fmla="*/ 341325 h 455077"/>
                <a:gd name="connsiteX5" fmla="*/ 170875 w 607639"/>
                <a:gd name="connsiteY5" fmla="*/ 341325 h 455077"/>
                <a:gd name="connsiteX6" fmla="*/ 227857 w 607639"/>
                <a:gd name="connsiteY6" fmla="*/ 398201 h 455077"/>
                <a:gd name="connsiteX7" fmla="*/ 170875 w 607639"/>
                <a:gd name="connsiteY7" fmla="*/ 455077 h 455077"/>
                <a:gd name="connsiteX8" fmla="*/ 113893 w 607639"/>
                <a:gd name="connsiteY8" fmla="*/ 398201 h 455077"/>
                <a:gd name="connsiteX9" fmla="*/ 170875 w 607639"/>
                <a:gd name="connsiteY9" fmla="*/ 341325 h 455077"/>
                <a:gd name="connsiteX10" fmla="*/ 417702 w 607639"/>
                <a:gd name="connsiteY10" fmla="*/ 132780 h 455077"/>
                <a:gd name="connsiteX11" fmla="*/ 417702 w 607639"/>
                <a:gd name="connsiteY11" fmla="*/ 208591 h 455077"/>
                <a:gd name="connsiteX12" fmla="*/ 417702 w 607639"/>
                <a:gd name="connsiteY12" fmla="*/ 227522 h 455077"/>
                <a:gd name="connsiteX13" fmla="*/ 531629 w 607639"/>
                <a:gd name="connsiteY13" fmla="*/ 227522 h 455077"/>
                <a:gd name="connsiteX14" fmla="*/ 531629 w 607639"/>
                <a:gd name="connsiteY14" fmla="*/ 208591 h 455077"/>
                <a:gd name="connsiteX15" fmla="*/ 493712 w 607639"/>
                <a:gd name="connsiteY15" fmla="*/ 132780 h 455077"/>
                <a:gd name="connsiteX16" fmla="*/ 38005 w 607639"/>
                <a:gd name="connsiteY16" fmla="*/ 0 h 455077"/>
                <a:gd name="connsiteX17" fmla="*/ 341780 w 607639"/>
                <a:gd name="connsiteY17" fmla="*/ 0 h 455077"/>
                <a:gd name="connsiteX18" fmla="*/ 379786 w 607639"/>
                <a:gd name="connsiteY18" fmla="*/ 37950 h 455077"/>
                <a:gd name="connsiteX19" fmla="*/ 379786 w 607639"/>
                <a:gd name="connsiteY19" fmla="*/ 75900 h 455077"/>
                <a:gd name="connsiteX20" fmla="*/ 512670 w 607639"/>
                <a:gd name="connsiteY20" fmla="*/ 75900 h 455077"/>
                <a:gd name="connsiteX21" fmla="*/ 545246 w 607639"/>
                <a:gd name="connsiteY21" fmla="*/ 94297 h 455077"/>
                <a:gd name="connsiteX22" fmla="*/ 602210 w 607639"/>
                <a:gd name="connsiteY22" fmla="*/ 189127 h 455077"/>
                <a:gd name="connsiteX23" fmla="*/ 607639 w 607639"/>
                <a:gd name="connsiteY23" fmla="*/ 208591 h 455077"/>
                <a:gd name="connsiteX24" fmla="*/ 607639 w 607639"/>
                <a:gd name="connsiteY24" fmla="*/ 379232 h 455077"/>
                <a:gd name="connsiteX25" fmla="*/ 569634 w 607639"/>
                <a:gd name="connsiteY25" fmla="*/ 417182 h 455077"/>
                <a:gd name="connsiteX26" fmla="*/ 550676 w 607639"/>
                <a:gd name="connsiteY26" fmla="*/ 417182 h 455077"/>
                <a:gd name="connsiteX27" fmla="*/ 550676 w 607639"/>
                <a:gd name="connsiteY27" fmla="*/ 398163 h 455077"/>
                <a:gd name="connsiteX28" fmla="*/ 455707 w 607639"/>
                <a:gd name="connsiteY28" fmla="*/ 303421 h 455077"/>
                <a:gd name="connsiteX29" fmla="*/ 360738 w 607639"/>
                <a:gd name="connsiteY29" fmla="*/ 398163 h 455077"/>
                <a:gd name="connsiteX30" fmla="*/ 360738 w 607639"/>
                <a:gd name="connsiteY30" fmla="*/ 417182 h 455077"/>
                <a:gd name="connsiteX31" fmla="*/ 341780 w 607639"/>
                <a:gd name="connsiteY31" fmla="*/ 417182 h 455077"/>
                <a:gd name="connsiteX32" fmla="*/ 263901 w 607639"/>
                <a:gd name="connsiteY32" fmla="*/ 417182 h 455077"/>
                <a:gd name="connsiteX33" fmla="*/ 265859 w 607639"/>
                <a:gd name="connsiteY33" fmla="*/ 398163 h 455077"/>
                <a:gd name="connsiteX34" fmla="*/ 170890 w 607639"/>
                <a:gd name="connsiteY34" fmla="*/ 303421 h 455077"/>
                <a:gd name="connsiteX35" fmla="*/ 75922 w 607639"/>
                <a:gd name="connsiteY35" fmla="*/ 398163 h 455077"/>
                <a:gd name="connsiteX36" fmla="*/ 77880 w 607639"/>
                <a:gd name="connsiteY36" fmla="*/ 417182 h 455077"/>
                <a:gd name="connsiteX37" fmla="*/ 38005 w 607639"/>
                <a:gd name="connsiteY37" fmla="*/ 417182 h 455077"/>
                <a:gd name="connsiteX38" fmla="*/ 0 w 607639"/>
                <a:gd name="connsiteY38" fmla="*/ 379232 h 455077"/>
                <a:gd name="connsiteX39" fmla="*/ 0 w 607639"/>
                <a:gd name="connsiteY39" fmla="*/ 37950 h 455077"/>
                <a:gd name="connsiteX40" fmla="*/ 38005 w 607639"/>
                <a:gd name="connsiteY40" fmla="*/ 0 h 4550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607639" h="455077">
                  <a:moveTo>
                    <a:pt x="455712" y="341325"/>
                  </a:moveTo>
                  <a:cubicBezTo>
                    <a:pt x="487163" y="341325"/>
                    <a:pt x="512659" y="366789"/>
                    <a:pt x="512659" y="398201"/>
                  </a:cubicBezTo>
                  <a:cubicBezTo>
                    <a:pt x="512659" y="429613"/>
                    <a:pt x="487163" y="455077"/>
                    <a:pt x="455712" y="455077"/>
                  </a:cubicBezTo>
                  <a:cubicBezTo>
                    <a:pt x="424261" y="455077"/>
                    <a:pt x="398765" y="429613"/>
                    <a:pt x="398765" y="398201"/>
                  </a:cubicBezTo>
                  <a:cubicBezTo>
                    <a:pt x="398765" y="366789"/>
                    <a:pt x="424261" y="341325"/>
                    <a:pt x="455712" y="341325"/>
                  </a:cubicBezTo>
                  <a:close/>
                  <a:moveTo>
                    <a:pt x="170875" y="341325"/>
                  </a:moveTo>
                  <a:cubicBezTo>
                    <a:pt x="202345" y="341325"/>
                    <a:pt x="227857" y="366789"/>
                    <a:pt x="227857" y="398201"/>
                  </a:cubicBezTo>
                  <a:cubicBezTo>
                    <a:pt x="227857" y="429613"/>
                    <a:pt x="202345" y="455077"/>
                    <a:pt x="170875" y="455077"/>
                  </a:cubicBezTo>
                  <a:cubicBezTo>
                    <a:pt x="139405" y="455077"/>
                    <a:pt x="113893" y="429613"/>
                    <a:pt x="113893" y="398201"/>
                  </a:cubicBezTo>
                  <a:cubicBezTo>
                    <a:pt x="113893" y="366789"/>
                    <a:pt x="139405" y="341325"/>
                    <a:pt x="170875" y="341325"/>
                  </a:cubicBezTo>
                  <a:close/>
                  <a:moveTo>
                    <a:pt x="417702" y="132780"/>
                  </a:moveTo>
                  <a:lnTo>
                    <a:pt x="417702" y="208591"/>
                  </a:lnTo>
                  <a:lnTo>
                    <a:pt x="417702" y="227522"/>
                  </a:lnTo>
                  <a:lnTo>
                    <a:pt x="531629" y="227522"/>
                  </a:lnTo>
                  <a:lnTo>
                    <a:pt x="531629" y="208591"/>
                  </a:lnTo>
                  <a:lnTo>
                    <a:pt x="493712" y="132780"/>
                  </a:lnTo>
                  <a:close/>
                  <a:moveTo>
                    <a:pt x="38005" y="0"/>
                  </a:moveTo>
                  <a:lnTo>
                    <a:pt x="341780" y="0"/>
                  </a:lnTo>
                  <a:cubicBezTo>
                    <a:pt x="362786" y="0"/>
                    <a:pt x="379786" y="16975"/>
                    <a:pt x="379786" y="37950"/>
                  </a:cubicBezTo>
                  <a:lnTo>
                    <a:pt x="379786" y="75900"/>
                  </a:lnTo>
                  <a:lnTo>
                    <a:pt x="512670" y="75900"/>
                  </a:lnTo>
                  <a:cubicBezTo>
                    <a:pt x="526021" y="75900"/>
                    <a:pt x="538393" y="82832"/>
                    <a:pt x="545246" y="94297"/>
                  </a:cubicBezTo>
                  <a:lnTo>
                    <a:pt x="602210" y="189127"/>
                  </a:lnTo>
                  <a:cubicBezTo>
                    <a:pt x="605770" y="194993"/>
                    <a:pt x="607639" y="201748"/>
                    <a:pt x="607639" y="208591"/>
                  </a:cubicBezTo>
                  <a:lnTo>
                    <a:pt x="607639" y="379232"/>
                  </a:lnTo>
                  <a:cubicBezTo>
                    <a:pt x="607639" y="400207"/>
                    <a:pt x="590639" y="417182"/>
                    <a:pt x="569634" y="417182"/>
                  </a:cubicBezTo>
                  <a:lnTo>
                    <a:pt x="550676" y="417182"/>
                  </a:lnTo>
                  <a:lnTo>
                    <a:pt x="550676" y="398163"/>
                  </a:lnTo>
                  <a:cubicBezTo>
                    <a:pt x="550676" y="345815"/>
                    <a:pt x="508131" y="303421"/>
                    <a:pt x="455707" y="303421"/>
                  </a:cubicBezTo>
                  <a:cubicBezTo>
                    <a:pt x="403283" y="303421"/>
                    <a:pt x="360738" y="345815"/>
                    <a:pt x="360738" y="398163"/>
                  </a:cubicBezTo>
                  <a:lnTo>
                    <a:pt x="360738" y="417182"/>
                  </a:lnTo>
                  <a:lnTo>
                    <a:pt x="341780" y="417182"/>
                  </a:lnTo>
                  <a:lnTo>
                    <a:pt x="263901" y="417182"/>
                  </a:lnTo>
                  <a:cubicBezTo>
                    <a:pt x="265147" y="411050"/>
                    <a:pt x="265859" y="404651"/>
                    <a:pt x="265859" y="398163"/>
                  </a:cubicBezTo>
                  <a:cubicBezTo>
                    <a:pt x="265859" y="345815"/>
                    <a:pt x="223314" y="303421"/>
                    <a:pt x="170890" y="303421"/>
                  </a:cubicBezTo>
                  <a:cubicBezTo>
                    <a:pt x="118466" y="303421"/>
                    <a:pt x="75922" y="345815"/>
                    <a:pt x="75922" y="398163"/>
                  </a:cubicBezTo>
                  <a:cubicBezTo>
                    <a:pt x="75922" y="404651"/>
                    <a:pt x="76634" y="411050"/>
                    <a:pt x="77880" y="417182"/>
                  </a:cubicBezTo>
                  <a:lnTo>
                    <a:pt x="38005" y="417182"/>
                  </a:lnTo>
                  <a:cubicBezTo>
                    <a:pt x="17000" y="417182"/>
                    <a:pt x="0" y="400207"/>
                    <a:pt x="0" y="379232"/>
                  </a:cubicBezTo>
                  <a:lnTo>
                    <a:pt x="0" y="37950"/>
                  </a:lnTo>
                  <a:cubicBezTo>
                    <a:pt x="0" y="16975"/>
                    <a:pt x="17000" y="0"/>
                    <a:pt x="38005" y="0"/>
                  </a:cubicBezTo>
                  <a:close/>
                </a:path>
              </a:pathLst>
            </a:custGeom>
            <a:solidFill>
              <a:srgbClr val="FFFFFF"/>
            </a:solidFill>
            <a:ln>
              <a:noFill/>
            </a:ln>
          </p:spPr>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2" name="departures_88714">
              <a:extLst>
                <a:ext uri="{FF2B5EF4-FFF2-40B4-BE49-F238E27FC236}">
                  <a16:creationId xmlns:a16="http://schemas.microsoft.com/office/drawing/2014/main" id="{8E0AC786-9CC0-40AE-B77B-F19AB8358F26}"/>
                </a:ext>
              </a:extLst>
            </p:cNvPr>
            <p:cNvSpPr>
              <a:spLocks noChangeAspect="1"/>
            </p:cNvSpPr>
            <p:nvPr/>
          </p:nvSpPr>
          <p:spPr bwMode="auto">
            <a:xfrm>
              <a:off x="6516984" y="3192325"/>
              <a:ext cx="410182" cy="279496"/>
            </a:xfrm>
            <a:custGeom>
              <a:avLst/>
              <a:gdLst>
                <a:gd name="connsiteX0" fmla="*/ 557295 w 605951"/>
                <a:gd name="connsiteY0" fmla="*/ 6737 h 412892"/>
                <a:gd name="connsiteX1" fmla="*/ 604337 w 605951"/>
                <a:gd name="connsiteY1" fmla="*/ 26138 h 412892"/>
                <a:gd name="connsiteX2" fmla="*/ 539339 w 605951"/>
                <a:gd name="connsiteY2" fmla="*/ 109718 h 412892"/>
                <a:gd name="connsiteX3" fmla="*/ 439175 w 605951"/>
                <a:gd name="connsiteY3" fmla="*/ 152396 h 412892"/>
                <a:gd name="connsiteX4" fmla="*/ 372774 w 605951"/>
                <a:gd name="connsiteY4" fmla="*/ 381191 h 412892"/>
                <a:gd name="connsiteX5" fmla="*/ 361457 w 605951"/>
                <a:gd name="connsiteY5" fmla="*/ 393985 h 412892"/>
                <a:gd name="connsiteX6" fmla="*/ 320868 w 605951"/>
                <a:gd name="connsiteY6" fmla="*/ 411262 h 412892"/>
                <a:gd name="connsiteX7" fmla="*/ 304128 w 605951"/>
                <a:gd name="connsiteY7" fmla="*/ 410795 h 412892"/>
                <a:gd name="connsiteX8" fmla="*/ 293653 w 605951"/>
                <a:gd name="connsiteY8" fmla="*/ 397627 h 412892"/>
                <a:gd name="connsiteX9" fmla="*/ 253719 w 605951"/>
                <a:gd name="connsiteY9" fmla="*/ 231400 h 412892"/>
                <a:gd name="connsiteX10" fmla="*/ 112312 w 605951"/>
                <a:gd name="connsiteY10" fmla="*/ 291541 h 412892"/>
                <a:gd name="connsiteX11" fmla="*/ 65456 w 605951"/>
                <a:gd name="connsiteY11" fmla="*/ 275759 h 412892"/>
                <a:gd name="connsiteX12" fmla="*/ 2609 w 605951"/>
                <a:gd name="connsiteY12" fmla="*/ 165003 h 412892"/>
                <a:gd name="connsiteX13" fmla="*/ 1019 w 605951"/>
                <a:gd name="connsiteY13" fmla="*/ 148754 h 412892"/>
                <a:gd name="connsiteX14" fmla="*/ 12055 w 605951"/>
                <a:gd name="connsiteY14" fmla="*/ 136894 h 412892"/>
                <a:gd name="connsiteX15" fmla="*/ 43946 w 605951"/>
                <a:gd name="connsiteY15" fmla="*/ 123259 h 412892"/>
                <a:gd name="connsiteX16" fmla="*/ 63867 w 605951"/>
                <a:gd name="connsiteY16" fmla="*/ 125781 h 412892"/>
                <a:gd name="connsiteX17" fmla="*/ 126714 w 605951"/>
                <a:gd name="connsiteY17" fmla="*/ 173688 h 412892"/>
                <a:gd name="connsiteX18" fmla="*/ 499030 w 605951"/>
                <a:gd name="connsiteY18" fmla="*/ 15212 h 412892"/>
                <a:gd name="connsiteX19" fmla="*/ 557295 w 605951"/>
                <a:gd name="connsiteY19" fmla="*/ 6737 h 412892"/>
                <a:gd name="connsiteX20" fmla="*/ 212961 w 605951"/>
                <a:gd name="connsiteY20" fmla="*/ 1106 h 412892"/>
                <a:gd name="connsiteX21" fmla="*/ 330406 w 605951"/>
                <a:gd name="connsiteY21" fmla="*/ 42299 h 412892"/>
                <a:gd name="connsiteX22" fmla="*/ 188275 w 605951"/>
                <a:gd name="connsiteY22" fmla="*/ 102826 h 412892"/>
                <a:gd name="connsiteX23" fmla="*/ 149282 w 605951"/>
                <a:gd name="connsiteY23" fmla="*/ 49024 h 412892"/>
                <a:gd name="connsiteX24" fmla="*/ 146290 w 605951"/>
                <a:gd name="connsiteY24" fmla="*/ 32024 h 412892"/>
                <a:gd name="connsiteX25" fmla="*/ 157698 w 605951"/>
                <a:gd name="connsiteY25" fmla="*/ 19040 h 412892"/>
                <a:gd name="connsiteX26" fmla="*/ 198561 w 605951"/>
                <a:gd name="connsiteY26" fmla="*/ 1573 h 412892"/>
                <a:gd name="connsiteX27" fmla="*/ 212961 w 605951"/>
                <a:gd name="connsiteY27" fmla="*/ 1106 h 412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605951" h="412892">
                  <a:moveTo>
                    <a:pt x="557295" y="6737"/>
                  </a:moveTo>
                  <a:cubicBezTo>
                    <a:pt x="578969" y="7601"/>
                    <a:pt x="598773" y="13111"/>
                    <a:pt x="604337" y="26138"/>
                  </a:cubicBezTo>
                  <a:cubicBezTo>
                    <a:pt x="615560" y="52286"/>
                    <a:pt x="565525" y="98605"/>
                    <a:pt x="539339" y="109718"/>
                  </a:cubicBezTo>
                  <a:lnTo>
                    <a:pt x="439175" y="152396"/>
                  </a:lnTo>
                  <a:cubicBezTo>
                    <a:pt x="419535" y="220194"/>
                    <a:pt x="426643" y="195633"/>
                    <a:pt x="372774" y="381191"/>
                  </a:cubicBezTo>
                  <a:cubicBezTo>
                    <a:pt x="371184" y="386981"/>
                    <a:pt x="366975" y="391651"/>
                    <a:pt x="361457" y="393985"/>
                  </a:cubicBezTo>
                  <a:lnTo>
                    <a:pt x="320868" y="411262"/>
                  </a:lnTo>
                  <a:cubicBezTo>
                    <a:pt x="315444" y="413596"/>
                    <a:pt x="309365" y="413409"/>
                    <a:pt x="304128" y="410795"/>
                  </a:cubicBezTo>
                  <a:cubicBezTo>
                    <a:pt x="298890" y="408086"/>
                    <a:pt x="295056" y="403324"/>
                    <a:pt x="293653" y="397627"/>
                  </a:cubicBezTo>
                  <a:cubicBezTo>
                    <a:pt x="256057" y="241486"/>
                    <a:pt x="265783" y="281922"/>
                    <a:pt x="253719" y="231400"/>
                  </a:cubicBezTo>
                  <a:cubicBezTo>
                    <a:pt x="105204" y="294623"/>
                    <a:pt x="145138" y="277533"/>
                    <a:pt x="112312" y="291541"/>
                  </a:cubicBezTo>
                  <a:cubicBezTo>
                    <a:pt x="95010" y="298918"/>
                    <a:pt x="74809" y="292101"/>
                    <a:pt x="65456" y="275759"/>
                  </a:cubicBezTo>
                  <a:cubicBezTo>
                    <a:pt x="15983" y="188536"/>
                    <a:pt x="29169" y="211789"/>
                    <a:pt x="2609" y="165003"/>
                  </a:cubicBezTo>
                  <a:cubicBezTo>
                    <a:pt x="-197" y="160053"/>
                    <a:pt x="-758" y="154170"/>
                    <a:pt x="1019" y="148754"/>
                  </a:cubicBezTo>
                  <a:cubicBezTo>
                    <a:pt x="2889" y="143431"/>
                    <a:pt x="6911" y="139135"/>
                    <a:pt x="12055" y="136894"/>
                  </a:cubicBezTo>
                  <a:lnTo>
                    <a:pt x="43946" y="123259"/>
                  </a:lnTo>
                  <a:cubicBezTo>
                    <a:pt x="50586" y="120458"/>
                    <a:pt x="58162" y="121392"/>
                    <a:pt x="63867" y="125781"/>
                  </a:cubicBezTo>
                  <a:cubicBezTo>
                    <a:pt x="95851" y="150154"/>
                    <a:pt x="81823" y="139415"/>
                    <a:pt x="126714" y="173688"/>
                  </a:cubicBezTo>
                  <a:lnTo>
                    <a:pt x="499030" y="15212"/>
                  </a:lnTo>
                  <a:cubicBezTo>
                    <a:pt x="512077" y="9655"/>
                    <a:pt x="535621" y="5873"/>
                    <a:pt x="557295" y="6737"/>
                  </a:cubicBezTo>
                  <a:close/>
                  <a:moveTo>
                    <a:pt x="212961" y="1106"/>
                  </a:moveTo>
                  <a:lnTo>
                    <a:pt x="330406" y="42299"/>
                  </a:lnTo>
                  <a:lnTo>
                    <a:pt x="188275" y="102826"/>
                  </a:lnTo>
                  <a:lnTo>
                    <a:pt x="149282" y="49024"/>
                  </a:lnTo>
                  <a:cubicBezTo>
                    <a:pt x="145729" y="44073"/>
                    <a:pt x="144607" y="37815"/>
                    <a:pt x="146290" y="32024"/>
                  </a:cubicBezTo>
                  <a:cubicBezTo>
                    <a:pt x="147880" y="26139"/>
                    <a:pt x="152088" y="21375"/>
                    <a:pt x="157698" y="19040"/>
                  </a:cubicBezTo>
                  <a:lnTo>
                    <a:pt x="198561" y="1573"/>
                  </a:lnTo>
                  <a:cubicBezTo>
                    <a:pt x="203143" y="-389"/>
                    <a:pt x="208285" y="-482"/>
                    <a:pt x="212961" y="1106"/>
                  </a:cubicBezTo>
                  <a:close/>
                </a:path>
              </a:pathLst>
            </a:custGeom>
            <a:solidFill>
              <a:srgbClr val="FFFFFF"/>
            </a:solidFill>
            <a:ln>
              <a:noFill/>
            </a:ln>
          </p:spPr>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grpSp>
    </p:spTree>
    <p:extLst>
      <p:ext uri="{BB962C8B-B14F-4D97-AF65-F5344CB8AC3E}">
        <p14:creationId xmlns:p14="http://schemas.microsoft.com/office/powerpoint/2010/main" val="3622512383"/>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363200" y="-461828"/>
            <a:ext cx="1632198" cy="1529835"/>
          </a:xfrm>
          <a:prstGeom prst="rect">
            <a:avLst/>
          </a:prstGeom>
        </p:spPr>
      </p:pic>
      <p:pic>
        <p:nvPicPr>
          <p:cNvPr id="6" name="Graphic 5">
            <a:extLst>
              <a:ext uri="{FF2B5EF4-FFF2-40B4-BE49-F238E27FC236}">
                <a16:creationId xmlns:a16="http://schemas.microsoft.com/office/drawing/2014/main" id="{902BBFB4-4066-A635-9290-40C309C023B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6478560"/>
            <a:ext cx="2090144" cy="353721"/>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04800" y="146225"/>
            <a:ext cx="923251" cy="845582"/>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2" name="TextBox 11">
            <a:extLst>
              <a:ext uri="{FF2B5EF4-FFF2-40B4-BE49-F238E27FC236}">
                <a16:creationId xmlns:a16="http://schemas.microsoft.com/office/drawing/2014/main" id="{14996EA3-AA17-6820-C17B-C5EFF78F07F6}"/>
              </a:ext>
            </a:extLst>
          </p:cNvPr>
          <p:cNvSpPr txBox="1"/>
          <p:nvPr/>
        </p:nvSpPr>
        <p:spPr>
          <a:xfrm>
            <a:off x="415828" y="405918"/>
            <a:ext cx="816072" cy="646331"/>
          </a:xfrm>
          <a:prstGeom prst="rect">
            <a:avLst/>
          </a:prstGeom>
          <a:noFill/>
        </p:spPr>
        <p:txBody>
          <a:bodyPr wrap="square" rtlCol="0">
            <a:spAutoFit/>
          </a:bodyPr>
          <a:lstStyle/>
          <a:p>
            <a:pPr algn="ctr"/>
            <a:r>
              <a:rPr lang="en-US" sz="3600" b="1" dirty="0">
                <a:solidFill>
                  <a:srgbClr val="8E5A6D"/>
                </a:solidFill>
                <a:latin typeface="Times New Roman" panose="02020603050405020304" pitchFamily="18" charset="0"/>
                <a:cs typeface="Times New Roman" panose="02020603050405020304" pitchFamily="18" charset="0"/>
              </a:rPr>
              <a:t>01</a:t>
            </a:r>
            <a:endParaRPr lang="en-US" sz="1050" b="1" dirty="0">
              <a:solidFill>
                <a:srgbClr val="8E5A6D"/>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504263" y="1821885"/>
            <a:ext cx="11298531" cy="3406595"/>
          </a:xfrm>
        </p:spPr>
        <p:txBody>
          <a:bodyPr>
            <a:normAutofit/>
          </a:bodyPr>
          <a:lstStyle/>
          <a:p>
            <a:pPr marL="0" indent="0">
              <a:buNone/>
            </a:pP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8E2D941B-169A-E083-33B8-6FC641850116}"/>
              </a:ext>
            </a:extLst>
          </p:cNvPr>
          <p:cNvSpPr txBox="1"/>
          <p:nvPr/>
        </p:nvSpPr>
        <p:spPr>
          <a:xfrm>
            <a:off x="2162789" y="222425"/>
            <a:ext cx="6741461" cy="400110"/>
          </a:xfrm>
          <a:prstGeom prst="rect">
            <a:avLst/>
          </a:prstGeom>
          <a:noFill/>
        </p:spPr>
        <p:txBody>
          <a:bodyPr wrap="none" rtlCol="0">
            <a:spAutoFit/>
          </a:bodyPr>
          <a:lstStyle/>
          <a:p>
            <a:r>
              <a:rPr lang="en-US" sz="2000" b="1" u="none" dirty="0">
                <a:latin typeface="Huawei Sans" panose="020C0503030203020204" pitchFamily="34" charset="0"/>
              </a:rPr>
              <a:t>Differences Between Big Data and Traditional Data Processing</a:t>
            </a:r>
            <a:endParaRPr lang="en-US" sz="2000" b="1" dirty="0">
              <a:solidFill>
                <a:srgbClr val="784658"/>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38A2E19B-7369-DE98-F670-DA0099530C67}"/>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graphicFrame>
        <p:nvGraphicFramePr>
          <p:cNvPr id="19" name="表格 7">
            <a:extLst>
              <a:ext uri="{FF2B5EF4-FFF2-40B4-BE49-F238E27FC236}">
                <a16:creationId xmlns:a16="http://schemas.microsoft.com/office/drawing/2014/main" id="{44ABE5D5-808A-4E0E-AFF6-7F2DBB099013}"/>
              </a:ext>
            </a:extLst>
          </p:cNvPr>
          <p:cNvGraphicFramePr>
            <a:graphicFrameLocks noGrp="1"/>
          </p:cNvGraphicFramePr>
          <p:nvPr>
            <p:extLst>
              <p:ext uri="{D42A27DB-BD31-4B8C-83A1-F6EECF244321}">
                <p14:modId xmlns:p14="http://schemas.microsoft.com/office/powerpoint/2010/main" val="4127637209"/>
              </p:ext>
            </p:extLst>
          </p:nvPr>
        </p:nvGraphicFramePr>
        <p:xfrm>
          <a:off x="293019" y="1089643"/>
          <a:ext cx="11298532" cy="5337169"/>
        </p:xfrm>
        <a:graphic>
          <a:graphicData uri="http://schemas.openxmlformats.org/drawingml/2006/table">
            <a:tbl>
              <a:tblPr firstRow="1" bandRow="1"/>
              <a:tblGrid>
                <a:gridCol w="2398861">
                  <a:extLst>
                    <a:ext uri="{9D8B030D-6E8A-4147-A177-3AD203B41FA5}">
                      <a16:colId xmlns:a16="http://schemas.microsoft.com/office/drawing/2014/main" val="20000"/>
                    </a:ext>
                  </a:extLst>
                </a:gridCol>
                <a:gridCol w="4695524">
                  <a:extLst>
                    <a:ext uri="{9D8B030D-6E8A-4147-A177-3AD203B41FA5}">
                      <a16:colId xmlns:a16="http://schemas.microsoft.com/office/drawing/2014/main" val="20001"/>
                    </a:ext>
                  </a:extLst>
                </a:gridCol>
                <a:gridCol w="4204147">
                  <a:extLst>
                    <a:ext uri="{9D8B030D-6E8A-4147-A177-3AD203B41FA5}">
                      <a16:colId xmlns:a16="http://schemas.microsoft.com/office/drawing/2014/main" val="20002"/>
                    </a:ext>
                  </a:extLst>
                </a:gridCol>
              </a:tblGrid>
              <a:tr h="571999">
                <a:tc>
                  <a:txBody>
                    <a:bodyPr/>
                    <a:lstStyle>
                      <a:lvl1pPr marL="0" algn="l" defTabSz="914400" rtl="0" eaLnBrk="1" latinLnBrk="0" hangingPunct="1">
                        <a:defRPr sz="1800" b="1" kern="1200">
                          <a:solidFill>
                            <a:schemeClr val="lt1"/>
                          </a:solidFill>
                          <a:latin typeface="Arial" panose="020F0502020204030204"/>
                        </a:defRPr>
                      </a:lvl1pPr>
                      <a:lvl2pPr marL="457200" algn="l" defTabSz="914400" rtl="0" eaLnBrk="1" latinLnBrk="0" hangingPunct="1">
                        <a:defRPr sz="1800" b="1" kern="1200">
                          <a:solidFill>
                            <a:schemeClr val="lt1"/>
                          </a:solidFill>
                          <a:latin typeface="Arial" panose="020F0502020204030204"/>
                        </a:defRPr>
                      </a:lvl2pPr>
                      <a:lvl3pPr marL="914400" algn="l" defTabSz="914400" rtl="0" eaLnBrk="1" latinLnBrk="0" hangingPunct="1">
                        <a:defRPr sz="1800" b="1" kern="1200">
                          <a:solidFill>
                            <a:schemeClr val="lt1"/>
                          </a:solidFill>
                          <a:latin typeface="Arial" panose="020F0502020204030204"/>
                        </a:defRPr>
                      </a:lvl3pPr>
                      <a:lvl4pPr marL="1371600" algn="l" defTabSz="914400" rtl="0" eaLnBrk="1" latinLnBrk="0" hangingPunct="1">
                        <a:defRPr sz="1800" b="1" kern="1200">
                          <a:solidFill>
                            <a:schemeClr val="lt1"/>
                          </a:solidFill>
                          <a:latin typeface="Arial" panose="020F0502020204030204"/>
                        </a:defRPr>
                      </a:lvl4pPr>
                      <a:lvl5pPr marL="1828800" algn="l" defTabSz="914400" rtl="0" eaLnBrk="1" latinLnBrk="0" hangingPunct="1">
                        <a:defRPr sz="1800" b="1" kern="1200">
                          <a:solidFill>
                            <a:schemeClr val="lt1"/>
                          </a:solidFill>
                          <a:latin typeface="Arial" panose="020F0502020204030204"/>
                        </a:defRPr>
                      </a:lvl5pPr>
                      <a:lvl6pPr marL="2286000" algn="l" defTabSz="914400" rtl="0" eaLnBrk="1" latinLnBrk="0" hangingPunct="1">
                        <a:defRPr sz="1800" b="1" kern="1200">
                          <a:solidFill>
                            <a:schemeClr val="lt1"/>
                          </a:solidFill>
                          <a:latin typeface="Arial" panose="020F0502020204030204"/>
                        </a:defRPr>
                      </a:lvl6pPr>
                      <a:lvl7pPr marL="2743200" algn="l" defTabSz="914400" rtl="0" eaLnBrk="1" latinLnBrk="0" hangingPunct="1">
                        <a:defRPr sz="1800" b="1" kern="1200">
                          <a:solidFill>
                            <a:schemeClr val="lt1"/>
                          </a:solidFill>
                          <a:latin typeface="Arial" panose="020F0502020204030204"/>
                        </a:defRPr>
                      </a:lvl7pPr>
                      <a:lvl8pPr marL="3200400" algn="l" defTabSz="914400" rtl="0" eaLnBrk="1" latinLnBrk="0" hangingPunct="1">
                        <a:defRPr sz="1800" b="1" kern="1200">
                          <a:solidFill>
                            <a:schemeClr val="lt1"/>
                          </a:solidFill>
                          <a:latin typeface="Arial" panose="020F0502020204030204"/>
                        </a:defRPr>
                      </a:lvl8pPr>
                      <a:lvl9pPr marL="3657600" algn="l" defTabSz="914400" rtl="0" eaLnBrk="1" latinLnBrk="0" hangingPunct="1">
                        <a:defRPr sz="1800" b="1" kern="1200">
                          <a:solidFill>
                            <a:schemeClr val="lt1"/>
                          </a:solidFill>
                          <a:latin typeface="Arial" panose="020F0502020204030204"/>
                        </a:defRPr>
                      </a:lvl9pPr>
                    </a:lstStyle>
                    <a:p>
                      <a:pPr algn="ctr" fontAlgn="ctr"/>
                      <a:endParaRPr lang="en-US" altLang="zh-CN" sz="1800" dirty="0">
                        <a:ln>
                          <a:noFill/>
                        </a:ln>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FF">
                        <a:lumMod val="85000"/>
                      </a:srgbClr>
                    </a:solidFill>
                  </a:tcPr>
                </a:tc>
                <a:tc>
                  <a:txBody>
                    <a:bodyPr/>
                    <a:lstStyle>
                      <a:lvl1pPr marL="0" algn="l" defTabSz="914400" rtl="0" eaLnBrk="1" latinLnBrk="0" hangingPunct="1">
                        <a:defRPr sz="1800" b="1" kern="1200">
                          <a:solidFill>
                            <a:schemeClr val="lt1"/>
                          </a:solidFill>
                          <a:latin typeface="Arial" panose="020F0502020204030204"/>
                        </a:defRPr>
                      </a:lvl1pPr>
                      <a:lvl2pPr marL="457200" algn="l" defTabSz="914400" rtl="0" eaLnBrk="1" latinLnBrk="0" hangingPunct="1">
                        <a:defRPr sz="1800" b="1" kern="1200">
                          <a:solidFill>
                            <a:schemeClr val="lt1"/>
                          </a:solidFill>
                          <a:latin typeface="Arial" panose="020F0502020204030204"/>
                        </a:defRPr>
                      </a:lvl2pPr>
                      <a:lvl3pPr marL="914400" algn="l" defTabSz="914400" rtl="0" eaLnBrk="1" latinLnBrk="0" hangingPunct="1">
                        <a:defRPr sz="1800" b="1" kern="1200">
                          <a:solidFill>
                            <a:schemeClr val="lt1"/>
                          </a:solidFill>
                          <a:latin typeface="Arial" panose="020F0502020204030204"/>
                        </a:defRPr>
                      </a:lvl3pPr>
                      <a:lvl4pPr marL="1371600" algn="l" defTabSz="914400" rtl="0" eaLnBrk="1" latinLnBrk="0" hangingPunct="1">
                        <a:defRPr sz="1800" b="1" kern="1200">
                          <a:solidFill>
                            <a:schemeClr val="lt1"/>
                          </a:solidFill>
                          <a:latin typeface="Arial" panose="020F0502020204030204"/>
                        </a:defRPr>
                      </a:lvl4pPr>
                      <a:lvl5pPr marL="1828800" algn="l" defTabSz="914400" rtl="0" eaLnBrk="1" latinLnBrk="0" hangingPunct="1">
                        <a:defRPr sz="1800" b="1" kern="1200">
                          <a:solidFill>
                            <a:schemeClr val="lt1"/>
                          </a:solidFill>
                          <a:latin typeface="Arial" panose="020F0502020204030204"/>
                        </a:defRPr>
                      </a:lvl5pPr>
                      <a:lvl6pPr marL="2286000" algn="l" defTabSz="914400" rtl="0" eaLnBrk="1" latinLnBrk="0" hangingPunct="1">
                        <a:defRPr sz="1800" b="1" kern="1200">
                          <a:solidFill>
                            <a:schemeClr val="lt1"/>
                          </a:solidFill>
                          <a:latin typeface="Arial" panose="020F0502020204030204"/>
                        </a:defRPr>
                      </a:lvl6pPr>
                      <a:lvl7pPr marL="2743200" algn="l" defTabSz="914400" rtl="0" eaLnBrk="1" latinLnBrk="0" hangingPunct="1">
                        <a:defRPr sz="1800" b="1" kern="1200">
                          <a:solidFill>
                            <a:schemeClr val="lt1"/>
                          </a:solidFill>
                          <a:latin typeface="Arial" panose="020F0502020204030204"/>
                        </a:defRPr>
                      </a:lvl7pPr>
                      <a:lvl8pPr marL="3200400" algn="l" defTabSz="914400" rtl="0" eaLnBrk="1" latinLnBrk="0" hangingPunct="1">
                        <a:defRPr sz="1800" b="1" kern="1200">
                          <a:solidFill>
                            <a:schemeClr val="lt1"/>
                          </a:solidFill>
                          <a:latin typeface="Arial" panose="020F0502020204030204"/>
                        </a:defRPr>
                      </a:lvl8pPr>
                      <a:lvl9pPr marL="3657600" algn="l" defTabSz="914400" rtl="0" eaLnBrk="1" latinLnBrk="0" hangingPunct="1">
                        <a:defRPr sz="1800" b="1" kern="1200">
                          <a:solidFill>
                            <a:schemeClr val="lt1"/>
                          </a:solidFill>
                          <a:latin typeface="Arial" panose="020F0502020204030204"/>
                        </a:defRPr>
                      </a:lvl9pPr>
                    </a:lstStyle>
                    <a:p>
                      <a:pPr algn="ctr" fontAlgn="ctr"/>
                      <a:r>
                        <a:rPr lang="en-US" sz="2000" u="none" dirty="0">
                          <a:solidFill>
                            <a:schemeClr val="tx1"/>
                          </a:solidFill>
                          <a:latin typeface="Huawei Sans" panose="020C0503030203020204" pitchFamily="34" charset="0"/>
                        </a:rPr>
                        <a:t>Big Data Processing</a:t>
                      </a:r>
                      <a:endParaRPr lang="en-US" altLang="zh-CN" sz="2000" dirty="0">
                        <a:ln>
                          <a:noFill/>
                        </a:ln>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FF">
                        <a:lumMod val="85000"/>
                      </a:srgbClr>
                    </a:solidFill>
                  </a:tcPr>
                </a:tc>
                <a:tc>
                  <a:txBody>
                    <a:bodyPr/>
                    <a:lstStyle>
                      <a:lvl1pPr marL="0" algn="l" defTabSz="914400" rtl="0" eaLnBrk="1" latinLnBrk="0" hangingPunct="1">
                        <a:defRPr sz="1800" b="1" kern="1200">
                          <a:solidFill>
                            <a:schemeClr val="lt1"/>
                          </a:solidFill>
                          <a:latin typeface="Arial" panose="020F0502020204030204"/>
                        </a:defRPr>
                      </a:lvl1pPr>
                      <a:lvl2pPr marL="457200" algn="l" defTabSz="914400" rtl="0" eaLnBrk="1" latinLnBrk="0" hangingPunct="1">
                        <a:defRPr sz="1800" b="1" kern="1200">
                          <a:solidFill>
                            <a:schemeClr val="lt1"/>
                          </a:solidFill>
                          <a:latin typeface="Arial" panose="020F0502020204030204"/>
                        </a:defRPr>
                      </a:lvl2pPr>
                      <a:lvl3pPr marL="914400" algn="l" defTabSz="914400" rtl="0" eaLnBrk="1" latinLnBrk="0" hangingPunct="1">
                        <a:defRPr sz="1800" b="1" kern="1200">
                          <a:solidFill>
                            <a:schemeClr val="lt1"/>
                          </a:solidFill>
                          <a:latin typeface="Arial" panose="020F0502020204030204"/>
                        </a:defRPr>
                      </a:lvl3pPr>
                      <a:lvl4pPr marL="1371600" algn="l" defTabSz="914400" rtl="0" eaLnBrk="1" latinLnBrk="0" hangingPunct="1">
                        <a:defRPr sz="1800" b="1" kern="1200">
                          <a:solidFill>
                            <a:schemeClr val="lt1"/>
                          </a:solidFill>
                          <a:latin typeface="Arial" panose="020F0502020204030204"/>
                        </a:defRPr>
                      </a:lvl4pPr>
                      <a:lvl5pPr marL="1828800" algn="l" defTabSz="914400" rtl="0" eaLnBrk="1" latinLnBrk="0" hangingPunct="1">
                        <a:defRPr sz="1800" b="1" kern="1200">
                          <a:solidFill>
                            <a:schemeClr val="lt1"/>
                          </a:solidFill>
                          <a:latin typeface="Arial" panose="020F0502020204030204"/>
                        </a:defRPr>
                      </a:lvl5pPr>
                      <a:lvl6pPr marL="2286000" algn="l" defTabSz="914400" rtl="0" eaLnBrk="1" latinLnBrk="0" hangingPunct="1">
                        <a:defRPr sz="1800" b="1" kern="1200">
                          <a:solidFill>
                            <a:schemeClr val="lt1"/>
                          </a:solidFill>
                          <a:latin typeface="Arial" panose="020F0502020204030204"/>
                        </a:defRPr>
                      </a:lvl6pPr>
                      <a:lvl7pPr marL="2743200" algn="l" defTabSz="914400" rtl="0" eaLnBrk="1" latinLnBrk="0" hangingPunct="1">
                        <a:defRPr sz="1800" b="1" kern="1200">
                          <a:solidFill>
                            <a:schemeClr val="lt1"/>
                          </a:solidFill>
                          <a:latin typeface="Arial" panose="020F0502020204030204"/>
                        </a:defRPr>
                      </a:lvl7pPr>
                      <a:lvl8pPr marL="3200400" algn="l" defTabSz="914400" rtl="0" eaLnBrk="1" latinLnBrk="0" hangingPunct="1">
                        <a:defRPr sz="1800" b="1" kern="1200">
                          <a:solidFill>
                            <a:schemeClr val="lt1"/>
                          </a:solidFill>
                          <a:latin typeface="Arial" panose="020F0502020204030204"/>
                        </a:defRPr>
                      </a:lvl8pPr>
                      <a:lvl9pPr marL="3657600" algn="l" defTabSz="914400" rtl="0" eaLnBrk="1" latinLnBrk="0" hangingPunct="1">
                        <a:defRPr sz="1800" b="1" kern="1200">
                          <a:solidFill>
                            <a:schemeClr val="lt1"/>
                          </a:solidFill>
                          <a:latin typeface="Arial" panose="020F0502020204030204"/>
                        </a:defRPr>
                      </a:lvl9pPr>
                    </a:lstStyle>
                    <a:p>
                      <a:pPr algn="ctr" fontAlgn="ctr"/>
                      <a:r>
                        <a:rPr lang="en-US" sz="2000" u="none" dirty="0">
                          <a:solidFill>
                            <a:schemeClr val="tx1"/>
                          </a:solidFill>
                          <a:latin typeface="Huawei Sans" panose="020C0503030203020204" pitchFamily="34" charset="0"/>
                        </a:rPr>
                        <a:t>Traditional Data Processing</a:t>
                      </a:r>
                      <a:endParaRPr lang="en-US" altLang="zh-CN" sz="2000" dirty="0">
                        <a:ln>
                          <a:noFill/>
                        </a:ln>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solidFill>
                      <a:srgbClr val="FFFFFF">
                        <a:lumMod val="85000"/>
                      </a:srgbClr>
                    </a:solidFill>
                  </a:tcPr>
                </a:tc>
                <a:extLst>
                  <a:ext uri="{0D108BD9-81ED-4DB2-BD59-A6C34878D82A}">
                    <a16:rowId xmlns:a16="http://schemas.microsoft.com/office/drawing/2014/main" val="10000"/>
                  </a:ext>
                </a:extLst>
              </a:tr>
              <a:tr h="386409">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Data scale</a:t>
                      </a:r>
                      <a:endParaRPr lang="en-US" altLang="zh-CN" sz="1800" dirty="0">
                        <a:latin typeface="Huawei Sans" panose="020C0503030203020204" pitchFamily="34" charset="0"/>
                        <a:ea typeface="+mn-ea"/>
                        <a:cs typeface="+mn-ea"/>
                        <a:sym typeface="Huawei Sans" panose="020C0503030203020204" pitchFamily="34" charset="0"/>
                      </a:endParaRP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Large (in GB, TB, or PB)</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Small (in MB)</a:t>
                      </a:r>
                      <a:endParaRPr lang="en-US" altLang="zh-CN" sz="1800" dirty="0">
                        <a:latin typeface="Huawei Sans" panose="020C0503030203020204" pitchFamily="34" charset="0"/>
                        <a:ea typeface="+mn-ea"/>
                        <a:cs typeface="+mn-ea"/>
                        <a:sym typeface="Huawei Sans" panose="020C0503030203020204" pitchFamily="34" charset="0"/>
                      </a:endParaRP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658264">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Data type</a:t>
                      </a: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Multiple (structured, semi-structured, and unstructured data)</a:t>
                      </a:r>
                      <a:endParaRPr lang="en-US" altLang="zh-CN" sz="1800" dirty="0">
                        <a:latin typeface="Huawei Sans" panose="020C0503030203020204" pitchFamily="34" charset="0"/>
                        <a:ea typeface="+mn-ea"/>
                        <a:cs typeface="+mn-ea"/>
                        <a:sym typeface="Huawei Sans" panose="020C0503030203020204" pitchFamily="34" charset="0"/>
                      </a:endParaRP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Single (mainly structured data)</a:t>
                      </a:r>
                      <a:endParaRPr lang="en-US" altLang="zh-CN" sz="1800" dirty="0">
                        <a:latin typeface="Huawei Sans" panose="020C0503030203020204" pitchFamily="34" charset="0"/>
                        <a:ea typeface="+mn-ea"/>
                        <a:cs typeface="+mn-ea"/>
                        <a:sym typeface="Huawei Sans" panose="020C0503030203020204" pitchFamily="34" charset="0"/>
                      </a:endParaRP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892661">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algn="ctr" fontAlgn="ctr"/>
                      <a:r>
                        <a:rPr lang="en-US" sz="1800" u="none" dirty="0">
                          <a:latin typeface="Huawei Sans" panose="020C0503030203020204" pitchFamily="34" charset="0"/>
                        </a:rPr>
                        <a:t>Mode-data</a:t>
                      </a:r>
                    </a:p>
                    <a:p>
                      <a:pPr algn="ctr" fontAlgn="ctr"/>
                      <a:r>
                        <a:rPr lang="en-US" sz="1800" u="none" dirty="0">
                          <a:latin typeface="Huawei Sans" panose="020C0503030203020204" pitchFamily="34" charset="0"/>
                        </a:rPr>
                        <a:t>relationship</a:t>
                      </a: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algn="ctr" fontAlgn="ctr"/>
                      <a:r>
                        <a:rPr lang="en-US" sz="1800" u="none" dirty="0">
                          <a:latin typeface="Huawei Sans" panose="020C0503030203020204" pitchFamily="34" charset="0"/>
                        </a:rPr>
                        <a:t>Modes are set after data is generated. Modes evolve as data increases.</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algn="ctr" fontAlgn="ctr"/>
                      <a:r>
                        <a:rPr lang="en-US" sz="1800" u="none" dirty="0">
                          <a:latin typeface="Huawei Sans" panose="020C0503030203020204" pitchFamily="34" charset="0"/>
                        </a:rPr>
                        <a:t>Modes are set before data is generated (ponds are built before fish are put in).</a:t>
                      </a:r>
                      <a:endParaRPr lang="en-US" altLang="zh-CN" sz="1800" dirty="0">
                        <a:latin typeface="Huawei Sans" panose="020C0503030203020204" pitchFamily="34" charset="0"/>
                        <a:ea typeface="+mn-ea"/>
                        <a:cs typeface="+mn-ea"/>
                        <a:sym typeface="Huawei Sans" panose="020C0503030203020204" pitchFamily="34" charset="0"/>
                      </a:endParaRP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769396">
                <a:tc>
                  <a:txBody>
                    <a:bodyPr/>
                    <a:lstStyle/>
                    <a:p>
                      <a:pPr algn="ctr" fontAlgn="base"/>
                      <a:r>
                        <a:rPr lang="en-US" dirty="0">
                          <a:effectLst/>
                        </a:rPr>
                        <a:t>Scalability</a:t>
                      </a: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algn="ctr" fontAlgn="ctr"/>
                      <a:r>
                        <a:rPr lang="en-US" sz="1800" u="none" kern="1200" dirty="0">
                          <a:solidFill>
                            <a:schemeClr val="dk1"/>
                          </a:solidFill>
                          <a:latin typeface="Huawei Sans" panose="020C0503030203020204" pitchFamily="34" charset="0"/>
                          <a:ea typeface="+mn-ea"/>
                          <a:cs typeface="+mn-cs"/>
                        </a:rPr>
                        <a:t>Highly scalable architecture for handling large-scale data</a:t>
                      </a:r>
                      <a:endParaRPr lang="en-US" altLang="zh-CN" sz="1800" u="none" kern="1200" dirty="0">
                        <a:solidFill>
                          <a:schemeClr val="dk1"/>
                        </a:solidFill>
                        <a:latin typeface="Huawei Sans" panose="020C0503030203020204" pitchFamily="34" charset="0"/>
                        <a:ea typeface="+mn-ea"/>
                        <a:cs typeface="+mn-cs"/>
                        <a:sym typeface="Huawei Sans" panose="020C0503030203020204" pitchFamily="34" charset="0"/>
                      </a:endParaRP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kern="1200" dirty="0">
                          <a:solidFill>
                            <a:schemeClr val="dk1"/>
                          </a:solidFill>
                          <a:latin typeface="Huawei Sans" panose="020C0503030203020204" pitchFamily="34" charset="0"/>
                          <a:ea typeface="+mn-ea"/>
                          <a:cs typeface="+mn-cs"/>
                        </a:rPr>
                        <a:t>Limited scalability, suitable for smaller datasets</a:t>
                      </a: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76152">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Tool</a:t>
                      </a: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No size fits all</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lvl1pPr marL="0" algn="l" defTabSz="914400" rtl="0" eaLnBrk="1" latinLnBrk="0" hangingPunct="1">
                        <a:defRPr sz="1800" kern="1200">
                          <a:solidFill>
                            <a:schemeClr val="dk1"/>
                          </a:solidFill>
                          <a:latin typeface="Arial" panose="020F0502020204030204"/>
                        </a:defRPr>
                      </a:lvl1pPr>
                      <a:lvl2pPr marL="457200" algn="l" defTabSz="914400" rtl="0" eaLnBrk="1" latinLnBrk="0" hangingPunct="1">
                        <a:defRPr sz="1800" kern="1200">
                          <a:solidFill>
                            <a:schemeClr val="dk1"/>
                          </a:solidFill>
                          <a:latin typeface="Arial" panose="020F0502020204030204"/>
                        </a:defRPr>
                      </a:lvl2pPr>
                      <a:lvl3pPr marL="914400" algn="l" defTabSz="914400" rtl="0" eaLnBrk="1" latinLnBrk="0" hangingPunct="1">
                        <a:defRPr sz="1800" kern="1200">
                          <a:solidFill>
                            <a:schemeClr val="dk1"/>
                          </a:solidFill>
                          <a:latin typeface="Arial" panose="020F0502020204030204"/>
                        </a:defRPr>
                      </a:lvl3pPr>
                      <a:lvl4pPr marL="1371600" algn="l" defTabSz="914400" rtl="0" eaLnBrk="1" latinLnBrk="0" hangingPunct="1">
                        <a:defRPr sz="1800" kern="1200">
                          <a:solidFill>
                            <a:schemeClr val="dk1"/>
                          </a:solidFill>
                          <a:latin typeface="Arial" panose="020F0502020204030204"/>
                        </a:defRPr>
                      </a:lvl4pPr>
                      <a:lvl5pPr marL="1828800" algn="l" defTabSz="914400" rtl="0" eaLnBrk="1" latinLnBrk="0" hangingPunct="1">
                        <a:defRPr sz="1800" kern="1200">
                          <a:solidFill>
                            <a:schemeClr val="dk1"/>
                          </a:solidFill>
                          <a:latin typeface="Arial" panose="020F0502020204030204"/>
                        </a:defRPr>
                      </a:lvl5pPr>
                      <a:lvl6pPr marL="2286000" algn="l" defTabSz="914400" rtl="0" eaLnBrk="1" latinLnBrk="0" hangingPunct="1">
                        <a:defRPr sz="1800" kern="1200">
                          <a:solidFill>
                            <a:schemeClr val="dk1"/>
                          </a:solidFill>
                          <a:latin typeface="Arial" panose="020F0502020204030204"/>
                        </a:defRPr>
                      </a:lvl6pPr>
                      <a:lvl7pPr marL="2743200" algn="l" defTabSz="914400" rtl="0" eaLnBrk="1" latinLnBrk="0" hangingPunct="1">
                        <a:defRPr sz="1800" kern="1200">
                          <a:solidFill>
                            <a:schemeClr val="dk1"/>
                          </a:solidFill>
                          <a:latin typeface="Arial" panose="020F0502020204030204"/>
                        </a:defRPr>
                      </a:lvl7pPr>
                      <a:lvl8pPr marL="3200400" algn="l" defTabSz="914400" rtl="0" eaLnBrk="1" latinLnBrk="0" hangingPunct="1">
                        <a:defRPr sz="1800" kern="1200">
                          <a:solidFill>
                            <a:schemeClr val="dk1"/>
                          </a:solidFill>
                          <a:latin typeface="Arial" panose="020F0502020204030204"/>
                        </a:defRPr>
                      </a:lvl8pPr>
                      <a:lvl9pPr marL="3657600" algn="l" defTabSz="914400" rtl="0" eaLnBrk="1" latinLnBrk="0" hangingPunct="1">
                        <a:defRPr sz="1800" kern="1200">
                          <a:solidFill>
                            <a:schemeClr val="dk1"/>
                          </a:solidFill>
                          <a:latin typeface="Arial" panose="020F0502020204030204"/>
                        </a:defRPr>
                      </a:lvl9pPr>
                    </a:lstStyle>
                    <a:p>
                      <a:pPr marL="0" marR="0" lvl="0" indent="0" algn="ctr" defTabSz="914400" rtl="0" eaLnBrk="1" fontAlgn="ctr" latinLnBrk="0" hangingPunct="1">
                        <a:lnSpc>
                          <a:spcPct val="100000"/>
                        </a:lnSpc>
                        <a:spcBef>
                          <a:spcPts val="0"/>
                        </a:spcBef>
                        <a:spcAft>
                          <a:spcPts val="0"/>
                        </a:spcAft>
                        <a:buClrTx/>
                        <a:buSzTx/>
                        <a:buFontTx/>
                        <a:buNone/>
                        <a:tabLst/>
                        <a:defRPr/>
                      </a:pPr>
                      <a:r>
                        <a:rPr lang="en-US" sz="1800" u="none" dirty="0">
                          <a:latin typeface="Huawei Sans" panose="020C0503030203020204" pitchFamily="34" charset="0"/>
                        </a:rPr>
                        <a:t>One size fits all</a:t>
                      </a: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658264">
                <a:tc>
                  <a:txBody>
                    <a:bodyPr/>
                    <a:lstStyle/>
                    <a:p>
                      <a:pPr fontAlgn="base"/>
                      <a:r>
                        <a:rPr lang="en-US" dirty="0">
                          <a:effectLst/>
                        </a:rPr>
                        <a:t>Data Quality</a:t>
                      </a: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base"/>
                      <a:r>
                        <a:rPr lang="en-US" dirty="0">
                          <a:effectLst/>
                        </a:rPr>
                        <a:t>Data quality may vary (incomplete, noisy, inconsistent)</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base"/>
                      <a:r>
                        <a:rPr lang="en-US" dirty="0">
                          <a:effectLst/>
                        </a:rPr>
                        <a:t>Assumed to have high data quality and consistency</a:t>
                      </a: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485498078"/>
                  </a:ext>
                </a:extLst>
              </a:tr>
              <a:tr h="658264">
                <a:tc>
                  <a:txBody>
                    <a:bodyPr/>
                    <a:lstStyle/>
                    <a:p>
                      <a:pPr fontAlgn="base"/>
                      <a:r>
                        <a:rPr lang="en-US" dirty="0">
                          <a:effectLst/>
                        </a:rPr>
                        <a:t>Storage</a:t>
                      </a: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base"/>
                      <a:r>
                        <a:rPr lang="en-US" dirty="0">
                          <a:effectLst/>
                        </a:rPr>
                        <a:t>Distributed file systems (Hadoop, HDFS)</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base"/>
                      <a:r>
                        <a:rPr lang="en-US" dirty="0">
                          <a:effectLst/>
                        </a:rPr>
                        <a:t>Relational databases (SQL-based systems)</a:t>
                      </a: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897748547"/>
                  </a:ext>
                </a:extLst>
              </a:tr>
              <a:tr h="357064">
                <a:tc>
                  <a:txBody>
                    <a:bodyPr/>
                    <a:lstStyle/>
                    <a:p>
                      <a:pPr fontAlgn="base"/>
                      <a:r>
                        <a:rPr lang="en-US" dirty="0">
                          <a:effectLst/>
                        </a:rPr>
                        <a:t>Processing Model</a:t>
                      </a:r>
                    </a:p>
                  </a:txBody>
                  <a:tcPr anchor="ctr">
                    <a:lnL w="2857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base"/>
                      <a:r>
                        <a:rPr lang="en-US" dirty="0">
                          <a:effectLst/>
                        </a:rPr>
                        <a:t>Parallel and distributed processing</a:t>
                      </a:r>
                    </a:p>
                  </a:txBody>
                  <a:tcPr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fontAlgn="base"/>
                      <a:r>
                        <a:rPr lang="en-US" dirty="0">
                          <a:effectLst/>
                        </a:rPr>
                        <a:t>Sequential processing</a:t>
                      </a:r>
                    </a:p>
                  </a:txBody>
                  <a:tcPr anchor="ctr">
                    <a:lnL w="12700"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118919017"/>
                  </a:ext>
                </a:extLst>
              </a:tr>
            </a:tbl>
          </a:graphicData>
        </a:graphic>
      </p:graphicFrame>
    </p:spTree>
    <p:extLst>
      <p:ext uri="{BB962C8B-B14F-4D97-AF65-F5344CB8AC3E}">
        <p14:creationId xmlns:p14="http://schemas.microsoft.com/office/powerpoint/2010/main" val="4050197568"/>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60641" y="6335771"/>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5377241" cy="646331"/>
          </a:xfrm>
          <a:prstGeom prst="rect">
            <a:avLst/>
          </a:prstGeom>
          <a:noFill/>
        </p:spPr>
        <p:txBody>
          <a:bodyPr wrap="none" rtlCol="0">
            <a:spAutoFit/>
          </a:bodyPr>
          <a:lstStyle/>
          <a:p>
            <a:r>
              <a:rPr lang="en-US" sz="3600" u="none" dirty="0">
                <a:latin typeface="Huawei Sans" panose="020C0503030203020204" pitchFamily="34" charset="0"/>
              </a:rPr>
              <a:t>Hadoop Big Data Ecosystem</a:t>
            </a:r>
            <a:endParaRPr lang="en-US" sz="36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grpSp>
        <p:nvGrpSpPr>
          <p:cNvPr id="22" name="组合 20">
            <a:extLst>
              <a:ext uri="{FF2B5EF4-FFF2-40B4-BE49-F238E27FC236}">
                <a16:creationId xmlns:a16="http://schemas.microsoft.com/office/drawing/2014/main" id="{51698126-CADC-4CB0-8A2C-9B2213C4DDAD}"/>
              </a:ext>
            </a:extLst>
          </p:cNvPr>
          <p:cNvGrpSpPr/>
          <p:nvPr/>
        </p:nvGrpSpPr>
        <p:grpSpPr>
          <a:xfrm>
            <a:off x="1622397" y="1090378"/>
            <a:ext cx="9947519" cy="5100074"/>
            <a:chOff x="1948070" y="1192697"/>
            <a:chExt cx="8150088" cy="4572000"/>
          </a:xfrm>
        </p:grpSpPr>
        <p:sp>
          <p:nvSpPr>
            <p:cNvPr id="23" name="矩形 3">
              <a:extLst>
                <a:ext uri="{FF2B5EF4-FFF2-40B4-BE49-F238E27FC236}">
                  <a16:creationId xmlns:a16="http://schemas.microsoft.com/office/drawing/2014/main" id="{02504B2C-0245-4486-B807-44C444E065C2}"/>
                </a:ext>
              </a:extLst>
            </p:cNvPr>
            <p:cNvSpPr/>
            <p:nvPr/>
          </p:nvSpPr>
          <p:spPr bwMode="auto">
            <a:xfrm>
              <a:off x="1948070" y="1192697"/>
              <a:ext cx="8150088" cy="556591"/>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ctr" anchorCtr="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Ambari</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(Installation &amp; deployment tool)</a:t>
              </a:r>
            </a:p>
          </p:txBody>
        </p:sp>
        <p:sp>
          <p:nvSpPr>
            <p:cNvPr id="24" name="矩形 4">
              <a:extLst>
                <a:ext uri="{FF2B5EF4-FFF2-40B4-BE49-F238E27FC236}">
                  <a16:creationId xmlns:a16="http://schemas.microsoft.com/office/drawing/2014/main" id="{18A91D71-7D78-4734-8D35-C81D0A9919F1}"/>
                </a:ext>
              </a:extLst>
            </p:cNvPr>
            <p:cNvSpPr/>
            <p:nvPr/>
          </p:nvSpPr>
          <p:spPr bwMode="auto">
            <a:xfrm>
              <a:off x="1948071" y="1828801"/>
              <a:ext cx="854765" cy="3935896"/>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vert270"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ZooKeeper</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(Distributed coordination service)</a:t>
              </a:r>
            </a:p>
          </p:txBody>
        </p:sp>
        <p:sp>
          <p:nvSpPr>
            <p:cNvPr id="27" name="矩形 6">
              <a:extLst>
                <a:ext uri="{FF2B5EF4-FFF2-40B4-BE49-F238E27FC236}">
                  <a16:creationId xmlns:a16="http://schemas.microsoft.com/office/drawing/2014/main" id="{4207D990-5A7C-46DA-B838-7420AFB975D7}"/>
                </a:ext>
              </a:extLst>
            </p:cNvPr>
            <p:cNvSpPr/>
            <p:nvPr/>
          </p:nvSpPr>
          <p:spPr bwMode="auto">
            <a:xfrm>
              <a:off x="2997643" y="1828801"/>
              <a:ext cx="779228" cy="2997642"/>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vert270"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HBase</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(Distributed non-relational database)</a:t>
              </a:r>
            </a:p>
          </p:txBody>
        </p:sp>
        <p:sp>
          <p:nvSpPr>
            <p:cNvPr id="28" name="矩形 7">
              <a:extLst>
                <a:ext uri="{FF2B5EF4-FFF2-40B4-BE49-F238E27FC236}">
                  <a16:creationId xmlns:a16="http://schemas.microsoft.com/office/drawing/2014/main" id="{CB416BAB-03A4-4265-BDA4-6B5BC28E267C}"/>
                </a:ext>
              </a:extLst>
            </p:cNvPr>
            <p:cNvSpPr/>
            <p:nvPr/>
          </p:nvSpPr>
          <p:spPr bwMode="auto">
            <a:xfrm>
              <a:off x="3912044" y="1828802"/>
              <a:ext cx="6186114" cy="652008"/>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Oozie</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(Work flow scheduling system)</a:t>
              </a:r>
            </a:p>
          </p:txBody>
        </p:sp>
        <p:sp>
          <p:nvSpPr>
            <p:cNvPr id="29" name="矩形 8">
              <a:extLst>
                <a:ext uri="{FF2B5EF4-FFF2-40B4-BE49-F238E27FC236}">
                  <a16:creationId xmlns:a16="http://schemas.microsoft.com/office/drawing/2014/main" id="{B23002F6-8AA7-46EA-BC8E-AD1309743F5B}"/>
                </a:ext>
              </a:extLst>
            </p:cNvPr>
            <p:cNvSpPr/>
            <p:nvPr/>
          </p:nvSpPr>
          <p:spPr bwMode="auto">
            <a:xfrm>
              <a:off x="3912044" y="2592125"/>
              <a:ext cx="1240402" cy="667910"/>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MapReduce</a:t>
              </a:r>
              <a:endParaRPr lang="en-US" altLang="zh-CN" sz="1400"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(Batch processing)</a:t>
              </a:r>
            </a:p>
          </p:txBody>
        </p:sp>
        <p:sp>
          <p:nvSpPr>
            <p:cNvPr id="30" name="矩形 9">
              <a:extLst>
                <a:ext uri="{FF2B5EF4-FFF2-40B4-BE49-F238E27FC236}">
                  <a16:creationId xmlns:a16="http://schemas.microsoft.com/office/drawing/2014/main" id="{C206EC1E-A03F-4F05-8780-F52A27F26307}"/>
                </a:ext>
              </a:extLst>
            </p:cNvPr>
            <p:cNvSpPr/>
            <p:nvPr/>
          </p:nvSpPr>
          <p:spPr bwMode="auto">
            <a:xfrm>
              <a:off x="3912043" y="3387255"/>
              <a:ext cx="1240402" cy="644056"/>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Hive</a:t>
              </a:r>
            </a:p>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(Data warehouse)</a:t>
              </a:r>
            </a:p>
          </p:txBody>
        </p:sp>
        <p:sp>
          <p:nvSpPr>
            <p:cNvPr id="31" name="矩形 10">
              <a:extLst>
                <a:ext uri="{FF2B5EF4-FFF2-40B4-BE49-F238E27FC236}">
                  <a16:creationId xmlns:a16="http://schemas.microsoft.com/office/drawing/2014/main" id="{1C07E245-5F9B-4EE4-839F-CE158E1D30E4}"/>
                </a:ext>
              </a:extLst>
            </p:cNvPr>
            <p:cNvSpPr/>
            <p:nvPr/>
          </p:nvSpPr>
          <p:spPr bwMode="auto">
            <a:xfrm>
              <a:off x="3912044" y="4150582"/>
              <a:ext cx="5132566" cy="675861"/>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Yarn</a:t>
              </a: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(Unified resource allocation manager)</a:t>
              </a:r>
            </a:p>
          </p:txBody>
        </p:sp>
        <p:sp>
          <p:nvSpPr>
            <p:cNvPr id="32" name="矩形 11">
              <a:extLst>
                <a:ext uri="{FF2B5EF4-FFF2-40B4-BE49-F238E27FC236}">
                  <a16:creationId xmlns:a16="http://schemas.microsoft.com/office/drawing/2014/main" id="{07DD5DDC-DED9-4750-825E-750747A84102}"/>
                </a:ext>
              </a:extLst>
            </p:cNvPr>
            <p:cNvSpPr/>
            <p:nvPr/>
          </p:nvSpPr>
          <p:spPr bwMode="auto">
            <a:xfrm>
              <a:off x="5287618" y="2592125"/>
              <a:ext cx="1248355" cy="667910"/>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Tez</a:t>
              </a:r>
              <a:endParaRPr lang="en-US" altLang="zh-CN" sz="1400"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(DAG computing)</a:t>
              </a:r>
            </a:p>
          </p:txBody>
        </p:sp>
        <p:sp>
          <p:nvSpPr>
            <p:cNvPr id="33" name="矩形 12">
              <a:extLst>
                <a:ext uri="{FF2B5EF4-FFF2-40B4-BE49-F238E27FC236}">
                  <a16:creationId xmlns:a16="http://schemas.microsoft.com/office/drawing/2014/main" id="{DD68F026-3107-4E9D-B6D9-BAAA1B8CB946}"/>
                </a:ext>
              </a:extLst>
            </p:cNvPr>
            <p:cNvSpPr/>
            <p:nvPr/>
          </p:nvSpPr>
          <p:spPr bwMode="auto">
            <a:xfrm>
              <a:off x="6663192" y="2592125"/>
              <a:ext cx="906448" cy="667910"/>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Spark</a:t>
              </a:r>
            </a:p>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(In-memory computing)</a:t>
              </a:r>
            </a:p>
          </p:txBody>
        </p:sp>
        <p:sp>
          <p:nvSpPr>
            <p:cNvPr id="34" name="矩形 13">
              <a:extLst>
                <a:ext uri="{FF2B5EF4-FFF2-40B4-BE49-F238E27FC236}">
                  <a16:creationId xmlns:a16="http://schemas.microsoft.com/office/drawing/2014/main" id="{B4B55E7A-422A-43B8-B342-58B99A12767B}"/>
                </a:ext>
              </a:extLst>
            </p:cNvPr>
            <p:cNvSpPr/>
            <p:nvPr/>
          </p:nvSpPr>
          <p:spPr bwMode="auto">
            <a:xfrm>
              <a:off x="7680958" y="2592125"/>
              <a:ext cx="1399431" cy="667910"/>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Flink</a:t>
              </a:r>
              <a:endParaRPr lang="en-US" altLang="zh-CN" sz="1400"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(Unified batch and stream processing)</a:t>
              </a:r>
            </a:p>
          </p:txBody>
        </p:sp>
        <p:sp>
          <p:nvSpPr>
            <p:cNvPr id="35" name="矩形 14">
              <a:extLst>
                <a:ext uri="{FF2B5EF4-FFF2-40B4-BE49-F238E27FC236}">
                  <a16:creationId xmlns:a16="http://schemas.microsoft.com/office/drawing/2014/main" id="{B455DD0D-F7CF-40F9-ADA7-8DA44E8FD93B}"/>
                </a:ext>
              </a:extLst>
            </p:cNvPr>
            <p:cNvSpPr/>
            <p:nvPr/>
          </p:nvSpPr>
          <p:spPr bwMode="auto">
            <a:xfrm>
              <a:off x="9191708" y="2552370"/>
              <a:ext cx="906450" cy="1765190"/>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vert270"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Sqoop</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(ETL tool)</a:t>
              </a:r>
            </a:p>
          </p:txBody>
        </p:sp>
        <p:sp>
          <p:nvSpPr>
            <p:cNvPr id="36" name="矩形 15">
              <a:extLst>
                <a:ext uri="{FF2B5EF4-FFF2-40B4-BE49-F238E27FC236}">
                  <a16:creationId xmlns:a16="http://schemas.microsoft.com/office/drawing/2014/main" id="{EBCAC41C-8F22-4EEB-B06B-BB499CD38B68}"/>
                </a:ext>
              </a:extLst>
            </p:cNvPr>
            <p:cNvSpPr/>
            <p:nvPr/>
          </p:nvSpPr>
          <p:spPr bwMode="auto">
            <a:xfrm>
              <a:off x="5299543" y="3371217"/>
              <a:ext cx="1240403" cy="644056"/>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sz="1400" dirty="0">
                  <a:solidFill>
                    <a:schemeClr val="tx1"/>
                  </a:solidFill>
                  <a:latin typeface="Huawei Sans" panose="020C0503030203020204" pitchFamily="34" charset="0"/>
                </a:rPr>
                <a:t>Mahout (Machine learning)</a:t>
              </a:r>
            </a:p>
          </p:txBody>
        </p:sp>
        <p:sp>
          <p:nvSpPr>
            <p:cNvPr id="37" name="矩形 16">
              <a:extLst>
                <a:ext uri="{FF2B5EF4-FFF2-40B4-BE49-F238E27FC236}">
                  <a16:creationId xmlns:a16="http://schemas.microsoft.com/office/drawing/2014/main" id="{1C47C566-3AAB-4C9B-B9B0-C4339E8DA82C}"/>
                </a:ext>
              </a:extLst>
            </p:cNvPr>
            <p:cNvSpPr/>
            <p:nvPr/>
          </p:nvSpPr>
          <p:spPr bwMode="auto">
            <a:xfrm>
              <a:off x="6663192" y="3387254"/>
              <a:ext cx="1399431" cy="644055"/>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Pig</a:t>
              </a:r>
            </a:p>
            <a:p>
              <a:pPr algn="ctr" defTabSz="913495" fontAlgn="ctr">
                <a:spcBef>
                  <a:spcPts val="0"/>
                </a:spcBef>
                <a:spcAft>
                  <a:spcPts val="0"/>
                </a:spcAft>
                <a:buClr>
                  <a:srgbClr val="CC9900"/>
                </a:buClr>
              </a:pPr>
              <a:r>
                <a:rPr lang="en-US" sz="1400" u="none" dirty="0">
                  <a:solidFill>
                    <a:schemeClr val="tx1"/>
                  </a:solidFill>
                  <a:latin typeface="Huawei Sans" panose="020C0503030203020204" pitchFamily="34" charset="0"/>
                </a:rPr>
                <a:t>(Data analysis platform)</a:t>
              </a:r>
            </a:p>
          </p:txBody>
        </p:sp>
        <p:sp>
          <p:nvSpPr>
            <p:cNvPr id="38" name="矩形 17">
              <a:extLst>
                <a:ext uri="{FF2B5EF4-FFF2-40B4-BE49-F238E27FC236}">
                  <a16:creationId xmlns:a16="http://schemas.microsoft.com/office/drawing/2014/main" id="{2E748A21-F87B-48F6-AB38-17F3BB9F1EC4}"/>
                </a:ext>
              </a:extLst>
            </p:cNvPr>
            <p:cNvSpPr/>
            <p:nvPr/>
          </p:nvSpPr>
          <p:spPr bwMode="auto">
            <a:xfrm>
              <a:off x="2997643" y="4905956"/>
              <a:ext cx="6114553" cy="858741"/>
            </a:xfrm>
            <a:prstGeom prst="rect">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horz"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HDFS</a:t>
              </a: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(Distributed file management system)</a:t>
              </a:r>
            </a:p>
          </p:txBody>
        </p:sp>
        <p:sp>
          <p:nvSpPr>
            <p:cNvPr id="39" name="流程图: 过程 18">
              <a:extLst>
                <a:ext uri="{FF2B5EF4-FFF2-40B4-BE49-F238E27FC236}">
                  <a16:creationId xmlns:a16="http://schemas.microsoft.com/office/drawing/2014/main" id="{17551474-2930-448C-AA29-48A5D5F7B2B9}"/>
                </a:ext>
              </a:extLst>
            </p:cNvPr>
            <p:cNvSpPr/>
            <p:nvPr/>
          </p:nvSpPr>
          <p:spPr bwMode="auto">
            <a:xfrm>
              <a:off x="9191709" y="4397073"/>
              <a:ext cx="906449" cy="1367624"/>
            </a:xfrm>
            <a:prstGeom prst="flowChartProcess">
              <a:avLst/>
            </a:prstGeom>
            <a:solidFill>
              <a:srgbClr val="BEE9EE"/>
            </a:solidFill>
            <a:ln>
              <a:solidFill>
                <a:srgbClr val="30B5C5"/>
              </a:solidFill>
            </a:ln>
          </p:spPr>
          <p:style>
            <a:lnRef idx="1">
              <a:schemeClr val="accent2"/>
            </a:lnRef>
            <a:fillRef idx="2">
              <a:schemeClr val="accent2"/>
            </a:fillRef>
            <a:effectRef idx="1">
              <a:schemeClr val="accent2"/>
            </a:effectRef>
            <a:fontRef idx="minor">
              <a:schemeClr val="dk1"/>
            </a:fontRef>
          </p:style>
          <p:txBody>
            <a:bodyPr rot="0" spcFirstLastPara="0" vertOverflow="overflow" horzOverflow="overflow" vert="vert270" wrap="square" lIns="68562" tIns="34281" rIns="68562" bIns="34281" numCol="1" spcCol="0" rtlCol="0" fromWordArt="0" anchor="ctr" anchorCtr="0" forceAA="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Flume</a:t>
              </a: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(Log collection)</a:t>
              </a:r>
            </a:p>
          </p:txBody>
        </p:sp>
        <p:sp>
          <p:nvSpPr>
            <p:cNvPr id="40" name="文本框 19">
              <a:extLst>
                <a:ext uri="{FF2B5EF4-FFF2-40B4-BE49-F238E27FC236}">
                  <a16:creationId xmlns:a16="http://schemas.microsoft.com/office/drawing/2014/main" id="{ACDFEA55-55CA-49B2-9648-0C1F14888851}"/>
                </a:ext>
              </a:extLst>
            </p:cNvPr>
            <p:cNvSpPr txBox="1"/>
            <p:nvPr/>
          </p:nvSpPr>
          <p:spPr>
            <a:xfrm>
              <a:off x="8221648" y="3441130"/>
              <a:ext cx="652008" cy="413863"/>
            </a:xfrm>
            <a:prstGeom prst="rect">
              <a:avLst/>
            </a:prstGeom>
            <a:noFill/>
          </p:spPr>
          <p:txBody>
            <a:bodyPr wrap="square" rtlCol="0">
              <a:noAutofit/>
            </a:bodyPr>
            <a:lstStyle/>
            <a:p>
              <a:pPr fontAlgn="ctr"/>
              <a:r>
                <a:rPr lang="en-US" sz="2400" u="none" dirty="0">
                  <a:latin typeface="Huawei Sans" panose="020C0503030203020204" pitchFamily="34" charset="0"/>
                </a:rPr>
                <a:t>…</a:t>
              </a:r>
              <a:endParaRPr lang="en-US" altLang="zh-CN" sz="2400" dirty="0">
                <a:latin typeface="Huawei Sans" panose="020C0503030203020204" pitchFamily="34" charset="0"/>
              </a:endParaRPr>
            </a:p>
          </p:txBody>
        </p:sp>
      </p:grpSp>
    </p:spTree>
    <p:extLst>
      <p:ext uri="{BB962C8B-B14F-4D97-AF65-F5344CB8AC3E}">
        <p14:creationId xmlns:p14="http://schemas.microsoft.com/office/powerpoint/2010/main" val="4104264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967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59670" y="624737"/>
            <a:ext cx="8336743" cy="523220"/>
          </a:xfrm>
          <a:prstGeom prst="rect">
            <a:avLst/>
          </a:prstGeom>
          <a:noFill/>
        </p:spPr>
        <p:txBody>
          <a:bodyPr wrap="square" rtlCol="0">
            <a:spAutoFit/>
          </a:bodyPr>
          <a:lstStyle/>
          <a:p>
            <a:r>
              <a:rPr lang="en-US" sz="2800" u="none" dirty="0">
                <a:latin typeface="Huawei Sans" panose="020C0503030203020204" pitchFamily="34" charset="0"/>
                <a:cs typeface="Huawei Sans" panose="020C0503030203020204" pitchFamily="34" charset="0"/>
              </a:rPr>
              <a:t>Main Computing Modes of Big Data Applications</a:t>
            </a:r>
            <a:endParaRPr lang="en-US" sz="2800" b="1" dirty="0">
              <a:solidFill>
                <a:srgbClr val="784658"/>
              </a:solidFill>
              <a:latin typeface="Times New Roman" panose="02020603050405020304" pitchFamily="18" charset="0"/>
              <a:cs typeface="Times New Roman" panose="02020603050405020304" pitchFamily="18" charset="0"/>
            </a:endParaRPr>
          </a:p>
        </p:txBody>
      </p:sp>
      <p:sp>
        <p:nvSpPr>
          <p:cNvPr id="21" name="Rectangle 20">
            <a:extLst>
              <a:ext uri="{FF2B5EF4-FFF2-40B4-BE49-F238E27FC236}">
                <a16:creationId xmlns:a16="http://schemas.microsoft.com/office/drawing/2014/main" id="{E6813AD6-7067-6153-3090-3EA13D151750}"/>
              </a:ext>
            </a:extLst>
          </p:cNvPr>
          <p:cNvSpPr/>
          <p:nvPr/>
        </p:nvSpPr>
        <p:spPr>
          <a:xfrm>
            <a:off x="172890" y="1747199"/>
            <a:ext cx="11180910" cy="3380754"/>
          </a:xfrm>
          <a:prstGeom prst="rect">
            <a:avLst/>
          </a:prstGeom>
          <a:solidFill>
            <a:schemeClr val="bg2">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280308" y="1549688"/>
            <a:ext cx="11738802" cy="4272590"/>
          </a:xfrm>
        </p:spPr>
        <p:txBody>
          <a:bodyPr>
            <a:normAutofit/>
          </a:bodyPr>
          <a:lstStyle/>
          <a:p>
            <a:pPr>
              <a:lnSpc>
                <a:spcPct val="120000"/>
              </a:lnSpc>
              <a:spcBef>
                <a:spcPts val="300"/>
              </a:spcBef>
            </a:pPr>
            <a:r>
              <a:rPr lang="en-US" sz="2000" b="1" u="none" dirty="0">
                <a:latin typeface="Huawei Sans" panose="020C0503030203020204" pitchFamily="34" charset="0"/>
              </a:rPr>
              <a:t>Batch computing</a:t>
            </a:r>
          </a:p>
          <a:p>
            <a:pPr marL="593725" lvl="1" indent="-250825">
              <a:lnSpc>
                <a:spcPct val="120000"/>
              </a:lnSpc>
              <a:spcBef>
                <a:spcPts val="300"/>
              </a:spcBef>
            </a:pPr>
            <a:r>
              <a:rPr lang="en-US" sz="1800" u="none" dirty="0">
                <a:latin typeface="Huawei Sans" panose="020C0503030203020204" pitchFamily="34" charset="0"/>
                <a:cs typeface="Huawei Sans" panose="020C0503030203020204" pitchFamily="34" charset="0"/>
              </a:rPr>
              <a:t>Processes massive data in batches. Major technologies include MapReduce and Spark.</a:t>
            </a:r>
          </a:p>
          <a:p>
            <a:pPr>
              <a:lnSpc>
                <a:spcPct val="120000"/>
              </a:lnSpc>
              <a:spcBef>
                <a:spcPts val="300"/>
              </a:spcBef>
            </a:pPr>
            <a:r>
              <a:rPr lang="en-US" sz="2000" b="1" u="none" dirty="0">
                <a:latin typeface="Huawei Sans" panose="020C0503030203020204" pitchFamily="34" charset="0"/>
              </a:rPr>
              <a:t>Stream computing</a:t>
            </a:r>
          </a:p>
          <a:p>
            <a:pPr marL="593725" lvl="1" indent="-250825">
              <a:lnSpc>
                <a:spcPct val="120000"/>
              </a:lnSpc>
              <a:spcBef>
                <a:spcPts val="300"/>
              </a:spcBef>
            </a:pPr>
            <a:r>
              <a:rPr lang="en-US" sz="1800" u="none" dirty="0">
                <a:latin typeface="Huawei Sans" panose="020C0503030203020204" pitchFamily="34" charset="0"/>
                <a:cs typeface="Huawei Sans" panose="020C0503030203020204" pitchFamily="34" charset="0"/>
              </a:rPr>
              <a:t>Calculates and processes streaming data in real time. Major technologies include Spark, Storm, Flink, Flume, and Dstream.</a:t>
            </a:r>
          </a:p>
          <a:p>
            <a:pPr>
              <a:lnSpc>
                <a:spcPct val="120000"/>
              </a:lnSpc>
              <a:spcBef>
                <a:spcPts val="300"/>
              </a:spcBef>
            </a:pPr>
            <a:r>
              <a:rPr lang="en-US" sz="2000" b="1" u="none" dirty="0">
                <a:latin typeface="Huawei Sans" panose="020C0503030203020204" pitchFamily="34" charset="0"/>
              </a:rPr>
              <a:t>Graph computing</a:t>
            </a:r>
          </a:p>
          <a:p>
            <a:pPr marL="593725" lvl="1" indent="-250825">
              <a:lnSpc>
                <a:spcPct val="120000"/>
              </a:lnSpc>
              <a:spcBef>
                <a:spcPts val="300"/>
              </a:spcBef>
            </a:pPr>
            <a:r>
              <a:rPr lang="en-US" sz="1800" u="none" dirty="0">
                <a:latin typeface="Huawei Sans" panose="020C0503030203020204" pitchFamily="34" charset="0"/>
                <a:cs typeface="Huawei Sans" panose="020C0503030203020204" pitchFamily="34" charset="0"/>
              </a:rPr>
              <a:t>Processes large-scale graph structure data. Major technologies include GraphX, Gelly, Giraph, and PowerGraph.</a:t>
            </a:r>
          </a:p>
          <a:p>
            <a:pPr>
              <a:lnSpc>
                <a:spcPct val="120000"/>
              </a:lnSpc>
              <a:spcBef>
                <a:spcPts val="300"/>
              </a:spcBef>
            </a:pPr>
            <a:r>
              <a:rPr lang="en-US" sz="2000" b="1" u="none" dirty="0">
                <a:latin typeface="Huawei Sans" panose="020C0503030203020204" pitchFamily="34" charset="0"/>
              </a:rPr>
              <a:t>Query and </a:t>
            </a:r>
            <a:r>
              <a:rPr lang="en-US" altLang="zh-CN" sz="2000" b="1" dirty="0">
                <a:latin typeface="Huawei Sans" panose="020C0503030203020204" pitchFamily="34" charset="0"/>
              </a:rPr>
              <a:t>analysis</a:t>
            </a:r>
            <a:r>
              <a:rPr lang="en-US" sz="2000" b="1" u="none" dirty="0">
                <a:latin typeface="Huawei Sans" panose="020C0503030203020204" pitchFamily="34" charset="0"/>
              </a:rPr>
              <a:t> computing</a:t>
            </a:r>
          </a:p>
          <a:p>
            <a:pPr marL="593725" lvl="1" indent="-250825">
              <a:lnSpc>
                <a:spcPct val="120000"/>
              </a:lnSpc>
              <a:spcBef>
                <a:spcPts val="300"/>
              </a:spcBef>
            </a:pPr>
            <a:r>
              <a:rPr lang="en-US" sz="1800" u="none" dirty="0">
                <a:latin typeface="Huawei Sans" panose="020C0503030203020204" pitchFamily="34" charset="0"/>
                <a:cs typeface="Huawei Sans" panose="020C0503030203020204" pitchFamily="34" charset="0"/>
              </a:rPr>
              <a:t>Storage management and query analytics of massive data. Main technologies include Hive, Impala, Dremel, and Cassandra.</a:t>
            </a:r>
          </a:p>
          <a:p>
            <a:pPr marL="0" indent="0">
              <a:buNone/>
            </a:pPr>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Tree>
    <p:extLst>
      <p:ext uri="{BB962C8B-B14F-4D97-AF65-F5344CB8AC3E}">
        <p14:creationId xmlns:p14="http://schemas.microsoft.com/office/powerpoint/2010/main" val="31649424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532621" y="1033131"/>
            <a:ext cx="8955767" cy="523220"/>
          </a:xfrm>
          <a:prstGeom prst="rect">
            <a:avLst/>
          </a:prstGeom>
          <a:noFill/>
        </p:spPr>
        <p:txBody>
          <a:bodyPr wrap="square" rtlCol="0">
            <a:spAutoFit/>
          </a:bodyPr>
          <a:lstStyle/>
          <a:p>
            <a:r>
              <a:rPr lang="en-US" sz="2800" b="1" dirty="0">
                <a:latin typeface="Huawei Sans" panose="020C0503030203020204" pitchFamily="34" charset="0"/>
              </a:rPr>
              <a:t>Challenges Faced by Traditional Data</a:t>
            </a:r>
            <a:r>
              <a:rPr lang="en-US" sz="2800" dirty="0">
                <a:latin typeface="Huawei Sans" panose="020C0503030203020204" pitchFamily="34" charset="0"/>
              </a:rPr>
              <a:t> </a:t>
            </a:r>
            <a:r>
              <a:rPr lang="en-US" sz="2800" b="1" dirty="0">
                <a:latin typeface="Huawei Sans" panose="020C0503030203020204" pitchFamily="34" charset="0"/>
              </a:rPr>
              <a:t>Processing</a:t>
            </a: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2" name="矩形 1">
            <a:extLst>
              <a:ext uri="{FF2B5EF4-FFF2-40B4-BE49-F238E27FC236}">
                <a16:creationId xmlns:a16="http://schemas.microsoft.com/office/drawing/2014/main" id="{8939A0FC-60FD-4A49-BE4A-8F6E4FE4E652}"/>
              </a:ext>
            </a:extLst>
          </p:cNvPr>
          <p:cNvSpPr/>
          <p:nvPr/>
        </p:nvSpPr>
        <p:spPr bwMode="auto">
          <a:xfrm>
            <a:off x="1045958" y="1961552"/>
            <a:ext cx="2792186" cy="913902"/>
          </a:xfrm>
          <a:prstGeom prst="rect">
            <a:avLst/>
          </a:prstGeom>
          <a:gradFill>
            <a:gsLst>
              <a:gs pos="0">
                <a:srgbClr val="BEE9EE"/>
              </a:gs>
              <a:gs pos="0">
                <a:srgbClr val="BEE9EE"/>
              </a:gs>
              <a:gs pos="100000">
                <a:srgbClr val="4F81BD">
                  <a:tint val="15000"/>
                  <a:satMod val="350000"/>
                </a:srgbClr>
              </a:gs>
            </a:gsLst>
            <a:lin ang="16200000" scaled="1"/>
          </a:gradFill>
          <a:ln/>
        </p:spPr>
        <p:style>
          <a:lnRef idx="2">
            <a:schemeClr val="accent1"/>
          </a:lnRef>
          <a:fillRef idx="1">
            <a:schemeClr val="lt1"/>
          </a:fillRef>
          <a:effectRef idx="0">
            <a:schemeClr val="accent1"/>
          </a:effectRef>
          <a:fontRef idx="minor">
            <a:schemeClr val="dk1"/>
          </a:fontRef>
        </p:style>
        <p:txBody>
          <a:bodyPr vert="horz" wrap="square" lIns="68562" tIns="34281" rIns="68562" bIns="108000" numCol="1" rtlCol="0" anchor="ctr" anchorCtr="0" compatLnSpc="1">
            <a:prstTxWarp prst="textNoShape">
              <a:avLst/>
            </a:prstTxWarp>
            <a:noAutofit/>
          </a:bodyPr>
          <a:lstStyle/>
          <a:p>
            <a:pPr lvl="0" algn="ctr" defTabSz="1219304" fontAlgn="ctr">
              <a:lnSpc>
                <a:spcPct val="125000"/>
              </a:lnSpc>
              <a:spcAft>
                <a:spcPts val="600"/>
              </a:spcAft>
              <a:defRPr/>
            </a:pPr>
            <a:r>
              <a:rPr lang="en-US" u="none" dirty="0">
                <a:latin typeface="Huawei Sans" panose="020C0503030203020204" pitchFamily="34" charset="0"/>
              </a:rPr>
              <a:t>Costly storage of massive data volumes</a:t>
            </a:r>
          </a:p>
        </p:txBody>
      </p:sp>
      <p:sp>
        <p:nvSpPr>
          <p:cNvPr id="23" name="矩形 6">
            <a:extLst>
              <a:ext uri="{FF2B5EF4-FFF2-40B4-BE49-F238E27FC236}">
                <a16:creationId xmlns:a16="http://schemas.microsoft.com/office/drawing/2014/main" id="{8D4943F3-5BB8-413E-84E6-983AD231C7D1}"/>
              </a:ext>
            </a:extLst>
          </p:cNvPr>
          <p:cNvSpPr/>
          <p:nvPr/>
        </p:nvSpPr>
        <p:spPr bwMode="auto">
          <a:xfrm>
            <a:off x="8457802" y="1961552"/>
            <a:ext cx="2792186" cy="913902"/>
          </a:xfrm>
          <a:prstGeom prst="rect">
            <a:avLst/>
          </a:prstGeom>
          <a:gradFill>
            <a:gsLst>
              <a:gs pos="0">
                <a:srgbClr val="BEE9EE"/>
              </a:gs>
              <a:gs pos="0">
                <a:srgbClr val="BEE9EE"/>
              </a:gs>
              <a:gs pos="100000">
                <a:srgbClr val="4F81BD">
                  <a:tint val="15000"/>
                  <a:satMod val="350000"/>
                </a:srgbClr>
              </a:gs>
            </a:gsLst>
            <a:lin ang="16200000" scaled="1"/>
          </a:gradFill>
          <a:ln/>
        </p:spPr>
        <p:style>
          <a:lnRef idx="2">
            <a:schemeClr val="accent1"/>
          </a:lnRef>
          <a:fillRef idx="1">
            <a:schemeClr val="lt1"/>
          </a:fillRef>
          <a:effectRef idx="0">
            <a:schemeClr val="accent1"/>
          </a:effectRef>
          <a:fontRef idx="minor">
            <a:schemeClr val="dk1"/>
          </a:fontRef>
        </p:style>
        <p:txBody>
          <a:bodyPr vert="horz" wrap="square" lIns="68562" tIns="34281" rIns="68562" bIns="108000" numCol="1" rtlCol="0" anchor="ctr" anchorCtr="0" compatLnSpc="1">
            <a:prstTxWarp prst="textNoShape">
              <a:avLst/>
            </a:prstTxWarp>
            <a:noAutofit/>
          </a:bodyPr>
          <a:lstStyle/>
          <a:p>
            <a:pPr lvl="0" algn="ctr" defTabSz="1219304" fontAlgn="ctr">
              <a:lnSpc>
                <a:spcPct val="125000"/>
              </a:lnSpc>
              <a:spcAft>
                <a:spcPts val="600"/>
              </a:spcAft>
              <a:defRPr/>
            </a:pPr>
            <a:r>
              <a:rPr lang="en-US" u="none" dirty="0">
                <a:latin typeface="Huawei Sans" panose="020C0503030203020204" pitchFamily="34" charset="0"/>
              </a:rPr>
              <a:t>Lack of streaming data processing</a:t>
            </a:r>
          </a:p>
        </p:txBody>
      </p:sp>
      <p:sp>
        <p:nvSpPr>
          <p:cNvPr id="24" name="矩形 7">
            <a:extLst>
              <a:ext uri="{FF2B5EF4-FFF2-40B4-BE49-F238E27FC236}">
                <a16:creationId xmlns:a16="http://schemas.microsoft.com/office/drawing/2014/main" id="{0F9EEE16-EA6B-49FD-92CA-C0E8C516653F}"/>
              </a:ext>
            </a:extLst>
          </p:cNvPr>
          <p:cNvSpPr/>
          <p:nvPr/>
        </p:nvSpPr>
        <p:spPr bwMode="auto">
          <a:xfrm>
            <a:off x="4699907" y="1961552"/>
            <a:ext cx="2792186" cy="913902"/>
          </a:xfrm>
          <a:prstGeom prst="rect">
            <a:avLst/>
          </a:prstGeom>
          <a:gradFill>
            <a:gsLst>
              <a:gs pos="0">
                <a:srgbClr val="BEE9EE"/>
              </a:gs>
              <a:gs pos="0">
                <a:srgbClr val="BEE9EE"/>
              </a:gs>
              <a:gs pos="100000">
                <a:srgbClr val="4F81BD">
                  <a:tint val="15000"/>
                  <a:satMod val="350000"/>
                </a:srgbClr>
              </a:gs>
            </a:gsLst>
            <a:lin ang="16200000" scaled="1"/>
          </a:gradFill>
          <a:ln/>
        </p:spPr>
        <p:style>
          <a:lnRef idx="2">
            <a:schemeClr val="accent1"/>
          </a:lnRef>
          <a:fillRef idx="1">
            <a:schemeClr val="lt1"/>
          </a:fillRef>
          <a:effectRef idx="0">
            <a:schemeClr val="accent1"/>
          </a:effectRef>
          <a:fontRef idx="minor">
            <a:schemeClr val="dk1"/>
          </a:fontRef>
        </p:style>
        <p:txBody>
          <a:bodyPr vert="horz" wrap="square" lIns="68562" tIns="34281" rIns="68562" bIns="108000" numCol="1" rtlCol="0" anchor="ctr" anchorCtr="0" compatLnSpc="1">
            <a:prstTxWarp prst="textNoShape">
              <a:avLst/>
            </a:prstTxWarp>
            <a:noAutofit/>
          </a:bodyPr>
          <a:lstStyle/>
          <a:p>
            <a:pPr lvl="0" algn="ctr" defTabSz="1219304" fontAlgn="ctr">
              <a:lnSpc>
                <a:spcPct val="125000"/>
              </a:lnSpc>
              <a:spcAft>
                <a:spcPts val="600"/>
              </a:spcAft>
              <a:defRPr/>
            </a:pPr>
            <a:r>
              <a:rPr lang="en-US" u="none" dirty="0">
                <a:latin typeface="Huawei Sans" panose="020C0503030203020204" pitchFamily="34" charset="0"/>
              </a:rPr>
              <a:t>Insufficient batch processing performance</a:t>
            </a:r>
          </a:p>
        </p:txBody>
      </p:sp>
      <p:sp>
        <p:nvSpPr>
          <p:cNvPr id="27" name="矩形 8">
            <a:extLst>
              <a:ext uri="{FF2B5EF4-FFF2-40B4-BE49-F238E27FC236}">
                <a16:creationId xmlns:a16="http://schemas.microsoft.com/office/drawing/2014/main" id="{6F38CDDA-E064-42D9-A656-C46CB48F391C}"/>
              </a:ext>
            </a:extLst>
          </p:cNvPr>
          <p:cNvSpPr/>
          <p:nvPr/>
        </p:nvSpPr>
        <p:spPr bwMode="auto">
          <a:xfrm>
            <a:off x="1045958" y="3960939"/>
            <a:ext cx="2792186" cy="913902"/>
          </a:xfrm>
          <a:prstGeom prst="rect">
            <a:avLst/>
          </a:prstGeom>
          <a:gradFill>
            <a:gsLst>
              <a:gs pos="0">
                <a:srgbClr val="BEE9EE"/>
              </a:gs>
              <a:gs pos="0">
                <a:srgbClr val="BEE9EE"/>
              </a:gs>
              <a:gs pos="100000">
                <a:srgbClr val="4F81BD">
                  <a:tint val="15000"/>
                  <a:satMod val="350000"/>
                </a:srgbClr>
              </a:gs>
            </a:gsLst>
            <a:lin ang="16200000" scaled="1"/>
          </a:gradFill>
          <a:ln/>
        </p:spPr>
        <p:style>
          <a:lnRef idx="2">
            <a:schemeClr val="accent1"/>
          </a:lnRef>
          <a:fillRef idx="1">
            <a:schemeClr val="lt1"/>
          </a:fillRef>
          <a:effectRef idx="0">
            <a:schemeClr val="accent1"/>
          </a:effectRef>
          <a:fontRef idx="minor">
            <a:schemeClr val="dk1"/>
          </a:fontRef>
        </p:style>
        <p:txBody>
          <a:bodyPr vert="horz" wrap="square" lIns="68562" tIns="34281" rIns="68562" bIns="108000" numCol="1" rtlCol="0" anchor="ctr" anchorCtr="0" compatLnSpc="1">
            <a:prstTxWarp prst="textNoShape">
              <a:avLst/>
            </a:prstTxWarp>
            <a:noAutofit/>
          </a:bodyPr>
          <a:lstStyle/>
          <a:p>
            <a:pPr lvl="0" algn="ctr" defTabSz="1219304" fontAlgn="ctr">
              <a:lnSpc>
                <a:spcPct val="125000"/>
              </a:lnSpc>
              <a:spcAft>
                <a:spcPts val="600"/>
              </a:spcAft>
              <a:defRPr/>
            </a:pPr>
            <a:r>
              <a:rPr lang="en-US" u="none" dirty="0">
                <a:latin typeface="Huawei Sans" panose="020C0503030203020204" pitchFamily="34" charset="0"/>
              </a:rPr>
              <a:t>Limited scalability</a:t>
            </a:r>
          </a:p>
        </p:txBody>
      </p:sp>
      <p:sp>
        <p:nvSpPr>
          <p:cNvPr id="28" name="矩形 10">
            <a:extLst>
              <a:ext uri="{FF2B5EF4-FFF2-40B4-BE49-F238E27FC236}">
                <a16:creationId xmlns:a16="http://schemas.microsoft.com/office/drawing/2014/main" id="{2F4C8642-BE9B-4248-AF09-5B5172F3C8B6}"/>
              </a:ext>
            </a:extLst>
          </p:cNvPr>
          <p:cNvSpPr/>
          <p:nvPr/>
        </p:nvSpPr>
        <p:spPr bwMode="auto">
          <a:xfrm>
            <a:off x="4699907" y="3960939"/>
            <a:ext cx="2792186" cy="913902"/>
          </a:xfrm>
          <a:prstGeom prst="rect">
            <a:avLst/>
          </a:prstGeom>
          <a:gradFill>
            <a:gsLst>
              <a:gs pos="0">
                <a:srgbClr val="BEE9EE"/>
              </a:gs>
              <a:gs pos="0">
                <a:srgbClr val="BEE9EE"/>
              </a:gs>
              <a:gs pos="100000">
                <a:srgbClr val="4F81BD">
                  <a:tint val="15000"/>
                  <a:satMod val="350000"/>
                </a:srgbClr>
              </a:gs>
            </a:gsLst>
            <a:lin ang="16200000" scaled="1"/>
          </a:gradFill>
          <a:ln/>
        </p:spPr>
        <p:style>
          <a:lnRef idx="2">
            <a:schemeClr val="accent1"/>
          </a:lnRef>
          <a:fillRef idx="1">
            <a:schemeClr val="lt1"/>
          </a:fillRef>
          <a:effectRef idx="0">
            <a:schemeClr val="accent1"/>
          </a:effectRef>
          <a:fontRef idx="minor">
            <a:schemeClr val="dk1"/>
          </a:fontRef>
        </p:style>
        <p:txBody>
          <a:bodyPr vert="horz" wrap="square" lIns="68562" tIns="34281" rIns="68562" bIns="108000" numCol="1" rtlCol="0" anchor="ctr" anchorCtr="0" compatLnSpc="1">
            <a:prstTxWarp prst="textNoShape">
              <a:avLst/>
            </a:prstTxWarp>
            <a:noAutofit/>
          </a:bodyPr>
          <a:lstStyle/>
          <a:p>
            <a:pPr lvl="0" algn="ctr" defTabSz="1219304" fontAlgn="ctr">
              <a:lnSpc>
                <a:spcPct val="125000"/>
              </a:lnSpc>
              <a:spcAft>
                <a:spcPts val="600"/>
              </a:spcAft>
              <a:defRPr/>
            </a:pPr>
            <a:r>
              <a:rPr lang="en-US" u="none" dirty="0">
                <a:latin typeface="Huawei Sans" panose="020C0503030203020204" pitchFamily="34" charset="0"/>
              </a:rPr>
              <a:t>Single data source</a:t>
            </a:r>
          </a:p>
        </p:txBody>
      </p:sp>
      <p:sp>
        <p:nvSpPr>
          <p:cNvPr id="29" name="矩形 11">
            <a:extLst>
              <a:ext uri="{FF2B5EF4-FFF2-40B4-BE49-F238E27FC236}">
                <a16:creationId xmlns:a16="http://schemas.microsoft.com/office/drawing/2014/main" id="{DF79F250-B0C6-4544-8153-6AAB08DE6063}"/>
              </a:ext>
            </a:extLst>
          </p:cNvPr>
          <p:cNvSpPr/>
          <p:nvPr/>
        </p:nvSpPr>
        <p:spPr bwMode="auto">
          <a:xfrm>
            <a:off x="8457802" y="3959850"/>
            <a:ext cx="2792186" cy="913902"/>
          </a:xfrm>
          <a:prstGeom prst="rect">
            <a:avLst/>
          </a:prstGeom>
          <a:gradFill>
            <a:gsLst>
              <a:gs pos="0">
                <a:srgbClr val="BEE9EE"/>
              </a:gs>
              <a:gs pos="0">
                <a:srgbClr val="BEE9EE"/>
              </a:gs>
              <a:gs pos="100000">
                <a:srgbClr val="4F81BD">
                  <a:tint val="15000"/>
                  <a:satMod val="350000"/>
                </a:srgbClr>
              </a:gs>
            </a:gsLst>
            <a:lin ang="16200000" scaled="1"/>
          </a:gradFill>
          <a:ln/>
        </p:spPr>
        <p:style>
          <a:lnRef idx="2">
            <a:schemeClr val="accent1"/>
          </a:lnRef>
          <a:fillRef idx="1">
            <a:schemeClr val="lt1"/>
          </a:fillRef>
          <a:effectRef idx="0">
            <a:schemeClr val="accent1"/>
          </a:effectRef>
          <a:fontRef idx="minor">
            <a:schemeClr val="dk1"/>
          </a:fontRef>
        </p:style>
        <p:txBody>
          <a:bodyPr vert="horz" wrap="square" lIns="68562" tIns="34281" rIns="68562" bIns="108000" numCol="1" rtlCol="0" anchor="ctr" anchorCtr="0" compatLnSpc="1">
            <a:prstTxWarp prst="textNoShape">
              <a:avLst/>
            </a:prstTxWarp>
            <a:noAutofit/>
          </a:bodyPr>
          <a:lstStyle/>
          <a:p>
            <a:pPr lvl="0" algn="ctr" defTabSz="1219304" fontAlgn="ctr">
              <a:lnSpc>
                <a:spcPct val="125000"/>
              </a:lnSpc>
              <a:spcAft>
                <a:spcPts val="600"/>
              </a:spcAft>
              <a:defRPr/>
            </a:pPr>
            <a:r>
              <a:rPr lang="en-US" u="none" dirty="0">
                <a:latin typeface="Huawei Sans" panose="020C0503030203020204" pitchFamily="34" charset="0"/>
              </a:rPr>
              <a:t>External value-added data assets</a:t>
            </a:r>
          </a:p>
        </p:txBody>
      </p:sp>
    </p:spTree>
    <p:extLst>
      <p:ext uri="{BB962C8B-B14F-4D97-AF65-F5344CB8AC3E}">
        <p14:creationId xmlns:p14="http://schemas.microsoft.com/office/powerpoint/2010/main" val="8556663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951895" y="1376550"/>
            <a:ext cx="7929107" cy="461665"/>
          </a:xfrm>
          <a:prstGeom prst="rect">
            <a:avLst/>
          </a:prstGeom>
          <a:noFill/>
        </p:spPr>
        <p:txBody>
          <a:bodyPr wrap="square" rtlCol="0">
            <a:spAutoFit/>
          </a:bodyPr>
          <a:lstStyle/>
          <a:p>
            <a:r>
              <a:rPr lang="en-US" sz="2400" b="1" u="none" dirty="0">
                <a:solidFill>
                  <a:srgbClr val="784658"/>
                </a:solidFill>
                <a:latin typeface="Huawei Sans" panose="020C0503030203020204" pitchFamily="34" charset="0"/>
              </a:rPr>
              <a:t>Challenge 1: Indefinite Big Data Requirements</a:t>
            </a:r>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2259123"/>
            <a:ext cx="10515600" cy="3302328"/>
          </a:xfrm>
        </p:spPr>
        <p:txBody>
          <a:bodyPr/>
          <a:lstStyle/>
          <a:p>
            <a:r>
              <a:rPr lang="en-US" sz="2000" u="none" dirty="0">
                <a:latin typeface="Huawei Sans" panose="020C0503030203020204" pitchFamily="34" charset="0"/>
              </a:rPr>
              <a:t>Many enterprise business departments do not understand the application scenarios and values of big data, making it difficult to raise accurate requirements for big data. </a:t>
            </a:r>
            <a:r>
              <a:rPr lang="en-US" sz="2000" dirty="0">
                <a:latin typeface="Huawei Sans" panose="020C0503030203020204" pitchFamily="34" charset="0"/>
              </a:rPr>
              <a:t>Since </a:t>
            </a:r>
            <a:r>
              <a:rPr lang="en-US" sz="2000" u="none" dirty="0">
                <a:latin typeface="Huawei Sans" panose="020C0503030203020204" pitchFamily="34" charset="0"/>
              </a:rPr>
              <a:t>the requirements are not clear and the big data department is a non-profit department, the enterprise decision-makers are worried about the low input-output ratio. They are hesitant to set up big data departments, or even delete a large amount of valuable historical data due to the lack of application scenarios.</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Tree>
    <p:extLst>
      <p:ext uri="{BB962C8B-B14F-4D97-AF65-F5344CB8AC3E}">
        <p14:creationId xmlns:p14="http://schemas.microsoft.com/office/powerpoint/2010/main" val="17413547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078028" y="1206629"/>
            <a:ext cx="6112043" cy="461665"/>
          </a:xfrm>
          <a:prstGeom prst="rect">
            <a:avLst/>
          </a:prstGeom>
          <a:noFill/>
        </p:spPr>
        <p:txBody>
          <a:bodyPr wrap="square" rtlCol="0">
            <a:spAutoFit/>
          </a:bodyPr>
          <a:lstStyle/>
          <a:p>
            <a:r>
              <a:rPr lang="en-US" sz="2400" b="1" u="none" dirty="0">
                <a:solidFill>
                  <a:srgbClr val="784658"/>
                </a:solidFill>
                <a:latin typeface="Huawei Sans" panose="020C0503030203020204" pitchFamily="34" charset="0"/>
              </a:rPr>
              <a:t>Challenge</a:t>
            </a:r>
            <a:r>
              <a:rPr lang="en-US" sz="2400" b="1" u="none" dirty="0">
                <a:latin typeface="Huawei Sans" panose="020C0503030203020204" pitchFamily="34" charset="0"/>
              </a:rPr>
              <a:t> </a:t>
            </a:r>
            <a:r>
              <a:rPr lang="en-US" sz="2400" b="1" u="none" dirty="0">
                <a:solidFill>
                  <a:srgbClr val="784658"/>
                </a:solidFill>
                <a:latin typeface="Huawei Sans" panose="020C0503030203020204" pitchFamily="34" charset="0"/>
              </a:rPr>
              <a:t>2</a:t>
            </a:r>
            <a:r>
              <a:rPr lang="en-US" sz="2400" b="1" dirty="0">
                <a:solidFill>
                  <a:srgbClr val="784658"/>
                </a:solidFill>
                <a:latin typeface="Huawei Sans" panose="020C0503030203020204" pitchFamily="34" charset="0"/>
              </a:rPr>
              <a:t>: Data Silos</a:t>
            </a:r>
          </a:p>
        </p:txBody>
      </p:sp>
      <p:sp>
        <p:nvSpPr>
          <p:cNvPr id="3" name="Content Placeholder 2"/>
          <p:cNvSpPr>
            <a:spLocks noGrp="1"/>
          </p:cNvSpPr>
          <p:nvPr>
            <p:ph idx="1"/>
          </p:nvPr>
        </p:nvSpPr>
        <p:spPr>
          <a:xfrm>
            <a:off x="838200" y="1878633"/>
            <a:ext cx="10515600" cy="3302328"/>
          </a:xfrm>
        </p:spPr>
        <p:txBody>
          <a:bodyPr/>
          <a:lstStyle/>
          <a:p>
            <a:pPr algn="l"/>
            <a:r>
              <a:rPr lang="en-US" sz="2200" u="none" dirty="0">
                <a:latin typeface="Huawei Sans" panose="020C0503030203020204" pitchFamily="34" charset="0"/>
              </a:rPr>
              <a:t>Data fragmentation is the most important challenge for enterprises </a:t>
            </a:r>
            <a:r>
              <a:rPr lang="en-US" sz="2200" dirty="0"/>
              <a:t>when implementing</a:t>
            </a:r>
            <a:r>
              <a:rPr lang="en-US" sz="2200" u="none" dirty="0">
                <a:latin typeface="Huawei Sans" panose="020C0503030203020204" pitchFamily="34" charset="0"/>
              </a:rPr>
              <a:t> big data.</a:t>
            </a:r>
            <a:endParaRPr lang="en-US" altLang="zh-CN" sz="2200" dirty="0">
              <a:latin typeface="Huawei Sans" panose="020C0503030203020204" pitchFamily="34" charset="0"/>
              <a:sym typeface="Huawei Sans" panose="020C0503030203020204" pitchFamily="34" charset="0"/>
            </a:endParaRPr>
          </a:p>
          <a:p>
            <a:pPr marL="576263" lvl="1" indent="-250825"/>
            <a:r>
              <a:rPr lang="en-US" sz="2000" u="none" dirty="0">
                <a:latin typeface="Huawei Sans" panose="020C0503030203020204" pitchFamily="34" charset="0"/>
              </a:rPr>
              <a:t>In a large enterprise, different types of data are scattered in different departments. As a result, data in the same enterprise </a:t>
            </a:r>
            <a:r>
              <a:rPr lang="en-US" sz="2000" dirty="0"/>
              <a:t>cannot </a:t>
            </a:r>
            <a:r>
              <a:rPr lang="en-US" sz="2000" u="none" dirty="0">
                <a:latin typeface="Huawei Sans" panose="020C0503030203020204" pitchFamily="34" charset="0"/>
              </a:rPr>
              <a:t>be shared, and the value of big data </a:t>
            </a:r>
            <a:r>
              <a:rPr lang="en-US" altLang="zh-CN" sz="2000" dirty="0"/>
              <a:t>cannot </a:t>
            </a:r>
            <a:r>
              <a:rPr lang="en-US" sz="2000" u="none" dirty="0">
                <a:latin typeface="Huawei Sans" panose="020C0503030203020204" pitchFamily="34" charset="0"/>
              </a:rPr>
              <a:t>be brought into full play.</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a:t>
            </a:r>
          </a:p>
        </p:txBody>
      </p:sp>
    </p:spTree>
    <p:extLst>
      <p:ext uri="{BB962C8B-B14F-4D97-AF65-F5344CB8AC3E}">
        <p14:creationId xmlns:p14="http://schemas.microsoft.com/office/powerpoint/2010/main" val="2584575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348202" y="1136700"/>
            <a:ext cx="8893332" cy="584775"/>
          </a:xfrm>
          <a:prstGeom prst="rect">
            <a:avLst/>
          </a:prstGeom>
          <a:noFill/>
        </p:spPr>
        <p:txBody>
          <a:bodyPr wrap="none" rtlCol="0">
            <a:spAutoFit/>
          </a:bodyPr>
          <a:lstStyle/>
          <a:p>
            <a:r>
              <a:rPr lang="en-US" sz="3200" b="1" dirty="0">
                <a:solidFill>
                  <a:srgbClr val="784658"/>
                </a:solidFill>
                <a:latin typeface="Huawei Sans" panose="020C0503030203020204" pitchFamily="34" charset="0"/>
                <a:cs typeface="Huawei Sans" panose="020C0503030203020204" pitchFamily="34" charset="0"/>
              </a:rPr>
              <a:t>Challenge 3: Low Data Availability and Poor Quality</a:t>
            </a:r>
            <a:endParaRPr lang="en-US" sz="3200" b="1" dirty="0">
              <a:solidFill>
                <a:srgbClr val="784658"/>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78633"/>
            <a:ext cx="10515600" cy="3302328"/>
          </a:xfrm>
        </p:spPr>
        <p:txBody>
          <a:bodyPr/>
          <a:lstStyle/>
          <a:p>
            <a:r>
              <a:rPr lang="en-US" sz="2200" dirty="0">
                <a:latin typeface="Huawei Sans" panose="020C0503030203020204" pitchFamily="34" charset="0"/>
              </a:rPr>
              <a:t>Many large- and medium-sized enterprises generate a large amount of data on a daily basis, but they do not pay much attention to the preprocessing phase of big data. As a result, data processing is not standard. In the big data preprocessing phase, valid data is obtained after extraction, conversion, cleaning and denoising. Sybase data shows that if the availability of high-quality data is improved by 10%, enterprise profits can increase by more than 20%.</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Tree>
    <p:extLst>
      <p:ext uri="{BB962C8B-B14F-4D97-AF65-F5344CB8AC3E}">
        <p14:creationId xmlns:p14="http://schemas.microsoft.com/office/powerpoint/2010/main" val="2947117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841625" y="1516965"/>
            <a:ext cx="12383487" cy="461665"/>
          </a:xfrm>
          <a:prstGeom prst="rect">
            <a:avLst/>
          </a:prstGeom>
          <a:noFill/>
        </p:spPr>
        <p:txBody>
          <a:bodyPr wrap="square" rtlCol="0">
            <a:spAutoFit/>
          </a:bodyPr>
          <a:lstStyle/>
          <a:p>
            <a:r>
              <a:rPr lang="en-US" sz="2400" b="1" u="none" dirty="0">
                <a:solidFill>
                  <a:srgbClr val="784658"/>
                </a:solidFill>
                <a:latin typeface="Huawei Sans" panose="020C0503030203020204" pitchFamily="34" charset="0"/>
              </a:rPr>
              <a:t>Challenge 4: Data-related Management Technologies and Architectures</a:t>
            </a:r>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13072" y="2269300"/>
            <a:ext cx="10515600" cy="3302328"/>
          </a:xfrm>
        </p:spPr>
        <p:txBody>
          <a:bodyPr/>
          <a:lstStyle/>
          <a:p>
            <a:r>
              <a:rPr lang="en-US" sz="2200" dirty="0">
                <a:latin typeface="Huawei Sans" panose="020C0503030203020204" pitchFamily="34" charset="0"/>
              </a:rPr>
              <a:t>Traditional databases are not suitable for processing PB-level data.</a:t>
            </a:r>
          </a:p>
          <a:p>
            <a:r>
              <a:rPr lang="en-US" altLang="zh-CN" sz="2200" dirty="0">
                <a:latin typeface="Huawei Sans" panose="020C0503030203020204" pitchFamily="34" charset="0"/>
              </a:rPr>
              <a:t>Traditional </a:t>
            </a:r>
            <a:r>
              <a:rPr lang="en-US" sz="2200" dirty="0">
                <a:latin typeface="Huawei Sans" panose="020C0503030203020204" pitchFamily="34" charset="0"/>
              </a:rPr>
              <a:t>databases do not support data diversity, especially compatibility with structured, semi-structured and unstructured data.</a:t>
            </a:r>
          </a:p>
          <a:p>
            <a:r>
              <a:rPr lang="en-US" sz="2200" dirty="0">
                <a:latin typeface="Huawei Sans" panose="020C0503030203020204" pitchFamily="34" charset="0"/>
              </a:rPr>
              <a:t>Massive data O&amp;M needs to ensure data stability, support high concurrency, and reduce server loads.</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Tree>
    <p:extLst>
      <p:ext uri="{BB962C8B-B14F-4D97-AF65-F5344CB8AC3E}">
        <p14:creationId xmlns:p14="http://schemas.microsoft.com/office/powerpoint/2010/main" val="4031614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016213" y="1216234"/>
            <a:ext cx="5110694" cy="461665"/>
          </a:xfrm>
          <a:prstGeom prst="rect">
            <a:avLst/>
          </a:prstGeom>
          <a:noFill/>
        </p:spPr>
        <p:txBody>
          <a:bodyPr wrap="none" rtlCol="0">
            <a:spAutoFit/>
          </a:bodyPr>
          <a:lstStyle/>
          <a:p>
            <a:r>
              <a:rPr lang="en-US" sz="2400" b="1" u="none" dirty="0">
                <a:solidFill>
                  <a:srgbClr val="784658"/>
                </a:solidFill>
                <a:latin typeface="Huawei Sans" panose="020C0503030203020204" pitchFamily="34" charset="0"/>
              </a:rPr>
              <a:t>Challenge 5: Data Security Issues</a:t>
            </a:r>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78633"/>
            <a:ext cx="10515600" cy="3302328"/>
          </a:xfrm>
        </p:spPr>
        <p:txBody>
          <a:bodyPr/>
          <a:lstStyle/>
          <a:p>
            <a:r>
              <a:rPr lang="en-US" sz="2200" dirty="0">
                <a:latin typeface="Huawei Sans" panose="020C0503030203020204" pitchFamily="34" charset="0"/>
              </a:rPr>
              <a:t>Networked life makes it easier for criminals to obtain information about people, and has given rise to new forms of crime that are difficult to track and prevent.</a:t>
            </a:r>
            <a:endParaRPr lang="en-US" altLang="zh-CN" sz="2200" dirty="0">
              <a:latin typeface="Huawei Sans" panose="020C0503030203020204" pitchFamily="34" charset="0"/>
              <a:sym typeface="Huawei Sans" panose="020C0503030203020204" pitchFamily="34" charset="0"/>
            </a:endParaRPr>
          </a:p>
          <a:p>
            <a:r>
              <a:rPr lang="en-US" sz="2200" dirty="0">
                <a:latin typeface="Huawei Sans" panose="020C0503030203020204" pitchFamily="34" charset="0"/>
              </a:rPr>
              <a:t>Ensuring user information security has become an important issue in the big data </a:t>
            </a:r>
            <a:r>
              <a:rPr lang="en-US" altLang="zh-CN" sz="2200" dirty="0">
                <a:latin typeface="Huawei Sans" panose="020C0503030203020204" pitchFamily="34" charset="0"/>
              </a:rPr>
              <a:t>era</a:t>
            </a:r>
            <a:r>
              <a:rPr lang="en-US" sz="2200" dirty="0">
                <a:latin typeface="Huawei Sans" panose="020C0503030203020204" pitchFamily="34" charset="0"/>
              </a:rPr>
              <a:t>. In addition, the increasing amount of big data poses higher requirements on physical security of data storage, and therefore poses higher requirements on multiple data copies and disaster recovery mechanisms.</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Tree>
    <p:extLst>
      <p:ext uri="{BB962C8B-B14F-4D97-AF65-F5344CB8AC3E}">
        <p14:creationId xmlns:p14="http://schemas.microsoft.com/office/powerpoint/2010/main" val="28724475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3" name="Content Placeholder 2"/>
          <p:cNvSpPr>
            <a:spLocks noGrp="1"/>
          </p:cNvSpPr>
          <p:nvPr>
            <p:ph idx="1"/>
          </p:nvPr>
        </p:nvSpPr>
        <p:spPr>
          <a:xfrm>
            <a:off x="838200" y="1878633"/>
            <a:ext cx="10515600" cy="3302328"/>
          </a:xfrm>
        </p:spPr>
        <p:txBody>
          <a:bodyPr/>
          <a:lstStyle/>
          <a:p>
            <a:r>
              <a:rPr lang="en-US" sz="2200" dirty="0">
                <a:latin typeface="Huawei Sans" panose="020C0503030203020204" pitchFamily="34" charset="0"/>
              </a:rPr>
              <a:t>Each phase of big data construction depends on professional personnel. Therefore, a professional big data construction team with management skills and big data application experience must be cultivated. Every year, hundreds of thousands of big data-related jobs are created around the world. In the future, there will be a talent gap of more than one million. Therefore, universities and enterprises must work together to find and cultivate talent.</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
        <p:nvSpPr>
          <p:cNvPr id="12" name="标题 4">
            <a:extLst>
              <a:ext uri="{FF2B5EF4-FFF2-40B4-BE49-F238E27FC236}">
                <a16:creationId xmlns:a16="http://schemas.microsoft.com/office/drawing/2014/main" id="{61C49A37-2360-4E83-913E-0D81D2306D9D}"/>
              </a:ext>
            </a:extLst>
          </p:cNvPr>
          <p:cNvSpPr>
            <a:spLocks noGrp="1"/>
          </p:cNvSpPr>
          <p:nvPr>
            <p:ph type="title"/>
          </p:nvPr>
        </p:nvSpPr>
        <p:spPr>
          <a:xfrm>
            <a:off x="838200" y="1183722"/>
            <a:ext cx="11293475" cy="497095"/>
          </a:xfrm>
        </p:spPr>
        <p:txBody>
          <a:bodyPr wrap="square">
            <a:noAutofit/>
          </a:bodyPr>
          <a:lstStyle/>
          <a:p>
            <a:pPr fontAlgn="ctr"/>
            <a:r>
              <a:rPr lang="en-US" sz="2400" b="1" u="none" dirty="0">
                <a:solidFill>
                  <a:srgbClr val="784658"/>
                </a:solidFill>
                <a:latin typeface="Huawei Sans" panose="020C0503030203020204" pitchFamily="34" charset="0"/>
              </a:rPr>
              <a:t>Challenge 6: </a:t>
            </a:r>
            <a:r>
              <a:rPr lang="en-US" sz="2400" b="1" dirty="0">
                <a:solidFill>
                  <a:srgbClr val="784658"/>
                </a:solidFill>
                <a:latin typeface="Huawei Sans" panose="020C0503030203020204" pitchFamily="34" charset="0"/>
              </a:rPr>
              <a:t>Shortage</a:t>
            </a:r>
            <a:r>
              <a:rPr lang="en-US" sz="2400" b="1" u="none" dirty="0">
                <a:solidFill>
                  <a:srgbClr val="784658"/>
                </a:solidFill>
                <a:latin typeface="Huawei Sans" panose="020C0503030203020204" pitchFamily="34" charset="0"/>
              </a:rPr>
              <a:t> of Big Data Talent</a:t>
            </a:r>
            <a:endParaRPr lang="en-US" altLang="zh-CN" sz="2400" b="1" dirty="0">
              <a:solidFill>
                <a:srgbClr val="784658"/>
              </a:solidFill>
              <a:latin typeface="Huawei Sans" panose="020C0503030203020204" pitchFamily="34" charset="0"/>
              <a:sym typeface="Huawei Sans" panose="020C0503030203020204" pitchFamily="34" charset="0"/>
            </a:endParaRPr>
          </a:p>
        </p:txBody>
      </p:sp>
    </p:spTree>
    <p:extLst>
      <p:ext uri="{BB962C8B-B14F-4D97-AF65-F5344CB8AC3E}">
        <p14:creationId xmlns:p14="http://schemas.microsoft.com/office/powerpoint/2010/main" val="785087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044263" y="1198256"/>
            <a:ext cx="8922635" cy="461665"/>
          </a:xfrm>
          <a:prstGeom prst="rect">
            <a:avLst/>
          </a:prstGeom>
          <a:noFill/>
        </p:spPr>
        <p:txBody>
          <a:bodyPr wrap="none" rtlCol="0">
            <a:spAutoFit/>
          </a:bodyPr>
          <a:lstStyle/>
          <a:p>
            <a:r>
              <a:rPr lang="en-US" sz="2400" b="1" u="none" dirty="0">
                <a:solidFill>
                  <a:srgbClr val="784658"/>
                </a:solidFill>
                <a:latin typeface="Huawei Sans" panose="020C0503030203020204" pitchFamily="34" charset="0"/>
              </a:rPr>
              <a:t>Challenge 7: Trade-off Between Data Openness and Privacy</a:t>
            </a:r>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78633"/>
            <a:ext cx="10515600" cy="3302328"/>
          </a:xfrm>
        </p:spPr>
        <p:txBody>
          <a:bodyPr/>
          <a:lstStyle/>
          <a:p>
            <a:r>
              <a:rPr lang="en-US" sz="2200" dirty="0">
                <a:latin typeface="Huawei Sans" panose="020C0503030203020204" pitchFamily="34" charset="0"/>
              </a:rPr>
              <a:t>As big data applications become increasingly important, data resource openness and sharing have become key to maintaining advantages in the data war. However, data openness will inevitably infringe on some users' privacy. Protecting citizens' and enterprises' privacy while promoting data openness, application, and sharing, and strengthening privacy legislation are key challenges in the big data era.</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Tree>
    <p:extLst>
      <p:ext uri="{BB962C8B-B14F-4D97-AF65-F5344CB8AC3E}">
        <p14:creationId xmlns:p14="http://schemas.microsoft.com/office/powerpoint/2010/main" val="3335068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080911" y="1312094"/>
            <a:ext cx="10272889" cy="461665"/>
          </a:xfrm>
          <a:prstGeom prst="rect">
            <a:avLst/>
          </a:prstGeom>
          <a:noFill/>
        </p:spPr>
        <p:txBody>
          <a:bodyPr wrap="square" rtlCol="0">
            <a:spAutoFit/>
          </a:bodyPr>
          <a:lstStyle/>
          <a:p>
            <a:r>
              <a:rPr lang="en-US" sz="2400" b="1" u="none" dirty="0">
                <a:solidFill>
                  <a:srgbClr val="784658"/>
                </a:solidFill>
                <a:latin typeface="Huawei Sans" panose="020C0503030203020204" pitchFamily="34" charset="0"/>
              </a:rPr>
              <a:t>Opportunity 1: Big Data Mining as a New Core of Business Analysis</a:t>
            </a:r>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02644" y="1886552"/>
            <a:ext cx="10651156" cy="3821822"/>
          </a:xfrm>
        </p:spPr>
        <p:txBody>
          <a:bodyPr>
            <a:normAutofit/>
          </a:bodyPr>
          <a:lstStyle/>
          <a:p>
            <a:r>
              <a:rPr lang="en-US" sz="2400" u="none" dirty="0">
                <a:latin typeface="Huawei Sans" panose="020C0503030203020204" pitchFamily="34" charset="0"/>
              </a:rPr>
              <a:t>The focus of big data has gradually shifted from storage and transmission to data mining and application, which will profoundly affect enterprise business models. Big data can </a:t>
            </a:r>
            <a:r>
              <a:rPr lang="en-US" sz="2400" dirty="0"/>
              <a:t>b</a:t>
            </a:r>
            <a:r>
              <a:rPr lang="en-US" sz="2400" u="none" dirty="0">
                <a:latin typeface="Huawei Sans" panose="020C0503030203020204" pitchFamily="34" charset="0"/>
              </a:rPr>
              <a:t>ring direct profits to enterprises and </a:t>
            </a:r>
            <a:r>
              <a:rPr lang="en-US" altLang="zh-CN" sz="2400" dirty="0"/>
              <a:t>the positive feedback provides competitive advantages that are difficult to replicate</a:t>
            </a:r>
            <a:r>
              <a:rPr lang="en-US" sz="2400" u="none" dirty="0">
                <a:latin typeface="Huawei Sans" panose="020C0503030203020204" pitchFamily="34" charset="0"/>
              </a:rPr>
              <a:t>.</a:t>
            </a:r>
          </a:p>
          <a:p>
            <a:pPr marL="566738" lvl="1" indent="-250825"/>
            <a:r>
              <a:rPr lang="en-US" sz="1800" u="none" dirty="0">
                <a:latin typeface="Huawei Sans" panose="020C0503030203020204" pitchFamily="34" charset="0"/>
              </a:rPr>
              <a:t>Big data technologies can help enterprises integrate, mine, and analyze the huge amount of data at their disposal, build a systematic data system, and improve their own structures and management mechanisms.</a:t>
            </a:r>
          </a:p>
          <a:p>
            <a:pPr marL="566738" lvl="1" indent="-250825"/>
            <a:r>
              <a:rPr lang="en-US" sz="1800" dirty="0"/>
              <a:t>W</a:t>
            </a:r>
            <a:r>
              <a:rPr lang="en-US" sz="1800" u="none" dirty="0">
                <a:latin typeface="Huawei Sans" panose="020C0503030203020204" pitchFamily="34" charset="0"/>
              </a:rPr>
              <a:t>ith the growth of consumers' personalized requirements, big data has been applied across a wide range of fields, </a:t>
            </a:r>
            <a:r>
              <a:rPr lang="en-US" sz="1800" dirty="0"/>
              <a:t>altering </a:t>
            </a:r>
            <a:r>
              <a:rPr lang="en-US" sz="1800" u="none" dirty="0">
                <a:latin typeface="Huawei Sans" panose="020C0503030203020204" pitchFamily="34" charset="0"/>
              </a:rPr>
              <a:t>the development path and business models of most enterprises.</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Tree>
    <p:extLst>
      <p:ext uri="{BB962C8B-B14F-4D97-AF65-F5344CB8AC3E}">
        <p14:creationId xmlns:p14="http://schemas.microsoft.com/office/powerpoint/2010/main" val="16382370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
        <p:nvSpPr>
          <p:cNvPr id="16" name="标题 1">
            <a:extLst>
              <a:ext uri="{FF2B5EF4-FFF2-40B4-BE49-F238E27FC236}">
                <a16:creationId xmlns:a16="http://schemas.microsoft.com/office/drawing/2014/main" id="{E2057275-4E97-48DC-BE61-F802877C8F34}"/>
              </a:ext>
            </a:extLst>
          </p:cNvPr>
          <p:cNvSpPr>
            <a:spLocks noGrp="1"/>
          </p:cNvSpPr>
          <p:nvPr>
            <p:ph type="title"/>
          </p:nvPr>
        </p:nvSpPr>
        <p:spPr>
          <a:xfrm>
            <a:off x="701923" y="1319572"/>
            <a:ext cx="11293475" cy="1001920"/>
          </a:xfrm>
        </p:spPr>
        <p:txBody>
          <a:bodyPr wrap="square">
            <a:noAutofit/>
          </a:bodyPr>
          <a:lstStyle/>
          <a:p>
            <a:pPr fontAlgn="ctr"/>
            <a:r>
              <a:rPr lang="en-US" sz="2000" b="1" u="none" dirty="0">
                <a:solidFill>
                  <a:srgbClr val="784658"/>
                </a:solidFill>
                <a:latin typeface="Huawei Sans" panose="020C0503030203020204" pitchFamily="34" charset="0"/>
              </a:rPr>
              <a:t>Opportunity 2: Big Data Provides Support for Information Technology Applications</a:t>
            </a:r>
          </a:p>
        </p:txBody>
      </p:sp>
      <p:sp>
        <p:nvSpPr>
          <p:cNvPr id="21" name="文本占位符 135">
            <a:extLst>
              <a:ext uri="{FF2B5EF4-FFF2-40B4-BE49-F238E27FC236}">
                <a16:creationId xmlns:a16="http://schemas.microsoft.com/office/drawing/2014/main" id="{97532569-3726-43A3-A190-C35F00A274BA}"/>
              </a:ext>
            </a:extLst>
          </p:cNvPr>
          <p:cNvSpPr txBox="1">
            <a:spLocks/>
          </p:cNvSpPr>
          <p:nvPr/>
        </p:nvSpPr>
        <p:spPr>
          <a:xfrm>
            <a:off x="455613" y="1484312"/>
            <a:ext cx="11293476" cy="4443243"/>
          </a:xfrm>
          <a:prstGeom prst="rect">
            <a:avLst/>
          </a:prstGeom>
        </p:spPr>
        <p:txBody>
          <a:bodyPr vert="horz" wrap="square" lIns="91440" tIns="45720" rIns="91440" bIns="45720" rtlCol="0" anchor="ctr">
            <a:no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000" dirty="0">
                <a:solidFill>
                  <a:schemeClr val="tx1"/>
                </a:solidFill>
                <a:latin typeface="Huawei Sans" panose="020C0503030203020204" pitchFamily="34" charset="0"/>
              </a:rPr>
              <a:t>   Big data processing and analysis have become the support for next-generation information technology applications.</a:t>
            </a:r>
            <a:endParaRPr lang="en-US" altLang="zh-CN" sz="2000" dirty="0">
              <a:solidFill>
                <a:schemeClr val="tx1"/>
              </a:solidFill>
              <a:latin typeface="Huawei Sans" panose="020C0503030203020204" pitchFamily="34" charset="0"/>
              <a:sym typeface="Huawei Sans" panose="020C0503030203020204" pitchFamily="34" charset="0"/>
            </a:endParaRPr>
          </a:p>
          <a:p>
            <a:pPr marL="566738" lvl="1" indent="-250825"/>
            <a:r>
              <a:rPr lang="en-US" sz="2000" dirty="0">
                <a:latin typeface="Huawei Sans" panose="020C0503030203020204" pitchFamily="34" charset="0"/>
              </a:rPr>
              <a:t>Next-generation information technologies, such as the mobile Internet, IoT, social networking, digital home, and e-commerce, use big data to aggregate generated information. These technologies process, analyze, and optimize data from different sources in a unified and comprehensive manner, and results are returned to </a:t>
            </a:r>
            <a:r>
              <a:rPr lang="en-US" sz="2000" dirty="0"/>
              <a:t>a wide range of </a:t>
            </a:r>
            <a:r>
              <a:rPr lang="en-US" sz="2000" dirty="0">
                <a:latin typeface="Huawei Sans" panose="020C0503030203020204" pitchFamily="34" charset="0"/>
              </a:rPr>
              <a:t>applications to further improve the user experience and create </a:t>
            </a:r>
            <a:r>
              <a:rPr lang="en-US" sz="2000" dirty="0"/>
              <a:t>new</a:t>
            </a:r>
            <a:r>
              <a:rPr lang="en-US" sz="2000" dirty="0">
                <a:latin typeface="Huawei Sans" panose="020C0503030203020204" pitchFamily="34" charset="0"/>
              </a:rPr>
              <a:t> business, economic, and social value.</a:t>
            </a:r>
          </a:p>
          <a:p>
            <a:pPr marL="566738" lvl="1" indent="-250825"/>
            <a:r>
              <a:rPr lang="en-US" sz="2000" dirty="0">
                <a:latin typeface="Huawei Sans" panose="020C0503030203020204" pitchFamily="34" charset="0"/>
              </a:rPr>
              <a:t>Therefore, big data has the </a:t>
            </a:r>
            <a:r>
              <a:rPr lang="en-US" sz="2000" dirty="0"/>
              <a:t>potential</a:t>
            </a:r>
            <a:r>
              <a:rPr lang="en-US" sz="2000" dirty="0">
                <a:latin typeface="Huawei Sans" panose="020C0503030203020204" pitchFamily="34" charset="0"/>
              </a:rPr>
              <a:t> to accelerate social transformations. However, to unleash this energy, we need strict data governance, insightful data analysis, and an environment that stimulates management innovation.</a:t>
            </a:r>
          </a:p>
          <a:p>
            <a:endParaRPr lang="en-US" altLang="zh-CN" dirty="0">
              <a:latin typeface="Huawei Sans" panose="020C0503030203020204" pitchFamily="34" charset="0"/>
              <a:sym typeface="Huawei Sans" panose="020C0503030203020204" pitchFamily="34" charset="0"/>
            </a:endParaRPr>
          </a:p>
        </p:txBody>
      </p:sp>
    </p:spTree>
    <p:extLst>
      <p:ext uri="{BB962C8B-B14F-4D97-AF65-F5344CB8AC3E}">
        <p14:creationId xmlns:p14="http://schemas.microsoft.com/office/powerpoint/2010/main" val="557630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860476" y="-346100"/>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045591" y="1266653"/>
            <a:ext cx="10405617" cy="400110"/>
          </a:xfrm>
          <a:prstGeom prst="rect">
            <a:avLst/>
          </a:prstGeom>
          <a:noFill/>
        </p:spPr>
        <p:txBody>
          <a:bodyPr wrap="square" rtlCol="0">
            <a:spAutoFit/>
          </a:bodyPr>
          <a:lstStyle/>
          <a:p>
            <a:r>
              <a:rPr lang="en-US" sz="2000" b="1" u="none" dirty="0">
                <a:solidFill>
                  <a:srgbClr val="784658"/>
                </a:solidFill>
                <a:latin typeface="Huawei Sans" panose="020C0503030203020204" pitchFamily="34" charset="0"/>
              </a:rPr>
              <a:t>Opportunity 3: Big Data as a New Engine for Growth in the Information Industry</a:t>
            </a:r>
            <a:endParaRPr lang="en-US" sz="2000" b="1" dirty="0">
              <a:solidFill>
                <a:srgbClr val="784658"/>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838200" y="1878633"/>
            <a:ext cx="10515600" cy="3302328"/>
          </a:xfrm>
        </p:spPr>
        <p:txBody>
          <a:bodyPr>
            <a:normAutofit lnSpcReduction="10000"/>
          </a:bodyPr>
          <a:lstStyle/>
          <a:p>
            <a:r>
              <a:rPr lang="en-US" sz="2400" u="none" dirty="0">
                <a:latin typeface="Huawei Sans" panose="020C0503030203020204" pitchFamily="34" charset="0"/>
              </a:rPr>
              <a:t>The business value and market requirements of big data have become a new engine that drives growth in the information industry.</a:t>
            </a:r>
            <a:endParaRPr lang="en-US" altLang="zh-CN" sz="2400" dirty="0">
              <a:latin typeface="Huawei Sans" panose="020C0503030203020204" pitchFamily="34" charset="0"/>
              <a:sym typeface="Huawei Sans" panose="020C0503030203020204" pitchFamily="34" charset="0"/>
            </a:endParaRPr>
          </a:p>
          <a:p>
            <a:pPr marL="566738" lvl="1" indent="-250825"/>
            <a:r>
              <a:rPr lang="en-US" sz="1800" u="none" dirty="0">
                <a:latin typeface="Huawei Sans" panose="020C0503030203020204" pitchFamily="34" charset="0"/>
              </a:rPr>
              <a:t>As the value </a:t>
            </a:r>
            <a:r>
              <a:rPr lang="en-US" altLang="zh-CN" sz="1800" dirty="0">
                <a:latin typeface="Huawei Sans" panose="020C0503030203020204" pitchFamily="34" charset="0"/>
              </a:rPr>
              <a:t>recognition </a:t>
            </a:r>
            <a:r>
              <a:rPr lang="en-US" sz="1800" u="none" dirty="0">
                <a:latin typeface="Huawei Sans" panose="020C0503030203020204" pitchFamily="34" charset="0"/>
              </a:rPr>
              <a:t>of big data increases, the market demand will surge, and new technologies, products, services, and business forms oriented to the big data market will emerge on an ongoing basis.</a:t>
            </a:r>
          </a:p>
          <a:p>
            <a:pPr marL="566738" lvl="1" indent="-250825"/>
            <a:r>
              <a:rPr lang="en-US" sz="1800" u="none" dirty="0">
                <a:latin typeface="Huawei Sans" panose="020C0503030203020204" pitchFamily="34" charset="0"/>
              </a:rPr>
              <a:t>Big data will create a high-growth market for the information industry. In the hardware and integrated device field, big data will face challenges such as effective storage, fast read/write, and real-time analysis, which will have an important impact on the chip and storage industry. In addition, the demands for integrated data storage and processing servers and in-memory computing are emerging. In the software and service field, the huge value of big data brings urgent requirements for quick data processing and analysis, which will lead to unprecedented prosperity of the data mining and business intelligence markets.</a:t>
            </a:r>
          </a:p>
          <a:p>
            <a:pPr lvl="0"/>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Ntefeh</a:t>
            </a:r>
          </a:p>
        </p:txBody>
      </p:sp>
    </p:spTree>
    <p:extLst>
      <p:ext uri="{BB962C8B-B14F-4D97-AF65-F5344CB8AC3E}">
        <p14:creationId xmlns:p14="http://schemas.microsoft.com/office/powerpoint/2010/main" val="5132089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2" name="矩形 4">
            <a:extLst>
              <a:ext uri="{FF2B5EF4-FFF2-40B4-BE49-F238E27FC236}">
                <a16:creationId xmlns:a16="http://schemas.microsoft.com/office/drawing/2014/main" id="{61B0FCCB-E157-4A22-83D0-CD206F55F6CA}"/>
              </a:ext>
            </a:extLst>
          </p:cNvPr>
          <p:cNvSpPr/>
          <p:nvPr/>
        </p:nvSpPr>
        <p:spPr>
          <a:xfrm>
            <a:off x="2123057" y="1181441"/>
            <a:ext cx="7812088" cy="1042133"/>
          </a:xfrm>
          <a:prstGeom prst="rect">
            <a:avLst/>
          </a:prstGeom>
          <a:noFill/>
        </p:spPr>
        <p:txBody>
          <a:bodyPr wrap="square">
            <a:noAutofit/>
          </a:bodyPr>
          <a:lstStyle/>
          <a:p>
            <a:pPr algn="ctr" fontAlgn="ctr">
              <a:lnSpc>
                <a:spcPct val="150000"/>
              </a:lnSpc>
              <a:spcBef>
                <a:spcPts val="0"/>
              </a:spcBef>
              <a:spcAft>
                <a:spcPts val="0"/>
              </a:spcAft>
              <a:buClr>
                <a:srgbClr val="000000"/>
              </a:buClr>
              <a:buFont typeface="Wingdings" pitchFamily="2" charset="2"/>
              <a:buNone/>
            </a:pPr>
            <a:r>
              <a:rPr lang="en-US" sz="1800" u="none" dirty="0">
                <a:solidFill>
                  <a:srgbClr val="000000"/>
                </a:solidFill>
                <a:latin typeface="Huawei Sans" panose="020C0503030203020204" pitchFamily="34" charset="0"/>
              </a:rPr>
              <a:t>Data has penetrated every industry and business domain.</a:t>
            </a:r>
            <a:endParaRPr lang="en-US" altLang="zh-CN" sz="18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fontAlgn="ctr">
              <a:lnSpc>
                <a:spcPct val="150000"/>
              </a:lnSpc>
              <a:spcBef>
                <a:spcPts val="0"/>
              </a:spcBef>
              <a:spcAft>
                <a:spcPts val="0"/>
              </a:spcAft>
              <a:buClr>
                <a:srgbClr val="000000"/>
              </a:buClr>
              <a:buFont typeface="Wingdings" pitchFamily="2" charset="2"/>
              <a:buNone/>
            </a:pPr>
            <a:r>
              <a:rPr lang="en-US" sz="2000" b="1" u="none" dirty="0">
                <a:solidFill>
                  <a:srgbClr val="C7000B"/>
                </a:solidFill>
                <a:latin typeface="Huawei Sans" panose="020C0503030203020204" pitchFamily="34" charset="0"/>
              </a:rPr>
              <a:t>Insights into the essence (business), trend prediction, and future </a:t>
            </a:r>
            <a:r>
              <a:rPr lang="en-US" altLang="zh-CN" sz="2000" b="1" u="none" dirty="0">
                <a:solidFill>
                  <a:srgbClr val="C7000B"/>
                </a:solidFill>
                <a:latin typeface="Huawei Sans" panose="020C0503030203020204" pitchFamily="34" charset="0"/>
              </a:rPr>
              <a:t>orientation </a:t>
            </a:r>
            <a:r>
              <a:rPr lang="en-US" sz="2000" b="1" u="none" dirty="0">
                <a:solidFill>
                  <a:srgbClr val="C7000B"/>
                </a:solidFill>
                <a:latin typeface="Huawei Sans" panose="020C0503030203020204" pitchFamily="34" charset="0"/>
              </a:rPr>
              <a:t>are the </a:t>
            </a:r>
            <a:r>
              <a:rPr lang="en-US" sz="2000" b="1" dirty="0">
                <a:solidFill>
                  <a:srgbClr val="C7000B"/>
                </a:solidFill>
                <a:latin typeface="Huawei Sans" panose="020C0503030203020204" pitchFamily="34" charset="0"/>
              </a:rPr>
              <a:t>key elements</a:t>
            </a:r>
            <a:r>
              <a:rPr lang="en-US" sz="2000" b="1" u="none" dirty="0">
                <a:solidFill>
                  <a:srgbClr val="C7000B"/>
                </a:solidFill>
                <a:latin typeface="Huawei Sans" panose="020C0503030203020204" pitchFamily="34" charset="0"/>
              </a:rPr>
              <a:t> of the big data era.</a:t>
            </a:r>
            <a:endParaRPr lang="en-US" altLang="zh-CN" sz="2000" b="1" dirty="0">
              <a:solidFill>
                <a:srgbClr val="C7000B"/>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fontAlgn="ctr">
              <a:lnSpc>
                <a:spcPct val="150000"/>
              </a:lnSpc>
              <a:spcBef>
                <a:spcPts val="0"/>
              </a:spcBef>
              <a:spcAft>
                <a:spcPts val="0"/>
              </a:spcAft>
              <a:buClr>
                <a:srgbClr val="000000"/>
              </a:buClr>
              <a:buFont typeface="Wingdings" pitchFamily="2" charset="2"/>
              <a:buNone/>
            </a:pPr>
            <a:endParaRPr lang="en-US" altLang="zh-CN" sz="2699" b="1"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3" name="矩形 5">
            <a:extLst>
              <a:ext uri="{FF2B5EF4-FFF2-40B4-BE49-F238E27FC236}">
                <a16:creationId xmlns:a16="http://schemas.microsoft.com/office/drawing/2014/main" id="{E152D72A-99DE-439E-85F7-FB06191ACF4B}"/>
              </a:ext>
            </a:extLst>
          </p:cNvPr>
          <p:cNvSpPr/>
          <p:nvPr/>
        </p:nvSpPr>
        <p:spPr>
          <a:xfrm>
            <a:off x="2820429" y="2471566"/>
            <a:ext cx="6417344" cy="577025"/>
          </a:xfrm>
          <a:prstGeom prst="rect">
            <a:avLst/>
          </a:prstGeom>
        </p:spPr>
        <p:txBody>
          <a:bodyPr wrap="square" lIns="68522" tIns="34262" rIns="68522" bIns="34262">
            <a:noAutofit/>
          </a:bodyPr>
          <a:lstStyle/>
          <a:p>
            <a:pPr algn="ctr" fontAlgn="ctr">
              <a:lnSpc>
                <a:spcPct val="150000"/>
              </a:lnSpc>
              <a:spcBef>
                <a:spcPts val="0"/>
              </a:spcBef>
              <a:spcAft>
                <a:spcPts val="0"/>
              </a:spcAft>
              <a:buClr>
                <a:srgbClr val="000000"/>
              </a:buClr>
              <a:buFont typeface="Wingdings" pitchFamily="2" charset="2"/>
              <a:buNone/>
            </a:pPr>
            <a:r>
              <a:rPr lang="en-US" sz="2200" b="1" dirty="0">
                <a:solidFill>
                  <a:srgbClr val="C00000"/>
                </a:solidFill>
                <a:latin typeface="Huawei Sans" panose="020C0503030203020204" pitchFamily="34" charset="0"/>
              </a:rPr>
              <a:t>The f</a:t>
            </a:r>
            <a:r>
              <a:rPr lang="en-US" sz="2200" b="1" u="none" dirty="0">
                <a:solidFill>
                  <a:srgbClr val="C00000"/>
                </a:solidFill>
                <a:latin typeface="Huawei Sans" panose="020C0503030203020204" pitchFamily="34" charset="0"/>
              </a:rPr>
              <a:t>uture guides the present</a:t>
            </a:r>
            <a:r>
              <a:rPr lang="en-US" sz="2200" b="1" dirty="0">
                <a:solidFill>
                  <a:srgbClr val="C00000"/>
                </a:solidFill>
                <a:latin typeface="Huawei Sans" panose="020C0503030203020204" pitchFamily="34" charset="0"/>
              </a:rPr>
              <a:t>, and the</a:t>
            </a:r>
            <a:r>
              <a:rPr lang="en-US" sz="2200" b="1" u="none" dirty="0">
                <a:solidFill>
                  <a:srgbClr val="C00000"/>
                </a:solidFill>
                <a:latin typeface="Huawei Sans" panose="020C0503030203020204" pitchFamily="34" charset="0"/>
              </a:rPr>
              <a:t> </a:t>
            </a:r>
            <a:r>
              <a:rPr lang="en-US" sz="2200" b="1" dirty="0">
                <a:solidFill>
                  <a:srgbClr val="C00000"/>
                </a:solidFill>
                <a:latin typeface="Huawei Sans" panose="020C0503030203020204" pitchFamily="34" charset="0"/>
              </a:rPr>
              <a:t>p</a:t>
            </a:r>
            <a:r>
              <a:rPr lang="en-US" sz="2200" b="1" u="none" dirty="0">
                <a:solidFill>
                  <a:srgbClr val="C00000"/>
                </a:solidFill>
                <a:latin typeface="Huawei Sans" panose="020C0503030203020204" pitchFamily="34" charset="0"/>
              </a:rPr>
              <a:t>resent ensures the future.</a:t>
            </a:r>
          </a:p>
        </p:txBody>
      </p:sp>
      <p:sp>
        <p:nvSpPr>
          <p:cNvPr id="24" name="标题 3">
            <a:extLst>
              <a:ext uri="{FF2B5EF4-FFF2-40B4-BE49-F238E27FC236}">
                <a16:creationId xmlns:a16="http://schemas.microsoft.com/office/drawing/2014/main" id="{8F3AA1AB-842F-4376-A313-4A9009ED7C04}"/>
              </a:ext>
            </a:extLst>
          </p:cNvPr>
          <p:cNvSpPr>
            <a:spLocks noGrp="1"/>
          </p:cNvSpPr>
          <p:nvPr>
            <p:ph type="title"/>
          </p:nvPr>
        </p:nvSpPr>
        <p:spPr>
          <a:xfrm>
            <a:off x="1645920" y="447468"/>
            <a:ext cx="10103168" cy="497095"/>
          </a:xfrm>
        </p:spPr>
        <p:txBody>
          <a:bodyPr wrap="square">
            <a:noAutofit/>
          </a:bodyPr>
          <a:lstStyle/>
          <a:p>
            <a:pPr fontAlgn="ctr"/>
            <a:r>
              <a:rPr lang="en-US" sz="2800" b="1" u="none" dirty="0">
                <a:latin typeface="Huawei Sans" panose="020C0503030203020204" pitchFamily="34" charset="0"/>
              </a:rPr>
              <a:t>Big</a:t>
            </a:r>
            <a:r>
              <a:rPr lang="en-US" sz="2800" u="none" dirty="0">
                <a:latin typeface="Huawei Sans" panose="020C0503030203020204" pitchFamily="34" charset="0"/>
              </a:rPr>
              <a:t> </a:t>
            </a:r>
            <a:r>
              <a:rPr lang="en-US" sz="2800" b="1" u="none" dirty="0">
                <a:latin typeface="Huawei Sans" panose="020C0503030203020204" pitchFamily="34" charset="0"/>
              </a:rPr>
              <a:t>Data Era Leads the </a:t>
            </a:r>
            <a:r>
              <a:rPr lang="en-US" sz="2800" b="1" dirty="0">
                <a:latin typeface="Huawei Sans" panose="020C0503030203020204" pitchFamily="34" charset="0"/>
              </a:rPr>
              <a:t>Way</a:t>
            </a:r>
            <a:endParaRPr lang="en-US" altLang="zh-CN" sz="2800" b="1" dirty="0">
              <a:latin typeface="Huawei Sans" panose="020C0503030203020204" pitchFamily="34" charset="0"/>
              <a:sym typeface="Huawei Sans" panose="020C0503030203020204" pitchFamily="34" charset="0"/>
            </a:endParaRPr>
          </a:p>
        </p:txBody>
      </p:sp>
      <p:pic>
        <p:nvPicPr>
          <p:cNvPr id="27" name="图片 6">
            <a:extLst>
              <a:ext uri="{FF2B5EF4-FFF2-40B4-BE49-F238E27FC236}">
                <a16:creationId xmlns:a16="http://schemas.microsoft.com/office/drawing/2014/main" id="{191B1D90-80BE-417D-8B95-005A1016CA7C}"/>
              </a:ext>
            </a:extLst>
          </p:cNvPr>
          <p:cNvPicPr>
            <a:picLocks noChangeAspect="1"/>
          </p:cNvPicPr>
          <p:nvPr/>
        </p:nvPicPr>
        <p:blipFill>
          <a:blip r:embed="rId5"/>
          <a:stretch>
            <a:fillRect/>
          </a:stretch>
        </p:blipFill>
        <p:spPr>
          <a:xfrm>
            <a:off x="3617718" y="3814196"/>
            <a:ext cx="4822766" cy="2632740"/>
          </a:xfrm>
          <a:prstGeom prst="rect">
            <a:avLst/>
          </a:prstGeom>
        </p:spPr>
      </p:pic>
    </p:spTree>
    <p:extLst>
      <p:ext uri="{BB962C8B-B14F-4D97-AF65-F5344CB8AC3E}">
        <p14:creationId xmlns:p14="http://schemas.microsoft.com/office/powerpoint/2010/main" val="1196502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3856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22" name="矩形 4">
            <a:extLst>
              <a:ext uri="{FF2B5EF4-FFF2-40B4-BE49-F238E27FC236}">
                <a16:creationId xmlns:a16="http://schemas.microsoft.com/office/drawing/2014/main" id="{61B0FCCB-E157-4A22-83D0-CD206F55F6CA}"/>
              </a:ext>
            </a:extLst>
          </p:cNvPr>
          <p:cNvSpPr/>
          <p:nvPr/>
        </p:nvSpPr>
        <p:spPr>
          <a:xfrm>
            <a:off x="2123057" y="1181441"/>
            <a:ext cx="7812088" cy="1042133"/>
          </a:xfrm>
          <a:prstGeom prst="rect">
            <a:avLst/>
          </a:prstGeom>
          <a:noFill/>
        </p:spPr>
        <p:txBody>
          <a:bodyPr wrap="square">
            <a:noAutofit/>
          </a:bodyPr>
          <a:lstStyle/>
          <a:p>
            <a:pPr algn="ctr" fontAlgn="ctr">
              <a:lnSpc>
                <a:spcPct val="150000"/>
              </a:lnSpc>
              <a:spcBef>
                <a:spcPts val="0"/>
              </a:spcBef>
              <a:spcAft>
                <a:spcPts val="0"/>
              </a:spcAft>
              <a:buClr>
                <a:srgbClr val="000000"/>
              </a:buClr>
              <a:buFont typeface="Wingdings" pitchFamily="2" charset="2"/>
              <a:buNone/>
            </a:pPr>
            <a:endParaRPr lang="en-US" altLang="zh-CN" sz="2699" b="1"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4" name="标题 3">
            <a:extLst>
              <a:ext uri="{FF2B5EF4-FFF2-40B4-BE49-F238E27FC236}">
                <a16:creationId xmlns:a16="http://schemas.microsoft.com/office/drawing/2014/main" id="{8F3AA1AB-842F-4376-A313-4A9009ED7C04}"/>
              </a:ext>
            </a:extLst>
          </p:cNvPr>
          <p:cNvSpPr>
            <a:spLocks noGrp="1"/>
          </p:cNvSpPr>
          <p:nvPr>
            <p:ph type="title"/>
          </p:nvPr>
        </p:nvSpPr>
        <p:spPr>
          <a:xfrm>
            <a:off x="1699626" y="490434"/>
            <a:ext cx="8480694" cy="497095"/>
          </a:xfrm>
        </p:spPr>
        <p:txBody>
          <a:bodyPr wrap="square">
            <a:noAutofit/>
          </a:bodyPr>
          <a:lstStyle/>
          <a:p>
            <a:pPr fontAlgn="ctr"/>
            <a:r>
              <a:rPr lang="en-US" sz="2400" b="1" u="none" dirty="0">
                <a:latin typeface="Huawei Sans" panose="020C0503030203020204" pitchFamily="34" charset="0"/>
              </a:rPr>
              <a:t>Application Scenarios of Enterprise-Level Big Data Platforms</a:t>
            </a:r>
            <a:endParaRPr lang="en-US" altLang="zh-CN" sz="2400" b="1" dirty="0">
              <a:latin typeface="Huawei Sans" panose="020C0503030203020204" pitchFamily="34" charset="0"/>
              <a:sym typeface="Huawei Sans" panose="020C0503030203020204" pitchFamily="34" charset="0"/>
            </a:endParaRPr>
          </a:p>
        </p:txBody>
      </p:sp>
      <p:grpSp>
        <p:nvGrpSpPr>
          <p:cNvPr id="15" name="组合 4">
            <a:extLst>
              <a:ext uri="{FF2B5EF4-FFF2-40B4-BE49-F238E27FC236}">
                <a16:creationId xmlns:a16="http://schemas.microsoft.com/office/drawing/2014/main" id="{ECBF9DA3-D9EF-4DBD-BDA1-8FC60E846F8E}"/>
              </a:ext>
            </a:extLst>
          </p:cNvPr>
          <p:cNvGrpSpPr/>
          <p:nvPr/>
        </p:nvGrpSpPr>
        <p:grpSpPr>
          <a:xfrm>
            <a:off x="1615969" y="1190667"/>
            <a:ext cx="8724956" cy="4122387"/>
            <a:chOff x="1907346" y="1994021"/>
            <a:chExt cx="8369996" cy="3423231"/>
          </a:xfrm>
          <a:solidFill>
            <a:srgbClr val="94DAE2"/>
          </a:solidFill>
        </p:grpSpPr>
        <p:grpSp>
          <p:nvGrpSpPr>
            <p:cNvPr id="16" name="组合 1">
              <a:extLst>
                <a:ext uri="{FF2B5EF4-FFF2-40B4-BE49-F238E27FC236}">
                  <a16:creationId xmlns:a16="http://schemas.microsoft.com/office/drawing/2014/main" id="{D34ACD7E-ED0F-434B-91C9-1EE4CBC32EA5}"/>
                </a:ext>
              </a:extLst>
            </p:cNvPr>
            <p:cNvGrpSpPr/>
            <p:nvPr/>
          </p:nvGrpSpPr>
          <p:grpSpPr>
            <a:xfrm>
              <a:off x="1907346" y="1994021"/>
              <a:ext cx="8369996" cy="3423231"/>
              <a:chOff x="2689542" y="1512898"/>
              <a:chExt cx="7620797" cy="3423231"/>
            </a:xfrm>
            <a:grpFill/>
          </p:grpSpPr>
          <p:grpSp>
            <p:nvGrpSpPr>
              <p:cNvPr id="28" name="组合 40">
                <a:extLst>
                  <a:ext uri="{FF2B5EF4-FFF2-40B4-BE49-F238E27FC236}">
                    <a16:creationId xmlns:a16="http://schemas.microsoft.com/office/drawing/2014/main" id="{61924F3C-D7F5-4FA3-B5BB-E59286A90B79}"/>
                  </a:ext>
                </a:extLst>
              </p:cNvPr>
              <p:cNvGrpSpPr/>
              <p:nvPr/>
            </p:nvGrpSpPr>
            <p:grpSpPr>
              <a:xfrm>
                <a:off x="2689542" y="1512898"/>
                <a:ext cx="1617382" cy="3342614"/>
                <a:chOff x="2689542" y="1512898"/>
                <a:chExt cx="1617382" cy="3342614"/>
              </a:xfrm>
              <a:grpFill/>
            </p:grpSpPr>
            <p:sp>
              <p:nvSpPr>
                <p:cNvPr id="44" name="AutoShape 9">
                  <a:extLst>
                    <a:ext uri="{FF2B5EF4-FFF2-40B4-BE49-F238E27FC236}">
                      <a16:creationId xmlns:a16="http://schemas.microsoft.com/office/drawing/2014/main" id="{8C7F90EC-8C0F-4186-89CB-2CDF6E01E729}"/>
                    </a:ext>
                  </a:extLst>
                </p:cNvPr>
                <p:cNvSpPr>
                  <a:spLocks noChangeArrowheads="1"/>
                </p:cNvSpPr>
                <p:nvPr/>
              </p:nvSpPr>
              <p:spPr bwMode="gray">
                <a:xfrm>
                  <a:off x="2689542" y="1512898"/>
                  <a:ext cx="1616934" cy="3342614"/>
                </a:xfrm>
                <a:prstGeom prst="roundRect">
                  <a:avLst>
                    <a:gd name="adj" fmla="val 4182"/>
                  </a:avLst>
                </a:prstGeom>
                <a:grpFill/>
                <a:ln>
                  <a:noFill/>
                </a:ln>
              </p:spPr>
              <p:style>
                <a:lnRef idx="2">
                  <a:schemeClr val="accent1"/>
                </a:lnRef>
                <a:fillRef idx="1">
                  <a:schemeClr val="lt1"/>
                </a:fillRef>
                <a:effectRef idx="0">
                  <a:schemeClr val="accent1"/>
                </a:effectRef>
                <a:fontRef idx="minor">
                  <a:schemeClr val="dk1"/>
                </a:fontRef>
              </p:style>
              <p:txBody>
                <a:bodyPr wrap="square" anchor="ctr">
                  <a:noAutofit/>
                </a:bodyPr>
                <a:lstStyle/>
                <a:p>
                  <a:pPr fontAlgn="ctr">
                    <a:spcBef>
                      <a:spcPts val="0"/>
                    </a:spcBef>
                    <a:spcAft>
                      <a:spcPts val="0"/>
                    </a:spcAft>
                    <a:defRPr/>
                  </a:pPr>
                  <a:endParaRPr lang="en-US" altLang="zh-CN" sz="1620" kern="0" dirty="0">
                    <a:solidFill>
                      <a:srgbClr val="FFFFFF"/>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5" name="矩形 32">
                  <a:extLst>
                    <a:ext uri="{FF2B5EF4-FFF2-40B4-BE49-F238E27FC236}">
                      <a16:creationId xmlns:a16="http://schemas.microsoft.com/office/drawing/2014/main" id="{25C24183-2EF6-4A8A-BB8F-8BCB2153A5A3}"/>
                    </a:ext>
                  </a:extLst>
                </p:cNvPr>
                <p:cNvSpPr/>
                <p:nvPr/>
              </p:nvSpPr>
              <p:spPr bwMode="auto">
                <a:xfrm>
                  <a:off x="2690290" y="3498171"/>
                  <a:ext cx="1616634" cy="440732"/>
                </a:xfrm>
                <a:prstGeom prst="rect">
                  <a:avLst/>
                </a:prstGeom>
                <a:solidFill>
                  <a:srgbClr val="BEE9EE"/>
                </a:solidFill>
                <a:ln w="9525" cap="flat" cmpd="sng" algn="ctr">
                  <a:noFill/>
                  <a:prstDash val="solid"/>
                  <a:round/>
                  <a:headEnd type="none" w="med" len="med"/>
                  <a:tailEnd type="none" w="med" len="med"/>
                </a:ln>
                <a:effectLst/>
              </p:spPr>
              <p:txBody>
                <a:bodyPr vert="horz" wrap="square" lIns="0" tIns="45720" rIns="0" bIns="45720" numCol="1" rtlCol="0" anchor="ctr" anchorCtr="0" compatLnSpc="1">
                  <a:prstTxWarp prst="textNoShape">
                    <a:avLst/>
                  </a:prstTxWarp>
                  <a:noAutofit/>
                </a:bodyPr>
                <a:lstStyle/>
                <a:p>
                  <a:pPr algn="ctr" fontAlgn="ctr"/>
                  <a:r>
                    <a:rPr lang="en-US" sz="1200" u="none" dirty="0">
                      <a:solidFill>
                        <a:srgbClr val="000000"/>
                      </a:solidFill>
                      <a:latin typeface="Huawei Sans" panose="020C0503030203020204" pitchFamily="34" charset="0"/>
                    </a:rPr>
                    <a:t>Telecommunications &amp; finance</a:t>
                  </a:r>
                  <a:endParaRPr lang="en-US" altLang="zh-CN" sz="1200" dirty="0">
                    <a:solidFill>
                      <a:srgbClr val="FFFFFF"/>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fontAlgn="ctr"/>
                  <a:r>
                    <a:rPr lang="en-US" sz="1200" u="none" dirty="0">
                      <a:solidFill>
                        <a:srgbClr val="000000"/>
                      </a:solidFill>
                      <a:latin typeface="Huawei Sans" panose="020C0503030203020204" pitchFamily="34" charset="0"/>
                    </a:rPr>
                    <a:t>Structured data</a:t>
                  </a:r>
                </a:p>
              </p:txBody>
            </p:sp>
            <p:sp>
              <p:nvSpPr>
                <p:cNvPr id="46" name="文本框 2">
                  <a:extLst>
                    <a:ext uri="{FF2B5EF4-FFF2-40B4-BE49-F238E27FC236}">
                      <a16:creationId xmlns:a16="http://schemas.microsoft.com/office/drawing/2014/main" id="{B8C9C450-3BC7-4535-8A29-05F2B20F7B70}"/>
                    </a:ext>
                  </a:extLst>
                </p:cNvPr>
                <p:cNvSpPr txBox="1"/>
                <p:nvPr/>
              </p:nvSpPr>
              <p:spPr>
                <a:xfrm>
                  <a:off x="2801990" y="1880343"/>
                  <a:ext cx="1504934" cy="1303446"/>
                </a:xfrm>
                <a:prstGeom prst="rect">
                  <a:avLst/>
                </a:prstGeom>
                <a:grpFill/>
                <a:ln>
                  <a:solidFill>
                    <a:srgbClr val="94DAE2"/>
                  </a:solidFill>
                </a:ln>
              </p:spPr>
              <p:txBody>
                <a:bodyPr wrap="square" rtlCol="0">
                  <a:noAutofit/>
                </a:bodyPr>
                <a:lstStyle/>
                <a:p>
                  <a:pPr marL="285750" indent="-285750" fontAlgn="ctr">
                    <a:spcBef>
                      <a:spcPts val="0"/>
                    </a:spcBef>
                    <a:spcAft>
                      <a:spcPts val="0"/>
                    </a:spcAft>
                    <a:buSzPct val="60000"/>
                    <a:buFont typeface="Wingdings" panose="05000000000000000000" pitchFamily="2" charset="2"/>
                    <a:buChar char="l"/>
                    <a:defRPr/>
                  </a:pPr>
                  <a:r>
                    <a:rPr lang="en-US" sz="1200" u="none" dirty="0">
                      <a:solidFill>
                        <a:srgbClr val="000000"/>
                      </a:solidFill>
                      <a:latin typeface="Huawei Sans" panose="020C0503030203020204" pitchFamily="34" charset="0"/>
                    </a:rPr>
                    <a:t>Operation analysis</a:t>
                  </a:r>
                  <a:endParaRPr lang="en-US" altLang="zh-CN"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85750" indent="-285750" fontAlgn="ctr">
                    <a:spcBef>
                      <a:spcPts val="0"/>
                    </a:spcBef>
                    <a:spcAft>
                      <a:spcPts val="0"/>
                    </a:spcAft>
                    <a:buSzPct val="60000"/>
                    <a:buFont typeface="Wingdings" panose="05000000000000000000" pitchFamily="2" charset="2"/>
                    <a:buChar char="l"/>
                    <a:defRPr/>
                  </a:pPr>
                  <a:r>
                    <a:rPr lang="en-US" sz="1200" u="none" dirty="0">
                      <a:solidFill>
                        <a:srgbClr val="000000"/>
                      </a:solidFill>
                      <a:latin typeface="Huawei Sans" panose="020C0503030203020204" pitchFamily="34" charset="0"/>
                    </a:rPr>
                    <a:t>Telecom signaling</a:t>
                  </a:r>
                </a:p>
                <a:p>
                  <a:pPr marL="285750" indent="-285750" fontAlgn="ctr">
                    <a:spcBef>
                      <a:spcPts val="0"/>
                    </a:spcBef>
                    <a:spcAft>
                      <a:spcPts val="0"/>
                    </a:spcAft>
                    <a:buSzPct val="60000"/>
                    <a:buFont typeface="Wingdings" panose="05000000000000000000" pitchFamily="2" charset="2"/>
                    <a:buChar char="l"/>
                    <a:defRPr/>
                  </a:pPr>
                  <a:r>
                    <a:rPr lang="en-US" sz="1200" u="none" dirty="0">
                      <a:solidFill>
                        <a:srgbClr val="000000"/>
                      </a:solidFill>
                      <a:latin typeface="Huawei Sans" panose="020C0503030203020204" pitchFamily="34" charset="0"/>
                    </a:rPr>
                    <a:t>Financial subledger</a:t>
                  </a:r>
                </a:p>
                <a:p>
                  <a:pPr marL="285750" indent="-285750" fontAlgn="ctr">
                    <a:spcBef>
                      <a:spcPts val="0"/>
                    </a:spcBef>
                    <a:spcAft>
                      <a:spcPts val="0"/>
                    </a:spcAft>
                    <a:buSzPct val="60000"/>
                    <a:buFont typeface="Wingdings" panose="05000000000000000000" pitchFamily="2" charset="2"/>
                    <a:buChar char="l"/>
                    <a:defRPr/>
                  </a:pPr>
                  <a:r>
                    <a:rPr lang="en-US" sz="1200" u="none" dirty="0">
                      <a:solidFill>
                        <a:srgbClr val="000000"/>
                      </a:solidFill>
                      <a:latin typeface="Huawei Sans" panose="020C0503030203020204" pitchFamily="34" charset="0"/>
                    </a:rPr>
                    <a:t>Financial bills</a:t>
                  </a:r>
                </a:p>
                <a:p>
                  <a:pPr marL="285750" indent="-285750" fontAlgn="ctr">
                    <a:spcBef>
                      <a:spcPts val="0"/>
                    </a:spcBef>
                    <a:spcAft>
                      <a:spcPts val="0"/>
                    </a:spcAft>
                    <a:buSzPct val="60000"/>
                    <a:buFont typeface="Wingdings" panose="05000000000000000000" pitchFamily="2" charset="2"/>
                    <a:buChar char="l"/>
                    <a:defRPr/>
                  </a:pPr>
                  <a:r>
                    <a:rPr lang="en-US" sz="1200" u="none" dirty="0">
                      <a:solidFill>
                        <a:srgbClr val="000000"/>
                      </a:solidFill>
                      <a:latin typeface="Huawei Sans" panose="020C0503030203020204" pitchFamily="34" charset="0"/>
                    </a:rPr>
                    <a:t>Power dispatch</a:t>
                  </a:r>
                </a:p>
                <a:p>
                  <a:pPr marL="285750" indent="-285750" fontAlgn="ctr">
                    <a:spcBef>
                      <a:spcPts val="0"/>
                    </a:spcBef>
                    <a:spcAft>
                      <a:spcPts val="0"/>
                    </a:spcAft>
                    <a:buSzPct val="60000"/>
                    <a:buFont typeface="Wingdings" panose="05000000000000000000" pitchFamily="2" charset="2"/>
                    <a:buChar char="l"/>
                    <a:defRPr/>
                  </a:pPr>
                  <a:r>
                    <a:rPr lang="en-US" sz="1200" u="none" dirty="0">
                      <a:solidFill>
                        <a:srgbClr val="000000"/>
                      </a:solidFill>
                      <a:latin typeface="Huawei Sans" panose="020C0503030203020204" pitchFamily="34" charset="0"/>
                    </a:rPr>
                    <a:t>Smart grid</a:t>
                  </a:r>
                </a:p>
              </p:txBody>
            </p:sp>
            <p:sp>
              <p:nvSpPr>
                <p:cNvPr id="47" name="矩形 36">
                  <a:extLst>
                    <a:ext uri="{FF2B5EF4-FFF2-40B4-BE49-F238E27FC236}">
                      <a16:creationId xmlns:a16="http://schemas.microsoft.com/office/drawing/2014/main" id="{D78338DA-EAED-4405-AD33-4F04414DDB2F}"/>
                    </a:ext>
                  </a:extLst>
                </p:cNvPr>
                <p:cNvSpPr/>
                <p:nvPr/>
              </p:nvSpPr>
              <p:spPr>
                <a:xfrm>
                  <a:off x="2948500" y="1577763"/>
                  <a:ext cx="1116191" cy="281135"/>
                </a:xfrm>
                <a:prstGeom prst="rect">
                  <a:avLst/>
                </a:prstGeom>
                <a:grpFill/>
                <a:ln>
                  <a:solidFill>
                    <a:srgbClr val="94DAE2"/>
                  </a:solidFill>
                </a:ln>
              </p:spPr>
              <p:txBody>
                <a:bodyPr wrap="square">
                  <a:noAutofit/>
                </a:bodyPr>
                <a:lstStyle/>
                <a:p>
                  <a:pPr algn="ctr" fontAlgn="ctr">
                    <a:spcBef>
                      <a:spcPts val="0"/>
                    </a:spcBef>
                    <a:spcAft>
                      <a:spcPts val="0"/>
                    </a:spcAft>
                    <a:buClr>
                      <a:srgbClr val="CC9900"/>
                    </a:buClr>
                    <a:defRPr/>
                  </a:pPr>
                  <a:r>
                    <a:rPr lang="en-US" sz="1600" b="1" u="none" dirty="0">
                      <a:solidFill>
                        <a:srgbClr val="000000"/>
                      </a:solidFill>
                      <a:latin typeface="Huawei Sans" panose="020C0503030203020204" pitchFamily="34" charset="0"/>
                    </a:rPr>
                    <a:t>Operations</a:t>
                  </a:r>
                  <a:endParaRPr lang="en-US" altLang="zh-CN" sz="1600" b="1"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grpSp>
            <p:nvGrpSpPr>
              <p:cNvPr id="29" name="组合 41">
                <a:extLst>
                  <a:ext uri="{FF2B5EF4-FFF2-40B4-BE49-F238E27FC236}">
                    <a16:creationId xmlns:a16="http://schemas.microsoft.com/office/drawing/2014/main" id="{A61F0D61-4027-46D4-9278-EBEB6CA52DAE}"/>
                  </a:ext>
                </a:extLst>
              </p:cNvPr>
              <p:cNvGrpSpPr/>
              <p:nvPr/>
            </p:nvGrpSpPr>
            <p:grpSpPr>
              <a:xfrm>
                <a:off x="4629843" y="1526711"/>
                <a:ext cx="1621529" cy="3342615"/>
                <a:chOff x="2689543" y="1512898"/>
                <a:chExt cx="1621529" cy="3342615"/>
              </a:xfrm>
              <a:grpFill/>
            </p:grpSpPr>
            <p:sp>
              <p:nvSpPr>
                <p:cNvPr id="40" name="AutoShape 9">
                  <a:extLst>
                    <a:ext uri="{FF2B5EF4-FFF2-40B4-BE49-F238E27FC236}">
                      <a16:creationId xmlns:a16="http://schemas.microsoft.com/office/drawing/2014/main" id="{D381848B-FA84-4B6F-90C2-32F20282E363}"/>
                    </a:ext>
                  </a:extLst>
                </p:cNvPr>
                <p:cNvSpPr>
                  <a:spLocks noChangeArrowheads="1"/>
                </p:cNvSpPr>
                <p:nvPr/>
              </p:nvSpPr>
              <p:spPr bwMode="gray">
                <a:xfrm>
                  <a:off x="2689543" y="1512898"/>
                  <a:ext cx="1616934" cy="3342615"/>
                </a:xfrm>
                <a:prstGeom prst="roundRect">
                  <a:avLst>
                    <a:gd name="adj" fmla="val 4182"/>
                  </a:avLst>
                </a:prstGeom>
                <a:grpFill/>
                <a:ln>
                  <a:noFill/>
                </a:ln>
              </p:spPr>
              <p:style>
                <a:lnRef idx="2">
                  <a:schemeClr val="accent1"/>
                </a:lnRef>
                <a:fillRef idx="1">
                  <a:schemeClr val="lt1"/>
                </a:fillRef>
                <a:effectRef idx="0">
                  <a:schemeClr val="accent1"/>
                </a:effectRef>
                <a:fontRef idx="minor">
                  <a:schemeClr val="dk1"/>
                </a:fontRef>
              </p:style>
              <p:txBody>
                <a:bodyPr wrap="square" anchor="ctr">
                  <a:noAutofit/>
                </a:bodyPr>
                <a:lstStyle/>
                <a:p>
                  <a:pPr fontAlgn="ctr">
                    <a:spcBef>
                      <a:spcPts val="0"/>
                    </a:spcBef>
                    <a:spcAft>
                      <a:spcPts val="0"/>
                    </a:spcAft>
                    <a:defRPr/>
                  </a:pPr>
                  <a:endParaRPr lang="en-US" altLang="zh-CN" sz="1620" kern="0" dirty="0">
                    <a:solidFill>
                      <a:srgbClr val="FFFFFF"/>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1" name="矩形 43">
                  <a:extLst>
                    <a:ext uri="{FF2B5EF4-FFF2-40B4-BE49-F238E27FC236}">
                      <a16:creationId xmlns:a16="http://schemas.microsoft.com/office/drawing/2014/main" id="{8C9C02ED-45E2-448D-AFBE-B6A97EF7291D}"/>
                    </a:ext>
                  </a:extLst>
                </p:cNvPr>
                <p:cNvSpPr/>
                <p:nvPr/>
              </p:nvSpPr>
              <p:spPr bwMode="auto">
                <a:xfrm>
                  <a:off x="2770431" y="3925090"/>
                  <a:ext cx="1463309" cy="394890"/>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algn="ctr" fontAlgn="ctr"/>
                  <a:r>
                    <a:rPr lang="en-US" sz="1200" u="none" dirty="0">
                      <a:solidFill>
                        <a:srgbClr val="000000"/>
                      </a:solidFill>
                      <a:latin typeface="Huawei Sans" panose="020C0503030203020204" pitchFamily="34" charset="0"/>
                    </a:rPr>
                    <a:t>Structured data</a:t>
                  </a:r>
                  <a:endParaRPr lang="en-US" altLang="zh-CN"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fontAlgn="ctr"/>
                  <a:r>
                    <a:rPr lang="en-US" sz="1200" u="none" dirty="0">
                      <a:solidFill>
                        <a:srgbClr val="000000"/>
                      </a:solidFill>
                      <a:latin typeface="Huawei Sans" panose="020C0503030203020204" pitchFamily="34" charset="0"/>
                    </a:rPr>
                    <a:t>+</a:t>
                  </a:r>
                </a:p>
                <a:p>
                  <a:pPr algn="ctr" fontAlgn="ctr"/>
                  <a:r>
                    <a:rPr lang="en-US" sz="1200" u="none" dirty="0">
                      <a:solidFill>
                        <a:srgbClr val="000000"/>
                      </a:solidFill>
                      <a:latin typeface="Huawei Sans" panose="020C0503030203020204" pitchFamily="34" charset="0"/>
                    </a:rPr>
                    <a:t>semi-structured data</a:t>
                  </a:r>
                  <a:endParaRPr lang="en-US" altLang="zh-CN"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2" name="文本框 44">
                  <a:extLst>
                    <a:ext uri="{FF2B5EF4-FFF2-40B4-BE49-F238E27FC236}">
                      <a16:creationId xmlns:a16="http://schemas.microsoft.com/office/drawing/2014/main" id="{16C01A45-4DA9-47BE-B3EA-1F5288A576F5}"/>
                    </a:ext>
                  </a:extLst>
                </p:cNvPr>
                <p:cNvSpPr txBox="1"/>
                <p:nvPr/>
              </p:nvSpPr>
              <p:spPr>
                <a:xfrm>
                  <a:off x="2770432" y="1884801"/>
                  <a:ext cx="1540640" cy="1610139"/>
                </a:xfrm>
                <a:prstGeom prst="rect">
                  <a:avLst/>
                </a:prstGeom>
                <a:grpFill/>
                <a:ln>
                  <a:noFill/>
                </a:ln>
              </p:spPr>
              <p:txBody>
                <a:bodyPr wrap="square" rtlCol="0">
                  <a:noAutofit/>
                </a:bodyPr>
                <a:lstStyle/>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Performance mgmt.</a:t>
                  </a:r>
                  <a:endParaRPr lang="en-US" altLang="zh-CN" sz="1200" kern="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Report </a:t>
                  </a:r>
                  <a:r>
                    <a:rPr lang="en-US" altLang="zh-CN" sz="1200" u="none" dirty="0">
                      <a:solidFill>
                        <a:srgbClr val="000000"/>
                      </a:solidFill>
                      <a:latin typeface="Huawei Sans" panose="020C0503030203020204" pitchFamily="34" charset="0"/>
                    </a:rPr>
                    <a:t>analysis</a:t>
                  </a:r>
                  <a:endParaRPr lang="en-US" altLang="zh-CN" sz="1200" kern="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Historical analysis</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Social security analysis</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Tax analysis</a:t>
                  </a:r>
                  <a:endParaRPr lang="en-US" altLang="zh-CN" sz="1200" kern="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Decision-making support and prediction</a:t>
                  </a:r>
                </a:p>
              </p:txBody>
            </p:sp>
            <p:sp>
              <p:nvSpPr>
                <p:cNvPr id="43" name="矩形 45">
                  <a:extLst>
                    <a:ext uri="{FF2B5EF4-FFF2-40B4-BE49-F238E27FC236}">
                      <a16:creationId xmlns:a16="http://schemas.microsoft.com/office/drawing/2014/main" id="{EEB756A8-A028-4403-8312-B5D651135890}"/>
                    </a:ext>
                  </a:extLst>
                </p:cNvPr>
                <p:cNvSpPr/>
                <p:nvPr/>
              </p:nvSpPr>
              <p:spPr>
                <a:xfrm>
                  <a:off x="2849790" y="1577763"/>
                  <a:ext cx="1313612" cy="281135"/>
                </a:xfrm>
                <a:prstGeom prst="rect">
                  <a:avLst/>
                </a:prstGeom>
                <a:grpFill/>
                <a:ln>
                  <a:noFill/>
                </a:ln>
              </p:spPr>
              <p:txBody>
                <a:bodyPr wrap="square">
                  <a:noAutofit/>
                </a:bodyPr>
                <a:lstStyle/>
                <a:p>
                  <a:pPr algn="ctr" fontAlgn="ctr">
                    <a:spcBef>
                      <a:spcPts val="0"/>
                    </a:spcBef>
                    <a:spcAft>
                      <a:spcPts val="0"/>
                    </a:spcAft>
                    <a:buClr>
                      <a:srgbClr val="CC9900"/>
                    </a:buClr>
                    <a:defRPr/>
                  </a:pPr>
                  <a:r>
                    <a:rPr lang="en-US" sz="1600" b="1" u="none" dirty="0">
                      <a:solidFill>
                        <a:srgbClr val="000000"/>
                      </a:solidFill>
                      <a:latin typeface="Huawei Sans" panose="020C0503030203020204" pitchFamily="34" charset="0"/>
                    </a:rPr>
                    <a:t>Management</a:t>
                  </a:r>
                  <a:endParaRPr lang="en-US" altLang="zh-CN" sz="1600" b="1"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grpSp>
            <p:nvGrpSpPr>
              <p:cNvPr id="30" name="组合 49">
                <a:extLst>
                  <a:ext uri="{FF2B5EF4-FFF2-40B4-BE49-F238E27FC236}">
                    <a16:creationId xmlns:a16="http://schemas.microsoft.com/office/drawing/2014/main" id="{7C515763-34EF-4B84-8520-26D93A679ECB}"/>
                  </a:ext>
                </a:extLst>
              </p:cNvPr>
              <p:cNvGrpSpPr/>
              <p:nvPr/>
            </p:nvGrpSpPr>
            <p:grpSpPr>
              <a:xfrm>
                <a:off x="6569350" y="1512898"/>
                <a:ext cx="1619118" cy="3342615"/>
                <a:chOff x="2688451" y="1512898"/>
                <a:chExt cx="1619118" cy="3342615"/>
              </a:xfrm>
              <a:grpFill/>
            </p:grpSpPr>
            <p:sp>
              <p:nvSpPr>
                <p:cNvPr id="36" name="AutoShape 9">
                  <a:extLst>
                    <a:ext uri="{FF2B5EF4-FFF2-40B4-BE49-F238E27FC236}">
                      <a16:creationId xmlns:a16="http://schemas.microsoft.com/office/drawing/2014/main" id="{81FF9D3C-1AAB-4B85-9E52-C7591ADD01C6}"/>
                    </a:ext>
                  </a:extLst>
                </p:cNvPr>
                <p:cNvSpPr>
                  <a:spLocks noChangeArrowheads="1"/>
                </p:cNvSpPr>
                <p:nvPr/>
              </p:nvSpPr>
              <p:spPr bwMode="gray">
                <a:xfrm>
                  <a:off x="2689543" y="1512898"/>
                  <a:ext cx="1616934" cy="3342615"/>
                </a:xfrm>
                <a:prstGeom prst="roundRect">
                  <a:avLst>
                    <a:gd name="adj" fmla="val 4182"/>
                  </a:avLst>
                </a:prstGeom>
                <a:grpFill/>
                <a:ln>
                  <a:noFill/>
                </a:ln>
              </p:spPr>
              <p:style>
                <a:lnRef idx="2">
                  <a:schemeClr val="accent1"/>
                </a:lnRef>
                <a:fillRef idx="1">
                  <a:schemeClr val="lt1"/>
                </a:fillRef>
                <a:effectRef idx="0">
                  <a:schemeClr val="accent1"/>
                </a:effectRef>
                <a:fontRef idx="minor">
                  <a:schemeClr val="dk1"/>
                </a:fontRef>
              </p:style>
              <p:txBody>
                <a:bodyPr wrap="square" anchor="ctr">
                  <a:noAutofit/>
                </a:bodyPr>
                <a:lstStyle/>
                <a:p>
                  <a:pPr fontAlgn="ctr">
                    <a:spcBef>
                      <a:spcPts val="0"/>
                    </a:spcBef>
                    <a:spcAft>
                      <a:spcPts val="0"/>
                    </a:spcAft>
                    <a:defRPr/>
                  </a:pPr>
                  <a:endParaRPr lang="en-US" altLang="zh-CN" sz="1620" kern="0" dirty="0">
                    <a:solidFill>
                      <a:srgbClr val="FFFFFF"/>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7" name="矩形 51">
                  <a:extLst>
                    <a:ext uri="{FF2B5EF4-FFF2-40B4-BE49-F238E27FC236}">
                      <a16:creationId xmlns:a16="http://schemas.microsoft.com/office/drawing/2014/main" id="{7C563DEA-44F0-4931-8D83-9F91F6C3B8F8}"/>
                    </a:ext>
                  </a:extLst>
                </p:cNvPr>
                <p:cNvSpPr/>
                <p:nvPr/>
              </p:nvSpPr>
              <p:spPr bwMode="auto">
                <a:xfrm>
                  <a:off x="2688451" y="3935910"/>
                  <a:ext cx="1619118" cy="280511"/>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algn="ctr" fontAlgn="ctr">
                    <a:spcBef>
                      <a:spcPts val="0"/>
                    </a:spcBef>
                    <a:spcAft>
                      <a:spcPts val="0"/>
                    </a:spcAft>
                    <a:buClr>
                      <a:srgbClr val="CC9900"/>
                    </a:buClr>
                  </a:pPr>
                  <a:r>
                    <a:rPr lang="en-US" sz="1200" u="none" dirty="0">
                      <a:solidFill>
                        <a:srgbClr val="000000"/>
                      </a:solidFill>
                      <a:latin typeface="Huawei Sans" panose="020C0503030203020204" pitchFamily="34" charset="0"/>
                    </a:rPr>
                    <a:t>Structured data</a:t>
                  </a:r>
                </a:p>
                <a:p>
                  <a:pPr algn="ctr" fontAlgn="ctr">
                    <a:spcBef>
                      <a:spcPts val="0"/>
                    </a:spcBef>
                    <a:spcAft>
                      <a:spcPts val="0"/>
                    </a:spcAft>
                    <a:buClr>
                      <a:srgbClr val="CC9900"/>
                    </a:buClr>
                  </a:pPr>
                  <a:r>
                    <a:rPr lang="en-US" sz="1200" u="none" dirty="0">
                      <a:solidFill>
                        <a:srgbClr val="000000"/>
                      </a:solidFill>
                      <a:latin typeface="Huawei Sans" panose="020C0503030203020204" pitchFamily="34" charset="0"/>
                    </a:rPr>
                    <a:t>+</a:t>
                  </a:r>
                </a:p>
                <a:p>
                  <a:pPr algn="ctr" fontAlgn="ctr">
                    <a:spcBef>
                      <a:spcPts val="0"/>
                    </a:spcBef>
                    <a:spcAft>
                      <a:spcPts val="0"/>
                    </a:spcAft>
                    <a:buClr>
                      <a:srgbClr val="CC9900"/>
                    </a:buClr>
                  </a:pPr>
                  <a:r>
                    <a:rPr lang="en-US" sz="1200" u="none" dirty="0">
                      <a:solidFill>
                        <a:srgbClr val="000000"/>
                      </a:solidFill>
                      <a:latin typeface="Huawei Sans" panose="020C0503030203020204" pitchFamily="34" charset="0"/>
                    </a:rPr>
                    <a:t>semi-structured data</a:t>
                  </a:r>
                </a:p>
              </p:txBody>
            </p:sp>
            <p:sp>
              <p:nvSpPr>
                <p:cNvPr id="38" name="文本框 52">
                  <a:extLst>
                    <a:ext uri="{FF2B5EF4-FFF2-40B4-BE49-F238E27FC236}">
                      <a16:creationId xmlns:a16="http://schemas.microsoft.com/office/drawing/2014/main" id="{76178F0E-6CF3-4CC2-B601-1491CBBA83C5}"/>
                    </a:ext>
                  </a:extLst>
                </p:cNvPr>
                <p:cNvSpPr txBox="1"/>
                <p:nvPr/>
              </p:nvSpPr>
              <p:spPr>
                <a:xfrm>
                  <a:off x="2810554" y="1896503"/>
                  <a:ext cx="1497014" cy="1610139"/>
                </a:xfrm>
                <a:prstGeom prst="rect">
                  <a:avLst/>
                </a:prstGeom>
                <a:grpFill/>
                <a:ln>
                  <a:noFill/>
                </a:ln>
              </p:spPr>
              <p:txBody>
                <a:bodyPr wrap="square" rtlCol="0">
                  <a:noAutofit/>
                </a:bodyPr>
                <a:lstStyle/>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Smart transportation</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Smart community</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Public opinion management</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CBRC inspection</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Food source tracing</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Environmental monitoring</a:t>
                  </a:r>
                </a:p>
              </p:txBody>
            </p:sp>
            <p:sp>
              <p:nvSpPr>
                <p:cNvPr id="39" name="矩形 53">
                  <a:extLst>
                    <a:ext uri="{FF2B5EF4-FFF2-40B4-BE49-F238E27FC236}">
                      <a16:creationId xmlns:a16="http://schemas.microsoft.com/office/drawing/2014/main" id="{76EFA920-C10B-4228-BCC2-37252D8F1492}"/>
                    </a:ext>
                  </a:extLst>
                </p:cNvPr>
                <p:cNvSpPr/>
                <p:nvPr/>
              </p:nvSpPr>
              <p:spPr>
                <a:xfrm>
                  <a:off x="2930298" y="1577763"/>
                  <a:ext cx="1152596" cy="281135"/>
                </a:xfrm>
                <a:prstGeom prst="rect">
                  <a:avLst/>
                </a:prstGeom>
                <a:grpFill/>
                <a:ln>
                  <a:noFill/>
                </a:ln>
              </p:spPr>
              <p:txBody>
                <a:bodyPr wrap="square">
                  <a:noAutofit/>
                </a:bodyPr>
                <a:lstStyle/>
                <a:p>
                  <a:pPr algn="ctr" fontAlgn="ctr">
                    <a:spcBef>
                      <a:spcPts val="0"/>
                    </a:spcBef>
                    <a:spcAft>
                      <a:spcPts val="0"/>
                    </a:spcAft>
                    <a:buClr>
                      <a:srgbClr val="CC9900"/>
                    </a:buClr>
                    <a:defRPr/>
                  </a:pPr>
                  <a:r>
                    <a:rPr lang="en-US" sz="1600" b="1" u="none" dirty="0">
                      <a:solidFill>
                        <a:srgbClr val="000000"/>
                      </a:solidFill>
                      <a:latin typeface="Huawei Sans" panose="020C0503030203020204" pitchFamily="34" charset="0"/>
                    </a:rPr>
                    <a:t>Supervision</a:t>
                  </a:r>
                  <a:endParaRPr lang="en-US" altLang="zh-CN" sz="1600" b="1"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grpSp>
            <p:nvGrpSpPr>
              <p:cNvPr id="31" name="组合 56">
                <a:extLst>
                  <a:ext uri="{FF2B5EF4-FFF2-40B4-BE49-F238E27FC236}">
                    <a16:creationId xmlns:a16="http://schemas.microsoft.com/office/drawing/2014/main" id="{CC9D77C0-2213-4AA2-9F40-75FB17363A13}"/>
                  </a:ext>
                </a:extLst>
              </p:cNvPr>
              <p:cNvGrpSpPr/>
              <p:nvPr/>
            </p:nvGrpSpPr>
            <p:grpSpPr>
              <a:xfrm>
                <a:off x="8661128" y="1512898"/>
                <a:ext cx="1649211" cy="3423231"/>
                <a:chOff x="2698130" y="1499085"/>
                <a:chExt cx="1616934" cy="3423231"/>
              </a:xfrm>
              <a:grpFill/>
            </p:grpSpPr>
            <p:sp>
              <p:nvSpPr>
                <p:cNvPr id="32" name="AutoShape 9">
                  <a:extLst>
                    <a:ext uri="{FF2B5EF4-FFF2-40B4-BE49-F238E27FC236}">
                      <a16:creationId xmlns:a16="http://schemas.microsoft.com/office/drawing/2014/main" id="{DDBB0FDA-A6CF-4D39-8AA8-9DAD6BA942C8}"/>
                    </a:ext>
                  </a:extLst>
                </p:cNvPr>
                <p:cNvSpPr>
                  <a:spLocks noChangeArrowheads="1"/>
                </p:cNvSpPr>
                <p:nvPr/>
              </p:nvSpPr>
              <p:spPr bwMode="gray">
                <a:xfrm>
                  <a:off x="2698130" y="1499085"/>
                  <a:ext cx="1616934" cy="3423231"/>
                </a:xfrm>
                <a:prstGeom prst="roundRect">
                  <a:avLst>
                    <a:gd name="adj" fmla="val 4182"/>
                  </a:avLst>
                </a:prstGeom>
                <a:grpFill/>
                <a:ln>
                  <a:noFill/>
                </a:ln>
              </p:spPr>
              <p:style>
                <a:lnRef idx="2">
                  <a:schemeClr val="accent1"/>
                </a:lnRef>
                <a:fillRef idx="1">
                  <a:schemeClr val="lt1"/>
                </a:fillRef>
                <a:effectRef idx="0">
                  <a:schemeClr val="accent1"/>
                </a:effectRef>
                <a:fontRef idx="minor">
                  <a:schemeClr val="dk1"/>
                </a:fontRef>
              </p:style>
              <p:txBody>
                <a:bodyPr wrap="square" anchor="ctr">
                  <a:noAutofit/>
                </a:bodyPr>
                <a:lstStyle/>
                <a:p>
                  <a:pPr fontAlgn="ctr">
                    <a:spcBef>
                      <a:spcPts val="0"/>
                    </a:spcBef>
                    <a:spcAft>
                      <a:spcPts val="0"/>
                    </a:spcAft>
                    <a:defRPr/>
                  </a:pPr>
                  <a:endParaRPr lang="en-US" altLang="zh-CN" sz="1620" kern="0" dirty="0">
                    <a:solidFill>
                      <a:srgbClr val="FFFFFF"/>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3" name="矩形 58">
                  <a:extLst>
                    <a:ext uri="{FF2B5EF4-FFF2-40B4-BE49-F238E27FC236}">
                      <a16:creationId xmlns:a16="http://schemas.microsoft.com/office/drawing/2014/main" id="{EBF1D321-B2AB-4C0E-A460-537990E703A4}"/>
                    </a:ext>
                  </a:extLst>
                </p:cNvPr>
                <p:cNvSpPr/>
                <p:nvPr/>
              </p:nvSpPr>
              <p:spPr bwMode="auto">
                <a:xfrm>
                  <a:off x="2735798" y="4035502"/>
                  <a:ext cx="1516611" cy="273463"/>
                </a:xfrm>
                <a:prstGeom prst="rect">
                  <a:avLst/>
                </a:prstGeom>
                <a:grp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algn="ctr" eaLnBrk="0" fontAlgn="ctr" hangingPunct="0">
                    <a:lnSpc>
                      <a:spcPct val="70000"/>
                    </a:lnSpc>
                    <a:spcBef>
                      <a:spcPct val="50000"/>
                    </a:spcBef>
                    <a:spcAft>
                      <a:spcPts val="0"/>
                    </a:spcAft>
                  </a:pPr>
                  <a:r>
                    <a:rPr lang="en-US" sz="1200" u="none" dirty="0">
                      <a:solidFill>
                        <a:srgbClr val="000000"/>
                      </a:solidFill>
                      <a:latin typeface="Huawei Sans" panose="020C0503030203020204" pitchFamily="34" charset="0"/>
                    </a:rPr>
                    <a:t>Unstructured data</a:t>
                  </a:r>
                  <a:endParaRPr lang="en-US" altLang="zh-CN"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4" name="文本框 59">
                  <a:extLst>
                    <a:ext uri="{FF2B5EF4-FFF2-40B4-BE49-F238E27FC236}">
                      <a16:creationId xmlns:a16="http://schemas.microsoft.com/office/drawing/2014/main" id="{C2316E03-8167-4444-B4BD-50E47698289E}"/>
                    </a:ext>
                  </a:extLst>
                </p:cNvPr>
                <p:cNvSpPr txBox="1"/>
                <p:nvPr/>
              </p:nvSpPr>
              <p:spPr>
                <a:xfrm>
                  <a:off x="2837507" y="1904206"/>
                  <a:ext cx="1463512" cy="1456793"/>
                </a:xfrm>
                <a:prstGeom prst="rect">
                  <a:avLst/>
                </a:prstGeom>
                <a:grpFill/>
                <a:ln>
                  <a:noFill/>
                </a:ln>
              </p:spPr>
              <p:txBody>
                <a:bodyPr wrap="square" rtlCol="0">
                  <a:noAutofit/>
                </a:bodyPr>
                <a:lstStyle/>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Audio &amp; video</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Seismic exploration</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Meteorological cloud map</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Satellite remote sensing</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Radar data</a:t>
                  </a:r>
                </a:p>
                <a:p>
                  <a:pPr marL="257106" indent="-257106" fontAlgn="ctr">
                    <a:spcBef>
                      <a:spcPts val="0"/>
                    </a:spcBef>
                    <a:spcAft>
                      <a:spcPts val="0"/>
                    </a:spcAft>
                    <a:buSzPct val="60000"/>
                    <a:buFont typeface="Wingdings" panose="05000000000000000000" pitchFamily="2" charset="2"/>
                    <a:buChar char="l"/>
                  </a:pPr>
                  <a:r>
                    <a:rPr lang="en-US" sz="1200" u="none" dirty="0">
                      <a:solidFill>
                        <a:srgbClr val="000000"/>
                      </a:solidFill>
                      <a:latin typeface="Huawei Sans" panose="020C0503030203020204" pitchFamily="34" charset="0"/>
                    </a:rPr>
                    <a:t>IoT</a:t>
                  </a:r>
                </a:p>
              </p:txBody>
            </p:sp>
            <p:sp>
              <p:nvSpPr>
                <p:cNvPr id="35" name="矩形 60">
                  <a:extLst>
                    <a:ext uri="{FF2B5EF4-FFF2-40B4-BE49-F238E27FC236}">
                      <a16:creationId xmlns:a16="http://schemas.microsoft.com/office/drawing/2014/main" id="{231C7F04-B514-4052-9B01-5376971C93AE}"/>
                    </a:ext>
                  </a:extLst>
                </p:cNvPr>
                <p:cNvSpPr/>
                <p:nvPr/>
              </p:nvSpPr>
              <p:spPr>
                <a:xfrm>
                  <a:off x="2721255" y="1577760"/>
                  <a:ext cx="1570687" cy="281135"/>
                </a:xfrm>
                <a:prstGeom prst="rect">
                  <a:avLst/>
                </a:prstGeom>
                <a:grpFill/>
                <a:ln>
                  <a:noFill/>
                </a:ln>
              </p:spPr>
              <p:txBody>
                <a:bodyPr wrap="square">
                  <a:noAutofit/>
                </a:bodyPr>
                <a:lstStyle/>
                <a:p>
                  <a:pPr algn="ctr" fontAlgn="ctr">
                    <a:spcBef>
                      <a:spcPts val="0"/>
                    </a:spcBef>
                    <a:spcAft>
                      <a:spcPts val="0"/>
                    </a:spcAft>
                    <a:buClr>
                      <a:srgbClr val="CC9900"/>
                    </a:buClr>
                    <a:defRPr/>
                  </a:pPr>
                  <a:r>
                    <a:rPr lang="en-US" sz="1600" b="1" u="none" dirty="0">
                      <a:solidFill>
                        <a:srgbClr val="000000"/>
                      </a:solidFill>
                      <a:latin typeface="Huawei Sans" panose="020C0503030203020204" pitchFamily="34" charset="0"/>
                    </a:rPr>
                    <a:t>Expert/Specialist</a:t>
                  </a:r>
                  <a:endParaRPr lang="en-US" altLang="zh-CN" sz="1600" b="1"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grpSp>
        <p:sp>
          <p:nvSpPr>
            <p:cNvPr id="17" name="矩形 30">
              <a:extLst>
                <a:ext uri="{FF2B5EF4-FFF2-40B4-BE49-F238E27FC236}">
                  <a16:creationId xmlns:a16="http://schemas.microsoft.com/office/drawing/2014/main" id="{BB7962BB-2571-4088-B3D4-463A72B50DC2}"/>
                </a:ext>
              </a:extLst>
            </p:cNvPr>
            <p:cNvSpPr/>
            <p:nvPr/>
          </p:nvSpPr>
          <p:spPr bwMode="auto">
            <a:xfrm>
              <a:off x="4043772" y="3991689"/>
              <a:ext cx="1775564" cy="440732"/>
            </a:xfrm>
            <a:prstGeom prst="rect">
              <a:avLst/>
            </a:prstGeom>
            <a:solidFill>
              <a:srgbClr val="BEE9EE"/>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r>
                <a:rPr lang="en-US" sz="1200" u="none" dirty="0">
                  <a:solidFill>
                    <a:srgbClr val="000000"/>
                  </a:solidFill>
                  <a:latin typeface="Huawei Sans" panose="020C0503030203020204" pitchFamily="34" charset="0"/>
                </a:rPr>
                <a:t>Finance</a:t>
              </a:r>
              <a:endParaRPr lang="en-US" altLang="zh-CN"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1" name="矩形 31">
              <a:extLst>
                <a:ext uri="{FF2B5EF4-FFF2-40B4-BE49-F238E27FC236}">
                  <a16:creationId xmlns:a16="http://schemas.microsoft.com/office/drawing/2014/main" id="{E2239B8B-4ED3-4E20-A27E-CE17792E4CA8}"/>
                </a:ext>
              </a:extLst>
            </p:cNvPr>
            <p:cNvSpPr/>
            <p:nvPr/>
          </p:nvSpPr>
          <p:spPr bwMode="auto">
            <a:xfrm>
              <a:off x="6154135" y="3992548"/>
              <a:ext cx="1775564" cy="440732"/>
            </a:xfrm>
            <a:prstGeom prst="rect">
              <a:avLst/>
            </a:prstGeom>
            <a:solidFill>
              <a:srgbClr val="BEE9EE"/>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noAutofit/>
            </a:bodyPr>
            <a:lstStyle/>
            <a:p>
              <a:pPr algn="ctr" fontAlgn="ctr"/>
              <a:r>
                <a:rPr lang="en-US" sz="1200" u="none" dirty="0">
                  <a:solidFill>
                    <a:srgbClr val="000000"/>
                  </a:solidFill>
                  <a:latin typeface="Huawei Sans" panose="020C0503030203020204" pitchFamily="34" charset="0"/>
                </a:rPr>
                <a:t>Government</a:t>
              </a:r>
              <a:endParaRPr lang="en-US" altLang="zh-CN" sz="14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5" name="矩形 33">
              <a:extLst>
                <a:ext uri="{FF2B5EF4-FFF2-40B4-BE49-F238E27FC236}">
                  <a16:creationId xmlns:a16="http://schemas.microsoft.com/office/drawing/2014/main" id="{31ED9F66-0C9E-4110-AB5B-D618B10750E0}"/>
                </a:ext>
              </a:extLst>
            </p:cNvPr>
            <p:cNvSpPr/>
            <p:nvPr/>
          </p:nvSpPr>
          <p:spPr bwMode="auto">
            <a:xfrm>
              <a:off x="8445592" y="3977554"/>
              <a:ext cx="1816016" cy="485597"/>
            </a:xfrm>
            <a:prstGeom prst="rect">
              <a:avLst/>
            </a:prstGeom>
            <a:solidFill>
              <a:srgbClr val="BEE9EE"/>
            </a:solidFill>
            <a:ln w="9525" cap="flat" cmpd="sng" algn="ctr">
              <a:noFill/>
              <a:prstDash val="solid"/>
              <a:round/>
              <a:headEnd type="none" w="med" len="med"/>
              <a:tailEnd type="none" w="med" len="med"/>
            </a:ln>
            <a:effectLst/>
          </p:spPr>
          <p:txBody>
            <a:bodyPr vert="horz" wrap="square" lIns="360000" tIns="45720" rIns="360000" bIns="45720" numCol="1" rtlCol="0" anchor="ctr" anchorCtr="0" compatLnSpc="1">
              <a:prstTxWarp prst="textNoShape">
                <a:avLst/>
              </a:prstTxWarp>
              <a:noAutofit/>
            </a:bodyPr>
            <a:lstStyle/>
            <a:p>
              <a:pPr algn="ctr" fontAlgn="ctr"/>
              <a:r>
                <a:rPr lang="en-US" sz="1200" u="none" dirty="0">
                  <a:solidFill>
                    <a:srgbClr val="000000"/>
                  </a:solidFill>
                  <a:latin typeface="Huawei Sans" panose="020C0503030203020204" pitchFamily="34" charset="0"/>
                </a:rPr>
                <a:t>Enterprise and public utility</a:t>
              </a:r>
              <a:endParaRPr lang="en-US" altLang="zh-CN" sz="120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sp>
        <p:nvSpPr>
          <p:cNvPr id="48" name="矩形 25">
            <a:extLst>
              <a:ext uri="{FF2B5EF4-FFF2-40B4-BE49-F238E27FC236}">
                <a16:creationId xmlns:a16="http://schemas.microsoft.com/office/drawing/2014/main" id="{5CE34C5C-EEF3-4131-B1C9-1AF0CC620FDD}"/>
              </a:ext>
            </a:extLst>
          </p:cNvPr>
          <p:cNvSpPr/>
          <p:nvPr/>
        </p:nvSpPr>
        <p:spPr>
          <a:xfrm>
            <a:off x="1615969" y="5428081"/>
            <a:ext cx="9250501" cy="584775"/>
          </a:xfrm>
          <a:prstGeom prst="rect">
            <a:avLst/>
          </a:prstGeom>
        </p:spPr>
        <p:txBody>
          <a:bodyPr wrap="square">
            <a:noAutofit/>
          </a:bodyPr>
          <a:lstStyle/>
          <a:p>
            <a:pPr defTabSz="719898" eaLnBrk="0" fontAlgn="ctr" hangingPunct="0">
              <a:spcBef>
                <a:spcPts val="0"/>
              </a:spcBef>
              <a:spcAft>
                <a:spcPts val="0"/>
              </a:spcAft>
              <a:defRPr/>
            </a:pPr>
            <a:r>
              <a:rPr lang="en-US" sz="1600" u="none" dirty="0">
                <a:solidFill>
                  <a:srgbClr val="000000"/>
                </a:solidFill>
                <a:latin typeface="Huawei Sans" panose="020C0503030203020204" pitchFamily="34" charset="0"/>
              </a:rPr>
              <a:t>Industries such as telecom, finance, and government have strong requirements for data analysis. New </a:t>
            </a:r>
            <a:r>
              <a:rPr lang="en-US" altLang="zh-CN" sz="1600" dirty="0">
                <a:solidFill>
                  <a:srgbClr val="000000"/>
                </a:solidFill>
                <a:latin typeface="Huawei Sans" panose="020C0503030203020204" pitchFamily="34" charset="0"/>
              </a:rPr>
              <a:t>Internet</a:t>
            </a:r>
            <a:r>
              <a:rPr lang="en-US" sz="1600" u="none" dirty="0">
                <a:solidFill>
                  <a:srgbClr val="000000"/>
                </a:solidFill>
                <a:latin typeface="Huawei Sans" panose="020C0503030203020204" pitchFamily="34" charset="0"/>
              </a:rPr>
              <a:t> technologies have been adopted to process big data with low value density.</a:t>
            </a:r>
          </a:p>
        </p:txBody>
      </p:sp>
    </p:spTree>
    <p:extLst>
      <p:ext uri="{BB962C8B-B14F-4D97-AF65-F5344CB8AC3E}">
        <p14:creationId xmlns:p14="http://schemas.microsoft.com/office/powerpoint/2010/main" val="28904402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7024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17" name="标题 2">
            <a:extLst>
              <a:ext uri="{FF2B5EF4-FFF2-40B4-BE49-F238E27FC236}">
                <a16:creationId xmlns:a16="http://schemas.microsoft.com/office/drawing/2014/main" id="{F8BC96AD-7783-4141-BB0E-76D0C33DE8D1}"/>
              </a:ext>
            </a:extLst>
          </p:cNvPr>
          <p:cNvSpPr>
            <a:spLocks noGrp="1"/>
          </p:cNvSpPr>
          <p:nvPr>
            <p:ph type="title"/>
          </p:nvPr>
        </p:nvSpPr>
        <p:spPr>
          <a:xfrm>
            <a:off x="1532621" y="354636"/>
            <a:ext cx="10586720" cy="369332"/>
          </a:xfrm>
        </p:spPr>
        <p:txBody>
          <a:bodyPr wrap="square">
            <a:noAutofit/>
          </a:bodyPr>
          <a:lstStyle/>
          <a:p>
            <a:pPr fontAlgn="ctr"/>
            <a:r>
              <a:rPr lang="en-US" sz="2800" u="none" dirty="0">
                <a:latin typeface="Huawei Sans" panose="020C0503030203020204" pitchFamily="34" charset="0"/>
              </a:rPr>
              <a:t>Big Data Application - Finance</a:t>
            </a:r>
            <a:endParaRPr lang="en-US" altLang="zh-CN" sz="2800" dirty="0">
              <a:latin typeface="Huawei Sans" panose="020C0503030203020204" pitchFamily="34" charset="0"/>
              <a:sym typeface="Huawei Sans" panose="020C0503030203020204" pitchFamily="34" charset="0"/>
            </a:endParaRPr>
          </a:p>
        </p:txBody>
      </p:sp>
      <p:grpSp>
        <p:nvGrpSpPr>
          <p:cNvPr id="21" name="组合 19">
            <a:extLst>
              <a:ext uri="{FF2B5EF4-FFF2-40B4-BE49-F238E27FC236}">
                <a16:creationId xmlns:a16="http://schemas.microsoft.com/office/drawing/2014/main" id="{F3ABDC15-1CD9-4008-8363-AD33392C5318}"/>
              </a:ext>
            </a:extLst>
          </p:cNvPr>
          <p:cNvGrpSpPr/>
          <p:nvPr/>
        </p:nvGrpSpPr>
        <p:grpSpPr>
          <a:xfrm>
            <a:off x="952344" y="1545441"/>
            <a:ext cx="3634369" cy="1596577"/>
            <a:chOff x="279752" y="1834750"/>
            <a:chExt cx="3654241" cy="2148881"/>
          </a:xfrm>
        </p:grpSpPr>
        <p:sp>
          <p:nvSpPr>
            <p:cNvPr id="25" name="文本框 13">
              <a:extLst>
                <a:ext uri="{FF2B5EF4-FFF2-40B4-BE49-F238E27FC236}">
                  <a16:creationId xmlns:a16="http://schemas.microsoft.com/office/drawing/2014/main" id="{C3901166-6BCC-4977-849A-8CF0870FAB02}"/>
                </a:ext>
              </a:extLst>
            </p:cNvPr>
            <p:cNvSpPr txBox="1"/>
            <p:nvPr/>
          </p:nvSpPr>
          <p:spPr bwMode="auto">
            <a:xfrm>
              <a:off x="1754467" y="1834750"/>
              <a:ext cx="2179526" cy="2148881"/>
            </a:xfrm>
            <a:prstGeom prst="rect">
              <a:avLst/>
            </a:prstGeom>
            <a:solidFill>
              <a:schemeClr val="bg1"/>
            </a:solidFill>
            <a:ln w="9525">
              <a:noFill/>
              <a:miter lim="800000"/>
              <a:headEnd/>
              <a:tailEnd/>
            </a:ln>
          </p:spPr>
          <p:txBody>
            <a:bodyPr wrap="square" lIns="99980" tIns="49986" rIns="99980" bIns="49986" rtlCol="0">
              <a:noAutofit/>
            </a:bodyPr>
            <a:lstStyle/>
            <a:p>
              <a:pPr defTabSz="1001649" eaLnBrk="0" fontAlgn="ctr" hangingPunct="0">
                <a:lnSpc>
                  <a:spcPct val="120000"/>
                </a:lnSpc>
                <a:spcBef>
                  <a:spcPts val="0"/>
                </a:spcBef>
                <a:spcAft>
                  <a:spcPts val="0"/>
                </a:spcAft>
              </a:pPr>
              <a:r>
                <a:rPr lang="en-US" sz="1400" u="none" dirty="0">
                  <a:solidFill>
                    <a:srgbClr val="000000"/>
                  </a:solidFill>
                  <a:latin typeface="Huawei Sans" panose="020C0503030203020204" pitchFamily="34" charset="0"/>
                </a:rPr>
                <a:t>Receive services in a fixed location and fixed time.</a:t>
              </a:r>
              <a:endParaRPr lang="en-US" altLang="zh-CN" sz="1400" dirty="0">
                <a:solidFill>
                  <a:srgbClr val="000000"/>
                </a:solidFill>
                <a:latin typeface="Huawei Sans" panose="020C0503030203020204" pitchFamily="34" charset="0"/>
                <a:cs typeface="+mn-ea"/>
                <a:sym typeface="Huawei Sans" panose="020C0503030203020204" pitchFamily="34" charset="0"/>
              </a:endParaRPr>
            </a:p>
            <a:p>
              <a:pPr defTabSz="1001649" eaLnBrk="0" fontAlgn="ctr" hangingPunct="0">
                <a:lnSpc>
                  <a:spcPct val="120000"/>
                </a:lnSpc>
                <a:spcBef>
                  <a:spcPts val="0"/>
                </a:spcBef>
                <a:spcAft>
                  <a:spcPts val="0"/>
                </a:spcAft>
              </a:pPr>
              <a:r>
                <a:rPr lang="en-US" sz="1400" u="none" dirty="0">
                  <a:solidFill>
                    <a:srgbClr val="000000"/>
                  </a:solidFill>
                  <a:latin typeface="Huawei Sans" panose="020C0503030203020204" pitchFamily="34" charset="0"/>
                </a:rPr>
                <a:t>Passively receive data.</a:t>
              </a:r>
              <a:endParaRPr lang="en-US" altLang="zh-CN" sz="1400" dirty="0">
                <a:solidFill>
                  <a:srgbClr val="000000"/>
                </a:solidFill>
                <a:latin typeface="Huawei Sans" panose="020C0503030203020204" pitchFamily="34" charset="0"/>
                <a:cs typeface="+mn-ea"/>
                <a:sym typeface="Huawei Sans" panose="020C0503030203020204" pitchFamily="34" charset="0"/>
              </a:endParaRPr>
            </a:p>
            <a:p>
              <a:pPr defTabSz="1001649" eaLnBrk="0" fontAlgn="ctr" hangingPunct="0">
                <a:lnSpc>
                  <a:spcPct val="120000"/>
                </a:lnSpc>
                <a:spcBef>
                  <a:spcPts val="0"/>
                </a:spcBef>
                <a:spcAft>
                  <a:spcPts val="0"/>
                </a:spcAft>
              </a:pPr>
              <a:r>
                <a:rPr lang="en-US" sz="1400" u="none" dirty="0">
                  <a:solidFill>
                    <a:srgbClr val="000000"/>
                  </a:solidFill>
                  <a:latin typeface="Huawei Sans" panose="020C0503030203020204" pitchFamily="34" charset="0"/>
                </a:rPr>
                <a:t>Trust market information.</a:t>
              </a:r>
              <a:endParaRPr lang="en-US" altLang="zh-CN" sz="1400" dirty="0">
                <a:solidFill>
                  <a:srgbClr val="000000"/>
                </a:solidFill>
                <a:latin typeface="Huawei Sans" panose="020C0503030203020204" pitchFamily="34" charset="0"/>
                <a:cs typeface="+mn-ea"/>
                <a:sym typeface="Huawei Sans" panose="020C0503030203020204" pitchFamily="34" charset="0"/>
              </a:endParaRPr>
            </a:p>
            <a:p>
              <a:pPr defTabSz="1001649" eaLnBrk="0" fontAlgn="ctr" hangingPunct="0">
                <a:lnSpc>
                  <a:spcPct val="120000"/>
                </a:lnSpc>
                <a:spcBef>
                  <a:spcPts val="0"/>
                </a:spcBef>
                <a:spcAft>
                  <a:spcPts val="0"/>
                </a:spcAft>
              </a:pPr>
              <a:r>
                <a:rPr lang="en-US" sz="1400" u="none" dirty="0">
                  <a:solidFill>
                    <a:srgbClr val="000000"/>
                  </a:solidFill>
                  <a:latin typeface="Huawei Sans" panose="020C0503030203020204" pitchFamily="34" charset="0"/>
                </a:rPr>
                <a:t>Passively receive propagation.</a:t>
              </a:r>
              <a:endParaRPr lang="en-US" altLang="zh-CN" sz="1400" dirty="0">
                <a:solidFill>
                  <a:srgbClr val="000000"/>
                </a:solidFill>
                <a:latin typeface="Huawei Sans" panose="020C0503030203020204" pitchFamily="34" charset="0"/>
                <a:cs typeface="+mn-ea"/>
                <a:sym typeface="Huawei Sans" panose="020C0503030203020204" pitchFamily="34" charset="0"/>
              </a:endParaRPr>
            </a:p>
          </p:txBody>
        </p:sp>
        <p:sp>
          <p:nvSpPr>
            <p:cNvPr id="28" name="文本框 16">
              <a:extLst>
                <a:ext uri="{FF2B5EF4-FFF2-40B4-BE49-F238E27FC236}">
                  <a16:creationId xmlns:a16="http://schemas.microsoft.com/office/drawing/2014/main" id="{51456F1D-4E3D-43A7-BD52-3C35FB547086}"/>
                </a:ext>
              </a:extLst>
            </p:cNvPr>
            <p:cNvSpPr txBox="1"/>
            <p:nvPr/>
          </p:nvSpPr>
          <p:spPr bwMode="auto">
            <a:xfrm>
              <a:off x="279752" y="1976628"/>
              <a:ext cx="1088174" cy="531835"/>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Traditional Customers</a:t>
              </a:r>
            </a:p>
          </p:txBody>
        </p:sp>
        <p:sp>
          <p:nvSpPr>
            <p:cNvPr id="29" name="燕尾形 3">
              <a:extLst>
                <a:ext uri="{FF2B5EF4-FFF2-40B4-BE49-F238E27FC236}">
                  <a16:creationId xmlns:a16="http://schemas.microsoft.com/office/drawing/2014/main" id="{A4EC1558-CA19-4A86-A3EF-E24B4157F22A}"/>
                </a:ext>
              </a:extLst>
            </p:cNvPr>
            <p:cNvSpPr/>
            <p:nvPr/>
          </p:nvSpPr>
          <p:spPr>
            <a:xfrm>
              <a:off x="1437057" y="2083037"/>
              <a:ext cx="285620" cy="354935"/>
            </a:xfrm>
            <a:prstGeom prst="chevron">
              <a:avLst/>
            </a:prstGeom>
            <a:solidFill>
              <a:srgbClr val="30B5C5"/>
            </a:solidFill>
            <a:ln>
              <a:solidFill>
                <a:srgbClr val="30B5C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ctr"/>
              <a:endParaRPr lang="en-US" altLang="zh-CN" dirty="0">
                <a:solidFill>
                  <a:schemeClr val="tx1"/>
                </a:solidFill>
                <a:latin typeface="Huawei Sans" panose="020C0503030203020204" pitchFamily="34" charset="0"/>
              </a:endParaRPr>
            </a:p>
          </p:txBody>
        </p:sp>
      </p:grpSp>
      <p:grpSp>
        <p:nvGrpSpPr>
          <p:cNvPr id="30" name="组合 18">
            <a:extLst>
              <a:ext uri="{FF2B5EF4-FFF2-40B4-BE49-F238E27FC236}">
                <a16:creationId xmlns:a16="http://schemas.microsoft.com/office/drawing/2014/main" id="{163C7908-B044-4E32-93F1-485DE60BC878}"/>
              </a:ext>
            </a:extLst>
          </p:cNvPr>
          <p:cNvGrpSpPr/>
          <p:nvPr/>
        </p:nvGrpSpPr>
        <p:grpSpPr>
          <a:xfrm>
            <a:off x="5147514" y="1227380"/>
            <a:ext cx="3937724" cy="1131468"/>
            <a:chOff x="3737888" y="1422616"/>
            <a:chExt cx="4200601" cy="1522876"/>
          </a:xfrm>
        </p:grpSpPr>
        <p:sp>
          <p:nvSpPr>
            <p:cNvPr id="31" name="文本框 15">
              <a:extLst>
                <a:ext uri="{FF2B5EF4-FFF2-40B4-BE49-F238E27FC236}">
                  <a16:creationId xmlns:a16="http://schemas.microsoft.com/office/drawing/2014/main" id="{104A2F67-4F4E-4769-9E57-88A263DA3095}"/>
                </a:ext>
              </a:extLst>
            </p:cNvPr>
            <p:cNvSpPr txBox="1"/>
            <p:nvPr/>
          </p:nvSpPr>
          <p:spPr bwMode="auto">
            <a:xfrm>
              <a:off x="3737888" y="1422616"/>
              <a:ext cx="2979573" cy="1522876"/>
            </a:xfrm>
            <a:prstGeom prst="rect">
              <a:avLst/>
            </a:prstGeom>
            <a:solidFill>
              <a:schemeClr val="bg1"/>
            </a:solidFill>
            <a:ln w="9525">
              <a:noFill/>
              <a:miter lim="800000"/>
              <a:headEnd/>
              <a:tailEnd/>
            </a:ln>
          </p:spPr>
          <p:txBody>
            <a:bodyPr wrap="square" lIns="99980" tIns="49986" rIns="99980" bIns="49986" rtlCol="0">
              <a:noAutofit/>
            </a:bodyPr>
            <a:lstStyle/>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Obtain service analysis and create data anytime and anywhere.</a:t>
              </a:r>
              <a:endParaRPr lang="en-US" altLang="zh-CN" sz="1400" dirty="0">
                <a:solidFill>
                  <a:srgbClr val="000000"/>
                </a:solidFill>
                <a:latin typeface="Huawei Sans" panose="020C0503030203020204" pitchFamily="34" charset="0"/>
                <a:cs typeface="+mn-ea"/>
                <a:sym typeface="Huawei Sans" panose="020C0503030203020204" pitchFamily="34" charset="0"/>
              </a:endParaRPr>
            </a:p>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Seek meaningful experiences.</a:t>
              </a:r>
              <a:endParaRPr lang="en-US" altLang="zh-CN" sz="1400" dirty="0">
                <a:solidFill>
                  <a:srgbClr val="000000"/>
                </a:solidFill>
                <a:latin typeface="Huawei Sans" panose="020C0503030203020204" pitchFamily="34" charset="0"/>
                <a:cs typeface="+mn-ea"/>
                <a:sym typeface="Huawei Sans" panose="020C0503030203020204" pitchFamily="34" charset="0"/>
              </a:endParaRPr>
            </a:p>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Review the details.</a:t>
              </a:r>
              <a:endParaRPr lang="en-US" altLang="zh-CN" sz="1400" dirty="0">
                <a:solidFill>
                  <a:srgbClr val="000000"/>
                </a:solidFill>
                <a:latin typeface="Huawei Sans" panose="020C0503030203020204" pitchFamily="34" charset="0"/>
                <a:cs typeface="+mn-ea"/>
                <a:sym typeface="Huawei Sans" panose="020C0503030203020204" pitchFamily="34" charset="0"/>
              </a:endParaRPr>
            </a:p>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Involved in creating content,</a:t>
              </a:r>
              <a:endParaRPr lang="en-US" altLang="zh-CN" sz="1400" dirty="0">
                <a:solidFill>
                  <a:srgbClr val="000000"/>
                </a:solidFill>
                <a:latin typeface="Huawei Sans" panose="020C0503030203020204" pitchFamily="34" charset="0"/>
                <a:cs typeface="+mn-ea"/>
                <a:sym typeface="Huawei Sans" panose="020C0503030203020204" pitchFamily="34" charset="0"/>
              </a:endParaRPr>
            </a:p>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products, and experiences.</a:t>
              </a:r>
              <a:endParaRPr lang="en-US" altLang="zh-CN" sz="1400" dirty="0">
                <a:solidFill>
                  <a:srgbClr val="000000"/>
                </a:solidFill>
                <a:latin typeface="Huawei Sans" panose="020C0503030203020204" pitchFamily="34" charset="0"/>
                <a:cs typeface="+mn-ea"/>
                <a:sym typeface="Huawei Sans" panose="020C0503030203020204" pitchFamily="34" charset="0"/>
              </a:endParaRPr>
            </a:p>
          </p:txBody>
        </p:sp>
        <p:sp>
          <p:nvSpPr>
            <p:cNvPr id="32" name="文本框 38">
              <a:extLst>
                <a:ext uri="{FF2B5EF4-FFF2-40B4-BE49-F238E27FC236}">
                  <a16:creationId xmlns:a16="http://schemas.microsoft.com/office/drawing/2014/main" id="{A6A9B2A5-E73D-42D6-A919-AC39D29408A9}"/>
                </a:ext>
              </a:extLst>
            </p:cNvPr>
            <p:cNvSpPr txBox="1"/>
            <p:nvPr/>
          </p:nvSpPr>
          <p:spPr bwMode="auto">
            <a:xfrm>
              <a:off x="6877371" y="1917085"/>
              <a:ext cx="1061118" cy="531835"/>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New Customers</a:t>
              </a:r>
            </a:p>
          </p:txBody>
        </p:sp>
        <p:sp>
          <p:nvSpPr>
            <p:cNvPr id="33" name="燕尾形 5">
              <a:extLst>
                <a:ext uri="{FF2B5EF4-FFF2-40B4-BE49-F238E27FC236}">
                  <a16:creationId xmlns:a16="http://schemas.microsoft.com/office/drawing/2014/main" id="{47C8D745-082C-459C-AB00-8CCC3300144E}"/>
                </a:ext>
              </a:extLst>
            </p:cNvPr>
            <p:cNvSpPr/>
            <p:nvPr/>
          </p:nvSpPr>
          <p:spPr>
            <a:xfrm flipH="1">
              <a:off x="6567620" y="2005535"/>
              <a:ext cx="299681" cy="358292"/>
            </a:xfrm>
            <a:prstGeom prst="chevron">
              <a:avLst/>
            </a:prstGeom>
            <a:solidFill>
              <a:srgbClr val="30B5C5"/>
            </a:solidFill>
            <a:ln>
              <a:solidFill>
                <a:srgbClr val="30B5C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ctr"/>
              <a:endParaRPr lang="en-US" altLang="zh-CN" dirty="0">
                <a:solidFill>
                  <a:schemeClr val="tx1"/>
                </a:solidFill>
                <a:latin typeface="Huawei Sans" panose="020C0503030203020204" pitchFamily="34" charset="0"/>
              </a:endParaRPr>
            </a:p>
          </p:txBody>
        </p:sp>
      </p:grpSp>
      <p:grpSp>
        <p:nvGrpSpPr>
          <p:cNvPr id="34" name="组合 66">
            <a:extLst>
              <a:ext uri="{FF2B5EF4-FFF2-40B4-BE49-F238E27FC236}">
                <a16:creationId xmlns:a16="http://schemas.microsoft.com/office/drawing/2014/main" id="{A47B1DD2-84BF-4AA1-A1F5-92F63BFD13B3}"/>
              </a:ext>
            </a:extLst>
          </p:cNvPr>
          <p:cNvGrpSpPr/>
          <p:nvPr/>
        </p:nvGrpSpPr>
        <p:grpSpPr>
          <a:xfrm>
            <a:off x="1323428" y="4033407"/>
            <a:ext cx="2926875" cy="1900537"/>
            <a:chOff x="2221566" y="3539469"/>
            <a:chExt cx="2722391" cy="2469244"/>
          </a:xfrm>
        </p:grpSpPr>
        <p:sp>
          <p:nvSpPr>
            <p:cNvPr id="35" name="文本框 14">
              <a:extLst>
                <a:ext uri="{FF2B5EF4-FFF2-40B4-BE49-F238E27FC236}">
                  <a16:creationId xmlns:a16="http://schemas.microsoft.com/office/drawing/2014/main" id="{EC3B4FD6-2B3B-41BF-B76D-51073A65FD44}"/>
                </a:ext>
              </a:extLst>
            </p:cNvPr>
            <p:cNvSpPr txBox="1"/>
            <p:nvPr/>
          </p:nvSpPr>
          <p:spPr bwMode="auto">
            <a:xfrm>
              <a:off x="2221566" y="3539469"/>
              <a:ext cx="2722391" cy="1894892"/>
            </a:xfrm>
            <a:prstGeom prst="rect">
              <a:avLst/>
            </a:prstGeom>
            <a:solidFill>
              <a:schemeClr val="bg1"/>
            </a:solidFill>
            <a:ln w="9525">
              <a:noFill/>
              <a:miter lim="800000"/>
              <a:headEnd/>
              <a:tailEnd/>
            </a:ln>
          </p:spPr>
          <p:txBody>
            <a:bodyPr wrap="square" lIns="99980" tIns="49986" rIns="99980" bIns="49986" rtlCol="0">
              <a:noAutofit/>
            </a:bodyPr>
            <a:lstStyle/>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Offer standardized industrial services.</a:t>
              </a:r>
              <a:endParaRPr lang="en-US" altLang="zh-CN" sz="1400" dirty="0">
                <a:solidFill>
                  <a:srgbClr val="000000"/>
                </a:solidFill>
                <a:latin typeface="Huawei Sans" panose="020C0503030203020204" pitchFamily="34" charset="0"/>
                <a:cs typeface="Huawei Sans" panose="020C0503030203020204" pitchFamily="34" charset="0"/>
                <a:sym typeface="Huawei Sans" panose="020C0503030203020204" pitchFamily="34" charset="0"/>
              </a:endParaRPr>
            </a:p>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Focus on processes and procedures.</a:t>
              </a:r>
              <a:endParaRPr lang="en-US" altLang="zh-CN" sz="1400" dirty="0">
                <a:solidFill>
                  <a:srgbClr val="000000"/>
                </a:solidFill>
                <a:latin typeface="Huawei Sans" panose="020C0503030203020204" pitchFamily="34" charset="0"/>
                <a:cs typeface="Huawei Sans" panose="020C0503030203020204" pitchFamily="34" charset="0"/>
                <a:sym typeface="Huawei Sans" panose="020C0503030203020204" pitchFamily="34" charset="0"/>
              </a:endParaRPr>
            </a:p>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Passively receive information from a single source.</a:t>
              </a:r>
              <a:endParaRPr lang="en-US" altLang="zh-CN" sz="1400" dirty="0">
                <a:solidFill>
                  <a:srgbClr val="000000"/>
                </a:solidFill>
                <a:latin typeface="Huawei Sans" panose="020C0503030203020204" pitchFamily="34" charset="0"/>
                <a:cs typeface="Huawei Sans" panose="020C0503030203020204" pitchFamily="34" charset="0"/>
                <a:sym typeface="Huawei Sans" panose="020C0503030203020204" pitchFamily="34" charset="0"/>
              </a:endParaRPr>
            </a:p>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Contact customers by </a:t>
              </a:r>
              <a:r>
                <a:rPr lang="en-US" altLang="zh-CN" sz="1400" u="none" dirty="0">
                  <a:solidFill>
                    <a:srgbClr val="000000"/>
                  </a:solidFill>
                  <a:latin typeface="Huawei Sans" panose="020C0503030203020204" pitchFamily="34" charset="0"/>
                </a:rPr>
                <a:t>account </a:t>
              </a:r>
              <a:r>
                <a:rPr lang="en-US" sz="1400" u="none" dirty="0">
                  <a:solidFill>
                    <a:srgbClr val="000000"/>
                  </a:solidFill>
                  <a:latin typeface="Huawei Sans" panose="020C0503030203020204" pitchFamily="34" charset="0"/>
                </a:rPr>
                <a:t>managers.</a:t>
              </a:r>
              <a:endParaRPr lang="en-US" altLang="zh-CN" sz="1400" dirty="0">
                <a:solidFill>
                  <a:srgbClr val="000000"/>
                </a:solidFill>
                <a:latin typeface="Huawei Sans" panose="020C0503030203020204" pitchFamily="34" charset="0"/>
                <a:cs typeface="Huawei Sans" panose="020C0503030203020204" pitchFamily="34" charset="0"/>
                <a:sym typeface="Huawei Sans" panose="020C0503030203020204" pitchFamily="34" charset="0"/>
              </a:endParaRPr>
            </a:p>
            <a:p>
              <a:pPr defTabSz="1001649" eaLnBrk="0" fontAlgn="ctr" hangingPunct="0">
                <a:lnSpc>
                  <a:spcPct val="110000"/>
                </a:lnSpc>
                <a:spcBef>
                  <a:spcPts val="0"/>
                </a:spcBef>
                <a:spcAft>
                  <a:spcPts val="0"/>
                </a:spcAft>
              </a:pPr>
              <a:r>
                <a:rPr lang="en-US" sz="1400" u="none" dirty="0">
                  <a:solidFill>
                    <a:srgbClr val="000000"/>
                  </a:solidFill>
                  <a:latin typeface="Huawei Sans" panose="020C0503030203020204" pitchFamily="34" charset="0"/>
                </a:rPr>
                <a:t>Interact in fixed channels.</a:t>
              </a:r>
              <a:endParaRPr lang="en-US" altLang="zh-CN" sz="1400" dirty="0">
                <a:solidFill>
                  <a:srgbClr val="000000"/>
                </a:solidFill>
                <a:latin typeface="Huawei Sans" panose="020C0503030203020204" pitchFamily="34" charset="0"/>
                <a:cs typeface="Huawei Sans" panose="020C0503030203020204" pitchFamily="34" charset="0"/>
                <a:sym typeface="Huawei Sans" panose="020C0503030203020204" pitchFamily="34" charset="0"/>
              </a:endParaRPr>
            </a:p>
            <a:p>
              <a:pPr defTabSz="1001649" eaLnBrk="0" fontAlgn="ctr" hangingPunct="0">
                <a:lnSpc>
                  <a:spcPct val="110000"/>
                </a:lnSpc>
                <a:spcBef>
                  <a:spcPts val="0"/>
                </a:spcBef>
                <a:spcAft>
                  <a:spcPts val="0"/>
                </a:spcAft>
              </a:pPr>
              <a:endParaRPr lang="en-US" altLang="zh-CN" sz="12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p:txBody>
        </p:sp>
        <p:sp>
          <p:nvSpPr>
            <p:cNvPr id="36" name="文本框 17">
              <a:extLst>
                <a:ext uri="{FF2B5EF4-FFF2-40B4-BE49-F238E27FC236}">
                  <a16:creationId xmlns:a16="http://schemas.microsoft.com/office/drawing/2014/main" id="{6BCFF7CD-BA2A-4ECD-979C-C1BA86050EC1}"/>
                </a:ext>
              </a:extLst>
            </p:cNvPr>
            <p:cNvSpPr txBox="1"/>
            <p:nvPr/>
          </p:nvSpPr>
          <p:spPr bwMode="auto">
            <a:xfrm>
              <a:off x="3435421" y="5435909"/>
              <a:ext cx="1189117" cy="572804"/>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600" u="none" dirty="0">
                  <a:solidFill>
                    <a:srgbClr val="000000"/>
                  </a:solidFill>
                  <a:latin typeface="Huawei Sans" panose="020C0503030203020204" pitchFamily="34" charset="0"/>
                </a:rPr>
                <a:t>Traditional Finance</a:t>
              </a:r>
            </a:p>
          </p:txBody>
        </p:sp>
      </p:grpSp>
      <p:cxnSp>
        <p:nvCxnSpPr>
          <p:cNvPr id="37" name="直接连接符 64">
            <a:extLst>
              <a:ext uri="{FF2B5EF4-FFF2-40B4-BE49-F238E27FC236}">
                <a16:creationId xmlns:a16="http://schemas.microsoft.com/office/drawing/2014/main" id="{17600DC8-703C-4B4B-B8AC-9ECE241174BD}"/>
              </a:ext>
            </a:extLst>
          </p:cNvPr>
          <p:cNvCxnSpPr>
            <a:cxnSpLocks/>
          </p:cNvCxnSpPr>
          <p:nvPr/>
        </p:nvCxnSpPr>
        <p:spPr>
          <a:xfrm flipH="1">
            <a:off x="4694828" y="2204680"/>
            <a:ext cx="673" cy="3502280"/>
          </a:xfrm>
          <a:prstGeom prst="line">
            <a:avLst/>
          </a:prstGeom>
          <a:ln w="19050">
            <a:prstDash val="sysDash"/>
          </a:ln>
        </p:spPr>
        <p:style>
          <a:lnRef idx="1">
            <a:schemeClr val="accent4"/>
          </a:lnRef>
          <a:fillRef idx="0">
            <a:schemeClr val="accent4"/>
          </a:fillRef>
          <a:effectRef idx="0">
            <a:schemeClr val="accent4"/>
          </a:effectRef>
          <a:fontRef idx="minor">
            <a:schemeClr val="tx1"/>
          </a:fontRef>
        </p:style>
      </p:cxnSp>
      <p:grpSp>
        <p:nvGrpSpPr>
          <p:cNvPr id="38" name="组合 21">
            <a:extLst>
              <a:ext uri="{FF2B5EF4-FFF2-40B4-BE49-F238E27FC236}">
                <a16:creationId xmlns:a16="http://schemas.microsoft.com/office/drawing/2014/main" id="{27AD6FD8-C91C-40BD-ADB5-CA685B22F7A7}"/>
              </a:ext>
            </a:extLst>
          </p:cNvPr>
          <p:cNvGrpSpPr/>
          <p:nvPr/>
        </p:nvGrpSpPr>
        <p:grpSpPr>
          <a:xfrm>
            <a:off x="7183669" y="3115678"/>
            <a:ext cx="4855035" cy="2547967"/>
            <a:chOff x="6030428" y="2193982"/>
            <a:chExt cx="5565199" cy="3782974"/>
          </a:xfrm>
        </p:grpSpPr>
        <p:sp>
          <p:nvSpPr>
            <p:cNvPr id="39" name="文本框 28">
              <a:extLst>
                <a:ext uri="{FF2B5EF4-FFF2-40B4-BE49-F238E27FC236}">
                  <a16:creationId xmlns:a16="http://schemas.microsoft.com/office/drawing/2014/main" id="{775D7ABD-797F-4749-B5D0-A981747C2DAC}"/>
                </a:ext>
              </a:extLst>
            </p:cNvPr>
            <p:cNvSpPr txBox="1"/>
            <p:nvPr/>
          </p:nvSpPr>
          <p:spPr bwMode="auto">
            <a:xfrm>
              <a:off x="6030428" y="3646030"/>
              <a:ext cx="1006544" cy="586670"/>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Scenario-focused</a:t>
              </a:r>
            </a:p>
          </p:txBody>
        </p:sp>
        <p:sp>
          <p:nvSpPr>
            <p:cNvPr id="40" name="文本框 29">
              <a:extLst>
                <a:ext uri="{FF2B5EF4-FFF2-40B4-BE49-F238E27FC236}">
                  <a16:creationId xmlns:a16="http://schemas.microsoft.com/office/drawing/2014/main" id="{509D51DA-3268-4636-9CB0-CD5D1BE17369}"/>
                </a:ext>
              </a:extLst>
            </p:cNvPr>
            <p:cNvSpPr txBox="1"/>
            <p:nvPr/>
          </p:nvSpPr>
          <p:spPr bwMode="auto">
            <a:xfrm>
              <a:off x="8573081" y="2193982"/>
              <a:ext cx="1467364" cy="586670"/>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Operate</a:t>
              </a:r>
              <a:endParaRPr lang="en-US" altLang="zh-CN" sz="14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customers</a:t>
              </a:r>
            </a:p>
          </p:txBody>
        </p:sp>
        <p:sp>
          <p:nvSpPr>
            <p:cNvPr id="41" name="文本框 30">
              <a:extLst>
                <a:ext uri="{FF2B5EF4-FFF2-40B4-BE49-F238E27FC236}">
                  <a16:creationId xmlns:a16="http://schemas.microsoft.com/office/drawing/2014/main" id="{9AB23288-7A39-443A-917E-E077768D91F0}"/>
                </a:ext>
              </a:extLst>
            </p:cNvPr>
            <p:cNvSpPr txBox="1"/>
            <p:nvPr/>
          </p:nvSpPr>
          <p:spPr bwMode="auto">
            <a:xfrm>
              <a:off x="9175196" y="5390286"/>
              <a:ext cx="1164636" cy="586670"/>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Serve</a:t>
              </a:r>
              <a:endParaRPr lang="en-US" altLang="zh-CN" sz="14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customers</a:t>
              </a:r>
            </a:p>
          </p:txBody>
        </p:sp>
        <p:sp>
          <p:nvSpPr>
            <p:cNvPr id="42" name="TextBox 31">
              <a:extLst>
                <a:ext uri="{FF2B5EF4-FFF2-40B4-BE49-F238E27FC236}">
                  <a16:creationId xmlns:a16="http://schemas.microsoft.com/office/drawing/2014/main" id="{9818C517-1523-4B26-A3D6-F9DF7CDF34CF}"/>
                </a:ext>
              </a:extLst>
            </p:cNvPr>
            <p:cNvSpPr txBox="1"/>
            <p:nvPr/>
          </p:nvSpPr>
          <p:spPr bwMode="auto">
            <a:xfrm>
              <a:off x="9733325" y="4337539"/>
              <a:ext cx="1862302" cy="824328"/>
            </a:xfrm>
            <a:custGeom>
              <a:avLst/>
              <a:gdLst>
                <a:gd name="connsiteX0" fmla="*/ 453675 w 907352"/>
                <a:gd name="connsiteY0" fmla="*/ 358139 h 1065164"/>
                <a:gd name="connsiteX1" fmla="*/ 453676 w 907352"/>
                <a:gd name="connsiteY1" fmla="*/ 358139 h 1065164"/>
                <a:gd name="connsiteX2" fmla="*/ 618458 w 907352"/>
                <a:gd name="connsiteY2" fmla="*/ 358139 h 1065164"/>
                <a:gd name="connsiteX3" fmla="*/ 567816 w 907352"/>
                <a:gd name="connsiteY3" fmla="*/ 408781 h 1065164"/>
                <a:gd name="connsiteX4" fmla="*/ 453675 w 907352"/>
                <a:gd name="connsiteY4" fmla="*/ 358139 h 1065164"/>
                <a:gd name="connsiteX5" fmla="*/ 288893 w 907352"/>
                <a:gd name="connsiteY5" fmla="*/ 358139 h 1065164"/>
                <a:gd name="connsiteX6" fmla="*/ 453675 w 907352"/>
                <a:gd name="connsiteY6" fmla="*/ 358139 h 1065164"/>
                <a:gd name="connsiteX7" fmla="*/ 403033 w 907352"/>
                <a:gd name="connsiteY7" fmla="*/ 408781 h 1065164"/>
                <a:gd name="connsiteX8" fmla="*/ 288893 w 907352"/>
                <a:gd name="connsiteY8" fmla="*/ 358139 h 1065164"/>
                <a:gd name="connsiteX9" fmla="*/ 133350 w 907352"/>
                <a:gd name="connsiteY9" fmla="*/ 278225 h 1065164"/>
                <a:gd name="connsiteX10" fmla="*/ 133350 w 907352"/>
                <a:gd name="connsiteY10" fmla="*/ 320421 h 1065164"/>
                <a:gd name="connsiteX11" fmla="*/ 239363 w 907352"/>
                <a:gd name="connsiteY11" fmla="*/ 320421 h 1065164"/>
                <a:gd name="connsiteX12" fmla="*/ 239363 w 907352"/>
                <a:gd name="connsiteY12" fmla="*/ 344234 h 1065164"/>
                <a:gd name="connsiteX13" fmla="*/ 453676 w 907352"/>
                <a:gd name="connsiteY13" fmla="*/ 558546 h 1065164"/>
                <a:gd name="connsiteX14" fmla="*/ 667988 w 907352"/>
                <a:gd name="connsiteY14" fmla="*/ 344234 h 1065164"/>
                <a:gd name="connsiteX15" fmla="*/ 667988 w 907352"/>
                <a:gd name="connsiteY15" fmla="*/ 320421 h 1065164"/>
                <a:gd name="connsiteX16" fmla="*/ 774192 w 907352"/>
                <a:gd name="connsiteY16" fmla="*/ 320421 h 1065164"/>
                <a:gd name="connsiteX17" fmla="*/ 774192 w 907352"/>
                <a:gd name="connsiteY17" fmla="*/ 278225 h 1065164"/>
                <a:gd name="connsiteX18" fmla="*/ 324326 w 907352"/>
                <a:gd name="connsiteY18" fmla="*/ 60865 h 1065164"/>
                <a:gd name="connsiteX19" fmla="*/ 266700 w 907352"/>
                <a:gd name="connsiteY19" fmla="*/ 230600 h 1065164"/>
                <a:gd name="connsiteX20" fmla="*/ 641033 w 907352"/>
                <a:gd name="connsiteY20" fmla="*/ 230600 h 1065164"/>
                <a:gd name="connsiteX21" fmla="*/ 583025 w 907352"/>
                <a:gd name="connsiteY21" fmla="*/ 60865 h 1065164"/>
                <a:gd name="connsiteX22" fmla="*/ 453676 w 907352"/>
                <a:gd name="connsiteY22" fmla="*/ 106490 h 1065164"/>
                <a:gd name="connsiteX23" fmla="*/ 295275 w 907352"/>
                <a:gd name="connsiteY23" fmla="*/ 0 h 1065164"/>
                <a:gd name="connsiteX24" fmla="*/ 453676 w 907352"/>
                <a:gd name="connsiteY24" fmla="*/ 56007 h 1065164"/>
                <a:gd name="connsiteX25" fmla="*/ 612553 w 907352"/>
                <a:gd name="connsiteY25" fmla="*/ 0 h 1065164"/>
                <a:gd name="connsiteX26" fmla="*/ 691325 w 907352"/>
                <a:gd name="connsiteY26" fmla="*/ 230600 h 1065164"/>
                <a:gd name="connsiteX27" fmla="*/ 821817 w 907352"/>
                <a:gd name="connsiteY27" fmla="*/ 230600 h 1065164"/>
                <a:gd name="connsiteX28" fmla="*/ 821817 w 907352"/>
                <a:gd name="connsiteY28" fmla="*/ 368046 h 1065164"/>
                <a:gd name="connsiteX29" fmla="*/ 714375 w 907352"/>
                <a:gd name="connsiteY29" fmla="*/ 368046 h 1065164"/>
                <a:gd name="connsiteX30" fmla="*/ 576358 w 907352"/>
                <a:gd name="connsiteY30" fmla="*/ 575596 h 1065164"/>
                <a:gd name="connsiteX31" fmla="*/ 907352 w 907352"/>
                <a:gd name="connsiteY31" fmla="*/ 1012317 h 1065164"/>
                <a:gd name="connsiteX32" fmla="*/ 907352 w 907352"/>
                <a:gd name="connsiteY32" fmla="*/ 1036130 h 1065164"/>
                <a:gd name="connsiteX33" fmla="*/ 732092 w 907352"/>
                <a:gd name="connsiteY33" fmla="*/ 1036130 h 1065164"/>
                <a:gd name="connsiteX34" fmla="*/ 713921 w 907352"/>
                <a:gd name="connsiteY34" fmla="*/ 1057120 h 1065164"/>
                <a:gd name="connsiteX35" fmla="*/ 645306 w 907352"/>
                <a:gd name="connsiteY35" fmla="*/ 1042378 h 1065164"/>
                <a:gd name="connsiteX36" fmla="*/ 660048 w 907352"/>
                <a:gd name="connsiteY36" fmla="*/ 973763 h 1065164"/>
                <a:gd name="connsiteX37" fmla="*/ 728663 w 907352"/>
                <a:gd name="connsiteY37" fmla="*/ 988505 h 1065164"/>
                <a:gd name="connsiteX38" fmla="*/ 859060 w 907352"/>
                <a:gd name="connsiteY38" fmla="*/ 988505 h 1065164"/>
                <a:gd name="connsiteX39" fmla="*/ 492443 w 907352"/>
                <a:gd name="connsiteY39" fmla="*/ 608076 h 1065164"/>
                <a:gd name="connsiteX40" fmla="*/ 472821 w 907352"/>
                <a:gd name="connsiteY40" fmla="*/ 654082 h 1065164"/>
                <a:gd name="connsiteX41" fmla="*/ 521494 w 907352"/>
                <a:gd name="connsiteY41" fmla="*/ 784574 h 1065164"/>
                <a:gd name="connsiteX42" fmla="*/ 453676 w 907352"/>
                <a:gd name="connsiteY42" fmla="*/ 908399 h 1065164"/>
                <a:gd name="connsiteX43" fmla="*/ 385763 w 907352"/>
                <a:gd name="connsiteY43" fmla="*/ 784574 h 1065164"/>
                <a:gd name="connsiteX44" fmla="*/ 434531 w 907352"/>
                <a:gd name="connsiteY44" fmla="*/ 654082 h 1065164"/>
                <a:gd name="connsiteX45" fmla="*/ 414909 w 907352"/>
                <a:gd name="connsiteY45" fmla="*/ 608076 h 1065164"/>
                <a:gd name="connsiteX46" fmla="*/ 48292 w 907352"/>
                <a:gd name="connsiteY46" fmla="*/ 988505 h 1065164"/>
                <a:gd name="connsiteX47" fmla="*/ 493490 w 907352"/>
                <a:gd name="connsiteY47" fmla="*/ 988505 h 1065164"/>
                <a:gd name="connsiteX48" fmla="*/ 514511 w 907352"/>
                <a:gd name="connsiteY48" fmla="*/ 970381 h 1065164"/>
                <a:gd name="connsiteX49" fmla="*/ 580259 w 907352"/>
                <a:gd name="connsiteY49" fmla="*/ 994925 h 1065164"/>
                <a:gd name="connsiteX50" fmla="*/ 555715 w 907352"/>
                <a:gd name="connsiteY50" fmla="*/ 1060674 h 1065164"/>
                <a:gd name="connsiteX51" fmla="*/ 489966 w 907352"/>
                <a:gd name="connsiteY51" fmla="*/ 1036130 h 1065164"/>
                <a:gd name="connsiteX52" fmla="*/ 0 w 907352"/>
                <a:gd name="connsiteY52" fmla="*/ 1036130 h 1065164"/>
                <a:gd name="connsiteX53" fmla="*/ 0 w 907352"/>
                <a:gd name="connsiteY53" fmla="*/ 1012317 h 1065164"/>
                <a:gd name="connsiteX54" fmla="*/ 330994 w 907352"/>
                <a:gd name="connsiteY54" fmla="*/ 575596 h 1065164"/>
                <a:gd name="connsiteX55" fmla="*/ 192786 w 907352"/>
                <a:gd name="connsiteY55" fmla="*/ 368046 h 1065164"/>
                <a:gd name="connsiteX56" fmla="*/ 85725 w 907352"/>
                <a:gd name="connsiteY56" fmla="*/ 368046 h 1065164"/>
                <a:gd name="connsiteX57" fmla="*/ 85725 w 907352"/>
                <a:gd name="connsiteY57" fmla="*/ 230600 h 1065164"/>
                <a:gd name="connsiteX58" fmla="*/ 216027 w 907352"/>
                <a:gd name="connsiteY58" fmla="*/ 230600 h 1065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907352" h="1065164">
                  <a:moveTo>
                    <a:pt x="453675" y="358139"/>
                  </a:moveTo>
                  <a:lnTo>
                    <a:pt x="453676" y="358139"/>
                  </a:lnTo>
                  <a:lnTo>
                    <a:pt x="618458" y="358139"/>
                  </a:lnTo>
                  <a:cubicBezTo>
                    <a:pt x="609489" y="381415"/>
                    <a:pt x="591092" y="399812"/>
                    <a:pt x="567816" y="408781"/>
                  </a:cubicBezTo>
                  <a:cubicBezTo>
                    <a:pt x="522312" y="426316"/>
                    <a:pt x="471210" y="403642"/>
                    <a:pt x="453675" y="358139"/>
                  </a:cubicBezTo>
                  <a:close/>
                  <a:moveTo>
                    <a:pt x="288893" y="358139"/>
                  </a:moveTo>
                  <a:lnTo>
                    <a:pt x="453675" y="358139"/>
                  </a:lnTo>
                  <a:cubicBezTo>
                    <a:pt x="444706" y="381415"/>
                    <a:pt x="426310" y="399812"/>
                    <a:pt x="403033" y="408781"/>
                  </a:cubicBezTo>
                  <a:cubicBezTo>
                    <a:pt x="357530" y="426316"/>
                    <a:pt x="306427" y="403642"/>
                    <a:pt x="288893" y="358139"/>
                  </a:cubicBezTo>
                  <a:close/>
                  <a:moveTo>
                    <a:pt x="133350" y="278225"/>
                  </a:moveTo>
                  <a:lnTo>
                    <a:pt x="133350" y="320421"/>
                  </a:lnTo>
                  <a:lnTo>
                    <a:pt x="239363" y="320421"/>
                  </a:lnTo>
                  <a:lnTo>
                    <a:pt x="239363" y="344234"/>
                  </a:lnTo>
                  <a:cubicBezTo>
                    <a:pt x="239363" y="462595"/>
                    <a:pt x="335314" y="558546"/>
                    <a:pt x="453676" y="558546"/>
                  </a:cubicBezTo>
                  <a:cubicBezTo>
                    <a:pt x="572037" y="558546"/>
                    <a:pt x="667988" y="462595"/>
                    <a:pt x="667988" y="344234"/>
                  </a:cubicBezTo>
                  <a:lnTo>
                    <a:pt x="667988" y="320421"/>
                  </a:lnTo>
                  <a:lnTo>
                    <a:pt x="774192" y="320421"/>
                  </a:lnTo>
                  <a:lnTo>
                    <a:pt x="774192" y="278225"/>
                  </a:lnTo>
                  <a:close/>
                  <a:moveTo>
                    <a:pt x="324326" y="60865"/>
                  </a:moveTo>
                  <a:lnTo>
                    <a:pt x="266700" y="230600"/>
                  </a:lnTo>
                  <a:lnTo>
                    <a:pt x="641033" y="230600"/>
                  </a:lnTo>
                  <a:lnTo>
                    <a:pt x="583025" y="60865"/>
                  </a:lnTo>
                  <a:lnTo>
                    <a:pt x="453676" y="106490"/>
                  </a:lnTo>
                  <a:close/>
                  <a:moveTo>
                    <a:pt x="295275" y="0"/>
                  </a:moveTo>
                  <a:lnTo>
                    <a:pt x="453676" y="56007"/>
                  </a:lnTo>
                  <a:lnTo>
                    <a:pt x="612553" y="0"/>
                  </a:lnTo>
                  <a:lnTo>
                    <a:pt x="691325" y="230600"/>
                  </a:lnTo>
                  <a:lnTo>
                    <a:pt x="821817" y="230600"/>
                  </a:lnTo>
                  <a:lnTo>
                    <a:pt x="821817" y="368046"/>
                  </a:lnTo>
                  <a:lnTo>
                    <a:pt x="714375" y="368046"/>
                  </a:lnTo>
                  <a:cubicBezTo>
                    <a:pt x="706292" y="456070"/>
                    <a:pt x="654405" y="534097"/>
                    <a:pt x="576358" y="575596"/>
                  </a:cubicBezTo>
                  <a:cubicBezTo>
                    <a:pt x="771921" y="630794"/>
                    <a:pt x="907070" y="809113"/>
                    <a:pt x="907352" y="1012317"/>
                  </a:cubicBezTo>
                  <a:lnTo>
                    <a:pt x="907352" y="1036130"/>
                  </a:lnTo>
                  <a:lnTo>
                    <a:pt x="732092" y="1036130"/>
                  </a:lnTo>
                  <a:cubicBezTo>
                    <a:pt x="728155" y="1044712"/>
                    <a:pt x="721851" y="1051994"/>
                    <a:pt x="713921" y="1057120"/>
                  </a:cubicBezTo>
                  <a:cubicBezTo>
                    <a:pt x="690903" y="1071996"/>
                    <a:pt x="660183" y="1065396"/>
                    <a:pt x="645306" y="1042378"/>
                  </a:cubicBezTo>
                  <a:cubicBezTo>
                    <a:pt x="630429" y="1019360"/>
                    <a:pt x="637029" y="988640"/>
                    <a:pt x="660048" y="973763"/>
                  </a:cubicBezTo>
                  <a:cubicBezTo>
                    <a:pt x="683066" y="958886"/>
                    <a:pt x="713786" y="965486"/>
                    <a:pt x="728663" y="988505"/>
                  </a:cubicBezTo>
                  <a:lnTo>
                    <a:pt x="859060" y="988505"/>
                  </a:lnTo>
                  <a:cubicBezTo>
                    <a:pt x="847027" y="788796"/>
                    <a:pt x="691569" y="627482"/>
                    <a:pt x="492443" y="608076"/>
                  </a:cubicBezTo>
                  <a:lnTo>
                    <a:pt x="472821" y="654082"/>
                  </a:lnTo>
                  <a:lnTo>
                    <a:pt x="521494" y="784574"/>
                  </a:lnTo>
                  <a:lnTo>
                    <a:pt x="453676" y="908399"/>
                  </a:lnTo>
                  <a:lnTo>
                    <a:pt x="385763" y="784574"/>
                  </a:lnTo>
                  <a:lnTo>
                    <a:pt x="434531" y="654082"/>
                  </a:lnTo>
                  <a:lnTo>
                    <a:pt x="414909" y="608076"/>
                  </a:lnTo>
                  <a:cubicBezTo>
                    <a:pt x="215764" y="627444"/>
                    <a:pt x="60285" y="788779"/>
                    <a:pt x="48292" y="988505"/>
                  </a:cubicBezTo>
                  <a:lnTo>
                    <a:pt x="493490" y="988505"/>
                  </a:lnTo>
                  <a:cubicBezTo>
                    <a:pt x="498631" y="980587"/>
                    <a:pt x="505923" y="974300"/>
                    <a:pt x="514511" y="970381"/>
                  </a:cubicBezTo>
                  <a:cubicBezTo>
                    <a:pt x="539444" y="959003"/>
                    <a:pt x="568881" y="969992"/>
                    <a:pt x="580259" y="994925"/>
                  </a:cubicBezTo>
                  <a:cubicBezTo>
                    <a:pt x="591638" y="1019859"/>
                    <a:pt x="580649" y="1049296"/>
                    <a:pt x="555715" y="1060674"/>
                  </a:cubicBezTo>
                  <a:cubicBezTo>
                    <a:pt x="530781" y="1072052"/>
                    <a:pt x="501344" y="1061063"/>
                    <a:pt x="489966" y="1036130"/>
                  </a:cubicBezTo>
                  <a:lnTo>
                    <a:pt x="0" y="1036130"/>
                  </a:lnTo>
                  <a:lnTo>
                    <a:pt x="0" y="1012317"/>
                  </a:lnTo>
                  <a:cubicBezTo>
                    <a:pt x="313" y="809124"/>
                    <a:pt x="135450" y="630822"/>
                    <a:pt x="330994" y="575596"/>
                  </a:cubicBezTo>
                  <a:cubicBezTo>
                    <a:pt x="252873" y="534145"/>
                    <a:pt x="200909" y="456109"/>
                    <a:pt x="192786" y="368046"/>
                  </a:cubicBezTo>
                  <a:lnTo>
                    <a:pt x="85725" y="368046"/>
                  </a:lnTo>
                  <a:lnTo>
                    <a:pt x="85725" y="230600"/>
                  </a:lnTo>
                  <a:lnTo>
                    <a:pt x="216027" y="230600"/>
                  </a:lnTo>
                  <a:close/>
                </a:path>
              </a:pathLst>
            </a:custGeom>
            <a:solidFill>
              <a:schemeClr val="bg1"/>
            </a:solidFill>
            <a:ln w="9525">
              <a:noFill/>
              <a:miter lim="800000"/>
              <a:headEnd/>
              <a:tailEnd/>
            </a:ln>
          </p:spPr>
          <p:txBody>
            <a:bodyPr wrap="square" lIns="99980" tIns="49986" rIns="99980" bIns="49986" rtlCol="0">
              <a:noAutofit/>
            </a:bodyPr>
            <a:lstStyle>
              <a:defPPr>
                <a:defRPr lang="en-US"/>
              </a:defPPr>
              <a:lvl1pPr marL="0" algn="l" defTabSz="914478" rtl="0" eaLnBrk="1" latinLnBrk="0" hangingPunct="1">
                <a:defRPr sz="1800" kern="1200">
                  <a:solidFill>
                    <a:schemeClr val="tx1"/>
                  </a:solidFill>
                  <a:latin typeface="Arial"/>
                  <a:ea typeface="+mn-ea"/>
                  <a:cs typeface="+mn-cs"/>
                </a:defRPr>
              </a:lvl1pPr>
              <a:lvl2pPr marL="457240" algn="l" defTabSz="914478" rtl="0" eaLnBrk="1" latinLnBrk="0" hangingPunct="1">
                <a:defRPr sz="1800" kern="1200">
                  <a:solidFill>
                    <a:schemeClr val="tx1"/>
                  </a:solidFill>
                  <a:latin typeface="Arial"/>
                  <a:ea typeface="+mn-ea"/>
                  <a:cs typeface="+mn-cs"/>
                </a:defRPr>
              </a:lvl2pPr>
              <a:lvl3pPr marL="914478" algn="l" defTabSz="914478" rtl="0" eaLnBrk="1" latinLnBrk="0" hangingPunct="1">
                <a:defRPr sz="1800" kern="1200">
                  <a:solidFill>
                    <a:schemeClr val="tx1"/>
                  </a:solidFill>
                  <a:latin typeface="Arial"/>
                  <a:ea typeface="+mn-ea"/>
                  <a:cs typeface="+mn-cs"/>
                </a:defRPr>
              </a:lvl3pPr>
              <a:lvl4pPr marL="1371718" algn="l" defTabSz="914478" rtl="0" eaLnBrk="1" latinLnBrk="0" hangingPunct="1">
                <a:defRPr sz="1800" kern="1200">
                  <a:solidFill>
                    <a:schemeClr val="tx1"/>
                  </a:solidFill>
                  <a:latin typeface="Arial"/>
                  <a:ea typeface="+mn-ea"/>
                  <a:cs typeface="+mn-cs"/>
                </a:defRPr>
              </a:lvl4pPr>
              <a:lvl5pPr marL="1828957" algn="l" defTabSz="914478" rtl="0" eaLnBrk="1" latinLnBrk="0" hangingPunct="1">
                <a:defRPr sz="1800" kern="1200">
                  <a:solidFill>
                    <a:schemeClr val="tx1"/>
                  </a:solidFill>
                  <a:latin typeface="Arial"/>
                  <a:ea typeface="+mn-ea"/>
                  <a:cs typeface="+mn-cs"/>
                </a:defRPr>
              </a:lvl5pPr>
              <a:lvl6pPr marL="2286196" algn="l" defTabSz="914478" rtl="0" eaLnBrk="1" latinLnBrk="0" hangingPunct="1">
                <a:defRPr sz="1800" kern="1200">
                  <a:solidFill>
                    <a:schemeClr val="tx1"/>
                  </a:solidFill>
                  <a:latin typeface="Arial"/>
                  <a:ea typeface="+mn-ea"/>
                  <a:cs typeface="+mn-cs"/>
                </a:defRPr>
              </a:lvl6pPr>
              <a:lvl7pPr marL="2743435" algn="l" defTabSz="914478" rtl="0" eaLnBrk="1" latinLnBrk="0" hangingPunct="1">
                <a:defRPr sz="1800" kern="1200">
                  <a:solidFill>
                    <a:schemeClr val="tx1"/>
                  </a:solidFill>
                  <a:latin typeface="Arial"/>
                  <a:ea typeface="+mn-ea"/>
                  <a:cs typeface="+mn-cs"/>
                </a:defRPr>
              </a:lvl7pPr>
              <a:lvl8pPr marL="3200675" algn="l" defTabSz="914478" rtl="0" eaLnBrk="1" latinLnBrk="0" hangingPunct="1">
                <a:defRPr sz="1800" kern="1200">
                  <a:solidFill>
                    <a:schemeClr val="tx1"/>
                  </a:solidFill>
                  <a:latin typeface="Arial"/>
                  <a:ea typeface="+mn-ea"/>
                  <a:cs typeface="+mn-cs"/>
                </a:defRPr>
              </a:lvl8pPr>
              <a:lvl9pPr marL="3657913" algn="l" defTabSz="914478" rtl="0" eaLnBrk="1" latinLnBrk="0" hangingPunct="1">
                <a:defRPr sz="1800" kern="1200">
                  <a:solidFill>
                    <a:schemeClr val="tx1"/>
                  </a:solidFill>
                  <a:latin typeface="Arial"/>
                  <a:ea typeface="+mn-ea"/>
                  <a:cs typeface="+mn-cs"/>
                </a:defRPr>
              </a:lvl9p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Flexible personalized services</a:t>
              </a:r>
            </a:p>
          </p:txBody>
        </p:sp>
        <p:sp>
          <p:nvSpPr>
            <p:cNvPr id="43" name="文本框 32">
              <a:extLst>
                <a:ext uri="{FF2B5EF4-FFF2-40B4-BE49-F238E27FC236}">
                  <a16:creationId xmlns:a16="http://schemas.microsoft.com/office/drawing/2014/main" id="{895CB46A-078A-4051-87B1-838D440307EF}"/>
                </a:ext>
              </a:extLst>
            </p:cNvPr>
            <p:cNvSpPr txBox="1"/>
            <p:nvPr/>
          </p:nvSpPr>
          <p:spPr bwMode="auto">
            <a:xfrm>
              <a:off x="9740676" y="2957703"/>
              <a:ext cx="1467364" cy="291360"/>
            </a:xfrm>
            <a:prstGeom prst="rect">
              <a:avLst/>
            </a:prstGeom>
            <a:solidFill>
              <a:schemeClr val="bg1"/>
            </a:solidFill>
            <a:ln w="9525">
              <a:noFill/>
              <a:miter lim="800000"/>
              <a:headEnd/>
              <a:tailEnd/>
            </a:ln>
          </p:spPr>
          <p:txBody>
            <a:bodyPr wrap="square" lIns="99980" tIns="49986" rIns="99980" bIns="49986" rtlCol="0">
              <a:noAutofit/>
            </a:bodyPr>
            <a:lstStyle/>
            <a:p>
              <a:pPr defTabSz="1001649" eaLnBrk="0" fontAlgn="ctr" hangingPunct="0">
                <a:spcBef>
                  <a:spcPts val="0"/>
                </a:spcBef>
                <a:spcAft>
                  <a:spcPts val="0"/>
                </a:spcAft>
              </a:pPr>
              <a:r>
                <a:rPr lang="en-US" sz="1400" u="none" dirty="0">
                  <a:solidFill>
                    <a:srgbClr val="000000"/>
                  </a:solidFill>
                  <a:latin typeface="Huawei Sans" panose="020C0503030203020204" pitchFamily="34" charset="0"/>
                </a:rPr>
                <a:t>All channels</a:t>
              </a:r>
            </a:p>
          </p:txBody>
        </p:sp>
        <p:sp>
          <p:nvSpPr>
            <p:cNvPr id="44" name="文本框 33">
              <a:extLst>
                <a:ext uri="{FF2B5EF4-FFF2-40B4-BE49-F238E27FC236}">
                  <a16:creationId xmlns:a16="http://schemas.microsoft.com/office/drawing/2014/main" id="{01254C00-AA53-4105-BE84-28D923BFC947}"/>
                </a:ext>
              </a:extLst>
            </p:cNvPr>
            <p:cNvSpPr txBox="1"/>
            <p:nvPr/>
          </p:nvSpPr>
          <p:spPr bwMode="auto">
            <a:xfrm>
              <a:off x="6884388" y="4167879"/>
              <a:ext cx="1185614" cy="586670"/>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Market</a:t>
              </a:r>
              <a:endParaRPr lang="en-US" altLang="zh-CN" sz="1400" dirty="0">
                <a:solidFill>
                  <a:srgbClr val="000000"/>
                </a:solidFill>
                <a:latin typeface="Huawei Sans" panose="020C0503030203020204" pitchFamily="34" charset="0"/>
                <a:ea typeface="方正兰亭黑简体" panose="02000000000000000000" pitchFamily="2" charset="-122"/>
                <a:cs typeface="Huawei Sans" panose="020C0503030203020204" pitchFamily="34" charset="0"/>
                <a:sym typeface="Huawei Sans" panose="020C0503030203020204" pitchFamily="34" charset="0"/>
              </a:endParaRPr>
            </a:p>
            <a:p>
              <a:pPr algn="ctr" defTabSz="1001649" eaLnBrk="0" fontAlgn="ctr" hangingPunct="0">
                <a:spcBef>
                  <a:spcPts val="0"/>
                </a:spcBef>
                <a:spcAft>
                  <a:spcPts val="0"/>
                </a:spcAft>
              </a:pPr>
              <a:r>
                <a:rPr lang="en-US" altLang="zh-CN" sz="1400" u="none" dirty="0">
                  <a:solidFill>
                    <a:srgbClr val="000000"/>
                  </a:solidFill>
                  <a:latin typeface="Huawei Sans" panose="020C0503030203020204" pitchFamily="34" charset="0"/>
                </a:rPr>
                <a:t>c</a:t>
              </a:r>
              <a:r>
                <a:rPr lang="en-US" sz="1400" u="none" dirty="0">
                  <a:solidFill>
                    <a:srgbClr val="000000"/>
                  </a:solidFill>
                  <a:latin typeface="Huawei Sans" panose="020C0503030203020204" pitchFamily="34" charset="0"/>
                </a:rPr>
                <a:t>ustomers</a:t>
              </a:r>
            </a:p>
          </p:txBody>
        </p:sp>
        <p:sp>
          <p:nvSpPr>
            <p:cNvPr id="45" name="文本框 35">
              <a:extLst>
                <a:ext uri="{FF2B5EF4-FFF2-40B4-BE49-F238E27FC236}">
                  <a16:creationId xmlns:a16="http://schemas.microsoft.com/office/drawing/2014/main" id="{24FEB254-66F2-48DD-B211-F9CFE3E4497C}"/>
                </a:ext>
              </a:extLst>
            </p:cNvPr>
            <p:cNvSpPr txBox="1"/>
            <p:nvPr/>
          </p:nvSpPr>
          <p:spPr bwMode="auto">
            <a:xfrm rot="19696431">
              <a:off x="7771802" y="3322927"/>
              <a:ext cx="1160348" cy="586670"/>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Interaction</a:t>
              </a:r>
            </a:p>
          </p:txBody>
        </p:sp>
        <p:sp>
          <p:nvSpPr>
            <p:cNvPr id="46" name="文本框 36">
              <a:extLst>
                <a:ext uri="{FF2B5EF4-FFF2-40B4-BE49-F238E27FC236}">
                  <a16:creationId xmlns:a16="http://schemas.microsoft.com/office/drawing/2014/main" id="{AEB4D1B1-E1F1-4469-9691-42150B0B1AFE}"/>
                </a:ext>
              </a:extLst>
            </p:cNvPr>
            <p:cNvSpPr txBox="1"/>
            <p:nvPr/>
          </p:nvSpPr>
          <p:spPr bwMode="auto">
            <a:xfrm rot="4745931">
              <a:off x="9234072" y="3881874"/>
              <a:ext cx="1062749" cy="339976"/>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Analysis</a:t>
              </a:r>
            </a:p>
          </p:txBody>
        </p:sp>
        <p:sp>
          <p:nvSpPr>
            <p:cNvPr id="47" name="文本框 37">
              <a:extLst>
                <a:ext uri="{FF2B5EF4-FFF2-40B4-BE49-F238E27FC236}">
                  <a16:creationId xmlns:a16="http://schemas.microsoft.com/office/drawing/2014/main" id="{117356F9-1DF1-4BA6-A1B9-FC364A48CAB5}"/>
                </a:ext>
              </a:extLst>
            </p:cNvPr>
            <p:cNvSpPr txBox="1"/>
            <p:nvPr/>
          </p:nvSpPr>
          <p:spPr bwMode="auto">
            <a:xfrm rot="1826344">
              <a:off x="7546115" y="5077859"/>
              <a:ext cx="1824213" cy="586670"/>
            </a:xfrm>
            <a:prstGeom prst="rect">
              <a:avLst/>
            </a:prstGeom>
            <a:solidFill>
              <a:schemeClr val="bg1"/>
            </a:solidFill>
            <a:ln w="9525">
              <a:noFill/>
              <a:miter lim="800000"/>
              <a:headEnd/>
              <a:tailEnd/>
            </a:ln>
          </p:spPr>
          <p:txBody>
            <a:bodyPr wrap="square" lIns="99980" tIns="49986" rIns="99980" bIns="49986" rtlCol="0">
              <a:noAutofit/>
            </a:bodyPr>
            <a:lstStyle/>
            <a:p>
              <a:pPr algn="ctr" defTabSz="1001649" eaLnBrk="0" fontAlgn="ctr" hangingPunct="0">
                <a:spcBef>
                  <a:spcPts val="0"/>
                </a:spcBef>
                <a:spcAft>
                  <a:spcPts val="0"/>
                </a:spcAft>
              </a:pPr>
              <a:r>
                <a:rPr lang="en-US" sz="1400" u="none" dirty="0">
                  <a:solidFill>
                    <a:srgbClr val="000000"/>
                  </a:solidFill>
                  <a:latin typeface="Huawei Sans" panose="020C0503030203020204" pitchFamily="34" charset="0"/>
                </a:rPr>
                <a:t>Recommendation</a:t>
              </a:r>
            </a:p>
          </p:txBody>
        </p:sp>
        <p:sp>
          <p:nvSpPr>
            <p:cNvPr id="48" name="嫌疑人 Suspect">
              <a:extLst>
                <a:ext uri="{FF2B5EF4-FFF2-40B4-BE49-F238E27FC236}">
                  <a16:creationId xmlns:a16="http://schemas.microsoft.com/office/drawing/2014/main" id="{7CCAD48D-FDDF-4F7D-B24C-F2BC4AEE1940}"/>
                </a:ext>
              </a:extLst>
            </p:cNvPr>
            <p:cNvSpPr/>
            <p:nvPr/>
          </p:nvSpPr>
          <p:spPr>
            <a:xfrm>
              <a:off x="7166982" y="3646030"/>
              <a:ext cx="519355" cy="554796"/>
            </a:xfrm>
            <a:custGeom>
              <a:avLst/>
              <a:gdLst>
                <a:gd name="connsiteX0" fmla="*/ 453675 w 907352"/>
                <a:gd name="connsiteY0" fmla="*/ 358139 h 1065164"/>
                <a:gd name="connsiteX1" fmla="*/ 453676 w 907352"/>
                <a:gd name="connsiteY1" fmla="*/ 358139 h 1065164"/>
                <a:gd name="connsiteX2" fmla="*/ 618458 w 907352"/>
                <a:gd name="connsiteY2" fmla="*/ 358139 h 1065164"/>
                <a:gd name="connsiteX3" fmla="*/ 567816 w 907352"/>
                <a:gd name="connsiteY3" fmla="*/ 408781 h 1065164"/>
                <a:gd name="connsiteX4" fmla="*/ 453675 w 907352"/>
                <a:gd name="connsiteY4" fmla="*/ 358139 h 1065164"/>
                <a:gd name="connsiteX5" fmla="*/ 288893 w 907352"/>
                <a:gd name="connsiteY5" fmla="*/ 358139 h 1065164"/>
                <a:gd name="connsiteX6" fmla="*/ 453675 w 907352"/>
                <a:gd name="connsiteY6" fmla="*/ 358139 h 1065164"/>
                <a:gd name="connsiteX7" fmla="*/ 403033 w 907352"/>
                <a:gd name="connsiteY7" fmla="*/ 408781 h 1065164"/>
                <a:gd name="connsiteX8" fmla="*/ 288893 w 907352"/>
                <a:gd name="connsiteY8" fmla="*/ 358139 h 1065164"/>
                <a:gd name="connsiteX9" fmla="*/ 133350 w 907352"/>
                <a:gd name="connsiteY9" fmla="*/ 278225 h 1065164"/>
                <a:gd name="connsiteX10" fmla="*/ 133350 w 907352"/>
                <a:gd name="connsiteY10" fmla="*/ 320421 h 1065164"/>
                <a:gd name="connsiteX11" fmla="*/ 239363 w 907352"/>
                <a:gd name="connsiteY11" fmla="*/ 320421 h 1065164"/>
                <a:gd name="connsiteX12" fmla="*/ 239363 w 907352"/>
                <a:gd name="connsiteY12" fmla="*/ 344234 h 1065164"/>
                <a:gd name="connsiteX13" fmla="*/ 453676 w 907352"/>
                <a:gd name="connsiteY13" fmla="*/ 558546 h 1065164"/>
                <a:gd name="connsiteX14" fmla="*/ 667988 w 907352"/>
                <a:gd name="connsiteY14" fmla="*/ 344234 h 1065164"/>
                <a:gd name="connsiteX15" fmla="*/ 667988 w 907352"/>
                <a:gd name="connsiteY15" fmla="*/ 320421 h 1065164"/>
                <a:gd name="connsiteX16" fmla="*/ 774192 w 907352"/>
                <a:gd name="connsiteY16" fmla="*/ 320421 h 1065164"/>
                <a:gd name="connsiteX17" fmla="*/ 774192 w 907352"/>
                <a:gd name="connsiteY17" fmla="*/ 278225 h 1065164"/>
                <a:gd name="connsiteX18" fmla="*/ 324326 w 907352"/>
                <a:gd name="connsiteY18" fmla="*/ 60865 h 1065164"/>
                <a:gd name="connsiteX19" fmla="*/ 266700 w 907352"/>
                <a:gd name="connsiteY19" fmla="*/ 230600 h 1065164"/>
                <a:gd name="connsiteX20" fmla="*/ 641033 w 907352"/>
                <a:gd name="connsiteY20" fmla="*/ 230600 h 1065164"/>
                <a:gd name="connsiteX21" fmla="*/ 583025 w 907352"/>
                <a:gd name="connsiteY21" fmla="*/ 60865 h 1065164"/>
                <a:gd name="connsiteX22" fmla="*/ 453676 w 907352"/>
                <a:gd name="connsiteY22" fmla="*/ 106490 h 1065164"/>
                <a:gd name="connsiteX23" fmla="*/ 295275 w 907352"/>
                <a:gd name="connsiteY23" fmla="*/ 0 h 1065164"/>
                <a:gd name="connsiteX24" fmla="*/ 453676 w 907352"/>
                <a:gd name="connsiteY24" fmla="*/ 56007 h 1065164"/>
                <a:gd name="connsiteX25" fmla="*/ 612553 w 907352"/>
                <a:gd name="connsiteY25" fmla="*/ 0 h 1065164"/>
                <a:gd name="connsiteX26" fmla="*/ 691325 w 907352"/>
                <a:gd name="connsiteY26" fmla="*/ 230600 h 1065164"/>
                <a:gd name="connsiteX27" fmla="*/ 821817 w 907352"/>
                <a:gd name="connsiteY27" fmla="*/ 230600 h 1065164"/>
                <a:gd name="connsiteX28" fmla="*/ 821817 w 907352"/>
                <a:gd name="connsiteY28" fmla="*/ 368046 h 1065164"/>
                <a:gd name="connsiteX29" fmla="*/ 714375 w 907352"/>
                <a:gd name="connsiteY29" fmla="*/ 368046 h 1065164"/>
                <a:gd name="connsiteX30" fmla="*/ 576358 w 907352"/>
                <a:gd name="connsiteY30" fmla="*/ 575596 h 1065164"/>
                <a:gd name="connsiteX31" fmla="*/ 907352 w 907352"/>
                <a:gd name="connsiteY31" fmla="*/ 1012317 h 1065164"/>
                <a:gd name="connsiteX32" fmla="*/ 907352 w 907352"/>
                <a:gd name="connsiteY32" fmla="*/ 1036130 h 1065164"/>
                <a:gd name="connsiteX33" fmla="*/ 732092 w 907352"/>
                <a:gd name="connsiteY33" fmla="*/ 1036130 h 1065164"/>
                <a:gd name="connsiteX34" fmla="*/ 713921 w 907352"/>
                <a:gd name="connsiteY34" fmla="*/ 1057120 h 1065164"/>
                <a:gd name="connsiteX35" fmla="*/ 645306 w 907352"/>
                <a:gd name="connsiteY35" fmla="*/ 1042378 h 1065164"/>
                <a:gd name="connsiteX36" fmla="*/ 660048 w 907352"/>
                <a:gd name="connsiteY36" fmla="*/ 973763 h 1065164"/>
                <a:gd name="connsiteX37" fmla="*/ 728663 w 907352"/>
                <a:gd name="connsiteY37" fmla="*/ 988505 h 1065164"/>
                <a:gd name="connsiteX38" fmla="*/ 859060 w 907352"/>
                <a:gd name="connsiteY38" fmla="*/ 988505 h 1065164"/>
                <a:gd name="connsiteX39" fmla="*/ 492443 w 907352"/>
                <a:gd name="connsiteY39" fmla="*/ 608076 h 1065164"/>
                <a:gd name="connsiteX40" fmla="*/ 472821 w 907352"/>
                <a:gd name="connsiteY40" fmla="*/ 654082 h 1065164"/>
                <a:gd name="connsiteX41" fmla="*/ 521494 w 907352"/>
                <a:gd name="connsiteY41" fmla="*/ 784574 h 1065164"/>
                <a:gd name="connsiteX42" fmla="*/ 453676 w 907352"/>
                <a:gd name="connsiteY42" fmla="*/ 908399 h 1065164"/>
                <a:gd name="connsiteX43" fmla="*/ 385763 w 907352"/>
                <a:gd name="connsiteY43" fmla="*/ 784574 h 1065164"/>
                <a:gd name="connsiteX44" fmla="*/ 434531 w 907352"/>
                <a:gd name="connsiteY44" fmla="*/ 654082 h 1065164"/>
                <a:gd name="connsiteX45" fmla="*/ 414909 w 907352"/>
                <a:gd name="connsiteY45" fmla="*/ 608076 h 1065164"/>
                <a:gd name="connsiteX46" fmla="*/ 48292 w 907352"/>
                <a:gd name="connsiteY46" fmla="*/ 988505 h 1065164"/>
                <a:gd name="connsiteX47" fmla="*/ 493490 w 907352"/>
                <a:gd name="connsiteY47" fmla="*/ 988505 h 1065164"/>
                <a:gd name="connsiteX48" fmla="*/ 514511 w 907352"/>
                <a:gd name="connsiteY48" fmla="*/ 970381 h 1065164"/>
                <a:gd name="connsiteX49" fmla="*/ 580259 w 907352"/>
                <a:gd name="connsiteY49" fmla="*/ 994925 h 1065164"/>
                <a:gd name="connsiteX50" fmla="*/ 555715 w 907352"/>
                <a:gd name="connsiteY50" fmla="*/ 1060674 h 1065164"/>
                <a:gd name="connsiteX51" fmla="*/ 489966 w 907352"/>
                <a:gd name="connsiteY51" fmla="*/ 1036130 h 1065164"/>
                <a:gd name="connsiteX52" fmla="*/ 0 w 907352"/>
                <a:gd name="connsiteY52" fmla="*/ 1036130 h 1065164"/>
                <a:gd name="connsiteX53" fmla="*/ 0 w 907352"/>
                <a:gd name="connsiteY53" fmla="*/ 1012317 h 1065164"/>
                <a:gd name="connsiteX54" fmla="*/ 330994 w 907352"/>
                <a:gd name="connsiteY54" fmla="*/ 575596 h 1065164"/>
                <a:gd name="connsiteX55" fmla="*/ 192786 w 907352"/>
                <a:gd name="connsiteY55" fmla="*/ 368046 h 1065164"/>
                <a:gd name="connsiteX56" fmla="*/ 85725 w 907352"/>
                <a:gd name="connsiteY56" fmla="*/ 368046 h 1065164"/>
                <a:gd name="connsiteX57" fmla="*/ 85725 w 907352"/>
                <a:gd name="connsiteY57" fmla="*/ 230600 h 1065164"/>
                <a:gd name="connsiteX58" fmla="*/ 216027 w 907352"/>
                <a:gd name="connsiteY58" fmla="*/ 230600 h 10651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907352" h="1065164">
                  <a:moveTo>
                    <a:pt x="453675" y="358139"/>
                  </a:moveTo>
                  <a:lnTo>
                    <a:pt x="453676" y="358139"/>
                  </a:lnTo>
                  <a:lnTo>
                    <a:pt x="618458" y="358139"/>
                  </a:lnTo>
                  <a:cubicBezTo>
                    <a:pt x="609489" y="381415"/>
                    <a:pt x="591092" y="399812"/>
                    <a:pt x="567816" y="408781"/>
                  </a:cubicBezTo>
                  <a:cubicBezTo>
                    <a:pt x="522312" y="426316"/>
                    <a:pt x="471210" y="403642"/>
                    <a:pt x="453675" y="358139"/>
                  </a:cubicBezTo>
                  <a:close/>
                  <a:moveTo>
                    <a:pt x="288893" y="358139"/>
                  </a:moveTo>
                  <a:lnTo>
                    <a:pt x="453675" y="358139"/>
                  </a:lnTo>
                  <a:cubicBezTo>
                    <a:pt x="444706" y="381415"/>
                    <a:pt x="426310" y="399812"/>
                    <a:pt x="403033" y="408781"/>
                  </a:cubicBezTo>
                  <a:cubicBezTo>
                    <a:pt x="357530" y="426316"/>
                    <a:pt x="306427" y="403642"/>
                    <a:pt x="288893" y="358139"/>
                  </a:cubicBezTo>
                  <a:close/>
                  <a:moveTo>
                    <a:pt x="133350" y="278225"/>
                  </a:moveTo>
                  <a:lnTo>
                    <a:pt x="133350" y="320421"/>
                  </a:lnTo>
                  <a:lnTo>
                    <a:pt x="239363" y="320421"/>
                  </a:lnTo>
                  <a:lnTo>
                    <a:pt x="239363" y="344234"/>
                  </a:lnTo>
                  <a:cubicBezTo>
                    <a:pt x="239363" y="462595"/>
                    <a:pt x="335314" y="558546"/>
                    <a:pt x="453676" y="558546"/>
                  </a:cubicBezTo>
                  <a:cubicBezTo>
                    <a:pt x="572037" y="558546"/>
                    <a:pt x="667988" y="462595"/>
                    <a:pt x="667988" y="344234"/>
                  </a:cubicBezTo>
                  <a:lnTo>
                    <a:pt x="667988" y="320421"/>
                  </a:lnTo>
                  <a:lnTo>
                    <a:pt x="774192" y="320421"/>
                  </a:lnTo>
                  <a:lnTo>
                    <a:pt x="774192" y="278225"/>
                  </a:lnTo>
                  <a:close/>
                  <a:moveTo>
                    <a:pt x="324326" y="60865"/>
                  </a:moveTo>
                  <a:lnTo>
                    <a:pt x="266700" y="230600"/>
                  </a:lnTo>
                  <a:lnTo>
                    <a:pt x="641033" y="230600"/>
                  </a:lnTo>
                  <a:lnTo>
                    <a:pt x="583025" y="60865"/>
                  </a:lnTo>
                  <a:lnTo>
                    <a:pt x="453676" y="106490"/>
                  </a:lnTo>
                  <a:close/>
                  <a:moveTo>
                    <a:pt x="295275" y="0"/>
                  </a:moveTo>
                  <a:lnTo>
                    <a:pt x="453676" y="56007"/>
                  </a:lnTo>
                  <a:lnTo>
                    <a:pt x="612553" y="0"/>
                  </a:lnTo>
                  <a:lnTo>
                    <a:pt x="691325" y="230600"/>
                  </a:lnTo>
                  <a:lnTo>
                    <a:pt x="821817" y="230600"/>
                  </a:lnTo>
                  <a:lnTo>
                    <a:pt x="821817" y="368046"/>
                  </a:lnTo>
                  <a:lnTo>
                    <a:pt x="714375" y="368046"/>
                  </a:lnTo>
                  <a:cubicBezTo>
                    <a:pt x="706292" y="456070"/>
                    <a:pt x="654405" y="534097"/>
                    <a:pt x="576358" y="575596"/>
                  </a:cubicBezTo>
                  <a:cubicBezTo>
                    <a:pt x="771921" y="630794"/>
                    <a:pt x="907070" y="809113"/>
                    <a:pt x="907352" y="1012317"/>
                  </a:cubicBezTo>
                  <a:lnTo>
                    <a:pt x="907352" y="1036130"/>
                  </a:lnTo>
                  <a:lnTo>
                    <a:pt x="732092" y="1036130"/>
                  </a:lnTo>
                  <a:cubicBezTo>
                    <a:pt x="728155" y="1044712"/>
                    <a:pt x="721851" y="1051994"/>
                    <a:pt x="713921" y="1057120"/>
                  </a:cubicBezTo>
                  <a:cubicBezTo>
                    <a:pt x="690903" y="1071996"/>
                    <a:pt x="660183" y="1065396"/>
                    <a:pt x="645306" y="1042378"/>
                  </a:cubicBezTo>
                  <a:cubicBezTo>
                    <a:pt x="630429" y="1019360"/>
                    <a:pt x="637029" y="988640"/>
                    <a:pt x="660048" y="973763"/>
                  </a:cubicBezTo>
                  <a:cubicBezTo>
                    <a:pt x="683066" y="958886"/>
                    <a:pt x="713786" y="965486"/>
                    <a:pt x="728663" y="988505"/>
                  </a:cubicBezTo>
                  <a:lnTo>
                    <a:pt x="859060" y="988505"/>
                  </a:lnTo>
                  <a:cubicBezTo>
                    <a:pt x="847027" y="788796"/>
                    <a:pt x="691569" y="627482"/>
                    <a:pt x="492443" y="608076"/>
                  </a:cubicBezTo>
                  <a:lnTo>
                    <a:pt x="472821" y="654082"/>
                  </a:lnTo>
                  <a:lnTo>
                    <a:pt x="521494" y="784574"/>
                  </a:lnTo>
                  <a:lnTo>
                    <a:pt x="453676" y="908399"/>
                  </a:lnTo>
                  <a:lnTo>
                    <a:pt x="385763" y="784574"/>
                  </a:lnTo>
                  <a:lnTo>
                    <a:pt x="434531" y="654082"/>
                  </a:lnTo>
                  <a:lnTo>
                    <a:pt x="414909" y="608076"/>
                  </a:lnTo>
                  <a:cubicBezTo>
                    <a:pt x="215764" y="627444"/>
                    <a:pt x="60285" y="788779"/>
                    <a:pt x="48292" y="988505"/>
                  </a:cubicBezTo>
                  <a:lnTo>
                    <a:pt x="493490" y="988505"/>
                  </a:lnTo>
                  <a:cubicBezTo>
                    <a:pt x="498631" y="980587"/>
                    <a:pt x="505923" y="974300"/>
                    <a:pt x="514511" y="970381"/>
                  </a:cubicBezTo>
                  <a:cubicBezTo>
                    <a:pt x="539444" y="959003"/>
                    <a:pt x="568881" y="969992"/>
                    <a:pt x="580259" y="994925"/>
                  </a:cubicBezTo>
                  <a:cubicBezTo>
                    <a:pt x="591638" y="1019859"/>
                    <a:pt x="580649" y="1049296"/>
                    <a:pt x="555715" y="1060674"/>
                  </a:cubicBezTo>
                  <a:cubicBezTo>
                    <a:pt x="530781" y="1072052"/>
                    <a:pt x="501344" y="1061063"/>
                    <a:pt x="489966" y="1036130"/>
                  </a:cubicBezTo>
                  <a:lnTo>
                    <a:pt x="0" y="1036130"/>
                  </a:lnTo>
                  <a:lnTo>
                    <a:pt x="0" y="1012317"/>
                  </a:lnTo>
                  <a:cubicBezTo>
                    <a:pt x="313" y="809124"/>
                    <a:pt x="135450" y="630822"/>
                    <a:pt x="330994" y="575596"/>
                  </a:cubicBezTo>
                  <a:cubicBezTo>
                    <a:pt x="252873" y="534145"/>
                    <a:pt x="200909" y="456109"/>
                    <a:pt x="192786" y="368046"/>
                  </a:cubicBezTo>
                  <a:lnTo>
                    <a:pt x="85725" y="368046"/>
                  </a:lnTo>
                  <a:lnTo>
                    <a:pt x="85725" y="230600"/>
                  </a:lnTo>
                  <a:lnTo>
                    <a:pt x="216027" y="230600"/>
                  </a:lnTo>
                  <a:close/>
                </a:path>
              </a:pathLst>
            </a:custGeom>
            <a:solidFill>
              <a:schemeClr val="accent1"/>
            </a:solidFill>
            <a:ln>
              <a:solidFill>
                <a:srgbClr val="30B5C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ctr"/>
              <a:endParaRPr lang="en-US" dirty="0">
                <a:latin typeface="Huawei Sans" panose="020C0503030203020204" pitchFamily="34" charset="0"/>
              </a:endParaRPr>
            </a:p>
          </p:txBody>
        </p:sp>
        <p:cxnSp>
          <p:nvCxnSpPr>
            <p:cNvPr id="49" name="直接连接符 24">
              <a:extLst>
                <a:ext uri="{FF2B5EF4-FFF2-40B4-BE49-F238E27FC236}">
                  <a16:creationId xmlns:a16="http://schemas.microsoft.com/office/drawing/2014/main" id="{E831A5CF-CAF5-4C7D-88F2-5307A165FD1D}"/>
                </a:ext>
              </a:extLst>
            </p:cNvPr>
            <p:cNvCxnSpPr/>
            <p:nvPr/>
          </p:nvCxnSpPr>
          <p:spPr>
            <a:xfrm flipV="1">
              <a:off x="7794416" y="3132667"/>
              <a:ext cx="858185" cy="513363"/>
            </a:xfrm>
            <a:prstGeom prst="line">
              <a:avLst/>
            </a:prstGeom>
            <a:ln w="76200">
              <a:solidFill>
                <a:srgbClr val="30B5C5"/>
              </a:solidFill>
            </a:ln>
          </p:spPr>
          <p:style>
            <a:lnRef idx="1">
              <a:schemeClr val="accent1"/>
            </a:lnRef>
            <a:fillRef idx="0">
              <a:schemeClr val="accent1"/>
            </a:fillRef>
            <a:effectRef idx="0">
              <a:schemeClr val="accent1"/>
            </a:effectRef>
            <a:fontRef idx="minor">
              <a:schemeClr val="tx1"/>
            </a:fontRef>
          </p:style>
        </p:cxnSp>
        <p:cxnSp>
          <p:nvCxnSpPr>
            <p:cNvPr id="50" name="直接连接符 26">
              <a:extLst>
                <a:ext uri="{FF2B5EF4-FFF2-40B4-BE49-F238E27FC236}">
                  <a16:creationId xmlns:a16="http://schemas.microsoft.com/office/drawing/2014/main" id="{B6BAF410-67B0-470C-8121-3F4C75468A7C}"/>
                </a:ext>
              </a:extLst>
            </p:cNvPr>
            <p:cNvCxnSpPr/>
            <p:nvPr/>
          </p:nvCxnSpPr>
          <p:spPr>
            <a:xfrm>
              <a:off x="9833075" y="3534738"/>
              <a:ext cx="162411" cy="941421"/>
            </a:xfrm>
            <a:prstGeom prst="line">
              <a:avLst/>
            </a:prstGeom>
            <a:ln w="76200">
              <a:solidFill>
                <a:srgbClr val="30B5C5"/>
              </a:solidFill>
            </a:ln>
          </p:spPr>
          <p:style>
            <a:lnRef idx="1">
              <a:schemeClr val="accent1"/>
            </a:lnRef>
            <a:fillRef idx="0">
              <a:schemeClr val="accent1"/>
            </a:fillRef>
            <a:effectRef idx="0">
              <a:schemeClr val="accent1"/>
            </a:effectRef>
            <a:fontRef idx="minor">
              <a:schemeClr val="tx1"/>
            </a:fontRef>
          </p:style>
        </p:cxnSp>
        <p:cxnSp>
          <p:nvCxnSpPr>
            <p:cNvPr id="51" name="直接连接符 51">
              <a:extLst>
                <a:ext uri="{FF2B5EF4-FFF2-40B4-BE49-F238E27FC236}">
                  <a16:creationId xmlns:a16="http://schemas.microsoft.com/office/drawing/2014/main" id="{17272CA1-5474-4B5A-B787-2106830EB37C}"/>
                </a:ext>
              </a:extLst>
            </p:cNvPr>
            <p:cNvCxnSpPr/>
            <p:nvPr/>
          </p:nvCxnSpPr>
          <p:spPr>
            <a:xfrm>
              <a:off x="7870216" y="5123797"/>
              <a:ext cx="998774" cy="577457"/>
            </a:xfrm>
            <a:prstGeom prst="line">
              <a:avLst/>
            </a:prstGeom>
            <a:ln w="76200">
              <a:solidFill>
                <a:srgbClr val="30B5C5"/>
              </a:solidFill>
            </a:ln>
          </p:spPr>
          <p:style>
            <a:lnRef idx="1">
              <a:schemeClr val="accent1"/>
            </a:lnRef>
            <a:fillRef idx="0">
              <a:schemeClr val="accent1"/>
            </a:fillRef>
            <a:effectRef idx="0">
              <a:schemeClr val="accent1"/>
            </a:effectRef>
            <a:fontRef idx="minor">
              <a:schemeClr val="tx1"/>
            </a:fontRef>
          </p:style>
        </p:cxnSp>
        <p:sp>
          <p:nvSpPr>
            <p:cNvPr id="52" name="椭圆 1">
              <a:extLst>
                <a:ext uri="{FF2B5EF4-FFF2-40B4-BE49-F238E27FC236}">
                  <a16:creationId xmlns:a16="http://schemas.microsoft.com/office/drawing/2014/main" id="{D54C9E60-814E-413C-8E81-47309409B176}"/>
                </a:ext>
              </a:extLst>
            </p:cNvPr>
            <p:cNvSpPr/>
            <p:nvPr/>
          </p:nvSpPr>
          <p:spPr bwMode="auto">
            <a:xfrm>
              <a:off x="7928889" y="3977614"/>
              <a:ext cx="1619932" cy="463896"/>
            </a:xfrm>
            <a:prstGeom prst="ellipse">
              <a:avLst/>
            </a:prstGeom>
            <a:ln/>
          </p:spPr>
          <p:style>
            <a:lnRef idx="0">
              <a:schemeClr val="accent4"/>
            </a:lnRef>
            <a:fillRef idx="3">
              <a:schemeClr val="accent4"/>
            </a:fillRef>
            <a:effectRef idx="3">
              <a:schemeClr val="accent4"/>
            </a:effectRef>
            <a:fontRef idx="minor">
              <a:schemeClr val="lt1"/>
            </a:fontRef>
          </p:style>
          <p:txBody>
            <a:bodyPr vert="horz" wrap="square" lIns="0" tIns="34281" rIns="0" bIns="34281" numCol="1" rtlCol="0" anchor="t" anchorCtr="0" compatLnSpc="1">
              <a:prstTxWarp prst="textNoShape">
                <a:avLst/>
              </a:prstTxWarp>
              <a:noAutofit/>
            </a:bodyPr>
            <a:lstStyle/>
            <a:p>
              <a:pPr algn="ctr" defTabSz="913495" fontAlgn="ctr">
                <a:spcBef>
                  <a:spcPts val="0"/>
                </a:spcBef>
                <a:spcAft>
                  <a:spcPts val="0"/>
                </a:spcAft>
                <a:buClr>
                  <a:srgbClr val="CC9900"/>
                </a:buClr>
              </a:pPr>
              <a:r>
                <a:rPr lang="en-US" sz="1600" b="1" u="none" dirty="0">
                  <a:solidFill>
                    <a:schemeClr val="bg1"/>
                  </a:solidFill>
                  <a:latin typeface="Huawei Sans" panose="020C0503030203020204" pitchFamily="34" charset="0"/>
                </a:rPr>
                <a:t>Efficiency</a:t>
              </a:r>
              <a:endParaRPr lang="en-US" altLang="zh-CN" sz="1600" b="1" kern="0" dirty="0">
                <a:solidFill>
                  <a:schemeClr val="bg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sp>
        <p:nvSpPr>
          <p:cNvPr id="53" name="文本框 4">
            <a:extLst>
              <a:ext uri="{FF2B5EF4-FFF2-40B4-BE49-F238E27FC236}">
                <a16:creationId xmlns:a16="http://schemas.microsoft.com/office/drawing/2014/main" id="{9A7C57E1-3EB8-48C3-8A9D-D2C37F513713}"/>
              </a:ext>
            </a:extLst>
          </p:cNvPr>
          <p:cNvSpPr txBox="1"/>
          <p:nvPr/>
        </p:nvSpPr>
        <p:spPr>
          <a:xfrm>
            <a:off x="9681908" y="1159036"/>
            <a:ext cx="1996595" cy="274407"/>
          </a:xfrm>
          <a:prstGeom prst="rect">
            <a:avLst/>
          </a:prstGeom>
          <a:noFill/>
        </p:spPr>
        <p:txBody>
          <a:bodyPr wrap="square" rtlCol="0">
            <a:noAutofit/>
          </a:bodyPr>
          <a:lstStyle/>
          <a:p>
            <a:pPr fontAlgn="ctr"/>
            <a:r>
              <a:rPr lang="en-US" u="none" dirty="0">
                <a:latin typeface="Huawei Sans" panose="020C0503030203020204" pitchFamily="34" charset="0"/>
              </a:rPr>
              <a:t>Importance of Data Mining</a:t>
            </a:r>
            <a:endParaRPr lang="en-US" altLang="zh-CN" dirty="0">
              <a:latin typeface="Huawei Sans" panose="020C0503030203020204" pitchFamily="34" charset="0"/>
            </a:endParaRPr>
          </a:p>
        </p:txBody>
      </p:sp>
      <p:pic>
        <p:nvPicPr>
          <p:cNvPr id="54" name="图片 46">
            <a:extLst>
              <a:ext uri="{FF2B5EF4-FFF2-40B4-BE49-F238E27FC236}">
                <a16:creationId xmlns:a16="http://schemas.microsoft.com/office/drawing/2014/main" id="{30977AB1-C0F4-4A13-B152-AF0A028203E0}"/>
              </a:ext>
            </a:extLst>
          </p:cNvPr>
          <p:cNvPicPr>
            <a:picLocks noChangeAspect="1"/>
          </p:cNvPicPr>
          <p:nvPr/>
        </p:nvPicPr>
        <p:blipFill rotWithShape="1">
          <a:blip r:embed="rId5"/>
          <a:srcRect l="13529" t="27533" r="32316" b="18510"/>
          <a:stretch/>
        </p:blipFill>
        <p:spPr>
          <a:xfrm>
            <a:off x="5533175" y="4974967"/>
            <a:ext cx="968437" cy="571989"/>
          </a:xfrm>
          <a:prstGeom prst="rect">
            <a:avLst/>
          </a:prstGeom>
        </p:spPr>
      </p:pic>
    </p:spTree>
    <p:extLst>
      <p:ext uri="{BB962C8B-B14F-4D97-AF65-F5344CB8AC3E}">
        <p14:creationId xmlns:p14="http://schemas.microsoft.com/office/powerpoint/2010/main" val="280916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91" name="标题 2">
            <a:extLst>
              <a:ext uri="{FF2B5EF4-FFF2-40B4-BE49-F238E27FC236}">
                <a16:creationId xmlns:a16="http://schemas.microsoft.com/office/drawing/2014/main" id="{A1EEEA10-C995-4DA8-A01A-FF0065A85C3F}"/>
              </a:ext>
            </a:extLst>
          </p:cNvPr>
          <p:cNvSpPr>
            <a:spLocks noGrp="1"/>
          </p:cNvSpPr>
          <p:nvPr>
            <p:ph type="title"/>
          </p:nvPr>
        </p:nvSpPr>
        <p:spPr>
          <a:xfrm>
            <a:off x="455613" y="447469"/>
            <a:ext cx="11293475" cy="497095"/>
          </a:xfrm>
        </p:spPr>
        <p:txBody>
          <a:bodyPr wrap="square">
            <a:noAutofit/>
          </a:bodyPr>
          <a:lstStyle/>
          <a:p>
            <a:pPr fontAlgn="ctr"/>
            <a:r>
              <a:rPr lang="en-US" sz="2800" u="none" dirty="0">
                <a:latin typeface="Huawei Sans" panose="020C0503030203020204" pitchFamily="34" charset="0"/>
              </a:rPr>
              <a:t>Big Data Application - Education</a:t>
            </a:r>
            <a:endParaRPr lang="en-US" altLang="zh-CN" sz="2800" dirty="0">
              <a:latin typeface="Huawei Sans" panose="020C0503030203020204" pitchFamily="34" charset="0"/>
              <a:sym typeface="Huawei Sans" panose="020C0503030203020204" pitchFamily="34" charset="0"/>
            </a:endParaRPr>
          </a:p>
        </p:txBody>
      </p:sp>
      <p:sp>
        <p:nvSpPr>
          <p:cNvPr id="92" name="文本占位符 7">
            <a:extLst>
              <a:ext uri="{FF2B5EF4-FFF2-40B4-BE49-F238E27FC236}">
                <a16:creationId xmlns:a16="http://schemas.microsoft.com/office/drawing/2014/main" id="{EE564714-32B2-418B-B200-2EC86C551454}"/>
              </a:ext>
            </a:extLst>
          </p:cNvPr>
          <p:cNvSpPr txBox="1">
            <a:spLocks/>
          </p:cNvSpPr>
          <p:nvPr/>
        </p:nvSpPr>
        <p:spPr>
          <a:xfrm>
            <a:off x="455613" y="1052515"/>
            <a:ext cx="11293476" cy="453284"/>
          </a:xfrm>
          <a:prstGeom prst="rect">
            <a:avLst/>
          </a:prstGeom>
        </p:spPr>
        <p:txBody>
          <a:bodyPr vert="horz" wrap="square" lIns="91440" tIns="45720" rIns="91440" bIns="45720" rtlCol="0" anchor="ctr">
            <a:no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t>B</a:t>
            </a:r>
            <a:r>
              <a:rPr lang="en-US" dirty="0">
                <a:latin typeface="Huawei Sans" panose="020C0503030203020204" pitchFamily="34" charset="0"/>
              </a:rPr>
              <a:t>ig data analysis has been applied in all facets of education.</a:t>
            </a:r>
            <a:endParaRPr lang="en-US" altLang="zh-CN" dirty="0">
              <a:latin typeface="Huawei Sans" panose="020C0503030203020204" pitchFamily="34" charset="0"/>
            </a:endParaRPr>
          </a:p>
        </p:txBody>
      </p:sp>
      <p:pic>
        <p:nvPicPr>
          <p:cNvPr id="5" name="Picture 4">
            <a:extLst>
              <a:ext uri="{FF2B5EF4-FFF2-40B4-BE49-F238E27FC236}">
                <a16:creationId xmlns:a16="http://schemas.microsoft.com/office/drawing/2014/main" id="{F0B65BA0-E65A-4131-995A-B229E6BCF7D5}"/>
              </a:ext>
            </a:extLst>
          </p:cNvPr>
          <p:cNvPicPr>
            <a:picLocks noChangeAspect="1"/>
          </p:cNvPicPr>
          <p:nvPr/>
        </p:nvPicPr>
        <p:blipFill>
          <a:blip r:embed="rId5"/>
          <a:stretch>
            <a:fillRect/>
          </a:stretch>
        </p:blipFill>
        <p:spPr>
          <a:xfrm>
            <a:off x="2045579" y="1885376"/>
            <a:ext cx="8113542" cy="3801292"/>
          </a:xfrm>
          <a:prstGeom prst="rect">
            <a:avLst/>
          </a:prstGeom>
        </p:spPr>
      </p:pic>
    </p:spTree>
    <p:extLst>
      <p:ext uri="{BB962C8B-B14F-4D97-AF65-F5344CB8AC3E}">
        <p14:creationId xmlns:p14="http://schemas.microsoft.com/office/powerpoint/2010/main" val="8667041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45331" y="331253"/>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pic>
        <p:nvPicPr>
          <p:cNvPr id="11" name="图片 20">
            <a:extLst>
              <a:ext uri="{FF2B5EF4-FFF2-40B4-BE49-F238E27FC236}">
                <a16:creationId xmlns:a16="http://schemas.microsoft.com/office/drawing/2014/main" id="{D3084B9D-DF51-4118-BF18-3DE15049A7B4}"/>
              </a:ext>
            </a:extLst>
          </p:cNvPr>
          <p:cNvPicPr>
            <a:picLocks noChangeAspect="1"/>
          </p:cNvPicPr>
          <p:nvPr/>
        </p:nvPicPr>
        <p:blipFill>
          <a:blip r:embed="rId5"/>
          <a:stretch>
            <a:fillRect/>
          </a:stretch>
        </p:blipFill>
        <p:spPr>
          <a:xfrm>
            <a:off x="662453" y="2444162"/>
            <a:ext cx="3427463" cy="2284975"/>
          </a:xfrm>
          <a:prstGeom prst="rect">
            <a:avLst/>
          </a:prstGeom>
        </p:spPr>
      </p:pic>
      <p:sp>
        <p:nvSpPr>
          <p:cNvPr id="12" name="矩形 31">
            <a:extLst>
              <a:ext uri="{FF2B5EF4-FFF2-40B4-BE49-F238E27FC236}">
                <a16:creationId xmlns:a16="http://schemas.microsoft.com/office/drawing/2014/main" id="{EB1AA10C-5B85-4D9F-849B-A5A3D426B89E}"/>
              </a:ext>
            </a:extLst>
          </p:cNvPr>
          <p:cNvSpPr/>
          <p:nvPr/>
        </p:nvSpPr>
        <p:spPr>
          <a:xfrm>
            <a:off x="492032" y="969969"/>
            <a:ext cx="4213883" cy="1015578"/>
          </a:xfrm>
          <a:prstGeom prst="rect">
            <a:avLst/>
          </a:prstGeom>
        </p:spPr>
        <p:txBody>
          <a:bodyPr wrap="square" lIns="91349" tIns="45678" rIns="91349" bIns="45678" anchor="ctr">
            <a:noAutofit/>
          </a:bodyPr>
          <a:lstStyle/>
          <a:p>
            <a:pPr fontAlgn="ctr">
              <a:spcBef>
                <a:spcPts val="0"/>
              </a:spcBef>
              <a:spcAft>
                <a:spcPts val="0"/>
              </a:spcAft>
            </a:pPr>
            <a:r>
              <a:rPr lang="en-US" sz="2000" b="1" u="none" dirty="0">
                <a:solidFill>
                  <a:prstClr val="black"/>
                </a:solidFill>
                <a:latin typeface="Huawei Sans" panose="020C0503030203020204" pitchFamily="34" charset="0"/>
              </a:rPr>
              <a:t>Public Safety Scenario - </a:t>
            </a:r>
            <a:r>
              <a:rPr lang="en-US" sz="2000" u="none" dirty="0">
                <a:solidFill>
                  <a:prstClr val="black"/>
                </a:solidFill>
                <a:latin typeface="Huawei Sans" panose="020C0503030203020204" pitchFamily="34" charset="0"/>
              </a:rPr>
              <a:t>Automatic Warning and Linkage</a:t>
            </a:r>
            <a:endParaRPr lang="en-US" altLang="zh-CN" sz="540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5" name="TextBox 47">
            <a:extLst>
              <a:ext uri="{FF2B5EF4-FFF2-40B4-BE49-F238E27FC236}">
                <a16:creationId xmlns:a16="http://schemas.microsoft.com/office/drawing/2014/main" id="{60CE3B22-69F1-4797-BF0F-BA329C87E6DC}"/>
              </a:ext>
            </a:extLst>
          </p:cNvPr>
          <p:cNvSpPr txBox="1"/>
          <p:nvPr/>
        </p:nvSpPr>
        <p:spPr>
          <a:xfrm>
            <a:off x="5655413" y="5547844"/>
            <a:ext cx="2394553" cy="646331"/>
          </a:xfrm>
          <a:prstGeom prst="rect">
            <a:avLst/>
          </a:prstGeom>
          <a:ln/>
        </p:spPr>
        <p:style>
          <a:lnRef idx="1">
            <a:schemeClr val="accent4"/>
          </a:lnRef>
          <a:fillRef idx="3">
            <a:schemeClr val="accent4"/>
          </a:fillRef>
          <a:effectRef idx="2">
            <a:schemeClr val="accent4"/>
          </a:effectRef>
          <a:fontRef idx="minor">
            <a:schemeClr val="lt1"/>
          </a:fontRef>
        </p:style>
        <p:txBody>
          <a:bodyPr wrap="square" tIns="0" bIns="0" rtlCol="0" anchor="ctr">
            <a:spAutoFit/>
          </a:bodyPr>
          <a:lstStyle/>
          <a:p>
            <a:pPr defTabSz="913495" fontAlgn="ctr">
              <a:spcBef>
                <a:spcPts val="0"/>
              </a:spcBef>
              <a:spcAft>
                <a:spcPts val="0"/>
              </a:spcAft>
              <a:defRPr/>
            </a:pPr>
            <a:r>
              <a:rPr lang="en-US" sz="1400" b="1" u="none" dirty="0">
                <a:solidFill>
                  <a:srgbClr val="FFFFFF"/>
                </a:solidFill>
                <a:latin typeface="Huawei Sans" panose="020C0503030203020204" pitchFamily="34" charset="0"/>
              </a:rPr>
              <a:t>The city/community surveillance system confirms the exceptions.</a:t>
            </a:r>
          </a:p>
        </p:txBody>
      </p:sp>
      <p:sp>
        <p:nvSpPr>
          <p:cNvPr id="16" name="TextBox 48">
            <a:extLst>
              <a:ext uri="{FF2B5EF4-FFF2-40B4-BE49-F238E27FC236}">
                <a16:creationId xmlns:a16="http://schemas.microsoft.com/office/drawing/2014/main" id="{A3E179D5-243B-438C-AFA1-8483ECDBFC5F}"/>
              </a:ext>
            </a:extLst>
          </p:cNvPr>
          <p:cNvSpPr txBox="1"/>
          <p:nvPr/>
        </p:nvSpPr>
        <p:spPr>
          <a:xfrm>
            <a:off x="9661793" y="5344148"/>
            <a:ext cx="1872867" cy="628671"/>
          </a:xfrm>
          <a:prstGeom prst="rect">
            <a:avLst/>
          </a:prstGeom>
          <a:solidFill>
            <a:srgbClr val="D33859"/>
          </a:solidFill>
          <a:ln/>
        </p:spPr>
        <p:style>
          <a:lnRef idx="1">
            <a:schemeClr val="accent3"/>
          </a:lnRef>
          <a:fillRef idx="3">
            <a:schemeClr val="accent3"/>
          </a:fillRef>
          <a:effectRef idx="2">
            <a:schemeClr val="accent3"/>
          </a:effectRef>
          <a:fontRef idx="minor">
            <a:schemeClr val="lt1"/>
          </a:fontRef>
        </p:style>
        <p:txBody>
          <a:bodyPr wrap="square" rtlCol="0">
            <a:noAutofit/>
          </a:bodyPr>
          <a:lstStyle>
            <a:defPPr>
              <a:defRPr lang="en-US"/>
            </a:defPPr>
            <a:lvl1pPr algn="ctr" defTabSz="913495" fontAlgn="auto">
              <a:spcBef>
                <a:spcPts val="0"/>
              </a:spcBef>
              <a:spcAft>
                <a:spcPts val="0"/>
              </a:spcAft>
              <a:defRPr sz="1400" b="1" kern="0">
                <a:solidFill>
                  <a:schemeClr val="tx1"/>
                </a:solidFill>
                <a:latin typeface="Arial" panose="020C0503030203020204" pitchFamily="34" charset="0"/>
                <a:ea typeface="方正兰亭黑简体" panose="02000000000000000000" pitchFamily="2" charset="-122"/>
                <a:cs typeface="+mn-ea"/>
              </a:defRPr>
            </a:lvl1pPr>
          </a:lstStyle>
          <a:p>
            <a:pPr fontAlgn="ctr"/>
            <a:r>
              <a:rPr lang="en-US" sz="1600" b="1" u="none" dirty="0">
                <a:solidFill>
                  <a:schemeClr val="bg1"/>
                </a:solidFill>
                <a:latin typeface="Huawei Sans" panose="020C0503030203020204" pitchFamily="34" charset="0"/>
              </a:rPr>
              <a:t>Public safety authorities</a:t>
            </a:r>
            <a:r>
              <a:rPr lang="en-US" sz="1600" u="none" dirty="0">
                <a:solidFill>
                  <a:schemeClr val="bg1"/>
                </a:solidFill>
                <a:latin typeface="Huawei Sans" panose="020C0503030203020204" pitchFamily="34" charset="0"/>
              </a:rPr>
              <a:t> </a:t>
            </a:r>
          </a:p>
        </p:txBody>
      </p:sp>
      <p:grpSp>
        <p:nvGrpSpPr>
          <p:cNvPr id="17" name="组合 39">
            <a:extLst>
              <a:ext uri="{FF2B5EF4-FFF2-40B4-BE49-F238E27FC236}">
                <a16:creationId xmlns:a16="http://schemas.microsoft.com/office/drawing/2014/main" id="{51B44D97-1C1B-4BAC-A164-2D32C4E69E61}"/>
              </a:ext>
            </a:extLst>
          </p:cNvPr>
          <p:cNvGrpSpPr/>
          <p:nvPr/>
        </p:nvGrpSpPr>
        <p:grpSpPr>
          <a:xfrm>
            <a:off x="8198647" y="4799256"/>
            <a:ext cx="1475705" cy="984584"/>
            <a:chOff x="7532385" y="4640286"/>
            <a:chExt cx="1475705" cy="984584"/>
          </a:xfrm>
        </p:grpSpPr>
        <p:sp>
          <p:nvSpPr>
            <p:cNvPr id="21" name="右箭头 40">
              <a:extLst>
                <a:ext uri="{FF2B5EF4-FFF2-40B4-BE49-F238E27FC236}">
                  <a16:creationId xmlns:a16="http://schemas.microsoft.com/office/drawing/2014/main" id="{258D0968-A577-4F1D-9788-2AAA67178BAF}"/>
                </a:ext>
              </a:extLst>
            </p:cNvPr>
            <p:cNvSpPr/>
            <p:nvPr/>
          </p:nvSpPr>
          <p:spPr bwMode="auto">
            <a:xfrm>
              <a:off x="7772978" y="5370225"/>
              <a:ext cx="1109276" cy="254645"/>
            </a:xfrm>
            <a:prstGeom prst="rightArrow">
              <a:avLst/>
            </a:prstGeom>
            <a:solidFill>
              <a:srgbClr val="30B5C5"/>
            </a:solidFill>
            <a:ln>
              <a:solidFill>
                <a:srgbClr val="30B5C5"/>
              </a:solidFill>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200"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2" name="矩形 41">
              <a:extLst>
                <a:ext uri="{FF2B5EF4-FFF2-40B4-BE49-F238E27FC236}">
                  <a16:creationId xmlns:a16="http://schemas.microsoft.com/office/drawing/2014/main" id="{58C2F3CE-2232-4A0B-B72F-01CD2EC424C9}"/>
                </a:ext>
              </a:extLst>
            </p:cNvPr>
            <p:cNvSpPr/>
            <p:nvPr/>
          </p:nvSpPr>
          <p:spPr>
            <a:xfrm>
              <a:off x="7532385" y="4640286"/>
              <a:ext cx="1475705" cy="954107"/>
            </a:xfrm>
            <a:prstGeom prst="rect">
              <a:avLst/>
            </a:prstGeom>
          </p:spPr>
          <p:txBody>
            <a:bodyPr wrap="square">
              <a:noAutofit/>
            </a:bodyPr>
            <a:lstStyle/>
            <a:p>
              <a:pPr algn="ctr" defTabSz="913495" fontAlgn="ctr">
                <a:spcBef>
                  <a:spcPts val="0"/>
                </a:spcBef>
                <a:spcAft>
                  <a:spcPts val="0"/>
                </a:spcAft>
                <a:defRPr/>
              </a:pPr>
              <a:r>
                <a:rPr lang="en-US" sz="1400" b="1" u="none" dirty="0">
                  <a:solidFill>
                    <a:prstClr val="black"/>
                  </a:solidFill>
                  <a:latin typeface="Huawei Sans" panose="020C0503030203020204" pitchFamily="34" charset="0"/>
                </a:rPr>
                <a:t>Report to the upper-level department</a:t>
              </a:r>
            </a:p>
          </p:txBody>
        </p:sp>
      </p:grpSp>
      <p:grpSp>
        <p:nvGrpSpPr>
          <p:cNvPr id="23" name="组合 42">
            <a:extLst>
              <a:ext uri="{FF2B5EF4-FFF2-40B4-BE49-F238E27FC236}">
                <a16:creationId xmlns:a16="http://schemas.microsoft.com/office/drawing/2014/main" id="{7B518857-424D-425C-B286-AFACEA5A2B84}"/>
              </a:ext>
            </a:extLst>
          </p:cNvPr>
          <p:cNvGrpSpPr/>
          <p:nvPr/>
        </p:nvGrpSpPr>
        <p:grpSpPr>
          <a:xfrm>
            <a:off x="4279001" y="2307285"/>
            <a:ext cx="2436314" cy="1468607"/>
            <a:chOff x="4726244" y="1985461"/>
            <a:chExt cx="2436314" cy="1468607"/>
          </a:xfrm>
        </p:grpSpPr>
        <p:sp>
          <p:nvSpPr>
            <p:cNvPr id="24" name="右箭头 43">
              <a:extLst>
                <a:ext uri="{FF2B5EF4-FFF2-40B4-BE49-F238E27FC236}">
                  <a16:creationId xmlns:a16="http://schemas.microsoft.com/office/drawing/2014/main" id="{60F19504-56AC-4122-9AFE-ACEED8E4309D}"/>
                </a:ext>
              </a:extLst>
            </p:cNvPr>
            <p:cNvSpPr/>
            <p:nvPr/>
          </p:nvSpPr>
          <p:spPr bwMode="auto">
            <a:xfrm>
              <a:off x="4936947" y="1985461"/>
              <a:ext cx="1934411" cy="437864"/>
            </a:xfrm>
            <a:prstGeom prst="rightArrow">
              <a:avLst/>
            </a:prstGeom>
            <a:solidFill>
              <a:srgbClr val="30B5C5"/>
            </a:solidFill>
            <a:ln>
              <a:solidFill>
                <a:srgbClr val="30B5C5"/>
              </a:solidFill>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200"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5" name="矩形 44">
              <a:extLst>
                <a:ext uri="{FF2B5EF4-FFF2-40B4-BE49-F238E27FC236}">
                  <a16:creationId xmlns:a16="http://schemas.microsoft.com/office/drawing/2014/main" id="{2EF8B665-E948-4B08-B454-0FB07BB98162}"/>
                </a:ext>
              </a:extLst>
            </p:cNvPr>
            <p:cNvSpPr/>
            <p:nvPr/>
          </p:nvSpPr>
          <p:spPr>
            <a:xfrm>
              <a:off x="4726244" y="2499961"/>
              <a:ext cx="2436314" cy="954107"/>
            </a:xfrm>
            <a:prstGeom prst="rect">
              <a:avLst/>
            </a:prstGeom>
            <a:solidFill>
              <a:srgbClr val="BEE9EE"/>
            </a:solidFill>
            <a:ln w="9525" cap="flat" cmpd="sng" algn="ctr">
              <a:solidFill>
                <a:srgbClr val="30B5C5"/>
              </a:solidFill>
              <a:prstDash val="solid"/>
            </a:ln>
            <a:effectLst>
              <a:outerShdw blurRad="40000" dist="20000" dir="5400000" rotWithShape="0">
                <a:srgbClr val="000000">
                  <a:alpha val="38000"/>
                </a:srgbClr>
              </a:outerShdw>
            </a:effectLst>
          </p:spPr>
          <p:txBody>
            <a:bodyPr wrap="square">
              <a:spAutoFit/>
            </a:bodyPr>
            <a:lstStyle/>
            <a:p>
              <a:pPr defTabSz="913495" fontAlgn="ctr">
                <a:defRPr/>
              </a:pPr>
              <a:r>
                <a:rPr lang="en-US" sz="1400" u="none" dirty="0">
                  <a:solidFill>
                    <a:prstClr val="black"/>
                  </a:solidFill>
                  <a:latin typeface="Huawei Sans" panose="020C0503030203020204" pitchFamily="34" charset="0"/>
                </a:rPr>
                <a:t>Automatic warning system:</a:t>
              </a:r>
              <a:endParaRPr lang="en-US" altLang="zh-CN" sz="1400"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defTabSz="913495" fontAlgn="ctr">
                <a:defRPr/>
              </a:pPr>
              <a:r>
                <a:rPr lang="en-US" altLang="zh-CN" sz="1400" dirty="0">
                  <a:solidFill>
                    <a:prstClr val="black">
                      <a:lumMod val="95000"/>
                      <a:lumOff val="5000"/>
                    </a:prstClr>
                  </a:solidFill>
                  <a:latin typeface="Huawei Sans" panose="020C0503030203020204" pitchFamily="34" charset="0"/>
                </a:rPr>
                <a:t>population </a:t>
              </a:r>
              <a:r>
                <a:rPr lang="en-US" sz="1400" u="none" dirty="0">
                  <a:solidFill>
                    <a:prstClr val="black"/>
                  </a:solidFill>
                  <a:latin typeface="Huawei Sans" panose="020C0503030203020204" pitchFamily="34" charset="0"/>
                </a:rPr>
                <a:t>flow on the right side of a building exceeds the threshold.</a:t>
              </a:r>
              <a:endParaRPr lang="en-US" altLang="zh-CN" sz="1400"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sp>
        <p:nvSpPr>
          <p:cNvPr id="27" name="TextBox 42">
            <a:extLst>
              <a:ext uri="{FF2B5EF4-FFF2-40B4-BE49-F238E27FC236}">
                <a16:creationId xmlns:a16="http://schemas.microsoft.com/office/drawing/2014/main" id="{F7EBD483-5C30-448C-88C1-578B0812A059}"/>
              </a:ext>
            </a:extLst>
          </p:cNvPr>
          <p:cNvSpPr txBox="1"/>
          <p:nvPr/>
        </p:nvSpPr>
        <p:spPr>
          <a:xfrm>
            <a:off x="8439240" y="1914902"/>
            <a:ext cx="2368307" cy="738664"/>
          </a:xfrm>
          <a:prstGeom prst="rect">
            <a:avLst/>
          </a:prstGeom>
          <a:noFill/>
          <a:ln>
            <a:solidFill>
              <a:sysClr val="windowText" lastClr="000000"/>
            </a:solidFill>
            <a:prstDash val="dash"/>
          </a:ln>
        </p:spPr>
        <p:txBody>
          <a:bodyPr wrap="square" rtlCol="0">
            <a:noAutofit/>
          </a:bodyPr>
          <a:lstStyle/>
          <a:p>
            <a:pPr defTabSz="913495" fontAlgn="ctr">
              <a:spcBef>
                <a:spcPts val="0"/>
              </a:spcBef>
              <a:spcAft>
                <a:spcPts val="0"/>
              </a:spcAft>
              <a:defRPr/>
            </a:pPr>
            <a:r>
              <a:rPr lang="en-US" sz="1400" b="1" u="none" dirty="0">
                <a:solidFill>
                  <a:prstClr val="black"/>
                </a:solidFill>
                <a:latin typeface="Huawei Sans" panose="020C0503030203020204" pitchFamily="34" charset="0"/>
              </a:rPr>
              <a:t>The supervision department locates the exceptions immediately.</a:t>
            </a:r>
            <a:endParaRPr lang="en-US" altLang="zh-CN" sz="1400" b="1"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28" name="组合 48">
            <a:extLst>
              <a:ext uri="{FF2B5EF4-FFF2-40B4-BE49-F238E27FC236}">
                <a16:creationId xmlns:a16="http://schemas.microsoft.com/office/drawing/2014/main" id="{F0400B51-7380-4EDC-8F5B-0B0CCD4E437E}"/>
              </a:ext>
            </a:extLst>
          </p:cNvPr>
          <p:cNvGrpSpPr/>
          <p:nvPr/>
        </p:nvGrpSpPr>
        <p:grpSpPr>
          <a:xfrm>
            <a:off x="7396266" y="3135888"/>
            <a:ext cx="3892513" cy="1406104"/>
            <a:chOff x="6797258" y="3180508"/>
            <a:chExt cx="3892513" cy="1406104"/>
          </a:xfrm>
        </p:grpSpPr>
        <p:sp>
          <p:nvSpPr>
            <p:cNvPr id="29" name="右箭头 49">
              <a:extLst>
                <a:ext uri="{FF2B5EF4-FFF2-40B4-BE49-F238E27FC236}">
                  <a16:creationId xmlns:a16="http://schemas.microsoft.com/office/drawing/2014/main" id="{7FD74FE9-DA44-4994-81F8-27A91C1CE112}"/>
                </a:ext>
              </a:extLst>
            </p:cNvPr>
            <p:cNvSpPr/>
            <p:nvPr/>
          </p:nvSpPr>
          <p:spPr bwMode="auto">
            <a:xfrm rot="7203332" flipV="1">
              <a:off x="6355447" y="3622319"/>
              <a:ext cx="1280008" cy="396386"/>
            </a:xfrm>
            <a:prstGeom prst="rightArrow">
              <a:avLst/>
            </a:prstGeom>
            <a:solidFill>
              <a:srgbClr val="30B5C5"/>
            </a:solidFill>
            <a:ln>
              <a:solidFill>
                <a:srgbClr val="30B5C5"/>
              </a:solidFill>
            </a:ln>
            <a:extLs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200"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0" name="矩形 50">
              <a:extLst>
                <a:ext uri="{FF2B5EF4-FFF2-40B4-BE49-F238E27FC236}">
                  <a16:creationId xmlns:a16="http://schemas.microsoft.com/office/drawing/2014/main" id="{153DB739-B461-4CD2-B0BF-A0B302F70CC5}"/>
                </a:ext>
              </a:extLst>
            </p:cNvPr>
            <p:cNvSpPr/>
            <p:nvPr/>
          </p:nvSpPr>
          <p:spPr>
            <a:xfrm>
              <a:off x="7128706" y="3632505"/>
              <a:ext cx="1608310" cy="954107"/>
            </a:xfrm>
            <a:prstGeom prst="rect">
              <a:avLst/>
            </a:prstGeom>
          </p:spPr>
          <p:txBody>
            <a:bodyPr wrap="square">
              <a:noAutofit/>
            </a:bodyPr>
            <a:lstStyle/>
            <a:p>
              <a:pPr defTabSz="913495" fontAlgn="ctr">
                <a:spcBef>
                  <a:spcPts val="0"/>
                </a:spcBef>
                <a:spcAft>
                  <a:spcPts val="0"/>
                </a:spcAft>
                <a:defRPr/>
              </a:pPr>
              <a:r>
                <a:rPr lang="en-US" sz="1400" b="1" u="none" dirty="0">
                  <a:solidFill>
                    <a:prstClr val="black"/>
                  </a:solidFill>
                  <a:latin typeface="Huawei Sans" panose="020C0503030203020204" pitchFamily="34" charset="0"/>
                </a:rPr>
                <a:t>Send </a:t>
              </a:r>
              <a:r>
                <a:rPr lang="en-US" sz="1400" b="1" dirty="0">
                  <a:solidFill>
                    <a:prstClr val="black"/>
                  </a:solidFill>
                  <a:latin typeface="Huawei Sans" panose="020C0503030203020204" pitchFamily="34" charset="0"/>
                </a:rPr>
                <a:t>exceptions</a:t>
              </a:r>
              <a:r>
                <a:rPr lang="en-US" sz="1400" b="1" u="none" dirty="0">
                  <a:solidFill>
                    <a:prstClr val="black"/>
                  </a:solidFill>
                  <a:latin typeface="Huawei Sans" panose="020C0503030203020204" pitchFamily="34" charset="0"/>
                </a:rPr>
                <a:t> for confirmation</a:t>
              </a:r>
            </a:p>
          </p:txBody>
        </p:sp>
        <p:sp>
          <p:nvSpPr>
            <p:cNvPr id="31" name="矩形 51">
              <a:extLst>
                <a:ext uri="{FF2B5EF4-FFF2-40B4-BE49-F238E27FC236}">
                  <a16:creationId xmlns:a16="http://schemas.microsoft.com/office/drawing/2014/main" id="{94C47580-6912-4FFA-BCA3-BA6FCB0D7833}"/>
                </a:ext>
              </a:extLst>
            </p:cNvPr>
            <p:cNvSpPr/>
            <p:nvPr/>
          </p:nvSpPr>
          <p:spPr>
            <a:xfrm>
              <a:off x="8856208" y="3297292"/>
              <a:ext cx="1833563" cy="523220"/>
            </a:xfrm>
            <a:prstGeom prst="rect">
              <a:avLst/>
            </a:prstGeom>
            <a:solidFill>
              <a:srgbClr val="BEE9EE"/>
            </a:solidFill>
            <a:ln w="9525" cap="flat" cmpd="sng" algn="ctr">
              <a:solidFill>
                <a:srgbClr val="30B5C5"/>
              </a:solidFill>
              <a:prstDash val="solid"/>
            </a:ln>
            <a:effectLst>
              <a:outerShdw blurRad="40000" dist="20000" dir="5400000" rotWithShape="0">
                <a:srgbClr val="000000">
                  <a:alpha val="38000"/>
                </a:srgbClr>
              </a:outerShdw>
            </a:effectLst>
          </p:spPr>
          <p:txBody>
            <a:bodyPr wrap="square">
              <a:noAutofit/>
            </a:bodyPr>
            <a:lstStyle/>
            <a:p>
              <a:pPr defTabSz="913495" fontAlgn="ctr">
                <a:spcBef>
                  <a:spcPts val="0"/>
                </a:spcBef>
                <a:spcAft>
                  <a:spcPts val="0"/>
                </a:spcAft>
                <a:defRPr/>
              </a:pPr>
              <a:r>
                <a:rPr lang="en-US" sz="1400" dirty="0">
                  <a:solidFill>
                    <a:prstClr val="black"/>
                  </a:solidFill>
                  <a:latin typeface="Huawei Sans" panose="020C0503030203020204" pitchFamily="34" charset="0"/>
                </a:rPr>
                <a:t>C</a:t>
              </a:r>
              <a:r>
                <a:rPr lang="en-US" sz="1400" u="none" dirty="0">
                  <a:solidFill>
                    <a:prstClr val="black"/>
                  </a:solidFill>
                  <a:latin typeface="Huawei Sans" panose="020C0503030203020204" pitchFamily="34" charset="0"/>
                </a:rPr>
                <a:t>rowd gathers to watch a fight.</a:t>
              </a:r>
            </a:p>
          </p:txBody>
        </p:sp>
      </p:grpSp>
      <p:sp>
        <p:nvSpPr>
          <p:cNvPr id="32" name="TextBox 70">
            <a:extLst>
              <a:ext uri="{FF2B5EF4-FFF2-40B4-BE49-F238E27FC236}">
                <a16:creationId xmlns:a16="http://schemas.microsoft.com/office/drawing/2014/main" id="{ACB6AD4C-6676-4E98-97B5-44C0F9653FDB}"/>
              </a:ext>
            </a:extLst>
          </p:cNvPr>
          <p:cNvSpPr txBox="1"/>
          <p:nvPr/>
        </p:nvSpPr>
        <p:spPr>
          <a:xfrm>
            <a:off x="5836902" y="1185413"/>
            <a:ext cx="3086706" cy="584691"/>
          </a:xfrm>
          <a:prstGeom prst="rect">
            <a:avLst/>
          </a:prstGeom>
          <a:noFill/>
        </p:spPr>
        <p:txBody>
          <a:bodyPr wrap="square" lIns="91349" tIns="45678" rIns="91349" bIns="45678" rtlCol="0">
            <a:noAutofit/>
          </a:bodyPr>
          <a:lstStyle/>
          <a:p>
            <a:pPr defTabSz="913495" fontAlgn="ctr">
              <a:spcBef>
                <a:spcPts val="0"/>
              </a:spcBef>
              <a:spcAft>
                <a:spcPts val="0"/>
              </a:spcAft>
              <a:defRPr/>
            </a:pPr>
            <a:r>
              <a:rPr lang="en-US" sz="1600" u="none" dirty="0">
                <a:solidFill>
                  <a:srgbClr val="000000"/>
                </a:solidFill>
                <a:latin typeface="Huawei Sans" panose="020C0503030203020204" pitchFamily="34" charset="0"/>
              </a:rPr>
              <a:t>Used to monitor and analyze urban population flows.</a:t>
            </a:r>
            <a:endParaRPr lang="en-US" altLang="zh-CN" sz="1600" kern="0" dirty="0">
              <a:solidFill>
                <a:srgbClr val="000000"/>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33" name="组合 54">
            <a:extLst>
              <a:ext uri="{FF2B5EF4-FFF2-40B4-BE49-F238E27FC236}">
                <a16:creationId xmlns:a16="http://schemas.microsoft.com/office/drawing/2014/main" id="{C8C92E6B-00C8-45F6-A48D-1CC4B87DADC9}"/>
              </a:ext>
            </a:extLst>
          </p:cNvPr>
          <p:cNvGrpSpPr/>
          <p:nvPr/>
        </p:nvGrpSpPr>
        <p:grpSpPr>
          <a:xfrm>
            <a:off x="1071554" y="1915218"/>
            <a:ext cx="3008508" cy="3739004"/>
            <a:chOff x="3251037" y="2302307"/>
            <a:chExt cx="3008508" cy="3739004"/>
          </a:xfrm>
        </p:grpSpPr>
        <p:sp>
          <p:nvSpPr>
            <p:cNvPr id="34" name="TextBox 43">
              <a:extLst>
                <a:ext uri="{FF2B5EF4-FFF2-40B4-BE49-F238E27FC236}">
                  <a16:creationId xmlns:a16="http://schemas.microsoft.com/office/drawing/2014/main" id="{29DAD675-CF07-450D-A86E-29DFFBB9FC2F}"/>
                </a:ext>
              </a:extLst>
            </p:cNvPr>
            <p:cNvSpPr txBox="1"/>
            <p:nvPr/>
          </p:nvSpPr>
          <p:spPr>
            <a:xfrm>
              <a:off x="3251037" y="5302647"/>
              <a:ext cx="2275149" cy="738664"/>
            </a:xfrm>
            <a:prstGeom prst="rect">
              <a:avLst/>
            </a:prstGeom>
            <a:solidFill>
              <a:schemeClr val="accent3">
                <a:lumMod val="40000"/>
                <a:lumOff val="60000"/>
              </a:schemeClr>
            </a:solidFill>
            <a:ln/>
          </p:spPr>
          <p:style>
            <a:lnRef idx="1">
              <a:schemeClr val="accent3"/>
            </a:lnRef>
            <a:fillRef idx="3">
              <a:schemeClr val="accent3"/>
            </a:fillRef>
            <a:effectRef idx="2">
              <a:schemeClr val="accent3"/>
            </a:effectRef>
            <a:fontRef idx="minor">
              <a:schemeClr val="lt1"/>
            </a:fontRef>
          </p:style>
          <p:txBody>
            <a:bodyPr wrap="square" rtlCol="0" anchor="ctr">
              <a:noAutofit/>
            </a:bodyPr>
            <a:lstStyle/>
            <a:p>
              <a:pPr algn="ctr" defTabSz="913495" fontAlgn="ctr">
                <a:spcBef>
                  <a:spcPts val="0"/>
                </a:spcBef>
                <a:spcAft>
                  <a:spcPts val="0"/>
                </a:spcAft>
                <a:defRPr/>
              </a:pPr>
              <a:r>
                <a:rPr lang="en-US" sz="1400" u="none" dirty="0">
                  <a:solidFill>
                    <a:schemeClr val="tx1"/>
                  </a:solidFill>
                  <a:latin typeface="Huawei Sans" panose="020C0503030203020204" pitchFamily="34" charset="0"/>
                </a:rPr>
                <a:t>Warning of unexpected </a:t>
              </a:r>
              <a:r>
                <a:rPr lang="en-US" altLang="zh-CN" sz="1400" dirty="0">
                  <a:solidFill>
                    <a:prstClr val="black">
                      <a:lumMod val="95000"/>
                      <a:lumOff val="5000"/>
                    </a:prstClr>
                  </a:solidFill>
                  <a:latin typeface="Huawei Sans" panose="020C0503030203020204" pitchFamily="34" charset="0"/>
                </a:rPr>
                <a:t>population </a:t>
              </a:r>
              <a:r>
                <a:rPr lang="en-US" sz="1400" u="none" dirty="0">
                  <a:solidFill>
                    <a:schemeClr val="tx1"/>
                  </a:solidFill>
                  <a:latin typeface="Huawei Sans" panose="020C0503030203020204" pitchFamily="34" charset="0"/>
                </a:rPr>
                <a:t>flow increase</a:t>
              </a:r>
            </a:p>
          </p:txBody>
        </p:sp>
        <p:sp>
          <p:nvSpPr>
            <p:cNvPr id="35" name="TextBox 46">
              <a:extLst>
                <a:ext uri="{FF2B5EF4-FFF2-40B4-BE49-F238E27FC236}">
                  <a16:creationId xmlns:a16="http://schemas.microsoft.com/office/drawing/2014/main" id="{E19970C1-C320-4564-9A4F-8BBA61DE76FE}"/>
                </a:ext>
              </a:extLst>
            </p:cNvPr>
            <p:cNvSpPr txBox="1"/>
            <p:nvPr/>
          </p:nvSpPr>
          <p:spPr>
            <a:xfrm>
              <a:off x="3898555" y="2302307"/>
              <a:ext cx="2360990" cy="523220"/>
            </a:xfrm>
            <a:prstGeom prst="rect">
              <a:avLst/>
            </a:prstGeom>
            <a:solidFill>
              <a:srgbClr val="BEE9EE"/>
            </a:solidFill>
            <a:ln w="9525" cap="flat" cmpd="sng" algn="ctr">
              <a:solidFill>
                <a:srgbClr val="30B5C5"/>
              </a:solidFill>
              <a:prstDash val="solid"/>
            </a:ln>
            <a:effectLst>
              <a:outerShdw blurRad="40000" dist="20000" dir="5400000" rotWithShape="0">
                <a:srgbClr val="000000">
                  <a:alpha val="38000"/>
                </a:srgbClr>
              </a:outerShdw>
            </a:effectLst>
          </p:spPr>
          <p:txBody>
            <a:bodyPr wrap="square" rtlCol="0">
              <a:spAutoFit/>
            </a:bodyPr>
            <a:lstStyle/>
            <a:p>
              <a:pPr defTabSz="913495" fontAlgn="ctr">
                <a:spcBef>
                  <a:spcPts val="0"/>
                </a:spcBef>
                <a:spcAft>
                  <a:spcPts val="0"/>
                </a:spcAft>
                <a:defRPr/>
              </a:pPr>
              <a:r>
                <a:rPr lang="en-US" sz="1400" u="none" dirty="0">
                  <a:solidFill>
                    <a:srgbClr val="000000">
                      <a:lumMod val="95000"/>
                      <a:lumOff val="5000"/>
                    </a:srgbClr>
                  </a:solidFill>
                  <a:latin typeface="Huawei Sans" panose="020C0503030203020204" pitchFamily="34" charset="0"/>
                </a:rPr>
                <a:t>Regional </a:t>
              </a:r>
              <a:r>
                <a:rPr lang="en-US" altLang="zh-CN" sz="1400" dirty="0">
                  <a:solidFill>
                    <a:prstClr val="black">
                      <a:lumMod val="95000"/>
                      <a:lumOff val="5000"/>
                    </a:prstClr>
                  </a:solidFill>
                  <a:latin typeface="Huawei Sans" panose="020C0503030203020204" pitchFamily="34" charset="0"/>
                </a:rPr>
                <a:t>population </a:t>
              </a:r>
              <a:r>
                <a:rPr lang="en-US" sz="1400" u="none" dirty="0">
                  <a:solidFill>
                    <a:srgbClr val="000000">
                      <a:lumMod val="95000"/>
                      <a:lumOff val="5000"/>
                    </a:srgbClr>
                  </a:solidFill>
                  <a:latin typeface="Huawei Sans" panose="020C0503030203020204" pitchFamily="34" charset="0"/>
                </a:rPr>
                <a:t>flow threshold &gt; 10,000 people</a:t>
              </a:r>
            </a:p>
          </p:txBody>
        </p:sp>
      </p:grpSp>
      <p:sp>
        <p:nvSpPr>
          <p:cNvPr id="36" name="标题 1">
            <a:extLst>
              <a:ext uri="{FF2B5EF4-FFF2-40B4-BE49-F238E27FC236}">
                <a16:creationId xmlns:a16="http://schemas.microsoft.com/office/drawing/2014/main" id="{526712D5-4B29-418E-90BC-C75EFC3E13B8}"/>
              </a:ext>
            </a:extLst>
          </p:cNvPr>
          <p:cNvSpPr>
            <a:spLocks noGrp="1"/>
          </p:cNvSpPr>
          <p:nvPr>
            <p:ph type="title"/>
          </p:nvPr>
        </p:nvSpPr>
        <p:spPr>
          <a:xfrm>
            <a:off x="1465327" y="385448"/>
            <a:ext cx="10321393" cy="497095"/>
          </a:xfrm>
        </p:spPr>
        <p:txBody>
          <a:bodyPr wrap="square">
            <a:noAutofit/>
          </a:bodyPr>
          <a:lstStyle/>
          <a:p>
            <a:pPr fontAlgn="ctr"/>
            <a:r>
              <a:rPr lang="en-US" sz="2800" u="none" dirty="0">
                <a:latin typeface="Huawei Sans" panose="020C0503030203020204" pitchFamily="34" charset="0"/>
              </a:rPr>
              <a:t>Big Data Application - Public Security</a:t>
            </a:r>
            <a:endParaRPr lang="en-US" altLang="zh-CN" sz="2800" dirty="0">
              <a:latin typeface="Huawei Sans" panose="020C0503030203020204" pitchFamily="34" charset="0"/>
              <a:sym typeface="Huawei Sans" panose="020C0503030203020204" pitchFamily="34" charset="0"/>
            </a:endParaRPr>
          </a:p>
        </p:txBody>
      </p:sp>
      <p:pic>
        <p:nvPicPr>
          <p:cNvPr id="37" name="图片 21">
            <a:extLst>
              <a:ext uri="{FF2B5EF4-FFF2-40B4-BE49-F238E27FC236}">
                <a16:creationId xmlns:a16="http://schemas.microsoft.com/office/drawing/2014/main" id="{97C25427-4239-4078-BE23-9470ED96E1B6}"/>
              </a:ext>
            </a:extLst>
          </p:cNvPr>
          <p:cNvPicPr>
            <a:picLocks noChangeAspect="1"/>
          </p:cNvPicPr>
          <p:nvPr/>
        </p:nvPicPr>
        <p:blipFill rotWithShape="1">
          <a:blip r:embed="rId6"/>
          <a:srcRect l="32875" r="14750"/>
          <a:stretch/>
        </p:blipFill>
        <p:spPr>
          <a:xfrm>
            <a:off x="6914254" y="1863382"/>
            <a:ext cx="1375625" cy="1236298"/>
          </a:xfrm>
          <a:prstGeom prst="rect">
            <a:avLst/>
          </a:prstGeom>
        </p:spPr>
      </p:pic>
      <p:pic>
        <p:nvPicPr>
          <p:cNvPr id="38" name="图片 22">
            <a:extLst>
              <a:ext uri="{FF2B5EF4-FFF2-40B4-BE49-F238E27FC236}">
                <a16:creationId xmlns:a16="http://schemas.microsoft.com/office/drawing/2014/main" id="{0EC94F15-E655-4E84-8ACF-F5D119E36FCB}"/>
              </a:ext>
            </a:extLst>
          </p:cNvPr>
          <p:cNvPicPr>
            <a:picLocks noChangeAspect="1"/>
          </p:cNvPicPr>
          <p:nvPr/>
        </p:nvPicPr>
        <p:blipFill>
          <a:blip r:embed="rId7"/>
          <a:stretch>
            <a:fillRect/>
          </a:stretch>
        </p:blipFill>
        <p:spPr>
          <a:xfrm>
            <a:off x="5768222" y="4408775"/>
            <a:ext cx="1959493" cy="1102215"/>
          </a:xfrm>
          <a:prstGeom prst="rect">
            <a:avLst/>
          </a:prstGeom>
        </p:spPr>
      </p:pic>
    </p:spTree>
    <p:extLst>
      <p:ext uri="{BB962C8B-B14F-4D97-AF65-F5344CB8AC3E}">
        <p14:creationId xmlns:p14="http://schemas.microsoft.com/office/powerpoint/2010/main" val="7381233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grpSp>
        <p:nvGrpSpPr>
          <p:cNvPr id="11" name="组合 13">
            <a:extLst>
              <a:ext uri="{FF2B5EF4-FFF2-40B4-BE49-F238E27FC236}">
                <a16:creationId xmlns:a16="http://schemas.microsoft.com/office/drawing/2014/main" id="{7C0A7874-E57A-4A27-8757-07CCE6D3B046}"/>
              </a:ext>
            </a:extLst>
          </p:cNvPr>
          <p:cNvGrpSpPr/>
          <p:nvPr/>
        </p:nvGrpSpPr>
        <p:grpSpPr>
          <a:xfrm>
            <a:off x="5186346" y="4700268"/>
            <a:ext cx="4667197" cy="307777"/>
            <a:chOff x="2431655" y="3656798"/>
            <a:chExt cx="5068515" cy="347759"/>
          </a:xfrm>
        </p:grpSpPr>
        <p:sp>
          <p:nvSpPr>
            <p:cNvPr id="12" name="TextBox 132">
              <a:extLst>
                <a:ext uri="{FF2B5EF4-FFF2-40B4-BE49-F238E27FC236}">
                  <a16:creationId xmlns:a16="http://schemas.microsoft.com/office/drawing/2014/main" id="{7D91606B-FD24-4A1A-8D9C-99A8A57353CE}"/>
                </a:ext>
              </a:extLst>
            </p:cNvPr>
            <p:cNvSpPr txBox="1"/>
            <p:nvPr/>
          </p:nvSpPr>
          <p:spPr>
            <a:xfrm>
              <a:off x="2431655" y="3656798"/>
              <a:ext cx="2277368" cy="347759"/>
            </a:xfrm>
            <a:prstGeom prst="rect">
              <a:avLst/>
            </a:prstGeom>
            <a:noFill/>
          </p:spPr>
          <p:txBody>
            <a:bodyPr wrap="square" rtlCol="0">
              <a:noAutofit/>
            </a:bodyPr>
            <a:lstStyle/>
            <a:p>
              <a:pPr defTabSz="913495" fontAlgn="ctr">
                <a:spcBef>
                  <a:spcPts val="0"/>
                </a:spcBef>
                <a:spcAft>
                  <a:spcPts val="0"/>
                </a:spcAft>
                <a:defRPr/>
              </a:pPr>
              <a:r>
                <a:rPr lang="en-US" sz="1400" u="none" dirty="0">
                  <a:solidFill>
                    <a:prstClr val="black"/>
                  </a:solidFill>
                  <a:latin typeface="Huawei Sans" panose="020C0503030203020204" pitchFamily="34" charset="0"/>
                </a:rPr>
                <a:t>Road network planning</a:t>
              </a:r>
            </a:p>
          </p:txBody>
        </p:sp>
        <p:sp>
          <p:nvSpPr>
            <p:cNvPr id="15" name="TextBox 134">
              <a:extLst>
                <a:ext uri="{FF2B5EF4-FFF2-40B4-BE49-F238E27FC236}">
                  <a16:creationId xmlns:a16="http://schemas.microsoft.com/office/drawing/2014/main" id="{5FC295D5-5124-4D79-BBFE-4260826B465A}"/>
                </a:ext>
              </a:extLst>
            </p:cNvPr>
            <p:cNvSpPr txBox="1"/>
            <p:nvPr/>
          </p:nvSpPr>
          <p:spPr>
            <a:xfrm>
              <a:off x="5614492" y="3656798"/>
              <a:ext cx="1885678" cy="347759"/>
            </a:xfrm>
            <a:prstGeom prst="rect">
              <a:avLst/>
            </a:prstGeom>
            <a:noFill/>
          </p:spPr>
          <p:txBody>
            <a:bodyPr wrap="square" rtlCol="0">
              <a:noAutofit/>
            </a:bodyPr>
            <a:lstStyle/>
            <a:p>
              <a:pPr defTabSz="913495" fontAlgn="ctr">
                <a:spcBef>
                  <a:spcPts val="0"/>
                </a:spcBef>
                <a:spcAft>
                  <a:spcPts val="0"/>
                </a:spcAft>
                <a:defRPr/>
              </a:pPr>
              <a:r>
                <a:rPr lang="en-US" sz="1400" u="none" dirty="0">
                  <a:solidFill>
                    <a:prstClr val="black"/>
                  </a:solidFill>
                  <a:latin typeface="Huawei Sans" panose="020C0503030203020204" pitchFamily="34" charset="0"/>
                </a:rPr>
                <a:t>Bus route planning</a:t>
              </a:r>
            </a:p>
          </p:txBody>
        </p:sp>
      </p:grpSp>
      <p:sp>
        <p:nvSpPr>
          <p:cNvPr id="16" name="椭圆 58">
            <a:extLst>
              <a:ext uri="{FF2B5EF4-FFF2-40B4-BE49-F238E27FC236}">
                <a16:creationId xmlns:a16="http://schemas.microsoft.com/office/drawing/2014/main" id="{FE901738-25A2-40AD-B0B4-8B530B3B316B}"/>
              </a:ext>
            </a:extLst>
          </p:cNvPr>
          <p:cNvSpPr/>
          <p:nvPr/>
        </p:nvSpPr>
        <p:spPr bwMode="auto">
          <a:xfrm>
            <a:off x="4588099" y="2104440"/>
            <a:ext cx="265226" cy="254917"/>
          </a:xfrm>
          <a:prstGeom prst="ellipse">
            <a:avLst/>
          </a:prstGeom>
          <a:solidFill>
            <a:srgbClr val="30B5C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7" name="椭圆 59">
            <a:extLst>
              <a:ext uri="{FF2B5EF4-FFF2-40B4-BE49-F238E27FC236}">
                <a16:creationId xmlns:a16="http://schemas.microsoft.com/office/drawing/2014/main" id="{4E650FE6-7528-46CA-A03C-0C86CD50465C}"/>
              </a:ext>
            </a:extLst>
          </p:cNvPr>
          <p:cNvSpPr/>
          <p:nvPr/>
        </p:nvSpPr>
        <p:spPr bwMode="auto">
          <a:xfrm>
            <a:off x="4588099" y="3060377"/>
            <a:ext cx="265226" cy="254917"/>
          </a:xfrm>
          <a:prstGeom prst="ellipse">
            <a:avLst/>
          </a:prstGeom>
          <a:solidFill>
            <a:srgbClr val="30B5C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1" name="椭圆 60">
            <a:extLst>
              <a:ext uri="{FF2B5EF4-FFF2-40B4-BE49-F238E27FC236}">
                <a16:creationId xmlns:a16="http://schemas.microsoft.com/office/drawing/2014/main" id="{DD91542A-3FF0-4218-B8C8-61E45380AC70}"/>
              </a:ext>
            </a:extLst>
          </p:cNvPr>
          <p:cNvSpPr/>
          <p:nvPr/>
        </p:nvSpPr>
        <p:spPr bwMode="auto">
          <a:xfrm>
            <a:off x="4588099" y="4016314"/>
            <a:ext cx="265226" cy="254917"/>
          </a:xfrm>
          <a:prstGeom prst="ellipse">
            <a:avLst/>
          </a:prstGeom>
          <a:solidFill>
            <a:srgbClr val="30B5C5"/>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2" name="右箭头 61">
            <a:extLst>
              <a:ext uri="{FF2B5EF4-FFF2-40B4-BE49-F238E27FC236}">
                <a16:creationId xmlns:a16="http://schemas.microsoft.com/office/drawing/2014/main" id="{15D37A9D-9F9F-4CF7-B6E5-3188A0F9D764}"/>
              </a:ext>
            </a:extLst>
          </p:cNvPr>
          <p:cNvSpPr/>
          <p:nvPr/>
        </p:nvSpPr>
        <p:spPr bwMode="auto">
          <a:xfrm rot="5400000" flipV="1">
            <a:off x="7459015" y="4579860"/>
            <a:ext cx="340905" cy="663064"/>
          </a:xfrm>
          <a:prstGeom prst="rightArrow">
            <a:avLst/>
          </a:prstGeom>
          <a:ln/>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style>
          <a:lnRef idx="1">
            <a:schemeClr val="accent6"/>
          </a:lnRef>
          <a:fillRef idx="2">
            <a:schemeClr val="accent6"/>
          </a:fillRef>
          <a:effectRef idx="1">
            <a:schemeClr val="accent6"/>
          </a:effectRef>
          <a:fontRef idx="minor">
            <a:schemeClr val="dk1"/>
          </a:fontRef>
        </p:style>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nvGrpSpPr>
          <p:cNvPr id="23" name="组合 62">
            <a:extLst>
              <a:ext uri="{FF2B5EF4-FFF2-40B4-BE49-F238E27FC236}">
                <a16:creationId xmlns:a16="http://schemas.microsoft.com/office/drawing/2014/main" id="{98AC2546-3A4B-4E02-86FF-AA0744EA61B8}"/>
              </a:ext>
            </a:extLst>
          </p:cNvPr>
          <p:cNvGrpSpPr/>
          <p:nvPr/>
        </p:nvGrpSpPr>
        <p:grpSpPr>
          <a:xfrm>
            <a:off x="5234568" y="1205603"/>
            <a:ext cx="6612301" cy="1181437"/>
            <a:chOff x="5148649" y="1368162"/>
            <a:chExt cx="5148274" cy="1003546"/>
          </a:xfrm>
        </p:grpSpPr>
        <p:sp>
          <p:nvSpPr>
            <p:cNvPr id="24" name="TextBox 94">
              <a:extLst>
                <a:ext uri="{FF2B5EF4-FFF2-40B4-BE49-F238E27FC236}">
                  <a16:creationId xmlns:a16="http://schemas.microsoft.com/office/drawing/2014/main" id="{2F51DFE5-9D6F-435C-BBC5-3E3D1EB2A069}"/>
                </a:ext>
              </a:extLst>
            </p:cNvPr>
            <p:cNvSpPr txBox="1"/>
            <p:nvPr/>
          </p:nvSpPr>
          <p:spPr>
            <a:xfrm>
              <a:off x="5148649" y="1666421"/>
              <a:ext cx="1606516" cy="627442"/>
            </a:xfrm>
            <a:prstGeom prst="rect">
              <a:avLst/>
            </a:prstGeom>
            <a:solidFill>
              <a:srgbClr val="BEE9EE"/>
            </a:solidFill>
            <a:ln w="9525" cap="flat" cmpd="sng" algn="ctr">
              <a:solidFill>
                <a:srgbClr val="30B5C5"/>
              </a:solidFill>
              <a:prstDash val="solid"/>
            </a:ln>
            <a:effectLst>
              <a:outerShdw blurRad="40000" dist="20000" dir="5400000" rotWithShape="0">
                <a:srgbClr val="000000">
                  <a:alpha val="38000"/>
                </a:srgbClr>
              </a:outerShdw>
            </a:effectLst>
          </p:spPr>
          <p:txBody>
            <a:bodyPr wrap="square" rtlCol="0">
              <a:noAutofit/>
            </a:bodyPr>
            <a:lstStyle/>
            <a:p>
              <a:pPr defTabSz="913495" fontAlgn="ctr">
                <a:spcBef>
                  <a:spcPts val="0"/>
                </a:spcBef>
                <a:spcAft>
                  <a:spcPts val="0"/>
                </a:spcAft>
                <a:defRPr/>
              </a:pPr>
              <a:r>
                <a:rPr lang="en-US" sz="1400" u="none" dirty="0">
                  <a:solidFill>
                    <a:srgbClr val="000000">
                      <a:lumMod val="95000"/>
                      <a:lumOff val="5000"/>
                    </a:srgbClr>
                  </a:solidFill>
                  <a:latin typeface="Huawei Sans" panose="020C0503030203020204" pitchFamily="34" charset="0"/>
                </a:rPr>
                <a:t>Area where historical people flows exceed the threshold</a:t>
              </a:r>
            </a:p>
          </p:txBody>
        </p:sp>
        <p:sp>
          <p:nvSpPr>
            <p:cNvPr id="25" name="TextBox 110">
              <a:extLst>
                <a:ext uri="{FF2B5EF4-FFF2-40B4-BE49-F238E27FC236}">
                  <a16:creationId xmlns:a16="http://schemas.microsoft.com/office/drawing/2014/main" id="{FC7332AE-ED72-42F8-8065-BFD0C7744B8E}"/>
                </a:ext>
              </a:extLst>
            </p:cNvPr>
            <p:cNvSpPr txBox="1"/>
            <p:nvPr/>
          </p:nvSpPr>
          <p:spPr>
            <a:xfrm>
              <a:off x="6792592" y="1368162"/>
              <a:ext cx="3504331" cy="1003546"/>
            </a:xfrm>
            <a:prstGeom prst="rect">
              <a:avLst/>
            </a:prstGeom>
            <a:noFill/>
          </p:spPr>
          <p:txBody>
            <a:bodyPr wrap="square" rtlCol="0">
              <a:noAutofit/>
            </a:bodyPr>
            <a:lstStyle/>
            <a:p>
              <a:pPr marL="285750" indent="-285750" defTabSz="913495" fontAlgn="ctr">
                <a:spcBef>
                  <a:spcPts val="0"/>
                </a:spcBef>
                <a:spcAft>
                  <a:spcPts val="0"/>
                </a:spcAft>
                <a:buClr>
                  <a:srgbClr val="FFFFFF">
                    <a:lumMod val="50000"/>
                  </a:srgbClr>
                </a:buClr>
                <a:buSzPct val="60000"/>
                <a:buFont typeface="Wingdings" panose="05000000000000000000" pitchFamily="2" charset="2"/>
                <a:buChar char="l"/>
                <a:defRPr/>
              </a:pPr>
              <a:r>
                <a:rPr lang="en-US" sz="1400" u="none" dirty="0">
                  <a:solidFill>
                    <a:prstClr val="black">
                      <a:lumMod val="95000"/>
                      <a:lumOff val="5000"/>
                    </a:prstClr>
                  </a:solidFill>
                  <a:latin typeface="Huawei Sans" panose="020C0503030203020204" pitchFamily="34" charset="0"/>
                </a:rPr>
                <a:t>North gate of the Beijing Workers' Sports Complex: The population flow exceeds 500/hour.</a:t>
              </a:r>
            </a:p>
            <a:p>
              <a:pPr marL="285750" indent="-285750" defTabSz="913495" fontAlgn="ctr">
                <a:spcBef>
                  <a:spcPts val="0"/>
                </a:spcBef>
                <a:spcAft>
                  <a:spcPts val="0"/>
                </a:spcAft>
                <a:buClr>
                  <a:srgbClr val="FFFFFF">
                    <a:lumMod val="50000"/>
                  </a:srgbClr>
                </a:buClr>
                <a:buSzPct val="60000"/>
                <a:buFont typeface="Wingdings" panose="05000000000000000000" pitchFamily="2" charset="2"/>
                <a:buChar char="l"/>
                <a:defRPr/>
              </a:pPr>
              <a:r>
                <a:rPr lang="en-US" sz="1400" u="none" dirty="0">
                  <a:solidFill>
                    <a:prstClr val="black">
                      <a:lumMod val="95000"/>
                      <a:lumOff val="5000"/>
                    </a:prstClr>
                  </a:solidFill>
                  <a:latin typeface="Huawei Sans" panose="020C0503030203020204" pitchFamily="34" charset="0"/>
                </a:rPr>
                <a:t>Sanlitun: The population flow exceeds 800/hour.</a:t>
              </a:r>
            </a:p>
            <a:p>
              <a:pPr marL="285750" indent="-285750" defTabSz="913495" fontAlgn="ctr">
                <a:spcBef>
                  <a:spcPts val="0"/>
                </a:spcBef>
                <a:spcAft>
                  <a:spcPts val="0"/>
                </a:spcAft>
                <a:buClr>
                  <a:srgbClr val="FFFFFF">
                    <a:lumMod val="50000"/>
                  </a:srgbClr>
                </a:buClr>
                <a:buSzPct val="60000"/>
                <a:buFont typeface="Wingdings" panose="05000000000000000000" pitchFamily="2" charset="2"/>
                <a:buChar char="l"/>
                <a:defRPr/>
              </a:pPr>
              <a:r>
                <a:rPr lang="en-US" sz="1400" u="none" dirty="0">
                  <a:solidFill>
                    <a:prstClr val="black">
                      <a:lumMod val="95000"/>
                      <a:lumOff val="5000"/>
                    </a:prstClr>
                  </a:solidFill>
                  <a:latin typeface="Huawei Sans" panose="020C0503030203020204" pitchFamily="34" charset="0"/>
                </a:rPr>
                <a:t>Beijing Workers' Sports Complex: 1,500 people/hour</a:t>
              </a:r>
              <a:endParaRPr lang="en-US" altLang="zh-CN" sz="1400" kern="0" dirty="0">
                <a:solidFill>
                  <a:prstClr val="black">
                    <a:lumMod val="95000"/>
                    <a:lumOff val="5000"/>
                  </a:prstClr>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sp>
        <p:nvSpPr>
          <p:cNvPr id="27" name="TextBox 126">
            <a:extLst>
              <a:ext uri="{FF2B5EF4-FFF2-40B4-BE49-F238E27FC236}">
                <a16:creationId xmlns:a16="http://schemas.microsoft.com/office/drawing/2014/main" id="{36F48641-92BA-4C0F-96D4-52F564A80213}"/>
              </a:ext>
            </a:extLst>
          </p:cNvPr>
          <p:cNvSpPr txBox="1"/>
          <p:nvPr/>
        </p:nvSpPr>
        <p:spPr>
          <a:xfrm>
            <a:off x="1230910" y="4888117"/>
            <a:ext cx="2490700" cy="738664"/>
          </a:xfrm>
          <a:prstGeom prst="rect">
            <a:avLst/>
          </a:prstGeom>
          <a:solidFill>
            <a:srgbClr val="DDDDDD"/>
          </a:solidFill>
          <a:ln>
            <a:solidFill>
              <a:srgbClr val="B5B5B5"/>
            </a:solidFill>
          </a:ln>
        </p:spPr>
        <p:txBody>
          <a:bodyPr wrap="square" rtlCol="0">
            <a:spAutoFit/>
          </a:bodyPr>
          <a:lstStyle/>
          <a:p>
            <a:pPr algn="ctr" defTabSz="913495" fontAlgn="ctr">
              <a:spcBef>
                <a:spcPts val="0"/>
              </a:spcBef>
              <a:spcAft>
                <a:spcPts val="0"/>
              </a:spcAft>
              <a:defRPr/>
            </a:pPr>
            <a:r>
              <a:rPr lang="en-US" sz="1400" u="none" dirty="0">
                <a:latin typeface="Huawei Sans" panose="020C0503030203020204" pitchFamily="34" charset="0"/>
              </a:rPr>
              <a:t>Traffic prediction suggestions based on crowds</a:t>
            </a:r>
          </a:p>
        </p:txBody>
      </p:sp>
      <p:grpSp>
        <p:nvGrpSpPr>
          <p:cNvPr id="28" name="组合 66">
            <a:extLst>
              <a:ext uri="{FF2B5EF4-FFF2-40B4-BE49-F238E27FC236}">
                <a16:creationId xmlns:a16="http://schemas.microsoft.com/office/drawing/2014/main" id="{DC9B3222-77DE-4B9E-B2C7-9E5154890898}"/>
              </a:ext>
            </a:extLst>
          </p:cNvPr>
          <p:cNvGrpSpPr/>
          <p:nvPr/>
        </p:nvGrpSpPr>
        <p:grpSpPr>
          <a:xfrm>
            <a:off x="4905578" y="2461010"/>
            <a:ext cx="5875193" cy="2185564"/>
            <a:chOff x="4808678" y="2354288"/>
            <a:chExt cx="5875193" cy="2185564"/>
          </a:xfrm>
        </p:grpSpPr>
        <p:sp>
          <p:nvSpPr>
            <p:cNvPr id="29" name="矩形 67">
              <a:extLst>
                <a:ext uri="{FF2B5EF4-FFF2-40B4-BE49-F238E27FC236}">
                  <a16:creationId xmlns:a16="http://schemas.microsoft.com/office/drawing/2014/main" id="{2BE2F495-C4DF-4FA8-951E-0DD5D4758C4E}"/>
                </a:ext>
              </a:extLst>
            </p:cNvPr>
            <p:cNvSpPr/>
            <p:nvPr/>
          </p:nvSpPr>
          <p:spPr>
            <a:xfrm>
              <a:off x="9563644" y="3488033"/>
              <a:ext cx="575799" cy="307777"/>
            </a:xfrm>
            <a:prstGeom prst="rect">
              <a:avLst/>
            </a:prstGeom>
          </p:spPr>
          <p:txBody>
            <a:bodyPr wrap="square">
              <a:noAutofit/>
            </a:bodyPr>
            <a:lstStyle/>
            <a:p>
              <a:pPr defTabSz="913495" fontAlgn="ctr">
                <a:spcBef>
                  <a:spcPts val="0"/>
                </a:spcBef>
                <a:spcAft>
                  <a:spcPts val="0"/>
                </a:spcAft>
                <a:defRPr/>
              </a:pPr>
              <a:r>
                <a:rPr lang="en-US" sz="1400" dirty="0">
                  <a:solidFill>
                    <a:prstClr val="black"/>
                  </a:solidFill>
                  <a:latin typeface="Huawei Sans" panose="020C0503030203020204" pitchFamily="34" charset="0"/>
                </a:rPr>
                <a:t>10%</a:t>
              </a:r>
              <a:endParaRPr lang="en-US" sz="1400" u="none" dirty="0">
                <a:solidFill>
                  <a:prstClr val="black"/>
                </a:solidFill>
                <a:latin typeface="Huawei Sans" panose="020C0503030203020204" pitchFamily="34" charset="0"/>
              </a:endParaRPr>
            </a:p>
          </p:txBody>
        </p:sp>
        <p:grpSp>
          <p:nvGrpSpPr>
            <p:cNvPr id="30" name="组合 68">
              <a:extLst>
                <a:ext uri="{FF2B5EF4-FFF2-40B4-BE49-F238E27FC236}">
                  <a16:creationId xmlns:a16="http://schemas.microsoft.com/office/drawing/2014/main" id="{61552BBF-76FC-46F6-B543-7EC7C717CBBF}"/>
                </a:ext>
              </a:extLst>
            </p:cNvPr>
            <p:cNvGrpSpPr/>
            <p:nvPr/>
          </p:nvGrpSpPr>
          <p:grpSpPr>
            <a:xfrm>
              <a:off x="4808678" y="2354288"/>
              <a:ext cx="5875193" cy="2185564"/>
              <a:chOff x="4821887" y="2564246"/>
              <a:chExt cx="5471070" cy="1975604"/>
            </a:xfrm>
          </p:grpSpPr>
          <p:cxnSp>
            <p:nvCxnSpPr>
              <p:cNvPr id="31" name="直接箭头连接符 69">
                <a:extLst>
                  <a:ext uri="{FF2B5EF4-FFF2-40B4-BE49-F238E27FC236}">
                    <a16:creationId xmlns:a16="http://schemas.microsoft.com/office/drawing/2014/main" id="{0F352B49-CB7F-42E7-B8DF-9512C0BA0FF9}"/>
                  </a:ext>
                </a:extLst>
              </p:cNvPr>
              <p:cNvCxnSpPr/>
              <p:nvPr/>
            </p:nvCxnSpPr>
            <p:spPr bwMode="auto">
              <a:xfrm flipV="1">
                <a:off x="5124972" y="4091665"/>
                <a:ext cx="2010959" cy="1"/>
              </a:xfrm>
              <a:prstGeom prst="straightConnector1">
                <a:avLst/>
              </a:prstGeom>
              <a:noFill/>
              <a:ln w="9525" cap="flat" cmpd="sng" algn="ctr">
                <a:solidFill>
                  <a:sysClr val="windowText" lastClr="000000">
                    <a:shade val="95000"/>
                    <a:satMod val="105000"/>
                  </a:sysClr>
                </a:solidFill>
                <a:prstDash val="soli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grpSp>
            <p:nvGrpSpPr>
              <p:cNvPr id="32" name="组合 70">
                <a:extLst>
                  <a:ext uri="{FF2B5EF4-FFF2-40B4-BE49-F238E27FC236}">
                    <a16:creationId xmlns:a16="http://schemas.microsoft.com/office/drawing/2014/main" id="{F56D821D-E465-42F5-B65B-FD1FD6E9E4E5}"/>
                  </a:ext>
                </a:extLst>
              </p:cNvPr>
              <p:cNvGrpSpPr/>
              <p:nvPr/>
            </p:nvGrpSpPr>
            <p:grpSpPr>
              <a:xfrm>
                <a:off x="4821887" y="2564246"/>
                <a:ext cx="5471070" cy="1975604"/>
                <a:chOff x="4821887" y="2564246"/>
                <a:chExt cx="5471070" cy="1975604"/>
              </a:xfrm>
            </p:grpSpPr>
            <p:sp>
              <p:nvSpPr>
                <p:cNvPr id="33" name="TextBox 99">
                  <a:extLst>
                    <a:ext uri="{FF2B5EF4-FFF2-40B4-BE49-F238E27FC236}">
                      <a16:creationId xmlns:a16="http://schemas.microsoft.com/office/drawing/2014/main" id="{23000940-DF26-4512-B265-7A4C757722EE}"/>
                    </a:ext>
                  </a:extLst>
                </p:cNvPr>
                <p:cNvSpPr txBox="1"/>
                <p:nvPr/>
              </p:nvSpPr>
              <p:spPr>
                <a:xfrm>
                  <a:off x="7403209" y="2762806"/>
                  <a:ext cx="2889748" cy="278210"/>
                </a:xfrm>
                <a:prstGeom prst="rect">
                  <a:avLst/>
                </a:prstGeom>
                <a:solidFill>
                  <a:srgbClr val="BEE9EE"/>
                </a:solidFill>
                <a:ln w="9525" cap="flat" cmpd="sng" algn="ctr">
                  <a:solidFill>
                    <a:srgbClr val="30B5C5"/>
                  </a:solidFill>
                  <a:prstDash val="solid"/>
                </a:ln>
                <a:effectLst>
                  <a:outerShdw blurRad="40000" dist="20000" dir="5400000" rotWithShape="0">
                    <a:srgbClr val="000000">
                      <a:alpha val="38000"/>
                    </a:srgbClr>
                  </a:outerShdw>
                </a:effectLst>
              </p:spPr>
              <p:txBody>
                <a:bodyPr wrap="square" rtlCol="0">
                  <a:spAutoFit/>
                </a:bodyPr>
                <a:lstStyle/>
                <a:p>
                  <a:pPr defTabSz="913495" fontAlgn="ctr">
                    <a:spcBef>
                      <a:spcPts val="0"/>
                    </a:spcBef>
                    <a:spcAft>
                      <a:spcPts val="0"/>
                    </a:spcAft>
                    <a:defRPr/>
                  </a:pPr>
                  <a:r>
                    <a:rPr lang="en-US" sz="1400" u="none" dirty="0">
                      <a:solidFill>
                        <a:srgbClr val="000000">
                          <a:lumMod val="95000"/>
                          <a:lumOff val="5000"/>
                        </a:srgbClr>
                      </a:solidFill>
                      <a:latin typeface="Huawei Sans" panose="020C0503030203020204" pitchFamily="34" charset="0"/>
                    </a:rPr>
                    <a:t>Analysis by travel mode proportion</a:t>
                  </a:r>
                </a:p>
              </p:txBody>
            </p:sp>
            <p:sp>
              <p:nvSpPr>
                <p:cNvPr id="34" name="矩形 72">
                  <a:extLst>
                    <a:ext uri="{FF2B5EF4-FFF2-40B4-BE49-F238E27FC236}">
                      <a16:creationId xmlns:a16="http://schemas.microsoft.com/office/drawing/2014/main" id="{CF55B4A3-C76C-4D47-9969-52111CEEF5A9}"/>
                    </a:ext>
                  </a:extLst>
                </p:cNvPr>
                <p:cNvSpPr/>
                <p:nvPr/>
              </p:nvSpPr>
              <p:spPr bwMode="auto">
                <a:xfrm>
                  <a:off x="8025216" y="3514504"/>
                  <a:ext cx="176463" cy="573562"/>
                </a:xfrm>
                <a:prstGeom prst="rect">
                  <a:avLst/>
                </a:prstGeom>
                <a:solidFill>
                  <a:srgbClr val="FFC000"/>
                </a:solidFill>
                <a:ln>
                  <a:solidFill>
                    <a:sysClr val="windowText" lastClr="000000"/>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5" name="矩形 73">
                  <a:extLst>
                    <a:ext uri="{FF2B5EF4-FFF2-40B4-BE49-F238E27FC236}">
                      <a16:creationId xmlns:a16="http://schemas.microsoft.com/office/drawing/2014/main" id="{7437546B-DA84-4773-BDE6-71091B614576}"/>
                    </a:ext>
                  </a:extLst>
                </p:cNvPr>
                <p:cNvSpPr/>
                <p:nvPr/>
              </p:nvSpPr>
              <p:spPr bwMode="auto">
                <a:xfrm>
                  <a:off x="8510177" y="3575777"/>
                  <a:ext cx="176462" cy="502637"/>
                </a:xfrm>
                <a:prstGeom prst="rect">
                  <a:avLst/>
                </a:prstGeom>
                <a:solidFill>
                  <a:srgbClr val="4F81BD">
                    <a:lumMod val="40000"/>
                    <a:lumOff val="60000"/>
                  </a:srgbClr>
                </a:solidFill>
                <a:ln>
                  <a:solidFill>
                    <a:sysClr val="windowText" lastClr="000000"/>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36" name="矩形 74">
                  <a:extLst>
                    <a:ext uri="{FF2B5EF4-FFF2-40B4-BE49-F238E27FC236}">
                      <a16:creationId xmlns:a16="http://schemas.microsoft.com/office/drawing/2014/main" id="{1C083B13-E6E2-49C2-A1E7-1BE24A413D3B}"/>
                    </a:ext>
                  </a:extLst>
                </p:cNvPr>
                <p:cNvSpPr/>
                <p:nvPr/>
              </p:nvSpPr>
              <p:spPr bwMode="auto">
                <a:xfrm>
                  <a:off x="8994293" y="3712887"/>
                  <a:ext cx="155070" cy="375179"/>
                </a:xfrm>
                <a:prstGeom prst="rect">
                  <a:avLst/>
                </a:prstGeom>
                <a:solidFill>
                  <a:srgbClr val="FFFF00"/>
                </a:solidFill>
                <a:ln>
                  <a:solidFill>
                    <a:sysClr val="windowText" lastClr="000000"/>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cxnSp>
              <p:nvCxnSpPr>
                <p:cNvPr id="37" name="直接箭头连接符 75">
                  <a:extLst>
                    <a:ext uri="{FF2B5EF4-FFF2-40B4-BE49-F238E27FC236}">
                      <a16:creationId xmlns:a16="http://schemas.microsoft.com/office/drawing/2014/main" id="{3EC9295C-6680-4DF5-8FB9-729C71CD2CA5}"/>
                    </a:ext>
                  </a:extLst>
                </p:cNvPr>
                <p:cNvCxnSpPr/>
                <p:nvPr/>
              </p:nvCxnSpPr>
              <p:spPr bwMode="auto">
                <a:xfrm flipV="1">
                  <a:off x="7673913" y="4084476"/>
                  <a:ext cx="2438772" cy="7190"/>
                </a:xfrm>
                <a:prstGeom prst="straightConnector1">
                  <a:avLst/>
                </a:prstGeom>
                <a:noFill/>
                <a:ln w="9525" cap="flat" cmpd="sng" algn="ctr">
                  <a:solidFill>
                    <a:sysClr val="windowText" lastClr="000000">
                      <a:shade val="95000"/>
                      <a:satMod val="105000"/>
                    </a:sysClr>
                  </a:solidFill>
                  <a:prstDash val="solid"/>
                  <a:tailEnd type="arrow"/>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8" name="矩形 76">
                  <a:extLst>
                    <a:ext uri="{FF2B5EF4-FFF2-40B4-BE49-F238E27FC236}">
                      <a16:creationId xmlns:a16="http://schemas.microsoft.com/office/drawing/2014/main" id="{2FAC9264-A94B-46DC-8565-66FA6BF44619}"/>
                    </a:ext>
                  </a:extLst>
                </p:cNvPr>
                <p:cNvSpPr/>
                <p:nvPr/>
              </p:nvSpPr>
              <p:spPr>
                <a:xfrm>
                  <a:off x="7845700" y="4094091"/>
                  <a:ext cx="455584" cy="278210"/>
                </a:xfrm>
                <a:prstGeom prst="rect">
                  <a:avLst/>
                </a:prstGeom>
              </p:spPr>
              <p:txBody>
                <a:bodyPr wrap="square">
                  <a:noAutofit/>
                </a:bodyPr>
                <a:lstStyle/>
                <a:p>
                  <a:pPr defTabSz="913495" fontAlgn="ctr">
                    <a:spcBef>
                      <a:spcPts val="0"/>
                    </a:spcBef>
                    <a:spcAft>
                      <a:spcPts val="0"/>
                    </a:spcAft>
                    <a:defRPr/>
                  </a:pPr>
                  <a:r>
                    <a:rPr lang="en-US" sz="1400" b="1" u="none" dirty="0">
                      <a:solidFill>
                        <a:prstClr val="black"/>
                      </a:solidFill>
                      <a:latin typeface="Huawei Sans" panose="020C0503030203020204" pitchFamily="34" charset="0"/>
                    </a:rPr>
                    <a:t>Bus</a:t>
                  </a:r>
                </a:p>
              </p:txBody>
            </p:sp>
            <p:sp>
              <p:nvSpPr>
                <p:cNvPr id="39" name="矩形 77">
                  <a:extLst>
                    <a:ext uri="{FF2B5EF4-FFF2-40B4-BE49-F238E27FC236}">
                      <a16:creationId xmlns:a16="http://schemas.microsoft.com/office/drawing/2014/main" id="{93765D77-84C4-417A-BF66-474A2F369DCE}"/>
                    </a:ext>
                  </a:extLst>
                </p:cNvPr>
                <p:cNvSpPr/>
                <p:nvPr/>
              </p:nvSpPr>
              <p:spPr>
                <a:xfrm>
                  <a:off x="8224636" y="4090483"/>
                  <a:ext cx="800408" cy="278210"/>
                </a:xfrm>
                <a:prstGeom prst="rect">
                  <a:avLst/>
                </a:prstGeom>
              </p:spPr>
              <p:txBody>
                <a:bodyPr wrap="square">
                  <a:noAutofit/>
                </a:bodyPr>
                <a:lstStyle/>
                <a:p>
                  <a:pPr defTabSz="913495" fontAlgn="ctr">
                    <a:spcBef>
                      <a:spcPts val="0"/>
                    </a:spcBef>
                    <a:spcAft>
                      <a:spcPts val="0"/>
                    </a:spcAft>
                    <a:defRPr/>
                  </a:pPr>
                  <a:r>
                    <a:rPr lang="en-US" sz="1400" b="1" u="none" dirty="0">
                      <a:solidFill>
                        <a:prstClr val="black"/>
                      </a:solidFill>
                      <a:latin typeface="Huawei Sans" panose="020C0503030203020204" pitchFamily="34" charset="0"/>
                    </a:rPr>
                    <a:t>Subway</a:t>
                  </a:r>
                </a:p>
              </p:txBody>
            </p:sp>
            <p:sp>
              <p:nvSpPr>
                <p:cNvPr id="40" name="矩形 78">
                  <a:extLst>
                    <a:ext uri="{FF2B5EF4-FFF2-40B4-BE49-F238E27FC236}">
                      <a16:creationId xmlns:a16="http://schemas.microsoft.com/office/drawing/2014/main" id="{2874EC35-4F80-42A3-83E1-3DBC8F779798}"/>
                    </a:ext>
                  </a:extLst>
                </p:cNvPr>
                <p:cNvSpPr/>
                <p:nvPr/>
              </p:nvSpPr>
              <p:spPr>
                <a:xfrm>
                  <a:off x="8889982" y="4099770"/>
                  <a:ext cx="442150" cy="278210"/>
                </a:xfrm>
                <a:prstGeom prst="rect">
                  <a:avLst/>
                </a:prstGeom>
              </p:spPr>
              <p:txBody>
                <a:bodyPr wrap="square">
                  <a:noAutofit/>
                </a:bodyPr>
                <a:lstStyle/>
                <a:p>
                  <a:pPr defTabSz="913495" fontAlgn="ctr">
                    <a:spcBef>
                      <a:spcPts val="0"/>
                    </a:spcBef>
                    <a:spcAft>
                      <a:spcPts val="0"/>
                    </a:spcAft>
                    <a:defRPr/>
                  </a:pPr>
                  <a:r>
                    <a:rPr lang="en-US" sz="1400" b="1" u="none" dirty="0">
                      <a:solidFill>
                        <a:prstClr val="black"/>
                      </a:solidFill>
                      <a:latin typeface="Huawei Sans" panose="020C0503030203020204" pitchFamily="34" charset="0"/>
                    </a:rPr>
                    <a:t>Car</a:t>
                  </a:r>
                </a:p>
              </p:txBody>
            </p:sp>
            <p:sp>
              <p:nvSpPr>
                <p:cNvPr id="41" name="矩形 79">
                  <a:extLst>
                    <a:ext uri="{FF2B5EF4-FFF2-40B4-BE49-F238E27FC236}">
                      <a16:creationId xmlns:a16="http://schemas.microsoft.com/office/drawing/2014/main" id="{0B22EA3F-55A3-46E9-9DB5-4A72D296139F}"/>
                    </a:ext>
                  </a:extLst>
                </p:cNvPr>
                <p:cNvSpPr/>
                <p:nvPr/>
              </p:nvSpPr>
              <p:spPr bwMode="auto">
                <a:xfrm>
                  <a:off x="9481388" y="3840682"/>
                  <a:ext cx="132613" cy="237731"/>
                </a:xfrm>
                <a:prstGeom prst="rect">
                  <a:avLst/>
                </a:prstGeom>
                <a:solidFill>
                  <a:srgbClr val="C0504D">
                    <a:lumMod val="40000"/>
                    <a:lumOff val="60000"/>
                  </a:srgbClr>
                </a:solidFill>
                <a:ln>
                  <a:solidFill>
                    <a:sysClr val="windowText" lastClr="000000"/>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2" name="矩形 80">
                  <a:extLst>
                    <a:ext uri="{FF2B5EF4-FFF2-40B4-BE49-F238E27FC236}">
                      <a16:creationId xmlns:a16="http://schemas.microsoft.com/office/drawing/2014/main" id="{D5EBB124-40AE-4A68-90E6-FD19900B4C66}"/>
                    </a:ext>
                  </a:extLst>
                </p:cNvPr>
                <p:cNvSpPr/>
                <p:nvPr/>
              </p:nvSpPr>
              <p:spPr>
                <a:xfrm>
                  <a:off x="9248445" y="4094091"/>
                  <a:ext cx="830440" cy="278210"/>
                </a:xfrm>
                <a:prstGeom prst="rect">
                  <a:avLst/>
                </a:prstGeom>
              </p:spPr>
              <p:txBody>
                <a:bodyPr wrap="square">
                  <a:noAutofit/>
                </a:bodyPr>
                <a:lstStyle/>
                <a:p>
                  <a:pPr defTabSz="913495" fontAlgn="ctr">
                    <a:spcBef>
                      <a:spcPts val="0"/>
                    </a:spcBef>
                    <a:spcAft>
                      <a:spcPts val="0"/>
                    </a:spcAft>
                    <a:defRPr/>
                  </a:pPr>
                  <a:r>
                    <a:rPr lang="en-US" sz="1400" b="1" u="none" dirty="0">
                      <a:solidFill>
                        <a:prstClr val="black"/>
                      </a:solidFill>
                      <a:latin typeface="Huawei Sans" panose="020C0503030203020204" pitchFamily="34" charset="0"/>
                    </a:rPr>
                    <a:t>Other</a:t>
                  </a:r>
                </a:p>
              </p:txBody>
            </p:sp>
            <p:sp>
              <p:nvSpPr>
                <p:cNvPr id="43" name="矩形 81">
                  <a:extLst>
                    <a:ext uri="{FF2B5EF4-FFF2-40B4-BE49-F238E27FC236}">
                      <a16:creationId xmlns:a16="http://schemas.microsoft.com/office/drawing/2014/main" id="{E82F20A2-DCA5-4840-8C50-E59F4FCC77F8}"/>
                    </a:ext>
                  </a:extLst>
                </p:cNvPr>
                <p:cNvSpPr/>
                <p:nvPr/>
              </p:nvSpPr>
              <p:spPr>
                <a:xfrm>
                  <a:off x="8337768" y="3303646"/>
                  <a:ext cx="527236" cy="278210"/>
                </a:xfrm>
                <a:prstGeom prst="rect">
                  <a:avLst/>
                </a:prstGeom>
              </p:spPr>
              <p:txBody>
                <a:bodyPr wrap="square">
                  <a:noAutofit/>
                </a:bodyPr>
                <a:lstStyle/>
                <a:p>
                  <a:pPr defTabSz="913495" fontAlgn="ctr">
                    <a:spcBef>
                      <a:spcPts val="0"/>
                    </a:spcBef>
                    <a:spcAft>
                      <a:spcPts val="0"/>
                    </a:spcAft>
                    <a:defRPr/>
                  </a:pPr>
                  <a:r>
                    <a:rPr lang="en-US" sz="1400" dirty="0">
                      <a:solidFill>
                        <a:prstClr val="black"/>
                      </a:solidFill>
                      <a:latin typeface="Huawei Sans" panose="020C0503030203020204" pitchFamily="34" charset="0"/>
                    </a:rPr>
                    <a:t>30%</a:t>
                  </a:r>
                  <a:endParaRPr lang="en-US" sz="1400" u="none" dirty="0">
                    <a:solidFill>
                      <a:prstClr val="black"/>
                    </a:solidFill>
                    <a:latin typeface="Huawei Sans" panose="020C0503030203020204" pitchFamily="34" charset="0"/>
                  </a:endParaRPr>
                </a:p>
              </p:txBody>
            </p:sp>
            <p:grpSp>
              <p:nvGrpSpPr>
                <p:cNvPr id="44" name="组合 82">
                  <a:extLst>
                    <a:ext uri="{FF2B5EF4-FFF2-40B4-BE49-F238E27FC236}">
                      <a16:creationId xmlns:a16="http://schemas.microsoft.com/office/drawing/2014/main" id="{85156CB6-266D-4068-96D9-83D33D8F5072}"/>
                    </a:ext>
                  </a:extLst>
                </p:cNvPr>
                <p:cNvGrpSpPr/>
                <p:nvPr/>
              </p:nvGrpSpPr>
              <p:grpSpPr>
                <a:xfrm>
                  <a:off x="4821887" y="2564246"/>
                  <a:ext cx="5030135" cy="1975604"/>
                  <a:chOff x="4821887" y="2564246"/>
                  <a:chExt cx="5030135" cy="1975604"/>
                </a:xfrm>
              </p:grpSpPr>
              <p:sp>
                <p:nvSpPr>
                  <p:cNvPr id="47" name="TextBox 95">
                    <a:extLst>
                      <a:ext uri="{FF2B5EF4-FFF2-40B4-BE49-F238E27FC236}">
                        <a16:creationId xmlns:a16="http://schemas.microsoft.com/office/drawing/2014/main" id="{B3AF6189-730D-4BBE-B1DF-A28E008D0CCC}"/>
                      </a:ext>
                    </a:extLst>
                  </p:cNvPr>
                  <p:cNvSpPr txBox="1"/>
                  <p:nvPr/>
                </p:nvSpPr>
                <p:spPr>
                  <a:xfrm>
                    <a:off x="5375614" y="2769258"/>
                    <a:ext cx="1634464" cy="278210"/>
                  </a:xfrm>
                  <a:prstGeom prst="rect">
                    <a:avLst/>
                  </a:prstGeom>
                  <a:solidFill>
                    <a:srgbClr val="BEE9EE"/>
                  </a:solidFill>
                  <a:ln w="9525" cap="flat" cmpd="sng" algn="ctr">
                    <a:solidFill>
                      <a:srgbClr val="30B5C5"/>
                    </a:solidFill>
                    <a:prstDash val="solid"/>
                  </a:ln>
                  <a:effectLst>
                    <a:outerShdw blurRad="40000" dist="20000" dir="5400000" rotWithShape="0">
                      <a:srgbClr val="000000">
                        <a:alpha val="38000"/>
                      </a:srgbClr>
                    </a:outerShdw>
                  </a:effectLst>
                </p:spPr>
                <p:txBody>
                  <a:bodyPr wrap="square" rtlCol="0">
                    <a:noAutofit/>
                  </a:bodyPr>
                  <a:lstStyle/>
                  <a:p>
                    <a:pPr defTabSz="913495" fontAlgn="ctr">
                      <a:spcBef>
                        <a:spcPts val="0"/>
                      </a:spcBef>
                      <a:spcAft>
                        <a:spcPts val="0"/>
                      </a:spcAft>
                      <a:defRPr/>
                    </a:pPr>
                    <a:r>
                      <a:rPr lang="en-US" sz="1400" u="none" dirty="0">
                        <a:solidFill>
                          <a:srgbClr val="000000">
                            <a:lumMod val="95000"/>
                            <a:lumOff val="5000"/>
                          </a:srgbClr>
                        </a:solidFill>
                        <a:latin typeface="Huawei Sans" panose="020C0503030203020204" pitchFamily="34" charset="0"/>
                      </a:rPr>
                      <a:t>Analysis by crowd</a:t>
                    </a:r>
                  </a:p>
                </p:txBody>
              </p:sp>
              <p:sp>
                <p:nvSpPr>
                  <p:cNvPr id="48" name="矩形 86">
                    <a:extLst>
                      <a:ext uri="{FF2B5EF4-FFF2-40B4-BE49-F238E27FC236}">
                        <a16:creationId xmlns:a16="http://schemas.microsoft.com/office/drawing/2014/main" id="{E070EEE5-3453-48F4-9E37-1B212B6C645D}"/>
                      </a:ext>
                    </a:extLst>
                  </p:cNvPr>
                  <p:cNvSpPr/>
                  <p:nvPr/>
                </p:nvSpPr>
                <p:spPr bwMode="auto">
                  <a:xfrm>
                    <a:off x="5268174" y="3518103"/>
                    <a:ext cx="132613" cy="573562"/>
                  </a:xfrm>
                  <a:prstGeom prst="rect">
                    <a:avLst/>
                  </a:prstGeom>
                  <a:solidFill>
                    <a:srgbClr val="FFC000"/>
                  </a:solidFill>
                  <a:ln>
                    <a:solidFill>
                      <a:sysClr val="windowText" lastClr="000000"/>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49" name="矩形 87">
                    <a:extLst>
                      <a:ext uri="{FF2B5EF4-FFF2-40B4-BE49-F238E27FC236}">
                        <a16:creationId xmlns:a16="http://schemas.microsoft.com/office/drawing/2014/main" id="{E202D388-BBD4-41C9-B0F0-FE2289CE26D2}"/>
                      </a:ext>
                    </a:extLst>
                  </p:cNvPr>
                  <p:cNvSpPr/>
                  <p:nvPr/>
                </p:nvSpPr>
                <p:spPr bwMode="auto">
                  <a:xfrm>
                    <a:off x="5705476" y="3709290"/>
                    <a:ext cx="132613" cy="382375"/>
                  </a:xfrm>
                  <a:prstGeom prst="rect">
                    <a:avLst/>
                  </a:prstGeom>
                  <a:solidFill>
                    <a:srgbClr val="4F81BD">
                      <a:lumMod val="40000"/>
                      <a:lumOff val="60000"/>
                    </a:srgbClr>
                  </a:solidFill>
                  <a:ln>
                    <a:solidFill>
                      <a:sysClr val="windowText" lastClr="000000"/>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0" name="矩形 88">
                    <a:extLst>
                      <a:ext uri="{FF2B5EF4-FFF2-40B4-BE49-F238E27FC236}">
                        <a16:creationId xmlns:a16="http://schemas.microsoft.com/office/drawing/2014/main" id="{C5E8A5A6-730D-462F-9D92-42D9CF6A95E1}"/>
                      </a:ext>
                    </a:extLst>
                  </p:cNvPr>
                  <p:cNvSpPr/>
                  <p:nvPr/>
                </p:nvSpPr>
                <p:spPr bwMode="auto">
                  <a:xfrm>
                    <a:off x="6198426" y="3518103"/>
                    <a:ext cx="132613" cy="573562"/>
                  </a:xfrm>
                  <a:prstGeom prst="rect">
                    <a:avLst/>
                  </a:prstGeom>
                  <a:solidFill>
                    <a:srgbClr val="FFFF00"/>
                  </a:solidFill>
                  <a:ln>
                    <a:solidFill>
                      <a:sysClr val="windowText" lastClr="000000"/>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1" name="矩形 89">
                    <a:extLst>
                      <a:ext uri="{FF2B5EF4-FFF2-40B4-BE49-F238E27FC236}">
                        <a16:creationId xmlns:a16="http://schemas.microsoft.com/office/drawing/2014/main" id="{2BEC2AE4-F413-47CC-BC74-B7DDB5CC44DF}"/>
                      </a:ext>
                    </a:extLst>
                  </p:cNvPr>
                  <p:cNvSpPr/>
                  <p:nvPr/>
                </p:nvSpPr>
                <p:spPr>
                  <a:xfrm>
                    <a:off x="4821887" y="4084476"/>
                    <a:ext cx="810180" cy="417314"/>
                  </a:xfrm>
                  <a:prstGeom prst="rect">
                    <a:avLst/>
                  </a:prstGeom>
                </p:spPr>
                <p:txBody>
                  <a:bodyPr wrap="square">
                    <a:noAutofit/>
                  </a:bodyPr>
                  <a:lstStyle/>
                  <a:p>
                    <a:pPr defTabSz="913495" fontAlgn="ctr">
                      <a:spcBef>
                        <a:spcPts val="0"/>
                      </a:spcBef>
                      <a:spcAft>
                        <a:spcPts val="0"/>
                      </a:spcAft>
                      <a:defRPr/>
                    </a:pPr>
                    <a:r>
                      <a:rPr lang="en-US" sz="1200" u="none" dirty="0">
                        <a:solidFill>
                          <a:prstClr val="black"/>
                        </a:solidFill>
                        <a:latin typeface="Huawei Sans" panose="020C0503030203020204" pitchFamily="34" charset="0"/>
                      </a:rPr>
                      <a:t>Under </a:t>
                    </a:r>
                    <a:r>
                      <a:rPr lang="en-US" sz="1200" b="1" u="none" dirty="0">
                        <a:solidFill>
                          <a:prstClr val="black"/>
                        </a:solidFill>
                        <a:latin typeface="Huawei Sans" panose="020C0503030203020204" pitchFamily="34" charset="0"/>
                      </a:rPr>
                      <a:t>20</a:t>
                    </a:r>
                  </a:p>
                </p:txBody>
              </p:sp>
              <p:sp>
                <p:nvSpPr>
                  <p:cNvPr id="52" name="矩形 90">
                    <a:extLst>
                      <a:ext uri="{FF2B5EF4-FFF2-40B4-BE49-F238E27FC236}">
                        <a16:creationId xmlns:a16="http://schemas.microsoft.com/office/drawing/2014/main" id="{517BA6CB-1FDD-44D6-BE5A-51086B1C789A}"/>
                      </a:ext>
                    </a:extLst>
                  </p:cNvPr>
                  <p:cNvSpPr/>
                  <p:nvPr/>
                </p:nvSpPr>
                <p:spPr>
                  <a:xfrm>
                    <a:off x="5505433" y="4085050"/>
                    <a:ext cx="564439" cy="250389"/>
                  </a:xfrm>
                  <a:prstGeom prst="rect">
                    <a:avLst/>
                  </a:prstGeom>
                </p:spPr>
                <p:txBody>
                  <a:bodyPr wrap="square">
                    <a:noAutofit/>
                  </a:bodyPr>
                  <a:lstStyle/>
                  <a:p>
                    <a:pPr defTabSz="913495" fontAlgn="ctr">
                      <a:spcBef>
                        <a:spcPts val="0"/>
                      </a:spcBef>
                      <a:spcAft>
                        <a:spcPts val="0"/>
                      </a:spcAft>
                      <a:defRPr/>
                    </a:pPr>
                    <a:r>
                      <a:rPr lang="en-US" sz="1200" b="1" u="none" dirty="0">
                        <a:solidFill>
                          <a:prstClr val="black"/>
                        </a:solidFill>
                        <a:latin typeface="Huawei Sans" panose="020C0503030203020204" pitchFamily="34" charset="0"/>
                      </a:rPr>
                      <a:t>20-30</a:t>
                    </a:r>
                    <a:endParaRPr lang="en-US" altLang="zh-CN" sz="1200" b="1"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3" name="矩形 91">
                    <a:extLst>
                      <a:ext uri="{FF2B5EF4-FFF2-40B4-BE49-F238E27FC236}">
                        <a16:creationId xmlns:a16="http://schemas.microsoft.com/office/drawing/2014/main" id="{D64DED35-9009-4646-BC50-9D679C2E5834}"/>
                      </a:ext>
                    </a:extLst>
                  </p:cNvPr>
                  <p:cNvSpPr/>
                  <p:nvPr/>
                </p:nvSpPr>
                <p:spPr>
                  <a:xfrm>
                    <a:off x="5979365" y="4075371"/>
                    <a:ext cx="603477" cy="250389"/>
                  </a:xfrm>
                  <a:prstGeom prst="rect">
                    <a:avLst/>
                  </a:prstGeom>
                </p:spPr>
                <p:txBody>
                  <a:bodyPr wrap="square">
                    <a:noAutofit/>
                  </a:bodyPr>
                  <a:lstStyle/>
                  <a:p>
                    <a:pPr defTabSz="913495" fontAlgn="ctr">
                      <a:spcBef>
                        <a:spcPts val="0"/>
                      </a:spcBef>
                      <a:spcAft>
                        <a:spcPts val="0"/>
                      </a:spcAft>
                      <a:defRPr/>
                    </a:pPr>
                    <a:r>
                      <a:rPr lang="en-US" sz="1200" b="1" u="none" dirty="0">
                        <a:solidFill>
                          <a:prstClr val="black"/>
                        </a:solidFill>
                        <a:latin typeface="Huawei Sans" panose="020C0503030203020204" pitchFamily="34" charset="0"/>
                      </a:rPr>
                      <a:t>30-40</a:t>
                    </a:r>
                    <a:endParaRPr lang="en-US" altLang="zh-CN" sz="1200" b="1"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4" name="矩形 92">
                    <a:extLst>
                      <a:ext uri="{FF2B5EF4-FFF2-40B4-BE49-F238E27FC236}">
                        <a16:creationId xmlns:a16="http://schemas.microsoft.com/office/drawing/2014/main" id="{F8A866AC-9983-40B6-8248-52187C7DF9CA}"/>
                      </a:ext>
                    </a:extLst>
                  </p:cNvPr>
                  <p:cNvSpPr/>
                  <p:nvPr/>
                </p:nvSpPr>
                <p:spPr bwMode="auto">
                  <a:xfrm>
                    <a:off x="6676223" y="3769211"/>
                    <a:ext cx="114921" cy="322454"/>
                  </a:xfrm>
                  <a:prstGeom prst="rect">
                    <a:avLst/>
                  </a:prstGeom>
                  <a:solidFill>
                    <a:srgbClr val="C0504D">
                      <a:lumMod val="40000"/>
                      <a:lumOff val="60000"/>
                    </a:srgbClr>
                  </a:solidFill>
                  <a:ln>
                    <a:solidFill>
                      <a:sysClr val="windowText" lastClr="000000"/>
                    </a:solidFill>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62" tIns="34281" rIns="68562" bIns="34281" numCol="1" rtlCol="0" anchor="t" anchorCtr="0" compatLnSpc="1">
                    <a:prstTxWarp prst="textNoShape">
                      <a:avLst/>
                    </a:prstTxWarp>
                    <a:noAutofit/>
                  </a:bodyPr>
                  <a:lstStyle/>
                  <a:p>
                    <a:pPr defTabSz="913495" fontAlgn="ctr">
                      <a:spcBef>
                        <a:spcPts val="0"/>
                      </a:spcBef>
                      <a:spcAft>
                        <a:spcPts val="0"/>
                      </a:spcAft>
                      <a:buClr>
                        <a:srgbClr val="CC9900"/>
                      </a:buClr>
                      <a:buFont typeface="Wingdings" pitchFamily="2" charset="2"/>
                      <a:buChar char="n"/>
                      <a:defRPr/>
                    </a:pPr>
                    <a:endParaRPr lang="en-US" altLang="zh-CN" sz="1125" kern="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55" name="矩形 93">
                    <a:extLst>
                      <a:ext uri="{FF2B5EF4-FFF2-40B4-BE49-F238E27FC236}">
                        <a16:creationId xmlns:a16="http://schemas.microsoft.com/office/drawing/2014/main" id="{6888E0E8-12EE-4B26-9E8E-541B17034B1D}"/>
                      </a:ext>
                    </a:extLst>
                  </p:cNvPr>
                  <p:cNvSpPr/>
                  <p:nvPr/>
                </p:nvSpPr>
                <p:spPr>
                  <a:xfrm>
                    <a:off x="5128249" y="3244030"/>
                    <a:ext cx="527236" cy="278210"/>
                  </a:xfrm>
                  <a:prstGeom prst="rect">
                    <a:avLst/>
                  </a:prstGeom>
                </p:spPr>
                <p:txBody>
                  <a:bodyPr wrap="square">
                    <a:noAutofit/>
                  </a:bodyPr>
                  <a:lstStyle/>
                  <a:p>
                    <a:pPr defTabSz="913495" fontAlgn="ctr">
                      <a:spcBef>
                        <a:spcPts val="0"/>
                      </a:spcBef>
                      <a:spcAft>
                        <a:spcPts val="0"/>
                      </a:spcAft>
                      <a:defRPr/>
                    </a:pPr>
                    <a:r>
                      <a:rPr lang="en-US" sz="1400" u="none" dirty="0">
                        <a:solidFill>
                          <a:prstClr val="black"/>
                        </a:solidFill>
                        <a:latin typeface="Huawei Sans" panose="020C0503030203020204" pitchFamily="34" charset="0"/>
                      </a:rPr>
                      <a:t>35%</a:t>
                    </a:r>
                  </a:p>
                </p:txBody>
              </p:sp>
              <p:sp>
                <p:nvSpPr>
                  <p:cNvPr id="56" name="矩形 94">
                    <a:extLst>
                      <a:ext uri="{FF2B5EF4-FFF2-40B4-BE49-F238E27FC236}">
                        <a16:creationId xmlns:a16="http://schemas.microsoft.com/office/drawing/2014/main" id="{C0303CD9-0B2B-4D5E-A860-D48C6C1EEE5F}"/>
                      </a:ext>
                    </a:extLst>
                  </p:cNvPr>
                  <p:cNvSpPr/>
                  <p:nvPr/>
                </p:nvSpPr>
                <p:spPr>
                  <a:xfrm>
                    <a:off x="5532509" y="3461434"/>
                    <a:ext cx="565496" cy="278210"/>
                  </a:xfrm>
                  <a:prstGeom prst="rect">
                    <a:avLst/>
                  </a:prstGeom>
                </p:spPr>
                <p:txBody>
                  <a:bodyPr wrap="square">
                    <a:noAutofit/>
                  </a:bodyPr>
                  <a:lstStyle/>
                  <a:p>
                    <a:pPr defTabSz="913495" fontAlgn="ctr">
                      <a:spcBef>
                        <a:spcPts val="0"/>
                      </a:spcBef>
                      <a:spcAft>
                        <a:spcPts val="0"/>
                      </a:spcAft>
                      <a:defRPr/>
                    </a:pPr>
                    <a:r>
                      <a:rPr lang="en-US" sz="1400" u="none" dirty="0">
                        <a:solidFill>
                          <a:prstClr val="black"/>
                        </a:solidFill>
                        <a:latin typeface="Huawei Sans" panose="020C0503030203020204" pitchFamily="34" charset="0"/>
                      </a:rPr>
                      <a:t>20</a:t>
                    </a:r>
                    <a:r>
                      <a:rPr lang="en-US" altLang="zh-CN" sz="1400" dirty="0">
                        <a:solidFill>
                          <a:prstClr val="black"/>
                        </a:solidFill>
                        <a:latin typeface="Huawei Sans" panose="020C0503030203020204" pitchFamily="34" charset="0"/>
                      </a:rPr>
                      <a:t>%</a:t>
                    </a:r>
                    <a:endParaRPr lang="en-US" sz="1400" u="none" dirty="0">
                      <a:solidFill>
                        <a:prstClr val="black"/>
                      </a:solidFill>
                      <a:latin typeface="Huawei Sans" panose="020C0503030203020204" pitchFamily="34" charset="0"/>
                    </a:endParaRPr>
                  </a:p>
                </p:txBody>
              </p:sp>
              <p:sp>
                <p:nvSpPr>
                  <p:cNvPr id="57" name="矩形 95">
                    <a:extLst>
                      <a:ext uri="{FF2B5EF4-FFF2-40B4-BE49-F238E27FC236}">
                        <a16:creationId xmlns:a16="http://schemas.microsoft.com/office/drawing/2014/main" id="{54BF0C90-A1D6-4103-8320-C862A38B9B1D}"/>
                      </a:ext>
                    </a:extLst>
                  </p:cNvPr>
                  <p:cNvSpPr/>
                  <p:nvPr/>
                </p:nvSpPr>
                <p:spPr>
                  <a:xfrm>
                    <a:off x="6499520" y="4084861"/>
                    <a:ext cx="785481" cy="250389"/>
                  </a:xfrm>
                  <a:prstGeom prst="rect">
                    <a:avLst/>
                  </a:prstGeom>
                </p:spPr>
                <p:txBody>
                  <a:bodyPr wrap="square">
                    <a:noAutofit/>
                  </a:bodyPr>
                  <a:lstStyle/>
                  <a:p>
                    <a:pPr defTabSz="913495" fontAlgn="ctr">
                      <a:spcBef>
                        <a:spcPts val="0"/>
                      </a:spcBef>
                      <a:spcAft>
                        <a:spcPts val="0"/>
                      </a:spcAft>
                      <a:defRPr/>
                    </a:pPr>
                    <a:r>
                      <a:rPr lang="en-US" sz="1200" u="none" dirty="0">
                        <a:solidFill>
                          <a:prstClr val="black"/>
                        </a:solidFill>
                        <a:latin typeface="Huawei Sans" panose="020C0503030203020204" pitchFamily="34" charset="0"/>
                      </a:rPr>
                      <a:t>Above </a:t>
                    </a:r>
                    <a:r>
                      <a:rPr lang="en-US" sz="1200" b="1" u="none" dirty="0">
                        <a:solidFill>
                          <a:prstClr val="black"/>
                        </a:solidFill>
                        <a:latin typeface="Huawei Sans" panose="020C0503030203020204" pitchFamily="34" charset="0"/>
                      </a:rPr>
                      <a:t>50</a:t>
                    </a:r>
                  </a:p>
                </p:txBody>
              </p:sp>
              <p:cxnSp>
                <p:nvCxnSpPr>
                  <p:cNvPr id="58" name="直接连接符 96">
                    <a:extLst>
                      <a:ext uri="{FF2B5EF4-FFF2-40B4-BE49-F238E27FC236}">
                        <a16:creationId xmlns:a16="http://schemas.microsoft.com/office/drawing/2014/main" id="{4727C70D-9A10-4258-82C7-492650AA58E6}"/>
                      </a:ext>
                    </a:extLst>
                  </p:cNvPr>
                  <p:cNvCxnSpPr/>
                  <p:nvPr/>
                </p:nvCxnSpPr>
                <p:spPr bwMode="auto">
                  <a:xfrm>
                    <a:off x="5087958" y="2571281"/>
                    <a:ext cx="4764064" cy="0"/>
                  </a:xfrm>
                  <a:prstGeom prst="line">
                    <a:avLst/>
                  </a:prstGeom>
                  <a:noFill/>
                  <a:ln w="9525" cap="flat" cmpd="sng" algn="ctr">
                    <a:solidFill>
                      <a:sysClr val="windowText" lastClr="000000">
                        <a:shade val="95000"/>
                        <a:satMod val="105000"/>
                      </a:sysClr>
                    </a:solidFill>
                    <a:prstDash val="soli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9" name="直接连接符 97">
                    <a:extLst>
                      <a:ext uri="{FF2B5EF4-FFF2-40B4-BE49-F238E27FC236}">
                        <a16:creationId xmlns:a16="http://schemas.microsoft.com/office/drawing/2014/main" id="{44A00250-4741-4488-86C4-995C8CA874EE}"/>
                      </a:ext>
                    </a:extLst>
                  </p:cNvPr>
                  <p:cNvCxnSpPr/>
                  <p:nvPr/>
                </p:nvCxnSpPr>
                <p:spPr bwMode="auto">
                  <a:xfrm>
                    <a:off x="7342379" y="2564246"/>
                    <a:ext cx="0" cy="1975604"/>
                  </a:xfrm>
                  <a:prstGeom prst="line">
                    <a:avLst/>
                  </a:prstGeom>
                  <a:noFill/>
                  <a:ln w="9525" cap="flat" cmpd="sng" algn="ctr">
                    <a:solidFill>
                      <a:sysClr val="windowText" lastClr="000000">
                        <a:shade val="95000"/>
                        <a:satMod val="105000"/>
                      </a:sysClr>
                    </a:solidFill>
                    <a:prstDash val="soli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0" name="矩形 98">
                    <a:extLst>
                      <a:ext uri="{FF2B5EF4-FFF2-40B4-BE49-F238E27FC236}">
                        <a16:creationId xmlns:a16="http://schemas.microsoft.com/office/drawing/2014/main" id="{66722EA4-4BC5-46E7-9279-86063ECEF473}"/>
                      </a:ext>
                    </a:extLst>
                  </p:cNvPr>
                  <p:cNvSpPr/>
                  <p:nvPr/>
                </p:nvSpPr>
                <p:spPr>
                  <a:xfrm>
                    <a:off x="6018641" y="3250404"/>
                    <a:ext cx="559974" cy="278210"/>
                  </a:xfrm>
                  <a:prstGeom prst="rect">
                    <a:avLst/>
                  </a:prstGeom>
                </p:spPr>
                <p:txBody>
                  <a:bodyPr wrap="square">
                    <a:noAutofit/>
                  </a:bodyPr>
                  <a:lstStyle/>
                  <a:p>
                    <a:pPr defTabSz="913495" fontAlgn="ctr">
                      <a:spcBef>
                        <a:spcPts val="0"/>
                      </a:spcBef>
                      <a:spcAft>
                        <a:spcPts val="0"/>
                      </a:spcAft>
                      <a:defRPr/>
                    </a:pPr>
                    <a:r>
                      <a:rPr lang="en-US" sz="1400" u="none" dirty="0">
                        <a:solidFill>
                          <a:prstClr val="black"/>
                        </a:solidFill>
                        <a:latin typeface="Huawei Sans" panose="020C0503030203020204" pitchFamily="34" charset="0"/>
                      </a:rPr>
                      <a:t>35</a:t>
                    </a:r>
                    <a:r>
                      <a:rPr lang="en-US" altLang="zh-CN" sz="1400" dirty="0">
                        <a:solidFill>
                          <a:prstClr val="black"/>
                        </a:solidFill>
                        <a:latin typeface="Huawei Sans" panose="020C0503030203020204" pitchFamily="34" charset="0"/>
                      </a:rPr>
                      <a:t>%</a:t>
                    </a:r>
                    <a:endParaRPr lang="en-US" sz="1400" u="none" dirty="0">
                      <a:solidFill>
                        <a:prstClr val="black"/>
                      </a:solidFill>
                      <a:latin typeface="Huawei Sans" panose="020C0503030203020204" pitchFamily="34" charset="0"/>
                    </a:endParaRPr>
                  </a:p>
                </p:txBody>
              </p:sp>
              <p:sp>
                <p:nvSpPr>
                  <p:cNvPr id="61" name="矩形 99">
                    <a:extLst>
                      <a:ext uri="{FF2B5EF4-FFF2-40B4-BE49-F238E27FC236}">
                        <a16:creationId xmlns:a16="http://schemas.microsoft.com/office/drawing/2014/main" id="{894475F9-4045-49DF-9B1D-69E76C2257E7}"/>
                      </a:ext>
                    </a:extLst>
                  </p:cNvPr>
                  <p:cNvSpPr/>
                  <p:nvPr/>
                </p:nvSpPr>
                <p:spPr>
                  <a:xfrm>
                    <a:off x="6473886" y="3480381"/>
                    <a:ext cx="536193" cy="278210"/>
                  </a:xfrm>
                  <a:prstGeom prst="rect">
                    <a:avLst/>
                  </a:prstGeom>
                </p:spPr>
                <p:txBody>
                  <a:bodyPr wrap="square">
                    <a:noAutofit/>
                  </a:bodyPr>
                  <a:lstStyle/>
                  <a:p>
                    <a:pPr defTabSz="913495" fontAlgn="ctr">
                      <a:spcBef>
                        <a:spcPts val="0"/>
                      </a:spcBef>
                      <a:spcAft>
                        <a:spcPts val="0"/>
                      </a:spcAft>
                      <a:defRPr/>
                    </a:pPr>
                    <a:r>
                      <a:rPr lang="en-US" sz="1400" dirty="0">
                        <a:solidFill>
                          <a:prstClr val="black"/>
                        </a:solidFill>
                        <a:latin typeface="Huawei Sans" panose="020C0503030203020204" pitchFamily="34" charset="0"/>
                      </a:rPr>
                      <a:t>15%</a:t>
                    </a:r>
                    <a:endParaRPr lang="en-US" sz="1400" u="none" dirty="0">
                      <a:solidFill>
                        <a:prstClr val="black"/>
                      </a:solidFill>
                      <a:latin typeface="Huawei Sans" panose="020C0503030203020204" pitchFamily="34" charset="0"/>
                    </a:endParaRPr>
                  </a:p>
                </p:txBody>
              </p:sp>
            </p:grpSp>
            <p:sp>
              <p:nvSpPr>
                <p:cNvPr id="45" name="矩形 83">
                  <a:extLst>
                    <a:ext uri="{FF2B5EF4-FFF2-40B4-BE49-F238E27FC236}">
                      <a16:creationId xmlns:a16="http://schemas.microsoft.com/office/drawing/2014/main" id="{10EC91D9-932A-4CE3-87DA-0D6D76D94BE7}"/>
                    </a:ext>
                  </a:extLst>
                </p:cNvPr>
                <p:cNvSpPr/>
                <p:nvPr/>
              </p:nvSpPr>
              <p:spPr>
                <a:xfrm>
                  <a:off x="7847556" y="3210326"/>
                  <a:ext cx="527236" cy="278210"/>
                </a:xfrm>
                <a:prstGeom prst="rect">
                  <a:avLst/>
                </a:prstGeom>
              </p:spPr>
              <p:txBody>
                <a:bodyPr wrap="square">
                  <a:noAutofit/>
                </a:bodyPr>
                <a:lstStyle/>
                <a:p>
                  <a:pPr defTabSz="913495" fontAlgn="ctr">
                    <a:spcBef>
                      <a:spcPts val="0"/>
                    </a:spcBef>
                    <a:spcAft>
                      <a:spcPts val="0"/>
                    </a:spcAft>
                    <a:defRPr/>
                  </a:pPr>
                  <a:r>
                    <a:rPr lang="en-US" sz="1400" dirty="0">
                      <a:solidFill>
                        <a:prstClr val="black"/>
                      </a:solidFill>
                      <a:latin typeface="Huawei Sans" panose="020C0503030203020204" pitchFamily="34" charset="0"/>
                    </a:rPr>
                    <a:t>40%</a:t>
                  </a:r>
                  <a:endParaRPr lang="en-US" sz="1400" u="none" dirty="0">
                    <a:solidFill>
                      <a:prstClr val="black"/>
                    </a:solidFill>
                    <a:latin typeface="Huawei Sans" panose="020C0503030203020204" pitchFamily="34" charset="0"/>
                  </a:endParaRPr>
                </a:p>
              </p:txBody>
            </p:sp>
            <p:sp>
              <p:nvSpPr>
                <p:cNvPr id="46" name="矩形 84">
                  <a:extLst>
                    <a:ext uri="{FF2B5EF4-FFF2-40B4-BE49-F238E27FC236}">
                      <a16:creationId xmlns:a16="http://schemas.microsoft.com/office/drawing/2014/main" id="{6CADF74B-958C-4C94-9CB7-933F3F76F44F}"/>
                    </a:ext>
                  </a:extLst>
                </p:cNvPr>
                <p:cNvSpPr/>
                <p:nvPr/>
              </p:nvSpPr>
              <p:spPr>
                <a:xfrm>
                  <a:off x="8825275" y="3420406"/>
                  <a:ext cx="527236" cy="278210"/>
                </a:xfrm>
                <a:prstGeom prst="rect">
                  <a:avLst/>
                </a:prstGeom>
              </p:spPr>
              <p:txBody>
                <a:bodyPr wrap="square">
                  <a:noAutofit/>
                </a:bodyPr>
                <a:lstStyle/>
                <a:p>
                  <a:pPr defTabSz="913495" fontAlgn="ctr">
                    <a:spcBef>
                      <a:spcPts val="0"/>
                    </a:spcBef>
                    <a:spcAft>
                      <a:spcPts val="0"/>
                    </a:spcAft>
                    <a:defRPr/>
                  </a:pPr>
                  <a:r>
                    <a:rPr lang="en-US" sz="1400" dirty="0">
                      <a:solidFill>
                        <a:prstClr val="black"/>
                      </a:solidFill>
                      <a:latin typeface="Huawei Sans" panose="020C0503030203020204" pitchFamily="34" charset="0"/>
                    </a:rPr>
                    <a:t>20%</a:t>
                  </a:r>
                  <a:endParaRPr lang="en-US" sz="1400" u="none" dirty="0">
                    <a:solidFill>
                      <a:prstClr val="black"/>
                    </a:solidFill>
                    <a:latin typeface="Huawei Sans" panose="020C0503030203020204" pitchFamily="34" charset="0"/>
                  </a:endParaRPr>
                </a:p>
              </p:txBody>
            </p:sp>
          </p:grpSp>
        </p:grpSp>
      </p:grpSp>
      <p:sp>
        <p:nvSpPr>
          <p:cNvPr id="62" name="矩形 100">
            <a:extLst>
              <a:ext uri="{FF2B5EF4-FFF2-40B4-BE49-F238E27FC236}">
                <a16:creationId xmlns:a16="http://schemas.microsoft.com/office/drawing/2014/main" id="{59F2F953-4CBF-4543-B817-D50C47F64CD0}"/>
              </a:ext>
            </a:extLst>
          </p:cNvPr>
          <p:cNvSpPr/>
          <p:nvPr/>
        </p:nvSpPr>
        <p:spPr>
          <a:xfrm>
            <a:off x="965412" y="1182865"/>
            <a:ext cx="3894446" cy="1015578"/>
          </a:xfrm>
          <a:prstGeom prst="rect">
            <a:avLst/>
          </a:prstGeom>
        </p:spPr>
        <p:txBody>
          <a:bodyPr wrap="square" lIns="91349" tIns="45678" rIns="91349" bIns="45678">
            <a:noAutofit/>
          </a:bodyPr>
          <a:lstStyle/>
          <a:p>
            <a:pPr fontAlgn="ctr">
              <a:spcBef>
                <a:spcPts val="0"/>
              </a:spcBef>
              <a:spcAft>
                <a:spcPts val="0"/>
              </a:spcAft>
            </a:pPr>
            <a:r>
              <a:rPr lang="en-US" b="1" u="none" dirty="0">
                <a:solidFill>
                  <a:prstClr val="black"/>
                </a:solidFill>
                <a:latin typeface="Huawei Sans" panose="020C0503030203020204" pitchFamily="34" charset="0"/>
              </a:rPr>
              <a:t>Traffic Planning Scenario </a:t>
            </a:r>
            <a:r>
              <a:rPr lang="en-US" u="none" dirty="0">
                <a:solidFill>
                  <a:prstClr val="black"/>
                </a:solidFill>
                <a:latin typeface="Huawei Sans" panose="020C0503030203020204" pitchFamily="34" charset="0"/>
              </a:rPr>
              <a:t>- Multi-dimensional Traffic Crowd Analysis</a:t>
            </a:r>
            <a:endParaRPr lang="en-US" altLang="zh-CN" sz="1600" dirty="0">
              <a:solidFill>
                <a:prstClr val="black"/>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63" name="标题 1">
            <a:extLst>
              <a:ext uri="{FF2B5EF4-FFF2-40B4-BE49-F238E27FC236}">
                <a16:creationId xmlns:a16="http://schemas.microsoft.com/office/drawing/2014/main" id="{006EDF13-A656-4C5F-8423-1C10D91E4E90}"/>
              </a:ext>
            </a:extLst>
          </p:cNvPr>
          <p:cNvSpPr>
            <a:spLocks noGrp="1"/>
          </p:cNvSpPr>
          <p:nvPr>
            <p:ph type="title"/>
          </p:nvPr>
        </p:nvSpPr>
        <p:spPr>
          <a:xfrm>
            <a:off x="1478598" y="406829"/>
            <a:ext cx="10270491" cy="497095"/>
          </a:xfrm>
        </p:spPr>
        <p:txBody>
          <a:bodyPr wrap="square">
            <a:noAutofit/>
          </a:bodyPr>
          <a:lstStyle/>
          <a:p>
            <a:pPr fontAlgn="ctr"/>
            <a:r>
              <a:rPr lang="en-US" sz="2800" u="none" dirty="0">
                <a:latin typeface="Huawei Sans" panose="020C0503030203020204" pitchFamily="34" charset="0"/>
              </a:rPr>
              <a:t>Big Data Application - Transportation Planning</a:t>
            </a:r>
            <a:endParaRPr lang="en-US" altLang="zh-CN" sz="2800" dirty="0">
              <a:latin typeface="Huawei Sans" panose="020C0503030203020204" pitchFamily="34" charset="0"/>
              <a:sym typeface="Huawei Sans" panose="020C0503030203020204" pitchFamily="34" charset="0"/>
            </a:endParaRPr>
          </a:p>
        </p:txBody>
      </p:sp>
      <p:pic>
        <p:nvPicPr>
          <p:cNvPr id="64" name="图片 48">
            <a:extLst>
              <a:ext uri="{FF2B5EF4-FFF2-40B4-BE49-F238E27FC236}">
                <a16:creationId xmlns:a16="http://schemas.microsoft.com/office/drawing/2014/main" id="{A92FAF4E-5902-4F21-BACD-4A06B4F31C4F}"/>
              </a:ext>
            </a:extLst>
          </p:cNvPr>
          <p:cNvPicPr>
            <a:picLocks noChangeAspect="1"/>
          </p:cNvPicPr>
          <p:nvPr/>
        </p:nvPicPr>
        <p:blipFill>
          <a:blip r:embed="rId5"/>
          <a:stretch>
            <a:fillRect/>
          </a:stretch>
        </p:blipFill>
        <p:spPr>
          <a:xfrm>
            <a:off x="1022117" y="1917971"/>
            <a:ext cx="3221136" cy="2715827"/>
          </a:xfrm>
          <a:prstGeom prst="rect">
            <a:avLst/>
          </a:prstGeom>
        </p:spPr>
      </p:pic>
      <p:pic>
        <p:nvPicPr>
          <p:cNvPr id="65" name="图片 49">
            <a:extLst>
              <a:ext uri="{FF2B5EF4-FFF2-40B4-BE49-F238E27FC236}">
                <a16:creationId xmlns:a16="http://schemas.microsoft.com/office/drawing/2014/main" id="{51F46E7E-27CF-47D1-98EB-0BDDADD6B1F5}"/>
              </a:ext>
            </a:extLst>
          </p:cNvPr>
          <p:cNvPicPr>
            <a:picLocks noChangeAspect="1"/>
          </p:cNvPicPr>
          <p:nvPr/>
        </p:nvPicPr>
        <p:blipFill>
          <a:blip r:embed="rId6"/>
          <a:stretch>
            <a:fillRect/>
          </a:stretch>
        </p:blipFill>
        <p:spPr>
          <a:xfrm>
            <a:off x="5439786" y="5042005"/>
            <a:ext cx="1579761" cy="1053009"/>
          </a:xfrm>
          <a:prstGeom prst="rect">
            <a:avLst/>
          </a:prstGeom>
        </p:spPr>
      </p:pic>
      <p:pic>
        <p:nvPicPr>
          <p:cNvPr id="66" name="图片 50">
            <a:extLst>
              <a:ext uri="{FF2B5EF4-FFF2-40B4-BE49-F238E27FC236}">
                <a16:creationId xmlns:a16="http://schemas.microsoft.com/office/drawing/2014/main" id="{A5654919-5F22-4872-B727-F7E00FDD41C6}"/>
              </a:ext>
            </a:extLst>
          </p:cNvPr>
          <p:cNvPicPr>
            <a:picLocks noChangeAspect="1"/>
          </p:cNvPicPr>
          <p:nvPr/>
        </p:nvPicPr>
        <p:blipFill>
          <a:blip r:embed="rId7"/>
          <a:stretch>
            <a:fillRect/>
          </a:stretch>
        </p:blipFill>
        <p:spPr>
          <a:xfrm>
            <a:off x="8239388" y="5042005"/>
            <a:ext cx="1581058" cy="1053009"/>
          </a:xfrm>
          <a:prstGeom prst="rect">
            <a:avLst/>
          </a:prstGeom>
        </p:spPr>
      </p:pic>
    </p:spTree>
    <p:extLst>
      <p:ext uri="{BB962C8B-B14F-4D97-AF65-F5344CB8AC3E}">
        <p14:creationId xmlns:p14="http://schemas.microsoft.com/office/powerpoint/2010/main" val="21245251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11" name="标题 1">
            <a:extLst>
              <a:ext uri="{FF2B5EF4-FFF2-40B4-BE49-F238E27FC236}">
                <a16:creationId xmlns:a16="http://schemas.microsoft.com/office/drawing/2014/main" id="{27E23E7C-0E3C-4BBB-BF16-0F6A0BC26E07}"/>
              </a:ext>
            </a:extLst>
          </p:cNvPr>
          <p:cNvSpPr>
            <a:spLocks noGrp="1"/>
          </p:cNvSpPr>
          <p:nvPr>
            <p:ph type="title"/>
          </p:nvPr>
        </p:nvSpPr>
        <p:spPr>
          <a:xfrm>
            <a:off x="1547847" y="405690"/>
            <a:ext cx="10201242" cy="498233"/>
          </a:xfrm>
        </p:spPr>
        <p:txBody>
          <a:bodyPr wrap="square">
            <a:noAutofit/>
          </a:bodyPr>
          <a:lstStyle/>
          <a:p>
            <a:pPr fontAlgn="ctr"/>
            <a:r>
              <a:rPr lang="en-US" sz="2800" u="none" dirty="0">
                <a:latin typeface="Huawei Sans" panose="020C0503030203020204" pitchFamily="34" charset="0"/>
              </a:rPr>
              <a:t>Big Data Application - Clean Energy</a:t>
            </a:r>
            <a:endParaRPr lang="en-US" altLang="zh-CN" sz="2800" dirty="0">
              <a:latin typeface="Huawei Sans" panose="020C0503030203020204" pitchFamily="34" charset="0"/>
              <a:sym typeface="Huawei Sans" panose="020C0503030203020204" pitchFamily="34" charset="0"/>
            </a:endParaRPr>
          </a:p>
        </p:txBody>
      </p:sp>
      <p:sp>
        <p:nvSpPr>
          <p:cNvPr id="12" name="文本框 4">
            <a:extLst>
              <a:ext uri="{FF2B5EF4-FFF2-40B4-BE49-F238E27FC236}">
                <a16:creationId xmlns:a16="http://schemas.microsoft.com/office/drawing/2014/main" id="{D3913B06-83AA-4D35-A991-E145E2D0A5F1}"/>
              </a:ext>
            </a:extLst>
          </p:cNvPr>
          <p:cNvSpPr txBox="1"/>
          <p:nvPr/>
        </p:nvSpPr>
        <p:spPr>
          <a:xfrm>
            <a:off x="308064" y="1225444"/>
            <a:ext cx="5298156" cy="1477328"/>
          </a:xfrm>
          <a:prstGeom prst="rect">
            <a:avLst/>
          </a:prstGeom>
          <a:noFill/>
        </p:spPr>
        <p:txBody>
          <a:bodyPr wrap="square" rtlCol="0">
            <a:noAutofit/>
          </a:bodyPr>
          <a:lstStyle/>
          <a:p>
            <a:pPr algn="ctr" fontAlgn="ctr"/>
            <a:r>
              <a:rPr lang="en-US" sz="2400" u="none" dirty="0">
                <a:solidFill>
                  <a:srgbClr val="C00000"/>
                </a:solidFill>
                <a:effectLst>
                  <a:outerShdw blurRad="38100" dist="38100" dir="2700000" algn="tl">
                    <a:srgbClr val="000000">
                      <a:alpha val="43137"/>
                    </a:srgbClr>
                  </a:outerShdw>
                </a:effectLst>
                <a:latin typeface="Huawei Sans" panose="020C0503030203020204" pitchFamily="34" charset="0"/>
              </a:rPr>
              <a:t>Clean Energy Power Supply in Qinghai for Nine Consecutive Days</a:t>
            </a:r>
            <a:endParaRPr lang="en-US" altLang="zh-CN" sz="2400" dirty="0">
              <a:solidFill>
                <a:srgbClr val="C00000"/>
              </a:solidFill>
              <a:effectLst>
                <a:outerShdw blurRad="38100" dist="38100" dir="2700000" algn="tl">
                  <a:srgbClr val="000000">
                    <a:alpha val="43137"/>
                  </a:srgbClr>
                </a:outerShdw>
              </a:effectLst>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15" name="文本框 5">
            <a:extLst>
              <a:ext uri="{FF2B5EF4-FFF2-40B4-BE49-F238E27FC236}">
                <a16:creationId xmlns:a16="http://schemas.microsoft.com/office/drawing/2014/main" id="{B99B1BBF-227A-4965-B15A-3C40DBDACD58}"/>
              </a:ext>
            </a:extLst>
          </p:cNvPr>
          <p:cNvSpPr txBox="1"/>
          <p:nvPr/>
        </p:nvSpPr>
        <p:spPr>
          <a:xfrm>
            <a:off x="874549" y="2249955"/>
            <a:ext cx="4167059" cy="923330"/>
          </a:xfrm>
          <a:prstGeom prst="rect">
            <a:avLst/>
          </a:prstGeom>
          <a:noFill/>
        </p:spPr>
        <p:txBody>
          <a:bodyPr wrap="square" rtlCol="0">
            <a:noAutofit/>
          </a:bodyPr>
          <a:lstStyle/>
          <a:p>
            <a:pPr algn="ctr" fontAlgn="ctr"/>
            <a:r>
              <a:rPr lang="en-US" u="none" dirty="0">
                <a:effectLst>
                  <a:outerShdw blurRad="38100" dist="38100" dir="2700000" algn="tl">
                    <a:srgbClr val="000000">
                      <a:alpha val="43137"/>
                    </a:srgbClr>
                  </a:outerShdw>
                </a:effectLst>
                <a:latin typeface="Huawei Sans" panose="020C0503030203020204" pitchFamily="34" charset="0"/>
              </a:rPr>
              <a:t>Coal Consumption Reduced by </a:t>
            </a:r>
            <a:r>
              <a:rPr lang="en-US" sz="2400" dirty="0">
                <a:solidFill>
                  <a:srgbClr val="C00000"/>
                </a:solidFill>
                <a:effectLst>
                  <a:outerShdw blurRad="38100" dist="38100" dir="2700000" algn="tl">
                    <a:srgbClr val="000000">
                      <a:alpha val="43137"/>
                    </a:srgbClr>
                  </a:outerShdw>
                </a:effectLst>
                <a:latin typeface="Huawei Sans" panose="020C0503030203020204" pitchFamily="34" charset="0"/>
              </a:rPr>
              <a:t>800,000 Tons</a:t>
            </a:r>
            <a:endParaRPr lang="en-US" altLang="zh-CN" sz="2400" dirty="0">
              <a:solidFill>
                <a:srgbClr val="C00000"/>
              </a:solidFill>
              <a:effectLst>
                <a:outerShdw blurRad="38100" dist="38100" dir="2700000" algn="tl">
                  <a:srgbClr val="000000">
                    <a:alpha val="43137"/>
                  </a:srgbClr>
                </a:outerShdw>
              </a:effectLst>
              <a:latin typeface="Huawei Sans" panose="020C0503030203020204" pitchFamily="34" charset="0"/>
              <a:sym typeface="Huawei Sans" panose="020C0503030203020204" pitchFamily="34" charset="0"/>
            </a:endParaRPr>
          </a:p>
        </p:txBody>
      </p:sp>
      <mc:AlternateContent xmlns:mc="http://schemas.openxmlformats.org/markup-compatibility/2006" xmlns:a14="http://schemas.microsoft.com/office/drawing/2010/main">
        <mc:Choice Requires="a14">
          <p:sp>
            <p:nvSpPr>
              <p:cNvPr id="16" name="文本框 6">
                <a:extLst>
                  <a:ext uri="{FF2B5EF4-FFF2-40B4-BE49-F238E27FC236}">
                    <a16:creationId xmlns:a16="http://schemas.microsoft.com/office/drawing/2014/main" id="{947405EF-7CFB-44E4-B171-7AA63D7EB8EF}"/>
                  </a:ext>
                </a:extLst>
              </p:cNvPr>
              <p:cNvSpPr txBox="1"/>
              <p:nvPr/>
            </p:nvSpPr>
            <p:spPr>
              <a:xfrm>
                <a:off x="970563" y="3069709"/>
                <a:ext cx="3975349" cy="923330"/>
              </a:xfrm>
              <a:prstGeom prst="rect">
                <a:avLst/>
              </a:prstGeom>
              <a:noFill/>
            </p:spPr>
            <p:txBody>
              <a:bodyPr wrap="square" rtlCol="0">
                <a:noAutofit/>
              </a:bodyPr>
              <a:lstStyle/>
              <a:p>
                <a:pPr algn="ctr" fontAlgn="ctr"/>
                <a14:m>
                  <m:oMath xmlns:m="http://schemas.openxmlformats.org/officeDocument/2006/math">
                    <m:r>
                      <m:rPr>
                        <m:sty m:val="p"/>
                      </m:rPr>
                      <a:rPr lang="en-US" altLang="zh-CN" smtClean="0">
                        <a:effectLst>
                          <a:outerShdw blurRad="38100" dist="38100" dir="2700000" algn="tl">
                            <a:srgbClr val="000000">
                              <a:alpha val="43137"/>
                            </a:srgbClr>
                          </a:outerShdw>
                        </a:effectLst>
                        <a:latin typeface="Cambria Math" panose="02040503050406030204" pitchFamily="18" charset="0"/>
                        <a:sym typeface="Huawei Sans" panose="020C0503030203020204" pitchFamily="34" charset="0"/>
                      </a:rPr>
                      <m:t>C</m:t>
                    </m:r>
                    <m:sSub>
                      <m:sSubPr>
                        <m:ctrlPr>
                          <a:rPr lang="en-US" altLang="zh-CN" i="1">
                            <a:effectLst>
                              <a:outerShdw blurRad="38100" dist="38100" dir="2700000" algn="tl">
                                <a:srgbClr val="000000">
                                  <a:alpha val="43137"/>
                                </a:srgbClr>
                              </a:outerShdw>
                            </a:effectLst>
                            <a:latin typeface="Cambria Math" panose="02040503050406030204" pitchFamily="18" charset="0"/>
                            <a:sym typeface="Huawei Sans" panose="020C0503030203020204" pitchFamily="34" charset="0"/>
                          </a:rPr>
                        </m:ctrlPr>
                      </m:sSubPr>
                      <m:e>
                        <m:r>
                          <m:rPr>
                            <m:sty m:val="p"/>
                          </m:rPr>
                          <a:rPr lang="en-US" altLang="zh-CN">
                            <a:effectLst>
                              <a:outerShdw blurRad="38100" dist="38100" dir="2700000" algn="tl">
                                <a:srgbClr val="000000">
                                  <a:alpha val="43137"/>
                                </a:srgbClr>
                              </a:outerShdw>
                            </a:effectLst>
                            <a:latin typeface="Cambria Math" panose="02040503050406030204" pitchFamily="18" charset="0"/>
                            <a:sym typeface="Huawei Sans" panose="020C0503030203020204" pitchFamily="34" charset="0"/>
                          </a:rPr>
                          <m:t>O</m:t>
                        </m:r>
                      </m:e>
                      <m:sub>
                        <m:r>
                          <a:rPr lang="en-US" altLang="zh-CN">
                            <a:effectLst>
                              <a:outerShdw blurRad="38100" dist="38100" dir="2700000" algn="tl">
                                <a:srgbClr val="000000">
                                  <a:alpha val="43137"/>
                                </a:srgbClr>
                              </a:outerShdw>
                            </a:effectLst>
                            <a:latin typeface="Cambria Math" panose="02040503050406030204" pitchFamily="18" charset="0"/>
                            <a:sym typeface="Huawei Sans" panose="020C0503030203020204" pitchFamily="34" charset="0"/>
                          </a:rPr>
                          <m:t>2</m:t>
                        </m:r>
                      </m:sub>
                    </m:sSub>
                  </m:oMath>
                </a14:m>
                <a:r>
                  <a:rPr lang="en-US" u="none" dirty="0">
                    <a:effectLst>
                      <a:outerShdw blurRad="38100" dist="38100" dir="2700000" algn="tl">
                        <a:srgbClr val="000000">
                          <a:alpha val="43137"/>
                        </a:srgbClr>
                      </a:outerShdw>
                    </a:effectLst>
                    <a:latin typeface="Huawei Sans" panose="020C0503030203020204" pitchFamily="34" charset="0"/>
                  </a:rPr>
                  <a:t> E</a:t>
                </a:r>
                <a:r>
                  <a:rPr lang="en-US" altLang="zh-CN" u="none" dirty="0">
                    <a:effectLst>
                      <a:outerShdw blurRad="38100" dist="38100" dir="2700000" algn="tl">
                        <a:srgbClr val="000000">
                          <a:alpha val="43137"/>
                        </a:srgbClr>
                      </a:outerShdw>
                    </a:effectLst>
                    <a:latin typeface="Huawei Sans" panose="020C0503030203020204" pitchFamily="34" charset="0"/>
                  </a:rPr>
                  <a:t>missions</a:t>
                </a:r>
                <a:r>
                  <a:rPr lang="en-US" u="none" dirty="0">
                    <a:effectLst>
                      <a:outerShdw blurRad="38100" dist="38100" dir="2700000" algn="tl">
                        <a:srgbClr val="000000">
                          <a:alpha val="43137"/>
                        </a:srgbClr>
                      </a:outerShdw>
                    </a:effectLst>
                    <a:latin typeface="Huawei Sans" panose="020C0503030203020204" pitchFamily="34" charset="0"/>
                  </a:rPr>
                  <a:t> Reduced by </a:t>
                </a:r>
              </a:p>
              <a:p>
                <a:pPr algn="ctr" fontAlgn="ctr"/>
                <a:r>
                  <a:rPr lang="en-US" sz="2400" dirty="0">
                    <a:solidFill>
                      <a:srgbClr val="C00000"/>
                    </a:solidFill>
                    <a:effectLst>
                      <a:outerShdw blurRad="38100" dist="38100" dir="2700000" algn="tl">
                        <a:srgbClr val="000000">
                          <a:alpha val="43137"/>
                        </a:srgbClr>
                      </a:outerShdw>
                    </a:effectLst>
                    <a:latin typeface="Huawei Sans" panose="020C0503030203020204" pitchFamily="34" charset="0"/>
                  </a:rPr>
                  <a:t>1.44 Million Tons</a:t>
                </a:r>
                <a:endParaRPr lang="en-US" altLang="zh-CN" sz="2400" dirty="0">
                  <a:solidFill>
                    <a:srgbClr val="C00000"/>
                  </a:solidFill>
                  <a:effectLst>
                    <a:outerShdw blurRad="38100" dist="38100" dir="2700000" algn="tl">
                      <a:srgbClr val="000000">
                        <a:alpha val="43137"/>
                      </a:srgbClr>
                    </a:outerShdw>
                  </a:effectLst>
                  <a:latin typeface="Huawei Sans" panose="020C0503030203020204" pitchFamily="34" charset="0"/>
                  <a:sym typeface="Huawei Sans" panose="020C0503030203020204" pitchFamily="34" charset="0"/>
                </a:endParaRPr>
              </a:p>
            </p:txBody>
          </p:sp>
        </mc:Choice>
        <mc:Fallback xmlns="">
          <p:sp>
            <p:nvSpPr>
              <p:cNvPr id="16" name="文本框 6">
                <a:extLst>
                  <a:ext uri="{FF2B5EF4-FFF2-40B4-BE49-F238E27FC236}">
                    <a16:creationId xmlns:a16="http://schemas.microsoft.com/office/drawing/2014/main" id="{947405EF-7CFB-44E4-B171-7AA63D7EB8EF}"/>
                  </a:ext>
                </a:extLst>
              </p:cNvPr>
              <p:cNvSpPr txBox="1">
                <a:spLocks noRot="1" noChangeAspect="1" noMove="1" noResize="1" noEditPoints="1" noAdjustHandles="1" noChangeArrowheads="1" noChangeShapeType="1" noTextEdit="1"/>
              </p:cNvSpPr>
              <p:nvPr/>
            </p:nvSpPr>
            <p:spPr>
              <a:xfrm>
                <a:off x="970563" y="3069709"/>
                <a:ext cx="3975349" cy="923330"/>
              </a:xfrm>
              <a:prstGeom prst="rect">
                <a:avLst/>
              </a:prstGeom>
              <a:blipFill>
                <a:blip r:embed="rId5"/>
                <a:stretch>
                  <a:fillRect t="-3974"/>
                </a:stretch>
              </a:blipFill>
            </p:spPr>
            <p:txBody>
              <a:bodyPr/>
              <a:lstStyle/>
              <a:p>
                <a:r>
                  <a:rPr lang="en-US">
                    <a:noFill/>
                  </a:rPr>
                  <a:t> </a:t>
                </a:r>
              </a:p>
            </p:txBody>
          </p:sp>
        </mc:Fallback>
      </mc:AlternateContent>
      <p:sp>
        <p:nvSpPr>
          <p:cNvPr id="17" name="云形 7">
            <a:extLst>
              <a:ext uri="{FF2B5EF4-FFF2-40B4-BE49-F238E27FC236}">
                <a16:creationId xmlns:a16="http://schemas.microsoft.com/office/drawing/2014/main" id="{64B1253C-16FE-46AE-A330-56B153797DCB}"/>
              </a:ext>
            </a:extLst>
          </p:cNvPr>
          <p:cNvSpPr/>
          <p:nvPr/>
        </p:nvSpPr>
        <p:spPr>
          <a:xfrm>
            <a:off x="5592996" y="1713462"/>
            <a:ext cx="6156091" cy="2977243"/>
          </a:xfrm>
          <a:prstGeom prst="cloud">
            <a:avLst/>
          </a:prstGeom>
          <a:solidFill>
            <a:srgbClr val="BEE9EE"/>
          </a:solidFill>
          <a:ln>
            <a:solidFill>
              <a:srgbClr val="30B5C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1" name="文本框 16">
            <a:extLst>
              <a:ext uri="{FF2B5EF4-FFF2-40B4-BE49-F238E27FC236}">
                <a16:creationId xmlns:a16="http://schemas.microsoft.com/office/drawing/2014/main" id="{47C41EB2-31B3-45CA-BC9A-CFFE66E5CB2F}"/>
              </a:ext>
            </a:extLst>
          </p:cNvPr>
          <p:cNvSpPr txBox="1"/>
          <p:nvPr/>
        </p:nvSpPr>
        <p:spPr>
          <a:xfrm>
            <a:off x="6203814" y="4773666"/>
            <a:ext cx="4958876" cy="954107"/>
          </a:xfrm>
          <a:prstGeom prst="rect">
            <a:avLst/>
          </a:prstGeom>
          <a:noFill/>
        </p:spPr>
        <p:txBody>
          <a:bodyPr wrap="square" rtlCol="0">
            <a:noAutofit/>
          </a:bodyPr>
          <a:lstStyle/>
          <a:p>
            <a:pPr algn="ctr" fontAlgn="ctr"/>
            <a:r>
              <a:rPr lang="en-US" sz="2400" u="none" dirty="0">
                <a:latin typeface="Huawei Sans" panose="020C0503030203020204" pitchFamily="34" charset="0"/>
              </a:rPr>
              <a:t>"Intelligence + Data": Clearing the Air and Water</a:t>
            </a:r>
            <a:endParaRPr lang="en-US" altLang="zh-CN" sz="2400" dirty="0">
              <a:latin typeface="Huawei Sans" panose="020C0503030203020204" pitchFamily="34" charset="0"/>
              <a:ea typeface="方正兰亭黑简体" panose="02000000000000000000" pitchFamily="2" charset="-122"/>
              <a:sym typeface="Huawei Sans" panose="020C0503030203020204" pitchFamily="34" charset="0"/>
            </a:endParaRPr>
          </a:p>
        </p:txBody>
      </p:sp>
      <p:pic>
        <p:nvPicPr>
          <p:cNvPr id="22" name="图片 15">
            <a:extLst>
              <a:ext uri="{FF2B5EF4-FFF2-40B4-BE49-F238E27FC236}">
                <a16:creationId xmlns:a16="http://schemas.microsoft.com/office/drawing/2014/main" id="{BD65F7C6-9479-48D1-992C-5E1A68EADE51}"/>
              </a:ext>
            </a:extLst>
          </p:cNvPr>
          <p:cNvPicPr>
            <a:picLocks noChangeAspect="1"/>
          </p:cNvPicPr>
          <p:nvPr/>
        </p:nvPicPr>
        <p:blipFill>
          <a:blip r:embed="rId6"/>
          <a:stretch>
            <a:fillRect/>
          </a:stretch>
        </p:blipFill>
        <p:spPr>
          <a:xfrm>
            <a:off x="1436846" y="3968380"/>
            <a:ext cx="3044328" cy="2211200"/>
          </a:xfrm>
          <a:prstGeom prst="rect">
            <a:avLst/>
          </a:prstGeom>
        </p:spPr>
      </p:pic>
      <p:pic>
        <p:nvPicPr>
          <p:cNvPr id="23" name="图片 17">
            <a:extLst>
              <a:ext uri="{FF2B5EF4-FFF2-40B4-BE49-F238E27FC236}">
                <a16:creationId xmlns:a16="http://schemas.microsoft.com/office/drawing/2014/main" id="{69CCE7CE-E41E-41C0-A973-553231D80FC6}"/>
              </a:ext>
            </a:extLst>
          </p:cNvPr>
          <p:cNvPicPr>
            <a:picLocks noChangeAspect="1"/>
          </p:cNvPicPr>
          <p:nvPr/>
        </p:nvPicPr>
        <p:blipFill rotWithShape="1">
          <a:blip r:embed="rId7"/>
          <a:srcRect l="16487" r="12436"/>
          <a:stretch/>
        </p:blipFill>
        <p:spPr>
          <a:xfrm>
            <a:off x="6369514" y="2451186"/>
            <a:ext cx="964983" cy="86068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4" name="图片 18">
            <a:extLst>
              <a:ext uri="{FF2B5EF4-FFF2-40B4-BE49-F238E27FC236}">
                <a16:creationId xmlns:a16="http://schemas.microsoft.com/office/drawing/2014/main" id="{3BEEAC78-0DB8-4F53-8644-8C460F2C0EAC}"/>
              </a:ext>
            </a:extLst>
          </p:cNvPr>
          <p:cNvPicPr>
            <a:picLocks noChangeAspect="1"/>
          </p:cNvPicPr>
          <p:nvPr/>
        </p:nvPicPr>
        <p:blipFill rotWithShape="1">
          <a:blip r:embed="rId8"/>
          <a:srcRect l="45973"/>
          <a:stretch/>
        </p:blipFill>
        <p:spPr>
          <a:xfrm>
            <a:off x="7626800" y="2447259"/>
            <a:ext cx="973084" cy="860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5" name="图片 19">
            <a:extLst>
              <a:ext uri="{FF2B5EF4-FFF2-40B4-BE49-F238E27FC236}">
                <a16:creationId xmlns:a16="http://schemas.microsoft.com/office/drawing/2014/main" id="{34C80ABC-FD0A-418E-AA9C-BC634A8E6024}"/>
              </a:ext>
            </a:extLst>
          </p:cNvPr>
          <p:cNvPicPr>
            <a:picLocks noChangeAspect="1"/>
          </p:cNvPicPr>
          <p:nvPr/>
        </p:nvPicPr>
        <p:blipFill rotWithShape="1">
          <a:blip r:embed="rId9"/>
          <a:srcRect l="26407" r="9891"/>
          <a:stretch/>
        </p:blipFill>
        <p:spPr>
          <a:xfrm>
            <a:off x="8903663" y="2447259"/>
            <a:ext cx="988036" cy="8590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27" name="图片 20">
            <a:extLst>
              <a:ext uri="{FF2B5EF4-FFF2-40B4-BE49-F238E27FC236}">
                <a16:creationId xmlns:a16="http://schemas.microsoft.com/office/drawing/2014/main" id="{8A602B23-3663-44D4-BFEC-6AAB074932C7}"/>
              </a:ext>
            </a:extLst>
          </p:cNvPr>
          <p:cNvPicPr>
            <a:picLocks noChangeAspect="1"/>
          </p:cNvPicPr>
          <p:nvPr/>
        </p:nvPicPr>
        <p:blipFill>
          <a:blip r:embed="rId10"/>
          <a:stretch>
            <a:fillRect/>
          </a:stretch>
        </p:blipFill>
        <p:spPr>
          <a:xfrm>
            <a:off x="10174654" y="2447259"/>
            <a:ext cx="988036" cy="89154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TextBox 2">
            <a:extLst>
              <a:ext uri="{FF2B5EF4-FFF2-40B4-BE49-F238E27FC236}">
                <a16:creationId xmlns:a16="http://schemas.microsoft.com/office/drawing/2014/main" id="{4E7E6CC4-75D2-4AC1-AA79-CBB5B036C786}"/>
              </a:ext>
            </a:extLst>
          </p:cNvPr>
          <p:cNvSpPr txBox="1"/>
          <p:nvPr/>
        </p:nvSpPr>
        <p:spPr>
          <a:xfrm>
            <a:off x="6522567" y="3403265"/>
            <a:ext cx="846480" cy="646331"/>
          </a:xfrm>
          <a:prstGeom prst="rect">
            <a:avLst/>
          </a:prstGeom>
          <a:noFill/>
        </p:spPr>
        <p:txBody>
          <a:bodyPr wrap="square" rtlCol="0">
            <a:spAutoFit/>
          </a:bodyPr>
          <a:lstStyle/>
          <a:p>
            <a:r>
              <a:rPr lang="en-US" dirty="0"/>
              <a:t>Data survey</a:t>
            </a:r>
          </a:p>
        </p:txBody>
      </p:sp>
      <p:sp>
        <p:nvSpPr>
          <p:cNvPr id="6" name="TextBox 5">
            <a:extLst>
              <a:ext uri="{FF2B5EF4-FFF2-40B4-BE49-F238E27FC236}">
                <a16:creationId xmlns:a16="http://schemas.microsoft.com/office/drawing/2014/main" id="{74E598CF-8209-4321-A3BB-4FF4EA37467C}"/>
              </a:ext>
            </a:extLst>
          </p:cNvPr>
          <p:cNvSpPr txBox="1"/>
          <p:nvPr/>
        </p:nvSpPr>
        <p:spPr>
          <a:xfrm>
            <a:off x="7690102" y="3460939"/>
            <a:ext cx="846480" cy="646331"/>
          </a:xfrm>
          <a:prstGeom prst="rect">
            <a:avLst/>
          </a:prstGeom>
          <a:noFill/>
        </p:spPr>
        <p:txBody>
          <a:bodyPr wrap="square" rtlCol="0">
            <a:spAutoFit/>
          </a:bodyPr>
          <a:lstStyle/>
          <a:p>
            <a:pPr algn="ctr"/>
            <a:r>
              <a:rPr lang="en-US" dirty="0"/>
              <a:t>Offline Data</a:t>
            </a:r>
          </a:p>
        </p:txBody>
      </p:sp>
      <p:sp>
        <p:nvSpPr>
          <p:cNvPr id="8" name="TextBox 7">
            <a:extLst>
              <a:ext uri="{FF2B5EF4-FFF2-40B4-BE49-F238E27FC236}">
                <a16:creationId xmlns:a16="http://schemas.microsoft.com/office/drawing/2014/main" id="{5C50CA08-EC15-4BB4-A81D-C719AFCC6954}"/>
              </a:ext>
            </a:extLst>
          </p:cNvPr>
          <p:cNvSpPr txBox="1"/>
          <p:nvPr/>
        </p:nvSpPr>
        <p:spPr>
          <a:xfrm>
            <a:off x="8871952" y="3429000"/>
            <a:ext cx="1188402" cy="646331"/>
          </a:xfrm>
          <a:prstGeom prst="rect">
            <a:avLst/>
          </a:prstGeom>
          <a:noFill/>
        </p:spPr>
        <p:txBody>
          <a:bodyPr wrap="square" rtlCol="0">
            <a:spAutoFit/>
          </a:bodyPr>
          <a:lstStyle/>
          <a:p>
            <a:pPr algn="ctr"/>
            <a:r>
              <a:rPr lang="en-US" dirty="0"/>
              <a:t>Real Time data</a:t>
            </a:r>
          </a:p>
        </p:txBody>
      </p:sp>
      <p:sp>
        <p:nvSpPr>
          <p:cNvPr id="9" name="TextBox 8">
            <a:extLst>
              <a:ext uri="{FF2B5EF4-FFF2-40B4-BE49-F238E27FC236}">
                <a16:creationId xmlns:a16="http://schemas.microsoft.com/office/drawing/2014/main" id="{9349E6EB-7B2F-4094-8B74-0D5B93442CAD}"/>
              </a:ext>
            </a:extLst>
          </p:cNvPr>
          <p:cNvSpPr txBox="1"/>
          <p:nvPr/>
        </p:nvSpPr>
        <p:spPr>
          <a:xfrm>
            <a:off x="10080398" y="3407104"/>
            <a:ext cx="1016679" cy="646331"/>
          </a:xfrm>
          <a:prstGeom prst="rect">
            <a:avLst/>
          </a:prstGeom>
          <a:noFill/>
        </p:spPr>
        <p:txBody>
          <a:bodyPr wrap="square" rtlCol="0">
            <a:spAutoFit/>
          </a:bodyPr>
          <a:lstStyle/>
          <a:p>
            <a:pPr algn="ctr"/>
            <a:r>
              <a:rPr lang="en-US" dirty="0"/>
              <a:t>Data Center</a:t>
            </a:r>
          </a:p>
        </p:txBody>
      </p:sp>
    </p:spTree>
    <p:extLst>
      <p:ext uri="{BB962C8B-B14F-4D97-AF65-F5344CB8AC3E}">
        <p14:creationId xmlns:p14="http://schemas.microsoft.com/office/powerpoint/2010/main" val="12521253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17" name="标题 1">
            <a:extLst>
              <a:ext uri="{FF2B5EF4-FFF2-40B4-BE49-F238E27FC236}">
                <a16:creationId xmlns:a16="http://schemas.microsoft.com/office/drawing/2014/main" id="{0BEAC2CE-F02C-4583-8268-E6B15CAE3A9D}"/>
              </a:ext>
            </a:extLst>
          </p:cNvPr>
          <p:cNvSpPr>
            <a:spLocks noGrp="1"/>
          </p:cNvSpPr>
          <p:nvPr>
            <p:ph type="title"/>
          </p:nvPr>
        </p:nvSpPr>
        <p:spPr>
          <a:xfrm>
            <a:off x="1478598" y="447468"/>
            <a:ext cx="10270490" cy="497095"/>
          </a:xfrm>
        </p:spPr>
        <p:txBody>
          <a:bodyPr wrap="square">
            <a:noAutofit/>
          </a:bodyPr>
          <a:lstStyle/>
          <a:p>
            <a:pPr fontAlgn="ctr"/>
            <a:r>
              <a:rPr lang="en-US" sz="2800" u="none" dirty="0">
                <a:solidFill>
                  <a:schemeClr val="tx1"/>
                </a:solidFill>
                <a:latin typeface="Huawei Sans" panose="020C0503030203020204" pitchFamily="34" charset="0"/>
              </a:rPr>
              <a:t>Advantages of Kunpeng Computing </a:t>
            </a:r>
            <a:endParaRPr lang="en-US" altLang="zh-CN" sz="2800" dirty="0">
              <a:solidFill>
                <a:schemeClr val="tx1"/>
              </a:solidFill>
              <a:latin typeface="Huawei Sans" panose="020C0503030203020204" pitchFamily="34" charset="0"/>
              <a:sym typeface="Huawei Sans" panose="020C0503030203020204" pitchFamily="34" charset="0"/>
            </a:endParaRPr>
          </a:p>
        </p:txBody>
      </p:sp>
      <p:sp>
        <p:nvSpPr>
          <p:cNvPr id="21" name="矩形 3">
            <a:extLst>
              <a:ext uri="{FF2B5EF4-FFF2-40B4-BE49-F238E27FC236}">
                <a16:creationId xmlns:a16="http://schemas.microsoft.com/office/drawing/2014/main" id="{76D13E2C-FCD4-4867-AD4F-A293C89FB465}"/>
              </a:ext>
            </a:extLst>
          </p:cNvPr>
          <p:cNvSpPr/>
          <p:nvPr/>
        </p:nvSpPr>
        <p:spPr bwMode="auto">
          <a:xfrm>
            <a:off x="1012640" y="3500110"/>
            <a:ext cx="2847251" cy="1739402"/>
          </a:xfrm>
          <a:prstGeom prst="rect">
            <a:avLst/>
          </a:prstGeom>
          <a:solidFill>
            <a:srgbClr val="DEF4F6"/>
          </a:solidFill>
          <a:ln w="9525" cap="flat" cmpd="sng" algn="ctr">
            <a:solidFill>
              <a:srgbClr val="30B5C5"/>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en-US" altLang="zh-CN" sz="1000" b="0" i="0" u="none" strike="noStrike" cap="none" normalizeH="0" baseline="0" dirty="0">
              <a:ln>
                <a:noFill/>
              </a:ln>
              <a:solidFill>
                <a:schemeClr val="tx1"/>
              </a:solidFill>
              <a:effectLst/>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5" name="文本框 6">
            <a:extLst>
              <a:ext uri="{FF2B5EF4-FFF2-40B4-BE49-F238E27FC236}">
                <a16:creationId xmlns:a16="http://schemas.microsoft.com/office/drawing/2014/main" id="{2022747F-352C-4F5A-9AB2-182DD98496C5}"/>
              </a:ext>
            </a:extLst>
          </p:cNvPr>
          <p:cNvSpPr txBox="1"/>
          <p:nvPr/>
        </p:nvSpPr>
        <p:spPr bwMode="auto">
          <a:xfrm>
            <a:off x="1047247" y="3606189"/>
            <a:ext cx="2980374" cy="1335155"/>
          </a:xfrm>
          <a:prstGeom prst="rect">
            <a:avLst/>
          </a:prstGeom>
          <a:noFill/>
          <a:ln w="9525" algn="ctr">
            <a:noFill/>
            <a:miter lim="800000"/>
            <a:headEnd/>
            <a:tailEnd/>
          </a:ln>
        </p:spPr>
        <p:txBody>
          <a:bodyPr vert="horz" wrap="square" lIns="87802" tIns="43901" rIns="87802" bIns="43901" numCol="1" rtlCol="0" anchor="ctr" anchorCtr="0" compatLnSpc="1">
            <a:prstTxWarp prst="textNoShape">
              <a:avLst/>
            </a:prstTxWarp>
            <a:noAutofit/>
          </a:bodyPr>
          <a:lstStyle/>
          <a:p>
            <a:pPr fontAlgn="ctr">
              <a:lnSpc>
                <a:spcPct val="150000"/>
              </a:lnSpc>
            </a:pPr>
            <a:r>
              <a:rPr lang="en-US" dirty="0">
                <a:latin typeface="Huawei Sans" panose="020C0503030203020204" pitchFamily="34" charset="0"/>
              </a:rPr>
              <a:t>Advantageous ecosystem shared between Kunpeng and Arm accelerates development.</a:t>
            </a:r>
            <a:endParaRPr lang="en-US" sz="1800" u="none" dirty="0">
              <a:latin typeface="Huawei Sans" panose="020C0503030203020204" pitchFamily="34" charset="0"/>
            </a:endParaRPr>
          </a:p>
        </p:txBody>
      </p:sp>
      <p:sp>
        <p:nvSpPr>
          <p:cNvPr id="28" name="矩形 7">
            <a:extLst>
              <a:ext uri="{FF2B5EF4-FFF2-40B4-BE49-F238E27FC236}">
                <a16:creationId xmlns:a16="http://schemas.microsoft.com/office/drawing/2014/main" id="{83F8DCB7-BEFA-4220-B2A8-A0397E302A94}"/>
              </a:ext>
            </a:extLst>
          </p:cNvPr>
          <p:cNvSpPr/>
          <p:nvPr/>
        </p:nvSpPr>
        <p:spPr bwMode="auto">
          <a:xfrm>
            <a:off x="8097556" y="1632787"/>
            <a:ext cx="3081804" cy="2517212"/>
          </a:xfrm>
          <a:prstGeom prst="rect">
            <a:avLst/>
          </a:prstGeom>
          <a:solidFill>
            <a:srgbClr val="DEF4F6"/>
          </a:solidFill>
          <a:ln w="9525" cap="flat" cmpd="sng" algn="ctr">
            <a:solidFill>
              <a:srgbClr val="30B5C5"/>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noAutofit/>
          </a:bodyPr>
          <a:lstStyle/>
          <a:p>
            <a:pPr marL="0" marR="0" indent="0" algn="l" defTabSz="914400" rtl="0" eaLnBrk="1" fontAlgn="ctr" latinLnBrk="0" hangingPunct="1">
              <a:lnSpc>
                <a:spcPct val="100000"/>
              </a:lnSpc>
              <a:spcBef>
                <a:spcPct val="0"/>
              </a:spcBef>
              <a:spcAft>
                <a:spcPct val="0"/>
              </a:spcAft>
              <a:buClrTx/>
              <a:buSzTx/>
              <a:buFontTx/>
              <a:buNone/>
              <a:tabLst/>
            </a:pPr>
            <a:endParaRPr kumimoji="0" lang="en-US" altLang="zh-CN" sz="1000" b="0" i="0" u="none" strike="noStrike" cap="none" normalizeH="0" baseline="0" dirty="0">
              <a:ln>
                <a:noFill/>
              </a:ln>
              <a:solidFill>
                <a:schemeClr val="tx1"/>
              </a:solidFill>
              <a:effectLst/>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29" name="矩形 8">
            <a:extLst>
              <a:ext uri="{FF2B5EF4-FFF2-40B4-BE49-F238E27FC236}">
                <a16:creationId xmlns:a16="http://schemas.microsoft.com/office/drawing/2014/main" id="{1CD14A07-4F93-4BAC-A93D-E32C21678369}"/>
              </a:ext>
            </a:extLst>
          </p:cNvPr>
          <p:cNvSpPr/>
          <p:nvPr/>
        </p:nvSpPr>
        <p:spPr>
          <a:xfrm>
            <a:off x="8296640" y="1730145"/>
            <a:ext cx="2858317" cy="2585323"/>
          </a:xfrm>
          <a:prstGeom prst="rect">
            <a:avLst/>
          </a:prstGeom>
        </p:spPr>
        <p:txBody>
          <a:bodyPr wrap="square">
            <a:noAutofit/>
          </a:bodyPr>
          <a:lstStyle/>
          <a:p>
            <a:pPr fontAlgn="ctr">
              <a:lnSpc>
                <a:spcPct val="150000"/>
              </a:lnSpc>
            </a:pPr>
            <a:r>
              <a:rPr lang="en-US" dirty="0">
                <a:latin typeface="Huawei Sans" panose="020C0503030203020204" pitchFamily="34" charset="0"/>
              </a:rPr>
              <a:t>Industry applications incubated and optimized in the Chinese market contribute to a healthy global value chain.</a:t>
            </a:r>
            <a:endParaRPr lang="en-US" altLang="zh-CN" sz="1800"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0" name="任意多边形 4">
            <a:extLst>
              <a:ext uri="{FF2B5EF4-FFF2-40B4-BE49-F238E27FC236}">
                <a16:creationId xmlns:a16="http://schemas.microsoft.com/office/drawing/2014/main" id="{EC53A579-155B-45B8-837A-48CF0450D712}"/>
              </a:ext>
            </a:extLst>
          </p:cNvPr>
          <p:cNvSpPr/>
          <p:nvPr/>
        </p:nvSpPr>
        <p:spPr>
          <a:xfrm>
            <a:off x="3897562" y="1992182"/>
            <a:ext cx="3384533" cy="2767455"/>
          </a:xfrm>
          <a:custGeom>
            <a:avLst/>
            <a:gdLst>
              <a:gd name="connsiteX0" fmla="*/ 0 w 2052091"/>
              <a:gd name="connsiteY0" fmla="*/ 1026024 h 2052047"/>
              <a:gd name="connsiteX1" fmla="*/ 1026046 w 2052091"/>
              <a:gd name="connsiteY1" fmla="*/ 0 h 2052047"/>
              <a:gd name="connsiteX2" fmla="*/ 2052092 w 2052091"/>
              <a:gd name="connsiteY2" fmla="*/ 1026024 h 2052047"/>
              <a:gd name="connsiteX3" fmla="*/ 1026046 w 2052091"/>
              <a:gd name="connsiteY3" fmla="*/ 2052048 h 2052047"/>
              <a:gd name="connsiteX4" fmla="*/ 0 w 2052091"/>
              <a:gd name="connsiteY4" fmla="*/ 1026024 h 20520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2091" h="2052047">
                <a:moveTo>
                  <a:pt x="0" y="1026024"/>
                </a:moveTo>
                <a:cubicBezTo>
                  <a:pt x="0" y="459367"/>
                  <a:pt x="459376" y="0"/>
                  <a:pt x="1026046" y="0"/>
                </a:cubicBezTo>
                <a:cubicBezTo>
                  <a:pt x="1592716" y="0"/>
                  <a:pt x="2052092" y="459367"/>
                  <a:pt x="2052092" y="1026024"/>
                </a:cubicBezTo>
                <a:cubicBezTo>
                  <a:pt x="2052092" y="1592681"/>
                  <a:pt x="1592716" y="2052048"/>
                  <a:pt x="1026046" y="2052048"/>
                </a:cubicBezTo>
                <a:cubicBezTo>
                  <a:pt x="459376" y="2052048"/>
                  <a:pt x="0" y="1592681"/>
                  <a:pt x="0" y="1026024"/>
                </a:cubicBezTo>
                <a:close/>
              </a:path>
            </a:pathLst>
          </a:custGeom>
          <a:solidFill>
            <a:srgbClr val="56C4D2"/>
          </a:solidFill>
        </p:spPr>
        <p:style>
          <a:lnRef idx="0">
            <a:schemeClr val="lt1">
              <a:hueOff val="0"/>
              <a:satOff val="0"/>
              <a:lumOff val="0"/>
              <a:alphaOff val="0"/>
            </a:schemeClr>
          </a:lnRef>
          <a:fillRef idx="3">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422442" tIns="422435" rIns="422442" bIns="422435" numCol="1" spcCol="1270" anchor="ctr" anchorCtr="0">
            <a:noAutofit/>
          </a:bodyPr>
          <a:lstStyle/>
          <a:p>
            <a:pPr lvl="0" algn="ctr" defTabSz="1422400" fontAlgn="ctr">
              <a:lnSpc>
                <a:spcPct val="90000"/>
              </a:lnSpc>
              <a:spcBef>
                <a:spcPct val="0"/>
              </a:spcBef>
              <a:spcAft>
                <a:spcPct val="35000"/>
              </a:spcAft>
            </a:pPr>
            <a:r>
              <a:rPr lang="en-US" sz="3200" b="1" u="none" dirty="0">
                <a:solidFill>
                  <a:schemeClr val="tx1"/>
                </a:solidFill>
                <a:latin typeface="Huawei Sans" panose="020C0503030203020204" pitchFamily="34" charset="0"/>
              </a:rPr>
              <a:t>Advantages</a:t>
            </a:r>
            <a:endParaRPr lang="en-US" altLang="zh-CN" sz="3200" b="1" kern="1200" dirty="0">
              <a:solidFill>
                <a:schemeClr val="tx1"/>
              </a:solidFill>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1" name="椭圆 5">
            <a:extLst>
              <a:ext uri="{FF2B5EF4-FFF2-40B4-BE49-F238E27FC236}">
                <a16:creationId xmlns:a16="http://schemas.microsoft.com/office/drawing/2014/main" id="{B89B6C74-B046-4704-A353-B5633F3ADD76}"/>
              </a:ext>
            </a:extLst>
          </p:cNvPr>
          <p:cNvSpPr/>
          <p:nvPr/>
        </p:nvSpPr>
        <p:spPr>
          <a:xfrm>
            <a:off x="5863466" y="2352060"/>
            <a:ext cx="228222" cy="228218"/>
          </a:xfrm>
          <a:prstGeom prst="ellipse">
            <a:avLst/>
          </a:prstGeom>
        </p:spPr>
        <p:style>
          <a:lnRef idx="0">
            <a:schemeClr val="lt1">
              <a:hueOff val="0"/>
              <a:satOff val="0"/>
              <a:lumOff val="0"/>
              <a:alphaOff val="0"/>
            </a:schemeClr>
          </a:lnRef>
          <a:fillRef idx="3">
            <a:schemeClr val="accent3">
              <a:hueOff val="0"/>
              <a:satOff val="0"/>
              <a:lumOff val="0"/>
              <a:alphaOff val="0"/>
            </a:schemeClr>
          </a:fillRef>
          <a:effectRef idx="2">
            <a:schemeClr val="accent3">
              <a:hueOff val="0"/>
              <a:satOff val="0"/>
              <a:lumOff val="0"/>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2" name="椭圆 9">
            <a:extLst>
              <a:ext uri="{FF2B5EF4-FFF2-40B4-BE49-F238E27FC236}">
                <a16:creationId xmlns:a16="http://schemas.microsoft.com/office/drawing/2014/main" id="{27096A65-D12F-4F31-9ADD-D6E1EF9FF1AC}"/>
              </a:ext>
            </a:extLst>
          </p:cNvPr>
          <p:cNvSpPr/>
          <p:nvPr/>
        </p:nvSpPr>
        <p:spPr>
          <a:xfrm>
            <a:off x="5323060" y="4345135"/>
            <a:ext cx="165251" cy="165410"/>
          </a:xfrm>
          <a:prstGeom prst="ellipse">
            <a:avLst/>
          </a:prstGeom>
        </p:spPr>
        <p:style>
          <a:lnRef idx="0">
            <a:schemeClr val="lt1">
              <a:hueOff val="0"/>
              <a:satOff val="0"/>
              <a:lumOff val="0"/>
              <a:alphaOff val="0"/>
            </a:schemeClr>
          </a:lnRef>
          <a:fillRef idx="3">
            <a:schemeClr val="accent3">
              <a:hueOff val="0"/>
              <a:satOff val="0"/>
              <a:lumOff val="-8333"/>
              <a:alphaOff val="0"/>
            </a:schemeClr>
          </a:fillRef>
          <a:effectRef idx="2">
            <a:schemeClr val="accent3">
              <a:hueOff val="0"/>
              <a:satOff val="0"/>
              <a:lumOff val="-8333"/>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3" name="椭圆 10">
            <a:extLst>
              <a:ext uri="{FF2B5EF4-FFF2-40B4-BE49-F238E27FC236}">
                <a16:creationId xmlns:a16="http://schemas.microsoft.com/office/drawing/2014/main" id="{0F492096-C7DF-4E43-977F-5586ECCC63FB}"/>
              </a:ext>
            </a:extLst>
          </p:cNvPr>
          <p:cNvSpPr/>
          <p:nvPr/>
        </p:nvSpPr>
        <p:spPr>
          <a:xfrm>
            <a:off x="6876727" y="3278358"/>
            <a:ext cx="165251" cy="165410"/>
          </a:xfrm>
          <a:prstGeom prst="ellipse">
            <a:avLst/>
          </a:prstGeom>
        </p:spPr>
        <p:style>
          <a:lnRef idx="0">
            <a:schemeClr val="lt1">
              <a:hueOff val="0"/>
              <a:satOff val="0"/>
              <a:lumOff val="0"/>
              <a:alphaOff val="0"/>
            </a:schemeClr>
          </a:lnRef>
          <a:fillRef idx="3">
            <a:schemeClr val="accent3">
              <a:hueOff val="0"/>
              <a:satOff val="0"/>
              <a:lumOff val="-16667"/>
              <a:alphaOff val="0"/>
            </a:schemeClr>
          </a:fillRef>
          <a:effectRef idx="2">
            <a:schemeClr val="accent3">
              <a:hueOff val="0"/>
              <a:satOff val="0"/>
              <a:lumOff val="-16667"/>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4" name="椭圆 11">
            <a:extLst>
              <a:ext uri="{FF2B5EF4-FFF2-40B4-BE49-F238E27FC236}">
                <a16:creationId xmlns:a16="http://schemas.microsoft.com/office/drawing/2014/main" id="{3CD3297E-8C08-4232-8177-B0A1014DD07D}"/>
              </a:ext>
            </a:extLst>
          </p:cNvPr>
          <p:cNvSpPr/>
          <p:nvPr/>
        </p:nvSpPr>
        <p:spPr>
          <a:xfrm>
            <a:off x="6085963" y="4521093"/>
            <a:ext cx="228222" cy="228218"/>
          </a:xfrm>
          <a:prstGeom prst="ellipse">
            <a:avLst/>
          </a:prstGeom>
        </p:spPr>
        <p:style>
          <a:lnRef idx="0">
            <a:schemeClr val="lt1">
              <a:hueOff val="0"/>
              <a:satOff val="0"/>
              <a:lumOff val="0"/>
              <a:alphaOff val="0"/>
            </a:schemeClr>
          </a:lnRef>
          <a:fillRef idx="3">
            <a:schemeClr val="accent3">
              <a:hueOff val="0"/>
              <a:satOff val="0"/>
              <a:lumOff val="-25000"/>
              <a:alphaOff val="0"/>
            </a:schemeClr>
          </a:fillRef>
          <a:effectRef idx="2">
            <a:schemeClr val="accent3">
              <a:hueOff val="0"/>
              <a:satOff val="0"/>
              <a:lumOff val="-25000"/>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5" name="椭圆 14">
            <a:extLst>
              <a:ext uri="{FF2B5EF4-FFF2-40B4-BE49-F238E27FC236}">
                <a16:creationId xmlns:a16="http://schemas.microsoft.com/office/drawing/2014/main" id="{65FEEE84-46B3-4291-A31E-BB640A674002}"/>
              </a:ext>
            </a:extLst>
          </p:cNvPr>
          <p:cNvSpPr/>
          <p:nvPr/>
        </p:nvSpPr>
        <p:spPr>
          <a:xfrm>
            <a:off x="5370002" y="2676408"/>
            <a:ext cx="165251" cy="165410"/>
          </a:xfrm>
          <a:prstGeom prst="ellipse">
            <a:avLst/>
          </a:prstGeom>
        </p:spPr>
        <p:style>
          <a:lnRef idx="0">
            <a:schemeClr val="lt1">
              <a:hueOff val="0"/>
              <a:satOff val="0"/>
              <a:lumOff val="0"/>
              <a:alphaOff val="0"/>
            </a:schemeClr>
          </a:lnRef>
          <a:fillRef idx="3">
            <a:schemeClr val="accent3">
              <a:hueOff val="0"/>
              <a:satOff val="0"/>
              <a:lumOff val="-33333"/>
              <a:alphaOff val="0"/>
            </a:schemeClr>
          </a:fillRef>
          <a:effectRef idx="2">
            <a:schemeClr val="accent3">
              <a:hueOff val="0"/>
              <a:satOff val="0"/>
              <a:lumOff val="-33333"/>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6" name="椭圆 15">
            <a:extLst>
              <a:ext uri="{FF2B5EF4-FFF2-40B4-BE49-F238E27FC236}">
                <a16:creationId xmlns:a16="http://schemas.microsoft.com/office/drawing/2014/main" id="{E339DAE7-0B62-41BD-BDDD-A25F1EB2FEF1}"/>
              </a:ext>
            </a:extLst>
          </p:cNvPr>
          <p:cNvSpPr/>
          <p:nvPr/>
        </p:nvSpPr>
        <p:spPr>
          <a:xfrm>
            <a:off x="4849060" y="3622604"/>
            <a:ext cx="165251" cy="165410"/>
          </a:xfrm>
          <a:prstGeom prst="ellipse">
            <a:avLst/>
          </a:prstGeom>
        </p:spPr>
        <p:style>
          <a:lnRef idx="0">
            <a:schemeClr val="lt1">
              <a:hueOff val="0"/>
              <a:satOff val="0"/>
              <a:lumOff val="0"/>
              <a:alphaOff val="0"/>
            </a:schemeClr>
          </a:lnRef>
          <a:fillRef idx="3">
            <a:schemeClr val="accent3">
              <a:hueOff val="0"/>
              <a:satOff val="0"/>
              <a:lumOff val="-41667"/>
              <a:alphaOff val="0"/>
            </a:schemeClr>
          </a:fillRef>
          <a:effectRef idx="2">
            <a:schemeClr val="accent3">
              <a:hueOff val="0"/>
              <a:satOff val="0"/>
              <a:lumOff val="-41667"/>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7" name="任意多边形 16">
            <a:extLst>
              <a:ext uri="{FF2B5EF4-FFF2-40B4-BE49-F238E27FC236}">
                <a16:creationId xmlns:a16="http://schemas.microsoft.com/office/drawing/2014/main" id="{EBF8F0EA-7AD1-4B60-9A82-2BDF91497BA3}"/>
              </a:ext>
            </a:extLst>
          </p:cNvPr>
          <p:cNvSpPr/>
          <p:nvPr/>
        </p:nvSpPr>
        <p:spPr>
          <a:xfrm>
            <a:off x="3540917" y="2131239"/>
            <a:ext cx="834270" cy="834003"/>
          </a:xfrm>
          <a:custGeom>
            <a:avLst/>
            <a:gdLst>
              <a:gd name="connsiteX0" fmla="*/ 0 w 834270"/>
              <a:gd name="connsiteY0" fmla="*/ 417002 h 834003"/>
              <a:gd name="connsiteX1" fmla="*/ 417135 w 834270"/>
              <a:gd name="connsiteY1" fmla="*/ 0 h 834003"/>
              <a:gd name="connsiteX2" fmla="*/ 834270 w 834270"/>
              <a:gd name="connsiteY2" fmla="*/ 417002 h 834003"/>
              <a:gd name="connsiteX3" fmla="*/ 417135 w 834270"/>
              <a:gd name="connsiteY3" fmla="*/ 834004 h 834003"/>
              <a:gd name="connsiteX4" fmla="*/ 0 w 834270"/>
              <a:gd name="connsiteY4" fmla="*/ 417002 h 834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4270" h="834003">
                <a:moveTo>
                  <a:pt x="0" y="417002"/>
                </a:moveTo>
                <a:cubicBezTo>
                  <a:pt x="0" y="186698"/>
                  <a:pt x="186758" y="0"/>
                  <a:pt x="417135" y="0"/>
                </a:cubicBezTo>
                <a:cubicBezTo>
                  <a:pt x="647512" y="0"/>
                  <a:pt x="834270" y="186698"/>
                  <a:pt x="834270" y="417002"/>
                </a:cubicBezTo>
                <a:cubicBezTo>
                  <a:pt x="834270" y="647306"/>
                  <a:pt x="647512" y="834004"/>
                  <a:pt x="417135" y="834004"/>
                </a:cubicBezTo>
                <a:cubicBezTo>
                  <a:pt x="186758" y="834004"/>
                  <a:pt x="0" y="647306"/>
                  <a:pt x="0" y="417002"/>
                </a:cubicBezTo>
                <a:close/>
              </a:path>
            </a:pathLst>
          </a:custGeom>
          <a:gradFill>
            <a:gsLst>
              <a:gs pos="0">
                <a:schemeClr val="bg1">
                  <a:lumMod val="75000"/>
                </a:schemeClr>
              </a:gs>
              <a:gs pos="80000">
                <a:schemeClr val="bg1">
                  <a:lumMod val="85000"/>
                </a:schemeClr>
              </a:gs>
              <a:gs pos="100000">
                <a:schemeClr val="bg1">
                  <a:lumMod val="95000"/>
                </a:schemeClr>
              </a:gs>
            </a:gsLst>
          </a:gradFill>
        </p:spPr>
        <p:style>
          <a:lnRef idx="0">
            <a:schemeClr val="lt1">
              <a:hueOff val="0"/>
              <a:satOff val="0"/>
              <a:lumOff val="0"/>
              <a:alphaOff val="0"/>
            </a:schemeClr>
          </a:lnRef>
          <a:fillRef idx="3">
            <a:schemeClr val="accent3">
              <a:hueOff val="0"/>
              <a:satOff val="0"/>
              <a:lumOff val="-50000"/>
              <a:alphaOff val="0"/>
            </a:schemeClr>
          </a:fillRef>
          <a:effectRef idx="2">
            <a:schemeClr val="accent3">
              <a:hueOff val="0"/>
              <a:satOff val="0"/>
              <a:lumOff val="-50000"/>
              <a:alphaOff val="0"/>
            </a:schemeClr>
          </a:effectRef>
          <a:fontRef idx="minor">
            <a:schemeClr val="lt1"/>
          </a:fontRef>
        </p:style>
        <p:txBody>
          <a:bodyPr spcFirstLastPara="0" vert="horz" wrap="square" lIns="202186" tIns="202147" rIns="202186" bIns="202147" numCol="1" spcCol="1270" anchor="ctr" anchorCtr="0">
            <a:noAutofit/>
          </a:bodyPr>
          <a:lstStyle/>
          <a:p>
            <a:pPr lvl="0" algn="ctr" defTabSz="933450" fontAlgn="ctr">
              <a:lnSpc>
                <a:spcPct val="90000"/>
              </a:lnSpc>
              <a:spcBef>
                <a:spcPct val="0"/>
              </a:spcBef>
              <a:spcAft>
                <a:spcPct val="35000"/>
              </a:spcAft>
            </a:pPr>
            <a:r>
              <a:rPr lang="en-US" sz="4400" b="1" u="none" dirty="0">
                <a:latin typeface="Huawei Sans" panose="020C0503030203020204" pitchFamily="34" charset="0"/>
              </a:rPr>
              <a:t>2</a:t>
            </a:r>
            <a:endParaRPr lang="en-US" altLang="zh-CN" sz="4400" b="1" kern="1200"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8" name="椭圆 17">
            <a:extLst>
              <a:ext uri="{FF2B5EF4-FFF2-40B4-BE49-F238E27FC236}">
                <a16:creationId xmlns:a16="http://schemas.microsoft.com/office/drawing/2014/main" id="{7D53786B-6094-4DC3-B2F5-08CD0E00553C}"/>
              </a:ext>
            </a:extLst>
          </p:cNvPr>
          <p:cNvSpPr/>
          <p:nvPr/>
        </p:nvSpPr>
        <p:spPr>
          <a:xfrm>
            <a:off x="5632572" y="2683600"/>
            <a:ext cx="228222" cy="228218"/>
          </a:xfrm>
          <a:prstGeom prst="ellipse">
            <a:avLst/>
          </a:prstGeom>
        </p:spPr>
        <p:style>
          <a:lnRef idx="0">
            <a:schemeClr val="lt1">
              <a:hueOff val="0"/>
              <a:satOff val="0"/>
              <a:lumOff val="0"/>
              <a:alphaOff val="0"/>
            </a:schemeClr>
          </a:lnRef>
          <a:fillRef idx="3">
            <a:schemeClr val="accent3">
              <a:hueOff val="0"/>
              <a:satOff val="0"/>
              <a:lumOff val="-58333"/>
              <a:alphaOff val="0"/>
            </a:schemeClr>
          </a:fillRef>
          <a:effectRef idx="2">
            <a:schemeClr val="accent3">
              <a:hueOff val="0"/>
              <a:satOff val="0"/>
              <a:lumOff val="-58333"/>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39" name="椭圆 18">
            <a:extLst>
              <a:ext uri="{FF2B5EF4-FFF2-40B4-BE49-F238E27FC236}">
                <a16:creationId xmlns:a16="http://schemas.microsoft.com/office/drawing/2014/main" id="{94CBBE94-1FFA-48E5-945A-C927A1610635}"/>
              </a:ext>
            </a:extLst>
          </p:cNvPr>
          <p:cNvSpPr/>
          <p:nvPr/>
        </p:nvSpPr>
        <p:spPr>
          <a:xfrm>
            <a:off x="4129665" y="3894452"/>
            <a:ext cx="412555" cy="412566"/>
          </a:xfrm>
          <a:prstGeom prst="ellipse">
            <a:avLst/>
          </a:prstGeom>
        </p:spPr>
        <p:style>
          <a:lnRef idx="0">
            <a:schemeClr val="lt1">
              <a:hueOff val="0"/>
              <a:satOff val="0"/>
              <a:lumOff val="0"/>
              <a:alphaOff val="0"/>
            </a:schemeClr>
          </a:lnRef>
          <a:fillRef idx="3">
            <a:schemeClr val="accent3">
              <a:hueOff val="0"/>
              <a:satOff val="0"/>
              <a:lumOff val="-66667"/>
              <a:alphaOff val="0"/>
            </a:schemeClr>
          </a:fillRef>
          <a:effectRef idx="2">
            <a:schemeClr val="accent3">
              <a:hueOff val="0"/>
              <a:satOff val="0"/>
              <a:lumOff val="-66667"/>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40" name="任意多边形 19">
            <a:extLst>
              <a:ext uri="{FF2B5EF4-FFF2-40B4-BE49-F238E27FC236}">
                <a16:creationId xmlns:a16="http://schemas.microsoft.com/office/drawing/2014/main" id="{09EAB541-6468-47EB-9E4C-A661DD6F68C6}"/>
              </a:ext>
            </a:extLst>
          </p:cNvPr>
          <p:cNvSpPr/>
          <p:nvPr/>
        </p:nvSpPr>
        <p:spPr>
          <a:xfrm>
            <a:off x="6954963" y="2423498"/>
            <a:ext cx="834270" cy="834003"/>
          </a:xfrm>
          <a:custGeom>
            <a:avLst/>
            <a:gdLst>
              <a:gd name="connsiteX0" fmla="*/ 0 w 834270"/>
              <a:gd name="connsiteY0" fmla="*/ 417002 h 834003"/>
              <a:gd name="connsiteX1" fmla="*/ 417135 w 834270"/>
              <a:gd name="connsiteY1" fmla="*/ 0 h 834003"/>
              <a:gd name="connsiteX2" fmla="*/ 834270 w 834270"/>
              <a:gd name="connsiteY2" fmla="*/ 417002 h 834003"/>
              <a:gd name="connsiteX3" fmla="*/ 417135 w 834270"/>
              <a:gd name="connsiteY3" fmla="*/ 834004 h 834003"/>
              <a:gd name="connsiteX4" fmla="*/ 0 w 834270"/>
              <a:gd name="connsiteY4" fmla="*/ 417002 h 8340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34270" h="834003">
                <a:moveTo>
                  <a:pt x="0" y="417002"/>
                </a:moveTo>
                <a:cubicBezTo>
                  <a:pt x="0" y="186698"/>
                  <a:pt x="186758" y="0"/>
                  <a:pt x="417135" y="0"/>
                </a:cubicBezTo>
                <a:cubicBezTo>
                  <a:pt x="647512" y="0"/>
                  <a:pt x="834270" y="186698"/>
                  <a:pt x="834270" y="417002"/>
                </a:cubicBezTo>
                <a:cubicBezTo>
                  <a:pt x="834270" y="647306"/>
                  <a:pt x="647512" y="834004"/>
                  <a:pt x="417135" y="834004"/>
                </a:cubicBezTo>
                <a:cubicBezTo>
                  <a:pt x="186758" y="834004"/>
                  <a:pt x="0" y="647306"/>
                  <a:pt x="0" y="417002"/>
                </a:cubicBezTo>
                <a:close/>
              </a:path>
            </a:pathLst>
          </a:custGeom>
          <a:gradFill>
            <a:gsLst>
              <a:gs pos="0">
                <a:schemeClr val="bg1">
                  <a:lumMod val="75000"/>
                </a:schemeClr>
              </a:gs>
              <a:gs pos="80000">
                <a:schemeClr val="bg1">
                  <a:lumMod val="85000"/>
                </a:schemeClr>
              </a:gs>
              <a:gs pos="100000">
                <a:schemeClr val="bg1">
                  <a:lumMod val="95000"/>
                </a:schemeClr>
              </a:gs>
            </a:gsLst>
          </a:gradFill>
        </p:spPr>
        <p:style>
          <a:lnRef idx="0">
            <a:schemeClr val="lt1">
              <a:hueOff val="0"/>
              <a:satOff val="0"/>
              <a:lumOff val="0"/>
              <a:alphaOff val="0"/>
            </a:schemeClr>
          </a:lnRef>
          <a:fillRef idx="3">
            <a:schemeClr val="accent3">
              <a:hueOff val="0"/>
              <a:satOff val="0"/>
              <a:lumOff val="-75000"/>
              <a:alphaOff val="0"/>
            </a:schemeClr>
          </a:fillRef>
          <a:effectRef idx="2">
            <a:schemeClr val="accent3">
              <a:hueOff val="0"/>
              <a:satOff val="0"/>
              <a:lumOff val="-75000"/>
              <a:alphaOff val="0"/>
            </a:schemeClr>
          </a:effectRef>
          <a:fontRef idx="minor">
            <a:schemeClr val="lt1"/>
          </a:fontRef>
        </p:style>
        <p:txBody>
          <a:bodyPr spcFirstLastPara="0" vert="horz" wrap="square" lIns="202186" tIns="202147" rIns="202186" bIns="202147" numCol="1" spcCol="1270" anchor="ctr" anchorCtr="0">
            <a:noAutofit/>
          </a:bodyPr>
          <a:lstStyle/>
          <a:p>
            <a:pPr lvl="0" algn="ctr" defTabSz="933450" fontAlgn="ctr">
              <a:lnSpc>
                <a:spcPct val="90000"/>
              </a:lnSpc>
              <a:spcBef>
                <a:spcPct val="0"/>
              </a:spcBef>
              <a:spcAft>
                <a:spcPct val="35000"/>
              </a:spcAft>
            </a:pPr>
            <a:r>
              <a:rPr lang="en-US" sz="4400" b="1" u="none" dirty="0">
                <a:latin typeface="Huawei Sans" panose="020C0503030203020204" pitchFamily="34" charset="0"/>
              </a:rPr>
              <a:t>1</a:t>
            </a:r>
            <a:endParaRPr lang="en-US" altLang="zh-CN" sz="4400" b="1" kern="1200"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41" name="椭圆 20">
            <a:extLst>
              <a:ext uri="{FF2B5EF4-FFF2-40B4-BE49-F238E27FC236}">
                <a16:creationId xmlns:a16="http://schemas.microsoft.com/office/drawing/2014/main" id="{FC1C9ACE-694A-40AD-BF38-FCAB928BAC09}"/>
              </a:ext>
            </a:extLst>
          </p:cNvPr>
          <p:cNvSpPr/>
          <p:nvPr/>
        </p:nvSpPr>
        <p:spPr>
          <a:xfrm>
            <a:off x="6555006" y="2663175"/>
            <a:ext cx="228222" cy="228218"/>
          </a:xfrm>
          <a:prstGeom prst="ellipse">
            <a:avLst/>
          </a:prstGeom>
        </p:spPr>
        <p:style>
          <a:lnRef idx="0">
            <a:schemeClr val="lt1">
              <a:hueOff val="0"/>
              <a:satOff val="0"/>
              <a:lumOff val="0"/>
              <a:alphaOff val="0"/>
            </a:schemeClr>
          </a:lnRef>
          <a:fillRef idx="3">
            <a:schemeClr val="accent3">
              <a:hueOff val="0"/>
              <a:satOff val="0"/>
              <a:lumOff val="-83333"/>
              <a:alphaOff val="0"/>
            </a:schemeClr>
          </a:fillRef>
          <a:effectRef idx="2">
            <a:schemeClr val="accent3">
              <a:hueOff val="0"/>
              <a:satOff val="0"/>
              <a:lumOff val="-83333"/>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42" name="椭圆 21">
            <a:extLst>
              <a:ext uri="{FF2B5EF4-FFF2-40B4-BE49-F238E27FC236}">
                <a16:creationId xmlns:a16="http://schemas.microsoft.com/office/drawing/2014/main" id="{9B30D4BE-7ACE-4579-A0F8-86DB7CC982F5}"/>
              </a:ext>
            </a:extLst>
          </p:cNvPr>
          <p:cNvSpPr/>
          <p:nvPr/>
        </p:nvSpPr>
        <p:spPr>
          <a:xfrm>
            <a:off x="3972810" y="4385409"/>
            <a:ext cx="165251" cy="165410"/>
          </a:xfrm>
          <a:prstGeom prst="ellipse">
            <a:avLst/>
          </a:prstGeom>
        </p:spPr>
        <p:style>
          <a:lnRef idx="0">
            <a:schemeClr val="lt1">
              <a:hueOff val="0"/>
              <a:satOff val="0"/>
              <a:lumOff val="0"/>
              <a:alphaOff val="0"/>
            </a:schemeClr>
          </a:lnRef>
          <a:fillRef idx="3">
            <a:schemeClr val="accent3">
              <a:hueOff val="0"/>
              <a:satOff val="0"/>
              <a:lumOff val="-91667"/>
              <a:alphaOff val="0"/>
            </a:schemeClr>
          </a:fillRef>
          <a:effectRef idx="2">
            <a:schemeClr val="accent3">
              <a:hueOff val="0"/>
              <a:satOff val="0"/>
              <a:lumOff val="-91667"/>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
        <p:nvSpPr>
          <p:cNvPr id="43" name="椭圆 22">
            <a:extLst>
              <a:ext uri="{FF2B5EF4-FFF2-40B4-BE49-F238E27FC236}">
                <a16:creationId xmlns:a16="http://schemas.microsoft.com/office/drawing/2014/main" id="{F279AD4B-4BDE-4DA8-88F2-3714C4873B34}"/>
              </a:ext>
            </a:extLst>
          </p:cNvPr>
          <p:cNvSpPr/>
          <p:nvPr/>
        </p:nvSpPr>
        <p:spPr>
          <a:xfrm>
            <a:off x="5620741" y="4149999"/>
            <a:ext cx="165251" cy="165410"/>
          </a:xfrm>
          <a:prstGeom prst="ellipse">
            <a:avLst/>
          </a:prstGeom>
        </p:spPr>
        <p:style>
          <a:lnRef idx="0">
            <a:schemeClr val="lt1">
              <a:hueOff val="0"/>
              <a:satOff val="0"/>
              <a:lumOff val="0"/>
              <a:alphaOff val="0"/>
            </a:schemeClr>
          </a:lnRef>
          <a:fillRef idx="3">
            <a:schemeClr val="accent3">
              <a:hueOff val="0"/>
              <a:satOff val="0"/>
              <a:lumOff val="-100000"/>
              <a:alphaOff val="0"/>
            </a:schemeClr>
          </a:fillRef>
          <a:effectRef idx="2">
            <a:schemeClr val="accent3">
              <a:hueOff val="0"/>
              <a:satOff val="0"/>
              <a:lumOff val="-100000"/>
              <a:alphaOff val="0"/>
            </a:schemeClr>
          </a:effectRef>
          <a:fontRef idx="minor">
            <a:schemeClr val="lt1"/>
          </a:fontRef>
        </p:style>
        <p:txBody>
          <a:bodyPr wrap="square">
            <a:noAutofit/>
          </a:bodyPr>
          <a:lstStyle/>
          <a:p>
            <a:pPr fontAlgn="ctr"/>
            <a:endParaRPr lang="en-US" altLang="zh-CN" dirty="0">
              <a:latin typeface="Huawei Sans" panose="020C0503030203020204" pitchFamily="34" charset="0"/>
              <a:ea typeface="方正兰亭黑简体" panose="02000000000000000000" pitchFamily="2" charset="-122"/>
              <a:sym typeface="Huawei Sans" panose="020C0503030203020204" pitchFamily="34" charset="0"/>
            </a:endParaRPr>
          </a:p>
        </p:txBody>
      </p:sp>
    </p:spTree>
    <p:extLst>
      <p:ext uri="{BB962C8B-B14F-4D97-AF65-F5344CB8AC3E}">
        <p14:creationId xmlns:p14="http://schemas.microsoft.com/office/powerpoint/2010/main" val="17521319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11" name="标题 1">
            <a:extLst>
              <a:ext uri="{FF2B5EF4-FFF2-40B4-BE49-F238E27FC236}">
                <a16:creationId xmlns:a16="http://schemas.microsoft.com/office/drawing/2014/main" id="{1C417B4D-1C80-40ED-8AA6-F6C83FD9C0B0}"/>
              </a:ext>
            </a:extLst>
          </p:cNvPr>
          <p:cNvSpPr>
            <a:spLocks noGrp="1"/>
          </p:cNvSpPr>
          <p:nvPr>
            <p:ph type="title"/>
          </p:nvPr>
        </p:nvSpPr>
        <p:spPr>
          <a:xfrm>
            <a:off x="1463372" y="406828"/>
            <a:ext cx="8315895" cy="497095"/>
          </a:xfrm>
        </p:spPr>
        <p:txBody>
          <a:bodyPr wrap="square">
            <a:noAutofit/>
          </a:bodyPr>
          <a:lstStyle/>
          <a:p>
            <a:pPr fontAlgn="ctr"/>
            <a:r>
              <a:rPr lang="en-US" sz="2400" u="none" dirty="0">
                <a:solidFill>
                  <a:schemeClr val="tx1"/>
                </a:solidFill>
                <a:latin typeface="Huawei Sans" panose="020C0503030203020204" pitchFamily="34" charset="0"/>
              </a:rPr>
              <a:t>Typical Applications in the Kunpeng Computing Industry</a:t>
            </a:r>
          </a:p>
        </p:txBody>
      </p:sp>
      <p:sp>
        <p:nvSpPr>
          <p:cNvPr id="12" name="文本占位符 2">
            <a:extLst>
              <a:ext uri="{FF2B5EF4-FFF2-40B4-BE49-F238E27FC236}">
                <a16:creationId xmlns:a16="http://schemas.microsoft.com/office/drawing/2014/main" id="{9B919151-D154-48DB-B070-BEAF7E65B251}"/>
              </a:ext>
            </a:extLst>
          </p:cNvPr>
          <p:cNvSpPr txBox="1">
            <a:spLocks/>
          </p:cNvSpPr>
          <p:nvPr/>
        </p:nvSpPr>
        <p:spPr>
          <a:xfrm>
            <a:off x="455612" y="1011874"/>
            <a:ext cx="11293476" cy="4875042"/>
          </a:xfrm>
          <a:prstGeom prst="rect">
            <a:avLst/>
          </a:prstGeom>
        </p:spPr>
        <p:txBody>
          <a:bodyPr vert="horz" wrap="square" lIns="91440" tIns="45720" rIns="91440" bIns="45720" rtlCol="0" anchor="ctr">
            <a:no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1600" dirty="0">
                <a:latin typeface="Huawei Sans" panose="020C0503030203020204" pitchFamily="34" charset="0"/>
              </a:rPr>
              <a:t>ortant role in the.</a:t>
            </a:r>
            <a:endParaRPr lang="en-US" altLang="zh-CN" sz="1400" dirty="0">
              <a:latin typeface="Huawei Sans" panose="020C0503030203020204" pitchFamily="34" charset="0"/>
              <a:sym typeface="Huawei Sans" panose="020C0503030203020204" pitchFamily="34" charset="0"/>
            </a:endParaRPr>
          </a:p>
        </p:txBody>
      </p:sp>
      <p:grpSp>
        <p:nvGrpSpPr>
          <p:cNvPr id="15" name="组合 21">
            <a:extLst>
              <a:ext uri="{FF2B5EF4-FFF2-40B4-BE49-F238E27FC236}">
                <a16:creationId xmlns:a16="http://schemas.microsoft.com/office/drawing/2014/main" id="{A10A112E-3D92-4823-AA3E-CCE78A86AC32}"/>
              </a:ext>
            </a:extLst>
          </p:cNvPr>
          <p:cNvGrpSpPr/>
          <p:nvPr/>
        </p:nvGrpSpPr>
        <p:grpSpPr>
          <a:xfrm>
            <a:off x="317241" y="2643287"/>
            <a:ext cx="11674733" cy="3146797"/>
            <a:chOff x="591889" y="2369535"/>
            <a:chExt cx="11736343" cy="2936421"/>
          </a:xfrm>
        </p:grpSpPr>
        <p:sp>
          <p:nvSpPr>
            <p:cNvPr id="16" name="圆角矩形 10">
              <a:extLst>
                <a:ext uri="{FF2B5EF4-FFF2-40B4-BE49-F238E27FC236}">
                  <a16:creationId xmlns:a16="http://schemas.microsoft.com/office/drawing/2014/main" id="{AB0C80C4-AE0F-486F-A3F2-755C87CFCA9E}"/>
                </a:ext>
              </a:extLst>
            </p:cNvPr>
            <p:cNvSpPr/>
            <p:nvPr/>
          </p:nvSpPr>
          <p:spPr bwMode="auto">
            <a:xfrm>
              <a:off x="591889" y="2369535"/>
              <a:ext cx="2300236" cy="2932070"/>
            </a:xfrm>
            <a:prstGeom prst="roundRect">
              <a:avLst/>
            </a:prstGeom>
            <a:solidFill>
              <a:srgbClr val="BEE9EE"/>
            </a:solidFill>
            <a:ln>
              <a:solidFill>
                <a:srgbClr val="BEE9EE"/>
              </a:solidFill>
            </a:ln>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ctr" anchorCtr="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Big Data</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30% higher performance</a:t>
              </a: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Encryption/</a:t>
              </a:r>
              <a:r>
                <a:rPr lang="en-US" sz="1200" dirty="0">
                  <a:solidFill>
                    <a:schemeClr val="tx1"/>
                  </a:solidFill>
                  <a:latin typeface="Huawei Sans" panose="020C0503030203020204" pitchFamily="34" charset="0"/>
                </a:rPr>
                <a:t>Decryption engine</a:t>
              </a: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Converged deployment with x86 servers</a:t>
              </a:r>
            </a:p>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17" name="圆角矩形 17">
              <a:extLst>
                <a:ext uri="{FF2B5EF4-FFF2-40B4-BE49-F238E27FC236}">
                  <a16:creationId xmlns:a16="http://schemas.microsoft.com/office/drawing/2014/main" id="{F8BEF827-58CF-4F42-A7EC-8813A2B37E82}"/>
                </a:ext>
              </a:extLst>
            </p:cNvPr>
            <p:cNvSpPr/>
            <p:nvPr/>
          </p:nvSpPr>
          <p:spPr bwMode="auto">
            <a:xfrm>
              <a:off x="2959993" y="2369535"/>
              <a:ext cx="2287717" cy="2932070"/>
            </a:xfrm>
            <a:prstGeom prst="roundRect">
              <a:avLst/>
            </a:prstGeom>
            <a:solidFill>
              <a:srgbClr val="BEE9EE"/>
            </a:solidFill>
            <a:ln>
              <a:solidFill>
                <a:srgbClr val="BEE9EE"/>
              </a:solidFill>
            </a:ln>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ctr" anchorCtr="0" compatLnSpc="1">
              <a:prstTxWarp prst="textNoShape">
                <a:avLst/>
              </a:prstTxWarp>
              <a:noAutofit/>
            </a:bodyPr>
            <a:lstStyle/>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Distributed Storage</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Reduced compression time</a:t>
              </a: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IOPS improvement</a:t>
              </a: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Compression/</a:t>
              </a:r>
            </a:p>
            <a:p>
              <a:pPr defTabSz="913495" fontAlgn="ctr">
                <a:spcBef>
                  <a:spcPts val="0"/>
                </a:spcBef>
                <a:spcAft>
                  <a:spcPts val="0"/>
                </a:spcAft>
              </a:pPr>
              <a:r>
                <a:rPr lang="en-US" sz="1200" dirty="0">
                  <a:solidFill>
                    <a:schemeClr val="tx1"/>
                  </a:solidFill>
                  <a:latin typeface="Huawei Sans" panose="020C0503030203020204" pitchFamily="34" charset="0"/>
                </a:rPr>
                <a:t>      </a:t>
              </a:r>
              <a:r>
                <a:rPr lang="en-US" sz="1200" u="none" dirty="0">
                  <a:solidFill>
                    <a:schemeClr val="tx1"/>
                  </a:solidFill>
                  <a:latin typeface="Huawei Sans" panose="020C0503030203020204" pitchFamily="34" charset="0"/>
                </a:rPr>
                <a:t>Decompression engine</a:t>
              </a:r>
            </a:p>
            <a:p>
              <a:pPr defTabSz="913495" fontAlgn="ctr">
                <a:spcBef>
                  <a:spcPts val="0"/>
                </a:spcBef>
                <a:spcAft>
                  <a:spcPts val="0"/>
                </a:spcAft>
              </a:pPr>
              <a:endParaRPr lang="en-US" altLang="zh-CN" sz="1400"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1" name="圆角矩形 18">
              <a:extLst>
                <a:ext uri="{FF2B5EF4-FFF2-40B4-BE49-F238E27FC236}">
                  <a16:creationId xmlns:a16="http://schemas.microsoft.com/office/drawing/2014/main" id="{75A44B0D-5278-4436-92BE-6EDA2AC10B43}"/>
                </a:ext>
              </a:extLst>
            </p:cNvPr>
            <p:cNvSpPr/>
            <p:nvPr/>
          </p:nvSpPr>
          <p:spPr bwMode="auto">
            <a:xfrm>
              <a:off x="5351312" y="2369535"/>
              <a:ext cx="2160894" cy="2936421"/>
            </a:xfrm>
            <a:prstGeom prst="roundRect">
              <a:avLst/>
            </a:prstGeom>
            <a:solidFill>
              <a:srgbClr val="BEE9EE"/>
            </a:solidFill>
            <a:ln>
              <a:solidFill>
                <a:srgbClr val="BEE9EE"/>
              </a:solidFill>
            </a:ln>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ctr" anchorCtr="0" compatLnSpc="1">
              <a:prstTxWarp prst="textNoShape">
                <a:avLst/>
              </a:prstTxWarp>
              <a:noAutofit/>
            </a:bodyPr>
            <a:lstStyle/>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Database</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Higher performance</a:t>
              </a: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RoCE low-latency network</a:t>
              </a: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NUMA optimization algorithm</a:t>
              </a:r>
            </a:p>
            <a:p>
              <a:pPr marL="285750" indent="-285750" defTabSz="913495" fontAlgn="ctr">
                <a:spcBef>
                  <a:spcPts val="0"/>
                </a:spcBef>
                <a:spcAft>
                  <a:spcPts val="0"/>
                </a:spcAft>
                <a:buFont typeface="Wingdings" panose="05000000000000000000" pitchFamily="2" charset="2"/>
                <a:buChar char="ü"/>
              </a:pPr>
              <a:endParaRPr lang="en-US" sz="1200" u="none" dirty="0">
                <a:solidFill>
                  <a:schemeClr val="tx1"/>
                </a:solidFill>
                <a:latin typeface="Huawei Sans" panose="020C0503030203020204" pitchFamily="34" charset="0"/>
              </a:endParaRPr>
            </a:p>
            <a:p>
              <a:pPr marL="285750" indent="-285750" defTabSz="913495" fontAlgn="ctr">
                <a:spcBef>
                  <a:spcPts val="0"/>
                </a:spcBef>
                <a:spcAft>
                  <a:spcPts val="0"/>
                </a:spcAft>
                <a:buFont typeface="Wingdings" panose="05000000000000000000" pitchFamily="2" charset="2"/>
                <a:buChar char="ü"/>
              </a:pPr>
              <a:endParaRPr lang="en-US" altLang="zh-CN" sz="1600"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2" name="圆角矩形 19">
              <a:extLst>
                <a:ext uri="{FF2B5EF4-FFF2-40B4-BE49-F238E27FC236}">
                  <a16:creationId xmlns:a16="http://schemas.microsoft.com/office/drawing/2014/main" id="{AE2CC820-E874-4668-B9C3-0B82CE2D7E9C}"/>
                </a:ext>
              </a:extLst>
            </p:cNvPr>
            <p:cNvSpPr/>
            <p:nvPr/>
          </p:nvSpPr>
          <p:spPr bwMode="auto">
            <a:xfrm>
              <a:off x="7639028" y="2369535"/>
              <a:ext cx="2160894" cy="2932070"/>
            </a:xfrm>
            <a:prstGeom prst="roundRect">
              <a:avLst/>
            </a:prstGeom>
            <a:solidFill>
              <a:srgbClr val="BEE9EE"/>
            </a:solidFill>
            <a:ln>
              <a:solidFill>
                <a:srgbClr val="BEE9EE"/>
              </a:solidFill>
            </a:ln>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ctr" anchorCtr="0" compatLnSpc="1">
              <a:prstTxWarp prst="textNoShape">
                <a:avLst/>
              </a:prstTxWarp>
              <a:noAutofit/>
            </a:bodyPr>
            <a:lstStyle/>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Native Apps</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ARM native homogeneous apps without performance loss</a:t>
              </a: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5 million native applications</a:t>
              </a:r>
            </a:p>
            <a:p>
              <a:pPr marL="285750" indent="-285750" defTabSz="913495" fontAlgn="ctr">
                <a:spcBef>
                  <a:spcPts val="0"/>
                </a:spcBef>
                <a:spcAft>
                  <a:spcPts val="0"/>
                </a:spcAft>
                <a:buFont typeface="Wingdings" panose="05000000000000000000" pitchFamily="2" charset="2"/>
                <a:buChar char="ü"/>
              </a:pPr>
              <a:endParaRPr lang="en-US" altLang="zh-CN" sz="1600"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sp>
          <p:nvSpPr>
            <p:cNvPr id="23" name="圆角矩形 20">
              <a:extLst>
                <a:ext uri="{FF2B5EF4-FFF2-40B4-BE49-F238E27FC236}">
                  <a16:creationId xmlns:a16="http://schemas.microsoft.com/office/drawing/2014/main" id="{83C93D92-1D39-41A3-8BD6-214C7351260C}"/>
                </a:ext>
              </a:extLst>
            </p:cNvPr>
            <p:cNvSpPr/>
            <p:nvPr/>
          </p:nvSpPr>
          <p:spPr bwMode="auto">
            <a:xfrm>
              <a:off x="9935659" y="2369535"/>
              <a:ext cx="2392573" cy="2936421"/>
            </a:xfrm>
            <a:prstGeom prst="roundRect">
              <a:avLst/>
            </a:prstGeom>
            <a:solidFill>
              <a:srgbClr val="BEE9EE"/>
            </a:solidFill>
            <a:ln>
              <a:solidFill>
                <a:srgbClr val="BEE9EE"/>
              </a:solidFill>
            </a:ln>
          </p:spPr>
          <p:style>
            <a:lnRef idx="1">
              <a:schemeClr val="accent2"/>
            </a:lnRef>
            <a:fillRef idx="2">
              <a:schemeClr val="accent2"/>
            </a:fillRef>
            <a:effectRef idx="1">
              <a:schemeClr val="accent2"/>
            </a:effectRef>
            <a:fontRef idx="minor">
              <a:schemeClr val="dk1"/>
            </a:fontRef>
          </p:style>
          <p:txBody>
            <a:bodyPr vert="horz" wrap="square" lIns="68562" tIns="34281" rIns="68562" bIns="34281" numCol="1" rtlCol="0" anchor="ctr" anchorCtr="0" compatLnSpc="1">
              <a:prstTxWarp prst="textNoShape">
                <a:avLst/>
              </a:prstTxWarp>
              <a:noAutofit/>
            </a:bodyPr>
            <a:lstStyle/>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r>
                <a:rPr lang="en-US" u="none" dirty="0">
                  <a:solidFill>
                    <a:schemeClr val="tx1"/>
                  </a:solidFill>
                  <a:latin typeface="Huawei Sans" panose="020C0503030203020204" pitchFamily="34" charset="0"/>
                </a:rPr>
                <a:t>Cloud Services</a:t>
              </a: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endParaRPr lang="en-US" altLang="zh-CN" sz="1100"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BMS memory bandwidth improvement</a:t>
              </a:r>
            </a:p>
            <a:p>
              <a:pPr marL="285750" indent="-285750" defTabSz="913495" fontAlgn="ctr">
                <a:spcBef>
                  <a:spcPts val="0"/>
                </a:spcBef>
                <a:spcAft>
                  <a:spcPts val="0"/>
                </a:spcAft>
                <a:buFont typeface="Wingdings" panose="05000000000000000000" pitchFamily="2" charset="2"/>
                <a:buChar char="ü"/>
              </a:pPr>
              <a:r>
                <a:rPr lang="en-US" altLang="zh-CN" sz="1200" dirty="0"/>
                <a:t>Higher multi-core integer performance of ECSs</a:t>
              </a:r>
              <a:endParaRPr lang="en-US" sz="1200" u="none" dirty="0">
                <a:solidFill>
                  <a:schemeClr val="tx1"/>
                </a:solidFill>
                <a:latin typeface="Huawei Sans" panose="020C0503030203020204" pitchFamily="34" charset="0"/>
              </a:endParaRPr>
            </a:p>
            <a:p>
              <a:pPr marL="285750" indent="-285750" defTabSz="913495" fontAlgn="ctr">
                <a:spcBef>
                  <a:spcPts val="0"/>
                </a:spcBef>
                <a:spcAft>
                  <a:spcPts val="0"/>
                </a:spcAft>
                <a:buFont typeface="Wingdings" panose="05000000000000000000" pitchFamily="2" charset="2"/>
                <a:buChar char="ü"/>
              </a:pPr>
              <a:r>
                <a:rPr lang="en-US" sz="1200" u="none" dirty="0">
                  <a:solidFill>
                    <a:schemeClr val="tx1"/>
                  </a:solidFill>
                  <a:latin typeface="Huawei Sans" panose="020C0503030203020204" pitchFamily="34" charset="0"/>
                </a:rPr>
                <a:t>Hybrid deployment of Kubernetes containers</a:t>
              </a:r>
            </a:p>
            <a:p>
              <a:pPr marL="285750" indent="-285750" defTabSz="913495" fontAlgn="ctr">
                <a:spcBef>
                  <a:spcPts val="0"/>
                </a:spcBef>
                <a:spcAft>
                  <a:spcPts val="0"/>
                </a:spcAft>
                <a:buFont typeface="Wingdings" panose="05000000000000000000" pitchFamily="2" charset="2"/>
                <a:buChar char="ü"/>
              </a:pPr>
              <a:endParaRPr lang="en-US" sz="1200" u="none" dirty="0">
                <a:solidFill>
                  <a:schemeClr val="tx1"/>
                </a:solidFill>
                <a:latin typeface="Huawei Sans" panose="020C0503030203020204" pitchFamily="34" charset="0"/>
              </a:endParaRPr>
            </a:p>
            <a:p>
              <a:pPr marL="285750" indent="-285750" defTabSz="913495" fontAlgn="ctr">
                <a:spcBef>
                  <a:spcPts val="0"/>
                </a:spcBef>
                <a:spcAft>
                  <a:spcPts val="0"/>
                </a:spcAft>
                <a:buFont typeface="Wingdings" panose="05000000000000000000" pitchFamily="2" charset="2"/>
                <a:buChar char="ü"/>
              </a:pPr>
              <a:endParaRPr lang="en-US" altLang="zh-CN" sz="1400"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a:p>
              <a:pPr algn="ctr" defTabSz="913495" fontAlgn="ctr">
                <a:spcBef>
                  <a:spcPts val="0"/>
                </a:spcBef>
                <a:spcAft>
                  <a:spcPts val="0"/>
                </a:spcAft>
                <a:buClr>
                  <a:srgbClr val="CC9900"/>
                </a:buClr>
              </a:pPr>
              <a:endParaRPr lang="en-US" altLang="zh-CN" kern="0" dirty="0">
                <a:solidFill>
                  <a:schemeClr val="tx1"/>
                </a:solidFill>
                <a:latin typeface="Huawei Sans" panose="020C0503030203020204" pitchFamily="34" charset="0"/>
                <a:ea typeface="方正兰亭黑简体" panose="02000000000000000000" pitchFamily="2" charset="-122"/>
                <a:cs typeface="+mn-ea"/>
                <a:sym typeface="Huawei Sans" panose="020C0503030203020204" pitchFamily="34" charset="0"/>
              </a:endParaRPr>
            </a:p>
          </p:txBody>
        </p:sp>
      </p:grpSp>
      <p:sp>
        <p:nvSpPr>
          <p:cNvPr id="24" name="TextBox 23">
            <a:extLst>
              <a:ext uri="{FF2B5EF4-FFF2-40B4-BE49-F238E27FC236}">
                <a16:creationId xmlns:a16="http://schemas.microsoft.com/office/drawing/2014/main" id="{91C8F30B-1640-4E45-913E-DB317880F57D}"/>
              </a:ext>
            </a:extLst>
          </p:cNvPr>
          <p:cNvSpPr txBox="1"/>
          <p:nvPr/>
        </p:nvSpPr>
        <p:spPr>
          <a:xfrm>
            <a:off x="887137" y="1283178"/>
            <a:ext cx="10133389" cy="1200329"/>
          </a:xfrm>
          <a:prstGeom prst="rect">
            <a:avLst/>
          </a:prstGeom>
          <a:noFill/>
        </p:spPr>
        <p:txBody>
          <a:bodyPr wrap="square">
            <a:spAutoFit/>
          </a:bodyPr>
          <a:lstStyle/>
          <a:p>
            <a:pPr algn="l"/>
            <a:r>
              <a:rPr lang="en-US" sz="1800" u="none" dirty="0">
                <a:latin typeface="Huawei Sans" panose="020C0503030203020204" pitchFamily="34" charset="0"/>
              </a:rPr>
              <a:t>Driven by technologies like 5G, AI, cloud computing, and big data, different industries have raised differing requirements for computing platforms, such as device-cloud homogeneity, intelligent processing of massive diversified data, and real-time analysis. The powerful computing power of the Kunpeng processor will play an important role in the digitalization of whole industries.</a:t>
            </a:r>
            <a:endParaRPr lang="en-US" altLang="zh-CN" sz="1600" dirty="0">
              <a:latin typeface="Huawei Sans" panose="020C0503030203020204" pitchFamily="34" charset="0"/>
              <a:sym typeface="Huawei Sans" panose="020C0503030203020204" pitchFamily="34" charset="0"/>
            </a:endParaRPr>
          </a:p>
        </p:txBody>
      </p:sp>
    </p:spTree>
    <p:extLst>
      <p:ext uri="{BB962C8B-B14F-4D97-AF65-F5344CB8AC3E}">
        <p14:creationId xmlns:p14="http://schemas.microsoft.com/office/powerpoint/2010/main" val="53171129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67816"/>
            <a:ext cx="2167470" cy="563786"/>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385627"/>
            <a:ext cx="2036258" cy="1386020"/>
          </a:xfrm>
          <a:prstGeom prst="rect">
            <a:avLst/>
          </a:prstGeom>
        </p:spPr>
      </p:pic>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pic>
        <p:nvPicPr>
          <p:cNvPr id="6" name="Picture 5">
            <a:extLst>
              <a:ext uri="{FF2B5EF4-FFF2-40B4-BE49-F238E27FC236}">
                <a16:creationId xmlns:a16="http://schemas.microsoft.com/office/drawing/2014/main" id="{0AD7A9F9-F37A-4E99-BC60-B8EEFDF85B28}"/>
              </a:ext>
            </a:extLst>
          </p:cNvPr>
          <p:cNvPicPr>
            <a:picLocks noChangeAspect="1"/>
          </p:cNvPicPr>
          <p:nvPr/>
        </p:nvPicPr>
        <p:blipFill>
          <a:blip r:embed="rId5"/>
          <a:stretch>
            <a:fillRect/>
          </a:stretch>
        </p:blipFill>
        <p:spPr>
          <a:xfrm>
            <a:off x="558800" y="460307"/>
            <a:ext cx="10576560" cy="5494029"/>
          </a:xfrm>
          <a:prstGeom prst="rect">
            <a:avLst/>
          </a:prstGeom>
        </p:spPr>
      </p:pic>
    </p:spTree>
    <p:extLst>
      <p:ext uri="{BB962C8B-B14F-4D97-AF65-F5344CB8AC3E}">
        <p14:creationId xmlns:p14="http://schemas.microsoft.com/office/powerpoint/2010/main" val="413931049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Eng. Youssef Nefeh</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
        <p:nvSpPr>
          <p:cNvPr id="11" name="标题 1">
            <a:extLst>
              <a:ext uri="{FF2B5EF4-FFF2-40B4-BE49-F238E27FC236}">
                <a16:creationId xmlns:a16="http://schemas.microsoft.com/office/drawing/2014/main" id="{C6A26D16-D096-47AC-9065-488199A13515}"/>
              </a:ext>
            </a:extLst>
          </p:cNvPr>
          <p:cNvSpPr>
            <a:spLocks noGrp="1"/>
          </p:cNvSpPr>
          <p:nvPr>
            <p:ph type="title"/>
          </p:nvPr>
        </p:nvSpPr>
        <p:spPr>
          <a:xfrm>
            <a:off x="591133" y="1195805"/>
            <a:ext cx="11333259" cy="538645"/>
          </a:xfrm>
        </p:spPr>
        <p:txBody>
          <a:bodyPr wrap="square">
            <a:noAutofit/>
          </a:bodyPr>
          <a:lstStyle/>
          <a:p>
            <a:pPr fontAlgn="ctr"/>
            <a:r>
              <a:rPr lang="en-US" sz="2800" dirty="0"/>
              <a:t>Huawei's Big Data Solution</a:t>
            </a:r>
            <a:endParaRPr lang="en-US" altLang="zh-CN" sz="2800" dirty="0">
              <a:sym typeface="Huawei Sans" panose="020C0503030203020204" pitchFamily="34" charset="0"/>
            </a:endParaRPr>
          </a:p>
        </p:txBody>
      </p:sp>
      <p:sp>
        <p:nvSpPr>
          <p:cNvPr id="12" name="文本占位符 4">
            <a:extLst>
              <a:ext uri="{FF2B5EF4-FFF2-40B4-BE49-F238E27FC236}">
                <a16:creationId xmlns:a16="http://schemas.microsoft.com/office/drawing/2014/main" id="{F0C41B49-0143-4CC1-A632-7217202D7449}"/>
              </a:ext>
            </a:extLst>
          </p:cNvPr>
          <p:cNvSpPr txBox="1">
            <a:spLocks/>
          </p:cNvSpPr>
          <p:nvPr/>
        </p:nvSpPr>
        <p:spPr>
          <a:xfrm>
            <a:off x="455612" y="1052514"/>
            <a:ext cx="11293476" cy="4875042"/>
          </a:xfrm>
          <a:prstGeom prst="rect">
            <a:avLst/>
          </a:prstGeom>
        </p:spPr>
        <p:txBody>
          <a:bodyPr vert="horz" wrap="square" lIns="91440" tIns="45720" rIns="91440" bIns="45720" rtlCol="0" anchor="ctr">
            <a:noAutofit/>
          </a:bodyPr>
          <a:lstStyle>
            <a:defPPr>
              <a:defRPr lang="en-US"/>
            </a:defPPr>
            <a:lvl1pPr marL="0" algn="l"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sz="2199" dirty="0">
                <a:solidFill>
                  <a:schemeClr val="tx1"/>
                </a:solidFill>
              </a:rPr>
              <a:t>Kunpeng</a:t>
            </a:r>
            <a:r>
              <a:rPr lang="en-US" dirty="0">
                <a:latin typeface="Huawei Sans" panose="020C0503030203020204" pitchFamily="34" charset="0"/>
              </a:rPr>
              <a:t> </a:t>
            </a:r>
            <a:r>
              <a:rPr lang="en-US" sz="2199" dirty="0">
                <a:solidFill>
                  <a:schemeClr val="tx1"/>
                </a:solidFill>
              </a:rPr>
              <a:t>Big Data Solution</a:t>
            </a:r>
          </a:p>
          <a:p>
            <a:pPr marL="576263" lvl="1" indent="-250825"/>
            <a:r>
              <a:rPr lang="en-US" altLang="zh-CN" sz="1600" dirty="0"/>
              <a:t>Huawei's secure and controllable Kunpeng big data solution provides one-stop high-performance big data computing and data security capabilities to solve basic problems such as data security, efficiency, and energy consumption in intelligent big data construction within the public safety sector.</a:t>
            </a:r>
          </a:p>
          <a:p>
            <a:pPr marL="302279" lvl="1" indent="-302279" algn="just">
              <a:spcBef>
                <a:spcPts val="792"/>
              </a:spcBef>
              <a:buFont typeface="Wingdings" panose="05000000000000000000" pitchFamily="2" charset="2"/>
              <a:buChar char="l"/>
            </a:pPr>
            <a:r>
              <a:rPr lang="en-US" sz="2199" dirty="0">
                <a:cs typeface="Huawei Sans" panose="020C0503030203020204" pitchFamily="34" charset="0"/>
              </a:rPr>
              <a:t>Big Data Pro</a:t>
            </a:r>
          </a:p>
          <a:p>
            <a:pPr marL="576263" lvl="1" indent="-250825"/>
            <a:r>
              <a:rPr lang="en-US" sz="1600" dirty="0">
                <a:latin typeface="Huawei Sans" panose="020C0503030203020204" pitchFamily="34" charset="0"/>
              </a:rPr>
              <a:t>This solution adopts the public cloud architecture with </a:t>
            </a:r>
            <a:r>
              <a:rPr lang="en-US" sz="1600" dirty="0">
                <a:solidFill>
                  <a:srgbClr val="FF0000"/>
                </a:solidFill>
                <a:latin typeface="Huawei Sans" panose="020C0503030203020204" pitchFamily="34" charset="0"/>
              </a:rPr>
              <a:t>decoupled storage and computing</a:t>
            </a:r>
            <a:r>
              <a:rPr lang="en-US" sz="1600" dirty="0">
                <a:latin typeface="Huawei Sans" panose="020C0503030203020204" pitchFamily="34" charset="0"/>
              </a:rPr>
              <a:t>, </a:t>
            </a:r>
            <a:r>
              <a:rPr lang="en-US" sz="1600" dirty="0">
                <a:solidFill>
                  <a:srgbClr val="FF0000"/>
                </a:solidFill>
                <a:latin typeface="Huawei Sans" panose="020C0503030203020204" pitchFamily="34" charset="0"/>
              </a:rPr>
              <a:t>ultimate scalability</a:t>
            </a:r>
            <a:r>
              <a:rPr lang="en-US" sz="1600" dirty="0">
                <a:latin typeface="Huawei Sans" panose="020C0503030203020204" pitchFamily="34" charset="0"/>
              </a:rPr>
              <a:t>, and the </a:t>
            </a:r>
            <a:r>
              <a:rPr lang="en-US" sz="1600" dirty="0">
                <a:solidFill>
                  <a:srgbClr val="FF0000"/>
                </a:solidFill>
                <a:latin typeface="Huawei Sans" panose="020C0503030203020204" pitchFamily="34" charset="0"/>
              </a:rPr>
              <a:t>highest possible efficiency</a:t>
            </a:r>
            <a:r>
              <a:rPr lang="en-US" sz="1600" dirty="0">
                <a:latin typeface="Huawei Sans" panose="020C0503030203020204" pitchFamily="34" charset="0"/>
              </a:rPr>
              <a:t>. The highly elastic Kunpeng computing power is used as the computing pool and </a:t>
            </a:r>
            <a:r>
              <a:rPr lang="en-US" sz="1600" dirty="0"/>
              <a:t>an</a:t>
            </a:r>
            <a:r>
              <a:rPr lang="en-US" sz="1600" dirty="0">
                <a:latin typeface="Huawei Sans" panose="020C0503030203020204" pitchFamily="34" charset="0"/>
              </a:rPr>
              <a:t> OBS that offers ultimate data durability is used as the storage pool. The resource utilization of big data clusters can be greatly improved, and big data costs can be halved.</a:t>
            </a:r>
            <a:endParaRPr lang="en-US" altLang="zh-CN" sz="1600" dirty="0">
              <a:latin typeface="Huawei Sans" panose="020C0503030203020204" pitchFamily="34" charset="0"/>
            </a:endParaRPr>
          </a:p>
          <a:p>
            <a:pPr marL="576263" lvl="1" indent="-250825"/>
            <a:r>
              <a:rPr lang="en-US" sz="1600" dirty="0">
                <a:latin typeface="Huawei Sans" panose="020C0503030203020204" pitchFamily="34" charset="0"/>
              </a:rPr>
              <a:t>Big data services and AI training and inference platform, which feature high performance and reliability, enable quick digitalization and intelligent transformation.</a:t>
            </a:r>
          </a:p>
          <a:p>
            <a:endParaRPr lang="en-US" altLang="zh-CN" dirty="0">
              <a:latin typeface="Huawei Sans" panose="020C0503030203020204" pitchFamily="34" charset="0"/>
              <a:sym typeface="Huawei Sans" panose="020C0503030203020204" pitchFamily="34" charset="0"/>
            </a:endParaRPr>
          </a:p>
        </p:txBody>
      </p:sp>
    </p:spTree>
    <p:extLst>
      <p:ext uri="{BB962C8B-B14F-4D97-AF65-F5344CB8AC3E}">
        <p14:creationId xmlns:p14="http://schemas.microsoft.com/office/powerpoint/2010/main" val="1362692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226940"/>
            <a:ext cx="2167470" cy="408635"/>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pic>
        <p:nvPicPr>
          <p:cNvPr id="8" name="Picture 7">
            <a:extLst>
              <a:ext uri="{FF2B5EF4-FFF2-40B4-BE49-F238E27FC236}">
                <a16:creationId xmlns:a16="http://schemas.microsoft.com/office/drawing/2014/main" id="{F5A93112-4B62-474B-A841-7167050B4A23}"/>
              </a:ext>
            </a:extLst>
          </p:cNvPr>
          <p:cNvPicPr>
            <a:picLocks noChangeAspect="1"/>
          </p:cNvPicPr>
          <p:nvPr/>
        </p:nvPicPr>
        <p:blipFill>
          <a:blip r:embed="rId5"/>
          <a:stretch>
            <a:fillRect/>
          </a:stretch>
        </p:blipFill>
        <p:spPr>
          <a:xfrm>
            <a:off x="620113" y="1235649"/>
            <a:ext cx="11345118" cy="4672615"/>
          </a:xfrm>
          <a:prstGeom prst="rect">
            <a:avLst/>
          </a:prstGeom>
        </p:spPr>
      </p:pic>
    </p:spTree>
    <p:extLst>
      <p:ext uri="{BB962C8B-B14F-4D97-AF65-F5344CB8AC3E}">
        <p14:creationId xmlns:p14="http://schemas.microsoft.com/office/powerpoint/2010/main" val="228291624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4CFC7F2A-3E8C-BD9D-30F7-CF1F868361D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33918" cy="646331"/>
          </a:xfrm>
          <a:prstGeom prst="rect">
            <a:avLst/>
          </a:prstGeom>
          <a:noFill/>
        </p:spPr>
        <p:txBody>
          <a:bodyPr wrap="none" rtlCol="0">
            <a:spAutoFit/>
          </a:bodyPr>
          <a:lstStyle/>
          <a:p>
            <a:r>
              <a:rPr lang="en-US" sz="3600" b="1" dirty="0">
                <a:solidFill>
                  <a:srgbClr val="784658"/>
                </a:solidFill>
                <a:latin typeface="Times New Roman" panose="02020603050405020304" pitchFamily="18" charset="0"/>
                <a:cs typeface="Times New Roman" panose="02020603050405020304" pitchFamily="18" charset="0"/>
              </a:rPr>
              <a:t>Summary</a:t>
            </a:r>
          </a:p>
        </p:txBody>
      </p:sp>
      <p:sp>
        <p:nvSpPr>
          <p:cNvPr id="21" name="Rectangle 20">
            <a:extLst>
              <a:ext uri="{FF2B5EF4-FFF2-40B4-BE49-F238E27FC236}">
                <a16:creationId xmlns:a16="http://schemas.microsoft.com/office/drawing/2014/main" id="{E6813AD6-7067-6153-3090-3EA13D151750}"/>
              </a:ext>
            </a:extLst>
          </p:cNvPr>
          <p:cNvSpPr/>
          <p:nvPr/>
        </p:nvSpPr>
        <p:spPr>
          <a:xfrm>
            <a:off x="172890" y="1747199"/>
            <a:ext cx="11180910" cy="3380754"/>
          </a:xfrm>
          <a:prstGeom prst="rect">
            <a:avLst/>
          </a:prstGeom>
          <a:solidFill>
            <a:schemeClr val="bg2">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p:cNvSpPr>
            <a:spLocks noGrp="1"/>
          </p:cNvSpPr>
          <p:nvPr>
            <p:ph idx="1"/>
          </p:nvPr>
        </p:nvSpPr>
        <p:spPr>
          <a:xfrm>
            <a:off x="838200" y="1878633"/>
            <a:ext cx="10515600" cy="3302328"/>
          </a:xfrm>
        </p:spPr>
        <p:txBody>
          <a:bodyPr>
            <a:normAutofit fontScale="92500"/>
          </a:bodyPr>
          <a:lstStyle/>
          <a:p>
            <a:r>
              <a:rPr lang="en-US" sz="2600" u="none" dirty="0">
                <a:latin typeface="Huawei Sans" panose="020C0503030203020204" pitchFamily="34" charset="0"/>
              </a:rPr>
              <a:t>This chapter provides an overview of big data, including the definition of big data, four V</a:t>
            </a:r>
            <a:r>
              <a:rPr lang="en-US" sz="2600" dirty="0"/>
              <a:t>s of</a:t>
            </a:r>
            <a:r>
              <a:rPr lang="en-US" sz="2600" u="none" dirty="0">
                <a:latin typeface="Huawei Sans" panose="020C0503030203020204" pitchFamily="34" charset="0"/>
              </a:rPr>
              <a:t> big data, application fields of big data, and challenges and opportunities in the big data era.</a:t>
            </a:r>
            <a:endParaRPr lang="en-US" altLang="zh-CN" sz="2600" dirty="0">
              <a:latin typeface="Huawei Sans" panose="020C0503030203020204" pitchFamily="34" charset="0"/>
              <a:sym typeface="Huawei Sans" panose="020C0503030203020204" pitchFamily="34" charset="0"/>
            </a:endParaRPr>
          </a:p>
          <a:p>
            <a:r>
              <a:rPr lang="en-US" sz="2600" u="none" dirty="0">
                <a:latin typeface="Huawei Sans" panose="020C0503030203020204" pitchFamily="34" charset="0"/>
              </a:rPr>
              <a:t>Huawei has proposed the Kunpeng solution</a:t>
            </a:r>
            <a:r>
              <a:rPr lang="en-US" sz="2600" dirty="0"/>
              <a:t> to address these challenges.</a:t>
            </a:r>
            <a:r>
              <a:rPr lang="en-US" sz="2600" u="none" dirty="0">
                <a:latin typeface="Huawei Sans" panose="020C0503030203020204" pitchFamily="34" charset="0"/>
              </a:rPr>
              <a:t> Thanks to Huawei Kunpeng processors and TaiShan servers, Huawei continuously has improved computing power and developed the Huawei Kunpeng computing industry. The Huawei Kunpeng ecosystem is designed for the big data </a:t>
            </a:r>
            <a:r>
              <a:rPr lang="en-US" sz="2600" dirty="0"/>
              <a:t>sector</a:t>
            </a:r>
            <a:r>
              <a:rPr lang="en-US" sz="2600" u="none" dirty="0">
                <a:latin typeface="Huawei Sans" panose="020C0503030203020204" pitchFamily="34" charset="0"/>
              </a:rPr>
              <a:t>, and </a:t>
            </a:r>
            <a:r>
              <a:rPr lang="en-US" sz="2600" dirty="0"/>
              <a:t>offers numerous</a:t>
            </a:r>
            <a:r>
              <a:rPr lang="en-US" sz="2600" u="none" dirty="0">
                <a:latin typeface="Huawei Sans" panose="020C0503030203020204" pitchFamily="34" charset="0"/>
              </a:rPr>
              <a:t> public cloud services to help partners implement data intelligence faster and more effectively.</a:t>
            </a:r>
            <a:endParaRPr lang="en-US" altLang="zh-CN" sz="2600" dirty="0">
              <a:latin typeface="Huawei Sans" panose="020C0503030203020204" pitchFamily="34" charset="0"/>
              <a:sym typeface="Huawei Sans" panose="020C0503030203020204" pitchFamily="34" charset="0"/>
            </a:endParaRPr>
          </a:p>
          <a:p>
            <a:pPr marL="0" lvl="0" indent="0">
              <a:buNone/>
            </a:pPr>
            <a:endParaRPr lang="en-US" dirty="0">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159026"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5" name="TextBox 4">
            <a:extLst>
              <a:ext uri="{FF2B5EF4-FFF2-40B4-BE49-F238E27FC236}">
                <a16:creationId xmlns:a16="http://schemas.microsoft.com/office/drawing/2014/main" id="{9C199325-C3F5-A9D6-31B8-DAC239582153}"/>
              </a:ext>
            </a:extLst>
          </p:cNvPr>
          <p:cNvSpPr txBox="1"/>
          <p:nvPr/>
        </p:nvSpPr>
        <p:spPr>
          <a:xfrm>
            <a:off x="415828" y="405918"/>
            <a:ext cx="942618" cy="830997"/>
          </a:xfrm>
          <a:prstGeom prst="rect">
            <a:avLst/>
          </a:prstGeom>
          <a:noFill/>
        </p:spPr>
        <p:txBody>
          <a:bodyPr wrap="square" rtlCol="0">
            <a:spAutoFit/>
          </a:bodyPr>
          <a:lstStyle/>
          <a:p>
            <a:pPr algn="ctr"/>
            <a:r>
              <a:rPr lang="en-US" sz="4800" b="1" dirty="0">
                <a:solidFill>
                  <a:srgbClr val="8E5A6D"/>
                </a:solidFill>
                <a:latin typeface="Times New Roman" panose="02020603050405020304" pitchFamily="18" charset="0"/>
                <a:cs typeface="Times New Roman" panose="02020603050405020304" pitchFamily="18" charset="0"/>
              </a:rPr>
              <a:t>01</a:t>
            </a:r>
            <a:endParaRPr lang="en-US" sz="1400" b="1" dirty="0">
              <a:solidFill>
                <a:srgbClr val="8E5A6D"/>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id="{6D2B9D0B-D349-04ED-6CA2-92FEEF261646}"/>
              </a:ext>
            </a:extLst>
          </p:cNvPr>
          <p:cNvSpPr txBox="1"/>
          <p:nvPr/>
        </p:nvSpPr>
        <p:spPr>
          <a:xfrm>
            <a:off x="3834774" y="6262270"/>
            <a:ext cx="4050271" cy="369332"/>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01 – Learning Outcome</a:t>
            </a:r>
          </a:p>
        </p:txBody>
      </p:sp>
      <p:sp>
        <p:nvSpPr>
          <p:cNvPr id="26" name="TextBox 25">
            <a:extLst>
              <a:ext uri="{FF2B5EF4-FFF2-40B4-BE49-F238E27FC236}">
                <a16:creationId xmlns:a16="http://schemas.microsoft.com/office/drawing/2014/main" id="{F56C4D6A-5030-D568-44CE-BA4717DB3A4D}"/>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Internet and Information Technology - ITC202</a:t>
            </a:r>
          </a:p>
        </p:txBody>
      </p:sp>
    </p:spTree>
    <p:extLst>
      <p:ext uri="{BB962C8B-B14F-4D97-AF65-F5344CB8AC3E}">
        <p14:creationId xmlns:p14="http://schemas.microsoft.com/office/powerpoint/2010/main" val="29343534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1B14C62-EC2A-4769-90FE-4AA5DFBF10F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288378" y="-399531"/>
            <a:ext cx="2687769" cy="1800993"/>
          </a:xfrm>
          <a:prstGeom prst="rect">
            <a:avLst/>
          </a:prstGeom>
        </p:spPr>
      </p:pic>
      <p:pic>
        <p:nvPicPr>
          <p:cNvPr id="7" name="Graphic 6">
            <a:extLst>
              <a:ext uri="{FF2B5EF4-FFF2-40B4-BE49-F238E27FC236}">
                <a16:creationId xmlns:a16="http://schemas.microsoft.com/office/drawing/2014/main" id="{99942CB6-AF5A-47F4-ACE7-5EFA7708806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35929" y="5976537"/>
            <a:ext cx="2167470" cy="591661"/>
          </a:xfrm>
          <a:prstGeom prst="rect">
            <a:avLst/>
          </a:prstGeom>
        </p:spPr>
      </p:pic>
      <p:pic>
        <p:nvPicPr>
          <p:cNvPr id="17" name="Content Placeholder 16">
            <a:extLst>
              <a:ext uri="{FF2B5EF4-FFF2-40B4-BE49-F238E27FC236}">
                <a16:creationId xmlns:a16="http://schemas.microsoft.com/office/drawing/2014/main" id="{58195726-B3F6-4959-8007-1C4DF7026109}"/>
              </a:ext>
            </a:extLst>
          </p:cNvPr>
          <p:cNvPicPr>
            <a:picLocks noGrp="1" noChangeAspect="1"/>
          </p:cNvPicPr>
          <p:nvPr>
            <p:ph idx="1"/>
          </p:nvPr>
        </p:nvPicPr>
        <p:blipFill>
          <a:blip r:embed="rId5"/>
          <a:stretch>
            <a:fillRect/>
          </a:stretch>
        </p:blipFill>
        <p:spPr>
          <a:xfrm>
            <a:off x="1942272" y="1516965"/>
            <a:ext cx="8307455" cy="3093091"/>
          </a:xfrm>
        </p:spPr>
      </p:pic>
    </p:spTree>
    <p:extLst>
      <p:ext uri="{BB962C8B-B14F-4D97-AF65-F5344CB8AC3E}">
        <p14:creationId xmlns:p14="http://schemas.microsoft.com/office/powerpoint/2010/main" val="341343496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LIDE.DIAGRAM" val="24678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803</TotalTime>
  <Words>2884</Words>
  <Application>Microsoft Office PowerPoint</Application>
  <PresentationFormat>Widescreen</PresentationFormat>
  <Paragraphs>445</Paragraphs>
  <Slides>32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Calibri</vt:lpstr>
      <vt:lpstr>Calibri Light</vt:lpstr>
      <vt:lpstr>Cambria Math</vt:lpstr>
      <vt:lpstr>Huawei Sans</vt:lpstr>
      <vt:lpstr>Times New Roman</vt:lpstr>
      <vt:lpstr>Wingdings</vt:lpstr>
      <vt:lpstr>Office Theme</vt:lpstr>
      <vt:lpstr>PowerPoint Presentation</vt:lpstr>
      <vt:lpstr>content</vt:lpstr>
      <vt:lpstr>Big Data Era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Challenge 6: Shortage of Big Data Talent</vt:lpstr>
      <vt:lpstr>PowerPoint Presentation</vt:lpstr>
      <vt:lpstr>PowerPoint Presentation</vt:lpstr>
      <vt:lpstr>Opportunity 2: Big Data Provides Support for Information Technology Applications</vt:lpstr>
      <vt:lpstr>PowerPoint Presentation</vt:lpstr>
      <vt:lpstr>Big Data Era Leads the Way</vt:lpstr>
      <vt:lpstr>Application Scenarios of Enterprise-Level Big Data Platforms</vt:lpstr>
      <vt:lpstr>Big Data Application - Finance</vt:lpstr>
      <vt:lpstr>Big Data Application - Education</vt:lpstr>
      <vt:lpstr>Big Data Application - Public Security</vt:lpstr>
      <vt:lpstr>Big Data Application - Transportation Planning</vt:lpstr>
      <vt:lpstr>Big Data Application - Clean Energy</vt:lpstr>
      <vt:lpstr>Advantages of Kunpeng Computing </vt:lpstr>
      <vt:lpstr>Typical Applications in the Kunpeng Computing Industry</vt:lpstr>
      <vt:lpstr>PowerPoint Presentation</vt:lpstr>
      <vt:lpstr>Huawei's Big Data Solution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13</cp:revision>
  <dcterms:created xsi:type="dcterms:W3CDTF">2023-05-27T09:20:30Z</dcterms:created>
  <dcterms:modified xsi:type="dcterms:W3CDTF">2023-07-15T10:38:35Z</dcterms:modified>
</cp:coreProperties>
</file>