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diagrams/data1.xml" ContentType="application/vnd.openxmlformats-officedocument.drawingml.diagramData+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2.xml" ContentType="application/vnd.openxmlformats-officedocument.presentationml.notesSlide+xml"/>
  <Override PartName="/ppt/notesSlides/notesSlide6.xml" ContentType="application/vnd.openxmlformats-officedocument.presentationml.notesSlide+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ink/ink1.xml" ContentType="application/inkml+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diagrams/drawing1.xml" ContentType="application/vnd.ms-office.drawingml.diagramDrawing+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0"/>
  </p:notesMasterIdLst>
  <p:sldIdLst>
    <p:sldId id="480" r:id="rId2"/>
    <p:sldId id="483" r:id="rId3"/>
    <p:sldId id="482" r:id="rId4"/>
    <p:sldId id="484" r:id="rId5"/>
    <p:sldId id="404" r:id="rId6"/>
    <p:sldId id="405" r:id="rId7"/>
    <p:sldId id="406" r:id="rId8"/>
    <p:sldId id="407" r:id="rId9"/>
    <p:sldId id="485" r:id="rId10"/>
    <p:sldId id="486" r:id="rId11"/>
    <p:sldId id="487" r:id="rId12"/>
    <p:sldId id="488" r:id="rId13"/>
    <p:sldId id="378" r:id="rId14"/>
    <p:sldId id="312" r:id="rId15"/>
    <p:sldId id="313" r:id="rId16"/>
    <p:sldId id="314" r:id="rId17"/>
    <p:sldId id="379" r:id="rId18"/>
    <p:sldId id="382" r:id="rId19"/>
    <p:sldId id="380" r:id="rId20"/>
    <p:sldId id="381" r:id="rId21"/>
    <p:sldId id="386" r:id="rId22"/>
    <p:sldId id="387" r:id="rId23"/>
    <p:sldId id="315" r:id="rId24"/>
    <p:sldId id="316" r:id="rId25"/>
    <p:sldId id="317" r:id="rId26"/>
    <p:sldId id="318" r:id="rId27"/>
    <p:sldId id="319" r:id="rId28"/>
    <p:sldId id="383" r:id="rId29"/>
    <p:sldId id="384" r:id="rId30"/>
    <p:sldId id="320" r:id="rId31"/>
    <p:sldId id="321" r:id="rId32"/>
    <p:sldId id="322" r:id="rId33"/>
    <p:sldId id="323" r:id="rId34"/>
    <p:sldId id="324" r:id="rId35"/>
    <p:sldId id="325" r:id="rId36"/>
    <p:sldId id="326" r:id="rId37"/>
    <p:sldId id="327" r:id="rId38"/>
    <p:sldId id="349"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10"/>
  </p:normalViewPr>
  <p:slideViewPr>
    <p:cSldViewPr>
      <p:cViewPr>
        <p:scale>
          <a:sx n="143" d="100"/>
          <a:sy n="143" d="100"/>
        </p:scale>
        <p:origin x="664" y="-96"/>
      </p:cViewPr>
      <p:guideLst>
        <p:guide orient="horz" pos="2160"/>
        <p:guide pos="2880"/>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47"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7">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A5B9A21-999D-4F73-9F60-93B847548DF6}" type="doc">
      <dgm:prSet loTypeId="urn:microsoft.com/office/officeart/2005/8/layout/bProcess4" loCatId="process" qsTypeId="urn:microsoft.com/office/officeart/2005/8/quickstyle/3d1" qsCatId="3D" csTypeId="urn:microsoft.com/office/officeart/2005/8/colors/colorful1#7" csCatId="colorful" phldr="1"/>
      <dgm:spPr/>
      <dgm:t>
        <a:bodyPr/>
        <a:lstStyle/>
        <a:p>
          <a:endParaRPr lang="en-US"/>
        </a:p>
      </dgm:t>
    </dgm:pt>
    <dgm:pt modelId="{3B73AE83-654C-4A05-80E3-E35C2CCE59FA}">
      <dgm:prSet phldrT="[Text]" custT="1"/>
      <dgm:spPr/>
      <dgm:t>
        <a:bodyPr/>
        <a:lstStyle/>
        <a:p>
          <a:r>
            <a:rPr lang="en-US" sz="1800" dirty="0"/>
            <a:t>Start</a:t>
          </a:r>
          <a:endParaRPr lang="en-US" sz="1800" dirty="0">
            <a:latin typeface="Book Antiqua" panose="02040602050305030304" pitchFamily="18" charset="0"/>
          </a:endParaRPr>
        </a:p>
      </dgm:t>
    </dgm:pt>
    <dgm:pt modelId="{3BE57D92-2C7E-41E3-94A4-605C1A800A92}" type="parTrans" cxnId="{DD278AFA-A887-490B-9166-BDA3598A085B}">
      <dgm:prSet/>
      <dgm:spPr/>
      <dgm:t>
        <a:bodyPr/>
        <a:lstStyle/>
        <a:p>
          <a:endParaRPr lang="en-US" sz="1400">
            <a:latin typeface="Book Antiqua" panose="02040602050305030304" pitchFamily="18" charset="0"/>
          </a:endParaRPr>
        </a:p>
      </dgm:t>
    </dgm:pt>
    <dgm:pt modelId="{B9CF1F81-2BE0-43C7-ABCA-F6C22C5F3F87}" type="sibTrans" cxnId="{DD278AFA-A887-490B-9166-BDA3598A085B}">
      <dgm:prSet/>
      <dgm:spPr/>
      <dgm:t>
        <a:bodyPr/>
        <a:lstStyle/>
        <a:p>
          <a:endParaRPr lang="en-US" sz="1400">
            <a:latin typeface="Book Antiqua" panose="02040602050305030304" pitchFamily="18" charset="0"/>
          </a:endParaRPr>
        </a:p>
      </dgm:t>
    </dgm:pt>
    <dgm:pt modelId="{782DB8E2-E19D-4B68-B206-3CD88E480BC5}">
      <dgm:prSet custT="1"/>
      <dgm:spPr/>
      <dgm:t>
        <a:bodyPr/>
        <a:lstStyle/>
        <a:p>
          <a:r>
            <a:rPr lang="en-US" sz="1800" dirty="0"/>
            <a:t>Project objectives and Feasibility</a:t>
          </a:r>
          <a:endParaRPr lang="en-US" sz="1800" dirty="0">
            <a:latin typeface="Book Antiqua" panose="02040602050305030304" pitchFamily="18" charset="0"/>
          </a:endParaRPr>
        </a:p>
      </dgm:t>
    </dgm:pt>
    <dgm:pt modelId="{62974C23-340A-45C0-A560-DF785BDA8A0A}" type="parTrans" cxnId="{46920130-DA73-4E59-8E7C-238073C68526}">
      <dgm:prSet/>
      <dgm:spPr/>
      <dgm:t>
        <a:bodyPr/>
        <a:lstStyle/>
        <a:p>
          <a:endParaRPr lang="en-US" sz="1400">
            <a:latin typeface="Book Antiqua" panose="02040602050305030304" pitchFamily="18" charset="0"/>
          </a:endParaRPr>
        </a:p>
      </dgm:t>
    </dgm:pt>
    <dgm:pt modelId="{4859F4F2-2361-48CD-A990-091509B3F7D9}" type="sibTrans" cxnId="{46920130-DA73-4E59-8E7C-238073C68526}">
      <dgm:prSet/>
      <dgm:spPr/>
      <dgm:t>
        <a:bodyPr/>
        <a:lstStyle/>
        <a:p>
          <a:endParaRPr lang="en-US" sz="1400">
            <a:latin typeface="Book Antiqua" panose="02040602050305030304" pitchFamily="18" charset="0"/>
          </a:endParaRPr>
        </a:p>
      </dgm:t>
    </dgm:pt>
    <dgm:pt modelId="{F5C13602-BEBF-436C-B70B-F4A9A53008F3}">
      <dgm:prSet custT="1"/>
      <dgm:spPr/>
      <dgm:t>
        <a:bodyPr/>
        <a:lstStyle/>
        <a:p>
          <a:r>
            <a:rPr lang="en-US" sz="1800" dirty="0"/>
            <a:t>Project mandate</a:t>
          </a:r>
          <a:endParaRPr lang="en-US" sz="1800" dirty="0">
            <a:latin typeface="Book Antiqua" panose="02040602050305030304" pitchFamily="18" charset="0"/>
          </a:endParaRPr>
        </a:p>
      </dgm:t>
    </dgm:pt>
    <dgm:pt modelId="{F2A462CB-CBA1-45CA-B08F-3DF64C73A1BE}" type="parTrans" cxnId="{15EBCD18-EE66-4695-B315-C429837E7D1C}">
      <dgm:prSet/>
      <dgm:spPr/>
      <dgm:t>
        <a:bodyPr/>
        <a:lstStyle/>
        <a:p>
          <a:endParaRPr lang="en-US" sz="1400">
            <a:latin typeface="Book Antiqua" panose="02040602050305030304" pitchFamily="18" charset="0"/>
          </a:endParaRPr>
        </a:p>
      </dgm:t>
    </dgm:pt>
    <dgm:pt modelId="{40C3E9AE-BDFE-40FD-B43C-C02D0762D90F}" type="sibTrans" cxnId="{15EBCD18-EE66-4695-B315-C429837E7D1C}">
      <dgm:prSet/>
      <dgm:spPr/>
      <dgm:t>
        <a:bodyPr/>
        <a:lstStyle/>
        <a:p>
          <a:endParaRPr lang="en-US" sz="1400">
            <a:latin typeface="Book Antiqua" panose="02040602050305030304" pitchFamily="18" charset="0"/>
          </a:endParaRPr>
        </a:p>
      </dgm:t>
    </dgm:pt>
    <dgm:pt modelId="{49736E63-CA94-410F-927F-914E635BC0FC}">
      <dgm:prSet custT="1"/>
      <dgm:spPr/>
      <dgm:t>
        <a:bodyPr/>
        <a:lstStyle/>
        <a:p>
          <a:r>
            <a:rPr lang="en-US" sz="1800" dirty="0"/>
            <a:t>Requirements</a:t>
          </a:r>
          <a:endParaRPr lang="en-US" sz="1800" dirty="0">
            <a:latin typeface="Book Antiqua" panose="02040602050305030304" pitchFamily="18" charset="0"/>
          </a:endParaRPr>
        </a:p>
      </dgm:t>
    </dgm:pt>
    <dgm:pt modelId="{3B9A259C-6915-4433-B1DE-59EE84BF6CCA}" type="parTrans" cxnId="{EE090801-91A8-4F97-811C-63B7D18A86A9}">
      <dgm:prSet/>
      <dgm:spPr/>
      <dgm:t>
        <a:bodyPr/>
        <a:lstStyle/>
        <a:p>
          <a:endParaRPr lang="en-US" sz="1400">
            <a:latin typeface="Book Antiqua" panose="02040602050305030304" pitchFamily="18" charset="0"/>
          </a:endParaRPr>
        </a:p>
      </dgm:t>
    </dgm:pt>
    <dgm:pt modelId="{132B66CA-6679-4DFE-855A-0035B10CC0D1}" type="sibTrans" cxnId="{EE090801-91A8-4F97-811C-63B7D18A86A9}">
      <dgm:prSet/>
      <dgm:spPr/>
      <dgm:t>
        <a:bodyPr/>
        <a:lstStyle/>
        <a:p>
          <a:endParaRPr lang="en-US" sz="1400">
            <a:latin typeface="Book Antiqua" panose="02040602050305030304" pitchFamily="18" charset="0"/>
          </a:endParaRPr>
        </a:p>
      </dgm:t>
    </dgm:pt>
    <dgm:pt modelId="{CE582107-2E1E-464B-A68D-594F0DDFA860}">
      <dgm:prSet custT="1"/>
      <dgm:spPr/>
      <dgm:t>
        <a:bodyPr/>
        <a:lstStyle/>
        <a:p>
          <a:r>
            <a:rPr lang="en-US" sz="1800" dirty="0"/>
            <a:t>Project manager assignment</a:t>
          </a:r>
          <a:endParaRPr lang="en-US" sz="1800" dirty="0">
            <a:latin typeface="Book Antiqua" panose="02040602050305030304" pitchFamily="18" charset="0"/>
          </a:endParaRPr>
        </a:p>
      </dgm:t>
    </dgm:pt>
    <dgm:pt modelId="{FE3B53E6-4D54-4771-8B98-E5F4AB8777BF}" type="parTrans" cxnId="{18AD2E22-E487-455B-9283-0ED5F4F45FF3}">
      <dgm:prSet/>
      <dgm:spPr/>
      <dgm:t>
        <a:bodyPr/>
        <a:lstStyle/>
        <a:p>
          <a:endParaRPr lang="en-US" sz="1400">
            <a:latin typeface="Book Antiqua" panose="02040602050305030304" pitchFamily="18" charset="0"/>
          </a:endParaRPr>
        </a:p>
      </dgm:t>
    </dgm:pt>
    <dgm:pt modelId="{0DC79F2B-5ADA-446A-8B3B-E00A2F310231}" type="sibTrans" cxnId="{18AD2E22-E487-455B-9283-0ED5F4F45FF3}">
      <dgm:prSet/>
      <dgm:spPr/>
      <dgm:t>
        <a:bodyPr/>
        <a:lstStyle/>
        <a:p>
          <a:endParaRPr lang="en-US" sz="1400">
            <a:latin typeface="Book Antiqua" panose="02040602050305030304" pitchFamily="18" charset="0"/>
          </a:endParaRPr>
        </a:p>
      </dgm:t>
    </dgm:pt>
    <dgm:pt modelId="{460F10FF-688B-4082-BB3A-040AFE02B0E1}">
      <dgm:prSet custT="1"/>
      <dgm:spPr/>
      <dgm:t>
        <a:bodyPr/>
        <a:lstStyle/>
        <a:p>
          <a:r>
            <a:rPr lang="en-US" sz="1800" dirty="0"/>
            <a:t>Preliminary cost, time and  schedule </a:t>
          </a:r>
          <a:endParaRPr lang="en-US" sz="1800" dirty="0">
            <a:latin typeface="Book Antiqua" panose="02040602050305030304" pitchFamily="18" charset="0"/>
          </a:endParaRPr>
        </a:p>
      </dgm:t>
    </dgm:pt>
    <dgm:pt modelId="{D4B9ED41-7CF7-4BF9-BE54-A06AA5314F8F}" type="parTrans" cxnId="{99B2A022-88C6-4988-B3E8-50B5ADB9D267}">
      <dgm:prSet/>
      <dgm:spPr/>
      <dgm:t>
        <a:bodyPr/>
        <a:lstStyle/>
        <a:p>
          <a:endParaRPr lang="en-US" sz="1400">
            <a:latin typeface="Book Antiqua" panose="02040602050305030304" pitchFamily="18" charset="0"/>
          </a:endParaRPr>
        </a:p>
      </dgm:t>
    </dgm:pt>
    <dgm:pt modelId="{6B6F4892-5DDE-49B8-986A-F6F1E1B0FD2D}" type="sibTrans" cxnId="{99B2A022-88C6-4988-B3E8-50B5ADB9D267}">
      <dgm:prSet/>
      <dgm:spPr/>
      <dgm:t>
        <a:bodyPr/>
        <a:lstStyle/>
        <a:p>
          <a:endParaRPr lang="en-US" sz="1400">
            <a:latin typeface="Book Antiqua" panose="02040602050305030304" pitchFamily="18" charset="0"/>
          </a:endParaRPr>
        </a:p>
      </dgm:t>
    </dgm:pt>
    <dgm:pt modelId="{1F041141-31BA-4CA0-A4AB-673166CF708F}">
      <dgm:prSet custT="1"/>
      <dgm:spPr/>
      <dgm:t>
        <a:bodyPr/>
        <a:lstStyle/>
        <a:p>
          <a:r>
            <a:rPr lang="en-US" sz="1800" dirty="0"/>
            <a:t>gathering &amp; Gap analysis</a:t>
          </a:r>
          <a:endParaRPr lang="en-US" sz="1800" dirty="0">
            <a:latin typeface="Book Antiqua" panose="02040602050305030304" pitchFamily="18" charset="0"/>
          </a:endParaRPr>
        </a:p>
      </dgm:t>
    </dgm:pt>
    <dgm:pt modelId="{1382F701-1389-4085-8EA7-5128ED233A70}" type="parTrans" cxnId="{97A21F8A-ED24-497B-91F6-679B9298A723}">
      <dgm:prSet/>
      <dgm:spPr/>
      <dgm:t>
        <a:bodyPr/>
        <a:lstStyle/>
        <a:p>
          <a:endParaRPr lang="en-US" sz="1400">
            <a:latin typeface="Book Antiqua" panose="02040602050305030304" pitchFamily="18" charset="0"/>
          </a:endParaRPr>
        </a:p>
      </dgm:t>
    </dgm:pt>
    <dgm:pt modelId="{0995E9BA-2142-46C9-B11A-D735F746BB36}" type="sibTrans" cxnId="{97A21F8A-ED24-497B-91F6-679B9298A723}">
      <dgm:prSet/>
      <dgm:spPr/>
      <dgm:t>
        <a:bodyPr/>
        <a:lstStyle/>
        <a:p>
          <a:endParaRPr lang="en-US" sz="1400">
            <a:latin typeface="Book Antiqua" panose="02040602050305030304" pitchFamily="18" charset="0"/>
          </a:endParaRPr>
        </a:p>
      </dgm:t>
    </dgm:pt>
    <dgm:pt modelId="{CA83A82C-EB35-49B6-AD23-282A599C723F}">
      <dgm:prSet custT="1"/>
      <dgm:spPr/>
      <dgm:t>
        <a:bodyPr/>
        <a:lstStyle/>
        <a:p>
          <a:r>
            <a:rPr lang="en-US" sz="1800" dirty="0"/>
            <a:t>Stakeholders declaration</a:t>
          </a:r>
          <a:endParaRPr lang="en-US" sz="1800" dirty="0">
            <a:latin typeface="Book Antiqua" panose="02040602050305030304" pitchFamily="18" charset="0"/>
          </a:endParaRPr>
        </a:p>
      </dgm:t>
    </dgm:pt>
    <dgm:pt modelId="{CEBAF6BA-3D54-4F35-8A4B-67B9D2BB3492}" type="sibTrans" cxnId="{96D219E4-AC00-4FC9-A6AE-4FA05B7EF617}">
      <dgm:prSet/>
      <dgm:spPr/>
      <dgm:t>
        <a:bodyPr/>
        <a:lstStyle/>
        <a:p>
          <a:endParaRPr lang="en-US" sz="1400">
            <a:latin typeface="Book Antiqua" panose="02040602050305030304" pitchFamily="18" charset="0"/>
          </a:endParaRPr>
        </a:p>
      </dgm:t>
    </dgm:pt>
    <dgm:pt modelId="{C21556F5-11FE-417A-A28C-5B67B49B2F14}" type="parTrans" cxnId="{96D219E4-AC00-4FC9-A6AE-4FA05B7EF617}">
      <dgm:prSet/>
      <dgm:spPr/>
      <dgm:t>
        <a:bodyPr/>
        <a:lstStyle/>
        <a:p>
          <a:endParaRPr lang="en-US" sz="1400">
            <a:latin typeface="Book Antiqua" panose="02040602050305030304" pitchFamily="18" charset="0"/>
          </a:endParaRPr>
        </a:p>
      </dgm:t>
    </dgm:pt>
    <dgm:pt modelId="{B3850AF2-43A5-5C4E-BC5F-B46527738A7A}">
      <dgm:prSet custT="1"/>
      <dgm:spPr/>
      <dgm:t>
        <a:bodyPr/>
        <a:lstStyle/>
        <a:p>
          <a:r>
            <a:rPr lang="en-US" sz="1800" dirty="0"/>
            <a:t>Project Charter</a:t>
          </a:r>
        </a:p>
      </dgm:t>
    </dgm:pt>
    <dgm:pt modelId="{D15AF691-63B7-9F44-BF1E-0ADD4F1E6DF2}" type="parTrans" cxnId="{2717446F-C87E-F940-B32A-3D31B849ED43}">
      <dgm:prSet/>
      <dgm:spPr/>
      <dgm:t>
        <a:bodyPr/>
        <a:lstStyle/>
        <a:p>
          <a:endParaRPr lang="en-US"/>
        </a:p>
      </dgm:t>
    </dgm:pt>
    <dgm:pt modelId="{6F5BACDE-68A4-7A46-A874-BD5BE374FA4B}" type="sibTrans" cxnId="{2717446F-C87E-F940-B32A-3D31B849ED43}">
      <dgm:prSet/>
      <dgm:spPr/>
      <dgm:t>
        <a:bodyPr/>
        <a:lstStyle/>
        <a:p>
          <a:endParaRPr lang="en-US"/>
        </a:p>
      </dgm:t>
    </dgm:pt>
    <dgm:pt modelId="{DD0925DE-1C5A-4BD4-A88C-EBCA4C35C0AB}" type="pres">
      <dgm:prSet presAssocID="{CA5B9A21-999D-4F73-9F60-93B847548DF6}" presName="Name0" presStyleCnt="0">
        <dgm:presLayoutVars>
          <dgm:dir/>
          <dgm:resizeHandles/>
        </dgm:presLayoutVars>
      </dgm:prSet>
      <dgm:spPr/>
    </dgm:pt>
    <dgm:pt modelId="{B756165F-A158-43B8-9177-B0C57577EDF5}" type="pres">
      <dgm:prSet presAssocID="{3B73AE83-654C-4A05-80E3-E35C2CCE59FA}" presName="compNode" presStyleCnt="0"/>
      <dgm:spPr/>
    </dgm:pt>
    <dgm:pt modelId="{C2AA0097-5B1B-4AB3-8841-F10C58F5802E}" type="pres">
      <dgm:prSet presAssocID="{3B73AE83-654C-4A05-80E3-E35C2CCE59FA}" presName="dummyConnPt" presStyleCnt="0"/>
      <dgm:spPr/>
    </dgm:pt>
    <dgm:pt modelId="{95CCDACA-8783-4824-B690-015E662B8A1F}" type="pres">
      <dgm:prSet presAssocID="{3B73AE83-654C-4A05-80E3-E35C2CCE59FA}" presName="node" presStyleLbl="node1" presStyleIdx="0" presStyleCnt="9">
        <dgm:presLayoutVars>
          <dgm:bulletEnabled val="1"/>
        </dgm:presLayoutVars>
      </dgm:prSet>
      <dgm:spPr/>
    </dgm:pt>
    <dgm:pt modelId="{8381BE83-D6F5-49C7-8110-AAC886183FB5}" type="pres">
      <dgm:prSet presAssocID="{B9CF1F81-2BE0-43C7-ABCA-F6C22C5F3F87}" presName="sibTrans" presStyleLbl="bgSibTrans2D1" presStyleIdx="0" presStyleCnt="8"/>
      <dgm:spPr/>
    </dgm:pt>
    <dgm:pt modelId="{8AD3C707-DE9A-4E02-8839-46F8F696CB6B}" type="pres">
      <dgm:prSet presAssocID="{782DB8E2-E19D-4B68-B206-3CD88E480BC5}" presName="compNode" presStyleCnt="0"/>
      <dgm:spPr/>
    </dgm:pt>
    <dgm:pt modelId="{9F77E98F-EB12-4FCE-AD6E-DD546201FB40}" type="pres">
      <dgm:prSet presAssocID="{782DB8E2-E19D-4B68-B206-3CD88E480BC5}" presName="dummyConnPt" presStyleCnt="0"/>
      <dgm:spPr/>
    </dgm:pt>
    <dgm:pt modelId="{04EDF14B-219C-4D3E-B01B-19976D5A8907}" type="pres">
      <dgm:prSet presAssocID="{782DB8E2-E19D-4B68-B206-3CD88E480BC5}" presName="node" presStyleLbl="node1" presStyleIdx="1" presStyleCnt="9">
        <dgm:presLayoutVars>
          <dgm:bulletEnabled val="1"/>
        </dgm:presLayoutVars>
      </dgm:prSet>
      <dgm:spPr/>
    </dgm:pt>
    <dgm:pt modelId="{D4DE889D-1ED1-46D9-A97C-F802AFFB3E1F}" type="pres">
      <dgm:prSet presAssocID="{4859F4F2-2361-48CD-A990-091509B3F7D9}" presName="sibTrans" presStyleLbl="bgSibTrans2D1" presStyleIdx="1" presStyleCnt="8"/>
      <dgm:spPr/>
    </dgm:pt>
    <dgm:pt modelId="{368E8901-6017-412C-BA24-13FAB543F084}" type="pres">
      <dgm:prSet presAssocID="{CA83A82C-EB35-49B6-AD23-282A599C723F}" presName="compNode" presStyleCnt="0"/>
      <dgm:spPr/>
    </dgm:pt>
    <dgm:pt modelId="{C3384CF5-C822-4DAA-AE8D-E360E01C99AD}" type="pres">
      <dgm:prSet presAssocID="{CA83A82C-EB35-49B6-AD23-282A599C723F}" presName="dummyConnPt" presStyleCnt="0"/>
      <dgm:spPr/>
    </dgm:pt>
    <dgm:pt modelId="{BC7766AC-610E-4A8B-9879-376E7944122A}" type="pres">
      <dgm:prSet presAssocID="{CA83A82C-EB35-49B6-AD23-282A599C723F}" presName="node" presStyleLbl="node1" presStyleIdx="2" presStyleCnt="9">
        <dgm:presLayoutVars>
          <dgm:bulletEnabled val="1"/>
        </dgm:presLayoutVars>
      </dgm:prSet>
      <dgm:spPr/>
    </dgm:pt>
    <dgm:pt modelId="{E9355B2B-889A-427D-B651-38C49C47F346}" type="pres">
      <dgm:prSet presAssocID="{CEBAF6BA-3D54-4F35-8A4B-67B9D2BB3492}" presName="sibTrans" presStyleLbl="bgSibTrans2D1" presStyleIdx="2" presStyleCnt="8"/>
      <dgm:spPr/>
    </dgm:pt>
    <dgm:pt modelId="{91FC9479-9E7E-444B-86E0-3ADBF512D0FC}" type="pres">
      <dgm:prSet presAssocID="{F5C13602-BEBF-436C-B70B-F4A9A53008F3}" presName="compNode" presStyleCnt="0"/>
      <dgm:spPr/>
    </dgm:pt>
    <dgm:pt modelId="{4B71CE05-FCB2-47A6-B959-3D32570C5D80}" type="pres">
      <dgm:prSet presAssocID="{F5C13602-BEBF-436C-B70B-F4A9A53008F3}" presName="dummyConnPt" presStyleCnt="0"/>
      <dgm:spPr/>
    </dgm:pt>
    <dgm:pt modelId="{523F626E-7AE9-4614-8880-051B21BE266B}" type="pres">
      <dgm:prSet presAssocID="{F5C13602-BEBF-436C-B70B-F4A9A53008F3}" presName="node" presStyleLbl="node1" presStyleIdx="3" presStyleCnt="9">
        <dgm:presLayoutVars>
          <dgm:bulletEnabled val="1"/>
        </dgm:presLayoutVars>
      </dgm:prSet>
      <dgm:spPr/>
    </dgm:pt>
    <dgm:pt modelId="{380F3C3C-44E7-4ECB-A78C-F676E2EF5286}" type="pres">
      <dgm:prSet presAssocID="{40C3E9AE-BDFE-40FD-B43C-C02D0762D90F}" presName="sibTrans" presStyleLbl="bgSibTrans2D1" presStyleIdx="3" presStyleCnt="8"/>
      <dgm:spPr/>
    </dgm:pt>
    <dgm:pt modelId="{1B601F69-7138-406D-BDD1-B7816CF16DDA}" type="pres">
      <dgm:prSet presAssocID="{49736E63-CA94-410F-927F-914E635BC0FC}" presName="compNode" presStyleCnt="0"/>
      <dgm:spPr/>
    </dgm:pt>
    <dgm:pt modelId="{04B3F46D-1242-42F9-9BD3-08C803C3D7EF}" type="pres">
      <dgm:prSet presAssocID="{49736E63-CA94-410F-927F-914E635BC0FC}" presName="dummyConnPt" presStyleCnt="0"/>
      <dgm:spPr/>
    </dgm:pt>
    <dgm:pt modelId="{22D46DC1-53C5-41CF-BB1C-5C003FC553A0}" type="pres">
      <dgm:prSet presAssocID="{49736E63-CA94-410F-927F-914E635BC0FC}" presName="node" presStyleLbl="node1" presStyleIdx="4" presStyleCnt="9">
        <dgm:presLayoutVars>
          <dgm:bulletEnabled val="1"/>
        </dgm:presLayoutVars>
      </dgm:prSet>
      <dgm:spPr/>
    </dgm:pt>
    <dgm:pt modelId="{06B88C0F-F087-4ECA-A4E7-F32237697CBA}" type="pres">
      <dgm:prSet presAssocID="{132B66CA-6679-4DFE-855A-0035B10CC0D1}" presName="sibTrans" presStyleLbl="bgSibTrans2D1" presStyleIdx="4" presStyleCnt="8"/>
      <dgm:spPr/>
    </dgm:pt>
    <dgm:pt modelId="{5733B5F9-E40C-4EFF-A37B-3A659FF8215F}" type="pres">
      <dgm:prSet presAssocID="{CE582107-2E1E-464B-A68D-594F0DDFA860}" presName="compNode" presStyleCnt="0"/>
      <dgm:spPr/>
    </dgm:pt>
    <dgm:pt modelId="{8F28FE8B-A483-4242-9905-F76A5EC7F404}" type="pres">
      <dgm:prSet presAssocID="{CE582107-2E1E-464B-A68D-594F0DDFA860}" presName="dummyConnPt" presStyleCnt="0"/>
      <dgm:spPr/>
    </dgm:pt>
    <dgm:pt modelId="{A99E0A6E-A30E-4565-8F69-82181C6827FE}" type="pres">
      <dgm:prSet presAssocID="{CE582107-2E1E-464B-A68D-594F0DDFA860}" presName="node" presStyleLbl="node1" presStyleIdx="5" presStyleCnt="9">
        <dgm:presLayoutVars>
          <dgm:bulletEnabled val="1"/>
        </dgm:presLayoutVars>
      </dgm:prSet>
      <dgm:spPr/>
    </dgm:pt>
    <dgm:pt modelId="{F006D0C6-7C6E-498C-B63E-52BA99AF6C00}" type="pres">
      <dgm:prSet presAssocID="{0DC79F2B-5ADA-446A-8B3B-E00A2F310231}" presName="sibTrans" presStyleLbl="bgSibTrans2D1" presStyleIdx="5" presStyleCnt="8"/>
      <dgm:spPr/>
    </dgm:pt>
    <dgm:pt modelId="{BB6EADEB-A0FC-4C32-B4DC-836252F55E80}" type="pres">
      <dgm:prSet presAssocID="{460F10FF-688B-4082-BB3A-040AFE02B0E1}" presName="compNode" presStyleCnt="0"/>
      <dgm:spPr/>
    </dgm:pt>
    <dgm:pt modelId="{ED49CAAA-FC3A-4925-8291-6A2ECB3F49F2}" type="pres">
      <dgm:prSet presAssocID="{460F10FF-688B-4082-BB3A-040AFE02B0E1}" presName="dummyConnPt" presStyleCnt="0"/>
      <dgm:spPr/>
    </dgm:pt>
    <dgm:pt modelId="{E1196611-B115-4D5A-85FF-79E83B9A1E82}" type="pres">
      <dgm:prSet presAssocID="{460F10FF-688B-4082-BB3A-040AFE02B0E1}" presName="node" presStyleLbl="node1" presStyleIdx="6" presStyleCnt="9">
        <dgm:presLayoutVars>
          <dgm:bulletEnabled val="1"/>
        </dgm:presLayoutVars>
      </dgm:prSet>
      <dgm:spPr/>
    </dgm:pt>
    <dgm:pt modelId="{8D525CE4-1286-4A2A-A633-C850C74F5096}" type="pres">
      <dgm:prSet presAssocID="{6B6F4892-5DDE-49B8-986A-F6F1E1B0FD2D}" presName="sibTrans" presStyleLbl="bgSibTrans2D1" presStyleIdx="6" presStyleCnt="8"/>
      <dgm:spPr/>
    </dgm:pt>
    <dgm:pt modelId="{7D0E2622-BFD2-4580-82CB-FB757F78C8CA}" type="pres">
      <dgm:prSet presAssocID="{1F041141-31BA-4CA0-A4AB-673166CF708F}" presName="compNode" presStyleCnt="0"/>
      <dgm:spPr/>
    </dgm:pt>
    <dgm:pt modelId="{6CCB4DCB-629F-4FD9-86C7-BCB44814EA6F}" type="pres">
      <dgm:prSet presAssocID="{1F041141-31BA-4CA0-A4AB-673166CF708F}" presName="dummyConnPt" presStyleCnt="0"/>
      <dgm:spPr/>
    </dgm:pt>
    <dgm:pt modelId="{5AB597FF-412A-4FD5-B17A-4ABB5F0B9304}" type="pres">
      <dgm:prSet presAssocID="{1F041141-31BA-4CA0-A4AB-673166CF708F}" presName="node" presStyleLbl="node1" presStyleIdx="7" presStyleCnt="9">
        <dgm:presLayoutVars>
          <dgm:bulletEnabled val="1"/>
        </dgm:presLayoutVars>
      </dgm:prSet>
      <dgm:spPr/>
    </dgm:pt>
    <dgm:pt modelId="{7AF2E8EB-6C49-DF49-8B86-0D3D016C420F}" type="pres">
      <dgm:prSet presAssocID="{0995E9BA-2142-46C9-B11A-D735F746BB36}" presName="sibTrans" presStyleLbl="bgSibTrans2D1" presStyleIdx="7" presStyleCnt="8"/>
      <dgm:spPr/>
    </dgm:pt>
    <dgm:pt modelId="{337E5D52-43A0-B143-8C47-1B943A9CCE45}" type="pres">
      <dgm:prSet presAssocID="{B3850AF2-43A5-5C4E-BC5F-B46527738A7A}" presName="compNode" presStyleCnt="0"/>
      <dgm:spPr/>
    </dgm:pt>
    <dgm:pt modelId="{38A1BEA2-71A4-A34D-AC3A-F6F9FCEA7C99}" type="pres">
      <dgm:prSet presAssocID="{B3850AF2-43A5-5C4E-BC5F-B46527738A7A}" presName="dummyConnPt" presStyleCnt="0"/>
      <dgm:spPr/>
    </dgm:pt>
    <dgm:pt modelId="{2562CB6E-FFB9-F849-984C-F7B75F95F24D}" type="pres">
      <dgm:prSet presAssocID="{B3850AF2-43A5-5C4E-BC5F-B46527738A7A}" presName="node" presStyleLbl="node1" presStyleIdx="8" presStyleCnt="9">
        <dgm:presLayoutVars>
          <dgm:bulletEnabled val="1"/>
        </dgm:presLayoutVars>
      </dgm:prSet>
      <dgm:spPr/>
    </dgm:pt>
  </dgm:ptLst>
  <dgm:cxnLst>
    <dgm:cxn modelId="{EE090801-91A8-4F97-811C-63B7D18A86A9}" srcId="{CA5B9A21-999D-4F73-9F60-93B847548DF6}" destId="{49736E63-CA94-410F-927F-914E635BC0FC}" srcOrd="4" destOrd="0" parTransId="{3B9A259C-6915-4433-B1DE-59EE84BF6CCA}" sibTransId="{132B66CA-6679-4DFE-855A-0035B10CC0D1}"/>
    <dgm:cxn modelId="{1A97D30D-2A57-4DD4-8B05-F9D70F7A5AA9}" type="presOf" srcId="{CA83A82C-EB35-49B6-AD23-282A599C723F}" destId="{BC7766AC-610E-4A8B-9879-376E7944122A}" srcOrd="0" destOrd="0" presId="urn:microsoft.com/office/officeart/2005/8/layout/bProcess4"/>
    <dgm:cxn modelId="{15EBCD18-EE66-4695-B315-C429837E7D1C}" srcId="{CA5B9A21-999D-4F73-9F60-93B847548DF6}" destId="{F5C13602-BEBF-436C-B70B-F4A9A53008F3}" srcOrd="3" destOrd="0" parTransId="{F2A462CB-CBA1-45CA-B08F-3DF64C73A1BE}" sibTransId="{40C3E9AE-BDFE-40FD-B43C-C02D0762D90F}"/>
    <dgm:cxn modelId="{18AD2E22-E487-455B-9283-0ED5F4F45FF3}" srcId="{CA5B9A21-999D-4F73-9F60-93B847548DF6}" destId="{CE582107-2E1E-464B-A68D-594F0DDFA860}" srcOrd="5" destOrd="0" parTransId="{FE3B53E6-4D54-4771-8B98-E5F4AB8777BF}" sibTransId="{0DC79F2B-5ADA-446A-8B3B-E00A2F310231}"/>
    <dgm:cxn modelId="{99B2A022-88C6-4988-B3E8-50B5ADB9D267}" srcId="{CA5B9A21-999D-4F73-9F60-93B847548DF6}" destId="{460F10FF-688B-4082-BB3A-040AFE02B0E1}" srcOrd="6" destOrd="0" parTransId="{D4B9ED41-7CF7-4BF9-BE54-A06AA5314F8F}" sibTransId="{6B6F4892-5DDE-49B8-986A-F6F1E1B0FD2D}"/>
    <dgm:cxn modelId="{D9673A29-AA8B-4156-83FB-69D39D70B0E6}" type="presOf" srcId="{0DC79F2B-5ADA-446A-8B3B-E00A2F310231}" destId="{F006D0C6-7C6E-498C-B63E-52BA99AF6C00}" srcOrd="0" destOrd="0" presId="urn:microsoft.com/office/officeart/2005/8/layout/bProcess4"/>
    <dgm:cxn modelId="{46920130-DA73-4E59-8E7C-238073C68526}" srcId="{CA5B9A21-999D-4F73-9F60-93B847548DF6}" destId="{782DB8E2-E19D-4B68-B206-3CD88E480BC5}" srcOrd="1" destOrd="0" parTransId="{62974C23-340A-45C0-A560-DF785BDA8A0A}" sibTransId="{4859F4F2-2361-48CD-A990-091509B3F7D9}"/>
    <dgm:cxn modelId="{08716239-07BB-470B-AB44-AE6B79F3B0D1}" type="presOf" srcId="{CA5B9A21-999D-4F73-9F60-93B847548DF6}" destId="{DD0925DE-1C5A-4BD4-A88C-EBCA4C35C0AB}" srcOrd="0" destOrd="0" presId="urn:microsoft.com/office/officeart/2005/8/layout/bProcess4"/>
    <dgm:cxn modelId="{A45ACB62-0B64-4BEE-A7FE-7656728D01D8}" type="presOf" srcId="{49736E63-CA94-410F-927F-914E635BC0FC}" destId="{22D46DC1-53C5-41CF-BB1C-5C003FC553A0}" srcOrd="0" destOrd="0" presId="urn:microsoft.com/office/officeart/2005/8/layout/bProcess4"/>
    <dgm:cxn modelId="{7B89F269-06C7-4B99-9AB7-408AE725D53D}" type="presOf" srcId="{6B6F4892-5DDE-49B8-986A-F6F1E1B0FD2D}" destId="{8D525CE4-1286-4A2A-A633-C850C74F5096}" srcOrd="0" destOrd="0" presId="urn:microsoft.com/office/officeart/2005/8/layout/bProcess4"/>
    <dgm:cxn modelId="{2717446F-C87E-F940-B32A-3D31B849ED43}" srcId="{CA5B9A21-999D-4F73-9F60-93B847548DF6}" destId="{B3850AF2-43A5-5C4E-BC5F-B46527738A7A}" srcOrd="8" destOrd="0" parTransId="{D15AF691-63B7-9F44-BF1E-0ADD4F1E6DF2}" sibTransId="{6F5BACDE-68A4-7A46-A874-BD5BE374FA4B}"/>
    <dgm:cxn modelId="{7EA9EC6F-5385-4D59-9B2E-39C2D0633565}" type="presOf" srcId="{4859F4F2-2361-48CD-A990-091509B3F7D9}" destId="{D4DE889D-1ED1-46D9-A97C-F802AFFB3E1F}" srcOrd="0" destOrd="0" presId="urn:microsoft.com/office/officeart/2005/8/layout/bProcess4"/>
    <dgm:cxn modelId="{5D265377-7797-4F23-926C-F1A16986CA66}" type="presOf" srcId="{132B66CA-6679-4DFE-855A-0035B10CC0D1}" destId="{06B88C0F-F087-4ECA-A4E7-F32237697CBA}" srcOrd="0" destOrd="0" presId="urn:microsoft.com/office/officeart/2005/8/layout/bProcess4"/>
    <dgm:cxn modelId="{97A21F8A-ED24-497B-91F6-679B9298A723}" srcId="{CA5B9A21-999D-4F73-9F60-93B847548DF6}" destId="{1F041141-31BA-4CA0-A4AB-673166CF708F}" srcOrd="7" destOrd="0" parTransId="{1382F701-1389-4085-8EA7-5128ED233A70}" sibTransId="{0995E9BA-2142-46C9-B11A-D735F746BB36}"/>
    <dgm:cxn modelId="{36BFB98B-52BC-41F4-AD20-0A3F04EB8E22}" type="presOf" srcId="{CEBAF6BA-3D54-4F35-8A4B-67B9D2BB3492}" destId="{E9355B2B-889A-427D-B651-38C49C47F346}" srcOrd="0" destOrd="0" presId="urn:microsoft.com/office/officeart/2005/8/layout/bProcess4"/>
    <dgm:cxn modelId="{C9A8A192-EEFC-4653-A1BA-306D2131C429}" type="presOf" srcId="{1F041141-31BA-4CA0-A4AB-673166CF708F}" destId="{5AB597FF-412A-4FD5-B17A-4ABB5F0B9304}" srcOrd="0" destOrd="0" presId="urn:microsoft.com/office/officeart/2005/8/layout/bProcess4"/>
    <dgm:cxn modelId="{26220D9C-E420-4585-A282-640EE51570A7}" type="presOf" srcId="{40C3E9AE-BDFE-40FD-B43C-C02D0762D90F}" destId="{380F3C3C-44E7-4ECB-A78C-F676E2EF5286}" srcOrd="0" destOrd="0" presId="urn:microsoft.com/office/officeart/2005/8/layout/bProcess4"/>
    <dgm:cxn modelId="{71A1D7A8-A30D-4E25-ABC7-7EDBE18DA523}" type="presOf" srcId="{3B73AE83-654C-4A05-80E3-E35C2CCE59FA}" destId="{95CCDACA-8783-4824-B690-015E662B8A1F}" srcOrd="0" destOrd="0" presId="urn:microsoft.com/office/officeart/2005/8/layout/bProcess4"/>
    <dgm:cxn modelId="{76C315A9-0EA4-AE47-9AD5-DA99FABE778A}" type="presOf" srcId="{B3850AF2-43A5-5C4E-BC5F-B46527738A7A}" destId="{2562CB6E-FFB9-F849-984C-F7B75F95F24D}" srcOrd="0" destOrd="0" presId="urn:microsoft.com/office/officeart/2005/8/layout/bProcess4"/>
    <dgm:cxn modelId="{0B126DB6-B5D7-4CFD-A952-B10C9AE6044B}" type="presOf" srcId="{782DB8E2-E19D-4B68-B206-3CD88E480BC5}" destId="{04EDF14B-219C-4D3E-B01B-19976D5A8907}" srcOrd="0" destOrd="0" presId="urn:microsoft.com/office/officeart/2005/8/layout/bProcess4"/>
    <dgm:cxn modelId="{76568BB7-C90C-4618-8DDB-8548FC411C9D}" type="presOf" srcId="{F5C13602-BEBF-436C-B70B-F4A9A53008F3}" destId="{523F626E-7AE9-4614-8880-051B21BE266B}" srcOrd="0" destOrd="0" presId="urn:microsoft.com/office/officeart/2005/8/layout/bProcess4"/>
    <dgm:cxn modelId="{C696C9CB-7554-4F68-B998-E573EE794A04}" type="presOf" srcId="{CE582107-2E1E-464B-A68D-594F0DDFA860}" destId="{A99E0A6E-A30E-4565-8F69-82181C6827FE}" srcOrd="0" destOrd="0" presId="urn:microsoft.com/office/officeart/2005/8/layout/bProcess4"/>
    <dgm:cxn modelId="{77BDABD1-8C5D-417B-ADEB-833C6BEC7828}" type="presOf" srcId="{B9CF1F81-2BE0-43C7-ABCA-F6C22C5F3F87}" destId="{8381BE83-D6F5-49C7-8110-AAC886183FB5}" srcOrd="0" destOrd="0" presId="urn:microsoft.com/office/officeart/2005/8/layout/bProcess4"/>
    <dgm:cxn modelId="{BC4E97D3-0929-B34B-A331-E834F4E00AFA}" type="presOf" srcId="{0995E9BA-2142-46C9-B11A-D735F746BB36}" destId="{7AF2E8EB-6C49-DF49-8B86-0D3D016C420F}" srcOrd="0" destOrd="0" presId="urn:microsoft.com/office/officeart/2005/8/layout/bProcess4"/>
    <dgm:cxn modelId="{96D219E4-AC00-4FC9-A6AE-4FA05B7EF617}" srcId="{CA5B9A21-999D-4F73-9F60-93B847548DF6}" destId="{CA83A82C-EB35-49B6-AD23-282A599C723F}" srcOrd="2" destOrd="0" parTransId="{C21556F5-11FE-417A-A28C-5B67B49B2F14}" sibTransId="{CEBAF6BA-3D54-4F35-8A4B-67B9D2BB3492}"/>
    <dgm:cxn modelId="{DD278AFA-A887-490B-9166-BDA3598A085B}" srcId="{CA5B9A21-999D-4F73-9F60-93B847548DF6}" destId="{3B73AE83-654C-4A05-80E3-E35C2CCE59FA}" srcOrd="0" destOrd="0" parTransId="{3BE57D92-2C7E-41E3-94A4-605C1A800A92}" sibTransId="{B9CF1F81-2BE0-43C7-ABCA-F6C22C5F3F87}"/>
    <dgm:cxn modelId="{5BB29EFD-ED90-4D0C-BC55-9B08844DA56B}" type="presOf" srcId="{460F10FF-688B-4082-BB3A-040AFE02B0E1}" destId="{E1196611-B115-4D5A-85FF-79E83B9A1E82}" srcOrd="0" destOrd="0" presId="urn:microsoft.com/office/officeart/2005/8/layout/bProcess4"/>
    <dgm:cxn modelId="{3F086425-479D-4D0F-B27F-2EE2E3ABD7B6}" type="presParOf" srcId="{DD0925DE-1C5A-4BD4-A88C-EBCA4C35C0AB}" destId="{B756165F-A158-43B8-9177-B0C57577EDF5}" srcOrd="0" destOrd="0" presId="urn:microsoft.com/office/officeart/2005/8/layout/bProcess4"/>
    <dgm:cxn modelId="{4FEA2E4C-C72B-4267-933B-BDBEA56B4899}" type="presParOf" srcId="{B756165F-A158-43B8-9177-B0C57577EDF5}" destId="{C2AA0097-5B1B-4AB3-8841-F10C58F5802E}" srcOrd="0" destOrd="0" presId="urn:microsoft.com/office/officeart/2005/8/layout/bProcess4"/>
    <dgm:cxn modelId="{0205F58E-1F18-42C8-98AC-5476C9337F29}" type="presParOf" srcId="{B756165F-A158-43B8-9177-B0C57577EDF5}" destId="{95CCDACA-8783-4824-B690-015E662B8A1F}" srcOrd="1" destOrd="0" presId="urn:microsoft.com/office/officeart/2005/8/layout/bProcess4"/>
    <dgm:cxn modelId="{3A3DA746-64C4-4EA0-9A2A-71C9B2030A5F}" type="presParOf" srcId="{DD0925DE-1C5A-4BD4-A88C-EBCA4C35C0AB}" destId="{8381BE83-D6F5-49C7-8110-AAC886183FB5}" srcOrd="1" destOrd="0" presId="urn:microsoft.com/office/officeart/2005/8/layout/bProcess4"/>
    <dgm:cxn modelId="{B7E1F7EB-17DC-4220-9C89-651EE141DBDD}" type="presParOf" srcId="{DD0925DE-1C5A-4BD4-A88C-EBCA4C35C0AB}" destId="{8AD3C707-DE9A-4E02-8839-46F8F696CB6B}" srcOrd="2" destOrd="0" presId="urn:microsoft.com/office/officeart/2005/8/layout/bProcess4"/>
    <dgm:cxn modelId="{33D82AC9-385F-4D36-9638-535D3B619827}" type="presParOf" srcId="{8AD3C707-DE9A-4E02-8839-46F8F696CB6B}" destId="{9F77E98F-EB12-4FCE-AD6E-DD546201FB40}" srcOrd="0" destOrd="0" presId="urn:microsoft.com/office/officeart/2005/8/layout/bProcess4"/>
    <dgm:cxn modelId="{361F6C06-0A3B-4292-B2A8-4218BEA67F85}" type="presParOf" srcId="{8AD3C707-DE9A-4E02-8839-46F8F696CB6B}" destId="{04EDF14B-219C-4D3E-B01B-19976D5A8907}" srcOrd="1" destOrd="0" presId="urn:microsoft.com/office/officeart/2005/8/layout/bProcess4"/>
    <dgm:cxn modelId="{CC48B72D-E837-40A2-9005-AC216F87FF0E}" type="presParOf" srcId="{DD0925DE-1C5A-4BD4-A88C-EBCA4C35C0AB}" destId="{D4DE889D-1ED1-46D9-A97C-F802AFFB3E1F}" srcOrd="3" destOrd="0" presId="urn:microsoft.com/office/officeart/2005/8/layout/bProcess4"/>
    <dgm:cxn modelId="{BFAACD96-774A-49F5-BF94-81C9FEEEF0FC}" type="presParOf" srcId="{DD0925DE-1C5A-4BD4-A88C-EBCA4C35C0AB}" destId="{368E8901-6017-412C-BA24-13FAB543F084}" srcOrd="4" destOrd="0" presId="urn:microsoft.com/office/officeart/2005/8/layout/bProcess4"/>
    <dgm:cxn modelId="{8AE96B22-82BC-45CF-BA6E-EF9B0FF6FAD4}" type="presParOf" srcId="{368E8901-6017-412C-BA24-13FAB543F084}" destId="{C3384CF5-C822-4DAA-AE8D-E360E01C99AD}" srcOrd="0" destOrd="0" presId="urn:microsoft.com/office/officeart/2005/8/layout/bProcess4"/>
    <dgm:cxn modelId="{9FAEE408-31A3-44BB-9D4C-0718F183404E}" type="presParOf" srcId="{368E8901-6017-412C-BA24-13FAB543F084}" destId="{BC7766AC-610E-4A8B-9879-376E7944122A}" srcOrd="1" destOrd="0" presId="urn:microsoft.com/office/officeart/2005/8/layout/bProcess4"/>
    <dgm:cxn modelId="{454F03A9-C0F9-4F6D-930A-54E4C25A8B87}" type="presParOf" srcId="{DD0925DE-1C5A-4BD4-A88C-EBCA4C35C0AB}" destId="{E9355B2B-889A-427D-B651-38C49C47F346}" srcOrd="5" destOrd="0" presId="urn:microsoft.com/office/officeart/2005/8/layout/bProcess4"/>
    <dgm:cxn modelId="{59800D90-99F4-4D5F-8A36-DBA5691BF42E}" type="presParOf" srcId="{DD0925DE-1C5A-4BD4-A88C-EBCA4C35C0AB}" destId="{91FC9479-9E7E-444B-86E0-3ADBF512D0FC}" srcOrd="6" destOrd="0" presId="urn:microsoft.com/office/officeart/2005/8/layout/bProcess4"/>
    <dgm:cxn modelId="{26F2572E-39AD-43BC-880A-9BCA779BB0D0}" type="presParOf" srcId="{91FC9479-9E7E-444B-86E0-3ADBF512D0FC}" destId="{4B71CE05-FCB2-47A6-B959-3D32570C5D80}" srcOrd="0" destOrd="0" presId="urn:microsoft.com/office/officeart/2005/8/layout/bProcess4"/>
    <dgm:cxn modelId="{3B108E01-BDAB-469D-9AB0-1911FC2AD11A}" type="presParOf" srcId="{91FC9479-9E7E-444B-86E0-3ADBF512D0FC}" destId="{523F626E-7AE9-4614-8880-051B21BE266B}" srcOrd="1" destOrd="0" presId="urn:microsoft.com/office/officeart/2005/8/layout/bProcess4"/>
    <dgm:cxn modelId="{D499A0E8-3B53-4B9C-9A90-D978DFC4ADFE}" type="presParOf" srcId="{DD0925DE-1C5A-4BD4-A88C-EBCA4C35C0AB}" destId="{380F3C3C-44E7-4ECB-A78C-F676E2EF5286}" srcOrd="7" destOrd="0" presId="urn:microsoft.com/office/officeart/2005/8/layout/bProcess4"/>
    <dgm:cxn modelId="{773BA717-94AC-46A0-B22B-1DAE2138E2BD}" type="presParOf" srcId="{DD0925DE-1C5A-4BD4-A88C-EBCA4C35C0AB}" destId="{1B601F69-7138-406D-BDD1-B7816CF16DDA}" srcOrd="8" destOrd="0" presId="urn:microsoft.com/office/officeart/2005/8/layout/bProcess4"/>
    <dgm:cxn modelId="{6EC9C87E-837A-4D50-9C98-15D7A1C0612E}" type="presParOf" srcId="{1B601F69-7138-406D-BDD1-B7816CF16DDA}" destId="{04B3F46D-1242-42F9-9BD3-08C803C3D7EF}" srcOrd="0" destOrd="0" presId="urn:microsoft.com/office/officeart/2005/8/layout/bProcess4"/>
    <dgm:cxn modelId="{65999D39-331C-4FEE-8A3E-3D462BAA64B7}" type="presParOf" srcId="{1B601F69-7138-406D-BDD1-B7816CF16DDA}" destId="{22D46DC1-53C5-41CF-BB1C-5C003FC553A0}" srcOrd="1" destOrd="0" presId="urn:microsoft.com/office/officeart/2005/8/layout/bProcess4"/>
    <dgm:cxn modelId="{5389B9A8-A9BD-4CC5-B3E3-3B767F7B44A8}" type="presParOf" srcId="{DD0925DE-1C5A-4BD4-A88C-EBCA4C35C0AB}" destId="{06B88C0F-F087-4ECA-A4E7-F32237697CBA}" srcOrd="9" destOrd="0" presId="urn:microsoft.com/office/officeart/2005/8/layout/bProcess4"/>
    <dgm:cxn modelId="{B8730CB8-CF48-42ED-A24E-15D0AD57E09C}" type="presParOf" srcId="{DD0925DE-1C5A-4BD4-A88C-EBCA4C35C0AB}" destId="{5733B5F9-E40C-4EFF-A37B-3A659FF8215F}" srcOrd="10" destOrd="0" presId="urn:microsoft.com/office/officeart/2005/8/layout/bProcess4"/>
    <dgm:cxn modelId="{02AC5B97-F74B-4931-952E-869C19A233B2}" type="presParOf" srcId="{5733B5F9-E40C-4EFF-A37B-3A659FF8215F}" destId="{8F28FE8B-A483-4242-9905-F76A5EC7F404}" srcOrd="0" destOrd="0" presId="urn:microsoft.com/office/officeart/2005/8/layout/bProcess4"/>
    <dgm:cxn modelId="{5BAF1188-5817-4584-BC22-6319AD76C209}" type="presParOf" srcId="{5733B5F9-E40C-4EFF-A37B-3A659FF8215F}" destId="{A99E0A6E-A30E-4565-8F69-82181C6827FE}" srcOrd="1" destOrd="0" presId="urn:microsoft.com/office/officeart/2005/8/layout/bProcess4"/>
    <dgm:cxn modelId="{DCDD0038-BE28-406D-8CB2-385E9753AA4C}" type="presParOf" srcId="{DD0925DE-1C5A-4BD4-A88C-EBCA4C35C0AB}" destId="{F006D0C6-7C6E-498C-B63E-52BA99AF6C00}" srcOrd="11" destOrd="0" presId="urn:microsoft.com/office/officeart/2005/8/layout/bProcess4"/>
    <dgm:cxn modelId="{CDB227A5-BFC7-40B8-A735-57873C705BF3}" type="presParOf" srcId="{DD0925DE-1C5A-4BD4-A88C-EBCA4C35C0AB}" destId="{BB6EADEB-A0FC-4C32-B4DC-836252F55E80}" srcOrd="12" destOrd="0" presId="urn:microsoft.com/office/officeart/2005/8/layout/bProcess4"/>
    <dgm:cxn modelId="{17DCD680-3E01-48F0-B659-CA81246A855A}" type="presParOf" srcId="{BB6EADEB-A0FC-4C32-B4DC-836252F55E80}" destId="{ED49CAAA-FC3A-4925-8291-6A2ECB3F49F2}" srcOrd="0" destOrd="0" presId="urn:microsoft.com/office/officeart/2005/8/layout/bProcess4"/>
    <dgm:cxn modelId="{33F87FA8-C9F3-46E0-97BF-053EF18CB878}" type="presParOf" srcId="{BB6EADEB-A0FC-4C32-B4DC-836252F55E80}" destId="{E1196611-B115-4D5A-85FF-79E83B9A1E82}" srcOrd="1" destOrd="0" presId="urn:microsoft.com/office/officeart/2005/8/layout/bProcess4"/>
    <dgm:cxn modelId="{90BFD383-1E33-4FB8-8560-D2E57C5270AD}" type="presParOf" srcId="{DD0925DE-1C5A-4BD4-A88C-EBCA4C35C0AB}" destId="{8D525CE4-1286-4A2A-A633-C850C74F5096}" srcOrd="13" destOrd="0" presId="urn:microsoft.com/office/officeart/2005/8/layout/bProcess4"/>
    <dgm:cxn modelId="{810CA2CC-4357-4034-AF81-998F9C93B5F0}" type="presParOf" srcId="{DD0925DE-1C5A-4BD4-A88C-EBCA4C35C0AB}" destId="{7D0E2622-BFD2-4580-82CB-FB757F78C8CA}" srcOrd="14" destOrd="0" presId="urn:microsoft.com/office/officeart/2005/8/layout/bProcess4"/>
    <dgm:cxn modelId="{61ED8371-13F2-4824-85F0-44ED146DBC3B}" type="presParOf" srcId="{7D0E2622-BFD2-4580-82CB-FB757F78C8CA}" destId="{6CCB4DCB-629F-4FD9-86C7-BCB44814EA6F}" srcOrd="0" destOrd="0" presId="urn:microsoft.com/office/officeart/2005/8/layout/bProcess4"/>
    <dgm:cxn modelId="{3765D489-4FF3-4B92-BC60-30EECEF61F4F}" type="presParOf" srcId="{7D0E2622-BFD2-4580-82CB-FB757F78C8CA}" destId="{5AB597FF-412A-4FD5-B17A-4ABB5F0B9304}" srcOrd="1" destOrd="0" presId="urn:microsoft.com/office/officeart/2005/8/layout/bProcess4"/>
    <dgm:cxn modelId="{2EAD9F22-AA51-584C-8ED3-C16140243A54}" type="presParOf" srcId="{DD0925DE-1C5A-4BD4-A88C-EBCA4C35C0AB}" destId="{7AF2E8EB-6C49-DF49-8B86-0D3D016C420F}" srcOrd="15" destOrd="0" presId="urn:microsoft.com/office/officeart/2005/8/layout/bProcess4"/>
    <dgm:cxn modelId="{5DADFEB1-E68A-0F4A-93F8-089349AFAB31}" type="presParOf" srcId="{DD0925DE-1C5A-4BD4-A88C-EBCA4C35C0AB}" destId="{337E5D52-43A0-B143-8C47-1B943A9CCE45}" srcOrd="16" destOrd="0" presId="urn:microsoft.com/office/officeart/2005/8/layout/bProcess4"/>
    <dgm:cxn modelId="{0F97ABF6-456D-A741-B3A6-94BBB82DE64A}" type="presParOf" srcId="{337E5D52-43A0-B143-8C47-1B943A9CCE45}" destId="{38A1BEA2-71A4-A34D-AC3A-F6F9FCEA7C99}" srcOrd="0" destOrd="0" presId="urn:microsoft.com/office/officeart/2005/8/layout/bProcess4"/>
    <dgm:cxn modelId="{BAEFFF02-025B-FA4A-8778-8C2BA6A5B66D}" type="presParOf" srcId="{337E5D52-43A0-B143-8C47-1B943A9CCE45}" destId="{2562CB6E-FFB9-F849-984C-F7B75F95F24D}"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81BE83-D6F5-49C7-8110-AAC886183FB5}">
      <dsp:nvSpPr>
        <dsp:cNvPr id="0" name=""/>
        <dsp:cNvSpPr/>
      </dsp:nvSpPr>
      <dsp:spPr>
        <a:xfrm rot="5400000">
          <a:off x="-344616" y="1228221"/>
          <a:ext cx="1525380" cy="184224"/>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95CCDACA-8783-4824-B690-015E662B8A1F}">
      <dsp:nvSpPr>
        <dsp:cNvPr id="0" name=""/>
        <dsp:cNvSpPr/>
      </dsp:nvSpPr>
      <dsp:spPr>
        <a:xfrm>
          <a:off x="3771" y="251011"/>
          <a:ext cx="2046941" cy="1228165"/>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Start</a:t>
          </a:r>
          <a:endParaRPr lang="en-US" sz="1800" kern="1200" dirty="0">
            <a:latin typeface="Book Antiqua" panose="02040602050305030304" pitchFamily="18" charset="0"/>
          </a:endParaRPr>
        </a:p>
      </dsp:txBody>
      <dsp:txXfrm>
        <a:off x="39743" y="286983"/>
        <a:ext cx="1974997" cy="1156221"/>
      </dsp:txXfrm>
    </dsp:sp>
    <dsp:sp modelId="{D4DE889D-1ED1-46D9-A97C-F802AFFB3E1F}">
      <dsp:nvSpPr>
        <dsp:cNvPr id="0" name=""/>
        <dsp:cNvSpPr/>
      </dsp:nvSpPr>
      <dsp:spPr>
        <a:xfrm rot="5400000">
          <a:off x="-344616" y="2763427"/>
          <a:ext cx="1525380" cy="184224"/>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04EDF14B-219C-4D3E-B01B-19976D5A8907}">
      <dsp:nvSpPr>
        <dsp:cNvPr id="0" name=""/>
        <dsp:cNvSpPr/>
      </dsp:nvSpPr>
      <dsp:spPr>
        <a:xfrm>
          <a:off x="3771" y="1786217"/>
          <a:ext cx="2046941" cy="1228165"/>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Project objectives and Feasibility</a:t>
          </a:r>
          <a:endParaRPr lang="en-US" sz="1800" kern="1200" dirty="0">
            <a:latin typeface="Book Antiqua" panose="02040602050305030304" pitchFamily="18" charset="0"/>
          </a:endParaRPr>
        </a:p>
      </dsp:txBody>
      <dsp:txXfrm>
        <a:off x="39743" y="1822189"/>
        <a:ext cx="1974997" cy="1156221"/>
      </dsp:txXfrm>
    </dsp:sp>
    <dsp:sp modelId="{E9355B2B-889A-427D-B651-38C49C47F346}">
      <dsp:nvSpPr>
        <dsp:cNvPr id="0" name=""/>
        <dsp:cNvSpPr/>
      </dsp:nvSpPr>
      <dsp:spPr>
        <a:xfrm>
          <a:off x="422986" y="3531031"/>
          <a:ext cx="2712606" cy="184224"/>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BC7766AC-610E-4A8B-9879-376E7944122A}">
      <dsp:nvSpPr>
        <dsp:cNvPr id="0" name=""/>
        <dsp:cNvSpPr/>
      </dsp:nvSpPr>
      <dsp:spPr>
        <a:xfrm>
          <a:off x="3771" y="3321423"/>
          <a:ext cx="2046941" cy="1228165"/>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Stakeholders declaration</a:t>
          </a:r>
          <a:endParaRPr lang="en-US" sz="1800" kern="1200" dirty="0">
            <a:latin typeface="Book Antiqua" panose="02040602050305030304" pitchFamily="18" charset="0"/>
          </a:endParaRPr>
        </a:p>
      </dsp:txBody>
      <dsp:txXfrm>
        <a:off x="39743" y="3357395"/>
        <a:ext cx="1974997" cy="1156221"/>
      </dsp:txXfrm>
    </dsp:sp>
    <dsp:sp modelId="{380F3C3C-44E7-4ECB-A78C-F676E2EF5286}">
      <dsp:nvSpPr>
        <dsp:cNvPr id="0" name=""/>
        <dsp:cNvSpPr/>
      </dsp:nvSpPr>
      <dsp:spPr>
        <a:xfrm rot="16200000">
          <a:off x="2377815" y="2763427"/>
          <a:ext cx="1525380" cy="184224"/>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523F626E-7AE9-4614-8880-051B21BE266B}">
      <dsp:nvSpPr>
        <dsp:cNvPr id="0" name=""/>
        <dsp:cNvSpPr/>
      </dsp:nvSpPr>
      <dsp:spPr>
        <a:xfrm>
          <a:off x="2726204" y="3321423"/>
          <a:ext cx="2046941" cy="1228165"/>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Project mandate</a:t>
          </a:r>
          <a:endParaRPr lang="en-US" sz="1800" kern="1200" dirty="0">
            <a:latin typeface="Book Antiqua" panose="02040602050305030304" pitchFamily="18" charset="0"/>
          </a:endParaRPr>
        </a:p>
      </dsp:txBody>
      <dsp:txXfrm>
        <a:off x="2762176" y="3357395"/>
        <a:ext cx="1974997" cy="1156221"/>
      </dsp:txXfrm>
    </dsp:sp>
    <dsp:sp modelId="{06B88C0F-F087-4ECA-A4E7-F32237697CBA}">
      <dsp:nvSpPr>
        <dsp:cNvPr id="0" name=""/>
        <dsp:cNvSpPr/>
      </dsp:nvSpPr>
      <dsp:spPr>
        <a:xfrm rot="16200000">
          <a:off x="2377815" y="1228221"/>
          <a:ext cx="1525380" cy="184224"/>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22D46DC1-53C5-41CF-BB1C-5C003FC553A0}">
      <dsp:nvSpPr>
        <dsp:cNvPr id="0" name=""/>
        <dsp:cNvSpPr/>
      </dsp:nvSpPr>
      <dsp:spPr>
        <a:xfrm>
          <a:off x="2726204" y="1786217"/>
          <a:ext cx="2046941" cy="1228165"/>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Requirements</a:t>
          </a:r>
          <a:endParaRPr lang="en-US" sz="1800" kern="1200" dirty="0">
            <a:latin typeface="Book Antiqua" panose="02040602050305030304" pitchFamily="18" charset="0"/>
          </a:endParaRPr>
        </a:p>
      </dsp:txBody>
      <dsp:txXfrm>
        <a:off x="2762176" y="1822189"/>
        <a:ext cx="1974997" cy="1156221"/>
      </dsp:txXfrm>
    </dsp:sp>
    <dsp:sp modelId="{F006D0C6-7C6E-498C-B63E-52BA99AF6C00}">
      <dsp:nvSpPr>
        <dsp:cNvPr id="0" name=""/>
        <dsp:cNvSpPr/>
      </dsp:nvSpPr>
      <dsp:spPr>
        <a:xfrm>
          <a:off x="3145418" y="460618"/>
          <a:ext cx="2712606" cy="184224"/>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A99E0A6E-A30E-4565-8F69-82181C6827FE}">
      <dsp:nvSpPr>
        <dsp:cNvPr id="0" name=""/>
        <dsp:cNvSpPr/>
      </dsp:nvSpPr>
      <dsp:spPr>
        <a:xfrm>
          <a:off x="2726204" y="251011"/>
          <a:ext cx="2046941" cy="1228165"/>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Project manager assignment</a:t>
          </a:r>
          <a:endParaRPr lang="en-US" sz="1800" kern="1200" dirty="0">
            <a:latin typeface="Book Antiqua" panose="02040602050305030304" pitchFamily="18" charset="0"/>
          </a:endParaRPr>
        </a:p>
      </dsp:txBody>
      <dsp:txXfrm>
        <a:off x="2762176" y="286983"/>
        <a:ext cx="1974997" cy="1156221"/>
      </dsp:txXfrm>
    </dsp:sp>
    <dsp:sp modelId="{8D525CE4-1286-4A2A-A633-C850C74F5096}">
      <dsp:nvSpPr>
        <dsp:cNvPr id="0" name=""/>
        <dsp:cNvSpPr/>
      </dsp:nvSpPr>
      <dsp:spPr>
        <a:xfrm rot="5400000">
          <a:off x="5100248" y="1228221"/>
          <a:ext cx="1525380" cy="184224"/>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E1196611-B115-4D5A-85FF-79E83B9A1E82}">
      <dsp:nvSpPr>
        <dsp:cNvPr id="0" name=""/>
        <dsp:cNvSpPr/>
      </dsp:nvSpPr>
      <dsp:spPr>
        <a:xfrm>
          <a:off x="5448636" y="251011"/>
          <a:ext cx="2046941" cy="1228165"/>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Preliminary cost, time and  schedule </a:t>
          </a:r>
          <a:endParaRPr lang="en-US" sz="1800" kern="1200" dirty="0">
            <a:latin typeface="Book Antiqua" panose="02040602050305030304" pitchFamily="18" charset="0"/>
          </a:endParaRPr>
        </a:p>
      </dsp:txBody>
      <dsp:txXfrm>
        <a:off x="5484608" y="286983"/>
        <a:ext cx="1974997" cy="1156221"/>
      </dsp:txXfrm>
    </dsp:sp>
    <dsp:sp modelId="{7AF2E8EB-6C49-DF49-8B86-0D3D016C420F}">
      <dsp:nvSpPr>
        <dsp:cNvPr id="0" name=""/>
        <dsp:cNvSpPr/>
      </dsp:nvSpPr>
      <dsp:spPr>
        <a:xfrm rot="5400000">
          <a:off x="5100248" y="2763427"/>
          <a:ext cx="1525380" cy="184224"/>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5AB597FF-412A-4FD5-B17A-4ABB5F0B9304}">
      <dsp:nvSpPr>
        <dsp:cNvPr id="0" name=""/>
        <dsp:cNvSpPr/>
      </dsp:nvSpPr>
      <dsp:spPr>
        <a:xfrm>
          <a:off x="5448636" y="1786217"/>
          <a:ext cx="2046941" cy="1228165"/>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gathering &amp; Gap analysis</a:t>
          </a:r>
          <a:endParaRPr lang="en-US" sz="1800" kern="1200" dirty="0">
            <a:latin typeface="Book Antiqua" panose="02040602050305030304" pitchFamily="18" charset="0"/>
          </a:endParaRPr>
        </a:p>
      </dsp:txBody>
      <dsp:txXfrm>
        <a:off x="5484608" y="1822189"/>
        <a:ext cx="1974997" cy="1156221"/>
      </dsp:txXfrm>
    </dsp:sp>
    <dsp:sp modelId="{2562CB6E-FFB9-F849-984C-F7B75F95F24D}">
      <dsp:nvSpPr>
        <dsp:cNvPr id="0" name=""/>
        <dsp:cNvSpPr/>
      </dsp:nvSpPr>
      <dsp:spPr>
        <a:xfrm>
          <a:off x="5448636" y="3321423"/>
          <a:ext cx="2046941" cy="1228165"/>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Project Charter</a:t>
          </a:r>
        </a:p>
      </dsp:txBody>
      <dsp:txXfrm>
        <a:off x="5484608" y="3357395"/>
        <a:ext cx="1974997" cy="1156221"/>
      </dsp:txXfrm>
    </dsp:sp>
  </dsp:spTree>
</dsp:drawing>
</file>

<file path=ppt/diagrams/layout1.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11T09:22:18.729"/>
    </inkml:context>
    <inkml:brush xml:id="br0">
      <inkml:brushProperty name="width" value="0.3" units="cm"/>
      <inkml:brushProperty name="height" value="0.6" units="cm"/>
      <inkml:brushProperty name="color" value="#FFFFFF"/>
      <inkml:brushProperty name="tip" value="rectangle"/>
      <inkml:brushProperty name="rasterOp" value="maskPen"/>
    </inkml:brush>
  </inkml:definitions>
  <inkml:trace contextRef="#ctx0" brushRef="#br0">0 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1FF2639-7BDB-4E55-9B1E-B0AB42B58F16}" type="datetimeFigureOut">
              <a:rPr lang="en-GB" smtClean="0"/>
              <a:t>11/07/2024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34FE5E-5292-472F-A869-66C3C35C871A}" type="slidenum">
              <a:rPr lang="en-GB" smtClean="0"/>
              <a:t>‹#›</a:t>
            </a:fld>
            <a:endParaRPr lang="en-GB"/>
          </a:p>
        </p:txBody>
      </p:sp>
    </p:spTree>
    <p:extLst>
      <p:ext uri="{BB962C8B-B14F-4D97-AF65-F5344CB8AC3E}">
        <p14:creationId xmlns:p14="http://schemas.microsoft.com/office/powerpoint/2010/main" val="37232843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8D34FE5E-5292-472F-A869-66C3C35C871A}" type="slidenum">
              <a:rPr lang="en-GB" smtClean="0"/>
              <a:t>18</a:t>
            </a:fld>
            <a:endParaRPr lang="en-GB"/>
          </a:p>
        </p:txBody>
      </p:sp>
    </p:spTree>
    <p:extLst>
      <p:ext uri="{BB962C8B-B14F-4D97-AF65-F5344CB8AC3E}">
        <p14:creationId xmlns:p14="http://schemas.microsoft.com/office/powerpoint/2010/main" val="30682950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D91F376-1B92-4147-A94B-84CA26AD301D}" type="slidenum">
              <a:rPr lang="en-US"/>
              <a:pPr/>
              <a:t>24</a:t>
            </a:fld>
            <a:endParaRPr lang="en-US"/>
          </a:p>
        </p:txBody>
      </p:sp>
      <p:sp>
        <p:nvSpPr>
          <p:cNvPr id="635906" name="Rectangle 2"/>
          <p:cNvSpPr>
            <a:spLocks noGrp="1" noRot="1" noChangeAspect="1" noChangeArrowheads="1" noTextEdit="1"/>
          </p:cNvSpPr>
          <p:nvPr>
            <p:ph type="sldImg"/>
          </p:nvPr>
        </p:nvSpPr>
        <p:spPr>
          <a:xfrm>
            <a:off x="1143000" y="684213"/>
            <a:ext cx="4572000" cy="3429000"/>
          </a:xfrm>
          <a:ln/>
        </p:spPr>
      </p:sp>
      <p:sp>
        <p:nvSpPr>
          <p:cNvPr id="635907" name="Rectangle 3"/>
          <p:cNvSpPr>
            <a:spLocks noGrp="1" noChangeArrowheads="1"/>
          </p:cNvSpPr>
          <p:nvPr>
            <p:ph type="body" idx="1"/>
          </p:nvPr>
        </p:nvSpPr>
        <p:spPr>
          <a:xfrm>
            <a:off x="685800" y="4343400"/>
            <a:ext cx="5486400" cy="4116388"/>
          </a:xfrm>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A206B12-4850-4B4B-A21D-3045399AFEA0}" type="slidenum">
              <a:rPr lang="en-US"/>
              <a:pPr/>
              <a:t>25</a:t>
            </a:fld>
            <a:endParaRPr lang="en-US"/>
          </a:p>
        </p:txBody>
      </p:sp>
      <p:sp>
        <p:nvSpPr>
          <p:cNvPr id="638978" name="Rectangle 2"/>
          <p:cNvSpPr>
            <a:spLocks noGrp="1" noRot="1" noChangeAspect="1" noChangeArrowheads="1" noTextEdit="1"/>
          </p:cNvSpPr>
          <p:nvPr>
            <p:ph type="sldImg"/>
          </p:nvPr>
        </p:nvSpPr>
        <p:spPr>
          <a:xfrm>
            <a:off x="1143000" y="684213"/>
            <a:ext cx="4572000" cy="3429000"/>
          </a:xfrm>
          <a:ln/>
        </p:spPr>
      </p:sp>
      <p:sp>
        <p:nvSpPr>
          <p:cNvPr id="638979" name="Rectangle 3"/>
          <p:cNvSpPr>
            <a:spLocks noGrp="1" noChangeArrowheads="1"/>
          </p:cNvSpPr>
          <p:nvPr>
            <p:ph type="body" idx="1"/>
          </p:nvPr>
        </p:nvSpPr>
        <p:spPr>
          <a:xfrm>
            <a:off x="685800" y="4343400"/>
            <a:ext cx="5486400" cy="4116388"/>
          </a:xfrm>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096653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82301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602036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0087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7/11/24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233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7/11/24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97138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7/11/24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52281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52833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05683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96339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513985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77131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819987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359521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5119629"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290283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150025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76200"/>
            <a:ext cx="7772400" cy="1066800"/>
          </a:xfrm>
        </p:spPr>
        <p:txBody>
          <a:bodyPr/>
          <a:lstStyle/>
          <a:p>
            <a:r>
              <a:rPr lang="en-US"/>
              <a:t>Click to edit Master title style</a:t>
            </a:r>
            <a:endParaRPr lang="ar-EG"/>
          </a:p>
        </p:txBody>
      </p:sp>
      <p:sp>
        <p:nvSpPr>
          <p:cNvPr id="3" name="Text Placeholder 2"/>
          <p:cNvSpPr>
            <a:spLocks noGrp="1"/>
          </p:cNvSpPr>
          <p:nvPr>
            <p:ph type="body" sz="half" idx="1"/>
          </p:nvPr>
        </p:nvSpPr>
        <p:spPr>
          <a:xfrm>
            <a:off x="838200" y="1600200"/>
            <a:ext cx="39624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p:cNvSpPr>
            <a:spLocks noGrp="1"/>
          </p:cNvSpPr>
          <p:nvPr>
            <p:ph sz="half" idx="2"/>
          </p:nvPr>
        </p:nvSpPr>
        <p:spPr>
          <a:xfrm>
            <a:off x="4953000" y="1600200"/>
            <a:ext cx="39624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Footer Placeholder 4"/>
          <p:cNvSpPr>
            <a:spLocks noGrp="1"/>
          </p:cNvSpPr>
          <p:nvPr>
            <p:ph type="ftr" sz="quarter" idx="10"/>
          </p:nvPr>
        </p:nvSpPr>
        <p:spPr>
          <a:xfrm>
            <a:off x="2514600" y="6324600"/>
            <a:ext cx="3962400" cy="457200"/>
          </a:xfrm>
        </p:spPr>
        <p:txBody>
          <a:bodyPr/>
          <a:lstStyle>
            <a:lvl1pPr>
              <a:defRPr/>
            </a:lvl1pPr>
          </a:lstStyle>
          <a:p>
            <a:pPr>
              <a:defRPr/>
            </a:pPr>
            <a:r>
              <a:rPr lang="en-US" altLang="ko-KR"/>
              <a:t>Quality Improvement Tools</a:t>
            </a:r>
          </a:p>
        </p:txBody>
      </p:sp>
    </p:spTree>
    <p:extLst>
      <p:ext uri="{BB962C8B-B14F-4D97-AF65-F5344CB8AC3E}">
        <p14:creationId xmlns:p14="http://schemas.microsoft.com/office/powerpoint/2010/main" val="13736253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pic>
        <p:nvPicPr>
          <p:cNvPr id="20" name="Picture 9" descr="D:\1 my pictures\2015\gif\training.jpg"/>
          <p:cNvPicPr>
            <a:picLocks noChangeAspect="1" noChangeArrowheads="1"/>
          </p:cNvPicPr>
          <p:nvPr userDrawn="1"/>
        </p:nvPicPr>
        <p:blipFill rotWithShape="1">
          <a:blip r:embed="rId2" cstate="print">
            <a:duotone>
              <a:schemeClr val="bg2">
                <a:shade val="45000"/>
                <a:satMod val="135000"/>
              </a:schemeClr>
              <a:prstClr val="white"/>
            </a:duotone>
            <a:extLst>
              <a:ext uri="{28A0092B-C50C-407E-A947-70E740481C1C}">
                <a14:useLocalDpi xmlns:a14="http://schemas.microsoft.com/office/drawing/2010/main" val="0"/>
              </a:ext>
            </a:extLst>
          </a:blip>
          <a:srcRect l="10630" t="-1" r="836" b="3"/>
          <a:stretch/>
        </p:blipFill>
        <p:spPr bwMode="auto">
          <a:xfrm>
            <a:off x="-25754" y="-8292"/>
            <a:ext cx="9164821"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userDrawn="1"/>
        </p:nvGrpSpPr>
        <p:grpSpPr>
          <a:xfrm>
            <a:off x="1151620" y="-15520"/>
            <a:ext cx="864096" cy="6858000"/>
            <a:chOff x="467544" y="-25192"/>
            <a:chExt cx="864096" cy="476672"/>
          </a:xfrm>
        </p:grpSpPr>
        <p:sp>
          <p:nvSpPr>
            <p:cNvPr id="16" name="Rectangle 15"/>
            <p:cNvSpPr/>
            <p:nvPr userDrawn="1"/>
          </p:nvSpPr>
          <p:spPr>
            <a:xfrm>
              <a:off x="683568" y="-25192"/>
              <a:ext cx="216024" cy="4766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17" name="Rectangle 16"/>
            <p:cNvSpPr/>
            <p:nvPr userDrawn="1"/>
          </p:nvSpPr>
          <p:spPr>
            <a:xfrm>
              <a:off x="899592" y="-25192"/>
              <a:ext cx="216024" cy="476672"/>
            </a:xfrm>
            <a:prstGeom prst="rect">
              <a:avLst/>
            </a:prstGeom>
            <a:solidFill>
              <a:srgbClr val="FF6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8" name="Rectangle 17"/>
            <p:cNvSpPr/>
            <p:nvPr userDrawn="1"/>
          </p:nvSpPr>
          <p:spPr>
            <a:xfrm>
              <a:off x="1115616" y="-25192"/>
              <a:ext cx="216024" cy="476672"/>
            </a:xfrm>
            <a:prstGeom prst="rect">
              <a:avLst/>
            </a:prstGeom>
            <a:solidFill>
              <a:srgbClr val="64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9" name="Rectangle 18"/>
            <p:cNvSpPr/>
            <p:nvPr userDrawn="1"/>
          </p:nvSpPr>
          <p:spPr>
            <a:xfrm>
              <a:off x="467544" y="-25192"/>
              <a:ext cx="216024" cy="476672"/>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grpSp>
      <p:grpSp>
        <p:nvGrpSpPr>
          <p:cNvPr id="14" name="Group 13"/>
          <p:cNvGrpSpPr/>
          <p:nvPr userDrawn="1"/>
        </p:nvGrpSpPr>
        <p:grpSpPr>
          <a:xfrm>
            <a:off x="0" y="1772816"/>
            <a:ext cx="8900953" cy="4410543"/>
            <a:chOff x="768640" y="-777513"/>
            <a:chExt cx="7280704" cy="3674424"/>
          </a:xfrm>
        </p:grpSpPr>
        <p:sp>
          <p:nvSpPr>
            <p:cNvPr id="7" name="Rectangle 6"/>
            <p:cNvSpPr/>
            <p:nvPr userDrawn="1"/>
          </p:nvSpPr>
          <p:spPr>
            <a:xfrm>
              <a:off x="1290112" y="139541"/>
              <a:ext cx="6391296" cy="24482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sp>
          <p:nvSpPr>
            <p:cNvPr id="8" name="Rectangle 7"/>
            <p:cNvSpPr/>
            <p:nvPr userDrawn="1"/>
          </p:nvSpPr>
          <p:spPr>
            <a:xfrm>
              <a:off x="1362120" y="272799"/>
              <a:ext cx="6247280" cy="2232248"/>
            </a:xfrm>
            <a:prstGeom prst="rect">
              <a:avLst/>
            </a:prstGeom>
            <a:gradFill>
              <a:gsLst>
                <a:gs pos="0">
                  <a:srgbClr val="D5370A"/>
                </a:gs>
                <a:gs pos="50000">
                  <a:srgbClr val="F7734F"/>
                </a:gs>
                <a:gs pos="100000">
                  <a:srgbClr val="D5370A">
                    <a:alpha val="42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pic>
          <p:nvPicPr>
            <p:cNvPr id="9" name="Picture 7" descr="D:\1 my pictures\2015\banner-content-b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8640" y="-777513"/>
              <a:ext cx="7200800" cy="27336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258362" y="877611"/>
              <a:ext cx="6787116"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flipV="1">
              <a:off x="1262228" y="-171400"/>
              <a:ext cx="6787116" cy="201930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p:cNvSpPr>
            <a:spLocks noGrp="1"/>
          </p:cNvSpPr>
          <p:nvPr>
            <p:ph type="title"/>
          </p:nvPr>
        </p:nvSpPr>
        <p:spPr>
          <a:xfrm>
            <a:off x="603431" y="3429000"/>
            <a:ext cx="7929009" cy="1362075"/>
          </a:xfrm>
        </p:spPr>
        <p:txBody>
          <a:bodyPr anchor="t">
            <a:normAutofit/>
          </a:bodyPr>
          <a:lstStyle>
            <a:lvl1pPr algn="l" rtl="0">
              <a:defRPr sz="3600" b="1" cap="all">
                <a:solidFill>
                  <a:schemeClr val="bg1"/>
                </a:solidFill>
                <a:effectLst/>
                <a:latin typeface="Book Antiqua" panose="02040602050305030304" pitchFamily="18" charset="0"/>
              </a:defRPr>
            </a:lvl1pPr>
          </a:lstStyle>
          <a:p>
            <a:r>
              <a:rPr lang="en-US" dirty="0"/>
              <a:t>Click to edit Master title style</a:t>
            </a:r>
            <a:endParaRPr lang="ar-EG" dirty="0"/>
          </a:p>
        </p:txBody>
      </p:sp>
      <p:sp>
        <p:nvSpPr>
          <p:cNvPr id="3" name="Text Placeholder 2"/>
          <p:cNvSpPr>
            <a:spLocks noGrp="1"/>
          </p:cNvSpPr>
          <p:nvPr>
            <p:ph type="body" idx="1"/>
          </p:nvPr>
        </p:nvSpPr>
        <p:spPr>
          <a:xfrm>
            <a:off x="725553" y="4725144"/>
            <a:ext cx="7772400" cy="990039"/>
          </a:xfrm>
        </p:spPr>
        <p:txBody>
          <a:bodyPr anchor="b"/>
          <a:lstStyle>
            <a:lvl1pPr marL="0" indent="0" algn="l" rtl="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2004256" y="6356350"/>
            <a:ext cx="2133600" cy="365125"/>
          </a:xfrm>
        </p:spPr>
        <p:txBody>
          <a:bodyPr/>
          <a:lstStyle/>
          <a:p>
            <a:r>
              <a:rPr lang="en-US">
                <a:solidFill>
                  <a:prstClr val="black">
                    <a:tint val="75000"/>
                  </a:prstClr>
                </a:solidFill>
              </a:rPr>
              <a:t>18 شباط، 17</a:t>
            </a:r>
            <a:endParaRPr lang="ar-EG">
              <a:solidFill>
                <a:prstClr val="black">
                  <a:tint val="75000"/>
                </a:prstClr>
              </a:solidFill>
            </a:endParaRPr>
          </a:p>
        </p:txBody>
      </p:sp>
      <p:sp>
        <p:nvSpPr>
          <p:cNvPr id="5" name="Footer Placeholder 4"/>
          <p:cNvSpPr>
            <a:spLocks noGrp="1"/>
          </p:cNvSpPr>
          <p:nvPr>
            <p:ph type="ftr" sz="quarter" idx="11"/>
          </p:nvPr>
        </p:nvSpPr>
        <p:spPr>
          <a:xfrm>
            <a:off x="4139952" y="6356350"/>
            <a:ext cx="2895600" cy="365125"/>
          </a:xfrm>
        </p:spPr>
        <p:txBody>
          <a:bodyPr/>
          <a:lstStyle/>
          <a:p>
            <a:r>
              <a:rPr lang="en-GB">
                <a:solidFill>
                  <a:prstClr val="black">
                    <a:tint val="75000"/>
                  </a:prstClr>
                </a:solidFill>
              </a:rPr>
              <a:t>AAST</a:t>
            </a:r>
            <a:endParaRPr lang="ar-EG" dirty="0">
              <a:solidFill>
                <a:prstClr val="black">
                  <a:tint val="75000"/>
                </a:prstClr>
              </a:solidFill>
            </a:endParaRPr>
          </a:p>
        </p:txBody>
      </p:sp>
      <p:sp>
        <p:nvSpPr>
          <p:cNvPr id="6" name="Slide Number Placeholder 5"/>
          <p:cNvSpPr>
            <a:spLocks noGrp="1"/>
          </p:cNvSpPr>
          <p:nvPr>
            <p:ph type="sldNum" sz="quarter" idx="12"/>
          </p:nvPr>
        </p:nvSpPr>
        <p:spPr>
          <a:xfrm>
            <a:off x="7012205" y="6356350"/>
            <a:ext cx="2133600" cy="365125"/>
          </a:xfrm>
        </p:spPr>
        <p:txBody>
          <a:bodyPr/>
          <a:lstStyle/>
          <a:p>
            <a:fld id="{04FA1873-F7CE-4A90-81EE-D4C41464FA2C}" type="slidenum">
              <a:rPr lang="ar-EG" smtClean="0">
                <a:solidFill>
                  <a:prstClr val="black">
                    <a:tint val="75000"/>
                  </a:prstClr>
                </a:solidFill>
              </a:rPr>
              <a:pPr/>
              <a:t>‹#›</a:t>
            </a:fld>
            <a:endParaRPr lang="ar-EG" dirty="0">
              <a:solidFill>
                <a:prstClr val="black">
                  <a:tint val="75000"/>
                </a:prstClr>
              </a:solidFill>
            </a:endParaRPr>
          </a:p>
        </p:txBody>
      </p:sp>
    </p:spTree>
    <p:extLst>
      <p:ext uri="{BB962C8B-B14F-4D97-AF65-F5344CB8AC3E}">
        <p14:creationId xmlns:p14="http://schemas.microsoft.com/office/powerpoint/2010/main" val="28013458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100866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0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799222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957184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Section Header">
    <p:spTree>
      <p:nvGrpSpPr>
        <p:cNvPr id="1" name=""/>
        <p:cNvGrpSpPr/>
        <p:nvPr/>
      </p:nvGrpSpPr>
      <p:grpSpPr>
        <a:xfrm>
          <a:off x="0" y="0"/>
          <a:ext cx="0" cy="0"/>
          <a:chOff x="0" y="0"/>
          <a:chExt cx="0" cy="0"/>
        </a:xfrm>
      </p:grpSpPr>
      <p:pic>
        <p:nvPicPr>
          <p:cNvPr id="20" name="Picture 9" descr="D:\1 my pictures\2015\gif\training.jpg"/>
          <p:cNvPicPr>
            <a:picLocks noChangeAspect="1" noChangeArrowheads="1"/>
          </p:cNvPicPr>
          <p:nvPr userDrawn="1"/>
        </p:nvPicPr>
        <p:blipFill rotWithShape="1">
          <a:blip r:embed="rId2" cstate="print">
            <a:duotone>
              <a:schemeClr val="bg2">
                <a:shade val="45000"/>
                <a:satMod val="135000"/>
              </a:schemeClr>
              <a:prstClr val="white"/>
            </a:duotone>
            <a:extLst>
              <a:ext uri="{28A0092B-C50C-407E-A947-70E740481C1C}">
                <a14:useLocalDpi xmlns:a14="http://schemas.microsoft.com/office/drawing/2010/main" val="0"/>
              </a:ext>
            </a:extLst>
          </a:blip>
          <a:srcRect l="10630" t="-1" r="836" b="3"/>
          <a:stretch/>
        </p:blipFill>
        <p:spPr bwMode="auto">
          <a:xfrm>
            <a:off x="-25754" y="-8292"/>
            <a:ext cx="9164821"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userDrawn="1"/>
        </p:nvGrpSpPr>
        <p:grpSpPr>
          <a:xfrm>
            <a:off x="1151620" y="-15520"/>
            <a:ext cx="864096" cy="6858000"/>
            <a:chOff x="467544" y="-25192"/>
            <a:chExt cx="864096" cy="476672"/>
          </a:xfrm>
        </p:grpSpPr>
        <p:sp>
          <p:nvSpPr>
            <p:cNvPr id="16" name="Rectangle 15"/>
            <p:cNvSpPr/>
            <p:nvPr userDrawn="1"/>
          </p:nvSpPr>
          <p:spPr>
            <a:xfrm>
              <a:off x="683568" y="-25192"/>
              <a:ext cx="216024" cy="4766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17" name="Rectangle 16"/>
            <p:cNvSpPr/>
            <p:nvPr userDrawn="1"/>
          </p:nvSpPr>
          <p:spPr>
            <a:xfrm>
              <a:off x="899592" y="-25192"/>
              <a:ext cx="216024" cy="476672"/>
            </a:xfrm>
            <a:prstGeom prst="rect">
              <a:avLst/>
            </a:prstGeom>
            <a:solidFill>
              <a:srgbClr val="FF6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8" name="Rectangle 17"/>
            <p:cNvSpPr/>
            <p:nvPr userDrawn="1"/>
          </p:nvSpPr>
          <p:spPr>
            <a:xfrm>
              <a:off x="1115616" y="-25192"/>
              <a:ext cx="216024" cy="476672"/>
            </a:xfrm>
            <a:prstGeom prst="rect">
              <a:avLst/>
            </a:prstGeom>
            <a:solidFill>
              <a:srgbClr val="64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9" name="Rectangle 18"/>
            <p:cNvSpPr/>
            <p:nvPr userDrawn="1"/>
          </p:nvSpPr>
          <p:spPr>
            <a:xfrm>
              <a:off x="467544" y="-25192"/>
              <a:ext cx="216024" cy="476672"/>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grpSp>
      <p:grpSp>
        <p:nvGrpSpPr>
          <p:cNvPr id="14" name="Group 13"/>
          <p:cNvGrpSpPr/>
          <p:nvPr userDrawn="1"/>
        </p:nvGrpSpPr>
        <p:grpSpPr>
          <a:xfrm>
            <a:off x="0" y="1772816"/>
            <a:ext cx="8900953" cy="4410543"/>
            <a:chOff x="768640" y="-777513"/>
            <a:chExt cx="7280704" cy="3674424"/>
          </a:xfrm>
        </p:grpSpPr>
        <p:sp>
          <p:nvSpPr>
            <p:cNvPr id="7" name="Rectangle 6"/>
            <p:cNvSpPr/>
            <p:nvPr userDrawn="1"/>
          </p:nvSpPr>
          <p:spPr>
            <a:xfrm>
              <a:off x="1290112" y="139541"/>
              <a:ext cx="6391296" cy="24482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sp>
          <p:nvSpPr>
            <p:cNvPr id="8" name="Rectangle 7"/>
            <p:cNvSpPr/>
            <p:nvPr userDrawn="1"/>
          </p:nvSpPr>
          <p:spPr>
            <a:xfrm>
              <a:off x="1362120" y="272799"/>
              <a:ext cx="6247280" cy="2232248"/>
            </a:xfrm>
            <a:prstGeom prst="rect">
              <a:avLst/>
            </a:prstGeom>
            <a:gradFill>
              <a:gsLst>
                <a:gs pos="0">
                  <a:srgbClr val="D5370A"/>
                </a:gs>
                <a:gs pos="50000">
                  <a:srgbClr val="F7734F"/>
                </a:gs>
                <a:gs pos="100000">
                  <a:srgbClr val="D5370A">
                    <a:alpha val="42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pic>
          <p:nvPicPr>
            <p:cNvPr id="9" name="Picture 7" descr="D:\1 my pictures\2015\banner-content-b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8640" y="-777513"/>
              <a:ext cx="7200800" cy="27336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258362" y="877611"/>
              <a:ext cx="6787116"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flipV="1">
              <a:off x="1262228" y="-171400"/>
              <a:ext cx="6787116" cy="201930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p:cNvSpPr>
            <a:spLocks noGrp="1"/>
          </p:cNvSpPr>
          <p:nvPr>
            <p:ph type="title"/>
          </p:nvPr>
        </p:nvSpPr>
        <p:spPr>
          <a:xfrm>
            <a:off x="603431" y="3429000"/>
            <a:ext cx="7929009" cy="1362075"/>
          </a:xfrm>
        </p:spPr>
        <p:txBody>
          <a:bodyPr anchor="t">
            <a:normAutofit/>
          </a:bodyPr>
          <a:lstStyle>
            <a:lvl1pPr algn="l" rtl="0">
              <a:defRPr sz="3600" b="1" cap="all">
                <a:solidFill>
                  <a:schemeClr val="bg1"/>
                </a:solidFill>
                <a:effectLst/>
                <a:latin typeface="Book Antiqua" panose="02040602050305030304" pitchFamily="18" charset="0"/>
              </a:defRPr>
            </a:lvl1pPr>
          </a:lstStyle>
          <a:p>
            <a:r>
              <a:rPr lang="en-US" dirty="0"/>
              <a:t>Click to edit Master title style</a:t>
            </a:r>
            <a:endParaRPr lang="ar-EG" dirty="0"/>
          </a:p>
        </p:txBody>
      </p:sp>
      <p:sp>
        <p:nvSpPr>
          <p:cNvPr id="3" name="Text Placeholder 2"/>
          <p:cNvSpPr>
            <a:spLocks noGrp="1"/>
          </p:cNvSpPr>
          <p:nvPr>
            <p:ph type="body" idx="1"/>
          </p:nvPr>
        </p:nvSpPr>
        <p:spPr>
          <a:xfrm>
            <a:off x="725553" y="4725144"/>
            <a:ext cx="7772400" cy="990039"/>
          </a:xfrm>
        </p:spPr>
        <p:txBody>
          <a:bodyPr anchor="b"/>
          <a:lstStyle>
            <a:lvl1pPr marL="0" indent="0" algn="l" rtl="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2004256" y="6356350"/>
            <a:ext cx="2133600" cy="365125"/>
          </a:xfrm>
        </p:spPr>
        <p:txBody>
          <a:bodyPr/>
          <a:lstStyle/>
          <a:p>
            <a:r>
              <a:rPr lang="en-US">
                <a:solidFill>
                  <a:prstClr val="black">
                    <a:tint val="75000"/>
                  </a:prstClr>
                </a:solidFill>
              </a:rPr>
              <a:t>18 شباط، 17</a:t>
            </a:r>
            <a:endParaRPr lang="ar-EG">
              <a:solidFill>
                <a:prstClr val="black">
                  <a:tint val="75000"/>
                </a:prstClr>
              </a:solidFill>
            </a:endParaRPr>
          </a:p>
        </p:txBody>
      </p:sp>
      <p:sp>
        <p:nvSpPr>
          <p:cNvPr id="5" name="Footer Placeholder 4"/>
          <p:cNvSpPr>
            <a:spLocks noGrp="1"/>
          </p:cNvSpPr>
          <p:nvPr>
            <p:ph type="ftr" sz="quarter" idx="11"/>
          </p:nvPr>
        </p:nvSpPr>
        <p:spPr>
          <a:xfrm>
            <a:off x="4139952" y="6356350"/>
            <a:ext cx="2895600" cy="365125"/>
          </a:xfrm>
        </p:spPr>
        <p:txBody>
          <a:bodyPr/>
          <a:lstStyle/>
          <a:p>
            <a:r>
              <a:rPr lang="en-GB">
                <a:solidFill>
                  <a:prstClr val="black">
                    <a:tint val="75000"/>
                  </a:prstClr>
                </a:solidFill>
              </a:rPr>
              <a:t>AAST</a:t>
            </a:r>
            <a:endParaRPr lang="ar-EG" dirty="0">
              <a:solidFill>
                <a:prstClr val="black">
                  <a:tint val="75000"/>
                </a:prstClr>
              </a:solidFill>
            </a:endParaRPr>
          </a:p>
        </p:txBody>
      </p:sp>
      <p:sp>
        <p:nvSpPr>
          <p:cNvPr id="6" name="Slide Number Placeholder 5"/>
          <p:cNvSpPr>
            <a:spLocks noGrp="1"/>
          </p:cNvSpPr>
          <p:nvPr>
            <p:ph type="sldNum" sz="quarter" idx="12"/>
          </p:nvPr>
        </p:nvSpPr>
        <p:spPr>
          <a:xfrm>
            <a:off x="7012205" y="6356350"/>
            <a:ext cx="2133600" cy="365125"/>
          </a:xfrm>
        </p:spPr>
        <p:txBody>
          <a:bodyPr/>
          <a:lstStyle/>
          <a:p>
            <a:fld id="{04FA1873-F7CE-4A90-81EE-D4C41464FA2C}" type="slidenum">
              <a:rPr lang="ar-EG" smtClean="0">
                <a:solidFill>
                  <a:prstClr val="black">
                    <a:tint val="75000"/>
                  </a:prstClr>
                </a:solidFill>
              </a:rPr>
              <a:pPr/>
              <a:t>‹#›</a:t>
            </a:fld>
            <a:endParaRPr lang="ar-EG" dirty="0">
              <a:solidFill>
                <a:prstClr val="black">
                  <a:tint val="75000"/>
                </a:prstClr>
              </a:solidFill>
            </a:endParaRPr>
          </a:p>
        </p:txBody>
      </p:sp>
    </p:spTree>
    <p:extLst>
      <p:ext uri="{BB962C8B-B14F-4D97-AF65-F5344CB8AC3E}">
        <p14:creationId xmlns:p14="http://schemas.microsoft.com/office/powerpoint/2010/main" val="16274326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7/11/24</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75932373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 id="2147483663" r:id="rId2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9.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customXml" Target="../ink/ink1.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8.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3.w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6.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3275856" y="0"/>
            <a:ext cx="5868144" cy="600075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0" name="TextBox 29"/>
          <p:cNvSpPr txBox="1"/>
          <p:nvPr/>
        </p:nvSpPr>
        <p:spPr>
          <a:xfrm>
            <a:off x="572453" y="3702844"/>
            <a:ext cx="3912394" cy="323165"/>
          </a:xfrm>
          <a:prstGeom prst="rect">
            <a:avLst/>
          </a:prstGeom>
          <a:noFill/>
        </p:spPr>
        <p:txBody>
          <a:bodyPr wrap="square" rtlCol="0">
            <a:spAutoFit/>
          </a:bodyPr>
          <a:lstStyle/>
          <a:p>
            <a:r>
              <a:rPr lang="en-US" sz="1500" dirty="0">
                <a:latin typeface="Alexandria" charset="0"/>
                <a:cs typeface="Alexandria" charset="0"/>
              </a:rPr>
              <a:t>Prepared by Dr. Ehab Mahmoud</a:t>
            </a:r>
          </a:p>
        </p:txBody>
      </p:sp>
      <p:sp>
        <p:nvSpPr>
          <p:cNvPr id="31" name="TextBox 30"/>
          <p:cNvSpPr txBox="1"/>
          <p:nvPr/>
        </p:nvSpPr>
        <p:spPr>
          <a:xfrm>
            <a:off x="505252" y="2675278"/>
            <a:ext cx="2806794" cy="1107996"/>
          </a:xfrm>
          <a:prstGeom prst="rect">
            <a:avLst/>
          </a:prstGeom>
          <a:noFill/>
        </p:spPr>
        <p:txBody>
          <a:bodyPr wrap="none" rtlCol="0">
            <a:spAutoFit/>
          </a:bodyPr>
          <a:lstStyle/>
          <a:p>
            <a:r>
              <a:rPr lang="en-US" sz="3300" b="1" dirty="0">
                <a:solidFill>
                  <a:srgbClr val="00B0F0"/>
                </a:solidFill>
                <a:latin typeface="Alexandria" charset="0"/>
                <a:cs typeface="Alexandria" charset="0"/>
              </a:rPr>
              <a:t>Project Quality</a:t>
            </a:r>
            <a:br>
              <a:rPr lang="en-US" sz="3300" b="1" dirty="0">
                <a:solidFill>
                  <a:srgbClr val="00B0F0"/>
                </a:solidFill>
                <a:latin typeface="Alexandria" charset="0"/>
                <a:cs typeface="Alexandria" charset="0"/>
              </a:rPr>
            </a:br>
            <a:r>
              <a:rPr lang="en-US" sz="3300" b="1" dirty="0">
                <a:solidFill>
                  <a:srgbClr val="00B0F0"/>
                </a:solidFill>
                <a:latin typeface="Alexandria" charset="0"/>
                <a:cs typeface="Alexandria" charset="0"/>
              </a:rPr>
              <a:t>Management</a:t>
            </a:r>
          </a:p>
        </p:txBody>
      </p:sp>
      <p:sp>
        <p:nvSpPr>
          <p:cNvPr id="14" name="Oval 13"/>
          <p:cNvSpPr/>
          <p:nvPr/>
        </p:nvSpPr>
        <p:spPr>
          <a:xfrm>
            <a:off x="3365820" y="307069"/>
            <a:ext cx="5587715" cy="586751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963" y="1059490"/>
            <a:ext cx="2215991" cy="103471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726" y="-27384"/>
            <a:ext cx="10851153" cy="6857999"/>
          </a:xfrm>
          <a:prstGeom prst="rect">
            <a:avLst/>
          </a:prstGeom>
        </p:spPr>
      </p:pic>
      <p:sp>
        <p:nvSpPr>
          <p:cNvPr id="2" name="Rectangle: Single Corner Rounded 1"/>
          <p:cNvSpPr/>
          <p:nvPr/>
        </p:nvSpPr>
        <p:spPr>
          <a:xfrm flipV="1">
            <a:off x="-40726" y="-27384"/>
            <a:ext cx="10441160" cy="518693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35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40726" y="-8053"/>
            <a:ext cx="6494748" cy="3975599"/>
          </a:xfrm>
        </p:spPr>
      </p:pic>
      <p:sp>
        <p:nvSpPr>
          <p:cNvPr id="9" name="TextBox 8"/>
          <p:cNvSpPr txBox="1"/>
          <p:nvPr/>
        </p:nvSpPr>
        <p:spPr>
          <a:xfrm>
            <a:off x="5436096" y="2331741"/>
            <a:ext cx="370790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Quality</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0" name="Rectangle: Rounded Corners 9"/>
          <p:cNvSpPr/>
          <p:nvPr/>
        </p:nvSpPr>
        <p:spPr>
          <a:xfrm>
            <a:off x="5964883" y="3979133"/>
            <a:ext cx="2637456" cy="39687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7</a:t>
            </a:r>
          </a:p>
        </p:txBody>
      </p:sp>
      <p:sp>
        <p:nvSpPr>
          <p:cNvPr id="11" name="TextBox 10"/>
          <p:cNvSpPr txBox="1"/>
          <p:nvPr/>
        </p:nvSpPr>
        <p:spPr>
          <a:xfrm>
            <a:off x="5818031" y="4461985"/>
            <a:ext cx="2399183" cy="707886"/>
          </a:xfrm>
          <a:prstGeom prst="rect">
            <a:avLst/>
          </a:prstGeom>
          <a:noFill/>
        </p:spPr>
        <p:txBody>
          <a:bodyPr wrap="none" rtlCol="0">
            <a:spAutoFit/>
          </a:bodyPr>
          <a:lstStyle/>
          <a:p>
            <a:r>
              <a:rPr lang="en-US" sz="2000" dirty="0">
                <a:latin typeface="Alexandria" charset="0"/>
              </a:rPr>
              <a:t>PMG354</a:t>
            </a:r>
            <a:r>
              <a:rPr lang="en-EG" sz="2000" dirty="0">
                <a:latin typeface="Alexandria" charset="0"/>
              </a:rPr>
              <a:t> </a:t>
            </a:r>
          </a:p>
          <a:p>
            <a:r>
              <a:rPr lang="en-US" sz="2000" dirty="0">
                <a:latin typeface="Alexandria" charset="0"/>
                <a:cs typeface="Alexandria" charset="0"/>
              </a:rPr>
              <a:t>Initiating the project</a:t>
            </a:r>
          </a:p>
        </p:txBody>
      </p:sp>
      <p:sp>
        <p:nvSpPr>
          <p:cNvPr id="12" name="TextBox 11"/>
          <p:cNvSpPr txBox="1"/>
          <p:nvPr/>
        </p:nvSpPr>
        <p:spPr>
          <a:xfrm>
            <a:off x="344388" y="5856141"/>
            <a:ext cx="36648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344389" y="5395438"/>
            <a:ext cx="3664847" cy="46166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7539573" y="6044294"/>
            <a:ext cx="2520075"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03784" y="677527"/>
            <a:ext cx="1728856" cy="807257"/>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591645" y="2368154"/>
            <a:ext cx="3703010"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26" name="Rectangle 25"/>
          <p:cNvSpPr/>
          <p:nvPr/>
        </p:nvSpPr>
        <p:spPr>
          <a:xfrm>
            <a:off x="845821" y="1700213"/>
            <a:ext cx="3706535"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l="4629" r="4629"/>
          <a:stretch>
            <a:fillRect/>
          </a:stretch>
        </p:blipFill>
        <p:spPr/>
      </p:pic>
      <p:sp>
        <p:nvSpPr>
          <p:cNvPr id="11" name="Rectangle 10"/>
          <p:cNvSpPr/>
          <p:nvPr/>
        </p:nvSpPr>
        <p:spPr>
          <a:xfrm>
            <a:off x="3713322" y="1770970"/>
            <a:ext cx="837595" cy="7219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25">
              <a:solidFill>
                <a:srgbClr val="00B0F0"/>
              </a:solidFill>
              <a:ea typeface="Roboto Light" panose="02000000000000000000" pitchFamily="2" charset="0"/>
            </a:endParaRPr>
          </a:p>
        </p:txBody>
      </p:sp>
      <p:sp>
        <p:nvSpPr>
          <p:cNvPr id="6" name="Rectangle 5"/>
          <p:cNvSpPr/>
          <p:nvPr/>
        </p:nvSpPr>
        <p:spPr>
          <a:xfrm flipV="1">
            <a:off x="1715378" y="620688"/>
            <a:ext cx="74286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4" name="Rectangle 33"/>
          <p:cNvSpPr/>
          <p:nvPr/>
        </p:nvSpPr>
        <p:spPr>
          <a:xfrm>
            <a:off x="873565" y="4922845"/>
            <a:ext cx="3560492" cy="1565942"/>
          </a:xfrm>
          <a:prstGeom prst="rect">
            <a:avLst/>
          </a:prstGeom>
          <a:noFill/>
        </p:spPr>
        <p:txBody>
          <a:bodyPr wrap="square">
            <a:spAutoFit/>
          </a:bodyPr>
          <a:lstStyle/>
          <a:p>
            <a:pPr>
              <a:lnSpc>
                <a:spcPct val="120000"/>
              </a:lnSpc>
            </a:pPr>
            <a:r>
              <a:rPr lang="en-US" sz="1400" dirty="0">
                <a:latin typeface="Alexandria" charset="0"/>
                <a:cs typeface="Alexandria" charset="0"/>
              </a:rPr>
              <a:t>At the end of this lecture, we expect to acquire a knowledge about the project initiation phase and all related activities that have been carried out in order to be able to plan for the project.</a:t>
            </a:r>
          </a:p>
          <a:p>
            <a:pPr>
              <a:lnSpc>
                <a:spcPct val="120000"/>
              </a:lnSpc>
            </a:pPr>
            <a:endParaRPr lang="en-US" sz="1050" dirty="0">
              <a:latin typeface="Alexandria" charset="0"/>
              <a:cs typeface="Alexandria" charset="0"/>
            </a:endParaRPr>
          </a:p>
        </p:txBody>
      </p:sp>
      <p:sp>
        <p:nvSpPr>
          <p:cNvPr id="41" name="TextBox 40"/>
          <p:cNvSpPr txBox="1"/>
          <p:nvPr/>
        </p:nvSpPr>
        <p:spPr>
          <a:xfrm>
            <a:off x="4625925" y="1349676"/>
            <a:ext cx="174586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Objectives</a:t>
            </a:r>
          </a:p>
        </p:txBody>
      </p:sp>
      <p:sp>
        <p:nvSpPr>
          <p:cNvPr id="42" name="TextBox 41"/>
          <p:cNvSpPr txBox="1"/>
          <p:nvPr/>
        </p:nvSpPr>
        <p:spPr>
          <a:xfrm>
            <a:off x="3753917" y="1711748"/>
            <a:ext cx="737380" cy="307777"/>
          </a:xfrm>
          <a:prstGeom prst="rect">
            <a:avLst/>
          </a:prstGeom>
          <a:noFill/>
        </p:spPr>
        <p:txBody>
          <a:bodyPr wrap="square" rtlCol="0">
            <a:spAutoFit/>
          </a:bodyPr>
          <a:lstStyle/>
          <a:p>
            <a:pPr algn="ctr"/>
            <a:r>
              <a:rPr lang="en-US" sz="1400" b="1" dirty="0">
                <a:solidFill>
                  <a:schemeClr val="bg1"/>
                </a:solidFill>
                <a:latin typeface="Alexandria" charset="0"/>
              </a:rPr>
              <a:t>Lecture</a:t>
            </a:r>
            <a:endParaRPr lang="en-US" sz="1050" dirty="0">
              <a:solidFill>
                <a:schemeClr val="bg1"/>
              </a:solidFill>
              <a:latin typeface="Alexandria" charset="0"/>
              <a:cs typeface="Alexandria" charset="0"/>
            </a:endParaRPr>
          </a:p>
        </p:txBody>
      </p:sp>
      <p:sp>
        <p:nvSpPr>
          <p:cNvPr id="43" name="TextBox 42"/>
          <p:cNvSpPr txBox="1"/>
          <p:nvPr/>
        </p:nvSpPr>
        <p:spPr>
          <a:xfrm>
            <a:off x="3753916" y="1872896"/>
            <a:ext cx="706964"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endParaRPr lang="en-US" sz="3000" b="1" dirty="0">
              <a:solidFill>
                <a:schemeClr val="bg1"/>
              </a:solidFill>
              <a:latin typeface="Alexandria" charset="0"/>
              <a:cs typeface="Alexandria" charset="0"/>
            </a:endParaRPr>
          </a:p>
        </p:txBody>
      </p:sp>
      <p:sp>
        <p:nvSpPr>
          <p:cNvPr id="2" name="TextBox 1"/>
          <p:cNvSpPr txBox="1"/>
          <p:nvPr/>
        </p:nvSpPr>
        <p:spPr>
          <a:xfrm>
            <a:off x="7020272" y="6008720"/>
            <a:ext cx="1962150" cy="323165"/>
          </a:xfrm>
          <a:prstGeom prst="rect">
            <a:avLst/>
          </a:prstGeom>
          <a:noFill/>
        </p:spPr>
        <p:txBody>
          <a:bodyPr wrap="square" rtlCol="0">
            <a:spAutoFit/>
          </a:bodyPr>
          <a:lstStyle/>
          <a:p>
            <a:pPr algn="ctr"/>
            <a:r>
              <a:rPr lang="en-US" sz="15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92" y="245479"/>
            <a:ext cx="1728856" cy="80725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06" y="-27384"/>
            <a:ext cx="4160764" cy="4180116"/>
          </a:xfrm>
        </p:spPr>
      </p:pic>
      <p:sp>
        <p:nvSpPr>
          <p:cNvPr id="2" name="Right Triangle 1"/>
          <p:cNvSpPr/>
          <p:nvPr/>
        </p:nvSpPr>
        <p:spPr>
          <a:xfrm rot="5400000">
            <a:off x="-3131" y="-47964"/>
            <a:ext cx="1349477"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8" name="Parallelogram 7"/>
          <p:cNvSpPr/>
          <p:nvPr/>
        </p:nvSpPr>
        <p:spPr>
          <a:xfrm rot="16200000" flipV="1">
            <a:off x="-1099042" y="3861019"/>
            <a:ext cx="5314146" cy="196215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sp>
        <p:nvSpPr>
          <p:cNvPr id="25" name="TextBox 24"/>
          <p:cNvSpPr txBox="1"/>
          <p:nvPr/>
        </p:nvSpPr>
        <p:spPr>
          <a:xfrm>
            <a:off x="3516944" y="1331262"/>
            <a:ext cx="3085424" cy="369332"/>
          </a:xfrm>
          <a:prstGeom prst="rect">
            <a:avLst/>
          </a:prstGeom>
          <a:noFill/>
        </p:spPr>
        <p:txBody>
          <a:bodyPr wrap="square" rtlCol="0">
            <a:spAutoFit/>
          </a:bodyPr>
          <a:lstStyle/>
          <a:p>
            <a:r>
              <a:rPr lang="en-US" b="1" dirty="0">
                <a:solidFill>
                  <a:srgbClr val="00B0F0"/>
                </a:solidFill>
                <a:latin typeface="Alexandria" charset="0"/>
                <a:cs typeface="Alexandria" charset="0"/>
              </a:rPr>
              <a:t>Contents</a:t>
            </a:r>
          </a:p>
        </p:txBody>
      </p:sp>
      <p:sp>
        <p:nvSpPr>
          <p:cNvPr id="28" name="Rectangle 27"/>
          <p:cNvSpPr/>
          <p:nvPr/>
        </p:nvSpPr>
        <p:spPr>
          <a:xfrm>
            <a:off x="2363117" y="548680"/>
            <a:ext cx="4887686"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1" name="TextBox 30"/>
          <p:cNvSpPr txBox="1"/>
          <p:nvPr/>
        </p:nvSpPr>
        <p:spPr>
          <a:xfrm>
            <a:off x="2688483" y="2025504"/>
            <a:ext cx="6312990" cy="4016484"/>
          </a:xfrm>
          <a:prstGeom prst="rect">
            <a:avLst/>
          </a:prstGeom>
          <a:noFill/>
        </p:spPr>
        <p:txBody>
          <a:bodyPr wrap="square" rtlCol="0">
            <a:spAutoFit/>
          </a:bodyPr>
          <a:lstStyle/>
          <a:p>
            <a:pPr marL="257175" indent="-257175">
              <a:buFont typeface="Arial" panose="020B0604020202020204" pitchFamily="34" charset="0"/>
              <a:buChar char="•"/>
            </a:pPr>
            <a:r>
              <a:rPr lang="en-US" sz="2400" dirty="0">
                <a:latin typeface="Calibri" panose="020F0502020204030204" pitchFamily="34" charset="0"/>
                <a:cs typeface="Calibri" panose="020F0502020204030204" pitchFamily="34" charset="0"/>
              </a:rPr>
              <a:t>Project Management Knowledge Areas </a:t>
            </a:r>
          </a:p>
          <a:p>
            <a:pPr marL="257175" indent="-257175">
              <a:buFont typeface="Arial" panose="020B0604020202020204" pitchFamily="34" charset="0"/>
              <a:buChar char="•"/>
            </a:pPr>
            <a:r>
              <a:rPr lang="sr-Latn-CS" sz="2400" dirty="0">
                <a:latin typeface="Calibri" panose="020F0502020204030204" pitchFamily="34" charset="0"/>
                <a:cs typeface="Calibri" panose="020F0502020204030204" pitchFamily="34" charset="0"/>
              </a:rPr>
              <a:t>The Project Documents</a:t>
            </a:r>
          </a:p>
          <a:p>
            <a:pPr marL="257175" indent="-257175">
              <a:buFont typeface="Arial" panose="020B0604020202020204" pitchFamily="34" charset="0"/>
              <a:buChar char="•"/>
            </a:pPr>
            <a:r>
              <a:rPr lang="en-US" sz="2400" dirty="0">
                <a:latin typeface="Calibri" panose="020F0502020204030204" pitchFamily="34" charset="0"/>
                <a:cs typeface="Calibri" panose="020F0502020204030204" pitchFamily="34" charset="0"/>
              </a:rPr>
              <a:t>Project Initiation</a:t>
            </a:r>
            <a:endParaRPr lang="en-EG" sz="2400" dirty="0">
              <a:latin typeface="Calibri" panose="020F0502020204030204" pitchFamily="34" charset="0"/>
              <a:cs typeface="Calibri" panose="020F0502020204030204" pitchFamily="34" charset="0"/>
            </a:endParaRPr>
          </a:p>
          <a:p>
            <a:pPr marL="257175" indent="-257175">
              <a:buFont typeface="Arial" panose="020B0604020202020204" pitchFamily="34" charset="0"/>
              <a:buChar char="•"/>
            </a:pPr>
            <a:r>
              <a:rPr lang="en-US" sz="2400" dirty="0">
                <a:latin typeface="Calibri" panose="020F0502020204030204" pitchFamily="34" charset="0"/>
                <a:cs typeface="Calibri" panose="020F0502020204030204" pitchFamily="34" charset="0"/>
              </a:rPr>
              <a:t>The Statement of Work (SOW)</a:t>
            </a:r>
          </a:p>
          <a:p>
            <a:pPr marL="257175" indent="-257175">
              <a:buFont typeface="Arial" panose="020B0604020202020204" pitchFamily="34" charset="0"/>
              <a:buChar char="•"/>
            </a:pPr>
            <a:r>
              <a:rPr lang="en-US" sz="2400" dirty="0">
                <a:latin typeface="Calibri" panose="020F0502020204030204" pitchFamily="34" charset="0"/>
                <a:cs typeface="Calibri" panose="020F0502020204030204" pitchFamily="34" charset="0"/>
              </a:rPr>
              <a:t>The Project Charter</a:t>
            </a:r>
          </a:p>
          <a:p>
            <a:pPr marL="257175" indent="-257175">
              <a:buFont typeface="Arial" panose="020B0604020202020204" pitchFamily="34" charset="0"/>
              <a:buChar char="•"/>
            </a:pPr>
            <a:r>
              <a:rPr lang="en-US" sz="2400" dirty="0">
                <a:latin typeface="Calibri" panose="020F0502020204030204" pitchFamily="34" charset="0"/>
                <a:cs typeface="Calibri" panose="020F0502020204030204" pitchFamily="34" charset="0"/>
              </a:rPr>
              <a:t>Project Scope Statement</a:t>
            </a:r>
          </a:p>
          <a:p>
            <a:pPr marL="257175" indent="-257175">
              <a:buFont typeface="Arial" panose="020B0604020202020204" pitchFamily="34" charset="0"/>
              <a:buChar char="•"/>
            </a:pPr>
            <a:r>
              <a:rPr lang="en-US" sz="2400" dirty="0">
                <a:latin typeface="Calibri" panose="020F0502020204030204" pitchFamily="34" charset="0"/>
                <a:cs typeface="Calibri" panose="020F0502020204030204" pitchFamily="34" charset="0"/>
              </a:rPr>
              <a:t>Project Assumptions</a:t>
            </a:r>
          </a:p>
          <a:p>
            <a:pPr marL="257175" indent="-257175">
              <a:buFont typeface="Arial" panose="020B0604020202020204" pitchFamily="34" charset="0"/>
              <a:buChar char="•"/>
            </a:pPr>
            <a:r>
              <a:rPr lang="en-US" sz="2400" dirty="0">
                <a:latin typeface="Calibri" panose="020F0502020204030204" pitchFamily="34" charset="0"/>
                <a:cs typeface="Calibri" panose="020F0502020204030204" pitchFamily="34" charset="0"/>
              </a:rPr>
              <a:t>Identify Stakeholders </a:t>
            </a:r>
          </a:p>
          <a:p>
            <a:pPr marL="257175" indent="-257175">
              <a:buFont typeface="Arial" panose="020B0604020202020204" pitchFamily="34" charset="0"/>
              <a:buChar char="•"/>
            </a:pPr>
            <a:r>
              <a:rPr lang="en-US" sz="2400" dirty="0">
                <a:latin typeface="Calibri" panose="020F0502020204030204" pitchFamily="34" charset="0"/>
                <a:cs typeface="Calibri" panose="020F0502020204030204" pitchFamily="34" charset="0"/>
              </a:rPr>
              <a:t>The Project Team</a:t>
            </a:r>
          </a:p>
          <a:p>
            <a:pPr marL="257175" indent="-257175">
              <a:buFont typeface="Arial" panose="020B0604020202020204" pitchFamily="34" charset="0"/>
              <a:buChar char="•"/>
            </a:pPr>
            <a:r>
              <a:rPr lang="en-US" sz="2400" dirty="0">
                <a:latin typeface="Calibri" panose="020F0502020204030204" pitchFamily="34" charset="0"/>
                <a:cs typeface="Calibri" panose="020F0502020204030204" pitchFamily="34" charset="0"/>
              </a:rPr>
              <a:t>Summary and conclusion</a:t>
            </a:r>
            <a:br>
              <a:rPr lang="en-US" sz="2400" b="1" u="sng" dirty="0">
                <a:solidFill>
                  <a:prstClr val="black"/>
                </a:solidFill>
                <a:latin typeface="Book Antiqua" panose="02040602050305030304" pitchFamily="18" charset="0"/>
              </a:rPr>
            </a:br>
            <a:endParaRPr lang="en-US" altLang="en-US" sz="1500" dirty="0"/>
          </a:p>
        </p:txBody>
      </p:sp>
      <p:sp>
        <p:nvSpPr>
          <p:cNvPr id="32" name="Rectangle 31"/>
          <p:cNvSpPr/>
          <p:nvPr/>
        </p:nvSpPr>
        <p:spPr>
          <a:xfrm>
            <a:off x="2539903" y="1175492"/>
            <a:ext cx="892950" cy="7413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ea typeface="Roboto Light" panose="02000000000000000000" pitchFamily="2" charset="0"/>
            </a:endParaRPr>
          </a:p>
        </p:txBody>
      </p:sp>
      <p:sp>
        <p:nvSpPr>
          <p:cNvPr id="33" name="TextBox 32"/>
          <p:cNvSpPr txBox="1"/>
          <p:nvPr/>
        </p:nvSpPr>
        <p:spPr>
          <a:xfrm>
            <a:off x="2578075" y="1268760"/>
            <a:ext cx="818257" cy="323165"/>
          </a:xfrm>
          <a:prstGeom prst="rect">
            <a:avLst/>
          </a:prstGeom>
          <a:noFill/>
        </p:spPr>
        <p:txBody>
          <a:bodyPr wrap="square" rtlCol="0">
            <a:spAutoFit/>
          </a:bodyPr>
          <a:lstStyle/>
          <a:p>
            <a:pPr algn="ctr"/>
            <a:r>
              <a:rPr lang="en-US" sz="1500" b="1" dirty="0">
                <a:solidFill>
                  <a:schemeClr val="bg1"/>
                </a:solidFill>
                <a:latin typeface="Alexandria" charset="0"/>
              </a:rPr>
              <a:t>Lecture</a:t>
            </a:r>
          </a:p>
        </p:txBody>
      </p:sp>
      <p:sp>
        <p:nvSpPr>
          <p:cNvPr id="34" name="TextBox 33"/>
          <p:cNvSpPr txBox="1"/>
          <p:nvPr/>
        </p:nvSpPr>
        <p:spPr>
          <a:xfrm>
            <a:off x="2678685" y="1434842"/>
            <a:ext cx="614325" cy="553998"/>
          </a:xfrm>
          <a:prstGeom prst="rect">
            <a:avLst/>
          </a:prstGeom>
          <a:noFill/>
        </p:spPr>
        <p:txBody>
          <a:bodyPr wrap="square" rtlCol="0">
            <a:spAutoFit/>
          </a:bodyPr>
          <a:lstStyle/>
          <a:p>
            <a:pPr algn="ctr"/>
            <a:r>
              <a:rPr lang="en-US" sz="3000" b="1" dirty="0">
                <a:solidFill>
                  <a:schemeClr val="bg1"/>
                </a:solidFill>
                <a:latin typeface="Alexandria" charset="0"/>
                <a:cs typeface="Alexandria" charset="0"/>
              </a:rPr>
              <a:t>07</a:t>
            </a:r>
          </a:p>
        </p:txBody>
      </p:sp>
      <p:sp>
        <p:nvSpPr>
          <p:cNvPr id="3" name="TextBox 2"/>
          <p:cNvSpPr txBox="1"/>
          <p:nvPr/>
        </p:nvSpPr>
        <p:spPr>
          <a:xfrm>
            <a:off x="7103956" y="6366898"/>
            <a:ext cx="1962150" cy="323165"/>
          </a:xfrm>
          <a:prstGeom prst="rect">
            <a:avLst/>
          </a:prstGeom>
          <a:noFill/>
        </p:spPr>
        <p:txBody>
          <a:bodyPr wrap="square" rtlCol="0">
            <a:spAutoFit/>
          </a:bodyPr>
          <a:lstStyle/>
          <a:p>
            <a:pPr algn="ctr"/>
            <a:r>
              <a:rPr lang="en-US" sz="15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173471"/>
            <a:ext cx="1728856" cy="807257"/>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BB786-0DED-421D-926B-21CEECE10219}"/>
              </a:ext>
            </a:extLst>
          </p:cNvPr>
          <p:cNvSpPr>
            <a:spLocks noGrp="1"/>
          </p:cNvSpPr>
          <p:nvPr>
            <p:ph type="title"/>
          </p:nvPr>
        </p:nvSpPr>
        <p:spPr>
          <a:xfrm>
            <a:off x="539552" y="850685"/>
            <a:ext cx="5840406" cy="857250"/>
          </a:xfrm>
        </p:spPr>
        <p:txBody>
          <a:bodyPr>
            <a:normAutofit/>
          </a:bodyPr>
          <a:lstStyle/>
          <a:p>
            <a:r>
              <a:rPr lang="en-US" sz="2700" dirty="0"/>
              <a:t>Project Management Knowledge Areas </a:t>
            </a:r>
          </a:p>
        </p:txBody>
      </p:sp>
      <p:graphicFrame>
        <p:nvGraphicFramePr>
          <p:cNvPr id="5" name="Content Placeholder 4">
            <a:extLst>
              <a:ext uri="{FF2B5EF4-FFF2-40B4-BE49-F238E27FC236}">
                <a16:creationId xmlns:a16="http://schemas.microsoft.com/office/drawing/2014/main" id="{1B00A105-8D45-439A-95EA-3B7EAD5DA2AF}"/>
              </a:ext>
            </a:extLst>
          </p:cNvPr>
          <p:cNvGraphicFramePr>
            <a:graphicFrameLocks noGrp="1"/>
          </p:cNvGraphicFramePr>
          <p:nvPr>
            <p:ph idx="1"/>
            <p:extLst>
              <p:ext uri="{D42A27DB-BD31-4B8C-83A1-F6EECF244321}">
                <p14:modId xmlns:p14="http://schemas.microsoft.com/office/powerpoint/2010/main" val="1811855537"/>
              </p:ext>
            </p:extLst>
          </p:nvPr>
        </p:nvGraphicFramePr>
        <p:xfrm>
          <a:off x="539552" y="1591081"/>
          <a:ext cx="7920879" cy="4433636"/>
        </p:xfrm>
        <a:graphic>
          <a:graphicData uri="http://schemas.openxmlformats.org/drawingml/2006/table">
            <a:tbl>
              <a:tblPr firstRow="1" bandRow="1">
                <a:tableStyleId>{5C22544A-7EE6-4342-B048-85BDC9FD1C3A}</a:tableStyleId>
              </a:tblPr>
              <a:tblGrid>
                <a:gridCol w="555850">
                  <a:extLst>
                    <a:ext uri="{9D8B030D-6E8A-4147-A177-3AD203B41FA5}">
                      <a16:colId xmlns:a16="http://schemas.microsoft.com/office/drawing/2014/main" val="582586882"/>
                    </a:ext>
                  </a:extLst>
                </a:gridCol>
                <a:gridCol w="2287542">
                  <a:extLst>
                    <a:ext uri="{9D8B030D-6E8A-4147-A177-3AD203B41FA5}">
                      <a16:colId xmlns:a16="http://schemas.microsoft.com/office/drawing/2014/main" val="4143920981"/>
                    </a:ext>
                  </a:extLst>
                </a:gridCol>
                <a:gridCol w="5077487">
                  <a:extLst>
                    <a:ext uri="{9D8B030D-6E8A-4147-A177-3AD203B41FA5}">
                      <a16:colId xmlns:a16="http://schemas.microsoft.com/office/drawing/2014/main" val="2231875789"/>
                    </a:ext>
                  </a:extLst>
                </a:gridCol>
              </a:tblGrid>
              <a:tr h="804754">
                <a:tc>
                  <a:txBody>
                    <a:bodyPr/>
                    <a:lstStyle/>
                    <a:p>
                      <a:r>
                        <a:rPr lang="en-US" sz="1000" dirty="0">
                          <a:latin typeface="Book Antiqua" panose="02040602050305030304" pitchFamily="18" charset="0"/>
                        </a:rPr>
                        <a:t>No.</a:t>
                      </a:r>
                    </a:p>
                  </a:txBody>
                  <a:tcPr marL="68580" marR="68580" marT="34290" marB="34290"/>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1500" dirty="0">
                          <a:latin typeface="Book Antiqua" panose="02040602050305030304" pitchFamily="18" charset="0"/>
                        </a:rPr>
                        <a:t>Knowledge Area </a:t>
                      </a:r>
                    </a:p>
                    <a:p>
                      <a:pPr algn="ctr"/>
                      <a:endParaRPr lang="en-US" sz="1500" dirty="0">
                        <a:latin typeface="Book Antiqua" panose="02040602050305030304" pitchFamily="18" charset="0"/>
                      </a:endParaRPr>
                    </a:p>
                  </a:txBody>
                  <a:tcPr marL="68580" marR="68580" marT="34290" marB="34290"/>
                </a:tc>
                <a:tc>
                  <a:txBody>
                    <a:bodyPr/>
                    <a:lstStyle/>
                    <a:p>
                      <a:pPr algn="ctr"/>
                      <a:r>
                        <a:rPr lang="en-US" sz="1500" dirty="0">
                          <a:latin typeface="Book Antiqua" panose="02040602050305030304" pitchFamily="18" charset="0"/>
                        </a:rPr>
                        <a:t>Definition </a:t>
                      </a:r>
                    </a:p>
                  </a:txBody>
                  <a:tcPr marL="68580" marR="68580" marT="34290" marB="34290"/>
                </a:tc>
                <a:extLst>
                  <a:ext uri="{0D108BD9-81ED-4DB2-BD59-A6C34878D82A}">
                    <a16:rowId xmlns:a16="http://schemas.microsoft.com/office/drawing/2014/main" val="775080803"/>
                  </a:ext>
                </a:extLst>
              </a:tr>
              <a:tr h="1679485">
                <a:tc>
                  <a:txBody>
                    <a:bodyPr/>
                    <a:lstStyle/>
                    <a:p>
                      <a:pPr algn="l"/>
                      <a:r>
                        <a:rPr lang="en-US" sz="1000" b="1" dirty="0">
                          <a:latin typeface="Book Antiqua" panose="02040602050305030304" pitchFamily="18" charset="0"/>
                        </a:rPr>
                        <a:t>1</a:t>
                      </a:r>
                    </a:p>
                  </a:txBody>
                  <a:tcPr marL="68580" marR="68580" marT="34290" marB="34290"/>
                </a:tc>
                <a:tc>
                  <a:txBody>
                    <a:bodyPr/>
                    <a:lstStyle/>
                    <a:p>
                      <a:pPr algn="l"/>
                      <a:r>
                        <a:rPr lang="en-US" sz="1400" b="1" i="0" u="none" strike="noStrike" kern="1200" baseline="0" dirty="0">
                          <a:solidFill>
                            <a:schemeClr val="dk1"/>
                          </a:solidFill>
                          <a:latin typeface="Book Antiqua" panose="02040602050305030304" pitchFamily="18" charset="0"/>
                          <a:ea typeface="+mn-ea"/>
                          <a:cs typeface="+mn-cs"/>
                        </a:rPr>
                        <a:t>Project Integration Management</a:t>
                      </a:r>
                      <a:endParaRPr lang="en-US" sz="1000" dirty="0">
                        <a:latin typeface="Book Antiqua" panose="02040602050305030304" pitchFamily="18" charset="0"/>
                      </a:endParaRPr>
                    </a:p>
                  </a:txBody>
                  <a:tcPr marL="68580" marR="68580" marT="34290" marB="34290"/>
                </a:tc>
                <a:tc>
                  <a:txBody>
                    <a:bodyPr/>
                    <a:lstStyle/>
                    <a:p>
                      <a:pPr algn="l"/>
                      <a:r>
                        <a:rPr lang="en-US" sz="1400" b="0" i="0" u="none" strike="noStrike" kern="1200" baseline="0" dirty="0">
                          <a:solidFill>
                            <a:schemeClr val="dk1"/>
                          </a:solidFill>
                          <a:latin typeface="Book Antiqua" panose="02040602050305030304" pitchFamily="18" charset="0"/>
                          <a:ea typeface="+mn-ea"/>
                          <a:cs typeface="+mn-cs"/>
                        </a:rPr>
                        <a:t>includes the processes and activities to</a:t>
                      </a:r>
                    </a:p>
                    <a:p>
                      <a:pPr algn="l"/>
                      <a:r>
                        <a:rPr lang="en-US" sz="1400" b="0" i="0" u="none" strike="noStrike" kern="1200" baseline="0" dirty="0">
                          <a:solidFill>
                            <a:schemeClr val="dk1"/>
                          </a:solidFill>
                          <a:latin typeface="Book Antiqua" panose="02040602050305030304" pitchFamily="18" charset="0"/>
                          <a:ea typeface="+mn-ea"/>
                          <a:cs typeface="+mn-cs"/>
                        </a:rPr>
                        <a:t>identify, define, combine, unify, and coordinate the various processes and project management activities within the Project Management Process Groups.</a:t>
                      </a:r>
                      <a:endParaRPr lang="en-US" sz="1000" dirty="0">
                        <a:latin typeface="Book Antiqua" panose="02040602050305030304" pitchFamily="18" charset="0"/>
                      </a:endParaRPr>
                    </a:p>
                  </a:txBody>
                  <a:tcPr marL="68580" marR="68580" marT="34290" marB="34290"/>
                </a:tc>
                <a:extLst>
                  <a:ext uri="{0D108BD9-81ED-4DB2-BD59-A6C34878D82A}">
                    <a16:rowId xmlns:a16="http://schemas.microsoft.com/office/drawing/2014/main" val="3820831566"/>
                  </a:ext>
                </a:extLst>
              </a:tr>
              <a:tr h="1214623">
                <a:tc>
                  <a:txBody>
                    <a:bodyPr/>
                    <a:lstStyle/>
                    <a:p>
                      <a:pPr algn="l"/>
                      <a:r>
                        <a:rPr lang="en-US" sz="1000" b="1" dirty="0">
                          <a:latin typeface="Book Antiqua" panose="02040602050305030304" pitchFamily="18" charset="0"/>
                        </a:rPr>
                        <a:t>2</a:t>
                      </a:r>
                    </a:p>
                  </a:txBody>
                  <a:tcPr marL="68580" marR="68580" marT="34290" marB="34290"/>
                </a:tc>
                <a:tc>
                  <a:txBody>
                    <a:bodyPr/>
                    <a:lstStyle/>
                    <a:p>
                      <a:pPr algn="l"/>
                      <a:r>
                        <a:rPr lang="en-US" sz="1400" b="1" i="0" u="none" strike="noStrike" kern="1200" baseline="0" dirty="0">
                          <a:solidFill>
                            <a:schemeClr val="dk1"/>
                          </a:solidFill>
                          <a:latin typeface="Book Antiqua" panose="02040602050305030304" pitchFamily="18" charset="0"/>
                          <a:ea typeface="+mn-ea"/>
                          <a:cs typeface="+mn-cs"/>
                        </a:rPr>
                        <a:t>Project Scope Management</a:t>
                      </a:r>
                      <a:endParaRPr lang="en-US" sz="1000" dirty="0">
                        <a:latin typeface="Book Antiqua" panose="02040602050305030304" pitchFamily="18" charset="0"/>
                      </a:endParaRPr>
                    </a:p>
                  </a:txBody>
                  <a:tcPr marL="68580" marR="68580" marT="34290" marB="34290"/>
                </a:tc>
                <a:tc>
                  <a:txBody>
                    <a:bodyPr/>
                    <a:lstStyle/>
                    <a:p>
                      <a:pPr algn="l"/>
                      <a:r>
                        <a:rPr lang="en-US" sz="1400" b="0" i="0" u="none" strike="noStrike" kern="1200" baseline="0" dirty="0">
                          <a:solidFill>
                            <a:schemeClr val="dk1"/>
                          </a:solidFill>
                          <a:latin typeface="Book Antiqua" panose="02040602050305030304" pitchFamily="18" charset="0"/>
                          <a:ea typeface="+mn-ea"/>
                          <a:cs typeface="+mn-cs"/>
                        </a:rPr>
                        <a:t>includes the processes required to ensure that the</a:t>
                      </a:r>
                    </a:p>
                    <a:p>
                      <a:pPr algn="l"/>
                      <a:r>
                        <a:rPr lang="en-US" sz="1400" b="0" i="0" u="none" strike="noStrike" kern="1200" baseline="0" dirty="0">
                          <a:solidFill>
                            <a:schemeClr val="dk1"/>
                          </a:solidFill>
                          <a:latin typeface="Book Antiqua" panose="02040602050305030304" pitchFamily="18" charset="0"/>
                          <a:ea typeface="+mn-ea"/>
                          <a:cs typeface="+mn-cs"/>
                        </a:rPr>
                        <a:t>project includes all the work required, and only the work required, to complete the project successfully</a:t>
                      </a:r>
                      <a:endParaRPr lang="en-US" sz="1000" dirty="0">
                        <a:latin typeface="Book Antiqua" panose="02040602050305030304" pitchFamily="18" charset="0"/>
                      </a:endParaRPr>
                    </a:p>
                  </a:txBody>
                  <a:tcPr marL="68580" marR="68580" marT="34290" marB="34290"/>
                </a:tc>
                <a:extLst>
                  <a:ext uri="{0D108BD9-81ED-4DB2-BD59-A6C34878D82A}">
                    <a16:rowId xmlns:a16="http://schemas.microsoft.com/office/drawing/2014/main" val="4243356116"/>
                  </a:ext>
                </a:extLst>
              </a:tr>
              <a:tr h="734774">
                <a:tc>
                  <a:txBody>
                    <a:bodyPr/>
                    <a:lstStyle/>
                    <a:p>
                      <a:pPr algn="l"/>
                      <a:r>
                        <a:rPr lang="en-US" sz="1000" b="1" dirty="0">
                          <a:latin typeface="Book Antiqua" panose="02040602050305030304" pitchFamily="18" charset="0"/>
                        </a:rPr>
                        <a:t>3</a:t>
                      </a:r>
                    </a:p>
                  </a:txBody>
                  <a:tcPr marL="68580" marR="68580" marT="34290" marB="34290"/>
                </a:tc>
                <a:tc>
                  <a:txBody>
                    <a:bodyPr/>
                    <a:lstStyle/>
                    <a:p>
                      <a:pPr algn="l"/>
                      <a:r>
                        <a:rPr lang="en-US" sz="1400" b="1" i="0" u="none" strike="noStrike" kern="1200" baseline="0" dirty="0">
                          <a:solidFill>
                            <a:schemeClr val="dk1"/>
                          </a:solidFill>
                          <a:latin typeface="Book Antiqua" panose="02040602050305030304" pitchFamily="18" charset="0"/>
                          <a:ea typeface="+mn-ea"/>
                          <a:cs typeface="+mn-cs"/>
                        </a:rPr>
                        <a:t>Project Schedule Management</a:t>
                      </a:r>
                      <a:endParaRPr lang="en-US" sz="1000" dirty="0">
                        <a:latin typeface="Book Antiqua" panose="02040602050305030304" pitchFamily="18" charset="0"/>
                      </a:endParaRPr>
                    </a:p>
                  </a:txBody>
                  <a:tcPr marL="68580" marR="68580" marT="34290" marB="34290"/>
                </a:tc>
                <a:tc>
                  <a:txBody>
                    <a:bodyPr/>
                    <a:lstStyle/>
                    <a:p>
                      <a:pPr algn="l"/>
                      <a:r>
                        <a:rPr lang="en-US" sz="1400" b="0" i="0" u="none" strike="noStrike" kern="1200" baseline="0" dirty="0">
                          <a:solidFill>
                            <a:schemeClr val="dk1"/>
                          </a:solidFill>
                          <a:latin typeface="Book Antiqua" panose="02040602050305030304" pitchFamily="18" charset="0"/>
                          <a:ea typeface="+mn-ea"/>
                          <a:cs typeface="+mn-cs"/>
                        </a:rPr>
                        <a:t>includes the processes required to manage the</a:t>
                      </a:r>
                    </a:p>
                    <a:p>
                      <a:pPr algn="l"/>
                      <a:r>
                        <a:rPr lang="en-US" sz="1400" b="0" i="0" u="none" strike="noStrike" kern="1200" baseline="0" dirty="0">
                          <a:solidFill>
                            <a:schemeClr val="dk1"/>
                          </a:solidFill>
                          <a:latin typeface="Book Antiqua" panose="02040602050305030304" pitchFamily="18" charset="0"/>
                          <a:ea typeface="+mn-ea"/>
                          <a:cs typeface="+mn-cs"/>
                        </a:rPr>
                        <a:t>timely completion of the project.</a:t>
                      </a:r>
                      <a:endParaRPr lang="en-US" sz="1000" dirty="0">
                        <a:latin typeface="Book Antiqua" panose="02040602050305030304" pitchFamily="18" charset="0"/>
                      </a:endParaRPr>
                    </a:p>
                  </a:txBody>
                  <a:tcPr marL="68580" marR="68580" marT="34290" marB="34290"/>
                </a:tc>
                <a:extLst>
                  <a:ext uri="{0D108BD9-81ED-4DB2-BD59-A6C34878D82A}">
                    <a16:rowId xmlns:a16="http://schemas.microsoft.com/office/drawing/2014/main" val="1411128380"/>
                  </a:ext>
                </a:extLst>
              </a:tr>
            </a:tbl>
          </a:graphicData>
        </a:graphic>
      </p:graphicFrame>
      <p:sp>
        <p:nvSpPr>
          <p:cNvPr id="3" name="Rectangle 2">
            <a:extLst>
              <a:ext uri="{FF2B5EF4-FFF2-40B4-BE49-F238E27FC236}">
                <a16:creationId xmlns:a16="http://schemas.microsoft.com/office/drawing/2014/main" id="{98B20357-51F9-663D-3937-97A12F01C075}"/>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80C31F8B-8DE1-EF06-B982-B222F2E30CD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C36A074B-3E87-9A3A-9D27-8AAAED4C88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4137856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BB786-0DED-421D-926B-21CEECE10219}"/>
              </a:ext>
            </a:extLst>
          </p:cNvPr>
          <p:cNvSpPr>
            <a:spLocks noGrp="1"/>
          </p:cNvSpPr>
          <p:nvPr>
            <p:ph type="title"/>
          </p:nvPr>
        </p:nvSpPr>
        <p:spPr>
          <a:xfrm>
            <a:off x="539552" y="805420"/>
            <a:ext cx="5840406" cy="857250"/>
          </a:xfrm>
        </p:spPr>
        <p:txBody>
          <a:bodyPr>
            <a:normAutofit/>
          </a:bodyPr>
          <a:lstStyle/>
          <a:p>
            <a:r>
              <a:rPr lang="en-US" sz="2700" dirty="0"/>
              <a:t>Project Management Knowledge Areas </a:t>
            </a:r>
          </a:p>
        </p:txBody>
      </p:sp>
      <p:graphicFrame>
        <p:nvGraphicFramePr>
          <p:cNvPr id="5" name="Content Placeholder 4">
            <a:extLst>
              <a:ext uri="{FF2B5EF4-FFF2-40B4-BE49-F238E27FC236}">
                <a16:creationId xmlns:a16="http://schemas.microsoft.com/office/drawing/2014/main" id="{1B00A105-8D45-439A-95EA-3B7EAD5DA2AF}"/>
              </a:ext>
            </a:extLst>
          </p:cNvPr>
          <p:cNvGraphicFramePr>
            <a:graphicFrameLocks noGrp="1"/>
          </p:cNvGraphicFramePr>
          <p:nvPr>
            <p:ph idx="1"/>
            <p:extLst>
              <p:ext uri="{D42A27DB-BD31-4B8C-83A1-F6EECF244321}">
                <p14:modId xmlns:p14="http://schemas.microsoft.com/office/powerpoint/2010/main" val="1583775308"/>
              </p:ext>
            </p:extLst>
          </p:nvPr>
        </p:nvGraphicFramePr>
        <p:xfrm>
          <a:off x="646904" y="1539387"/>
          <a:ext cx="8245576" cy="4697925"/>
        </p:xfrm>
        <a:graphic>
          <a:graphicData uri="http://schemas.openxmlformats.org/drawingml/2006/table">
            <a:tbl>
              <a:tblPr firstRow="1" bandRow="1">
                <a:tableStyleId>{5C22544A-7EE6-4342-B048-85BDC9FD1C3A}</a:tableStyleId>
              </a:tblPr>
              <a:tblGrid>
                <a:gridCol w="578636">
                  <a:extLst>
                    <a:ext uri="{9D8B030D-6E8A-4147-A177-3AD203B41FA5}">
                      <a16:colId xmlns:a16="http://schemas.microsoft.com/office/drawing/2014/main" val="582586882"/>
                    </a:ext>
                  </a:extLst>
                </a:gridCol>
                <a:gridCol w="2487027">
                  <a:extLst>
                    <a:ext uri="{9D8B030D-6E8A-4147-A177-3AD203B41FA5}">
                      <a16:colId xmlns:a16="http://schemas.microsoft.com/office/drawing/2014/main" val="4143920981"/>
                    </a:ext>
                  </a:extLst>
                </a:gridCol>
                <a:gridCol w="5179913">
                  <a:extLst>
                    <a:ext uri="{9D8B030D-6E8A-4147-A177-3AD203B41FA5}">
                      <a16:colId xmlns:a16="http://schemas.microsoft.com/office/drawing/2014/main" val="2231875789"/>
                    </a:ext>
                  </a:extLst>
                </a:gridCol>
              </a:tblGrid>
              <a:tr h="771802">
                <a:tc>
                  <a:txBody>
                    <a:bodyPr/>
                    <a:lstStyle/>
                    <a:p>
                      <a:r>
                        <a:rPr lang="en-US" sz="1000" dirty="0">
                          <a:latin typeface="Book Antiqua" panose="02040602050305030304" pitchFamily="18" charset="0"/>
                        </a:rPr>
                        <a:t>No.</a:t>
                      </a:r>
                    </a:p>
                  </a:txBody>
                  <a:tcPr marL="68580" marR="68580" marT="34290" marB="34290"/>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1500" dirty="0">
                          <a:latin typeface="Book Antiqua" panose="02040602050305030304" pitchFamily="18" charset="0"/>
                        </a:rPr>
                        <a:t>Knowledge Area </a:t>
                      </a:r>
                    </a:p>
                    <a:p>
                      <a:pPr algn="ctr"/>
                      <a:endParaRPr lang="en-US" sz="1500" dirty="0">
                        <a:latin typeface="Book Antiqua" panose="02040602050305030304" pitchFamily="18" charset="0"/>
                      </a:endParaRPr>
                    </a:p>
                  </a:txBody>
                  <a:tcPr marL="68580" marR="68580" marT="34290" marB="34290"/>
                </a:tc>
                <a:tc>
                  <a:txBody>
                    <a:bodyPr/>
                    <a:lstStyle/>
                    <a:p>
                      <a:pPr algn="ctr"/>
                      <a:r>
                        <a:rPr lang="en-US" sz="1500" dirty="0">
                          <a:latin typeface="Book Antiqua" panose="02040602050305030304" pitchFamily="18" charset="0"/>
                        </a:rPr>
                        <a:t>Definition </a:t>
                      </a:r>
                    </a:p>
                  </a:txBody>
                  <a:tcPr marL="68580" marR="68580" marT="34290" marB="34290"/>
                </a:tc>
                <a:extLst>
                  <a:ext uri="{0D108BD9-81ED-4DB2-BD59-A6C34878D82A}">
                    <a16:rowId xmlns:a16="http://schemas.microsoft.com/office/drawing/2014/main" val="775080803"/>
                  </a:ext>
                </a:extLst>
              </a:tr>
              <a:tr h="1308708">
                <a:tc>
                  <a:txBody>
                    <a:bodyPr/>
                    <a:lstStyle/>
                    <a:p>
                      <a:pPr algn="l"/>
                      <a:r>
                        <a:rPr lang="en-US" sz="1000" b="1" dirty="0">
                          <a:latin typeface="Book Antiqua" panose="02040602050305030304" pitchFamily="18" charset="0"/>
                        </a:rPr>
                        <a:t>4</a:t>
                      </a:r>
                    </a:p>
                  </a:txBody>
                  <a:tcPr marL="68580" marR="68580" marT="34290" marB="34290"/>
                </a:tc>
                <a:tc>
                  <a:txBody>
                    <a:bodyPr/>
                    <a:lstStyle/>
                    <a:p>
                      <a:pPr algn="l"/>
                      <a:r>
                        <a:rPr lang="en-US" sz="1400" b="1" i="0" u="none" strike="noStrike" kern="1200" baseline="0" dirty="0">
                          <a:solidFill>
                            <a:schemeClr val="dk1"/>
                          </a:solidFill>
                          <a:latin typeface="Book Antiqua" panose="02040602050305030304" pitchFamily="18" charset="0"/>
                          <a:ea typeface="+mn-ea"/>
                          <a:cs typeface="+mn-cs"/>
                        </a:rPr>
                        <a:t>Project Cost Management</a:t>
                      </a:r>
                      <a:endParaRPr lang="en-US" sz="1000" dirty="0">
                        <a:latin typeface="Book Antiqua" panose="02040602050305030304" pitchFamily="18" charset="0"/>
                      </a:endParaRPr>
                    </a:p>
                  </a:txBody>
                  <a:tcPr marL="68580" marR="68580" marT="34290" marB="34290"/>
                </a:tc>
                <a:tc>
                  <a:txBody>
                    <a:bodyPr/>
                    <a:lstStyle/>
                    <a:p>
                      <a:pPr algn="l"/>
                      <a:r>
                        <a:rPr lang="en-US" sz="1400" dirty="0">
                          <a:latin typeface="Book Antiqua" panose="02040602050305030304" pitchFamily="18" charset="0"/>
                        </a:rPr>
                        <a:t>includes the processes involved in planning, estimating, budgeting, financing, funding, managing, and controlling costs so the project can be completed within the approved budget.</a:t>
                      </a:r>
                    </a:p>
                  </a:txBody>
                  <a:tcPr marL="68580" marR="68580" marT="34290" marB="34290"/>
                </a:tc>
                <a:extLst>
                  <a:ext uri="{0D108BD9-81ED-4DB2-BD59-A6C34878D82A}">
                    <a16:rowId xmlns:a16="http://schemas.microsoft.com/office/drawing/2014/main" val="3820831566"/>
                  </a:ext>
                </a:extLst>
              </a:tr>
              <a:tr h="1610716">
                <a:tc>
                  <a:txBody>
                    <a:bodyPr/>
                    <a:lstStyle/>
                    <a:p>
                      <a:pPr algn="l"/>
                      <a:r>
                        <a:rPr lang="en-US" sz="1000" b="1" dirty="0">
                          <a:latin typeface="Book Antiqua" panose="02040602050305030304" pitchFamily="18" charset="0"/>
                        </a:rPr>
                        <a:t>5</a:t>
                      </a:r>
                    </a:p>
                  </a:txBody>
                  <a:tcPr marL="68580" marR="68580" marT="34290" marB="34290"/>
                </a:tc>
                <a:tc>
                  <a:txBody>
                    <a:bodyPr/>
                    <a:lstStyle/>
                    <a:p>
                      <a:pPr algn="l"/>
                      <a:r>
                        <a:rPr lang="en-US" sz="1400" b="1" i="0" u="none" strike="noStrike" kern="1200" baseline="0" dirty="0">
                          <a:solidFill>
                            <a:schemeClr val="dk1"/>
                          </a:solidFill>
                          <a:latin typeface="Book Antiqua" panose="02040602050305030304" pitchFamily="18" charset="0"/>
                          <a:ea typeface="+mn-ea"/>
                          <a:cs typeface="+mn-cs"/>
                        </a:rPr>
                        <a:t>Project Quality Management</a:t>
                      </a:r>
                      <a:endParaRPr lang="en-US" sz="1000" dirty="0">
                        <a:latin typeface="Book Antiqua" panose="02040602050305030304" pitchFamily="18" charset="0"/>
                      </a:endParaRPr>
                    </a:p>
                  </a:txBody>
                  <a:tcPr marL="68580" marR="68580" marT="34290" marB="34290"/>
                </a:tc>
                <a:tc>
                  <a:txBody>
                    <a:bodyPr/>
                    <a:lstStyle/>
                    <a:p>
                      <a:pPr algn="l"/>
                      <a:r>
                        <a:rPr lang="en-US" sz="1400" dirty="0">
                          <a:latin typeface="Book Antiqua" panose="02040602050305030304" pitchFamily="18" charset="0"/>
                        </a:rPr>
                        <a:t>includes the processes for incorporating the organization’s quality policy regarding planning, managing, and controlling project and product quality requirements, in order to meet stakeholders’ expectations.</a:t>
                      </a:r>
                    </a:p>
                  </a:txBody>
                  <a:tcPr marL="68580" marR="68580" marT="34290" marB="34290"/>
                </a:tc>
                <a:extLst>
                  <a:ext uri="{0D108BD9-81ED-4DB2-BD59-A6C34878D82A}">
                    <a16:rowId xmlns:a16="http://schemas.microsoft.com/office/drawing/2014/main" val="4243356116"/>
                  </a:ext>
                </a:extLst>
              </a:tr>
              <a:tr h="1006699">
                <a:tc>
                  <a:txBody>
                    <a:bodyPr/>
                    <a:lstStyle/>
                    <a:p>
                      <a:pPr algn="l"/>
                      <a:r>
                        <a:rPr lang="en-US" sz="1000" b="1" dirty="0">
                          <a:latin typeface="Book Antiqua" panose="02040602050305030304" pitchFamily="18" charset="0"/>
                        </a:rPr>
                        <a:t>6</a:t>
                      </a:r>
                    </a:p>
                  </a:txBody>
                  <a:tcPr marL="68580" marR="68580" marT="34290" marB="34290"/>
                </a:tc>
                <a:tc>
                  <a:txBody>
                    <a:bodyPr/>
                    <a:lstStyle/>
                    <a:p>
                      <a:pPr algn="l"/>
                      <a:r>
                        <a:rPr lang="en-US" sz="1400" b="1" i="0" u="none" strike="noStrike" kern="1200" baseline="0" dirty="0">
                          <a:solidFill>
                            <a:schemeClr val="dk1"/>
                          </a:solidFill>
                          <a:latin typeface="Book Antiqua" panose="02040602050305030304" pitchFamily="18" charset="0"/>
                          <a:ea typeface="+mn-ea"/>
                          <a:cs typeface="+mn-cs"/>
                        </a:rPr>
                        <a:t>Project Resource Management</a:t>
                      </a:r>
                      <a:endParaRPr lang="en-US" sz="1000" dirty="0">
                        <a:latin typeface="Book Antiqua" panose="02040602050305030304" pitchFamily="18" charset="0"/>
                      </a:endParaRPr>
                    </a:p>
                  </a:txBody>
                  <a:tcPr marL="68580" marR="68580" marT="34290" marB="34290"/>
                </a:tc>
                <a:tc>
                  <a:txBody>
                    <a:bodyPr/>
                    <a:lstStyle/>
                    <a:p>
                      <a:pPr algn="l"/>
                      <a:r>
                        <a:rPr lang="en-US" sz="1400" dirty="0">
                          <a:latin typeface="Book Antiqua" panose="02040602050305030304" pitchFamily="18" charset="0"/>
                        </a:rPr>
                        <a:t>includes the processes to identify, acquire, and</a:t>
                      </a:r>
                    </a:p>
                    <a:p>
                      <a:pPr algn="l"/>
                      <a:r>
                        <a:rPr lang="en-US" sz="1400" dirty="0">
                          <a:latin typeface="Book Antiqua" panose="02040602050305030304" pitchFamily="18" charset="0"/>
                        </a:rPr>
                        <a:t>manage the resources needed for the successful completion of the project</a:t>
                      </a:r>
                    </a:p>
                  </a:txBody>
                  <a:tcPr marL="68580" marR="68580" marT="34290" marB="34290"/>
                </a:tc>
                <a:extLst>
                  <a:ext uri="{0D108BD9-81ED-4DB2-BD59-A6C34878D82A}">
                    <a16:rowId xmlns:a16="http://schemas.microsoft.com/office/drawing/2014/main" val="1411128380"/>
                  </a:ext>
                </a:extLst>
              </a:tr>
            </a:tbl>
          </a:graphicData>
        </a:graphic>
      </p:graphicFrame>
      <p:sp>
        <p:nvSpPr>
          <p:cNvPr id="3" name="Rectangle 2">
            <a:extLst>
              <a:ext uri="{FF2B5EF4-FFF2-40B4-BE49-F238E27FC236}">
                <a16:creationId xmlns:a16="http://schemas.microsoft.com/office/drawing/2014/main" id="{46576706-7652-38F4-B0EE-D8256BAA2EE1}"/>
              </a:ext>
            </a:extLst>
          </p:cNvPr>
          <p:cNvSpPr/>
          <p:nvPr/>
        </p:nvSpPr>
        <p:spPr>
          <a:xfrm>
            <a:off x="1726559" y="504671"/>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A73B421-5E1F-0D9F-CE2C-F31BF2523EB3}"/>
              </a:ext>
            </a:extLst>
          </p:cNvPr>
          <p:cNvSpPr txBox="1"/>
          <p:nvPr/>
        </p:nvSpPr>
        <p:spPr>
          <a:xfrm>
            <a:off x="7168389" y="6350002"/>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E1C93E3B-CCD7-5068-5B56-292DF7EAD7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188640"/>
            <a:ext cx="1728856" cy="807257"/>
          </a:xfrm>
          <a:prstGeom prst="rect">
            <a:avLst/>
          </a:prstGeom>
        </p:spPr>
      </p:pic>
    </p:spTree>
    <p:extLst>
      <p:ext uri="{BB962C8B-B14F-4D97-AF65-F5344CB8AC3E}">
        <p14:creationId xmlns:p14="http://schemas.microsoft.com/office/powerpoint/2010/main" val="15032691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BB786-0DED-421D-926B-21CEECE10219}"/>
              </a:ext>
            </a:extLst>
          </p:cNvPr>
          <p:cNvSpPr>
            <a:spLocks noGrp="1"/>
          </p:cNvSpPr>
          <p:nvPr>
            <p:ph type="title"/>
          </p:nvPr>
        </p:nvSpPr>
        <p:spPr>
          <a:xfrm>
            <a:off x="467544" y="795741"/>
            <a:ext cx="5840406" cy="857250"/>
          </a:xfrm>
        </p:spPr>
        <p:txBody>
          <a:bodyPr>
            <a:normAutofit/>
          </a:bodyPr>
          <a:lstStyle/>
          <a:p>
            <a:r>
              <a:rPr lang="en-US" sz="2700" dirty="0"/>
              <a:t>Project Management Knowledge Areas </a:t>
            </a:r>
          </a:p>
        </p:txBody>
      </p:sp>
      <p:graphicFrame>
        <p:nvGraphicFramePr>
          <p:cNvPr id="5" name="Content Placeholder 4">
            <a:extLst>
              <a:ext uri="{FF2B5EF4-FFF2-40B4-BE49-F238E27FC236}">
                <a16:creationId xmlns:a16="http://schemas.microsoft.com/office/drawing/2014/main" id="{1B00A105-8D45-439A-95EA-3B7EAD5DA2AF}"/>
              </a:ext>
            </a:extLst>
          </p:cNvPr>
          <p:cNvGraphicFramePr>
            <a:graphicFrameLocks noGrp="1"/>
          </p:cNvGraphicFramePr>
          <p:nvPr>
            <p:ph idx="1"/>
            <p:extLst>
              <p:ext uri="{D42A27DB-BD31-4B8C-83A1-F6EECF244321}">
                <p14:modId xmlns:p14="http://schemas.microsoft.com/office/powerpoint/2010/main" val="2009238075"/>
              </p:ext>
            </p:extLst>
          </p:nvPr>
        </p:nvGraphicFramePr>
        <p:xfrm>
          <a:off x="471660" y="1497358"/>
          <a:ext cx="8276804" cy="4720942"/>
        </p:xfrm>
        <a:graphic>
          <a:graphicData uri="http://schemas.openxmlformats.org/drawingml/2006/table">
            <a:tbl>
              <a:tblPr firstRow="1" bandRow="1">
                <a:tableStyleId>{5C22544A-7EE6-4342-B048-85BDC9FD1C3A}</a:tableStyleId>
              </a:tblPr>
              <a:tblGrid>
                <a:gridCol w="580828">
                  <a:extLst>
                    <a:ext uri="{9D8B030D-6E8A-4147-A177-3AD203B41FA5}">
                      <a16:colId xmlns:a16="http://schemas.microsoft.com/office/drawing/2014/main" val="582586882"/>
                    </a:ext>
                  </a:extLst>
                </a:gridCol>
                <a:gridCol w="2284220">
                  <a:extLst>
                    <a:ext uri="{9D8B030D-6E8A-4147-A177-3AD203B41FA5}">
                      <a16:colId xmlns:a16="http://schemas.microsoft.com/office/drawing/2014/main" val="4143920981"/>
                    </a:ext>
                  </a:extLst>
                </a:gridCol>
                <a:gridCol w="5411756">
                  <a:extLst>
                    <a:ext uri="{9D8B030D-6E8A-4147-A177-3AD203B41FA5}">
                      <a16:colId xmlns:a16="http://schemas.microsoft.com/office/drawing/2014/main" val="2231875789"/>
                    </a:ext>
                  </a:extLst>
                </a:gridCol>
              </a:tblGrid>
              <a:tr h="779514">
                <a:tc>
                  <a:txBody>
                    <a:bodyPr/>
                    <a:lstStyle/>
                    <a:p>
                      <a:r>
                        <a:rPr lang="en-US" sz="1000" dirty="0">
                          <a:latin typeface="Book Antiqua" panose="02040602050305030304" pitchFamily="18" charset="0"/>
                        </a:rPr>
                        <a:t>No.</a:t>
                      </a:r>
                    </a:p>
                  </a:txBody>
                  <a:tcPr marL="68580" marR="68580" marT="34290" marB="34290"/>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1500" dirty="0">
                          <a:latin typeface="Book Antiqua" panose="02040602050305030304" pitchFamily="18" charset="0"/>
                        </a:rPr>
                        <a:t>Knowledge Area </a:t>
                      </a:r>
                    </a:p>
                    <a:p>
                      <a:pPr algn="ctr"/>
                      <a:endParaRPr lang="en-US" sz="1500" dirty="0">
                        <a:latin typeface="Book Antiqua" panose="02040602050305030304" pitchFamily="18" charset="0"/>
                      </a:endParaRPr>
                    </a:p>
                  </a:txBody>
                  <a:tcPr marL="68580" marR="68580" marT="34290" marB="34290"/>
                </a:tc>
                <a:tc>
                  <a:txBody>
                    <a:bodyPr/>
                    <a:lstStyle/>
                    <a:p>
                      <a:pPr algn="ctr"/>
                      <a:r>
                        <a:rPr lang="en-US" sz="1500" dirty="0">
                          <a:latin typeface="Book Antiqua" panose="02040602050305030304" pitchFamily="18" charset="0"/>
                        </a:rPr>
                        <a:t>Definition </a:t>
                      </a:r>
                    </a:p>
                  </a:txBody>
                  <a:tcPr marL="68580" marR="68580" marT="34290" marB="34290"/>
                </a:tc>
                <a:extLst>
                  <a:ext uri="{0D108BD9-81ED-4DB2-BD59-A6C34878D82A}">
                    <a16:rowId xmlns:a16="http://schemas.microsoft.com/office/drawing/2014/main" val="775080803"/>
                  </a:ext>
                </a:extLst>
              </a:tr>
              <a:tr h="1416626">
                <a:tc>
                  <a:txBody>
                    <a:bodyPr/>
                    <a:lstStyle/>
                    <a:p>
                      <a:pPr algn="l"/>
                      <a:r>
                        <a:rPr lang="en-US" sz="1400" b="1" dirty="0">
                          <a:latin typeface="Book Antiqua" panose="02040602050305030304" pitchFamily="18" charset="0"/>
                        </a:rPr>
                        <a:t>7</a:t>
                      </a:r>
                    </a:p>
                  </a:txBody>
                  <a:tcPr marL="68580" marR="68580" marT="34290" marB="34290"/>
                </a:tc>
                <a:tc>
                  <a:txBody>
                    <a:bodyPr/>
                    <a:lstStyle/>
                    <a:p>
                      <a:pPr algn="l"/>
                      <a:r>
                        <a:rPr lang="en-US" sz="1400" b="1" dirty="0">
                          <a:latin typeface="Book Antiqua" panose="02040602050305030304" pitchFamily="18" charset="0"/>
                        </a:rPr>
                        <a:t>Project Communications Management</a:t>
                      </a:r>
                    </a:p>
                  </a:txBody>
                  <a:tcPr marL="68580" marR="68580" marT="34290" marB="34290"/>
                </a:tc>
                <a:tc>
                  <a:txBody>
                    <a:bodyPr/>
                    <a:lstStyle/>
                    <a:p>
                      <a:pPr algn="l"/>
                      <a:r>
                        <a:rPr lang="en-US" sz="1400" dirty="0">
                          <a:latin typeface="Book Antiqua" panose="02040602050305030304" pitchFamily="18" charset="0"/>
                        </a:rPr>
                        <a:t>includes the processes required to ensure timely and appropriate planning, collection, creation, distribution, storage, retrieval, management, control, monitoring, and ultimate disposition of project information.</a:t>
                      </a:r>
                    </a:p>
                  </a:txBody>
                  <a:tcPr marL="68580" marR="68580" marT="34290" marB="34290"/>
                </a:tc>
                <a:extLst>
                  <a:ext uri="{0D108BD9-81ED-4DB2-BD59-A6C34878D82A}">
                    <a16:rowId xmlns:a16="http://schemas.microsoft.com/office/drawing/2014/main" val="3820831566"/>
                  </a:ext>
                </a:extLst>
              </a:tr>
              <a:tr h="1435089">
                <a:tc>
                  <a:txBody>
                    <a:bodyPr/>
                    <a:lstStyle/>
                    <a:p>
                      <a:pPr algn="l"/>
                      <a:r>
                        <a:rPr lang="en-US" sz="1400" b="1" dirty="0">
                          <a:latin typeface="Book Antiqua" panose="02040602050305030304" pitchFamily="18" charset="0"/>
                        </a:rPr>
                        <a:t>8</a:t>
                      </a:r>
                    </a:p>
                  </a:txBody>
                  <a:tcPr marL="68580" marR="68580" marT="34290" marB="34290"/>
                </a:tc>
                <a:tc>
                  <a:txBody>
                    <a:bodyPr/>
                    <a:lstStyle/>
                    <a:p>
                      <a:pPr algn="l"/>
                      <a:r>
                        <a:rPr lang="en-US" sz="1400" b="1" dirty="0">
                          <a:latin typeface="Book Antiqua" panose="02040602050305030304" pitchFamily="18" charset="0"/>
                        </a:rPr>
                        <a:t>Project Risk Management</a:t>
                      </a:r>
                    </a:p>
                  </a:txBody>
                  <a:tcPr marL="68580" marR="68580" marT="34290" marB="34290"/>
                </a:tc>
                <a:tc>
                  <a:txBody>
                    <a:bodyPr/>
                    <a:lstStyle/>
                    <a:p>
                      <a:pPr algn="l"/>
                      <a:r>
                        <a:rPr lang="en-US" sz="1400" dirty="0">
                          <a:latin typeface="Book Antiqua" panose="02040602050305030304" pitchFamily="18" charset="0"/>
                        </a:rPr>
                        <a:t>includes the processes of conducting risk management planning, identification, analysis, response planning, response implementation, and monitoring risk on a project.</a:t>
                      </a:r>
                    </a:p>
                  </a:txBody>
                  <a:tcPr marL="68580" marR="68580" marT="34290" marB="34290"/>
                </a:tc>
                <a:extLst>
                  <a:ext uri="{0D108BD9-81ED-4DB2-BD59-A6C34878D82A}">
                    <a16:rowId xmlns:a16="http://schemas.microsoft.com/office/drawing/2014/main" val="4243356116"/>
                  </a:ext>
                </a:extLst>
              </a:tr>
              <a:tr h="1089713">
                <a:tc>
                  <a:txBody>
                    <a:bodyPr/>
                    <a:lstStyle/>
                    <a:p>
                      <a:pPr algn="l"/>
                      <a:r>
                        <a:rPr lang="en-US" sz="1400" b="1" dirty="0">
                          <a:latin typeface="Book Antiqua" panose="02040602050305030304" pitchFamily="18" charset="0"/>
                        </a:rPr>
                        <a:t>9</a:t>
                      </a:r>
                    </a:p>
                  </a:txBody>
                  <a:tcPr marL="68580" marR="68580" marT="34290" marB="34290"/>
                </a:tc>
                <a:tc>
                  <a:txBody>
                    <a:bodyPr/>
                    <a:lstStyle/>
                    <a:p>
                      <a:pPr algn="l"/>
                      <a:r>
                        <a:rPr lang="en-US" sz="1400" b="1" dirty="0">
                          <a:latin typeface="Book Antiqua" panose="02040602050305030304" pitchFamily="18" charset="0"/>
                        </a:rPr>
                        <a:t>Project Procurement Management</a:t>
                      </a:r>
                    </a:p>
                  </a:txBody>
                  <a:tcPr marL="68580" marR="68580" marT="34290" marB="34290"/>
                </a:tc>
                <a:tc>
                  <a:txBody>
                    <a:bodyPr/>
                    <a:lstStyle/>
                    <a:p>
                      <a:pPr algn="l"/>
                      <a:r>
                        <a:rPr lang="en-US" sz="1400" dirty="0">
                          <a:latin typeface="Book Antiqua" panose="02040602050305030304" pitchFamily="18" charset="0"/>
                        </a:rPr>
                        <a:t>includes the processes necessary to purchase or acquire products, services, or results needed from outside the project team.</a:t>
                      </a:r>
                    </a:p>
                  </a:txBody>
                  <a:tcPr marL="68580" marR="68580" marT="34290" marB="34290"/>
                </a:tc>
                <a:extLst>
                  <a:ext uri="{0D108BD9-81ED-4DB2-BD59-A6C34878D82A}">
                    <a16:rowId xmlns:a16="http://schemas.microsoft.com/office/drawing/2014/main" val="1411128380"/>
                  </a:ext>
                </a:extLst>
              </a:tr>
            </a:tbl>
          </a:graphicData>
        </a:graphic>
      </p:graphicFrame>
      <p:sp>
        <p:nvSpPr>
          <p:cNvPr id="3" name="Rectangle 2">
            <a:extLst>
              <a:ext uri="{FF2B5EF4-FFF2-40B4-BE49-F238E27FC236}">
                <a16:creationId xmlns:a16="http://schemas.microsoft.com/office/drawing/2014/main" id="{E0DEC2EC-9C81-F5B9-BA88-02CF2DEF8763}"/>
              </a:ext>
            </a:extLst>
          </p:cNvPr>
          <p:cNvSpPr/>
          <p:nvPr/>
        </p:nvSpPr>
        <p:spPr>
          <a:xfrm>
            <a:off x="1726559" y="504671"/>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9763DB52-943B-69BD-1749-D647902B99EF}"/>
              </a:ext>
            </a:extLst>
          </p:cNvPr>
          <p:cNvSpPr txBox="1"/>
          <p:nvPr/>
        </p:nvSpPr>
        <p:spPr>
          <a:xfrm>
            <a:off x="7223429" y="6353329"/>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57422982-DC89-5C0E-2DD3-9099AB055A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188640"/>
            <a:ext cx="1728856" cy="807257"/>
          </a:xfrm>
          <a:prstGeom prst="rect">
            <a:avLst/>
          </a:prstGeom>
        </p:spPr>
      </p:pic>
    </p:spTree>
    <p:extLst>
      <p:ext uri="{BB962C8B-B14F-4D97-AF65-F5344CB8AC3E}">
        <p14:creationId xmlns:p14="http://schemas.microsoft.com/office/powerpoint/2010/main" val="1812397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BB786-0DED-421D-926B-21CEECE10219}"/>
              </a:ext>
            </a:extLst>
          </p:cNvPr>
          <p:cNvSpPr>
            <a:spLocks noGrp="1"/>
          </p:cNvSpPr>
          <p:nvPr>
            <p:ph type="title"/>
          </p:nvPr>
        </p:nvSpPr>
        <p:spPr>
          <a:xfrm>
            <a:off x="323528" y="708564"/>
            <a:ext cx="5840406" cy="857250"/>
          </a:xfrm>
        </p:spPr>
        <p:txBody>
          <a:bodyPr>
            <a:normAutofit/>
          </a:bodyPr>
          <a:lstStyle/>
          <a:p>
            <a:r>
              <a:rPr lang="en-US" sz="2700" dirty="0"/>
              <a:t>Project Management Knowledge Areas </a:t>
            </a:r>
          </a:p>
        </p:txBody>
      </p:sp>
      <p:graphicFrame>
        <p:nvGraphicFramePr>
          <p:cNvPr id="5" name="Content Placeholder 4">
            <a:extLst>
              <a:ext uri="{FF2B5EF4-FFF2-40B4-BE49-F238E27FC236}">
                <a16:creationId xmlns:a16="http://schemas.microsoft.com/office/drawing/2014/main" id="{1B00A105-8D45-439A-95EA-3B7EAD5DA2AF}"/>
              </a:ext>
            </a:extLst>
          </p:cNvPr>
          <p:cNvGraphicFramePr>
            <a:graphicFrameLocks noGrp="1"/>
          </p:cNvGraphicFramePr>
          <p:nvPr>
            <p:ph idx="1"/>
            <p:extLst>
              <p:ext uri="{D42A27DB-BD31-4B8C-83A1-F6EECF244321}">
                <p14:modId xmlns:p14="http://schemas.microsoft.com/office/powerpoint/2010/main" val="376361162"/>
              </p:ext>
            </p:extLst>
          </p:nvPr>
        </p:nvGraphicFramePr>
        <p:xfrm>
          <a:off x="467544" y="1412819"/>
          <a:ext cx="8143631" cy="2304213"/>
        </p:xfrm>
        <a:graphic>
          <a:graphicData uri="http://schemas.openxmlformats.org/drawingml/2006/table">
            <a:tbl>
              <a:tblPr firstRow="1" bandRow="1">
                <a:tableStyleId>{5C22544A-7EE6-4342-B048-85BDC9FD1C3A}</a:tableStyleId>
              </a:tblPr>
              <a:tblGrid>
                <a:gridCol w="376873">
                  <a:extLst>
                    <a:ext uri="{9D8B030D-6E8A-4147-A177-3AD203B41FA5}">
                      <a16:colId xmlns:a16="http://schemas.microsoft.com/office/drawing/2014/main" val="582586882"/>
                    </a:ext>
                  </a:extLst>
                </a:gridCol>
                <a:gridCol w="2448014">
                  <a:extLst>
                    <a:ext uri="{9D8B030D-6E8A-4147-A177-3AD203B41FA5}">
                      <a16:colId xmlns:a16="http://schemas.microsoft.com/office/drawing/2014/main" val="4143920981"/>
                    </a:ext>
                  </a:extLst>
                </a:gridCol>
                <a:gridCol w="5318744">
                  <a:extLst>
                    <a:ext uri="{9D8B030D-6E8A-4147-A177-3AD203B41FA5}">
                      <a16:colId xmlns:a16="http://schemas.microsoft.com/office/drawing/2014/main" val="2231875789"/>
                    </a:ext>
                  </a:extLst>
                </a:gridCol>
              </a:tblGrid>
              <a:tr h="864053">
                <a:tc>
                  <a:txBody>
                    <a:bodyPr/>
                    <a:lstStyle/>
                    <a:p>
                      <a:r>
                        <a:rPr lang="en-US" sz="1000" dirty="0">
                          <a:latin typeface="Book Antiqua" panose="02040602050305030304" pitchFamily="18" charset="0"/>
                        </a:rPr>
                        <a:t>No.</a:t>
                      </a:r>
                    </a:p>
                  </a:txBody>
                  <a:tcPr marL="68580" marR="68580" marT="34290" marB="34290"/>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1500" dirty="0">
                          <a:latin typeface="Book Antiqua" panose="02040602050305030304" pitchFamily="18" charset="0"/>
                        </a:rPr>
                        <a:t>Knowledge Area </a:t>
                      </a:r>
                    </a:p>
                    <a:p>
                      <a:pPr algn="ctr"/>
                      <a:endParaRPr lang="en-US" sz="1500" dirty="0">
                        <a:latin typeface="Book Antiqua" panose="02040602050305030304" pitchFamily="18" charset="0"/>
                      </a:endParaRPr>
                    </a:p>
                  </a:txBody>
                  <a:tcPr marL="68580" marR="68580" marT="34290" marB="34290"/>
                </a:tc>
                <a:tc>
                  <a:txBody>
                    <a:bodyPr/>
                    <a:lstStyle/>
                    <a:p>
                      <a:pPr algn="ctr"/>
                      <a:r>
                        <a:rPr lang="en-US" sz="1500" dirty="0">
                          <a:latin typeface="Book Antiqua" panose="02040602050305030304" pitchFamily="18" charset="0"/>
                        </a:rPr>
                        <a:t>Definition </a:t>
                      </a:r>
                    </a:p>
                  </a:txBody>
                  <a:tcPr marL="68580" marR="68580" marT="34290" marB="34290"/>
                </a:tc>
                <a:extLst>
                  <a:ext uri="{0D108BD9-81ED-4DB2-BD59-A6C34878D82A}">
                    <a16:rowId xmlns:a16="http://schemas.microsoft.com/office/drawing/2014/main" val="775080803"/>
                  </a:ext>
                </a:extLst>
              </a:tr>
              <a:tr h="1440160">
                <a:tc>
                  <a:txBody>
                    <a:bodyPr/>
                    <a:lstStyle/>
                    <a:p>
                      <a:pPr algn="l"/>
                      <a:r>
                        <a:rPr lang="en-US" sz="1400" b="1" dirty="0">
                          <a:latin typeface="Book Antiqua" panose="02040602050305030304" pitchFamily="18" charset="0"/>
                        </a:rPr>
                        <a:t>10</a:t>
                      </a:r>
                    </a:p>
                  </a:txBody>
                  <a:tcPr marL="68580" marR="68580" marT="34290" marB="34290"/>
                </a:tc>
                <a:tc>
                  <a:txBody>
                    <a:bodyPr/>
                    <a:lstStyle/>
                    <a:p>
                      <a:pPr algn="l"/>
                      <a:r>
                        <a:rPr lang="en-US" sz="1400" b="1" dirty="0">
                          <a:latin typeface="Book Antiqua" panose="02040602050305030304" pitchFamily="18" charset="0"/>
                        </a:rPr>
                        <a:t>Project Stakeholder Management</a:t>
                      </a:r>
                    </a:p>
                  </a:txBody>
                  <a:tcPr marL="68580" marR="68580" marT="34290" marB="34290"/>
                </a:tc>
                <a:tc>
                  <a:txBody>
                    <a:bodyPr/>
                    <a:lstStyle/>
                    <a:p>
                      <a:pPr algn="l"/>
                      <a:r>
                        <a:rPr lang="en-US" sz="1400" dirty="0">
                          <a:latin typeface="Book Antiqua" panose="02040602050305030304" pitchFamily="18" charset="0"/>
                        </a:rPr>
                        <a:t>includes the processes required to identify</a:t>
                      </a:r>
                    </a:p>
                    <a:p>
                      <a:pPr algn="l"/>
                      <a:r>
                        <a:rPr lang="en-US" sz="1400" dirty="0">
                          <a:latin typeface="Book Antiqua" panose="02040602050305030304" pitchFamily="18" charset="0"/>
                        </a:rPr>
                        <a:t>the people, groups, or organizations that could impact or be impacted by the project, to analyze stakeholder expectations and their impact on the project, and to develop appropriate management strategies for effectively engaging stakeholders in project decisions and execution.</a:t>
                      </a:r>
                    </a:p>
                  </a:txBody>
                  <a:tcPr marL="68580" marR="68580" marT="34290" marB="34290"/>
                </a:tc>
                <a:extLst>
                  <a:ext uri="{0D108BD9-81ED-4DB2-BD59-A6C34878D82A}">
                    <a16:rowId xmlns:a16="http://schemas.microsoft.com/office/drawing/2014/main" val="3820831566"/>
                  </a:ext>
                </a:extLst>
              </a:tr>
            </a:tbl>
          </a:graphicData>
        </a:graphic>
      </p:graphicFrame>
      <p:sp>
        <p:nvSpPr>
          <p:cNvPr id="3" name="Rectangle 2">
            <a:extLst>
              <a:ext uri="{FF2B5EF4-FFF2-40B4-BE49-F238E27FC236}">
                <a16:creationId xmlns:a16="http://schemas.microsoft.com/office/drawing/2014/main" id="{CBA0E911-3A54-99DC-93CC-5DA3EEEFC301}"/>
              </a:ext>
            </a:extLst>
          </p:cNvPr>
          <p:cNvSpPr/>
          <p:nvPr/>
        </p:nvSpPr>
        <p:spPr>
          <a:xfrm>
            <a:off x="1726559" y="417494"/>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05397901-E1DC-50C0-F49F-8FC2E63EA3C8}"/>
              </a:ext>
            </a:extLst>
          </p:cNvPr>
          <p:cNvSpPr txBox="1"/>
          <p:nvPr/>
        </p:nvSpPr>
        <p:spPr>
          <a:xfrm>
            <a:off x="7196605" y="6278923"/>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86BFC58C-088F-9DBE-CE72-A11E8C190D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101463"/>
            <a:ext cx="1728856" cy="807257"/>
          </a:xfrm>
          <a:prstGeom prst="rect">
            <a:avLst/>
          </a:prstGeom>
        </p:spPr>
      </p:pic>
    </p:spTree>
    <p:extLst>
      <p:ext uri="{BB962C8B-B14F-4D97-AF65-F5344CB8AC3E}">
        <p14:creationId xmlns:p14="http://schemas.microsoft.com/office/powerpoint/2010/main" val="24384107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AFC56EA-6178-9E36-685F-AD9C66ACE6E8}"/>
              </a:ext>
            </a:extLst>
          </p:cNvPr>
          <p:cNvSpPr/>
          <p:nvPr/>
        </p:nvSpPr>
        <p:spPr>
          <a:xfrm>
            <a:off x="2338590"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5FE4CFD-8220-452C-D2BA-431F10F6C5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16942" y="79526"/>
            <a:ext cx="2305141" cy="1076343"/>
          </a:xfrm>
          <a:prstGeom prst="rect">
            <a:avLst/>
          </a:prstGeom>
        </p:spPr>
      </p:pic>
      <p:pic>
        <p:nvPicPr>
          <p:cNvPr id="5" name="Content Placeholder 7" descr="A screenshot of a computer&#10;&#10;Description generated with very high confidence">
            <a:extLst>
              <a:ext uri="{FF2B5EF4-FFF2-40B4-BE49-F238E27FC236}">
                <a16:creationId xmlns:a16="http://schemas.microsoft.com/office/drawing/2014/main" id="{FC74E3AA-29D1-943E-11F3-8D03EADA4683}"/>
              </a:ext>
            </a:extLst>
          </p:cNvPr>
          <p:cNvPicPr>
            <a:picLocks noChangeAspect="1"/>
          </p:cNvPicPr>
          <p:nvPr/>
        </p:nvPicPr>
        <p:blipFill rotWithShape="1">
          <a:blip r:embed="rId3"/>
          <a:srcRect l="27262" t="16401" r="24897" b="14301"/>
          <a:stretch/>
        </p:blipFill>
        <p:spPr>
          <a:xfrm>
            <a:off x="179512" y="970054"/>
            <a:ext cx="8864026" cy="5627298"/>
          </a:xfrm>
          <a:prstGeom prst="rect">
            <a:avLst/>
          </a:prstGeom>
        </p:spPr>
      </p:pic>
      <p:sp>
        <p:nvSpPr>
          <p:cNvPr id="6" name="TextBox 5">
            <a:extLst>
              <a:ext uri="{FF2B5EF4-FFF2-40B4-BE49-F238E27FC236}">
                <a16:creationId xmlns:a16="http://schemas.microsoft.com/office/drawing/2014/main" id="{F3CE27EC-EF06-A50C-A8F8-869D19BF3785}"/>
              </a:ext>
            </a:extLst>
          </p:cNvPr>
          <p:cNvSpPr txBox="1"/>
          <p:nvPr/>
        </p:nvSpPr>
        <p:spPr>
          <a:xfrm>
            <a:off x="7103956" y="6525344"/>
            <a:ext cx="1962150" cy="323165"/>
          </a:xfrm>
          <a:prstGeom prst="rect">
            <a:avLst/>
          </a:prstGeom>
          <a:noFill/>
        </p:spPr>
        <p:txBody>
          <a:bodyPr wrap="square" rtlCol="0">
            <a:spAutoFit/>
          </a:bodyPr>
          <a:lstStyle/>
          <a:p>
            <a:pPr algn="ctr"/>
            <a:r>
              <a:rPr lang="en-US" sz="1500" b="1" dirty="0"/>
              <a:t>www.midocean.ae</a:t>
            </a:r>
          </a:p>
        </p:txBody>
      </p:sp>
    </p:spTree>
    <p:extLst>
      <p:ext uri="{BB962C8B-B14F-4D97-AF65-F5344CB8AC3E}">
        <p14:creationId xmlns:p14="http://schemas.microsoft.com/office/powerpoint/2010/main" val="32292431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7" descr="A screenshot of a computer&#10;&#10;Description generated with very high confidence">
            <a:extLst>
              <a:ext uri="{FF2B5EF4-FFF2-40B4-BE49-F238E27FC236}">
                <a16:creationId xmlns:a16="http://schemas.microsoft.com/office/drawing/2014/main" id="{1FCDC5F9-47C0-9AC0-26E7-C3CD20032DAF}"/>
              </a:ext>
            </a:extLst>
          </p:cNvPr>
          <p:cNvPicPr>
            <a:picLocks noChangeAspect="1"/>
          </p:cNvPicPr>
          <p:nvPr/>
        </p:nvPicPr>
        <p:blipFill rotWithShape="1">
          <a:blip r:embed="rId2"/>
          <a:srcRect l="27262" t="16401" r="24897" b="69019"/>
          <a:stretch/>
        </p:blipFill>
        <p:spPr>
          <a:xfrm>
            <a:off x="216942" y="1052736"/>
            <a:ext cx="8603530" cy="1014366"/>
          </a:xfrm>
          <a:prstGeom prst="rect">
            <a:avLst/>
          </a:prstGeom>
        </p:spPr>
      </p:pic>
      <p:pic>
        <p:nvPicPr>
          <p:cNvPr id="4" name="Picture 3">
            <a:extLst>
              <a:ext uri="{FF2B5EF4-FFF2-40B4-BE49-F238E27FC236}">
                <a16:creationId xmlns:a16="http://schemas.microsoft.com/office/drawing/2014/main" id="{021F607B-EA22-D526-BE57-96BC6B4F187A}"/>
              </a:ext>
            </a:extLst>
          </p:cNvPr>
          <p:cNvPicPr>
            <a:picLocks noChangeAspect="1"/>
          </p:cNvPicPr>
          <p:nvPr/>
        </p:nvPicPr>
        <p:blipFill rotWithShape="1">
          <a:blip r:embed="rId3"/>
          <a:srcRect l="27163" t="37394" r="24800" b="12702"/>
          <a:stretch/>
        </p:blipFill>
        <p:spPr>
          <a:xfrm>
            <a:off x="216942" y="2067102"/>
            <a:ext cx="8603530" cy="3960440"/>
          </a:xfrm>
          <a:prstGeom prst="rect">
            <a:avLst/>
          </a:prstGeom>
        </p:spPr>
      </p:pic>
      <p:sp>
        <p:nvSpPr>
          <p:cNvPr id="5" name="Rectangle 4">
            <a:extLst>
              <a:ext uri="{FF2B5EF4-FFF2-40B4-BE49-F238E27FC236}">
                <a16:creationId xmlns:a16="http://schemas.microsoft.com/office/drawing/2014/main" id="{FB3A092B-B2B0-055F-DA1F-CF812E667612}"/>
              </a:ext>
            </a:extLst>
          </p:cNvPr>
          <p:cNvSpPr/>
          <p:nvPr/>
        </p:nvSpPr>
        <p:spPr>
          <a:xfrm>
            <a:off x="2338590"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6BC6592D-A4E6-8E2B-8FA9-B04EAE25832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16942" y="79526"/>
            <a:ext cx="2305141" cy="1076343"/>
          </a:xfrm>
          <a:prstGeom prst="rect">
            <a:avLst/>
          </a:prstGeom>
        </p:spPr>
      </p:pic>
      <p:sp>
        <p:nvSpPr>
          <p:cNvPr id="7" name="TextBox 6">
            <a:extLst>
              <a:ext uri="{FF2B5EF4-FFF2-40B4-BE49-F238E27FC236}">
                <a16:creationId xmlns:a16="http://schemas.microsoft.com/office/drawing/2014/main" id="{AEED13AE-6548-6931-3791-8B6F5D93AB1B}"/>
              </a:ext>
            </a:extLst>
          </p:cNvPr>
          <p:cNvSpPr txBox="1"/>
          <p:nvPr/>
        </p:nvSpPr>
        <p:spPr>
          <a:xfrm>
            <a:off x="7103956" y="6525344"/>
            <a:ext cx="1962150" cy="323165"/>
          </a:xfrm>
          <a:prstGeom prst="rect">
            <a:avLst/>
          </a:prstGeom>
          <a:noFill/>
        </p:spPr>
        <p:txBody>
          <a:bodyPr wrap="square" rtlCol="0">
            <a:spAutoFit/>
          </a:bodyPr>
          <a:lstStyle/>
          <a:p>
            <a:pPr algn="ctr"/>
            <a:r>
              <a:rPr lang="en-US" sz="1500" b="1" dirty="0"/>
              <a:t>www.midocean.ae</a:t>
            </a:r>
          </a:p>
        </p:txBody>
      </p:sp>
    </p:spTree>
    <p:extLst>
      <p:ext uri="{BB962C8B-B14F-4D97-AF65-F5344CB8AC3E}">
        <p14:creationId xmlns:p14="http://schemas.microsoft.com/office/powerpoint/2010/main" val="41518249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5">
            <a:extLst>
              <a:ext uri="{FF2B5EF4-FFF2-40B4-BE49-F238E27FC236}">
                <a16:creationId xmlns:a16="http://schemas.microsoft.com/office/drawing/2014/main" id="{83C79598-5229-6C9A-C2A3-9CAEB3DFBE42}"/>
              </a:ext>
            </a:extLst>
          </p:cNvPr>
          <p:cNvPicPr>
            <a:picLocks noChangeAspect="1"/>
          </p:cNvPicPr>
          <p:nvPr/>
        </p:nvPicPr>
        <p:blipFill rotWithShape="1">
          <a:blip r:embed="rId2"/>
          <a:srcRect l="11813" t="18133" r="27361" b="10272"/>
          <a:stretch/>
        </p:blipFill>
        <p:spPr>
          <a:xfrm>
            <a:off x="216942" y="970054"/>
            <a:ext cx="8495518" cy="5049493"/>
          </a:xfrm>
          <a:prstGeom prst="rect">
            <a:avLst/>
          </a:prstGeom>
        </p:spPr>
      </p:pic>
      <p:sp>
        <p:nvSpPr>
          <p:cNvPr id="4" name="Rectangle 3">
            <a:extLst>
              <a:ext uri="{FF2B5EF4-FFF2-40B4-BE49-F238E27FC236}">
                <a16:creationId xmlns:a16="http://schemas.microsoft.com/office/drawing/2014/main" id="{257E2790-5E73-EFAD-0A00-7D2D56C3166B}"/>
              </a:ext>
            </a:extLst>
          </p:cNvPr>
          <p:cNvSpPr/>
          <p:nvPr/>
        </p:nvSpPr>
        <p:spPr>
          <a:xfrm>
            <a:off x="2338590"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37C0DA1-75A6-406C-F120-E4A378BBD7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16942" y="79526"/>
            <a:ext cx="2305141" cy="1076343"/>
          </a:xfrm>
          <a:prstGeom prst="rect">
            <a:avLst/>
          </a:prstGeom>
        </p:spPr>
      </p:pic>
      <p:sp>
        <p:nvSpPr>
          <p:cNvPr id="6" name="TextBox 5">
            <a:extLst>
              <a:ext uri="{FF2B5EF4-FFF2-40B4-BE49-F238E27FC236}">
                <a16:creationId xmlns:a16="http://schemas.microsoft.com/office/drawing/2014/main" id="{5D8530A1-5DEB-953C-DA6E-58E7ABB552B6}"/>
              </a:ext>
            </a:extLst>
          </p:cNvPr>
          <p:cNvSpPr txBox="1"/>
          <p:nvPr/>
        </p:nvSpPr>
        <p:spPr>
          <a:xfrm>
            <a:off x="7103956" y="6525344"/>
            <a:ext cx="1962150" cy="323165"/>
          </a:xfrm>
          <a:prstGeom prst="rect">
            <a:avLst/>
          </a:prstGeom>
          <a:noFill/>
        </p:spPr>
        <p:txBody>
          <a:bodyPr wrap="square" rtlCol="0">
            <a:spAutoFit/>
          </a:bodyPr>
          <a:lstStyle/>
          <a:p>
            <a:pPr algn="ctr"/>
            <a:r>
              <a:rPr lang="en-US" sz="1500" b="1" dirty="0"/>
              <a:t>www.midocean.ae</a:t>
            </a:r>
          </a:p>
        </p:txBody>
      </p:sp>
    </p:spTree>
    <p:extLst>
      <p:ext uri="{BB962C8B-B14F-4D97-AF65-F5344CB8AC3E}">
        <p14:creationId xmlns:p14="http://schemas.microsoft.com/office/powerpoint/2010/main" val="15925194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D99E009-5405-7B73-7115-CEF78F002DFC}"/>
              </a:ext>
            </a:extLst>
          </p:cNvPr>
          <p:cNvSpPr/>
          <p:nvPr/>
        </p:nvSpPr>
        <p:spPr>
          <a:xfrm>
            <a:off x="2338590"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C93FE56E-D9E5-EFD9-2991-DFD2DF5604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16942" y="79526"/>
            <a:ext cx="2305141" cy="1076343"/>
          </a:xfrm>
          <a:prstGeom prst="rect">
            <a:avLst/>
          </a:prstGeom>
        </p:spPr>
      </p:pic>
      <p:sp>
        <p:nvSpPr>
          <p:cNvPr id="5" name="TextBox 4">
            <a:extLst>
              <a:ext uri="{FF2B5EF4-FFF2-40B4-BE49-F238E27FC236}">
                <a16:creationId xmlns:a16="http://schemas.microsoft.com/office/drawing/2014/main" id="{61740EE2-7DAC-1644-A2FE-465B00A5C008}"/>
              </a:ext>
            </a:extLst>
          </p:cNvPr>
          <p:cNvSpPr txBox="1"/>
          <p:nvPr/>
        </p:nvSpPr>
        <p:spPr>
          <a:xfrm>
            <a:off x="7103956" y="6525344"/>
            <a:ext cx="1962150" cy="323165"/>
          </a:xfrm>
          <a:prstGeom prst="rect">
            <a:avLst/>
          </a:prstGeom>
          <a:noFill/>
        </p:spPr>
        <p:txBody>
          <a:bodyPr wrap="square" rtlCol="0">
            <a:spAutoFit/>
          </a:bodyPr>
          <a:lstStyle/>
          <a:p>
            <a:pPr algn="ctr"/>
            <a:r>
              <a:rPr lang="en-US" sz="1500" b="1" dirty="0"/>
              <a:t>www.midocean.ae</a:t>
            </a:r>
          </a:p>
        </p:txBody>
      </p:sp>
      <p:graphicFrame>
        <p:nvGraphicFramePr>
          <p:cNvPr id="6" name="Content Placeholder 3">
            <a:extLst>
              <a:ext uri="{FF2B5EF4-FFF2-40B4-BE49-F238E27FC236}">
                <a16:creationId xmlns:a16="http://schemas.microsoft.com/office/drawing/2014/main" id="{7F2CA25E-09C2-1031-AA1F-5AD8D5CFD9AF}"/>
              </a:ext>
            </a:extLst>
          </p:cNvPr>
          <p:cNvGraphicFramePr>
            <a:graphicFrameLocks/>
          </p:cNvGraphicFramePr>
          <p:nvPr>
            <p:extLst>
              <p:ext uri="{D42A27DB-BD31-4B8C-83A1-F6EECF244321}">
                <p14:modId xmlns:p14="http://schemas.microsoft.com/office/powerpoint/2010/main" val="3892490461"/>
              </p:ext>
            </p:extLst>
          </p:nvPr>
        </p:nvGraphicFramePr>
        <p:xfrm>
          <a:off x="611560" y="1628800"/>
          <a:ext cx="7499350" cy="4800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20DC4CA0-0FA9-781B-0121-8A54BD701070}"/>
              </a:ext>
            </a:extLst>
          </p:cNvPr>
          <p:cNvSpPr txBox="1"/>
          <p:nvPr/>
        </p:nvSpPr>
        <p:spPr>
          <a:xfrm>
            <a:off x="1979712" y="1155869"/>
            <a:ext cx="4589362" cy="523220"/>
          </a:xfrm>
          <a:prstGeom prst="rect">
            <a:avLst/>
          </a:prstGeom>
          <a:noFill/>
        </p:spPr>
        <p:txBody>
          <a:bodyPr wrap="square">
            <a:spAutoFit/>
          </a:bodyPr>
          <a:lstStyle/>
          <a:p>
            <a:pPr algn="ctr"/>
            <a:r>
              <a:rPr lang="en-US" sz="2800" dirty="0"/>
              <a:t>Project Initiation</a:t>
            </a:r>
            <a:endParaRPr lang="en-EG" sz="2800" dirty="0"/>
          </a:p>
        </p:txBody>
      </p:sp>
    </p:spTree>
    <p:extLst>
      <p:ext uri="{BB962C8B-B14F-4D97-AF65-F5344CB8AC3E}">
        <p14:creationId xmlns:p14="http://schemas.microsoft.com/office/powerpoint/2010/main" val="6154470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27B1FFAD-5153-45C0-93E5-D811B92A3680}"/>
              </a:ext>
            </a:extLst>
          </p:cNvPr>
          <p:cNvPicPr>
            <a:picLocks noGrp="1" noChangeAspect="1"/>
          </p:cNvPicPr>
          <p:nvPr>
            <p:ph idx="1"/>
          </p:nvPr>
        </p:nvPicPr>
        <p:blipFill rotWithShape="1">
          <a:blip r:embed="rId2"/>
          <a:stretch/>
        </p:blipFill>
        <p:spPr>
          <a:xfrm>
            <a:off x="35496" y="1841642"/>
            <a:ext cx="9030610" cy="4683702"/>
          </a:xfrm>
          <a:prstGeom prst="rect">
            <a:avLst/>
          </a:prstGeom>
        </p:spPr>
      </p:pic>
      <p:sp>
        <p:nvSpPr>
          <p:cNvPr id="5" name="TextBox 4">
            <a:extLst>
              <a:ext uri="{FF2B5EF4-FFF2-40B4-BE49-F238E27FC236}">
                <a16:creationId xmlns:a16="http://schemas.microsoft.com/office/drawing/2014/main" id="{85354BFF-DB64-463E-A106-701CBEE2CA55}"/>
              </a:ext>
            </a:extLst>
          </p:cNvPr>
          <p:cNvSpPr txBox="1"/>
          <p:nvPr/>
        </p:nvSpPr>
        <p:spPr>
          <a:xfrm>
            <a:off x="539552" y="802879"/>
            <a:ext cx="7380820" cy="1111202"/>
          </a:xfrm>
          <a:prstGeom prst="rect">
            <a:avLst/>
          </a:prstGeom>
          <a:noFill/>
        </p:spPr>
        <p:txBody>
          <a:bodyPr wrap="square" rtlCol="0">
            <a:spAutoFit/>
          </a:bodyPr>
          <a:lstStyle/>
          <a:p>
            <a:pPr marL="342900" lvl="0" indent="-342900">
              <a:lnSpc>
                <a:spcPct val="150000"/>
              </a:lnSpc>
              <a:buClr>
                <a:srgbClr val="D5370A"/>
              </a:buClr>
              <a:buSzPct val="70000"/>
              <a:buFont typeface="Wingdings 2" panose="05020102010507070707" pitchFamily="18" charset="2"/>
              <a:buChar char="÷"/>
            </a:pPr>
            <a:r>
              <a:rPr lang="en-US" sz="2800" u="sng" dirty="0">
                <a:solidFill>
                  <a:prstClr val="black"/>
                </a:solidFill>
                <a:latin typeface="Calibri" panose="020F0502020204030204" pitchFamily="34" charset="0"/>
                <a:cs typeface="Calibri" panose="020F0502020204030204" pitchFamily="34" charset="0"/>
              </a:rPr>
              <a:t>Initiating a project: </a:t>
            </a:r>
          </a:p>
          <a:p>
            <a:pPr marL="342900" lvl="0" indent="-342900">
              <a:lnSpc>
                <a:spcPct val="150000"/>
              </a:lnSpc>
              <a:buClr>
                <a:srgbClr val="D5370A"/>
              </a:buClr>
              <a:buSzPct val="70000"/>
              <a:buFont typeface="Wingdings 2" panose="05020102010507070707" pitchFamily="18" charset="2"/>
              <a:buChar char="÷"/>
            </a:pPr>
            <a:r>
              <a:rPr lang="en-US" dirty="0">
                <a:solidFill>
                  <a:prstClr val="black"/>
                </a:solidFill>
                <a:latin typeface="Calibri" panose="020F0502020204030204" pitchFamily="34" charset="0"/>
                <a:cs typeface="Calibri" panose="020F0502020204030204" pitchFamily="34" charset="0"/>
              </a:rPr>
              <a:t>1) Develop Project Charter                     2) Identify Stakeholders </a:t>
            </a:r>
            <a:endParaRPr lang="en-US" sz="2000" dirty="0">
              <a:solidFill>
                <a:prstClr val="black"/>
              </a:solidFill>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D46809C3-6530-A21A-0829-80885C62C098}"/>
              </a:ext>
            </a:extLst>
          </p:cNvPr>
          <p:cNvSpPr/>
          <p:nvPr/>
        </p:nvSpPr>
        <p:spPr>
          <a:xfrm>
            <a:off x="2338590"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21CBE578-E8C7-08DE-E135-37DE59778E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16942" y="79526"/>
            <a:ext cx="2305141" cy="1076343"/>
          </a:xfrm>
          <a:prstGeom prst="rect">
            <a:avLst/>
          </a:prstGeom>
        </p:spPr>
      </p:pic>
      <p:sp>
        <p:nvSpPr>
          <p:cNvPr id="7" name="TextBox 6">
            <a:extLst>
              <a:ext uri="{FF2B5EF4-FFF2-40B4-BE49-F238E27FC236}">
                <a16:creationId xmlns:a16="http://schemas.microsoft.com/office/drawing/2014/main" id="{7089A639-6B58-D054-F6D2-D5D762F6F449}"/>
              </a:ext>
            </a:extLst>
          </p:cNvPr>
          <p:cNvSpPr txBox="1"/>
          <p:nvPr/>
        </p:nvSpPr>
        <p:spPr>
          <a:xfrm>
            <a:off x="7103956" y="6525344"/>
            <a:ext cx="1962150" cy="323165"/>
          </a:xfrm>
          <a:prstGeom prst="rect">
            <a:avLst/>
          </a:prstGeom>
          <a:noFill/>
        </p:spPr>
        <p:txBody>
          <a:bodyPr wrap="square" rtlCol="0">
            <a:spAutoFit/>
          </a:bodyPr>
          <a:lstStyle/>
          <a:p>
            <a:pPr algn="ctr"/>
            <a:r>
              <a:rPr lang="en-US" sz="1500" b="1" dirty="0"/>
              <a:t>www.midocean.ae</a:t>
            </a:r>
          </a:p>
        </p:txBody>
      </p:sp>
    </p:spTree>
    <p:extLst>
      <p:ext uri="{BB962C8B-B14F-4D97-AF65-F5344CB8AC3E}">
        <p14:creationId xmlns:p14="http://schemas.microsoft.com/office/powerpoint/2010/main" val="33632279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7714" name="Rectangle 2"/>
          <p:cNvSpPr>
            <a:spLocks noGrp="1" noChangeArrowheads="1"/>
          </p:cNvSpPr>
          <p:nvPr>
            <p:ph type="title"/>
          </p:nvPr>
        </p:nvSpPr>
        <p:spPr>
          <a:xfrm>
            <a:off x="381000" y="694995"/>
            <a:ext cx="8229600" cy="1066800"/>
          </a:xfrm>
        </p:spPr>
        <p:txBody>
          <a:bodyPr>
            <a:normAutofit/>
          </a:bodyPr>
          <a:lstStyle/>
          <a:p>
            <a:r>
              <a:rPr lang="en-US" sz="2800" dirty="0"/>
              <a:t>The Initiation Phase</a:t>
            </a:r>
          </a:p>
        </p:txBody>
      </p:sp>
      <p:sp>
        <p:nvSpPr>
          <p:cNvPr id="627715" name="Rectangle 3"/>
          <p:cNvSpPr>
            <a:spLocks noGrp="1" noChangeArrowheads="1"/>
          </p:cNvSpPr>
          <p:nvPr>
            <p:ph idx="1"/>
          </p:nvPr>
        </p:nvSpPr>
        <p:spPr>
          <a:xfrm>
            <a:off x="533400" y="1701800"/>
            <a:ext cx="8191500" cy="5013325"/>
          </a:xfrm>
        </p:spPr>
        <p:txBody>
          <a:bodyPr>
            <a:normAutofit/>
          </a:bodyPr>
          <a:lstStyle/>
          <a:p>
            <a:r>
              <a:rPr lang="en-US" sz="2400" dirty="0"/>
              <a:t>Before you begin the planning process, you need to clearly </a:t>
            </a:r>
            <a:r>
              <a:rPr lang="en-US" sz="2400" u="sng" dirty="0"/>
              <a:t>identify the project and the work involved</a:t>
            </a:r>
            <a:r>
              <a:rPr lang="en-US" sz="2400" dirty="0"/>
              <a:t>.</a:t>
            </a:r>
          </a:p>
          <a:p>
            <a:endParaRPr lang="en-US" sz="2400" dirty="0"/>
          </a:p>
          <a:p>
            <a:r>
              <a:rPr lang="en-US" sz="2400" dirty="0"/>
              <a:t>Clearly stating the </a:t>
            </a:r>
            <a:r>
              <a:rPr lang="en-US" sz="2400" u="sng" dirty="0"/>
              <a:t>work involved</a:t>
            </a:r>
            <a:r>
              <a:rPr lang="en-US" sz="2400" dirty="0"/>
              <a:t> in a project helps the </a:t>
            </a:r>
            <a:r>
              <a:rPr lang="en-US" sz="2400" u="sng" dirty="0"/>
              <a:t>stakeholders</a:t>
            </a:r>
            <a:r>
              <a:rPr lang="en-US" sz="2400" dirty="0"/>
              <a:t> to </a:t>
            </a:r>
            <a:r>
              <a:rPr lang="en-US" sz="2400" u="sng" dirty="0"/>
              <a:t>understand</a:t>
            </a:r>
            <a:r>
              <a:rPr lang="en-US" sz="2400" dirty="0"/>
              <a:t> what needs to be accomplished to meet the </a:t>
            </a:r>
            <a:r>
              <a:rPr lang="en-US" sz="2400" u="sng" dirty="0"/>
              <a:t>project’s objectives</a:t>
            </a:r>
            <a:r>
              <a:rPr lang="en-US" sz="2400" dirty="0"/>
              <a:t>; and with a clear </a:t>
            </a:r>
            <a:r>
              <a:rPr lang="en-US" sz="2400" u="sng" dirty="0"/>
              <a:t>scope statement</a:t>
            </a:r>
            <a:r>
              <a:rPr lang="en-US" sz="2400" dirty="0"/>
              <a:t>, you will enable all participants and stakeholders to focus on the true goals of the project.</a:t>
            </a:r>
          </a:p>
        </p:txBody>
      </p:sp>
      <p:sp>
        <p:nvSpPr>
          <p:cNvPr id="3" name="Rectangle 2">
            <a:extLst>
              <a:ext uri="{FF2B5EF4-FFF2-40B4-BE49-F238E27FC236}">
                <a16:creationId xmlns:a16="http://schemas.microsoft.com/office/drawing/2014/main" id="{4BDF06C6-523C-E640-D2AB-35316DF2DC1D}"/>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9364BE3-EA52-6AC9-EB39-64D295E59B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7DAC722E-6150-C01E-BC9A-880D773E21E4}"/>
              </a:ext>
            </a:extLst>
          </p:cNvPr>
          <p:cNvSpPr txBox="1"/>
          <p:nvPr/>
        </p:nvSpPr>
        <p:spPr>
          <a:xfrm>
            <a:off x="7103956" y="6525344"/>
            <a:ext cx="1962150" cy="323165"/>
          </a:xfrm>
          <a:prstGeom prst="rect">
            <a:avLst/>
          </a:prstGeom>
          <a:noFill/>
        </p:spPr>
        <p:txBody>
          <a:bodyPr wrap="square" rtlCol="0">
            <a:spAutoFit/>
          </a:bodyPr>
          <a:lstStyle/>
          <a:p>
            <a:pPr algn="ctr"/>
            <a:r>
              <a:rPr lang="en-US" sz="1500" b="1" dirty="0"/>
              <a:t>www.midocean.ae</a:t>
            </a:r>
          </a:p>
        </p:txBody>
      </p:sp>
    </p:spTree>
    <p:extLst>
      <p:ext uri="{BB962C8B-B14F-4D97-AF65-F5344CB8AC3E}">
        <p14:creationId xmlns:p14="http://schemas.microsoft.com/office/powerpoint/2010/main" val="13502809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1442" name="Rectangle 2"/>
          <p:cNvSpPr>
            <a:spLocks noGrp="1" noChangeArrowheads="1"/>
          </p:cNvSpPr>
          <p:nvPr>
            <p:ph type="title"/>
          </p:nvPr>
        </p:nvSpPr>
        <p:spPr>
          <a:xfrm>
            <a:off x="413249" y="836712"/>
            <a:ext cx="8229600" cy="1066800"/>
          </a:xfrm>
        </p:spPr>
        <p:txBody>
          <a:bodyPr>
            <a:normAutofit/>
          </a:bodyPr>
          <a:lstStyle/>
          <a:p>
            <a:r>
              <a:rPr lang="en-US" sz="2800" dirty="0"/>
              <a:t>The Statement of Work (SOW)</a:t>
            </a:r>
          </a:p>
        </p:txBody>
      </p:sp>
      <p:sp>
        <p:nvSpPr>
          <p:cNvPr id="701443" name="Rectangle 3"/>
          <p:cNvSpPr>
            <a:spLocks noGrp="1" noChangeArrowheads="1"/>
          </p:cNvSpPr>
          <p:nvPr>
            <p:ph idx="1"/>
          </p:nvPr>
        </p:nvSpPr>
        <p:spPr>
          <a:xfrm>
            <a:off x="468313" y="1773238"/>
            <a:ext cx="8351837" cy="5084762"/>
          </a:xfrm>
        </p:spPr>
        <p:txBody>
          <a:bodyPr>
            <a:normAutofit/>
          </a:bodyPr>
          <a:lstStyle/>
          <a:p>
            <a:r>
              <a:rPr lang="en-US" sz="2400" dirty="0"/>
              <a:t>The Statement of Work (</a:t>
            </a:r>
            <a:r>
              <a:rPr lang="en-US" sz="2400" u="sng" dirty="0"/>
              <a:t>SOW</a:t>
            </a:r>
            <a:r>
              <a:rPr lang="en-US" sz="2400" dirty="0"/>
              <a:t>) (issued by the </a:t>
            </a:r>
            <a:r>
              <a:rPr lang="en-US" sz="2400" u="sng" dirty="0"/>
              <a:t>customer</a:t>
            </a:r>
            <a:r>
              <a:rPr lang="en-US" sz="2400" dirty="0"/>
              <a:t>) describes the work that will be performed in the project.</a:t>
            </a:r>
          </a:p>
          <a:p>
            <a:endParaRPr lang="en-US" sz="2400" dirty="0"/>
          </a:p>
          <a:p>
            <a:r>
              <a:rPr lang="en-US" sz="2400" dirty="0"/>
              <a:t>It includes mainly the </a:t>
            </a:r>
            <a:r>
              <a:rPr lang="en-US" sz="2400" u="sng" dirty="0"/>
              <a:t>project definition</a:t>
            </a:r>
            <a:r>
              <a:rPr lang="en-US" sz="2400" dirty="0"/>
              <a:t> elements and may include other elements:</a:t>
            </a:r>
          </a:p>
          <a:p>
            <a:pPr lvl="1"/>
            <a:r>
              <a:rPr lang="en-US" sz="2400" dirty="0"/>
              <a:t>Milestone lists and delivery schedules</a:t>
            </a:r>
          </a:p>
          <a:p>
            <a:pPr lvl="1"/>
            <a:r>
              <a:rPr lang="en-US" sz="2400" dirty="0"/>
              <a:t>Specifications for each deliverable and milestone</a:t>
            </a:r>
          </a:p>
          <a:p>
            <a:pPr lvl="1"/>
            <a:r>
              <a:rPr lang="en-US" sz="2400" dirty="0"/>
              <a:t>Narrative descriptions of each project task</a:t>
            </a:r>
          </a:p>
          <a:p>
            <a:pPr lvl="1"/>
            <a:r>
              <a:rPr lang="en-US" sz="2400" dirty="0"/>
              <a:t>Assumptions or constraints</a:t>
            </a:r>
          </a:p>
        </p:txBody>
      </p:sp>
      <p:sp>
        <p:nvSpPr>
          <p:cNvPr id="3" name="Rectangle 2">
            <a:extLst>
              <a:ext uri="{FF2B5EF4-FFF2-40B4-BE49-F238E27FC236}">
                <a16:creationId xmlns:a16="http://schemas.microsoft.com/office/drawing/2014/main" id="{E57D243A-F663-6D62-9B6C-A29A66651A42}"/>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0BB98073-6062-DCE2-180D-6466383A49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5E613E1D-4035-AF06-269D-D7DFB846E32F}"/>
              </a:ext>
            </a:extLst>
          </p:cNvPr>
          <p:cNvSpPr txBox="1"/>
          <p:nvPr/>
        </p:nvSpPr>
        <p:spPr>
          <a:xfrm>
            <a:off x="7103956" y="6525344"/>
            <a:ext cx="1962150" cy="323165"/>
          </a:xfrm>
          <a:prstGeom prst="rect">
            <a:avLst/>
          </a:prstGeom>
          <a:noFill/>
        </p:spPr>
        <p:txBody>
          <a:bodyPr wrap="square" rtlCol="0">
            <a:spAutoFit/>
          </a:bodyPr>
          <a:lstStyle/>
          <a:p>
            <a:pPr algn="ctr"/>
            <a:r>
              <a:rPr lang="en-US" sz="1500" b="1" dirty="0"/>
              <a:t>www.midocean.ae</a:t>
            </a:r>
          </a:p>
        </p:txBody>
      </p:sp>
    </p:spTree>
    <p:extLst>
      <p:ext uri="{BB962C8B-B14F-4D97-AF65-F5344CB8AC3E}">
        <p14:creationId xmlns:p14="http://schemas.microsoft.com/office/powerpoint/2010/main" val="22155050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2466" name="Rectangle 2"/>
          <p:cNvSpPr>
            <a:spLocks noGrp="1" noChangeArrowheads="1"/>
          </p:cNvSpPr>
          <p:nvPr>
            <p:ph type="title"/>
          </p:nvPr>
        </p:nvSpPr>
        <p:spPr>
          <a:xfrm>
            <a:off x="381000" y="764704"/>
            <a:ext cx="8229600" cy="1066800"/>
          </a:xfrm>
        </p:spPr>
        <p:txBody>
          <a:bodyPr>
            <a:normAutofit/>
          </a:bodyPr>
          <a:lstStyle/>
          <a:p>
            <a:r>
              <a:rPr lang="en-US" sz="2800" dirty="0"/>
              <a:t>The Project Charter</a:t>
            </a:r>
          </a:p>
        </p:txBody>
      </p:sp>
      <p:sp>
        <p:nvSpPr>
          <p:cNvPr id="702467" name="Rectangle 3"/>
          <p:cNvSpPr>
            <a:spLocks noGrp="1" noChangeArrowheads="1"/>
          </p:cNvSpPr>
          <p:nvPr>
            <p:ph idx="1"/>
          </p:nvPr>
        </p:nvSpPr>
        <p:spPr>
          <a:xfrm>
            <a:off x="533400" y="1620838"/>
            <a:ext cx="8191500" cy="5181600"/>
          </a:xfrm>
        </p:spPr>
        <p:txBody>
          <a:bodyPr>
            <a:normAutofit/>
          </a:bodyPr>
          <a:lstStyle/>
          <a:p>
            <a:r>
              <a:rPr lang="en-US" sz="2400" dirty="0"/>
              <a:t>The Project Charter is an </a:t>
            </a:r>
            <a:r>
              <a:rPr lang="en-US" sz="2400" u="sng" dirty="0"/>
              <a:t>official document</a:t>
            </a:r>
            <a:r>
              <a:rPr lang="en-US" sz="2400" dirty="0"/>
              <a:t> that the project is backed by – and funded by – the organization; usually, the Project Charter is </a:t>
            </a:r>
            <a:r>
              <a:rPr lang="en-US" sz="2400" u="sng" dirty="0"/>
              <a:t>signed</a:t>
            </a:r>
            <a:r>
              <a:rPr lang="en-US" sz="2400" dirty="0"/>
              <a:t> and published by the project’s </a:t>
            </a:r>
            <a:r>
              <a:rPr lang="en-US" sz="2400" u="sng" dirty="0"/>
              <a:t>sponsor</a:t>
            </a:r>
            <a:r>
              <a:rPr lang="en-US" sz="2400" dirty="0"/>
              <a:t>.</a:t>
            </a:r>
          </a:p>
          <a:p>
            <a:endParaRPr lang="en-US" sz="2400" dirty="0"/>
          </a:p>
          <a:p>
            <a:r>
              <a:rPr lang="en-US" sz="2400" dirty="0"/>
              <a:t>The Project Charter may be a short memo or a multi-page document, but </a:t>
            </a:r>
            <a:r>
              <a:rPr lang="en-US" sz="2400" u="sng" dirty="0"/>
              <a:t>should contain</a:t>
            </a:r>
            <a:r>
              <a:rPr lang="en-US" sz="2400" dirty="0"/>
              <a:t>:</a:t>
            </a:r>
          </a:p>
          <a:p>
            <a:pPr lvl="1"/>
            <a:r>
              <a:rPr lang="en-US" sz="2400" dirty="0"/>
              <a:t>Project </a:t>
            </a:r>
            <a:r>
              <a:rPr lang="en-US" sz="2400" u="sng" dirty="0"/>
              <a:t>name and description</a:t>
            </a:r>
            <a:r>
              <a:rPr lang="en-US" sz="2400" dirty="0"/>
              <a:t>.</a:t>
            </a:r>
          </a:p>
          <a:p>
            <a:pPr lvl="1"/>
            <a:r>
              <a:rPr lang="en-US" sz="2400" dirty="0"/>
              <a:t>Project Goals and </a:t>
            </a:r>
            <a:r>
              <a:rPr lang="en-US" sz="2400" u="sng" dirty="0"/>
              <a:t>Objectives.</a:t>
            </a:r>
          </a:p>
          <a:p>
            <a:pPr lvl="1"/>
            <a:r>
              <a:rPr lang="en-US" sz="2400" u="sng" dirty="0"/>
              <a:t>Name of the project manager.</a:t>
            </a:r>
          </a:p>
          <a:p>
            <a:pPr lvl="1"/>
            <a:r>
              <a:rPr lang="en-US" sz="2400" u="sng" dirty="0"/>
              <a:t>Authorization</a:t>
            </a:r>
            <a:r>
              <a:rPr lang="en-US" sz="2400" dirty="0"/>
              <a:t> for using organizational </a:t>
            </a:r>
            <a:r>
              <a:rPr lang="en-US" sz="2400" u="sng" dirty="0"/>
              <a:t>resources.</a:t>
            </a:r>
          </a:p>
        </p:txBody>
      </p:sp>
      <p:sp>
        <p:nvSpPr>
          <p:cNvPr id="3" name="Rectangle 2">
            <a:extLst>
              <a:ext uri="{FF2B5EF4-FFF2-40B4-BE49-F238E27FC236}">
                <a16:creationId xmlns:a16="http://schemas.microsoft.com/office/drawing/2014/main" id="{572BAE52-0D87-3A63-F382-9C9893417A14}"/>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5D97D119-6E69-86B4-0264-774BD5B635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33A3049C-AF73-F1E1-9252-2A7E236AB256}"/>
              </a:ext>
            </a:extLst>
          </p:cNvPr>
          <p:cNvSpPr txBox="1"/>
          <p:nvPr/>
        </p:nvSpPr>
        <p:spPr>
          <a:xfrm>
            <a:off x="7103956" y="6525344"/>
            <a:ext cx="1962150" cy="323165"/>
          </a:xfrm>
          <a:prstGeom prst="rect">
            <a:avLst/>
          </a:prstGeom>
          <a:noFill/>
        </p:spPr>
        <p:txBody>
          <a:bodyPr wrap="square" rtlCol="0">
            <a:spAutoFit/>
          </a:bodyPr>
          <a:lstStyle/>
          <a:p>
            <a:pPr algn="ctr"/>
            <a:r>
              <a:rPr lang="en-US" sz="1500" b="1" dirty="0"/>
              <a:t>www.midocean.ae</a:t>
            </a:r>
          </a:p>
        </p:txBody>
      </p:sp>
    </p:spTree>
    <p:extLst>
      <p:ext uri="{BB962C8B-B14F-4D97-AF65-F5344CB8AC3E}">
        <p14:creationId xmlns:p14="http://schemas.microsoft.com/office/powerpoint/2010/main" val="5142128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2466" name="Rectangle 2"/>
          <p:cNvSpPr>
            <a:spLocks noGrp="1" noChangeArrowheads="1"/>
          </p:cNvSpPr>
          <p:nvPr>
            <p:ph type="title"/>
          </p:nvPr>
        </p:nvSpPr>
        <p:spPr>
          <a:xfrm>
            <a:off x="435684" y="660413"/>
            <a:ext cx="8229600" cy="1066800"/>
          </a:xfrm>
        </p:spPr>
        <p:txBody>
          <a:bodyPr>
            <a:normAutofit/>
          </a:bodyPr>
          <a:lstStyle/>
          <a:p>
            <a:r>
              <a:rPr lang="en-US" sz="2800" dirty="0"/>
              <a:t>Develop Project Charter</a:t>
            </a:r>
          </a:p>
        </p:txBody>
      </p:sp>
      <p:sp>
        <p:nvSpPr>
          <p:cNvPr id="5" name="Content Placeholder 4">
            <a:extLst>
              <a:ext uri="{FF2B5EF4-FFF2-40B4-BE49-F238E27FC236}">
                <a16:creationId xmlns:a16="http://schemas.microsoft.com/office/drawing/2014/main" id="{B4FC400D-5D82-48BC-ADB9-DCD4B0E5C7B4}"/>
              </a:ext>
            </a:extLst>
          </p:cNvPr>
          <p:cNvSpPr>
            <a:spLocks noGrp="1"/>
          </p:cNvSpPr>
          <p:nvPr>
            <p:ph idx="1"/>
          </p:nvPr>
        </p:nvSpPr>
        <p:spPr/>
        <p:txBody>
          <a:bodyPr/>
          <a:lstStyle/>
          <a:p>
            <a:pPr marL="0" indent="0">
              <a:buNone/>
            </a:pPr>
            <a:endParaRPr lang="en-US" dirty="0"/>
          </a:p>
        </p:txBody>
      </p:sp>
      <p:pic>
        <p:nvPicPr>
          <p:cNvPr id="6" name="Picture 5">
            <a:extLst>
              <a:ext uri="{FF2B5EF4-FFF2-40B4-BE49-F238E27FC236}">
                <a16:creationId xmlns:a16="http://schemas.microsoft.com/office/drawing/2014/main" id="{0D7BCCEE-1B8E-4F1A-8034-1F7BF46B4B47}"/>
              </a:ext>
            </a:extLst>
          </p:cNvPr>
          <p:cNvPicPr>
            <a:picLocks noChangeAspect="1"/>
          </p:cNvPicPr>
          <p:nvPr/>
        </p:nvPicPr>
        <p:blipFill rotWithShape="1">
          <a:blip r:embed="rId2"/>
          <a:srcRect l="15350" t="51402" r="27163" b="10781"/>
          <a:stretch/>
        </p:blipFill>
        <p:spPr>
          <a:xfrm>
            <a:off x="478716" y="1628800"/>
            <a:ext cx="8186568" cy="3960440"/>
          </a:xfrm>
          <a:prstGeom prst="rect">
            <a:avLst/>
          </a:prstGeom>
        </p:spPr>
      </p:pic>
      <p:sp>
        <p:nvSpPr>
          <p:cNvPr id="3" name="Rectangle 2">
            <a:extLst>
              <a:ext uri="{FF2B5EF4-FFF2-40B4-BE49-F238E27FC236}">
                <a16:creationId xmlns:a16="http://schemas.microsoft.com/office/drawing/2014/main" id="{A29ECD8E-0F0F-8A4B-B168-75D92217CCFB}"/>
              </a:ext>
            </a:extLst>
          </p:cNvPr>
          <p:cNvSpPr/>
          <p:nvPr/>
        </p:nvSpPr>
        <p:spPr>
          <a:xfrm>
            <a:off x="2302079" y="465998"/>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4BCB4A1E-C2AB-205F-F632-4680B9773A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44624"/>
            <a:ext cx="2305141" cy="1076343"/>
          </a:xfrm>
          <a:prstGeom prst="rect">
            <a:avLst/>
          </a:prstGeom>
        </p:spPr>
      </p:pic>
      <p:sp>
        <p:nvSpPr>
          <p:cNvPr id="7" name="TextBox 6">
            <a:extLst>
              <a:ext uri="{FF2B5EF4-FFF2-40B4-BE49-F238E27FC236}">
                <a16:creationId xmlns:a16="http://schemas.microsoft.com/office/drawing/2014/main" id="{7FC87957-B2D3-8004-E801-AC0FE429A2F8}"/>
              </a:ext>
            </a:extLst>
          </p:cNvPr>
          <p:cNvSpPr txBox="1"/>
          <p:nvPr/>
        </p:nvSpPr>
        <p:spPr>
          <a:xfrm>
            <a:off x="7103956" y="6525344"/>
            <a:ext cx="1962150" cy="323165"/>
          </a:xfrm>
          <a:prstGeom prst="rect">
            <a:avLst/>
          </a:prstGeom>
          <a:noFill/>
        </p:spPr>
        <p:txBody>
          <a:bodyPr wrap="square" rtlCol="0">
            <a:spAutoFit/>
          </a:bodyPr>
          <a:lstStyle/>
          <a:p>
            <a:pPr algn="ctr"/>
            <a:r>
              <a:rPr lang="en-US" sz="1500" b="1" dirty="0"/>
              <a:t>www.midocean.ae</a:t>
            </a:r>
          </a:p>
        </p:txBody>
      </p:sp>
      <mc:AlternateContent xmlns:mc="http://schemas.openxmlformats.org/markup-compatibility/2006">
        <mc:Choice xmlns:p14="http://schemas.microsoft.com/office/powerpoint/2010/main" Requires="p14">
          <p:contentPart p14:bwMode="auto" r:id="rId4">
            <p14:nvContentPartPr>
              <p14:cNvPr id="10" name="Ink 9">
                <a:extLst>
                  <a:ext uri="{FF2B5EF4-FFF2-40B4-BE49-F238E27FC236}">
                    <a16:creationId xmlns:a16="http://schemas.microsoft.com/office/drawing/2014/main" id="{01233D8E-3B15-9C6E-9DBE-2BB8ACEAEC81}"/>
                  </a:ext>
                </a:extLst>
              </p14:cNvPr>
              <p14:cNvContentPartPr/>
              <p14:nvPr/>
            </p14:nvContentPartPr>
            <p14:xfrm>
              <a:off x="1725889" y="5348781"/>
              <a:ext cx="360" cy="360"/>
            </p14:xfrm>
          </p:contentPart>
        </mc:Choice>
        <mc:Fallback>
          <p:pic>
            <p:nvPicPr>
              <p:cNvPr id="10" name="Ink 9">
                <a:extLst>
                  <a:ext uri="{FF2B5EF4-FFF2-40B4-BE49-F238E27FC236}">
                    <a16:creationId xmlns:a16="http://schemas.microsoft.com/office/drawing/2014/main" id="{01233D8E-3B15-9C6E-9DBE-2BB8ACEAEC81}"/>
                  </a:ext>
                </a:extLst>
              </p:cNvPr>
              <p:cNvPicPr/>
              <p:nvPr/>
            </p:nvPicPr>
            <p:blipFill>
              <a:blip r:embed="rId5"/>
              <a:stretch>
                <a:fillRect/>
              </a:stretch>
            </p:blipFill>
            <p:spPr>
              <a:xfrm>
                <a:off x="1671889" y="5240781"/>
                <a:ext cx="108000" cy="216000"/>
              </a:xfrm>
              <a:prstGeom prst="rect">
                <a:avLst/>
              </a:prstGeom>
            </p:spPr>
          </p:pic>
        </mc:Fallback>
      </mc:AlternateContent>
    </p:spTree>
    <p:extLst>
      <p:ext uri="{BB962C8B-B14F-4D97-AF65-F5344CB8AC3E}">
        <p14:creationId xmlns:p14="http://schemas.microsoft.com/office/powerpoint/2010/main" val="19636399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2466" name="Rectangle 2"/>
          <p:cNvSpPr>
            <a:spLocks noGrp="1" noChangeArrowheads="1"/>
          </p:cNvSpPr>
          <p:nvPr>
            <p:ph type="title"/>
          </p:nvPr>
        </p:nvSpPr>
        <p:spPr>
          <a:xfrm>
            <a:off x="381000" y="764704"/>
            <a:ext cx="8229600" cy="1066800"/>
          </a:xfrm>
        </p:spPr>
        <p:txBody>
          <a:bodyPr>
            <a:normAutofit/>
          </a:bodyPr>
          <a:lstStyle/>
          <a:p>
            <a:r>
              <a:rPr lang="en-US" sz="2800" dirty="0"/>
              <a:t>Develop Project Charter Output</a:t>
            </a:r>
          </a:p>
        </p:txBody>
      </p:sp>
      <p:sp>
        <p:nvSpPr>
          <p:cNvPr id="702467" name="Rectangle 3"/>
          <p:cNvSpPr>
            <a:spLocks noGrp="1" noChangeArrowheads="1"/>
          </p:cNvSpPr>
          <p:nvPr>
            <p:ph idx="1"/>
          </p:nvPr>
        </p:nvSpPr>
        <p:spPr>
          <a:xfrm>
            <a:off x="533400" y="1620838"/>
            <a:ext cx="8191500" cy="5181600"/>
          </a:xfrm>
        </p:spPr>
        <p:txBody>
          <a:bodyPr>
            <a:normAutofit/>
          </a:bodyPr>
          <a:lstStyle/>
          <a:p>
            <a:r>
              <a:rPr lang="en-US" sz="2400" dirty="0">
                <a:solidFill>
                  <a:srgbClr val="000000"/>
                </a:solidFill>
              </a:rPr>
              <a:t>The Project Charter : </a:t>
            </a:r>
            <a:r>
              <a:rPr lang="en-US" sz="2400" b="0" dirty="0">
                <a:solidFill>
                  <a:srgbClr val="000000"/>
                </a:solidFill>
              </a:rPr>
              <a:t>is an output from the develop project charter process.</a:t>
            </a:r>
          </a:p>
          <a:p>
            <a:pPr lvl="1"/>
            <a:r>
              <a:rPr lang="en-US" sz="2400" b="0" dirty="0">
                <a:solidFill>
                  <a:srgbClr val="000000"/>
                </a:solidFill>
              </a:rPr>
              <a:t>It is a document that makes the project official and includes : Project purpose, project objectives</a:t>
            </a:r>
          </a:p>
          <a:p>
            <a:pPr lvl="1"/>
            <a:r>
              <a:rPr lang="en-US" sz="2400" b="0" u="sng" dirty="0">
                <a:solidFill>
                  <a:srgbClr val="000000"/>
                </a:solidFill>
              </a:rPr>
              <a:t>High level project requirements</a:t>
            </a:r>
          </a:p>
          <a:p>
            <a:pPr lvl="1"/>
            <a:r>
              <a:rPr lang="en-US" sz="2400" b="0" u="sng" dirty="0">
                <a:solidFill>
                  <a:srgbClr val="000000"/>
                </a:solidFill>
              </a:rPr>
              <a:t>Authorization for a project manager</a:t>
            </a:r>
          </a:p>
          <a:p>
            <a:pPr lvl="1"/>
            <a:r>
              <a:rPr lang="en-US" sz="2400" b="0" u="sng" dirty="0">
                <a:solidFill>
                  <a:srgbClr val="000000"/>
                </a:solidFill>
              </a:rPr>
              <a:t>An initial set of schedule milestones(High level)</a:t>
            </a:r>
          </a:p>
          <a:p>
            <a:pPr lvl="1"/>
            <a:r>
              <a:rPr lang="en-US" sz="2400" b="0" u="sng" dirty="0">
                <a:solidFill>
                  <a:srgbClr val="000000"/>
                </a:solidFill>
              </a:rPr>
              <a:t>Summary budget of the project</a:t>
            </a:r>
          </a:p>
          <a:p>
            <a:pPr lvl="1"/>
            <a:endParaRPr lang="en-US" sz="2800" b="0" u="sng" dirty="0">
              <a:solidFill>
                <a:srgbClr val="000000"/>
              </a:solidFill>
              <a:latin typeface="Arial" panose="020B0604020202020204" pitchFamily="34" charset="0"/>
            </a:endParaRPr>
          </a:p>
        </p:txBody>
      </p:sp>
      <p:sp>
        <p:nvSpPr>
          <p:cNvPr id="3" name="Rectangle 2">
            <a:extLst>
              <a:ext uri="{FF2B5EF4-FFF2-40B4-BE49-F238E27FC236}">
                <a16:creationId xmlns:a16="http://schemas.microsoft.com/office/drawing/2014/main" id="{1D38FFF1-81BE-1477-E428-14B728525330}"/>
              </a:ext>
            </a:extLst>
          </p:cNvPr>
          <p:cNvSpPr/>
          <p:nvPr/>
        </p:nvSpPr>
        <p:spPr>
          <a:xfrm>
            <a:off x="2301160"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161182B8-B0D0-8060-3E97-47C6EAE8A7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9512" y="79526"/>
            <a:ext cx="2305141" cy="1076343"/>
          </a:xfrm>
          <a:prstGeom prst="rect">
            <a:avLst/>
          </a:prstGeom>
        </p:spPr>
      </p:pic>
      <p:sp>
        <p:nvSpPr>
          <p:cNvPr id="5" name="TextBox 4">
            <a:extLst>
              <a:ext uri="{FF2B5EF4-FFF2-40B4-BE49-F238E27FC236}">
                <a16:creationId xmlns:a16="http://schemas.microsoft.com/office/drawing/2014/main" id="{8E3F1CE4-829D-4731-8E7F-D3F51225381E}"/>
              </a:ext>
            </a:extLst>
          </p:cNvPr>
          <p:cNvSpPr txBox="1"/>
          <p:nvPr/>
        </p:nvSpPr>
        <p:spPr>
          <a:xfrm>
            <a:off x="7103956" y="6525344"/>
            <a:ext cx="1962150" cy="323165"/>
          </a:xfrm>
          <a:prstGeom prst="rect">
            <a:avLst/>
          </a:prstGeom>
          <a:noFill/>
        </p:spPr>
        <p:txBody>
          <a:bodyPr wrap="square" rtlCol="0">
            <a:spAutoFit/>
          </a:bodyPr>
          <a:lstStyle/>
          <a:p>
            <a:pPr algn="ctr"/>
            <a:r>
              <a:rPr lang="en-US" sz="1500" b="1" dirty="0"/>
              <a:t>www.midocean.ae</a:t>
            </a:r>
          </a:p>
        </p:txBody>
      </p:sp>
    </p:spTree>
    <p:extLst>
      <p:ext uri="{BB962C8B-B14F-4D97-AF65-F5344CB8AC3E}">
        <p14:creationId xmlns:p14="http://schemas.microsoft.com/office/powerpoint/2010/main" val="41061070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2466" name="Rectangle 2"/>
          <p:cNvSpPr>
            <a:spLocks noGrp="1" noChangeArrowheads="1"/>
          </p:cNvSpPr>
          <p:nvPr>
            <p:ph type="title"/>
          </p:nvPr>
        </p:nvSpPr>
        <p:spPr>
          <a:xfrm>
            <a:off x="255406" y="681037"/>
            <a:ext cx="8229600" cy="1066800"/>
          </a:xfrm>
        </p:spPr>
        <p:txBody>
          <a:bodyPr>
            <a:normAutofit/>
          </a:bodyPr>
          <a:lstStyle/>
          <a:p>
            <a:r>
              <a:rPr lang="en-US" sz="2800" dirty="0"/>
              <a:t>Develop Project Charter</a:t>
            </a:r>
          </a:p>
        </p:txBody>
      </p:sp>
      <p:sp>
        <p:nvSpPr>
          <p:cNvPr id="5" name="Content Placeholder 4">
            <a:extLst>
              <a:ext uri="{FF2B5EF4-FFF2-40B4-BE49-F238E27FC236}">
                <a16:creationId xmlns:a16="http://schemas.microsoft.com/office/drawing/2014/main" id="{710B8C38-FBC3-46F0-9BCC-D2F87EA321DA}"/>
              </a:ext>
            </a:extLst>
          </p:cNvPr>
          <p:cNvSpPr>
            <a:spLocks noGrp="1"/>
          </p:cNvSpPr>
          <p:nvPr>
            <p:ph idx="1"/>
          </p:nvPr>
        </p:nvSpPr>
        <p:spPr/>
        <p:txBody>
          <a:bodyPr/>
          <a:lstStyle/>
          <a:p>
            <a:endParaRPr lang="en-US"/>
          </a:p>
        </p:txBody>
      </p:sp>
      <p:pic>
        <p:nvPicPr>
          <p:cNvPr id="6" name="Picture 5">
            <a:extLst>
              <a:ext uri="{FF2B5EF4-FFF2-40B4-BE49-F238E27FC236}">
                <a16:creationId xmlns:a16="http://schemas.microsoft.com/office/drawing/2014/main" id="{CF2AEBC4-D6F1-4F8B-803C-1ED43B29436B}"/>
              </a:ext>
            </a:extLst>
          </p:cNvPr>
          <p:cNvPicPr>
            <a:picLocks noChangeAspect="1"/>
          </p:cNvPicPr>
          <p:nvPr/>
        </p:nvPicPr>
        <p:blipFill>
          <a:blip r:embed="rId2"/>
          <a:stretch>
            <a:fillRect/>
          </a:stretch>
        </p:blipFill>
        <p:spPr>
          <a:xfrm>
            <a:off x="255406" y="1600200"/>
            <a:ext cx="8633188" cy="4709120"/>
          </a:xfrm>
          <a:prstGeom prst="rect">
            <a:avLst/>
          </a:prstGeom>
        </p:spPr>
      </p:pic>
      <p:sp>
        <p:nvSpPr>
          <p:cNvPr id="3" name="Rectangle 2">
            <a:extLst>
              <a:ext uri="{FF2B5EF4-FFF2-40B4-BE49-F238E27FC236}">
                <a16:creationId xmlns:a16="http://schemas.microsoft.com/office/drawing/2014/main" id="{D2B86DBE-C8ED-655F-F885-A83FB7611E44}"/>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71624607-9C61-8870-5A5D-15D7EDBEDC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D4341F5-59A1-9C61-8B0B-72B632B160B0}"/>
              </a:ext>
            </a:extLst>
          </p:cNvPr>
          <p:cNvSpPr txBox="1"/>
          <p:nvPr/>
        </p:nvSpPr>
        <p:spPr>
          <a:xfrm>
            <a:off x="7103956" y="6525344"/>
            <a:ext cx="1962150" cy="323165"/>
          </a:xfrm>
          <a:prstGeom prst="rect">
            <a:avLst/>
          </a:prstGeom>
          <a:noFill/>
        </p:spPr>
        <p:txBody>
          <a:bodyPr wrap="square" rtlCol="0">
            <a:spAutoFit/>
          </a:bodyPr>
          <a:lstStyle/>
          <a:p>
            <a:pPr algn="ctr"/>
            <a:r>
              <a:rPr lang="en-US" sz="1500" b="1" dirty="0"/>
              <a:t>www.midocean.ae</a:t>
            </a:r>
          </a:p>
        </p:txBody>
      </p:sp>
    </p:spTree>
    <p:extLst>
      <p:ext uri="{BB962C8B-B14F-4D97-AF65-F5344CB8AC3E}">
        <p14:creationId xmlns:p14="http://schemas.microsoft.com/office/powerpoint/2010/main" val="29665534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2466" name="Rectangle 2"/>
          <p:cNvSpPr>
            <a:spLocks noGrp="1" noChangeArrowheads="1"/>
          </p:cNvSpPr>
          <p:nvPr>
            <p:ph type="title"/>
          </p:nvPr>
        </p:nvSpPr>
        <p:spPr>
          <a:xfrm>
            <a:off x="381000" y="818631"/>
            <a:ext cx="8229600" cy="1066800"/>
          </a:xfrm>
        </p:spPr>
        <p:txBody>
          <a:bodyPr>
            <a:normAutofit/>
          </a:bodyPr>
          <a:lstStyle/>
          <a:p>
            <a:r>
              <a:rPr lang="en-US" sz="2800" dirty="0"/>
              <a:t>Develop Project Charter Output</a:t>
            </a:r>
          </a:p>
        </p:txBody>
      </p:sp>
      <p:sp>
        <p:nvSpPr>
          <p:cNvPr id="702467" name="Rectangle 3"/>
          <p:cNvSpPr>
            <a:spLocks noGrp="1" noChangeArrowheads="1"/>
          </p:cNvSpPr>
          <p:nvPr>
            <p:ph idx="1"/>
          </p:nvPr>
        </p:nvSpPr>
        <p:spPr>
          <a:xfrm>
            <a:off x="533400" y="1620838"/>
            <a:ext cx="8191500" cy="5181600"/>
          </a:xfrm>
        </p:spPr>
        <p:txBody>
          <a:bodyPr>
            <a:normAutofit/>
          </a:bodyPr>
          <a:lstStyle/>
          <a:p>
            <a:r>
              <a:rPr lang="en-US" dirty="0"/>
              <a:t>Assumption Log:-</a:t>
            </a:r>
          </a:p>
          <a:p>
            <a:pPr lvl="1">
              <a:buFont typeface="Arial" panose="020B0604020202020204" pitchFamily="34" charset="0"/>
              <a:buChar char="•"/>
            </a:pPr>
            <a:r>
              <a:rPr lang="en-US" sz="2200" dirty="0"/>
              <a:t>High Level Strategic and operational assumptions and constraints are normally identified in the business case before the project is initiated and will flow into the project charter</a:t>
            </a:r>
          </a:p>
          <a:p>
            <a:pPr lvl="1">
              <a:buFont typeface="Arial" panose="020B0604020202020204" pitchFamily="34" charset="0"/>
              <a:buChar char="•"/>
            </a:pPr>
            <a:r>
              <a:rPr lang="en-US" sz="2200" dirty="0"/>
              <a:t>Lower Level activity and task assumptions are generated through out the project such as defining technical specifications, estimates, the schedule, risks, etc.</a:t>
            </a:r>
          </a:p>
          <a:p>
            <a:pPr lvl="1">
              <a:buFont typeface="Arial" panose="020B0604020202020204" pitchFamily="34" charset="0"/>
              <a:buChar char="•"/>
            </a:pPr>
            <a:r>
              <a:rPr lang="en-US" sz="2200" dirty="0"/>
              <a:t>The assumption log is used to record all assumptions and constraints through  out the project life cycle. </a:t>
            </a:r>
          </a:p>
          <a:p>
            <a:pPr lvl="1"/>
            <a:endParaRPr lang="en-US" sz="2800" b="0" u="sng" dirty="0">
              <a:solidFill>
                <a:srgbClr val="000000"/>
              </a:solidFill>
              <a:latin typeface="Arial" panose="020B0604020202020204" pitchFamily="34" charset="0"/>
            </a:endParaRPr>
          </a:p>
        </p:txBody>
      </p:sp>
      <p:sp>
        <p:nvSpPr>
          <p:cNvPr id="3" name="Rectangle 2">
            <a:extLst>
              <a:ext uri="{FF2B5EF4-FFF2-40B4-BE49-F238E27FC236}">
                <a16:creationId xmlns:a16="http://schemas.microsoft.com/office/drawing/2014/main" id="{ECA293F0-9954-87E2-255B-BDBCC988C6F2}"/>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6B1BCE6D-C061-5C68-B88A-66DD5C7C66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FE2BABE9-C176-3738-9188-55093DDA6DD9}"/>
              </a:ext>
            </a:extLst>
          </p:cNvPr>
          <p:cNvSpPr txBox="1"/>
          <p:nvPr/>
        </p:nvSpPr>
        <p:spPr>
          <a:xfrm>
            <a:off x="7103956" y="6525344"/>
            <a:ext cx="1962150" cy="323165"/>
          </a:xfrm>
          <a:prstGeom prst="rect">
            <a:avLst/>
          </a:prstGeom>
          <a:noFill/>
        </p:spPr>
        <p:txBody>
          <a:bodyPr wrap="square" rtlCol="0">
            <a:spAutoFit/>
          </a:bodyPr>
          <a:lstStyle/>
          <a:p>
            <a:pPr algn="ctr"/>
            <a:r>
              <a:rPr lang="en-US" sz="1500" b="1" dirty="0"/>
              <a:t>www.midocean.ae</a:t>
            </a:r>
          </a:p>
        </p:txBody>
      </p:sp>
    </p:spTree>
    <p:extLst>
      <p:ext uri="{BB962C8B-B14F-4D97-AF65-F5344CB8AC3E}">
        <p14:creationId xmlns:p14="http://schemas.microsoft.com/office/powerpoint/2010/main" val="14520234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F4B39-8EFA-4308-A679-2EAF4293CC2A}"/>
              </a:ext>
            </a:extLst>
          </p:cNvPr>
          <p:cNvSpPr>
            <a:spLocks noGrp="1"/>
          </p:cNvSpPr>
          <p:nvPr>
            <p:ph type="title"/>
          </p:nvPr>
        </p:nvSpPr>
        <p:spPr>
          <a:xfrm>
            <a:off x="323528" y="500900"/>
            <a:ext cx="7886700" cy="1325563"/>
          </a:xfrm>
        </p:spPr>
        <p:txBody>
          <a:bodyPr>
            <a:normAutofit/>
          </a:bodyPr>
          <a:lstStyle/>
          <a:p>
            <a:r>
              <a:rPr lang="en-US" sz="2800" dirty="0"/>
              <a:t>Develop Project Charter-Data Flow Diagram</a:t>
            </a:r>
          </a:p>
        </p:txBody>
      </p:sp>
      <p:sp>
        <p:nvSpPr>
          <p:cNvPr id="3" name="Rectangle 2">
            <a:extLst>
              <a:ext uri="{FF2B5EF4-FFF2-40B4-BE49-F238E27FC236}">
                <a16:creationId xmlns:a16="http://schemas.microsoft.com/office/drawing/2014/main" id="{1886A325-A97D-3BE1-446E-114A398CA769}"/>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B9352C8B-5ECD-564D-D638-FA88265A5F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31507D8-253B-7C51-E8AF-CFBC632D074A}"/>
              </a:ext>
            </a:extLst>
          </p:cNvPr>
          <p:cNvSpPr txBox="1"/>
          <p:nvPr/>
        </p:nvSpPr>
        <p:spPr>
          <a:xfrm>
            <a:off x="7103956" y="6525344"/>
            <a:ext cx="1962150" cy="323165"/>
          </a:xfrm>
          <a:prstGeom prst="rect">
            <a:avLst/>
          </a:prstGeom>
          <a:noFill/>
        </p:spPr>
        <p:txBody>
          <a:bodyPr wrap="square" rtlCol="0">
            <a:spAutoFit/>
          </a:bodyPr>
          <a:lstStyle/>
          <a:p>
            <a:pPr algn="ctr"/>
            <a:r>
              <a:rPr lang="en-US" sz="1500" b="1" dirty="0"/>
              <a:t>www.midocean.ae</a:t>
            </a:r>
          </a:p>
        </p:txBody>
      </p:sp>
      <p:pic>
        <p:nvPicPr>
          <p:cNvPr id="10" name="Picture 9">
            <a:extLst>
              <a:ext uri="{FF2B5EF4-FFF2-40B4-BE49-F238E27FC236}">
                <a16:creationId xmlns:a16="http://schemas.microsoft.com/office/drawing/2014/main" id="{C52072C5-7E63-393E-82CB-EE2B023D2075}"/>
              </a:ext>
            </a:extLst>
          </p:cNvPr>
          <p:cNvPicPr>
            <a:picLocks noChangeAspect="1"/>
          </p:cNvPicPr>
          <p:nvPr/>
        </p:nvPicPr>
        <p:blipFill>
          <a:blip r:embed="rId3"/>
          <a:stretch>
            <a:fillRect/>
          </a:stretch>
        </p:blipFill>
        <p:spPr>
          <a:xfrm>
            <a:off x="683568" y="1406031"/>
            <a:ext cx="7886700" cy="5071533"/>
          </a:xfrm>
          <a:prstGeom prst="rect">
            <a:avLst/>
          </a:prstGeom>
        </p:spPr>
      </p:pic>
    </p:spTree>
    <p:extLst>
      <p:ext uri="{BB962C8B-B14F-4D97-AF65-F5344CB8AC3E}">
        <p14:creationId xmlns:p14="http://schemas.microsoft.com/office/powerpoint/2010/main" val="10255956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5FE5A-EB45-4D63-9A5E-85626707A368}"/>
              </a:ext>
            </a:extLst>
          </p:cNvPr>
          <p:cNvSpPr>
            <a:spLocks noGrp="1"/>
          </p:cNvSpPr>
          <p:nvPr>
            <p:ph type="title"/>
          </p:nvPr>
        </p:nvSpPr>
        <p:spPr>
          <a:xfrm>
            <a:off x="196433" y="532650"/>
            <a:ext cx="7886700" cy="1325563"/>
          </a:xfrm>
        </p:spPr>
        <p:txBody>
          <a:bodyPr>
            <a:normAutofit/>
          </a:bodyPr>
          <a:lstStyle/>
          <a:p>
            <a:r>
              <a:rPr lang="en-US" sz="2800" dirty="0"/>
              <a:t>Guidelines to Develop a Project Charter</a:t>
            </a:r>
          </a:p>
        </p:txBody>
      </p:sp>
      <p:sp>
        <p:nvSpPr>
          <p:cNvPr id="3" name="Content Placeholder 2">
            <a:extLst>
              <a:ext uri="{FF2B5EF4-FFF2-40B4-BE49-F238E27FC236}">
                <a16:creationId xmlns:a16="http://schemas.microsoft.com/office/drawing/2014/main" id="{53ED1839-A342-49F0-889B-4D33DA70E0C0}"/>
              </a:ext>
            </a:extLst>
          </p:cNvPr>
          <p:cNvSpPr>
            <a:spLocks noGrp="1"/>
          </p:cNvSpPr>
          <p:nvPr>
            <p:ph idx="1"/>
          </p:nvPr>
        </p:nvSpPr>
        <p:spPr>
          <a:xfrm>
            <a:off x="314839" y="1484784"/>
            <a:ext cx="8514322" cy="4494311"/>
          </a:xfrm>
        </p:spPr>
        <p:txBody>
          <a:bodyPr>
            <a:noAutofit/>
          </a:bodyPr>
          <a:lstStyle/>
          <a:p>
            <a:r>
              <a:rPr lang="en-US" sz="2000" dirty="0"/>
              <a:t>Use a corporate template.</a:t>
            </a:r>
          </a:p>
          <a:p>
            <a:r>
              <a:rPr lang="en-US" sz="2000" dirty="0"/>
              <a:t>Include the project and authority identification information.</a:t>
            </a:r>
          </a:p>
          <a:p>
            <a:r>
              <a:rPr lang="en-US" sz="2000" dirty="0"/>
              <a:t>Include a clear, concise description of the business need, opportunity, or threat that the project is intended to address.</a:t>
            </a:r>
          </a:p>
          <a:p>
            <a:r>
              <a:rPr lang="en-US" sz="2000" dirty="0"/>
              <a:t>Consider any legal requirements associated with the project.</a:t>
            </a:r>
          </a:p>
          <a:p>
            <a:r>
              <a:rPr lang="en-US" sz="2000" dirty="0"/>
              <a:t>Include summary descriptions of the product or service of the project.</a:t>
            </a:r>
          </a:p>
          <a:p>
            <a:r>
              <a:rPr lang="en-US" sz="2000" dirty="0"/>
              <a:t>Include a description of the project’s relationship to the business need it is intended to address.</a:t>
            </a:r>
          </a:p>
          <a:p>
            <a:r>
              <a:rPr lang="en-US" sz="2000" dirty="0"/>
              <a:t>Consider any known constraints and/or assumptions.</a:t>
            </a:r>
          </a:p>
          <a:p>
            <a:r>
              <a:rPr lang="en-US" sz="2000" dirty="0"/>
              <a:t>Ensure the person with the required knowledge and authority signs the project charter.</a:t>
            </a:r>
          </a:p>
          <a:p>
            <a:r>
              <a:rPr lang="en-US" sz="2000" dirty="0"/>
              <a:t>Distribute the signed project charter to the appropriate project stakeholders.</a:t>
            </a:r>
          </a:p>
        </p:txBody>
      </p:sp>
      <p:sp>
        <p:nvSpPr>
          <p:cNvPr id="5" name="Rectangle 4">
            <a:extLst>
              <a:ext uri="{FF2B5EF4-FFF2-40B4-BE49-F238E27FC236}">
                <a16:creationId xmlns:a16="http://schemas.microsoft.com/office/drawing/2014/main" id="{0C8B6A67-7FF8-FC77-F34E-BD38D9E1216B}"/>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7E533BA1-2EEC-EDCB-8353-42E55EFB65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054AA08F-02C5-F78D-E7FE-C587498068FD}"/>
              </a:ext>
            </a:extLst>
          </p:cNvPr>
          <p:cNvSpPr txBox="1"/>
          <p:nvPr/>
        </p:nvSpPr>
        <p:spPr>
          <a:xfrm>
            <a:off x="7103956" y="6525344"/>
            <a:ext cx="1962150" cy="323165"/>
          </a:xfrm>
          <a:prstGeom prst="rect">
            <a:avLst/>
          </a:prstGeom>
          <a:noFill/>
        </p:spPr>
        <p:txBody>
          <a:bodyPr wrap="square" rtlCol="0">
            <a:spAutoFit/>
          </a:bodyPr>
          <a:lstStyle/>
          <a:p>
            <a:pPr algn="ctr"/>
            <a:r>
              <a:rPr lang="en-US" sz="1500" b="1" dirty="0"/>
              <a:t>www.midocean.ae</a:t>
            </a:r>
          </a:p>
        </p:txBody>
      </p:sp>
    </p:spTree>
    <p:extLst>
      <p:ext uri="{BB962C8B-B14F-4D97-AF65-F5344CB8AC3E}">
        <p14:creationId xmlns:p14="http://schemas.microsoft.com/office/powerpoint/2010/main" val="27492236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6930" name="Rectangle 2"/>
          <p:cNvSpPr>
            <a:spLocks noGrp="1" noChangeArrowheads="1"/>
          </p:cNvSpPr>
          <p:nvPr>
            <p:ph type="title"/>
          </p:nvPr>
        </p:nvSpPr>
        <p:spPr>
          <a:xfrm>
            <a:off x="222350" y="706438"/>
            <a:ext cx="8229600" cy="1066800"/>
          </a:xfrm>
        </p:spPr>
        <p:txBody>
          <a:bodyPr>
            <a:normAutofit/>
          </a:bodyPr>
          <a:lstStyle/>
          <a:p>
            <a:r>
              <a:rPr lang="en-US" sz="2800" dirty="0"/>
              <a:t>Project Scope Statement</a:t>
            </a:r>
          </a:p>
        </p:txBody>
      </p:sp>
      <p:sp>
        <p:nvSpPr>
          <p:cNvPr id="636931" name="Rectangle 3"/>
          <p:cNvSpPr>
            <a:spLocks noGrp="1" noChangeArrowheads="1"/>
          </p:cNvSpPr>
          <p:nvPr>
            <p:ph idx="1"/>
          </p:nvPr>
        </p:nvSpPr>
        <p:spPr>
          <a:xfrm>
            <a:off x="533400" y="1773238"/>
            <a:ext cx="8191500" cy="4895850"/>
          </a:xfrm>
        </p:spPr>
        <p:txBody>
          <a:bodyPr>
            <a:normAutofit/>
          </a:bodyPr>
          <a:lstStyle/>
          <a:p>
            <a:pPr>
              <a:lnSpc>
                <a:spcPct val="110000"/>
              </a:lnSpc>
              <a:spcBef>
                <a:spcPct val="0"/>
              </a:spcBef>
            </a:pPr>
            <a:r>
              <a:rPr lang="en-US" sz="2400" b="1" dirty="0"/>
              <a:t>A Project Scope Statement:</a:t>
            </a:r>
            <a:r>
              <a:rPr lang="en-US" sz="2400" dirty="0"/>
              <a:t> explains what is </a:t>
            </a:r>
            <a:r>
              <a:rPr lang="en-US" sz="2400" u="sng" dirty="0"/>
              <a:t>included</a:t>
            </a:r>
            <a:r>
              <a:rPr lang="en-US" sz="2400" dirty="0"/>
              <a:t> – and what is </a:t>
            </a:r>
            <a:r>
              <a:rPr lang="en-US" sz="2400" u="sng" dirty="0"/>
              <a:t>not included</a:t>
            </a:r>
            <a:r>
              <a:rPr lang="en-US" sz="2400" dirty="0"/>
              <a:t> – in your project.</a:t>
            </a:r>
          </a:p>
          <a:p>
            <a:pPr>
              <a:lnSpc>
                <a:spcPct val="110000"/>
              </a:lnSpc>
              <a:spcBef>
                <a:spcPct val="0"/>
              </a:spcBef>
            </a:pPr>
            <a:endParaRPr lang="en-US" sz="2400" dirty="0"/>
          </a:p>
          <a:p>
            <a:pPr>
              <a:lnSpc>
                <a:spcPct val="110000"/>
              </a:lnSpc>
              <a:spcBef>
                <a:spcPct val="0"/>
              </a:spcBef>
            </a:pPr>
            <a:r>
              <a:rPr lang="en-US" sz="2400" dirty="0"/>
              <a:t>Document any </a:t>
            </a:r>
            <a:r>
              <a:rPr lang="en-US" sz="2400" u="sng" dirty="0"/>
              <a:t>assumptions or constraints</a:t>
            </a:r>
            <a:r>
              <a:rPr lang="en-US" sz="2400" dirty="0"/>
              <a:t> that may </a:t>
            </a:r>
            <a:r>
              <a:rPr lang="en-US" sz="2400" u="sng" dirty="0"/>
              <a:t>limit</a:t>
            </a:r>
            <a:r>
              <a:rPr lang="en-US" sz="2400" dirty="0"/>
              <a:t> what your project can accomplish.</a:t>
            </a:r>
          </a:p>
          <a:p>
            <a:pPr>
              <a:lnSpc>
                <a:spcPct val="110000"/>
              </a:lnSpc>
              <a:spcBef>
                <a:spcPct val="0"/>
              </a:spcBef>
            </a:pPr>
            <a:endParaRPr lang="en-US" sz="2400" dirty="0"/>
          </a:p>
          <a:p>
            <a:pPr>
              <a:lnSpc>
                <a:spcPct val="110000"/>
              </a:lnSpc>
              <a:spcBef>
                <a:spcPct val="0"/>
              </a:spcBef>
            </a:pPr>
            <a:r>
              <a:rPr lang="en-US" sz="2400" dirty="0"/>
              <a:t>Use your Project Scope statement to avoid </a:t>
            </a:r>
            <a:r>
              <a:rPr lang="en-US" sz="2400" u="sng" dirty="0"/>
              <a:t>Scope Creep</a:t>
            </a:r>
            <a:r>
              <a:rPr lang="en-US" sz="2400" dirty="0"/>
              <a:t> (Additional tasks that are added to the project and that make it difficult to achieve project goals).</a:t>
            </a:r>
          </a:p>
        </p:txBody>
      </p:sp>
      <p:sp>
        <p:nvSpPr>
          <p:cNvPr id="3" name="Rectangle 2">
            <a:extLst>
              <a:ext uri="{FF2B5EF4-FFF2-40B4-BE49-F238E27FC236}">
                <a16:creationId xmlns:a16="http://schemas.microsoft.com/office/drawing/2014/main" id="{14D1517F-FB48-FCCB-E8AB-1D61A389D3FE}"/>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AFF940DF-695C-031A-6DEC-37CE2E3B73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CD3EBD52-6F6A-180F-CB79-4C674E3F433A}"/>
              </a:ext>
            </a:extLst>
          </p:cNvPr>
          <p:cNvSpPr txBox="1"/>
          <p:nvPr/>
        </p:nvSpPr>
        <p:spPr>
          <a:xfrm>
            <a:off x="7103956" y="6525344"/>
            <a:ext cx="1962150" cy="323165"/>
          </a:xfrm>
          <a:prstGeom prst="rect">
            <a:avLst/>
          </a:prstGeom>
          <a:noFill/>
        </p:spPr>
        <p:txBody>
          <a:bodyPr wrap="square" rtlCol="0">
            <a:spAutoFit/>
          </a:bodyPr>
          <a:lstStyle/>
          <a:p>
            <a:pPr algn="ctr"/>
            <a:r>
              <a:rPr lang="en-US" sz="1500" b="1" dirty="0"/>
              <a:t>www.midocean.ae</a:t>
            </a:r>
          </a:p>
        </p:txBody>
      </p:sp>
    </p:spTree>
    <p:extLst>
      <p:ext uri="{BB962C8B-B14F-4D97-AF65-F5344CB8AC3E}">
        <p14:creationId xmlns:p14="http://schemas.microsoft.com/office/powerpoint/2010/main" val="17085685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82" name="Rectangle 2"/>
          <p:cNvSpPr>
            <a:spLocks noGrp="1" noChangeArrowheads="1"/>
          </p:cNvSpPr>
          <p:nvPr>
            <p:ph type="title"/>
          </p:nvPr>
        </p:nvSpPr>
        <p:spPr>
          <a:xfrm>
            <a:off x="153988" y="670530"/>
            <a:ext cx="8229600" cy="1066800"/>
          </a:xfrm>
        </p:spPr>
        <p:txBody>
          <a:bodyPr>
            <a:normAutofit/>
          </a:bodyPr>
          <a:lstStyle/>
          <a:p>
            <a:r>
              <a:rPr lang="en-US" sz="2800" dirty="0"/>
              <a:t>Scope Statement (Cont.)</a:t>
            </a:r>
          </a:p>
        </p:txBody>
      </p:sp>
      <p:sp>
        <p:nvSpPr>
          <p:cNvPr id="2" name="Footer Placeholder 1"/>
          <p:cNvSpPr>
            <a:spLocks noGrp="1"/>
          </p:cNvSpPr>
          <p:nvPr>
            <p:ph type="ftr" sz="quarter" idx="11"/>
          </p:nvPr>
        </p:nvSpPr>
        <p:spPr/>
        <p:txBody>
          <a:bodyPr/>
          <a:lstStyle/>
          <a:p>
            <a:r>
              <a:rPr lang="en-GB">
                <a:solidFill>
                  <a:prstClr val="white"/>
                </a:solidFill>
              </a:rPr>
              <a:t>AAST</a:t>
            </a:r>
            <a:endParaRPr lang="ar-EG" dirty="0">
              <a:solidFill>
                <a:prstClr val="white"/>
              </a:solidFill>
            </a:endParaRPr>
          </a:p>
        </p:txBody>
      </p:sp>
      <p:grpSp>
        <p:nvGrpSpPr>
          <p:cNvPr id="634896" name="Group 16"/>
          <p:cNvGrpSpPr>
            <a:grpSpLocks/>
          </p:cNvGrpSpPr>
          <p:nvPr/>
        </p:nvGrpSpPr>
        <p:grpSpPr bwMode="auto">
          <a:xfrm>
            <a:off x="153988" y="1673225"/>
            <a:ext cx="8953500" cy="5133975"/>
            <a:chOff x="97" y="838"/>
            <a:chExt cx="5640" cy="3234"/>
          </a:xfrm>
        </p:grpSpPr>
        <p:pic>
          <p:nvPicPr>
            <p:cNvPr id="634883" name="Picture 3" descr="scope-staement"/>
            <p:cNvPicPr>
              <a:picLocks noChangeAspect="1" noChangeArrowheads="1"/>
            </p:cNvPicPr>
            <p:nvPr/>
          </p:nvPicPr>
          <p:blipFill>
            <a:blip r:embed="rId3" cstate="print"/>
            <a:srcRect/>
            <a:stretch>
              <a:fillRect/>
            </a:stretch>
          </p:blipFill>
          <p:spPr bwMode="auto">
            <a:xfrm>
              <a:off x="97" y="838"/>
              <a:ext cx="5640" cy="3234"/>
            </a:xfrm>
            <a:prstGeom prst="rect">
              <a:avLst/>
            </a:prstGeom>
            <a:noFill/>
          </p:spPr>
        </p:pic>
        <p:sp>
          <p:nvSpPr>
            <p:cNvPr id="634884" name="AutoShape 4"/>
            <p:cNvSpPr>
              <a:spLocks/>
            </p:cNvSpPr>
            <p:nvPr/>
          </p:nvSpPr>
          <p:spPr bwMode="auto">
            <a:xfrm>
              <a:off x="2756" y="2808"/>
              <a:ext cx="144" cy="768"/>
            </a:xfrm>
            <a:prstGeom prst="rightBrace">
              <a:avLst>
                <a:gd name="adj1" fmla="val 44444"/>
                <a:gd name="adj2" fmla="val 50000"/>
              </a:avLst>
            </a:prstGeom>
            <a:noFill/>
            <a:ln w="28575">
              <a:solidFill>
                <a:schemeClr val="tx1"/>
              </a:solidFill>
              <a:round/>
              <a:headEnd/>
              <a:tailEnd/>
            </a:ln>
            <a:effectLst/>
          </p:spPr>
          <p:txBody>
            <a:bodyPr wrap="none" anchor="ctr"/>
            <a:lstStyle/>
            <a:p>
              <a:endParaRPr lang="en-US"/>
            </a:p>
          </p:txBody>
        </p:sp>
        <p:sp>
          <p:nvSpPr>
            <p:cNvPr id="634885" name="AutoShape 5"/>
            <p:cNvSpPr>
              <a:spLocks/>
            </p:cNvSpPr>
            <p:nvPr/>
          </p:nvSpPr>
          <p:spPr bwMode="auto">
            <a:xfrm flipH="1">
              <a:off x="3072" y="1272"/>
              <a:ext cx="96" cy="336"/>
            </a:xfrm>
            <a:prstGeom prst="rightBrace">
              <a:avLst>
                <a:gd name="adj1" fmla="val 29167"/>
                <a:gd name="adj2" fmla="val 50000"/>
              </a:avLst>
            </a:prstGeom>
            <a:noFill/>
            <a:ln w="28575">
              <a:solidFill>
                <a:schemeClr val="tx1"/>
              </a:solidFill>
              <a:round/>
              <a:headEnd/>
              <a:tailEnd/>
            </a:ln>
            <a:effectLst/>
          </p:spPr>
          <p:txBody>
            <a:bodyPr wrap="none" anchor="ctr"/>
            <a:lstStyle/>
            <a:p>
              <a:endParaRPr lang="en-US"/>
            </a:p>
          </p:txBody>
        </p:sp>
        <p:sp>
          <p:nvSpPr>
            <p:cNvPr id="634886" name="AutoShape 6"/>
            <p:cNvSpPr>
              <a:spLocks/>
            </p:cNvSpPr>
            <p:nvPr/>
          </p:nvSpPr>
          <p:spPr bwMode="auto">
            <a:xfrm flipH="1">
              <a:off x="2880" y="1752"/>
              <a:ext cx="96" cy="480"/>
            </a:xfrm>
            <a:prstGeom prst="rightBrace">
              <a:avLst>
                <a:gd name="adj1" fmla="val 41667"/>
                <a:gd name="adj2" fmla="val 50000"/>
              </a:avLst>
            </a:prstGeom>
            <a:noFill/>
            <a:ln w="28575">
              <a:solidFill>
                <a:schemeClr val="tx1"/>
              </a:solidFill>
              <a:round/>
              <a:headEnd/>
              <a:tailEnd/>
            </a:ln>
            <a:effectLst/>
          </p:spPr>
          <p:txBody>
            <a:bodyPr wrap="none" anchor="ctr"/>
            <a:lstStyle/>
            <a:p>
              <a:endParaRPr lang="en-US"/>
            </a:p>
          </p:txBody>
        </p:sp>
        <p:sp>
          <p:nvSpPr>
            <p:cNvPr id="634887" name="Text Box 7"/>
            <p:cNvSpPr txBox="1">
              <a:spLocks noChangeArrowheads="1"/>
            </p:cNvSpPr>
            <p:nvPr/>
          </p:nvSpPr>
          <p:spPr bwMode="auto">
            <a:xfrm>
              <a:off x="1978" y="1897"/>
              <a:ext cx="890" cy="179"/>
            </a:xfrm>
            <a:prstGeom prst="rect">
              <a:avLst/>
            </a:prstGeom>
            <a:solidFill>
              <a:schemeClr val="accent2"/>
            </a:solidFill>
            <a:ln w="9525">
              <a:solidFill>
                <a:schemeClr val="bg1"/>
              </a:solidFill>
              <a:miter lim="800000"/>
              <a:headEnd/>
              <a:tailEnd/>
            </a:ln>
            <a:effectLst>
              <a:outerShdw dist="35921" dir="2700000" algn="ctr" rotWithShape="0">
                <a:srgbClr val="878787"/>
              </a:outerShdw>
            </a:effectLst>
          </p:spPr>
          <p:txBody>
            <a:bodyPr wrap="none">
              <a:spAutoFit/>
            </a:bodyPr>
            <a:lstStyle/>
            <a:p>
              <a:pPr algn="ctr"/>
              <a:r>
                <a:rPr lang="en-US" sz="1200" b="1">
                  <a:solidFill>
                    <a:schemeClr val="bg1"/>
                  </a:solidFill>
                </a:rPr>
                <a:t>Project Outcome</a:t>
              </a:r>
            </a:p>
          </p:txBody>
        </p:sp>
        <p:grpSp>
          <p:nvGrpSpPr>
            <p:cNvPr id="634888" name="Group 8"/>
            <p:cNvGrpSpPr>
              <a:grpSpLocks/>
            </p:cNvGrpSpPr>
            <p:nvPr/>
          </p:nvGrpSpPr>
          <p:grpSpPr bwMode="auto">
            <a:xfrm flipH="1">
              <a:off x="2903" y="3192"/>
              <a:ext cx="240" cy="528"/>
              <a:chOff x="3353" y="2605"/>
              <a:chExt cx="257" cy="257"/>
            </a:xfrm>
          </p:grpSpPr>
          <p:sp>
            <p:nvSpPr>
              <p:cNvPr id="634889" name="Line 9"/>
              <p:cNvSpPr>
                <a:spLocks noChangeShapeType="1"/>
              </p:cNvSpPr>
              <p:nvPr/>
            </p:nvSpPr>
            <p:spPr bwMode="auto">
              <a:xfrm flipV="1">
                <a:off x="3359" y="2605"/>
                <a:ext cx="0" cy="257"/>
              </a:xfrm>
              <a:prstGeom prst="line">
                <a:avLst/>
              </a:prstGeom>
              <a:noFill/>
              <a:ln w="28575">
                <a:solidFill>
                  <a:schemeClr val="tx1"/>
                </a:solidFill>
                <a:round/>
                <a:headEnd/>
                <a:tailEnd/>
              </a:ln>
              <a:effectLst/>
            </p:spPr>
            <p:txBody>
              <a:bodyPr/>
              <a:lstStyle/>
              <a:p>
                <a:endParaRPr lang="en-US"/>
              </a:p>
            </p:txBody>
          </p:sp>
          <p:sp>
            <p:nvSpPr>
              <p:cNvPr id="634890" name="Line 10"/>
              <p:cNvSpPr>
                <a:spLocks noChangeShapeType="1"/>
              </p:cNvSpPr>
              <p:nvPr/>
            </p:nvSpPr>
            <p:spPr bwMode="auto">
              <a:xfrm rot="16200000" flipV="1">
                <a:off x="3482" y="2476"/>
                <a:ext cx="0" cy="257"/>
              </a:xfrm>
              <a:prstGeom prst="line">
                <a:avLst/>
              </a:prstGeom>
              <a:noFill/>
              <a:ln w="28575">
                <a:solidFill>
                  <a:schemeClr val="tx1"/>
                </a:solidFill>
                <a:round/>
                <a:headEnd type="triangle" w="med" len="med"/>
                <a:tailEnd/>
              </a:ln>
              <a:effectLst/>
            </p:spPr>
            <p:txBody>
              <a:bodyPr/>
              <a:lstStyle/>
              <a:p>
                <a:endParaRPr lang="en-US"/>
              </a:p>
            </p:txBody>
          </p:sp>
        </p:grpSp>
        <p:sp>
          <p:nvSpPr>
            <p:cNvPr id="634891" name="Text Box 11"/>
            <p:cNvSpPr txBox="1">
              <a:spLocks noChangeArrowheads="1"/>
            </p:cNvSpPr>
            <p:nvPr/>
          </p:nvSpPr>
          <p:spPr bwMode="auto">
            <a:xfrm>
              <a:off x="2617" y="3720"/>
              <a:ext cx="1038" cy="179"/>
            </a:xfrm>
            <a:prstGeom prst="rect">
              <a:avLst/>
            </a:prstGeom>
            <a:solidFill>
              <a:schemeClr val="accent2"/>
            </a:solidFill>
            <a:ln w="9525">
              <a:solidFill>
                <a:schemeClr val="bg1"/>
              </a:solidFill>
              <a:miter lim="800000"/>
              <a:headEnd/>
              <a:tailEnd/>
            </a:ln>
            <a:effectLst>
              <a:outerShdw dist="35921" dir="2700000" algn="ctr" rotWithShape="0">
                <a:srgbClr val="878787"/>
              </a:outerShdw>
            </a:effectLst>
          </p:spPr>
          <p:txBody>
            <a:bodyPr wrap="none">
              <a:spAutoFit/>
            </a:bodyPr>
            <a:lstStyle/>
            <a:p>
              <a:pPr algn="ctr"/>
              <a:r>
                <a:rPr lang="en-US" sz="1200" b="1">
                  <a:solidFill>
                    <a:schemeClr val="bg1"/>
                  </a:solidFill>
                </a:rPr>
                <a:t>Project Deliverables</a:t>
              </a:r>
            </a:p>
          </p:txBody>
        </p:sp>
        <p:grpSp>
          <p:nvGrpSpPr>
            <p:cNvPr id="634892" name="Group 12"/>
            <p:cNvGrpSpPr>
              <a:grpSpLocks/>
            </p:cNvGrpSpPr>
            <p:nvPr/>
          </p:nvGrpSpPr>
          <p:grpSpPr bwMode="auto">
            <a:xfrm flipV="1">
              <a:off x="2836" y="1028"/>
              <a:ext cx="228" cy="412"/>
              <a:chOff x="3353" y="2605"/>
              <a:chExt cx="257" cy="257"/>
            </a:xfrm>
          </p:grpSpPr>
          <p:sp>
            <p:nvSpPr>
              <p:cNvPr id="634893" name="Line 13"/>
              <p:cNvSpPr>
                <a:spLocks noChangeShapeType="1"/>
              </p:cNvSpPr>
              <p:nvPr/>
            </p:nvSpPr>
            <p:spPr bwMode="auto">
              <a:xfrm flipV="1">
                <a:off x="3359" y="2605"/>
                <a:ext cx="0" cy="257"/>
              </a:xfrm>
              <a:prstGeom prst="line">
                <a:avLst/>
              </a:prstGeom>
              <a:noFill/>
              <a:ln w="28575">
                <a:solidFill>
                  <a:schemeClr val="tx1"/>
                </a:solidFill>
                <a:round/>
                <a:headEnd/>
                <a:tailEnd/>
              </a:ln>
              <a:effectLst/>
            </p:spPr>
            <p:txBody>
              <a:bodyPr/>
              <a:lstStyle/>
              <a:p>
                <a:endParaRPr lang="en-US"/>
              </a:p>
            </p:txBody>
          </p:sp>
          <p:sp>
            <p:nvSpPr>
              <p:cNvPr id="634894" name="Line 14"/>
              <p:cNvSpPr>
                <a:spLocks noChangeShapeType="1"/>
              </p:cNvSpPr>
              <p:nvPr/>
            </p:nvSpPr>
            <p:spPr bwMode="auto">
              <a:xfrm rot="16200000" flipV="1">
                <a:off x="3482" y="2476"/>
                <a:ext cx="0" cy="257"/>
              </a:xfrm>
              <a:prstGeom prst="line">
                <a:avLst/>
              </a:prstGeom>
              <a:noFill/>
              <a:ln w="28575">
                <a:solidFill>
                  <a:schemeClr val="tx1"/>
                </a:solidFill>
                <a:round/>
                <a:headEnd type="triangle" w="med" len="med"/>
                <a:tailEnd/>
              </a:ln>
              <a:effectLst/>
            </p:spPr>
            <p:txBody>
              <a:bodyPr/>
              <a:lstStyle/>
              <a:p>
                <a:endParaRPr lang="en-US"/>
              </a:p>
            </p:txBody>
          </p:sp>
        </p:grpSp>
        <p:sp>
          <p:nvSpPr>
            <p:cNvPr id="634895" name="Text Box 15"/>
            <p:cNvSpPr txBox="1">
              <a:spLocks noChangeArrowheads="1"/>
            </p:cNvSpPr>
            <p:nvPr/>
          </p:nvSpPr>
          <p:spPr bwMode="auto">
            <a:xfrm>
              <a:off x="2344" y="901"/>
              <a:ext cx="981" cy="179"/>
            </a:xfrm>
            <a:prstGeom prst="rect">
              <a:avLst/>
            </a:prstGeom>
            <a:solidFill>
              <a:schemeClr val="accent2"/>
            </a:solidFill>
            <a:ln w="9525">
              <a:solidFill>
                <a:schemeClr val="bg1"/>
              </a:solidFill>
              <a:miter lim="800000"/>
              <a:headEnd/>
              <a:tailEnd/>
            </a:ln>
            <a:effectLst>
              <a:outerShdw dist="35921" dir="2700000" algn="ctr" rotWithShape="0">
                <a:srgbClr val="878787"/>
              </a:outerShdw>
            </a:effectLst>
          </p:spPr>
          <p:txBody>
            <a:bodyPr wrap="none">
              <a:spAutoFit/>
            </a:bodyPr>
            <a:lstStyle/>
            <a:p>
              <a:pPr algn="ctr"/>
              <a:r>
                <a:rPr lang="en-US" sz="1200" b="1">
                  <a:solidFill>
                    <a:schemeClr val="bg1"/>
                  </a:solidFill>
                </a:rPr>
                <a:t>Project Exclusions</a:t>
              </a:r>
            </a:p>
          </p:txBody>
        </p:sp>
      </p:grpSp>
      <p:sp>
        <p:nvSpPr>
          <p:cNvPr id="3" name="Rectangle 2">
            <a:extLst>
              <a:ext uri="{FF2B5EF4-FFF2-40B4-BE49-F238E27FC236}">
                <a16:creationId xmlns:a16="http://schemas.microsoft.com/office/drawing/2014/main" id="{97D0F64E-DEB4-2E48-E6E1-DC8DC43C9D89}"/>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05F67606-8490-908C-8FFB-ADF2F7A616F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ADE09502-68DB-9827-8CEC-10F3BD3D5696}"/>
              </a:ext>
            </a:extLst>
          </p:cNvPr>
          <p:cNvSpPr txBox="1"/>
          <p:nvPr/>
        </p:nvSpPr>
        <p:spPr>
          <a:xfrm>
            <a:off x="7103956" y="6525344"/>
            <a:ext cx="1962150" cy="323165"/>
          </a:xfrm>
          <a:prstGeom prst="rect">
            <a:avLst/>
          </a:prstGeom>
          <a:noFill/>
        </p:spPr>
        <p:txBody>
          <a:bodyPr wrap="square" rtlCol="0">
            <a:spAutoFit/>
          </a:bodyPr>
          <a:lstStyle/>
          <a:p>
            <a:pPr algn="ctr"/>
            <a:r>
              <a:rPr lang="en-US" sz="1500" b="1" dirty="0"/>
              <a:t>www.midocean.ae</a:t>
            </a:r>
          </a:p>
        </p:txBody>
      </p:sp>
    </p:spTree>
    <p:extLst>
      <p:ext uri="{BB962C8B-B14F-4D97-AF65-F5344CB8AC3E}">
        <p14:creationId xmlns:p14="http://schemas.microsoft.com/office/powerpoint/2010/main" val="31208269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7954" name="Rectangle 2"/>
          <p:cNvSpPr>
            <a:spLocks noGrp="1" noChangeArrowheads="1"/>
          </p:cNvSpPr>
          <p:nvPr>
            <p:ph type="title"/>
          </p:nvPr>
        </p:nvSpPr>
        <p:spPr>
          <a:xfrm>
            <a:off x="270631" y="670813"/>
            <a:ext cx="8229600" cy="1066800"/>
          </a:xfrm>
        </p:spPr>
        <p:txBody>
          <a:bodyPr>
            <a:normAutofit/>
          </a:bodyPr>
          <a:lstStyle/>
          <a:p>
            <a:r>
              <a:rPr lang="en-US" sz="2800" dirty="0"/>
              <a:t>Constraining Factors</a:t>
            </a:r>
          </a:p>
        </p:txBody>
      </p:sp>
      <p:sp>
        <p:nvSpPr>
          <p:cNvPr id="637955" name="Rectangle 3"/>
          <p:cNvSpPr>
            <a:spLocks noGrp="1" noChangeArrowheads="1"/>
          </p:cNvSpPr>
          <p:nvPr>
            <p:ph idx="1"/>
          </p:nvPr>
        </p:nvSpPr>
        <p:spPr>
          <a:xfrm>
            <a:off x="533400" y="1676400"/>
            <a:ext cx="8359775" cy="4800600"/>
          </a:xfrm>
        </p:spPr>
        <p:txBody>
          <a:bodyPr/>
          <a:lstStyle/>
          <a:p>
            <a:r>
              <a:rPr lang="en-US" dirty="0"/>
              <a:t>Are factors that limit the way a project can be approached.</a:t>
            </a:r>
          </a:p>
          <a:p>
            <a:r>
              <a:rPr lang="en-US" u="sng" dirty="0"/>
              <a:t>Scope</a:t>
            </a:r>
            <a:r>
              <a:rPr lang="en-US" dirty="0"/>
              <a:t>, </a:t>
            </a:r>
            <a:r>
              <a:rPr lang="en-US" u="sng" dirty="0"/>
              <a:t>cost</a:t>
            </a:r>
            <a:r>
              <a:rPr lang="en-US" dirty="0"/>
              <a:t>, and </a:t>
            </a:r>
            <a:r>
              <a:rPr lang="en-US" u="sng" dirty="0"/>
              <a:t>time</a:t>
            </a:r>
            <a:r>
              <a:rPr lang="en-US" dirty="0"/>
              <a:t> are three major </a:t>
            </a:r>
            <a:r>
              <a:rPr lang="en-US" u="sng" dirty="0"/>
              <a:t>constraining factors</a:t>
            </a:r>
            <a:r>
              <a:rPr lang="en-US" dirty="0"/>
              <a:t> in projects.</a:t>
            </a:r>
          </a:p>
        </p:txBody>
      </p:sp>
      <p:pic>
        <p:nvPicPr>
          <p:cNvPr id="637956" name="Picture 4" descr="quality"/>
          <p:cNvPicPr>
            <a:picLocks noChangeAspect="1" noChangeArrowheads="1"/>
          </p:cNvPicPr>
          <p:nvPr/>
        </p:nvPicPr>
        <p:blipFill rotWithShape="1">
          <a:blip r:embed="rId3" cstate="print"/>
          <a:srcRect l="6541" t="9081" r="6920" b="6920"/>
          <a:stretch/>
        </p:blipFill>
        <p:spPr bwMode="auto">
          <a:xfrm>
            <a:off x="1187624" y="2875042"/>
            <a:ext cx="3816425" cy="2664296"/>
          </a:xfrm>
          <a:prstGeom prst="rect">
            <a:avLst/>
          </a:prstGeom>
          <a:noFill/>
          <a:ln w="9525">
            <a:noFill/>
            <a:miter lim="800000"/>
            <a:headEnd/>
            <a:tailEnd/>
          </a:ln>
        </p:spPr>
      </p:pic>
      <p:sp>
        <p:nvSpPr>
          <p:cNvPr id="637957" name="Text Box 5"/>
          <p:cNvSpPr txBox="1">
            <a:spLocks noChangeArrowheads="1"/>
          </p:cNvSpPr>
          <p:nvPr/>
        </p:nvSpPr>
        <p:spPr bwMode="auto">
          <a:xfrm>
            <a:off x="5799349" y="4507463"/>
            <a:ext cx="2336800" cy="304800"/>
          </a:xfrm>
          <a:prstGeom prst="rect">
            <a:avLst/>
          </a:prstGeom>
          <a:noFill/>
          <a:ln w="28575">
            <a:noFill/>
            <a:miter lim="800000"/>
            <a:headEnd/>
            <a:tailEnd/>
          </a:ln>
          <a:effectLst/>
        </p:spPr>
        <p:txBody>
          <a:bodyPr>
            <a:spAutoFit/>
          </a:bodyPr>
          <a:lstStyle/>
          <a:p>
            <a:pPr>
              <a:spcBef>
                <a:spcPct val="50000"/>
              </a:spcBef>
            </a:pPr>
            <a:r>
              <a:rPr lang="en-US" sz="1400"/>
              <a:t>The constraints triangle</a:t>
            </a:r>
          </a:p>
        </p:txBody>
      </p:sp>
      <p:sp>
        <p:nvSpPr>
          <p:cNvPr id="3" name="Rectangle 2">
            <a:extLst>
              <a:ext uri="{FF2B5EF4-FFF2-40B4-BE49-F238E27FC236}">
                <a16:creationId xmlns:a16="http://schemas.microsoft.com/office/drawing/2014/main" id="{F1C0DD1A-2C8D-D0F5-B4E0-D0968A19F1FA}"/>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D71EF41E-2E5C-E0BD-28D6-257D81E0BF7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CCD317C7-D987-1C38-9DEF-1C1A7872C835}"/>
              </a:ext>
            </a:extLst>
          </p:cNvPr>
          <p:cNvSpPr txBox="1"/>
          <p:nvPr/>
        </p:nvSpPr>
        <p:spPr>
          <a:xfrm>
            <a:off x="7103956" y="6525344"/>
            <a:ext cx="1962150" cy="323165"/>
          </a:xfrm>
          <a:prstGeom prst="rect">
            <a:avLst/>
          </a:prstGeom>
          <a:noFill/>
        </p:spPr>
        <p:txBody>
          <a:bodyPr wrap="square" rtlCol="0">
            <a:spAutoFit/>
          </a:bodyPr>
          <a:lstStyle/>
          <a:p>
            <a:pPr algn="ctr"/>
            <a:r>
              <a:rPr lang="en-US" sz="1500" b="1" dirty="0"/>
              <a:t>www.midocean.ae</a:t>
            </a:r>
          </a:p>
        </p:txBody>
      </p:sp>
    </p:spTree>
    <p:extLst>
      <p:ext uri="{BB962C8B-B14F-4D97-AF65-F5344CB8AC3E}">
        <p14:creationId xmlns:p14="http://schemas.microsoft.com/office/powerpoint/2010/main" val="8657094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1810" name="Rectangle 2"/>
          <p:cNvSpPr>
            <a:spLocks noGrp="1" noChangeArrowheads="1"/>
          </p:cNvSpPr>
          <p:nvPr>
            <p:ph type="title"/>
          </p:nvPr>
        </p:nvSpPr>
        <p:spPr>
          <a:xfrm>
            <a:off x="374650" y="801689"/>
            <a:ext cx="8229600" cy="1066800"/>
          </a:xfrm>
        </p:spPr>
        <p:txBody>
          <a:bodyPr>
            <a:normAutofit/>
          </a:bodyPr>
          <a:lstStyle/>
          <a:p>
            <a:r>
              <a:rPr lang="en-US" sz="2800" dirty="0"/>
              <a:t>Project Assumptions</a:t>
            </a:r>
          </a:p>
        </p:txBody>
      </p:sp>
      <p:sp>
        <p:nvSpPr>
          <p:cNvPr id="631811" name="Rectangle 3"/>
          <p:cNvSpPr>
            <a:spLocks noGrp="1" noChangeArrowheads="1"/>
          </p:cNvSpPr>
          <p:nvPr>
            <p:ph idx="1"/>
          </p:nvPr>
        </p:nvSpPr>
        <p:spPr>
          <a:xfrm>
            <a:off x="684213" y="1844675"/>
            <a:ext cx="7920037" cy="4632325"/>
          </a:xfrm>
        </p:spPr>
        <p:txBody>
          <a:bodyPr>
            <a:normAutofit/>
          </a:bodyPr>
          <a:lstStyle/>
          <a:p>
            <a:pPr>
              <a:lnSpc>
                <a:spcPct val="110000"/>
              </a:lnSpc>
            </a:pPr>
            <a:r>
              <a:rPr lang="en-US" b="1"/>
              <a:t>Project Assumptions:</a:t>
            </a:r>
            <a:r>
              <a:rPr lang="en-US"/>
              <a:t> are statements that must be taken to be true in order for the project planning to begin.</a:t>
            </a:r>
          </a:p>
          <a:p>
            <a:pPr>
              <a:lnSpc>
                <a:spcPct val="110000"/>
              </a:lnSpc>
            </a:pPr>
            <a:endParaRPr lang="en-US"/>
          </a:p>
          <a:p>
            <a:pPr>
              <a:lnSpc>
                <a:spcPct val="110000"/>
              </a:lnSpc>
            </a:pPr>
            <a:r>
              <a:rPr lang="en-US"/>
              <a:t>A the project progresses, assumptions have to be reviewed and reworked to decide if they prove to be true (ex: project staff resources will be available as and when they are needed.)</a:t>
            </a:r>
          </a:p>
        </p:txBody>
      </p:sp>
      <p:sp>
        <p:nvSpPr>
          <p:cNvPr id="3" name="Rectangle 2">
            <a:extLst>
              <a:ext uri="{FF2B5EF4-FFF2-40B4-BE49-F238E27FC236}">
                <a16:creationId xmlns:a16="http://schemas.microsoft.com/office/drawing/2014/main" id="{2FB7CC3F-B755-6017-BAE8-E165C7685B66}"/>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18938228-0133-6987-9B08-A3F6E4BA47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1C5AC57F-8A1C-0E82-D8E7-E6F47D2D862C}"/>
              </a:ext>
            </a:extLst>
          </p:cNvPr>
          <p:cNvSpPr txBox="1"/>
          <p:nvPr/>
        </p:nvSpPr>
        <p:spPr>
          <a:xfrm>
            <a:off x="7103956" y="6525344"/>
            <a:ext cx="1962150" cy="323165"/>
          </a:xfrm>
          <a:prstGeom prst="rect">
            <a:avLst/>
          </a:prstGeom>
          <a:noFill/>
        </p:spPr>
        <p:txBody>
          <a:bodyPr wrap="square" rtlCol="0">
            <a:spAutoFit/>
          </a:bodyPr>
          <a:lstStyle/>
          <a:p>
            <a:pPr algn="ctr"/>
            <a:r>
              <a:rPr lang="en-US" sz="1500" b="1" dirty="0"/>
              <a:t>www.midocean.ae</a:t>
            </a:r>
          </a:p>
        </p:txBody>
      </p:sp>
    </p:spTree>
    <p:extLst>
      <p:ext uri="{BB962C8B-B14F-4D97-AF65-F5344CB8AC3E}">
        <p14:creationId xmlns:p14="http://schemas.microsoft.com/office/powerpoint/2010/main" val="6974820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2050" name="Rectangle 2"/>
          <p:cNvSpPr>
            <a:spLocks noGrp="1" noChangeArrowheads="1"/>
          </p:cNvSpPr>
          <p:nvPr>
            <p:ph type="title"/>
          </p:nvPr>
        </p:nvSpPr>
        <p:spPr>
          <a:xfrm>
            <a:off x="237210" y="679839"/>
            <a:ext cx="8229600" cy="1066800"/>
          </a:xfrm>
        </p:spPr>
        <p:txBody>
          <a:bodyPr>
            <a:normAutofit/>
          </a:bodyPr>
          <a:lstStyle/>
          <a:p>
            <a:r>
              <a:rPr lang="en-US" sz="2800" dirty="0"/>
              <a:t>Project Goals and Objectives</a:t>
            </a:r>
          </a:p>
        </p:txBody>
      </p:sp>
      <p:sp>
        <p:nvSpPr>
          <p:cNvPr id="642051" name="Rectangle 3"/>
          <p:cNvSpPr>
            <a:spLocks noGrp="1" noChangeArrowheads="1"/>
          </p:cNvSpPr>
          <p:nvPr>
            <p:ph idx="1"/>
          </p:nvPr>
        </p:nvSpPr>
        <p:spPr>
          <a:xfrm>
            <a:off x="533400" y="1600200"/>
            <a:ext cx="8191500" cy="5111750"/>
          </a:xfrm>
        </p:spPr>
        <p:txBody>
          <a:bodyPr>
            <a:normAutofit/>
          </a:bodyPr>
          <a:lstStyle/>
          <a:p>
            <a:pPr>
              <a:spcBef>
                <a:spcPct val="0"/>
              </a:spcBef>
            </a:pPr>
            <a:r>
              <a:rPr lang="en-US" dirty="0"/>
              <a:t>Project goals and objectives are the </a:t>
            </a:r>
            <a:r>
              <a:rPr lang="en-US" u="sng" dirty="0"/>
              <a:t>target</a:t>
            </a:r>
            <a:r>
              <a:rPr lang="en-US" dirty="0"/>
              <a:t> your project </a:t>
            </a:r>
            <a:r>
              <a:rPr lang="en-US" u="sng" dirty="0"/>
              <a:t>needs to be achieved</a:t>
            </a:r>
            <a:r>
              <a:rPr lang="en-US" dirty="0"/>
              <a:t>.</a:t>
            </a:r>
          </a:p>
          <a:p>
            <a:pPr>
              <a:spcBef>
                <a:spcPct val="0"/>
              </a:spcBef>
            </a:pPr>
            <a:r>
              <a:rPr lang="en-US" dirty="0"/>
              <a:t>They should include enough details (and in general they should be </a:t>
            </a:r>
            <a:r>
              <a:rPr lang="en-US" u="sng" dirty="0"/>
              <a:t>SMART!</a:t>
            </a:r>
            <a:r>
              <a:rPr lang="en-US" dirty="0"/>
              <a:t>):</a:t>
            </a:r>
          </a:p>
          <a:p>
            <a:pPr lvl="1">
              <a:spcBef>
                <a:spcPct val="0"/>
              </a:spcBef>
            </a:pPr>
            <a:r>
              <a:rPr lang="en-US" sz="2400" u="sng" dirty="0"/>
              <a:t>Specific</a:t>
            </a:r>
            <a:r>
              <a:rPr lang="en-US" sz="2400" dirty="0"/>
              <a:t>: Objectives should specify what they want to achieve</a:t>
            </a:r>
          </a:p>
          <a:p>
            <a:pPr lvl="1">
              <a:spcBef>
                <a:spcPct val="0"/>
              </a:spcBef>
            </a:pPr>
            <a:r>
              <a:rPr lang="en-US" sz="2400" u="sng" dirty="0"/>
              <a:t>Measurable</a:t>
            </a:r>
            <a:r>
              <a:rPr lang="en-US" sz="2400" dirty="0"/>
              <a:t>: in terms of time, cost, and quality. .</a:t>
            </a:r>
          </a:p>
          <a:p>
            <a:pPr lvl="1">
              <a:spcBef>
                <a:spcPct val="0"/>
              </a:spcBef>
            </a:pPr>
            <a:r>
              <a:rPr lang="en-US" sz="2400" u="sng" dirty="0"/>
              <a:t>Achievable</a:t>
            </a:r>
            <a:r>
              <a:rPr lang="en-US" sz="2400" dirty="0"/>
              <a:t>: Are the objectives you set achievable and attainable?</a:t>
            </a:r>
          </a:p>
          <a:p>
            <a:pPr lvl="1">
              <a:spcBef>
                <a:spcPct val="0"/>
              </a:spcBef>
            </a:pPr>
            <a:r>
              <a:rPr lang="en-US" sz="2400" u="sng" dirty="0"/>
              <a:t>Realistic</a:t>
            </a:r>
            <a:r>
              <a:rPr lang="en-US" sz="2400" dirty="0"/>
              <a:t>: Can you achieve the objectives with the resources you have?</a:t>
            </a:r>
          </a:p>
          <a:p>
            <a:pPr lvl="1">
              <a:spcBef>
                <a:spcPct val="0"/>
              </a:spcBef>
            </a:pPr>
            <a:r>
              <a:rPr lang="en-US" sz="2400" u="sng" dirty="0"/>
              <a:t>Time</a:t>
            </a:r>
            <a:r>
              <a:rPr lang="en-US" sz="2400" dirty="0"/>
              <a:t>: When do you want to achieve the set objectives?</a:t>
            </a:r>
          </a:p>
        </p:txBody>
      </p:sp>
      <p:sp>
        <p:nvSpPr>
          <p:cNvPr id="3" name="Rectangle 2">
            <a:extLst>
              <a:ext uri="{FF2B5EF4-FFF2-40B4-BE49-F238E27FC236}">
                <a16:creationId xmlns:a16="http://schemas.microsoft.com/office/drawing/2014/main" id="{6750F220-1EFA-6702-6DBE-DA1FF1D5550B}"/>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7D58CFF-0280-9427-E568-454B308582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4B7E1665-4EE6-E2CE-B9DA-B91CEF5D8CED}"/>
              </a:ext>
            </a:extLst>
          </p:cNvPr>
          <p:cNvSpPr txBox="1"/>
          <p:nvPr/>
        </p:nvSpPr>
        <p:spPr>
          <a:xfrm>
            <a:off x="7103956" y="6525344"/>
            <a:ext cx="1962150" cy="323165"/>
          </a:xfrm>
          <a:prstGeom prst="rect">
            <a:avLst/>
          </a:prstGeom>
          <a:noFill/>
        </p:spPr>
        <p:txBody>
          <a:bodyPr wrap="square" rtlCol="0">
            <a:spAutoFit/>
          </a:bodyPr>
          <a:lstStyle/>
          <a:p>
            <a:pPr algn="ctr"/>
            <a:r>
              <a:rPr lang="en-US" sz="1500" b="1" dirty="0"/>
              <a:t>www.midocean.ae</a:t>
            </a:r>
          </a:p>
        </p:txBody>
      </p:sp>
    </p:spTree>
    <p:extLst>
      <p:ext uri="{BB962C8B-B14F-4D97-AF65-F5344CB8AC3E}">
        <p14:creationId xmlns:p14="http://schemas.microsoft.com/office/powerpoint/2010/main" val="33543573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684AC-280D-4B74-8D1C-A9B5B6C380F8}"/>
              </a:ext>
            </a:extLst>
          </p:cNvPr>
          <p:cNvSpPr>
            <a:spLocks noGrp="1"/>
          </p:cNvSpPr>
          <p:nvPr>
            <p:ph type="title"/>
          </p:nvPr>
        </p:nvSpPr>
        <p:spPr>
          <a:xfrm>
            <a:off x="220197" y="568168"/>
            <a:ext cx="7886700" cy="1325563"/>
          </a:xfrm>
        </p:spPr>
        <p:txBody>
          <a:bodyPr>
            <a:normAutofit/>
          </a:bodyPr>
          <a:lstStyle/>
          <a:p>
            <a:r>
              <a:rPr lang="en-US" sz="2800" dirty="0"/>
              <a:t>Identify Stakeholders </a:t>
            </a:r>
          </a:p>
        </p:txBody>
      </p:sp>
      <p:pic>
        <p:nvPicPr>
          <p:cNvPr id="5" name="Content Placeholder 4">
            <a:extLst>
              <a:ext uri="{FF2B5EF4-FFF2-40B4-BE49-F238E27FC236}">
                <a16:creationId xmlns:a16="http://schemas.microsoft.com/office/drawing/2014/main" id="{FBE293D3-E122-4725-824E-90D6A01E26FF}"/>
              </a:ext>
            </a:extLst>
          </p:cNvPr>
          <p:cNvPicPr>
            <a:picLocks noGrp="1" noChangeAspect="1"/>
          </p:cNvPicPr>
          <p:nvPr>
            <p:ph idx="1"/>
          </p:nvPr>
        </p:nvPicPr>
        <p:blipFill rotWithShape="1">
          <a:blip r:embed="rId2"/>
          <a:srcRect l="25976" t="32816" r="24826" b="17864"/>
          <a:stretch/>
        </p:blipFill>
        <p:spPr>
          <a:xfrm>
            <a:off x="272424" y="1628800"/>
            <a:ext cx="8414376" cy="4608512"/>
          </a:xfrm>
          <a:prstGeom prst="rect">
            <a:avLst/>
          </a:prstGeom>
        </p:spPr>
      </p:pic>
      <p:sp>
        <p:nvSpPr>
          <p:cNvPr id="3" name="Rectangle 2">
            <a:extLst>
              <a:ext uri="{FF2B5EF4-FFF2-40B4-BE49-F238E27FC236}">
                <a16:creationId xmlns:a16="http://schemas.microsoft.com/office/drawing/2014/main" id="{06683E29-1BD2-08C1-412F-1491D5C2808C}"/>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20ACFFE5-AC06-D520-33F6-F8325E7FFB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9C03AE8-B837-B8AE-9237-C3D8D154F904}"/>
              </a:ext>
            </a:extLst>
          </p:cNvPr>
          <p:cNvSpPr txBox="1"/>
          <p:nvPr/>
        </p:nvSpPr>
        <p:spPr>
          <a:xfrm>
            <a:off x="7103956" y="6525344"/>
            <a:ext cx="1962150" cy="323165"/>
          </a:xfrm>
          <a:prstGeom prst="rect">
            <a:avLst/>
          </a:prstGeom>
          <a:noFill/>
        </p:spPr>
        <p:txBody>
          <a:bodyPr wrap="square" rtlCol="0">
            <a:spAutoFit/>
          </a:bodyPr>
          <a:lstStyle/>
          <a:p>
            <a:pPr algn="ctr"/>
            <a:r>
              <a:rPr lang="en-US" sz="1500" b="1" dirty="0"/>
              <a:t>www.midocean.ae</a:t>
            </a:r>
          </a:p>
        </p:txBody>
      </p:sp>
    </p:spTree>
    <p:extLst>
      <p:ext uri="{BB962C8B-B14F-4D97-AF65-F5344CB8AC3E}">
        <p14:creationId xmlns:p14="http://schemas.microsoft.com/office/powerpoint/2010/main" val="18710245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684AC-280D-4B74-8D1C-A9B5B6C380F8}"/>
              </a:ext>
            </a:extLst>
          </p:cNvPr>
          <p:cNvSpPr>
            <a:spLocks noGrp="1"/>
          </p:cNvSpPr>
          <p:nvPr>
            <p:ph type="title"/>
          </p:nvPr>
        </p:nvSpPr>
        <p:spPr>
          <a:xfrm>
            <a:off x="180431" y="628849"/>
            <a:ext cx="7886700" cy="1325563"/>
          </a:xfrm>
        </p:spPr>
        <p:txBody>
          <a:bodyPr>
            <a:normAutofit/>
          </a:bodyPr>
          <a:lstStyle/>
          <a:p>
            <a:r>
              <a:rPr lang="en-US" sz="2800" dirty="0"/>
              <a:t>Guidelines to Identify Stakeholders</a:t>
            </a:r>
          </a:p>
        </p:txBody>
      </p:sp>
      <p:sp>
        <p:nvSpPr>
          <p:cNvPr id="6" name="Content Placeholder 5">
            <a:extLst>
              <a:ext uri="{FF2B5EF4-FFF2-40B4-BE49-F238E27FC236}">
                <a16:creationId xmlns:a16="http://schemas.microsoft.com/office/drawing/2014/main" id="{61DD87ED-FFBC-492C-800E-EC7D9636211A}"/>
              </a:ext>
            </a:extLst>
          </p:cNvPr>
          <p:cNvSpPr>
            <a:spLocks noGrp="1"/>
          </p:cNvSpPr>
          <p:nvPr>
            <p:ph idx="1"/>
          </p:nvPr>
        </p:nvSpPr>
        <p:spPr>
          <a:xfrm>
            <a:off x="435684" y="1628800"/>
            <a:ext cx="8251116" cy="4525963"/>
          </a:xfrm>
        </p:spPr>
        <p:txBody>
          <a:bodyPr>
            <a:normAutofit/>
          </a:bodyPr>
          <a:lstStyle/>
          <a:p>
            <a:r>
              <a:rPr lang="en-US" sz="2600" dirty="0"/>
              <a:t>Review the project charter for the scope, boundaries, deliverables, and outcomes to get a sense of who may be affected.</a:t>
            </a:r>
            <a:endParaRPr lang="en-US" sz="2600" b="0" dirty="0"/>
          </a:p>
          <a:p>
            <a:r>
              <a:rPr lang="en-US" sz="2600" dirty="0"/>
              <a:t>Set up a meeting and use the stakeholder analysis techniques to determine who has an interest in the project.</a:t>
            </a:r>
            <a:endParaRPr lang="en-US" sz="2600" b="0" dirty="0"/>
          </a:p>
          <a:p>
            <a:r>
              <a:rPr lang="en-US" sz="2600" dirty="0"/>
              <a:t>Identify the stakeholder and the support they might provide.</a:t>
            </a:r>
            <a:endParaRPr lang="en-US" sz="2600" b="0" dirty="0"/>
          </a:p>
          <a:p>
            <a:r>
              <a:rPr lang="en-US" sz="2600" dirty="0"/>
              <a:t>Use a classification model to organize your stakeholders.</a:t>
            </a:r>
            <a:endParaRPr lang="en-US" sz="2600" b="0" dirty="0"/>
          </a:p>
          <a:p>
            <a:r>
              <a:rPr lang="en-US" sz="2600" dirty="0"/>
              <a:t>Develop a stakeholder register to record all pertinent information for each stakeholder.</a:t>
            </a:r>
            <a:endParaRPr lang="en-US" sz="2600" b="0" dirty="0"/>
          </a:p>
          <a:p>
            <a:endParaRPr lang="en-US" dirty="0"/>
          </a:p>
        </p:txBody>
      </p:sp>
      <p:sp>
        <p:nvSpPr>
          <p:cNvPr id="3" name="Rectangle 2">
            <a:extLst>
              <a:ext uri="{FF2B5EF4-FFF2-40B4-BE49-F238E27FC236}">
                <a16:creationId xmlns:a16="http://schemas.microsoft.com/office/drawing/2014/main" id="{05FEFC3D-FF6F-41A8-DE9A-90083193F8A1}"/>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B035B5A-BFCA-ADEA-22B8-CB0592AF07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8A4CBFB7-3783-797F-9915-5549E3A2BA95}"/>
              </a:ext>
            </a:extLst>
          </p:cNvPr>
          <p:cNvSpPr txBox="1"/>
          <p:nvPr/>
        </p:nvSpPr>
        <p:spPr>
          <a:xfrm>
            <a:off x="7103956" y="6525344"/>
            <a:ext cx="1962150" cy="323165"/>
          </a:xfrm>
          <a:prstGeom prst="rect">
            <a:avLst/>
          </a:prstGeom>
          <a:noFill/>
        </p:spPr>
        <p:txBody>
          <a:bodyPr wrap="square" rtlCol="0">
            <a:spAutoFit/>
          </a:bodyPr>
          <a:lstStyle/>
          <a:p>
            <a:pPr algn="ctr"/>
            <a:r>
              <a:rPr lang="en-US" sz="1500" b="1" dirty="0"/>
              <a:t>www.midocean.ae</a:t>
            </a:r>
          </a:p>
        </p:txBody>
      </p:sp>
    </p:spTree>
    <p:extLst>
      <p:ext uri="{BB962C8B-B14F-4D97-AF65-F5344CB8AC3E}">
        <p14:creationId xmlns:p14="http://schemas.microsoft.com/office/powerpoint/2010/main" val="9139429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1634" name="Rectangle 2"/>
          <p:cNvSpPr>
            <a:spLocks noGrp="1" noChangeArrowheads="1"/>
          </p:cNvSpPr>
          <p:nvPr>
            <p:ph type="title"/>
          </p:nvPr>
        </p:nvSpPr>
        <p:spPr>
          <a:xfrm>
            <a:off x="349441" y="1093024"/>
            <a:ext cx="6754515" cy="487363"/>
          </a:xfrm>
        </p:spPr>
        <p:txBody>
          <a:bodyPr>
            <a:noAutofit/>
          </a:bodyPr>
          <a:lstStyle/>
          <a:p>
            <a:r>
              <a:rPr lang="en-US" sz="2800" dirty="0"/>
              <a:t>The Project Team</a:t>
            </a:r>
          </a:p>
        </p:txBody>
      </p:sp>
      <p:sp>
        <p:nvSpPr>
          <p:cNvPr id="581635" name="Rectangle 3"/>
          <p:cNvSpPr>
            <a:spLocks noGrp="1" noChangeArrowheads="1"/>
          </p:cNvSpPr>
          <p:nvPr>
            <p:ph idx="1"/>
          </p:nvPr>
        </p:nvSpPr>
        <p:spPr>
          <a:xfrm>
            <a:off x="468313" y="1700213"/>
            <a:ext cx="8135937" cy="4962525"/>
          </a:xfrm>
        </p:spPr>
        <p:txBody>
          <a:bodyPr>
            <a:normAutofit/>
          </a:bodyPr>
          <a:lstStyle/>
          <a:p>
            <a:r>
              <a:rPr lang="en-US" sz="2400" dirty="0"/>
              <a:t>While initiating the project, you must think in</a:t>
            </a:r>
            <a:r>
              <a:rPr lang="en-US" sz="2400" u="sng" dirty="0"/>
              <a:t> </a:t>
            </a:r>
            <a:r>
              <a:rPr lang="en-US" sz="2400" dirty="0"/>
              <a:t>people; </a:t>
            </a:r>
            <a:r>
              <a:rPr lang="en-US" sz="2400" u="sng" dirty="0"/>
              <a:t>People make projects happen</a:t>
            </a:r>
            <a:r>
              <a:rPr lang="en-US" sz="2400" dirty="0"/>
              <a:t>!</a:t>
            </a:r>
          </a:p>
          <a:p>
            <a:endParaRPr lang="en-US" sz="2400" dirty="0"/>
          </a:p>
          <a:p>
            <a:pPr marL="0" indent="0" algn="ctr">
              <a:buNone/>
            </a:pPr>
            <a:r>
              <a:rPr lang="en-US" sz="2400" b="1" i="1" dirty="0"/>
              <a:t>You may be a superstar project manager, but you’re not going to succeed if you can’t put the </a:t>
            </a:r>
            <a:r>
              <a:rPr lang="en-US" sz="2400" b="1" i="1" u="sng" dirty="0"/>
              <a:t>right players</a:t>
            </a:r>
            <a:r>
              <a:rPr lang="en-US" sz="2400" b="1" i="1" dirty="0"/>
              <a:t> on your team.</a:t>
            </a:r>
          </a:p>
          <a:p>
            <a:endParaRPr lang="en-US" sz="2400" dirty="0"/>
          </a:p>
          <a:p>
            <a:r>
              <a:rPr lang="en-US" sz="2400" dirty="0"/>
              <a:t>Naturally, you want the best people in the organization to work on your project, but they may not all be available all of the time.</a:t>
            </a:r>
          </a:p>
        </p:txBody>
      </p:sp>
      <p:sp>
        <p:nvSpPr>
          <p:cNvPr id="3" name="Rectangle 2">
            <a:extLst>
              <a:ext uri="{FF2B5EF4-FFF2-40B4-BE49-F238E27FC236}">
                <a16:creationId xmlns:a16="http://schemas.microsoft.com/office/drawing/2014/main" id="{199A148A-EE2C-F668-9498-58627C240E7E}"/>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34AF321-A689-6225-F9CD-373A739985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9009D10B-4D01-AF06-BAEC-DF15B85384D9}"/>
              </a:ext>
            </a:extLst>
          </p:cNvPr>
          <p:cNvSpPr txBox="1"/>
          <p:nvPr/>
        </p:nvSpPr>
        <p:spPr>
          <a:xfrm>
            <a:off x="7103956" y="6525344"/>
            <a:ext cx="1962150" cy="323165"/>
          </a:xfrm>
          <a:prstGeom prst="rect">
            <a:avLst/>
          </a:prstGeom>
          <a:noFill/>
        </p:spPr>
        <p:txBody>
          <a:bodyPr wrap="square" rtlCol="0">
            <a:spAutoFit/>
          </a:bodyPr>
          <a:lstStyle/>
          <a:p>
            <a:pPr algn="ctr"/>
            <a:r>
              <a:rPr lang="en-US" sz="1500" b="1" dirty="0"/>
              <a:t>www.midocean.ae</a:t>
            </a:r>
          </a:p>
        </p:txBody>
      </p:sp>
    </p:spTree>
    <p:extLst>
      <p:ext uri="{BB962C8B-B14F-4D97-AF65-F5344CB8AC3E}">
        <p14:creationId xmlns:p14="http://schemas.microsoft.com/office/powerpoint/2010/main" val="27816600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0242" name="Rectangle 2"/>
          <p:cNvSpPr>
            <a:spLocks noGrp="1" noChangeArrowheads="1"/>
          </p:cNvSpPr>
          <p:nvPr>
            <p:ph type="title"/>
          </p:nvPr>
        </p:nvSpPr>
        <p:spPr>
          <a:xfrm>
            <a:off x="180431" y="926064"/>
            <a:ext cx="8229600" cy="1066800"/>
          </a:xfrm>
        </p:spPr>
        <p:txBody>
          <a:bodyPr>
            <a:normAutofit/>
          </a:bodyPr>
          <a:lstStyle/>
          <a:p>
            <a:r>
              <a:rPr lang="en-US" sz="2800" dirty="0"/>
              <a:t>The Project Team</a:t>
            </a:r>
          </a:p>
        </p:txBody>
      </p:sp>
      <p:sp>
        <p:nvSpPr>
          <p:cNvPr id="650243" name="Rectangle 3"/>
          <p:cNvSpPr>
            <a:spLocks noGrp="1" noChangeArrowheads="1"/>
          </p:cNvSpPr>
          <p:nvPr>
            <p:ph idx="1"/>
          </p:nvPr>
        </p:nvSpPr>
        <p:spPr>
          <a:xfrm>
            <a:off x="533400" y="1844675"/>
            <a:ext cx="8191500" cy="4632325"/>
          </a:xfrm>
        </p:spPr>
        <p:txBody>
          <a:bodyPr>
            <a:normAutofit/>
          </a:bodyPr>
          <a:lstStyle/>
          <a:p>
            <a:pPr>
              <a:lnSpc>
                <a:spcPct val="110000"/>
              </a:lnSpc>
            </a:pPr>
            <a:r>
              <a:rPr lang="en-US" sz="2400" b="1" dirty="0"/>
              <a:t>A Project Team:</a:t>
            </a:r>
            <a:r>
              <a:rPr lang="en-US" sz="2400" dirty="0"/>
              <a:t> is a </a:t>
            </a:r>
            <a:r>
              <a:rPr lang="en-US" sz="2400" u="sng" dirty="0"/>
              <a:t>group of individuals</a:t>
            </a:r>
            <a:r>
              <a:rPr lang="en-US" sz="2400" dirty="0"/>
              <a:t> who collectively have the skills required to </a:t>
            </a:r>
            <a:r>
              <a:rPr lang="en-US" sz="2400" u="sng" dirty="0"/>
              <a:t>complete a project</a:t>
            </a:r>
            <a:r>
              <a:rPr lang="en-US" sz="2400" dirty="0"/>
              <a:t>.</a:t>
            </a:r>
          </a:p>
          <a:p>
            <a:pPr>
              <a:lnSpc>
                <a:spcPct val="110000"/>
              </a:lnSpc>
            </a:pPr>
            <a:endParaRPr lang="en-US" sz="2400" dirty="0"/>
          </a:p>
          <a:p>
            <a:pPr>
              <a:lnSpc>
                <a:spcPct val="110000"/>
              </a:lnSpc>
            </a:pPr>
            <a:r>
              <a:rPr lang="en-US" sz="2400" dirty="0"/>
              <a:t>The project team is </a:t>
            </a:r>
            <a:r>
              <a:rPr lang="en-US" sz="2400" u="sng" dirty="0"/>
              <a:t>headed by a project manager</a:t>
            </a:r>
            <a:r>
              <a:rPr lang="en-US" sz="2400" dirty="0"/>
              <a:t> who is often selected by the stakeholders; usually, project teams work together only for a defined period.</a:t>
            </a:r>
          </a:p>
        </p:txBody>
      </p:sp>
      <p:sp>
        <p:nvSpPr>
          <p:cNvPr id="3" name="Rectangle 2">
            <a:extLst>
              <a:ext uri="{FF2B5EF4-FFF2-40B4-BE49-F238E27FC236}">
                <a16:creationId xmlns:a16="http://schemas.microsoft.com/office/drawing/2014/main" id="{8A922DB8-1782-42A7-AFFD-35627C3BAE8A}"/>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6E84EAB8-1882-F948-6719-98987CB791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36A191AA-4293-EEB6-689D-734048C5F2C7}"/>
              </a:ext>
            </a:extLst>
          </p:cNvPr>
          <p:cNvSpPr txBox="1"/>
          <p:nvPr/>
        </p:nvSpPr>
        <p:spPr>
          <a:xfrm>
            <a:off x="7103956" y="6525344"/>
            <a:ext cx="1962150" cy="323165"/>
          </a:xfrm>
          <a:prstGeom prst="rect">
            <a:avLst/>
          </a:prstGeom>
          <a:noFill/>
        </p:spPr>
        <p:txBody>
          <a:bodyPr wrap="square" rtlCol="0">
            <a:spAutoFit/>
          </a:bodyPr>
          <a:lstStyle/>
          <a:p>
            <a:pPr algn="ctr"/>
            <a:r>
              <a:rPr lang="en-US" sz="1500" b="1" dirty="0"/>
              <a:t>www.midocean.ae</a:t>
            </a:r>
          </a:p>
        </p:txBody>
      </p:sp>
    </p:spTree>
    <p:extLst>
      <p:ext uri="{BB962C8B-B14F-4D97-AF65-F5344CB8AC3E}">
        <p14:creationId xmlns:p14="http://schemas.microsoft.com/office/powerpoint/2010/main" val="40900518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4530" name="Rectangle 2"/>
          <p:cNvSpPr>
            <a:spLocks noGrp="1" noChangeArrowheads="1"/>
          </p:cNvSpPr>
          <p:nvPr>
            <p:ph type="title"/>
          </p:nvPr>
        </p:nvSpPr>
        <p:spPr>
          <a:xfrm>
            <a:off x="323528" y="847418"/>
            <a:ext cx="8229600" cy="1066800"/>
          </a:xfrm>
        </p:spPr>
        <p:txBody>
          <a:bodyPr>
            <a:normAutofit/>
          </a:bodyPr>
          <a:lstStyle/>
          <a:p>
            <a:r>
              <a:rPr lang="en-US" sz="2800" dirty="0"/>
              <a:t>The Project Team</a:t>
            </a:r>
          </a:p>
        </p:txBody>
      </p:sp>
      <p:sp>
        <p:nvSpPr>
          <p:cNvPr id="534531" name="Rectangle 3"/>
          <p:cNvSpPr>
            <a:spLocks noGrp="1" noChangeArrowheads="1"/>
          </p:cNvSpPr>
          <p:nvPr>
            <p:ph idx="1"/>
          </p:nvPr>
        </p:nvSpPr>
        <p:spPr>
          <a:xfrm>
            <a:off x="468313" y="1916113"/>
            <a:ext cx="8207375" cy="4752975"/>
          </a:xfrm>
        </p:spPr>
        <p:txBody>
          <a:bodyPr>
            <a:normAutofit/>
          </a:bodyPr>
          <a:lstStyle/>
          <a:p>
            <a:pPr>
              <a:lnSpc>
                <a:spcPct val="110000"/>
              </a:lnSpc>
            </a:pPr>
            <a:r>
              <a:rPr lang="en-US" sz="2400" dirty="0"/>
              <a:t>Most projects require a </a:t>
            </a:r>
            <a:r>
              <a:rPr lang="en-US" sz="2400" u="sng" dirty="0"/>
              <a:t>multi-disciplined</a:t>
            </a:r>
            <a:r>
              <a:rPr lang="en-US" sz="2400" dirty="0"/>
              <a:t> team to perform the tasks required to accomplish the objectives.</a:t>
            </a:r>
          </a:p>
          <a:p>
            <a:pPr>
              <a:lnSpc>
                <a:spcPct val="110000"/>
              </a:lnSpc>
            </a:pPr>
            <a:endParaRPr lang="en-US" sz="2400" dirty="0"/>
          </a:p>
          <a:p>
            <a:pPr>
              <a:lnSpc>
                <a:spcPct val="110000"/>
              </a:lnSpc>
            </a:pPr>
            <a:r>
              <a:rPr lang="en-US" sz="2400" dirty="0"/>
              <a:t>Building the project team is one of the most difficult </a:t>
            </a:r>
            <a:r>
              <a:rPr lang="en-US" sz="2400" u="sng" dirty="0"/>
              <a:t>challenges</a:t>
            </a:r>
            <a:r>
              <a:rPr lang="en-US" sz="2400" dirty="0"/>
              <a:t> for project manager, starting with team member selection and continues on through the life of the project.</a:t>
            </a:r>
          </a:p>
        </p:txBody>
      </p:sp>
      <p:sp>
        <p:nvSpPr>
          <p:cNvPr id="3" name="Rectangle 2">
            <a:extLst>
              <a:ext uri="{FF2B5EF4-FFF2-40B4-BE49-F238E27FC236}">
                <a16:creationId xmlns:a16="http://schemas.microsoft.com/office/drawing/2014/main" id="{53D14056-E116-478F-51F0-A66EFA3BB84F}"/>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6C78758B-51FB-2EEC-0BA6-22C9D78396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28CB62E6-50B8-554D-894D-77B325D2D94A}"/>
              </a:ext>
            </a:extLst>
          </p:cNvPr>
          <p:cNvSpPr txBox="1"/>
          <p:nvPr/>
        </p:nvSpPr>
        <p:spPr>
          <a:xfrm>
            <a:off x="7103956" y="6525344"/>
            <a:ext cx="1962150" cy="323165"/>
          </a:xfrm>
          <a:prstGeom prst="rect">
            <a:avLst/>
          </a:prstGeom>
          <a:noFill/>
        </p:spPr>
        <p:txBody>
          <a:bodyPr wrap="square" rtlCol="0">
            <a:spAutoFit/>
          </a:bodyPr>
          <a:lstStyle/>
          <a:p>
            <a:pPr algn="ctr"/>
            <a:r>
              <a:rPr lang="en-US" sz="1500" b="1" dirty="0"/>
              <a:t>www.midocean.ae</a:t>
            </a:r>
          </a:p>
        </p:txBody>
      </p:sp>
    </p:spTree>
    <p:extLst>
      <p:ext uri="{BB962C8B-B14F-4D97-AF65-F5344CB8AC3E}">
        <p14:creationId xmlns:p14="http://schemas.microsoft.com/office/powerpoint/2010/main" val="7747304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3506" name="Rectangle 2"/>
          <p:cNvSpPr>
            <a:spLocks noGrp="1" noChangeArrowheads="1"/>
          </p:cNvSpPr>
          <p:nvPr>
            <p:ph type="title"/>
          </p:nvPr>
        </p:nvSpPr>
        <p:spPr>
          <a:xfrm>
            <a:off x="189887" y="784994"/>
            <a:ext cx="8229600" cy="1066800"/>
          </a:xfrm>
        </p:spPr>
        <p:txBody>
          <a:bodyPr>
            <a:normAutofit/>
          </a:bodyPr>
          <a:lstStyle/>
          <a:p>
            <a:r>
              <a:rPr lang="en-US" sz="2800" dirty="0"/>
              <a:t>The Core Team Members</a:t>
            </a:r>
          </a:p>
        </p:txBody>
      </p:sp>
      <p:sp>
        <p:nvSpPr>
          <p:cNvPr id="533507" name="Rectangle 3"/>
          <p:cNvSpPr>
            <a:spLocks noGrp="1" noChangeArrowheads="1"/>
          </p:cNvSpPr>
          <p:nvPr>
            <p:ph idx="1"/>
          </p:nvPr>
        </p:nvSpPr>
        <p:spPr>
          <a:xfrm>
            <a:off x="539750" y="1844675"/>
            <a:ext cx="8135938" cy="4824413"/>
          </a:xfrm>
        </p:spPr>
        <p:txBody>
          <a:bodyPr>
            <a:normAutofit/>
          </a:bodyPr>
          <a:lstStyle/>
          <a:p>
            <a:r>
              <a:rPr lang="en-US" sz="2400" dirty="0"/>
              <a:t>During the initiation stage, a </a:t>
            </a:r>
            <a:r>
              <a:rPr lang="en-US" sz="2400" u="sng" dirty="0"/>
              <a:t>core team</a:t>
            </a:r>
            <a:r>
              <a:rPr lang="en-US" sz="2400" dirty="0"/>
              <a:t> is selected.</a:t>
            </a:r>
          </a:p>
          <a:p>
            <a:endParaRPr lang="en-US" sz="2400" b="1" dirty="0"/>
          </a:p>
          <a:p>
            <a:r>
              <a:rPr lang="en-US" sz="2400" b="1" dirty="0"/>
              <a:t>The Core Team Members:</a:t>
            </a:r>
            <a:r>
              <a:rPr lang="en-US" sz="2400" dirty="0"/>
              <a:t> are key individuals who work on the major activities that the team will undertake during the project</a:t>
            </a:r>
          </a:p>
          <a:p>
            <a:endParaRPr lang="en-US" sz="2400" dirty="0"/>
          </a:p>
          <a:p>
            <a:r>
              <a:rPr lang="en-US" sz="2400" dirty="0"/>
              <a:t>The core team helps the project manager plan and select implementation team members.</a:t>
            </a:r>
          </a:p>
        </p:txBody>
      </p:sp>
      <p:sp>
        <p:nvSpPr>
          <p:cNvPr id="3" name="Rectangle 2">
            <a:extLst>
              <a:ext uri="{FF2B5EF4-FFF2-40B4-BE49-F238E27FC236}">
                <a16:creationId xmlns:a16="http://schemas.microsoft.com/office/drawing/2014/main" id="{90DD2E4E-4992-9213-E57A-460F9D556EF6}"/>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08494571-33EF-DFF8-BCF3-449BC53E2F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2800D6EC-B6E5-C328-313A-FEB3E0642C5D}"/>
              </a:ext>
            </a:extLst>
          </p:cNvPr>
          <p:cNvSpPr txBox="1"/>
          <p:nvPr/>
        </p:nvSpPr>
        <p:spPr>
          <a:xfrm>
            <a:off x="7103956" y="6525344"/>
            <a:ext cx="1962150" cy="323165"/>
          </a:xfrm>
          <a:prstGeom prst="rect">
            <a:avLst/>
          </a:prstGeom>
          <a:noFill/>
        </p:spPr>
        <p:txBody>
          <a:bodyPr wrap="square" rtlCol="0">
            <a:spAutoFit/>
          </a:bodyPr>
          <a:lstStyle/>
          <a:p>
            <a:pPr algn="ctr"/>
            <a:r>
              <a:rPr lang="en-US" sz="1500" b="1" dirty="0"/>
              <a:t>www.midocean.ae</a:t>
            </a:r>
          </a:p>
        </p:txBody>
      </p:sp>
    </p:spTree>
    <p:extLst>
      <p:ext uri="{BB962C8B-B14F-4D97-AF65-F5344CB8AC3E}">
        <p14:creationId xmlns:p14="http://schemas.microsoft.com/office/powerpoint/2010/main" val="15886617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5250" name="Rectangle 2"/>
          <p:cNvSpPr>
            <a:spLocks noGrp="1" noChangeArrowheads="1"/>
          </p:cNvSpPr>
          <p:nvPr>
            <p:ph type="title"/>
          </p:nvPr>
        </p:nvSpPr>
        <p:spPr>
          <a:xfrm>
            <a:off x="323528" y="836712"/>
            <a:ext cx="8229600" cy="1066800"/>
          </a:xfrm>
        </p:spPr>
        <p:txBody>
          <a:bodyPr>
            <a:normAutofit/>
          </a:bodyPr>
          <a:lstStyle/>
          <a:p>
            <a:r>
              <a:rPr lang="en-US" sz="2800" dirty="0"/>
              <a:t>The Core Team Members</a:t>
            </a:r>
          </a:p>
        </p:txBody>
      </p:sp>
      <p:sp>
        <p:nvSpPr>
          <p:cNvPr id="565251" name="Rectangle 3"/>
          <p:cNvSpPr>
            <a:spLocks noGrp="1" noChangeArrowheads="1"/>
          </p:cNvSpPr>
          <p:nvPr>
            <p:ph idx="1"/>
          </p:nvPr>
        </p:nvSpPr>
        <p:spPr>
          <a:xfrm>
            <a:off x="533400" y="1700213"/>
            <a:ext cx="8142288" cy="5157787"/>
          </a:xfrm>
        </p:spPr>
        <p:txBody>
          <a:bodyPr>
            <a:normAutofit/>
          </a:bodyPr>
          <a:lstStyle/>
          <a:p>
            <a:pPr>
              <a:lnSpc>
                <a:spcPct val="90000"/>
              </a:lnSpc>
              <a:spcBef>
                <a:spcPct val="50000"/>
              </a:spcBef>
            </a:pPr>
            <a:r>
              <a:rPr lang="en-US" dirty="0"/>
              <a:t>In many projects, the core team is </a:t>
            </a:r>
            <a:r>
              <a:rPr lang="en-US" u="sng" dirty="0"/>
              <a:t>selected by the stakeholders</a:t>
            </a:r>
            <a:r>
              <a:rPr lang="en-US" dirty="0"/>
              <a:t>.</a:t>
            </a:r>
          </a:p>
          <a:p>
            <a:pPr>
              <a:lnSpc>
                <a:spcPct val="90000"/>
              </a:lnSpc>
              <a:spcBef>
                <a:spcPct val="50000"/>
              </a:spcBef>
            </a:pPr>
            <a:endParaRPr lang="en-US" dirty="0"/>
          </a:p>
          <a:p>
            <a:pPr>
              <a:lnSpc>
                <a:spcPct val="90000"/>
              </a:lnSpc>
              <a:spcBef>
                <a:spcPct val="50000"/>
              </a:spcBef>
            </a:pPr>
            <a:r>
              <a:rPr lang="en-US" dirty="0"/>
              <a:t>The project manager may be able to add individuals, but it is often </a:t>
            </a:r>
            <a:r>
              <a:rPr lang="en-US" u="sng" dirty="0"/>
              <a:t>politically</a:t>
            </a:r>
            <a:r>
              <a:rPr lang="en-US" dirty="0"/>
              <a:t> </a:t>
            </a:r>
            <a:r>
              <a:rPr lang="en-US" u="sng" dirty="0"/>
              <a:t>difficult</a:t>
            </a:r>
            <a:r>
              <a:rPr lang="en-US" dirty="0"/>
              <a:t> to </a:t>
            </a:r>
            <a:r>
              <a:rPr lang="en-US" u="sng" dirty="0"/>
              <a:t>remove</a:t>
            </a:r>
            <a:r>
              <a:rPr lang="en-US" dirty="0"/>
              <a:t> individuals who were selected by the stakeholders.</a:t>
            </a:r>
          </a:p>
          <a:p>
            <a:pPr>
              <a:lnSpc>
                <a:spcPct val="90000"/>
              </a:lnSpc>
            </a:pPr>
            <a:endParaRPr lang="en-US" u="sng" dirty="0"/>
          </a:p>
          <a:p>
            <a:pPr>
              <a:lnSpc>
                <a:spcPct val="90000"/>
              </a:lnSpc>
            </a:pPr>
            <a:r>
              <a:rPr lang="en-US" u="sng" dirty="0"/>
              <a:t>Frequently</a:t>
            </a:r>
            <a:r>
              <a:rPr lang="en-US" dirty="0"/>
              <a:t>, core team members report directly to other managers (ex: Purchasing, marketing) rather than to the project manager.</a:t>
            </a:r>
          </a:p>
        </p:txBody>
      </p:sp>
      <p:sp>
        <p:nvSpPr>
          <p:cNvPr id="3" name="Rectangle 2">
            <a:extLst>
              <a:ext uri="{FF2B5EF4-FFF2-40B4-BE49-F238E27FC236}">
                <a16:creationId xmlns:a16="http://schemas.microsoft.com/office/drawing/2014/main" id="{8E601BB4-4FE2-924E-942D-20AE0C022A37}"/>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DE751E04-AD9D-F260-C3E6-72B7D3252C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77E2ABCF-87DC-26BE-82E4-AF79ECC61A3C}"/>
              </a:ext>
            </a:extLst>
          </p:cNvPr>
          <p:cNvSpPr txBox="1"/>
          <p:nvPr/>
        </p:nvSpPr>
        <p:spPr>
          <a:xfrm>
            <a:off x="7103956" y="6525344"/>
            <a:ext cx="1962150" cy="323165"/>
          </a:xfrm>
          <a:prstGeom prst="rect">
            <a:avLst/>
          </a:prstGeom>
          <a:noFill/>
        </p:spPr>
        <p:txBody>
          <a:bodyPr wrap="square" rtlCol="0">
            <a:spAutoFit/>
          </a:bodyPr>
          <a:lstStyle/>
          <a:p>
            <a:pPr algn="ctr"/>
            <a:r>
              <a:rPr lang="en-US" sz="1500" b="1" dirty="0"/>
              <a:t>www.midocean.ae</a:t>
            </a:r>
          </a:p>
        </p:txBody>
      </p:sp>
    </p:spTree>
    <p:extLst>
      <p:ext uri="{BB962C8B-B14F-4D97-AF65-F5344CB8AC3E}">
        <p14:creationId xmlns:p14="http://schemas.microsoft.com/office/powerpoint/2010/main" val="329525334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4226" name="Rectangle 2"/>
          <p:cNvSpPr>
            <a:spLocks noGrp="1" noChangeArrowheads="1"/>
          </p:cNvSpPr>
          <p:nvPr>
            <p:ph type="title"/>
          </p:nvPr>
        </p:nvSpPr>
        <p:spPr>
          <a:xfrm>
            <a:off x="323528" y="1069211"/>
            <a:ext cx="7086600" cy="487362"/>
          </a:xfrm>
        </p:spPr>
        <p:txBody>
          <a:bodyPr>
            <a:noAutofit/>
          </a:bodyPr>
          <a:lstStyle/>
          <a:p>
            <a:r>
              <a:rPr lang="en-US" sz="2800" dirty="0"/>
              <a:t>The Project Implementation Team</a:t>
            </a:r>
          </a:p>
        </p:txBody>
      </p:sp>
      <p:sp>
        <p:nvSpPr>
          <p:cNvPr id="564227" name="Rectangle 3"/>
          <p:cNvSpPr>
            <a:spLocks noGrp="1" noChangeArrowheads="1"/>
          </p:cNvSpPr>
          <p:nvPr>
            <p:ph idx="1"/>
          </p:nvPr>
        </p:nvSpPr>
        <p:spPr>
          <a:xfrm>
            <a:off x="533400" y="1676400"/>
            <a:ext cx="8191500" cy="4921250"/>
          </a:xfrm>
        </p:spPr>
        <p:txBody>
          <a:bodyPr>
            <a:normAutofit/>
          </a:bodyPr>
          <a:lstStyle/>
          <a:p>
            <a:pPr>
              <a:lnSpc>
                <a:spcPct val="90000"/>
              </a:lnSpc>
            </a:pPr>
            <a:r>
              <a:rPr lang="en-US" sz="2400" b="1" dirty="0"/>
              <a:t>Project Team Members: </a:t>
            </a:r>
            <a:r>
              <a:rPr lang="en-US" sz="2400" dirty="0"/>
              <a:t>(</a:t>
            </a:r>
            <a:r>
              <a:rPr lang="en-US" sz="2400" u="sng" dirty="0"/>
              <a:t>Implementation team</a:t>
            </a:r>
            <a:r>
              <a:rPr lang="en-US" sz="2400" dirty="0"/>
              <a:t>) who help to </a:t>
            </a:r>
            <a:r>
              <a:rPr lang="en-US" sz="2400" u="sng" dirty="0"/>
              <a:t>carry out activities</a:t>
            </a:r>
            <a:r>
              <a:rPr lang="en-US" sz="2400" dirty="0"/>
              <a:t> planned by the project manager the core team.</a:t>
            </a:r>
          </a:p>
          <a:p>
            <a:pPr>
              <a:lnSpc>
                <a:spcPct val="90000"/>
              </a:lnSpc>
            </a:pPr>
            <a:endParaRPr lang="en-US" sz="2400" dirty="0"/>
          </a:p>
          <a:p>
            <a:pPr>
              <a:lnSpc>
                <a:spcPct val="90000"/>
              </a:lnSpc>
            </a:pPr>
            <a:r>
              <a:rPr lang="en-US" sz="2400" dirty="0"/>
              <a:t>Implementation team membership </a:t>
            </a:r>
            <a:r>
              <a:rPr lang="en-US" sz="2400" u="sng" dirty="0"/>
              <a:t>grows</a:t>
            </a:r>
            <a:r>
              <a:rPr lang="en-US" sz="2400" dirty="0"/>
              <a:t> during the implementation phase.</a:t>
            </a:r>
          </a:p>
          <a:p>
            <a:pPr>
              <a:lnSpc>
                <a:spcPct val="90000"/>
              </a:lnSpc>
            </a:pPr>
            <a:endParaRPr lang="en-US" sz="2400" dirty="0"/>
          </a:p>
          <a:p>
            <a:pPr>
              <a:lnSpc>
                <a:spcPct val="90000"/>
              </a:lnSpc>
            </a:pPr>
            <a:r>
              <a:rPr lang="en-US" sz="2400" dirty="0"/>
              <a:t>Some implementation team members may stay with the team for short time, while others may stay throughout the entire Implementation Phase.</a:t>
            </a:r>
          </a:p>
        </p:txBody>
      </p:sp>
      <p:sp>
        <p:nvSpPr>
          <p:cNvPr id="3" name="Rectangle 2">
            <a:extLst>
              <a:ext uri="{FF2B5EF4-FFF2-40B4-BE49-F238E27FC236}">
                <a16:creationId xmlns:a16="http://schemas.microsoft.com/office/drawing/2014/main" id="{E7A5EEB3-B620-75E9-848B-004D7D2069BB}"/>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F0E78065-45AC-B250-73E4-48D364FE28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F3B229BF-1BEC-4A4C-A149-E69706069ED3}"/>
              </a:ext>
            </a:extLst>
          </p:cNvPr>
          <p:cNvSpPr txBox="1"/>
          <p:nvPr/>
        </p:nvSpPr>
        <p:spPr>
          <a:xfrm>
            <a:off x="7103956" y="6525344"/>
            <a:ext cx="1962150" cy="323165"/>
          </a:xfrm>
          <a:prstGeom prst="rect">
            <a:avLst/>
          </a:prstGeom>
          <a:noFill/>
        </p:spPr>
        <p:txBody>
          <a:bodyPr wrap="square" rtlCol="0">
            <a:spAutoFit/>
          </a:bodyPr>
          <a:lstStyle/>
          <a:p>
            <a:pPr algn="ctr"/>
            <a:r>
              <a:rPr lang="en-US" sz="1500" b="1" dirty="0"/>
              <a:t>www.midocean.ae</a:t>
            </a:r>
          </a:p>
        </p:txBody>
      </p:sp>
    </p:spTree>
    <p:extLst>
      <p:ext uri="{BB962C8B-B14F-4D97-AF65-F5344CB8AC3E}">
        <p14:creationId xmlns:p14="http://schemas.microsoft.com/office/powerpoint/2010/main" val="20569259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02" name="Rectangle 2"/>
          <p:cNvSpPr>
            <a:spLocks noGrp="1" noChangeArrowheads="1"/>
          </p:cNvSpPr>
          <p:nvPr>
            <p:ph type="title"/>
          </p:nvPr>
        </p:nvSpPr>
        <p:spPr>
          <a:xfrm>
            <a:off x="347895" y="1120233"/>
            <a:ext cx="7086600" cy="487362"/>
          </a:xfrm>
        </p:spPr>
        <p:txBody>
          <a:bodyPr>
            <a:noAutofit/>
          </a:bodyPr>
          <a:lstStyle/>
          <a:p>
            <a:r>
              <a:rPr lang="en-US" sz="2800" dirty="0"/>
              <a:t>The Project Implementation Team</a:t>
            </a:r>
          </a:p>
        </p:txBody>
      </p:sp>
      <p:sp>
        <p:nvSpPr>
          <p:cNvPr id="563203" name="Rectangle 3"/>
          <p:cNvSpPr>
            <a:spLocks noGrp="1" noChangeArrowheads="1"/>
          </p:cNvSpPr>
          <p:nvPr>
            <p:ph idx="1"/>
          </p:nvPr>
        </p:nvSpPr>
        <p:spPr/>
        <p:txBody>
          <a:bodyPr/>
          <a:lstStyle/>
          <a:p>
            <a:r>
              <a:rPr lang="en-US" sz="2400" dirty="0"/>
              <a:t>During the </a:t>
            </a:r>
            <a:r>
              <a:rPr lang="en-US" sz="2400" u="sng" dirty="0"/>
              <a:t>close-out</a:t>
            </a:r>
            <a:r>
              <a:rPr lang="en-US" sz="2400" dirty="0"/>
              <a:t> phase, only those team members who are responsible for </a:t>
            </a:r>
            <a:r>
              <a:rPr lang="en-US" sz="2400" u="sng" dirty="0"/>
              <a:t>hand-off</a:t>
            </a:r>
            <a:r>
              <a:rPr lang="en-US" sz="2400" dirty="0"/>
              <a:t> activities remain on the implementation team.</a:t>
            </a:r>
          </a:p>
        </p:txBody>
      </p:sp>
      <p:pic>
        <p:nvPicPr>
          <p:cNvPr id="563204" name="Picture 4"/>
          <p:cNvPicPr>
            <a:picLocks noChangeAspect="1" noChangeArrowheads="1"/>
          </p:cNvPicPr>
          <p:nvPr/>
        </p:nvPicPr>
        <p:blipFill>
          <a:blip r:embed="rId2" cstate="print"/>
          <a:srcRect/>
          <a:stretch>
            <a:fillRect/>
          </a:stretch>
        </p:blipFill>
        <p:spPr bwMode="auto">
          <a:xfrm>
            <a:off x="2051720" y="2852936"/>
            <a:ext cx="5365750" cy="2841625"/>
          </a:xfrm>
          <a:prstGeom prst="rect">
            <a:avLst/>
          </a:prstGeom>
          <a:noFill/>
          <a:ln w="9525">
            <a:noFill/>
            <a:miter lim="800000"/>
            <a:headEnd/>
            <a:tailEnd/>
          </a:ln>
          <a:effectLst/>
        </p:spPr>
      </p:pic>
      <p:sp>
        <p:nvSpPr>
          <p:cNvPr id="3" name="Rectangle 2">
            <a:extLst>
              <a:ext uri="{FF2B5EF4-FFF2-40B4-BE49-F238E27FC236}">
                <a16:creationId xmlns:a16="http://schemas.microsoft.com/office/drawing/2014/main" id="{5FFB0AEF-B903-48ED-AA51-5C33BA41D91D}"/>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07E5185D-F338-091C-8870-255D36BCA3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2F1CA752-14B9-8C64-7283-003068733866}"/>
              </a:ext>
            </a:extLst>
          </p:cNvPr>
          <p:cNvSpPr txBox="1"/>
          <p:nvPr/>
        </p:nvSpPr>
        <p:spPr>
          <a:xfrm>
            <a:off x="7103956" y="6525344"/>
            <a:ext cx="1962150" cy="323165"/>
          </a:xfrm>
          <a:prstGeom prst="rect">
            <a:avLst/>
          </a:prstGeom>
          <a:noFill/>
        </p:spPr>
        <p:txBody>
          <a:bodyPr wrap="square" rtlCol="0">
            <a:spAutoFit/>
          </a:bodyPr>
          <a:lstStyle/>
          <a:p>
            <a:pPr algn="ctr"/>
            <a:r>
              <a:rPr lang="en-US" sz="1500" b="1" dirty="0"/>
              <a:t>www.midocean.ae</a:t>
            </a:r>
          </a:p>
        </p:txBody>
      </p:sp>
    </p:spTree>
    <p:extLst>
      <p:ext uri="{BB962C8B-B14F-4D97-AF65-F5344CB8AC3E}">
        <p14:creationId xmlns:p14="http://schemas.microsoft.com/office/powerpoint/2010/main" val="658956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1266" name="Rectangle 2"/>
          <p:cNvSpPr>
            <a:spLocks noGrp="1" noChangeArrowheads="1"/>
          </p:cNvSpPr>
          <p:nvPr>
            <p:ph type="title"/>
          </p:nvPr>
        </p:nvSpPr>
        <p:spPr>
          <a:xfrm>
            <a:off x="349167" y="764704"/>
            <a:ext cx="8229600" cy="1066800"/>
          </a:xfrm>
        </p:spPr>
        <p:txBody>
          <a:bodyPr>
            <a:normAutofit/>
          </a:bodyPr>
          <a:lstStyle/>
          <a:p>
            <a:r>
              <a:rPr lang="en-US" sz="2800" dirty="0"/>
              <a:t>Virtual Project Team</a:t>
            </a:r>
          </a:p>
        </p:txBody>
      </p:sp>
      <p:sp>
        <p:nvSpPr>
          <p:cNvPr id="651267" name="Rectangle 3"/>
          <p:cNvSpPr>
            <a:spLocks noGrp="1" noChangeArrowheads="1"/>
          </p:cNvSpPr>
          <p:nvPr>
            <p:ph idx="1"/>
          </p:nvPr>
        </p:nvSpPr>
        <p:spPr>
          <a:xfrm>
            <a:off x="533400" y="1676400"/>
            <a:ext cx="8191500" cy="5181600"/>
          </a:xfrm>
        </p:spPr>
        <p:txBody>
          <a:bodyPr>
            <a:normAutofit/>
          </a:bodyPr>
          <a:lstStyle/>
          <a:p>
            <a:pPr>
              <a:lnSpc>
                <a:spcPct val="105000"/>
              </a:lnSpc>
              <a:spcBef>
                <a:spcPct val="0"/>
              </a:spcBef>
            </a:pPr>
            <a:r>
              <a:rPr lang="en-US" sz="2400" b="1" dirty="0"/>
              <a:t>Virtual Project Team:</a:t>
            </a:r>
            <a:r>
              <a:rPr lang="en-US" sz="2400" dirty="0"/>
              <a:t> a team </a:t>
            </a:r>
            <a:r>
              <a:rPr lang="en-US" sz="2400" u="sng" dirty="0"/>
              <a:t>not located in the same geographical area</a:t>
            </a:r>
            <a:r>
              <a:rPr lang="en-US" sz="2400" dirty="0"/>
              <a:t>; but </a:t>
            </a:r>
            <a:r>
              <a:rPr lang="en-US" sz="2400" u="sng" dirty="0"/>
              <a:t>still</a:t>
            </a:r>
            <a:r>
              <a:rPr lang="en-US" sz="2400" dirty="0"/>
              <a:t> be a </a:t>
            </a:r>
            <a:r>
              <a:rPr lang="en-US" sz="2400" u="sng" dirty="0"/>
              <a:t>part of the project team</a:t>
            </a:r>
            <a:r>
              <a:rPr lang="en-US" sz="2400" dirty="0"/>
              <a:t> by communicating through tools such as the phone, instant messaging, online meeting, and Voice over Internet connections.</a:t>
            </a:r>
          </a:p>
          <a:p>
            <a:pPr>
              <a:lnSpc>
                <a:spcPct val="105000"/>
              </a:lnSpc>
              <a:spcBef>
                <a:spcPct val="0"/>
              </a:spcBef>
            </a:pPr>
            <a:endParaRPr lang="en-US" sz="2400" dirty="0"/>
          </a:p>
          <a:p>
            <a:pPr>
              <a:lnSpc>
                <a:spcPct val="105000"/>
              </a:lnSpc>
              <a:spcBef>
                <a:spcPct val="0"/>
              </a:spcBef>
            </a:pPr>
            <a:r>
              <a:rPr lang="en-US" sz="2400" dirty="0"/>
              <a:t>A virtual team may face </a:t>
            </a:r>
            <a:r>
              <a:rPr lang="en-US" sz="2400" u="sng" dirty="0"/>
              <a:t>risks</a:t>
            </a:r>
            <a:r>
              <a:rPr lang="en-US" sz="2400" dirty="0"/>
              <a:t> such as </a:t>
            </a:r>
            <a:r>
              <a:rPr lang="en-US" sz="2400" u="sng" dirty="0"/>
              <a:t>lack of proper interaction</a:t>
            </a:r>
            <a:r>
              <a:rPr lang="en-US" sz="2400" dirty="0"/>
              <a:t> between the team members, </a:t>
            </a:r>
            <a:r>
              <a:rPr lang="en-US" sz="2400" u="sng" dirty="0"/>
              <a:t>time zone differences</a:t>
            </a:r>
            <a:r>
              <a:rPr lang="en-US" sz="2400" dirty="0"/>
              <a:t>, </a:t>
            </a:r>
            <a:r>
              <a:rPr lang="en-US" sz="2400" u="sng" dirty="0"/>
              <a:t>misinterpretation</a:t>
            </a:r>
            <a:r>
              <a:rPr lang="en-US" sz="2400" dirty="0"/>
              <a:t> due to </a:t>
            </a:r>
            <a:r>
              <a:rPr lang="en-US" sz="2400" u="sng" dirty="0"/>
              <a:t>differences in language</a:t>
            </a:r>
            <a:r>
              <a:rPr lang="en-US" sz="2400" dirty="0"/>
              <a:t>, and </a:t>
            </a:r>
            <a:r>
              <a:rPr lang="en-US" sz="2400" u="sng" dirty="0"/>
              <a:t>technological incompatibility</a:t>
            </a:r>
            <a:r>
              <a:rPr lang="en-US" sz="2400" dirty="0"/>
              <a:t>.</a:t>
            </a:r>
          </a:p>
        </p:txBody>
      </p:sp>
      <p:sp>
        <p:nvSpPr>
          <p:cNvPr id="3" name="Rectangle 2">
            <a:extLst>
              <a:ext uri="{FF2B5EF4-FFF2-40B4-BE49-F238E27FC236}">
                <a16:creationId xmlns:a16="http://schemas.microsoft.com/office/drawing/2014/main" id="{514A1AB6-2C3A-D2E8-F5E3-78F935E628ED}"/>
              </a:ext>
            </a:extLst>
          </p:cNvPr>
          <p:cNvSpPr/>
          <p:nvPr/>
        </p:nvSpPr>
        <p:spPr>
          <a:xfrm>
            <a:off x="2302079" y="500900"/>
            <a:ext cx="6841922" cy="47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75109CBC-408E-1699-AB09-ECAFE16B2E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D90C445F-5105-1A49-F573-17C6D46C7347}"/>
              </a:ext>
            </a:extLst>
          </p:cNvPr>
          <p:cNvSpPr txBox="1"/>
          <p:nvPr/>
        </p:nvSpPr>
        <p:spPr>
          <a:xfrm>
            <a:off x="7103956" y="6525344"/>
            <a:ext cx="1962150" cy="323165"/>
          </a:xfrm>
          <a:prstGeom prst="rect">
            <a:avLst/>
          </a:prstGeom>
          <a:noFill/>
        </p:spPr>
        <p:txBody>
          <a:bodyPr wrap="square" rtlCol="0">
            <a:spAutoFit/>
          </a:bodyPr>
          <a:lstStyle/>
          <a:p>
            <a:pPr algn="ctr"/>
            <a:r>
              <a:rPr lang="en-US" sz="1500" b="1" dirty="0"/>
              <a:t>www.midocean.ae</a:t>
            </a:r>
          </a:p>
        </p:txBody>
      </p:sp>
    </p:spTree>
    <p:extLst>
      <p:ext uri="{BB962C8B-B14F-4D97-AF65-F5344CB8AC3E}">
        <p14:creationId xmlns:p14="http://schemas.microsoft.com/office/powerpoint/2010/main" val="17130040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ight Triangle 1"/>
          <p:cNvSpPr/>
          <p:nvPr/>
        </p:nvSpPr>
        <p:spPr>
          <a:xfrm flipH="1">
            <a:off x="4159274" y="3222077"/>
            <a:ext cx="4984726" cy="3635923"/>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0" name="TextBox 9"/>
          <p:cNvSpPr txBox="1"/>
          <p:nvPr/>
        </p:nvSpPr>
        <p:spPr>
          <a:xfrm>
            <a:off x="611560" y="5444740"/>
            <a:ext cx="3393424" cy="707886"/>
          </a:xfrm>
          <a:prstGeom prst="rect">
            <a:avLst/>
          </a:prstGeom>
          <a:noFill/>
        </p:spPr>
        <p:txBody>
          <a:bodyPr wrap="square" rtlCol="0">
            <a:spAutoFit/>
          </a:bodyPr>
          <a:lstStyle/>
          <a:p>
            <a:r>
              <a:rPr lang="en-US" sz="40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574873" y="5798683"/>
            <a:ext cx="2335143" cy="393467"/>
          </a:xfrm>
          <a:prstGeom prst="rect">
            <a:avLst/>
          </a:prstGeom>
        </p:spPr>
      </p:pic>
      <p:sp>
        <p:nvSpPr>
          <p:cNvPr id="14" name="Parallelogram 13"/>
          <p:cNvSpPr/>
          <p:nvPr/>
        </p:nvSpPr>
        <p:spPr>
          <a:xfrm rot="16200000" flipV="1">
            <a:off x="-1818591" y="3421250"/>
            <a:ext cx="3862561" cy="1285771"/>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88224" y="255766"/>
            <a:ext cx="2361023" cy="110243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0062543-F43B-42B0-AE9C-2861607D9150}"/>
</file>

<file path=customXml/itemProps2.xml><?xml version="1.0" encoding="utf-8"?>
<ds:datastoreItem xmlns:ds="http://schemas.openxmlformats.org/officeDocument/2006/customXml" ds:itemID="{976061BD-A3C0-441F-A86F-9D091EB40D01}"/>
</file>

<file path=customXml/itemProps3.xml><?xml version="1.0" encoding="utf-8"?>
<ds:datastoreItem xmlns:ds="http://schemas.openxmlformats.org/officeDocument/2006/customXml" ds:itemID="{B9CA5B10-8613-4871-8994-8CA65640762B}"/>
</file>

<file path=docProps/app.xml><?xml version="1.0" encoding="utf-8"?>
<Properties xmlns="http://schemas.openxmlformats.org/officeDocument/2006/extended-properties" xmlns:vt="http://schemas.openxmlformats.org/officeDocument/2006/docPropsVTypes">
  <Template/>
  <TotalTime>1773</TotalTime>
  <Words>1956</Words>
  <Application>Microsoft Macintosh PowerPoint</Application>
  <PresentationFormat>On-screen Show (4:3)</PresentationFormat>
  <Paragraphs>248</Paragraphs>
  <Slides>38</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Alexandria</vt:lpstr>
      <vt:lpstr>Arial</vt:lpstr>
      <vt:lpstr>Book Antiqua</vt:lpstr>
      <vt:lpstr>Calibri</vt:lpstr>
      <vt:lpstr>Calibri Light</vt:lpstr>
      <vt:lpstr>Roboto Light</vt:lpstr>
      <vt:lpstr>Wingdings 2</vt:lpstr>
      <vt:lpstr>Office Theme</vt:lpstr>
      <vt:lpstr>PowerPoint Presentation</vt:lpstr>
      <vt:lpstr>PowerPoint Presentation</vt:lpstr>
      <vt:lpstr>PowerPoint Presentation</vt:lpstr>
      <vt:lpstr>PowerPoint Presentation</vt:lpstr>
      <vt:lpstr>Project Management Knowledge Areas </vt:lpstr>
      <vt:lpstr>Project Management Knowledge Areas </vt:lpstr>
      <vt:lpstr>Project Management Knowledge Areas </vt:lpstr>
      <vt:lpstr>Project Management Knowledge Areas </vt:lpstr>
      <vt:lpstr>PowerPoint Presentation</vt:lpstr>
      <vt:lpstr>PowerPoint Presentation</vt:lpstr>
      <vt:lpstr>PowerPoint Presentation</vt:lpstr>
      <vt:lpstr>PowerPoint Presentation</vt:lpstr>
      <vt:lpstr>PowerPoint Presentation</vt:lpstr>
      <vt:lpstr>The Initiation Phase</vt:lpstr>
      <vt:lpstr>The Statement of Work (SOW)</vt:lpstr>
      <vt:lpstr>The Project Charter</vt:lpstr>
      <vt:lpstr>Develop Project Charter</vt:lpstr>
      <vt:lpstr>Develop Project Charter Output</vt:lpstr>
      <vt:lpstr>Develop Project Charter</vt:lpstr>
      <vt:lpstr>Develop Project Charter Output</vt:lpstr>
      <vt:lpstr>Develop Project Charter-Data Flow Diagram</vt:lpstr>
      <vt:lpstr>Guidelines to Develop a Project Charter</vt:lpstr>
      <vt:lpstr>Project Scope Statement</vt:lpstr>
      <vt:lpstr>Scope Statement (Cont.)</vt:lpstr>
      <vt:lpstr>Constraining Factors</vt:lpstr>
      <vt:lpstr>Project Assumptions</vt:lpstr>
      <vt:lpstr>Project Goals and Objectives</vt:lpstr>
      <vt:lpstr>Identify Stakeholders </vt:lpstr>
      <vt:lpstr>Guidelines to Identify Stakeholders</vt:lpstr>
      <vt:lpstr>The Project Team</vt:lpstr>
      <vt:lpstr>The Project Team</vt:lpstr>
      <vt:lpstr>The Project Team</vt:lpstr>
      <vt:lpstr>The Core Team Members</vt:lpstr>
      <vt:lpstr>The Core Team Members</vt:lpstr>
      <vt:lpstr>The Project Implementation Team</vt:lpstr>
      <vt:lpstr>The Project Implementation Team</vt:lpstr>
      <vt:lpstr>Virtual Project Team</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mahmoudbeshr</dc:creator>
  <cp:lastModifiedBy>Ihab Mahmoud Bayoumi</cp:lastModifiedBy>
  <cp:revision>46</cp:revision>
  <dcterms:created xsi:type="dcterms:W3CDTF">2017-02-18T05:24:50Z</dcterms:created>
  <dcterms:modified xsi:type="dcterms:W3CDTF">2024-07-11T09:46:23Z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