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heme/themeOverride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4"/>
  </p:sldMasterIdLst>
  <p:notesMasterIdLst>
    <p:notesMasterId r:id="rId31"/>
  </p:notesMasterIdLst>
  <p:sldIdLst>
    <p:sldId id="256" r:id="rId5"/>
    <p:sldId id="257" r:id="rId6"/>
    <p:sldId id="311" r:id="rId7"/>
    <p:sldId id="301" r:id="rId8"/>
    <p:sldId id="300" r:id="rId9"/>
    <p:sldId id="299" r:id="rId10"/>
    <p:sldId id="298" r:id="rId11"/>
    <p:sldId id="297" r:id="rId12"/>
    <p:sldId id="296" r:id="rId13"/>
    <p:sldId id="312" r:id="rId14"/>
    <p:sldId id="313" r:id="rId15"/>
    <p:sldId id="316" r:id="rId16"/>
    <p:sldId id="295" r:id="rId17"/>
    <p:sldId id="270" r:id="rId18"/>
    <p:sldId id="271" r:id="rId19"/>
    <p:sldId id="302" r:id="rId20"/>
    <p:sldId id="303" r:id="rId21"/>
    <p:sldId id="304" r:id="rId22"/>
    <p:sldId id="305" r:id="rId23"/>
    <p:sldId id="306" r:id="rId24"/>
    <p:sldId id="307" r:id="rId25"/>
    <p:sldId id="308" r:id="rId26"/>
    <p:sldId id="309" r:id="rId27"/>
    <p:sldId id="310" r:id="rId28"/>
    <p:sldId id="293" r:id="rId29"/>
    <p:sldId id="290" r:id="rId3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2" d="100"/>
          <a:sy n="82" d="100"/>
        </p:scale>
        <p:origin x="72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110190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8" name="Google Shape;10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525A9CAA-4FA7-BD86-2E92-4AB34AB03F75}"/>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6D3CCFB-A38A-9F97-E742-478F78E97FE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B7515B83-9DDF-A822-A5E6-9A470715AEA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69432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1938F7E2-B1F4-E794-A7F0-D8BCD94B4096}"/>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55C67F05-A804-E0FD-AD3E-565CA209D4C1}"/>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92209737-548F-5C1C-418E-CEB036309F0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17672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8AB5589C-EC26-9D60-8CDC-399A12742356}"/>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1859A878-434F-EE6D-6C19-C678E88B9E6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58E0882-00EF-C107-B97C-7358B1B0E9D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36357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C44833B-D7DB-92B5-BAAD-16DC2B22EA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3F279E2-EA7D-12C6-9559-366ACA76FF4F}"/>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32F48B1-0AA4-3768-80CF-CA8707333C3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37598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77362A8A-6B86-14B7-6CA0-F621C583C6F8}"/>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FC037862-A401-1C79-35B8-669857F881C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32F903A2-E9DA-755E-D9EE-D46B7B4ACA9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606869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18B3127A-0348-309F-8C97-AF6FDA61318C}"/>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0E2DC3F6-B956-1307-D084-41541ED41391}"/>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8C7468C4-36B7-C3DE-E1F5-3070EE12447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8937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C547AFEB-7689-6CB7-97D1-9A10C984A201}"/>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F5E973C-0669-CB51-F85E-4E13DFB122F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5DEC7CB9-F8E4-703B-742E-C0D33D17E38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63012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14A66155-25AA-E3D8-02B8-3D3936EBCF04}"/>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EF1F2E99-CACC-7532-AE8A-DFF67D83EA81}"/>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6CB15746-F7C4-5B37-C169-9DD1B83B544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55986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2F777AD6-8651-42A0-CCDB-1835EA49548A}"/>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E3A51B02-854E-5C31-D83E-5D8B9980EEE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23794C34-895C-D7ED-4B8E-1AE4FC54F8E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66894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944E6DA8-B0D4-62DA-B3C6-4EFF77187743}"/>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2F899275-5153-D89B-92DF-ECC94811A31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C0ECA682-35FA-E969-5865-CC6B9F5B819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1160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DF3BE5EB-83D3-6413-F10F-FA41D1C426AF}"/>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7EEAC8B0-0739-6340-8087-1E20F6A6266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DF116AF0-4B9C-FF05-A68B-95AEB003AEE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659833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9" name="Google Shape;27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0" name="Google Shape;290;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2" name="Google Shape;302;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4" name="Google Shape;32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6" name="Google Shape;336;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8" name="Google Shape;348;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0" name="Google Shape;360;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2" name="Google Shape;37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3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4" name="Google Shape;384;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3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6" name="Google Shape;396;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8" name="Google Shape;408;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a:extLst>
            <a:ext uri="{FF2B5EF4-FFF2-40B4-BE49-F238E27FC236}">
              <a16:creationId xmlns:a16="http://schemas.microsoft.com/office/drawing/2014/main" id="{A01B6F52-733D-1A6F-91EA-CF04A9F11D0A}"/>
            </a:ext>
          </a:extLst>
        </p:cNvPr>
        <p:cNvGrpSpPr/>
        <p:nvPr/>
      </p:nvGrpSpPr>
      <p:grpSpPr>
        <a:xfrm>
          <a:off x="0" y="0"/>
          <a:ext cx="0" cy="0"/>
          <a:chOff x="0" y="0"/>
          <a:chExt cx="0" cy="0"/>
        </a:xfrm>
      </p:grpSpPr>
      <p:sp>
        <p:nvSpPr>
          <p:cNvPr id="121" name="Google Shape;121;p2:notes">
            <a:extLst>
              <a:ext uri="{FF2B5EF4-FFF2-40B4-BE49-F238E27FC236}">
                <a16:creationId xmlns:a16="http://schemas.microsoft.com/office/drawing/2014/main" id="{440D502C-CE11-8620-8DB9-A14685B4880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2:notes">
            <a:extLst>
              <a:ext uri="{FF2B5EF4-FFF2-40B4-BE49-F238E27FC236}">
                <a16:creationId xmlns:a16="http://schemas.microsoft.com/office/drawing/2014/main" id="{68F3B92F-A23F-1D50-89BE-B759B79921B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819302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4" name="Google Shape;624;p3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25" name="Google Shape;625;p3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8627"/>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3452649" y="-3"/>
            <a:ext cx="8739351" cy="685800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2"/>
        <p:cNvGrpSpPr/>
        <p:nvPr/>
      </p:nvGrpSpPr>
      <p:grpSpPr>
        <a:xfrm>
          <a:off x="0" y="0"/>
          <a:ext cx="0" cy="0"/>
          <a:chOff x="0" y="0"/>
          <a:chExt cx="0" cy="0"/>
        </a:xfrm>
      </p:grpSpPr>
      <p:sp>
        <p:nvSpPr>
          <p:cNvPr id="23" name="Google Shape;23;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5" name="Google Shape;25;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1" name="Google Shape;3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7"/>
        <p:cNvGrpSpPr/>
        <p:nvPr/>
      </p:nvGrpSpPr>
      <p:grpSpPr>
        <a:xfrm>
          <a:off x="0" y="0"/>
          <a:ext cx="0" cy="0"/>
          <a:chOff x="0" y="0"/>
          <a:chExt cx="0" cy="0"/>
        </a:xfrm>
      </p:grpSpPr>
      <p:sp>
        <p:nvSpPr>
          <p:cNvPr id="48" name="Google Shape;48;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0" name="Google Shape;50;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1" name="Google Shape;51;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1"/>
        <p:cNvGrpSpPr/>
        <p:nvPr/>
      </p:nvGrpSpPr>
      <p:grpSpPr>
        <a:xfrm>
          <a:off x="0" y="0"/>
          <a:ext cx="0" cy="0"/>
          <a:chOff x="0" y="0"/>
          <a:chExt cx="0" cy="0"/>
        </a:xfrm>
      </p:grpSpPr>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68" name="Google Shape;68;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a:spLocks noGrp="1"/>
          </p:cNvSpPr>
          <p:nvPr>
            <p:ph type="pic" idx="2"/>
          </p:nvPr>
        </p:nvSpPr>
        <p:spPr>
          <a:xfrm>
            <a:off x="5183188" y="987425"/>
            <a:ext cx="6172200" cy="4873625"/>
          </a:xfrm>
          <a:prstGeom prst="rect">
            <a:avLst/>
          </a:prstGeom>
          <a:noFill/>
          <a:ln>
            <a:noFill/>
          </a:ln>
        </p:spPr>
      </p:sp>
      <p:sp>
        <p:nvSpPr>
          <p:cNvPr id="75" name="Google Shape;75;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6" name="Google Shape;7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79"/>
        <p:cNvGrpSpPr/>
        <p:nvPr/>
      </p:nvGrpSpPr>
      <p:grpSpPr>
        <a:xfrm>
          <a:off x="0" y="0"/>
          <a:ext cx="0" cy="0"/>
          <a:chOff x="0" y="0"/>
          <a:chExt cx="0" cy="0"/>
        </a:xfrm>
      </p:grpSpPr>
      <p:sp>
        <p:nvSpPr>
          <p:cNvPr id="80" name="Google Shape;8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2" name="Google Shape;8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5"/>
        <p:cNvGrpSpPr/>
        <p:nvPr/>
      </p:nvGrpSpPr>
      <p:grpSpPr>
        <a:xfrm>
          <a:off x="0" y="0"/>
          <a:ext cx="0" cy="0"/>
          <a:chOff x="0" y="0"/>
          <a:chExt cx="0" cy="0"/>
        </a:xfrm>
      </p:grpSpPr>
      <p:sp>
        <p:nvSpPr>
          <p:cNvPr id="86" name="Google Shape;86;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8" name="Google Shape;8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1"/>
        <p:cNvGrpSpPr/>
        <p:nvPr/>
      </p:nvGrpSpPr>
      <p:grpSpPr>
        <a:xfrm>
          <a:off x="0" y="0"/>
          <a:ext cx="0" cy="0"/>
          <a:chOff x="0" y="0"/>
          <a:chExt cx="0" cy="0"/>
        </a:xfrm>
      </p:grpSpPr>
      <p:sp>
        <p:nvSpPr>
          <p:cNvPr id="92" name="Google Shape;92;p1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500"/>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8" name="Graphic 21"/>
          <p:cNvPicPr>
            <a:picLocks noChangeAspect="1"/>
          </p:cNvPicPr>
          <p:nvPr userDrawn="1"/>
        </p:nvPicPr>
        <p:blipFill rotWithShape="1">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88721" y="0"/>
            <a:ext cx="2954655" cy="1379622"/>
          </a:xfrm>
          <a:prstGeom prst="rect">
            <a:avLst/>
          </a:prstGeom>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mailto:mohamed.saleh@email.co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novoresume.com/career-blog/how-long-should-a-cover-letter-be"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hbr.org/2015/07/recruiting-for-cultural-fit"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3"/>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1" name="Google Shape;111;p23"/>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8627"/>
            </a:srgbClr>
          </a:solidFill>
          <a:ln>
            <a:noFill/>
          </a:ln>
        </p:spPr>
      </p:pic>
      <p:sp>
        <p:nvSpPr>
          <p:cNvPr id="112" name="Google Shape;112;p23"/>
          <p:cNvSpPr txBox="1"/>
          <p:nvPr/>
        </p:nvSpPr>
        <p:spPr>
          <a:xfrm>
            <a:off x="6496514" y="2625740"/>
            <a:ext cx="4326300" cy="76940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dirty="0">
                <a:solidFill>
                  <a:srgbClr val="00B0F0"/>
                </a:solidFill>
                <a:latin typeface="Times New Roman"/>
                <a:ea typeface="Times New Roman"/>
                <a:cs typeface="Times New Roman"/>
                <a:sym typeface="Times New Roman"/>
              </a:rPr>
              <a:t>Business English</a:t>
            </a:r>
            <a:endParaRPr sz="1400" b="0" i="0" u="none" strike="noStrike" cap="none" dirty="0">
              <a:solidFill>
                <a:srgbClr val="000000"/>
              </a:solidFill>
              <a:latin typeface="Arial"/>
              <a:ea typeface="Arial"/>
              <a:cs typeface="Arial"/>
              <a:sym typeface="Arial"/>
            </a:endParaRPr>
          </a:p>
        </p:txBody>
      </p:sp>
      <p:sp>
        <p:nvSpPr>
          <p:cNvPr id="113" name="Google Shape;113;p2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dirty="0">
                <a:solidFill>
                  <a:schemeClr val="dk1"/>
                </a:solidFill>
                <a:latin typeface="Times New Roman"/>
                <a:ea typeface="Times New Roman"/>
                <a:cs typeface="Times New Roman"/>
                <a:sym typeface="Times New Roman"/>
              </a:rPr>
              <a:t>Lecture 1</a:t>
            </a:r>
            <a:endParaRPr sz="1400" b="0" i="0" u="none" strike="noStrike" cap="none" dirty="0">
              <a:solidFill>
                <a:srgbClr val="000000"/>
              </a:solidFill>
              <a:latin typeface="Arial"/>
              <a:ea typeface="Arial"/>
              <a:cs typeface="Arial"/>
              <a:sym typeface="Arial"/>
            </a:endParaRPr>
          </a:p>
        </p:txBody>
      </p:sp>
      <p:sp>
        <p:nvSpPr>
          <p:cNvPr id="114" name="Google Shape;114;p23"/>
          <p:cNvSpPr txBox="1"/>
          <p:nvPr/>
        </p:nvSpPr>
        <p:spPr>
          <a:xfrm>
            <a:off x="6370225" y="4802550"/>
            <a:ext cx="282000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15" name="Google Shape;115;p23"/>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rgbClr val="00B0F0"/>
                </a:solidFill>
                <a:latin typeface="Times New Roman"/>
                <a:ea typeface="Times New Roman"/>
                <a:cs typeface="Times New Roman"/>
                <a:sym typeface="Times New Roman"/>
              </a:rPr>
              <a:t>Ahmed Soliman</a:t>
            </a:r>
            <a:endParaRPr sz="1400" b="0" i="0" u="none" strike="noStrike" cap="none" dirty="0">
              <a:solidFill>
                <a:srgbClr val="000000"/>
              </a:solidFill>
              <a:latin typeface="Arial"/>
              <a:ea typeface="Arial"/>
              <a:cs typeface="Arial"/>
              <a:sym typeface="Arial"/>
            </a:endParaRPr>
          </a:p>
        </p:txBody>
      </p:sp>
      <p:sp>
        <p:nvSpPr>
          <p:cNvPr id="116" name="Google Shape;116;p23"/>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0225" y="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784"/>
    </mc:Choice>
    <mc:Fallback xmlns="">
      <p:transition spd="slow" advTm="97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4"/>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p:cNvSpPr txBox="1"/>
          <p:nvPr/>
        </p:nvSpPr>
        <p:spPr>
          <a:xfrm>
            <a:off x="889000" y="1253078"/>
            <a:ext cx="9862800" cy="2800726"/>
          </a:xfrm>
          <a:prstGeom prst="rect">
            <a:avLst/>
          </a:prstGeom>
          <a:noFill/>
          <a:ln>
            <a:noFill/>
          </a:ln>
        </p:spPr>
        <p:txBody>
          <a:bodyPr spcFirstLastPara="1" wrap="square" lIns="91425" tIns="45700" rIns="91425" bIns="45700" anchor="ctr" anchorCtr="0">
            <a:spAutoFit/>
          </a:bodyPr>
          <a:lstStyle/>
          <a:p>
            <a:pPr algn="ctr"/>
            <a:endParaRPr lang="en-US" sz="4400" b="1" dirty="0">
              <a:solidFill>
                <a:srgbClr val="FF0000"/>
              </a:solidFill>
            </a:endParaRPr>
          </a:p>
          <a:p>
            <a:pPr algn="ctr"/>
            <a:endParaRPr lang="en-US" sz="4400" b="1" dirty="0">
              <a:solidFill>
                <a:srgbClr val="FF0000"/>
              </a:solidFill>
            </a:endParaRPr>
          </a:p>
          <a:p>
            <a:pPr algn="ctr"/>
            <a:endParaRPr lang="en-US" sz="4400" b="1" dirty="0">
              <a:solidFill>
                <a:srgbClr val="FF0000"/>
              </a:solidFill>
            </a:endParaRPr>
          </a:p>
          <a:p>
            <a:pPr algn="ctr"/>
            <a:r>
              <a:rPr lang="en-US" sz="4400" b="1" dirty="0">
                <a:solidFill>
                  <a:srgbClr val="FF0000"/>
                </a:solidFill>
              </a:rPr>
              <a:t>Writing a CV and a Cover Letter</a:t>
            </a:r>
          </a:p>
        </p:txBody>
      </p:sp>
    </p:spTree>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8CFCB3F4-D46B-17BF-7AD9-140CD757FBCA}"/>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B32ADC02-43F6-3678-BC3D-B62634B582AE}"/>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0C3715A0-F99B-2B66-2E44-9A8A72A8B843}"/>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97957E49-015C-274E-1070-51B22C5196C2}"/>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6091FE94-7FCC-15E5-FC1F-C210E3ADEE83}"/>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47BD48C8-2F3E-9F47-EAAA-2F93EA96C196}"/>
              </a:ext>
            </a:extLst>
          </p:cNvPr>
          <p:cNvSpPr txBox="1"/>
          <p:nvPr/>
        </p:nvSpPr>
        <p:spPr>
          <a:xfrm>
            <a:off x="870339" y="1176009"/>
            <a:ext cx="9862800" cy="5047495"/>
          </a:xfrm>
          <a:prstGeom prst="rect">
            <a:avLst/>
          </a:prstGeom>
          <a:noFill/>
          <a:ln>
            <a:noFill/>
          </a:ln>
        </p:spPr>
        <p:txBody>
          <a:bodyPr spcFirstLastPara="1" wrap="square" lIns="91425" tIns="45700" rIns="91425" bIns="45700" anchor="ctr" anchorCtr="0">
            <a:spAutoFit/>
          </a:bodyPr>
          <a:lstStyle/>
          <a:p>
            <a:pPr>
              <a:lnSpc>
                <a:spcPct val="150000"/>
              </a:lnSpc>
            </a:pPr>
            <a:r>
              <a:rPr lang="en-US" sz="2800" b="1" dirty="0">
                <a:solidFill>
                  <a:srgbClr val="FF0000"/>
                </a:solidFill>
              </a:rPr>
              <a:t>Warm-Up / Lead-in: Selling Yourself in 30 Seconds</a:t>
            </a:r>
          </a:p>
          <a:p>
            <a:pPr algn="just">
              <a:lnSpc>
                <a:spcPct val="150000"/>
              </a:lnSpc>
            </a:pPr>
            <a:r>
              <a:rPr lang="en-US" sz="2800" dirty="0"/>
              <a:t>• Imagine meeting a potential employer for the first time.</a:t>
            </a:r>
          </a:p>
          <a:p>
            <a:pPr algn="just">
              <a:lnSpc>
                <a:spcPct val="150000"/>
              </a:lnSpc>
            </a:pPr>
            <a:r>
              <a:rPr lang="en-US" sz="2800" dirty="0"/>
              <a:t>• You have 30 seconds to introduce yourself and explain why you'd be great for the job.</a:t>
            </a:r>
          </a:p>
          <a:p>
            <a:pPr algn="just">
              <a:lnSpc>
                <a:spcPct val="150000"/>
              </a:lnSpc>
            </a:pPr>
            <a:r>
              <a:rPr lang="en-US" sz="2800" dirty="0"/>
              <a:t>• Include: Name, Degree/Major, Key Skills, One Strength.</a:t>
            </a:r>
          </a:p>
          <a:p>
            <a:pPr algn="just">
              <a:lnSpc>
                <a:spcPct val="150000"/>
              </a:lnSpc>
            </a:pPr>
            <a:r>
              <a:rPr lang="en-US" sz="2800" dirty="0"/>
              <a:t>• Class discussion: What was easy? Difficult? Why is this important for a CV or cover letter?</a:t>
            </a:r>
          </a:p>
          <a:p>
            <a:pPr algn="ctr"/>
            <a:endParaRPr lang="en-US" sz="2800" b="1" dirty="0">
              <a:solidFill>
                <a:srgbClr val="FF0000"/>
              </a:solidFill>
            </a:endParaRPr>
          </a:p>
        </p:txBody>
      </p:sp>
    </p:spTree>
    <p:extLst>
      <p:ext uri="{BB962C8B-B14F-4D97-AF65-F5344CB8AC3E}">
        <p14:creationId xmlns:p14="http://schemas.microsoft.com/office/powerpoint/2010/main" val="3844959070"/>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D2565E06-625E-CAD3-7FC2-26A143027194}"/>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751C8182-ED9E-0EB9-F598-CA41C4DF675C}"/>
              </a:ext>
            </a:extLst>
          </p:cNvPr>
          <p:cNvSpPr/>
          <p:nvPr/>
        </p:nvSpPr>
        <p:spPr>
          <a:xfrm>
            <a:off x="617275" y="1231789"/>
            <a:ext cx="10812600" cy="53556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t" anchorCtr="0">
            <a:noAutofit/>
          </a:bodyPr>
          <a:lstStyle/>
          <a:p>
            <a:pPr lvl="0">
              <a:buSzPts val="1800"/>
            </a:pPr>
            <a:r>
              <a:rPr lang="en-US" sz="3200" b="1" dirty="0">
                <a:solidFill>
                  <a:srgbClr val="FF0000"/>
                </a:solidFill>
              </a:rPr>
              <a:t>Objectives</a:t>
            </a:r>
          </a:p>
          <a:p>
            <a:pPr marL="457200" indent="-457200">
              <a:lnSpc>
                <a:spcPct val="150000"/>
              </a:lnSpc>
              <a:buFont typeface="Arial" panose="020B0604020202020204" pitchFamily="34" charset="0"/>
              <a:buChar char="•"/>
            </a:pPr>
            <a:r>
              <a:rPr lang="en-US" sz="2800" dirty="0">
                <a:solidFill>
                  <a:srgbClr val="0070C0"/>
                </a:solidFill>
              </a:rPr>
              <a:t>Understand the difference between a CV and a cover letter</a:t>
            </a:r>
          </a:p>
          <a:p>
            <a:pPr marL="457200" indent="-457200">
              <a:lnSpc>
                <a:spcPct val="150000"/>
              </a:lnSpc>
              <a:buFont typeface="Arial" panose="020B0604020202020204" pitchFamily="34" charset="0"/>
              <a:buChar char="•"/>
            </a:pPr>
            <a:r>
              <a:rPr lang="en-US" sz="2800" dirty="0">
                <a:solidFill>
                  <a:srgbClr val="0070C0"/>
                </a:solidFill>
              </a:rPr>
              <a:t>Identify the main parts of a professional CV</a:t>
            </a:r>
          </a:p>
          <a:p>
            <a:pPr marL="457200" indent="-457200">
              <a:lnSpc>
                <a:spcPct val="150000"/>
              </a:lnSpc>
              <a:buFont typeface="Arial" panose="020B0604020202020204" pitchFamily="34" charset="0"/>
              <a:buChar char="•"/>
            </a:pPr>
            <a:r>
              <a:rPr lang="en-US" sz="2800" dirty="0">
                <a:solidFill>
                  <a:srgbClr val="0070C0"/>
                </a:solidFill>
              </a:rPr>
              <a:t>Write a clear, well-structured cover letter</a:t>
            </a:r>
          </a:p>
          <a:p>
            <a:pPr marL="457200" indent="-457200">
              <a:lnSpc>
                <a:spcPct val="150000"/>
              </a:lnSpc>
              <a:buFont typeface="Arial" panose="020B0604020202020204" pitchFamily="34" charset="0"/>
              <a:buChar char="•"/>
            </a:pPr>
            <a:r>
              <a:rPr lang="en-US" sz="2800" dirty="0">
                <a:solidFill>
                  <a:srgbClr val="0070C0"/>
                </a:solidFill>
              </a:rPr>
              <a:t>Use formal, polite, and professional language</a:t>
            </a:r>
            <a:endParaRPr sz="2800" b="0" i="0" u="none" strike="noStrike" cap="none" dirty="0">
              <a:solidFill>
                <a:srgbClr val="0070C0"/>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9ABFCC6F-34BA-19DF-C716-FA2FA3DA1CDA}"/>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182BA217-0825-FE77-5ED1-328F0EAEE35B}"/>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2C2F3234-6138-3FB3-E361-8CCE6C51B164}"/>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6C962A6B-DF67-2C4A-42A8-630730815835}"/>
              </a:ext>
            </a:extLst>
          </p:cNvPr>
          <p:cNvSpPr txBox="1"/>
          <p:nvPr/>
        </p:nvSpPr>
        <p:spPr>
          <a:xfrm>
            <a:off x="889000" y="2699760"/>
            <a:ext cx="9862800" cy="1708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chemeClr val="dk1"/>
              </a:buClr>
              <a:buSzPts val="1100"/>
              <a:buFont typeface="Arial"/>
              <a:buNone/>
            </a:pPr>
            <a:endParaRPr sz="2550" b="0" i="0" u="none" strike="noStrike" cap="none" dirty="0">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029913613"/>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B4F5B8E3-DA5A-2298-1687-A9C20A94A0F6}"/>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CFD12E3-4F82-AF59-96A3-FF58B55E1FDE}"/>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lvl="0" algn="ctr">
              <a:buSzPts val="1800"/>
            </a:pPr>
            <a:endParaRPr lang="en-US" sz="1800" b="0" i="0" u="none" strike="noStrike" cap="none" dirty="0">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EBB6A7BC-E260-1B7D-A218-CFAC52BBD4FC}"/>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3960BBA5-7A23-4294-7433-C3A7A79B3641}"/>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572AB74A-1E43-7971-22F7-443AC0B1B1D2}"/>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788136F5-F61A-60BD-A3D7-12A08ABCDA2E}"/>
              </a:ext>
            </a:extLst>
          </p:cNvPr>
          <p:cNvSpPr txBox="1"/>
          <p:nvPr/>
        </p:nvSpPr>
        <p:spPr>
          <a:xfrm>
            <a:off x="762125" y="1394079"/>
            <a:ext cx="9862800" cy="384716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1200"/>
              </a:spcBef>
              <a:spcAft>
                <a:spcPts val="0"/>
              </a:spcAft>
              <a:buClr>
                <a:srgbClr val="000000"/>
              </a:buClr>
              <a:buSzPts val="1800"/>
              <a:buFont typeface="Arial"/>
              <a:buNone/>
            </a:pPr>
            <a:r>
              <a:rPr lang="en-US" sz="3200" b="1" dirty="0">
                <a:solidFill>
                  <a:srgbClr val="FF0000"/>
                </a:solidFill>
                <a:sym typeface="Times New Roman"/>
              </a:rPr>
              <a:t>What is a CV?</a:t>
            </a:r>
            <a:endParaRPr lang="en-US" sz="1800" dirty="0"/>
          </a:p>
          <a:p>
            <a:pPr marL="457200" indent="-457200">
              <a:lnSpc>
                <a:spcPct val="150000"/>
              </a:lnSpc>
              <a:buFont typeface="Arial" panose="020B0604020202020204" pitchFamily="34" charset="0"/>
              <a:buChar char="•"/>
            </a:pPr>
            <a:r>
              <a:rPr lang="en-US" sz="2800" dirty="0">
                <a:solidFill>
                  <a:schemeClr val="accent1"/>
                </a:solidFill>
              </a:rPr>
              <a:t>Curriculum Vitae </a:t>
            </a:r>
          </a:p>
          <a:p>
            <a:pPr marL="457200" indent="-457200">
              <a:lnSpc>
                <a:spcPct val="150000"/>
              </a:lnSpc>
              <a:buFont typeface="Arial" panose="020B0604020202020204" pitchFamily="34" charset="0"/>
              <a:buChar char="•"/>
            </a:pPr>
            <a:r>
              <a:rPr lang="en-US" sz="2800" dirty="0">
                <a:solidFill>
                  <a:schemeClr val="tx1"/>
                </a:solidFill>
              </a:rPr>
              <a:t>Formal document listing education, experience, skills</a:t>
            </a:r>
          </a:p>
          <a:p>
            <a:pPr marL="457200" indent="-457200">
              <a:lnSpc>
                <a:spcPct val="150000"/>
              </a:lnSpc>
              <a:buFont typeface="Arial" panose="020B0604020202020204" pitchFamily="34" charset="0"/>
              <a:buChar char="•"/>
            </a:pPr>
            <a:r>
              <a:rPr lang="en-US" sz="2800" dirty="0">
                <a:solidFill>
                  <a:schemeClr val="tx1"/>
                </a:solidFill>
              </a:rPr>
              <a:t>Used for jobs, internships, scholarships</a:t>
            </a:r>
          </a:p>
          <a:p>
            <a:pPr marL="457200" indent="-457200">
              <a:lnSpc>
                <a:spcPct val="150000"/>
              </a:lnSpc>
              <a:buFont typeface="Arial" panose="020B0604020202020204" pitchFamily="34" charset="0"/>
              <a:buChar char="•"/>
            </a:pPr>
            <a:r>
              <a:rPr lang="en-US" sz="2800" dirty="0">
                <a:solidFill>
                  <a:schemeClr val="tx1"/>
                </a:solidFill>
              </a:rPr>
              <a:t>1–2 pages for students</a:t>
            </a:r>
            <a:endParaRPr sz="2800" dirty="0">
              <a:solidFill>
                <a:schemeClr val="tx1"/>
              </a:solidFill>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04750579"/>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6D7389D-DF61-F5B4-595E-A08724E8543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45D08FAF-78C2-9780-526E-BC3B662AB3BD}"/>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54324ED3-8FD3-ED36-D324-D1BB0E0D93A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CDD3BD7F-DD9C-F917-1C90-AB80E6E8A96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0D692719-BF97-FAA5-C696-0A926036E47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5EE4AA6A-F986-7C98-E579-358C56D28810}"/>
              </a:ext>
            </a:extLst>
          </p:cNvPr>
          <p:cNvSpPr txBox="1"/>
          <p:nvPr/>
        </p:nvSpPr>
        <p:spPr>
          <a:xfrm>
            <a:off x="762125" y="1384025"/>
            <a:ext cx="9862800" cy="4424248"/>
          </a:xfrm>
          <a:prstGeom prst="rect">
            <a:avLst/>
          </a:prstGeom>
          <a:noFill/>
          <a:ln>
            <a:noFill/>
          </a:ln>
        </p:spPr>
        <p:txBody>
          <a:bodyPr spcFirstLastPara="1" wrap="square" lIns="91425" tIns="45700" rIns="91425" bIns="45700" anchor="t" anchorCtr="0">
            <a:spAutoFit/>
          </a:bodyPr>
          <a:lstStyle/>
          <a:p>
            <a:pPr lvl="0">
              <a:lnSpc>
                <a:spcPct val="150000"/>
              </a:lnSpc>
              <a:spcBef>
                <a:spcPts val="1200"/>
              </a:spcBef>
              <a:buClr>
                <a:schemeClr val="dk1"/>
              </a:buClr>
              <a:buSzPts val="1100"/>
            </a:pPr>
            <a:r>
              <a:rPr lang="en-US" sz="3200" b="1" dirty="0">
                <a:solidFill>
                  <a:srgbClr val="FF0000"/>
                </a:solidFill>
              </a:rPr>
              <a:t>What is a Cover Letter?</a:t>
            </a:r>
            <a:endParaRPr sz="3200" b="1" dirty="0">
              <a:solidFill>
                <a:srgbClr val="FF0000"/>
              </a:solidFill>
              <a:sym typeface="Times New Roman"/>
            </a:endParaRPr>
          </a:p>
          <a:p>
            <a:pPr marL="342900" indent="-342900">
              <a:lnSpc>
                <a:spcPct val="150000"/>
              </a:lnSpc>
              <a:buFont typeface="Arial" panose="020B0604020202020204" pitchFamily="34" charset="0"/>
              <a:buChar char="•"/>
            </a:pPr>
            <a:r>
              <a:rPr lang="en-US" sz="2400" dirty="0"/>
              <a:t>Short letter sent with your CV</a:t>
            </a:r>
          </a:p>
          <a:p>
            <a:pPr marL="342900" indent="-342900">
              <a:lnSpc>
                <a:spcPct val="150000"/>
              </a:lnSpc>
              <a:buFont typeface="Arial" panose="020B0604020202020204" pitchFamily="34" charset="0"/>
              <a:buChar char="•"/>
            </a:pPr>
            <a:r>
              <a:rPr lang="en-US" sz="2400" dirty="0"/>
              <a:t>Explains why you want the job and why you're a good fit</a:t>
            </a:r>
          </a:p>
          <a:p>
            <a:pPr marL="342900" indent="-342900">
              <a:lnSpc>
                <a:spcPct val="150000"/>
              </a:lnSpc>
              <a:buFont typeface="Arial" panose="020B0604020202020204" pitchFamily="34" charset="0"/>
              <a:buChar char="•"/>
            </a:pPr>
            <a:r>
              <a:rPr lang="en-US" sz="2400" dirty="0"/>
              <a:t>Shows motivation and interest</a:t>
            </a:r>
          </a:p>
          <a:p>
            <a:pPr marL="342900" indent="-342900">
              <a:lnSpc>
                <a:spcPct val="150000"/>
              </a:lnSpc>
              <a:buFont typeface="Arial" panose="020B0604020202020204" pitchFamily="34" charset="0"/>
              <a:buChar char="•"/>
            </a:pPr>
            <a:r>
              <a:rPr lang="en-US" sz="2400" dirty="0"/>
              <a:t>Usually one page</a:t>
            </a: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851621734"/>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6CAD8445-E849-5D8B-913C-8B48F667BEFE}"/>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38A80C27-6401-4DD4-92D8-D5C0C836D861}"/>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EACCEF29-4EC6-5F95-2144-AB8634483097}"/>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E60F0CE6-C42C-4C1E-D496-3D32179DDD1E}"/>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77AB4258-85FB-5FC9-15B7-A3EF863C65EE}"/>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11EFEA1C-5EFE-9D3A-6196-37FCA981BD93}"/>
              </a:ext>
            </a:extLst>
          </p:cNvPr>
          <p:cNvSpPr txBox="1"/>
          <p:nvPr/>
        </p:nvSpPr>
        <p:spPr>
          <a:xfrm>
            <a:off x="762125" y="1351804"/>
            <a:ext cx="9862800" cy="3631723"/>
          </a:xfrm>
          <a:prstGeom prst="rect">
            <a:avLst/>
          </a:prstGeom>
          <a:noFill/>
          <a:ln>
            <a:noFill/>
          </a:ln>
        </p:spPr>
        <p:txBody>
          <a:bodyPr spcFirstLastPara="1" wrap="square" lIns="91425" tIns="45700" rIns="91425" bIns="45700" anchor="t" anchorCtr="0">
            <a:spAutoFit/>
          </a:bodyPr>
          <a:lstStyle/>
          <a:p>
            <a:pPr lvl="0">
              <a:lnSpc>
                <a:spcPct val="150000"/>
              </a:lnSpc>
              <a:spcBef>
                <a:spcPts val="1200"/>
              </a:spcBef>
              <a:buClr>
                <a:schemeClr val="dk1"/>
              </a:buClr>
              <a:buSzPts val="1100"/>
            </a:pPr>
            <a:r>
              <a:rPr lang="en-US" sz="3200" b="1" dirty="0">
                <a:solidFill>
                  <a:srgbClr val="FF0000"/>
                </a:solidFill>
              </a:rPr>
              <a:t>Why Are They Important?</a:t>
            </a:r>
          </a:p>
          <a:p>
            <a:pPr marL="342900" indent="-342900">
              <a:lnSpc>
                <a:spcPct val="150000"/>
              </a:lnSpc>
              <a:buFont typeface="Arial" panose="020B0604020202020204" pitchFamily="34" charset="0"/>
              <a:buChar char="•"/>
            </a:pPr>
            <a:r>
              <a:rPr lang="en-US" sz="2400" dirty="0"/>
              <a:t>First impression on an employer</a:t>
            </a:r>
          </a:p>
          <a:p>
            <a:pPr marL="342900" indent="-342900">
              <a:lnSpc>
                <a:spcPct val="150000"/>
              </a:lnSpc>
              <a:buFont typeface="Arial" panose="020B0604020202020204" pitchFamily="34" charset="0"/>
              <a:buChar char="•"/>
            </a:pPr>
            <a:r>
              <a:rPr lang="en-US" sz="2400" dirty="0"/>
              <a:t>Show communication skills in writing</a:t>
            </a:r>
          </a:p>
          <a:p>
            <a:pPr marL="342900" indent="-342900">
              <a:lnSpc>
                <a:spcPct val="150000"/>
              </a:lnSpc>
              <a:buFont typeface="Arial" panose="020B0604020202020204" pitchFamily="34" charset="0"/>
              <a:buChar char="•"/>
            </a:pPr>
            <a:r>
              <a:rPr lang="en-US" sz="2400" dirty="0"/>
              <a:t>Tailor application to the job</a:t>
            </a:r>
          </a:p>
          <a:p>
            <a:pPr marL="342900" indent="-342900">
              <a:lnSpc>
                <a:spcPct val="150000"/>
              </a:lnSpc>
              <a:buFont typeface="Arial" panose="020B0604020202020204" pitchFamily="34" charset="0"/>
              <a:buChar char="•"/>
            </a:pPr>
            <a:r>
              <a:rPr lang="en-US" sz="2400" dirty="0"/>
              <a:t>Stand out from other candidates</a:t>
            </a:r>
          </a:p>
          <a:p>
            <a:pPr lvl="0">
              <a:spcBef>
                <a:spcPts val="1200"/>
              </a:spcBef>
              <a:buClr>
                <a:schemeClr val="dk1"/>
              </a:buClr>
              <a:buSzPts val="1100"/>
            </a:pPr>
            <a:endParaRPr sz="1800" b="0" i="0" u="none" strike="noStrike" cap="none" dirty="0">
              <a:solidFill>
                <a:srgbClr val="2D395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106342729"/>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123">
          <a:extLst>
            <a:ext uri="{FF2B5EF4-FFF2-40B4-BE49-F238E27FC236}">
              <a16:creationId xmlns:a16="http://schemas.microsoft.com/office/drawing/2014/main" id="{99D235D6-7E86-AFD1-C51E-7756A219BF28}"/>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E6B3A441-3A77-AA67-E789-88FEA3ED07B0}"/>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E781D1B9-5C68-E516-DCA1-CDFFC8F3C63F}"/>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F4FF13F8-B196-BAE9-E3E3-D394B1D504A3}"/>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9D845CE8-04E4-8C4D-99A6-76CEF9940703}"/>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326B8F6F-D4AC-8C73-B0A9-E752851F9035}"/>
              </a:ext>
            </a:extLst>
          </p:cNvPr>
          <p:cNvSpPr txBox="1"/>
          <p:nvPr/>
        </p:nvSpPr>
        <p:spPr>
          <a:xfrm>
            <a:off x="762125" y="1303775"/>
            <a:ext cx="9862800" cy="4308831"/>
          </a:xfrm>
          <a:prstGeom prst="rect">
            <a:avLst/>
          </a:prstGeom>
          <a:noFill/>
          <a:ln>
            <a:noFill/>
          </a:ln>
        </p:spPr>
        <p:txBody>
          <a:bodyPr spcFirstLastPara="1" wrap="square" lIns="91425" tIns="45700" rIns="91425" bIns="45700" anchor="t" anchorCtr="0">
            <a:spAutoFit/>
          </a:bodyPr>
          <a:lstStyle/>
          <a:p>
            <a:pPr lvl="0">
              <a:lnSpc>
                <a:spcPct val="150000"/>
              </a:lnSpc>
              <a:spcBef>
                <a:spcPts val="1200"/>
              </a:spcBef>
              <a:buClr>
                <a:schemeClr val="dk1"/>
              </a:buClr>
              <a:buSzPts val="1100"/>
            </a:pPr>
            <a:r>
              <a:rPr lang="en-US" sz="3200" b="1" dirty="0">
                <a:solidFill>
                  <a:srgbClr val="FF0000"/>
                </a:solidFill>
              </a:rPr>
              <a:t>Parts of a CV</a:t>
            </a:r>
          </a:p>
          <a:p>
            <a:pPr marL="342900" indent="-342900">
              <a:lnSpc>
                <a:spcPct val="150000"/>
              </a:lnSpc>
              <a:buFont typeface="Arial" panose="020B0604020202020204" pitchFamily="34" charset="0"/>
              <a:buChar char="•"/>
            </a:pPr>
            <a:r>
              <a:rPr lang="en-US" sz="2400" dirty="0"/>
              <a:t>Contact Information</a:t>
            </a:r>
          </a:p>
          <a:p>
            <a:pPr marL="342900" indent="-342900">
              <a:lnSpc>
                <a:spcPct val="150000"/>
              </a:lnSpc>
              <a:buFont typeface="Arial" panose="020B0604020202020204" pitchFamily="34" charset="0"/>
              <a:buChar char="•"/>
            </a:pPr>
            <a:r>
              <a:rPr lang="en-US" sz="2400" dirty="0"/>
              <a:t>Objective/Profile (optional)</a:t>
            </a:r>
          </a:p>
          <a:p>
            <a:pPr marL="342900" indent="-342900">
              <a:lnSpc>
                <a:spcPct val="150000"/>
              </a:lnSpc>
              <a:buFont typeface="Arial" panose="020B0604020202020204" pitchFamily="34" charset="0"/>
              <a:buChar char="•"/>
            </a:pPr>
            <a:r>
              <a:rPr lang="en-US" sz="2400" dirty="0"/>
              <a:t>Education</a:t>
            </a:r>
          </a:p>
          <a:p>
            <a:pPr marL="342900" indent="-342900">
              <a:lnSpc>
                <a:spcPct val="150000"/>
              </a:lnSpc>
              <a:buFont typeface="Arial" panose="020B0604020202020204" pitchFamily="34" charset="0"/>
              <a:buChar char="•"/>
            </a:pPr>
            <a:r>
              <a:rPr lang="en-US" sz="2400" dirty="0"/>
              <a:t>Experience</a:t>
            </a:r>
          </a:p>
          <a:p>
            <a:pPr marL="342900" indent="-342900">
              <a:lnSpc>
                <a:spcPct val="150000"/>
              </a:lnSpc>
              <a:buFont typeface="Arial" panose="020B0604020202020204" pitchFamily="34" charset="0"/>
              <a:buChar char="•"/>
            </a:pPr>
            <a:r>
              <a:rPr lang="en-US" sz="2400" dirty="0"/>
              <a:t>Skills</a:t>
            </a:r>
          </a:p>
          <a:p>
            <a:pPr marL="342900" indent="-342900">
              <a:lnSpc>
                <a:spcPct val="150000"/>
              </a:lnSpc>
              <a:buFont typeface="Arial" panose="020B0604020202020204" pitchFamily="34" charset="0"/>
              <a:buChar char="•"/>
            </a:pPr>
            <a:r>
              <a:rPr lang="en-US" sz="2400" dirty="0"/>
              <a:t>Achievements/Certifications</a:t>
            </a:r>
            <a:endParaRPr sz="2400" dirty="0">
              <a:sym typeface="Times New Roman"/>
            </a:endParaRPr>
          </a:p>
        </p:txBody>
      </p:sp>
    </p:spTree>
    <p:extLst>
      <p:ext uri="{BB962C8B-B14F-4D97-AF65-F5344CB8AC3E}">
        <p14:creationId xmlns:p14="http://schemas.microsoft.com/office/powerpoint/2010/main" val="3920530094"/>
      </p:ext>
    </p:extLst>
  </p:cSld>
  <p:clrMapOvr>
    <a:overrideClrMapping bg1="lt1" tx1="dk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2AD09AF0-9C88-2394-540A-1C4F2A6819A0}"/>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5BB994A2-90E9-E747-B80F-277AD0EA16A6}"/>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08EB77D8-750D-66E3-61E6-F9902E32F22D}"/>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2211354B-4ABC-0201-511B-443DA733F788}"/>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8A8A42AB-0D35-0E90-DDD8-F7C743E2B3CC}"/>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2AB528A3-4A8B-9308-123A-B953FC1B9A30}"/>
              </a:ext>
            </a:extLst>
          </p:cNvPr>
          <p:cNvSpPr txBox="1"/>
          <p:nvPr/>
        </p:nvSpPr>
        <p:spPr>
          <a:xfrm>
            <a:off x="687480" y="1231789"/>
            <a:ext cx="9862800" cy="3754834"/>
          </a:xfrm>
          <a:prstGeom prst="rect">
            <a:avLst/>
          </a:prstGeom>
          <a:noFill/>
          <a:ln>
            <a:noFill/>
          </a:ln>
        </p:spPr>
        <p:txBody>
          <a:bodyPr spcFirstLastPara="1" wrap="square" lIns="91425" tIns="45700" rIns="91425" bIns="45700" anchor="t" anchorCtr="0">
            <a:spAutoFit/>
          </a:bodyPr>
          <a:lstStyle/>
          <a:p>
            <a:pPr lvl="0">
              <a:lnSpc>
                <a:spcPct val="150000"/>
              </a:lnSpc>
              <a:spcBef>
                <a:spcPts val="1200"/>
              </a:spcBef>
              <a:buClr>
                <a:schemeClr val="dk1"/>
              </a:buClr>
              <a:buSzPts val="1100"/>
            </a:pPr>
            <a:r>
              <a:rPr lang="en-US" sz="3200" b="1" dirty="0">
                <a:solidFill>
                  <a:srgbClr val="FF0000"/>
                </a:solidFill>
              </a:rPr>
              <a:t>Tips for Writing a CV</a:t>
            </a:r>
          </a:p>
          <a:p>
            <a:pPr marL="342900" indent="-342900">
              <a:lnSpc>
                <a:spcPct val="150000"/>
              </a:lnSpc>
              <a:buFont typeface="Arial" panose="020B0604020202020204" pitchFamily="34" charset="0"/>
              <a:buChar char="•"/>
            </a:pPr>
            <a:r>
              <a:rPr lang="en-US" sz="2400" dirty="0"/>
              <a:t>Clear and easy to read</a:t>
            </a:r>
          </a:p>
          <a:p>
            <a:pPr marL="342900" indent="-342900">
              <a:lnSpc>
                <a:spcPct val="150000"/>
              </a:lnSpc>
              <a:buFont typeface="Arial" panose="020B0604020202020204" pitchFamily="34" charset="0"/>
              <a:buChar char="•"/>
            </a:pPr>
            <a:r>
              <a:rPr lang="en-US" sz="2400" dirty="0"/>
              <a:t>Relevant to the job</a:t>
            </a:r>
          </a:p>
          <a:p>
            <a:pPr marL="342900" indent="-342900">
              <a:lnSpc>
                <a:spcPct val="150000"/>
              </a:lnSpc>
              <a:buFont typeface="Arial" panose="020B0604020202020204" pitchFamily="34" charset="0"/>
              <a:buChar char="•"/>
            </a:pPr>
            <a:r>
              <a:rPr lang="en-US" sz="2400" dirty="0"/>
              <a:t>Concise, no unnecessary details</a:t>
            </a:r>
          </a:p>
          <a:p>
            <a:pPr marL="342900" indent="-342900">
              <a:lnSpc>
                <a:spcPct val="150000"/>
              </a:lnSpc>
              <a:buFont typeface="Arial" panose="020B0604020202020204" pitchFamily="34" charset="0"/>
              <a:buChar char="•"/>
            </a:pPr>
            <a:r>
              <a:rPr lang="en-US" sz="2400" dirty="0"/>
              <a:t>No grammar or spelling mistakes</a:t>
            </a:r>
          </a:p>
          <a:p>
            <a:pPr marL="342900" indent="-342900">
              <a:lnSpc>
                <a:spcPct val="150000"/>
              </a:lnSpc>
              <a:buFont typeface="Arial" panose="020B0604020202020204" pitchFamily="34" charset="0"/>
              <a:buChar char="•"/>
            </a:pPr>
            <a:r>
              <a:rPr lang="en-US" sz="2400" dirty="0"/>
              <a:t>Use strong action verbs</a:t>
            </a:r>
            <a:endParaRPr sz="2400" dirty="0">
              <a:sym typeface="Times New Roman"/>
            </a:endParaRPr>
          </a:p>
        </p:txBody>
      </p:sp>
    </p:spTree>
    <p:extLst>
      <p:ext uri="{BB962C8B-B14F-4D97-AF65-F5344CB8AC3E}">
        <p14:creationId xmlns:p14="http://schemas.microsoft.com/office/powerpoint/2010/main" val="2374982004"/>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E7A992C-632B-7956-06F2-016AD5B19F5E}"/>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EE17F57F-7513-AB0D-EC3F-E5D9FE07756A}"/>
              </a:ext>
            </a:extLst>
          </p:cNvPr>
          <p:cNvSpPr/>
          <p:nvPr/>
        </p:nvSpPr>
        <p:spPr>
          <a:xfrm>
            <a:off x="617275" y="1231799"/>
            <a:ext cx="10812600" cy="55142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139AF55D-2E6A-CC3B-7C7B-1ADC40B9B578}"/>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FA605290-565B-7C72-4E5D-87F6D14DBC91}"/>
              </a:ext>
            </a:extLst>
          </p:cNvPr>
          <p:cNvSpPr txBox="1"/>
          <p:nvPr/>
        </p:nvSpPr>
        <p:spPr>
          <a:xfrm>
            <a:off x="813054" y="705998"/>
            <a:ext cx="3400191" cy="523180"/>
          </a:xfrm>
          <a:prstGeom prst="rect">
            <a:avLst/>
          </a:prstGeom>
          <a:noFill/>
          <a:ln>
            <a:noFill/>
          </a:ln>
        </p:spPr>
        <p:txBody>
          <a:bodyPr spcFirstLastPara="1" wrap="square" lIns="91425" tIns="45700" rIns="91425" bIns="45700" anchor="t" anchorCtr="0">
            <a:spAutoFit/>
          </a:bodyPr>
          <a:lstStyle/>
          <a:p>
            <a:pPr marL="0" marR="0" lvl="0" indent="0" rtl="0">
              <a:lnSpc>
                <a:spcPct val="100000"/>
              </a:lnSpc>
              <a:spcBef>
                <a:spcPts val="0"/>
              </a:spcBef>
              <a:spcAft>
                <a:spcPts val="0"/>
              </a:spcAft>
              <a:buClr>
                <a:srgbClr val="000000"/>
              </a:buClr>
              <a:buSzPts val="2800"/>
              <a:buFont typeface="Arial"/>
              <a:buNone/>
            </a:pPr>
            <a:r>
              <a:rPr lang="en-US" sz="2800" b="1" i="0" u="none" strike="noStrike" cap="none" dirty="0">
                <a:solidFill>
                  <a:srgbClr val="FF0000"/>
                </a:solidFill>
                <a:latin typeface="Times New Roman"/>
                <a:ea typeface="Times New Roman"/>
                <a:cs typeface="Times New Roman"/>
                <a:sym typeface="Times New Roman"/>
              </a:rPr>
              <a:t>A Sample of a CV</a:t>
            </a:r>
            <a:endParaRPr sz="2800" b="1" i="0" u="none" strike="noStrike" cap="none" dirty="0">
              <a:solidFill>
                <a:srgbClr val="FF0000"/>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F3324C8C-873B-CBEC-0232-D70F1F9E467D}"/>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EF85B9EC-968A-C17E-2EB5-34ECB9A5B3A9}"/>
              </a:ext>
            </a:extLst>
          </p:cNvPr>
          <p:cNvSpPr txBox="1"/>
          <p:nvPr/>
        </p:nvSpPr>
        <p:spPr>
          <a:xfrm>
            <a:off x="273142" y="1229178"/>
            <a:ext cx="10944683" cy="5516854"/>
          </a:xfrm>
          <a:prstGeom prst="rect">
            <a:avLst/>
          </a:prstGeom>
          <a:noFill/>
          <a:ln>
            <a:noFill/>
          </a:ln>
        </p:spPr>
        <p:txBody>
          <a:bodyPr spcFirstLastPara="1" wrap="square" lIns="91425" tIns="45700" rIns="91425" bIns="45700" anchor="t" anchorCtr="0">
            <a:spAutoFit/>
          </a:bodyPr>
          <a:lstStyle/>
          <a:p>
            <a:pPr marL="457200" lvl="0">
              <a:buSzPts val="2350"/>
            </a:pPr>
            <a:r>
              <a:rPr lang="en-US" sz="2350" dirty="0">
                <a:solidFill>
                  <a:schemeClr val="dk1"/>
                </a:solidFill>
                <a:latin typeface="Times New Roman"/>
                <a:ea typeface="Times New Roman"/>
                <a:cs typeface="Times New Roman"/>
                <a:sym typeface="Times New Roman"/>
              </a:rPr>
              <a:t>Name: Mohamed Saleh</a:t>
            </a:r>
            <a:endParaRPr lang="ar-EG" sz="2350" dirty="0">
              <a:solidFill>
                <a:schemeClr val="dk1"/>
              </a:solidFill>
              <a:latin typeface="Times New Roman"/>
              <a:ea typeface="Times New Roman"/>
              <a:cs typeface="Times New Roman"/>
              <a:sym typeface="Times New Roman"/>
            </a:endParaRPr>
          </a:p>
          <a:p>
            <a:pPr marL="457200" lvl="0">
              <a:buSzPts val="2350"/>
            </a:pPr>
            <a:r>
              <a:rPr lang="en-US" sz="2350" dirty="0">
                <a:solidFill>
                  <a:schemeClr val="dk1"/>
                </a:solidFill>
                <a:latin typeface="Times New Roman"/>
                <a:ea typeface="Times New Roman"/>
                <a:cs typeface="Times New Roman"/>
                <a:sym typeface="Times New Roman"/>
              </a:rPr>
              <a:t>Address: 22 El-Tahrir Street, Cairo, Egypt</a:t>
            </a:r>
            <a:endParaRPr lang="ar-EG" sz="2350" dirty="0">
              <a:solidFill>
                <a:schemeClr val="dk1"/>
              </a:solidFill>
              <a:latin typeface="Times New Roman"/>
              <a:ea typeface="Times New Roman"/>
              <a:cs typeface="Times New Roman"/>
              <a:sym typeface="Times New Roman"/>
            </a:endParaRPr>
          </a:p>
          <a:p>
            <a:pPr marL="457200" lvl="0">
              <a:buSzPts val="2350"/>
            </a:pPr>
            <a:r>
              <a:rPr lang="en-US" sz="2350" dirty="0">
                <a:solidFill>
                  <a:schemeClr val="dk1"/>
                </a:solidFill>
                <a:latin typeface="Times New Roman"/>
                <a:ea typeface="Times New Roman"/>
                <a:cs typeface="Times New Roman"/>
                <a:sym typeface="Times New Roman"/>
              </a:rPr>
              <a:t>Phone: (+20) 112-345-6789</a:t>
            </a:r>
            <a:endParaRPr lang="ar-EG" sz="2350" dirty="0">
              <a:solidFill>
                <a:schemeClr val="dk1"/>
              </a:solidFill>
              <a:latin typeface="Times New Roman"/>
              <a:ea typeface="Times New Roman"/>
              <a:cs typeface="Times New Roman"/>
              <a:sym typeface="Times New Roman"/>
            </a:endParaRPr>
          </a:p>
          <a:p>
            <a:pPr marL="457200" lvl="0">
              <a:buSzPts val="2350"/>
            </a:pPr>
            <a:r>
              <a:rPr lang="en-US" sz="2350" dirty="0">
                <a:solidFill>
                  <a:schemeClr val="dk1"/>
                </a:solidFill>
                <a:latin typeface="Times New Roman"/>
                <a:ea typeface="Times New Roman"/>
                <a:cs typeface="Times New Roman"/>
                <a:sym typeface="Times New Roman"/>
              </a:rPr>
              <a:t>Email: </a:t>
            </a:r>
            <a:r>
              <a:rPr lang="en-US" sz="2350" dirty="0">
                <a:solidFill>
                  <a:schemeClr val="dk1"/>
                </a:solidFill>
                <a:latin typeface="Times New Roman"/>
                <a:ea typeface="Times New Roman"/>
                <a:cs typeface="Times New Roman"/>
                <a:sym typeface="Times New Roman"/>
                <a:hlinkClick r:id="rId3"/>
              </a:rPr>
              <a:t>mohamed.saleh@email.com</a:t>
            </a:r>
            <a:endParaRPr lang="ar-EG" sz="2350" dirty="0">
              <a:solidFill>
                <a:schemeClr val="dk1"/>
              </a:solidFill>
              <a:latin typeface="Times New Roman"/>
              <a:ea typeface="Times New Roman"/>
              <a:cs typeface="Times New Roman"/>
              <a:sym typeface="Times New Roman"/>
            </a:endParaRPr>
          </a:p>
          <a:p>
            <a:pPr marL="457200" lvl="0">
              <a:buSzPts val="2350"/>
            </a:pPr>
            <a:r>
              <a:rPr lang="en-US" sz="2350" dirty="0">
                <a:solidFill>
                  <a:schemeClr val="dk1"/>
                </a:solidFill>
                <a:latin typeface="Times New Roman"/>
                <a:ea typeface="Times New Roman"/>
                <a:cs typeface="Times New Roman"/>
                <a:sym typeface="Times New Roman"/>
              </a:rPr>
              <a:t>LinkedIn: linkedin.com/in/</a:t>
            </a:r>
            <a:r>
              <a:rPr lang="en-US" sz="2350" dirty="0" err="1">
                <a:solidFill>
                  <a:schemeClr val="dk1"/>
                </a:solidFill>
                <a:latin typeface="Times New Roman"/>
                <a:ea typeface="Times New Roman"/>
                <a:cs typeface="Times New Roman"/>
                <a:sym typeface="Times New Roman"/>
              </a:rPr>
              <a:t>mohamedsaleh</a:t>
            </a:r>
            <a:endParaRPr lang="ar-EG" sz="2350" dirty="0">
              <a:solidFill>
                <a:schemeClr val="dk1"/>
              </a:solidFill>
              <a:latin typeface="Times New Roman"/>
              <a:ea typeface="Times New Roman"/>
              <a:cs typeface="Times New Roman"/>
              <a:sym typeface="Times New Roman"/>
            </a:endParaRPr>
          </a:p>
          <a:p>
            <a:pPr marL="457200" lvl="0">
              <a:lnSpc>
                <a:spcPct val="150000"/>
              </a:lnSpc>
              <a:buSzPts val="2350"/>
            </a:pPr>
            <a:r>
              <a:rPr lang="en-US" sz="2350" b="1" dirty="0">
                <a:solidFill>
                  <a:schemeClr val="dk1"/>
                </a:solidFill>
                <a:latin typeface="Times New Roman"/>
                <a:ea typeface="Times New Roman"/>
                <a:cs typeface="Times New Roman"/>
                <a:sym typeface="Times New Roman"/>
              </a:rPr>
              <a:t>Professional Profile</a:t>
            </a:r>
            <a:endParaRPr lang="ar-EG" sz="2350" b="1" dirty="0">
              <a:solidFill>
                <a:schemeClr val="dk1"/>
              </a:solidFill>
              <a:latin typeface="Times New Roman"/>
              <a:ea typeface="Times New Roman"/>
              <a:cs typeface="Times New Roman"/>
              <a:sym typeface="Times New Roman"/>
            </a:endParaRPr>
          </a:p>
          <a:p>
            <a:pPr marL="457200" lvl="0">
              <a:buSzPts val="2350"/>
            </a:pPr>
            <a:r>
              <a:rPr lang="en-US" sz="2350" dirty="0">
                <a:solidFill>
                  <a:schemeClr val="dk1"/>
                </a:solidFill>
                <a:latin typeface="Times New Roman"/>
                <a:ea typeface="Times New Roman"/>
                <a:cs typeface="Times New Roman"/>
                <a:sym typeface="Times New Roman"/>
              </a:rPr>
              <a:t>Detail-oriented and reliable Accountant with over 3 years of experience in financial reporting, budgeting, and tax preparation. Strong knowledge of Egyptian accounting standards and IFRS. Eager to contribute my expertise to a dynamic finance team.</a:t>
            </a:r>
          </a:p>
          <a:p>
            <a:pPr marL="457200" lvl="0">
              <a:lnSpc>
                <a:spcPct val="150000"/>
              </a:lnSpc>
              <a:buSzPts val="2350"/>
            </a:pPr>
            <a:r>
              <a:rPr lang="en-US" sz="2350" b="1" dirty="0">
                <a:solidFill>
                  <a:schemeClr val="dk1"/>
                </a:solidFill>
                <a:latin typeface="Times New Roman"/>
                <a:ea typeface="Times New Roman"/>
                <a:cs typeface="Times New Roman"/>
                <a:sym typeface="Times New Roman"/>
              </a:rPr>
              <a:t>Education</a:t>
            </a:r>
          </a:p>
          <a:p>
            <a:pPr marL="457200" lvl="0">
              <a:buSzPts val="2350"/>
            </a:pPr>
            <a:r>
              <a:rPr lang="en-US" sz="2350" dirty="0">
                <a:solidFill>
                  <a:schemeClr val="dk1"/>
                </a:solidFill>
                <a:latin typeface="Times New Roman"/>
                <a:ea typeface="Times New Roman"/>
                <a:cs typeface="Times New Roman"/>
                <a:sym typeface="Times New Roman"/>
              </a:rPr>
              <a:t>Bachelor of Commerce (Accounting Major)</a:t>
            </a:r>
          </a:p>
          <a:p>
            <a:pPr marL="457200" lvl="0">
              <a:buSzPts val="2350"/>
            </a:pPr>
            <a:r>
              <a:rPr lang="en-US" sz="2350" dirty="0">
                <a:solidFill>
                  <a:schemeClr val="dk1"/>
                </a:solidFill>
                <a:latin typeface="Times New Roman"/>
                <a:ea typeface="Times New Roman"/>
                <a:cs typeface="Times New Roman"/>
                <a:sym typeface="Times New Roman"/>
              </a:rPr>
              <a:t>Ain Shams University, Cairo </a:t>
            </a:r>
          </a:p>
          <a:p>
            <a:pPr marL="457200" lvl="0">
              <a:buSzPts val="2350"/>
            </a:pPr>
            <a:r>
              <a:rPr lang="en-US" sz="2350" dirty="0">
                <a:solidFill>
                  <a:schemeClr val="dk1"/>
                </a:solidFill>
                <a:latin typeface="Times New Roman"/>
                <a:ea typeface="Times New Roman"/>
                <a:cs typeface="Times New Roman"/>
                <a:sym typeface="Times New Roman"/>
              </a:rPr>
              <a:t>Graduated: June 2020 | GPA: 3.5 / 4.0</a:t>
            </a:r>
          </a:p>
          <a:p>
            <a:pPr marL="457200" lvl="0">
              <a:buSzPts val="2350"/>
            </a:pPr>
            <a:r>
              <a:rPr lang="en-US" sz="2350" dirty="0">
                <a:solidFill>
                  <a:schemeClr val="dk1"/>
                </a:solidFill>
                <a:latin typeface="Times New Roman"/>
                <a:ea typeface="Times New Roman"/>
                <a:cs typeface="Times New Roman"/>
                <a:sym typeface="Times New Roman"/>
              </a:rPr>
              <a:t>Key Courses: Financial Accounting, Cost Accounting, Auditing, Taxation</a:t>
            </a:r>
            <a:endParaRPr sz="1800" b="0" i="0" u="none" strike="noStrike" cap="none" dirty="0">
              <a:solidFill>
                <a:srgbClr val="2D395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770065962"/>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F04D2F8D-8B43-3DBE-9D4B-561108EC20FB}"/>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D1C62A3E-C295-A3B2-A7CA-164C751AAA83}"/>
              </a:ext>
            </a:extLst>
          </p:cNvPr>
          <p:cNvSpPr/>
          <p:nvPr/>
        </p:nvSpPr>
        <p:spPr>
          <a:xfrm>
            <a:off x="617275" y="1231799"/>
            <a:ext cx="10812600" cy="55142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42911B7D-715C-16AD-5F99-ADA9ECE9C5E3}"/>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8" name="Google Shape;128;p24">
            <a:extLst>
              <a:ext uri="{FF2B5EF4-FFF2-40B4-BE49-F238E27FC236}">
                <a16:creationId xmlns:a16="http://schemas.microsoft.com/office/drawing/2014/main" id="{5FDF44C3-EA48-065F-36C9-32521DEFA014}"/>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BAD28E7F-EDC7-602A-3AC0-72125C7477A8}"/>
              </a:ext>
            </a:extLst>
          </p:cNvPr>
          <p:cNvSpPr txBox="1"/>
          <p:nvPr/>
        </p:nvSpPr>
        <p:spPr>
          <a:xfrm>
            <a:off x="377271" y="1231789"/>
            <a:ext cx="10600550" cy="5193689"/>
          </a:xfrm>
          <a:prstGeom prst="rect">
            <a:avLst/>
          </a:prstGeom>
          <a:noFill/>
          <a:ln>
            <a:noFill/>
          </a:ln>
        </p:spPr>
        <p:txBody>
          <a:bodyPr spcFirstLastPara="1" wrap="square" lIns="91425" tIns="45700" rIns="91425" bIns="45700" anchor="t" anchorCtr="0">
            <a:spAutoFit/>
          </a:bodyPr>
          <a:lstStyle/>
          <a:p>
            <a:pPr marL="457200" lvl="0">
              <a:buSzPts val="2350"/>
            </a:pPr>
            <a:r>
              <a:rPr lang="en-US" sz="2350" dirty="0">
                <a:solidFill>
                  <a:schemeClr val="dk1"/>
                </a:solidFill>
                <a:latin typeface="Times New Roman"/>
                <a:ea typeface="Times New Roman"/>
                <a:cs typeface="Times New Roman"/>
                <a:sym typeface="Times New Roman"/>
              </a:rPr>
              <a:t>Professional Experience</a:t>
            </a:r>
          </a:p>
          <a:p>
            <a:pPr marL="457200" lvl="0">
              <a:buSzPts val="2350"/>
            </a:pPr>
            <a:r>
              <a:rPr lang="en-US" sz="2200" dirty="0">
                <a:solidFill>
                  <a:schemeClr val="dk1"/>
                </a:solidFill>
                <a:latin typeface="Times New Roman"/>
                <a:ea typeface="Times New Roman"/>
                <a:cs typeface="Times New Roman"/>
                <a:sym typeface="Times New Roman"/>
              </a:rPr>
              <a:t>Junior Accountant</a:t>
            </a:r>
          </a:p>
          <a:p>
            <a:pPr marL="457200" lvl="0">
              <a:buSzPts val="2350"/>
            </a:pPr>
            <a:r>
              <a:rPr lang="en-US" sz="2200" dirty="0">
                <a:solidFill>
                  <a:schemeClr val="dk1"/>
                </a:solidFill>
                <a:latin typeface="Times New Roman"/>
                <a:ea typeface="Times New Roman"/>
                <a:cs typeface="Times New Roman"/>
                <a:sym typeface="Times New Roman"/>
              </a:rPr>
              <a:t>Nile Group Trading Co. – Cairo | July 2021 – Present.</a:t>
            </a:r>
          </a:p>
          <a:p>
            <a:pPr marL="800100" lvl="0" indent="-342900">
              <a:buSzPts val="2350"/>
              <a:buFont typeface="Arial" panose="020B0604020202020204" pitchFamily="34" charset="0"/>
              <a:buChar char="•"/>
            </a:pPr>
            <a:r>
              <a:rPr lang="en-US" sz="2200" dirty="0">
                <a:solidFill>
                  <a:schemeClr val="dk1"/>
                </a:solidFill>
                <a:latin typeface="Times New Roman"/>
                <a:ea typeface="Times New Roman"/>
                <a:cs typeface="Times New Roman"/>
                <a:sym typeface="Times New Roman"/>
              </a:rPr>
              <a:t>	Prepared monthly financial statements and assisted with year-end closing	</a:t>
            </a:r>
          </a:p>
          <a:p>
            <a:pPr marL="800100" lvl="0" indent="-342900">
              <a:buSzPts val="2350"/>
              <a:buFont typeface="Arial" panose="020B0604020202020204" pitchFamily="34" charset="0"/>
              <a:buChar char="•"/>
            </a:pPr>
            <a:r>
              <a:rPr lang="en-US" sz="2200" dirty="0">
                <a:solidFill>
                  <a:schemeClr val="dk1"/>
                </a:solidFill>
                <a:latin typeface="Times New Roman"/>
                <a:ea typeface="Times New Roman"/>
                <a:cs typeface="Times New Roman"/>
                <a:sym typeface="Times New Roman"/>
              </a:rPr>
              <a:t>	Managed accounts payable and receivable records in compliance with company policy	</a:t>
            </a:r>
          </a:p>
          <a:p>
            <a:pPr marL="800100" lvl="0" indent="-342900">
              <a:buSzPts val="2350"/>
              <a:buFont typeface="Arial" panose="020B0604020202020204" pitchFamily="34" charset="0"/>
              <a:buChar char="•"/>
            </a:pPr>
            <a:r>
              <a:rPr lang="en-US" sz="2200" dirty="0">
                <a:solidFill>
                  <a:schemeClr val="dk1"/>
                </a:solidFill>
                <a:latin typeface="Times New Roman"/>
                <a:ea typeface="Times New Roman"/>
                <a:cs typeface="Times New Roman"/>
                <a:sym typeface="Times New Roman"/>
              </a:rPr>
              <a:t>	Assisted in preparation of VAT returns and tax filings	</a:t>
            </a:r>
          </a:p>
          <a:p>
            <a:pPr marL="800100" lvl="0" indent="-342900">
              <a:buSzPts val="2350"/>
              <a:buFont typeface="Arial" panose="020B0604020202020204" pitchFamily="34" charset="0"/>
              <a:buChar char="•"/>
            </a:pPr>
            <a:r>
              <a:rPr lang="en-US" sz="2200" dirty="0">
                <a:solidFill>
                  <a:schemeClr val="dk1"/>
                </a:solidFill>
                <a:latin typeface="Times New Roman"/>
                <a:ea typeface="Times New Roman"/>
                <a:cs typeface="Times New Roman"/>
                <a:sym typeface="Times New Roman"/>
              </a:rPr>
              <a:t>	Supported internal and external audit processes with accurate documentation</a:t>
            </a:r>
          </a:p>
          <a:p>
            <a:pPr marL="457200" lvl="0">
              <a:buSzPts val="2350"/>
            </a:pPr>
            <a:r>
              <a:rPr lang="en-US" sz="2200" dirty="0">
                <a:solidFill>
                  <a:schemeClr val="dk1"/>
                </a:solidFill>
                <a:latin typeface="Times New Roman"/>
                <a:ea typeface="Times New Roman"/>
                <a:cs typeface="Times New Roman"/>
                <a:sym typeface="Times New Roman"/>
              </a:rPr>
              <a:t>	</a:t>
            </a:r>
          </a:p>
          <a:p>
            <a:pPr marL="457200" lvl="0">
              <a:buSzPts val="2350"/>
            </a:pPr>
            <a:r>
              <a:rPr lang="en-US" sz="2200" dirty="0">
                <a:solidFill>
                  <a:schemeClr val="dk1"/>
                </a:solidFill>
                <a:latin typeface="Times New Roman"/>
                <a:ea typeface="Times New Roman"/>
                <a:cs typeface="Times New Roman"/>
                <a:sym typeface="Times New Roman"/>
              </a:rPr>
              <a:t>Accounting Assistant</a:t>
            </a:r>
          </a:p>
          <a:p>
            <a:pPr marL="457200" lvl="0">
              <a:buSzPts val="2350"/>
            </a:pPr>
            <a:r>
              <a:rPr lang="en-US" sz="2200" dirty="0">
                <a:solidFill>
                  <a:schemeClr val="dk1"/>
                </a:solidFill>
                <a:latin typeface="Times New Roman"/>
                <a:ea typeface="Times New Roman"/>
                <a:cs typeface="Times New Roman"/>
                <a:sym typeface="Times New Roman"/>
              </a:rPr>
              <a:t>Al-Falak Consulting – Cairo | August 2020 – June 2021.</a:t>
            </a:r>
          </a:p>
          <a:p>
            <a:pPr marL="800100" lvl="0" indent="-342900">
              <a:buSzPts val="2350"/>
              <a:buFont typeface="Arial" panose="020B0604020202020204" pitchFamily="34" charset="0"/>
              <a:buChar char="•"/>
            </a:pPr>
            <a:r>
              <a:rPr lang="en-US" sz="2200" dirty="0">
                <a:solidFill>
                  <a:schemeClr val="dk1"/>
                </a:solidFill>
                <a:latin typeface="Times New Roman"/>
                <a:ea typeface="Times New Roman"/>
                <a:cs typeface="Times New Roman"/>
                <a:sym typeface="Times New Roman"/>
              </a:rPr>
              <a:t>	Recorded daily journal entries in accounting software (QuickBooks)</a:t>
            </a:r>
          </a:p>
          <a:p>
            <a:pPr marL="800100" lvl="0" indent="-342900">
              <a:buSzPts val="2350"/>
              <a:buFont typeface="Arial" panose="020B0604020202020204" pitchFamily="34" charset="0"/>
              <a:buChar char="•"/>
            </a:pPr>
            <a:r>
              <a:rPr lang="en-US" sz="2200" dirty="0">
                <a:solidFill>
                  <a:schemeClr val="dk1"/>
                </a:solidFill>
                <a:latin typeface="Times New Roman"/>
                <a:ea typeface="Times New Roman"/>
                <a:cs typeface="Times New Roman"/>
                <a:sym typeface="Times New Roman"/>
              </a:rPr>
              <a:t>	Helped prepare monthly management reports for senior accountants</a:t>
            </a:r>
          </a:p>
          <a:p>
            <a:pPr marL="800100" lvl="0" indent="-342900">
              <a:buSzPts val="2350"/>
              <a:buFont typeface="Arial" panose="020B0604020202020204" pitchFamily="34" charset="0"/>
              <a:buChar char="•"/>
            </a:pPr>
            <a:r>
              <a:rPr lang="en-US" sz="2200" dirty="0">
                <a:solidFill>
                  <a:schemeClr val="dk1"/>
                </a:solidFill>
                <a:latin typeface="Times New Roman"/>
                <a:ea typeface="Times New Roman"/>
                <a:cs typeface="Times New Roman"/>
                <a:sym typeface="Times New Roman"/>
              </a:rPr>
              <a:t>	Assisted in preparing payroll and calculating deductions	</a:t>
            </a:r>
          </a:p>
          <a:p>
            <a:pPr marL="800100" lvl="0" indent="-342900">
              <a:buSzPts val="2350"/>
              <a:buFont typeface="Arial" panose="020B0604020202020204" pitchFamily="34" charset="0"/>
              <a:buChar char="•"/>
            </a:pPr>
            <a:r>
              <a:rPr lang="en-US" sz="2200" dirty="0">
                <a:solidFill>
                  <a:schemeClr val="dk1"/>
                </a:solidFill>
                <a:latin typeface="Times New Roman"/>
                <a:ea typeface="Times New Roman"/>
                <a:cs typeface="Times New Roman"/>
                <a:sym typeface="Times New Roman"/>
              </a:rPr>
              <a:t>	Maintained organized records of invoices and payments</a:t>
            </a:r>
          </a:p>
        </p:txBody>
      </p:sp>
    </p:spTree>
    <p:extLst>
      <p:ext uri="{BB962C8B-B14F-4D97-AF65-F5344CB8AC3E}">
        <p14:creationId xmlns:p14="http://schemas.microsoft.com/office/powerpoint/2010/main" val="1710127787"/>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5F14F9EE-31DC-087E-F469-7FC391765446}"/>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E3EED610-4F13-2686-DD9E-BD7B723FFE22}"/>
              </a:ext>
            </a:extLst>
          </p:cNvPr>
          <p:cNvSpPr/>
          <p:nvPr/>
        </p:nvSpPr>
        <p:spPr>
          <a:xfrm>
            <a:off x="617275" y="1091683"/>
            <a:ext cx="10812600" cy="56543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02E5C965-06CB-9C79-F876-D89A3490752A}"/>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8" name="Google Shape;128;p24">
            <a:extLst>
              <a:ext uri="{FF2B5EF4-FFF2-40B4-BE49-F238E27FC236}">
                <a16:creationId xmlns:a16="http://schemas.microsoft.com/office/drawing/2014/main" id="{E451D835-9050-F10F-DF65-C0F4A45775BC}"/>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242FCC95-68C9-63F5-B4F8-398D3122E7F1}"/>
              </a:ext>
            </a:extLst>
          </p:cNvPr>
          <p:cNvSpPr txBox="1"/>
          <p:nvPr/>
        </p:nvSpPr>
        <p:spPr>
          <a:xfrm>
            <a:off x="510198" y="1056452"/>
            <a:ext cx="10600550" cy="5801548"/>
          </a:xfrm>
          <a:prstGeom prst="rect">
            <a:avLst/>
          </a:prstGeom>
          <a:noFill/>
          <a:ln>
            <a:noFill/>
          </a:ln>
        </p:spPr>
        <p:txBody>
          <a:bodyPr spcFirstLastPara="1" wrap="square" lIns="91425" tIns="45700" rIns="91425" bIns="45700" anchor="t" anchorCtr="0">
            <a:spAutoFit/>
          </a:bodyPr>
          <a:lstStyle/>
          <a:p>
            <a:pPr marL="457200" lvl="0">
              <a:buSzPts val="2350"/>
            </a:pPr>
            <a:r>
              <a:rPr lang="en-US" sz="2000" b="1" dirty="0">
                <a:solidFill>
                  <a:schemeClr val="dk1"/>
                </a:solidFill>
                <a:latin typeface="Times New Roman"/>
                <a:ea typeface="Times New Roman"/>
                <a:cs typeface="Times New Roman"/>
                <a:sym typeface="Times New Roman"/>
              </a:rPr>
              <a:t>Key Skills</a:t>
            </a:r>
          </a:p>
          <a:p>
            <a:pPr marL="457200" lvl="0">
              <a:buSzPts val="2350"/>
            </a:pPr>
            <a:r>
              <a:rPr lang="en-US" sz="2000" dirty="0">
                <a:solidFill>
                  <a:schemeClr val="dk1"/>
                </a:solidFill>
                <a:latin typeface="Times New Roman"/>
                <a:ea typeface="Times New Roman"/>
                <a:cs typeface="Times New Roman"/>
                <a:sym typeface="Times New Roman"/>
              </a:rPr>
              <a:t>•	Financial Reporting &amp; Analysis	</a:t>
            </a:r>
          </a:p>
          <a:p>
            <a:pPr marL="457200" lvl="0">
              <a:buSzPts val="2350"/>
            </a:pPr>
            <a:r>
              <a:rPr lang="en-US" sz="2000" dirty="0">
                <a:solidFill>
                  <a:schemeClr val="dk1"/>
                </a:solidFill>
                <a:latin typeface="Times New Roman"/>
                <a:ea typeface="Times New Roman"/>
                <a:cs typeface="Times New Roman"/>
                <a:sym typeface="Times New Roman"/>
              </a:rPr>
              <a:t>•	Accounts Payable &amp; Receivable Management	</a:t>
            </a:r>
          </a:p>
          <a:p>
            <a:pPr marL="457200" lvl="0">
              <a:buSzPts val="2350"/>
            </a:pPr>
            <a:r>
              <a:rPr lang="en-US" sz="2000" dirty="0">
                <a:solidFill>
                  <a:schemeClr val="dk1"/>
                </a:solidFill>
                <a:latin typeface="Times New Roman"/>
                <a:ea typeface="Times New Roman"/>
                <a:cs typeface="Times New Roman"/>
                <a:sym typeface="Times New Roman"/>
              </a:rPr>
              <a:t>•	Tax Preparation &amp; VAT Returns	</a:t>
            </a:r>
          </a:p>
          <a:p>
            <a:pPr marL="457200" lvl="0">
              <a:buSzPts val="2350"/>
            </a:pPr>
            <a:r>
              <a:rPr lang="en-US" sz="2000" dirty="0">
                <a:solidFill>
                  <a:schemeClr val="dk1"/>
                </a:solidFill>
                <a:latin typeface="Times New Roman"/>
                <a:ea typeface="Times New Roman"/>
                <a:cs typeface="Times New Roman"/>
                <a:sym typeface="Times New Roman"/>
              </a:rPr>
              <a:t>•	Accounting Software (QuickBooks, SAP, Excel)	</a:t>
            </a:r>
          </a:p>
          <a:p>
            <a:pPr marL="457200" lvl="0">
              <a:buSzPts val="2350"/>
            </a:pPr>
            <a:r>
              <a:rPr lang="en-US" sz="2000" dirty="0">
                <a:solidFill>
                  <a:schemeClr val="dk1"/>
                </a:solidFill>
                <a:latin typeface="Times New Roman"/>
                <a:ea typeface="Times New Roman"/>
                <a:cs typeface="Times New Roman"/>
                <a:sym typeface="Times New Roman"/>
              </a:rPr>
              <a:t>•	Attention to Detail &amp; Problem Solving	</a:t>
            </a:r>
          </a:p>
          <a:p>
            <a:pPr marL="457200" lvl="0">
              <a:buSzPts val="2350"/>
            </a:pPr>
            <a:r>
              <a:rPr lang="en-US" sz="2000" dirty="0">
                <a:solidFill>
                  <a:schemeClr val="dk1"/>
                </a:solidFill>
                <a:latin typeface="Times New Roman"/>
                <a:ea typeface="Times New Roman"/>
                <a:cs typeface="Times New Roman"/>
                <a:sym typeface="Times New Roman"/>
              </a:rPr>
              <a:t>•	Strong Communication (Arabic &amp; English)</a:t>
            </a:r>
          </a:p>
          <a:p>
            <a:pPr marL="457200" lvl="0">
              <a:lnSpc>
                <a:spcPct val="150000"/>
              </a:lnSpc>
              <a:buSzPts val="2350"/>
            </a:pPr>
            <a:r>
              <a:rPr lang="en-US" sz="2000" b="1" dirty="0">
                <a:solidFill>
                  <a:schemeClr val="dk1"/>
                </a:solidFill>
                <a:latin typeface="Times New Roman"/>
                <a:ea typeface="Times New Roman"/>
                <a:cs typeface="Times New Roman"/>
                <a:sym typeface="Times New Roman"/>
              </a:rPr>
              <a:t>Certifications</a:t>
            </a:r>
            <a:r>
              <a:rPr lang="en-US" sz="2000" dirty="0">
                <a:solidFill>
                  <a:schemeClr val="dk1"/>
                </a:solidFill>
                <a:latin typeface="Times New Roman"/>
                <a:ea typeface="Times New Roman"/>
                <a:cs typeface="Times New Roman"/>
                <a:sym typeface="Times New Roman"/>
              </a:rPr>
              <a:t>	</a:t>
            </a:r>
          </a:p>
          <a:p>
            <a:pPr marL="457200" lvl="0">
              <a:buSzPts val="2350"/>
            </a:pPr>
            <a:r>
              <a:rPr lang="en-US" sz="2000" dirty="0">
                <a:solidFill>
                  <a:schemeClr val="dk1"/>
                </a:solidFill>
                <a:latin typeface="Times New Roman"/>
                <a:ea typeface="Times New Roman"/>
                <a:cs typeface="Times New Roman"/>
                <a:sym typeface="Times New Roman"/>
              </a:rPr>
              <a:t>•	Certified Management Accountant (CMA) Part 1 – Passed 2023	</a:t>
            </a:r>
          </a:p>
          <a:p>
            <a:pPr marL="457200" lvl="0">
              <a:buSzPts val="2350"/>
            </a:pPr>
            <a:r>
              <a:rPr lang="en-US" sz="2000" dirty="0">
                <a:solidFill>
                  <a:schemeClr val="dk1"/>
                </a:solidFill>
                <a:latin typeface="Times New Roman"/>
                <a:ea typeface="Times New Roman"/>
                <a:cs typeface="Times New Roman"/>
                <a:sym typeface="Times New Roman"/>
              </a:rPr>
              <a:t>•	QuickBooks Certified User – 2022</a:t>
            </a:r>
          </a:p>
          <a:p>
            <a:pPr marL="457200" lvl="0">
              <a:lnSpc>
                <a:spcPct val="150000"/>
              </a:lnSpc>
              <a:buSzPts val="2350"/>
            </a:pPr>
            <a:r>
              <a:rPr lang="en-US" sz="2000" b="1" dirty="0">
                <a:solidFill>
                  <a:schemeClr val="dk1"/>
                </a:solidFill>
                <a:latin typeface="Times New Roman"/>
                <a:ea typeface="Times New Roman"/>
                <a:cs typeface="Times New Roman"/>
                <a:sym typeface="Times New Roman"/>
              </a:rPr>
              <a:t>Languages	</a:t>
            </a:r>
          </a:p>
          <a:p>
            <a:pPr marL="457200" lvl="0">
              <a:buSzPts val="2350"/>
            </a:pPr>
            <a:r>
              <a:rPr lang="en-US" sz="2000" dirty="0">
                <a:solidFill>
                  <a:schemeClr val="dk1"/>
                </a:solidFill>
                <a:latin typeface="Times New Roman"/>
                <a:ea typeface="Times New Roman"/>
                <a:cs typeface="Times New Roman"/>
                <a:sym typeface="Times New Roman"/>
              </a:rPr>
              <a:t>•	Arabic (Native)	</a:t>
            </a:r>
          </a:p>
          <a:p>
            <a:pPr marL="457200" lvl="0">
              <a:buSzPts val="2350"/>
            </a:pPr>
            <a:r>
              <a:rPr lang="en-US" sz="2000" dirty="0">
                <a:solidFill>
                  <a:schemeClr val="dk1"/>
                </a:solidFill>
                <a:latin typeface="Times New Roman"/>
                <a:ea typeface="Times New Roman"/>
                <a:cs typeface="Times New Roman"/>
                <a:sym typeface="Times New Roman"/>
              </a:rPr>
              <a:t>•	English (Fluent)</a:t>
            </a:r>
          </a:p>
          <a:p>
            <a:pPr marL="457200" lvl="0">
              <a:lnSpc>
                <a:spcPct val="150000"/>
              </a:lnSpc>
              <a:buSzPts val="2350"/>
            </a:pPr>
            <a:r>
              <a:rPr lang="en-US" sz="2000" b="1" dirty="0">
                <a:solidFill>
                  <a:schemeClr val="dk1"/>
                </a:solidFill>
                <a:latin typeface="Times New Roman"/>
                <a:ea typeface="Times New Roman"/>
                <a:cs typeface="Times New Roman"/>
                <a:sym typeface="Times New Roman"/>
              </a:rPr>
              <a:t>Volunteer Experience</a:t>
            </a:r>
          </a:p>
          <a:p>
            <a:pPr marL="457200" lvl="0">
              <a:buSzPts val="2350"/>
            </a:pPr>
            <a:r>
              <a:rPr lang="en-US" sz="2000" dirty="0">
                <a:solidFill>
                  <a:schemeClr val="dk1"/>
                </a:solidFill>
                <a:latin typeface="Times New Roman"/>
                <a:ea typeface="Times New Roman"/>
                <a:cs typeface="Times New Roman"/>
                <a:sym typeface="Times New Roman"/>
              </a:rPr>
              <a:t>Event Organizer - University Career Fair 2023</a:t>
            </a:r>
          </a:p>
          <a:p>
            <a:pPr marL="800100" lvl="0" indent="-342900">
              <a:buSzPts val="2350"/>
              <a:buFont typeface="Arial" panose="020B0604020202020204" pitchFamily="34" charset="0"/>
              <a:buChar char="•"/>
            </a:pPr>
            <a:r>
              <a:rPr lang="en-US" sz="2000" dirty="0">
                <a:solidFill>
                  <a:schemeClr val="dk1"/>
                </a:solidFill>
                <a:latin typeface="Times New Roman"/>
                <a:ea typeface="Times New Roman"/>
                <a:cs typeface="Times New Roman"/>
                <a:sym typeface="Times New Roman"/>
              </a:rPr>
              <a:t>Coordinated schedules for over 20 company booths</a:t>
            </a:r>
          </a:p>
          <a:p>
            <a:pPr marL="800100" lvl="0" indent="-342900">
              <a:buSzPts val="2350"/>
              <a:buFont typeface="Arial" panose="020B0604020202020204" pitchFamily="34" charset="0"/>
              <a:buChar char="•"/>
            </a:pPr>
            <a:r>
              <a:rPr lang="en-US" sz="2100" dirty="0">
                <a:solidFill>
                  <a:schemeClr val="dk1"/>
                </a:solidFill>
                <a:latin typeface="Times New Roman"/>
                <a:ea typeface="Times New Roman"/>
                <a:cs typeface="Times New Roman"/>
                <a:sym typeface="Times New Roman"/>
              </a:rPr>
              <a:t>Welcomed guests and provided logistical support during workshops</a:t>
            </a:r>
          </a:p>
        </p:txBody>
      </p:sp>
    </p:spTree>
    <p:extLst>
      <p:ext uri="{BB962C8B-B14F-4D97-AF65-F5344CB8AC3E}">
        <p14:creationId xmlns:p14="http://schemas.microsoft.com/office/powerpoint/2010/main" val="2165588566"/>
      </p:ext>
    </p:extLst>
  </p:cSld>
  <p:clrMapOvr>
    <a:masterClrMapping/>
  </p:clrMapOvr>
  <mc:AlternateContent xmlns:mc="http://schemas.openxmlformats.org/markup-compatibility/2006">
    <mc:Choice xmlns:p14="http://schemas.microsoft.com/office/powerpoint/2010/main" Requires="p14">
      <p:transition spd="slow" p14:dur="2000" advTm="149266"/>
    </mc:Choice>
    <mc:Fallback>
      <p:transition spd="slow" advTm="1492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E3657144-E34A-4F9E-3161-92C0A5F75D07}"/>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9A2D2219-95EB-50F8-8EE8-F7EA4D52B2CB}"/>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9082E51F-0CCC-E1A7-7F06-D868F12789F4}"/>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B2EA08DB-13A5-5846-9191-7A572E3FA4E7}"/>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F6DAD541-FE4C-B802-95FA-AD82C9DB3D1C}"/>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B0D26D47-3B88-9AE8-11E0-C1643496C71A}"/>
              </a:ext>
            </a:extLst>
          </p:cNvPr>
          <p:cNvSpPr txBox="1"/>
          <p:nvPr/>
        </p:nvSpPr>
        <p:spPr>
          <a:xfrm>
            <a:off x="907661" y="1231789"/>
            <a:ext cx="9862800" cy="3685584"/>
          </a:xfrm>
          <a:prstGeom prst="rect">
            <a:avLst/>
          </a:prstGeom>
          <a:noFill/>
          <a:ln>
            <a:noFill/>
          </a:ln>
        </p:spPr>
        <p:txBody>
          <a:bodyPr spcFirstLastPara="1" wrap="square" lIns="91425" tIns="45700" rIns="91425" bIns="45700" anchor="t" anchorCtr="0">
            <a:spAutoFit/>
          </a:bodyPr>
          <a:lstStyle/>
          <a:p>
            <a:pPr lvl="0">
              <a:spcBef>
                <a:spcPts val="1200"/>
              </a:spcBef>
              <a:buClr>
                <a:schemeClr val="dk1"/>
              </a:buClr>
              <a:buSzPts val="1100"/>
            </a:pPr>
            <a:r>
              <a:rPr lang="en-US" sz="3200" b="1" dirty="0">
                <a:solidFill>
                  <a:srgbClr val="FF0000"/>
                </a:solidFill>
              </a:rPr>
              <a:t>Parts of a Cover Letter</a:t>
            </a:r>
          </a:p>
          <a:p>
            <a:pPr marL="457200" indent="-457200">
              <a:buFont typeface="Arial" panose="020B0604020202020204" pitchFamily="34" charset="0"/>
              <a:buChar char="•"/>
            </a:pPr>
            <a:r>
              <a:rPr lang="en-US" sz="2800" dirty="0"/>
              <a:t>Greeting</a:t>
            </a:r>
          </a:p>
          <a:p>
            <a:pPr marL="457200" indent="-457200">
              <a:buFont typeface="Arial" panose="020B0604020202020204" pitchFamily="34" charset="0"/>
              <a:buChar char="•"/>
            </a:pPr>
            <a:r>
              <a:rPr lang="en-US" sz="2800" dirty="0"/>
              <a:t>Introduction</a:t>
            </a:r>
          </a:p>
          <a:p>
            <a:pPr marL="457200" indent="-457200">
              <a:buFont typeface="Arial" panose="020B0604020202020204" pitchFamily="34" charset="0"/>
              <a:buChar char="•"/>
            </a:pPr>
            <a:r>
              <a:rPr lang="en-US" sz="2800" dirty="0"/>
              <a:t>Body Paragraph(s)</a:t>
            </a:r>
          </a:p>
          <a:p>
            <a:pPr marL="457200" indent="-457200">
              <a:buFont typeface="Arial" panose="020B0604020202020204" pitchFamily="34" charset="0"/>
              <a:buChar char="•"/>
            </a:pPr>
            <a:r>
              <a:rPr lang="en-US" sz="2800" dirty="0"/>
              <a:t>Closing</a:t>
            </a:r>
            <a:endParaRPr sz="2550" b="0" i="0" u="none" strike="noStrike" cap="none" dirty="0">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01846624"/>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82" name="Google Shape;282;p34"/>
          <p:cNvSpPr txBox="1"/>
          <p:nvPr/>
        </p:nvSpPr>
        <p:spPr>
          <a:xfrm>
            <a:off x="1153150" y="1064350"/>
            <a:ext cx="9380100" cy="5079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313B47"/>
              </a:buClr>
              <a:buSzPts val="4400"/>
              <a:buFont typeface="Arial"/>
              <a:buNone/>
              <a:tabLst/>
              <a:defRPr/>
            </a:pPr>
            <a:r>
              <a:rPr kumimoji="0" lang="en-US" sz="2700" b="1" i="0" u="none" strike="noStrike" kern="0" cap="none" spc="0" normalizeH="0" baseline="0" noProof="0">
                <a:ln>
                  <a:noFill/>
                </a:ln>
                <a:solidFill>
                  <a:srgbClr val="313B47"/>
                </a:solidFill>
                <a:effectLst/>
                <a:uLnTx/>
                <a:uFillTx/>
                <a:latin typeface="Arial"/>
                <a:ea typeface="Arial"/>
                <a:cs typeface="Arial"/>
                <a:sym typeface="Arial"/>
              </a:rPr>
              <a:t>What is a Cover Letter? (and Why It’s Important)</a:t>
            </a:r>
            <a:endParaRPr kumimoji="0" sz="27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283" name="Google Shape;283;p3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84" name="Google Shape;284;p34"/>
          <p:cNvSpPr txBox="1"/>
          <p:nvPr/>
        </p:nvSpPr>
        <p:spPr>
          <a:xfrm>
            <a:off x="617279" y="123353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85" name="Google Shape;285;p34"/>
          <p:cNvSpPr txBox="1"/>
          <p:nvPr/>
        </p:nvSpPr>
        <p:spPr>
          <a:xfrm>
            <a:off x="889000" y="1685501"/>
            <a:ext cx="10541100" cy="49137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 cover letter is a one-page document that you submit as part of your job application (alongside your CV or Resume). </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Its purpose is to introduce you and briefly summarize your professional background. On average, your </a:t>
            </a:r>
            <a:r>
              <a:rPr kumimoji="0" lang="en-US" sz="2400" b="0" i="0" u="sng" strike="noStrike" kern="0" cap="none" spc="0" normalizeH="0" baseline="0" noProof="0">
                <a:ln>
                  <a:noFill/>
                </a:ln>
                <a:solidFill>
                  <a:srgbClr val="0563C1"/>
                </a:solidFill>
                <a:effectLst/>
                <a:uLnTx/>
                <a:uFillTx/>
                <a:latin typeface="Arial"/>
                <a:ea typeface="Arial"/>
                <a:cs typeface="Arial"/>
                <a:sym typeface="Arial"/>
                <a:hlinkClick r:id="rId3"/>
              </a:rPr>
              <a:t>cover letter should be from 250 to 400 words long</a:t>
            </a: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 good cover letter can spark the HR manager’s interest and get them to read your resume. </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 bad cover letter, on the other hand, might mean that your application is going directly to the paper shredder. So, to make sure this doesn’t happen, it’s essential to know how to write a convincing cover letter.</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123637" algn="l" defTabSz="914400" rtl="0" eaLnBrk="1" fontAlgn="auto" latinLnBrk="0" hangingPunct="1">
              <a:lnSpc>
                <a:spcPct val="100000"/>
              </a:lnSpc>
              <a:spcBef>
                <a:spcPts val="1045"/>
              </a:spcBef>
              <a:spcAft>
                <a:spcPts val="0"/>
              </a:spcAft>
              <a:buClr>
                <a:srgbClr val="000000"/>
              </a:buClr>
              <a:buSzPts val="2760"/>
              <a:buFont typeface="Arial"/>
              <a:buNone/>
              <a:tabLst/>
              <a:defRPr/>
            </a:pP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286" name="Google Shape;286;p3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87" name="Google Shape;287;p34"/>
          <p:cNvPicPr preferRelativeResize="0"/>
          <p:nvPr/>
        </p:nvPicPr>
        <p:blipFill rotWithShape="1">
          <a:blip r:embed="rId4">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5"/>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93" name="Google Shape;293;p35"/>
          <p:cNvSpPr txBox="1"/>
          <p:nvPr/>
        </p:nvSpPr>
        <p:spPr>
          <a:xfrm>
            <a:off x="2420900" y="935400"/>
            <a:ext cx="6769800" cy="7695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2D2D2D"/>
              </a:buClr>
              <a:buSzPts val="4400"/>
              <a:buFont typeface="Noto Sans"/>
              <a:buNone/>
              <a:tabLst/>
              <a:defRPr/>
            </a:pPr>
            <a:r>
              <a:rPr kumimoji="0" lang="en-US" sz="4400" b="1" i="0" u="none" strike="noStrike" kern="0" cap="none" spc="0" normalizeH="0" baseline="0" noProof="0">
                <a:ln>
                  <a:noFill/>
                </a:ln>
                <a:solidFill>
                  <a:srgbClr val="2D2D2D"/>
                </a:solidFill>
                <a:effectLst/>
                <a:uLnTx/>
                <a:uFillTx/>
                <a:latin typeface="Noto Sans"/>
                <a:ea typeface="Noto Sans"/>
                <a:cs typeface="Noto Sans"/>
                <a:sym typeface="Noto Sans"/>
              </a:rPr>
              <a:t>Cover letter format</a:t>
            </a:r>
            <a:endParaRPr kumimoji="0" sz="4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295" name="Google Shape;295;p3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96" name="Google Shape;296;p3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297" name="Google Shape;297;p35"/>
          <p:cNvSpPr txBox="1"/>
          <p:nvPr/>
        </p:nvSpPr>
        <p:spPr>
          <a:xfrm>
            <a:off x="889000" y="2391844"/>
            <a:ext cx="10541100" cy="3334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Header with date and contact information</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Salutation or greeting</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Opening paragraph</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Middle paragraph(s)</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Closing paragraph</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Letter ending and signature</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298" name="Google Shape;298;p3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99" name="Google Shape;299;p35"/>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3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05" name="Google Shape;305;p36"/>
          <p:cNvSpPr txBox="1"/>
          <p:nvPr/>
        </p:nvSpPr>
        <p:spPr>
          <a:xfrm>
            <a:off x="617275" y="1064350"/>
            <a:ext cx="9061500" cy="5079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313B47"/>
              </a:buClr>
              <a:buSzPts val="4400"/>
              <a:buFont typeface="Arial"/>
              <a:buNone/>
              <a:tabLst/>
              <a:defRPr/>
            </a:pPr>
            <a:r>
              <a:rPr kumimoji="0" lang="en-US" sz="2700" b="1" i="0" u="none" strike="noStrike" kern="0" cap="none" spc="0" normalizeH="0" baseline="0" noProof="0">
                <a:ln>
                  <a:noFill/>
                </a:ln>
                <a:solidFill>
                  <a:srgbClr val="313B47"/>
                </a:solidFill>
                <a:effectLst/>
                <a:uLnTx/>
                <a:uFillTx/>
                <a:latin typeface="Arial"/>
                <a:ea typeface="Arial"/>
                <a:cs typeface="Arial"/>
                <a:sym typeface="Arial"/>
              </a:rPr>
              <a:t>How to Write the Perfect Cover Letter (And Get Hired!)</a:t>
            </a:r>
            <a:endParaRPr kumimoji="0" sz="27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06" name="Google Shape;306;p36"/>
          <p:cNvSpPr txBox="1"/>
          <p:nvPr/>
        </p:nvSpPr>
        <p:spPr>
          <a:xfrm>
            <a:off x="889000" y="2391844"/>
            <a:ext cx="10541100" cy="13947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a:ln>
                  <a:noFill/>
                </a:ln>
                <a:solidFill>
                  <a:srgbClr val="313B47"/>
                </a:solidFill>
                <a:effectLst/>
                <a:uLnTx/>
                <a:uFillTx/>
                <a:latin typeface="Arial"/>
                <a:ea typeface="Arial"/>
                <a:cs typeface="Arial"/>
                <a:sym typeface="Arial"/>
              </a:rPr>
              <a:t>1- Start the Cover Letter with a Header</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110492" algn="l" defTabSz="914400" rtl="0" eaLnBrk="1" fontAlgn="auto" latinLnBrk="0" hangingPunct="1">
              <a:lnSpc>
                <a:spcPct val="100000"/>
              </a:lnSpc>
              <a:spcBef>
                <a:spcPts val="1081"/>
              </a:spcBef>
              <a:spcAft>
                <a:spcPts val="0"/>
              </a:spcAft>
              <a:buClr>
                <a:srgbClr val="000000"/>
              </a:buClr>
              <a:buSzPts val="2760"/>
              <a:buFont typeface="Arial"/>
              <a:buNone/>
              <a:tabLst/>
              <a:defRPr/>
            </a:pP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2400" b="0" i="0" u="none" strike="noStrike" kern="0" cap="none" spc="0" normalizeH="0" baseline="0" noProof="0">
              <a:ln>
                <a:noFill/>
              </a:ln>
              <a:solidFill>
                <a:srgbClr val="FF0000"/>
              </a:solidFill>
              <a:effectLst/>
              <a:uLnTx/>
              <a:uFillTx/>
              <a:latin typeface="Times New Roman"/>
              <a:ea typeface="Times New Roman"/>
              <a:cs typeface="Times New Roman"/>
              <a:sym typeface="Times New Roman"/>
            </a:endParaRPr>
          </a:p>
        </p:txBody>
      </p:sp>
      <p:sp>
        <p:nvSpPr>
          <p:cNvPr id="307" name="Google Shape;307;p36"/>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08" name="Google Shape;308;p36"/>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pic>
        <p:nvPicPr>
          <p:cNvPr id="309" name="Google Shape;309;p36"/>
          <p:cNvPicPr preferRelativeResize="0"/>
          <p:nvPr/>
        </p:nvPicPr>
        <p:blipFill rotWithShape="1">
          <a:blip r:embed="rId4">
            <a:alphaModFix/>
          </a:blip>
          <a:srcRect/>
          <a:stretch/>
        </p:blipFill>
        <p:spPr>
          <a:xfrm>
            <a:off x="4638261" y="3113988"/>
            <a:ext cx="6559826" cy="276188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3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27" name="Google Shape;327;p38"/>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29" name="Google Shape;329;p3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30" name="Google Shape;330;p3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31" name="Google Shape;331;p38"/>
          <p:cNvSpPr txBox="1"/>
          <p:nvPr/>
        </p:nvSpPr>
        <p:spPr>
          <a:xfrm>
            <a:off x="889000" y="2391844"/>
            <a:ext cx="10541100" cy="27156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a:ln>
                  <a:noFill/>
                </a:ln>
                <a:solidFill>
                  <a:srgbClr val="2D2D2D"/>
                </a:solidFill>
                <a:effectLst/>
                <a:uLnTx/>
                <a:uFillTx/>
                <a:latin typeface="Noto Sans"/>
                <a:ea typeface="Noto Sans"/>
                <a:cs typeface="Noto Sans"/>
                <a:sym typeface="Noto Sans"/>
              </a:rPr>
              <a:t>2. Include a greeting</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Example greetings:</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1" u="none" strike="noStrike" kern="0" cap="none" spc="0" normalizeH="0" baseline="0" noProof="0">
                <a:ln>
                  <a:noFill/>
                </a:ln>
                <a:solidFill>
                  <a:srgbClr val="2D2D2D"/>
                </a:solidFill>
                <a:effectLst/>
                <a:uLnTx/>
                <a:uFillTx/>
                <a:latin typeface="Noto Sans"/>
                <a:ea typeface="Noto Sans"/>
                <a:cs typeface="Noto Sans"/>
                <a:sym typeface="Noto Sans"/>
              </a:rPr>
              <a:t>Dear Hiring Manager,</a:t>
            </a:r>
            <a:endParaRPr kumimoji="0" sz="2400" b="0" i="0" u="none" strike="noStrike" kern="0" cap="none" spc="0" normalizeH="0" baseline="0" noProof="0">
              <a:ln>
                <a:noFill/>
              </a:ln>
              <a:solidFill>
                <a:srgbClr val="2D2D2D"/>
              </a:solidFill>
              <a:effectLst/>
              <a:uLnTx/>
              <a:uFillTx/>
              <a:latin typeface="Noto Sans"/>
              <a:ea typeface="Noto Sans"/>
              <a:cs typeface="Noto Sans"/>
              <a:sym typeface="Noto Sans"/>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1" u="none" strike="noStrike" kern="0" cap="none" spc="0" normalizeH="0" baseline="0" noProof="0">
                <a:ln>
                  <a:noFill/>
                </a:ln>
                <a:solidFill>
                  <a:srgbClr val="2D2D2D"/>
                </a:solidFill>
                <a:effectLst/>
                <a:uLnTx/>
                <a:uFillTx/>
                <a:latin typeface="Noto Sans"/>
                <a:ea typeface="Noto Sans"/>
                <a:cs typeface="Noto Sans"/>
                <a:sym typeface="Noto Sans"/>
              </a:rPr>
              <a:t>Dear Tyler Wallace,</a:t>
            </a:r>
            <a:endParaRPr kumimoji="0" sz="2400" b="0" i="0" u="none" strike="noStrike" kern="0" cap="none" spc="0" normalizeH="0" baseline="0" noProof="0">
              <a:ln>
                <a:noFill/>
              </a:ln>
              <a:solidFill>
                <a:srgbClr val="2D2D2D"/>
              </a:solidFill>
              <a:effectLst/>
              <a:uLnTx/>
              <a:uFillTx/>
              <a:latin typeface="Noto Sans"/>
              <a:ea typeface="Noto Sans"/>
              <a:cs typeface="Noto Sans"/>
              <a:sym typeface="Noto Sans"/>
            </a:endParaRPr>
          </a:p>
          <a:p>
            <a:pPr marL="285752" marR="0" lvl="0" indent="-110492" algn="l" defTabSz="914400" rtl="0" eaLnBrk="1" fontAlgn="auto" latinLnBrk="0" hangingPunct="1">
              <a:lnSpc>
                <a:spcPct val="100000"/>
              </a:lnSpc>
              <a:spcBef>
                <a:spcPts val="1081"/>
              </a:spcBef>
              <a:spcAft>
                <a:spcPts val="0"/>
              </a:spcAft>
              <a:buClr>
                <a:srgbClr val="000000"/>
              </a:buClr>
              <a:buSzPts val="2760"/>
              <a:buFont typeface="Arial"/>
              <a:buNone/>
              <a:tabLst/>
              <a:defRPr/>
            </a:pP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32" name="Google Shape;332;p38"/>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33" name="Google Shape;333;p38"/>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3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39" name="Google Shape;339;p39"/>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41" name="Google Shape;341;p3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42" name="Google Shape;342;p3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43" name="Google Shape;343;p39"/>
          <p:cNvSpPr txBox="1"/>
          <p:nvPr/>
        </p:nvSpPr>
        <p:spPr>
          <a:xfrm>
            <a:off x="889000" y="2391844"/>
            <a:ext cx="10541100" cy="10806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a:ln>
                  <a:noFill/>
                </a:ln>
                <a:solidFill>
                  <a:srgbClr val="313B47"/>
                </a:solidFill>
                <a:effectLst/>
                <a:uLnTx/>
                <a:uFillTx/>
                <a:latin typeface="Arial"/>
                <a:ea typeface="Arial"/>
                <a:cs typeface="Arial"/>
                <a:sym typeface="Arial"/>
              </a:rPr>
              <a:t>3- Write an Attention-Grabbing Introduction</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So, it’s essential to catch their attention from the </a:t>
            </a:r>
            <a:r>
              <a:rPr kumimoji="0" lang="en-US" sz="2400" b="1" i="0" u="none" strike="noStrike" kern="0" cap="none" spc="0" normalizeH="0" baseline="0" noProof="0">
                <a:ln>
                  <a:noFill/>
                </a:ln>
                <a:solidFill>
                  <a:srgbClr val="313B47"/>
                </a:solidFill>
                <a:effectLst/>
                <a:uLnTx/>
                <a:uFillTx/>
                <a:latin typeface="Arial"/>
                <a:ea typeface="Arial"/>
                <a:cs typeface="Arial"/>
                <a:sym typeface="Arial"/>
              </a:rPr>
              <a:t>very first paragraph</a:t>
            </a:r>
            <a:r>
              <a:rPr kumimoji="0" lang="en-US" sz="2400" b="0" i="0" u="none" strike="noStrike" kern="0" cap="none" spc="0" normalizeH="0" baseline="0" noProof="0">
                <a:ln>
                  <a:noFill/>
                </a:ln>
                <a:solidFill>
                  <a:srgbClr val="313B47"/>
                </a:solidFill>
                <a:effectLst/>
                <a:uLnTx/>
                <a:uFillTx/>
                <a:latin typeface="Arial"/>
                <a:ea typeface="Arial"/>
                <a:cs typeface="Arial"/>
                <a:sym typeface="Arial"/>
              </a:rPr>
              <a:t>.</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44" name="Google Shape;344;p39"/>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45" name="Google Shape;345;p39"/>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40"/>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51" name="Google Shape;351;p40"/>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53" name="Google Shape;353;p40"/>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55" name="Google Shape;355;p40"/>
          <p:cNvSpPr txBox="1"/>
          <p:nvPr/>
        </p:nvSpPr>
        <p:spPr>
          <a:xfrm>
            <a:off x="889000" y="2391844"/>
            <a:ext cx="10541100" cy="32604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dirty="0">
                <a:ln>
                  <a:noFill/>
                </a:ln>
                <a:solidFill>
                  <a:srgbClr val="313B47"/>
                </a:solidFill>
                <a:effectLst/>
                <a:uLnTx/>
                <a:uFillTx/>
                <a:latin typeface="Arial"/>
                <a:ea typeface="Arial"/>
                <a:cs typeface="Arial"/>
                <a:sym typeface="Arial"/>
              </a:rPr>
              <a:t>4- Explain why you’re the perfect person for the job</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This is where you show off your professional skills and convince the HR manager that you’re a better fit for the job than all the other applicants.</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But first things first - before you even write anything, you need to learn what the most important requirements for the role are. So, open up the job ad and identify which of the responsibilities are the most critical.</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110492" algn="l" defTabSz="914400" rtl="0" eaLnBrk="1" fontAlgn="auto" latinLnBrk="0" hangingPunct="1">
              <a:lnSpc>
                <a:spcPct val="100000"/>
              </a:lnSpc>
              <a:spcBef>
                <a:spcPts val="1081"/>
              </a:spcBef>
              <a:spcAft>
                <a:spcPts val="0"/>
              </a:spcAft>
              <a:buClr>
                <a:srgbClr val="000000"/>
              </a:buClr>
              <a:buSzPts val="2760"/>
              <a:buFont typeface="Arial"/>
              <a:buNone/>
              <a:tabLst/>
              <a:defRPr/>
            </a:pP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p:txBody>
      </p:sp>
      <p:sp>
        <p:nvSpPr>
          <p:cNvPr id="356" name="Google Shape;356;p40"/>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57" name="Google Shape;357;p40"/>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4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63" name="Google Shape;363;p41"/>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65" name="Google Shape;365;p4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66" name="Google Shape;366;p4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67" name="Google Shape;367;p41"/>
          <p:cNvSpPr txBox="1"/>
          <p:nvPr/>
        </p:nvSpPr>
        <p:spPr>
          <a:xfrm>
            <a:off x="768257" y="1788548"/>
            <a:ext cx="10541100" cy="4224193"/>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460"/>
              <a:buFont typeface="Arial"/>
              <a:buChar char="•"/>
              <a:tabLst/>
              <a:defRPr/>
            </a:pPr>
            <a:r>
              <a:rPr kumimoji="0" lang="en-US" sz="2100" b="1" i="0" u="none" strike="noStrike" kern="0" cap="none" spc="0" normalizeH="0" baseline="0" noProof="0" dirty="0">
                <a:ln>
                  <a:noFill/>
                </a:ln>
                <a:solidFill>
                  <a:srgbClr val="313B47"/>
                </a:solidFill>
                <a:effectLst/>
                <a:uLnTx/>
                <a:uFillTx/>
                <a:latin typeface="Arial"/>
                <a:ea typeface="Arial"/>
                <a:cs typeface="Arial"/>
                <a:sym typeface="Arial"/>
              </a:rPr>
              <a:t>5- Explain why you’re a good fit for the company</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Once you’ve written the last paragraph, you might be thinking - I’m a shoo-in for the job! What else do I need to write? I’ll just wrap up the cover letter and hit that sweet </a:t>
            </a:r>
            <a:r>
              <a:rPr kumimoji="0" lang="en-US" sz="2100" b="1" i="0" u="none" strike="noStrike" kern="0" cap="none" spc="0" normalizeH="0" baseline="0" noProof="0" dirty="0">
                <a:ln>
                  <a:noFill/>
                </a:ln>
                <a:solidFill>
                  <a:srgbClr val="313B47"/>
                </a:solidFill>
                <a:effectLst/>
                <a:uLnTx/>
                <a:uFillTx/>
                <a:latin typeface="Arial"/>
                <a:ea typeface="Arial"/>
                <a:cs typeface="Arial"/>
                <a:sym typeface="Arial"/>
              </a:rPr>
              <a:t>SEND</a:t>
            </a: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 button.</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Well, no. You’re not quite there yet.</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The HR manager doesn’t only look at whether you’ll be good at the job or not. They’re looking for someone that’s also a good fit for the company culture.</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After all, employees that don’t fit in are bound to quit, sooner or later. This ends up costing the company a ton of money, up to </a:t>
            </a:r>
            <a:r>
              <a:rPr kumimoji="0" lang="en-US" sz="2100" b="0" i="0" u="sng" strike="noStrike" kern="0" cap="none" spc="0" normalizeH="0" baseline="0" noProof="0" dirty="0">
                <a:ln>
                  <a:noFill/>
                </a:ln>
                <a:solidFill>
                  <a:srgbClr val="0563C1"/>
                </a:solidFill>
                <a:effectLst/>
                <a:uLnTx/>
                <a:uFillTx/>
                <a:latin typeface="Arial"/>
                <a:ea typeface="Arial"/>
                <a:cs typeface="Arial"/>
                <a:sym typeface="Arial"/>
                <a:hlinkClick r:id="rId3"/>
              </a:rPr>
              <a:t>50% of the employee’s annual salary</a:t>
            </a: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 </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37"/>
              </a:spcBef>
              <a:spcAft>
                <a:spcPts val="0"/>
              </a:spcAft>
              <a:buClr>
                <a:srgbClr val="83992A"/>
              </a:buClr>
              <a:buSzPts val="2460"/>
              <a:buFont typeface="Arial"/>
              <a:buChar char="•"/>
              <a:tabLst/>
              <a:defRPr/>
            </a:pPr>
            <a:r>
              <a:rPr kumimoji="0" lang="en-US" sz="2100" b="0" i="0" u="none" strike="noStrike" kern="0" cap="none" spc="0" normalizeH="0" baseline="0" noProof="0" dirty="0">
                <a:ln>
                  <a:noFill/>
                </a:ln>
                <a:solidFill>
                  <a:srgbClr val="313B47"/>
                </a:solidFill>
                <a:effectLst/>
                <a:uLnTx/>
                <a:uFillTx/>
                <a:latin typeface="Arial"/>
                <a:ea typeface="Arial"/>
                <a:cs typeface="Arial"/>
                <a:sym typeface="Arial"/>
              </a:rPr>
              <a:t>Meaning, you also need to convince the HR manager that you’re really passionate about working with them.</a:t>
            </a:r>
            <a:endParaRPr kumimoji="0" sz="2100" b="0" i="0" u="none" strike="noStrike" kern="0" cap="none" spc="0" normalizeH="0" baseline="0" noProof="0" dirty="0">
              <a:ln>
                <a:noFill/>
              </a:ln>
              <a:solidFill>
                <a:srgbClr val="262626"/>
              </a:solidFill>
              <a:effectLst/>
              <a:uLnTx/>
              <a:uFillTx/>
              <a:latin typeface="Garamond"/>
              <a:ea typeface="Garamond"/>
              <a:cs typeface="Garamond"/>
              <a:sym typeface="Garamond"/>
            </a:endParaRPr>
          </a:p>
        </p:txBody>
      </p:sp>
      <p:sp>
        <p:nvSpPr>
          <p:cNvPr id="368" name="Google Shape;368;p41"/>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69" name="Google Shape;369;p41"/>
          <p:cNvPicPr preferRelativeResize="0"/>
          <p:nvPr/>
        </p:nvPicPr>
        <p:blipFill rotWithShape="1">
          <a:blip r:embed="rId4">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42"/>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75" name="Google Shape;375;p42"/>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77" name="Google Shape;377;p4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78" name="Google Shape;378;p4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79" name="Google Shape;379;p42"/>
          <p:cNvSpPr txBox="1"/>
          <p:nvPr/>
        </p:nvSpPr>
        <p:spPr>
          <a:xfrm>
            <a:off x="825450" y="1876048"/>
            <a:ext cx="10541100" cy="3949759"/>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3395"/>
              <a:buFont typeface="Arial"/>
              <a:buChar char="•"/>
              <a:tabLst/>
              <a:defRPr/>
            </a:pPr>
            <a:r>
              <a:rPr kumimoji="0" lang="en-US" sz="2900" b="1" i="0" u="none" strike="noStrike" kern="0" cap="none" spc="0" normalizeH="0" baseline="0" noProof="0" dirty="0">
                <a:ln>
                  <a:noFill/>
                </a:ln>
                <a:solidFill>
                  <a:srgbClr val="313B47"/>
                </a:solidFill>
                <a:effectLst/>
                <a:uLnTx/>
                <a:uFillTx/>
                <a:latin typeface="Arial"/>
                <a:ea typeface="Arial"/>
                <a:cs typeface="Arial"/>
                <a:sym typeface="Arial"/>
              </a:rPr>
              <a:t>6- Wrap up with a call to action</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Finally, it’s time to finish up your cover letter and write the conclusion.</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In the final paragraph, you want to:</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1" i="0" u="none" strike="noStrike" kern="0" cap="none" spc="0" normalizeH="0" baseline="0" noProof="0" dirty="0">
                <a:ln>
                  <a:noFill/>
                </a:ln>
                <a:solidFill>
                  <a:srgbClr val="313B47"/>
                </a:solidFill>
                <a:effectLst/>
                <a:uLnTx/>
                <a:uFillTx/>
                <a:latin typeface="Arial"/>
                <a:ea typeface="Arial"/>
                <a:cs typeface="Arial"/>
                <a:sym typeface="Arial"/>
              </a:rPr>
              <a:t>Wrap up any points you couldn't in the previous paragraphs.</a:t>
            </a: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 Do you have anything left to say? Any other information that could help the hiring manager make their decision? Mention it here.</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1" i="0" u="none" strike="noStrike" kern="0" cap="none" spc="0" normalizeH="0" baseline="0" noProof="0" dirty="0">
                <a:ln>
                  <a:noFill/>
                </a:ln>
                <a:solidFill>
                  <a:srgbClr val="313B47"/>
                </a:solidFill>
                <a:effectLst/>
                <a:uLnTx/>
                <a:uFillTx/>
                <a:latin typeface="Arial"/>
                <a:ea typeface="Arial"/>
                <a:cs typeface="Arial"/>
                <a:sym typeface="Arial"/>
              </a:rPr>
              <a:t>Thank the hiring manager for their time.</a:t>
            </a: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 It never hurts to be courteous, as long as you don’t come off as too needy.</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973"/>
              </a:spcBef>
              <a:spcAft>
                <a:spcPts val="0"/>
              </a:spcAft>
              <a:buClr>
                <a:srgbClr val="83992A"/>
              </a:buClr>
              <a:buSzPts val="2360"/>
              <a:buFont typeface="Arial"/>
              <a:buChar char="•"/>
              <a:tabLst/>
              <a:defRPr/>
            </a:pPr>
            <a:r>
              <a:rPr kumimoji="0" lang="en-US" sz="2000" b="1" i="0" u="none" strike="noStrike" kern="0" cap="none" spc="0" normalizeH="0" baseline="0" noProof="0" dirty="0">
                <a:ln>
                  <a:noFill/>
                </a:ln>
                <a:solidFill>
                  <a:srgbClr val="313B47"/>
                </a:solidFill>
                <a:effectLst/>
                <a:uLnTx/>
                <a:uFillTx/>
                <a:latin typeface="Arial"/>
                <a:ea typeface="Arial"/>
                <a:cs typeface="Arial"/>
                <a:sym typeface="Arial"/>
              </a:rPr>
              <a:t>Finish the cover letter with a call to action.</a:t>
            </a:r>
            <a:r>
              <a:rPr kumimoji="0" lang="en-US" sz="2000" b="0" i="0" u="none" strike="noStrike" kern="0" cap="none" spc="0" normalizeH="0" baseline="0" noProof="0" dirty="0">
                <a:ln>
                  <a:noFill/>
                </a:ln>
                <a:solidFill>
                  <a:srgbClr val="313B47"/>
                </a:solidFill>
                <a:effectLst/>
                <a:uLnTx/>
                <a:uFillTx/>
                <a:latin typeface="Arial"/>
                <a:ea typeface="Arial"/>
                <a:cs typeface="Arial"/>
                <a:sym typeface="Arial"/>
              </a:rPr>
              <a:t> The very last sentence in your cover letter should be a call to action. You should ask the hiring manager to take some sort of action.</a:t>
            </a:r>
            <a:endParaRPr kumimoji="0" sz="2000" b="0" i="0" u="none" strike="noStrike" kern="0" cap="none" spc="0" normalizeH="0" baseline="0" noProof="0" dirty="0">
              <a:ln>
                <a:noFill/>
              </a:ln>
              <a:solidFill>
                <a:srgbClr val="262626"/>
              </a:solidFill>
              <a:effectLst/>
              <a:uLnTx/>
              <a:uFillTx/>
              <a:latin typeface="Garamond"/>
              <a:ea typeface="Garamond"/>
              <a:cs typeface="Garamond"/>
              <a:sym typeface="Garamond"/>
            </a:endParaRPr>
          </a:p>
        </p:txBody>
      </p:sp>
      <p:sp>
        <p:nvSpPr>
          <p:cNvPr id="380" name="Google Shape;380;p42"/>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81" name="Google Shape;381;p42"/>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43"/>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87" name="Google Shape;387;p43"/>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89" name="Google Shape;389;p43"/>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90" name="Google Shape;390;p43"/>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391" name="Google Shape;391;p43"/>
          <p:cNvSpPr txBox="1"/>
          <p:nvPr/>
        </p:nvSpPr>
        <p:spPr>
          <a:xfrm>
            <a:off x="889000" y="2391844"/>
            <a:ext cx="10541100" cy="26970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a:ln>
                  <a:noFill/>
                </a:ln>
                <a:solidFill>
                  <a:srgbClr val="313B47"/>
                </a:solidFill>
                <a:effectLst/>
                <a:uLnTx/>
                <a:uFillTx/>
                <a:latin typeface="Arial"/>
                <a:ea typeface="Arial"/>
                <a:cs typeface="Arial"/>
                <a:sym typeface="Arial"/>
              </a:rPr>
              <a:t>Good Example:</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81"/>
              </a:spcBef>
              <a:spcAft>
                <a:spcPts val="0"/>
              </a:spcAft>
              <a:buClr>
                <a:srgbClr val="83992A"/>
              </a:buClr>
              <a:buSzPts val="2760"/>
              <a:buFont typeface="Arial"/>
              <a:buChar char="•"/>
              <a:tabLst/>
              <a:defRPr/>
            </a:pPr>
            <a:r>
              <a:rPr kumimoji="0" lang="en-US" sz="2400" b="0" i="1" u="none" strike="noStrike" kern="0" cap="none" spc="0" normalizeH="0" baseline="0" noProof="0">
                <a:ln>
                  <a:noFill/>
                </a:ln>
                <a:solidFill>
                  <a:srgbClr val="313B47"/>
                </a:solidFill>
                <a:effectLst/>
                <a:uLnTx/>
                <a:uFillTx/>
                <a:latin typeface="Arial"/>
                <a:ea typeface="Arial"/>
                <a:cs typeface="Arial"/>
                <a:sym typeface="Arial"/>
              </a:rPr>
              <a:t>So to wrap it all up, thanks for looking into my application. I hope I can help Company X make the most out of their Facebook marketing initiatives. I'd love to further discuss how my previous success at XYZ Inc. can help you achieve your Facebook marketing goals.</a:t>
            </a:r>
            <a:endParaRPr kumimoji="0" sz="2400" b="0" i="0" u="none" strike="noStrike" kern="0" cap="none" spc="0" normalizeH="0" baseline="0" noProof="0">
              <a:ln>
                <a:noFill/>
              </a:ln>
              <a:solidFill>
                <a:srgbClr val="313B47"/>
              </a:solidFill>
              <a:effectLst/>
              <a:uLnTx/>
              <a:uFillTx/>
              <a:latin typeface="Arial"/>
              <a:ea typeface="Arial"/>
              <a:cs typeface="Arial"/>
              <a:sym typeface="Arial"/>
            </a:endParaRPr>
          </a:p>
          <a:p>
            <a:pPr marL="285752" marR="0" lvl="0" indent="-110492" algn="l" defTabSz="914400" rtl="0" eaLnBrk="1" fontAlgn="auto" latinLnBrk="0" hangingPunct="1">
              <a:lnSpc>
                <a:spcPct val="100000"/>
              </a:lnSpc>
              <a:spcBef>
                <a:spcPts val="1081"/>
              </a:spcBef>
              <a:spcAft>
                <a:spcPts val="0"/>
              </a:spcAft>
              <a:buClr>
                <a:srgbClr val="000000"/>
              </a:buClr>
              <a:buSzPts val="2760"/>
              <a:buFont typeface="Arial"/>
              <a:buNone/>
              <a:tabLst/>
              <a:defRPr/>
            </a:pP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392" name="Google Shape;392;p43"/>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393" name="Google Shape;393;p43"/>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44"/>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399" name="Google Shape;399;p44"/>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401" name="Google Shape;401;p4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402" name="Google Shape;402;p4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403" name="Google Shape;403;p44"/>
          <p:cNvSpPr txBox="1"/>
          <p:nvPr/>
        </p:nvSpPr>
        <p:spPr>
          <a:xfrm>
            <a:off x="825450" y="1966451"/>
            <a:ext cx="10541100" cy="3816389"/>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1" i="0" u="none" strike="noStrike" kern="0" cap="none" spc="0" normalizeH="0" baseline="0" noProof="0" dirty="0">
                <a:ln>
                  <a:noFill/>
                </a:ln>
                <a:solidFill>
                  <a:srgbClr val="313B47"/>
                </a:solidFill>
                <a:effectLst/>
                <a:uLnTx/>
                <a:uFillTx/>
                <a:latin typeface="Arial"/>
                <a:ea typeface="Arial"/>
                <a:cs typeface="Arial"/>
                <a:sym typeface="Arial"/>
              </a:rPr>
              <a:t>7- Use the right formal closing</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Once you’re done with the final paragraph, all you have to do is write down a formal “goodbye” and you’re good to go.</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Feel free to use one of the most popular conclusions to a cover letter:</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Best Regards,</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Kind Regards,</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Sincerely,</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a:p>
            <a:pPr marL="285752" marR="0" lvl="0" indent="-285752" algn="l" defTabSz="914400" rtl="0" eaLnBrk="1" fontAlgn="auto" latinLnBrk="0" hangingPunct="1">
              <a:lnSpc>
                <a:spcPct val="100000"/>
              </a:lnSpc>
              <a:spcBef>
                <a:spcPts val="1045"/>
              </a:spcBef>
              <a:spcAft>
                <a:spcPts val="0"/>
              </a:spcAft>
              <a:buClr>
                <a:srgbClr val="83992A"/>
              </a:buClr>
              <a:buSzPts val="2760"/>
              <a:buFont typeface="Arial"/>
              <a:buChar char="•"/>
              <a:tabLst/>
              <a:defRPr/>
            </a:pPr>
            <a:r>
              <a:rPr kumimoji="0" lang="en-US" sz="2400" b="0" i="0" u="none" strike="noStrike" kern="0" cap="none" spc="0" normalizeH="0" baseline="0" noProof="0" dirty="0">
                <a:ln>
                  <a:noFill/>
                </a:ln>
                <a:solidFill>
                  <a:srgbClr val="313B47"/>
                </a:solidFill>
                <a:effectLst/>
                <a:uLnTx/>
                <a:uFillTx/>
                <a:latin typeface="Arial"/>
                <a:ea typeface="Arial"/>
                <a:cs typeface="Arial"/>
                <a:sym typeface="Arial"/>
              </a:rPr>
              <a:t>Thank you,</a:t>
            </a:r>
            <a:endParaRPr kumimoji="0" sz="2400" b="0" i="0" u="none" strike="noStrike" kern="0" cap="none" spc="0" normalizeH="0" baseline="0" noProof="0" dirty="0">
              <a:ln>
                <a:noFill/>
              </a:ln>
              <a:solidFill>
                <a:srgbClr val="262626"/>
              </a:solidFill>
              <a:effectLst/>
              <a:uLnTx/>
              <a:uFillTx/>
              <a:latin typeface="Garamond"/>
              <a:ea typeface="Garamond"/>
              <a:cs typeface="Garamond"/>
              <a:sym typeface="Garamond"/>
            </a:endParaRPr>
          </a:p>
        </p:txBody>
      </p:sp>
      <p:sp>
        <p:nvSpPr>
          <p:cNvPr id="404" name="Google Shape;404;p44"/>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05" name="Google Shape;405;p44"/>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45"/>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411" name="Google Shape;411;p45"/>
          <p:cNvSpPr txBox="1"/>
          <p:nvPr/>
        </p:nvSpPr>
        <p:spPr>
          <a:xfrm>
            <a:off x="2420900" y="1064350"/>
            <a:ext cx="8793300" cy="7695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313B47"/>
              </a:buClr>
              <a:buSzPts val="2201"/>
              <a:buFont typeface="Arial"/>
              <a:buNone/>
              <a:tabLst/>
              <a:defRPr/>
            </a:pPr>
            <a:endParaRPr kumimoji="0" sz="4400" b="1"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413" name="Google Shape;413;p4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414" name="Google Shape;414;p4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415" name="Google Shape;415;p45"/>
          <p:cNvSpPr txBox="1"/>
          <p:nvPr/>
        </p:nvSpPr>
        <p:spPr>
          <a:xfrm>
            <a:off x="825450" y="2544976"/>
            <a:ext cx="10541100" cy="517200"/>
          </a:xfrm>
          <a:prstGeom prst="rect">
            <a:avLst/>
          </a:prstGeom>
          <a:noFill/>
          <a:ln>
            <a:noFill/>
          </a:ln>
        </p:spPr>
        <p:txBody>
          <a:bodyPr spcFirstLastPara="1" wrap="square" lIns="91425" tIns="45700" rIns="91425" bIns="45700" anchor="t" anchorCtr="0">
            <a:spAutoFit/>
          </a:bodyPr>
          <a:lstStyle/>
          <a:p>
            <a:pPr marL="285752" marR="0" lvl="0" indent="-285752" algn="l" defTabSz="914400" rtl="0" eaLnBrk="1" fontAlgn="auto" latinLnBrk="0" hangingPunct="1">
              <a:lnSpc>
                <a:spcPct val="100000"/>
              </a:lnSpc>
              <a:spcBef>
                <a:spcPts val="0"/>
              </a:spcBef>
              <a:spcAft>
                <a:spcPts val="0"/>
              </a:spcAft>
              <a:buClr>
                <a:srgbClr val="83992A"/>
              </a:buClr>
              <a:buSzPts val="2760"/>
              <a:buFont typeface="Arial"/>
              <a:buChar char="•"/>
              <a:tabLst/>
              <a:defRPr/>
            </a:pPr>
            <a:r>
              <a:rPr kumimoji="0" lang="en-US" sz="2400" b="0" i="0" u="none" strike="noStrike" kern="0" cap="none" spc="0" normalizeH="0" baseline="0" noProof="0">
                <a:ln>
                  <a:noFill/>
                </a:ln>
                <a:solidFill>
                  <a:srgbClr val="2D2D2D"/>
                </a:solidFill>
                <a:effectLst/>
                <a:uLnTx/>
                <a:uFillTx/>
                <a:latin typeface="Noto Sans"/>
                <a:ea typeface="Noto Sans"/>
                <a:cs typeface="Noto Sans"/>
                <a:sym typeface="Noto Sans"/>
              </a:rPr>
              <a:t>8- End with your signature at the bottom.</a:t>
            </a:r>
            <a:endParaRPr kumimoji="0" sz="2400" b="0" i="0" u="none" strike="noStrike" kern="0" cap="none" spc="0" normalizeH="0" baseline="0" noProof="0">
              <a:ln>
                <a:noFill/>
              </a:ln>
              <a:solidFill>
                <a:srgbClr val="262626"/>
              </a:solidFill>
              <a:effectLst/>
              <a:uLnTx/>
              <a:uFillTx/>
              <a:latin typeface="Garamond"/>
              <a:ea typeface="Garamond"/>
              <a:cs typeface="Garamond"/>
              <a:sym typeface="Garamond"/>
            </a:endParaRPr>
          </a:p>
        </p:txBody>
      </p:sp>
      <p:sp>
        <p:nvSpPr>
          <p:cNvPr id="416" name="Google Shape;416;p45"/>
          <p:cNvSpPr txBox="1"/>
          <p:nvPr/>
        </p:nvSpPr>
        <p:spPr>
          <a:xfrm>
            <a:off x="9264625" y="6292631"/>
            <a:ext cx="2616300" cy="400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000"/>
              <a:buFont typeface="Arial"/>
              <a:buNone/>
              <a:tabLst/>
              <a:defRPr/>
            </a:pPr>
            <a:r>
              <a:rPr kumimoji="0" lang="en-US" sz="2000" b="1" i="0" u="none" strike="noStrike" kern="0" cap="none" spc="0" normalizeH="0" baseline="0" noProof="0">
                <a:ln>
                  <a:noFill/>
                </a:ln>
                <a:solidFill>
                  <a:srgbClr val="000000"/>
                </a:solidFill>
                <a:effectLst/>
                <a:uLnTx/>
                <a:uFillTx/>
                <a:latin typeface="Calibri"/>
                <a:ea typeface="Calibri"/>
                <a:cs typeface="Calibri"/>
                <a:sym typeface="Calibri"/>
              </a:rPr>
              <a:t>www.midocean.ae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417" name="Google Shape;417;p45"/>
          <p:cNvPicPr preferRelativeResize="0"/>
          <p:nvPr/>
        </p:nvPicPr>
        <p:blipFill rotWithShape="1">
          <a:blip r:embed="rId3">
            <a:alphaModFix/>
          </a:blip>
          <a:srcRect t="27876" b="25428"/>
          <a:stretch/>
        </p:blipFill>
        <p:spPr>
          <a:xfrm>
            <a:off x="9678850" y="268963"/>
            <a:ext cx="2305141" cy="107634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3">
          <a:extLst>
            <a:ext uri="{FF2B5EF4-FFF2-40B4-BE49-F238E27FC236}">
              <a16:creationId xmlns:a16="http://schemas.microsoft.com/office/drawing/2014/main" id="{C93D4D6D-2DDA-E117-8095-909B3658FFC1}"/>
            </a:ext>
          </a:extLst>
        </p:cNvPr>
        <p:cNvGrpSpPr/>
        <p:nvPr/>
      </p:nvGrpSpPr>
      <p:grpSpPr>
        <a:xfrm>
          <a:off x="0" y="0"/>
          <a:ext cx="0" cy="0"/>
          <a:chOff x="0" y="0"/>
          <a:chExt cx="0" cy="0"/>
        </a:xfrm>
      </p:grpSpPr>
      <p:sp>
        <p:nvSpPr>
          <p:cNvPr id="124" name="Google Shape;124;p24">
            <a:extLst>
              <a:ext uri="{FF2B5EF4-FFF2-40B4-BE49-F238E27FC236}">
                <a16:creationId xmlns:a16="http://schemas.microsoft.com/office/drawing/2014/main" id="{D7AEBEDE-0C32-CE90-B5D6-75C6809DC7CA}"/>
              </a:ext>
            </a:extLst>
          </p:cNvPr>
          <p:cNvSpPr/>
          <p:nvPr/>
        </p:nvSpPr>
        <p:spPr>
          <a:xfrm>
            <a:off x="617275" y="1231800"/>
            <a:ext cx="10812600" cy="53556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a:extLst>
              <a:ext uri="{FF2B5EF4-FFF2-40B4-BE49-F238E27FC236}">
                <a16:creationId xmlns:a16="http://schemas.microsoft.com/office/drawing/2014/main" id="{600375D5-7BFA-97EA-25FC-E3D9A15D33E3}"/>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127" name="Google Shape;127;p24">
            <a:extLst>
              <a:ext uri="{FF2B5EF4-FFF2-40B4-BE49-F238E27FC236}">
                <a16:creationId xmlns:a16="http://schemas.microsoft.com/office/drawing/2014/main" id="{F1CB35C3-1350-5065-9861-C6EE42CAAFF1}"/>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a:extLst>
              <a:ext uri="{FF2B5EF4-FFF2-40B4-BE49-F238E27FC236}">
                <a16:creationId xmlns:a16="http://schemas.microsoft.com/office/drawing/2014/main" id="{6CB036F4-49EF-96FF-E604-67E3562DE0DA}"/>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29" name="Google Shape;129;p24">
            <a:extLst>
              <a:ext uri="{FF2B5EF4-FFF2-40B4-BE49-F238E27FC236}">
                <a16:creationId xmlns:a16="http://schemas.microsoft.com/office/drawing/2014/main" id="{B2889F88-8B52-7CCD-CDE2-25204D0EF622}"/>
              </a:ext>
            </a:extLst>
          </p:cNvPr>
          <p:cNvSpPr txBox="1"/>
          <p:nvPr/>
        </p:nvSpPr>
        <p:spPr>
          <a:xfrm>
            <a:off x="889000" y="2391850"/>
            <a:ext cx="9862800" cy="1708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chemeClr val="dk1"/>
              </a:buClr>
              <a:buSzPts val="1100"/>
              <a:buFont typeface="Arial"/>
              <a:buNone/>
            </a:pPr>
            <a:endParaRPr sz="2550" b="0" i="0" u="none" strike="noStrike" cap="none">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p:txBody>
      </p:sp>
      <p:pic>
        <p:nvPicPr>
          <p:cNvPr id="3" name="Picture 2">
            <a:extLst>
              <a:ext uri="{FF2B5EF4-FFF2-40B4-BE49-F238E27FC236}">
                <a16:creationId xmlns:a16="http://schemas.microsoft.com/office/drawing/2014/main" id="{312940A7-8907-6ED2-B284-BD6301D4FFE1}"/>
              </a:ext>
            </a:extLst>
          </p:cNvPr>
          <p:cNvPicPr>
            <a:picLocks noChangeAspect="1"/>
          </p:cNvPicPr>
          <p:nvPr/>
        </p:nvPicPr>
        <p:blipFill>
          <a:blip r:embed="rId3"/>
          <a:srcRect l="4332" t="8895" r="1057" b="20942"/>
          <a:stretch>
            <a:fillRect/>
          </a:stretch>
        </p:blipFill>
        <p:spPr>
          <a:xfrm>
            <a:off x="617275" y="1110342"/>
            <a:ext cx="10812600" cy="5477069"/>
          </a:xfrm>
          <a:prstGeom prst="rect">
            <a:avLst/>
          </a:prstGeom>
        </p:spPr>
      </p:pic>
    </p:spTree>
    <p:extLst>
      <p:ext uri="{BB962C8B-B14F-4D97-AF65-F5344CB8AC3E}">
        <p14:creationId xmlns:p14="http://schemas.microsoft.com/office/powerpoint/2010/main" val="991655485"/>
      </p:ext>
    </p:extLst>
  </p:cSld>
  <p:clrMapOvr>
    <a:masterClrMapping/>
  </p:clrMapOvr>
  <mc:AlternateContent xmlns:mc="http://schemas.openxmlformats.org/markup-compatibility/2006" xmlns:p14="http://schemas.microsoft.com/office/powerpoint/2010/main">
    <mc:Choice Requires="p14">
      <p:transition spd="slow" p14:dur="2000" advTm="149266"/>
    </mc:Choice>
    <mc:Fallback xmlns="">
      <p:transition spd="slow" advTm="1492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pic>
        <p:nvPicPr>
          <p:cNvPr id="627" name="Google Shape;627;p57"/>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629" name="Google Shape;629;p57"/>
          <p:cNvSpPr txBox="1"/>
          <p:nvPr/>
        </p:nvSpPr>
        <p:spPr>
          <a:xfrm>
            <a:off x="534381" y="5945200"/>
            <a:ext cx="4524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630" name="Google Shape;630;p57"/>
          <p:cNvSpPr/>
          <p:nvPr/>
        </p:nvSpPr>
        <p:spPr>
          <a:xfrm>
            <a:off x="1340017" y="1410088"/>
            <a:ext cx="9652637" cy="4308315"/>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1" name="Google Shape;631;p57"/>
          <p:cNvSpPr/>
          <p:nvPr/>
        </p:nvSpPr>
        <p:spPr>
          <a:xfrm>
            <a:off x="1468709" y="1526062"/>
            <a:ext cx="9473700" cy="4142400"/>
          </a:xfrm>
          <a:prstGeom prst="rect">
            <a:avLst/>
          </a:prstGeom>
          <a:blipFill rotWithShape="1">
            <a:blip r:embed="rId4">
              <a:alphaModFix/>
            </a:blip>
            <a:tile tx="0" ty="-381000" sx="99000" sy="98002"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19644"/>
    </mc:Choice>
    <mc:Fallback xmlns="">
      <p:transition spd="slow" advTm="19644"/>
    </mc:Fallback>
  </mc:AlternateContent>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86ABA3F-4720-4D58-A5FB-F35D13859A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EF24A3-1681-4863-B11B-47C8FB4C9BCD}">
  <ds:schemaRefs>
    <ds:schemaRef ds:uri="http://schemas.microsoft.com/sharepoint/v3/contenttype/forms"/>
  </ds:schemaRefs>
</ds:datastoreItem>
</file>

<file path=customXml/itemProps3.xml><?xml version="1.0" encoding="utf-8"?>
<ds:datastoreItem xmlns:ds="http://schemas.openxmlformats.org/officeDocument/2006/customXml" ds:itemID="{082611E2-D508-4E6C-9434-9F15AEFC8261}">
  <ds:schemaRefs>
    <ds:schemaRef ds:uri="d13aca44-ef33-4cf4-9980-7f0b00e6eeb9"/>
    <ds:schemaRef ds:uri="http://www.w3.org/XML/1998/namespace"/>
    <ds:schemaRef ds:uri="http://purl.org/dc/dcmitype/"/>
    <ds:schemaRef ds:uri="http://purl.org/dc/elements/1.1/"/>
    <ds:schemaRef ds:uri="49100919-8a76-4266-be0c-7dc583902cb4"/>
    <ds:schemaRef ds:uri="http://schemas.microsoft.com/office/2006/documentManagement/types"/>
    <ds:schemaRef ds:uri="http://schemas.microsoft.com/office/2006/metadata/properties"/>
    <ds:schemaRef ds:uri="http://purl.org/dc/term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
  <TotalTime>928</TotalTime>
  <Words>1363</Words>
  <Application>Microsoft Office PowerPoint</Application>
  <PresentationFormat>Widescreen</PresentationFormat>
  <Paragraphs>160</Paragraphs>
  <Slides>26</Slides>
  <Notes>26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Garamond</vt:lpstr>
      <vt:lpstr>Noto Sans</vt:lpstr>
      <vt:lpstr>Times New Roman</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AhmedSoliman</cp:lastModifiedBy>
  <cp:revision>20</cp:revision>
  <dcterms:modified xsi:type="dcterms:W3CDTF">2025-06-30T19:03:33Z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