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3"/>
  </p:sldMasterIdLst>
  <p:notesMasterIdLst>
    <p:notesMasterId r:id="rId5"/>
  </p:notesMasterIdLst>
  <p:sldIdLst>
    <p:sldId id="541" r:id="rId4"/>
    <p:sldId id="542" r:id="rId6"/>
    <p:sldId id="313" r:id="rId7"/>
    <p:sldId id="587" r:id="rId8"/>
    <p:sldId id="588" r:id="rId9"/>
    <p:sldId id="589" r:id="rId10"/>
    <p:sldId id="590" r:id="rId11"/>
    <p:sldId id="591" r:id="rId12"/>
    <p:sldId id="645" r:id="rId13"/>
    <p:sldId id="593" r:id="rId14"/>
    <p:sldId id="606" r:id="rId15"/>
    <p:sldId id="699" r:id="rId16"/>
    <p:sldId id="701" r:id="rId17"/>
    <p:sldId id="673" r:id="rId18"/>
    <p:sldId id="609" r:id="rId19"/>
    <p:sldId id="642" r:id="rId20"/>
    <p:sldId id="643" r:id="rId21"/>
    <p:sldId id="612" r:id="rId22"/>
    <p:sldId id="614" r:id="rId23"/>
    <p:sldId id="615" r:id="rId24"/>
    <p:sldId id="616" r:id="rId25"/>
    <p:sldId id="617" r:id="rId26"/>
    <p:sldId id="650" r:id="rId27"/>
    <p:sldId id="618" r:id="rId28"/>
    <p:sldId id="631" r:id="rId29"/>
    <p:sldId id="695" r:id="rId30"/>
    <p:sldId id="632" r:id="rId31"/>
    <p:sldId id="676" r:id="rId32"/>
    <p:sldId id="703" r:id="rId33"/>
    <p:sldId id="677" r:id="rId34"/>
    <p:sldId id="678" r:id="rId35"/>
    <p:sldId id="679" r:id="rId36"/>
    <p:sldId id="681" r:id="rId37"/>
    <p:sldId id="683" r:id="rId38"/>
    <p:sldId id="697" r:id="rId39"/>
    <p:sldId id="684" r:id="rId40"/>
    <p:sldId id="686" r:id="rId41"/>
    <p:sldId id="705" r:id="rId42"/>
    <p:sldId id="687" r:id="rId43"/>
    <p:sldId id="689" r:id="rId44"/>
    <p:sldId id="691" r:id="rId45"/>
    <p:sldId id="693" r:id="rId46"/>
    <p:sldId id="539" r:id="rId47"/>
    <p:sldId id="70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588"/>
            <p14:sldId id="589"/>
            <p14:sldId id="590"/>
            <p14:sldId id="591"/>
            <p14:sldId id="645"/>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707"/>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5" Type="http://schemas.openxmlformats.org/officeDocument/2006/relationships/customXml" Target="../customXml/item3.xml"/><Relationship Id="rId54" Type="http://schemas.openxmlformats.org/officeDocument/2006/relationships/customXml" Target="../customXml/item2.xml"/><Relationship Id="rId53" Type="http://schemas.openxmlformats.org/officeDocument/2006/relationships/customXml" Target="../customXml/item1.xml"/><Relationship Id="rId52" Type="http://schemas.openxmlformats.org/officeDocument/2006/relationships/tableStyles" Target="tableStyles.xml"/><Relationship Id="rId51" Type="http://schemas.openxmlformats.org/officeDocument/2006/relationships/viewProps" Target="viewProps.xml"/><Relationship Id="rId50" Type="http://schemas.openxmlformats.org/officeDocument/2006/relationships/presProps" Target="presProps.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1.png"/><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9" Type="http://schemas.openxmlformats.org/officeDocument/2006/relationships/theme" Target="../theme/theme2.xml"/><Relationship Id="rId18" Type="http://schemas.openxmlformats.org/officeDocument/2006/relationships/image" Target="../media/image1.png"/><Relationship Id="rId17" Type="http://schemas.openxmlformats.org/officeDocument/2006/relationships/slideLayout" Target="../slideLayouts/slideLayout32.xml"/><Relationship Id="rId16" Type="http://schemas.openxmlformats.org/officeDocument/2006/relationships/slideLayout" Target="../slideLayouts/slideLayout31.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6.xml"/><Relationship Id="rId1" Type="http://schemas.openxmlformats.org/officeDocument/2006/relationships/image" Target="../media/image3.png"/></Relationships>
</file>

<file path=ppt/slides/_rels/slide43.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3.png"/><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endParaRPr lang="en-US" sz="28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77239" y="2424869"/>
            <a:ext cx="1004409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endParaRPr lang="en-US" sz="3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8</a:t>
            </a:r>
            <a:endParaRPr lang="en-US" sz="2800" dirty="0"/>
          </a:p>
        </p:txBody>
      </p:sp>
      <p:sp>
        <p:nvSpPr>
          <p:cNvPr id="46" name="TextBox 45"/>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4" name="Oval 13"/>
          <p:cNvSpPr/>
          <p:nvPr/>
        </p:nvSpPr>
        <p:spPr>
          <a:xfrm>
            <a:off x="6831873" y="-320675"/>
            <a:ext cx="6778919" cy="7410450"/>
          </a:xfrm>
          <a:prstGeom prst="ellipse">
            <a:avLst/>
          </a:prstGeom>
          <a:blipFill>
            <a:blip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5" y="37651"/>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l="4175" r="4175"/>
          <a:stretch>
            <a:fillRect/>
          </a:stretch>
        </p:blipFill>
        <p:spPr>
          <a:xfrm>
            <a:off x="130648" y="8707"/>
            <a:ext cx="9023511" cy="5404131"/>
          </a:xfrm>
        </p:spPr>
      </p:pic>
      <p:sp>
        <p:nvSpPr>
          <p:cNvPr id="9" name="TextBox 8"/>
          <p:cNvSpPr txBox="1"/>
          <p:nvPr/>
        </p:nvSpPr>
        <p:spPr>
          <a:xfrm>
            <a:off x="5622987" y="3758532"/>
            <a:ext cx="4211666" cy="523220"/>
          </a:xfrm>
          <a:prstGeom prst="rect">
            <a:avLst/>
          </a:prstGeom>
          <a:noFill/>
        </p:spPr>
        <p:txBody>
          <a:bodyPr wrap="none" rtlCol="0">
            <a:spAutoFit/>
          </a:bodyPr>
          <a:lstStyle/>
          <a:p>
            <a:r>
              <a:rPr lang="en-US" sz="2800" b="1" dirty="0">
                <a:solidFill>
                  <a:srgbClr val="0070C0"/>
                </a:solidFill>
                <a:latin typeface="Arial Black" panose="020B0A04020102020204" pitchFamily="34" charset="0"/>
                <a:cs typeface="Times New Roman" panose="02020603050405020304" pitchFamily="18" charset="0"/>
              </a:rPr>
              <a:t>Tender Management</a:t>
            </a:r>
            <a:endParaRPr lang="en-US" sz="2800" b="1" dirty="0">
              <a:solidFill>
                <a:srgbClr val="0070C0"/>
              </a:solidFill>
              <a:latin typeface="Arial Black" panose="020B0A04020102020204" pitchFamily="34" charset="0"/>
              <a:cs typeface="Times New Roman" panose="02020603050405020304" pitchFamily="18" charset="0"/>
            </a:endParaRPr>
          </a:p>
        </p:txBody>
      </p:sp>
      <p:sp>
        <p:nvSpPr>
          <p:cNvPr id="10" name="Rectangle: Rounded Corners 9"/>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8</a:t>
            </a:r>
            <a:endParaRPr lang="en-US" sz="2800" dirty="0"/>
          </a:p>
        </p:txBody>
      </p:sp>
      <p:sp>
        <p:nvSpPr>
          <p:cNvPr id="11" name="TextBox 10"/>
          <p:cNvSpPr txBox="1"/>
          <p:nvPr/>
        </p:nvSpPr>
        <p:spPr>
          <a:xfrm>
            <a:off x="5622987" y="4923507"/>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endParaRPr lang="en-US" sz="2000" b="1" dirty="0">
              <a:solidFill>
                <a:schemeClr val="bg1"/>
              </a:solidFill>
            </a:endParaRPr>
          </a:p>
        </p:txBody>
      </p:sp>
      <p:pic>
        <p:nvPicPr>
          <p:cNvPr id="6"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1" y="219629"/>
            <a:ext cx="452844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840000" flipV="1">
            <a:off x="-177800" y="3258820"/>
            <a:ext cx="4115435" cy="25133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Course Agenda</a:t>
            </a:r>
            <a:endParaRPr lang="en-US" sz="3400" dirty="0"/>
          </a:p>
        </p:txBody>
      </p:sp>
      <p:sp>
        <p:nvSpPr>
          <p:cNvPr id="31" name="TextBox 30"/>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contents of tender management.</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work involved in tendering process.</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Understand the </a:t>
            </a:r>
            <a:r>
              <a:rPr lang="en-US" sz="3000" b="1" dirty="0">
                <a:solidFill>
                  <a:prstClr val="black"/>
                </a:solidFill>
                <a:latin typeface="Times New Roman" panose="02020603050405020304"/>
                <a:ea typeface="Times New Roman" panose="02020603050405020304"/>
                <a:cs typeface="Times New Roman" panose="02020603050405020304"/>
                <a:sym typeface="Times New Roman" panose="02020603050405020304"/>
              </a:rPr>
              <a:t>p</a:t>
            </a:r>
            <a:r>
              <a:rPr kumimoji="0" lang="en-US" sz="3000" b="1" i="0" u="none" strike="noStrike" kern="1200" cap="none" spc="0" normalizeH="0" baseline="0" noProof="0" dirty="0" err="1">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roject</a:t>
            </a:r>
            <a:r>
              <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 drivers and priorities.</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Explain the project contracting strategy.</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tender documentation.</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0" marR="0" lvl="0" indent="0" algn="just" defTabSz="914400" rtl="0" eaLnBrk="1" fontAlgn="auto" latinLnBrk="0" hangingPunct="1">
              <a:lnSpc>
                <a:spcPct val="100000"/>
              </a:lnSpc>
              <a:spcBef>
                <a:spcPts val="0"/>
              </a:spcBef>
              <a:spcAft>
                <a:spcPts val="0"/>
              </a:spcAft>
              <a:buClrTx/>
              <a:buSzTx/>
              <a:buFontTx/>
              <a:buNone/>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70C0"/>
                </a:solidFill>
              </a:rPr>
              <a:t>TENDER MANAGEMENT</a:t>
            </a:r>
            <a:endParaRPr lang="en-US" sz="3200" b="1" dirty="0">
              <a:solidFill>
                <a:srgbClr val="0070C0"/>
              </a:solidFill>
            </a:endParaRPr>
          </a:p>
        </p:txBody>
      </p:sp>
      <p:sp>
        <p:nvSpPr>
          <p:cNvPr id="13315" name="Rectangle 3"/>
          <p:cNvSpPr>
            <a:spLocks noGrp="1" noChangeArrowheads="1"/>
          </p:cNvSpPr>
          <p:nvPr>
            <p:ph idx="1"/>
          </p:nvPr>
        </p:nvSpPr>
        <p:spPr>
          <a:xfrm>
            <a:off x="259679" y="1593859"/>
            <a:ext cx="9841254" cy="4844955"/>
          </a:xfrm>
        </p:spPr>
        <p:txBody>
          <a:bodyPr rtlCol="0">
            <a:normAutofit/>
          </a:bodyPr>
          <a:lstStyle/>
          <a:p>
            <a:pPr algn="just"/>
            <a:r>
              <a:rPr lang="en-US" sz="4400" b="1" dirty="0">
                <a:solidFill>
                  <a:srgbClr val="0070C0"/>
                </a:solidFill>
                <a:latin typeface="+mj-lt"/>
              </a:rPr>
              <a:t>M</a:t>
            </a:r>
            <a:r>
              <a:rPr lang="en-US" b="1" dirty="0">
                <a:solidFill>
                  <a:srgbClr val="0070C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endParaRPr lang="en-US" dirty="0">
              <a:latin typeface="+mj-lt"/>
            </a:endParaRPr>
          </a:p>
          <a:p>
            <a:pPr algn="just"/>
            <a:r>
              <a:rPr lang="en-US" dirty="0">
                <a:latin typeface="+mj-lt"/>
              </a:rPr>
              <a:t>The way this is done can have a profound impact on project success and profitability.</a:t>
            </a:r>
            <a:endParaRPr lang="en-US" dirty="0">
              <a:latin typeface="+mj-lt"/>
            </a:endParaRPr>
          </a:p>
          <a:p>
            <a:pPr algn="just"/>
            <a:r>
              <a:rPr lang="en-US" dirty="0">
                <a:latin typeface="+mj-lt"/>
              </a:rPr>
              <a:t>The economics of top-class procurement are compelling.</a:t>
            </a:r>
            <a:endParaRPr lang="en-US" dirty="0">
              <a:latin typeface="+mj-lt"/>
            </a:endParaRPr>
          </a:p>
          <a:p>
            <a:pPr algn="just"/>
            <a:r>
              <a:rPr lang="en-US" dirty="0">
                <a:latin typeface="+mj-lt"/>
              </a:rPr>
              <a:t>With the growth of outsourcing, third-party goods and services can account for between 40 percent and 80 percent of a project or company activity.</a:t>
            </a:r>
            <a:endParaRPr lang="en-US" dirty="0">
              <a:latin typeface="+mj-lt"/>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312400" y="1114597"/>
            <a:ext cx="1667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70C0"/>
                </a:solidFill>
              </a:rPr>
              <a:t>TENDER MANAGEMENT</a:t>
            </a:r>
            <a:endParaRPr lang="en-US" sz="3200" b="1" dirty="0">
              <a:solidFill>
                <a:srgbClr val="0070C0"/>
              </a:solidFill>
            </a:endParaRPr>
          </a:p>
        </p:txBody>
      </p:sp>
      <p:sp>
        <p:nvSpPr>
          <p:cNvPr id="11267" name="Rectangle 3"/>
          <p:cNvSpPr>
            <a:spLocks noGrp="1" noChangeArrowheads="1"/>
          </p:cNvSpPr>
          <p:nvPr>
            <p:ph idx="1"/>
          </p:nvPr>
        </p:nvSpPr>
        <p:spPr>
          <a:xfrm>
            <a:off x="332283" y="1484504"/>
            <a:ext cx="9797931" cy="4800600"/>
          </a:xfrm>
        </p:spPr>
        <p:txBody>
          <a:bodyPr>
            <a:normAutofit/>
          </a:bodyPr>
          <a:lstStyle/>
          <a:p>
            <a:pPr algn="just">
              <a:spcBef>
                <a:spcPct val="50000"/>
              </a:spcBef>
            </a:pPr>
            <a:r>
              <a:rPr lang="en-US" altLang="en-US" b="1" dirty="0">
                <a:solidFill>
                  <a:srgbClr val="0070C0"/>
                </a:solidFill>
              </a:rPr>
              <a:t>Example</a:t>
            </a:r>
            <a:r>
              <a:rPr lang="en-US" altLang="en-US" b="1" dirty="0"/>
              <a:t> </a:t>
            </a:r>
            <a:r>
              <a:rPr lang="en-US" altLang="en-US" dirty="0"/>
              <a:t>: A European oil company spent $100 million per annum on the development and refurbishment of its gas stations throughout Europe. </a:t>
            </a:r>
            <a:endParaRPr lang="en-US" altLang="en-US" dirty="0"/>
          </a:p>
          <a:p>
            <a:pPr algn="just">
              <a:spcBef>
                <a:spcPct val="50000"/>
              </a:spcBef>
            </a:pPr>
            <a:r>
              <a:rPr lang="en-US" altLang="en-US" dirty="0"/>
              <a:t>Implementing the kind of world-class tender management process resulted in 10 to 30 percent savings of third-party spend on materials equipment and construction services.</a:t>
            </a:r>
            <a:endParaRPr lang="en-US" altLang="en-US" dirty="0"/>
          </a:p>
          <a:p>
            <a:pPr algn="just">
              <a:spcBef>
                <a:spcPct val="50000"/>
              </a:spcBef>
            </a:pPr>
            <a:endParaRPr lang="en-US" altLang="en-US" dirty="0"/>
          </a:p>
          <a:p>
            <a:pPr algn="just">
              <a:spcBef>
                <a:spcPct val="50000"/>
              </a:spcBef>
            </a:pPr>
            <a:r>
              <a:rPr lang="en-US" altLang="en-US" dirty="0"/>
              <a:t>The impact on contracting companies can be even more dramatic.</a:t>
            </a:r>
            <a:endParaRPr lang="en-US" altLang="en-US" dirty="0"/>
          </a:p>
          <a:p>
            <a:pPr algn="just">
              <a:spcBef>
                <a:spcPct val="50000"/>
              </a:spcBef>
            </a:pPr>
            <a:r>
              <a:rPr lang="en-US" altLang="en-US" dirty="0"/>
              <a:t> This is due to their relatively low profit margins and high levels of spend on subcontractors and other outsourced services.</a:t>
            </a:r>
            <a:endParaRPr lang="en-US" altLang="en-US" dirty="0"/>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607734" y="1031110"/>
            <a:ext cx="140383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70C0"/>
                </a:solidFill>
              </a:rPr>
              <a:t>Overview of the Tendering Process</a:t>
            </a:r>
            <a:endParaRPr lang="en-US" sz="3200" b="1" dirty="0">
              <a:solidFill>
                <a:srgbClr val="0070C0"/>
              </a:solidFill>
            </a:endParaRPr>
          </a:p>
        </p:txBody>
      </p:sp>
      <p:sp>
        <p:nvSpPr>
          <p:cNvPr id="17411" name="Content Placeholder 2"/>
          <p:cNvSpPr>
            <a:spLocks noGrp="1"/>
          </p:cNvSpPr>
          <p:nvPr>
            <p:ph idx="1"/>
          </p:nvPr>
        </p:nvSpPr>
        <p:spPr>
          <a:xfrm>
            <a:off x="149643" y="1585912"/>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endParaRPr lang="en-US" dirty="0"/>
          </a:p>
          <a:p>
            <a:pPr algn="just">
              <a:defRPr/>
            </a:pPr>
            <a:r>
              <a:rPr lang="en-US" dirty="0"/>
              <a:t>The process is complete when every package in the  contracting plan has been awarded.</a:t>
            </a:r>
            <a:endParaRPr lang="en-US" dirty="0"/>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1044947" y="1030208"/>
            <a:ext cx="997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70C0"/>
                </a:solidFill>
              </a:rPr>
              <a:t>Understand Statutory and Corporate Compliance</a:t>
            </a:r>
            <a:endParaRPr lang="en-US" sz="2800" b="1" dirty="0">
              <a:solidFill>
                <a:srgbClr val="0070C0"/>
              </a:solidFill>
            </a:endParaRPr>
          </a:p>
        </p:txBody>
      </p:sp>
      <p:sp>
        <p:nvSpPr>
          <p:cNvPr id="18435" name="Rectangle 3"/>
          <p:cNvSpPr>
            <a:spLocks noGrp="1" noChangeArrowheads="1"/>
          </p:cNvSpPr>
          <p:nvPr>
            <p:ph idx="1"/>
          </p:nvPr>
        </p:nvSpPr>
        <p:spPr>
          <a:xfrm>
            <a:off x="282738" y="1367799"/>
            <a:ext cx="10432227" cy="4572000"/>
          </a:xfrm>
        </p:spPr>
        <p:txBody>
          <a:bodyPr rtlCol="0">
            <a:noAutofit/>
          </a:bodyPr>
          <a:lstStyle/>
          <a:p>
            <a:pPr algn="just"/>
            <a:r>
              <a:rPr lang="en-US" sz="2500" dirty="0"/>
              <a:t>It is absolutely essential that the tendering process reflects the statutory regulations and complies with corporate standards for the following reasons:</a:t>
            </a:r>
            <a:endParaRPr lang="en-US" sz="2500" dirty="0"/>
          </a:p>
          <a:p>
            <a:pPr algn="just"/>
            <a:r>
              <a:rPr lang="en-US" sz="2600" b="1" dirty="0">
                <a:solidFill>
                  <a:srgbClr val="C00000"/>
                </a:solidFill>
              </a:rPr>
              <a:t>Failure</a:t>
            </a:r>
            <a:r>
              <a:rPr lang="en-US" sz="2500" dirty="0"/>
              <a:t> to comply with the statutory regulations that govern procurement in many countries, such as those in the European Union, may result in considerable embarrassment, abortion of the procurement process, and even expensive litigation.</a:t>
            </a:r>
            <a:endParaRPr lang="en-US" sz="2500" dirty="0"/>
          </a:p>
          <a:p>
            <a:pPr algn="just"/>
            <a:r>
              <a:rPr lang="en-US" sz="2600" b="1" dirty="0">
                <a:solidFill>
                  <a:srgbClr val="C00000"/>
                </a:solidFill>
              </a:rPr>
              <a:t>Similarly</a:t>
            </a:r>
            <a:r>
              <a:rPr lang="en-US" sz="2500" dirty="0"/>
              <a:t>, failure to understand corporate standards for delegation of authority and contract approval, or the existence, may result in considerable delay prejudicial to the project.</a:t>
            </a:r>
            <a:endParaRPr lang="en-US" sz="2500" dirty="0"/>
          </a:p>
          <a:p>
            <a:pPr algn="just"/>
            <a:r>
              <a:rPr lang="en-US" sz="2600" b="1" dirty="0">
                <a:solidFill>
                  <a:srgbClr val="C00000"/>
                </a:solidFill>
              </a:rPr>
              <a:t>Many</a:t>
            </a:r>
            <a:r>
              <a:rPr lang="en-US" sz="2500" dirty="0"/>
              <a:t> companies have framework contracts in place for certain materials, equipment, and categories of service. Framework contracts may save time and money for the project.</a:t>
            </a:r>
            <a:endParaRPr lang="en-US" sz="2500" dirty="0"/>
          </a:p>
          <a:p>
            <a:pPr algn="just"/>
            <a:r>
              <a:rPr lang="en-US" sz="2500" dirty="0"/>
              <a:t>The use of existing framework contracts may be an essential corporate policy.</a:t>
            </a:r>
            <a:endParaRPr lang="en-US" sz="25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406865" y="6388675"/>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922000" y="1050878"/>
            <a:ext cx="11691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70C0"/>
                </a:solidFill>
              </a:rPr>
              <a:t>Understand Statutory and Corporate Compliance</a:t>
            </a:r>
            <a:endParaRPr lang="en-US" sz="2800" b="1" dirty="0">
              <a:solidFill>
                <a:srgbClr val="0070C0"/>
              </a:solidFill>
            </a:endParaRPr>
          </a:p>
        </p:txBody>
      </p:sp>
      <p:sp>
        <p:nvSpPr>
          <p:cNvPr id="19459" name="Rectangle 3"/>
          <p:cNvSpPr>
            <a:spLocks noGrp="1" noChangeArrowheads="1"/>
          </p:cNvSpPr>
          <p:nvPr>
            <p:ph idx="1"/>
          </p:nvPr>
        </p:nvSpPr>
        <p:spPr>
          <a:xfrm>
            <a:off x="180431" y="1596788"/>
            <a:ext cx="11003280" cy="5095953"/>
          </a:xfrm>
        </p:spPr>
        <p:txBody>
          <a:bodyPr rtlCol="0">
            <a:normAutofit/>
          </a:bodyPr>
          <a:lstStyle/>
          <a:p>
            <a:pPr algn="just">
              <a:defRPr/>
            </a:pPr>
            <a:r>
              <a:rPr lang="en-US" dirty="0"/>
              <a:t>The statutory and regulatory environment can have a profound impact on:</a:t>
            </a:r>
            <a:endParaRPr lang="en-US" dirty="0"/>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endParaRPr lang="en-US" dirty="0"/>
          </a:p>
          <a:p>
            <a:pPr algn="just">
              <a:defRPr/>
            </a:pPr>
            <a:r>
              <a:rPr lang="en-US" dirty="0"/>
              <a:t>This is especially true in most public sector procurement, where any minor noncompliance with process can result in elimination of the bidder or the need to retender the package.</a:t>
            </a:r>
            <a:endParaRPr lang="en-US" dirty="0"/>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1218296" y="1037278"/>
            <a:ext cx="8384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28173" y="35213"/>
            <a:ext cx="8458200" cy="1015665"/>
          </a:xfrm>
        </p:spPr>
        <p:txBody>
          <a:bodyPr>
            <a:normAutofit/>
          </a:bodyPr>
          <a:lstStyle/>
          <a:p>
            <a:pPr algn="ctr"/>
            <a:r>
              <a:rPr lang="en-US" altLang="en-US" sz="3200" b="1" dirty="0">
                <a:solidFill>
                  <a:srgbClr val="0070C0"/>
                </a:solidFill>
              </a:rPr>
              <a:t>Understand Project Drivers and Priorities</a:t>
            </a:r>
            <a:endParaRPr lang="en-US" altLang="en-US" sz="3200" dirty="0">
              <a:solidFill>
                <a:srgbClr val="0070C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endParaRPr lang="en-US" altLang="en-US" sz="2700" dirty="0"/>
          </a:p>
          <a:p>
            <a:pPr algn="just">
              <a:buFont typeface="Wingdings" panose="05000000000000000000" pitchFamily="2" charset="2"/>
              <a:buChar char="§"/>
            </a:pPr>
            <a:r>
              <a:rPr lang="en-US" altLang="en-US" sz="2700" b="1" dirty="0">
                <a:solidFill>
                  <a:srgbClr val="0070C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endParaRPr lang="en-US" altLang="en-US" sz="2700" dirty="0"/>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endParaRPr lang="en-US" altLang="en-US" sz="2700" dirty="0"/>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endParaRPr lang="en-US" altLang="en-US" sz="2700" dirty="0"/>
          </a:p>
        </p:txBody>
      </p:sp>
      <p:sp>
        <p:nvSpPr>
          <p:cNvPr id="5" name="TextBox 4"/>
          <p:cNvSpPr txBox="1"/>
          <p:nvPr/>
        </p:nvSpPr>
        <p:spPr>
          <a:xfrm>
            <a:off x="9278273" y="6396093"/>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3" name="Rectangle: Rounded Corners 2"/>
          <p:cNvSpPr/>
          <p:nvPr/>
        </p:nvSpPr>
        <p:spPr>
          <a:xfrm>
            <a:off x="10810239" y="1130000"/>
            <a:ext cx="120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70C0"/>
                </a:solidFill>
              </a:rPr>
              <a:t>Project Contracting Strategy</a:t>
            </a:r>
            <a:endParaRPr lang="en-US" sz="3200" b="1" dirty="0">
              <a:solidFill>
                <a:srgbClr val="0070C0"/>
              </a:solidFill>
            </a:endParaRPr>
          </a:p>
        </p:txBody>
      </p:sp>
      <p:sp>
        <p:nvSpPr>
          <p:cNvPr id="16387" name="Rectangle 3"/>
          <p:cNvSpPr>
            <a:spLocks noGrp="1" noChangeArrowheads="1"/>
          </p:cNvSpPr>
          <p:nvPr>
            <p:ph idx="1"/>
          </p:nvPr>
        </p:nvSpPr>
        <p:spPr>
          <a:xfrm>
            <a:off x="436880" y="1604802"/>
            <a:ext cx="10373360" cy="4267200"/>
          </a:xfrm>
        </p:spPr>
        <p:txBody>
          <a:bodyPr>
            <a:noAutofit/>
          </a:bodyPr>
          <a:lstStyle/>
          <a:p>
            <a:pPr algn="just">
              <a:spcBef>
                <a:spcPct val="100000"/>
              </a:spcBef>
              <a:buFont typeface="Wingdings" panose="05000000000000000000" pitchFamily="2" charset="2"/>
              <a:buChar char="Ø"/>
            </a:pPr>
            <a:r>
              <a:rPr lang="en-US" altLang="en-US" b="1" dirty="0">
                <a:solidFill>
                  <a:srgbClr val="0070C0"/>
                </a:solidFill>
              </a:rPr>
              <a:t>Package Breakdown and Basic Contractual Philosophy</a:t>
            </a:r>
            <a:r>
              <a:rPr lang="en-US" altLang="en-US" dirty="0"/>
              <a:t>. </a:t>
            </a:r>
            <a:endParaRPr lang="en-US" altLang="en-US" dirty="0"/>
          </a:p>
          <a:p>
            <a:pPr marL="457200" indent="-457200" algn="just">
              <a:spcBef>
                <a:spcPct val="100000"/>
              </a:spcBef>
            </a:pPr>
            <a:r>
              <a:rPr lang="en-US" altLang="en-US" dirty="0"/>
              <a:t>The contracting strategy adopted for a project will have a significant impact upon its eventual success and profitability. </a:t>
            </a:r>
            <a:endParaRPr lang="en-US" altLang="en-US" dirty="0"/>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952480" y="985998"/>
            <a:ext cx="1107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70C0"/>
                </a:solidFill>
              </a:rPr>
              <a:t>Project Contracting Strategy</a:t>
            </a:r>
            <a:endParaRPr lang="en-US" altLang="en-US" sz="3200" b="1" dirty="0">
              <a:solidFill>
                <a:srgbClr val="0070C0"/>
              </a:solidFill>
            </a:endParaRPr>
          </a:p>
        </p:txBody>
      </p:sp>
      <p:sp>
        <p:nvSpPr>
          <p:cNvPr id="28675" name="Rectangle 3"/>
          <p:cNvSpPr>
            <a:spLocks noGrp="1" noChangeArrowheads="1"/>
          </p:cNvSpPr>
          <p:nvPr>
            <p:ph idx="1"/>
          </p:nvPr>
        </p:nvSpPr>
        <p:spPr>
          <a:xfrm>
            <a:off x="594004" y="1447800"/>
            <a:ext cx="10002875" cy="5410200"/>
          </a:xfrm>
        </p:spPr>
        <p:txBody>
          <a:bodyPr>
            <a:normAutofit/>
          </a:bodyPr>
          <a:lstStyle/>
          <a:p>
            <a:pPr algn="just">
              <a:buFont typeface="Wingdings" panose="05000000000000000000" pitchFamily="2" charset="2"/>
              <a:buChar char="Ø"/>
            </a:pPr>
            <a:r>
              <a:rPr lang="en-US" altLang="en-US" b="1" dirty="0">
                <a:solidFill>
                  <a:srgbClr val="0070C0"/>
                </a:solidFill>
              </a:rPr>
              <a:t>Competencies in Owner and Supplier Organizations</a:t>
            </a:r>
            <a:r>
              <a:rPr lang="en-US" altLang="en-US" dirty="0"/>
              <a:t>. </a:t>
            </a:r>
            <a:endParaRPr lang="en-US" altLang="en-US" dirty="0"/>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endParaRPr lang="en-US" altLang="en-US" dirty="0"/>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769600" y="1114984"/>
            <a:ext cx="128059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endParaRPr lang="en-US" altLang="en-US" sz="3200" b="1" dirty="0">
              <a:solidFill>
                <a:srgbClr val="0070C0"/>
              </a:solidFill>
            </a:endParaRPr>
          </a:p>
        </p:txBody>
      </p:sp>
      <p:sp>
        <p:nvSpPr>
          <p:cNvPr id="34819" name="Rectangle 3"/>
          <p:cNvSpPr>
            <a:spLocks noGrp="1" noChangeArrowheads="1"/>
          </p:cNvSpPr>
          <p:nvPr>
            <p:ph idx="1"/>
          </p:nvPr>
        </p:nvSpPr>
        <p:spPr>
          <a:xfrm>
            <a:off x="675261" y="1427172"/>
            <a:ext cx="9539785" cy="4351338"/>
          </a:xfrm>
        </p:spPr>
        <p:txBody>
          <a:bodyPr rtlCol="0">
            <a:noAutofit/>
          </a:bodyPr>
          <a:lstStyle/>
          <a:p>
            <a:pPr algn="just">
              <a:spcBef>
                <a:spcPct val="100000"/>
              </a:spcBef>
              <a:defRPr/>
            </a:pPr>
            <a:r>
              <a:rPr lang="en-US" b="1" dirty="0">
                <a:solidFill>
                  <a:srgbClr val="0070C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endParaRPr lang="en-US" dirty="0"/>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546080" y="1051402"/>
            <a:ext cx="146548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endParaRPr lang="en-US" altLang="en-US" sz="3200" b="1" dirty="0">
              <a:solidFill>
                <a:srgbClr val="0070C0"/>
              </a:solidFill>
            </a:endParaRPr>
          </a:p>
        </p:txBody>
      </p:sp>
      <p:sp>
        <p:nvSpPr>
          <p:cNvPr id="34819" name="Rectangle 3"/>
          <p:cNvSpPr>
            <a:spLocks noGrp="1" noChangeArrowheads="1"/>
          </p:cNvSpPr>
          <p:nvPr>
            <p:ph idx="1"/>
          </p:nvPr>
        </p:nvSpPr>
        <p:spPr>
          <a:xfrm>
            <a:off x="708343" y="2005012"/>
            <a:ext cx="9456737"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393680" y="1003931"/>
            <a:ext cx="161788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70C0"/>
                </a:solidFill>
              </a:rPr>
              <a:t>Appropriate Apportionment of Risk</a:t>
            </a:r>
            <a:endParaRPr lang="en-US" sz="3200" dirty="0"/>
          </a:p>
        </p:txBody>
      </p:sp>
      <p:sp>
        <p:nvSpPr>
          <p:cNvPr id="3" name="Content Placeholder 2"/>
          <p:cNvSpPr>
            <a:spLocks noGrp="1"/>
          </p:cNvSpPr>
          <p:nvPr>
            <p:ph idx="1"/>
          </p:nvPr>
        </p:nvSpPr>
        <p:spPr>
          <a:xfrm>
            <a:off x="180431" y="1688592"/>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endParaRPr lang="en-US" dirty="0"/>
          </a:p>
          <a:p>
            <a:pPr algn="just"/>
            <a:endParaRPr lang="en-US" dirty="0"/>
          </a:p>
          <a:p>
            <a:pPr algn="just"/>
            <a:r>
              <a:rPr lang="en-US" sz="2600" b="1" dirty="0"/>
              <a:t>The most appropriate apportionment of risk will depend on the following:</a:t>
            </a:r>
            <a:endParaRPr lang="en-US" sz="2600" b="1" dirty="0"/>
          </a:p>
          <a:p>
            <a:pPr algn="just"/>
            <a:r>
              <a:rPr lang="en-US" sz="2600" b="1" dirty="0">
                <a:solidFill>
                  <a:srgbClr val="0070C0"/>
                </a:solidFill>
              </a:rPr>
              <a:t>Who has the financial resources to bear the consequences of the risk.</a:t>
            </a:r>
            <a:endParaRPr lang="en-US" sz="2600" b="1" dirty="0">
              <a:solidFill>
                <a:srgbClr val="0070C0"/>
              </a:solidFill>
            </a:endParaRPr>
          </a:p>
          <a:p>
            <a:pPr algn="just"/>
            <a:r>
              <a:rPr lang="en-US" sz="2600" b="1" dirty="0">
                <a:solidFill>
                  <a:srgbClr val="0070C0"/>
                </a:solidFill>
              </a:rPr>
              <a:t>Who has the best competencies to manage the risk.</a:t>
            </a:r>
            <a:endParaRPr lang="en-US" sz="2600" b="1" dirty="0">
              <a:solidFill>
                <a:srgbClr val="0070C0"/>
              </a:solidFill>
            </a:endParaRP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Rectangle: Rounded Corners 4"/>
          <p:cNvSpPr/>
          <p:nvPr/>
        </p:nvSpPr>
        <p:spPr>
          <a:xfrm>
            <a:off x="11115040" y="1023902"/>
            <a:ext cx="9516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70C0"/>
                </a:solidFill>
              </a:rPr>
              <a:t>Appropriate Apportionment of Risk</a:t>
            </a:r>
            <a:endParaRPr lang="en-US" altLang="en-US" sz="3200" b="1" dirty="0">
              <a:solidFill>
                <a:srgbClr val="0070C0"/>
              </a:solidFill>
            </a:endParaRPr>
          </a:p>
        </p:txBody>
      </p:sp>
      <p:sp>
        <p:nvSpPr>
          <p:cNvPr id="35843" name="Rectangle 3"/>
          <p:cNvSpPr>
            <a:spLocks noGrp="1" noChangeArrowheads="1"/>
          </p:cNvSpPr>
          <p:nvPr>
            <p:ph idx="1"/>
          </p:nvPr>
        </p:nvSpPr>
        <p:spPr>
          <a:xfrm>
            <a:off x="625522" y="1523687"/>
            <a:ext cx="10154237"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endParaRPr lang="en-US" dirty="0"/>
          </a:p>
          <a:p>
            <a:pPr marL="457200" indent="-457200" algn="just">
              <a:defRPr/>
            </a:pPr>
            <a:r>
              <a:rPr lang="en-US" dirty="0"/>
              <a:t>More surprisingly, some suppliers will agree to accept such risks. </a:t>
            </a:r>
            <a:endParaRPr lang="en-US" dirty="0"/>
          </a:p>
          <a:p>
            <a:pPr marL="457200" indent="-457200" algn="just">
              <a:defRPr/>
            </a:pPr>
            <a:r>
              <a:rPr lang="en-US" dirty="0"/>
              <a:t>Basically, the owner is fooling him- or herself, because if the risk materializes, the contractor will be bankrupt, and the owner will still suffer the consequences. </a:t>
            </a:r>
            <a:endParaRPr lang="en-US" dirty="0"/>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942320" y="1057590"/>
            <a:ext cx="10692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70C0"/>
                </a:solidFill>
              </a:rPr>
              <a:t>Contract Scope Statements Based on Work Breakdown Structure</a:t>
            </a:r>
            <a:endParaRPr lang="en-US" altLang="en-US" sz="3200" dirty="0">
              <a:solidFill>
                <a:srgbClr val="0070C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endParaRPr lang="en-US" altLang="en-US" sz="2600" dirty="0"/>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endParaRPr lang="en-US" altLang="en-US" sz="2600" dirty="0"/>
          </a:p>
          <a:p>
            <a:pPr algn="just">
              <a:buFont typeface="Wingdings" panose="05000000000000000000" pitchFamily="2" charset="2"/>
              <a:buChar char="Ø"/>
            </a:pPr>
            <a:r>
              <a:rPr lang="en-US" altLang="en-US" sz="2600" dirty="0"/>
              <a:t>A very useful discipline is to base the contract scope statement on the project work breakdown structure. </a:t>
            </a:r>
            <a:endParaRPr lang="en-US" altLang="en-US" sz="2600" dirty="0"/>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endParaRPr lang="en-US" altLang="en-US" sz="26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3" name="Rectangle: Rounded Corners 2"/>
          <p:cNvSpPr/>
          <p:nvPr/>
        </p:nvSpPr>
        <p:spPr>
          <a:xfrm>
            <a:off x="11226800" y="1114597"/>
            <a:ext cx="7847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70C0"/>
                </a:solidFill>
              </a:rPr>
              <a:t>Project Contracting Plan</a:t>
            </a:r>
            <a:endParaRPr lang="en-US" altLang="en-US" sz="3200" dirty="0">
              <a:solidFill>
                <a:srgbClr val="0070C0"/>
              </a:solidFill>
            </a:endParaRPr>
          </a:p>
        </p:txBody>
      </p:sp>
      <p:sp>
        <p:nvSpPr>
          <p:cNvPr id="22531" name="Rectangle 3"/>
          <p:cNvSpPr>
            <a:spLocks noGrp="1" noChangeArrowheads="1"/>
          </p:cNvSpPr>
          <p:nvPr>
            <p:ph type="body" idx="1"/>
          </p:nvPr>
        </p:nvSpPr>
        <p:spPr>
          <a:xfrm>
            <a:off x="579121" y="1541986"/>
            <a:ext cx="10281920"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endParaRPr lang="en-US" altLang="en-US" sz="2600" dirty="0"/>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endParaRPr lang="en-US" altLang="en-US" sz="2600" dirty="0"/>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endParaRPr lang="en-US" altLang="en-US" sz="2600" dirty="0"/>
          </a:p>
          <a:p>
            <a:pPr algn="just">
              <a:buFont typeface="Wingdings" panose="05000000000000000000" pitchFamily="2" charset="2"/>
              <a:buChar char="Ø"/>
            </a:pPr>
            <a:r>
              <a:rPr lang="en-US" altLang="en-US" sz="2600" dirty="0"/>
              <a:t>The project and the procurement team must be extremely clear on the priorities of the different packages. </a:t>
            </a:r>
            <a:endParaRPr lang="en-US" altLang="en-US" sz="2600" dirty="0"/>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endParaRPr lang="en-US" altLang="en-US" sz="26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3" name="Rectangle: Rounded Corners 2"/>
          <p:cNvSpPr/>
          <p:nvPr/>
        </p:nvSpPr>
        <p:spPr>
          <a:xfrm>
            <a:off x="11043920" y="952845"/>
            <a:ext cx="9676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70C0"/>
                </a:solidFill>
              </a:rPr>
              <a:t>Procuring Project Packages</a:t>
            </a:r>
            <a:endParaRPr lang="en-US" altLang="en-US" sz="3200" b="1" dirty="0">
              <a:solidFill>
                <a:srgbClr val="0070C0"/>
              </a:solidFill>
            </a:endParaRPr>
          </a:p>
        </p:txBody>
      </p:sp>
      <p:sp>
        <p:nvSpPr>
          <p:cNvPr id="38915" name="Rectangle 3"/>
          <p:cNvSpPr>
            <a:spLocks noGrp="1" noChangeArrowheads="1"/>
          </p:cNvSpPr>
          <p:nvPr>
            <p:ph idx="1"/>
          </p:nvPr>
        </p:nvSpPr>
        <p:spPr>
          <a:xfrm>
            <a:off x="859809" y="1905000"/>
            <a:ext cx="9819645"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endParaRPr lang="en-US" dirty="0"/>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932160" y="1029475"/>
            <a:ext cx="107940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70C0"/>
                </a:solidFill>
              </a:rPr>
              <a:t>Forming the Team and Defining Roles</a:t>
            </a:r>
            <a:endParaRPr lang="en-US" sz="3200" b="1" dirty="0">
              <a:solidFill>
                <a:srgbClr val="0070C0"/>
              </a:solidFill>
            </a:endParaRPr>
          </a:p>
        </p:txBody>
      </p:sp>
      <p:sp>
        <p:nvSpPr>
          <p:cNvPr id="40963" name="Rectangle 3"/>
          <p:cNvSpPr>
            <a:spLocks noGrp="1" noChangeArrowheads="1"/>
          </p:cNvSpPr>
          <p:nvPr>
            <p:ph idx="1"/>
          </p:nvPr>
        </p:nvSpPr>
        <p:spPr>
          <a:xfrm>
            <a:off x="433565" y="1444100"/>
            <a:ext cx="10139160"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endParaRPr lang="en-US" dirty="0"/>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758920" y="1130466"/>
            <a:ext cx="12526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70C0"/>
                </a:solidFill>
              </a:rPr>
              <a:t>Forming the Team and Defining Roles</a:t>
            </a:r>
            <a:endParaRPr lang="en-US" sz="3200" b="1" dirty="0">
              <a:solidFill>
                <a:srgbClr val="0070C0"/>
              </a:solidFill>
            </a:endParaRPr>
          </a:p>
        </p:txBody>
      </p:sp>
      <p:sp>
        <p:nvSpPr>
          <p:cNvPr id="36867" name="Rectangle 3"/>
          <p:cNvSpPr>
            <a:spLocks noGrp="1" noChangeArrowheads="1"/>
          </p:cNvSpPr>
          <p:nvPr>
            <p:ph idx="1"/>
          </p:nvPr>
        </p:nvSpPr>
        <p:spPr>
          <a:xfrm>
            <a:off x="391705" y="1565275"/>
            <a:ext cx="10388055" cy="4791075"/>
          </a:xfrm>
        </p:spPr>
        <p:txBody>
          <a:bodyPr>
            <a:normAutofit/>
          </a:bodyPr>
          <a:lstStyle/>
          <a:p>
            <a:pPr marL="457200" indent="-457200" algn="just">
              <a:spcBef>
                <a:spcPct val="100000"/>
              </a:spcBef>
            </a:pPr>
            <a:r>
              <a:rPr lang="en-US" altLang="en-US" b="1" dirty="0">
                <a:solidFill>
                  <a:srgbClr val="0070C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endParaRPr lang="en-US" altLang="en-US" dirty="0"/>
          </a:p>
          <a:p>
            <a:pPr marL="457200" indent="-457200" algn="just">
              <a:spcBef>
                <a:spcPct val="100000"/>
              </a:spcBef>
            </a:pPr>
            <a:r>
              <a:rPr lang="en-US" altLang="en-US" dirty="0"/>
              <a:t>By procuring the equipment through the tendering process described savings of 30 to 40 percent were achieved.</a:t>
            </a:r>
            <a:endParaRPr lang="en-US" altLang="en-US" dirty="0"/>
          </a:p>
          <a:p>
            <a:pPr marL="457200" indent="-457200" algn="just">
              <a:spcBef>
                <a:spcPct val="100000"/>
              </a:spcBef>
            </a:pPr>
            <a:r>
              <a:rPr lang="en-US" altLang="en-US" dirty="0"/>
              <a:t> Similar levels of saving on other complex products and services achieved through the application of more rigorous procurement processes.</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952480" y="1032308"/>
            <a:ext cx="105908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70C0"/>
                </a:solidFill>
              </a:rPr>
              <a:t>Forming the Team and Defining Roles</a:t>
            </a:r>
            <a:endParaRPr lang="en-US" altLang="en-US" sz="3200" b="1" dirty="0">
              <a:solidFill>
                <a:srgbClr val="0070C0"/>
              </a:solidFill>
            </a:endParaRPr>
          </a:p>
        </p:txBody>
      </p:sp>
      <p:sp>
        <p:nvSpPr>
          <p:cNvPr id="37891" name="Rectangle 3"/>
          <p:cNvSpPr>
            <a:spLocks noGrp="1" noChangeArrowheads="1"/>
          </p:cNvSpPr>
          <p:nvPr>
            <p:ph idx="1"/>
          </p:nvPr>
        </p:nvSpPr>
        <p:spPr>
          <a:xfrm>
            <a:off x="580105" y="1575909"/>
            <a:ext cx="9884695" cy="4572000"/>
          </a:xfrm>
        </p:spPr>
        <p:txBody>
          <a:bodyPr>
            <a:normAutofit lnSpcReduction="10000"/>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endParaRPr lang="en-US" altLang="en-US" dirty="0"/>
          </a:p>
          <a:p>
            <a:pPr algn="just">
              <a:spcBef>
                <a:spcPct val="100000"/>
              </a:spcBef>
            </a:pPr>
            <a:r>
              <a:rPr lang="en-US" altLang="en-US" b="1" dirty="0">
                <a:solidFill>
                  <a:srgbClr val="C00000"/>
                </a:solidFill>
              </a:rPr>
              <a:t>The following distinct functions and competencies </a:t>
            </a:r>
            <a:r>
              <a:rPr lang="en-US" altLang="en-US" dirty="0"/>
              <a:t>may provide a useful framework for defining roles and responsibilities within the project team. </a:t>
            </a:r>
            <a:endParaRPr lang="en-US" altLang="en-US" dirty="0"/>
          </a:p>
          <a:p>
            <a:pPr algn="just">
              <a:spcBef>
                <a:spcPct val="100000"/>
              </a:spcBef>
            </a:pPr>
            <a:r>
              <a:rPr lang="en-US" altLang="en-US" dirty="0"/>
              <a:t>However, it is worth noting that in smaller organizations, it would be perfectly acceptable and possibly desirable for one person to wear more than one hat.</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627360" y="1133934"/>
            <a:ext cx="138420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70C0"/>
                </a:solidFill>
              </a:rPr>
              <a:t>Forming the Team and Defining Roles</a:t>
            </a:r>
            <a:endParaRPr lang="en-US" altLang="en-US" sz="3200" b="1" dirty="0">
              <a:solidFill>
                <a:srgbClr val="0070C0"/>
              </a:solidFill>
            </a:endParaRPr>
          </a:p>
        </p:txBody>
      </p:sp>
      <p:sp>
        <p:nvSpPr>
          <p:cNvPr id="38915" name="Content Placeholder 2"/>
          <p:cNvSpPr>
            <a:spLocks noGrp="1"/>
          </p:cNvSpPr>
          <p:nvPr>
            <p:ph idx="1"/>
          </p:nvPr>
        </p:nvSpPr>
        <p:spPr>
          <a:xfrm>
            <a:off x="609600" y="1119117"/>
            <a:ext cx="10281920" cy="4572000"/>
          </a:xfrm>
        </p:spPr>
        <p:txBody>
          <a:bodyPr>
            <a:noAutofit/>
          </a:bodyPr>
          <a:lstStyle/>
          <a:p>
            <a:pPr algn="just"/>
            <a:r>
              <a:rPr lang="en-US" altLang="en-US" sz="2400" b="1" dirty="0">
                <a:solidFill>
                  <a:srgbClr val="C00000"/>
                </a:solidFill>
              </a:rPr>
              <a:t>Project sponsor</a:t>
            </a:r>
            <a:r>
              <a:rPr lang="en-US" altLang="en-US" sz="2400" dirty="0"/>
              <a:t>. The ultimate decision maker. Takes P&amp;L responsibility for the contract in question.</a:t>
            </a:r>
            <a:endParaRPr lang="en-US" altLang="en-US" sz="2400" dirty="0"/>
          </a:p>
          <a:p>
            <a:pPr algn="just"/>
            <a:r>
              <a:rPr lang="en-US" altLang="en-US" sz="2400" b="1" dirty="0">
                <a:solidFill>
                  <a:srgbClr val="C00000"/>
                </a:solidFill>
              </a:rPr>
              <a:t>Project management</a:t>
            </a:r>
            <a:r>
              <a:rPr lang="en-US" altLang="en-US" sz="2400" dirty="0"/>
              <a:t>. Provides overall leadership, pulling the team together and driving them through the most appropriate procurement and tendering process.</a:t>
            </a:r>
            <a:endParaRPr lang="en-US" altLang="en-US" sz="2400" dirty="0"/>
          </a:p>
          <a:p>
            <a:pPr algn="just"/>
            <a:r>
              <a:rPr lang="en-US" altLang="en-US" sz="2400" b="1" dirty="0">
                <a:solidFill>
                  <a:srgbClr val="C00000"/>
                </a:solidFill>
              </a:rPr>
              <a:t>Procurement</a:t>
            </a:r>
            <a:r>
              <a:rPr lang="en-US" altLang="en-US" sz="2400" dirty="0"/>
              <a:t>. Provides detailed knowledge of supplier markets and trends in the industry.</a:t>
            </a:r>
            <a:endParaRPr lang="en-US" altLang="en-US" sz="2400" dirty="0"/>
          </a:p>
          <a:p>
            <a:pPr algn="just"/>
            <a:r>
              <a:rPr lang="en-US" altLang="en-US" sz="2400" b="1" dirty="0">
                <a:solidFill>
                  <a:srgbClr val="C00000"/>
                </a:solidFill>
              </a:rPr>
              <a:t>Technical.</a:t>
            </a:r>
            <a:r>
              <a:rPr lang="en-US" altLang="en-US" sz="2400" dirty="0"/>
              <a:t> Provides detailed input on technical specifications either directly or as a conduit to the technical resources within the company or external experts in the field.</a:t>
            </a:r>
            <a:endParaRPr lang="en-US" altLang="en-US" sz="2400" dirty="0"/>
          </a:p>
          <a:p>
            <a:pPr algn="just"/>
            <a:r>
              <a:rPr lang="en-US" altLang="en-US" sz="2400" b="1" dirty="0">
                <a:solidFill>
                  <a:srgbClr val="C00000"/>
                </a:solidFill>
              </a:rPr>
              <a:t>Operations</a:t>
            </a:r>
            <a:r>
              <a:rPr lang="en-US" altLang="en-US" sz="2400" dirty="0"/>
              <a:t>. Represents the ultimate users of the goods or services to be purchased and ensures operational requirements are respected.</a:t>
            </a:r>
            <a:endParaRPr lang="en-US" altLang="en-US" sz="2400" dirty="0"/>
          </a:p>
          <a:p>
            <a:pPr algn="just"/>
            <a:r>
              <a:rPr lang="en-US" altLang="en-US" sz="2400" b="1" dirty="0">
                <a:solidFill>
                  <a:srgbClr val="C0000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endParaRPr lang="en-US" altLang="en-US" sz="24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369085"/>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1043920" y="972808"/>
            <a:ext cx="9676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70C0"/>
                </a:solidFill>
              </a:rPr>
              <a:t>Tender Documentation</a:t>
            </a:r>
            <a:endParaRPr lang="en-US" altLang="en-US" sz="3200" b="1" dirty="0">
              <a:solidFill>
                <a:srgbClr val="0070C0"/>
              </a:solidFill>
            </a:endParaRPr>
          </a:p>
        </p:txBody>
      </p:sp>
      <p:sp>
        <p:nvSpPr>
          <p:cNvPr id="25603" name="Rectangle 3"/>
          <p:cNvSpPr>
            <a:spLocks noGrp="1" noChangeArrowheads="1"/>
          </p:cNvSpPr>
          <p:nvPr>
            <p:ph idx="1"/>
          </p:nvPr>
        </p:nvSpPr>
        <p:spPr>
          <a:xfrm>
            <a:off x="411479" y="1445578"/>
            <a:ext cx="10515600"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70C0"/>
                </a:solidFill>
              </a:rPr>
              <a:t>Clarity and Completeness of Tender Documentation is Critical.</a:t>
            </a:r>
            <a:r>
              <a:rPr lang="en-US" altLang="en-US" b="1" dirty="0">
                <a:solidFill>
                  <a:srgbClr val="0070C0"/>
                </a:solidFill>
              </a:rPr>
              <a:t> </a:t>
            </a:r>
            <a:endParaRPr lang="en-US" altLang="en-US" b="1" dirty="0">
              <a:solidFill>
                <a:srgbClr val="0070C0"/>
              </a:solidFill>
            </a:endParaRPr>
          </a:p>
          <a:p>
            <a:pPr algn="just">
              <a:spcBef>
                <a:spcPct val="100000"/>
              </a:spcBef>
            </a:pPr>
            <a:r>
              <a:rPr lang="en-US" altLang="en-US" sz="2700" dirty="0"/>
              <a:t>The structure and content of the tender documentation is at the core of the tender management process. </a:t>
            </a:r>
            <a:endParaRPr lang="en-US" altLang="en-US" sz="2700" dirty="0"/>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endParaRPr lang="en-US" altLang="en-US" sz="27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927079" y="840422"/>
            <a:ext cx="1084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70C0"/>
                </a:solidFill>
              </a:rPr>
              <a:t>Tender Documentation</a:t>
            </a:r>
            <a:endParaRPr lang="en-US" altLang="en-US" sz="3200" b="1" dirty="0">
              <a:solidFill>
                <a:srgbClr val="0070C0"/>
              </a:solidFill>
            </a:endParaRPr>
          </a:p>
        </p:txBody>
      </p:sp>
      <p:sp>
        <p:nvSpPr>
          <p:cNvPr id="39939" name="Rectangle 3"/>
          <p:cNvSpPr>
            <a:spLocks noGrp="1" noChangeArrowheads="1"/>
          </p:cNvSpPr>
          <p:nvPr>
            <p:ph idx="1"/>
          </p:nvPr>
        </p:nvSpPr>
        <p:spPr>
          <a:xfrm>
            <a:off x="476312" y="1720631"/>
            <a:ext cx="10323767" cy="4572000"/>
          </a:xfrm>
        </p:spPr>
        <p:txBody>
          <a:bodyPr>
            <a:noAutofit/>
          </a:bodyPr>
          <a:lstStyle/>
          <a:p>
            <a:pPr algn="just">
              <a:spcBef>
                <a:spcPct val="50000"/>
              </a:spcBef>
              <a:buFont typeface="Wingdings" panose="05000000000000000000" pitchFamily="2" charset="2"/>
              <a:buChar char="Ø"/>
            </a:pPr>
            <a:r>
              <a:rPr lang="en-US" altLang="en-US" b="1" dirty="0">
                <a:solidFill>
                  <a:srgbClr val="0070C0"/>
                </a:solidFill>
              </a:rPr>
              <a:t>Structure of Tender Documentation</a:t>
            </a:r>
            <a:r>
              <a:rPr lang="en-US" altLang="en-US" b="1" dirty="0"/>
              <a:t>. </a:t>
            </a:r>
            <a:endParaRPr lang="en-US" altLang="en-US" b="1" dirty="0"/>
          </a:p>
          <a:p>
            <a:pPr marL="0" indent="0" algn="just">
              <a:spcBef>
                <a:spcPct val="50000"/>
              </a:spcBef>
              <a:buNone/>
            </a:pPr>
            <a:r>
              <a:rPr lang="en-US" altLang="en-US" dirty="0"/>
              <a:t>Although a number of variants are possible, the classic structure of a tender documentation package is described in the following. </a:t>
            </a:r>
            <a:endParaRPr lang="en-US" altLang="en-US" dirty="0"/>
          </a:p>
          <a:p>
            <a:pPr marL="0" indent="0" algn="just">
              <a:spcBef>
                <a:spcPct val="50000"/>
              </a:spcBef>
              <a:buNone/>
            </a:pPr>
            <a:r>
              <a:rPr lang="en-US" altLang="en-US" b="1" dirty="0">
                <a:solidFill>
                  <a:srgbClr val="0070C0"/>
                </a:solidFill>
              </a:rPr>
              <a:t>Most companies </a:t>
            </a:r>
            <a:r>
              <a:rPr lang="en-US" altLang="en-US" dirty="0"/>
              <a:t>will standardize on this or something similar to ensure completeness and consistency and to speed up the development of the tender package within their own organization.</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fld>
            <a:endParaRPr lang="en-US" altLang="en-US" sz="1200">
              <a:solidFill>
                <a:srgbClr val="898989"/>
              </a:solidFill>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Rectangle: Rounded Corners 1"/>
          <p:cNvSpPr/>
          <p:nvPr/>
        </p:nvSpPr>
        <p:spPr>
          <a:xfrm>
            <a:off x="10800079" y="1033832"/>
            <a:ext cx="13174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70C0"/>
                </a:solidFill>
              </a:rPr>
              <a:t>Tender Documentation</a:t>
            </a:r>
            <a:endParaRPr lang="en-US" altLang="en-US" sz="3200" b="1" dirty="0">
              <a:solidFill>
                <a:srgbClr val="0070C0"/>
              </a:solidFill>
            </a:endParaRPr>
          </a:p>
        </p:txBody>
      </p:sp>
      <p:sp>
        <p:nvSpPr>
          <p:cNvPr id="29699" name="Rectangle 3"/>
          <p:cNvSpPr>
            <a:spLocks noGrp="1" noChangeArrowheads="1"/>
          </p:cNvSpPr>
          <p:nvPr>
            <p:ph type="body" idx="1"/>
          </p:nvPr>
        </p:nvSpPr>
        <p:spPr>
          <a:xfrm>
            <a:off x="621657" y="1501556"/>
            <a:ext cx="10257809" cy="4791075"/>
          </a:xfrm>
        </p:spPr>
        <p:txBody>
          <a:bodyPr>
            <a:noAutofit/>
          </a:bodyPr>
          <a:lstStyle/>
          <a:p>
            <a:pPr algn="just">
              <a:buFont typeface="Wingdings" panose="05000000000000000000" pitchFamily="2" charset="2"/>
              <a:buChar char="Ø"/>
            </a:pPr>
            <a:r>
              <a:rPr lang="en-US" altLang="en-US" sz="2700" b="1" dirty="0">
                <a:solidFill>
                  <a:srgbClr val="0070C0"/>
                </a:solidFill>
              </a:rPr>
              <a:t>Invitation to tender</a:t>
            </a:r>
            <a:r>
              <a:rPr lang="en-US" altLang="en-US" sz="2700" b="1" dirty="0"/>
              <a:t>. </a:t>
            </a:r>
            <a:endParaRPr lang="en-US" altLang="en-US" sz="2700" b="1" dirty="0"/>
          </a:p>
          <a:p>
            <a:pPr marL="0" indent="0" algn="just">
              <a:buNone/>
            </a:pPr>
            <a:r>
              <a:rPr lang="en-US" altLang="en-US" sz="2700" dirty="0"/>
              <a:t>This is a standard ‘‘one-page’’ letter inviting the contractors to submit a bid for the package in question under the conditions defined and documented in the package.</a:t>
            </a:r>
            <a:endParaRPr lang="en-US" altLang="en-US" sz="2700" dirty="0"/>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70C0"/>
                </a:solidFill>
              </a:rPr>
              <a:t>Instructions to tenderers</a:t>
            </a:r>
            <a:r>
              <a:rPr lang="en-US" altLang="en-US" sz="2700" b="1" dirty="0"/>
              <a:t>. </a:t>
            </a:r>
            <a:endParaRPr lang="en-US" altLang="en-US" sz="2700" b="1" dirty="0"/>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endParaRPr lang="en-US" altLang="en-US" sz="27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3" name="Rectangle: Rounded Corners 2"/>
          <p:cNvSpPr/>
          <p:nvPr/>
        </p:nvSpPr>
        <p:spPr>
          <a:xfrm>
            <a:off x="10993120" y="952845"/>
            <a:ext cx="10736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70C0"/>
                </a:solidFill>
              </a:rPr>
              <a:t>Tender Documentation</a:t>
            </a:r>
            <a:endParaRPr lang="en-US" altLang="en-US" sz="3200" b="1" dirty="0">
              <a:solidFill>
                <a:srgbClr val="0070C0"/>
              </a:solidFill>
            </a:endParaRPr>
          </a:p>
        </p:txBody>
      </p:sp>
      <p:sp>
        <p:nvSpPr>
          <p:cNvPr id="29699" name="Rectangle 3"/>
          <p:cNvSpPr>
            <a:spLocks noGrp="1" noChangeArrowheads="1"/>
          </p:cNvSpPr>
          <p:nvPr>
            <p:ph type="body" idx="1"/>
          </p:nvPr>
        </p:nvSpPr>
        <p:spPr>
          <a:xfrm>
            <a:off x="354797" y="1747837"/>
            <a:ext cx="10524670" cy="4791075"/>
          </a:xfrm>
        </p:spPr>
        <p:txBody>
          <a:bodyPr>
            <a:noAutofit/>
          </a:bodyPr>
          <a:lstStyle/>
          <a:p>
            <a:pPr algn="just">
              <a:buFont typeface="Wingdings" panose="05000000000000000000" pitchFamily="2" charset="2"/>
              <a:buChar char="Ø"/>
            </a:pPr>
            <a:r>
              <a:rPr lang="en-US" altLang="en-US" b="1" dirty="0">
                <a:solidFill>
                  <a:srgbClr val="0070C0"/>
                </a:solidFill>
              </a:rPr>
              <a:t>Form of Agreement. </a:t>
            </a:r>
            <a:endParaRPr lang="en-US" altLang="en-US" b="1" dirty="0">
              <a:solidFill>
                <a:srgbClr val="0070C0"/>
              </a:solidFill>
            </a:endParaRPr>
          </a:p>
          <a:p>
            <a:pPr algn="just">
              <a:buFont typeface="Wingdings" panose="05000000000000000000" pitchFamily="2" charset="2"/>
              <a:buChar char="§"/>
            </a:pPr>
            <a:r>
              <a:rPr lang="en-US" altLang="en-US" dirty="0"/>
              <a:t>The basis of the tender defining the contracting parties and referencing the various supporting schedules.</a:t>
            </a:r>
            <a:endParaRPr lang="en-US" altLang="en-US" dirty="0"/>
          </a:p>
          <a:p>
            <a:pPr algn="just">
              <a:buFont typeface="Wingdings" panose="05000000000000000000" pitchFamily="2" charset="2"/>
              <a:buChar char="§"/>
            </a:pPr>
            <a:r>
              <a:rPr lang="en-US" altLang="en-US" dirty="0"/>
              <a:t>This will be signed by the contractor and form the basis of his offer. </a:t>
            </a:r>
            <a:endParaRPr lang="en-US" altLang="en-US" dirty="0"/>
          </a:p>
          <a:p>
            <a:pPr algn="just">
              <a:buFont typeface="Wingdings" panose="05000000000000000000" pitchFamily="2" charset="2"/>
              <a:buChar char="§"/>
            </a:pPr>
            <a:r>
              <a:rPr lang="en-US" altLang="en-US" dirty="0"/>
              <a:t>This form of agreement will be underpinned by a series of sections precisely documenting contract scope and conditions. </a:t>
            </a:r>
            <a:endParaRPr lang="en-US" altLang="en-US" dirty="0"/>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3" name="Rectangle: Rounded Corners 2"/>
          <p:cNvSpPr/>
          <p:nvPr/>
        </p:nvSpPr>
        <p:spPr>
          <a:xfrm>
            <a:off x="10879467" y="1038221"/>
            <a:ext cx="113210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70C0"/>
                </a:solidFill>
              </a:rPr>
              <a:t>Tender Documentation</a:t>
            </a:r>
            <a:endParaRPr lang="en-US" altLang="en-US" sz="3200" b="1" dirty="0">
              <a:solidFill>
                <a:srgbClr val="0070C0"/>
              </a:solidFill>
            </a:endParaRPr>
          </a:p>
        </p:txBody>
      </p:sp>
      <p:sp>
        <p:nvSpPr>
          <p:cNvPr id="30723" name="Rectangle 3"/>
          <p:cNvSpPr>
            <a:spLocks noGrp="1" noChangeArrowheads="1"/>
          </p:cNvSpPr>
          <p:nvPr>
            <p:ph type="body" idx="1"/>
          </p:nvPr>
        </p:nvSpPr>
        <p:spPr>
          <a:xfrm>
            <a:off x="558798" y="1533415"/>
            <a:ext cx="10119362" cy="4791075"/>
          </a:xfrm>
        </p:spPr>
        <p:txBody>
          <a:bodyPr>
            <a:noAutofit/>
          </a:bodyPr>
          <a:lstStyle/>
          <a:p>
            <a:pPr algn="just">
              <a:buNone/>
            </a:pPr>
            <a:r>
              <a:rPr lang="en-US" altLang="en-US" sz="2700" dirty="0"/>
              <a:t>The following sections are typical on many project related contracts, although they may vary according to sector:</a:t>
            </a:r>
            <a:endParaRPr lang="en-US" altLang="en-US" sz="2700" dirty="0"/>
          </a:p>
          <a:p>
            <a:pPr algn="just">
              <a:buNone/>
            </a:pPr>
            <a:r>
              <a:rPr lang="en-US" altLang="en-US" sz="2700" b="1" dirty="0">
                <a:solidFill>
                  <a:srgbClr val="0070C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endParaRPr lang="en-US" altLang="en-US" sz="2700" dirty="0"/>
          </a:p>
          <a:p>
            <a:pPr algn="just">
              <a:buNone/>
            </a:pPr>
            <a:r>
              <a:rPr lang="en-US" altLang="en-US" sz="2700" dirty="0"/>
              <a:t>• </a:t>
            </a:r>
            <a:r>
              <a:rPr lang="en-US" altLang="en-US" sz="2700" b="1" dirty="0">
                <a:solidFill>
                  <a:srgbClr val="0070C0"/>
                </a:solidFill>
              </a:rPr>
              <a:t>Contract scope</a:t>
            </a:r>
            <a:r>
              <a:rPr lang="en-US" altLang="en-US" sz="2700" b="1" dirty="0"/>
              <a:t>. </a:t>
            </a:r>
            <a:r>
              <a:rPr lang="en-US" altLang="en-US" sz="2700" dirty="0"/>
              <a:t>This schedule defines matters such as the following:</a:t>
            </a:r>
            <a:endParaRPr lang="en-US" altLang="en-US" sz="2700" dirty="0"/>
          </a:p>
          <a:p>
            <a:pPr algn="just">
              <a:buNone/>
            </a:pPr>
            <a:r>
              <a:rPr lang="en-US" altLang="en-US" sz="2700" dirty="0"/>
              <a:t>• Services or end result to be provided by the contractor</a:t>
            </a:r>
            <a:endParaRPr lang="en-US" altLang="en-US" sz="2700" dirty="0"/>
          </a:p>
          <a:p>
            <a:pPr algn="just">
              <a:buNone/>
            </a:pPr>
            <a:r>
              <a:rPr lang="en-US" altLang="en-US" sz="2700" dirty="0"/>
              <a:t>• Operating conditions and environment</a:t>
            </a:r>
            <a:endParaRPr lang="en-US" altLang="en-US" sz="2700" dirty="0"/>
          </a:p>
          <a:p>
            <a:pPr algn="just">
              <a:buNone/>
            </a:pPr>
            <a:r>
              <a:rPr lang="en-US" altLang="en-US" sz="2700" dirty="0"/>
              <a:t>• Delivery dates</a:t>
            </a:r>
            <a:endParaRPr lang="en-US" altLang="en-US" sz="2700" dirty="0"/>
          </a:p>
          <a:p>
            <a:pPr algn="just">
              <a:buNone/>
            </a:pPr>
            <a:r>
              <a:rPr lang="en-US" altLang="en-US" sz="2700" dirty="0"/>
              <a:t>• Testing and handover requirements and protocols</a:t>
            </a:r>
            <a:endParaRPr lang="en-US" altLang="en-US" sz="2700" dirty="0"/>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3" name="Rectangle: Rounded Corners 2"/>
          <p:cNvSpPr/>
          <p:nvPr/>
        </p:nvSpPr>
        <p:spPr>
          <a:xfrm>
            <a:off x="10881360" y="1151549"/>
            <a:ext cx="12361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677027" y="2005111"/>
            <a:ext cx="10005982"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70C0"/>
                </a:solidFill>
                <a:ea typeface="Times New Roman" panose="02020603050405020304"/>
                <a:sym typeface="Times New Roman" panose="02020603050405020304"/>
              </a:rPr>
              <a:t>Technical specifications and standards</a:t>
            </a:r>
            <a:r>
              <a:rPr lang="en-US" sz="2800" dirty="0">
                <a:ea typeface="Times New Roman" panose="02020603050405020304"/>
                <a:sym typeface="Times New Roman" panose="02020603050405020304"/>
              </a:rPr>
              <a:t>. </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This section defines any performance or technical specifications and standards to be met by the contractor. </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Any drawings or technical data will normally be included and referenced in this schedule.</a:t>
            </a:r>
            <a:endParaRPr lang="en-US" sz="2800" dirty="0">
              <a:ea typeface="Times New Roman" panose="02020603050405020304"/>
              <a:sym typeface="Times New Roman" panose="02020603050405020304"/>
            </a:endParaRPr>
          </a:p>
        </p:txBody>
      </p:sp>
      <p:sp>
        <p:nvSpPr>
          <p:cNvPr id="11" name="TextBox 10"/>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683009" y="952845"/>
            <a:ext cx="1369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566743" y="1429762"/>
            <a:ext cx="10005982" cy="5262979"/>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70C0"/>
                </a:solidFill>
                <a:ea typeface="Times New Roman" panose="02020603050405020304"/>
                <a:sym typeface="Times New Roman" panose="02020603050405020304"/>
              </a:rPr>
              <a:t>Remuneration</a:t>
            </a:r>
            <a:r>
              <a:rPr lang="en-US" sz="2800" dirty="0">
                <a:ea typeface="Times New Roman" panose="02020603050405020304"/>
                <a:sym typeface="Times New Roman" panose="02020603050405020304"/>
              </a:rPr>
              <a:t>. </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This section defines how the contractor will be paid for the services provided under scope.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Payment events, incentive arrangements and payment conditions, fiscal responsibilities, and currency issues are normally defined in this section.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In addition, this section generally contains a pricing schedule. The pricing schedule has vital commercial implications.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Some considerations on structuring this are developed in the Pricing Schedule section.</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p:txBody>
      </p:sp>
      <p:sp>
        <p:nvSpPr>
          <p:cNvPr id="11" name="TextBox 10"/>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572725" y="1046751"/>
            <a:ext cx="14582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673472" y="1458496"/>
            <a:ext cx="10005982" cy="5262979"/>
          </a:xfrm>
          <a:prstGeom prst="rect">
            <a:avLst/>
          </a:prstGeom>
          <a:noFill/>
        </p:spPr>
        <p:txBody>
          <a:bodyPr wrap="square">
            <a:spAutoFit/>
          </a:bodyPr>
          <a:lstStyle/>
          <a:p>
            <a:pPr algn="just"/>
            <a:r>
              <a:rPr lang="en-US" sz="2800" b="1" dirty="0">
                <a:solidFill>
                  <a:srgbClr val="0070C0"/>
                </a:solidFill>
                <a:ea typeface="Times New Roman" panose="02020603050405020304"/>
                <a:sym typeface="Times New Roman" panose="02020603050405020304"/>
              </a:rPr>
              <a:t>HSEQ</a:t>
            </a:r>
            <a:r>
              <a:rPr lang="en-US" sz="2800" dirty="0">
                <a:ea typeface="Times New Roman" panose="02020603050405020304"/>
                <a:sym typeface="Times New Roman" panose="02020603050405020304"/>
              </a:rPr>
              <a:t>. This section documents compliance requirements with Health, Safety, Environment, and Quality standards (HSEQ).</a:t>
            </a:r>
            <a:endParaRPr lang="en-US" sz="2800" dirty="0">
              <a:ea typeface="Times New Roman" panose="02020603050405020304"/>
              <a:sym typeface="Times New Roman" panose="02020603050405020304"/>
            </a:endParaRPr>
          </a:p>
          <a:p>
            <a:pPr lvl="0" algn="just"/>
            <a:endParaRPr lang="en-US" sz="2800" b="1" dirty="0">
              <a:ea typeface="Times New Roman" panose="02020603050405020304"/>
              <a:sym typeface="Times New Roman" panose="02020603050405020304"/>
            </a:endParaRPr>
          </a:p>
          <a:p>
            <a:pPr lvl="0" algn="just"/>
            <a:r>
              <a:rPr lang="en-US" sz="2800" b="1" dirty="0">
                <a:solidFill>
                  <a:srgbClr val="0070C0"/>
                </a:solidFill>
                <a:ea typeface="Times New Roman" panose="02020603050405020304"/>
                <a:sym typeface="Times New Roman" panose="02020603050405020304"/>
              </a:rPr>
              <a:t>Provided by owner</a:t>
            </a:r>
            <a:r>
              <a:rPr lang="en-US" sz="2800" dirty="0">
                <a:ea typeface="Times New Roman" panose="02020603050405020304"/>
                <a:sym typeface="Times New Roman" panose="02020603050405020304"/>
              </a:rPr>
              <a:t>. This section defines the services, information, and facilities to be provided to the contractor by the owner. This could cover such things as free issue materials, office and workshop space, access to owner computer systems, and the like.</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a:p>
            <a:pPr lvl="0" algn="just"/>
            <a:r>
              <a:rPr lang="en-US" sz="2800" b="1" dirty="0">
                <a:solidFill>
                  <a:srgbClr val="0070C0"/>
                </a:solidFill>
                <a:ea typeface="Times New Roman" panose="02020603050405020304"/>
                <a:sym typeface="Times New Roman" panose="02020603050405020304"/>
              </a:rPr>
              <a:t>Contract administration</a:t>
            </a:r>
            <a:r>
              <a:rPr lang="en-US" sz="2800" dirty="0">
                <a:ea typeface="Times New Roman" panose="02020603050405020304"/>
                <a:sym typeface="Times New Roman" panose="02020603050405020304"/>
              </a:rPr>
              <a:t>. This section defines how the contract is to be administered, including the names of designated individuals to represent each party and the method of serving official notices and when they are required.</a:t>
            </a:r>
            <a:endParaRPr lang="en-US" sz="2800" dirty="0">
              <a:ea typeface="Times New Roman" panose="02020603050405020304"/>
              <a:sym typeface="Times New Roman" panose="02020603050405020304"/>
            </a:endParaRPr>
          </a:p>
        </p:txBody>
      </p:sp>
      <p:sp>
        <p:nvSpPr>
          <p:cNvPr id="11" name="TextBox 10"/>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820400" y="1045424"/>
            <a:ext cx="12638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Document Quality Assurance and Version Control Essential</a:t>
            </a:r>
            <a:r>
              <a:rPr lang="en-US" sz="2800" b="1" dirty="0">
                <a:ea typeface="Times New Roman" panose="02020603050405020304"/>
                <a:sym typeface="Times New Roman" panose="02020603050405020304"/>
              </a:rPr>
              <a:t>.</a:t>
            </a:r>
            <a:r>
              <a:rPr lang="en-US" sz="2800" dirty="0">
                <a:ea typeface="Times New Roman" panose="02020603050405020304"/>
                <a:sym typeface="Times New Roman" panose="02020603050405020304"/>
              </a:rPr>
              <a:t> </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Contract documentation is often assembled under considerable time pressure with input coming from many sources.</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Mistakes and omissions reflect badly upon the organization and may have extremely serious consequences on contract and project execution.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It is therefore absolutely essential to operate a formal document management and quality assurance procedure.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Ideally, each section should be checked and signed off by a competent person who is not the author.</a:t>
            </a:r>
            <a:endParaRPr lang="en-US" sz="2800" dirty="0">
              <a:ea typeface="Times New Roman" panose="02020603050405020304"/>
              <a:sym typeface="Times New Roman" panose="02020603050405020304"/>
            </a:endParaRPr>
          </a:p>
        </p:txBody>
      </p:sp>
      <p:sp>
        <p:nvSpPr>
          <p:cNvPr id="11" name="TextBox 10"/>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698480" y="1054979"/>
            <a:ext cx="131308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Pricing Schedule</a:t>
            </a:r>
            <a:endParaRPr lang="en-US" sz="2800" b="1" dirty="0">
              <a:solidFill>
                <a:srgbClr val="0070C0"/>
              </a:solidFill>
              <a:ea typeface="Times New Roman" panose="02020603050405020304"/>
              <a:sym typeface="Times New Roman" panose="02020603050405020304"/>
            </a:endParaRPr>
          </a:p>
          <a:p>
            <a:pPr lvl="0" algn="just"/>
            <a:endParaRPr lang="en-US" sz="2800" b="1" dirty="0">
              <a:solidFill>
                <a:srgbClr val="0070C0"/>
              </a:solidFill>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The pricing schedule, which defines how and how much the contractors will be paid for his services, is a critical part of the documentation and is worthy of special note.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The pricing schedule should be carefully constructed to provide the basis for the detailed comparison between the eventual tenderers.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Ideally, the pricing schedule should provide the owner with enough information to compare the offerings of the tenderers on a whole-life cost basis. </a:t>
            </a:r>
            <a:endParaRPr lang="en-US" sz="2800" dirty="0">
              <a:ea typeface="Times New Roman" panose="02020603050405020304"/>
              <a:sym typeface="Times New Roman" panose="02020603050405020304"/>
            </a:endParaRPr>
          </a:p>
        </p:txBody>
      </p:sp>
      <p:sp>
        <p:nvSpPr>
          <p:cNvPr id="11" name="TextBox 10"/>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728960" y="1155869"/>
            <a:ext cx="13885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716602" y="1458496"/>
            <a:ext cx="9962851" cy="483209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Example</a:t>
            </a:r>
            <a:r>
              <a:rPr lang="en-US" sz="2800" dirty="0">
                <a:ea typeface="Times New Roman" panose="02020603050405020304"/>
                <a:sym typeface="Times New Roman" panose="02020603050405020304"/>
              </a:rPr>
              <a:t>: A distribution company was soliciting bids for the maintenance of their national retail distribution system, which was split between a number of contractors.</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to bid this schedule of rates at a discount. This reduced maintenance costs by over 20 percent. The contract has now been running for about five years and has been very successful for both parties.</a:t>
            </a:r>
            <a:endParaRPr lang="en-US" sz="2800" dirty="0">
              <a:ea typeface="Times New Roman" panose="02020603050405020304"/>
              <a:sym typeface="Times New Roman" panose="02020603050405020304"/>
            </a:endParaRPr>
          </a:p>
        </p:txBody>
      </p:sp>
      <p:sp>
        <p:nvSpPr>
          <p:cNvPr id="11" name="TextBox 10"/>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911840" y="952845"/>
            <a:ext cx="109972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623269" y="1460539"/>
            <a:ext cx="10256197" cy="483209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Manage the Tender Period</a:t>
            </a:r>
            <a:endParaRPr lang="en-US" sz="2800" b="1" dirty="0">
              <a:solidFill>
                <a:srgbClr val="0070C0"/>
              </a:solidFill>
              <a:ea typeface="Times New Roman" panose="02020603050405020304"/>
              <a:sym typeface="Times New Roman" panose="02020603050405020304"/>
            </a:endParaRPr>
          </a:p>
          <a:p>
            <a:pPr lvl="0" algn="just"/>
            <a:endParaRPr lang="en-US" sz="2800" b="1" dirty="0">
              <a:solidFill>
                <a:srgbClr val="0070C0"/>
              </a:solidFill>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endParaRPr lang="en-US" sz="2800" dirty="0">
              <a:ea typeface="Times New Roman" panose="02020603050405020304"/>
              <a:sym typeface="Times New Roman" panose="02020603050405020304"/>
            </a:endParaRPr>
          </a:p>
        </p:txBody>
      </p:sp>
      <p:sp>
        <p:nvSpPr>
          <p:cNvPr id="11" name="TextBox 10"/>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1023600" y="1155869"/>
            <a:ext cx="10329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554042" y="1340322"/>
            <a:ext cx="9766697" cy="4955203"/>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Manage the Tender Period</a:t>
            </a:r>
            <a:endParaRPr lang="en-US" sz="2800" b="1" dirty="0">
              <a:solidFill>
                <a:srgbClr val="0070C0"/>
              </a:solidFill>
              <a:ea typeface="Times New Roman" panose="02020603050405020304"/>
              <a:sym typeface="Times New Roman" panose="02020603050405020304"/>
            </a:endParaRPr>
          </a:p>
          <a:p>
            <a:pPr lvl="0" algn="just"/>
            <a:endParaRPr lang="en-US" sz="2800" b="1" dirty="0">
              <a:solidFill>
                <a:srgbClr val="0070C0"/>
              </a:solidFill>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600" dirty="0">
                <a:ea typeface="Times New Roman" panose="02020603050405020304"/>
                <a:sym typeface="Times New Roman" panose="02020603050405020304"/>
              </a:rPr>
              <a:t>Control of information is absolutely critical during the tender period. </a:t>
            </a:r>
            <a:endParaRPr lang="en-US" sz="26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600" dirty="0">
                <a:ea typeface="Times New Roman" panose="02020603050405020304"/>
                <a:sym typeface="Times New Roman" panose="02020603050405020304"/>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endParaRPr lang="en-US" sz="26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600" dirty="0">
                <a:ea typeface="Times New Roman" panose="02020603050405020304"/>
                <a:sym typeface="Times New Roman" panose="02020603050405020304"/>
              </a:rPr>
              <a:t>For all of these reasons, one single point of contact in both the owner and contractor organization is highly desirable All other contacts should be actively discouraged. </a:t>
            </a:r>
            <a:endParaRPr lang="en-US" sz="2600" dirty="0">
              <a:ea typeface="Times New Roman" panose="02020603050405020304"/>
              <a:sym typeface="Times New Roman" panose="02020603050405020304"/>
            </a:endParaRPr>
          </a:p>
        </p:txBody>
      </p:sp>
      <p:sp>
        <p:nvSpPr>
          <p:cNvPr id="11" name="TextBox 10"/>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566400" y="1034734"/>
            <a:ext cx="150991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398371" y="1275933"/>
            <a:ext cx="10174354" cy="5262979"/>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Tender Evaluation</a:t>
            </a:r>
            <a:endParaRPr lang="en-US" sz="2800" b="1" dirty="0">
              <a:solidFill>
                <a:srgbClr val="0070C0"/>
              </a:solidFill>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The object of the tender evaluation phase is to identify the proposal that offers the best value for money to the company.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This can be more difficult than it sounds. Often the ultimate value for money to the company will depend on the quality of the contractor providing the service and the contractor’s ability to meet performance targets and deadlines often over quite a long-time frame.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There may also be real or perceived different levels of risk associated with each tender. The more sophisticated tender evaluation systems described in the section Whole-Life Cost Analysis will take all of these factors into account.</a:t>
            </a:r>
            <a:endParaRPr lang="en-US" sz="2800" dirty="0">
              <a:ea typeface="Times New Roman" panose="02020603050405020304"/>
              <a:sym typeface="Times New Roman" panose="02020603050405020304"/>
            </a:endParaRPr>
          </a:p>
        </p:txBody>
      </p:sp>
      <p:sp>
        <p:nvSpPr>
          <p:cNvPr id="11" name="TextBox 10"/>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769600" y="1122104"/>
            <a:ext cx="126132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677027" y="1340322"/>
            <a:ext cx="10005982" cy="483209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Tender Evaluation</a:t>
            </a:r>
            <a:r>
              <a:rPr lang="en-US" sz="2800" b="1" dirty="0">
                <a:ea typeface="Times New Roman" panose="02020603050405020304"/>
                <a:sym typeface="Times New Roman" panose="02020603050405020304"/>
              </a:rPr>
              <a:t>: </a:t>
            </a:r>
            <a:endParaRPr lang="en-US" sz="2800" b="1" dirty="0">
              <a:ea typeface="Times New Roman" panose="02020603050405020304"/>
              <a:sym typeface="Times New Roman" panose="02020603050405020304"/>
            </a:endParaRPr>
          </a:p>
          <a:p>
            <a:pPr lvl="0" algn="just"/>
            <a:endParaRPr lang="en-US" sz="2800" b="1"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800" dirty="0">
                <a:ea typeface="Times New Roman" panose="02020603050405020304"/>
                <a:sym typeface="Times New Roman" panose="02020603050405020304"/>
              </a:rPr>
              <a:t>The Formal Approach. In public institutions and many large organizations, the procedures governing tender evaluation are by necessity very rigorous and formal In such cases there is a formal opening of tenders often in front of official witnesses. </a:t>
            </a:r>
            <a:endParaRPr lang="en-US" sz="2800"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800" dirty="0">
                <a:ea typeface="Times New Roman" panose="02020603050405020304"/>
                <a:sym typeface="Times New Roman" panose="02020603050405020304"/>
              </a:rPr>
              <a:t>Each bid is divided into the technical and commercial package and the commercial package placed unopened in a secure locked filing cabinet or safe. </a:t>
            </a:r>
            <a:endParaRPr lang="en-US" sz="2800"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800" dirty="0">
                <a:ea typeface="Times New Roman" panose="02020603050405020304"/>
                <a:sym typeface="Times New Roman" panose="02020603050405020304"/>
              </a:rPr>
              <a:t>The technical bids are then evaluated by a technical committee and graded according to the strength of the technical proposal. </a:t>
            </a:r>
            <a:endParaRPr lang="en-US" sz="2800" dirty="0">
              <a:ea typeface="Times New Roman" panose="02020603050405020304"/>
              <a:sym typeface="Times New Roman" panose="02020603050405020304"/>
            </a:endParaRPr>
          </a:p>
        </p:txBody>
      </p:sp>
      <p:sp>
        <p:nvSpPr>
          <p:cNvPr id="11" name="TextBox 10"/>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840720" y="1061038"/>
            <a:ext cx="11708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677027" y="1491768"/>
            <a:ext cx="10005982" cy="4401205"/>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Tender Evaluation</a:t>
            </a:r>
            <a:r>
              <a:rPr lang="en-US" sz="2800" b="1" dirty="0">
                <a:ea typeface="Times New Roman" panose="02020603050405020304"/>
                <a:sym typeface="Times New Roman" panose="02020603050405020304"/>
              </a:rPr>
              <a:t>: </a:t>
            </a:r>
            <a:endParaRPr lang="en-US" sz="2800" b="1" dirty="0">
              <a:ea typeface="Times New Roman" panose="02020603050405020304"/>
              <a:sym typeface="Times New Roman" panose="02020603050405020304"/>
            </a:endParaRPr>
          </a:p>
          <a:p>
            <a:pPr lvl="0" algn="just"/>
            <a:endParaRPr lang="en-US" sz="2800" b="1"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800" dirty="0">
                <a:ea typeface="Times New Roman" panose="02020603050405020304"/>
                <a:sym typeface="Times New Roman" panose="02020603050405020304"/>
              </a:rPr>
              <a:t>Bids that do not meet the technical requirements are rejected and the commercial offering left unopened. </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800" dirty="0">
                <a:ea typeface="Times New Roman" panose="02020603050405020304"/>
                <a:sym typeface="Times New Roman" panose="02020603050405020304"/>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endParaRPr lang="en-US" sz="2800" dirty="0">
              <a:ea typeface="Times New Roman" panose="02020603050405020304"/>
              <a:sym typeface="Times New Roman" panose="02020603050405020304"/>
            </a:endParaRPr>
          </a:p>
        </p:txBody>
      </p:sp>
      <p:sp>
        <p:nvSpPr>
          <p:cNvPr id="11" name="TextBox 10"/>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840720" y="1030558"/>
            <a:ext cx="11708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566743" y="1492399"/>
            <a:ext cx="10005982" cy="483209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Whole-Life Cost Analysis</a:t>
            </a:r>
            <a:r>
              <a:rPr lang="en-US" sz="2800" dirty="0">
                <a:ea typeface="Times New Roman" panose="02020603050405020304"/>
                <a:sym typeface="Times New Roman" panose="02020603050405020304"/>
              </a:rPr>
              <a:t>. The structure of commercial proposal should permit the evaluation of the whole-life cost of the service. </a:t>
            </a:r>
            <a:endParaRPr lang="en-US" sz="2800" dirty="0">
              <a:ea typeface="Times New Roman" panose="02020603050405020304"/>
              <a:sym typeface="Times New Roman" panose="02020603050405020304"/>
            </a:endParaRPr>
          </a:p>
          <a:p>
            <a:pPr lvl="0" algn="just"/>
            <a:endParaRPr lang="en-US" sz="2800" b="1" dirty="0">
              <a:solidFill>
                <a:srgbClr val="0070C0"/>
              </a:solidFill>
              <a:ea typeface="Times New Roman" panose="02020603050405020304"/>
              <a:sym typeface="Times New Roman" panose="02020603050405020304"/>
            </a:endParaRPr>
          </a:p>
          <a:p>
            <a:pPr lvl="0" algn="just"/>
            <a:r>
              <a:rPr lang="en-US" sz="2800" b="1" dirty="0">
                <a:solidFill>
                  <a:srgbClr val="0070C0"/>
                </a:solidFill>
                <a:ea typeface="Times New Roman" panose="02020603050405020304"/>
                <a:sym typeface="Times New Roman" panose="02020603050405020304"/>
              </a:rPr>
              <a:t>For example</a:t>
            </a:r>
            <a:r>
              <a:rPr lang="en-US" sz="2800" dirty="0">
                <a:ea typeface="Times New Roman" panose="02020603050405020304"/>
                <a:sym typeface="Times New Roman" panose="02020603050405020304"/>
              </a:rPr>
              <a:t>, in the case of an equipment package, such as an air-conditioning unit, the whole-life cost normally expressed as net present value would include the following:</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 Original capital cost</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 Associated freight and handling costs</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 Power consumption</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 Cost of operation</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 Cost of spares, service and insurance.</a:t>
            </a:r>
            <a:endParaRPr lang="en-US" sz="2800" dirty="0">
              <a:ea typeface="Times New Roman" panose="02020603050405020304"/>
              <a:sym typeface="Times New Roman" panose="02020603050405020304"/>
            </a:endParaRPr>
          </a:p>
        </p:txBody>
      </p:sp>
      <p:sp>
        <p:nvSpPr>
          <p:cNvPr id="11" name="TextBox 10"/>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572725" y="1155869"/>
            <a:ext cx="15448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677026" y="1460539"/>
            <a:ext cx="10184013" cy="483209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Hard Money-Soft Money Evaluation</a:t>
            </a:r>
            <a:r>
              <a:rPr lang="en-US" sz="2800" dirty="0">
                <a:ea typeface="Times New Roman" panose="02020603050405020304"/>
                <a:sym typeface="Times New Roman" panose="02020603050405020304"/>
              </a:rPr>
              <a:t>. </a:t>
            </a:r>
            <a:endParaRPr lang="en-US" sz="2800" dirty="0">
              <a:ea typeface="Times New Roman" panose="02020603050405020304"/>
              <a:sym typeface="Times New Roman" panose="02020603050405020304"/>
            </a:endParaRPr>
          </a:p>
          <a:p>
            <a:pPr lvl="0" algn="just"/>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In some projects the managerial and technically quality of the contractor can significantly affect the outcome and business benefit which the owner receivers from the service. </a:t>
            </a:r>
            <a:endParaRPr lang="en-US" sz="28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800" dirty="0">
                <a:ea typeface="Times New Roman" panose="02020603050405020304"/>
                <a:sym typeface="Times New Roman" panose="02020603050405020304"/>
              </a:rPr>
              <a:t>‘‘Hard money-soft money’’ evaluation is a technique that attempts to make this assessment on an analytical basis. (‘‘hard money’’ refers to the actual costs defined in the tender; ‘‘soft money’’ refers to the estimates made on the basis of the</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     perceptions of the team evaluating the bid on the basis of their</a:t>
            </a:r>
            <a:endParaRPr lang="en-US" sz="2800" dirty="0">
              <a:ea typeface="Times New Roman" panose="02020603050405020304"/>
              <a:sym typeface="Times New Roman" panose="02020603050405020304"/>
            </a:endParaRPr>
          </a:p>
          <a:p>
            <a:pPr lvl="0" algn="just"/>
            <a:r>
              <a:rPr lang="en-US" sz="2800" dirty="0">
                <a:ea typeface="Times New Roman" panose="02020603050405020304"/>
                <a:sym typeface="Times New Roman" panose="02020603050405020304"/>
              </a:rPr>
              <a:t>     professional judgment.)</a:t>
            </a:r>
            <a:endParaRPr lang="en-US" sz="2800" dirty="0">
              <a:ea typeface="Times New Roman" panose="02020603050405020304"/>
              <a:sym typeface="Times New Roman" panose="02020603050405020304"/>
            </a:endParaRPr>
          </a:p>
        </p:txBody>
      </p:sp>
      <p:sp>
        <p:nvSpPr>
          <p:cNvPr id="11" name="TextBox 10"/>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1054080" y="1054979"/>
            <a:ext cx="87462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582306" y="1337429"/>
            <a:ext cx="10005982" cy="5355312"/>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Post Tender Negotiation</a:t>
            </a:r>
            <a:endParaRPr lang="en-US" sz="2800" b="1" dirty="0">
              <a:solidFill>
                <a:srgbClr val="0070C0"/>
              </a:solidFill>
              <a:ea typeface="Times New Roman" panose="02020603050405020304"/>
              <a:sym typeface="Times New Roman" panose="02020603050405020304"/>
            </a:endParaRPr>
          </a:p>
          <a:p>
            <a:pPr lvl="0" algn="just"/>
            <a:endParaRPr lang="en-US" sz="2800" b="1" dirty="0">
              <a:solidFill>
                <a:srgbClr val="0070C0"/>
              </a:solidFill>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600" dirty="0">
                <a:ea typeface="Times New Roman" panose="02020603050405020304"/>
                <a:sym typeface="Times New Roman" panose="02020603050405020304"/>
              </a:rPr>
              <a:t>In virtually all public procurement, and in many companies, post tender negotiation, or negotiation of the price after tender submittal, is not permitted. </a:t>
            </a:r>
            <a:endParaRPr lang="en-US" sz="26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600" dirty="0">
                <a:ea typeface="Times New Roman" panose="02020603050405020304"/>
                <a:sym typeface="Times New Roman" panose="02020603050405020304"/>
              </a:rPr>
              <a:t>Procurement professionals often debate whether post tender negotiation is in fact desirable. Theoretically, if bidders know there will be no further scope for negotiation, they will submit their best price in their original tender. </a:t>
            </a:r>
            <a:endParaRPr lang="en-US" sz="2600" dirty="0">
              <a:ea typeface="Times New Roman" panose="02020603050405020304"/>
              <a:sym typeface="Times New Roman" panose="02020603050405020304"/>
            </a:endParaRPr>
          </a:p>
          <a:p>
            <a:pPr marL="457200" lvl="0" indent="-457200" algn="just">
              <a:buFont typeface="Wingdings" panose="05000000000000000000" pitchFamily="2" charset="2"/>
              <a:buChar char="§"/>
            </a:pPr>
            <a:r>
              <a:rPr lang="en-US" sz="2600" dirty="0">
                <a:ea typeface="Times New Roman" panose="02020603050405020304"/>
                <a:sym typeface="Times New Roman" panose="02020603050405020304"/>
              </a:rPr>
              <a:t>In practice it doesn’t seem to work like that. First of all, in most relatively complex proposals there is the need to debate the tender in great detail to ensure that both parties have a common understanding of the issues and the deliverables.</a:t>
            </a:r>
            <a:endParaRPr lang="en-US" sz="2600" dirty="0">
              <a:ea typeface="Times New Roman" panose="02020603050405020304"/>
              <a:sym typeface="Times New Roman" panose="02020603050405020304"/>
            </a:endParaRPr>
          </a:p>
        </p:txBody>
      </p:sp>
      <p:sp>
        <p:nvSpPr>
          <p:cNvPr id="11" name="TextBox 10"/>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871200" y="913644"/>
            <a:ext cx="11403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p:cNvSpPr txBox="1"/>
          <p:nvPr/>
        </p:nvSpPr>
        <p:spPr>
          <a:xfrm>
            <a:off x="9310668" y="6338857"/>
            <a:ext cx="2616200" cy="400110"/>
          </a:xfrm>
          <a:prstGeom prst="rect">
            <a:avLst/>
          </a:prstGeom>
          <a:noFill/>
        </p:spPr>
        <p:txBody>
          <a:bodyPr wrap="square" rtlCol="0">
            <a:spAutoFit/>
          </a:bodyPr>
          <a:lstStyle/>
          <a:p>
            <a:pPr algn="ctr"/>
            <a:r>
              <a:rPr lang="en-US" sz="2000" b="1" dirty="0"/>
              <a:t>www.midocean.ae</a:t>
            </a:r>
            <a:endParaRPr lang="en-US" sz="2000" b="1" dirty="0"/>
          </a:p>
        </p:txBody>
      </p:sp>
      <p:sp>
        <p:nvSpPr>
          <p:cNvPr id="5" name="TextBox 4"/>
          <p:cNvSpPr txBox="1"/>
          <p:nvPr/>
        </p:nvSpPr>
        <p:spPr>
          <a:xfrm>
            <a:off x="501026" y="1133356"/>
            <a:ext cx="10288894" cy="5724644"/>
          </a:xfrm>
          <a:prstGeom prst="rect">
            <a:avLst/>
          </a:prstGeom>
          <a:noFill/>
        </p:spPr>
        <p:txBody>
          <a:bodyPr wrap="square">
            <a:spAutoFit/>
          </a:bodyPr>
          <a:lstStyle/>
          <a:p>
            <a:pPr lvl="0" algn="just"/>
            <a:r>
              <a:rPr lang="en-US" sz="2800" b="1" dirty="0">
                <a:solidFill>
                  <a:srgbClr val="0070C0"/>
                </a:solidFill>
                <a:ea typeface="Times New Roman" panose="02020603050405020304"/>
                <a:sym typeface="Times New Roman" panose="02020603050405020304"/>
              </a:rPr>
              <a:t>Transition to Execution</a:t>
            </a:r>
            <a:endParaRPr lang="en-US" sz="2800" b="1" dirty="0">
              <a:solidFill>
                <a:srgbClr val="0070C0"/>
              </a:solidFill>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600" dirty="0">
                <a:ea typeface="Times New Roman" panose="02020603050405020304"/>
                <a:sym typeface="Times New Roman" panose="02020603050405020304"/>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endParaRPr lang="en-US" sz="2600"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600" dirty="0">
                <a:ea typeface="Times New Roman" panose="02020603050405020304"/>
                <a:sym typeface="Times New Roman" panose="02020603050405020304"/>
              </a:rPr>
              <a:t>Many of the understandings developed within the negotiating team may not be fully understood by others and may result in difficulties throughout the life of the contract. </a:t>
            </a:r>
            <a:endParaRPr lang="en-US" sz="2600"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600" dirty="0">
                <a:ea typeface="Times New Roman" panose="02020603050405020304"/>
                <a:sym typeface="Times New Roman" panose="02020603050405020304"/>
              </a:rPr>
              <a:t>It is therefore advisable to recognize the need to manage the transition from negotiation into operations. </a:t>
            </a:r>
            <a:endParaRPr lang="en-US" sz="2600" dirty="0">
              <a:ea typeface="Times New Roman" panose="02020603050405020304"/>
              <a:sym typeface="Times New Roman" panose="02020603050405020304"/>
            </a:endParaRPr>
          </a:p>
          <a:p>
            <a:pPr marL="342900" lvl="0" indent="-342900" algn="just">
              <a:buFont typeface="Wingdings" panose="05000000000000000000" pitchFamily="2" charset="2"/>
              <a:buChar char="§"/>
            </a:pPr>
            <a:r>
              <a:rPr lang="en-US" sz="2600" dirty="0">
                <a:ea typeface="Times New Roman" panose="02020603050405020304"/>
                <a:sym typeface="Times New Roman" panose="02020603050405020304"/>
              </a:rPr>
              <a:t>This is true in all project situations, but in large complex projects managed by an integrated owner-contractor project team where many members of the project team are new to each other, it can be a key success factor. </a:t>
            </a:r>
            <a:endParaRPr lang="en-US" sz="2600" dirty="0">
              <a:ea typeface="Times New Roman" panose="02020603050405020304"/>
              <a:sym typeface="Times New Roman" panose="02020603050405020304"/>
            </a:endParaRPr>
          </a:p>
        </p:txBody>
      </p:sp>
      <p:sp>
        <p:nvSpPr>
          <p:cNvPr id="11" name="TextBox 10"/>
          <p:cNvSpPr txBox="1"/>
          <p:nvPr/>
        </p:nvSpPr>
        <p:spPr>
          <a:xfrm>
            <a:off x="1874843" y="5978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panose="020F0502020204030204"/>
              <a:cs typeface="Times New Roman" panose="02020603050405020304" pitchFamily="18" charset="0"/>
              <a:sym typeface="Calibri" panose="020F0502020204030204"/>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
        <p:nvSpPr>
          <p:cNvPr id="2" name="Rectangle: Rounded Corners 1"/>
          <p:cNvSpPr/>
          <p:nvPr/>
        </p:nvSpPr>
        <p:spPr>
          <a:xfrm>
            <a:off x="10901680" y="952845"/>
            <a:ext cx="110988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0" y="304800"/>
            <a:ext cx="4175760"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780000" flipV="1">
            <a:off x="-234315" y="3754755"/>
            <a:ext cx="4141470" cy="186880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Summary of Learning Objectives</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1" name="TextBox 30"/>
          <p:cNvSpPr txBox="1"/>
          <p:nvPr/>
        </p:nvSpPr>
        <p:spPr>
          <a:xfrm>
            <a:off x="2887184" y="201200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contents of tender management.</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work involved in tendering process.</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Understand the Project Drivers and Priorities.</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Explain the project contracting strategy.</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tender documentation.</a:t>
            </a: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0" marR="0" lvl="0" indent="0" algn="just" defTabSz="914400" rtl="0" eaLnBrk="1" fontAlgn="auto" latinLnBrk="0" hangingPunct="1">
              <a:lnSpc>
                <a:spcPct val="100000"/>
              </a:lnSpc>
              <a:spcBef>
                <a:spcPts val="0"/>
              </a:spcBef>
              <a:spcAft>
                <a:spcPts val="0"/>
              </a:spcAft>
              <a:buClrTx/>
              <a:buSzTx/>
              <a:buFontTx/>
              <a:buNone/>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08514" y="1396699"/>
            <a:ext cx="35107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4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endPar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endParaRPr>
          </a:p>
          <a:p>
            <a:pPr marL="457200" indent="-457200">
              <a:buClr>
                <a:srgbClr val="000000"/>
              </a:buClr>
              <a:buFont typeface="Wingdings" panose="05000000000000000000" pitchFamily="2" charset="2"/>
              <a:buChar char="Ø"/>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Essential Reference</a:t>
            </a:r>
            <a:endPar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1">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
</file>

<file path=customXml/item2.xml>��
</file>

<file path=customXml/item3.xml>��
</file>

<file path=customXml/itemProps1.xml><?xml version="1.0" encoding="utf-8"?>
<ds:datastoreItem xmlns:ds="http://schemas.openxmlformats.org/officeDocument/2006/customXml" ds:itemID="{7E358A08-97EE-4D57-9887-63BA33BD13E5}">
  <ds:schemaRefs/>
</ds:datastoreItem>
</file>

<file path=customXml/itemProps2.xml><?xml version="1.0" encoding="utf-8"?>
<ds:datastoreItem xmlns:ds="http://schemas.openxmlformats.org/officeDocument/2006/customXml" ds:itemID="{2DDB99C9-EBC5-472D-923A-123896C79DE9}">
  <ds:schemaRefs/>
</ds:datastoreItem>
</file>

<file path=customXml/itemProps3.xml><?xml version="1.0" encoding="utf-8"?>
<ds:datastoreItem xmlns:ds="http://schemas.openxmlformats.org/officeDocument/2006/customXml" ds:itemID="{2AE4FD77-8B32-443E-BEAD-E7A1585335BD}">
  <ds:schemaRefs/>
</ds:datastoreItem>
</file>

<file path=docProps/app.xml><?xml version="1.0" encoding="utf-8"?>
<Properties xmlns="http://schemas.openxmlformats.org/officeDocument/2006/extended-properties" xmlns:vt="http://schemas.openxmlformats.org/officeDocument/2006/docPropsVTypes">
  <TotalTime>0</TotalTime>
  <Words>24344</Words>
  <Application>WPS Presentation</Application>
  <PresentationFormat>Widescreen</PresentationFormat>
  <Paragraphs>516</Paragraphs>
  <Slides>45</Slides>
  <Notes>19</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45</vt:i4>
      </vt:variant>
    </vt:vector>
  </HeadingPairs>
  <TitlesOfParts>
    <vt:vector size="59" baseType="lpstr">
      <vt:lpstr>Arial</vt:lpstr>
      <vt:lpstr>SimSun</vt:lpstr>
      <vt:lpstr>Wingdings</vt:lpstr>
      <vt:lpstr>Times New Roman</vt:lpstr>
      <vt:lpstr>Times New Roman</vt:lpstr>
      <vt:lpstr>Arial Black</vt:lpstr>
      <vt:lpstr>Calibri</vt:lpstr>
      <vt:lpstr>Microsoft YaHei</vt:lpstr>
      <vt:lpstr>Arial Unicode MS</vt:lpstr>
      <vt:lpstr>Calibri Light</vt:lpstr>
      <vt:lpstr>Calibri</vt:lpstr>
      <vt:lpstr>Arial</vt:lpstr>
      <vt:lpstr>Office Theme</vt:lpstr>
      <vt:lpstr>1_Office Theme</vt:lpstr>
      <vt:lpstr>PowerPoint 演示文稿</vt:lpstr>
      <vt:lpstr>PowerPoint 演示文稿</vt:lpstr>
      <vt:lpstr>PowerPoint 演示文稿</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197</cp:revision>
  <dcterms:created xsi:type="dcterms:W3CDTF">2023-04-29T09:08:00Z</dcterms:created>
  <dcterms:modified xsi:type="dcterms:W3CDTF">2024-07-30T12:51:47Z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6BC2C98279AD4A4D85F0F4D7018A71B7_12</vt:lpwstr>
  </property>
  <property fmtid="{D5CDD505-2E9C-101B-9397-08002B2CF9AE}" pid="4" name="KSOProductBuildVer">
    <vt:lpwstr>1033-12.2.0.17545</vt:lpwstr>
  </property>
</Properties>
</file>