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4" r:id="rId2"/>
    <p:sldId id="303" r:id="rId3"/>
    <p:sldId id="276" r:id="rId4"/>
    <p:sldId id="521" r:id="rId5"/>
    <p:sldId id="483" r:id="rId6"/>
    <p:sldId id="559" r:id="rId7"/>
    <p:sldId id="560" r:id="rId8"/>
    <p:sldId id="561" r:id="rId9"/>
    <p:sldId id="562" r:id="rId10"/>
    <p:sldId id="563" r:id="rId11"/>
    <p:sldId id="564" r:id="rId12"/>
    <p:sldId id="565" r:id="rId13"/>
    <p:sldId id="566" r:id="rId14"/>
    <p:sldId id="567" r:id="rId15"/>
    <p:sldId id="569" r:id="rId16"/>
    <p:sldId id="568" r:id="rId17"/>
    <p:sldId id="570" r:id="rId18"/>
    <p:sldId id="571" r:id="rId19"/>
    <p:sldId id="572" r:id="rId20"/>
    <p:sldId id="573" r:id="rId21"/>
    <p:sldId id="574" r:id="rId22"/>
    <p:sldId id="575" r:id="rId23"/>
    <p:sldId id="576" r:id="rId24"/>
    <p:sldId id="577" r:id="rId25"/>
    <p:sldId id="578" r:id="rId26"/>
    <p:sldId id="579" r:id="rId27"/>
    <p:sldId id="580" r:id="rId28"/>
    <p:sldId id="581" r:id="rId29"/>
    <p:sldId id="582" r:id="rId30"/>
    <p:sldId id="583" r:id="rId31"/>
    <p:sldId id="584" r:id="rId32"/>
    <p:sldId id="586" r:id="rId33"/>
    <p:sldId id="587" r:id="rId34"/>
    <p:sldId id="588" r:id="rId35"/>
    <p:sldId id="589" r:id="rId36"/>
    <p:sldId id="590" r:id="rId37"/>
    <p:sldId id="585" r:id="rId38"/>
    <p:sldId id="591" r:id="rId39"/>
    <p:sldId id="592" r:id="rId40"/>
    <p:sldId id="55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483"/>
            <p14:sldId id="559"/>
            <p14:sldId id="560"/>
            <p14:sldId id="561"/>
            <p14:sldId id="562"/>
            <p14:sldId id="563"/>
            <p14:sldId id="564"/>
            <p14:sldId id="565"/>
            <p14:sldId id="566"/>
            <p14:sldId id="567"/>
            <p14:sldId id="569"/>
            <p14:sldId id="568"/>
            <p14:sldId id="570"/>
            <p14:sldId id="571"/>
            <p14:sldId id="572"/>
            <p14:sldId id="573"/>
            <p14:sldId id="574"/>
            <p14:sldId id="575"/>
            <p14:sldId id="576"/>
            <p14:sldId id="577"/>
            <p14:sldId id="578"/>
            <p14:sldId id="579"/>
            <p14:sldId id="580"/>
            <p14:sldId id="581"/>
            <p14:sldId id="582"/>
            <p14:sldId id="583"/>
            <p14:sldId id="584"/>
            <p14:sldId id="586"/>
            <p14:sldId id="587"/>
            <p14:sldId id="588"/>
            <p14:sldId id="589"/>
            <p14:sldId id="590"/>
            <p14:sldId id="585"/>
            <p14:sldId id="591"/>
            <p14:sldId id="592"/>
            <p14:sldId id="558"/>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46CB2493-4DD4-6EA3-99EE-01D1C2FC8003}" v="3414" dt="2023-08-31T16:22:27.629"/>
    <p1510:client id="{57910821-4839-E1BD-2750-0DF33731EECC}" v="3214" dt="2023-08-31T09:37:19.792"/>
    <p1510:client id="{5EA41550-3138-B522-E536-5D89A4E1D701}" v="4983" dt="2023-08-31T12:10:09.432"/>
    <p1510:client id="{674398A9-8EBC-2EF6-3A9E-577705BF232C}" v="38" dt="2023-10-05T17:07:26.003"/>
    <p1510:client id="{878B5414-2B7C-1BBA-D173-562788A1EAD8}" v="280" dt="2023-08-29T15:17:31.020"/>
    <p1510:client id="{9974AAA3-8226-2AEF-CE4E-AA5B2D54117B}" v="1393" dt="2023-09-04T12:38:58.344"/>
    <p1510:client id="{AF5E420E-F1EF-A3BC-A92F-4A588D2DECDA}" v="14" dt="2023-10-10T12:59:01.787"/>
    <p1510:client id="{BB44D990-3789-D892-A808-85EED76AA05C}" v="374" dt="2023-08-29T15:35:40.226"/>
    <p1510:client id="{BB723FAD-1C93-E73A-CA62-0AFE81A0AC6F}" v="2824" dt="2023-08-30T15:38:17.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100" d="100"/>
          <a:sy n="100" d="100"/>
        </p:scale>
        <p:origin x="39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6.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3.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dirty="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09056" cy="2123658"/>
          </a:xfrm>
          <a:prstGeom prst="rect">
            <a:avLst/>
          </a:prstGeom>
          <a:noFill/>
        </p:spPr>
        <p:txBody>
          <a:bodyPr wrap="none" lIns="91440" tIns="45720" rIns="91440" bIns="45720" rtlCol="0" anchor="t">
            <a:spAutoFit/>
          </a:bodyPr>
          <a:lstStyle/>
          <a:p>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Foundations in</a:t>
            </a:r>
          </a:p>
          <a:p>
            <a:r>
              <a:rPr lang="en-US" sz="4400" b="1" dirty="0">
                <a:solidFill>
                  <a:srgbClr val="00B0F0"/>
                </a:solidFill>
                <a:latin typeface="Times New Roman"/>
                <a:cs typeface="Times New Roman"/>
              </a:rPr>
              <a:t>Python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5277279" cy="1384995"/>
          </a:xfrm>
          <a:prstGeom prst="rect">
            <a:avLst/>
          </a:prstGeom>
          <a:noFill/>
        </p:spPr>
        <p:txBody>
          <a:bodyPr wrap="none" lIns="91440" tIns="45720" rIns="91440" bIns="45720" rtlCol="0" anchor="t">
            <a:spAutoFit/>
          </a:bodyPr>
          <a:lstStyle/>
          <a:p>
            <a:r>
              <a:rPr lang="en-US" sz="4200" b="1" dirty="0">
                <a:solidFill>
                  <a:srgbClr val="00B0F0"/>
                </a:solidFill>
                <a:latin typeface="Times New Roman"/>
                <a:cs typeface="Times New Roman"/>
              </a:rPr>
              <a:t>Control and Iteration</a:t>
            </a:r>
            <a:endParaRPr lang="en-US" sz="4200" dirty="0">
              <a:solidFill>
                <a:srgbClr val="000000"/>
              </a:solidFill>
              <a:latin typeface="Calibri" panose="020F0502020204030204"/>
              <a:cs typeface="Calibri" panose="020F0502020204030204"/>
            </a:endParaRPr>
          </a:p>
          <a:p>
            <a:r>
              <a:rPr lang="en-US" sz="4200" b="1" dirty="0">
                <a:solidFill>
                  <a:srgbClr val="00B0F0"/>
                </a:solidFill>
                <a:latin typeface="Times New Roman"/>
                <a:cs typeface="Times New Roman"/>
              </a:rPr>
              <a:t>Statements</a:t>
            </a:r>
            <a:endParaRPr lang="en-US" sz="4200" dirty="0">
              <a:solidFill>
                <a:srgbClr val="000000"/>
              </a:solidFill>
              <a:latin typeface="Calibri" panose="020F0502020204030204"/>
              <a:cs typeface="Calibri" panose="020F0502020204030204"/>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dirty="0">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2</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The SDLC phases and models.</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a:cs typeface="Times New Roman"/>
            </a:endParaRPr>
          </a:p>
          <a:p>
            <a:pPr marL="285750" indent="-285750">
              <a:buFont typeface="Arial"/>
              <a:buChar char="•"/>
            </a:pPr>
            <a:r>
              <a:rPr lang="en-US" sz="2400" dirty="0">
                <a:solidFill>
                  <a:srgbClr val="2D3956"/>
                </a:solidFill>
                <a:latin typeface="Times New Roman"/>
                <a:cs typeface="Times New Roman"/>
              </a:rPr>
              <a:t>The input and output operations.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Data types in Pythons.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Controlling the program flow.</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relational operators and comparison expressions.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selection statements.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iteration statements.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19711"/>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77766"/>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Ex1: write a program that reads a three-digit number, separates this number into its individual digits and print them.</a:t>
            </a:r>
          </a:p>
          <a:p>
            <a:pPr marL="742950" lvl="1" indent="-285750" algn="just">
              <a:buFont typeface="Arial"/>
              <a:buChar char="•"/>
            </a:pPr>
            <a:r>
              <a:rPr lang="en-US" sz="2400" dirty="0">
                <a:solidFill>
                  <a:srgbClr val="2D3956"/>
                </a:solidFill>
                <a:latin typeface="Times New Roman"/>
                <a:cs typeface="Times New Roman"/>
              </a:rPr>
              <a:t>Program scenario:</a:t>
            </a:r>
          </a:p>
          <a:p>
            <a:pPr lvl="1"/>
            <a:r>
              <a:rPr lang="en-US" sz="2600" dirty="0">
                <a:solidFill>
                  <a:srgbClr val="2D3956"/>
                </a:solidFill>
                <a:ea typeface="+mn-lt"/>
                <a:cs typeface="+mn-lt"/>
              </a:rPr>
              <a:t>     </a:t>
            </a:r>
            <a:r>
              <a:rPr lang="en-US" sz="2400" dirty="0">
                <a:solidFill>
                  <a:srgbClr val="00B0F0"/>
                </a:solidFill>
                <a:latin typeface="Times New Roman"/>
                <a:cs typeface="Times New Roman"/>
              </a:rPr>
              <a:t> Enter a number of three-digits:  234</a:t>
            </a:r>
          </a:p>
          <a:p>
            <a:pPr lvl="1"/>
            <a:r>
              <a:rPr lang="en-US" sz="2400" dirty="0">
                <a:solidFill>
                  <a:srgbClr val="00B0F0"/>
                </a:solidFill>
                <a:latin typeface="Times New Roman"/>
                <a:cs typeface="Times New Roman"/>
              </a:rPr>
              <a:t>      Your number is 234 and its digits are:</a:t>
            </a:r>
          </a:p>
          <a:p>
            <a:pPr lvl="1"/>
            <a:r>
              <a:rPr lang="en-US" sz="2400" dirty="0">
                <a:solidFill>
                  <a:srgbClr val="00B0F0"/>
                </a:solidFill>
                <a:latin typeface="Times New Roman"/>
                <a:cs typeface="Times New Roman"/>
              </a:rPr>
              <a:t>      First digit = 2</a:t>
            </a:r>
          </a:p>
          <a:p>
            <a:pPr lvl="1"/>
            <a:r>
              <a:rPr lang="en-US" sz="2400" dirty="0">
                <a:solidFill>
                  <a:srgbClr val="00B0F0"/>
                </a:solidFill>
                <a:latin typeface="Times New Roman"/>
                <a:cs typeface="Times New Roman"/>
              </a:rPr>
              <a:t>      Second digit = 3</a:t>
            </a:r>
          </a:p>
          <a:p>
            <a:pPr lvl="1"/>
            <a:r>
              <a:rPr lang="en-US" sz="2400" dirty="0">
                <a:solidFill>
                  <a:srgbClr val="00B0F0"/>
                </a:solidFill>
                <a:latin typeface="Times New Roman"/>
                <a:cs typeface="Times New Roman"/>
              </a:rPr>
              <a:t>      Third digit = 4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997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19711"/>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816429"/>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Ex1: python code.</a:t>
            </a:r>
            <a:endParaRPr lang="en-US" dirty="0">
              <a:solidFill>
                <a:srgbClr val="000000"/>
              </a:solidFill>
              <a:ea typeface="+mn-lt"/>
              <a:cs typeface="+mn-lt"/>
            </a:endParaRPr>
          </a:p>
          <a:p>
            <a:pPr algn="just"/>
            <a:r>
              <a:rPr lang="en-US" sz="2600" dirty="0">
                <a:solidFill>
                  <a:srgbClr val="2D3956"/>
                </a:solidFill>
                <a:ea typeface="+mn-lt"/>
                <a:cs typeface="+mn-lt"/>
              </a:rPr>
              <a:t>     </a:t>
            </a:r>
            <a:r>
              <a:rPr lang="en-US" sz="2600" dirty="0">
                <a:solidFill>
                  <a:srgbClr val="2D3956"/>
                </a:solidFill>
                <a:latin typeface="Calibri"/>
                <a:cs typeface="Calibri"/>
              </a:rPr>
              <a:t>      </a:t>
            </a:r>
            <a:r>
              <a:rPr lang="en-US" sz="2400" dirty="0">
                <a:solidFill>
                  <a:srgbClr val="00B0F0"/>
                </a:solidFill>
                <a:latin typeface="Times New Roman"/>
                <a:cs typeface="Times New Roman"/>
              </a:rPr>
              <a:t>     Number = int( input("Enter a number of three-digits: "))</a:t>
            </a:r>
            <a:endParaRPr lang="en-US">
              <a:cs typeface="Calibri"/>
            </a:endParaRPr>
          </a:p>
          <a:p>
            <a:pPr lvl="1"/>
            <a:r>
              <a:rPr lang="en-US" sz="2400" dirty="0">
                <a:solidFill>
                  <a:srgbClr val="00B0F0"/>
                </a:solidFill>
                <a:latin typeface="Times New Roman"/>
                <a:cs typeface="Times New Roman"/>
              </a:rPr>
              <a:t>          D1 = Number // 100</a:t>
            </a:r>
          </a:p>
          <a:p>
            <a:pPr lvl="1"/>
            <a:r>
              <a:rPr lang="en-US" sz="2400" dirty="0">
                <a:solidFill>
                  <a:srgbClr val="00B0F0"/>
                </a:solidFill>
                <a:latin typeface="Times New Roman"/>
                <a:cs typeface="Times New Roman"/>
              </a:rPr>
              <a:t>          New_number1 = Number % 100</a:t>
            </a:r>
          </a:p>
          <a:p>
            <a:pPr lvl="1"/>
            <a:r>
              <a:rPr lang="en-US" sz="2400" dirty="0">
                <a:solidFill>
                  <a:srgbClr val="00B0F0"/>
                </a:solidFill>
                <a:latin typeface="Times New Roman"/>
                <a:cs typeface="Times New Roman"/>
              </a:rPr>
              <a:t>          D2 = New_number1 // 10 </a:t>
            </a:r>
          </a:p>
          <a:p>
            <a:pPr lvl="1"/>
            <a:r>
              <a:rPr lang="en-US" sz="2400" dirty="0">
                <a:solidFill>
                  <a:srgbClr val="00B0F0"/>
                </a:solidFill>
                <a:latin typeface="Times New Roman"/>
                <a:cs typeface="Times New Roman"/>
              </a:rPr>
              <a:t>          New_number2 = New_number1 % 10</a:t>
            </a:r>
          </a:p>
          <a:p>
            <a:pPr lvl="1"/>
            <a:r>
              <a:rPr lang="en-US" sz="2400" dirty="0">
                <a:solidFill>
                  <a:srgbClr val="00B0F0"/>
                </a:solidFill>
                <a:latin typeface="Times New Roman"/>
                <a:cs typeface="Times New Roman"/>
              </a:rPr>
              <a:t>          print("Your number is",  Number , " and its digits are: ")</a:t>
            </a:r>
          </a:p>
          <a:p>
            <a:pPr lvl="1"/>
            <a:r>
              <a:rPr lang="en-US" sz="2400" dirty="0">
                <a:solidFill>
                  <a:srgbClr val="00B0F0"/>
                </a:solidFill>
                <a:latin typeface="Times New Roman"/>
                <a:cs typeface="Times New Roman"/>
              </a:rPr>
              <a:t>          print("First digit = ", D1)</a:t>
            </a:r>
          </a:p>
          <a:p>
            <a:pPr lvl="1"/>
            <a:r>
              <a:rPr lang="en-US" sz="2400" dirty="0">
                <a:solidFill>
                  <a:srgbClr val="00B0F0"/>
                </a:solidFill>
                <a:latin typeface="Times New Roman"/>
                <a:cs typeface="Times New Roman"/>
              </a:rPr>
              <a:t>          print("Second digit = ", D2) </a:t>
            </a:r>
          </a:p>
          <a:p>
            <a:pPr lvl="1"/>
            <a:r>
              <a:rPr lang="en-US" sz="2400" dirty="0">
                <a:solidFill>
                  <a:srgbClr val="00B0F0"/>
                </a:solidFill>
                <a:latin typeface="Times New Roman"/>
                <a:cs typeface="Times New Roman"/>
              </a:rPr>
              <a:t>          print("Third digit = ", New_number2)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A3A3F2B-CBEB-EB4D-7E77-DDFF2C409AF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452938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19711"/>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339102"/>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Ex2: write a program which inputs a temperature reading expressed in Fahrenheit and outputs its equivalent in Celsius, using the formula.</a:t>
            </a:r>
          </a:p>
          <a:p>
            <a:pPr algn="just"/>
            <a:r>
              <a:rPr lang="en-US" sz="2400" dirty="0">
                <a:solidFill>
                  <a:srgbClr val="2D3956"/>
                </a:solidFill>
                <a:latin typeface="Times New Roman"/>
                <a:cs typeface="Times New Roman"/>
              </a:rPr>
              <a:t>                    </a:t>
            </a:r>
            <a:r>
              <a:rPr lang="en-US" sz="2400" baseline="30000" dirty="0" err="1">
                <a:solidFill>
                  <a:srgbClr val="2D3956"/>
                </a:solidFill>
                <a:latin typeface="Times New Roman"/>
                <a:cs typeface="Times New Roman"/>
              </a:rPr>
              <a:t>o</a:t>
            </a:r>
            <a:r>
              <a:rPr lang="en-US" sz="2400" dirty="0" err="1">
                <a:solidFill>
                  <a:srgbClr val="2D3956"/>
                </a:solidFill>
                <a:latin typeface="Times New Roman"/>
                <a:cs typeface="Times New Roman"/>
              </a:rPr>
              <a:t>C</a:t>
            </a:r>
            <a:r>
              <a:rPr lang="en-US" sz="2400" dirty="0">
                <a:solidFill>
                  <a:srgbClr val="2D3956"/>
                </a:solidFill>
                <a:latin typeface="Times New Roman"/>
                <a:cs typeface="Times New Roman"/>
              </a:rPr>
              <a:t> = 5 / 9 * ( </a:t>
            </a:r>
            <a:r>
              <a:rPr lang="en-US" sz="2400" baseline="30000" dirty="0" err="1">
                <a:solidFill>
                  <a:srgbClr val="2D3956"/>
                </a:solidFill>
                <a:latin typeface="Times New Roman"/>
                <a:cs typeface="Times New Roman"/>
              </a:rPr>
              <a:t>o</a:t>
            </a:r>
            <a:r>
              <a:rPr lang="en-US" sz="2400" dirty="0" err="1">
                <a:solidFill>
                  <a:srgbClr val="2D3956"/>
                </a:solidFill>
                <a:latin typeface="Times New Roman"/>
                <a:cs typeface="Times New Roman"/>
              </a:rPr>
              <a:t>F</a:t>
            </a:r>
            <a:r>
              <a:rPr lang="en-US" sz="2400" dirty="0">
                <a:solidFill>
                  <a:srgbClr val="2D3956"/>
                </a:solidFill>
                <a:latin typeface="Times New Roman"/>
                <a:cs typeface="Times New Roman"/>
              </a:rPr>
              <a:t> – 32 )</a:t>
            </a:r>
          </a:p>
          <a:p>
            <a:pPr marL="742950" lvl="1" indent="-285750" algn="just">
              <a:buFont typeface="Arial"/>
              <a:buChar char="•"/>
            </a:pPr>
            <a:r>
              <a:rPr lang="en-US" sz="2400" dirty="0">
                <a:solidFill>
                  <a:srgbClr val="2D3956"/>
                </a:solidFill>
                <a:latin typeface="Times New Roman"/>
                <a:cs typeface="Times New Roman"/>
              </a:rPr>
              <a:t>Program scenario:</a:t>
            </a:r>
          </a:p>
          <a:p>
            <a:pPr lvl="1"/>
            <a:r>
              <a:rPr lang="en-US" sz="2600" dirty="0">
                <a:solidFill>
                  <a:srgbClr val="2D3956"/>
                </a:solidFill>
                <a:ea typeface="+mn-lt"/>
                <a:cs typeface="+mn-lt"/>
              </a:rPr>
              <a:t>     </a:t>
            </a:r>
            <a:r>
              <a:rPr lang="en-US" sz="2400" dirty="0">
                <a:solidFill>
                  <a:srgbClr val="00B0F0"/>
                </a:solidFill>
                <a:latin typeface="Times New Roman"/>
                <a:cs typeface="Times New Roman"/>
              </a:rPr>
              <a:t> Enter a temperature in Fahrenheit:  85</a:t>
            </a:r>
          </a:p>
          <a:p>
            <a:pPr lvl="1"/>
            <a:r>
              <a:rPr lang="en-US" sz="2400" dirty="0">
                <a:solidFill>
                  <a:srgbClr val="00B0F0"/>
                </a:solidFill>
                <a:latin typeface="Times New Roman"/>
                <a:cs typeface="Times New Roman"/>
              </a:rPr>
              <a:t>      The equivalent Celsius temperature = 29.44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7A45AA4-DC82-AD8D-884E-6C966C21BAFE}"/>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82725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19711"/>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339102"/>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Ex2: python code.</a:t>
            </a:r>
            <a:endParaRPr lang="en-US" dirty="0">
              <a:solidFill>
                <a:srgbClr val="000000"/>
              </a:solidFill>
              <a:ea typeface="+mn-lt"/>
              <a:cs typeface="+mn-lt"/>
            </a:endParaRPr>
          </a:p>
          <a:p>
            <a:pPr algn="just"/>
            <a:r>
              <a:rPr lang="en-US" sz="2600" dirty="0">
                <a:solidFill>
                  <a:srgbClr val="2D3956"/>
                </a:solidFill>
                <a:ea typeface="+mn-lt"/>
                <a:cs typeface="+mn-lt"/>
              </a:rPr>
              <a:t>     </a:t>
            </a:r>
            <a:r>
              <a:rPr lang="en-US" sz="2600" dirty="0">
                <a:solidFill>
                  <a:srgbClr val="2D3956"/>
                </a:solidFill>
                <a:latin typeface="Calibri"/>
                <a:cs typeface="Calibri"/>
              </a:rPr>
              <a:t>    </a:t>
            </a:r>
            <a:r>
              <a:rPr lang="en-US" sz="2400" dirty="0" err="1">
                <a:solidFill>
                  <a:srgbClr val="00B0F0"/>
                </a:solidFill>
                <a:latin typeface="Times New Roman"/>
                <a:ea typeface="+mn-lt"/>
                <a:cs typeface="Times New Roman"/>
              </a:rPr>
              <a:t>temp</a:t>
            </a:r>
            <a:r>
              <a:rPr lang="en-US" sz="2400" dirty="0" err="1">
                <a:solidFill>
                  <a:srgbClr val="00B0F0"/>
                </a:solidFill>
                <a:latin typeface="Times New Roman"/>
                <a:cs typeface="Times New Roman"/>
              </a:rPr>
              <a:t>_fah</a:t>
            </a:r>
            <a:r>
              <a:rPr lang="en-US" sz="2400" dirty="0">
                <a:solidFill>
                  <a:srgbClr val="00B0F0"/>
                </a:solidFill>
                <a:latin typeface="Times New Roman"/>
                <a:cs typeface="Times New Roman"/>
              </a:rPr>
              <a:t> = float( input("Enter a temperature in Fahrenheit: ")  )</a:t>
            </a:r>
          </a:p>
          <a:p>
            <a:pPr lvl="1"/>
            <a:endParaRPr lang="en-US" sz="2400" dirty="0">
              <a:solidFill>
                <a:srgbClr val="00B0F0"/>
              </a:solidFill>
              <a:latin typeface="Times New Roman"/>
              <a:cs typeface="Times New Roman"/>
            </a:endParaRPr>
          </a:p>
          <a:p>
            <a:pPr lvl="1"/>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temp_cel</a:t>
            </a:r>
            <a:r>
              <a:rPr lang="en-US" sz="2400" dirty="0">
                <a:solidFill>
                  <a:srgbClr val="00B0F0"/>
                </a:solidFill>
                <a:latin typeface="Times New Roman"/>
                <a:cs typeface="Times New Roman"/>
              </a:rPr>
              <a:t> = 5/9 * (</a:t>
            </a:r>
            <a:r>
              <a:rPr lang="en-US" sz="2400" dirty="0" err="1">
                <a:solidFill>
                  <a:srgbClr val="00B0F0"/>
                </a:solidFill>
                <a:latin typeface="Times New Roman"/>
                <a:cs typeface="Times New Roman"/>
              </a:rPr>
              <a:t>temp_fah</a:t>
            </a:r>
            <a:r>
              <a:rPr lang="en-US" sz="2400" dirty="0">
                <a:solidFill>
                  <a:srgbClr val="00B0F0"/>
                </a:solidFill>
                <a:latin typeface="Times New Roman"/>
                <a:cs typeface="Times New Roman"/>
              </a:rPr>
              <a:t>  -  32)</a:t>
            </a:r>
          </a:p>
          <a:p>
            <a:pPr lvl="1"/>
            <a:endParaRPr lang="en-US" sz="2400" dirty="0">
              <a:solidFill>
                <a:srgbClr val="00B0F0"/>
              </a:solidFill>
              <a:latin typeface="Times New Roman"/>
              <a:cs typeface="Times New Roman"/>
            </a:endParaRPr>
          </a:p>
          <a:p>
            <a:pPr lvl="1"/>
            <a:r>
              <a:rPr lang="en-US" sz="2400" dirty="0">
                <a:solidFill>
                  <a:srgbClr val="00B0F0"/>
                </a:solidFill>
                <a:latin typeface="Times New Roman"/>
                <a:cs typeface="Times New Roman"/>
              </a:rPr>
              <a:t>   print("The equivalent Celsius temperature = ", </a:t>
            </a:r>
            <a:r>
              <a:rPr lang="en-US" sz="2400" dirty="0" err="1">
                <a:solidFill>
                  <a:srgbClr val="00B0F0"/>
                </a:solidFill>
                <a:latin typeface="Times New Roman"/>
                <a:cs typeface="Times New Roman"/>
              </a:rPr>
              <a:t>temp_cel</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A3A3F2B-CBEB-EB4D-7E77-DDFF2C409AF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85216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60277"/>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BOOLEAN DATA TYPE AND</a:t>
            </a:r>
          </a:p>
          <a:p>
            <a:r>
              <a:rPr lang="en-US" sz="2800" b="1" dirty="0">
                <a:solidFill>
                  <a:schemeClr val="bg1"/>
                </a:solidFill>
                <a:latin typeface="Times New Roman"/>
                <a:cs typeface="Times New Roman"/>
              </a:rPr>
              <a:t>COMPARISON OPERATORS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1632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Boolean data type consists of two values </a:t>
            </a:r>
            <a:r>
              <a:rPr lang="en-US" sz="2400" dirty="0">
                <a:solidFill>
                  <a:srgbClr val="00B0F0"/>
                </a:solidFill>
                <a:latin typeface="Times New Roman"/>
                <a:cs typeface="Times New Roman"/>
              </a:rPr>
              <a:t>TRUE</a:t>
            </a:r>
            <a:r>
              <a:rPr lang="en-US" sz="2400" dirty="0">
                <a:solidFill>
                  <a:srgbClr val="2D3956"/>
                </a:solidFill>
                <a:latin typeface="Times New Roman"/>
                <a:cs typeface="Times New Roman"/>
              </a:rPr>
              <a:t> and </a:t>
            </a:r>
            <a:r>
              <a:rPr lang="en-US" sz="2400" dirty="0">
                <a:solidFill>
                  <a:srgbClr val="00B0F0"/>
                </a:solidFill>
                <a:latin typeface="Times New Roman"/>
                <a:cs typeface="Times New Roman"/>
              </a:rPr>
              <a:t>FALSE</a:t>
            </a:r>
            <a:r>
              <a:rPr lang="en-US" sz="2400" dirty="0">
                <a:solidFill>
                  <a:srgbClr val="2D3956"/>
                </a:solidFill>
                <a:latin typeface="Times New Roman"/>
                <a:cs typeface="Times New Roman"/>
              </a:rPr>
              <a:t>. </a:t>
            </a:r>
          </a:p>
          <a:p>
            <a:pPr marL="285750" indent="-285750" algn="just">
              <a:buFont typeface="Arial"/>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a:t>
            </a:r>
            <a:r>
              <a:rPr lang="en-US" sz="2400" dirty="0">
                <a:solidFill>
                  <a:srgbClr val="00B0F0"/>
                </a:solidFill>
                <a:latin typeface="Times New Roman"/>
                <a:cs typeface="Times New Roman"/>
              </a:rPr>
              <a:t>"is"</a:t>
            </a:r>
            <a:r>
              <a:rPr lang="en-US" sz="2400" dirty="0">
                <a:solidFill>
                  <a:srgbClr val="2D3956"/>
                </a:solidFill>
                <a:latin typeface="Times New Roman"/>
                <a:cs typeface="Times New Roman"/>
              </a:rPr>
              <a:t> operator is used to test if </a:t>
            </a:r>
          </a:p>
          <a:p>
            <a:r>
              <a:rPr lang="en-US" sz="2400" dirty="0">
                <a:solidFill>
                  <a:srgbClr val="2D3956"/>
                </a:solidFill>
                <a:latin typeface="Times New Roman"/>
                <a:cs typeface="Times New Roman"/>
              </a:rPr>
              <a:t>    two variables refer to the same </a:t>
            </a:r>
          </a:p>
          <a:p>
            <a:r>
              <a:rPr lang="en-US" sz="2400" dirty="0">
                <a:solidFill>
                  <a:srgbClr val="2D3956"/>
                </a:solidFill>
                <a:latin typeface="Times New Roman"/>
                <a:cs typeface="Times New Roman"/>
              </a:rPr>
              <a:t>    value.</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a:t>
            </a:r>
            <a:r>
              <a:rPr lang="en-US" sz="2400" dirty="0">
                <a:solidFill>
                  <a:srgbClr val="00B0F0"/>
                </a:solidFill>
                <a:latin typeface="Times New Roman"/>
                <a:cs typeface="Times New Roman"/>
              </a:rPr>
              <a:t>"is not"</a:t>
            </a:r>
            <a:r>
              <a:rPr lang="en-US" sz="2400" dirty="0">
                <a:solidFill>
                  <a:srgbClr val="2D3956"/>
                </a:solidFill>
                <a:latin typeface="Times New Roman"/>
                <a:cs typeface="Times New Roman"/>
              </a:rPr>
              <a:t> operator is used to </a:t>
            </a:r>
            <a:endParaRPr lang="en-US"/>
          </a:p>
          <a:p>
            <a:r>
              <a:rPr lang="en-US" sz="2400" dirty="0">
                <a:solidFill>
                  <a:srgbClr val="2D3956"/>
                </a:solidFill>
                <a:latin typeface="Times New Roman"/>
                <a:cs typeface="Times New Roman"/>
              </a:rPr>
              <a:t>    compare if the objects are pointing </a:t>
            </a:r>
            <a:endParaRPr lang="en-US" dirty="0">
              <a:solidFill>
                <a:srgbClr val="000000"/>
              </a:solidFill>
              <a:latin typeface="Calibri" panose="020F0502020204030204"/>
              <a:cs typeface="Calibri" panose="020F0502020204030204"/>
            </a:endParaRPr>
          </a:p>
          <a:p>
            <a:r>
              <a:rPr lang="en-US" sz="2400" dirty="0">
                <a:solidFill>
                  <a:srgbClr val="2D3956"/>
                </a:solidFill>
                <a:latin typeface="Times New Roman"/>
                <a:cs typeface="Times New Roman"/>
              </a:rPr>
              <a:t>    to the same memory location or not.</a:t>
            </a:r>
            <a:endParaRPr lang="en-US" dirty="0">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Table&#10;&#10;Description automatically generated">
            <a:extLst>
              <a:ext uri="{FF2B5EF4-FFF2-40B4-BE49-F238E27FC236}">
                <a16:creationId xmlns:a16="http://schemas.microsoft.com/office/drawing/2014/main" id="{4305DDEB-D3DC-0948-D5A2-E39F6DFC1346}"/>
              </a:ext>
            </a:extLst>
          </p:cNvPr>
          <p:cNvPicPr>
            <a:picLocks noChangeAspect="1"/>
          </p:cNvPicPr>
          <p:nvPr/>
        </p:nvPicPr>
        <p:blipFill>
          <a:blip r:embed="rId3"/>
          <a:stretch>
            <a:fillRect/>
          </a:stretch>
        </p:blipFill>
        <p:spPr>
          <a:xfrm>
            <a:off x="5716439" y="2982196"/>
            <a:ext cx="5633048" cy="3007080"/>
          </a:xfrm>
          <a:prstGeom prst="rect">
            <a:avLst/>
          </a:prstGeom>
        </p:spPr>
      </p:pic>
    </p:spTree>
    <p:extLst>
      <p:ext uri="{BB962C8B-B14F-4D97-AF65-F5344CB8AC3E}">
        <p14:creationId xmlns:p14="http://schemas.microsoft.com/office/powerpoint/2010/main" val="388968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60277"/>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BOOLEAN DATA TYPE AND</a:t>
            </a:r>
          </a:p>
          <a:p>
            <a:r>
              <a:rPr lang="en-US" sz="2800" b="1" dirty="0">
                <a:solidFill>
                  <a:schemeClr val="bg1"/>
                </a:solidFill>
                <a:latin typeface="Times New Roman"/>
                <a:cs typeface="Times New Roman"/>
              </a:rPr>
              <a:t>COMPARISON OPERATORS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47098"/>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Code examples:</a:t>
            </a:r>
          </a:p>
          <a:p>
            <a:r>
              <a:rPr lang="en-US" sz="2600" dirty="0">
                <a:solidFill>
                  <a:srgbClr val="2D3956"/>
                </a:solidFill>
                <a:ea typeface="+mn-lt"/>
                <a:cs typeface="+mn-lt"/>
              </a:rPr>
              <a:t>               </a:t>
            </a:r>
            <a:r>
              <a:rPr lang="en-US" sz="2400">
                <a:solidFill>
                  <a:srgbClr val="00B0F0"/>
                </a:solidFill>
                <a:latin typeface="Times New Roman"/>
                <a:cs typeface="Times New Roman"/>
              </a:rPr>
              <a:t>print (15 &gt; 3)</a:t>
            </a:r>
          </a:p>
          <a:p>
            <a:r>
              <a:rPr lang="en-US" sz="2400">
                <a:solidFill>
                  <a:srgbClr val="00B0F0"/>
                </a:solidFill>
                <a:latin typeface="Times New Roman"/>
                <a:cs typeface="Times New Roman"/>
              </a:rPr>
              <a:t>               print(15 == 15)</a:t>
            </a:r>
          </a:p>
          <a:p>
            <a:r>
              <a:rPr lang="en-US" sz="2400">
                <a:solidFill>
                  <a:srgbClr val="00B0F0"/>
                </a:solidFill>
                <a:latin typeface="Times New Roman"/>
                <a:cs typeface="Times New Roman"/>
              </a:rPr>
              <a:t>               x1 = 5 </a:t>
            </a:r>
          </a:p>
          <a:p>
            <a:r>
              <a:rPr lang="en-US" sz="2400">
                <a:solidFill>
                  <a:srgbClr val="00B0F0"/>
                </a:solidFill>
                <a:latin typeface="Times New Roman"/>
                <a:cs typeface="Times New Roman"/>
              </a:rPr>
              <a:t>               y1 = 5</a:t>
            </a:r>
          </a:p>
          <a:p>
            <a:r>
              <a:rPr lang="en-US" sz="2400">
                <a:solidFill>
                  <a:srgbClr val="00B0F0"/>
                </a:solidFill>
                <a:latin typeface="Times New Roman"/>
                <a:cs typeface="Times New Roman"/>
              </a:rPr>
              <a:t>               print(x1   </a:t>
            </a:r>
            <a:r>
              <a:rPr lang="en-US" sz="2400" b="1">
                <a:solidFill>
                  <a:srgbClr val="00B0F0"/>
                </a:solidFill>
                <a:latin typeface="Times New Roman"/>
                <a:cs typeface="Times New Roman"/>
              </a:rPr>
              <a:t>is not</a:t>
            </a:r>
            <a:r>
              <a:rPr lang="en-US" sz="2400">
                <a:solidFill>
                  <a:srgbClr val="00B0F0"/>
                </a:solidFill>
                <a:latin typeface="Times New Roman"/>
                <a:cs typeface="Times New Roman"/>
              </a:rPr>
              <a:t>  y1)</a:t>
            </a:r>
          </a:p>
          <a:p>
            <a:r>
              <a:rPr lang="en-US" sz="2400">
                <a:solidFill>
                  <a:srgbClr val="00B0F0"/>
                </a:solidFill>
                <a:latin typeface="Times New Roman"/>
                <a:cs typeface="Times New Roman"/>
              </a:rPr>
              <a:t>               x2 = 'Hello'    </a:t>
            </a:r>
          </a:p>
          <a:p>
            <a:r>
              <a:rPr lang="en-US" sz="2400">
                <a:solidFill>
                  <a:srgbClr val="00B0F0"/>
                </a:solidFill>
                <a:latin typeface="Times New Roman"/>
                <a:cs typeface="Times New Roman"/>
              </a:rPr>
              <a:t>               y2 = 'Hello'</a:t>
            </a:r>
          </a:p>
          <a:p>
            <a:r>
              <a:rPr lang="en-US" sz="2400" dirty="0">
                <a:solidFill>
                  <a:srgbClr val="00B0F0"/>
                </a:solidFill>
                <a:latin typeface="Times New Roman"/>
                <a:cs typeface="Times New Roman"/>
              </a:rPr>
              <a:t>               print(x2   </a:t>
            </a:r>
            <a:r>
              <a:rPr lang="en-US" sz="2400" b="1" dirty="0">
                <a:solidFill>
                  <a:srgbClr val="00B0F0"/>
                </a:solidFill>
                <a:latin typeface="Times New Roman"/>
                <a:cs typeface="Times New Roman"/>
              </a:rPr>
              <a:t>is</a:t>
            </a:r>
            <a:r>
              <a:rPr lang="en-US" sz="2400" dirty="0">
                <a:solidFill>
                  <a:srgbClr val="00B0F0"/>
                </a:solidFill>
                <a:latin typeface="Times New Roman"/>
                <a:cs typeface="Times New Roman"/>
              </a:rPr>
              <a:t>   y2)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79696F0D-2EB5-8768-F13A-1C729C6F67F3}"/>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96184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COMPOUND BOOLEAN EXPRESSIONS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156966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logical operators:</a:t>
            </a:r>
          </a:p>
          <a:p>
            <a:pPr marL="742950" lvl="1" indent="-285750" algn="just">
              <a:buFont typeface="Arial"/>
              <a:buChar char="•"/>
            </a:pPr>
            <a:r>
              <a:rPr lang="en-US" sz="2400" dirty="0">
                <a:solidFill>
                  <a:srgbClr val="2D3956"/>
                </a:solidFill>
                <a:latin typeface="Times New Roman"/>
                <a:ea typeface="+mn-lt"/>
                <a:cs typeface="Times New Roman"/>
              </a:rPr>
              <a:t>The </a:t>
            </a:r>
            <a:r>
              <a:rPr lang="en-US" sz="2400" dirty="0">
                <a:solidFill>
                  <a:srgbClr val="00B0F0"/>
                </a:solidFill>
                <a:latin typeface="Times New Roman"/>
                <a:cs typeface="Times New Roman"/>
              </a:rPr>
              <a:t>not</a:t>
            </a:r>
            <a:r>
              <a:rPr lang="en-US" sz="2400" dirty="0">
                <a:solidFill>
                  <a:srgbClr val="2D3956"/>
                </a:solidFill>
                <a:latin typeface="Times New Roman"/>
                <a:ea typeface="+mn-lt"/>
                <a:cs typeface="Times New Roman"/>
              </a:rPr>
              <a:t> operator.</a:t>
            </a:r>
          </a:p>
          <a:p>
            <a:pPr marL="742950" lvl="1" indent="-285750" algn="just">
              <a:buFont typeface="Arial"/>
              <a:buChar char="•"/>
            </a:pPr>
            <a:r>
              <a:rPr lang="en-US" sz="2400">
                <a:solidFill>
                  <a:srgbClr val="2D3956"/>
                </a:solidFill>
                <a:latin typeface="Times New Roman"/>
                <a:ea typeface="+mn-lt"/>
                <a:cs typeface="Times New Roman"/>
              </a:rPr>
              <a:t>The </a:t>
            </a:r>
            <a:r>
              <a:rPr lang="en-US" sz="2400">
                <a:solidFill>
                  <a:srgbClr val="00B0F0"/>
                </a:solidFill>
                <a:latin typeface="Times New Roman"/>
                <a:cs typeface="Times New Roman"/>
              </a:rPr>
              <a:t>and</a:t>
            </a:r>
            <a:r>
              <a:rPr lang="en-US" sz="2400">
                <a:solidFill>
                  <a:srgbClr val="2D3956"/>
                </a:solidFill>
                <a:latin typeface="Times New Roman"/>
                <a:ea typeface="+mn-lt"/>
                <a:cs typeface="Times New Roman"/>
              </a:rPr>
              <a:t> operator.</a:t>
            </a:r>
            <a:endParaRPr lang="en-US" sz="2400" dirty="0">
              <a:solidFill>
                <a:srgbClr val="2D3956"/>
              </a:solidFill>
              <a:latin typeface="Times New Roman"/>
              <a:ea typeface="+mn-lt"/>
              <a:cs typeface="Times New Roman"/>
            </a:endParaRPr>
          </a:p>
          <a:p>
            <a:pPr marL="742950" lvl="1" indent="-285750" algn="just">
              <a:buFont typeface="Arial"/>
              <a:buChar char="•"/>
            </a:pPr>
            <a:r>
              <a:rPr lang="en-US" sz="2400" dirty="0">
                <a:solidFill>
                  <a:srgbClr val="2D3956"/>
                </a:solidFill>
                <a:latin typeface="Times New Roman"/>
                <a:ea typeface="+mn-lt"/>
                <a:cs typeface="Times New Roman"/>
              </a:rPr>
              <a:t>The </a:t>
            </a:r>
            <a:r>
              <a:rPr lang="en-US" sz="2400" dirty="0">
                <a:solidFill>
                  <a:srgbClr val="00B0F0"/>
                </a:solidFill>
                <a:latin typeface="Times New Roman"/>
                <a:cs typeface="Times New Roman"/>
              </a:rPr>
              <a:t>or</a:t>
            </a:r>
            <a:r>
              <a:rPr lang="en-US" sz="2400" dirty="0">
                <a:solidFill>
                  <a:srgbClr val="2D3956"/>
                </a:solidFill>
                <a:latin typeface="Times New Roman"/>
                <a:ea typeface="+mn-lt"/>
                <a:cs typeface="Times New Roman"/>
              </a:rPr>
              <a:t> operator.</a:t>
            </a:r>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Table&#10;&#10;Description automatically generated">
            <a:extLst>
              <a:ext uri="{FF2B5EF4-FFF2-40B4-BE49-F238E27FC236}">
                <a16:creationId xmlns:a16="http://schemas.microsoft.com/office/drawing/2014/main" id="{93DCDD63-0ED6-60B2-0A24-C92005546C06}"/>
              </a:ext>
            </a:extLst>
          </p:cNvPr>
          <p:cNvPicPr>
            <a:picLocks noChangeAspect="1"/>
          </p:cNvPicPr>
          <p:nvPr/>
        </p:nvPicPr>
        <p:blipFill>
          <a:blip r:embed="rId3"/>
          <a:stretch>
            <a:fillRect/>
          </a:stretch>
        </p:blipFill>
        <p:spPr>
          <a:xfrm>
            <a:off x="775479" y="4297932"/>
            <a:ext cx="2409825" cy="1428750"/>
          </a:xfrm>
          <a:prstGeom prst="rect">
            <a:avLst/>
          </a:prstGeom>
        </p:spPr>
      </p:pic>
      <p:pic>
        <p:nvPicPr>
          <p:cNvPr id="9" name="Picture 8" descr="Table&#10;&#10;Description automatically generated">
            <a:extLst>
              <a:ext uri="{FF2B5EF4-FFF2-40B4-BE49-F238E27FC236}">
                <a16:creationId xmlns:a16="http://schemas.microsoft.com/office/drawing/2014/main" id="{AC4BDB60-0807-FB91-2B94-48706EEE30F9}"/>
              </a:ext>
            </a:extLst>
          </p:cNvPr>
          <p:cNvPicPr>
            <a:picLocks noChangeAspect="1"/>
          </p:cNvPicPr>
          <p:nvPr/>
        </p:nvPicPr>
        <p:blipFill>
          <a:blip r:embed="rId4"/>
          <a:stretch>
            <a:fillRect/>
          </a:stretch>
        </p:blipFill>
        <p:spPr>
          <a:xfrm>
            <a:off x="3391259" y="3707561"/>
            <a:ext cx="3788434" cy="2346385"/>
          </a:xfrm>
          <a:prstGeom prst="rect">
            <a:avLst/>
          </a:prstGeom>
        </p:spPr>
      </p:pic>
      <p:pic>
        <p:nvPicPr>
          <p:cNvPr id="12" name="Picture 11" descr="Table&#10;&#10;Description automatically generated">
            <a:extLst>
              <a:ext uri="{FF2B5EF4-FFF2-40B4-BE49-F238E27FC236}">
                <a16:creationId xmlns:a16="http://schemas.microsoft.com/office/drawing/2014/main" id="{A34A785B-3918-7E17-ED0D-F4B54811A704}"/>
              </a:ext>
            </a:extLst>
          </p:cNvPr>
          <p:cNvPicPr>
            <a:picLocks noChangeAspect="1"/>
          </p:cNvPicPr>
          <p:nvPr/>
        </p:nvPicPr>
        <p:blipFill>
          <a:blip r:embed="rId5"/>
          <a:stretch>
            <a:fillRect/>
          </a:stretch>
        </p:blipFill>
        <p:spPr>
          <a:xfrm>
            <a:off x="7286625" y="3390361"/>
            <a:ext cx="4057650" cy="2590800"/>
          </a:xfrm>
          <a:prstGeom prst="rect">
            <a:avLst/>
          </a:prstGeom>
        </p:spPr>
      </p:pic>
    </p:spTree>
    <p:extLst>
      <p:ext uri="{BB962C8B-B14F-4D97-AF65-F5344CB8AC3E}">
        <p14:creationId xmlns:p14="http://schemas.microsoft.com/office/powerpoint/2010/main" val="1841367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COMPOUND BOOLEAN EXPRESSIONS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47098"/>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Examples of compound Boolean expressions:</a:t>
            </a:r>
          </a:p>
          <a:p>
            <a:r>
              <a:rPr lang="en-US" sz="2600" dirty="0">
                <a:solidFill>
                  <a:srgbClr val="2D3956"/>
                </a:solidFill>
                <a:ea typeface="+mn-lt"/>
                <a:cs typeface="+mn-lt"/>
              </a:rPr>
              <a:t>               </a:t>
            </a:r>
            <a:r>
              <a:rPr lang="en-US" sz="2400" dirty="0">
                <a:solidFill>
                  <a:srgbClr val="00B0F0"/>
                </a:solidFill>
                <a:latin typeface="Times New Roman"/>
                <a:cs typeface="Times New Roman"/>
              </a:rPr>
              <a:t>print( type(True) )</a:t>
            </a:r>
          </a:p>
          <a:p>
            <a:r>
              <a:rPr lang="en-US" sz="2400">
                <a:solidFill>
                  <a:srgbClr val="00B0F0"/>
                </a:solidFill>
                <a:latin typeface="Times New Roman"/>
                <a:cs typeface="Times New Roman"/>
              </a:rPr>
              <a:t>               print( isinstance(True, int) )</a:t>
            </a:r>
          </a:p>
          <a:p>
            <a:r>
              <a:rPr lang="en-US" sz="2400" dirty="0">
                <a:solidFill>
                  <a:srgbClr val="00B0F0"/>
                </a:solidFill>
                <a:latin typeface="Times New Roman"/>
                <a:cs typeface="Times New Roman"/>
              </a:rPr>
              <a:t>               print( True and True )</a:t>
            </a:r>
          </a:p>
          <a:p>
            <a:r>
              <a:rPr lang="en-US" sz="2400" dirty="0">
                <a:solidFill>
                  <a:srgbClr val="00B0F0"/>
                </a:solidFill>
                <a:latin typeface="Times New Roman"/>
                <a:cs typeface="Times New Roman"/>
              </a:rPr>
              <a:t>               print( True and False )</a:t>
            </a:r>
          </a:p>
          <a:p>
            <a:r>
              <a:rPr lang="en-US" sz="2400" dirty="0">
                <a:solidFill>
                  <a:srgbClr val="00B0F0"/>
                </a:solidFill>
                <a:latin typeface="Times New Roman"/>
                <a:cs typeface="Times New Roman"/>
              </a:rPr>
              <a:t>               print( 5 &gt; 3 and 5 == 3 + 2 )</a:t>
            </a:r>
          </a:p>
          <a:p>
            <a:r>
              <a:rPr lang="en-US" sz="2400" dirty="0">
                <a:solidFill>
                  <a:srgbClr val="00B0F0"/>
                </a:solidFill>
                <a:latin typeface="Times New Roman"/>
                <a:cs typeface="Times New Roman"/>
              </a:rPr>
              <a:t>               print( 5 &lt; 3 and 5 == 3 and 5 != 3 )</a:t>
            </a:r>
          </a:p>
          <a:p>
            <a:r>
              <a:rPr lang="en-US" sz="2400" dirty="0">
                <a:solidFill>
                  <a:srgbClr val="00B0F0"/>
                </a:solidFill>
                <a:latin typeface="Times New Roman"/>
                <a:cs typeface="Times New Roman"/>
              </a:rPr>
              <a:t>               print( True or False )</a:t>
            </a:r>
          </a:p>
          <a:p>
            <a:r>
              <a:rPr lang="en-US" sz="2400" dirty="0">
                <a:solidFill>
                  <a:srgbClr val="00B0F0"/>
                </a:solidFill>
                <a:latin typeface="Times New Roman"/>
                <a:cs typeface="Times New Roman"/>
              </a:rPr>
              <a:t>               print( 5 &gt; 3  or  5 == 3 + 2 )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79696F0D-2EB5-8768-F13A-1C729C6F67F3}"/>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96178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FLOW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Diagram&#10;&#10;Description automatically generated">
            <a:extLst>
              <a:ext uri="{FF2B5EF4-FFF2-40B4-BE49-F238E27FC236}">
                <a16:creationId xmlns:a16="http://schemas.microsoft.com/office/drawing/2014/main" id="{9FFF8BC6-0720-38C7-9A81-857A580CCA85}"/>
              </a:ext>
            </a:extLst>
          </p:cNvPr>
          <p:cNvPicPr>
            <a:picLocks noChangeAspect="1"/>
          </p:cNvPicPr>
          <p:nvPr/>
        </p:nvPicPr>
        <p:blipFill>
          <a:blip r:embed="rId3"/>
          <a:stretch>
            <a:fillRect/>
          </a:stretch>
        </p:blipFill>
        <p:spPr>
          <a:xfrm>
            <a:off x="2208363" y="2269331"/>
            <a:ext cx="7775274" cy="3512658"/>
          </a:xfrm>
          <a:prstGeom prst="rect">
            <a:avLst/>
          </a:prstGeom>
        </p:spPr>
      </p:pic>
    </p:spTree>
    <p:extLst>
      <p:ext uri="{BB962C8B-B14F-4D97-AF65-F5344CB8AC3E}">
        <p14:creationId xmlns:p14="http://schemas.microsoft.com/office/powerpoint/2010/main" val="4050467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PROGRAM FLOW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A program’s flow is the order in which the program’s code executes.</a:t>
            </a:r>
            <a:endParaRPr lang="en-US" dirty="0"/>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
              <a:buChar char="•"/>
            </a:pPr>
            <a:r>
              <a:rPr lang="en-US" sz="2400" b="1" dirty="0">
                <a:solidFill>
                  <a:srgbClr val="2D3956"/>
                </a:solidFill>
                <a:latin typeface="Times New Roman"/>
                <a:cs typeface="Times New Roman"/>
              </a:rPr>
              <a:t>The sequential flow:</a:t>
            </a:r>
            <a:r>
              <a:rPr lang="en-US" sz="2400" dirty="0">
                <a:solidFill>
                  <a:srgbClr val="2D3956"/>
                </a:solidFill>
                <a:latin typeface="Times New Roman"/>
                <a:cs typeface="Times New Roman"/>
              </a:rPr>
              <a:t> a set of statements whose execution process happens in a sequence.</a:t>
            </a: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
              <a:buChar char="•"/>
            </a:pPr>
            <a:r>
              <a:rPr lang="en-US" sz="2400" b="1" dirty="0">
                <a:solidFill>
                  <a:srgbClr val="2D3956"/>
                </a:solidFill>
                <a:latin typeface="Times New Roman"/>
                <a:cs typeface="Times New Roman"/>
              </a:rPr>
              <a:t>The conditional flow:</a:t>
            </a:r>
            <a:r>
              <a:rPr lang="en-US" sz="2400" dirty="0">
                <a:solidFill>
                  <a:srgbClr val="2D3956"/>
                </a:solidFill>
                <a:latin typeface="Times New Roman"/>
                <a:cs typeface="Times New Roman"/>
              </a:rPr>
              <a:t> allows a program to test several conditions and execute instructions based on which condition is true.</a:t>
            </a: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
              <a:buChar char="•"/>
            </a:pPr>
            <a:r>
              <a:rPr lang="en-US" sz="2400" b="1" dirty="0">
                <a:solidFill>
                  <a:srgbClr val="2D3956"/>
                </a:solidFill>
                <a:latin typeface="Times New Roman"/>
                <a:cs typeface="Times New Roman"/>
              </a:rPr>
              <a:t>The looping flow:</a:t>
            </a:r>
            <a:r>
              <a:rPr lang="en-US" sz="2400" dirty="0">
                <a:solidFill>
                  <a:srgbClr val="2D3956"/>
                </a:solidFill>
                <a:latin typeface="Times New Roman"/>
                <a:cs typeface="Times New Roman"/>
              </a:rPr>
              <a:t> used to repeat a group (block) of programming instructions.</a:t>
            </a:r>
          </a:p>
          <a:p>
            <a:pPr marL="285750" indent="-285750" algn="just">
              <a:buFont typeface="Arial"/>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79696F0D-2EB5-8768-F13A-1C729C6F67F3}"/>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786361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basic-selection statement (If statement).</a:t>
            </a:r>
          </a:p>
          <a:p>
            <a:pPr marL="742950" lvl="1" indent="-285750" algn="just">
              <a:buFont typeface="Arial"/>
              <a:buChar char="•"/>
            </a:pPr>
            <a:r>
              <a:rPr lang="en-US" sz="2400" dirty="0">
                <a:solidFill>
                  <a:srgbClr val="2D3956"/>
                </a:solidFill>
                <a:latin typeface="Times New Roman"/>
                <a:cs typeface="Times New Roman"/>
              </a:rPr>
              <a:t>Syntax:</a:t>
            </a:r>
          </a:p>
          <a:p>
            <a:pPr lvl="1"/>
            <a:r>
              <a:rPr lang="en-US" sz="2400" dirty="0">
                <a:solidFill>
                  <a:srgbClr val="2D3956"/>
                </a:solidFill>
                <a:latin typeface="Times New Roman"/>
                <a:cs typeface="Times New Roman"/>
              </a:rPr>
              <a:t>     </a:t>
            </a:r>
            <a:r>
              <a:rPr lang="en-US" sz="2400" b="1" dirty="0">
                <a:solidFill>
                  <a:srgbClr val="00B0F0"/>
                </a:solidFill>
                <a:latin typeface="Times New Roman"/>
                <a:cs typeface="Times New Roman"/>
              </a:rPr>
              <a:t>if</a:t>
            </a:r>
            <a:r>
              <a:rPr lang="en-US" sz="2400" dirty="0">
                <a:solidFill>
                  <a:srgbClr val="00B0F0"/>
                </a:solidFill>
                <a:latin typeface="Times New Roman"/>
                <a:cs typeface="Times New Roman"/>
              </a:rPr>
              <a:t> &lt;condition&gt; </a:t>
            </a:r>
            <a:r>
              <a:rPr lang="en-US" sz="2400" b="1" dirty="0">
                <a:solidFill>
                  <a:srgbClr val="00B0F0"/>
                </a:solidFill>
                <a:latin typeface="Times New Roman"/>
                <a:cs typeface="Times New Roman"/>
              </a:rPr>
              <a:t>:</a:t>
            </a:r>
          </a:p>
          <a:p>
            <a:pPr lvl="1"/>
            <a:r>
              <a:rPr lang="en-US" sz="2400" dirty="0">
                <a:solidFill>
                  <a:srgbClr val="00B0F0"/>
                </a:solidFill>
                <a:latin typeface="Times New Roman"/>
                <a:cs typeface="Times New Roman"/>
              </a:rPr>
              <a:t>           &lt;statement(s)&gt;</a:t>
            </a:r>
          </a:p>
          <a:p>
            <a:pPr marL="800100" lvl="1" indent="-342900">
              <a:buFont typeface="Arial"/>
              <a:buChar char="•"/>
            </a:pPr>
            <a:r>
              <a:rPr lang="en-US" sz="2400" dirty="0">
                <a:solidFill>
                  <a:srgbClr val="2D3956"/>
                </a:solidFill>
                <a:latin typeface="Times New Roman"/>
                <a:cs typeface="Times New Roman"/>
              </a:rPr>
              <a:t>Example:</a:t>
            </a:r>
          </a:p>
          <a:p>
            <a:pPr lvl="1"/>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x = 5 </a:t>
            </a:r>
          </a:p>
          <a:p>
            <a:pPr lvl="1"/>
            <a:r>
              <a:rPr lang="en-US" sz="2400">
                <a:solidFill>
                  <a:srgbClr val="00B0F0"/>
                </a:solidFill>
                <a:latin typeface="Times New Roman"/>
                <a:cs typeface="Times New Roman"/>
              </a:rPr>
              <a:t>     if x == 6 :</a:t>
            </a:r>
          </a:p>
          <a:p>
            <a:pPr lvl="1"/>
            <a:r>
              <a:rPr lang="en-US" sz="2400">
                <a:solidFill>
                  <a:srgbClr val="00B0F0"/>
                </a:solidFill>
                <a:latin typeface="Times New Roman"/>
                <a:cs typeface="Times New Roman"/>
              </a:rPr>
              <a:t>         print( "Yes")</a:t>
            </a:r>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Diagram&#10;&#10;Description automatically generated">
            <a:extLst>
              <a:ext uri="{FF2B5EF4-FFF2-40B4-BE49-F238E27FC236}">
                <a16:creationId xmlns:a16="http://schemas.microsoft.com/office/drawing/2014/main" id="{DD1C9688-65DE-FC5B-0768-BEB16B74A6F4}"/>
              </a:ext>
            </a:extLst>
          </p:cNvPr>
          <p:cNvPicPr>
            <a:picLocks noChangeAspect="1"/>
          </p:cNvPicPr>
          <p:nvPr/>
        </p:nvPicPr>
        <p:blipFill>
          <a:blip r:embed="rId3"/>
          <a:stretch>
            <a:fillRect/>
          </a:stretch>
        </p:blipFill>
        <p:spPr>
          <a:xfrm>
            <a:off x="7326702" y="2714861"/>
            <a:ext cx="3663350" cy="2866014"/>
          </a:xfrm>
          <a:prstGeom prst="rect">
            <a:avLst/>
          </a:prstGeom>
        </p:spPr>
      </p:pic>
    </p:spTree>
    <p:extLst>
      <p:ext uri="{BB962C8B-B14F-4D97-AF65-F5344CB8AC3E}">
        <p14:creationId xmlns:p14="http://schemas.microsoft.com/office/powerpoint/2010/main" val="145795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877985"/>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two-way selection statement (If...else statement).</a:t>
            </a:r>
          </a:p>
          <a:p>
            <a:pPr marL="742950" lvl="1" indent="-285750" algn="just">
              <a:buFont typeface="Arial"/>
              <a:buChar char="•"/>
            </a:pPr>
            <a:r>
              <a:rPr lang="en-US" sz="2400" dirty="0">
                <a:solidFill>
                  <a:srgbClr val="2D3956"/>
                </a:solidFill>
                <a:latin typeface="Times New Roman"/>
                <a:cs typeface="Times New Roman"/>
              </a:rPr>
              <a:t>Syntax:</a:t>
            </a:r>
          </a:p>
          <a:p>
            <a:pPr lvl="1"/>
            <a:r>
              <a:rPr lang="en-US" sz="2400" dirty="0">
                <a:solidFill>
                  <a:srgbClr val="2D3956"/>
                </a:solidFill>
                <a:latin typeface="Times New Roman"/>
                <a:cs typeface="Times New Roman"/>
              </a:rPr>
              <a:t>     </a:t>
            </a:r>
            <a:r>
              <a:rPr lang="en-US" sz="2200" b="1" dirty="0">
                <a:solidFill>
                  <a:srgbClr val="00B0F0"/>
                </a:solidFill>
                <a:latin typeface="Times New Roman"/>
                <a:cs typeface="Times New Roman"/>
              </a:rPr>
              <a:t>if</a:t>
            </a:r>
            <a:r>
              <a:rPr lang="en-US" sz="2200" dirty="0">
                <a:solidFill>
                  <a:srgbClr val="00B0F0"/>
                </a:solidFill>
                <a:latin typeface="Times New Roman"/>
                <a:cs typeface="Times New Roman"/>
              </a:rPr>
              <a:t> &lt;condition&gt; </a:t>
            </a:r>
            <a:r>
              <a:rPr lang="en-US" sz="2200" b="1" dirty="0">
                <a:solidFill>
                  <a:srgbClr val="00B0F0"/>
                </a:solidFill>
                <a:latin typeface="Times New Roman"/>
                <a:cs typeface="Times New Roman"/>
              </a:rPr>
              <a:t>:</a:t>
            </a:r>
          </a:p>
          <a:p>
            <a:pPr lvl="1"/>
            <a:r>
              <a:rPr lang="en-US" sz="2200" dirty="0">
                <a:solidFill>
                  <a:srgbClr val="00B0F0"/>
                </a:solidFill>
                <a:latin typeface="Times New Roman"/>
                <a:cs typeface="Times New Roman"/>
              </a:rPr>
              <a:t>           &lt;true statement(s)&gt;</a:t>
            </a:r>
          </a:p>
          <a:p>
            <a:pPr lvl="1"/>
            <a:r>
              <a:rPr lang="en-US" sz="2200" dirty="0">
                <a:solidFill>
                  <a:srgbClr val="00B0F0"/>
                </a:solidFill>
                <a:latin typeface="Times New Roman"/>
                <a:cs typeface="Times New Roman"/>
              </a:rPr>
              <a:t>     </a:t>
            </a:r>
            <a:r>
              <a:rPr lang="en-US" sz="2200" b="1" dirty="0">
                <a:solidFill>
                  <a:srgbClr val="00B0F0"/>
                </a:solidFill>
                <a:latin typeface="Times New Roman"/>
                <a:cs typeface="Times New Roman"/>
              </a:rPr>
              <a:t>else:</a:t>
            </a:r>
          </a:p>
          <a:p>
            <a:pPr lvl="1"/>
            <a:r>
              <a:rPr lang="en-US" sz="2200" dirty="0">
                <a:solidFill>
                  <a:srgbClr val="00B0F0"/>
                </a:solidFill>
                <a:latin typeface="Times New Roman"/>
                <a:cs typeface="Times New Roman"/>
              </a:rPr>
              <a:t>           &lt;false statement(s)&gt;</a:t>
            </a:r>
            <a:endParaRPr lang="en-US" sz="2200" dirty="0"/>
          </a:p>
          <a:p>
            <a:pPr marL="800100" lvl="1" indent="-342900">
              <a:buFont typeface="Arial"/>
              <a:buChar char="•"/>
            </a:pPr>
            <a:r>
              <a:rPr lang="en-US" sz="2400" dirty="0">
                <a:solidFill>
                  <a:srgbClr val="2D3956"/>
                </a:solidFill>
                <a:latin typeface="Times New Roman"/>
                <a:cs typeface="Times New Roman"/>
              </a:rPr>
              <a:t>Example:</a:t>
            </a:r>
          </a:p>
          <a:p>
            <a:pPr lvl="1"/>
            <a:r>
              <a:rPr lang="en-US" sz="2400" dirty="0">
                <a:solidFill>
                  <a:srgbClr val="2D3956"/>
                </a:solidFill>
                <a:latin typeface="Times New Roman"/>
                <a:cs typeface="Times New Roman"/>
              </a:rPr>
              <a:t>     </a:t>
            </a:r>
            <a:r>
              <a:rPr lang="en-US" sz="1500" dirty="0">
                <a:solidFill>
                  <a:srgbClr val="00B0F0"/>
                </a:solidFill>
                <a:latin typeface="Times New Roman"/>
                <a:cs typeface="Times New Roman"/>
              </a:rPr>
              <a:t>x = 5 </a:t>
            </a:r>
          </a:p>
          <a:p>
            <a:pPr lvl="1"/>
            <a:r>
              <a:rPr lang="en-US" sz="1500" dirty="0">
                <a:solidFill>
                  <a:srgbClr val="00B0F0"/>
                </a:solidFill>
                <a:latin typeface="Times New Roman"/>
                <a:cs typeface="Times New Roman"/>
              </a:rPr>
              <a:t>        if x == 6 :</a:t>
            </a:r>
          </a:p>
          <a:p>
            <a:pPr lvl="1"/>
            <a:r>
              <a:rPr lang="en-US" sz="1500" dirty="0">
                <a:solidFill>
                  <a:srgbClr val="00B0F0"/>
                </a:solidFill>
                <a:latin typeface="Times New Roman"/>
                <a:cs typeface="Times New Roman"/>
              </a:rPr>
              <a:t>            print( "Yes")</a:t>
            </a:r>
          </a:p>
          <a:p>
            <a:pPr lvl="1"/>
            <a:r>
              <a:rPr lang="en-US" sz="1500" dirty="0">
                <a:solidFill>
                  <a:srgbClr val="00B0F0"/>
                </a:solidFill>
                <a:latin typeface="Times New Roman"/>
                <a:cs typeface="Times New Roman"/>
              </a:rPr>
              <a:t>        else:</a:t>
            </a:r>
          </a:p>
          <a:p>
            <a:pPr lvl="1"/>
            <a:r>
              <a:rPr lang="en-US" sz="1500" dirty="0">
                <a:solidFill>
                  <a:srgbClr val="00B0F0"/>
                </a:solidFill>
                <a:latin typeface="Times New Roman"/>
                <a:cs typeface="Times New Roman"/>
              </a:rPr>
              <a:t>            print("No")</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descr="A screenshot of a computer screen&#10;&#10;Description automatically generated">
            <a:extLst>
              <a:ext uri="{FF2B5EF4-FFF2-40B4-BE49-F238E27FC236}">
                <a16:creationId xmlns:a16="http://schemas.microsoft.com/office/drawing/2014/main" id="{7047CDB8-E812-346D-E28B-56F2E19AA9C5}"/>
              </a:ext>
            </a:extLst>
          </p:cNvPr>
          <p:cNvPicPr>
            <a:picLocks noChangeAspect="1"/>
          </p:cNvPicPr>
          <p:nvPr/>
        </p:nvPicPr>
        <p:blipFill>
          <a:blip r:embed="rId3"/>
          <a:stretch>
            <a:fillRect/>
          </a:stretch>
        </p:blipFill>
        <p:spPr>
          <a:xfrm>
            <a:off x="6190891" y="3317731"/>
            <a:ext cx="5029200" cy="2149103"/>
          </a:xfrm>
          <a:prstGeom prst="rect">
            <a:avLst/>
          </a:prstGeom>
        </p:spPr>
      </p:pic>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737512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1200329"/>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ternary operator statement (If...else statement).</a:t>
            </a:r>
          </a:p>
          <a:p>
            <a:pPr marL="742950" lvl="1" indent="-285750" algn="just">
              <a:buFont typeface="Arial"/>
              <a:buChar char="•"/>
            </a:pPr>
            <a:r>
              <a:rPr lang="en-US" sz="2400" dirty="0">
                <a:solidFill>
                  <a:srgbClr val="2D3956"/>
                </a:solidFill>
                <a:latin typeface="Times New Roman"/>
                <a:cs typeface="Times New Roman"/>
              </a:rPr>
              <a:t>Syntax:</a:t>
            </a:r>
          </a:p>
          <a:p>
            <a:pPr lvl="1"/>
            <a:r>
              <a:rPr lang="en-US" sz="2400" dirty="0">
                <a:solidFill>
                  <a:srgbClr val="2D3956"/>
                </a:solidFill>
                <a:latin typeface="Times New Roman"/>
                <a:cs typeface="Times New Roman"/>
              </a:rPr>
              <a:t>     </a:t>
            </a:r>
            <a:r>
              <a:rPr lang="en-US" sz="2200" dirty="0">
                <a:solidFill>
                  <a:srgbClr val="00B0F0"/>
                </a:solidFill>
                <a:latin typeface="Times New Roman"/>
                <a:cs typeface="Times New Roman"/>
              </a:rPr>
              <a:t>&lt;variable&gt; = &lt;true statement&gt; </a:t>
            </a:r>
            <a:r>
              <a:rPr lang="en-US" sz="2200" b="1" dirty="0">
                <a:solidFill>
                  <a:srgbClr val="00B0F0"/>
                </a:solidFill>
                <a:latin typeface="Times New Roman"/>
                <a:cs typeface="Times New Roman"/>
              </a:rPr>
              <a:t>if</a:t>
            </a:r>
            <a:r>
              <a:rPr lang="en-US" sz="2200" dirty="0">
                <a:solidFill>
                  <a:srgbClr val="00B0F0"/>
                </a:solidFill>
                <a:latin typeface="Times New Roman"/>
                <a:cs typeface="Times New Roman"/>
              </a:rPr>
              <a:t> &lt;condition&gt; </a:t>
            </a:r>
            <a:r>
              <a:rPr lang="en-US" sz="2200" b="1" dirty="0">
                <a:solidFill>
                  <a:srgbClr val="00B0F0"/>
                </a:solidFill>
                <a:latin typeface="Times New Roman"/>
                <a:cs typeface="Times New Roman"/>
              </a:rPr>
              <a:t>else</a:t>
            </a:r>
            <a:r>
              <a:rPr lang="en-US" sz="2200" dirty="0">
                <a:solidFill>
                  <a:srgbClr val="00B0F0"/>
                </a:solidFill>
                <a:latin typeface="Times New Roman"/>
                <a:cs typeface="Times New Roman"/>
              </a:rPr>
              <a:t> &lt;false statement&gt;</a:t>
            </a:r>
            <a:endParaRPr lang="en-US" sz="2200"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Diagram, shape&#10;&#10;Description automatically generated">
            <a:extLst>
              <a:ext uri="{FF2B5EF4-FFF2-40B4-BE49-F238E27FC236}">
                <a16:creationId xmlns:a16="http://schemas.microsoft.com/office/drawing/2014/main" id="{C54F71C3-6CA2-D3B2-30E6-B21B90CD4780}"/>
              </a:ext>
            </a:extLst>
          </p:cNvPr>
          <p:cNvPicPr>
            <a:picLocks noChangeAspect="1"/>
          </p:cNvPicPr>
          <p:nvPr/>
        </p:nvPicPr>
        <p:blipFill>
          <a:blip r:embed="rId3"/>
          <a:stretch>
            <a:fillRect/>
          </a:stretch>
        </p:blipFill>
        <p:spPr>
          <a:xfrm>
            <a:off x="3617344" y="3736806"/>
            <a:ext cx="4569124" cy="1857294"/>
          </a:xfrm>
          <a:prstGeom prst="rect">
            <a:avLst/>
          </a:prstGeom>
        </p:spPr>
      </p:pic>
    </p:spTree>
    <p:extLst>
      <p:ext uri="{BB962C8B-B14F-4D97-AF65-F5344CB8AC3E}">
        <p14:creationId xmlns:p14="http://schemas.microsoft.com/office/powerpoint/2010/main" val="3410958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89310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multi-way selection statement (If...</a:t>
            </a:r>
            <a:r>
              <a:rPr lang="en-US" sz="2400" dirty="0" err="1">
                <a:solidFill>
                  <a:srgbClr val="2D3956"/>
                </a:solidFill>
                <a:latin typeface="Times New Roman"/>
                <a:cs typeface="Times New Roman"/>
              </a:rPr>
              <a:t>elif</a:t>
            </a:r>
            <a:r>
              <a:rPr lang="en-US" sz="2400" dirty="0">
                <a:solidFill>
                  <a:srgbClr val="2D3956"/>
                </a:solidFill>
                <a:latin typeface="Times New Roman"/>
                <a:cs typeface="Times New Roman"/>
              </a:rPr>
              <a:t> statement).</a:t>
            </a:r>
          </a:p>
          <a:p>
            <a:pPr marL="742950" lvl="1" indent="-285750" algn="just">
              <a:buFont typeface="Arial"/>
              <a:buChar char="•"/>
            </a:pPr>
            <a:r>
              <a:rPr lang="en-US" sz="2400" dirty="0">
                <a:solidFill>
                  <a:srgbClr val="2D3956"/>
                </a:solidFill>
                <a:latin typeface="Times New Roman"/>
                <a:cs typeface="Times New Roman"/>
              </a:rPr>
              <a:t>Syntax:</a:t>
            </a:r>
          </a:p>
          <a:p>
            <a:pPr lvl="1"/>
            <a:r>
              <a:rPr lang="en-US" sz="2400" dirty="0">
                <a:solidFill>
                  <a:srgbClr val="2D3956"/>
                </a:solidFill>
                <a:latin typeface="Times New Roman"/>
                <a:cs typeface="Times New Roman"/>
              </a:rPr>
              <a:t>     </a:t>
            </a:r>
            <a:r>
              <a:rPr lang="en-US" sz="2200" b="1" dirty="0">
                <a:solidFill>
                  <a:srgbClr val="00B0F0"/>
                </a:solidFill>
                <a:latin typeface="Times New Roman"/>
                <a:cs typeface="Times New Roman"/>
              </a:rPr>
              <a:t>if</a:t>
            </a:r>
            <a:r>
              <a:rPr lang="en-US" sz="2200" dirty="0">
                <a:solidFill>
                  <a:srgbClr val="00B0F0"/>
                </a:solidFill>
                <a:latin typeface="Times New Roman"/>
                <a:cs typeface="Times New Roman"/>
              </a:rPr>
              <a:t> &lt;condition_1&gt; </a:t>
            </a:r>
            <a:r>
              <a:rPr lang="en-US" sz="2200" b="1" dirty="0">
                <a:solidFill>
                  <a:srgbClr val="00B0F0"/>
                </a:solidFill>
                <a:latin typeface="Times New Roman"/>
                <a:cs typeface="Times New Roman"/>
              </a:rPr>
              <a:t>: </a:t>
            </a:r>
            <a:endParaRPr lang="en-US" sz="2200" b="1" dirty="0">
              <a:solidFill>
                <a:srgbClr val="000000"/>
              </a:solidFill>
              <a:latin typeface="Calibri" panose="020F0502020204030204"/>
              <a:cs typeface="Calibri"/>
            </a:endParaRPr>
          </a:p>
          <a:p>
            <a:pPr lvl="1"/>
            <a:r>
              <a:rPr lang="en-US" sz="2200" dirty="0">
                <a:solidFill>
                  <a:srgbClr val="00B0F0"/>
                </a:solidFill>
                <a:latin typeface="Times New Roman"/>
                <a:cs typeface="Times New Roman"/>
              </a:rPr>
              <a:t>           &lt;true cond_1 statement(s)&gt;</a:t>
            </a:r>
            <a:endParaRPr lang="en-US" dirty="0"/>
          </a:p>
          <a:p>
            <a:pPr lvl="1"/>
            <a:r>
              <a:rPr lang="en-US" sz="2200" b="1" dirty="0">
                <a:solidFill>
                  <a:srgbClr val="00B0F0"/>
                </a:solidFill>
                <a:latin typeface="Times New Roman"/>
                <a:cs typeface="Times New Roman"/>
              </a:rPr>
              <a:t>     </a:t>
            </a:r>
            <a:r>
              <a:rPr lang="en-US" sz="2200" b="1" err="1">
                <a:solidFill>
                  <a:srgbClr val="00B0F0"/>
                </a:solidFill>
                <a:latin typeface="Times New Roman"/>
                <a:cs typeface="Times New Roman"/>
              </a:rPr>
              <a:t>elif</a:t>
            </a:r>
            <a:r>
              <a:rPr lang="en-US" sz="2200" b="1" dirty="0">
                <a:solidFill>
                  <a:srgbClr val="00B0F0"/>
                </a:solidFill>
                <a:latin typeface="Times New Roman"/>
                <a:cs typeface="Times New Roman"/>
              </a:rPr>
              <a:t> </a:t>
            </a:r>
            <a:r>
              <a:rPr lang="en-US" sz="2200" dirty="0">
                <a:solidFill>
                  <a:srgbClr val="00B0F0"/>
                </a:solidFill>
                <a:latin typeface="Times New Roman"/>
                <a:cs typeface="Times New Roman"/>
              </a:rPr>
              <a:t>&lt;condition_2&gt; </a:t>
            </a:r>
            <a:r>
              <a:rPr lang="en-US" sz="2200" b="1" dirty="0">
                <a:solidFill>
                  <a:srgbClr val="00B0F0"/>
                </a:solidFill>
                <a:latin typeface="Times New Roman"/>
                <a:cs typeface="Times New Roman"/>
              </a:rPr>
              <a:t>:</a:t>
            </a:r>
            <a:endParaRPr lang="en-US" sz="2200" b="1" dirty="0">
              <a:solidFill>
                <a:srgbClr val="000000"/>
              </a:solidFill>
              <a:latin typeface="Calibri" panose="020F0502020204030204"/>
              <a:cs typeface="Calibri"/>
            </a:endParaRPr>
          </a:p>
          <a:p>
            <a:pPr lvl="1"/>
            <a:r>
              <a:rPr lang="en-US" sz="2200" dirty="0">
                <a:solidFill>
                  <a:srgbClr val="00B0F0"/>
                </a:solidFill>
                <a:latin typeface="Times New Roman"/>
                <a:cs typeface="Times New Roman"/>
              </a:rPr>
              <a:t>          &lt;true cond_2 statement(s)&gt;</a:t>
            </a:r>
          </a:p>
          <a:p>
            <a:pPr lvl="1"/>
            <a:r>
              <a:rPr lang="en-US" sz="2200" b="1" dirty="0">
                <a:solidFill>
                  <a:srgbClr val="00B0F0"/>
                </a:solidFill>
                <a:latin typeface="Times New Roman"/>
                <a:cs typeface="Times New Roman"/>
              </a:rPr>
              <a:t>     else:</a:t>
            </a:r>
          </a:p>
          <a:p>
            <a:pPr lvl="1"/>
            <a:r>
              <a:rPr lang="en-US" sz="2200" dirty="0">
                <a:solidFill>
                  <a:srgbClr val="00B0F0"/>
                </a:solidFill>
                <a:latin typeface="Times New Roman"/>
                <a:cs typeface="Times New Roman"/>
              </a:rPr>
              <a:t>          &lt;otherwise statement(s)&gt;</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9" name="Picture 8" descr="Diagram&#10;&#10;Description automatically generated">
            <a:extLst>
              <a:ext uri="{FF2B5EF4-FFF2-40B4-BE49-F238E27FC236}">
                <a16:creationId xmlns:a16="http://schemas.microsoft.com/office/drawing/2014/main" id="{59F27C54-3393-5E22-E5F5-B17C7EBB3A38}"/>
              </a:ext>
            </a:extLst>
          </p:cNvPr>
          <p:cNvPicPr>
            <a:picLocks noChangeAspect="1"/>
          </p:cNvPicPr>
          <p:nvPr/>
        </p:nvPicPr>
        <p:blipFill>
          <a:blip r:embed="rId3"/>
          <a:stretch>
            <a:fillRect/>
          </a:stretch>
        </p:blipFill>
        <p:spPr>
          <a:xfrm>
            <a:off x="5946475" y="2728243"/>
            <a:ext cx="5403011" cy="3098042"/>
          </a:xfrm>
          <a:prstGeom prst="rect">
            <a:avLst/>
          </a:prstGeom>
        </p:spPr>
      </p:pic>
    </p:spTree>
    <p:extLst>
      <p:ext uri="{BB962C8B-B14F-4D97-AF65-F5344CB8AC3E}">
        <p14:creationId xmlns:p14="http://schemas.microsoft.com/office/powerpoint/2010/main" val="2086089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231654"/>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nested selection statement (If...if statement).</a:t>
            </a:r>
          </a:p>
          <a:p>
            <a:pPr marL="742950" lvl="1" indent="-285750" algn="just">
              <a:buFont typeface="Arial"/>
              <a:buChar char="•"/>
            </a:pPr>
            <a:r>
              <a:rPr lang="en-US" sz="2400" dirty="0">
                <a:solidFill>
                  <a:srgbClr val="2D3956"/>
                </a:solidFill>
                <a:latin typeface="Times New Roman"/>
                <a:cs typeface="Times New Roman"/>
              </a:rPr>
              <a:t>Syntax:</a:t>
            </a:r>
          </a:p>
          <a:p>
            <a:pPr lvl="1"/>
            <a:r>
              <a:rPr lang="en-US" sz="2400" dirty="0">
                <a:solidFill>
                  <a:srgbClr val="2D3956"/>
                </a:solidFill>
                <a:latin typeface="Times New Roman"/>
                <a:cs typeface="Times New Roman"/>
              </a:rPr>
              <a:t>     </a:t>
            </a:r>
            <a:r>
              <a:rPr lang="en-US" sz="2200" b="1" dirty="0">
                <a:solidFill>
                  <a:srgbClr val="00B0F0"/>
                </a:solidFill>
                <a:latin typeface="Times New Roman"/>
                <a:cs typeface="Times New Roman"/>
              </a:rPr>
              <a:t>if</a:t>
            </a:r>
            <a:r>
              <a:rPr lang="en-US" sz="2200" dirty="0">
                <a:solidFill>
                  <a:srgbClr val="00B0F0"/>
                </a:solidFill>
                <a:latin typeface="Times New Roman"/>
                <a:cs typeface="Times New Roman"/>
              </a:rPr>
              <a:t> &lt;condition1&gt;</a:t>
            </a:r>
            <a:r>
              <a:rPr lang="en-US" sz="2200" b="1" dirty="0">
                <a:solidFill>
                  <a:srgbClr val="00B0F0"/>
                </a:solidFill>
                <a:latin typeface="Times New Roman"/>
                <a:cs typeface="Times New Roman"/>
              </a:rPr>
              <a:t>:</a:t>
            </a:r>
          </a:p>
          <a:p>
            <a:pPr lvl="1"/>
            <a:r>
              <a:rPr lang="en-US" sz="2200" dirty="0">
                <a:solidFill>
                  <a:srgbClr val="00B0F0"/>
                </a:solidFill>
                <a:latin typeface="Times New Roman"/>
                <a:cs typeface="Times New Roman"/>
              </a:rPr>
              <a:t>          </a:t>
            </a:r>
            <a:r>
              <a:rPr lang="en-US" sz="2200" b="1" dirty="0">
                <a:solidFill>
                  <a:srgbClr val="00B0F0"/>
                </a:solidFill>
                <a:latin typeface="Times New Roman"/>
                <a:cs typeface="Times New Roman"/>
              </a:rPr>
              <a:t>if</a:t>
            </a:r>
            <a:r>
              <a:rPr lang="en-US" sz="2200" dirty="0">
                <a:solidFill>
                  <a:srgbClr val="00B0F0"/>
                </a:solidFill>
                <a:latin typeface="Times New Roman"/>
                <a:cs typeface="Times New Roman"/>
              </a:rPr>
              <a:t> &lt;condition2&gt;</a:t>
            </a:r>
            <a:r>
              <a:rPr lang="en-US" sz="2200" b="1" dirty="0">
                <a:solidFill>
                  <a:srgbClr val="00B0F0"/>
                </a:solidFill>
                <a:latin typeface="Times New Roman"/>
                <a:cs typeface="Times New Roman"/>
              </a:rPr>
              <a:t>:</a:t>
            </a:r>
            <a:r>
              <a:rPr lang="en-US" sz="2200" dirty="0">
                <a:solidFill>
                  <a:srgbClr val="00B0F0"/>
                </a:solidFill>
                <a:latin typeface="Times New Roman"/>
                <a:cs typeface="Times New Roman"/>
              </a:rPr>
              <a:t> </a:t>
            </a:r>
          </a:p>
          <a:p>
            <a:pPr lvl="1"/>
            <a:r>
              <a:rPr lang="en-US" sz="2200" dirty="0">
                <a:solidFill>
                  <a:srgbClr val="00B0F0"/>
                </a:solidFill>
                <a:latin typeface="Times New Roman"/>
                <a:cs typeface="Times New Roman"/>
              </a:rPr>
              <a:t>                &lt;true cond2_statement(s)&gt;</a:t>
            </a:r>
          </a:p>
          <a:p>
            <a:pPr lvl="1"/>
            <a:r>
              <a:rPr lang="en-US" sz="2200" dirty="0">
                <a:solidFill>
                  <a:srgbClr val="00B0F0"/>
                </a:solidFill>
                <a:latin typeface="Times New Roman"/>
                <a:cs typeface="Times New Roman"/>
              </a:rPr>
              <a:t>          </a:t>
            </a:r>
            <a:r>
              <a:rPr lang="en-US" sz="2200" b="1" dirty="0">
                <a:solidFill>
                  <a:srgbClr val="00B0F0"/>
                </a:solidFill>
                <a:latin typeface="Times New Roman"/>
                <a:cs typeface="Times New Roman"/>
              </a:rPr>
              <a:t>else:</a:t>
            </a:r>
          </a:p>
          <a:p>
            <a:pPr lvl="1"/>
            <a:r>
              <a:rPr lang="en-US" sz="2200" dirty="0">
                <a:solidFill>
                  <a:srgbClr val="00B0F0"/>
                </a:solidFill>
                <a:latin typeface="Times New Roman"/>
                <a:cs typeface="Times New Roman"/>
              </a:rPr>
              <a:t>               &lt;otherwise statement(s)&gt;</a:t>
            </a:r>
          </a:p>
          <a:p>
            <a:pPr lvl="1"/>
            <a:r>
              <a:rPr lang="en-US" sz="2200" dirty="0">
                <a:solidFill>
                  <a:srgbClr val="00B0F0"/>
                </a:solidFill>
                <a:latin typeface="Times New Roman"/>
                <a:cs typeface="Times New Roman"/>
              </a:rPr>
              <a:t>     </a:t>
            </a:r>
            <a:r>
              <a:rPr lang="en-US" sz="2200" b="1" dirty="0">
                <a:solidFill>
                  <a:srgbClr val="00B0F0"/>
                </a:solidFill>
                <a:latin typeface="Times New Roman"/>
                <a:cs typeface="Times New Roman"/>
              </a:rPr>
              <a:t>else:</a:t>
            </a:r>
          </a:p>
          <a:p>
            <a:pPr lvl="1"/>
            <a:r>
              <a:rPr lang="en-US" sz="2200" dirty="0">
                <a:solidFill>
                  <a:srgbClr val="00B0F0"/>
                </a:solidFill>
                <a:latin typeface="Times New Roman"/>
                <a:cs typeface="Times New Roman"/>
              </a:rPr>
              <a:t>          &lt;otherwise statement(s)&gt;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A diagram of a structure&#10;&#10;Description automatically generated">
            <a:extLst>
              <a:ext uri="{FF2B5EF4-FFF2-40B4-BE49-F238E27FC236}">
                <a16:creationId xmlns:a16="http://schemas.microsoft.com/office/drawing/2014/main" id="{70D9F126-2E79-2AC1-C557-0B62E4639609}"/>
              </a:ext>
            </a:extLst>
          </p:cNvPr>
          <p:cNvPicPr>
            <a:picLocks noChangeAspect="1"/>
          </p:cNvPicPr>
          <p:nvPr/>
        </p:nvPicPr>
        <p:blipFill>
          <a:blip r:embed="rId3"/>
          <a:stretch>
            <a:fillRect/>
          </a:stretch>
        </p:blipFill>
        <p:spPr>
          <a:xfrm>
            <a:off x="6018362" y="2797643"/>
            <a:ext cx="5230483" cy="2729204"/>
          </a:xfrm>
          <a:prstGeom prst="rect">
            <a:avLst/>
          </a:prstGeom>
        </p:spPr>
      </p:pic>
    </p:spTree>
    <p:extLst>
      <p:ext uri="{BB962C8B-B14F-4D97-AF65-F5344CB8AC3E}">
        <p14:creationId xmlns:p14="http://schemas.microsoft.com/office/powerpoint/2010/main" val="2029736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Ex3: write a program which inputs a person's age and outputs one of the messages using the criteria specified.</a:t>
            </a:r>
          </a:p>
          <a:p>
            <a:pPr marL="285750" indent="-285750" algn="just">
              <a:buFont typeface="Arial"/>
              <a:buChar char="•"/>
            </a:pPr>
            <a:endParaRPr lang="en-US" sz="2400" dirty="0">
              <a:solidFill>
                <a:srgbClr val="2D3956"/>
              </a:solidFill>
              <a:latin typeface="Times New Roman"/>
              <a:cs typeface="Times New Roman"/>
            </a:endParaRPr>
          </a:p>
          <a:p>
            <a:pPr marL="742950" lvl="1" indent="-285750">
              <a:buFont typeface="Arial,Sans-Serif"/>
              <a:buChar char="•"/>
            </a:pPr>
            <a:r>
              <a:rPr lang="en-US" sz="2400" dirty="0">
                <a:solidFill>
                  <a:srgbClr val="2D3956"/>
                </a:solidFill>
                <a:latin typeface="Times New Roman"/>
                <a:cs typeface="Times New Roman"/>
              </a:rPr>
              <a:t>You are child:   age between 0 and 9</a:t>
            </a:r>
          </a:p>
          <a:p>
            <a:pPr marL="742950" lvl="1" indent="-285750">
              <a:buFont typeface="Arial,Sans-Serif"/>
              <a:buChar char="•"/>
            </a:pPr>
            <a:r>
              <a:rPr lang="en-US" sz="2400" dirty="0">
                <a:solidFill>
                  <a:srgbClr val="2D3956"/>
                </a:solidFill>
                <a:latin typeface="Times New Roman"/>
                <a:cs typeface="Times New Roman"/>
              </a:rPr>
              <a:t>You are an adolescent:   age between 9 and 18</a:t>
            </a:r>
          </a:p>
          <a:p>
            <a:pPr marL="742950" lvl="1" indent="-285750">
              <a:buFont typeface="Arial,Sans-Serif"/>
              <a:buChar char="•"/>
            </a:pPr>
            <a:r>
              <a:rPr lang="en-US" sz="2400" dirty="0">
                <a:solidFill>
                  <a:srgbClr val="2D3956"/>
                </a:solidFill>
                <a:latin typeface="Times New Roman"/>
                <a:cs typeface="Times New Roman"/>
              </a:rPr>
              <a:t>You are an adult:  age between 18 and 65</a:t>
            </a:r>
          </a:p>
          <a:p>
            <a:pPr marL="742950" lvl="1" indent="-285750">
              <a:buFont typeface="Arial,Sans-Serif"/>
              <a:buChar char="•"/>
            </a:pPr>
            <a:r>
              <a:rPr lang="en-US" sz="2400" dirty="0">
                <a:solidFill>
                  <a:srgbClr val="2D3956"/>
                </a:solidFill>
                <a:latin typeface="Times New Roman"/>
                <a:cs typeface="Times New Roman"/>
              </a:rPr>
              <a:t>Golden ages:  age above 65</a:t>
            </a:r>
          </a:p>
          <a:p>
            <a:pPr marL="742950" lvl="1" indent="-285750" algn="just">
              <a:buFont typeface="Arial"/>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7587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53943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Ex3: python code.</a:t>
            </a:r>
          </a:p>
          <a:p>
            <a:r>
              <a:rPr lang="en-US" sz="2400" dirty="0">
                <a:solidFill>
                  <a:srgbClr val="2D3956"/>
                </a:solidFill>
                <a:ea typeface="+mn-lt"/>
                <a:cs typeface="+mn-lt"/>
              </a:rPr>
              <a:t>         </a:t>
            </a:r>
            <a:r>
              <a:rPr lang="en-US" sz="2200" dirty="0">
                <a:solidFill>
                  <a:srgbClr val="00B0F0"/>
                </a:solidFill>
                <a:latin typeface="Times New Roman"/>
                <a:cs typeface="Times New Roman"/>
              </a:rPr>
              <a:t> age = int(input("Enter your age: "))</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if age &gt;= 0 and age &lt;= 9:</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print("You are a child!")</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a:t>
            </a:r>
            <a:r>
              <a:rPr lang="en-US" sz="2200" err="1">
                <a:solidFill>
                  <a:srgbClr val="00B0F0"/>
                </a:solidFill>
                <a:latin typeface="Times New Roman"/>
                <a:cs typeface="Times New Roman"/>
              </a:rPr>
              <a:t>elif</a:t>
            </a:r>
            <a:r>
              <a:rPr lang="en-US" sz="2200" dirty="0">
                <a:solidFill>
                  <a:srgbClr val="00B0F0"/>
                </a:solidFill>
                <a:latin typeface="Times New Roman"/>
                <a:cs typeface="Times New Roman"/>
              </a:rPr>
              <a:t> age &gt; 9 and age &lt;= 18:</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print("You are an adolescent!")</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a:t>
            </a:r>
            <a:r>
              <a:rPr lang="en-US" sz="2200" err="1">
                <a:solidFill>
                  <a:srgbClr val="00B0F0"/>
                </a:solidFill>
                <a:latin typeface="Times New Roman"/>
                <a:cs typeface="Times New Roman"/>
              </a:rPr>
              <a:t>elif</a:t>
            </a:r>
            <a:r>
              <a:rPr lang="en-US" sz="2200" dirty="0">
                <a:solidFill>
                  <a:srgbClr val="00B0F0"/>
                </a:solidFill>
                <a:latin typeface="Times New Roman"/>
                <a:cs typeface="Times New Roman"/>
              </a:rPr>
              <a:t> age &gt; 18 and age &lt;= 65:</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print("You are an adult!")</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a:t>
            </a:r>
            <a:r>
              <a:rPr lang="en-US" sz="2200" err="1">
                <a:solidFill>
                  <a:srgbClr val="00B0F0"/>
                </a:solidFill>
                <a:latin typeface="Times New Roman"/>
                <a:cs typeface="Times New Roman"/>
              </a:rPr>
              <a:t>elif</a:t>
            </a:r>
            <a:r>
              <a:rPr lang="en-US" sz="2200" dirty="0">
                <a:solidFill>
                  <a:srgbClr val="00B0F0"/>
                </a:solidFill>
                <a:latin typeface="Times New Roman"/>
                <a:cs typeface="Times New Roman"/>
              </a:rPr>
              <a:t> age &gt; 65:</a:t>
            </a:r>
            <a:br>
              <a:rPr lang="en-US" sz="2200" dirty="0">
                <a:solidFill>
                  <a:srgbClr val="00B0F0"/>
                </a:solidFill>
                <a:latin typeface="Times New Roman"/>
                <a:cs typeface="Times New Roman"/>
              </a:rPr>
            </a:br>
            <a:r>
              <a:rPr lang="en-US" sz="2200" dirty="0">
                <a:solidFill>
                  <a:srgbClr val="00B0F0"/>
                </a:solidFill>
                <a:latin typeface="Times New Roman"/>
                <a:cs typeface="Times New Roman"/>
              </a:rPr>
              <a:t>                print("Golden ages!")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936723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830997"/>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Ex4: write a program that accepts the sides (a, b, c) of a triangle and calculates and display its area.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A picture containing diagram&#10;&#10;Description automatically generated">
            <a:extLst>
              <a:ext uri="{FF2B5EF4-FFF2-40B4-BE49-F238E27FC236}">
                <a16:creationId xmlns:a16="http://schemas.microsoft.com/office/drawing/2014/main" id="{09BC2578-B96B-010A-91D2-613A3F6DBE11}"/>
              </a:ext>
            </a:extLst>
          </p:cNvPr>
          <p:cNvPicPr>
            <a:picLocks noChangeAspect="1"/>
          </p:cNvPicPr>
          <p:nvPr/>
        </p:nvPicPr>
        <p:blipFill>
          <a:blip r:embed="rId3"/>
          <a:stretch>
            <a:fillRect/>
          </a:stretch>
        </p:blipFill>
        <p:spPr>
          <a:xfrm>
            <a:off x="2697192" y="3680657"/>
            <a:ext cx="7300822" cy="1955213"/>
          </a:xfrm>
          <a:prstGeom prst="rect">
            <a:avLst/>
          </a:prstGeom>
        </p:spPr>
      </p:pic>
    </p:spTree>
    <p:extLst>
      <p:ext uri="{BB962C8B-B14F-4D97-AF65-F5344CB8AC3E}">
        <p14:creationId xmlns:p14="http://schemas.microsoft.com/office/powerpoint/2010/main" val="4080932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677656"/>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Ex4: python code.</a:t>
            </a:r>
          </a:p>
          <a:p>
            <a:pPr algn="just"/>
            <a:r>
              <a:rPr lang="en-US" sz="2400" dirty="0">
                <a:solidFill>
                  <a:srgbClr val="2D3956"/>
                </a:solidFill>
                <a:ea typeface="+mn-lt"/>
                <a:cs typeface="+mn-lt"/>
              </a:rPr>
              <a:t>         </a:t>
            </a:r>
            <a:r>
              <a:rPr lang="en-US" sz="2200" dirty="0">
                <a:solidFill>
                  <a:srgbClr val="00B0F0"/>
                </a:solidFill>
                <a:latin typeface="Times New Roman"/>
                <a:cs typeface="Times New Roman"/>
              </a:rPr>
              <a:t>  </a:t>
            </a:r>
            <a:r>
              <a:rPr lang="en-US" sz="2400">
                <a:solidFill>
                  <a:srgbClr val="00B0F0"/>
                </a:solidFill>
                <a:latin typeface="Times New Roman"/>
                <a:cs typeface="Times New Roman"/>
              </a:rPr>
              <a:t>a = float(input('Enter first side: '))  </a:t>
            </a:r>
          </a:p>
          <a:p>
            <a:pPr algn="just"/>
            <a:r>
              <a:rPr lang="en-US" sz="2400" dirty="0">
                <a:solidFill>
                  <a:srgbClr val="00B0F0"/>
                </a:solidFill>
                <a:latin typeface="Times New Roman"/>
                <a:cs typeface="Times New Roman"/>
              </a:rPr>
              <a:t>          b = float(input('Enter second side: '))  </a:t>
            </a:r>
          </a:p>
          <a:p>
            <a:pPr algn="just"/>
            <a:r>
              <a:rPr lang="en-US" sz="2400" dirty="0">
                <a:solidFill>
                  <a:srgbClr val="00B0F0"/>
                </a:solidFill>
                <a:latin typeface="Times New Roman"/>
                <a:cs typeface="Times New Roman"/>
              </a:rPr>
              <a:t>          c = float(input('Enter third side: '))  </a:t>
            </a:r>
          </a:p>
          <a:p>
            <a:pPr algn="just"/>
            <a:r>
              <a:rPr lang="en-US" sz="2400" dirty="0">
                <a:solidFill>
                  <a:srgbClr val="00B0F0"/>
                </a:solidFill>
                <a:latin typeface="Times New Roman"/>
                <a:cs typeface="Times New Roman"/>
              </a:rPr>
              <a:t>          s = (a + b + c) / 2    </a:t>
            </a:r>
          </a:p>
          <a:p>
            <a:pPr algn="just"/>
            <a:r>
              <a:rPr lang="en-US" sz="2400" dirty="0">
                <a:solidFill>
                  <a:srgbClr val="00B0F0"/>
                </a:solidFill>
                <a:latin typeface="Times New Roman"/>
                <a:cs typeface="Times New Roman"/>
              </a:rPr>
              <a:t>          area = (s*(s-a)*(s-b)*(s-c)) ** 0.5  </a:t>
            </a:r>
          </a:p>
          <a:p>
            <a:pPr algn="just"/>
            <a:r>
              <a:rPr lang="en-US" sz="2400" dirty="0">
                <a:solidFill>
                  <a:srgbClr val="00B0F0"/>
                </a:solidFill>
                <a:latin typeface="Times New Roman"/>
                <a:cs typeface="Times New Roman"/>
              </a:rPr>
              <a:t>          print("The area of the triangle = ", area)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2725343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1632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Ex5: write a program that check of a given number is divided by 3 and 4.</a:t>
            </a:r>
          </a:p>
          <a:p>
            <a:pPr marL="742950" lvl="1" indent="-285750" algn="just">
              <a:buFont typeface="Arial"/>
              <a:buChar char="•"/>
            </a:pPr>
            <a:r>
              <a:rPr lang="en-US" sz="2400" dirty="0">
                <a:solidFill>
                  <a:srgbClr val="2D3956"/>
                </a:solidFill>
                <a:latin typeface="Times New Roman"/>
                <a:ea typeface="+mn-lt"/>
                <a:cs typeface="Times New Roman"/>
              </a:rPr>
              <a:t>Python code:</a:t>
            </a:r>
          </a:p>
          <a:p>
            <a:pPr lvl="1"/>
            <a:r>
              <a:rPr lang="en-US" sz="2400" dirty="0">
                <a:solidFill>
                  <a:srgbClr val="2D3956"/>
                </a:solidFill>
                <a:ea typeface="+mn-lt"/>
                <a:cs typeface="+mn-lt"/>
              </a:rPr>
              <a:t>         </a:t>
            </a:r>
            <a:r>
              <a:rPr lang="en-US" sz="2200" dirty="0">
                <a:solidFill>
                  <a:srgbClr val="00B0F0"/>
                </a:solidFill>
                <a:latin typeface="Times New Roman"/>
                <a:cs typeface="Times New Roman"/>
              </a:rPr>
              <a:t> </a:t>
            </a:r>
            <a:r>
              <a:rPr lang="en-US" sz="2400" dirty="0">
                <a:solidFill>
                  <a:srgbClr val="00B0F0"/>
                </a:solidFill>
                <a:latin typeface="Times New Roman"/>
                <a:cs typeface="Times New Roman"/>
              </a:rPr>
              <a:t>Num = int(input())</a:t>
            </a:r>
          </a:p>
          <a:p>
            <a:pPr lvl="1"/>
            <a:r>
              <a:rPr lang="en-US" sz="2400" dirty="0">
                <a:solidFill>
                  <a:srgbClr val="00B0F0"/>
                </a:solidFill>
                <a:latin typeface="Times New Roman"/>
                <a:cs typeface="Times New Roman"/>
              </a:rPr>
              <a:t>         if Num % 3 == 0 and Num % 4 == 0:</a:t>
            </a:r>
          </a:p>
          <a:p>
            <a:pPr lvl="1"/>
            <a:r>
              <a:rPr lang="en-US" sz="2400" dirty="0">
                <a:solidFill>
                  <a:srgbClr val="00B0F0"/>
                </a:solidFill>
                <a:latin typeface="Times New Roman"/>
                <a:cs typeface="Times New Roman"/>
              </a:rPr>
              <a:t>               print("The number is divided by both 3 and 4")</a:t>
            </a:r>
          </a:p>
          <a:p>
            <a:pPr lvl="1"/>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elif</a:t>
            </a:r>
            <a:r>
              <a:rPr lang="en-US" sz="2400" dirty="0">
                <a:solidFill>
                  <a:srgbClr val="00B0F0"/>
                </a:solidFill>
                <a:latin typeface="Times New Roman"/>
                <a:cs typeface="Times New Roman"/>
              </a:rPr>
              <a:t> Num % 3 == 0 or Num % 4 == 0:</a:t>
            </a:r>
          </a:p>
          <a:p>
            <a:pPr lvl="1"/>
            <a:r>
              <a:rPr lang="en-US" sz="2400" dirty="0">
                <a:solidFill>
                  <a:srgbClr val="00B0F0"/>
                </a:solidFill>
                <a:latin typeface="Times New Roman"/>
                <a:cs typeface="Times New Roman"/>
              </a:rPr>
              <a:t>               print("The number is divided by either 3 or 4")</a:t>
            </a:r>
          </a:p>
          <a:p>
            <a:r>
              <a:rPr lang="en-US" sz="2400" dirty="0">
                <a:solidFill>
                  <a:srgbClr val="00B0F0"/>
                </a:solidFill>
                <a:latin typeface="Times New Roman"/>
                <a:cs typeface="Times New Roman"/>
              </a:rPr>
              <a:t>               else:</a:t>
            </a:r>
          </a:p>
          <a:p>
            <a:r>
              <a:rPr lang="en-US" sz="2400" dirty="0">
                <a:solidFill>
                  <a:srgbClr val="00B0F0"/>
                </a:solidFill>
                <a:latin typeface="Times New Roman"/>
                <a:cs typeface="Times New Roman"/>
              </a:rPr>
              <a:t>                      print("The number is not divided by any of 3 or 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1566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16320"/>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Ex6: write a program that check if a single digit integer is a positive or negative.</a:t>
            </a:r>
          </a:p>
          <a:p>
            <a:pPr marL="742950" lvl="1" indent="-285750" algn="just">
              <a:buFont typeface="Arial"/>
              <a:buChar char="•"/>
            </a:pPr>
            <a:r>
              <a:rPr lang="en-US" sz="2400" dirty="0">
                <a:solidFill>
                  <a:srgbClr val="2D3956"/>
                </a:solidFill>
                <a:latin typeface="Times New Roman"/>
                <a:ea typeface="+mn-lt"/>
                <a:cs typeface="Times New Roman"/>
              </a:rPr>
              <a:t>Python code:</a:t>
            </a:r>
          </a:p>
          <a:p>
            <a:pPr lvl="1"/>
            <a:r>
              <a:rPr lang="en-US" sz="2400" dirty="0">
                <a:solidFill>
                  <a:srgbClr val="2D3956"/>
                </a:solidFill>
                <a:ea typeface="+mn-lt"/>
                <a:cs typeface="+mn-lt"/>
              </a:rPr>
              <a:t>         </a:t>
            </a:r>
            <a:r>
              <a:rPr lang="en-US" sz="2200" dirty="0">
                <a:solidFill>
                  <a:srgbClr val="00B0F0"/>
                </a:solidFill>
                <a:latin typeface="Times New Roman"/>
                <a:cs typeface="Times New Roman"/>
              </a:rPr>
              <a:t> </a:t>
            </a:r>
            <a:r>
              <a:rPr lang="en-US" sz="2400" dirty="0">
                <a:solidFill>
                  <a:srgbClr val="00B0F0"/>
                </a:solidFill>
                <a:latin typeface="Times New Roman"/>
                <a:cs typeface="Times New Roman"/>
              </a:rPr>
              <a:t>x = int(input("Enter a single digit number: "))</a:t>
            </a:r>
          </a:p>
          <a:p>
            <a:pPr lvl="1"/>
            <a:r>
              <a:rPr lang="en-US" sz="2400" dirty="0">
                <a:solidFill>
                  <a:srgbClr val="00B0F0"/>
                </a:solidFill>
                <a:latin typeface="Times New Roman"/>
                <a:cs typeface="Times New Roman"/>
              </a:rPr>
              <a:t>         if x &lt; 0 and x &lt; 10:</a:t>
            </a:r>
          </a:p>
          <a:p>
            <a:pPr lvl="1"/>
            <a:r>
              <a:rPr lang="en-US" sz="2400" dirty="0">
                <a:solidFill>
                  <a:srgbClr val="00B0F0"/>
                </a:solidFill>
                <a:latin typeface="Times New Roman"/>
                <a:cs typeface="Times New Roman"/>
              </a:rPr>
              <a:t>               print("This number is a single digit positive number")</a:t>
            </a:r>
          </a:p>
          <a:p>
            <a:pPr lvl="1"/>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elif</a:t>
            </a:r>
            <a:r>
              <a:rPr lang="en-US" sz="2400" dirty="0">
                <a:solidFill>
                  <a:srgbClr val="00B0F0"/>
                </a:solidFill>
                <a:latin typeface="Times New Roman"/>
                <a:cs typeface="Times New Roman"/>
              </a:rPr>
              <a:t> x &lt;  0 and  x &gt; -10:</a:t>
            </a:r>
          </a:p>
          <a:p>
            <a:pPr lvl="1"/>
            <a:r>
              <a:rPr lang="en-US" sz="2400" dirty="0">
                <a:solidFill>
                  <a:srgbClr val="00B0F0"/>
                </a:solidFill>
                <a:latin typeface="Times New Roman"/>
                <a:cs typeface="Times New Roman"/>
              </a:rPr>
              <a:t>              print("This number is a single digit negative number")</a:t>
            </a:r>
          </a:p>
          <a:p>
            <a:pPr lvl="1"/>
            <a:r>
              <a:rPr lang="en-US" sz="2400" dirty="0">
                <a:solidFill>
                  <a:srgbClr val="00B0F0"/>
                </a:solidFill>
                <a:latin typeface="Times New Roman"/>
                <a:cs typeface="Times New Roman"/>
              </a:rPr>
              <a:t>         else:</a:t>
            </a:r>
          </a:p>
          <a:p>
            <a:pPr lvl="1"/>
            <a:r>
              <a:rPr lang="en-US" sz="2400" dirty="0">
                <a:solidFill>
                  <a:srgbClr val="00B0F0"/>
                </a:solidFill>
                <a:latin typeface="Times New Roman"/>
                <a:cs typeface="Times New Roman"/>
              </a:rPr>
              <a:t>              print("Invalid integer")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83728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54874"/>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Ex7: P</a:t>
            </a:r>
            <a:r>
              <a:rPr lang="en-US" sz="2400" dirty="0">
                <a:solidFill>
                  <a:srgbClr val="2D3956"/>
                </a:solidFill>
                <a:latin typeface="Times New Roman"/>
                <a:ea typeface="+mn-lt"/>
                <a:cs typeface="Times New Roman"/>
              </a:rPr>
              <a:t>ython code for nested if.</a:t>
            </a:r>
            <a:endParaRPr lang="en-US" dirty="0"/>
          </a:p>
          <a:p>
            <a:pPr lvl="1"/>
            <a:r>
              <a:rPr lang="en-US" sz="2400" dirty="0">
                <a:solidFill>
                  <a:srgbClr val="00B0F0"/>
                </a:solidFill>
                <a:latin typeface="Times New Roman"/>
                <a:cs typeface="Times New Roman"/>
              </a:rPr>
              <a:t>       </a:t>
            </a:r>
            <a:r>
              <a:rPr lang="en-US" sz="1900" dirty="0">
                <a:solidFill>
                  <a:srgbClr val="00B0F0"/>
                </a:solidFill>
                <a:latin typeface="Times New Roman"/>
                <a:cs typeface="Times New Roman"/>
              </a:rPr>
              <a:t>var = 100</a:t>
            </a:r>
            <a:br>
              <a:rPr lang="en-US" sz="1900" dirty="0">
                <a:latin typeface="Times New Roman"/>
                <a:cs typeface="Times New Roman"/>
              </a:rPr>
            </a:br>
            <a:r>
              <a:rPr lang="en-US" sz="1900" dirty="0">
                <a:solidFill>
                  <a:srgbClr val="00B0F0"/>
                </a:solidFill>
                <a:latin typeface="Times New Roman"/>
                <a:cs typeface="Times New Roman"/>
              </a:rPr>
              <a:t>         if var &lt; 200:</a:t>
            </a:r>
            <a:br>
              <a:rPr lang="en-US" sz="1900" dirty="0">
                <a:latin typeface="Times New Roman"/>
                <a:cs typeface="Times New Roman"/>
              </a:rPr>
            </a:br>
            <a:r>
              <a:rPr lang="en-US" sz="1900" dirty="0">
                <a:solidFill>
                  <a:srgbClr val="00B0F0"/>
                </a:solidFill>
                <a:latin typeface="Times New Roman"/>
                <a:cs typeface="Times New Roman"/>
              </a:rPr>
              <a:t>            print ("Expression value is less than 200")</a:t>
            </a:r>
            <a:br>
              <a:rPr lang="en-US" sz="1900" dirty="0">
                <a:latin typeface="Times New Roman"/>
                <a:cs typeface="Times New Roman"/>
              </a:rPr>
            </a:br>
            <a:r>
              <a:rPr lang="en-US" sz="1900" dirty="0">
                <a:solidFill>
                  <a:srgbClr val="00B0F0"/>
                </a:solidFill>
                <a:latin typeface="Times New Roman"/>
                <a:cs typeface="Times New Roman"/>
              </a:rPr>
              <a:t>            if var == 150:</a:t>
            </a:r>
            <a:br>
              <a:rPr lang="en-US" sz="1900" dirty="0">
                <a:latin typeface="Times New Roman"/>
                <a:cs typeface="Times New Roman"/>
              </a:rPr>
            </a:br>
            <a:r>
              <a:rPr lang="en-US" sz="1900" dirty="0">
                <a:solidFill>
                  <a:srgbClr val="00B0F0"/>
                </a:solidFill>
                <a:latin typeface="Times New Roman"/>
                <a:cs typeface="Times New Roman"/>
              </a:rPr>
              <a:t>                print ("Which is 150")</a:t>
            </a:r>
            <a:br>
              <a:rPr lang="en-US" sz="1900" dirty="0">
                <a:latin typeface="Times New Roman"/>
                <a:cs typeface="Times New Roman"/>
              </a:rPr>
            </a:br>
            <a:r>
              <a:rPr lang="en-US" sz="1900" dirty="0">
                <a:solidFill>
                  <a:srgbClr val="00B0F0"/>
                </a:solidFill>
                <a:latin typeface="Times New Roman"/>
                <a:cs typeface="Times New Roman"/>
              </a:rPr>
              <a:t>            </a:t>
            </a:r>
            <a:r>
              <a:rPr lang="en-US" sz="1900" dirty="0" err="1">
                <a:solidFill>
                  <a:srgbClr val="00B0F0"/>
                </a:solidFill>
                <a:latin typeface="Times New Roman"/>
                <a:cs typeface="Times New Roman"/>
              </a:rPr>
              <a:t>elif</a:t>
            </a:r>
            <a:r>
              <a:rPr lang="en-US" sz="1900" dirty="0">
                <a:solidFill>
                  <a:srgbClr val="00B0F0"/>
                </a:solidFill>
                <a:latin typeface="Times New Roman"/>
                <a:cs typeface="Times New Roman"/>
              </a:rPr>
              <a:t> var == 100:</a:t>
            </a:r>
            <a:br>
              <a:rPr lang="en-US" sz="1900" dirty="0">
                <a:latin typeface="Times New Roman"/>
                <a:cs typeface="Times New Roman"/>
              </a:rPr>
            </a:br>
            <a:r>
              <a:rPr lang="en-US" sz="1900" dirty="0">
                <a:solidFill>
                  <a:srgbClr val="00B0F0"/>
                </a:solidFill>
                <a:latin typeface="Times New Roman"/>
                <a:cs typeface="Times New Roman"/>
              </a:rPr>
              <a:t>                 print ("Which is 100")</a:t>
            </a:r>
            <a:br>
              <a:rPr lang="en-US" sz="1900" dirty="0">
                <a:latin typeface="Times New Roman"/>
                <a:cs typeface="Times New Roman"/>
              </a:rPr>
            </a:br>
            <a:r>
              <a:rPr lang="en-US" sz="1900" dirty="0">
                <a:solidFill>
                  <a:srgbClr val="00B0F0"/>
                </a:solidFill>
                <a:latin typeface="Times New Roman"/>
                <a:cs typeface="Times New Roman"/>
              </a:rPr>
              <a:t>             </a:t>
            </a:r>
            <a:r>
              <a:rPr lang="en-US" sz="1900" dirty="0" err="1">
                <a:solidFill>
                  <a:srgbClr val="00B0F0"/>
                </a:solidFill>
                <a:latin typeface="Times New Roman"/>
                <a:cs typeface="Times New Roman"/>
              </a:rPr>
              <a:t>elif</a:t>
            </a:r>
            <a:r>
              <a:rPr lang="en-US" sz="1900" dirty="0">
                <a:solidFill>
                  <a:srgbClr val="00B0F0"/>
                </a:solidFill>
                <a:latin typeface="Times New Roman"/>
                <a:cs typeface="Times New Roman"/>
              </a:rPr>
              <a:t> var &lt; 50:</a:t>
            </a:r>
            <a:br>
              <a:rPr lang="en-US" sz="1900" dirty="0">
                <a:latin typeface="Times New Roman"/>
                <a:cs typeface="Times New Roman"/>
              </a:rPr>
            </a:br>
            <a:r>
              <a:rPr lang="en-US" sz="1900" dirty="0">
                <a:solidFill>
                  <a:srgbClr val="00B0F0"/>
                </a:solidFill>
                <a:latin typeface="Times New Roman"/>
                <a:cs typeface="Times New Roman"/>
              </a:rPr>
              <a:t>                  print ("Expression value is less than 50")</a:t>
            </a:r>
            <a:br>
              <a:rPr lang="en-US" sz="1900" dirty="0">
                <a:latin typeface="Times New Roman"/>
                <a:cs typeface="Times New Roman"/>
              </a:rPr>
            </a:br>
            <a:r>
              <a:rPr lang="en-US" sz="1900" dirty="0">
                <a:solidFill>
                  <a:srgbClr val="00B0F0"/>
                </a:solidFill>
                <a:latin typeface="Times New Roman"/>
                <a:cs typeface="Times New Roman"/>
              </a:rPr>
              <a:t>         else:</a:t>
            </a:r>
            <a:br>
              <a:rPr lang="en-US" sz="1900" dirty="0">
                <a:latin typeface="Times New Roman"/>
                <a:cs typeface="Times New Roman"/>
              </a:rPr>
            </a:br>
            <a:r>
              <a:rPr lang="en-US" sz="1900" dirty="0">
                <a:solidFill>
                  <a:srgbClr val="00B0F0"/>
                </a:solidFill>
                <a:latin typeface="Times New Roman"/>
                <a:cs typeface="Times New Roman"/>
              </a:rPr>
              <a:t>            print ("Could not find true expression")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2738603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CONDITIONAL FLOW</a:t>
            </a:r>
          </a:p>
          <a:p>
            <a:r>
              <a:rPr lang="en-US" sz="2800" b="1" dirty="0">
                <a:solidFill>
                  <a:schemeClr val="bg1"/>
                </a:solidFill>
                <a:latin typeface="Times New Roman"/>
                <a:cs typeface="Times New Roman"/>
              </a:rPr>
              <a:t>STATEMENTS: 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Ex8: P</a:t>
            </a:r>
            <a:r>
              <a:rPr lang="en-US" sz="2400" dirty="0">
                <a:solidFill>
                  <a:srgbClr val="2D3956"/>
                </a:solidFill>
                <a:latin typeface="Times New Roman"/>
                <a:ea typeface="+mn-lt"/>
                <a:cs typeface="Times New Roman"/>
              </a:rPr>
              <a:t>ython code ternary operator.</a:t>
            </a:r>
            <a:endParaRPr lang="en-US" dirty="0"/>
          </a:p>
          <a:p>
            <a:r>
              <a:rPr lang="en-US" sz="2400" dirty="0">
                <a:solidFill>
                  <a:srgbClr val="00B0F0"/>
                </a:solidFill>
                <a:latin typeface="Times New Roman"/>
                <a:cs typeface="Times New Roman"/>
              </a:rPr>
              <a:t>           a  = 10</a:t>
            </a:r>
          </a:p>
          <a:p>
            <a:r>
              <a:rPr lang="en-US" sz="2400" dirty="0">
                <a:solidFill>
                  <a:srgbClr val="00B0F0"/>
                </a:solidFill>
                <a:latin typeface="Times New Roman"/>
                <a:cs typeface="Times New Roman"/>
              </a:rPr>
              <a:t>           b =  20</a:t>
            </a:r>
          </a:p>
          <a:p>
            <a:pPr lvl="1"/>
            <a:r>
              <a:rPr lang="en-US" sz="2400" dirty="0">
                <a:solidFill>
                  <a:srgbClr val="00B0F0"/>
                </a:solidFill>
                <a:latin typeface="Times New Roman"/>
                <a:cs typeface="Times New Roman"/>
              </a:rPr>
              <a:t>     min =  a if a &lt; b else b</a:t>
            </a:r>
          </a:p>
          <a:p>
            <a:pPr lvl="1"/>
            <a:r>
              <a:rPr lang="en-US" sz="2400" dirty="0">
                <a:solidFill>
                  <a:srgbClr val="00B0F0"/>
                </a:solidFill>
                <a:latin typeface="Times New Roman"/>
                <a:cs typeface="Times New Roman"/>
              </a:rPr>
              <a:t>     print(min)</a:t>
            </a:r>
            <a:endParaRPr lang="en-US" sz="2400" dirty="0">
              <a:solidFill>
                <a:srgbClr val="000000"/>
              </a:solidFill>
              <a:latin typeface="Calibri" panose="020F0502020204030204"/>
              <a:cs typeface="Calibri"/>
            </a:endParaRPr>
          </a:p>
          <a:p>
            <a:pPr lvl="1"/>
            <a:endParaRPr lang="en-US" sz="2400" dirty="0">
              <a:solidFill>
                <a:srgbClr val="00B0F0"/>
              </a:solidFill>
              <a:latin typeface="Times New Roman"/>
              <a:cs typeface="Times New Roman"/>
            </a:endParaRPr>
          </a:p>
          <a:p>
            <a:pPr lvl="1"/>
            <a:r>
              <a:rPr lang="en-US" sz="2400" dirty="0">
                <a:solidFill>
                  <a:srgbClr val="00B0F0"/>
                </a:solidFill>
                <a:latin typeface="Times New Roman"/>
                <a:cs typeface="Times New Roman"/>
              </a:rPr>
              <a:t>print ("Both a and b are equal" if a == b else "a is greater than b" if a &gt; b else "b is greater than a")</a:t>
            </a:r>
            <a:endParaRPr lang="en-US" sz="240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419473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48465"/>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An </a:t>
            </a:r>
            <a:r>
              <a:rPr lang="en-US" sz="2400" b="1" dirty="0">
                <a:solidFill>
                  <a:srgbClr val="2D3956"/>
                </a:solidFill>
                <a:latin typeface="Times New Roman"/>
                <a:cs typeface="Times New Roman"/>
              </a:rPr>
              <a:t>iteration statement</a:t>
            </a:r>
            <a:r>
              <a:rPr lang="en-US" sz="2400" dirty="0">
                <a:solidFill>
                  <a:srgbClr val="2D3956"/>
                </a:solidFill>
                <a:latin typeface="Times New Roman"/>
                <a:cs typeface="Times New Roman"/>
              </a:rPr>
              <a:t>, or loop, repeatedly executes a statement, known as the loop body, until the controlling expression is False. </a:t>
            </a:r>
            <a:endParaRPr lang="en-US" dirty="0"/>
          </a:p>
          <a:p>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2D3956"/>
                </a:solidFill>
                <a:latin typeface="Times New Roman"/>
                <a:cs typeface="Times New Roman"/>
              </a:rPr>
              <a:t>while statement</a:t>
            </a:r>
            <a:r>
              <a:rPr lang="en-US" sz="2400" dirty="0">
                <a:solidFill>
                  <a:srgbClr val="2D3956"/>
                </a:solidFill>
                <a:latin typeface="Times New Roman"/>
                <a:cs typeface="Times New Roman"/>
              </a:rPr>
              <a:t> evaluates the </a:t>
            </a:r>
            <a:r>
              <a:rPr lang="en-US" sz="2400" dirty="0">
                <a:solidFill>
                  <a:srgbClr val="00B0F0"/>
                </a:solidFill>
                <a:latin typeface="Times New Roman"/>
                <a:cs typeface="Times New Roman"/>
              </a:rPr>
              <a:t>control expression</a:t>
            </a:r>
            <a:r>
              <a:rPr lang="en-US" sz="2400" dirty="0">
                <a:solidFill>
                  <a:srgbClr val="2D3956"/>
                </a:solidFill>
                <a:latin typeface="Times New Roman"/>
                <a:cs typeface="Times New Roman"/>
              </a:rPr>
              <a:t> before executing the loop body.</a:t>
            </a: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2D3956"/>
                </a:solidFill>
                <a:latin typeface="Times New Roman"/>
                <a:cs typeface="Times New Roman"/>
              </a:rPr>
              <a:t>for statement</a:t>
            </a:r>
            <a:r>
              <a:rPr lang="en-US" sz="2400" dirty="0">
                <a:solidFill>
                  <a:srgbClr val="2D3956"/>
                </a:solidFill>
                <a:latin typeface="Times New Roman"/>
                <a:cs typeface="Times New Roman"/>
              </a:rPr>
              <a:t> is used to repeat the execution of a set of statements for every element of a </a:t>
            </a:r>
            <a:r>
              <a:rPr lang="en-US" sz="2400" dirty="0">
                <a:solidFill>
                  <a:srgbClr val="00B0F0"/>
                </a:solidFill>
                <a:latin typeface="Times New Roman"/>
                <a:cs typeface="Times New Roman"/>
              </a:rPr>
              <a:t>sequence</a:t>
            </a:r>
            <a:r>
              <a:rPr lang="en-US" sz="2400" dirty="0">
                <a:solidFill>
                  <a:srgbClr val="2D3956"/>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8298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48465"/>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44709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a:t>
            </a:r>
            <a:r>
              <a:rPr lang="en-US" sz="2400" dirty="0">
                <a:solidFill>
                  <a:srgbClr val="00B0F0"/>
                </a:solidFill>
                <a:latin typeface="Times New Roman"/>
                <a:cs typeface="Times New Roman"/>
              </a:rPr>
              <a:t>range</a:t>
            </a:r>
            <a:r>
              <a:rPr lang="en-US" sz="2400" dirty="0">
                <a:solidFill>
                  <a:srgbClr val="2D3956"/>
                </a:solidFill>
                <a:latin typeface="Times New Roman"/>
                <a:cs typeface="Times New Roman"/>
              </a:rPr>
              <a:t> function returns a sequence of numbers between the given range.</a:t>
            </a:r>
          </a:p>
          <a:p>
            <a:pPr marL="742950" lvl="1" indent="-285750">
              <a:buFont typeface="Arial,Sans-Serif"/>
              <a:buChar char="•"/>
            </a:pPr>
            <a:r>
              <a:rPr lang="en-US" sz="2400" dirty="0">
                <a:solidFill>
                  <a:srgbClr val="2D3956"/>
                </a:solidFill>
                <a:latin typeface="Times New Roman"/>
                <a:ea typeface="+mn-lt"/>
                <a:cs typeface="Times New Roman"/>
              </a:rPr>
              <a:t>Examples:</a:t>
            </a:r>
          </a:p>
          <a:p>
            <a:r>
              <a:rPr lang="en-US" sz="2600" dirty="0">
                <a:solidFill>
                  <a:srgbClr val="24A9E1"/>
                </a:solidFill>
                <a:ea typeface="+mn-lt"/>
                <a:cs typeface="+mn-lt"/>
              </a:rPr>
              <a:t>         </a:t>
            </a:r>
            <a:r>
              <a:rPr lang="en-US" sz="2400" dirty="0">
                <a:solidFill>
                  <a:srgbClr val="00B0F0"/>
                </a:solidFill>
                <a:latin typeface="Times New Roman"/>
                <a:cs typeface="Times New Roman"/>
              </a:rPr>
              <a:t> range(10)</a:t>
            </a:r>
          </a:p>
          <a:p>
            <a:r>
              <a:rPr lang="en-US" sz="2400" dirty="0">
                <a:solidFill>
                  <a:srgbClr val="00B0F0"/>
                </a:solidFill>
                <a:latin typeface="Times New Roman"/>
                <a:cs typeface="Times New Roman"/>
              </a:rPr>
              <a:t>          range(-10)  #empty sequence</a:t>
            </a:r>
          </a:p>
          <a:p>
            <a:r>
              <a:rPr lang="en-US" sz="2400" dirty="0">
                <a:solidFill>
                  <a:srgbClr val="00B0F0"/>
                </a:solidFill>
                <a:latin typeface="Times New Roman"/>
                <a:cs typeface="Times New Roman"/>
              </a:rPr>
              <a:t>          range(2, 10)</a:t>
            </a:r>
          </a:p>
          <a:p>
            <a:r>
              <a:rPr lang="en-US" sz="2400" dirty="0">
                <a:solidFill>
                  <a:srgbClr val="00B0F0"/>
                </a:solidFill>
                <a:latin typeface="Times New Roman"/>
                <a:cs typeface="Times New Roman"/>
              </a:rPr>
              <a:t>          range(-2, 10)</a:t>
            </a:r>
          </a:p>
          <a:p>
            <a:r>
              <a:rPr lang="en-US" sz="2400" dirty="0">
                <a:solidFill>
                  <a:srgbClr val="00B0F0"/>
                </a:solidFill>
                <a:latin typeface="Times New Roman"/>
                <a:cs typeface="Times New Roman"/>
              </a:rPr>
              <a:t>          range(10, 2)  #empty sequence</a:t>
            </a:r>
          </a:p>
          <a:p>
            <a:r>
              <a:rPr lang="en-US" sz="2400" dirty="0">
                <a:solidFill>
                  <a:srgbClr val="00B0F0"/>
                </a:solidFill>
                <a:latin typeface="Times New Roman"/>
                <a:cs typeface="Times New Roman"/>
              </a:rPr>
              <a:t>          range(1, 10, 2)</a:t>
            </a:r>
          </a:p>
          <a:p>
            <a:r>
              <a:rPr lang="en-US" sz="2400" dirty="0">
                <a:solidFill>
                  <a:srgbClr val="00B0F0"/>
                </a:solidFill>
                <a:latin typeface="Times New Roman"/>
                <a:cs typeface="Times New Roman"/>
              </a:rPr>
              <a:t>          range(10, 1, -1)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240893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48465"/>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431435"/>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2D3956"/>
                </a:solidFill>
                <a:latin typeface="Times New Roman"/>
                <a:cs typeface="Times New Roman"/>
              </a:rPr>
              <a:t>for statement</a:t>
            </a:r>
            <a:r>
              <a:rPr lang="en-US" sz="2400" dirty="0">
                <a:solidFill>
                  <a:srgbClr val="2D3956"/>
                </a:solidFill>
                <a:latin typeface="Times New Roman"/>
                <a:cs typeface="Times New Roman"/>
              </a:rPr>
              <a:t>:</a:t>
            </a:r>
          </a:p>
          <a:p>
            <a:pPr marL="742950" lvl="1" indent="-285750">
              <a:buFont typeface="Arial,Sans-Serif"/>
              <a:buChar char="•"/>
            </a:pPr>
            <a:r>
              <a:rPr lang="en-US" sz="2400" dirty="0">
                <a:solidFill>
                  <a:srgbClr val="2D3956"/>
                </a:solidFill>
                <a:latin typeface="Times New Roman"/>
                <a:cs typeface="Times New Roman"/>
              </a:rPr>
              <a:t>Syntax:</a:t>
            </a:r>
          </a:p>
          <a:p>
            <a:pPr lvl="1"/>
            <a:r>
              <a:rPr lang="en-US" sz="2600" b="1" dirty="0">
                <a:solidFill>
                  <a:srgbClr val="00B0F0"/>
                </a:solidFill>
                <a:ea typeface="+mn-lt"/>
                <a:cs typeface="+mn-lt"/>
              </a:rPr>
              <a:t>    </a:t>
            </a:r>
            <a:r>
              <a:rPr lang="en-US" sz="2400" b="1" dirty="0">
                <a:solidFill>
                  <a:srgbClr val="00B0F0"/>
                </a:solidFill>
                <a:latin typeface="Times New Roman"/>
                <a:cs typeface="Times New Roman"/>
              </a:rPr>
              <a:t>for </a:t>
            </a:r>
            <a:r>
              <a:rPr lang="en-US" sz="2400" dirty="0">
                <a:solidFill>
                  <a:srgbClr val="00B0F0"/>
                </a:solidFill>
                <a:latin typeface="Times New Roman"/>
                <a:cs typeface="Times New Roman"/>
              </a:rPr>
              <a:t>&lt;variable&gt; </a:t>
            </a:r>
            <a:r>
              <a:rPr lang="en-US" sz="2400" b="1" dirty="0">
                <a:solidFill>
                  <a:srgbClr val="00B0F0"/>
                </a:solidFill>
                <a:latin typeface="Times New Roman"/>
                <a:cs typeface="Times New Roman"/>
              </a:rPr>
              <a:t>in </a:t>
            </a:r>
            <a:r>
              <a:rPr lang="en-US" sz="2400" dirty="0">
                <a:solidFill>
                  <a:srgbClr val="00B0F0"/>
                </a:solidFill>
                <a:latin typeface="Times New Roman"/>
                <a:cs typeface="Times New Roman"/>
              </a:rPr>
              <a:t>&lt;sequence&gt; </a:t>
            </a:r>
            <a:r>
              <a:rPr lang="en-US" sz="2400" b="1" dirty="0">
                <a:solidFill>
                  <a:srgbClr val="00B0F0"/>
                </a:solidFill>
                <a:latin typeface="Times New Roman"/>
                <a:cs typeface="Times New Roman"/>
              </a:rPr>
              <a:t>:</a:t>
            </a:r>
          </a:p>
          <a:p>
            <a:pPr lvl="1"/>
            <a:r>
              <a:rPr lang="en-US" sz="2400" dirty="0">
                <a:solidFill>
                  <a:srgbClr val="00B0F0"/>
                </a:solidFill>
                <a:latin typeface="Times New Roman"/>
                <a:cs typeface="Times New Roman"/>
              </a:rPr>
              <a:t>          &lt;statement 1&gt;</a:t>
            </a:r>
          </a:p>
          <a:p>
            <a:pPr lvl="1"/>
            <a:r>
              <a:rPr lang="en-US" sz="2400" dirty="0">
                <a:solidFill>
                  <a:srgbClr val="00B0F0"/>
                </a:solidFill>
                <a:latin typeface="Times New Roman"/>
                <a:cs typeface="Times New Roman"/>
              </a:rPr>
              <a:t>          …..</a:t>
            </a:r>
          </a:p>
          <a:p>
            <a:pPr lvl="1"/>
            <a:r>
              <a:rPr lang="en-US" sz="2400" dirty="0">
                <a:solidFill>
                  <a:srgbClr val="00B0F0"/>
                </a:solidFill>
                <a:latin typeface="Times New Roman"/>
                <a:cs typeface="Times New Roman"/>
              </a:rPr>
              <a:t>          &lt;statement n&gt;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Diagram&#10;&#10;Description automatically generated">
            <a:extLst>
              <a:ext uri="{FF2B5EF4-FFF2-40B4-BE49-F238E27FC236}">
                <a16:creationId xmlns:a16="http://schemas.microsoft.com/office/drawing/2014/main" id="{A10BF4F6-88A7-D9B9-697F-0B868FA8B6C3}"/>
              </a:ext>
            </a:extLst>
          </p:cNvPr>
          <p:cNvPicPr>
            <a:picLocks noChangeAspect="1"/>
          </p:cNvPicPr>
          <p:nvPr/>
        </p:nvPicPr>
        <p:blipFill>
          <a:blip r:embed="rId3"/>
          <a:stretch>
            <a:fillRect/>
          </a:stretch>
        </p:blipFill>
        <p:spPr>
          <a:xfrm>
            <a:off x="6406551" y="2366599"/>
            <a:ext cx="4942935" cy="3461896"/>
          </a:xfrm>
          <a:prstGeom prst="rect">
            <a:avLst/>
          </a:prstGeom>
        </p:spPr>
      </p:pic>
    </p:spTree>
    <p:extLst>
      <p:ext uri="{BB962C8B-B14F-4D97-AF65-F5344CB8AC3E}">
        <p14:creationId xmlns:p14="http://schemas.microsoft.com/office/powerpoint/2010/main" val="1925664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48465"/>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2431435"/>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2D3956"/>
                </a:solidFill>
                <a:latin typeface="Times New Roman"/>
                <a:cs typeface="Times New Roman"/>
              </a:rPr>
              <a:t>while statement</a:t>
            </a:r>
            <a:r>
              <a:rPr lang="en-US" sz="2400" dirty="0">
                <a:solidFill>
                  <a:srgbClr val="2D3956"/>
                </a:solidFill>
                <a:latin typeface="Times New Roman"/>
                <a:cs typeface="Times New Roman"/>
              </a:rPr>
              <a:t>:</a:t>
            </a:r>
          </a:p>
          <a:p>
            <a:pPr marL="742950" lvl="1" indent="-285750">
              <a:buFont typeface="Arial,Sans-Serif"/>
              <a:buChar char="•"/>
            </a:pPr>
            <a:r>
              <a:rPr lang="en-US" sz="2400" dirty="0">
                <a:solidFill>
                  <a:srgbClr val="2D3956"/>
                </a:solidFill>
                <a:latin typeface="Times New Roman"/>
                <a:cs typeface="Times New Roman"/>
              </a:rPr>
              <a:t>Syntax:</a:t>
            </a:r>
          </a:p>
          <a:p>
            <a:pPr lvl="1"/>
            <a:r>
              <a:rPr lang="en-US" sz="2600" b="1" dirty="0">
                <a:solidFill>
                  <a:srgbClr val="00B0F0"/>
                </a:solidFill>
                <a:ea typeface="+mn-lt"/>
                <a:cs typeface="+mn-lt"/>
              </a:rPr>
              <a:t>    </a:t>
            </a:r>
            <a:r>
              <a:rPr lang="en-US" sz="2400" b="1" dirty="0">
                <a:solidFill>
                  <a:srgbClr val="00B0F0"/>
                </a:solidFill>
                <a:latin typeface="Times New Roman"/>
                <a:cs typeface="Times New Roman"/>
              </a:rPr>
              <a:t>while </a:t>
            </a:r>
            <a:r>
              <a:rPr lang="en-US" sz="2400" dirty="0">
                <a:solidFill>
                  <a:srgbClr val="00B0F0"/>
                </a:solidFill>
                <a:latin typeface="Times New Roman"/>
                <a:cs typeface="Times New Roman"/>
              </a:rPr>
              <a:t>&lt;condition&gt; </a:t>
            </a:r>
            <a:r>
              <a:rPr lang="en-US" sz="2400" b="1" dirty="0">
                <a:solidFill>
                  <a:srgbClr val="00B0F0"/>
                </a:solidFill>
                <a:latin typeface="Times New Roman"/>
                <a:cs typeface="Times New Roman"/>
              </a:rPr>
              <a:t>:</a:t>
            </a:r>
          </a:p>
          <a:p>
            <a:pPr lvl="1"/>
            <a:r>
              <a:rPr lang="en-US" sz="2400" dirty="0">
                <a:solidFill>
                  <a:srgbClr val="00B0F0"/>
                </a:solidFill>
                <a:latin typeface="Times New Roman"/>
                <a:cs typeface="Times New Roman"/>
              </a:rPr>
              <a:t>          &lt;statement 1&gt;</a:t>
            </a:r>
          </a:p>
          <a:p>
            <a:pPr lvl="1"/>
            <a:r>
              <a:rPr lang="en-US" sz="2400" dirty="0">
                <a:solidFill>
                  <a:srgbClr val="00B0F0"/>
                </a:solidFill>
                <a:latin typeface="Times New Roman"/>
                <a:cs typeface="Times New Roman"/>
              </a:rPr>
              <a:t>          …..</a:t>
            </a:r>
          </a:p>
          <a:p>
            <a:pPr lvl="1"/>
            <a:r>
              <a:rPr lang="en-US" sz="2400" dirty="0">
                <a:solidFill>
                  <a:srgbClr val="00B0F0"/>
                </a:solidFill>
                <a:latin typeface="Times New Roman"/>
                <a:cs typeface="Times New Roman"/>
              </a:rPr>
              <a:t>          &lt;statement n&gt;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9" name="Picture 8" descr="Diagram&#10;&#10;Description automatically generated">
            <a:extLst>
              <a:ext uri="{FF2B5EF4-FFF2-40B4-BE49-F238E27FC236}">
                <a16:creationId xmlns:a16="http://schemas.microsoft.com/office/drawing/2014/main" id="{1138476D-9867-1CC1-6D74-F62733031C4C}"/>
              </a:ext>
            </a:extLst>
          </p:cNvPr>
          <p:cNvPicPr>
            <a:picLocks noChangeAspect="1"/>
          </p:cNvPicPr>
          <p:nvPr/>
        </p:nvPicPr>
        <p:blipFill>
          <a:blip r:embed="rId3"/>
          <a:stretch>
            <a:fillRect/>
          </a:stretch>
        </p:blipFill>
        <p:spPr>
          <a:xfrm>
            <a:off x="7700513" y="2157792"/>
            <a:ext cx="3217652" cy="3591962"/>
          </a:xfrm>
          <a:prstGeom prst="rect">
            <a:avLst/>
          </a:prstGeom>
        </p:spPr>
      </p:pic>
    </p:spTree>
    <p:extLst>
      <p:ext uri="{BB962C8B-B14F-4D97-AF65-F5344CB8AC3E}">
        <p14:creationId xmlns:p14="http://schemas.microsoft.com/office/powerpoint/2010/main" val="866663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a:p>
            <a:r>
              <a:rPr lang="en-US" sz="2800" b="1" dirty="0">
                <a:solidFill>
                  <a:schemeClr val="bg1"/>
                </a:solidFill>
                <a:latin typeface="Times New Roman"/>
                <a:cs typeface="Times New Roman"/>
              </a:rPr>
              <a:t>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Ex9: write a program that reads the number of students in a class then reads their marks and finds and displays the average. </a:t>
            </a:r>
            <a:endParaRPr lang="en-US" dirty="0"/>
          </a:p>
          <a:p>
            <a:pPr lvl="1"/>
            <a:r>
              <a:rPr lang="en-US" sz="2400" err="1">
                <a:solidFill>
                  <a:srgbClr val="00B0F0"/>
                </a:solidFill>
                <a:latin typeface="Times New Roman"/>
                <a:cs typeface="Times New Roman"/>
              </a:rPr>
              <a:t>stdCount</a:t>
            </a:r>
            <a:r>
              <a:rPr lang="en-US" sz="2400" dirty="0">
                <a:solidFill>
                  <a:srgbClr val="00B0F0"/>
                </a:solidFill>
                <a:latin typeface="Times New Roman"/>
                <a:cs typeface="Times New Roman"/>
              </a:rPr>
              <a:t> = int(input("Enter number of students in a class"))</a:t>
            </a:r>
          </a:p>
          <a:p>
            <a:pPr lvl="1"/>
            <a:r>
              <a:rPr lang="en-US" sz="2400" dirty="0">
                <a:solidFill>
                  <a:srgbClr val="00B0F0"/>
                </a:solidFill>
                <a:latin typeface="Times New Roman"/>
                <a:cs typeface="Times New Roman"/>
              </a:rPr>
              <a:t>sum = 0.0</a:t>
            </a:r>
          </a:p>
          <a:p>
            <a:pPr lvl="1"/>
            <a:r>
              <a:rPr lang="en-US" sz="2400" dirty="0">
                <a:solidFill>
                  <a:srgbClr val="00B0F0"/>
                </a:solidFill>
                <a:latin typeface="Times New Roman"/>
                <a:cs typeface="Times New Roman"/>
              </a:rPr>
              <a:t>for </a:t>
            </a:r>
            <a:r>
              <a:rPr lang="en-US" sz="2400" err="1">
                <a:solidFill>
                  <a:srgbClr val="00B0F0"/>
                </a:solidFill>
                <a:latin typeface="Times New Roman"/>
                <a:cs typeface="Times New Roman"/>
              </a:rPr>
              <a:t>i</a:t>
            </a:r>
            <a:r>
              <a:rPr lang="en-US" sz="2400" dirty="0">
                <a:solidFill>
                  <a:srgbClr val="00B0F0"/>
                </a:solidFill>
                <a:latin typeface="Times New Roman"/>
                <a:cs typeface="Times New Roman"/>
              </a:rPr>
              <a:t> in range(</a:t>
            </a:r>
            <a:r>
              <a:rPr lang="en-US" sz="2400" err="1">
                <a:solidFill>
                  <a:srgbClr val="00B0F0"/>
                </a:solidFill>
                <a:latin typeface="Times New Roman"/>
                <a:cs typeface="Times New Roman"/>
              </a:rPr>
              <a:t>stdCount</a:t>
            </a:r>
            <a:r>
              <a:rPr lang="en-US" sz="2400" dirty="0">
                <a:solidFill>
                  <a:srgbClr val="00B0F0"/>
                </a:solidFill>
                <a:latin typeface="Times New Roman"/>
                <a:cs typeface="Times New Roman"/>
              </a:rPr>
              <a:t>):</a:t>
            </a:r>
          </a:p>
          <a:p>
            <a:pPr lvl="1"/>
            <a:r>
              <a:rPr lang="en-US" sz="2400" dirty="0">
                <a:solidFill>
                  <a:srgbClr val="00B0F0"/>
                </a:solidFill>
                <a:latin typeface="Times New Roman"/>
                <a:cs typeface="Times New Roman"/>
              </a:rPr>
              <a:t>      mark = float(input("Enter mark: "))</a:t>
            </a:r>
          </a:p>
          <a:p>
            <a:pPr lvl="1"/>
            <a:r>
              <a:rPr lang="en-US" sz="2400" dirty="0">
                <a:solidFill>
                  <a:srgbClr val="00B0F0"/>
                </a:solidFill>
                <a:latin typeface="Times New Roman"/>
                <a:cs typeface="Times New Roman"/>
              </a:rPr>
              <a:t>      sum += mark</a:t>
            </a:r>
          </a:p>
          <a:p>
            <a:pPr lvl="1"/>
            <a:r>
              <a:rPr lang="en-US" sz="2400" dirty="0">
                <a:solidFill>
                  <a:srgbClr val="00B0F0"/>
                </a:solidFill>
                <a:latin typeface="Times New Roman"/>
                <a:cs typeface="Times New Roman"/>
              </a:rPr>
              <a:t>print("The marks average = ", sum / </a:t>
            </a:r>
            <a:r>
              <a:rPr lang="en-US" sz="2400" err="1">
                <a:solidFill>
                  <a:srgbClr val="00B0F0"/>
                </a:solidFill>
                <a:latin typeface="Times New Roman"/>
                <a:cs typeface="Times New Roman"/>
              </a:rPr>
              <a:t>stdCount</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81082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ITERATION/LOOPING STATEMENTS:</a:t>
            </a:r>
          </a:p>
          <a:p>
            <a:r>
              <a:rPr lang="en-US" sz="2800" b="1" dirty="0">
                <a:solidFill>
                  <a:schemeClr val="bg1"/>
                </a:solidFill>
                <a:latin typeface="Times New Roman"/>
                <a:cs typeface="Times New Roman"/>
              </a:rPr>
              <a:t>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Ex10: write a program that calculates the total of the following series of numbers:</a:t>
            </a:r>
            <a:endParaRPr lang="en-US" dirty="0"/>
          </a:p>
          <a:p>
            <a:r>
              <a:rPr lang="en-US" sz="2400" dirty="0">
                <a:solidFill>
                  <a:srgbClr val="2D3956"/>
                </a:solidFill>
                <a:latin typeface="Times New Roman"/>
                <a:cs typeface="Times New Roman"/>
              </a:rPr>
              <a:t>                               1/30 + 2/29 + 3/28 + ….....+ 30/1</a:t>
            </a:r>
          </a:p>
          <a:p>
            <a:pPr lvl="1"/>
            <a:r>
              <a:rPr lang="en-US" sz="2400" dirty="0">
                <a:solidFill>
                  <a:srgbClr val="00B0F0"/>
                </a:solidFill>
                <a:latin typeface="Times New Roman"/>
                <a:cs typeface="Times New Roman"/>
              </a:rPr>
              <a:t>                 min = 1</a:t>
            </a:r>
          </a:p>
          <a:p>
            <a:pPr lvl="1"/>
            <a:r>
              <a:rPr lang="en-US" sz="2400" dirty="0">
                <a:solidFill>
                  <a:srgbClr val="00B0F0"/>
                </a:solidFill>
                <a:latin typeface="Times New Roman"/>
                <a:cs typeface="Times New Roman"/>
              </a:rPr>
              <a:t>                 max = 6</a:t>
            </a:r>
          </a:p>
          <a:p>
            <a:pPr lvl="1"/>
            <a:r>
              <a:rPr lang="en-US" sz="2400" dirty="0">
                <a:solidFill>
                  <a:srgbClr val="00B0F0"/>
                </a:solidFill>
                <a:latin typeface="Times New Roman"/>
                <a:cs typeface="Times New Roman"/>
              </a:rPr>
              <a:t>                 sum = 0.0</a:t>
            </a:r>
          </a:p>
          <a:p>
            <a:pPr lvl="1"/>
            <a:r>
              <a:rPr lang="en-US" sz="2400" dirty="0">
                <a:solidFill>
                  <a:srgbClr val="00B0F0"/>
                </a:solidFill>
                <a:latin typeface="Times New Roman"/>
                <a:cs typeface="Times New Roman"/>
              </a:rPr>
              <a:t>                 for </a:t>
            </a:r>
            <a:r>
              <a:rPr lang="en-US" sz="2400" dirty="0" err="1">
                <a:solidFill>
                  <a:srgbClr val="00B0F0"/>
                </a:solidFill>
                <a:latin typeface="Times New Roman"/>
                <a:cs typeface="Times New Roman"/>
              </a:rPr>
              <a:t>i</a:t>
            </a:r>
            <a:r>
              <a:rPr lang="en-US" sz="2400" dirty="0">
                <a:solidFill>
                  <a:srgbClr val="00B0F0"/>
                </a:solidFill>
                <a:latin typeface="Times New Roman"/>
                <a:cs typeface="Times New Roman"/>
              </a:rPr>
              <a:t> in range(min, max):</a:t>
            </a:r>
          </a:p>
          <a:p>
            <a:pPr lvl="1"/>
            <a:r>
              <a:rPr lang="en-US" sz="2400" dirty="0">
                <a:solidFill>
                  <a:srgbClr val="00B0F0"/>
                </a:solidFill>
                <a:latin typeface="Times New Roman"/>
                <a:cs typeface="Times New Roman"/>
              </a:rPr>
              <a:t>                     sum += min / (max-1)</a:t>
            </a:r>
          </a:p>
          <a:p>
            <a:pPr lvl="1"/>
            <a:r>
              <a:rPr lang="en-US" sz="2400" dirty="0">
                <a:solidFill>
                  <a:srgbClr val="00B0F0"/>
                </a:solidFill>
                <a:latin typeface="Times New Roman"/>
                <a:cs typeface="Times New Roman"/>
              </a:rPr>
              <a:t>                     min += 1</a:t>
            </a:r>
          </a:p>
          <a:p>
            <a:pPr lvl="1"/>
            <a:r>
              <a:rPr lang="en-US" sz="2400" dirty="0">
                <a:solidFill>
                  <a:srgbClr val="00B0F0"/>
                </a:solidFill>
                <a:latin typeface="Times New Roman"/>
                <a:cs typeface="Times New Roman"/>
              </a:rPr>
              <a:t>                     max -= 1</a:t>
            </a:r>
          </a:p>
          <a:p>
            <a:pPr lvl="1"/>
            <a:r>
              <a:rPr lang="en-US" sz="2400" dirty="0">
                <a:solidFill>
                  <a:srgbClr val="00B0F0"/>
                </a:solidFill>
                <a:latin typeface="Times New Roman"/>
                <a:cs typeface="Times New Roman"/>
              </a:rPr>
              <a:t>                 print(sum)</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64086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6806257" cy="954107"/>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ITERATION/LOOPING STATEMENTS:</a:t>
            </a:r>
          </a:p>
          <a:p>
            <a:r>
              <a:rPr lang="en-US" sz="2800" b="1" dirty="0">
                <a:solidFill>
                  <a:schemeClr val="bg1"/>
                </a:solidFill>
                <a:latin typeface="Times New Roman"/>
                <a:cs typeface="Times New Roman"/>
              </a:rPr>
              <a:t>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Ex11: write a program that calculates the average of a set of temperature. Data is terminated by the value 999.</a:t>
            </a:r>
            <a:endParaRPr lang="en-US">
              <a:solidFill>
                <a:srgbClr val="000000"/>
              </a:solidFill>
              <a:latin typeface="Calibri"/>
              <a:cs typeface="Calibri"/>
            </a:endParaRPr>
          </a:p>
          <a:p>
            <a:pPr lvl="1"/>
            <a:r>
              <a:rPr lang="en-US" sz="2400" dirty="0">
                <a:solidFill>
                  <a:srgbClr val="00B0F0"/>
                </a:solidFill>
                <a:latin typeface="Times New Roman"/>
                <a:cs typeface="Times New Roman"/>
              </a:rPr>
              <a:t>        sum = 0.0</a:t>
            </a:r>
          </a:p>
          <a:p>
            <a:pPr lvl="1"/>
            <a:r>
              <a:rPr lang="en-US" sz="2400" dirty="0">
                <a:solidFill>
                  <a:srgbClr val="00B0F0"/>
                </a:solidFill>
                <a:latin typeface="Times New Roman"/>
                <a:cs typeface="Times New Roman"/>
              </a:rPr>
              <a:t>        count = 0</a:t>
            </a:r>
          </a:p>
          <a:p>
            <a:pPr lvl="1"/>
            <a:r>
              <a:rPr lang="en-US" sz="2400" dirty="0">
                <a:solidFill>
                  <a:srgbClr val="00B0F0"/>
                </a:solidFill>
                <a:latin typeface="Times New Roman"/>
                <a:cs typeface="Times New Roman"/>
              </a:rPr>
              <a:t>        temp = float(input("enter a temperature "))</a:t>
            </a:r>
          </a:p>
          <a:p>
            <a:pPr lvl="1"/>
            <a:r>
              <a:rPr lang="en-US" sz="2400" dirty="0">
                <a:solidFill>
                  <a:srgbClr val="00B0F0"/>
                </a:solidFill>
                <a:latin typeface="Times New Roman"/>
                <a:cs typeface="Times New Roman"/>
              </a:rPr>
              <a:t>        while temp != 999:</a:t>
            </a:r>
          </a:p>
          <a:p>
            <a:pPr lvl="1"/>
            <a:r>
              <a:rPr lang="en-US" sz="2400" dirty="0">
                <a:solidFill>
                  <a:srgbClr val="00B0F0"/>
                </a:solidFill>
                <a:latin typeface="Times New Roman"/>
                <a:cs typeface="Times New Roman"/>
              </a:rPr>
              <a:t>                   count += 1</a:t>
            </a:r>
          </a:p>
          <a:p>
            <a:pPr lvl="1"/>
            <a:r>
              <a:rPr lang="en-US" sz="2400" dirty="0">
                <a:solidFill>
                  <a:srgbClr val="00B0F0"/>
                </a:solidFill>
                <a:latin typeface="Times New Roman"/>
                <a:cs typeface="Times New Roman"/>
              </a:rPr>
              <a:t>                   sum += temp</a:t>
            </a:r>
          </a:p>
          <a:p>
            <a:pPr lvl="1"/>
            <a:r>
              <a:rPr lang="en-US" sz="2400" dirty="0">
                <a:solidFill>
                  <a:srgbClr val="00B0F0"/>
                </a:solidFill>
                <a:latin typeface="Times New Roman"/>
                <a:cs typeface="Times New Roman"/>
              </a:rPr>
              <a:t>                   temp = float(input("enter another temp"))</a:t>
            </a:r>
          </a:p>
          <a:p>
            <a:pPr lvl="1"/>
            <a:r>
              <a:rPr lang="en-US" sz="2400" dirty="0">
                <a:solidFill>
                  <a:srgbClr val="00B0F0"/>
                </a:solidFill>
                <a:latin typeface="Times New Roman"/>
                <a:cs typeface="Times New Roman"/>
              </a:rPr>
              <a:t>        print("temperature average = ", sum/count)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411400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7668898"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BREAK AND CONTINUE STATEMENTS</a:t>
            </a:r>
            <a:endParaRPr lang="en-US" dirty="0">
              <a:solidFill>
                <a:schemeClr val="bg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b="1" dirty="0">
                <a:solidFill>
                  <a:srgbClr val="2D3956"/>
                </a:solidFill>
                <a:latin typeface="Times New Roman"/>
                <a:cs typeface="Times New Roman"/>
              </a:rPr>
              <a:t>Break statement:</a:t>
            </a:r>
            <a:r>
              <a:rPr lang="en-US" sz="2400" dirty="0">
                <a:solidFill>
                  <a:srgbClr val="2D3956"/>
                </a:solidFill>
                <a:latin typeface="Times New Roman"/>
                <a:cs typeface="Times New Roman"/>
              </a:rPr>
              <a:t> the loop with exits when a condition is met even if the loop condition or loop sequence does not finish.</a:t>
            </a:r>
          </a:p>
          <a:p>
            <a:pPr marL="742950" lvl="1" indent="-285750">
              <a:buFont typeface="Arial,Sans-Serif"/>
              <a:buChar char="•"/>
            </a:pPr>
            <a:r>
              <a:rPr lang="en-US" sz="2400" dirty="0">
                <a:solidFill>
                  <a:srgbClr val="2D3956"/>
                </a:solidFill>
                <a:latin typeface="Times New Roman"/>
                <a:cs typeface="Times New Roman"/>
              </a:rPr>
              <a:t>Syntax:</a:t>
            </a:r>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while</a:t>
            </a:r>
            <a:r>
              <a:rPr lang="en-US" sz="2400" dirty="0">
                <a:solidFill>
                  <a:srgbClr val="00B0F0"/>
                </a:solidFill>
                <a:latin typeface="Times New Roman"/>
                <a:cs typeface="Times New Roman"/>
              </a:rPr>
              <a:t> &lt;condition&gt;:</a:t>
            </a:r>
          </a:p>
          <a:p>
            <a:pPr marL="0" lvl="1"/>
            <a:r>
              <a:rPr lang="en-US" sz="2400" dirty="0">
                <a:solidFill>
                  <a:srgbClr val="00B0F0"/>
                </a:solidFill>
                <a:latin typeface="Times New Roman"/>
                <a:cs typeface="Times New Roman"/>
              </a:rPr>
              <a:t>                   &lt;statement 1&gt; </a:t>
            </a:r>
          </a:p>
          <a:p>
            <a:pPr marL="0" lvl="1"/>
            <a:r>
              <a:rPr lang="en-US" sz="2400" dirty="0">
                <a:solidFill>
                  <a:srgbClr val="00B0F0"/>
                </a:solidFill>
                <a:latin typeface="Times New Roman"/>
                <a:cs typeface="Times New Roman"/>
              </a:rPr>
              <a:t>                   …....</a:t>
            </a:r>
            <a:endParaRPr lang="en-US" dirty="0"/>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if</a:t>
            </a:r>
            <a:r>
              <a:rPr lang="en-US" sz="2400" dirty="0">
                <a:solidFill>
                  <a:srgbClr val="00B0F0"/>
                </a:solidFill>
                <a:latin typeface="Times New Roman"/>
                <a:cs typeface="Times New Roman"/>
              </a:rPr>
              <a:t> &lt;condition&gt;:</a:t>
            </a:r>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break</a:t>
            </a:r>
          </a:p>
          <a:p>
            <a:pPr lvl="1"/>
            <a:r>
              <a:rPr lang="en-US" sz="2400" dirty="0">
                <a:solidFill>
                  <a:srgbClr val="00B0F0"/>
                </a:solidFill>
                <a:latin typeface="Times New Roman"/>
                <a:cs typeface="Times New Roman"/>
              </a:rPr>
              <a:t>            &lt;statement n&gt;</a:t>
            </a:r>
            <a:endParaRPr lang="en-US" dirty="0"/>
          </a:p>
          <a:p>
            <a:pPr lvl="1"/>
            <a:r>
              <a:rPr lang="en-US" sz="2400" dirty="0">
                <a:solidFill>
                  <a:srgbClr val="00B0F0"/>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descr="Diagram&#10;&#10;Description automatically generated">
            <a:extLst>
              <a:ext uri="{FF2B5EF4-FFF2-40B4-BE49-F238E27FC236}">
                <a16:creationId xmlns:a16="http://schemas.microsoft.com/office/drawing/2014/main" id="{74EF0425-7053-D56F-F915-C4D3E3552366}"/>
              </a:ext>
            </a:extLst>
          </p:cNvPr>
          <p:cNvPicPr>
            <a:picLocks noChangeAspect="1"/>
          </p:cNvPicPr>
          <p:nvPr/>
        </p:nvPicPr>
        <p:blipFill>
          <a:blip r:embed="rId3"/>
          <a:stretch>
            <a:fillRect/>
          </a:stretch>
        </p:blipFill>
        <p:spPr>
          <a:xfrm>
            <a:off x="7067909" y="2645245"/>
            <a:ext cx="4281577" cy="3307168"/>
          </a:xfrm>
          <a:prstGeom prst="rect">
            <a:avLst/>
          </a:prstGeom>
        </p:spPr>
      </p:pic>
    </p:spTree>
    <p:extLst>
      <p:ext uri="{BB962C8B-B14F-4D97-AF65-F5344CB8AC3E}">
        <p14:creationId xmlns:p14="http://schemas.microsoft.com/office/powerpoint/2010/main" val="420360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34088"/>
            <a:ext cx="7668898"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BREAK AND CONTINUE STATEMENTS</a:t>
            </a:r>
            <a:endParaRPr lang="en-US" dirty="0">
              <a:solidFill>
                <a:schemeClr val="bg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b="1" dirty="0">
                <a:solidFill>
                  <a:srgbClr val="2D3956"/>
                </a:solidFill>
                <a:latin typeface="Times New Roman"/>
                <a:cs typeface="Times New Roman"/>
              </a:rPr>
              <a:t>Continue statement:</a:t>
            </a:r>
            <a:r>
              <a:rPr lang="en-US" sz="2400" dirty="0">
                <a:solidFill>
                  <a:srgbClr val="2D3956"/>
                </a:solidFill>
                <a:latin typeface="Times New Roman"/>
                <a:cs typeface="Times New Roman"/>
              </a:rPr>
              <a:t> the loop will scape an iteration when a condition is met. The statements under the continue will not execute.</a:t>
            </a:r>
          </a:p>
          <a:p>
            <a:pPr marL="742950" lvl="1" indent="-285750">
              <a:buFont typeface="Arial,Sans-Serif"/>
              <a:buChar char="•"/>
            </a:pPr>
            <a:r>
              <a:rPr lang="en-US" sz="2400" dirty="0">
                <a:solidFill>
                  <a:srgbClr val="2D3956"/>
                </a:solidFill>
                <a:latin typeface="Times New Roman"/>
                <a:cs typeface="Times New Roman"/>
              </a:rPr>
              <a:t>Syntax:</a:t>
            </a:r>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while</a:t>
            </a:r>
            <a:r>
              <a:rPr lang="en-US" sz="2400" dirty="0">
                <a:solidFill>
                  <a:srgbClr val="00B0F0"/>
                </a:solidFill>
                <a:latin typeface="Times New Roman"/>
                <a:cs typeface="Times New Roman"/>
              </a:rPr>
              <a:t> &lt;condition&gt;:</a:t>
            </a:r>
          </a:p>
          <a:p>
            <a:pPr marL="0" lvl="1"/>
            <a:r>
              <a:rPr lang="en-US" sz="2400" dirty="0">
                <a:solidFill>
                  <a:srgbClr val="00B0F0"/>
                </a:solidFill>
                <a:latin typeface="Times New Roman"/>
                <a:cs typeface="Times New Roman"/>
              </a:rPr>
              <a:t>                   &lt;statement 1&gt; </a:t>
            </a:r>
          </a:p>
          <a:p>
            <a:pPr marL="0" lvl="1"/>
            <a:r>
              <a:rPr lang="en-US" sz="2400" dirty="0">
                <a:solidFill>
                  <a:srgbClr val="00B0F0"/>
                </a:solidFill>
                <a:latin typeface="Times New Roman"/>
                <a:cs typeface="Times New Roman"/>
              </a:rPr>
              <a:t>                   …....</a:t>
            </a:r>
            <a:endParaRPr lang="en-US" dirty="0"/>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if</a:t>
            </a:r>
            <a:r>
              <a:rPr lang="en-US" sz="2400" dirty="0">
                <a:solidFill>
                  <a:srgbClr val="00B0F0"/>
                </a:solidFill>
                <a:latin typeface="Times New Roman"/>
                <a:cs typeface="Times New Roman"/>
              </a:rPr>
              <a:t> &lt;condition&gt;:</a:t>
            </a:r>
          </a:p>
          <a:p>
            <a:pPr marL="0"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continue</a:t>
            </a:r>
          </a:p>
          <a:p>
            <a:pPr lvl="1"/>
            <a:r>
              <a:rPr lang="en-US" sz="2400" dirty="0">
                <a:solidFill>
                  <a:srgbClr val="00B0F0"/>
                </a:solidFill>
                <a:latin typeface="Times New Roman"/>
                <a:cs typeface="Times New Roman"/>
              </a:rPr>
              <a:t>            &lt;statement n&gt;</a:t>
            </a:r>
            <a:endParaRPr lang="en-US" dirty="0"/>
          </a:p>
          <a:p>
            <a:pPr lvl="1"/>
            <a:r>
              <a:rPr lang="en-US" sz="2400" dirty="0">
                <a:solidFill>
                  <a:srgbClr val="00B0F0"/>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9" name="Picture 8" descr="Diagram&#10;&#10;Description automatically generated">
            <a:extLst>
              <a:ext uri="{FF2B5EF4-FFF2-40B4-BE49-F238E27FC236}">
                <a16:creationId xmlns:a16="http://schemas.microsoft.com/office/drawing/2014/main" id="{3E162710-DA71-EEF5-F0EA-F88E58EAEC49}"/>
              </a:ext>
            </a:extLst>
          </p:cNvPr>
          <p:cNvPicPr>
            <a:picLocks noChangeAspect="1"/>
          </p:cNvPicPr>
          <p:nvPr/>
        </p:nvPicPr>
        <p:blipFill>
          <a:blip r:embed="rId3"/>
          <a:stretch>
            <a:fillRect/>
          </a:stretch>
        </p:blipFill>
        <p:spPr>
          <a:xfrm>
            <a:off x="7542362" y="2652725"/>
            <a:ext cx="3692105" cy="3378474"/>
          </a:xfrm>
          <a:prstGeom prst="rect">
            <a:avLst/>
          </a:prstGeom>
        </p:spPr>
      </p:pic>
    </p:spTree>
    <p:extLst>
      <p:ext uri="{BB962C8B-B14F-4D97-AF65-F5344CB8AC3E}">
        <p14:creationId xmlns:p14="http://schemas.microsoft.com/office/powerpoint/2010/main" val="186539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1148465"/>
            <a:ext cx="680625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ITERATION/LOOPING STATEMENTS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139321"/>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2D3956"/>
                </a:solidFill>
                <a:latin typeface="Times New Roman"/>
                <a:cs typeface="Times New Roman"/>
              </a:rPr>
              <a:t>do-while statement</a:t>
            </a:r>
            <a:r>
              <a:rPr lang="en-US" sz="2400" dirty="0">
                <a:solidFill>
                  <a:srgbClr val="2D3956"/>
                </a:solidFill>
                <a:latin typeface="Times New Roman"/>
                <a:cs typeface="Times New Roman"/>
              </a:rPr>
              <a:t>:</a:t>
            </a:r>
          </a:p>
          <a:p>
            <a:pPr marL="742950" lvl="1" indent="-285750">
              <a:buFont typeface="Arial,Sans-Serif"/>
              <a:buChar char="•"/>
            </a:pPr>
            <a:r>
              <a:rPr lang="en-US" sz="2400" dirty="0">
                <a:solidFill>
                  <a:srgbClr val="2D3956"/>
                </a:solidFill>
                <a:latin typeface="Times New Roman"/>
                <a:cs typeface="Times New Roman"/>
              </a:rPr>
              <a:t>Syntax:</a:t>
            </a:r>
          </a:p>
          <a:p>
            <a:pPr lvl="1"/>
            <a:r>
              <a:rPr lang="en-US" sz="2600" b="1" dirty="0">
                <a:solidFill>
                  <a:srgbClr val="00B0F0"/>
                </a:solidFill>
                <a:ea typeface="+mn-lt"/>
                <a:cs typeface="+mn-lt"/>
              </a:rPr>
              <a:t>    </a:t>
            </a:r>
            <a:r>
              <a:rPr lang="en-US" sz="2400" b="1" dirty="0">
                <a:solidFill>
                  <a:srgbClr val="00B0F0"/>
                </a:solidFill>
                <a:latin typeface="Times New Roman"/>
                <a:cs typeface="Times New Roman"/>
              </a:rPr>
              <a:t>while True</a:t>
            </a:r>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a:t>
            </a:r>
          </a:p>
          <a:p>
            <a:pPr lvl="1"/>
            <a:r>
              <a:rPr lang="en-US" sz="2400" dirty="0">
                <a:solidFill>
                  <a:srgbClr val="00B0F0"/>
                </a:solidFill>
                <a:latin typeface="Times New Roman"/>
                <a:cs typeface="Times New Roman"/>
              </a:rPr>
              <a:t>          &lt;statement 1&gt;</a:t>
            </a:r>
          </a:p>
          <a:p>
            <a:pPr lvl="1"/>
            <a:r>
              <a:rPr lang="en-US" sz="2400" dirty="0">
                <a:solidFill>
                  <a:srgbClr val="00B0F0"/>
                </a:solidFill>
                <a:latin typeface="Times New Roman"/>
                <a:cs typeface="Times New Roman"/>
              </a:rPr>
              <a:t>          …..</a:t>
            </a:r>
          </a:p>
          <a:p>
            <a:pPr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if</a:t>
            </a:r>
            <a:r>
              <a:rPr lang="en-US" sz="2400" dirty="0">
                <a:solidFill>
                  <a:srgbClr val="00B0F0"/>
                </a:solidFill>
                <a:latin typeface="Times New Roman"/>
                <a:cs typeface="Times New Roman"/>
              </a:rPr>
              <a:t> &lt;condition&gt;</a:t>
            </a:r>
            <a:r>
              <a:rPr lang="en-US" sz="2400" b="1" dirty="0">
                <a:solidFill>
                  <a:srgbClr val="00B0F0"/>
                </a:solidFill>
                <a:latin typeface="Times New Roman"/>
                <a:cs typeface="Times New Roman"/>
              </a:rPr>
              <a:t>:</a:t>
            </a:r>
          </a:p>
          <a:p>
            <a:pPr lvl="1"/>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break</a:t>
            </a:r>
            <a:r>
              <a:rPr lang="en-US" sz="2400" dirty="0">
                <a:solidFill>
                  <a:srgbClr val="00B0F0"/>
                </a:solidFill>
                <a:latin typeface="Times New Roman"/>
                <a:cs typeface="Times New Roman"/>
              </a:rPr>
              <a:t> </a:t>
            </a:r>
          </a:p>
          <a:p>
            <a:pPr lvl="1"/>
            <a:r>
              <a:rPr lang="en-US" sz="2400" dirty="0">
                <a:solidFill>
                  <a:srgbClr val="00B0F0"/>
                </a:solidFill>
                <a:latin typeface="Times New Roman"/>
                <a:cs typeface="Times New Roman"/>
              </a:rPr>
              <a:t>          &lt;statement n&gt;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descr="Diagram&#10;&#10;Description automatically generated">
            <a:extLst>
              <a:ext uri="{FF2B5EF4-FFF2-40B4-BE49-F238E27FC236}">
                <a16:creationId xmlns:a16="http://schemas.microsoft.com/office/drawing/2014/main" id="{1138476D-9867-1CC1-6D74-F62733031C4C}"/>
              </a:ext>
            </a:extLst>
          </p:cNvPr>
          <p:cNvPicPr>
            <a:picLocks noChangeAspect="1"/>
          </p:cNvPicPr>
          <p:nvPr/>
        </p:nvPicPr>
        <p:blipFill>
          <a:blip r:embed="rId3"/>
          <a:stretch>
            <a:fillRect/>
          </a:stretch>
        </p:blipFill>
        <p:spPr>
          <a:xfrm>
            <a:off x="7700513" y="2157792"/>
            <a:ext cx="3217652" cy="3591962"/>
          </a:xfrm>
          <a:prstGeom prst="rect">
            <a:avLst/>
          </a:prstGeom>
        </p:spPr>
      </p:pic>
    </p:spTree>
    <p:extLst>
      <p:ext uri="{BB962C8B-B14F-4D97-AF65-F5344CB8AC3E}">
        <p14:creationId xmlns:p14="http://schemas.microsoft.com/office/powerpoint/2010/main" val="1669492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7668898"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BREAK AND CONTINUE STATEMENTS:</a:t>
            </a:r>
          </a:p>
          <a:p>
            <a:r>
              <a:rPr lang="en-US" sz="2800" b="1" dirty="0">
                <a:solidFill>
                  <a:schemeClr val="bg1"/>
                </a:solidFill>
                <a:latin typeface="Times New Roman"/>
                <a:cs typeface="Times New Roman"/>
              </a:rPr>
              <a:t>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Ex12: write a program to print numbers from 1 to 10. The program should stop and not printing the number 5.</a:t>
            </a:r>
          </a:p>
          <a:p>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count= 0</a:t>
            </a:r>
            <a:endParaRPr lang="en-US" dirty="0"/>
          </a:p>
          <a:p>
            <a:pPr lvl="1"/>
            <a:r>
              <a:rPr lang="en-US" sz="2400" dirty="0">
                <a:solidFill>
                  <a:srgbClr val="00B0F0"/>
                </a:solidFill>
                <a:latin typeface="Times New Roman"/>
                <a:cs typeface="Times New Roman"/>
              </a:rPr>
              <a:t>while count &lt; 10:</a:t>
            </a:r>
          </a:p>
          <a:p>
            <a:pPr lvl="1"/>
            <a:r>
              <a:rPr lang="en-US" sz="2400" dirty="0">
                <a:solidFill>
                  <a:srgbClr val="00B0F0"/>
                </a:solidFill>
                <a:latin typeface="Times New Roman"/>
                <a:cs typeface="Times New Roman"/>
              </a:rPr>
              <a:t>     count += 1 </a:t>
            </a:r>
          </a:p>
          <a:p>
            <a:pPr lvl="1"/>
            <a:r>
              <a:rPr lang="en-US" sz="2400" dirty="0">
                <a:solidFill>
                  <a:srgbClr val="00B0F0"/>
                </a:solidFill>
                <a:latin typeface="Times New Roman"/>
                <a:cs typeface="Times New Roman"/>
              </a:rPr>
              <a:t>     if count == 5:</a:t>
            </a:r>
            <a:endParaRPr lang="en-US" dirty="0"/>
          </a:p>
          <a:p>
            <a:pPr lvl="1"/>
            <a:r>
              <a:rPr lang="en-US" sz="2400" dirty="0">
                <a:solidFill>
                  <a:srgbClr val="00B0F0"/>
                </a:solidFill>
                <a:latin typeface="Times New Roman"/>
                <a:cs typeface="Times New Roman"/>
              </a:rPr>
              <a:t>         break</a:t>
            </a:r>
          </a:p>
          <a:p>
            <a:pPr lvl="1"/>
            <a:r>
              <a:rPr lang="en-US" sz="2400" dirty="0">
                <a:solidFill>
                  <a:srgbClr val="00B0F0"/>
                </a:solidFill>
                <a:latin typeface="Times New Roman"/>
                <a:cs typeface="Times New Roman"/>
              </a:rPr>
              <a:t>     print(count)</a:t>
            </a:r>
          </a:p>
          <a:p>
            <a:pPr lvl="1"/>
            <a:r>
              <a:rPr lang="en-US" sz="2400" dirty="0">
                <a:solidFill>
                  <a:srgbClr val="00B0F0"/>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93742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774654"/>
            <a:ext cx="7668898"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BREAK AND CONTINUE STATEMENTS:</a:t>
            </a:r>
          </a:p>
          <a:p>
            <a:r>
              <a:rPr lang="en-US" sz="2800" b="1" dirty="0">
                <a:solidFill>
                  <a:schemeClr val="bg1"/>
                </a:solidFill>
                <a:latin typeface="Times New Roman"/>
                <a:cs typeface="Times New Roman"/>
              </a:rPr>
              <a:t>EXAMPLES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Ex13: write a program to print numbers from 1 to 10 except the number 5.</a:t>
            </a:r>
            <a:endParaRPr lang="en-US" dirty="0"/>
          </a:p>
          <a:p>
            <a:r>
              <a:rPr lang="en-US" sz="2400" dirty="0">
                <a:solidFill>
                  <a:srgbClr val="00B0F0"/>
                </a:solidFill>
                <a:latin typeface="Times New Roman"/>
                <a:cs typeface="Times New Roman"/>
              </a:rPr>
              <a:t>     </a:t>
            </a:r>
          </a:p>
          <a:p>
            <a:pPr lvl="1"/>
            <a:r>
              <a:rPr lang="en-US" sz="2400" dirty="0">
                <a:solidFill>
                  <a:srgbClr val="00B0F0"/>
                </a:solidFill>
                <a:latin typeface="Times New Roman"/>
                <a:cs typeface="Times New Roman"/>
              </a:rPr>
              <a:t>count = 0</a:t>
            </a:r>
          </a:p>
          <a:p>
            <a:pPr lvl="1"/>
            <a:r>
              <a:rPr lang="en-US" sz="2400" dirty="0">
                <a:solidFill>
                  <a:srgbClr val="00B0F0"/>
                </a:solidFill>
                <a:latin typeface="Times New Roman"/>
                <a:cs typeface="Times New Roman"/>
              </a:rPr>
              <a:t>while count &lt; 10</a:t>
            </a:r>
          </a:p>
          <a:p>
            <a:pPr lvl="1"/>
            <a:r>
              <a:rPr lang="en-US" sz="2400" dirty="0">
                <a:solidFill>
                  <a:srgbClr val="00B0F0"/>
                </a:solidFill>
                <a:latin typeface="Times New Roman"/>
                <a:cs typeface="Times New Roman"/>
              </a:rPr>
              <a:t>       count += 1</a:t>
            </a:r>
          </a:p>
          <a:p>
            <a:pPr lvl="1"/>
            <a:r>
              <a:rPr lang="en-US" sz="2400" dirty="0">
                <a:solidFill>
                  <a:srgbClr val="00B0F0"/>
                </a:solidFill>
                <a:latin typeface="Times New Roman"/>
                <a:cs typeface="Times New Roman"/>
              </a:rPr>
              <a:t>       if count == 5:</a:t>
            </a:r>
          </a:p>
          <a:p>
            <a:pPr lvl="1"/>
            <a:r>
              <a:rPr lang="en-US" sz="2400" dirty="0">
                <a:solidFill>
                  <a:srgbClr val="00B0F0"/>
                </a:solidFill>
                <a:latin typeface="Times New Roman"/>
                <a:cs typeface="Times New Roman"/>
              </a:rPr>
              <a:t>            continue </a:t>
            </a:r>
          </a:p>
          <a:p>
            <a:pPr lvl="1"/>
            <a:r>
              <a:rPr lang="en-US" sz="2400" dirty="0">
                <a:solidFill>
                  <a:srgbClr val="00B0F0"/>
                </a:solidFill>
                <a:latin typeface="Times New Roman"/>
                <a:cs typeface="Times New Roman"/>
              </a:rPr>
              <a:t>       print(count)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
            <a:extLst>
              <a:ext uri="{FF2B5EF4-FFF2-40B4-BE49-F238E27FC236}">
                <a16:creationId xmlns:a16="http://schemas.microsoft.com/office/drawing/2014/main" id="{8AC6D356-4856-E455-07AA-B609E9F19875}"/>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52384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Write a program that calculates the occupancy rate for a hotel. The program should start by asking the user how many floors the hotel has. A loop should then iterate once for each floor. In each iteration, the loop should ask the user for the number of rooms on the floor and how many of them are occupied. After all the iterations, the program should display how many rooms the hotel has, how many of them are occupied, how many of them are unoccupied. The percentage may be calculated by dividing the number of rooms occupied by the number of rooms.</a:t>
            </a:r>
            <a:endParaRPr lang="en-US" dirty="0">
              <a:solidFill>
                <a:srgbClr val="000000"/>
              </a:solidFill>
              <a:latin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TotalTime>
  <Words>771</Words>
  <Application>Microsoft Office PowerPoint</Application>
  <PresentationFormat>Widescreen</PresentationFormat>
  <Paragraphs>57</Paragraphs>
  <Slides>41</Slides>
  <Notes>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User0</cp:lastModifiedBy>
  <cp:revision>2145</cp:revision>
  <dcterms:created xsi:type="dcterms:W3CDTF">2023-04-29T09:08:23Z</dcterms:created>
  <dcterms:modified xsi:type="dcterms:W3CDTF">2023-10-10T16:19:56Z</dcterms:modified>
</cp:coreProperties>
</file>