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3"/>
  </p:notesMasterIdLst>
  <p:sldIdLst>
    <p:sldId id="480" r:id="rId5"/>
    <p:sldId id="303" r:id="rId6"/>
    <p:sldId id="510" r:id="rId7"/>
    <p:sldId id="599" r:id="rId8"/>
    <p:sldId id="276" r:id="rId9"/>
    <p:sldId id="511" r:id="rId10"/>
    <p:sldId id="653" r:id="rId11"/>
    <p:sldId id="654" r:id="rId12"/>
    <p:sldId id="655" r:id="rId13"/>
    <p:sldId id="656" r:id="rId14"/>
    <p:sldId id="657" r:id="rId15"/>
    <p:sldId id="658" r:id="rId16"/>
    <p:sldId id="660" r:id="rId17"/>
    <p:sldId id="661" r:id="rId18"/>
    <p:sldId id="662" r:id="rId19"/>
    <p:sldId id="663" r:id="rId20"/>
    <p:sldId id="665" r:id="rId21"/>
    <p:sldId id="666" r:id="rId22"/>
    <p:sldId id="667" r:id="rId23"/>
    <p:sldId id="668" r:id="rId24"/>
    <p:sldId id="669" r:id="rId25"/>
    <p:sldId id="670" r:id="rId26"/>
    <p:sldId id="671" r:id="rId27"/>
    <p:sldId id="672" r:id="rId28"/>
    <p:sldId id="673" r:id="rId29"/>
    <p:sldId id="674" r:id="rId30"/>
    <p:sldId id="545" r:id="rId31"/>
    <p:sldId id="600" r:id="rId32"/>
    <p:sldId id="678" r:id="rId33"/>
    <p:sldId id="680" r:id="rId34"/>
    <p:sldId id="682" r:id="rId35"/>
    <p:sldId id="683" r:id="rId36"/>
    <p:sldId id="685" r:id="rId37"/>
    <p:sldId id="687" r:id="rId38"/>
    <p:sldId id="688" r:id="rId39"/>
    <p:sldId id="691" r:id="rId40"/>
    <p:sldId id="694" r:id="rId41"/>
    <p:sldId id="695" r:id="rId42"/>
    <p:sldId id="696" r:id="rId43"/>
    <p:sldId id="697" r:id="rId44"/>
    <p:sldId id="698" r:id="rId45"/>
    <p:sldId id="699" r:id="rId46"/>
    <p:sldId id="700" r:id="rId47"/>
    <p:sldId id="561" r:id="rId48"/>
    <p:sldId id="652" r:id="rId49"/>
    <p:sldId id="701" r:id="rId50"/>
    <p:sldId id="702" r:id="rId51"/>
    <p:sldId id="704" r:id="rId52"/>
    <p:sldId id="705" r:id="rId53"/>
    <p:sldId id="706" r:id="rId54"/>
    <p:sldId id="707" r:id="rId55"/>
    <p:sldId id="709" r:id="rId56"/>
    <p:sldId id="710" r:id="rId57"/>
    <p:sldId id="568" r:id="rId58"/>
    <p:sldId id="607" r:id="rId59"/>
    <p:sldId id="712" r:id="rId60"/>
    <p:sldId id="713" r:id="rId61"/>
    <p:sldId id="714" r:id="rId62"/>
    <p:sldId id="715" r:id="rId63"/>
    <p:sldId id="716" r:id="rId64"/>
    <p:sldId id="717" r:id="rId65"/>
    <p:sldId id="718" r:id="rId66"/>
    <p:sldId id="719" r:id="rId67"/>
    <p:sldId id="720" r:id="rId68"/>
    <p:sldId id="721" r:id="rId69"/>
    <p:sldId id="722" r:id="rId70"/>
    <p:sldId id="598"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53"/>
            <p14:sldId id="654"/>
            <p14:sldId id="655"/>
            <p14:sldId id="656"/>
            <p14:sldId id="657"/>
            <p14:sldId id="658"/>
            <p14:sldId id="660"/>
            <p14:sldId id="661"/>
            <p14:sldId id="662"/>
            <p14:sldId id="663"/>
            <p14:sldId id="665"/>
            <p14:sldId id="666"/>
            <p14:sldId id="667"/>
            <p14:sldId id="668"/>
            <p14:sldId id="669"/>
            <p14:sldId id="670"/>
            <p14:sldId id="671"/>
            <p14:sldId id="672"/>
            <p14:sldId id="673"/>
            <p14:sldId id="674"/>
            <p14:sldId id="545"/>
            <p14:sldId id="600"/>
            <p14:sldId id="678"/>
            <p14:sldId id="680"/>
            <p14:sldId id="682"/>
            <p14:sldId id="683"/>
            <p14:sldId id="685"/>
            <p14:sldId id="687"/>
            <p14:sldId id="688"/>
            <p14:sldId id="691"/>
            <p14:sldId id="694"/>
            <p14:sldId id="695"/>
            <p14:sldId id="696"/>
            <p14:sldId id="697"/>
            <p14:sldId id="698"/>
            <p14:sldId id="699"/>
            <p14:sldId id="700"/>
            <p14:sldId id="561"/>
            <p14:sldId id="652"/>
            <p14:sldId id="701"/>
            <p14:sldId id="702"/>
            <p14:sldId id="704"/>
            <p14:sldId id="705"/>
            <p14:sldId id="706"/>
            <p14:sldId id="707"/>
            <p14:sldId id="709"/>
            <p14:sldId id="710"/>
            <p14:sldId id="568"/>
            <p14:sldId id="607"/>
            <p14:sldId id="712"/>
            <p14:sldId id="713"/>
            <p14:sldId id="714"/>
            <p14:sldId id="715"/>
            <p14:sldId id="716"/>
            <p14:sldId id="717"/>
            <p14:sldId id="718"/>
            <p14:sldId id="719"/>
            <p14:sldId id="720"/>
            <p14:sldId id="721"/>
            <p14:sldId id="722"/>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663094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98793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752467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419811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194489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515104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16031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865873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03659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659218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733416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47285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322170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594243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79363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3186353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198538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835581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449137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4760569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603138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795495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59947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667349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262475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880385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4890214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076555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170294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163566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12168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305625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015105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0989536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9670353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8965759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7852726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5131042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155605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29410273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61690781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3500913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1650367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49676840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88024739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8079457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1834539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66474597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04490781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120864550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38057211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45566501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215293391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149349503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6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الخامسة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الخامسة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4621137"/>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الخامسة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الرابعة السابقة موضوع استراتيجيات الاتصال في الأزمات، بدءًا من دور الاتصال في إدارة الأزمات والتخفيف من تأثيرها، ثم فهم مبادئ الاتصال الفعّال في الأزمات، والتخطيط وتنفيذ الاتصال الفعّال في الأزمات، والعلاقات مع وسائل الإعلام خلال الأزمات (إدارة الاستفسارات والمقابلات)، وآليات التعامل مع التغطية الإعلامية السلبية.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الخامسة تعريف وتأثير الإعلام الرقمي وإدارة الأزمات، ودور الإعلام الرقمي في إدارة الأزمات، وكذلك تخطيط وتنفيذ استراتيجيات الإعلام الرقمي في الأزمات، وأخيرًا قياس وتقييم الأداء بعد الأزمة. </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900"/>
            <a:ext cx="11301705" cy="21453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الإعلام الرقمي في إدارة الأزمات </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وتأثير الإعلام الرقمي وإدارة الأزمات</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073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دور الإعلام الرقمي في إدارة الأزمات </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419725" y="3860438"/>
            <a:ext cx="767169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تخطيط وتنفيذ استراتيجيات الإعلام الرقمي في الأزمات </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202782" y="4613513"/>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قياس وتقييم الأداء بعد الأزمة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1431753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a:t>
            </a:r>
            <a:r>
              <a:rPr lang="ar-EG" sz="2800" b="1" dirty="0">
                <a:solidFill>
                  <a:srgbClr val="00AEEF"/>
                </a:solidFill>
                <a:latin typeface="Alexandria" charset="0"/>
                <a:cs typeface="Alexandria" charset="0"/>
              </a:rPr>
              <a:t>: تعريف وتأثير الإعلام الرقمي وإدارة الأزمات</a:t>
            </a:r>
            <a:endParaRPr lang="ar-EG"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2356864"/>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000" b="1" kern="0" dirty="0">
                <a:solidFill>
                  <a:srgbClr val="00B0F0"/>
                </a:solidFill>
                <a:effectLst/>
                <a:latin typeface="Calibri" panose="020F0502020204030204" pitchFamily="34" charset="0"/>
                <a:ea typeface="Times New Roman" panose="02020603050405020304" pitchFamily="18" charset="0"/>
                <a:cs typeface="Alexandria" pitchFamily="2" charset="-78"/>
              </a:rPr>
              <a:t>تعريف الإعلام الرقمي</a:t>
            </a:r>
            <a:endParaRPr lang="en-GB" sz="16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الإعلام الرقمي</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يشير إلى كافة أشكال المحتوى الإعلامي الذي يتم إنتاجه، توزيعه، واستهلاكه عبر منصات الكترونية مثل الانترنت والتطبيقات الرقمية. يتضمن الإعلام الرقمي الأخبار والمقالات، الفيديوهات، </a:t>
            </a:r>
            <a:r>
              <a:rPr lang="ar-SA" sz="1800" kern="0" dirty="0" err="1">
                <a:effectLst/>
                <a:latin typeface="Calibri" panose="020F0502020204030204" pitchFamily="34" charset="0"/>
                <a:ea typeface="Times New Roman" panose="02020603050405020304" pitchFamily="18" charset="0"/>
                <a:cs typeface="Alexandria" pitchFamily="2" charset="-78"/>
              </a:rPr>
              <a:t>البودكاست</a:t>
            </a:r>
            <a:r>
              <a:rPr lang="ar-SA" sz="1800" kern="0" dirty="0">
                <a:effectLst/>
                <a:latin typeface="Calibri" panose="020F0502020204030204" pitchFamily="34" charset="0"/>
                <a:ea typeface="Times New Roman" panose="02020603050405020304" pitchFamily="18" charset="0"/>
                <a:cs typeface="Alexandria" pitchFamily="2" charset="-78"/>
              </a:rPr>
              <a:t>، الصور، والرسوم البيانية، بالإضافة إلى التفاعلات عبر وسائل التواصل الاجتماعي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569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3303" y="1179427"/>
            <a:ext cx="11707567" cy="5500993"/>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000" b="1" kern="0" dirty="0">
                <a:solidFill>
                  <a:srgbClr val="00B0F0"/>
                </a:solidFill>
                <a:effectLst/>
                <a:latin typeface="Calibri" panose="020F0502020204030204" pitchFamily="34" charset="0"/>
                <a:ea typeface="Times New Roman" panose="02020603050405020304" pitchFamily="18" charset="0"/>
                <a:cs typeface="Alexandria" pitchFamily="2" charset="-78"/>
              </a:rPr>
              <a:t>تطور الإعلام الرقمي</a:t>
            </a:r>
            <a:endParaRPr lang="en-GB" sz="20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البداية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أواخر الثمانينات والتسعينات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بدأت الانترنت في الانتشار، مما أتاح للمؤسسات الإعلامية والشركات الفرصة لنشر المحتوى عبر مواقع الويب. في هذه الفترة، كان الإعلام الرقمي محدودًا وقليل الاستخدام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الواسع</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الألفية الجديدة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شهدت بداية الألفية الجديدة تطورًا هائلًا في تكنولوجيا الانترنت وزيادة في سرعة الاتصال، مما أدى إلى زيادة انتشار الإعلام الرقمي. ظهرت منصات التواصل الاجتماعي مثل فيسبوك وتويتر، مما غيّر طريقة استهلاك وتوزيع الأخبار والمعلومات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العصر الحديث</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latin typeface="Calibri" panose="020F0502020204030204" pitchFamily="34" charset="0"/>
                <a:cs typeface="Alexandria" pitchFamily="2" charset="-78"/>
              </a:rPr>
              <a:t>العقد الأخير</a:t>
            </a:r>
            <a:r>
              <a:rPr lang="en-GB" sz="1600" b="1" kern="0" dirty="0">
                <a:latin typeface="Calibri" panose="020F0502020204030204" pitchFamily="34" charset="0"/>
                <a:cs typeface="Alexandria" pitchFamily="2" charset="-78"/>
              </a:rPr>
              <a:t>: </a:t>
            </a:r>
            <a:r>
              <a:rPr lang="ar-SA" sz="1600" kern="0" dirty="0">
                <a:latin typeface="Calibri" panose="020F0502020204030204" pitchFamily="34" charset="0"/>
                <a:cs typeface="Alexandria" pitchFamily="2" charset="-78"/>
              </a:rPr>
              <a:t>أصبحت الهواتف الذكية والأجهزة اللوحية جزءًا أساسيًا من الحياة اليومية، مما ساهم في زيادة استهلاك المحتوى الرقمي. تطورت تكنولوجيا البث المباشر والفيديو حسب الطلب، مما أتاح للمستخدمين الوصول إلى المحتوى في أي وقت ومن أي مكان</a:t>
            </a:r>
            <a:endParaRPr lang="en-GB" sz="1600" kern="0" dirty="0">
              <a:latin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17298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194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536310"/>
            <a:ext cx="11477467" cy="4896020"/>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التعريف</a:t>
            </a:r>
            <a:r>
              <a:rPr lang="en-GB" b="1" kern="0" dirty="0">
                <a:effectLst/>
                <a:latin typeface="Alexandria" pitchFamily="2" charset="-78"/>
                <a:ea typeface="Times New Roman" panose="02020603050405020304" pitchFamily="18" charset="0"/>
                <a:cs typeface="Arial" panose="020B0604020202020204" pitchFamily="34" charset="0"/>
              </a:rPr>
              <a:t>:</a:t>
            </a:r>
            <a:r>
              <a:rPr lang="en-GB"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يشير إلى وسائل الإعلام التي كانت تُستخدم قبل انتشار الانترنت، وتشمل التلفزيون، الراديو، الصحف، والمجلات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السمات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أحادي الاتجاه</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الإعلام التقليدي غالبًا ما يكون أحادي الاتجاه، حيث يتم نقل المعلومات من المؤسسة الإعلامية إلى الجمهور دون وجود تفاعل فوري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جمهور محدود</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يعتمد على جمهور محلي أو إقليمي، مع وصول محدود للجمهور العالمي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زمن الاستجابة</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بطيء نسبيًا في تقديم التحديثات والمستجدات، خاصة في الصحف والمجلات المطبوعة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14732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1350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81163"/>
            <a:ext cx="11477467" cy="5008551"/>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الإعلام </a:t>
            </a:r>
            <a:r>
              <a:rPr lang="ar-EG" sz="2000" b="1" kern="0" dirty="0">
                <a:effectLst/>
                <a:latin typeface="Calibri" panose="020F0502020204030204" pitchFamily="34" charset="0"/>
                <a:ea typeface="Times New Roman" panose="02020603050405020304" pitchFamily="18" charset="0"/>
                <a:cs typeface="Alexandria" pitchFamily="2" charset="-78"/>
              </a:rPr>
              <a:t>الرقمي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التعريف</a:t>
            </a:r>
            <a:r>
              <a:rPr lang="en-GB" b="1" kern="0" dirty="0">
                <a:effectLst/>
                <a:latin typeface="Alexandria" pitchFamily="2" charset="-78"/>
                <a:ea typeface="Times New Roman" panose="02020603050405020304" pitchFamily="18" charset="0"/>
                <a:cs typeface="Arial" panose="020B0604020202020204" pitchFamily="34" charset="0"/>
              </a:rPr>
              <a:t>:</a:t>
            </a:r>
            <a:r>
              <a:rPr lang="en-GB"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يشير إلى كافة الأشكال الإعلامية التي تُنتج وتُوزع عبر الانترنت والمنصات الرقمية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السمات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ثنائي الاتجاه</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يتيح التفاعل الفوري بين المؤسسة الإعلامية والجمهور، حيث يمكن للمستخدمين التعليق، المشاركة، والتفاعل مع المحتوى</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جمهور عالمي</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الوصول إلى جمهور واسع حول العالم بفضل الانترنت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زمن الاستجابة</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سريع جدًا، حيث يمكن نشر التحديثات والأخبار في الوقت الفعلي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تعدد الوسائط</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دمج النصوص، الصور، الفيديوهات، والروابط في قطعة واحدة من المحتوى</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78787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15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03686"/>
            <a:ext cx="11477467" cy="516243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الاختلافات الرئيسية:</a:t>
            </a: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التوزيع والانتشار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Alexandria" pitchFamily="2" charset="-78"/>
                <a:ea typeface="Times New Roman" panose="02020603050405020304" pitchFamily="18" charset="0"/>
                <a:cs typeface="Times New Roman" panose="02020603050405020304" pitchFamily="18" charset="0"/>
              </a:rPr>
              <a:t>يعتمد على البث المباشر أو التوزيع الفيزيائي (مثل الصحف والمجلات)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الرقمي:</a:t>
            </a:r>
            <a:r>
              <a:rPr lang="ar-SA" sz="1600" kern="0" dirty="0">
                <a:effectLst/>
                <a:latin typeface="Calibri" panose="020F0502020204030204" pitchFamily="34" charset="0"/>
                <a:ea typeface="Times New Roman" panose="02020603050405020304" pitchFamily="18" charset="0"/>
                <a:cs typeface="Alexandria" pitchFamily="2" charset="-78"/>
              </a:rPr>
              <a:t> يعتمد على الانترنت والبث عبر الشبكة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Alexandria" pitchFamily="2" charset="-78"/>
                <a:ea typeface="Times New Roman" panose="02020603050405020304" pitchFamily="18" charset="0"/>
                <a:cs typeface="Times New Roman" panose="02020603050405020304" pitchFamily="18" charset="0"/>
              </a:rPr>
              <a:t>محدود بطرق تفاعل تقليدية مثل المكالمات الهاتفية أو الرسائل البريدية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الرقمي:</a:t>
            </a:r>
            <a:r>
              <a:rPr lang="ar-SA" sz="1600" kern="0" dirty="0">
                <a:effectLst/>
                <a:latin typeface="Calibri" panose="020F0502020204030204" pitchFamily="34" charset="0"/>
                <a:ea typeface="Times New Roman" panose="02020603050405020304" pitchFamily="18" charset="0"/>
                <a:cs typeface="Alexandria" pitchFamily="2" charset="-78"/>
              </a:rPr>
              <a:t> تفاعل فوري ومتعدد الأشكال عبر التعليقات،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والبث المباشر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التكلفة والإنتاج</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Alexandria" pitchFamily="2" charset="-78"/>
                <a:ea typeface="Times New Roman" panose="02020603050405020304" pitchFamily="18" charset="0"/>
                <a:cs typeface="Times New Roman" panose="02020603050405020304" pitchFamily="18" charset="0"/>
              </a:rPr>
              <a:t>يتطلب تكلفة إنتاج وتوزيع عالية (مثل الطباعة والبث)</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الرقمي:</a:t>
            </a:r>
            <a:r>
              <a:rPr lang="ar-SA" sz="1600" kern="0" dirty="0">
                <a:effectLst/>
                <a:latin typeface="Calibri" panose="020F0502020204030204" pitchFamily="34" charset="0"/>
                <a:ea typeface="Times New Roman" panose="02020603050405020304" pitchFamily="18" charset="0"/>
                <a:cs typeface="Alexandria" pitchFamily="2" charset="-78"/>
              </a:rPr>
              <a:t> يمكن أن يكون أقل تكلفة بفضل الأتمتة والتوزيع الرقمي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82546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15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03686"/>
            <a:ext cx="11477467" cy="5059655"/>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أمثلة عملية</a:t>
            </a: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التلفزيون:</a:t>
            </a:r>
            <a:r>
              <a:rPr lang="ar-SA" sz="1400" kern="0" dirty="0">
                <a:effectLst/>
                <a:latin typeface="Calibri" panose="020F0502020204030204" pitchFamily="34" charset="0"/>
                <a:ea typeface="Times New Roman" panose="02020603050405020304" pitchFamily="18" charset="0"/>
                <a:cs typeface="Alexandria" pitchFamily="2" charset="-78"/>
              </a:rPr>
              <a:t> الأخبار المسائية على القنوات الوطنية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الصحف:</a:t>
            </a:r>
            <a:r>
              <a:rPr lang="ar-SA" sz="1400" kern="0" dirty="0">
                <a:effectLst/>
                <a:latin typeface="Calibri" panose="020F0502020204030204" pitchFamily="34" charset="0"/>
                <a:ea typeface="Times New Roman" panose="02020603050405020304" pitchFamily="18" charset="0"/>
                <a:cs typeface="Alexandria" pitchFamily="2" charset="-78"/>
              </a:rPr>
              <a:t> النسخة المطبوعة من صحيفة يومية محلية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الراديو:</a:t>
            </a:r>
            <a:r>
              <a:rPr lang="ar-SA" sz="1400" kern="0" dirty="0">
                <a:effectLst/>
                <a:latin typeface="Calibri" panose="020F0502020204030204" pitchFamily="34" charset="0"/>
                <a:ea typeface="Times New Roman" panose="02020603050405020304" pitchFamily="18" charset="0"/>
                <a:cs typeface="Alexandria" pitchFamily="2" charset="-78"/>
              </a:rPr>
              <a:t> البرامج الحوارية المباشرة أو النشرات الإخبارية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الرقمي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المواقع الالكترونية</a:t>
            </a:r>
            <a:r>
              <a:rPr lang="ar-SA" sz="1400" kern="0" dirty="0">
                <a:effectLst/>
                <a:latin typeface="Calibri" panose="020F0502020204030204" pitchFamily="34" charset="0"/>
                <a:ea typeface="Times New Roman" panose="02020603050405020304" pitchFamily="18" charset="0"/>
                <a:cs typeface="Alexandria" pitchFamily="2" charset="-78"/>
              </a:rPr>
              <a:t>: المواقع الإخبارية مثل</a:t>
            </a:r>
            <a:r>
              <a:rPr lang="en-GB" sz="1400" kern="0" dirty="0">
                <a:effectLst/>
                <a:latin typeface="Alexandria" pitchFamily="2" charset="-78"/>
                <a:ea typeface="Times New Roman" panose="02020603050405020304" pitchFamily="18" charset="0"/>
                <a:cs typeface="Times New Roman" panose="02020603050405020304" pitchFamily="18" charset="0"/>
              </a:rPr>
              <a:t> CNN </a:t>
            </a:r>
            <a:r>
              <a:rPr lang="ar-SA" sz="1400" kern="0" dirty="0">
                <a:effectLst/>
                <a:latin typeface="Calibri" panose="020F0502020204030204" pitchFamily="34" charset="0"/>
                <a:ea typeface="Times New Roman" panose="02020603050405020304" pitchFamily="18" charset="0"/>
                <a:cs typeface="Alexandria" pitchFamily="2" charset="-78"/>
              </a:rPr>
              <a:t>و</a:t>
            </a:r>
            <a:r>
              <a:rPr lang="en-GB" sz="1400" kern="0" dirty="0">
                <a:effectLst/>
                <a:latin typeface="Alexandria" pitchFamily="2" charset="-78"/>
                <a:ea typeface="Times New Roman" panose="02020603050405020304" pitchFamily="18" charset="0"/>
                <a:cs typeface="Times New Roman" panose="02020603050405020304" pitchFamily="18" charset="0"/>
              </a:rPr>
              <a:t>BBC.</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ar-SA" sz="1400" kern="0" dirty="0">
                <a:effectLst/>
                <a:latin typeface="Calibri" panose="020F0502020204030204" pitchFamily="34" charset="0"/>
                <a:ea typeface="Times New Roman" panose="02020603050405020304" pitchFamily="18" charset="0"/>
                <a:cs typeface="Alexandria" pitchFamily="2" charset="-78"/>
              </a:rPr>
              <a:t> المنشورات على فيسبوك وتغريدات تويتر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err="1">
                <a:effectLst/>
                <a:latin typeface="Calibri" panose="020F0502020204030204" pitchFamily="34" charset="0"/>
                <a:ea typeface="Times New Roman" panose="02020603050405020304" pitchFamily="18" charset="0"/>
                <a:cs typeface="Alexandria" pitchFamily="2" charset="-78"/>
              </a:rPr>
              <a:t>البودكاست</a:t>
            </a:r>
            <a:r>
              <a:rPr lang="ar-SA" sz="1400" b="1" kern="0" dirty="0">
                <a:effectLst/>
                <a:latin typeface="Calibri" panose="020F0502020204030204" pitchFamily="34" charset="0"/>
                <a:ea typeface="Times New Roman" panose="02020603050405020304" pitchFamily="18" charset="0"/>
                <a:cs typeface="Alexandria" pitchFamily="2" charset="-78"/>
              </a:rPr>
              <a:t> والفيديوهات:</a:t>
            </a:r>
            <a:r>
              <a:rPr lang="ar-SA" sz="1400" kern="0" dirty="0">
                <a:effectLst/>
                <a:latin typeface="Calibri" panose="020F0502020204030204" pitchFamily="34" charset="0"/>
                <a:ea typeface="Times New Roman" panose="02020603050405020304" pitchFamily="18" charset="0"/>
                <a:cs typeface="Alexandria" pitchFamily="2" charset="-78"/>
              </a:rPr>
              <a:t> </a:t>
            </a:r>
            <a:r>
              <a:rPr lang="ar-SA" sz="1400" kern="0" dirty="0" err="1">
                <a:effectLst/>
                <a:latin typeface="Calibri" panose="020F0502020204030204" pitchFamily="34" charset="0"/>
                <a:ea typeface="Times New Roman" panose="02020603050405020304" pitchFamily="18" charset="0"/>
                <a:cs typeface="Alexandria" pitchFamily="2" charset="-78"/>
              </a:rPr>
              <a:t>البودكاست</a:t>
            </a:r>
            <a:r>
              <a:rPr lang="ar-SA" sz="1400" kern="0" dirty="0">
                <a:effectLst/>
                <a:latin typeface="Calibri" panose="020F0502020204030204" pitchFamily="34" charset="0"/>
                <a:ea typeface="Times New Roman" panose="02020603050405020304" pitchFamily="18" charset="0"/>
                <a:cs typeface="Alexandria" pitchFamily="2" charset="-78"/>
              </a:rPr>
              <a:t> التعليمي على</a:t>
            </a:r>
            <a:r>
              <a:rPr lang="en-GB" sz="1400" kern="0" dirty="0">
                <a:effectLst/>
                <a:latin typeface="Alexandria" pitchFamily="2" charset="-78"/>
                <a:ea typeface="Times New Roman" panose="02020603050405020304" pitchFamily="18" charset="0"/>
                <a:cs typeface="Times New Roman" panose="02020603050405020304" pitchFamily="18" charset="0"/>
              </a:rPr>
              <a:t> Spotify</a:t>
            </a:r>
            <a:r>
              <a:rPr lang="ar-SA" sz="1400" kern="0" dirty="0">
                <a:effectLst/>
                <a:latin typeface="Calibri" panose="020F0502020204030204" pitchFamily="34" charset="0"/>
                <a:ea typeface="Times New Roman" panose="02020603050405020304" pitchFamily="18" charset="0"/>
                <a:cs typeface="Alexandria" pitchFamily="2" charset="-78"/>
              </a:rPr>
              <a:t>، والفيديوهات التعليمية على يوتيوب</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48968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1843" y="2129894"/>
            <a:ext cx="10512119" cy="2752100"/>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Bef>
                <a:spcPts val="600"/>
              </a:spcBef>
              <a:spcAft>
                <a:spcPts val="600"/>
              </a:spcAft>
              <a:buFont typeface="Arial" panose="020B0604020202020204" pitchFamily="34" charset="0"/>
              <a:buChar char="•"/>
            </a:pPr>
            <a:r>
              <a:rPr lang="ar-SA" sz="2000" kern="0" dirty="0">
                <a:effectLst/>
                <a:latin typeface="Calibri" panose="020F0502020204030204" pitchFamily="34" charset="0"/>
                <a:ea typeface="Times New Roman" panose="02020603050405020304" pitchFamily="18" charset="0"/>
                <a:cs typeface="Alexandria" pitchFamily="2" charset="-78"/>
              </a:rPr>
              <a:t>يعتبر الإعلام الرقمي تطورًا طبيعيًا في عصر المعلومات والتكنولوجيا، حيث يوفر وسائل أكثر تفاعلية وفعالية للوصول إلى الجمهور والتفاعل معه. </a:t>
            </a:r>
            <a:endParaRPr lang="ar-EG" sz="2000" kern="0" dirty="0">
              <a:effectLst/>
              <a:latin typeface="Calibri" panose="020F0502020204030204" pitchFamily="34" charset="0"/>
              <a:ea typeface="Times New Roman" panose="02020603050405020304" pitchFamily="18" charset="0"/>
              <a:cs typeface="Alexandria" pitchFamily="2" charset="-78"/>
            </a:endParaRPr>
          </a:p>
          <a:p>
            <a:pPr marL="342900" indent="-342900" algn="just" rtl="1">
              <a:lnSpc>
                <a:spcPct val="150000"/>
              </a:lnSpc>
              <a:spcBef>
                <a:spcPts val="600"/>
              </a:spcBef>
              <a:spcAft>
                <a:spcPts val="600"/>
              </a:spcAft>
              <a:buFont typeface="Arial" panose="020B0604020202020204" pitchFamily="34" charset="0"/>
              <a:buChar char="•"/>
            </a:pPr>
            <a:r>
              <a:rPr lang="ar-SA" sz="2000" kern="0" dirty="0">
                <a:effectLst/>
                <a:latin typeface="Calibri" panose="020F0502020204030204" pitchFamily="34" charset="0"/>
                <a:ea typeface="Times New Roman" panose="02020603050405020304" pitchFamily="18" charset="0"/>
                <a:cs typeface="Alexandria" pitchFamily="2" charset="-78"/>
              </a:rPr>
              <a:t>على الرغم من الفروق البارزة بين الإعلام الرقمي والإعلام التقليدي، فإن كل منهما له دوره وأهميته في تقديم المعلومات ونقل الأخبار</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81637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4287584"/>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تأثيرات الإعلام الرقمي في العصر الحديث</a:t>
            </a:r>
          </a:p>
          <a:p>
            <a:pPr marL="342900" lvl="0" indent="-342900" algn="just" rtl="1">
              <a:lnSpc>
                <a:spcPct val="150000"/>
              </a:lnSpc>
              <a:spcBef>
                <a:spcPts val="600"/>
              </a:spcBef>
              <a:spcAft>
                <a:spcPts val="600"/>
              </a:spcAft>
              <a:buFont typeface="+mj-lt"/>
              <a:buAutoNum type="arabicPeriod"/>
            </a:pPr>
            <a:r>
              <a:rPr lang="ar-SA" sz="2000" b="1" kern="0" dirty="0">
                <a:effectLst/>
                <a:latin typeface="Calibri" panose="020F0502020204030204" pitchFamily="34" charset="0"/>
                <a:ea typeface="Times New Roman" panose="02020603050405020304" pitchFamily="18" charset="0"/>
                <a:cs typeface="Alexandria" pitchFamily="2" charset="-78"/>
              </a:rPr>
              <a:t>السرعة الفائقة في نقل الأخبار وانتشار المعلومات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التحديثات الفورية</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بفضل التكنولوجيا الحديثة، يمكن نشر الأخبار وتحديثاتها في الوقت الفعلي. عند وقوع حدث هام، يمكن للصحفيين والمؤسسات الإعلامية نشر الأخبار فورًا على منصاتهم الرقمية</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التغطية المباشرة</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استخدام البث المباشر لتغطية الأحداث فور وقوعها، مثل المؤتمرات الصحفية، الأحداث الرياضية، أو الكوارث الطبيعية، مما يتيح للجمهور متابعة الأحداث مباشرة</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85574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382591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الوصول العالمي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الجمهور العالمي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للإعلام الرقمي الوصول إلى جمهور عالمي بفضل الانترنت. الأخبار والمحتوى يمكن أن ينتشر بسرعة فائقة عبر الحدود الجغرافية، مما يتيح للأشخاص في مختلف أنحاء العالم الوصول إلى نفس المعلومات في نفس الوقت</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التنوع اللغوي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تقديم المحتوى بلغات متعددة بسهولة، مما يساعد على الوصول إلى جماهير متنوعة وزيادة التفاعل الدولي</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771452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382591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3. </a:t>
            </a:r>
            <a:r>
              <a:rPr lang="ar-SA" sz="2000" b="1" kern="0" dirty="0">
                <a:effectLst/>
                <a:latin typeface="Alexandria" pitchFamily="2" charset="-78"/>
                <a:ea typeface="Times New Roman" panose="02020603050405020304" pitchFamily="18" charset="0"/>
                <a:cs typeface="Alexandria" pitchFamily="2" charset="-78"/>
              </a:rPr>
              <a:t>الانتشار والتفاعل والمشاركة عبر وسائل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المشاركة والانتشار</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تمكن منصات التواصل الاجتماعي مثل فيسبوك، تويتر، </a:t>
            </a:r>
            <a:r>
              <a:rPr lang="ar-SA" sz="2000" kern="0" dirty="0" err="1">
                <a:effectLst/>
                <a:latin typeface="Alexandria" pitchFamily="2" charset="-78"/>
                <a:ea typeface="Times New Roman" panose="02020603050405020304" pitchFamily="18" charset="0"/>
                <a:cs typeface="Alexandria" pitchFamily="2" charset="-78"/>
              </a:rPr>
              <a:t>وإنستجرام</a:t>
            </a:r>
            <a:r>
              <a:rPr lang="ar-SA" sz="2000" kern="0" dirty="0">
                <a:effectLst/>
                <a:latin typeface="Alexandria" pitchFamily="2" charset="-78"/>
                <a:ea typeface="Times New Roman" panose="02020603050405020304" pitchFamily="18" charset="0"/>
                <a:cs typeface="Alexandria" pitchFamily="2" charset="-78"/>
              </a:rPr>
              <a:t> المستخدمين من مشاركة الأخبار والمعلومات بسرعة مع شبكاتهم الاجتماعية، مما يزيد من سرعة انتشار المعلومات وتوسيع نطاق الوصول</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التفاعل الفوري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للمستخدمين التفاعل مع الأخبار من خلال التعليقات، </a:t>
            </a:r>
            <a:r>
              <a:rPr lang="ar-SA" sz="2000" kern="0" dirty="0" err="1">
                <a:effectLst/>
                <a:latin typeface="Alexandria" pitchFamily="2" charset="-78"/>
                <a:ea typeface="Times New Roman" panose="02020603050405020304" pitchFamily="18" charset="0"/>
                <a:cs typeface="Alexandria" pitchFamily="2" charset="-78"/>
              </a:rPr>
              <a:t>الإعجابات</a:t>
            </a:r>
            <a:r>
              <a:rPr lang="ar-SA" sz="2000" kern="0" dirty="0">
                <a:effectLst/>
                <a:latin typeface="Alexandria" pitchFamily="2" charset="-78"/>
                <a:ea typeface="Times New Roman" panose="02020603050405020304" pitchFamily="18" charset="0"/>
                <a:cs typeface="Alexandria" pitchFamily="2" charset="-78"/>
              </a:rPr>
              <a:t>، والمشاركات، مما يخلق بيئة تفاعلية وزيادة التفاعل مع المحتوى</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44566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110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5359" y="1381163"/>
            <a:ext cx="11294261" cy="5155257"/>
          </a:xfrm>
          <a:prstGeom prst="rect">
            <a:avLst/>
          </a:prstGeom>
          <a:noFill/>
        </p:spPr>
        <p:txBody>
          <a:bodyPr wrap="square" rtlCol="0">
            <a:spAutoFit/>
          </a:bodyPr>
          <a:lstStyle/>
          <a:p>
            <a:pPr marL="342900" indent="-342900" algn="just" rtl="1">
              <a:spcBef>
                <a:spcPts val="600"/>
              </a:spcBef>
              <a:spcAft>
                <a:spcPts val="12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spcBef>
                <a:spcPts val="600"/>
              </a:spcBef>
              <a:spcAft>
                <a:spcPts val="1200"/>
              </a:spcAft>
            </a:pPr>
            <a:r>
              <a:rPr lang="ar-EG" sz="2000" b="1" kern="0" dirty="0">
                <a:effectLst/>
                <a:latin typeface="Alexandria" pitchFamily="2" charset="-78"/>
                <a:ea typeface="Times New Roman" panose="02020603050405020304" pitchFamily="18" charset="0"/>
                <a:cs typeface="Alexandria" pitchFamily="2" charset="-78"/>
              </a:rPr>
              <a:t>4. </a:t>
            </a:r>
            <a:r>
              <a:rPr lang="ar-SA" sz="2000" b="1" kern="0" dirty="0">
                <a:effectLst/>
                <a:latin typeface="Alexandria" pitchFamily="2" charset="-78"/>
                <a:ea typeface="Times New Roman" panose="02020603050405020304" pitchFamily="18" charset="0"/>
                <a:cs typeface="Alexandria" pitchFamily="2" charset="-78"/>
              </a:rPr>
              <a:t>التأثير على الرأي العام وصناعة القرار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تشكيل الرأي العام</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التأثير المباشر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الإعلام الرقمي له القدرة على تشكيل الرأي العام بسرعة، حيث يمكن للمحتوى أن يصبح فيروسيًا وينتشر على نطاق واسع. الأخبار والمعلومات التي تنتشر بسرعة يمكن أن تؤثر على الرأي العام وتوجهاته</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التنوع في الآراء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يوفر الإعلام الرقمي منصة لعرض وجهات نظر متنوعة ومختلفة، مما يعزز النقاش العام ويسمح للمستخدمين بالاطلاع على آراء مختلفة قبل تكوين رأيهم الخاص</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12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التأثير على صناع القرار</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ضغط الجمهور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يمكن للرأي العام المتكون من خلال الإعلام الرقمي أن يشكل ضغطًا على صناع القرار والسياسيين لاتخاذ إجراءات معينة أو تغيير سياساتهم. يمكن </a:t>
            </a:r>
            <a:r>
              <a:rPr lang="ar-SA" sz="1600" kern="0" dirty="0" err="1">
                <a:effectLst/>
                <a:latin typeface="Alexandria" pitchFamily="2" charset="-78"/>
                <a:ea typeface="Times New Roman" panose="02020603050405020304" pitchFamily="18" charset="0"/>
                <a:cs typeface="Alexandria" pitchFamily="2" charset="-78"/>
              </a:rPr>
              <a:t>للهاشتاجات</a:t>
            </a:r>
            <a:r>
              <a:rPr lang="ar-SA" sz="1600" kern="0" dirty="0">
                <a:effectLst/>
                <a:latin typeface="Alexandria" pitchFamily="2" charset="-78"/>
                <a:ea typeface="Times New Roman" panose="02020603050405020304" pitchFamily="18" charset="0"/>
                <a:cs typeface="Alexandria" pitchFamily="2" charset="-78"/>
              </a:rPr>
              <a:t> والحملات الرقمية أن تجمع التأييد وتلفت الانتباه إلى قضايا محددة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التواصل المباشر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يمكن لصناع القرار استخدام وسائل التواصل الاجتماعي للتواصل المباشر مع الجمهور، مما يتيح لهم تقديم المعلومات والتوضيحات بشكل فوري، وكذلك قياس ردود الفعل بشكل مباشر من خلال التفاعل مع التعليقات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779835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2165" y="1486602"/>
            <a:ext cx="10787669" cy="4903137"/>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5. </a:t>
            </a:r>
            <a:r>
              <a:rPr lang="ar-SA" sz="2000" b="1" kern="0" dirty="0">
                <a:effectLst/>
                <a:latin typeface="Alexandria" pitchFamily="2" charset="-78"/>
                <a:ea typeface="Times New Roman" panose="02020603050405020304" pitchFamily="18" charset="0"/>
                <a:cs typeface="Alexandria" pitchFamily="2" charset="-78"/>
              </a:rPr>
              <a:t>التأثير السلبي للأخبار المزيفة</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بالرغم من الفوائد الكبيرة للإعلام الرقمي، إلا أنه يمكن أن يكون وسيلة لنشر الأخبار المزيفة والمعلومات المضللة. </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يتطلب الأمر جهودًا من المنصات والمستخدمين للتحقق من صحة المعلومات قبل مشاركتها</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الأخبار المزيفة يمكن أن تؤثر بشكل سلبي على الرأي العام وتؤدي إلى اتخاذ قرارات خاطئة بناءً على معلومات غير دقيقة. يمكن أن تتسبب في حدوث اضطرابات اجتماعية واقتصادية</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35648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9313" y="794556"/>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3660" y="1374397"/>
            <a:ext cx="11653120" cy="529311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algn="just" rtl="1">
              <a:lnSpc>
                <a:spcPct val="150000"/>
              </a:lnSpc>
              <a:spcBef>
                <a:spcPts val="600"/>
              </a:spcBef>
            </a:pPr>
            <a:r>
              <a:rPr lang="ar-SA" b="1" kern="0" dirty="0">
                <a:effectLst/>
                <a:latin typeface="Alexandria" pitchFamily="2" charset="-78"/>
                <a:ea typeface="Times New Roman" panose="02020603050405020304" pitchFamily="18" charset="0"/>
                <a:cs typeface="Alexandria" pitchFamily="2" charset="-78"/>
              </a:rPr>
              <a:t>أمثلة عملية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الأخبار الفورية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عند وقوع حادث كبير مثل كارثة طبيعية أو هجوم إرهابي، يمكن للمؤسسات الإعلامية نشر الأخبار وتحديثاتها فورًا عبر منصاتها الرقمية ومنصات التواصل الاجتماعي، مما يسمح للجمهور بالبقاء على اطلاع دائم</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الحملات الاجتماعية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حملة مثل</a:t>
            </a:r>
            <a:r>
              <a:rPr lang="en-GB" kern="0" dirty="0">
                <a:effectLst/>
                <a:latin typeface="Alexandria" pitchFamily="2" charset="-78"/>
                <a:ea typeface="Times New Roman" panose="02020603050405020304" pitchFamily="18" charset="0"/>
                <a:cs typeface="Alexandria" pitchFamily="2" charset="-78"/>
              </a:rPr>
              <a:t> #MeToo </a:t>
            </a:r>
            <a:r>
              <a:rPr lang="ar-SA" kern="0" dirty="0">
                <a:effectLst/>
                <a:latin typeface="Alexandria" pitchFamily="2" charset="-78"/>
                <a:ea typeface="Times New Roman" panose="02020603050405020304" pitchFamily="18" charset="0"/>
                <a:cs typeface="Alexandria" pitchFamily="2" charset="-78"/>
              </a:rPr>
              <a:t>انتشرت بسرعة على وسائل التواصل الاجتماعي، مما أدى إلى زيادة الوعي حول قضايا التحرش الجنسي والتأثير على السياسات والممارسات في العديد من المؤسسات</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التواصل الحكومي</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الحكومات تستخدم منصات التواصل الاجتماعي لنشر التحديثات والتواصل مع الجمهور. على سبيل المثال، خلال جائحة</a:t>
            </a:r>
            <a:r>
              <a:rPr lang="en-GB" kern="0" dirty="0">
                <a:effectLst/>
                <a:latin typeface="Alexandria" pitchFamily="2" charset="-78"/>
                <a:ea typeface="Times New Roman" panose="02020603050405020304" pitchFamily="18" charset="0"/>
                <a:cs typeface="Alexandria" pitchFamily="2" charset="-78"/>
              </a:rPr>
              <a:t> COVID-19</a:t>
            </a:r>
            <a:r>
              <a:rPr lang="ar-SA" kern="0" dirty="0">
                <a:effectLst/>
                <a:latin typeface="Alexandria" pitchFamily="2" charset="-78"/>
                <a:ea typeface="Times New Roman" panose="02020603050405020304" pitchFamily="18" charset="0"/>
                <a:cs typeface="Alexandria" pitchFamily="2" charset="-78"/>
              </a:rPr>
              <a:t>، استخدمت الحكومات المنصات الرقمية لنشر المعلومات والإرشادات الصحية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18910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9313" y="95645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998719"/>
            <a:ext cx="10493712" cy="359848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الإعلام الرقمي له دور حاسم في العصر الحديث بفضل سرعته الفائقة في نقل الأخبار وانتشارها، وقدرته على تشكيل الرأي العام والتأثير على صناع القرار. مع ذلك، يتطلب الأمر استخدامًا مسؤولًا لهذه الوسائل، مع التركيز على التحقق من صحة المعلومات لتجنب التأثيرات السلبية للأخبار المزيفة.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الإعلام الرقمي يوفر فرصة غير مسبوقة لتعزيز الشفافية والتفاعل المباشر بين الجمهور وصناع القرار، مما يساهم في بناء مجتمع أكثر وعيًا ومشاركة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342349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9313" y="95645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998719"/>
            <a:ext cx="10493712" cy="3136821"/>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تعريف الأزمة</a:t>
            </a: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الأزمة:</a:t>
            </a:r>
            <a:r>
              <a:rPr lang="ar-SA" sz="2000" kern="0" dirty="0">
                <a:effectLst/>
                <a:latin typeface="Calibri" panose="020F0502020204030204" pitchFamily="34" charset="0"/>
                <a:ea typeface="Times New Roman" panose="02020603050405020304" pitchFamily="18" charset="0"/>
                <a:cs typeface="Alexandria" pitchFamily="2" charset="-78"/>
              </a:rPr>
              <a:t> هي حالة غير متوقعة تؤدي إلى اضطراب كبير قد يؤثر سلبًا على سير العمل أو سمعة المنظمة أو أمنها المالي.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kern="0" dirty="0">
                <a:effectLst/>
                <a:latin typeface="Calibri" panose="020F0502020204030204" pitchFamily="34" charset="0"/>
                <a:ea typeface="Times New Roman" panose="02020603050405020304" pitchFamily="18" charset="0"/>
                <a:cs typeface="Alexandria" pitchFamily="2" charset="-78"/>
              </a:rPr>
              <a:t>الأزمات يمكن أن تكون طبيعية مثل الكوارث الطبيعية أو من صنع الإنسان مثل الأزمات الاقتصادية والسياسية، وقد تتضمن أيضًا الأزمات الرقمية مثل الهجمات الالكترونية أو الفضائح الإعلامية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248580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8" y="711251"/>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194867"/>
            <a:ext cx="11477467" cy="5185394"/>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أمثلة للأزمات في العصر الرقمي</a:t>
            </a: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الهجمات الالكترونية:</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حادثة تسريب البيانات في شركة فيسبوك:</a:t>
            </a:r>
            <a:r>
              <a:rPr lang="ar-SA" kern="0" dirty="0">
                <a:effectLst/>
                <a:latin typeface="Alexandria" pitchFamily="2" charset="-78"/>
                <a:ea typeface="Times New Roman" panose="02020603050405020304" pitchFamily="18" charset="0"/>
                <a:cs typeface="Alexandria" pitchFamily="2" charset="-78"/>
              </a:rPr>
              <a:t> في عام 2018، تعرضت شركة فيسبوك لأزمة كبيرة بسبب تسريب بيانات ملايين المستخدمين، مما أثر على سمعة الشركة وأدى إلى خسائر مالية كبيرة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الأزمات الإعلامية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فضيحة</a:t>
            </a:r>
            <a:r>
              <a:rPr lang="en-GB" b="1" kern="0" dirty="0">
                <a:effectLst/>
                <a:latin typeface="Alexandria" pitchFamily="2" charset="-78"/>
                <a:ea typeface="Times New Roman" panose="02020603050405020304" pitchFamily="18" charset="0"/>
                <a:cs typeface="Alexandria" pitchFamily="2" charset="-78"/>
              </a:rPr>
              <a:t> </a:t>
            </a:r>
            <a:r>
              <a:rPr lang="en-GB" b="1" kern="0" dirty="0" err="1">
                <a:effectLst/>
                <a:latin typeface="Alexandria" pitchFamily="2" charset="-78"/>
                <a:ea typeface="Times New Roman" panose="02020603050405020304" pitchFamily="18" charset="0"/>
                <a:cs typeface="Alexandria" pitchFamily="2" charset="-78"/>
              </a:rPr>
              <a:t>Dieselgate</a:t>
            </a:r>
            <a:r>
              <a:rPr lang="en-GB"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لشركة فولكس واجن: </a:t>
            </a:r>
            <a:r>
              <a:rPr lang="ar-SA" kern="0" dirty="0">
                <a:effectLst/>
                <a:latin typeface="Alexandria" pitchFamily="2" charset="-78"/>
                <a:ea typeface="Times New Roman" panose="02020603050405020304" pitchFamily="18" charset="0"/>
                <a:cs typeface="Alexandria" pitchFamily="2" charset="-78"/>
              </a:rPr>
              <a:t>في عام 2015، كُشف عن استخدام فولكس واجن لبرامج غير قانونية للتلاعب في اختبارات انبعاثات العوادم، مما أدى إلى أزمة كبرى للشركة على المستوى العالمي</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الأزمات الصحية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جائحة</a:t>
            </a:r>
            <a:r>
              <a:rPr lang="en-GB" b="1" kern="0" dirty="0">
                <a:effectLst/>
                <a:latin typeface="Alexandria" pitchFamily="2" charset="-78"/>
                <a:ea typeface="Times New Roman" panose="02020603050405020304" pitchFamily="18" charset="0"/>
                <a:cs typeface="Alexandria" pitchFamily="2" charset="-78"/>
              </a:rPr>
              <a:t> COVID-19</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أدت الجائحة إلى أزمات متعددة للعديد من المؤسسات والحكومات، من حيث الإدارة الصحية والاقتصادية والتواصل الإعلامي</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7745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8" y="89965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2528" y="1579588"/>
            <a:ext cx="10911291" cy="4800673"/>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 </a:t>
            </a:r>
          </a:p>
          <a:p>
            <a:pPr marL="342900" lvl="0" indent="-342900" algn="just" rtl="1">
              <a:lnSpc>
                <a:spcPct val="150000"/>
              </a:lnSpc>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التوقع</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تحليل المخاطر</a:t>
            </a:r>
            <a:r>
              <a:rPr lang="en-GB" b="1" kern="0" dirty="0">
                <a:effectLst/>
                <a:latin typeface="Alexandria" pitchFamily="2" charset="-78"/>
                <a:ea typeface="Times New Roman" panose="02020603050405020304" pitchFamily="18" charset="0"/>
                <a:cs typeface="Alexandria" pitchFamily="2" charset="-78"/>
              </a:rPr>
              <a:t>:</a:t>
            </a:r>
            <a:r>
              <a:rPr lang="ar-EG" sz="1400" b="1" kern="100" dirty="0">
                <a:latin typeface="Alexandria" pitchFamily="2" charset="-78"/>
                <a:ea typeface="Calibri" panose="020F0502020204030204" pitchFamily="34" charset="0"/>
                <a:cs typeface="Alexandria" pitchFamily="2" charset="-78"/>
              </a:rPr>
              <a:t> </a:t>
            </a:r>
          </a:p>
          <a:p>
            <a:pPr lvl="0" algn="just" rtl="1">
              <a:lnSpc>
                <a:spcPct val="150000"/>
              </a:lnSpc>
              <a:buSzPts val="1000"/>
              <a:tabLst>
                <a:tab pos="457200" algn="l"/>
              </a:tabLst>
            </a:pPr>
            <a:r>
              <a:rPr lang="ar-SA" kern="0" dirty="0">
                <a:effectLst/>
                <a:latin typeface="Alexandria" pitchFamily="2" charset="-78"/>
                <a:ea typeface="Times New Roman" panose="02020603050405020304" pitchFamily="18" charset="0"/>
                <a:cs typeface="Alexandria" pitchFamily="2" charset="-78"/>
              </a:rPr>
              <a:t>تحليل وتحديد المخاطر التي يمكن أن تواجه المنظمة. يشمل ذلك المخاطر الطبيعية، والتكنولوجية، والاقتصادية، والسياسية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رصد المؤشرات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مراقبة المؤشرات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المراقبة المستمرة</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استخدام أدوات تحليل البيانات لمراقبة المؤشرات التي قد تشير إلى اقتراب أزمة، مثل مؤشرات الأداء المالية، ومراقبة الرأي العام على وسائل التواصل الاجتماعي</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التحليل التنبؤي</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استخدام التحليلات التنبؤية لتحديد احتمالية وقوع الأزمات بناءً على البيانات التاريخية والنماذج الإحصائية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275076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4" y="788983"/>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78094" y="1353169"/>
            <a:ext cx="11066329" cy="5170005"/>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 </a:t>
            </a:r>
          </a:p>
          <a:p>
            <a:pPr algn="just" rtl="1">
              <a:lnSpc>
                <a:spcPct val="150000"/>
              </a:lnSpc>
            </a:pPr>
            <a:r>
              <a:rPr lang="ar-SA" sz="2000" b="1" kern="0" dirty="0">
                <a:effectLst/>
                <a:latin typeface="Calibri" panose="020F0502020204030204" pitchFamily="34" charset="0"/>
                <a:ea typeface="Times New Roman" panose="02020603050405020304" pitchFamily="18" charset="0"/>
                <a:cs typeface="Alexandria" pitchFamily="2" charset="-78"/>
              </a:rPr>
              <a:t>2</a:t>
            </a:r>
            <a:r>
              <a:rPr lang="ar-SA" sz="2000" b="1" kern="0" dirty="0">
                <a:effectLst/>
                <a:latin typeface="Alexandria" pitchFamily="2" charset="-78"/>
                <a:ea typeface="Times New Roman" panose="02020603050405020304" pitchFamily="18" charset="0"/>
                <a:cs typeface="Alexandria" pitchFamily="2" charset="-78"/>
              </a:rPr>
              <a:t>. التحضير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خطط الطوارئ</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وضع خطة مفصلة</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إنشاء خطة مفصلة تشمل الإجراءات الواجب اتخاذها عند وقوع الأزمة، وتحديد المسؤوليات والأدوار لكل عضو في الفريق</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تدريبات وتمارين</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إجراء تدريبات دورية وتمارين محاكاة للأزمات لتحسين جاهزية الفريق واستجابته الفعالة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التواصل الداخلي</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قنوات الاتصال:</a:t>
            </a:r>
            <a:r>
              <a:rPr lang="ar-SA" kern="0" dirty="0">
                <a:effectLst/>
                <a:latin typeface="Alexandria" pitchFamily="2" charset="-78"/>
                <a:ea typeface="Times New Roman" panose="02020603050405020304" pitchFamily="18" charset="0"/>
                <a:cs typeface="Alexandria" pitchFamily="2" charset="-78"/>
              </a:rPr>
              <a:t> تطوير قنوات اتصال داخلية فعّالة لضمان تبادل المعلومات بسرعة ودقة بين أعضاء الفريق</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التدريب المستمر</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تقديم تدريبات مستمرة للموظفين حول كيفية الاستجابة للأزمات واستخدام الأدوات الرقمية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1686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4" y="788983"/>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78094" y="1353169"/>
            <a:ext cx="11066329" cy="4851969"/>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 </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3. الاستجابة</a:t>
            </a: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التواصل السريع والفعّال:</a:t>
            </a:r>
          </a:p>
          <a:p>
            <a:pPr algn="just" rtl="1">
              <a:lnSpc>
                <a:spcPct val="150000"/>
              </a:lnSpc>
            </a:pPr>
            <a:r>
              <a:rPr lang="en-GB" sz="1600" b="1" kern="0" dirty="0">
                <a:effectLst/>
                <a:latin typeface="Alexandria" pitchFamily="2" charset="-78"/>
                <a:ea typeface="Times New Roman" panose="02020603050405020304" pitchFamily="18" charset="0"/>
                <a:cs typeface="Alexandria" pitchFamily="2" charset="-78"/>
              </a:rPr>
              <a:t>O</a:t>
            </a:r>
            <a:r>
              <a:rPr lang="ar-EG" sz="1600" b="1" kern="0" dirty="0">
                <a:effectLst/>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إصدار البيانات الصحفية:</a:t>
            </a:r>
          </a:p>
          <a:p>
            <a:pPr algn="just" rtl="1">
              <a:lnSpc>
                <a:spcPct val="150000"/>
              </a:lnSpc>
            </a:pPr>
            <a:r>
              <a:rPr lang="ar-EG" sz="1600" b="1" kern="0" dirty="0">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إصدار البيانات الفورية: </a:t>
            </a:r>
            <a:r>
              <a:rPr lang="ar-SA" sz="1600" kern="0" dirty="0">
                <a:effectLst/>
                <a:latin typeface="Alexandria" pitchFamily="2" charset="-78"/>
                <a:ea typeface="Times New Roman" panose="02020603050405020304" pitchFamily="18" charset="0"/>
                <a:cs typeface="Alexandria" pitchFamily="2" charset="-78"/>
              </a:rPr>
              <a:t>إصدار بيانات صحفية سريعة ودقيقة للتواصل مع الجمهور ووسائل الإعلام وتقديم التحديثات الفورية.</a:t>
            </a:r>
          </a:p>
          <a:p>
            <a:pPr algn="just" rtl="1">
              <a:lnSpc>
                <a:spcPct val="150000"/>
              </a:lnSpc>
            </a:pPr>
            <a:r>
              <a:rPr lang="ar-EG" sz="1600" b="1" kern="0" dirty="0">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استخدام الوسائط المتعددة: </a:t>
            </a:r>
            <a:r>
              <a:rPr lang="ar-SA" sz="1600" kern="0" dirty="0">
                <a:effectLst/>
                <a:latin typeface="Alexandria" pitchFamily="2" charset="-78"/>
                <a:ea typeface="Times New Roman" panose="02020603050405020304" pitchFamily="18" charset="0"/>
                <a:cs typeface="Alexandria" pitchFamily="2" charset="-78"/>
              </a:rPr>
              <a:t>استخدام الفيديوهات والبث المباشر لتقديم معلومات مباشرة وشفافة.</a:t>
            </a: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إدارة السمعة:</a:t>
            </a:r>
          </a:p>
          <a:p>
            <a:pPr algn="just" rtl="1">
              <a:lnSpc>
                <a:spcPct val="150000"/>
              </a:lnSpc>
            </a:pPr>
            <a:r>
              <a:rPr lang="en-GB" sz="1600" b="1" kern="0" dirty="0">
                <a:effectLst/>
                <a:latin typeface="Alexandria" pitchFamily="2" charset="-78"/>
                <a:ea typeface="Times New Roman" panose="02020603050405020304" pitchFamily="18" charset="0"/>
                <a:cs typeface="Alexandria" pitchFamily="2" charset="-78"/>
              </a:rPr>
              <a:t>O</a:t>
            </a:r>
            <a:r>
              <a:rPr lang="ar-EG" sz="1600" b="1" kern="0" dirty="0">
                <a:effectLst/>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التحكم في الرسائل الإعلامية:</a:t>
            </a:r>
          </a:p>
          <a:p>
            <a:pPr algn="just" rtl="1">
              <a:lnSpc>
                <a:spcPct val="150000"/>
              </a:lnSpc>
            </a:pPr>
            <a:r>
              <a:rPr lang="ar-EG" sz="1600" b="1" kern="0" dirty="0">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رسائل موحدة: </a:t>
            </a:r>
            <a:r>
              <a:rPr lang="ar-SA" sz="1600" kern="0" dirty="0">
                <a:effectLst/>
                <a:latin typeface="Alexandria" pitchFamily="2" charset="-78"/>
                <a:ea typeface="Times New Roman" panose="02020603050405020304" pitchFamily="18" charset="0"/>
                <a:cs typeface="Alexandria" pitchFamily="2" charset="-78"/>
              </a:rPr>
              <a:t>التأكد من توحيد الرسائل الإعلامية المقدمة للجمهور لضمان نقل المعلومات بشكل دقيق ومتناسق.</a:t>
            </a:r>
          </a:p>
          <a:p>
            <a:pPr algn="just" rtl="1">
              <a:lnSpc>
                <a:spcPct val="150000"/>
              </a:lnSpc>
            </a:pPr>
            <a:r>
              <a:rPr lang="ar-EG" sz="1600" b="1" kern="0" dirty="0">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التفاعل مع الجمهور: </a:t>
            </a:r>
            <a:r>
              <a:rPr lang="ar-SA" sz="1600" kern="0" dirty="0">
                <a:effectLst/>
                <a:latin typeface="Alexandria" pitchFamily="2" charset="-78"/>
                <a:ea typeface="Times New Roman" panose="02020603050405020304" pitchFamily="18" charset="0"/>
                <a:cs typeface="Alexandria" pitchFamily="2" charset="-78"/>
              </a:rPr>
              <a:t>التفاعل مع الجمهور عبر وسائل التواصل الاجتماعي والرد على استفساراتهم وشكاواهم بسرعة وفعالية.</a:t>
            </a: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404635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2" y="70183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78092" y="1243721"/>
            <a:ext cx="11066329" cy="5493170"/>
          </a:xfrm>
          <a:prstGeom prst="rect">
            <a:avLst/>
          </a:prstGeom>
          <a:noFill/>
        </p:spPr>
        <p:txBody>
          <a:bodyPr wrap="square" rtlCol="0">
            <a:spAutoFit/>
          </a:bodyPr>
          <a:lstStyle/>
          <a:p>
            <a:pPr marL="342900" indent="-342900" algn="just" rtl="1">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EG" sz="2800" b="1" kern="0" dirty="0">
                <a:latin typeface="Alexandria" pitchFamily="2" charset="-78"/>
                <a:ea typeface="Times New Roman" panose="02020603050405020304" pitchFamily="18" charset="0"/>
                <a:cs typeface="Alexandria" pitchFamily="2" charset="-78"/>
              </a:rPr>
              <a:t>4. </a:t>
            </a:r>
            <a:r>
              <a:rPr lang="ar-SA" sz="2000" b="1" kern="0" dirty="0">
                <a:effectLst/>
                <a:latin typeface="Alexandria" pitchFamily="2" charset="-78"/>
                <a:ea typeface="Times New Roman" panose="02020603050405020304" pitchFamily="18" charset="0"/>
                <a:cs typeface="Alexandria" pitchFamily="2" charset="-78"/>
              </a:rPr>
              <a:t>التعافي</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استعادة السمعة والثقة</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إصلاح العلاقات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الشفافية</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تقديم تقارير شفافة حول الأزمة وكيفية التعامل معها، مع الاعتراف بالأخطاء وتوضيح الإجراءات المتخذة لتجنب تكرارها</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التواصل المستمر</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استمرار التواصل مع الجمهور والعملاء والشركاء لطمأنتهم واستعادة ثقتهم</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تحليل الأداء</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تقييم الاستجابة</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مراجعة وتقييم أداء الفريق خلال الأزمة، وتحديد النقاط القوية والضعيفة في الاستجابة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تحسين الخطط:</a:t>
            </a:r>
            <a:r>
              <a:rPr lang="ar-SA" kern="0" dirty="0">
                <a:effectLst/>
                <a:latin typeface="Alexandria" pitchFamily="2" charset="-78"/>
                <a:ea typeface="Times New Roman" panose="02020603050405020304" pitchFamily="18" charset="0"/>
                <a:cs typeface="Alexandria" pitchFamily="2" charset="-78"/>
              </a:rPr>
              <a:t> تحديث خطط إدارة الأزمات بناءً على الدروس المستفادة، وتقديم توصيات لتحسين الأداء في المستقبل</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899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8144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2835" y="1646873"/>
            <a:ext cx="11066329" cy="4179862"/>
          </a:xfrm>
          <a:prstGeom prst="rect">
            <a:avLst/>
          </a:prstGeom>
          <a:noFill/>
        </p:spPr>
        <p:txBody>
          <a:bodyPr wrap="square" rtlCol="0">
            <a:spAutoFit/>
          </a:bodyPr>
          <a:lstStyle/>
          <a:p>
            <a:pPr marL="342900" indent="-342900" algn="just" rtl="1">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EG" sz="2000" b="1" kern="0" dirty="0">
                <a:effectLst/>
                <a:latin typeface="Alexandria" pitchFamily="2" charset="-78"/>
                <a:ea typeface="Times New Roman" panose="02020603050405020304" pitchFamily="18" charset="0"/>
                <a:cs typeface="Alexandria" pitchFamily="2" charset="-78"/>
              </a:rPr>
              <a:t>مثال عملي </a:t>
            </a:r>
            <a:r>
              <a:rPr lang="ar-SA" sz="2000" b="1" kern="0" dirty="0">
                <a:effectLst/>
                <a:latin typeface="Alexandria" pitchFamily="2" charset="-78"/>
                <a:ea typeface="Times New Roman" panose="02020603050405020304" pitchFamily="18" charset="0"/>
                <a:cs typeface="Alexandria" pitchFamily="2" charset="-78"/>
              </a:rPr>
              <a:t>أزمة تسريب البيانات</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b="1" kern="0" dirty="0">
                <a:effectLst/>
                <a:latin typeface="Alexandria" pitchFamily="2" charset="-78"/>
                <a:ea typeface="Times New Roman" panose="02020603050405020304" pitchFamily="18" charset="0"/>
                <a:cs typeface="Alexandria" pitchFamily="2" charset="-78"/>
              </a:rPr>
              <a:t>التوقع والتحضير</a:t>
            </a:r>
            <a:r>
              <a:rPr lang="ar-EG" sz="2000" b="1" kern="0" dirty="0">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استخدام أدوات تحليل البيانات لرصد التهديدات الأمنية المحتملة وتدريب الفريق على استجابة سريعة</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b="1" kern="0" dirty="0">
                <a:effectLst/>
                <a:latin typeface="Alexandria" pitchFamily="2" charset="-78"/>
                <a:ea typeface="Times New Roman" panose="02020603050405020304" pitchFamily="18" charset="0"/>
                <a:cs typeface="Alexandria" pitchFamily="2" charset="-78"/>
              </a:rPr>
              <a:t>الاستجابة:</a:t>
            </a:r>
            <a:r>
              <a:rPr lang="ar-SA" sz="2000" kern="0" dirty="0">
                <a:effectLst/>
                <a:latin typeface="Alexandria" pitchFamily="2" charset="-78"/>
                <a:ea typeface="Times New Roman" panose="02020603050405020304" pitchFamily="18" charset="0"/>
                <a:cs typeface="Alexandria" pitchFamily="2" charset="-78"/>
              </a:rPr>
              <a:t> إصدار بيان صحفي فوري، واستخدام وسائل التواصل الاجتماعي </a:t>
            </a:r>
            <a:r>
              <a:rPr lang="ar-SA" sz="2000" kern="0" dirty="0" err="1">
                <a:effectLst/>
                <a:latin typeface="Alexandria" pitchFamily="2" charset="-78"/>
                <a:ea typeface="Times New Roman" panose="02020603050405020304" pitchFamily="18" charset="0"/>
                <a:cs typeface="Alexandria" pitchFamily="2" charset="-78"/>
              </a:rPr>
              <a:t>لطمأنة</a:t>
            </a:r>
            <a:r>
              <a:rPr lang="ar-SA" sz="2000" kern="0" dirty="0">
                <a:effectLst/>
                <a:latin typeface="Alexandria" pitchFamily="2" charset="-78"/>
                <a:ea typeface="Times New Roman" panose="02020603050405020304" pitchFamily="18" charset="0"/>
                <a:cs typeface="Alexandria" pitchFamily="2" charset="-78"/>
              </a:rPr>
              <a:t> المستخدمين، وتقديم خطوات لحماية البيانات</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b="1" kern="0" dirty="0">
                <a:effectLst/>
                <a:latin typeface="Alexandria" pitchFamily="2" charset="-78"/>
                <a:ea typeface="Times New Roman" panose="02020603050405020304" pitchFamily="18" charset="0"/>
                <a:cs typeface="Alexandria" pitchFamily="2" charset="-78"/>
              </a:rPr>
              <a:t>التعافي:</a:t>
            </a:r>
            <a:r>
              <a:rPr lang="ar-SA" sz="2000" kern="0" dirty="0">
                <a:effectLst/>
                <a:latin typeface="Alexandria" pitchFamily="2" charset="-78"/>
                <a:ea typeface="Times New Roman" panose="02020603050405020304" pitchFamily="18" charset="0"/>
                <a:cs typeface="Alexandria" pitchFamily="2" charset="-78"/>
              </a:rPr>
              <a:t> مراجعة الأداء، وتحديث خطط الأمان، والتواصل المستمر مع المستخدمين لتعزيز الثقة</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74307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latin typeface="Alexandria" charset="0"/>
                <a:cs typeface="Alexandria" charset="0"/>
              </a:rPr>
              <a:t>ثانيًا</a:t>
            </a:r>
            <a:r>
              <a:rPr lang="ar-EG" sz="2800" b="1" dirty="0">
                <a:solidFill>
                  <a:srgbClr val="00AEEF"/>
                </a:solidFill>
                <a:latin typeface="Alexandria" charset="0"/>
                <a:cs typeface="Alexandria" charset="0"/>
              </a:rPr>
              <a:t>: دور الإعلام الرقمي في إدارة الأزمات </a:t>
            </a:r>
            <a:endParaRPr lang="ar-EG"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0825" y="62916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70264" y="1171719"/>
            <a:ext cx="9884451" cy="5432256"/>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شبكات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فيسبوك </a:t>
            </a:r>
            <a:r>
              <a:rPr lang="en-GB" b="1" kern="0" dirty="0">
                <a:effectLst/>
                <a:latin typeface="Alexandria" pitchFamily="2" charset="-78"/>
                <a:ea typeface="Times New Roman" panose="02020603050405020304" pitchFamily="18" charset="0"/>
                <a:cs typeface="Alexandria" pitchFamily="2" charset="-78"/>
              </a:rPr>
              <a:t>Facebook</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النشر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صفحة المؤسسة لنشر التحديثات الفورية حول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مشاركة المنشورات ذات الصلة بالأزمة لزيادة الوعي وتقديم التوجيهات اللازمة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الرد على استفسارات وتعليقات الجمهور بشكل 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إنشاء استطلاعات رأي لمعرفة ردود فعل الجمهور</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تويتر </a:t>
            </a:r>
            <a:r>
              <a:rPr lang="en-GB" b="1" kern="0" dirty="0">
                <a:effectLst/>
                <a:latin typeface="Alexandria" pitchFamily="2" charset="-78"/>
                <a:ea typeface="Times New Roman" panose="02020603050405020304" pitchFamily="18" charset="0"/>
                <a:cs typeface="Alexandria" pitchFamily="2" charset="-78"/>
              </a:rPr>
              <a:t>Twitter</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التحديثات السريعة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تغريدات سريعة وفورية حول المستجدات والتطورات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a:t>
            </a:r>
            <a:r>
              <a:rPr lang="ar-SA" sz="1600" kern="0" dirty="0" err="1">
                <a:effectLst/>
                <a:latin typeface="Alexandria" pitchFamily="2" charset="-78"/>
                <a:ea typeface="Times New Roman" panose="02020603050405020304" pitchFamily="18" charset="0"/>
                <a:cs typeface="Alexandria" pitchFamily="2" charset="-78"/>
              </a:rPr>
              <a:t>الهاشتاجات</a:t>
            </a:r>
            <a:r>
              <a:rPr lang="ar-SA" sz="1600" kern="0" dirty="0">
                <a:effectLst/>
                <a:latin typeface="Alexandria" pitchFamily="2" charset="-78"/>
                <a:ea typeface="Times New Roman" panose="02020603050405020304" pitchFamily="18" charset="0"/>
                <a:cs typeface="Alexandria" pitchFamily="2" charset="-78"/>
              </a:rPr>
              <a:t> لزيادة وصول التغريدات المتعلقة بالأزمة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المراقبة والتحليل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أدوات تحليل تويتر لمراقبة النقاشات وردود الفعل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مراقبة </a:t>
            </a:r>
            <a:r>
              <a:rPr lang="ar-SA" sz="1600" kern="0" dirty="0" err="1">
                <a:effectLst/>
                <a:latin typeface="Alexandria" pitchFamily="2" charset="-78"/>
                <a:ea typeface="Times New Roman" panose="02020603050405020304" pitchFamily="18" charset="0"/>
                <a:cs typeface="Alexandria" pitchFamily="2" charset="-78"/>
              </a:rPr>
              <a:t>الهاشتاجات</a:t>
            </a:r>
            <a:r>
              <a:rPr lang="ar-SA" sz="1600" kern="0" dirty="0">
                <a:effectLst/>
                <a:latin typeface="Alexandria" pitchFamily="2" charset="-78"/>
                <a:ea typeface="Times New Roman" panose="02020603050405020304" pitchFamily="18" charset="0"/>
                <a:cs typeface="Alexandria" pitchFamily="2" charset="-78"/>
              </a:rPr>
              <a:t> المتعلقة بالأزمة لفهم مزاج الجمهور واتجاهاتهم</a:t>
            </a:r>
            <a:r>
              <a:rPr lang="ar-EG" sz="1600" kern="0" dirty="0">
                <a:effectLst/>
                <a:latin typeface="Alexandria" pitchFamily="2" charset="-78"/>
                <a:ea typeface="Times New Roman" panose="02020603050405020304" pitchFamily="18" charset="0"/>
                <a:cs typeface="Alexandria" pitchFamily="2" charset="-78"/>
              </a:rPr>
              <a:t>.</a:t>
            </a:r>
            <a:endParaRPr lang="ar-EG" sz="1600" kern="100" dirty="0">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0825"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06166" y="1280475"/>
            <a:ext cx="9884451" cy="5078313"/>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شبكات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err="1">
                <a:effectLst/>
                <a:latin typeface="Alexandria" pitchFamily="2" charset="-78"/>
                <a:ea typeface="Times New Roman" panose="02020603050405020304" pitchFamily="18" charset="0"/>
                <a:cs typeface="Alexandria" pitchFamily="2" charset="-78"/>
              </a:rPr>
              <a:t>إنستجرام</a:t>
            </a:r>
            <a:r>
              <a:rPr lang="ar-SA" b="1" kern="0" dirty="0">
                <a:effectLst/>
                <a:latin typeface="Alexandria" pitchFamily="2" charset="-78"/>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lexandria" pitchFamily="2" charset="-78"/>
              </a:rPr>
              <a:t>Instagram</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الرسائل البصرية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الصور والفيديوهات لتوضيح الأوضاع وتقديم التوجيهات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القصص المباشرة</a:t>
            </a:r>
            <a:r>
              <a:rPr lang="en-GB" sz="1600" kern="0" dirty="0">
                <a:effectLst/>
                <a:latin typeface="Alexandria" pitchFamily="2" charset="-78"/>
                <a:ea typeface="Times New Roman" panose="02020603050405020304" pitchFamily="18" charset="0"/>
                <a:cs typeface="Alexandria" pitchFamily="2" charset="-78"/>
              </a:rPr>
              <a:t> (Instagram Stories) </a:t>
            </a:r>
            <a:r>
              <a:rPr lang="ar-SA" sz="1600" kern="0" dirty="0">
                <a:effectLst/>
                <a:latin typeface="Alexandria" pitchFamily="2" charset="-78"/>
                <a:ea typeface="Times New Roman" panose="02020603050405020304" pitchFamily="18" charset="0"/>
                <a:cs typeface="Alexandria" pitchFamily="2" charset="-78"/>
              </a:rPr>
              <a:t>لتقديم تحديثات فورية ومباشرة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البصري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التفاعل مع تعليقات ومشاركات المتابعين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تنظيم جلسات بث مباشر للإجابة على أسئلة الجمهور</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لينكد إن </a:t>
            </a:r>
            <a:r>
              <a:rPr lang="en-GB" b="1" kern="0" dirty="0">
                <a:effectLst/>
                <a:latin typeface="Alexandria" pitchFamily="2" charset="-78"/>
                <a:ea typeface="Times New Roman" panose="02020603050405020304" pitchFamily="18" charset="0"/>
                <a:cs typeface="Alexandria" pitchFamily="2" charset="-78"/>
              </a:rPr>
              <a:t>LinkedIn</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التواصل المهني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المقالات والمستجدات المتعلقة بالأزمة على صفحة المؤسسة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مشاركة الخبرات والتوجيهات من قبل المتخصصين والمهنيين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الشركاء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التواصل مع الشركاء والمستثمرين لتقديم التحديثات وضمان التعاون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87356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59422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33865" y="1079655"/>
            <a:ext cx="10957247" cy="5586145"/>
          </a:xfrm>
          <a:prstGeom prst="rect">
            <a:avLst/>
          </a:prstGeom>
          <a:noFill/>
        </p:spPr>
        <p:txBody>
          <a:bodyPr wrap="square" rtlCol="0">
            <a:spAutoFit/>
          </a:bodyPr>
          <a:lstStyle/>
          <a:p>
            <a:pPr marL="342900" lvl="0" indent="-342900" algn="just" rtl="1">
              <a:spcAft>
                <a:spcPts val="12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lvl="0" algn="just" rtl="1">
              <a:spcAft>
                <a:spcPts val="12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المواقع الالكترونية والمدونات</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المواقع الالكترونية </a:t>
            </a:r>
            <a:r>
              <a:rPr lang="en-GB" b="1" kern="0" dirty="0">
                <a:effectLst/>
                <a:latin typeface="Alexandria" pitchFamily="2" charset="-78"/>
                <a:ea typeface="Times New Roman" panose="02020603050405020304" pitchFamily="18" charset="0"/>
                <a:cs typeface="Alexandria" pitchFamily="2" charset="-78"/>
              </a:rPr>
              <a:t>Websites</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نقطة معلومات مركزية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تحديث الموقع الالكتروني للمؤسسة بصفحة خاصة لتقديم المعلومات والتوجيهات المتعلقة بالأزمة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البيانات الصحفية والتقارير الرسمية على الموقع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التحليل والتقارير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تقديم تحليلات وتقييمات للوضع الحالي وتأثير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تقارير تفصيلية بعد انتهاء الأزمة لتوثيق الاستجابة والتعلم من التجربة</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المدونات </a:t>
            </a:r>
            <a:r>
              <a:rPr lang="en-GB" b="1" kern="0" dirty="0">
                <a:effectLst/>
                <a:latin typeface="Alexandria" pitchFamily="2" charset="-78"/>
                <a:ea typeface="Times New Roman" panose="02020603050405020304" pitchFamily="18" charset="0"/>
                <a:cs typeface="Alexandria" pitchFamily="2" charset="-78"/>
              </a:rPr>
              <a:t>Blogs</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المقالات التوجيهية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مقالات توجيهية تشرح كيفية التعامل مع الأزمة وآثارها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دعوة الخبراء لكتابة مقالات تشرح الوضع وتقدم نصائح عملية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القراء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السماح للقراء بالتعليق على المقالات والتفاعل مع المحتوى</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الرد على استفسارات القراء ومناقشة القضايا المطروحة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04022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81199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33865" y="1482810"/>
            <a:ext cx="10957247" cy="5175135"/>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lvl="0" algn="just" rtl="1">
              <a:spcBef>
                <a:spcPts val="600"/>
              </a:spcBef>
              <a:spcAft>
                <a:spcPts val="600"/>
              </a:spcAft>
            </a:pPr>
            <a:r>
              <a:rPr lang="ar-EG" sz="2000" b="1" kern="0" dirty="0">
                <a:latin typeface="Alexandria" pitchFamily="2" charset="-78"/>
                <a:ea typeface="Times New Roman" panose="02020603050405020304" pitchFamily="18" charset="0"/>
                <a:cs typeface="Alexandria" pitchFamily="2" charset="-78"/>
              </a:rPr>
              <a:t>3. ا</a:t>
            </a:r>
            <a:r>
              <a:rPr lang="ar-SA" sz="2000" b="1" kern="0" dirty="0">
                <a:effectLst/>
                <a:latin typeface="Alexandria" pitchFamily="2" charset="-78"/>
                <a:ea typeface="Times New Roman" panose="02020603050405020304" pitchFamily="18" charset="0"/>
                <a:cs typeface="Alexandria" pitchFamily="2" charset="-78"/>
              </a:rPr>
              <a:t>لتطبيقات المتنقلة </a:t>
            </a:r>
            <a:r>
              <a:rPr lang="en-GB" sz="2000" b="1" kern="0" dirty="0">
                <a:effectLst/>
                <a:latin typeface="Alexandria" pitchFamily="2" charset="-78"/>
                <a:ea typeface="Times New Roman" panose="02020603050405020304" pitchFamily="18" charset="0"/>
                <a:cs typeface="Alexandria" pitchFamily="2" charset="-78"/>
              </a:rPr>
              <a:t>Mobile Applications</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600" b="1" kern="0" dirty="0">
                <a:effectLst/>
                <a:latin typeface="Alexandria" pitchFamily="2" charset="-78"/>
                <a:ea typeface="Times New Roman" panose="02020603050405020304" pitchFamily="18" charset="0"/>
                <a:cs typeface="Alexandria" pitchFamily="2" charset="-78"/>
              </a:rPr>
              <a:t>التطبيقات الإخبارية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الإخطارات الفورية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التطبيقات لإرسال إشعارات فورية للمستخدمين حول تطورات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تقديم تحديثات مستمرة ومباشرة من خلال التطبيق</a:t>
            </a:r>
            <a:r>
              <a:rPr lang="en-GB" sz="1600" kern="0" dirty="0">
                <a:effectLst/>
                <a:latin typeface="Alexandria" pitchFamily="2" charset="-78"/>
                <a:ea typeface="Times New Roman" panose="02020603050405020304" pitchFamily="18" charset="0"/>
                <a:cs typeface="Alexandria" pitchFamily="2" charset="-78"/>
              </a:rPr>
              <a:t>.</a:t>
            </a:r>
            <a:endParaRPr lang="ar-EG" sz="1600" kern="100" dirty="0">
              <a:latin typeface="Alexandria" pitchFamily="2" charset="-78"/>
              <a:ea typeface="Calibri" panose="020F0502020204030204" pitchFamily="34" charset="0"/>
              <a:cs typeface="Alexandria" pitchFamily="2" charset="-78"/>
            </a:endParaRPr>
          </a:p>
          <a:p>
            <a:pPr algn="just" rtl="1">
              <a:lnSpc>
                <a:spcPct val="150000"/>
              </a:lnSpc>
            </a:pPr>
            <a:r>
              <a:rPr lang="ar-SA" sz="1600" b="1" kern="0" dirty="0">
                <a:effectLst/>
                <a:latin typeface="Alexandria" pitchFamily="2" charset="-78"/>
                <a:ea typeface="Times New Roman" panose="02020603050405020304" pitchFamily="18" charset="0"/>
                <a:cs typeface="Alexandria" pitchFamily="2" charset="-78"/>
              </a:rPr>
              <a:t>التطبيقات المخصصة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الطوارئ</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تطوير تطبيقات مخصصة لإدارة الأزمات تقدم التوجيهات والمساعدة الفورية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توفير وسائل اتصال مباشرة للمستخدمين مع فرق الطوارئ والمسؤولين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التواصل الداخلي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تطبيقات مثل</a:t>
            </a:r>
            <a:r>
              <a:rPr lang="en-GB" sz="1600" kern="0" dirty="0">
                <a:effectLst/>
                <a:latin typeface="Alexandria" pitchFamily="2" charset="-78"/>
                <a:ea typeface="Times New Roman" panose="02020603050405020304" pitchFamily="18" charset="0"/>
                <a:cs typeface="Alexandria" pitchFamily="2" charset="-78"/>
              </a:rPr>
              <a:t> Slack </a:t>
            </a:r>
            <a:r>
              <a:rPr lang="ar-SA" sz="1600" kern="0" dirty="0">
                <a:effectLst/>
                <a:latin typeface="Alexandria" pitchFamily="2" charset="-78"/>
                <a:ea typeface="Times New Roman" panose="02020603050405020304" pitchFamily="18" charset="0"/>
                <a:cs typeface="Alexandria" pitchFamily="2" charset="-78"/>
              </a:rPr>
              <a:t>أو</a:t>
            </a:r>
            <a:r>
              <a:rPr lang="en-GB" sz="1600" kern="0" dirty="0">
                <a:effectLst/>
                <a:latin typeface="Alexandria" pitchFamily="2" charset="-78"/>
                <a:ea typeface="Times New Roman" panose="02020603050405020304" pitchFamily="18" charset="0"/>
                <a:cs typeface="Alexandria" pitchFamily="2" charset="-78"/>
              </a:rPr>
              <a:t> Microsoft Teams </a:t>
            </a:r>
            <a:r>
              <a:rPr lang="ar-SA" sz="1600" kern="0" dirty="0">
                <a:effectLst/>
                <a:latin typeface="Alexandria" pitchFamily="2" charset="-78"/>
                <a:ea typeface="Times New Roman" panose="02020603050405020304" pitchFamily="18" charset="0"/>
                <a:cs typeface="Alexandria" pitchFamily="2" charset="-78"/>
              </a:rPr>
              <a:t>للتواصل الداخلي بين أعضاء الفريق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تسهيل تبادل المعلومات والتنسيق بين الأعضاء بسرعة وفعالية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95333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95462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3215" y="2008823"/>
            <a:ext cx="9783671" cy="3788025"/>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الأدوات الرقمية تلعب دورًا حيويًا في إدارة الأزمات من خلال تسهيل التواصل السريع والتفاعل مع الجمهور.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يمكن للمؤسسات استخدام شبكات التواصل الاجتماعي، المواقع الالكترونية، المدونات، والتطبيقات المتنقلة لنشر المعلومات والتحديثات، والتفاعل مع الجمهور، وتقديم التوجيهات اللازمة.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تعد هذه الأدوات أساسية لضمان استجابة فعالة وسريعة للأزمات، مما يساعد في تقليل التأثيرات السلبية وتعزيز الثقة بين الجمهور والمؤسسة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13410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64963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63718" y="1287244"/>
            <a:ext cx="10291124" cy="5170646"/>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1143000" lvl="2" indent="-228600" algn="just" rtl="1">
              <a:spcBef>
                <a:spcPts val="600"/>
              </a:spcBef>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نقل المعلومات بسرعة</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تتيح رسائل الإعلام الرقمي نقل المعلومات الهامة بسرعة فائقة إلى جمهور واسع. </a:t>
            </a:r>
            <a:endParaRPr lang="en-GB"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يمكن نشر التحديثات الفورية حول الأزمات عبر وسائل التواصل الاجتماعي والبريد الالكتروني والمدونات</a:t>
            </a:r>
            <a:r>
              <a:rPr lang="en-GB"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lvl="2" algn="just" rtl="1">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التفاعل مع الجمهور</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228600"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توفر رسائل الإعلام الرقمي وسيلة مباشرة للتفاعل مع الجمهور. يمكن للمؤسسات الرد على الأسئلة والاستفسارات وتقديم التوجيهات اللازمة في الوقت الفعلي عبر وسائل التواصل الاجتماعي</a:t>
            </a:r>
            <a:r>
              <a:rPr lang="ar-SA" sz="1600" kern="0" dirty="0">
                <a:effectLst/>
                <a:latin typeface="Calibri" panose="020F0502020204030204" pitchFamily="34" charset="0"/>
                <a:ea typeface="Times New Roman" panose="02020603050405020304" pitchFamily="18" charset="0"/>
                <a:cs typeface="Alexandria" pitchFamily="2" charset="-78"/>
              </a:rPr>
              <a:t>.</a:t>
            </a:r>
            <a:endParaRPr lang="ar-EG" sz="1600" kern="0" dirty="0">
              <a:effectLst/>
              <a:latin typeface="Calibri" panose="020F0502020204030204" pitchFamily="34" charset="0"/>
              <a:ea typeface="Times New Roman" panose="02020603050405020304" pitchFamily="18" charset="0"/>
              <a:cs typeface="Alexandria" pitchFamily="2" charset="-78"/>
            </a:endParaRPr>
          </a:p>
          <a:p>
            <a:pPr lvl="2" algn="just" rtl="1">
              <a:spcBef>
                <a:spcPts val="600"/>
              </a:spcBef>
              <a:spcAft>
                <a:spcPts val="600"/>
              </a:spcAft>
            </a:pPr>
            <a:r>
              <a:rPr lang="ar-EG" b="1" kern="0" dirty="0">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توجيه الرسائل المحددة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تتيح الرسائل الرقمية إمكانية تخصيص الرسائل للجمهور المستهدف بناءً على اهتماماتهم واحتياجاتهم. يمكن استخدام التحليلات الرقمية لتحديد الفئات المستهدفة وإرسال رسائل محددة لهم</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lvl="2" algn="just" rtl="1">
              <a:spcBef>
                <a:spcPts val="600"/>
              </a:spcBef>
              <a:spcAft>
                <a:spcPts val="600"/>
              </a:spcAft>
            </a:pPr>
            <a:r>
              <a:rPr lang="ar-EG" b="1" kern="0" dirty="0">
                <a:effectLst/>
                <a:latin typeface="Calibri" panose="020F0502020204030204" pitchFamily="34" charset="0"/>
                <a:ea typeface="Times New Roman" panose="02020603050405020304" pitchFamily="18" charset="0"/>
                <a:cs typeface="Alexandria" pitchFamily="2" charset="-78"/>
              </a:rPr>
              <a:t>4. </a:t>
            </a:r>
            <a:r>
              <a:rPr lang="ar-SA" b="1" kern="0" dirty="0">
                <a:effectLst/>
                <a:latin typeface="Calibri" panose="020F0502020204030204" pitchFamily="34" charset="0"/>
                <a:ea typeface="Times New Roman" panose="02020603050405020304" pitchFamily="18" charset="0"/>
                <a:cs typeface="Alexandria" pitchFamily="2" charset="-78"/>
              </a:rPr>
              <a:t>إدارة الشائعات والأخبار الكاذبة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يمكن استخدام الرسائل الرقمية لنفي الشائعات وتصحيح المعلومات الخاطئة. يمكن نشر التصحيحات والتوضيحات بسرعة عبر وسائل التواصل الاجتماعي والمواقع الالكترونية.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51330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22367"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89657"/>
            <a:ext cx="10717767" cy="5223994"/>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وسائل التواصل الاجتماعي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ar-EG" sz="2000" b="1" kern="100" dirty="0">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50000"/>
              </a:lnSpc>
              <a:spcAft>
                <a:spcPts val="600"/>
              </a:spcAft>
              <a:buSzPts val="1000"/>
              <a:buFont typeface="Courier New" panose="02070309020205020404" pitchFamily="49" charset="0"/>
              <a:buChar char="o"/>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تلعب وسائل التواصل الاجتماعي دورًا حاسمًا في إدارة الأزمات بفضل قدرتها على الوصول إلى جمهور واسع، ونقل المعلومات بسرعة وفاعلية، وتفاعلها المباشر مع الجمهور. </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توفر هذه المنصات وسيلة مباشرة للتواصل مع الجمهور، ونشر التحديثات الفورية بالمعلومات الهامة حول الأزمة؛ مما يساعد في إبقاء الجمهور على اطلاع دائم بالوضع الراهن.</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تتيح وسائل التواصل الاجتماعي التفاعل المباشر مع الجمهور، حيث يمكن الرد على الأسئلة والاستفسارات وتقديم التوجيهات الفورية؛ مما يساعد في بناء الثقة ويقلل من الشائعات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يمكن استخدام وسائل التواصل الاجتماعي لنفي الشائعات والأخبار الكاذبة بسرعة، ونشر التصحيحات والتوضيحات فورًا لمنع انتشار المعلومات المضللة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تتيح وسائل التواصل الاجتماعي تنسيق الجهود مع الجهات المعنية مثل السلطات الحكومية، المنظمات غير الربحية، والمؤسسات الأخرى المعنية بإدارة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08458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857943"/>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601370"/>
            <a:ext cx="10655200" cy="4480522"/>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المواقع الالكترونية والمدونات</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توفر المواقع الالكترونية والمدونات منصة لنشر المعلومات المفصلة حول الأزمة. </a:t>
            </a:r>
            <a:endParaRPr lang="ar-EG" sz="1800" kern="0" dirty="0">
              <a:effectLst/>
              <a:latin typeface="Calibri" panose="020F0502020204030204" pitchFamily="34" charset="0"/>
              <a:ea typeface="Times New Roman" panose="02020603050405020304" pitchFamily="18" charset="0"/>
              <a:cs typeface="Alexandria" pitchFamily="2" charset="-78"/>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نشر المقالات والتحديثات والبيانات الصحفية على هذه المنصات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البريد الالكتروني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يعد البريد الالكتروني وسيلة فعالة للتواصل المباشر مع الجمهور المستهدف.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 يمكن استخدام البريد الالكتروني لإرسال التحديثات والنشرات الإخبارية والتوجيهات</a:t>
            </a:r>
            <a:r>
              <a:rPr lang="ar-EG" sz="1800" kern="0" dirty="0">
                <a:effectLst/>
                <a:latin typeface="Calibri" panose="020F0502020204030204" pitchFamily="34" charset="0"/>
                <a:ea typeface="Times New Roman" panose="02020603050405020304" pitchFamily="18" charset="0"/>
                <a:cs typeface="Alexandria" pitchFamily="2" charset="-78"/>
              </a:rPr>
              <a:t>.</a:t>
            </a: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رسائل البث المباشر والفيديوهات</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استخدام الفيديوهات والبث المباشر لتقديم المعلومات بطريقة تفاعلية وجذابة.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للمؤسسات تقديم المؤتمرات الصحفية والبث المباشر لتقديم التحديثات والإجابات على الأسئلة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80565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7196" y="61780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17920" y="1191318"/>
            <a:ext cx="9614261" cy="5386090"/>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228600"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أمثلة على استخدام وسائل التواصل الاجتماعي</a:t>
            </a:r>
            <a:r>
              <a:rPr lang="en-GB" sz="2000" b="1"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a:effectLst/>
                <a:latin typeface="Alexandria" pitchFamily="2" charset="-78"/>
                <a:ea typeface="Times New Roman" panose="02020603050405020304" pitchFamily="18" charset="0"/>
                <a:cs typeface="Alexandria" pitchFamily="2" charset="-78"/>
              </a:rPr>
              <a:t>تويتر</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خلال الأعاصير والكوارث الطبيعية، تستخدم العديد من الوكالات الحكومية حساباتها على تويتر لنشر التحديثات الفورية حول الأحوال الجوية وتوجيهات الإخلاء</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a:effectLst/>
                <a:latin typeface="Alexandria" pitchFamily="2" charset="-78"/>
                <a:ea typeface="Times New Roman" panose="02020603050405020304" pitchFamily="18" charset="0"/>
                <a:cs typeface="Alexandria" pitchFamily="2" charset="-78"/>
              </a:rPr>
              <a:t>فيسبوك</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تستخدم المنظمات غير الربحية فيسبوك لجمع التبرعات ونشر المعلومات حول كيفية تقديم المساعدة خلال الأزمات الإنسانية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err="1">
                <a:effectLst/>
                <a:latin typeface="Alexandria" pitchFamily="2" charset="-78"/>
                <a:ea typeface="Times New Roman" panose="02020603050405020304" pitchFamily="18" charset="0"/>
                <a:cs typeface="Alexandria" pitchFamily="2" charset="-78"/>
              </a:rPr>
              <a:t>إنستجرام</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تستخدم الشركات </a:t>
            </a:r>
            <a:r>
              <a:rPr lang="ar-SA" sz="1800" kern="0" dirty="0" err="1">
                <a:effectLst/>
                <a:latin typeface="Alexandria" pitchFamily="2" charset="-78"/>
                <a:ea typeface="Times New Roman" panose="02020603050405020304" pitchFamily="18" charset="0"/>
                <a:cs typeface="Alexandria" pitchFamily="2" charset="-78"/>
              </a:rPr>
              <a:t>إنستجرام</a:t>
            </a:r>
            <a:r>
              <a:rPr lang="ar-SA" sz="1800" kern="0" dirty="0">
                <a:effectLst/>
                <a:latin typeface="Alexandria" pitchFamily="2" charset="-78"/>
                <a:ea typeface="Times New Roman" panose="02020603050405020304" pitchFamily="18" charset="0"/>
                <a:cs typeface="Alexandria" pitchFamily="2" charset="-78"/>
              </a:rPr>
              <a:t> لنشر الفيديوهات والصور التوعوية حول كيفية التصرف خلال الأزمات الصحية مثل جائحة </a:t>
            </a:r>
            <a:r>
              <a:rPr lang="en-GB" sz="1800" kern="0" dirty="0">
                <a:effectLst/>
                <a:latin typeface="Alexandria" pitchFamily="2" charset="-78"/>
                <a:ea typeface="Times New Roman" panose="02020603050405020304" pitchFamily="18" charset="0"/>
                <a:cs typeface="Alexandria" pitchFamily="2" charset="-78"/>
              </a:rPr>
              <a:t> COVID-19</a:t>
            </a:r>
            <a:endParaRPr lang="ar-EG" sz="1800" kern="0" dirty="0">
              <a:effectLst/>
              <a:latin typeface="Alexandria" pitchFamily="2" charset="-78"/>
              <a:ea typeface="Times New Roman" panose="02020603050405020304" pitchFamily="18" charset="0"/>
              <a:cs typeface="Alexandria" pitchFamily="2" charset="-78"/>
            </a:endParaRPr>
          </a:p>
          <a:p>
            <a:pPr marL="228600"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مثال على استخدام المواقع الالكترونية: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خلال الأزمات الطبيعية مثل الزلازل والفيضانات، تستخدم المنظمات غير الربحية والحكومات المواقع الالكترونية لنشر المعلومات حول مراكز الإيواء والمساعدات المتاحة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228600"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مثال على استخدام البريد الالكتروني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خلال الأزمات الأمنية، يمكن للشركات إرسال تحديثات فورية عبر البريد الالكتروني لموظفيها لتوجيههم حول كيفية التصرف والبقاء بأمان</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577989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350" y="55518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5803" y="985282"/>
            <a:ext cx="11922337" cy="5632311"/>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2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marL="1143000" lvl="2" indent="-228600" algn="just" rtl="1">
              <a:spcBef>
                <a:spcPts val="600"/>
              </a:spcBef>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انتشار الأخبار الزائفة والشائعات</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التضليل الإعلامي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للأخبار الزائفة والشائعات الانتشار بسرعة كبيرة على وسائل التواصل الاجتماعي، مما يؤدي إلى تضليل الجمهور وتفاقم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التحقق من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يصعب التحقق من صحة المعلومات المنشورة على الانترنت، مما يزيد من تحدي إدارة الشائعات والأخبار الكاذبة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b="1" kern="0" dirty="0">
                <a:effectLst/>
                <a:latin typeface="Alexandria" pitchFamily="2" charset="-78"/>
                <a:ea typeface="Times New Roman" panose="02020603050405020304" pitchFamily="18" charset="0"/>
                <a:cs typeface="Alexandria" pitchFamily="2" charset="-78"/>
              </a:rPr>
              <a:t>استراتيجيات المواجهة</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الشفافية والتواصل المستمر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معلومات دقيقة وموثوقة بشكل مستمر يمكن أن يساعد في مكافحة الشائعات وتوضيح الحقائق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التعاون مع منصات التواصل الاجتماعي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التعاون مع منصات التواصل الاجتماعي مثل فيسبوك وتويتر لإزالة المحتوى الزائف والتحقق من الأخبار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استخدام التكنولوجيا</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الأدوات التكنولوجية مثل تقنيات الذكاء الاصطناعي والتعلم الآلي لرصد وتحليل الشائعات والأخبار الزائفة بشكل أسرع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147619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8490" y="1202580"/>
            <a:ext cx="11242346" cy="5401479"/>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lvl="2" algn="just" rtl="1">
              <a:lnSpc>
                <a:spcPct val="150000"/>
              </a:lnSpc>
              <a:spcBef>
                <a:spcPts val="600"/>
              </a:spcBef>
              <a:spcAft>
                <a:spcPts val="600"/>
              </a:spcAft>
            </a:pPr>
            <a:r>
              <a:rPr lang="ar-EG" sz="1600" b="1" kern="0" dirty="0">
                <a:effectLst/>
                <a:latin typeface="Alexandria" pitchFamily="2" charset="-78"/>
                <a:ea typeface="Times New Roman" panose="02020603050405020304" pitchFamily="18" charset="0"/>
                <a:cs typeface="Alexandria" pitchFamily="2" charset="-78"/>
              </a:rPr>
              <a:t>2. </a:t>
            </a:r>
            <a:r>
              <a:rPr lang="ar-SA" sz="1600" b="1" kern="0" dirty="0">
                <a:effectLst/>
                <a:latin typeface="Alexandria" pitchFamily="2" charset="-78"/>
                <a:ea typeface="Times New Roman" panose="02020603050405020304" pitchFamily="18" charset="0"/>
                <a:cs typeface="Alexandria" pitchFamily="2" charset="-78"/>
              </a:rPr>
              <a:t>سرعة انتشار المعلومات وصعوبة السيطرة عليها</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الانتشار الفوري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يمكن للمعلومات أن تنتشر بسرعة كبيرة عبر وسائل التواصل الاجتماعي، مما يجعل من الصعب السيطرة على الرسالة الإعلامية وتوجيهها بالشكل المناسب</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الفوري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يتوقع الجمهور استجابة فورية من المؤسسة، مما يزيد الضغط على فرق إدارة الأزمات لتقديم معلومات دقيقة وسريعة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المواجهة</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التحضير والاستعداد</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إعداد خطط إدارة الأزمات مسبقًا تتضمن استراتيجيات للتواصل الرقمي الفوري، وتحديد فرق مختصة للتفاعل السريع مع الجمهور</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استخدام المنصات المناسبة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اختيار المنصات الرقمية المناسبة لنشر المعلومات، مثل تويتر وفيسبوك، واستخدام البث المباشر لتقديم تحديثات فورية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التدريب المستمر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تدريب فرق العمل على استخدام الأدوات الرقمية بفعالية والاستجابة السريعة للأزمات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09006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9713" y="77887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71169" y="1343065"/>
            <a:ext cx="11449662" cy="5186035"/>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lvl="2" algn="just" rtl="1">
              <a:lnSpc>
                <a:spcPct val="150000"/>
              </a:lnSpc>
              <a:spcBef>
                <a:spcPts val="600"/>
              </a:spcBef>
              <a:spcAft>
                <a:spcPts val="600"/>
              </a:spcAft>
            </a:pPr>
            <a:r>
              <a:rPr lang="ar-EG" sz="1600" b="1" kern="0" dirty="0">
                <a:effectLst/>
                <a:latin typeface="Alexandria" pitchFamily="2" charset="-78"/>
                <a:ea typeface="Times New Roman" panose="02020603050405020304" pitchFamily="18" charset="0"/>
                <a:cs typeface="Alexandria" pitchFamily="2" charset="-78"/>
              </a:rPr>
              <a:t>3. </a:t>
            </a:r>
            <a:r>
              <a:rPr lang="ar-SA" sz="1600" b="1" kern="0" dirty="0">
                <a:effectLst/>
                <a:latin typeface="Alexandria" pitchFamily="2" charset="-78"/>
                <a:ea typeface="Times New Roman" panose="02020603050405020304" pitchFamily="18" charset="0"/>
                <a:cs typeface="Alexandria" pitchFamily="2" charset="-78"/>
              </a:rPr>
              <a:t>التأثير على سمعة المؤسسة وصورتها</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الآثار طويلة الأمد</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الأزمات يمكن أن تؤثر سلبًا على سمعة المؤسسة وصورتها لفترة طويلة بعد انتهاء الأزمة، مما يتطلب جهودًا مستمرة لإعادة بناء الثقة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النقد العلني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وسائل التواصل الاجتماعي تتيح للجمهور التعبير عن آرائهم وانتقاداتهم بشكل علني، مما قد يفاقم تأثير الأزمة على سمعة المؤسسة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المواجهة</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التواصل الشفاف</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تبني سياسة شفافة في التواصل مع الجمهور، والاعتراف بالأخطاء وتوضيح الإجراءات المتخذة لحل الأزمة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إدارة السمعة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استخدام استراتيجيات إدارة السمعة بشكل استباقي، مثل مراقبة وسائل التواصل الاجتماعي والرد على التعليقات السلبية بشكل مهني</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المستمر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الحفاظ على تواصل مستمر مع الجمهور بعد انتهاء الأزمة، ونشر التحديثات حول التحسينات والتدابير المتخذة لمنع تكرار الأزمة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289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637640"/>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5943" y="1218064"/>
            <a:ext cx="11424883" cy="5324535"/>
          </a:xfrm>
          <a:prstGeom prst="rect">
            <a:avLst/>
          </a:prstGeom>
          <a:noFill/>
        </p:spPr>
        <p:txBody>
          <a:bodyPr wrap="square" rtlCol="0">
            <a:spAutoFit/>
          </a:bodyPr>
          <a:lstStyle/>
          <a:p>
            <a:pPr marL="342900" lvl="0" indent="-342900" algn="just" rtl="1">
              <a:spcAft>
                <a:spcPts val="12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marL="342900" lvl="0" indent="-342900" algn="just" rtl="1">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شركة طيران</a:t>
            </a:r>
            <a:r>
              <a:rPr lang="en-GB" b="1" kern="0" dirty="0">
                <a:effectLst/>
                <a:latin typeface="Alexandria" pitchFamily="2" charset="-78"/>
                <a:ea typeface="Times New Roman" panose="02020603050405020304" pitchFamily="18" charset="0"/>
                <a:cs typeface="Alexandria" pitchFamily="2" charset="-78"/>
              </a:rPr>
              <a:t> Southwest Airlines – </a:t>
            </a:r>
            <a:r>
              <a:rPr lang="ar-SA" b="1" kern="0" dirty="0">
                <a:effectLst/>
                <a:latin typeface="Alexandria" pitchFamily="2" charset="-78"/>
                <a:ea typeface="Times New Roman" panose="02020603050405020304" pitchFamily="18" charset="0"/>
                <a:cs typeface="Alexandria" pitchFamily="2" charset="-78"/>
              </a:rPr>
              <a:t>أزمة الإعصار هارفي</a:t>
            </a:r>
            <a:r>
              <a:rPr lang="ar-EG" b="1" kern="0" dirty="0">
                <a:effectLst/>
                <a:latin typeface="Alexandria" pitchFamily="2" charset="-78"/>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lexandria" pitchFamily="2" charset="-78"/>
              </a:rPr>
              <a:t> (2017)</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500" kern="0" dirty="0">
                <a:effectLst/>
                <a:latin typeface="Alexandria" pitchFamily="2" charset="-78"/>
                <a:ea typeface="Times New Roman" panose="02020603050405020304" pitchFamily="18" charset="0"/>
                <a:cs typeface="Alexandria" pitchFamily="2" charset="-78"/>
              </a:rPr>
              <a:t>تعرضت ولاية تكساس في الولايات المتحدة لإعصار هارفي المدمر، مما تسبب في فيضانات هائلة وأضرار واسعة النطاق</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r>
              <a:rPr lang="ar-SA" sz="1500" b="1" kern="0" dirty="0">
                <a:effectLst/>
                <a:latin typeface="Alexandria" pitchFamily="2" charset="-78"/>
                <a:ea typeface="Times New Roman" panose="02020603050405020304" pitchFamily="18" charset="0"/>
                <a:cs typeface="Alexandria" pitchFamily="2" charset="-78"/>
              </a:rPr>
              <a:t>استخدام الإعلام الرقمي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تويتر</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استخدمت</a:t>
            </a:r>
            <a:r>
              <a:rPr lang="en-GB" sz="1500" kern="0" dirty="0">
                <a:effectLst/>
                <a:latin typeface="Alexandria" pitchFamily="2" charset="-78"/>
                <a:ea typeface="Times New Roman" panose="02020603050405020304" pitchFamily="18" charset="0"/>
                <a:cs typeface="Alexandria" pitchFamily="2" charset="-78"/>
              </a:rPr>
              <a:t> Southwest Airlines </a:t>
            </a:r>
            <a:r>
              <a:rPr lang="ar-SA" sz="1500" kern="0" dirty="0">
                <a:effectLst/>
                <a:latin typeface="Alexandria" pitchFamily="2" charset="-78"/>
                <a:ea typeface="Times New Roman" panose="02020603050405020304" pitchFamily="18" charset="0"/>
                <a:cs typeface="Alexandria" pitchFamily="2" charset="-78"/>
              </a:rPr>
              <a:t>حسابها الرسمي على تويتر لنشر تحديثات فورية حول حالة الرحلات والتغييرات في الجدول الزمني</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قدمت معلومات حول كيفية تغيير أو إلغاء الحجوزات بدون رسوم إضافية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فيسبوك</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نشرت الشركة تحديثات مستمرة على صفحتها الرسمية، بما في ذلك نصائح السلامة وروابط لمصادر الدعم والمساعدة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استخدمت البث المباشر للإجابة على أسئلة العملاء وتقديم توجيهات مباشرة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الموقع الالكتروني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أنشأت صفحة خاصة على موقعها الالكتروني تحتوي على معلومات محدثة حول تأثير الإعصار على رحلاتها، وكيفية إعادة الحجز، وسياسات الإلغاء</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500" b="1" kern="0" dirty="0">
                <a:effectLst/>
                <a:latin typeface="Alexandria" pitchFamily="2" charset="-78"/>
                <a:ea typeface="Times New Roman" panose="02020603050405020304" pitchFamily="18" charset="0"/>
                <a:cs typeface="Alexandria" pitchFamily="2" charset="-78"/>
              </a:rPr>
              <a:t>النتائج</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الثقة والشفافية</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من خلال استخدام الإعلام الرقمي بفعالية، تمكنت</a:t>
            </a:r>
            <a:r>
              <a:rPr lang="en-GB" sz="1500" kern="0" dirty="0">
                <a:effectLst/>
                <a:latin typeface="Alexandria" pitchFamily="2" charset="-78"/>
                <a:ea typeface="Times New Roman" panose="02020603050405020304" pitchFamily="18" charset="0"/>
                <a:cs typeface="Alexandria" pitchFamily="2" charset="-78"/>
              </a:rPr>
              <a:t> Southwest Airlines </a:t>
            </a:r>
            <a:r>
              <a:rPr lang="ar-SA" sz="1500" kern="0" dirty="0">
                <a:effectLst/>
                <a:latin typeface="Alexandria" pitchFamily="2" charset="-78"/>
                <a:ea typeface="Times New Roman" panose="02020603050405020304" pitchFamily="18" charset="0"/>
                <a:cs typeface="Alexandria" pitchFamily="2" charset="-78"/>
              </a:rPr>
              <a:t>من الحفاظ على التواصل الشفاف مع عملائها، مما زاد من الثقة والولاء للشركة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التفاعل الفوري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التفاعل الفوري مع العملاء ساعد في تقليل الاضطرابات وزيادة رضا العملاء عن الاستجابة السريعة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3902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637640"/>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957" y="1126242"/>
            <a:ext cx="11733869" cy="5447645"/>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lvl="0" algn="just" rtl="1">
              <a:spcAft>
                <a:spcPts val="600"/>
              </a:spcAft>
            </a:pPr>
            <a:r>
              <a:rPr lang="ar-SA" b="1" kern="0" dirty="0">
                <a:effectLst/>
                <a:latin typeface="Alexandria" pitchFamily="2" charset="-78"/>
                <a:ea typeface="Times New Roman" panose="02020603050405020304" pitchFamily="18" charset="0"/>
                <a:cs typeface="Alexandria" pitchFamily="2" charset="-78"/>
              </a:rPr>
              <a:t>2.</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شركة </a:t>
            </a:r>
            <a:r>
              <a:rPr lang="en-GB" b="1" kern="0" dirty="0">
                <a:effectLst/>
                <a:latin typeface="Alexandria" pitchFamily="2" charset="-78"/>
                <a:ea typeface="Times New Roman" panose="02020603050405020304" pitchFamily="18" charset="0"/>
                <a:cs typeface="Alexandria" pitchFamily="2" charset="-78"/>
              </a:rPr>
              <a:t>BP –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أزمة تسرب النفط في خليج المكسيك (2010)</a:t>
            </a:r>
          </a:p>
          <a:p>
            <a:pPr marL="342900" lvl="0" indent="-342900" algn="just" rtl="1">
              <a:spcAft>
                <a:spcPts val="600"/>
              </a:spcAft>
              <a:buSzPts val="1000"/>
              <a:buFont typeface="Symbol" panose="05050102010706020507" pitchFamily="18" charset="2"/>
              <a:buChar char=""/>
              <a:tabLst>
                <a:tab pos="457200" algn="l"/>
              </a:tabLst>
            </a:pPr>
            <a:r>
              <a:rPr lang="ar-SA" sz="1400" kern="0" dirty="0">
                <a:effectLst/>
                <a:latin typeface="Alexandria" pitchFamily="2" charset="-78"/>
                <a:ea typeface="Times New Roman" panose="02020603050405020304" pitchFamily="18" charset="0"/>
                <a:cs typeface="Alexandria" pitchFamily="2" charset="-78"/>
              </a:rPr>
              <a:t>تعرضت شركة</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لأزمة كبيرة بعد انفجار منصة النفط</a:t>
            </a:r>
            <a:r>
              <a:rPr lang="en-GB" sz="1400" kern="0" dirty="0">
                <a:effectLst/>
                <a:latin typeface="Alexandria" pitchFamily="2" charset="-78"/>
                <a:ea typeface="Times New Roman" panose="02020603050405020304" pitchFamily="18" charset="0"/>
                <a:cs typeface="Alexandria" pitchFamily="2" charset="-78"/>
              </a:rPr>
              <a:t> Deepwater Horizon</a:t>
            </a:r>
            <a:r>
              <a:rPr lang="ar-SA" sz="1400" kern="0" dirty="0">
                <a:effectLst/>
                <a:latin typeface="Alexandria" pitchFamily="2" charset="-78"/>
                <a:ea typeface="Times New Roman" panose="02020603050405020304" pitchFamily="18" charset="0"/>
                <a:cs typeface="Alexandria" pitchFamily="2" charset="-78"/>
              </a:rPr>
              <a:t>، مما أدى إلى تسرب نفطي كبير في خليج المكسيك</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400" b="1" kern="0" dirty="0">
                <a:effectLst/>
                <a:latin typeface="Alexandria" pitchFamily="2" charset="-78"/>
                <a:ea typeface="Times New Roman" panose="02020603050405020304" pitchFamily="18" charset="0"/>
                <a:cs typeface="Alexandria" pitchFamily="2" charset="-78"/>
              </a:rPr>
              <a:t>استخدام الإعلام الرقمي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تويتر وفيسبوك</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أنشأت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حسابات رسمية على تويتر وفيسبوك لتقديم تحديثات فورية حول الجهود المبذولة لاحتواء التسرب وتنظيف الشواطئ</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قدمت معلومات حول التقدم المحرز في إيقاف التسرب والتعويضات المقدمة للمجتمعات المتضررة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يوتيوب</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نشرت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فيديوهات توضيحية على قناتها على يوتيوب لشرح الإجراءات المتخذة لاحتواء التسرب وتنظيف البيئة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استخدمت الفيديوهات لتوضيح كيفية تعامل الفرق مع الأزمة والتقدم المحرز بشكل مرئي</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الموقع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أنشأت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موقعًا خاصًا بالأزمة، يحتوي على معلومات محدثة، وتقارير بيئية، وبيانات صحفية، ومصادر للمجتمعات المتضررة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400" b="1" kern="0" dirty="0">
                <a:effectLst/>
                <a:latin typeface="Alexandria" pitchFamily="2" charset="-78"/>
                <a:ea typeface="Times New Roman" panose="02020603050405020304" pitchFamily="18" charset="0"/>
                <a:cs typeface="Alexandria" pitchFamily="2" charset="-78"/>
              </a:rPr>
              <a:t>النتائج</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استعادة السمعة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على الرغم من الأزمة الكبرى، تمكنت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من استخدام الإعلام الرقمي لتقديم المعلومات بشفافية ومحاولة استعادة سمعتها بمرور الوقت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مع الجمهور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ساعد التفاعل المستمر مع الجمهور في تقديم التوضيحات والرد على الاستفسارات، مما ساهم في الحد من انتشار المعلومات المضللة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733154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586049"/>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5827" y="1047081"/>
            <a:ext cx="11227683" cy="5524589"/>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marL="342900" lvl="0" indent="-342900" algn="just" rtl="1">
              <a:spcAft>
                <a:spcPts val="200"/>
              </a:spcAft>
              <a:buAutoNum type="arabicPeriod" startAt="3"/>
            </a:pPr>
            <a:r>
              <a:rPr lang="ar-SA" b="1" kern="0" dirty="0">
                <a:effectLst/>
                <a:latin typeface="Alexandria" pitchFamily="2" charset="-78"/>
                <a:ea typeface="Times New Roman" panose="02020603050405020304" pitchFamily="18" charset="0"/>
                <a:cs typeface="Alexandria" pitchFamily="2" charset="-78"/>
              </a:rPr>
              <a:t>شركة كولومبيا الرياضية – أزمة الانتهاك الأمني (2019)</a:t>
            </a:r>
            <a:endParaRPr lang="ar-EG" b="1" kern="0" dirty="0">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kern="0" dirty="0">
                <a:effectLst/>
                <a:latin typeface="Alexandria" pitchFamily="2" charset="-78"/>
                <a:ea typeface="Times New Roman" panose="02020603050405020304" pitchFamily="18" charset="0"/>
                <a:cs typeface="Alexandria" pitchFamily="2" charset="-78"/>
              </a:rPr>
              <a:t>تعرضت شركة كولومبيا الرياضية لاختراق أمني أدى إلى تسريب بيانات العملاء الشخصية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200"/>
              </a:spcAft>
            </a:pPr>
            <a:r>
              <a:rPr lang="ar-SA" sz="1400" b="1" kern="0" dirty="0">
                <a:effectLst/>
                <a:latin typeface="Alexandria" pitchFamily="2" charset="-78"/>
                <a:ea typeface="Times New Roman" panose="02020603050405020304" pitchFamily="18" charset="0"/>
                <a:cs typeface="Alexandria" pitchFamily="2" charset="-78"/>
              </a:rPr>
              <a:t>استخدام الإعلام الرقمي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البريد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أرسلت الشركة رسائل بريد إلكتروني فورية إلى جميع العملاء المتضررين، تشرح فيها تفاصيل الاختراق والإجراءات المتخذة لحماية البيانات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الموقع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نشرت كولومبيا تحديثات مفصلة على موقعها الالكتروني، تتضمن خطوات لتأمين الحسابات ونصائح لحماية المعلومات الشخصية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وسائل التواصل الاجتماعي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استخدمت الشركة حساباتها على وسائل التواصل الاجتماعي لنشر التحديثات وتوجيه العملاء إلى مصادر المعلومات الرسمية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قامت بتنظيم جلسات بث مباشر للإجابة على أسئلة العملاء وطمأنتهم حول الإجراءات المتخذة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200"/>
              </a:spcAft>
            </a:pPr>
            <a:r>
              <a:rPr lang="ar-SA" sz="1400" b="1" kern="0" dirty="0">
                <a:effectLst/>
                <a:latin typeface="Alexandria" pitchFamily="2" charset="-78"/>
                <a:ea typeface="Times New Roman" panose="02020603050405020304" pitchFamily="18" charset="0"/>
                <a:cs typeface="Alexandria" pitchFamily="2" charset="-78"/>
              </a:rPr>
              <a:t>النتائج</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تقليل الأضرار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من خلال الاستجابة السريعة واستخدام الإعلام الرقمي بفعالية، تمكنت كولومبيا من تقليل الأضرار واستعادة ثقة العملاء</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الشفافية والمصداقية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ساهمت الشفافية في التعامل مع الأزمة عبر الإعلام الرقمي في تعزيز مصداقية الشركة وتحسين صورتها العامة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803047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1149" y="112925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829" y="2089245"/>
            <a:ext cx="10075320" cy="3579698"/>
          </a:xfrm>
          <a:prstGeom prst="rect">
            <a:avLst/>
          </a:prstGeom>
          <a:noFill/>
        </p:spPr>
        <p:txBody>
          <a:bodyPr wrap="square" rtlCol="0">
            <a:spAutoFit/>
          </a:bodyPr>
          <a:lstStyle/>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توضح هذه الدراسات </a:t>
            </a:r>
            <a:r>
              <a:rPr lang="ar-EG" sz="2000" kern="0" dirty="0">
                <a:latin typeface="Alexandria" pitchFamily="2" charset="-78"/>
                <a:ea typeface="Times New Roman" panose="02020603050405020304" pitchFamily="18" charset="0"/>
                <a:cs typeface="Alexandria" pitchFamily="2" charset="-78"/>
              </a:rPr>
              <a:t>الواقعية</a:t>
            </a:r>
            <a:r>
              <a:rPr lang="ar-SA" sz="2000" kern="0" dirty="0">
                <a:effectLst/>
                <a:latin typeface="Alexandria" pitchFamily="2" charset="-78"/>
                <a:ea typeface="Times New Roman" panose="02020603050405020304" pitchFamily="18" charset="0"/>
                <a:cs typeface="Alexandria" pitchFamily="2" charset="-78"/>
              </a:rPr>
              <a:t> كيفية استخدام الإعلام الرقمي بشكل فعال في إدارة الأزمات. </a:t>
            </a:r>
            <a:endParaRPr lang="en-GB" sz="20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من خلال التواصل السريع والشفاف، والتفاعل المباشر مع الجمهور، واستخدام الأدوات الرقمية لنشر المعلومات الدقيقة، تمكنت الشركات من تقليل تأثير الأزمات واستعادة الثقة والسمعة. </a:t>
            </a:r>
            <a:endParaRPr lang="en-GB" sz="20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تسلط هذه الأمثلة العملية الضوء على أهمية الاستعداد والتخطيط لاستخدام الإعلام الرقمي في إدارة الأزمات بشكل فعال</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919872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425286" cy="523220"/>
          </a:xfrm>
          <a:prstGeom prst="rect">
            <a:avLst/>
          </a:prstGeom>
          <a:noFill/>
        </p:spPr>
        <p:txBody>
          <a:bodyPr wrap="square" rtlCol="0">
            <a:spAutoFit/>
          </a:bodyPr>
          <a:lstStyle/>
          <a:p>
            <a:pPr algn="ctr" rtl="1"/>
            <a:r>
              <a:rPr lang="ar-EG" sz="2800" b="1" dirty="0">
                <a:latin typeface="Alexandria" charset="0"/>
                <a:cs typeface="Alexandria" charset="0"/>
              </a:rPr>
              <a:t>ثالثًا</a:t>
            </a:r>
            <a:r>
              <a:rPr lang="ar-EG" sz="2800" b="1" dirty="0">
                <a:solidFill>
                  <a:srgbClr val="00AEEF"/>
                </a:solidFill>
                <a:latin typeface="Alexandria" charset="0"/>
                <a:cs typeface="Alexandria" charset="0"/>
              </a:rPr>
              <a:t>: تخطيط وتنفيذ استراتيجيات الإعلام الرقمي في الأزمات </a:t>
            </a:r>
            <a:endParaRPr lang="ar-EG"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88093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5044" y="1536434"/>
            <a:ext cx="10438352" cy="4759636"/>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en-GB" sz="2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تحديد الأهداف والجمهور المستهدف</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1600" b="1" kern="0" dirty="0">
                <a:effectLst/>
                <a:latin typeface="Alexandria" pitchFamily="2" charset="-78"/>
                <a:ea typeface="Times New Roman" panose="02020603050405020304" pitchFamily="18" charset="0"/>
                <a:cs typeface="Alexandria" pitchFamily="2" charset="-78"/>
              </a:rPr>
              <a:t>تحديد الأهداف</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أهداف قصيرة المدى</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مثل نشر المعلومات الفورية وتقليل الشائعات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أهداف طويلة المدى </a:t>
            </a:r>
            <a:r>
              <a:rPr lang="ar-SA" sz="1600" kern="0" dirty="0">
                <a:effectLst/>
                <a:latin typeface="Alexandria" pitchFamily="2" charset="-78"/>
                <a:ea typeface="Times New Roman" panose="02020603050405020304" pitchFamily="18" charset="0"/>
                <a:cs typeface="Alexandria" pitchFamily="2" charset="-78"/>
              </a:rPr>
              <a:t>مثل استعادة ثقة الجمهور والحفاظ على سمعة المؤسسة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الرئيسية</a:t>
            </a:r>
            <a:r>
              <a:rPr lang="en-GB" sz="1600" b="1" kern="0" dirty="0">
                <a:effectLst/>
                <a:latin typeface="Alexandria" pitchFamily="2" charset="-78"/>
                <a:ea typeface="Times New Roman" panose="02020603050405020304" pitchFamily="18" charset="0"/>
                <a:cs typeface="Alexandria" pitchFamily="2" charset="-78"/>
              </a:rPr>
              <a:t> (KPIs)</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معايير لقياس النجاح مثل عدد المشاركات، التفاعلات، والوصول إلى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Wingdings" panose="05000000000000000000" pitchFamily="2"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تحليل الجمهور المستهدف</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التقسيم </a:t>
            </a:r>
            <a:r>
              <a:rPr lang="ar-SA" sz="1600" b="1" kern="0" dirty="0" err="1">
                <a:effectLst/>
                <a:latin typeface="Alexandria" pitchFamily="2" charset="-78"/>
                <a:ea typeface="Times New Roman" panose="02020603050405020304" pitchFamily="18" charset="0"/>
                <a:cs typeface="Alexandria" pitchFamily="2" charset="-78"/>
              </a:rPr>
              <a:t>الديموجرافي</a:t>
            </a:r>
            <a:r>
              <a:rPr lang="ar-SA" sz="1600" b="1"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العمر، الجنس، الموقع الجغرافي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اهتمامات الجمهور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ما هي المواضيع التي يهتم بها الجمهور وكيف يمكن توجيه الرسائل بشكل فعال لهم</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استخدام الأدوات التحليلية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Alexandria" pitchFamily="2" charset="-78"/>
              </a:rPr>
              <a:t>Facebook Insights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بيانات الجمهور وتحديد الفئات المستهدفة بشكل أدق</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5262" y="68150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7799" y="1285920"/>
            <a:ext cx="10438352" cy="5334281"/>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en-GB" sz="2400" kern="100" dirty="0">
              <a:effectLst/>
              <a:latin typeface="Alexandria" pitchFamily="2" charset="-78"/>
              <a:ea typeface="Calibri" panose="020F0502020204030204" pitchFamily="34" charset="0"/>
              <a:cs typeface="Alexandria" pitchFamily="2" charset="-78"/>
            </a:endParaRPr>
          </a:p>
          <a:p>
            <a:pPr lvl="2"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اختيار القنوات الرقمية المناسبة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Font typeface="Wingdings" panose="05000000000000000000" pitchFamily="2" charset="2"/>
              <a:buChar char=""/>
            </a:pPr>
            <a:r>
              <a:rPr lang="ar-SA" b="1" kern="0" dirty="0">
                <a:effectLst/>
                <a:latin typeface="Alexandria" pitchFamily="2" charset="-78"/>
                <a:ea typeface="Times New Roman" panose="02020603050405020304" pitchFamily="18" charset="0"/>
                <a:cs typeface="Alexandria" pitchFamily="2" charset="-78"/>
              </a:rPr>
              <a:t>تحليل القنوات المتاحة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وسائل التواصل الاجتماعي:</a:t>
            </a:r>
            <a:r>
              <a:rPr lang="ar-SA" sz="1600" kern="0" dirty="0">
                <a:effectLst/>
                <a:latin typeface="Alexandria" pitchFamily="2" charset="-78"/>
                <a:ea typeface="Times New Roman" panose="02020603050405020304" pitchFamily="18" charset="0"/>
                <a:cs typeface="Alexandria" pitchFamily="2" charset="-78"/>
              </a:rPr>
              <a:t> مثل فيسبوك، تويتر، </a:t>
            </a:r>
            <a:r>
              <a:rPr lang="ar-SA" sz="1600" kern="0" dirty="0" err="1">
                <a:effectLst/>
                <a:latin typeface="Alexandria" pitchFamily="2" charset="-78"/>
                <a:ea typeface="Times New Roman" panose="02020603050405020304" pitchFamily="18" charset="0"/>
                <a:cs typeface="Alexandria" pitchFamily="2" charset="-78"/>
              </a:rPr>
              <a:t>إنستجرام</a:t>
            </a:r>
            <a:r>
              <a:rPr lang="ar-SA" sz="1600" kern="0" dirty="0">
                <a:effectLst/>
                <a:latin typeface="Alexandria" pitchFamily="2" charset="-78"/>
                <a:ea typeface="Times New Roman" panose="02020603050405020304" pitchFamily="18" charset="0"/>
                <a:cs typeface="Alexandria" pitchFamily="2" charset="-78"/>
              </a:rPr>
              <a:t>، ولينكد إن</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المواقع الالكترونية والمدونات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لنشر المقالات والتحديثات التفصيلية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البريد الالكتروني:</a:t>
            </a:r>
            <a:r>
              <a:rPr lang="ar-SA" sz="1600" kern="0" dirty="0">
                <a:effectLst/>
                <a:latin typeface="Alexandria" pitchFamily="2" charset="-78"/>
                <a:ea typeface="Times New Roman" panose="02020603050405020304" pitchFamily="18" charset="0"/>
                <a:cs typeface="Alexandria" pitchFamily="2" charset="-78"/>
              </a:rPr>
              <a:t> للتواصل المباشر مع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الهواتف الذكية:</a:t>
            </a:r>
            <a:r>
              <a:rPr lang="ar-SA" sz="1600" kern="0" dirty="0">
                <a:effectLst/>
                <a:latin typeface="Alexandria" pitchFamily="2" charset="-78"/>
                <a:ea typeface="Times New Roman" panose="02020603050405020304" pitchFamily="18" charset="0"/>
                <a:cs typeface="Alexandria" pitchFamily="2" charset="-78"/>
              </a:rPr>
              <a:t> لتقديم التحديثات والإشعارات الفورية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Font typeface="Wingdings" panose="05000000000000000000" pitchFamily="2" charset="2"/>
              <a:buChar char=""/>
            </a:pPr>
            <a:r>
              <a:rPr lang="ar-SA" b="1" kern="0" dirty="0">
                <a:effectLst/>
                <a:latin typeface="Alexandria" pitchFamily="2" charset="-78"/>
                <a:ea typeface="Times New Roman" panose="02020603050405020304" pitchFamily="18" charset="0"/>
                <a:cs typeface="Alexandria" pitchFamily="2" charset="-78"/>
              </a:rPr>
              <a:t>تحديد أفضل القنوات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منصات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المنصات التي يفضلها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التكامل بين القنوات:</a:t>
            </a:r>
            <a:r>
              <a:rPr lang="ar-SA" sz="1600" kern="0" dirty="0">
                <a:effectLst/>
                <a:latin typeface="Alexandria" pitchFamily="2" charset="-78"/>
                <a:ea typeface="Times New Roman" panose="02020603050405020304" pitchFamily="18" charset="0"/>
                <a:cs typeface="Alexandria" pitchFamily="2" charset="-78"/>
              </a:rPr>
              <a:t> دمج استراتيجيات متعددة لتحقيق أقصى تأثير</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83506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790085"/>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3008" y="1238355"/>
            <a:ext cx="10438352" cy="5359801"/>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0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en-GB" sz="2000" kern="100" dirty="0">
              <a:effectLst/>
              <a:latin typeface="Alexandria" pitchFamily="2" charset="-78"/>
              <a:ea typeface="Calibri" panose="020F0502020204030204" pitchFamily="34" charset="0"/>
              <a:cs typeface="Alexandria" pitchFamily="2" charset="-78"/>
            </a:endParaRPr>
          </a:p>
          <a:p>
            <a:pPr lvl="2" algn="just" rtl="1">
              <a:lnSpc>
                <a:spcPct val="150000"/>
              </a:lnSpc>
              <a:spcAft>
                <a:spcPts val="600"/>
              </a:spcAft>
            </a:pPr>
            <a:r>
              <a:rPr lang="ar-EG" b="1" kern="0" dirty="0">
                <a:effectLst/>
                <a:latin typeface="Alexandria" pitchFamily="2" charset="-78"/>
                <a:ea typeface="Times New Roman" panose="02020603050405020304" pitchFamily="18" charset="0"/>
                <a:cs typeface="Alexandria" pitchFamily="2" charset="-78"/>
              </a:rPr>
              <a:t>3. </a:t>
            </a:r>
            <a:r>
              <a:rPr lang="ar-SA" b="1" kern="0" dirty="0">
                <a:effectLst/>
                <a:latin typeface="Alexandria" pitchFamily="2" charset="-78"/>
                <a:ea typeface="Times New Roman" panose="02020603050405020304" pitchFamily="18" charset="0"/>
                <a:cs typeface="Alexandria" pitchFamily="2" charset="-78"/>
              </a:rPr>
              <a:t>وضع خطة واضحة وشاملة لإدارة الأزمة </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Font typeface="Symbol" panose="05050102010706020507" pitchFamily="18" charset="2"/>
              <a:buChar char=""/>
            </a:pPr>
            <a:r>
              <a:rPr lang="ar-SA" sz="1600" b="1" kern="100" dirty="0">
                <a:effectLst/>
                <a:latin typeface="Alexandria" pitchFamily="2" charset="-78"/>
                <a:ea typeface="Calibri" panose="020F0502020204030204" pitchFamily="34" charset="0"/>
                <a:cs typeface="Alexandria" pitchFamily="2" charset="-78"/>
              </a:rPr>
              <a:t>تطوير خطة استجابة للأزمة</a:t>
            </a:r>
            <a:r>
              <a:rPr lang="en-GB" sz="1600" b="1"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تحليل المخاطر المحتملة:</a:t>
            </a:r>
            <a:r>
              <a:rPr lang="ar-SA" sz="1600" kern="0" dirty="0">
                <a:effectLst/>
                <a:latin typeface="Alexandria" pitchFamily="2" charset="-78"/>
                <a:ea typeface="Times New Roman" panose="02020603050405020304" pitchFamily="18" charset="0"/>
                <a:cs typeface="Alexandria" pitchFamily="2" charset="-78"/>
              </a:rPr>
              <a:t> تحديد الأزمات المحتملة ووضع سيناريوهات للتعامل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إعداد رسائل جاهزة:</a:t>
            </a:r>
            <a:r>
              <a:rPr lang="ar-SA" sz="1600" kern="0" dirty="0">
                <a:effectLst/>
                <a:latin typeface="Alexandria" pitchFamily="2" charset="-78"/>
                <a:ea typeface="Times New Roman" panose="02020603050405020304" pitchFamily="18" charset="0"/>
                <a:cs typeface="Alexandria" pitchFamily="2" charset="-78"/>
              </a:rPr>
              <a:t> إعداد رسائل مسبقة للأزمات المحتملة لتسريع الاستجابة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تحديد المسؤوليات:</a:t>
            </a:r>
            <a:r>
              <a:rPr lang="ar-SA" sz="1600" kern="0" dirty="0">
                <a:effectLst/>
                <a:latin typeface="Alexandria" pitchFamily="2" charset="-78"/>
                <a:ea typeface="Times New Roman" panose="02020603050405020304" pitchFamily="18" charset="0"/>
                <a:cs typeface="Alexandria" pitchFamily="2" charset="-78"/>
              </a:rPr>
              <a:t> تحديد الأدوار والمسؤوليات داخل الفريق لضمان استجابة منسقة وفعالة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إنشاء دليل إجراءات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دليل الاتصال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يتضمن أرقام الاتصال المهمة والبروتوكولات للتواصل الداخلي والخارجي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خطة الطوارئ</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تحتوي على خطوات محددة يجب اتخاذها في حال حدوث أزمة</a:t>
            </a:r>
            <a:r>
              <a:rPr lang="en-GB" sz="1600" kern="0" dirty="0">
                <a:effectLst/>
                <a:latin typeface="Alexandria" pitchFamily="2" charset="-78"/>
                <a:ea typeface="Times New Roman" panose="02020603050405020304" pitchFamily="18" charset="0"/>
                <a:cs typeface="Alexandria" pitchFamily="2" charset="-78"/>
              </a:rPr>
              <a:t>.</a:t>
            </a:r>
          </a:p>
          <a:p>
            <a:pPr lvl="2" algn="just" rtl="1">
              <a:lnSpc>
                <a:spcPct val="150000"/>
              </a:lnSpc>
              <a:spcAft>
                <a:spcPts val="600"/>
              </a:spcAft>
            </a:pPr>
            <a:r>
              <a:rPr lang="ar-EG" b="1" kern="0" dirty="0">
                <a:effectLst/>
                <a:latin typeface="Alexandria" pitchFamily="2" charset="-78"/>
                <a:ea typeface="Times New Roman" panose="02020603050405020304" pitchFamily="18" charset="0"/>
                <a:cs typeface="Alexandria" pitchFamily="2" charset="-78"/>
              </a:rPr>
              <a:t>4. </a:t>
            </a:r>
            <a:r>
              <a:rPr lang="ar-SA" b="1" kern="0" dirty="0">
                <a:effectLst/>
                <a:latin typeface="Alexandria" pitchFamily="2" charset="-78"/>
                <a:ea typeface="Times New Roman" panose="02020603050405020304" pitchFamily="18" charset="0"/>
                <a:cs typeface="Alexandria" pitchFamily="2" charset="-78"/>
              </a:rPr>
              <a:t>التدريب والتمارين</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تدريب الفريق</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تدريب الموظفين على استخدام الأدوات الرقمية والاستجابة للأزمات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تمارين محاكاة:</a:t>
            </a:r>
            <a:r>
              <a:rPr lang="ar-SA" sz="1600" kern="0" dirty="0">
                <a:effectLst/>
                <a:latin typeface="Alexandria" pitchFamily="2" charset="-78"/>
                <a:ea typeface="Times New Roman" panose="02020603050405020304" pitchFamily="18" charset="0"/>
                <a:cs typeface="Alexandria" pitchFamily="2" charset="-78"/>
              </a:rPr>
              <a:t> تنفيذ تمارين محاكاة للأزمات لتحسين الاستعداد وزيادة الفعالية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1325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416250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63135" y="734270"/>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85032" y="1304028"/>
            <a:ext cx="10385665" cy="5186035"/>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2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marL="742950" lvl="1" indent="-285750" algn="just" rtl="1">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جمع المعلومات وتحليلها بسرعة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أهمية 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Courier New" panose="02070309020205020404" pitchFamily="49" charset="0"/>
              <a:buChar char="o"/>
              <a:tabLst>
                <a:tab pos="457200" algn="l"/>
              </a:tabLst>
            </a:pPr>
            <a:r>
              <a:rPr lang="ar-SA" sz="1600" b="1" kern="0" dirty="0">
                <a:effectLst/>
                <a:latin typeface="Alexandria" pitchFamily="2" charset="-78"/>
                <a:ea typeface="Times New Roman" panose="02020603050405020304" pitchFamily="18" charset="0"/>
                <a:cs typeface="Alexandria" pitchFamily="2" charset="-78"/>
              </a:rPr>
              <a:t>الوعي بالموقف</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يساعد جمع المعلومات الدقيقة والسريعة في فهم طبيعة الأزمة وتحديد مدى تأثيرها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Courier New" panose="02070309020205020404" pitchFamily="49" charset="0"/>
              <a:buChar char="o"/>
              <a:tabLst>
                <a:tab pos="457200" algn="l"/>
              </a:tabLst>
            </a:pPr>
            <a:r>
              <a:rPr lang="ar-SA" sz="1600" b="1" kern="0" dirty="0">
                <a:effectLst/>
                <a:latin typeface="Alexandria" pitchFamily="2" charset="-78"/>
                <a:ea typeface="Times New Roman" panose="02020603050405020304" pitchFamily="18" charset="0"/>
                <a:cs typeface="Alexandria" pitchFamily="2" charset="-78"/>
              </a:rPr>
              <a:t>اتخاذ القرار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المعلومات الدقيقة تمكن القيادة من اتخاذ قرارات مستنيرة وسريعة للحد من تأثير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طرق 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أدوات تحليل البيانات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لمراقبة حركة المرور على الموقع وفهم كيفية تأثير الأزمة على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أدوات وسائل التواصل الاجتماعي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مراقبة التفاعل والنقاشات على وسائل التواصل الاجتماعي باستخدام أدوات مثل</a:t>
            </a:r>
            <a:r>
              <a:rPr lang="en-GB" sz="1600" kern="0" dirty="0">
                <a:effectLst/>
                <a:latin typeface="Alexandria" pitchFamily="2" charset="-78"/>
                <a:ea typeface="Times New Roman" panose="02020603050405020304" pitchFamily="18" charset="0"/>
                <a:cs typeface="Alexandria" pitchFamily="2" charset="-78"/>
              </a:rPr>
              <a:t> Hootsuite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err="1">
                <a:effectLst/>
                <a:latin typeface="Alexandria" pitchFamily="2" charset="-78"/>
                <a:ea typeface="Times New Roman" panose="02020603050405020304" pitchFamily="18" charset="0"/>
                <a:cs typeface="Alexandria" pitchFamily="2" charset="-78"/>
              </a:rPr>
              <a:t>TweetDeck</a:t>
            </a:r>
            <a:r>
              <a:rPr lang="en-GB" sz="1600" kern="0" dirty="0">
                <a:effectLst/>
                <a:latin typeface="Alexandria" pitchFamily="2" charset="-78"/>
                <a:ea typeface="Times New Roman" panose="02020603050405020304" pitchFamily="18" charset="0"/>
                <a:cs typeface="Alexandria" pitchFamily="2" charset="-78"/>
              </a:rPr>
              <a:t>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لفهم ردود فعل الجمهور وتحديد الاتجاهات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مصادر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التقارير الإعلامية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متابعة التقارير الإعلامية للحصول على معلومات حديثة وموثوقة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المصادر الرسمية</a:t>
            </a:r>
            <a:r>
              <a:rPr lang="ar-SA" sz="1600" kern="0" dirty="0">
                <a:effectLst/>
                <a:latin typeface="Alexandria" pitchFamily="2" charset="-78"/>
                <a:ea typeface="Times New Roman" panose="02020603050405020304" pitchFamily="18" charset="0"/>
                <a:cs typeface="Alexandria" pitchFamily="2" charset="-78"/>
              </a:rPr>
              <a:t>: الاعتماد على البيانات والمعلومات الصادرة من الجهات الرسمية والمؤسسات الحكومية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التحليل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التحليل التنبؤي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الأدوات التنبؤية لتحليل البيانات وتوقع التطورات المحتملة للأزمة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الفرق المختصة:</a:t>
            </a:r>
            <a:r>
              <a:rPr lang="ar-SA" sz="1600" kern="0" dirty="0">
                <a:effectLst/>
                <a:latin typeface="Alexandria" pitchFamily="2" charset="-78"/>
                <a:ea typeface="Times New Roman" panose="02020603050405020304" pitchFamily="18" charset="0"/>
                <a:cs typeface="Alexandria" pitchFamily="2" charset="-78"/>
              </a:rPr>
              <a:t> تكوين فرق مختصة لتحليل المعلومات وتقديم تقارير فورية للإدارة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69768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90744" y="66642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1188" y="1304028"/>
            <a:ext cx="10849510" cy="5339923"/>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lvl="1" algn="just" rtl="1">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نشر المعلومات الدقيقة في الوقت المناسب</a:t>
            </a:r>
            <a:endParaRPr lang="en-GB"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600" b="1" kern="0" dirty="0">
                <a:effectLst/>
                <a:latin typeface="Alexandria" pitchFamily="2" charset="-78"/>
                <a:ea typeface="Times New Roman" panose="02020603050405020304" pitchFamily="18" charset="0"/>
                <a:cs typeface="Alexandria" pitchFamily="2" charset="-78"/>
              </a:rPr>
              <a:t>أهمية دقة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بناء الثقة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المعلومات الدقيقة والشفافة تساعد في بناء الثقة بين المؤسسة والجمهور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الحد من الشائعات:</a:t>
            </a:r>
            <a:r>
              <a:rPr lang="ar-SA" sz="1600" kern="0" dirty="0">
                <a:effectLst/>
                <a:latin typeface="Alexandria" pitchFamily="2" charset="-78"/>
                <a:ea typeface="Times New Roman" panose="02020603050405020304" pitchFamily="18" charset="0"/>
                <a:cs typeface="Alexandria" pitchFamily="2" charset="-78"/>
              </a:rPr>
              <a:t> نشر المعلومات الصحيحة يقلل من انتشار الشائعات والمعلومات المضللة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نشر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السرعة والدقة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إصدار البيانات الفورية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نشر البيانات الصحفية الفورية والمعلومات المحدثة بشكل دوري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استخدام الوسائط المتعددة:</a:t>
            </a:r>
            <a:r>
              <a:rPr lang="ar-SA" sz="1600" kern="0" dirty="0">
                <a:effectLst/>
                <a:latin typeface="Alexandria" pitchFamily="2" charset="-78"/>
                <a:ea typeface="Times New Roman" panose="02020603050405020304" pitchFamily="18" charset="0"/>
                <a:cs typeface="Alexandria" pitchFamily="2" charset="-78"/>
              </a:rPr>
              <a:t> استخدام الصور والفيديوهات لتوضيح المعلومات بشكل أفضل وزيادة التفاعل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قنوات النشر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وسائل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منصات مثل فيسبوك، تويتر، </a:t>
            </a:r>
            <a:r>
              <a:rPr lang="ar-SA" sz="1600" kern="0" dirty="0" err="1">
                <a:effectLst/>
                <a:latin typeface="Alexandria" pitchFamily="2" charset="-78"/>
                <a:ea typeface="Times New Roman" panose="02020603050405020304" pitchFamily="18" charset="0"/>
                <a:cs typeface="Alexandria" pitchFamily="2" charset="-78"/>
              </a:rPr>
              <a:t>وإنستجرام</a:t>
            </a:r>
            <a:r>
              <a:rPr lang="ar-SA" sz="1600" kern="0" dirty="0">
                <a:effectLst/>
                <a:latin typeface="Alexandria" pitchFamily="2" charset="-78"/>
                <a:ea typeface="Times New Roman" panose="02020603050405020304" pitchFamily="18" charset="0"/>
                <a:cs typeface="Alexandria" pitchFamily="2" charset="-78"/>
              </a:rPr>
              <a:t> لنشر التحديثات الفورية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الموقع الالكتروني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تحديث الموقع الالكتروني بالمعلومات والبيانات الرسمية حول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التطبيقات المتنقلة:</a:t>
            </a:r>
            <a:r>
              <a:rPr lang="ar-SA" sz="1600" kern="0" dirty="0">
                <a:effectLst/>
                <a:latin typeface="Alexandria" pitchFamily="2" charset="-78"/>
                <a:ea typeface="Times New Roman" panose="02020603050405020304" pitchFamily="18" charset="0"/>
                <a:cs typeface="Alexandria" pitchFamily="2" charset="-78"/>
              </a:rPr>
              <a:t> إرسال الإشعارات الفورية عبر التطبيقات المتنقلة لإعلام الجمهور بالتطورات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التوقيت المناسب</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 المستمر:</a:t>
            </a:r>
            <a:r>
              <a:rPr lang="ar-SA" sz="1600" kern="0" dirty="0">
                <a:effectLst/>
                <a:latin typeface="Alexandria" pitchFamily="2" charset="-78"/>
                <a:ea typeface="Times New Roman" panose="02020603050405020304" pitchFamily="18" charset="0"/>
                <a:cs typeface="Alexandria" pitchFamily="2" charset="-78"/>
              </a:rPr>
              <a:t> تقديم تحديثات مستمرة حول تطورات الأزمة والتدابير المتخذة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الاستجابة الفورية:</a:t>
            </a:r>
            <a:r>
              <a:rPr lang="ar-SA" sz="1600" kern="0" dirty="0">
                <a:effectLst/>
                <a:latin typeface="Alexandria" pitchFamily="2" charset="-78"/>
                <a:ea typeface="Times New Roman" panose="02020603050405020304" pitchFamily="18" charset="0"/>
                <a:cs typeface="Alexandria" pitchFamily="2" charset="-78"/>
              </a:rPr>
              <a:t> الرد على الشائعات والمعلومات الخاطئة بسرعة لتصحيحها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54612"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83780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43555"/>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3613" y="1581164"/>
            <a:ext cx="11704773" cy="4759636"/>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lvl="1" algn="just" rtl="1">
              <a:lnSpc>
                <a:spcPct val="150000"/>
              </a:lnSpc>
              <a:spcBef>
                <a:spcPts val="600"/>
              </a:spcBef>
            </a:pPr>
            <a:r>
              <a:rPr lang="ar-EG" b="1" kern="0" dirty="0">
                <a:effectLst/>
                <a:latin typeface="Alexandria" pitchFamily="2" charset="-78"/>
                <a:ea typeface="Times New Roman" panose="02020603050405020304" pitchFamily="18" charset="0"/>
                <a:cs typeface="Alexandria" pitchFamily="2" charset="-78"/>
              </a:rPr>
              <a:t>3. </a:t>
            </a:r>
            <a:r>
              <a:rPr lang="ar-SA" b="1" kern="0" dirty="0">
                <a:effectLst/>
                <a:latin typeface="Alexandria" pitchFamily="2" charset="-78"/>
                <a:ea typeface="Times New Roman" panose="02020603050405020304" pitchFamily="18" charset="0"/>
                <a:cs typeface="Alexandria" pitchFamily="2" charset="-78"/>
              </a:rPr>
              <a:t>استخدام قنوات متعددة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مواقع التواصل الاجتماعي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نشر البيانات الصحفية والتحديثات على منصات مثل فيسبوك، تويتر، لينكد إن وإنستغرام للوصول إلى جمهور واسع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الموقع الالكتروني:</a:t>
            </a:r>
            <a:r>
              <a:rPr lang="ar-SA" sz="1600" kern="0" dirty="0">
                <a:effectLst/>
                <a:latin typeface="Alexandria" pitchFamily="2" charset="-78"/>
                <a:ea typeface="Times New Roman" panose="02020603050405020304" pitchFamily="18" charset="0"/>
                <a:cs typeface="Alexandria" pitchFamily="2" charset="-78"/>
              </a:rPr>
              <a:t> تخصيص قسم على الموقع لنشر البيانات الصحفية والتحديثات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البريد الالكتروني:</a:t>
            </a:r>
            <a:r>
              <a:rPr lang="ar-SA" sz="1600" kern="0" dirty="0">
                <a:effectLst/>
                <a:latin typeface="Alexandria" pitchFamily="2" charset="-78"/>
                <a:ea typeface="Times New Roman" panose="02020603050405020304" pitchFamily="18" charset="0"/>
                <a:cs typeface="Alexandria" pitchFamily="2" charset="-78"/>
              </a:rPr>
              <a:t> إرسال البيانات الصحفية والتحديثات الهامة عبر البريد الالكتروني إلى الصحفيين والشركاء والجمهور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lvl="1"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4. </a:t>
            </a:r>
            <a:r>
              <a:rPr lang="ar-SA" b="1" kern="0" dirty="0">
                <a:effectLst/>
                <a:latin typeface="Alexandria" pitchFamily="2" charset="-78"/>
                <a:ea typeface="Times New Roman" panose="02020603050405020304" pitchFamily="18" charset="0"/>
                <a:cs typeface="Alexandria" pitchFamily="2" charset="-78"/>
              </a:rPr>
              <a:t>الالتزام بالتحديثات والشفافية والدقة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التأكد من أن البيانات الصحفية واضحة ومختصرة، وموجهة بشكل جيد. يجب أن تحتوي على جميع المعلومات الأساسية وتكون خالية من الغموض</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نشر التحديثات بانتظام للحفاظ على الجمهور على اطلاع دائم وشامل بالوضع الحالي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54612"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332848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5924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5873" y="1626628"/>
            <a:ext cx="11201267" cy="4790414"/>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lvl="1"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5. </a:t>
            </a:r>
            <a:r>
              <a:rPr lang="ar-SA" b="1" kern="0" dirty="0">
                <a:effectLst/>
                <a:latin typeface="Alexandria" pitchFamily="2" charset="-78"/>
                <a:ea typeface="Times New Roman" panose="02020603050405020304" pitchFamily="18" charset="0"/>
                <a:cs typeface="Alexandria" pitchFamily="2" charset="-78"/>
              </a:rPr>
              <a:t>استخدام الوسائط المتعددة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صور ورسوم بيانية:</a:t>
            </a:r>
            <a:r>
              <a:rPr lang="ar-SA" sz="1600" kern="0" dirty="0">
                <a:effectLst/>
                <a:latin typeface="Alexandria" pitchFamily="2" charset="-78"/>
                <a:ea typeface="Times New Roman" panose="02020603050405020304" pitchFamily="18" charset="0"/>
                <a:cs typeface="Alexandria" pitchFamily="2" charset="-78"/>
              </a:rPr>
              <a:t> تضمين الصور والرسوم البيانية لشرح المعلومات بشكل أفضل وجذب انتباه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الروابط ذات الصلة:</a:t>
            </a:r>
            <a:r>
              <a:rPr lang="ar-SA" sz="1600" kern="0" dirty="0">
                <a:effectLst/>
                <a:latin typeface="Alexandria" pitchFamily="2" charset="-78"/>
                <a:ea typeface="Times New Roman" panose="02020603050405020304" pitchFamily="18" charset="0"/>
                <a:cs typeface="Alexandria" pitchFamily="2" charset="-78"/>
              </a:rPr>
              <a:t> إدراج روابط لمزيد من المعلومات أو المصادر الموثوقة لدعم البيانات المقدمة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مقاطع الفيديو التوضيحية:</a:t>
            </a:r>
            <a:r>
              <a:rPr lang="ar-SA" sz="1600" kern="0" dirty="0">
                <a:effectLst/>
                <a:latin typeface="Alexandria" pitchFamily="2" charset="-78"/>
                <a:ea typeface="Times New Roman" panose="02020603050405020304" pitchFamily="18" charset="0"/>
                <a:cs typeface="Alexandria" pitchFamily="2" charset="-78"/>
              </a:rPr>
              <a:t> إعداد فيديوهات قصيرة تشرح الوضع الراهن، الإجراءات المتخذة، وكيفية التعامل مع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الاقتباسات والرسائل من القادة:</a:t>
            </a:r>
            <a:r>
              <a:rPr lang="ar-SA" sz="1600" kern="0" dirty="0">
                <a:effectLst/>
                <a:latin typeface="Alexandria" pitchFamily="2" charset="-78"/>
                <a:ea typeface="Times New Roman" panose="02020603050405020304" pitchFamily="18" charset="0"/>
                <a:cs typeface="Alexandria" pitchFamily="2" charset="-78"/>
              </a:rPr>
              <a:t> رسائل من القادة أو المتحدثين الرسميين لتقديم التحديثات والطمأنينة للجمهور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البث المباشر للمؤتمرات الصحفية</a:t>
            </a:r>
            <a:r>
              <a:rPr lang="ar-SA" sz="1600" kern="0" dirty="0">
                <a:effectLst/>
                <a:latin typeface="Alexandria" pitchFamily="2" charset="-78"/>
                <a:ea typeface="Times New Roman" panose="02020603050405020304" pitchFamily="18" charset="0"/>
                <a:cs typeface="Alexandria" pitchFamily="2" charset="-78"/>
              </a:rPr>
              <a:t>: استخدام منصات مثل فيسبوك لايف، يوتيوب لايف، وإنستغرام لايف لبث المؤتمرات الصحفية والإعلانات الهامة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البث المباشر لجلسات الأسئلة والأجوبة:</a:t>
            </a:r>
            <a:r>
              <a:rPr lang="ar-SA" sz="1600" kern="0" dirty="0">
                <a:effectLst/>
                <a:latin typeface="Alexandria" pitchFamily="2" charset="-78"/>
                <a:ea typeface="Times New Roman" panose="02020603050405020304" pitchFamily="18" charset="0"/>
                <a:cs typeface="Alexandria" pitchFamily="2" charset="-78"/>
              </a:rPr>
              <a:t> تنظيم جلسات بث مباشر للرد على أسئلة الجمهور مباشرة، مما يزيد من الشفافية ويبني الثقة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54612"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800842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3322" y="291076"/>
            <a:ext cx="10849510" cy="492443"/>
          </a:xfrm>
          <a:prstGeom prst="rect">
            <a:avLst/>
          </a:prstGeom>
          <a:noFill/>
        </p:spPr>
        <p:txBody>
          <a:bodyPr wrap="square" rtlCol="0">
            <a:spAutoFit/>
          </a:bodyPr>
          <a:lstStyle/>
          <a:p>
            <a:pPr algn="ctr" rtl="1"/>
            <a:r>
              <a:rPr lang="ar-EG" sz="26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23388" y="22760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1883" y="766935"/>
            <a:ext cx="10759924" cy="5965736"/>
          </a:xfrm>
          <a:prstGeom prst="rect">
            <a:avLst/>
          </a:prstGeom>
          <a:noFill/>
        </p:spPr>
        <p:txBody>
          <a:bodyPr wrap="square" rtlCol="0">
            <a:spAutoFit/>
          </a:bodyPr>
          <a:lstStyle/>
          <a:p>
            <a:pPr marL="342900" lvl="0" indent="-342900" algn="just" rtl="1">
              <a:spcAft>
                <a:spcPts val="800"/>
              </a:spcAft>
              <a:buFont typeface="AGA Arabesque Desktop" panose="05010101010101010101" pitchFamily="2" charset="2"/>
              <a:buChar char=""/>
            </a:pPr>
            <a:r>
              <a:rPr lang="ar-SA" sz="20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lvl="1" algn="just" rtl="1">
              <a:spcAft>
                <a:spcPts val="800"/>
              </a:spcAft>
            </a:pPr>
            <a:r>
              <a:rPr lang="ar-EG" b="1" kern="0" dirty="0">
                <a:effectLst/>
                <a:latin typeface="Alexandria" pitchFamily="2" charset="-78"/>
                <a:ea typeface="Times New Roman" panose="02020603050405020304" pitchFamily="18" charset="0"/>
                <a:cs typeface="Alexandria" pitchFamily="2" charset="-78"/>
              </a:rPr>
              <a:t>6. </a:t>
            </a:r>
            <a:r>
              <a:rPr lang="ar-SA" b="1" kern="0" dirty="0">
                <a:effectLst/>
                <a:latin typeface="Alexandria" pitchFamily="2" charset="-78"/>
                <a:ea typeface="Times New Roman" panose="02020603050405020304" pitchFamily="18" charset="0"/>
                <a:cs typeface="Alexandria" pitchFamily="2" charset="-78"/>
              </a:rPr>
              <a:t>إدارة التعليقات والتفاعل الفوري مع الجمهور</a:t>
            </a:r>
            <a:endParaRPr lang="en-GB"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b="1" kern="0" dirty="0">
                <a:effectLst/>
                <a:latin typeface="Alexandria" pitchFamily="2" charset="-78"/>
                <a:ea typeface="Times New Roman" panose="02020603050405020304" pitchFamily="18" charset="0"/>
                <a:cs typeface="Alexandria" pitchFamily="2" charset="-78"/>
              </a:rPr>
              <a:t>استراتيجيات التفاعل</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الرد السريع</a:t>
            </a:r>
            <a:r>
              <a:rPr lang="ar-SA" sz="1500" kern="0" dirty="0">
                <a:effectLst/>
                <a:latin typeface="Alexandria" pitchFamily="2" charset="-78"/>
                <a:ea typeface="Times New Roman" panose="02020603050405020304" pitchFamily="18" charset="0"/>
                <a:cs typeface="Alexandria" pitchFamily="2" charset="-78"/>
              </a:rPr>
              <a:t>: الاستجابة بسرعة للتعليقات والأسئلة لبناء الثقة وإظهار التفاعل الفعلي</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تقديم المعلومات الموثوقة</a:t>
            </a:r>
            <a:r>
              <a:rPr lang="ar-SA" sz="1500" kern="0" dirty="0">
                <a:effectLst/>
                <a:latin typeface="Alexandria" pitchFamily="2" charset="-78"/>
                <a:ea typeface="Times New Roman" panose="02020603050405020304" pitchFamily="18" charset="0"/>
                <a:cs typeface="Alexandria" pitchFamily="2" charset="-78"/>
              </a:rPr>
              <a:t>: الرد بمعلومات دقيقة وموثوقة لتصحيح الشائعات والأخبار الزائفة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sz="1500" b="1" kern="0" dirty="0">
                <a:effectLst/>
                <a:latin typeface="Alexandria" pitchFamily="2" charset="-78"/>
                <a:ea typeface="Times New Roman" panose="02020603050405020304" pitchFamily="18" charset="0"/>
                <a:cs typeface="Alexandria" pitchFamily="2" charset="-78"/>
              </a:rPr>
              <a:t>استخدام الوسوم (</a:t>
            </a:r>
            <a:r>
              <a:rPr lang="ar-SA" sz="1500" b="1" kern="0" dirty="0" err="1">
                <a:effectLst/>
                <a:latin typeface="Alexandria" pitchFamily="2" charset="-78"/>
                <a:ea typeface="Times New Roman" panose="02020603050405020304" pitchFamily="18" charset="0"/>
                <a:cs typeface="Alexandria" pitchFamily="2" charset="-78"/>
              </a:rPr>
              <a:t>هاشتاج</a:t>
            </a:r>
            <a:r>
              <a:rPr lang="ar-SA" sz="1500" b="1" kern="0" dirty="0">
                <a:effectLst/>
                <a:latin typeface="Alexandria" pitchFamily="2" charset="-78"/>
                <a:ea typeface="Times New Roman" panose="02020603050405020304" pitchFamily="18" charset="0"/>
                <a:cs typeface="Alexandria" pitchFamily="2" charset="-78"/>
              </a:rPr>
              <a:t>):</a:t>
            </a:r>
            <a:r>
              <a:rPr lang="ar-SA" sz="1500" kern="0" dirty="0">
                <a:effectLst/>
                <a:latin typeface="Alexandria" pitchFamily="2" charset="-78"/>
                <a:ea typeface="Times New Roman" panose="02020603050405020304" pitchFamily="18" charset="0"/>
                <a:cs typeface="Alexandria" pitchFamily="2" charset="-78"/>
              </a:rPr>
              <a:t> تحديد وسوم محددة لتسهيل متابعة الجمهور للنقاشات والتحديثات</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sz="1500" b="1" kern="0" dirty="0">
                <a:effectLst/>
                <a:latin typeface="Alexandria" pitchFamily="2" charset="-78"/>
                <a:ea typeface="Times New Roman" panose="02020603050405020304" pitchFamily="18" charset="0"/>
                <a:cs typeface="Alexandria" pitchFamily="2" charset="-78"/>
              </a:rPr>
              <a:t>استخدام البث المباشر</a:t>
            </a:r>
            <a:r>
              <a:rPr lang="ar-SA" sz="1500" kern="0" dirty="0">
                <a:effectLst/>
                <a:latin typeface="Alexandria" pitchFamily="2" charset="-78"/>
                <a:ea typeface="Times New Roman" panose="02020603050405020304" pitchFamily="18" charset="0"/>
                <a:cs typeface="Alexandria" pitchFamily="2" charset="-78"/>
              </a:rPr>
              <a:t> </a:t>
            </a:r>
            <a:r>
              <a:rPr lang="ar-SA" sz="1500" b="1" kern="0" dirty="0">
                <a:effectLst/>
                <a:latin typeface="Alexandria" pitchFamily="2" charset="-78"/>
                <a:ea typeface="Times New Roman" panose="02020603050405020304" pitchFamily="18" charset="0"/>
                <a:cs typeface="Alexandria" pitchFamily="2" charset="-78"/>
              </a:rPr>
              <a:t>للرد على التعليقات والأسئلة:</a:t>
            </a:r>
            <a:r>
              <a:rPr lang="ar-SA" sz="1500" kern="0" dirty="0">
                <a:effectLst/>
                <a:latin typeface="Alexandria" pitchFamily="2" charset="-78"/>
                <a:ea typeface="Times New Roman" panose="02020603050405020304" pitchFamily="18" charset="0"/>
                <a:cs typeface="Alexandria" pitchFamily="2" charset="-78"/>
              </a:rPr>
              <a:t> التفاعل مع الجمهور خلال البث المباشر والإجابة على الأسئلة المطروحة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إدارة التعليقات السلبية والشائعات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الرد </a:t>
            </a:r>
            <a:r>
              <a:rPr lang="ar-EG" sz="1500" b="1" kern="0" dirty="0">
                <a:effectLst/>
                <a:latin typeface="Alexandria" pitchFamily="2" charset="-78"/>
                <a:ea typeface="Times New Roman" panose="02020603050405020304" pitchFamily="18" charset="0"/>
                <a:cs typeface="Alexandria" pitchFamily="2" charset="-78"/>
              </a:rPr>
              <a:t>بهدوء</a:t>
            </a:r>
            <a:r>
              <a:rPr lang="ar-SA" sz="1500" b="1" kern="0" dirty="0">
                <a:effectLst/>
                <a:latin typeface="Alexandria" pitchFamily="2" charset="-78"/>
                <a:ea typeface="Times New Roman" panose="02020603050405020304" pitchFamily="18" charset="0"/>
                <a:cs typeface="Alexandria" pitchFamily="2" charset="-78"/>
              </a:rPr>
              <a:t> واحترام</a:t>
            </a:r>
            <a:r>
              <a:rPr lang="ar-SA" sz="1500" kern="0" dirty="0">
                <a:effectLst/>
                <a:latin typeface="Alexandria" pitchFamily="2" charset="-78"/>
                <a:ea typeface="Times New Roman" panose="02020603050405020304" pitchFamily="18" charset="0"/>
                <a:cs typeface="Alexandria" pitchFamily="2" charset="-78"/>
              </a:rPr>
              <a:t>: التعامل مع التعليقات السلبية </a:t>
            </a:r>
            <a:r>
              <a:rPr lang="ar-EG" sz="1500" kern="0" dirty="0">
                <a:effectLst/>
                <a:latin typeface="Alexandria" pitchFamily="2" charset="-78"/>
                <a:ea typeface="Times New Roman" panose="02020603050405020304" pitchFamily="18" charset="0"/>
                <a:cs typeface="Alexandria" pitchFamily="2" charset="-78"/>
              </a:rPr>
              <a:t>بهدوء</a:t>
            </a:r>
            <a:r>
              <a:rPr lang="ar-SA" sz="1500" kern="0" dirty="0">
                <a:effectLst/>
                <a:latin typeface="Alexandria" pitchFamily="2" charset="-78"/>
                <a:ea typeface="Times New Roman" panose="02020603050405020304" pitchFamily="18" charset="0"/>
                <a:cs typeface="Alexandria" pitchFamily="2" charset="-78"/>
              </a:rPr>
              <a:t> واحترام، وتجنب الدخول في جدالات</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تقديم الحقائق</a:t>
            </a:r>
            <a:r>
              <a:rPr lang="ar-SA" sz="1500" kern="0" dirty="0">
                <a:effectLst/>
                <a:latin typeface="Alexandria" pitchFamily="2" charset="-78"/>
                <a:ea typeface="Times New Roman" panose="02020603050405020304" pitchFamily="18" charset="0"/>
                <a:cs typeface="Alexandria" pitchFamily="2" charset="-78"/>
              </a:rPr>
              <a:t>: نفي الشائعات وتقديم الحقائق بطريقة واضحة ومباشرة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تشجيع المشاركة الإيجابية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الاحتفاء بالمساهمات الإيجابية</a:t>
            </a:r>
            <a:r>
              <a:rPr lang="ar-SA" sz="1500" kern="0" dirty="0">
                <a:effectLst/>
                <a:latin typeface="Alexandria" pitchFamily="2" charset="-78"/>
                <a:ea typeface="Times New Roman" panose="02020603050405020304" pitchFamily="18" charset="0"/>
                <a:cs typeface="Alexandria" pitchFamily="2" charset="-78"/>
              </a:rPr>
              <a:t>: تسليط الضوء على التعليقات الإيجابية والمساهمات البناءة من الجمهور</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تحفيز المناقشات البناءة</a:t>
            </a:r>
            <a:r>
              <a:rPr lang="ar-SA" sz="1500" kern="0" dirty="0">
                <a:effectLst/>
                <a:latin typeface="Alexandria" pitchFamily="2" charset="-78"/>
                <a:ea typeface="Times New Roman" panose="02020603050405020304" pitchFamily="18" charset="0"/>
                <a:cs typeface="Alexandria" pitchFamily="2" charset="-78"/>
              </a:rPr>
              <a:t>: تشجيع الجمهور على المشاركة في مناقشات بناءة وتقديم اقتراحات مفيدة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توظيف الأدوات الرقمية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800"/>
              </a:spcAft>
              <a:buSzPts val="1000"/>
              <a:buFont typeface="Courier New" panose="02070309020205020404" pitchFamily="49" charset="0"/>
              <a:buChar char="o"/>
              <a:tabLst>
                <a:tab pos="914400" algn="l"/>
              </a:tabLst>
            </a:pPr>
            <a:r>
              <a:rPr lang="ar-SA" sz="1500" b="1" kern="0" dirty="0">
                <a:effectLst/>
                <a:latin typeface="Alexandria" pitchFamily="2" charset="-78"/>
                <a:ea typeface="Times New Roman" panose="02020603050405020304" pitchFamily="18" charset="0"/>
                <a:cs typeface="Alexandria" pitchFamily="2" charset="-78"/>
              </a:rPr>
              <a:t>الروبوتات الذكية</a:t>
            </a:r>
            <a:r>
              <a:rPr lang="en-GB" sz="1500" b="1" kern="0" dirty="0">
                <a:effectLst/>
                <a:latin typeface="Alexandria" pitchFamily="2" charset="-78"/>
                <a:ea typeface="Times New Roman" panose="02020603050405020304" pitchFamily="18" charset="0"/>
                <a:cs typeface="Alexandria" pitchFamily="2" charset="-78"/>
              </a:rPr>
              <a:t> (Chatbots)</a:t>
            </a:r>
            <a:r>
              <a:rPr lang="en-GB" sz="1500" kern="0" dirty="0">
                <a:effectLst/>
                <a:latin typeface="Alexandria" pitchFamily="2" charset="-78"/>
                <a:ea typeface="Times New Roman" panose="02020603050405020304" pitchFamily="18" charset="0"/>
                <a:cs typeface="Alexandria" pitchFamily="2" charset="-78"/>
              </a:rPr>
              <a:t> </a:t>
            </a:r>
            <a:r>
              <a:rPr lang="ar-SA" sz="1500" kern="0" dirty="0">
                <a:effectLst/>
                <a:latin typeface="Alexandria" pitchFamily="2" charset="-78"/>
                <a:ea typeface="Times New Roman" panose="02020603050405020304" pitchFamily="18" charset="0"/>
                <a:cs typeface="Alexandria" pitchFamily="2" charset="-78"/>
              </a:rPr>
              <a:t>استخدام الروبوتات الذكية للرد على الاستفسارات المتكررة وتقديم المعلومات الأساسية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spcAft>
                <a:spcPts val="800"/>
              </a:spcAft>
              <a:buSzPts val="1000"/>
              <a:buFont typeface="Courier New" panose="02070309020205020404" pitchFamily="49" charset="0"/>
              <a:buChar char="o"/>
              <a:tabLst>
                <a:tab pos="914400" algn="l"/>
              </a:tabLst>
            </a:pPr>
            <a:r>
              <a:rPr lang="ar-SA" sz="1500" b="1" kern="0" dirty="0">
                <a:effectLst/>
                <a:latin typeface="Alexandria" pitchFamily="2" charset="-78"/>
                <a:ea typeface="Times New Roman" panose="02020603050405020304" pitchFamily="18" charset="0"/>
                <a:cs typeface="Alexandria" pitchFamily="2" charset="-78"/>
              </a:rPr>
              <a:t>الاستطلاعات والنماذج:</a:t>
            </a:r>
            <a:r>
              <a:rPr lang="ar-SA" sz="1500" kern="0" dirty="0">
                <a:effectLst/>
                <a:latin typeface="Alexandria" pitchFamily="2" charset="-78"/>
                <a:ea typeface="Times New Roman" panose="02020603050405020304" pitchFamily="18" charset="0"/>
                <a:cs typeface="Alexandria" pitchFamily="2" charset="-78"/>
              </a:rPr>
              <a:t> استخدام الاستطلاعات والنماذج الرقمية لجمع ملاحظات الجمهور وتقديم التوجيهات اللازمة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22896" y="6509297"/>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1653771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2006" y="546506"/>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5360" y="1184155"/>
            <a:ext cx="10759924" cy="5190523"/>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algn="just" rtl="1">
              <a:lnSpc>
                <a:spcPct val="150000"/>
              </a:lnSpc>
              <a:spcBef>
                <a:spcPts val="600"/>
              </a:spcBef>
              <a:spcAft>
                <a:spcPts val="600"/>
              </a:spcAft>
            </a:pPr>
            <a:r>
              <a:rPr lang="ar-SA" b="1" kern="0" dirty="0">
                <a:effectLst/>
                <a:latin typeface="Alexandria" pitchFamily="2" charset="-78"/>
                <a:ea typeface="Times New Roman" panose="02020603050405020304" pitchFamily="18" charset="0"/>
                <a:cs typeface="Alexandria" pitchFamily="2" charset="-78"/>
              </a:rPr>
              <a:t>أمثلة عملية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أدوات التحليل:</a:t>
            </a:r>
            <a:r>
              <a:rPr lang="ar-SA" sz="1600" kern="0" dirty="0">
                <a:effectLst/>
                <a:latin typeface="Alexandria" pitchFamily="2" charset="-78"/>
                <a:ea typeface="Times New Roman" panose="02020603050405020304" pitchFamily="18" charset="0"/>
                <a:cs typeface="Alexandria" pitchFamily="2" charset="-78"/>
              </a:rPr>
              <a:t> 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Alexandria" pitchFamily="2" charset="-78"/>
              </a:rPr>
              <a:t>Hootsuite </a:t>
            </a:r>
            <a:r>
              <a:rPr lang="ar-SA" sz="1600" kern="0" dirty="0">
                <a:effectLst/>
                <a:latin typeface="Alexandria" pitchFamily="2" charset="-78"/>
                <a:ea typeface="Times New Roman" panose="02020603050405020304" pitchFamily="18" charset="0"/>
                <a:cs typeface="Alexandria" pitchFamily="2" charset="-78"/>
              </a:rPr>
              <a:t>لمراقبة حركة المرور على الموقع وردود فعل الجمهور على وسائل التواصل الاجتماعي أثناء أزمة تسريب البيانات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نشر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وسائل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تويتر لنشر تحديثات فورية أثناء أزمة طبيعية مثل الزلازل أو الفيضانات، مع نشر فيديوهات توضيحية على </a:t>
            </a:r>
            <a:r>
              <a:rPr lang="ar-SA" sz="1600" kern="0" dirty="0" err="1">
                <a:effectLst/>
                <a:latin typeface="Alexandria" pitchFamily="2" charset="-78"/>
                <a:ea typeface="Times New Roman" panose="02020603050405020304" pitchFamily="18" charset="0"/>
                <a:cs typeface="Alexandria" pitchFamily="2" charset="-78"/>
              </a:rPr>
              <a:t>إنستجرام</a:t>
            </a:r>
            <a:r>
              <a:rPr lang="ar-SA" sz="1600" kern="0" dirty="0">
                <a:effectLst/>
                <a:latin typeface="Alexandria" pitchFamily="2" charset="-78"/>
                <a:ea typeface="Times New Roman" panose="02020603050405020304" pitchFamily="18" charset="0"/>
                <a:cs typeface="Alexandria" pitchFamily="2" charset="-78"/>
              </a:rPr>
              <a:t> لتقديم نصائح السلامة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البث المباشر:</a:t>
            </a:r>
            <a:r>
              <a:rPr lang="ar-SA" sz="1600" kern="0" dirty="0">
                <a:effectLst/>
                <a:latin typeface="Alexandria" pitchFamily="2" charset="-78"/>
                <a:ea typeface="Times New Roman" panose="02020603050405020304" pitchFamily="18" charset="0"/>
                <a:cs typeface="Alexandria" pitchFamily="2" charset="-78"/>
              </a:rPr>
              <a:t> تنظيم جلسات بث مباشر على فيسبوك للإجابة على أسئلة الجمهور أثناء أزمة صحية مثل جائحة </a:t>
            </a:r>
            <a:r>
              <a:rPr lang="en-GB" sz="1600" kern="0" dirty="0">
                <a:effectLst/>
                <a:latin typeface="Alexandria" pitchFamily="2" charset="-78"/>
                <a:ea typeface="Times New Roman" panose="02020603050405020304" pitchFamily="18" charset="0"/>
                <a:cs typeface="Alexandria" pitchFamily="2" charset="-78"/>
              </a:rPr>
              <a:t>COVID-19</a:t>
            </a:r>
            <a:r>
              <a:rPr lang="ar-SA" sz="1600" kern="0" dirty="0">
                <a:effectLst/>
                <a:latin typeface="Alexandria" pitchFamily="2" charset="-78"/>
                <a:ea typeface="Times New Roman" panose="02020603050405020304" pitchFamily="18" charset="0"/>
                <a:cs typeface="Alexandria" pitchFamily="2" charset="-78"/>
              </a:rPr>
              <a:t>، مع استخدام الروبوتات الذكية للرد على الاستفسارات المتكررة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056641" y="6425232"/>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747274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رابعًا</a:t>
            </a:r>
            <a:r>
              <a:rPr lang="ar-EG" sz="2800" b="1" dirty="0">
                <a:solidFill>
                  <a:srgbClr val="00AEEF"/>
                </a:solidFill>
                <a:latin typeface="Alexandria" charset="0"/>
                <a:cs typeface="Alexandria" charset="0"/>
              </a:rPr>
              <a:t>: قياس وتقييم الأداء بعد الأزمة </a:t>
            </a:r>
            <a:endParaRPr lang="ar-EG"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824509"/>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40523" y="1439927"/>
            <a:ext cx="11510954" cy="5016758"/>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AGA Arabesque Desktop" panose="05010101010101010101" pitchFamily="2"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استخدام الأدوات الرقمية لتحليل البيانات </a:t>
            </a:r>
            <a:r>
              <a:rPr lang="en-GB" b="1" kern="0" dirty="0">
                <a:effectLst/>
                <a:latin typeface="Alexandria" pitchFamily="2" charset="-78"/>
                <a:ea typeface="Times New Roman" panose="02020603050405020304" pitchFamily="18" charset="0"/>
                <a:cs typeface="Alexandria" pitchFamily="2" charset="-78"/>
              </a:rPr>
              <a:t>Google Analytics</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زيارات الموقع</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مراقبة زيارات الموقع الالكتروني لمعرفة كيف أثرت الأزمة على حركة المرور. يمكن تتبع عدد الزيارات، مصادر الزوار، وسلوكهم على الموقع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تحديد الصفحات الأكثر زيارة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معرفة أي الصفحات كانت الأكثر زيارة خلال الأزمة لتحديد المحتوى الذي كان الأكثر أهمية للجمهور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معدلات التحويل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كيفية تأثير الأزمة على معدلات التحويل (مثل الاشتراكات، التنزيلات، والمشتريات)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AGA Arabesque Desktop" panose="05010101010101010101" pitchFamily="2"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استخدام أدوات تحليل وسائل التواصل الاجتماعي</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Facebook Insights </a:t>
            </a:r>
            <a:r>
              <a:rPr lang="ar-SA" sz="1600" kern="0" dirty="0">
                <a:effectLst/>
                <a:latin typeface="Alexandria" pitchFamily="2" charset="-78"/>
                <a:ea typeface="Times New Roman" panose="02020603050405020304" pitchFamily="18" charset="0"/>
                <a:cs typeface="Alexandria" pitchFamily="2" charset="-78"/>
              </a:rPr>
              <a:t>مراقبة تفاعل المستخدمين مع المنشورات والتعليقات </a:t>
            </a:r>
            <a:r>
              <a:rPr lang="ar-SA" sz="1600" kern="0" dirty="0" err="1">
                <a:effectLst/>
                <a:latin typeface="Alexandria" pitchFamily="2" charset="-78"/>
                <a:ea typeface="Times New Roman" panose="02020603050405020304" pitchFamily="18" charset="0"/>
                <a:cs typeface="Alexandria" pitchFamily="2" charset="-78"/>
              </a:rPr>
              <a:t>والإعجابات</a:t>
            </a:r>
            <a:r>
              <a:rPr lang="ar-SA" sz="1600" kern="0" dirty="0">
                <a:effectLst/>
                <a:latin typeface="Alexandria" pitchFamily="2" charset="-78"/>
                <a:ea typeface="Times New Roman" panose="02020603050405020304" pitchFamily="18" charset="0"/>
                <a:cs typeface="Alexandria" pitchFamily="2" charset="-78"/>
              </a:rPr>
              <a:t>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Twitter Analytics </a:t>
            </a:r>
            <a:r>
              <a:rPr lang="ar-SA" sz="1600" kern="0" dirty="0">
                <a:effectLst/>
                <a:latin typeface="Alexandria" pitchFamily="2" charset="-78"/>
                <a:ea typeface="Times New Roman" panose="02020603050405020304" pitchFamily="18" charset="0"/>
                <a:cs typeface="Alexandria" pitchFamily="2" charset="-78"/>
              </a:rPr>
              <a:t>تحليل التغريدات والتفاعلات ومتابعة نمو المتابعين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Instagram Insights </a:t>
            </a:r>
            <a:r>
              <a:rPr lang="ar-SA" sz="1600" kern="0" dirty="0">
                <a:effectLst/>
                <a:latin typeface="Alexandria" pitchFamily="2" charset="-78"/>
                <a:ea typeface="Times New Roman" panose="02020603050405020304" pitchFamily="18" charset="0"/>
                <a:cs typeface="Alexandria" pitchFamily="2" charset="-78"/>
              </a:rPr>
              <a:t>تتبع التفاعلات مع الصور والفيديوهات والقصص، وتحليل الوصول والمشاركة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Hootsuite </a:t>
            </a:r>
            <a:r>
              <a:rPr lang="ar-SA" sz="1600" b="1" kern="0" dirty="0">
                <a:effectLst/>
                <a:latin typeface="Alexandria" pitchFamily="2" charset="-78"/>
                <a:ea typeface="Times New Roman" panose="02020603050405020304" pitchFamily="18" charset="0"/>
                <a:cs typeface="Alexandria" pitchFamily="2" charset="-78"/>
              </a:rPr>
              <a:t>و</a:t>
            </a:r>
            <a:r>
              <a:rPr lang="en-GB" sz="1600" b="1" kern="0" dirty="0">
                <a:effectLst/>
                <a:latin typeface="Alexandria" pitchFamily="2" charset="-78"/>
                <a:ea typeface="Times New Roman" panose="02020603050405020304" pitchFamily="18" charset="0"/>
                <a:cs typeface="Alexandria" pitchFamily="2" charset="-78"/>
              </a:rPr>
              <a:t>Sprout Social </a:t>
            </a:r>
            <a:r>
              <a:rPr lang="ar-SA" sz="1600" kern="0" dirty="0">
                <a:effectLst/>
                <a:latin typeface="Alexandria" pitchFamily="2" charset="-78"/>
                <a:ea typeface="Times New Roman" panose="02020603050405020304" pitchFamily="18" charset="0"/>
                <a:cs typeface="Alexandria" pitchFamily="2" charset="-78"/>
              </a:rPr>
              <a:t>أدوات شاملة تتيح جدولة المنشورات وتحليل الأداء عبر منصات متعددة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Mention </a:t>
            </a:r>
            <a:r>
              <a:rPr lang="ar-SA" sz="1600" b="1" kern="0" dirty="0">
                <a:effectLst/>
                <a:latin typeface="Alexandria" pitchFamily="2" charset="-78"/>
                <a:ea typeface="Times New Roman" panose="02020603050405020304" pitchFamily="18" charset="0"/>
                <a:cs typeface="Alexandria" pitchFamily="2" charset="-78"/>
              </a:rPr>
              <a:t>و</a:t>
            </a:r>
            <a:r>
              <a:rPr lang="en-GB" sz="1600" b="1" kern="0" dirty="0" err="1">
                <a:effectLst/>
                <a:latin typeface="Alexandria" pitchFamily="2" charset="-78"/>
                <a:ea typeface="Times New Roman" panose="02020603050405020304" pitchFamily="18" charset="0"/>
                <a:cs typeface="Alexandria" pitchFamily="2" charset="-78"/>
              </a:rPr>
              <a:t>Brandwatch</a:t>
            </a:r>
            <a:r>
              <a:rPr lang="en-GB" sz="1600" kern="0" dirty="0">
                <a:effectLst/>
                <a:latin typeface="Alexandria" pitchFamily="2" charset="-78"/>
                <a:ea typeface="Times New Roman" panose="02020603050405020304" pitchFamily="18" charset="0"/>
                <a:cs typeface="Alexandria" pitchFamily="2" charset="-78"/>
              </a:rPr>
              <a:t>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لمتابعة ما يقوله الناس عن المؤسسة عبر الانترنت وتحليل الشعور العام والتفاعل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740915"/>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871" y="1326731"/>
            <a:ext cx="11510954" cy="5262979"/>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AGA Arabesque Desktop" panose="05010101010101010101" pitchFamily="2" charset="2"/>
              <a:buChar char=""/>
              <a:tabLst>
                <a:tab pos="457200" algn="l"/>
              </a:tabLst>
            </a:pPr>
            <a:r>
              <a:rPr lang="ar-EG" b="1" kern="0" dirty="0">
                <a:effectLst/>
                <a:latin typeface="Alexandria" pitchFamily="2" charset="-78"/>
                <a:ea typeface="Times New Roman" panose="02020603050405020304" pitchFamily="18" charset="0"/>
                <a:cs typeface="Alexandria" pitchFamily="2" charset="-78"/>
              </a:rPr>
              <a:t>استخدام </a:t>
            </a:r>
            <a:r>
              <a:rPr lang="ar-SA" b="1" kern="0" dirty="0">
                <a:effectLst/>
                <a:latin typeface="Alexandria" pitchFamily="2" charset="-78"/>
                <a:ea typeface="Times New Roman" panose="02020603050405020304" pitchFamily="18" charset="0"/>
                <a:cs typeface="Alexandria" pitchFamily="2" charset="-78"/>
              </a:rPr>
              <a:t>مؤشرات الأداء الرئيسية</a:t>
            </a:r>
            <a:r>
              <a:rPr lang="en-GB" b="1" kern="0" dirty="0">
                <a:effectLst/>
                <a:latin typeface="Alexandria" pitchFamily="2" charset="-78"/>
                <a:ea typeface="Times New Roman" panose="02020603050405020304" pitchFamily="18" charset="0"/>
                <a:cs typeface="Alexandria" pitchFamily="2" charset="-78"/>
              </a:rPr>
              <a:t> (KPIs) </a:t>
            </a:r>
            <a:r>
              <a:rPr lang="ar-SA" b="1" kern="0" dirty="0">
                <a:effectLst/>
                <a:latin typeface="Alexandria" pitchFamily="2" charset="-78"/>
                <a:ea typeface="Times New Roman" panose="02020603050405020304" pitchFamily="18" charset="0"/>
                <a:cs typeface="Alexandria" pitchFamily="2" charset="-78"/>
              </a:rPr>
              <a:t>لتقييم النجاح</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الرقمية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عدد الزيارات والمشاهدات </a:t>
            </a:r>
            <a:r>
              <a:rPr lang="ar-SA" sz="1600" kern="0" dirty="0">
                <a:effectLst/>
                <a:latin typeface="Alexandria" pitchFamily="2" charset="-78"/>
                <a:ea typeface="Times New Roman" panose="02020603050405020304" pitchFamily="18" charset="0"/>
                <a:cs typeface="Alexandria" pitchFamily="2" charset="-78"/>
              </a:rPr>
              <a:t>قياس عدد الزوار على الموقع الالكتروني والمشاهدات على منصات التواصل الاجتماعي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التفاعل (</a:t>
            </a:r>
            <a:r>
              <a:rPr lang="en-GB" sz="1600" b="1" kern="0" dirty="0">
                <a:effectLst/>
                <a:latin typeface="Alexandria" pitchFamily="2" charset="-78"/>
                <a:ea typeface="Times New Roman" panose="02020603050405020304" pitchFamily="18" charset="0"/>
                <a:cs typeface="Alexandria" pitchFamily="2" charset="-78"/>
              </a:rPr>
              <a:t> (Engagement Rate</a:t>
            </a:r>
            <a:r>
              <a:rPr lang="ar-SA" sz="1600" kern="0" dirty="0">
                <a:effectLst/>
                <a:latin typeface="Alexandria" pitchFamily="2" charset="-78"/>
                <a:ea typeface="Times New Roman" panose="02020603050405020304" pitchFamily="18" charset="0"/>
                <a:cs typeface="Alexandria" pitchFamily="2" charset="-78"/>
              </a:rPr>
              <a:t>تحليل معدل التفاعل مع المحتوى مثل </a:t>
            </a:r>
            <a:r>
              <a:rPr lang="ar-SA" sz="1600" kern="0" dirty="0" err="1">
                <a:effectLst/>
                <a:latin typeface="Alexandria" pitchFamily="2" charset="-78"/>
                <a:ea typeface="Times New Roman" panose="02020603050405020304" pitchFamily="18" charset="0"/>
                <a:cs typeface="Alexandria" pitchFamily="2" charset="-78"/>
              </a:rPr>
              <a:t>الإعجابات</a:t>
            </a:r>
            <a:r>
              <a:rPr lang="ar-SA" sz="1600" kern="0" dirty="0">
                <a:effectLst/>
                <a:latin typeface="Alexandria" pitchFamily="2" charset="-78"/>
                <a:ea typeface="Times New Roman" panose="02020603050405020304" pitchFamily="18" charset="0"/>
                <a:cs typeface="Alexandria" pitchFamily="2" charset="-78"/>
              </a:rPr>
              <a:t>، التعليقات،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الانتشار</a:t>
            </a:r>
            <a:r>
              <a:rPr lang="en-GB" sz="1600" b="1" kern="0" dirty="0">
                <a:effectLst/>
                <a:latin typeface="Alexandria" pitchFamily="2" charset="-78"/>
                <a:ea typeface="Times New Roman" panose="02020603050405020304" pitchFamily="18" charset="0"/>
                <a:cs typeface="Alexandria" pitchFamily="2" charset="-78"/>
              </a:rPr>
              <a:t> (Reach)</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مدى وصول المنشورات إلى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المالية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تكاليف الاستجابة للأزمة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التكاليف المرتبطة بإدارة الأزمة وتحديد كيفية تأثيرها على الميزانية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العائد على الاستثمار</a:t>
            </a:r>
            <a:r>
              <a:rPr lang="en-GB" sz="1600" b="1" kern="0" dirty="0">
                <a:effectLst/>
                <a:latin typeface="Alexandria" pitchFamily="2" charset="-78"/>
                <a:ea typeface="Times New Roman" panose="02020603050405020304" pitchFamily="18" charset="0"/>
                <a:cs typeface="Alexandria" pitchFamily="2" charset="-78"/>
              </a:rPr>
              <a:t> (ROI):</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العائد المالي للاستراتيجيات المتبعة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المرتبطة بالسمعة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الشعور العام</a:t>
            </a:r>
            <a:r>
              <a:rPr lang="en-GB" sz="1600" b="1" kern="0" dirty="0">
                <a:effectLst/>
                <a:latin typeface="Alexandria" pitchFamily="2" charset="-78"/>
                <a:ea typeface="Times New Roman" panose="02020603050405020304" pitchFamily="18" charset="0"/>
                <a:cs typeface="Alexandria" pitchFamily="2" charset="-78"/>
              </a:rPr>
              <a:t> (Sentiment Analysis):</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تحليل النصوص لتقييم الشعور العام تجاه المؤسسة على وسائل التواصل الاجتماعي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الشكاوى</a:t>
            </a:r>
            <a:r>
              <a:rPr lang="en-GB" sz="1600" b="1" kern="0" dirty="0">
                <a:effectLst/>
                <a:latin typeface="Alexandria" pitchFamily="2" charset="-78"/>
                <a:ea typeface="Times New Roman" panose="02020603050405020304" pitchFamily="18" charset="0"/>
                <a:cs typeface="Alexandria" pitchFamily="2" charset="-78"/>
              </a:rPr>
              <a:t> (Complaint Rate):</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عدد الشكاوى المقدمة خلال الأزمة وكيفية التعامل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المرتبطة بالاستجابة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سرعة الاستجابة</a:t>
            </a:r>
            <a:r>
              <a:rPr lang="en-GB" sz="1600" b="1" kern="0" dirty="0">
                <a:effectLst/>
                <a:latin typeface="Alexandria" pitchFamily="2" charset="-78"/>
                <a:ea typeface="Times New Roman" panose="02020603050405020304" pitchFamily="18" charset="0"/>
                <a:cs typeface="Alexandria" pitchFamily="2" charset="-78"/>
              </a:rPr>
              <a:t> (Response Time):</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الوقت المستغرق للاستجابة للأزمة وتقديم 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جودة الاستجابة</a:t>
            </a:r>
            <a:r>
              <a:rPr lang="en-GB" sz="1600" b="1" kern="0" dirty="0">
                <a:effectLst/>
                <a:latin typeface="Alexandria" pitchFamily="2" charset="-78"/>
                <a:ea typeface="Times New Roman" panose="02020603050405020304" pitchFamily="18" charset="0"/>
                <a:cs typeface="Alexandria" pitchFamily="2" charset="-78"/>
              </a:rPr>
              <a:t> (Response Quality):</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جودة ووضوح الرسائل والتحديثات المقدمة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1552125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7249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871" y="941770"/>
            <a:ext cx="11510954" cy="5744521"/>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أمثلة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الأداء الرقمي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الأزمة، يمكن استخدام</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لتحديد الصفحات الأكثر زيارة ومصادر الزيارات، وتحليل تأثير الأزمة على سلوك الزوار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تفاعل وسائل التواصل الاجتماعي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استخدام أدوات تحليل وسائل التواصل الاجتماعي مثل</a:t>
            </a:r>
            <a:r>
              <a:rPr lang="en-GB" sz="1600" kern="0" dirty="0">
                <a:effectLst/>
                <a:latin typeface="Alexandria" pitchFamily="2" charset="-78"/>
                <a:ea typeface="Times New Roman" panose="02020603050405020304" pitchFamily="18" charset="0"/>
                <a:cs typeface="Alexandria" pitchFamily="2" charset="-78"/>
              </a:rPr>
              <a:t> Hootsuite </a:t>
            </a:r>
            <a:r>
              <a:rPr lang="ar-SA" sz="1600" kern="0" dirty="0">
                <a:effectLst/>
                <a:latin typeface="Alexandria" pitchFamily="2" charset="-78"/>
                <a:ea typeface="Times New Roman" panose="02020603050405020304" pitchFamily="18" charset="0"/>
                <a:cs typeface="Alexandria" pitchFamily="2" charset="-78"/>
              </a:rPr>
              <a:t>لمتابعة تفاعل الجمهور مع المنشورات، وتحليل معدل التفاعل والوصول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السمعة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استخدام أدوات تحليل النصوص مثل</a:t>
            </a:r>
            <a:r>
              <a:rPr lang="en-GB" sz="1600" kern="0" dirty="0">
                <a:effectLst/>
                <a:latin typeface="Alexandria" pitchFamily="2" charset="-78"/>
                <a:ea typeface="Times New Roman" panose="02020603050405020304" pitchFamily="18" charset="0"/>
                <a:cs typeface="Alexandria" pitchFamily="2" charset="-78"/>
              </a:rPr>
              <a:t> </a:t>
            </a:r>
            <a:r>
              <a:rPr lang="en-GB" sz="1600" kern="0" dirty="0" err="1">
                <a:effectLst/>
                <a:latin typeface="Alexandria" pitchFamily="2" charset="-78"/>
                <a:ea typeface="Times New Roman" panose="02020603050405020304" pitchFamily="18" charset="0"/>
                <a:cs typeface="Alexandria" pitchFamily="2" charset="-78"/>
              </a:rPr>
              <a:t>Brandwatch</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الشعور العام تجاه المؤسسة وتحديد مدى تأثير الأزمة على سمعتها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الخلاصة</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يعد قياس وتقييم الأداء بعد الأزمة خطوة حاسمة لفهم تأثير الاستراتيجيات المتبعة وتحديد الدروس المستفادة. باستخدام الأدوات الرقمية لتحليل البيانات وتحديد مؤشرات الأداء الرئيسية، يمكن للمؤسسات تحسين استجابتها للأزمات المستقبلية وضمان التواصل الفعّال مع جمهورها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726095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74205" y="1612194"/>
            <a:ext cx="10476568" cy="4436471"/>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مراجعة الأداء</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البيانات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جمع البيانات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جمع البيانات من جميع الأدوات الرقمية المستخدمة خلال الأزمة، مثل </a:t>
            </a:r>
            <a:r>
              <a:rPr lang="en-GB" sz="1600" kern="0" dirty="0">
                <a:effectLst/>
                <a:latin typeface="Alexandria" pitchFamily="2" charset="-78"/>
                <a:ea typeface="Times New Roman" panose="02020603050405020304" pitchFamily="18" charset="0"/>
                <a:cs typeface="Alexandria" pitchFamily="2" charset="-78"/>
              </a:rPr>
              <a:t>Google Analytics</a:t>
            </a:r>
            <a:r>
              <a:rPr lang="ar-SA" sz="1600" kern="0" dirty="0">
                <a:effectLst/>
                <a:latin typeface="Alexandria" pitchFamily="2" charset="-78"/>
                <a:ea typeface="Times New Roman" panose="02020603050405020304" pitchFamily="18" charset="0"/>
                <a:cs typeface="Alexandria" pitchFamily="2" charset="-78"/>
              </a:rPr>
              <a:t>، وأدوات تحليل وسائل التواصل الاجتماعي، والبريد الالكتروني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مقارنة الأداء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مقارنة الأداء الفعلي مع الأهداف المحددة مسبقًا لتحديد مدى النجاح أو الفشل في تحقيق تلك الأهداف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مراجعة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الزمن</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مراجعة سرعة الاستجابة والتحديثات المقدمة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الجودة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جودة ووضوح الرسائل المقدمة ومدى تفاعل الجمهور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566665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4355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2744"/>
            <a:ext cx="10476568" cy="5109091"/>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spcAft>
                <a:spcPts val="600"/>
              </a:spcAft>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تحديد نقاط القوة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النجاحات في التواصل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التفاعل الإيجابي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المحتوى الذي حصل على أعلى معدلات تفاعل إيجابي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نجاحات القنوات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الرقمية التي كانت الأكثر فعالية في الوصول إلى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الاستجابة السريعة والفعالة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التحديثات الفورية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التحديثات التي تم تقديمها بسرعة ونجاح في توصيل المعلومات الهامة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تحديد نقاط الضعف</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نقاط الفشل في التواصل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التفاعل السلبي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المحتوى الذي حصل على تفاعل سلبي أو لم يحقق الهدف المنشود</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القنوات الأقل فعالية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الرقمية التي لم تكن فعالة في الوصول إلى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التحديات في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التأخير في التحديثات:</a:t>
            </a:r>
            <a:r>
              <a:rPr lang="ar-SA" sz="1600" kern="0" dirty="0">
                <a:effectLst/>
                <a:latin typeface="Alexandria" pitchFamily="2" charset="-78"/>
                <a:ea typeface="Times New Roman" panose="02020603050405020304" pitchFamily="18" charset="0"/>
                <a:cs typeface="Alexandria" pitchFamily="2" charset="-78"/>
              </a:rPr>
              <a:t> تقييم الأوقات التي تأخرت فيها الاستجابة والتحديثات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نقص الشفافية:</a:t>
            </a:r>
            <a:r>
              <a:rPr lang="ar-SA" sz="1600" kern="0" dirty="0">
                <a:effectLst/>
                <a:latin typeface="Alexandria" pitchFamily="2" charset="-78"/>
                <a:ea typeface="Times New Roman" panose="02020603050405020304" pitchFamily="18" charset="0"/>
                <a:cs typeface="Alexandria" pitchFamily="2" charset="-78"/>
              </a:rPr>
              <a:t> تحديد الأماكن التي كانت فيها الرسائل غير واضحة أو لم تقدم معلومات كافية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929785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10476568" cy="5128968"/>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b="1" kern="0" dirty="0">
                <a:effectLst/>
                <a:latin typeface="Alexandria" pitchFamily="2" charset="-78"/>
                <a:ea typeface="Times New Roman" panose="02020603050405020304" pitchFamily="18" charset="0"/>
                <a:cs typeface="Alexandria" pitchFamily="2" charset="-78"/>
              </a:rPr>
              <a:t>وضع خطط لتحسين الأداء في المستقبل</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تحليل النتائج ووضع الاستراتيجيات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EG" sz="1600" b="1" kern="0" dirty="0">
                <a:effectLst/>
                <a:latin typeface="Alexandria" pitchFamily="2" charset="-78"/>
                <a:ea typeface="Times New Roman" panose="02020603050405020304" pitchFamily="18" charset="0"/>
                <a:cs typeface="Alexandria" pitchFamily="2" charset="-78"/>
              </a:rPr>
              <a:t>ال</a:t>
            </a:r>
            <a:r>
              <a:rPr lang="ar-SA" sz="1600" b="1" kern="0" dirty="0">
                <a:effectLst/>
                <a:latin typeface="Alexandria" pitchFamily="2" charset="-78"/>
                <a:ea typeface="Times New Roman" panose="02020603050405020304" pitchFamily="18" charset="0"/>
                <a:cs typeface="Alexandria" pitchFamily="2" charset="-78"/>
              </a:rPr>
              <a:t>استفادة من الدروس المستفادة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الأخطاء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الأسباب التي أدت إلى الفشل في بعض النقاط وتحديد كيفية تجنبها في المستقبل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استمرار النجاح</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العوامل التي أدت إلى النجاح وتعزيزها في الخطط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تطوير الخطط المستقبلية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خطة استجابة محدثة:</a:t>
            </a:r>
            <a:r>
              <a:rPr lang="ar-SA" sz="1600" kern="0" dirty="0">
                <a:effectLst/>
                <a:latin typeface="Alexandria" pitchFamily="2" charset="-78"/>
                <a:ea typeface="Times New Roman" panose="02020603050405020304" pitchFamily="18" charset="0"/>
                <a:cs typeface="Alexandria" pitchFamily="2" charset="-78"/>
              </a:rPr>
              <a:t> تحديث خطة الاستجابة للأزمات بناءً على الدروس المستفادة، بما في ذلك تحسين زمن الاستجابة وجودة الرسائل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تحسين استخدام الأدوات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تحسين استخدام الأدوات الرقمية لضمان تفاعل أكثر فعالية مع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94392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77077"/>
            <a:ext cx="10476568" cy="5221301"/>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أمثلة عملية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مراجعة أزمة سابقة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أزمة طبيعية، يمكن للمنظمات مراجعة البيانات لتحديد التحديثات التي حصلت على أعلى تفاعل وتلك التي لم تحقق الهدف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هذه البيانات لتحديث خطة الاستجابة للأزمات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تدريب الفريق</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تنفيذ تمارين محاكاة لأزمة جديدة لتحسين جاهزية الفريق وضمان استجابة سريعة وفعالة في المستقبل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الخلاصة</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600" kern="0" dirty="0">
                <a:effectLst/>
                <a:latin typeface="Alexandria" pitchFamily="2" charset="-78"/>
                <a:ea typeface="Times New Roman" panose="02020603050405020304" pitchFamily="18" charset="0"/>
                <a:cs typeface="Alexandria" pitchFamily="2" charset="-78"/>
              </a:rPr>
              <a:t>يعد التعلم من التجارب السابقة خطوة حيوية لتحسين الأداء في إدارة الأزمات. من خلال مراجعة الأداء وتحديد النقاط القوية والضعيفة، ووضع خطط لتحسين الأداء في المستقبل، يمكن للمؤسسات ضمان استجابة أكثر فعالية وشفافية للأزمات المستقبلية، مما يعزز الثقة مع الجمهور ويحسن سمعة المؤسسة</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4119266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545"/>
            <a:ext cx="10476568" cy="4847481"/>
          </a:xfrm>
          <a:prstGeom prst="rect">
            <a:avLst/>
          </a:prstGeom>
          <a:noFill/>
        </p:spPr>
        <p:txBody>
          <a:bodyPr wrap="square" rtlCol="0">
            <a:spAutoFit/>
          </a:bodyPr>
          <a:lstStyle/>
          <a:p>
            <a:pPr marL="342900" lvl="0" indent="-342900" algn="just" rtl="1">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إعداد تقارير مفصلة حول إدارة الأزمة</a:t>
            </a:r>
            <a:endParaRPr lang="en-GB" sz="20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1.</a:t>
            </a:r>
            <a:r>
              <a:rPr lang="ar-SA" sz="2000" b="1" kern="0" dirty="0">
                <a:effectLst/>
                <a:latin typeface="Alexandria" pitchFamily="2" charset="-78"/>
                <a:ea typeface="Times New Roman" panose="02020603050405020304" pitchFamily="18" charset="0"/>
                <a:cs typeface="Alexandria" pitchFamily="2" charset="-78"/>
              </a:rPr>
              <a:t>جمع البيانات والمعلومات</a:t>
            </a:r>
            <a:r>
              <a:rPr lang="en-GB" sz="2000" b="1"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تجميع البيانات الكمية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البيانات الرقمية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جمع البيانات من الأدوات التحليلية مثل </a:t>
            </a:r>
            <a:r>
              <a:rPr lang="en-GB" sz="1600" kern="0" dirty="0">
                <a:effectLst/>
                <a:latin typeface="Alexandria" pitchFamily="2" charset="-78"/>
                <a:ea typeface="Times New Roman" panose="02020603050405020304" pitchFamily="18" charset="0"/>
                <a:cs typeface="Alexandria" pitchFamily="2" charset="-78"/>
              </a:rPr>
              <a:t>Google Analytics</a:t>
            </a:r>
            <a:r>
              <a:rPr lang="ar-SA" sz="1600" kern="0" dirty="0">
                <a:effectLst/>
                <a:latin typeface="Alexandria" pitchFamily="2" charset="-78"/>
                <a:ea typeface="Times New Roman" panose="02020603050405020304" pitchFamily="18" charset="0"/>
                <a:cs typeface="Alexandria" pitchFamily="2" charset="-78"/>
              </a:rPr>
              <a:t>، وأدوات تحليل وسائل التواصل الاجتماعي. </a:t>
            </a:r>
            <a:endParaRPr lang="en-GB" sz="1600" kern="100" dirty="0">
              <a:effectLst/>
              <a:latin typeface="Alexandria" pitchFamily="2" charset="-78"/>
              <a:ea typeface="Calibri" panose="020F0502020204030204" pitchFamily="34" charset="0"/>
              <a:cs typeface="Alexandria" pitchFamily="2" charset="-78"/>
            </a:endParaRPr>
          </a:p>
          <a:p>
            <a:pPr marL="914400" algn="just" rtl="1">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تشمل هذه البيانات عدد الزيارات، التفاعل، الوصول، ومعدلات التحويل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مقاييس الأداء: </a:t>
            </a:r>
            <a:r>
              <a:rPr lang="ar-SA" sz="1600" kern="0" dirty="0">
                <a:effectLst/>
                <a:latin typeface="Alexandria" pitchFamily="2" charset="-78"/>
                <a:ea typeface="Times New Roman" panose="02020603050405020304" pitchFamily="18" charset="0"/>
                <a:cs typeface="Alexandria" pitchFamily="2" charset="-78"/>
              </a:rPr>
              <a:t>تحديد مؤشرات الأداء الرئيسية</a:t>
            </a:r>
            <a:r>
              <a:rPr lang="en-GB" sz="1600" kern="0" dirty="0">
                <a:effectLst/>
                <a:latin typeface="Alexandria" pitchFamily="2" charset="-78"/>
                <a:ea typeface="Times New Roman" panose="02020603050405020304" pitchFamily="18" charset="0"/>
                <a:cs typeface="Alexandria" pitchFamily="2" charset="-78"/>
              </a:rPr>
              <a:t> (KPIs) </a:t>
            </a:r>
            <a:r>
              <a:rPr lang="ar-SA" sz="1600" kern="0" dirty="0">
                <a:effectLst/>
                <a:latin typeface="Alexandria" pitchFamily="2" charset="-78"/>
                <a:ea typeface="Times New Roman" panose="02020603050405020304" pitchFamily="18" charset="0"/>
                <a:cs typeface="Alexandria" pitchFamily="2" charset="-78"/>
              </a:rPr>
              <a:t>مثل سرعة الاستجابة، معدل التفاعل، والعائد على الاستثمار</a:t>
            </a:r>
            <a:r>
              <a:rPr lang="en-GB" sz="1600" kern="0" dirty="0">
                <a:effectLst/>
                <a:latin typeface="Alexandria" pitchFamily="2" charset="-78"/>
                <a:ea typeface="Times New Roman" panose="02020603050405020304" pitchFamily="18" charset="0"/>
                <a:cs typeface="Alexandria" pitchFamily="2" charset="-78"/>
              </a:rPr>
              <a:t> (ROI).</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جمع البيانات النوعية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ملاحظات الفريق: </a:t>
            </a:r>
            <a:r>
              <a:rPr lang="ar-SA" sz="1600" kern="0" dirty="0">
                <a:effectLst/>
                <a:latin typeface="Alexandria" pitchFamily="2" charset="-78"/>
                <a:ea typeface="Times New Roman" panose="02020603050405020304" pitchFamily="18" charset="0"/>
                <a:cs typeface="Alexandria" pitchFamily="2" charset="-78"/>
              </a:rPr>
              <a:t>جمع ملاحظات وأراء أعضاء الفريق المشاركين في إدارة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ردود الفعل من الجمهور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التعليقات والرسائل من الجمهور على وسائل التواصل الاجتماعي والبريد الالكتروني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2478794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13575" y="6291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34593" y="967311"/>
            <a:ext cx="10580914" cy="5724644"/>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تنظيم التقرير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مقدمة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خلفية الأزمة: </a:t>
            </a:r>
            <a:r>
              <a:rPr lang="ar-SA" sz="1600" kern="0" dirty="0">
                <a:effectLst/>
                <a:latin typeface="Alexandria" pitchFamily="2" charset="-78"/>
                <a:ea typeface="Times New Roman" panose="02020603050405020304" pitchFamily="18" charset="0"/>
                <a:cs typeface="Alexandria" pitchFamily="2" charset="-78"/>
              </a:rPr>
              <a:t>تقديم خلفية عن الأزمة، بما في ذلك تفاصيل الحدث وكيفية اكتشافه</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أهداف التقرير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الأهداف من إعداد التقرير، مثل تقييم الأداء وتقديم توصيات للتحسين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الاستجابة للأزمة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تفاصيل الاستجابة: </a:t>
            </a:r>
            <a:r>
              <a:rPr lang="ar-SA" sz="1600" kern="0" dirty="0">
                <a:effectLst/>
                <a:latin typeface="Alexandria" pitchFamily="2" charset="-78"/>
                <a:ea typeface="Times New Roman" panose="02020603050405020304" pitchFamily="18" charset="0"/>
                <a:cs typeface="Alexandria" pitchFamily="2" charset="-78"/>
              </a:rPr>
              <a:t>شرح</a:t>
            </a:r>
            <a:r>
              <a:rPr lang="ar-SA"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كيفية</a:t>
            </a:r>
            <a:r>
              <a:rPr lang="ar-SA"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استجابة الفريق للأزمة، بما في ذلك الخطوات المتبعة والأدوات المستخدمة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التحديثات والاتصالات</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تفصيل التحديثات التي تم نشرها والقنوات المستخدمة للتواصل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الأداء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مؤشرات الأداء: </a:t>
            </a:r>
            <a:r>
              <a:rPr lang="ar-SA" sz="1600" kern="0" dirty="0">
                <a:effectLst/>
                <a:latin typeface="Alexandria" pitchFamily="2" charset="-78"/>
                <a:ea typeface="Times New Roman" panose="02020603050405020304" pitchFamily="18" charset="0"/>
                <a:cs typeface="Alexandria" pitchFamily="2" charset="-78"/>
              </a:rPr>
              <a:t>تقديم بيانات مفصلة حول مؤشرات الأداء الرئيسية وتحليل مدى تحقيق الأهداف المحددة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 </a:t>
            </a:r>
            <a:r>
              <a:rPr lang="ar-SA" sz="1600" kern="0" dirty="0">
                <a:effectLst/>
                <a:latin typeface="Alexandria" pitchFamily="2" charset="-78"/>
                <a:ea typeface="Times New Roman" panose="02020603050405020304" pitchFamily="18" charset="0"/>
                <a:cs typeface="Alexandria" pitchFamily="2" charset="-78"/>
              </a:rPr>
              <a:t>تحليل التفاعل مع الجمهور على وسائل التواصل الاجتماعي وأدوات الاتصال الأخرى</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نقاط القوة والضعف</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النجاحات: </a:t>
            </a:r>
            <a:r>
              <a:rPr lang="ar-SA" sz="1600" kern="0" dirty="0">
                <a:effectLst/>
                <a:latin typeface="Alexandria" pitchFamily="2" charset="-78"/>
                <a:ea typeface="Times New Roman" panose="02020603050405020304" pitchFamily="18" charset="0"/>
                <a:cs typeface="Alexandria" pitchFamily="2" charset="-78"/>
              </a:rPr>
              <a:t>تحديد النجاحات التي تحققت خلال إدارة الأزمة وما الذي عمل بشكل جيد</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التحديات: </a:t>
            </a:r>
            <a:r>
              <a:rPr lang="ar-SA" sz="1600" kern="0" dirty="0">
                <a:effectLst/>
                <a:latin typeface="Alexandria" pitchFamily="2" charset="-78"/>
                <a:ea typeface="Times New Roman" panose="02020603050405020304" pitchFamily="18" charset="0"/>
                <a:cs typeface="Alexandria" pitchFamily="2" charset="-78"/>
              </a:rPr>
              <a:t>تحديد التحديات والنقاط التي تحتاج إلى تحسين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0981028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4929" y="1345813"/>
            <a:ext cx="11709496" cy="5155257"/>
          </a:xfrm>
          <a:prstGeom prst="rect">
            <a:avLst/>
          </a:prstGeom>
          <a:noFill/>
        </p:spPr>
        <p:txBody>
          <a:bodyPr wrap="square" rtlCol="0">
            <a:spAutoFit/>
          </a:bodyPr>
          <a:lstStyle/>
          <a:p>
            <a:pPr marL="342900" lvl="0" indent="-342900" algn="just" rtl="1">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3.</a:t>
            </a:r>
            <a:r>
              <a:rPr lang="ar-SA" sz="2000" b="1" kern="0" dirty="0">
                <a:effectLst/>
                <a:latin typeface="Alexandria" pitchFamily="2" charset="-78"/>
                <a:ea typeface="Times New Roman" panose="02020603050405020304" pitchFamily="18" charset="0"/>
                <a:cs typeface="Alexandria" pitchFamily="2" charset="-78"/>
              </a:rPr>
              <a:t>استخدام الرسوم البيانية والجداول</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الرسوم البيانية: </a:t>
            </a:r>
            <a:r>
              <a:rPr lang="ar-SA" sz="1600" kern="0" dirty="0">
                <a:effectLst/>
                <a:latin typeface="Alexandria" pitchFamily="2" charset="-78"/>
                <a:ea typeface="Times New Roman" panose="02020603050405020304" pitchFamily="18" charset="0"/>
                <a:cs typeface="Alexandria" pitchFamily="2" charset="-78"/>
              </a:rPr>
              <a:t>استخدام الرسوم البيانية لعرض البيانات بشكل بصري ومفهوم. مثل مخططات الأعمدة والخطوط والدوائر لعرض التفاعلات والزوار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الجداول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الجداول لتفصيل البيانات والمقاييس الدقيقة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تقديم توصيات لتحسين الاستراتيجيات المستقبلية</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4.</a:t>
            </a:r>
            <a:r>
              <a:rPr lang="ar-SA" sz="2000" b="1" kern="0" dirty="0">
                <a:effectLst/>
                <a:latin typeface="Alexandria" pitchFamily="2" charset="-78"/>
                <a:ea typeface="Times New Roman" panose="02020603050405020304" pitchFamily="18" charset="0"/>
                <a:cs typeface="Alexandria" pitchFamily="2" charset="-78"/>
              </a:rPr>
              <a:t>تحديد مجالات التحسين</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تحسين سرعة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آليات الاستجابة السريعة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آليات لزيادة سرعة الاستجابة من خلال تدريب الفريق وتحسين التواصل الداخلي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تقنيات الاتصالات الفورية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تقنيات اتصالات فورية مثل الرسائل الفورية والبريد الالكتروني الفوري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تعزيز 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استراتيجيات التواصل الفعّال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استراتيجيات لتحسين التفاعل مع الجمهور، مثل استخدام الفيديوهات والبث المباشر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ردود الفعل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إجراء تحليلات دورية لردود الفعل من الجمهور لتحسين الاستراتيجيات بمرور الوقت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5346127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61291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105739"/>
            <a:ext cx="10476568" cy="5529719"/>
          </a:xfrm>
          <a:prstGeom prst="rect">
            <a:avLst/>
          </a:prstGeom>
          <a:noFill/>
        </p:spPr>
        <p:txBody>
          <a:bodyPr wrap="square" rtlCol="0">
            <a:spAutoFit/>
          </a:bodyPr>
          <a:lstStyle/>
          <a:p>
            <a:pPr marL="342900" lvl="0" indent="-342900" algn="just" rtl="1">
              <a:spcBef>
                <a:spcPts val="600"/>
              </a:spcBef>
              <a:spcAft>
                <a:spcPts val="10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1000"/>
              </a:spcAft>
            </a:pPr>
            <a:r>
              <a:rPr lang="ar-EG" sz="2000" b="1" kern="0" dirty="0">
                <a:effectLst/>
                <a:latin typeface="Alexandria" pitchFamily="2" charset="-78"/>
                <a:ea typeface="Times New Roman" panose="02020603050405020304" pitchFamily="18" charset="0"/>
                <a:cs typeface="Alexandria" pitchFamily="2" charset="-78"/>
              </a:rPr>
              <a:t>5. </a:t>
            </a:r>
            <a:r>
              <a:rPr lang="ar-SA" sz="2000" b="1" kern="0" dirty="0">
                <a:effectLst/>
                <a:latin typeface="Alexandria" pitchFamily="2" charset="-78"/>
                <a:ea typeface="Times New Roman" panose="02020603050405020304" pitchFamily="18" charset="0"/>
                <a:cs typeface="Alexandria" pitchFamily="2" charset="-78"/>
              </a:rPr>
              <a:t>تقديم توصيات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التدريب والتطوير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تدريب مستمر للفريق</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توصيات بتوفير برامج تدريبية دورية للفريق على استخدام الأدوات الرقمية وإدارة الأزمات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تمارين محاكاة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إجراء تمارين محاكاة لأزمات محتملة لتحسين جاهزية الفريق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تحسين الأدوات والتقنيات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تحديث الأدوات الرقمية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توصية بتحديث الأدوات الرقمية المستخدمة لتحليل البيانات وإدارة الأزمات لضمان استخدام أحدث التقنيات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تكامل الأدوات</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حلول تكامل بين الأدوات المختلفة لضمان تدفق سلس للمعلومات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خطط مستقبلية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خطة تحسين الأداء</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وضع خطة واضحة لتحسين الأداء بناءً على الدروس المستفادة من الأزمة الحالية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متابعة وتقييم دوري</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توصية بإجراء تقييمات دورية للأداء وتحسين الاستراتيجيات بشكل مستمر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2242329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10476568" cy="5082802"/>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أمثلة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تقرير أزمة صحية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أزمة صحية مثل جائحة </a:t>
            </a:r>
            <a:r>
              <a:rPr lang="en-GB" sz="1600" kern="0" dirty="0">
                <a:effectLst/>
                <a:latin typeface="Alexandria" pitchFamily="2" charset="-78"/>
                <a:ea typeface="Times New Roman" panose="02020603050405020304" pitchFamily="18" charset="0"/>
                <a:cs typeface="Alexandria" pitchFamily="2" charset="-78"/>
              </a:rPr>
              <a:t>COVID-19</a:t>
            </a:r>
            <a:r>
              <a:rPr lang="ar-SA" sz="1600" kern="0" dirty="0">
                <a:effectLst/>
                <a:latin typeface="Alexandria" pitchFamily="2" charset="-78"/>
                <a:ea typeface="Times New Roman" panose="02020603050405020304" pitchFamily="18" charset="0"/>
                <a:cs typeface="Alexandria" pitchFamily="2" charset="-78"/>
              </a:rPr>
              <a:t>، يمكن إعداد تقرير مفصل يتضمن تحليل الاستجابة للأزمة، تأثيرها على الجمهور، وتوصيات لتحسين استجابة المؤسسة للأزمات الصحية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تقرير أزمة طبيعية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إعداد تقرير بعد أزمة طبيعية مثل زلزال أو إعصار، يتضمن تقييم سرعة الاستجابة، جودة التحديثات المقدمة، وتأثير الأزمة على سمعة المؤسسة، مع تقديم توصيات لتحسين الأداء في الأزمات الطبيعية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الخلاصة</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إعداد تقارير مفصلة وتقديم توصيات عملية هما عنصران أساسيان لتحسين إدارة الأزمات في المستقبل. من خلال جمع وتحليل البيانات وتحديد النقاط القوية والضعيفة، يمكن للمؤسسات تطوير استراتيجيات فعّالة تستند إلى الدروس المستفادة، مما يعزز القدرة على التعامل مع الأزمات بفعالية وبناء الثقة مع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2945210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الإعلام الرقمي في إدارة الأزمات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1015663"/>
          </a:xfrm>
          <a:prstGeom prst="rect">
            <a:avLst/>
          </a:prstGeom>
          <a:noFill/>
        </p:spPr>
        <p:txBody>
          <a:bodyPr wrap="square" rtlCol="0">
            <a:spAutoFit/>
          </a:bodyPr>
          <a:lstStyle/>
          <a:p>
            <a:pPr algn="ctr" rtl="1"/>
            <a:r>
              <a:rPr lang="ar-EG" sz="2000" b="1" dirty="0">
                <a:latin typeface="Alexandria" charset="0"/>
                <a:cs typeface="Alexandria" charset="0"/>
              </a:rPr>
              <a:t>تعريف وتأثير الإعلام الرقمي وإدارة الأزمات</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055944"/>
            <a:ext cx="2543623" cy="1015663"/>
          </a:xfrm>
          <a:prstGeom prst="rect">
            <a:avLst/>
          </a:prstGeom>
          <a:noFill/>
        </p:spPr>
        <p:txBody>
          <a:bodyPr wrap="square" rtlCol="0">
            <a:spAutoFit/>
          </a:bodyPr>
          <a:lstStyle/>
          <a:p>
            <a:pPr algn="ctr" rtl="1"/>
            <a:r>
              <a:rPr lang="ar-EG" sz="2000" b="1" dirty="0">
                <a:latin typeface="Alexandria" charset="0"/>
                <a:cs typeface="Alexandria" charset="0"/>
              </a:rPr>
              <a:t>تخطيط وتنفيذ استراتيجيات الإعلام الرقمي في الأزمات </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707886"/>
          </a:xfrm>
          <a:prstGeom prst="rect">
            <a:avLst/>
          </a:prstGeom>
          <a:noFill/>
        </p:spPr>
        <p:txBody>
          <a:bodyPr wrap="square" rtlCol="0">
            <a:spAutoFit/>
          </a:bodyPr>
          <a:lstStyle/>
          <a:p>
            <a:pPr algn="ctr" rtl="1"/>
            <a:r>
              <a:rPr lang="ar-EG" sz="2000" b="1" dirty="0">
                <a:latin typeface="Alexandria" charset="0"/>
                <a:cs typeface="Alexandria" charset="0"/>
              </a:rPr>
              <a:t>دور الإعلام الرقمي في إدارة الأزمات </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707886"/>
          </a:xfrm>
          <a:prstGeom prst="rect">
            <a:avLst/>
          </a:prstGeom>
          <a:noFill/>
        </p:spPr>
        <p:txBody>
          <a:bodyPr wrap="square" rtlCol="0">
            <a:spAutoFit/>
          </a:bodyPr>
          <a:lstStyle/>
          <a:p>
            <a:pPr algn="ctr" rtl="1"/>
            <a:r>
              <a:rPr lang="ar-EG" sz="2000" b="1" dirty="0">
                <a:latin typeface="Alexandria" charset="0"/>
                <a:cs typeface="Alexandria" charset="0"/>
              </a:rPr>
              <a:t>قياس وتقييم الأداء بعد الأزمة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5BEA517-1DF9-4FDE-A2AE-F1E074618C1E}"/>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4896</TotalTime>
  <Words>7268</Words>
  <Application>Microsoft Office PowerPoint</Application>
  <PresentationFormat>Widescreen</PresentationFormat>
  <Paragraphs>785</Paragraphs>
  <Slides>68</Slides>
  <Notes>62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68</vt:i4>
      </vt:variant>
    </vt:vector>
  </HeadingPairs>
  <TitlesOfParts>
    <vt:vector size="78" baseType="lpstr">
      <vt:lpstr>AGA Arabesque Desktop</vt: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549</cp:revision>
  <dcterms:created xsi:type="dcterms:W3CDTF">2023-04-29T09:08:00Z</dcterms:created>
  <dcterms:modified xsi:type="dcterms:W3CDTF">2024-07-09T20:58:49Z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