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4"/>
  </p:sldMasterIdLst>
  <p:notesMasterIdLst>
    <p:notesMasterId r:id="rId26"/>
  </p:notesMasterIdLst>
  <p:handoutMasterIdLst>
    <p:handoutMasterId r:id="rId27"/>
  </p:handoutMasterIdLst>
  <p:sldIdLst>
    <p:sldId id="502" r:id="rId5"/>
    <p:sldId id="303" r:id="rId6"/>
    <p:sldId id="482" r:id="rId7"/>
    <p:sldId id="313" r:id="rId8"/>
    <p:sldId id="276" r:id="rId9"/>
    <p:sldId id="500" r:id="rId10"/>
    <p:sldId id="501" r:id="rId11"/>
    <p:sldId id="499" r:id="rId12"/>
    <p:sldId id="485" r:id="rId13"/>
    <p:sldId id="486" r:id="rId14"/>
    <p:sldId id="487" r:id="rId15"/>
    <p:sldId id="488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84" r:id="rId24"/>
    <p:sldId id="349" r:id="rId2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2"/>
            <p14:sldId id="303"/>
            <p14:sldId id="482"/>
            <p14:sldId id="313"/>
            <p14:sldId id="276"/>
            <p14:sldId id="500"/>
            <p14:sldId id="501"/>
            <p14:sldId id="499"/>
            <p14:sldId id="485"/>
            <p14:sldId id="486"/>
            <p14:sldId id="487"/>
            <p14:sldId id="488"/>
            <p14:sldId id="491"/>
            <p14:sldId id="492"/>
            <p14:sldId id="493"/>
            <p14:sldId id="494"/>
            <p14:sldId id="495"/>
            <p14:sldId id="496"/>
            <p14:sldId id="497"/>
            <p14:sldId id="4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2BC94F-6017-5BE2-DE57-CA7774A02DF4}" v="2" dt="2025-01-22T08:34:31.9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6" d="100"/>
          <a:sy n="66" d="100"/>
        </p:scale>
        <p:origin x="8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breen Ghallab" userId="S::sabreenghallab@midocean.edu.km::3ea1c218-1f8f-4c86-b0a7-f5cd94cc1f1e" providerId="AD" clId="Web-{112BC94F-6017-5BE2-DE57-CA7774A02DF4}"/>
    <pc:docChg chg="modSld">
      <pc:chgData name="Sabreen Ghallab" userId="S::sabreenghallab@midocean.edu.km::3ea1c218-1f8f-4c86-b0a7-f5cd94cc1f1e" providerId="AD" clId="Web-{112BC94F-6017-5BE2-DE57-CA7774A02DF4}" dt="2025-01-22T08:34:28.663" v="0" actId="20577"/>
      <pc:docMkLst>
        <pc:docMk/>
      </pc:docMkLst>
      <pc:sldChg chg="modSp">
        <pc:chgData name="Sabreen Ghallab" userId="S::sabreenghallab@midocean.edu.km::3ea1c218-1f8f-4c86-b0a7-f5cd94cc1f1e" providerId="AD" clId="Web-{112BC94F-6017-5BE2-DE57-CA7774A02DF4}" dt="2025-01-22T08:34:28.663" v="0" actId="20577"/>
        <pc:sldMkLst>
          <pc:docMk/>
          <pc:sldMk cId="1697350756" sldId="499"/>
        </pc:sldMkLst>
        <pc:spChg chg="mod">
          <ac:chgData name="Sabreen Ghallab" userId="S::sabreenghallab@midocean.edu.km::3ea1c218-1f8f-4c86-b0a7-f5cd94cc1f1e" providerId="AD" clId="Web-{112BC94F-6017-5BE2-DE57-CA7774A02DF4}" dt="2025-01-22T08:34:28.663" v="0" actId="20577"/>
          <ac:spMkLst>
            <pc:docMk/>
            <pc:sldMk cId="1697350756" sldId="499"/>
            <ac:spMk id="4" creationId="{8BCBFB35-849A-A846-920B-05F167933D5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2A199-0BA2-40F5-8E49-430B13F4A682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86994-0123-4872-9B1D-342679C048B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842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99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05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2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26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89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765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176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740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804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78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63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892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088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967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269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9271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160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1269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77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12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73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5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703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76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922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67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52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869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258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626792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414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62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299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7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422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247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939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  <p:sldLayoutId id="2147483660" r:id="rId19"/>
    <p:sldLayoutId id="2147483662" r:id="rId20"/>
    <p:sldLayoutId id="2147483665" r:id="rId21"/>
    <p:sldLayoutId id="2147483666" r:id="rId22"/>
    <p:sldLayoutId id="2147483667" r:id="rId23"/>
    <p:sldLayoutId id="2147483668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4312" y="362080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Prepared by Dr. Amira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rPr>
              <a:t>Elfekky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6381" y="2569016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Welcoming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MGM323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93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864682"/>
            <a:ext cx="5339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Welcoming 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59388" y="4898086"/>
            <a:ext cx="1252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33016" y="1168809"/>
            <a:ext cx="9826388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4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</a:t>
            </a:r>
            <a:r>
              <a:rPr lang="en-US" sz="2400" b="1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ar-EG" sz="2400" b="1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:</a:t>
            </a:r>
            <a:endParaRPr lang="ar-EG" sz="24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0" lvl="2" algn="r" defTabSz="900073" rtl="1">
              <a:spcAft>
                <a:spcPts val="600"/>
              </a:spcAft>
              <a:defRPr/>
            </a:pPr>
            <a:endParaRPr lang="ar-EG" sz="24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الذكاء الصناعي وتطبيقته في ادارة الجودة الشاملة – جامعه القاهره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مديرة ادارة الجودة, شهادة الأيزو 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  <a:r>
              <a:rPr lang="en-US" sz="2000" dirty="0">
                <a:solidFill>
                  <a:schemeClr val="bg2">
                    <a:lumMod val="25000"/>
                  </a:schemeClr>
                </a:solidFill>
              </a:rPr>
              <a:t>IATF 16949:2016 &amp;  ISO TS 16949</a:t>
            </a: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 مدربة معتمدة.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10 عاماً من الخبرة في إدارة المشاريع/ تقييم الاداء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حاصلة علي جائزه افضل اداء تطويري في قطاع السيارات(2022)  علي مستوي الشرق الأوسط وشمال أفريقيا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استشاري تحليلات اقتصادية وساسية –المجلس المصري للشئون الخارجية و وزارة الخارجية المصرية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محاضرة ومدربة معتمدة بهيئه الأمم المتحدة واليونسكو منذ 2016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نشر 5 ورقة بحثية في المؤتمرات الدولية/ المجلات العلمية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chemeClr val="bg2">
                    <a:lumMod val="25000"/>
                  </a:schemeClr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شاركت بالعديد من المؤتمرات الدوليه بدبي – السعودية – المانيا </a:t>
            </a:r>
            <a:endParaRPr lang="ar" sz="2000" b="1" dirty="0">
              <a:solidFill>
                <a:schemeClr val="bg2">
                  <a:lumMod val="25000"/>
                </a:schemeClr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40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775357" y="2688170"/>
            <a:ext cx="92288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This subject is about making sense of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change management. The world we live in continues to change at an intense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rate. Not a day goes by, it seems, without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another important discovery or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boundary-pushing invention in the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scientific fields. The economics of globalization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seems to dominate much of our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political and corporate thinking, while</a:t>
            </a:r>
            <a:r>
              <a:rPr lang="ar-EG" sz="2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the shadow side of globalization– develops at an equally alarming pace.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839398"/>
            <a:ext cx="11124777" cy="45613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91606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Management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65621" y="1839398"/>
            <a:ext cx="10428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/>
              <a:t>Making Sense of Change Management </a:t>
            </a:r>
            <a:r>
              <a:rPr lang="en-US" sz="2400" dirty="0"/>
              <a:t>is aimed at anyone who wants to</a:t>
            </a:r>
            <a:r>
              <a:rPr lang="ar-EG" sz="2400" dirty="0"/>
              <a:t> </a:t>
            </a:r>
            <a:r>
              <a:rPr lang="en-US" sz="2400" dirty="0"/>
              <a:t>begin to understand why change happens, how change happens and</a:t>
            </a:r>
            <a:r>
              <a:rPr lang="ar-EG" sz="2400" dirty="0"/>
              <a:t> </a:t>
            </a:r>
            <a:r>
              <a:rPr lang="en-US" sz="2400" dirty="0"/>
              <a:t>what needs to be done to make change a more welcoming concept. In particular we hope that leaders and managers in organizations might</a:t>
            </a:r>
            <a:r>
              <a:rPr lang="ar-EG" sz="2400" dirty="0"/>
              <a:t> </a:t>
            </a:r>
            <a:r>
              <a:rPr lang="en-US" sz="2400" dirty="0"/>
              <a:t>appreciate a change that does not give them the one and only panacea, but</a:t>
            </a:r>
            <a:r>
              <a:rPr lang="ar-EG" sz="2400" dirty="0"/>
              <a:t> </a:t>
            </a:r>
            <a:r>
              <a:rPr lang="en-US" sz="2400" dirty="0"/>
              <a:t>offers insights into different frameworks and ways of approaching change at an individual, team and organizational level.</a:t>
            </a:r>
          </a:p>
          <a:p>
            <a:pPr algn="ctr"/>
            <a:r>
              <a:rPr lang="en-US" sz="2400" dirty="0"/>
              <a:t>We are mindful of the tremendous pressures and priorities of practicing</a:t>
            </a:r>
            <a:r>
              <a:rPr lang="ar-EG" sz="2400" dirty="0"/>
              <a:t> </a:t>
            </a:r>
            <a:r>
              <a:rPr lang="en-US" sz="2400" dirty="0"/>
              <a:t>managers – in both the private and the public sector – and </a:t>
            </a:r>
            <a:r>
              <a:rPr lang="en-US" sz="2400" i="1" dirty="0"/>
              <a:t>Making</a:t>
            </a:r>
            <a:r>
              <a:rPr lang="ar-EG" sz="2400" i="1" dirty="0"/>
              <a:t> </a:t>
            </a:r>
            <a:r>
              <a:rPr lang="en-US" sz="2400" i="1" dirty="0"/>
              <a:t>Sense of Change Management </a:t>
            </a:r>
            <a:r>
              <a:rPr lang="en-US" sz="2400" dirty="0"/>
              <a:t>is an attempt at making their lives that little bit easier. It is also an attempt at convincing them that addressing the</a:t>
            </a:r>
            <a:r>
              <a:rPr lang="ar-EG" sz="2400" dirty="0"/>
              <a:t> </a:t>
            </a:r>
            <a:r>
              <a:rPr lang="en-US" sz="2400" dirty="0"/>
              <a:t>issues that cause change to be so poorly managed in organizations will</a:t>
            </a:r>
            <a:r>
              <a:rPr lang="ar-EG" sz="2400" dirty="0"/>
              <a:t> </a:t>
            </a:r>
            <a:r>
              <a:rPr lang="en-US" sz="2400" dirty="0"/>
              <a:t>lead not only to more satisfying experiences for them, but to more fulfilling lives for their staff.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8220" y="246410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1 Individual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Learning and the process of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2 Team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What is a group and when is it a team?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3 Organizational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How organizations really work </a:t>
            </a:r>
            <a:endParaRPr lang="ar-EG" sz="2400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4 Leading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Roles that leaders play </a:t>
            </a:r>
            <a:endParaRPr lang="ar-EG" sz="2400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5 The change agent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Models of change agency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6274677" y="740979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28781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3627" y="240804"/>
            <a:ext cx="6096000" cy="66171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i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endParaRPr lang="en-US" sz="3200" b="1" i="1" u="sng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6 Mergers and acquisitions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purpose of merger and acquisition activity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7 Cultural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Guidelines for achieving successful cultural change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8 IT-based process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role of IT management 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9 Complex change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When is change complex?</a:t>
            </a:r>
          </a:p>
          <a:p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10 Leading change in uncertain times </a:t>
            </a:r>
          </a:p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The impact of uncertainty on our working lives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6684580" y="740978"/>
            <a:ext cx="4726698" cy="5486095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5267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560266" y="203407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r>
              <a:rPr lang="ar-SA" b="1" dirty="0">
                <a:solidFill>
                  <a:srgbClr val="F27A1C"/>
                </a:solidFill>
                <a:latin typeface="Tahoma"/>
                <a:ea typeface="Tahoma"/>
                <a:cs typeface="Tahoma"/>
              </a:rPr>
              <a:t>الفترة الزمنية التعليمية في الفصل الدراسي  تكون </a:t>
            </a:r>
            <a:r>
              <a:rPr lang="ar-SA" b="1" dirty="0">
                <a:solidFill>
                  <a:srgbClr val="24A9E1"/>
                </a:solidFill>
                <a:latin typeface="Tahoma"/>
                <a:ea typeface="Tahoma"/>
                <a:cs typeface="Tahoma"/>
              </a:rPr>
              <a:t>مدة </a:t>
            </a:r>
            <a:r>
              <a:rPr lang="en-US" b="1" dirty="0">
                <a:solidFill>
                  <a:srgbClr val="24A9E1"/>
                </a:solidFill>
                <a:latin typeface="Tahoma"/>
                <a:ea typeface="Tahoma"/>
                <a:cs typeface="Tahoma"/>
              </a:rPr>
              <a:t> 13</a:t>
            </a:r>
            <a:r>
              <a:rPr lang="ar-SA" b="1" dirty="0">
                <a:solidFill>
                  <a:srgbClr val="24A9E1"/>
                </a:solidFill>
                <a:latin typeface="Tahoma"/>
                <a:ea typeface="Tahoma"/>
                <a:cs typeface="Tahoma"/>
              </a:rPr>
              <a:t>أسبوع</a:t>
            </a:r>
            <a:r>
              <a:rPr lang="ar-SA" b="1" dirty="0">
                <a:solidFill>
                  <a:srgbClr val="F27A1C"/>
                </a:solidFill>
                <a:latin typeface="Tahoma"/>
                <a:ea typeface="Tahoma"/>
                <a:cs typeface="Tahoma"/>
              </a:rPr>
              <a:t>   ( منهم أسبوعين للاختبار النهائي)</a:t>
            </a:r>
          </a:p>
        </p:txBody>
      </p:sp>
    </p:spTree>
    <p:extLst>
      <p:ext uri="{BB962C8B-B14F-4D97-AF65-F5344CB8AC3E}">
        <p14:creationId xmlns:p14="http://schemas.microsoft.com/office/powerpoint/2010/main" val="169735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744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23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</a:t>
            </a:r>
            <a:r>
              <a:rPr lang="ar-SA" sz="28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en-US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90-70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دقيقة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760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en-US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ظهراً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1835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943682" y="578273"/>
            <a:ext cx="2392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نفس موعد رفع المحاضرة يوم السبت من كل أسبوع في</a:t>
            </a:r>
            <a:r>
              <a:rPr lang="ar-SA" sz="2400" b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مساءً 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الإختبار القصير من </a:t>
            </a:r>
            <a:r>
              <a:rPr lang="en-US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درجة / </a:t>
            </a:r>
            <a:r>
              <a:rPr lang="en-US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اسئلة. (بمجموع </a:t>
            </a:r>
            <a:r>
              <a:rPr lang="en-US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80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للإختبار القصير 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دقيقة.</a:t>
            </a:r>
          </a:p>
          <a:p>
            <a:pPr algn="ctr" rtl="1"/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بنك الأسئلة للإختبار القصير  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سؤال.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ar-SA" sz="2000" dirty="0">
                <a:solidFill>
                  <a:schemeClr val="dk1"/>
                </a:solidFill>
              </a:rPr>
            </a:b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781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x-none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 النهائي من </a:t>
            </a:r>
            <a:r>
              <a:rPr lang="en-US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درجة.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699" y="1514901"/>
            <a:ext cx="7601802" cy="472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2542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</a:p>
        </p:txBody>
      </p:sp>
      <p:sp>
        <p:nvSpPr>
          <p:cNvPr id="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1353841" y="586944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4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5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9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0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1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2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3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4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5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6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7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8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19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0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1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2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3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4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5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6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7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8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29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0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grpSp>
          <p:nvGrpSpPr>
            <p:cNvPr id="31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79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0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  <p:sp>
            <p:nvSpPr>
              <p:cNvPr id="81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 dirty="0"/>
              </a:p>
            </p:txBody>
          </p:sp>
        </p:grpSp>
        <p:sp>
          <p:nvSpPr>
            <p:cNvPr id="32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3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4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5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6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7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8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39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0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1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2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3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4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5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6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7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8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49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0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1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2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3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4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5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6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7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8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59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0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1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2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3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4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5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6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7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8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69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0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1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2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3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4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5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6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7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78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</p:grpSp>
      <p:sp>
        <p:nvSpPr>
          <p:cNvPr id="82" name="Google Shape;1488;p45"/>
          <p:cNvSpPr txBox="1">
            <a:spLocks/>
          </p:cNvSpPr>
          <p:nvPr/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chemeClr val="dk1"/>
              </a:buClr>
              <a:buSzPts val="1100"/>
            </a:pP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We are AWESOME.</a:t>
            </a:r>
            <a:br>
              <a:rPr lang="en-US" sz="88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en-US" sz="8800" dirty="0">
                <a:solidFill>
                  <a:schemeClr val="bg2">
                    <a:lumMod val="25000"/>
                  </a:schemeClr>
                </a:solidFill>
              </a:rPr>
              <a:t>We can do it!</a:t>
            </a:r>
          </a:p>
          <a:p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55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78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527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9FFBF0-59D8-424F-84A9-D868DBFF0F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7B2967-28D9-4F9D-96FF-C109916D360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90DFB468-A8F5-491B-A201-A3D2BBDC9F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980</TotalTime>
  <Words>558</Words>
  <Application>Microsoft Office PowerPoint</Application>
  <PresentationFormat>Widescreen</PresentationFormat>
  <Paragraphs>110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El. Fekky</cp:lastModifiedBy>
  <cp:revision>42</cp:revision>
  <cp:lastPrinted>2023-09-25T16:49:35Z</cp:lastPrinted>
  <dcterms:created xsi:type="dcterms:W3CDTF">2023-04-29T09:08:23Z</dcterms:created>
  <dcterms:modified xsi:type="dcterms:W3CDTF">2025-01-22T08:34:39Z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