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637" r:id="rId3"/>
    <p:sldId id="550" r:id="rId4"/>
    <p:sldId id="636" r:id="rId5"/>
    <p:sldId id="593" r:id="rId6"/>
    <p:sldId id="594" r:id="rId7"/>
    <p:sldId id="595" r:id="rId8"/>
    <p:sldId id="596" r:id="rId9"/>
    <p:sldId id="597" r:id="rId10"/>
    <p:sldId id="598" r:id="rId11"/>
    <p:sldId id="599" r:id="rId12"/>
    <p:sldId id="600" r:id="rId13"/>
    <p:sldId id="601" r:id="rId14"/>
    <p:sldId id="602" r:id="rId15"/>
    <p:sldId id="603" r:id="rId16"/>
    <p:sldId id="604" r:id="rId17"/>
    <p:sldId id="605" r:id="rId18"/>
    <p:sldId id="606" r:id="rId19"/>
    <p:sldId id="608" r:id="rId20"/>
    <p:sldId id="610" r:id="rId21"/>
    <p:sldId id="611" r:id="rId22"/>
    <p:sldId id="612" r:id="rId23"/>
    <p:sldId id="613" r:id="rId24"/>
    <p:sldId id="614" r:id="rId25"/>
    <p:sldId id="616" r:id="rId26"/>
    <p:sldId id="617" r:id="rId27"/>
    <p:sldId id="615" r:id="rId28"/>
    <p:sldId id="619" r:id="rId29"/>
    <p:sldId id="620" r:id="rId30"/>
    <p:sldId id="621" r:id="rId31"/>
    <p:sldId id="622" r:id="rId32"/>
    <p:sldId id="623" r:id="rId33"/>
    <p:sldId id="624" r:id="rId34"/>
    <p:sldId id="627" r:id="rId35"/>
    <p:sldId id="629" r:id="rId36"/>
    <p:sldId id="626" r:id="rId37"/>
    <p:sldId id="628" r:id="rId38"/>
    <p:sldId id="630" r:id="rId39"/>
    <p:sldId id="631" r:id="rId40"/>
    <p:sldId id="632" r:id="rId41"/>
    <p:sldId id="633" r:id="rId42"/>
    <p:sldId id="634" r:id="rId43"/>
    <p:sldId id="635"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061" autoAdjust="0"/>
  </p:normalViewPr>
  <p:slideViewPr>
    <p:cSldViewPr snapToGrid="0">
      <p:cViewPr varScale="1">
        <p:scale>
          <a:sx n="70" d="100"/>
          <a:sy n="70" d="100"/>
        </p:scale>
        <p:origin x="618" y="60"/>
      </p:cViewPr>
      <p:guideLst>
        <p:guide orient="horz" pos="2160"/>
        <p:guide pos="3840"/>
      </p:guideLst>
    </p:cSldViewPr>
  </p:slideViewPr>
  <p:notesTextViewPr>
    <p:cViewPr>
      <p:scale>
        <a:sx n="1" d="1"/>
        <a:sy n="1" d="1"/>
      </p:scale>
      <p:origin x="0" y="0"/>
    </p:cViewPr>
  </p:notesTextViewPr>
  <p:sorterViewPr>
    <p:cViewPr>
      <p:scale>
        <a:sx n="100" d="100"/>
        <a:sy n="100" d="100"/>
      </p:scale>
      <p:origin x="0" y="-1688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8/9/2024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1348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1441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Finding and landing the ideal job opportunity can be a complex process, with lots of stress and frustration along the way. The good news is that it is all about communication, so the skills you’re developing in this course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will give you a competitive advantage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This section offers a general job-search strategy with advice that applies to just about any career path you might want to pursue.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007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 you craft your personal strategy, keep these two points in mind:</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Get organized.</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Your job search could last many months and involve multiple contacts with dozens of companies. You need to keep all the details straight to make sure you don’t miss opportunities or make mistakes such as losing someone’s e-mail address or forgetting an appointment.</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Start now and stick to it.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Even if you are a year or more away from graduation, now is not too early to get started with some of the essential research and planning tasks. If you want until the last minute, you will miss opportunities and you won’t be as prepared as the candidates you’ll be competing against.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0863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1215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5262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If all you want to do is get a job, you will struggle to focus your job search efforts and to present yourself as a compelling candidate. If you do get a job, chances are you’ll wind up with something you don’t like and will have to start the process all over again before long.</a:t>
            </a:r>
          </a:p>
          <a:p>
            <a:r>
              <a:rPr lang="en-US" sz="1200" kern="1200" dirty="0">
                <a:solidFill>
                  <a:schemeClr val="tx1"/>
                </a:solidFill>
                <a:latin typeface="Times New Roman" pitchFamily="18" charset="0"/>
                <a:ea typeface="+mn-ea"/>
                <a:cs typeface="+mn-cs"/>
              </a:rPr>
              <a:t>Take the time you have now to explore the possibilities, to find your passion, and identify appealing career paths. </a:t>
            </a:r>
          </a:p>
          <a:p>
            <a:r>
              <a:rPr lang="en-US" dirty="0"/>
              <a:t>Writing  “the story of you” is a valuable planning exercise that can help you think about where you want to go and how to present yourself to target employers. Begin by writing </a:t>
            </a:r>
            <a:r>
              <a:rPr lang="en-US" sz="1200" kern="1200" dirty="0">
                <a:solidFill>
                  <a:schemeClr val="tx1"/>
                </a:solidFill>
                <a:latin typeface="Times New Roman" pitchFamily="18" charset="0"/>
                <a:ea typeface="+mn-ea"/>
                <a:cs typeface="+mn-cs"/>
              </a:rPr>
              <a:t>the things you are passionate about, the skills you possess, your ability to help an organization reach its goals, the path you’ve been on so far, and the path you want to follow in the future. Think in terms of an image or a theme you’d like to project. Are you academically gifted? An effective leader? A creative problem solver? A technical wizard? </a:t>
            </a: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761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all you want to do is get a job, you will struggle to focus your job search efforts and to present yourself as a compelling candidate. If you do get a job, chances are you’ll wind up with something you don’t like and will have to start the process all over again before long.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time you have now to explore the possibilities, to find your passion, and identify appealing career paths.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Writing  “the story of you” is a valuable planning exercise that can help you think about where you want to go and how to present yourself to target employers. Begin by writing the things you are passionate about, the skills you possess, your ability to help an organization reach its goals, the path you’ve been on so far, and the path you want to follow in the future. Think in terms of an image or a theme you’d like to project. Are you academically gifted? An effective leader? A creative problem solver? A technical wizard?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7309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0603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7576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Look at the hiring equation from an employer’s perspective. To begin with, recognize that companies take risks with every hiring decision—the risk that the person hired may not meet expectations and the risk that they could let a better candidate slip through their fingers. Many companies judge the success of their recruiting efforts by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quality of hire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measure of how closely new employees meet the company’s needs.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What steps can you take to present yourself as the low-risk, high-reward choice, as someone who can make a meaningful contribution to the organization?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course, your perceived ability to perform the job is an essential part of your potential quality as a new hire. However, hiring managers consider more than just your ability to handle the job. They want to know if you’ll be reliable and motivated; that is, if you’re somebody who “gets it” when it comes to being a professional in today’s workplace.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4886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4555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084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7202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Companies are likely to be impressed by creative research, such as interviewing their customers to learn more about how the firm does business.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445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Companies are likely to be impressed by creative research, such as interviewing their customers to learn more about how the firm does business.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6738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Companies are likely to be impressed by creative research, such as interviewing their customers to learn more about how the firm does business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8816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Customizing your résumé to each job opening is an important step in showing employers that your skills, attributes, and experience are relevant to an employer’s business challenges. From your initial contact all the way through the interviewing process, you will have opportunities to impress recruiters by explaining how your general potential translates to the specific needs of the position.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95078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904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58039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 it comes to finding the right opportunities for you, the easiest ways are not always the most productive ways. The major job boards such as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Monster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classified services such as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Craigslist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might have thousands of openings—but thousands of job seekers are looking at and applying for these same openings. Moreover, posting job openings on these sites is often a company’s last resort, after it has exhausted other possibilities.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Instead of searching through the same job openings as everyone else, take the initiative and find opportunities. Identify the companies you want to work for and focus your efforts on them. Contact their human resources departments (or individual managers if possible), describe what you can offer the company, and ask to be considered if any opportunities come up. Your message might appear right when a company is busy looking for someone but hasn’t yet advertised the opening to the outside world.</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7601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3589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92120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2544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08854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89433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485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2110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Your college’s career center probably offers a wide variety of services, including individual counseling, job fairs, on-campus interviews, and job listings. Counselors can give you advice on career planning and provide workshops in job search techniques, résumé preparation, job readiness training, interview techniques, self-marketing, and more. You can also find career planning advice online.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5341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While you’re making all these positive moves to show employers you will be a quality hire, take care to avoid the simple blunders </a:t>
            </a:r>
            <a:r>
              <a:rPr lang="ar-EG" sz="1200" kern="1200" dirty="0">
                <a:solidFill>
                  <a:schemeClr val="tx1"/>
                </a:solidFill>
                <a:latin typeface="Times New Roman" pitchFamily="18" charset="0"/>
                <a:ea typeface="+mn-ea"/>
                <a:cs typeface="+mn-cs"/>
              </a:rPr>
              <a:t>الأخطاء البسيطة </a:t>
            </a:r>
            <a:r>
              <a:rPr lang="en-US" sz="1200" kern="1200" dirty="0">
                <a:solidFill>
                  <a:schemeClr val="tx1"/>
                </a:solidFill>
                <a:latin typeface="Times New Roman" pitchFamily="18" charset="0"/>
                <a:ea typeface="+mn-ea"/>
                <a:cs typeface="+mn-cs"/>
              </a:rPr>
              <a:t> that can torpedo a job search—not catching mistakes in your résumé, misspelling the name of a manager you’re writing to, showing up late for an interview, tweeting something unprofessional, failing to complete application forms correctly, asking for information that you can easily find yourself on a company’s website, or making any other error that could flag you as someone who is careless or disrespectful.</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47347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create many messages during your career search, your résumé will be most important document in this process. You will be able to use it directly in many instances, adapt it to a variety of uses such an e-portfolio or a social media résumé, and reuse pieces of it in social networking profiles and online application forms.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Writing a résumé is one of those projects that really benefits from multiple planning, writing, and completing sessions spread out over several days or weeks. You are trying to summarize a complex subject (yourself!) and present a compelling story to complete strangers in a brief document. Follow the three-step writing process (see Figure 13.1) and give yourself plenty of time.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697304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962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To distinguish yourself from all the other people looking for work, start with a well-written résumé. A résumé is just another specialized business message. Follow the three-step writing process, and it will be easier than you think:</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recognizing that the purpose of your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 is to get an interview, not to get a job. As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gather information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research target industries, learn about various jobs and what to expect, and learn about the hiring managers, if possible. In order to choose the best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medium</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start with a traditional, paper résumé, then develop scannable, plain text, HTML, and PDF versions, as needed. Choose a model of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organization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that highlights your strengths and downplays your shortcomings; use the chronological approach, unless you have a good reason not to.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planning to catch a recruiter’s eye within seconds. In order to do so, translate your education and experience into attributes that employers value. Write clearly and succinctly as you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message</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using language that is appropriate to the companies and industries you are targeting; moreover, use a professional tone.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r</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r</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following the specific instructions of each employer or job-search website.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106352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is a 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 successful résumé inspires a prospective employer to invite you to interview with the company.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 you conduct your research on various professions, industries, companies, and individual managers, you will have a better perspective on your target readers and their information needs.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 as much as you can about the individuals who may be reading your résumé. Many professionals and managers are bloggers, Twitter users, and LinkedIn members, for example, so you can learn more about them online even if you’ve never met them. Any bit of information can help you craft a more effective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578542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not been keeping a log or journal of your accomplishments so far, you may need to do some research on yourself. Gather all the information you need to document your work and education history, including all the specific dates, duties, and accomplishments from any previous jobs you have held. Itemize your</a:t>
            </a:r>
            <a:endParaRPr lang="ar-EG" dirty="0"/>
          </a:p>
          <a:p>
            <a:r>
              <a:rPr lang="en-US" dirty="0"/>
              <a:t> </a:t>
            </a:r>
            <a:r>
              <a:rPr lang="en-US" b="1" dirty="0"/>
              <a:t>educational experience</a:t>
            </a:r>
            <a:r>
              <a:rPr lang="en-US" dirty="0"/>
              <a:t>, including degrees, skills certificates, academic awards, and scholarships. Also, gather any relevant information about </a:t>
            </a:r>
            <a:r>
              <a:rPr lang="en-US" b="1" dirty="0"/>
              <a:t>personal endeavors </a:t>
            </a:r>
            <a:r>
              <a:rPr lang="en-US" dirty="0"/>
              <a:t>such as offices held in nonprofit organizations or speeches given. You will save time by having all this material readily available before you begin composing your résumé.</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7012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should expect to produce your résumé in several media and formats—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printed traditional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printed scannable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electronic plain-text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MS Word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online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or PDF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Whatever the format may be, remember that effective résumé designs are simple, clean, and professional.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21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62762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41962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56111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714915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43</a:t>
            </a:fld>
            <a:endParaRPr lang="x-none"/>
          </a:p>
        </p:txBody>
      </p:sp>
    </p:spTree>
    <p:extLst>
      <p:ext uri="{BB962C8B-B14F-4D97-AF65-F5344CB8AC3E}">
        <p14:creationId xmlns:p14="http://schemas.microsoft.com/office/powerpoint/2010/main" val="2453833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26087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08670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926293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19687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23836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46467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291803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8577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8931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224401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6210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1784280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5.png"/></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3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 y="1617866"/>
            <a:ext cx="5646420" cy="3525880"/>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a:t>
            </a:r>
            <a:r>
              <a:rPr lang="en-GB" sz="4400" b="1" dirty="0">
                <a:latin typeface="Sakkal Majalla" panose="02000000000000000000" pitchFamily="2" charset="-78"/>
                <a:ea typeface="Poppins ExtraBold"/>
                <a:cs typeface="Sakkal Majalla" panose="02000000000000000000" pitchFamily="2" charset="-78"/>
                <a:sym typeface="Poppins ExtraBold"/>
              </a:rPr>
              <a:t>9</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999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C5A637-DBEF-9C4A-F08E-4A54CE1EE820}"/>
              </a:ext>
            </a:extLst>
          </p:cNvPr>
          <p:cNvSpPr txBox="1"/>
          <p:nvPr/>
        </p:nvSpPr>
        <p:spPr>
          <a:xfrm>
            <a:off x="5809140" y="2570679"/>
            <a:ext cx="6097904"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Building Careers and Writing Résumés</a:t>
            </a: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06008" y="1268277"/>
            <a:ext cx="2386811" cy="5150070"/>
          </a:xfrm>
          <a:prstGeom prst="rect">
            <a:avLst/>
          </a:prstGeom>
        </p:spPr>
      </p:pic>
      <p:sp>
        <p:nvSpPr>
          <p:cNvPr id="11" name="TextBox 10">
            <a:extLst>
              <a:ext uri="{FF2B5EF4-FFF2-40B4-BE49-F238E27FC236}">
                <a16:creationId xmlns:a16="http://schemas.microsoft.com/office/drawing/2014/main" id="{F2829950-312F-0AB8-F886-987CCCF4E7FD}"/>
              </a:ext>
            </a:extLst>
          </p:cNvPr>
          <p:cNvSpPr txBox="1"/>
          <p:nvPr/>
        </p:nvSpPr>
        <p:spPr>
          <a:xfrm>
            <a:off x="2689648" y="444510"/>
            <a:ext cx="938302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sp>
        <p:nvSpPr>
          <p:cNvPr id="10" name="TextBox 9">
            <a:extLst>
              <a:ext uri="{FF2B5EF4-FFF2-40B4-BE49-F238E27FC236}">
                <a16:creationId xmlns:a16="http://schemas.microsoft.com/office/drawing/2014/main" id="{8A7765C3-ADC6-5D03-B590-E0766AF0A31E}"/>
              </a:ext>
            </a:extLst>
          </p:cNvPr>
          <p:cNvSpPr txBox="1"/>
          <p:nvPr/>
        </p:nvSpPr>
        <p:spPr>
          <a:xfrm>
            <a:off x="1420083" y="1663383"/>
            <a:ext cx="8849894" cy="3231654"/>
          </a:xfrm>
          <a:prstGeom prst="rect">
            <a:avLst/>
          </a:prstGeom>
          <a:noFill/>
        </p:spPr>
        <p:txBody>
          <a:bodyPr wrap="square">
            <a:spAutoFit/>
          </a:bodyPr>
          <a:lstStyle/>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p:txBody>
      </p:sp>
    </p:spTree>
    <p:extLst>
      <p:ext uri="{BB962C8B-B14F-4D97-AF65-F5344CB8AC3E}">
        <p14:creationId xmlns:p14="http://schemas.microsoft.com/office/powerpoint/2010/main" val="4049706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50059" y="1720614"/>
            <a:ext cx="3367820" cy="3367820"/>
          </a:xfrm>
          <a:prstGeom prst="rect">
            <a:avLst/>
          </a:prstGeom>
        </p:spPr>
      </p:pic>
      <p:sp>
        <p:nvSpPr>
          <p:cNvPr id="11" name="TextBox 10">
            <a:extLst>
              <a:ext uri="{FF2B5EF4-FFF2-40B4-BE49-F238E27FC236}">
                <a16:creationId xmlns:a16="http://schemas.microsoft.com/office/drawing/2014/main" id="{F2829950-312F-0AB8-F886-987CCCF4E7FD}"/>
              </a:ext>
            </a:extLst>
          </p:cNvPr>
          <p:cNvSpPr txBox="1"/>
          <p:nvPr/>
        </p:nvSpPr>
        <p:spPr>
          <a:xfrm>
            <a:off x="3265182" y="525329"/>
            <a:ext cx="781769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solidFill>
                    <a:schemeClr val="tx1"/>
                  </a:solidFill>
                </a:ln>
                <a:solidFill>
                  <a:srgbClr val="FFFFFF"/>
                </a:solidFill>
                <a:effectLst>
                  <a:outerShdw blurRad="38100" dist="38100" dir="2700000" algn="tl">
                    <a:srgbClr val="C0C0C0"/>
                  </a:outerShdw>
                </a:effectLst>
                <a:uLnTx/>
                <a:uFillTx/>
                <a:latin typeface="Tahoma"/>
                <a:ea typeface="+mn-ea"/>
                <a:cs typeface="+mn-cs"/>
              </a:rPr>
              <a:t>Learning Objectives</a:t>
            </a:r>
          </a:p>
        </p:txBody>
      </p:sp>
      <p:sp>
        <p:nvSpPr>
          <p:cNvPr id="7" name="Content Placeholder 2">
            <a:extLst>
              <a:ext uri="{FF2B5EF4-FFF2-40B4-BE49-F238E27FC236}">
                <a16:creationId xmlns:a16="http://schemas.microsoft.com/office/drawing/2014/main" id="{6B9D8960-45EA-AAEC-5563-D3843EC5471A}"/>
              </a:ext>
            </a:extLst>
          </p:cNvPr>
          <p:cNvSpPr txBox="1">
            <a:spLocks/>
          </p:cNvSpPr>
          <p:nvPr/>
        </p:nvSpPr>
        <p:spPr bwMode="auto">
          <a:xfrm>
            <a:off x="1705905" y="1450836"/>
            <a:ext cx="8791478" cy="46472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Finding the ideal opportunity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Define your personal strategy.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the Employer p</a:t>
            </a:r>
            <a:r>
              <a:rPr lang="en-US" b="0" kern="0" dirty="0">
                <a:solidFill>
                  <a:srgbClr val="000000"/>
                </a:solidFill>
                <a:effectLst>
                  <a:outerShdw blurRad="50800" dist="38100" dir="8100000" algn="tr" rotWithShape="0">
                    <a:srgbClr val="808080">
                      <a:alpha val="40000"/>
                    </a:srgbClr>
                  </a:outerShdw>
                </a:effectLst>
                <a:latin typeface="Arial"/>
              </a:rPr>
              <a:t>respective</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How to conduct your internet research. </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How to build your network   </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Planning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537699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A7A5A37D-AD65-01C6-FA9A-F501FC7A0871}"/>
              </a:ext>
            </a:extLst>
          </p:cNvPr>
          <p:cNvSpPr txBox="1">
            <a:spLocks/>
          </p:cNvSpPr>
          <p:nvPr/>
        </p:nvSpPr>
        <p:spPr bwMode="auto">
          <a:xfrm>
            <a:off x="1685761" y="2238149"/>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Finding the Ideal Opportunity in Today’s Job Market</a:t>
            </a:r>
          </a:p>
        </p:txBody>
      </p:sp>
    </p:spTree>
    <p:extLst>
      <p:ext uri="{BB962C8B-B14F-4D97-AF65-F5344CB8AC3E}">
        <p14:creationId xmlns:p14="http://schemas.microsoft.com/office/powerpoint/2010/main" val="4121206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descr="shutterstock_11998324.jpg">
            <a:extLst>
              <a:ext uri="{FF2B5EF4-FFF2-40B4-BE49-F238E27FC236}">
                <a16:creationId xmlns:a16="http://schemas.microsoft.com/office/drawing/2014/main" id="{DE16F84B-F6C3-AD2B-671F-0FC5E0919A89}"/>
              </a:ext>
            </a:extLst>
          </p:cNvPr>
          <p:cNvPicPr>
            <a:picLocks noChangeAspect="1"/>
          </p:cNvPicPr>
          <p:nvPr/>
        </p:nvPicPr>
        <p:blipFill>
          <a:blip r:embed="rId3" cstate="print"/>
          <a:stretch>
            <a:fillRect/>
          </a:stretch>
        </p:blipFill>
        <p:spPr>
          <a:xfrm>
            <a:off x="6808639" y="1892784"/>
            <a:ext cx="3547841" cy="3072431"/>
          </a:xfrm>
          <a:prstGeom prst="rect">
            <a:avLst/>
          </a:prstGeom>
        </p:spPr>
      </p:pic>
      <p:sp>
        <p:nvSpPr>
          <p:cNvPr id="10" name="Rectangle 9">
            <a:extLst>
              <a:ext uri="{FF2B5EF4-FFF2-40B4-BE49-F238E27FC236}">
                <a16:creationId xmlns:a16="http://schemas.microsoft.com/office/drawing/2014/main" id="{6621C48A-6F02-E4F9-52CD-93A5D4E6C31C}"/>
              </a:ext>
            </a:extLst>
          </p:cNvPr>
          <p:cNvSpPr/>
          <p:nvPr/>
        </p:nvSpPr>
        <p:spPr bwMode="auto">
          <a:xfrm>
            <a:off x="2479439" y="2571903"/>
            <a:ext cx="4191000" cy="2819400"/>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Get Organized</a:t>
            </a:r>
          </a:p>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Get Started</a:t>
            </a:r>
          </a:p>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Be Persistent</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4"/>
          <a:stretch>
            <a:fillRect/>
          </a:stretch>
        </p:blipFill>
        <p:spPr>
          <a:xfrm>
            <a:off x="1825134" y="1350340"/>
            <a:ext cx="4487767" cy="1221563"/>
          </a:xfrm>
          <a:prstGeom prst="rect">
            <a:avLst/>
          </a:prstGeom>
        </p:spPr>
      </p:pic>
    </p:spTree>
    <p:extLst>
      <p:ext uri="{BB962C8B-B14F-4D97-AF65-F5344CB8AC3E}">
        <p14:creationId xmlns:p14="http://schemas.microsoft.com/office/powerpoint/2010/main" val="2928023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descr="shutterstock_11998324.jpg">
            <a:extLst>
              <a:ext uri="{FF2B5EF4-FFF2-40B4-BE49-F238E27FC236}">
                <a16:creationId xmlns:a16="http://schemas.microsoft.com/office/drawing/2014/main" id="{DE16F84B-F6C3-AD2B-671F-0FC5E0919A89}"/>
              </a:ext>
            </a:extLst>
          </p:cNvPr>
          <p:cNvPicPr>
            <a:picLocks noChangeAspect="1"/>
          </p:cNvPicPr>
          <p:nvPr/>
        </p:nvPicPr>
        <p:blipFill>
          <a:blip r:embed="rId3" cstate="print"/>
          <a:stretch>
            <a:fillRect/>
          </a:stretch>
        </p:blipFill>
        <p:spPr>
          <a:xfrm>
            <a:off x="1282410" y="1645294"/>
            <a:ext cx="2994732" cy="3567412"/>
          </a:xfrm>
          <a:prstGeom prst="rect">
            <a:avLst/>
          </a:prstGeom>
        </p:spPr>
      </p:pic>
      <p:sp>
        <p:nvSpPr>
          <p:cNvPr id="10" name="Rectangle 9">
            <a:extLst>
              <a:ext uri="{FF2B5EF4-FFF2-40B4-BE49-F238E27FC236}">
                <a16:creationId xmlns:a16="http://schemas.microsoft.com/office/drawing/2014/main" id="{6621C48A-6F02-E4F9-52CD-93A5D4E6C31C}"/>
              </a:ext>
            </a:extLst>
          </p:cNvPr>
          <p:cNvSpPr/>
          <p:nvPr/>
        </p:nvSpPr>
        <p:spPr bwMode="auto">
          <a:xfrm>
            <a:off x="4946897" y="1266407"/>
            <a:ext cx="4191000" cy="757775"/>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Get Organized</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4"/>
          <a:stretch>
            <a:fillRect/>
          </a:stretch>
        </p:blipFill>
        <p:spPr>
          <a:xfrm>
            <a:off x="-226380" y="1333944"/>
            <a:ext cx="4962507" cy="831388"/>
          </a:xfrm>
          <a:prstGeom prst="rect">
            <a:avLst/>
          </a:prstGeom>
        </p:spPr>
      </p:pic>
      <p:sp>
        <p:nvSpPr>
          <p:cNvPr id="12" name="TextBox 11">
            <a:extLst>
              <a:ext uri="{FF2B5EF4-FFF2-40B4-BE49-F238E27FC236}">
                <a16:creationId xmlns:a16="http://schemas.microsoft.com/office/drawing/2014/main" id="{D2F5CD09-03F6-49EF-19B4-6622A55220D5}"/>
              </a:ext>
            </a:extLst>
          </p:cNvPr>
          <p:cNvSpPr txBox="1"/>
          <p:nvPr/>
        </p:nvSpPr>
        <p:spPr>
          <a:xfrm>
            <a:off x="3227336" y="2024182"/>
            <a:ext cx="7703079" cy="3108543"/>
          </a:xfrm>
          <a:prstGeom prst="rect">
            <a:avLst/>
          </a:prstGeom>
          <a:noFill/>
        </p:spPr>
        <p:txBody>
          <a:bodyPr wrap="square">
            <a:spAutoFit/>
          </a:bodyPr>
          <a:lstStyle/>
          <a:p>
            <a:pPr marL="571500" indent="-571500">
              <a:buFont typeface="Wingdings" panose="05000000000000000000" pitchFamily="2" charset="2"/>
              <a:buChar char="q"/>
            </a:pPr>
            <a:r>
              <a:rPr lang="en-US" sz="2800" b="1" dirty="0"/>
              <a:t>Your job search could last many months and involve multiple contacts with dozens of companies. </a:t>
            </a:r>
          </a:p>
          <a:p>
            <a:pPr marL="571500" indent="-571500">
              <a:buFont typeface="Wingdings" panose="05000000000000000000" pitchFamily="2" charset="2"/>
              <a:buChar char="q"/>
            </a:pPr>
            <a:r>
              <a:rPr lang="en-US" sz="2800" b="1" dirty="0"/>
              <a:t>You need to keep all the details straight to make sure you </a:t>
            </a:r>
            <a:r>
              <a:rPr lang="en-US" sz="2800" b="1" dirty="0">
                <a:solidFill>
                  <a:srgbClr val="FF0000"/>
                </a:solidFill>
              </a:rPr>
              <a:t>don’t miss opportunities </a:t>
            </a:r>
            <a:r>
              <a:rPr lang="en-US" sz="2800" b="1" dirty="0"/>
              <a:t>or make mistakes such as losing someone’s e-mail address or forgetting an appointment.</a:t>
            </a:r>
          </a:p>
        </p:txBody>
      </p:sp>
    </p:spTree>
    <p:extLst>
      <p:ext uri="{BB962C8B-B14F-4D97-AF65-F5344CB8AC3E}">
        <p14:creationId xmlns:p14="http://schemas.microsoft.com/office/powerpoint/2010/main" val="3233421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descr="shutterstock_11998324.jpg">
            <a:extLst>
              <a:ext uri="{FF2B5EF4-FFF2-40B4-BE49-F238E27FC236}">
                <a16:creationId xmlns:a16="http://schemas.microsoft.com/office/drawing/2014/main" id="{DE16F84B-F6C3-AD2B-671F-0FC5E0919A89}"/>
              </a:ext>
            </a:extLst>
          </p:cNvPr>
          <p:cNvPicPr>
            <a:picLocks noChangeAspect="1"/>
          </p:cNvPicPr>
          <p:nvPr/>
        </p:nvPicPr>
        <p:blipFill>
          <a:blip r:embed="rId3" cstate="print"/>
          <a:stretch>
            <a:fillRect/>
          </a:stretch>
        </p:blipFill>
        <p:spPr>
          <a:xfrm>
            <a:off x="398110" y="1738637"/>
            <a:ext cx="2994732" cy="3567412"/>
          </a:xfrm>
          <a:prstGeom prst="rect">
            <a:avLst/>
          </a:prstGeom>
        </p:spPr>
      </p:pic>
      <p:sp>
        <p:nvSpPr>
          <p:cNvPr id="10" name="Rectangle 9">
            <a:extLst>
              <a:ext uri="{FF2B5EF4-FFF2-40B4-BE49-F238E27FC236}">
                <a16:creationId xmlns:a16="http://schemas.microsoft.com/office/drawing/2014/main" id="{6621C48A-6F02-E4F9-52CD-93A5D4E6C31C}"/>
              </a:ext>
            </a:extLst>
          </p:cNvPr>
          <p:cNvSpPr/>
          <p:nvPr/>
        </p:nvSpPr>
        <p:spPr bwMode="auto">
          <a:xfrm>
            <a:off x="2309404" y="1903874"/>
            <a:ext cx="8346742" cy="757775"/>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Get started and be persistent</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4"/>
          <a:stretch>
            <a:fillRect/>
          </a:stretch>
        </p:blipFill>
        <p:spPr>
          <a:xfrm>
            <a:off x="3392842" y="1327423"/>
            <a:ext cx="4770868" cy="799282"/>
          </a:xfrm>
          <a:prstGeom prst="rect">
            <a:avLst/>
          </a:prstGeom>
        </p:spPr>
      </p:pic>
      <p:sp>
        <p:nvSpPr>
          <p:cNvPr id="12" name="TextBox 11">
            <a:extLst>
              <a:ext uri="{FF2B5EF4-FFF2-40B4-BE49-F238E27FC236}">
                <a16:creationId xmlns:a16="http://schemas.microsoft.com/office/drawing/2014/main" id="{D2F5CD09-03F6-49EF-19B4-6622A55220D5}"/>
              </a:ext>
            </a:extLst>
          </p:cNvPr>
          <p:cNvSpPr txBox="1"/>
          <p:nvPr/>
        </p:nvSpPr>
        <p:spPr>
          <a:xfrm>
            <a:off x="2863116" y="2608964"/>
            <a:ext cx="7726769"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1" i="0" u="none" strike="noStrike" kern="1200" cap="none" spc="0" normalizeH="0" baseline="0" noProof="0" dirty="0">
                <a:ln>
                  <a:noFill/>
                </a:ln>
                <a:solidFill>
                  <a:srgbClr val="000000"/>
                </a:solidFill>
                <a:effectLst/>
                <a:uLnTx/>
                <a:uFillTx/>
                <a:latin typeface="Times New Roman" pitchFamily="18" charset="0"/>
                <a:ea typeface="+mn-ea"/>
                <a:cs typeface="+mn-cs"/>
              </a:rPr>
              <a:t>Start now and stick to it.</a:t>
            </a: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 Even if you are a year or more away from graduation, now is not too early to get started with some of the essential research and planning tasks</a:t>
            </a:r>
            <a:endParaRPr kumimoji="0" lang="en-US" sz="8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269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1373935" y="1160781"/>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pic>
        <p:nvPicPr>
          <p:cNvPr id="13" name="Picture 12" descr="shutterstock_55921450.jpg">
            <a:extLst>
              <a:ext uri="{FF2B5EF4-FFF2-40B4-BE49-F238E27FC236}">
                <a16:creationId xmlns:a16="http://schemas.microsoft.com/office/drawing/2014/main" id="{F56531B2-04AB-A3DD-0313-9177EDA7AB3C}"/>
              </a:ext>
            </a:extLst>
          </p:cNvPr>
          <p:cNvPicPr>
            <a:picLocks noChangeAspect="1"/>
          </p:cNvPicPr>
          <p:nvPr/>
        </p:nvPicPr>
        <p:blipFill>
          <a:blip r:embed="rId3" cstate="print"/>
          <a:srcRect/>
          <a:stretch>
            <a:fillRect/>
          </a:stretch>
        </p:blipFill>
        <p:spPr>
          <a:xfrm>
            <a:off x="1181692" y="2079381"/>
            <a:ext cx="2841078" cy="3196215"/>
          </a:xfrm>
          <a:prstGeom prst="rect">
            <a:avLst/>
          </a:prstGeom>
        </p:spPr>
      </p:pic>
      <p:sp>
        <p:nvSpPr>
          <p:cNvPr id="14" name="Rectangle 13">
            <a:extLst>
              <a:ext uri="{FF2B5EF4-FFF2-40B4-BE49-F238E27FC236}">
                <a16:creationId xmlns:a16="http://schemas.microsoft.com/office/drawing/2014/main" id="{06E41BCD-BB52-E8C1-46A2-AB887116FAE9}"/>
              </a:ext>
            </a:extLst>
          </p:cNvPr>
          <p:cNvSpPr/>
          <p:nvPr/>
        </p:nvSpPr>
        <p:spPr bwMode="auto">
          <a:xfrm>
            <a:off x="4492167" y="1918556"/>
            <a:ext cx="4267200" cy="39624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Passions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Skills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Abilities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Experiences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Objectives</a:t>
            </a:r>
          </a:p>
        </p:txBody>
      </p:sp>
    </p:spTree>
    <p:extLst>
      <p:ext uri="{BB962C8B-B14F-4D97-AF65-F5344CB8AC3E}">
        <p14:creationId xmlns:p14="http://schemas.microsoft.com/office/powerpoint/2010/main" val="523244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2562445" y="1331412"/>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pic>
        <p:nvPicPr>
          <p:cNvPr id="13" name="Picture 12" descr="shutterstock_55921450.jpg">
            <a:extLst>
              <a:ext uri="{FF2B5EF4-FFF2-40B4-BE49-F238E27FC236}">
                <a16:creationId xmlns:a16="http://schemas.microsoft.com/office/drawing/2014/main" id="{F56531B2-04AB-A3DD-0313-9177EDA7AB3C}"/>
              </a:ext>
            </a:extLst>
          </p:cNvPr>
          <p:cNvPicPr>
            <a:picLocks noChangeAspect="1"/>
          </p:cNvPicPr>
          <p:nvPr/>
        </p:nvPicPr>
        <p:blipFill>
          <a:blip r:embed="rId3" cstate="print"/>
          <a:srcRect/>
          <a:stretch>
            <a:fillRect/>
          </a:stretch>
        </p:blipFill>
        <p:spPr>
          <a:xfrm>
            <a:off x="1292087" y="2406222"/>
            <a:ext cx="2540716" cy="2858308"/>
          </a:xfrm>
          <a:prstGeom prst="rect">
            <a:avLst/>
          </a:prstGeom>
        </p:spPr>
      </p:pic>
      <p:sp>
        <p:nvSpPr>
          <p:cNvPr id="14" name="Rectangle 13">
            <a:extLst>
              <a:ext uri="{FF2B5EF4-FFF2-40B4-BE49-F238E27FC236}">
                <a16:creationId xmlns:a16="http://schemas.microsoft.com/office/drawing/2014/main" id="{06E41BCD-BB52-E8C1-46A2-AB887116FAE9}"/>
              </a:ext>
            </a:extLst>
          </p:cNvPr>
          <p:cNvSpPr/>
          <p:nvPr/>
        </p:nvSpPr>
        <p:spPr bwMode="auto">
          <a:xfrm>
            <a:off x="3478696" y="2406222"/>
            <a:ext cx="8154504" cy="3892978"/>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571500" indent="-571500" fontAlgn="base">
              <a:spcBef>
                <a:spcPct val="0"/>
              </a:spcBef>
              <a:spcAft>
                <a:spcPts val="1200"/>
              </a:spcAft>
              <a:buFont typeface="Wingdings" panose="05000000000000000000" pitchFamily="2" charset="2"/>
              <a:buChar char="q"/>
            </a:pPr>
            <a:r>
              <a:rPr lang="en-US" sz="3600" kern="1200" dirty="0">
                <a:solidFill>
                  <a:schemeClr val="tx1"/>
                </a:solidFill>
                <a:latin typeface="Times New Roman" pitchFamily="18" charset="0"/>
                <a:ea typeface="+mn-ea"/>
                <a:cs typeface="+mn-cs"/>
              </a:rPr>
              <a:t>Take the time you</a:t>
            </a:r>
          </a:p>
          <a:p>
            <a:pPr fontAlgn="base">
              <a:spcBef>
                <a:spcPct val="0"/>
              </a:spcBef>
              <a:spcAft>
                <a:spcPts val="1200"/>
              </a:spcAft>
            </a:pPr>
            <a:r>
              <a:rPr lang="en-US" sz="3600" kern="1200" dirty="0">
                <a:solidFill>
                  <a:schemeClr val="tx1"/>
                </a:solidFill>
                <a:latin typeface="Times New Roman" pitchFamily="18" charset="0"/>
                <a:ea typeface="+mn-ea"/>
                <a:cs typeface="+mn-cs"/>
              </a:rPr>
              <a:t> have now to explore the possibilities, </a:t>
            </a:r>
          </a:p>
          <a:p>
            <a:pPr fontAlgn="base">
              <a:spcBef>
                <a:spcPct val="0"/>
              </a:spcBef>
              <a:spcAft>
                <a:spcPts val="1200"/>
              </a:spcAft>
            </a:pPr>
            <a:r>
              <a:rPr lang="en-US" sz="3600" kern="1200" dirty="0">
                <a:solidFill>
                  <a:schemeClr val="tx1"/>
                </a:solidFill>
                <a:latin typeface="Times New Roman" pitchFamily="18" charset="0"/>
                <a:ea typeface="+mn-ea"/>
                <a:cs typeface="+mn-cs"/>
              </a:rPr>
              <a:t>to find your passion, </a:t>
            </a:r>
          </a:p>
          <a:p>
            <a:pPr marL="571500" indent="-571500" fontAlgn="base">
              <a:spcBef>
                <a:spcPct val="0"/>
              </a:spcBef>
              <a:spcAft>
                <a:spcPts val="1200"/>
              </a:spcAft>
              <a:buFont typeface="Wingdings" panose="05000000000000000000" pitchFamily="2" charset="2"/>
              <a:buChar char="q"/>
            </a:pPr>
            <a:r>
              <a:rPr lang="en-US" sz="3600" kern="1200" dirty="0">
                <a:solidFill>
                  <a:schemeClr val="tx1"/>
                </a:solidFill>
                <a:latin typeface="Times New Roman" pitchFamily="18" charset="0"/>
                <a:ea typeface="+mn-ea"/>
                <a:cs typeface="+mn-cs"/>
              </a:rPr>
              <a:t>Identify appealing career paths. </a:t>
            </a:r>
          </a:p>
          <a:p>
            <a:pPr marL="0" marR="0" lvl="0" indent="0" algn="l" defTabSz="914400" rtl="0" eaLnBrk="1" fontAlgn="base" latinLnBrk="0" hangingPunct="1">
              <a:lnSpc>
                <a:spcPct val="100000"/>
              </a:lnSpc>
              <a:spcBef>
                <a:spcPct val="0"/>
              </a:spcBef>
              <a:spcAft>
                <a:spcPts val="1200"/>
              </a:spcAft>
              <a:buClrTx/>
              <a:buSzTx/>
              <a:tabLst/>
              <a:defRPr/>
            </a:pPr>
            <a:endParaRPr kumimoji="0" lang="en-US" sz="4000" b="0" i="0" u="none" strike="noStrike" kern="120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275351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2007083" y="978496"/>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pic>
        <p:nvPicPr>
          <p:cNvPr id="13" name="Picture 12" descr="shutterstock_55921450.jpg">
            <a:extLst>
              <a:ext uri="{FF2B5EF4-FFF2-40B4-BE49-F238E27FC236}">
                <a16:creationId xmlns:a16="http://schemas.microsoft.com/office/drawing/2014/main" id="{F56531B2-04AB-A3DD-0313-9177EDA7AB3C}"/>
              </a:ext>
            </a:extLst>
          </p:cNvPr>
          <p:cNvPicPr>
            <a:picLocks noChangeAspect="1"/>
          </p:cNvPicPr>
          <p:nvPr/>
        </p:nvPicPr>
        <p:blipFill>
          <a:blip r:embed="rId3" cstate="print"/>
          <a:srcRect/>
          <a:stretch>
            <a:fillRect/>
          </a:stretch>
        </p:blipFill>
        <p:spPr>
          <a:xfrm>
            <a:off x="246645" y="2040949"/>
            <a:ext cx="2699802" cy="3037280"/>
          </a:xfrm>
          <a:prstGeom prst="rect">
            <a:avLst/>
          </a:prstGeom>
        </p:spPr>
      </p:pic>
      <p:sp>
        <p:nvSpPr>
          <p:cNvPr id="14" name="Rectangle 13">
            <a:extLst>
              <a:ext uri="{FF2B5EF4-FFF2-40B4-BE49-F238E27FC236}">
                <a16:creationId xmlns:a16="http://schemas.microsoft.com/office/drawing/2014/main" id="{06E41BCD-BB52-E8C1-46A2-AB887116FAE9}"/>
              </a:ext>
            </a:extLst>
          </p:cNvPr>
          <p:cNvSpPr/>
          <p:nvPr/>
        </p:nvSpPr>
        <p:spPr bwMode="auto">
          <a:xfrm>
            <a:off x="2479398" y="1750291"/>
            <a:ext cx="8026317" cy="401150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457200" marR="0" lvl="0" indent="-457200" algn="l" defTabSz="914400" rtl="0" eaLnBrk="1" fontAlgn="base" latinLnBrk="0" hangingPunct="1">
              <a:lnSpc>
                <a:spcPct val="100000"/>
              </a:lnSpc>
              <a:spcBef>
                <a:spcPct val="0"/>
              </a:spcBef>
              <a:spcAft>
                <a:spcPts val="120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Begin by writing the things you are </a:t>
            </a:r>
          </a:p>
          <a:p>
            <a:pPr marR="0" lvl="0" algn="l" defTabSz="914400" rtl="0" eaLnBrk="1" fontAlgn="base" latinLnBrk="0" hangingPunct="1">
              <a:lnSpc>
                <a:spcPct val="100000"/>
              </a:lnSpc>
              <a:spcBef>
                <a:spcPct val="0"/>
              </a:spcBef>
              <a:spcAft>
                <a:spcPts val="1200"/>
              </a:spcAft>
              <a:buClrTx/>
              <a:buSzTx/>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passionate about, </a:t>
            </a:r>
          </a:p>
          <a:p>
            <a:pPr marL="514350" marR="0" lvl="0" indent="-514350" algn="l" defTabSz="914400" rtl="0" eaLnBrk="1" fontAlgn="base" latinLnBrk="0" hangingPunct="1">
              <a:lnSpc>
                <a:spcPct val="100000"/>
              </a:lnSpc>
              <a:spcBef>
                <a:spcPct val="0"/>
              </a:spcBef>
              <a:spcAft>
                <a:spcPts val="120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the skills you possess, </a:t>
            </a:r>
          </a:p>
          <a:p>
            <a:pPr marL="514350" marR="0" lvl="0" indent="-514350" algn="l" defTabSz="914400" rtl="0" eaLnBrk="1" fontAlgn="base" latinLnBrk="0" hangingPunct="1">
              <a:lnSpc>
                <a:spcPct val="100000"/>
              </a:lnSpc>
              <a:spcBef>
                <a:spcPct val="0"/>
              </a:spcBef>
              <a:spcAft>
                <a:spcPts val="120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your ability to help an organization</a:t>
            </a:r>
          </a:p>
          <a:p>
            <a:pPr marR="0" lvl="0" algn="l" defTabSz="914400" rtl="0" eaLnBrk="1" fontAlgn="base" latinLnBrk="0" hangingPunct="1">
              <a:lnSpc>
                <a:spcPct val="100000"/>
              </a:lnSpc>
              <a:spcBef>
                <a:spcPct val="0"/>
              </a:spcBef>
              <a:spcAft>
                <a:spcPts val="1200"/>
              </a:spcAft>
              <a:buClrTx/>
              <a:buSzTx/>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reach its goals, the path you’ve been on </a:t>
            </a:r>
          </a:p>
          <a:p>
            <a:pPr lvl="0" fontAlgn="base">
              <a:spcBef>
                <a:spcPct val="0"/>
              </a:spcBef>
              <a:spcAft>
                <a:spcPts val="1200"/>
              </a:spcAf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so far, </a:t>
            </a:r>
            <a:r>
              <a:rPr lang="en-US" sz="3200" dirty="0">
                <a:solidFill>
                  <a:prstClr val="black"/>
                </a:solidFill>
                <a:effectLst>
                  <a:outerShdw blurRad="38100" dist="38100" dir="2700000" algn="tl">
                    <a:srgbClr val="000000">
                      <a:alpha val="43137"/>
                    </a:srgbClr>
                  </a:outerShdw>
                </a:effectLst>
                <a:latin typeface="Times New Roman" pitchFamily="18" charset="0"/>
              </a:rPr>
              <a:t>the </a:t>
            </a: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path you want to  follow in the future</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490962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Picture 8" descr="shutterstock_1706273.jpg">
            <a:extLst>
              <a:ext uri="{FF2B5EF4-FFF2-40B4-BE49-F238E27FC236}">
                <a16:creationId xmlns:a16="http://schemas.microsoft.com/office/drawing/2014/main" id="{BAC3EEBB-0E34-8DEA-C396-93E152E66899}"/>
              </a:ext>
            </a:extLst>
          </p:cNvPr>
          <p:cNvPicPr>
            <a:picLocks noChangeAspect="1"/>
          </p:cNvPicPr>
          <p:nvPr/>
        </p:nvPicPr>
        <p:blipFill>
          <a:blip r:embed="rId3" cstate="print"/>
          <a:srcRect/>
          <a:stretch>
            <a:fillRect/>
          </a:stretch>
        </p:blipFill>
        <p:spPr>
          <a:xfrm>
            <a:off x="985333" y="1457860"/>
            <a:ext cx="3505200" cy="3872945"/>
          </a:xfrm>
          <a:prstGeom prst="rect">
            <a:avLst/>
          </a:prstGeom>
        </p:spPr>
      </p:pic>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3791913" y="678672"/>
            <a:ext cx="3853953" cy="86756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1" name="Rounded Rectangle 5">
            <a:extLst>
              <a:ext uri="{FF2B5EF4-FFF2-40B4-BE49-F238E27FC236}">
                <a16:creationId xmlns:a16="http://schemas.microsoft.com/office/drawing/2014/main" id="{16888E8B-2F1C-86D6-5FF9-04BB792E789C}"/>
              </a:ext>
            </a:extLst>
          </p:cNvPr>
          <p:cNvSpPr/>
          <p:nvPr/>
        </p:nvSpPr>
        <p:spPr bwMode="auto">
          <a:xfrm>
            <a:off x="4388514" y="1788372"/>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Performance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4051632" y="3049895"/>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Reliability</a:t>
            </a:r>
          </a:p>
        </p:txBody>
      </p:sp>
      <p:sp>
        <p:nvSpPr>
          <p:cNvPr id="15" name="Rounded Rectangle 7">
            <a:extLst>
              <a:ext uri="{FF2B5EF4-FFF2-40B4-BE49-F238E27FC236}">
                <a16:creationId xmlns:a16="http://schemas.microsoft.com/office/drawing/2014/main" id="{FFAF4549-6C3D-F850-BCA5-9294E6559B06}"/>
              </a:ext>
            </a:extLst>
          </p:cNvPr>
          <p:cNvSpPr/>
          <p:nvPr/>
        </p:nvSpPr>
        <p:spPr bwMode="auto">
          <a:xfrm>
            <a:off x="3302466" y="4311418"/>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Motivation</a:t>
            </a:r>
          </a:p>
        </p:txBody>
      </p:sp>
    </p:spTree>
    <p:extLst>
      <p:ext uri="{BB962C8B-B14F-4D97-AF65-F5344CB8AC3E}">
        <p14:creationId xmlns:p14="http://schemas.microsoft.com/office/powerpoint/2010/main" val="1049790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8370587" y="1057407"/>
            <a:ext cx="3821413" cy="779997"/>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pic>
        <p:nvPicPr>
          <p:cNvPr id="13" name="Picture 12" descr="shutterstock_1706273.jpg">
            <a:extLst>
              <a:ext uri="{FF2B5EF4-FFF2-40B4-BE49-F238E27FC236}">
                <a16:creationId xmlns:a16="http://schemas.microsoft.com/office/drawing/2014/main" id="{CE306F12-AF8E-977C-68E6-218A8BD396C9}"/>
              </a:ext>
            </a:extLst>
          </p:cNvPr>
          <p:cNvPicPr>
            <a:picLocks noChangeAspect="1"/>
          </p:cNvPicPr>
          <p:nvPr/>
        </p:nvPicPr>
        <p:blipFill>
          <a:blip r:embed="rId3" cstate="print"/>
          <a:srcRect/>
          <a:stretch>
            <a:fillRect/>
          </a:stretch>
        </p:blipFill>
        <p:spPr>
          <a:xfrm>
            <a:off x="9501786" y="1837404"/>
            <a:ext cx="2334614" cy="3872945"/>
          </a:xfrm>
          <a:prstGeom prst="rect">
            <a:avLst/>
          </a:prstGeom>
        </p:spPr>
      </p:pic>
      <p:sp>
        <p:nvSpPr>
          <p:cNvPr id="2" name="Rounded Rectangle 6">
            <a:extLst>
              <a:ext uri="{FF2B5EF4-FFF2-40B4-BE49-F238E27FC236}">
                <a16:creationId xmlns:a16="http://schemas.microsoft.com/office/drawing/2014/main" id="{502FA7E8-5B44-98C5-CA7F-4B5107106253}"/>
              </a:ext>
            </a:extLst>
          </p:cNvPr>
          <p:cNvSpPr/>
          <p:nvPr/>
        </p:nvSpPr>
        <p:spPr bwMode="auto">
          <a:xfrm>
            <a:off x="1381415" y="2730941"/>
            <a:ext cx="8120371" cy="2085869"/>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457200" marR="0" lvl="0" indent="-457200" defTabSz="914400" rtl="0" eaLnBrk="1" fontAlgn="base" latinLnBrk="0" hangingPunct="1">
              <a:lnSpc>
                <a:spcPct val="150000"/>
              </a:lnSpc>
              <a:spcBef>
                <a:spcPct val="0"/>
              </a:spcBef>
              <a:spcAft>
                <a:spcPct val="0"/>
              </a:spcAft>
              <a:buClrTx/>
              <a:buSzTx/>
              <a:buFont typeface="Wingdings" panose="05000000000000000000" pitchFamily="2" charset="2"/>
              <a:buChar char="q"/>
              <a:tabLst/>
              <a:defRPr/>
            </a:pP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Many companies judge the success of their recruiting </a:t>
            </a:r>
            <a:endParaRPr lang="ar-EG"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efforts by </a:t>
            </a:r>
            <a:r>
              <a:rPr lang="ar-EG" sz="2800" b="1" dirty="0">
                <a:solidFill>
                  <a:schemeClr val="accent5">
                    <a:lumMod val="50000"/>
                  </a:schemeClr>
                </a:solidFill>
                <a:effectLst>
                  <a:outerShdw blurRad="38100" dist="38100" dir="2700000" algn="tl">
                    <a:srgbClr val="000000">
                      <a:alpha val="43137"/>
                    </a:srgbClr>
                  </a:outerShdw>
                </a:effectLst>
                <a:latin typeface="Times New Roman" pitchFamily="18" charset="0"/>
              </a:rPr>
              <a:t> </a:t>
            </a:r>
            <a:r>
              <a:rPr lang="en-US" sz="2800" b="1" i="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quality of hire</a:t>
            </a: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 a measure of how closely new </a:t>
            </a:r>
            <a:endParaRPr lang="ar-EG"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Employees</a:t>
            </a:r>
            <a:r>
              <a:rPr lang="ar-EG" sz="2800" b="1" dirty="0">
                <a:solidFill>
                  <a:schemeClr val="accent5">
                    <a:lumMod val="50000"/>
                  </a:schemeClr>
                </a:solidFill>
                <a:effectLst>
                  <a:outerShdw blurRad="38100" dist="38100" dir="2700000" algn="tl">
                    <a:srgbClr val="000000">
                      <a:alpha val="43137"/>
                    </a:srgbClr>
                  </a:outerShdw>
                </a:effectLst>
                <a:latin typeface="Times New Roman" pitchFamily="18" charset="0"/>
              </a:rPr>
              <a:t> </a:t>
            </a: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meet the company’s needs. </a:t>
            </a:r>
            <a:endParaRPr kumimoji="0" lang="ar-EG" sz="2800" b="1" i="0" u="none" strike="noStrike" kern="1200" cap="none" spc="0" normalizeH="0" baseline="0" noProof="0" dirty="0">
              <a:ln>
                <a:noFill/>
              </a:ln>
              <a:solidFill>
                <a:schemeClr val="accent5">
                  <a:lumMod val="50000"/>
                </a:schemeClr>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14" name="Rounded Rectangle 5">
            <a:extLst>
              <a:ext uri="{FF2B5EF4-FFF2-40B4-BE49-F238E27FC236}">
                <a16:creationId xmlns:a16="http://schemas.microsoft.com/office/drawing/2014/main" id="{F04E7E18-1600-3BEE-BDF5-5CA68F7CF840}"/>
              </a:ext>
            </a:extLst>
          </p:cNvPr>
          <p:cNvSpPr/>
          <p:nvPr/>
        </p:nvSpPr>
        <p:spPr bwMode="auto">
          <a:xfrm>
            <a:off x="1607387" y="1775667"/>
            <a:ext cx="7668425" cy="77999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companies take risks with every hiring decision</a:t>
            </a:r>
          </a:p>
        </p:txBody>
      </p:sp>
    </p:spTree>
    <p:extLst>
      <p:ext uri="{BB962C8B-B14F-4D97-AF65-F5344CB8AC3E}">
        <p14:creationId xmlns:p14="http://schemas.microsoft.com/office/powerpoint/2010/main" val="479974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ounded Rectangle 5">
            <a:extLst>
              <a:ext uri="{FF2B5EF4-FFF2-40B4-BE49-F238E27FC236}">
                <a16:creationId xmlns:a16="http://schemas.microsoft.com/office/drawing/2014/main" id="{16888E8B-2F1C-86D6-5FF9-04BB792E789C}"/>
              </a:ext>
            </a:extLst>
          </p:cNvPr>
          <p:cNvSpPr/>
          <p:nvPr/>
        </p:nvSpPr>
        <p:spPr bwMode="auto">
          <a:xfrm>
            <a:off x="2310842" y="1714846"/>
            <a:ext cx="7156493" cy="356593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you can take steps to present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yourself as the low-risk, high-reward </a:t>
            </a: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choice, as someone who can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make a meaningful contribution to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the organization.</a:t>
            </a:r>
          </a:p>
        </p:txBody>
      </p:sp>
      <p:pic>
        <p:nvPicPr>
          <p:cNvPr id="7" name="Picture 6" descr="shutterstock_1706273.jpg">
            <a:extLst>
              <a:ext uri="{FF2B5EF4-FFF2-40B4-BE49-F238E27FC236}">
                <a16:creationId xmlns:a16="http://schemas.microsoft.com/office/drawing/2014/main" id="{2B68D67D-6CB8-08C4-FD79-E1096D12FC9F}"/>
              </a:ext>
            </a:extLst>
          </p:cNvPr>
          <p:cNvPicPr>
            <a:picLocks noChangeAspect="1"/>
          </p:cNvPicPr>
          <p:nvPr/>
        </p:nvPicPr>
        <p:blipFill>
          <a:blip r:embed="rId3" cstate="print"/>
          <a:srcRect/>
          <a:stretch>
            <a:fillRect/>
          </a:stretch>
        </p:blipFill>
        <p:spPr>
          <a:xfrm>
            <a:off x="9467335" y="1407831"/>
            <a:ext cx="1930936" cy="3872945"/>
          </a:xfrm>
          <a:prstGeom prst="rect">
            <a:avLst/>
          </a:prstGeom>
        </p:spPr>
      </p:pic>
    </p:spTree>
    <p:extLst>
      <p:ext uri="{BB962C8B-B14F-4D97-AF65-F5344CB8AC3E}">
        <p14:creationId xmlns:p14="http://schemas.microsoft.com/office/powerpoint/2010/main" val="3709298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4776161" y="1697145"/>
            <a:ext cx="4202551" cy="52099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1" name="Rounded Rectangle 5">
            <a:extLst>
              <a:ext uri="{FF2B5EF4-FFF2-40B4-BE49-F238E27FC236}">
                <a16:creationId xmlns:a16="http://schemas.microsoft.com/office/drawing/2014/main" id="{16888E8B-2F1C-86D6-5FF9-04BB792E789C}"/>
              </a:ext>
            </a:extLst>
          </p:cNvPr>
          <p:cNvSpPr/>
          <p:nvPr/>
        </p:nvSpPr>
        <p:spPr bwMode="auto">
          <a:xfrm>
            <a:off x="1596546" y="2266033"/>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ea typeface="+mn-ea"/>
                <a:cs typeface="+mn-cs"/>
              </a:rPr>
              <a:t>Performance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3311869" y="3438872"/>
            <a:ext cx="6157701" cy="1636143"/>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your perceived </a:t>
            </a:r>
            <a:r>
              <a:rPr kumimoji="0" lang="en-US" sz="2400" b="1" i="0" u="none" strike="noStrike" kern="0" cap="none" spc="0" normalizeH="0" baseline="0" noProof="0" dirty="0">
                <a:ln>
                  <a:noFill/>
                </a:ln>
                <a:solidFill>
                  <a:srgbClr val="C00000"/>
                </a:solidFill>
                <a:effectLst/>
                <a:uLnTx/>
                <a:uFillTx/>
                <a:latin typeface="Arial"/>
                <a:ea typeface="+mn-ea"/>
                <a:cs typeface="+mn-cs"/>
              </a:rPr>
              <a:t>ability</a:t>
            </a:r>
            <a:r>
              <a:rPr kumimoji="0" lang="en-US" sz="2400" b="1" i="0" u="none" strike="noStrike" kern="0" cap="none" spc="0" normalizeH="0" baseline="0" noProof="0" dirty="0">
                <a:ln>
                  <a:noFill/>
                </a:ln>
                <a:solidFill>
                  <a:srgbClr val="000000"/>
                </a:solidFill>
                <a:effectLst/>
                <a:uLnTx/>
                <a:uFillTx/>
                <a:latin typeface="Arial"/>
                <a:ea typeface="+mn-ea"/>
                <a:cs typeface="+mn-cs"/>
              </a:rPr>
              <a:t> to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C00000"/>
                </a:solidFill>
                <a:effectLst/>
                <a:uLnTx/>
                <a:uFillTx/>
                <a:latin typeface="Arial"/>
                <a:ea typeface="+mn-ea"/>
                <a:cs typeface="+mn-cs"/>
              </a:rPr>
              <a:t>Perform</a:t>
            </a:r>
            <a:r>
              <a:rPr kumimoji="0" lang="en-US" sz="2400" b="1" i="0" u="none" strike="noStrike" kern="0" cap="none" spc="0" normalizeH="0" baseline="0" noProof="0" dirty="0">
                <a:ln>
                  <a:noFill/>
                </a:ln>
                <a:solidFill>
                  <a:srgbClr val="000000"/>
                </a:solidFill>
                <a:effectLst/>
                <a:uLnTx/>
                <a:uFillTx/>
                <a:latin typeface="Arial"/>
                <a:ea typeface="+mn-ea"/>
                <a:cs typeface="+mn-cs"/>
              </a:rPr>
              <a:t> the job is an essential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part of your potential quality as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a new hire</a:t>
            </a:r>
          </a:p>
        </p:txBody>
      </p:sp>
      <p:pic>
        <p:nvPicPr>
          <p:cNvPr id="7" name="Picture 6" descr="shutterstock_1706273.jpg">
            <a:extLst>
              <a:ext uri="{FF2B5EF4-FFF2-40B4-BE49-F238E27FC236}">
                <a16:creationId xmlns:a16="http://schemas.microsoft.com/office/drawing/2014/main" id="{3633DCD5-1FE5-B9EA-EAE6-F0A6400C973C}"/>
              </a:ext>
            </a:extLst>
          </p:cNvPr>
          <p:cNvPicPr>
            <a:picLocks noChangeAspect="1"/>
          </p:cNvPicPr>
          <p:nvPr/>
        </p:nvPicPr>
        <p:blipFill>
          <a:blip r:embed="rId3" cstate="print"/>
          <a:srcRect/>
          <a:stretch>
            <a:fillRect/>
          </a:stretch>
        </p:blipFill>
        <p:spPr>
          <a:xfrm>
            <a:off x="9960429" y="1186225"/>
            <a:ext cx="2184826" cy="3872945"/>
          </a:xfrm>
          <a:prstGeom prst="rect">
            <a:avLst/>
          </a:prstGeom>
        </p:spPr>
      </p:pic>
    </p:spTree>
    <p:extLst>
      <p:ext uri="{BB962C8B-B14F-4D97-AF65-F5344CB8AC3E}">
        <p14:creationId xmlns:p14="http://schemas.microsoft.com/office/powerpoint/2010/main" val="29657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2526029" y="1569335"/>
            <a:ext cx="4488301" cy="448919"/>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1504841" y="2179154"/>
            <a:ext cx="6929213" cy="44892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ea typeface="+mn-ea"/>
                <a:cs typeface="+mn-cs"/>
              </a:rPr>
              <a:t>Reliability and motivation</a:t>
            </a:r>
          </a:p>
        </p:txBody>
      </p:sp>
      <p:sp>
        <p:nvSpPr>
          <p:cNvPr id="15" name="Rounded Rectangle 7">
            <a:extLst>
              <a:ext uri="{FF2B5EF4-FFF2-40B4-BE49-F238E27FC236}">
                <a16:creationId xmlns:a16="http://schemas.microsoft.com/office/drawing/2014/main" id="{FFAF4549-6C3D-F850-BCA5-9294E6559B06}"/>
              </a:ext>
            </a:extLst>
          </p:cNvPr>
          <p:cNvSpPr/>
          <p:nvPr/>
        </p:nvSpPr>
        <p:spPr bwMode="auto">
          <a:xfrm>
            <a:off x="2320134" y="2986897"/>
            <a:ext cx="5624794" cy="184023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defRPr/>
            </a:pPr>
            <a:r>
              <a:rPr lang="en-US" sz="2400" b="1" kern="0" dirty="0">
                <a:solidFill>
                  <a:srgbClr val="000000"/>
                </a:solidFill>
                <a:latin typeface="Arial"/>
              </a:rPr>
              <a:t>Hiring managers consider more </a:t>
            </a:r>
          </a:p>
          <a:p>
            <a:pPr algn="ctr" fontAlgn="base">
              <a:spcBef>
                <a:spcPct val="0"/>
              </a:spcBef>
              <a:spcAft>
                <a:spcPct val="0"/>
              </a:spcAft>
              <a:defRPr/>
            </a:pPr>
            <a:r>
              <a:rPr lang="en-US" sz="2400" b="1" kern="0" dirty="0">
                <a:solidFill>
                  <a:srgbClr val="000000"/>
                </a:solidFill>
                <a:latin typeface="Arial"/>
              </a:rPr>
              <a:t>than just your ability to </a:t>
            </a:r>
          </a:p>
          <a:p>
            <a:pPr algn="ctr" fontAlgn="base">
              <a:spcBef>
                <a:spcPct val="0"/>
              </a:spcBef>
              <a:spcAft>
                <a:spcPct val="0"/>
              </a:spcAft>
              <a:defRPr/>
            </a:pPr>
            <a:r>
              <a:rPr lang="en-US" sz="2400" b="1" kern="0" dirty="0">
                <a:solidFill>
                  <a:srgbClr val="000000"/>
                </a:solidFill>
                <a:latin typeface="Arial"/>
              </a:rPr>
              <a:t>handle the job. They want to know </a:t>
            </a:r>
          </a:p>
          <a:p>
            <a:pPr algn="ctr" fontAlgn="base">
              <a:spcBef>
                <a:spcPct val="0"/>
              </a:spcBef>
              <a:spcAft>
                <a:spcPct val="0"/>
              </a:spcAft>
              <a:defRPr/>
            </a:pPr>
            <a:r>
              <a:rPr lang="en-US" sz="2400" b="1" kern="0" dirty="0">
                <a:solidFill>
                  <a:srgbClr val="000000"/>
                </a:solidFill>
                <a:latin typeface="Arial"/>
              </a:rPr>
              <a:t>if you’ll be reliable and motivated</a:t>
            </a:r>
          </a:p>
        </p:txBody>
      </p:sp>
      <p:pic>
        <p:nvPicPr>
          <p:cNvPr id="13" name="Picture 12" descr="shutterstock_1706273.jpg">
            <a:extLst>
              <a:ext uri="{FF2B5EF4-FFF2-40B4-BE49-F238E27FC236}">
                <a16:creationId xmlns:a16="http://schemas.microsoft.com/office/drawing/2014/main" id="{F4358FEF-FF83-966E-9143-A76B3E1D3ED0}"/>
              </a:ext>
            </a:extLst>
          </p:cNvPr>
          <p:cNvPicPr>
            <a:picLocks noChangeAspect="1"/>
          </p:cNvPicPr>
          <p:nvPr/>
        </p:nvPicPr>
        <p:blipFill>
          <a:blip r:embed="rId3" cstate="print"/>
          <a:srcRect/>
          <a:stretch>
            <a:fillRect/>
          </a:stretch>
        </p:blipFill>
        <p:spPr>
          <a:xfrm>
            <a:off x="8461577" y="1492527"/>
            <a:ext cx="1828018" cy="3872945"/>
          </a:xfrm>
          <a:prstGeom prst="rect">
            <a:avLst/>
          </a:prstGeom>
        </p:spPr>
      </p:pic>
    </p:spTree>
    <p:extLst>
      <p:ext uri="{BB962C8B-B14F-4D97-AF65-F5344CB8AC3E}">
        <p14:creationId xmlns:p14="http://schemas.microsoft.com/office/powerpoint/2010/main" val="3456384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775434" y="439605"/>
            <a:ext cx="7609114" cy="707886"/>
          </a:xfrm>
          <a:prstGeom prst="rect">
            <a:avLst/>
          </a:prstGeom>
          <a:noFill/>
        </p:spPr>
        <p:txBody>
          <a:bodyPr wrap="square" rtlCol="0">
            <a:spAutoFit/>
          </a:bodyPr>
          <a:lstStyle/>
          <a:p>
            <a:pPr algn="ct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Internet Research</a:t>
            </a:r>
            <a:endParaRPr lang="en-GB" sz="1100" dirty="0"/>
          </a:p>
        </p:txBody>
      </p:sp>
      <p:grpSp>
        <p:nvGrpSpPr>
          <p:cNvPr id="13" name="Group 12">
            <a:extLst>
              <a:ext uri="{FF2B5EF4-FFF2-40B4-BE49-F238E27FC236}">
                <a16:creationId xmlns:a16="http://schemas.microsoft.com/office/drawing/2014/main" id="{804E9B91-9EF7-A939-5C3C-04362438CA1D}"/>
              </a:ext>
            </a:extLst>
          </p:cNvPr>
          <p:cNvGrpSpPr/>
          <p:nvPr/>
        </p:nvGrpSpPr>
        <p:grpSpPr>
          <a:xfrm>
            <a:off x="2068829" y="1720902"/>
            <a:ext cx="7052311" cy="3113988"/>
            <a:chOff x="545336" y="2057400"/>
            <a:chExt cx="8109089" cy="4114800"/>
          </a:xfrm>
        </p:grpSpPr>
        <p:pic>
          <p:nvPicPr>
            <p:cNvPr id="14" name="Picture 13" descr="shutterstock_50224102.jpg">
              <a:extLst>
                <a:ext uri="{FF2B5EF4-FFF2-40B4-BE49-F238E27FC236}">
                  <a16:creationId xmlns:a16="http://schemas.microsoft.com/office/drawing/2014/main" id="{18FE7EC3-366D-0E7C-7187-B16B3BB09241}"/>
                </a:ext>
              </a:extLst>
            </p:cNvPr>
            <p:cNvPicPr>
              <a:picLocks noChangeAspect="1"/>
            </p:cNvPicPr>
            <p:nvPr/>
          </p:nvPicPr>
          <p:blipFill>
            <a:blip r:embed="rId3" cstate="print"/>
            <a:srcRect/>
            <a:stretch>
              <a:fillRect/>
            </a:stretch>
          </p:blipFill>
          <p:spPr>
            <a:xfrm>
              <a:off x="550895" y="2057400"/>
              <a:ext cx="8042210" cy="4114800"/>
            </a:xfrm>
            <a:prstGeom prst="rect">
              <a:avLst/>
            </a:prstGeom>
          </p:spPr>
        </p:pic>
        <p:sp>
          <p:nvSpPr>
            <p:cNvPr id="16" name="TextBox 15">
              <a:extLst>
                <a:ext uri="{FF2B5EF4-FFF2-40B4-BE49-F238E27FC236}">
                  <a16:creationId xmlns:a16="http://schemas.microsoft.com/office/drawing/2014/main" id="{C66BC5B2-8B34-A755-BC89-4FE8B0DD661C}"/>
                </a:ext>
              </a:extLst>
            </p:cNvPr>
            <p:cNvSpPr txBox="1"/>
            <p:nvPr/>
          </p:nvSpPr>
          <p:spPr>
            <a:xfrm>
              <a:off x="545336" y="5105400"/>
              <a:ext cx="3493264" cy="923330"/>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fontAlgn="base">
                <a:spcBef>
                  <a:spcPct val="0"/>
                </a:spcBef>
                <a:spcAft>
                  <a:spcPct val="0"/>
                </a:spcAft>
              </a:pPr>
              <a:r>
                <a:rPr lang="en-US" sz="5400" b="1" dirty="0">
                  <a:ln w="12700">
                    <a:solidFill>
                      <a:srgbClr val="000000"/>
                    </a:solidFill>
                  </a:ln>
                  <a:solidFill>
                    <a:srgbClr val="FFFFFF"/>
                  </a:solidFill>
                  <a:effectLst>
                    <a:outerShdw blurRad="50800" dist="101600" dir="8100000" algn="tr" rotWithShape="0">
                      <a:srgbClr val="000000"/>
                    </a:outerShdw>
                  </a:effectLst>
                  <a:latin typeface="Arial"/>
                </a:rPr>
                <a:t>Industries</a:t>
              </a:r>
            </a:p>
          </p:txBody>
        </p:sp>
        <p:sp>
          <p:nvSpPr>
            <p:cNvPr id="17" name="TextBox 16">
              <a:extLst>
                <a:ext uri="{FF2B5EF4-FFF2-40B4-BE49-F238E27FC236}">
                  <a16:creationId xmlns:a16="http://schemas.microsoft.com/office/drawing/2014/main" id="{704FBBD7-A534-D6F6-6A5A-9DF0D04212B1}"/>
                </a:ext>
              </a:extLst>
            </p:cNvPr>
            <p:cNvSpPr txBox="1"/>
            <p:nvPr/>
          </p:nvSpPr>
          <p:spPr>
            <a:xfrm>
              <a:off x="4648200" y="5105400"/>
              <a:ext cx="4006225" cy="923330"/>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fontAlgn="base">
                <a:spcBef>
                  <a:spcPct val="0"/>
                </a:spcBef>
                <a:spcAft>
                  <a:spcPct val="0"/>
                </a:spcAft>
              </a:pPr>
              <a:r>
                <a:rPr lang="en-US" sz="5400" b="1" dirty="0">
                  <a:ln w="12700">
                    <a:solidFill>
                      <a:srgbClr val="000000"/>
                    </a:solidFill>
                  </a:ln>
                  <a:solidFill>
                    <a:srgbClr val="FFFFFF"/>
                  </a:solidFill>
                  <a:effectLst>
                    <a:outerShdw blurRad="50800" dist="101600" dir="8100000" algn="tr" rotWithShape="0">
                      <a:srgbClr val="000000"/>
                    </a:outerShdw>
                  </a:effectLst>
                  <a:latin typeface="Arial"/>
                </a:rPr>
                <a:t>Companies</a:t>
              </a:r>
            </a:p>
          </p:txBody>
        </p:sp>
      </p:grpSp>
    </p:spTree>
    <p:extLst>
      <p:ext uri="{BB962C8B-B14F-4D97-AF65-F5344CB8AC3E}">
        <p14:creationId xmlns:p14="http://schemas.microsoft.com/office/powerpoint/2010/main" val="2712787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7635240" y="1280112"/>
            <a:ext cx="280645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Internet Research</a:t>
            </a:r>
            <a:endParaRPr kumimoji="0" lang="en-GB" sz="800" b="0" i="0" u="none" strike="noStrike" kern="1200" cap="none" spc="0" normalizeH="0" baseline="0" noProof="0" dirty="0">
              <a:ln>
                <a:noFill/>
              </a:ln>
              <a:effectLst/>
              <a:uLnTx/>
              <a:uFillTx/>
              <a:latin typeface="Calibri"/>
              <a:ea typeface="+mn-ea"/>
              <a:cs typeface="+mn-cs"/>
            </a:endParaRPr>
          </a:p>
        </p:txBody>
      </p:sp>
      <p:grpSp>
        <p:nvGrpSpPr>
          <p:cNvPr id="13" name="Group 12">
            <a:extLst>
              <a:ext uri="{FF2B5EF4-FFF2-40B4-BE49-F238E27FC236}">
                <a16:creationId xmlns:a16="http://schemas.microsoft.com/office/drawing/2014/main" id="{804E9B91-9EF7-A939-5C3C-04362438CA1D}"/>
              </a:ext>
            </a:extLst>
          </p:cNvPr>
          <p:cNvGrpSpPr/>
          <p:nvPr/>
        </p:nvGrpSpPr>
        <p:grpSpPr>
          <a:xfrm>
            <a:off x="1900241" y="1805372"/>
            <a:ext cx="6135049" cy="1384995"/>
            <a:chOff x="-1054246" y="1821773"/>
            <a:chExt cx="5026503" cy="1463628"/>
          </a:xfrm>
        </p:grpSpPr>
        <p:sp>
          <p:nvSpPr>
            <p:cNvPr id="16" name="TextBox 15">
              <a:extLst>
                <a:ext uri="{FF2B5EF4-FFF2-40B4-BE49-F238E27FC236}">
                  <a16:creationId xmlns:a16="http://schemas.microsoft.com/office/drawing/2014/main" id="{C66BC5B2-8B34-A755-BC89-4FE8B0DD661C}"/>
                </a:ext>
              </a:extLst>
            </p:cNvPr>
            <p:cNvSpPr txBox="1"/>
            <p:nvPr/>
          </p:nvSpPr>
          <p:spPr>
            <a:xfrm>
              <a:off x="1886591" y="2133754"/>
              <a:ext cx="190436" cy="74807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4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endParaRPr>
            </a:p>
          </p:txBody>
        </p:sp>
        <p:sp>
          <p:nvSpPr>
            <p:cNvPr id="17" name="TextBox 16">
              <a:extLst>
                <a:ext uri="{FF2B5EF4-FFF2-40B4-BE49-F238E27FC236}">
                  <a16:creationId xmlns:a16="http://schemas.microsoft.com/office/drawing/2014/main" id="{704FBBD7-A534-D6F6-6A5A-9DF0D04212B1}"/>
                </a:ext>
              </a:extLst>
            </p:cNvPr>
            <p:cNvSpPr txBox="1"/>
            <p:nvPr/>
          </p:nvSpPr>
          <p:spPr>
            <a:xfrm>
              <a:off x="-1054246" y="1821773"/>
              <a:ext cx="5026503" cy="1463628"/>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marR="0" lvl="0" indent="-571500" algn="ctr"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Don’t limit your research to easily available sources</a:t>
              </a:r>
            </a:p>
          </p:txBody>
        </p:sp>
      </p:grpSp>
      <p:sp>
        <p:nvSpPr>
          <p:cNvPr id="18" name="TextBox 17">
            <a:extLst>
              <a:ext uri="{FF2B5EF4-FFF2-40B4-BE49-F238E27FC236}">
                <a16:creationId xmlns:a16="http://schemas.microsoft.com/office/drawing/2014/main" id="{DD3D34D6-65F5-61CC-1290-9B99307D03C3}"/>
              </a:ext>
            </a:extLst>
          </p:cNvPr>
          <p:cNvSpPr txBox="1"/>
          <p:nvPr/>
        </p:nvSpPr>
        <p:spPr>
          <a:xfrm>
            <a:off x="1457836" y="3229419"/>
            <a:ext cx="6806053" cy="2246769"/>
          </a:xfrm>
          <a:prstGeom prst="rect">
            <a:avLst/>
          </a:prstGeom>
          <a:noFill/>
        </p:spPr>
        <p:txBody>
          <a:bodyPr wrap="square">
            <a:spAutoFit/>
          </a:bodyPr>
          <a:lstStyle/>
          <a:p>
            <a:r>
              <a:rPr lang="en-US" sz="2800" b="1" dirty="0">
                <a:ln w="12700">
                  <a:solidFill>
                    <a:srgbClr val="000000"/>
                  </a:solidFill>
                </a:ln>
                <a:solidFill>
                  <a:srgbClr val="FFFFFF"/>
                </a:solidFill>
                <a:effectLst>
                  <a:outerShdw blurRad="50800" dist="101600" dir="8100000" algn="tr" rotWithShape="0">
                    <a:srgbClr val="000000"/>
                  </a:outerShdw>
                </a:effectLst>
                <a:latin typeface="Arial"/>
              </a:rPr>
              <a:t>Companies are likely to be impressed by creative research, such as interviewing their customers to learn more about how the firm does business</a:t>
            </a:r>
            <a:endParaRPr lang="en-GB" sz="2800" b="1" dirty="0">
              <a:ln w="12700">
                <a:solidFill>
                  <a:srgbClr val="000000"/>
                </a:solidFill>
              </a:ln>
              <a:solidFill>
                <a:srgbClr val="FFFFFF"/>
              </a:solidFill>
              <a:effectLst>
                <a:outerShdw blurRad="50800" dist="101600" dir="8100000" algn="tr" rotWithShape="0">
                  <a:srgbClr val="000000"/>
                </a:outerShdw>
              </a:effectLst>
              <a:latin typeface="Arial"/>
            </a:endParaRPr>
          </a:p>
        </p:txBody>
      </p:sp>
    </p:spTree>
    <p:extLst>
      <p:ext uri="{BB962C8B-B14F-4D97-AF65-F5344CB8AC3E}">
        <p14:creationId xmlns:p14="http://schemas.microsoft.com/office/powerpoint/2010/main" val="2663360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619317" y="607018"/>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Internet Research</a:t>
            </a:r>
            <a:endParaRPr kumimoji="0" lang="en-GB" sz="1050" b="0" i="0" u="none" strike="noStrike" kern="1200" cap="none" spc="0" normalizeH="0" baseline="0" noProof="0" dirty="0">
              <a:ln>
                <a:noFill/>
              </a:ln>
              <a:effectLst/>
              <a:uLnTx/>
              <a:uFillTx/>
              <a:latin typeface="Calibri"/>
              <a:ea typeface="+mn-ea"/>
              <a:cs typeface="+mn-cs"/>
            </a:endParaRPr>
          </a:p>
        </p:txBody>
      </p:sp>
      <p:pic>
        <p:nvPicPr>
          <p:cNvPr id="1026" name="Picture 2" descr="May be an image of text that says &quot;Riley Guide&quot;">
            <a:extLst>
              <a:ext uri="{FF2B5EF4-FFF2-40B4-BE49-F238E27FC236}">
                <a16:creationId xmlns:a16="http://schemas.microsoft.com/office/drawing/2014/main" id="{C564A9F6-9014-4B62-E5B4-3D354753C2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16617" y="1978556"/>
            <a:ext cx="1436481" cy="316206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04FBBD7-A534-D6F6-6A5A-9DF0D04212B1}"/>
              </a:ext>
            </a:extLst>
          </p:cNvPr>
          <p:cNvSpPr txBox="1"/>
          <p:nvPr/>
        </p:nvSpPr>
        <p:spPr>
          <a:xfrm>
            <a:off x="1122202" y="1584278"/>
            <a:ext cx="8078045" cy="267765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marR="0" lvl="0" indent="-571500" algn="just"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you can learn more about companies and find job openings. Start with The </a:t>
            </a:r>
            <a:r>
              <a:rPr kumimoji="0" lang="en-US" sz="2800" b="1" i="0" u="none" strike="noStrike" kern="1200" cap="none" spc="0" normalizeH="0" baseline="0" noProof="0" dirty="0">
                <a:ln w="12700">
                  <a:solidFill>
                    <a:srgbClr val="000000"/>
                  </a:solidFill>
                </a:ln>
                <a:solidFill>
                  <a:srgbClr val="FF0000"/>
                </a:solidFill>
                <a:effectLst>
                  <a:outerShdw blurRad="50800" dist="101600" dir="8100000" algn="tr" rotWithShape="0">
                    <a:srgbClr val="000000"/>
                  </a:outerShdw>
                </a:effectLst>
                <a:uLnTx/>
                <a:uFillTx/>
                <a:latin typeface="Arial"/>
                <a:ea typeface="+mn-ea"/>
                <a:cs typeface="+mn-cs"/>
              </a:rPr>
              <a:t>Riley Guide</a:t>
            </a: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 which offers advice for online job searches as well as </a:t>
            </a:r>
            <a:r>
              <a:rPr kumimoji="0" lang="en-US" sz="2800" b="1" i="0" u="none" strike="noStrike" kern="1200" cap="none" spc="0" normalizeH="0" baseline="0" noProof="0" dirty="0">
                <a:ln w="12700">
                  <a:solidFill>
                    <a:srgbClr val="000000"/>
                  </a:solidFill>
                </a:ln>
                <a:solidFill>
                  <a:srgbClr val="FF0000"/>
                </a:solidFill>
                <a:effectLst>
                  <a:outerShdw blurRad="50800" dist="101600" dir="8100000" algn="tr" rotWithShape="0">
                    <a:srgbClr val="000000"/>
                  </a:outerShdw>
                </a:effectLst>
                <a:uLnTx/>
                <a:uFillTx/>
                <a:latin typeface="Arial"/>
                <a:ea typeface="+mn-ea"/>
                <a:cs typeface="+mn-cs"/>
              </a:rPr>
              <a:t>links</a:t>
            </a: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 to hundreds of specialized websites that post openings in specific industries and professions</a:t>
            </a:r>
          </a:p>
        </p:txBody>
      </p:sp>
    </p:spTree>
    <p:extLst>
      <p:ext uri="{BB962C8B-B14F-4D97-AF65-F5344CB8AC3E}">
        <p14:creationId xmlns:p14="http://schemas.microsoft.com/office/powerpoint/2010/main" val="2257325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741980" y="553180"/>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Translate Potential</a:t>
            </a:r>
            <a:endParaRPr kumimoji="0" lang="en-GB" sz="900" b="0" i="0" u="none" strike="noStrike" kern="1200" cap="none" spc="0" normalizeH="0" baseline="0" noProof="0" dirty="0">
              <a:ln>
                <a:noFill/>
              </a:ln>
              <a:effectLst/>
              <a:uLnTx/>
              <a:uFillTx/>
              <a:latin typeface="Calibri"/>
              <a:ea typeface="+mn-ea"/>
              <a:cs typeface="+mn-cs"/>
            </a:endParaRPr>
          </a:p>
        </p:txBody>
      </p:sp>
      <p:pic>
        <p:nvPicPr>
          <p:cNvPr id="9" name="Picture 8" descr="shutterstock_63925921.jpg">
            <a:extLst>
              <a:ext uri="{FF2B5EF4-FFF2-40B4-BE49-F238E27FC236}">
                <a16:creationId xmlns:a16="http://schemas.microsoft.com/office/drawing/2014/main" id="{68065C4A-3467-2D8E-C138-7411067C9F14}"/>
              </a:ext>
            </a:extLst>
          </p:cNvPr>
          <p:cNvPicPr>
            <a:picLocks noChangeAspect="1"/>
          </p:cNvPicPr>
          <p:nvPr/>
        </p:nvPicPr>
        <p:blipFill>
          <a:blip r:embed="rId3" cstate="print"/>
          <a:srcRect/>
          <a:stretch>
            <a:fillRect/>
          </a:stretch>
        </p:blipFill>
        <p:spPr>
          <a:xfrm>
            <a:off x="1585064" y="1290976"/>
            <a:ext cx="7368239" cy="4114801"/>
          </a:xfrm>
          <a:prstGeom prst="rect">
            <a:avLst/>
          </a:prstGeom>
        </p:spPr>
      </p:pic>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5546267" y="1668599"/>
            <a:ext cx="4267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fontAlgn="base">
              <a:spcAft>
                <a:spcPts val="1200"/>
              </a:spcAft>
              <a:buFontTx/>
              <a:buChar char="•"/>
              <a:defRPr/>
            </a:pPr>
            <a:r>
              <a:rPr lang="en-US" sz="5400" b="1" kern="0" dirty="0">
                <a:solidFill>
                  <a:srgbClr val="000000"/>
                </a:solidFill>
                <a:latin typeface="Arial"/>
              </a:rPr>
              <a:t>Skills</a:t>
            </a:r>
          </a:p>
          <a:p>
            <a:pPr marL="342900" indent="-342900" fontAlgn="base">
              <a:spcAft>
                <a:spcPts val="600"/>
              </a:spcAft>
              <a:buFontTx/>
              <a:buChar char="•"/>
              <a:defRPr/>
            </a:pPr>
            <a:r>
              <a:rPr lang="en-US" sz="5400" b="1" kern="0" dirty="0">
                <a:solidFill>
                  <a:srgbClr val="000000"/>
                </a:solidFill>
                <a:latin typeface="Arial"/>
              </a:rPr>
              <a:t>Attributes</a:t>
            </a:r>
          </a:p>
          <a:p>
            <a:pPr marL="342900" indent="-342900" fontAlgn="base">
              <a:spcAft>
                <a:spcPts val="1200"/>
              </a:spcAft>
              <a:buFontTx/>
              <a:buChar char="•"/>
              <a:defRPr/>
            </a:pPr>
            <a:r>
              <a:rPr lang="en-US" sz="5400" b="1" kern="0" dirty="0">
                <a:solidFill>
                  <a:srgbClr val="000000"/>
                </a:solidFill>
                <a:latin typeface="Arial"/>
              </a:rPr>
              <a:t>Experience</a:t>
            </a:r>
          </a:p>
        </p:txBody>
      </p:sp>
    </p:spTree>
    <p:extLst>
      <p:ext uri="{BB962C8B-B14F-4D97-AF65-F5344CB8AC3E}">
        <p14:creationId xmlns:p14="http://schemas.microsoft.com/office/powerpoint/2010/main" val="1556076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694613" y="606785"/>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Translate Potential</a:t>
            </a:r>
            <a:endParaRPr kumimoji="0" lang="en-GB" sz="1000" b="0" i="0" u="none" strike="noStrike" kern="1200" cap="none" spc="0" normalizeH="0" baseline="0" noProof="0" dirty="0">
              <a:ln>
                <a:noFill/>
              </a:ln>
              <a:effectLst/>
              <a:uLnTx/>
              <a:uFillTx/>
              <a:latin typeface="Calibri"/>
              <a:ea typeface="+mn-ea"/>
              <a:cs typeface="+mn-cs"/>
            </a:endParaRPr>
          </a:p>
        </p:txBody>
      </p:sp>
      <p:pic>
        <p:nvPicPr>
          <p:cNvPr id="9" name="Picture 8" descr="shutterstock_63925921.jpg">
            <a:extLst>
              <a:ext uri="{FF2B5EF4-FFF2-40B4-BE49-F238E27FC236}">
                <a16:creationId xmlns:a16="http://schemas.microsoft.com/office/drawing/2014/main" id="{68065C4A-3467-2D8E-C138-7411067C9F14}"/>
              </a:ext>
            </a:extLst>
          </p:cNvPr>
          <p:cNvPicPr>
            <a:picLocks noChangeAspect="1"/>
          </p:cNvPicPr>
          <p:nvPr/>
        </p:nvPicPr>
        <p:blipFill>
          <a:blip r:embed="rId3" cstate="print"/>
          <a:srcRect/>
          <a:stretch>
            <a:fillRect/>
          </a:stretch>
        </p:blipFill>
        <p:spPr>
          <a:xfrm>
            <a:off x="1195048" y="1855000"/>
            <a:ext cx="4176621" cy="3350389"/>
          </a:xfrm>
          <a:prstGeom prst="rect">
            <a:avLst/>
          </a:prstGeom>
        </p:spPr>
      </p:pic>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3482707" y="1711046"/>
            <a:ext cx="6821020" cy="36382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Customizing your résumé to each job opening is an important step in showing employers that your skills, attributes, and experience are </a:t>
            </a:r>
            <a:r>
              <a:rPr kumimoji="0" lang="en-US" sz="3200" b="1" i="0" u="sng" strike="noStrike" kern="0" cap="none" spc="0" normalizeH="0" baseline="0" noProof="0" dirty="0">
                <a:ln>
                  <a:noFill/>
                </a:ln>
                <a:solidFill>
                  <a:srgbClr val="C00000"/>
                </a:solidFill>
                <a:effectLst/>
                <a:uLnTx/>
                <a:uFillTx/>
                <a:latin typeface="Arial"/>
                <a:ea typeface="+mn-ea"/>
                <a:cs typeface="+mn-cs"/>
              </a:rPr>
              <a:t>relevant to </a:t>
            </a:r>
            <a:r>
              <a:rPr kumimoji="0" lang="en-US" sz="3200" b="1" i="0" u="none" strike="noStrike" kern="0" cap="none" spc="0" normalizeH="0" baseline="0" noProof="0" dirty="0">
                <a:ln>
                  <a:noFill/>
                </a:ln>
                <a:solidFill>
                  <a:srgbClr val="000000"/>
                </a:solidFill>
                <a:effectLst/>
                <a:uLnTx/>
                <a:uFillTx/>
                <a:latin typeface="Arial"/>
                <a:ea typeface="+mn-ea"/>
                <a:cs typeface="+mn-cs"/>
              </a:rPr>
              <a:t>an employer’s business challenges. </a:t>
            </a:r>
          </a:p>
        </p:txBody>
      </p:sp>
    </p:spTree>
    <p:extLst>
      <p:ext uri="{BB962C8B-B14F-4D97-AF65-F5344CB8AC3E}">
        <p14:creationId xmlns:p14="http://schemas.microsoft.com/office/powerpoint/2010/main" val="3917409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786586" y="552610"/>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Translate Potential</a:t>
            </a:r>
            <a:endParaRPr kumimoji="0" lang="en-GB" sz="900" b="0" i="0" u="none" strike="noStrike" kern="1200" cap="none" spc="0" normalizeH="0" baseline="0" noProof="0" dirty="0">
              <a:ln>
                <a:noFill/>
              </a:ln>
              <a:effectLst/>
              <a:uLnTx/>
              <a:uFillTx/>
              <a:latin typeface="Calibri"/>
              <a:ea typeface="+mn-ea"/>
              <a:cs typeface="+mn-cs"/>
            </a:endParaRPr>
          </a:p>
        </p:txBody>
      </p:sp>
      <p:pic>
        <p:nvPicPr>
          <p:cNvPr id="9" name="Picture 8" descr="shutterstock_63925921.jpg">
            <a:extLst>
              <a:ext uri="{FF2B5EF4-FFF2-40B4-BE49-F238E27FC236}">
                <a16:creationId xmlns:a16="http://schemas.microsoft.com/office/drawing/2014/main" id="{68065C4A-3467-2D8E-C138-7411067C9F14}"/>
              </a:ext>
            </a:extLst>
          </p:cNvPr>
          <p:cNvPicPr>
            <a:picLocks noChangeAspect="1"/>
          </p:cNvPicPr>
          <p:nvPr/>
        </p:nvPicPr>
        <p:blipFill>
          <a:blip r:embed="rId3" cstate="print"/>
          <a:srcRect/>
          <a:stretch>
            <a:fillRect/>
          </a:stretch>
        </p:blipFill>
        <p:spPr>
          <a:xfrm>
            <a:off x="1233714" y="1591520"/>
            <a:ext cx="1654368" cy="3674959"/>
          </a:xfrm>
          <a:prstGeom prst="rect">
            <a:avLst/>
          </a:prstGeom>
        </p:spPr>
      </p:pic>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3112288" y="1741015"/>
            <a:ext cx="6578122" cy="367495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ts val="0"/>
              </a:spcBef>
              <a:spcAft>
                <a:spcPts val="1200"/>
              </a:spcAft>
              <a:buClrTx/>
              <a:buSzTx/>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the way through the interviewing process, you will have opportunities to impress recruiters by explaining how your general potential </a:t>
            </a:r>
            <a:r>
              <a:rPr kumimoji="0" lang="en-US" sz="3200" b="1" i="0" u="none" strike="noStrike" kern="0" cap="none" spc="0" normalizeH="0" baseline="0" noProof="0" dirty="0">
                <a:ln>
                  <a:noFill/>
                </a:ln>
                <a:solidFill>
                  <a:srgbClr val="C00000"/>
                </a:solidFill>
                <a:effectLst/>
                <a:uLnTx/>
                <a:uFillTx/>
                <a:latin typeface="Arial"/>
                <a:ea typeface="+mn-ea"/>
                <a:cs typeface="+mn-cs"/>
              </a:rPr>
              <a:t>t</a:t>
            </a:r>
            <a:r>
              <a:rPr kumimoji="0" lang="en-US" sz="3200" b="1" i="0" u="sng" strike="noStrike" kern="0" cap="none" spc="0" normalizeH="0" baseline="0" noProof="0" dirty="0">
                <a:ln>
                  <a:noFill/>
                </a:ln>
                <a:solidFill>
                  <a:srgbClr val="C00000"/>
                </a:solidFill>
                <a:effectLst/>
                <a:uLnTx/>
                <a:uFillTx/>
                <a:latin typeface="Arial"/>
                <a:ea typeface="+mn-ea"/>
                <a:cs typeface="+mn-cs"/>
              </a:rPr>
              <a:t>ranslates</a:t>
            </a:r>
            <a:r>
              <a:rPr kumimoji="0" lang="en-US" sz="3200" b="1" i="0" u="none" strike="noStrike" kern="0" cap="none" spc="0" normalizeH="0" baseline="0" noProof="0" dirty="0">
                <a:ln>
                  <a:noFill/>
                </a:ln>
                <a:solidFill>
                  <a:srgbClr val="000000"/>
                </a:solidFill>
                <a:effectLst/>
                <a:uLnTx/>
                <a:uFillTx/>
                <a:latin typeface="Arial"/>
                <a:ea typeface="+mn-ea"/>
                <a:cs typeface="+mn-cs"/>
              </a:rPr>
              <a:t> to the specific needs of the position.</a:t>
            </a:r>
          </a:p>
        </p:txBody>
      </p:sp>
    </p:spTree>
    <p:extLst>
      <p:ext uri="{BB962C8B-B14F-4D97-AF65-F5344CB8AC3E}">
        <p14:creationId xmlns:p14="http://schemas.microsoft.com/office/powerpoint/2010/main" val="3507479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663921" y="515075"/>
            <a:ext cx="760911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dirty="0"/>
              <a:t>Take the Initiative</a:t>
            </a:r>
            <a:endParaRPr kumimoji="0" lang="en-GB" sz="1100" b="1" i="0" u="none" strike="noStrike" kern="1200" cap="none" spc="0" normalizeH="0" baseline="0" noProof="0" dirty="0">
              <a:ln>
                <a:noFill/>
              </a:ln>
              <a:effectLst/>
              <a:uLnTx/>
              <a:uFillTx/>
              <a:latin typeface="Calibri"/>
              <a:ea typeface="+mn-ea"/>
              <a:cs typeface="+mn-cs"/>
            </a:endParaRPr>
          </a:p>
        </p:txBody>
      </p:sp>
      <p:sp>
        <p:nvSpPr>
          <p:cNvPr id="11" name="Content Placeholder 4">
            <a:extLst>
              <a:ext uri="{FF2B5EF4-FFF2-40B4-BE49-F238E27FC236}">
                <a16:creationId xmlns:a16="http://schemas.microsoft.com/office/drawing/2014/main" id="{F5D0D3A4-25F1-5137-07CE-65600FFCCAAD}"/>
              </a:ext>
            </a:extLst>
          </p:cNvPr>
          <p:cNvSpPr txBox="1">
            <a:spLocks/>
          </p:cNvSpPr>
          <p:nvPr/>
        </p:nvSpPr>
        <p:spPr bwMode="auto">
          <a:xfrm>
            <a:off x="1975796" y="1468792"/>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Target companies of interest</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Contact human resources</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Contact company managers</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Describe what you can offer</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Ask to be considered for opportunities </a:t>
            </a:r>
          </a:p>
        </p:txBody>
      </p:sp>
    </p:spTree>
    <p:extLst>
      <p:ext uri="{BB962C8B-B14F-4D97-AF65-F5344CB8AC3E}">
        <p14:creationId xmlns:p14="http://schemas.microsoft.com/office/powerpoint/2010/main" val="1563521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163028" y="559036"/>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Build Your Network</a:t>
            </a:r>
            <a:endParaRPr kumimoji="0" lang="en-GB" sz="8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163028" y="1678883"/>
            <a:ext cx="7598005" cy="2841795"/>
            <a:chOff x="4572000" y="1981200"/>
            <a:chExt cx="5238126" cy="2841795"/>
          </a:xfrm>
        </p:grpSpPr>
        <p:sp>
          <p:nvSpPr>
            <p:cNvPr id="12" name="Rectangle 11">
              <a:extLst>
                <a:ext uri="{FF2B5EF4-FFF2-40B4-BE49-F238E27FC236}">
                  <a16:creationId xmlns:a16="http://schemas.microsoft.com/office/drawing/2014/main" id="{9A9BC151-272B-C69A-A29F-30CECAEEC731}"/>
                </a:ext>
              </a:extLst>
            </p:cNvPr>
            <p:cNvSpPr/>
            <p:nvPr/>
          </p:nvSpPr>
          <p:spPr bwMode="auto">
            <a:xfrm>
              <a:off x="4572000" y="1981200"/>
              <a:ext cx="2040904" cy="990261"/>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uLnTx/>
                  <a:uFillTx/>
                  <a:latin typeface="Arial"/>
                  <a:ea typeface="+mn-ea"/>
                  <a:cs typeface="+mn-cs"/>
                </a:rPr>
                <a:t>Networking</a:t>
              </a: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4572000" y="3379742"/>
              <a:ext cx="5238126" cy="1443253"/>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rPr>
                <a:t>is the process of making informal connections with</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rPr>
                <a:t> mutually beneficial business contacts. </a:t>
              </a:r>
              <a:endParaRPr kumimoji="0" lang="en-US" sz="4800" b="1" i="0" strike="noStrike" kern="0" cap="none" spc="0" normalizeH="0" baseline="0" noProof="0" dirty="0">
                <a:ln>
                  <a:noFill/>
                </a:ln>
                <a:solidFill>
                  <a:schemeClr val="tx2"/>
                </a:solidFill>
                <a:effectLst>
                  <a:outerShdw blurRad="38100" dist="38100" dir="2700000" algn="tl">
                    <a:srgbClr val="000000">
                      <a:alpha val="43137"/>
                    </a:srgbClr>
                  </a:outerShdw>
                </a:effectLst>
                <a:uLnTx/>
                <a:uFillTx/>
                <a:latin typeface="Arial"/>
                <a:ea typeface="+mn-ea"/>
                <a:cs typeface="+mn-cs"/>
              </a:endParaRPr>
            </a:p>
          </p:txBody>
        </p:sp>
      </p:grpSp>
    </p:spTree>
    <p:extLst>
      <p:ext uri="{BB962C8B-B14F-4D97-AF65-F5344CB8AC3E}">
        <p14:creationId xmlns:p14="http://schemas.microsoft.com/office/powerpoint/2010/main" val="2521453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685246" y="1650139"/>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Build Your Network</a:t>
            </a:r>
            <a:endParaRPr kumimoji="0" lang="en-GB" sz="9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185992" y="1420694"/>
            <a:ext cx="7530368" cy="3708868"/>
            <a:chOff x="3533657" y="1676880"/>
            <a:chExt cx="6544505" cy="2795994"/>
          </a:xfrm>
        </p:grpSpPr>
        <p:sp>
          <p:nvSpPr>
            <p:cNvPr id="12" name="Rectangle 11">
              <a:extLst>
                <a:ext uri="{FF2B5EF4-FFF2-40B4-BE49-F238E27FC236}">
                  <a16:creationId xmlns:a16="http://schemas.microsoft.com/office/drawing/2014/main" id="{9A9BC151-272B-C69A-A29F-30CECAEEC731}"/>
                </a:ext>
              </a:extLst>
            </p:cNvPr>
            <p:cNvSpPr/>
            <p:nvPr/>
          </p:nvSpPr>
          <p:spPr bwMode="auto">
            <a:xfrm>
              <a:off x="8037258" y="1676880"/>
              <a:ext cx="2040904" cy="990261"/>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uLnTx/>
                  <a:uFillTx/>
                  <a:latin typeface="Arial"/>
                  <a:ea typeface="+mn-ea"/>
                  <a:cs typeface="+mn-cs"/>
                </a:rPr>
                <a:t>Networking</a:t>
              </a: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3533657" y="2667142"/>
              <a:ext cx="5524053" cy="1805732"/>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Networking takes place wherever and whenever people talk: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industry functions,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social gatherings,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alumni reunions—</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and all over the Internet. </a:t>
              </a:r>
            </a:p>
          </p:txBody>
        </p:sp>
      </p:grpSp>
    </p:spTree>
    <p:extLst>
      <p:ext uri="{BB962C8B-B14F-4D97-AF65-F5344CB8AC3E}">
        <p14:creationId xmlns:p14="http://schemas.microsoft.com/office/powerpoint/2010/main" val="35720119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1433726" y="1361822"/>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Build Your Network</a:t>
            </a:r>
            <a:endParaRPr kumimoji="0" lang="en-GB" sz="9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623454" y="2267514"/>
            <a:ext cx="6419386" cy="2884349"/>
            <a:chOff x="457199" y="1981199"/>
            <a:chExt cx="8229601" cy="4191001"/>
          </a:xfrm>
        </p:grpSpPr>
        <p:sp>
          <p:nvSpPr>
            <p:cNvPr id="10" name="Rectangle 9">
              <a:extLst>
                <a:ext uri="{FF2B5EF4-FFF2-40B4-BE49-F238E27FC236}">
                  <a16:creationId xmlns:a16="http://schemas.microsoft.com/office/drawing/2014/main" id="{859554FA-1701-7359-7FC3-20A274EF6DB4}"/>
                </a:ext>
              </a:extLst>
            </p:cNvPr>
            <p:cNvSpPr/>
            <p:nvPr/>
          </p:nvSpPr>
          <p:spPr bwMode="auto">
            <a:xfrm>
              <a:off x="457199" y="1981199"/>
              <a:ext cx="4114801"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Classmates</a:t>
              </a:r>
            </a:p>
          </p:txBody>
        </p:sp>
        <p:sp>
          <p:nvSpPr>
            <p:cNvPr id="12" name="Rectangle 11">
              <a:extLst>
                <a:ext uri="{FF2B5EF4-FFF2-40B4-BE49-F238E27FC236}">
                  <a16:creationId xmlns:a16="http://schemas.microsoft.com/office/drawing/2014/main" id="{9A9BC151-272B-C69A-A29F-30CECAEEC731}"/>
                </a:ext>
              </a:extLst>
            </p:cNvPr>
            <p:cNvSpPr/>
            <p:nvPr/>
          </p:nvSpPr>
          <p:spPr bwMode="auto">
            <a:xfrm>
              <a:off x="4571998" y="2002948"/>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Workplace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Contacts</a:t>
              </a:r>
            </a:p>
          </p:txBody>
        </p:sp>
        <p:sp>
          <p:nvSpPr>
            <p:cNvPr id="13" name="Rectangle 12">
              <a:extLst>
                <a:ext uri="{FF2B5EF4-FFF2-40B4-BE49-F238E27FC236}">
                  <a16:creationId xmlns:a16="http://schemas.microsoft.com/office/drawing/2014/main" id="{80BDAA4A-99BE-F18B-E52B-1BAEC93BC04A}"/>
                </a:ext>
              </a:extLst>
            </p:cNvPr>
            <p:cNvSpPr/>
            <p:nvPr/>
          </p:nvSpPr>
          <p:spPr bwMode="auto">
            <a:xfrm>
              <a:off x="4572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Online Sources</a:t>
              </a:r>
            </a:p>
          </p:txBody>
        </p:sp>
        <p:sp>
          <p:nvSpPr>
            <p:cNvPr id="14" name="Rectangle 13">
              <a:extLst>
                <a:ext uri="{FF2B5EF4-FFF2-40B4-BE49-F238E27FC236}">
                  <a16:creationId xmlns:a16="http://schemas.microsoft.com/office/drawing/2014/main" id="{21330B01-6E64-2121-F156-5791900BF1B0}"/>
                </a:ext>
              </a:extLst>
            </p:cNvPr>
            <p:cNvSpPr/>
            <p:nvPr/>
          </p:nvSpPr>
          <p:spPr bwMode="auto">
            <a:xfrm>
              <a:off x="45720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Student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Organizations</a:t>
              </a:r>
            </a:p>
          </p:txBody>
        </p:sp>
        <p:sp>
          <p:nvSpPr>
            <p:cNvPr id="15" name="Rectangle 14">
              <a:extLst>
                <a:ext uri="{FF2B5EF4-FFF2-40B4-BE49-F238E27FC236}">
                  <a16:creationId xmlns:a16="http://schemas.microsoft.com/office/drawing/2014/main" id="{DBC4ACBD-0643-7EFD-EBE8-2F0562D7E046}"/>
                </a:ext>
              </a:extLst>
            </p:cNvPr>
            <p:cNvSpPr/>
            <p:nvPr/>
          </p:nvSpPr>
          <p:spPr bwMode="auto">
            <a:xfrm>
              <a:off x="457200" y="4775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Trade Shows</a:t>
              </a: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4571998" y="4753452"/>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Volunteering</a:t>
              </a:r>
            </a:p>
          </p:txBody>
        </p:sp>
      </p:grpSp>
    </p:spTree>
    <p:extLst>
      <p:ext uri="{BB962C8B-B14F-4D97-AF65-F5344CB8AC3E}">
        <p14:creationId xmlns:p14="http://schemas.microsoft.com/office/powerpoint/2010/main" val="760756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9</a:t>
            </a:r>
          </a:p>
        </p:txBody>
      </p:sp>
      <p:grpSp>
        <p:nvGrpSpPr>
          <p:cNvPr id="11" name="Group 10">
            <a:extLst>
              <a:ext uri="{FF2B5EF4-FFF2-40B4-BE49-F238E27FC236}">
                <a16:creationId xmlns:a16="http://schemas.microsoft.com/office/drawing/2014/main" id="{7BC5C03D-4541-A6B9-D53E-8B3C9CD0A395}"/>
              </a:ext>
            </a:extLst>
          </p:cNvPr>
          <p:cNvGrpSpPr/>
          <p:nvPr/>
        </p:nvGrpSpPr>
        <p:grpSpPr>
          <a:xfrm>
            <a:off x="1951464" y="2178634"/>
            <a:ext cx="6760190" cy="3278794"/>
            <a:chOff x="-368999" y="2133600"/>
            <a:chExt cx="8903399" cy="4155582"/>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3" cstate="print"/>
            <a:srcRect/>
            <a:stretch>
              <a:fillRect/>
            </a:stretch>
          </p:blipFill>
          <p:spPr>
            <a:xfrm>
              <a:off x="-368999" y="2174382"/>
              <a:ext cx="4795444" cy="4114800"/>
            </a:xfrm>
            <a:prstGeom prst="rect">
              <a:avLst/>
            </a:prstGeom>
          </p:spPr>
        </p:pic>
        <p:sp>
          <p:nvSpPr>
            <p:cNvPr id="18" name="Rectangle 17">
              <a:extLst>
                <a:ext uri="{FF2B5EF4-FFF2-40B4-BE49-F238E27FC236}">
                  <a16:creationId xmlns:a16="http://schemas.microsoft.com/office/drawing/2014/main" id="{886E87CF-75F7-F56E-8384-7CD31DBAC89F}"/>
                </a:ext>
              </a:extLst>
            </p:cNvPr>
            <p:cNvSpPr/>
            <p:nvPr/>
          </p:nvSpPr>
          <p:spPr bwMode="auto">
            <a:xfrm>
              <a:off x="4724400" y="2133600"/>
              <a:ext cx="3810000" cy="32004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Protocol</a:t>
              </a:r>
            </a:p>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Value</a:t>
              </a:r>
            </a:p>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Judgment</a:t>
              </a:r>
            </a:p>
          </p:txBody>
        </p:sp>
      </p:gr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tretch>
            <a:fillRect/>
          </a:stretch>
        </p:blipFill>
        <p:spPr>
          <a:xfrm>
            <a:off x="1233713" y="1045928"/>
            <a:ext cx="8891593" cy="1676545"/>
          </a:xfrm>
          <a:prstGeom prst="rect">
            <a:avLst/>
          </a:prstGeom>
        </p:spPr>
      </p:pic>
    </p:spTree>
    <p:extLst>
      <p:ext uri="{BB962C8B-B14F-4D97-AF65-F5344CB8AC3E}">
        <p14:creationId xmlns:p14="http://schemas.microsoft.com/office/powerpoint/2010/main" val="3543596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3" cstate="print"/>
          <a:srcRect/>
          <a:stretch>
            <a:fillRect/>
          </a:stretch>
        </p:blipFill>
        <p:spPr>
          <a:xfrm>
            <a:off x="449014" y="2515592"/>
            <a:ext cx="2459195" cy="2585625"/>
          </a:xfrm>
          <a:prstGeom prst="rect">
            <a:avLst/>
          </a:prstGeom>
        </p:spPr>
      </p:pic>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tretch>
            <a:fillRect/>
          </a:stretch>
        </p:blipFill>
        <p:spPr>
          <a:xfrm>
            <a:off x="2477022" y="246135"/>
            <a:ext cx="8243063" cy="1417891"/>
          </a:xfrm>
          <a:prstGeom prst="rect">
            <a:avLst/>
          </a:prstGeom>
        </p:spPr>
      </p:pic>
      <p:sp>
        <p:nvSpPr>
          <p:cNvPr id="9" name="TextBox 8">
            <a:extLst>
              <a:ext uri="{FF2B5EF4-FFF2-40B4-BE49-F238E27FC236}">
                <a16:creationId xmlns:a16="http://schemas.microsoft.com/office/drawing/2014/main" id="{4237FFB4-FE0C-287A-A040-FE050EF28709}"/>
              </a:ext>
            </a:extLst>
          </p:cNvPr>
          <p:cNvSpPr txBox="1"/>
          <p:nvPr/>
        </p:nvSpPr>
        <p:spPr>
          <a:xfrm>
            <a:off x="2908209" y="1235356"/>
            <a:ext cx="7811876" cy="4142673"/>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a:t>
            </a:r>
            <a:r>
              <a:rPr kumimoji="0" lang="ar-EG" sz="2400" b="0" i="0" u="none" strike="noStrike" kern="1200" cap="none" spc="0" normalizeH="0" baseline="0" noProof="0" dirty="0">
                <a:ln>
                  <a:noFill/>
                </a:ln>
                <a:solidFill>
                  <a:srgbClr val="000000"/>
                </a:solidFill>
                <a:effectLst/>
                <a:uLnTx/>
                <a:uFillTx/>
                <a:latin typeface="Times New Roman" pitchFamily="18" charset="0"/>
                <a:ea typeface="+mn-ea"/>
                <a:cs typeface="+mn-cs"/>
              </a:rPr>
              <a:t> موجزًا </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p:txBody>
      </p:sp>
      <p:sp>
        <p:nvSpPr>
          <p:cNvPr id="10" name="Rectangle 9">
            <a:extLst>
              <a:ext uri="{FF2B5EF4-FFF2-40B4-BE49-F238E27FC236}">
                <a16:creationId xmlns:a16="http://schemas.microsoft.com/office/drawing/2014/main" id="{24168539-75BE-858F-8CF7-34779C05CBF4}"/>
              </a:ext>
            </a:extLst>
          </p:cNvPr>
          <p:cNvSpPr/>
          <p:nvPr/>
        </p:nvSpPr>
        <p:spPr bwMode="auto">
          <a:xfrm>
            <a:off x="-483064" y="1387910"/>
            <a:ext cx="3709672" cy="77084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1" fontAlgn="base">
              <a:spcBef>
                <a:spcPct val="0"/>
              </a:spcBef>
              <a:spcAft>
                <a:spcPts val="1200"/>
              </a:spcAft>
            </a:pPr>
            <a:r>
              <a:rPr kumimoji="0" lang="en-US" sz="4400" b="1" i="0" u="none" strike="noStrike" kern="0" cap="none" spc="0" normalizeH="0" baseline="0" noProof="0" dirty="0">
                <a:ln>
                  <a:noFill/>
                </a:ln>
                <a:solidFill>
                  <a:srgbClr val="000000"/>
                </a:solidFill>
                <a:effectLst/>
                <a:uLnTx/>
                <a:uFillTx/>
                <a:latin typeface="Arial"/>
                <a:ea typeface="+mn-ea"/>
                <a:cs typeface="+mn-cs"/>
              </a:rPr>
              <a:t>Protocol</a:t>
            </a:r>
          </a:p>
        </p:txBody>
      </p:sp>
    </p:spTree>
    <p:extLst>
      <p:ext uri="{BB962C8B-B14F-4D97-AF65-F5344CB8AC3E}">
        <p14:creationId xmlns:p14="http://schemas.microsoft.com/office/powerpoint/2010/main" val="21590796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BC5C03D-4541-A6B9-D53E-8B3C9CD0A395}"/>
              </a:ext>
            </a:extLst>
          </p:cNvPr>
          <p:cNvGrpSpPr/>
          <p:nvPr/>
        </p:nvGrpSpPr>
        <p:grpSpPr>
          <a:xfrm>
            <a:off x="509638" y="1343371"/>
            <a:ext cx="8414103" cy="4187883"/>
            <a:chOff x="-2169261" y="1770921"/>
            <a:chExt cx="9305744" cy="4187883"/>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3" cstate="print"/>
            <a:srcRect/>
            <a:stretch>
              <a:fillRect/>
            </a:stretch>
          </p:blipFill>
          <p:spPr>
            <a:xfrm>
              <a:off x="-2169261" y="1844004"/>
              <a:ext cx="4469433" cy="4114800"/>
            </a:xfrm>
            <a:prstGeom prst="rect">
              <a:avLst/>
            </a:prstGeom>
          </p:spPr>
        </p:pic>
        <p:sp>
          <p:nvSpPr>
            <p:cNvPr id="18" name="Rectangle 17">
              <a:extLst>
                <a:ext uri="{FF2B5EF4-FFF2-40B4-BE49-F238E27FC236}">
                  <a16:creationId xmlns:a16="http://schemas.microsoft.com/office/drawing/2014/main" id="{886E87CF-75F7-F56E-8384-7CD31DBAC89F}"/>
                </a:ext>
              </a:extLst>
            </p:cNvPr>
            <p:cNvSpPr/>
            <p:nvPr/>
          </p:nvSpPr>
          <p:spPr bwMode="auto">
            <a:xfrm>
              <a:off x="3326483" y="1770921"/>
              <a:ext cx="3810000" cy="951375"/>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ea typeface="+mn-ea"/>
                  <a:cs typeface="+mn-cs"/>
                </a:rPr>
                <a:t>Value</a:t>
              </a:r>
            </a:p>
          </p:txBody>
        </p:sp>
      </p:gr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tretch>
            <a:fillRect/>
          </a:stretch>
        </p:blipFill>
        <p:spPr>
          <a:xfrm>
            <a:off x="2542054" y="134200"/>
            <a:ext cx="8029128" cy="1676545"/>
          </a:xfrm>
          <a:prstGeom prst="rect">
            <a:avLst/>
          </a:prstGeom>
        </p:spPr>
      </p:pic>
      <p:sp>
        <p:nvSpPr>
          <p:cNvPr id="9" name="TextBox 8">
            <a:extLst>
              <a:ext uri="{FF2B5EF4-FFF2-40B4-BE49-F238E27FC236}">
                <a16:creationId xmlns:a16="http://schemas.microsoft.com/office/drawing/2014/main" id="{03FD1CBC-27CA-5C04-BAF1-104472BA5A65}"/>
              </a:ext>
            </a:extLst>
          </p:cNvPr>
          <p:cNvSpPr txBox="1"/>
          <p:nvPr/>
        </p:nvSpPr>
        <p:spPr>
          <a:xfrm>
            <a:off x="4358162" y="2159241"/>
            <a:ext cx="6213020" cy="2795958"/>
          </a:xfrm>
          <a:prstGeom prst="rect">
            <a:avLst/>
          </a:prstGeom>
          <a:noFill/>
        </p:spPr>
        <p:txBody>
          <a:bodyPr wrap="square">
            <a:spAutoFit/>
          </a:bodyPr>
          <a:lstStyle/>
          <a:p>
            <a:pPr marL="0" marR="0" lvl="0" indent="0" algn="l" defTabSz="914400" rtl="0" eaLnBrk="1" fontAlgn="base" latinLnBrk="0" hangingPunct="1">
              <a:lnSpc>
                <a:spcPct val="150000"/>
              </a:lnSpc>
              <a:spcBef>
                <a:spcPct val="3000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p:txBody>
      </p:sp>
    </p:spTree>
    <p:extLst>
      <p:ext uri="{BB962C8B-B14F-4D97-AF65-F5344CB8AC3E}">
        <p14:creationId xmlns:p14="http://schemas.microsoft.com/office/powerpoint/2010/main" val="2975690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7BC5C03D-4541-A6B9-D53E-8B3C9CD0A395}"/>
              </a:ext>
            </a:extLst>
          </p:cNvPr>
          <p:cNvGrpSpPr/>
          <p:nvPr/>
        </p:nvGrpSpPr>
        <p:grpSpPr>
          <a:xfrm>
            <a:off x="379141" y="1311393"/>
            <a:ext cx="8855579" cy="4114800"/>
            <a:chOff x="-2435309" y="1974593"/>
            <a:chExt cx="8855579" cy="4114800"/>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3" cstate="print"/>
            <a:srcRect/>
            <a:stretch>
              <a:fillRect/>
            </a:stretch>
          </p:blipFill>
          <p:spPr>
            <a:xfrm>
              <a:off x="-2435309" y="1974593"/>
              <a:ext cx="3365153" cy="4114800"/>
            </a:xfrm>
            <a:prstGeom prst="rect">
              <a:avLst/>
            </a:prstGeom>
          </p:spPr>
        </p:pic>
        <p:sp>
          <p:nvSpPr>
            <p:cNvPr id="18" name="Rectangle 17">
              <a:extLst>
                <a:ext uri="{FF2B5EF4-FFF2-40B4-BE49-F238E27FC236}">
                  <a16:creationId xmlns:a16="http://schemas.microsoft.com/office/drawing/2014/main" id="{886E87CF-75F7-F56E-8384-7CD31DBAC89F}"/>
                </a:ext>
              </a:extLst>
            </p:cNvPr>
            <p:cNvSpPr/>
            <p:nvPr/>
          </p:nvSpPr>
          <p:spPr bwMode="auto">
            <a:xfrm>
              <a:off x="2610270" y="2240254"/>
              <a:ext cx="3810000" cy="100036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tabLst/>
                <a:defRPr/>
              </a:pPr>
              <a:r>
                <a:rPr kumimoji="0" lang="en-US" sz="5400" b="1" i="0" u="none" strike="noStrike" kern="0" cap="none" spc="0" normalizeH="0" baseline="0" noProof="0" dirty="0">
                  <a:ln>
                    <a:noFill/>
                  </a:ln>
                  <a:solidFill>
                    <a:srgbClr val="000000"/>
                  </a:solidFill>
                  <a:effectLst/>
                  <a:uLnTx/>
                  <a:uFillTx/>
                  <a:latin typeface="Arial"/>
                  <a:ea typeface="+mn-ea"/>
                  <a:cs typeface="+mn-cs"/>
                </a:rPr>
                <a:t>Judgment</a:t>
              </a:r>
            </a:p>
          </p:txBody>
        </p:sp>
      </p:gr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40000"/>
                    </a14:imgEffect>
                  </a14:imgLayer>
                </a14:imgProps>
              </a:ext>
            </a:extLst>
          </a:blip>
          <a:stretch>
            <a:fillRect/>
          </a:stretch>
        </p:blipFill>
        <p:spPr>
          <a:xfrm>
            <a:off x="2441693" y="138467"/>
            <a:ext cx="8029128" cy="1676545"/>
          </a:xfrm>
          <a:prstGeom prst="rect">
            <a:avLst/>
          </a:prstGeom>
        </p:spPr>
      </p:pic>
      <p:sp>
        <p:nvSpPr>
          <p:cNvPr id="9" name="TextBox 8">
            <a:extLst>
              <a:ext uri="{FF2B5EF4-FFF2-40B4-BE49-F238E27FC236}">
                <a16:creationId xmlns:a16="http://schemas.microsoft.com/office/drawing/2014/main" id="{EBE2BA51-CD20-70E7-8752-A21C62B7B35C}"/>
              </a:ext>
            </a:extLst>
          </p:cNvPr>
          <p:cNvSpPr txBox="1"/>
          <p:nvPr/>
        </p:nvSpPr>
        <p:spPr>
          <a:xfrm>
            <a:off x="4358162" y="2608650"/>
            <a:ext cx="6213020" cy="2554545"/>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Finally, be aware that your online network reflects who you are in the eyes of potential employers, so exercise some </a:t>
            </a:r>
            <a:r>
              <a:rPr kumimoji="0" lang="en-US" sz="32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imes New Roman" pitchFamily="18" charset="0"/>
                <a:ea typeface="+mn-ea"/>
                <a:cs typeface="+mn-cs"/>
              </a:rPr>
              <a:t>judgment</a:t>
            </a: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in making connections. </a:t>
            </a:r>
          </a:p>
        </p:txBody>
      </p:sp>
    </p:spTree>
    <p:extLst>
      <p:ext uri="{BB962C8B-B14F-4D97-AF65-F5344CB8AC3E}">
        <p14:creationId xmlns:p14="http://schemas.microsoft.com/office/powerpoint/2010/main" val="2779711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F636C7A-16FC-3507-58C1-704AD5B673E2}"/>
              </a:ext>
            </a:extLst>
          </p:cNvPr>
          <p:cNvSpPr txBox="1"/>
          <p:nvPr/>
        </p:nvSpPr>
        <p:spPr>
          <a:xfrm>
            <a:off x="3019575" y="490037"/>
            <a:ext cx="8046963" cy="830997"/>
          </a:xfrm>
          <a:prstGeom prst="rect">
            <a:avLst/>
          </a:prstGeom>
          <a:noFill/>
        </p:spPr>
        <p:txBody>
          <a:bodyPr wrap="square">
            <a:spAutoFit/>
          </a:bodyPr>
          <a:lstStyle/>
          <a:p>
            <a:r>
              <a:rPr kumimoji="0" lang="en-US" sz="4800" b="1" i="0" u="none" strike="noStrike" kern="0" cap="none" spc="0" normalizeH="0" baseline="0" noProof="0" dirty="0">
                <a:ln>
                  <a:solidFill>
                    <a:sysClr val="windowText" lastClr="000000"/>
                  </a:solidFill>
                </a:ln>
                <a:effectLst>
                  <a:outerShdw blurRad="38100" dist="38100" dir="2700000" algn="tl">
                    <a:srgbClr val="C0C0C0"/>
                  </a:outerShdw>
                </a:effectLst>
                <a:uLnTx/>
                <a:uFillTx/>
                <a:latin typeface="Tahoma"/>
                <a:ea typeface="+mj-ea"/>
                <a:cs typeface="+mj-cs"/>
              </a:rPr>
              <a:t>Career Counseling</a:t>
            </a:r>
            <a:endParaRPr lang="en-GB" sz="1400" dirty="0">
              <a:ln>
                <a:solidFill>
                  <a:sysClr val="windowText" lastClr="000000"/>
                </a:solidFill>
              </a:ln>
            </a:endParaRPr>
          </a:p>
        </p:txBody>
      </p:sp>
      <p:grpSp>
        <p:nvGrpSpPr>
          <p:cNvPr id="12" name="Group 11">
            <a:extLst>
              <a:ext uri="{FF2B5EF4-FFF2-40B4-BE49-F238E27FC236}">
                <a16:creationId xmlns:a16="http://schemas.microsoft.com/office/drawing/2014/main" id="{5AE4DB0F-F3B5-C60F-40CB-7A329F2D0A32}"/>
              </a:ext>
            </a:extLst>
          </p:cNvPr>
          <p:cNvGrpSpPr/>
          <p:nvPr/>
        </p:nvGrpSpPr>
        <p:grpSpPr>
          <a:xfrm>
            <a:off x="2318657" y="1554063"/>
            <a:ext cx="8229600" cy="4191001"/>
            <a:chOff x="457200" y="1981200"/>
            <a:chExt cx="8229600" cy="4191001"/>
          </a:xfrm>
        </p:grpSpPr>
        <p:pic>
          <p:nvPicPr>
            <p:cNvPr id="13" name="Picture 12" descr="shutterstock_24251968.jpg">
              <a:extLst>
                <a:ext uri="{FF2B5EF4-FFF2-40B4-BE49-F238E27FC236}">
                  <a16:creationId xmlns:a16="http://schemas.microsoft.com/office/drawing/2014/main" id="{3B0DEE76-4961-2D09-1D36-C8CAE8E5C36C}"/>
                </a:ext>
              </a:extLst>
            </p:cNvPr>
            <p:cNvPicPr>
              <a:picLocks noChangeAspect="1"/>
            </p:cNvPicPr>
            <p:nvPr/>
          </p:nvPicPr>
          <p:blipFill>
            <a:blip r:embed="rId3" cstate="print"/>
            <a:srcRect/>
            <a:stretch>
              <a:fillRect/>
            </a:stretch>
          </p:blipFill>
          <p:spPr>
            <a:xfrm>
              <a:off x="5181600" y="2014871"/>
              <a:ext cx="3505200" cy="4157330"/>
            </a:xfrm>
            <a:prstGeom prst="rect">
              <a:avLst/>
            </a:prstGeom>
          </p:spPr>
        </p:pic>
        <p:grpSp>
          <p:nvGrpSpPr>
            <p:cNvPr id="14" name="Group 13">
              <a:extLst>
                <a:ext uri="{FF2B5EF4-FFF2-40B4-BE49-F238E27FC236}">
                  <a16:creationId xmlns:a16="http://schemas.microsoft.com/office/drawing/2014/main" id="{485734DC-640A-6788-4550-D86BF5A01362}"/>
                </a:ext>
              </a:extLst>
            </p:cNvPr>
            <p:cNvGrpSpPr/>
            <p:nvPr/>
          </p:nvGrpSpPr>
          <p:grpSpPr>
            <a:xfrm>
              <a:off x="571500" y="2247900"/>
              <a:ext cx="4343400" cy="3657600"/>
              <a:chOff x="571500" y="2209800"/>
              <a:chExt cx="4343400" cy="3200400"/>
            </a:xfrm>
          </p:grpSpPr>
          <p:sp>
            <p:nvSpPr>
              <p:cNvPr id="16" name="Rounded Rectangle 6">
                <a:extLst>
                  <a:ext uri="{FF2B5EF4-FFF2-40B4-BE49-F238E27FC236}">
                    <a16:creationId xmlns:a16="http://schemas.microsoft.com/office/drawing/2014/main" id="{D16DE7CB-DCCF-45EB-1586-D7E73D971212}"/>
                  </a:ext>
                </a:extLst>
              </p:cNvPr>
              <p:cNvSpPr/>
              <p:nvPr/>
            </p:nvSpPr>
            <p:spPr bwMode="auto">
              <a:xfrm>
                <a:off x="571500" y="2209800"/>
                <a:ext cx="4343400" cy="1447800"/>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College Career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Center</a:t>
                </a:r>
              </a:p>
            </p:txBody>
          </p:sp>
          <p:sp>
            <p:nvSpPr>
              <p:cNvPr id="17" name="Rounded Rectangle 7">
                <a:extLst>
                  <a:ext uri="{FF2B5EF4-FFF2-40B4-BE49-F238E27FC236}">
                    <a16:creationId xmlns:a16="http://schemas.microsoft.com/office/drawing/2014/main" id="{C33F1845-0196-93C0-29A9-22D5669910FA}"/>
                  </a:ext>
                </a:extLst>
              </p:cNvPr>
              <p:cNvSpPr/>
              <p:nvPr/>
            </p:nvSpPr>
            <p:spPr bwMode="auto">
              <a:xfrm>
                <a:off x="571500" y="3962400"/>
                <a:ext cx="4343400" cy="1447800"/>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Online Career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Planning</a:t>
                </a:r>
              </a:p>
            </p:txBody>
          </p:sp>
        </p:grpSp>
        <p:sp>
          <p:nvSpPr>
            <p:cNvPr id="15" name="Rectangle 14">
              <a:extLst>
                <a:ext uri="{FF2B5EF4-FFF2-40B4-BE49-F238E27FC236}">
                  <a16:creationId xmlns:a16="http://schemas.microsoft.com/office/drawing/2014/main" id="{6EF368D0-B3E5-F30C-B37D-CBA134C21D70}"/>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Times New Roman" pitchFamily="18" charset="0"/>
              </a:endParaRPr>
            </a:p>
          </p:txBody>
        </p:sp>
      </p:grpSp>
    </p:spTree>
    <p:extLst>
      <p:ext uri="{BB962C8B-B14F-4D97-AF65-F5344CB8AC3E}">
        <p14:creationId xmlns:p14="http://schemas.microsoft.com/office/powerpoint/2010/main" val="1562565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F636C7A-16FC-3507-58C1-704AD5B673E2}"/>
              </a:ext>
            </a:extLst>
          </p:cNvPr>
          <p:cNvSpPr txBox="1"/>
          <p:nvPr/>
        </p:nvSpPr>
        <p:spPr>
          <a:xfrm>
            <a:off x="3051323" y="428870"/>
            <a:ext cx="6884413"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Avoiding Mistakes</a:t>
            </a:r>
            <a:endParaRPr kumimoji="0" lang="en-GB" sz="1100" b="0" i="0" u="none" strike="noStrike" kern="1200" cap="none" spc="0" normalizeH="0" baseline="0" noProof="0" dirty="0">
              <a:ln>
                <a:noFill/>
              </a:ln>
              <a:effectLst/>
              <a:uLnTx/>
              <a:uFillTx/>
              <a:latin typeface="Calibri"/>
              <a:ea typeface="+mn-ea"/>
              <a:cs typeface="+mn-cs"/>
            </a:endParaRPr>
          </a:p>
        </p:txBody>
      </p:sp>
      <p:sp>
        <p:nvSpPr>
          <p:cNvPr id="7" name="Content Placeholder 4">
            <a:extLst>
              <a:ext uri="{FF2B5EF4-FFF2-40B4-BE49-F238E27FC236}">
                <a16:creationId xmlns:a16="http://schemas.microsoft.com/office/drawing/2014/main" id="{F2845DC1-3A2C-D456-0F04-A695A447FCC2}"/>
              </a:ext>
            </a:extLst>
          </p:cNvPr>
          <p:cNvSpPr txBox="1">
            <a:spLocks/>
          </p:cNvSpPr>
          <p:nvPr/>
        </p:nvSpPr>
        <p:spPr bwMode="auto">
          <a:xfrm>
            <a:off x="2024743" y="1568864"/>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Overlooking résumé errors</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Misspelling the hiring manager’s name</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Arriving late for an interview</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Tweeting something unprofessional</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Completing application forms incorrectly</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Not doing your own research</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4244343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63030" y="6110649"/>
            <a:ext cx="9631887" cy="199246"/>
          </a:xfrm>
          <a:prstGeom prst="rect">
            <a:avLst/>
          </a:prstGeom>
        </p:spPr>
      </p:pic>
      <p:sp>
        <p:nvSpPr>
          <p:cNvPr id="9" name="Title 5">
            <a:extLst>
              <a:ext uri="{FF2B5EF4-FFF2-40B4-BE49-F238E27FC236}">
                <a16:creationId xmlns:a16="http://schemas.microsoft.com/office/drawing/2014/main" id="{8F4823CE-CFDA-ABC4-ABD9-7F1452FC237D}"/>
              </a:ext>
            </a:extLst>
          </p:cNvPr>
          <p:cNvSpPr txBox="1">
            <a:spLocks/>
          </p:cNvSpPr>
          <p:nvPr/>
        </p:nvSpPr>
        <p:spPr bwMode="auto">
          <a:xfrm>
            <a:off x="1679852"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8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Planning Your Résumé </a:t>
            </a:r>
            <a:endPar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3276169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F1B2A43-25B8-FAE0-44F8-526BC30AEA46}"/>
              </a:ext>
            </a:extLst>
          </p:cNvPr>
          <p:cNvSpPr txBox="1"/>
          <p:nvPr/>
        </p:nvSpPr>
        <p:spPr>
          <a:xfrm>
            <a:off x="1371600" y="2090172"/>
            <a:ext cx="9089251" cy="3170099"/>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A résumé is </a:t>
            </a:r>
            <a:endParaRPr lang="ar-EG" sz="3200" b="1" dirty="0">
              <a:solidFill>
                <a:srgbClr val="C00000"/>
              </a:solidFill>
              <a:effectLst>
                <a:outerShdw blurRad="38100" dist="38100" dir="2700000" algn="tl">
                  <a:srgbClr val="000000">
                    <a:alpha val="43137"/>
                  </a:srgbClr>
                </a:outerShdw>
              </a:effectLst>
            </a:endParaRPr>
          </a:p>
          <a:p>
            <a:r>
              <a:rPr lang="en-GB" sz="2800" b="1" dirty="0">
                <a:solidFill>
                  <a:schemeClr val="accent5">
                    <a:lumMod val="50000"/>
                  </a:schemeClr>
                </a:solidFill>
                <a:effectLst>
                  <a:outerShdw blurRad="38100" dist="38100" dir="2700000" algn="tl">
                    <a:srgbClr val="000000">
                      <a:alpha val="43137"/>
                    </a:srgbClr>
                  </a:outerShdw>
                </a:effectLst>
              </a:rPr>
              <a:t>A </a:t>
            </a:r>
            <a:r>
              <a:rPr lang="en-US" sz="2800" b="1" dirty="0">
                <a:solidFill>
                  <a:schemeClr val="accent5">
                    <a:lumMod val="50000"/>
                  </a:schemeClr>
                </a:solidFill>
                <a:effectLst>
                  <a:outerShdw blurRad="38100" dist="38100" dir="2700000" algn="tl">
                    <a:srgbClr val="000000">
                      <a:alpha val="43137"/>
                    </a:srgbClr>
                  </a:outerShdw>
                </a:effectLst>
              </a:rPr>
              <a:t>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t>
            </a:r>
            <a:endParaRPr lang="en-GB" sz="2800" b="1" dirty="0">
              <a:solidFill>
                <a:schemeClr val="accent5">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955327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Picture 12" descr="Graphical user interface, text&#10;&#10;Description automatically generated">
            <a:extLst>
              <a:ext uri="{FF2B5EF4-FFF2-40B4-BE49-F238E27FC236}">
                <a16:creationId xmlns:a16="http://schemas.microsoft.com/office/drawing/2014/main" id="{2DC778A0-ACED-BF5F-0DE2-60CDC08E2FB7}"/>
              </a:ext>
            </a:extLst>
          </p:cNvPr>
          <p:cNvPicPr>
            <a:picLocks noChangeAspect="1"/>
          </p:cNvPicPr>
          <p:nvPr/>
        </p:nvPicPr>
        <p:blipFill rotWithShape="1">
          <a:blip r:embed="rId3">
            <a:extLst>
              <a:ext uri="{28A0092B-C50C-407E-A947-70E740481C1C}">
                <a14:useLocalDpi xmlns:a14="http://schemas.microsoft.com/office/drawing/2010/main" val="0"/>
              </a:ext>
            </a:extLst>
          </a:blip>
          <a:srcRect l="11683" t="26211" r="13447" b="5841"/>
          <a:stretch/>
        </p:blipFill>
        <p:spPr>
          <a:xfrm>
            <a:off x="1233713" y="839188"/>
            <a:ext cx="9938185" cy="5307086"/>
          </a:xfrm>
          <a:prstGeom prst="rect">
            <a:avLst/>
          </a:prstGeom>
        </p:spPr>
      </p:pic>
      <p:sp>
        <p:nvSpPr>
          <p:cNvPr id="15" name="TextBox 14">
            <a:extLst>
              <a:ext uri="{FF2B5EF4-FFF2-40B4-BE49-F238E27FC236}">
                <a16:creationId xmlns:a16="http://schemas.microsoft.com/office/drawing/2014/main" id="{897F3BB2-70E6-E798-58F1-46CD96B18953}"/>
              </a:ext>
            </a:extLst>
          </p:cNvPr>
          <p:cNvSpPr txBox="1"/>
          <p:nvPr/>
        </p:nvSpPr>
        <p:spPr>
          <a:xfrm>
            <a:off x="2781174" y="214646"/>
            <a:ext cx="8344604" cy="707886"/>
          </a:xfrm>
          <a:prstGeom prst="rect">
            <a:avLst/>
          </a:prstGeom>
          <a:noFill/>
        </p:spPr>
        <p:txBody>
          <a:bodyPr wrap="square">
            <a:spAutoFit/>
          </a:bodyPr>
          <a:lstStyle/>
          <a:p>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Three-Step R</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Tahoma" pitchFamily="34" charset="0"/>
              </a:rPr>
              <a:t>é</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sum</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Tahoma" pitchFamily="34" charset="0"/>
              </a:rPr>
              <a:t>é</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 Process</a:t>
            </a:r>
            <a:endParaRPr lang="en-GB" sz="1600" dirty="0"/>
          </a:p>
        </p:txBody>
      </p:sp>
    </p:spTree>
    <p:extLst>
      <p:ext uri="{BB962C8B-B14F-4D97-AF65-F5344CB8AC3E}">
        <p14:creationId xmlns:p14="http://schemas.microsoft.com/office/powerpoint/2010/main" val="801690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766459" y="431412"/>
            <a:ext cx="8096642" cy="769441"/>
          </a:xfrm>
          <a:prstGeom prst="rect">
            <a:avLst/>
          </a:prstGeom>
          <a:noFill/>
        </p:spPr>
        <p:txBody>
          <a:bodyPr wrap="square">
            <a:spAutoFit/>
          </a:bodyPr>
          <a:lstStyle/>
          <a:p>
            <a:r>
              <a:rPr kumimoji="0" lang="en-US" sz="44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Purpose and Audience</a:t>
            </a:r>
            <a:endParaRPr lang="en-GB" sz="1400" dirty="0"/>
          </a:p>
        </p:txBody>
      </p:sp>
      <p:pic>
        <p:nvPicPr>
          <p:cNvPr id="16" name="Picture 15" descr="shutterstock_60416647.jpg">
            <a:extLst>
              <a:ext uri="{FF2B5EF4-FFF2-40B4-BE49-F238E27FC236}">
                <a16:creationId xmlns:a16="http://schemas.microsoft.com/office/drawing/2014/main" id="{5FB567DB-66EF-8770-6BAC-2C32B07C699A}"/>
              </a:ext>
            </a:extLst>
          </p:cNvPr>
          <p:cNvPicPr>
            <a:picLocks noChangeAspect="1"/>
          </p:cNvPicPr>
          <p:nvPr/>
        </p:nvPicPr>
        <p:blipFill>
          <a:blip r:embed="rId3" cstate="print"/>
          <a:srcRect/>
          <a:stretch>
            <a:fillRect/>
          </a:stretch>
        </p:blipFill>
        <p:spPr>
          <a:xfrm>
            <a:off x="1322403" y="2092701"/>
            <a:ext cx="4773597" cy="3126099"/>
          </a:xfrm>
          <a:prstGeom prst="rect">
            <a:avLst/>
          </a:prstGeom>
        </p:spPr>
      </p:pic>
      <p:sp>
        <p:nvSpPr>
          <p:cNvPr id="18" name="Rectangle 17">
            <a:extLst>
              <a:ext uri="{FF2B5EF4-FFF2-40B4-BE49-F238E27FC236}">
                <a16:creationId xmlns:a16="http://schemas.microsoft.com/office/drawing/2014/main" id="{CDA659DF-F8B9-BA51-1497-CF51D7AB7920}"/>
              </a:ext>
            </a:extLst>
          </p:cNvPr>
          <p:cNvSpPr/>
          <p:nvPr/>
        </p:nvSpPr>
        <p:spPr bwMode="auto">
          <a:xfrm>
            <a:off x="5425970" y="1317783"/>
            <a:ext cx="4267200" cy="10668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fontAlgn="base">
              <a:spcBef>
                <a:spcPct val="0"/>
              </a:spcBef>
              <a:spcAft>
                <a:spcPct val="0"/>
              </a:spcAft>
              <a:buFont typeface="Arial" pitchFamily="34" charset="0"/>
              <a:buChar char="•"/>
            </a:pPr>
            <a:r>
              <a:rPr lang="en-US" sz="4800" b="1" dirty="0">
                <a:solidFill>
                  <a:srgbClr val="000000"/>
                </a:solidFill>
                <a:effectLst>
                  <a:outerShdw blurRad="50800" dist="127000" dir="8100000" algn="tr" rotWithShape="0">
                    <a:srgbClr val="777777">
                      <a:alpha val="40000"/>
                    </a:srgbClr>
                  </a:outerShdw>
                </a:effectLst>
                <a:latin typeface="Arial Black" pitchFamily="34" charset="0"/>
              </a:rPr>
              <a:t>Employers</a:t>
            </a:r>
          </a:p>
        </p:txBody>
      </p:sp>
      <p:sp>
        <p:nvSpPr>
          <p:cNvPr id="19" name="Rectangle 18">
            <a:extLst>
              <a:ext uri="{FF2B5EF4-FFF2-40B4-BE49-F238E27FC236}">
                <a16:creationId xmlns:a16="http://schemas.microsoft.com/office/drawing/2014/main" id="{912556A6-2C95-6006-7F0F-46FE8F810CF5}"/>
              </a:ext>
            </a:extLst>
          </p:cNvPr>
          <p:cNvSpPr/>
          <p:nvPr/>
        </p:nvSpPr>
        <p:spPr bwMode="auto">
          <a:xfrm>
            <a:off x="5475103" y="2492789"/>
            <a:ext cx="4267200" cy="10668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fontAlgn="base">
              <a:spcBef>
                <a:spcPct val="0"/>
              </a:spcBef>
              <a:spcAft>
                <a:spcPct val="0"/>
              </a:spcAft>
              <a:buFont typeface="Arial" pitchFamily="34" charset="0"/>
              <a:buChar char="•"/>
            </a:pPr>
            <a:r>
              <a:rPr lang="en-US" sz="4800" b="1" dirty="0">
                <a:solidFill>
                  <a:srgbClr val="000000"/>
                </a:solidFill>
                <a:effectLst>
                  <a:outerShdw blurRad="50800" dist="127000" dir="8100000" algn="tr" rotWithShape="0">
                    <a:srgbClr val="777777">
                      <a:alpha val="40000"/>
                    </a:srgbClr>
                  </a:outerShdw>
                </a:effectLst>
                <a:latin typeface="Arial Black" pitchFamily="34" charset="0"/>
              </a:rPr>
              <a:t>Interviews</a:t>
            </a:r>
          </a:p>
        </p:txBody>
      </p:sp>
    </p:spTree>
    <p:extLst>
      <p:ext uri="{BB962C8B-B14F-4D97-AF65-F5344CB8AC3E}">
        <p14:creationId xmlns:p14="http://schemas.microsoft.com/office/powerpoint/2010/main" val="3858794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3277311" y="435592"/>
            <a:ext cx="8096642"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Gather Information</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9A122C47-730C-B0A3-450B-757B74CA5041}"/>
              </a:ext>
            </a:extLst>
          </p:cNvPr>
          <p:cNvGrpSpPr/>
          <p:nvPr/>
        </p:nvGrpSpPr>
        <p:grpSpPr>
          <a:xfrm>
            <a:off x="1805940" y="1657842"/>
            <a:ext cx="8229600" cy="3527475"/>
            <a:chOff x="457200" y="1981200"/>
            <a:chExt cx="8229600" cy="4191000"/>
          </a:xfrm>
        </p:grpSpPr>
        <p:grpSp>
          <p:nvGrpSpPr>
            <p:cNvPr id="9" name="Group 9">
              <a:extLst>
                <a:ext uri="{FF2B5EF4-FFF2-40B4-BE49-F238E27FC236}">
                  <a16:creationId xmlns:a16="http://schemas.microsoft.com/office/drawing/2014/main" id="{EDA551F0-A0C6-D109-9DEA-627922D3BEE9}"/>
                </a:ext>
              </a:extLst>
            </p:cNvPr>
            <p:cNvGrpSpPr/>
            <p:nvPr/>
          </p:nvGrpSpPr>
          <p:grpSpPr>
            <a:xfrm>
              <a:off x="4191000" y="2188369"/>
              <a:ext cx="4121150" cy="3776663"/>
              <a:chOff x="4191000" y="2090737"/>
              <a:chExt cx="4121150" cy="3776663"/>
            </a:xfrm>
          </p:grpSpPr>
          <p:sp>
            <p:nvSpPr>
              <p:cNvPr id="12" name="Rectangle 74" descr="Recycled paper">
                <a:extLst>
                  <a:ext uri="{FF2B5EF4-FFF2-40B4-BE49-F238E27FC236}">
                    <a16:creationId xmlns:a16="http://schemas.microsoft.com/office/drawing/2014/main" id="{02FF268E-29AD-9024-5193-097F6F5BCFE1}"/>
                  </a:ext>
                </a:extLst>
              </p:cNvPr>
              <p:cNvSpPr>
                <a:spLocks noChangeArrowheads="1"/>
              </p:cNvSpPr>
              <p:nvPr/>
            </p:nvSpPr>
            <p:spPr bwMode="auto">
              <a:xfrm>
                <a:off x="4191000" y="4757738"/>
                <a:ext cx="4121150" cy="1109662"/>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Personal</a:t>
                </a:r>
              </a:p>
            </p:txBody>
          </p:sp>
          <p:sp>
            <p:nvSpPr>
              <p:cNvPr id="13" name="Rectangle 75" descr="Recycled paper">
                <a:extLst>
                  <a:ext uri="{FF2B5EF4-FFF2-40B4-BE49-F238E27FC236}">
                    <a16:creationId xmlns:a16="http://schemas.microsoft.com/office/drawing/2014/main" id="{D9D0EBDF-B4DF-436A-41E3-A0DE87296908}"/>
                  </a:ext>
                </a:extLst>
              </p:cNvPr>
              <p:cNvSpPr>
                <a:spLocks noChangeArrowheads="1"/>
              </p:cNvSpPr>
              <p:nvPr/>
            </p:nvSpPr>
            <p:spPr bwMode="auto">
              <a:xfrm>
                <a:off x="4191000" y="3423444"/>
                <a:ext cx="4121150" cy="1111250"/>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Education</a:t>
                </a:r>
              </a:p>
            </p:txBody>
          </p:sp>
          <p:sp>
            <p:nvSpPr>
              <p:cNvPr id="14" name="Rectangle 76" descr="Recycled paper">
                <a:extLst>
                  <a:ext uri="{FF2B5EF4-FFF2-40B4-BE49-F238E27FC236}">
                    <a16:creationId xmlns:a16="http://schemas.microsoft.com/office/drawing/2014/main" id="{0813A926-543C-747A-7E76-46BE45D8146A}"/>
                  </a:ext>
                </a:extLst>
              </p:cNvPr>
              <p:cNvSpPr>
                <a:spLocks noChangeArrowheads="1"/>
              </p:cNvSpPr>
              <p:nvPr/>
            </p:nvSpPr>
            <p:spPr bwMode="auto">
              <a:xfrm>
                <a:off x="4191000" y="2090737"/>
                <a:ext cx="4121150" cy="1109663"/>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Employment</a:t>
                </a:r>
              </a:p>
            </p:txBody>
          </p:sp>
        </p:grpSp>
        <p:pic>
          <p:nvPicPr>
            <p:cNvPr id="10" name="Picture 9" descr="shutterstock_42280399.jpg">
              <a:extLst>
                <a:ext uri="{FF2B5EF4-FFF2-40B4-BE49-F238E27FC236}">
                  <a16:creationId xmlns:a16="http://schemas.microsoft.com/office/drawing/2014/main" id="{AF99055D-D569-6E1C-E7CB-DDCAE271131B}"/>
                </a:ext>
              </a:extLst>
            </p:cNvPr>
            <p:cNvPicPr>
              <a:picLocks noChangeAspect="1"/>
            </p:cNvPicPr>
            <p:nvPr/>
          </p:nvPicPr>
          <p:blipFill>
            <a:blip r:embed="rId3" cstate="print"/>
            <a:srcRect/>
            <a:stretch>
              <a:fillRect/>
            </a:stretch>
          </p:blipFill>
          <p:spPr>
            <a:xfrm>
              <a:off x="457200" y="2029691"/>
              <a:ext cx="3505200" cy="4142509"/>
            </a:xfrm>
            <a:prstGeom prst="rect">
              <a:avLst/>
            </a:prstGeom>
          </p:spPr>
        </p:pic>
        <p:sp>
          <p:nvSpPr>
            <p:cNvPr id="11" name="Rectangle 2" descr="Recycled paper">
              <a:extLst>
                <a:ext uri="{FF2B5EF4-FFF2-40B4-BE49-F238E27FC236}">
                  <a16:creationId xmlns:a16="http://schemas.microsoft.com/office/drawing/2014/main" id="{B1169A61-CC7C-3449-73BB-B5F198593AF9}"/>
                </a:ext>
              </a:extLst>
            </p:cNvPr>
            <p:cNvSpPr>
              <a:spLocks noChangeArrowheads="1"/>
            </p:cNvSpPr>
            <p:nvPr/>
          </p:nvSpPr>
          <p:spPr bwMode="auto">
            <a:xfrm>
              <a:off x="457200" y="1981200"/>
              <a:ext cx="8229600" cy="4191000"/>
            </a:xfrm>
            <a:prstGeom prst="rect">
              <a:avLst/>
            </a:prstGeom>
            <a:noFill/>
            <a:ln w="9525">
              <a:solidFill>
                <a:schemeClr val="bg1">
                  <a:lumMod val="85000"/>
                </a:schemeClr>
              </a:solidFill>
              <a:miter lim="800000"/>
              <a:headEnd/>
              <a:tailEnd/>
            </a:ln>
            <a:effectLst/>
          </p:spPr>
          <p:txBody>
            <a:bodyPr wrap="none" anchor="ctr"/>
            <a:lstStyle/>
            <a:p>
              <a:endParaRPr lang="en-US" dirty="0"/>
            </a:p>
          </p:txBody>
        </p:sp>
      </p:grpSp>
    </p:spTree>
    <p:extLst>
      <p:ext uri="{BB962C8B-B14F-4D97-AF65-F5344CB8AC3E}">
        <p14:creationId xmlns:p14="http://schemas.microsoft.com/office/powerpoint/2010/main" val="35931668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137010" y="629751"/>
            <a:ext cx="7907362"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solidFill>
                    <a:sysClr val="windowText" lastClr="000000"/>
                  </a:solidFill>
                </a:ln>
                <a:solidFill>
                  <a:srgbClr val="FFFFFF"/>
                </a:solidFill>
                <a:effectLst>
                  <a:outerShdw blurRad="38100" dist="38100" dir="2700000" algn="tl">
                    <a:srgbClr val="C0C0C0"/>
                  </a:outerShdw>
                </a:effectLst>
                <a:uLnTx/>
                <a:uFillTx/>
                <a:latin typeface="Tahoma"/>
                <a:ea typeface="+mj-ea"/>
                <a:cs typeface="+mj-cs"/>
              </a:rPr>
              <a:t>Choose the Medium</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16" name="Group 15">
            <a:extLst>
              <a:ext uri="{FF2B5EF4-FFF2-40B4-BE49-F238E27FC236}">
                <a16:creationId xmlns:a16="http://schemas.microsoft.com/office/drawing/2014/main" id="{4409A472-48C6-69A5-14FD-266D4863A4E9}"/>
              </a:ext>
            </a:extLst>
          </p:cNvPr>
          <p:cNvGrpSpPr/>
          <p:nvPr/>
        </p:nvGrpSpPr>
        <p:grpSpPr>
          <a:xfrm>
            <a:off x="2720607" y="1678310"/>
            <a:ext cx="7471608" cy="3618519"/>
            <a:chOff x="457200" y="1981200"/>
            <a:chExt cx="8229600" cy="4191000"/>
          </a:xfrm>
        </p:grpSpPr>
        <p:grpSp>
          <p:nvGrpSpPr>
            <p:cNvPr id="17" name="Group 9">
              <a:extLst>
                <a:ext uri="{FF2B5EF4-FFF2-40B4-BE49-F238E27FC236}">
                  <a16:creationId xmlns:a16="http://schemas.microsoft.com/office/drawing/2014/main" id="{56EC5033-AF27-2B67-6B24-E0373930EDD2}"/>
                </a:ext>
              </a:extLst>
            </p:cNvPr>
            <p:cNvGrpSpPr/>
            <p:nvPr/>
          </p:nvGrpSpPr>
          <p:grpSpPr>
            <a:xfrm>
              <a:off x="457200" y="1981200"/>
              <a:ext cx="8229600" cy="4191000"/>
              <a:chOff x="457200" y="1981200"/>
              <a:chExt cx="8229600" cy="4191000"/>
            </a:xfrm>
          </p:grpSpPr>
          <p:pic>
            <p:nvPicPr>
              <p:cNvPr id="21" name="Picture 20" descr="shutterstock_28679692.jpg">
                <a:extLst>
                  <a:ext uri="{FF2B5EF4-FFF2-40B4-BE49-F238E27FC236}">
                    <a16:creationId xmlns:a16="http://schemas.microsoft.com/office/drawing/2014/main" id="{D4BDA0DA-5B32-F8A9-AC26-5122F54B36B5}"/>
                  </a:ext>
                </a:extLst>
              </p:cNvPr>
              <p:cNvPicPr>
                <a:picLocks noChangeAspect="1"/>
              </p:cNvPicPr>
              <p:nvPr/>
            </p:nvPicPr>
            <p:blipFill>
              <a:blip r:embed="rId3" cstate="print"/>
              <a:srcRect/>
              <a:stretch>
                <a:fillRect/>
              </a:stretch>
            </p:blipFill>
            <p:spPr>
              <a:xfrm>
                <a:off x="457200" y="1981200"/>
                <a:ext cx="8229600" cy="4191000"/>
              </a:xfrm>
              <a:prstGeom prst="rect">
                <a:avLst/>
              </a:prstGeom>
            </p:spPr>
          </p:pic>
          <p:pic>
            <p:nvPicPr>
              <p:cNvPr id="22" name="Picture 21" descr="shutterstock_28679692.jpg">
                <a:extLst>
                  <a:ext uri="{FF2B5EF4-FFF2-40B4-BE49-F238E27FC236}">
                    <a16:creationId xmlns:a16="http://schemas.microsoft.com/office/drawing/2014/main" id="{85AD11B5-A917-771A-232A-023CC80B9BA3}"/>
                  </a:ext>
                </a:extLst>
              </p:cNvPr>
              <p:cNvPicPr>
                <a:picLocks noChangeAspect="1"/>
              </p:cNvPicPr>
              <p:nvPr/>
            </p:nvPicPr>
            <p:blipFill>
              <a:blip r:embed="rId4" cstate="print"/>
              <a:srcRect/>
              <a:stretch>
                <a:fillRect/>
              </a:stretch>
            </p:blipFill>
            <p:spPr>
              <a:xfrm>
                <a:off x="457200" y="2057400"/>
                <a:ext cx="4191000" cy="4114800"/>
              </a:xfrm>
              <a:prstGeom prst="rect">
                <a:avLst/>
              </a:prstGeom>
            </p:spPr>
          </p:pic>
        </p:grpSp>
        <p:grpSp>
          <p:nvGrpSpPr>
            <p:cNvPr id="18" name="Group 17">
              <a:extLst>
                <a:ext uri="{FF2B5EF4-FFF2-40B4-BE49-F238E27FC236}">
                  <a16:creationId xmlns:a16="http://schemas.microsoft.com/office/drawing/2014/main" id="{2A707582-D7DF-1628-F872-E23B0A693716}"/>
                </a:ext>
              </a:extLst>
            </p:cNvPr>
            <p:cNvGrpSpPr/>
            <p:nvPr/>
          </p:nvGrpSpPr>
          <p:grpSpPr>
            <a:xfrm>
              <a:off x="4267200" y="2362200"/>
              <a:ext cx="4419600" cy="3581400"/>
              <a:chOff x="4267200" y="2362200"/>
              <a:chExt cx="4419600" cy="3581400"/>
            </a:xfrm>
          </p:grpSpPr>
          <p:sp>
            <p:nvSpPr>
              <p:cNvPr id="19" name="Rounded Rectangle 4">
                <a:extLst>
                  <a:ext uri="{FF2B5EF4-FFF2-40B4-BE49-F238E27FC236}">
                    <a16:creationId xmlns:a16="http://schemas.microsoft.com/office/drawing/2014/main" id="{CBBB2E44-28BF-2D15-48B6-390B1DA33974}"/>
                  </a:ext>
                </a:extLst>
              </p:cNvPr>
              <p:cNvSpPr/>
              <p:nvPr/>
            </p:nvSpPr>
            <p:spPr bwMode="auto">
              <a:xfrm>
                <a:off x="4267200" y="2362200"/>
                <a:ext cx="4419600" cy="1572322"/>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Multiple </a:t>
                </a:r>
              </a:p>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Media</a:t>
                </a:r>
              </a:p>
            </p:txBody>
          </p:sp>
          <p:sp>
            <p:nvSpPr>
              <p:cNvPr id="20" name="Rounded Rectangle 5">
                <a:extLst>
                  <a:ext uri="{FF2B5EF4-FFF2-40B4-BE49-F238E27FC236}">
                    <a16:creationId xmlns:a16="http://schemas.microsoft.com/office/drawing/2014/main" id="{F746B207-297F-8953-46B5-DE65FD0B5A9F}"/>
                  </a:ext>
                </a:extLst>
              </p:cNvPr>
              <p:cNvSpPr/>
              <p:nvPr/>
            </p:nvSpPr>
            <p:spPr bwMode="auto">
              <a:xfrm>
                <a:off x="4267200" y="4371278"/>
                <a:ext cx="4419600" cy="1572322"/>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Multiple </a:t>
                </a:r>
              </a:p>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Formats</a:t>
                </a:r>
              </a:p>
            </p:txBody>
          </p:sp>
        </p:grpSp>
      </p:grpSp>
    </p:spTree>
    <p:extLst>
      <p:ext uri="{BB962C8B-B14F-4D97-AF65-F5344CB8AC3E}">
        <p14:creationId xmlns:p14="http://schemas.microsoft.com/office/powerpoint/2010/main" val="30706626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329458" y="619720"/>
            <a:ext cx="8331108"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mj-cs"/>
              </a:rPr>
              <a:t>Organize the R</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Tahoma" pitchFamily="34" charset="0"/>
              </a:rPr>
              <a:t>ésumé</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mj-cs"/>
              </a:rPr>
              <a:t> </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1981200" y="1333500"/>
            <a:ext cx="8229600" cy="4191000"/>
            <a:chOff x="457200" y="1981200"/>
            <a:chExt cx="8229600" cy="4191000"/>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3" cstate="print"/>
            <a:srcRect/>
            <a:stretch>
              <a:fillRect/>
            </a:stretch>
          </p:blipFill>
          <p:spPr>
            <a:xfrm>
              <a:off x="457200" y="2057400"/>
              <a:ext cx="6264574"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3886200" y="2324100"/>
              <a:ext cx="4648200" cy="35052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Chronological</a:t>
              </a:r>
            </a:p>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Functional</a:t>
              </a:r>
            </a:p>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Combination</a:t>
              </a:r>
            </a:p>
          </p:txBody>
        </p:sp>
      </p:grpSp>
    </p:spTree>
    <p:extLst>
      <p:ext uri="{BB962C8B-B14F-4D97-AF65-F5344CB8AC3E}">
        <p14:creationId xmlns:p14="http://schemas.microsoft.com/office/powerpoint/2010/main" val="31044335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624062" y="381809"/>
            <a:ext cx="809664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rPr>
              <a:t>ésumé</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446049" y="1256514"/>
            <a:ext cx="10805978" cy="3928340"/>
            <a:chOff x="-1920240" y="1810791"/>
            <a:chExt cx="10607040" cy="4635249"/>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3" cstate="print"/>
            <a:srcRect/>
            <a:stretch>
              <a:fillRect/>
            </a:stretch>
          </p:blipFill>
          <p:spPr>
            <a:xfrm>
              <a:off x="-1920240" y="2331240"/>
              <a:ext cx="6264574"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1867367" y="1810791"/>
              <a:ext cx="4648200" cy="109560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Chronological</a:t>
              </a:r>
            </a:p>
          </p:txBody>
        </p:sp>
      </p:grpSp>
      <p:sp>
        <p:nvSpPr>
          <p:cNvPr id="13" name="TextBox 12">
            <a:extLst>
              <a:ext uri="{FF2B5EF4-FFF2-40B4-BE49-F238E27FC236}">
                <a16:creationId xmlns:a16="http://schemas.microsoft.com/office/drawing/2014/main" id="{6BAFCD67-0C67-1DBD-8B96-2310C6061898}"/>
              </a:ext>
            </a:extLst>
          </p:cNvPr>
          <p:cNvSpPr txBox="1"/>
          <p:nvPr/>
        </p:nvSpPr>
        <p:spPr>
          <a:xfrm>
            <a:off x="3332977" y="2155683"/>
            <a:ext cx="6948447" cy="3447098"/>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2000" b="1"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the "Work Experience" section dominates and is placed in the most prominent slot. This approach is the most common way to organize a résumé. It has three advantages: </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54520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853565" y="222687"/>
            <a:ext cx="8233548"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rPr>
              <a:t>ésumé</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249526" y="1339016"/>
            <a:ext cx="11050025" cy="4342425"/>
            <a:chOff x="-233287" y="1882781"/>
            <a:chExt cx="8920087" cy="4342425"/>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3" cstate="print"/>
            <a:srcRect/>
            <a:stretch>
              <a:fillRect/>
            </a:stretch>
          </p:blipFill>
          <p:spPr>
            <a:xfrm>
              <a:off x="-233287" y="2110406"/>
              <a:ext cx="2538291"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2812703" y="1882781"/>
              <a:ext cx="4648200" cy="83735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Functional</a:t>
              </a:r>
            </a:p>
          </p:txBody>
        </p:sp>
      </p:grpSp>
      <p:sp>
        <p:nvSpPr>
          <p:cNvPr id="13" name="TextBox 12">
            <a:extLst>
              <a:ext uri="{FF2B5EF4-FFF2-40B4-BE49-F238E27FC236}">
                <a16:creationId xmlns:a16="http://schemas.microsoft.com/office/drawing/2014/main" id="{34298E2E-A78A-4529-9593-FF90F0AC986E}"/>
              </a:ext>
            </a:extLst>
          </p:cNvPr>
          <p:cNvSpPr txBox="1"/>
          <p:nvPr/>
        </p:nvSpPr>
        <p:spPr>
          <a:xfrm>
            <a:off x="2438837" y="2109457"/>
            <a:ext cx="7964960" cy="3194721"/>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a:t>
            </a:r>
            <a:r>
              <a:rPr kumimoji="0" lang="en-US" b="1" i="1"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functional résumé</a:t>
            </a: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 emphasizes skills and accomplishments,</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 identifying employers and academic experience in subordinate sections. This pattern stresses individual areas of competence, so it's useful for people who are just entering the job market, want to redirect their careers, or have little continuous career-related experience. The functional approach also has three advantages: </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without having to read through job descriptions, employers can see what you can do for them,</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you can emphasize earlier job experience, and</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lang="ar-EG" b="1" dirty="0">
                <a:solidFill>
                  <a:srgbClr val="000000"/>
                </a:solidFill>
                <a:effectLst>
                  <a:outerShdw blurRad="38100" dist="38100" dir="2700000" algn="tl">
                    <a:srgbClr val="000000">
                      <a:alpha val="43137"/>
                    </a:srgbClr>
                  </a:outerShdw>
                </a:effectLst>
                <a:latin typeface="Times New Roman" pitchFamily="18" charset="0"/>
              </a:rPr>
              <a:t> </a:t>
            </a: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you can de-emphasize any lack of career progress or lengthy unemployment.</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p:txBody>
      </p:sp>
    </p:spTree>
    <p:extLst>
      <p:ext uri="{BB962C8B-B14F-4D97-AF65-F5344CB8AC3E}">
        <p14:creationId xmlns:p14="http://schemas.microsoft.com/office/powerpoint/2010/main" val="4285252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820111" y="222408"/>
            <a:ext cx="809664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Tahoma" pitchFamily="34" charset="0"/>
              </a:rPr>
              <a:t>ésumé</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741826" y="1268250"/>
            <a:ext cx="11450174" cy="4327220"/>
            <a:chOff x="-1457457" y="1898680"/>
            <a:chExt cx="10144257" cy="4327220"/>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3" cstate="print"/>
            <a:srcRect/>
            <a:stretch>
              <a:fillRect/>
            </a:stretch>
          </p:blipFill>
          <p:spPr>
            <a:xfrm>
              <a:off x="-1457457" y="2111100"/>
              <a:ext cx="6264574"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1871397" y="1898680"/>
              <a:ext cx="4648200" cy="67310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Combination</a:t>
              </a:r>
            </a:p>
          </p:txBody>
        </p:sp>
      </p:grpSp>
      <p:sp>
        <p:nvSpPr>
          <p:cNvPr id="13" name="TextBox 12">
            <a:extLst>
              <a:ext uri="{FF2B5EF4-FFF2-40B4-BE49-F238E27FC236}">
                <a16:creationId xmlns:a16="http://schemas.microsoft.com/office/drawing/2014/main" id="{1166F30B-2E93-4E8E-22C8-3BF6FE303B5F}"/>
              </a:ext>
            </a:extLst>
          </p:cNvPr>
          <p:cNvSpPr txBox="1"/>
          <p:nvPr/>
        </p:nvSpPr>
        <p:spPr>
          <a:xfrm>
            <a:off x="4333538" y="2104839"/>
            <a:ext cx="5577945" cy="3046988"/>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24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24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you must list your accomplishments and skills in both the functional section and the chronological job descriptions.</a:t>
            </a:r>
          </a:p>
        </p:txBody>
      </p:sp>
    </p:spTree>
    <p:extLst>
      <p:ext uri="{BB962C8B-B14F-4D97-AF65-F5344CB8AC3E}">
        <p14:creationId xmlns:p14="http://schemas.microsoft.com/office/powerpoint/2010/main" val="34188112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Tree>
    <p:extLst>
      <p:ext uri="{BB962C8B-B14F-4D97-AF65-F5344CB8AC3E}">
        <p14:creationId xmlns:p14="http://schemas.microsoft.com/office/powerpoint/2010/main" val="2387831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7609</TotalTime>
  <Words>6098</Words>
  <Application>Microsoft Office PowerPoint</Application>
  <PresentationFormat>Widescreen</PresentationFormat>
  <Paragraphs>387</Paragraphs>
  <Slides>43</Slides>
  <Notes>43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Arial</vt:lpstr>
      <vt:lpstr>Arial Black</vt:lpstr>
      <vt:lpstr>Calibri</vt:lpstr>
      <vt:lpstr>Calibri Light</vt:lpstr>
      <vt:lpstr>Sakkal Majalla</vt:lpstr>
      <vt:lpstr>Tahoma</vt:lpstr>
      <vt:lpstr>Times New Roman</vt:lpstr>
      <vt:lpstr>Wingdings</vt:lpstr>
      <vt:lpstr>Office Theme</vt:lpstr>
      <vt:lpstr>1_Office Theme</vt:lpstr>
      <vt:lpstr>PRESENTATION AND WRITING SKILLS         lecture No. 9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Hayat Farag</cp:lastModifiedBy>
  <cp:revision>166</cp:revision>
  <dcterms:created xsi:type="dcterms:W3CDTF">2021-08-03T13:03:26Z</dcterms:created>
  <dcterms:modified xsi:type="dcterms:W3CDTF">2024-08-09T13:59:58Z</dcterms:modified>
</cp:coreProperties>
</file>