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4"/>
  </p:notesMasterIdLst>
  <p:sldIdLst>
    <p:sldId id="480" r:id="rId5"/>
    <p:sldId id="619" r:id="rId6"/>
    <p:sldId id="303" r:id="rId7"/>
    <p:sldId id="541" r:id="rId8"/>
    <p:sldId id="552" r:id="rId9"/>
    <p:sldId id="577" r:id="rId10"/>
    <p:sldId id="621" r:id="rId11"/>
    <p:sldId id="622" r:id="rId12"/>
    <p:sldId id="616" r:id="rId13"/>
    <p:sldId id="558" r:id="rId14"/>
    <p:sldId id="623" r:id="rId15"/>
    <p:sldId id="624" r:id="rId16"/>
    <p:sldId id="625" r:id="rId17"/>
    <p:sldId id="626" r:id="rId18"/>
    <p:sldId id="627" r:id="rId19"/>
    <p:sldId id="628" r:id="rId20"/>
    <p:sldId id="629" r:id="rId21"/>
    <p:sldId id="630" r:id="rId22"/>
    <p:sldId id="631" r:id="rId23"/>
    <p:sldId id="590" r:id="rId24"/>
    <p:sldId id="632" r:id="rId25"/>
    <p:sldId id="633" r:id="rId26"/>
    <p:sldId id="634" r:id="rId27"/>
    <p:sldId id="635" r:id="rId28"/>
    <p:sldId id="595" r:id="rId29"/>
    <p:sldId id="636" r:id="rId30"/>
    <p:sldId id="637" r:id="rId31"/>
    <p:sldId id="638" r:id="rId32"/>
    <p:sldId id="639" r:id="rId33"/>
    <p:sldId id="640" r:id="rId34"/>
    <p:sldId id="641" r:id="rId35"/>
    <p:sldId id="642" r:id="rId36"/>
    <p:sldId id="643" r:id="rId37"/>
    <p:sldId id="644" r:id="rId38"/>
    <p:sldId id="645" r:id="rId39"/>
    <p:sldId id="646" r:id="rId40"/>
    <p:sldId id="647" r:id="rId41"/>
    <p:sldId id="648" r:id="rId42"/>
    <p:sldId id="649" r:id="rId43"/>
    <p:sldId id="650" r:id="rId44"/>
    <p:sldId id="651" r:id="rId45"/>
    <p:sldId id="652" r:id="rId46"/>
    <p:sldId id="653" r:id="rId47"/>
    <p:sldId id="654" r:id="rId48"/>
    <p:sldId id="655" r:id="rId49"/>
    <p:sldId id="551" r:id="rId50"/>
    <p:sldId id="656" r:id="rId51"/>
    <p:sldId id="529" r:id="rId52"/>
    <p:sldId id="349" r:id="rId53"/>
  </p:sldIdLst>
  <p:sldSz cx="12192000" cy="6858000"/>
  <p:notesSz cx="6858000" cy="9144000"/>
  <p:embeddedFontLst>
    <p:embeddedFont>
      <p:font typeface="Alexandria" pitchFamily="2" charset="-78"/>
      <p:regular r:id="rId55"/>
      <p:bold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552"/>
            <p14:sldId id="577"/>
            <p14:sldId id="621"/>
            <p14:sldId id="622"/>
            <p14:sldId id="616"/>
            <p14:sldId id="558"/>
            <p14:sldId id="623"/>
            <p14:sldId id="624"/>
            <p14:sldId id="625"/>
            <p14:sldId id="626"/>
            <p14:sldId id="627"/>
            <p14:sldId id="628"/>
            <p14:sldId id="629"/>
            <p14:sldId id="630"/>
            <p14:sldId id="631"/>
            <p14:sldId id="590"/>
            <p14:sldId id="632"/>
            <p14:sldId id="633"/>
            <p14:sldId id="634"/>
            <p14:sldId id="635"/>
            <p14:sldId id="59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203E5F"/>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75" d="100"/>
          <a:sy n="75" d="100"/>
        </p:scale>
        <p:origin x="87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slide" Target="slides/slide46.xml" /><Relationship Id="rId55" Type="http://schemas.openxmlformats.org/officeDocument/2006/relationships/font" Target="fonts/font1.fntdata"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59" Type="http://schemas.openxmlformats.org/officeDocument/2006/relationships/theme" Target="theme/theme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54" Type="http://schemas.openxmlformats.org/officeDocument/2006/relationships/notesMaster" Target="notesMasters/notesMaster1.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slide" Target="slides/slide49.xml" /><Relationship Id="rId58" Type="http://schemas.openxmlformats.org/officeDocument/2006/relationships/viewProps" Target="view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slide" Target="slides/slide45.xml" /><Relationship Id="rId57" Type="http://schemas.openxmlformats.org/officeDocument/2006/relationships/presProps" Target="presProp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slide" Target="slides/slide48.xml" /><Relationship Id="rId60" Type="http://schemas.openxmlformats.org/officeDocument/2006/relationships/tableStyles" Target="tableStyle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56" Type="http://schemas.openxmlformats.org/officeDocument/2006/relationships/font" Target="fonts/font2.fntdata" /><Relationship Id="rId8" Type="http://schemas.openxmlformats.org/officeDocument/2006/relationships/slide" Target="slides/slide4.xml" /><Relationship Id="rId51" Type="http://schemas.openxmlformats.org/officeDocument/2006/relationships/slide" Target="slides/slide47.xml" /><Relationship Id="rId3" Type="http://schemas.openxmlformats.org/officeDocument/2006/relationships/customXml" Target="../customXml/item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7.png" /><Relationship Id="rId4" Type="http://schemas.openxmlformats.org/officeDocument/2006/relationships/image" Target="../media/image6.jpeg" /></Relationships>
</file>

<file path=ppt/slides/_rels/slide3.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4.png" /><Relationship Id="rId4" Type="http://schemas.openxmlformats.org/officeDocument/2006/relationships/image" Target="../media/image9.jpeg" /></Relationships>
</file>

<file path=ppt/slides/_rels/slide4.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1.jpeg" /></Relationships>
</file>

<file path=ppt/slides/_rels/slide5.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3.jpeg" /></Relationships>
</file>

<file path=ppt/slides/_rels/slide6.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4.png" /><Relationship Id="rId1" Type="http://schemas.openxmlformats.org/officeDocument/2006/relationships/slideLayout" Target="../slideLayouts/slideLayout15.xml" /></Relationships>
</file>

<file path=ppt/slides/_rels/slide7.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3.jpeg" /></Relationships>
</file>

<file path=ppt/slides/_rels/slide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14.png" /><Relationship Id="rId1" Type="http://schemas.openxmlformats.org/officeDocument/2006/relationships/slideLayout" Target="../slideLayouts/slideLayout15.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0.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6.png" /></Relationships>
</file>

<file path=ppt/slides/_rels/slide11.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18.jpeg" /></Relationships>
</file>

<file path=ppt/slides/_rels/slide12.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0.jpeg" /></Relationships>
</file>

<file path=ppt/slides/_rels/slide13.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2.jpeg" /></Relationships>
</file>

<file path=ppt/slides/_rels/slide14.xml.rels><?xml version="1.0" encoding="UTF-8" standalone="yes"?>
<Relationships xmlns="http://schemas.openxmlformats.org/package/2006/relationships"><Relationship Id="rId3" Type="http://schemas.openxmlformats.org/officeDocument/2006/relationships/image" Target="../media/image23.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24.jpeg"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6.xml.rels><?xml version="1.0" encoding="UTF-8" standalone="yes"?>
<Relationships xmlns="http://schemas.openxmlformats.org/package/2006/relationships"><Relationship Id="rId3" Type="http://schemas.openxmlformats.org/officeDocument/2006/relationships/image" Target="../media/image25.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7.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8.xml.rels><?xml version="1.0" encoding="UTF-8" standalone="yes"?>
<Relationships xmlns="http://schemas.openxmlformats.org/package/2006/relationships"><Relationship Id="rId3" Type="http://schemas.openxmlformats.org/officeDocument/2006/relationships/image" Target="../media/image27.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0.xml.rels><?xml version="1.0" encoding="UTF-8" standalone="yes"?>
<Relationships xmlns="http://schemas.openxmlformats.org/package/2006/relationships"><Relationship Id="rId3" Type="http://schemas.openxmlformats.org/officeDocument/2006/relationships/image" Target="../media/image28.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1.xml.rels><?xml version="1.0" encoding="UTF-8" standalone="yes"?>
<Relationships xmlns="http://schemas.openxmlformats.org/package/2006/relationships"><Relationship Id="rId3" Type="http://schemas.openxmlformats.org/officeDocument/2006/relationships/image" Target="../media/image29.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2.xml.rels><?xml version="1.0" encoding="UTF-8" standalone="yes"?>
<Relationships xmlns="http://schemas.openxmlformats.org/package/2006/relationships"><Relationship Id="rId3" Type="http://schemas.openxmlformats.org/officeDocument/2006/relationships/image" Target="../media/image30.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3.xml.rels><?xml version="1.0" encoding="UTF-8" standalone="yes"?>
<Relationships xmlns="http://schemas.openxmlformats.org/package/2006/relationships"><Relationship Id="rId3" Type="http://schemas.openxmlformats.org/officeDocument/2006/relationships/image" Target="../media/image31.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4.xml.rels><?xml version="1.0" encoding="UTF-8" standalone="yes"?>
<Relationships xmlns="http://schemas.openxmlformats.org/package/2006/relationships"><Relationship Id="rId3" Type="http://schemas.openxmlformats.org/officeDocument/2006/relationships/image" Target="../media/image32.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28.xml.rels><?xml version="1.0" encoding="UTF-8" standalone="yes"?>
<Relationships xmlns="http://schemas.openxmlformats.org/package/2006/relationships"><Relationship Id="rId3" Type="http://schemas.openxmlformats.org/officeDocument/2006/relationships/image" Target="../media/image33.pn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34.jpeg" /></Relationships>
</file>

<file path=ppt/slides/_rels/slide2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5.jpeg" /><Relationship Id="rId1" Type="http://schemas.openxmlformats.org/officeDocument/2006/relationships/slideLayout" Target="../slideLayouts/slideLayout15.xml" /></Relationships>
</file>

<file path=ppt/slides/_rels/slide30.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6.png" /><Relationship Id="rId1" Type="http://schemas.openxmlformats.org/officeDocument/2006/relationships/slideLayout" Target="../slideLayouts/slideLayout15.xml" /></Relationships>
</file>

<file path=ppt/slides/_rels/slide3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7.jpeg" /><Relationship Id="rId1" Type="http://schemas.openxmlformats.org/officeDocument/2006/relationships/slideLayout" Target="../slideLayouts/slideLayout15.xml" /></Relationships>
</file>

<file path=ppt/slides/_rels/slide32.xml.rels><?xml version="1.0" encoding="UTF-8" standalone="yes"?>
<Relationships xmlns="http://schemas.openxmlformats.org/package/2006/relationships"><Relationship Id="rId3" Type="http://schemas.openxmlformats.org/officeDocument/2006/relationships/image" Target="../media/image38.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40.jpeg" /><Relationship Id="rId4" Type="http://schemas.openxmlformats.org/officeDocument/2006/relationships/image" Target="../media/image39.jpeg" /></Relationships>
</file>

<file path=ppt/slides/_rels/slide33.xml.rels><?xml version="1.0" encoding="UTF-8" standalone="yes"?>
<Relationships xmlns="http://schemas.openxmlformats.org/package/2006/relationships"><Relationship Id="rId3" Type="http://schemas.openxmlformats.org/officeDocument/2006/relationships/image" Target="../media/image41.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42.jpeg" /></Relationships>
</file>

<file path=ppt/slides/_rels/slide34.xml.rels><?xml version="1.0" encoding="UTF-8" standalone="yes"?>
<Relationships xmlns="http://schemas.openxmlformats.org/package/2006/relationships"><Relationship Id="rId3" Type="http://schemas.openxmlformats.org/officeDocument/2006/relationships/image" Target="../media/image43.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5.xml.rels><?xml version="1.0" encoding="UTF-8" standalone="yes"?>
<Relationships xmlns="http://schemas.openxmlformats.org/package/2006/relationships"><Relationship Id="rId3" Type="http://schemas.openxmlformats.org/officeDocument/2006/relationships/image" Target="../media/image44.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36.xml.rels><?xml version="1.0" encoding="UTF-8" standalone="yes"?>
<Relationships xmlns="http://schemas.openxmlformats.org/package/2006/relationships"><Relationship Id="rId3" Type="http://schemas.openxmlformats.org/officeDocument/2006/relationships/image" Target="../media/image45.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47.jpeg" /><Relationship Id="rId4" Type="http://schemas.openxmlformats.org/officeDocument/2006/relationships/image" Target="../media/image46.jpeg" /></Relationships>
</file>

<file path=ppt/slides/_rels/slide37.xml.rels><?xml version="1.0" encoding="UTF-8" standalone="yes"?>
<Relationships xmlns="http://schemas.openxmlformats.org/package/2006/relationships"><Relationship Id="rId3" Type="http://schemas.openxmlformats.org/officeDocument/2006/relationships/image" Target="../media/image48.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50.png" /><Relationship Id="rId4" Type="http://schemas.openxmlformats.org/officeDocument/2006/relationships/image" Target="../media/image49.jpeg" /></Relationships>
</file>

<file path=ppt/slides/_rels/slide38.xml.rels><?xml version="1.0" encoding="UTF-8" standalone="yes"?>
<Relationships xmlns="http://schemas.openxmlformats.org/package/2006/relationships"><Relationship Id="rId3" Type="http://schemas.openxmlformats.org/officeDocument/2006/relationships/image" Target="../media/image51.jpeg" /><Relationship Id="rId2" Type="http://schemas.openxmlformats.org/officeDocument/2006/relationships/image" Target="../media/image4.png" /><Relationship Id="rId1" Type="http://schemas.openxmlformats.org/officeDocument/2006/relationships/slideLayout" Target="../slideLayouts/slideLayout15.xml" /><Relationship Id="rId4" Type="http://schemas.openxmlformats.org/officeDocument/2006/relationships/image" Target="../media/image52.jpeg" /></Relationships>
</file>

<file path=ppt/slides/_rels/slide39.xml.rels><?xml version="1.0" encoding="UTF-8" standalone="yes"?>
<Relationships xmlns="http://schemas.openxmlformats.org/package/2006/relationships"><Relationship Id="rId3" Type="http://schemas.openxmlformats.org/officeDocument/2006/relationships/image" Target="../media/image53.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55.jpeg" /><Relationship Id="rId4" Type="http://schemas.openxmlformats.org/officeDocument/2006/relationships/image" Target="../media/image54.jpeg" /></Relationships>
</file>

<file path=ppt/slides/_rels/slide40.xml.rels><?xml version="1.0" encoding="UTF-8" standalone="yes"?>
<Relationships xmlns="http://schemas.openxmlformats.org/package/2006/relationships"><Relationship Id="rId3" Type="http://schemas.openxmlformats.org/officeDocument/2006/relationships/image" Target="../media/image56.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58.png" /><Relationship Id="rId4" Type="http://schemas.openxmlformats.org/officeDocument/2006/relationships/image" Target="../media/image57.jpeg" /></Relationships>
</file>

<file path=ppt/slides/_rels/slide41.xml.rels><?xml version="1.0" encoding="UTF-8" standalone="yes"?>
<Relationships xmlns="http://schemas.openxmlformats.org/package/2006/relationships"><Relationship Id="rId3" Type="http://schemas.openxmlformats.org/officeDocument/2006/relationships/image" Target="../media/image59.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61.jpeg" /><Relationship Id="rId4" Type="http://schemas.openxmlformats.org/officeDocument/2006/relationships/image" Target="../media/image60.jpeg" /></Relationships>
</file>

<file path=ppt/slides/_rels/slide42.xml.rels><?xml version="1.0" encoding="UTF-8" standalone="yes"?>
<Relationships xmlns="http://schemas.openxmlformats.org/package/2006/relationships"><Relationship Id="rId3" Type="http://schemas.openxmlformats.org/officeDocument/2006/relationships/image" Target="../media/image62.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64.jpeg" /><Relationship Id="rId4" Type="http://schemas.openxmlformats.org/officeDocument/2006/relationships/image" Target="../media/image63.jpeg" /></Relationships>
</file>

<file path=ppt/slides/_rels/slide43.xml.rels><?xml version="1.0" encoding="UTF-8" standalone="yes"?>
<Relationships xmlns="http://schemas.openxmlformats.org/package/2006/relationships"><Relationship Id="rId3" Type="http://schemas.openxmlformats.org/officeDocument/2006/relationships/image" Target="../media/image65.pn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67.jpeg" /><Relationship Id="rId4" Type="http://schemas.openxmlformats.org/officeDocument/2006/relationships/image" Target="../media/image66.jpeg" /></Relationships>
</file>

<file path=ppt/slides/_rels/slide44.xml.rels><?xml version="1.0" encoding="UTF-8" standalone="yes"?>
<Relationships xmlns="http://schemas.openxmlformats.org/package/2006/relationships"><Relationship Id="rId3" Type="http://schemas.openxmlformats.org/officeDocument/2006/relationships/image" Target="../media/image68.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70.jpeg" /><Relationship Id="rId4" Type="http://schemas.openxmlformats.org/officeDocument/2006/relationships/image" Target="../media/image69.jpeg" /></Relationships>
</file>

<file path=ppt/slides/_rels/slide45.xml.rels><?xml version="1.0" encoding="UTF-8" standalone="yes"?>
<Relationships xmlns="http://schemas.openxmlformats.org/package/2006/relationships"><Relationship Id="rId3" Type="http://schemas.openxmlformats.org/officeDocument/2006/relationships/image" Target="../media/image71.jpeg" /><Relationship Id="rId2" Type="http://schemas.openxmlformats.org/officeDocument/2006/relationships/image" Target="../media/image4.png" /><Relationship Id="rId1" Type="http://schemas.openxmlformats.org/officeDocument/2006/relationships/slideLayout" Target="../slideLayouts/slideLayout15.xml" /><Relationship Id="rId5" Type="http://schemas.openxmlformats.org/officeDocument/2006/relationships/image" Target="../media/image73.jpeg" /><Relationship Id="rId4" Type="http://schemas.openxmlformats.org/officeDocument/2006/relationships/image" Target="../media/image72.jpeg" /></Relationships>
</file>

<file path=ppt/slides/_rels/slide46.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7.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8.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4.png" /><Relationship Id="rId1" Type="http://schemas.openxmlformats.org/officeDocument/2006/relationships/slideLayout" Target="../slideLayouts/slideLayout15.xml" /></Relationships>
</file>

<file path=ppt/slides/_rels/slide49.xml.rels><?xml version="1.0" encoding="UTF-8" standalone="yes"?>
<Relationships xmlns="http://schemas.openxmlformats.org/package/2006/relationships"><Relationship Id="rId3" Type="http://schemas.openxmlformats.org/officeDocument/2006/relationships/image" Target="../media/image75.png" /><Relationship Id="rId2" Type="http://schemas.openxmlformats.org/officeDocument/2006/relationships/image" Target="../media/image74.jpeg" /><Relationship Id="rId1" Type="http://schemas.openxmlformats.org/officeDocument/2006/relationships/slideLayout" Target="../slideLayouts/slideLayout14.xml" /><Relationship Id="rId5" Type="http://schemas.openxmlformats.org/officeDocument/2006/relationships/image" Target="../media/image77.png" /><Relationship Id="rId4" Type="http://schemas.openxmlformats.org/officeDocument/2006/relationships/image" Target="../media/image76.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الثالثة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856051" y="1613313"/>
            <a:ext cx="5859446" cy="529228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في المحاضرة الثانية لمقرر الإخراج والإنتاج الصحفي:</a:t>
            </a:r>
          </a:p>
          <a:p>
            <a:pPr algn="just" rtl="1">
              <a:lnSpc>
                <a:spcPct val="250000"/>
              </a:lnSpc>
            </a:pPr>
            <a:r>
              <a:rPr lang="ar-SA" dirty="0">
                <a:latin typeface="Alexandria" charset="0"/>
                <a:cs typeface="Alexandria" charset="0"/>
              </a:rPr>
              <a:t> 1) </a:t>
            </a:r>
            <a:r>
              <a:rPr lang="ar-SA" b="1" dirty="0">
                <a:solidFill>
                  <a:srgbClr val="203E5F"/>
                </a:solidFill>
                <a:latin typeface="Alexandria" charset="0"/>
                <a:cs typeface="Alexandria" charset="0"/>
              </a:rPr>
              <a:t>تحدثنا عن </a:t>
            </a:r>
            <a:r>
              <a:rPr lang="ar-SA" dirty="0">
                <a:latin typeface="Alexandria" charset="0"/>
                <a:cs typeface="Alexandria" charset="0"/>
              </a:rPr>
              <a:t>الصحافة الإلكترونية بإعتبارها شكل حديث وسريع للإعلام، حيث تمتاز بالتفاعلية والوسائط المتعددة والأرشفة، وتواجه تحديات تمويلية وأخلاقية وتقنية.</a:t>
            </a:r>
          </a:p>
          <a:p>
            <a:pPr algn="just" rtl="1">
              <a:lnSpc>
                <a:spcPct val="250000"/>
              </a:lnSpc>
            </a:pPr>
            <a:endParaRPr lang="ar-SA" sz="500" dirty="0">
              <a:latin typeface="Alexandria" charset="0"/>
              <a:cs typeface="Alexandria" charset="0"/>
            </a:endParaRPr>
          </a:p>
          <a:p>
            <a:pPr algn="just" rtl="1">
              <a:lnSpc>
                <a:spcPct val="250000"/>
              </a:lnSpc>
            </a:pPr>
            <a:r>
              <a:rPr lang="ar-SA" dirty="0">
                <a:latin typeface="Alexandria" charset="0"/>
                <a:cs typeface="Alexandria" charset="0"/>
              </a:rPr>
              <a:t>2)</a:t>
            </a:r>
            <a:r>
              <a:rPr lang="ar-SA" b="1" dirty="0">
                <a:solidFill>
                  <a:srgbClr val="203E5F"/>
                </a:solidFill>
                <a:latin typeface="Alexandria" charset="0"/>
                <a:cs typeface="Alexandria" charset="0"/>
              </a:rPr>
              <a:t> تعرفنا</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أن المواقع الناجحة توازن بين السرعة والمصداقية، وأن المستقبل في تطور مستمر تقوده التكنولوجيا.</a:t>
            </a:r>
          </a:p>
          <a:p>
            <a:pPr algn="just" rtl="1">
              <a:lnSpc>
                <a:spcPct val="250000"/>
              </a:lnSpc>
            </a:pPr>
            <a:endParaRPr lang="ar-SA" sz="500" dirty="0">
              <a:latin typeface="Alexandria" charset="0"/>
              <a:cs typeface="Alexandria" charset="0"/>
            </a:endParaRP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الثانية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16646" y="2412460"/>
            <a:ext cx="5449049"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1000"/>
                                        <p:tgtEl>
                                          <p:spTgt spid="9">
                                            <p:txEl>
                                              <p:pRg st="3" end="3"/>
                                            </p:txEl>
                                          </p:spTgt>
                                        </p:tgtEl>
                                      </p:cBhvr>
                                    </p:animEffect>
                                    <p:anim calcmode="lin" valueType="num">
                                      <p:cBhvr>
                                        <p:cTn id="2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922342"/>
            <a:ext cx="6096000" cy="1486369"/>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الفروقات بين الصحافة التقليدية والصحافة الرقمية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الرابع</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3888885"/>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00000"/>
              </a:lnSpc>
              <a:buFont typeface="+mj-lt"/>
              <a:buAutoNum type="arabicPeriod"/>
            </a:pPr>
            <a:r>
              <a:rPr lang="ar-SA" dirty="0">
                <a:latin typeface="Alexandria" charset="0"/>
                <a:cs typeface="Alexandria" charset="0"/>
              </a:rPr>
              <a:t>التفريق بين خصائص الصحافة التقليدية والصحافة الرقمية.</a:t>
            </a:r>
          </a:p>
          <a:p>
            <a:pPr marL="342900" indent="-342900" algn="just" rtl="1">
              <a:lnSpc>
                <a:spcPct val="200000"/>
              </a:lnSpc>
              <a:buFont typeface="+mj-lt"/>
              <a:buAutoNum type="arabicPeriod"/>
            </a:pPr>
            <a:r>
              <a:rPr lang="ar-SA" dirty="0">
                <a:latin typeface="Alexandria" charset="0"/>
                <a:cs typeface="Alexandria" charset="0"/>
              </a:rPr>
              <a:t>تحديد مزايا وعيوب كل نوع من أنواع الصحافة.</a:t>
            </a:r>
          </a:p>
          <a:p>
            <a:pPr marL="342900" indent="-342900" algn="just" rtl="1">
              <a:lnSpc>
                <a:spcPct val="200000"/>
              </a:lnSpc>
              <a:buFont typeface="+mj-lt"/>
              <a:buAutoNum type="arabicPeriod"/>
            </a:pPr>
            <a:r>
              <a:rPr lang="ar-SA" dirty="0">
                <a:latin typeface="Alexandria" charset="0"/>
                <a:cs typeface="Alexandria" charset="0"/>
              </a:rPr>
              <a:t>فهم طبيعة التحول من النشر الورقي إلى النشر الرقمي.</a:t>
            </a:r>
          </a:p>
          <a:p>
            <a:pPr marL="342900" indent="-342900" algn="just" rtl="1">
              <a:lnSpc>
                <a:spcPct val="200000"/>
              </a:lnSpc>
              <a:buFont typeface="+mj-lt"/>
              <a:buAutoNum type="arabicPeriod"/>
            </a:pPr>
            <a:r>
              <a:rPr lang="ar-SA" dirty="0">
                <a:latin typeface="Alexandria" charset="0"/>
                <a:cs typeface="Alexandria" charset="0"/>
              </a:rPr>
              <a:t>تحليل الفروقات في أدوات الإنتاج وأساليب النشر والتوزيع.</a:t>
            </a:r>
          </a:p>
          <a:p>
            <a:pPr marL="342900" indent="-342900" algn="just" rtl="1">
              <a:lnSpc>
                <a:spcPct val="200000"/>
              </a:lnSpc>
              <a:buFont typeface="+mj-lt"/>
              <a:buAutoNum type="arabicPeriod"/>
            </a:pPr>
            <a:r>
              <a:rPr lang="ar-SA" dirty="0">
                <a:latin typeface="Alexandria" charset="0"/>
                <a:cs typeface="Alexandria" charset="0"/>
              </a:rPr>
              <a:t>مناقشة التحديات المشتركة التي تواجه الصحافة في العصر الحديث.</a:t>
            </a:r>
          </a:p>
          <a:p>
            <a:pPr marL="342900" indent="-342900" algn="just" rtl="1">
              <a:lnSpc>
                <a:spcPct val="200000"/>
              </a:lnSpc>
              <a:buFont typeface="+mj-lt"/>
              <a:buAutoNum type="arabicPeriod"/>
            </a:pPr>
            <a:r>
              <a:rPr lang="ar-SA" dirty="0">
                <a:latin typeface="Alexandria" charset="0"/>
                <a:cs typeface="Alexandria" charset="0"/>
              </a:rPr>
              <a:t>استشراف مستقبل العمل الصحفي في ظل التقدم التقني والرقمي.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الثالثة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3" y="2351314"/>
            <a:ext cx="4445635"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213361" y="1497707"/>
            <a:ext cx="9311548"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الصحافة </a:t>
            </a:r>
            <a:r>
              <a:rPr lang="ar-SA" sz="2000" b="1" dirty="0">
                <a:latin typeface="Alexandria" charset="0"/>
                <a:cs typeface="Alexandria" charset="0"/>
              </a:rPr>
              <a:t>التقليدية</a:t>
            </a:r>
            <a:r>
              <a:rPr lang="ar-SA" sz="2000" dirty="0">
                <a:latin typeface="Alexandria" charset="0"/>
                <a:cs typeface="Alexandria" charset="0"/>
              </a:rPr>
              <a:t> تعني وسائل الإعلام التي تعتمد على </a:t>
            </a:r>
            <a:r>
              <a:rPr lang="ar-SA" sz="2000" dirty="0">
                <a:solidFill>
                  <a:srgbClr val="C00000"/>
                </a:solidFill>
                <a:latin typeface="Alexandria" charset="0"/>
                <a:cs typeface="Alexandria" charset="0"/>
              </a:rPr>
              <a:t>الطباعة</a:t>
            </a:r>
            <a:r>
              <a:rPr lang="ar-SA" sz="2000" dirty="0">
                <a:latin typeface="Alexandria" charset="0"/>
                <a:cs typeface="Alexandria" charset="0"/>
              </a:rPr>
              <a:t> </a:t>
            </a:r>
            <a:r>
              <a:rPr lang="ar-SA" sz="2000" dirty="0">
                <a:solidFill>
                  <a:srgbClr val="C00000"/>
                </a:solidFill>
                <a:latin typeface="Alexandria" charset="0"/>
                <a:cs typeface="Alexandria" charset="0"/>
              </a:rPr>
              <a:t>والبث</a:t>
            </a:r>
            <a:r>
              <a:rPr lang="ar-SA" sz="2000" dirty="0">
                <a:latin typeface="Alexandria" charset="0"/>
                <a:cs typeface="Alexandria" charset="0"/>
              </a:rPr>
              <a:t>، مثل الصحف الورقية والمجلات والإذاعة والتلفزيون، التي يتم فيها </a:t>
            </a:r>
            <a:r>
              <a:rPr lang="ar-SA" sz="2000" dirty="0">
                <a:solidFill>
                  <a:srgbClr val="C00000"/>
                </a:solidFill>
                <a:latin typeface="Alexandria" charset="0"/>
                <a:cs typeface="Alexandria" charset="0"/>
              </a:rPr>
              <a:t>إعداد</a:t>
            </a:r>
            <a:r>
              <a:rPr lang="ar-SA" sz="2000" dirty="0">
                <a:latin typeface="Alexandria" charset="0"/>
                <a:cs typeface="Alexandria" charset="0"/>
              </a:rPr>
              <a:t> </a:t>
            </a:r>
            <a:r>
              <a:rPr lang="ar-SA" sz="2000" dirty="0">
                <a:solidFill>
                  <a:srgbClr val="C00000"/>
                </a:solidFill>
                <a:latin typeface="Alexandria" charset="0"/>
                <a:cs typeface="Alexandria" charset="0"/>
              </a:rPr>
              <a:t>ونشر</a:t>
            </a:r>
            <a:r>
              <a:rPr lang="ar-SA" sz="2000" dirty="0">
                <a:latin typeface="Alexandria" charset="0"/>
                <a:cs typeface="Alexandria" charset="0"/>
              </a:rPr>
              <a:t> المحتوى </a:t>
            </a:r>
            <a:r>
              <a:rPr lang="ar-SA" sz="2000" dirty="0">
                <a:solidFill>
                  <a:srgbClr val="C00000"/>
                </a:solidFill>
                <a:latin typeface="Alexandria" charset="0"/>
                <a:cs typeface="Alexandria" charset="0"/>
              </a:rPr>
              <a:t>بطريقة</a:t>
            </a:r>
            <a:r>
              <a:rPr lang="ar-SA" sz="2000" dirty="0">
                <a:latin typeface="Alexandria" charset="0"/>
                <a:cs typeface="Alexandria" charset="0"/>
              </a:rPr>
              <a:t> </a:t>
            </a:r>
            <a:r>
              <a:rPr lang="ar-SA" sz="2000" dirty="0">
                <a:solidFill>
                  <a:srgbClr val="C00000"/>
                </a:solidFill>
                <a:latin typeface="Alexandria" charset="0"/>
                <a:cs typeface="Alexandria" charset="0"/>
              </a:rPr>
              <a:t>دورية</a:t>
            </a:r>
            <a:r>
              <a:rPr lang="ar-SA" sz="2000" dirty="0">
                <a:latin typeface="Alexandria" charset="0"/>
                <a:cs typeface="Alexandria" charset="0"/>
              </a:rPr>
              <a:t>.</a:t>
            </a: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تعتمد على </a:t>
            </a:r>
            <a:r>
              <a:rPr lang="ar-SA" sz="2000" dirty="0">
                <a:solidFill>
                  <a:srgbClr val="C00000"/>
                </a:solidFill>
                <a:latin typeface="Alexandria" charset="0"/>
                <a:cs typeface="Alexandria" charset="0"/>
              </a:rPr>
              <a:t>تحرير</a:t>
            </a:r>
            <a:r>
              <a:rPr lang="ar-SA" sz="2000" dirty="0">
                <a:latin typeface="Alexandria" charset="0"/>
                <a:cs typeface="Alexandria" charset="0"/>
              </a:rPr>
              <a:t> </a:t>
            </a:r>
            <a:r>
              <a:rPr lang="ar-SA" sz="2000" dirty="0">
                <a:solidFill>
                  <a:srgbClr val="C00000"/>
                </a:solidFill>
                <a:latin typeface="Alexandria" charset="0"/>
                <a:cs typeface="Alexandria" charset="0"/>
              </a:rPr>
              <a:t>دقيق</a:t>
            </a:r>
            <a:r>
              <a:rPr lang="ar-SA" sz="2000" dirty="0">
                <a:latin typeface="Alexandria" charset="0"/>
                <a:cs typeface="Alexandria" charset="0"/>
              </a:rPr>
              <a:t> للمحتوى ومراحل مراجعة متعددة قبل النشر لضمان </a:t>
            </a:r>
            <a:r>
              <a:rPr lang="ar-SA" sz="2000" dirty="0">
                <a:solidFill>
                  <a:srgbClr val="C00000"/>
                </a:solidFill>
                <a:latin typeface="Alexandria" charset="0"/>
                <a:cs typeface="Alexandria" charset="0"/>
              </a:rPr>
              <a:t>الموثوقية</a:t>
            </a:r>
            <a:r>
              <a:rPr lang="ar-SA" sz="2000" dirty="0">
                <a:latin typeface="Alexandria" charset="0"/>
                <a:cs typeface="Alexandria" charset="0"/>
              </a:rPr>
              <a:t> </a:t>
            </a:r>
            <a:r>
              <a:rPr lang="ar-SA" sz="2000" dirty="0">
                <a:solidFill>
                  <a:srgbClr val="C00000"/>
                </a:solidFill>
                <a:latin typeface="Alexandria" charset="0"/>
                <a:cs typeface="Alexandria" charset="0"/>
              </a:rPr>
              <a:t>والدقة</a:t>
            </a:r>
            <a:r>
              <a:rPr lang="ar-SA" sz="2000" dirty="0">
                <a:latin typeface="Alexandria" charset="0"/>
                <a:cs typeface="Alexandria" charset="0"/>
              </a:rPr>
              <a:t>، وهي تستهدف جمهورًا محددًا وفق جداول نشر منتظمة.</a:t>
            </a: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توفر الصحافة التقليدية </a:t>
            </a:r>
            <a:r>
              <a:rPr lang="ar-SA" sz="2000" dirty="0">
                <a:solidFill>
                  <a:srgbClr val="C00000"/>
                </a:solidFill>
                <a:latin typeface="Alexandria" charset="0"/>
                <a:cs typeface="Alexandria" charset="0"/>
              </a:rPr>
              <a:t>نسخًا</a:t>
            </a:r>
            <a:r>
              <a:rPr lang="ar-SA" sz="2000" dirty="0">
                <a:latin typeface="Alexandria" charset="0"/>
                <a:cs typeface="Alexandria" charset="0"/>
              </a:rPr>
              <a:t> </a:t>
            </a:r>
            <a:r>
              <a:rPr lang="ar-SA" sz="2000" dirty="0">
                <a:solidFill>
                  <a:srgbClr val="C00000"/>
                </a:solidFill>
                <a:latin typeface="Alexandria" charset="0"/>
                <a:cs typeface="Alexandria" charset="0"/>
              </a:rPr>
              <a:t>ملموسة</a:t>
            </a:r>
            <a:r>
              <a:rPr lang="ar-SA" sz="2000" dirty="0">
                <a:latin typeface="Alexandria" charset="0"/>
                <a:cs typeface="Alexandria" charset="0"/>
              </a:rPr>
              <a:t> من الأخبار تساعد في </a:t>
            </a:r>
            <a:r>
              <a:rPr lang="ar-SA" sz="2000" dirty="0">
                <a:solidFill>
                  <a:srgbClr val="C00000"/>
                </a:solidFill>
                <a:latin typeface="Alexandria" charset="0"/>
                <a:cs typeface="Alexandria" charset="0"/>
              </a:rPr>
              <a:t>بناء</a:t>
            </a:r>
            <a:r>
              <a:rPr lang="ar-SA" sz="2000" dirty="0">
                <a:latin typeface="Alexandria" charset="0"/>
                <a:cs typeface="Alexandria" charset="0"/>
              </a:rPr>
              <a:t> </a:t>
            </a:r>
            <a:r>
              <a:rPr lang="ar-SA" sz="2000" dirty="0">
                <a:solidFill>
                  <a:srgbClr val="C00000"/>
                </a:solidFill>
                <a:latin typeface="Alexandria" charset="0"/>
                <a:cs typeface="Alexandria" charset="0"/>
              </a:rPr>
              <a:t>علاقة</a:t>
            </a:r>
            <a:r>
              <a:rPr lang="ar-SA" sz="2000" dirty="0">
                <a:latin typeface="Alexandria" charset="0"/>
                <a:cs typeface="Alexandria" charset="0"/>
              </a:rPr>
              <a:t> </a:t>
            </a:r>
            <a:r>
              <a:rPr lang="ar-SA" sz="2000" dirty="0">
                <a:solidFill>
                  <a:srgbClr val="C00000"/>
                </a:solidFill>
                <a:latin typeface="Alexandria" charset="0"/>
                <a:cs typeface="Alexandria" charset="0"/>
              </a:rPr>
              <a:t>دائمة</a:t>
            </a:r>
            <a:r>
              <a:rPr lang="ar-SA" sz="2000" dirty="0">
                <a:latin typeface="Alexandria" charset="0"/>
                <a:cs typeface="Alexandria" charset="0"/>
              </a:rPr>
              <a:t> مع </a:t>
            </a:r>
            <a:r>
              <a:rPr lang="ar-SA" sz="2000" dirty="0">
                <a:solidFill>
                  <a:srgbClr val="C00000"/>
                </a:solidFill>
                <a:latin typeface="Alexandria" charset="0"/>
                <a:cs typeface="Alexandria" charset="0"/>
              </a:rPr>
              <a:t>الجمهور</a:t>
            </a:r>
            <a:r>
              <a:rPr lang="ar-SA" sz="2000" dirty="0">
                <a:latin typeface="Alexandria" charset="0"/>
                <a:cs typeface="Alexandria" charset="0"/>
              </a:rPr>
              <a:t> وتوفر تجربة قراءة أو مشاهدة مستقرة بعيدًا عن تشتت الوسائط الرقمية.</a:t>
            </a:r>
            <a:endParaRPr lang="ar-SA" sz="900" dirty="0">
              <a:latin typeface="Alexandria" charset="0"/>
              <a:cs typeface="Alexandria" charset="0"/>
            </a:endParaRP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5" name="Rectangle 14">
            <a:extLst>
              <a:ext uri="{FF2B5EF4-FFF2-40B4-BE49-F238E27FC236}">
                <a16:creationId xmlns:a16="http://schemas.microsoft.com/office/drawing/2014/main" id="{CCF97EF3-0E07-4B26-8DE8-8CA5F6D0D0B3}"/>
              </a:ext>
            </a:extLst>
          </p:cNvPr>
          <p:cNvSpPr/>
          <p:nvPr/>
        </p:nvSpPr>
        <p:spPr>
          <a:xfrm>
            <a:off x="9560560" y="1545071"/>
            <a:ext cx="2514898"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الصحافة التقليدية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شركات تصميم مواقع الكترونية - قائمة بأفضل 5 شركات - شبكة مقالك">
            <a:extLst>
              <a:ext uri="{FF2B5EF4-FFF2-40B4-BE49-F238E27FC236}">
                <a16:creationId xmlns:a16="http://schemas.microsoft.com/office/drawing/2014/main" id="{5BD84F9C-DD51-484F-ADF3-494B8D44EC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60561" y="4572260"/>
            <a:ext cx="2514898" cy="191262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كيف تدير موقع إلكتروني: 5 نصائح من مُجرب لإنجاح المواقع ...">
            <a:extLst>
              <a:ext uri="{FF2B5EF4-FFF2-40B4-BE49-F238E27FC236}">
                <a16:creationId xmlns:a16="http://schemas.microsoft.com/office/drawing/2014/main" id="{0ED84EDF-D468-4DCE-97D0-4A5E0123C3B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799" r="9573"/>
          <a:stretch/>
        </p:blipFill>
        <p:spPr bwMode="auto">
          <a:xfrm>
            <a:off x="9560561" y="2418863"/>
            <a:ext cx="2514898" cy="2043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1000"/>
                                        <p:tgtEl>
                                          <p:spTgt spid="10244"/>
                                        </p:tgtEl>
                                      </p:cBhvr>
                                    </p:animEffect>
                                    <p:anim calcmode="lin" valueType="num">
                                      <p:cBhvr>
                                        <p:cTn id="18" dur="1000" fill="hold"/>
                                        <p:tgtEl>
                                          <p:spTgt spid="10244"/>
                                        </p:tgtEl>
                                        <p:attrNameLst>
                                          <p:attrName>ppt_x</p:attrName>
                                        </p:attrNameLst>
                                      </p:cBhvr>
                                      <p:tavLst>
                                        <p:tav tm="0">
                                          <p:val>
                                            <p:strVal val="#ppt_x"/>
                                          </p:val>
                                        </p:tav>
                                        <p:tav tm="100000">
                                          <p:val>
                                            <p:strVal val="#ppt_x"/>
                                          </p:val>
                                        </p:tav>
                                      </p:tavLst>
                                    </p:anim>
                                    <p:anim calcmode="lin" valueType="num">
                                      <p:cBhvr>
                                        <p:cTn id="19"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42"/>
                                        </p:tgtEl>
                                        <p:attrNameLst>
                                          <p:attrName>style.visibility</p:attrName>
                                        </p:attrNameLst>
                                      </p:cBhvr>
                                      <p:to>
                                        <p:strVal val="visible"/>
                                      </p:to>
                                    </p:set>
                                    <p:animEffect transition="in" filter="fade">
                                      <p:cBhvr>
                                        <p:cTn id="24" dur="1000"/>
                                        <p:tgtEl>
                                          <p:spTgt spid="10242"/>
                                        </p:tgtEl>
                                      </p:cBhvr>
                                    </p:animEffect>
                                    <p:anim calcmode="lin" valueType="num">
                                      <p:cBhvr>
                                        <p:cTn id="25" dur="1000" fill="hold"/>
                                        <p:tgtEl>
                                          <p:spTgt spid="10242"/>
                                        </p:tgtEl>
                                        <p:attrNameLst>
                                          <p:attrName>ppt_x</p:attrName>
                                        </p:attrNameLst>
                                      </p:cBhvr>
                                      <p:tavLst>
                                        <p:tav tm="0">
                                          <p:val>
                                            <p:strVal val="#ppt_x"/>
                                          </p:val>
                                        </p:tav>
                                        <p:tav tm="100000">
                                          <p:val>
                                            <p:strVal val="#ppt_x"/>
                                          </p:val>
                                        </p:tav>
                                      </p:tavLst>
                                    </p:anim>
                                    <p:anim calcmode="lin" valueType="num">
                                      <p:cBhvr>
                                        <p:cTn id="2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xEl>
                                              <p:pRg st="0" end="0"/>
                                            </p:txEl>
                                          </p:spTgt>
                                        </p:tgtEl>
                                        <p:attrNameLst>
                                          <p:attrName>style.visibility</p:attrName>
                                        </p:attrNameLst>
                                      </p:cBhvr>
                                      <p:to>
                                        <p:strVal val="visible"/>
                                      </p:to>
                                    </p:set>
                                    <p:animEffect transition="in" filter="fade">
                                      <p:cBhvr>
                                        <p:cTn id="31" dur="500"/>
                                        <p:tgtEl>
                                          <p:spTgt spid="2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xEl>
                                              <p:pRg st="1" end="1"/>
                                            </p:txEl>
                                          </p:spTgt>
                                        </p:tgtEl>
                                        <p:attrNameLst>
                                          <p:attrName>style.visibility</p:attrName>
                                        </p:attrNameLst>
                                      </p:cBhvr>
                                      <p:to>
                                        <p:strVal val="visible"/>
                                      </p:to>
                                    </p:set>
                                    <p:animEffect transition="in" filter="fade">
                                      <p:cBhvr>
                                        <p:cTn id="36" dur="500"/>
                                        <p:tgtEl>
                                          <p:spTgt spid="20">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xEl>
                                              <p:pRg st="2" end="2"/>
                                            </p:txEl>
                                          </p:spTgt>
                                        </p:tgtEl>
                                        <p:attrNameLst>
                                          <p:attrName>style.visibility</p:attrName>
                                        </p:attrNameLst>
                                      </p:cBhvr>
                                      <p:to>
                                        <p:strVal val="visible"/>
                                      </p:to>
                                    </p:set>
                                    <p:animEffect transition="in" filter="fade">
                                      <p:cBhvr>
                                        <p:cTn id="41"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97B832-D676-493E-8C66-8F08C544520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947920" y="152924"/>
            <a:ext cx="71275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الخصائص الأساسية للصحافة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26F8F23-96E5-42B9-BF7D-2FECD5D1F445}"/>
              </a:ext>
            </a:extLst>
          </p:cNvPr>
          <p:cNvSpPr/>
          <p:nvPr/>
        </p:nvSpPr>
        <p:spPr>
          <a:xfrm>
            <a:off x="0" y="2052168"/>
            <a:ext cx="10942128" cy="779481"/>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تتميز بمصداقية عالية نتيجة للعمليات التحريرية الدقيقة والرقابة المسبقة التي تضمن دقة المعلومات.</a:t>
            </a:r>
          </a:p>
        </p:txBody>
      </p:sp>
      <p:sp>
        <p:nvSpPr>
          <p:cNvPr id="13" name="Rectangle 12">
            <a:extLst>
              <a:ext uri="{FF2B5EF4-FFF2-40B4-BE49-F238E27FC236}">
                <a16:creationId xmlns:a16="http://schemas.microsoft.com/office/drawing/2014/main" id="{A48A001A-E712-495A-B972-F6046964F27B}"/>
              </a:ext>
            </a:extLst>
          </p:cNvPr>
          <p:cNvSpPr/>
          <p:nvPr/>
        </p:nvSpPr>
        <p:spPr>
          <a:xfrm>
            <a:off x="0" y="2917932"/>
            <a:ext cx="10942127" cy="78030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تعتمد على وسائط ملموسة (الصحف الورقية) توفر تجربة قراءة مستقرة وخالية من التشتيت الرقمي.</a:t>
            </a:r>
          </a:p>
        </p:txBody>
      </p:sp>
      <p:sp>
        <p:nvSpPr>
          <p:cNvPr id="18" name="Rectangle 17">
            <a:extLst>
              <a:ext uri="{FF2B5EF4-FFF2-40B4-BE49-F238E27FC236}">
                <a16:creationId xmlns:a16="http://schemas.microsoft.com/office/drawing/2014/main" id="{29485808-8EDB-40D2-A536-09873CC5984C}"/>
              </a:ext>
            </a:extLst>
          </p:cNvPr>
          <p:cNvSpPr/>
          <p:nvPr/>
        </p:nvSpPr>
        <p:spPr>
          <a:xfrm>
            <a:off x="0" y="3784523"/>
            <a:ext cx="10942127" cy="87310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تمتلك جمهورًا محافظًا يعتمد على الوسائل التقليدية كمصدر موثوق للمعلومات والتحليلات المتعمقة.</a:t>
            </a:r>
          </a:p>
        </p:txBody>
      </p:sp>
      <p:sp>
        <p:nvSpPr>
          <p:cNvPr id="21" name="Rectangle 20">
            <a:extLst>
              <a:ext uri="{FF2B5EF4-FFF2-40B4-BE49-F238E27FC236}">
                <a16:creationId xmlns:a16="http://schemas.microsoft.com/office/drawing/2014/main" id="{14821A42-793E-4E6A-94BD-049D6E981434}"/>
              </a:ext>
            </a:extLst>
          </p:cNvPr>
          <p:cNvSpPr/>
          <p:nvPr/>
        </p:nvSpPr>
        <p:spPr>
          <a:xfrm>
            <a:off x="0" y="4752062"/>
            <a:ext cx="10942127" cy="87310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تواجه الصحافة التقليدية صعوبات في جذب الجمهور الشاب الذي يفضل السرعة والتفاعل الذي توفره الصحافة الرقمية.</a:t>
            </a:r>
          </a:p>
        </p:txBody>
      </p:sp>
      <p:sp>
        <p:nvSpPr>
          <p:cNvPr id="23" name="Rectangle 22">
            <a:extLst>
              <a:ext uri="{FF2B5EF4-FFF2-40B4-BE49-F238E27FC236}">
                <a16:creationId xmlns:a16="http://schemas.microsoft.com/office/drawing/2014/main" id="{C260212E-9C23-45CA-8D92-0F084C305BE0}"/>
              </a:ext>
            </a:extLst>
          </p:cNvPr>
          <p:cNvSpPr/>
          <p:nvPr/>
        </p:nvSpPr>
        <p:spPr>
          <a:xfrm>
            <a:off x="0" y="5729760"/>
            <a:ext cx="10942127" cy="87310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تعتبر الصحافة التقليدية أكثر تكلفة من حيث الإنتاج والتوزيع، مما يؤثر على استدامتها في عصر الإنترنت.</a:t>
            </a:r>
          </a:p>
        </p:txBody>
      </p:sp>
      <p:sp>
        <p:nvSpPr>
          <p:cNvPr id="26" name="Rectangle 25">
            <a:extLst>
              <a:ext uri="{FF2B5EF4-FFF2-40B4-BE49-F238E27FC236}">
                <a16:creationId xmlns:a16="http://schemas.microsoft.com/office/drawing/2014/main" id="{D91B3949-EC2E-4A55-9D60-877AEEE5E424}"/>
              </a:ext>
            </a:extLst>
          </p:cNvPr>
          <p:cNvSpPr/>
          <p:nvPr/>
        </p:nvSpPr>
        <p:spPr>
          <a:xfrm>
            <a:off x="11009086" y="2040286"/>
            <a:ext cx="1167973" cy="79586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0DC8B703-F95D-4406-B2E3-46CF69DA4A7A}"/>
              </a:ext>
            </a:extLst>
          </p:cNvPr>
          <p:cNvSpPr/>
          <p:nvPr/>
        </p:nvSpPr>
        <p:spPr>
          <a:xfrm>
            <a:off x="11009086" y="2906050"/>
            <a:ext cx="1167973" cy="780308"/>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AA6EAE9C-6808-41BE-87E6-3EFE73B17C59}"/>
              </a:ext>
            </a:extLst>
          </p:cNvPr>
          <p:cNvSpPr/>
          <p:nvPr/>
        </p:nvSpPr>
        <p:spPr>
          <a:xfrm>
            <a:off x="11009086" y="3772641"/>
            <a:ext cx="1167973" cy="873105"/>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D2F35CA8-D874-472D-B004-AD185F70F617}"/>
              </a:ext>
            </a:extLst>
          </p:cNvPr>
          <p:cNvSpPr/>
          <p:nvPr/>
        </p:nvSpPr>
        <p:spPr>
          <a:xfrm>
            <a:off x="11009086" y="4740180"/>
            <a:ext cx="1167973" cy="873106"/>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FCED8BDF-3964-49B7-A6E9-8BE9679876EA}"/>
              </a:ext>
            </a:extLst>
          </p:cNvPr>
          <p:cNvSpPr/>
          <p:nvPr/>
        </p:nvSpPr>
        <p:spPr>
          <a:xfrm>
            <a:off x="11009086" y="5717878"/>
            <a:ext cx="1167973" cy="873106"/>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Tree>
    <p:extLst>
      <p:ext uri="{BB962C8B-B14F-4D97-AF65-F5344CB8AC3E}">
        <p14:creationId xmlns:p14="http://schemas.microsoft.com/office/powerpoint/2010/main" val="2015231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3" grpId="0" animBg="1"/>
      <p:bldP spid="18" grpId="0" animBg="1"/>
      <p:bldP spid="21" grpId="0" animBg="1"/>
      <p:bldP spid="23" grpId="0" animBg="1"/>
      <p:bldP spid="26" grpId="0" animBg="1"/>
      <p:bldP spid="27" grpId="0" animBg="1"/>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6ED14-1096-804D-B611-1A9E55B29C9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CE936FA-7103-DE37-E1D4-129AA67EC34B}"/>
              </a:ext>
            </a:extLst>
          </p:cNvPr>
          <p:cNvSpPr txBox="1"/>
          <p:nvPr/>
        </p:nvSpPr>
        <p:spPr>
          <a:xfrm>
            <a:off x="213361" y="1497707"/>
            <a:ext cx="9311548" cy="4926220"/>
          </a:xfrm>
          <a:prstGeom prst="rect">
            <a:avLst/>
          </a:prstGeom>
          <a:noFill/>
        </p:spPr>
        <p:txBody>
          <a:bodyPr wrap="square" rtlCol="0">
            <a:spAutoFit/>
          </a:bodyPr>
          <a:lstStyle/>
          <a:p>
            <a:pPr algn="just" rtl="1">
              <a:lnSpc>
                <a:spcPct val="200000"/>
              </a:lnSpc>
            </a:pPr>
            <a:r>
              <a:rPr lang="ar-SA" sz="2000" b="1" dirty="0">
                <a:latin typeface="Alexandria" charset="0"/>
                <a:cs typeface="Alexandria" charset="0"/>
              </a:rPr>
              <a:t>أولاً</a:t>
            </a:r>
            <a:r>
              <a:rPr lang="ar-SA" sz="2000" dirty="0">
                <a:latin typeface="Alexandria" charset="0"/>
                <a:cs typeface="Alexandria" charset="0"/>
              </a:rPr>
              <a:t>، الصحافة </a:t>
            </a:r>
            <a:r>
              <a:rPr lang="ar-SA" sz="2000" b="1" dirty="0">
                <a:latin typeface="Alexandria" charset="0"/>
                <a:cs typeface="Alexandria" charset="0"/>
              </a:rPr>
              <a:t>الرقمية</a:t>
            </a:r>
            <a:r>
              <a:rPr lang="ar-SA" sz="2000" dirty="0">
                <a:latin typeface="Alexandria" charset="0"/>
                <a:cs typeface="Alexandria" charset="0"/>
              </a:rPr>
              <a:t> هي الإعلام الذي يعتمد على </a:t>
            </a:r>
            <a:r>
              <a:rPr lang="ar-SA" sz="2000" dirty="0">
                <a:solidFill>
                  <a:srgbClr val="C00000"/>
                </a:solidFill>
                <a:latin typeface="Alexandria" charset="0"/>
                <a:cs typeface="Alexandria" charset="0"/>
              </a:rPr>
              <a:t>التكنولوجيا</a:t>
            </a:r>
            <a:r>
              <a:rPr lang="ar-SA" sz="2000" dirty="0">
                <a:latin typeface="Alexandria" charset="0"/>
                <a:cs typeface="Alexandria" charset="0"/>
              </a:rPr>
              <a:t> </a:t>
            </a:r>
            <a:r>
              <a:rPr lang="ar-SA" sz="2000" dirty="0">
                <a:solidFill>
                  <a:srgbClr val="C00000"/>
                </a:solidFill>
                <a:latin typeface="Alexandria" charset="0"/>
                <a:cs typeface="Alexandria" charset="0"/>
              </a:rPr>
              <a:t>الرقمية</a:t>
            </a:r>
            <a:r>
              <a:rPr lang="ar-SA" sz="2000" dirty="0">
                <a:latin typeface="Alexandria" charset="0"/>
                <a:cs typeface="Alexandria" charset="0"/>
              </a:rPr>
              <a:t> </a:t>
            </a:r>
            <a:r>
              <a:rPr lang="ar-SA" sz="2000" dirty="0">
                <a:solidFill>
                  <a:srgbClr val="C00000"/>
                </a:solidFill>
                <a:latin typeface="Alexandria" charset="0"/>
                <a:cs typeface="Alexandria" charset="0"/>
              </a:rPr>
              <a:t>والإنترنت</a:t>
            </a:r>
            <a:r>
              <a:rPr lang="ar-SA" sz="2000" dirty="0">
                <a:latin typeface="Alexandria" charset="0"/>
                <a:cs typeface="Alexandria" charset="0"/>
              </a:rPr>
              <a:t> لنشر الأخبار بشكل فوري ومتجدد، عبر مواقع إلكترونية وتطبيقات الهواتف الذكية ومنصات التواصل الاجتماعي.</a:t>
            </a:r>
          </a:p>
          <a:p>
            <a:pPr algn="just" rtl="1">
              <a:lnSpc>
                <a:spcPct val="200000"/>
              </a:lnSpc>
            </a:pPr>
            <a:r>
              <a:rPr lang="ar-SA" sz="2000" b="1" dirty="0">
                <a:latin typeface="Alexandria" charset="0"/>
                <a:cs typeface="Alexandria" charset="0"/>
              </a:rPr>
              <a:t>ثانيًا</a:t>
            </a:r>
            <a:r>
              <a:rPr lang="ar-SA" sz="2000" dirty="0">
                <a:latin typeface="Alexandria" charset="0"/>
                <a:cs typeface="Alexandria" charset="0"/>
              </a:rPr>
              <a:t>، تتميز </a:t>
            </a:r>
            <a:r>
              <a:rPr lang="ar-SA" sz="2000" dirty="0">
                <a:solidFill>
                  <a:srgbClr val="C00000"/>
                </a:solidFill>
                <a:latin typeface="Alexandria" charset="0"/>
                <a:cs typeface="Alexandria" charset="0"/>
              </a:rPr>
              <a:t>بسرعة</a:t>
            </a:r>
            <a:r>
              <a:rPr lang="ar-SA" sz="2000" dirty="0">
                <a:latin typeface="Alexandria" charset="0"/>
                <a:cs typeface="Alexandria" charset="0"/>
              </a:rPr>
              <a:t> </a:t>
            </a:r>
            <a:r>
              <a:rPr lang="ar-SA" sz="2000" dirty="0">
                <a:solidFill>
                  <a:srgbClr val="C00000"/>
                </a:solidFill>
                <a:latin typeface="Alexandria" charset="0"/>
                <a:cs typeface="Alexandria" charset="0"/>
              </a:rPr>
              <a:t>الوصول</a:t>
            </a:r>
            <a:r>
              <a:rPr lang="ar-SA" sz="2000" dirty="0">
                <a:latin typeface="Alexandria" charset="0"/>
                <a:cs typeface="Alexandria" charset="0"/>
              </a:rPr>
              <a:t> إلى الجمهور </a:t>
            </a:r>
            <a:r>
              <a:rPr lang="ar-SA" sz="2000" dirty="0">
                <a:solidFill>
                  <a:srgbClr val="C00000"/>
                </a:solidFill>
                <a:latin typeface="Alexandria" charset="0"/>
                <a:cs typeface="Alexandria" charset="0"/>
              </a:rPr>
              <a:t>وتفاعلهم</a:t>
            </a:r>
            <a:r>
              <a:rPr lang="ar-SA" sz="2000" dirty="0">
                <a:latin typeface="Alexandria" charset="0"/>
                <a:cs typeface="Alexandria" charset="0"/>
              </a:rPr>
              <a:t> </a:t>
            </a:r>
            <a:r>
              <a:rPr lang="ar-SA" sz="2000" dirty="0">
                <a:solidFill>
                  <a:srgbClr val="C00000"/>
                </a:solidFill>
                <a:latin typeface="Alexandria" charset="0"/>
                <a:cs typeface="Alexandria" charset="0"/>
              </a:rPr>
              <a:t>المباشر</a:t>
            </a:r>
            <a:r>
              <a:rPr lang="ar-SA" sz="2000" dirty="0">
                <a:latin typeface="Alexandria" charset="0"/>
                <a:cs typeface="Alexandria" charset="0"/>
              </a:rPr>
              <a:t> من خلال التعليقات والمشاركة، مما يجعلها أكثر حيوية وقربًا من الجمهور.</a:t>
            </a:r>
          </a:p>
          <a:p>
            <a:pPr algn="just" rtl="1">
              <a:lnSpc>
                <a:spcPct val="200000"/>
              </a:lnSpc>
            </a:pPr>
            <a:r>
              <a:rPr lang="ar-SA" sz="2000" b="1" dirty="0">
                <a:latin typeface="Alexandria" charset="0"/>
                <a:cs typeface="Alexandria" charset="0"/>
              </a:rPr>
              <a:t>ثالثًا</a:t>
            </a:r>
            <a:r>
              <a:rPr lang="ar-SA" sz="2000" dirty="0">
                <a:latin typeface="Alexandria" charset="0"/>
                <a:cs typeface="Alexandria" charset="0"/>
              </a:rPr>
              <a:t>، </a:t>
            </a:r>
            <a:r>
              <a:rPr lang="ar-SA" sz="2000" dirty="0">
                <a:solidFill>
                  <a:srgbClr val="C00000"/>
                </a:solidFill>
                <a:latin typeface="Alexandria" charset="0"/>
                <a:cs typeface="Alexandria" charset="0"/>
              </a:rPr>
              <a:t>تعتمد</a:t>
            </a:r>
            <a:r>
              <a:rPr lang="ar-SA" sz="2000" dirty="0">
                <a:latin typeface="Alexandria" charset="0"/>
                <a:cs typeface="Alexandria" charset="0"/>
              </a:rPr>
              <a:t> الصحافة الرقمية على </a:t>
            </a:r>
            <a:r>
              <a:rPr lang="ar-SA" sz="2000" dirty="0">
                <a:solidFill>
                  <a:srgbClr val="C00000"/>
                </a:solidFill>
                <a:latin typeface="Alexandria" charset="0"/>
                <a:cs typeface="Alexandria" charset="0"/>
              </a:rPr>
              <a:t>الوسائط</a:t>
            </a:r>
            <a:r>
              <a:rPr lang="ar-SA" sz="2000" dirty="0">
                <a:latin typeface="Alexandria" charset="0"/>
                <a:cs typeface="Alexandria" charset="0"/>
              </a:rPr>
              <a:t> </a:t>
            </a:r>
            <a:r>
              <a:rPr lang="ar-SA" sz="2000" dirty="0">
                <a:solidFill>
                  <a:srgbClr val="C00000"/>
                </a:solidFill>
                <a:latin typeface="Alexandria" charset="0"/>
                <a:cs typeface="Alexandria" charset="0"/>
              </a:rPr>
              <a:t>المتعددة</a:t>
            </a:r>
            <a:r>
              <a:rPr lang="ar-SA" sz="2000" dirty="0">
                <a:latin typeface="Alexandria" charset="0"/>
                <a:cs typeface="Alexandria" charset="0"/>
              </a:rPr>
              <a:t> كالصور والفيديو والإنفوغرافيك، </a:t>
            </a:r>
            <a:r>
              <a:rPr lang="ar-SA" sz="2000" dirty="0">
                <a:solidFill>
                  <a:srgbClr val="C00000"/>
                </a:solidFill>
                <a:latin typeface="Alexandria" charset="0"/>
                <a:cs typeface="Alexandria" charset="0"/>
              </a:rPr>
              <a:t>وتستخدم</a:t>
            </a:r>
            <a:r>
              <a:rPr lang="ar-SA" sz="2000" dirty="0">
                <a:latin typeface="Alexandria" charset="0"/>
                <a:cs typeface="Alexandria" charset="0"/>
              </a:rPr>
              <a:t> </a:t>
            </a:r>
            <a:r>
              <a:rPr lang="ar-SA" sz="2000" dirty="0">
                <a:solidFill>
                  <a:srgbClr val="C00000"/>
                </a:solidFill>
                <a:latin typeface="Alexandria" charset="0"/>
                <a:cs typeface="Alexandria" charset="0"/>
              </a:rPr>
              <a:t>تقنيات</a:t>
            </a:r>
            <a:r>
              <a:rPr lang="ar-SA" sz="2000" dirty="0">
                <a:latin typeface="Alexandria" charset="0"/>
                <a:cs typeface="Alexandria" charset="0"/>
              </a:rPr>
              <a:t> مثل الذكاء الاصطناعي لتحليل سلوك القارئ وتحسين المحتوى المقدم.</a:t>
            </a:r>
            <a:endParaRPr lang="ar-SA" sz="900" dirty="0">
              <a:latin typeface="Alexandria" charset="0"/>
              <a:cs typeface="Alexandria" charset="0"/>
            </a:endParaRPr>
          </a:p>
        </p:txBody>
      </p:sp>
      <p:sp>
        <p:nvSpPr>
          <p:cNvPr id="24" name="Rectangle 23">
            <a:extLst>
              <a:ext uri="{FF2B5EF4-FFF2-40B4-BE49-F238E27FC236}">
                <a16:creationId xmlns:a16="http://schemas.microsoft.com/office/drawing/2014/main" id="{CC918EB2-66F1-FF63-CCA7-5A4B011735F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56CFFEB-A5A0-1464-212B-30F547B3EF1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5" name="Rectangle 14">
            <a:extLst>
              <a:ext uri="{FF2B5EF4-FFF2-40B4-BE49-F238E27FC236}">
                <a16:creationId xmlns:a16="http://schemas.microsoft.com/office/drawing/2014/main" id="{9B4E2C8E-CDCB-E450-BD4B-AD718787DB81}"/>
              </a:ext>
            </a:extLst>
          </p:cNvPr>
          <p:cNvSpPr/>
          <p:nvPr/>
        </p:nvSpPr>
        <p:spPr>
          <a:xfrm>
            <a:off x="9560560" y="1545071"/>
            <a:ext cx="2514898"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الصحافة الرقمية</a:t>
            </a:r>
          </a:p>
        </p:txBody>
      </p:sp>
      <p:sp>
        <p:nvSpPr>
          <p:cNvPr id="16" name="Rectangle 15">
            <a:extLst>
              <a:ext uri="{FF2B5EF4-FFF2-40B4-BE49-F238E27FC236}">
                <a16:creationId xmlns:a16="http://schemas.microsoft.com/office/drawing/2014/main" id="{B9776DB4-E2C1-3957-55E0-A50804C8988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تعريف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624D560-81F9-F66D-4F0C-016182D93B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شركات تصميم مواقع الكترونية - قائمة بأفضل 5 شركات - شبكة مقالك">
            <a:extLst>
              <a:ext uri="{FF2B5EF4-FFF2-40B4-BE49-F238E27FC236}">
                <a16:creationId xmlns:a16="http://schemas.microsoft.com/office/drawing/2014/main" id="{C26AE6CC-1793-DC24-98E3-C76674E26E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60561" y="4572260"/>
            <a:ext cx="2514898" cy="191262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كيف تدير موقع إلكتروني: 5 نصائح من مُجرب لإنجاح المواقع ...">
            <a:extLst>
              <a:ext uri="{FF2B5EF4-FFF2-40B4-BE49-F238E27FC236}">
                <a16:creationId xmlns:a16="http://schemas.microsoft.com/office/drawing/2014/main" id="{F63B284E-866C-14B5-58B9-AB4219FBBBC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799" r="9573"/>
          <a:stretch/>
        </p:blipFill>
        <p:spPr bwMode="auto">
          <a:xfrm>
            <a:off x="9560561" y="2418863"/>
            <a:ext cx="2514898" cy="2043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596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1000"/>
                                        <p:tgtEl>
                                          <p:spTgt spid="10244"/>
                                        </p:tgtEl>
                                      </p:cBhvr>
                                    </p:animEffect>
                                    <p:anim calcmode="lin" valueType="num">
                                      <p:cBhvr>
                                        <p:cTn id="18" dur="1000" fill="hold"/>
                                        <p:tgtEl>
                                          <p:spTgt spid="10244"/>
                                        </p:tgtEl>
                                        <p:attrNameLst>
                                          <p:attrName>ppt_x</p:attrName>
                                        </p:attrNameLst>
                                      </p:cBhvr>
                                      <p:tavLst>
                                        <p:tav tm="0">
                                          <p:val>
                                            <p:strVal val="#ppt_x"/>
                                          </p:val>
                                        </p:tav>
                                        <p:tav tm="100000">
                                          <p:val>
                                            <p:strVal val="#ppt_x"/>
                                          </p:val>
                                        </p:tav>
                                      </p:tavLst>
                                    </p:anim>
                                    <p:anim calcmode="lin" valueType="num">
                                      <p:cBhvr>
                                        <p:cTn id="19"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42"/>
                                        </p:tgtEl>
                                        <p:attrNameLst>
                                          <p:attrName>style.visibility</p:attrName>
                                        </p:attrNameLst>
                                      </p:cBhvr>
                                      <p:to>
                                        <p:strVal val="visible"/>
                                      </p:to>
                                    </p:set>
                                    <p:animEffect transition="in" filter="fade">
                                      <p:cBhvr>
                                        <p:cTn id="24" dur="1000"/>
                                        <p:tgtEl>
                                          <p:spTgt spid="10242"/>
                                        </p:tgtEl>
                                      </p:cBhvr>
                                    </p:animEffect>
                                    <p:anim calcmode="lin" valueType="num">
                                      <p:cBhvr>
                                        <p:cTn id="25" dur="1000" fill="hold"/>
                                        <p:tgtEl>
                                          <p:spTgt spid="10242"/>
                                        </p:tgtEl>
                                        <p:attrNameLst>
                                          <p:attrName>ppt_x</p:attrName>
                                        </p:attrNameLst>
                                      </p:cBhvr>
                                      <p:tavLst>
                                        <p:tav tm="0">
                                          <p:val>
                                            <p:strVal val="#ppt_x"/>
                                          </p:val>
                                        </p:tav>
                                        <p:tav tm="100000">
                                          <p:val>
                                            <p:strVal val="#ppt_x"/>
                                          </p:val>
                                        </p:tav>
                                      </p:tavLst>
                                    </p:anim>
                                    <p:anim calcmode="lin" valueType="num">
                                      <p:cBhvr>
                                        <p:cTn id="2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xEl>
                                              <p:pRg st="0" end="0"/>
                                            </p:txEl>
                                          </p:spTgt>
                                        </p:tgtEl>
                                        <p:attrNameLst>
                                          <p:attrName>style.visibility</p:attrName>
                                        </p:attrNameLst>
                                      </p:cBhvr>
                                      <p:to>
                                        <p:strVal val="visible"/>
                                      </p:to>
                                    </p:set>
                                    <p:animEffect transition="in" filter="fade">
                                      <p:cBhvr>
                                        <p:cTn id="31" dur="500"/>
                                        <p:tgtEl>
                                          <p:spTgt spid="2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xEl>
                                              <p:pRg st="1" end="1"/>
                                            </p:txEl>
                                          </p:spTgt>
                                        </p:tgtEl>
                                        <p:attrNameLst>
                                          <p:attrName>style.visibility</p:attrName>
                                        </p:attrNameLst>
                                      </p:cBhvr>
                                      <p:to>
                                        <p:strVal val="visible"/>
                                      </p:to>
                                    </p:set>
                                    <p:animEffect transition="in" filter="fade">
                                      <p:cBhvr>
                                        <p:cTn id="36" dur="500"/>
                                        <p:tgtEl>
                                          <p:spTgt spid="20">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xEl>
                                              <p:pRg st="2" end="2"/>
                                            </p:txEl>
                                          </p:spTgt>
                                        </p:tgtEl>
                                        <p:attrNameLst>
                                          <p:attrName>style.visibility</p:attrName>
                                        </p:attrNameLst>
                                      </p:cBhvr>
                                      <p:to>
                                        <p:strVal val="visible"/>
                                      </p:to>
                                    </p:set>
                                    <p:animEffect transition="in" filter="fade">
                                      <p:cBhvr>
                                        <p:cTn id="41"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15577-803F-B2ED-B7C5-98FE422EF06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058C7B3-5542-7BB4-F20A-7E6CD8B923A2}"/>
              </a:ext>
            </a:extLst>
          </p:cNvPr>
          <p:cNvPicPr>
            <a:picLocks noChangeAspect="1"/>
          </p:cNvPicPr>
          <p:nvPr/>
        </p:nvPicPr>
        <p:blipFill>
          <a:blip r:embed="rId2">
            <a:alphaModFix amt="35000"/>
          </a:blip>
          <a:stretch>
            <a:fillRect/>
          </a:stretch>
        </p:blipFill>
        <p:spPr>
          <a:xfrm>
            <a:off x="-83976" y="-410495"/>
            <a:ext cx="12419045" cy="73991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B9DBF545-E719-A16A-F876-666638C8A8D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6B5D23C-EE8D-7AF9-15EE-E527C48DD3E0}"/>
              </a:ext>
            </a:extLst>
          </p:cNvPr>
          <p:cNvSpPr txBox="1"/>
          <p:nvPr/>
        </p:nvSpPr>
        <p:spPr>
          <a:xfrm>
            <a:off x="4947920" y="152924"/>
            <a:ext cx="71275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6C60E97D-127D-FFEE-4184-802674F24EBE}"/>
              </a:ext>
            </a:extLst>
          </p:cNvPr>
          <p:cNvSpPr/>
          <p:nvPr/>
        </p:nvSpPr>
        <p:spPr>
          <a:xfrm>
            <a:off x="2653888" y="658381"/>
            <a:ext cx="9421571" cy="122469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الخصائص الأساسية للصحافة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EB25F37-24D3-5A86-BAED-7CCE6A4153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0" name="Rectangle 9">
            <a:extLst>
              <a:ext uri="{FF2B5EF4-FFF2-40B4-BE49-F238E27FC236}">
                <a16:creationId xmlns:a16="http://schemas.microsoft.com/office/drawing/2014/main" id="{499BBA38-C7C6-745A-B152-93B1A9D9DA84}"/>
              </a:ext>
            </a:extLst>
          </p:cNvPr>
          <p:cNvSpPr/>
          <p:nvPr/>
        </p:nvSpPr>
        <p:spPr>
          <a:xfrm>
            <a:off x="0" y="2052168"/>
            <a:ext cx="10942128" cy="779481"/>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السرعة الكبيرة في النشر والتحديث المستمر للمحتوى، مما يجعلها أداة فعالة في نقل الأخبار العاجلة.</a:t>
            </a:r>
          </a:p>
        </p:txBody>
      </p:sp>
      <p:sp>
        <p:nvSpPr>
          <p:cNvPr id="13" name="Rectangle 12">
            <a:extLst>
              <a:ext uri="{FF2B5EF4-FFF2-40B4-BE49-F238E27FC236}">
                <a16:creationId xmlns:a16="http://schemas.microsoft.com/office/drawing/2014/main" id="{60E1D97C-8FC2-E64C-241D-69FD2F0914D0}"/>
              </a:ext>
            </a:extLst>
          </p:cNvPr>
          <p:cNvSpPr/>
          <p:nvPr/>
        </p:nvSpPr>
        <p:spPr>
          <a:xfrm>
            <a:off x="0" y="2917932"/>
            <a:ext cx="10942127" cy="780308"/>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lnSpc>
                <a:spcPct val="150000"/>
              </a:lnSpc>
            </a:pPr>
            <a:r>
              <a:rPr lang="ar-SA" dirty="0">
                <a:solidFill>
                  <a:schemeClr val="tx1"/>
                </a:solidFill>
                <a:latin typeface="Alexandria" charset="0"/>
                <a:cs typeface="Alexandria" charset="0"/>
              </a:rPr>
              <a:t>تتيح التفاعل المباشر بين الصحفي والجمهور عبر التعليقات والمشاركة على وسائل التواصل الاجتماعي.</a:t>
            </a:r>
          </a:p>
        </p:txBody>
      </p:sp>
      <p:sp>
        <p:nvSpPr>
          <p:cNvPr id="18" name="Rectangle 17">
            <a:extLst>
              <a:ext uri="{FF2B5EF4-FFF2-40B4-BE49-F238E27FC236}">
                <a16:creationId xmlns:a16="http://schemas.microsoft.com/office/drawing/2014/main" id="{821B4FBA-C1C5-2E64-1168-54AB110C8068}"/>
              </a:ext>
            </a:extLst>
          </p:cNvPr>
          <p:cNvSpPr/>
          <p:nvPr/>
        </p:nvSpPr>
        <p:spPr>
          <a:xfrm>
            <a:off x="0" y="3784523"/>
            <a:ext cx="10942127" cy="87310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تستخدم تقنيات متعددة مثل الفيديو، الإنفوغرافيك، والذكاء الاصطناعي لتحليل البيانات وتحسين المحتوى.</a:t>
            </a:r>
          </a:p>
        </p:txBody>
      </p:sp>
      <p:sp>
        <p:nvSpPr>
          <p:cNvPr id="21" name="Rectangle 20">
            <a:extLst>
              <a:ext uri="{FF2B5EF4-FFF2-40B4-BE49-F238E27FC236}">
                <a16:creationId xmlns:a16="http://schemas.microsoft.com/office/drawing/2014/main" id="{95EB2A5F-0252-791C-CE8B-F63725DC8DAD}"/>
              </a:ext>
            </a:extLst>
          </p:cNvPr>
          <p:cNvSpPr/>
          <p:nvPr/>
        </p:nvSpPr>
        <p:spPr>
          <a:xfrm>
            <a:off x="0" y="4752062"/>
            <a:ext cx="10942127" cy="87310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تواجه تحديات كبيرة مثل انتشار الأخبار المزيفة وصعوبة التحقق من صحة المعلومات بسرعة.</a:t>
            </a:r>
          </a:p>
        </p:txBody>
      </p:sp>
      <p:sp>
        <p:nvSpPr>
          <p:cNvPr id="23" name="Rectangle 22">
            <a:extLst>
              <a:ext uri="{FF2B5EF4-FFF2-40B4-BE49-F238E27FC236}">
                <a16:creationId xmlns:a16="http://schemas.microsoft.com/office/drawing/2014/main" id="{7F403BC1-17E5-EFD3-8F49-B52C308ED9E8}"/>
              </a:ext>
            </a:extLst>
          </p:cNvPr>
          <p:cNvSpPr/>
          <p:nvPr/>
        </p:nvSpPr>
        <p:spPr>
          <a:xfrm>
            <a:off x="0" y="5729760"/>
            <a:ext cx="10942127" cy="87310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r" rtl="1"/>
            <a:r>
              <a:rPr lang="ar-SA" dirty="0">
                <a:solidFill>
                  <a:schemeClr val="tx1"/>
                </a:solidFill>
                <a:latin typeface="Alexandria" charset="0"/>
                <a:cs typeface="Alexandria" charset="0"/>
              </a:rPr>
              <a:t>توفر الصحافة الرقمية فرصًا أوسع للوصول إلى جمهور عالمي متنوع ومتعدد الثقافات عبر الإنترنت.</a:t>
            </a:r>
          </a:p>
        </p:txBody>
      </p:sp>
      <p:sp>
        <p:nvSpPr>
          <p:cNvPr id="26" name="Rectangle 25">
            <a:extLst>
              <a:ext uri="{FF2B5EF4-FFF2-40B4-BE49-F238E27FC236}">
                <a16:creationId xmlns:a16="http://schemas.microsoft.com/office/drawing/2014/main" id="{7571846C-2219-4777-CE88-411F83E0A97E}"/>
              </a:ext>
            </a:extLst>
          </p:cNvPr>
          <p:cNvSpPr/>
          <p:nvPr/>
        </p:nvSpPr>
        <p:spPr>
          <a:xfrm>
            <a:off x="11009086" y="2040286"/>
            <a:ext cx="1167973" cy="795862"/>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أولاً</a:t>
            </a:r>
          </a:p>
        </p:txBody>
      </p:sp>
      <p:sp>
        <p:nvSpPr>
          <p:cNvPr id="27" name="Rectangle 26">
            <a:extLst>
              <a:ext uri="{FF2B5EF4-FFF2-40B4-BE49-F238E27FC236}">
                <a16:creationId xmlns:a16="http://schemas.microsoft.com/office/drawing/2014/main" id="{B74D5C64-0CB4-BF94-6880-32B52C4946DD}"/>
              </a:ext>
            </a:extLst>
          </p:cNvPr>
          <p:cNvSpPr/>
          <p:nvPr/>
        </p:nvSpPr>
        <p:spPr>
          <a:xfrm>
            <a:off x="11009086" y="2906050"/>
            <a:ext cx="1167973" cy="780308"/>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ثانياً</a:t>
            </a:r>
          </a:p>
        </p:txBody>
      </p:sp>
      <p:sp>
        <p:nvSpPr>
          <p:cNvPr id="28" name="Rectangle 27">
            <a:extLst>
              <a:ext uri="{FF2B5EF4-FFF2-40B4-BE49-F238E27FC236}">
                <a16:creationId xmlns:a16="http://schemas.microsoft.com/office/drawing/2014/main" id="{854CED80-C6FB-B388-D673-44DEEAFB2588}"/>
              </a:ext>
            </a:extLst>
          </p:cNvPr>
          <p:cNvSpPr/>
          <p:nvPr/>
        </p:nvSpPr>
        <p:spPr>
          <a:xfrm>
            <a:off x="11009086" y="3772641"/>
            <a:ext cx="1167973" cy="873105"/>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ثالثاً</a:t>
            </a:r>
          </a:p>
        </p:txBody>
      </p:sp>
      <p:sp>
        <p:nvSpPr>
          <p:cNvPr id="29" name="Rectangle 28">
            <a:extLst>
              <a:ext uri="{FF2B5EF4-FFF2-40B4-BE49-F238E27FC236}">
                <a16:creationId xmlns:a16="http://schemas.microsoft.com/office/drawing/2014/main" id="{12821942-4435-DEE3-5CE0-8A449FD78D74}"/>
              </a:ext>
            </a:extLst>
          </p:cNvPr>
          <p:cNvSpPr/>
          <p:nvPr/>
        </p:nvSpPr>
        <p:spPr>
          <a:xfrm>
            <a:off x="11009086" y="4740180"/>
            <a:ext cx="1167973" cy="873106"/>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رابعاً</a:t>
            </a:r>
          </a:p>
        </p:txBody>
      </p:sp>
      <p:sp>
        <p:nvSpPr>
          <p:cNvPr id="30" name="Rectangle 29">
            <a:extLst>
              <a:ext uri="{FF2B5EF4-FFF2-40B4-BE49-F238E27FC236}">
                <a16:creationId xmlns:a16="http://schemas.microsoft.com/office/drawing/2014/main" id="{DC0292A2-F2F0-230D-C5BC-7E1CC1AE5FB1}"/>
              </a:ext>
            </a:extLst>
          </p:cNvPr>
          <p:cNvSpPr/>
          <p:nvPr/>
        </p:nvSpPr>
        <p:spPr>
          <a:xfrm>
            <a:off x="11009086" y="5717878"/>
            <a:ext cx="1167973" cy="873106"/>
          </a:xfrm>
          <a:prstGeom prst="rect">
            <a:avLst/>
          </a:prstGeom>
          <a:solidFill>
            <a:srgbClr val="C00000"/>
          </a:solidFill>
          <a:ln>
            <a:solidFill>
              <a:srgbClr val="C00000"/>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000" dirty="0">
                <a:solidFill>
                  <a:schemeClr val="bg1"/>
                </a:solidFill>
                <a:latin typeface="Alexandria" charset="0"/>
                <a:cs typeface="Alexandria" charset="0"/>
              </a:rPr>
              <a:t>خامساً</a:t>
            </a:r>
          </a:p>
        </p:txBody>
      </p:sp>
    </p:spTree>
    <p:extLst>
      <p:ext uri="{BB962C8B-B14F-4D97-AF65-F5344CB8AC3E}">
        <p14:creationId xmlns:p14="http://schemas.microsoft.com/office/powerpoint/2010/main" val="4039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0" grpId="0" animBg="1"/>
      <p:bldP spid="13" grpId="0" animBg="1"/>
      <p:bldP spid="18" grpId="0" animBg="1"/>
      <p:bldP spid="21" grpId="0" animBg="1"/>
      <p:bldP spid="23" grpId="0" animBg="1"/>
      <p:bldP spid="26" grpId="0" animBg="1"/>
      <p:bldP spid="27" grpId="0" animBg="1"/>
      <p:bldP spid="28" grpId="0" animBg="1"/>
      <p:bldP spid="29" grpId="0" animBg="1"/>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42FC-407C-78F1-43EA-0AD309675F5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DB1DD4E-6AC2-4E85-0331-B4C66B95CB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BAAEEA9-6020-86F0-6D2B-32B72D6FD7DD}"/>
              </a:ext>
            </a:extLst>
          </p:cNvPr>
          <p:cNvSpPr txBox="1"/>
          <p:nvPr/>
        </p:nvSpPr>
        <p:spPr>
          <a:xfrm>
            <a:off x="5476240" y="152924"/>
            <a:ext cx="659921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95751EA5-ECEF-D0BA-5015-016D2784E7D6}"/>
              </a:ext>
            </a:extLst>
          </p:cNvPr>
          <p:cNvSpPr/>
          <p:nvPr/>
        </p:nvSpPr>
        <p:spPr>
          <a:xfrm>
            <a:off x="-132080" y="2297995"/>
            <a:ext cx="12471225" cy="176380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الفروقات المهمة بين الصحافة التقليدية والرقمية</a:t>
            </a:r>
          </a:p>
        </p:txBody>
      </p:sp>
      <p:pic>
        <p:nvPicPr>
          <p:cNvPr id="17" name="Graphic 21">
            <a:extLst>
              <a:ext uri="{FF2B5EF4-FFF2-40B4-BE49-F238E27FC236}">
                <a16:creationId xmlns:a16="http://schemas.microsoft.com/office/drawing/2014/main" id="{1A5EA535-D8F1-4DA3-BF93-B5B30566C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59886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3139440" y="1532065"/>
            <a:ext cx="8697996" cy="4823693"/>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الصحافة </a:t>
            </a:r>
            <a:r>
              <a:rPr lang="ar-SA" b="1" dirty="0">
                <a:latin typeface="Alexandria" charset="0"/>
                <a:cs typeface="Alexandria" charset="0"/>
              </a:rPr>
              <a:t>التقليدية</a:t>
            </a:r>
            <a:r>
              <a:rPr lang="ar-SA" dirty="0">
                <a:latin typeface="Alexandria" charset="0"/>
                <a:cs typeface="Alexandria" charset="0"/>
              </a:rPr>
              <a:t> تعتمد على </a:t>
            </a:r>
            <a:r>
              <a:rPr lang="ar-SA" dirty="0">
                <a:solidFill>
                  <a:srgbClr val="C00000"/>
                </a:solidFill>
                <a:latin typeface="Alexandria" charset="0"/>
                <a:cs typeface="Alexandria" charset="0"/>
              </a:rPr>
              <a:t>وسائل</a:t>
            </a:r>
            <a:r>
              <a:rPr lang="ar-SA" dirty="0">
                <a:latin typeface="Alexandria" charset="0"/>
                <a:cs typeface="Alexandria" charset="0"/>
              </a:rPr>
              <a:t> </a:t>
            </a:r>
            <a:r>
              <a:rPr lang="ar-SA" dirty="0">
                <a:solidFill>
                  <a:srgbClr val="C00000"/>
                </a:solidFill>
                <a:latin typeface="Alexandria" charset="0"/>
                <a:cs typeface="Alexandria" charset="0"/>
              </a:rPr>
              <a:t>مادية</a:t>
            </a:r>
            <a:r>
              <a:rPr lang="ar-SA" dirty="0">
                <a:latin typeface="Alexandria" charset="0"/>
                <a:cs typeface="Alexandria" charset="0"/>
              </a:rPr>
              <a:t> كالصحف الورقية وبرامج التلفزيون والإذاعة للوصول إلى الجمهور، بينما الصحافة </a:t>
            </a:r>
            <a:r>
              <a:rPr lang="ar-SA" b="1" dirty="0">
                <a:latin typeface="Alexandria" charset="0"/>
                <a:cs typeface="Alexandria" charset="0"/>
              </a:rPr>
              <a:t>الرقمية</a:t>
            </a:r>
            <a:r>
              <a:rPr lang="ar-SA" dirty="0">
                <a:latin typeface="Alexandria" charset="0"/>
                <a:cs typeface="Alexandria" charset="0"/>
              </a:rPr>
              <a:t> تستخدم </a:t>
            </a:r>
            <a:r>
              <a:rPr lang="ar-SA" dirty="0">
                <a:solidFill>
                  <a:srgbClr val="C00000"/>
                </a:solidFill>
                <a:latin typeface="Alexandria" charset="0"/>
                <a:cs typeface="Alexandria" charset="0"/>
              </a:rPr>
              <a:t>الإنترنت</a:t>
            </a:r>
            <a:r>
              <a:rPr lang="ar-SA" dirty="0">
                <a:latin typeface="Alexandria" charset="0"/>
                <a:cs typeface="Alexandria" charset="0"/>
              </a:rPr>
              <a:t> ومنصات التواصل الاجتماعي لتوفير الوصول الفوري والواسع للجمهور.</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يتميز </a:t>
            </a:r>
            <a:r>
              <a:rPr lang="ar-SA" b="1" dirty="0">
                <a:latin typeface="Alexandria" charset="0"/>
                <a:cs typeface="Alexandria" charset="0"/>
              </a:rPr>
              <a:t>الجمهور</a:t>
            </a:r>
            <a:r>
              <a:rPr lang="ar-SA" dirty="0">
                <a:latin typeface="Alexandria" charset="0"/>
                <a:cs typeface="Alexandria" charset="0"/>
              </a:rPr>
              <a:t> </a:t>
            </a:r>
            <a:r>
              <a:rPr lang="ar-SA" b="1" dirty="0">
                <a:latin typeface="Alexandria" charset="0"/>
                <a:cs typeface="Alexandria" charset="0"/>
              </a:rPr>
              <a:t>الرقمي</a:t>
            </a:r>
            <a:r>
              <a:rPr lang="ar-SA" dirty="0">
                <a:latin typeface="Alexandria" charset="0"/>
                <a:cs typeface="Alexandria" charset="0"/>
              </a:rPr>
              <a:t> </a:t>
            </a:r>
            <a:r>
              <a:rPr lang="ar-SA" dirty="0">
                <a:solidFill>
                  <a:srgbClr val="C00000"/>
                </a:solidFill>
                <a:latin typeface="Alexandria" charset="0"/>
                <a:cs typeface="Alexandria" charset="0"/>
              </a:rPr>
              <a:t>بالتنقل</a:t>
            </a:r>
            <a:r>
              <a:rPr lang="ar-SA" dirty="0">
                <a:latin typeface="Alexandria" charset="0"/>
                <a:cs typeface="Alexandria" charset="0"/>
              </a:rPr>
              <a:t> </a:t>
            </a:r>
            <a:r>
              <a:rPr lang="ar-SA" dirty="0">
                <a:solidFill>
                  <a:srgbClr val="C00000"/>
                </a:solidFill>
                <a:latin typeface="Alexandria" charset="0"/>
                <a:cs typeface="Alexandria" charset="0"/>
              </a:rPr>
              <a:t>السريع</a:t>
            </a:r>
            <a:r>
              <a:rPr lang="ar-SA" dirty="0">
                <a:latin typeface="Alexandria" charset="0"/>
                <a:cs typeface="Alexandria" charset="0"/>
              </a:rPr>
              <a:t> بين المصادر واختيار المحتوى الذي يناسب اهتماماته عبر الأجهزة الذكية، وتتطلب الصحافة الرقمية </a:t>
            </a:r>
            <a:r>
              <a:rPr lang="ar-SA" dirty="0">
                <a:solidFill>
                  <a:srgbClr val="C00000"/>
                </a:solidFill>
                <a:latin typeface="Alexandria" charset="0"/>
                <a:cs typeface="Alexandria" charset="0"/>
              </a:rPr>
              <a:t>استراتيجيات</a:t>
            </a:r>
            <a:r>
              <a:rPr lang="ar-SA" dirty="0">
                <a:latin typeface="Alexandria" charset="0"/>
                <a:cs typeface="Alexandria" charset="0"/>
              </a:rPr>
              <a:t> </a:t>
            </a:r>
            <a:r>
              <a:rPr lang="ar-SA" dirty="0">
                <a:solidFill>
                  <a:srgbClr val="C00000"/>
                </a:solidFill>
                <a:latin typeface="Alexandria" charset="0"/>
                <a:cs typeface="Alexandria" charset="0"/>
              </a:rPr>
              <a:t>تسويقية</a:t>
            </a:r>
            <a:r>
              <a:rPr lang="ar-SA" dirty="0">
                <a:latin typeface="Alexandria" charset="0"/>
                <a:cs typeface="Alexandria" charset="0"/>
              </a:rPr>
              <a:t> </a:t>
            </a:r>
            <a:r>
              <a:rPr lang="ar-SA" dirty="0">
                <a:solidFill>
                  <a:srgbClr val="C00000"/>
                </a:solidFill>
                <a:latin typeface="Alexandria" charset="0"/>
                <a:cs typeface="Alexandria" charset="0"/>
              </a:rPr>
              <a:t>إلكترونية</a:t>
            </a:r>
            <a:r>
              <a:rPr lang="ar-SA" dirty="0">
                <a:latin typeface="Alexandria" charset="0"/>
                <a:cs typeface="Alexandria" charset="0"/>
              </a:rPr>
              <a:t> معقدة لاستهداف شرائح مختلفة من الجمهور بفعالية، وتسهل الصحافة الرقمية </a:t>
            </a:r>
            <a:r>
              <a:rPr lang="ar-SA" dirty="0">
                <a:solidFill>
                  <a:srgbClr val="C00000"/>
                </a:solidFill>
                <a:latin typeface="Alexandria" charset="0"/>
                <a:cs typeface="Alexandria" charset="0"/>
              </a:rPr>
              <a:t>الوصول</a:t>
            </a:r>
            <a:r>
              <a:rPr lang="ar-SA" dirty="0">
                <a:latin typeface="Alexandria" charset="0"/>
                <a:cs typeface="Alexandria" charset="0"/>
              </a:rPr>
              <a:t> إلى </a:t>
            </a:r>
            <a:r>
              <a:rPr lang="ar-SA" dirty="0">
                <a:solidFill>
                  <a:srgbClr val="C00000"/>
                </a:solidFill>
                <a:latin typeface="Alexandria" charset="0"/>
                <a:cs typeface="Alexandria" charset="0"/>
              </a:rPr>
              <a:t>فئات</a:t>
            </a:r>
            <a:r>
              <a:rPr lang="ar-SA" dirty="0">
                <a:latin typeface="Alexandria" charset="0"/>
                <a:cs typeface="Alexandria" charset="0"/>
              </a:rPr>
              <a:t> </a:t>
            </a:r>
            <a:r>
              <a:rPr lang="ar-SA" dirty="0">
                <a:solidFill>
                  <a:srgbClr val="C00000"/>
                </a:solidFill>
                <a:latin typeface="Alexandria" charset="0"/>
                <a:cs typeface="Alexandria" charset="0"/>
              </a:rPr>
              <a:t>عمرية</a:t>
            </a:r>
            <a:r>
              <a:rPr lang="ar-SA" dirty="0">
                <a:latin typeface="Alexandria" charset="0"/>
                <a:cs typeface="Alexandria" charset="0"/>
              </a:rPr>
              <a:t> وشريحة اجتماعية أوسع، خاصة الشباب والمتعلمين.</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(1) الفروقات في طرق الوصول إلى الجمهور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8" name="Picture 4" descr="كيف تؤثر الصحافة في المجتمع؟">
            <a:extLst>
              <a:ext uri="{FF2B5EF4-FFF2-40B4-BE49-F238E27FC236}">
                <a16:creationId xmlns:a16="http://schemas.microsoft.com/office/drawing/2014/main" id="{B9CA9672-4FB8-69E7-269F-2DFD70F3119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121"/>
          <a:stretch/>
        </p:blipFill>
        <p:spPr bwMode="auto">
          <a:xfrm>
            <a:off x="191316" y="4128740"/>
            <a:ext cx="2790663" cy="2043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E28AF45A-79D4-AFDE-A641-DFFE2A832B7C}"/>
              </a:ext>
            </a:extLst>
          </p:cNvPr>
          <p:cNvPicPr>
            <a:picLocks noChangeAspect="1"/>
          </p:cNvPicPr>
          <p:nvPr/>
        </p:nvPicPr>
        <p:blipFill>
          <a:blip r:embed="rId4"/>
          <a:srcRect l="18002"/>
          <a:stretch/>
        </p:blipFill>
        <p:spPr>
          <a:xfrm>
            <a:off x="191317" y="1930547"/>
            <a:ext cx="2790663" cy="18006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25653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FEE1F-0D3E-D6C8-98E6-D03E257607D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5BBEFC8-3642-87C5-B1DA-E74ACDD4155A}"/>
              </a:ext>
            </a:extLst>
          </p:cNvPr>
          <p:cNvSpPr txBox="1"/>
          <p:nvPr/>
        </p:nvSpPr>
        <p:spPr>
          <a:xfrm>
            <a:off x="2856699" y="1532065"/>
            <a:ext cx="9143984" cy="4592924"/>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عملية </a:t>
            </a:r>
            <a:r>
              <a:rPr lang="ar-SA" dirty="0">
                <a:solidFill>
                  <a:srgbClr val="C00000"/>
                </a:solidFill>
                <a:latin typeface="Alexandria" charset="0"/>
                <a:cs typeface="Alexandria" charset="0"/>
              </a:rPr>
              <a:t>النشر</a:t>
            </a:r>
            <a:r>
              <a:rPr lang="ar-SA" dirty="0">
                <a:latin typeface="Alexandria" charset="0"/>
                <a:cs typeface="Alexandria" charset="0"/>
              </a:rPr>
              <a:t> في الصحافة </a:t>
            </a:r>
            <a:r>
              <a:rPr lang="ar-SA" b="1" dirty="0">
                <a:latin typeface="Alexandria" charset="0"/>
                <a:cs typeface="Alexandria" charset="0"/>
              </a:rPr>
              <a:t>التقليدية</a:t>
            </a:r>
            <a:r>
              <a:rPr lang="ar-SA" dirty="0">
                <a:latin typeface="Alexandria" charset="0"/>
                <a:cs typeface="Alexandria" charset="0"/>
              </a:rPr>
              <a:t> تكون </a:t>
            </a:r>
            <a:r>
              <a:rPr lang="ar-SA" dirty="0">
                <a:solidFill>
                  <a:srgbClr val="C00000"/>
                </a:solidFill>
                <a:latin typeface="Alexandria" charset="0"/>
                <a:cs typeface="Alexandria" charset="0"/>
              </a:rPr>
              <a:t>أبطأ</a:t>
            </a:r>
            <a:r>
              <a:rPr lang="ar-SA" dirty="0">
                <a:latin typeface="Alexandria" charset="0"/>
                <a:cs typeface="Alexandria" charset="0"/>
              </a:rPr>
              <a:t> بسبب مراحل </a:t>
            </a:r>
            <a:r>
              <a:rPr lang="ar-SA" dirty="0">
                <a:solidFill>
                  <a:srgbClr val="C00000"/>
                </a:solidFill>
                <a:latin typeface="Alexandria" charset="0"/>
                <a:cs typeface="Alexandria" charset="0"/>
              </a:rPr>
              <a:t>التحرير</a:t>
            </a:r>
            <a:r>
              <a:rPr lang="ar-SA" dirty="0">
                <a:latin typeface="Alexandria" charset="0"/>
                <a:cs typeface="Alexandria" charset="0"/>
              </a:rPr>
              <a:t> </a:t>
            </a:r>
            <a:r>
              <a:rPr lang="ar-SA" dirty="0">
                <a:solidFill>
                  <a:srgbClr val="C00000"/>
                </a:solidFill>
                <a:latin typeface="Alexandria" charset="0"/>
                <a:cs typeface="Alexandria" charset="0"/>
              </a:rPr>
              <a:t>والطباعة</a:t>
            </a:r>
            <a:r>
              <a:rPr lang="ar-SA" dirty="0">
                <a:latin typeface="Alexandria" charset="0"/>
                <a:cs typeface="Alexandria" charset="0"/>
              </a:rPr>
              <a:t> </a:t>
            </a:r>
            <a:r>
              <a:rPr lang="ar-SA" dirty="0">
                <a:solidFill>
                  <a:srgbClr val="C00000"/>
                </a:solidFill>
                <a:latin typeface="Alexandria" charset="0"/>
                <a:cs typeface="Alexandria" charset="0"/>
              </a:rPr>
              <a:t>والتوزيع</a:t>
            </a:r>
            <a:r>
              <a:rPr lang="ar-SA" dirty="0">
                <a:latin typeface="Alexandria" charset="0"/>
                <a:cs typeface="Alexandria" charset="0"/>
              </a:rPr>
              <a:t>، بينما تتيح الصحافة </a:t>
            </a:r>
            <a:r>
              <a:rPr lang="ar-SA" b="1" dirty="0">
                <a:latin typeface="Alexandria" charset="0"/>
                <a:cs typeface="Alexandria" charset="0"/>
              </a:rPr>
              <a:t>الرقمية</a:t>
            </a:r>
            <a:r>
              <a:rPr lang="ar-SA" dirty="0">
                <a:latin typeface="Alexandria" charset="0"/>
                <a:cs typeface="Alexandria" charset="0"/>
              </a:rPr>
              <a:t> </a:t>
            </a:r>
            <a:r>
              <a:rPr lang="ar-SA" dirty="0">
                <a:solidFill>
                  <a:srgbClr val="C00000"/>
                </a:solidFill>
                <a:latin typeface="Alexandria" charset="0"/>
                <a:cs typeface="Alexandria" charset="0"/>
              </a:rPr>
              <a:t>النشر</a:t>
            </a:r>
            <a:r>
              <a:rPr lang="ar-SA" dirty="0">
                <a:latin typeface="Alexandria" charset="0"/>
                <a:cs typeface="Alexandria" charset="0"/>
              </a:rPr>
              <a:t> </a:t>
            </a:r>
            <a:r>
              <a:rPr lang="ar-SA" dirty="0">
                <a:solidFill>
                  <a:srgbClr val="C00000"/>
                </a:solidFill>
                <a:latin typeface="Alexandria" charset="0"/>
                <a:cs typeface="Alexandria" charset="0"/>
              </a:rPr>
              <a:t>الفوري</a:t>
            </a:r>
            <a:r>
              <a:rPr lang="ar-SA" dirty="0">
                <a:latin typeface="Alexandria" charset="0"/>
                <a:cs typeface="Alexandria" charset="0"/>
              </a:rPr>
              <a:t> </a:t>
            </a:r>
            <a:r>
              <a:rPr lang="ar-SA" dirty="0">
                <a:solidFill>
                  <a:srgbClr val="C00000"/>
                </a:solidFill>
                <a:latin typeface="Alexandria" charset="0"/>
                <a:cs typeface="Alexandria" charset="0"/>
              </a:rPr>
              <a:t>والتحديث</a:t>
            </a:r>
            <a:r>
              <a:rPr lang="ar-SA" dirty="0">
                <a:latin typeface="Alexandria" charset="0"/>
                <a:cs typeface="Alexandria" charset="0"/>
              </a:rPr>
              <a:t> </a:t>
            </a:r>
            <a:r>
              <a:rPr lang="ar-SA" dirty="0">
                <a:solidFill>
                  <a:srgbClr val="C00000"/>
                </a:solidFill>
                <a:latin typeface="Alexandria" charset="0"/>
                <a:cs typeface="Alexandria" charset="0"/>
              </a:rPr>
              <a:t>المستمر</a:t>
            </a:r>
            <a:r>
              <a:rPr lang="ar-SA" dirty="0">
                <a:latin typeface="Alexandria" charset="0"/>
                <a:cs typeface="Alexandria" charset="0"/>
              </a:rPr>
              <a:t> للأخبار عند حدوثها.</a:t>
            </a:r>
          </a:p>
          <a:p>
            <a:pPr algn="just" rtl="1">
              <a:lnSpc>
                <a:spcPct val="250000"/>
              </a:lnSpc>
            </a:pPr>
            <a:endParaRPr lang="ar-SA" sz="500" dirty="0">
              <a:latin typeface="Alexandria" charset="0"/>
              <a:cs typeface="Alexandria" charset="0"/>
            </a:endParaRP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C00000"/>
                </a:solidFill>
                <a:latin typeface="Alexandria" charset="0"/>
                <a:cs typeface="Alexandria" charset="0"/>
              </a:rPr>
              <a:t>السرعة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تمكن من تغطية الأحداث اللحظية بسرعة كبيرة، لكنها قد تؤدي إلى نشر </a:t>
            </a:r>
            <a:r>
              <a:rPr lang="ar-SA" dirty="0">
                <a:solidFill>
                  <a:srgbClr val="C00000"/>
                </a:solidFill>
                <a:latin typeface="Alexandria" charset="0"/>
                <a:cs typeface="Alexandria" charset="0"/>
              </a:rPr>
              <a:t>معلومات</a:t>
            </a:r>
            <a:r>
              <a:rPr lang="ar-SA" dirty="0">
                <a:latin typeface="Alexandria" charset="0"/>
                <a:cs typeface="Alexandria" charset="0"/>
              </a:rPr>
              <a:t> </a:t>
            </a:r>
            <a:r>
              <a:rPr lang="ar-SA" dirty="0">
                <a:solidFill>
                  <a:srgbClr val="C00000"/>
                </a:solidFill>
                <a:latin typeface="Alexandria" charset="0"/>
                <a:cs typeface="Alexandria" charset="0"/>
              </a:rPr>
              <a:t>غير</a:t>
            </a:r>
            <a:r>
              <a:rPr lang="ar-SA" dirty="0">
                <a:latin typeface="Alexandria" charset="0"/>
                <a:cs typeface="Alexandria" charset="0"/>
              </a:rPr>
              <a:t> </a:t>
            </a:r>
            <a:r>
              <a:rPr lang="ar-SA" dirty="0">
                <a:solidFill>
                  <a:srgbClr val="C00000"/>
                </a:solidFill>
                <a:latin typeface="Alexandria" charset="0"/>
                <a:cs typeface="Alexandria" charset="0"/>
              </a:rPr>
              <a:t>دقيقة</a:t>
            </a:r>
            <a:r>
              <a:rPr lang="ar-SA" dirty="0">
                <a:latin typeface="Alexandria" charset="0"/>
                <a:cs typeface="Alexandria" charset="0"/>
              </a:rPr>
              <a:t> أحيانًا، وبالمقابل يعتمد نجاح الصحافة </a:t>
            </a:r>
            <a:r>
              <a:rPr lang="ar-SA" b="1" dirty="0">
                <a:latin typeface="Alexandria" charset="0"/>
                <a:cs typeface="Alexandria" charset="0"/>
              </a:rPr>
              <a:t>الرقمية</a:t>
            </a:r>
            <a:r>
              <a:rPr lang="ar-SA" dirty="0">
                <a:latin typeface="Alexandria" charset="0"/>
                <a:cs typeface="Alexandria" charset="0"/>
              </a:rPr>
              <a:t> على وجود </a:t>
            </a:r>
            <a:r>
              <a:rPr lang="ar-SA" dirty="0">
                <a:solidFill>
                  <a:srgbClr val="C00000"/>
                </a:solidFill>
                <a:latin typeface="Alexandria" charset="0"/>
                <a:cs typeface="Alexandria" charset="0"/>
              </a:rPr>
              <a:t>فرق</a:t>
            </a:r>
            <a:r>
              <a:rPr lang="ar-SA" dirty="0">
                <a:latin typeface="Alexandria" charset="0"/>
                <a:cs typeface="Alexandria" charset="0"/>
              </a:rPr>
              <a:t> </a:t>
            </a:r>
            <a:r>
              <a:rPr lang="ar-SA" dirty="0">
                <a:solidFill>
                  <a:srgbClr val="C00000"/>
                </a:solidFill>
                <a:latin typeface="Alexandria" charset="0"/>
                <a:cs typeface="Alexandria" charset="0"/>
              </a:rPr>
              <a:t>متخصصة</a:t>
            </a:r>
            <a:r>
              <a:rPr lang="ar-SA" dirty="0">
                <a:latin typeface="Alexandria" charset="0"/>
                <a:cs typeface="Alexandria" charset="0"/>
              </a:rPr>
              <a:t> للتحقق السريع من الأخبار ومصداقيتها.</a:t>
            </a:r>
          </a:p>
          <a:p>
            <a:pPr algn="just" rtl="1">
              <a:lnSpc>
                <a:spcPct val="250000"/>
              </a:lnSpc>
            </a:pPr>
            <a:endParaRPr lang="ar-SA" sz="500" dirty="0">
              <a:latin typeface="Alexandria" charset="0"/>
              <a:cs typeface="Alexandria" charset="0"/>
            </a:endParaRP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يمكن أن تشكل السرعة تحديًا للصحفيين في </a:t>
            </a:r>
            <a:r>
              <a:rPr lang="ar-SA" dirty="0">
                <a:solidFill>
                  <a:srgbClr val="C00000"/>
                </a:solidFill>
                <a:latin typeface="Alexandria" charset="0"/>
                <a:cs typeface="Alexandria" charset="0"/>
              </a:rPr>
              <a:t>التوازن بين سرعة النشر وجودة المحتوى</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139208B9-0A94-CB2E-549C-F9843D8A656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4C97A6-6D36-158E-78C5-E0044C11BABD}"/>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4BAA5B4D-BA8F-0B36-8059-6C8ACCF8B2C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(2) الفروقات في سرعة نشر الأخبار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5D1A0B2-3286-25E5-15D1-7DA89F475A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كيف تؤثر الصحافة في المجتمع">
            <a:extLst>
              <a:ext uri="{FF2B5EF4-FFF2-40B4-BE49-F238E27FC236}">
                <a16:creationId xmlns:a16="http://schemas.microsoft.com/office/drawing/2014/main" id="{50AEFBD4-8E45-BF4F-94DB-2C544A67A17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039"/>
          <a:stretch/>
        </p:blipFill>
        <p:spPr bwMode="auto">
          <a:xfrm>
            <a:off x="70937" y="4125525"/>
            <a:ext cx="2665382" cy="19400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معلومات عن الصحافة الجزائرية">
            <a:extLst>
              <a:ext uri="{FF2B5EF4-FFF2-40B4-BE49-F238E27FC236}">
                <a16:creationId xmlns:a16="http://schemas.microsoft.com/office/drawing/2014/main" id="{798187AA-4D45-323D-FEEE-6510FA384D0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381" y="1853748"/>
            <a:ext cx="2707938" cy="1940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6806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A8B50-168B-7964-7E52-BFFFC03050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3E3FD86-B388-1B55-A9ED-8D088A669C17}"/>
              </a:ext>
            </a:extLst>
          </p:cNvPr>
          <p:cNvSpPr txBox="1"/>
          <p:nvPr/>
        </p:nvSpPr>
        <p:spPr>
          <a:xfrm>
            <a:off x="4231532" y="1532065"/>
            <a:ext cx="7605904" cy="5054525"/>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التفاعل</a:t>
            </a:r>
            <a:r>
              <a:rPr lang="ar-SA" dirty="0">
                <a:latin typeface="Alexandria" charset="0"/>
                <a:cs typeface="Alexandria" charset="0"/>
              </a:rPr>
              <a:t> في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التقليدية</a:t>
            </a:r>
            <a:r>
              <a:rPr lang="ar-SA" dirty="0">
                <a:latin typeface="Alexandria" charset="0"/>
                <a:cs typeface="Alexandria" charset="0"/>
              </a:rPr>
              <a:t> </a:t>
            </a:r>
            <a:r>
              <a:rPr lang="ar-SA" dirty="0">
                <a:solidFill>
                  <a:srgbClr val="C00000"/>
                </a:solidFill>
                <a:latin typeface="Alexandria" charset="0"/>
                <a:cs typeface="Alexandria" charset="0"/>
              </a:rPr>
              <a:t>محدود وموجه</a:t>
            </a:r>
            <a:r>
              <a:rPr lang="ar-SA" dirty="0">
                <a:latin typeface="Alexandria" charset="0"/>
                <a:cs typeface="Alexandria" charset="0"/>
              </a:rPr>
              <a:t> غالبًا من خلال رسائل أو مكالمات، بينما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تسمح </a:t>
            </a:r>
            <a:r>
              <a:rPr lang="ar-SA" dirty="0">
                <a:solidFill>
                  <a:srgbClr val="C00000"/>
                </a:solidFill>
                <a:latin typeface="Alexandria" charset="0"/>
                <a:cs typeface="Alexandria" charset="0"/>
              </a:rPr>
              <a:t>بتفاعل فوري وواسع </a:t>
            </a:r>
            <a:r>
              <a:rPr lang="ar-SA" dirty="0">
                <a:latin typeface="Alexandria" charset="0"/>
                <a:cs typeface="Alexandria" charset="0"/>
              </a:rPr>
              <a:t>من خلال التعليقات والمشاركة عبر وسائل التواصل الاجتماعي.</a:t>
            </a:r>
          </a:p>
          <a:p>
            <a:pPr algn="just" rtl="1">
              <a:lnSpc>
                <a:spcPct val="250000"/>
              </a:lnSpc>
            </a:pPr>
            <a:endParaRPr lang="ar-SA" sz="500" dirty="0">
              <a:latin typeface="Alexandria" charset="0"/>
              <a:cs typeface="Alexandria" charset="0"/>
            </a:endParaRP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يعزز التفاعل الرقمي من </a:t>
            </a:r>
            <a:r>
              <a:rPr lang="ar-SA" dirty="0">
                <a:solidFill>
                  <a:srgbClr val="C00000"/>
                </a:solidFill>
                <a:latin typeface="Alexandria" charset="0"/>
                <a:cs typeface="Alexandria" charset="0"/>
              </a:rPr>
              <a:t>فرص مشاركة الجمهور </a:t>
            </a:r>
            <a:r>
              <a:rPr lang="ar-SA" dirty="0">
                <a:latin typeface="Alexandria" charset="0"/>
                <a:cs typeface="Alexandria" charset="0"/>
              </a:rPr>
              <a:t>في صناعة المحتوى وتحسين جودة الأخبار، يشكل التفاعل الرقمي مجتمعًا إعلاميًا ديناميكيًا يتيح فرص التعلم المستمر للصحفيين والجمهور، مع ملاحظة أن التفاعل الفوري قد يؤدي إلى </a:t>
            </a:r>
            <a:r>
              <a:rPr lang="ar-SA" dirty="0">
                <a:solidFill>
                  <a:srgbClr val="C00000"/>
                </a:solidFill>
                <a:latin typeface="Alexandria" charset="0"/>
                <a:cs typeface="Alexandria" charset="0"/>
              </a:rPr>
              <a:t>تحديات</a:t>
            </a:r>
            <a:r>
              <a:rPr lang="ar-SA" dirty="0">
                <a:latin typeface="Alexandria" charset="0"/>
                <a:cs typeface="Alexandria" charset="0"/>
              </a:rPr>
              <a:t> مثل </a:t>
            </a:r>
            <a:r>
              <a:rPr lang="ar-SA" dirty="0">
                <a:solidFill>
                  <a:srgbClr val="C00000"/>
                </a:solidFill>
                <a:latin typeface="Alexandria" charset="0"/>
                <a:cs typeface="Alexandria" charset="0"/>
              </a:rPr>
              <a:t>إدارة التعليقات السلبية والأخبار الكاذبة</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5234055B-8050-63FD-82D6-4C6AB93FD68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315D80-D799-6605-FC97-842F4062090B}"/>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FF5EBEF4-EC1D-DC6A-DA1A-5477D544296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(3) الفروقات في التفاعل مع الجمهور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D5F9B48-16AA-93E4-8233-A7A3370C59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8B8F77B8-A40D-5233-1027-77F88AE84032}"/>
              </a:ext>
            </a:extLst>
          </p:cNvPr>
          <p:cNvPicPr>
            <a:picLocks noChangeAspect="1"/>
          </p:cNvPicPr>
          <p:nvPr/>
        </p:nvPicPr>
        <p:blipFill>
          <a:blip r:embed="rId3"/>
          <a:stretch>
            <a:fillRect/>
          </a:stretch>
        </p:blipFill>
        <p:spPr>
          <a:xfrm>
            <a:off x="228100" y="1703159"/>
            <a:ext cx="3730705" cy="22601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الصحافة الرقمية: كيف تصبح صحفيًا في عصر الإنترنت؟ | كوكب المعرفة">
            <a:extLst>
              <a:ext uri="{FF2B5EF4-FFF2-40B4-BE49-F238E27FC236}">
                <a16:creationId xmlns:a16="http://schemas.microsoft.com/office/drawing/2014/main" id="{D813BD77-DA2C-0415-8184-86D1A7499B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4401" y="4134374"/>
            <a:ext cx="4000123" cy="22500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9405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CEAAC-0E0C-BFBE-EA31-240A8DC8405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7D5DD8C-9FDD-7FF4-23B8-9F245BAF6E11}"/>
              </a:ext>
            </a:extLst>
          </p:cNvPr>
          <p:cNvSpPr txBox="1"/>
          <p:nvPr/>
        </p:nvSpPr>
        <p:spPr>
          <a:xfrm>
            <a:off x="3852152" y="1532065"/>
            <a:ext cx="7985283" cy="5054525"/>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التقليدية</a:t>
            </a:r>
            <a:r>
              <a:rPr lang="ar-SA" dirty="0">
                <a:latin typeface="Alexandria" charset="0"/>
                <a:cs typeface="Alexandria" charset="0"/>
              </a:rPr>
              <a:t> تحتاج إلى </a:t>
            </a:r>
            <a:r>
              <a:rPr lang="ar-SA" dirty="0">
                <a:solidFill>
                  <a:srgbClr val="C00000"/>
                </a:solidFill>
                <a:latin typeface="Alexandria" charset="0"/>
                <a:cs typeface="Alexandria" charset="0"/>
              </a:rPr>
              <a:t>ميزانيات عالية للطباعة</a:t>
            </a:r>
            <a:r>
              <a:rPr lang="ar-SA" dirty="0">
                <a:latin typeface="Alexandria" charset="0"/>
                <a:cs typeface="Alexandria" charset="0"/>
              </a:rPr>
              <a:t>، التوزيع، والبث عبر الوسائل المختلفة، وعلى الجانب الآخر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تعتمد على </a:t>
            </a:r>
            <a:r>
              <a:rPr lang="ar-SA" dirty="0">
                <a:solidFill>
                  <a:srgbClr val="C00000"/>
                </a:solidFill>
                <a:latin typeface="Alexandria" charset="0"/>
                <a:cs typeface="Alexandria" charset="0"/>
              </a:rPr>
              <a:t>تكاليف أقل نسبيًا</a:t>
            </a:r>
            <a:r>
              <a:rPr lang="ar-SA" dirty="0">
                <a:latin typeface="Alexandria" charset="0"/>
                <a:cs typeface="Alexandria" charset="0"/>
              </a:rPr>
              <a:t>، مما يسمح بظهور منصات إعلامية متعددة ومتنوعة.</a:t>
            </a:r>
          </a:p>
          <a:p>
            <a:pPr algn="just" rtl="1">
              <a:lnSpc>
                <a:spcPct val="250000"/>
              </a:lnSpc>
            </a:pPr>
            <a:endParaRPr lang="ar-SA" sz="500" dirty="0">
              <a:latin typeface="Alexandria" charset="0"/>
              <a:cs typeface="Alexandria" charset="0"/>
            </a:endParaRP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C00000"/>
                </a:solidFill>
                <a:latin typeface="Alexandria" charset="0"/>
                <a:cs typeface="Alexandria" charset="0"/>
              </a:rPr>
              <a:t>انخفاض</a:t>
            </a:r>
            <a:r>
              <a:rPr lang="ar-SA" dirty="0">
                <a:latin typeface="Alexandria" charset="0"/>
                <a:cs typeface="Alexandria" charset="0"/>
              </a:rPr>
              <a:t> </a:t>
            </a:r>
            <a:r>
              <a:rPr lang="ar-SA" dirty="0">
                <a:solidFill>
                  <a:srgbClr val="C00000"/>
                </a:solidFill>
                <a:latin typeface="Alexandria" charset="0"/>
                <a:cs typeface="Alexandria" charset="0"/>
              </a:rPr>
              <a:t>تكلفة الإنتاج </a:t>
            </a:r>
            <a:r>
              <a:rPr lang="ar-SA" dirty="0">
                <a:latin typeface="Alexandria" charset="0"/>
                <a:cs typeface="Alexandria" charset="0"/>
              </a:rPr>
              <a:t>في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يدعم </a:t>
            </a:r>
            <a:r>
              <a:rPr lang="ar-SA" dirty="0">
                <a:solidFill>
                  <a:srgbClr val="C00000"/>
                </a:solidFill>
                <a:latin typeface="Alexandria" charset="0"/>
                <a:cs typeface="Alexandria" charset="0"/>
              </a:rPr>
              <a:t>ظهور محتوى متنوع </a:t>
            </a:r>
            <a:r>
              <a:rPr lang="ar-SA" dirty="0">
                <a:latin typeface="Alexandria" charset="0"/>
                <a:cs typeface="Alexandria" charset="0"/>
              </a:rPr>
              <a:t>من مصادر مستقلة وصغيرة، وتواجه الصحافة الرقمية </a:t>
            </a:r>
            <a:r>
              <a:rPr lang="ar-SA" dirty="0">
                <a:solidFill>
                  <a:srgbClr val="C00000"/>
                </a:solidFill>
                <a:latin typeface="Alexandria" charset="0"/>
                <a:cs typeface="Alexandria" charset="0"/>
              </a:rPr>
              <a:t>تحديات</a:t>
            </a:r>
            <a:r>
              <a:rPr lang="ar-SA" dirty="0">
                <a:latin typeface="Alexandria" charset="0"/>
                <a:cs typeface="Alexandria" charset="0"/>
              </a:rPr>
              <a:t> في </a:t>
            </a:r>
            <a:r>
              <a:rPr lang="ar-SA" dirty="0">
                <a:solidFill>
                  <a:srgbClr val="C00000"/>
                </a:solidFill>
                <a:latin typeface="Alexandria" charset="0"/>
                <a:cs typeface="Alexandria" charset="0"/>
              </a:rPr>
              <a:t>تأمين</a:t>
            </a:r>
            <a:r>
              <a:rPr lang="ar-SA" dirty="0">
                <a:latin typeface="Alexandria" charset="0"/>
                <a:cs typeface="Alexandria" charset="0"/>
              </a:rPr>
              <a:t> </a:t>
            </a:r>
            <a:r>
              <a:rPr lang="ar-SA" dirty="0">
                <a:solidFill>
                  <a:srgbClr val="C00000"/>
                </a:solidFill>
                <a:latin typeface="Alexandria" charset="0"/>
                <a:cs typeface="Alexandria" charset="0"/>
              </a:rPr>
              <a:t>تمويل</a:t>
            </a:r>
            <a:r>
              <a:rPr lang="ar-SA" dirty="0">
                <a:latin typeface="Alexandria" charset="0"/>
                <a:cs typeface="Alexandria" charset="0"/>
              </a:rPr>
              <a:t> </a:t>
            </a:r>
            <a:r>
              <a:rPr lang="ar-SA" dirty="0">
                <a:solidFill>
                  <a:srgbClr val="C00000"/>
                </a:solidFill>
                <a:latin typeface="Alexandria" charset="0"/>
                <a:cs typeface="Alexandria" charset="0"/>
              </a:rPr>
              <a:t>مستدام</a:t>
            </a:r>
            <a:r>
              <a:rPr lang="ar-SA" dirty="0">
                <a:latin typeface="Alexandria" charset="0"/>
                <a:cs typeface="Alexandria" charset="0"/>
              </a:rPr>
              <a:t> للمحتوى عالي الجودة، وكذلك تعتمد بعض المنصات الرقمية على </a:t>
            </a:r>
            <a:r>
              <a:rPr lang="ar-SA" dirty="0">
                <a:solidFill>
                  <a:srgbClr val="C00000"/>
                </a:solidFill>
                <a:latin typeface="Alexandria" charset="0"/>
                <a:cs typeface="Alexandria" charset="0"/>
              </a:rPr>
              <a:t>نماذج تمويل جديدة </a:t>
            </a:r>
            <a:r>
              <a:rPr lang="ar-SA" dirty="0">
                <a:latin typeface="Alexandria" charset="0"/>
                <a:cs typeface="Alexandria" charset="0"/>
              </a:rPr>
              <a:t>مثل الاشتراكات والدعم الجماهيري.</a:t>
            </a:r>
          </a:p>
        </p:txBody>
      </p:sp>
      <p:sp>
        <p:nvSpPr>
          <p:cNvPr id="24" name="Rectangle 23">
            <a:extLst>
              <a:ext uri="{FF2B5EF4-FFF2-40B4-BE49-F238E27FC236}">
                <a16:creationId xmlns:a16="http://schemas.microsoft.com/office/drawing/2014/main" id="{B2EDF4BA-A20E-3AF6-1B75-61698A27CA6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C73D2CE-8913-AC15-7AEE-B589B8528940}"/>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7044A57A-1009-D37A-E90B-D2ECA335027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(4) الفروقات في تكلفة الإنتاج</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C93131B-567A-B44E-5551-21B59375AA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دور الصحافة في المجتمع">
            <a:extLst>
              <a:ext uri="{FF2B5EF4-FFF2-40B4-BE49-F238E27FC236}">
                <a16:creationId xmlns:a16="http://schemas.microsoft.com/office/drawing/2014/main" id="{133AFCC3-CFBF-1C96-5309-1A000F00B3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314" y="1718966"/>
            <a:ext cx="3369006" cy="2524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0" name="Picture 4" descr="التصميم التفاعلي“.. مساقات قريبة وبعيدة عن الصحافة | معهد الجزيرة ...">
            <a:extLst>
              <a:ext uri="{FF2B5EF4-FFF2-40B4-BE49-F238E27FC236}">
                <a16:creationId xmlns:a16="http://schemas.microsoft.com/office/drawing/2014/main" id="{566FA150-1743-91D8-6948-BF1D00894C7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139" t="-16" r="5131" b="16"/>
          <a:stretch/>
        </p:blipFill>
        <p:spPr bwMode="auto">
          <a:xfrm>
            <a:off x="191317" y="4412000"/>
            <a:ext cx="3598135" cy="21305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6653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E8BF9-CAD8-2027-867E-BF251F48BD0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3A693B-4DCA-D0B5-5E2C-5EFC3A0818E9}"/>
              </a:ext>
            </a:extLst>
          </p:cNvPr>
          <p:cNvSpPr txBox="1"/>
          <p:nvPr/>
        </p:nvSpPr>
        <p:spPr>
          <a:xfrm>
            <a:off x="3560322" y="1532065"/>
            <a:ext cx="8277113" cy="4823693"/>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التقليدية</a:t>
            </a:r>
            <a:r>
              <a:rPr lang="ar-SA" dirty="0">
                <a:latin typeface="Alexandria" charset="0"/>
                <a:cs typeface="Alexandria" charset="0"/>
              </a:rPr>
              <a:t> عادة ما تكون </a:t>
            </a:r>
            <a:r>
              <a:rPr lang="ar-SA" dirty="0">
                <a:solidFill>
                  <a:srgbClr val="C00000"/>
                </a:solidFill>
                <a:latin typeface="Alexandria" charset="0"/>
                <a:cs typeface="Alexandria" charset="0"/>
              </a:rPr>
              <a:t>محلية أو إقليمية الانتشار</a:t>
            </a:r>
            <a:r>
              <a:rPr lang="ar-SA" dirty="0">
                <a:latin typeface="Alexandria" charset="0"/>
                <a:cs typeface="Alexandria" charset="0"/>
              </a:rPr>
              <a:t> بسبب قيود التوزيع المادي، وبالمقابل فإن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تتميز </a:t>
            </a:r>
            <a:r>
              <a:rPr lang="ar-SA" dirty="0">
                <a:solidFill>
                  <a:srgbClr val="C00000"/>
                </a:solidFill>
                <a:latin typeface="Alexandria" charset="0"/>
                <a:cs typeface="Alexandria" charset="0"/>
              </a:rPr>
              <a:t>بانتشار عالمي سريع </a:t>
            </a:r>
            <a:r>
              <a:rPr lang="ar-SA" dirty="0">
                <a:latin typeface="Alexandria" charset="0"/>
                <a:cs typeface="Alexandria" charset="0"/>
              </a:rPr>
              <a:t>من خلال الإنترنت </a:t>
            </a:r>
            <a:r>
              <a:rPr lang="ar-SA" dirty="0">
                <a:solidFill>
                  <a:srgbClr val="C00000"/>
                </a:solidFill>
                <a:latin typeface="Alexandria" charset="0"/>
                <a:cs typeface="Alexandria" charset="0"/>
              </a:rPr>
              <a:t>دون حدود جغرافية</a:t>
            </a:r>
            <a:r>
              <a:rPr lang="ar-SA" dirty="0">
                <a:latin typeface="Alexandria" charset="0"/>
                <a:cs typeface="Alexandria" charset="0"/>
              </a:rPr>
              <a:t>.</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انتشار </a:t>
            </a:r>
            <a:r>
              <a:rPr lang="ar-SA" b="1" dirty="0">
                <a:latin typeface="Alexandria" charset="0"/>
                <a:cs typeface="Alexandria" charset="0"/>
              </a:rPr>
              <a:t>الصحافة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يفرض </a:t>
            </a:r>
            <a:r>
              <a:rPr lang="ar-SA" dirty="0">
                <a:solidFill>
                  <a:srgbClr val="C00000"/>
                </a:solidFill>
                <a:latin typeface="Alexandria" charset="0"/>
                <a:cs typeface="Alexandria" charset="0"/>
              </a:rPr>
              <a:t>تحديات ثقافية ولغوية تستدعي توطين المحتوى</a:t>
            </a:r>
            <a:r>
              <a:rPr lang="ar-SA" dirty="0">
                <a:latin typeface="Alexandria" charset="0"/>
                <a:cs typeface="Alexandria" charset="0"/>
              </a:rPr>
              <a:t> ليناسب جمهور متنوع، ومن المهم أن نشير إلى أن الصحافة الرقمية تتيح </a:t>
            </a:r>
            <a:r>
              <a:rPr lang="ar-SA" dirty="0">
                <a:solidFill>
                  <a:srgbClr val="C00000"/>
                </a:solidFill>
                <a:latin typeface="Alexandria" charset="0"/>
                <a:cs typeface="Alexandria" charset="0"/>
              </a:rPr>
              <a:t>فرص التعاون الإعلامي </a:t>
            </a:r>
            <a:r>
              <a:rPr lang="ar-SA" dirty="0">
                <a:latin typeface="Alexandria" charset="0"/>
                <a:cs typeface="Alexandria" charset="0"/>
              </a:rPr>
              <a:t>عبر الحدود </a:t>
            </a:r>
            <a:r>
              <a:rPr lang="ar-SA" dirty="0">
                <a:solidFill>
                  <a:srgbClr val="C00000"/>
                </a:solidFill>
                <a:latin typeface="Alexandria" charset="0"/>
                <a:cs typeface="Alexandria" charset="0"/>
              </a:rPr>
              <a:t>وتغطية</a:t>
            </a:r>
            <a:r>
              <a:rPr lang="ar-SA" dirty="0">
                <a:latin typeface="Alexandria" charset="0"/>
                <a:cs typeface="Alexandria" charset="0"/>
              </a:rPr>
              <a:t> </a:t>
            </a:r>
            <a:r>
              <a:rPr lang="ar-SA" dirty="0">
                <a:solidFill>
                  <a:srgbClr val="C00000"/>
                </a:solidFill>
                <a:latin typeface="Alexandria" charset="0"/>
                <a:cs typeface="Alexandria" charset="0"/>
              </a:rPr>
              <a:t>الأحداث العالمية </a:t>
            </a:r>
            <a:r>
              <a:rPr lang="ar-SA" dirty="0">
                <a:latin typeface="Alexandria" charset="0"/>
                <a:cs typeface="Alexandria" charset="0"/>
              </a:rPr>
              <a:t>بشكل أفضل، كما أن زيادة الانتشار الرقمي تعزز من دور الصحافة في تشكيل الرأي العام العالمي.</a:t>
            </a:r>
          </a:p>
        </p:txBody>
      </p:sp>
      <p:sp>
        <p:nvSpPr>
          <p:cNvPr id="24" name="Rectangle 23">
            <a:extLst>
              <a:ext uri="{FF2B5EF4-FFF2-40B4-BE49-F238E27FC236}">
                <a16:creationId xmlns:a16="http://schemas.microsoft.com/office/drawing/2014/main" id="{2F93BD07-B334-1978-4BDE-87A7B714691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77945A9-D92A-A3F8-8753-4E9DA846517E}"/>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C4F42016-7B13-9307-BC28-871B130DF11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(5) الفروقات في نطاق الانتشار</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75DEA36-5F93-673C-D5C7-E44E2A695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أخلاقيات الصحافة الرقمية.. تحولات دائمة - ميثاق شرف للإعلاميين ...">
            <a:extLst>
              <a:ext uri="{FF2B5EF4-FFF2-40B4-BE49-F238E27FC236}">
                <a16:creationId xmlns:a16="http://schemas.microsoft.com/office/drawing/2014/main" id="{39E0681E-9AB3-710D-49E5-A8D9FFC17B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52" y="4171172"/>
            <a:ext cx="3402771" cy="22721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4" name="Picture 4" descr="الصحافة الورقية المصرية.. لماذا لم تعُد فاعلة ومؤثرة؟ | سياسة ...">
            <a:extLst>
              <a:ext uri="{FF2B5EF4-FFF2-40B4-BE49-F238E27FC236}">
                <a16:creationId xmlns:a16="http://schemas.microsoft.com/office/drawing/2014/main" id="{607552F8-2D04-07D8-3598-22D5214254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2" y="1687710"/>
            <a:ext cx="3402771" cy="22685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4516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92F65-7D31-7801-329E-1C61241643C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4AF225E-3F55-CB5C-0D8E-B413EA4C9AE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DCBFDD-22A4-C1E6-6666-94781A7242E8}"/>
              </a:ext>
            </a:extLst>
          </p:cNvPr>
          <p:cNvSpPr txBox="1"/>
          <p:nvPr/>
        </p:nvSpPr>
        <p:spPr>
          <a:xfrm>
            <a:off x="5476240" y="152924"/>
            <a:ext cx="659921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E5FFECCE-036C-66C2-CC93-B12D370E7B2F}"/>
              </a:ext>
            </a:extLst>
          </p:cNvPr>
          <p:cNvSpPr/>
          <p:nvPr/>
        </p:nvSpPr>
        <p:spPr>
          <a:xfrm>
            <a:off x="-132080" y="2297995"/>
            <a:ext cx="12471225" cy="176380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أهم التحديات المشتركة بين الصحافة التقليدية والرقمية</a:t>
            </a:r>
          </a:p>
        </p:txBody>
      </p:sp>
      <p:pic>
        <p:nvPicPr>
          <p:cNvPr id="17" name="Graphic 21">
            <a:extLst>
              <a:ext uri="{FF2B5EF4-FFF2-40B4-BE49-F238E27FC236}">
                <a16:creationId xmlns:a16="http://schemas.microsoft.com/office/drawing/2014/main" id="{0D6C2FEC-AEA3-7967-D194-498D8503C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802422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1FF88-9EE6-10CE-5BB7-4EF35F7CB8C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44A188B-07A8-E658-93E9-D16A8165032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7F45126-DDB2-E028-342F-2FFC77950ECB}"/>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095BF5D2-BC4B-2BBB-9989-A099D326CE47}"/>
              </a:ext>
            </a:extLst>
          </p:cNvPr>
          <p:cNvSpPr/>
          <p:nvPr/>
        </p:nvSpPr>
        <p:spPr>
          <a:xfrm>
            <a:off x="2653888" y="658381"/>
            <a:ext cx="9421571" cy="153356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التحدي الأول – المصداقية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F7AF44B-17E6-28DA-83FD-4D8FFDFD8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Rectangle 1">
            <a:extLst>
              <a:ext uri="{FF2B5EF4-FFF2-40B4-BE49-F238E27FC236}">
                <a16:creationId xmlns:a16="http://schemas.microsoft.com/office/drawing/2014/main" id="{B1CD4738-9040-7C92-E034-7BF479629E20}"/>
              </a:ext>
            </a:extLst>
          </p:cNvPr>
          <p:cNvSpPr/>
          <p:nvPr/>
        </p:nvSpPr>
        <p:spPr>
          <a:xfrm>
            <a:off x="325120" y="2296610"/>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تواجه الصحافة التقليدية والرقمية تحديات في الحفاظ على المصداقية وسط انتشار الأخبار الكاذبة والمعلومات المغلوطة.</a:t>
            </a:r>
            <a:endParaRPr lang="en-US" dirty="0">
              <a:solidFill>
                <a:schemeClr val="tx1"/>
              </a:solidFill>
              <a:latin typeface="Alexandria" charset="0"/>
              <a:cs typeface="Alexandria" charset="0"/>
            </a:endParaRPr>
          </a:p>
        </p:txBody>
      </p:sp>
      <p:sp>
        <p:nvSpPr>
          <p:cNvPr id="3" name="Rectangle 2">
            <a:extLst>
              <a:ext uri="{FF2B5EF4-FFF2-40B4-BE49-F238E27FC236}">
                <a16:creationId xmlns:a16="http://schemas.microsoft.com/office/drawing/2014/main" id="{4B5D231D-4CA2-E4AE-165B-28382959E8B2}"/>
              </a:ext>
            </a:extLst>
          </p:cNvPr>
          <p:cNvSpPr/>
          <p:nvPr/>
        </p:nvSpPr>
        <p:spPr>
          <a:xfrm>
            <a:off x="6809312" y="2296611"/>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أولاً</a:t>
            </a:r>
          </a:p>
        </p:txBody>
      </p:sp>
      <p:sp>
        <p:nvSpPr>
          <p:cNvPr id="4" name="Rectangle 3">
            <a:extLst>
              <a:ext uri="{FF2B5EF4-FFF2-40B4-BE49-F238E27FC236}">
                <a16:creationId xmlns:a16="http://schemas.microsoft.com/office/drawing/2014/main" id="{297F16DC-B171-64DC-1C1B-60B2DB08BB66}"/>
              </a:ext>
            </a:extLst>
          </p:cNvPr>
          <p:cNvSpPr/>
          <p:nvPr/>
        </p:nvSpPr>
        <p:spPr>
          <a:xfrm>
            <a:off x="325120" y="3740047"/>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تتطلب المصداقية التحقق الدقيق من المصادر والتحليل الموضوعي لتجنب التضليل الإعلامي.</a:t>
            </a:r>
          </a:p>
        </p:txBody>
      </p:sp>
      <p:sp>
        <p:nvSpPr>
          <p:cNvPr id="5" name="Rectangle 4">
            <a:extLst>
              <a:ext uri="{FF2B5EF4-FFF2-40B4-BE49-F238E27FC236}">
                <a16:creationId xmlns:a16="http://schemas.microsoft.com/office/drawing/2014/main" id="{DC3CB54D-6385-412C-A550-908C03084DD4}"/>
              </a:ext>
            </a:extLst>
          </p:cNvPr>
          <p:cNvSpPr/>
          <p:nvPr/>
        </p:nvSpPr>
        <p:spPr>
          <a:xfrm>
            <a:off x="6809312" y="3740048"/>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ثانياً</a:t>
            </a:r>
          </a:p>
        </p:txBody>
      </p:sp>
      <p:sp>
        <p:nvSpPr>
          <p:cNvPr id="6" name="Rectangle 5">
            <a:extLst>
              <a:ext uri="{FF2B5EF4-FFF2-40B4-BE49-F238E27FC236}">
                <a16:creationId xmlns:a16="http://schemas.microsoft.com/office/drawing/2014/main" id="{5B5BCE05-5239-751F-49D4-E98A830CCE77}"/>
              </a:ext>
            </a:extLst>
          </p:cNvPr>
          <p:cNvSpPr/>
          <p:nvPr/>
        </p:nvSpPr>
        <p:spPr>
          <a:xfrm>
            <a:off x="325120" y="5193644"/>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في كلا النوعين، يلعب دور الصحفي في التأكد من صحة الأخبار دورًا حاسمًا في بناء الثقة مع الجمهور.</a:t>
            </a:r>
          </a:p>
        </p:txBody>
      </p:sp>
      <p:sp>
        <p:nvSpPr>
          <p:cNvPr id="7" name="Rectangle 6">
            <a:extLst>
              <a:ext uri="{FF2B5EF4-FFF2-40B4-BE49-F238E27FC236}">
                <a16:creationId xmlns:a16="http://schemas.microsoft.com/office/drawing/2014/main" id="{0DC49282-DA26-91DE-1A72-502A772D2468}"/>
              </a:ext>
            </a:extLst>
          </p:cNvPr>
          <p:cNvSpPr/>
          <p:nvPr/>
        </p:nvSpPr>
        <p:spPr>
          <a:xfrm>
            <a:off x="6809312" y="5193645"/>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dirty="0">
                <a:solidFill>
                  <a:srgbClr val="C00000"/>
                </a:solidFill>
                <a:latin typeface="Alexandria" charset="0"/>
                <a:cs typeface="Alexandria" charset="0"/>
              </a:rPr>
              <a:t>ثالثاً</a:t>
            </a:r>
          </a:p>
        </p:txBody>
      </p:sp>
      <p:pic>
        <p:nvPicPr>
          <p:cNvPr id="6146" name="Picture 2" descr="إعلاميون من دول مجلس التعاون لـ«الجزيرة»: الصحافة الورقية ذات ...">
            <a:extLst>
              <a:ext uri="{FF2B5EF4-FFF2-40B4-BE49-F238E27FC236}">
                <a16:creationId xmlns:a16="http://schemas.microsoft.com/office/drawing/2014/main" id="{1283BFCE-8D16-080A-47F3-DA5831E562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2086" y="2477150"/>
            <a:ext cx="3564794" cy="3443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12513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animBg="1"/>
      <p:bldP spid="3" grpId="0" animBg="1"/>
      <p:bldP spid="4" grpId="0" animBg="1"/>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8BAFD-57C4-D0A4-1FB0-D0AA18AD2CD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F002188-9EB1-2836-4308-E90618A0DCE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A80456-834E-E3B1-EC8B-2AE3CA905B93}"/>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BF51BAEC-1659-0F68-6180-2335EB271FE0}"/>
              </a:ext>
            </a:extLst>
          </p:cNvPr>
          <p:cNvSpPr/>
          <p:nvPr/>
        </p:nvSpPr>
        <p:spPr>
          <a:xfrm>
            <a:off x="2653888" y="658381"/>
            <a:ext cx="9421571" cy="153356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التحدي الثاني – التمويل</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FDA8769-4262-BDE3-BBE4-D8702D6808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Rectangle 1">
            <a:extLst>
              <a:ext uri="{FF2B5EF4-FFF2-40B4-BE49-F238E27FC236}">
                <a16:creationId xmlns:a16="http://schemas.microsoft.com/office/drawing/2014/main" id="{5FD51361-A21A-E0CD-788C-5C4E2C89D1AF}"/>
              </a:ext>
            </a:extLst>
          </p:cNvPr>
          <p:cNvSpPr/>
          <p:nvPr/>
        </p:nvSpPr>
        <p:spPr>
          <a:xfrm>
            <a:off x="325120" y="2296610"/>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تواجه وسائل الإعلام التقليدية والرقمية صعوبات متزايدة في تأمين مصادر تمويل مستقرة لاستمرار العمل الإعلامي.</a:t>
            </a:r>
            <a:endParaRPr lang="en-US" dirty="0">
              <a:solidFill>
                <a:schemeClr val="tx1"/>
              </a:solidFill>
              <a:latin typeface="Alexandria" charset="0"/>
              <a:cs typeface="Alexandria" charset="0"/>
            </a:endParaRPr>
          </a:p>
        </p:txBody>
      </p:sp>
      <p:sp>
        <p:nvSpPr>
          <p:cNvPr id="3" name="Rectangle 2">
            <a:extLst>
              <a:ext uri="{FF2B5EF4-FFF2-40B4-BE49-F238E27FC236}">
                <a16:creationId xmlns:a16="http://schemas.microsoft.com/office/drawing/2014/main" id="{C6C017FD-7EFF-4A50-12FF-1DD6542C6484}"/>
              </a:ext>
            </a:extLst>
          </p:cNvPr>
          <p:cNvSpPr/>
          <p:nvPr/>
        </p:nvSpPr>
        <p:spPr>
          <a:xfrm>
            <a:off x="6809312" y="2296611"/>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أولاً</a:t>
            </a:r>
          </a:p>
        </p:txBody>
      </p:sp>
      <p:sp>
        <p:nvSpPr>
          <p:cNvPr id="4" name="Rectangle 3">
            <a:extLst>
              <a:ext uri="{FF2B5EF4-FFF2-40B4-BE49-F238E27FC236}">
                <a16:creationId xmlns:a16="http://schemas.microsoft.com/office/drawing/2014/main" id="{B8EA5E97-5BC0-D5A9-7B63-EE97696A5AFA}"/>
              </a:ext>
            </a:extLst>
          </p:cNvPr>
          <p:cNvSpPr/>
          <p:nvPr/>
        </p:nvSpPr>
        <p:spPr>
          <a:xfrm>
            <a:off x="325120" y="3740047"/>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تقليديًا تعتمد الصحافة على الإعلانات، لكن تراجع الإعلانات التقليدية يضغط على ميزانيات المؤسسات الإعلامية.</a:t>
            </a:r>
          </a:p>
        </p:txBody>
      </p:sp>
      <p:sp>
        <p:nvSpPr>
          <p:cNvPr id="5" name="Rectangle 4">
            <a:extLst>
              <a:ext uri="{FF2B5EF4-FFF2-40B4-BE49-F238E27FC236}">
                <a16:creationId xmlns:a16="http://schemas.microsoft.com/office/drawing/2014/main" id="{4B9B95DD-EBA3-F37A-0792-71E88A301246}"/>
              </a:ext>
            </a:extLst>
          </p:cNvPr>
          <p:cNvSpPr/>
          <p:nvPr/>
        </p:nvSpPr>
        <p:spPr>
          <a:xfrm>
            <a:off x="6809312" y="3740048"/>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ثانياً</a:t>
            </a:r>
          </a:p>
        </p:txBody>
      </p:sp>
      <p:sp>
        <p:nvSpPr>
          <p:cNvPr id="6" name="Rectangle 5">
            <a:extLst>
              <a:ext uri="{FF2B5EF4-FFF2-40B4-BE49-F238E27FC236}">
                <a16:creationId xmlns:a16="http://schemas.microsoft.com/office/drawing/2014/main" id="{D46D1D52-C0BE-CB2F-AD42-7BD97CBC909E}"/>
              </a:ext>
            </a:extLst>
          </p:cNvPr>
          <p:cNvSpPr/>
          <p:nvPr/>
        </p:nvSpPr>
        <p:spPr>
          <a:xfrm>
            <a:off x="325120" y="5193644"/>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الصحافة الرقمية تبحث عن نماذج تمويل جديدة كاشتراكات المستخدمين والدعم الجماهيري لمواجهة هذا التحدي.</a:t>
            </a:r>
          </a:p>
        </p:txBody>
      </p:sp>
      <p:sp>
        <p:nvSpPr>
          <p:cNvPr id="7" name="Rectangle 6">
            <a:extLst>
              <a:ext uri="{FF2B5EF4-FFF2-40B4-BE49-F238E27FC236}">
                <a16:creationId xmlns:a16="http://schemas.microsoft.com/office/drawing/2014/main" id="{CB41C3A5-DA0B-6653-8ABD-29520B9E6B18}"/>
              </a:ext>
            </a:extLst>
          </p:cNvPr>
          <p:cNvSpPr/>
          <p:nvPr/>
        </p:nvSpPr>
        <p:spPr>
          <a:xfrm>
            <a:off x="6809312" y="5193645"/>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dirty="0">
                <a:solidFill>
                  <a:srgbClr val="C00000"/>
                </a:solidFill>
                <a:latin typeface="Alexandria" charset="0"/>
                <a:cs typeface="Alexandria" charset="0"/>
              </a:rPr>
              <a:t>ثالثاً</a:t>
            </a:r>
          </a:p>
        </p:txBody>
      </p:sp>
      <p:pic>
        <p:nvPicPr>
          <p:cNvPr id="7170" name="Picture 2" descr="تحديات المصداقية – مجلة القافلة">
            <a:extLst>
              <a:ext uri="{FF2B5EF4-FFF2-40B4-BE49-F238E27FC236}">
                <a16:creationId xmlns:a16="http://schemas.microsoft.com/office/drawing/2014/main" id="{D9D7BE38-1DD6-50D0-F91C-362E5D1279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448"/>
          <a:stretch/>
        </p:blipFill>
        <p:spPr bwMode="auto">
          <a:xfrm>
            <a:off x="8433822" y="2481212"/>
            <a:ext cx="3433058" cy="38108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613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animBg="1"/>
      <p:bldP spid="3" grpId="0" animBg="1"/>
      <p:bldP spid="4" grpId="0" animBg="1"/>
      <p:bldP spid="5" grpId="0" animBg="1"/>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B2CE4-F3F1-5112-7A5E-EAD03BDCF12D}"/>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473185E-F167-89B9-2FE7-DD3E7A9B36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AFEBF4F-272B-1ABD-383C-4A9204EDA320}"/>
              </a:ext>
            </a:extLst>
          </p:cNvPr>
          <p:cNvSpPr txBox="1"/>
          <p:nvPr/>
        </p:nvSpPr>
        <p:spPr>
          <a:xfrm>
            <a:off x="4876800" y="152924"/>
            <a:ext cx="719865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69157A1F-8670-B79C-58C1-63C93FA15920}"/>
              </a:ext>
            </a:extLst>
          </p:cNvPr>
          <p:cNvSpPr/>
          <p:nvPr/>
        </p:nvSpPr>
        <p:spPr>
          <a:xfrm>
            <a:off x="2653888" y="658381"/>
            <a:ext cx="9421571" cy="153356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التحدي الثالث – التغير التكنولوجي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5CC07CC-621A-15A7-7EDC-F1149E5FF7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Rectangle 1">
            <a:extLst>
              <a:ext uri="{FF2B5EF4-FFF2-40B4-BE49-F238E27FC236}">
                <a16:creationId xmlns:a16="http://schemas.microsoft.com/office/drawing/2014/main" id="{E62A31A8-9B38-3387-1EDF-9D322E1E61AA}"/>
              </a:ext>
            </a:extLst>
          </p:cNvPr>
          <p:cNvSpPr/>
          <p:nvPr/>
        </p:nvSpPr>
        <p:spPr>
          <a:xfrm>
            <a:off x="325120" y="2296610"/>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يتوجب على المؤسسات الصحفية التقليدية التكيف مع التكنولوجيا الرقمية لتجنب الانقراض الإعلامي.</a:t>
            </a:r>
            <a:endParaRPr lang="en-US" dirty="0">
              <a:solidFill>
                <a:schemeClr val="tx1"/>
              </a:solidFill>
              <a:latin typeface="Alexandria" charset="0"/>
              <a:cs typeface="Alexandria" charset="0"/>
            </a:endParaRPr>
          </a:p>
        </p:txBody>
      </p:sp>
      <p:sp>
        <p:nvSpPr>
          <p:cNvPr id="3" name="Rectangle 2">
            <a:extLst>
              <a:ext uri="{FF2B5EF4-FFF2-40B4-BE49-F238E27FC236}">
                <a16:creationId xmlns:a16="http://schemas.microsoft.com/office/drawing/2014/main" id="{1D37C36A-EEDB-30C4-A43A-A0D30D022CFF}"/>
              </a:ext>
            </a:extLst>
          </p:cNvPr>
          <p:cNvSpPr/>
          <p:nvPr/>
        </p:nvSpPr>
        <p:spPr>
          <a:xfrm>
            <a:off x="6809312" y="2296611"/>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أولاً</a:t>
            </a:r>
          </a:p>
        </p:txBody>
      </p:sp>
      <p:sp>
        <p:nvSpPr>
          <p:cNvPr id="4" name="Rectangle 3">
            <a:extLst>
              <a:ext uri="{FF2B5EF4-FFF2-40B4-BE49-F238E27FC236}">
                <a16:creationId xmlns:a16="http://schemas.microsoft.com/office/drawing/2014/main" id="{1CCBA9C4-A61D-9F05-5BF9-8747818E9F68}"/>
              </a:ext>
            </a:extLst>
          </p:cNvPr>
          <p:cNvSpPr/>
          <p:nvPr/>
        </p:nvSpPr>
        <p:spPr>
          <a:xfrm>
            <a:off x="325120" y="3740047"/>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تحتاج الصحافة الرقمية إلى متابعة مستمرة لأحدث التقنيات لضمان سرعة وجودة النشر والتفاعل.</a:t>
            </a:r>
          </a:p>
        </p:txBody>
      </p:sp>
      <p:sp>
        <p:nvSpPr>
          <p:cNvPr id="5" name="Rectangle 4">
            <a:extLst>
              <a:ext uri="{FF2B5EF4-FFF2-40B4-BE49-F238E27FC236}">
                <a16:creationId xmlns:a16="http://schemas.microsoft.com/office/drawing/2014/main" id="{71ABD931-4B6D-B400-6F6F-1B52BED22F69}"/>
              </a:ext>
            </a:extLst>
          </p:cNvPr>
          <p:cNvSpPr/>
          <p:nvPr/>
        </p:nvSpPr>
        <p:spPr>
          <a:xfrm>
            <a:off x="6809312" y="3740048"/>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lnSpc>
                <a:spcPct val="150000"/>
              </a:lnSpc>
            </a:pPr>
            <a:r>
              <a:rPr lang="ar-SA" dirty="0">
                <a:solidFill>
                  <a:srgbClr val="C00000"/>
                </a:solidFill>
                <a:latin typeface="Alexandria" charset="0"/>
                <a:cs typeface="Alexandria" charset="0"/>
              </a:rPr>
              <a:t>ثانياً</a:t>
            </a:r>
          </a:p>
        </p:txBody>
      </p:sp>
      <p:sp>
        <p:nvSpPr>
          <p:cNvPr id="6" name="Rectangle 5">
            <a:extLst>
              <a:ext uri="{FF2B5EF4-FFF2-40B4-BE49-F238E27FC236}">
                <a16:creationId xmlns:a16="http://schemas.microsoft.com/office/drawing/2014/main" id="{F7904616-5D07-AEA6-2CBC-7962240D7888}"/>
              </a:ext>
            </a:extLst>
          </p:cNvPr>
          <p:cNvSpPr/>
          <p:nvPr/>
        </p:nvSpPr>
        <p:spPr>
          <a:xfrm>
            <a:off x="325120" y="5193644"/>
            <a:ext cx="6446872"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just" rtl="1">
              <a:lnSpc>
                <a:spcPct val="150000"/>
              </a:lnSpc>
            </a:pPr>
            <a:r>
              <a:rPr lang="ar-SA" dirty="0">
                <a:solidFill>
                  <a:schemeClr val="tx1"/>
                </a:solidFill>
                <a:latin typeface="Alexandria" charset="0"/>
                <a:cs typeface="Alexandria" charset="0"/>
              </a:rPr>
              <a:t>التغير السريع في التكنولوجيا يتطلب تدريب مستمر للصحفيين على استخدام الأدوات الحديثة وإنتاج محتوى مبتكر.</a:t>
            </a:r>
          </a:p>
        </p:txBody>
      </p:sp>
      <p:sp>
        <p:nvSpPr>
          <p:cNvPr id="7" name="Rectangle 6">
            <a:extLst>
              <a:ext uri="{FF2B5EF4-FFF2-40B4-BE49-F238E27FC236}">
                <a16:creationId xmlns:a16="http://schemas.microsoft.com/office/drawing/2014/main" id="{45F96159-2D55-C45F-E41A-5DF8476AEF4E}"/>
              </a:ext>
            </a:extLst>
          </p:cNvPr>
          <p:cNvSpPr/>
          <p:nvPr/>
        </p:nvSpPr>
        <p:spPr>
          <a:xfrm>
            <a:off x="6809312" y="5193645"/>
            <a:ext cx="1167973" cy="1348936"/>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dirty="0">
                <a:solidFill>
                  <a:srgbClr val="C00000"/>
                </a:solidFill>
                <a:latin typeface="Alexandria" charset="0"/>
                <a:cs typeface="Alexandria" charset="0"/>
              </a:rPr>
              <a:t>ثالثاً</a:t>
            </a:r>
          </a:p>
        </p:txBody>
      </p:sp>
      <p:pic>
        <p:nvPicPr>
          <p:cNvPr id="8194" name="Picture 2" descr="الذكاء الاصطناعي يرسم ملامح مستقبل الصحافة الإلكترونية – أصـــداء">
            <a:extLst>
              <a:ext uri="{FF2B5EF4-FFF2-40B4-BE49-F238E27FC236}">
                <a16:creationId xmlns:a16="http://schemas.microsoft.com/office/drawing/2014/main" id="{999806EB-3D90-E7D2-3AF3-0A25D65C0A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34" r="12457"/>
          <a:stretch/>
        </p:blipFill>
        <p:spPr bwMode="auto">
          <a:xfrm>
            <a:off x="8103749" y="2623963"/>
            <a:ext cx="3958553" cy="33865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9260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animBg="1"/>
      <p:bldP spid="3" grpId="0" animBg="1"/>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EA198-40B7-5FB1-4F17-02592972A11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F06F4A0-1D39-04FF-490D-93E9398C128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2EAB6EB-8A99-E397-3474-82DF82F3E154}"/>
              </a:ext>
            </a:extLst>
          </p:cNvPr>
          <p:cNvSpPr txBox="1"/>
          <p:nvPr/>
        </p:nvSpPr>
        <p:spPr>
          <a:xfrm>
            <a:off x="5476240" y="152924"/>
            <a:ext cx="659921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311CB430-4488-FC16-2F71-82E397E8F3F8}"/>
              </a:ext>
            </a:extLst>
          </p:cNvPr>
          <p:cNvSpPr/>
          <p:nvPr/>
        </p:nvSpPr>
        <p:spPr>
          <a:xfrm>
            <a:off x="-132080" y="2297995"/>
            <a:ext cx="12471225" cy="176380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مستقبل الصحافة</a:t>
            </a:r>
          </a:p>
        </p:txBody>
      </p:sp>
      <p:pic>
        <p:nvPicPr>
          <p:cNvPr id="17" name="Graphic 21">
            <a:extLst>
              <a:ext uri="{FF2B5EF4-FFF2-40B4-BE49-F238E27FC236}">
                <a16:creationId xmlns:a16="http://schemas.microsoft.com/office/drawing/2014/main" id="{4EE92F3B-85B0-D68B-0B1A-70E88AF786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58325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9EB7F-712F-1C1B-B987-BAD037CAC6F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1F72D3D-85D7-121E-334F-58E60C4B7C6F}"/>
              </a:ext>
            </a:extLst>
          </p:cNvPr>
          <p:cNvSpPr txBox="1"/>
          <p:nvPr/>
        </p:nvSpPr>
        <p:spPr>
          <a:xfrm>
            <a:off x="5140960" y="2348818"/>
            <a:ext cx="6646712" cy="4131196"/>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يتجه مستقبل الصحافة نحو </a:t>
            </a:r>
            <a:r>
              <a:rPr lang="ar-SA" dirty="0">
                <a:solidFill>
                  <a:srgbClr val="C00000"/>
                </a:solidFill>
                <a:latin typeface="Alexandria" charset="0"/>
                <a:cs typeface="Alexandria" charset="0"/>
              </a:rPr>
              <a:t>دمج بين الصحافة التقليدية والرقمية</a:t>
            </a:r>
            <a:r>
              <a:rPr lang="ar-SA" dirty="0">
                <a:latin typeface="Alexandria" charset="0"/>
                <a:cs typeface="Alexandria" charset="0"/>
              </a:rPr>
              <a:t> للاستفادة من مزايا كل منهما.</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المؤسسات الإعلامية الكبرى تعتمد </a:t>
            </a:r>
            <a:r>
              <a:rPr lang="ar-SA" dirty="0">
                <a:solidFill>
                  <a:srgbClr val="C00000"/>
                </a:solidFill>
                <a:latin typeface="Alexandria" charset="0"/>
                <a:cs typeface="Alexandria" charset="0"/>
              </a:rPr>
              <a:t>نماذج هجينة تجمع بين الطباعة والبث الرقمي</a:t>
            </a:r>
            <a:r>
              <a:rPr lang="ar-SA" dirty="0">
                <a:latin typeface="Alexandria" charset="0"/>
                <a:cs typeface="Alexandria" charset="0"/>
              </a:rPr>
              <a:t> لجذب جمهور أوسع.</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هذا الدمج يتيح </a:t>
            </a:r>
            <a:r>
              <a:rPr lang="ar-SA" dirty="0">
                <a:solidFill>
                  <a:srgbClr val="C00000"/>
                </a:solidFill>
                <a:latin typeface="Alexandria" charset="0"/>
                <a:cs typeface="Alexandria" charset="0"/>
              </a:rPr>
              <a:t>تنويع مصادر التمويل وتعزيز التفاعل </a:t>
            </a:r>
            <a:r>
              <a:rPr lang="ar-SA" dirty="0">
                <a:latin typeface="Alexandria" charset="0"/>
                <a:cs typeface="Alexandria" charset="0"/>
              </a:rPr>
              <a:t>مع الجمهور عبر منصات متعددة.</a:t>
            </a:r>
          </a:p>
        </p:txBody>
      </p:sp>
      <p:sp>
        <p:nvSpPr>
          <p:cNvPr id="24" name="Rectangle 23">
            <a:extLst>
              <a:ext uri="{FF2B5EF4-FFF2-40B4-BE49-F238E27FC236}">
                <a16:creationId xmlns:a16="http://schemas.microsoft.com/office/drawing/2014/main" id="{4F3B9D55-A0EE-FAF1-86C2-7AD9555E754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4A80BC-30D7-0929-ACBC-B4F7FB76D1AC}"/>
              </a:ext>
            </a:extLst>
          </p:cNvPr>
          <p:cNvSpPr txBox="1"/>
          <p:nvPr/>
        </p:nvSpPr>
        <p:spPr>
          <a:xfrm>
            <a:off x="5068111" y="152924"/>
            <a:ext cx="7007348"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B34AE827-0706-9803-ACCC-8325283C869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الصحـــافـــة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1A15CC4-7535-BFB1-262F-3F3BF36028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5" name="Rectangle 14">
            <a:extLst>
              <a:ext uri="{FF2B5EF4-FFF2-40B4-BE49-F238E27FC236}">
                <a16:creationId xmlns:a16="http://schemas.microsoft.com/office/drawing/2014/main" id="{14A898EA-7BA4-7628-4F40-5CC2C451F4F4}"/>
              </a:ext>
            </a:extLst>
          </p:cNvPr>
          <p:cNvSpPr/>
          <p:nvPr/>
        </p:nvSpPr>
        <p:spPr>
          <a:xfrm>
            <a:off x="5246626" y="1558667"/>
            <a:ext cx="6828833" cy="7240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(1) الدمج بين التقليدي والرقمي</a:t>
            </a:r>
          </a:p>
        </p:txBody>
      </p:sp>
      <p:pic>
        <p:nvPicPr>
          <p:cNvPr id="9218" name="Picture 2" descr="الفرق بين التسويق التقليدي والرقمي – لمن الغلبة اليوم؟">
            <a:extLst>
              <a:ext uri="{FF2B5EF4-FFF2-40B4-BE49-F238E27FC236}">
                <a16:creationId xmlns:a16="http://schemas.microsoft.com/office/drawing/2014/main" id="{C0DBB4FA-7EE3-AC41-483E-80E81286F4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191" y="2537137"/>
            <a:ext cx="4524534" cy="30178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7267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7944B-0088-10D4-DE91-3A92CE76DF8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E2F4331-AA22-1B18-C005-5088CD379ABE}"/>
              </a:ext>
            </a:extLst>
          </p:cNvPr>
          <p:cNvSpPr txBox="1"/>
          <p:nvPr/>
        </p:nvSpPr>
        <p:spPr>
          <a:xfrm>
            <a:off x="5140960" y="2348818"/>
            <a:ext cx="6646712" cy="4131196"/>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ستلعب تقنيات مثل الذكاء الاصطناعي والواقع المعزز دورًا متزايدًا في </a:t>
            </a:r>
            <a:r>
              <a:rPr lang="ar-SA" dirty="0">
                <a:solidFill>
                  <a:srgbClr val="C00000"/>
                </a:solidFill>
                <a:latin typeface="Alexandria" charset="0"/>
                <a:cs typeface="Alexandria" charset="0"/>
              </a:rPr>
              <a:t>إنتاج الأخبار وتقديمها بشكل مبتكر</a:t>
            </a:r>
            <a:r>
              <a:rPr lang="ar-SA" dirty="0">
                <a:latin typeface="Alexandria" charset="0"/>
                <a:cs typeface="Alexandria" charset="0"/>
              </a:rPr>
              <a:t>.</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يمكن للذكاء الاصطناعي </a:t>
            </a:r>
            <a:r>
              <a:rPr lang="ar-SA" dirty="0">
                <a:solidFill>
                  <a:srgbClr val="C00000"/>
                </a:solidFill>
                <a:latin typeface="Alexandria" charset="0"/>
                <a:cs typeface="Alexandria" charset="0"/>
              </a:rPr>
              <a:t>تسريع عمليات التحرير </a:t>
            </a:r>
            <a:r>
              <a:rPr lang="ar-SA" dirty="0">
                <a:latin typeface="Alexandria" charset="0"/>
                <a:cs typeface="Alexandria" charset="0"/>
              </a:rPr>
              <a:t>والتحقق من الأخبار </a:t>
            </a:r>
            <a:r>
              <a:rPr lang="ar-SA" dirty="0">
                <a:solidFill>
                  <a:srgbClr val="C00000"/>
                </a:solidFill>
                <a:latin typeface="Alexandria" charset="0"/>
                <a:cs typeface="Alexandria" charset="0"/>
              </a:rPr>
              <a:t>وتحليل</a:t>
            </a:r>
            <a:r>
              <a:rPr lang="ar-SA" dirty="0">
                <a:latin typeface="Alexandria" charset="0"/>
                <a:cs typeface="Alexandria" charset="0"/>
              </a:rPr>
              <a:t> </a:t>
            </a:r>
            <a:r>
              <a:rPr lang="ar-SA" dirty="0">
                <a:solidFill>
                  <a:srgbClr val="C00000"/>
                </a:solidFill>
                <a:latin typeface="Alexandria" charset="0"/>
                <a:cs typeface="Alexandria" charset="0"/>
              </a:rPr>
              <a:t>البيانات</a:t>
            </a:r>
            <a:r>
              <a:rPr lang="ar-SA" dirty="0">
                <a:latin typeface="Alexandria" charset="0"/>
                <a:cs typeface="Alexandria" charset="0"/>
              </a:rPr>
              <a:t> بفعالية أكبر.</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الواقع المعزز يتيح للجمهور </a:t>
            </a:r>
            <a:r>
              <a:rPr lang="ar-SA" dirty="0">
                <a:solidFill>
                  <a:srgbClr val="C00000"/>
                </a:solidFill>
                <a:latin typeface="Alexandria" charset="0"/>
                <a:cs typeface="Alexandria" charset="0"/>
              </a:rPr>
              <a:t>تجربة</a:t>
            </a:r>
            <a:r>
              <a:rPr lang="ar-SA" dirty="0">
                <a:latin typeface="Alexandria" charset="0"/>
                <a:cs typeface="Alexandria" charset="0"/>
              </a:rPr>
              <a:t> </a:t>
            </a:r>
            <a:r>
              <a:rPr lang="ar-SA" dirty="0">
                <a:solidFill>
                  <a:srgbClr val="C00000"/>
                </a:solidFill>
                <a:latin typeface="Alexandria" charset="0"/>
                <a:cs typeface="Alexandria" charset="0"/>
              </a:rPr>
              <a:t>أكثر</a:t>
            </a:r>
            <a:r>
              <a:rPr lang="ar-SA" dirty="0">
                <a:latin typeface="Alexandria" charset="0"/>
                <a:cs typeface="Alexandria" charset="0"/>
              </a:rPr>
              <a:t> </a:t>
            </a:r>
            <a:r>
              <a:rPr lang="ar-SA" dirty="0">
                <a:solidFill>
                  <a:srgbClr val="C00000"/>
                </a:solidFill>
                <a:latin typeface="Alexandria" charset="0"/>
                <a:cs typeface="Alexandria" charset="0"/>
              </a:rPr>
              <a:t>تفاعلية</a:t>
            </a:r>
            <a:r>
              <a:rPr lang="ar-SA" dirty="0">
                <a:latin typeface="Alexandria" charset="0"/>
                <a:cs typeface="Alexandria" charset="0"/>
              </a:rPr>
              <a:t> وغنية بالمعلومات من خلال المحتوى الإعلامي.</a:t>
            </a:r>
          </a:p>
        </p:txBody>
      </p:sp>
      <p:sp>
        <p:nvSpPr>
          <p:cNvPr id="24" name="Rectangle 23">
            <a:extLst>
              <a:ext uri="{FF2B5EF4-FFF2-40B4-BE49-F238E27FC236}">
                <a16:creationId xmlns:a16="http://schemas.microsoft.com/office/drawing/2014/main" id="{FEE3A21B-193D-3C9E-C372-EE9354CEA8B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0A69263-A8BE-3609-5075-A71550077F65}"/>
              </a:ext>
            </a:extLst>
          </p:cNvPr>
          <p:cNvSpPr txBox="1"/>
          <p:nvPr/>
        </p:nvSpPr>
        <p:spPr>
          <a:xfrm>
            <a:off x="5246626" y="152924"/>
            <a:ext cx="6828833"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AE8D3D90-737A-AB09-4926-1A60906A969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الصحـــافـــة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3098674-87D3-323B-9ABC-388AA5E10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5" name="Rectangle 14">
            <a:extLst>
              <a:ext uri="{FF2B5EF4-FFF2-40B4-BE49-F238E27FC236}">
                <a16:creationId xmlns:a16="http://schemas.microsoft.com/office/drawing/2014/main" id="{0EBCEEBD-4BAD-8C00-7D97-1D3CB2E8C70C}"/>
              </a:ext>
            </a:extLst>
          </p:cNvPr>
          <p:cNvSpPr/>
          <p:nvPr/>
        </p:nvSpPr>
        <p:spPr>
          <a:xfrm>
            <a:off x="5246626" y="1558667"/>
            <a:ext cx="6828833" cy="7240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(2) دور التكنولوجيا الحديثة</a:t>
            </a:r>
          </a:p>
        </p:txBody>
      </p:sp>
      <p:pic>
        <p:nvPicPr>
          <p:cNvPr id="10242" name="Picture 2" descr="حرية الصحافة في مواجهة مع الذكاء الاصطناعي | معهد الجزيرة للإعلام">
            <a:extLst>
              <a:ext uri="{FF2B5EF4-FFF2-40B4-BE49-F238E27FC236}">
                <a16:creationId xmlns:a16="http://schemas.microsoft.com/office/drawing/2014/main" id="{62A8DA7B-6834-9B58-6B19-019E971F8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458" y="2692940"/>
            <a:ext cx="4572000" cy="304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99072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E1085-9435-AFC3-412B-87921004B31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50B0CFE-73DD-0A36-0354-9D37FC836C6E}"/>
              </a:ext>
            </a:extLst>
          </p:cNvPr>
          <p:cNvSpPr txBox="1"/>
          <p:nvPr/>
        </p:nvSpPr>
        <p:spPr>
          <a:xfrm>
            <a:off x="5140960" y="2348818"/>
            <a:ext cx="6646712" cy="4131196"/>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يتزايد </a:t>
            </a:r>
            <a:r>
              <a:rPr lang="ar-SA" dirty="0">
                <a:solidFill>
                  <a:srgbClr val="C00000"/>
                </a:solidFill>
                <a:latin typeface="Alexandria" charset="0"/>
                <a:cs typeface="Alexandria" charset="0"/>
              </a:rPr>
              <a:t>الاهتمام</a:t>
            </a:r>
            <a:r>
              <a:rPr lang="ar-SA" dirty="0">
                <a:latin typeface="Alexandria" charset="0"/>
                <a:cs typeface="Alexandria" charset="0"/>
              </a:rPr>
              <a:t> بالصحافة الصوتية والبودكاست </a:t>
            </a:r>
            <a:r>
              <a:rPr lang="ar-SA" dirty="0">
                <a:solidFill>
                  <a:srgbClr val="C00000"/>
                </a:solidFill>
                <a:latin typeface="Alexandria" charset="0"/>
                <a:cs typeface="Alexandria" charset="0"/>
              </a:rPr>
              <a:t>كوسائل</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للوصول إلى الجمهور بأساليب مختلفة.</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توفر هذه الوسائل مرونة في </a:t>
            </a:r>
            <a:r>
              <a:rPr lang="ar-SA" dirty="0">
                <a:solidFill>
                  <a:srgbClr val="C00000"/>
                </a:solidFill>
                <a:latin typeface="Alexandria" charset="0"/>
                <a:cs typeface="Alexandria" charset="0"/>
              </a:rPr>
              <a:t>الاستماع</a:t>
            </a:r>
            <a:r>
              <a:rPr lang="ar-SA" dirty="0">
                <a:latin typeface="Alexandria" charset="0"/>
                <a:cs typeface="Alexandria" charset="0"/>
              </a:rPr>
              <a:t> </a:t>
            </a:r>
            <a:r>
              <a:rPr lang="ar-SA" dirty="0">
                <a:solidFill>
                  <a:srgbClr val="C00000"/>
                </a:solidFill>
                <a:latin typeface="Alexandria" charset="0"/>
                <a:cs typeface="Alexandria" charset="0"/>
              </a:rPr>
              <a:t>أثناء</a:t>
            </a:r>
            <a:r>
              <a:rPr lang="ar-SA" dirty="0">
                <a:latin typeface="Alexandria" charset="0"/>
                <a:cs typeface="Alexandria" charset="0"/>
              </a:rPr>
              <a:t> </a:t>
            </a:r>
            <a:r>
              <a:rPr lang="ar-SA" dirty="0">
                <a:solidFill>
                  <a:srgbClr val="C00000"/>
                </a:solidFill>
                <a:latin typeface="Alexandria" charset="0"/>
                <a:cs typeface="Alexandria" charset="0"/>
              </a:rPr>
              <a:t>التنقل</a:t>
            </a:r>
            <a:r>
              <a:rPr lang="ar-SA" dirty="0">
                <a:latin typeface="Alexandria" charset="0"/>
                <a:cs typeface="Alexandria" charset="0"/>
              </a:rPr>
              <a:t> وتتيح تغطية موضوعات متخصصة بعمق.</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يعد </a:t>
            </a:r>
            <a:r>
              <a:rPr lang="ar-SA" dirty="0">
                <a:solidFill>
                  <a:srgbClr val="C00000"/>
                </a:solidFill>
                <a:latin typeface="Alexandria" charset="0"/>
                <a:cs typeface="Alexandria" charset="0"/>
              </a:rPr>
              <a:t>البودكاست</a:t>
            </a:r>
            <a:r>
              <a:rPr lang="ar-SA" dirty="0">
                <a:latin typeface="Alexandria" charset="0"/>
                <a:cs typeface="Alexandria" charset="0"/>
              </a:rPr>
              <a:t> </a:t>
            </a:r>
            <a:r>
              <a:rPr lang="ar-SA" dirty="0">
                <a:solidFill>
                  <a:srgbClr val="C00000"/>
                </a:solidFill>
                <a:latin typeface="Alexandria" charset="0"/>
                <a:cs typeface="Alexandria" charset="0"/>
              </a:rPr>
              <a:t>منصة</a:t>
            </a:r>
            <a:r>
              <a:rPr lang="ar-SA" dirty="0">
                <a:latin typeface="Alexandria" charset="0"/>
                <a:cs typeface="Alexandria" charset="0"/>
              </a:rPr>
              <a:t> مهمة </a:t>
            </a:r>
            <a:r>
              <a:rPr lang="ar-SA" dirty="0">
                <a:solidFill>
                  <a:srgbClr val="C00000"/>
                </a:solidFill>
                <a:latin typeface="Alexandria" charset="0"/>
                <a:cs typeface="Alexandria" charset="0"/>
              </a:rPr>
              <a:t>لتوسيع</a:t>
            </a:r>
            <a:r>
              <a:rPr lang="ar-SA" dirty="0">
                <a:latin typeface="Alexandria" charset="0"/>
                <a:cs typeface="Alexandria" charset="0"/>
              </a:rPr>
              <a:t> </a:t>
            </a:r>
            <a:r>
              <a:rPr lang="ar-SA" dirty="0">
                <a:solidFill>
                  <a:srgbClr val="C00000"/>
                </a:solidFill>
                <a:latin typeface="Alexandria" charset="0"/>
                <a:cs typeface="Alexandria" charset="0"/>
              </a:rPr>
              <a:t>نطاق</a:t>
            </a:r>
            <a:r>
              <a:rPr lang="ar-SA" dirty="0">
                <a:latin typeface="Alexandria" charset="0"/>
                <a:cs typeface="Alexandria" charset="0"/>
              </a:rPr>
              <a:t> الإعلام الرقمي وجذب شرائح جديدة من الجمهور.</a:t>
            </a:r>
            <a:endParaRPr lang="en-US" dirty="0">
              <a:latin typeface="Alexandria" charset="0"/>
              <a:cs typeface="Alexandria" charset="0"/>
            </a:endParaRPr>
          </a:p>
        </p:txBody>
      </p:sp>
      <p:sp>
        <p:nvSpPr>
          <p:cNvPr id="24" name="Rectangle 23">
            <a:extLst>
              <a:ext uri="{FF2B5EF4-FFF2-40B4-BE49-F238E27FC236}">
                <a16:creationId xmlns:a16="http://schemas.microsoft.com/office/drawing/2014/main" id="{249B9430-322C-A1D4-455D-FACD1678A9A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E53B7CB-41F9-7F84-E844-9EE85E862378}"/>
              </a:ext>
            </a:extLst>
          </p:cNvPr>
          <p:cNvSpPr txBox="1"/>
          <p:nvPr/>
        </p:nvSpPr>
        <p:spPr>
          <a:xfrm>
            <a:off x="5466945" y="152924"/>
            <a:ext cx="6608514"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A0EACB95-BCBA-8DE8-FE08-0D75A3F3D86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الصحـــافـــة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1B39923-5D35-9484-C9E6-AF740DDF9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5" name="Rectangle 14">
            <a:extLst>
              <a:ext uri="{FF2B5EF4-FFF2-40B4-BE49-F238E27FC236}">
                <a16:creationId xmlns:a16="http://schemas.microsoft.com/office/drawing/2014/main" id="{1E7FC7B6-E4E5-6C75-97DB-E3A72456E1AE}"/>
              </a:ext>
            </a:extLst>
          </p:cNvPr>
          <p:cNvSpPr/>
          <p:nvPr/>
        </p:nvSpPr>
        <p:spPr>
          <a:xfrm>
            <a:off x="5246626" y="1558667"/>
            <a:ext cx="6828833" cy="7240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(3) الصحافة الصوتية والبودكاست</a:t>
            </a:r>
          </a:p>
        </p:txBody>
      </p:sp>
      <p:pic>
        <p:nvPicPr>
          <p:cNvPr id="11266" name="Picture 2" descr="أصواتنا بودكاست.. 9 خطوات لصقل مهارات الشباب التقنية والمعرفية ...">
            <a:extLst>
              <a:ext uri="{FF2B5EF4-FFF2-40B4-BE49-F238E27FC236}">
                <a16:creationId xmlns:a16="http://schemas.microsoft.com/office/drawing/2014/main" id="{DED5F4E6-9B13-1B08-3A1D-939E210461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847" y="2566503"/>
            <a:ext cx="4621222" cy="23172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8FAA57C1-6028-EA02-69D7-A69AC74335DB}"/>
              </a:ext>
            </a:extLst>
          </p:cNvPr>
          <p:cNvSpPr txBox="1"/>
          <p:nvPr/>
        </p:nvSpPr>
        <p:spPr>
          <a:xfrm>
            <a:off x="429960" y="5120412"/>
            <a:ext cx="4328916" cy="1079206"/>
          </a:xfrm>
          <a:prstGeom prst="rect">
            <a:avLst/>
          </a:prstGeom>
          <a:noFill/>
        </p:spPr>
        <p:txBody>
          <a:bodyPr wrap="square">
            <a:spAutoFit/>
          </a:bodyPr>
          <a:lstStyle/>
          <a:p>
            <a:pPr algn="ctr" rtl="1">
              <a:lnSpc>
                <a:spcPct val="250000"/>
              </a:lnSpc>
            </a:pPr>
            <a:r>
              <a:rPr lang="ar-SA" sz="1400" dirty="0">
                <a:latin typeface="Alexandria" charset="0"/>
                <a:cs typeface="Alexandria" charset="0"/>
              </a:rPr>
              <a:t>رابط لقسم البودكاست في موقع سكاي نيوز عربية</a:t>
            </a:r>
            <a:endParaRPr lang="en-US" sz="1400" dirty="0">
              <a:latin typeface="Alexandria" charset="0"/>
              <a:cs typeface="Alexandria" charset="0"/>
            </a:endParaRPr>
          </a:p>
          <a:p>
            <a:pPr algn="ctr" rtl="1">
              <a:lnSpc>
                <a:spcPct val="250000"/>
              </a:lnSpc>
            </a:pPr>
            <a:r>
              <a:rPr lang="en-US" sz="1400" dirty="0">
                <a:latin typeface="Alexandria" charset="0"/>
                <a:cs typeface="Alexandria" charset="0"/>
              </a:rPr>
              <a:t>https://www.skynewsarabia.com/podcast</a:t>
            </a:r>
            <a:endParaRPr lang="ar-SA" sz="1400" dirty="0">
              <a:latin typeface="Alexandria" charset="0"/>
              <a:cs typeface="Alexandria" charset="0"/>
            </a:endParaRPr>
          </a:p>
        </p:txBody>
      </p:sp>
    </p:spTree>
    <p:extLst>
      <p:ext uri="{BB962C8B-B14F-4D97-AF65-F5344CB8AC3E}">
        <p14:creationId xmlns:p14="http://schemas.microsoft.com/office/powerpoint/2010/main" val="3497030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15" grpId="0"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B8B82-0FA3-022D-CF47-D258AA985A7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339D2B4-E344-77D9-4CAA-79B654C09D3B}"/>
              </a:ext>
            </a:extLst>
          </p:cNvPr>
          <p:cNvSpPr txBox="1"/>
          <p:nvPr/>
        </p:nvSpPr>
        <p:spPr>
          <a:xfrm>
            <a:off x="5140960" y="2348818"/>
            <a:ext cx="6646712" cy="4131196"/>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الصحافة التشاركية </a:t>
            </a:r>
            <a:r>
              <a:rPr lang="ar-SA" dirty="0">
                <a:solidFill>
                  <a:srgbClr val="C00000"/>
                </a:solidFill>
                <a:latin typeface="Alexandria" charset="0"/>
                <a:cs typeface="Alexandria" charset="0"/>
              </a:rPr>
              <a:t>تتيح</a:t>
            </a:r>
            <a:r>
              <a:rPr lang="ar-SA" dirty="0">
                <a:latin typeface="Alexandria" charset="0"/>
                <a:cs typeface="Alexandria" charset="0"/>
              </a:rPr>
              <a:t> </a:t>
            </a:r>
            <a:r>
              <a:rPr lang="ar-SA" dirty="0">
                <a:solidFill>
                  <a:srgbClr val="C00000"/>
                </a:solidFill>
                <a:latin typeface="Alexandria" charset="0"/>
                <a:cs typeface="Alexandria" charset="0"/>
              </a:rPr>
              <a:t>للجمهور</a:t>
            </a:r>
            <a:r>
              <a:rPr lang="ar-SA" dirty="0">
                <a:latin typeface="Alexandria" charset="0"/>
                <a:cs typeface="Alexandria" charset="0"/>
              </a:rPr>
              <a:t> </a:t>
            </a:r>
            <a:r>
              <a:rPr lang="ar-SA" dirty="0">
                <a:solidFill>
                  <a:srgbClr val="C00000"/>
                </a:solidFill>
                <a:latin typeface="Alexandria" charset="0"/>
                <a:cs typeface="Alexandria" charset="0"/>
              </a:rPr>
              <a:t>المشاركة</a:t>
            </a:r>
            <a:r>
              <a:rPr lang="ar-SA" dirty="0">
                <a:latin typeface="Alexandria" charset="0"/>
                <a:cs typeface="Alexandria" charset="0"/>
              </a:rPr>
              <a:t> في جمع الأخبار وتشكيل المحتوى بشكل أكبر.</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تعتمد على </a:t>
            </a:r>
            <a:r>
              <a:rPr lang="ar-SA" dirty="0">
                <a:solidFill>
                  <a:srgbClr val="C00000"/>
                </a:solidFill>
                <a:latin typeface="Alexandria" charset="0"/>
                <a:cs typeface="Alexandria" charset="0"/>
              </a:rPr>
              <a:t>تفاعل</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كمصدر إخباري مباشر من الميدان، ما يعزز مصداقية الأخبار وتنوعها.</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تعزز</a:t>
            </a:r>
            <a:r>
              <a:rPr lang="ar-SA" dirty="0">
                <a:latin typeface="Alexandria" charset="0"/>
                <a:cs typeface="Alexandria" charset="0"/>
              </a:rPr>
              <a:t> هذه الطريقة </a:t>
            </a:r>
            <a:r>
              <a:rPr lang="ar-SA" dirty="0">
                <a:solidFill>
                  <a:srgbClr val="C00000"/>
                </a:solidFill>
                <a:latin typeface="Alexandria" charset="0"/>
                <a:cs typeface="Alexandria" charset="0"/>
              </a:rPr>
              <a:t>الروح</a:t>
            </a:r>
            <a:r>
              <a:rPr lang="ar-SA" dirty="0">
                <a:latin typeface="Alexandria" charset="0"/>
                <a:cs typeface="Alexandria" charset="0"/>
              </a:rPr>
              <a:t> </a:t>
            </a:r>
            <a:r>
              <a:rPr lang="ar-SA" dirty="0">
                <a:solidFill>
                  <a:srgbClr val="C00000"/>
                </a:solidFill>
                <a:latin typeface="Alexandria" charset="0"/>
                <a:cs typeface="Alexandria" charset="0"/>
              </a:rPr>
              <a:t>المجتمعية</a:t>
            </a:r>
            <a:r>
              <a:rPr lang="ar-SA" dirty="0">
                <a:latin typeface="Alexandria" charset="0"/>
                <a:cs typeface="Alexandria" charset="0"/>
              </a:rPr>
              <a:t> بين الصحفيين والمتلقين، وتدعم نماذج إعلامية أكثر </a:t>
            </a:r>
            <a:r>
              <a:rPr lang="ar-SA" dirty="0">
                <a:solidFill>
                  <a:srgbClr val="C00000"/>
                </a:solidFill>
                <a:latin typeface="Alexandria" charset="0"/>
                <a:cs typeface="Alexandria" charset="0"/>
              </a:rPr>
              <a:t>ديمقراطية</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289BBAB2-47DC-0831-A890-323E31AAEC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9294E6D-E392-225A-CC6A-719029CD8241}"/>
              </a:ext>
            </a:extLst>
          </p:cNvPr>
          <p:cNvSpPr txBox="1"/>
          <p:nvPr/>
        </p:nvSpPr>
        <p:spPr>
          <a:xfrm>
            <a:off x="5457217" y="152924"/>
            <a:ext cx="6618242"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ACEC0FC2-37E5-4A4B-0EC1-A04327D11D8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الصحـــافـــة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8FAC81E-4673-BC96-4314-B7637CA67A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5" name="Rectangle 14">
            <a:extLst>
              <a:ext uri="{FF2B5EF4-FFF2-40B4-BE49-F238E27FC236}">
                <a16:creationId xmlns:a16="http://schemas.microsoft.com/office/drawing/2014/main" id="{8CE20E9F-62C4-5BDB-85D9-F485D9863D73}"/>
              </a:ext>
            </a:extLst>
          </p:cNvPr>
          <p:cNvSpPr/>
          <p:nvPr/>
        </p:nvSpPr>
        <p:spPr>
          <a:xfrm>
            <a:off x="5246626" y="1558667"/>
            <a:ext cx="6828833" cy="7240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Alexandria" charset="0"/>
                <a:cs typeface="Alexandria" charset="0"/>
              </a:rPr>
              <a:t>(4) الصحافة التشاركية</a:t>
            </a:r>
          </a:p>
        </p:txBody>
      </p:sp>
      <p:pic>
        <p:nvPicPr>
          <p:cNvPr id="12290" name="Picture 2" descr="أهمية تخصص الصحافة الرقمية￼ – عالم أنقرة">
            <a:extLst>
              <a:ext uri="{FF2B5EF4-FFF2-40B4-BE49-F238E27FC236}">
                <a16:creationId xmlns:a16="http://schemas.microsoft.com/office/drawing/2014/main" id="{9FDE0E95-7690-7F68-9BAB-6DA7685DA9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328" y="2935173"/>
            <a:ext cx="4365073" cy="24194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3079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64D5C-0C15-57D2-128A-B4A6B18B443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627545-0124-0D60-D9DA-1E0E7920E7E4}"/>
              </a:ext>
            </a:extLst>
          </p:cNvPr>
          <p:cNvSpPr txBox="1"/>
          <p:nvPr/>
        </p:nvSpPr>
        <p:spPr>
          <a:xfrm>
            <a:off x="365760" y="2348818"/>
            <a:ext cx="6433874" cy="4131196"/>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تتميز الصحافة </a:t>
            </a:r>
            <a:r>
              <a:rPr lang="ar-SA" dirty="0">
                <a:solidFill>
                  <a:srgbClr val="C00000"/>
                </a:solidFill>
                <a:latin typeface="Alexandria" charset="0"/>
                <a:cs typeface="Alexandria" charset="0"/>
              </a:rPr>
              <a:t>التقليدية</a:t>
            </a:r>
            <a:r>
              <a:rPr lang="ar-SA" dirty="0">
                <a:latin typeface="Alexandria" charset="0"/>
                <a:cs typeface="Alexandria" charset="0"/>
              </a:rPr>
              <a:t> بالموثوقية والاستقرار لكن ببطء النشر وتكلفة عالية.</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الصحافة </a:t>
            </a:r>
            <a:r>
              <a:rPr lang="ar-SA" dirty="0">
                <a:solidFill>
                  <a:srgbClr val="C00000"/>
                </a:solidFill>
                <a:latin typeface="Alexandria" charset="0"/>
                <a:cs typeface="Alexandria" charset="0"/>
              </a:rPr>
              <a:t>الرقمية</a:t>
            </a:r>
            <a:r>
              <a:rPr lang="ar-SA" dirty="0">
                <a:latin typeface="Alexandria" charset="0"/>
                <a:cs typeface="Alexandria" charset="0"/>
              </a:rPr>
              <a:t> تتميز بسرعة النشر والتفاعل والتكلفة الأقل لكنها تواجه تحديات المصداقية.</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يتطلب </a:t>
            </a:r>
            <a:r>
              <a:rPr lang="ar-SA" dirty="0">
                <a:solidFill>
                  <a:srgbClr val="C00000"/>
                </a:solidFill>
                <a:latin typeface="Alexandria" charset="0"/>
                <a:cs typeface="Alexandria" charset="0"/>
              </a:rPr>
              <a:t>المستقبل الصحفي</a:t>
            </a:r>
            <a:r>
              <a:rPr lang="ar-SA" dirty="0">
                <a:latin typeface="Alexandria" charset="0"/>
                <a:cs typeface="Alexandria" charset="0"/>
              </a:rPr>
              <a:t> تطوير المهارات والاعتماد على التكنولوجيا الحديثة لتحقيق </a:t>
            </a:r>
            <a:r>
              <a:rPr lang="ar-SA" dirty="0">
                <a:solidFill>
                  <a:srgbClr val="C00000"/>
                </a:solidFill>
                <a:latin typeface="Alexandria" charset="0"/>
                <a:cs typeface="Alexandria" charset="0"/>
              </a:rPr>
              <a:t>التكامل</a:t>
            </a:r>
            <a:r>
              <a:rPr lang="ar-SA" dirty="0">
                <a:latin typeface="Alexandria" charset="0"/>
                <a:cs typeface="Alexandria" charset="0"/>
              </a:rPr>
              <a:t> بين النوعين.</a:t>
            </a:r>
          </a:p>
        </p:txBody>
      </p:sp>
      <p:sp>
        <p:nvSpPr>
          <p:cNvPr id="24" name="Rectangle 23">
            <a:extLst>
              <a:ext uri="{FF2B5EF4-FFF2-40B4-BE49-F238E27FC236}">
                <a16:creationId xmlns:a16="http://schemas.microsoft.com/office/drawing/2014/main" id="{1422BC98-95E1-359F-1A1B-B1281B2B5C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3A901AD-A607-A5DC-9960-DAAAB11C34D4}"/>
              </a:ext>
            </a:extLst>
          </p:cNvPr>
          <p:cNvSpPr txBox="1"/>
          <p:nvPr/>
        </p:nvSpPr>
        <p:spPr>
          <a:xfrm>
            <a:off x="5428747" y="152924"/>
            <a:ext cx="6646712"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5E511002-2358-34CD-0781-AED49D144B75}"/>
              </a:ext>
            </a:extLst>
          </p:cNvPr>
          <p:cNvSpPr/>
          <p:nvPr/>
        </p:nvSpPr>
        <p:spPr>
          <a:xfrm>
            <a:off x="2653888" y="658382"/>
            <a:ext cx="9421571" cy="169043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خلاصة الفروقات بين الصحافة التقليدية والرقمية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D983252-2385-9A75-B907-2215DB3DA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كم ستصمد الصحافة الورقية أمام المنافسة الرقمية؟ - إسلام أون لاين">
            <a:extLst>
              <a:ext uri="{FF2B5EF4-FFF2-40B4-BE49-F238E27FC236}">
                <a16:creationId xmlns:a16="http://schemas.microsoft.com/office/drawing/2014/main" id="{6463C1BB-9E12-711C-128F-1DD9207B2B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1295" y="2760055"/>
            <a:ext cx="4812685" cy="33087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9303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8E4C9-C9A3-7BB0-65B8-B6475C50BFC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C4AFBEE-1F03-C42A-C700-89C8818B7562}"/>
              </a:ext>
            </a:extLst>
          </p:cNvPr>
          <p:cNvSpPr txBox="1"/>
          <p:nvPr/>
        </p:nvSpPr>
        <p:spPr>
          <a:xfrm>
            <a:off x="898772" y="1532065"/>
            <a:ext cx="10394455" cy="487370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وسائل الإعلام الاجتماعي </a:t>
            </a:r>
            <a:r>
              <a:rPr lang="ar-SA" dirty="0">
                <a:solidFill>
                  <a:srgbClr val="C00000"/>
                </a:solidFill>
                <a:latin typeface="Alexandria" charset="0"/>
                <a:cs typeface="Alexandria" charset="0"/>
              </a:rPr>
              <a:t>غيرت بشكل جذري طريقة استهلاك الأخبار</a:t>
            </a:r>
            <a:r>
              <a:rPr lang="ar-SA" dirty="0">
                <a:latin typeface="Alexandria" charset="0"/>
                <a:cs typeface="Alexandria" charset="0"/>
              </a:rPr>
              <a:t>، حيث أصبح الجمهور يفضل متابعة الأخبار عبر المنصات الاجتماعية، حيث تتيح هذه المنصات للصحفيين نشر الأخبار بسرعة كبيرة والتفاعل مع الجمهور فورياً مما يزيد من وصول المحتوى وانتشاره.</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يعزز الإعلام الاجتماعي </a:t>
            </a:r>
            <a:r>
              <a:rPr lang="ar-SA" dirty="0">
                <a:solidFill>
                  <a:srgbClr val="C00000"/>
                </a:solidFill>
                <a:latin typeface="Alexandria" charset="0"/>
                <a:cs typeface="Alexandria" charset="0"/>
              </a:rPr>
              <a:t>دور المواطن الصحفي </a:t>
            </a:r>
            <a:r>
              <a:rPr lang="ar-SA" dirty="0">
                <a:latin typeface="Alexandria" charset="0"/>
                <a:cs typeface="Alexandria" charset="0"/>
              </a:rPr>
              <a:t>من خلال تمكين الأفراد من مشاركة الأخبار مباشرة من الميدان، ولكن من التحديات الكبيرة ظهور الأخبار الكاذبة والشائعات التي تنتشر بسرعة على وسائل التواصل، مما يهدد مصداقية المحتوى.</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يحتاج الصحفيون إلى </a:t>
            </a:r>
            <a:r>
              <a:rPr lang="ar-SA" dirty="0">
                <a:solidFill>
                  <a:srgbClr val="C00000"/>
                </a:solidFill>
                <a:latin typeface="Alexandria" charset="0"/>
                <a:cs typeface="Alexandria" charset="0"/>
              </a:rPr>
              <a:t>تطوير مهارات التحقق من المعلومات </a:t>
            </a:r>
            <a:r>
              <a:rPr lang="ar-SA" dirty="0">
                <a:latin typeface="Alexandria" charset="0"/>
                <a:cs typeface="Alexandria" charset="0"/>
              </a:rPr>
              <a:t>والرد السريع على الأخبار المغلوطة للحفاظ على ثقة الجمهور.</a:t>
            </a:r>
          </a:p>
        </p:txBody>
      </p:sp>
      <p:sp>
        <p:nvSpPr>
          <p:cNvPr id="24" name="Rectangle 23">
            <a:extLst>
              <a:ext uri="{FF2B5EF4-FFF2-40B4-BE49-F238E27FC236}">
                <a16:creationId xmlns:a16="http://schemas.microsoft.com/office/drawing/2014/main" id="{E809BACA-FCF7-9D43-34CE-46E4196DA35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740E7A-8F09-707F-F1AF-DF8BDC743443}"/>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7BE4C734-E8EF-37A1-0362-B82047FC5F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تأثير الإعلام الاجتماعي على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01E5440-1925-5248-689B-1D9087CD2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72708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EDC96A-1A61-86CE-6CF1-09140FAE82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0F2245-14FC-6A7A-98AA-81AF6DE4C923}"/>
              </a:ext>
            </a:extLst>
          </p:cNvPr>
          <p:cNvSpPr txBox="1"/>
          <p:nvPr/>
        </p:nvSpPr>
        <p:spPr>
          <a:xfrm>
            <a:off x="564204" y="1532065"/>
            <a:ext cx="10803015" cy="518148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يؤدي الصحفي في الصحافة التقليدية </a:t>
            </a:r>
            <a:r>
              <a:rPr lang="ar-SA" dirty="0">
                <a:solidFill>
                  <a:srgbClr val="C00000"/>
                </a:solidFill>
                <a:latin typeface="Alexandria" charset="0"/>
                <a:cs typeface="Alexandria" charset="0"/>
              </a:rPr>
              <a:t>دورًا مركزيًا في جمع المعلومات والتحقق </a:t>
            </a:r>
            <a:r>
              <a:rPr lang="ar-SA" dirty="0">
                <a:latin typeface="Alexandria" charset="0"/>
                <a:cs typeface="Alexandria" charset="0"/>
              </a:rPr>
              <a:t>منها وكتابة تقارير دقيقة ومفصلة.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يخضع الصحفي لمراحل </a:t>
            </a:r>
            <a:r>
              <a:rPr lang="ar-SA" dirty="0">
                <a:solidFill>
                  <a:srgbClr val="C00000"/>
                </a:solidFill>
                <a:latin typeface="Alexandria" charset="0"/>
                <a:cs typeface="Alexandria" charset="0"/>
              </a:rPr>
              <a:t>تدقيق ومراجعة صارمة قبل نشر المادة </a:t>
            </a:r>
            <a:r>
              <a:rPr lang="ar-SA" dirty="0">
                <a:latin typeface="Alexandria" charset="0"/>
                <a:cs typeface="Alexandria" charset="0"/>
              </a:rPr>
              <a:t>لضمان المصداقية والموضوعية.</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يتطلب عمل الصحفي في هذا المجال </a:t>
            </a:r>
            <a:r>
              <a:rPr lang="ar-SA" dirty="0">
                <a:solidFill>
                  <a:srgbClr val="C00000"/>
                </a:solidFill>
                <a:latin typeface="Alexandria" charset="0"/>
                <a:cs typeface="Alexandria" charset="0"/>
              </a:rPr>
              <a:t>التزامًا بمواعيد النشر المحددة </a:t>
            </a:r>
            <a:r>
              <a:rPr lang="ar-SA" dirty="0">
                <a:latin typeface="Alexandria" charset="0"/>
                <a:cs typeface="Alexandria" charset="0"/>
              </a:rPr>
              <a:t>والعمل ضمن فريق تحرير منظم.</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غالبًا ما يكون الصحفي </a:t>
            </a:r>
            <a:r>
              <a:rPr lang="ar-SA" dirty="0">
                <a:solidFill>
                  <a:srgbClr val="C00000"/>
                </a:solidFill>
                <a:latin typeface="Alexandria" charset="0"/>
                <a:cs typeface="Alexandria" charset="0"/>
              </a:rPr>
              <a:t>متخصصًا في مجال معين </a:t>
            </a:r>
            <a:r>
              <a:rPr lang="ar-SA" dirty="0">
                <a:latin typeface="Alexandria" charset="0"/>
                <a:cs typeface="Alexandria" charset="0"/>
              </a:rPr>
              <a:t>مثل السياسة أو الاقتصاد أو الرياضة لتقديم محتوى متخصص.</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تواجه الصحافة التقليدية تحديات في </a:t>
            </a:r>
            <a:r>
              <a:rPr lang="ar-SA" dirty="0">
                <a:solidFill>
                  <a:srgbClr val="C00000"/>
                </a:solidFill>
                <a:latin typeface="Alexandria" charset="0"/>
                <a:cs typeface="Alexandria" charset="0"/>
              </a:rPr>
              <a:t>جذب الصحفيين الشباب </a:t>
            </a:r>
            <a:r>
              <a:rPr lang="ar-SA" dirty="0">
                <a:latin typeface="Alexandria" charset="0"/>
                <a:cs typeface="Alexandria" charset="0"/>
              </a:rPr>
              <a:t>بسبب التطور التكنولوجي وصعوبة المنافسة مع الصحافة الرقمية.</a:t>
            </a:r>
          </a:p>
        </p:txBody>
      </p:sp>
      <p:sp>
        <p:nvSpPr>
          <p:cNvPr id="24" name="Rectangle 23">
            <a:extLst>
              <a:ext uri="{FF2B5EF4-FFF2-40B4-BE49-F238E27FC236}">
                <a16:creationId xmlns:a16="http://schemas.microsoft.com/office/drawing/2014/main" id="{39CE3229-2DBE-E6F8-FAE6-F674111BE01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3BA96B0-1702-8A6A-70DD-C342C43941A9}"/>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9ACAAD25-24AF-0D7B-F7F8-65522BEE98E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الصحفي في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B1BFC7D-D11F-1656-C494-7150731449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20072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8" end="8"/>
                                            </p:txEl>
                                          </p:spTgt>
                                        </p:tgtEl>
                                        <p:attrNameLst>
                                          <p:attrName>style.visibility</p:attrName>
                                        </p:attrNameLst>
                                      </p:cBhvr>
                                      <p:to>
                                        <p:strVal val="visible"/>
                                      </p:to>
                                    </p:set>
                                    <p:animEffect transition="in" filter="fade">
                                      <p:cBhvr>
                                        <p:cTn id="32"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A41E1-DAD5-DA13-8B23-997EA2DFFAE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4A418A8-529B-6696-D9FD-B9C5DD977B90}"/>
              </a:ext>
            </a:extLst>
          </p:cNvPr>
          <p:cNvSpPr txBox="1"/>
          <p:nvPr/>
        </p:nvSpPr>
        <p:spPr>
          <a:xfrm>
            <a:off x="457200" y="1756799"/>
            <a:ext cx="11172668" cy="444281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الصحفي الرقمي </a:t>
            </a:r>
            <a:r>
              <a:rPr lang="ar-SA" dirty="0">
                <a:solidFill>
                  <a:srgbClr val="C00000"/>
                </a:solidFill>
                <a:latin typeface="Alexandria" charset="0"/>
                <a:cs typeface="Alexandria" charset="0"/>
              </a:rPr>
              <a:t>يحتاج</a:t>
            </a:r>
            <a:r>
              <a:rPr lang="ar-SA" dirty="0">
                <a:latin typeface="Alexandria" charset="0"/>
                <a:cs typeface="Alexandria" charset="0"/>
              </a:rPr>
              <a:t> </a:t>
            </a:r>
            <a:r>
              <a:rPr lang="ar-SA" dirty="0">
                <a:solidFill>
                  <a:srgbClr val="C00000"/>
                </a:solidFill>
                <a:latin typeface="Alexandria" charset="0"/>
                <a:cs typeface="Alexandria" charset="0"/>
              </a:rPr>
              <a:t>إلى مهارات متعددة </a:t>
            </a:r>
            <a:r>
              <a:rPr lang="ar-SA" dirty="0">
                <a:latin typeface="Alexandria" charset="0"/>
                <a:cs typeface="Alexandria" charset="0"/>
              </a:rPr>
              <a:t>تشمل جمع الأخبار، التحرير السريع، وإدارة المحتوى عبر الإنترنت.</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يعمل في </a:t>
            </a:r>
            <a:r>
              <a:rPr lang="ar-SA" dirty="0">
                <a:solidFill>
                  <a:srgbClr val="C00000"/>
                </a:solidFill>
                <a:latin typeface="Alexandria" charset="0"/>
                <a:cs typeface="Alexandria" charset="0"/>
              </a:rPr>
              <a:t>بيئة ديناميكية </a:t>
            </a:r>
            <a:r>
              <a:rPr lang="ar-SA" dirty="0">
                <a:latin typeface="Alexandria" charset="0"/>
                <a:cs typeface="Alexandria" charset="0"/>
              </a:rPr>
              <a:t>حيث يمكن تعديل الأخبار وتحديثها باستمرار بناءً على تطورات الحدث وردود فعل الجمهور.</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يتفاعل الصحفي مع الجمهور مباشرة </a:t>
            </a:r>
            <a:r>
              <a:rPr lang="ar-SA" dirty="0">
                <a:latin typeface="Alexandria" charset="0"/>
                <a:cs typeface="Alexandria" charset="0"/>
              </a:rPr>
              <a:t>عبر التعليقات ووسائل التواصل، مما يتطلب منه مهارات تواصل عالية وسرعة استجابة.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يستخدم الصحفي </a:t>
            </a:r>
            <a:r>
              <a:rPr lang="ar-SA" dirty="0">
                <a:solidFill>
                  <a:srgbClr val="C00000"/>
                </a:solidFill>
                <a:latin typeface="Alexandria" charset="0"/>
                <a:cs typeface="Alexandria" charset="0"/>
              </a:rPr>
              <a:t>أدوات رقمية متطورة</a:t>
            </a:r>
            <a:r>
              <a:rPr lang="ar-SA" dirty="0">
                <a:latin typeface="Alexandria" charset="0"/>
                <a:cs typeface="Alexandria" charset="0"/>
              </a:rPr>
              <a:t> مثل برامج تحليل البيانات لتحسين جودة المحتوى واستهداف الجمهور بشكل أفضل.</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يواجه تحديات في </a:t>
            </a:r>
            <a:r>
              <a:rPr lang="ar-SA" dirty="0">
                <a:solidFill>
                  <a:srgbClr val="C00000"/>
                </a:solidFill>
                <a:latin typeface="Alexandria" charset="0"/>
                <a:cs typeface="Alexandria" charset="0"/>
              </a:rPr>
              <a:t>التعامل</a:t>
            </a:r>
            <a:r>
              <a:rPr lang="ar-SA" dirty="0">
                <a:latin typeface="Alexandria" charset="0"/>
                <a:cs typeface="Alexandria" charset="0"/>
              </a:rPr>
              <a:t> </a:t>
            </a:r>
            <a:r>
              <a:rPr lang="ar-SA" dirty="0">
                <a:solidFill>
                  <a:srgbClr val="C00000"/>
                </a:solidFill>
                <a:latin typeface="Alexandria" charset="0"/>
                <a:cs typeface="Alexandria" charset="0"/>
              </a:rPr>
              <a:t>مع التدفق الكبير للمعلومات </a:t>
            </a:r>
            <a:r>
              <a:rPr lang="ar-SA" dirty="0">
                <a:latin typeface="Alexandria" charset="0"/>
                <a:cs typeface="Alexandria" charset="0"/>
              </a:rPr>
              <a:t>والتأكد من صحتها وسط سرعة النشر.</a:t>
            </a:r>
          </a:p>
        </p:txBody>
      </p:sp>
      <p:sp>
        <p:nvSpPr>
          <p:cNvPr id="24" name="Rectangle 23">
            <a:extLst>
              <a:ext uri="{FF2B5EF4-FFF2-40B4-BE49-F238E27FC236}">
                <a16:creationId xmlns:a16="http://schemas.microsoft.com/office/drawing/2014/main" id="{C6343D0B-0A59-BE6C-7C2B-078BD966670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3345131-5029-E4C0-9394-F52826AA9892}"/>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0B45D49B-BFC8-0F4E-A6C1-33BE8FCA697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الصحفي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491198EA-5276-B80A-8BB3-E748E61C20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675437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32819-C6BA-E219-F3D4-E1EA5FC33C1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BEF3B0B-76EE-16D9-4CD8-3BDE9AEE9147}"/>
              </a:ext>
            </a:extLst>
          </p:cNvPr>
          <p:cNvSpPr txBox="1"/>
          <p:nvPr/>
        </p:nvSpPr>
        <p:spPr>
          <a:xfrm>
            <a:off x="2653888" y="1536018"/>
            <a:ext cx="9082984"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يتميز المحتوى في الصحافة التقليدية </a:t>
            </a:r>
            <a:r>
              <a:rPr lang="ar-SA" dirty="0">
                <a:solidFill>
                  <a:srgbClr val="C00000"/>
                </a:solidFill>
                <a:latin typeface="Alexandria" charset="0"/>
                <a:cs typeface="Alexandria" charset="0"/>
              </a:rPr>
              <a:t>بجودة عالية نظرًا للعمليات التحريرية </a:t>
            </a:r>
            <a:r>
              <a:rPr lang="ar-SA" dirty="0">
                <a:latin typeface="Alexandria" charset="0"/>
                <a:cs typeface="Alexandria" charset="0"/>
              </a:rPr>
              <a:t>الدقيقة ومراجعة المحتوى قبل النشر.</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يتم التركيز على </a:t>
            </a:r>
            <a:r>
              <a:rPr lang="ar-SA" dirty="0">
                <a:solidFill>
                  <a:srgbClr val="C00000"/>
                </a:solidFill>
                <a:latin typeface="Alexandria" charset="0"/>
                <a:cs typeface="Alexandria" charset="0"/>
              </a:rPr>
              <a:t>التحليل المتعمق والمواضيع التي تقدم فهماً شاملاً </a:t>
            </a:r>
            <a:r>
              <a:rPr lang="ar-SA" dirty="0">
                <a:latin typeface="Alexandria" charset="0"/>
                <a:cs typeface="Alexandria" charset="0"/>
              </a:rPr>
              <a:t>للأحداث بدلاً من السرعة فقط.</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تؤدي المصداقية والموضوعية </a:t>
            </a:r>
            <a:r>
              <a:rPr lang="ar-SA" dirty="0">
                <a:solidFill>
                  <a:srgbClr val="C00000"/>
                </a:solidFill>
                <a:latin typeface="Alexandria" charset="0"/>
                <a:cs typeface="Alexandria" charset="0"/>
              </a:rPr>
              <a:t>دورًا محوريًا في بناء علاقة طويلة الأمد </a:t>
            </a:r>
            <a:r>
              <a:rPr lang="ar-SA" dirty="0">
                <a:latin typeface="Alexandria" charset="0"/>
                <a:cs typeface="Alexandria" charset="0"/>
              </a:rPr>
              <a:t>مع الجمهور.</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الإنتاج الصحفي التقليدي يمر </a:t>
            </a:r>
            <a:r>
              <a:rPr lang="ar-SA" dirty="0">
                <a:solidFill>
                  <a:srgbClr val="C00000"/>
                </a:solidFill>
                <a:latin typeface="Alexandria" charset="0"/>
                <a:cs typeface="Alexandria" charset="0"/>
              </a:rPr>
              <a:t>بعملية</a:t>
            </a:r>
            <a:r>
              <a:rPr lang="ar-SA" dirty="0">
                <a:latin typeface="Alexandria" charset="0"/>
                <a:cs typeface="Alexandria" charset="0"/>
              </a:rPr>
              <a:t> </a:t>
            </a:r>
            <a:r>
              <a:rPr lang="ar-SA" dirty="0">
                <a:solidFill>
                  <a:srgbClr val="C00000"/>
                </a:solidFill>
                <a:latin typeface="Alexandria" charset="0"/>
                <a:cs typeface="Alexandria" charset="0"/>
              </a:rPr>
              <a:t>تنقيح لغوي وتحريري دقيقة </a:t>
            </a:r>
            <a:r>
              <a:rPr lang="ar-SA" dirty="0">
                <a:latin typeface="Alexandria" charset="0"/>
                <a:cs typeface="Alexandria" charset="0"/>
              </a:rPr>
              <a:t>لضمان خلو النصوص من الأخطاء.</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الجودة العالية للمحتوى </a:t>
            </a:r>
            <a:r>
              <a:rPr lang="ar-SA" dirty="0">
                <a:solidFill>
                  <a:srgbClr val="C00000"/>
                </a:solidFill>
                <a:latin typeface="Alexandria" charset="0"/>
                <a:cs typeface="Alexandria" charset="0"/>
              </a:rPr>
              <a:t>تعزز من مكانة المؤسسة الصحفية </a:t>
            </a:r>
            <a:r>
              <a:rPr lang="ar-SA" dirty="0">
                <a:latin typeface="Alexandria" charset="0"/>
                <a:cs typeface="Alexandria" charset="0"/>
              </a:rPr>
              <a:t>وتجذب شرائح جمهور وفية، وتتيح تفعيل ميزة الولاء للمؤسسة الصحفية.</a:t>
            </a:r>
          </a:p>
        </p:txBody>
      </p:sp>
      <p:sp>
        <p:nvSpPr>
          <p:cNvPr id="24" name="Rectangle 23">
            <a:extLst>
              <a:ext uri="{FF2B5EF4-FFF2-40B4-BE49-F238E27FC236}">
                <a16:creationId xmlns:a16="http://schemas.microsoft.com/office/drawing/2014/main" id="{FCE6DC7D-3392-243C-BB9A-3F69A1A09B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B82464B-F004-7246-0C20-AEA44595B55B}"/>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D9AB5F84-DBAF-8EF7-E9C9-631C7F236DC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جودة المحتوى في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A09ECCA-9F9A-D5C0-0EF8-E4B26AE78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DBF2CDC5-1B5C-CC58-3863-45F32633F531}"/>
              </a:ext>
            </a:extLst>
          </p:cNvPr>
          <p:cNvPicPr>
            <a:picLocks noChangeAspect="1"/>
          </p:cNvPicPr>
          <p:nvPr/>
        </p:nvPicPr>
        <p:blipFill>
          <a:blip r:embed="rId3"/>
          <a:stretch>
            <a:fillRect/>
          </a:stretch>
        </p:blipFill>
        <p:spPr>
          <a:xfrm>
            <a:off x="110210" y="1771399"/>
            <a:ext cx="2454999" cy="16478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364" name="Picture 4" descr="الصحافة الورقية: هل التحدي إقليمي أم دولي؟.. وهل يمكن للمحتوى ...">
            <a:extLst>
              <a:ext uri="{FF2B5EF4-FFF2-40B4-BE49-F238E27FC236}">
                <a16:creationId xmlns:a16="http://schemas.microsoft.com/office/drawing/2014/main" id="{5BCE0363-534B-F13F-1D76-9C1BC702A3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92" r="6359"/>
          <a:stretch/>
        </p:blipFill>
        <p:spPr bwMode="auto">
          <a:xfrm>
            <a:off x="99826" y="3735420"/>
            <a:ext cx="2455000" cy="2654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0917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94F4D-0E7E-244C-1E6A-6176BCFE9E85}"/>
            </a:ext>
          </a:extLst>
        </p:cNvPr>
        <p:cNvGrpSpPr/>
        <p:nvPr/>
      </p:nvGrpSpPr>
      <p:grpSpPr>
        <a:xfrm>
          <a:off x="0" y="0"/>
          <a:ext cx="0" cy="0"/>
          <a:chOff x="0" y="0"/>
          <a:chExt cx="0" cy="0"/>
        </a:xfrm>
      </p:grpSpPr>
      <p:pic>
        <p:nvPicPr>
          <p:cNvPr id="14340" name="Picture 4" descr="دورة الصحافة الإلكترونية">
            <a:extLst>
              <a:ext uri="{FF2B5EF4-FFF2-40B4-BE49-F238E27FC236}">
                <a16:creationId xmlns:a16="http://schemas.microsoft.com/office/drawing/2014/main" id="{5FD6A072-0AD6-A016-0727-A97680AB10DF}"/>
              </a:ext>
            </a:extLst>
          </p:cNvPr>
          <p:cNvPicPr>
            <a:picLocks noChangeAspect="1" noChangeArrowheads="1"/>
          </p:cNvPicPr>
          <p:nvPr/>
        </p:nvPicPr>
        <p:blipFill>
          <a:blip r:embed="rId2">
            <a:alphaModFix amt="5000"/>
            <a:extLst>
              <a:ext uri="{28A0092B-C50C-407E-A947-70E740481C1C}">
                <a14:useLocalDpi xmlns:a14="http://schemas.microsoft.com/office/drawing/2010/main" val="0"/>
              </a:ext>
            </a:extLst>
          </a:blip>
          <a:srcRect/>
          <a:stretch>
            <a:fillRect/>
          </a:stretch>
        </p:blipFill>
        <p:spPr bwMode="auto">
          <a:xfrm>
            <a:off x="-941964" y="-223732"/>
            <a:ext cx="13529244" cy="7080304"/>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BD5938F8-961C-DA0E-55ED-CF3FF1933E65}"/>
              </a:ext>
            </a:extLst>
          </p:cNvPr>
          <p:cNvSpPr txBox="1"/>
          <p:nvPr/>
        </p:nvSpPr>
        <p:spPr>
          <a:xfrm>
            <a:off x="924128" y="1669223"/>
            <a:ext cx="10766966" cy="450443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تميل الصحافة الرقمية إلى </a:t>
            </a:r>
            <a:r>
              <a:rPr lang="ar-SA" dirty="0">
                <a:solidFill>
                  <a:srgbClr val="C00000"/>
                </a:solidFill>
                <a:latin typeface="Alexandria" charset="0"/>
                <a:cs typeface="Alexandria" charset="0"/>
              </a:rPr>
              <a:t>سرعة الإنتاج </a:t>
            </a:r>
            <a:r>
              <a:rPr lang="ar-SA" dirty="0">
                <a:latin typeface="Alexandria" charset="0"/>
                <a:cs typeface="Alexandria" charset="0"/>
              </a:rPr>
              <a:t>مع إمكانية </a:t>
            </a:r>
            <a:r>
              <a:rPr lang="ar-SA" dirty="0">
                <a:solidFill>
                  <a:srgbClr val="C00000"/>
                </a:solidFill>
                <a:latin typeface="Alexandria" charset="0"/>
                <a:cs typeface="Alexandria" charset="0"/>
              </a:rPr>
              <a:t>التحديث المستمر للمحتوى</a:t>
            </a:r>
            <a:r>
              <a:rPr lang="ar-SA" dirty="0">
                <a:latin typeface="Alexandria" charset="0"/>
                <a:cs typeface="Alexandria" charset="0"/>
              </a:rPr>
              <a:t> لجعله أكثر دقة.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يستخدم </a:t>
            </a:r>
            <a:r>
              <a:rPr lang="ar-SA" dirty="0">
                <a:solidFill>
                  <a:srgbClr val="C00000"/>
                </a:solidFill>
                <a:latin typeface="Alexandria" charset="0"/>
                <a:cs typeface="Alexandria" charset="0"/>
              </a:rPr>
              <a:t>المحتوى الرقمي </a:t>
            </a:r>
            <a:r>
              <a:rPr lang="ar-SA" dirty="0">
                <a:latin typeface="Alexandria" charset="0"/>
                <a:cs typeface="Alexandria" charset="0"/>
              </a:rPr>
              <a:t>الوسائط المتعددة مثل الفيديو والصور والإنفوغرافيك لزيادة التفاعل والجذب.</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تواجه الصحافة الرقمية </a:t>
            </a:r>
            <a:r>
              <a:rPr lang="ar-SA" dirty="0">
                <a:solidFill>
                  <a:srgbClr val="C00000"/>
                </a:solidFill>
                <a:latin typeface="Alexandria" charset="0"/>
                <a:cs typeface="Alexandria" charset="0"/>
              </a:rPr>
              <a:t>صعوبة في الحفاظ على جودة المحتوى </a:t>
            </a:r>
            <a:r>
              <a:rPr lang="ar-SA" dirty="0">
                <a:latin typeface="Alexandria" charset="0"/>
                <a:cs typeface="Alexandria" charset="0"/>
              </a:rPr>
              <a:t>بسبب الضغط الكبير للنشر السريع.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تتطلب الصحافة الرقمية </a:t>
            </a:r>
            <a:r>
              <a:rPr lang="ar-SA" dirty="0">
                <a:solidFill>
                  <a:srgbClr val="C00000"/>
                </a:solidFill>
                <a:latin typeface="Alexandria" charset="0"/>
                <a:cs typeface="Alexandria" charset="0"/>
              </a:rPr>
              <a:t>استخدام أدوات للتحقق من المعلومات </a:t>
            </a:r>
            <a:r>
              <a:rPr lang="ar-SA" dirty="0">
                <a:latin typeface="Alexandria" charset="0"/>
                <a:cs typeface="Alexandria" charset="0"/>
              </a:rPr>
              <a:t>ومراقبة التعليقات لمنع انتشار الأخبار الكاذبة.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الجودة في المحتوى الرقمي </a:t>
            </a:r>
            <a:r>
              <a:rPr lang="ar-SA" dirty="0">
                <a:solidFill>
                  <a:srgbClr val="C00000"/>
                </a:solidFill>
                <a:latin typeface="Alexandria" charset="0"/>
                <a:cs typeface="Alexandria" charset="0"/>
              </a:rPr>
              <a:t>تتحسن تدريجيًا مع تطوير أدوات الذكاء الاصطناعي </a:t>
            </a:r>
            <a:r>
              <a:rPr lang="ar-SA" dirty="0">
                <a:latin typeface="Alexandria" charset="0"/>
                <a:cs typeface="Alexandria" charset="0"/>
              </a:rPr>
              <a:t>والتحليل البياني.</a:t>
            </a:r>
          </a:p>
        </p:txBody>
      </p:sp>
      <p:sp>
        <p:nvSpPr>
          <p:cNvPr id="24" name="Rectangle 23">
            <a:extLst>
              <a:ext uri="{FF2B5EF4-FFF2-40B4-BE49-F238E27FC236}">
                <a16:creationId xmlns:a16="http://schemas.microsoft.com/office/drawing/2014/main" id="{31C7E2A4-1F84-3821-2047-C50719BFC7D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D66CC6-EF1D-DB14-C045-DC5CF24CE829}"/>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2F299D32-0185-453D-1CCE-F4B4041AFBB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جودة المحتوى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E379ECD-0B9F-AF0C-A187-AEDEFE5780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47919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8" end="8"/>
                                            </p:txEl>
                                          </p:spTgt>
                                        </p:tgtEl>
                                        <p:attrNameLst>
                                          <p:attrName>style.visibility</p:attrName>
                                        </p:attrNameLst>
                                      </p:cBhvr>
                                      <p:to>
                                        <p:strVal val="visible"/>
                                      </p:to>
                                    </p:set>
                                    <p:animEffect transition="in" filter="fade">
                                      <p:cBhvr>
                                        <p:cTn id="32"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2C5A0-74BF-2A48-76D2-E34CA7098A83}"/>
            </a:ext>
          </a:extLst>
        </p:cNvPr>
        <p:cNvGrpSpPr/>
        <p:nvPr/>
      </p:nvGrpSpPr>
      <p:grpSpPr>
        <a:xfrm>
          <a:off x="0" y="0"/>
          <a:ext cx="0" cy="0"/>
          <a:chOff x="0" y="0"/>
          <a:chExt cx="0" cy="0"/>
        </a:xfrm>
      </p:grpSpPr>
      <p:pic>
        <p:nvPicPr>
          <p:cNvPr id="16386" name="Picture 2" descr="آلاتنا">
            <a:extLst>
              <a:ext uri="{FF2B5EF4-FFF2-40B4-BE49-F238E27FC236}">
                <a16:creationId xmlns:a16="http://schemas.microsoft.com/office/drawing/2014/main" id="{5ECFB149-6A8C-B514-F32F-0192D3180DAB}"/>
              </a:ext>
            </a:extLst>
          </p:cNvPr>
          <p:cNvPicPr>
            <a:picLocks noChangeAspect="1" noChangeArrowheads="1"/>
          </p:cNvPicPr>
          <p:nvPr/>
        </p:nvPicPr>
        <p:blipFill>
          <a:blip r:embed="rId2">
            <a:alphaModFix amt="5000"/>
            <a:extLst>
              <a:ext uri="{28A0092B-C50C-407E-A947-70E740481C1C}">
                <a14:useLocalDpi xmlns:a14="http://schemas.microsoft.com/office/drawing/2010/main" val="0"/>
              </a:ext>
            </a:extLst>
          </a:blip>
          <a:srcRect/>
          <a:stretch>
            <a:fillRect/>
          </a:stretch>
        </p:blipFill>
        <p:spPr bwMode="auto">
          <a:xfrm>
            <a:off x="-2227134" y="-382880"/>
            <a:ext cx="16444058" cy="7087956"/>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63AE7DD3-AAC0-A118-8C4A-6E03E22B51CB}"/>
              </a:ext>
            </a:extLst>
          </p:cNvPr>
          <p:cNvSpPr txBox="1"/>
          <p:nvPr/>
        </p:nvSpPr>
        <p:spPr>
          <a:xfrm>
            <a:off x="695739" y="1648102"/>
            <a:ext cx="10866035" cy="395044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تستخدم الصحافة التقليدية </a:t>
            </a:r>
            <a:r>
              <a:rPr lang="ar-SA" dirty="0">
                <a:solidFill>
                  <a:srgbClr val="C00000"/>
                </a:solidFill>
                <a:latin typeface="Alexandria" charset="0"/>
                <a:cs typeface="Alexandria" charset="0"/>
              </a:rPr>
              <a:t>التكنولوجيا</a:t>
            </a:r>
            <a:r>
              <a:rPr lang="ar-SA" dirty="0">
                <a:latin typeface="Alexandria" charset="0"/>
                <a:cs typeface="Alexandria" charset="0"/>
              </a:rPr>
              <a:t> في عمليات </a:t>
            </a:r>
            <a:r>
              <a:rPr lang="ar-SA" dirty="0">
                <a:solidFill>
                  <a:srgbClr val="C00000"/>
                </a:solidFill>
                <a:latin typeface="Alexandria" charset="0"/>
                <a:cs typeface="Alexandria" charset="0"/>
              </a:rPr>
              <a:t>الطباعة</a:t>
            </a:r>
            <a:r>
              <a:rPr lang="ar-SA" dirty="0">
                <a:latin typeface="Alexandria" charset="0"/>
                <a:cs typeface="Alexandria" charset="0"/>
              </a:rPr>
              <a:t> </a:t>
            </a:r>
            <a:r>
              <a:rPr lang="ar-SA" dirty="0">
                <a:solidFill>
                  <a:srgbClr val="C00000"/>
                </a:solidFill>
                <a:latin typeface="Alexandria" charset="0"/>
                <a:cs typeface="Alexandria" charset="0"/>
              </a:rPr>
              <a:t>والإخراج</a:t>
            </a:r>
            <a:r>
              <a:rPr lang="ar-SA" dirty="0">
                <a:latin typeface="Alexandria" charset="0"/>
                <a:cs typeface="Alexandria" charset="0"/>
              </a:rPr>
              <a:t> </a:t>
            </a:r>
            <a:r>
              <a:rPr lang="ar-SA" dirty="0">
                <a:solidFill>
                  <a:srgbClr val="C00000"/>
                </a:solidFill>
                <a:latin typeface="Alexandria" charset="0"/>
                <a:cs typeface="Alexandria" charset="0"/>
              </a:rPr>
              <a:t>الصحفي</a:t>
            </a:r>
            <a:r>
              <a:rPr lang="ar-SA" dirty="0">
                <a:latin typeface="Alexandria" charset="0"/>
                <a:cs typeface="Alexandria" charset="0"/>
              </a:rPr>
              <a:t> لتسهيل نشر المحتوى بشكل أفضل.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على </a:t>
            </a:r>
            <a:r>
              <a:rPr lang="ar-SA" dirty="0">
                <a:solidFill>
                  <a:srgbClr val="C00000"/>
                </a:solidFill>
                <a:latin typeface="Alexandria" charset="0"/>
                <a:cs typeface="Alexandria" charset="0"/>
              </a:rPr>
              <a:t>أنظمة</a:t>
            </a:r>
            <a:r>
              <a:rPr lang="ar-SA" dirty="0">
                <a:latin typeface="Alexandria" charset="0"/>
                <a:cs typeface="Alexandria" charset="0"/>
              </a:rPr>
              <a:t> </a:t>
            </a:r>
            <a:r>
              <a:rPr lang="ar-SA" dirty="0">
                <a:solidFill>
                  <a:srgbClr val="C00000"/>
                </a:solidFill>
                <a:latin typeface="Alexandria" charset="0"/>
                <a:cs typeface="Alexandria" charset="0"/>
              </a:rPr>
              <a:t>أرشفة</a:t>
            </a:r>
            <a:r>
              <a:rPr lang="ar-SA" dirty="0">
                <a:latin typeface="Alexandria" charset="0"/>
                <a:cs typeface="Alexandria" charset="0"/>
              </a:rPr>
              <a:t> </a:t>
            </a:r>
            <a:r>
              <a:rPr lang="ar-SA" dirty="0">
                <a:solidFill>
                  <a:srgbClr val="C00000"/>
                </a:solidFill>
                <a:latin typeface="Alexandria" charset="0"/>
                <a:cs typeface="Alexandria" charset="0"/>
              </a:rPr>
              <a:t>إلكترونية</a:t>
            </a:r>
            <a:r>
              <a:rPr lang="ar-SA" dirty="0">
                <a:latin typeface="Alexandria" charset="0"/>
                <a:cs typeface="Alexandria" charset="0"/>
              </a:rPr>
              <a:t> لتخزين الأخبار والمواد الصحفية للرجوع إليها مستقبلاً.</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تستخدم التكنولوجيا </a:t>
            </a:r>
            <a:r>
              <a:rPr lang="ar-SA" dirty="0">
                <a:solidFill>
                  <a:srgbClr val="C00000"/>
                </a:solidFill>
                <a:latin typeface="Alexandria" charset="0"/>
                <a:cs typeface="Alexandria" charset="0"/>
              </a:rPr>
              <a:t>لتحسين</a:t>
            </a:r>
            <a:r>
              <a:rPr lang="ar-SA" dirty="0">
                <a:latin typeface="Alexandria" charset="0"/>
                <a:cs typeface="Alexandria" charset="0"/>
              </a:rPr>
              <a:t> </a:t>
            </a:r>
            <a:r>
              <a:rPr lang="ar-SA" dirty="0">
                <a:solidFill>
                  <a:srgbClr val="C00000"/>
                </a:solidFill>
                <a:latin typeface="Alexandria" charset="0"/>
                <a:cs typeface="Alexandria" charset="0"/>
              </a:rPr>
              <a:t>جودة</a:t>
            </a:r>
            <a:r>
              <a:rPr lang="ar-SA" dirty="0">
                <a:latin typeface="Alexandria" charset="0"/>
                <a:cs typeface="Alexandria" charset="0"/>
              </a:rPr>
              <a:t> </a:t>
            </a:r>
            <a:r>
              <a:rPr lang="ar-SA" dirty="0">
                <a:solidFill>
                  <a:srgbClr val="C00000"/>
                </a:solidFill>
                <a:latin typeface="Alexandria" charset="0"/>
                <a:cs typeface="Alexandria" charset="0"/>
              </a:rPr>
              <a:t>الصور</a:t>
            </a:r>
            <a:r>
              <a:rPr lang="ar-SA" dirty="0">
                <a:latin typeface="Alexandria" charset="0"/>
                <a:cs typeface="Alexandria" charset="0"/>
              </a:rPr>
              <a:t> التي تُنشر عبر الوسائط المطبوعة.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بدأ التوجه نحو </a:t>
            </a:r>
            <a:r>
              <a:rPr lang="ar-SA" dirty="0">
                <a:solidFill>
                  <a:srgbClr val="C00000"/>
                </a:solidFill>
                <a:latin typeface="Alexandria" charset="0"/>
                <a:cs typeface="Alexandria" charset="0"/>
              </a:rPr>
              <a:t>دمج الوسائط التقليدية </a:t>
            </a:r>
            <a:r>
              <a:rPr lang="ar-SA" dirty="0">
                <a:latin typeface="Alexandria" charset="0"/>
                <a:cs typeface="Alexandria" charset="0"/>
              </a:rPr>
              <a:t>مع </a:t>
            </a:r>
            <a:r>
              <a:rPr lang="ar-SA" dirty="0">
                <a:solidFill>
                  <a:srgbClr val="C00000"/>
                </a:solidFill>
                <a:latin typeface="Alexandria" charset="0"/>
                <a:cs typeface="Alexandria" charset="0"/>
              </a:rPr>
              <a:t>الرقمية</a:t>
            </a:r>
            <a:r>
              <a:rPr lang="ar-SA" dirty="0">
                <a:latin typeface="Alexandria" charset="0"/>
                <a:cs typeface="Alexandria" charset="0"/>
              </a:rPr>
              <a:t> لزيادة التأثير والوصول.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التكنولوجيا ساعدت في </a:t>
            </a:r>
            <a:r>
              <a:rPr lang="ar-SA" dirty="0">
                <a:solidFill>
                  <a:srgbClr val="C00000"/>
                </a:solidFill>
                <a:latin typeface="Alexandria" charset="0"/>
                <a:cs typeface="Alexandria" charset="0"/>
              </a:rPr>
              <a:t>تسريع عمليات التحرير والطباعة </a:t>
            </a:r>
            <a:r>
              <a:rPr lang="ar-SA" dirty="0">
                <a:latin typeface="Alexandria" charset="0"/>
                <a:cs typeface="Alexandria" charset="0"/>
              </a:rPr>
              <a:t>مع </a:t>
            </a:r>
            <a:r>
              <a:rPr lang="ar-SA" dirty="0">
                <a:solidFill>
                  <a:srgbClr val="C00000"/>
                </a:solidFill>
                <a:latin typeface="Alexandria" charset="0"/>
                <a:cs typeface="Alexandria" charset="0"/>
              </a:rPr>
              <a:t>تقليل</a:t>
            </a:r>
            <a:r>
              <a:rPr lang="ar-SA" dirty="0">
                <a:latin typeface="Alexandria" charset="0"/>
                <a:cs typeface="Alexandria" charset="0"/>
              </a:rPr>
              <a:t> </a:t>
            </a:r>
            <a:r>
              <a:rPr lang="ar-SA" dirty="0">
                <a:solidFill>
                  <a:srgbClr val="C00000"/>
                </a:solidFill>
                <a:latin typeface="Alexandria" charset="0"/>
                <a:cs typeface="Alexandria" charset="0"/>
              </a:rPr>
              <a:t>الأخطاء</a:t>
            </a:r>
            <a:r>
              <a:rPr lang="ar-SA" dirty="0">
                <a:latin typeface="Alexandria" charset="0"/>
                <a:cs typeface="Alexandria" charset="0"/>
              </a:rPr>
              <a:t> البشرية.</a:t>
            </a:r>
          </a:p>
        </p:txBody>
      </p:sp>
      <p:sp>
        <p:nvSpPr>
          <p:cNvPr id="24" name="Rectangle 23">
            <a:extLst>
              <a:ext uri="{FF2B5EF4-FFF2-40B4-BE49-F238E27FC236}">
                <a16:creationId xmlns:a16="http://schemas.microsoft.com/office/drawing/2014/main" id="{35E7D70F-A153-BA89-F298-E60C963DA4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9B6B11-8D02-C23C-CB25-F66FF64CA21B}"/>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A28AAF60-1D3C-3427-100C-6A89DD304EC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أدوار التكنولوجيا في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894680C-C921-F104-085A-CDF8CF26ED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03003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8" end="8"/>
                                            </p:txEl>
                                          </p:spTgt>
                                        </p:tgtEl>
                                        <p:attrNameLst>
                                          <p:attrName>style.visibility</p:attrName>
                                        </p:attrNameLst>
                                      </p:cBhvr>
                                      <p:to>
                                        <p:strVal val="visible"/>
                                      </p:to>
                                    </p:set>
                                    <p:animEffect transition="in" filter="fade">
                                      <p:cBhvr>
                                        <p:cTn id="32"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53DF5-E64F-9877-CDA2-0ED7C8F1FFA7}"/>
            </a:ext>
          </a:extLst>
        </p:cNvPr>
        <p:cNvGrpSpPr/>
        <p:nvPr/>
      </p:nvGrpSpPr>
      <p:grpSpPr>
        <a:xfrm>
          <a:off x="0" y="0"/>
          <a:ext cx="0" cy="0"/>
          <a:chOff x="0" y="0"/>
          <a:chExt cx="0" cy="0"/>
        </a:xfrm>
      </p:grpSpPr>
      <p:pic>
        <p:nvPicPr>
          <p:cNvPr id="17410" name="Picture 2">
            <a:extLst>
              <a:ext uri="{FF2B5EF4-FFF2-40B4-BE49-F238E27FC236}">
                <a16:creationId xmlns:a16="http://schemas.microsoft.com/office/drawing/2014/main" id="{CE057D37-BD8C-C6AE-D2FF-3FD6392333E6}"/>
              </a:ext>
            </a:extLst>
          </p:cNvPr>
          <p:cNvPicPr>
            <a:picLocks noChangeAspect="1" noChangeArrowheads="1"/>
          </p:cNvPicPr>
          <p:nvPr/>
        </p:nvPicPr>
        <p:blipFill>
          <a:blip r:embed="rId2">
            <a:alphaModFix amt="5000"/>
            <a:extLst>
              <a:ext uri="{28A0092B-C50C-407E-A947-70E740481C1C}">
                <a14:useLocalDpi xmlns:a14="http://schemas.microsoft.com/office/drawing/2010/main" val="0"/>
              </a:ext>
            </a:extLst>
          </a:blip>
          <a:srcRect/>
          <a:stretch>
            <a:fillRect/>
          </a:stretch>
        </p:blipFill>
        <p:spPr bwMode="auto">
          <a:xfrm>
            <a:off x="-1260541" y="-1055180"/>
            <a:ext cx="13452541" cy="896836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71187FCD-F220-82A6-54BB-7011BF747FCF}"/>
              </a:ext>
            </a:extLst>
          </p:cNvPr>
          <p:cNvSpPr txBox="1"/>
          <p:nvPr/>
        </p:nvSpPr>
        <p:spPr>
          <a:xfrm>
            <a:off x="787940" y="1720845"/>
            <a:ext cx="10948932" cy="398121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التكنولوجيا الرقمية </a:t>
            </a:r>
            <a:r>
              <a:rPr lang="ar-SA" dirty="0">
                <a:latin typeface="Alexandria" charset="0"/>
                <a:cs typeface="Alexandria" charset="0"/>
              </a:rPr>
              <a:t>هي </a:t>
            </a:r>
            <a:r>
              <a:rPr lang="ar-SA" dirty="0">
                <a:solidFill>
                  <a:srgbClr val="C00000"/>
                </a:solidFill>
                <a:latin typeface="Alexandria" charset="0"/>
                <a:cs typeface="Alexandria" charset="0"/>
              </a:rPr>
              <a:t>أساس</a:t>
            </a:r>
            <a:r>
              <a:rPr lang="ar-SA" dirty="0">
                <a:latin typeface="Alexandria" charset="0"/>
                <a:cs typeface="Alexandria" charset="0"/>
              </a:rPr>
              <a:t> </a:t>
            </a:r>
            <a:r>
              <a:rPr lang="ar-SA" dirty="0">
                <a:solidFill>
                  <a:srgbClr val="C00000"/>
                </a:solidFill>
                <a:latin typeface="Alexandria" charset="0"/>
                <a:cs typeface="Alexandria" charset="0"/>
              </a:rPr>
              <a:t>الصحافة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حيث تعتمد على </a:t>
            </a:r>
            <a:r>
              <a:rPr lang="ar-SA" dirty="0">
                <a:solidFill>
                  <a:srgbClr val="C00000"/>
                </a:solidFill>
                <a:latin typeface="Alexandria" charset="0"/>
                <a:cs typeface="Alexandria" charset="0"/>
              </a:rPr>
              <a:t>منصات</a:t>
            </a:r>
            <a:r>
              <a:rPr lang="ar-SA" dirty="0">
                <a:latin typeface="Alexandria" charset="0"/>
                <a:cs typeface="Alexandria" charset="0"/>
              </a:rPr>
              <a:t> الإنترنت </a:t>
            </a:r>
            <a:r>
              <a:rPr lang="ar-SA" dirty="0">
                <a:solidFill>
                  <a:srgbClr val="C00000"/>
                </a:solidFill>
                <a:latin typeface="Alexandria" charset="0"/>
                <a:cs typeface="Alexandria" charset="0"/>
              </a:rPr>
              <a:t>والتطبيقات</a:t>
            </a:r>
            <a:r>
              <a:rPr lang="ar-SA" dirty="0">
                <a:latin typeface="Alexandria" charset="0"/>
                <a:cs typeface="Alexandria" charset="0"/>
              </a:rPr>
              <a:t> الذكية.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تستخدم الصحافة الرقمية </a:t>
            </a:r>
            <a:r>
              <a:rPr lang="ar-SA" dirty="0">
                <a:solidFill>
                  <a:srgbClr val="C00000"/>
                </a:solidFill>
                <a:latin typeface="Alexandria" charset="0"/>
                <a:cs typeface="Alexandria" charset="0"/>
              </a:rPr>
              <a:t>أدوات</a:t>
            </a:r>
            <a:r>
              <a:rPr lang="ar-SA" dirty="0">
                <a:latin typeface="Alexandria" charset="0"/>
                <a:cs typeface="Alexandria" charset="0"/>
              </a:rPr>
              <a:t> </a:t>
            </a:r>
            <a:r>
              <a:rPr lang="ar-SA" dirty="0">
                <a:solidFill>
                  <a:srgbClr val="C00000"/>
                </a:solidFill>
                <a:latin typeface="Alexandria" charset="0"/>
                <a:cs typeface="Alexandria" charset="0"/>
              </a:rPr>
              <a:t>الذكاء</a:t>
            </a:r>
            <a:r>
              <a:rPr lang="ar-SA" dirty="0">
                <a:latin typeface="Alexandria" charset="0"/>
                <a:cs typeface="Alexandria" charset="0"/>
              </a:rPr>
              <a:t> </a:t>
            </a:r>
            <a:r>
              <a:rPr lang="ar-SA" dirty="0">
                <a:solidFill>
                  <a:srgbClr val="C00000"/>
                </a:solidFill>
                <a:latin typeface="Alexandria" charset="0"/>
                <a:cs typeface="Alexandria" charset="0"/>
              </a:rPr>
              <a:t>الاصطناعي</a:t>
            </a:r>
            <a:r>
              <a:rPr lang="ar-SA" dirty="0">
                <a:latin typeface="Alexandria" charset="0"/>
                <a:cs typeface="Alexandria" charset="0"/>
              </a:rPr>
              <a:t> لتحليل البيانات وتحسين محتوى الأخبار حسب اهتمامات الجمهور.</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توفر التكنولوجيا </a:t>
            </a:r>
            <a:r>
              <a:rPr lang="ar-SA" dirty="0">
                <a:solidFill>
                  <a:srgbClr val="C00000"/>
                </a:solidFill>
                <a:latin typeface="Alexandria" charset="0"/>
                <a:cs typeface="Alexandria" charset="0"/>
              </a:rPr>
              <a:t>أدوات للتحقق من صحة الأخبار</a:t>
            </a:r>
            <a:r>
              <a:rPr lang="ar-SA" dirty="0">
                <a:latin typeface="Alexandria" charset="0"/>
                <a:cs typeface="Alexandria" charset="0"/>
              </a:rPr>
              <a:t> وتقليل انتشار المعلومات المغلوطة.</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تمكن التكنولوجيا </a:t>
            </a:r>
            <a:r>
              <a:rPr lang="ar-SA" dirty="0">
                <a:solidFill>
                  <a:srgbClr val="C00000"/>
                </a:solidFill>
                <a:latin typeface="Alexandria" charset="0"/>
                <a:cs typeface="Alexandria" charset="0"/>
              </a:rPr>
              <a:t>من إنتاج محتوى تفاعلي </a:t>
            </a:r>
            <a:r>
              <a:rPr lang="ar-SA" dirty="0">
                <a:latin typeface="Alexandria" charset="0"/>
                <a:cs typeface="Alexandria" charset="0"/>
              </a:rPr>
              <a:t>متنوع يشمل الفيديو، البث المباشر، والإنفوغرافيك.</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تسمح التكنولوجيا الرقمية </a:t>
            </a:r>
            <a:r>
              <a:rPr lang="ar-SA" dirty="0">
                <a:solidFill>
                  <a:srgbClr val="C00000"/>
                </a:solidFill>
                <a:latin typeface="Alexandria" charset="0"/>
                <a:cs typeface="Alexandria" charset="0"/>
              </a:rPr>
              <a:t>بالتخصيص الكامل لتجربة القارئ </a:t>
            </a:r>
            <a:r>
              <a:rPr lang="ar-SA" dirty="0">
                <a:latin typeface="Alexandria" charset="0"/>
                <a:cs typeface="Alexandria" charset="0"/>
              </a:rPr>
              <a:t>عبر تحليل سلوك المستخدم.</a:t>
            </a:r>
          </a:p>
        </p:txBody>
      </p:sp>
      <p:sp>
        <p:nvSpPr>
          <p:cNvPr id="24" name="Rectangle 23">
            <a:extLst>
              <a:ext uri="{FF2B5EF4-FFF2-40B4-BE49-F238E27FC236}">
                <a16:creationId xmlns:a16="http://schemas.microsoft.com/office/drawing/2014/main" id="{D2ADA888-3D46-1EDC-594D-2C81F2EF180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27A26C1-5BD0-2949-D20F-8B91BE1691E2}"/>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712C699B-0638-1EC4-DD05-7F2F1929139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أدوار التكنولوجيا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8A26BD2-9633-E231-61A3-A36731C130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90296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8" end="8"/>
                                            </p:txEl>
                                          </p:spTgt>
                                        </p:tgtEl>
                                        <p:attrNameLst>
                                          <p:attrName>style.visibility</p:attrName>
                                        </p:attrNameLst>
                                      </p:cBhvr>
                                      <p:to>
                                        <p:strVal val="visible"/>
                                      </p:to>
                                    </p:set>
                                    <p:animEffect transition="in" filter="fade">
                                      <p:cBhvr>
                                        <p:cTn id="32"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630B5-CB58-F341-087D-993A2D7D1B8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F4B8604-82D8-85DA-4DA3-7374689426CD}"/>
              </a:ext>
            </a:extLst>
          </p:cNvPr>
          <p:cNvSpPr txBox="1"/>
          <p:nvPr/>
        </p:nvSpPr>
        <p:spPr>
          <a:xfrm>
            <a:off x="466928" y="1477648"/>
            <a:ext cx="11269944"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أدت الصحافة الرقمية إلى </a:t>
            </a:r>
            <a:r>
              <a:rPr lang="ar-SA" dirty="0">
                <a:solidFill>
                  <a:srgbClr val="C00000"/>
                </a:solidFill>
                <a:latin typeface="Alexandria" charset="0"/>
                <a:cs typeface="Alexandria" charset="0"/>
              </a:rPr>
              <a:t>تراجع أعداد القراء في الصحف الورقية </a:t>
            </a:r>
            <a:r>
              <a:rPr lang="ar-SA" dirty="0">
                <a:latin typeface="Alexandria" charset="0"/>
                <a:cs typeface="Alexandria" charset="0"/>
              </a:rPr>
              <a:t>والبرامج التلفزيونية التقليدية.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دفعت المؤسسات التقليدية إلى </a:t>
            </a:r>
            <a:r>
              <a:rPr lang="ar-SA" dirty="0">
                <a:solidFill>
                  <a:srgbClr val="C00000"/>
                </a:solidFill>
                <a:latin typeface="Alexandria" charset="0"/>
                <a:cs typeface="Alexandria" charset="0"/>
              </a:rPr>
              <a:t>تطوير نماذج هجينة </a:t>
            </a:r>
            <a:r>
              <a:rPr lang="ar-SA" dirty="0">
                <a:latin typeface="Alexandria" charset="0"/>
                <a:cs typeface="Alexandria" charset="0"/>
              </a:rPr>
              <a:t>تشمل النشر عبر الإنترنت إلى جانب الوسائط التقليدية.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زادت المنافسة بين الإعلام التقليدي والرقمي</a:t>
            </a:r>
            <a:r>
              <a:rPr lang="ar-SA" dirty="0">
                <a:latin typeface="Alexandria" charset="0"/>
                <a:cs typeface="Alexandria" charset="0"/>
              </a:rPr>
              <a:t> مما أدى إلى </a:t>
            </a:r>
            <a:r>
              <a:rPr lang="ar-SA" dirty="0">
                <a:solidFill>
                  <a:srgbClr val="C00000"/>
                </a:solidFill>
                <a:latin typeface="Alexandria" charset="0"/>
                <a:cs typeface="Alexandria" charset="0"/>
              </a:rPr>
              <a:t>تحسين جودة المحتوى </a:t>
            </a:r>
            <a:r>
              <a:rPr lang="ar-SA" dirty="0">
                <a:latin typeface="Alexandria" charset="0"/>
                <a:cs typeface="Alexandria" charset="0"/>
              </a:rPr>
              <a:t>وخدمات الجمهور.</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الضغط الرقمي </a:t>
            </a:r>
            <a:r>
              <a:rPr lang="ar-SA" dirty="0">
                <a:solidFill>
                  <a:srgbClr val="C00000"/>
                </a:solidFill>
                <a:latin typeface="Alexandria" charset="0"/>
                <a:cs typeface="Alexandria" charset="0"/>
              </a:rPr>
              <a:t>أثر على مصادر التمويل </a:t>
            </a:r>
            <a:r>
              <a:rPr lang="ar-SA" dirty="0">
                <a:latin typeface="Alexandria" charset="0"/>
                <a:cs typeface="Alexandria" charset="0"/>
              </a:rPr>
              <a:t>التقليدية وأجبر المؤسسات على </a:t>
            </a:r>
            <a:r>
              <a:rPr lang="ar-SA" dirty="0">
                <a:solidFill>
                  <a:srgbClr val="C00000"/>
                </a:solidFill>
                <a:latin typeface="Alexandria" charset="0"/>
                <a:cs typeface="Alexandria" charset="0"/>
              </a:rPr>
              <a:t>البحث عن مصادر جديدة</a:t>
            </a:r>
            <a:r>
              <a:rPr lang="ar-SA" dirty="0">
                <a:latin typeface="Alexandria" charset="0"/>
                <a:cs typeface="Alexandria" charset="0"/>
              </a:rPr>
              <a:t>.</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أصبحت </a:t>
            </a:r>
            <a:r>
              <a:rPr lang="ar-SA" dirty="0">
                <a:solidFill>
                  <a:srgbClr val="C00000"/>
                </a:solidFill>
                <a:latin typeface="Alexandria" charset="0"/>
                <a:cs typeface="Alexandria" charset="0"/>
              </a:rPr>
              <a:t>سرعة النشر والتفاعل عوامل حاسمة </a:t>
            </a:r>
            <a:r>
              <a:rPr lang="ar-SA" dirty="0">
                <a:latin typeface="Alexandria" charset="0"/>
                <a:cs typeface="Alexandria" charset="0"/>
              </a:rPr>
              <a:t>في الحفاظ على جمهور الإعلام التقليدي.</a:t>
            </a:r>
          </a:p>
        </p:txBody>
      </p:sp>
      <p:sp>
        <p:nvSpPr>
          <p:cNvPr id="24" name="Rectangle 23">
            <a:extLst>
              <a:ext uri="{FF2B5EF4-FFF2-40B4-BE49-F238E27FC236}">
                <a16:creationId xmlns:a16="http://schemas.microsoft.com/office/drawing/2014/main" id="{2073310A-5492-F30C-08E0-2DD3D43E79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8373F6F-41B6-AEA3-318A-EA6B2AB86D98}"/>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156B2131-AB2D-D29F-939E-8386B02337E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أثر الصحافة الرقمية على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32561D4-915A-AB37-3344-A420C3A3A4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الصحافة الرقمية&quot;.. كيف يتعامل معها خريجي الجامعة اللبنانية؟2023">
            <a:extLst>
              <a:ext uri="{FF2B5EF4-FFF2-40B4-BE49-F238E27FC236}">
                <a16:creationId xmlns:a16="http://schemas.microsoft.com/office/drawing/2014/main" id="{95FC299C-6D68-AC22-222F-5075E78D5C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5739" y="4434902"/>
            <a:ext cx="4201133" cy="22360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4" name="Picture 4" descr="الصحافة الإلكترونية – طيوب">
            <a:extLst>
              <a:ext uri="{FF2B5EF4-FFF2-40B4-BE49-F238E27FC236}">
                <a16:creationId xmlns:a16="http://schemas.microsoft.com/office/drawing/2014/main" id="{B1F73C13-9DED-3474-0948-AF2E992F6B3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43" t="1967" r="3392" b="4726"/>
          <a:stretch/>
        </p:blipFill>
        <p:spPr bwMode="auto">
          <a:xfrm>
            <a:off x="4236303" y="4434902"/>
            <a:ext cx="3186641" cy="2189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6" name="Picture 6" descr="كيف أحالت الصحافة الإلكترونية الجرائد إلى التقاعد؟ • تسعة">
            <a:extLst>
              <a:ext uri="{FF2B5EF4-FFF2-40B4-BE49-F238E27FC236}">
                <a16:creationId xmlns:a16="http://schemas.microsoft.com/office/drawing/2014/main" id="{C8E5759B-4C52-CB8A-1C71-6C45D8312D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7920" y="4434902"/>
            <a:ext cx="3788325" cy="21118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6125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A144D-B13D-911E-633E-F955512E3D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94E031B-883B-4CB0-0B3B-99EE45155976}"/>
              </a:ext>
            </a:extLst>
          </p:cNvPr>
          <p:cNvSpPr txBox="1"/>
          <p:nvPr/>
        </p:nvSpPr>
        <p:spPr>
          <a:xfrm>
            <a:off x="850197" y="1477645"/>
            <a:ext cx="10273832"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المصداقية هي </a:t>
            </a:r>
            <a:r>
              <a:rPr lang="ar-SA" dirty="0">
                <a:solidFill>
                  <a:srgbClr val="C00000"/>
                </a:solidFill>
                <a:latin typeface="Alexandria" charset="0"/>
                <a:cs typeface="Alexandria" charset="0"/>
              </a:rPr>
              <a:t>أساس</a:t>
            </a:r>
            <a:r>
              <a:rPr lang="ar-SA" dirty="0">
                <a:latin typeface="Alexandria" charset="0"/>
                <a:cs typeface="Alexandria" charset="0"/>
              </a:rPr>
              <a:t> </a:t>
            </a:r>
            <a:r>
              <a:rPr lang="ar-SA" dirty="0">
                <a:solidFill>
                  <a:srgbClr val="C00000"/>
                </a:solidFill>
                <a:latin typeface="Alexandria" charset="0"/>
                <a:cs typeface="Alexandria" charset="0"/>
              </a:rPr>
              <a:t>عمل</a:t>
            </a:r>
            <a:r>
              <a:rPr lang="ar-SA" dirty="0">
                <a:latin typeface="Alexandria" charset="0"/>
                <a:cs typeface="Alexandria" charset="0"/>
              </a:rPr>
              <a:t> </a:t>
            </a:r>
            <a:r>
              <a:rPr lang="ar-SA" dirty="0">
                <a:solidFill>
                  <a:srgbClr val="C00000"/>
                </a:solidFill>
                <a:latin typeface="Alexandria" charset="0"/>
                <a:cs typeface="Alexandria" charset="0"/>
              </a:rPr>
              <a:t>الصحافة</a:t>
            </a:r>
            <a:r>
              <a:rPr lang="ar-SA" dirty="0">
                <a:latin typeface="Alexandria" charset="0"/>
                <a:cs typeface="Alexandria" charset="0"/>
              </a:rPr>
              <a:t> مهما كان نوعها، إذ </a:t>
            </a:r>
            <a:r>
              <a:rPr lang="ar-SA" dirty="0">
                <a:solidFill>
                  <a:srgbClr val="C00000"/>
                </a:solidFill>
                <a:latin typeface="Alexandria" charset="0"/>
                <a:cs typeface="Alexandria" charset="0"/>
              </a:rPr>
              <a:t>تبني الثقة </a:t>
            </a:r>
            <a:r>
              <a:rPr lang="ar-SA" dirty="0">
                <a:latin typeface="Alexandria" charset="0"/>
                <a:cs typeface="Alexandria" charset="0"/>
              </a:rPr>
              <a:t>بين الصحفي والجمهور.</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C00000"/>
                </a:solidFill>
                <a:latin typeface="Alexandria" charset="0"/>
                <a:cs typeface="Alexandria" charset="0"/>
              </a:rPr>
              <a:t>أي</a:t>
            </a:r>
            <a:r>
              <a:rPr lang="ar-SA" dirty="0">
                <a:latin typeface="Alexandria" charset="0"/>
                <a:cs typeface="Alexandria" charset="0"/>
              </a:rPr>
              <a:t> </a:t>
            </a:r>
            <a:r>
              <a:rPr lang="ar-SA" dirty="0">
                <a:solidFill>
                  <a:srgbClr val="C00000"/>
                </a:solidFill>
                <a:latin typeface="Alexandria" charset="0"/>
                <a:cs typeface="Alexandria" charset="0"/>
              </a:rPr>
              <a:t>تهاون</a:t>
            </a:r>
            <a:r>
              <a:rPr lang="ar-SA" dirty="0">
                <a:latin typeface="Alexandria" charset="0"/>
                <a:cs typeface="Alexandria" charset="0"/>
              </a:rPr>
              <a:t> في المصداقية يؤدي إلى </a:t>
            </a:r>
            <a:r>
              <a:rPr lang="ar-SA" dirty="0">
                <a:solidFill>
                  <a:srgbClr val="C00000"/>
                </a:solidFill>
                <a:latin typeface="Alexandria" charset="0"/>
                <a:cs typeface="Alexandria" charset="0"/>
              </a:rPr>
              <a:t>فقدان الجمهور </a:t>
            </a:r>
            <a:r>
              <a:rPr lang="ar-SA" dirty="0">
                <a:latin typeface="Alexandria" charset="0"/>
                <a:cs typeface="Alexandria" charset="0"/>
              </a:rPr>
              <a:t>وسقوط المؤسسة الإعلامية.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تتطلب المصداقية </a:t>
            </a:r>
            <a:r>
              <a:rPr lang="ar-SA" dirty="0">
                <a:solidFill>
                  <a:srgbClr val="C00000"/>
                </a:solidFill>
                <a:latin typeface="Alexandria" charset="0"/>
                <a:cs typeface="Alexandria" charset="0"/>
              </a:rPr>
              <a:t>التحقق الدقيق </a:t>
            </a:r>
            <a:r>
              <a:rPr lang="ar-SA" dirty="0">
                <a:latin typeface="Alexandria" charset="0"/>
                <a:cs typeface="Alexandria" charset="0"/>
              </a:rPr>
              <a:t>من الأخبار ومصادرها قبل النشر.</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الإعلام الرقمي يحتاج إلى </a:t>
            </a:r>
            <a:r>
              <a:rPr lang="ar-SA" dirty="0">
                <a:solidFill>
                  <a:srgbClr val="C00000"/>
                </a:solidFill>
                <a:latin typeface="Alexandria" charset="0"/>
                <a:cs typeface="Alexandria" charset="0"/>
              </a:rPr>
              <a:t>آليات خاصة </a:t>
            </a:r>
            <a:r>
              <a:rPr lang="ar-SA" dirty="0">
                <a:latin typeface="Alexandria" charset="0"/>
                <a:cs typeface="Alexandria" charset="0"/>
              </a:rPr>
              <a:t>للتعامل مع الأخبار المزيفة وانتشار الشائعات.</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اعتماد الصحفيين على </a:t>
            </a:r>
            <a:r>
              <a:rPr lang="ar-SA" dirty="0">
                <a:solidFill>
                  <a:srgbClr val="C00000"/>
                </a:solidFill>
                <a:latin typeface="Alexandria" charset="0"/>
                <a:cs typeface="Alexandria" charset="0"/>
              </a:rPr>
              <a:t>المصادر الموثوقة </a:t>
            </a:r>
            <a:r>
              <a:rPr lang="ar-SA" dirty="0">
                <a:latin typeface="Alexandria" charset="0"/>
                <a:cs typeface="Alexandria" charset="0"/>
              </a:rPr>
              <a:t>وأدوات التحقق يعزز من جودة الصحافة.</a:t>
            </a:r>
          </a:p>
        </p:txBody>
      </p:sp>
      <p:sp>
        <p:nvSpPr>
          <p:cNvPr id="24" name="Rectangle 23">
            <a:extLst>
              <a:ext uri="{FF2B5EF4-FFF2-40B4-BE49-F238E27FC236}">
                <a16:creationId xmlns:a16="http://schemas.microsoft.com/office/drawing/2014/main" id="{129E1BCD-C67B-93C3-428D-C1F47D3AA4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91600A6-4B6E-DBF7-7E58-7153C6718516}"/>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D9D7EBDE-291F-DE55-2AEB-B0CA71EDD55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أهمية المصداقية في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69F805F-C627-E0E8-57F2-7925A08872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a:extLst>
              <a:ext uri="{FF2B5EF4-FFF2-40B4-BE49-F238E27FC236}">
                <a16:creationId xmlns:a16="http://schemas.microsoft.com/office/drawing/2014/main" id="{78C2B111-A218-B63D-5C74-BBD139DD5C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0980" y="4379803"/>
            <a:ext cx="4324918" cy="23288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إشكاليات الصحافة الإلكترونية بين الممارسة والأخلاق">
            <a:extLst>
              <a:ext uri="{FF2B5EF4-FFF2-40B4-BE49-F238E27FC236}">
                <a16:creationId xmlns:a16="http://schemas.microsoft.com/office/drawing/2014/main" id="{DB63DB86-1BC6-D0BE-87DC-488E32718B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05802" y="4400436"/>
            <a:ext cx="3965440" cy="23344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26652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EC5FD-70CA-8FB8-3B2E-BC862A41BB3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2B6AC7E-B4A1-5275-DD0B-3AC9FD6C6519}"/>
              </a:ext>
            </a:extLst>
          </p:cNvPr>
          <p:cNvSpPr txBox="1"/>
          <p:nvPr/>
        </p:nvSpPr>
        <p:spPr>
          <a:xfrm>
            <a:off x="612840" y="1487377"/>
            <a:ext cx="10939204"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تخضع الصحافة التقليدية </a:t>
            </a:r>
            <a:r>
              <a:rPr lang="ar-SA" dirty="0">
                <a:solidFill>
                  <a:srgbClr val="C00000"/>
                </a:solidFill>
                <a:latin typeface="Alexandria" charset="0"/>
                <a:cs typeface="Alexandria" charset="0"/>
              </a:rPr>
              <a:t>لقوانين صارمة </a:t>
            </a:r>
            <a:r>
              <a:rPr lang="ar-SA" dirty="0">
                <a:latin typeface="Alexandria" charset="0"/>
                <a:cs typeface="Alexandria" charset="0"/>
              </a:rPr>
              <a:t>تحكم النشر وحقوق الطبع والنشر وحماية الخصوصية.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يتطلب الأمر </a:t>
            </a:r>
            <a:r>
              <a:rPr lang="ar-SA" dirty="0">
                <a:solidFill>
                  <a:srgbClr val="C00000"/>
                </a:solidFill>
                <a:latin typeface="Alexandria" charset="0"/>
                <a:cs typeface="Alexandria" charset="0"/>
              </a:rPr>
              <a:t>احترام الأخلاقيات الصحفية </a:t>
            </a:r>
            <a:r>
              <a:rPr lang="ar-SA" dirty="0">
                <a:latin typeface="Alexandria" charset="0"/>
                <a:cs typeface="Alexandria" charset="0"/>
              </a:rPr>
              <a:t>والامتناع عن التشهير أو نشر معلومات مضللة.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تواجه المؤسسات التقليدية </a:t>
            </a:r>
            <a:r>
              <a:rPr lang="ar-SA" dirty="0">
                <a:solidFill>
                  <a:srgbClr val="C00000"/>
                </a:solidFill>
                <a:latin typeface="Alexandria" charset="0"/>
                <a:cs typeface="Alexandria" charset="0"/>
              </a:rPr>
              <a:t>تحديات</a:t>
            </a:r>
            <a:r>
              <a:rPr lang="ar-SA" dirty="0">
                <a:latin typeface="Alexandria" charset="0"/>
                <a:cs typeface="Alexandria" charset="0"/>
              </a:rPr>
              <a:t> في التعامل مع القضايا المتعلقة </a:t>
            </a:r>
            <a:r>
              <a:rPr lang="ar-SA" dirty="0">
                <a:solidFill>
                  <a:srgbClr val="C00000"/>
                </a:solidFill>
                <a:latin typeface="Alexandria" charset="0"/>
                <a:cs typeface="Alexandria" charset="0"/>
              </a:rPr>
              <a:t>بالتحقيقات الصحفية </a:t>
            </a:r>
            <a:r>
              <a:rPr lang="ar-SA" dirty="0">
                <a:latin typeface="Alexandria" charset="0"/>
                <a:cs typeface="Alexandria" charset="0"/>
              </a:rPr>
              <a:t>الحساسة.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a:t>
            </a:r>
            <a:r>
              <a:rPr lang="ar-SA" dirty="0">
                <a:solidFill>
                  <a:srgbClr val="C00000"/>
                </a:solidFill>
                <a:latin typeface="Alexandria" charset="0"/>
                <a:cs typeface="Alexandria" charset="0"/>
              </a:rPr>
              <a:t>الرقابة الحكومية والقوانين </a:t>
            </a:r>
            <a:r>
              <a:rPr lang="ar-SA" dirty="0">
                <a:latin typeface="Alexandria" charset="0"/>
                <a:cs typeface="Alexandria" charset="0"/>
              </a:rPr>
              <a:t>قد تحد من </a:t>
            </a:r>
            <a:r>
              <a:rPr lang="ar-SA" dirty="0">
                <a:solidFill>
                  <a:srgbClr val="C00000"/>
                </a:solidFill>
                <a:latin typeface="Alexandria" charset="0"/>
                <a:cs typeface="Alexandria" charset="0"/>
              </a:rPr>
              <a:t>حرية التعبير </a:t>
            </a:r>
            <a:r>
              <a:rPr lang="ar-SA" dirty="0">
                <a:latin typeface="Alexandria" charset="0"/>
                <a:cs typeface="Alexandria" charset="0"/>
              </a:rPr>
              <a:t>في بعض الدول.</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التوازن بين </a:t>
            </a:r>
            <a:r>
              <a:rPr lang="ar-SA" dirty="0">
                <a:solidFill>
                  <a:srgbClr val="C00000"/>
                </a:solidFill>
                <a:latin typeface="Alexandria" charset="0"/>
                <a:cs typeface="Alexandria" charset="0"/>
              </a:rPr>
              <a:t>حرية الإعلام ومسؤولية النشر </a:t>
            </a:r>
            <a:r>
              <a:rPr lang="ar-SA" dirty="0">
                <a:latin typeface="Alexandria" charset="0"/>
                <a:cs typeface="Alexandria" charset="0"/>
              </a:rPr>
              <a:t>هو تحدٍ دائم للصحافة التقليدية.</a:t>
            </a:r>
          </a:p>
        </p:txBody>
      </p:sp>
      <p:sp>
        <p:nvSpPr>
          <p:cNvPr id="24" name="Rectangle 23">
            <a:extLst>
              <a:ext uri="{FF2B5EF4-FFF2-40B4-BE49-F238E27FC236}">
                <a16:creationId xmlns:a16="http://schemas.microsoft.com/office/drawing/2014/main" id="{F6DA2547-3D13-A17F-A790-95A43BFE9E9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5A1CDB0-F9E0-4902-2398-F3CAECD28AA6}"/>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9728FC85-4BDD-F306-5430-B0FBC76450E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القانونية والأخلاقية في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DD83352-2064-3BFF-9E2F-F3FF308E8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إعلاميون من أجل صحافة استقصائية عربية (أريج)&quot;">
            <a:extLst>
              <a:ext uri="{FF2B5EF4-FFF2-40B4-BE49-F238E27FC236}">
                <a16:creationId xmlns:a16="http://schemas.microsoft.com/office/drawing/2014/main" id="{3F835B6B-CDC8-B7A0-0A93-B143301DD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888" y="4461161"/>
            <a:ext cx="7548664" cy="21716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089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0502F-A5B5-4FB2-242E-D7EEA31F52C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48F7999-C3FA-7A59-729F-709E4CA878CA}"/>
              </a:ext>
            </a:extLst>
          </p:cNvPr>
          <p:cNvSpPr txBox="1"/>
          <p:nvPr/>
        </p:nvSpPr>
        <p:spPr>
          <a:xfrm>
            <a:off x="321013" y="1458194"/>
            <a:ext cx="11415859"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الصحافة الرقمية تحديات متعلقة </a:t>
            </a:r>
            <a:r>
              <a:rPr lang="ar-SA" dirty="0">
                <a:solidFill>
                  <a:srgbClr val="C00000"/>
                </a:solidFill>
                <a:latin typeface="Alexandria" charset="0"/>
                <a:cs typeface="Alexandria" charset="0"/>
              </a:rPr>
              <a:t>بحرية التعبير </a:t>
            </a:r>
            <a:r>
              <a:rPr lang="ar-SA" dirty="0">
                <a:latin typeface="Alexandria" charset="0"/>
                <a:cs typeface="Alexandria" charset="0"/>
              </a:rPr>
              <a:t>على الإنترنت </a:t>
            </a:r>
            <a:r>
              <a:rPr lang="ar-SA" dirty="0">
                <a:solidFill>
                  <a:srgbClr val="C00000"/>
                </a:solidFill>
                <a:latin typeface="Alexandria" charset="0"/>
                <a:cs typeface="Alexandria" charset="0"/>
              </a:rPr>
              <a:t>وحماية البيانات </a:t>
            </a:r>
            <a:r>
              <a:rPr lang="ar-SA" dirty="0">
                <a:latin typeface="Alexandria" charset="0"/>
                <a:cs typeface="Alexandria" charset="0"/>
              </a:rPr>
              <a:t>الشخصية للمستخدمين.</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تنتشر بسرعة الأخبار الكاذبة والمواد التي </a:t>
            </a:r>
            <a:r>
              <a:rPr lang="ar-SA" dirty="0">
                <a:solidFill>
                  <a:srgbClr val="C00000"/>
                </a:solidFill>
                <a:latin typeface="Alexandria" charset="0"/>
                <a:cs typeface="Alexandria" charset="0"/>
              </a:rPr>
              <a:t>قد تنتهك الخصوصية </a:t>
            </a:r>
            <a:r>
              <a:rPr lang="ar-SA" dirty="0">
                <a:latin typeface="Alexandria" charset="0"/>
                <a:cs typeface="Alexandria" charset="0"/>
              </a:rPr>
              <a:t>أو تشكل </a:t>
            </a:r>
            <a:r>
              <a:rPr lang="ar-SA" dirty="0">
                <a:solidFill>
                  <a:srgbClr val="C00000"/>
                </a:solidFill>
                <a:latin typeface="Alexandria" charset="0"/>
                <a:cs typeface="Alexandria" charset="0"/>
              </a:rPr>
              <a:t>تهديدًا للأمن</a:t>
            </a:r>
            <a:r>
              <a:rPr lang="ar-SA" dirty="0">
                <a:latin typeface="Alexandria" charset="0"/>
                <a:cs typeface="Alexandria" charset="0"/>
              </a:rPr>
              <a:t> الرقمي.</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تتطلب الصحافة الرقمية تطوير آليات لحماية المحتوى </a:t>
            </a:r>
            <a:r>
              <a:rPr lang="ar-SA" dirty="0">
                <a:solidFill>
                  <a:srgbClr val="C00000"/>
                </a:solidFill>
                <a:latin typeface="Alexandria" charset="0"/>
                <a:cs typeface="Alexandria" charset="0"/>
              </a:rPr>
              <a:t>وحقوق الملكية الفكرية </a:t>
            </a:r>
            <a:r>
              <a:rPr lang="ar-SA" dirty="0">
                <a:latin typeface="Alexandria" charset="0"/>
                <a:cs typeface="Alexandria" charset="0"/>
              </a:rPr>
              <a:t>عبر الإنترنت.</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يواجه الصحفيون الرقميون صعوبات في </a:t>
            </a:r>
            <a:r>
              <a:rPr lang="ar-SA" dirty="0">
                <a:solidFill>
                  <a:srgbClr val="C00000"/>
                </a:solidFill>
                <a:latin typeface="Alexandria" charset="0"/>
                <a:cs typeface="Alexandria" charset="0"/>
              </a:rPr>
              <a:t>الالتزام بالقوانين الدولية </a:t>
            </a:r>
            <a:r>
              <a:rPr lang="ar-SA" dirty="0">
                <a:latin typeface="Alexandria" charset="0"/>
                <a:cs typeface="Alexandria" charset="0"/>
              </a:rPr>
              <a:t>المختلفة المتعلقة بالنشر.</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الأخلاقيات الرقمية تفرض مسؤولية على الصحفيين في </a:t>
            </a:r>
            <a:r>
              <a:rPr lang="ar-SA" dirty="0">
                <a:solidFill>
                  <a:srgbClr val="C00000"/>
                </a:solidFill>
                <a:latin typeface="Alexandria" charset="0"/>
                <a:cs typeface="Alexandria" charset="0"/>
              </a:rPr>
              <a:t>التعامل مع المحتوى </a:t>
            </a:r>
            <a:r>
              <a:rPr lang="ar-SA" dirty="0">
                <a:latin typeface="Alexandria" charset="0"/>
                <a:cs typeface="Alexandria" charset="0"/>
              </a:rPr>
              <a:t>بموضوعية واحترام.</a:t>
            </a:r>
          </a:p>
        </p:txBody>
      </p:sp>
      <p:sp>
        <p:nvSpPr>
          <p:cNvPr id="24" name="Rectangle 23">
            <a:extLst>
              <a:ext uri="{FF2B5EF4-FFF2-40B4-BE49-F238E27FC236}">
                <a16:creationId xmlns:a16="http://schemas.microsoft.com/office/drawing/2014/main" id="{941B9018-B161-9964-3508-0542B79929A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8E997E9-6AA2-BE2B-F58B-507D525C1CAE}"/>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A1BBCFF2-D726-2F4F-F683-53D661E7B23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القانونية والأخلاقية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AAD10715-08A4-0C52-C10F-4DBB0D887F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الصحف الالكترونية تستفيد من تصاريح التصوير الذاتي - دابا بريس">
            <a:extLst>
              <a:ext uri="{FF2B5EF4-FFF2-40B4-BE49-F238E27FC236}">
                <a16:creationId xmlns:a16="http://schemas.microsoft.com/office/drawing/2014/main" id="{239139E3-3A2E-018D-FC23-62EB79C082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3118" y="4398888"/>
            <a:ext cx="7383103" cy="2459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2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9C9CF-8B50-F900-9E66-EE0F6E818E2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9A17A90-D335-44EE-FA69-6623EB9134BB}"/>
              </a:ext>
            </a:extLst>
          </p:cNvPr>
          <p:cNvSpPr txBox="1"/>
          <p:nvPr/>
        </p:nvSpPr>
        <p:spPr>
          <a:xfrm>
            <a:off x="1151753" y="1532065"/>
            <a:ext cx="10273832"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التفاعل الرقمي يعزز من </a:t>
            </a:r>
            <a:r>
              <a:rPr lang="ar-SA" dirty="0">
                <a:solidFill>
                  <a:srgbClr val="C00000"/>
                </a:solidFill>
                <a:latin typeface="Alexandria" charset="0"/>
                <a:cs typeface="Alexandria" charset="0"/>
              </a:rPr>
              <a:t>فرص تحسين المحتوى </a:t>
            </a:r>
            <a:r>
              <a:rPr lang="ar-SA" dirty="0">
                <a:latin typeface="Alexandria" charset="0"/>
                <a:cs typeface="Alexandria" charset="0"/>
              </a:rPr>
              <a:t>بناءً على ردود فعل الجمهور مباشرة.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يوفر التفاعل منصة للصحفيين </a:t>
            </a:r>
            <a:r>
              <a:rPr lang="ar-SA" dirty="0">
                <a:solidFill>
                  <a:srgbClr val="C00000"/>
                </a:solidFill>
                <a:latin typeface="Alexandria" charset="0"/>
                <a:cs typeface="Alexandria" charset="0"/>
              </a:rPr>
              <a:t>لمعالجة استفسارات الجمهور </a:t>
            </a:r>
            <a:r>
              <a:rPr lang="ar-SA" dirty="0">
                <a:latin typeface="Alexandria" charset="0"/>
                <a:cs typeface="Alexandria" charset="0"/>
              </a:rPr>
              <a:t>وتقديم معلومات إضافية.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قد يؤدي التفاعل إلى </a:t>
            </a:r>
            <a:r>
              <a:rPr lang="ar-SA" dirty="0">
                <a:solidFill>
                  <a:srgbClr val="C00000"/>
                </a:solidFill>
                <a:latin typeface="Alexandria" charset="0"/>
                <a:cs typeface="Alexandria" charset="0"/>
              </a:rPr>
              <a:t>انحياز بعض الصحفيين </a:t>
            </a:r>
            <a:r>
              <a:rPr lang="ar-SA" dirty="0">
                <a:latin typeface="Alexandria" charset="0"/>
                <a:cs typeface="Alexandria" charset="0"/>
              </a:rPr>
              <a:t>لمطالب الجمهور على حساب الحياد الصحفي.</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إدارة </a:t>
            </a:r>
            <a:r>
              <a:rPr lang="ar-SA" dirty="0">
                <a:solidFill>
                  <a:srgbClr val="C00000"/>
                </a:solidFill>
                <a:latin typeface="Alexandria" charset="0"/>
                <a:cs typeface="Alexandria" charset="0"/>
              </a:rPr>
              <a:t>التعليقات السلبية والمحتوى المسيء </a:t>
            </a:r>
            <a:r>
              <a:rPr lang="ar-SA" dirty="0">
                <a:latin typeface="Alexandria" charset="0"/>
                <a:cs typeface="Alexandria" charset="0"/>
              </a:rPr>
              <a:t>تمثل تحديًا للحفاظ على جودة الصحافة الرقمية.</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استخدام </a:t>
            </a:r>
            <a:r>
              <a:rPr lang="ar-SA" dirty="0">
                <a:solidFill>
                  <a:srgbClr val="C00000"/>
                </a:solidFill>
                <a:latin typeface="Alexandria" charset="0"/>
                <a:cs typeface="Alexandria" charset="0"/>
              </a:rPr>
              <a:t>تقنيات الذكاء الاصطناعي </a:t>
            </a:r>
            <a:r>
              <a:rPr lang="ar-SA" dirty="0">
                <a:latin typeface="Alexandria" charset="0"/>
                <a:cs typeface="Alexandria" charset="0"/>
              </a:rPr>
              <a:t>يساعد في </a:t>
            </a:r>
            <a:r>
              <a:rPr lang="ar-SA" dirty="0">
                <a:solidFill>
                  <a:srgbClr val="C00000"/>
                </a:solidFill>
                <a:latin typeface="Alexandria" charset="0"/>
                <a:cs typeface="Alexandria" charset="0"/>
              </a:rPr>
              <a:t>مراقبة وتحسين </a:t>
            </a:r>
            <a:r>
              <a:rPr lang="ar-SA" dirty="0">
                <a:latin typeface="Alexandria" charset="0"/>
                <a:cs typeface="Alexandria" charset="0"/>
              </a:rPr>
              <a:t>بيئة التفاعل الرقمي.</a:t>
            </a:r>
          </a:p>
        </p:txBody>
      </p:sp>
      <p:sp>
        <p:nvSpPr>
          <p:cNvPr id="24" name="Rectangle 23">
            <a:extLst>
              <a:ext uri="{FF2B5EF4-FFF2-40B4-BE49-F238E27FC236}">
                <a16:creationId xmlns:a16="http://schemas.microsoft.com/office/drawing/2014/main" id="{8F3877CD-118A-E997-00F5-6A6D9D216F7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6575DE1-9B93-DFFB-11DA-99C49ABF0DB5}"/>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BB6EC848-8CE0-F245-6657-FCAEC6276F3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تأثير التفاعل الرقمي على جودة الصحافة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8201C83-5786-ABD5-CB77-09BF433174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السلبية والغضب والانتشار.. هل هي معايير كافية لتقييم المحتوى ...">
            <a:extLst>
              <a:ext uri="{FF2B5EF4-FFF2-40B4-BE49-F238E27FC236}">
                <a16:creationId xmlns:a16="http://schemas.microsoft.com/office/drawing/2014/main" id="{0EA6B1BE-2D28-B1A4-0D6E-A4F9737E75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3048" y="4453257"/>
            <a:ext cx="3541679" cy="2361484"/>
          </a:xfrm>
          <a:prstGeom prst="roundRect">
            <a:avLst>
              <a:gd name="adj" fmla="val 8594"/>
            </a:avLst>
          </a:prstGeom>
          <a:extLst>
            <a:ext uri="{909E8E84-426E-40DD-AFC4-6F175D3DCCD1}">
              <a14:hiddenFill xmlns:a14="http://schemas.microsoft.com/office/drawing/2010/main">
                <a:solidFill>
                  <a:srgbClr val="FFFFFF"/>
                </a:solidFill>
              </a14:hiddenFill>
            </a:ext>
          </a:extLst>
        </p:spPr>
      </p:pic>
      <p:pic>
        <p:nvPicPr>
          <p:cNvPr id="9220" name="Picture 4" descr="الإشهار : التعريفات، الأنواع والخصائص - Piteur Studio">
            <a:extLst>
              <a:ext uri="{FF2B5EF4-FFF2-40B4-BE49-F238E27FC236}">
                <a16:creationId xmlns:a16="http://schemas.microsoft.com/office/drawing/2014/main" id="{5095F86B-4826-4118-C790-E54CB723FB7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9031" y="4453257"/>
            <a:ext cx="3299276" cy="2309493"/>
          </a:xfrm>
          <a:prstGeom prst="roundRect">
            <a:avLst>
              <a:gd name="adj" fmla="val 8594"/>
            </a:avLst>
          </a:prstGeom>
          <a:extLst>
            <a:ext uri="{909E8E84-426E-40DD-AFC4-6F175D3DCCD1}">
              <a14:hiddenFill xmlns:a14="http://schemas.microsoft.com/office/drawing/2010/main">
                <a:solidFill>
                  <a:srgbClr val="FFFFFF"/>
                </a:solidFill>
              </a14:hiddenFill>
            </a:ext>
          </a:extLst>
        </p:spPr>
      </p:pic>
      <p:pic>
        <p:nvPicPr>
          <p:cNvPr id="9222" name="Picture 6" descr="دليلك لدراسة تخصص الإعلان في الخارج">
            <a:extLst>
              <a:ext uri="{FF2B5EF4-FFF2-40B4-BE49-F238E27FC236}">
                <a16:creationId xmlns:a16="http://schemas.microsoft.com/office/drawing/2014/main" id="{405D29EC-72E2-E81C-E391-BC62A3A118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52611" y="4479252"/>
            <a:ext cx="3470551" cy="2309494"/>
          </a:xfrm>
          <a:prstGeom prst="roundRect">
            <a:avLst>
              <a:gd name="adj" fmla="val 8594"/>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454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75508-3C4E-1AB4-4D1B-416753EFBBB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945F83B-293B-C1F2-C07F-4A67B47695CB}"/>
              </a:ext>
            </a:extLst>
          </p:cNvPr>
          <p:cNvSpPr txBox="1"/>
          <p:nvPr/>
        </p:nvSpPr>
        <p:spPr>
          <a:xfrm>
            <a:off x="943582" y="1487380"/>
            <a:ext cx="10754377"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تستخدم الصحافة الرقمية </a:t>
            </a:r>
            <a:r>
              <a:rPr lang="ar-SA" dirty="0">
                <a:solidFill>
                  <a:srgbClr val="C00000"/>
                </a:solidFill>
                <a:latin typeface="Alexandria" charset="0"/>
                <a:cs typeface="Alexandria" charset="0"/>
              </a:rPr>
              <a:t>أدوات إدارة المحتوى </a:t>
            </a:r>
            <a:r>
              <a:rPr lang="ar-SA" dirty="0">
                <a:latin typeface="Alexandria" charset="0"/>
                <a:cs typeface="Alexandria" charset="0"/>
              </a:rPr>
              <a:t>مثل أنظمة النشر الإلكترونية لتسهيل عملية التحرير.</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على </a:t>
            </a:r>
            <a:r>
              <a:rPr lang="ar-SA" dirty="0">
                <a:solidFill>
                  <a:srgbClr val="C00000"/>
                </a:solidFill>
                <a:latin typeface="Alexandria" charset="0"/>
                <a:cs typeface="Alexandria" charset="0"/>
              </a:rPr>
              <a:t>منصات التواصل الاجتماعي </a:t>
            </a:r>
            <a:r>
              <a:rPr lang="ar-SA" dirty="0">
                <a:latin typeface="Alexandria" charset="0"/>
                <a:cs typeface="Alexandria" charset="0"/>
              </a:rPr>
              <a:t>كقنوات أساسية لنشر الأخبار والتفاعل مع الجمهور.</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تستخدم </a:t>
            </a:r>
            <a:r>
              <a:rPr lang="ar-SA" dirty="0">
                <a:solidFill>
                  <a:srgbClr val="C00000"/>
                </a:solidFill>
                <a:latin typeface="Alexandria" charset="0"/>
                <a:cs typeface="Alexandria" charset="0"/>
              </a:rPr>
              <a:t>أدوات التحليل البياني </a:t>
            </a:r>
            <a:r>
              <a:rPr lang="ar-SA" dirty="0">
                <a:latin typeface="Alexandria" charset="0"/>
                <a:cs typeface="Alexandria" charset="0"/>
              </a:rPr>
              <a:t>لفهم سلوك القارئ وتحسين استراتيجيات النشر.</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تعتمد على </a:t>
            </a:r>
            <a:r>
              <a:rPr lang="ar-SA" dirty="0">
                <a:solidFill>
                  <a:srgbClr val="C00000"/>
                </a:solidFill>
                <a:latin typeface="Alexandria" charset="0"/>
                <a:cs typeface="Alexandria" charset="0"/>
              </a:rPr>
              <a:t>تقنيات التحقق من صحة الأخبار </a:t>
            </a:r>
            <a:r>
              <a:rPr lang="ar-SA" dirty="0">
                <a:latin typeface="Alexandria" charset="0"/>
                <a:cs typeface="Alexandria" charset="0"/>
              </a:rPr>
              <a:t>والحد من انتشار الأخبار المزيفة.</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تستخدم </a:t>
            </a:r>
            <a:r>
              <a:rPr lang="ar-SA" dirty="0">
                <a:solidFill>
                  <a:srgbClr val="C00000"/>
                </a:solidFill>
                <a:latin typeface="Alexandria" charset="0"/>
                <a:cs typeface="Alexandria" charset="0"/>
              </a:rPr>
              <a:t>تقنيات الذكاء الاصطناعي </a:t>
            </a:r>
            <a:r>
              <a:rPr lang="ar-SA" dirty="0">
                <a:latin typeface="Alexandria" charset="0"/>
                <a:cs typeface="Alexandria" charset="0"/>
              </a:rPr>
              <a:t>لإنشاء محتوى آلي وتقديم توصيات مخصصة للقراء.</a:t>
            </a:r>
          </a:p>
        </p:txBody>
      </p:sp>
      <p:sp>
        <p:nvSpPr>
          <p:cNvPr id="24" name="Rectangle 23">
            <a:extLst>
              <a:ext uri="{FF2B5EF4-FFF2-40B4-BE49-F238E27FC236}">
                <a16:creationId xmlns:a16="http://schemas.microsoft.com/office/drawing/2014/main" id="{36AD3FCD-B134-9E29-EEA9-5B165A30DB9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A067DE-FF77-CC5C-301D-AFB33F7A9C74}"/>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27276B0F-F892-86A3-F44A-21747CFD240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7D94FBA-868B-CB8E-359B-ACD459700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4" name="Picture 4" descr="تنقسم الإعلانات إلى إعلانات تجارية وإعلانات عن">
            <a:extLst>
              <a:ext uri="{FF2B5EF4-FFF2-40B4-BE49-F238E27FC236}">
                <a16:creationId xmlns:a16="http://schemas.microsoft.com/office/drawing/2014/main" id="{EA2C2892-92A4-28EC-6851-A48E8E12F8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083" y="4393318"/>
            <a:ext cx="4270443" cy="22825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6" name="Picture 6" descr="هل تراجعت قيم الصحافة في العصر الرقمي؟ | معهد الجزيرة للإعلام">
            <a:extLst>
              <a:ext uri="{FF2B5EF4-FFF2-40B4-BE49-F238E27FC236}">
                <a16:creationId xmlns:a16="http://schemas.microsoft.com/office/drawing/2014/main" id="{8D18FBB4-1629-B699-53DE-987CF042671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201" y="4393318"/>
            <a:ext cx="3454130" cy="23027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DD85FE0F-117A-678A-34EB-2E2E7476A496}"/>
              </a:ext>
            </a:extLst>
          </p:cNvPr>
          <p:cNvPicPr>
            <a:picLocks noChangeAspect="1"/>
          </p:cNvPicPr>
          <p:nvPr/>
        </p:nvPicPr>
        <p:blipFill>
          <a:blip r:embed="rId5"/>
          <a:stretch>
            <a:fillRect/>
          </a:stretch>
        </p:blipFill>
        <p:spPr>
          <a:xfrm>
            <a:off x="8387864" y="4410193"/>
            <a:ext cx="3454130" cy="2285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53635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5766D-F464-EA8F-D0DD-0634478DB83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CA16D74-101F-D943-BED6-F4AEE8E718A8}"/>
              </a:ext>
            </a:extLst>
          </p:cNvPr>
          <p:cNvSpPr txBox="1"/>
          <p:nvPr/>
        </p:nvSpPr>
        <p:spPr>
          <a:xfrm>
            <a:off x="661480" y="1497108"/>
            <a:ext cx="10501458"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تتيح الصحافة الرقمية </a:t>
            </a:r>
            <a:r>
              <a:rPr lang="ar-SA" dirty="0">
                <a:solidFill>
                  <a:srgbClr val="C00000"/>
                </a:solidFill>
                <a:latin typeface="Alexandria" charset="0"/>
                <a:cs typeface="Alexandria" charset="0"/>
              </a:rPr>
              <a:t>نشر المعلومات بسرعة </a:t>
            </a:r>
            <a:r>
              <a:rPr lang="ar-SA" dirty="0">
                <a:latin typeface="Alexandria" charset="0"/>
                <a:cs typeface="Alexandria" charset="0"/>
              </a:rPr>
              <a:t>مما يزيد من وعي المجتمع بالقضايا المختلفة.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تعزز </a:t>
            </a:r>
            <a:r>
              <a:rPr lang="ar-SA" dirty="0">
                <a:solidFill>
                  <a:srgbClr val="C00000"/>
                </a:solidFill>
                <a:latin typeface="Alexandria" charset="0"/>
                <a:cs typeface="Alexandria" charset="0"/>
              </a:rPr>
              <a:t>المشاركة المجتمعية </a:t>
            </a:r>
            <a:r>
              <a:rPr lang="ar-SA" dirty="0">
                <a:latin typeface="Alexandria" charset="0"/>
                <a:cs typeface="Alexandria" charset="0"/>
              </a:rPr>
              <a:t>من خلال توفير منصات للنقاش والتفاعل بين أفراد المجتمع.</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تؤثر على </a:t>
            </a:r>
            <a:r>
              <a:rPr lang="ar-SA" dirty="0">
                <a:solidFill>
                  <a:srgbClr val="C00000"/>
                </a:solidFill>
                <a:latin typeface="Alexandria" charset="0"/>
                <a:cs typeface="Alexandria" charset="0"/>
              </a:rPr>
              <a:t>التوجهات والرأي العام </a:t>
            </a:r>
            <a:r>
              <a:rPr lang="ar-SA" dirty="0">
                <a:latin typeface="Alexandria" charset="0"/>
                <a:cs typeface="Alexandria" charset="0"/>
              </a:rPr>
              <a:t>بشكل أسرع بفضل سرعة الانتشار والتواصل.</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قد تسهم في </a:t>
            </a:r>
            <a:r>
              <a:rPr lang="ar-SA" dirty="0">
                <a:solidFill>
                  <a:srgbClr val="C00000"/>
                </a:solidFill>
                <a:latin typeface="Alexandria" charset="0"/>
                <a:cs typeface="Alexandria" charset="0"/>
              </a:rPr>
              <a:t>نشر الأخبار المغلوطة </a:t>
            </a:r>
            <a:r>
              <a:rPr lang="ar-SA" dirty="0">
                <a:latin typeface="Alexandria" charset="0"/>
                <a:cs typeface="Alexandria" charset="0"/>
              </a:rPr>
              <a:t>التي تؤثر سلبًا على استقرار المجتمع.</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تحتاج المجتمعات إلى </a:t>
            </a:r>
            <a:r>
              <a:rPr lang="ar-SA" dirty="0">
                <a:solidFill>
                  <a:srgbClr val="C00000"/>
                </a:solidFill>
                <a:latin typeface="Alexandria" charset="0"/>
                <a:cs typeface="Alexandria" charset="0"/>
              </a:rPr>
              <a:t>مهارات نقدية متقدمة </a:t>
            </a:r>
            <a:r>
              <a:rPr lang="ar-SA" dirty="0">
                <a:latin typeface="Alexandria" charset="0"/>
                <a:cs typeface="Alexandria" charset="0"/>
              </a:rPr>
              <a:t>للتعامل مع وفرة المعلومات الرقمية.</a:t>
            </a:r>
          </a:p>
        </p:txBody>
      </p:sp>
      <p:sp>
        <p:nvSpPr>
          <p:cNvPr id="24" name="Rectangle 23">
            <a:extLst>
              <a:ext uri="{FF2B5EF4-FFF2-40B4-BE49-F238E27FC236}">
                <a16:creationId xmlns:a16="http://schemas.microsoft.com/office/drawing/2014/main" id="{278F8572-9D5A-0B8D-9C62-D0C4C60C55A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004A00-AD29-3F9C-3AF1-A34898FC308E}"/>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7B76DA19-7043-1014-195E-535D8DD725B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كيف تؤثر الصحافة الرقمية على المجتمع</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26CFDE7-3E66-386D-F1F1-CCBD739A6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الاعلانات الممولة وأثرها على تحسين المبيعات - Taiff">
            <a:extLst>
              <a:ext uri="{FF2B5EF4-FFF2-40B4-BE49-F238E27FC236}">
                <a16:creationId xmlns:a16="http://schemas.microsoft.com/office/drawing/2014/main" id="{62350BA6-72DF-252B-B568-5E25ECDDEF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9068" y="4412527"/>
            <a:ext cx="3663443" cy="23093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68" name="Picture 4" descr="التسويق الإلكتروني | كل ما تريد معرفته عن الحملات الإعلانية">
            <a:extLst>
              <a:ext uri="{FF2B5EF4-FFF2-40B4-BE49-F238E27FC236}">
                <a16:creationId xmlns:a16="http://schemas.microsoft.com/office/drawing/2014/main" id="{11E598CB-E199-FE0D-062E-B38C8F0553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1681" y="4412527"/>
            <a:ext cx="4142362" cy="2324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82952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4D8C4-2F48-1771-C2DC-E5801FD6698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A17DABB-C878-8681-0157-ADFA1F5DCA43}"/>
              </a:ext>
            </a:extLst>
          </p:cNvPr>
          <p:cNvSpPr txBox="1"/>
          <p:nvPr/>
        </p:nvSpPr>
        <p:spPr>
          <a:xfrm>
            <a:off x="1206229" y="1492568"/>
            <a:ext cx="10204315"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التحرير </a:t>
            </a:r>
            <a:r>
              <a:rPr lang="ar-SA" b="1" dirty="0">
                <a:latin typeface="Alexandria" charset="0"/>
                <a:cs typeface="Alexandria" charset="0"/>
              </a:rPr>
              <a:t>التقليدي</a:t>
            </a:r>
            <a:r>
              <a:rPr lang="ar-SA" dirty="0">
                <a:latin typeface="Alexandria" charset="0"/>
                <a:cs typeface="Alexandria" charset="0"/>
              </a:rPr>
              <a:t> يعتمد على </a:t>
            </a:r>
            <a:r>
              <a:rPr lang="ar-SA" dirty="0">
                <a:solidFill>
                  <a:srgbClr val="C00000"/>
                </a:solidFill>
                <a:latin typeface="Alexandria" charset="0"/>
                <a:cs typeface="Alexandria" charset="0"/>
              </a:rPr>
              <a:t>مراجعة دقيقة وتحليل معمق </a:t>
            </a:r>
            <a:r>
              <a:rPr lang="ar-SA" dirty="0">
                <a:latin typeface="Alexandria" charset="0"/>
                <a:cs typeface="Alexandria" charset="0"/>
              </a:rPr>
              <a:t>للمحتوى قبل النشر.</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التحرير </a:t>
            </a:r>
            <a:r>
              <a:rPr lang="ar-SA" b="1" dirty="0">
                <a:latin typeface="Alexandria" charset="0"/>
                <a:cs typeface="Alexandria" charset="0"/>
              </a:rPr>
              <a:t>الرقمي</a:t>
            </a:r>
            <a:r>
              <a:rPr lang="ar-SA" dirty="0">
                <a:latin typeface="Alexandria" charset="0"/>
                <a:cs typeface="Alexandria" charset="0"/>
              </a:rPr>
              <a:t> يتطلب </a:t>
            </a:r>
            <a:r>
              <a:rPr lang="ar-SA" dirty="0">
                <a:solidFill>
                  <a:srgbClr val="C00000"/>
                </a:solidFill>
                <a:latin typeface="Alexandria" charset="0"/>
                <a:cs typeface="Alexandria" charset="0"/>
              </a:rPr>
              <a:t>سرعة ومرونة في تحديث المحتوى </a:t>
            </a:r>
            <a:r>
              <a:rPr lang="ar-SA" dirty="0">
                <a:latin typeface="Alexandria" charset="0"/>
                <a:cs typeface="Alexandria" charset="0"/>
              </a:rPr>
              <a:t>بناءً على الأحداث وردود الفعل.</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b="1" dirty="0">
                <a:latin typeface="Alexandria" charset="0"/>
                <a:cs typeface="Alexandria" charset="0"/>
              </a:rPr>
              <a:t>التقليدية</a:t>
            </a:r>
            <a:r>
              <a:rPr lang="ar-SA" dirty="0">
                <a:latin typeface="Alexandria" charset="0"/>
                <a:cs typeface="Alexandria" charset="0"/>
              </a:rPr>
              <a:t> تركز على </a:t>
            </a:r>
            <a:r>
              <a:rPr lang="ar-SA" dirty="0">
                <a:solidFill>
                  <a:srgbClr val="C00000"/>
                </a:solidFill>
                <a:latin typeface="Alexandria" charset="0"/>
                <a:cs typeface="Alexandria" charset="0"/>
              </a:rPr>
              <a:t>المواضيع الطويلة والتفصيلية</a:t>
            </a:r>
            <a:r>
              <a:rPr lang="ar-SA" dirty="0">
                <a:latin typeface="Alexandria" charset="0"/>
                <a:cs typeface="Alexandria" charset="0"/>
              </a:rPr>
              <a:t>، </a:t>
            </a:r>
            <a:r>
              <a:rPr lang="ar-SA" b="1" dirty="0">
                <a:latin typeface="Alexandria" charset="0"/>
                <a:cs typeface="Alexandria" charset="0"/>
              </a:rPr>
              <a:t>الرقمية</a:t>
            </a:r>
            <a:r>
              <a:rPr lang="ar-SA" dirty="0">
                <a:latin typeface="Alexandria" charset="0"/>
                <a:cs typeface="Alexandria" charset="0"/>
              </a:rPr>
              <a:t> تميل </a:t>
            </a:r>
            <a:r>
              <a:rPr lang="ar-SA" dirty="0">
                <a:solidFill>
                  <a:srgbClr val="C00000"/>
                </a:solidFill>
                <a:latin typeface="Alexandria" charset="0"/>
                <a:cs typeface="Alexandria" charset="0"/>
              </a:rPr>
              <a:t>للمحتوى</a:t>
            </a:r>
            <a:r>
              <a:rPr lang="ar-SA" dirty="0">
                <a:latin typeface="Alexandria" charset="0"/>
                <a:cs typeface="Alexandria" charset="0"/>
              </a:rPr>
              <a:t> </a:t>
            </a:r>
            <a:r>
              <a:rPr lang="ar-SA" dirty="0">
                <a:solidFill>
                  <a:srgbClr val="C00000"/>
                </a:solidFill>
                <a:latin typeface="Alexandria" charset="0"/>
                <a:cs typeface="Alexandria" charset="0"/>
              </a:rPr>
              <a:t>المختصر والجذاب</a:t>
            </a:r>
            <a:r>
              <a:rPr lang="ar-SA" dirty="0">
                <a:latin typeface="Alexandria" charset="0"/>
                <a:cs typeface="Alexandria" charset="0"/>
              </a:rPr>
              <a:t>.</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a:t>
            </a:r>
            <a:r>
              <a:rPr lang="ar-SA" dirty="0">
                <a:solidFill>
                  <a:srgbClr val="C00000"/>
                </a:solidFill>
                <a:latin typeface="Alexandria" charset="0"/>
                <a:cs typeface="Alexandria" charset="0"/>
              </a:rPr>
              <a:t>التحرير الرقمي</a:t>
            </a:r>
            <a:r>
              <a:rPr lang="ar-SA" dirty="0">
                <a:latin typeface="Alexandria" charset="0"/>
                <a:cs typeface="Alexandria" charset="0"/>
              </a:rPr>
              <a:t> يشمل استخدام </a:t>
            </a:r>
            <a:r>
              <a:rPr lang="ar-SA" dirty="0">
                <a:solidFill>
                  <a:srgbClr val="C00000"/>
                </a:solidFill>
                <a:latin typeface="Alexandria" charset="0"/>
                <a:cs typeface="Alexandria" charset="0"/>
              </a:rPr>
              <a:t>الوسائط</a:t>
            </a:r>
            <a:r>
              <a:rPr lang="ar-SA" dirty="0">
                <a:latin typeface="Alexandria" charset="0"/>
                <a:cs typeface="Alexandria" charset="0"/>
              </a:rPr>
              <a:t> </a:t>
            </a:r>
            <a:r>
              <a:rPr lang="ar-SA" dirty="0">
                <a:solidFill>
                  <a:srgbClr val="C00000"/>
                </a:solidFill>
                <a:latin typeface="Alexandria" charset="0"/>
                <a:cs typeface="Alexandria" charset="0"/>
              </a:rPr>
              <a:t>المتعددة</a:t>
            </a:r>
            <a:r>
              <a:rPr lang="ar-SA" dirty="0">
                <a:latin typeface="Alexandria" charset="0"/>
                <a:cs typeface="Alexandria" charset="0"/>
              </a:rPr>
              <a:t> لتعزيز الرسالة الصحفية.</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يتطلب </a:t>
            </a:r>
            <a:r>
              <a:rPr lang="ar-SA" dirty="0">
                <a:solidFill>
                  <a:srgbClr val="C00000"/>
                </a:solidFill>
                <a:latin typeface="Alexandria" charset="0"/>
                <a:cs typeface="Alexandria" charset="0"/>
              </a:rPr>
              <a:t>التحرير الرقمي</a:t>
            </a:r>
            <a:r>
              <a:rPr lang="ar-SA" dirty="0">
                <a:latin typeface="Alexandria" charset="0"/>
                <a:cs typeface="Alexandria" charset="0"/>
              </a:rPr>
              <a:t> مهارات </a:t>
            </a:r>
            <a:r>
              <a:rPr lang="ar-SA" dirty="0">
                <a:solidFill>
                  <a:srgbClr val="C00000"/>
                </a:solidFill>
                <a:latin typeface="Alexandria" charset="0"/>
                <a:cs typeface="Alexandria" charset="0"/>
              </a:rPr>
              <a:t>تقنية</a:t>
            </a:r>
            <a:r>
              <a:rPr lang="ar-SA" dirty="0">
                <a:latin typeface="Alexandria" charset="0"/>
                <a:cs typeface="Alexandria" charset="0"/>
              </a:rPr>
              <a:t> </a:t>
            </a:r>
            <a:r>
              <a:rPr lang="ar-SA" dirty="0">
                <a:solidFill>
                  <a:srgbClr val="C00000"/>
                </a:solidFill>
                <a:latin typeface="Alexandria" charset="0"/>
                <a:cs typeface="Alexandria" charset="0"/>
              </a:rPr>
              <a:t>متقدمة</a:t>
            </a:r>
            <a:r>
              <a:rPr lang="ar-SA" dirty="0">
                <a:latin typeface="Alexandria" charset="0"/>
                <a:cs typeface="Alexandria" charset="0"/>
              </a:rPr>
              <a:t> للتعامل مع </a:t>
            </a:r>
            <a:r>
              <a:rPr lang="ar-SA" dirty="0">
                <a:solidFill>
                  <a:srgbClr val="C00000"/>
                </a:solidFill>
                <a:latin typeface="Alexandria" charset="0"/>
                <a:cs typeface="Alexandria" charset="0"/>
              </a:rPr>
              <a:t>منصات</a:t>
            </a:r>
            <a:r>
              <a:rPr lang="ar-SA" dirty="0">
                <a:latin typeface="Alexandria" charset="0"/>
                <a:cs typeface="Alexandria" charset="0"/>
              </a:rPr>
              <a:t> </a:t>
            </a:r>
            <a:r>
              <a:rPr lang="ar-SA" dirty="0">
                <a:solidFill>
                  <a:srgbClr val="C00000"/>
                </a:solidFill>
                <a:latin typeface="Alexandria" charset="0"/>
                <a:cs typeface="Alexandria" charset="0"/>
              </a:rPr>
              <a:t>النشر</a:t>
            </a:r>
            <a:r>
              <a:rPr lang="ar-SA" dirty="0">
                <a:latin typeface="Alexandria" charset="0"/>
                <a:cs typeface="Alexandria" charset="0"/>
              </a:rPr>
              <a:t> المختلفة.</a:t>
            </a:r>
          </a:p>
        </p:txBody>
      </p:sp>
      <p:sp>
        <p:nvSpPr>
          <p:cNvPr id="24" name="Rectangle 23">
            <a:extLst>
              <a:ext uri="{FF2B5EF4-FFF2-40B4-BE49-F238E27FC236}">
                <a16:creationId xmlns:a16="http://schemas.microsoft.com/office/drawing/2014/main" id="{6E1739C7-46BB-EC15-5FD6-C85D191A729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234AE7D-0C9D-50B9-9C66-77C463FEC541}"/>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6CAF9A2E-43B1-0EC5-F750-AD8A74E3E9B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الفرق في أساليب التحرير بين التقليدية والرقمية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32A5AE9-D6F6-26BB-D62C-6F50E6CCC6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تفاصيل استفادة الصحف الالكترونية من تصاريح التصوير الذاتي | Aldar.ma">
            <a:extLst>
              <a:ext uri="{FF2B5EF4-FFF2-40B4-BE49-F238E27FC236}">
                <a16:creationId xmlns:a16="http://schemas.microsoft.com/office/drawing/2014/main" id="{7F691FBE-E964-ADCE-CFE5-7327269DF3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7284" y="4422454"/>
            <a:ext cx="2824257" cy="21201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2" name="Picture 4" descr="واقع الصحافة الإلكترونية بالمغرب بين التقنين والتقييد">
            <a:extLst>
              <a:ext uri="{FF2B5EF4-FFF2-40B4-BE49-F238E27FC236}">
                <a16:creationId xmlns:a16="http://schemas.microsoft.com/office/drawing/2014/main" id="{A710CB34-2487-C3B6-BD7A-7B045C1CB4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5823" y="4422454"/>
            <a:ext cx="3089846" cy="2057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4" name="Picture 6" descr="مقالة علمية للتدريسية حميدة حيدر مكي حول الصحافة الإلكترونية والأمن  السيبراني: تحديات وفرص في عالم متصل">
            <a:extLst>
              <a:ext uri="{FF2B5EF4-FFF2-40B4-BE49-F238E27FC236}">
                <a16:creationId xmlns:a16="http://schemas.microsoft.com/office/drawing/2014/main" id="{60912089-3AC1-1F73-C8F7-70B0D656FD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59951" y="4464728"/>
            <a:ext cx="3190670" cy="21305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7328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D2EB1-B1D2-55F9-E4B9-DE67BD319A7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7E08A3E-62D6-2C17-0B74-86081AA96A01}"/>
              </a:ext>
            </a:extLst>
          </p:cNvPr>
          <p:cNvSpPr txBox="1"/>
          <p:nvPr/>
        </p:nvSpPr>
        <p:spPr>
          <a:xfrm>
            <a:off x="1994169" y="1466261"/>
            <a:ext cx="9217407"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الجمهور في الصحافة التقليدية هو </a:t>
            </a:r>
            <a:r>
              <a:rPr lang="ar-SA" dirty="0">
                <a:solidFill>
                  <a:srgbClr val="C00000"/>
                </a:solidFill>
                <a:latin typeface="Alexandria" charset="0"/>
                <a:cs typeface="Alexandria" charset="0"/>
              </a:rPr>
              <a:t>مستهلك</a:t>
            </a:r>
            <a:r>
              <a:rPr lang="ar-SA" dirty="0">
                <a:latin typeface="Alexandria" charset="0"/>
                <a:cs typeface="Alexandria" charset="0"/>
              </a:rPr>
              <a:t> </a:t>
            </a:r>
            <a:r>
              <a:rPr lang="ar-SA" dirty="0">
                <a:solidFill>
                  <a:srgbClr val="C00000"/>
                </a:solidFill>
                <a:latin typeface="Alexandria" charset="0"/>
                <a:cs typeface="Alexandria" charset="0"/>
              </a:rPr>
              <a:t>للمحتوى</a:t>
            </a:r>
            <a:r>
              <a:rPr lang="ar-SA" dirty="0">
                <a:latin typeface="Alexandria" charset="0"/>
                <a:cs typeface="Alexandria" charset="0"/>
              </a:rPr>
              <a:t> ولا يشارك في إنتاجه عادة.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يعتمد الإعلام التقليدي على </a:t>
            </a:r>
            <a:r>
              <a:rPr lang="ar-SA" dirty="0">
                <a:solidFill>
                  <a:srgbClr val="C00000"/>
                </a:solidFill>
                <a:latin typeface="Alexandria" charset="0"/>
                <a:cs typeface="Alexandria" charset="0"/>
              </a:rPr>
              <a:t>تلبية توقعات الجمهور </a:t>
            </a:r>
            <a:r>
              <a:rPr lang="ar-SA" dirty="0">
                <a:latin typeface="Alexandria" charset="0"/>
                <a:cs typeface="Alexandria" charset="0"/>
              </a:rPr>
              <a:t>من خلال </a:t>
            </a:r>
            <a:r>
              <a:rPr lang="ar-SA" dirty="0">
                <a:solidFill>
                  <a:srgbClr val="C00000"/>
                </a:solidFill>
                <a:latin typeface="Alexandria" charset="0"/>
                <a:cs typeface="Alexandria" charset="0"/>
              </a:rPr>
              <a:t>جودة وموثوقية الأخبار</a:t>
            </a:r>
            <a:r>
              <a:rPr lang="ar-SA" dirty="0">
                <a:latin typeface="Alexandria" charset="0"/>
                <a:cs typeface="Alexandria" charset="0"/>
              </a:rPr>
              <a:t>.</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لا يتيح</a:t>
            </a:r>
            <a:r>
              <a:rPr lang="ar-SA" dirty="0">
                <a:latin typeface="Alexandria" charset="0"/>
                <a:cs typeface="Alexandria" charset="0"/>
              </a:rPr>
              <a:t> الإعلام التقليدي </a:t>
            </a:r>
            <a:r>
              <a:rPr lang="ar-SA" dirty="0">
                <a:solidFill>
                  <a:srgbClr val="C00000"/>
                </a:solidFill>
                <a:latin typeface="Alexandria" charset="0"/>
                <a:cs typeface="Alexandria" charset="0"/>
              </a:rPr>
              <a:t>تفاعلاً مباشراً مع الجمهور </a:t>
            </a:r>
            <a:r>
              <a:rPr lang="ar-SA" dirty="0">
                <a:latin typeface="Alexandria" charset="0"/>
                <a:cs typeface="Alexandria" charset="0"/>
              </a:rPr>
              <a:t>في الوقت الحقيقي.</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يُعتمد على </a:t>
            </a:r>
            <a:r>
              <a:rPr lang="ar-SA" dirty="0">
                <a:solidFill>
                  <a:srgbClr val="C00000"/>
                </a:solidFill>
                <a:latin typeface="Alexandria" charset="0"/>
                <a:cs typeface="Alexandria" charset="0"/>
              </a:rPr>
              <a:t>الاستطلاعات والدراسات لمعرفة اهتمامات الجمهور </a:t>
            </a:r>
            <a:r>
              <a:rPr lang="ar-SA" dirty="0">
                <a:latin typeface="Alexandria" charset="0"/>
                <a:cs typeface="Alexandria" charset="0"/>
              </a:rPr>
              <a:t>وتحسين المحتوى.</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الجمهور التقليدي يتسم </a:t>
            </a:r>
            <a:r>
              <a:rPr lang="ar-SA" dirty="0">
                <a:solidFill>
                  <a:srgbClr val="C00000"/>
                </a:solidFill>
                <a:latin typeface="Alexandria" charset="0"/>
                <a:cs typeface="Alexandria" charset="0"/>
              </a:rPr>
              <a:t>بالثقة والولاء لمصادر الأخبار التقليدية</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A24AD13A-B40F-D2BC-378B-C17FCE4F8CC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6A9FC84-85FF-AF7E-19AF-9514D61ADAAE}"/>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3108CBFB-E430-52A4-105F-74370095014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الجمهور في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50984EB-510A-0158-689E-24A8235CB0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6" name="Picture 4" descr="تحقيق خاص: الصحافة في العالم العربي">
            <a:extLst>
              <a:ext uri="{FF2B5EF4-FFF2-40B4-BE49-F238E27FC236}">
                <a16:creationId xmlns:a16="http://schemas.microsoft.com/office/drawing/2014/main" id="{9AE2806E-7D6B-99FE-0AF6-8923A2A224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6195" y="4419058"/>
            <a:ext cx="3395764" cy="22638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8" name="Picture 6" descr="10 أسباب وراء أزمة الصحف الورقية | صحيفة مكة">
            <a:extLst>
              <a:ext uri="{FF2B5EF4-FFF2-40B4-BE49-F238E27FC236}">
                <a16:creationId xmlns:a16="http://schemas.microsoft.com/office/drawing/2014/main" id="{B8909AF7-144F-BD80-F733-557AADB0D7C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6958"/>
          <a:stretch/>
        </p:blipFill>
        <p:spPr bwMode="auto">
          <a:xfrm>
            <a:off x="4078444" y="4419058"/>
            <a:ext cx="3180838" cy="22196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C6674D0F-9F4F-016F-F6E9-039EA9D7350D}"/>
              </a:ext>
            </a:extLst>
          </p:cNvPr>
          <p:cNvPicPr>
            <a:picLocks noChangeAspect="1"/>
          </p:cNvPicPr>
          <p:nvPr/>
        </p:nvPicPr>
        <p:blipFill>
          <a:blip r:embed="rId5"/>
          <a:srcRect l="10628" t="11112" b="4183"/>
          <a:stretch/>
        </p:blipFill>
        <p:spPr>
          <a:xfrm>
            <a:off x="7415766" y="4419059"/>
            <a:ext cx="4423633" cy="22196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8491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343DF-3789-B7ED-8A2B-35E87F8E4B1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B1F8BEB-BAF4-C55D-5A6F-DCFCA49C7C75}"/>
              </a:ext>
            </a:extLst>
          </p:cNvPr>
          <p:cNvSpPr txBox="1"/>
          <p:nvPr/>
        </p:nvSpPr>
        <p:spPr>
          <a:xfrm>
            <a:off x="1206230" y="1507584"/>
            <a:ext cx="10520914"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الجمهور الرقمي هو </a:t>
            </a:r>
            <a:r>
              <a:rPr lang="ar-SA" dirty="0">
                <a:solidFill>
                  <a:srgbClr val="C00000"/>
                </a:solidFill>
                <a:latin typeface="Alexandria" charset="0"/>
                <a:cs typeface="Alexandria" charset="0"/>
              </a:rPr>
              <a:t>مشارك فاعل</a:t>
            </a:r>
            <a:r>
              <a:rPr lang="ar-SA" dirty="0">
                <a:latin typeface="Alexandria" charset="0"/>
                <a:cs typeface="Alexandria" charset="0"/>
              </a:rPr>
              <a:t> في عملية إنتاج وتوزيع الأخبار عبر التعليقات والمشاركة.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للجمهور </a:t>
            </a:r>
            <a:r>
              <a:rPr lang="ar-SA" dirty="0">
                <a:solidFill>
                  <a:srgbClr val="C00000"/>
                </a:solidFill>
                <a:latin typeface="Alexandria" charset="0"/>
                <a:cs typeface="Alexandria" charset="0"/>
              </a:rPr>
              <a:t>تقديم معلومات</a:t>
            </a:r>
            <a:r>
              <a:rPr lang="ar-SA" dirty="0">
                <a:latin typeface="Alexandria" charset="0"/>
                <a:cs typeface="Alexandria" charset="0"/>
              </a:rPr>
              <a:t> من الميدان وتوجيه الصحفيين نحو مواضيع هامة.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التفاعل</a:t>
            </a:r>
            <a:r>
              <a:rPr lang="ar-SA" dirty="0">
                <a:latin typeface="Alexandria" charset="0"/>
                <a:cs typeface="Alexandria" charset="0"/>
              </a:rPr>
              <a:t> </a:t>
            </a:r>
            <a:r>
              <a:rPr lang="ar-SA" dirty="0">
                <a:solidFill>
                  <a:srgbClr val="C00000"/>
                </a:solidFill>
                <a:latin typeface="Alexandria" charset="0"/>
                <a:cs typeface="Alexandria" charset="0"/>
              </a:rPr>
              <a:t>المباشر</a:t>
            </a:r>
            <a:r>
              <a:rPr lang="ar-SA" dirty="0">
                <a:latin typeface="Alexandria" charset="0"/>
                <a:cs typeface="Alexandria" charset="0"/>
              </a:rPr>
              <a:t> يخلق بيئة صحفية أكثر شفافية وتفاعلية.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قد </a:t>
            </a:r>
            <a:r>
              <a:rPr lang="ar-SA" dirty="0">
                <a:solidFill>
                  <a:srgbClr val="C00000"/>
                </a:solidFill>
                <a:latin typeface="Alexandria" charset="0"/>
                <a:cs typeface="Alexandria" charset="0"/>
              </a:rPr>
              <a:t>يؤثر</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أحيانًا على </a:t>
            </a:r>
            <a:r>
              <a:rPr lang="ar-SA" dirty="0">
                <a:solidFill>
                  <a:srgbClr val="C00000"/>
                </a:solidFill>
                <a:latin typeface="Alexandria" charset="0"/>
                <a:cs typeface="Alexandria" charset="0"/>
              </a:rPr>
              <a:t>توجهات</a:t>
            </a:r>
            <a:r>
              <a:rPr lang="ar-SA" dirty="0">
                <a:latin typeface="Alexandria" charset="0"/>
                <a:cs typeface="Alexandria" charset="0"/>
              </a:rPr>
              <a:t> </a:t>
            </a:r>
            <a:r>
              <a:rPr lang="ar-SA" dirty="0">
                <a:solidFill>
                  <a:srgbClr val="C00000"/>
                </a:solidFill>
                <a:latin typeface="Alexandria" charset="0"/>
                <a:cs typeface="Alexandria" charset="0"/>
              </a:rPr>
              <a:t>الصحفيين</a:t>
            </a:r>
            <a:r>
              <a:rPr lang="ar-SA" dirty="0">
                <a:latin typeface="Alexandria" charset="0"/>
                <a:cs typeface="Alexandria" charset="0"/>
              </a:rPr>
              <a:t> بضغط جماهيري أو حملات عبر الإنترنت.</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تتطلب الصحافة الرقمية </a:t>
            </a:r>
            <a:r>
              <a:rPr lang="ar-SA" dirty="0">
                <a:solidFill>
                  <a:srgbClr val="C00000"/>
                </a:solidFill>
                <a:latin typeface="Alexandria" charset="0"/>
                <a:cs typeface="Alexandria" charset="0"/>
              </a:rPr>
              <a:t>إدارة فعالة للمجتمع الرقمي</a:t>
            </a:r>
            <a:r>
              <a:rPr lang="ar-SA" dirty="0">
                <a:latin typeface="Alexandria" charset="0"/>
                <a:cs typeface="Alexandria" charset="0"/>
              </a:rPr>
              <a:t> للحفاظ على جودة الحوار.</a:t>
            </a:r>
          </a:p>
        </p:txBody>
      </p:sp>
      <p:sp>
        <p:nvSpPr>
          <p:cNvPr id="24" name="Rectangle 23">
            <a:extLst>
              <a:ext uri="{FF2B5EF4-FFF2-40B4-BE49-F238E27FC236}">
                <a16:creationId xmlns:a16="http://schemas.microsoft.com/office/drawing/2014/main" id="{4AD4A8CD-6B5B-51DE-4981-D43C57D2A1E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C2A620-4106-7217-B4A9-15CBF5456902}"/>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D08F4297-163F-F647-E593-A1035F9074D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دور الجمهور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F0B6A66-190F-2E38-992D-1A3C4FEED1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دراسة جدوى صحيفة الكترونية _ طريقك لخطوات النجاح إنه مشروعك القادم ...">
            <a:extLst>
              <a:ext uri="{FF2B5EF4-FFF2-40B4-BE49-F238E27FC236}">
                <a16:creationId xmlns:a16="http://schemas.microsoft.com/office/drawing/2014/main" id="{94479681-FBF1-A837-10BA-7BCC06DAE7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120" y="4498281"/>
            <a:ext cx="3118121" cy="21873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38" name="Picture 2" descr="e3arabi - إي عربي – ما هي أهم أنواع الصحف الإلكترونية؟">
            <a:extLst>
              <a:ext uri="{FF2B5EF4-FFF2-40B4-BE49-F238E27FC236}">
                <a16:creationId xmlns:a16="http://schemas.microsoft.com/office/drawing/2014/main" id="{6BD21622-E4C7-0012-63F5-ABEDCDE73C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1722" y="4565357"/>
            <a:ext cx="3192665" cy="21202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0" name="Picture 4" descr="كم ستصمد الصحافة الورقية أمام المنافسة الرقمية؟ - إسلام أون لاين">
            <a:extLst>
              <a:ext uri="{FF2B5EF4-FFF2-40B4-BE49-F238E27FC236}">
                <a16:creationId xmlns:a16="http://schemas.microsoft.com/office/drawing/2014/main" id="{FD340FCE-F108-A88C-A2F4-773BEB0DEA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6230" y="4498281"/>
            <a:ext cx="3192665" cy="22109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425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5DFDF-CC77-FD76-897A-0350765658F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DEA3DFA-FC82-D51A-7A37-56ADD2A7CAB0}"/>
              </a:ext>
            </a:extLst>
          </p:cNvPr>
          <p:cNvSpPr txBox="1"/>
          <p:nvPr/>
        </p:nvSpPr>
        <p:spPr>
          <a:xfrm>
            <a:off x="1167319" y="1592200"/>
            <a:ext cx="9703792" cy="278088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من المتوقع أن </a:t>
            </a:r>
            <a:r>
              <a:rPr lang="ar-SA" dirty="0">
                <a:solidFill>
                  <a:srgbClr val="C00000"/>
                </a:solidFill>
                <a:latin typeface="Alexandria" charset="0"/>
                <a:cs typeface="Alexandria" charset="0"/>
              </a:rPr>
              <a:t>تظل الصحافة التقليدية موجودة </a:t>
            </a:r>
            <a:r>
              <a:rPr lang="ar-SA" dirty="0">
                <a:latin typeface="Alexandria" charset="0"/>
                <a:cs typeface="Alexandria" charset="0"/>
              </a:rPr>
              <a:t>لكنها ستتغير لتتكيف مع العصر الرقمي.</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ستعتمد أكثر على </a:t>
            </a:r>
            <a:r>
              <a:rPr lang="ar-SA" dirty="0">
                <a:solidFill>
                  <a:srgbClr val="C00000"/>
                </a:solidFill>
                <a:latin typeface="Alexandria" charset="0"/>
                <a:cs typeface="Alexandria" charset="0"/>
              </a:rPr>
              <a:t>الجودة والموثوقية </a:t>
            </a:r>
            <a:r>
              <a:rPr lang="ar-SA" dirty="0">
                <a:latin typeface="Alexandria" charset="0"/>
                <a:cs typeface="Alexandria" charset="0"/>
              </a:rPr>
              <a:t>كمزايا تنافسية أمام الصحافة الرقمية.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قد تتبنى </a:t>
            </a:r>
            <a:r>
              <a:rPr lang="ar-SA" dirty="0">
                <a:solidFill>
                  <a:srgbClr val="C00000"/>
                </a:solidFill>
                <a:latin typeface="Alexandria" charset="0"/>
                <a:cs typeface="Alexandria" charset="0"/>
              </a:rPr>
              <a:t>نماذج اشتراك أو تمويل </a:t>
            </a:r>
            <a:r>
              <a:rPr lang="ar-SA" dirty="0">
                <a:latin typeface="Alexandria" charset="0"/>
                <a:cs typeface="Alexandria" charset="0"/>
              </a:rPr>
              <a:t>جديدة للحفاظ على الاستدامة المالية.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ستتوسع في </a:t>
            </a:r>
            <a:r>
              <a:rPr lang="ar-SA" dirty="0">
                <a:solidFill>
                  <a:srgbClr val="C00000"/>
                </a:solidFill>
                <a:latin typeface="Alexandria" charset="0"/>
                <a:cs typeface="Alexandria" charset="0"/>
              </a:rPr>
              <a:t>دمج الوسائط</a:t>
            </a:r>
            <a:r>
              <a:rPr lang="ar-SA" dirty="0">
                <a:latin typeface="Alexandria" charset="0"/>
                <a:cs typeface="Alexandria" charset="0"/>
              </a:rPr>
              <a:t> التقليدية مع الرقمية </a:t>
            </a:r>
            <a:r>
              <a:rPr lang="ar-SA" dirty="0">
                <a:solidFill>
                  <a:srgbClr val="C00000"/>
                </a:solidFill>
                <a:latin typeface="Alexandria" charset="0"/>
                <a:cs typeface="Alexandria" charset="0"/>
              </a:rPr>
              <a:t>لتقديم</a:t>
            </a:r>
            <a:r>
              <a:rPr lang="ar-SA" dirty="0">
                <a:latin typeface="Alexandria" charset="0"/>
                <a:cs typeface="Alexandria" charset="0"/>
              </a:rPr>
              <a:t> </a:t>
            </a:r>
            <a:r>
              <a:rPr lang="ar-SA" dirty="0">
                <a:solidFill>
                  <a:srgbClr val="C00000"/>
                </a:solidFill>
                <a:latin typeface="Alexandria" charset="0"/>
                <a:cs typeface="Alexandria" charset="0"/>
              </a:rPr>
              <a:t>محتوى</a:t>
            </a:r>
            <a:r>
              <a:rPr lang="ar-SA" dirty="0">
                <a:latin typeface="Alexandria" charset="0"/>
                <a:cs typeface="Alexandria" charset="0"/>
              </a:rPr>
              <a:t> </a:t>
            </a:r>
            <a:r>
              <a:rPr lang="ar-SA" dirty="0">
                <a:solidFill>
                  <a:srgbClr val="C00000"/>
                </a:solidFill>
                <a:latin typeface="Alexandria" charset="0"/>
                <a:cs typeface="Alexandria" charset="0"/>
              </a:rPr>
              <a:t>متكامل</a:t>
            </a:r>
            <a:r>
              <a:rPr lang="ar-SA" dirty="0">
                <a:latin typeface="Alexandria" charset="0"/>
                <a:cs typeface="Alexandria" charset="0"/>
              </a:rPr>
              <a:t>.</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ستظل الصحافة التقليدية مهمة في </a:t>
            </a:r>
            <a:r>
              <a:rPr lang="ar-SA" dirty="0">
                <a:solidFill>
                  <a:srgbClr val="C00000"/>
                </a:solidFill>
                <a:latin typeface="Alexandria" charset="0"/>
                <a:cs typeface="Alexandria" charset="0"/>
              </a:rPr>
              <a:t>تغطية الأخبار العميقة والتحليلية</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919FB9A4-DBA8-96C5-7777-D94F405AAD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68B19E-FB83-2BDD-BA01-92804F3E72AE}"/>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3A2B5BB8-CC68-A3AD-DE2D-12279CAC65E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الصحافة التقليدية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CE26771B-232D-A763-62D3-1B702D0F42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a:extLst>
              <a:ext uri="{FF2B5EF4-FFF2-40B4-BE49-F238E27FC236}">
                <a16:creationId xmlns:a16="http://schemas.microsoft.com/office/drawing/2014/main" id="{219E0298-4B88-6AC4-3D35-CB5D36501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617" y="4573527"/>
            <a:ext cx="3511685" cy="1978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descr="مهنة الصحافة في زمن الأخبار الكاذبة | by خالد الحلوة | Medium">
            <a:extLst>
              <a:ext uri="{FF2B5EF4-FFF2-40B4-BE49-F238E27FC236}">
                <a16:creationId xmlns:a16="http://schemas.microsoft.com/office/drawing/2014/main" id="{E31D5C34-FF0D-5FFA-9B12-DD19DF1603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8705" y="4573527"/>
            <a:ext cx="3791780" cy="2131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مجموعة الأدوات | شبكة الصحفيين الدوليين">
            <a:extLst>
              <a:ext uri="{FF2B5EF4-FFF2-40B4-BE49-F238E27FC236}">
                <a16:creationId xmlns:a16="http://schemas.microsoft.com/office/drawing/2014/main" id="{5209D576-DD01-6DDF-61B8-044E5194967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4734" y="4573527"/>
            <a:ext cx="2217906" cy="2217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829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20843-13B0-C2D3-42F1-12CA1BDB0AF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B356FE6-9661-6304-E97E-BB16329F6D37}"/>
              </a:ext>
            </a:extLst>
          </p:cNvPr>
          <p:cNvSpPr txBox="1"/>
          <p:nvPr/>
        </p:nvSpPr>
        <p:spPr>
          <a:xfrm>
            <a:off x="1070044" y="1536018"/>
            <a:ext cx="10666828" cy="278082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ستستمر الصحافة الرقمية في </a:t>
            </a:r>
            <a:r>
              <a:rPr lang="ar-SA" dirty="0">
                <a:solidFill>
                  <a:srgbClr val="C00000"/>
                </a:solidFill>
                <a:latin typeface="Alexandria" charset="0"/>
                <a:cs typeface="Alexandria" charset="0"/>
              </a:rPr>
              <a:t>التطور باستخدام التكنولوجيا </a:t>
            </a:r>
            <a:r>
              <a:rPr lang="ar-SA" dirty="0">
                <a:latin typeface="Alexandria" charset="0"/>
                <a:cs typeface="Alexandria" charset="0"/>
              </a:rPr>
              <a:t>مثل الذكاء الاصطناعي والواقع المعزز.</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ستصبح </a:t>
            </a:r>
            <a:r>
              <a:rPr lang="ar-SA" dirty="0">
                <a:solidFill>
                  <a:srgbClr val="C00000"/>
                </a:solidFill>
                <a:latin typeface="Alexandria" charset="0"/>
                <a:cs typeface="Alexandria" charset="0"/>
              </a:rPr>
              <a:t>أكثر تخصيصًا </a:t>
            </a:r>
            <a:r>
              <a:rPr lang="ar-SA" dirty="0">
                <a:latin typeface="Alexandria" charset="0"/>
                <a:cs typeface="Alexandria" charset="0"/>
              </a:rPr>
              <a:t>للجمهور مع تحسينات في تجربة المستخدم وتحليل البيانات.</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ستتوسع في استخدام </a:t>
            </a:r>
            <a:r>
              <a:rPr lang="ar-SA" dirty="0">
                <a:solidFill>
                  <a:srgbClr val="C00000"/>
                </a:solidFill>
                <a:latin typeface="Alexandria" charset="0"/>
                <a:cs typeface="Alexandria" charset="0"/>
              </a:rPr>
              <a:t>المحتوى التفاعلي والبث المباشر </a:t>
            </a:r>
            <a:r>
              <a:rPr lang="ar-SA" dirty="0">
                <a:latin typeface="Alexandria" charset="0"/>
                <a:cs typeface="Alexandria" charset="0"/>
              </a:rPr>
              <a:t>لتعزيز التفاعل.</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ستواجه </a:t>
            </a:r>
            <a:r>
              <a:rPr lang="ar-SA" dirty="0">
                <a:solidFill>
                  <a:srgbClr val="C00000"/>
                </a:solidFill>
                <a:latin typeface="Alexandria" charset="0"/>
                <a:cs typeface="Alexandria" charset="0"/>
              </a:rPr>
              <a:t>تحديات</a:t>
            </a:r>
            <a:r>
              <a:rPr lang="ar-SA" dirty="0">
                <a:latin typeface="Alexandria" charset="0"/>
                <a:cs typeface="Alexandria" charset="0"/>
              </a:rPr>
              <a:t> مستمرة في </a:t>
            </a:r>
            <a:r>
              <a:rPr lang="ar-SA" dirty="0">
                <a:solidFill>
                  <a:srgbClr val="C00000"/>
                </a:solidFill>
                <a:latin typeface="Alexandria" charset="0"/>
                <a:cs typeface="Alexandria" charset="0"/>
              </a:rPr>
              <a:t>مواجهة الأخبار الكاذبة والخصوصية</a:t>
            </a:r>
            <a:r>
              <a:rPr lang="ar-SA" dirty="0">
                <a:latin typeface="Alexandria" charset="0"/>
                <a:cs typeface="Alexandria" charset="0"/>
              </a:rPr>
              <a:t>.</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من المتوقع أن تؤدي دورًا أكبر في </a:t>
            </a:r>
            <a:r>
              <a:rPr lang="ar-SA" dirty="0">
                <a:solidFill>
                  <a:srgbClr val="C00000"/>
                </a:solidFill>
                <a:latin typeface="Alexandria" charset="0"/>
                <a:cs typeface="Alexandria" charset="0"/>
              </a:rPr>
              <a:t>تشكيل الرأي العام واتخاذ القرارات</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A3175F34-A159-F939-FE85-D7B92F9EE53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4428845-7CAC-5BD9-AD80-062A37B32CD5}"/>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B90806E9-3FBF-F674-6386-1CB53DED504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313F372-A0B3-DE5D-34A7-E2A4B6F18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مستقبل الصحافة 2024 - CAJO">
            <a:extLst>
              <a:ext uri="{FF2B5EF4-FFF2-40B4-BE49-F238E27FC236}">
                <a16:creationId xmlns:a16="http://schemas.microsoft.com/office/drawing/2014/main" id="{DC921C33-59DA-C6C9-BBF0-102A59E050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049" y="4552318"/>
            <a:ext cx="3657599" cy="21527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4" name="Picture 6" descr="مميزات الصحافة المرئية - موضوع">
            <a:extLst>
              <a:ext uri="{FF2B5EF4-FFF2-40B4-BE49-F238E27FC236}">
                <a16:creationId xmlns:a16="http://schemas.microsoft.com/office/drawing/2014/main" id="{385F7BC5-0717-D252-7C73-C8A288BEC7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7001" y="4531021"/>
            <a:ext cx="4565515" cy="2174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6" name="Picture 8" descr="النظام القانوني للصحافة الالكترونية العربية رؤيا تقييمية – المركز ...">
            <a:extLst>
              <a:ext uri="{FF2B5EF4-FFF2-40B4-BE49-F238E27FC236}">
                <a16:creationId xmlns:a16="http://schemas.microsoft.com/office/drawing/2014/main" id="{D26EED51-80FA-7EEB-11C3-4AD9699B12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9026" y="4552318"/>
            <a:ext cx="3025766" cy="21527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987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3771-4589-B7BA-3C1F-5B2B431968C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1ACC670-DDCD-56B8-AEC2-BB00BC38C9B5}"/>
              </a:ext>
            </a:extLst>
          </p:cNvPr>
          <p:cNvSpPr txBox="1"/>
          <p:nvPr/>
        </p:nvSpPr>
        <p:spPr>
          <a:xfrm>
            <a:off x="486384" y="1503427"/>
            <a:ext cx="10394454" cy="278082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كلا النوعين </a:t>
            </a:r>
            <a:r>
              <a:rPr lang="ar-SA" dirty="0">
                <a:solidFill>
                  <a:srgbClr val="C00000"/>
                </a:solidFill>
                <a:latin typeface="Alexandria" charset="0"/>
                <a:cs typeface="Alexandria" charset="0"/>
              </a:rPr>
              <a:t>تحديات</a:t>
            </a:r>
            <a:r>
              <a:rPr lang="ar-SA" dirty="0">
                <a:latin typeface="Alexandria" charset="0"/>
                <a:cs typeface="Alexandria" charset="0"/>
              </a:rPr>
              <a:t> في </a:t>
            </a:r>
            <a:r>
              <a:rPr lang="ar-SA" dirty="0">
                <a:solidFill>
                  <a:srgbClr val="C00000"/>
                </a:solidFill>
                <a:latin typeface="Alexandria" charset="0"/>
                <a:cs typeface="Alexandria" charset="0"/>
              </a:rPr>
              <a:t>التمويل</a:t>
            </a:r>
            <a:r>
              <a:rPr lang="ar-SA" dirty="0">
                <a:latin typeface="Alexandria" charset="0"/>
                <a:cs typeface="Alexandria" charset="0"/>
              </a:rPr>
              <a:t> والحفاظ على </a:t>
            </a:r>
            <a:r>
              <a:rPr lang="ar-SA" dirty="0">
                <a:solidFill>
                  <a:srgbClr val="C00000"/>
                </a:solidFill>
                <a:latin typeface="Alexandria" charset="0"/>
                <a:cs typeface="Alexandria" charset="0"/>
              </a:rPr>
              <a:t>الاستقلالية</a:t>
            </a:r>
            <a:r>
              <a:rPr lang="ar-SA" dirty="0">
                <a:latin typeface="Alexandria" charset="0"/>
                <a:cs typeface="Alexandria" charset="0"/>
              </a:rPr>
              <a:t> </a:t>
            </a:r>
            <a:r>
              <a:rPr lang="ar-SA" dirty="0">
                <a:solidFill>
                  <a:srgbClr val="C00000"/>
                </a:solidFill>
                <a:latin typeface="Alexandria" charset="0"/>
                <a:cs typeface="Alexandria" charset="0"/>
              </a:rPr>
              <a:t>التحريرية</a:t>
            </a:r>
            <a:r>
              <a:rPr lang="ar-SA" dirty="0">
                <a:latin typeface="Alexandria" charset="0"/>
                <a:cs typeface="Alexandria" charset="0"/>
              </a:rPr>
              <a:t>.</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يواجه الصحفيون </a:t>
            </a:r>
            <a:r>
              <a:rPr lang="ar-SA" dirty="0">
                <a:solidFill>
                  <a:srgbClr val="C00000"/>
                </a:solidFill>
                <a:latin typeface="Alexandria" charset="0"/>
                <a:cs typeface="Alexandria" charset="0"/>
              </a:rPr>
              <a:t>تحديات</a:t>
            </a:r>
            <a:r>
              <a:rPr lang="ar-SA" dirty="0">
                <a:latin typeface="Alexandria" charset="0"/>
                <a:cs typeface="Alexandria" charset="0"/>
              </a:rPr>
              <a:t> </a:t>
            </a:r>
            <a:r>
              <a:rPr lang="ar-SA" dirty="0">
                <a:solidFill>
                  <a:srgbClr val="C00000"/>
                </a:solidFill>
                <a:latin typeface="Alexandria" charset="0"/>
                <a:cs typeface="Alexandria" charset="0"/>
              </a:rPr>
              <a:t>مهنية</a:t>
            </a:r>
            <a:r>
              <a:rPr lang="ar-SA" dirty="0">
                <a:latin typeface="Alexandria" charset="0"/>
                <a:cs typeface="Alexandria" charset="0"/>
              </a:rPr>
              <a:t> مثل </a:t>
            </a:r>
            <a:r>
              <a:rPr lang="ar-SA" dirty="0">
                <a:solidFill>
                  <a:srgbClr val="C00000"/>
                </a:solidFill>
                <a:latin typeface="Alexandria" charset="0"/>
                <a:cs typeface="Alexandria" charset="0"/>
              </a:rPr>
              <a:t>الضغط</a:t>
            </a:r>
            <a:r>
              <a:rPr lang="ar-SA" dirty="0">
                <a:latin typeface="Alexandria" charset="0"/>
                <a:cs typeface="Alexandria" charset="0"/>
              </a:rPr>
              <a:t> </a:t>
            </a:r>
            <a:r>
              <a:rPr lang="ar-SA" dirty="0">
                <a:solidFill>
                  <a:srgbClr val="C00000"/>
                </a:solidFill>
                <a:latin typeface="Alexandria" charset="0"/>
                <a:cs typeface="Alexandria" charset="0"/>
              </a:rPr>
              <a:t>الزمني</a:t>
            </a:r>
            <a:r>
              <a:rPr lang="ar-SA" dirty="0">
                <a:latin typeface="Alexandria" charset="0"/>
                <a:cs typeface="Alexandria" charset="0"/>
              </a:rPr>
              <a:t> </a:t>
            </a:r>
            <a:r>
              <a:rPr lang="ar-SA" dirty="0">
                <a:solidFill>
                  <a:srgbClr val="C00000"/>
                </a:solidFill>
                <a:latin typeface="Alexandria" charset="0"/>
                <a:cs typeface="Alexandria" charset="0"/>
              </a:rPr>
              <a:t>وحماية</a:t>
            </a:r>
            <a:r>
              <a:rPr lang="ar-SA" dirty="0">
                <a:latin typeface="Alexandria" charset="0"/>
                <a:cs typeface="Alexandria" charset="0"/>
              </a:rPr>
              <a:t> </a:t>
            </a:r>
            <a:r>
              <a:rPr lang="ar-SA" dirty="0">
                <a:solidFill>
                  <a:srgbClr val="C00000"/>
                </a:solidFill>
                <a:latin typeface="Alexandria" charset="0"/>
                <a:cs typeface="Alexandria" charset="0"/>
              </a:rPr>
              <a:t>المصادر</a:t>
            </a:r>
            <a:r>
              <a:rPr lang="ar-SA" dirty="0">
                <a:latin typeface="Alexandria" charset="0"/>
                <a:cs typeface="Alexandria" charset="0"/>
              </a:rPr>
              <a:t>.</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كلاهما يحتاج إلى </a:t>
            </a:r>
            <a:r>
              <a:rPr lang="ar-SA" dirty="0">
                <a:solidFill>
                  <a:srgbClr val="C00000"/>
                </a:solidFill>
                <a:latin typeface="Alexandria" charset="0"/>
                <a:cs typeface="Alexandria" charset="0"/>
              </a:rPr>
              <a:t>تطوير</a:t>
            </a:r>
            <a:r>
              <a:rPr lang="ar-SA" dirty="0">
                <a:latin typeface="Alexandria" charset="0"/>
                <a:cs typeface="Alexandria" charset="0"/>
              </a:rPr>
              <a:t> مستمر </a:t>
            </a:r>
            <a:r>
              <a:rPr lang="ar-SA" dirty="0">
                <a:solidFill>
                  <a:srgbClr val="C00000"/>
                </a:solidFill>
                <a:latin typeface="Alexandria" charset="0"/>
                <a:cs typeface="Alexandria" charset="0"/>
              </a:rPr>
              <a:t>للمهارات</a:t>
            </a:r>
            <a:r>
              <a:rPr lang="ar-SA" dirty="0">
                <a:latin typeface="Alexandria" charset="0"/>
                <a:cs typeface="Alexandria" charset="0"/>
              </a:rPr>
              <a:t> لمواكبة التطورات التقنية.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انتشار </a:t>
            </a:r>
            <a:r>
              <a:rPr lang="ar-SA" dirty="0">
                <a:solidFill>
                  <a:srgbClr val="C00000"/>
                </a:solidFill>
                <a:latin typeface="Alexandria" charset="0"/>
                <a:cs typeface="Alexandria" charset="0"/>
              </a:rPr>
              <a:t>المعلومات</a:t>
            </a:r>
            <a:r>
              <a:rPr lang="ar-SA" dirty="0">
                <a:latin typeface="Alexandria" charset="0"/>
                <a:cs typeface="Alexandria" charset="0"/>
              </a:rPr>
              <a:t> </a:t>
            </a:r>
            <a:r>
              <a:rPr lang="ar-SA" dirty="0">
                <a:solidFill>
                  <a:srgbClr val="C00000"/>
                </a:solidFill>
                <a:latin typeface="Alexandria" charset="0"/>
                <a:cs typeface="Alexandria" charset="0"/>
              </a:rPr>
              <a:t>الكاذبة</a:t>
            </a:r>
            <a:r>
              <a:rPr lang="ar-SA" dirty="0">
                <a:latin typeface="Alexandria" charset="0"/>
                <a:cs typeface="Alexandria" charset="0"/>
              </a:rPr>
              <a:t> يمثل تهديدًا مشتركًا على مستوى </a:t>
            </a:r>
            <a:r>
              <a:rPr lang="ar-SA" dirty="0">
                <a:solidFill>
                  <a:srgbClr val="C00000"/>
                </a:solidFill>
                <a:latin typeface="Alexandria" charset="0"/>
                <a:cs typeface="Alexandria" charset="0"/>
              </a:rPr>
              <a:t>الجودة</a:t>
            </a:r>
            <a:r>
              <a:rPr lang="ar-SA" dirty="0">
                <a:latin typeface="Alexandria" charset="0"/>
                <a:cs typeface="Alexandria" charset="0"/>
              </a:rPr>
              <a:t> </a:t>
            </a:r>
            <a:r>
              <a:rPr lang="ar-SA" dirty="0">
                <a:solidFill>
                  <a:srgbClr val="C00000"/>
                </a:solidFill>
                <a:latin typeface="Alexandria" charset="0"/>
                <a:cs typeface="Alexandria" charset="0"/>
              </a:rPr>
              <a:t>والمصداقية</a:t>
            </a:r>
            <a:r>
              <a:rPr lang="ar-SA" dirty="0">
                <a:latin typeface="Alexandria" charset="0"/>
                <a:cs typeface="Alexandria" charset="0"/>
              </a:rPr>
              <a:t>.</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يتطلب الأمر </a:t>
            </a:r>
            <a:r>
              <a:rPr lang="ar-SA" dirty="0">
                <a:solidFill>
                  <a:srgbClr val="C00000"/>
                </a:solidFill>
                <a:latin typeface="Alexandria" charset="0"/>
                <a:cs typeface="Alexandria" charset="0"/>
              </a:rPr>
              <a:t>تعاونًا</a:t>
            </a:r>
            <a:r>
              <a:rPr lang="ar-SA" dirty="0">
                <a:latin typeface="Alexandria" charset="0"/>
                <a:cs typeface="Alexandria" charset="0"/>
              </a:rPr>
              <a:t> بين </a:t>
            </a:r>
            <a:r>
              <a:rPr lang="ar-SA" dirty="0">
                <a:solidFill>
                  <a:srgbClr val="C00000"/>
                </a:solidFill>
                <a:latin typeface="Alexandria" charset="0"/>
                <a:cs typeface="Alexandria" charset="0"/>
              </a:rPr>
              <a:t>المؤسسات</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a:t>
            </a:r>
            <a:r>
              <a:rPr lang="ar-SA" dirty="0">
                <a:solidFill>
                  <a:srgbClr val="C00000"/>
                </a:solidFill>
                <a:latin typeface="Alexandria" charset="0"/>
                <a:cs typeface="Alexandria" charset="0"/>
              </a:rPr>
              <a:t>والمجتمعات</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لمواجهة هذه التحديات.</a:t>
            </a:r>
          </a:p>
        </p:txBody>
      </p:sp>
      <p:sp>
        <p:nvSpPr>
          <p:cNvPr id="24" name="Rectangle 23">
            <a:extLst>
              <a:ext uri="{FF2B5EF4-FFF2-40B4-BE49-F238E27FC236}">
                <a16:creationId xmlns:a16="http://schemas.microsoft.com/office/drawing/2014/main" id="{10EFB4D6-57C6-4BB0-6F87-E2D020E4E45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F5F6DC6-F96A-3433-514F-EFA87D606408}"/>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0EC67B61-BA24-C808-2130-7BDC5712181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التحديات المشتركة بين الصحافة التقليدية والرقمية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F419CF9-6BB5-955D-1955-87D1174EED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تأثير التكنولوجيا على الصحافة - موضوع">
            <a:extLst>
              <a:ext uri="{FF2B5EF4-FFF2-40B4-BE49-F238E27FC236}">
                <a16:creationId xmlns:a16="http://schemas.microsoft.com/office/drawing/2014/main" id="{542F7BA4-42C3-8F18-5F68-71D4615F4E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0343" y="4434016"/>
            <a:ext cx="4832418" cy="23011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الصحافة الرقمية">
            <a:extLst>
              <a:ext uri="{FF2B5EF4-FFF2-40B4-BE49-F238E27FC236}">
                <a16:creationId xmlns:a16="http://schemas.microsoft.com/office/drawing/2014/main" id="{3D690412-A8B2-BAFF-B45D-C18F9108A6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33" y="4423157"/>
            <a:ext cx="3472976" cy="2312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8" name="Picture 6" descr="الصحافة بين مطلب التحديث وتحدي الثورة الرقمية - العمق المغربي">
            <a:extLst>
              <a:ext uri="{FF2B5EF4-FFF2-40B4-BE49-F238E27FC236}">
                <a16:creationId xmlns:a16="http://schemas.microsoft.com/office/drawing/2014/main" id="{43149BE1-02E6-D3E7-CA93-97820F74746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06408" y="4461100"/>
            <a:ext cx="3885592" cy="2290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0820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69726-5763-03B9-83A2-7D7F51CA024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9865FC1-0ADC-250E-7929-F37B895CF076}"/>
              </a:ext>
            </a:extLst>
          </p:cNvPr>
          <p:cNvSpPr txBox="1"/>
          <p:nvPr/>
        </p:nvSpPr>
        <p:spPr>
          <a:xfrm>
            <a:off x="1789889" y="1557428"/>
            <a:ext cx="8439195" cy="278082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يشكل </a:t>
            </a:r>
            <a:r>
              <a:rPr lang="ar-SA" dirty="0">
                <a:solidFill>
                  <a:srgbClr val="C00000"/>
                </a:solidFill>
                <a:latin typeface="Alexandria" charset="0"/>
                <a:cs typeface="Alexandria" charset="0"/>
              </a:rPr>
              <a:t>التكامل</a:t>
            </a:r>
            <a:r>
              <a:rPr lang="ar-SA" dirty="0">
                <a:latin typeface="Alexandria" charset="0"/>
                <a:cs typeface="Alexandria" charset="0"/>
              </a:rPr>
              <a:t> بين النوعين فرصة لتعزيز قوة وتأثير الإعلام بشكل عام.</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للصحافة التقليدية</a:t>
            </a:r>
            <a:r>
              <a:rPr lang="ar-SA" dirty="0">
                <a:solidFill>
                  <a:srgbClr val="C00000"/>
                </a:solidFill>
                <a:latin typeface="Alexandria" charset="0"/>
                <a:cs typeface="Alexandria" charset="0"/>
              </a:rPr>
              <a:t> الاستفادة من سرعة وانتشار </a:t>
            </a:r>
            <a:r>
              <a:rPr lang="ar-SA" dirty="0">
                <a:latin typeface="Alexandria" charset="0"/>
                <a:cs typeface="Alexandria" charset="0"/>
              </a:rPr>
              <a:t>الصحافة الرقمية.</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تستفيد الصحافة الرقمية من</a:t>
            </a:r>
            <a:r>
              <a:rPr lang="ar-SA" dirty="0">
                <a:solidFill>
                  <a:srgbClr val="C00000"/>
                </a:solidFill>
                <a:latin typeface="Alexandria" charset="0"/>
                <a:cs typeface="Alexandria" charset="0"/>
              </a:rPr>
              <a:t> مصداقية وجودة المحتوى </a:t>
            </a:r>
            <a:r>
              <a:rPr lang="ar-SA" dirty="0">
                <a:latin typeface="Alexandria" charset="0"/>
                <a:cs typeface="Alexandria" charset="0"/>
              </a:rPr>
              <a:t>التقليدي.</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يؤدي التكامل إلى </a:t>
            </a:r>
            <a:r>
              <a:rPr lang="ar-SA" dirty="0">
                <a:solidFill>
                  <a:srgbClr val="C00000"/>
                </a:solidFill>
                <a:latin typeface="Alexandria" charset="0"/>
                <a:cs typeface="Alexandria" charset="0"/>
              </a:rPr>
              <a:t>نماذج عمل جديدة </a:t>
            </a:r>
            <a:r>
              <a:rPr lang="ar-SA" dirty="0">
                <a:latin typeface="Alexandria" charset="0"/>
                <a:cs typeface="Alexandria" charset="0"/>
              </a:rPr>
              <a:t>تجمع بين الدقة والسرعة والتفاعل.</a:t>
            </a:r>
          </a:p>
          <a:p>
            <a:pPr algn="just" rtl="1">
              <a:lnSpc>
                <a:spcPct val="200000"/>
              </a:lnSpc>
            </a:pPr>
            <a:r>
              <a:rPr lang="ar-SA" b="1" dirty="0">
                <a:latin typeface="Alexandria" charset="0"/>
                <a:cs typeface="Alexandria" charset="0"/>
              </a:rPr>
              <a:t>خامسًا</a:t>
            </a:r>
            <a:r>
              <a:rPr lang="ar-SA" dirty="0">
                <a:latin typeface="Alexandria" charset="0"/>
                <a:cs typeface="Alexandria" charset="0"/>
              </a:rPr>
              <a:t>، </a:t>
            </a:r>
            <a:r>
              <a:rPr lang="ar-SA" dirty="0">
                <a:solidFill>
                  <a:srgbClr val="C00000"/>
                </a:solidFill>
                <a:latin typeface="Alexandria" charset="0"/>
                <a:cs typeface="Alexandria" charset="0"/>
              </a:rPr>
              <a:t>يحتاج</a:t>
            </a:r>
            <a:r>
              <a:rPr lang="ar-SA" dirty="0">
                <a:latin typeface="Alexandria" charset="0"/>
                <a:cs typeface="Alexandria" charset="0"/>
              </a:rPr>
              <a:t> </a:t>
            </a:r>
            <a:r>
              <a:rPr lang="ar-SA" dirty="0">
                <a:solidFill>
                  <a:srgbClr val="C00000"/>
                </a:solidFill>
                <a:latin typeface="Alexandria" charset="0"/>
                <a:cs typeface="Alexandria" charset="0"/>
              </a:rPr>
              <a:t>التكامل</a:t>
            </a:r>
            <a:r>
              <a:rPr lang="ar-SA" dirty="0">
                <a:latin typeface="Alexandria" charset="0"/>
                <a:cs typeface="Alexandria" charset="0"/>
              </a:rPr>
              <a:t> إلى </a:t>
            </a:r>
            <a:r>
              <a:rPr lang="ar-SA" dirty="0">
                <a:solidFill>
                  <a:srgbClr val="C00000"/>
                </a:solidFill>
                <a:latin typeface="Alexandria" charset="0"/>
                <a:cs typeface="Alexandria" charset="0"/>
              </a:rPr>
              <a:t>تدريب</a:t>
            </a:r>
            <a:r>
              <a:rPr lang="ar-SA" dirty="0">
                <a:latin typeface="Alexandria" charset="0"/>
                <a:cs typeface="Alexandria" charset="0"/>
              </a:rPr>
              <a:t> مستمر للصحفيين </a:t>
            </a:r>
            <a:r>
              <a:rPr lang="ar-SA" dirty="0">
                <a:solidFill>
                  <a:srgbClr val="C00000"/>
                </a:solidFill>
                <a:latin typeface="Alexandria" charset="0"/>
                <a:cs typeface="Alexandria" charset="0"/>
              </a:rPr>
              <a:t>وتبني</a:t>
            </a:r>
            <a:r>
              <a:rPr lang="ar-SA" dirty="0">
                <a:latin typeface="Alexandria" charset="0"/>
                <a:cs typeface="Alexandria" charset="0"/>
              </a:rPr>
              <a:t> </a:t>
            </a:r>
            <a:r>
              <a:rPr lang="ar-SA" dirty="0">
                <a:solidFill>
                  <a:srgbClr val="C00000"/>
                </a:solidFill>
                <a:latin typeface="Alexandria" charset="0"/>
                <a:cs typeface="Alexandria" charset="0"/>
              </a:rPr>
              <a:t>أدوات</a:t>
            </a:r>
            <a:r>
              <a:rPr lang="ar-SA" dirty="0">
                <a:latin typeface="Alexandria" charset="0"/>
                <a:cs typeface="Alexandria" charset="0"/>
              </a:rPr>
              <a:t> </a:t>
            </a:r>
            <a:r>
              <a:rPr lang="ar-SA" dirty="0">
                <a:solidFill>
                  <a:srgbClr val="C00000"/>
                </a:solidFill>
                <a:latin typeface="Alexandria" charset="0"/>
                <a:cs typeface="Alexandria" charset="0"/>
              </a:rPr>
              <a:t>وتقنيات</a:t>
            </a:r>
            <a:r>
              <a:rPr lang="ar-SA" dirty="0">
                <a:latin typeface="Alexandria" charset="0"/>
                <a:cs typeface="Alexandria" charset="0"/>
              </a:rPr>
              <a:t> </a:t>
            </a:r>
            <a:r>
              <a:rPr lang="ar-SA" dirty="0">
                <a:solidFill>
                  <a:srgbClr val="C00000"/>
                </a:solidFill>
                <a:latin typeface="Alexandria" charset="0"/>
                <a:cs typeface="Alexandria" charset="0"/>
              </a:rPr>
              <a:t>حديثة</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572F7E70-1B10-F98D-FFD0-13599889575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B01AF72-A3CC-112E-B91D-960CF32A5DE2}"/>
              </a:ext>
            </a:extLst>
          </p:cNvPr>
          <p:cNvSpPr txBox="1"/>
          <p:nvPr/>
        </p:nvSpPr>
        <p:spPr>
          <a:xfrm>
            <a:off x="4846320" y="152924"/>
            <a:ext cx="7229139"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الفروقات بين الصحافة التقليدية والصحافة الرقمية</a:t>
            </a:r>
          </a:p>
        </p:txBody>
      </p:sp>
      <p:sp>
        <p:nvSpPr>
          <p:cNvPr id="16" name="Rectangle 15">
            <a:extLst>
              <a:ext uri="{FF2B5EF4-FFF2-40B4-BE49-F238E27FC236}">
                <a16:creationId xmlns:a16="http://schemas.microsoft.com/office/drawing/2014/main" id="{1539B15A-C7ED-B61C-ADC6-28C79F14A0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التكامل بين الصحافة التقليدية والرقمية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9E703ED-D302-8E27-5DD0-FF0CA99C9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العلاقة بين الصحافة المطبوعة والصحافة الإلكترونية">
            <a:extLst>
              <a:ext uri="{FF2B5EF4-FFF2-40B4-BE49-F238E27FC236}">
                <a16:creationId xmlns:a16="http://schemas.microsoft.com/office/drawing/2014/main" id="{4940ED78-323B-1185-AB9B-FBDBA010C6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102" y="4503921"/>
            <a:ext cx="3521413" cy="21404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0" name="Picture 4" descr="الصحافة الإلكترونية في العالم العربي: سياقات النشأة وتحديات التطور ...">
            <a:extLst>
              <a:ext uri="{FF2B5EF4-FFF2-40B4-BE49-F238E27FC236}">
                <a16:creationId xmlns:a16="http://schemas.microsoft.com/office/drawing/2014/main" id="{2CD83D7D-E02B-289F-1312-3A4A9BBA69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5908" y="4564609"/>
            <a:ext cx="3726931" cy="21404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2" name="Picture 6" descr="ما الفرق بين الصحافة الالكترونية والورقية؟">
            <a:extLst>
              <a:ext uri="{FF2B5EF4-FFF2-40B4-BE49-F238E27FC236}">
                <a16:creationId xmlns:a16="http://schemas.microsoft.com/office/drawing/2014/main" id="{24C6D29E-18B4-09E7-F99D-2BE8B26F72F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861" r="7123"/>
          <a:stretch/>
        </p:blipFill>
        <p:spPr bwMode="auto">
          <a:xfrm>
            <a:off x="7910466" y="4517238"/>
            <a:ext cx="3913003" cy="21404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89515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596708"/>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الثالثة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تناولت المحاضرة </a:t>
            </a:r>
            <a:r>
              <a:rPr lang="ar-SA" dirty="0">
                <a:latin typeface="Alexandria" charset="0"/>
                <a:cs typeface="Alexandria" charset="0"/>
              </a:rPr>
              <a:t>الفروقات الجوهرية بين الصحافة التقليدية والصحافة الرقمية، حيث ركزت على خصائص كل نوع من حيث أدوات الإنتاج، طبيعة النشر، وآليات التوزيع. أوضحنا أن الصحافة التقليدية تعتمد على الطباعة الورقية، وتتميز بالتحقق والدقة ومحدودية التفاعل، بينما تتسم الصحافة الرقمية بالسرعة، التفاعلية، وتنوع الوسائط المستخدمة مثل الفيديو والصوت والصورة.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ناقشنا كذلك</a:t>
            </a:r>
            <a:r>
              <a:rPr lang="ar-SA" dirty="0">
                <a:latin typeface="Alexandria" charset="0"/>
                <a:cs typeface="Alexandria" charset="0"/>
              </a:rPr>
              <a:t> التحديات التي تواجه كلا النوعين، مثل التمويل، وأزمة الثقة، وضغوط التكنولوجيا، وخلصنا إلى أن مستقبل الصحافة يتجه نحو الدمج والتكامل بين المنهجين؛ حيث تستفيد المؤسسات من تقنيات الرقمنة دون التخلي عن المبادئ الصحفية الراسخة.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الثالثة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8757" y="2158062"/>
            <a:ext cx="10688608" cy="2780826"/>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أسئلة ومناقشة لحلقة النقاش؟</a:t>
            </a:r>
          </a:p>
          <a:p>
            <a:pPr algn="just" rtl="1">
              <a:lnSpc>
                <a:spcPct val="200000"/>
              </a:lnSpc>
            </a:pPr>
            <a:endParaRPr lang="ar-SA" b="1" dirty="0">
              <a:solidFill>
                <a:srgbClr val="C00000"/>
              </a:solidFill>
              <a:latin typeface="Alexandria" charset="0"/>
              <a:cs typeface="Alexandria" charset="0"/>
            </a:endParaRPr>
          </a:p>
          <a:p>
            <a:pPr marL="342900" indent="-342900" algn="just" rtl="1">
              <a:lnSpc>
                <a:spcPct val="200000"/>
              </a:lnSpc>
              <a:buFont typeface="+mj-lt"/>
              <a:buAutoNum type="arabicPeriod"/>
            </a:pPr>
            <a:r>
              <a:rPr lang="ar-SA" dirty="0">
                <a:latin typeface="Alexandria" charset="0"/>
                <a:cs typeface="Alexandria" charset="0"/>
              </a:rPr>
              <a:t>هل يمكن للصحافة الرقمية أن تحل بالكامل محل الصحافة التقليدية في المستقبل؟ ولماذا؟</a:t>
            </a:r>
          </a:p>
          <a:p>
            <a:pPr marL="342900" indent="-342900" algn="just" rtl="1">
              <a:lnSpc>
                <a:spcPct val="200000"/>
              </a:lnSpc>
              <a:buFont typeface="+mj-lt"/>
              <a:buAutoNum type="arabicPeriod"/>
            </a:pPr>
            <a:endParaRPr lang="ar-SA" dirty="0">
              <a:latin typeface="Alexandria" charset="0"/>
              <a:cs typeface="Alexandria" charset="0"/>
            </a:endParaRPr>
          </a:p>
          <a:p>
            <a:pPr marL="342900" indent="-342900" algn="just" rtl="1">
              <a:lnSpc>
                <a:spcPct val="200000"/>
              </a:lnSpc>
              <a:buFont typeface="+mj-lt"/>
              <a:buAutoNum type="arabicPeriod"/>
            </a:pPr>
            <a:r>
              <a:rPr lang="ar-SA" dirty="0">
                <a:latin typeface="Alexandria" charset="0"/>
                <a:cs typeface="Alexandria" charset="0"/>
              </a:rPr>
              <a:t>ما الدور الذي يجب أن يؤديه الصحفي اليوم للتوفيق بين متطلبات السرعة ومبادئ المصداقية؟</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الثالثة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576125"/>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مع التوسع في استخدام الإنترنت وتطور تقنيات الاتصال، ظهرت بيئات جديدة للنشر تجاوزت الوسائل التقليدية، حيث أصبحت المنصات الرقمية المكان الرئيسي لإنتاج وتوزيع المحتوى الإعلامي، مما غيّر جذريًا من طبيعة النشر وأساليبه.</a:t>
            </a:r>
          </a:p>
          <a:p>
            <a:pPr algn="just" rtl="1">
              <a:lnSpc>
                <a:spcPct val="150000"/>
              </a:lnSpc>
            </a:pPr>
            <a:endParaRPr lang="ar-SA" sz="6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ثانياً، </a:t>
            </a:r>
            <a:r>
              <a:rPr lang="ar-SA" sz="2000" dirty="0">
                <a:latin typeface="Alexandria" charset="0"/>
                <a:cs typeface="Alexandria" charset="0"/>
              </a:rPr>
              <a:t>برزت أنظمة إدارة المحتوى</a:t>
            </a:r>
            <a:r>
              <a:rPr lang="en-US" sz="2000" dirty="0">
                <a:latin typeface="Alexandria" charset="0"/>
                <a:cs typeface="Alexandria" charset="0"/>
              </a:rPr>
              <a:t> </a:t>
            </a:r>
            <a:r>
              <a:rPr lang="ar-SA" sz="2000" dirty="0">
                <a:latin typeface="Alexandria" charset="0"/>
                <a:cs typeface="Alexandria" charset="0"/>
              </a:rPr>
              <a:t>كأداة محورية في العمل الصحفي الرقمي، إذ تسهّل عملية إنشاء المحتوى، تنظيمه، وتحديثه بشكل مستمر، بالإضافة إلى تمكين الفرق الإعلامية من التعاون بكفاءة أعلى، وإيصال المادة الإعلامية إلى الجمهور المستهدف بمرونة وسرعة.</a:t>
            </a:r>
          </a:p>
          <a:p>
            <a:pPr algn="just" rtl="1">
              <a:lnSpc>
                <a:spcPct val="150000"/>
              </a:lnSpc>
            </a:pPr>
            <a:endParaRPr lang="en-US" sz="1050" dirty="0">
              <a:solidFill>
                <a:srgbClr val="C00000"/>
              </a:solidFill>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ثالثاً، </a:t>
            </a:r>
            <a:r>
              <a:rPr lang="ar-SA" sz="2000" dirty="0">
                <a:latin typeface="Alexandria" charset="0"/>
                <a:cs typeface="Alexandria" charset="0"/>
              </a:rPr>
              <a:t>إن فهم بيئات النشر الرقمية وأنظمة إدارة المحتوى يُعد أمرًا أساسيًا لمواكبة التحول الرقمي في المؤسسات الإعلامية، ولمواجهة التحديات المتعلقة بتعدد المنصات، تنسيق الوسائط، وتحقيق التكامل بين الأدوات المختلفة.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بيئات النشر الرقمية وأنظمة إدارة المحتوى</a:t>
            </a: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الرابعة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d13aca44-ef33-4cf4-9980-7f0b00e6eeb9"/>
    <ds:schemaRef ds:uri="http://schemas.microsoft.com/office/infopath/2007/PartnerControls"/>
    <ds:schemaRef ds:uri="49100919-8a76-4266-be0c-7dc583902cb4"/>
    <ds:schemaRef ds:uri="http://www.w3.org/2001/XMLSchema-instance"/>
  </ds:schemaRefs>
</ds:datastoreItem>
</file>

<file path=customXml/itemProps2.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6626</TotalTime>
  <Words>3765</Words>
  <Application>Microsoft Office PowerPoint</Application>
  <PresentationFormat>شاشة عريضة</PresentationFormat>
  <Paragraphs>328</Paragraphs>
  <Slides>49</Slides>
  <Notes>2</Notes>
  <HiddenSlides>0</HiddenSlides>
  <MMClips>0</MMClips>
  <ScaleCrop>false</ScaleCrop>
  <HeadingPairs>
    <vt:vector size="4" baseType="variant">
      <vt:variant>
        <vt:lpstr>نسق</vt:lpstr>
      </vt:variant>
      <vt:variant>
        <vt:i4>1</vt:i4>
      </vt:variant>
      <vt:variant>
        <vt:lpstr>عناوين الشرائح</vt:lpstr>
      </vt:variant>
      <vt:variant>
        <vt:i4>49</vt:i4>
      </vt:variant>
    </vt:vector>
  </HeadingPairs>
  <TitlesOfParts>
    <vt:vector size="50"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Shorouk Hassanain</cp:lastModifiedBy>
  <cp:revision>516</cp:revision>
  <dcterms:created xsi:type="dcterms:W3CDTF">2023-04-29T09:08:00Z</dcterms:created>
  <dcterms:modified xsi:type="dcterms:W3CDTF">2025-06-15T10:44:13Z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