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8" r:id="rId2"/>
    <p:sldId id="381" r:id="rId3"/>
    <p:sldId id="382" r:id="rId4"/>
    <p:sldId id="383" r:id="rId5"/>
    <p:sldId id="384" r:id="rId6"/>
    <p:sldId id="385" r:id="rId7"/>
    <p:sldId id="386" r:id="rId8"/>
    <p:sldId id="387" r:id="rId9"/>
    <p:sldId id="388" r:id="rId10"/>
    <p:sldId id="274" r:id="rId11"/>
    <p:sldId id="281" r:id="rId12"/>
    <p:sldId id="282" r:id="rId13"/>
    <p:sldId id="283" r:id="rId14"/>
    <p:sldId id="284" r:id="rId15"/>
    <p:sldId id="285" r:id="rId16"/>
    <p:sldId id="286" r:id="rId17"/>
    <p:sldId id="287" r:id="rId18"/>
    <p:sldId id="288" r:id="rId19"/>
    <p:sldId id="289" r:id="rId20"/>
    <p:sldId id="290" r:id="rId21"/>
    <p:sldId id="294" r:id="rId22"/>
    <p:sldId id="291" r:id="rId23"/>
    <p:sldId id="292" r:id="rId24"/>
    <p:sldId id="293" r:id="rId25"/>
    <p:sldId id="295" r:id="rId26"/>
    <p:sldId id="389" r:id="rId27"/>
    <p:sldId id="390" r:id="rId28"/>
    <p:sldId id="391" r:id="rId29"/>
    <p:sldId id="392" r:id="rId30"/>
    <p:sldId id="393" r:id="rId31"/>
    <p:sldId id="394" r:id="rId32"/>
    <p:sldId id="395" r:id="rId33"/>
    <p:sldId id="396" r:id="rId34"/>
    <p:sldId id="397" r:id="rId35"/>
    <p:sldId id="398" r:id="rId36"/>
    <p:sldId id="399" r:id="rId37"/>
    <p:sldId id="400" r:id="rId38"/>
    <p:sldId id="401" r:id="rId39"/>
    <p:sldId id="402" r:id="rId40"/>
    <p:sldId id="403" r:id="rId41"/>
    <p:sldId id="404" r:id="rId42"/>
    <p:sldId id="405" r:id="rId43"/>
    <p:sldId id="406" r:id="rId44"/>
    <p:sldId id="407" r:id="rId45"/>
    <p:sldId id="408" r:id="rId46"/>
    <p:sldId id="409" r:id="rId47"/>
    <p:sldId id="410" r:id="rId48"/>
    <p:sldId id="411" r:id="rId49"/>
    <p:sldId id="412" r:id="rId50"/>
    <p:sldId id="413" r:id="rId51"/>
    <p:sldId id="415" r:id="rId52"/>
    <p:sldId id="416" r:id="rId53"/>
    <p:sldId id="417" r:id="rId54"/>
    <p:sldId id="418" r:id="rId55"/>
    <p:sldId id="419" r:id="rId56"/>
    <p:sldId id="420" r:id="rId57"/>
  </p:sldIdLst>
  <p:sldSz cx="12192000" cy="6858000"/>
  <p:notesSz cx="6858000" cy="9144000"/>
  <p:embeddedFontLst>
    <p:embeddedFont>
      <p:font typeface="Calibri" panose="020F0502020204030204" pitchFamily="34" charset="0"/>
      <p:regular r:id="rId59"/>
      <p:bold r:id="rId60"/>
      <p:italic r:id="rId61"/>
      <p:boldItalic r:id="rId62"/>
    </p:embeddedFont>
    <p:embeddedFont>
      <p:font typeface="Tajawal Medium" panose="00000600000000000000" charset="-78"/>
      <p:regular r:id="rId63"/>
      <p:bold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5.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8981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1717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760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5257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5433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779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7483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4951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3918E-9456-46AA-B978-5E4DF229B6C3}" type="slidenum">
              <a:rPr lang="en-US" smtClean="0"/>
              <a:t>10</a:t>
            </a:fld>
            <a:endParaRPr lang="en-US"/>
          </a:p>
        </p:txBody>
      </p:sp>
    </p:spTree>
    <p:extLst>
      <p:ext uri="{BB962C8B-B14F-4D97-AF65-F5344CB8AC3E}">
        <p14:creationId xmlns:p14="http://schemas.microsoft.com/office/powerpoint/2010/main" val="3247927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445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7162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754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569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1453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178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245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874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3080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24127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8376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4321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1210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95256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1012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95574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96179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82100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2163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1646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50599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94445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561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603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59832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6107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180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23053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36711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65828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6120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Strategic Planning and Program Management</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2</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Strategic planning is extremely important to many organizations. The process involves creating an understanding of how the organization defines itself and is typically handled by identifying and authoring an organizational mission statement. In addition, the process develops an organizational vision statement, which identifies the high level where the executive management wants the organization to be in the future.</a:t>
            </a:r>
          </a:p>
        </p:txBody>
      </p:sp>
    </p:spTree>
    <p:extLst>
      <p:ext uri="{BB962C8B-B14F-4D97-AF65-F5344CB8AC3E}">
        <p14:creationId xmlns:p14="http://schemas.microsoft.com/office/powerpoint/2010/main" val="239993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481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are many published definitions of strategic planning. One definition that both captures the importance of strategic planning and speaks to some of the work of implementing the plan is from BusinessDictionary.com:</a:t>
            </a:r>
          </a:p>
        </p:txBody>
      </p:sp>
    </p:spTree>
    <p:extLst>
      <p:ext uri="{BB962C8B-B14F-4D97-AF65-F5344CB8AC3E}">
        <p14:creationId xmlns:p14="http://schemas.microsoft.com/office/powerpoint/2010/main" val="3182847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Systematic process of envisioning a desired future, and translating this vision into broadly defined goals or objectives and a sequence of steps to achieve them. In contrast to long-term planning (which begins with the current status and lays down a path to meet estimated future needs); strategic planning begins with the desired-end and works backward to the current status. (Strategic Planning)</a:t>
            </a:r>
          </a:p>
        </p:txBody>
      </p:sp>
    </p:spTree>
    <p:extLst>
      <p:ext uri="{BB962C8B-B14F-4D97-AF65-F5344CB8AC3E}">
        <p14:creationId xmlns:p14="http://schemas.microsoft.com/office/powerpoint/2010/main" val="3422397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large companies, the strategic plan is often created by high-level corporate executives. In many cases, the company will hire an outside management consulting firm to determine the future vision and create the strategic plan. After agreement and publication of the plan, the execution is often left to mid-level managers and directors who were not included in developing the plan and may not have a clear and complete understanding of the end state that the authors had in mind.</a:t>
            </a:r>
          </a:p>
        </p:txBody>
      </p:sp>
    </p:spTree>
    <p:extLst>
      <p:ext uri="{BB962C8B-B14F-4D97-AF65-F5344CB8AC3E}">
        <p14:creationId xmlns:p14="http://schemas.microsoft.com/office/powerpoint/2010/main" val="3581115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579302" y="373825"/>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implement a strategic project management process, that usually means that projects are qualified and assessed for funding based on their support and alignment with the strategy of the company or organization. While that is indeed a worthwhile process to determine project investment, it does not directly speak to implementing the strategic plan. </a:t>
            </a:r>
          </a:p>
        </p:txBody>
      </p:sp>
    </p:spTree>
    <p:extLst>
      <p:ext uri="{BB962C8B-B14F-4D97-AF65-F5344CB8AC3E}">
        <p14:creationId xmlns:p14="http://schemas.microsoft.com/office/powerpoint/2010/main" val="4040338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8"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4400" dirty="0"/>
              <a:t>Consider instead the discipline of delivering a strategic vision using the program management framework as outlined in the Project Management Institute’s (PMI®) The Standard for Program Management—Second Edition (2008).</a:t>
            </a:r>
          </a:p>
          <a:p>
            <a:pPr marL="0" indent="0" algn="just">
              <a:buNone/>
            </a:pPr>
            <a:endParaRPr lang="en-US" sz="4400" dirty="0"/>
          </a:p>
        </p:txBody>
      </p:sp>
    </p:spTree>
    <p:extLst>
      <p:ext uri="{BB962C8B-B14F-4D97-AF65-F5344CB8AC3E}">
        <p14:creationId xmlns:p14="http://schemas.microsoft.com/office/powerpoint/2010/main" val="390387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first benefits management process is benefits identification. Traditionally, program management benefits identification assumes that the organization has completed and published a strategic plan. Why can we not use the same processes to develop the actual strategic plan? Benefits identification then begins with a clean slate. In reality, the process of developing a strategic plan starts by developing the vision of what the organization is going to look like at the end of the strategic planning horizon.</a:t>
            </a:r>
          </a:p>
        </p:txBody>
      </p:sp>
    </p:spTree>
    <p:extLst>
      <p:ext uri="{BB962C8B-B14F-4D97-AF65-F5344CB8AC3E}">
        <p14:creationId xmlns:p14="http://schemas.microsoft.com/office/powerpoint/2010/main" val="162748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Often, the strategy development team will assess where they are currently by looking at the organization’s strengths and weaknesses and by determining the external environment’s strengths, weaknesses, opportunities and threats (SWOT analysis). Those end points become the gap that will need to be bridged by implementing the strategic plan.</a:t>
            </a:r>
          </a:p>
        </p:txBody>
      </p:sp>
    </p:spTree>
    <p:extLst>
      <p:ext uri="{BB962C8B-B14F-4D97-AF65-F5344CB8AC3E}">
        <p14:creationId xmlns:p14="http://schemas.microsoft.com/office/powerpoint/2010/main" val="210834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SWOT</a:t>
            </a:r>
          </a:p>
        </p:txBody>
      </p:sp>
      <p:pic>
        <p:nvPicPr>
          <p:cNvPr id="4" name="Content Placeholder 3"/>
          <p:cNvPicPr>
            <a:picLocks noGrp="1" noChangeAspect="1"/>
          </p:cNvPicPr>
          <p:nvPr>
            <p:ph idx="1"/>
          </p:nvPr>
        </p:nvPicPr>
        <p:blipFill rotWithShape="1">
          <a:blip r:embed="rId3"/>
          <a:srcRect l="36748" t="35356" r="10244" b="7401"/>
          <a:stretch/>
        </p:blipFill>
        <p:spPr>
          <a:xfrm>
            <a:off x="2456330" y="1600200"/>
            <a:ext cx="7279341" cy="4419600"/>
          </a:xfrm>
          <a:prstGeom prst="rect">
            <a:avLst/>
          </a:prstGeom>
        </p:spPr>
      </p:pic>
      <p:pic>
        <p:nvPicPr>
          <p:cNvPr id="10" name="Google Shape;121;p4">
            <a:extLst>
              <a:ext uri="{FF2B5EF4-FFF2-40B4-BE49-F238E27FC236}">
                <a16:creationId xmlns:a16="http://schemas.microsoft.com/office/drawing/2014/main" id="{F2A5297C-4C03-424C-89A6-55B685E1C907}"/>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1" name="Google Shape;122;p4">
            <a:extLst>
              <a:ext uri="{FF2B5EF4-FFF2-40B4-BE49-F238E27FC236}">
                <a16:creationId xmlns:a16="http://schemas.microsoft.com/office/drawing/2014/main" id="{A2A89B71-1FE9-4A99-9C25-96088DD9BAC0}"/>
              </a:ext>
            </a:extLst>
          </p:cNvPr>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2" name="Google Shape;123;p4">
            <a:extLst>
              <a:ext uri="{FF2B5EF4-FFF2-40B4-BE49-F238E27FC236}">
                <a16:creationId xmlns:a16="http://schemas.microsoft.com/office/drawing/2014/main" id="{3C8E919A-7676-4C57-BFF4-3ADC8E35FE79}"/>
              </a:ext>
            </a:extLst>
          </p:cNvPr>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3" name="Google Shape;124;p4">
            <a:extLst>
              <a:ext uri="{FF2B5EF4-FFF2-40B4-BE49-F238E27FC236}">
                <a16:creationId xmlns:a16="http://schemas.microsoft.com/office/drawing/2014/main" id="{73EAD964-81AA-4C95-8457-8A19E46BF967}"/>
              </a:ext>
            </a:extLst>
          </p:cNvPr>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4" name="Google Shape;125;p4">
            <a:extLst>
              <a:ext uri="{FF2B5EF4-FFF2-40B4-BE49-F238E27FC236}">
                <a16:creationId xmlns:a16="http://schemas.microsoft.com/office/drawing/2014/main" id="{046398B0-C8B6-4D7B-AFF0-A34F4AFA10F8}"/>
              </a:ext>
            </a:extLst>
          </p:cNvPr>
          <p:cNvPicPr preferRelativeResize="0"/>
          <p:nvPr/>
        </p:nvPicPr>
        <p:blipFill rotWithShape="1">
          <a:blip r:embed="rId7">
            <a:alphaModFix/>
          </a:blip>
          <a:srcRect/>
          <a:stretch/>
        </p:blipFill>
        <p:spPr>
          <a:xfrm>
            <a:off x="-108036" y="0"/>
            <a:ext cx="9533101" cy="1610200"/>
          </a:xfrm>
          <a:prstGeom prst="rect">
            <a:avLst/>
          </a:prstGeom>
          <a:noFill/>
          <a:ln>
            <a:noFill/>
          </a:ln>
        </p:spPr>
      </p:pic>
      <p:sp>
        <p:nvSpPr>
          <p:cNvPr id="15" name="Google Shape;127;p4">
            <a:extLst>
              <a:ext uri="{FF2B5EF4-FFF2-40B4-BE49-F238E27FC236}">
                <a16:creationId xmlns:a16="http://schemas.microsoft.com/office/drawing/2014/main" id="{1606B8E4-E3AE-4D3E-9A87-D944542B315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16" name="Title 1">
            <a:extLst>
              <a:ext uri="{FF2B5EF4-FFF2-40B4-BE49-F238E27FC236}">
                <a16:creationId xmlns:a16="http://schemas.microsoft.com/office/drawing/2014/main" id="{1DDA03E9-E750-449F-8076-285BE50E0E9F}"/>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Tree>
    <p:extLst>
      <p:ext uri="{BB962C8B-B14F-4D97-AF65-F5344CB8AC3E}">
        <p14:creationId xmlns:p14="http://schemas.microsoft.com/office/powerpoint/2010/main" val="830708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2"/>
          <a:srcRect l="36748" t="40407" r="11190" b="9084"/>
          <a:stretch/>
        </p:blipFill>
        <p:spPr>
          <a:xfrm>
            <a:off x="2667000" y="2133600"/>
            <a:ext cx="6984997" cy="3810000"/>
          </a:xfrm>
          <a:prstGeom prst="rect">
            <a:avLst/>
          </a:prstGeom>
        </p:spPr>
      </p:pic>
      <p:pic>
        <p:nvPicPr>
          <p:cNvPr id="5" name="Google Shape;121;p4">
            <a:extLst>
              <a:ext uri="{FF2B5EF4-FFF2-40B4-BE49-F238E27FC236}">
                <a16:creationId xmlns:a16="http://schemas.microsoft.com/office/drawing/2014/main" id="{0251F29B-5976-4024-94C3-1D462502C127}"/>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2;p4">
            <a:extLst>
              <a:ext uri="{FF2B5EF4-FFF2-40B4-BE49-F238E27FC236}">
                <a16:creationId xmlns:a16="http://schemas.microsoft.com/office/drawing/2014/main" id="{F441DA4C-26CC-4DE3-AF73-8EBE829C9D5D}"/>
              </a:ext>
            </a:extLst>
          </p:cNvPr>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 name="Google Shape;123;p4">
            <a:extLst>
              <a:ext uri="{FF2B5EF4-FFF2-40B4-BE49-F238E27FC236}">
                <a16:creationId xmlns:a16="http://schemas.microsoft.com/office/drawing/2014/main" id="{479B3CAB-BF07-4A7A-B950-CC0EF4321BA0}"/>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4;p4">
            <a:extLst>
              <a:ext uri="{FF2B5EF4-FFF2-40B4-BE49-F238E27FC236}">
                <a16:creationId xmlns:a16="http://schemas.microsoft.com/office/drawing/2014/main" id="{AAB03386-8564-4A81-BA95-8B7C3787832E}"/>
              </a:ext>
            </a:extLst>
          </p:cNvPr>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 name="Google Shape;125;p4">
            <a:extLst>
              <a:ext uri="{FF2B5EF4-FFF2-40B4-BE49-F238E27FC236}">
                <a16:creationId xmlns:a16="http://schemas.microsoft.com/office/drawing/2014/main" id="{B42648A3-CA0B-477E-9A36-D91A2320DDDE}"/>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0" name="Google Shape;127;p4">
            <a:extLst>
              <a:ext uri="{FF2B5EF4-FFF2-40B4-BE49-F238E27FC236}">
                <a16:creationId xmlns:a16="http://schemas.microsoft.com/office/drawing/2014/main" id="{0BA86395-CDB1-4EA6-9325-688A2A1DA2C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11" name="Title 1">
            <a:extLst>
              <a:ext uri="{FF2B5EF4-FFF2-40B4-BE49-F238E27FC236}">
                <a16:creationId xmlns:a16="http://schemas.microsoft.com/office/drawing/2014/main" id="{8E743FB0-4D99-4D80-B9A1-0FA88A952772}"/>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Tree>
    <p:extLst>
      <p:ext uri="{BB962C8B-B14F-4D97-AF65-F5344CB8AC3E}">
        <p14:creationId xmlns:p14="http://schemas.microsoft.com/office/powerpoint/2010/main" val="42389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ar-SA" dirty="0"/>
              <a:t>نقاط قوة أي شركة هي عبارة عن مصادرها وقدراتها المتوفرة، والتي يمكن استخدامها لإيجاد ميزات تنافسية، فهي تلك الجوانب التى تستطيع أن تنافس بها الشركة فى الأسواق، والتى تبني حولها استراتيجياتها.</a:t>
            </a:r>
          </a:p>
          <a:p>
            <a:pPr algn="r" rtl="1"/>
            <a:r>
              <a:rPr lang="ar-SA" dirty="0"/>
              <a:t>بمعنى أنها العوامل الذاتية والإمكانيات الداخلية الموجودة فعلاً والتي تؤثر إيجاباً، وتساعد على استغلال الفرص المتاحة والممكنة، وعلى مكافحة التهديدات، مثل:</a:t>
            </a:r>
          </a:p>
          <a:p>
            <a:pPr algn="r" rtl="1"/>
            <a:r>
              <a:rPr lang="ar-SA" dirty="0"/>
              <a:t>توفر السيولة المطلوبة.</a:t>
            </a:r>
          </a:p>
          <a:p>
            <a:pPr algn="r" rtl="1"/>
            <a:r>
              <a:rPr lang="ar-SA" dirty="0"/>
              <a:t>وجود العمالة ذات الخبرة والكفاءة.</a:t>
            </a:r>
          </a:p>
          <a:p>
            <a:pPr algn="r" rtl="1"/>
            <a:r>
              <a:rPr lang="ar-SA" dirty="0"/>
              <a:t>براءات الاختراع التي تنفرد فيها الشركة، مثل </a:t>
            </a:r>
            <a:r>
              <a:rPr lang="en-US" dirty="0"/>
              <a:t>iPod </a:t>
            </a:r>
            <a:r>
              <a:rPr lang="ar-SA" dirty="0"/>
              <a:t>من أبل.</a:t>
            </a:r>
          </a:p>
          <a:p>
            <a:pPr algn="r" rtl="1"/>
            <a:r>
              <a:rPr lang="ar-SA" dirty="0"/>
              <a:t>علامات تجارية مميزة وقوية.</a:t>
            </a:r>
          </a:p>
          <a:p>
            <a:pPr algn="r" rtl="1"/>
            <a:r>
              <a:rPr lang="ar-SA" dirty="0"/>
              <a:t>سمعة جيدة لدى الزبائن في السوق.</a:t>
            </a:r>
          </a:p>
          <a:p>
            <a:pPr algn="r" rtl="1"/>
            <a:r>
              <a:rPr lang="ar-SA" dirty="0"/>
              <a:t>شبكة توزيع واسعة في السوق.</a:t>
            </a:r>
          </a:p>
          <a:p>
            <a:pPr algn="r" rtl="1"/>
            <a:endParaRPr lang="en-US" dirty="0"/>
          </a:p>
        </p:txBody>
      </p:sp>
    </p:spTree>
    <p:extLst>
      <p:ext uri="{BB962C8B-B14F-4D97-AF65-F5344CB8AC3E}">
        <p14:creationId xmlns:p14="http://schemas.microsoft.com/office/powerpoint/2010/main" val="3606164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pic>
        <p:nvPicPr>
          <p:cNvPr id="4" name="Content Placeholder 3"/>
          <p:cNvPicPr>
            <a:picLocks noGrp="1" noChangeAspect="1"/>
          </p:cNvPicPr>
          <p:nvPr>
            <p:ph idx="1"/>
          </p:nvPr>
        </p:nvPicPr>
        <p:blipFill rotWithShape="1">
          <a:blip r:embed="rId2"/>
          <a:srcRect l="34855" t="38723" r="9297" b="9084"/>
          <a:stretch/>
        </p:blipFill>
        <p:spPr>
          <a:xfrm>
            <a:off x="2362200" y="1752600"/>
            <a:ext cx="7541339" cy="3962400"/>
          </a:xfrm>
          <a:prstGeom prst="rect">
            <a:avLst/>
          </a:prstGeom>
        </p:spPr>
      </p:pic>
    </p:spTree>
    <p:extLst>
      <p:ext uri="{BB962C8B-B14F-4D97-AF65-F5344CB8AC3E}">
        <p14:creationId xmlns:p14="http://schemas.microsoft.com/office/powerpoint/2010/main" val="1440459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sp>
        <p:nvSpPr>
          <p:cNvPr id="3" name="Content Placeholder 2"/>
          <p:cNvSpPr>
            <a:spLocks noGrp="1"/>
          </p:cNvSpPr>
          <p:nvPr>
            <p:ph idx="1"/>
          </p:nvPr>
        </p:nvSpPr>
        <p:spPr/>
        <p:txBody>
          <a:bodyPr>
            <a:normAutofit lnSpcReduction="10000"/>
          </a:bodyPr>
          <a:lstStyle/>
          <a:p>
            <a:pPr algn="r" rtl="1"/>
            <a:r>
              <a:rPr lang="ar-SA" dirty="0"/>
              <a:t>هي العوامل الداخلية التي تؤثر سلباً على نشاط الشركة، بمعنى أي ظروف وعوامل نقص داخلية موجودة فعلاً تعيق القدرة على استغلال الفرص. كما أن الغياب الفعلي لنقاط القوة ما هو إلا نقاط ضعف تواجهها الشركة، مثل:</a:t>
            </a:r>
          </a:p>
          <a:p>
            <a:pPr algn="r" rtl="1"/>
            <a:r>
              <a:rPr lang="ar-SA" dirty="0"/>
              <a:t>عدم القدرة على حماية براءات الاختراع الخاصة بالشركة.</a:t>
            </a:r>
          </a:p>
          <a:p>
            <a:pPr algn="r" rtl="1"/>
            <a:r>
              <a:rPr lang="ar-SA" dirty="0"/>
              <a:t>علامات تجارية ضعيفة.</a:t>
            </a:r>
          </a:p>
          <a:p>
            <a:pPr algn="r" rtl="1"/>
            <a:r>
              <a:rPr lang="ar-SA" dirty="0"/>
              <a:t>سمعة تجارية سيئة بين الزبائن.</a:t>
            </a:r>
          </a:p>
          <a:p>
            <a:pPr algn="r" rtl="1"/>
            <a:r>
              <a:rPr lang="ar-SA" dirty="0"/>
              <a:t>شبكة توزيع هشة في السوق.</a:t>
            </a:r>
          </a:p>
          <a:p>
            <a:pPr algn="r" rtl="1"/>
            <a:r>
              <a:rPr lang="ar-SA" dirty="0"/>
              <a:t>بطء عمليات التوزيع.</a:t>
            </a:r>
          </a:p>
          <a:p>
            <a:pPr algn="r" rtl="1"/>
            <a:r>
              <a:rPr lang="ar-SA" dirty="0"/>
              <a:t>ضعف المبيعات.</a:t>
            </a:r>
          </a:p>
          <a:p>
            <a:pPr algn="r" rtl="1"/>
            <a:endParaRPr lang="en-US" dirty="0"/>
          </a:p>
        </p:txBody>
      </p:sp>
    </p:spTree>
    <p:extLst>
      <p:ext uri="{BB962C8B-B14F-4D97-AF65-F5344CB8AC3E}">
        <p14:creationId xmlns:p14="http://schemas.microsoft.com/office/powerpoint/2010/main" val="2781396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pic>
        <p:nvPicPr>
          <p:cNvPr id="4" name="Content Placeholder 3"/>
          <p:cNvPicPr>
            <a:picLocks noGrp="1" noChangeAspect="1"/>
          </p:cNvPicPr>
          <p:nvPr>
            <p:ph idx="1"/>
          </p:nvPr>
        </p:nvPicPr>
        <p:blipFill rotWithShape="1">
          <a:blip r:embed="rId2"/>
          <a:srcRect l="35801" t="25254" r="9297" b="24237"/>
          <a:stretch/>
        </p:blipFill>
        <p:spPr>
          <a:xfrm>
            <a:off x="2438400" y="1828800"/>
            <a:ext cx="7218677" cy="3733800"/>
          </a:xfrm>
          <a:prstGeom prst="rect">
            <a:avLst/>
          </a:prstGeom>
        </p:spPr>
      </p:pic>
    </p:spTree>
    <p:extLst>
      <p:ext uri="{BB962C8B-B14F-4D97-AF65-F5344CB8AC3E}">
        <p14:creationId xmlns:p14="http://schemas.microsoft.com/office/powerpoint/2010/main" val="1598353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lstStyle/>
          <a:p>
            <a:pPr algn="r" rtl="1"/>
            <a:r>
              <a:rPr lang="ar-SA" dirty="0"/>
              <a:t>وهى العوامل الخارجية، والتي ليس للشركة تأثير عليها، والتي يمكن أن تُستغل في صالح الشركة فتصبح فرصة، أو تستخدم ضدها فتصبح تهديداً. </a:t>
            </a:r>
          </a:p>
          <a:p>
            <a:pPr algn="r" rtl="1"/>
            <a:r>
              <a:rPr lang="ar-SA" dirty="0"/>
              <a:t>وهنا يؤخذ بعين الاعتبار الوضع الفعلي والحقيقي، حيث تؤخذ التهديدات الموجودة والفرص غير المستغلة من ناحية، وتحليل التغيير المحتمل فى كل منهما من ناحية أخرى.</a:t>
            </a:r>
            <a:endParaRPr lang="en-US" dirty="0"/>
          </a:p>
        </p:txBody>
      </p:sp>
    </p:spTree>
    <p:extLst>
      <p:ext uri="{BB962C8B-B14F-4D97-AF65-F5344CB8AC3E}">
        <p14:creationId xmlns:p14="http://schemas.microsoft.com/office/powerpoint/2010/main" val="6667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الفرص المتاحة</a:t>
            </a:r>
            <a:endParaRPr lang="en-US" dirty="0"/>
          </a:p>
        </p:txBody>
      </p:sp>
      <p:pic>
        <p:nvPicPr>
          <p:cNvPr id="4" name="Content Placeholder 3"/>
          <p:cNvPicPr>
            <a:picLocks noGrp="1" noChangeAspect="1"/>
          </p:cNvPicPr>
          <p:nvPr>
            <p:ph idx="1"/>
          </p:nvPr>
        </p:nvPicPr>
        <p:blipFill rotWithShape="1">
          <a:blip r:embed="rId2"/>
          <a:srcRect l="35023" t="39390" r="9129" b="8418"/>
          <a:stretch/>
        </p:blipFill>
        <p:spPr>
          <a:xfrm>
            <a:off x="2590801" y="2057400"/>
            <a:ext cx="7396315" cy="3886200"/>
          </a:xfrm>
          <a:prstGeom prst="rect">
            <a:avLst/>
          </a:prstGeom>
        </p:spPr>
      </p:pic>
    </p:spTree>
    <p:extLst>
      <p:ext uri="{BB962C8B-B14F-4D97-AF65-F5344CB8AC3E}">
        <p14:creationId xmlns:p14="http://schemas.microsoft.com/office/powerpoint/2010/main" val="190388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normAutofit lnSpcReduction="10000"/>
          </a:bodyPr>
          <a:lstStyle/>
          <a:p>
            <a:pPr algn="r" rtl="1"/>
            <a:r>
              <a:rPr lang="ar-SA" dirty="0"/>
              <a:t>العوامل الخارجية التي تصب في مصلحة الشركة، بمعنى أيّ ظروف أو اتجاهات خارجية ذات أثر إيجابي مكّنت أو تمكّن فرصة للتطور والنمو. قد ينتج أحياناً عن تحليل البيئة الخارجية للشركة بعض الفرص لتحقيق الأرباح و النمو للشركة، مثل:</a:t>
            </a:r>
          </a:p>
          <a:p>
            <a:pPr algn="r" rtl="1"/>
            <a:r>
              <a:rPr lang="ar-SA" dirty="0"/>
              <a:t>وجود الدعم الحكومي.</a:t>
            </a:r>
          </a:p>
          <a:p>
            <a:pPr algn="r" rtl="1"/>
            <a:r>
              <a:rPr lang="ar-SA" dirty="0"/>
              <a:t>سهولة إيجاد التقنية وتطبيقها.</a:t>
            </a:r>
          </a:p>
          <a:p>
            <a:pPr algn="r" rtl="1"/>
            <a:r>
              <a:rPr lang="ar-SA" dirty="0"/>
              <a:t>حاجات ومتطلبات لدى الزبائن لم يسبق لأحد من الشركات أن قام بتلبيتها.</a:t>
            </a:r>
          </a:p>
          <a:p>
            <a:pPr algn="r" rtl="1"/>
            <a:r>
              <a:rPr lang="ar-SA" dirty="0"/>
              <a:t>التوصل إلى تكنولوجيا جديدة.</a:t>
            </a:r>
          </a:p>
          <a:p>
            <a:pPr algn="r" rtl="1"/>
            <a:r>
              <a:rPr lang="ar-SA" dirty="0"/>
              <a:t>انخفاض في القيود القانونية التي تحيط بالمشاريع.</a:t>
            </a:r>
          </a:p>
          <a:p>
            <a:pPr algn="r" rtl="1"/>
            <a:r>
              <a:rPr lang="ar-SA" dirty="0"/>
              <a:t>إزالة بعض القيود المعيقة للتجارة الدولية بين الدول مما يسمح بفتح أسواق جديدة.</a:t>
            </a:r>
          </a:p>
          <a:p>
            <a:pPr algn="r" rtl="1"/>
            <a:endParaRPr lang="en-US" dirty="0"/>
          </a:p>
        </p:txBody>
      </p:sp>
    </p:spTree>
    <p:extLst>
      <p:ext uri="{BB962C8B-B14F-4D97-AF65-F5344CB8AC3E}">
        <p14:creationId xmlns:p14="http://schemas.microsoft.com/office/powerpoint/2010/main" val="2316628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تحليل البيئة الخارجية للشركة / الوضع الخارجي التهديدات المحتملة</a:t>
            </a:r>
            <a:endParaRPr lang="en-US" dirty="0"/>
          </a:p>
        </p:txBody>
      </p:sp>
      <p:sp>
        <p:nvSpPr>
          <p:cNvPr id="3" name="Content Placeholder 2"/>
          <p:cNvSpPr>
            <a:spLocks noGrp="1"/>
          </p:cNvSpPr>
          <p:nvPr>
            <p:ph idx="1"/>
          </p:nvPr>
        </p:nvSpPr>
        <p:spPr/>
        <p:txBody>
          <a:bodyPr>
            <a:normAutofit/>
          </a:bodyPr>
          <a:lstStyle/>
          <a:p>
            <a:pPr algn="r" rtl="1"/>
            <a:r>
              <a:rPr lang="ar-SA" dirty="0"/>
              <a:t>أى ظروف أو اتجاهات خارجية أثرت أو قد تؤثر بشكل سلبي، وهى عامل مهدد أو قد تسبب خسارة وضرر، كما أن أي تغييرات تنشأ في البيئة الخارجية قد ينتج عنها تهديدات تؤثر على الشركة وأدائها بشكل مباشر، مثل:</a:t>
            </a:r>
          </a:p>
          <a:p>
            <a:pPr algn="r" rtl="1"/>
            <a:r>
              <a:rPr lang="ar-SA" dirty="0"/>
              <a:t>انحراف في أذواق المستهلكين مبتعدين فيه عن المنتجات التي تنتجها الشركة.</a:t>
            </a:r>
          </a:p>
          <a:p>
            <a:pPr algn="r" rtl="1"/>
            <a:r>
              <a:rPr lang="ar-SA" dirty="0"/>
              <a:t>حدة المنافسة، ودخول مفاجئ لمنتج بديل لما تنتجه الشركة إلى السوق الذي تتعامل فيه الشركة.</a:t>
            </a:r>
          </a:p>
          <a:p>
            <a:pPr algn="r" rtl="1"/>
            <a:r>
              <a:rPr lang="ar-SA" dirty="0"/>
              <a:t>قوانين معيقة جديدة تفرض على قطاع الأعمال.</a:t>
            </a:r>
          </a:p>
          <a:p>
            <a:pPr algn="r" rtl="1"/>
            <a:r>
              <a:rPr lang="ar-SA" dirty="0"/>
              <a:t>المؤشرات الاقتصادية السلبية</a:t>
            </a:r>
          </a:p>
          <a:p>
            <a:pPr algn="r" rtl="1"/>
            <a:r>
              <a:rPr lang="ar-SA" dirty="0"/>
              <a:t>زيادة في القوانين المعيقة للتجارة الدولية.</a:t>
            </a:r>
          </a:p>
          <a:p>
            <a:pPr algn="r" rtl="1"/>
            <a:endParaRPr lang="en-US" dirty="0"/>
          </a:p>
        </p:txBody>
      </p:sp>
    </p:spTree>
    <p:extLst>
      <p:ext uri="{BB962C8B-B14F-4D97-AF65-F5344CB8AC3E}">
        <p14:creationId xmlns:p14="http://schemas.microsoft.com/office/powerpoint/2010/main" val="150767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المخاطر والتهديدات المحتملة</a:t>
            </a:r>
            <a:endParaRPr lang="en-US" dirty="0"/>
          </a:p>
        </p:txBody>
      </p:sp>
      <p:pic>
        <p:nvPicPr>
          <p:cNvPr id="4" name="Content Placeholder 3"/>
          <p:cNvPicPr>
            <a:picLocks noGrp="1" noChangeAspect="1"/>
          </p:cNvPicPr>
          <p:nvPr>
            <p:ph idx="1"/>
          </p:nvPr>
        </p:nvPicPr>
        <p:blipFill rotWithShape="1">
          <a:blip r:embed="rId2"/>
          <a:srcRect l="34855" t="30305" r="9297" b="17503"/>
          <a:stretch/>
        </p:blipFill>
        <p:spPr>
          <a:xfrm>
            <a:off x="2438400" y="1905000"/>
            <a:ext cx="7541339" cy="3962400"/>
          </a:xfrm>
          <a:prstGeom prst="rect">
            <a:avLst/>
          </a:prstGeom>
        </p:spPr>
      </p:pic>
    </p:spTree>
    <p:extLst>
      <p:ext uri="{BB962C8B-B14F-4D97-AF65-F5344CB8AC3E}">
        <p14:creationId xmlns:p14="http://schemas.microsoft.com/office/powerpoint/2010/main" val="288673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b="1" dirty="0"/>
              <a:t>استخدام تحليل </a:t>
            </a:r>
            <a:r>
              <a:rPr lang="en-US" b="1" dirty="0"/>
              <a:t>SWOT </a:t>
            </a:r>
            <a:r>
              <a:rPr lang="ar-SA" b="1" dirty="0"/>
              <a:t>فى عمل مقارنة بينك وبين منافسيك</a:t>
            </a:r>
            <a:endParaRPr lang="en-US" dirty="0"/>
          </a:p>
        </p:txBody>
      </p:sp>
      <p:pic>
        <p:nvPicPr>
          <p:cNvPr id="2050" name="Picture 2" descr="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45638" y="2438400"/>
            <a:ext cx="8265163" cy="2581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648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sp>
        <p:nvSpPr>
          <p:cNvPr id="3" name="Content Placeholder 2"/>
          <p:cNvSpPr>
            <a:spLocks noGrp="1"/>
          </p:cNvSpPr>
          <p:nvPr>
            <p:ph idx="1"/>
          </p:nvPr>
        </p:nvSpPr>
        <p:spPr/>
        <p:txBody>
          <a:bodyPr/>
          <a:lstStyle/>
          <a:p>
            <a:pPr algn="r" rtl="1"/>
            <a:r>
              <a:rPr lang="ar-SA" dirty="0"/>
              <a:t>تعمل شركة </a:t>
            </a:r>
            <a:r>
              <a:rPr lang="en-US" b="1" dirty="0" err="1"/>
              <a:t>Sh.G</a:t>
            </a:r>
            <a:r>
              <a:rPr lang="ar-SA" dirty="0"/>
              <a:t> في مجال خدمات الاتصالات وأنظمة إدارة علاقات العملاء. تستحوذ الشركة على نسبة 10% من السوق منذ عدة سنوات، بينما تمتلك 15% من سعة التشغيل. وتعاني الشركة أحياناً من عدم القدرة على الاحتفاظ بالموظفين بسبب نظام الورديات وبعد موقع الشركة عن العاصمة.</a:t>
            </a:r>
            <a:endParaRPr lang="en-US" dirty="0"/>
          </a:p>
        </p:txBody>
      </p:sp>
    </p:spTree>
    <p:extLst>
      <p:ext uri="{BB962C8B-B14F-4D97-AF65-F5344CB8AC3E}">
        <p14:creationId xmlns:p14="http://schemas.microsoft.com/office/powerpoint/2010/main" val="9600277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pic>
        <p:nvPicPr>
          <p:cNvPr id="4" name="Content Placeholder 3"/>
          <p:cNvPicPr>
            <a:picLocks noGrp="1" noChangeAspect="1"/>
          </p:cNvPicPr>
          <p:nvPr>
            <p:ph idx="1"/>
          </p:nvPr>
        </p:nvPicPr>
        <p:blipFill rotWithShape="1">
          <a:blip r:embed="rId2"/>
          <a:srcRect l="36748" t="35355" r="9297" b="12452"/>
          <a:stretch/>
        </p:blipFill>
        <p:spPr>
          <a:xfrm>
            <a:off x="2438400" y="2057400"/>
            <a:ext cx="7565919" cy="4114800"/>
          </a:xfrm>
          <a:prstGeom prst="rect">
            <a:avLst/>
          </a:prstGeom>
        </p:spPr>
      </p:pic>
    </p:spTree>
    <p:extLst>
      <p:ext uri="{BB962C8B-B14F-4D97-AF65-F5344CB8AC3E}">
        <p14:creationId xmlns:p14="http://schemas.microsoft.com/office/powerpoint/2010/main" val="71188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219"/>
            <a:ext cx="8229600" cy="1143000"/>
          </a:xfrm>
        </p:spPr>
        <p:txBody>
          <a:bodyPr/>
          <a:lstStyle/>
          <a:p>
            <a:pPr algn="ctr" rtl="1"/>
            <a:r>
              <a:rPr lang="ar-SA" dirty="0"/>
              <a:t>نموذج </a:t>
            </a:r>
            <a:r>
              <a:rPr lang="en-US" dirty="0"/>
              <a:t>SWAT</a:t>
            </a:r>
          </a:p>
        </p:txBody>
      </p:sp>
      <p:pic>
        <p:nvPicPr>
          <p:cNvPr id="1026" name="Picture 2" descr="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24184" y="905297"/>
            <a:ext cx="6900816" cy="5952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256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2196" y="111214"/>
            <a:ext cx="7052353" cy="569823"/>
          </a:xfrm>
        </p:spPr>
        <p:txBody>
          <a:bodyPr>
            <a:normAutofit fontScale="90000"/>
          </a:bodyPr>
          <a:lstStyle/>
          <a:p>
            <a:pPr algn="ctr"/>
            <a:r>
              <a:rPr lang="ar-SA" dirty="0"/>
              <a:t>كيفية استخدام النموذج</a:t>
            </a:r>
            <a:endParaRPr lang="en-US" dirty="0"/>
          </a:p>
        </p:txBody>
      </p:sp>
      <p:sp>
        <p:nvSpPr>
          <p:cNvPr id="3" name="Content Placeholder 2"/>
          <p:cNvSpPr>
            <a:spLocks noGrp="1"/>
          </p:cNvSpPr>
          <p:nvPr>
            <p:ph idx="1"/>
          </p:nvPr>
        </p:nvSpPr>
        <p:spPr>
          <a:xfrm>
            <a:off x="1053956" y="544531"/>
            <a:ext cx="11138043" cy="6313469"/>
          </a:xfrm>
        </p:spPr>
        <p:txBody>
          <a:bodyPr>
            <a:noAutofit/>
          </a:bodyPr>
          <a:lstStyle/>
          <a:p>
            <a:pPr algn="r" rtl="1"/>
            <a:r>
              <a:rPr lang="ar-SA" sz="1000" dirty="0"/>
              <a:t>راجع جميع نقاط القوة والضعف والفرص والمخاطر التى سجلتها فى القائمة. قيم كلاً منها. ضع إشارة (+) على أهم نقاط القوة والضعف والمخاطر الأكثر أهمية، والتى قد يكون لها تأثير قوي على شركتك، والتى ستحتاج إلى انتباهك بشكل خاص، ويمكن وضع إشارتي (+) أو أكثر مقابل النقاط ذات الأهمية الأكبر. إذ ليس لجميع الجوانب التى سجلتها نفس درجة الأهمية بالنسبة لشركتك.</a:t>
            </a:r>
          </a:p>
          <a:p>
            <a:pPr algn="r" rtl="1"/>
            <a:r>
              <a:rPr lang="ar-SA" sz="1000" dirty="0"/>
              <a:t>انظر الى كل جانب فى تحليل </a:t>
            </a:r>
            <a:r>
              <a:rPr lang="en-US" sz="1000" dirty="0"/>
              <a:t>SWOT </a:t>
            </a:r>
            <a:r>
              <a:rPr lang="ar-SA" sz="1000" dirty="0"/>
              <a:t>وفكر فى أهميته المستقبلية بالنسبة لشركتك، ثم قيم فكرة شركتك عن طريق التفكير فى آثار هذه العناصر فى تحليل </a:t>
            </a:r>
            <a:r>
              <a:rPr lang="en-US" sz="1000" dirty="0"/>
              <a:t>SWOT </a:t>
            </a:r>
            <a:r>
              <a:rPr lang="ar-SA" sz="1000" dirty="0"/>
              <a:t>التى يمكنها أن تؤثر بشدة على عمل شركتك المستقبلي (فكر فى مدى تأثيرها على زبائنك ومنافسيك ودورة رأس المال وأرباح شركتك)..فكر كيف تعمل نقاط القوة والفرص التى قمت بتحديدها على تطوير شركتك بطرقة أفضل وأسرع، ولكن فكر أيضًا كيف يمكن أن تؤدى نقاط القوة والضعف والمخاطر إلى مخاطرات كبيرة أو خسارة حقيقية للمشروع.</a:t>
            </a:r>
          </a:p>
          <a:p>
            <a:pPr lvl="1" algn="r" rtl="1"/>
            <a:r>
              <a:rPr lang="ar-SA" sz="1000" dirty="0"/>
              <a:t>هل نقاط القوة أكثر من نقاط الضعف؟.</a:t>
            </a:r>
          </a:p>
          <a:p>
            <a:pPr lvl="1" algn="r" rtl="1"/>
            <a:r>
              <a:rPr lang="ar-SA" sz="1000" dirty="0"/>
              <a:t>هل عدد علامات (+) لنقاط القوة أكثر منها لنقاط الضعف؟.</a:t>
            </a:r>
          </a:p>
          <a:p>
            <a:pPr lvl="1" algn="r" rtl="1"/>
            <a:r>
              <a:rPr lang="ar-SA" sz="1000" dirty="0"/>
              <a:t>هل الفرص أكثر من المخاطر؟.</a:t>
            </a:r>
          </a:p>
          <a:p>
            <a:pPr lvl="1" algn="r" rtl="1"/>
            <a:r>
              <a:rPr lang="ar-SA" sz="1000" dirty="0"/>
              <a:t>هل عدد علامات (+) للفرص أكثر منها للمخاطر؟.</a:t>
            </a:r>
          </a:p>
          <a:p>
            <a:pPr algn="r" rtl="1"/>
            <a:r>
              <a:rPr lang="ar-SA" sz="1000" dirty="0"/>
              <a:t>قارن فكرة شركتك بما يفعله منافسوك المحتملون، كيف يتعاملون مع الفرص والمخاطر ونقاط القوة ونقاط الضعف الخاصة بهم؟ وكيف يمكن أن تتحسن؟ وفي سياق إجرائك لتحليل </a:t>
            </a:r>
            <a:r>
              <a:rPr lang="en-US" sz="1000" dirty="0"/>
              <a:t>SWOT </a:t>
            </a:r>
            <a:r>
              <a:rPr lang="ar-SA" sz="1000" dirty="0"/>
              <a:t>الخاص بك لابد أنك قارنت بين شركتك وبين شركات الآخرين فى السوق نفسه. تأمل مجدداً الفرص والتهديدات التى أوردتها فى تحليلك.</a:t>
            </a:r>
          </a:p>
          <a:p>
            <a:pPr lvl="1" algn="r" rtl="1"/>
            <a:r>
              <a:rPr lang="ar-SA" sz="1000" dirty="0"/>
              <a:t>ما الجانب الذى يتعلق بصورة مباشرة بمنافسيك؟.</a:t>
            </a:r>
          </a:p>
          <a:p>
            <a:pPr lvl="1" algn="r" rtl="1"/>
            <a:r>
              <a:rPr lang="ar-SA" sz="1000" dirty="0"/>
              <a:t>فى أى جانب ترى لشركتك فرصاً أفضل؟.</a:t>
            </a:r>
          </a:p>
          <a:p>
            <a:pPr lvl="1" algn="r" rtl="1"/>
            <a:r>
              <a:rPr lang="ar-SA" sz="1000" dirty="0"/>
              <a:t>أين يمكنك العمل على تقليل المخاطر التى تواجه الشركة بواسطة فهم أفضل لما يفعله المنافسون؟</a:t>
            </a:r>
          </a:p>
          <a:p>
            <a:pPr lvl="1" algn="r" rtl="1"/>
            <a:r>
              <a:rPr lang="ar-SA" sz="1000" dirty="0"/>
              <a:t>كيف يمكنك تمييز شركتك عن غيرها؟</a:t>
            </a:r>
          </a:p>
          <a:p>
            <a:pPr algn="r" rtl="1"/>
            <a:r>
              <a:rPr lang="ar-SA" sz="1000" dirty="0"/>
              <a:t>قرر كيف يمكن أن تعزز فكرة شركتك (إذا ما قررت الاستمرار فى الشركة) عن طريق طرح الأسئلة التالية:</a:t>
            </a:r>
          </a:p>
          <a:p>
            <a:pPr lvl="1" algn="r" rtl="1"/>
            <a:r>
              <a:rPr lang="ar-SA" sz="1000" dirty="0"/>
              <a:t>هل ستحتاج إلى التركيز على خدمات أو منتجات معينة؟</a:t>
            </a:r>
          </a:p>
          <a:p>
            <a:pPr lvl="1" algn="r" rtl="1"/>
            <a:r>
              <a:rPr lang="ar-SA" sz="1000" dirty="0"/>
              <a:t>هل ستحتاج إلى استهداف نوعية معينة من الزبائن بطريقة أفضل؟</a:t>
            </a:r>
          </a:p>
          <a:p>
            <a:pPr lvl="1" algn="r" rtl="1"/>
            <a:r>
              <a:rPr lang="ar-SA" sz="1000" dirty="0"/>
              <a:t>هل ستحتاج إلى العمل على منتج ذو جودة أعلى؟.</a:t>
            </a:r>
          </a:p>
          <a:p>
            <a:pPr lvl="1" algn="r" rtl="1"/>
            <a:r>
              <a:rPr lang="ar-SA" sz="1000" dirty="0"/>
              <a:t>هل ستحتاج الى الاختلاف عن منافسيك؟</a:t>
            </a:r>
          </a:p>
          <a:p>
            <a:pPr lvl="1" algn="r" rtl="1"/>
            <a:r>
              <a:rPr lang="ar-SA" sz="1000" dirty="0"/>
              <a:t>ما الجانب الذى يمكنك التعاون فيه مع غيرك؟</a:t>
            </a:r>
          </a:p>
          <a:p>
            <a:pPr lvl="1" algn="r" rtl="1"/>
            <a:r>
              <a:rPr lang="ar-SA" sz="1000" dirty="0"/>
              <a:t>من منهم سيتحتم عليك أن تتعاون معه؟</a:t>
            </a:r>
          </a:p>
          <a:p>
            <a:pPr algn="r" rtl="1"/>
            <a:r>
              <a:rPr lang="ar-SA" sz="1000" dirty="0"/>
              <a:t>وأخيراً.. يجب أن تكون قادراً على تحديد المزايا التى قارنتها بالشركات الأخرى. وهذه المزايا قد تكون قدرتك على التركيز على منتج واحد أو عدد قليل من المنتجات، أو على فئة محددة من الزبائن، حتى وإن كان منافسوك فى وضع جيد، حيث ينبغى عليهم أيضاً أن يحاولو التركيز على منتجات أو خدمات أخرى. ما هى مزاياك التنافسية التى تود استكشافها واستغلالها أكثر؟</a:t>
            </a:r>
          </a:p>
          <a:p>
            <a:pPr algn="r" rtl="1"/>
            <a:r>
              <a:rPr lang="ar-SA" sz="1000" dirty="0"/>
              <a:t>فكر جيداً فى جميع الأشياء التى سجلتها فى تحليل </a:t>
            </a:r>
            <a:r>
              <a:rPr lang="en-US" sz="1000" dirty="0"/>
              <a:t>SWOT، </a:t>
            </a:r>
            <a:r>
              <a:rPr lang="ar-SA" sz="1000" dirty="0"/>
              <a:t>وقرر كيف يمكنك تحسين فكرة شركتك. قرر أيضاً إذا كنت ما تزال تريد الاستمرار فى فكرة الشركة هذه أو لا.</a:t>
            </a:r>
          </a:p>
          <a:p>
            <a:pPr algn="r" rtl="1"/>
            <a:r>
              <a:rPr lang="ar-SA" sz="1000" b="1" dirty="0"/>
              <a:t>اتخذ قرارك النهائي.</a:t>
            </a:r>
            <a:endParaRPr lang="ar-SA" sz="1000" dirty="0"/>
          </a:p>
          <a:p>
            <a:pPr algn="r" rtl="1"/>
            <a:r>
              <a:rPr lang="ar-SA" sz="1000" dirty="0"/>
              <a:t>هل ستستمر فى فكرة الشركة هذه، وستذهب للخطوة التالية (كتابة خطة العمل)؟</a:t>
            </a:r>
          </a:p>
          <a:p>
            <a:pPr algn="r" rtl="1"/>
            <a:r>
              <a:rPr lang="ar-SA" sz="1000" dirty="0"/>
              <a:t>قبل أن تواصل، هل ستعمل على تحسين فكرة الشركة هذه أو لا؟</a:t>
            </a:r>
          </a:p>
          <a:p>
            <a:pPr algn="r" rtl="1"/>
            <a:r>
              <a:rPr lang="ar-SA" sz="1000" dirty="0"/>
              <a:t>هل ستتخلى عن فكرة الشركة هذه نهائياً، وستبدأ فى صياغة فكرة جديدة؟</a:t>
            </a:r>
          </a:p>
          <a:p>
            <a:pPr algn="r" rtl="1"/>
            <a:r>
              <a:rPr lang="ar-SA" sz="1000" dirty="0"/>
              <a:t>هل ستتخلى عن فكرة الدخول فى شركتك من الأساس؟</a:t>
            </a:r>
          </a:p>
          <a:p>
            <a:pPr algn="r" rtl="1"/>
            <a:endParaRPr lang="en-US" sz="1000" dirty="0"/>
          </a:p>
        </p:txBody>
      </p:sp>
    </p:spTree>
    <p:extLst>
      <p:ext uri="{BB962C8B-B14F-4D97-AF65-F5344CB8AC3E}">
        <p14:creationId xmlns:p14="http://schemas.microsoft.com/office/powerpoint/2010/main" val="155489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organization then develops, evolves, or confirms its mission statement and creates its vision statement. The vision statement is that high-level description of what the organization will be at the end of the planning horizon. From that ending point, the strategic planning group formulates the three to five strategic goals that, once realized, will create the vision. </a:t>
            </a:r>
          </a:p>
        </p:txBody>
      </p:sp>
    </p:spTree>
    <p:extLst>
      <p:ext uri="{BB962C8B-B14F-4D97-AF65-F5344CB8AC3E}">
        <p14:creationId xmlns:p14="http://schemas.microsoft.com/office/powerpoint/2010/main" val="56222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lnSpc>
                <a:spcPct val="100000"/>
              </a:lnSpc>
              <a:buNone/>
            </a:pPr>
            <a:r>
              <a:rPr lang="en-US" sz="2400" dirty="0"/>
              <a:t>In the vernacular of program benefits management, benefits identification will identify and qualify business benefits. If done at the strategic planning level, this identification and qualification creates the strategic goals. In the program life cycle, PMI® identifies this phase as Pre-Program Preparations.</a:t>
            </a:r>
          </a:p>
          <a:p>
            <a:pPr marL="0" indent="0">
              <a:buNone/>
            </a:pPr>
            <a:endParaRPr lang="en-US" sz="2400" dirty="0"/>
          </a:p>
        </p:txBody>
      </p:sp>
    </p:spTree>
    <p:extLst>
      <p:ext uri="{BB962C8B-B14F-4D97-AF65-F5344CB8AC3E}">
        <p14:creationId xmlns:p14="http://schemas.microsoft.com/office/powerpoint/2010/main" val="3835720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7032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Once the strategic vision and strategic goals are finalized, the executive in charge of executing the plan would be wise to enlist the skills of an experienced program manager with the authority to implement the governance needed to realize the identified benefits (goals). At this point, the program manager will oversee benefits analysis and planning as the program is initiated.</a:t>
            </a:r>
          </a:p>
        </p:txBody>
      </p:sp>
    </p:spTree>
    <p:extLst>
      <p:ext uri="{BB962C8B-B14F-4D97-AF65-F5344CB8AC3E}">
        <p14:creationId xmlns:p14="http://schemas.microsoft.com/office/powerpoint/2010/main" val="1285369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3563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Furthering the implementation of the strategic vision, an organization would create strategic initiatives for each of the strategic goals. Using the program management discipline, the organization would initiate the strategic plan by creating a specific justification for creating the vision. </a:t>
            </a:r>
          </a:p>
        </p:txBody>
      </p:sp>
    </p:spTree>
    <p:extLst>
      <p:ext uri="{BB962C8B-B14F-4D97-AF65-F5344CB8AC3E}">
        <p14:creationId xmlns:p14="http://schemas.microsoft.com/office/powerpoint/2010/main" val="203386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37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 clarification of the benefits of the vision and the objectives can help to determine if the vision is feasible in order that the outcomes will justify the effort. Also, often in implementing a strategic plan, an organization does not define the critical success factors for the strategic goals, which in turn drive the success factors for the individual initiatives.</a:t>
            </a:r>
          </a:p>
          <a:p>
            <a:pPr marL="0" indent="0" algn="just">
              <a:buNone/>
            </a:pPr>
            <a:endParaRPr lang="en-US" sz="2400" dirty="0"/>
          </a:p>
        </p:txBody>
      </p:sp>
    </p:spTree>
    <p:extLst>
      <p:ext uri="{BB962C8B-B14F-4D97-AF65-F5344CB8AC3E}">
        <p14:creationId xmlns:p14="http://schemas.microsoft.com/office/powerpoint/2010/main" val="654965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276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seek to work on too many initiatives at one time, within the program initiation phase, the program manager and executive sponsor develop a high-level roadmap. This roadmap serves to create a more realistic expectation of what benefits will be delivered and in what time frame.</a:t>
            </a:r>
          </a:p>
        </p:txBody>
      </p:sp>
    </p:spTree>
    <p:extLst>
      <p:ext uri="{BB962C8B-B14F-4D97-AF65-F5344CB8AC3E}">
        <p14:creationId xmlns:p14="http://schemas.microsoft.com/office/powerpoint/2010/main" val="3403962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274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at this point, the detailed planning process has not occurred, the expectations can, nevertheless, be communicated, and the groundwork for expectations is laid. In keeping with effective program management governance, a program charter document is created. This document will authorize the program manager to apply organizational resources to, in the case of the strategic plan, create the organization’s strategic vision.</a:t>
            </a:r>
          </a:p>
        </p:txBody>
      </p:sp>
    </p:spTree>
    <p:extLst>
      <p:ext uri="{BB962C8B-B14F-4D97-AF65-F5344CB8AC3E}">
        <p14:creationId xmlns:p14="http://schemas.microsoft.com/office/powerpoint/2010/main" val="3744122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0134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With the approval of the organization’s executives, the strategic plan program moves past this phase gate and to program setup. “The purpose of program setup phase is to progressively elaborate the program charter and develop the foundation for the program by establishing an infrastructure and building a detailed ‘roadmap’ that provides direction on how the program will be managed and defines its key deliverables.</a:t>
            </a:r>
          </a:p>
        </p:txBody>
      </p:sp>
    </p:spTree>
    <p:extLst>
      <p:ext uri="{BB962C8B-B14F-4D97-AF65-F5344CB8AC3E}">
        <p14:creationId xmlns:p14="http://schemas.microsoft.com/office/powerpoint/2010/main" val="3284953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term “progressively elaborate” means that we are moving from the higher-level strategic goals toward individual initiatives with verifiable deliverables. The roadmap created is meant to deliver all the results desired for each of the strategic goals considering both logical dependencies and initiative prioritization. Here is one of the areas where a program management discipline can add enormous value in implementing strategy.</a:t>
            </a:r>
          </a:p>
        </p:txBody>
      </p:sp>
    </p:spTree>
    <p:extLst>
      <p:ext uri="{BB962C8B-B14F-4D97-AF65-F5344CB8AC3E}">
        <p14:creationId xmlns:p14="http://schemas.microsoft.com/office/powerpoint/2010/main" val="852686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909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An effective program management discipline develops a detailed program roadmap representing the initiatives and the timing of the deliverables from those initiatives. Previously, a high-level roadmap was developed, and now that is further elaborated. The major factors that determine the logical progression within the roadmap are the logical dependencies and the prioritization of benefits to be realized.</a:t>
            </a:r>
          </a:p>
        </p:txBody>
      </p:sp>
    </p:spTree>
    <p:extLst>
      <p:ext uri="{BB962C8B-B14F-4D97-AF65-F5344CB8AC3E}">
        <p14:creationId xmlns:p14="http://schemas.microsoft.com/office/powerpoint/2010/main" val="1512104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way an implementation of a strategic plan may be different from a more traditional program is that there will be times when the prioritization of benefits far outweighs any logical sequencing of initiatives. In other words, if there is significant value from a strategic initiative, the organization could do double work in order to realize the benefits sooner.</a:t>
            </a:r>
          </a:p>
        </p:txBody>
      </p:sp>
    </p:spTree>
    <p:extLst>
      <p:ext uri="{BB962C8B-B14F-4D97-AF65-F5344CB8AC3E}">
        <p14:creationId xmlns:p14="http://schemas.microsoft.com/office/powerpoint/2010/main" val="1460906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is a greater likelihood of duplicate work when implementing strategy. Why would this be the case? An organization may want to take advantage of the timing of the realized benefit instead of waiting for the benefit to be realized in a logical sequence. Often, waiting on timing based on a logical sequence will make the organization miss out on temporary market conditions. While an effective program management discipline will seek to minimize duplication of efforts, there must be the realization that when the benefits realized exceed the costs of that duplication, it is an acceptable additional cost.</a:t>
            </a:r>
          </a:p>
        </p:txBody>
      </p:sp>
    </p:spTree>
    <p:extLst>
      <p:ext uri="{BB962C8B-B14F-4D97-AF65-F5344CB8AC3E}">
        <p14:creationId xmlns:p14="http://schemas.microsoft.com/office/powerpoint/2010/main" val="427106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256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As the program team adds detail to the program roadmap, it also seeks to expand on the high-level cost and schedules from the program charter. Of course, the program manager must be mindful of the expectation to begin work on the strategic initiatives early in the process. As with any organizational change requiring continuous support, the program team should identify initiatives that are short term in effort and that will create a measurable benefit.</a:t>
            </a:r>
          </a:p>
        </p:txBody>
      </p:sp>
    </p:spTree>
    <p:extLst>
      <p:ext uri="{BB962C8B-B14F-4D97-AF65-F5344CB8AC3E}">
        <p14:creationId xmlns:p14="http://schemas.microsoft.com/office/powerpoint/2010/main" val="15350120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9031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program architecture should be developed to show how and when the benefits will be delivered from the strategic initiatives. As for delivering the strategic vision, the program team must be mindful that the benefits realized by the individual strategic initiatives may not line up with the completion of the activities within those initiatives. The importance of communicating expectations and results is paramount within a strategic plan program.</a:t>
            </a:r>
          </a:p>
        </p:txBody>
      </p:sp>
    </p:spTree>
    <p:extLst>
      <p:ext uri="{BB962C8B-B14F-4D97-AF65-F5344CB8AC3E}">
        <p14:creationId xmlns:p14="http://schemas.microsoft.com/office/powerpoint/2010/main" val="4012811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174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team does not want a gap in understanding as there could very well be a delay between the completion of the actions on an initiative and the realization of the benefits. When communicating to executive overseers, the emphasis must be on benefits realization, not on initiative-scheduled end dates.</a:t>
            </a:r>
          </a:p>
        </p:txBody>
      </p:sp>
    </p:spTree>
    <p:extLst>
      <p:ext uri="{BB962C8B-B14F-4D97-AF65-F5344CB8AC3E}">
        <p14:creationId xmlns:p14="http://schemas.microsoft.com/office/powerpoint/2010/main" val="8160177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131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tool that is extremely valuable in any program, and especially so in a program executing strategy, is the Program Work Breakdown Structure (PWBS) shown in Figure 2.1. below In executing strategy, the first two levels of the PWBS come directly out of the initial strategic planning process. The top level is the strategic plan followed in the second level with those top four-to-six strategic goals. </a:t>
            </a:r>
          </a:p>
        </p:txBody>
      </p:sp>
    </p:spTree>
    <p:extLst>
      <p:ext uri="{BB962C8B-B14F-4D97-AF65-F5344CB8AC3E}">
        <p14:creationId xmlns:p14="http://schemas.microsoft.com/office/powerpoint/2010/main" val="2188717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229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most likely next level of detail is the strategic initiatives. Those become the program components, which typically will be assigned to mid-level managers and directors within the organization. “The program work breakdown structure (PWBS) provides deliverable-oriented hierarchical decomposition of the work to be executed and accomplished by each project (component) of the program.</a:t>
            </a:r>
          </a:p>
        </p:txBody>
      </p:sp>
    </p:spTree>
    <p:extLst>
      <p:ext uri="{BB962C8B-B14F-4D97-AF65-F5344CB8AC3E}">
        <p14:creationId xmlns:p14="http://schemas.microsoft.com/office/powerpoint/2010/main" val="3323338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990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pic>
        <p:nvPicPr>
          <p:cNvPr id="10" name="Content Placeholder 4">
            <a:extLst>
              <a:ext uri="{FF2B5EF4-FFF2-40B4-BE49-F238E27FC236}">
                <a16:creationId xmlns:a16="http://schemas.microsoft.com/office/drawing/2014/main" id="{62277966-E6D1-4B9B-BD49-53596B478E14}"/>
              </a:ext>
            </a:extLst>
          </p:cNvPr>
          <p:cNvPicPr>
            <a:picLocks noChangeAspect="1"/>
          </p:cNvPicPr>
          <p:nvPr/>
        </p:nvPicPr>
        <p:blipFill>
          <a:blip r:embed="rId7"/>
          <a:stretch>
            <a:fillRect/>
          </a:stretch>
        </p:blipFill>
        <p:spPr>
          <a:xfrm>
            <a:off x="2020885" y="1589908"/>
            <a:ext cx="7687492" cy="3939362"/>
          </a:xfrm>
          <a:prstGeom prst="rect">
            <a:avLst/>
          </a:prstGeom>
        </p:spPr>
      </p:pic>
    </p:spTree>
    <p:extLst>
      <p:ext uri="{BB962C8B-B14F-4D97-AF65-F5344CB8AC3E}">
        <p14:creationId xmlns:p14="http://schemas.microsoft.com/office/powerpoint/2010/main" val="22353146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7398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Most program managers will find the creation of the PWBS for an organization’s strategic plan to be an enormous challenge. Why? The reason is that the decomposition process will require the participation of the executive team. As far as the strategic plan is concerned, the executives are the subject matter experts. Program managers may find an enormous challenge in organizing the thoughts of the executive team in a deliverable-based structure.</a:t>
            </a:r>
          </a:p>
        </p:txBody>
      </p:sp>
    </p:spTree>
    <p:extLst>
      <p:ext uri="{BB962C8B-B14F-4D97-AF65-F5344CB8AC3E}">
        <p14:creationId xmlns:p14="http://schemas.microsoft.com/office/powerpoint/2010/main" val="576760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2" y="619260"/>
            <a:ext cx="8295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actual work of delivering the benefits of the strategic plan begins:</a:t>
            </a:r>
          </a:p>
          <a:p>
            <a:pPr marL="0" indent="0" algn="just">
              <a:buNone/>
            </a:pPr>
            <a:r>
              <a:rPr lang="en-US" sz="2400" dirty="0"/>
              <a:t>At this point in the program’s life cycle, the program has passed another phase-gate review (G3) and the core work of the program-through its components-begins. The phase ends only when the planned benefits of the program have been achieved, delivered and accepted or a decision is made to terminate the program.</a:t>
            </a:r>
          </a:p>
        </p:txBody>
      </p:sp>
    </p:spTree>
    <p:extLst>
      <p:ext uri="{BB962C8B-B14F-4D97-AF65-F5344CB8AC3E}">
        <p14:creationId xmlns:p14="http://schemas.microsoft.com/office/powerpoint/2010/main" val="3698054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515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Now benefits realization within the program benefits management process begins. The work on the strategic initiatives begins, which means that the program components are initiated. Many of the components will be managed as projects, and formal project management processes should be followed. </a:t>
            </a:r>
          </a:p>
        </p:txBody>
      </p:sp>
    </p:spTree>
    <p:extLst>
      <p:ext uri="{BB962C8B-B14F-4D97-AF65-F5344CB8AC3E}">
        <p14:creationId xmlns:p14="http://schemas.microsoft.com/office/powerpoint/2010/main" val="36196569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625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project manager should be assigned to each component, even if the organization has a different name for that role. Initiative Leader and Point of Contact are common titles. The role of initiative leader is a project manager role. That individual will need to manage initiating, planning, executing, monitoring and controlling, and closing the components for which he or she is responsible.</a:t>
            </a:r>
          </a:p>
        </p:txBody>
      </p:sp>
    </p:spTree>
    <p:extLst>
      <p:ext uri="{BB962C8B-B14F-4D97-AF65-F5344CB8AC3E}">
        <p14:creationId xmlns:p14="http://schemas.microsoft.com/office/powerpoint/2010/main" val="40868817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1401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addition, the leader will need to follow the governance process for reporting benefits realization, managing change requests, and communicating status. Change management, risk management, and control of issues become extremely important because of potential interdependencies with other components and the benefits realization expectations at the program level. </a:t>
            </a:r>
          </a:p>
        </p:txBody>
      </p:sp>
    </p:spTree>
    <p:extLst>
      <p:ext uri="{BB962C8B-B14F-4D97-AF65-F5344CB8AC3E}">
        <p14:creationId xmlns:p14="http://schemas.microsoft.com/office/powerpoint/2010/main" val="15095636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135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manager, or some experienced project manager within the program team, may spend a great deal of time mentoring initiative leaders who lack project management knowledge and skills.</a:t>
            </a:r>
          </a:p>
          <a:p>
            <a:pPr marL="0" indent="0">
              <a:buNone/>
            </a:pPr>
            <a:endParaRPr lang="en-US" sz="2400" dirty="0"/>
          </a:p>
        </p:txBody>
      </p:sp>
    </p:spTree>
    <p:extLst>
      <p:ext uri="{BB962C8B-B14F-4D97-AF65-F5344CB8AC3E}">
        <p14:creationId xmlns:p14="http://schemas.microsoft.com/office/powerpoint/2010/main" val="8408652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95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2400" dirty="0"/>
          </a:p>
        </p:txBody>
      </p:sp>
      <p:sp>
        <p:nvSpPr>
          <p:cNvPr id="10" name="Content Placeholder 2">
            <a:extLst>
              <a:ext uri="{FF2B5EF4-FFF2-40B4-BE49-F238E27FC236}">
                <a16:creationId xmlns:a16="http://schemas.microsoft.com/office/drawing/2014/main" id="{6DBC19FF-9140-44C2-8808-D2C0072E6A3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In the area of strategic planning, program closure should only happen if the strategic vision changes and if the level strategic goals are replaced. This often will happen when companies merge or where there is a dramatic shift in the type of business the company undertakes. The program closure should happen much like any other program. More than likely, the executive team that creates the new strategy will have little interest in any part of the completed program.</a:t>
            </a:r>
          </a:p>
        </p:txBody>
      </p:sp>
    </p:spTree>
    <p:extLst>
      <p:ext uri="{BB962C8B-B14F-4D97-AF65-F5344CB8AC3E}">
        <p14:creationId xmlns:p14="http://schemas.microsoft.com/office/powerpoint/2010/main" val="13019566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Their main concern along those lines will be to make sure that all work stops on the previous plan’s initiatives. The program manager should work though the discipline of making sure all components go through a closing process. In addition, any benefits that are realized or partially realized should be documented, and a determination should be made as to the transition to operations based on the revised strategy (we do not want to transition anything that has no perceived value in light of the new organizational vision).</a:t>
            </a:r>
          </a:p>
        </p:txBody>
      </p:sp>
    </p:spTree>
    <p:extLst>
      <p:ext uri="{BB962C8B-B14F-4D97-AF65-F5344CB8AC3E}">
        <p14:creationId xmlns:p14="http://schemas.microsoft.com/office/powerpoint/2010/main" val="14750859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Certainly, lessons learned should be accumulated. The program manager and team should attempt to get a final review of overall progress with the executive oversight committee. Finally, the determination should be made regarding the program team and any role they will have in implementing the new strategic vision. </a:t>
            </a:r>
          </a:p>
        </p:txBody>
      </p:sp>
    </p:spTree>
    <p:extLst>
      <p:ext uri="{BB962C8B-B14F-4D97-AF65-F5344CB8AC3E}">
        <p14:creationId xmlns:p14="http://schemas.microsoft.com/office/powerpoint/2010/main" val="37205598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focus needs to be on how well the program was executed based on the vision and plan that was true at the time. A change in strategic direction should be viewed as a changed end-state vision and not be a negative reflection on the progress toward the old vision.</a:t>
            </a:r>
          </a:p>
          <a:p>
            <a:pPr marL="0" indent="0" algn="just">
              <a:buNone/>
            </a:pPr>
            <a:endParaRPr lang="en-US" sz="2400" dirty="0"/>
          </a:p>
        </p:txBody>
      </p:sp>
    </p:spTree>
    <p:extLst>
      <p:ext uri="{BB962C8B-B14F-4D97-AF65-F5344CB8AC3E}">
        <p14:creationId xmlns:p14="http://schemas.microsoft.com/office/powerpoint/2010/main" val="35934032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To the organization: it allows a value-added process to manage the strategic plan and the individual projects or initiatives within the plan. Having a best practices approach to communications significantly increases the chances that more people within the organization will know about where the organization is headed and may allow more individuals to become involved in achieving the desired results.</a:t>
            </a:r>
          </a:p>
        </p:txBody>
      </p:sp>
    </p:spTree>
    <p:extLst>
      <p:ext uri="{BB962C8B-B14F-4D97-AF65-F5344CB8AC3E}">
        <p14:creationId xmlns:p14="http://schemas.microsoft.com/office/powerpoint/2010/main" val="5371793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9" y="373825"/>
            <a:ext cx="658891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strategic planning process now comes under the discipline umbrella of program management. Status reporting will increase the visibility of the progress and potential pitfalls along the way. A systematic process of reviewing the strategic plan can assist in determining if the plan is still valid for the organization.</a:t>
            </a:r>
          </a:p>
        </p:txBody>
      </p:sp>
    </p:spTree>
    <p:extLst>
      <p:ext uri="{BB962C8B-B14F-4D97-AF65-F5344CB8AC3E}">
        <p14:creationId xmlns:p14="http://schemas.microsoft.com/office/powerpoint/2010/main" val="20245565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dirty="0"/>
              <a:t>Reference</a:t>
            </a:r>
          </a:p>
          <a:p>
            <a:pPr marL="0" indent="0">
              <a:buNone/>
            </a:pPr>
            <a:r>
              <a:rPr lang="en-US" sz="3200" dirty="0"/>
              <a:t>Program Management: A Life Cycle Approach</a:t>
            </a:r>
          </a:p>
          <a:p>
            <a:pPr marL="0" indent="0">
              <a:buNone/>
            </a:pPr>
            <a:r>
              <a:rPr lang="en-US" sz="3200" dirty="0"/>
              <a:t>by Ginger Levin, PMP, </a:t>
            </a:r>
            <a:r>
              <a:rPr lang="en-US" sz="3200" dirty="0" err="1"/>
              <a:t>PgMP</a:t>
            </a:r>
            <a:endParaRPr lang="en-US" sz="3200" dirty="0"/>
          </a:p>
          <a:p>
            <a:pPr marL="0" indent="0">
              <a:buNone/>
            </a:pPr>
            <a:endParaRPr lang="en-US" sz="3200" dirty="0"/>
          </a:p>
          <a:p>
            <a:pPr marL="0" indent="0">
              <a:buNone/>
            </a:pPr>
            <a:r>
              <a:rPr lang="en-US" sz="3200" dirty="0"/>
              <a:t>Chapter 2</a:t>
            </a:r>
          </a:p>
        </p:txBody>
      </p:sp>
    </p:spTree>
    <p:extLst>
      <p:ext uri="{BB962C8B-B14F-4D97-AF65-F5344CB8AC3E}">
        <p14:creationId xmlns:p14="http://schemas.microsoft.com/office/powerpoint/2010/main" val="146673197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3631</Words>
  <Application>Microsoft Office PowerPoint</Application>
  <PresentationFormat>Widescreen</PresentationFormat>
  <Paragraphs>240</Paragraphs>
  <Slides>56</Slides>
  <Notes>41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56</vt:i4>
      </vt:variant>
    </vt:vector>
  </HeadingPairs>
  <TitlesOfParts>
    <vt:vector size="60" baseType="lpstr">
      <vt:lpstr>Tajawal Medium</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SWOT</vt:lpstr>
      <vt:lpstr>PowerPoint Presentation</vt:lpstr>
      <vt:lpstr>نقاط القوة</vt:lpstr>
      <vt:lpstr>نقاط القوة</vt:lpstr>
      <vt:lpstr>نقاط الضعف</vt:lpstr>
      <vt:lpstr>نقاط الضعف</vt:lpstr>
      <vt:lpstr>تحليل البيئة الخارجية للشركة / الوضع الخارجي (الفرص – التهديدات)</vt:lpstr>
      <vt:lpstr>الفرص المتاحة</vt:lpstr>
      <vt:lpstr>تحليل البيئة الخارجية للشركة / الوضع الخارجي (الفرص – التهديدات)</vt:lpstr>
      <vt:lpstr>تحليل البيئة الخارجية للشركة / الوضع الخارجي التهديدات المحتملة</vt:lpstr>
      <vt:lpstr>المخاطر والتهديدات المحتملة</vt:lpstr>
      <vt:lpstr>استخدام تحليل SWOT فى عمل مقارنة بينك وبين منافسيك</vt:lpstr>
      <vt:lpstr>مثال توضيحي</vt:lpstr>
      <vt:lpstr>مثال توضيحي</vt:lpstr>
      <vt:lpstr>نموذج SWAT</vt:lpstr>
      <vt:lpstr>كيفية استخدام النموذج</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Sami Alzahrani</cp:lastModifiedBy>
  <cp:revision>11</cp:revision>
  <dcterms:created xsi:type="dcterms:W3CDTF">2021-08-03T13:03:26Z</dcterms:created>
  <dcterms:modified xsi:type="dcterms:W3CDTF">2021-09-10T15:33:59Z</dcterms:modified>
</cp:coreProperties>
</file>