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490" r:id="rId3"/>
    <p:sldId id="641" r:id="rId4"/>
    <p:sldId id="642" r:id="rId5"/>
    <p:sldId id="643" r:id="rId6"/>
    <p:sldId id="644" r:id="rId7"/>
    <p:sldId id="645" r:id="rId8"/>
    <p:sldId id="679" r:id="rId9"/>
    <p:sldId id="680" r:id="rId10"/>
    <p:sldId id="681" r:id="rId11"/>
    <p:sldId id="682" r:id="rId12"/>
    <p:sldId id="683" r:id="rId13"/>
    <p:sldId id="646" r:id="rId14"/>
    <p:sldId id="647" r:id="rId15"/>
    <p:sldId id="648" r:id="rId16"/>
    <p:sldId id="649" r:id="rId17"/>
    <p:sldId id="650" r:id="rId18"/>
    <p:sldId id="651" r:id="rId19"/>
    <p:sldId id="652" r:id="rId20"/>
    <p:sldId id="653" r:id="rId21"/>
    <p:sldId id="654" r:id="rId22"/>
    <p:sldId id="655" r:id="rId23"/>
    <p:sldId id="656" r:id="rId24"/>
    <p:sldId id="657" r:id="rId25"/>
    <p:sldId id="658" r:id="rId26"/>
    <p:sldId id="659" r:id="rId27"/>
    <p:sldId id="660" r:id="rId28"/>
    <p:sldId id="661" r:id="rId29"/>
    <p:sldId id="662" r:id="rId30"/>
    <p:sldId id="663" r:id="rId31"/>
    <p:sldId id="664" r:id="rId32"/>
    <p:sldId id="666" r:id="rId33"/>
    <p:sldId id="667" r:id="rId34"/>
    <p:sldId id="669" r:id="rId35"/>
    <p:sldId id="670" r:id="rId36"/>
    <p:sldId id="671" r:id="rId37"/>
    <p:sldId id="673" r:id="rId38"/>
    <p:sldId id="674" r:id="rId39"/>
    <p:sldId id="675" r:id="rId40"/>
    <p:sldId id="672" r:id="rId41"/>
    <p:sldId id="668" r:id="rId42"/>
    <p:sldId id="677" r:id="rId43"/>
    <p:sldId id="665" r:id="rId44"/>
    <p:sldId id="678" r:id="rId45"/>
    <p:sldId id="550"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0"/>
            <p14:sldId id="641"/>
            <p14:sldId id="642"/>
            <p14:sldId id="643"/>
            <p14:sldId id="644"/>
            <p14:sldId id="645"/>
            <p14:sldId id="679"/>
            <p14:sldId id="680"/>
            <p14:sldId id="681"/>
            <p14:sldId id="682"/>
            <p14:sldId id="683"/>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6"/>
            <p14:sldId id="667"/>
            <p14:sldId id="669"/>
            <p14:sldId id="670"/>
            <p14:sldId id="671"/>
            <p14:sldId id="673"/>
            <p14:sldId id="674"/>
            <p14:sldId id="675"/>
            <p14:sldId id="672"/>
            <p14:sldId id="668"/>
            <p14:sldId id="677"/>
            <p14:sldId id="665"/>
            <p14:sldId id="678"/>
            <p14:sldId id="5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543" autoAdjust="0"/>
    <p:restoredTop sz="93738" autoAdjust="0"/>
  </p:normalViewPr>
  <p:slideViewPr>
    <p:cSldViewPr snapToGrid="0">
      <p:cViewPr varScale="1">
        <p:scale>
          <a:sx n="113" d="100"/>
          <a:sy n="113" d="100"/>
        </p:scale>
        <p:origin x="17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9578694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2199023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1/31/2024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1/31/2024</a:t>
            </a:fld>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1/31/2024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1/31/2024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1/31/2024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1/31/2024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1/31/2024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1/31/2024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1/31/2024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1/31/2024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1/31/2024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Picture 6">
            <a:extLst>
              <a:ext uri="{FF2B5EF4-FFF2-40B4-BE49-F238E27FC236}">
                <a16:creationId xmlns:a16="http://schemas.microsoft.com/office/drawing/2014/main" id="{CBBA58F7-397B-7DE5-A7C3-7859BEFC12FC}"/>
              </a:ext>
            </a:extLst>
          </p:cNvPr>
          <p:cNvPicPr>
            <a:picLocks noChangeAspect="1"/>
          </p:cNvPicPr>
          <p:nvPr userDrawn="1"/>
        </p:nvPicPr>
        <p:blipFill>
          <a:blip r:embed="rId17" cstate="hqprint">
            <a:extLst>
              <a:ext uri="{28A0092B-C50C-407E-A947-70E740481C1C}">
                <a14:useLocalDpi xmlns:a14="http://schemas.microsoft.com/office/drawing/2010/main" val="0"/>
              </a:ext>
            </a:extLst>
          </a:blip>
          <a:srcRect/>
          <a:stretch/>
        </p:blipFill>
        <p:spPr>
          <a:xfrm>
            <a:off x="9497088" y="27134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userDrawn="1"/>
        </p:nvSpPr>
        <p:spPr>
          <a:xfrm>
            <a:off x="3859544" y="6413440"/>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www.editplus.com/" TargetMode="External"/><Relationship Id="rId2" Type="http://schemas.openxmlformats.org/officeDocument/2006/relationships/hyperlink" Target="http://notepad-plus-plus.org/" TargetMode="External"/><Relationship Id="rId1" Type="http://schemas.openxmlformats.org/officeDocument/2006/relationships/slideLayout" Target="../slideLayouts/slideLayout2.xml"/><Relationship Id="rId4" Type="http://schemas.openxmlformats.org/officeDocument/2006/relationships/hyperlink" Target="http://www.textpad.com/"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8.png"/><Relationship Id="rId7"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2.svg"/><Relationship Id="rId9" Type="http://schemas.openxmlformats.org/officeDocument/2006/relationships/image" Target="../media/image2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55994" y="3206031"/>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Yasser </a:t>
            </a:r>
            <a:r>
              <a:rPr lang="en-US" sz="2400" dirty="0" err="1" smtClean="0">
                <a:solidFill>
                  <a:schemeClr val="bg1"/>
                </a:solidFill>
                <a:latin typeface="Times New Roman" panose="02020603050405020304" pitchFamily="18" charset="0"/>
                <a:cs typeface="Times New Roman" panose="02020603050405020304" pitchFamily="18" charset="0"/>
              </a:rPr>
              <a:t>Abdelhamid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28545" y="2468532"/>
            <a:ext cx="5600187"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Object Oriented Programming</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8545" y="5823767"/>
            <a:ext cx="2335794"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01 </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299301" cy="707886"/>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IT223</a:t>
            </a:r>
            <a:endParaRPr lang="en-US" sz="2000" dirty="0">
              <a:solidFill>
                <a:schemeClr val="bg1"/>
              </a:solidFill>
              <a:latin typeface="Times New Roman" panose="02020603050405020304" pitchFamily="18" charset="0"/>
              <a:cs typeface="Times New Roman" panose="02020603050405020304" pitchFamily="18" charset="0"/>
            </a:endParaRPr>
          </a:p>
          <a:p>
            <a:r>
              <a:rPr lang="en-US" sz="2000" dirty="0" smtClean="0">
                <a:solidFill>
                  <a:schemeClr val="bg1"/>
                </a:solidFill>
                <a:latin typeface="Times New Roman" panose="02020603050405020304" pitchFamily="18" charset="0"/>
                <a:cs typeface="Times New Roman" panose="02020603050405020304" pitchFamily="18" charset="0"/>
              </a:rPr>
              <a:t>Object Oriented Programming</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39051" y="1259065"/>
            <a:ext cx="4113898" cy="677108"/>
          </a:xfrm>
          <a:prstGeom prst="rect">
            <a:avLst/>
          </a:prstGeom>
          <a:noFill/>
        </p:spPr>
        <p:txBody>
          <a:bodyPr wrap="square" rtlCol="0">
            <a:spAutoFit/>
          </a:bodyPr>
          <a:lstStyle/>
          <a:p>
            <a:r>
              <a:rPr lang="en-US" sz="3800" b="1" cap="all" dirty="0" smtClean="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3"/>
            <a:ext cx="8040594" cy="4559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4014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chemeClr val="accent1">
                  <a:lumMod val="50000"/>
                </a:schemeClr>
              </a:buClr>
              <a:buSzPct val="73000"/>
              <a:buFont typeface="Wingdings 2"/>
              <a:buChar char=""/>
            </a:pPr>
            <a:r>
              <a:rPr lang="en-US" sz="1600" dirty="0" smtClean="0">
                <a:solidFill>
                  <a:prstClr val="black"/>
                </a:solidFill>
                <a:latin typeface="Trebuchet MS"/>
              </a:rPr>
              <a:t>Programming languages</a:t>
            </a:r>
          </a:p>
          <a:p>
            <a:pPr marL="274320" lvl="0" indent="-274320">
              <a:lnSpc>
                <a:spcPct val="100000"/>
              </a:lnSpc>
              <a:spcBef>
                <a:spcPts val="600"/>
              </a:spcBef>
              <a:buClr>
                <a:schemeClr val="accent1">
                  <a:lumMod val="50000"/>
                </a:schemeClr>
              </a:buClr>
              <a:buSzPct val="73000"/>
              <a:buFont typeface="Wingdings 2"/>
              <a:buChar char=""/>
            </a:pPr>
            <a:r>
              <a:rPr lang="en-US" sz="1600" dirty="0" smtClean="0">
                <a:solidFill>
                  <a:prstClr val="black"/>
                </a:solidFill>
                <a:latin typeface="Trebuchet MS"/>
              </a:rPr>
              <a:t>Compilers and Interpreters</a:t>
            </a:r>
          </a:p>
          <a:p>
            <a:pPr marL="274320" lvl="0" indent="-274320">
              <a:lnSpc>
                <a:spcPct val="100000"/>
              </a:lnSpc>
              <a:spcBef>
                <a:spcPts val="600"/>
              </a:spcBef>
              <a:buClr>
                <a:schemeClr val="accent1">
                  <a:lumMod val="50000"/>
                </a:schemeClr>
              </a:buClr>
              <a:buSzPct val="73000"/>
              <a:buFont typeface="Wingdings 2"/>
              <a:buChar char=""/>
            </a:pPr>
            <a:r>
              <a:rPr lang="en-US" sz="1600" dirty="0" smtClean="0">
                <a:solidFill>
                  <a:prstClr val="black"/>
                </a:solidFill>
                <a:latin typeface="Trebuchet MS"/>
              </a:rPr>
              <a:t>Programming paradigms</a:t>
            </a:r>
          </a:p>
          <a:p>
            <a:pPr marL="274320" lvl="0" indent="-274320">
              <a:lnSpc>
                <a:spcPct val="100000"/>
              </a:lnSpc>
              <a:spcBef>
                <a:spcPts val="600"/>
              </a:spcBef>
              <a:buClr>
                <a:schemeClr val="accent1">
                  <a:lumMod val="50000"/>
                </a:schemeClr>
              </a:buClr>
              <a:buSzPct val="73000"/>
              <a:buFont typeface="Wingdings 2"/>
              <a:buChar char=""/>
            </a:pPr>
            <a:r>
              <a:rPr lang="en-US" sz="1600" dirty="0" smtClean="0">
                <a:solidFill>
                  <a:prstClr val="black"/>
                </a:solidFill>
                <a:latin typeface="Trebuchet MS"/>
              </a:rPr>
              <a:t>Introduction to object technology</a:t>
            </a:r>
          </a:p>
          <a:p>
            <a:pPr marL="274320" lvl="0" indent="-274320">
              <a:lnSpc>
                <a:spcPct val="100000"/>
              </a:lnSpc>
              <a:spcBef>
                <a:spcPts val="600"/>
              </a:spcBef>
              <a:buClr>
                <a:schemeClr val="accent1">
                  <a:lumMod val="50000"/>
                </a:schemeClr>
              </a:buClr>
              <a:buSzPct val="73000"/>
              <a:buFont typeface="Wingdings 2"/>
              <a:buChar char=""/>
            </a:pPr>
            <a:r>
              <a:rPr lang="en-US" sz="1600" dirty="0" smtClean="0">
                <a:solidFill>
                  <a:prstClr val="black"/>
                </a:solidFill>
                <a:latin typeface="Trebuchet MS"/>
              </a:rPr>
              <a:t>Object Oriented Analysis and Design (OOAD)</a:t>
            </a:r>
          </a:p>
          <a:p>
            <a:pPr marL="274320" lvl="0" indent="-274320">
              <a:lnSpc>
                <a:spcPct val="100000"/>
              </a:lnSpc>
              <a:spcBef>
                <a:spcPts val="600"/>
              </a:spcBef>
              <a:buClr>
                <a:schemeClr val="accent1">
                  <a:lumMod val="50000"/>
                </a:schemeClr>
              </a:buClr>
              <a:buSzPct val="73000"/>
              <a:buFont typeface="Wingdings 2"/>
              <a:buChar char=""/>
            </a:pPr>
            <a:r>
              <a:rPr lang="en-US" sz="1600" dirty="0" smtClean="0">
                <a:solidFill>
                  <a:prstClr val="black"/>
                </a:solidFill>
                <a:latin typeface="Trebuchet MS"/>
              </a:rPr>
              <a:t>Java programming language</a:t>
            </a:r>
          </a:p>
          <a:p>
            <a:pPr marL="274320" lvl="0"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274320" lvl="0"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274320" lvl="0"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274320" lvl="0"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274320" lvl="0"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274320" lvl="0"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274320" lvl="0"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274320" lvl="0"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274320" lvl="0"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274320" lvl="0"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274320" lvl="0"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274320" lvl="0"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274320" lvl="0"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731520" lvl="1"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731520" lvl="1"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731520" lvl="1"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731520" lvl="1"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274320" lvl="0" indent="-274320">
              <a:lnSpc>
                <a:spcPct val="100000"/>
              </a:lnSpc>
              <a:spcBef>
                <a:spcPts val="600"/>
              </a:spcBef>
              <a:buClr>
                <a:schemeClr val="accent1">
                  <a:lumMod val="50000"/>
                </a:schemeClr>
              </a:buClr>
              <a:buSzPct val="73000"/>
              <a:buFont typeface="Wingdings 2"/>
              <a:buChar char=""/>
            </a:pPr>
            <a:endParaRPr lang="en-US" sz="1600" dirty="0" smtClean="0">
              <a:solidFill>
                <a:prstClr val="black"/>
              </a:solidFill>
              <a:latin typeface="Trebuchet MS"/>
            </a:endParaRPr>
          </a:p>
          <a:p>
            <a:pPr marL="274320" lvl="0" indent="-274320">
              <a:lnSpc>
                <a:spcPct val="100000"/>
              </a:lnSpc>
              <a:spcBef>
                <a:spcPts val="600"/>
              </a:spcBef>
              <a:buClr>
                <a:schemeClr val="accent1">
                  <a:lumMod val="50000"/>
                </a:schemeClr>
              </a:buClr>
              <a:buSzPct val="73000"/>
              <a:buFont typeface="Wingdings 2"/>
              <a:buChar char=""/>
            </a:pPr>
            <a:endParaRPr lang="en-US" sz="1600" dirty="0">
              <a:solidFill>
                <a:prstClr val="black"/>
              </a:solidFill>
              <a:latin typeface="Trebuchet MS"/>
            </a:endParaRPr>
          </a:p>
          <a:p>
            <a:pPr marL="0" indent="0">
              <a:buNone/>
            </a:pPr>
            <a:endParaRPr lang="en-GB" sz="1600" b="1" dirty="0"/>
          </a:p>
          <a:p>
            <a:pPr marL="0" indent="0">
              <a:buNone/>
            </a:pPr>
            <a:endParaRPr lang="en-GB" sz="1600" b="1" dirty="0" smtClean="0"/>
          </a:p>
          <a:p>
            <a:pPr marL="0" indent="0">
              <a:buFont typeface="Arial" panose="020B0604020202020204" pitchFamily="34" charset="0"/>
              <a:buNone/>
            </a:pPr>
            <a:r>
              <a:rPr lang="en-GB" sz="1600" b="1" dirty="0" smtClean="0"/>
              <a:t> </a:t>
            </a:r>
            <a:endParaRPr lang="en-US" sz="1600" dirty="0"/>
          </a:p>
        </p:txBody>
      </p:sp>
    </p:spTree>
    <p:extLst>
      <p:ext uri="{BB962C8B-B14F-4D97-AF65-F5344CB8AC3E}">
        <p14:creationId xmlns:p14="http://schemas.microsoft.com/office/powerpoint/2010/main" val="189045651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programming </a:t>
            </a:r>
            <a:r>
              <a:rPr lang="en-US" sz="2800" dirty="0"/>
              <a:t>Languages</a:t>
            </a:r>
          </a:p>
        </p:txBody>
      </p:sp>
      <p:sp>
        <p:nvSpPr>
          <p:cNvPr id="3" name="Content Placeholder 2"/>
          <p:cNvSpPr>
            <a:spLocks noGrp="1"/>
          </p:cNvSpPr>
          <p:nvPr>
            <p:ph idx="1"/>
          </p:nvPr>
        </p:nvSpPr>
        <p:spPr/>
        <p:txBody>
          <a:bodyPr>
            <a:normAutofit/>
          </a:bodyPr>
          <a:lstStyle/>
          <a:p>
            <a:r>
              <a:rPr lang="en-US" altLang="en-US" dirty="0">
                <a:solidFill>
                  <a:srgbClr val="000000"/>
                </a:solidFill>
              </a:rPr>
              <a:t>Programmers write instructions in various programming languages, some directly understandable by computers and others requiring intermediate </a:t>
            </a:r>
            <a:r>
              <a:rPr lang="en-US" altLang="en-US" i="1" dirty="0">
                <a:solidFill>
                  <a:srgbClr val="000000"/>
                </a:solidFill>
              </a:rPr>
              <a:t>translation steps.</a:t>
            </a:r>
          </a:p>
          <a:p>
            <a:r>
              <a:rPr lang="en-US" altLang="en-US" dirty="0">
                <a:solidFill>
                  <a:srgbClr val="000000"/>
                </a:solidFill>
              </a:rPr>
              <a:t>These may be divided into three general types:</a:t>
            </a:r>
          </a:p>
          <a:p>
            <a:pPr lvl="1"/>
            <a:r>
              <a:rPr lang="en-US" altLang="en-US" dirty="0">
                <a:solidFill>
                  <a:srgbClr val="000000"/>
                </a:solidFill>
              </a:rPr>
              <a:t>Machine languages</a:t>
            </a:r>
          </a:p>
          <a:p>
            <a:pPr lvl="1"/>
            <a:r>
              <a:rPr lang="en-US" altLang="en-US" dirty="0">
                <a:solidFill>
                  <a:srgbClr val="000000"/>
                </a:solidFill>
              </a:rPr>
              <a:t>Assembly languages</a:t>
            </a:r>
          </a:p>
          <a:p>
            <a:pPr lvl="1"/>
            <a:r>
              <a:rPr lang="en-US" altLang="en-US" dirty="0">
                <a:solidFill>
                  <a:srgbClr val="000000"/>
                </a:solidFill>
              </a:rPr>
              <a:t>High-level languages</a:t>
            </a:r>
          </a:p>
          <a:p>
            <a:endParaRPr lang="en-US" sz="3200" dirty="0"/>
          </a:p>
        </p:txBody>
      </p:sp>
      <p:pic>
        <p:nvPicPr>
          <p:cNvPr id="5" name="Picture 4"/>
          <p:cNvPicPr>
            <a:picLocks noChangeAspect="1"/>
          </p:cNvPicPr>
          <p:nvPr/>
        </p:nvPicPr>
        <p:blipFill>
          <a:blip r:embed="rId2"/>
          <a:stretch>
            <a:fillRect/>
          </a:stretch>
        </p:blipFill>
        <p:spPr>
          <a:xfrm>
            <a:off x="6634335" y="4001294"/>
            <a:ext cx="2447925" cy="1866900"/>
          </a:xfrm>
          <a:prstGeom prst="rect">
            <a:avLst/>
          </a:prstGeom>
        </p:spPr>
      </p:pic>
    </p:spTree>
    <p:extLst>
      <p:ext uri="{BB962C8B-B14F-4D97-AF65-F5344CB8AC3E}">
        <p14:creationId xmlns:p14="http://schemas.microsoft.com/office/powerpoint/2010/main" val="34578850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Machine </a:t>
            </a:r>
            <a:r>
              <a:rPr lang="en-US" sz="2800" dirty="0" smtClean="0"/>
              <a:t>Languages</a:t>
            </a:r>
            <a:endParaRPr lang="en-US" sz="2800" dirty="0"/>
          </a:p>
        </p:txBody>
      </p:sp>
      <p:sp>
        <p:nvSpPr>
          <p:cNvPr id="3" name="Content Placeholder 2"/>
          <p:cNvSpPr>
            <a:spLocks noGrp="1"/>
          </p:cNvSpPr>
          <p:nvPr>
            <p:ph idx="1"/>
          </p:nvPr>
        </p:nvSpPr>
        <p:spPr/>
        <p:txBody>
          <a:bodyPr>
            <a:normAutofit/>
          </a:bodyPr>
          <a:lstStyle/>
          <a:p>
            <a:pPr>
              <a:defRPr/>
            </a:pPr>
            <a:r>
              <a:rPr lang="en-US" altLang="en-US" sz="2300" dirty="0" smtClean="0">
                <a:solidFill>
                  <a:srgbClr val="000000"/>
                </a:solidFill>
              </a:rPr>
              <a:t>Any </a:t>
            </a:r>
            <a:r>
              <a:rPr lang="en-US" altLang="en-US" sz="2300" dirty="0">
                <a:solidFill>
                  <a:srgbClr val="000000"/>
                </a:solidFill>
              </a:rPr>
              <a:t>computer can directly understand only its own </a:t>
            </a:r>
            <a:r>
              <a:rPr lang="en-US" altLang="en-US" sz="2300" dirty="0">
                <a:solidFill>
                  <a:srgbClr val="0000FF"/>
                </a:solidFill>
              </a:rPr>
              <a:t>machine language</a:t>
            </a:r>
            <a:r>
              <a:rPr lang="en-US" altLang="en-US" sz="2300" i="1" dirty="0">
                <a:solidFill>
                  <a:srgbClr val="000000"/>
                </a:solidFill>
              </a:rPr>
              <a:t>, defined by its hardware design.</a:t>
            </a:r>
          </a:p>
          <a:p>
            <a:pPr lvl="1">
              <a:defRPr/>
            </a:pPr>
            <a:r>
              <a:rPr lang="en-US" altLang="en-US" sz="2000" dirty="0">
                <a:solidFill>
                  <a:srgbClr val="000000"/>
                </a:solidFill>
              </a:rPr>
              <a:t>Generally consist of strings of numbers (ultimately reduced to 1s and 0s) that instruct computers to perform their most elementary operations one at a time.</a:t>
            </a:r>
          </a:p>
          <a:p>
            <a:pPr lvl="1">
              <a:defRPr/>
            </a:pPr>
            <a:r>
              <a:rPr lang="en-US" altLang="en-US" sz="2000" i="1" dirty="0">
                <a:solidFill>
                  <a:srgbClr val="000000"/>
                </a:solidFill>
              </a:rPr>
              <a:t>Machine dependent—a particular </a:t>
            </a:r>
            <a:r>
              <a:rPr lang="en-US" altLang="en-US" sz="2000" i="1" dirty="0" smtClean="0">
                <a:solidFill>
                  <a:srgbClr val="000000"/>
                </a:solidFill>
              </a:rPr>
              <a:t>machine </a:t>
            </a:r>
            <a:r>
              <a:rPr lang="en-US" altLang="en-US" sz="2000" i="1" dirty="0">
                <a:solidFill>
                  <a:srgbClr val="000000"/>
                </a:solidFill>
              </a:rPr>
              <a:t>language can be used on only one type of computer.</a:t>
            </a:r>
          </a:p>
          <a:p>
            <a:endParaRPr lang="en-US" dirty="0"/>
          </a:p>
        </p:txBody>
      </p:sp>
      <p:pic>
        <p:nvPicPr>
          <p:cNvPr id="4" name="Picture 3"/>
          <p:cNvPicPr>
            <a:picLocks noChangeAspect="1"/>
          </p:cNvPicPr>
          <p:nvPr/>
        </p:nvPicPr>
        <p:blipFill>
          <a:blip r:embed="rId2"/>
          <a:stretch>
            <a:fillRect/>
          </a:stretch>
        </p:blipFill>
        <p:spPr>
          <a:xfrm>
            <a:off x="2009522" y="4073525"/>
            <a:ext cx="2160763" cy="1607608"/>
          </a:xfrm>
          <a:prstGeom prst="rect">
            <a:avLst/>
          </a:prstGeom>
        </p:spPr>
      </p:pic>
      <p:sp>
        <p:nvSpPr>
          <p:cNvPr id="5" name="TextBox 4"/>
          <p:cNvSpPr txBox="1"/>
          <p:nvPr/>
        </p:nvSpPr>
        <p:spPr>
          <a:xfrm>
            <a:off x="2126594" y="5870880"/>
            <a:ext cx="1926618" cy="369332"/>
          </a:xfrm>
          <a:prstGeom prst="rect">
            <a:avLst/>
          </a:prstGeom>
          <a:noFill/>
        </p:spPr>
        <p:txBody>
          <a:bodyPr wrap="none" rtlCol="0">
            <a:spAutoFit/>
          </a:bodyPr>
          <a:lstStyle/>
          <a:p>
            <a:r>
              <a:rPr lang="en-US" dirty="0" smtClean="0"/>
              <a:t>IBM Z15 processor</a:t>
            </a:r>
            <a:endParaRPr lang="en-US" dirty="0"/>
          </a:p>
        </p:txBody>
      </p:sp>
      <p:pic>
        <p:nvPicPr>
          <p:cNvPr id="6" name="Picture 5"/>
          <p:cNvPicPr>
            <a:picLocks noChangeAspect="1"/>
          </p:cNvPicPr>
          <p:nvPr/>
        </p:nvPicPr>
        <p:blipFill>
          <a:blip r:embed="rId3"/>
          <a:stretch>
            <a:fillRect/>
          </a:stretch>
        </p:blipFill>
        <p:spPr>
          <a:xfrm>
            <a:off x="5848011" y="4234152"/>
            <a:ext cx="1714461" cy="1286354"/>
          </a:xfrm>
          <a:prstGeom prst="rect">
            <a:avLst/>
          </a:prstGeom>
        </p:spPr>
      </p:pic>
      <p:sp>
        <p:nvSpPr>
          <p:cNvPr id="7" name="TextBox 6"/>
          <p:cNvSpPr txBox="1"/>
          <p:nvPr/>
        </p:nvSpPr>
        <p:spPr>
          <a:xfrm>
            <a:off x="5632112" y="5839256"/>
            <a:ext cx="2286075" cy="369332"/>
          </a:xfrm>
          <a:prstGeom prst="rect">
            <a:avLst/>
          </a:prstGeom>
          <a:noFill/>
        </p:spPr>
        <p:txBody>
          <a:bodyPr wrap="none" rtlCol="0">
            <a:spAutoFit/>
          </a:bodyPr>
          <a:lstStyle/>
          <a:p>
            <a:r>
              <a:rPr lang="en-US" dirty="0" smtClean="0"/>
              <a:t>Intel Core i7 processor</a:t>
            </a:r>
            <a:endParaRPr lang="en-US" dirty="0"/>
          </a:p>
        </p:txBody>
      </p:sp>
    </p:spTree>
    <p:extLst>
      <p:ext uri="{BB962C8B-B14F-4D97-AF65-F5344CB8AC3E}">
        <p14:creationId xmlns:p14="http://schemas.microsoft.com/office/powerpoint/2010/main" val="146170964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Assembly Languages and </a:t>
            </a:r>
            <a:r>
              <a:rPr lang="en-US" dirty="0" smtClean="0"/>
              <a:t>Assemblers</a:t>
            </a:r>
            <a:endParaRPr lang="en-US" dirty="0"/>
          </a:p>
        </p:txBody>
      </p:sp>
      <p:sp>
        <p:nvSpPr>
          <p:cNvPr id="3" name="Content Placeholder 2"/>
          <p:cNvSpPr>
            <a:spLocks noGrp="1"/>
          </p:cNvSpPr>
          <p:nvPr>
            <p:ph idx="1"/>
          </p:nvPr>
        </p:nvSpPr>
        <p:spPr/>
        <p:txBody>
          <a:bodyPr/>
          <a:lstStyle/>
          <a:p>
            <a:pPr>
              <a:defRPr/>
            </a:pPr>
            <a:r>
              <a:rPr lang="en-US" altLang="en-US" dirty="0" smtClean="0">
                <a:solidFill>
                  <a:srgbClr val="000000"/>
                </a:solidFill>
              </a:rPr>
              <a:t>English-like </a:t>
            </a:r>
            <a:r>
              <a:rPr lang="en-US" altLang="en-US" dirty="0">
                <a:solidFill>
                  <a:srgbClr val="000000"/>
                </a:solidFill>
              </a:rPr>
              <a:t>abbreviations that represent elementary operations  </a:t>
            </a:r>
            <a:r>
              <a:rPr lang="en-US" altLang="en-US" dirty="0" smtClean="0">
                <a:solidFill>
                  <a:srgbClr val="000000"/>
                </a:solidFill>
              </a:rPr>
              <a:t>form </a:t>
            </a:r>
            <a:r>
              <a:rPr lang="en-US" altLang="en-US" dirty="0">
                <a:solidFill>
                  <a:srgbClr val="000000"/>
                </a:solidFill>
              </a:rPr>
              <a:t>the basis of </a:t>
            </a:r>
            <a:r>
              <a:rPr lang="en-US" altLang="en-US" dirty="0">
                <a:solidFill>
                  <a:srgbClr val="0000FF"/>
                </a:solidFill>
              </a:rPr>
              <a:t>assembly languages</a:t>
            </a:r>
            <a:r>
              <a:rPr lang="en-US" altLang="en-US" i="1" dirty="0">
                <a:solidFill>
                  <a:srgbClr val="000000"/>
                </a:solidFill>
              </a:rPr>
              <a:t>.</a:t>
            </a:r>
          </a:p>
          <a:p>
            <a:pPr>
              <a:defRPr/>
            </a:pPr>
            <a:r>
              <a:rPr lang="en-US" altLang="en-US" i="1" dirty="0">
                <a:solidFill>
                  <a:srgbClr val="000000"/>
                </a:solidFill>
              </a:rPr>
              <a:t>Translator programs </a:t>
            </a:r>
            <a:r>
              <a:rPr lang="en-US" altLang="en-US" dirty="0">
                <a:solidFill>
                  <a:srgbClr val="000000"/>
                </a:solidFill>
              </a:rPr>
              <a:t>called </a:t>
            </a:r>
            <a:r>
              <a:rPr lang="en-US" altLang="en-US" dirty="0">
                <a:solidFill>
                  <a:srgbClr val="0000FF"/>
                </a:solidFill>
              </a:rPr>
              <a:t>assemblers</a:t>
            </a:r>
            <a:r>
              <a:rPr lang="en-US" altLang="en-US" dirty="0">
                <a:solidFill>
                  <a:srgbClr val="000000"/>
                </a:solidFill>
              </a:rPr>
              <a:t> convert </a:t>
            </a:r>
            <a:r>
              <a:rPr lang="en-US" altLang="en-US" dirty="0" smtClean="0">
                <a:solidFill>
                  <a:srgbClr val="000000"/>
                </a:solidFill>
              </a:rPr>
              <a:t>assembly-language </a:t>
            </a:r>
            <a:r>
              <a:rPr lang="en-US" altLang="en-US" dirty="0">
                <a:solidFill>
                  <a:srgbClr val="000000"/>
                </a:solidFill>
              </a:rPr>
              <a:t>programs to machine language</a:t>
            </a:r>
            <a:r>
              <a:rPr lang="en-US" altLang="en-US" i="1" dirty="0">
                <a:solidFill>
                  <a:srgbClr val="000000"/>
                </a:solidFill>
              </a:rPr>
              <a:t>.</a:t>
            </a:r>
          </a:p>
          <a:p>
            <a:endParaRPr lang="en-US" dirty="0"/>
          </a:p>
        </p:txBody>
      </p:sp>
      <p:pic>
        <p:nvPicPr>
          <p:cNvPr id="5" name="Picture 4"/>
          <p:cNvPicPr>
            <a:picLocks noChangeAspect="1"/>
          </p:cNvPicPr>
          <p:nvPr/>
        </p:nvPicPr>
        <p:blipFill>
          <a:blip r:embed="rId2"/>
          <a:stretch>
            <a:fillRect/>
          </a:stretch>
        </p:blipFill>
        <p:spPr>
          <a:xfrm>
            <a:off x="3042459" y="4001294"/>
            <a:ext cx="3761046" cy="2005891"/>
          </a:xfrm>
          <a:prstGeom prst="rect">
            <a:avLst/>
          </a:prstGeom>
        </p:spPr>
      </p:pic>
    </p:spTree>
    <p:extLst>
      <p:ext uri="{BB962C8B-B14F-4D97-AF65-F5344CB8AC3E}">
        <p14:creationId xmlns:p14="http://schemas.microsoft.com/office/powerpoint/2010/main" val="256620412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High-Level Languages and </a:t>
            </a:r>
            <a:r>
              <a:rPr lang="en-US" dirty="0" smtClean="0"/>
              <a:t>Compilers</a:t>
            </a:r>
            <a:endParaRPr lang="en-US" dirty="0"/>
          </a:p>
        </p:txBody>
      </p:sp>
      <p:sp>
        <p:nvSpPr>
          <p:cNvPr id="3" name="Content Placeholder 2"/>
          <p:cNvSpPr>
            <a:spLocks noGrp="1"/>
          </p:cNvSpPr>
          <p:nvPr>
            <p:ph idx="1"/>
          </p:nvPr>
        </p:nvSpPr>
        <p:spPr/>
        <p:txBody>
          <a:bodyPr/>
          <a:lstStyle/>
          <a:p>
            <a:pPr>
              <a:lnSpc>
                <a:spcPct val="80000"/>
              </a:lnSpc>
              <a:defRPr/>
            </a:pPr>
            <a:r>
              <a:rPr lang="en-US" altLang="en-US" sz="2400" dirty="0">
                <a:solidFill>
                  <a:srgbClr val="0000FF"/>
                </a:solidFill>
              </a:rPr>
              <a:t>High-level languages</a:t>
            </a:r>
            <a:r>
              <a:rPr lang="en-US" altLang="en-US" sz="2400" dirty="0">
                <a:solidFill>
                  <a:srgbClr val="000000"/>
                </a:solidFill>
              </a:rPr>
              <a:t> </a:t>
            </a:r>
          </a:p>
          <a:p>
            <a:pPr lvl="1">
              <a:lnSpc>
                <a:spcPct val="80000"/>
              </a:lnSpc>
              <a:defRPr/>
            </a:pPr>
            <a:r>
              <a:rPr lang="en-US" altLang="en-US" sz="2000" dirty="0">
                <a:solidFill>
                  <a:srgbClr val="000000"/>
                </a:solidFill>
              </a:rPr>
              <a:t>Single statements accomplish substantial tasks.</a:t>
            </a:r>
          </a:p>
          <a:p>
            <a:pPr lvl="1">
              <a:lnSpc>
                <a:spcPct val="80000"/>
              </a:lnSpc>
              <a:defRPr/>
            </a:pPr>
            <a:r>
              <a:rPr lang="en-US" altLang="en-US" sz="2000" dirty="0">
                <a:solidFill>
                  <a:srgbClr val="0000FF"/>
                </a:solidFill>
              </a:rPr>
              <a:t>Compilers</a:t>
            </a:r>
            <a:r>
              <a:rPr lang="en-US" altLang="en-US" sz="2000" dirty="0">
                <a:solidFill>
                  <a:srgbClr val="000000"/>
                </a:solidFill>
              </a:rPr>
              <a:t> convert high-level language programs into machine language</a:t>
            </a:r>
            <a:r>
              <a:rPr lang="en-US" altLang="en-US" sz="2000" i="1" dirty="0">
                <a:solidFill>
                  <a:srgbClr val="000000"/>
                </a:solidFill>
              </a:rPr>
              <a:t>.</a:t>
            </a:r>
          </a:p>
          <a:p>
            <a:pPr lvl="1">
              <a:lnSpc>
                <a:spcPct val="80000"/>
              </a:lnSpc>
              <a:defRPr/>
            </a:pPr>
            <a:r>
              <a:rPr lang="en-US" altLang="en-US" sz="2000" dirty="0">
                <a:solidFill>
                  <a:srgbClr val="000000"/>
                </a:solidFill>
              </a:rPr>
              <a:t>Allow you to write instructions that look almost like everyday English and contain commonly used mathematical notations.</a:t>
            </a:r>
          </a:p>
          <a:p>
            <a:pPr lvl="1">
              <a:lnSpc>
                <a:spcPct val="80000"/>
              </a:lnSpc>
              <a:defRPr/>
            </a:pPr>
            <a:r>
              <a:rPr lang="en-US" altLang="en-US" sz="2000" dirty="0">
                <a:solidFill>
                  <a:srgbClr val="000000"/>
                </a:solidFill>
              </a:rPr>
              <a:t>A payroll program written in a high-level language might contain a </a:t>
            </a:r>
            <a:r>
              <a:rPr lang="en-US" altLang="en-US" sz="2000" i="1" dirty="0">
                <a:solidFill>
                  <a:srgbClr val="000000"/>
                </a:solidFill>
              </a:rPr>
              <a:t>single </a:t>
            </a:r>
            <a:r>
              <a:rPr lang="en-US" altLang="en-US" sz="2000" dirty="0">
                <a:solidFill>
                  <a:srgbClr val="000000"/>
                </a:solidFill>
              </a:rPr>
              <a:t>statement</a:t>
            </a:r>
            <a:r>
              <a:rPr lang="en-US" altLang="en-US" sz="2000" i="1" dirty="0">
                <a:solidFill>
                  <a:srgbClr val="000000"/>
                </a:solidFill>
              </a:rPr>
              <a:t> </a:t>
            </a:r>
            <a:r>
              <a:rPr lang="en-US" altLang="en-US" sz="2000" dirty="0">
                <a:solidFill>
                  <a:srgbClr val="000000"/>
                </a:solidFill>
              </a:rPr>
              <a:t>such as</a:t>
            </a:r>
          </a:p>
          <a:p>
            <a:pPr lvl="2">
              <a:lnSpc>
                <a:spcPct val="80000"/>
              </a:lnSpc>
              <a:defRPr/>
            </a:pPr>
            <a:r>
              <a:rPr lang="en-US" altLang="en-US" sz="1800" dirty="0" err="1">
                <a:solidFill>
                  <a:srgbClr val="000000"/>
                </a:solidFill>
                <a:latin typeface="Consolas" panose="020B0609020204030204" pitchFamily="49" charset="0"/>
              </a:rPr>
              <a:t>grossPay</a:t>
            </a:r>
            <a:r>
              <a:rPr lang="en-US" altLang="en-US" sz="1800" dirty="0">
                <a:solidFill>
                  <a:srgbClr val="000000"/>
                </a:solidFill>
                <a:latin typeface="Consolas" panose="020B0609020204030204" pitchFamily="49" charset="0"/>
              </a:rPr>
              <a:t> = </a:t>
            </a:r>
            <a:r>
              <a:rPr lang="en-US" altLang="en-US" sz="1800" dirty="0" err="1">
                <a:solidFill>
                  <a:srgbClr val="000000"/>
                </a:solidFill>
                <a:latin typeface="Consolas" panose="020B0609020204030204" pitchFamily="49" charset="0"/>
              </a:rPr>
              <a:t>basePay</a:t>
            </a:r>
            <a:r>
              <a:rPr lang="en-US" altLang="en-US" sz="1800" dirty="0">
                <a:solidFill>
                  <a:srgbClr val="000000"/>
                </a:solidFill>
                <a:latin typeface="Consolas" panose="020B0609020204030204" pitchFamily="49" charset="0"/>
              </a:rPr>
              <a:t> + </a:t>
            </a:r>
            <a:r>
              <a:rPr lang="en-US" altLang="en-US" sz="1800" dirty="0" err="1">
                <a:solidFill>
                  <a:srgbClr val="000000"/>
                </a:solidFill>
                <a:latin typeface="Consolas" panose="020B0609020204030204" pitchFamily="49" charset="0"/>
              </a:rPr>
              <a:t>overTimePay</a:t>
            </a:r>
            <a:endParaRPr lang="en-US" altLang="en-US" sz="1800" dirty="0">
              <a:solidFill>
                <a:srgbClr val="000000"/>
              </a:solidFill>
              <a:latin typeface="Consolas" panose="020B0609020204030204" pitchFamily="49" charset="0"/>
            </a:endParaRPr>
          </a:p>
          <a:p>
            <a:endParaRPr lang="en-US" dirty="0"/>
          </a:p>
        </p:txBody>
      </p:sp>
      <p:pic>
        <p:nvPicPr>
          <p:cNvPr id="4" name="Picture 3"/>
          <p:cNvPicPr>
            <a:picLocks noChangeAspect="1"/>
          </p:cNvPicPr>
          <p:nvPr/>
        </p:nvPicPr>
        <p:blipFill>
          <a:blip r:embed="rId2"/>
          <a:stretch>
            <a:fillRect/>
          </a:stretch>
        </p:blipFill>
        <p:spPr>
          <a:xfrm>
            <a:off x="3404490" y="4281055"/>
            <a:ext cx="3119154" cy="1754524"/>
          </a:xfrm>
          <a:prstGeom prst="rect">
            <a:avLst/>
          </a:prstGeom>
        </p:spPr>
      </p:pic>
    </p:spTree>
    <p:extLst>
      <p:ext uri="{BB962C8B-B14F-4D97-AF65-F5344CB8AC3E}">
        <p14:creationId xmlns:p14="http://schemas.microsoft.com/office/powerpoint/2010/main" val="79117245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Interpreters</a:t>
            </a:r>
            <a:endParaRPr lang="en-US" dirty="0"/>
          </a:p>
        </p:txBody>
      </p:sp>
      <p:sp>
        <p:nvSpPr>
          <p:cNvPr id="3" name="Content Placeholder 2"/>
          <p:cNvSpPr>
            <a:spLocks noGrp="1"/>
          </p:cNvSpPr>
          <p:nvPr>
            <p:ph idx="1"/>
          </p:nvPr>
        </p:nvSpPr>
        <p:spPr/>
        <p:txBody>
          <a:bodyPr>
            <a:normAutofit/>
          </a:bodyPr>
          <a:lstStyle/>
          <a:p>
            <a:r>
              <a:rPr lang="en-US" sz="2400" dirty="0" smtClean="0"/>
              <a:t>Compiling </a:t>
            </a:r>
            <a:r>
              <a:rPr lang="en-US" sz="2400" dirty="0"/>
              <a:t>a high-level language program into machine language can take considerable computer time.</a:t>
            </a:r>
          </a:p>
          <a:p>
            <a:r>
              <a:rPr lang="en-US" sz="2400" dirty="0"/>
              <a:t>Interpreter programs, </a:t>
            </a:r>
            <a:r>
              <a:rPr lang="en-US" sz="2400" dirty="0" smtClean="0"/>
              <a:t>avoid </a:t>
            </a:r>
            <a:r>
              <a:rPr lang="en-US" sz="2400" dirty="0"/>
              <a:t>the delay </a:t>
            </a:r>
            <a:r>
              <a:rPr lang="en-US" sz="2400" dirty="0" smtClean="0"/>
              <a:t>of </a:t>
            </a:r>
            <a:r>
              <a:rPr lang="en-US" sz="2400" dirty="0"/>
              <a:t>compilation, although they run slower than compiled programs.</a:t>
            </a:r>
          </a:p>
          <a:p>
            <a:endParaRPr lang="en-US" sz="2400" dirty="0"/>
          </a:p>
        </p:txBody>
      </p:sp>
      <p:pic>
        <p:nvPicPr>
          <p:cNvPr id="4" name="Picture 3"/>
          <p:cNvPicPr>
            <a:picLocks noChangeAspect="1"/>
          </p:cNvPicPr>
          <p:nvPr/>
        </p:nvPicPr>
        <p:blipFill>
          <a:blip r:embed="rId2"/>
          <a:stretch>
            <a:fillRect/>
          </a:stretch>
        </p:blipFill>
        <p:spPr>
          <a:xfrm>
            <a:off x="3398866" y="3738475"/>
            <a:ext cx="3062895" cy="2297171"/>
          </a:xfrm>
          <a:prstGeom prst="rect">
            <a:avLst/>
          </a:prstGeom>
        </p:spPr>
      </p:pic>
    </p:spTree>
    <p:extLst>
      <p:ext uri="{BB962C8B-B14F-4D97-AF65-F5344CB8AC3E}">
        <p14:creationId xmlns:p14="http://schemas.microsoft.com/office/powerpoint/2010/main" val="125278383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programming paradigms</a:t>
            </a:r>
          </a:p>
        </p:txBody>
      </p:sp>
      <p:sp>
        <p:nvSpPr>
          <p:cNvPr id="3" name="Content Placeholder 2"/>
          <p:cNvSpPr>
            <a:spLocks noGrp="1"/>
          </p:cNvSpPr>
          <p:nvPr>
            <p:ph idx="1"/>
          </p:nvPr>
        </p:nvSpPr>
        <p:spPr/>
        <p:txBody>
          <a:bodyPr>
            <a:normAutofit lnSpcReduction="10000"/>
          </a:bodyPr>
          <a:lstStyle/>
          <a:p>
            <a:r>
              <a:rPr lang="en-US" dirty="0"/>
              <a:t>Programming paradigms refer to the different approaches or styles of programming that dictate how software is designed, structured, and organized</a:t>
            </a:r>
            <a:r>
              <a:rPr lang="en-US" dirty="0" smtClean="0"/>
              <a:t>.</a:t>
            </a:r>
          </a:p>
          <a:p>
            <a:r>
              <a:rPr lang="en-US" dirty="0"/>
              <a:t>Each paradigm provides a set of principles, concepts, and techniques for solving problems and expressing computations</a:t>
            </a:r>
            <a:r>
              <a:rPr lang="en-US" dirty="0" smtClean="0"/>
              <a:t>.</a:t>
            </a:r>
          </a:p>
          <a:p>
            <a:r>
              <a:rPr lang="en-US" dirty="0" smtClean="0"/>
              <a:t>Some of </a:t>
            </a:r>
            <a:r>
              <a:rPr lang="en-US" dirty="0"/>
              <a:t>the main programming </a:t>
            </a:r>
            <a:r>
              <a:rPr lang="en-US" dirty="0" smtClean="0"/>
              <a:t>paradigms are:</a:t>
            </a:r>
          </a:p>
          <a:p>
            <a:pPr lvl="1"/>
            <a:r>
              <a:rPr lang="en-US" dirty="0"/>
              <a:t>Imperative </a:t>
            </a:r>
            <a:r>
              <a:rPr lang="en-US" dirty="0" smtClean="0"/>
              <a:t>programming</a:t>
            </a:r>
          </a:p>
          <a:p>
            <a:pPr lvl="1"/>
            <a:r>
              <a:rPr lang="en-US" dirty="0"/>
              <a:t>Procedural </a:t>
            </a:r>
            <a:r>
              <a:rPr lang="en-US" dirty="0" smtClean="0"/>
              <a:t>programming</a:t>
            </a:r>
          </a:p>
          <a:p>
            <a:pPr lvl="1"/>
            <a:r>
              <a:rPr lang="en-US" dirty="0"/>
              <a:t>Declarative </a:t>
            </a:r>
            <a:r>
              <a:rPr lang="en-US" dirty="0" smtClean="0"/>
              <a:t>programming</a:t>
            </a:r>
          </a:p>
          <a:p>
            <a:pPr lvl="1"/>
            <a:r>
              <a:rPr lang="en-US" dirty="0"/>
              <a:t>Event-driven </a:t>
            </a:r>
            <a:r>
              <a:rPr lang="en-US" dirty="0" smtClean="0"/>
              <a:t>programming</a:t>
            </a:r>
          </a:p>
        </p:txBody>
      </p:sp>
    </p:spTree>
    <p:extLst>
      <p:ext uri="{BB962C8B-B14F-4D97-AF65-F5344CB8AC3E}">
        <p14:creationId xmlns:p14="http://schemas.microsoft.com/office/powerpoint/2010/main" val="147600052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Imperative programming</a:t>
            </a:r>
            <a:endParaRPr lang="en-US" dirty="0"/>
          </a:p>
        </p:txBody>
      </p:sp>
      <p:sp>
        <p:nvSpPr>
          <p:cNvPr id="3" name="Content Placeholder 2"/>
          <p:cNvSpPr>
            <a:spLocks noGrp="1"/>
          </p:cNvSpPr>
          <p:nvPr>
            <p:ph idx="1"/>
          </p:nvPr>
        </p:nvSpPr>
        <p:spPr/>
        <p:txBody>
          <a:bodyPr/>
          <a:lstStyle/>
          <a:p>
            <a:r>
              <a:rPr lang="en-US" dirty="0"/>
              <a:t>Imperative programming is the most common paradigm and focuses on describing how a program should execute step by step. </a:t>
            </a:r>
            <a:endParaRPr lang="en-US" dirty="0" smtClean="0"/>
          </a:p>
          <a:p>
            <a:r>
              <a:rPr lang="en-US" dirty="0" smtClean="0"/>
              <a:t>It </a:t>
            </a:r>
            <a:r>
              <a:rPr lang="en-US" dirty="0"/>
              <a:t>uses statements that change the program's state, typically through assignments and loops.</a:t>
            </a:r>
          </a:p>
        </p:txBody>
      </p:sp>
    </p:spTree>
    <p:extLst>
      <p:ext uri="{BB962C8B-B14F-4D97-AF65-F5344CB8AC3E}">
        <p14:creationId xmlns:p14="http://schemas.microsoft.com/office/powerpoint/2010/main" val="10060409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Procedural programming</a:t>
            </a:r>
            <a:endParaRPr lang="en-US" dirty="0"/>
          </a:p>
        </p:txBody>
      </p:sp>
      <p:sp>
        <p:nvSpPr>
          <p:cNvPr id="3" name="Content Placeholder 2"/>
          <p:cNvSpPr>
            <a:spLocks noGrp="1"/>
          </p:cNvSpPr>
          <p:nvPr>
            <p:ph idx="1"/>
          </p:nvPr>
        </p:nvSpPr>
        <p:spPr/>
        <p:txBody>
          <a:bodyPr/>
          <a:lstStyle/>
          <a:p>
            <a:r>
              <a:rPr lang="en-US" dirty="0" smtClean="0"/>
              <a:t>Procedural programming is </a:t>
            </a:r>
            <a:r>
              <a:rPr lang="en-US" dirty="0"/>
              <a:t>a subset of imperative programming</a:t>
            </a:r>
            <a:r>
              <a:rPr lang="en-US" dirty="0" smtClean="0"/>
              <a:t>.</a:t>
            </a:r>
          </a:p>
          <a:p>
            <a:r>
              <a:rPr lang="en-US" dirty="0" smtClean="0"/>
              <a:t>It organizes code </a:t>
            </a:r>
            <a:r>
              <a:rPr lang="en-US" dirty="0"/>
              <a:t>into procedures or </a:t>
            </a:r>
            <a:r>
              <a:rPr lang="en-US" dirty="0" smtClean="0"/>
              <a:t>functions</a:t>
            </a:r>
            <a:r>
              <a:rPr lang="en-US" dirty="0"/>
              <a:t>.</a:t>
            </a:r>
          </a:p>
        </p:txBody>
      </p:sp>
    </p:spTree>
    <p:extLst>
      <p:ext uri="{BB962C8B-B14F-4D97-AF65-F5344CB8AC3E}">
        <p14:creationId xmlns:p14="http://schemas.microsoft.com/office/powerpoint/2010/main" val="168433299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Declarative </a:t>
            </a:r>
            <a:r>
              <a:rPr lang="en-US" dirty="0" smtClean="0"/>
              <a:t>programming</a:t>
            </a:r>
            <a:endParaRPr lang="en-US" dirty="0"/>
          </a:p>
        </p:txBody>
      </p:sp>
      <p:sp>
        <p:nvSpPr>
          <p:cNvPr id="3" name="Content Placeholder 2"/>
          <p:cNvSpPr>
            <a:spLocks noGrp="1"/>
          </p:cNvSpPr>
          <p:nvPr>
            <p:ph idx="1"/>
          </p:nvPr>
        </p:nvSpPr>
        <p:spPr/>
        <p:txBody>
          <a:bodyPr/>
          <a:lstStyle/>
          <a:p>
            <a:r>
              <a:rPr lang="en-US" dirty="0"/>
              <a:t>Declarative programming focuses on describing what a program should achieve rather than how to achieve it. It allows programmers to specify the desired results or properties without explicitly defining control flow. </a:t>
            </a:r>
            <a:endParaRPr lang="en-US" dirty="0" smtClean="0"/>
          </a:p>
          <a:p>
            <a:pPr lvl="1"/>
            <a:r>
              <a:rPr lang="en-US" dirty="0" smtClean="0"/>
              <a:t>Prolog</a:t>
            </a:r>
          </a:p>
          <a:p>
            <a:pPr lvl="1"/>
            <a:r>
              <a:rPr lang="en-US" dirty="0" smtClean="0"/>
              <a:t>SQL</a:t>
            </a:r>
            <a:endParaRPr lang="en-US" dirty="0"/>
          </a:p>
        </p:txBody>
      </p:sp>
    </p:spTree>
    <p:extLst>
      <p:ext uri="{BB962C8B-B14F-4D97-AF65-F5344CB8AC3E}">
        <p14:creationId xmlns:p14="http://schemas.microsoft.com/office/powerpoint/2010/main" val="1050230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Event-driven programming</a:t>
            </a:r>
          </a:p>
        </p:txBody>
      </p:sp>
      <p:sp>
        <p:nvSpPr>
          <p:cNvPr id="3" name="Content Placeholder 2"/>
          <p:cNvSpPr>
            <a:spLocks noGrp="1"/>
          </p:cNvSpPr>
          <p:nvPr>
            <p:ph idx="1"/>
          </p:nvPr>
        </p:nvSpPr>
        <p:spPr/>
        <p:txBody>
          <a:bodyPr/>
          <a:lstStyle/>
          <a:p>
            <a:r>
              <a:rPr lang="en-US" dirty="0"/>
              <a:t>Event-driven programming revolves around responding to events or user actions. </a:t>
            </a:r>
            <a:endParaRPr lang="en-US" dirty="0" smtClean="0"/>
          </a:p>
          <a:p>
            <a:r>
              <a:rPr lang="en-US" dirty="0" smtClean="0"/>
              <a:t>The </a:t>
            </a:r>
            <a:r>
              <a:rPr lang="en-US" dirty="0"/>
              <a:t>program consists of event handlers that are triggered when specific events occur. </a:t>
            </a:r>
            <a:endParaRPr lang="en-US" dirty="0" smtClean="0"/>
          </a:p>
          <a:p>
            <a:r>
              <a:rPr lang="en-US" dirty="0" smtClean="0"/>
              <a:t>This </a:t>
            </a:r>
            <a:r>
              <a:rPr lang="en-US" dirty="0"/>
              <a:t>paradigm is commonly used in graphical user interfaces (GUIs) and other systems where user interaction is crucial.</a:t>
            </a:r>
          </a:p>
        </p:txBody>
      </p:sp>
    </p:spTree>
    <p:extLst>
      <p:ext uri="{BB962C8B-B14F-4D97-AF65-F5344CB8AC3E}">
        <p14:creationId xmlns:p14="http://schemas.microsoft.com/office/powerpoint/2010/main" val="31372534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to Object Technology</a:t>
            </a:r>
          </a:p>
        </p:txBody>
      </p:sp>
      <p:sp>
        <p:nvSpPr>
          <p:cNvPr id="3" name="Content Placeholder 2"/>
          <p:cNvSpPr>
            <a:spLocks noGrp="1"/>
          </p:cNvSpPr>
          <p:nvPr>
            <p:ph idx="1"/>
          </p:nvPr>
        </p:nvSpPr>
        <p:spPr/>
        <p:txBody>
          <a:bodyPr/>
          <a:lstStyle/>
          <a:p>
            <a:pPr>
              <a:lnSpc>
                <a:spcPct val="80000"/>
              </a:lnSpc>
            </a:pPr>
            <a:r>
              <a:rPr lang="en-US" altLang="en-US" dirty="0">
                <a:solidFill>
                  <a:srgbClr val="000000"/>
                </a:solidFill>
              </a:rPr>
              <a:t>Objects, or more precisely, the </a:t>
            </a:r>
            <a:r>
              <a:rPr lang="en-US" altLang="en-US" i="1" dirty="0">
                <a:solidFill>
                  <a:srgbClr val="000000"/>
                </a:solidFill>
              </a:rPr>
              <a:t>classes</a:t>
            </a:r>
            <a:r>
              <a:rPr lang="en-US" altLang="en-US" dirty="0">
                <a:solidFill>
                  <a:srgbClr val="000000"/>
                </a:solidFill>
              </a:rPr>
              <a:t> </a:t>
            </a:r>
            <a:r>
              <a:rPr lang="en-US" altLang="en-US" dirty="0" smtClean="0">
                <a:solidFill>
                  <a:srgbClr val="000000"/>
                </a:solidFill>
              </a:rPr>
              <a:t>that objects </a:t>
            </a:r>
            <a:r>
              <a:rPr lang="en-US" altLang="en-US" dirty="0">
                <a:solidFill>
                  <a:srgbClr val="000000"/>
                </a:solidFill>
              </a:rPr>
              <a:t>come from, are essentially </a:t>
            </a:r>
            <a:r>
              <a:rPr lang="en-US" altLang="en-US" i="1" dirty="0">
                <a:solidFill>
                  <a:srgbClr val="FF0000"/>
                </a:solidFill>
              </a:rPr>
              <a:t>reusable</a:t>
            </a:r>
            <a:r>
              <a:rPr lang="en-US" altLang="en-US" dirty="0">
                <a:solidFill>
                  <a:srgbClr val="000000"/>
                </a:solidFill>
              </a:rPr>
              <a:t> software components.</a:t>
            </a:r>
          </a:p>
          <a:p>
            <a:pPr lvl="1">
              <a:lnSpc>
                <a:spcPct val="80000"/>
              </a:lnSpc>
            </a:pPr>
            <a:r>
              <a:rPr lang="en-US" altLang="en-US" dirty="0">
                <a:solidFill>
                  <a:srgbClr val="000000"/>
                </a:solidFill>
              </a:rPr>
              <a:t>There are date objects, time objects, audio objects, video objects, automobile objects, people objects, etc.</a:t>
            </a:r>
          </a:p>
          <a:p>
            <a:pPr lvl="1">
              <a:lnSpc>
                <a:spcPct val="80000"/>
              </a:lnSpc>
            </a:pPr>
            <a:r>
              <a:rPr lang="en-US" altLang="en-US" dirty="0">
                <a:solidFill>
                  <a:srgbClr val="000000"/>
                </a:solidFill>
              </a:rPr>
              <a:t>Almost any </a:t>
            </a:r>
            <a:r>
              <a:rPr lang="en-US" altLang="en-US" i="1" dirty="0">
                <a:solidFill>
                  <a:srgbClr val="000000"/>
                </a:solidFill>
              </a:rPr>
              <a:t>noun</a:t>
            </a:r>
            <a:r>
              <a:rPr lang="en-US" altLang="en-US" dirty="0">
                <a:solidFill>
                  <a:srgbClr val="000000"/>
                </a:solidFill>
              </a:rPr>
              <a:t> can be reasonably represented as a software object in terms of </a:t>
            </a:r>
            <a:r>
              <a:rPr lang="en-US" altLang="en-US" i="1" dirty="0">
                <a:solidFill>
                  <a:srgbClr val="000000"/>
                </a:solidFill>
              </a:rPr>
              <a:t>attributes</a:t>
            </a:r>
            <a:r>
              <a:rPr lang="en-US" altLang="en-US" dirty="0">
                <a:solidFill>
                  <a:srgbClr val="000000"/>
                </a:solidFill>
              </a:rPr>
              <a:t> (e.g., name, color and size) and </a:t>
            </a:r>
            <a:r>
              <a:rPr lang="en-US" altLang="en-US" i="1" dirty="0">
                <a:solidFill>
                  <a:srgbClr val="000000"/>
                </a:solidFill>
              </a:rPr>
              <a:t>behaviors</a:t>
            </a:r>
            <a:r>
              <a:rPr lang="en-US" altLang="en-US" dirty="0">
                <a:solidFill>
                  <a:srgbClr val="000000"/>
                </a:solidFill>
              </a:rPr>
              <a:t> (e.g., calculating, moving and communicating).</a:t>
            </a:r>
          </a:p>
          <a:p>
            <a:endParaRPr lang="en-US" dirty="0"/>
          </a:p>
        </p:txBody>
      </p:sp>
    </p:spTree>
    <p:extLst>
      <p:ext uri="{BB962C8B-B14F-4D97-AF65-F5344CB8AC3E}">
        <p14:creationId xmlns:p14="http://schemas.microsoft.com/office/powerpoint/2010/main" val="19301646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The </a:t>
            </a:r>
            <a:r>
              <a:rPr lang="en-US" dirty="0"/>
              <a:t>Automobile as an Object</a:t>
            </a:r>
          </a:p>
        </p:txBody>
      </p:sp>
      <p:sp>
        <p:nvSpPr>
          <p:cNvPr id="3" name="Content Placeholder 2"/>
          <p:cNvSpPr>
            <a:spLocks noGrp="1"/>
          </p:cNvSpPr>
          <p:nvPr>
            <p:ph idx="1"/>
          </p:nvPr>
        </p:nvSpPr>
        <p:spPr/>
        <p:txBody>
          <a:bodyPr/>
          <a:lstStyle/>
          <a:p>
            <a:pPr lvl="1"/>
            <a:r>
              <a:rPr lang="en-US" altLang="en-US" sz="2000" dirty="0">
                <a:solidFill>
                  <a:srgbClr val="000000"/>
                </a:solidFill>
              </a:rPr>
              <a:t>Suppose you want to </a:t>
            </a:r>
            <a:r>
              <a:rPr lang="en-US" altLang="en-US" sz="2000" i="1" dirty="0">
                <a:solidFill>
                  <a:srgbClr val="000000"/>
                </a:solidFill>
              </a:rPr>
              <a:t>drive a car and make it go faster by pressing its accelerator pedal.</a:t>
            </a:r>
          </a:p>
          <a:p>
            <a:pPr lvl="1"/>
            <a:r>
              <a:rPr lang="en-US" altLang="en-US" sz="2000" dirty="0">
                <a:solidFill>
                  <a:srgbClr val="000000"/>
                </a:solidFill>
              </a:rPr>
              <a:t>Before you can drive a car, someone has to </a:t>
            </a:r>
            <a:r>
              <a:rPr lang="en-US" altLang="en-US" sz="2000" i="1" dirty="0">
                <a:solidFill>
                  <a:srgbClr val="FF0000"/>
                </a:solidFill>
              </a:rPr>
              <a:t>design</a:t>
            </a:r>
            <a:r>
              <a:rPr lang="en-US" altLang="en-US" sz="2000" i="1" dirty="0">
                <a:solidFill>
                  <a:srgbClr val="000000"/>
                </a:solidFill>
              </a:rPr>
              <a:t> </a:t>
            </a:r>
            <a:r>
              <a:rPr lang="en-US" altLang="en-US" sz="2000" dirty="0">
                <a:solidFill>
                  <a:srgbClr val="000000"/>
                </a:solidFill>
              </a:rPr>
              <a:t>it</a:t>
            </a:r>
            <a:r>
              <a:rPr lang="en-US" altLang="en-US" sz="2000" i="1" dirty="0">
                <a:solidFill>
                  <a:srgbClr val="000000"/>
                </a:solidFill>
              </a:rPr>
              <a:t>.</a:t>
            </a:r>
          </a:p>
          <a:p>
            <a:pPr lvl="1"/>
            <a:r>
              <a:rPr lang="en-US" altLang="en-US" sz="2000" dirty="0">
                <a:solidFill>
                  <a:srgbClr val="000000"/>
                </a:solidFill>
              </a:rPr>
              <a:t>A car typically begins as engineering drawings, similar to the </a:t>
            </a:r>
            <a:r>
              <a:rPr lang="en-US" altLang="en-US" sz="2000" i="1" dirty="0">
                <a:solidFill>
                  <a:srgbClr val="FF0000"/>
                </a:solidFill>
              </a:rPr>
              <a:t>blueprints</a:t>
            </a:r>
            <a:r>
              <a:rPr lang="en-US" altLang="en-US" sz="2000" i="1" dirty="0">
                <a:solidFill>
                  <a:srgbClr val="000000"/>
                </a:solidFill>
              </a:rPr>
              <a:t> </a:t>
            </a:r>
            <a:r>
              <a:rPr lang="en-US" altLang="en-US" sz="2000" dirty="0">
                <a:solidFill>
                  <a:srgbClr val="000000"/>
                </a:solidFill>
              </a:rPr>
              <a:t>that describe the design of a house</a:t>
            </a:r>
            <a:r>
              <a:rPr lang="en-US" altLang="en-US" sz="2000" i="1" dirty="0">
                <a:solidFill>
                  <a:srgbClr val="000000"/>
                </a:solidFill>
              </a:rPr>
              <a:t>.</a:t>
            </a:r>
          </a:p>
          <a:p>
            <a:pPr lvl="1"/>
            <a:r>
              <a:rPr lang="en-US" altLang="en-US" sz="2000" dirty="0">
                <a:solidFill>
                  <a:srgbClr val="000000"/>
                </a:solidFill>
              </a:rPr>
              <a:t>Drawings include the design for an accelerator pedal.</a:t>
            </a:r>
          </a:p>
          <a:p>
            <a:pPr lvl="1"/>
            <a:r>
              <a:rPr lang="en-US" altLang="en-US" sz="2000" dirty="0">
                <a:solidFill>
                  <a:srgbClr val="000000"/>
                </a:solidFill>
              </a:rPr>
              <a:t>Pedal </a:t>
            </a:r>
            <a:r>
              <a:rPr lang="en-US" altLang="en-US" sz="2000" i="1" dirty="0">
                <a:solidFill>
                  <a:srgbClr val="FF0000"/>
                </a:solidFill>
              </a:rPr>
              <a:t>hides</a:t>
            </a:r>
            <a:r>
              <a:rPr lang="en-US" altLang="en-US" sz="2000" i="1" dirty="0">
                <a:solidFill>
                  <a:srgbClr val="000000"/>
                </a:solidFill>
              </a:rPr>
              <a:t> </a:t>
            </a:r>
            <a:r>
              <a:rPr lang="en-US" altLang="en-US" sz="2000" dirty="0">
                <a:solidFill>
                  <a:srgbClr val="000000"/>
                </a:solidFill>
              </a:rPr>
              <a:t>from the driver the complex mechanisms that actually make the car go faster, just as the brake pedal hides the mechanisms that slow the car, and the steering wheel “hides” the mechanisms that turn the car.</a:t>
            </a:r>
          </a:p>
          <a:p>
            <a:endParaRPr lang="en-US" dirty="0"/>
          </a:p>
        </p:txBody>
      </p:sp>
    </p:spTree>
    <p:extLst>
      <p:ext uri="{BB962C8B-B14F-4D97-AF65-F5344CB8AC3E}">
        <p14:creationId xmlns:p14="http://schemas.microsoft.com/office/powerpoint/2010/main" val="266447979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The Automobile as an </a:t>
            </a:r>
            <a:r>
              <a:rPr lang="en-US" dirty="0" smtClean="0"/>
              <a:t>Object (Cont.)</a:t>
            </a:r>
            <a:endParaRPr lang="en-US" dirty="0"/>
          </a:p>
        </p:txBody>
      </p:sp>
      <p:sp>
        <p:nvSpPr>
          <p:cNvPr id="3" name="Content Placeholder 2"/>
          <p:cNvSpPr>
            <a:spLocks noGrp="1"/>
          </p:cNvSpPr>
          <p:nvPr>
            <p:ph idx="1"/>
          </p:nvPr>
        </p:nvSpPr>
        <p:spPr/>
        <p:txBody>
          <a:bodyPr/>
          <a:lstStyle/>
          <a:p>
            <a:r>
              <a:rPr lang="en-US" dirty="0" smtClean="0"/>
              <a:t>This approach enables </a:t>
            </a:r>
            <a:r>
              <a:rPr lang="en-US" dirty="0"/>
              <a:t>people with little or no knowledge of how engines, braking and steering mechanisms work to drive a car easily.</a:t>
            </a:r>
          </a:p>
          <a:p>
            <a:r>
              <a:rPr lang="en-US" dirty="0"/>
              <a:t>Before you can drive a car, it must be </a:t>
            </a:r>
            <a:r>
              <a:rPr lang="en-US" dirty="0">
                <a:solidFill>
                  <a:srgbClr val="FF0000"/>
                </a:solidFill>
              </a:rPr>
              <a:t>built</a:t>
            </a:r>
            <a:r>
              <a:rPr lang="en-US" dirty="0"/>
              <a:t> from the engineering drawings that describe it.</a:t>
            </a:r>
          </a:p>
          <a:p>
            <a:r>
              <a:rPr lang="en-US" dirty="0"/>
              <a:t>A completed car has an </a:t>
            </a:r>
            <a:r>
              <a:rPr lang="en-US" dirty="0">
                <a:solidFill>
                  <a:srgbClr val="FF0000"/>
                </a:solidFill>
              </a:rPr>
              <a:t>actual</a:t>
            </a:r>
            <a:r>
              <a:rPr lang="en-US" dirty="0"/>
              <a:t> accelerator pedal to make it go faster, but even that’s not enough—the car won’t accelerate on its own (hopefully!), so the driver must press the pedal to accelerate the car.</a:t>
            </a:r>
          </a:p>
          <a:p>
            <a:endParaRPr lang="en-US" dirty="0"/>
          </a:p>
        </p:txBody>
      </p:sp>
    </p:spTree>
    <p:extLst>
      <p:ext uri="{BB962C8B-B14F-4D97-AF65-F5344CB8AC3E}">
        <p14:creationId xmlns:p14="http://schemas.microsoft.com/office/powerpoint/2010/main" val="15521635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Methods and Classes</a:t>
            </a:r>
          </a:p>
        </p:txBody>
      </p:sp>
      <p:sp>
        <p:nvSpPr>
          <p:cNvPr id="3" name="Content Placeholder 2"/>
          <p:cNvSpPr>
            <a:spLocks noGrp="1"/>
          </p:cNvSpPr>
          <p:nvPr>
            <p:ph idx="1"/>
          </p:nvPr>
        </p:nvSpPr>
        <p:spPr/>
        <p:txBody>
          <a:bodyPr>
            <a:normAutofit lnSpcReduction="10000"/>
          </a:bodyPr>
          <a:lstStyle/>
          <a:p>
            <a:pPr>
              <a:lnSpc>
                <a:spcPct val="80000"/>
              </a:lnSpc>
            </a:pPr>
            <a:r>
              <a:rPr lang="en-US" altLang="en-US" dirty="0">
                <a:solidFill>
                  <a:srgbClr val="000000"/>
                </a:solidFill>
              </a:rPr>
              <a:t>Performing a task in a program requires a </a:t>
            </a:r>
            <a:r>
              <a:rPr lang="en-US" altLang="en-US" dirty="0">
                <a:solidFill>
                  <a:srgbClr val="0000FF"/>
                </a:solidFill>
              </a:rPr>
              <a:t>method</a:t>
            </a:r>
            <a:r>
              <a:rPr lang="en-US" altLang="en-US" dirty="0">
                <a:solidFill>
                  <a:srgbClr val="000000"/>
                </a:solidFill>
              </a:rPr>
              <a:t>.</a:t>
            </a:r>
          </a:p>
          <a:p>
            <a:pPr>
              <a:lnSpc>
                <a:spcPct val="80000"/>
              </a:lnSpc>
            </a:pPr>
            <a:r>
              <a:rPr lang="en-US" altLang="en-US" dirty="0">
                <a:solidFill>
                  <a:srgbClr val="000000"/>
                </a:solidFill>
              </a:rPr>
              <a:t>The method houses the program statements that actually perform its tasks.</a:t>
            </a:r>
          </a:p>
          <a:p>
            <a:pPr>
              <a:lnSpc>
                <a:spcPct val="80000"/>
              </a:lnSpc>
            </a:pPr>
            <a:r>
              <a:rPr lang="en-US" altLang="en-US" dirty="0">
                <a:solidFill>
                  <a:srgbClr val="000000"/>
                </a:solidFill>
              </a:rPr>
              <a:t>Hides these statements from its user, just as the accelerator pedal of a car hides from the driver the mechanisms of making the car go faster.</a:t>
            </a:r>
          </a:p>
          <a:p>
            <a:pPr>
              <a:lnSpc>
                <a:spcPct val="80000"/>
              </a:lnSpc>
            </a:pPr>
            <a:r>
              <a:rPr lang="en-US" altLang="en-US" dirty="0">
                <a:solidFill>
                  <a:srgbClr val="000000"/>
                </a:solidFill>
              </a:rPr>
              <a:t>In Java, we create a program unit called a </a:t>
            </a:r>
            <a:r>
              <a:rPr lang="en-US" altLang="en-US" dirty="0">
                <a:solidFill>
                  <a:srgbClr val="0000FF"/>
                </a:solidFill>
              </a:rPr>
              <a:t>class</a:t>
            </a:r>
            <a:r>
              <a:rPr lang="en-US" altLang="en-US" dirty="0">
                <a:solidFill>
                  <a:srgbClr val="000000"/>
                </a:solidFill>
              </a:rPr>
              <a:t> to house the set of methods that perform the class’s tasks.</a:t>
            </a:r>
          </a:p>
          <a:p>
            <a:pPr>
              <a:lnSpc>
                <a:spcPct val="80000"/>
              </a:lnSpc>
            </a:pPr>
            <a:r>
              <a:rPr lang="en-US" altLang="en-US" dirty="0">
                <a:solidFill>
                  <a:srgbClr val="000000"/>
                </a:solidFill>
              </a:rPr>
              <a:t>A class is similar in concept to a car’s engineering drawings, which house the design of an accelerator pedal, steering wheel, and so on. </a:t>
            </a:r>
          </a:p>
          <a:p>
            <a:endParaRPr lang="en-US" dirty="0"/>
          </a:p>
        </p:txBody>
      </p:sp>
    </p:spTree>
    <p:extLst>
      <p:ext uri="{BB962C8B-B14F-4D97-AF65-F5344CB8AC3E}">
        <p14:creationId xmlns:p14="http://schemas.microsoft.com/office/powerpoint/2010/main" val="121360382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Instantiation</a:t>
            </a:r>
          </a:p>
        </p:txBody>
      </p:sp>
      <p:sp>
        <p:nvSpPr>
          <p:cNvPr id="3" name="Content Placeholder 2"/>
          <p:cNvSpPr>
            <a:spLocks noGrp="1"/>
          </p:cNvSpPr>
          <p:nvPr>
            <p:ph idx="1"/>
          </p:nvPr>
        </p:nvSpPr>
        <p:spPr/>
        <p:txBody>
          <a:bodyPr/>
          <a:lstStyle/>
          <a:p>
            <a:r>
              <a:rPr lang="en-US" altLang="en-US" dirty="0">
                <a:solidFill>
                  <a:srgbClr val="000000"/>
                </a:solidFill>
              </a:rPr>
              <a:t>Just as someone has to </a:t>
            </a:r>
            <a:r>
              <a:rPr lang="en-US" altLang="en-US" i="1" dirty="0">
                <a:solidFill>
                  <a:srgbClr val="000000"/>
                </a:solidFill>
              </a:rPr>
              <a:t>build</a:t>
            </a:r>
            <a:r>
              <a:rPr lang="en-US" altLang="en-US" dirty="0">
                <a:solidFill>
                  <a:srgbClr val="000000"/>
                </a:solidFill>
              </a:rPr>
              <a:t> a car from its engineering drawings before you can actually drive a car, you must </a:t>
            </a:r>
            <a:r>
              <a:rPr lang="en-US" altLang="en-US" i="1" dirty="0">
                <a:solidFill>
                  <a:srgbClr val="FF0000"/>
                </a:solidFill>
              </a:rPr>
              <a:t>build an object </a:t>
            </a:r>
            <a:r>
              <a:rPr lang="en-US" altLang="en-US" dirty="0">
                <a:solidFill>
                  <a:srgbClr val="000000"/>
                </a:solidFill>
              </a:rPr>
              <a:t>of a class before a program can perform the tasks that the class’s methods define.</a:t>
            </a:r>
          </a:p>
          <a:p>
            <a:r>
              <a:rPr lang="en-US" altLang="en-US" dirty="0">
                <a:solidFill>
                  <a:srgbClr val="000000"/>
                </a:solidFill>
              </a:rPr>
              <a:t>An object is then referred to as an </a:t>
            </a:r>
            <a:r>
              <a:rPr lang="en-US" altLang="en-US" dirty="0">
                <a:solidFill>
                  <a:srgbClr val="0000FF"/>
                </a:solidFill>
              </a:rPr>
              <a:t>instance</a:t>
            </a:r>
            <a:r>
              <a:rPr lang="en-US" altLang="en-US" dirty="0">
                <a:solidFill>
                  <a:srgbClr val="000000"/>
                </a:solidFill>
              </a:rPr>
              <a:t> of its class.</a:t>
            </a:r>
            <a:endParaRPr lang="en-US" dirty="0"/>
          </a:p>
        </p:txBody>
      </p:sp>
    </p:spTree>
    <p:extLst>
      <p:ext uri="{BB962C8B-B14F-4D97-AF65-F5344CB8AC3E}">
        <p14:creationId xmlns:p14="http://schemas.microsoft.com/office/powerpoint/2010/main" val="159588298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Reuse</a:t>
            </a:r>
          </a:p>
        </p:txBody>
      </p:sp>
      <p:sp>
        <p:nvSpPr>
          <p:cNvPr id="3" name="Content Placeholder 2"/>
          <p:cNvSpPr>
            <a:spLocks noGrp="1"/>
          </p:cNvSpPr>
          <p:nvPr>
            <p:ph idx="1"/>
          </p:nvPr>
        </p:nvSpPr>
        <p:spPr/>
        <p:txBody>
          <a:bodyPr>
            <a:normAutofit/>
          </a:bodyPr>
          <a:lstStyle/>
          <a:p>
            <a:r>
              <a:rPr lang="en-US" dirty="0"/>
              <a:t>Just as a car’s engineering drawings can be reused many times to build many cars, you can </a:t>
            </a:r>
            <a:r>
              <a:rPr lang="en-US" dirty="0">
                <a:solidFill>
                  <a:srgbClr val="FF0000"/>
                </a:solidFill>
              </a:rPr>
              <a:t>reuse a class many times </a:t>
            </a:r>
            <a:r>
              <a:rPr lang="en-US" dirty="0"/>
              <a:t>to build many objects.</a:t>
            </a:r>
          </a:p>
          <a:p>
            <a:r>
              <a:rPr lang="en-US" dirty="0"/>
              <a:t>Reuse of existing classes when building new classes and programs </a:t>
            </a:r>
            <a:r>
              <a:rPr lang="en-US" dirty="0">
                <a:solidFill>
                  <a:srgbClr val="FF0000"/>
                </a:solidFill>
              </a:rPr>
              <a:t>saves time and effort</a:t>
            </a:r>
            <a:r>
              <a:rPr lang="en-US" dirty="0"/>
              <a:t>.</a:t>
            </a:r>
          </a:p>
          <a:p>
            <a:r>
              <a:rPr lang="en-US" dirty="0"/>
              <a:t>Reuse also helps you build more reliable and effective systems, because existing classes and components often have undergone </a:t>
            </a:r>
            <a:r>
              <a:rPr lang="en-US" dirty="0">
                <a:solidFill>
                  <a:srgbClr val="FF0000"/>
                </a:solidFill>
              </a:rPr>
              <a:t>extensive testing, debugging and performance tuning.</a:t>
            </a:r>
          </a:p>
          <a:p>
            <a:endParaRPr lang="en-US" dirty="0"/>
          </a:p>
        </p:txBody>
      </p:sp>
    </p:spTree>
    <p:extLst>
      <p:ext uri="{BB962C8B-B14F-4D97-AF65-F5344CB8AC3E}">
        <p14:creationId xmlns:p14="http://schemas.microsoft.com/office/powerpoint/2010/main" val="151873843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Reuse</a:t>
            </a:r>
            <a:endParaRPr lang="en-US" dirty="0"/>
          </a:p>
        </p:txBody>
      </p:sp>
      <p:sp>
        <p:nvSpPr>
          <p:cNvPr id="3" name="Content Placeholder 2"/>
          <p:cNvSpPr>
            <a:spLocks noGrp="1"/>
          </p:cNvSpPr>
          <p:nvPr>
            <p:ph idx="1"/>
          </p:nvPr>
        </p:nvSpPr>
        <p:spPr/>
        <p:txBody>
          <a:bodyPr/>
          <a:lstStyle/>
          <a:p>
            <a:endParaRPr lang="en-US"/>
          </a:p>
        </p:txBody>
      </p:sp>
      <p:pic>
        <p:nvPicPr>
          <p:cNvPr id="4" name="Picture 3" descr="jhtp_01_Intro_Page_21">
            <a:extLst>
              <a:ext uri="{FF2B5EF4-FFF2-40B4-BE49-F238E27FC236}">
                <a16:creationId xmlns:a16="http://schemas.microsoft.com/office/drawing/2014/main" id="{C1A17484-3C93-4C2E-B8C3-4E4C571E8ECC}"/>
              </a:ext>
            </a:extLst>
          </p:cNvPr>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838201" y="2532994"/>
            <a:ext cx="8585320" cy="3111061"/>
          </a:xfrm>
          <a:prstGeom prst="rect">
            <a:avLst/>
          </a:prstGeom>
        </p:spPr>
      </p:pic>
    </p:spTree>
    <p:extLst>
      <p:ext uri="{BB962C8B-B14F-4D97-AF65-F5344CB8AC3E}">
        <p14:creationId xmlns:p14="http://schemas.microsoft.com/office/powerpoint/2010/main" val="156565044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Messages and Method Calls</a:t>
            </a:r>
          </a:p>
        </p:txBody>
      </p:sp>
      <p:sp>
        <p:nvSpPr>
          <p:cNvPr id="3" name="Content Placeholder 2"/>
          <p:cNvSpPr>
            <a:spLocks noGrp="1"/>
          </p:cNvSpPr>
          <p:nvPr>
            <p:ph idx="1"/>
          </p:nvPr>
        </p:nvSpPr>
        <p:spPr/>
        <p:txBody>
          <a:bodyPr/>
          <a:lstStyle/>
          <a:p>
            <a:r>
              <a:rPr lang="en-US" altLang="en-US" dirty="0">
                <a:solidFill>
                  <a:srgbClr val="000000"/>
                </a:solidFill>
              </a:rPr>
              <a:t>When you drive a car, pressing its gas pedal sends a </a:t>
            </a:r>
            <a:r>
              <a:rPr lang="en-US" altLang="en-US" i="1" dirty="0">
                <a:solidFill>
                  <a:srgbClr val="FF0000"/>
                </a:solidFill>
              </a:rPr>
              <a:t>message</a:t>
            </a:r>
            <a:r>
              <a:rPr lang="en-US" altLang="en-US" i="1" dirty="0">
                <a:solidFill>
                  <a:srgbClr val="000000"/>
                </a:solidFill>
              </a:rPr>
              <a:t> </a:t>
            </a:r>
            <a:r>
              <a:rPr lang="en-US" altLang="en-US" dirty="0">
                <a:solidFill>
                  <a:srgbClr val="000000"/>
                </a:solidFill>
              </a:rPr>
              <a:t>to the car to perform a task—that is, to go faster.</a:t>
            </a:r>
          </a:p>
          <a:p>
            <a:r>
              <a:rPr lang="en-US" altLang="en-US" dirty="0">
                <a:solidFill>
                  <a:srgbClr val="000000"/>
                </a:solidFill>
              </a:rPr>
              <a:t>Similarly, you </a:t>
            </a:r>
            <a:r>
              <a:rPr lang="en-US" altLang="en-US" i="1" dirty="0">
                <a:solidFill>
                  <a:srgbClr val="000000"/>
                </a:solidFill>
              </a:rPr>
              <a:t>send messages</a:t>
            </a:r>
            <a:r>
              <a:rPr lang="en-US" altLang="en-US" i="1" dirty="0">
                <a:solidFill>
                  <a:srgbClr val="3380E6"/>
                </a:solidFill>
              </a:rPr>
              <a:t> </a:t>
            </a:r>
            <a:r>
              <a:rPr lang="en-US" altLang="en-US" i="1" dirty="0">
                <a:solidFill>
                  <a:srgbClr val="000000"/>
                </a:solidFill>
              </a:rPr>
              <a:t>to an object</a:t>
            </a:r>
            <a:r>
              <a:rPr lang="en-US" altLang="en-US" dirty="0">
                <a:solidFill>
                  <a:srgbClr val="000000"/>
                </a:solidFill>
              </a:rPr>
              <a:t>.</a:t>
            </a:r>
          </a:p>
          <a:p>
            <a:r>
              <a:rPr lang="en-US" altLang="en-US" dirty="0">
                <a:solidFill>
                  <a:srgbClr val="000000"/>
                </a:solidFill>
              </a:rPr>
              <a:t>Each message is implemented as a </a:t>
            </a:r>
            <a:r>
              <a:rPr lang="en-US" altLang="en-US" dirty="0">
                <a:solidFill>
                  <a:srgbClr val="0000FF"/>
                </a:solidFill>
              </a:rPr>
              <a:t>method call</a:t>
            </a:r>
            <a:r>
              <a:rPr lang="en-US" altLang="en-US" dirty="0">
                <a:solidFill>
                  <a:srgbClr val="000000"/>
                </a:solidFill>
              </a:rPr>
              <a:t> that tells a method of the object to perform its task.</a:t>
            </a:r>
          </a:p>
          <a:p>
            <a:endParaRPr lang="en-US" dirty="0"/>
          </a:p>
        </p:txBody>
      </p:sp>
    </p:spTree>
    <p:extLst>
      <p:ext uri="{BB962C8B-B14F-4D97-AF65-F5344CB8AC3E}">
        <p14:creationId xmlns:p14="http://schemas.microsoft.com/office/powerpoint/2010/main" val="39656096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Attributes and Instance Variables</a:t>
            </a:r>
          </a:p>
        </p:txBody>
      </p:sp>
      <p:sp>
        <p:nvSpPr>
          <p:cNvPr id="3" name="Content Placeholder 2"/>
          <p:cNvSpPr>
            <a:spLocks noGrp="1"/>
          </p:cNvSpPr>
          <p:nvPr>
            <p:ph idx="1"/>
          </p:nvPr>
        </p:nvSpPr>
        <p:spPr/>
        <p:txBody>
          <a:bodyPr/>
          <a:lstStyle/>
          <a:p>
            <a:r>
              <a:rPr lang="en-US" dirty="0"/>
              <a:t>A car has </a:t>
            </a:r>
            <a:r>
              <a:rPr lang="en-US" dirty="0">
                <a:solidFill>
                  <a:srgbClr val="FF0000"/>
                </a:solidFill>
              </a:rPr>
              <a:t>attributes</a:t>
            </a:r>
          </a:p>
          <a:p>
            <a:r>
              <a:rPr lang="en-US" dirty="0"/>
              <a:t>Color, its number of doors, the amount of gas in its tank, its current speed and its record of total miles driven (i.e., its odometer reading).</a:t>
            </a:r>
          </a:p>
          <a:p>
            <a:r>
              <a:rPr lang="en-US" dirty="0"/>
              <a:t>The car’s attributes are represented as part of its design in its engineering diagrams.</a:t>
            </a:r>
          </a:p>
          <a:p>
            <a:r>
              <a:rPr lang="en-US" dirty="0"/>
              <a:t>Every car maintains its own attributes.</a:t>
            </a:r>
          </a:p>
          <a:p>
            <a:r>
              <a:rPr lang="en-US" dirty="0"/>
              <a:t>Each car knows how much gas is in its own gas tank, but not how much is in the tanks of other cars. </a:t>
            </a:r>
          </a:p>
          <a:p>
            <a:endParaRPr lang="en-US" dirty="0"/>
          </a:p>
        </p:txBody>
      </p:sp>
    </p:spTree>
    <p:extLst>
      <p:ext uri="{BB962C8B-B14F-4D97-AF65-F5344CB8AC3E}">
        <p14:creationId xmlns:p14="http://schemas.microsoft.com/office/powerpoint/2010/main" val="345168784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err="1"/>
              <a:t>Attributes</a:t>
            </a:r>
            <a:r>
              <a:rPr lang="fr-FR" dirty="0"/>
              <a:t> and Instance Variables (</a:t>
            </a:r>
            <a:r>
              <a:rPr lang="fr-FR" dirty="0" err="1"/>
              <a:t>Cont</a:t>
            </a:r>
            <a:r>
              <a:rPr lang="fr-FR" dirty="0"/>
              <a:t>.)</a:t>
            </a:r>
            <a:endParaRPr lang="en-US" dirty="0"/>
          </a:p>
        </p:txBody>
      </p:sp>
      <p:sp>
        <p:nvSpPr>
          <p:cNvPr id="3" name="Content Placeholder 2"/>
          <p:cNvSpPr>
            <a:spLocks noGrp="1"/>
          </p:cNvSpPr>
          <p:nvPr>
            <p:ph idx="1"/>
          </p:nvPr>
        </p:nvSpPr>
        <p:spPr/>
        <p:txBody>
          <a:bodyPr/>
          <a:lstStyle/>
          <a:p>
            <a:r>
              <a:rPr lang="en-US" altLang="en-US" dirty="0" smtClean="0">
                <a:solidFill>
                  <a:srgbClr val="000000"/>
                </a:solidFill>
              </a:rPr>
              <a:t>A </a:t>
            </a:r>
            <a:r>
              <a:rPr lang="en-US" altLang="en-US" dirty="0">
                <a:solidFill>
                  <a:srgbClr val="000000"/>
                </a:solidFill>
              </a:rPr>
              <a:t>bank-account object has a </a:t>
            </a:r>
            <a:r>
              <a:rPr lang="en-US" altLang="en-US" i="1" dirty="0">
                <a:solidFill>
                  <a:srgbClr val="000000"/>
                </a:solidFill>
              </a:rPr>
              <a:t>balance attribute</a:t>
            </a:r>
            <a:r>
              <a:rPr lang="en-US" altLang="en-US" dirty="0">
                <a:solidFill>
                  <a:srgbClr val="000000"/>
                </a:solidFill>
              </a:rPr>
              <a:t> that represents the amount of money in the account.</a:t>
            </a:r>
          </a:p>
          <a:p>
            <a:r>
              <a:rPr lang="en-US" altLang="en-US" dirty="0">
                <a:solidFill>
                  <a:srgbClr val="000000"/>
                </a:solidFill>
              </a:rPr>
              <a:t>Each bank-account object knows the balance in the account it represents, but </a:t>
            </a:r>
            <a:r>
              <a:rPr lang="en-US" altLang="en-US" i="1" dirty="0">
                <a:solidFill>
                  <a:srgbClr val="000000"/>
                </a:solidFill>
              </a:rPr>
              <a:t>not </a:t>
            </a:r>
            <a:r>
              <a:rPr lang="en-US" altLang="en-US" dirty="0">
                <a:solidFill>
                  <a:srgbClr val="000000"/>
                </a:solidFill>
              </a:rPr>
              <a:t>the balances of the </a:t>
            </a:r>
            <a:r>
              <a:rPr lang="en-US" altLang="en-US" i="1" dirty="0">
                <a:solidFill>
                  <a:srgbClr val="000000"/>
                </a:solidFill>
              </a:rPr>
              <a:t>other</a:t>
            </a:r>
            <a:r>
              <a:rPr lang="en-US" altLang="en-US" dirty="0">
                <a:solidFill>
                  <a:srgbClr val="000000"/>
                </a:solidFill>
              </a:rPr>
              <a:t> accounts in the bank.</a:t>
            </a:r>
          </a:p>
          <a:p>
            <a:r>
              <a:rPr lang="en-US" altLang="en-US" dirty="0">
                <a:solidFill>
                  <a:srgbClr val="000000"/>
                </a:solidFill>
              </a:rPr>
              <a:t>Attributes are specified by the class’s </a:t>
            </a:r>
            <a:r>
              <a:rPr lang="en-US" altLang="en-US" dirty="0">
                <a:solidFill>
                  <a:srgbClr val="0000FF"/>
                </a:solidFill>
              </a:rPr>
              <a:t>instance variables</a:t>
            </a:r>
            <a:r>
              <a:rPr lang="en-US" altLang="en-US" dirty="0">
                <a:solidFill>
                  <a:srgbClr val="000000"/>
                </a:solidFill>
              </a:rPr>
              <a:t>.</a:t>
            </a:r>
          </a:p>
          <a:p>
            <a:endParaRPr lang="en-US" dirty="0"/>
          </a:p>
        </p:txBody>
      </p:sp>
    </p:spTree>
    <p:extLst>
      <p:ext uri="{BB962C8B-B14F-4D97-AF65-F5344CB8AC3E}">
        <p14:creationId xmlns:p14="http://schemas.microsoft.com/office/powerpoint/2010/main" val="38309575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Encapsulation and Information Hiding</a:t>
            </a:r>
          </a:p>
        </p:txBody>
      </p:sp>
      <p:sp>
        <p:nvSpPr>
          <p:cNvPr id="3" name="Content Placeholder 2"/>
          <p:cNvSpPr>
            <a:spLocks noGrp="1"/>
          </p:cNvSpPr>
          <p:nvPr>
            <p:ph idx="1"/>
          </p:nvPr>
        </p:nvSpPr>
        <p:spPr/>
        <p:txBody>
          <a:bodyPr/>
          <a:lstStyle/>
          <a:p>
            <a:r>
              <a:rPr lang="en-US" dirty="0"/>
              <a:t>Classes (and their objects) </a:t>
            </a:r>
            <a:r>
              <a:rPr lang="en-US" dirty="0">
                <a:solidFill>
                  <a:srgbClr val="FF0000"/>
                </a:solidFill>
              </a:rPr>
              <a:t>encapsulate</a:t>
            </a:r>
            <a:r>
              <a:rPr lang="en-US" dirty="0"/>
              <a:t>, i.e., encase, their attributes and methods.</a:t>
            </a:r>
          </a:p>
          <a:p>
            <a:r>
              <a:rPr lang="en-US" dirty="0"/>
              <a:t>Objects may communicate with one another, but they’re normally not allowed to know how other objects are implemented—implementation details can be hidden within the objects themselves.</a:t>
            </a:r>
          </a:p>
          <a:p>
            <a:r>
              <a:rPr lang="en-US" dirty="0">
                <a:solidFill>
                  <a:srgbClr val="FF0000"/>
                </a:solidFill>
              </a:rPr>
              <a:t>Information hiding</a:t>
            </a:r>
            <a:r>
              <a:rPr lang="en-US" dirty="0"/>
              <a:t>, </a:t>
            </a:r>
            <a:r>
              <a:rPr lang="en-US" dirty="0" smtClean="0"/>
              <a:t>is </a:t>
            </a:r>
            <a:r>
              <a:rPr lang="en-US" dirty="0"/>
              <a:t>crucial to good software engineering. </a:t>
            </a:r>
          </a:p>
          <a:p>
            <a:endParaRPr lang="en-US" dirty="0"/>
          </a:p>
        </p:txBody>
      </p:sp>
    </p:spTree>
    <p:extLst>
      <p:ext uri="{BB962C8B-B14F-4D97-AF65-F5344CB8AC3E}">
        <p14:creationId xmlns:p14="http://schemas.microsoft.com/office/powerpoint/2010/main" val="94364011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Inheritance</a:t>
            </a:r>
          </a:p>
        </p:txBody>
      </p:sp>
      <p:sp>
        <p:nvSpPr>
          <p:cNvPr id="3" name="Content Placeholder 2"/>
          <p:cNvSpPr>
            <a:spLocks noGrp="1"/>
          </p:cNvSpPr>
          <p:nvPr>
            <p:ph idx="1"/>
          </p:nvPr>
        </p:nvSpPr>
        <p:spPr/>
        <p:txBody>
          <a:bodyPr/>
          <a:lstStyle/>
          <a:p>
            <a:r>
              <a:rPr lang="en-US" altLang="en-US" dirty="0">
                <a:solidFill>
                  <a:srgbClr val="000000"/>
                </a:solidFill>
              </a:rPr>
              <a:t>A </a:t>
            </a:r>
            <a:r>
              <a:rPr lang="en-US" altLang="en-US" dirty="0">
                <a:solidFill>
                  <a:srgbClr val="FF0000"/>
                </a:solidFill>
              </a:rPr>
              <a:t>new class </a:t>
            </a:r>
            <a:r>
              <a:rPr lang="en-US" altLang="en-US" dirty="0">
                <a:solidFill>
                  <a:srgbClr val="000000"/>
                </a:solidFill>
              </a:rPr>
              <a:t>of objects can be created conveniently by </a:t>
            </a:r>
            <a:r>
              <a:rPr lang="en-US" altLang="en-US" dirty="0">
                <a:solidFill>
                  <a:srgbClr val="0000FF"/>
                </a:solidFill>
              </a:rPr>
              <a:t>inheritance</a:t>
            </a:r>
            <a:r>
              <a:rPr lang="en-US" altLang="en-US" dirty="0">
                <a:solidFill>
                  <a:srgbClr val="000000"/>
                </a:solidFill>
              </a:rPr>
              <a:t>—the new class (called the </a:t>
            </a:r>
            <a:r>
              <a:rPr lang="en-US" altLang="en-US" dirty="0">
                <a:solidFill>
                  <a:srgbClr val="0000FF"/>
                </a:solidFill>
              </a:rPr>
              <a:t>subclass</a:t>
            </a:r>
            <a:r>
              <a:rPr lang="en-US" altLang="en-US" dirty="0">
                <a:solidFill>
                  <a:srgbClr val="000000"/>
                </a:solidFill>
              </a:rPr>
              <a:t>) starts with the characteristics of an existing class (called the </a:t>
            </a:r>
            <a:r>
              <a:rPr lang="en-US" altLang="en-US" dirty="0">
                <a:solidFill>
                  <a:srgbClr val="0000FF"/>
                </a:solidFill>
              </a:rPr>
              <a:t>superclass</a:t>
            </a:r>
            <a:r>
              <a:rPr lang="en-US" altLang="en-US" dirty="0">
                <a:solidFill>
                  <a:srgbClr val="000000"/>
                </a:solidFill>
              </a:rPr>
              <a:t>), </a:t>
            </a:r>
            <a:r>
              <a:rPr lang="en-US" altLang="en-US" dirty="0">
                <a:solidFill>
                  <a:srgbClr val="FF0000"/>
                </a:solidFill>
              </a:rPr>
              <a:t>possibly customizing them and adding unique characteristics of its own</a:t>
            </a:r>
            <a:r>
              <a:rPr lang="en-US" altLang="en-US" dirty="0">
                <a:solidFill>
                  <a:srgbClr val="000000"/>
                </a:solidFill>
              </a:rPr>
              <a:t>.</a:t>
            </a:r>
          </a:p>
          <a:p>
            <a:r>
              <a:rPr lang="en-US" altLang="en-US" dirty="0">
                <a:solidFill>
                  <a:srgbClr val="000000"/>
                </a:solidFill>
              </a:rPr>
              <a:t>In our car analogy, an object of class “convertible” certainly </a:t>
            </a:r>
            <a:r>
              <a:rPr lang="en-US" altLang="en-US" i="1" dirty="0">
                <a:solidFill>
                  <a:srgbClr val="000000"/>
                </a:solidFill>
              </a:rPr>
              <a:t>is an </a:t>
            </a:r>
            <a:r>
              <a:rPr lang="en-US" altLang="en-US" dirty="0">
                <a:solidFill>
                  <a:srgbClr val="000000"/>
                </a:solidFill>
              </a:rPr>
              <a:t>object of the more </a:t>
            </a:r>
            <a:r>
              <a:rPr lang="en-US" altLang="en-US" i="1" dirty="0">
                <a:solidFill>
                  <a:srgbClr val="000000"/>
                </a:solidFill>
              </a:rPr>
              <a:t>general</a:t>
            </a:r>
            <a:r>
              <a:rPr lang="en-US" altLang="en-US" dirty="0">
                <a:solidFill>
                  <a:srgbClr val="000000"/>
                </a:solidFill>
              </a:rPr>
              <a:t> class “automobile,” but more </a:t>
            </a:r>
            <a:r>
              <a:rPr lang="en-US" altLang="en-US" i="1" dirty="0">
                <a:solidFill>
                  <a:srgbClr val="000000"/>
                </a:solidFill>
              </a:rPr>
              <a:t>specifically</a:t>
            </a:r>
            <a:r>
              <a:rPr lang="en-US" altLang="en-US" dirty="0">
                <a:solidFill>
                  <a:srgbClr val="000000"/>
                </a:solidFill>
              </a:rPr>
              <a:t>, the roof can be raised or lowered. </a:t>
            </a:r>
          </a:p>
          <a:p>
            <a:endParaRPr lang="en-US" dirty="0"/>
          </a:p>
        </p:txBody>
      </p:sp>
    </p:spTree>
    <p:extLst>
      <p:ext uri="{BB962C8B-B14F-4D97-AF65-F5344CB8AC3E}">
        <p14:creationId xmlns:p14="http://schemas.microsoft.com/office/powerpoint/2010/main" val="146783059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Interfaces</a:t>
            </a:r>
          </a:p>
        </p:txBody>
      </p:sp>
      <p:sp>
        <p:nvSpPr>
          <p:cNvPr id="3" name="Content Placeholder 2"/>
          <p:cNvSpPr>
            <a:spLocks noGrp="1"/>
          </p:cNvSpPr>
          <p:nvPr>
            <p:ph idx="1"/>
          </p:nvPr>
        </p:nvSpPr>
        <p:spPr/>
        <p:txBody>
          <a:bodyPr>
            <a:normAutofit lnSpcReduction="10000"/>
          </a:bodyPr>
          <a:lstStyle/>
          <a:p>
            <a:r>
              <a:rPr lang="en-US" altLang="en-US" dirty="0">
                <a:solidFill>
                  <a:srgbClr val="0000FF"/>
                </a:solidFill>
              </a:rPr>
              <a:t>Interfaces</a:t>
            </a:r>
            <a:r>
              <a:rPr lang="en-US" altLang="en-US" dirty="0">
                <a:solidFill>
                  <a:srgbClr val="000000"/>
                </a:solidFill>
              </a:rPr>
              <a:t> are collections of related methods that typically enable you to tell objects </a:t>
            </a:r>
            <a:r>
              <a:rPr lang="en-US" altLang="en-US" i="1" dirty="0">
                <a:solidFill>
                  <a:srgbClr val="000000"/>
                </a:solidFill>
              </a:rPr>
              <a:t>what</a:t>
            </a:r>
            <a:r>
              <a:rPr lang="en-US" altLang="en-US" dirty="0">
                <a:solidFill>
                  <a:srgbClr val="000000"/>
                </a:solidFill>
              </a:rPr>
              <a:t> to do, </a:t>
            </a:r>
            <a:r>
              <a:rPr lang="en-US" altLang="en-US" dirty="0">
                <a:solidFill>
                  <a:srgbClr val="FF0000"/>
                </a:solidFill>
              </a:rPr>
              <a:t>but not </a:t>
            </a:r>
            <a:r>
              <a:rPr lang="en-US" altLang="en-US" i="1" dirty="0">
                <a:solidFill>
                  <a:srgbClr val="FF0000"/>
                </a:solidFill>
              </a:rPr>
              <a:t>how</a:t>
            </a:r>
            <a:r>
              <a:rPr lang="en-US" altLang="en-US" dirty="0">
                <a:solidFill>
                  <a:srgbClr val="FF0000"/>
                </a:solidFill>
              </a:rPr>
              <a:t> to do it</a:t>
            </a:r>
            <a:r>
              <a:rPr lang="en-US" altLang="en-US" dirty="0">
                <a:solidFill>
                  <a:srgbClr val="000000"/>
                </a:solidFill>
              </a:rPr>
              <a:t>. </a:t>
            </a:r>
          </a:p>
          <a:p>
            <a:r>
              <a:rPr lang="en-US" altLang="en-US" dirty="0">
                <a:solidFill>
                  <a:srgbClr val="000000"/>
                </a:solidFill>
              </a:rPr>
              <a:t>In the car analogy, a “basic-driving-capabilities” interface consisting of a steering wheel, an accelerator pedal and a brake pedal would enable a driver to tell the car what to do. </a:t>
            </a:r>
          </a:p>
          <a:p>
            <a:r>
              <a:rPr lang="en-US" altLang="en-US" dirty="0">
                <a:solidFill>
                  <a:srgbClr val="000000"/>
                </a:solidFill>
              </a:rPr>
              <a:t>Once you know how to use this interface for turning, accelerating and braking, you can drive many types of cars, even though manufacturers may implement these systems differently.  </a:t>
            </a:r>
          </a:p>
          <a:p>
            <a:endParaRPr lang="en-US" dirty="0"/>
          </a:p>
        </p:txBody>
      </p:sp>
    </p:spTree>
    <p:extLst>
      <p:ext uri="{BB962C8B-B14F-4D97-AF65-F5344CB8AC3E}">
        <p14:creationId xmlns:p14="http://schemas.microsoft.com/office/powerpoint/2010/main" val="19072046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Interfaces (Cont.)</a:t>
            </a:r>
          </a:p>
        </p:txBody>
      </p:sp>
      <p:sp>
        <p:nvSpPr>
          <p:cNvPr id="3" name="Content Placeholder 2"/>
          <p:cNvSpPr>
            <a:spLocks noGrp="1"/>
          </p:cNvSpPr>
          <p:nvPr>
            <p:ph idx="1"/>
          </p:nvPr>
        </p:nvSpPr>
        <p:spPr/>
        <p:txBody>
          <a:bodyPr/>
          <a:lstStyle/>
          <a:p>
            <a:r>
              <a:rPr lang="en-US" altLang="en-US" dirty="0">
                <a:solidFill>
                  <a:srgbClr val="000000"/>
                </a:solidFill>
              </a:rPr>
              <a:t>A class </a:t>
            </a:r>
            <a:r>
              <a:rPr lang="en-US" altLang="en-US" dirty="0">
                <a:solidFill>
                  <a:srgbClr val="0000FF"/>
                </a:solidFill>
              </a:rPr>
              <a:t>implements</a:t>
            </a:r>
            <a:r>
              <a:rPr lang="en-US" altLang="en-US" dirty="0">
                <a:solidFill>
                  <a:srgbClr val="000000"/>
                </a:solidFill>
              </a:rPr>
              <a:t> zero or more interfaces, each of which can have one or more methods, just as a car implements separate interfaces for basic driving functions, controlling the radio, controlling the heating and air conditioning systems, and the like. </a:t>
            </a:r>
          </a:p>
          <a:p>
            <a:r>
              <a:rPr lang="en-US" altLang="en-US" dirty="0">
                <a:solidFill>
                  <a:srgbClr val="000000"/>
                </a:solidFill>
              </a:rPr>
              <a:t>Just as car manufacturers implement capabilities </a:t>
            </a:r>
            <a:r>
              <a:rPr lang="en-US" altLang="en-US" i="1" dirty="0">
                <a:solidFill>
                  <a:srgbClr val="000000"/>
                </a:solidFill>
              </a:rPr>
              <a:t>differently</a:t>
            </a:r>
            <a:r>
              <a:rPr lang="en-US" altLang="en-US" dirty="0">
                <a:solidFill>
                  <a:srgbClr val="000000"/>
                </a:solidFill>
              </a:rPr>
              <a:t>, classes may implement an interface’s methods </a:t>
            </a:r>
            <a:r>
              <a:rPr lang="en-US" altLang="en-US" i="1" dirty="0">
                <a:solidFill>
                  <a:srgbClr val="000000"/>
                </a:solidFill>
              </a:rPr>
              <a:t>differently</a:t>
            </a:r>
            <a:r>
              <a:rPr lang="en-US" altLang="en-US" dirty="0">
                <a:solidFill>
                  <a:srgbClr val="000000"/>
                </a:solidFill>
              </a:rPr>
              <a:t>. </a:t>
            </a:r>
          </a:p>
          <a:p>
            <a:endParaRPr lang="en-US" dirty="0"/>
          </a:p>
        </p:txBody>
      </p:sp>
    </p:spTree>
    <p:extLst>
      <p:ext uri="{BB962C8B-B14F-4D97-AF65-F5344CB8AC3E}">
        <p14:creationId xmlns:p14="http://schemas.microsoft.com/office/powerpoint/2010/main" val="186157847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Object-Oriented Analysis and Design (OOAD)</a:t>
            </a:r>
          </a:p>
        </p:txBody>
      </p:sp>
      <p:sp>
        <p:nvSpPr>
          <p:cNvPr id="3" name="Content Placeholder 2"/>
          <p:cNvSpPr>
            <a:spLocks noGrp="1"/>
          </p:cNvSpPr>
          <p:nvPr>
            <p:ph idx="1"/>
          </p:nvPr>
        </p:nvSpPr>
        <p:spPr/>
        <p:txBody>
          <a:bodyPr/>
          <a:lstStyle/>
          <a:p>
            <a:r>
              <a:rPr lang="en-US" altLang="en-US" dirty="0">
                <a:solidFill>
                  <a:srgbClr val="000000"/>
                </a:solidFill>
              </a:rPr>
              <a:t>How will you create the </a:t>
            </a:r>
            <a:r>
              <a:rPr lang="en-US" altLang="en-US" dirty="0">
                <a:solidFill>
                  <a:srgbClr val="0000FF"/>
                </a:solidFill>
              </a:rPr>
              <a:t>code</a:t>
            </a:r>
            <a:r>
              <a:rPr lang="en-US" altLang="en-US" dirty="0">
                <a:solidFill>
                  <a:srgbClr val="000000"/>
                </a:solidFill>
              </a:rPr>
              <a:t> (i.e., the program instructions) for your programs? </a:t>
            </a:r>
          </a:p>
          <a:p>
            <a:r>
              <a:rPr lang="en-US" altLang="en-US" dirty="0">
                <a:solidFill>
                  <a:srgbClr val="000000"/>
                </a:solidFill>
              </a:rPr>
              <a:t>Follow a detailed </a:t>
            </a:r>
            <a:r>
              <a:rPr lang="en-US" altLang="en-US" dirty="0">
                <a:solidFill>
                  <a:srgbClr val="0000FF"/>
                </a:solidFill>
              </a:rPr>
              <a:t>analysis</a:t>
            </a:r>
            <a:r>
              <a:rPr lang="en-US" altLang="en-US" dirty="0">
                <a:solidFill>
                  <a:srgbClr val="000000"/>
                </a:solidFill>
              </a:rPr>
              <a:t> process for determining your project’s </a:t>
            </a:r>
            <a:r>
              <a:rPr lang="en-US" altLang="en-US" dirty="0">
                <a:solidFill>
                  <a:srgbClr val="0000FF"/>
                </a:solidFill>
              </a:rPr>
              <a:t>requirements</a:t>
            </a:r>
            <a:r>
              <a:rPr lang="en-US" altLang="en-US" dirty="0">
                <a:solidFill>
                  <a:srgbClr val="000000"/>
                </a:solidFill>
              </a:rPr>
              <a:t> (i.e., defining </a:t>
            </a:r>
            <a:r>
              <a:rPr lang="en-US" altLang="en-US" i="1" dirty="0">
                <a:solidFill>
                  <a:srgbClr val="000000"/>
                </a:solidFill>
              </a:rPr>
              <a:t>what</a:t>
            </a:r>
            <a:r>
              <a:rPr lang="en-US" altLang="en-US" dirty="0">
                <a:solidFill>
                  <a:srgbClr val="000000"/>
                </a:solidFill>
              </a:rPr>
              <a:t> the system is supposed to do) </a:t>
            </a:r>
          </a:p>
          <a:p>
            <a:r>
              <a:rPr lang="en-US" altLang="en-US" dirty="0">
                <a:solidFill>
                  <a:srgbClr val="000000"/>
                </a:solidFill>
              </a:rPr>
              <a:t>Develop a </a:t>
            </a:r>
            <a:r>
              <a:rPr lang="en-US" altLang="en-US" dirty="0">
                <a:solidFill>
                  <a:srgbClr val="0000FF"/>
                </a:solidFill>
              </a:rPr>
              <a:t>design</a:t>
            </a:r>
            <a:r>
              <a:rPr lang="en-US" altLang="en-US" dirty="0">
                <a:solidFill>
                  <a:srgbClr val="000000"/>
                </a:solidFill>
              </a:rPr>
              <a:t> that satisfies them (i.e., specifying </a:t>
            </a:r>
            <a:r>
              <a:rPr lang="en-US" altLang="en-US" i="1" dirty="0">
                <a:solidFill>
                  <a:srgbClr val="000000"/>
                </a:solidFill>
              </a:rPr>
              <a:t>how </a:t>
            </a:r>
            <a:r>
              <a:rPr lang="en-US" altLang="en-US" dirty="0">
                <a:solidFill>
                  <a:srgbClr val="000000"/>
                </a:solidFill>
              </a:rPr>
              <a:t>the system should do it).</a:t>
            </a:r>
          </a:p>
          <a:p>
            <a:r>
              <a:rPr lang="en-US" altLang="en-US" dirty="0">
                <a:solidFill>
                  <a:srgbClr val="000000"/>
                </a:solidFill>
              </a:rPr>
              <a:t>Carefully review the design (and have your design reviewed by other software professionals) before writing any code.</a:t>
            </a:r>
          </a:p>
          <a:p>
            <a:endParaRPr lang="en-US" dirty="0"/>
          </a:p>
        </p:txBody>
      </p:sp>
    </p:spTree>
    <p:extLst>
      <p:ext uri="{BB962C8B-B14F-4D97-AF65-F5344CB8AC3E}">
        <p14:creationId xmlns:p14="http://schemas.microsoft.com/office/powerpoint/2010/main" val="259816193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Object-Oriented Analysis and Design (OOAD) (Cont.)</a:t>
            </a:r>
          </a:p>
        </p:txBody>
      </p:sp>
      <p:sp>
        <p:nvSpPr>
          <p:cNvPr id="3" name="Content Placeholder 2"/>
          <p:cNvSpPr>
            <a:spLocks noGrp="1"/>
          </p:cNvSpPr>
          <p:nvPr>
            <p:ph idx="1"/>
          </p:nvPr>
        </p:nvSpPr>
        <p:spPr/>
        <p:txBody>
          <a:bodyPr/>
          <a:lstStyle/>
          <a:p>
            <a:r>
              <a:rPr lang="en-US" altLang="en-US" dirty="0">
                <a:solidFill>
                  <a:srgbClr val="000000"/>
                </a:solidFill>
              </a:rPr>
              <a:t>Analyzing and designing your system from an object-oriented point of view is called an </a:t>
            </a:r>
            <a:r>
              <a:rPr lang="en-US" altLang="en-US" dirty="0">
                <a:solidFill>
                  <a:srgbClr val="0000FF"/>
                </a:solidFill>
              </a:rPr>
              <a:t>object-oriented-analysis-and-design (OOAD) process</a:t>
            </a:r>
            <a:r>
              <a:rPr lang="en-US" altLang="en-US" dirty="0">
                <a:solidFill>
                  <a:srgbClr val="000000"/>
                </a:solidFill>
              </a:rPr>
              <a:t>.</a:t>
            </a:r>
          </a:p>
          <a:p>
            <a:r>
              <a:rPr lang="en-US" altLang="en-US" dirty="0">
                <a:solidFill>
                  <a:srgbClr val="000000"/>
                </a:solidFill>
              </a:rPr>
              <a:t>Languages like Java are object oriented.</a:t>
            </a:r>
          </a:p>
          <a:p>
            <a:r>
              <a:rPr lang="en-US" altLang="en-US" dirty="0">
                <a:solidFill>
                  <a:srgbClr val="0000FF"/>
                </a:solidFill>
              </a:rPr>
              <a:t>Object-oriented programming (OOP)</a:t>
            </a:r>
            <a:r>
              <a:rPr lang="en-US" altLang="en-US" dirty="0">
                <a:solidFill>
                  <a:srgbClr val="000000"/>
                </a:solidFill>
              </a:rPr>
              <a:t> allows you to implement an object-oriented design as a working system. </a:t>
            </a:r>
          </a:p>
          <a:p>
            <a:endParaRPr lang="en-US" dirty="0"/>
          </a:p>
        </p:txBody>
      </p:sp>
    </p:spTree>
    <p:extLst>
      <p:ext uri="{BB962C8B-B14F-4D97-AF65-F5344CB8AC3E}">
        <p14:creationId xmlns:p14="http://schemas.microsoft.com/office/powerpoint/2010/main" val="41984702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UML (Unified Modeling Language)</a:t>
            </a:r>
          </a:p>
        </p:txBody>
      </p:sp>
      <p:sp>
        <p:nvSpPr>
          <p:cNvPr id="3" name="Content Placeholder 2"/>
          <p:cNvSpPr>
            <a:spLocks noGrp="1"/>
          </p:cNvSpPr>
          <p:nvPr>
            <p:ph idx="1"/>
          </p:nvPr>
        </p:nvSpPr>
        <p:spPr/>
        <p:txBody>
          <a:bodyPr>
            <a:normAutofit/>
          </a:bodyPr>
          <a:lstStyle/>
          <a:p>
            <a:r>
              <a:rPr lang="en-US" altLang="en-US" sz="3200" dirty="0">
                <a:solidFill>
                  <a:srgbClr val="000000"/>
                </a:solidFill>
              </a:rPr>
              <a:t>The Unified Modeling Language (UML) is the most widely used graphical scheme for modeling object-oriented systems.</a:t>
            </a:r>
          </a:p>
          <a:p>
            <a:endParaRPr lang="en-US" sz="3200" dirty="0"/>
          </a:p>
        </p:txBody>
      </p:sp>
    </p:spTree>
    <p:extLst>
      <p:ext uri="{BB962C8B-B14F-4D97-AF65-F5344CB8AC3E}">
        <p14:creationId xmlns:p14="http://schemas.microsoft.com/office/powerpoint/2010/main" val="6643090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Java</a:t>
            </a:r>
          </a:p>
        </p:txBody>
      </p:sp>
      <p:sp>
        <p:nvSpPr>
          <p:cNvPr id="3" name="Content Placeholder 2"/>
          <p:cNvSpPr>
            <a:spLocks noGrp="1"/>
          </p:cNvSpPr>
          <p:nvPr>
            <p:ph idx="1"/>
          </p:nvPr>
        </p:nvSpPr>
        <p:spPr/>
        <p:txBody>
          <a:bodyPr>
            <a:normAutofit fontScale="92500" lnSpcReduction="10000"/>
          </a:bodyPr>
          <a:lstStyle/>
          <a:p>
            <a:r>
              <a:rPr lang="en-US" dirty="0"/>
              <a:t>Using Java, you can write programs that will run on a great variety of computer systems and computer-controlled devices. This is sometimes called “write once, run anywhere</a:t>
            </a:r>
            <a:r>
              <a:rPr lang="en-US" dirty="0" smtClean="0"/>
              <a:t>.”</a:t>
            </a:r>
          </a:p>
          <a:p>
            <a:r>
              <a:rPr lang="en-US" dirty="0" smtClean="0"/>
              <a:t>Now </a:t>
            </a:r>
            <a:r>
              <a:rPr lang="en-US" dirty="0"/>
              <a:t>used to develop large-scale enterprise applications, to enhance the functionality of web servers, to provide applications for consumer devices, to develop robotics software and for many other purposes. </a:t>
            </a:r>
          </a:p>
          <a:p>
            <a:r>
              <a:rPr lang="en-US" dirty="0"/>
              <a:t>Also the key language for developing Android smartphone and tablet apps. </a:t>
            </a:r>
          </a:p>
          <a:p>
            <a:r>
              <a:rPr lang="en-US" dirty="0"/>
              <a:t>Java has become the most widely used general-purpose programming language with more than 10 million developers. </a:t>
            </a:r>
          </a:p>
          <a:p>
            <a:endParaRPr lang="en-US" dirty="0"/>
          </a:p>
          <a:p>
            <a:endParaRPr lang="en-US" dirty="0"/>
          </a:p>
        </p:txBody>
      </p:sp>
    </p:spTree>
    <p:extLst>
      <p:ext uri="{BB962C8B-B14F-4D97-AF65-F5344CB8AC3E}">
        <p14:creationId xmlns:p14="http://schemas.microsoft.com/office/powerpoint/2010/main" val="194708793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Java (Cont.)</a:t>
            </a:r>
          </a:p>
        </p:txBody>
      </p:sp>
      <p:sp>
        <p:nvSpPr>
          <p:cNvPr id="3" name="Content Placeholder 2"/>
          <p:cNvSpPr>
            <a:spLocks noGrp="1"/>
          </p:cNvSpPr>
          <p:nvPr>
            <p:ph idx="1"/>
          </p:nvPr>
        </p:nvSpPr>
        <p:spPr/>
        <p:txBody>
          <a:bodyPr/>
          <a:lstStyle/>
          <a:p>
            <a:pPr marL="109537" indent="0">
              <a:buNone/>
              <a:defRPr/>
            </a:pPr>
            <a:r>
              <a:rPr lang="en-US" altLang="en-US" b="1" i="1" dirty="0">
                <a:solidFill>
                  <a:srgbClr val="000000"/>
                </a:solidFill>
              </a:rPr>
              <a:t>Java Class Libraries</a:t>
            </a:r>
          </a:p>
          <a:p>
            <a:pPr>
              <a:defRPr/>
            </a:pPr>
            <a:r>
              <a:rPr lang="en-US" altLang="en-US" dirty="0">
                <a:solidFill>
                  <a:srgbClr val="000000"/>
                </a:solidFill>
              </a:rPr>
              <a:t>Rich collections of existing classes and methods </a:t>
            </a:r>
          </a:p>
          <a:p>
            <a:pPr>
              <a:defRPr/>
            </a:pPr>
            <a:r>
              <a:rPr lang="en-US" altLang="en-US" dirty="0">
                <a:solidFill>
                  <a:srgbClr val="000000"/>
                </a:solidFill>
              </a:rPr>
              <a:t>Also known as the </a:t>
            </a:r>
            <a:r>
              <a:rPr lang="en-US" altLang="en-US" dirty="0">
                <a:solidFill>
                  <a:srgbClr val="0000FF"/>
                </a:solidFill>
              </a:rPr>
              <a:t>Java APIs (Application Programming Interfaces)</a:t>
            </a:r>
            <a:r>
              <a:rPr lang="en-US" altLang="en-US" dirty="0">
                <a:solidFill>
                  <a:srgbClr val="000000"/>
                </a:solidFill>
              </a:rPr>
              <a:t>. </a:t>
            </a:r>
          </a:p>
          <a:p>
            <a:endParaRPr lang="en-US" dirty="0"/>
          </a:p>
        </p:txBody>
      </p:sp>
      <p:pic>
        <p:nvPicPr>
          <p:cNvPr id="4" name="Picture 3" descr="jhtp_01_Intro_Page_30">
            <a:extLst>
              <a:ext uri="{FF2B5EF4-FFF2-40B4-BE49-F238E27FC236}">
                <a16:creationId xmlns:a16="http://schemas.microsoft.com/office/drawing/2014/main" id="{474484EB-1786-461C-8EE8-98782846D68B}"/>
              </a:ext>
            </a:extLst>
          </p:cNvPr>
          <p:cNvPicPr>
            <a:picLocks noGrp="1" noChangeAspect="1"/>
          </p:cNvPicPr>
          <p:nvPr isPhoto="1"/>
        </p:nvPicPr>
        <p:blipFill>
          <a:blip r:embed="rId2" cstate="print">
            <a:lum/>
            <a:extLst>
              <a:ext uri="{28A0092B-C50C-407E-A947-70E740481C1C}">
                <a14:useLocalDpi xmlns:a14="http://schemas.microsoft.com/office/drawing/2010/main" val="0"/>
              </a:ext>
            </a:extLst>
          </a:blip>
          <a:stretch>
            <a:fillRect/>
          </a:stretch>
        </p:blipFill>
        <p:spPr>
          <a:xfrm>
            <a:off x="1733308" y="3752194"/>
            <a:ext cx="6079671" cy="2150050"/>
          </a:xfrm>
          <a:prstGeom prst="rect">
            <a:avLst/>
          </a:prstGeom>
        </p:spPr>
      </p:pic>
    </p:spTree>
    <p:extLst>
      <p:ext uri="{BB962C8B-B14F-4D97-AF65-F5344CB8AC3E}">
        <p14:creationId xmlns:p14="http://schemas.microsoft.com/office/powerpoint/2010/main" val="77707968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Typical Java Development Environment</a:t>
            </a:r>
          </a:p>
        </p:txBody>
      </p:sp>
      <p:sp>
        <p:nvSpPr>
          <p:cNvPr id="3" name="Content Placeholder 2"/>
          <p:cNvSpPr>
            <a:spLocks noGrp="1"/>
          </p:cNvSpPr>
          <p:nvPr>
            <p:ph idx="1"/>
          </p:nvPr>
        </p:nvSpPr>
        <p:spPr/>
        <p:txBody>
          <a:bodyPr/>
          <a:lstStyle/>
          <a:p>
            <a:pPr>
              <a:lnSpc>
                <a:spcPct val="80000"/>
              </a:lnSpc>
              <a:defRPr/>
            </a:pPr>
            <a:r>
              <a:rPr lang="en-US" altLang="en-US" dirty="0">
                <a:solidFill>
                  <a:srgbClr val="000000"/>
                </a:solidFill>
              </a:rPr>
              <a:t>Normally there are five phases</a:t>
            </a:r>
          </a:p>
          <a:p>
            <a:pPr lvl="1">
              <a:lnSpc>
                <a:spcPct val="80000"/>
              </a:lnSpc>
              <a:defRPr/>
            </a:pPr>
            <a:r>
              <a:rPr lang="en-US" altLang="en-US" sz="2800" dirty="0">
                <a:solidFill>
                  <a:srgbClr val="000000"/>
                </a:solidFill>
              </a:rPr>
              <a:t>edit</a:t>
            </a:r>
          </a:p>
          <a:p>
            <a:pPr lvl="1">
              <a:lnSpc>
                <a:spcPct val="80000"/>
              </a:lnSpc>
              <a:defRPr/>
            </a:pPr>
            <a:r>
              <a:rPr lang="en-US" altLang="en-US" sz="2800" dirty="0">
                <a:solidFill>
                  <a:srgbClr val="000000"/>
                </a:solidFill>
              </a:rPr>
              <a:t>compile</a:t>
            </a:r>
          </a:p>
          <a:p>
            <a:pPr lvl="1">
              <a:lnSpc>
                <a:spcPct val="80000"/>
              </a:lnSpc>
              <a:defRPr/>
            </a:pPr>
            <a:r>
              <a:rPr lang="en-US" altLang="en-US" sz="2800" dirty="0">
                <a:solidFill>
                  <a:srgbClr val="000000"/>
                </a:solidFill>
              </a:rPr>
              <a:t>load</a:t>
            </a:r>
          </a:p>
          <a:p>
            <a:pPr lvl="1">
              <a:lnSpc>
                <a:spcPct val="80000"/>
              </a:lnSpc>
              <a:defRPr/>
            </a:pPr>
            <a:r>
              <a:rPr lang="en-US" altLang="en-US" sz="2800" dirty="0">
                <a:solidFill>
                  <a:srgbClr val="000000"/>
                </a:solidFill>
              </a:rPr>
              <a:t>verify</a:t>
            </a:r>
          </a:p>
          <a:p>
            <a:pPr lvl="1">
              <a:lnSpc>
                <a:spcPct val="80000"/>
              </a:lnSpc>
              <a:defRPr/>
            </a:pPr>
            <a:r>
              <a:rPr lang="en-US" altLang="en-US" sz="2800" dirty="0">
                <a:solidFill>
                  <a:srgbClr val="000000"/>
                </a:solidFill>
              </a:rPr>
              <a:t>execute</a:t>
            </a:r>
            <a:r>
              <a:rPr lang="en-US" altLang="en-US" sz="2800" i="1" dirty="0">
                <a:solidFill>
                  <a:srgbClr val="000000"/>
                </a:solidFill>
              </a:rPr>
              <a:t>.</a:t>
            </a:r>
          </a:p>
          <a:p>
            <a:endParaRPr lang="en-US" dirty="0"/>
          </a:p>
        </p:txBody>
      </p:sp>
    </p:spTree>
    <p:extLst>
      <p:ext uri="{BB962C8B-B14F-4D97-AF65-F5344CB8AC3E}">
        <p14:creationId xmlns:p14="http://schemas.microsoft.com/office/powerpoint/2010/main" val="4245710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err="1" smtClean="0"/>
              <a:t>Editing</a:t>
            </a:r>
            <a:endParaRPr lang="en-US" dirty="0"/>
          </a:p>
        </p:txBody>
      </p:sp>
      <p:sp>
        <p:nvSpPr>
          <p:cNvPr id="3" name="Content Placeholder 2"/>
          <p:cNvSpPr>
            <a:spLocks noGrp="1"/>
          </p:cNvSpPr>
          <p:nvPr>
            <p:ph idx="1"/>
          </p:nvPr>
        </p:nvSpPr>
        <p:spPr/>
        <p:txBody>
          <a:bodyPr/>
          <a:lstStyle/>
          <a:p>
            <a:r>
              <a:rPr lang="en-US" altLang="en-US" dirty="0">
                <a:solidFill>
                  <a:srgbClr val="000000"/>
                </a:solidFill>
              </a:rPr>
              <a:t>Phase 1 consists of editing a file with an </a:t>
            </a:r>
            <a:r>
              <a:rPr lang="en-US" altLang="en-US" i="1" dirty="0">
                <a:solidFill>
                  <a:srgbClr val="000000"/>
                </a:solidFill>
              </a:rPr>
              <a:t>editor program</a:t>
            </a:r>
          </a:p>
          <a:p>
            <a:pPr lvl="1"/>
            <a:r>
              <a:rPr lang="en-US" altLang="en-US" dirty="0">
                <a:solidFill>
                  <a:srgbClr val="000000"/>
                </a:solidFill>
              </a:rPr>
              <a:t>Using the editor, you type a Java program (</a:t>
            </a:r>
            <a:r>
              <a:rPr lang="en-US" altLang="en-US" dirty="0">
                <a:solidFill>
                  <a:srgbClr val="0000FF"/>
                </a:solidFill>
              </a:rPr>
              <a:t>source code</a:t>
            </a:r>
            <a:r>
              <a:rPr lang="en-US" altLang="en-US" dirty="0">
                <a:solidFill>
                  <a:srgbClr val="000000"/>
                </a:solidFill>
              </a:rPr>
              <a:t>).</a:t>
            </a:r>
          </a:p>
          <a:p>
            <a:pPr lvl="1"/>
            <a:r>
              <a:rPr lang="en-US" altLang="en-US" dirty="0">
                <a:solidFill>
                  <a:srgbClr val="000000"/>
                </a:solidFill>
              </a:rPr>
              <a:t>Make any necessary corrections.</a:t>
            </a:r>
          </a:p>
          <a:p>
            <a:pPr lvl="1"/>
            <a:r>
              <a:rPr lang="en-US" altLang="en-US" dirty="0">
                <a:solidFill>
                  <a:srgbClr val="000000"/>
                </a:solidFill>
              </a:rPr>
              <a:t>Save the program.</a:t>
            </a:r>
          </a:p>
          <a:p>
            <a:pPr lvl="1"/>
            <a:r>
              <a:rPr lang="en-US" altLang="en-US" dirty="0">
                <a:solidFill>
                  <a:srgbClr val="000000"/>
                </a:solidFill>
              </a:rPr>
              <a:t>Java source code files are given a name ending with the </a:t>
            </a:r>
            <a:r>
              <a:rPr lang="en-US" altLang="en-US" dirty="0">
                <a:solidFill>
                  <a:srgbClr val="0000FF"/>
                </a:solidFill>
              </a:rPr>
              <a:t>.java extension</a:t>
            </a:r>
            <a:r>
              <a:rPr lang="en-US" altLang="en-US" dirty="0">
                <a:solidFill>
                  <a:srgbClr val="000000"/>
                </a:solidFill>
              </a:rPr>
              <a:t> indicating that the file contains Java source code. </a:t>
            </a:r>
          </a:p>
          <a:p>
            <a:endParaRPr lang="en-US" dirty="0"/>
          </a:p>
        </p:txBody>
      </p:sp>
      <p:pic>
        <p:nvPicPr>
          <p:cNvPr id="4" name="Picture 3" descr="jhtp_01_Intro_Page_31">
            <a:extLst>
              <a:ext uri="{FF2B5EF4-FFF2-40B4-BE49-F238E27FC236}">
                <a16:creationId xmlns:a16="http://schemas.microsoft.com/office/drawing/2014/main" id="{96D9F659-E132-45D9-9A37-5EC13362E824}"/>
              </a:ext>
            </a:extLst>
          </p:cNvPr>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21452" t="18559" r="6388" b="33782"/>
          <a:stretch/>
        </p:blipFill>
        <p:spPr>
          <a:xfrm>
            <a:off x="1692167" y="4498427"/>
            <a:ext cx="7147033" cy="1261241"/>
          </a:xfrm>
          <a:prstGeom prst="rect">
            <a:avLst/>
          </a:prstGeom>
        </p:spPr>
      </p:pic>
    </p:spTree>
    <p:extLst>
      <p:ext uri="{BB962C8B-B14F-4D97-AF65-F5344CB8AC3E}">
        <p14:creationId xmlns:p14="http://schemas.microsoft.com/office/powerpoint/2010/main" val="132872501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smtClean="0"/>
              <a:t>Common editors</a:t>
            </a:r>
            <a:endParaRPr lang="en-US" dirty="0"/>
          </a:p>
        </p:txBody>
      </p:sp>
      <p:sp>
        <p:nvSpPr>
          <p:cNvPr id="3" name="Content Placeholder 2"/>
          <p:cNvSpPr>
            <a:spLocks noGrp="1"/>
          </p:cNvSpPr>
          <p:nvPr>
            <p:ph idx="1"/>
          </p:nvPr>
        </p:nvSpPr>
        <p:spPr/>
        <p:txBody>
          <a:bodyPr/>
          <a:lstStyle/>
          <a:p>
            <a:r>
              <a:rPr lang="en-US" sz="2400" dirty="0" smtClean="0"/>
              <a:t>Windows </a:t>
            </a:r>
            <a:r>
              <a:rPr lang="en-US" sz="2400" dirty="0"/>
              <a:t>provides Notepad. </a:t>
            </a:r>
          </a:p>
          <a:p>
            <a:r>
              <a:rPr lang="en-US" sz="2400" dirty="0" err="1"/>
              <a:t>macOS</a:t>
            </a:r>
            <a:r>
              <a:rPr lang="en-US" sz="2400" dirty="0"/>
              <a:t> provides </a:t>
            </a:r>
            <a:r>
              <a:rPr lang="en-US" sz="2400" dirty="0" err="1"/>
              <a:t>TextEdit</a:t>
            </a:r>
            <a:r>
              <a:rPr lang="en-US" sz="2400" dirty="0"/>
              <a:t>. </a:t>
            </a:r>
          </a:p>
          <a:p>
            <a:r>
              <a:rPr lang="en-US" sz="2400" dirty="0"/>
              <a:t>Many freeware and shareware editors are also available online, including </a:t>
            </a:r>
          </a:p>
          <a:p>
            <a:pPr lvl="1"/>
            <a:r>
              <a:rPr lang="en-US" sz="2000" dirty="0"/>
              <a:t>Notepad++ (</a:t>
            </a:r>
            <a:r>
              <a:rPr lang="en-US" sz="2000" dirty="0">
                <a:hlinkClick r:id="rId2"/>
              </a:rPr>
              <a:t>http://notepad-plus-plus.org</a:t>
            </a:r>
            <a:r>
              <a:rPr lang="en-US" sz="2000" dirty="0"/>
              <a:t>)</a:t>
            </a:r>
          </a:p>
          <a:p>
            <a:pPr lvl="1"/>
            <a:r>
              <a:rPr lang="en-US" sz="2000" dirty="0" err="1"/>
              <a:t>EditPlus</a:t>
            </a:r>
            <a:r>
              <a:rPr lang="en-US" sz="2000" dirty="0"/>
              <a:t> (</a:t>
            </a:r>
            <a:r>
              <a:rPr lang="en-US" sz="2000" dirty="0">
                <a:hlinkClick r:id="rId3"/>
              </a:rPr>
              <a:t>http://www.editplus.com</a:t>
            </a:r>
            <a:r>
              <a:rPr lang="en-US" sz="2000" dirty="0"/>
              <a:t>)</a:t>
            </a:r>
          </a:p>
          <a:p>
            <a:pPr lvl="1"/>
            <a:r>
              <a:rPr lang="en-US" sz="2000" dirty="0" err="1"/>
              <a:t>TextPad</a:t>
            </a:r>
            <a:r>
              <a:rPr lang="en-US" sz="2000" dirty="0"/>
              <a:t> (</a:t>
            </a:r>
            <a:r>
              <a:rPr lang="en-US" sz="2000" dirty="0">
                <a:hlinkClick r:id="rId4"/>
              </a:rPr>
              <a:t>http://www.textpad.com</a:t>
            </a:r>
            <a:r>
              <a:rPr lang="en-US" sz="2000" dirty="0"/>
              <a:t>)</a:t>
            </a:r>
          </a:p>
          <a:p>
            <a:pPr lvl="1"/>
            <a:r>
              <a:rPr lang="en-US" sz="2000" dirty="0" err="1"/>
              <a:t>jEdit</a:t>
            </a:r>
            <a:r>
              <a:rPr lang="en-US" sz="2000" dirty="0"/>
              <a:t> (http://www.jedit.org) and more.</a:t>
            </a:r>
          </a:p>
          <a:p>
            <a:endParaRPr lang="en-US" dirty="0"/>
          </a:p>
        </p:txBody>
      </p:sp>
    </p:spTree>
    <p:extLst>
      <p:ext uri="{BB962C8B-B14F-4D97-AF65-F5344CB8AC3E}">
        <p14:creationId xmlns:p14="http://schemas.microsoft.com/office/powerpoint/2010/main" val="303289622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Integrated development environments</a:t>
            </a:r>
            <a:endParaRPr lang="en-US" dirty="0"/>
          </a:p>
        </p:txBody>
      </p:sp>
      <p:sp>
        <p:nvSpPr>
          <p:cNvPr id="3" name="Content Placeholder 2"/>
          <p:cNvSpPr>
            <a:spLocks noGrp="1"/>
          </p:cNvSpPr>
          <p:nvPr>
            <p:ph idx="1"/>
          </p:nvPr>
        </p:nvSpPr>
        <p:spPr/>
        <p:txBody>
          <a:bodyPr/>
          <a:lstStyle/>
          <a:p>
            <a:r>
              <a:rPr lang="en-US" sz="2400" b="1" dirty="0"/>
              <a:t>Integrated development environments (IDEs)</a:t>
            </a:r>
            <a:r>
              <a:rPr lang="en-US" sz="2400" dirty="0"/>
              <a:t> provide tools that support the software development process, such as editors, debuggers for locating </a:t>
            </a:r>
            <a:r>
              <a:rPr lang="en-US" sz="2400" b="1" dirty="0"/>
              <a:t>logic errors</a:t>
            </a:r>
            <a:r>
              <a:rPr lang="en-US" sz="2400" dirty="0"/>
              <a:t> that cause programs to execute incorrectly and more. </a:t>
            </a:r>
          </a:p>
          <a:p>
            <a:r>
              <a:rPr lang="en-US" sz="2400" dirty="0"/>
              <a:t>The most popular Java IDEs are:</a:t>
            </a:r>
          </a:p>
          <a:p>
            <a:pPr lvl="2"/>
            <a:r>
              <a:rPr lang="en-US" sz="2400" dirty="0"/>
              <a:t>Eclipse (http://www.eclipse.org)</a:t>
            </a:r>
          </a:p>
          <a:p>
            <a:pPr lvl="2"/>
            <a:r>
              <a:rPr lang="fi-FI" sz="2400" dirty="0"/>
              <a:t>IntelliJ IDEA (http://www.jetbrains.com)</a:t>
            </a:r>
          </a:p>
          <a:p>
            <a:pPr lvl="2"/>
            <a:r>
              <a:rPr lang="nl-NL" sz="2400" dirty="0"/>
              <a:t>NetBeans (http://www.netbeans.org)</a:t>
            </a:r>
          </a:p>
          <a:p>
            <a:endParaRPr lang="en-US" dirty="0"/>
          </a:p>
        </p:txBody>
      </p:sp>
    </p:spTree>
    <p:extLst>
      <p:ext uri="{BB962C8B-B14F-4D97-AF65-F5344CB8AC3E}">
        <p14:creationId xmlns:p14="http://schemas.microsoft.com/office/powerpoint/2010/main" val="23799751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compilation</a:t>
            </a:r>
            <a:endParaRPr lang="en-US" dirty="0"/>
          </a:p>
        </p:txBody>
      </p:sp>
      <p:sp>
        <p:nvSpPr>
          <p:cNvPr id="3" name="Content Placeholder 2"/>
          <p:cNvSpPr>
            <a:spLocks noGrp="1"/>
          </p:cNvSpPr>
          <p:nvPr>
            <p:ph idx="1"/>
          </p:nvPr>
        </p:nvSpPr>
        <p:spPr/>
        <p:txBody>
          <a:bodyPr/>
          <a:lstStyle/>
          <a:p>
            <a:r>
              <a:rPr lang="en-US" altLang="en-US" dirty="0">
                <a:solidFill>
                  <a:srgbClr val="000000"/>
                </a:solidFill>
              </a:rPr>
              <a:t>Phase 2: Compiling a Java Program into </a:t>
            </a:r>
            <a:r>
              <a:rPr lang="en-US" altLang="en-US" dirty="0">
                <a:solidFill>
                  <a:srgbClr val="FF0000"/>
                </a:solidFill>
              </a:rPr>
              <a:t>Bytecodes</a:t>
            </a:r>
          </a:p>
          <a:p>
            <a:pPr lvl="1"/>
            <a:r>
              <a:rPr lang="en-US" altLang="en-US" dirty="0">
                <a:solidFill>
                  <a:srgbClr val="000000"/>
                </a:solidFill>
              </a:rPr>
              <a:t>Use the command </a:t>
            </a:r>
            <a:r>
              <a:rPr lang="en-US" altLang="en-US" dirty="0" err="1">
                <a:solidFill>
                  <a:srgbClr val="0000FF"/>
                </a:solidFill>
              </a:rPr>
              <a:t>javac</a:t>
            </a:r>
            <a:r>
              <a:rPr lang="en-US" altLang="en-US" dirty="0">
                <a:solidFill>
                  <a:srgbClr val="000000"/>
                </a:solidFill>
              </a:rPr>
              <a:t> (the </a:t>
            </a:r>
            <a:r>
              <a:rPr lang="en-US" altLang="en-US" dirty="0">
                <a:solidFill>
                  <a:srgbClr val="0000FF"/>
                </a:solidFill>
              </a:rPr>
              <a:t>Java compiler</a:t>
            </a:r>
            <a:r>
              <a:rPr lang="en-US" altLang="en-US" dirty="0">
                <a:solidFill>
                  <a:srgbClr val="000000"/>
                </a:solidFill>
              </a:rPr>
              <a:t>) to </a:t>
            </a:r>
            <a:r>
              <a:rPr lang="en-US" altLang="en-US" dirty="0">
                <a:solidFill>
                  <a:srgbClr val="0000FF"/>
                </a:solidFill>
              </a:rPr>
              <a:t>compile</a:t>
            </a:r>
            <a:r>
              <a:rPr lang="en-US" altLang="en-US" dirty="0">
                <a:solidFill>
                  <a:srgbClr val="000000"/>
                </a:solidFill>
              </a:rPr>
              <a:t> a program. For example, to compile a program called </a:t>
            </a:r>
            <a:r>
              <a:rPr lang="en-US" altLang="en-US" dirty="0">
                <a:solidFill>
                  <a:srgbClr val="000000"/>
                </a:solidFill>
                <a:latin typeface="Consolas" panose="020B0609020204030204" pitchFamily="49" charset="0"/>
              </a:rPr>
              <a:t>Welcome.java</a:t>
            </a:r>
            <a:r>
              <a:rPr lang="en-US" altLang="en-US" dirty="0">
                <a:solidFill>
                  <a:srgbClr val="000000"/>
                </a:solidFill>
              </a:rPr>
              <a:t>, you’d type</a:t>
            </a:r>
          </a:p>
          <a:p>
            <a:pPr lvl="2"/>
            <a:r>
              <a:rPr lang="en-US" altLang="en-US" dirty="0" err="1">
                <a:solidFill>
                  <a:srgbClr val="000000"/>
                </a:solidFill>
                <a:latin typeface="Consolas" panose="020B0609020204030204" pitchFamily="49" charset="0"/>
              </a:rPr>
              <a:t>javac</a:t>
            </a:r>
            <a:r>
              <a:rPr lang="en-US" altLang="en-US" dirty="0">
                <a:solidFill>
                  <a:srgbClr val="000000"/>
                </a:solidFill>
                <a:latin typeface="Consolas" panose="020B0609020204030204" pitchFamily="49" charset="0"/>
              </a:rPr>
              <a:t> </a:t>
            </a:r>
            <a:r>
              <a:rPr lang="en-US" altLang="en-US" dirty="0">
                <a:solidFill>
                  <a:srgbClr val="FF0000"/>
                </a:solidFill>
                <a:latin typeface="Consolas" panose="020B0609020204030204" pitchFamily="49" charset="0"/>
              </a:rPr>
              <a:t>Welcome.java</a:t>
            </a:r>
          </a:p>
          <a:p>
            <a:pPr lvl="1"/>
            <a:r>
              <a:rPr lang="en-US" altLang="en-US" dirty="0">
                <a:solidFill>
                  <a:srgbClr val="000000"/>
                </a:solidFill>
              </a:rPr>
              <a:t>If the program compiles, the compiler produces a </a:t>
            </a:r>
            <a:r>
              <a:rPr lang="en-US" altLang="en-US" dirty="0">
                <a:solidFill>
                  <a:srgbClr val="0000FF"/>
                </a:solidFill>
              </a:rPr>
              <a:t>.class</a:t>
            </a:r>
            <a:r>
              <a:rPr lang="en-US" altLang="en-US" dirty="0">
                <a:solidFill>
                  <a:srgbClr val="000000"/>
                </a:solidFill>
              </a:rPr>
              <a:t> file called </a:t>
            </a:r>
            <a:r>
              <a:rPr lang="en-US" altLang="en-US" dirty="0" err="1">
                <a:solidFill>
                  <a:srgbClr val="FF0000"/>
                </a:solidFill>
                <a:latin typeface="Consolas" panose="020B0609020204030204" pitchFamily="49" charset="0"/>
              </a:rPr>
              <a:t>Welcome.class</a:t>
            </a:r>
            <a:r>
              <a:rPr lang="en-US" altLang="en-US" dirty="0">
                <a:solidFill>
                  <a:srgbClr val="000000"/>
                </a:solidFill>
              </a:rPr>
              <a:t> that contains the compiled version. </a:t>
            </a:r>
          </a:p>
          <a:p>
            <a:endParaRPr lang="en-US" dirty="0"/>
          </a:p>
        </p:txBody>
      </p:sp>
      <p:pic>
        <p:nvPicPr>
          <p:cNvPr id="4" name="Picture 3" descr="jhtp_01_Intro_Page_32">
            <a:extLst>
              <a:ext uri="{FF2B5EF4-FFF2-40B4-BE49-F238E27FC236}">
                <a16:creationId xmlns:a16="http://schemas.microsoft.com/office/drawing/2014/main" id="{D86B00BD-B4F3-4E21-85E6-E1A9218A8F2A}"/>
              </a:ext>
            </a:extLst>
          </p:cNvPr>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21470" t="17762" r="7468" b="35050"/>
          <a:stretch/>
        </p:blipFill>
        <p:spPr>
          <a:xfrm>
            <a:off x="1870840" y="4540469"/>
            <a:ext cx="6400801" cy="1166648"/>
          </a:xfrm>
          <a:prstGeom prst="rect">
            <a:avLst/>
          </a:prstGeom>
        </p:spPr>
      </p:pic>
    </p:spTree>
    <p:extLst>
      <p:ext uri="{BB962C8B-B14F-4D97-AF65-F5344CB8AC3E}">
        <p14:creationId xmlns:p14="http://schemas.microsoft.com/office/powerpoint/2010/main" val="37863617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Java Virtual Machine (JVM)</a:t>
            </a:r>
          </a:p>
        </p:txBody>
      </p:sp>
      <p:sp>
        <p:nvSpPr>
          <p:cNvPr id="3" name="Content Placeholder 2"/>
          <p:cNvSpPr>
            <a:spLocks noGrp="1"/>
          </p:cNvSpPr>
          <p:nvPr>
            <p:ph idx="1"/>
          </p:nvPr>
        </p:nvSpPr>
        <p:spPr/>
        <p:txBody>
          <a:bodyPr/>
          <a:lstStyle/>
          <a:p>
            <a:r>
              <a:rPr lang="en-US" altLang="en-US" sz="2500" dirty="0">
                <a:solidFill>
                  <a:srgbClr val="000000"/>
                </a:solidFill>
              </a:rPr>
              <a:t>Java compiler translates Java source code into </a:t>
            </a:r>
            <a:r>
              <a:rPr lang="en-US" altLang="en-US" sz="2500" dirty="0">
                <a:solidFill>
                  <a:srgbClr val="0000FF"/>
                </a:solidFill>
              </a:rPr>
              <a:t>bytecodes</a:t>
            </a:r>
            <a:r>
              <a:rPr lang="en-US" altLang="en-US" sz="2500" dirty="0">
                <a:solidFill>
                  <a:srgbClr val="000000"/>
                </a:solidFill>
              </a:rPr>
              <a:t> that represent the tasks to execute.</a:t>
            </a:r>
          </a:p>
          <a:p>
            <a:r>
              <a:rPr lang="en-US" altLang="en-US" sz="2500" dirty="0">
                <a:solidFill>
                  <a:srgbClr val="000000"/>
                </a:solidFill>
              </a:rPr>
              <a:t>The </a:t>
            </a:r>
            <a:r>
              <a:rPr lang="en-US" altLang="en-US" sz="2500" dirty="0">
                <a:solidFill>
                  <a:srgbClr val="0000FF"/>
                </a:solidFill>
              </a:rPr>
              <a:t>Java Virtual Machine </a:t>
            </a:r>
            <a:r>
              <a:rPr lang="en-US" altLang="en-US" sz="2500" dirty="0">
                <a:solidFill>
                  <a:srgbClr val="000000"/>
                </a:solidFill>
              </a:rPr>
              <a:t>(</a:t>
            </a:r>
            <a:r>
              <a:rPr lang="en-US" altLang="en-US" sz="2500" dirty="0">
                <a:solidFill>
                  <a:srgbClr val="0000FF"/>
                </a:solidFill>
              </a:rPr>
              <a:t>JVM</a:t>
            </a:r>
            <a:r>
              <a:rPr lang="en-US" altLang="en-US" sz="2500" dirty="0">
                <a:solidFill>
                  <a:srgbClr val="000000"/>
                </a:solidFill>
              </a:rPr>
              <a:t>)—a part of the JDK and the foundation of the Java platform—executes bytecodes.</a:t>
            </a:r>
          </a:p>
          <a:p>
            <a:r>
              <a:rPr lang="en-US" altLang="en-US" sz="2500" dirty="0">
                <a:solidFill>
                  <a:srgbClr val="0000FF"/>
                </a:solidFill>
              </a:rPr>
              <a:t>Virtual machine </a:t>
            </a:r>
            <a:r>
              <a:rPr lang="en-US" altLang="en-US" sz="2500" dirty="0">
                <a:solidFill>
                  <a:srgbClr val="000000"/>
                </a:solidFill>
              </a:rPr>
              <a:t>(</a:t>
            </a:r>
            <a:r>
              <a:rPr lang="en-US" altLang="en-US" sz="2500" dirty="0">
                <a:solidFill>
                  <a:srgbClr val="0000FF"/>
                </a:solidFill>
              </a:rPr>
              <a:t>VM</a:t>
            </a:r>
            <a:r>
              <a:rPr lang="en-US" altLang="en-US" sz="2500" dirty="0">
                <a:solidFill>
                  <a:srgbClr val="000000"/>
                </a:solidFill>
              </a:rPr>
              <a:t>)—a software application that simulates a computer</a:t>
            </a:r>
          </a:p>
          <a:p>
            <a:pPr lvl="1"/>
            <a:r>
              <a:rPr lang="en-US" altLang="en-US" sz="2100" dirty="0">
                <a:solidFill>
                  <a:srgbClr val="000000"/>
                </a:solidFill>
              </a:rPr>
              <a:t>Hides the underlying operating system and hardware from the programs that interact with it.</a:t>
            </a:r>
          </a:p>
          <a:p>
            <a:r>
              <a:rPr lang="en-US" altLang="en-US" sz="2500" dirty="0">
                <a:solidFill>
                  <a:srgbClr val="000000"/>
                </a:solidFill>
              </a:rPr>
              <a:t>If the same VM is implemented on many computer platforms, applications written for that type of VM can be used on all those platforms.</a:t>
            </a:r>
          </a:p>
          <a:p>
            <a:endParaRPr lang="en-US" dirty="0"/>
          </a:p>
        </p:txBody>
      </p:sp>
    </p:spTree>
    <p:extLst>
      <p:ext uri="{BB962C8B-B14F-4D97-AF65-F5344CB8AC3E}">
        <p14:creationId xmlns:p14="http://schemas.microsoft.com/office/powerpoint/2010/main" val="112487343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Bytecode</a:t>
            </a:r>
          </a:p>
        </p:txBody>
      </p:sp>
      <p:sp>
        <p:nvSpPr>
          <p:cNvPr id="3" name="Content Placeholder 2"/>
          <p:cNvSpPr>
            <a:spLocks noGrp="1"/>
          </p:cNvSpPr>
          <p:nvPr>
            <p:ph idx="1"/>
          </p:nvPr>
        </p:nvSpPr>
        <p:spPr/>
        <p:txBody>
          <a:bodyPr/>
          <a:lstStyle/>
          <a:p>
            <a:r>
              <a:rPr lang="en-US" altLang="en-US" sz="2500" dirty="0">
                <a:solidFill>
                  <a:srgbClr val="000000"/>
                </a:solidFill>
              </a:rPr>
              <a:t>Bytecode instructions are </a:t>
            </a:r>
            <a:r>
              <a:rPr lang="en-US" altLang="en-US" sz="2500" i="1" dirty="0">
                <a:solidFill>
                  <a:srgbClr val="FF0000"/>
                </a:solidFill>
              </a:rPr>
              <a:t>platform independent</a:t>
            </a:r>
          </a:p>
          <a:p>
            <a:r>
              <a:rPr lang="en-US" altLang="en-US" sz="2500" dirty="0">
                <a:solidFill>
                  <a:srgbClr val="000000"/>
                </a:solidFill>
              </a:rPr>
              <a:t>Bytecodes are </a:t>
            </a:r>
            <a:r>
              <a:rPr lang="en-US" altLang="en-US" sz="2500" dirty="0">
                <a:solidFill>
                  <a:srgbClr val="0000FF"/>
                </a:solidFill>
              </a:rPr>
              <a:t>portable</a:t>
            </a:r>
          </a:p>
          <a:p>
            <a:pPr lvl="1"/>
            <a:r>
              <a:rPr lang="en-US" altLang="en-US" sz="2100" dirty="0">
                <a:solidFill>
                  <a:srgbClr val="000000"/>
                </a:solidFill>
              </a:rPr>
              <a:t>The same bytecode instructions can execute on any platform containing a JVM that understands the version of Java in which the bytecode instructions were compiled.</a:t>
            </a:r>
          </a:p>
          <a:p>
            <a:r>
              <a:rPr lang="en-US" altLang="en-US" sz="2500" dirty="0">
                <a:solidFill>
                  <a:srgbClr val="000000"/>
                </a:solidFill>
              </a:rPr>
              <a:t>The JVM is invoked by the </a:t>
            </a:r>
            <a:r>
              <a:rPr lang="en-US" altLang="en-US" sz="2500" dirty="0">
                <a:solidFill>
                  <a:srgbClr val="0000FF"/>
                </a:solidFill>
              </a:rPr>
              <a:t>java</a:t>
            </a:r>
            <a:r>
              <a:rPr lang="en-US" altLang="en-US" sz="2500" dirty="0">
                <a:solidFill>
                  <a:srgbClr val="000000"/>
                </a:solidFill>
              </a:rPr>
              <a:t> command. For example, to execute a Java application called </a:t>
            </a:r>
            <a:r>
              <a:rPr lang="en-US" altLang="en-US" sz="2500" dirty="0">
                <a:solidFill>
                  <a:srgbClr val="000000"/>
                </a:solidFill>
                <a:latin typeface="Consolas" panose="020B0609020204030204" pitchFamily="49" charset="0"/>
              </a:rPr>
              <a:t>Welcome</a:t>
            </a:r>
            <a:r>
              <a:rPr lang="en-US" altLang="en-US" sz="2500" dirty="0">
                <a:solidFill>
                  <a:srgbClr val="000000"/>
                </a:solidFill>
              </a:rPr>
              <a:t>, you’d type the command</a:t>
            </a:r>
          </a:p>
          <a:p>
            <a:pPr lvl="2"/>
            <a:r>
              <a:rPr lang="en-US" altLang="en-US" sz="1900" dirty="0">
                <a:solidFill>
                  <a:srgbClr val="000000"/>
                </a:solidFill>
                <a:latin typeface="Consolas" panose="020B0609020204030204" pitchFamily="49" charset="0"/>
              </a:rPr>
              <a:t>java Welcome</a:t>
            </a:r>
          </a:p>
          <a:p>
            <a:endParaRPr lang="en-US" dirty="0"/>
          </a:p>
        </p:txBody>
      </p:sp>
    </p:spTree>
    <p:extLst>
      <p:ext uri="{BB962C8B-B14F-4D97-AF65-F5344CB8AC3E}">
        <p14:creationId xmlns:p14="http://schemas.microsoft.com/office/powerpoint/2010/main" val="10426418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loading</a:t>
            </a:r>
            <a:endParaRPr lang="en-US" dirty="0"/>
          </a:p>
        </p:txBody>
      </p:sp>
      <p:sp>
        <p:nvSpPr>
          <p:cNvPr id="3" name="Content Placeholder 2"/>
          <p:cNvSpPr>
            <a:spLocks noGrp="1"/>
          </p:cNvSpPr>
          <p:nvPr>
            <p:ph idx="1"/>
          </p:nvPr>
        </p:nvSpPr>
        <p:spPr/>
        <p:txBody>
          <a:bodyPr/>
          <a:lstStyle/>
          <a:p>
            <a:r>
              <a:rPr lang="en-US" altLang="en-US" dirty="0">
                <a:solidFill>
                  <a:srgbClr val="000000"/>
                </a:solidFill>
              </a:rPr>
              <a:t>Phase 3: Loading a Program into Memory</a:t>
            </a:r>
          </a:p>
          <a:p>
            <a:pPr lvl="1"/>
            <a:r>
              <a:rPr lang="en-US" altLang="en-US" dirty="0">
                <a:solidFill>
                  <a:srgbClr val="000000"/>
                </a:solidFill>
              </a:rPr>
              <a:t>The JVM places the program in memory to execute it—this is known as </a:t>
            </a:r>
            <a:r>
              <a:rPr lang="en-US" altLang="en-US" dirty="0">
                <a:solidFill>
                  <a:srgbClr val="0000FF"/>
                </a:solidFill>
              </a:rPr>
              <a:t>loading</a:t>
            </a:r>
            <a:r>
              <a:rPr lang="en-US" altLang="en-US" i="1" dirty="0">
                <a:solidFill>
                  <a:srgbClr val="000000"/>
                </a:solidFill>
              </a:rPr>
              <a:t>.</a:t>
            </a:r>
          </a:p>
          <a:p>
            <a:pPr lvl="1"/>
            <a:r>
              <a:rPr lang="en-US" altLang="en-US" dirty="0">
                <a:solidFill>
                  <a:srgbClr val="0000FF"/>
                </a:solidFill>
              </a:rPr>
              <a:t>Class loader</a:t>
            </a:r>
            <a:r>
              <a:rPr lang="en-US" altLang="en-US" i="1" dirty="0">
                <a:solidFill>
                  <a:srgbClr val="000000"/>
                </a:solidFill>
              </a:rPr>
              <a:t> </a:t>
            </a:r>
            <a:r>
              <a:rPr lang="en-US" altLang="en-US" dirty="0">
                <a:solidFill>
                  <a:srgbClr val="000000"/>
                </a:solidFill>
              </a:rPr>
              <a:t>takes the </a:t>
            </a:r>
            <a:r>
              <a:rPr lang="en-US" altLang="en-US" dirty="0">
                <a:solidFill>
                  <a:srgbClr val="000000"/>
                </a:solidFill>
                <a:latin typeface="Consolas" panose="020B0609020204030204" pitchFamily="49" charset="0"/>
              </a:rPr>
              <a:t>.class</a:t>
            </a:r>
            <a:r>
              <a:rPr lang="en-US" altLang="en-US" dirty="0">
                <a:solidFill>
                  <a:srgbClr val="000000"/>
                </a:solidFill>
              </a:rPr>
              <a:t> files containing the program’s bytecodes and transfers them to primary memory.</a:t>
            </a:r>
          </a:p>
          <a:p>
            <a:pPr lvl="1"/>
            <a:r>
              <a:rPr lang="en-US" altLang="en-US" dirty="0">
                <a:solidFill>
                  <a:srgbClr val="000000"/>
                </a:solidFill>
              </a:rPr>
              <a:t>Also loads any of the </a:t>
            </a:r>
            <a:r>
              <a:rPr lang="en-US" altLang="en-US" dirty="0">
                <a:solidFill>
                  <a:srgbClr val="000000"/>
                </a:solidFill>
                <a:latin typeface="Consolas" panose="020B0609020204030204" pitchFamily="49" charset="0"/>
              </a:rPr>
              <a:t>.class</a:t>
            </a:r>
            <a:r>
              <a:rPr lang="en-US" altLang="en-US" dirty="0">
                <a:solidFill>
                  <a:srgbClr val="000000"/>
                </a:solidFill>
              </a:rPr>
              <a:t> files provided by Java that your program uses.</a:t>
            </a:r>
          </a:p>
          <a:p>
            <a:r>
              <a:rPr lang="en-US" altLang="en-US" dirty="0">
                <a:solidFill>
                  <a:srgbClr val="000000"/>
                </a:solidFill>
              </a:rPr>
              <a:t>The </a:t>
            </a:r>
            <a:r>
              <a:rPr lang="en-US" altLang="en-US" dirty="0">
                <a:solidFill>
                  <a:srgbClr val="000000"/>
                </a:solidFill>
                <a:latin typeface="Consolas" panose="020B0609020204030204" pitchFamily="49" charset="0"/>
              </a:rPr>
              <a:t>.class</a:t>
            </a:r>
            <a:r>
              <a:rPr lang="en-US" altLang="en-US" dirty="0">
                <a:solidFill>
                  <a:srgbClr val="000000"/>
                </a:solidFill>
              </a:rPr>
              <a:t> files can be loaded from a disk on your system or over a network. </a:t>
            </a:r>
          </a:p>
          <a:p>
            <a:endParaRPr lang="en-US" dirty="0"/>
          </a:p>
        </p:txBody>
      </p:sp>
    </p:spTree>
    <p:extLst>
      <p:ext uri="{BB962C8B-B14F-4D97-AF65-F5344CB8AC3E}">
        <p14:creationId xmlns:p14="http://schemas.microsoft.com/office/powerpoint/2010/main" val="7703390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Java class loading</a:t>
            </a:r>
            <a:endParaRPr lang="en-US" dirty="0"/>
          </a:p>
        </p:txBody>
      </p:sp>
      <p:pic>
        <p:nvPicPr>
          <p:cNvPr id="4" name="Picture 3" descr="jhtp_01_Intro_Page_34">
            <a:extLst>
              <a:ext uri="{FF2B5EF4-FFF2-40B4-BE49-F238E27FC236}">
                <a16:creationId xmlns:a16="http://schemas.microsoft.com/office/drawing/2014/main" id="{9392C0A3-8B59-49CD-B673-280AC4D7413C}"/>
              </a:ext>
            </a:extLst>
          </p:cNvPr>
          <p:cNvPicPr>
            <a:picLocks noGrp="1" noChangeAspect="1"/>
          </p:cNvPicPr>
          <p:nvPr isPhoto="1"/>
        </p:nvPicPr>
        <p:blipFill rotWithShape="1">
          <a:blip r:embed="rId2" cstate="print">
            <a:lum/>
            <a:extLst>
              <a:ext uri="{28A0092B-C50C-407E-A947-70E740481C1C}">
                <a14:useLocalDpi xmlns:a14="http://schemas.microsoft.com/office/drawing/2010/main" val="0"/>
              </a:ext>
            </a:extLst>
          </a:blip>
          <a:srcRect l="21378" t="11733" r="12156" b="23315"/>
          <a:stretch/>
        </p:blipFill>
        <p:spPr>
          <a:xfrm>
            <a:off x="838200" y="1972769"/>
            <a:ext cx="8572811" cy="3513630"/>
          </a:xfrm>
          <a:prstGeom prst="rect">
            <a:avLst/>
          </a:prstGeom>
        </p:spPr>
      </p:pic>
    </p:spTree>
    <p:extLst>
      <p:ext uri="{BB962C8B-B14F-4D97-AF65-F5344CB8AC3E}">
        <p14:creationId xmlns:p14="http://schemas.microsoft.com/office/powerpoint/2010/main" val="199558933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Bytecode Verification</a:t>
            </a:r>
          </a:p>
        </p:txBody>
      </p:sp>
      <p:sp>
        <p:nvSpPr>
          <p:cNvPr id="3" name="Content Placeholder 2"/>
          <p:cNvSpPr>
            <a:spLocks noGrp="1"/>
          </p:cNvSpPr>
          <p:nvPr>
            <p:ph idx="1"/>
          </p:nvPr>
        </p:nvSpPr>
        <p:spPr/>
        <p:txBody>
          <a:bodyPr>
            <a:normAutofit/>
          </a:bodyPr>
          <a:lstStyle/>
          <a:p>
            <a:r>
              <a:rPr lang="en-US" altLang="en-US" sz="2400" dirty="0">
                <a:solidFill>
                  <a:srgbClr val="000000"/>
                </a:solidFill>
              </a:rPr>
              <a:t>Phase 4: Bytecode Verification</a:t>
            </a:r>
          </a:p>
          <a:p>
            <a:pPr lvl="1"/>
            <a:r>
              <a:rPr lang="en-US" altLang="en-US" sz="2000" dirty="0">
                <a:solidFill>
                  <a:srgbClr val="000000"/>
                </a:solidFill>
              </a:rPr>
              <a:t>As the classes are loaded, the </a:t>
            </a:r>
            <a:r>
              <a:rPr lang="en-US" altLang="en-US" sz="2000" dirty="0">
                <a:solidFill>
                  <a:srgbClr val="0000FF"/>
                </a:solidFill>
              </a:rPr>
              <a:t>bytecode verifier</a:t>
            </a:r>
            <a:r>
              <a:rPr lang="en-US" altLang="en-US" sz="2000" dirty="0">
                <a:solidFill>
                  <a:srgbClr val="000000"/>
                </a:solidFill>
              </a:rPr>
              <a:t> examines their bytecodes </a:t>
            </a:r>
          </a:p>
          <a:p>
            <a:pPr lvl="1"/>
            <a:r>
              <a:rPr lang="en-US" altLang="en-US" sz="2000" dirty="0">
                <a:solidFill>
                  <a:srgbClr val="000000"/>
                </a:solidFill>
              </a:rPr>
              <a:t>Ensures that they’re valid and do not violate Java’s security restrictions.</a:t>
            </a:r>
          </a:p>
          <a:p>
            <a:r>
              <a:rPr lang="en-US" altLang="en-US" sz="2400" dirty="0">
                <a:solidFill>
                  <a:srgbClr val="000000"/>
                </a:solidFill>
              </a:rPr>
              <a:t>Java enforces strong security to make sure that Java programs arriving over the network do not damage your files or your system (as computer viruses and worms might).</a:t>
            </a:r>
          </a:p>
          <a:p>
            <a:endParaRPr lang="en-US" sz="2400" dirty="0"/>
          </a:p>
        </p:txBody>
      </p:sp>
      <p:pic>
        <p:nvPicPr>
          <p:cNvPr id="4" name="Picture 3"/>
          <p:cNvPicPr>
            <a:picLocks noChangeAspect="1"/>
          </p:cNvPicPr>
          <p:nvPr/>
        </p:nvPicPr>
        <p:blipFill rotWithShape="1">
          <a:blip r:embed="rId2"/>
          <a:srcRect l="21382" t="15326" r="10606" b="25689"/>
          <a:stretch/>
        </p:blipFill>
        <p:spPr>
          <a:xfrm>
            <a:off x="1848282" y="4032825"/>
            <a:ext cx="6265705" cy="2056803"/>
          </a:xfrm>
          <a:prstGeom prst="rect">
            <a:avLst/>
          </a:prstGeom>
        </p:spPr>
      </p:pic>
    </p:spTree>
    <p:extLst>
      <p:ext uri="{BB962C8B-B14F-4D97-AF65-F5344CB8AC3E}">
        <p14:creationId xmlns:p14="http://schemas.microsoft.com/office/powerpoint/2010/main" val="122841900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Execution</a:t>
            </a:r>
            <a:endParaRPr lang="en-US" dirty="0"/>
          </a:p>
        </p:txBody>
      </p:sp>
      <p:sp>
        <p:nvSpPr>
          <p:cNvPr id="3" name="Content Placeholder 2"/>
          <p:cNvSpPr>
            <a:spLocks noGrp="1"/>
          </p:cNvSpPr>
          <p:nvPr>
            <p:ph idx="1"/>
          </p:nvPr>
        </p:nvSpPr>
        <p:spPr/>
        <p:txBody>
          <a:bodyPr/>
          <a:lstStyle/>
          <a:p>
            <a:r>
              <a:rPr lang="en-US" altLang="en-US" sz="2500" dirty="0">
                <a:solidFill>
                  <a:srgbClr val="000000"/>
                </a:solidFill>
              </a:rPr>
              <a:t>Phase 5: Execution</a:t>
            </a:r>
          </a:p>
          <a:p>
            <a:pPr lvl="1"/>
            <a:r>
              <a:rPr lang="en-US" altLang="en-US" sz="2100" dirty="0">
                <a:solidFill>
                  <a:srgbClr val="000000"/>
                </a:solidFill>
              </a:rPr>
              <a:t>The JVM </a:t>
            </a:r>
            <a:r>
              <a:rPr lang="en-US" altLang="en-US" sz="2100" dirty="0">
                <a:solidFill>
                  <a:srgbClr val="0000FF"/>
                </a:solidFill>
              </a:rPr>
              <a:t>executes</a:t>
            </a:r>
            <a:r>
              <a:rPr lang="en-US" altLang="en-US" sz="2100" dirty="0">
                <a:solidFill>
                  <a:srgbClr val="000000"/>
                </a:solidFill>
              </a:rPr>
              <a:t> the program’s bytecodes.</a:t>
            </a:r>
          </a:p>
          <a:p>
            <a:pPr lvl="1"/>
            <a:r>
              <a:rPr lang="en-US" altLang="en-US" sz="2100" dirty="0">
                <a:solidFill>
                  <a:srgbClr val="000000"/>
                </a:solidFill>
              </a:rPr>
              <a:t>JVMs typically execute bytecodes using </a:t>
            </a:r>
            <a:r>
              <a:rPr lang="en-US" altLang="en-US" sz="2100" dirty="0" smtClean="0">
                <a:solidFill>
                  <a:srgbClr val="000000"/>
                </a:solidFill>
              </a:rPr>
              <a:t>a </a:t>
            </a:r>
            <a:r>
              <a:rPr lang="en-US" altLang="en-US" sz="2100" dirty="0">
                <a:solidFill>
                  <a:srgbClr val="000000"/>
                </a:solidFill>
              </a:rPr>
              <a:t>so-called </a:t>
            </a:r>
            <a:r>
              <a:rPr lang="en-US" altLang="en-US" sz="2100" dirty="0">
                <a:solidFill>
                  <a:srgbClr val="0000FF"/>
                </a:solidFill>
              </a:rPr>
              <a:t>just-in-time (JIT) compilation</a:t>
            </a:r>
            <a:r>
              <a:rPr lang="en-US" altLang="en-US" sz="2100" dirty="0">
                <a:solidFill>
                  <a:srgbClr val="000000"/>
                </a:solidFill>
              </a:rPr>
              <a:t>.</a:t>
            </a:r>
          </a:p>
          <a:p>
            <a:pPr lvl="1"/>
            <a:r>
              <a:rPr lang="en-US" altLang="en-US" sz="2100" dirty="0">
                <a:solidFill>
                  <a:srgbClr val="000000"/>
                </a:solidFill>
              </a:rPr>
              <a:t>Analyzes the bytecodes as they’re interpreted</a:t>
            </a:r>
          </a:p>
          <a:p>
            <a:pPr lvl="1"/>
            <a:r>
              <a:rPr lang="en-US" altLang="en-US" sz="2100" dirty="0">
                <a:solidFill>
                  <a:srgbClr val="000000"/>
                </a:solidFill>
              </a:rPr>
              <a:t>A </a:t>
            </a:r>
            <a:r>
              <a:rPr lang="en-US" altLang="en-US" sz="2100" dirty="0">
                <a:solidFill>
                  <a:srgbClr val="0000FF"/>
                </a:solidFill>
              </a:rPr>
              <a:t>just-in-time </a:t>
            </a:r>
            <a:r>
              <a:rPr lang="en-US" altLang="en-US" sz="2100" dirty="0">
                <a:solidFill>
                  <a:srgbClr val="000000"/>
                </a:solidFill>
              </a:rPr>
              <a:t>(</a:t>
            </a:r>
            <a:r>
              <a:rPr lang="en-US" altLang="en-US" sz="2100" dirty="0">
                <a:solidFill>
                  <a:srgbClr val="0000FF"/>
                </a:solidFill>
              </a:rPr>
              <a:t>JIT</a:t>
            </a:r>
            <a:r>
              <a:rPr lang="en-US" altLang="en-US" sz="2100" dirty="0">
                <a:solidFill>
                  <a:srgbClr val="000000"/>
                </a:solidFill>
              </a:rPr>
              <a:t>)</a:t>
            </a:r>
            <a:r>
              <a:rPr lang="en-US" altLang="en-US" sz="2100" dirty="0">
                <a:solidFill>
                  <a:srgbClr val="0000FF"/>
                </a:solidFill>
              </a:rPr>
              <a:t> compiler</a:t>
            </a:r>
            <a:r>
              <a:rPr lang="en-US" altLang="en-US" sz="2100" dirty="0">
                <a:solidFill>
                  <a:srgbClr val="000000"/>
                </a:solidFill>
              </a:rPr>
              <a:t>—such as Oracle’s </a:t>
            </a:r>
            <a:r>
              <a:rPr lang="en-US" altLang="en-US" sz="2100" dirty="0">
                <a:solidFill>
                  <a:srgbClr val="0000FF"/>
                </a:solidFill>
              </a:rPr>
              <a:t>Java </a:t>
            </a:r>
            <a:r>
              <a:rPr lang="en-US" altLang="en-US" sz="2100" dirty="0" err="1">
                <a:solidFill>
                  <a:srgbClr val="0000FF"/>
                </a:solidFill>
              </a:rPr>
              <a:t>HotSpot</a:t>
            </a:r>
            <a:r>
              <a:rPr lang="en-US" altLang="en-US" sz="2100" dirty="0">
                <a:solidFill>
                  <a:srgbClr val="0000FF"/>
                </a:solidFill>
              </a:rPr>
              <a:t>™ compiler</a:t>
            </a:r>
            <a:r>
              <a:rPr lang="en-US" altLang="en-US" sz="2100" dirty="0">
                <a:solidFill>
                  <a:srgbClr val="000000"/>
                </a:solidFill>
              </a:rPr>
              <a:t>—translates the bytecodes into the underlying computer’s machine language.</a:t>
            </a:r>
          </a:p>
          <a:p>
            <a:endParaRPr lang="en-US" dirty="0"/>
          </a:p>
        </p:txBody>
      </p:sp>
    </p:spTree>
    <p:extLst>
      <p:ext uri="{BB962C8B-B14F-4D97-AF65-F5344CB8AC3E}">
        <p14:creationId xmlns:p14="http://schemas.microsoft.com/office/powerpoint/2010/main" val="32880546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Execution (Cont.)</a:t>
            </a:r>
            <a:endParaRPr lang="en-US" dirty="0"/>
          </a:p>
        </p:txBody>
      </p:sp>
      <p:sp>
        <p:nvSpPr>
          <p:cNvPr id="3" name="Content Placeholder 2"/>
          <p:cNvSpPr>
            <a:spLocks noGrp="1"/>
          </p:cNvSpPr>
          <p:nvPr>
            <p:ph idx="1"/>
          </p:nvPr>
        </p:nvSpPr>
        <p:spPr/>
        <p:txBody>
          <a:bodyPr/>
          <a:lstStyle/>
          <a:p>
            <a:pPr>
              <a:lnSpc>
                <a:spcPct val="80000"/>
              </a:lnSpc>
              <a:defRPr/>
            </a:pPr>
            <a:r>
              <a:rPr lang="en-US" altLang="en-US" dirty="0" smtClean="0">
                <a:solidFill>
                  <a:srgbClr val="000000"/>
                </a:solidFill>
              </a:rPr>
              <a:t>Java </a:t>
            </a:r>
            <a:r>
              <a:rPr lang="en-US" altLang="en-US" dirty="0">
                <a:solidFill>
                  <a:srgbClr val="000000"/>
                </a:solidFill>
              </a:rPr>
              <a:t>programs go through </a:t>
            </a:r>
            <a:r>
              <a:rPr lang="en-US" altLang="en-US" i="1" dirty="0">
                <a:solidFill>
                  <a:srgbClr val="000000"/>
                </a:solidFill>
              </a:rPr>
              <a:t>two </a:t>
            </a:r>
            <a:r>
              <a:rPr lang="en-US" altLang="en-US" dirty="0">
                <a:solidFill>
                  <a:srgbClr val="000000"/>
                </a:solidFill>
              </a:rPr>
              <a:t>compilation phases</a:t>
            </a:r>
          </a:p>
          <a:p>
            <a:pPr>
              <a:lnSpc>
                <a:spcPct val="80000"/>
              </a:lnSpc>
              <a:defRPr/>
            </a:pPr>
            <a:r>
              <a:rPr lang="en-US" altLang="en-US" dirty="0">
                <a:solidFill>
                  <a:srgbClr val="000000"/>
                </a:solidFill>
              </a:rPr>
              <a:t>One in which source code is translated into bytecodes (for portability across JVMs on different computer platforms) and </a:t>
            </a:r>
          </a:p>
          <a:p>
            <a:pPr>
              <a:lnSpc>
                <a:spcPct val="80000"/>
              </a:lnSpc>
              <a:defRPr/>
            </a:pPr>
            <a:r>
              <a:rPr lang="en-US" altLang="en-US" dirty="0">
                <a:solidFill>
                  <a:srgbClr val="000000"/>
                </a:solidFill>
              </a:rPr>
              <a:t>A second in which, during execution, the bytecodes are translated into </a:t>
            </a:r>
            <a:r>
              <a:rPr lang="en-US" altLang="en-US" i="1" dirty="0">
                <a:solidFill>
                  <a:srgbClr val="000000"/>
                </a:solidFill>
              </a:rPr>
              <a:t>machine language </a:t>
            </a:r>
            <a:r>
              <a:rPr lang="en-US" altLang="en-US" dirty="0">
                <a:solidFill>
                  <a:srgbClr val="000000"/>
                </a:solidFill>
              </a:rPr>
              <a:t>for the actual computer on which the program executes. </a:t>
            </a:r>
          </a:p>
          <a:p>
            <a:endParaRPr lang="en-US" dirty="0"/>
          </a:p>
        </p:txBody>
      </p:sp>
    </p:spTree>
    <p:extLst>
      <p:ext uri="{BB962C8B-B14F-4D97-AF65-F5344CB8AC3E}">
        <p14:creationId xmlns:p14="http://schemas.microsoft.com/office/powerpoint/2010/main" val="20457814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Getting Your Questions Answered</a:t>
            </a:r>
          </a:p>
        </p:txBody>
      </p:sp>
      <p:sp>
        <p:nvSpPr>
          <p:cNvPr id="3" name="Content Placeholder 2"/>
          <p:cNvSpPr>
            <a:spLocks noGrp="1"/>
          </p:cNvSpPr>
          <p:nvPr>
            <p:ph idx="1"/>
          </p:nvPr>
        </p:nvSpPr>
        <p:spPr/>
        <p:txBody>
          <a:bodyPr>
            <a:normAutofit fontScale="92500" lnSpcReduction="10000"/>
          </a:bodyPr>
          <a:lstStyle/>
          <a:p>
            <a:r>
              <a:rPr lang="en-US" dirty="0"/>
              <a:t>There are many online forums in which you can get your Java questions answered and interact with other Java programmers. </a:t>
            </a:r>
          </a:p>
          <a:p>
            <a:r>
              <a:rPr lang="en-US" dirty="0"/>
              <a:t>Some popular Java and general programming forums include:</a:t>
            </a:r>
          </a:p>
          <a:p>
            <a:pPr lvl="2"/>
            <a:r>
              <a:rPr lang="en-US" sz="2800" dirty="0"/>
              <a:t>StackOverflow.com </a:t>
            </a:r>
          </a:p>
          <a:p>
            <a:pPr lvl="2"/>
            <a:r>
              <a:rPr lang="en-US" sz="2800" dirty="0"/>
              <a:t>Coderanch.com </a:t>
            </a:r>
          </a:p>
          <a:p>
            <a:pPr lvl="2"/>
            <a:r>
              <a:rPr lang="en-US" sz="2800" dirty="0"/>
              <a:t>The Oracle Java Forum—https://community.oracle.com/community/java</a:t>
            </a:r>
          </a:p>
          <a:p>
            <a:pPr lvl="2"/>
            <a:r>
              <a:rPr lang="en-US" sz="2800" dirty="0"/>
              <a:t>&lt;/</a:t>
            </a:r>
            <a:r>
              <a:rPr lang="en-US" sz="2800" dirty="0" err="1"/>
              <a:t>dream.in.code</a:t>
            </a:r>
            <a:r>
              <a:rPr lang="en-US" sz="2800" dirty="0"/>
              <a:t>&gt;—http://www.dreamincode.net/forums/forum/32-java/</a:t>
            </a:r>
          </a:p>
          <a:p>
            <a:endParaRPr lang="en-US" dirty="0"/>
          </a:p>
        </p:txBody>
      </p:sp>
    </p:spTree>
    <p:extLst>
      <p:ext uri="{BB962C8B-B14F-4D97-AF65-F5344CB8AC3E}">
        <p14:creationId xmlns:p14="http://schemas.microsoft.com/office/powerpoint/2010/main" val="262864030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39051" y="1259065"/>
            <a:ext cx="4113898" cy="677108"/>
          </a:xfrm>
          <a:prstGeom prst="rect">
            <a:avLst/>
          </a:prstGeom>
          <a:noFill/>
        </p:spPr>
        <p:txBody>
          <a:bodyPr wrap="square" rtlCol="0">
            <a:spAutoFit/>
          </a:bodyPr>
          <a:lstStyle/>
          <a:p>
            <a:r>
              <a:rPr lang="en-US" sz="3800" b="1" cap="all" dirty="0" err="1" smtClean="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SUmmary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chemeClr val="accent1">
                  <a:lumMod val="50000"/>
                </a:schemeClr>
              </a:buClr>
              <a:buSzPct val="73000"/>
              <a:buFont typeface="Wingdings 2"/>
              <a:buChar char=""/>
            </a:pPr>
            <a:r>
              <a:rPr lang="en-US" sz="1600" dirty="0">
                <a:solidFill>
                  <a:prstClr val="black"/>
                </a:solidFill>
                <a:latin typeface="Trebuchet MS"/>
              </a:rPr>
              <a:t>Programming languages</a:t>
            </a:r>
          </a:p>
          <a:p>
            <a:pPr marL="274320" lvl="0" indent="-274320">
              <a:lnSpc>
                <a:spcPct val="100000"/>
              </a:lnSpc>
              <a:spcBef>
                <a:spcPts val="600"/>
              </a:spcBef>
              <a:buClr>
                <a:schemeClr val="accent1">
                  <a:lumMod val="50000"/>
                </a:schemeClr>
              </a:buClr>
              <a:buSzPct val="73000"/>
              <a:buFont typeface="Wingdings 2"/>
              <a:buChar char=""/>
            </a:pPr>
            <a:r>
              <a:rPr lang="en-US" sz="1600" dirty="0">
                <a:solidFill>
                  <a:prstClr val="black"/>
                </a:solidFill>
                <a:latin typeface="Trebuchet MS"/>
              </a:rPr>
              <a:t>Compilers and Interpreters</a:t>
            </a:r>
          </a:p>
          <a:p>
            <a:pPr marL="274320" lvl="0" indent="-274320">
              <a:lnSpc>
                <a:spcPct val="100000"/>
              </a:lnSpc>
              <a:spcBef>
                <a:spcPts val="600"/>
              </a:spcBef>
              <a:buClr>
                <a:schemeClr val="accent1">
                  <a:lumMod val="50000"/>
                </a:schemeClr>
              </a:buClr>
              <a:buSzPct val="73000"/>
              <a:buFont typeface="Wingdings 2"/>
              <a:buChar char=""/>
            </a:pPr>
            <a:r>
              <a:rPr lang="en-US" sz="1600" dirty="0">
                <a:solidFill>
                  <a:prstClr val="black"/>
                </a:solidFill>
                <a:latin typeface="Trebuchet MS"/>
              </a:rPr>
              <a:t>Programming paradigms</a:t>
            </a:r>
          </a:p>
          <a:p>
            <a:pPr marL="274320" lvl="0" indent="-274320">
              <a:lnSpc>
                <a:spcPct val="100000"/>
              </a:lnSpc>
              <a:spcBef>
                <a:spcPts val="600"/>
              </a:spcBef>
              <a:buClr>
                <a:schemeClr val="accent1">
                  <a:lumMod val="50000"/>
                </a:schemeClr>
              </a:buClr>
              <a:buSzPct val="73000"/>
              <a:buFont typeface="Wingdings 2"/>
              <a:buChar char=""/>
            </a:pPr>
            <a:r>
              <a:rPr lang="en-US" sz="1600" dirty="0">
                <a:solidFill>
                  <a:prstClr val="black"/>
                </a:solidFill>
                <a:latin typeface="Trebuchet MS"/>
              </a:rPr>
              <a:t>Introduction to object technology</a:t>
            </a:r>
          </a:p>
          <a:p>
            <a:pPr marL="274320" lvl="0" indent="-274320">
              <a:lnSpc>
                <a:spcPct val="100000"/>
              </a:lnSpc>
              <a:spcBef>
                <a:spcPts val="600"/>
              </a:spcBef>
              <a:buClr>
                <a:schemeClr val="accent1">
                  <a:lumMod val="50000"/>
                </a:schemeClr>
              </a:buClr>
              <a:buSzPct val="73000"/>
              <a:buFont typeface="Wingdings 2"/>
              <a:buChar char=""/>
            </a:pPr>
            <a:r>
              <a:rPr lang="en-US" sz="1600" dirty="0">
                <a:solidFill>
                  <a:prstClr val="black"/>
                </a:solidFill>
                <a:latin typeface="Trebuchet MS"/>
              </a:rPr>
              <a:t>Object Oriented Analysis and Design (OOAD)</a:t>
            </a:r>
          </a:p>
          <a:p>
            <a:pPr marL="274320" lvl="0" indent="-274320">
              <a:lnSpc>
                <a:spcPct val="100000"/>
              </a:lnSpc>
              <a:spcBef>
                <a:spcPts val="600"/>
              </a:spcBef>
              <a:buClr>
                <a:schemeClr val="accent1">
                  <a:lumMod val="50000"/>
                </a:schemeClr>
              </a:buClr>
              <a:buSzPct val="73000"/>
              <a:buFont typeface="Wingdings 2"/>
              <a:buChar char=""/>
            </a:pPr>
            <a:r>
              <a:rPr lang="en-US" sz="1600">
                <a:solidFill>
                  <a:prstClr val="black"/>
                </a:solidFill>
                <a:latin typeface="Trebuchet MS"/>
              </a:rPr>
              <a:t>Java programming language</a:t>
            </a:r>
          </a:p>
          <a:p>
            <a:pPr marL="731520" lvl="1" indent="-274320">
              <a:lnSpc>
                <a:spcPct val="100000"/>
              </a:lnSpc>
              <a:spcBef>
                <a:spcPts val="600"/>
              </a:spcBef>
              <a:buClr>
                <a:schemeClr val="accent1">
                  <a:lumMod val="50000"/>
                </a:schemeClr>
              </a:buClr>
              <a:buSzPct val="73000"/>
              <a:buFont typeface="Wingdings 2"/>
              <a:buChar char=""/>
            </a:pPr>
            <a:endParaRPr lang="en-US" sz="1200" dirty="0">
              <a:solidFill>
                <a:prstClr val="black"/>
              </a:solidFill>
              <a:latin typeface="Trebuchet MS"/>
            </a:endParaRPr>
          </a:p>
        </p:txBody>
      </p:sp>
    </p:spTree>
    <p:extLst>
      <p:ext uri="{BB962C8B-B14F-4D97-AF65-F5344CB8AC3E}">
        <p14:creationId xmlns:p14="http://schemas.microsoft.com/office/powerpoint/2010/main" val="10342525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48541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9"/>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5167</TotalTime>
  <Words>2483</Words>
  <Application>Microsoft Office PowerPoint</Application>
  <PresentationFormat>Widescreen</PresentationFormat>
  <Paragraphs>242</Paragraphs>
  <Slides>46</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Arial</vt:lpstr>
      <vt:lpstr>Calibri</vt:lpstr>
      <vt:lpstr>Consolas</vt:lpstr>
      <vt:lpstr>Times New Roman</vt:lpstr>
      <vt:lpstr>Trebuchet MS</vt:lpstr>
      <vt:lpstr>Wingdings</vt:lpstr>
      <vt:lpstr>Wingdings 2</vt:lpstr>
      <vt:lpstr>Office Theme</vt:lpstr>
      <vt:lpstr>PowerPoint Presentation</vt:lpstr>
      <vt:lpstr>PowerPoint Presentation</vt:lpstr>
      <vt:lpstr>programming Languages</vt:lpstr>
      <vt:lpstr>Machine Languages</vt:lpstr>
      <vt:lpstr>Assembly Languages and Assemblers</vt:lpstr>
      <vt:lpstr>High-Level Languages and Compilers</vt:lpstr>
      <vt:lpstr>Interpreters</vt:lpstr>
      <vt:lpstr>programming paradigms</vt:lpstr>
      <vt:lpstr>Imperative programming</vt:lpstr>
      <vt:lpstr>Procedural programming</vt:lpstr>
      <vt:lpstr>Declarative programming</vt:lpstr>
      <vt:lpstr>Event-driven programming</vt:lpstr>
      <vt:lpstr>Introduction to Object Technology</vt:lpstr>
      <vt:lpstr>Example: The Automobile as an Object</vt:lpstr>
      <vt:lpstr>Example: The Automobile as an Object (Cont.)</vt:lpstr>
      <vt:lpstr>Methods and Classes</vt:lpstr>
      <vt:lpstr>Instantiation</vt:lpstr>
      <vt:lpstr>Reuse</vt:lpstr>
      <vt:lpstr>Reuse</vt:lpstr>
      <vt:lpstr>Messages and Method Calls</vt:lpstr>
      <vt:lpstr>Attributes and Instance Variables</vt:lpstr>
      <vt:lpstr>Attributes and Instance Variables (Cont.)</vt:lpstr>
      <vt:lpstr>Encapsulation and Information Hiding</vt:lpstr>
      <vt:lpstr>Inheritance</vt:lpstr>
      <vt:lpstr>Interfaces</vt:lpstr>
      <vt:lpstr>Interfaces (Cont.)</vt:lpstr>
      <vt:lpstr>Object-Oriented Analysis and Design (OOAD)</vt:lpstr>
      <vt:lpstr>Object-Oriented Analysis and Design (OOAD) (Cont.)</vt:lpstr>
      <vt:lpstr>The UML (Unified Modeling Language)</vt:lpstr>
      <vt:lpstr>Java</vt:lpstr>
      <vt:lpstr>Java (Cont.)</vt:lpstr>
      <vt:lpstr>A Typical Java Development Environment</vt:lpstr>
      <vt:lpstr>Editing</vt:lpstr>
      <vt:lpstr>Common editors</vt:lpstr>
      <vt:lpstr>Integrated development environments</vt:lpstr>
      <vt:lpstr>compilation</vt:lpstr>
      <vt:lpstr>Java Virtual Machine (JVM)</vt:lpstr>
      <vt:lpstr>Bytecode</vt:lpstr>
      <vt:lpstr>loading</vt:lpstr>
      <vt:lpstr>Java class loading</vt:lpstr>
      <vt:lpstr>Bytecode Verification</vt:lpstr>
      <vt:lpstr>Execution</vt:lpstr>
      <vt:lpstr>Execution (Cont.)</vt:lpstr>
      <vt:lpstr>Getting Your Questions Answered</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EELU</cp:lastModifiedBy>
  <cp:revision>293</cp:revision>
  <dcterms:created xsi:type="dcterms:W3CDTF">2023-04-29T09:08:23Z</dcterms:created>
  <dcterms:modified xsi:type="dcterms:W3CDTF">2024-01-31T10:00:22Z</dcterms:modified>
</cp:coreProperties>
</file>