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Lst>
  <p:notesMasterIdLst>
    <p:notesMasterId r:id="rId55"/>
  </p:notesMasterIdLst>
  <p:sldIdLst>
    <p:sldId id="482" r:id="rId2"/>
    <p:sldId id="483" r:id="rId3"/>
    <p:sldId id="1031" r:id="rId4"/>
    <p:sldId id="1032" r:id="rId5"/>
    <p:sldId id="1033" r:id="rId6"/>
    <p:sldId id="1025" r:id="rId7"/>
    <p:sldId id="1026" r:id="rId8"/>
    <p:sldId id="928" r:id="rId9"/>
    <p:sldId id="980" r:id="rId10"/>
    <p:sldId id="982" r:id="rId11"/>
    <p:sldId id="929" r:id="rId12"/>
    <p:sldId id="983" r:id="rId13"/>
    <p:sldId id="873" r:id="rId14"/>
    <p:sldId id="984" r:id="rId15"/>
    <p:sldId id="985" r:id="rId16"/>
    <p:sldId id="986" r:id="rId17"/>
    <p:sldId id="988" r:id="rId18"/>
    <p:sldId id="989" r:id="rId19"/>
    <p:sldId id="990" r:id="rId20"/>
    <p:sldId id="991" r:id="rId21"/>
    <p:sldId id="992" r:id="rId22"/>
    <p:sldId id="993" r:id="rId23"/>
    <p:sldId id="994" r:id="rId24"/>
    <p:sldId id="995" r:id="rId25"/>
    <p:sldId id="996" r:id="rId26"/>
    <p:sldId id="997" r:id="rId27"/>
    <p:sldId id="998" r:id="rId28"/>
    <p:sldId id="1027" r:id="rId29"/>
    <p:sldId id="938" r:id="rId30"/>
    <p:sldId id="874" r:id="rId31"/>
    <p:sldId id="1001" r:id="rId32"/>
    <p:sldId id="1002" r:id="rId33"/>
    <p:sldId id="1003" r:id="rId34"/>
    <p:sldId id="1004" r:id="rId35"/>
    <p:sldId id="1005" r:id="rId36"/>
    <p:sldId id="1007" r:id="rId37"/>
    <p:sldId id="1008" r:id="rId38"/>
    <p:sldId id="1010" r:id="rId39"/>
    <p:sldId id="1028" r:id="rId40"/>
    <p:sldId id="1013" r:id="rId41"/>
    <p:sldId id="1014" r:id="rId42"/>
    <p:sldId id="1019" r:id="rId43"/>
    <p:sldId id="1020" r:id="rId44"/>
    <p:sldId id="1015" r:id="rId45"/>
    <p:sldId id="1021" r:id="rId46"/>
    <p:sldId id="1023" r:id="rId47"/>
    <p:sldId id="1029" r:id="rId48"/>
    <p:sldId id="1017" r:id="rId49"/>
    <p:sldId id="1022" r:id="rId50"/>
    <p:sldId id="1018" r:id="rId51"/>
    <p:sldId id="1024" r:id="rId52"/>
    <p:sldId id="481" r:id="rId53"/>
    <p:sldId id="349"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2"/>
            <p14:sldId id="483"/>
            <p14:sldId id="1031"/>
            <p14:sldId id="1032"/>
            <p14:sldId id="1033"/>
            <p14:sldId id="1025"/>
            <p14:sldId id="1026"/>
            <p14:sldId id="928"/>
            <p14:sldId id="980"/>
            <p14:sldId id="982"/>
            <p14:sldId id="929"/>
            <p14:sldId id="983"/>
            <p14:sldId id="873"/>
            <p14:sldId id="984"/>
            <p14:sldId id="985"/>
            <p14:sldId id="986"/>
            <p14:sldId id="988"/>
            <p14:sldId id="989"/>
            <p14:sldId id="990"/>
            <p14:sldId id="991"/>
            <p14:sldId id="992"/>
            <p14:sldId id="993"/>
            <p14:sldId id="994"/>
            <p14:sldId id="995"/>
            <p14:sldId id="996"/>
            <p14:sldId id="997"/>
            <p14:sldId id="998"/>
            <p14:sldId id="1027"/>
            <p14:sldId id="938"/>
            <p14:sldId id="874"/>
            <p14:sldId id="1001"/>
            <p14:sldId id="1002"/>
            <p14:sldId id="1003"/>
            <p14:sldId id="1004"/>
            <p14:sldId id="1005"/>
            <p14:sldId id="1007"/>
            <p14:sldId id="1008"/>
            <p14:sldId id="1010"/>
            <p14:sldId id="1028"/>
            <p14:sldId id="1013"/>
            <p14:sldId id="1014"/>
            <p14:sldId id="1019"/>
            <p14:sldId id="1020"/>
            <p14:sldId id="1015"/>
            <p14:sldId id="1021"/>
            <p14:sldId id="1023"/>
            <p14:sldId id="1029"/>
            <p14:sldId id="1017"/>
            <p14:sldId id="1022"/>
            <p14:sldId id="1018"/>
            <p14:sldId id="1024"/>
            <p14:sldId id="481"/>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6" d="100"/>
          <a:sy n="66" d="100"/>
        </p:scale>
        <p:origin x="87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114291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7796114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598749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3130410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771476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7606780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6696041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969816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28104261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14455675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53</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2/20/2024</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3021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2/20/2024</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89886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2/20/2024</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13024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2/20/2024</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14047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2/20/2024</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5520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2/20/2024</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49757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2/20/2024</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15581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2/20/2024</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53687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2/20/2024</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51405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2/20/2024</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03951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2/20/2024</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316093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19418477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231725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67507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00761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68785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1884940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72961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2/20/2024</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99067125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 id="2147483660" r:id="rId19"/>
    <p:sldLayoutId id="2147483662" r:id="rId20"/>
    <p:sldLayoutId id="2147483665" r:id="rId21"/>
    <p:sldLayoutId id="2147483666" r:id="rId22"/>
    <p:sldLayoutId id="2147483667"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openxmlformats.org/officeDocument/2006/relationships/image" Target="../media/image12.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5.xml"/><Relationship Id="rId5" Type="http://schemas.openxmlformats.org/officeDocument/2006/relationships/image" Target="../media/image13.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5.xml"/><Relationship Id="rId5" Type="http://schemas.openxmlformats.org/officeDocument/2006/relationships/image" Target="../media/image14.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image" Target="../media/image16.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15.xml"/><Relationship Id="rId5" Type="http://schemas.openxmlformats.org/officeDocument/2006/relationships/image" Target="../media/image31.png"/><Relationship Id="rId4" Type="http://schemas.openxmlformats.org/officeDocument/2006/relationships/image" Target="../media/image10.png"/></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5.xml"/><Relationship Id="rId5" Type="http://schemas.openxmlformats.org/officeDocument/2006/relationships/image" Target="../media/image32.png"/><Relationship Id="rId4" Type="http://schemas.openxmlformats.org/officeDocument/2006/relationships/image" Target="../media/image10.png"/></Relationships>
</file>

<file path=ppt/slides/_rels/slide4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6.xml"/></Relationships>
</file>

<file path=ppt/slides/_rels/slide53.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40.png"/><Relationship Id="rId7"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6.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15422"/>
            <a:ext cx="12311979" cy="6858000"/>
          </a:xfrm>
          <a:prstGeom prst="rect">
            <a:avLst/>
          </a:prstGeom>
        </p:spPr>
      </p:pic>
      <p:sp>
        <p:nvSpPr>
          <p:cNvPr id="18" name="Oval 17">
            <a:extLst>
              <a:ext uri="{FF2B5EF4-FFF2-40B4-BE49-F238E27FC236}">
                <a16:creationId xmlns=""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 xmlns:a16="http://schemas.microsoft.com/office/drawing/2014/main" id="{1BBD67B8-DB49-942C-018D-7F74C671F260}"/>
              </a:ext>
            </a:extLst>
          </p:cNvPr>
          <p:cNvSpPr txBox="1"/>
          <p:nvPr/>
        </p:nvSpPr>
        <p:spPr>
          <a:xfrm>
            <a:off x="941973" y="3699007"/>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a:t>
            </a:r>
            <a:r>
              <a:rPr lang="en-US" sz="2400" dirty="0" err="1" smtClean="0">
                <a:solidFill>
                  <a:schemeClr val="bg1"/>
                </a:solidFill>
                <a:latin typeface="Times New Roman" panose="02020603050405020304" pitchFamily="18" charset="0"/>
                <a:cs typeface="Times New Roman" panose="02020603050405020304" pitchFamily="18" charset="0"/>
              </a:rPr>
              <a:t>Amira</a:t>
            </a:r>
            <a:r>
              <a:rPr lang="en-US" sz="2400" dirty="0" smtClean="0">
                <a:solidFill>
                  <a:schemeClr val="bg1"/>
                </a:solidFill>
                <a:latin typeface="Times New Roman" panose="02020603050405020304" pitchFamily="18" charset="0"/>
                <a:cs typeface="Times New Roman" panose="02020603050405020304" pitchFamily="18" charset="0"/>
              </a:rPr>
              <a:t> </a:t>
            </a:r>
            <a:r>
              <a:rPr lang="en-US" sz="2400" dirty="0" err="1" smtClean="0">
                <a:solidFill>
                  <a:schemeClr val="bg1"/>
                </a:solidFill>
                <a:latin typeface="Times New Roman" panose="02020603050405020304" pitchFamily="18" charset="0"/>
                <a:cs typeface="Times New Roman" panose="02020603050405020304" pitchFamily="18" charset="0"/>
              </a:rPr>
              <a:t>Elfekky</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16E4CC76-2D0D-6204-3FBC-B0856D8E8836}"/>
              </a:ext>
            </a:extLst>
          </p:cNvPr>
          <p:cNvSpPr txBox="1"/>
          <p:nvPr/>
        </p:nvSpPr>
        <p:spPr>
          <a:xfrm>
            <a:off x="177530" y="2685928"/>
            <a:ext cx="5650906"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Strategic Management</a:t>
            </a:r>
          </a:p>
        </p:txBody>
      </p:sp>
      <p:sp>
        <p:nvSpPr>
          <p:cNvPr id="34" name="Rectangle: Rounded Corners 33">
            <a:extLst>
              <a:ext uri="{FF2B5EF4-FFF2-40B4-BE49-F238E27FC236}">
                <a16:creationId xmlns="" xmlns:a16="http://schemas.microsoft.com/office/drawing/2014/main" id="{15C30772-0DD8-7BE1-E943-20DE696CFBEA}"/>
              </a:ext>
            </a:extLst>
          </p:cNvPr>
          <p:cNvSpPr/>
          <p:nvPr/>
        </p:nvSpPr>
        <p:spPr>
          <a:xfrm>
            <a:off x="31819" y="596648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000000"/>
                </a:solidFill>
                <a:latin typeface="Times New Roman" panose="02020603050405020304" pitchFamily="18" charset="0"/>
                <a:cs typeface="Times New Roman" panose="02020603050405020304" pitchFamily="18" charset="0"/>
              </a:rPr>
              <a:t>Lecture 3</a:t>
            </a:r>
            <a:endParaRPr lang="en-US" sz="2800" b="1" dirty="0">
              <a:solidFill>
                <a:srgbClr val="000000"/>
              </a:solidFill>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 xmlns:a16="http://schemas.microsoft.com/office/drawing/2014/main" id="{7B1083B8-7F24-C9AF-FA88-CAB8BE99D4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 xmlns:a16="http://schemas.microsoft.com/office/drawing/2014/main" id="{FA59789B-D841-DB76-25B9-1348B202C2B5}"/>
              </a:ext>
            </a:extLst>
          </p:cNvPr>
          <p:cNvSpPr txBox="1"/>
          <p:nvPr/>
        </p:nvSpPr>
        <p:spPr>
          <a:xfrm>
            <a:off x="3903215" y="5944187"/>
            <a:ext cx="1590500" cy="523220"/>
          </a:xfrm>
          <a:prstGeom prst="rect">
            <a:avLst/>
          </a:prstGeom>
          <a:noFill/>
        </p:spPr>
        <p:txBody>
          <a:bodyPr wrap="none" rtlCol="0">
            <a:spAutoFit/>
          </a:bodyPr>
          <a:lstStyle/>
          <a:p>
            <a:r>
              <a:rPr lang="en-US" sz="2800" b="1" u="sng" dirty="0">
                <a:solidFill>
                  <a:schemeClr val="bg1"/>
                </a:solidFill>
              </a:rPr>
              <a:t>MGM414</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 xmlns:a16="http://schemas.microsoft.com/office/drawing/2014/main" id="{25760A6C-566F-B7E3-1EEE-CB29F0CF0113}"/>
              </a:ext>
            </a:extLst>
          </p:cNvPr>
          <p:cNvSpPr txBox="1"/>
          <p:nvPr/>
        </p:nvSpPr>
        <p:spPr>
          <a:xfrm>
            <a:off x="900950" y="4160672"/>
            <a:ext cx="4195379" cy="1569660"/>
          </a:xfrm>
          <a:prstGeom prst="rect">
            <a:avLst/>
          </a:prstGeom>
          <a:noFill/>
        </p:spPr>
        <p:txBody>
          <a:bodyPr wrap="none" rtlCol="0">
            <a:spAutoFit/>
          </a:bodyPr>
          <a:lstStyle/>
          <a:p>
            <a:pPr algn="ctr"/>
            <a:r>
              <a:rPr lang="en-US" sz="3200" b="1" dirty="0" smtClean="0">
                <a:solidFill>
                  <a:srgbClr val="00B0F0"/>
                </a:solidFill>
                <a:latin typeface="Times New Roman" panose="02020603050405020304" pitchFamily="18" charset="0"/>
                <a:cs typeface="Times New Roman" panose="02020603050405020304" pitchFamily="18" charset="0"/>
              </a:rPr>
              <a:t>Strategic </a:t>
            </a:r>
            <a:r>
              <a:rPr lang="en-US" sz="3200" b="1" dirty="0">
                <a:solidFill>
                  <a:srgbClr val="00B0F0"/>
                </a:solidFill>
                <a:latin typeface="Times New Roman" panose="02020603050405020304" pitchFamily="18" charset="0"/>
                <a:cs typeface="Times New Roman" panose="02020603050405020304" pitchFamily="18" charset="0"/>
              </a:rPr>
              <a:t>Leadership:</a:t>
            </a:r>
          </a:p>
          <a:p>
            <a:pPr algn="ctr"/>
            <a:r>
              <a:rPr lang="en-US" sz="3200" b="1" dirty="0">
                <a:solidFill>
                  <a:srgbClr val="00B0F0"/>
                </a:solidFill>
                <a:latin typeface="Times New Roman" panose="02020603050405020304" pitchFamily="18" charset="0"/>
                <a:cs typeface="Times New Roman" panose="02020603050405020304" pitchFamily="18" charset="0"/>
              </a:rPr>
              <a:t>Managing the Strategy</a:t>
            </a:r>
          </a:p>
          <a:p>
            <a:pPr algn="ctr"/>
            <a:r>
              <a:rPr lang="en-US" sz="3200" b="1" dirty="0">
                <a:solidFill>
                  <a:srgbClr val="00B0F0"/>
                </a:solidFill>
                <a:latin typeface="Times New Roman" panose="02020603050405020304" pitchFamily="18" charset="0"/>
                <a:cs typeface="Times New Roman" panose="02020603050405020304" pitchFamily="18" charset="0"/>
              </a:rPr>
              <a:t>Process</a:t>
            </a:r>
          </a:p>
        </p:txBody>
      </p:sp>
    </p:spTree>
    <p:extLst>
      <p:ext uri="{BB962C8B-B14F-4D97-AF65-F5344CB8AC3E}">
        <p14:creationId xmlns:p14="http://schemas.microsoft.com/office/powerpoint/2010/main" val="2465371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1" y="-7257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 xmlns:a16="http://schemas.microsoft.com/office/drawing/2014/main" id="{25760A6C-566F-B7E3-1EEE-CB29F0CF0113}"/>
              </a:ext>
            </a:extLst>
          </p:cNvPr>
          <p:cNvSpPr txBox="1"/>
          <p:nvPr/>
        </p:nvSpPr>
        <p:spPr>
          <a:xfrm>
            <a:off x="5874003" y="2576415"/>
            <a:ext cx="4698722" cy="1754326"/>
          </a:xfrm>
          <a:prstGeom prst="rect">
            <a:avLst/>
          </a:prstGeom>
          <a:noFill/>
        </p:spPr>
        <p:txBody>
          <a:bodyPr wrap="none" rtlCol="0">
            <a:spAutoFit/>
          </a:bodyPr>
          <a:lstStyle/>
          <a:p>
            <a:pPr algn="ctr"/>
            <a:r>
              <a:rPr lang="en-US" sz="3600" b="1" dirty="0" smtClean="0">
                <a:solidFill>
                  <a:srgbClr val="00B0F0"/>
                </a:solidFill>
                <a:latin typeface="Times New Roman" panose="02020603050405020304" pitchFamily="18" charset="0"/>
                <a:cs typeface="Times New Roman" panose="02020603050405020304" pitchFamily="18" charset="0"/>
              </a:rPr>
              <a:t>Strategic </a:t>
            </a:r>
            <a:r>
              <a:rPr lang="en-US" sz="3600" b="1" dirty="0">
                <a:solidFill>
                  <a:srgbClr val="00B0F0"/>
                </a:solidFill>
                <a:latin typeface="Times New Roman" panose="02020603050405020304" pitchFamily="18" charset="0"/>
                <a:cs typeface="Times New Roman" panose="02020603050405020304" pitchFamily="18" charset="0"/>
              </a:rPr>
              <a:t>Leadership:</a:t>
            </a:r>
          </a:p>
          <a:p>
            <a:pPr algn="ctr"/>
            <a:r>
              <a:rPr lang="en-US" sz="3600" b="1" dirty="0">
                <a:solidFill>
                  <a:srgbClr val="00B0F0"/>
                </a:solidFill>
                <a:latin typeface="Times New Roman" panose="02020603050405020304" pitchFamily="18" charset="0"/>
                <a:cs typeface="Times New Roman" panose="02020603050405020304" pitchFamily="18" charset="0"/>
              </a:rPr>
              <a:t>Managing the Strategy</a:t>
            </a:r>
          </a:p>
          <a:p>
            <a:pPr algn="ctr"/>
            <a:r>
              <a:rPr lang="en-US" sz="3600" b="1" dirty="0">
                <a:solidFill>
                  <a:srgbClr val="00B0F0"/>
                </a:solidFill>
                <a:latin typeface="Times New Roman" panose="02020603050405020304" pitchFamily="18" charset="0"/>
                <a:cs typeface="Times New Roman" panose="02020603050405020304" pitchFamily="18" charset="0"/>
              </a:rPr>
              <a:t>Process</a:t>
            </a:r>
          </a:p>
        </p:txBody>
      </p:sp>
      <p:sp>
        <p:nvSpPr>
          <p:cNvPr id="10" name="Rectangle: Rounded Corners 9">
            <a:extLst>
              <a:ext uri="{FF2B5EF4-FFF2-40B4-BE49-F238E27FC236}">
                <a16:creationId xmlns=""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000000"/>
                </a:solidFill>
                <a:latin typeface="Times New Roman" panose="02020603050405020304" pitchFamily="18" charset="0"/>
                <a:cs typeface="Times New Roman" panose="02020603050405020304" pitchFamily="18" charset="0"/>
              </a:rPr>
              <a:t>Lecture 3</a:t>
            </a:r>
          </a:p>
        </p:txBody>
      </p:sp>
      <p:sp>
        <p:nvSpPr>
          <p:cNvPr id="11" name="TextBox 10">
            <a:extLst>
              <a:ext uri="{FF2B5EF4-FFF2-40B4-BE49-F238E27FC236}">
                <a16:creationId xmlns="" xmlns:a16="http://schemas.microsoft.com/office/drawing/2014/main" id="{781F72BC-06B8-4FB5-F2D5-D8EA1BFF812E}"/>
              </a:ext>
            </a:extLst>
          </p:cNvPr>
          <p:cNvSpPr txBox="1"/>
          <p:nvPr/>
        </p:nvSpPr>
        <p:spPr>
          <a:xfrm>
            <a:off x="7523849" y="4857146"/>
            <a:ext cx="1186543" cy="400110"/>
          </a:xfrm>
          <a:prstGeom prst="rect">
            <a:avLst/>
          </a:prstGeom>
          <a:noFill/>
        </p:spPr>
        <p:txBody>
          <a:bodyPr wrap="none" rtlCol="0">
            <a:spAutoFit/>
          </a:bodyPr>
          <a:lstStyle/>
          <a:p>
            <a:r>
              <a:rPr lang="en-US" sz="2000" b="1" u="sng"/>
              <a:t>MGM414</a:t>
            </a:r>
            <a:endParaRPr lang="en-US" sz="2000" b="1"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smtClean="0">
                <a:solidFill>
                  <a:srgbClr val="00B0F0"/>
                </a:solidFill>
                <a:latin typeface="Times New Roman" panose="02020603050405020304" pitchFamily="18" charset="0"/>
                <a:cs typeface="Times New Roman" panose="02020603050405020304" pitchFamily="18" charset="0"/>
              </a:rPr>
              <a:t>Amira</a:t>
            </a:r>
            <a:r>
              <a:rPr lang="en-US" sz="2800" b="1" dirty="0" smtClean="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Elfekky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 xmlns:a16="http://schemas.microsoft.com/office/drawing/2014/main" id="{FA5D44C7-1F20-0684-5315-73F4013F0EB0}"/>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 xmlns:a16="http://schemas.microsoft.com/office/drawing/2014/main"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30940829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6619" y="449610"/>
            <a:ext cx="6372523" cy="4401205"/>
          </a:xfrm>
          <a:prstGeom prst="rect">
            <a:avLst/>
          </a:prstGeom>
        </p:spPr>
        <p:txBody>
          <a:bodyPr wrap="square">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Content </a:t>
            </a:r>
          </a:p>
          <a:p>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Part One / Analysis </a:t>
            </a:r>
          </a:p>
          <a:p>
            <a:endParaRPr lang="en-US" sz="2400" b="1"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1 </a:t>
            </a:r>
            <a:r>
              <a:rPr lang="en-US" sz="2000" dirty="0">
                <a:latin typeface="Times New Roman" panose="02020603050405020304" pitchFamily="18" charset="0"/>
                <a:cs typeface="Times New Roman" panose="02020603050405020304" pitchFamily="18" charset="0"/>
              </a:rPr>
              <a:t>What Is Strategy?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2 </a:t>
            </a:r>
            <a:r>
              <a:rPr lang="en-US" sz="2000" dirty="0">
                <a:latin typeface="Times New Roman" panose="02020603050405020304" pitchFamily="18" charset="0"/>
                <a:cs typeface="Times New Roman" panose="02020603050405020304" pitchFamily="18" charset="0"/>
              </a:rPr>
              <a:t>Strategic Leadership: Managing the Strategy Process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3 </a:t>
            </a:r>
            <a:r>
              <a:rPr lang="en-US" sz="2000" dirty="0">
                <a:latin typeface="Times New Roman" panose="02020603050405020304" pitchFamily="18" charset="0"/>
                <a:cs typeface="Times New Roman" panose="02020603050405020304" pitchFamily="18" charset="0"/>
              </a:rPr>
              <a:t>External Analysis: Industry Structure, Competitive </a:t>
            </a:r>
            <a:r>
              <a:rPr lang="en-US" sz="2000" dirty="0" smtClean="0">
                <a:latin typeface="Times New Roman" panose="02020603050405020304" pitchFamily="18" charset="0"/>
                <a:cs typeface="Times New Roman" panose="02020603050405020304" pitchFamily="18" charset="0"/>
              </a:rPr>
              <a:t>Forces, and </a:t>
            </a:r>
            <a:r>
              <a:rPr lang="en-US" sz="2000" dirty="0">
                <a:latin typeface="Times New Roman" panose="02020603050405020304" pitchFamily="18" charset="0"/>
                <a:cs typeface="Times New Roman" panose="02020603050405020304" pitchFamily="18" charset="0"/>
              </a:rPr>
              <a:t>Strategic Groups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4 </a:t>
            </a:r>
            <a:r>
              <a:rPr lang="en-US" sz="2000" dirty="0">
                <a:latin typeface="Times New Roman" panose="02020603050405020304" pitchFamily="18" charset="0"/>
                <a:cs typeface="Times New Roman" panose="02020603050405020304" pitchFamily="18" charset="0"/>
              </a:rPr>
              <a:t>Internal Analysis: Resources, Capabilities, and </a:t>
            </a:r>
            <a:r>
              <a:rPr lang="en-US" sz="2000" dirty="0" smtClean="0">
                <a:latin typeface="Times New Roman" panose="02020603050405020304" pitchFamily="18" charset="0"/>
                <a:cs typeface="Times New Roman" panose="02020603050405020304" pitchFamily="18" charset="0"/>
              </a:rPr>
              <a:t>Core Competencies </a:t>
            </a:r>
            <a:endParaRPr lang="en-US"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5 </a:t>
            </a:r>
            <a:r>
              <a:rPr lang="en-US" sz="2000" dirty="0">
                <a:latin typeface="Times New Roman" panose="02020603050405020304" pitchFamily="18" charset="0"/>
                <a:cs typeface="Times New Roman" panose="02020603050405020304" pitchFamily="18" charset="0"/>
              </a:rPr>
              <a:t>Competitive Advantage, Firm Performance, and </a:t>
            </a:r>
            <a:r>
              <a:rPr lang="en-US" sz="2000" dirty="0" smtClean="0">
                <a:latin typeface="Times New Roman" panose="02020603050405020304" pitchFamily="18" charset="0"/>
                <a:cs typeface="Times New Roman" panose="02020603050405020304" pitchFamily="18" charset="0"/>
              </a:rPr>
              <a:t>Business Models </a:t>
            </a:r>
            <a:endParaRPr lang="en-US" sz="20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121B20AF-04F0-22A2-15B6-B1C1AE520C9F}"/>
              </a:ext>
            </a:extLst>
          </p:cNvPr>
          <p:cNvSpPr/>
          <p:nvPr/>
        </p:nvSpPr>
        <p:spPr>
          <a:xfrm>
            <a:off x="6913305" y="799036"/>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88615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8220" y="246410"/>
            <a:ext cx="6096000" cy="6247864"/>
          </a:xfrm>
          <a:prstGeom prst="rect">
            <a:avLst/>
          </a:prstGeom>
        </p:spPr>
        <p:txBody>
          <a:bodyPr>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Content </a:t>
            </a:r>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smtClean="0">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Part Two/ Formulation </a:t>
            </a:r>
          </a:p>
          <a:p>
            <a:endParaRPr lang="en-US" sz="2400" b="1"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6 </a:t>
            </a:r>
            <a:r>
              <a:rPr lang="en-US" sz="2000" dirty="0">
                <a:latin typeface="Times New Roman" panose="02020603050405020304" pitchFamily="18" charset="0"/>
                <a:cs typeface="Times New Roman" panose="02020603050405020304" pitchFamily="18" charset="0"/>
              </a:rPr>
              <a:t>Business Strategy: Differentiation, Cost </a:t>
            </a:r>
            <a:r>
              <a:rPr lang="en-US" sz="2000" dirty="0" smtClean="0">
                <a:latin typeface="Times New Roman" panose="02020603050405020304" pitchFamily="18" charset="0"/>
                <a:cs typeface="Times New Roman" panose="02020603050405020304" pitchFamily="18" charset="0"/>
              </a:rPr>
              <a:t>Leadership, and </a:t>
            </a:r>
            <a:r>
              <a:rPr lang="en-US" sz="2000" dirty="0">
                <a:latin typeface="Times New Roman" panose="02020603050405020304" pitchFamily="18" charset="0"/>
                <a:cs typeface="Times New Roman" panose="02020603050405020304" pitchFamily="18" charset="0"/>
              </a:rPr>
              <a:t>Blue Oceans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7 </a:t>
            </a:r>
            <a:r>
              <a:rPr lang="en-US" sz="2000" dirty="0">
                <a:latin typeface="Times New Roman" panose="02020603050405020304" pitchFamily="18" charset="0"/>
                <a:cs typeface="Times New Roman" panose="02020603050405020304" pitchFamily="18" charset="0"/>
              </a:rPr>
              <a:t>Business Strategy: Innovation, </a:t>
            </a:r>
            <a:r>
              <a:rPr lang="en-US" sz="2000" dirty="0" smtClean="0">
                <a:latin typeface="Times New Roman" panose="02020603050405020304" pitchFamily="18" charset="0"/>
                <a:cs typeface="Times New Roman" panose="02020603050405020304" pitchFamily="18" charset="0"/>
              </a:rPr>
              <a:t>Entrepreneurship, and </a:t>
            </a:r>
            <a:r>
              <a:rPr lang="en-US" sz="2000" dirty="0">
                <a:latin typeface="Times New Roman" panose="02020603050405020304" pitchFamily="18" charset="0"/>
                <a:cs typeface="Times New Roman" panose="02020603050405020304" pitchFamily="18" charset="0"/>
              </a:rPr>
              <a:t>Platforms </a:t>
            </a:r>
            <a:endParaRPr lang="en-US" sz="2000"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8 </a:t>
            </a:r>
            <a:r>
              <a:rPr lang="en-US" sz="2000" dirty="0" smtClean="0">
                <a:latin typeface="Times New Roman" panose="02020603050405020304" pitchFamily="18" charset="0"/>
                <a:cs typeface="Times New Roman" panose="02020603050405020304" pitchFamily="18" charset="0"/>
              </a:rPr>
              <a:t>Corporate Strategy: Strategic Alliances, Mergers, and </a:t>
            </a:r>
            <a:r>
              <a:rPr lang="en-US" sz="2000" dirty="0">
                <a:latin typeface="Times New Roman" panose="02020603050405020304" pitchFamily="18" charset="0"/>
                <a:cs typeface="Times New Roman" panose="02020603050405020304" pitchFamily="18" charset="0"/>
              </a:rPr>
              <a:t>Acquisitions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9 </a:t>
            </a:r>
            <a:r>
              <a:rPr lang="en-US" sz="2000" dirty="0">
                <a:latin typeface="Times New Roman" panose="02020603050405020304" pitchFamily="18" charset="0"/>
                <a:cs typeface="Times New Roman" panose="02020603050405020304" pitchFamily="18" charset="0"/>
              </a:rPr>
              <a:t>Global Strategy: Competing Around the </a:t>
            </a:r>
            <a:r>
              <a:rPr lang="en-US" sz="2000" dirty="0" smtClean="0">
                <a:latin typeface="Times New Roman" panose="02020603050405020304" pitchFamily="18" charset="0"/>
                <a:cs typeface="Times New Roman" panose="02020603050405020304" pitchFamily="18" charset="0"/>
              </a:rPr>
              <a:t>World</a:t>
            </a:r>
          </a:p>
          <a:p>
            <a:pPr marL="342900" indent="-342900">
              <a:buFont typeface="Wingdings" panose="05000000000000000000" pitchFamily="2" charset="2"/>
              <a:buChar char="Ø"/>
            </a:pPr>
            <a:endParaRPr lang="en-US"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b="1" dirty="0" smtClean="0">
                <a:latin typeface="Times New Roman" panose="02020603050405020304" pitchFamily="18" charset="0"/>
                <a:cs typeface="Times New Roman" panose="02020603050405020304" pitchFamily="18" charset="0"/>
              </a:rPr>
              <a:t>Part Three/ </a:t>
            </a:r>
            <a:r>
              <a:rPr lang="en-US" sz="2400" b="1" dirty="0">
                <a:latin typeface="Times New Roman" panose="02020603050405020304" pitchFamily="18" charset="0"/>
                <a:cs typeface="Times New Roman" panose="02020603050405020304" pitchFamily="18" charset="0"/>
              </a:rPr>
              <a:t>Implementation</a:t>
            </a:r>
            <a:endParaRPr lang="en-US" sz="2400" b="1"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endParaRPr lang="en-US" sz="2400" b="1"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10 </a:t>
            </a:r>
            <a:r>
              <a:rPr lang="en-US" sz="2000" dirty="0">
                <a:latin typeface="Times New Roman" panose="02020603050405020304" pitchFamily="18" charset="0"/>
                <a:cs typeface="Times New Roman" panose="02020603050405020304" pitchFamily="18" charset="0"/>
              </a:rPr>
              <a:t>Organizational Design: Structure, Culture, and Control </a:t>
            </a:r>
          </a:p>
          <a:p>
            <a:endParaRPr lang="en-US" sz="3200" b="1" i="1" u="sng"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121B20AF-04F0-22A2-15B6-B1C1AE520C9F}"/>
              </a:ext>
            </a:extLst>
          </p:cNvPr>
          <p:cNvSpPr/>
          <p:nvPr/>
        </p:nvSpPr>
        <p:spPr>
          <a:xfrm>
            <a:off x="6913305" y="799036"/>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057180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85475" y="2551300"/>
            <a:ext cx="8305644" cy="1938992"/>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Strategic management involves developing and implementing plans to help an organization achieve its goals and objectives. This process can include formulating strategy, planning organizational structure and resource allocation, leading change initiatives, and controlling processes and resources.</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TextBox 9">
            <a:extLst>
              <a:ext uri="{FF2B5EF4-FFF2-40B4-BE49-F238E27FC236}">
                <a16:creationId xmlns="" xmlns:a16="http://schemas.microsoft.com/office/drawing/2014/main" id="{F9A80F9F-74DB-1D57-04E8-E20E92A09B0A}"/>
              </a:ext>
            </a:extLst>
          </p:cNvPr>
          <p:cNvSpPr txBox="1"/>
          <p:nvPr/>
        </p:nvSpPr>
        <p:spPr>
          <a:xfrm>
            <a:off x="5163296" y="1722127"/>
            <a:ext cx="3902032"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Strategic Management</a:t>
            </a:r>
            <a:endParaRPr lang="en-US" sz="2800" b="1" dirty="0">
              <a:solidFill>
                <a:srgbClr val="00B0F0"/>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5"/>
          <a:stretch>
            <a:fillRect/>
          </a:stretch>
        </p:blipFill>
        <p:spPr>
          <a:xfrm>
            <a:off x="6039127" y="4490292"/>
            <a:ext cx="5534797" cy="2142737"/>
          </a:xfrm>
          <a:prstGeom prst="rect">
            <a:avLst/>
          </a:prstGeom>
        </p:spPr>
      </p:pic>
    </p:spTree>
    <p:extLst>
      <p:ext uri="{BB962C8B-B14F-4D97-AF65-F5344CB8AC3E}">
        <p14:creationId xmlns:p14="http://schemas.microsoft.com/office/powerpoint/2010/main" val="1032652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516031" y="1552495"/>
            <a:ext cx="10764251" cy="5047536"/>
          </a:xfrm>
          <a:prstGeom prst="rect">
            <a:avLst/>
          </a:prstGeom>
          <a:noFill/>
        </p:spPr>
        <p:txBody>
          <a:bodyPr wrap="square">
            <a:spAutoFit/>
          </a:bodyPr>
          <a:lstStyle/>
          <a:p>
            <a:pPr marL="457200" indent="-457200">
              <a:buFont typeface="Wingdings" panose="05000000000000000000" pitchFamily="2" charset="2"/>
              <a:buChar char="Ø"/>
            </a:pPr>
            <a:r>
              <a:rPr lang="en-US" sz="2400" b="1" dirty="0" smtClean="0">
                <a:solidFill>
                  <a:schemeClr val="bg1">
                    <a:lumMod val="50000"/>
                  </a:schemeClr>
                </a:solidFill>
                <a:latin typeface="Times New Roman" panose="02020603050405020304" pitchFamily="18" charset="0"/>
                <a:cs typeface="Times New Roman" panose="02020603050405020304" pitchFamily="18" charset="0"/>
              </a:rPr>
              <a:t>3.1 </a:t>
            </a:r>
            <a:r>
              <a:rPr lang="en-US" sz="2400" b="1" dirty="0">
                <a:solidFill>
                  <a:schemeClr val="bg1">
                    <a:lumMod val="50000"/>
                  </a:schemeClr>
                </a:solidFill>
                <a:latin typeface="Times New Roman" panose="02020603050405020304" pitchFamily="18" charset="0"/>
                <a:cs typeface="Times New Roman" panose="02020603050405020304" pitchFamily="18" charset="0"/>
              </a:rPr>
              <a:t>The PESTEL Framework</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Political Factors</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Economic Factors</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Sociocultural Factors</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Technological Factors</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Ecological Factors</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Legal Factors</a:t>
            </a:r>
          </a:p>
          <a:p>
            <a:pPr marL="457200" indent="-457200">
              <a:buFont typeface="Wingdings" panose="05000000000000000000" pitchFamily="2" charset="2"/>
              <a:buChar char="Ø"/>
            </a:pPr>
            <a:r>
              <a:rPr lang="en-US" sz="2400" b="1" dirty="0">
                <a:solidFill>
                  <a:schemeClr val="bg1">
                    <a:lumMod val="50000"/>
                  </a:schemeClr>
                </a:solidFill>
                <a:latin typeface="Times New Roman" panose="02020603050405020304" pitchFamily="18" charset="0"/>
                <a:cs typeface="Times New Roman" panose="02020603050405020304" pitchFamily="18" charset="0"/>
              </a:rPr>
              <a:t>3.2 Industry Structure and Firm Strategy: The Five</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Forces Model</a:t>
            </a:r>
          </a:p>
          <a:p>
            <a:pPr marL="457200" indent="-457200">
              <a:buFont typeface="Arial" panose="020B0604020202020204" pitchFamily="34" charset="0"/>
              <a:buChar char="•"/>
            </a:pPr>
            <a:r>
              <a:rPr lang="en-US" sz="2000" dirty="0" smtClean="0">
                <a:solidFill>
                  <a:schemeClr val="bg1">
                    <a:lumMod val="50000"/>
                  </a:schemeClr>
                </a:solidFill>
                <a:latin typeface="Times New Roman" panose="02020603050405020304" pitchFamily="18" charset="0"/>
                <a:cs typeface="Times New Roman" panose="02020603050405020304" pitchFamily="18" charset="0"/>
              </a:rPr>
              <a:t>Competition </a:t>
            </a:r>
            <a:r>
              <a:rPr lang="en-US" sz="2000" dirty="0">
                <a:solidFill>
                  <a:schemeClr val="bg1">
                    <a:lumMod val="50000"/>
                  </a:schemeClr>
                </a:solidFill>
                <a:latin typeface="Times New Roman" panose="02020603050405020304" pitchFamily="18" charset="0"/>
                <a:cs typeface="Times New Roman" panose="02020603050405020304" pitchFamily="18" charset="0"/>
              </a:rPr>
              <a:t>in the Five Forces Model</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The Threat of Entry</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The Power of Suppliers</a:t>
            </a:r>
          </a:p>
          <a:p>
            <a:pPr marL="457200" indent="-457200">
              <a:buFont typeface="Arial" panose="020B0604020202020204" pitchFamily="34" charset="0"/>
              <a:buChar char="•"/>
            </a:pPr>
            <a:r>
              <a:rPr lang="en-US" sz="2000" dirty="0">
                <a:solidFill>
                  <a:schemeClr val="bg1">
                    <a:lumMod val="50000"/>
                  </a:schemeClr>
                </a:solidFill>
                <a:latin typeface="Times New Roman" panose="02020603050405020304" pitchFamily="18" charset="0"/>
                <a:cs typeface="Times New Roman" panose="02020603050405020304" pitchFamily="18" charset="0"/>
              </a:rPr>
              <a:t>The Power of Buyers</a:t>
            </a:r>
          </a:p>
          <a:p>
            <a:pPr marL="457200" indent="-457200">
              <a:buFont typeface="Wingdings" panose="05000000000000000000" pitchFamily="2" charset="2"/>
              <a:buChar char="Ø"/>
            </a:pPr>
            <a:r>
              <a:rPr lang="en-US" sz="2400" b="1" dirty="0" smtClean="0">
                <a:solidFill>
                  <a:schemeClr val="bg1">
                    <a:lumMod val="50000"/>
                  </a:schemeClr>
                </a:solidFill>
                <a:latin typeface="Times New Roman" panose="02020603050405020304" pitchFamily="18" charset="0"/>
                <a:cs typeface="Times New Roman" panose="02020603050405020304" pitchFamily="18" charset="0"/>
              </a:rPr>
              <a:t>3.3 </a:t>
            </a:r>
            <a:r>
              <a:rPr lang="en-US" sz="2400" b="1" dirty="0">
                <a:solidFill>
                  <a:schemeClr val="bg1">
                    <a:lumMod val="50000"/>
                  </a:schemeClr>
                </a:solidFill>
                <a:latin typeface="Times New Roman" panose="02020603050405020304" pitchFamily="18" charset="0"/>
                <a:cs typeface="Times New Roman" panose="02020603050405020304" pitchFamily="18" charset="0"/>
              </a:rPr>
              <a:t>Changes over Time: Entry Choices and Industry</a:t>
            </a:r>
          </a:p>
          <a:p>
            <a:pPr marL="342900" indent="-342900">
              <a:buFont typeface="Arial" panose="020B0604020202020204" pitchFamily="34" charset="0"/>
              <a:buChar char="•"/>
            </a:pPr>
            <a:r>
              <a:rPr lang="en-US" sz="2000" dirty="0" smtClean="0">
                <a:solidFill>
                  <a:schemeClr val="bg1">
                    <a:lumMod val="50000"/>
                  </a:schemeClr>
                </a:solidFill>
                <a:latin typeface="Times New Roman" panose="02020603050405020304" pitchFamily="18" charset="0"/>
                <a:cs typeface="Times New Roman" panose="02020603050405020304" pitchFamily="18" charset="0"/>
              </a:rPr>
              <a:t>  Entry Choices</a:t>
            </a:r>
            <a:endParaRPr lang="en-US" sz="2000" dirty="0">
              <a:solidFill>
                <a:schemeClr val="bg1">
                  <a:lumMod val="50000"/>
                </a:schemeClr>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45143" y="416822"/>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External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Analysis: Industry Structure, Competitive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Forces,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and Strategic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Groups</a:t>
            </a:r>
          </a:p>
        </p:txBody>
      </p:sp>
    </p:spTree>
    <p:extLst>
      <p:ext uri="{BB962C8B-B14F-4D97-AF65-F5344CB8AC3E}">
        <p14:creationId xmlns:p14="http://schemas.microsoft.com/office/powerpoint/2010/main" val="8787543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516031" y="1552495"/>
            <a:ext cx="10764251" cy="4524315"/>
          </a:xfrm>
          <a:prstGeom prst="rect">
            <a:avLst/>
          </a:prstGeom>
          <a:noFill/>
        </p:spPr>
        <p:txBody>
          <a:bodyPr wrap="square">
            <a:spAutoFit/>
          </a:bodyPr>
          <a:lstStyle/>
          <a:p>
            <a:pPr marL="457200" indent="-457200">
              <a:buFont typeface="Wingdings" panose="05000000000000000000" pitchFamily="2" charset="2"/>
              <a:buChar char="Ø"/>
            </a:pPr>
            <a:r>
              <a:rPr lang="en-US" sz="2800" b="1" dirty="0" smtClean="0">
                <a:solidFill>
                  <a:schemeClr val="bg1">
                    <a:lumMod val="50000"/>
                  </a:schemeClr>
                </a:solidFill>
                <a:latin typeface="Times New Roman" panose="02020603050405020304" pitchFamily="18" charset="0"/>
                <a:cs typeface="Times New Roman" panose="02020603050405020304" pitchFamily="18" charset="0"/>
              </a:rPr>
              <a:t>3.1 </a:t>
            </a:r>
            <a:r>
              <a:rPr lang="en-US" sz="2800" b="1" dirty="0">
                <a:solidFill>
                  <a:schemeClr val="bg1">
                    <a:lumMod val="50000"/>
                  </a:schemeClr>
                </a:solidFill>
                <a:latin typeface="Times New Roman" panose="02020603050405020304" pitchFamily="18" charset="0"/>
                <a:cs typeface="Times New Roman" panose="02020603050405020304" pitchFamily="18" charset="0"/>
              </a:rPr>
              <a:t>The PESTEL Framework</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Political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Economic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Sociocultural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Technological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Ecological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Legal Factors</a:t>
            </a:r>
          </a:p>
          <a:p>
            <a:pPr marL="342900" indent="-3429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3.2 Industry Structure and Firm Strategy: The </a:t>
            </a:r>
            <a:r>
              <a:rPr lang="en-US" sz="2000" dirty="0" smtClean="0">
                <a:solidFill>
                  <a:schemeClr val="bg1">
                    <a:lumMod val="75000"/>
                  </a:schemeClr>
                </a:solidFill>
                <a:latin typeface="Times New Roman" panose="02020603050405020304" pitchFamily="18" charset="0"/>
                <a:cs typeface="Times New Roman" panose="02020603050405020304" pitchFamily="18" charset="0"/>
              </a:rPr>
              <a:t>Five Forces </a:t>
            </a:r>
            <a:r>
              <a:rPr lang="en-US" sz="2000" dirty="0">
                <a:solidFill>
                  <a:schemeClr val="bg1">
                    <a:lumMod val="75000"/>
                  </a:schemeClr>
                </a:solidFill>
                <a:latin typeface="Times New Roman" panose="02020603050405020304" pitchFamily="18" charset="0"/>
                <a:cs typeface="Times New Roman" panose="02020603050405020304" pitchFamily="18" charset="0"/>
              </a:rPr>
              <a:t>Model</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Competition in the Five Forces Model</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The Threat of Entry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The Power of Suppliers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The Power of Buyers</a:t>
            </a:r>
          </a:p>
          <a:p>
            <a:pPr marL="342900" indent="-3429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3.3 Changes over Time: Entry Choices and Industry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  Entry Choices</a:t>
            </a: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45143" y="416822"/>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External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Analysis: Industry Structure, Competitive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Forces,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and Strategic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Groups</a:t>
            </a:r>
          </a:p>
        </p:txBody>
      </p:sp>
    </p:spTree>
    <p:extLst>
      <p:ext uri="{BB962C8B-B14F-4D97-AF65-F5344CB8AC3E}">
        <p14:creationId xmlns:p14="http://schemas.microsoft.com/office/powerpoint/2010/main" val="364004103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5675813" y="1691143"/>
            <a:ext cx="4585787"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Firm’s </a:t>
            </a:r>
            <a:r>
              <a:rPr lang="en-US" sz="2800" b="1" dirty="0">
                <a:solidFill>
                  <a:srgbClr val="00B0F0"/>
                </a:solidFill>
                <a:latin typeface="Times New Roman" panose="02020603050405020304" pitchFamily="18" charset="0"/>
                <a:cs typeface="Times New Roman" panose="02020603050405020304" pitchFamily="18" charset="0"/>
              </a:rPr>
              <a:t>external environment</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45783" y="2502137"/>
            <a:ext cx="8844924" cy="1569660"/>
          </a:xfrm>
          <a:prstGeom prst="rect">
            <a:avLst/>
          </a:prstGeom>
          <a:no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A firm’s external environment consists of all the factors that can affect its potential to gain and sustain a competitive advantage. By analyzing the factors in the external environment, strategic leaders can mitigate threats and </a:t>
            </a:r>
            <a:r>
              <a:rPr lang="en-US" sz="2400" b="1" dirty="0" smtClean="0">
                <a:latin typeface="Times New Roman" panose="02020603050405020304" pitchFamily="18" charset="0"/>
                <a:cs typeface="Times New Roman" panose="02020603050405020304" pitchFamily="18" charset="0"/>
              </a:rPr>
              <a:t>opportunities</a:t>
            </a:r>
            <a:r>
              <a:rPr lang="en-US" sz="2400" b="1" dirty="0">
                <a:latin typeface="Times New Roman" panose="02020603050405020304" pitchFamily="18" charset="0"/>
                <a:cs typeface="Times New Roman" panose="02020603050405020304" pitchFamily="18" charset="0"/>
              </a:rPr>
              <a:t>. </a:t>
            </a: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5"/>
          <a:stretch>
            <a:fillRect/>
          </a:stretch>
        </p:blipFill>
        <p:spPr>
          <a:xfrm>
            <a:off x="5155886" y="4135452"/>
            <a:ext cx="4496427" cy="2265314"/>
          </a:xfrm>
          <a:prstGeom prst="rect">
            <a:avLst/>
          </a:prstGeom>
        </p:spPr>
      </p:pic>
    </p:spTree>
    <p:extLst>
      <p:ext uri="{BB962C8B-B14F-4D97-AF65-F5344CB8AC3E}">
        <p14:creationId xmlns:p14="http://schemas.microsoft.com/office/powerpoint/2010/main" val="11784303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5675813" y="1691143"/>
            <a:ext cx="4585787"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Firm’s </a:t>
            </a:r>
            <a:r>
              <a:rPr lang="en-US" sz="2800" b="1" dirty="0">
                <a:solidFill>
                  <a:srgbClr val="00B0F0"/>
                </a:solidFill>
                <a:latin typeface="Times New Roman" panose="02020603050405020304" pitchFamily="18" charset="0"/>
                <a:cs typeface="Times New Roman" panose="02020603050405020304" pitchFamily="18" charset="0"/>
              </a:rPr>
              <a:t>external environment</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45783" y="2502137"/>
            <a:ext cx="8844924" cy="1938992"/>
          </a:xfrm>
          <a:prstGeom prst="rect">
            <a:avLst/>
          </a:prstGeom>
          <a:no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One common approach to understanding how external factors impinge upon a firm is to consider the source. For example, external factors in the firm’s general environment are ones that managers have little direct influence over, such as macroeconomic factors (e.g., interest or currency exchange rates).</a:t>
            </a: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5"/>
          <a:stretch>
            <a:fillRect/>
          </a:stretch>
        </p:blipFill>
        <p:spPr>
          <a:xfrm>
            <a:off x="5225144" y="4471147"/>
            <a:ext cx="5036456" cy="1733792"/>
          </a:xfrm>
          <a:prstGeom prst="rect">
            <a:avLst/>
          </a:prstGeom>
        </p:spPr>
      </p:pic>
    </p:spTree>
    <p:extLst>
      <p:ext uri="{BB962C8B-B14F-4D97-AF65-F5344CB8AC3E}">
        <p14:creationId xmlns:p14="http://schemas.microsoft.com/office/powerpoint/2010/main" val="9580200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5733080" y="1537693"/>
            <a:ext cx="8282575"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Is PEST Analysis?</a:t>
            </a: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5"/>
          <a:stretch>
            <a:fillRect/>
          </a:stretch>
        </p:blipFill>
        <p:spPr>
          <a:xfrm>
            <a:off x="4992915" y="2504609"/>
            <a:ext cx="5399314" cy="3496163"/>
          </a:xfrm>
          <a:prstGeom prst="rect">
            <a:avLst/>
          </a:prstGeom>
        </p:spPr>
      </p:pic>
    </p:spTree>
    <p:extLst>
      <p:ext uri="{BB962C8B-B14F-4D97-AF65-F5344CB8AC3E}">
        <p14:creationId xmlns:p14="http://schemas.microsoft.com/office/powerpoint/2010/main" val="1452662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5733080" y="1537693"/>
            <a:ext cx="8282575"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Is PEST Analysis?</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85474" y="2012831"/>
            <a:ext cx="8844924" cy="1938992"/>
          </a:xfrm>
          <a:prstGeom prst="rect">
            <a:avLst/>
          </a:prstGeom>
          <a:noFill/>
        </p:spPr>
        <p:txBody>
          <a:bodyPr wrap="square" rtlCol="0">
            <a:spAutoFit/>
          </a:bodyPr>
          <a:lstStyle/>
          <a:p>
            <a:r>
              <a:rPr lang="en-US" sz="2400" dirty="0" smtClean="0"/>
              <a:t>PEST </a:t>
            </a:r>
            <a:r>
              <a:rPr lang="en-US" sz="2400" dirty="0"/>
              <a:t>analysis (political, economic, social, and technological) is a management method whereby an organization can assess major external factors that influence its operation in order to become more competitive in the market. As described by the abbreviations, those four areas are central to this model.</a:t>
            </a: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5"/>
          <a:stretch>
            <a:fillRect/>
          </a:stretch>
        </p:blipFill>
        <p:spPr>
          <a:xfrm>
            <a:off x="4998702" y="4046453"/>
            <a:ext cx="4810796" cy="2124094"/>
          </a:xfrm>
          <a:prstGeom prst="rect">
            <a:avLst/>
          </a:prstGeom>
        </p:spPr>
      </p:pic>
    </p:spTree>
    <p:extLst>
      <p:ext uri="{BB962C8B-B14F-4D97-AF65-F5344CB8AC3E}">
        <p14:creationId xmlns:p14="http://schemas.microsoft.com/office/powerpoint/2010/main" val="262041522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5733080" y="1537693"/>
            <a:ext cx="8282575"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What Is </a:t>
            </a:r>
            <a:r>
              <a:rPr lang="en-US" sz="2800" b="1" dirty="0" smtClean="0">
                <a:solidFill>
                  <a:srgbClr val="00B0F0"/>
                </a:solidFill>
                <a:latin typeface="Times New Roman" panose="02020603050405020304" pitchFamily="18" charset="0"/>
                <a:cs typeface="Times New Roman" panose="02020603050405020304" pitchFamily="18" charset="0"/>
              </a:rPr>
              <a:t>PESTEL </a:t>
            </a:r>
            <a:r>
              <a:rPr lang="en-US" sz="2800" b="1" dirty="0">
                <a:solidFill>
                  <a:srgbClr val="00B0F0"/>
                </a:solidFill>
                <a:latin typeface="Times New Roman" panose="02020603050405020304" pitchFamily="18" charset="0"/>
                <a:cs typeface="Times New Roman" panose="02020603050405020304" pitchFamily="18" charset="0"/>
              </a:rPr>
              <a:t>Analysis?</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85474" y="2012831"/>
            <a:ext cx="8844924" cy="3416320"/>
          </a:xfrm>
          <a:prstGeom prst="rect">
            <a:avLst/>
          </a:prstGeom>
          <a:noFill/>
        </p:spPr>
        <p:txBody>
          <a:bodyPr wrap="square" rtlCol="0">
            <a:spAutoFit/>
          </a:bodyPr>
          <a:lstStyle/>
          <a:p>
            <a:r>
              <a:rPr lang="en-US" sz="2400" dirty="0"/>
              <a:t>The PESTEL model groups the factors in the firm’s general environment into six segments:</a:t>
            </a:r>
          </a:p>
          <a:p>
            <a:r>
              <a:rPr lang="en-US" sz="2400" dirty="0"/>
              <a:t>  </a:t>
            </a:r>
          </a:p>
          <a:p>
            <a:pPr marL="457200" indent="-457200">
              <a:buFont typeface="+mj-lt"/>
              <a:buAutoNum type="arabicPeriod"/>
            </a:pPr>
            <a:r>
              <a:rPr lang="en-US" sz="2400" b="1" dirty="0" smtClean="0"/>
              <a:t>Political</a:t>
            </a:r>
            <a:endParaRPr lang="en-US" sz="2400" b="1" dirty="0"/>
          </a:p>
          <a:p>
            <a:pPr marL="457200" indent="-457200">
              <a:buFont typeface="+mj-lt"/>
              <a:buAutoNum type="arabicPeriod"/>
            </a:pPr>
            <a:r>
              <a:rPr lang="en-US" sz="2400" b="1" dirty="0" smtClean="0"/>
              <a:t>Economic</a:t>
            </a:r>
            <a:endParaRPr lang="en-US" sz="2400" b="1" dirty="0"/>
          </a:p>
          <a:p>
            <a:pPr marL="457200" indent="-457200">
              <a:buFont typeface="+mj-lt"/>
              <a:buAutoNum type="arabicPeriod"/>
            </a:pPr>
            <a:r>
              <a:rPr lang="en-US" sz="2400" b="1" dirty="0" smtClean="0"/>
              <a:t>Sociocultural</a:t>
            </a:r>
            <a:endParaRPr lang="en-US" sz="2400" b="1" dirty="0"/>
          </a:p>
          <a:p>
            <a:pPr marL="457200" indent="-457200">
              <a:buFont typeface="+mj-lt"/>
              <a:buAutoNum type="arabicPeriod"/>
            </a:pPr>
            <a:r>
              <a:rPr lang="en-US" sz="2400" b="1" dirty="0" smtClean="0"/>
              <a:t>Technological</a:t>
            </a:r>
            <a:endParaRPr lang="en-US" sz="2400" b="1" dirty="0"/>
          </a:p>
          <a:p>
            <a:pPr marL="457200" indent="-457200">
              <a:buFont typeface="+mj-lt"/>
              <a:buAutoNum type="arabicPeriod"/>
            </a:pPr>
            <a:r>
              <a:rPr lang="en-US" sz="2400" b="1" dirty="0" smtClean="0"/>
              <a:t>Ecological</a:t>
            </a:r>
            <a:endParaRPr lang="en-US" sz="2400" b="1" dirty="0"/>
          </a:p>
          <a:p>
            <a:pPr marL="457200" indent="-457200">
              <a:buFont typeface="+mj-lt"/>
              <a:buAutoNum type="arabicPeriod"/>
            </a:pPr>
            <a:r>
              <a:rPr lang="en-US" sz="2400" b="1" dirty="0" smtClean="0"/>
              <a:t>Legal</a:t>
            </a:r>
            <a:endParaRPr lang="en-US" sz="2400" b="1" dirty="0"/>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5"/>
          <a:stretch>
            <a:fillRect/>
          </a:stretch>
        </p:blipFill>
        <p:spPr>
          <a:xfrm>
            <a:off x="7807936" y="2890518"/>
            <a:ext cx="3210373" cy="3229426"/>
          </a:xfrm>
          <a:prstGeom prst="rect">
            <a:avLst/>
          </a:prstGeom>
        </p:spPr>
      </p:pic>
    </p:spTree>
    <p:extLst>
      <p:ext uri="{BB962C8B-B14F-4D97-AF65-F5344CB8AC3E}">
        <p14:creationId xmlns:p14="http://schemas.microsoft.com/office/powerpoint/2010/main" val="16216944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8" y="2155119"/>
            <a:ext cx="4957144" cy="3046988"/>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 Political factors </a:t>
            </a:r>
            <a:endPar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Political factors result from the processes and actions of government bodies that can influence the decisions and </a:t>
            </a:r>
            <a:r>
              <a:rPr lang="en-US" sz="2400" b="1" dirty="0" smtClean="0">
                <a:latin typeface="Times New Roman" panose="02020603050405020304" pitchFamily="18" charset="0"/>
                <a:cs typeface="Times New Roman" panose="02020603050405020304" pitchFamily="18" charset="0"/>
              </a:rPr>
              <a:t>behavior </a:t>
            </a:r>
            <a:r>
              <a:rPr lang="en-US" sz="2400" b="1" dirty="0">
                <a:latin typeface="Times New Roman" panose="02020603050405020304" pitchFamily="18" charset="0"/>
                <a:cs typeface="Times New Roman" panose="02020603050405020304" pitchFamily="18" charset="0"/>
              </a:rPr>
              <a:t>of firms.</a:t>
            </a: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3"/>
          <a:stretch>
            <a:fillRect/>
          </a:stretch>
        </p:blipFill>
        <p:spPr>
          <a:xfrm>
            <a:off x="6752811" y="2508249"/>
            <a:ext cx="3343742" cy="1775117"/>
          </a:xfrm>
          <a:prstGeom prst="rect">
            <a:avLst/>
          </a:prstGeom>
        </p:spPr>
      </p:pic>
    </p:spTree>
    <p:extLst>
      <p:ext uri="{BB962C8B-B14F-4D97-AF65-F5344CB8AC3E}">
        <p14:creationId xmlns:p14="http://schemas.microsoft.com/office/powerpoint/2010/main" val="23239677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4154984"/>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 Political factors </a:t>
            </a:r>
            <a:endPar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For example, hotel chains and resort owners have challenged </a:t>
            </a:r>
            <a:r>
              <a:rPr lang="en-US" sz="2400" dirty="0" err="1">
                <a:latin typeface="Times New Roman" panose="02020603050405020304" pitchFamily="18" charset="0"/>
                <a:cs typeface="Times New Roman" panose="02020603050405020304" pitchFamily="18" charset="0"/>
              </a:rPr>
              <a:t>Airbnb</a:t>
            </a:r>
            <a:r>
              <a:rPr lang="en-US" sz="2400" dirty="0">
                <a:latin typeface="Times New Roman" panose="02020603050405020304" pitchFamily="18" charset="0"/>
                <a:cs typeface="Times New Roman" panose="02020603050405020304" pitchFamily="18" charset="0"/>
              </a:rPr>
              <a:t> in court and lobbied local governments, some of which passed regulations to limit or prohibit short-term rentals. Local residents in New York, San Francisco, Berlin, Paris, and many other cities are also pressuring local governments to enact more aggressive rules banning short-term rentals because they argue that companies such as </a:t>
            </a:r>
            <a:r>
              <a:rPr lang="en-US" sz="2400" dirty="0" err="1">
                <a:latin typeface="Times New Roman" panose="02020603050405020304" pitchFamily="18" charset="0"/>
                <a:cs typeface="Times New Roman" panose="02020603050405020304" pitchFamily="18" charset="0"/>
              </a:rPr>
              <a:t>Airbnb</a:t>
            </a:r>
            <a:r>
              <a:rPr lang="en-US" sz="2400" dirty="0">
                <a:latin typeface="Times New Roman" panose="02020603050405020304" pitchFamily="18" charset="0"/>
                <a:cs typeface="Times New Roman" panose="02020603050405020304" pitchFamily="18" charset="0"/>
              </a:rPr>
              <a:t> contribute to a shortage of affordable housing by turning entire apartment complexes into hotels or transforming quiet family </a:t>
            </a:r>
            <a:r>
              <a:rPr lang="en-US" sz="2400" dirty="0" err="1">
                <a:latin typeface="Times New Roman" panose="02020603050405020304" pitchFamily="18" charset="0"/>
                <a:cs typeface="Times New Roman" panose="02020603050405020304" pitchFamily="18" charset="0"/>
              </a:rPr>
              <a:t>neighbourhoods</a:t>
            </a:r>
            <a:r>
              <a:rPr lang="en-US" sz="2400" dirty="0">
                <a:latin typeface="Times New Roman" panose="02020603050405020304" pitchFamily="18" charset="0"/>
                <a:cs typeface="Times New Roman" panose="02020603050405020304" pitchFamily="18" charset="0"/>
              </a:rPr>
              <a:t> into all-night, every-night party hot spots.</a:t>
            </a:r>
          </a:p>
          <a:p>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807199" y="1970902"/>
            <a:ext cx="3691423" cy="876646"/>
          </a:xfrm>
          <a:prstGeom prst="rect">
            <a:avLst/>
          </a:prstGeom>
        </p:spPr>
      </p:pic>
    </p:spTree>
    <p:extLst>
      <p:ext uri="{BB962C8B-B14F-4D97-AF65-F5344CB8AC3E}">
        <p14:creationId xmlns:p14="http://schemas.microsoft.com/office/powerpoint/2010/main" val="5112088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5987659" cy="2308324"/>
          </a:xfrm>
          <a:prstGeom prst="rect">
            <a:avLst/>
          </a:prstGeom>
          <a:noFill/>
        </p:spPr>
        <p:txBody>
          <a:bodyPr wrap="square" rtlCol="0">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 </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Economic </a:t>
            </a:r>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Factors</a:t>
            </a: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Economic factors in a firm’s external environment are </a:t>
            </a:r>
            <a:r>
              <a:rPr lang="en-US" sz="2400" b="1" dirty="0" smtClean="0">
                <a:latin typeface="Times New Roman" panose="02020603050405020304" pitchFamily="18" charset="0"/>
                <a:cs typeface="Times New Roman" panose="02020603050405020304" pitchFamily="18" charset="0"/>
              </a:rPr>
              <a:t>largely macroeconomic</a:t>
            </a:r>
            <a:r>
              <a:rPr lang="en-US" sz="2400" b="1" dirty="0">
                <a:latin typeface="Times New Roman" panose="02020603050405020304" pitchFamily="18" charset="0"/>
                <a:cs typeface="Times New Roman" panose="02020603050405020304" pitchFamily="18" charset="0"/>
              </a:rPr>
              <a:t>, affecting economy-wide phenomena.</a:t>
            </a:r>
          </a:p>
          <a:p>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175911" y="2507185"/>
            <a:ext cx="3324689" cy="1956258"/>
          </a:xfrm>
          <a:prstGeom prst="rect">
            <a:avLst/>
          </a:prstGeom>
        </p:spPr>
      </p:pic>
    </p:spTree>
    <p:extLst>
      <p:ext uri="{BB962C8B-B14F-4D97-AF65-F5344CB8AC3E}">
        <p14:creationId xmlns:p14="http://schemas.microsoft.com/office/powerpoint/2010/main" val="23048902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3847207"/>
          </a:xfrm>
          <a:prstGeom prst="rect">
            <a:avLst/>
          </a:prstGeom>
          <a:noFill/>
        </p:spPr>
        <p:txBody>
          <a:bodyPr wrap="square" rtlCol="0">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 </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Economic </a:t>
            </a:r>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Factors</a:t>
            </a:r>
          </a:p>
          <a:p>
            <a:endParaRPr lang="en-US"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Managers need to consider how the following five macroeconomic factors can affect firm strategy</a:t>
            </a:r>
            <a:r>
              <a:rPr lang="en-US" sz="2400" b="1" dirty="0" smtClean="0">
                <a:latin typeface="Times New Roman" panose="02020603050405020304" pitchFamily="18" charset="0"/>
                <a:cs typeface="Times New Roman" panose="02020603050405020304" pitchFamily="18" charset="0"/>
              </a:rPr>
              <a:t>:</a:t>
            </a:r>
          </a:p>
          <a:p>
            <a:endParaRPr lang="en-US" sz="2400" b="1" dirty="0">
              <a:latin typeface="Times New Roman" panose="02020603050405020304" pitchFamily="18" charset="0"/>
              <a:cs typeface="Times New Roman" panose="02020603050405020304" pitchFamily="18" charset="0"/>
            </a:endParaRP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Growth </a:t>
            </a:r>
            <a:r>
              <a:rPr lang="en-US" sz="2400" dirty="0">
                <a:latin typeface="Times New Roman" panose="02020603050405020304" pitchFamily="18" charset="0"/>
                <a:cs typeface="Times New Roman" panose="02020603050405020304" pitchFamily="18" charset="0"/>
              </a:rPr>
              <a:t>rates.</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Levels </a:t>
            </a:r>
            <a:r>
              <a:rPr lang="en-US" sz="2400" dirty="0">
                <a:latin typeface="Times New Roman" panose="02020603050405020304" pitchFamily="18" charset="0"/>
                <a:cs typeface="Times New Roman" panose="02020603050405020304" pitchFamily="18" charset="0"/>
              </a:rPr>
              <a:t>of employment.</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Interest </a:t>
            </a:r>
            <a:r>
              <a:rPr lang="en-US" sz="2400" dirty="0">
                <a:latin typeface="Times New Roman" panose="02020603050405020304" pitchFamily="18" charset="0"/>
                <a:cs typeface="Times New Roman" panose="02020603050405020304" pitchFamily="18" charset="0"/>
              </a:rPr>
              <a:t>rates.</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Price </a:t>
            </a:r>
            <a:r>
              <a:rPr lang="en-US" sz="2400" dirty="0">
                <a:latin typeface="Times New Roman" panose="02020603050405020304" pitchFamily="18" charset="0"/>
                <a:cs typeface="Times New Roman" panose="02020603050405020304" pitchFamily="18" charset="0"/>
              </a:rPr>
              <a:t>stability (inflation and deflation).</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Currency </a:t>
            </a:r>
            <a:r>
              <a:rPr lang="en-US" sz="2400" dirty="0">
                <a:latin typeface="Times New Roman" panose="02020603050405020304" pitchFamily="18" charset="0"/>
                <a:cs typeface="Times New Roman" panose="02020603050405020304" pitchFamily="18" charset="0"/>
              </a:rPr>
              <a:t>exchange rates.</a:t>
            </a:r>
            <a:endParaRPr lang="en-US" sz="2000" dirty="0">
              <a:latin typeface="Times New Roman" panose="02020603050405020304" pitchFamily="18" charset="0"/>
              <a:cs typeface="Times New Roman" panose="02020603050405020304" pitchFamily="18" charset="0"/>
            </a:endParaRPr>
          </a:p>
        </p:txBody>
      </p:sp>
      <p:pic>
        <p:nvPicPr>
          <p:cNvPr id="12" name="Picture 11"/>
          <p:cNvPicPr>
            <a:picLocks noChangeAspect="1"/>
          </p:cNvPicPr>
          <p:nvPr/>
        </p:nvPicPr>
        <p:blipFill>
          <a:blip r:embed="rId3"/>
          <a:stretch>
            <a:fillRect/>
          </a:stretch>
        </p:blipFill>
        <p:spPr>
          <a:xfrm>
            <a:off x="7525198" y="3878660"/>
            <a:ext cx="3324689" cy="1956258"/>
          </a:xfrm>
          <a:prstGeom prst="rect">
            <a:avLst/>
          </a:prstGeom>
        </p:spPr>
      </p:pic>
    </p:spTree>
    <p:extLst>
      <p:ext uri="{BB962C8B-B14F-4D97-AF65-F5344CB8AC3E}">
        <p14:creationId xmlns:p14="http://schemas.microsoft.com/office/powerpoint/2010/main" val="35359025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2000548"/>
          </a:xfrm>
          <a:prstGeom prst="rect">
            <a:avLst/>
          </a:prstGeom>
          <a:noFill/>
        </p:spPr>
        <p:txBody>
          <a:bodyPr wrap="square" rtlCol="0">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 </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Economic </a:t>
            </a:r>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Factors</a:t>
            </a:r>
            <a:endParaRPr lang="en-US" sz="2400" b="1" dirty="0">
              <a:latin typeface="Times New Roman" panose="02020603050405020304" pitchFamily="18" charset="0"/>
              <a:cs typeface="Times New Roman" panose="02020603050405020304" pitchFamily="18" charset="0"/>
            </a:endParaRP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Growth </a:t>
            </a:r>
            <a:r>
              <a:rPr lang="en-US" sz="2400" dirty="0">
                <a:latin typeface="Times New Roman" panose="02020603050405020304" pitchFamily="18" charset="0"/>
                <a:cs typeface="Times New Roman" panose="02020603050405020304" pitchFamily="18" charset="0"/>
              </a:rPr>
              <a:t>rates</a:t>
            </a:r>
            <a:r>
              <a:rPr lang="en-US" sz="2400" dirty="0" smtClean="0">
                <a:latin typeface="Times New Roman" panose="02020603050405020304" pitchFamily="18" charset="0"/>
                <a:cs typeface="Times New Roman" panose="02020603050405020304" pitchFamily="18" charset="0"/>
              </a:rPr>
              <a:t>.</a:t>
            </a:r>
          </a:p>
          <a:p>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overall economic growth rate is a measure of the change in the amount of goods and services produced by a nation’s economy. Strategic leaders look to the real growth rate, which adjusts for inflation. </a:t>
            </a:r>
          </a:p>
        </p:txBody>
      </p:sp>
      <p:pic>
        <p:nvPicPr>
          <p:cNvPr id="4" name="Picture 3"/>
          <p:cNvPicPr>
            <a:picLocks noChangeAspect="1"/>
          </p:cNvPicPr>
          <p:nvPr/>
        </p:nvPicPr>
        <p:blipFill>
          <a:blip r:embed="rId3"/>
          <a:stretch>
            <a:fillRect/>
          </a:stretch>
        </p:blipFill>
        <p:spPr>
          <a:xfrm>
            <a:off x="6270171" y="4289526"/>
            <a:ext cx="4556028" cy="1620940"/>
          </a:xfrm>
          <a:prstGeom prst="rect">
            <a:avLst/>
          </a:prstGeom>
        </p:spPr>
      </p:pic>
    </p:spTree>
    <p:extLst>
      <p:ext uri="{BB962C8B-B14F-4D97-AF65-F5344CB8AC3E}">
        <p14:creationId xmlns:p14="http://schemas.microsoft.com/office/powerpoint/2010/main" val="10477923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2369880"/>
          </a:xfrm>
          <a:prstGeom prst="rect">
            <a:avLst/>
          </a:prstGeom>
          <a:noFill/>
        </p:spPr>
        <p:txBody>
          <a:bodyPr wrap="square" rtlCol="0">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 </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Economic </a:t>
            </a:r>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Factors</a:t>
            </a:r>
            <a:endParaRPr lang="en-US" sz="2400" b="1" dirty="0">
              <a:latin typeface="Times New Roman" panose="02020603050405020304" pitchFamily="18" charset="0"/>
              <a:cs typeface="Times New Roman" panose="02020603050405020304" pitchFamily="18" charset="0"/>
            </a:endParaRPr>
          </a:p>
          <a:p>
            <a:pPr marL="457200" indent="-457200">
              <a:buFont typeface="+mj-lt"/>
              <a:buAutoNum type="alphaUcPeriod" startAt="2"/>
            </a:pPr>
            <a:r>
              <a:rPr lang="en-US" sz="2400" dirty="0">
                <a:latin typeface="Times New Roman" panose="02020603050405020304" pitchFamily="18" charset="0"/>
                <a:cs typeface="Times New Roman" panose="02020603050405020304" pitchFamily="18" charset="0"/>
              </a:rPr>
              <a:t>Levels of employment.</a:t>
            </a:r>
          </a:p>
          <a:p>
            <a:r>
              <a:rPr lang="en-US" sz="2400" dirty="0" smtClean="0">
                <a:latin typeface="Times New Roman" panose="02020603050405020304" pitchFamily="18" charset="0"/>
                <a:cs typeface="Times New Roman" panose="02020603050405020304" pitchFamily="18" charset="0"/>
              </a:rPr>
              <a:t>Growth </a:t>
            </a:r>
            <a:r>
              <a:rPr lang="en-US" sz="2400" dirty="0">
                <a:latin typeface="Times New Roman" panose="02020603050405020304" pitchFamily="18" charset="0"/>
                <a:cs typeface="Times New Roman" panose="02020603050405020304" pitchFamily="18" charset="0"/>
              </a:rPr>
              <a:t>rates directly affect the level of employment. In boom times, unemployment tends to be low. In economic downturns, unemployment rises. As more people search for employment, skilled human capital is more abundant and wages usually fall.</a:t>
            </a:r>
          </a:p>
        </p:txBody>
      </p:sp>
      <p:pic>
        <p:nvPicPr>
          <p:cNvPr id="7" name="Picture 6"/>
          <p:cNvPicPr>
            <a:picLocks noChangeAspect="1"/>
          </p:cNvPicPr>
          <p:nvPr/>
        </p:nvPicPr>
        <p:blipFill>
          <a:blip r:embed="rId3"/>
          <a:stretch>
            <a:fillRect/>
          </a:stretch>
        </p:blipFill>
        <p:spPr>
          <a:xfrm>
            <a:off x="6095999" y="4169246"/>
            <a:ext cx="4639322" cy="1672726"/>
          </a:xfrm>
          <a:prstGeom prst="rect">
            <a:avLst/>
          </a:prstGeom>
        </p:spPr>
      </p:pic>
    </p:spTree>
    <p:extLst>
      <p:ext uri="{BB962C8B-B14F-4D97-AF65-F5344CB8AC3E}">
        <p14:creationId xmlns:p14="http://schemas.microsoft.com/office/powerpoint/2010/main" val="40319689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2000548"/>
          </a:xfrm>
          <a:prstGeom prst="rect">
            <a:avLst/>
          </a:prstGeom>
          <a:noFill/>
        </p:spPr>
        <p:txBody>
          <a:bodyPr wrap="square" rtlCol="0">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 </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Economic </a:t>
            </a:r>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Factors</a:t>
            </a:r>
            <a:endParaRPr lang="en-US" sz="2400" b="1" dirty="0">
              <a:latin typeface="Times New Roman" panose="02020603050405020304" pitchFamily="18" charset="0"/>
              <a:cs typeface="Times New Roman" panose="02020603050405020304" pitchFamily="18" charset="0"/>
            </a:endParaRPr>
          </a:p>
          <a:p>
            <a:pPr marL="457200" indent="-457200">
              <a:buFont typeface="+mj-lt"/>
              <a:buAutoNum type="alphaUcPeriod" startAt="3"/>
            </a:pPr>
            <a:r>
              <a:rPr lang="en-US" sz="2400" dirty="0">
                <a:latin typeface="Times New Roman" panose="02020603050405020304" pitchFamily="18" charset="0"/>
                <a:cs typeface="Times New Roman" panose="02020603050405020304" pitchFamily="18" charset="0"/>
              </a:rPr>
              <a:t>Interest rates</a:t>
            </a:r>
            <a:r>
              <a:rPr lang="en-US" sz="2400" dirty="0" smtClean="0">
                <a:latin typeface="Times New Roman" panose="02020603050405020304" pitchFamily="18" charset="0"/>
                <a:cs typeface="Times New Roman" panose="02020603050405020304" pitchFamily="18" charset="0"/>
              </a:rPr>
              <a:t>.</a:t>
            </a:r>
          </a:p>
          <a:p>
            <a:r>
              <a:rPr lang="en-US" sz="2400" dirty="0" smtClean="0">
                <a:latin typeface="Times New Roman" panose="02020603050405020304" pitchFamily="18" charset="0"/>
                <a:cs typeface="Times New Roman" panose="02020603050405020304" pitchFamily="18" charset="0"/>
              </a:rPr>
              <a:t>Another </a:t>
            </a:r>
            <a:r>
              <a:rPr lang="en-US" sz="2400" dirty="0">
                <a:latin typeface="Times New Roman" panose="02020603050405020304" pitchFamily="18" charset="0"/>
                <a:cs typeface="Times New Roman" panose="02020603050405020304" pitchFamily="18" charset="0"/>
              </a:rPr>
              <a:t>key macroeconomic variable for managers to track is real interest rates—the amount that creditors are paid for the use of their money and the amount that debtors pay for that use, adjusted for inflation.</a:t>
            </a:r>
          </a:p>
        </p:txBody>
      </p:sp>
      <p:pic>
        <p:nvPicPr>
          <p:cNvPr id="4" name="Picture 3"/>
          <p:cNvPicPr>
            <a:picLocks noChangeAspect="1"/>
          </p:cNvPicPr>
          <p:nvPr/>
        </p:nvPicPr>
        <p:blipFill>
          <a:blip r:embed="rId3"/>
          <a:stretch>
            <a:fillRect/>
          </a:stretch>
        </p:blipFill>
        <p:spPr>
          <a:xfrm>
            <a:off x="6728892" y="4289526"/>
            <a:ext cx="4191585" cy="1533504"/>
          </a:xfrm>
          <a:prstGeom prst="rect">
            <a:avLst/>
          </a:prstGeom>
        </p:spPr>
      </p:pic>
    </p:spTree>
    <p:extLst>
      <p:ext uri="{BB962C8B-B14F-4D97-AF65-F5344CB8AC3E}">
        <p14:creationId xmlns:p14="http://schemas.microsoft.com/office/powerpoint/2010/main" val="34010805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2000548"/>
          </a:xfrm>
          <a:prstGeom prst="rect">
            <a:avLst/>
          </a:prstGeom>
          <a:noFill/>
        </p:spPr>
        <p:txBody>
          <a:bodyPr wrap="square" rtlCol="0">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 </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Economic </a:t>
            </a:r>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Factors</a:t>
            </a:r>
            <a:endParaRPr lang="en-US" sz="2400" b="1" dirty="0">
              <a:latin typeface="Times New Roman" panose="02020603050405020304" pitchFamily="18" charset="0"/>
              <a:cs typeface="Times New Roman" panose="02020603050405020304" pitchFamily="18" charset="0"/>
            </a:endParaRPr>
          </a:p>
          <a:p>
            <a:pPr marL="457200" indent="-457200">
              <a:buFont typeface="+mj-lt"/>
              <a:buAutoNum type="alphaUcPeriod" startAt="4"/>
            </a:pPr>
            <a:r>
              <a:rPr lang="en-US" sz="2400" dirty="0">
                <a:latin typeface="Times New Roman" panose="02020603050405020304" pitchFamily="18" charset="0"/>
                <a:cs typeface="Times New Roman" panose="02020603050405020304" pitchFamily="18" charset="0"/>
              </a:rPr>
              <a:t>Price stability (inflation and deflation).</a:t>
            </a:r>
          </a:p>
          <a:p>
            <a:r>
              <a:rPr lang="en-US" sz="2400" dirty="0" smtClean="0">
                <a:latin typeface="Times New Roman" panose="02020603050405020304" pitchFamily="18" charset="0"/>
                <a:cs typeface="Times New Roman" panose="02020603050405020304" pitchFamily="18" charset="0"/>
              </a:rPr>
              <a:t>The lack </a:t>
            </a:r>
            <a:r>
              <a:rPr lang="en-US" sz="2400" dirty="0">
                <a:latin typeface="Times New Roman" panose="02020603050405020304" pitchFamily="18" charset="0"/>
                <a:cs typeface="Times New Roman" panose="02020603050405020304" pitchFamily="18" charset="0"/>
              </a:rPr>
              <a:t>of change in price levels of goods and services— is rare. Therefore, companies will often have to deal with changing price levels. When there is too much money in an economy, we tend to see rising prices—inflation.</a:t>
            </a:r>
          </a:p>
        </p:txBody>
      </p:sp>
      <p:pic>
        <p:nvPicPr>
          <p:cNvPr id="7" name="Picture 6"/>
          <p:cNvPicPr>
            <a:picLocks noChangeAspect="1"/>
          </p:cNvPicPr>
          <p:nvPr/>
        </p:nvPicPr>
        <p:blipFill>
          <a:blip r:embed="rId3"/>
          <a:stretch>
            <a:fillRect/>
          </a:stretch>
        </p:blipFill>
        <p:spPr>
          <a:xfrm>
            <a:off x="6411984" y="4386499"/>
            <a:ext cx="4744112" cy="1446534"/>
          </a:xfrm>
          <a:prstGeom prst="rect">
            <a:avLst/>
          </a:prstGeom>
        </p:spPr>
      </p:pic>
    </p:spTree>
    <p:extLst>
      <p:ext uri="{BB962C8B-B14F-4D97-AF65-F5344CB8AC3E}">
        <p14:creationId xmlns:p14="http://schemas.microsoft.com/office/powerpoint/2010/main" val="14672624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2000548"/>
          </a:xfrm>
          <a:prstGeom prst="rect">
            <a:avLst/>
          </a:prstGeom>
          <a:noFill/>
        </p:spPr>
        <p:txBody>
          <a:bodyPr wrap="square" rtlCol="0">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 </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Economic </a:t>
            </a:r>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Factors</a:t>
            </a:r>
            <a:endParaRPr lang="en-US" sz="2400" b="1" dirty="0">
              <a:latin typeface="Times New Roman" panose="02020603050405020304" pitchFamily="18" charset="0"/>
              <a:cs typeface="Times New Roman" panose="02020603050405020304" pitchFamily="18" charset="0"/>
            </a:endParaRPr>
          </a:p>
          <a:p>
            <a:pPr marL="457200" indent="-457200">
              <a:buFont typeface="+mj-lt"/>
              <a:buAutoNum type="alphaUcPeriod" startAt="5"/>
            </a:pPr>
            <a:r>
              <a:rPr lang="en-US" sz="2400" dirty="0">
                <a:latin typeface="Times New Roman" panose="02020603050405020304" pitchFamily="18" charset="0"/>
                <a:cs typeface="Times New Roman" panose="02020603050405020304" pitchFamily="18" charset="0"/>
              </a:rPr>
              <a:t>The currency exchange rate</a:t>
            </a:r>
            <a:r>
              <a:rPr lang="en-US"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It determines </a:t>
            </a:r>
            <a:r>
              <a:rPr lang="en-US" sz="2400" dirty="0">
                <a:latin typeface="Times New Roman" panose="02020603050405020304" pitchFamily="18" charset="0"/>
                <a:cs typeface="Times New Roman" panose="02020603050405020304" pitchFamily="18" charset="0"/>
              </a:rPr>
              <a:t>how many dollars one must pay for a unit of foreign currency. It is a critical variable for any company that buys or sells products and services across national borders.</a:t>
            </a:r>
          </a:p>
        </p:txBody>
      </p:sp>
      <p:pic>
        <p:nvPicPr>
          <p:cNvPr id="4" name="Picture 3"/>
          <p:cNvPicPr>
            <a:picLocks noChangeAspect="1"/>
          </p:cNvPicPr>
          <p:nvPr/>
        </p:nvPicPr>
        <p:blipFill>
          <a:blip r:embed="rId3"/>
          <a:stretch>
            <a:fillRect/>
          </a:stretch>
        </p:blipFill>
        <p:spPr>
          <a:xfrm>
            <a:off x="7859069" y="3935807"/>
            <a:ext cx="2715004" cy="1955835"/>
          </a:xfrm>
          <a:prstGeom prst="rect">
            <a:avLst/>
          </a:prstGeom>
        </p:spPr>
      </p:pic>
    </p:spTree>
    <p:extLst>
      <p:ext uri="{BB962C8B-B14F-4D97-AF65-F5344CB8AC3E}">
        <p14:creationId xmlns:p14="http://schemas.microsoft.com/office/powerpoint/2010/main" val="219743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2000548"/>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3- Sociocultural factors</a:t>
            </a:r>
            <a:endPar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capture a society’s cultures, norms, and values. Because sociocultural factors not only are constantly in flux but also differ across groups, strategic leaders need to closely monitor such trends and consider the implications for firm strategy.</a:t>
            </a:r>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3"/>
          <a:stretch>
            <a:fillRect/>
          </a:stretch>
        </p:blipFill>
        <p:spPr>
          <a:xfrm>
            <a:off x="7773899" y="4155667"/>
            <a:ext cx="2915057" cy="1581371"/>
          </a:xfrm>
          <a:prstGeom prst="rect">
            <a:avLst/>
          </a:prstGeom>
        </p:spPr>
      </p:pic>
    </p:spTree>
    <p:extLst>
      <p:ext uri="{BB962C8B-B14F-4D97-AF65-F5344CB8AC3E}">
        <p14:creationId xmlns:p14="http://schemas.microsoft.com/office/powerpoint/2010/main" val="4083974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3108543"/>
          </a:xfrm>
          <a:prstGeom prst="rect">
            <a:avLst/>
          </a:prstGeom>
          <a:noFill/>
        </p:spPr>
        <p:txBody>
          <a:bodyPr wrap="square" rtlCol="0">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3- </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Sociocultural factors</a:t>
            </a:r>
            <a:endPar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In recent years, for example, a growing number of U.S. consumers have become more health-conscious about what they eat. This trend led to a boom for businesses such as </a:t>
            </a:r>
            <a:r>
              <a:rPr lang="en-US" sz="2400" dirty="0" smtClean="0">
                <a:latin typeface="Times New Roman" panose="02020603050405020304" pitchFamily="18" charset="0"/>
                <a:cs typeface="Times New Roman" panose="02020603050405020304" pitchFamily="18" charset="0"/>
              </a:rPr>
              <a:t>Subway</a:t>
            </a:r>
            <a:r>
              <a:rPr lang="en-US" sz="2400" dirty="0">
                <a:latin typeface="Times New Roman" panose="02020603050405020304" pitchFamily="18" charset="0"/>
                <a:cs typeface="Times New Roman" panose="02020603050405020304" pitchFamily="18" charset="0"/>
              </a:rPr>
              <a:t>, and Whole Foods. At the same time, traditional fast food companies McDonald’s and Burger King, along with grocery chains such as Albertsons and Kroger, have all had to scramble to provide healthier choices in their product offerings.</a:t>
            </a:r>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803676" y="1292114"/>
            <a:ext cx="3200847" cy="1590674"/>
          </a:xfrm>
          <a:prstGeom prst="rect">
            <a:avLst/>
          </a:prstGeom>
        </p:spPr>
      </p:pic>
    </p:spTree>
    <p:extLst>
      <p:ext uri="{BB962C8B-B14F-4D97-AF65-F5344CB8AC3E}">
        <p14:creationId xmlns:p14="http://schemas.microsoft.com/office/powerpoint/2010/main" val="8679353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2000548"/>
          </a:xfrm>
          <a:prstGeom prst="rect">
            <a:avLst/>
          </a:prstGeom>
          <a:noFill/>
        </p:spPr>
        <p:txBody>
          <a:bodyPr wrap="square" rtlCol="0">
            <a:spAutoFit/>
          </a:bodyPr>
          <a:lstStyle/>
          <a:p>
            <a:r>
              <a:rPr lang="ar-EG"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a:t>
            </a:r>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Technological factors</a:t>
            </a:r>
            <a:endPar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Technological factors capture the application of knowledge to create new processes and products. Major innovations in process technology include lean manufacturing, Six Sigma quality, and biotechnology. </a:t>
            </a:r>
          </a:p>
        </p:txBody>
      </p:sp>
      <p:pic>
        <p:nvPicPr>
          <p:cNvPr id="9" name="Picture 8"/>
          <p:cNvPicPr>
            <a:picLocks noChangeAspect="1"/>
          </p:cNvPicPr>
          <p:nvPr/>
        </p:nvPicPr>
        <p:blipFill>
          <a:blip r:embed="rId3"/>
          <a:stretch>
            <a:fillRect/>
          </a:stretch>
        </p:blipFill>
        <p:spPr>
          <a:xfrm>
            <a:off x="7924983" y="3921868"/>
            <a:ext cx="3144210" cy="1983714"/>
          </a:xfrm>
          <a:prstGeom prst="rect">
            <a:avLst/>
          </a:prstGeom>
        </p:spPr>
      </p:pic>
    </p:spTree>
    <p:extLst>
      <p:ext uri="{BB962C8B-B14F-4D97-AF65-F5344CB8AC3E}">
        <p14:creationId xmlns:p14="http://schemas.microsoft.com/office/powerpoint/2010/main" val="40430610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2369880"/>
          </a:xfrm>
          <a:prstGeom prst="rect">
            <a:avLst/>
          </a:prstGeom>
          <a:noFill/>
        </p:spPr>
        <p:txBody>
          <a:bodyPr wrap="square" rtlCol="0">
            <a:spAutoFit/>
          </a:bodyPr>
          <a:lstStyle/>
          <a:p>
            <a:r>
              <a:rPr lang="ar-EG"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a:t>
            </a:r>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Technological factors</a:t>
            </a:r>
            <a:endPar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The nanotechnology revolution, which is just beginning, it ranging from tiny medical devices to new-age materials for earthquake-resistant buildings. Recent product innovations include the smartphone, wearable devices such as </a:t>
            </a:r>
            <a:r>
              <a:rPr lang="en-US" sz="2400" dirty="0" smtClean="0">
                <a:latin typeface="Times New Roman" panose="02020603050405020304" pitchFamily="18" charset="0"/>
                <a:cs typeface="Times New Roman" panose="02020603050405020304" pitchFamily="18" charset="0"/>
              </a:rPr>
              <a:t>smart watches</a:t>
            </a:r>
            <a:r>
              <a:rPr lang="en-US" sz="2400" dirty="0">
                <a:latin typeface="Times New Roman" panose="02020603050405020304" pitchFamily="18" charset="0"/>
                <a:cs typeface="Times New Roman" panose="02020603050405020304" pitchFamily="18" charset="0"/>
              </a:rPr>
              <a:t>, and high-performing electric cars such as the Tesla Model S. </a:t>
            </a:r>
          </a:p>
        </p:txBody>
      </p:sp>
      <p:pic>
        <p:nvPicPr>
          <p:cNvPr id="7" name="Picture 6"/>
          <p:cNvPicPr>
            <a:picLocks noChangeAspect="1"/>
          </p:cNvPicPr>
          <p:nvPr/>
        </p:nvPicPr>
        <p:blipFill>
          <a:blip r:embed="rId3"/>
          <a:stretch>
            <a:fillRect/>
          </a:stretch>
        </p:blipFill>
        <p:spPr>
          <a:xfrm>
            <a:off x="7537244" y="4671852"/>
            <a:ext cx="3618852" cy="1317855"/>
          </a:xfrm>
          <a:prstGeom prst="rect">
            <a:avLst/>
          </a:prstGeom>
        </p:spPr>
      </p:pic>
    </p:spTree>
    <p:extLst>
      <p:ext uri="{BB962C8B-B14F-4D97-AF65-F5344CB8AC3E}">
        <p14:creationId xmlns:p14="http://schemas.microsoft.com/office/powerpoint/2010/main" val="23648569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2000548"/>
          </a:xfrm>
          <a:prstGeom prst="rect">
            <a:avLst/>
          </a:prstGeom>
          <a:noFill/>
        </p:spPr>
        <p:txBody>
          <a:bodyPr wrap="square" rtlCol="0">
            <a:spAutoFit/>
          </a:bodyPr>
          <a:lstStyle/>
          <a:p>
            <a:r>
              <a:rPr lang="ar-EG"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5</a:t>
            </a:r>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Ecological factors </a:t>
            </a:r>
            <a:endPar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Ecological factors involve broad environmental issues such as the natural environment, global warming, and sustainable economic growth. Organizations and the natural environment coexist in an interdependent relationship.</a:t>
            </a:r>
          </a:p>
        </p:txBody>
      </p:sp>
      <p:pic>
        <p:nvPicPr>
          <p:cNvPr id="4" name="Picture 3"/>
          <p:cNvPicPr>
            <a:picLocks noChangeAspect="1"/>
          </p:cNvPicPr>
          <p:nvPr/>
        </p:nvPicPr>
        <p:blipFill>
          <a:blip r:embed="rId3"/>
          <a:stretch>
            <a:fillRect/>
          </a:stretch>
        </p:blipFill>
        <p:spPr>
          <a:xfrm>
            <a:off x="7745320" y="4289526"/>
            <a:ext cx="2943636" cy="1494937"/>
          </a:xfrm>
          <a:prstGeom prst="rect">
            <a:avLst/>
          </a:prstGeom>
        </p:spPr>
      </p:pic>
    </p:spTree>
    <p:extLst>
      <p:ext uri="{BB962C8B-B14F-4D97-AF65-F5344CB8AC3E}">
        <p14:creationId xmlns:p14="http://schemas.microsoft.com/office/powerpoint/2010/main" val="33813432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PEST Analysis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2000548"/>
          </a:xfrm>
          <a:prstGeom prst="rect">
            <a:avLst/>
          </a:prstGeom>
          <a:noFill/>
        </p:spPr>
        <p:txBody>
          <a:bodyPr wrap="square" rtlCol="0">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6- </a:t>
            </a:r>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Legal </a:t>
            </a:r>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factors</a:t>
            </a: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Legal factors include the official outcomes of political processes as manifested in laws, mandates, regulations, and court decisions—all of which can have a direct bearing on a firm’s profit </a:t>
            </a:r>
            <a:r>
              <a:rPr lang="en-US" sz="2400" dirty="0" smtClean="0">
                <a:latin typeface="Times New Roman" panose="02020603050405020304" pitchFamily="18" charset="0"/>
                <a:cs typeface="Times New Roman" panose="02020603050405020304" pitchFamily="18" charset="0"/>
              </a:rPr>
              <a:t>potential.</a:t>
            </a:r>
            <a:endParaRPr lang="en-US" sz="2400" dirty="0">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3"/>
          <a:stretch>
            <a:fillRect/>
          </a:stretch>
        </p:blipFill>
        <p:spPr>
          <a:xfrm>
            <a:off x="6406839" y="4210727"/>
            <a:ext cx="4458322" cy="1589763"/>
          </a:xfrm>
          <a:prstGeom prst="rect">
            <a:avLst/>
          </a:prstGeom>
        </p:spPr>
      </p:pic>
    </p:spTree>
    <p:extLst>
      <p:ext uri="{BB962C8B-B14F-4D97-AF65-F5344CB8AC3E}">
        <p14:creationId xmlns:p14="http://schemas.microsoft.com/office/powerpoint/2010/main" val="22171162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516031" y="1552495"/>
            <a:ext cx="10764251" cy="4524315"/>
          </a:xfrm>
          <a:prstGeom prst="rect">
            <a:avLst/>
          </a:prstGeom>
          <a:noFill/>
        </p:spPr>
        <p:txBody>
          <a:bodyPr wrap="square">
            <a:spAutoFit/>
          </a:bodyPr>
          <a:lstStyle/>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3.1 The PESTEL Framework</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Political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Economic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Sociocultural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Technological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Ecological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Legal Factors</a:t>
            </a:r>
          </a:p>
          <a:p>
            <a:pPr marL="457200" indent="-457200">
              <a:buFont typeface="Wingdings" panose="05000000000000000000" pitchFamily="2" charset="2"/>
              <a:buChar char="Ø"/>
            </a:pPr>
            <a:r>
              <a:rPr lang="en-US" sz="2800" b="1" dirty="0">
                <a:solidFill>
                  <a:schemeClr val="bg1">
                    <a:lumMod val="50000"/>
                  </a:schemeClr>
                </a:solidFill>
                <a:latin typeface="Times New Roman" panose="02020603050405020304" pitchFamily="18" charset="0"/>
                <a:cs typeface="Times New Roman" panose="02020603050405020304" pitchFamily="18" charset="0"/>
              </a:rPr>
              <a:t>3.2 Industry Structure and Firm Strategy: The </a:t>
            </a:r>
            <a:r>
              <a:rPr lang="en-US" sz="2800" b="1" dirty="0" smtClean="0">
                <a:solidFill>
                  <a:schemeClr val="bg1">
                    <a:lumMod val="50000"/>
                  </a:schemeClr>
                </a:solidFill>
                <a:latin typeface="Times New Roman" panose="02020603050405020304" pitchFamily="18" charset="0"/>
                <a:cs typeface="Times New Roman" panose="02020603050405020304" pitchFamily="18" charset="0"/>
              </a:rPr>
              <a:t>Five </a:t>
            </a:r>
            <a:r>
              <a:rPr lang="en-US" sz="2800" b="1" dirty="0">
                <a:solidFill>
                  <a:schemeClr val="bg1">
                    <a:lumMod val="50000"/>
                  </a:schemeClr>
                </a:solidFill>
                <a:latin typeface="Times New Roman" panose="02020603050405020304" pitchFamily="18" charset="0"/>
                <a:cs typeface="Times New Roman" panose="02020603050405020304" pitchFamily="18" charset="0"/>
              </a:rPr>
              <a:t>Forces Model</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Competition in the Five Forces Model</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The Threat of Entry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The Power of Suppliers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The Power of Buyers</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3.3 Changes over Time: Entry Choices and Industry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  Entry Choices</a:t>
            </a: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45143" y="416822"/>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External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Analysis: Industry Structure, Competitive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Forces,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and Strategic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Groups</a:t>
            </a:r>
          </a:p>
        </p:txBody>
      </p:sp>
    </p:spTree>
    <p:extLst>
      <p:ext uri="{BB962C8B-B14F-4D97-AF65-F5344CB8AC3E}">
        <p14:creationId xmlns:p14="http://schemas.microsoft.com/office/powerpoint/2010/main" val="357343276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529672"/>
            <a:ext cx="7612471" cy="954107"/>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Industry </a:t>
            </a:r>
            <a:r>
              <a:rPr lang="en-US" sz="2800" b="1" dirty="0">
                <a:solidFill>
                  <a:srgbClr val="00B0F0"/>
                </a:solidFill>
                <a:latin typeface="Times New Roman" panose="02020603050405020304" pitchFamily="18" charset="0"/>
                <a:cs typeface="Times New Roman" panose="02020603050405020304" pitchFamily="18" charset="0"/>
              </a:rPr>
              <a:t>Structure and Firm Strategy:</a:t>
            </a:r>
          </a:p>
          <a:p>
            <a:r>
              <a:rPr lang="en-US" sz="2800" b="1" dirty="0">
                <a:solidFill>
                  <a:srgbClr val="00B0F0"/>
                </a:solidFill>
                <a:latin typeface="Times New Roman" panose="02020603050405020304" pitchFamily="18" charset="0"/>
                <a:cs typeface="Times New Roman" panose="02020603050405020304" pitchFamily="18" charset="0"/>
              </a:rPr>
              <a:t>The Five Forces Model</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898885"/>
            <a:ext cx="8754567" cy="1938992"/>
          </a:xfrm>
          <a:prstGeom prst="rect">
            <a:avLst/>
          </a:prstGeom>
          <a:noFill/>
        </p:spPr>
        <p:txBody>
          <a:bodyPr wrap="square" rtlCol="0">
            <a:spAutoFit/>
          </a:bodyPr>
          <a:lstStyle/>
          <a:p>
            <a:pPr algn="ctr"/>
            <a:r>
              <a:rPr lang="en-US" sz="2400" dirty="0"/>
              <a:t>Firm performance is determined primarily by </a:t>
            </a:r>
            <a:r>
              <a:rPr lang="en-US" sz="2400" dirty="0" smtClean="0"/>
              <a:t>two factors: </a:t>
            </a:r>
            <a:r>
              <a:rPr lang="en-US" sz="2400" dirty="0"/>
              <a:t>industry and firm effects. </a:t>
            </a:r>
            <a:r>
              <a:rPr lang="en-US" sz="2400" dirty="0" smtClean="0"/>
              <a:t>However, Industry </a:t>
            </a:r>
            <a:r>
              <a:rPr lang="en-US" sz="2400" dirty="0"/>
              <a:t>effects describe the underlying economic structure of the industry. In a series of empirical studies, academic researchers have found that about 20 per cent of a firm’s profitability depends on the industry it is in. </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5"/>
          <a:stretch>
            <a:fillRect/>
          </a:stretch>
        </p:blipFill>
        <p:spPr>
          <a:xfrm>
            <a:off x="5550493" y="4833733"/>
            <a:ext cx="4258269" cy="1546736"/>
          </a:xfrm>
          <a:prstGeom prst="rect">
            <a:avLst/>
          </a:prstGeom>
        </p:spPr>
      </p:pic>
    </p:spTree>
    <p:extLst>
      <p:ext uri="{BB962C8B-B14F-4D97-AF65-F5344CB8AC3E}">
        <p14:creationId xmlns:p14="http://schemas.microsoft.com/office/powerpoint/2010/main" val="109855795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449544"/>
            <a:ext cx="10249469" cy="2677656"/>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Because the five forces model has especially powerful implications for strategy and competitive advantage, we will explore it in some detail. We start with the concept of competition. The first major insight this model provides is that competition involves more than just creating economic value; firms must also capture a significant share of it or they will see the economic value they create lost to suppliers, customers, or competitors. </a:t>
            </a:r>
            <a:endParaRPr lang="en-US" sz="2400"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Competition in the five forces model</a:t>
            </a:r>
          </a:p>
        </p:txBody>
      </p:sp>
    </p:spTree>
    <p:extLst>
      <p:ext uri="{BB962C8B-B14F-4D97-AF65-F5344CB8AC3E}">
        <p14:creationId xmlns:p14="http://schemas.microsoft.com/office/powerpoint/2010/main" val="24295179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343171"/>
            <a:ext cx="10249469" cy="3416320"/>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Porter’s model identifies five key competitive forces that managers need to consider when analyzing the industry environment and formulating a competitive strategy</a:t>
            </a:r>
            <a:r>
              <a:rPr lang="en-US" sz="2400" dirty="0" smtClean="0">
                <a:latin typeface="Times New Roman" panose="02020603050405020304" pitchFamily="18" charset="0"/>
                <a:cs typeface="Times New Roman" panose="02020603050405020304" pitchFamily="18" charset="0"/>
              </a:rPr>
              <a:t>:</a:t>
            </a:r>
          </a:p>
          <a:p>
            <a:endParaRPr lang="en-US" sz="2400"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1. Threat of entry.</a:t>
            </a:r>
          </a:p>
          <a:p>
            <a:r>
              <a:rPr lang="en-US" sz="2400" b="1" dirty="0">
                <a:latin typeface="Times New Roman" panose="02020603050405020304" pitchFamily="18" charset="0"/>
                <a:cs typeface="Times New Roman" panose="02020603050405020304" pitchFamily="18" charset="0"/>
              </a:rPr>
              <a:t>2. Power of suppliers</a:t>
            </a:r>
            <a:r>
              <a:rPr lang="en-US" sz="2400" b="1" dirty="0" smtClean="0">
                <a:latin typeface="Times New Roman" panose="02020603050405020304" pitchFamily="18" charset="0"/>
                <a:cs typeface="Times New Roman" panose="02020603050405020304" pitchFamily="18" charset="0"/>
              </a:rPr>
              <a:t>.</a:t>
            </a:r>
          </a:p>
          <a:p>
            <a:r>
              <a:rPr lang="en-US" sz="2400" b="1" dirty="0"/>
              <a:t>3. Power of buyers.</a:t>
            </a:r>
          </a:p>
          <a:p>
            <a:r>
              <a:rPr lang="en-US" sz="2400" b="1" dirty="0"/>
              <a:t>4. Threat of substitutes.</a:t>
            </a:r>
          </a:p>
          <a:p>
            <a:r>
              <a:rPr lang="en-US" sz="2400" b="1" dirty="0"/>
              <a:t>5. Rivalry among existing competitors.</a:t>
            </a:r>
            <a:endParaRPr lang="en-US" sz="2400" b="1"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Competition in the five forces model</a:t>
            </a:r>
          </a:p>
        </p:txBody>
      </p:sp>
    </p:spTree>
    <p:extLst>
      <p:ext uri="{BB962C8B-B14F-4D97-AF65-F5344CB8AC3E}">
        <p14:creationId xmlns:p14="http://schemas.microsoft.com/office/powerpoint/2010/main" val="40982036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01097"/>
            <a:ext cx="10249469" cy="3785652"/>
          </a:xfrm>
          <a:prstGeom prst="rect">
            <a:avLst/>
          </a:prstGeom>
          <a:noFill/>
        </p:spPr>
        <p:txBody>
          <a:bodyPr wrap="square" rtlCol="0">
            <a:spAutoFit/>
          </a:bodyPr>
          <a:lstStyle/>
          <a:p>
            <a:pPr marL="457200" indent="-457200">
              <a:buAutoNum type="arabicPeriod"/>
            </a:pPr>
            <a:r>
              <a:rPr lang="en-US" sz="2400" b="1" dirty="0" smtClean="0">
                <a:latin typeface="Times New Roman" panose="02020603050405020304" pitchFamily="18" charset="0"/>
                <a:cs typeface="Times New Roman" panose="02020603050405020304" pitchFamily="18" charset="0"/>
              </a:rPr>
              <a:t>Threat </a:t>
            </a:r>
            <a:r>
              <a:rPr lang="en-US" sz="2400" b="1" dirty="0">
                <a:latin typeface="Times New Roman" panose="02020603050405020304" pitchFamily="18" charset="0"/>
                <a:cs typeface="Times New Roman" panose="02020603050405020304" pitchFamily="18" charset="0"/>
              </a:rPr>
              <a:t>of entry</a:t>
            </a:r>
            <a:r>
              <a:rPr lang="en-US" sz="2400" b="1" dirty="0" smtClean="0">
                <a:latin typeface="Times New Roman" panose="02020603050405020304" pitchFamily="18" charset="0"/>
                <a:cs typeface="Times New Roman" panose="02020603050405020304" pitchFamily="18" charset="0"/>
              </a:rPr>
              <a:t>.</a:t>
            </a:r>
          </a:p>
          <a:p>
            <a:r>
              <a:rPr lang="en-US" sz="2400" dirty="0">
                <a:latin typeface="Times New Roman" panose="02020603050405020304" pitchFamily="18" charset="0"/>
                <a:cs typeface="Times New Roman" panose="02020603050405020304" pitchFamily="18" charset="0"/>
              </a:rPr>
              <a:t>The threat of entry describes the risk that potential competitors will enter the industry. Potential new entry depresses industry profit potential in two major ways:</a:t>
            </a:r>
          </a:p>
          <a:p>
            <a:endParaRPr lang="en-US" sz="2400"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1. </a:t>
            </a:r>
            <a:r>
              <a:rPr lang="en-US" sz="2400" dirty="0">
                <a:latin typeface="Times New Roman" panose="02020603050405020304" pitchFamily="18" charset="0"/>
                <a:cs typeface="Times New Roman" panose="02020603050405020304" pitchFamily="18" charset="0"/>
              </a:rPr>
              <a:t>Incumbent firms may lower prices to make entry appear less attractive to the potential new competitors, which would in turn reduce the overall industry’s profit potential</a:t>
            </a:r>
            <a:r>
              <a:rPr lang="en-US"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2. </a:t>
            </a:r>
            <a:r>
              <a:rPr lang="en-US" sz="2400" dirty="0">
                <a:latin typeface="Times New Roman" panose="02020603050405020304" pitchFamily="18" charset="0"/>
                <a:cs typeface="Times New Roman" panose="02020603050405020304" pitchFamily="18" charset="0"/>
              </a:rPr>
              <a:t>It may force incumbent firms to spend more to satisfy their existing customers. This spending reduces an industry’s profit potential.</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Competition in the five forces model</a:t>
            </a:r>
          </a:p>
        </p:txBody>
      </p:sp>
    </p:spTree>
    <p:extLst>
      <p:ext uri="{BB962C8B-B14F-4D97-AF65-F5344CB8AC3E}">
        <p14:creationId xmlns:p14="http://schemas.microsoft.com/office/powerpoint/2010/main" val="41709597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01097"/>
            <a:ext cx="10249469" cy="1938992"/>
          </a:xfrm>
          <a:prstGeom prst="rect">
            <a:avLst/>
          </a:prstGeom>
          <a:noFill/>
        </p:spPr>
        <p:txBody>
          <a:bodyPr wrap="square" rtlCol="0">
            <a:spAutoFit/>
          </a:bodyPr>
          <a:lstStyle/>
          <a:p>
            <a:pPr marL="457200" indent="-457200">
              <a:buAutoNum type="arabicPeriod"/>
            </a:pPr>
            <a:r>
              <a:rPr lang="en-US" sz="2400" b="1" dirty="0" smtClean="0">
                <a:latin typeface="Times New Roman" panose="02020603050405020304" pitchFamily="18" charset="0"/>
                <a:cs typeface="Times New Roman" panose="02020603050405020304" pitchFamily="18" charset="0"/>
              </a:rPr>
              <a:t>Threat </a:t>
            </a:r>
            <a:r>
              <a:rPr lang="en-US" sz="2400" b="1" dirty="0">
                <a:latin typeface="Times New Roman" panose="02020603050405020304" pitchFamily="18" charset="0"/>
                <a:cs typeface="Times New Roman" panose="02020603050405020304" pitchFamily="18" charset="0"/>
              </a:rPr>
              <a:t>of entry</a:t>
            </a:r>
            <a:r>
              <a:rPr lang="en-US" sz="2400" b="1" dirty="0" smtClean="0">
                <a:latin typeface="Times New Roman" panose="02020603050405020304" pitchFamily="18" charset="0"/>
                <a:cs typeface="Times New Roman" panose="02020603050405020304" pitchFamily="18" charset="0"/>
              </a:rPr>
              <a:t>.</a:t>
            </a:r>
          </a:p>
          <a:p>
            <a:pPr marL="457200" indent="-457200">
              <a:buAutoNum type="arabicPeriod"/>
            </a:pPr>
            <a:endParaRPr lang="en-US" sz="2400" b="1" dirty="0" smtClean="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Of course, the more profitable an industry, the more attractive it is for new competitors to enter. There are, however, a number of important barriers to entry that raise the costs for potential competitors and reduce the threat of entry. </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Competition in the five forces model</a:t>
            </a:r>
          </a:p>
        </p:txBody>
      </p:sp>
    </p:spTree>
    <p:extLst>
      <p:ext uri="{BB962C8B-B14F-4D97-AF65-F5344CB8AC3E}">
        <p14:creationId xmlns:p14="http://schemas.microsoft.com/office/powerpoint/2010/main" val="34369345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01097"/>
            <a:ext cx="10249469" cy="3785652"/>
          </a:xfrm>
          <a:prstGeom prst="rect">
            <a:avLst/>
          </a:prstGeom>
          <a:noFill/>
        </p:spPr>
        <p:txBody>
          <a:bodyPr wrap="square" rtlCol="0">
            <a:spAutoFit/>
          </a:bodyPr>
          <a:lstStyle/>
          <a:p>
            <a:pPr marL="457200" indent="-457200">
              <a:buAutoNum type="arabicPeriod"/>
            </a:pPr>
            <a:r>
              <a:rPr lang="en-US" sz="2400" b="1" dirty="0" smtClean="0">
                <a:latin typeface="Times New Roman" panose="02020603050405020304" pitchFamily="18" charset="0"/>
                <a:cs typeface="Times New Roman" panose="02020603050405020304" pitchFamily="18" charset="0"/>
              </a:rPr>
              <a:t>Threat </a:t>
            </a:r>
            <a:r>
              <a:rPr lang="en-US" sz="2400" b="1" dirty="0">
                <a:latin typeface="Times New Roman" panose="02020603050405020304" pitchFamily="18" charset="0"/>
                <a:cs typeface="Times New Roman" panose="02020603050405020304" pitchFamily="18" charset="0"/>
              </a:rPr>
              <a:t>of entry</a:t>
            </a:r>
            <a:r>
              <a:rPr lang="en-US" sz="2400" b="1" dirty="0" smtClean="0">
                <a:latin typeface="Times New Roman" panose="02020603050405020304" pitchFamily="18" charset="0"/>
                <a:cs typeface="Times New Roman" panose="02020603050405020304" pitchFamily="18" charset="0"/>
              </a:rPr>
              <a:t>.</a:t>
            </a:r>
          </a:p>
          <a:p>
            <a:pPr marL="457200" indent="-457200">
              <a:buAutoNum type="arabicPeriod"/>
            </a:pPr>
            <a:endParaRPr lang="en-US" sz="2400" b="1" dirty="0" smtClean="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Incumbent firms can benefit from several important sources of entry barriers:</a:t>
            </a:r>
          </a:p>
          <a:p>
            <a:r>
              <a:rPr lang="en-US" sz="2400" dirty="0">
                <a:latin typeface="Times New Roman" panose="02020603050405020304" pitchFamily="18" charset="0"/>
                <a:cs typeface="Times New Roman" panose="02020603050405020304" pitchFamily="18" charset="0"/>
              </a:rPr>
              <a:t>■ Economies of scale.</a:t>
            </a:r>
          </a:p>
          <a:p>
            <a:r>
              <a:rPr lang="en-US" sz="2400" dirty="0">
                <a:latin typeface="Times New Roman" panose="02020603050405020304" pitchFamily="18" charset="0"/>
                <a:cs typeface="Times New Roman" panose="02020603050405020304" pitchFamily="18" charset="0"/>
              </a:rPr>
              <a:t>■ Network effects.</a:t>
            </a:r>
          </a:p>
          <a:p>
            <a:r>
              <a:rPr lang="en-US" sz="2400" dirty="0">
                <a:latin typeface="Times New Roman" panose="02020603050405020304" pitchFamily="18" charset="0"/>
                <a:cs typeface="Times New Roman" panose="02020603050405020304" pitchFamily="18" charset="0"/>
              </a:rPr>
              <a:t>■ Customer switching costs.</a:t>
            </a:r>
          </a:p>
          <a:p>
            <a:r>
              <a:rPr lang="en-US" sz="2400" dirty="0">
                <a:latin typeface="Times New Roman" panose="02020603050405020304" pitchFamily="18" charset="0"/>
                <a:cs typeface="Times New Roman" panose="02020603050405020304" pitchFamily="18" charset="0"/>
              </a:rPr>
              <a:t>■ Capital requirements.</a:t>
            </a:r>
          </a:p>
          <a:p>
            <a:r>
              <a:rPr lang="en-US" sz="2400" dirty="0">
                <a:latin typeface="Times New Roman" panose="02020603050405020304" pitchFamily="18" charset="0"/>
                <a:cs typeface="Times New Roman" panose="02020603050405020304" pitchFamily="18" charset="0"/>
              </a:rPr>
              <a:t>■ Advantages independent of size.</a:t>
            </a:r>
          </a:p>
          <a:p>
            <a:r>
              <a:rPr lang="en-US" sz="2400" dirty="0">
                <a:latin typeface="Times New Roman" panose="02020603050405020304" pitchFamily="18" charset="0"/>
                <a:cs typeface="Times New Roman" panose="02020603050405020304" pitchFamily="18" charset="0"/>
              </a:rPr>
              <a:t>■ Government policy.</a:t>
            </a:r>
          </a:p>
          <a:p>
            <a:r>
              <a:rPr lang="en-US" sz="2400" dirty="0">
                <a:latin typeface="Times New Roman" panose="02020603050405020304" pitchFamily="18" charset="0"/>
                <a:cs typeface="Times New Roman" panose="02020603050405020304" pitchFamily="18" charset="0"/>
              </a:rPr>
              <a:t>■ Credible threat of revenge.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Competition in the five forces model</a:t>
            </a:r>
          </a:p>
        </p:txBody>
      </p:sp>
    </p:spTree>
    <p:extLst>
      <p:ext uri="{BB962C8B-B14F-4D97-AF65-F5344CB8AC3E}">
        <p14:creationId xmlns:p14="http://schemas.microsoft.com/office/powerpoint/2010/main" val="28788860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01097"/>
            <a:ext cx="10249469" cy="2308324"/>
          </a:xfrm>
          <a:prstGeom prst="rect">
            <a:avLst/>
          </a:prstGeom>
          <a:noFill/>
        </p:spPr>
        <p:txBody>
          <a:bodyPr wrap="square" rtlCol="0">
            <a:spAutoFit/>
          </a:bodyPr>
          <a:lstStyle/>
          <a:p>
            <a:pPr marL="457200" indent="-457200">
              <a:buFont typeface="+mj-lt"/>
              <a:buAutoNum type="arabicPeriod" startAt="2"/>
            </a:pPr>
            <a:r>
              <a:rPr lang="en-US" sz="2400" b="1" dirty="0">
                <a:latin typeface="Times New Roman" panose="02020603050405020304" pitchFamily="18" charset="0"/>
                <a:cs typeface="Times New Roman" panose="02020603050405020304" pitchFamily="18" charset="0"/>
              </a:rPr>
              <a:t>The </a:t>
            </a:r>
            <a:r>
              <a:rPr lang="en-US" sz="2400" b="1" dirty="0" smtClean="0">
                <a:latin typeface="Times New Roman" panose="02020603050405020304" pitchFamily="18" charset="0"/>
                <a:cs typeface="Times New Roman" panose="02020603050405020304" pitchFamily="18" charset="0"/>
              </a:rPr>
              <a:t>Power </a:t>
            </a:r>
            <a:r>
              <a:rPr lang="en-US" sz="2400" b="1" dirty="0">
                <a:latin typeface="Times New Roman" panose="02020603050405020304" pitchFamily="18" charset="0"/>
                <a:cs typeface="Times New Roman" panose="02020603050405020304" pitchFamily="18" charset="0"/>
              </a:rPr>
              <a:t>of </a:t>
            </a:r>
            <a:r>
              <a:rPr lang="en-US" sz="2400" b="1" dirty="0" smtClean="0">
                <a:latin typeface="Times New Roman" panose="02020603050405020304" pitchFamily="18" charset="0"/>
                <a:cs typeface="Times New Roman" panose="02020603050405020304" pitchFamily="18" charset="0"/>
              </a:rPr>
              <a:t>supplier.</a:t>
            </a:r>
          </a:p>
          <a:p>
            <a:r>
              <a:rPr lang="en-US" sz="2400" dirty="0">
                <a:latin typeface="Times New Roman" panose="02020603050405020304" pitchFamily="18" charset="0"/>
                <a:cs typeface="Times New Roman" panose="02020603050405020304" pitchFamily="18" charset="0"/>
              </a:rPr>
              <a:t>The bargaining power of suppliers captures pressures that industry suppliers can exert on an industry’s profit potential. This force reduces a firm’s ability to obtain superior performance for two reasons: Powerful suppliers can raise the cost of production by demanding higher prices for their inputs or by reducing the quality of the input factor or service level delivered. </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Competition in the five forces model</a:t>
            </a:r>
          </a:p>
        </p:txBody>
      </p:sp>
    </p:spTree>
    <p:extLst>
      <p:ext uri="{BB962C8B-B14F-4D97-AF65-F5344CB8AC3E}">
        <p14:creationId xmlns:p14="http://schemas.microsoft.com/office/powerpoint/2010/main" val="8246535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01097"/>
            <a:ext cx="10249469" cy="3785652"/>
          </a:xfrm>
          <a:prstGeom prst="rect">
            <a:avLst/>
          </a:prstGeom>
          <a:noFill/>
        </p:spPr>
        <p:txBody>
          <a:bodyPr wrap="square" rtlCol="0">
            <a:spAutoFit/>
          </a:bodyPr>
          <a:lstStyle/>
          <a:p>
            <a:pPr marL="457200" indent="-457200">
              <a:buFont typeface="+mj-lt"/>
              <a:buAutoNum type="arabicPeriod" startAt="3"/>
            </a:pPr>
            <a:r>
              <a:rPr lang="en-US" sz="2400" b="1" dirty="0">
                <a:latin typeface="Times New Roman" panose="02020603050405020304" pitchFamily="18" charset="0"/>
                <a:cs typeface="Times New Roman" panose="02020603050405020304" pitchFamily="18" charset="0"/>
              </a:rPr>
              <a:t>The </a:t>
            </a:r>
            <a:r>
              <a:rPr lang="en-US" sz="2400" b="1" dirty="0" smtClean="0">
                <a:latin typeface="Times New Roman" panose="02020603050405020304" pitchFamily="18" charset="0"/>
                <a:cs typeface="Times New Roman" panose="02020603050405020304" pitchFamily="18" charset="0"/>
              </a:rPr>
              <a:t>Power </a:t>
            </a:r>
            <a:r>
              <a:rPr lang="en-US" sz="2400" b="1" dirty="0">
                <a:latin typeface="Times New Roman" panose="02020603050405020304" pitchFamily="18" charset="0"/>
                <a:cs typeface="Times New Roman" panose="02020603050405020304" pitchFamily="18" charset="0"/>
              </a:rPr>
              <a:t>of </a:t>
            </a:r>
            <a:r>
              <a:rPr lang="en-US" sz="2400" b="1" dirty="0" smtClean="0">
                <a:latin typeface="Times New Roman" panose="02020603050405020304" pitchFamily="18" charset="0"/>
                <a:cs typeface="Times New Roman" panose="02020603050405020304" pitchFamily="18" charset="0"/>
              </a:rPr>
              <a:t>supplier.</a:t>
            </a:r>
          </a:p>
          <a:p>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relative bargaining power of suppliers is high when</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supplier’s industry is more concentrated than the industry it sells to.</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Suppliers </a:t>
            </a:r>
            <a:r>
              <a:rPr lang="en-US" sz="2400" dirty="0">
                <a:latin typeface="Times New Roman" panose="02020603050405020304" pitchFamily="18" charset="0"/>
                <a:cs typeface="Times New Roman" panose="02020603050405020304" pitchFamily="18" charset="0"/>
              </a:rPr>
              <a:t>do not depend heavily on the industry for a large </a:t>
            </a:r>
            <a:r>
              <a:rPr lang="en-US" sz="2400" dirty="0" smtClean="0">
                <a:latin typeface="Times New Roman" panose="02020603050405020304" pitchFamily="18" charset="0"/>
                <a:cs typeface="Times New Roman" panose="02020603050405020304" pitchFamily="18" charset="0"/>
              </a:rPr>
              <a:t>part </a:t>
            </a:r>
            <a:r>
              <a:rPr lang="en-US" sz="2400" dirty="0">
                <a:latin typeface="Times New Roman" panose="02020603050405020304" pitchFamily="18" charset="0"/>
                <a:cs typeface="Times New Roman" panose="02020603050405020304" pitchFamily="18" charset="0"/>
              </a:rPr>
              <a:t>of their revenues.</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Incumbent </a:t>
            </a:r>
            <a:r>
              <a:rPr lang="en-US" sz="2400" dirty="0">
                <a:latin typeface="Times New Roman" panose="02020603050405020304" pitchFamily="18" charset="0"/>
                <a:cs typeface="Times New Roman" panose="02020603050405020304" pitchFamily="18" charset="0"/>
              </a:rPr>
              <a:t>firms face significant switching costs when changing </a:t>
            </a:r>
            <a:r>
              <a:rPr lang="en-US" sz="2400" dirty="0" smtClean="0">
                <a:latin typeface="Times New Roman" panose="02020603050405020304" pitchFamily="18" charset="0"/>
                <a:cs typeface="Times New Roman" panose="02020603050405020304" pitchFamily="18" charset="0"/>
              </a:rPr>
              <a:t>suppliers.</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Suppliers offer products that are differentiated.</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There </a:t>
            </a:r>
            <a:r>
              <a:rPr lang="en-US" sz="2400" dirty="0">
                <a:latin typeface="Times New Roman" panose="02020603050405020304" pitchFamily="18" charset="0"/>
                <a:cs typeface="Times New Roman" panose="02020603050405020304" pitchFamily="18" charset="0"/>
              </a:rPr>
              <a:t>are no readily available substitutes for the products or services that the suppliers </a:t>
            </a:r>
            <a:r>
              <a:rPr lang="en-US" sz="2400" dirty="0" smtClean="0">
                <a:latin typeface="Times New Roman" panose="02020603050405020304" pitchFamily="18" charset="0"/>
                <a:cs typeface="Times New Roman" panose="02020603050405020304" pitchFamily="18" charset="0"/>
              </a:rPr>
              <a:t>offer.</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Suppliers </a:t>
            </a:r>
            <a:r>
              <a:rPr lang="en-US" sz="2400" dirty="0">
                <a:latin typeface="Times New Roman" panose="02020603050405020304" pitchFamily="18" charset="0"/>
                <a:cs typeface="Times New Roman" panose="02020603050405020304" pitchFamily="18" charset="0"/>
              </a:rPr>
              <a:t>can credibly threaten to forward-integrate into the industry.</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Competition in the five forces model</a:t>
            </a:r>
          </a:p>
        </p:txBody>
      </p:sp>
    </p:spTree>
    <p:extLst>
      <p:ext uri="{BB962C8B-B14F-4D97-AF65-F5344CB8AC3E}">
        <p14:creationId xmlns:p14="http://schemas.microsoft.com/office/powerpoint/2010/main" val="27673719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01097"/>
            <a:ext cx="10249469" cy="2308324"/>
          </a:xfrm>
          <a:prstGeom prst="rect">
            <a:avLst/>
          </a:prstGeom>
          <a:noFill/>
        </p:spPr>
        <p:txBody>
          <a:bodyPr wrap="square" rtlCol="0">
            <a:spAutoFit/>
          </a:bodyPr>
          <a:lstStyle/>
          <a:p>
            <a:pPr marL="457200" indent="-457200">
              <a:buFont typeface="+mj-lt"/>
              <a:buAutoNum type="arabicPeriod" startAt="4"/>
            </a:pPr>
            <a:r>
              <a:rPr lang="en-US" sz="2400" b="1" dirty="0">
                <a:latin typeface="Times New Roman" panose="02020603050405020304" pitchFamily="18" charset="0"/>
                <a:cs typeface="Times New Roman" panose="02020603050405020304" pitchFamily="18" charset="0"/>
              </a:rPr>
              <a:t>The Power of buyers.</a:t>
            </a:r>
            <a:endParaRPr lang="en-US" sz="2400" b="1" dirty="0" smtClean="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In many ways, the bargaining power of buyers is the flip side of the bargaining power of suppliers. Buyers are the customers of an industry. The power of buyers concerns the pressure an industry’s customers can put on the producers’ margins in the industry by demanding a lower price or higher product quality. When buyers successfully obtain price discounts, it reduces a firm’s top line (revenue). </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Competition in the five forces model</a:t>
            </a:r>
          </a:p>
        </p:txBody>
      </p:sp>
    </p:spTree>
    <p:extLst>
      <p:ext uri="{BB962C8B-B14F-4D97-AF65-F5344CB8AC3E}">
        <p14:creationId xmlns:p14="http://schemas.microsoft.com/office/powerpoint/2010/main" val="13504664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01097"/>
            <a:ext cx="10249469" cy="3046988"/>
          </a:xfrm>
          <a:prstGeom prst="rect">
            <a:avLst/>
          </a:prstGeom>
          <a:noFill/>
        </p:spPr>
        <p:txBody>
          <a:bodyPr wrap="square" rtlCol="0">
            <a:spAutoFit/>
          </a:bodyPr>
          <a:lstStyle/>
          <a:p>
            <a:pPr marL="457200" indent="-457200">
              <a:buFont typeface="+mj-lt"/>
              <a:buAutoNum type="arabicPeriod" startAt="4"/>
            </a:pPr>
            <a:r>
              <a:rPr lang="en-US" sz="2400" b="1" dirty="0">
                <a:latin typeface="Times New Roman" panose="02020603050405020304" pitchFamily="18" charset="0"/>
                <a:cs typeface="Times New Roman" panose="02020603050405020304" pitchFamily="18" charset="0"/>
              </a:rPr>
              <a:t>The Power of buyers.</a:t>
            </a:r>
            <a:endParaRPr lang="en-US" sz="2400" b="1" dirty="0" smtClean="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The power of buyers is high when</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There </a:t>
            </a:r>
            <a:r>
              <a:rPr lang="en-US" sz="2400" dirty="0">
                <a:latin typeface="Times New Roman" panose="02020603050405020304" pitchFamily="18" charset="0"/>
                <a:cs typeface="Times New Roman" panose="02020603050405020304" pitchFamily="18" charset="0"/>
              </a:rPr>
              <a:t>are a few buyers and each buyer purchases large quantities relative to the size of a single seller.</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industry’s products are standardized or undifferentiated commodities</a:t>
            </a:r>
            <a:r>
              <a:rPr lang="en-US" sz="2400" dirty="0" smtClean="0">
                <a:latin typeface="Times New Roman" panose="02020603050405020304" pitchFamily="18" charset="0"/>
                <a:cs typeface="Times New Roman" panose="02020603050405020304" pitchFamily="18" charset="0"/>
              </a:rPr>
              <a:t>.</a:t>
            </a:r>
          </a:p>
          <a:p>
            <a:r>
              <a:rPr lang="ar-EG" sz="2400" dirty="0">
                <a:latin typeface="Times New Roman" panose="02020603050405020304" pitchFamily="18" charset="0"/>
                <a:cs typeface="Times New Roman" panose="02020603050405020304" pitchFamily="18" charset="0"/>
              </a:rPr>
              <a:t>منتجات الصناعة هي سلع موحدة أو غير متمايزة.</a:t>
            </a:r>
            <a:endParaRPr lang="en-US" sz="2400" dirty="0">
              <a:latin typeface="Times New Roman" panose="02020603050405020304" pitchFamily="18" charset="0"/>
              <a:cs typeface="Times New Roman" panose="02020603050405020304" pitchFamily="18" charset="0"/>
            </a:endParaRPr>
          </a:p>
          <a:p>
            <a:pPr marL="457200" indent="-457200">
              <a:buFont typeface="+mj-lt"/>
              <a:buAutoNum type="alphaUcPeriod" startAt="3"/>
            </a:pPr>
            <a:r>
              <a:rPr lang="en-US" sz="2400" dirty="0" smtClean="0">
                <a:latin typeface="Times New Roman" panose="02020603050405020304" pitchFamily="18" charset="0"/>
                <a:cs typeface="Times New Roman" panose="02020603050405020304" pitchFamily="18" charset="0"/>
              </a:rPr>
              <a:t>Buyers </a:t>
            </a:r>
            <a:r>
              <a:rPr lang="en-US" sz="2400" dirty="0">
                <a:latin typeface="Times New Roman" panose="02020603050405020304" pitchFamily="18" charset="0"/>
                <a:cs typeface="Times New Roman" panose="02020603050405020304" pitchFamily="18" charset="0"/>
              </a:rPr>
              <a:t>face low or no switching costs</a:t>
            </a:r>
            <a:r>
              <a:rPr lang="en-US" sz="2400" dirty="0" smtClean="0">
                <a:latin typeface="Times New Roman" panose="02020603050405020304" pitchFamily="18" charset="0"/>
                <a:cs typeface="Times New Roman" panose="02020603050405020304" pitchFamily="18" charset="0"/>
              </a:rPr>
              <a:t>.</a:t>
            </a:r>
          </a:p>
          <a:p>
            <a:r>
              <a:rPr lang="ar-EG" sz="2400" dirty="0">
                <a:latin typeface="Times New Roman" panose="02020603050405020304" pitchFamily="18" charset="0"/>
                <a:cs typeface="Times New Roman" panose="02020603050405020304" pitchFamily="18" charset="0"/>
              </a:rPr>
              <a:t>يواجه المشترون تكاليف تبديل منخفضة أو معدومة.</a:t>
            </a:r>
            <a:endParaRPr lang="en-US" sz="24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Competition in the five forces model</a:t>
            </a:r>
          </a:p>
        </p:txBody>
      </p:sp>
    </p:spTree>
    <p:extLst>
      <p:ext uri="{BB962C8B-B14F-4D97-AF65-F5344CB8AC3E}">
        <p14:creationId xmlns:p14="http://schemas.microsoft.com/office/powerpoint/2010/main" val="34569232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516031" y="1552495"/>
            <a:ext cx="10764251" cy="4647426"/>
          </a:xfrm>
          <a:prstGeom prst="rect">
            <a:avLst/>
          </a:prstGeom>
          <a:noFill/>
        </p:spPr>
        <p:txBody>
          <a:bodyPr wrap="square">
            <a:spAutoFit/>
          </a:bodyPr>
          <a:lstStyle/>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3.1 The PESTEL Framework</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Political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Economic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Sociocultural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Technological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Ecological Factors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Legal Factors</a:t>
            </a:r>
          </a:p>
          <a:p>
            <a:pPr marL="457200" indent="-457200">
              <a:buFont typeface="Wingdings" panose="05000000000000000000" pitchFamily="2" charset="2"/>
              <a:buChar char="Ø"/>
            </a:pPr>
            <a:r>
              <a:rPr lang="en-US" sz="2000" dirty="0">
                <a:solidFill>
                  <a:schemeClr val="bg1">
                    <a:lumMod val="75000"/>
                  </a:schemeClr>
                </a:solidFill>
                <a:latin typeface="Times New Roman" panose="02020603050405020304" pitchFamily="18" charset="0"/>
                <a:cs typeface="Times New Roman" panose="02020603050405020304" pitchFamily="18" charset="0"/>
              </a:rPr>
              <a:t>3.2 Industry Structure and Firm Strategy: The Five Forces Model</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Competition in the Five Forces Model</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The Threat of Entry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The Power of Suppliers</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The Power of Buyers</a:t>
            </a:r>
          </a:p>
          <a:p>
            <a:pPr marL="457200" indent="-457200">
              <a:buFont typeface="Wingdings" panose="05000000000000000000" pitchFamily="2" charset="2"/>
              <a:buChar char="Ø"/>
            </a:pPr>
            <a:r>
              <a:rPr lang="en-US" sz="2800" b="1" dirty="0">
                <a:solidFill>
                  <a:schemeClr val="bg1">
                    <a:lumMod val="50000"/>
                  </a:schemeClr>
                </a:solidFill>
                <a:latin typeface="Times New Roman" panose="02020603050405020304" pitchFamily="18" charset="0"/>
                <a:cs typeface="Times New Roman" panose="02020603050405020304" pitchFamily="18" charset="0"/>
              </a:rPr>
              <a:t>3.3 Changes over Time: Entry Choices and Industry</a:t>
            </a:r>
          </a:p>
          <a:p>
            <a:pPr marL="457200" indent="-457200">
              <a:buFont typeface="Arial" panose="020B0604020202020204" pitchFamily="34" charset="0"/>
              <a:buChar char="•"/>
            </a:pPr>
            <a:r>
              <a:rPr lang="en-US" sz="2000" dirty="0">
                <a:solidFill>
                  <a:schemeClr val="bg1">
                    <a:lumMod val="75000"/>
                  </a:schemeClr>
                </a:solidFill>
                <a:latin typeface="Times New Roman" panose="02020603050405020304" pitchFamily="18" charset="0"/>
                <a:cs typeface="Times New Roman" panose="02020603050405020304" pitchFamily="18" charset="0"/>
              </a:rPr>
              <a:t>  Entry Choices</a:t>
            </a: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45143" y="416822"/>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External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Analysis: Industry Structure, Competitive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Forces,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and Strategic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Groups</a:t>
            </a:r>
          </a:p>
        </p:txBody>
      </p:sp>
    </p:spTree>
    <p:extLst>
      <p:ext uri="{BB962C8B-B14F-4D97-AF65-F5344CB8AC3E}">
        <p14:creationId xmlns:p14="http://schemas.microsoft.com/office/powerpoint/2010/main" val="127602369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529672"/>
            <a:ext cx="7612471"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Changes over Time: Entry Choices and Industry Dynamics</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435041" y="2634259"/>
            <a:ext cx="8754567" cy="2308324"/>
          </a:xfrm>
          <a:prstGeom prst="rect">
            <a:avLst/>
          </a:prstGeom>
          <a:no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One of the key insights of the five forces model is that the </a:t>
            </a:r>
            <a:r>
              <a:rPr lang="en-US" sz="2400" dirty="0" smtClean="0">
                <a:latin typeface="Times New Roman" panose="02020603050405020304" pitchFamily="18" charset="0"/>
                <a:cs typeface="Times New Roman" panose="02020603050405020304" pitchFamily="18" charset="0"/>
              </a:rPr>
              <a:t>more profitable </a:t>
            </a:r>
            <a:r>
              <a:rPr lang="en-US" sz="2400" dirty="0">
                <a:latin typeface="Times New Roman" panose="02020603050405020304" pitchFamily="18" charset="0"/>
                <a:cs typeface="Times New Roman" panose="02020603050405020304" pitchFamily="18" charset="0"/>
              </a:rPr>
              <a:t>an industry is, the more attractive it becomes to competitors. Let’s assume a firm’s strategic leaders are aware of potential barriers to entry, but would nonetheless like to contemplate potential market entry because the industry profitability is high and thus quite attractive.</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5"/>
          <a:stretch>
            <a:fillRect/>
          </a:stretch>
        </p:blipFill>
        <p:spPr>
          <a:xfrm>
            <a:off x="5185077" y="5049477"/>
            <a:ext cx="4677428" cy="1305455"/>
          </a:xfrm>
          <a:prstGeom prst="rect">
            <a:avLst/>
          </a:prstGeom>
        </p:spPr>
      </p:pic>
    </p:spTree>
    <p:extLst>
      <p:ext uri="{BB962C8B-B14F-4D97-AF65-F5344CB8AC3E}">
        <p14:creationId xmlns:p14="http://schemas.microsoft.com/office/powerpoint/2010/main" val="415885328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2278" y="743512"/>
            <a:ext cx="6878452"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Changes over Time: Entry Choices and Industry </a:t>
            </a:r>
            <a:r>
              <a:rPr lang="en-US" sz="2800" b="1" dirty="0" smtClean="0">
                <a:latin typeface="Times New Roman" panose="02020603050405020304" pitchFamily="18" charset="0"/>
                <a:cs typeface="Times New Roman" panose="02020603050405020304" pitchFamily="18" charset="0"/>
              </a:rPr>
              <a:t>Dynamics ENTRY </a:t>
            </a:r>
            <a:r>
              <a:rPr lang="en-US" sz="2800" b="1" dirty="0">
                <a:latin typeface="Times New Roman" panose="02020603050405020304" pitchFamily="18" charset="0"/>
                <a:cs typeface="Times New Roman" panose="02020603050405020304" pitchFamily="18" charset="0"/>
              </a:rPr>
              <a:t>CHOICES</a:t>
            </a:r>
          </a:p>
        </p:txBody>
      </p:sp>
      <p:pic>
        <p:nvPicPr>
          <p:cNvPr id="9" name="Picture 8"/>
          <p:cNvPicPr>
            <a:picLocks noChangeAspect="1"/>
          </p:cNvPicPr>
          <p:nvPr/>
        </p:nvPicPr>
        <p:blipFill>
          <a:blip r:embed="rId3"/>
          <a:stretch>
            <a:fillRect/>
          </a:stretch>
        </p:blipFill>
        <p:spPr>
          <a:xfrm>
            <a:off x="2407795" y="1782506"/>
            <a:ext cx="8405348" cy="4196472"/>
          </a:xfrm>
          <a:prstGeom prst="rect">
            <a:avLst/>
          </a:prstGeom>
        </p:spPr>
      </p:pic>
    </p:spTree>
    <p:extLst>
      <p:ext uri="{BB962C8B-B14F-4D97-AF65-F5344CB8AC3E}">
        <p14:creationId xmlns:p14="http://schemas.microsoft.com/office/powerpoint/2010/main" val="5631502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01097"/>
            <a:ext cx="10249469" cy="2308324"/>
          </a:xfrm>
          <a:prstGeom prst="rect">
            <a:avLst/>
          </a:prstGeom>
          <a:noFill/>
        </p:spPr>
        <p:txBody>
          <a:bodyPr wrap="square" rtlCol="0">
            <a:spAutoFit/>
          </a:bodyPr>
          <a:lstStyle/>
          <a:p>
            <a:r>
              <a:rPr lang="en-US" sz="2400" b="1" dirty="0" smtClean="0"/>
              <a:t>ENTRY CHOICES </a:t>
            </a:r>
          </a:p>
          <a:p>
            <a:endParaRPr lang="en-US" sz="2400" b="1" dirty="0"/>
          </a:p>
          <a:p>
            <a:r>
              <a:rPr lang="en-US" sz="2400" b="1" dirty="0"/>
              <a:t>When?</a:t>
            </a:r>
          </a:p>
          <a:p>
            <a:r>
              <a:rPr lang="en-US" sz="2400" dirty="0"/>
              <a:t>-Entry timing</a:t>
            </a:r>
          </a:p>
          <a:p>
            <a:r>
              <a:rPr lang="en-US" sz="2400" dirty="0"/>
              <a:t>-Stage of industry life cycle</a:t>
            </a:r>
          </a:p>
          <a:p>
            <a:r>
              <a:rPr lang="en-US" sz="2400" dirty="0"/>
              <a:t>-Order of entry</a:t>
            </a:r>
            <a:endParaRPr lang="en-US" sz="2400" dirty="0" smtClean="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2278" y="743512"/>
            <a:ext cx="6878452"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Changes over Time: Entry Choices and Industry </a:t>
            </a:r>
            <a:r>
              <a:rPr lang="en-US" sz="2800" b="1" dirty="0" smtClean="0">
                <a:latin typeface="Times New Roman" panose="02020603050405020304" pitchFamily="18" charset="0"/>
                <a:cs typeface="Times New Roman" panose="02020603050405020304" pitchFamily="18" charset="0"/>
              </a:rPr>
              <a:t>Dynamics ENTRY </a:t>
            </a:r>
            <a:r>
              <a:rPr lang="en-US" sz="2800" b="1" dirty="0">
                <a:latin typeface="Times New Roman" panose="02020603050405020304" pitchFamily="18" charset="0"/>
                <a:cs typeface="Times New Roman" panose="02020603050405020304" pitchFamily="18" charset="0"/>
              </a:rPr>
              <a:t>CHOICES</a:t>
            </a:r>
          </a:p>
        </p:txBody>
      </p:sp>
      <p:pic>
        <p:nvPicPr>
          <p:cNvPr id="13" name="Picture 12"/>
          <p:cNvPicPr>
            <a:picLocks noChangeAspect="1"/>
          </p:cNvPicPr>
          <p:nvPr/>
        </p:nvPicPr>
        <p:blipFill>
          <a:blip r:embed="rId3"/>
          <a:stretch>
            <a:fillRect/>
          </a:stretch>
        </p:blipFill>
        <p:spPr>
          <a:xfrm>
            <a:off x="5486400" y="3000377"/>
            <a:ext cx="5202556" cy="2791215"/>
          </a:xfrm>
          <a:prstGeom prst="rect">
            <a:avLst/>
          </a:prstGeom>
        </p:spPr>
      </p:pic>
    </p:spTree>
    <p:extLst>
      <p:ext uri="{BB962C8B-B14F-4D97-AF65-F5344CB8AC3E}">
        <p14:creationId xmlns:p14="http://schemas.microsoft.com/office/powerpoint/2010/main" val="289589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8" y="2101097"/>
            <a:ext cx="4905064" cy="3785652"/>
          </a:xfrm>
          <a:prstGeom prst="rect">
            <a:avLst/>
          </a:prstGeom>
          <a:noFill/>
        </p:spPr>
        <p:txBody>
          <a:bodyPr wrap="square" rtlCol="0">
            <a:spAutoFit/>
          </a:bodyPr>
          <a:lstStyle/>
          <a:p>
            <a:r>
              <a:rPr lang="en-US" sz="2400" b="1" dirty="0" smtClean="0"/>
              <a:t>ENTRY CHOICES </a:t>
            </a:r>
          </a:p>
          <a:p>
            <a:endParaRPr lang="en-US" sz="2400" b="1" dirty="0" smtClean="0"/>
          </a:p>
          <a:p>
            <a:r>
              <a:rPr lang="en-US" sz="2400" b="1" dirty="0" smtClean="0"/>
              <a:t>When</a:t>
            </a:r>
            <a:r>
              <a:rPr lang="en-US" sz="2400" b="1" dirty="0"/>
              <a:t>?</a:t>
            </a:r>
          </a:p>
          <a:p>
            <a:r>
              <a:rPr lang="en-US" sz="2400" dirty="0"/>
              <a:t>When to enter? This question concerns the timing of entry. the potential new entrant needs to consider at which stage of the industry life cycle (introduction, growth, shakeout, maturity, or decline) it should enter. </a:t>
            </a:r>
            <a:endParaRPr lang="en-US" sz="2400" dirty="0" smtClean="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2278" y="743512"/>
            <a:ext cx="6878452"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Changes over Time: Entry Choices and Industry </a:t>
            </a:r>
            <a:r>
              <a:rPr lang="en-US" sz="2800" b="1" dirty="0" smtClean="0">
                <a:latin typeface="Times New Roman" panose="02020603050405020304" pitchFamily="18" charset="0"/>
                <a:cs typeface="Times New Roman" panose="02020603050405020304" pitchFamily="18" charset="0"/>
              </a:rPr>
              <a:t>Dynamics ENTRY </a:t>
            </a:r>
            <a:r>
              <a:rPr lang="en-US" sz="2800" b="1" dirty="0">
                <a:latin typeface="Times New Roman" panose="02020603050405020304" pitchFamily="18" charset="0"/>
                <a:cs typeface="Times New Roman" panose="02020603050405020304" pitchFamily="18" charset="0"/>
              </a:rPr>
              <a:t>CHOICES</a:t>
            </a:r>
          </a:p>
        </p:txBody>
      </p:sp>
      <p:pic>
        <p:nvPicPr>
          <p:cNvPr id="13" name="Picture 12"/>
          <p:cNvPicPr>
            <a:picLocks noChangeAspect="1"/>
          </p:cNvPicPr>
          <p:nvPr/>
        </p:nvPicPr>
        <p:blipFill>
          <a:blip r:embed="rId3"/>
          <a:stretch>
            <a:fillRect/>
          </a:stretch>
        </p:blipFill>
        <p:spPr>
          <a:xfrm>
            <a:off x="5486400" y="2942321"/>
            <a:ext cx="5202556" cy="2791215"/>
          </a:xfrm>
          <a:prstGeom prst="rect">
            <a:avLst/>
          </a:prstGeom>
        </p:spPr>
      </p:pic>
    </p:spTree>
    <p:extLst>
      <p:ext uri="{BB962C8B-B14F-4D97-AF65-F5344CB8AC3E}">
        <p14:creationId xmlns:p14="http://schemas.microsoft.com/office/powerpoint/2010/main" val="4917725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01097"/>
            <a:ext cx="10249469" cy="2677656"/>
          </a:xfrm>
          <a:prstGeom prst="rect">
            <a:avLst/>
          </a:prstGeom>
          <a:noFill/>
        </p:spPr>
        <p:txBody>
          <a:bodyPr wrap="square" rtlCol="0">
            <a:spAutoFit/>
          </a:bodyPr>
          <a:lstStyle/>
          <a:p>
            <a:r>
              <a:rPr lang="en-US" sz="2400" b="1" dirty="0" smtClean="0"/>
              <a:t>ENTRY CHOICES </a:t>
            </a:r>
          </a:p>
          <a:p>
            <a:endParaRPr lang="en-US" sz="2400" b="1" dirty="0"/>
          </a:p>
          <a:p>
            <a:r>
              <a:rPr lang="en-US" sz="2400" b="1" dirty="0"/>
              <a:t>Who?</a:t>
            </a:r>
          </a:p>
          <a:p>
            <a:r>
              <a:rPr lang="en-US" sz="2400" dirty="0"/>
              <a:t>-Identify the players:</a:t>
            </a:r>
          </a:p>
          <a:p>
            <a:r>
              <a:rPr lang="en-US" sz="2400" dirty="0"/>
              <a:t>Incumbents, entrants,</a:t>
            </a:r>
          </a:p>
          <a:p>
            <a:r>
              <a:rPr lang="en-US" sz="2400" dirty="0"/>
              <a:t>suppliers, customer,</a:t>
            </a:r>
          </a:p>
          <a:p>
            <a:r>
              <a:rPr lang="en-US" sz="2400" dirty="0"/>
              <a:t>other stakeholder</a:t>
            </a:r>
            <a:endParaRPr lang="en-US" sz="2400" dirty="0" smtClean="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2278" y="743512"/>
            <a:ext cx="6878452"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Changes over Time: Entry Choices and Industry </a:t>
            </a:r>
            <a:r>
              <a:rPr lang="en-US" sz="2800" b="1" dirty="0" smtClean="0">
                <a:latin typeface="Times New Roman" panose="02020603050405020304" pitchFamily="18" charset="0"/>
                <a:cs typeface="Times New Roman" panose="02020603050405020304" pitchFamily="18" charset="0"/>
              </a:rPr>
              <a:t>Dynamics ENTRY </a:t>
            </a:r>
            <a:r>
              <a:rPr lang="en-US" sz="2800" b="1" dirty="0">
                <a:latin typeface="Times New Roman" panose="02020603050405020304" pitchFamily="18" charset="0"/>
                <a:cs typeface="Times New Roman" panose="02020603050405020304" pitchFamily="18" charset="0"/>
              </a:rPr>
              <a:t>CHOICES</a:t>
            </a:r>
          </a:p>
        </p:txBody>
      </p:sp>
      <p:pic>
        <p:nvPicPr>
          <p:cNvPr id="4" name="Picture 3"/>
          <p:cNvPicPr>
            <a:picLocks noChangeAspect="1"/>
          </p:cNvPicPr>
          <p:nvPr/>
        </p:nvPicPr>
        <p:blipFill>
          <a:blip r:embed="rId3"/>
          <a:stretch>
            <a:fillRect/>
          </a:stretch>
        </p:blipFill>
        <p:spPr>
          <a:xfrm>
            <a:off x="7431173" y="2403673"/>
            <a:ext cx="2799361" cy="3133138"/>
          </a:xfrm>
          <a:prstGeom prst="rect">
            <a:avLst/>
          </a:prstGeom>
        </p:spPr>
      </p:pic>
    </p:spTree>
    <p:extLst>
      <p:ext uri="{BB962C8B-B14F-4D97-AF65-F5344CB8AC3E}">
        <p14:creationId xmlns:p14="http://schemas.microsoft.com/office/powerpoint/2010/main" val="878955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01097"/>
            <a:ext cx="6497473" cy="3785652"/>
          </a:xfrm>
          <a:prstGeom prst="rect">
            <a:avLst/>
          </a:prstGeom>
          <a:noFill/>
        </p:spPr>
        <p:txBody>
          <a:bodyPr wrap="square" rtlCol="0">
            <a:spAutoFit/>
          </a:bodyPr>
          <a:lstStyle/>
          <a:p>
            <a:r>
              <a:rPr lang="en-US" sz="2400" b="1" dirty="0" smtClean="0"/>
              <a:t>ENTRY CHOICES </a:t>
            </a:r>
          </a:p>
          <a:p>
            <a:endParaRPr lang="en-US" sz="2400" b="1" dirty="0" smtClean="0"/>
          </a:p>
          <a:p>
            <a:r>
              <a:rPr lang="en-US" sz="2400" b="1" dirty="0" smtClean="0"/>
              <a:t>Who</a:t>
            </a:r>
            <a:r>
              <a:rPr lang="en-US" sz="2400" b="1" dirty="0"/>
              <a:t>?</a:t>
            </a:r>
          </a:p>
          <a:p>
            <a:r>
              <a:rPr lang="en-US" sz="2400" dirty="0"/>
              <a:t>Who are the players? Building on Porter’s insight that competition must be viewed in a broader sense beyond direct competitors, but also focus on other external and internal stakeholders necessary to successfully compete in an industry, such as customers, employees, regulators, and communities</a:t>
            </a:r>
            <a:endParaRPr lang="en-US" sz="2400" dirty="0" smtClean="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2278" y="743512"/>
            <a:ext cx="6878452"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Changes over Time: Entry Choices and Industry </a:t>
            </a:r>
            <a:r>
              <a:rPr lang="en-US" sz="2800" b="1" dirty="0" smtClean="0">
                <a:latin typeface="Times New Roman" panose="02020603050405020304" pitchFamily="18" charset="0"/>
                <a:cs typeface="Times New Roman" panose="02020603050405020304" pitchFamily="18" charset="0"/>
              </a:rPr>
              <a:t>Dynamics ENTRY </a:t>
            </a:r>
            <a:r>
              <a:rPr lang="en-US" sz="2800" b="1" dirty="0">
                <a:latin typeface="Times New Roman" panose="02020603050405020304" pitchFamily="18" charset="0"/>
                <a:cs typeface="Times New Roman" panose="02020603050405020304" pitchFamily="18" charset="0"/>
              </a:rPr>
              <a:t>CHOICES</a:t>
            </a:r>
          </a:p>
        </p:txBody>
      </p:sp>
      <p:pic>
        <p:nvPicPr>
          <p:cNvPr id="13" name="Picture 12"/>
          <p:cNvPicPr>
            <a:picLocks noChangeAspect="1"/>
          </p:cNvPicPr>
          <p:nvPr/>
        </p:nvPicPr>
        <p:blipFill>
          <a:blip r:embed="rId3"/>
          <a:stretch>
            <a:fillRect/>
          </a:stretch>
        </p:blipFill>
        <p:spPr>
          <a:xfrm>
            <a:off x="7576458" y="2455677"/>
            <a:ext cx="2799361" cy="3133138"/>
          </a:xfrm>
          <a:prstGeom prst="rect">
            <a:avLst/>
          </a:prstGeom>
        </p:spPr>
      </p:pic>
    </p:spTree>
    <p:extLst>
      <p:ext uri="{BB962C8B-B14F-4D97-AF65-F5344CB8AC3E}">
        <p14:creationId xmlns:p14="http://schemas.microsoft.com/office/powerpoint/2010/main" val="8893566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01097"/>
            <a:ext cx="10249469" cy="2308324"/>
          </a:xfrm>
          <a:prstGeom prst="rect">
            <a:avLst/>
          </a:prstGeom>
          <a:noFill/>
        </p:spPr>
        <p:txBody>
          <a:bodyPr wrap="square" rtlCol="0">
            <a:spAutoFit/>
          </a:bodyPr>
          <a:lstStyle/>
          <a:p>
            <a:r>
              <a:rPr lang="en-US" sz="2400" b="1" dirty="0" smtClean="0"/>
              <a:t>ENTRY CHOICES </a:t>
            </a:r>
          </a:p>
          <a:p>
            <a:endParaRPr lang="en-US" sz="2400" b="1" dirty="0"/>
          </a:p>
          <a:p>
            <a:r>
              <a:rPr lang="en-US" sz="2400" b="1" dirty="0"/>
              <a:t>How?</a:t>
            </a:r>
          </a:p>
          <a:p>
            <a:r>
              <a:rPr lang="en-US" sz="2400" dirty="0"/>
              <a:t>How to enter? One of the challenges that strategic leaders face is that often the most attractive industries in terms of profitability are also the hardest to break into because entry barriers protect them. </a:t>
            </a:r>
            <a:endParaRPr lang="en-US" sz="2400" dirty="0" smtClean="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2278" y="743512"/>
            <a:ext cx="6878452"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Changes over Time: Entry Choices and Industry </a:t>
            </a:r>
            <a:r>
              <a:rPr lang="en-US" sz="2800" b="1" dirty="0" smtClean="0">
                <a:latin typeface="Times New Roman" panose="02020603050405020304" pitchFamily="18" charset="0"/>
                <a:cs typeface="Times New Roman" panose="02020603050405020304" pitchFamily="18" charset="0"/>
              </a:rPr>
              <a:t>Dynamics ENTRY </a:t>
            </a:r>
            <a:r>
              <a:rPr lang="en-US" sz="2800" b="1" dirty="0">
                <a:latin typeface="Times New Roman" panose="02020603050405020304" pitchFamily="18" charset="0"/>
                <a:cs typeface="Times New Roman" panose="02020603050405020304" pitchFamily="18" charset="0"/>
              </a:rPr>
              <a:t>CHOICES</a:t>
            </a:r>
          </a:p>
        </p:txBody>
      </p:sp>
      <p:pic>
        <p:nvPicPr>
          <p:cNvPr id="3" name="Picture 2"/>
          <p:cNvPicPr>
            <a:picLocks noChangeAspect="1"/>
          </p:cNvPicPr>
          <p:nvPr/>
        </p:nvPicPr>
        <p:blipFill>
          <a:blip r:embed="rId3"/>
          <a:stretch>
            <a:fillRect/>
          </a:stretch>
        </p:blipFill>
        <p:spPr>
          <a:xfrm>
            <a:off x="6487845" y="2101097"/>
            <a:ext cx="4201111" cy="926682"/>
          </a:xfrm>
          <a:prstGeom prst="rect">
            <a:avLst/>
          </a:prstGeom>
        </p:spPr>
      </p:pic>
    </p:spTree>
    <p:extLst>
      <p:ext uri="{BB962C8B-B14F-4D97-AF65-F5344CB8AC3E}">
        <p14:creationId xmlns:p14="http://schemas.microsoft.com/office/powerpoint/2010/main" val="30975523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01097"/>
            <a:ext cx="10249469" cy="3785652"/>
          </a:xfrm>
          <a:prstGeom prst="rect">
            <a:avLst/>
          </a:prstGeom>
          <a:noFill/>
        </p:spPr>
        <p:txBody>
          <a:bodyPr wrap="square" rtlCol="0">
            <a:spAutoFit/>
          </a:bodyPr>
          <a:lstStyle/>
          <a:p>
            <a:r>
              <a:rPr lang="en-US" sz="2400" b="1" dirty="0" smtClean="0"/>
              <a:t>ENTRY CHOICES </a:t>
            </a:r>
          </a:p>
          <a:p>
            <a:endParaRPr lang="en-US" sz="2400" b="1" dirty="0"/>
          </a:p>
          <a:p>
            <a:r>
              <a:rPr lang="en-US" sz="2400" b="1" dirty="0"/>
              <a:t>How?</a:t>
            </a:r>
          </a:p>
          <a:p>
            <a:r>
              <a:rPr lang="en-US" sz="2400" dirty="0" smtClean="0"/>
              <a:t>Thus</a:t>
            </a:r>
            <a:r>
              <a:rPr lang="en-US" sz="2400" dirty="0"/>
              <a:t>, the how to enter question goes to the heart of this problem.</a:t>
            </a:r>
          </a:p>
          <a:p>
            <a:r>
              <a:rPr lang="en-US" sz="2400" dirty="0"/>
              <a:t>■ One option is to leverage existing assets</a:t>
            </a:r>
            <a:r>
              <a:rPr lang="en-US" sz="2400" dirty="0" smtClean="0"/>
              <a:t>,</a:t>
            </a:r>
          </a:p>
          <a:p>
            <a:r>
              <a:rPr lang="ar-EG" sz="2400" dirty="0"/>
              <a:t>أحد الخيارات هو الاستفادة من الأصول الموجودة،</a:t>
            </a:r>
            <a:endParaRPr lang="en-US" sz="2400" dirty="0"/>
          </a:p>
          <a:p>
            <a:r>
              <a:rPr lang="en-US" sz="2400" dirty="0"/>
              <a:t>■ Another option is to reconfigure value chains</a:t>
            </a:r>
            <a:r>
              <a:rPr lang="en-US" sz="2400" dirty="0" smtClean="0"/>
              <a:t>.</a:t>
            </a:r>
          </a:p>
          <a:p>
            <a:r>
              <a:rPr lang="ar-EG" sz="2400" dirty="0"/>
              <a:t>هناك خيار آخر يتمثل في إعادة تشكيل سلاسل القيمة.</a:t>
            </a:r>
            <a:endParaRPr lang="en-US" sz="2400" dirty="0"/>
          </a:p>
          <a:p>
            <a:r>
              <a:rPr lang="en-US" sz="2400" dirty="0"/>
              <a:t>■ The third option is to establish a niche in an existing industry</a:t>
            </a:r>
            <a:r>
              <a:rPr lang="en-US" sz="2400" dirty="0" smtClean="0"/>
              <a:t>,</a:t>
            </a:r>
          </a:p>
          <a:p>
            <a:r>
              <a:rPr lang="ar-EG" sz="2400" dirty="0">
                <a:latin typeface="Times New Roman" panose="02020603050405020304" pitchFamily="18" charset="0"/>
                <a:cs typeface="Times New Roman" panose="02020603050405020304" pitchFamily="18" charset="0"/>
              </a:rPr>
              <a:t>الخيار الثالث هو إنشاء مكانة متخصصة في الصناعة القائمة،</a:t>
            </a:r>
            <a:endParaRPr lang="en-US" sz="2400" dirty="0" smtClean="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2278" y="743512"/>
            <a:ext cx="6878452"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Changes over Time: Entry Choices and Industry </a:t>
            </a:r>
            <a:r>
              <a:rPr lang="en-US" sz="2800" b="1" dirty="0" smtClean="0">
                <a:latin typeface="Times New Roman" panose="02020603050405020304" pitchFamily="18" charset="0"/>
                <a:cs typeface="Times New Roman" panose="02020603050405020304" pitchFamily="18" charset="0"/>
              </a:rPr>
              <a:t>Dynamics ENTRY </a:t>
            </a:r>
            <a:r>
              <a:rPr lang="en-US" sz="2800" b="1" dirty="0">
                <a:latin typeface="Times New Roman" panose="02020603050405020304" pitchFamily="18" charset="0"/>
                <a:cs typeface="Times New Roman" panose="02020603050405020304" pitchFamily="18" charset="0"/>
              </a:rPr>
              <a:t>CHOICES</a:t>
            </a:r>
          </a:p>
        </p:txBody>
      </p:sp>
      <p:pic>
        <p:nvPicPr>
          <p:cNvPr id="3" name="Picture 2"/>
          <p:cNvPicPr>
            <a:picLocks noChangeAspect="1"/>
          </p:cNvPicPr>
          <p:nvPr/>
        </p:nvPicPr>
        <p:blipFill>
          <a:blip r:embed="rId3"/>
          <a:stretch>
            <a:fillRect/>
          </a:stretch>
        </p:blipFill>
        <p:spPr>
          <a:xfrm>
            <a:off x="6487845" y="2101097"/>
            <a:ext cx="4201111" cy="926682"/>
          </a:xfrm>
          <a:prstGeom prst="rect">
            <a:avLst/>
          </a:prstGeom>
        </p:spPr>
      </p:pic>
    </p:spTree>
    <p:extLst>
      <p:ext uri="{BB962C8B-B14F-4D97-AF65-F5344CB8AC3E}">
        <p14:creationId xmlns:p14="http://schemas.microsoft.com/office/powerpoint/2010/main" val="21559728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01097"/>
            <a:ext cx="10249469" cy="3416320"/>
          </a:xfrm>
          <a:prstGeom prst="rect">
            <a:avLst/>
          </a:prstGeom>
          <a:noFill/>
        </p:spPr>
        <p:txBody>
          <a:bodyPr wrap="square" rtlCol="0">
            <a:spAutoFit/>
          </a:bodyPr>
          <a:lstStyle/>
          <a:p>
            <a:r>
              <a:rPr lang="en-US" sz="2400" b="1" dirty="0" smtClean="0"/>
              <a:t>ENTRY CHOICES </a:t>
            </a:r>
          </a:p>
          <a:p>
            <a:endParaRPr lang="en-US" sz="2400" b="1" dirty="0"/>
          </a:p>
          <a:p>
            <a:r>
              <a:rPr lang="en-US" sz="2400" b="1" dirty="0"/>
              <a:t>Where?</a:t>
            </a:r>
          </a:p>
          <a:p>
            <a:r>
              <a:rPr lang="en-US" sz="2400" dirty="0"/>
              <a:t>-Leverage existing assets</a:t>
            </a:r>
          </a:p>
          <a:p>
            <a:r>
              <a:rPr lang="ar-EG" sz="2400" dirty="0"/>
              <a:t>الاستفادة من الأصول الموجودة</a:t>
            </a:r>
            <a:endParaRPr lang="en-US" sz="2400" dirty="0"/>
          </a:p>
          <a:p>
            <a:r>
              <a:rPr lang="en-US" sz="2400" dirty="0"/>
              <a:t>-Reconfigure value chains</a:t>
            </a:r>
          </a:p>
          <a:p>
            <a:r>
              <a:rPr lang="ar-EG" sz="2400" dirty="0"/>
              <a:t>إعادة تكوين سلاسل القيمة</a:t>
            </a:r>
            <a:endParaRPr lang="en-US" sz="2400" dirty="0"/>
          </a:p>
          <a:p>
            <a:r>
              <a:rPr lang="en-US" sz="2400" dirty="0"/>
              <a:t>-Establish niches</a:t>
            </a:r>
          </a:p>
          <a:p>
            <a:r>
              <a:rPr lang="ar-EG" sz="2400" dirty="0">
                <a:latin typeface="Times New Roman" panose="02020603050405020304" pitchFamily="18" charset="0"/>
                <a:cs typeface="Times New Roman" panose="02020603050405020304" pitchFamily="18" charset="0"/>
              </a:rPr>
              <a:t>إنشاء منافذ</a:t>
            </a:r>
            <a:endParaRPr lang="en-US" sz="24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2278" y="743512"/>
            <a:ext cx="6878452"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Changes over Time: Entry Choices and Industry </a:t>
            </a:r>
            <a:r>
              <a:rPr lang="en-US" sz="2800" b="1" dirty="0" smtClean="0">
                <a:latin typeface="Times New Roman" panose="02020603050405020304" pitchFamily="18" charset="0"/>
                <a:cs typeface="Times New Roman" panose="02020603050405020304" pitchFamily="18" charset="0"/>
              </a:rPr>
              <a:t>Dynamics ENTRY </a:t>
            </a:r>
            <a:r>
              <a:rPr lang="en-US" sz="2800" b="1" dirty="0">
                <a:latin typeface="Times New Roman" panose="02020603050405020304" pitchFamily="18" charset="0"/>
                <a:cs typeface="Times New Roman" panose="02020603050405020304" pitchFamily="18" charset="0"/>
              </a:rPr>
              <a:t>CHOICES</a:t>
            </a:r>
          </a:p>
        </p:txBody>
      </p:sp>
      <p:pic>
        <p:nvPicPr>
          <p:cNvPr id="13" name="Picture 12"/>
          <p:cNvPicPr>
            <a:picLocks noChangeAspect="1"/>
          </p:cNvPicPr>
          <p:nvPr/>
        </p:nvPicPr>
        <p:blipFill>
          <a:blip r:embed="rId3"/>
          <a:stretch>
            <a:fillRect/>
          </a:stretch>
        </p:blipFill>
        <p:spPr>
          <a:xfrm>
            <a:off x="6791610" y="2321586"/>
            <a:ext cx="2705478" cy="2915057"/>
          </a:xfrm>
          <a:prstGeom prst="rect">
            <a:avLst/>
          </a:prstGeom>
        </p:spPr>
      </p:pic>
    </p:spTree>
    <p:extLst>
      <p:ext uri="{BB962C8B-B14F-4D97-AF65-F5344CB8AC3E}">
        <p14:creationId xmlns:p14="http://schemas.microsoft.com/office/powerpoint/2010/main" val="37157914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8" y="2101097"/>
            <a:ext cx="5857030" cy="3416320"/>
          </a:xfrm>
          <a:prstGeom prst="rect">
            <a:avLst/>
          </a:prstGeom>
          <a:noFill/>
        </p:spPr>
        <p:txBody>
          <a:bodyPr wrap="square" rtlCol="0">
            <a:spAutoFit/>
          </a:bodyPr>
          <a:lstStyle/>
          <a:p>
            <a:r>
              <a:rPr lang="en-US" sz="2400" b="1" dirty="0" smtClean="0"/>
              <a:t>ENTRY CHOICES </a:t>
            </a:r>
          </a:p>
          <a:p>
            <a:endParaRPr lang="en-US" sz="2400" b="1" dirty="0"/>
          </a:p>
          <a:p>
            <a:r>
              <a:rPr lang="en-US" sz="2400" b="1" dirty="0"/>
              <a:t>Where?</a:t>
            </a:r>
          </a:p>
          <a:p>
            <a:r>
              <a:rPr lang="en-US" sz="2400" dirty="0"/>
              <a:t>Where to enter? After deciding on the type of entry, the where to enter question refers to more fine-tuned aspects of entry such as product positioning (high end versus low end), pricing strategy, potential partners, and so forth.</a:t>
            </a:r>
            <a:endParaRPr lang="en-US" sz="2400" dirty="0" smtClean="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2278" y="743512"/>
            <a:ext cx="6878452"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Changes over Time: Entry Choices and Industry </a:t>
            </a:r>
            <a:r>
              <a:rPr lang="en-US" sz="2800" b="1" dirty="0" smtClean="0">
                <a:latin typeface="Times New Roman" panose="02020603050405020304" pitchFamily="18" charset="0"/>
                <a:cs typeface="Times New Roman" panose="02020603050405020304" pitchFamily="18" charset="0"/>
              </a:rPr>
              <a:t>Dynamics ENTRY </a:t>
            </a:r>
            <a:r>
              <a:rPr lang="en-US" sz="2800" b="1" dirty="0">
                <a:latin typeface="Times New Roman" panose="02020603050405020304" pitchFamily="18" charset="0"/>
                <a:cs typeface="Times New Roman" panose="02020603050405020304" pitchFamily="18" charset="0"/>
              </a:rPr>
              <a:t>CHOICES</a:t>
            </a:r>
          </a:p>
        </p:txBody>
      </p:sp>
      <p:pic>
        <p:nvPicPr>
          <p:cNvPr id="14" name="Picture 13"/>
          <p:cNvPicPr>
            <a:picLocks noChangeAspect="1"/>
          </p:cNvPicPr>
          <p:nvPr/>
        </p:nvPicPr>
        <p:blipFill>
          <a:blip r:embed="rId3"/>
          <a:stretch>
            <a:fillRect/>
          </a:stretch>
        </p:blipFill>
        <p:spPr>
          <a:xfrm>
            <a:off x="6791610" y="2321586"/>
            <a:ext cx="2705478" cy="2915057"/>
          </a:xfrm>
          <a:prstGeom prst="rect">
            <a:avLst/>
          </a:prstGeom>
        </p:spPr>
      </p:pic>
    </p:spTree>
    <p:extLst>
      <p:ext uri="{BB962C8B-B14F-4D97-AF65-F5344CB8AC3E}">
        <p14:creationId xmlns:p14="http://schemas.microsoft.com/office/powerpoint/2010/main" val="16756591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01097"/>
            <a:ext cx="10249469" cy="2677656"/>
          </a:xfrm>
          <a:prstGeom prst="rect">
            <a:avLst/>
          </a:prstGeom>
          <a:noFill/>
        </p:spPr>
        <p:txBody>
          <a:bodyPr wrap="square" rtlCol="0">
            <a:spAutoFit/>
          </a:bodyPr>
          <a:lstStyle/>
          <a:p>
            <a:r>
              <a:rPr lang="en-US" sz="2400" b="1" dirty="0" smtClean="0"/>
              <a:t>ENTRY CHOICES </a:t>
            </a:r>
          </a:p>
          <a:p>
            <a:endParaRPr lang="en-US" sz="2400" b="1" dirty="0"/>
          </a:p>
          <a:p>
            <a:r>
              <a:rPr lang="en-US" sz="2400" b="1" dirty="0" smtClean="0"/>
              <a:t>What</a:t>
            </a:r>
            <a:r>
              <a:rPr lang="en-US" sz="2400" b="1" dirty="0"/>
              <a:t>?</a:t>
            </a:r>
          </a:p>
          <a:p>
            <a:r>
              <a:rPr lang="en-US" sz="2400" dirty="0"/>
              <a:t>-Type of entry:</a:t>
            </a:r>
          </a:p>
          <a:p>
            <a:r>
              <a:rPr lang="en-US" sz="2400" dirty="0"/>
              <a:t>Scale, commitment,</a:t>
            </a:r>
          </a:p>
          <a:p>
            <a:r>
              <a:rPr lang="en-US" sz="2400" dirty="0"/>
              <a:t>product and/or service,</a:t>
            </a:r>
          </a:p>
          <a:p>
            <a:r>
              <a:rPr lang="en-US" sz="2400" dirty="0"/>
              <a:t>business model etc.</a:t>
            </a:r>
            <a:endParaRPr lang="en-US" sz="2400" dirty="0" smtClean="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2278" y="743512"/>
            <a:ext cx="6878452"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Changes over Time: Entry Choices and Industry </a:t>
            </a:r>
            <a:r>
              <a:rPr lang="en-US" sz="2800" b="1" dirty="0" smtClean="0">
                <a:latin typeface="Times New Roman" panose="02020603050405020304" pitchFamily="18" charset="0"/>
                <a:cs typeface="Times New Roman" panose="02020603050405020304" pitchFamily="18" charset="0"/>
              </a:rPr>
              <a:t>Dynamics ENTRY </a:t>
            </a:r>
            <a:r>
              <a:rPr lang="en-US" sz="2800" b="1" dirty="0">
                <a:latin typeface="Times New Roman" panose="02020603050405020304" pitchFamily="18" charset="0"/>
                <a:cs typeface="Times New Roman" panose="02020603050405020304" pitchFamily="18" charset="0"/>
              </a:rPr>
              <a:t>CHOICES</a:t>
            </a:r>
          </a:p>
        </p:txBody>
      </p:sp>
      <p:pic>
        <p:nvPicPr>
          <p:cNvPr id="4" name="Picture 3"/>
          <p:cNvPicPr>
            <a:picLocks noChangeAspect="1"/>
          </p:cNvPicPr>
          <p:nvPr/>
        </p:nvPicPr>
        <p:blipFill>
          <a:blip r:embed="rId3"/>
          <a:stretch>
            <a:fillRect/>
          </a:stretch>
        </p:blipFill>
        <p:spPr>
          <a:xfrm>
            <a:off x="6568604" y="2194427"/>
            <a:ext cx="3496163" cy="3534268"/>
          </a:xfrm>
          <a:prstGeom prst="rect">
            <a:avLst/>
          </a:prstGeom>
        </p:spPr>
      </p:pic>
    </p:spTree>
    <p:extLst>
      <p:ext uri="{BB962C8B-B14F-4D97-AF65-F5344CB8AC3E}">
        <p14:creationId xmlns:p14="http://schemas.microsoft.com/office/powerpoint/2010/main" val="23453418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761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8" y="2101097"/>
            <a:ext cx="6471680" cy="3785652"/>
          </a:xfrm>
          <a:prstGeom prst="rect">
            <a:avLst/>
          </a:prstGeom>
          <a:noFill/>
        </p:spPr>
        <p:txBody>
          <a:bodyPr wrap="square" rtlCol="0">
            <a:spAutoFit/>
          </a:bodyPr>
          <a:lstStyle/>
          <a:p>
            <a:r>
              <a:rPr lang="en-US" sz="2400" b="1" dirty="0" smtClean="0"/>
              <a:t>ENTRY CHOICES</a:t>
            </a:r>
          </a:p>
          <a:p>
            <a:r>
              <a:rPr lang="en-US" sz="2400" b="1" dirty="0" smtClean="0"/>
              <a:t> </a:t>
            </a:r>
          </a:p>
          <a:p>
            <a:r>
              <a:rPr lang="en-US" sz="2400" b="1" dirty="0"/>
              <a:t>What</a:t>
            </a:r>
            <a:r>
              <a:rPr lang="en-US" sz="2400" b="1" dirty="0" smtClean="0"/>
              <a:t>?</a:t>
            </a:r>
            <a:endParaRPr lang="en-US" sz="2400" b="1" dirty="0"/>
          </a:p>
          <a:p>
            <a:r>
              <a:rPr lang="en-US" sz="2400" dirty="0"/>
              <a:t>What type of entry? The what question of entry refers to the type of entry in terms of product market (e.g., smartphones), value chain activity (e.g., R&amp;D for smartphone chips or manufacturing of smartphones), geography (e.g., domestic and/or international), and type of business model (e.g., to support smartphones when providing services). </a:t>
            </a:r>
            <a:endParaRPr lang="en-US" sz="2400" dirty="0" smtClean="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2278" y="743512"/>
            <a:ext cx="6878452"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Changes over Time: Entry Choices and Industry </a:t>
            </a:r>
            <a:r>
              <a:rPr lang="en-US" sz="2800" b="1" dirty="0" smtClean="0">
                <a:latin typeface="Times New Roman" panose="02020603050405020304" pitchFamily="18" charset="0"/>
                <a:cs typeface="Times New Roman" panose="02020603050405020304" pitchFamily="18" charset="0"/>
              </a:rPr>
              <a:t>Dynamics ENTRY </a:t>
            </a:r>
            <a:r>
              <a:rPr lang="en-US" sz="2800" b="1" dirty="0">
                <a:latin typeface="Times New Roman" panose="02020603050405020304" pitchFamily="18" charset="0"/>
                <a:cs typeface="Times New Roman" panose="02020603050405020304" pitchFamily="18" charset="0"/>
              </a:rPr>
              <a:t>CHOICES</a:t>
            </a:r>
          </a:p>
        </p:txBody>
      </p:sp>
      <p:pic>
        <p:nvPicPr>
          <p:cNvPr id="4" name="Picture 3"/>
          <p:cNvPicPr>
            <a:picLocks noChangeAspect="1"/>
          </p:cNvPicPr>
          <p:nvPr/>
        </p:nvPicPr>
        <p:blipFill>
          <a:blip r:embed="rId3"/>
          <a:stretch>
            <a:fillRect/>
          </a:stretch>
        </p:blipFill>
        <p:spPr>
          <a:xfrm>
            <a:off x="7659933" y="2166951"/>
            <a:ext cx="3496163" cy="3534268"/>
          </a:xfrm>
          <a:prstGeom prst="rect">
            <a:avLst/>
          </a:prstGeom>
        </p:spPr>
      </p:pic>
    </p:spTree>
    <p:extLst>
      <p:ext uri="{BB962C8B-B14F-4D97-AF65-F5344CB8AC3E}">
        <p14:creationId xmlns:p14="http://schemas.microsoft.com/office/powerpoint/2010/main" val="35035150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Graphic 22">
            <a:extLst>
              <a:ext uri="{FF2B5EF4-FFF2-40B4-BE49-F238E27FC236}">
                <a16:creationId xmlns:a16="http://schemas.microsoft.com/office/drawing/2014/main" xmlns="" id="{06DDF2A2-53F6-D323-788B-3E28956CF8D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180821" y="2581704"/>
            <a:ext cx="3509515" cy="1656492"/>
          </a:xfrm>
          <a:prstGeom prst="rect">
            <a:avLst/>
          </a:prstGeom>
        </p:spPr>
      </p:pic>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164803719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xmlns="" id="{B4F11E07-4264-8495-2858-4C5FEEEE25D0}"/>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xmlns=""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xmlns=""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xmlns=""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D302ABAB-4BB8-4159-AD08-E0BA06D38257}" vid="{3574EC94-0C89-4449-B33F-6563F97867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10128</TotalTime>
  <Words>2831</Words>
  <Application>Microsoft Office PowerPoint</Application>
  <PresentationFormat>Widescreen</PresentationFormat>
  <Paragraphs>446</Paragraphs>
  <Slides>53</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53</vt:i4>
      </vt:variant>
    </vt:vector>
  </HeadingPairs>
  <TitlesOfParts>
    <vt:vector size="61" baseType="lpstr">
      <vt:lpstr>Arial</vt:lpstr>
      <vt:lpstr>Calibri</vt:lpstr>
      <vt:lpstr>Calibri Light</vt:lpstr>
      <vt:lpstr>Roboto Light</vt:lpstr>
      <vt:lpstr>Tajawal Medium</vt:lpstr>
      <vt:lpstr>Times New Roman</vt:lpstr>
      <vt:lpstr>Wingdings</vt:lpstr>
      <vt:lpstr>Theme2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Amira El. Fekky</cp:lastModifiedBy>
  <cp:revision>417</cp:revision>
  <dcterms:created xsi:type="dcterms:W3CDTF">2023-04-29T09:08:23Z</dcterms:created>
  <dcterms:modified xsi:type="dcterms:W3CDTF">2024-02-20T18:37:32Z</dcterms:modified>
</cp:coreProperties>
</file>