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303" r:id="rId3"/>
    <p:sldId id="308" r:id="rId4"/>
    <p:sldId id="521" r:id="rId5"/>
    <p:sldId id="260" r:id="rId6"/>
    <p:sldId id="261" r:id="rId7"/>
    <p:sldId id="262" r:id="rId8"/>
    <p:sldId id="263" r:id="rId9"/>
    <p:sldId id="264" r:id="rId10"/>
    <p:sldId id="266" r:id="rId11"/>
    <p:sldId id="267" r:id="rId12"/>
    <p:sldId id="268" r:id="rId13"/>
    <p:sldId id="522" r:id="rId14"/>
    <p:sldId id="272" r:id="rId15"/>
    <p:sldId id="273" r:id="rId16"/>
    <p:sldId id="274" r:id="rId17"/>
    <p:sldId id="523" r:id="rId18"/>
    <p:sldId id="278" r:id="rId19"/>
    <p:sldId id="279" r:id="rId20"/>
    <p:sldId id="282" r:id="rId21"/>
    <p:sldId id="283" r:id="rId22"/>
    <p:sldId id="284" r:id="rId23"/>
    <p:sldId id="285" r:id="rId24"/>
    <p:sldId id="286" r:id="rId25"/>
    <p:sldId id="287" r:id="rId26"/>
    <p:sldId id="288" r:id="rId27"/>
    <p:sldId id="289" r:id="rId28"/>
    <p:sldId id="290" r:id="rId29"/>
    <p:sldId id="291" r:id="rId30"/>
    <p:sldId id="292" r:id="rId31"/>
    <p:sldId id="293" r:id="rId32"/>
    <p:sldId id="294" r:id="rId33"/>
    <p:sldId id="295" r:id="rId34"/>
    <p:sldId id="296" r:id="rId35"/>
    <p:sldId id="297" r:id="rId36"/>
    <p:sldId id="304" r:id="rId37"/>
    <p:sldId id="305" r:id="rId38"/>
    <p:sldId id="524" r:id="rId39"/>
    <p:sldId id="307" r:id="rId40"/>
    <p:sldId id="298" r:id="rId41"/>
    <p:sldId id="299" r:id="rId42"/>
    <p:sldId id="300"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08"/>
            <p14:sldId id="521"/>
            <p14:sldId id="260"/>
            <p14:sldId id="261"/>
            <p14:sldId id="262"/>
            <p14:sldId id="263"/>
            <p14:sldId id="264"/>
            <p14:sldId id="266"/>
            <p14:sldId id="267"/>
            <p14:sldId id="268"/>
            <p14:sldId id="522"/>
            <p14:sldId id="272"/>
            <p14:sldId id="273"/>
            <p14:sldId id="274"/>
            <p14:sldId id="523"/>
            <p14:sldId id="278"/>
            <p14:sldId id="279"/>
            <p14:sldId id="282"/>
            <p14:sldId id="283"/>
            <p14:sldId id="284"/>
            <p14:sldId id="285"/>
            <p14:sldId id="286"/>
            <p14:sldId id="287"/>
            <p14:sldId id="288"/>
            <p14:sldId id="289"/>
            <p14:sldId id="290"/>
            <p14:sldId id="291"/>
            <p14:sldId id="292"/>
            <p14:sldId id="293"/>
            <p14:sldId id="294"/>
            <p14:sldId id="295"/>
            <p14:sldId id="296"/>
            <p14:sldId id="297"/>
            <p14:sldId id="304"/>
            <p14:sldId id="305"/>
            <p14:sldId id="524"/>
            <p14:sldId id="307"/>
            <p14:sldId id="298"/>
            <p14:sldId id="299"/>
            <p14:sldId id="30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Rectangle 6">
            <a:extLst>
              <a:ext uri="{FF2B5EF4-FFF2-40B4-BE49-F238E27FC236}">
                <a16:creationId xmlns:a16="http://schemas.microsoft.com/office/drawing/2014/main" id="{D3287ED4-8461-908A-A7CC-C310F9E32013}"/>
              </a:ext>
            </a:extLst>
          </p:cNvPr>
          <p:cNvSpPr/>
          <p:nvPr userDrawn="1"/>
        </p:nvSpPr>
        <p:spPr>
          <a:xfrm>
            <a:off x="229225" y="16603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A5147D13-42D7-DD44-D80E-906F6ADC9106}"/>
              </a:ext>
            </a:extLst>
          </p:cNvPr>
          <p:cNvPicPr>
            <a:picLocks noChangeAspect="1"/>
          </p:cNvPicPr>
          <p:nvPr userDrawn="1"/>
        </p:nvPicPr>
        <p:blipFill>
          <a:blip r:embed="rId17">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Lst>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2.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3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3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4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4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4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4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5.png"/><Relationship Id="rId7" Type="http://schemas.openxmlformats.org/officeDocument/2006/relationships/image" Target="../media/image17.jp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2EF3A80-0DBA-CAE1-F434-4B94E663FDCC}"/>
              </a:ext>
            </a:extLst>
          </p:cNvPr>
          <p:cNvSpPr txBox="1"/>
          <p:nvPr/>
        </p:nvSpPr>
        <p:spPr>
          <a:xfrm>
            <a:off x="128923" y="2134007"/>
            <a:ext cx="3603872" cy="3354765"/>
          </a:xfrm>
          <a:prstGeom prst="rect">
            <a:avLst/>
          </a:prstGeom>
          <a:noFill/>
        </p:spPr>
        <p:txBody>
          <a:bodyPr wrap="none" rtlCol="0">
            <a:spAutoFit/>
          </a:bodyPr>
          <a:lstStyle/>
          <a:p>
            <a:r>
              <a:rPr lang="en-US" sz="4000" b="1" dirty="0">
                <a:solidFill>
                  <a:srgbClr val="00B0F0"/>
                </a:solidFill>
                <a:latin typeface="Tajawal Medium" panose="00000600000000000000" pitchFamily="2" charset="-78"/>
                <a:cs typeface="Tajawal Medium" panose="00000600000000000000" pitchFamily="2" charset="-78"/>
              </a:rPr>
              <a:t>Writing in </a:t>
            </a:r>
            <a:endParaRPr lang="ar-SA" sz="4000" b="1" dirty="0">
              <a:solidFill>
                <a:srgbClr val="00B0F0"/>
              </a:solidFill>
              <a:latin typeface="Tajawal Medium" panose="00000600000000000000" pitchFamily="2" charset="-78"/>
              <a:cs typeface="Tajawal Medium" panose="00000600000000000000" pitchFamily="2" charset="-78"/>
            </a:endParaRPr>
          </a:p>
          <a:p>
            <a:r>
              <a:rPr lang="en-US" sz="4000" b="1" dirty="0">
                <a:solidFill>
                  <a:srgbClr val="00B0F0"/>
                </a:solidFill>
                <a:latin typeface="Tajawal Medium" panose="00000600000000000000" pitchFamily="2" charset="-78"/>
                <a:cs typeface="Tajawal Medium" panose="00000600000000000000" pitchFamily="2" charset="-78"/>
              </a:rPr>
              <a:t>Organizations</a:t>
            </a: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25387DEB-BC5F-932F-A846-2D5A800CE481}"/>
              </a:ext>
            </a:extLst>
          </p:cNvPr>
          <p:cNvSpPr txBox="1"/>
          <p:nvPr/>
        </p:nvSpPr>
        <p:spPr>
          <a:xfrm>
            <a:off x="459827" y="5305435"/>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202</a:t>
            </a:r>
          </a:p>
        </p:txBody>
      </p:sp>
      <p:sp>
        <p:nvSpPr>
          <p:cNvPr id="7" name="TextBox 6">
            <a:extLst>
              <a:ext uri="{FF2B5EF4-FFF2-40B4-BE49-F238E27FC236}">
                <a16:creationId xmlns:a16="http://schemas.microsoft.com/office/drawing/2014/main" id="{166BE714-D1CB-52BF-C946-E6F5CE6035C3}"/>
              </a:ext>
            </a:extLst>
          </p:cNvPr>
          <p:cNvSpPr txBox="1"/>
          <p:nvPr/>
        </p:nvSpPr>
        <p:spPr>
          <a:xfrm>
            <a:off x="328545" y="4235054"/>
            <a:ext cx="4886463" cy="1384995"/>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p>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345648" y="2785710"/>
            <a:ext cx="6695664" cy="769441"/>
          </a:xfrm>
          <a:prstGeom prst="rect">
            <a:avLst/>
          </a:prstGeom>
          <a:noFill/>
        </p:spPr>
        <p:txBody>
          <a:bodyPr wrap="square" rtlCol="0">
            <a:spAutoFit/>
          </a:bodyPr>
          <a:lstStyle/>
          <a:p>
            <a:r>
              <a:rPr lang="en-US" sz="4400" b="1" dirty="0">
                <a:solidFill>
                  <a:srgbClr val="00B0F0"/>
                </a:solidFill>
                <a:cs typeface="Tajawal Medium" panose="00000600000000000000" pitchFamily="2" charset="-78"/>
              </a:rPr>
              <a:t>Writing and Your Career</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456086" y="4901530"/>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202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3539"/>
            <a:ext cx="11090365" cy="4584499"/>
          </a:xfrm>
        </p:spPr>
        <p:txBody>
          <a:bodyPr>
            <a:normAutofit fontScale="85000" lnSpcReduction="20000"/>
          </a:bodyPr>
          <a:lstStyle/>
          <a:p>
            <a:pPr marL="0" indent="0" algn="just">
              <a:buNone/>
            </a:pPr>
            <a:r>
              <a:rPr lang="en-US" b="1" dirty="0">
                <a:solidFill>
                  <a:srgbClr val="00B050"/>
                </a:solidFill>
              </a:rPr>
              <a:t>Lecture 1:  Getting Started: Writing and Your Career.</a:t>
            </a:r>
          </a:p>
          <a:p>
            <a:pPr marL="0" indent="0" algn="just">
              <a:buNone/>
            </a:pPr>
            <a:r>
              <a:rPr lang="en-US" b="1" dirty="0"/>
              <a:t>Lecture 2:  The Writing Process and Collaboration at Work.</a:t>
            </a:r>
          </a:p>
          <a:p>
            <a:pPr marL="0" indent="0" algn="just">
              <a:buNone/>
            </a:pPr>
            <a:r>
              <a:rPr lang="en-US" b="1" dirty="0"/>
              <a:t>Lecture 3:  Writing Routine Business Correspondence.</a:t>
            </a:r>
          </a:p>
          <a:p>
            <a:pPr marL="0" indent="0" algn="just">
              <a:buNone/>
            </a:pPr>
            <a:r>
              <a:rPr lang="en-US" b="1" dirty="0"/>
              <a:t>Lecture 4:  Writing Letters: Some Basics for Communicating with Audiences Worldwide.</a:t>
            </a:r>
          </a:p>
          <a:p>
            <a:pPr marL="0" indent="0" algn="just">
              <a:buNone/>
            </a:pPr>
            <a:r>
              <a:rPr lang="en-US" b="1" dirty="0"/>
              <a:t>Lecture 5:  How to Get a Job: Searches, Dossiers, Portfolios, Résumés, Letters, and Interviews.</a:t>
            </a:r>
          </a:p>
          <a:p>
            <a:pPr marL="0" indent="0" algn="just">
              <a:buNone/>
            </a:pPr>
            <a:r>
              <a:rPr lang="en-US" b="1" dirty="0"/>
              <a:t>Lecture 6:  Designing Successful Documents, Visuals, and Websites.</a:t>
            </a:r>
          </a:p>
          <a:p>
            <a:pPr marL="0" indent="0" algn="just">
              <a:buNone/>
            </a:pPr>
            <a:r>
              <a:rPr lang="en-US" b="1" dirty="0"/>
              <a:t>Lecture 7:  Writing Instructions and Procedures.</a:t>
            </a:r>
          </a:p>
          <a:p>
            <a:pPr marL="0" indent="0" algn="just">
              <a:buNone/>
            </a:pPr>
            <a:r>
              <a:rPr lang="en-US" b="1" dirty="0"/>
              <a:t>Lecture 8:  Writing Effective Short Reports.</a:t>
            </a:r>
          </a:p>
          <a:p>
            <a:pPr marL="0" indent="0" algn="just">
              <a:buNone/>
            </a:pPr>
            <a:r>
              <a:rPr lang="en-US" b="1" dirty="0"/>
              <a:t>Lecture 9:  Writing Proposals.</a:t>
            </a:r>
          </a:p>
          <a:p>
            <a:pPr marL="0" indent="0" algn="just">
              <a:buNone/>
            </a:pPr>
            <a:r>
              <a:rPr lang="en-US" b="1" dirty="0"/>
              <a:t>Lecture 10:  Writing Careful Long Reports.</a:t>
            </a:r>
          </a:p>
          <a:p>
            <a:pPr marL="0" indent="0" algn="just">
              <a:buNone/>
            </a:pPr>
            <a:endParaRPr lang="en-US" b="1" dirty="0"/>
          </a:p>
        </p:txBody>
      </p:sp>
      <p:pic>
        <p:nvPicPr>
          <p:cNvPr id="4" name="Picture 3"/>
          <p:cNvPicPr>
            <a:picLocks noChangeAspect="1"/>
          </p:cNvPicPr>
          <p:nvPr/>
        </p:nvPicPr>
        <p:blipFill>
          <a:blip r:embed="rId2"/>
          <a:stretch>
            <a:fillRect/>
          </a:stretch>
        </p:blipFill>
        <p:spPr>
          <a:xfrm>
            <a:off x="180061" y="213339"/>
            <a:ext cx="9087229" cy="1610200"/>
          </a:xfrm>
          <a:prstGeom prst="rect">
            <a:avLst/>
          </a:prstGeom>
        </p:spPr>
      </p:pic>
      <p:sp>
        <p:nvSpPr>
          <p:cNvPr id="6" name="Rectangle 5"/>
          <p:cNvSpPr/>
          <p:nvPr/>
        </p:nvSpPr>
        <p:spPr>
          <a:xfrm>
            <a:off x="3853543" y="664496"/>
            <a:ext cx="4519748" cy="707886"/>
          </a:xfrm>
          <a:prstGeom prst="rect">
            <a:avLst/>
          </a:prstGeom>
        </p:spPr>
        <p:txBody>
          <a:bodyPr wrap="square">
            <a:spAutoFit/>
          </a:bodyPr>
          <a:lstStyle/>
          <a:p>
            <a:r>
              <a:rPr lang="en-US" sz="4000" dirty="0">
                <a:solidFill>
                  <a:srgbClr val="FFFF00"/>
                </a:solidFill>
              </a:rPr>
              <a:t>Course Outline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605185"/>
            <a:ext cx="9902229" cy="204838"/>
          </a:xfrm>
          <a:prstGeom prst="rect">
            <a:avLst/>
          </a:prstGeom>
        </p:spPr>
      </p:pic>
    </p:spTree>
    <p:extLst>
      <p:ext uri="{BB962C8B-B14F-4D97-AF65-F5344CB8AC3E}">
        <p14:creationId xmlns:p14="http://schemas.microsoft.com/office/powerpoint/2010/main" val="34653135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8693"/>
            <a:ext cx="10515600" cy="4351338"/>
          </a:xfrm>
        </p:spPr>
        <p:txBody>
          <a:bodyPr>
            <a:normAutofit/>
          </a:bodyPr>
          <a:lstStyle/>
          <a:p>
            <a:pPr marL="0" indent="0">
              <a:buNone/>
            </a:pPr>
            <a:r>
              <a:rPr lang="en-US" dirty="0"/>
              <a:t>1- Writing—An Essential Job Skill.</a:t>
            </a:r>
          </a:p>
          <a:p>
            <a:pPr marL="0" indent="0">
              <a:buNone/>
            </a:pPr>
            <a:r>
              <a:rPr lang="en-US" dirty="0"/>
              <a:t>2- Writing for the Global Marketplace.</a:t>
            </a:r>
          </a:p>
          <a:p>
            <a:pPr marL="0" indent="0">
              <a:buNone/>
            </a:pPr>
            <a:r>
              <a:rPr lang="en-US" dirty="0"/>
              <a:t>3- Four Keys to Effective Writing.</a:t>
            </a:r>
          </a:p>
          <a:p>
            <a:pPr marL="0" indent="0">
              <a:buNone/>
            </a:pPr>
            <a:r>
              <a:rPr lang="en-US" dirty="0"/>
              <a:t>4- Characteristics of Job-Related Writing.</a:t>
            </a:r>
          </a:p>
          <a:p>
            <a:pPr marL="0" indent="0">
              <a:buNone/>
            </a:pPr>
            <a:r>
              <a:rPr lang="en-US" dirty="0"/>
              <a:t>5- Ethical Writing in the Workplace.</a:t>
            </a:r>
          </a:p>
          <a:p>
            <a:pPr marL="0" indent="0" algn="just">
              <a:buNone/>
            </a:pPr>
            <a:r>
              <a:rPr lang="en-US" dirty="0"/>
              <a:t>6- Successful Employees Are Successful Writers.</a:t>
            </a:r>
          </a:p>
        </p:txBody>
      </p:sp>
      <p:pic>
        <p:nvPicPr>
          <p:cNvPr id="4" name="Picture 3"/>
          <p:cNvPicPr>
            <a:picLocks noChangeAspect="1"/>
          </p:cNvPicPr>
          <p:nvPr/>
        </p:nvPicPr>
        <p:blipFill>
          <a:blip r:embed="rId2"/>
          <a:stretch>
            <a:fillRect/>
          </a:stretch>
        </p:blipFill>
        <p:spPr>
          <a:xfrm>
            <a:off x="180061" y="213339"/>
            <a:ext cx="9118051" cy="1610200"/>
          </a:xfrm>
          <a:prstGeom prst="rect">
            <a:avLst/>
          </a:prstGeom>
        </p:spPr>
      </p:pic>
      <p:sp>
        <p:nvSpPr>
          <p:cNvPr id="5" name="Rectangle 4"/>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sp>
        <p:nvSpPr>
          <p:cNvPr id="6" name="TextBox 5"/>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605185"/>
            <a:ext cx="9902229" cy="204838"/>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Tree>
    <p:extLst>
      <p:ext uri="{BB962C8B-B14F-4D97-AF65-F5344CB8AC3E}">
        <p14:creationId xmlns:p14="http://schemas.microsoft.com/office/powerpoint/2010/main" val="4536512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18735" y="376972"/>
            <a:ext cx="89745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170446" y="660518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5" name="Rectangle 4"/>
          <p:cNvSpPr/>
          <p:nvPr/>
        </p:nvSpPr>
        <p:spPr>
          <a:xfrm>
            <a:off x="651740" y="2033615"/>
            <a:ext cx="11026454" cy="3108543"/>
          </a:xfrm>
          <a:prstGeom prst="rect">
            <a:avLst/>
          </a:prstGeom>
        </p:spPr>
        <p:txBody>
          <a:bodyPr wrap="square">
            <a:spAutoFit/>
          </a:bodyPr>
          <a:lstStyle/>
          <a:p>
            <a:pPr algn="just"/>
            <a:r>
              <a:rPr lang="en-US" sz="2800" b="1" dirty="0">
                <a:solidFill>
                  <a:srgbClr val="FF0000"/>
                </a:solidFill>
              </a:rPr>
              <a:t>1- Writing—An Essential Job Skill</a:t>
            </a:r>
            <a:r>
              <a:rPr lang="ar-EG" sz="2800" b="1" dirty="0">
                <a:solidFill>
                  <a:srgbClr val="FF0000"/>
                </a:solidFill>
              </a:rPr>
              <a:t>:</a:t>
            </a:r>
            <a:endParaRPr lang="en-US" sz="2800" b="1" dirty="0">
              <a:solidFill>
                <a:srgbClr val="FF0000"/>
              </a:solidFill>
            </a:endParaRPr>
          </a:p>
          <a:p>
            <a:pPr algn="just"/>
            <a:r>
              <a:rPr lang="en-US" sz="2800" dirty="0">
                <a:solidFill>
                  <a:schemeClr val="bg1"/>
                </a:solidFill>
              </a:rPr>
              <a:t>Writing is a part of every job, from your initial letter of application conveying first impressions to memos, e-mail, blogs, letters, websites, proposals, instructions, and reports. Writing keeps businesses moving. It allows employees to communicate with one another, with management, and with the customers, clients, and agencies a company must serve to stay in business.</a:t>
            </a:r>
          </a:p>
        </p:txBody>
      </p:sp>
      <p:sp>
        <p:nvSpPr>
          <p:cNvPr id="12" name="Rectangle 11"/>
          <p:cNvSpPr/>
          <p:nvPr/>
        </p:nvSpPr>
        <p:spPr>
          <a:xfrm>
            <a:off x="2857123" y="376972"/>
            <a:ext cx="6467442" cy="707886"/>
          </a:xfrm>
          <a:prstGeom prst="rect">
            <a:avLst/>
          </a:prstGeom>
        </p:spPr>
        <p:txBody>
          <a:bodyPr wrap="square">
            <a:spAutoFit/>
          </a:bodyPr>
          <a:lstStyle/>
          <a:p>
            <a:r>
              <a:rPr lang="en-US" sz="4000" dirty="0">
                <a:solidFill>
                  <a:srgbClr val="FFFF00"/>
                </a:solidFill>
              </a:rPr>
              <a:t>Writing and Your Career</a:t>
            </a:r>
          </a:p>
        </p:txBody>
      </p:sp>
      <p:sp>
        <p:nvSpPr>
          <p:cNvPr id="15" name="TextBox 14"/>
          <p:cNvSpPr txBox="1"/>
          <p:nvPr/>
        </p:nvSpPr>
        <p:spPr>
          <a:xfrm>
            <a:off x="-16240" y="232787"/>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18" name="Picture 17"/>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0464749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1994243"/>
            <a:ext cx="11299370" cy="4351338"/>
          </a:xfrm>
        </p:spPr>
        <p:txBody>
          <a:bodyPr>
            <a:normAutofit/>
          </a:bodyPr>
          <a:lstStyle/>
          <a:p>
            <a:pPr marL="0" indent="0" algn="just">
              <a:buNone/>
            </a:pPr>
            <a:r>
              <a:rPr lang="en-US" dirty="0"/>
              <a:t>Clearly, then, writing is an essential skill for employees and employers alike. According to </a:t>
            </a:r>
            <a:r>
              <a:rPr lang="en-US" dirty="0">
                <a:solidFill>
                  <a:srgbClr val="FF0000"/>
                </a:solidFill>
              </a:rPr>
              <a:t>Don Bagin</a:t>
            </a:r>
            <a:r>
              <a:rPr lang="en-US" dirty="0"/>
              <a:t>, a communications consultant, most people need an hour or more to write a typical business letter. Mistakes in letters are costly for workers as well for as employers. As </a:t>
            </a:r>
            <a:r>
              <a:rPr lang="en-US" dirty="0">
                <a:solidFill>
                  <a:srgbClr val="FF0000"/>
                </a:solidFill>
              </a:rPr>
              <a:t>David Noble </a:t>
            </a:r>
            <a:r>
              <a:rPr lang="en-US" dirty="0"/>
              <a:t>cautions in his book Gallery of Best Cover Letters, “The cost of a cover letter (in applying for a job, for instance) might be as much of a third of a million dollars—even more if you figure the amount of income and benefits you don’t receive, say, in a 10 year period for a job you don’t get because of an error that got you screened out.”</a:t>
            </a:r>
          </a:p>
        </p:txBody>
      </p:sp>
      <p:pic>
        <p:nvPicPr>
          <p:cNvPr id="4" name="Picture 3"/>
          <p:cNvPicPr>
            <a:picLocks noChangeAspect="1"/>
          </p:cNvPicPr>
          <p:nvPr/>
        </p:nvPicPr>
        <p:blipFill>
          <a:blip r:embed="rId2"/>
          <a:stretch>
            <a:fillRect/>
          </a:stretch>
        </p:blipFill>
        <p:spPr>
          <a:xfrm>
            <a:off x="180062" y="213339"/>
            <a:ext cx="8922842"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213886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2204822"/>
            <a:ext cx="11011988" cy="4203941"/>
          </a:xfrm>
        </p:spPr>
        <p:txBody>
          <a:bodyPr>
            <a:normAutofit/>
          </a:bodyPr>
          <a:lstStyle/>
          <a:p>
            <a:pPr marL="0" indent="0" algn="just">
              <a:buNone/>
            </a:pPr>
            <a:r>
              <a:rPr lang="en-US" dirty="0">
                <a:solidFill>
                  <a:srgbClr val="FF0000"/>
                </a:solidFill>
              </a:rPr>
              <a:t>Chapter 1 </a:t>
            </a:r>
            <a:r>
              <a:rPr lang="en-US" dirty="0"/>
              <a:t>gives you some basic information about writing in the global marketplace and raises major questions you need to ask yourself to make the writing process easier and the results more effective. It also describes the basic functions of on-the-job writing and introduces you to one of the most important requirements in the business world—writing ethically.</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118050"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27027728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b="1" dirty="0">
                <a:solidFill>
                  <a:srgbClr val="FF0000"/>
                </a:solidFill>
              </a:rPr>
              <a:t>2- Writing for the Global Marketplace</a:t>
            </a:r>
            <a:r>
              <a:rPr lang="ar-EG" b="1" dirty="0">
                <a:solidFill>
                  <a:srgbClr val="FF0000"/>
                </a:solidFill>
              </a:rPr>
              <a:t>:</a:t>
            </a:r>
          </a:p>
          <a:p>
            <a:pPr marL="0" indent="0" algn="just">
              <a:buNone/>
            </a:pPr>
            <a:r>
              <a:rPr lang="en-US" dirty="0"/>
              <a:t>The Internet, e-mail, teleconferencing, blogging, and e-commerce have shrunk the world into a global village. Accordingly, it is no longer feasible to think of business in exclusively regional or even national terms. Many companies are multinational corporations with offices throughout the world. In fact, many U.S. businesses are branches of international firms. A large, multinational corporation may have its products designed in </a:t>
            </a:r>
            <a:r>
              <a:rPr lang="en-US" dirty="0">
                <a:solidFill>
                  <a:srgbClr val="FF0000"/>
                </a:solidFill>
              </a:rPr>
              <a:t>Japan;</a:t>
            </a:r>
            <a:r>
              <a:rPr lang="en-US" dirty="0"/>
              <a:t> manufactured in </a:t>
            </a:r>
            <a:r>
              <a:rPr lang="en-US" dirty="0">
                <a:solidFill>
                  <a:srgbClr val="FF0000"/>
                </a:solidFill>
              </a:rPr>
              <a:t>Bangladesh</a:t>
            </a:r>
            <a:r>
              <a:rPr lang="en-US" dirty="0"/>
              <a:t>; and sold in </a:t>
            </a:r>
            <a:r>
              <a:rPr lang="en-US" dirty="0">
                <a:solidFill>
                  <a:srgbClr val="FF0000"/>
                </a:solidFill>
              </a:rPr>
              <a:t>Detroit</a:t>
            </a:r>
            <a:r>
              <a:rPr lang="en-US" dirty="0"/>
              <a:t>, </a:t>
            </a:r>
            <a:r>
              <a:rPr lang="en-US" dirty="0">
                <a:solidFill>
                  <a:srgbClr val="FF0000"/>
                </a:solidFill>
              </a:rPr>
              <a:t>Atlanta</a:t>
            </a:r>
            <a:r>
              <a:rPr lang="en-US" dirty="0"/>
              <a:t>, and </a:t>
            </a:r>
            <a:r>
              <a:rPr lang="en-US" dirty="0">
                <a:solidFill>
                  <a:srgbClr val="FF0000"/>
                </a:solidFill>
              </a:rPr>
              <a:t>Los</a:t>
            </a:r>
            <a:r>
              <a:rPr lang="en-US" dirty="0"/>
              <a:t> </a:t>
            </a:r>
            <a:r>
              <a:rPr lang="en-US" dirty="0">
                <a:solidFill>
                  <a:srgbClr val="FF0000"/>
                </a:solidFill>
              </a:rPr>
              <a:t>Angeles</a:t>
            </a:r>
            <a:r>
              <a:rPr lang="en-US" dirty="0"/>
              <a:t>. Its stockholders may be in Mexico City as well as Saudi Arabia—in fact, anywhere. In our global economy, every country is affected by every other one.</a:t>
            </a:r>
          </a:p>
        </p:txBody>
      </p:sp>
      <p:pic>
        <p:nvPicPr>
          <p:cNvPr id="4" name="Picture 3"/>
          <p:cNvPicPr>
            <a:picLocks noChangeAspect="1"/>
          </p:cNvPicPr>
          <p:nvPr/>
        </p:nvPicPr>
        <p:blipFill>
          <a:blip r:embed="rId2"/>
          <a:stretch>
            <a:fillRect/>
          </a:stretch>
        </p:blipFill>
        <p:spPr>
          <a:xfrm>
            <a:off x="180062" y="213339"/>
            <a:ext cx="9210518"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34032449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 Competing for International Business</a:t>
            </a:r>
            <a:endParaRPr lang="ar-EG" dirty="0">
              <a:solidFill>
                <a:srgbClr val="FF0000"/>
              </a:solidFill>
            </a:endParaRPr>
          </a:p>
          <a:p>
            <a:pPr marL="0" indent="0" algn="just">
              <a:buNone/>
            </a:pPr>
            <a:r>
              <a:rPr lang="en-US" dirty="0"/>
              <a:t>Companies must compete for international sales to stay in business. Every business, whether large or small, has to appeal to diverse international markets to be competitive. Each year a larger share of the U.S. gross national product (GNP) depends on global markets in China, Saudi Arabia, India, Eastern Europe, and elsewhere. Some U.S. firms estimate that 40 to 50 percent of their business is conducted outside of the United States. </a:t>
            </a:r>
            <a:r>
              <a:rPr lang="en-US" dirty="0">
                <a:solidFill>
                  <a:srgbClr val="FF0000"/>
                </a:solidFill>
              </a:rPr>
              <a:t>Wal-Mart, for example</a:t>
            </a:r>
            <a:r>
              <a:rPr lang="en-US" dirty="0"/>
              <a:t>, has expanded into hundreds of stores in mainland China, and </a:t>
            </a:r>
            <a:r>
              <a:rPr lang="en-US" dirty="0">
                <a:solidFill>
                  <a:srgbClr val="FF0000"/>
                </a:solidFill>
              </a:rPr>
              <a:t>General Electric </a:t>
            </a:r>
            <a:r>
              <a:rPr lang="en-US" dirty="0"/>
              <a:t>has opened plants in more than 60 countries. </a:t>
            </a:r>
          </a:p>
        </p:txBody>
      </p:sp>
      <p:pic>
        <p:nvPicPr>
          <p:cNvPr id="4" name="Picture 3"/>
          <p:cNvPicPr>
            <a:picLocks noChangeAspect="1"/>
          </p:cNvPicPr>
          <p:nvPr/>
        </p:nvPicPr>
        <p:blipFill>
          <a:blip r:embed="rId2"/>
          <a:stretch>
            <a:fillRect/>
          </a:stretch>
        </p:blipFill>
        <p:spPr>
          <a:xfrm>
            <a:off x="180061" y="213339"/>
            <a:ext cx="9200245"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42671060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a:solidFill>
                  <a:srgbClr val="FF0000"/>
                </a:solidFill>
              </a:rPr>
              <a:t>- Communicating with Global Audiences</a:t>
            </a:r>
          </a:p>
          <a:p>
            <a:pPr marL="0" indent="0" algn="just">
              <a:buNone/>
            </a:pPr>
            <a:r>
              <a:rPr lang="en-US" dirty="0"/>
              <a:t>To be a successful employee in this highly competitive global market, you have to communicate clearly and diplomatically with a host of readers from different cultural backgrounds. As a result, don’t presume that you will be writing only to native speakers of American English. As a vital part of your job, you may be communicating with readers in </a:t>
            </a:r>
            <a:r>
              <a:rPr lang="en-US" dirty="0">
                <a:solidFill>
                  <a:srgbClr val="FF0000"/>
                </a:solidFill>
              </a:rPr>
              <a:t>Singapore, Jamaica, and South Africa</a:t>
            </a:r>
            <a:r>
              <a:rPr lang="en-US" dirty="0"/>
              <a:t>, for example, who speak varieties of English quite different from American English. You will also very likely be writing to readers for whom English is not their first (or native) language. These individuals, who may reside either in the United States or in a foreign country, will constitute a large and important audience for your work.</a:t>
            </a:r>
          </a:p>
        </p:txBody>
      </p:sp>
      <p:pic>
        <p:nvPicPr>
          <p:cNvPr id="4" name="Picture 3"/>
          <p:cNvPicPr>
            <a:picLocks noChangeAspect="1"/>
          </p:cNvPicPr>
          <p:nvPr/>
        </p:nvPicPr>
        <p:blipFill>
          <a:blip r:embed="rId2"/>
          <a:stretch>
            <a:fillRect/>
          </a:stretch>
        </p:blipFill>
        <p:spPr>
          <a:xfrm>
            <a:off x="180061" y="213339"/>
            <a:ext cx="9220793"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37683897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a:solidFill>
                  <a:srgbClr val="FF0000"/>
                </a:solidFill>
              </a:rPr>
              <a:t>- Seeing the World Through Their Eyes</a:t>
            </a:r>
          </a:p>
          <a:p>
            <a:pPr marL="0" indent="0" algn="just">
              <a:buNone/>
            </a:pPr>
            <a:r>
              <a:rPr lang="en-US" dirty="0"/>
              <a:t>Writing to these international readers with proper business etiquette means first learning about their cultural values and assumptions—what they value and also what they regard as communication taboos. They may not conduct business exactly the way it is done in the United States, and to think they should is wrong. Your international audience is likely to have different expectations of how they want a letter addressed or written to them, whether they allow you to use their first name, how they prefer a business meeting to be conducted, or how they think questions should be framed and asked and agreements reached. </a:t>
            </a:r>
          </a:p>
        </p:txBody>
      </p:sp>
      <p:pic>
        <p:nvPicPr>
          <p:cNvPr id="4" name="Picture 3"/>
          <p:cNvPicPr>
            <a:picLocks noChangeAspect="1"/>
          </p:cNvPicPr>
          <p:nvPr/>
        </p:nvPicPr>
        <p:blipFill>
          <a:blip r:embed="rId2"/>
          <a:stretch>
            <a:fillRect/>
          </a:stretch>
        </p:blipFill>
        <p:spPr>
          <a:xfrm>
            <a:off x="180061" y="213339"/>
            <a:ext cx="9210519"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34802712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81180"/>
            <a:ext cx="10515600" cy="4351338"/>
          </a:xfrm>
        </p:spPr>
        <p:txBody>
          <a:bodyPr>
            <a:normAutofit/>
          </a:bodyPr>
          <a:lstStyle/>
          <a:p>
            <a:pPr marL="0" indent="0" algn="just">
              <a:buNone/>
            </a:pPr>
            <a:r>
              <a:rPr lang="en-US" dirty="0"/>
              <a:t>Their concepts of time, family, money, the environment, managers, and communication itself may be nothing like those in the United States. Visuals, including icons, which are easily understood in the United States, may be baffling elsewhere in the world. If you misunderstand your audience’s culture by inadvertently writing, creating, saying or illustrating something inappropriate can cost your company a contract and you your job.</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179696"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11531408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9619" y="1968117"/>
            <a:ext cx="10644051" cy="4351338"/>
          </a:xfrm>
        </p:spPr>
        <p:txBody>
          <a:bodyPr>
            <a:normAutofit/>
          </a:bodyPr>
          <a:lstStyle/>
          <a:p>
            <a:pPr marL="0" indent="0" algn="just">
              <a:buNone/>
            </a:pPr>
            <a:r>
              <a:rPr lang="en-US" dirty="0">
                <a:solidFill>
                  <a:srgbClr val="FF0000"/>
                </a:solidFill>
              </a:rPr>
              <a:t>- Cultural Diversity at Home</a:t>
            </a:r>
          </a:p>
          <a:p>
            <a:pPr marL="0" indent="0" algn="just">
              <a:buNone/>
            </a:pPr>
            <a:r>
              <a:rPr lang="en-US" dirty="0"/>
              <a:t>Cultural diversity exists inside as well as outside the company you work for. Don’t conclude that your boss or co-workers are all native speakers of English, either, or that they come from the same cultural background that you do. </a:t>
            </a:r>
          </a:p>
        </p:txBody>
      </p:sp>
      <p:pic>
        <p:nvPicPr>
          <p:cNvPr id="4" name="Picture 3"/>
          <p:cNvPicPr>
            <a:picLocks noChangeAspect="1"/>
          </p:cNvPicPr>
          <p:nvPr/>
        </p:nvPicPr>
        <p:blipFill>
          <a:blip r:embed="rId2"/>
          <a:stretch>
            <a:fillRect/>
          </a:stretch>
        </p:blipFill>
        <p:spPr>
          <a:xfrm>
            <a:off x="180061" y="213339"/>
            <a:ext cx="9220793"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35093356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060140"/>
            <a:ext cx="11207931" cy="4230067"/>
          </a:xfrm>
        </p:spPr>
        <p:txBody>
          <a:bodyPr>
            <a:normAutofit/>
          </a:bodyPr>
          <a:lstStyle/>
          <a:p>
            <a:pPr marL="0" indent="0" algn="just">
              <a:buNone/>
            </a:pPr>
            <a:r>
              <a:rPr lang="en-US" b="1" dirty="0">
                <a:solidFill>
                  <a:srgbClr val="FF0000"/>
                </a:solidFill>
              </a:rPr>
              <a:t>3- Four Keys to Effective Writing:</a:t>
            </a:r>
          </a:p>
          <a:p>
            <a:pPr marL="0" indent="0" algn="just">
              <a:buNone/>
            </a:pPr>
            <a:r>
              <a:rPr lang="en-US" dirty="0"/>
              <a:t>Effective writing on the job is carefully planned, thoroughly researched, and clearly presented. Its purpose is always to accomplish a specific goal and to be as persuasive as possible. or a commissioned report to the president of the company, </a:t>
            </a:r>
            <a:r>
              <a:rPr lang="en-US" b="1" dirty="0"/>
              <a:t>your writing will be more effective if you ask yourself these four questions:</a:t>
            </a:r>
          </a:p>
        </p:txBody>
      </p:sp>
      <p:pic>
        <p:nvPicPr>
          <p:cNvPr id="4" name="Picture 3"/>
          <p:cNvPicPr>
            <a:picLocks noChangeAspect="1"/>
          </p:cNvPicPr>
          <p:nvPr/>
        </p:nvPicPr>
        <p:blipFill>
          <a:blip r:embed="rId2"/>
          <a:stretch>
            <a:fillRect/>
          </a:stretch>
        </p:blipFill>
        <p:spPr>
          <a:xfrm>
            <a:off x="180061" y="213339"/>
            <a:ext cx="9231067"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8727773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dirty="0"/>
              <a:t>1. Who will read what I write? (Identify your audience.)</a:t>
            </a:r>
          </a:p>
          <a:p>
            <a:pPr marL="0" indent="0" algn="just">
              <a:buNone/>
            </a:pPr>
            <a:r>
              <a:rPr lang="en-US" dirty="0"/>
              <a:t>2. Why should they read what I write? (Establish your purpose.)</a:t>
            </a:r>
          </a:p>
          <a:p>
            <a:pPr marL="0" indent="0" algn="just">
              <a:buNone/>
            </a:pPr>
            <a:r>
              <a:rPr lang="en-US" dirty="0"/>
              <a:t>3. What do I have to say to them? (Formulate your message.)</a:t>
            </a:r>
          </a:p>
          <a:p>
            <a:pPr marL="0" indent="0" algn="just">
              <a:buNone/>
            </a:pPr>
            <a:r>
              <a:rPr lang="en-US" dirty="0"/>
              <a:t>4. How can I best communicate? (Select an appropriate style and tone.)</a:t>
            </a:r>
          </a:p>
        </p:txBody>
      </p:sp>
      <p:pic>
        <p:nvPicPr>
          <p:cNvPr id="4" name="Picture 3"/>
          <p:cNvPicPr>
            <a:picLocks noChangeAspect="1"/>
          </p:cNvPicPr>
          <p:nvPr/>
        </p:nvPicPr>
        <p:blipFill>
          <a:blip r:embed="rId2"/>
          <a:stretch>
            <a:fillRect/>
          </a:stretch>
        </p:blipFill>
        <p:spPr>
          <a:xfrm>
            <a:off x="180062" y="213339"/>
            <a:ext cx="9148874"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25777036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dirty="0"/>
              <a:t>The questions who? why? what? and how? do not function independently; they are all related. You write (1) for a specific audience (2) with a clearly defined purpose in mind (3) about a topic your readers need to understand (4) in language appropriate for the occasion. Once you answer the first question, you are off to a good start toward answering the other three. </a:t>
            </a:r>
          </a:p>
        </p:txBody>
      </p:sp>
      <p:pic>
        <p:nvPicPr>
          <p:cNvPr id="4" name="Picture 3"/>
          <p:cNvPicPr>
            <a:picLocks noChangeAspect="1"/>
          </p:cNvPicPr>
          <p:nvPr/>
        </p:nvPicPr>
        <p:blipFill>
          <a:blip r:embed="rId2"/>
          <a:stretch>
            <a:fillRect/>
          </a:stretch>
        </p:blipFill>
        <p:spPr>
          <a:xfrm>
            <a:off x="180061" y="213339"/>
            <a:ext cx="9220793"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29785580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1999504"/>
            <a:ext cx="10855235" cy="4351338"/>
          </a:xfrm>
        </p:spPr>
        <p:txBody>
          <a:bodyPr>
            <a:normAutofit/>
          </a:bodyPr>
          <a:lstStyle/>
          <a:p>
            <a:pPr marL="0" indent="0" algn="just">
              <a:buNone/>
            </a:pPr>
            <a:r>
              <a:rPr lang="en-US" b="1" dirty="0">
                <a:solidFill>
                  <a:srgbClr val="FF0000"/>
                </a:solidFill>
              </a:rPr>
              <a:t>4- Characteristics of Job-Related Writing:</a:t>
            </a:r>
          </a:p>
          <a:p>
            <a:pPr marL="0" indent="0" algn="just">
              <a:buNone/>
            </a:pPr>
            <a:r>
              <a:rPr lang="en-US" dirty="0"/>
              <a:t>Job-related writing characteristically serves six basic functions: (1) providing practical information, (2) giving facts rather than impressions, (3) supplying visuals to clarify and condense information, (4) giving accurate measurements, (5) stating responsibilities precisely, and (6) persuading and offering recommendations. These six functions tell you what kind of writing you will produce after you successfully answer the who? why? what? and how?</a:t>
            </a:r>
          </a:p>
        </p:txBody>
      </p:sp>
      <p:pic>
        <p:nvPicPr>
          <p:cNvPr id="4" name="Picture 3"/>
          <p:cNvPicPr>
            <a:picLocks noChangeAspect="1"/>
          </p:cNvPicPr>
          <p:nvPr/>
        </p:nvPicPr>
        <p:blipFill>
          <a:blip r:embed="rId2"/>
          <a:stretch>
            <a:fillRect/>
          </a:stretch>
        </p:blipFill>
        <p:spPr>
          <a:xfrm>
            <a:off x="180061" y="213339"/>
            <a:ext cx="9241341"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32353234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3" y="1999504"/>
            <a:ext cx="10599219" cy="4351338"/>
          </a:xfrm>
        </p:spPr>
        <p:txBody>
          <a:bodyPr/>
          <a:lstStyle/>
          <a:p>
            <a:pPr marL="0" indent="0">
              <a:buNone/>
            </a:pPr>
            <a:r>
              <a:rPr lang="en-US" b="1" dirty="0"/>
              <a:t>1. Providing Practical Information.</a:t>
            </a:r>
          </a:p>
          <a:p>
            <a:pPr marL="0" indent="0">
              <a:buNone/>
            </a:pPr>
            <a:r>
              <a:rPr lang="en-US" b="1" dirty="0"/>
              <a:t>2. Giving Facts, Not Impressions.</a:t>
            </a:r>
          </a:p>
          <a:p>
            <a:pPr marL="0" indent="0" algn="just">
              <a:buNone/>
            </a:pPr>
            <a:r>
              <a:rPr lang="en-US" b="1" dirty="0"/>
              <a:t>3. Supplying Visuals to Clarify and Condense Information</a:t>
            </a:r>
          </a:p>
          <a:p>
            <a:pPr marL="0" indent="0" algn="just">
              <a:buNone/>
            </a:pPr>
            <a:r>
              <a:rPr lang="en-US" dirty="0"/>
              <a:t>Visuals are indispensable partners with your words to convey information to your readers. On-the-job writing makes frequent use of visuals such as tables, charts, photographs, flow charts, and drawings to clarify and condense information. Thanks to various software packages, you can easily create and insert visuals into your writing. </a:t>
            </a:r>
          </a:p>
          <a:p>
            <a:pPr marL="0" indent="0" algn="just">
              <a:buNone/>
            </a:pPr>
            <a:r>
              <a:rPr lang="en-US" dirty="0"/>
              <a:t>Visuals play an important role in the workplace. </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261890"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4938898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707" y="1973886"/>
            <a:ext cx="11403874" cy="4101765"/>
          </a:xfrm>
        </p:spPr>
        <p:txBody>
          <a:bodyPr>
            <a:normAutofit/>
          </a:bodyPr>
          <a:lstStyle/>
          <a:p>
            <a:pPr marL="0" indent="0" algn="just">
              <a:buNone/>
            </a:pPr>
            <a:r>
              <a:rPr lang="en-US" b="1" dirty="0"/>
              <a:t>4. Giving Accurate Measurements.</a:t>
            </a:r>
          </a:p>
          <a:p>
            <a:pPr marL="0" indent="0" algn="just">
              <a:buNone/>
            </a:pPr>
            <a:r>
              <a:rPr lang="en-US" b="1" dirty="0"/>
              <a:t>5. Stating Responsibilities Precisely</a:t>
            </a:r>
          </a:p>
          <a:p>
            <a:pPr marL="0" indent="0" algn="just">
              <a:buNone/>
            </a:pPr>
            <a:r>
              <a:rPr lang="en-US" dirty="0"/>
              <a:t>Because it is directed to a specific audience, job-related writing should make absolutely clear what it expects of, or can do for, that audience. Misunderstandings waste time, cost money and can result in injuries. Directions on order forms, for example, should indicate how and where information is to be listed and how it is to be routed and acted on. </a:t>
            </a:r>
          </a:p>
          <a:p>
            <a:pPr marL="0" indent="0" algn="just">
              <a:buNone/>
            </a:pPr>
            <a:endParaRPr lang="en-US" b="1" dirty="0"/>
          </a:p>
        </p:txBody>
      </p:sp>
      <p:pic>
        <p:nvPicPr>
          <p:cNvPr id="4" name="Picture 3"/>
          <p:cNvPicPr>
            <a:picLocks noChangeAspect="1"/>
          </p:cNvPicPr>
          <p:nvPr/>
        </p:nvPicPr>
        <p:blipFill>
          <a:blip r:embed="rId2"/>
          <a:stretch>
            <a:fillRect/>
          </a:stretch>
        </p:blipFill>
        <p:spPr>
          <a:xfrm>
            <a:off x="180062" y="213339"/>
            <a:ext cx="9169422"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37847764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b="1" dirty="0"/>
              <a:t>6. Persuading and Offering Recommendations</a:t>
            </a:r>
          </a:p>
          <a:p>
            <a:pPr marL="0" indent="0" algn="just">
              <a:buNone/>
            </a:pPr>
            <a:r>
              <a:rPr lang="en-US" dirty="0"/>
              <a:t>Persuasion is a crucial part of writing on the job. In fact, it is one of the most crucial skills you can learn in the business world. </a:t>
            </a:r>
            <a:r>
              <a:rPr lang="en-US" b="1" dirty="0"/>
              <a:t>Persuasion</a:t>
            </a:r>
            <a:r>
              <a:rPr lang="en-US" dirty="0"/>
              <a:t> means trying to convince your reader(s) to accept your ideas, approve your recommendations, or order your products. Convincing your reader to accept your interpretation or ideas is at the heart of the world of work, whether you are writing to someone outside or inside your company.</a:t>
            </a:r>
          </a:p>
        </p:txBody>
      </p:sp>
      <p:pic>
        <p:nvPicPr>
          <p:cNvPr id="4" name="Picture 3"/>
          <p:cNvPicPr>
            <a:picLocks noChangeAspect="1"/>
          </p:cNvPicPr>
          <p:nvPr/>
        </p:nvPicPr>
        <p:blipFill>
          <a:blip r:embed="rId2"/>
          <a:stretch>
            <a:fillRect/>
          </a:stretch>
        </p:blipFill>
        <p:spPr>
          <a:xfrm>
            <a:off x="180062" y="213339"/>
            <a:ext cx="9189970"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65997"/>
            <a:ext cx="9902229" cy="204838"/>
          </a:xfrm>
          <a:prstGeom prst="rect">
            <a:avLst/>
          </a:prstGeom>
        </p:spPr>
      </p:pic>
    </p:spTree>
    <p:extLst>
      <p:ext uri="{BB962C8B-B14F-4D97-AF65-F5344CB8AC3E}">
        <p14:creationId xmlns:p14="http://schemas.microsoft.com/office/powerpoint/2010/main" val="13717155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lstStyle/>
          <a:p>
            <a:pPr marL="0" indent="0" algn="just">
              <a:buNone/>
            </a:pPr>
            <a:r>
              <a:rPr lang="en-US" dirty="0">
                <a:solidFill>
                  <a:srgbClr val="FF0000"/>
                </a:solidFill>
              </a:rPr>
              <a:t>- Writing Persuasively to Clients and Customers</a:t>
            </a:r>
          </a:p>
          <a:p>
            <a:pPr marL="0" indent="0" algn="just">
              <a:buNone/>
            </a:pPr>
            <a:r>
              <a:rPr lang="en-US" dirty="0"/>
              <a:t>Much of your writing in the business world will promote your company’s image by persuading customers and clients (a) to buy a product or service or (b) to adopt a plan of action endorsed by your employer. You will have to convince readers that you (and your company)—your products and services—can save them time and money, increase efficiency, reduce risks, or improve their image, and that you can do this better than your competitors can.</a:t>
            </a:r>
          </a:p>
        </p:txBody>
      </p:sp>
      <p:pic>
        <p:nvPicPr>
          <p:cNvPr id="4" name="Picture 3"/>
          <p:cNvPicPr>
            <a:picLocks noChangeAspect="1"/>
          </p:cNvPicPr>
          <p:nvPr/>
        </p:nvPicPr>
        <p:blipFill>
          <a:blip r:embed="rId2"/>
          <a:stretch>
            <a:fillRect/>
          </a:stretch>
        </p:blipFill>
        <p:spPr>
          <a:xfrm>
            <a:off x="180061" y="213339"/>
            <a:ext cx="9210519"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9781959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3432"/>
            <a:ext cx="10515600" cy="4351338"/>
          </a:xfrm>
        </p:spPr>
        <p:txBody>
          <a:bodyPr/>
          <a:lstStyle/>
          <a:p>
            <a:pPr marL="0" indent="0" algn="just">
              <a:buNone/>
            </a:pPr>
            <a:r>
              <a:rPr lang="en-US" dirty="0"/>
              <a:t>Expect also to be called on to write convincingly about your company’s image, as in the case of product recalls or discontinuances , customer complaints, or damage control after a corporate mistake affecting the environment. You may also have to convince customers around the globe that your company respects cultural diversity and upholds specific ethnic values.</a:t>
            </a:r>
          </a:p>
        </p:txBody>
      </p:sp>
      <p:pic>
        <p:nvPicPr>
          <p:cNvPr id="4" name="Picture 3"/>
          <p:cNvPicPr>
            <a:picLocks noChangeAspect="1"/>
          </p:cNvPicPr>
          <p:nvPr/>
        </p:nvPicPr>
        <p:blipFill>
          <a:blip r:embed="rId2"/>
          <a:stretch>
            <a:fillRect/>
          </a:stretch>
        </p:blipFill>
        <p:spPr>
          <a:xfrm>
            <a:off x="180062" y="213339"/>
            <a:ext cx="9169422"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6273547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A large part of persuasion, too, is supporting your claims with evidence. You will have to conduct research; provide logical arguments; supply appropriate facts, examples, and statistics; and identify the most relevant information for your particular audience(s). Notice how the advertisement in </a:t>
            </a:r>
            <a:r>
              <a:rPr lang="en-US" dirty="0">
                <a:solidFill>
                  <a:srgbClr val="FF0000"/>
                </a:solidFill>
              </a:rPr>
              <a:t>Figure 1.6 </a:t>
            </a:r>
            <a:r>
              <a:rPr lang="en-US" dirty="0"/>
              <a:t>below offers a bulleted list of persuasive reasons—based on cost, time, safety, efficiency, and convenience— to convince correctional officials that they should use General Medical’s services rather than those of a hospital or clinic.</a:t>
            </a:r>
          </a:p>
        </p:txBody>
      </p:sp>
      <p:pic>
        <p:nvPicPr>
          <p:cNvPr id="4" name="Picture 3"/>
          <p:cNvPicPr>
            <a:picLocks noChangeAspect="1"/>
          </p:cNvPicPr>
          <p:nvPr/>
        </p:nvPicPr>
        <p:blipFill>
          <a:blip r:embed="rId2"/>
          <a:stretch>
            <a:fillRect/>
          </a:stretch>
        </p:blipFill>
        <p:spPr>
          <a:xfrm>
            <a:off x="180061" y="213339"/>
            <a:ext cx="9220793"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39225919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449977" y="1825625"/>
            <a:ext cx="9548948" cy="4351338"/>
          </a:xfrm>
          <a:prstGeom prst="rect">
            <a:avLst/>
          </a:prstGeom>
        </p:spPr>
      </p:pic>
      <p:pic>
        <p:nvPicPr>
          <p:cNvPr id="4" name="Picture 3"/>
          <p:cNvPicPr>
            <a:picLocks noChangeAspect="1"/>
          </p:cNvPicPr>
          <p:nvPr/>
        </p:nvPicPr>
        <p:blipFill>
          <a:blip r:embed="rId3"/>
          <a:stretch>
            <a:fillRect/>
          </a:stretch>
        </p:blipFill>
        <p:spPr>
          <a:xfrm>
            <a:off x="180062" y="213339"/>
            <a:ext cx="9159148"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29226385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a:solidFill>
                  <a:srgbClr val="FF0000"/>
                </a:solidFill>
              </a:rPr>
              <a:t>- Writing Persuasively In-House</a:t>
            </a:r>
          </a:p>
          <a:p>
            <a:pPr marL="0" indent="0" algn="just">
              <a:buNone/>
            </a:pPr>
            <a:r>
              <a:rPr lang="en-US" dirty="0"/>
              <a:t>As much as 60 percent of your writing may be directed to individuals you work with and for. In fact, your very first job-related writing will likely be a persuasive letter of application to obtain a job interview with a potential employer.</a:t>
            </a:r>
          </a:p>
          <a:p>
            <a:pPr marL="0" indent="0" algn="just">
              <a:buNone/>
            </a:pPr>
            <a:r>
              <a:rPr lang="en-US" dirty="0"/>
              <a:t>On the job, you may have to persuade a manager to buy a new technology or lobby for a change in your office or department. To be successful, you will have to evaluate various products or options by studying, analyzing, and deciding on the most relevant one(s) for your boss. Your reader will expect you to offer clear-cut, logical, and convincing reasons for your choice, backed up with persuasive facts.</a:t>
            </a:r>
          </a:p>
        </p:txBody>
      </p:sp>
      <p:pic>
        <p:nvPicPr>
          <p:cNvPr id="4" name="Picture 3"/>
          <p:cNvPicPr>
            <a:picLocks noChangeAspect="1"/>
          </p:cNvPicPr>
          <p:nvPr/>
        </p:nvPicPr>
        <p:blipFill>
          <a:blip r:embed="rId2"/>
          <a:stretch>
            <a:fillRect/>
          </a:stretch>
        </p:blipFill>
        <p:spPr>
          <a:xfrm>
            <a:off x="180062" y="213339"/>
            <a:ext cx="9169422"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33488683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As part of your job, too, you will be asked to write convincing memos, e-mails, letters, blogs, and websites to boost the morale of employees, encourage them to be more productive, and compliment them on jobs well done. You can also expect to write persuasively to explain and solve budget, safety, or marketing problems your company faces.</a:t>
            </a:r>
          </a:p>
        </p:txBody>
      </p:sp>
      <p:pic>
        <p:nvPicPr>
          <p:cNvPr id="4" name="Picture 3"/>
          <p:cNvPicPr>
            <a:picLocks noChangeAspect="1"/>
          </p:cNvPicPr>
          <p:nvPr/>
        </p:nvPicPr>
        <p:blipFill>
          <a:blip r:embed="rId2"/>
          <a:stretch>
            <a:fillRect/>
          </a:stretch>
        </p:blipFill>
        <p:spPr>
          <a:xfrm>
            <a:off x="180062" y="213339"/>
            <a:ext cx="9179696"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sp>
        <p:nvSpPr>
          <p:cNvPr id="6" name="Rectangle 5"/>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37384939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Figure 1.7 </a:t>
            </a:r>
            <a:r>
              <a:rPr lang="en-US" dirty="0"/>
              <a:t>is a persuasive e-mail from an employee to a manager reporting a payroll mistake and persuading the reader to correct it. The e-mail contains many of the other characteristics of job-related writing we have discussed. Note how the writer provides factual, not subjective, information; attaches a time sheet (a type of visual); gives accurate details; and identifies her own and her immediate supervisor’s responsibilities. The writer’s tone is suitably polite yet direct.</a:t>
            </a:r>
          </a:p>
        </p:txBody>
      </p:sp>
      <p:pic>
        <p:nvPicPr>
          <p:cNvPr id="4" name="Picture 3"/>
          <p:cNvPicPr>
            <a:picLocks noChangeAspect="1"/>
          </p:cNvPicPr>
          <p:nvPr/>
        </p:nvPicPr>
        <p:blipFill>
          <a:blip r:embed="rId2"/>
          <a:stretch>
            <a:fillRect/>
          </a:stretch>
        </p:blipFill>
        <p:spPr>
          <a:xfrm>
            <a:off x="180062" y="213339"/>
            <a:ext cx="9148874"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28401453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920240" y="1531150"/>
            <a:ext cx="8660673" cy="4869649"/>
          </a:xfrm>
          <a:prstGeom prst="rect">
            <a:avLst/>
          </a:prstGeom>
        </p:spPr>
      </p:pic>
      <p:pic>
        <p:nvPicPr>
          <p:cNvPr id="4" name="Picture 3"/>
          <p:cNvPicPr>
            <a:picLocks noChangeAspect="1"/>
          </p:cNvPicPr>
          <p:nvPr/>
        </p:nvPicPr>
        <p:blipFill>
          <a:blip r:embed="rId3"/>
          <a:stretch>
            <a:fillRect/>
          </a:stretch>
        </p:blipFill>
        <p:spPr>
          <a:xfrm>
            <a:off x="180061" y="213339"/>
            <a:ext cx="9210519"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35688180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2175470"/>
            <a:ext cx="10946674" cy="4351338"/>
          </a:xfrm>
        </p:spPr>
        <p:txBody>
          <a:bodyPr>
            <a:normAutofit/>
          </a:bodyPr>
          <a:lstStyle/>
          <a:p>
            <a:pPr marL="0" indent="0" algn="just">
              <a:buNone/>
            </a:pPr>
            <a:r>
              <a:rPr lang="en-US" b="1" dirty="0">
                <a:solidFill>
                  <a:srgbClr val="FF0000"/>
                </a:solidFill>
              </a:rPr>
              <a:t>5- Ethical Writing in the Workplace:</a:t>
            </a:r>
          </a:p>
          <a:p>
            <a:pPr marL="0" indent="0" algn="just">
              <a:buNone/>
            </a:pPr>
            <a:r>
              <a:rPr lang="en-US" dirty="0"/>
              <a:t>One of your most important job responsibilities is to ensure that your writing and behavior are ethical. </a:t>
            </a:r>
            <a:r>
              <a:rPr lang="en-US" dirty="0">
                <a:solidFill>
                  <a:srgbClr val="FF0000"/>
                </a:solidFill>
              </a:rPr>
              <a:t>Writing ethically means </a:t>
            </a:r>
            <a:r>
              <a:rPr lang="en-US" dirty="0"/>
              <a:t>choosing language that is right and fair, honest and just with your employer, co-workers, and customers. Your reputation and character plus your employer’s corporate image will depend on your following an ethical course of action. Many companies are proud of their ethical commitments to the environment, the community, and the global marketplace.</a:t>
            </a:r>
          </a:p>
        </p:txBody>
      </p:sp>
      <p:pic>
        <p:nvPicPr>
          <p:cNvPr id="4" name="Picture 3"/>
          <p:cNvPicPr>
            <a:picLocks noChangeAspect="1"/>
          </p:cNvPicPr>
          <p:nvPr/>
        </p:nvPicPr>
        <p:blipFill>
          <a:blip r:embed="rId2"/>
          <a:stretch>
            <a:fillRect/>
          </a:stretch>
        </p:blipFill>
        <p:spPr>
          <a:xfrm>
            <a:off x="180061" y="213339"/>
            <a:ext cx="9220793"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17771838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 Ethical Requirements on the Job</a:t>
            </a:r>
          </a:p>
          <a:p>
            <a:pPr marL="0" indent="0" algn="just">
              <a:buNone/>
            </a:pPr>
            <a:r>
              <a:rPr lang="en-US" dirty="0"/>
              <a:t>In the workplace, you will be expected to meet the highest ethical standards by fulfilling the following requirements:</a:t>
            </a:r>
          </a:p>
          <a:p>
            <a:pPr marL="0" indent="0" algn="just">
              <a:buNone/>
            </a:pPr>
            <a:r>
              <a:rPr lang="en-US" dirty="0"/>
              <a:t>■ Supplying honest and up-to-date information about yourself in your résumé and job applications. </a:t>
            </a:r>
          </a:p>
          <a:p>
            <a:pPr marL="0" indent="0" algn="just">
              <a:buNone/>
            </a:pPr>
            <a:r>
              <a:rPr lang="en-US" dirty="0"/>
              <a:t>■ Respecting co-workers, customers, and suppliers in conduct that avoids bullying, discrimination, or any other unfair or unprofessional behavior.</a:t>
            </a:r>
          </a:p>
        </p:txBody>
      </p:sp>
      <p:pic>
        <p:nvPicPr>
          <p:cNvPr id="4" name="Picture 3"/>
          <p:cNvPicPr>
            <a:picLocks noChangeAspect="1"/>
          </p:cNvPicPr>
          <p:nvPr/>
        </p:nvPicPr>
        <p:blipFill>
          <a:blip r:embed="rId2"/>
          <a:stretch>
            <a:fillRect/>
          </a:stretch>
        </p:blipFill>
        <p:spPr>
          <a:xfrm>
            <a:off x="180061" y="213339"/>
            <a:ext cx="9220793"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11757318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130" y="2105419"/>
            <a:ext cx="10823867" cy="4351338"/>
          </a:xfrm>
        </p:spPr>
        <p:txBody>
          <a:bodyPr>
            <a:normAutofit/>
          </a:bodyPr>
          <a:lstStyle/>
          <a:p>
            <a:pPr marL="0" indent="0" algn="just">
              <a:buNone/>
            </a:pPr>
            <a:r>
              <a:rPr lang="en-US" dirty="0"/>
              <a:t>■ Refusing to use language that makes false claims or tries to deceive readers with ambiguous words, jargon, or misleading visuals.</a:t>
            </a:r>
          </a:p>
          <a:p>
            <a:pPr marL="0" indent="0" algn="just">
              <a:buNone/>
            </a:pPr>
            <a:r>
              <a:rPr lang="en-US" dirty="0"/>
              <a:t>■ Avoiding language that excludes others on the basis of gender, race, national origin, religion, age, physical ability, or sexual orientation.</a:t>
            </a:r>
          </a:p>
          <a:p>
            <a:pPr marL="0" indent="0" algn="just">
              <a:buNone/>
            </a:pPr>
            <a:r>
              <a:rPr lang="en-US" dirty="0"/>
              <a:t>■ Maintaining accurate and current records at work. </a:t>
            </a:r>
          </a:p>
          <a:p>
            <a:pPr marL="0" indent="0" algn="just">
              <a:buNone/>
            </a:pPr>
            <a:r>
              <a:rPr lang="en-US" dirty="0"/>
              <a:t>■ Complying with all local, state, and federal regulations.</a:t>
            </a:r>
          </a:p>
        </p:txBody>
      </p:sp>
      <p:pic>
        <p:nvPicPr>
          <p:cNvPr id="4" name="Picture 3"/>
          <p:cNvPicPr>
            <a:picLocks noChangeAspect="1"/>
          </p:cNvPicPr>
          <p:nvPr/>
        </p:nvPicPr>
        <p:blipFill>
          <a:blip r:embed="rId2"/>
          <a:stretch>
            <a:fillRect/>
          </a:stretch>
        </p:blipFill>
        <p:spPr>
          <a:xfrm>
            <a:off x="180061" y="213339"/>
            <a:ext cx="9241341"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65524110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dirty="0"/>
              <a:t>■ Adhering to your profession’s code or standard of ethics, internal audits, licenses, and certificate requirements.</a:t>
            </a:r>
          </a:p>
          <a:p>
            <a:pPr marL="0" indent="0" algn="just">
              <a:buNone/>
            </a:pPr>
            <a:r>
              <a:rPr lang="en-US" dirty="0"/>
              <a:t>■ Following your company’s policies and procedures.</a:t>
            </a:r>
          </a:p>
          <a:p>
            <a:pPr marL="0" indent="0" algn="just">
              <a:buNone/>
            </a:pPr>
            <a:r>
              <a:rPr lang="en-US" dirty="0"/>
              <a:t>■ Honoring guarantees and warranties and meeting customers’ needs impartially.</a:t>
            </a:r>
          </a:p>
          <a:p>
            <a:pPr marL="0" indent="0" algn="just">
              <a:buNone/>
            </a:pPr>
            <a:r>
              <a:rPr lang="en-US" dirty="0"/>
              <a:t>■ Cooperating fairly and on a timely basis with your collaborative team.</a:t>
            </a:r>
          </a:p>
          <a:p>
            <a:pPr marL="0" indent="0" algn="just">
              <a:buNone/>
            </a:pPr>
            <a:r>
              <a:rPr lang="en-US" dirty="0"/>
              <a:t>■ Respecting all copyright obligations and privileges.</a:t>
            </a:r>
          </a:p>
        </p:txBody>
      </p:sp>
      <p:pic>
        <p:nvPicPr>
          <p:cNvPr id="4" name="Picture 3"/>
          <p:cNvPicPr>
            <a:picLocks noChangeAspect="1"/>
          </p:cNvPicPr>
          <p:nvPr/>
        </p:nvPicPr>
        <p:blipFill>
          <a:blip r:embed="rId2"/>
          <a:stretch>
            <a:fillRect/>
          </a:stretch>
        </p:blipFill>
        <p:spPr>
          <a:xfrm>
            <a:off x="180062" y="213339"/>
            <a:ext cx="9179696"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24594609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1825625"/>
            <a:ext cx="10726783" cy="4351338"/>
          </a:xfrm>
        </p:spPr>
        <p:txBody>
          <a:bodyPr>
            <a:normAutofit/>
          </a:bodyPr>
          <a:lstStyle/>
          <a:p>
            <a:pPr marL="0" indent="0" algn="just">
              <a:buNone/>
            </a:pPr>
            <a:r>
              <a:rPr lang="en-US" dirty="0">
                <a:solidFill>
                  <a:srgbClr val="FF0000"/>
                </a:solidFill>
              </a:rPr>
              <a:t>- Computer Ethics</a:t>
            </a:r>
          </a:p>
          <a:p>
            <a:pPr marL="0" indent="0" algn="just">
              <a:buNone/>
            </a:pPr>
            <a:r>
              <a:rPr lang="en-US" dirty="0"/>
              <a:t>Computer ethics are essential in the e-commerce world of work. A good rule to follow is never to do anything online that you wouldn’t do offline. Never use a company computer for any activity not directly related to your job. It would be grossly unethical to erase a computer program intentionally, violate a software licensing agreement, or misrepresent (by fabrication or exaggeration) the scope of a database. Also, posting anything that attacks a competitor, colleagues, your boss, or your company is considered unethical.</a:t>
            </a:r>
          </a:p>
        </p:txBody>
      </p:sp>
      <p:pic>
        <p:nvPicPr>
          <p:cNvPr id="4" name="Picture 3"/>
          <p:cNvPicPr>
            <a:picLocks noChangeAspect="1"/>
          </p:cNvPicPr>
          <p:nvPr/>
        </p:nvPicPr>
        <p:blipFill>
          <a:blip r:embed="rId2"/>
          <a:stretch>
            <a:fillRect/>
          </a:stretch>
        </p:blipFill>
        <p:spPr>
          <a:xfrm>
            <a:off x="180062" y="213339"/>
            <a:ext cx="9261890"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33380429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44404"/>
            <a:ext cx="11194868" cy="4351338"/>
          </a:xfrm>
        </p:spPr>
        <p:txBody>
          <a:bodyPr/>
          <a:lstStyle/>
          <a:p>
            <a:pPr marL="0" indent="0" algn="just">
              <a:buNone/>
            </a:pPr>
            <a:r>
              <a:rPr lang="en-US" dirty="0">
                <a:solidFill>
                  <a:srgbClr val="FF0000"/>
                </a:solidFill>
              </a:rPr>
              <a:t>- Employers Insist On and Monitor Ethical Behavior</a:t>
            </a:r>
          </a:p>
          <a:p>
            <a:pPr marL="0" indent="0" algn="just">
              <a:buNone/>
            </a:pPr>
            <a:r>
              <a:rPr lang="en-US" dirty="0"/>
              <a:t>Ethical behavior is crucial to your success in the workplace. Your employer will insist that you are honest, show integrity, and exhibit loyalty in your professional relationships with clients, co-workers, supervisors, inspectors, and vendors.</a:t>
            </a:r>
          </a:p>
          <a:p>
            <a:pPr marL="0" indent="0" algn="just">
              <a:buNone/>
            </a:pPr>
            <a:r>
              <a:rPr lang="en-US" dirty="0"/>
              <a:t>To make sure you are acting responsibly on the job, employers can legally monitor your work—electronically, through cameras, or by personal visits. Some of these visits are not announced (such as the secret shopper who reports on the customer service he/she received at a store).</a:t>
            </a:r>
          </a:p>
        </p:txBody>
      </p:sp>
      <p:pic>
        <p:nvPicPr>
          <p:cNvPr id="4" name="Picture 3"/>
          <p:cNvPicPr>
            <a:picLocks noChangeAspect="1"/>
          </p:cNvPicPr>
          <p:nvPr/>
        </p:nvPicPr>
        <p:blipFill>
          <a:blip r:embed="rId2"/>
          <a:stretch>
            <a:fillRect/>
          </a:stretch>
        </p:blipFill>
        <p:spPr>
          <a:xfrm>
            <a:off x="180061" y="213339"/>
            <a:ext cx="9220793"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13506652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3" y="1999504"/>
            <a:ext cx="10737669" cy="4351338"/>
          </a:xfrm>
        </p:spPr>
        <p:txBody>
          <a:bodyPr>
            <a:normAutofit/>
          </a:bodyPr>
          <a:lstStyle/>
          <a:p>
            <a:pPr marL="0" indent="0" algn="just">
              <a:buNone/>
            </a:pPr>
            <a:r>
              <a:rPr lang="en-US" b="1" dirty="0"/>
              <a:t>Employers can monitor the behavior of their employees for several reasons:</a:t>
            </a:r>
          </a:p>
          <a:p>
            <a:pPr marL="0" indent="0" algn="just">
              <a:buNone/>
            </a:pPr>
            <a:r>
              <a:rPr lang="en-US" dirty="0"/>
              <a:t>■ to determine if a worker is doing his/her job correctly</a:t>
            </a:r>
          </a:p>
          <a:p>
            <a:pPr marL="0" indent="0" algn="just">
              <a:buNone/>
            </a:pPr>
            <a:r>
              <a:rPr lang="en-US" dirty="0"/>
              <a:t>■ to identify wrongdoing on the employee’s part</a:t>
            </a:r>
          </a:p>
          <a:p>
            <a:pPr marL="0" indent="0" algn="just">
              <a:buNone/>
            </a:pPr>
            <a:r>
              <a:rPr lang="en-US" dirty="0"/>
              <a:t>■ to improve service, production, communication, transportation</a:t>
            </a:r>
          </a:p>
          <a:p>
            <a:pPr marL="0" indent="0" algn="just">
              <a:buNone/>
            </a:pPr>
            <a:r>
              <a:rPr lang="en-US" dirty="0"/>
              <a:t>■ to ensure legal compliance with state and federal codes</a:t>
            </a:r>
          </a:p>
          <a:p>
            <a:pPr marL="0" indent="0" algn="just">
              <a:buNone/>
            </a:pPr>
            <a:r>
              <a:rPr lang="en-US" dirty="0"/>
              <a:t>■ to heighten security measures</a:t>
            </a:r>
          </a:p>
        </p:txBody>
      </p:sp>
      <p:pic>
        <p:nvPicPr>
          <p:cNvPr id="4" name="Picture 3"/>
          <p:cNvPicPr>
            <a:picLocks noChangeAspect="1"/>
          </p:cNvPicPr>
          <p:nvPr/>
        </p:nvPicPr>
        <p:blipFill>
          <a:blip r:embed="rId2"/>
          <a:stretch>
            <a:fillRect/>
          </a:stretch>
        </p:blipFill>
        <p:spPr>
          <a:xfrm>
            <a:off x="180062" y="213339"/>
            <a:ext cx="9179696"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6497020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825625"/>
            <a:ext cx="11168742" cy="4351338"/>
          </a:xfrm>
        </p:spPr>
        <p:txBody>
          <a:bodyPr/>
          <a:lstStyle/>
          <a:p>
            <a:pPr marL="0" indent="0" algn="just">
              <a:buNone/>
            </a:pPr>
            <a:r>
              <a:rPr lang="en-US" dirty="0">
                <a:solidFill>
                  <a:srgbClr val="FF0000"/>
                </a:solidFill>
              </a:rPr>
              <a:t>- Some Guidelines to Help You Reach Ethical Decisions</a:t>
            </a:r>
          </a:p>
          <a:p>
            <a:pPr marL="0" indent="0" algn="just">
              <a:buNone/>
            </a:pPr>
            <a:r>
              <a:rPr lang="en-US" dirty="0"/>
              <a:t>The workplace presents conflicts over who is right and who is wrong, what is best for the company and what is not, and whether a service or product should be changed and why. You will be asked to make a decision and justify it. While this book cannot cover all kinds of ethical problems, here are a few guidelines to help you respond ethically on the job.</a:t>
            </a:r>
          </a:p>
          <a:p>
            <a:pPr marL="0" indent="0">
              <a:buNone/>
            </a:pPr>
            <a:r>
              <a:rPr lang="en-US" b="1" dirty="0"/>
              <a:t>1. Follow your conscience </a:t>
            </a:r>
            <a:r>
              <a:rPr lang="en-US" dirty="0"/>
              <a:t>and “to thine own self be true.”  </a:t>
            </a:r>
          </a:p>
          <a:p>
            <a:pPr marL="0" indent="0">
              <a:buNone/>
            </a:pPr>
            <a:r>
              <a:rPr lang="en-US" b="1" dirty="0"/>
              <a:t>2. Be suspicious of convenient </a:t>
            </a:r>
            <a:r>
              <a:rPr lang="en-US" dirty="0"/>
              <a:t>(and false) appeals that go against your beliefs.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9241341"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sp>
        <p:nvSpPr>
          <p:cNvPr id="6" name="Rectangle 5"/>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9465389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99504"/>
            <a:ext cx="11194868" cy="4351338"/>
          </a:xfrm>
        </p:spPr>
        <p:txBody>
          <a:bodyPr>
            <a:normAutofit/>
          </a:bodyPr>
          <a:lstStyle/>
          <a:p>
            <a:pPr marL="0" indent="0">
              <a:buNone/>
            </a:pPr>
            <a:r>
              <a:rPr lang="en-US" b="1" dirty="0"/>
              <a:t>3. Meet your obligations to your employer, </a:t>
            </a:r>
            <a:r>
              <a:rPr lang="en-US" dirty="0"/>
              <a:t>your co-workers, your customers, and the global community.</a:t>
            </a:r>
          </a:p>
          <a:p>
            <a:pPr marL="0" indent="0">
              <a:buNone/>
            </a:pPr>
            <a:r>
              <a:rPr lang="en-US" b="1" dirty="0"/>
              <a:t>4. Take responsibility for your actions. </a:t>
            </a:r>
            <a:r>
              <a:rPr lang="en-US" dirty="0"/>
              <a:t>Saying “I do not know” when you do know can constitute a serious ethical violation.</a:t>
            </a:r>
          </a:p>
          <a:p>
            <a:pPr marL="0" indent="0">
              <a:buNone/>
            </a:pPr>
            <a:r>
              <a:rPr lang="en-US" b="1" dirty="0"/>
              <a:t>5. Honor confidentiality at work. </a:t>
            </a:r>
            <a:r>
              <a:rPr lang="en-US" dirty="0"/>
              <a:t>Never share sensitive/confidential information with individuals who are not entitled to see or hear it.</a:t>
            </a:r>
          </a:p>
          <a:p>
            <a:pPr marL="0" indent="0">
              <a:buNone/>
            </a:pPr>
            <a:r>
              <a:rPr lang="en-US" b="1" dirty="0"/>
              <a:t>6. Document your work carefully and honestly. </a:t>
            </a:r>
            <a:r>
              <a:rPr lang="en-US" dirty="0"/>
              <a:t>Rely on hard evidence: documentation, tests, testimony, valid precedents.</a:t>
            </a:r>
          </a:p>
        </p:txBody>
      </p:sp>
      <p:pic>
        <p:nvPicPr>
          <p:cNvPr id="4" name="Picture 3"/>
          <p:cNvPicPr>
            <a:picLocks noChangeAspect="1"/>
          </p:cNvPicPr>
          <p:nvPr/>
        </p:nvPicPr>
        <p:blipFill>
          <a:blip r:embed="rId2"/>
          <a:stretch>
            <a:fillRect/>
          </a:stretch>
        </p:blipFill>
        <p:spPr>
          <a:xfrm>
            <a:off x="180061" y="213339"/>
            <a:ext cx="925161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sp>
        <p:nvSpPr>
          <p:cNvPr id="6" name="Rectangle 5"/>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36169267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999504"/>
            <a:ext cx="11207931" cy="4351338"/>
          </a:xfrm>
        </p:spPr>
        <p:txBody>
          <a:bodyPr/>
          <a:lstStyle/>
          <a:p>
            <a:pPr marL="0" indent="0" algn="just">
              <a:buNone/>
            </a:pPr>
            <a:r>
              <a:rPr lang="en-US" b="1" dirty="0"/>
              <a:t>7. Keep others in the loop. </a:t>
            </a:r>
            <a:r>
              <a:rPr lang="en-US" dirty="0"/>
              <a:t>Confer regularly with your collaborative writing team and report to your boss as often as you are instructed to give progress reports and to alert him or her about problems.</a:t>
            </a:r>
          </a:p>
          <a:p>
            <a:pPr marL="0" indent="0" algn="just">
              <a:buNone/>
            </a:pPr>
            <a:r>
              <a:rPr lang="en-US" b="1" dirty="0"/>
              <a:t>8. Treat company property respectfully. </a:t>
            </a:r>
            <a:r>
              <a:rPr lang="en-US" dirty="0"/>
              <a:t>Use company supplies, networks/ computers, equipment, technology, and vehicles responsibly and only for work-related business.</a:t>
            </a:r>
          </a:p>
          <a:p>
            <a:pPr marL="0" indent="0" algn="just">
              <a:buNone/>
            </a:pPr>
            <a:r>
              <a:rPr lang="en-US" b="1" dirty="0"/>
              <a:t>9. Think green in the workplace.  </a:t>
            </a:r>
          </a:p>
          <a:p>
            <a:pPr marL="0" indent="0" algn="just">
              <a:buNone/>
            </a:pPr>
            <a:r>
              <a:rPr lang="en-US" b="1" dirty="0"/>
              <a:t>10. Weigh all sides before you commit to a conclusion. </a:t>
            </a:r>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9210519"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sp>
        <p:nvSpPr>
          <p:cNvPr id="6" name="Rectangle 5"/>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25487510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999504"/>
            <a:ext cx="11038114" cy="4351338"/>
          </a:xfrm>
        </p:spPr>
        <p:txBody>
          <a:bodyPr/>
          <a:lstStyle/>
          <a:p>
            <a:pPr marL="0" indent="0" algn="just">
              <a:buNone/>
            </a:pPr>
            <a:r>
              <a:rPr lang="en-US" dirty="0">
                <a:solidFill>
                  <a:srgbClr val="FF0000"/>
                </a:solidFill>
              </a:rPr>
              <a:t>- Writing Ethically on the Job</a:t>
            </a:r>
          </a:p>
          <a:p>
            <a:pPr marL="0" indent="0" algn="just">
              <a:buNone/>
            </a:pPr>
            <a:r>
              <a:rPr lang="en-US" dirty="0"/>
              <a:t>Your writing as well as your behavior must be ethical. Words, like actions, have implications and consequences. If you slant your words to conceal the truth or gain an unfair advantage, you are not being ethical. False reporting and advertising are false writing. Bias and omission of facts are wrong. Strive to be fair, reliable, and accurate in reporting events, statistics, and trends.</a:t>
            </a:r>
          </a:p>
        </p:txBody>
      </p:sp>
      <p:pic>
        <p:nvPicPr>
          <p:cNvPr id="4" name="Picture 3"/>
          <p:cNvPicPr>
            <a:picLocks noChangeAspect="1"/>
          </p:cNvPicPr>
          <p:nvPr/>
        </p:nvPicPr>
        <p:blipFill>
          <a:blip r:embed="rId2"/>
          <a:stretch>
            <a:fillRect/>
          </a:stretch>
        </p:blipFill>
        <p:spPr>
          <a:xfrm>
            <a:off x="180062" y="213339"/>
            <a:ext cx="913860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sp>
        <p:nvSpPr>
          <p:cNvPr id="6" name="Rectangle 5"/>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8059098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2105419"/>
            <a:ext cx="11260182" cy="4351338"/>
          </a:xfrm>
        </p:spPr>
        <p:txBody>
          <a:bodyPr>
            <a:normAutofit/>
          </a:bodyPr>
          <a:lstStyle/>
          <a:p>
            <a:pPr marL="0" indent="0" algn="just">
              <a:buNone/>
            </a:pPr>
            <a:r>
              <a:rPr lang="en-US" b="1" dirty="0">
                <a:solidFill>
                  <a:srgbClr val="FF0000"/>
                </a:solidFill>
              </a:rPr>
              <a:t>6- Successful Employees Are Successful Writers</a:t>
            </a:r>
            <a:r>
              <a:rPr lang="ar-EG" b="1" dirty="0">
                <a:solidFill>
                  <a:srgbClr val="FF0000"/>
                </a:solidFill>
              </a:rPr>
              <a:t>:</a:t>
            </a:r>
            <a:endParaRPr lang="en-US" b="1" dirty="0">
              <a:solidFill>
                <a:srgbClr val="FF0000"/>
              </a:solidFill>
            </a:endParaRPr>
          </a:p>
          <a:p>
            <a:pPr marL="0" indent="0" algn="just">
              <a:buNone/>
            </a:pPr>
            <a:r>
              <a:rPr lang="en-US" dirty="0"/>
              <a:t>As this chapter has stressed, being a successful employee means being a successful writer at work. </a:t>
            </a:r>
            <a:r>
              <a:rPr lang="en-US" b="1" dirty="0"/>
              <a:t>The following guidelines, which summarize the key points of this chapter, will help you to be both.</a:t>
            </a:r>
          </a:p>
          <a:p>
            <a:pPr marL="0" indent="0" algn="just">
              <a:buNone/>
            </a:pPr>
            <a:r>
              <a:rPr lang="en-US" dirty="0"/>
              <a:t>1. Know your job—assignments, roles, responsibilities, goals, what you need to write, and what you shouldn’t, and to whom.</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9241341"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40569291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999504"/>
            <a:ext cx="11260182" cy="4351338"/>
          </a:xfrm>
        </p:spPr>
        <p:txBody>
          <a:bodyPr/>
          <a:lstStyle/>
          <a:p>
            <a:pPr marL="0" indent="0" algn="just">
              <a:buNone/>
            </a:pPr>
            <a:r>
              <a:rPr lang="en-US" dirty="0"/>
              <a:t>2. Analyze your audience’s needs and what they will expect to find in your written work.</a:t>
            </a:r>
          </a:p>
          <a:p>
            <a:pPr marL="0" indent="0" algn="just">
              <a:buNone/>
            </a:pPr>
            <a:r>
              <a:rPr lang="en-US" dirty="0"/>
              <a:t>3. Write clearly and appropriately for your international readers.</a:t>
            </a:r>
          </a:p>
          <a:p>
            <a:pPr marL="0" indent="0" algn="just">
              <a:buNone/>
            </a:pPr>
            <a:r>
              <a:rPr lang="en-US" dirty="0"/>
              <a:t>4. Respect the cultural diversity of co-workers, managers, customers, and vendors whether they live in the United States or in another country.</a:t>
            </a:r>
          </a:p>
          <a:p>
            <a:pPr marL="0" indent="0" algn="just">
              <a:buNone/>
            </a:pPr>
            <a:r>
              <a:rPr lang="en-US" dirty="0"/>
              <a:t>5. Make sure your written work is accurate, relevant, and practical, and include culturally appropriate visuals to help readers understand your message.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159148"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3780205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9451" y="1825625"/>
            <a:ext cx="11142617" cy="4351338"/>
          </a:xfrm>
        </p:spPr>
        <p:txBody>
          <a:bodyPr>
            <a:normAutofit/>
          </a:bodyPr>
          <a:lstStyle/>
          <a:p>
            <a:pPr marL="0" indent="0" algn="just">
              <a:buNone/>
            </a:pPr>
            <a:r>
              <a:rPr lang="en-US" dirty="0"/>
              <a:t>6. Document, document, document. Submit everything you write with clear-cut evidence based on factual details and persuasive, logical interpretations.</a:t>
            </a:r>
          </a:p>
          <a:p>
            <a:pPr marL="0" indent="0" algn="just">
              <a:buNone/>
            </a:pPr>
            <a:r>
              <a:rPr lang="en-US" dirty="0"/>
              <a:t>7. Keep your computer safe from viruses and other computer emergencies.</a:t>
            </a:r>
          </a:p>
          <a:p>
            <a:pPr marL="0" indent="0" algn="just">
              <a:buNone/>
            </a:pPr>
            <a:r>
              <a:rPr lang="en-US" dirty="0"/>
              <a:t>8. Be prepared to give and to receive feedback from co-workers, managers, and customers to meet all deadlines.</a:t>
            </a:r>
          </a:p>
          <a:p>
            <a:pPr marL="0" indent="0" algn="just">
              <a:buNone/>
            </a:pPr>
            <a:r>
              <a:rPr lang="en-US" dirty="0"/>
              <a:t>9. Follow your company’s policy, and promote your company’s image and traditions.</a:t>
            </a:r>
          </a:p>
          <a:p>
            <a:pPr marL="0" indent="0" algn="just">
              <a:buNone/>
            </a:pPr>
            <a:r>
              <a:rPr lang="en-US" dirty="0"/>
              <a:t>10. Be ethical in what you say, write, illustrate, and do.</a:t>
            </a:r>
          </a:p>
        </p:txBody>
      </p:sp>
      <p:pic>
        <p:nvPicPr>
          <p:cNvPr id="4" name="Picture 3"/>
          <p:cNvPicPr>
            <a:picLocks noChangeAspect="1"/>
          </p:cNvPicPr>
          <p:nvPr/>
        </p:nvPicPr>
        <p:blipFill>
          <a:blip r:embed="rId2"/>
          <a:stretch>
            <a:fillRect/>
          </a:stretch>
        </p:blipFill>
        <p:spPr>
          <a:xfrm>
            <a:off x="180062" y="213339"/>
            <a:ext cx="9138600"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410768606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02786" y="1410088"/>
            <a:ext cx="4999863" cy="4535112"/>
          </a:xfrm>
          <a:prstGeom prst="rect">
            <a:avLst/>
          </a:prstGeom>
          <a:blipFill dpi="0" rotWithShape="1">
            <a:blip r:embed="rId7"/>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rPr>
              <a:t>References: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rPr>
              <a:t>Successful Writing</a:t>
            </a:r>
            <a:r>
              <a:rPr kumimoji="0" lang="ar-EG" sz="2800" b="1"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rPr>
              <a:t> </a:t>
            </a:r>
            <a:r>
              <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rPr>
              <a:t>at Work, Concise Third Edition, </a:t>
            </a:r>
            <a:endParaRPr kumimoji="0" lang="ar-EG" sz="2800" b="1"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rPr>
              <a:t>By: Philip C. </a:t>
            </a:r>
            <a:r>
              <a:rPr kumimoji="0" lang="en-US" sz="2800" b="1" i="0" u="none" strike="noStrike" kern="1200" cap="none" spc="0" normalizeH="0" baseline="0" noProof="0" dirty="0" err="1">
                <a:ln>
                  <a:noFill/>
                </a:ln>
                <a:solidFill>
                  <a:schemeClr val="bg1"/>
                </a:solidFill>
                <a:effectLst/>
                <a:uLnTx/>
                <a:uFillTx/>
                <a:latin typeface="Calibri" panose="020F0502020204030204"/>
                <a:ea typeface="+mn-ea"/>
                <a:cs typeface="+mn-cs"/>
              </a:rPr>
              <a:t>Kolin</a:t>
            </a:r>
            <a:endPar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rPr>
              <a:t>University of Southern Mississippi</a:t>
            </a:r>
            <a:endParaRPr kumimoji="0" lang="ar-EG" sz="2800" b="1"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ar-EG" sz="2800" b="1" i="1"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rPr>
              <a:t>Chapter 1</a:t>
            </a:r>
            <a:endParaRPr kumimoji="0" lang="ar-EG" sz="2800" b="1"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BE127FC2-0545-BB50-FD30-B88DF4DB2DA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39EED29D-B09A-2DA3-01AB-50D9DB846743}"/>
              </a:ext>
            </a:extLst>
          </p:cNvPr>
          <p:cNvPicPr>
            <a:picLocks noChangeAspect="1"/>
          </p:cNvPicPr>
          <p:nvPr/>
        </p:nvPicPr>
        <p:blipFill>
          <a:blip r:embed="rId8"/>
          <a:stretch>
            <a:fillRect/>
          </a:stretch>
        </p:blipFill>
        <p:spPr>
          <a:xfrm>
            <a:off x="6232140" y="1354934"/>
            <a:ext cx="5055324" cy="4915586"/>
          </a:xfrm>
          <a:prstGeom prst="rect">
            <a:avLst/>
          </a:prstGeom>
        </p:spPr>
      </p:pic>
      <p:sp>
        <p:nvSpPr>
          <p:cNvPr id="3" name="TextBox 2">
            <a:extLst>
              <a:ext uri="{FF2B5EF4-FFF2-40B4-BE49-F238E27FC236}">
                <a16:creationId xmlns:a16="http://schemas.microsoft.com/office/drawing/2014/main" id="{C8F8806E-6DFB-1D70-8B54-121A8B874A4B}"/>
              </a:ext>
            </a:extLst>
          </p:cNvPr>
          <p:cNvSpPr txBox="1"/>
          <p:nvPr/>
        </p:nvSpPr>
        <p:spPr>
          <a:xfrm>
            <a:off x="3611414" y="374191"/>
            <a:ext cx="6519280"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Writing and Your Career</a:t>
            </a: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1633</TotalTime>
  <Words>3629</Words>
  <Application>Microsoft Office PowerPoint</Application>
  <PresentationFormat>Widescreen</PresentationFormat>
  <Paragraphs>217</Paragraphs>
  <Slides>43</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78</cp:revision>
  <dcterms:created xsi:type="dcterms:W3CDTF">2023-04-29T09:08:23Z</dcterms:created>
  <dcterms:modified xsi:type="dcterms:W3CDTF">2023-09-27T18:04:36Z</dcterms:modified>
</cp:coreProperties>
</file>