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Lst>
  <p:notesMasterIdLst>
    <p:notesMasterId r:id="rId58"/>
  </p:notesMasterIdLst>
  <p:sldIdLst>
    <p:sldId id="303" r:id="rId5"/>
    <p:sldId id="271" r:id="rId6"/>
    <p:sldId id="506" r:id="rId7"/>
    <p:sldId id="313" r:id="rId8"/>
    <p:sldId id="512" r:id="rId9"/>
    <p:sldId id="507" r:id="rId10"/>
    <p:sldId id="508" r:id="rId11"/>
    <p:sldId id="487" r:id="rId12"/>
    <p:sldId id="488" r:id="rId13"/>
    <p:sldId id="513" r:id="rId14"/>
    <p:sldId id="276" r:id="rId15"/>
    <p:sldId id="491" r:id="rId16"/>
    <p:sldId id="489" r:id="rId17"/>
    <p:sldId id="490" r:id="rId18"/>
    <p:sldId id="481" r:id="rId19"/>
    <p:sldId id="509" r:id="rId20"/>
    <p:sldId id="510" r:id="rId21"/>
    <p:sldId id="492" r:id="rId22"/>
    <p:sldId id="256" r:id="rId23"/>
    <p:sldId id="511" r:id="rId24"/>
    <p:sldId id="502" r:id="rId25"/>
    <p:sldId id="503" r:id="rId26"/>
    <p:sldId id="504" r:id="rId27"/>
    <p:sldId id="493" r:id="rId28"/>
    <p:sldId id="494" r:id="rId29"/>
    <p:sldId id="495" r:id="rId30"/>
    <p:sldId id="306" r:id="rId31"/>
    <p:sldId id="496" r:id="rId32"/>
    <p:sldId id="497" r:id="rId33"/>
    <p:sldId id="498" r:id="rId34"/>
    <p:sldId id="525" r:id="rId35"/>
    <p:sldId id="499" r:id="rId36"/>
    <p:sldId id="500" r:id="rId37"/>
    <p:sldId id="514" r:id="rId38"/>
    <p:sldId id="515" r:id="rId39"/>
    <p:sldId id="516" r:id="rId40"/>
    <p:sldId id="517" r:id="rId41"/>
    <p:sldId id="518" r:id="rId42"/>
    <p:sldId id="519" r:id="rId43"/>
    <p:sldId id="520" r:id="rId44"/>
    <p:sldId id="521" r:id="rId45"/>
    <p:sldId id="522" r:id="rId46"/>
    <p:sldId id="523" r:id="rId47"/>
    <p:sldId id="526" r:id="rId48"/>
    <p:sldId id="527" r:id="rId49"/>
    <p:sldId id="536" r:id="rId50"/>
    <p:sldId id="543" r:id="rId51"/>
    <p:sldId id="538" r:id="rId52"/>
    <p:sldId id="539" r:id="rId53"/>
    <p:sldId id="540" r:id="rId54"/>
    <p:sldId id="541" r:id="rId55"/>
    <p:sldId id="542"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506"/>
            <p14:sldId id="313"/>
            <p14:sldId id="512"/>
            <p14:sldId id="507"/>
            <p14:sldId id="508"/>
            <p14:sldId id="487"/>
            <p14:sldId id="488"/>
            <p14:sldId id="513"/>
            <p14:sldId id="276"/>
            <p14:sldId id="491"/>
            <p14:sldId id="489"/>
            <p14:sldId id="490"/>
            <p14:sldId id="481"/>
            <p14:sldId id="509"/>
            <p14:sldId id="510"/>
            <p14:sldId id="492"/>
            <p14:sldId id="256"/>
            <p14:sldId id="511"/>
            <p14:sldId id="502"/>
            <p14:sldId id="503"/>
            <p14:sldId id="504"/>
            <p14:sldId id="493"/>
            <p14:sldId id="494"/>
            <p14:sldId id="495"/>
            <p14:sldId id="306"/>
            <p14:sldId id="496"/>
            <p14:sldId id="497"/>
            <p14:sldId id="498"/>
            <p14:sldId id="525"/>
            <p14:sldId id="499"/>
            <p14:sldId id="500"/>
            <p14:sldId id="514"/>
            <p14:sldId id="515"/>
            <p14:sldId id="516"/>
            <p14:sldId id="517"/>
            <p14:sldId id="518"/>
            <p14:sldId id="519"/>
            <p14:sldId id="520"/>
            <p14:sldId id="521"/>
            <p14:sldId id="522"/>
            <p14:sldId id="523"/>
            <p14:sldId id="526"/>
            <p14:sldId id="527"/>
            <p14:sldId id="536"/>
            <p14:sldId id="543"/>
            <p14:sldId id="538"/>
            <p14:sldId id="539"/>
            <p14:sldId id="540"/>
            <p14:sldId id="541"/>
            <p14:sldId id="54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9" d="100"/>
          <a:sy n="69" d="100"/>
        </p:scale>
        <p:origin x="5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9203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82863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51279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7256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52020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30701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15448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4684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72933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45465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1447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28617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78966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45796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401270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86392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35822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0543119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2" r:id="rId12"/>
    <p:sldLayoutId id="2147483683" r:id="rId13"/>
    <p:sldLayoutId id="2147483684" r:id="rId14"/>
    <p:sldLayoutId id="2147483685" r:id="rId15"/>
    <p:sldLayoutId id="2147483686" r:id="rId16"/>
    <p:sldLayoutId id="2147483687" r:id="rId17"/>
    <p:sldLayoutId id="2147483660" r:id="rId18"/>
    <p:sldLayoutId id="2147483662" r:id="rId19"/>
    <p:sldLayoutId id="2147483664" r:id="rId20"/>
    <p:sldLayoutId id="2147483665" r:id="rId21"/>
    <p:sldLayoutId id="2147483666" r:id="rId22"/>
    <p:sldLayoutId id="2147483667" r:id="rId23"/>
    <p:sldLayoutId id="2147483668" r:id="rId24"/>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37989" y="2785710"/>
            <a:ext cx="6454009"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and Operational</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7</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3" y="4849402"/>
            <a:ext cx="2894401"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MGM 630    (part 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Ahmed Al-</a:t>
            </a:r>
            <a:r>
              <a:rPr lang="en-US" sz="2800" b="1" dirty="0" err="1">
                <a:solidFill>
                  <a:srgbClr val="00B0F0"/>
                </a:solidFill>
                <a:latin typeface="Times New Roman" panose="02020603050405020304" pitchFamily="18" charset="0"/>
                <a:cs typeface="Times New Roman" panose="02020603050405020304" pitchFamily="18" charset="0"/>
              </a:rPr>
              <a:t>Naimi</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4" name="Graphic 21">
            <a:extLst>
              <a:ext uri="{FF2B5EF4-FFF2-40B4-BE49-F238E27FC236}">
                <a16:creationId xmlns:a16="http://schemas.microsoft.com/office/drawing/2014/main" id="{43A92B60-5D57-74BC-E93C-46E184B5E51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76118"/>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272629" y="3710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20311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1389421" y="495141"/>
            <a:ext cx="8185667" cy="707886"/>
          </a:xfrm>
          <a:prstGeom prst="rect">
            <a:avLst/>
          </a:prstGeom>
          <a:noFill/>
        </p:spPr>
        <p:txBody>
          <a:bodyPr wrap="square" rtlCol="0">
            <a:spAutoFit/>
          </a:bodyPr>
          <a:lstStyle/>
          <a:p>
            <a:pPr algn="ctr"/>
            <a:r>
              <a:rPr lang="en-US" sz="4000" b="1" dirty="0">
                <a:solidFill>
                  <a:srgbClr val="00B0F0"/>
                </a:solidFill>
              </a:rPr>
              <a:t>LECTURE OUTLINE</a:t>
            </a:r>
          </a:p>
        </p:txBody>
      </p:sp>
      <p:sp>
        <p:nvSpPr>
          <p:cNvPr id="42" name="TextBox 41">
            <a:extLst>
              <a:ext uri="{FF2B5EF4-FFF2-40B4-BE49-F238E27FC236}">
                <a16:creationId xmlns:a16="http://schemas.microsoft.com/office/drawing/2014/main" id="{AB738525-DD8E-2E85-F385-345FF64341EB}"/>
              </a:ext>
            </a:extLst>
          </p:cNvPr>
          <p:cNvSpPr txBox="1"/>
          <p:nvPr/>
        </p:nvSpPr>
        <p:spPr>
          <a:xfrm>
            <a:off x="359716" y="44897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59716" y="631324"/>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07</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75A3364F-D0CD-26A4-B486-AC7FBE32F611}"/>
              </a:ext>
            </a:extLst>
          </p:cNvPr>
          <p:cNvSpPr txBox="1"/>
          <p:nvPr/>
        </p:nvSpPr>
        <p:spPr>
          <a:xfrm>
            <a:off x="632101" y="1722586"/>
            <a:ext cx="11213699" cy="4401205"/>
          </a:xfrm>
          <a:prstGeom prst="rect">
            <a:avLst/>
          </a:prstGeom>
          <a:noFill/>
        </p:spPr>
        <p:txBody>
          <a:bodyPr wrap="square">
            <a:spAutoFit/>
          </a:bodyPr>
          <a:lstStyle/>
          <a:p>
            <a:pPr marL="0" indent="0" algn="just">
              <a:buNone/>
            </a:pPr>
            <a:r>
              <a:rPr lang="en-US" sz="2800" b="1" dirty="0">
                <a:solidFill>
                  <a:srgbClr val="00B0F0"/>
                </a:solidFill>
              </a:rPr>
              <a:t>7.1  What Is Corporate Strategy? </a:t>
            </a:r>
            <a:r>
              <a:rPr lang="en-US" sz="2800" dirty="0"/>
              <a:t>(-Why Firms Need to Grow- Three Dimensions of Corporate Strategy)</a:t>
            </a:r>
          </a:p>
          <a:p>
            <a:pPr marL="0" indent="0" algn="just">
              <a:buNone/>
            </a:pPr>
            <a:r>
              <a:rPr lang="en-US" sz="2800" b="1" dirty="0">
                <a:solidFill>
                  <a:srgbClr val="00B0F0"/>
                </a:solidFill>
              </a:rPr>
              <a:t>7.2  The Boundaries of the Firm</a:t>
            </a:r>
            <a:r>
              <a:rPr lang="en-US" sz="2800" b="1" dirty="0"/>
              <a:t>: </a:t>
            </a:r>
            <a:r>
              <a:rPr lang="en-US" sz="2800" dirty="0"/>
              <a:t>(-Firms vs. Markets: Make or Buy?, Alternatives on the Make-or-Buy Continuum)</a:t>
            </a:r>
          </a:p>
          <a:p>
            <a:pPr marL="0" indent="0" algn="just">
              <a:buNone/>
            </a:pPr>
            <a:r>
              <a:rPr lang="en-US" sz="2800" b="1" dirty="0">
                <a:solidFill>
                  <a:srgbClr val="00B0F0"/>
                </a:solidFill>
              </a:rPr>
              <a:t>7.3  Vertical Integration along the Industry Value Chain: </a:t>
            </a:r>
            <a:r>
              <a:rPr lang="en-US" sz="2800" dirty="0"/>
              <a:t>(- Types of Vertical Integration-Benefits and Risks of Vertical Integration- When Does Vertical Integration Make Sense? - Alternatives to Vertical Integration)</a:t>
            </a:r>
          </a:p>
          <a:p>
            <a:pPr marL="0" indent="0" algn="just">
              <a:buNone/>
            </a:pPr>
            <a:r>
              <a:rPr lang="en-US" sz="2800" b="1" dirty="0">
                <a:solidFill>
                  <a:srgbClr val="00B0F0"/>
                </a:solidFill>
              </a:rPr>
              <a:t>7.4  Corporate Diversification: </a:t>
            </a:r>
            <a:r>
              <a:rPr lang="en-US" sz="2800" b="1" dirty="0"/>
              <a:t>Expanding Beyond a Single Market, </a:t>
            </a:r>
            <a:r>
              <a:rPr lang="en-US" sz="2800" dirty="0"/>
              <a:t>(- Types of Corporate Diversification- Leveraging Core Competencies for Corporate – Diversification- Corporate Diversification and Firm Performance)</a:t>
            </a:r>
          </a:p>
        </p:txBody>
      </p:sp>
      <p:pic>
        <p:nvPicPr>
          <p:cNvPr id="4" name="Graphic 21">
            <a:extLst>
              <a:ext uri="{FF2B5EF4-FFF2-40B4-BE49-F238E27FC236}">
                <a16:creationId xmlns:a16="http://schemas.microsoft.com/office/drawing/2014/main" id="{CE63A35A-3AFA-6241-4860-632E00F690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9FFAE9-2D36-5DBC-36DA-823E1936A4CC}"/>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FAF9D042-F2AF-AE4A-0BB7-52A5E9769D08}"/>
              </a:ext>
            </a:extLst>
          </p:cNvPr>
          <p:cNvSpPr/>
          <p:nvPr/>
        </p:nvSpPr>
        <p:spPr>
          <a:xfrm>
            <a:off x="195516" y="66742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7DF74DF8-9048-DFD2-9970-1A647C89646B}"/>
              </a:ext>
            </a:extLst>
          </p:cNvPr>
          <p:cNvSpPr txBox="1"/>
          <p:nvPr/>
        </p:nvSpPr>
        <p:spPr>
          <a:xfrm>
            <a:off x="282603" y="854019"/>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07</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DC07139-D437-16F3-1AB8-6A2048C51EB8}"/>
              </a:ext>
            </a:extLst>
          </p:cNvPr>
          <p:cNvSpPr txBox="1"/>
          <p:nvPr/>
        </p:nvSpPr>
        <p:spPr>
          <a:xfrm>
            <a:off x="282783" y="67423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9" name="TextBox 8">
            <a:extLst>
              <a:ext uri="{FF2B5EF4-FFF2-40B4-BE49-F238E27FC236}">
                <a16:creationId xmlns:a16="http://schemas.microsoft.com/office/drawing/2014/main" id="{5B305646-1CAF-5612-393B-915204FE261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12" name="TextBox 11">
            <a:extLst>
              <a:ext uri="{FF2B5EF4-FFF2-40B4-BE49-F238E27FC236}">
                <a16:creationId xmlns:a16="http://schemas.microsoft.com/office/drawing/2014/main" id="{0A37C435-592C-C226-3CF3-D41F5452925C}"/>
              </a:ext>
            </a:extLst>
          </p:cNvPr>
          <p:cNvSpPr txBox="1"/>
          <p:nvPr/>
        </p:nvSpPr>
        <p:spPr>
          <a:xfrm>
            <a:off x="625011" y="2086665"/>
            <a:ext cx="10941977" cy="3539430"/>
          </a:xfrm>
          <a:prstGeom prst="rect">
            <a:avLst/>
          </a:prstGeom>
          <a:noFill/>
        </p:spPr>
        <p:txBody>
          <a:bodyPr wrap="square">
            <a:spAutoFit/>
          </a:bodyPr>
          <a:lstStyle/>
          <a:p>
            <a:pPr algn="just"/>
            <a:r>
              <a:rPr lang="en-US" sz="2800" dirty="0"/>
              <a:t>1. Define corporate strategy and describe the three dimensions along which it is assessed.</a:t>
            </a:r>
          </a:p>
          <a:p>
            <a:pPr algn="just"/>
            <a:r>
              <a:rPr lang="en-US" sz="2800" dirty="0"/>
              <a:t>2. Explain why firms need to grow, and evaluate different growth motives.</a:t>
            </a:r>
          </a:p>
          <a:p>
            <a:pPr algn="just"/>
            <a:r>
              <a:rPr lang="en-US" sz="2800" dirty="0"/>
              <a:t>3. Describe and evaluate different options firms have to organize economic activity.</a:t>
            </a:r>
          </a:p>
          <a:p>
            <a:pPr algn="just"/>
            <a:r>
              <a:rPr lang="en-US" sz="2800" dirty="0"/>
              <a:t>4. Describe the two types of vertical integration along the industry value chain: backward and forward vertical integration.</a:t>
            </a:r>
          </a:p>
          <a:p>
            <a:pPr algn="just"/>
            <a:r>
              <a:rPr lang="en-US" sz="2800" dirty="0"/>
              <a:t>5. Identify and evaluate benefits and risks of  vertical integration</a:t>
            </a:r>
            <a:r>
              <a:rPr lang="en-US" sz="2800" dirty="0">
                <a:solidFill>
                  <a:schemeClr val="bg1"/>
                </a:solidFill>
              </a:rPr>
              <a:t>.</a:t>
            </a:r>
          </a:p>
        </p:txBody>
      </p:sp>
      <p:sp>
        <p:nvSpPr>
          <p:cNvPr id="13" name="TextBox 12">
            <a:extLst>
              <a:ext uri="{FF2B5EF4-FFF2-40B4-BE49-F238E27FC236}">
                <a16:creationId xmlns:a16="http://schemas.microsoft.com/office/drawing/2014/main" id="{56F6E3FD-EE44-5A21-8611-9F18290EC45C}"/>
              </a:ext>
            </a:extLst>
          </p:cNvPr>
          <p:cNvSpPr txBox="1"/>
          <p:nvPr/>
        </p:nvSpPr>
        <p:spPr>
          <a:xfrm>
            <a:off x="1399396" y="862305"/>
            <a:ext cx="8185667" cy="707886"/>
          </a:xfrm>
          <a:prstGeom prst="rect">
            <a:avLst/>
          </a:prstGeom>
          <a:noFill/>
        </p:spPr>
        <p:txBody>
          <a:bodyPr wrap="square" rtlCol="0">
            <a:spAutoFit/>
          </a:bodyPr>
          <a:lstStyle/>
          <a:p>
            <a:pPr algn="ctr"/>
            <a:r>
              <a:rPr lang="en-US" sz="4000" b="1" dirty="0">
                <a:solidFill>
                  <a:srgbClr val="00B0F0"/>
                </a:solidFill>
                <a:latin typeface="Tajawal Medium" panose="00000600000000000000" pitchFamily="2" charset="-78"/>
                <a:cs typeface="Tajawal Medium" panose="00000600000000000000" pitchFamily="2" charset="-78"/>
              </a:rPr>
              <a:t>LEARNING OBJECTIVES</a:t>
            </a:r>
          </a:p>
        </p:txBody>
      </p:sp>
      <p:pic>
        <p:nvPicPr>
          <p:cNvPr id="4" name="Graphic 21">
            <a:extLst>
              <a:ext uri="{FF2B5EF4-FFF2-40B4-BE49-F238E27FC236}">
                <a16:creationId xmlns:a16="http://schemas.microsoft.com/office/drawing/2014/main" id="{C2EF0D55-88CD-308D-3F36-26EEB6F482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76118"/>
            <a:ext cx="2305141" cy="1076343"/>
          </a:xfrm>
          <a:prstGeom prst="rect">
            <a:avLst/>
          </a:prstGeom>
        </p:spPr>
      </p:pic>
    </p:spTree>
    <p:extLst>
      <p:ext uri="{BB962C8B-B14F-4D97-AF65-F5344CB8AC3E}">
        <p14:creationId xmlns:p14="http://schemas.microsoft.com/office/powerpoint/2010/main" val="898562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2" name="Rectangle 31">
            <a:extLst>
              <a:ext uri="{FF2B5EF4-FFF2-40B4-BE49-F238E27FC236}">
                <a16:creationId xmlns:a16="http://schemas.microsoft.com/office/drawing/2014/main" id="{6FE380F3-A68B-26EA-9084-2C15BB9E43F9}"/>
              </a:ext>
            </a:extLst>
          </p:cNvPr>
          <p:cNvSpPr/>
          <p:nvPr/>
        </p:nvSpPr>
        <p:spPr>
          <a:xfrm>
            <a:off x="3467571" y="82374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67819" y="77311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08428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8" name="Picture Placeholder 4">
            <a:extLst>
              <a:ext uri="{FF2B5EF4-FFF2-40B4-BE49-F238E27FC236}">
                <a16:creationId xmlns:a16="http://schemas.microsoft.com/office/drawing/2014/main" id="{0BCC4C76-7AB6-04FA-214D-BE3B063AB629}"/>
              </a:ext>
            </a:extLst>
          </p:cNvPr>
          <p:cNvPicPr>
            <a:picLocks noChangeAspect="1"/>
          </p:cNvPicPr>
          <p:nvPr/>
        </p:nvPicPr>
        <p:blipFill>
          <a:blip r:embed="rId3" cstate="hqprint">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3" name="TextBox 2">
            <a:extLst>
              <a:ext uri="{FF2B5EF4-FFF2-40B4-BE49-F238E27FC236}">
                <a16:creationId xmlns:a16="http://schemas.microsoft.com/office/drawing/2014/main" id="{4647822C-4E11-02D4-6AA1-6BECDC57A0E4}"/>
              </a:ext>
            </a:extLst>
          </p:cNvPr>
          <p:cNvSpPr txBox="1"/>
          <p:nvPr/>
        </p:nvSpPr>
        <p:spPr>
          <a:xfrm>
            <a:off x="4758692" y="708088"/>
            <a:ext cx="6953847" cy="861774"/>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b="1" dirty="0"/>
              <a:t>Corporate Strategy: Vertical Integration and Diversification</a:t>
            </a:r>
            <a:endParaRPr lang="en-US" sz="2000" b="1" dirty="0">
              <a:solidFill>
                <a:schemeClr val="bg1"/>
              </a:solidFill>
              <a:latin typeface="Tajawal Medium" panose="00000600000000000000" pitchFamily="2" charset="-78"/>
              <a:cs typeface="+mj-cs"/>
            </a:endParaRPr>
          </a:p>
        </p:txBody>
      </p:sp>
      <p:sp>
        <p:nvSpPr>
          <p:cNvPr id="7" name="Rectangle: Rounded Corners 6">
            <a:extLst>
              <a:ext uri="{FF2B5EF4-FFF2-40B4-BE49-F238E27FC236}">
                <a16:creationId xmlns:a16="http://schemas.microsoft.com/office/drawing/2014/main" id="{6DCA29E2-A098-22AB-0DAB-485E2161926A}"/>
              </a:ext>
            </a:extLst>
          </p:cNvPr>
          <p:cNvSpPr/>
          <p:nvPr/>
        </p:nvSpPr>
        <p:spPr>
          <a:xfrm>
            <a:off x="2126751" y="2277747"/>
            <a:ext cx="9441949" cy="4127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6. Describe and examine alternatives to vertical integration.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7. Describe and evaluate different types of  corporate diversification.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8. Apply the core competence–market matrix to derive different diversification strategies.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9. Explain when a diversification strategy creates a competitive advantage and when it does not</a:t>
            </a:r>
          </a:p>
        </p:txBody>
      </p:sp>
      <p:pic>
        <p:nvPicPr>
          <p:cNvPr id="5" name="Graphic 21">
            <a:extLst>
              <a:ext uri="{FF2B5EF4-FFF2-40B4-BE49-F238E27FC236}">
                <a16:creationId xmlns:a16="http://schemas.microsoft.com/office/drawing/2014/main" id="{2C816ABC-D3BE-1AD5-ECB9-33396EBDAD7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649A9D2-4290-305F-7F88-F8BD2D997B02}"/>
              </a:ext>
            </a:extLst>
          </p:cNvPr>
          <p:cNvSpPr>
            <a:spLocks noGrp="1"/>
          </p:cNvSpPr>
          <p:nvPr>
            <p:ph type="pic" sz="quarter" idx="10"/>
          </p:nvPr>
        </p:nvSpPr>
        <p:spPr>
          <a:xfrm>
            <a:off x="0" y="1"/>
            <a:ext cx="45719" cy="6857998"/>
          </a:xfrm>
        </p:spPr>
        <p:txBody>
          <a:bodyPr/>
          <a:lstStyle/>
          <a:p>
            <a:endParaRPr lang="en-GB"/>
          </a:p>
        </p:txBody>
      </p:sp>
      <p:sp>
        <p:nvSpPr>
          <p:cNvPr id="5" name="Rectangle 4">
            <a:extLst>
              <a:ext uri="{FF2B5EF4-FFF2-40B4-BE49-F238E27FC236}">
                <a16:creationId xmlns:a16="http://schemas.microsoft.com/office/drawing/2014/main" id="{1BAFCFA2-7DB0-8679-F00C-DDE79DEF5C40}"/>
              </a:ext>
            </a:extLst>
          </p:cNvPr>
          <p:cNvSpPr/>
          <p:nvPr/>
        </p:nvSpPr>
        <p:spPr>
          <a:xfrm>
            <a:off x="2827957" y="79108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E44AEF99-3275-C51A-9E16-EB747887B69A}"/>
              </a:ext>
            </a:extLst>
          </p:cNvPr>
          <p:cNvSpPr txBox="1"/>
          <p:nvPr/>
        </p:nvSpPr>
        <p:spPr>
          <a:xfrm>
            <a:off x="3058269" y="11361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949C674-DDE1-35D3-2CEE-830F0F43DD59}"/>
              </a:ext>
            </a:extLst>
          </p:cNvPr>
          <p:cNvSpPr txBox="1"/>
          <p:nvPr/>
        </p:nvSpPr>
        <p:spPr>
          <a:xfrm>
            <a:off x="2916081" y="791085"/>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F35F802-C413-7E29-5140-C2C12178ED2C}"/>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0" name="Rectangle 9">
            <a:extLst>
              <a:ext uri="{FF2B5EF4-FFF2-40B4-BE49-F238E27FC236}">
                <a16:creationId xmlns:a16="http://schemas.microsoft.com/office/drawing/2014/main" id="{2C80A10F-D091-6D19-5122-C67773FCBE8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F8964E8-C7B9-2284-0878-B8D65EF6655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9" name="TextBox 8">
            <a:extLst>
              <a:ext uri="{FF2B5EF4-FFF2-40B4-BE49-F238E27FC236}">
                <a16:creationId xmlns:a16="http://schemas.microsoft.com/office/drawing/2014/main" id="{E25124C3-2EBF-D7F9-F121-DEE7ABE9E41C}"/>
              </a:ext>
            </a:extLst>
          </p:cNvPr>
          <p:cNvSpPr txBox="1"/>
          <p:nvPr/>
        </p:nvSpPr>
        <p:spPr>
          <a:xfrm>
            <a:off x="4160745" y="650282"/>
            <a:ext cx="6953847" cy="1323439"/>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400" b="1" dirty="0">
                <a:latin typeface="Tajawal Medium" panose="00000600000000000000" pitchFamily="2" charset="-78"/>
                <a:cs typeface="Tajawal Medium" panose="00000600000000000000" pitchFamily="2" charset="-78"/>
              </a:rPr>
              <a:t>Corporate Strategy: Vertical Integration and Diversification</a:t>
            </a:r>
          </a:p>
        </p:txBody>
      </p:sp>
      <p:sp>
        <p:nvSpPr>
          <p:cNvPr id="12" name="Rectangle: Rounded Corners 11">
            <a:extLst>
              <a:ext uri="{FF2B5EF4-FFF2-40B4-BE49-F238E27FC236}">
                <a16:creationId xmlns:a16="http://schemas.microsoft.com/office/drawing/2014/main" id="{B8CC1F5C-F46A-8F3F-ED81-E5A14C3055A5}"/>
              </a:ext>
            </a:extLst>
          </p:cNvPr>
          <p:cNvSpPr/>
          <p:nvPr/>
        </p:nvSpPr>
        <p:spPr>
          <a:xfrm>
            <a:off x="1900719" y="2277747"/>
            <a:ext cx="9667981" cy="4127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7.1 What Is Corporate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Strategy formulation centers around the key questions of where and how to compete. Business strategy concerns the question of how to compete in a single product market. As discussed in Chapter 6, the two generic business strategies that firms can pursue their quest for competitive advantage are to increase differentiation (while containing cost) or lower costs (while maintaining differentiation). If trade-offs can be reconciled, some firms might be able to pursue a blue ocean strategy by increasing differentiation and lowering costs. </a:t>
            </a:r>
          </a:p>
        </p:txBody>
      </p:sp>
      <p:pic>
        <p:nvPicPr>
          <p:cNvPr id="3" name="Graphic 21">
            <a:extLst>
              <a:ext uri="{FF2B5EF4-FFF2-40B4-BE49-F238E27FC236}">
                <a16:creationId xmlns:a16="http://schemas.microsoft.com/office/drawing/2014/main" id="{CABA0DF7-CA90-E4DC-A518-B70F6C6B48C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1514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0E1584-1A5E-CEE9-7351-FFEED7133012}"/>
              </a:ext>
            </a:extLst>
          </p:cNvPr>
          <p:cNvSpPr>
            <a:spLocks noGrp="1"/>
          </p:cNvSpPr>
          <p:nvPr>
            <p:ph type="pic" sz="quarter" idx="10"/>
          </p:nvPr>
        </p:nvSpPr>
        <p:spPr>
          <a:xfrm>
            <a:off x="0" y="-10273"/>
            <a:ext cx="45719" cy="6857998"/>
          </a:xfrm>
        </p:spPr>
        <p:txBody>
          <a:bodyPr/>
          <a:lstStyle/>
          <a:p>
            <a:endParaRPr lang="en-GB"/>
          </a:p>
        </p:txBody>
      </p:sp>
      <p:sp>
        <p:nvSpPr>
          <p:cNvPr id="5" name="Rectangle 4">
            <a:extLst>
              <a:ext uri="{FF2B5EF4-FFF2-40B4-BE49-F238E27FC236}">
                <a16:creationId xmlns:a16="http://schemas.microsoft.com/office/drawing/2014/main" id="{3E2BDB39-9C3A-1314-128D-10E6140625F4}"/>
              </a:ext>
            </a:extLst>
          </p:cNvPr>
          <p:cNvSpPr/>
          <p:nvPr/>
        </p:nvSpPr>
        <p:spPr>
          <a:xfrm>
            <a:off x="3023080" y="95788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09D46E5-9F22-0CCC-11ED-2396A2C203FE}"/>
              </a:ext>
            </a:extLst>
          </p:cNvPr>
          <p:cNvSpPr txBox="1"/>
          <p:nvPr/>
        </p:nvSpPr>
        <p:spPr>
          <a:xfrm>
            <a:off x="3247595" y="127637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4863F2C-8243-DFE4-38D6-3E88D7AAE813}"/>
              </a:ext>
            </a:extLst>
          </p:cNvPr>
          <p:cNvSpPr txBox="1"/>
          <p:nvPr/>
        </p:nvSpPr>
        <p:spPr>
          <a:xfrm>
            <a:off x="3024659" y="9492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DF38E91-F4D7-87A9-D0DA-C48B77CB304A}"/>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0"/>
            <a:ext cx="3595442"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TextBox 8">
            <a:extLst>
              <a:ext uri="{FF2B5EF4-FFF2-40B4-BE49-F238E27FC236}">
                <a16:creationId xmlns:a16="http://schemas.microsoft.com/office/drawing/2014/main" id="{219C49E7-3D00-2E6E-BCB3-2BB051A0B07B}"/>
              </a:ext>
            </a:extLst>
          </p:cNvPr>
          <p:cNvSpPr txBox="1"/>
          <p:nvPr/>
        </p:nvSpPr>
        <p:spPr>
          <a:xfrm>
            <a:off x="2230189" y="2347933"/>
            <a:ext cx="9321863" cy="954107"/>
          </a:xfrm>
          <a:prstGeom prst="rect">
            <a:avLst/>
          </a:prstGeom>
          <a:noFill/>
        </p:spPr>
        <p:txBody>
          <a:bodyPr wrap="square" rtlCol="0">
            <a:spAutoFit/>
          </a:bodyPr>
          <a:lstStyle/>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379286F9-CA96-CEA5-3DFD-8D8080647804}"/>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B256F23-DC48-7DC9-B763-C1E61049837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TextBox 3">
            <a:extLst>
              <a:ext uri="{FF2B5EF4-FFF2-40B4-BE49-F238E27FC236}">
                <a16:creationId xmlns:a16="http://schemas.microsoft.com/office/drawing/2014/main" id="{A096E449-7FBA-D423-7460-09C74C9887DD}"/>
              </a:ext>
            </a:extLst>
          </p:cNvPr>
          <p:cNvSpPr txBox="1"/>
          <p:nvPr/>
        </p:nvSpPr>
        <p:spPr>
          <a:xfrm>
            <a:off x="4338604" y="698743"/>
            <a:ext cx="6953847"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3" name="Rectangle: Rounded Corners 12">
            <a:extLst>
              <a:ext uri="{FF2B5EF4-FFF2-40B4-BE49-F238E27FC236}">
                <a16:creationId xmlns:a16="http://schemas.microsoft.com/office/drawing/2014/main" id="{68B38B7F-822C-24DC-33DC-3EBF1D315EBF}"/>
              </a:ext>
            </a:extLst>
          </p:cNvPr>
          <p:cNvSpPr/>
          <p:nvPr/>
        </p:nvSpPr>
        <p:spPr>
          <a:xfrm>
            <a:off x="2126751" y="2277747"/>
            <a:ext cx="9441949" cy="4127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As firms grow, they are frequently expanding their business activities through seeking new markets both by offering new products and services and by competing in different geographies. When this happens, managers must formulate a corporate strategy. To gain and sustain competitive advantage, therefore, any corporate strategy must align with and strengthen a firm’s business strategy, whether it is a differentiation, cost-leadership, or blue ocean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13155C1D-4EC6-0D6A-7B00-1D282B184F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29190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8F5DE2B-90BE-04EC-33A1-3D40D9644249}"/>
              </a:ext>
            </a:extLst>
          </p:cNvPr>
          <p:cNvSpPr>
            <a:spLocks noGrp="1"/>
          </p:cNvSpPr>
          <p:nvPr>
            <p:ph type="pic" sz="quarter" idx="10"/>
          </p:nvPr>
        </p:nvSpPr>
        <p:spPr>
          <a:xfrm>
            <a:off x="0" y="1"/>
            <a:ext cx="45719" cy="6857998"/>
          </a:xfrm>
        </p:spPr>
        <p:txBody>
          <a:bodyPr/>
          <a:lstStyle/>
          <a:p>
            <a:endParaRPr lang="en-GB"/>
          </a:p>
        </p:txBody>
      </p:sp>
      <p:sp>
        <p:nvSpPr>
          <p:cNvPr id="5" name="Rectangle 4">
            <a:extLst>
              <a:ext uri="{FF2B5EF4-FFF2-40B4-BE49-F238E27FC236}">
                <a16:creationId xmlns:a16="http://schemas.microsoft.com/office/drawing/2014/main" id="{9E3720E2-5058-03C6-BB2C-48B93C9BC52E}"/>
              </a:ext>
            </a:extLst>
          </p:cNvPr>
          <p:cNvSpPr/>
          <p:nvPr/>
        </p:nvSpPr>
        <p:spPr>
          <a:xfrm>
            <a:off x="2927365" y="78656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B3A31E2A-EF66-1F2F-45B5-AE4364785F51}"/>
              </a:ext>
            </a:extLst>
          </p:cNvPr>
          <p:cNvSpPr txBox="1"/>
          <p:nvPr/>
        </p:nvSpPr>
        <p:spPr>
          <a:xfrm>
            <a:off x="3045829" y="10643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CB17955-2A97-9DC8-E5BF-61BC2AB82B4F}"/>
              </a:ext>
            </a:extLst>
          </p:cNvPr>
          <p:cNvSpPr txBox="1"/>
          <p:nvPr/>
        </p:nvSpPr>
        <p:spPr>
          <a:xfrm>
            <a:off x="2844597" y="81273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01C9129F-F8AC-27F9-E60C-B9B7C68E95F6}"/>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0"/>
            <a:ext cx="3500679"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5F98550D-D24C-D3C3-7BA4-BBFF883B5D38}"/>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040A7B7-111F-D722-AD8D-C939ABF4725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TextBox 3">
            <a:extLst>
              <a:ext uri="{FF2B5EF4-FFF2-40B4-BE49-F238E27FC236}">
                <a16:creationId xmlns:a16="http://schemas.microsoft.com/office/drawing/2014/main" id="{9E988FEF-DD57-AE20-AA9F-09BAADA38024}"/>
              </a:ext>
            </a:extLst>
          </p:cNvPr>
          <p:cNvSpPr txBox="1"/>
          <p:nvPr/>
        </p:nvSpPr>
        <p:spPr>
          <a:xfrm>
            <a:off x="4200733" y="640395"/>
            <a:ext cx="6953847"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Rounded Corners 9">
            <a:extLst>
              <a:ext uri="{FF2B5EF4-FFF2-40B4-BE49-F238E27FC236}">
                <a16:creationId xmlns:a16="http://schemas.microsoft.com/office/drawing/2014/main" id="{AD398E7D-BAB2-8200-11F4-09FC456CA8A1}"/>
              </a:ext>
            </a:extLst>
          </p:cNvPr>
          <p:cNvSpPr/>
          <p:nvPr/>
        </p:nvSpPr>
        <p:spPr>
          <a:xfrm>
            <a:off x="1880171" y="2277747"/>
            <a:ext cx="9688529" cy="4127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Corporate strategy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comprises the decisions that senior management makes and the goal-directed actions it takes in the quest for competitive advantage in several industries and markets simultaneously. It provides answers to the key question of where to compete. Corporate strategy determines the boundaries of the firm along three dimensions: vertical integration (along the industry value chain), diversification (of products and services), and geographic scope (regional, national, or global markets). Executives must determine their corporate strategy by answering three questions: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35EAF1D5-235A-2ECB-70ED-25236C80AB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9149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417F3D8-2BBE-985F-5461-B786C42A6AF2}"/>
              </a:ext>
            </a:extLst>
          </p:cNvPr>
          <p:cNvSpPr>
            <a:spLocks noGrp="1"/>
          </p:cNvSpPr>
          <p:nvPr>
            <p:ph type="pic" sz="quarter" idx="10"/>
          </p:nvPr>
        </p:nvSpPr>
        <p:spPr>
          <a:xfrm>
            <a:off x="0" y="1"/>
            <a:ext cx="45719" cy="6857998"/>
          </a:xfrm>
        </p:spPr>
        <p:txBody>
          <a:bodyPr/>
          <a:lstStyle/>
          <a:p>
            <a:endParaRPr lang="en-GB"/>
          </a:p>
        </p:txBody>
      </p:sp>
      <p:sp>
        <p:nvSpPr>
          <p:cNvPr id="5" name="Rectangle 4">
            <a:extLst>
              <a:ext uri="{FF2B5EF4-FFF2-40B4-BE49-F238E27FC236}">
                <a16:creationId xmlns:a16="http://schemas.microsoft.com/office/drawing/2014/main" id="{4C940132-0249-735C-3AD8-AA1A29902360}"/>
              </a:ext>
            </a:extLst>
          </p:cNvPr>
          <p:cNvSpPr/>
          <p:nvPr/>
        </p:nvSpPr>
        <p:spPr>
          <a:xfrm>
            <a:off x="2937735" y="77311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879F3826-9820-F6F9-6C88-C63C6B091D40}"/>
              </a:ext>
            </a:extLst>
          </p:cNvPr>
          <p:cNvSpPr txBox="1"/>
          <p:nvPr/>
        </p:nvSpPr>
        <p:spPr>
          <a:xfrm>
            <a:off x="3166288" y="106113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5D9C7F5-25B6-52DD-A72A-32F06BC677AC}"/>
              </a:ext>
            </a:extLst>
          </p:cNvPr>
          <p:cNvSpPr txBox="1"/>
          <p:nvPr/>
        </p:nvSpPr>
        <p:spPr>
          <a:xfrm>
            <a:off x="2929258" y="773111"/>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839801EB-4E35-DF49-290E-8DA2DD32C3DF}"/>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0"/>
            <a:ext cx="3223941"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1" name="Rectangle 10">
            <a:extLst>
              <a:ext uri="{FF2B5EF4-FFF2-40B4-BE49-F238E27FC236}">
                <a16:creationId xmlns:a16="http://schemas.microsoft.com/office/drawing/2014/main" id="{6F4F1003-360E-80A6-DE93-C87D50E795F7}"/>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A681E07-3317-15C3-0E9F-6D574533F744}"/>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TextBox 3">
            <a:extLst>
              <a:ext uri="{FF2B5EF4-FFF2-40B4-BE49-F238E27FC236}">
                <a16:creationId xmlns:a16="http://schemas.microsoft.com/office/drawing/2014/main" id="{276A2FA2-2F33-8659-22C5-4E549A324FAE}"/>
              </a:ext>
            </a:extLst>
          </p:cNvPr>
          <p:cNvSpPr txBox="1"/>
          <p:nvPr/>
        </p:nvSpPr>
        <p:spPr>
          <a:xfrm>
            <a:off x="4213941" y="650282"/>
            <a:ext cx="6953847"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9" name="Rectangle: Rounded Corners 8">
            <a:extLst>
              <a:ext uri="{FF2B5EF4-FFF2-40B4-BE49-F238E27FC236}">
                <a16:creationId xmlns:a16="http://schemas.microsoft.com/office/drawing/2014/main" id="{EEFB4A26-B42F-C2F8-A860-720D00B2BB93}"/>
              </a:ext>
            </a:extLst>
          </p:cNvPr>
          <p:cNvSpPr/>
          <p:nvPr/>
        </p:nvSpPr>
        <p:spPr>
          <a:xfrm>
            <a:off x="1808253" y="2219942"/>
            <a:ext cx="10026854" cy="41808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1.  In what stages of the industry value chain should the company participate (vertical integration)?The industry value chain describes the transformation of raw materials into finished goods and services along distinct vertical stages.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2.  What range of products and services should the company offer (diversification)?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3.  Where should the company compete geographically in terms of regional, national, or international markets (geographic scope)?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145BBC97-D793-D6E6-62D6-F4BD7189BF0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25364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A86345-6F18-803D-8B64-F6D14D4144FE}"/>
              </a:ext>
            </a:extLst>
          </p:cNvPr>
          <p:cNvSpPr>
            <a:spLocks noGrp="1"/>
          </p:cNvSpPr>
          <p:nvPr>
            <p:ph type="pic" sz="quarter" idx="10"/>
          </p:nvPr>
        </p:nvSpPr>
        <p:spPr>
          <a:xfrm>
            <a:off x="0" y="20549"/>
            <a:ext cx="45719" cy="6857998"/>
          </a:xfrm>
        </p:spPr>
        <p:txBody>
          <a:bodyPr/>
          <a:lstStyle/>
          <a:p>
            <a:endParaRPr lang="en-GB"/>
          </a:p>
        </p:txBody>
      </p:sp>
      <p:sp>
        <p:nvSpPr>
          <p:cNvPr id="5" name="Rectangle 4">
            <a:extLst>
              <a:ext uri="{FF2B5EF4-FFF2-40B4-BE49-F238E27FC236}">
                <a16:creationId xmlns:a16="http://schemas.microsoft.com/office/drawing/2014/main" id="{3A4C523F-9863-9055-1A6E-6B513B1C1FEB}"/>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7A35B9AB-EBF2-4136-70B5-0A463684D9E8}"/>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EDD3DB2-C1C9-4D95-9492-AF48F4AE0146}"/>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D9E679E5-DBAD-9CC3-5477-CD121C3DEA14}"/>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8" y="0"/>
            <a:ext cx="3706163"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TextBox 8">
            <a:extLst>
              <a:ext uri="{FF2B5EF4-FFF2-40B4-BE49-F238E27FC236}">
                <a16:creationId xmlns:a16="http://schemas.microsoft.com/office/drawing/2014/main" id="{E406249A-C382-AE43-A925-CB6A4772F213}"/>
              </a:ext>
            </a:extLst>
          </p:cNvPr>
          <p:cNvSpPr txBox="1"/>
          <p:nvPr/>
        </p:nvSpPr>
        <p:spPr>
          <a:xfrm>
            <a:off x="2321960" y="2321780"/>
            <a:ext cx="9655606" cy="954107"/>
          </a:xfrm>
          <a:prstGeom prst="rect">
            <a:avLst/>
          </a:prstGeom>
          <a:noFill/>
        </p:spPr>
        <p:txBody>
          <a:bodyPr wrap="square" rtlCol="0">
            <a:spAutoFit/>
          </a:bodyPr>
          <a:lstStyle/>
          <a:p>
            <a:endParaRPr lang="en-US" sz="2800" dirty="0">
              <a:solidFill>
                <a:schemeClr val="bg1"/>
              </a:solidFill>
              <a:latin typeface="Times New Roman" panose="02020603050405020304" pitchFamily="18" charset="0"/>
              <a:cs typeface="+mj-cs"/>
            </a:endParaRPr>
          </a:p>
          <a:p>
            <a:endParaRPr lang="en-US" sz="2800" dirty="0">
              <a:solidFill>
                <a:schemeClr val="bg1"/>
              </a:solidFill>
              <a:latin typeface="Times New Roman" panose="02020603050405020304" pitchFamily="18" charset="0"/>
              <a:cs typeface="+mj-cs"/>
            </a:endParaRPr>
          </a:p>
        </p:txBody>
      </p:sp>
      <p:sp>
        <p:nvSpPr>
          <p:cNvPr id="10" name="Rectangle 9">
            <a:extLst>
              <a:ext uri="{FF2B5EF4-FFF2-40B4-BE49-F238E27FC236}">
                <a16:creationId xmlns:a16="http://schemas.microsoft.com/office/drawing/2014/main" id="{1C059314-3522-5498-E191-11BF258AC3F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D36DC5A-B84F-4A62-3301-97D45D529A1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TextBox 3">
            <a:extLst>
              <a:ext uri="{FF2B5EF4-FFF2-40B4-BE49-F238E27FC236}">
                <a16:creationId xmlns:a16="http://schemas.microsoft.com/office/drawing/2014/main" id="{9DD1A335-D0C9-8045-472F-B38236A19AA2}"/>
              </a:ext>
            </a:extLst>
          </p:cNvPr>
          <p:cNvSpPr txBox="1"/>
          <p:nvPr/>
        </p:nvSpPr>
        <p:spPr>
          <a:xfrm>
            <a:off x="4258765" y="650282"/>
            <a:ext cx="6953847"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3" name="Rectangle: Rounded Corners 12">
            <a:extLst>
              <a:ext uri="{FF2B5EF4-FFF2-40B4-BE49-F238E27FC236}">
                <a16:creationId xmlns:a16="http://schemas.microsoft.com/office/drawing/2014/main" id="{1085796F-FDE0-46F4-D7E8-BE08DB107160}"/>
              </a:ext>
            </a:extLst>
          </p:cNvPr>
          <p:cNvSpPr/>
          <p:nvPr/>
        </p:nvSpPr>
        <p:spPr>
          <a:xfrm>
            <a:off x="2126751" y="2277747"/>
            <a:ext cx="9441949" cy="4127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 Why firms need to grow?</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Several reasons explain why firms need to grow. These can be summarized as follows: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1.  Increase profits.</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startAt="2"/>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Lower costs.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3.  Increase market power.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4.  Reduce risk.</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5.  Motivate management.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157CC262-9544-285A-4B7F-DBD06A758E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16099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BDC93F8-83E2-F1C8-5574-E48FB1B3E1FE}"/>
              </a:ext>
            </a:extLst>
          </p:cNvPr>
          <p:cNvSpPr>
            <a:spLocks noGrp="1"/>
          </p:cNvSpPr>
          <p:nvPr>
            <p:ph type="pic" sz="quarter" idx="10"/>
          </p:nvPr>
        </p:nvSpPr>
        <p:spPr>
          <a:xfrm flipH="1">
            <a:off x="-126203" y="1"/>
            <a:ext cx="126203" cy="6857998"/>
          </a:xfrm>
        </p:spPr>
        <p:txBody>
          <a:bodyPr/>
          <a:lstStyle/>
          <a:p>
            <a:endParaRPr lang="en-GB"/>
          </a:p>
        </p:txBody>
      </p:sp>
      <p:sp>
        <p:nvSpPr>
          <p:cNvPr id="4" name="Rectangle 3">
            <a:extLst>
              <a:ext uri="{FF2B5EF4-FFF2-40B4-BE49-F238E27FC236}">
                <a16:creationId xmlns:a16="http://schemas.microsoft.com/office/drawing/2014/main" id="{0289A835-C889-E38B-19BD-883266ED4E48}"/>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5" name="TextBox 4">
            <a:extLst>
              <a:ext uri="{FF2B5EF4-FFF2-40B4-BE49-F238E27FC236}">
                <a16:creationId xmlns:a16="http://schemas.microsoft.com/office/drawing/2014/main" id="{147891CC-07B3-46EC-BB09-1FFB8419A093}"/>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56C896-ED21-7893-564F-EBE5FDA8B6A3}"/>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Picture Placeholder 4">
            <a:extLst>
              <a:ext uri="{FF2B5EF4-FFF2-40B4-BE49-F238E27FC236}">
                <a16:creationId xmlns:a16="http://schemas.microsoft.com/office/drawing/2014/main" id="{3A09D14E-A001-4D03-E9AC-558B6CAEEF81}"/>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6D0A11CB-C898-71A8-8B0B-A994D8C9F182}"/>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92ACCD2-5513-7C27-9623-91ACC17CCF5E}"/>
              </a:ext>
            </a:extLst>
          </p:cNvPr>
          <p:cNvSpPr txBox="1"/>
          <p:nvPr/>
        </p:nvSpPr>
        <p:spPr>
          <a:xfrm>
            <a:off x="4787900" y="647552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39EA048D-706B-112F-1C86-AA04C2D3BA03}"/>
              </a:ext>
            </a:extLst>
          </p:cNvPr>
          <p:cNvSpPr txBox="1"/>
          <p:nvPr/>
        </p:nvSpPr>
        <p:spPr>
          <a:xfrm>
            <a:off x="4143524" y="130622"/>
            <a:ext cx="6953847" cy="1200329"/>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000" b="1" dirty="0">
                <a:latin typeface="Tajawal Medium" panose="00000600000000000000" pitchFamily="2" charset="-78"/>
                <a:cs typeface="Tajawal Medium" panose="00000600000000000000" pitchFamily="2" charset="-78"/>
              </a:rPr>
              <a:t>Corporate Strategy: Vertical Integration and Diversification</a:t>
            </a:r>
          </a:p>
        </p:txBody>
      </p:sp>
      <p:sp>
        <p:nvSpPr>
          <p:cNvPr id="8" name="Rectangle: Rounded Corners 7">
            <a:extLst>
              <a:ext uri="{FF2B5EF4-FFF2-40B4-BE49-F238E27FC236}">
                <a16:creationId xmlns:a16="http://schemas.microsoft.com/office/drawing/2014/main" id="{79C84477-9FD0-AA09-EAD0-7E4FD78F8D0D}"/>
              </a:ext>
            </a:extLst>
          </p:cNvPr>
          <p:cNvSpPr/>
          <p:nvPr/>
        </p:nvSpPr>
        <p:spPr>
          <a:xfrm>
            <a:off x="616449" y="1848531"/>
            <a:ext cx="11342670" cy="45568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Three dimensions of Corporate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All companies must navigate the three dimensions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of vertical integration, diversification, and geographic scope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Although many managers provide input, the responsibility for  corporate strategy ultimately rests with the CEO.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Jeff Bezos,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Amazon’s CEO, determined  in what stages of the industry value chain Amazon would participate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(question 1).</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With its prevalent delivery lockers in large metropolitan areas and its first brick-and-mortar retail store opened in New York City, Amazon moved forward in the industry value chain to be closer to its end customer. With its offering of Amazon-branded electronics and more recently groceries, it also moved backward in the industry value chain toward manufacturing and production.</a:t>
            </a:r>
          </a:p>
        </p:txBody>
      </p:sp>
      <p:pic>
        <p:nvPicPr>
          <p:cNvPr id="10" name="Graphic 21">
            <a:extLst>
              <a:ext uri="{FF2B5EF4-FFF2-40B4-BE49-F238E27FC236}">
                <a16:creationId xmlns:a16="http://schemas.microsoft.com/office/drawing/2014/main" id="{DE700022-87F0-6018-F548-87F148F2227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06125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85EAE6-BFA6-766D-A032-077E4DCB399E}"/>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Rectangle 3">
            <a:extLst>
              <a:ext uri="{FF2B5EF4-FFF2-40B4-BE49-F238E27FC236}">
                <a16:creationId xmlns:a16="http://schemas.microsoft.com/office/drawing/2014/main" id="{07E1466C-618D-7401-2AD8-53F13CCEC225}"/>
              </a:ext>
            </a:extLst>
          </p:cNvPr>
          <p:cNvSpPr/>
          <p:nvPr/>
        </p:nvSpPr>
        <p:spPr>
          <a:xfrm>
            <a:off x="229225" y="78227"/>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723EAF0-F738-832B-3A6D-30BFAB25C92C}"/>
              </a:ext>
            </a:extLst>
          </p:cNvPr>
          <p:cNvSpPr txBox="1"/>
          <p:nvPr/>
        </p:nvSpPr>
        <p:spPr>
          <a:xfrm>
            <a:off x="2523301" y="151595"/>
            <a:ext cx="7854206" cy="1323439"/>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400" b="1" dirty="0">
                <a:latin typeface="Tajawal Medium" panose="00000600000000000000" pitchFamily="2" charset="-78"/>
                <a:cs typeface="Tajawal Medium" panose="00000600000000000000" pitchFamily="2" charset="-78"/>
              </a:rPr>
              <a:t>Corporate Strategy: Vertical Integration and Diversification</a:t>
            </a:r>
          </a:p>
        </p:txBody>
      </p:sp>
      <p:sp>
        <p:nvSpPr>
          <p:cNvPr id="7" name="Rectangle: Rounded Corners 6">
            <a:extLst>
              <a:ext uri="{FF2B5EF4-FFF2-40B4-BE49-F238E27FC236}">
                <a16:creationId xmlns:a16="http://schemas.microsoft.com/office/drawing/2014/main" id="{4EB02433-0896-DD4F-157E-0A8E736B540B}"/>
              </a:ext>
            </a:extLst>
          </p:cNvPr>
          <p:cNvSpPr/>
          <p:nvPr/>
        </p:nvSpPr>
        <p:spPr>
          <a:xfrm>
            <a:off x="968331" y="1954835"/>
            <a:ext cx="10600370" cy="44505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Bezos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also chooses what range of products and services to offer, and which not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(question 2).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Finally,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Bezos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also decided  to customize certain country-specific websites despite the instant global reach of e-commerce firms. With this strategic decision, he decided where to compete globally in terms of different geographies beyond the United States. In short, Bezos determined where Amazon competes geographically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(question 3).</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2" name="Graphic 21">
            <a:extLst>
              <a:ext uri="{FF2B5EF4-FFF2-40B4-BE49-F238E27FC236}">
                <a16:creationId xmlns:a16="http://schemas.microsoft.com/office/drawing/2014/main" id="{4F8D8A88-1578-3440-4D97-B4D0E079E39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03F352-BA68-31B2-D4CD-81FF60B49247}"/>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B32BEA4-B7EC-CA5A-F252-345D57E05FEF}"/>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9D5C2905-4F8C-5D73-94C7-03F5824085F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3B4428A-4B84-11E9-0654-1CF2DC2213DB}"/>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392AFEC5-5564-8238-94C1-4D1F45FC0835}"/>
              </a:ext>
            </a:extLst>
          </p:cNvPr>
          <p:cNvSpPr/>
          <p:nvPr/>
        </p:nvSpPr>
        <p:spPr>
          <a:xfrm>
            <a:off x="1068105" y="1954836"/>
            <a:ext cx="10812720" cy="43190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7.2 The Boundaries of the Firm</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Determining the boundaries of the firm so that it is more likely to gain and sustain a competitive advantage is the critical challenge in corporate strategy. A theoretical framework  in strategic management called transaction cost economics explains and predicts the boundaries of the firm. Insights gained from transaction cost economics help managers decide what activities to do in-house versus what services and products to obtain from the external market.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DAF44C5-60C5-C166-D7D2-462F56D1A6C0}"/>
              </a:ext>
            </a:extLst>
          </p:cNvPr>
          <p:cNvSpPr txBox="1"/>
          <p:nvPr/>
        </p:nvSpPr>
        <p:spPr>
          <a:xfrm>
            <a:off x="2523301" y="151595"/>
            <a:ext cx="7854206" cy="138499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600" b="1" dirty="0">
                <a:latin typeface="Tajawal Medium" panose="00000600000000000000" pitchFamily="2" charset="-78"/>
                <a:cs typeface="Tajawal Medium" panose="00000600000000000000" pitchFamily="2" charset="-78"/>
              </a:rPr>
              <a:t>Corporate Strategy: Vertical Integration and Diversification</a:t>
            </a:r>
          </a:p>
        </p:txBody>
      </p:sp>
      <p:sp>
        <p:nvSpPr>
          <p:cNvPr id="6" name="TextBox 5">
            <a:extLst>
              <a:ext uri="{FF2B5EF4-FFF2-40B4-BE49-F238E27FC236}">
                <a16:creationId xmlns:a16="http://schemas.microsoft.com/office/drawing/2014/main" id="{DA652646-D499-1D84-C850-3A016A69534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3" name="Graphic 21">
            <a:extLst>
              <a:ext uri="{FF2B5EF4-FFF2-40B4-BE49-F238E27FC236}">
                <a16:creationId xmlns:a16="http://schemas.microsoft.com/office/drawing/2014/main" id="{F9A98380-4A20-4D85-F037-80C1DB42EE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56794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26BB3D8-2960-2D1A-B1BB-054EDCE220DA}"/>
              </a:ext>
            </a:extLst>
          </p:cNvPr>
          <p:cNvSpPr/>
          <p:nvPr/>
        </p:nvSpPr>
        <p:spPr>
          <a:xfrm>
            <a:off x="617280" y="1876263"/>
            <a:ext cx="6266406" cy="45290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a:ln>
                  <a:noFill/>
                </a:ln>
                <a:solidFill>
                  <a:srgbClr val="FF0000"/>
                </a:solidFill>
                <a:effectLst/>
                <a:uLnTx/>
                <a:uFillTx/>
                <a:latin typeface="Calibri" panose="020F0502020204030204"/>
                <a:ea typeface="+mn-ea"/>
                <a:cs typeface="+mn-cs"/>
              </a:rPr>
              <a:t>Transaction costs </a:t>
            </a: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are all internal and external costs associated with an economic exchange, whether it takes place within the boundaries of a firm or in markets. Exhibit 8.2 visualizes the notion of </a:t>
            </a:r>
            <a:r>
              <a:rPr kumimoji="0" lang="en-US" sz="2600" b="0" i="0" u="none" strike="noStrike" kern="1200" cap="none" spc="0" normalizeH="0" baseline="0" noProof="0">
                <a:ln>
                  <a:noFill/>
                </a:ln>
                <a:solidFill>
                  <a:srgbClr val="FF0000"/>
                </a:solidFill>
                <a:effectLst/>
                <a:uLnTx/>
                <a:uFillTx/>
                <a:latin typeface="Calibri" panose="020F0502020204030204"/>
                <a:ea typeface="+mn-ea"/>
                <a:cs typeface="+mn-cs"/>
              </a:rPr>
              <a:t>transaction costs</a:t>
            </a: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It shows the respective internal transactions costs within Firm A and Firm B, as well as the external transactions that occur when Firm A and Firm B do business with one another. The total costs of transacting consist of external and internal transaction costs, as follows:</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E4D62B3-D902-DFAD-B6D0-A9D260C1EE8B}"/>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31C053-01F6-BB2E-3865-806D1268F3D3}"/>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06307BAC-3523-F550-78C2-CE8041F8AE7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F386011-A66D-40B6-065E-55E208D3F161}"/>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4CA0782-01AB-4CD6-9D03-FCED6EA675E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10" name="TextBox 9">
            <a:extLst>
              <a:ext uri="{FF2B5EF4-FFF2-40B4-BE49-F238E27FC236}">
                <a16:creationId xmlns:a16="http://schemas.microsoft.com/office/drawing/2014/main" id="{B7330EB6-AE79-ACB4-7B94-569DD43CA55D}"/>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11" name="Content Placeholder 6">
            <a:extLst>
              <a:ext uri="{FF2B5EF4-FFF2-40B4-BE49-F238E27FC236}">
                <a16:creationId xmlns:a16="http://schemas.microsoft.com/office/drawing/2014/main" id="{E9B38309-E3BF-D7D0-07EC-62702B7A2710}"/>
              </a:ext>
            </a:extLst>
          </p:cNvPr>
          <p:cNvPicPr>
            <a:picLocks noChangeAspect="1"/>
          </p:cNvPicPr>
          <p:nvPr/>
        </p:nvPicPr>
        <p:blipFill>
          <a:blip r:embed="rId2"/>
          <a:stretch>
            <a:fillRect/>
          </a:stretch>
        </p:blipFill>
        <p:spPr>
          <a:xfrm>
            <a:off x="7027524" y="1942005"/>
            <a:ext cx="5021567" cy="4458761"/>
          </a:xfrm>
          <a:prstGeom prst="rect">
            <a:avLst/>
          </a:prstGeom>
        </p:spPr>
      </p:pic>
      <p:pic>
        <p:nvPicPr>
          <p:cNvPr id="4" name="Graphic 21">
            <a:extLst>
              <a:ext uri="{FF2B5EF4-FFF2-40B4-BE49-F238E27FC236}">
                <a16:creationId xmlns:a16="http://schemas.microsoft.com/office/drawing/2014/main" id="{173596D5-818F-9134-668B-FB20F01358A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63594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EC0129-3B58-848D-4ED2-B6C326390856}"/>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91DD8D-2CE0-7331-C405-D4AAE8E6872D}"/>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4306D3D-38AE-8A3D-6807-6E996E36B63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F2748A7-D739-728A-648E-883AE594E94E}"/>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98DBE3-8BB6-FB77-BD63-66AD3EEB7FE1}"/>
              </a:ext>
            </a:extLst>
          </p:cNvPr>
          <p:cNvSpPr txBox="1"/>
          <p:nvPr/>
        </p:nvSpPr>
        <p:spPr>
          <a:xfrm>
            <a:off x="4787900" y="6477602"/>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2" name="TextBox 1">
            <a:extLst>
              <a:ext uri="{FF2B5EF4-FFF2-40B4-BE49-F238E27FC236}">
                <a16:creationId xmlns:a16="http://schemas.microsoft.com/office/drawing/2014/main" id="{B5AB2FDF-FBB9-B28C-0A8B-C0D4AB316DA6}"/>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Rounded Corners 9">
            <a:extLst>
              <a:ext uri="{FF2B5EF4-FFF2-40B4-BE49-F238E27FC236}">
                <a16:creationId xmlns:a16="http://schemas.microsoft.com/office/drawing/2014/main" id="{D6E6B4DD-B4A7-AB65-C439-2A9347CF2448}"/>
              </a:ext>
            </a:extLst>
          </p:cNvPr>
          <p:cNvSpPr/>
          <p:nvPr/>
        </p:nvSpPr>
        <p:spPr>
          <a:xfrm>
            <a:off x="1068512" y="1876263"/>
            <a:ext cx="10500188" cy="45290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When companies transact in the open market, they incur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external transaction costs</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 costs of searching for a firm or an individual with whom to contract, and then negotiating, monitoring, and enforcing the contract.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Transaction costs can occur within the firm as well. Considered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internal transaction costs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these include costs pertaining to organizing an economic exchange within a firm.</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011AA56E-D72F-9547-C689-C81D533780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5016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853022"/>
            <a:ext cx="10734675" cy="449368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Firms vs. Markets: make or buy?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Transaction cost economics allows us to explain which activities a firm should pursue in-house (“make”) versus which goods and services to obtain externally (“buy”). These decisions help determine the boundaries of the firm. In some cases, costs of using the market such as search costs, negotiating and drafting contracts, monitoring work, and enforcing contracts when necessary may be higher than integrating the activity within a single firm and coordinating it through an organizational hierarchy.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Rectangle 2">
            <a:extLst>
              <a:ext uri="{FF2B5EF4-FFF2-40B4-BE49-F238E27FC236}">
                <a16:creationId xmlns:a16="http://schemas.microsoft.com/office/drawing/2014/main" id="{D3746B8B-18FF-41BD-54D1-70702F6F33A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7D9C03A-47AE-398B-B0C8-D193DD036BFA}"/>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9C1BE8A-5270-AECC-E687-705DC12D75C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953C6A7-4E42-8360-442C-5A120307EC37}"/>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0313397-A564-5BB9-BF87-36FE53E5DF3C}"/>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2" name="Graphic 21">
            <a:extLst>
              <a:ext uri="{FF2B5EF4-FFF2-40B4-BE49-F238E27FC236}">
                <a16:creationId xmlns:a16="http://schemas.microsoft.com/office/drawing/2014/main" id="{30367C8C-526E-6A34-21E8-75325AE4CB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48037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C5B1917-1859-87A0-9669-30F011F81737}"/>
              </a:ext>
            </a:extLst>
          </p:cNvPr>
          <p:cNvSpPr/>
          <p:nvPr/>
        </p:nvSpPr>
        <p:spPr>
          <a:xfrm>
            <a:off x="728662" y="1840729"/>
            <a:ext cx="10734675" cy="459532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When the costs of pursuing an activity in-house are less than the costs of transacting for that activity in the market (C in-house &lt; C market), then the firm should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vertically integrate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by owning production of the needed inputs or the channels for the distribution of outputs. In other words, when firms are more efficient in organizing economic activity than are markets, which rely on contracts among many independent actors, firms should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vertically integrate.</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AA96207C-A53E-80BC-83E6-AAD6775D4D9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0F98009-35E2-2E7F-1846-F6DE8AC713E4}"/>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FE117BE9-8FAB-A70F-E750-7D0A73827F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8ACB90-85A3-A6CE-DD12-A8557EB43FBD}"/>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2024C1-2E8D-6601-84B7-C924AF132F4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89018834-D629-A011-68F2-450B7942A62F}"/>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3" name="Graphic 21">
            <a:extLst>
              <a:ext uri="{FF2B5EF4-FFF2-40B4-BE49-F238E27FC236}">
                <a16:creationId xmlns:a16="http://schemas.microsoft.com/office/drawing/2014/main" id="{3165C297-F116-D6BC-6682-0120EDD50C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89163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8F1E6C-2716-67D8-9CF2-3774B54380AD}"/>
              </a:ext>
            </a:extLst>
          </p:cNvPr>
          <p:cNvSpPr/>
          <p:nvPr/>
        </p:nvSpPr>
        <p:spPr>
          <a:xfrm>
            <a:off x="728662" y="1892741"/>
            <a:ext cx="10734675" cy="461183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Alternatives on the make-or-buy continuum</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“make” and “buy” choices anchor each end of a continuum from markets to firms,  as depicted in Exhibit 8.4. Several alternative hybrid arrangements are available between these two extremes. Moving from transacting in the market (“buy”) to full integration (“make”), alternatives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include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short-term contracts as well as various forms of strategic alliances (long-term contracts, equity alliances, and joint ventures) and parent–subsidiary relationships.</a:t>
            </a:r>
          </a:p>
        </p:txBody>
      </p:sp>
      <p:sp>
        <p:nvSpPr>
          <p:cNvPr id="5" name="Rectangle 4">
            <a:extLst>
              <a:ext uri="{FF2B5EF4-FFF2-40B4-BE49-F238E27FC236}">
                <a16:creationId xmlns:a16="http://schemas.microsoft.com/office/drawing/2014/main" id="{2BDE0224-DD93-DFCE-B186-6252C8AFFB6F}"/>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E27C62C-AA50-4B1D-EB7E-B005B8702A95}"/>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85D023BE-36AA-C7CC-FC1E-A373DC859E9C}"/>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EA3037E-54A9-2221-3FCD-31AA32564F1F}"/>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964E61C-320F-9C8F-55CD-5551F6F24FA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10" name="TextBox 9">
            <a:extLst>
              <a:ext uri="{FF2B5EF4-FFF2-40B4-BE49-F238E27FC236}">
                <a16:creationId xmlns:a16="http://schemas.microsoft.com/office/drawing/2014/main" id="{6564BA06-74E4-3EE0-80B1-DBA13B497BBD}"/>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4" name="Graphic 21">
            <a:extLst>
              <a:ext uri="{FF2B5EF4-FFF2-40B4-BE49-F238E27FC236}">
                <a16:creationId xmlns:a16="http://schemas.microsoft.com/office/drawing/2014/main" id="{BBAB2620-157D-9368-FB3C-9074B20882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1319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407A9F-6E24-C43D-C54B-717A63109A0A}"/>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224DB50-AA87-7CE5-4D3F-5EA32FE8C8F2}"/>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403CFED9-3C33-4079-EFF2-A3F55926608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3C74742-3D5A-7C9C-9BDB-0C031CABED95}"/>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8C3ACAA-BB85-32B9-A48E-CB0C9777F1B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10" name="TextBox 9">
            <a:extLst>
              <a:ext uri="{FF2B5EF4-FFF2-40B4-BE49-F238E27FC236}">
                <a16:creationId xmlns:a16="http://schemas.microsoft.com/office/drawing/2014/main" id="{370D6915-C6EC-9C07-A7C4-E646960B61E7}"/>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11" name="Content Placeholder 1">
            <a:extLst>
              <a:ext uri="{FF2B5EF4-FFF2-40B4-BE49-F238E27FC236}">
                <a16:creationId xmlns:a16="http://schemas.microsoft.com/office/drawing/2014/main" id="{1978B67C-8D7F-B256-F9B4-E55BDEEF7D4F}"/>
              </a:ext>
            </a:extLst>
          </p:cNvPr>
          <p:cNvPicPr>
            <a:picLocks noChangeAspect="1"/>
          </p:cNvPicPr>
          <p:nvPr/>
        </p:nvPicPr>
        <p:blipFill>
          <a:blip r:embed="rId2"/>
          <a:stretch>
            <a:fillRect/>
          </a:stretch>
        </p:blipFill>
        <p:spPr>
          <a:xfrm>
            <a:off x="1327759" y="1892080"/>
            <a:ext cx="9144000" cy="4358407"/>
          </a:xfrm>
          <a:prstGeom prst="rect">
            <a:avLst/>
          </a:prstGeom>
        </p:spPr>
      </p:pic>
      <p:pic>
        <p:nvPicPr>
          <p:cNvPr id="2" name="Graphic 21">
            <a:extLst>
              <a:ext uri="{FF2B5EF4-FFF2-40B4-BE49-F238E27FC236}">
                <a16:creationId xmlns:a16="http://schemas.microsoft.com/office/drawing/2014/main" id="{7DA1F26C-A698-1A7B-2ACA-7663B2D0E24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64540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5" name="Rectangle 4">
            <a:extLst>
              <a:ext uri="{FF2B5EF4-FFF2-40B4-BE49-F238E27FC236}">
                <a16:creationId xmlns:a16="http://schemas.microsoft.com/office/drawing/2014/main" id="{ADB57316-93DF-55FF-871F-F7A63A9FF2F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52297-DA9A-CBC4-18F0-8761E83D0080}"/>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4E7D002B-29DE-D2F5-A243-75DC0ECB4C60}"/>
              </a:ext>
            </a:extLst>
          </p:cNvPr>
          <p:cNvSpPr txBox="1"/>
          <p:nvPr/>
        </p:nvSpPr>
        <p:spPr>
          <a:xfrm>
            <a:off x="1199542" y="60500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EF2FC22-D108-2E47-2097-AA5E44B39F6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3A20BC9-2B0A-170F-9A42-460C24087219}"/>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9" name="Rectangle 8">
            <a:extLst>
              <a:ext uri="{FF2B5EF4-FFF2-40B4-BE49-F238E27FC236}">
                <a16:creationId xmlns:a16="http://schemas.microsoft.com/office/drawing/2014/main" id="{0F7B943E-8A61-5F59-7ECC-8699786FBEDF}"/>
              </a:ext>
            </a:extLst>
          </p:cNvPr>
          <p:cNvSpPr/>
          <p:nvPr/>
        </p:nvSpPr>
        <p:spPr>
          <a:xfrm>
            <a:off x="728662" y="1892741"/>
            <a:ext cx="10840039" cy="461183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7.3 Vertical Integration along the Industry Value Chain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first key question when formulating corporate strategy is: In what stages of the industry value chain should the firm participate? Deciding whether to make or buy the various activities in the industry value chain involves the concept of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vertical integration</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Vertical integration is the firm’s ownership of its production of needed inputs or of the channels by which it distributes its outputs. Vertical integration can be measured by a firm’s value-added: What percentage of a firm’s sales is generated within the firm’s boundaries? The degree of vertical integration tends to correspond to the number of industry value chain stages in which a firm directly participates.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7A6D1523-4CE7-D714-F056-6F47F64F142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A296AB-E4C9-5C5F-7012-24A6FCF38D7D}"/>
              </a:ext>
            </a:extLst>
          </p:cNvPr>
          <p:cNvSpPr>
            <a:spLocks noGrp="1"/>
          </p:cNvSpPr>
          <p:nvPr>
            <p:ph idx="1"/>
          </p:nvPr>
        </p:nvSpPr>
        <p:spPr>
          <a:xfrm>
            <a:off x="300376" y="1821527"/>
            <a:ext cx="7103724" cy="43513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Exhibit  8.5 depicts a generic industry value chain. Industry value chains are also called vertical value chains, because they depict the transformation  of raw materials into finished goods and services along distinct vertical stages. Each stage of the vertical value chain typically represents a distinct industry in which a number of different firms are  competing. This is also why the expansion of a firm up or down the vertical industry value chain is called vertical integration.</a:t>
            </a:r>
          </a:p>
          <a:p>
            <a:endParaRPr lang="en-GB" dirty="0"/>
          </a:p>
        </p:txBody>
      </p:sp>
      <p:sp>
        <p:nvSpPr>
          <p:cNvPr id="5" name="Rectangle 4">
            <a:extLst>
              <a:ext uri="{FF2B5EF4-FFF2-40B4-BE49-F238E27FC236}">
                <a16:creationId xmlns:a16="http://schemas.microsoft.com/office/drawing/2014/main" id="{CE3AAFFB-0B6A-86FA-75EB-AD91EC1515A8}"/>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C19716-55CF-ECCC-BB28-ABBF81EBCD01}"/>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AFA87E1B-EF73-AF59-E088-BF921D533FD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5F8E2C4-44BD-42FC-5345-A8CA78BB778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8EEF70-E4DB-CCC4-DBAE-39BD219569BA}"/>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46259239-DD6A-8B5A-C9A2-63958BA1CF67}"/>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13" name="Picture 12">
            <a:extLst>
              <a:ext uri="{FF2B5EF4-FFF2-40B4-BE49-F238E27FC236}">
                <a16:creationId xmlns:a16="http://schemas.microsoft.com/office/drawing/2014/main" id="{3380ADFF-2C09-2AA2-72C0-2B439386433C}"/>
              </a:ext>
            </a:extLst>
          </p:cNvPr>
          <p:cNvPicPr>
            <a:picLocks noChangeAspect="1"/>
          </p:cNvPicPr>
          <p:nvPr/>
        </p:nvPicPr>
        <p:blipFill>
          <a:blip r:embed="rId2"/>
          <a:stretch>
            <a:fillRect/>
          </a:stretch>
        </p:blipFill>
        <p:spPr>
          <a:xfrm>
            <a:off x="7530957" y="1856694"/>
            <a:ext cx="4530437" cy="4316171"/>
          </a:xfrm>
          <a:prstGeom prst="rect">
            <a:avLst/>
          </a:prstGeom>
        </p:spPr>
      </p:pic>
      <p:pic>
        <p:nvPicPr>
          <p:cNvPr id="3" name="Graphic 21">
            <a:extLst>
              <a:ext uri="{FF2B5EF4-FFF2-40B4-BE49-F238E27FC236}">
                <a16:creationId xmlns:a16="http://schemas.microsoft.com/office/drawing/2014/main" id="{8B41C3B0-3885-6B26-37BA-B04C35D4254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96895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B11331-FC9B-681A-A294-26A089D2C17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D7CE4C83-A5B9-842E-5F78-86B49FDAECC5}"/>
              </a:ext>
            </a:extLst>
          </p:cNvPr>
          <p:cNvSpPr/>
          <p:nvPr/>
        </p:nvSpPr>
        <p:spPr>
          <a:xfrm>
            <a:off x="838200" y="1889347"/>
            <a:ext cx="1051560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Types Of vertical integration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Along the industry value chain, there are varying degrees of vertical integration. Some firms participate in only one or a few stages of the industry value chain, while others comprise many if not all stages.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EF6F68E-CD3E-D0A8-8948-DA67B60ABFF3}"/>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D388D0C-DD0C-F27E-F398-B5D4D2AC03D8}"/>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B58E6AC8-CF25-9D1F-31F9-D538D2ED110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D74DFA5-F881-D39D-7220-7F128012661D}"/>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53B619D-27D5-C5EF-F616-399E167F9AF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69A297E5-BA24-FABE-DA8E-9A339368E82D}"/>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6" name="Graphic 21">
            <a:extLst>
              <a:ext uri="{FF2B5EF4-FFF2-40B4-BE49-F238E27FC236}">
                <a16:creationId xmlns:a16="http://schemas.microsoft.com/office/drawing/2014/main" id="{B4555C86-BF04-2327-FD2A-995810CC45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04066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FD25617-4C97-1E53-14C7-CA4586C73E73}"/>
              </a:ext>
            </a:extLst>
          </p:cNvPr>
          <p:cNvSpPr>
            <a:spLocks noGrp="1"/>
          </p:cNvSpPr>
          <p:nvPr>
            <p:ph idx="1"/>
          </p:nvPr>
        </p:nvSpPr>
        <p:spPr>
          <a:xfrm>
            <a:off x="838200" y="1821527"/>
            <a:ext cx="10515600" cy="45838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doing so, HTC engaged in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backward vertical integration—moving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ownership of activities upstream to the originating inputs of the value chain. Moreover, by moving downstream into sales and increasing its branding activities, HTC has also engaged in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forward vertical integration—moving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ownership of activities closer to the end customer.</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56472EE-AC94-2F9F-4B5D-B7CB5292052E}"/>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57FAC51-076B-35D6-D68A-F214836FC2F3}"/>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3E62FE07-BD5D-B0A6-43EC-8BFC6492B43A}"/>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222282D-85D4-0638-E6E3-8379148949FC}"/>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454657E-3A29-A22D-576F-F9C2412CFDD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4C7BE3BF-ADC8-7254-3C05-2341DD2172DC}"/>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3" name="Graphic 21">
            <a:extLst>
              <a:ext uri="{FF2B5EF4-FFF2-40B4-BE49-F238E27FC236}">
                <a16:creationId xmlns:a16="http://schemas.microsoft.com/office/drawing/2014/main" id="{7452FEE4-FA15-039A-4F33-916F623901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74572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6D07D92-7075-3514-4557-756CD25E3C61}"/>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8F5509D-BE69-A27E-1967-082938F79AB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81B95A29-287B-AC12-F873-A295A80ED4A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6952957-2E84-7898-4790-067029CC2D5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5614D8A3-6A56-BEDA-0573-B7A2F5B0B05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2" name="TextBox 1">
            <a:extLst>
              <a:ext uri="{FF2B5EF4-FFF2-40B4-BE49-F238E27FC236}">
                <a16:creationId xmlns:a16="http://schemas.microsoft.com/office/drawing/2014/main" id="{3B71D880-0A80-7D63-F5C9-B2132B9EF142}"/>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4" name="Rectangle: Rounded Corners 3">
            <a:extLst>
              <a:ext uri="{FF2B5EF4-FFF2-40B4-BE49-F238E27FC236}">
                <a16:creationId xmlns:a16="http://schemas.microsoft.com/office/drawing/2014/main" id="{462330D6-0D7E-9FE1-3385-8149EB1FBFF4}"/>
              </a:ext>
            </a:extLst>
          </p:cNvPr>
          <p:cNvSpPr/>
          <p:nvPr/>
        </p:nvSpPr>
        <p:spPr>
          <a:xfrm>
            <a:off x="617279" y="1991321"/>
            <a:ext cx="10951421" cy="4414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Benefits and risks of vertical integration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To decide the degree and type of vertical integration to pursue, managers need to understand the possible benefits and risks of vertical integration. At a minimum, executives need to proceed with caution, and carefully consider the countervailing risks at the same time they consider the benefits.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686B8615-55AA-A29D-3993-DF662E9B918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18745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D92FA5-6879-8136-87B0-99FA75CE3E67}"/>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32517320-C27F-2E63-D386-06F8D58C75BF}"/>
              </a:ext>
            </a:extLst>
          </p:cNvPr>
          <p:cNvSpPr/>
          <p:nvPr/>
        </p:nvSpPr>
        <p:spPr>
          <a:xfrm>
            <a:off x="838200" y="1825625"/>
            <a:ext cx="1051560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Benefits of vertical integration</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Vertical integration, either backward or forward, can have a number of benefits, including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Lowering costs.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Improving quality.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Facilitating scheduling and planning.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Facilitating investments in specialized assets.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Securing critical supplies and distribution channels.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2EB20BFC-C1C0-24D8-3780-0C837F23F2D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DA3787F-5024-0F95-614B-364CF9D52F74}"/>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6F47038C-0E3F-014C-8000-D411E709B7F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8A0C6F-9124-3DBA-C896-91A85661782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C623A7C7-C5B2-3CC6-D3D4-4F56F459A19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E4BF26B1-EC5B-EBED-2603-BC20C6EDB2BF}"/>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6" name="Graphic 21">
            <a:extLst>
              <a:ext uri="{FF2B5EF4-FFF2-40B4-BE49-F238E27FC236}">
                <a16:creationId xmlns:a16="http://schemas.microsoft.com/office/drawing/2014/main" id="{D12E5B92-93BF-7071-6FB4-77F14FF26CA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496488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86C2E2-9ED3-7903-2F62-6FA645A85C6C}"/>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5C36FA-C9A9-6407-B2B3-33584E4AE1A7}"/>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0172EDAF-DA4E-7C5C-7F20-347F42FC5FB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287DED-0344-85B0-9BC9-E10F0D4B513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C191573B-0C2F-630E-5BF8-84C6A8040B2E}"/>
              </a:ext>
            </a:extLst>
          </p:cNvPr>
          <p:cNvSpPr/>
          <p:nvPr/>
        </p:nvSpPr>
        <p:spPr>
          <a:xfrm>
            <a:off x="838200" y="1825625"/>
            <a:ext cx="1051560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Risks of vertical integration.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It is important to note that the risks of vertical integration can outweigh the benefits. Depending on the situation, vertical integration has several risks, some of which directly counter the potential benefits, including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Increasing costs.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Reducing quality.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Reducing flexibility.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Increasing the potential for legal repercussions.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3590AD1-04B6-4CC2-C8E0-AD4A0EA898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2156BD97-5A17-A071-C279-1E2EBF651446}"/>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4" name="Graphic 21">
            <a:extLst>
              <a:ext uri="{FF2B5EF4-FFF2-40B4-BE49-F238E27FC236}">
                <a16:creationId xmlns:a16="http://schemas.microsoft.com/office/drawing/2014/main" id="{B540B072-F867-2FE0-F3A3-E4043ABFF25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03924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65B48F5-CBCC-34CD-476A-0524821394BC}"/>
              </a:ext>
            </a:extLst>
          </p:cNvPr>
          <p:cNvSpPr>
            <a:spLocks noGrp="1"/>
          </p:cNvSpPr>
          <p:nvPr>
            <p:ph idx="1"/>
          </p:nvPr>
        </p:nvSpPr>
        <p:spPr>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Alternatives to vertical integration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Ideally, one would like to find alternatives to vertical integration that provide similar benefits without the accompanying risks. Taper integration and strategic outsourcing are two such alternatives.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1. Taper Integration.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One alternative to vertical integration is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taper integration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It is a way of orchestrating value activities in which a firm is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backwardly integrated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but it also relies on outside-market firms for some of its supplies, and/or is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forwardly integrated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but also relies on outside-market firms for some if its distribution.</a:t>
            </a:r>
          </a:p>
          <a:p>
            <a:endParaRPr lang="en-GB" dirty="0"/>
          </a:p>
        </p:txBody>
      </p:sp>
      <p:sp>
        <p:nvSpPr>
          <p:cNvPr id="5" name="Rectangle 4">
            <a:extLst>
              <a:ext uri="{FF2B5EF4-FFF2-40B4-BE49-F238E27FC236}">
                <a16:creationId xmlns:a16="http://schemas.microsoft.com/office/drawing/2014/main" id="{8D0C6F36-9546-F995-B89F-5CA1F6C00BF7}"/>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D1D586-3FF3-4470-A3E4-A4E5EB3D77E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4ED12A43-6D3F-2F6D-A029-F50CAC3436E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CE0F41F-E3B4-95D4-530B-BFD9089BC79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90AC7DD-9ACC-B93B-2230-A36AD1C1BF1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FC14ED33-830F-C824-0B80-2C6FC98A8007}"/>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3" name="Graphic 21">
            <a:extLst>
              <a:ext uri="{FF2B5EF4-FFF2-40B4-BE49-F238E27FC236}">
                <a16:creationId xmlns:a16="http://schemas.microsoft.com/office/drawing/2014/main" id="{9B4AEE36-AC98-C000-92E3-E724739240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529454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539906" y="2029041"/>
            <a:ext cx="6086925" cy="417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Exhibit 8.7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illustrates the concept of taper integration along the vertical industry value chain. Here, the firm sources intermediate goods and components from in-house suppliers as well as outside suppliers. In a similar fashion, a firm sells its products through company-owned retail outlets and through independent retailers. </a:t>
            </a: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Both Apple and Nike, for example,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use taper integration: They own retail outlets but also use other retailers, both the brick-and-mortar type and online.</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71919" y="112220"/>
            <a:ext cx="94204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9" name="Rectangle 8">
            <a:extLst>
              <a:ext uri="{FF2B5EF4-FFF2-40B4-BE49-F238E27FC236}">
                <a16:creationId xmlns:a16="http://schemas.microsoft.com/office/drawing/2014/main" id="{B7A59873-68B6-51F5-5C06-EF45AFD7F95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44A2C8D-79D4-D6A2-D7E1-EEBD437C2E7F}"/>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1AFEA4D-3BF2-B0C7-D47B-439CEAA41FE3}"/>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7C38D5A-FD10-B497-6500-AB7A37BF5830}"/>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6" name="Picture 5">
            <a:extLst>
              <a:ext uri="{FF2B5EF4-FFF2-40B4-BE49-F238E27FC236}">
                <a16:creationId xmlns:a16="http://schemas.microsoft.com/office/drawing/2014/main" id="{650C52FE-9AED-9625-C7FC-10463E71056F}"/>
              </a:ext>
            </a:extLst>
          </p:cNvPr>
          <p:cNvPicPr>
            <a:picLocks noChangeAspect="1"/>
          </p:cNvPicPr>
          <p:nvPr/>
        </p:nvPicPr>
        <p:blipFill>
          <a:blip r:embed="rId2"/>
          <a:stretch>
            <a:fillRect/>
          </a:stretch>
        </p:blipFill>
        <p:spPr>
          <a:xfrm>
            <a:off x="6858129" y="2054987"/>
            <a:ext cx="4791076" cy="4147486"/>
          </a:xfrm>
          <a:prstGeom prst="rect">
            <a:avLst/>
          </a:prstGeom>
        </p:spPr>
      </p:pic>
      <p:pic>
        <p:nvPicPr>
          <p:cNvPr id="4" name="Graphic 21">
            <a:extLst>
              <a:ext uri="{FF2B5EF4-FFF2-40B4-BE49-F238E27FC236}">
                <a16:creationId xmlns:a16="http://schemas.microsoft.com/office/drawing/2014/main" id="{905C40E0-2F0E-88F1-CEA5-D9944928FD2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2EF8B8-AE96-6413-7A2F-99E133D0D73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9117A5CF-A86A-FF39-86E4-D1703B1FED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1A570A4-FE7A-1DF8-39B7-F9D3C2D6D7C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9ADD7D2-9EB1-75CC-4E99-311D611357D2}"/>
              </a:ext>
            </a:extLst>
          </p:cNvPr>
          <p:cNvSpPr/>
          <p:nvPr/>
        </p:nvSpPr>
        <p:spPr>
          <a:xfrm>
            <a:off x="946131" y="1940671"/>
            <a:ext cx="10273249" cy="4420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Taper integration has several benefits: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It exposes in-house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suppliers and distributors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 market competition so that performance comparisons are possible. Rather than hollowing out its competencies by relying too much on outsourcing, taper integration allows a firm to retain and fine-tune its competencies in upstream and downstream value chain activities.</a:t>
            </a:r>
          </a:p>
        </p:txBody>
      </p:sp>
      <p:sp>
        <p:nvSpPr>
          <p:cNvPr id="12" name="Rectangle 11">
            <a:extLst>
              <a:ext uri="{FF2B5EF4-FFF2-40B4-BE49-F238E27FC236}">
                <a16:creationId xmlns:a16="http://schemas.microsoft.com/office/drawing/2014/main" id="{575D7660-4555-12A1-54F1-6990FE7AEC1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8ED45D-44CB-FA48-4810-20DC5C57AF2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DD4BC843-4A9F-779B-DE8D-565F01340A55}"/>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8" name="Graphic 21">
            <a:extLst>
              <a:ext uri="{FF2B5EF4-FFF2-40B4-BE49-F238E27FC236}">
                <a16:creationId xmlns:a16="http://schemas.microsoft.com/office/drawing/2014/main" id="{C8A2FC1A-48B1-02E2-2615-CAE3C33E4F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36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EE0C90-913C-C4DC-FDC1-F0C07646CC4B}"/>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81295D47-A590-FAF3-524A-774EB914956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7D0C7FA-4D63-7334-83C3-7B515DAB17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CDF3D2C6-A990-717E-84F5-CE1333211A6C}"/>
              </a:ext>
            </a:extLst>
          </p:cNvPr>
          <p:cNvSpPr/>
          <p:nvPr/>
        </p:nvSpPr>
        <p:spPr>
          <a:xfrm>
            <a:off x="1199628" y="2111375"/>
            <a:ext cx="10085526" cy="39374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Taper integration also enhances a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firm’s flexibility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For example, when adjusting to fluctuations in demand, a firm could cut back on the finished goods it delivers to external retailers while continuing to stock its own stores.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Using taper integration, firms can combine internal and external knowledge, possibly paving the path for innovation.</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163464F-2D64-76B1-79C1-27E10C2F036C}"/>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A426BC9-E567-FEBC-AEFE-FF0422FDDDC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6562E255-2BE4-B4D4-35DA-AEA37DDECE12}"/>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8" name="Graphic 21">
            <a:extLst>
              <a:ext uri="{FF2B5EF4-FFF2-40B4-BE49-F238E27FC236}">
                <a16:creationId xmlns:a16="http://schemas.microsoft.com/office/drawing/2014/main" id="{7CA417D1-40D5-3394-F4E3-E9E7387C8D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23409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C43355-B801-3580-803C-57699657831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B97E71A6-8DD6-A284-A962-CEA5E1121410}"/>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C5ABA47-DA3F-3D46-2248-50CD37979C60}"/>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237F2A0-800E-4AB6-814E-CE3FA470F4AF}"/>
              </a:ext>
            </a:extLst>
          </p:cNvPr>
          <p:cNvSpPr/>
          <p:nvPr/>
        </p:nvSpPr>
        <p:spPr>
          <a:xfrm>
            <a:off x="1469996" y="2150061"/>
            <a:ext cx="9923116" cy="39573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2. Strategic outsourcing</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Another alternative to vertical integration is strategic outsourcing, which involves moving one or more internal value chain activities out-side the firm’s boundaries to other firms in the industry value chain. A firm that engages in strategic outsourcing reduces its level of vertical integration.</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B7D1776-090E-F4F3-74D9-C256064020E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E2579BF-E7F2-1CA4-3699-2713FB0B3FE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F7660EC1-3E3D-BEEB-DDB2-C3DFC4597934}"/>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8" name="Graphic 21">
            <a:extLst>
              <a:ext uri="{FF2B5EF4-FFF2-40B4-BE49-F238E27FC236}">
                <a16:creationId xmlns:a16="http://schemas.microsoft.com/office/drawing/2014/main" id="{56B8C28F-770A-C0D7-4F78-CAB795C4D8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779586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70A7EA-159A-FD61-008B-2DBD660D2D75}"/>
              </a:ext>
            </a:extLst>
          </p:cNvPr>
          <p:cNvSpPr/>
          <p:nvPr/>
        </p:nvSpPr>
        <p:spPr>
          <a:xfrm>
            <a:off x="946131" y="1927332"/>
            <a:ext cx="10386265" cy="44415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7.4 Corporate Diversification: Expanding Beyond a Single Market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 firm that engages in diversification increases the variety of products and services it offers or markets and the geographic regions in which it competes. A non-diversified company focuses on a single market, whereas a diversified company competes in several different markets simultaneously. There are various general diversification strategies: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98CDC88-B87A-6C01-21E6-799D9C73F40E}"/>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9524786-A37D-FE43-7805-A75712E64FE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EE19E8C-4B82-8A5C-948D-B5D2D485E572}"/>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2454A3E-BC36-5BB8-A34C-E528575D803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2" name="TextBox 1">
            <a:extLst>
              <a:ext uri="{FF2B5EF4-FFF2-40B4-BE49-F238E27FC236}">
                <a16:creationId xmlns:a16="http://schemas.microsoft.com/office/drawing/2014/main" id="{FF321C46-15C8-9F8E-241F-1FAB186A27C3}"/>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4" name="Rectangle 3">
            <a:extLst>
              <a:ext uri="{FF2B5EF4-FFF2-40B4-BE49-F238E27FC236}">
                <a16:creationId xmlns:a16="http://schemas.microsoft.com/office/drawing/2014/main" id="{D91C210C-E53E-3EEC-5BA5-BDDED0CB706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AC3C70E-86D4-A3FC-28D4-D2BB4A7F04A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98665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5AF376-BDC6-34BA-5DC2-D97927CECECD}"/>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ABA0E0BA-07DE-9794-B757-1937A18D2291}"/>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49150C-78AD-06D2-95D4-0DC4DE7B6528}"/>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28BE7469-3B66-7767-D500-8F301CE2DBB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9B693D-4E0B-327A-E801-4269BB36E38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Rectangle 6">
            <a:extLst>
              <a:ext uri="{FF2B5EF4-FFF2-40B4-BE49-F238E27FC236}">
                <a16:creationId xmlns:a16="http://schemas.microsoft.com/office/drawing/2014/main" id="{4C3CF126-4FB9-F25E-A52E-3B4CB3E5237C}"/>
              </a:ext>
            </a:extLst>
          </p:cNvPr>
          <p:cNvSpPr/>
          <p:nvPr/>
        </p:nvSpPr>
        <p:spPr>
          <a:xfrm>
            <a:off x="946131" y="1856694"/>
            <a:ext cx="10581473" cy="44415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 firm that is active in several different product markets is pursuing a</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 product diversification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 firm that is active in several different countries is pursuing a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geographic diversification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 company that pursues both a product and a geographic diversification strategy simultaneously follows a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product–market diversification strategy.</a:t>
            </a:r>
            <a:endPar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486DE33-6DEA-1FC2-55AA-8E1E83EA3B79}"/>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8" name="Graphic 21">
            <a:extLst>
              <a:ext uri="{FF2B5EF4-FFF2-40B4-BE49-F238E27FC236}">
                <a16:creationId xmlns:a16="http://schemas.microsoft.com/office/drawing/2014/main" id="{A778E247-1FEB-0C5B-1E87-7C54BE4B58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80010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D0EE5E-A664-E806-5815-5E0CE06F96AA}"/>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CB24976-4F7C-8A4B-56A5-985BCD26C12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5BF92F6-8AA7-8FCC-F4B1-30365EE915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0FBBE1A3-A1FA-99EA-0706-BCC8D727B896}"/>
              </a:ext>
            </a:extLst>
          </p:cNvPr>
          <p:cNvSpPr/>
          <p:nvPr/>
        </p:nvSpPr>
        <p:spPr>
          <a:xfrm>
            <a:off x="946131" y="1883468"/>
            <a:ext cx="10283523" cy="4544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Tx/>
              <a:buChar char="-"/>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Types Of Corporate Diversification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To understand the different types and degrees of corporate diversification,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Richard Rumelt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developed a helpful classification scheme that identifies four main types of diversification by looking at two variables: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 percentage of revenue from the dominant or primary business.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 relationship of the core competencies across the business units.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23E28A5-80A5-B8D4-43F5-42EE0FCAB9C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3DB4E9-897B-19B6-58FB-CFF662CFF89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TextBox 2">
            <a:extLst>
              <a:ext uri="{FF2B5EF4-FFF2-40B4-BE49-F238E27FC236}">
                <a16:creationId xmlns:a16="http://schemas.microsoft.com/office/drawing/2014/main" id="{B113E0BB-7A0A-78B0-BCBD-60D3B4859E0A}"/>
              </a:ext>
            </a:extLst>
          </p:cNvPr>
          <p:cNvSpPr txBox="1"/>
          <p:nvPr/>
        </p:nvSpPr>
        <p:spPr>
          <a:xfrm>
            <a:off x="2397154" y="287034"/>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8" name="Graphic 21">
            <a:extLst>
              <a:ext uri="{FF2B5EF4-FFF2-40B4-BE49-F238E27FC236}">
                <a16:creationId xmlns:a16="http://schemas.microsoft.com/office/drawing/2014/main" id="{510A3594-7CF9-4728-A461-2332D3FDC29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920681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EA08322-F16E-E402-B519-5F006B8CD816}"/>
              </a:ext>
            </a:extLst>
          </p:cNvPr>
          <p:cNvSpPr/>
          <p:nvPr/>
        </p:nvSpPr>
        <p:spPr>
          <a:xfrm>
            <a:off x="915308" y="1546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01D7771-9971-2FE0-97BF-62016C86E986}"/>
              </a:ext>
            </a:extLst>
          </p:cNvPr>
          <p:cNvSpPr txBox="1"/>
          <p:nvPr/>
        </p:nvSpPr>
        <p:spPr>
          <a:xfrm>
            <a:off x="1130948" y="49438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9C42CC4-2CBF-58E7-181D-BEFB4A7D3AA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0D32720-0D93-2D6A-5FB7-AD7FDAF80F7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6D3F2E-D775-3D67-D44B-9C919B59D92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10" name="Rectangle 9">
            <a:extLst>
              <a:ext uri="{FF2B5EF4-FFF2-40B4-BE49-F238E27FC236}">
                <a16:creationId xmlns:a16="http://schemas.microsoft.com/office/drawing/2014/main" id="{DEFCEB91-98BF-974A-CE7C-202CE65CA00C}"/>
              </a:ext>
            </a:extLst>
          </p:cNvPr>
          <p:cNvSpPr/>
          <p:nvPr/>
        </p:nvSpPr>
        <p:spPr>
          <a:xfrm>
            <a:off x="946131" y="1699237"/>
            <a:ext cx="10550651" cy="46175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Just knowing the percentage of revenue of the dominant business immediately, (the first variable), lets us identify the first two types. Asking questions about the relationship of core competencies across business units allows us to identify the last two types. The four main types of business diversification are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1.  Single business.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2.  Dominant business.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3.  Related diversification.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4.  Unrelated diversification: the conglomerate.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AD5D612-ECE1-6400-77F3-619B211D7B4C}"/>
              </a:ext>
            </a:extLst>
          </p:cNvPr>
          <p:cNvSpPr txBox="1"/>
          <p:nvPr/>
        </p:nvSpPr>
        <p:spPr>
          <a:xfrm>
            <a:off x="2381410" y="154695"/>
            <a:ext cx="7854206"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4" name="Graphic 21">
            <a:extLst>
              <a:ext uri="{FF2B5EF4-FFF2-40B4-BE49-F238E27FC236}">
                <a16:creationId xmlns:a16="http://schemas.microsoft.com/office/drawing/2014/main" id="{293D570C-49EE-003A-F815-AD0101FFA9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820997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id="{8188E1CA-40D1-DD63-082F-12F3FCF7196E}"/>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8" name="Rectangle 7">
            <a:extLst>
              <a:ext uri="{FF2B5EF4-FFF2-40B4-BE49-F238E27FC236}">
                <a16:creationId xmlns:a16="http://schemas.microsoft.com/office/drawing/2014/main" id="{CF9DBB82-F0D0-3830-BDD0-A71D67CAF8C9}"/>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CD0C88-1049-85D6-4585-F17B80ACA1D2}"/>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id="{F7F39221-903A-975B-DA1C-D16580041195}"/>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209374E-9093-B704-FD64-34169ACBE231}"/>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76BE233-C516-796D-5405-26CC2F84B0B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3" name="Rectangle 2">
            <a:extLst>
              <a:ext uri="{FF2B5EF4-FFF2-40B4-BE49-F238E27FC236}">
                <a16:creationId xmlns:a16="http://schemas.microsoft.com/office/drawing/2014/main" id="{0AF4510E-36FD-3222-79B6-64288DB62885}"/>
              </a:ext>
            </a:extLst>
          </p:cNvPr>
          <p:cNvSpPr/>
          <p:nvPr/>
        </p:nvSpPr>
        <p:spPr>
          <a:xfrm>
            <a:off x="1221366" y="2373330"/>
            <a:ext cx="10283523" cy="3864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Single business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 single-business firm derives more than 95 percent of its revenues from one business.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Dominant business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 dominant-business firm derives between 70 and 95 percent of its revenues from a single business, but it pursues at least one other business activity that accounts for the remainder of revenue.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E78181F-A8E9-B108-9131-BA0F68F478EB}"/>
              </a:ext>
            </a:extLst>
          </p:cNvPr>
          <p:cNvSpPr txBox="1"/>
          <p:nvPr/>
        </p:nvSpPr>
        <p:spPr>
          <a:xfrm>
            <a:off x="4066877" y="290914"/>
            <a:ext cx="6042894"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4" name="Graphic 21">
            <a:extLst>
              <a:ext uri="{FF2B5EF4-FFF2-40B4-BE49-F238E27FC236}">
                <a16:creationId xmlns:a16="http://schemas.microsoft.com/office/drawing/2014/main" id="{91840459-9DE3-D616-F671-E0833A658CA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357771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2705529E-4030-379E-9F56-B605C691897F}"/>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6" name="Rectangle 5">
            <a:extLst>
              <a:ext uri="{FF2B5EF4-FFF2-40B4-BE49-F238E27FC236}">
                <a16:creationId xmlns:a16="http://schemas.microsoft.com/office/drawing/2014/main" id="{129E327A-4CA3-D44F-9E89-13D344212FB8}"/>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B6DAAC-593D-D914-A2C1-AE5CE4B48CA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696AE53-6843-59E8-92AC-8C07F890E638}"/>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69CF3A5C-F1C3-2C23-4C4D-2B369D7730F6}"/>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55BD063-9AF2-4A6C-6614-E430E18E4D8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Rectangle 6">
            <a:extLst>
              <a:ext uri="{FF2B5EF4-FFF2-40B4-BE49-F238E27FC236}">
                <a16:creationId xmlns:a16="http://schemas.microsoft.com/office/drawing/2014/main" id="{1223FB74-E7DF-9D64-FE94-93836E7A820B}"/>
              </a:ext>
            </a:extLst>
          </p:cNvPr>
          <p:cNvSpPr/>
          <p:nvPr/>
        </p:nvSpPr>
        <p:spPr>
          <a:xfrm>
            <a:off x="1582220" y="2288555"/>
            <a:ext cx="10233060" cy="39758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Related diversification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 firm follows a related diversification strategy when it derives less than 70 percent of its revenues from a single business activity and obtains revenues from other lines of business linked to the primary business activity.</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Unrelated diversification: the conglomerate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 firm follows  an unrelated diversification strategy when less than 70 percent of its  revenues comes from a single business and there are few, if any, linkages among its businesses.</a:t>
            </a:r>
          </a:p>
        </p:txBody>
      </p:sp>
      <p:sp>
        <p:nvSpPr>
          <p:cNvPr id="3" name="TextBox 2">
            <a:extLst>
              <a:ext uri="{FF2B5EF4-FFF2-40B4-BE49-F238E27FC236}">
                <a16:creationId xmlns:a16="http://schemas.microsoft.com/office/drawing/2014/main" id="{476FB241-05CD-0488-EEEF-3956C2B3B4F3}"/>
              </a:ext>
            </a:extLst>
          </p:cNvPr>
          <p:cNvSpPr txBox="1"/>
          <p:nvPr/>
        </p:nvSpPr>
        <p:spPr>
          <a:xfrm>
            <a:off x="4066877" y="290914"/>
            <a:ext cx="6042894"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4" name="Graphic 21">
            <a:extLst>
              <a:ext uri="{FF2B5EF4-FFF2-40B4-BE49-F238E27FC236}">
                <a16:creationId xmlns:a16="http://schemas.microsoft.com/office/drawing/2014/main" id="{D06A8D90-0BF6-4AE9-4AA2-39509474F9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374989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5131B3AB-0E69-D989-B82B-6302AC1FE128}"/>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6" name="Rectangle 5">
            <a:extLst>
              <a:ext uri="{FF2B5EF4-FFF2-40B4-BE49-F238E27FC236}">
                <a16:creationId xmlns:a16="http://schemas.microsoft.com/office/drawing/2014/main" id="{825E4834-720C-5D04-C3E8-2DF0AA24D08C}"/>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177E6-4611-180D-78D7-158A4E61328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B546F22-3FF8-931B-B731-C2FEDB8DCA3D}"/>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B2FE26B-100E-497E-0B18-EA7778CE7228}"/>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5AB0D2E-32B7-3E4B-C9C7-6240B10BFB3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4" name="TextBox 3">
            <a:extLst>
              <a:ext uri="{FF2B5EF4-FFF2-40B4-BE49-F238E27FC236}">
                <a16:creationId xmlns:a16="http://schemas.microsoft.com/office/drawing/2014/main" id="{90E43E79-014C-9CBA-326F-A4FFDDAD0788}"/>
              </a:ext>
            </a:extLst>
          </p:cNvPr>
          <p:cNvSpPr txBox="1"/>
          <p:nvPr/>
        </p:nvSpPr>
        <p:spPr>
          <a:xfrm>
            <a:off x="4066877" y="290914"/>
            <a:ext cx="6042894"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7" name="Rectangle 6">
            <a:extLst>
              <a:ext uri="{FF2B5EF4-FFF2-40B4-BE49-F238E27FC236}">
                <a16:creationId xmlns:a16="http://schemas.microsoft.com/office/drawing/2014/main" id="{D2669754-E71F-D3A1-C7E3-C2925F0ACCED}"/>
              </a:ext>
            </a:extLst>
          </p:cNvPr>
          <p:cNvSpPr/>
          <p:nvPr/>
        </p:nvSpPr>
        <p:spPr>
          <a:xfrm>
            <a:off x="1582220" y="2288555"/>
            <a:ext cx="10233060" cy="39758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Leveraging core competencies  For corporate Diversification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Chapter 4, when looking inside the firm, we introduced the idea that competitive advantage can be based on core competencies. Core competencies are unique strengths embedded deep within a firm. They allow companies to increase the perceived value of their product and service offerings and/or lower the cost to produce them.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Examples of core competencies are:</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58D3CAC2-B11F-37A8-7F2F-2EF8C3513D7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53605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103873BF-A0A6-8870-F2BB-118A2F9C56DB}"/>
              </a:ext>
            </a:extLst>
          </p:cNvPr>
          <p:cNvPicPr>
            <a:picLocks noChangeAspect="1"/>
          </p:cNvPicPr>
          <p:nvPr/>
        </p:nvPicPr>
        <p:blipFill>
          <a:blip r:embed="rId2" cstate="hqprint">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6" name="Rectangle 5">
            <a:extLst>
              <a:ext uri="{FF2B5EF4-FFF2-40B4-BE49-F238E27FC236}">
                <a16:creationId xmlns:a16="http://schemas.microsoft.com/office/drawing/2014/main" id="{3098ACD3-E989-75F2-D475-1A12A52B467D}"/>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7183951-16F9-96DC-6BC3-D3C258F48A3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564D8EB-1B7E-A38F-63FD-2FBEC97B6E2F}"/>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24589533-5702-F89D-445A-27E55DF67E17}"/>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735CBACF-C0BF-D176-1CF2-2FABF64FA6C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Rectangle 6">
            <a:extLst>
              <a:ext uri="{FF2B5EF4-FFF2-40B4-BE49-F238E27FC236}">
                <a16:creationId xmlns:a16="http://schemas.microsoft.com/office/drawing/2014/main" id="{A8CC993E-8F23-8F46-EC00-3978CAC8A857}"/>
              </a:ext>
            </a:extLst>
          </p:cNvPr>
          <p:cNvSpPr/>
          <p:nvPr/>
        </p:nvSpPr>
        <p:spPr>
          <a:xfrm>
            <a:off x="1326275" y="2291217"/>
            <a:ext cx="10396538" cy="3974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Walmart’s ability to effectively orchestrate a globally distributed supply chain at low cost.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Infosys’ ability to provide high-quality information technology services at a low cost by leveraging its global delivery model. This implies taking work to the location where it makes the best economic sense, based on the available talent and the least amount of  acceptable risk and lowest cost.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4F42CE-F6EE-679E-64C9-C67E71293E42}"/>
              </a:ext>
            </a:extLst>
          </p:cNvPr>
          <p:cNvSpPr txBox="1"/>
          <p:nvPr/>
        </p:nvSpPr>
        <p:spPr>
          <a:xfrm>
            <a:off x="4066877" y="290914"/>
            <a:ext cx="6042894"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pic>
        <p:nvPicPr>
          <p:cNvPr id="5" name="Graphic 21">
            <a:extLst>
              <a:ext uri="{FF2B5EF4-FFF2-40B4-BE49-F238E27FC236}">
                <a16:creationId xmlns:a16="http://schemas.microsoft.com/office/drawing/2014/main" id="{D88AA4FF-0A47-FDC5-A3BB-CAB775C138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781930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3775F3C7-3C49-1304-1AC2-0D0CBF99D9F0}"/>
              </a:ext>
            </a:extLst>
          </p:cNvPr>
          <p:cNvSpPr txBox="1">
            <a:spLocks/>
          </p:cNvSpPr>
          <p:nvPr/>
        </p:nvSpPr>
        <p:spPr>
          <a:xfrm>
            <a:off x="1074326" y="1703281"/>
            <a:ext cx="10515600" cy="4666662"/>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i="0" u="none" strike="noStrike" kern="1200" cap="none" spc="0" normalizeH="0" baseline="0" noProof="0" dirty="0">
                <a:ln>
                  <a:noFill/>
                </a:ln>
                <a:solidFill>
                  <a:srgbClr val="FF0000"/>
                </a:solidFill>
                <a:effectLst/>
                <a:uLnTx/>
                <a:uFillTx/>
                <a:latin typeface="Calibri" panose="020F0502020204030204"/>
                <a:ea typeface="+mn-ea"/>
                <a:cs typeface="+mn-cs"/>
              </a:rPr>
              <a:t>Four Options to Formulate Corporate Strategy via Core Competencies: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1.  Leverage existing core competencies to improve current market position.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2.  Build new core competencies to protect and extend current market position.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3.  Redeploy and recombine existing core competencies to compete in markets of the future.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4.  Build new core competencies to create and compete in markets of the future.</a:t>
            </a:r>
          </a:p>
        </p:txBody>
      </p:sp>
      <p:sp>
        <p:nvSpPr>
          <p:cNvPr id="4" name="TextBox 3">
            <a:extLst>
              <a:ext uri="{FF2B5EF4-FFF2-40B4-BE49-F238E27FC236}">
                <a16:creationId xmlns:a16="http://schemas.microsoft.com/office/drawing/2014/main" id="{485E322F-FB83-719E-BC09-28C2D4D028B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6" name="Rectangle 5">
            <a:extLst>
              <a:ext uri="{FF2B5EF4-FFF2-40B4-BE49-F238E27FC236}">
                <a16:creationId xmlns:a16="http://schemas.microsoft.com/office/drawing/2014/main" id="{17D4436C-3896-53F6-CA9C-2B2380C89A86}"/>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83A6E378-A55C-70B3-B1C2-48607F09271C}"/>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A90C614-7F1A-FC1A-CB32-817D6E3C099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3148130-E32F-6BD5-4054-0F5B4DFF1B89}"/>
              </a:ext>
            </a:extLst>
          </p:cNvPr>
          <p:cNvSpPr txBox="1"/>
          <p:nvPr/>
        </p:nvSpPr>
        <p:spPr>
          <a:xfrm>
            <a:off x="2478781" y="151940"/>
            <a:ext cx="7170728"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9">
            <a:extLst>
              <a:ext uri="{FF2B5EF4-FFF2-40B4-BE49-F238E27FC236}">
                <a16:creationId xmlns:a16="http://schemas.microsoft.com/office/drawing/2014/main" id="{DC9A1A5A-4186-91FB-6A55-AFEC42165419}"/>
              </a:ext>
            </a:extLst>
          </p:cNvPr>
          <p:cNvSpPr/>
          <p:nvPr/>
        </p:nvSpPr>
        <p:spPr>
          <a:xfrm>
            <a:off x="365755" y="8826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AD8540C-1867-962B-A2EF-DA51B6C5DDF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496281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1B7573D2-7DD9-C86D-62C0-4D4FC0F54FF1}"/>
              </a:ext>
            </a:extLst>
          </p:cNvPr>
          <p:cNvSpPr txBox="1">
            <a:spLocks/>
          </p:cNvSpPr>
          <p:nvPr/>
        </p:nvSpPr>
        <p:spPr>
          <a:xfrm>
            <a:off x="838200" y="1835898"/>
            <a:ext cx="6353710" cy="4547031"/>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 Corporate Diversification and firm performance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diversification-performance relationship is a function of the underlying type of diversification. A cumulative body of research indicates an inverted U-shaped relationship between the type of diversification and overall firm performance, as depicted in Exhibit 8.10. High and low levels of diversification are generally associated with lower overall performance, while moderate levels of diversification are associated with higher firm performance.</a:t>
            </a:r>
          </a:p>
        </p:txBody>
      </p:sp>
      <p:sp>
        <p:nvSpPr>
          <p:cNvPr id="4" name="TextBox 3">
            <a:extLst>
              <a:ext uri="{FF2B5EF4-FFF2-40B4-BE49-F238E27FC236}">
                <a16:creationId xmlns:a16="http://schemas.microsoft.com/office/drawing/2014/main" id="{5EFC73D6-8C56-CF7C-0EAF-4B2DB38C3ED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5" name="Rectangle 4">
            <a:extLst>
              <a:ext uri="{FF2B5EF4-FFF2-40B4-BE49-F238E27FC236}">
                <a16:creationId xmlns:a16="http://schemas.microsoft.com/office/drawing/2014/main" id="{026F9931-9678-7101-C958-F2A1678F918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AFE484B-4EF9-B37F-52E7-17A525C41355}"/>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9D03AC5-DC02-6B76-488E-D337357BAED1}"/>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9531F46-3D65-69E6-3DA7-F31A9946526D}"/>
              </a:ext>
            </a:extLst>
          </p:cNvPr>
          <p:cNvSpPr txBox="1"/>
          <p:nvPr/>
        </p:nvSpPr>
        <p:spPr>
          <a:xfrm>
            <a:off x="2636773" y="57124"/>
            <a:ext cx="7170728"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9">
            <a:extLst>
              <a:ext uri="{FF2B5EF4-FFF2-40B4-BE49-F238E27FC236}">
                <a16:creationId xmlns:a16="http://schemas.microsoft.com/office/drawing/2014/main" id="{59B7EDFF-8B78-A653-66D4-9673306BF6BF}"/>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D1AF0B4-A6E9-DECF-94CD-01D4731189A1}"/>
              </a:ext>
            </a:extLst>
          </p:cNvPr>
          <p:cNvPicPr>
            <a:picLocks noChangeAspect="1"/>
          </p:cNvPicPr>
          <p:nvPr/>
        </p:nvPicPr>
        <p:blipFill>
          <a:blip r:embed="rId2"/>
          <a:stretch>
            <a:fillRect/>
          </a:stretch>
        </p:blipFill>
        <p:spPr>
          <a:xfrm>
            <a:off x="7404099" y="1835900"/>
            <a:ext cx="4740801" cy="4564866"/>
          </a:xfrm>
          <a:prstGeom prst="rect">
            <a:avLst/>
          </a:prstGeom>
        </p:spPr>
      </p:pic>
      <p:pic>
        <p:nvPicPr>
          <p:cNvPr id="8" name="Graphic 21">
            <a:extLst>
              <a:ext uri="{FF2B5EF4-FFF2-40B4-BE49-F238E27FC236}">
                <a16:creationId xmlns:a16="http://schemas.microsoft.com/office/drawing/2014/main" id="{F84F650C-3D15-FF4D-B75B-24E5EECEC5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565125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0E8623-D0E5-F390-E705-BD1CE60B006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6" name="Rectangle 5">
            <a:extLst>
              <a:ext uri="{FF2B5EF4-FFF2-40B4-BE49-F238E27FC236}">
                <a16:creationId xmlns:a16="http://schemas.microsoft.com/office/drawing/2014/main" id="{D6AFE184-E4C6-A270-A22E-1FB90167483C}"/>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DA224D00-C217-8443-9312-502767E85EDE}"/>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B78D578-3060-3A19-7FE2-DA0488418901}"/>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2C33394-7539-A300-02C4-FE01FB4839F1}"/>
              </a:ext>
            </a:extLst>
          </p:cNvPr>
          <p:cNvSpPr txBox="1"/>
          <p:nvPr/>
        </p:nvSpPr>
        <p:spPr>
          <a:xfrm>
            <a:off x="2683109" y="57124"/>
            <a:ext cx="7170728"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3" name="Content Placeholder 3">
            <a:extLst>
              <a:ext uri="{FF2B5EF4-FFF2-40B4-BE49-F238E27FC236}">
                <a16:creationId xmlns:a16="http://schemas.microsoft.com/office/drawing/2014/main" id="{B575022A-4BE2-BC2C-1388-7BC4CCB537F2}"/>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Other potential benefits to firm performance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when following a diversification strategy  include financial economies, resulting from restructuring and using internal capital markets.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1. Restructuring</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Restructuring describes the process of reorganizing and divesting business units and activities to refocus a company in order to leverage its core competencies more fully.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D004F1B-E5A5-8B98-C009-AD81452280A5}"/>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E6B3EC3E-A746-7F23-616E-62966F619E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33164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D05DBB05-AB55-B7EC-005C-BED158BBDF5B}"/>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Corporate executives can restructure the portfolio of their firm’s businesses, much like an investor can change a portfolio of stocks. One helpful tool to guide corporate portfolio planning is the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Boston Consulting Group (BCG) growth-share matrix</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shown in Exhibit 8.12. This matrix locates the firm’s individual SBUs in two dimensions: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relative market share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(horizontal axis) and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speed of market growth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(vertical axis). The firm plots its SBUs into one of four categories in the matrix: dog, cash cow, star, and question mark.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Each category warrants a different investment strategy. All four categories shape the firm’s corporate strategy.</a:t>
            </a:r>
          </a:p>
        </p:txBody>
      </p:sp>
      <p:sp>
        <p:nvSpPr>
          <p:cNvPr id="4" name="TextBox 3">
            <a:extLst>
              <a:ext uri="{FF2B5EF4-FFF2-40B4-BE49-F238E27FC236}">
                <a16:creationId xmlns:a16="http://schemas.microsoft.com/office/drawing/2014/main" id="{0E66F316-53E2-AB84-840C-3C7C7643A37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5" name="Rectangle 4">
            <a:extLst>
              <a:ext uri="{FF2B5EF4-FFF2-40B4-BE49-F238E27FC236}">
                <a16:creationId xmlns:a16="http://schemas.microsoft.com/office/drawing/2014/main" id="{99E847AA-C153-762C-750E-04004F077DFE}"/>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BF7AABA-0E60-2C90-D463-5A1A433FD47C}"/>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89314FC-0657-13A7-2352-F835DCB60090}"/>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526D7058-CC1E-4D7E-233F-947D1F719BC3}"/>
              </a:ext>
            </a:extLst>
          </p:cNvPr>
          <p:cNvSpPr txBox="1"/>
          <p:nvPr/>
        </p:nvSpPr>
        <p:spPr>
          <a:xfrm>
            <a:off x="2590436" y="57124"/>
            <a:ext cx="7170728"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9">
            <a:extLst>
              <a:ext uri="{FF2B5EF4-FFF2-40B4-BE49-F238E27FC236}">
                <a16:creationId xmlns:a16="http://schemas.microsoft.com/office/drawing/2014/main" id="{91F997B8-765E-97CD-79A5-427E7D4A29A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CB2FC2E-F96B-862A-C18A-5121219613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334714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E3AC2BE8-6681-3739-17A7-FE08C43CD191}"/>
              </a:ext>
            </a:extLst>
          </p:cNvPr>
          <p:cNvSpPr txBox="1">
            <a:spLocks/>
          </p:cNvSpPr>
          <p:nvPr/>
        </p:nvSpPr>
        <p:spPr>
          <a:xfrm>
            <a:off x="197635" y="1836515"/>
            <a:ext cx="7206465"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00" b="1" i="1" u="none" strike="noStrike" kern="1200" cap="none" spc="0" normalizeH="0" baseline="0" noProof="0" dirty="0">
                <a:ln>
                  <a:noFill/>
                </a:ln>
                <a:solidFill>
                  <a:srgbClr val="FF0000"/>
                </a:solidFill>
                <a:effectLst/>
                <a:uLnTx/>
                <a:uFillTx/>
                <a:latin typeface="Calibri" panose="020F0502020204030204"/>
                <a:ea typeface="+mn-ea"/>
                <a:cs typeface="+mn-cs"/>
              </a:rPr>
              <a:t>SBUs identified as dogs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are relatively easy to identify: They are the underperforming  businesses. </a:t>
            </a:r>
            <a:r>
              <a:rPr kumimoji="0" lang="en-US" sz="2200" b="0" i="0" u="none" strike="noStrike" kern="1200" cap="none" spc="0" normalizeH="0" baseline="0" noProof="0" dirty="0">
                <a:ln>
                  <a:noFill/>
                </a:ln>
                <a:solidFill>
                  <a:srgbClr val="FF0000"/>
                </a:solidFill>
                <a:effectLst/>
                <a:uLnTx/>
                <a:uFillTx/>
                <a:latin typeface="Calibri" panose="020F0502020204030204"/>
                <a:ea typeface="+mn-ea"/>
                <a:cs typeface="+mn-cs"/>
              </a:rPr>
              <a:t>Dogs</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hold a small market share in a low-growth market; they have low and unstable earnings, combined with neutral or negative cash flows. The strategic recommendations are either to divest the business or to harvest it. This implies stopping investment in the business and squeezing out as much cash flow as possible before shutting it or selling it</a:t>
            </a:r>
            <a:r>
              <a:rPr kumimoji="0" lang="en-US" sz="2200" b="1" i="1" u="none" strike="noStrike" kern="1200" cap="none" spc="0" normalizeH="0" baseline="0" noProof="0" dirty="0">
                <a:ln>
                  <a:noFill/>
                </a:ln>
                <a:solidFill>
                  <a:srgbClr val="FF0000"/>
                </a:solidFill>
                <a:effectLst/>
                <a:uLnTx/>
                <a:uFillTx/>
                <a:latin typeface="Calibri" panose="020F0502020204030204"/>
                <a:ea typeface="+mn-ea"/>
                <a:cs typeface="+mn-cs"/>
              </a:rPr>
              <a:t>. Cash cows,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in contrast, are SBUs that compete in a low-growth market but hold considerable market share. Their earnings and cash flows are high and stable. The strategic recommendation is to invest enough into cash cows to hold their current position and to avoid having them turn into dogs (as indicated by the arrow).</a:t>
            </a:r>
          </a:p>
        </p:txBody>
      </p:sp>
      <p:sp>
        <p:nvSpPr>
          <p:cNvPr id="4" name="TextBox 3">
            <a:extLst>
              <a:ext uri="{FF2B5EF4-FFF2-40B4-BE49-F238E27FC236}">
                <a16:creationId xmlns:a16="http://schemas.microsoft.com/office/drawing/2014/main" id="{838297D2-FB68-C63A-1E72-1ACCA47A609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5" name="Rectangle 4">
            <a:extLst>
              <a:ext uri="{FF2B5EF4-FFF2-40B4-BE49-F238E27FC236}">
                <a16:creationId xmlns:a16="http://schemas.microsoft.com/office/drawing/2014/main" id="{089B7808-018D-FC8A-B409-026F1748D5A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B2D5E48-349B-BCD8-7434-8018FDDE6698}"/>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58AEF9D-D274-3C64-FA0F-2883E8CF9452}"/>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C863094-9F90-870B-5D2E-FC78FB3E07FC}"/>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Rectangle 9">
            <a:extLst>
              <a:ext uri="{FF2B5EF4-FFF2-40B4-BE49-F238E27FC236}">
                <a16:creationId xmlns:a16="http://schemas.microsoft.com/office/drawing/2014/main" id="{8EE09633-A026-7E8A-2F95-45124FC43502}"/>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5EC267-13AE-BF1A-F661-C50B5FDD855D}"/>
              </a:ext>
            </a:extLst>
          </p:cNvPr>
          <p:cNvPicPr>
            <a:picLocks noChangeAspect="1"/>
          </p:cNvPicPr>
          <p:nvPr/>
        </p:nvPicPr>
        <p:blipFill>
          <a:blip r:embed="rId2"/>
          <a:stretch>
            <a:fillRect/>
          </a:stretch>
        </p:blipFill>
        <p:spPr>
          <a:xfrm>
            <a:off x="7551505" y="1836515"/>
            <a:ext cx="4492889" cy="4439836"/>
          </a:xfrm>
          <a:prstGeom prst="rect">
            <a:avLst/>
          </a:prstGeom>
        </p:spPr>
      </p:pic>
      <p:pic>
        <p:nvPicPr>
          <p:cNvPr id="8" name="Graphic 21">
            <a:extLst>
              <a:ext uri="{FF2B5EF4-FFF2-40B4-BE49-F238E27FC236}">
                <a16:creationId xmlns:a16="http://schemas.microsoft.com/office/drawing/2014/main" id="{04D2753C-865E-9BB3-2772-1061ACF7C7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27675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159F20D6-955A-9165-AB73-D30AE6473C4A}"/>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 corporation’s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star SBUs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hold a high market share in a fast-growing market. Their earnings are high and either stable or growing. The recommendation for the corporate strategist is to invest sufficient resources to hold the star’s position or even increase investments for future growth. As indicated by the arrow, stars may turn into cash cows as the market in which the SBU is situated slows after reaching the maturity stage of the industry life cycle.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Finally, some SBUs are question marks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It is not clear whether they will turn into dogs or stars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7871D2C4-595B-8969-4C43-D2BE29CE4029}"/>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3C9735F-1CF3-8E2F-8B63-D0A7218A26C1}"/>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27F24F6-7C3E-4660-3E21-CD11F87E818A}"/>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400691C2-881D-7EC0-0439-E9E7D39B2E30}"/>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BA83A58-5C56-527D-FBDD-5C24A1674D19}"/>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869F41B1-0CB0-442E-31BA-CA217938451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99F5E8C2-A718-9621-D90A-953C7CFCB6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304417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2. Internal Capital Markets.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Internal capital market scan be a source of value creation in a diversification strategy if the conglomerate’s headquarters does a more efficient job of allocating capital through its budgeting process than what could be achieved in external capital markets. Based on private information, corporate managers are in a position to dis-cover which of their strategic business units will provide the highest return on invested capital. In addition, internal capital markets may allow the company to access capital at a lower cost.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888924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Operational management and corporate strategy. </a:t>
            </a:r>
            <a:r>
              <a:rPr lang="en-US" sz="2800" dirty="0">
                <a:solidFill>
                  <a:prstClr val="black"/>
                </a:solidFill>
                <a:latin typeface="Calibri" panose="020F0502020204030204"/>
              </a:rPr>
              <a:t>Operational management is the design, execution, and improvement of the processes that transform inputs into goods and services. Corporate strategy determines where along the industry value chain the firm operates — and therefore which operations it must run in-house.</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Corporate strategy sets the boundaries of the firm; operations deliver value within those boundaries.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Every make-or-buy, vertical integration, and diversification decision reshapes the firm’s operating footprint.</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818679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Make or buy: the fundamental operational decision. </a:t>
            </a:r>
            <a:r>
              <a:rPr lang="en-US" sz="2800" dirty="0">
                <a:solidFill>
                  <a:prstClr val="black"/>
                </a:solidFill>
                <a:latin typeface="Calibri" panose="020F0502020204030204"/>
              </a:rPr>
              <a:t>Transaction cost economics guides the choice: perform an activity in-house when doing so costs less than transacting for it in the market; otherwise, buy it.</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“Make” — the firm owns and operates the activity through vertical integration.</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“Buy” — operations depend on outside suppliers, requiring contracts and monitoring.</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In-between options: short-term contracts, strategic alliances, joint ventures, and parent–subsidiary relationships.</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770614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Managing operations along the vertical value chain. </a:t>
            </a:r>
            <a:r>
              <a:rPr lang="en-US" sz="2800" dirty="0">
                <a:solidFill>
                  <a:prstClr val="black"/>
                </a:solidFill>
                <a:latin typeface="Calibri" panose="020F0502020204030204"/>
              </a:rPr>
              <a:t>The industry value chain transforms raw materials into finished goods and services delivered to customers. Each stage is an operational system that must be coordinated with the stages upstream and downstream:</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Upstream operations: raw materials, components, and intermediate goods.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Midstream operations: final assembly and manufacturing.</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Downstream operations: marketing, sales, distribution, and after-sales service.</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561876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Operational benefits of vertical integration: </a:t>
            </a:r>
            <a:r>
              <a:rPr lang="en-US" sz="2800" dirty="0">
                <a:solidFill>
                  <a:prstClr val="black"/>
                </a:solidFill>
                <a:latin typeface="Calibri" panose="020F0502020204030204"/>
              </a:rPr>
              <a:t>lowering costs, improving quality, facilitating scheduling and planning of throughput, securing critical supplies and distribution channels, and enabling investment in specialized assets.</a:t>
            </a:r>
          </a:p>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Operational risks: </a:t>
            </a:r>
            <a:r>
              <a:rPr lang="en-US" sz="2800" dirty="0">
                <a:solidFill>
                  <a:prstClr val="black"/>
                </a:solidFill>
                <a:latin typeface="Calibri" panose="020F0502020204030204"/>
              </a:rPr>
              <a:t>in-house suppliers shielded from market competition can raise costs and let quality slip, while integration reduces the firm’s flexibility to adjust operations when demand fluctuates or technology shifts.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The operational test: integrate only when doing an activity in-house is cheaper and better than transacting for it in the market.</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274109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Flexible operations: alternatives to full vertical integration.</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Taper integration — the firm makes part of its requirements in-house and buys the rest. Internal suppliers and distributors stay exposed to market competition, and the firm can flex capacity up or down as demand fluctuates.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Strategic outsourcing — moving one or more value chain activities outside the firm’s boundaries to specialist providers, cutting costs and focusing management attention on the operations that build core competencies.</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990940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Operating more than one business. </a:t>
            </a:r>
            <a:r>
              <a:rPr lang="en-US" sz="2800" dirty="0">
                <a:solidFill>
                  <a:prstClr val="black"/>
                </a:solidFill>
                <a:latin typeface="Calibri" panose="020F0502020204030204"/>
              </a:rPr>
              <a:t>Diversification creates operational value only when the businesses are worth more together than apart:</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Economies of scale — spreading fixed operational costs over greater volume.</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Economies of scope — sharing plants, supply chains, and core competencies across businesses (e.g., Walmart’s low-cost global supply chain orchestration).</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Coordination and influence costs rise as diversification increases — related-constrained diversifiers tend to perform best.</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376327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B350166B-B1D9-F2F1-A032-39C533725447}"/>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None/>
            </a:pPr>
            <a:r>
              <a:rPr lang="en-US" sz="2800" dirty="0">
                <a:solidFill>
                  <a:srgbClr val="FF0000"/>
                </a:solidFill>
                <a:latin typeface="Calibri" panose="020F0502020204030204"/>
              </a:rPr>
              <a:t>Allocating operational resources across the portfolio. </a:t>
            </a:r>
            <a:r>
              <a:rPr lang="en-US" sz="2800" dirty="0">
                <a:solidFill>
                  <a:prstClr val="black"/>
                </a:solidFill>
                <a:latin typeface="Calibri" panose="020F0502020204030204"/>
              </a:rPr>
              <a:t>Corporate managers use the BCG growth–share matrix to direct cash and operating capacity among strategic business units: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Stars — invest to expand capacity in fast-growing markets.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Cash cows — run mature operations efficiently and harvest cash.</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Question marks — build operations toward stardom, or divest.</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Dogs — restructure, harvest, or exit underperforming operations.</a:t>
            </a:r>
          </a:p>
          <a:p>
            <a:pPr marL="0" marR="0" lvl="0" indent="0" algn="just" defTabSz="914400" rtl="0" eaLnBrk="1" fontAlgn="auto" latinLnBrk="0" hangingPunct="1">
              <a:lnSpc>
                <a:spcPct val="90000"/>
              </a:lnSpc>
              <a:spcBef>
                <a:spcPts val="1000"/>
              </a:spcBef>
              <a:spcAft>
                <a:spcPts val="0"/>
              </a:spcAft>
              <a:buNone/>
            </a:pPr>
            <a:r>
              <a:rPr lang="en-US" sz="2800" dirty="0">
                <a:solidFill>
                  <a:prstClr val="black"/>
                </a:solidFill>
                <a:latin typeface="Calibri" panose="020F0502020204030204"/>
              </a:rPr>
              <a:t>■  Internal capital markets add value when headquarters allocates resources with better information than external investors.</a:t>
            </a:r>
          </a:p>
        </p:txBody>
      </p:sp>
      <p:sp>
        <p:nvSpPr>
          <p:cNvPr id="4" name="Rectangle 3">
            <a:extLst>
              <a:ext uri="{FF2B5EF4-FFF2-40B4-BE49-F238E27FC236}">
                <a16:creationId xmlns:a16="http://schemas.microsoft.com/office/drawing/2014/main" id="{03222F5D-4045-DC3E-BDD5-51A165F18E1A}"/>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7073703C-5F7D-6466-08D7-FE896512E534}"/>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318457-5471-DFA1-DC55-BBB08F297EB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BDA1CC9-6AC5-55A6-19C3-A7F02188085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8EACF04-3969-CF96-315A-DD4F7E40EEDF}"/>
              </a:ext>
            </a:extLst>
          </p:cNvPr>
          <p:cNvSpPr txBox="1"/>
          <p:nvPr/>
        </p:nvSpPr>
        <p:spPr>
          <a:xfrm>
            <a:off x="2627173" y="53942"/>
            <a:ext cx="7533969" cy="144655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latin typeface="Tajawal Medium" panose="00000600000000000000" pitchFamily="2" charset="-78"/>
                <a:cs typeface="Tajawal Medium" panose="00000600000000000000" pitchFamily="2" charset="-78"/>
              </a:rPr>
              <a:t>Corporate Strategy: Vertical Integration and Diversification</a:t>
            </a:r>
          </a:p>
        </p:txBody>
      </p:sp>
      <p:sp>
        <p:nvSpPr>
          <p:cNvPr id="10" name="TextBox 9">
            <a:extLst>
              <a:ext uri="{FF2B5EF4-FFF2-40B4-BE49-F238E27FC236}">
                <a16:creationId xmlns:a16="http://schemas.microsoft.com/office/drawing/2014/main" id="{056546FC-0BAB-72F9-2707-321640539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pic>
        <p:nvPicPr>
          <p:cNvPr id="2" name="Graphic 21">
            <a:extLst>
              <a:ext uri="{FF2B5EF4-FFF2-40B4-BE49-F238E27FC236}">
                <a16:creationId xmlns:a16="http://schemas.microsoft.com/office/drawing/2014/main" id="{33D4ACA9-82BF-B038-858C-6D75D9962C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242808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263721" y="1410087"/>
            <a:ext cx="5013789" cy="4483791"/>
          </a:xfrm>
          <a:prstGeom prst="rect">
            <a:avLst/>
          </a:prstGeom>
          <a:blipFill dpi="0" rotWithShape="1">
            <a:blip r:embed="rId4"/>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1000"/>
              </a:spcBef>
              <a:spcAft>
                <a:spcPts val="0"/>
              </a:spcAft>
              <a:buClrTx/>
              <a:buSzTx/>
              <a:tabLst/>
              <a:defRPr/>
            </a:pP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Strategic management, third edition, 2017 By Frank t. Rothaermel</a:t>
            </a:r>
            <a:b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b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Georgia Institute of Technology.</a:t>
            </a:r>
          </a:p>
        </p:txBody>
      </p:sp>
      <p:sp>
        <p:nvSpPr>
          <p:cNvPr id="3" name="TextBox 2">
            <a:extLst>
              <a:ext uri="{FF2B5EF4-FFF2-40B4-BE49-F238E27FC236}">
                <a16:creationId xmlns:a16="http://schemas.microsoft.com/office/drawing/2014/main" id="{813ADB0B-0EEC-32B7-C9FB-4035AF64D7F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 </a:t>
            </a:r>
          </a:p>
        </p:txBody>
      </p:sp>
      <p:sp>
        <p:nvSpPr>
          <p:cNvPr id="7" name="TextBox 6">
            <a:extLst>
              <a:ext uri="{FF2B5EF4-FFF2-40B4-BE49-F238E27FC236}">
                <a16:creationId xmlns:a16="http://schemas.microsoft.com/office/drawing/2014/main" id="{6DAAEFEC-0D8B-6B68-0718-D912A75C3FB8}"/>
              </a:ext>
            </a:extLst>
          </p:cNvPr>
          <p:cNvSpPr txBox="1"/>
          <p:nvPr/>
        </p:nvSpPr>
        <p:spPr>
          <a:xfrm>
            <a:off x="1340017" y="-74656"/>
            <a:ext cx="8964137"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latin typeface="Tajawal Medium" panose="00000600000000000000" pitchFamily="2" charset="-78"/>
                <a:cs typeface="Tajawal Medium" panose="00000600000000000000" pitchFamily="2" charset="-78"/>
              </a:rPr>
              <a:t>Corporate Strategy: Vertical Integration and Diversification</a:t>
            </a:r>
          </a:p>
        </p:txBody>
      </p:sp>
      <p:sp>
        <p:nvSpPr>
          <p:cNvPr id="8" name="Rectangle 7">
            <a:extLst>
              <a:ext uri="{FF2B5EF4-FFF2-40B4-BE49-F238E27FC236}">
                <a16:creationId xmlns:a16="http://schemas.microsoft.com/office/drawing/2014/main" id="{4D4BC15D-2919-876B-78A5-BB6D35A6AFDA}"/>
              </a:ext>
            </a:extLst>
          </p:cNvPr>
          <p:cNvSpPr/>
          <p:nvPr/>
        </p:nvSpPr>
        <p:spPr>
          <a:xfrm>
            <a:off x="353916" y="965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E4EB05B-4F9F-B97A-7352-8052CF6070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39880" y="1410087"/>
            <a:ext cx="4798725" cy="4498981"/>
          </a:xfrm>
          <a:prstGeom prst="rect">
            <a:avLst/>
          </a:prstGeom>
        </p:spPr>
      </p:pic>
      <p:pic>
        <p:nvPicPr>
          <p:cNvPr id="4" name="Graphic 21">
            <a:extLst>
              <a:ext uri="{FF2B5EF4-FFF2-40B4-BE49-F238E27FC236}">
                <a16:creationId xmlns:a16="http://schemas.microsoft.com/office/drawing/2014/main" id="{82406C2C-1BAB-2B6B-EE66-F8F0252437D9}"/>
              </a:ext>
            </a:extLst>
          </p:cNvPr>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Presentation Midocean  Whi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969934F-6280-44C7-8DA0-D882E05E684C}">
  <we:reference id="WA200010001" version="1.0.0.1" store="Omex" storeType="OMEX"/>
  <we:alternateReferences>
    <we:reference id="WA200010001" version="1.0.0.1" store="WA200010001" storeType="OMEX"/>
  </we:alternateReferences>
  <we:properties>
    <we:property name="claude.fileId" value="&quot;84dee846-7d86-462b-b576-2fdd66354e42&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B66D61-E95A-4D07-B879-B5E3B00F0466}">
  <ds:schemaRefs>
    <ds:schemaRef ds:uri="http://purl.org/dc/dcmitype/"/>
    <ds:schemaRef ds:uri="http://schemas.openxmlformats.org/package/2006/metadata/core-properties"/>
    <ds:schemaRef ds:uri="http://purl.org/dc/terms/"/>
    <ds:schemaRef ds:uri="49100919-8a76-4266-be0c-7dc583902cb4"/>
    <ds:schemaRef ds:uri="http://schemas.microsoft.com/office/2006/documentManagement/types"/>
    <ds:schemaRef ds:uri="http://www.w3.org/XML/1998/namespace"/>
    <ds:schemaRef ds:uri="d13aca44-ef33-4cf4-9980-7f0b00e6eeb9"/>
    <ds:schemaRef ds:uri="http://schemas.microsoft.com/office/infopath/2007/PartnerControl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D56F3B71-2529-4840-9256-8E7EED25495E}"/>
</file>

<file path=customXml/itemProps3.xml><?xml version="1.0" encoding="utf-8"?>
<ds:datastoreItem xmlns:ds="http://schemas.openxmlformats.org/officeDocument/2006/customXml" ds:itemID="{FEA731FA-F6DF-4CC7-8DFD-2F69258756F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Midocean  White</Template>
  <TotalTime>1276</TotalTime>
  <Words>4583</Words>
  <Application>Microsoft Office PowerPoint</Application>
  <PresentationFormat>Widescreen</PresentationFormat>
  <Paragraphs>397</Paragraphs>
  <Slides>53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Calibri</vt:lpstr>
      <vt:lpstr>Calibri Light</vt:lpstr>
      <vt:lpstr>Roboto Light</vt:lpstr>
      <vt:lpstr>Tajawal Medium</vt:lpstr>
      <vt:lpstr>Times New Roman</vt:lpstr>
      <vt:lpstr>Presentation Midocean  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Ahmad Alnaimi</cp:lastModifiedBy>
  <cp:revision>98</cp:revision>
  <dcterms:created xsi:type="dcterms:W3CDTF">2023-04-29T09:08:23Z</dcterms:created>
  <dcterms:modified xsi:type="dcterms:W3CDTF">2026-07-08T10:06:27Z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