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50"/>
  </p:notesMasterIdLst>
  <p:sldIdLst>
    <p:sldId id="480" r:id="rId3"/>
    <p:sldId id="303" r:id="rId4"/>
    <p:sldId id="313" r:id="rId5"/>
    <p:sldId id="975" r:id="rId6"/>
    <p:sldId id="976" r:id="rId7"/>
    <p:sldId id="981" r:id="rId8"/>
    <p:sldId id="982" r:id="rId9"/>
    <p:sldId id="977" r:id="rId10"/>
    <p:sldId id="978" r:id="rId11"/>
    <p:sldId id="979" r:id="rId12"/>
    <p:sldId id="980" r:id="rId13"/>
    <p:sldId id="983" r:id="rId14"/>
    <p:sldId id="984" r:id="rId15"/>
    <p:sldId id="985" r:id="rId16"/>
    <p:sldId id="986" r:id="rId17"/>
    <p:sldId id="987" r:id="rId18"/>
    <p:sldId id="988" r:id="rId19"/>
    <p:sldId id="990" r:id="rId20"/>
    <p:sldId id="991" r:id="rId21"/>
    <p:sldId id="993" r:id="rId22"/>
    <p:sldId id="994" r:id="rId23"/>
    <p:sldId id="995" r:id="rId24"/>
    <p:sldId id="996" r:id="rId25"/>
    <p:sldId id="998" r:id="rId26"/>
    <p:sldId id="997" r:id="rId27"/>
    <p:sldId id="999" r:id="rId28"/>
    <p:sldId id="1000" r:id="rId29"/>
    <p:sldId id="1001" r:id="rId30"/>
    <p:sldId id="1002" r:id="rId31"/>
    <p:sldId id="1003" r:id="rId32"/>
    <p:sldId id="1004" r:id="rId33"/>
    <p:sldId id="992" r:id="rId34"/>
    <p:sldId id="1006" r:id="rId35"/>
    <p:sldId id="1008" r:id="rId36"/>
    <p:sldId id="1010" r:id="rId37"/>
    <p:sldId id="1013" r:id="rId38"/>
    <p:sldId id="1011" r:id="rId39"/>
    <p:sldId id="1012" r:id="rId40"/>
    <p:sldId id="1020" r:id="rId41"/>
    <p:sldId id="1014" r:id="rId42"/>
    <p:sldId id="1015" r:id="rId43"/>
    <p:sldId id="1016" r:id="rId44"/>
    <p:sldId id="1017" r:id="rId45"/>
    <p:sldId id="1018" r:id="rId46"/>
    <p:sldId id="1019" r:id="rId47"/>
    <p:sldId id="102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5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53" autoAdjust="0"/>
    <p:restoredTop sz="94604" autoAdjust="0"/>
  </p:normalViewPr>
  <p:slideViewPr>
    <p:cSldViewPr snapToGrid="0">
      <p:cViewPr varScale="1">
        <p:scale>
          <a:sx n="106" d="100"/>
          <a:sy n="106" d="100"/>
        </p:scale>
        <p:origin x="84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10/06/2026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7875D-F6F7-F564-D740-91802C566F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0DF47-75E7-D0AE-E76D-BB6D0DA38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26244-2D7B-4D05-B8B2-D6718AF6CC8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6356EA2-445D-0873-00D1-621A28881B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0796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DB49C-E456-77C7-7508-EBD198EF4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9869B8-4566-494E-704F-F62ED15CE9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B4118D-90D2-F2E3-5144-914F611E17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06737F-76C9-9751-1265-9D906C0A06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01596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5FA27-78A9-82E6-503C-990F171121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E04556-7BC6-DDB4-3033-095E49DCD9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8ED74F-D414-81BB-34DF-49A1971068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933165-139A-11FC-345E-B6EB9EE23E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7660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509D4-833E-4823-F868-32D8211C4F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6ED439-42EA-6676-4A72-D1F88418B5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D93D68-22F9-E74D-E60F-B8E6AD3335D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264DB12-9004-5C0A-901A-4086295E15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85529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1F7D4-22B9-06BC-916F-2EA1A2FC8C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61B536-9DC6-2E1D-E214-521DA53519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49B508-39A3-81E3-1EE0-819A6908BF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E7ACDC-D503-365D-8908-94D94CC825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4198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0761C-A306-9166-CF6F-0DB0EDFB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82A368-D144-30C3-4F91-68C64CC5E6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A291C2-A366-2D4E-8A25-10D9272A3D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94C8FC-A1EE-EA7A-17C7-3FE6528E8C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86525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984B8-A9CE-4E57-9DE7-5140279B59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767B14-2DF7-6ED2-7EBF-07DF404236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137292-91DA-278F-D066-FAA8412542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3E7503-1EEA-70D6-67F6-ADC307D455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268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506FE-D8C1-DFE5-E79E-5E32836DD9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0E4C79-94B0-5EC5-41DA-69308C0314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E2B4C2-F4F6-DE22-DBF4-4DE29BB562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4128B1-66BD-F0A1-F315-8D86EC8BA25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4261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9F229B-2303-760C-6411-88A1FF9858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9DA677-9FD2-F459-9EB1-39A8C9E147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72DE5-8039-33D7-7056-69CB7C6A1A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859C8B-0E23-01CF-3A5D-DE2EC8D42A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2370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2D500-AFAB-01CC-C7F8-37393978B6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6D560B-4288-BF3F-901C-5EFECA33AD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EEBF76-9177-BC4B-ADD7-58C81C2F8B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FE59C9-7A25-10BE-4A71-9DEED5CB7B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62930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3CBAC-65FD-E0B5-F5EE-BAF123B7CD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1F84F7-7ED2-E7CE-B7D4-4EFDB3DB41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B5F8F5-B750-E259-42D7-187BA7C2B6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02544F-ED93-193B-D440-66B6DB8437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045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169AC-37C8-82C5-CEDA-68D9AEF352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459A5F-8A0A-BD98-F3C7-D3C8ACCBA7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EBC23-177B-7E67-3641-9FB6059D1B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CB3FE4-C1FC-F300-C884-28B75C4B71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5154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AED5E0-8CF3-851B-C54C-FEF96785C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0C013-34B0-2055-4480-194979A9E9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694EA4-7AAC-600B-7A19-75BB596C0C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5211B9-DEC9-56AF-269D-97D7843787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70921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76F3C-3FAA-C463-C976-B04C93CB46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0A7B94-28F9-5695-34EF-A8B64FD3EE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6B6F75-02A0-A1A8-EC1F-AF5995F5A3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17ACB6-648D-AB0B-67E0-1F169AE9C1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4907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71B18-BE35-C9DF-30BE-6FF9A4192C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7E481-DA26-11A5-9881-A901A937A3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13A0A4-448C-7B9F-6A68-CFE4F9E3CB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C598A0-EB95-D4AF-404F-D4C1DA82DB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25321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AC416-0751-1826-CA39-9D65B99104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3E1D28-307C-055D-E59E-7031B2F98C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452EB7-54A2-21E8-FE1A-A3C1B94139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C1C1E8-1686-AFF4-AD64-DB1EB5B0DC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554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E7103-7321-38B6-5555-A2573E48F6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8994D4-0B9C-3DD9-C8E0-E429B70529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E80BB6-8CB9-FEE7-F6CB-4A42F62C15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6B8C0C-99F9-DD4A-FBC0-CE684DDBF3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9723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DF416-705C-D997-B6B2-21C2B346DE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ADA00C-FA83-E94D-29BA-321F5406F7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B42761-1386-2144-BAF6-A093418D70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1F4001-280C-FB60-7CB7-F5084457D5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31713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F855B-823F-4F04-2D7D-93058D80E1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144667-0329-A40A-1780-0C4ADDFC6F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75A752-1AD6-F3E0-6740-11D62FC1D5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BA457E-9797-CA4E-9EE3-8AA17962E7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70770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41803-0390-63D3-E7CE-3D10187212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0D00A2-21F9-041F-691E-558D73ADB2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BA9922-FEB7-9D28-36AA-908C2F8DF1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972146-0602-320D-8F76-29A1B6966F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3170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7ED1A-B6A5-9E47-D7D7-235F7B35D4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CA7AF9-15A3-7D4B-35ED-4312237BC9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20DA75-B424-FCE5-B736-6679F06EA0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FD7E37-FBD5-EADA-02E7-4DD7EA0EE1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9384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6A60-0108-7165-813E-7E003E8308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2DBA2F-B5A1-88B9-46A6-D02E97F79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0B2001-D4B1-5127-5067-4716F966D4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2426FD-1680-DE44-238A-C936B369C1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8566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A61F6-D14A-3DB0-ED85-223248E1DA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DB1892-AE44-9A39-21F8-77ABE72356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3204C1-26D0-830B-12D2-462EDC4126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107C93-1570-2F79-9F4D-06BAF86BA0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066936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6609B-6BDF-4709-DF79-0847E81D1B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33459-83B6-01D5-F070-9D03C60916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11239C-231F-1213-2CD6-E34025B032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742747-E965-2571-7218-4898920045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14650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82CC8-603A-1327-FFE9-988A1ADF50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BD9662-667E-E5C2-921F-A5AEFCEEC2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22D92A-BD85-000B-3E33-6E3744A290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569A8F-FCC5-9588-9A0B-EB653A25184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35118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A90C5-CB7D-53A3-BF7A-4FEDF4FAD9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E7BF66-A9B8-D7D7-1BC7-2FFCBEFB2F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83D991-E94E-DB42-46EC-FEEF6D5DF9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6E991F-E681-6FFC-D710-97E962B758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71238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27070-8990-8D9D-2A33-D683D3F376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FA78F7-A29B-7B7F-93F0-E4C6B060A7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61CE7B-B4BD-A48C-8D3C-7530AFE1D2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829871-12F3-CD7E-5B55-B0CFF0A92C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78335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09F2A-204F-A32A-E668-21ED534797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619052-06B2-C5AD-26B8-9D1E34E0FF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12D753-A4A4-2A7D-190A-DDBF64DFF0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9AEB4C-F6A9-C9E2-A981-3E9D2444EB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865325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7934D-9EEC-BA77-C7A7-F83F0EB11B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F08FB3-F2A5-DCF1-FC9A-7C13BA4656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493AA1-EDC6-5E6A-32F0-457DC4AE4A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2BD088-36B9-7596-6885-A2FAE21684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43416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F7924-9DF1-9B82-724B-7C23E90F33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94C6C3-713F-B11B-8AF9-CEEC647D1B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5E5B8E-F102-1543-4800-8BF1464292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899E92-15DB-4D4B-38C2-673424B103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35081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CFC0C-8D2E-69F0-519F-9EE8EBDBD4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5B3479-9661-F329-DBF7-DA46A13BB0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64E173-8105-532D-0A73-90714DAB10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793410-9045-6522-1F8B-DBB2B849C7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06664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D8B43-E880-7658-BC84-3066397C8B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B69049-AA44-708B-70F8-CA870397FE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418928-5689-8C5A-22C5-C8702043CB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F64B47-81DB-F8C4-DF80-B0F03534AE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661502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B6645-B92A-C088-825E-2C22846146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37E56C-8466-742E-DE40-5297CD20B2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B3900B-AA1B-5903-1B72-568DEFEE67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5A0CD9-BEC4-92FF-9AED-D85F3A4AB9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43888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8AC10-D3A4-161D-077F-FA31F0A77E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E022B8-679C-B26F-0D9F-B6EBCD94D8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C963D5-9D60-ABD4-258C-52F138D788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5755F0-4490-4A4D-A781-91AA72F508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74647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556CD-AD04-DDD7-498B-CA57A8A703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40B6E-51EA-C70A-9E20-E20BF3C64B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409492-67A9-6877-2687-7A22ECE3CA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AC02F5-3F7F-155A-DE45-B38DE77F31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77720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A6ECC-F760-D3D2-280A-564AA5F729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B68230-45CE-4DF5-A9BD-7708EFAC54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078CBD-9474-4AA2-ED78-F1C86A0739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566428-9A0C-6F49-7084-DC07ED8D376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9274825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91CCB-D445-0ABC-ADAB-475E349343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3CF285-0871-9A2B-200B-8CF27D5178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3370F0-EC61-5BE8-7A28-69ABC13520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4E3068-8D0F-AB6B-84FC-A9EF825C3D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811947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428A4-F737-9BEC-F080-E794064623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E6CE36-969B-46EA-C51B-3FF811A57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94FBE6-5F40-BFF3-B5C5-EC94205F19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BB491E-C2D7-1160-0208-D5471B00AC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85072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A7B04-993C-0094-712A-AE8F9EFE12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F2B97-7DB7-6889-E38A-21718029D4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4A074E-A83E-ECB4-638A-A47ECEC46C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983B82-06DD-7EEE-DBF8-48EC894FAA6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25970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8E06F-0A03-11BC-4BBD-67219481C7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4C4F5D-DBF1-3E9B-B0D3-85B5B4A0CC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768C58-919C-CFF5-B04C-33E11E1F96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A75DF7-1854-B203-4986-80E799E86C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53142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E1354-3756-FFC3-1F11-508DC779CA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1B445-2E71-BEA1-B8D2-B7AB4994D4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BAFCFC-EFCC-D464-C457-F592DB45EA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481675-A2BB-100A-F9AE-C5B44E351F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648971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D9A30-C2FB-9963-7C6C-859A5A4484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F30097-7CD3-F4B1-D973-4FAC2A0B27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D3E4BE-85EA-DDA8-024D-194D5DF4C6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9576B6-2F54-3FBB-B0FB-967B2B0134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73853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10/06/2026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7654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54266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1123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13574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66574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23294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4540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6665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21930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94978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59929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57455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9199746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086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532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90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0845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12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878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10/06/2026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0253904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microsoft.com/office/2007/relationships/media" Target="../media/media2.mp3"/><Relationship Id="rId7" Type="http://schemas.openxmlformats.org/officeDocument/2006/relationships/slideLayout" Target="../slideLayouts/slideLayout14.xml"/><Relationship Id="rId12" Type="http://schemas.openxmlformats.org/officeDocument/2006/relationships/image" Target="../media/image7.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11" Type="http://schemas.openxmlformats.org/officeDocument/2006/relationships/image" Target="../media/image6.png"/><Relationship Id="rId5" Type="http://schemas.microsoft.com/office/2007/relationships/media" Target="../media/media3.mp3"/><Relationship Id="rId10" Type="http://schemas.openxmlformats.org/officeDocument/2006/relationships/image" Target="../media/image5.jpeg"/><Relationship Id="rId4" Type="http://schemas.openxmlformats.org/officeDocument/2006/relationships/audio" Target="../media/media2.mp3"/><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0.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0.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0.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30.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30.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30.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30.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30.xml"/><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30.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30.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30.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30.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30.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30.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30.xml"/><Relationship Id="rId4" Type="http://schemas.openxmlformats.org/officeDocument/2006/relationships/image" Target="../media/image28.jpe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30.xml"/><Relationship Id="rId4" Type="http://schemas.openxmlformats.org/officeDocument/2006/relationships/image" Target="../media/image29.jpe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4.xml"/><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6.xml"/><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jpeg"/><Relationship Id="rId1" Type="http://schemas.openxmlformats.org/officeDocument/2006/relationships/slideLayout" Target="../slideLayouts/slideLayout12.xml"/><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a:solidFill>
                  <a:schemeClr val="bg1"/>
                </a:solidFill>
                <a:latin typeface="Alexandria" charset="0"/>
                <a:cs typeface="Alexandria" charset="0"/>
              </a:rPr>
              <a:t>محاضرة 02</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10" cstate="print">
            <a:extLst>
              <a:ext uri="{28A0092B-C50C-407E-A947-70E740481C1C}">
                <a14:useLocalDpi xmlns:a14="http://schemas.microsoft.com/office/drawing/2010/main" val="0"/>
              </a:ext>
            </a:extLst>
          </a:blip>
          <a:srcRect l="4175" r="4175"/>
          <a:stretch>
            <a:fillRect/>
          </a:stretch>
        </p:blipFill>
        <p:spPr>
          <a:xfrm>
            <a:off x="4096493" y="-58058"/>
            <a:ext cx="8061845" cy="4934858"/>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33662" y="3599113"/>
            <a:ext cx="5139321" cy="8780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tx1"/>
                </a:solidFill>
                <a:latin typeface="Alexandria" charset="0"/>
                <a:cs typeface="Alexandria" charset="0"/>
              </a:rPr>
              <a:t>الفصل الثاني: تحليل البيئة التسويقية </a:t>
            </a:r>
            <a:endParaRPr lang="en-US" sz="24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11"/>
          <a:stretch>
            <a:fillRect/>
          </a:stretch>
        </p:blipFill>
        <p:spPr>
          <a:xfrm>
            <a:off x="240933" y="-58058"/>
            <a:ext cx="2956816" cy="1383912"/>
          </a:xfrm>
          <a:prstGeom prst="rect">
            <a:avLst/>
          </a:prstGeom>
        </p:spPr>
      </p:pic>
      <p:pic>
        <p:nvPicPr>
          <p:cNvPr id="3" name="WhatsApp Ptt 2026-06-05 at 2.53.23 PM">
            <a:hlinkClick r:id="" action="ppaction://media"/>
            <a:extLst>
              <a:ext uri="{FF2B5EF4-FFF2-40B4-BE49-F238E27FC236}">
                <a16:creationId xmlns:a16="http://schemas.microsoft.com/office/drawing/2014/main" id="{82C8EFDD-C30A-AC12-2D67-7410CBE754B1}"/>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36330" y="4452065"/>
            <a:ext cx="415290" cy="415290"/>
          </a:xfrm>
          <a:prstGeom prst="rect">
            <a:avLst/>
          </a:prstGeom>
        </p:spPr>
      </p:pic>
      <p:pic>
        <p:nvPicPr>
          <p:cNvPr id="6" name="WhatsApp Ptt 2026-06-05 at 2.53.23 PM (1)">
            <a:hlinkClick r:id="" action="ppaction://media"/>
            <a:extLst>
              <a:ext uri="{FF2B5EF4-FFF2-40B4-BE49-F238E27FC236}">
                <a16:creationId xmlns:a16="http://schemas.microsoft.com/office/drawing/2014/main" id="{C27F67DA-C743-6048-489E-8933CF5CA7E6}"/>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1046002" y="5097063"/>
            <a:ext cx="234633" cy="234633"/>
          </a:xfrm>
          <a:prstGeom prst="rect">
            <a:avLst/>
          </a:prstGeom>
        </p:spPr>
      </p:pic>
      <p:pic>
        <p:nvPicPr>
          <p:cNvPr id="8" name="WhatsApp Ptt 2026-06-05 at 2.53.24 PM">
            <a:hlinkClick r:id="" action="ppaction://media"/>
            <a:extLst>
              <a:ext uri="{FF2B5EF4-FFF2-40B4-BE49-F238E27FC236}">
                <a16:creationId xmlns:a16="http://schemas.microsoft.com/office/drawing/2014/main" id="{83829D13-38AA-8B74-2DA0-F2D39FEEF4AA}"/>
              </a:ext>
            </a:extLst>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a:off x="-1141893" y="5614206"/>
            <a:ext cx="420853" cy="42085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816"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73728" fill="hold"/>
                                        <p:tgtEl>
                                          <p:spTgt spid="6"/>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980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3"/>
                </p:tgtEl>
              </p:cMediaNode>
            </p:audio>
            <p:audio>
              <p:cMediaNode vol="80000">
                <p:cTn id="16" fill="hold" display="0">
                  <p:stCondLst>
                    <p:cond delay="indefinite"/>
                  </p:stCondLst>
                  <p:endCondLst>
                    <p:cond evt="onStopAudio" delay="0">
                      <p:tgtEl>
                        <p:sldTgt/>
                      </p:tgtEl>
                    </p:cond>
                  </p:endCondLst>
                </p:cTn>
                <p:tgtEl>
                  <p:spTgt spid="6"/>
                </p:tgtEl>
              </p:cMediaNode>
            </p:audio>
            <p:audio>
              <p:cMediaNode vol="80000">
                <p:cTn id="1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209722" y="1376678"/>
            <a:ext cx="3630730" cy="523220"/>
          </a:xfrm>
          <a:prstGeom prst="rect">
            <a:avLst/>
          </a:prstGeom>
          <a:noFill/>
        </p:spPr>
        <p:txBody>
          <a:bodyPr wrap="square" rtlCol="0">
            <a:spAutoFit/>
          </a:bodyPr>
          <a:lstStyle/>
          <a:p>
            <a:r>
              <a:rPr lang="ar-SA" sz="2800" b="1" dirty="0">
                <a:latin typeface="Alexandria" charset="0"/>
                <a:cs typeface="Alexandria" charset="0"/>
              </a:rPr>
              <a:t>محاور المحاضرة الثانية:</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02707" y="2037712"/>
            <a:ext cx="7415577" cy="3268652"/>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v"/>
            </a:pPr>
            <a:r>
              <a:rPr lang="en-US" sz="2000" b="1" dirty="0" err="1"/>
              <a:t>يتناول</a:t>
            </a:r>
            <a:r>
              <a:rPr lang="en-US" sz="2000" b="1" dirty="0"/>
              <a:t> </a:t>
            </a:r>
            <a:r>
              <a:rPr lang="en-US" sz="2000" b="1" dirty="0" err="1"/>
              <a:t>هذا</a:t>
            </a:r>
            <a:r>
              <a:rPr lang="en-US" sz="2000" b="1" dirty="0"/>
              <a:t> </a:t>
            </a:r>
            <a:r>
              <a:rPr lang="en-US" sz="2000" b="1" dirty="0" err="1"/>
              <a:t>الفصل</a:t>
            </a:r>
            <a:r>
              <a:rPr lang="en-US" sz="2000" b="1" dirty="0"/>
              <a:t> </a:t>
            </a:r>
            <a:r>
              <a:rPr lang="en-US" sz="2000" b="1" dirty="0" err="1"/>
              <a:t>الموضوعات</a:t>
            </a:r>
            <a:r>
              <a:rPr lang="en-US" sz="2000" b="1" dirty="0"/>
              <a:t> </a:t>
            </a:r>
            <a:r>
              <a:rPr lang="en-US" sz="2000" b="1" dirty="0" err="1"/>
              <a:t>الرئيسة</a:t>
            </a:r>
            <a:r>
              <a:rPr lang="en-US" sz="2000" b="1" dirty="0"/>
              <a:t> </a:t>
            </a:r>
            <a:r>
              <a:rPr lang="en-US" sz="2000" b="1" dirty="0" err="1"/>
              <a:t>الآتية</a:t>
            </a:r>
            <a:r>
              <a:rPr lang="en-US" sz="2000" b="1" dirty="0"/>
              <a:t>:</a:t>
            </a:r>
          </a:p>
          <a:p>
            <a:pPr marL="457200" indent="-457200" algn="just" rtl="1">
              <a:lnSpc>
                <a:spcPct val="150000"/>
              </a:lnSpc>
              <a:buFont typeface="+mj-lt"/>
              <a:buAutoNum type="arabicPeriod"/>
            </a:pPr>
            <a:r>
              <a:rPr lang="ar-SA" sz="2000" b="1" dirty="0">
                <a:cs typeface="+mj-cs"/>
              </a:rPr>
              <a:t>مفهوم بيئة التسويق وأهميتها.</a:t>
            </a:r>
            <a:endParaRPr lang="en-US" sz="2000" b="1" dirty="0">
              <a:cs typeface="+mj-cs"/>
            </a:endParaRPr>
          </a:p>
          <a:p>
            <a:pPr marL="457200" indent="-457200" algn="just" rtl="1">
              <a:lnSpc>
                <a:spcPct val="150000"/>
              </a:lnSpc>
              <a:buFont typeface="+mj-lt"/>
              <a:buAutoNum type="arabicPeriod"/>
            </a:pPr>
            <a:r>
              <a:rPr lang="ar-SA" sz="2000" b="1" dirty="0">
                <a:cs typeface="+mj-cs"/>
              </a:rPr>
              <a:t>البيئة التسويقية الجزئية</a:t>
            </a:r>
            <a:r>
              <a:rPr lang="en-US" sz="2000" b="1" dirty="0">
                <a:cs typeface="+mj-cs"/>
              </a:rPr>
              <a:t>.</a:t>
            </a:r>
          </a:p>
          <a:p>
            <a:pPr marL="457200" indent="-457200" algn="just" rtl="1">
              <a:lnSpc>
                <a:spcPct val="150000"/>
              </a:lnSpc>
              <a:buFont typeface="+mj-lt"/>
              <a:buAutoNum type="arabicPeriod"/>
            </a:pPr>
            <a:r>
              <a:rPr lang="ar-SA" sz="2000" b="1" dirty="0">
                <a:cs typeface="+mj-cs"/>
              </a:rPr>
              <a:t>البيئة التسويقية الكلية.</a:t>
            </a:r>
          </a:p>
          <a:p>
            <a:pPr marL="457200" indent="-457200" algn="just" rtl="1">
              <a:lnSpc>
                <a:spcPct val="150000"/>
              </a:lnSpc>
              <a:buFont typeface="+mj-lt"/>
              <a:buAutoNum type="arabicPeriod"/>
            </a:pPr>
            <a:endParaRPr lang="ar-SA" sz="2000" b="1" dirty="0">
              <a:cs typeface="+mj-cs"/>
            </a:endParaRPr>
          </a:p>
          <a:p>
            <a:pPr algn="just" rtl="1">
              <a:lnSpc>
                <a:spcPct val="150000"/>
              </a:lnSpc>
            </a:pPr>
            <a:r>
              <a:rPr lang="ar-SA" sz="2000" b="1" dirty="0">
                <a:cs typeface="+mj-cs"/>
              </a:rPr>
              <a:t>ويهدف الفصل إلى تعريف الطلبة بالعوامل الداخلية والخارجية التي تؤثر في الأنشطة التسويقية للمنظمات وكيفية التعامل معها لتحقيق الأهداف التسويقية بكفاءة وفاعلية.</a:t>
            </a:r>
          </a:p>
        </p:txBody>
      </p:sp>
      <p:sp>
        <p:nvSpPr>
          <p:cNvPr id="32" name="Rectangle 31"/>
          <p:cNvSpPr/>
          <p:nvPr/>
        </p:nvSpPr>
        <p:spPr>
          <a:xfrm>
            <a:off x="10227684" y="267752"/>
            <a:ext cx="1190600" cy="6771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4AAA0E5-84F1-9366-878F-4232F560946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9182" y="4180746"/>
            <a:ext cx="4074976" cy="2657632"/>
          </a:xfrm>
          <a:prstGeom prst="rect">
            <a:avLst/>
          </a:prstGeom>
        </p:spPr>
      </p:pic>
      <p:sp>
        <p:nvSpPr>
          <p:cNvPr id="5" name="Rectangle 4">
            <a:extLst>
              <a:ext uri="{FF2B5EF4-FFF2-40B4-BE49-F238E27FC236}">
                <a16:creationId xmlns:a16="http://schemas.microsoft.com/office/drawing/2014/main" id="{067650BC-533A-5D80-63F2-C9EFAC20705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CA148A92-0FB2-C493-288F-6DB6C223B4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A7CC29D2-9703-FBF2-45FA-90842F57105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8" name="TextBox 7">
            <a:extLst>
              <a:ext uri="{FF2B5EF4-FFF2-40B4-BE49-F238E27FC236}">
                <a16:creationId xmlns:a16="http://schemas.microsoft.com/office/drawing/2014/main" id="{CB891A38-EF49-BD82-11CD-788A52A7B46E}"/>
              </a:ext>
            </a:extLst>
          </p:cNvPr>
          <p:cNvSpPr txBox="1"/>
          <p:nvPr/>
        </p:nvSpPr>
        <p:spPr>
          <a:xfrm>
            <a:off x="10008704" y="1122100"/>
            <a:ext cx="1908631" cy="461665"/>
          </a:xfrm>
          <a:prstGeom prst="rect">
            <a:avLst/>
          </a:prstGeom>
          <a:noFill/>
        </p:spPr>
        <p:txBody>
          <a:bodyPr wrap="square">
            <a:spAutoFit/>
          </a:bodyPr>
          <a:lstStyle/>
          <a:p>
            <a:r>
              <a:rPr lang="ar-SA" sz="2400" b="1" dirty="0">
                <a:solidFill>
                  <a:srgbClr val="00B0F0"/>
                </a:solidFill>
              </a:rPr>
              <a:t>بيئة التسويق</a:t>
            </a:r>
            <a:endParaRPr lang="en-US" sz="2400" b="1" dirty="0">
              <a:solidFill>
                <a:srgbClr val="00B0F0"/>
              </a:solidFill>
            </a:endParaRPr>
          </a:p>
        </p:txBody>
      </p:sp>
      <p:sp>
        <p:nvSpPr>
          <p:cNvPr id="12" name="TextBox 11">
            <a:extLst>
              <a:ext uri="{FF2B5EF4-FFF2-40B4-BE49-F238E27FC236}">
                <a16:creationId xmlns:a16="http://schemas.microsoft.com/office/drawing/2014/main" id="{811630AF-1A06-9A4A-8F52-007FF0199741}"/>
              </a:ext>
            </a:extLst>
          </p:cNvPr>
          <p:cNvSpPr txBox="1"/>
          <p:nvPr/>
        </p:nvSpPr>
        <p:spPr>
          <a:xfrm>
            <a:off x="2554357" y="1621565"/>
            <a:ext cx="8863927" cy="5216813"/>
          </a:xfrm>
          <a:prstGeom prst="rect">
            <a:avLst/>
          </a:prstGeom>
          <a:noFill/>
        </p:spPr>
        <p:txBody>
          <a:bodyPr wrap="square">
            <a:spAutoFit/>
          </a:bodyPr>
          <a:lstStyle/>
          <a:p>
            <a:pPr algn="just" rtl="1">
              <a:lnSpc>
                <a:spcPct val="150000"/>
              </a:lnSpc>
            </a:pPr>
            <a:r>
              <a:rPr lang="ar-SA" dirty="0"/>
              <a:t>تشير بيئة التسويق إلى جميع القوى والعوامل الداخلية والخارجية التي تؤثر في قدرة المنظمة على بناء علاقات ناجحة مع العملاء وتحقيق القيمة لهم.</a:t>
            </a:r>
          </a:p>
          <a:p>
            <a:pPr algn="just" rtl="1">
              <a:lnSpc>
                <a:spcPct val="150000"/>
              </a:lnSpc>
            </a:pPr>
            <a:endParaRPr lang="ar-SA" dirty="0"/>
          </a:p>
          <a:p>
            <a:pPr algn="just" rtl="1">
              <a:lnSpc>
                <a:spcPct val="150000"/>
              </a:lnSpc>
            </a:pPr>
            <a:r>
              <a:rPr lang="ar-SA" dirty="0"/>
              <a:t>وتنقسم بيئة التسويق إلى نوعين رئيسيين:</a:t>
            </a:r>
          </a:p>
          <a:p>
            <a:pPr marL="285750" indent="-285750" algn="just" rtl="1">
              <a:lnSpc>
                <a:spcPct val="150000"/>
              </a:lnSpc>
              <a:buFont typeface="Arial" panose="020B0604020202020204" pitchFamily="34" charset="0"/>
              <a:buChar char="•"/>
            </a:pPr>
            <a:r>
              <a:rPr lang="ar-SA" b="1" dirty="0"/>
              <a:t>البيئة الداخلية: </a:t>
            </a:r>
          </a:p>
          <a:p>
            <a:pPr algn="just" rtl="1">
              <a:lnSpc>
                <a:spcPct val="150000"/>
              </a:lnSpc>
            </a:pPr>
            <a:r>
              <a:rPr lang="ar-SA" dirty="0"/>
              <a:t>تشمل العوامل الموجودة داخل المنظمة والتي يمكن للإدارة التأثير فيها والتحكم بها، مثل الموارد البشرية والمالية والهيكل التنظيمي والسياسات الإدارية.</a:t>
            </a:r>
          </a:p>
          <a:p>
            <a:pPr marL="285750" indent="-285750" algn="just" rtl="1">
              <a:lnSpc>
                <a:spcPct val="150000"/>
              </a:lnSpc>
              <a:buFont typeface="Arial" panose="020B0604020202020204" pitchFamily="34" charset="0"/>
              <a:buChar char="•"/>
            </a:pPr>
            <a:r>
              <a:rPr lang="ar-SA" b="1" dirty="0"/>
              <a:t>البيئة الخارجية:</a:t>
            </a:r>
          </a:p>
          <a:p>
            <a:pPr algn="just" rtl="1">
              <a:lnSpc>
                <a:spcPct val="150000"/>
              </a:lnSpc>
            </a:pPr>
            <a:r>
              <a:rPr lang="ar-SA" dirty="0"/>
              <a:t>تشمل العوامل المحيطة بالمنظمة والتي تؤثر في أنشطتها التسويقية بدرجات متفاوتة، وتنقسم إلى:</a:t>
            </a:r>
          </a:p>
          <a:p>
            <a:pPr marL="285750" indent="-285750" algn="just" rtl="1">
              <a:lnSpc>
                <a:spcPct val="150000"/>
              </a:lnSpc>
              <a:buFont typeface="Wingdings" panose="05000000000000000000" pitchFamily="2" charset="2"/>
              <a:buChar char="ü"/>
            </a:pPr>
            <a:r>
              <a:rPr lang="ar-SA" dirty="0"/>
              <a:t>البيئة الجزئية.</a:t>
            </a:r>
          </a:p>
          <a:p>
            <a:pPr marL="285750" indent="-285750" algn="just" rtl="1">
              <a:lnSpc>
                <a:spcPct val="150000"/>
              </a:lnSpc>
              <a:buFont typeface="Wingdings" panose="05000000000000000000" pitchFamily="2" charset="2"/>
              <a:buChar char="ü"/>
            </a:pPr>
            <a:r>
              <a:rPr lang="ar-SA" dirty="0"/>
              <a:t>البيئة الكلية.</a:t>
            </a:r>
          </a:p>
          <a:p>
            <a:pPr algn="just" rtl="1"/>
            <a:endParaRPr lang="ar-SA" dirty="0"/>
          </a:p>
          <a:p>
            <a:pPr marL="285750" indent="-285750" algn="just" rtl="1">
              <a:buFont typeface="Wingdings" panose="05000000000000000000" pitchFamily="2" charset="2"/>
              <a:buChar char="v"/>
            </a:pPr>
            <a:r>
              <a:rPr lang="ar-SA" dirty="0"/>
              <a:t>ويمثل فهم هذه البيئة خطوة أساسية في التخطيط التسويقي واتخاذ القرارات الاستراتيجية.</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84954-0A93-BF6E-7EEC-6EC8B51BF04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31936D6-F9EB-FFF0-B511-78DC3977ADB3}"/>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67D75D61-C58C-A742-9B51-FF6D5A93052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6EAE30A-9FA0-154B-0A97-F5E62CC8493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5CD00CE5-C40A-C11F-6EAB-86F255510F8A}"/>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8E662EBE-D1CD-B080-7993-652246306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EF34F28E-9477-EE23-EBD2-8A97C7E1B5E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8" name="Rectangle: Rounded Corners 7">
            <a:extLst>
              <a:ext uri="{FF2B5EF4-FFF2-40B4-BE49-F238E27FC236}">
                <a16:creationId xmlns:a16="http://schemas.microsoft.com/office/drawing/2014/main" id="{31938389-89FD-D253-2E24-91FB67816472}"/>
              </a:ext>
            </a:extLst>
          </p:cNvPr>
          <p:cNvSpPr/>
          <p:nvPr/>
        </p:nvSpPr>
        <p:spPr>
          <a:xfrm>
            <a:off x="1335324" y="1258330"/>
            <a:ext cx="9965467" cy="4791521"/>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B353837E-AC34-E8A4-411C-9D539BA6E532}"/>
              </a:ext>
            </a:extLst>
          </p:cNvPr>
          <p:cNvSpPr txBox="1"/>
          <p:nvPr/>
        </p:nvSpPr>
        <p:spPr>
          <a:xfrm>
            <a:off x="1961884" y="1468684"/>
            <a:ext cx="8894792" cy="4197624"/>
          </a:xfrm>
          <a:prstGeom prst="rect">
            <a:avLst/>
          </a:prstGeom>
          <a:noFill/>
        </p:spPr>
        <p:txBody>
          <a:bodyPr wrap="square">
            <a:spAutoFit/>
          </a:bodyPr>
          <a:lstStyle/>
          <a:p>
            <a:pPr algn="just" rtl="1">
              <a:lnSpc>
                <a:spcPct val="150000"/>
              </a:lnSpc>
            </a:pPr>
            <a:r>
              <a:rPr lang="ar-SA" sz="2000" b="1" dirty="0"/>
              <a:t>تعريف بيئة التسويق:</a:t>
            </a:r>
          </a:p>
          <a:p>
            <a:pPr marL="342900" indent="-342900" algn="just" rtl="1">
              <a:lnSpc>
                <a:spcPct val="150000"/>
              </a:lnSpc>
              <a:buFont typeface="Wingdings" panose="05000000000000000000" pitchFamily="2" charset="2"/>
              <a:buChar char="q"/>
            </a:pPr>
            <a:r>
              <a:rPr lang="ar-SA" sz="2000" b="1" dirty="0"/>
              <a:t>تعرف بيئة التسويق بأنها مجموعة القوى والعوامل الداخلية والخارجية التي تؤثر بصورة مباشرة أو غير مباشرة في قدرة المنظمة على تطوير وتنفيذ استراتيجياتها التسويقية.</a:t>
            </a:r>
          </a:p>
          <a:p>
            <a:pPr marL="342900" indent="-342900" algn="just" rtl="1">
              <a:lnSpc>
                <a:spcPct val="150000"/>
              </a:lnSpc>
              <a:buFont typeface="Wingdings" panose="05000000000000000000" pitchFamily="2" charset="2"/>
              <a:buChar char="q"/>
            </a:pPr>
            <a:endParaRPr lang="ar-SA" sz="2000" b="1" dirty="0"/>
          </a:p>
          <a:p>
            <a:pPr marL="342900" indent="-342900" algn="just" rtl="1">
              <a:lnSpc>
                <a:spcPct val="150000"/>
              </a:lnSpc>
              <a:buFont typeface="Wingdings" panose="05000000000000000000" pitchFamily="2" charset="2"/>
              <a:buChar char="q"/>
            </a:pPr>
            <a:r>
              <a:rPr lang="ar-SA" sz="2000" b="1" dirty="0"/>
              <a:t>وتشمل البيئة الداخلية عناصر مثل العاملين والإدارة والموارد التنظيمية، بينما تضم البيئة الخارجية العوامل السياسية والقانونية والاقتصادية والاجتماعية والتكنولوجية التي تحيط بالمنظمة.</a:t>
            </a:r>
          </a:p>
          <a:p>
            <a:pPr marL="342900" indent="-342900" algn="just" rtl="1">
              <a:lnSpc>
                <a:spcPct val="150000"/>
              </a:lnSpc>
              <a:buFont typeface="Wingdings" panose="05000000000000000000" pitchFamily="2" charset="2"/>
              <a:buChar char="q"/>
            </a:pPr>
            <a:endParaRPr lang="ar-SA" sz="2000" b="1" dirty="0"/>
          </a:p>
          <a:p>
            <a:pPr marL="342900" indent="-342900" algn="just" rtl="1">
              <a:lnSpc>
                <a:spcPct val="150000"/>
              </a:lnSpc>
              <a:buFont typeface="Wingdings" panose="05000000000000000000" pitchFamily="2" charset="2"/>
              <a:buChar char="q"/>
            </a:pPr>
            <a:r>
              <a:rPr lang="ar-SA" sz="2000" b="1" dirty="0"/>
              <a:t>وتتميز بعض هذه العوامل بإمكانية التحكم بها، في حين تفرض عوامل أخرى تحديات وفرصاً تتطلب من المنظمة التكيف معها باستمرار لضمان استمرارية نجاحها التسويقي.</a:t>
            </a:r>
            <a:endParaRPr lang="en-US" sz="2000" b="1" dirty="0"/>
          </a:p>
        </p:txBody>
      </p:sp>
    </p:spTree>
    <p:extLst>
      <p:ext uri="{BB962C8B-B14F-4D97-AF65-F5344CB8AC3E}">
        <p14:creationId xmlns:p14="http://schemas.microsoft.com/office/powerpoint/2010/main" val="95530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B66C0-07EB-34A6-8426-94D3D112DCA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220979A-2D3F-1F4C-BE26-5C53195D430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A2E7209D-2862-C51D-A9D8-898BD59293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FEE5F35B-A75D-2BFB-5497-0770EAB30C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8504D95-F76E-6828-4CB0-6DC39007CC80}"/>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30BA8FF-CC3D-5071-50D2-3D84367C0D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01790C88-E1D9-294F-C30D-265F2932727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FA1FD85A-9A51-16CB-D54D-7593DDF32A3D}"/>
              </a:ext>
            </a:extLst>
          </p:cNvPr>
          <p:cNvSpPr txBox="1"/>
          <p:nvPr/>
        </p:nvSpPr>
        <p:spPr>
          <a:xfrm>
            <a:off x="2523492" y="1258330"/>
            <a:ext cx="8894792" cy="5032660"/>
          </a:xfrm>
          <a:prstGeom prst="rect">
            <a:avLst/>
          </a:prstGeom>
          <a:noFill/>
        </p:spPr>
        <p:txBody>
          <a:bodyPr wrap="square">
            <a:spAutoFit/>
          </a:bodyPr>
          <a:lstStyle/>
          <a:p>
            <a:pPr algn="just" rtl="1">
              <a:lnSpc>
                <a:spcPct val="150000"/>
              </a:lnSpc>
            </a:pPr>
            <a:r>
              <a:rPr lang="ar-SA" sz="2000" b="1" dirty="0">
                <a:solidFill>
                  <a:srgbClr val="00B0F0"/>
                </a:solidFill>
              </a:rPr>
              <a:t>أهمية دراسة بيئة التسويق</a:t>
            </a:r>
          </a:p>
          <a:p>
            <a:pPr algn="just" rtl="1">
              <a:lnSpc>
                <a:spcPct val="150000"/>
              </a:lnSpc>
            </a:pPr>
            <a:r>
              <a:rPr lang="ar-SA" sz="1600" b="1" dirty="0"/>
              <a:t>تُعد دراسة بيئة التسويق من المهام الأساسية التي تقوم بها المنظمات؛ نظراً لأن نجاح الأنشطة التسويقية لا يعتمد فقط على كفاءة المنظمة الداخلية، بل يتأثر أيضاً بالعوامل والمتغيرات المحيطة بها. وتساعد عملية تحليل البيئة التسويقية الإدارة على فهم الفرص والتحديات الحالية والمتوقعة، بما يدعم اتخاذ القرارات التسويقية المناسبة وتحقيق الأهداف الاستراتيجية للمنظمة.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وتتمثل أهمية دراسة بيئة التسويق فيما يلي:</a:t>
            </a:r>
          </a:p>
          <a:p>
            <a:pPr marL="342900" indent="-342900" algn="just" rtl="1">
              <a:lnSpc>
                <a:spcPct val="150000"/>
              </a:lnSpc>
              <a:buFont typeface="Wingdings" panose="05000000000000000000" pitchFamily="2" charset="2"/>
              <a:buChar char="ü"/>
            </a:pPr>
            <a:r>
              <a:rPr lang="ar-SA" sz="1600" b="1" dirty="0"/>
              <a:t>اكتشاف الفرص التسويقية المتاحة</a:t>
            </a:r>
          </a:p>
          <a:p>
            <a:pPr algn="just" rtl="1">
              <a:lnSpc>
                <a:spcPct val="150000"/>
              </a:lnSpc>
            </a:pPr>
            <a:r>
              <a:rPr lang="ar-SA" sz="1600" b="1" dirty="0"/>
              <a:t>تساعد دراسة البيئة التسويقية المنظمة على التعرف على الاحتياجات والرغبات المتغيرة للعملاء، واكتشاف الأسواق الجديدة والاتجاهات الناشئة التي يمكن استثمارها لتطوير المنتجات والخدمات وتحقيق النمو.</a:t>
            </a:r>
          </a:p>
          <a:p>
            <a:pPr algn="just" rtl="1">
              <a:lnSpc>
                <a:spcPct val="150000"/>
              </a:lnSpc>
            </a:pPr>
            <a:endParaRPr lang="ar-SA" sz="1600" b="1" dirty="0"/>
          </a:p>
          <a:p>
            <a:pPr marL="285750" indent="-285750" algn="just" rtl="1">
              <a:lnSpc>
                <a:spcPct val="150000"/>
              </a:lnSpc>
              <a:buFont typeface="Wingdings" panose="05000000000000000000" pitchFamily="2" charset="2"/>
              <a:buChar char="ü"/>
            </a:pPr>
            <a:r>
              <a:rPr lang="ar-SA" sz="1600" b="1" dirty="0"/>
              <a:t>التعرف على التهديدات والتحديات المحتملة</a:t>
            </a:r>
          </a:p>
          <a:p>
            <a:pPr algn="just" rtl="1">
              <a:lnSpc>
                <a:spcPct val="150000"/>
              </a:lnSpc>
            </a:pPr>
            <a:r>
              <a:rPr lang="ar-SA" sz="1600" b="1" dirty="0"/>
              <a:t>تمكن المنظمة من رصد المتغيرات والعوامل التي قد تؤثر سلباً في أدائها، مثل اشتداد المنافسة، والتغيرات الاقتصادية، والتشريعات الحكومية الجديدة، والتطورات التكنولوجية المتسارعة، مما يسمح باتخاذ إجراءات استباقية للحد من آثارها.</a:t>
            </a:r>
          </a:p>
        </p:txBody>
      </p:sp>
      <p:pic>
        <p:nvPicPr>
          <p:cNvPr id="6" name="Picture 5">
            <a:extLst>
              <a:ext uri="{FF2B5EF4-FFF2-40B4-BE49-F238E27FC236}">
                <a16:creationId xmlns:a16="http://schemas.microsoft.com/office/drawing/2014/main" id="{BA70BCF3-AED9-D48B-3BF4-98B4A8C0785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9133" y="5120852"/>
            <a:ext cx="2702625" cy="1799302"/>
          </a:xfrm>
          <a:prstGeom prst="rect">
            <a:avLst/>
          </a:prstGeom>
        </p:spPr>
      </p:pic>
    </p:spTree>
    <p:extLst>
      <p:ext uri="{BB962C8B-B14F-4D97-AF65-F5344CB8AC3E}">
        <p14:creationId xmlns:p14="http://schemas.microsoft.com/office/powerpoint/2010/main" val="1895079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CA8EF-B586-D094-F536-3CD6736A961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624BCE1-D29C-A3A5-6C4A-ED9D607DB81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79133" y="5120852"/>
            <a:ext cx="2702625" cy="1799302"/>
          </a:xfrm>
          <a:prstGeom prst="rect">
            <a:avLst/>
          </a:prstGeom>
        </p:spPr>
      </p:pic>
      <p:sp>
        <p:nvSpPr>
          <p:cNvPr id="5" name="Rectangle 4">
            <a:extLst>
              <a:ext uri="{FF2B5EF4-FFF2-40B4-BE49-F238E27FC236}">
                <a16:creationId xmlns:a16="http://schemas.microsoft.com/office/drawing/2014/main" id="{40E13EBA-6AAB-6C20-C9A6-82D2A7A9D2D1}"/>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53E14963-AAD7-EE8B-AE08-1CFB8F188C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0F0481E-9D63-1BB2-50CE-2F359E6D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70491A5-397C-2A0C-EA28-A10378D59FD1}"/>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11409EEB-4CFC-467E-A3A7-FACA4AB7F54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FFA0ECA7-C188-3136-E8D2-C4973FEA140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64D47C31-FE4A-B3F2-0AB7-9739A69F7FE1}"/>
              </a:ext>
            </a:extLst>
          </p:cNvPr>
          <p:cNvSpPr txBox="1"/>
          <p:nvPr/>
        </p:nvSpPr>
        <p:spPr>
          <a:xfrm>
            <a:off x="1912668" y="869835"/>
            <a:ext cx="9627332" cy="6417654"/>
          </a:xfrm>
          <a:prstGeom prst="rect">
            <a:avLst/>
          </a:prstGeom>
          <a:noFill/>
        </p:spPr>
        <p:txBody>
          <a:bodyPr wrap="square">
            <a:spAutoFit/>
          </a:bodyPr>
          <a:lstStyle/>
          <a:p>
            <a:pPr algn="just" rtl="1">
              <a:lnSpc>
                <a:spcPct val="150000"/>
              </a:lnSpc>
            </a:pPr>
            <a:r>
              <a:rPr lang="ar-SA" sz="2000" b="1" dirty="0">
                <a:solidFill>
                  <a:srgbClr val="00B0F0"/>
                </a:solidFill>
              </a:rPr>
              <a:t>                                                        تابع أهمية دراسة بيئة التسويق</a:t>
            </a:r>
          </a:p>
          <a:p>
            <a:pPr marL="285750" indent="-285750" algn="just" rtl="1">
              <a:lnSpc>
                <a:spcPct val="150000"/>
              </a:lnSpc>
              <a:buFont typeface="Wingdings" panose="05000000000000000000" pitchFamily="2" charset="2"/>
              <a:buChar char="ü"/>
            </a:pPr>
            <a:r>
              <a:rPr lang="ar-SA" sz="1600" b="1" dirty="0"/>
              <a:t> التكيف مع التغيرات البيئية المستمرة</a:t>
            </a:r>
          </a:p>
          <a:p>
            <a:pPr algn="just" rtl="1">
              <a:lnSpc>
                <a:spcPct val="150000"/>
              </a:lnSpc>
            </a:pPr>
            <a:r>
              <a:rPr lang="ar-SA" sz="1600" b="1" dirty="0"/>
              <a:t>تتسم بيئة الأعمال الحديثة بالديناميكية وسرعة التغير، لذلك يساعد التحليل المستمر للبيئة التسويقية المنظمة على التكيف مع المستجدات والمتغيرات المختلفة، والمحافظة على قدرتها التنافسية في الأسواق.</a:t>
            </a:r>
          </a:p>
          <a:p>
            <a:pPr algn="just" rtl="1">
              <a:lnSpc>
                <a:spcPct val="150000"/>
              </a:lnSpc>
            </a:pPr>
            <a:endParaRPr lang="ar-SA" sz="1600" b="1" dirty="0"/>
          </a:p>
          <a:p>
            <a:pPr marL="285750" indent="-285750" algn="just" rtl="1">
              <a:lnSpc>
                <a:spcPct val="150000"/>
              </a:lnSpc>
              <a:buFont typeface="Wingdings" panose="05000000000000000000" pitchFamily="2" charset="2"/>
              <a:buChar char="ü"/>
            </a:pPr>
            <a:r>
              <a:rPr lang="ar-SA" sz="1600" b="1" dirty="0"/>
              <a:t>دعم اتخاذ القرارات التسويقية</a:t>
            </a:r>
          </a:p>
          <a:p>
            <a:pPr algn="just" rtl="1">
              <a:lnSpc>
                <a:spcPct val="150000"/>
              </a:lnSpc>
            </a:pPr>
            <a:r>
              <a:rPr lang="ar-SA" sz="1600" b="1" dirty="0"/>
              <a:t>توفر دراسة البيئة التسويقية معلومات دقيقة وموثوقة تساعد الإدارة في اتخاذ قرارات أكثر فاعلية فيما يتعلق بالمنتجات والأسعار وقنوات التوزيع والأنشطة الترويجية، مما يرفع من كفاءة الأداء التسويقي.</a:t>
            </a:r>
          </a:p>
          <a:p>
            <a:pPr algn="just" rtl="1">
              <a:lnSpc>
                <a:spcPct val="150000"/>
              </a:lnSpc>
            </a:pPr>
            <a:endParaRPr lang="ar-SA" sz="1600" b="1" dirty="0"/>
          </a:p>
          <a:p>
            <a:pPr marL="285750" indent="-285750" algn="just" rtl="1">
              <a:lnSpc>
                <a:spcPct val="150000"/>
              </a:lnSpc>
              <a:buFont typeface="Wingdings" panose="05000000000000000000" pitchFamily="2" charset="2"/>
              <a:buChar char="ü"/>
            </a:pPr>
            <a:r>
              <a:rPr lang="ar-SA" sz="1600" b="1" dirty="0"/>
              <a:t>تحقيق ميزة تنافسية مستدامة</a:t>
            </a:r>
          </a:p>
          <a:p>
            <a:pPr algn="just" rtl="1">
              <a:lnSpc>
                <a:spcPct val="150000"/>
              </a:lnSpc>
            </a:pPr>
            <a:r>
              <a:rPr lang="ar-SA" sz="1600" b="1" dirty="0"/>
              <a:t>يساعد فهم البيئة التسويقية المنظمة على تحديد نقاط القوة التي يمكن استثمارها والفرص التي يمكن استغلالها بصورة أفضل من المنافسين، الأمر الذي يسهم في بناء ميزة تنافسية يصعب تقليدها والمحافظة عليها على المدى الطويل.</a:t>
            </a:r>
          </a:p>
          <a:p>
            <a:pPr algn="just" rtl="1">
              <a:lnSpc>
                <a:spcPct val="150000"/>
              </a:lnSpc>
            </a:pPr>
            <a:endParaRPr lang="ar-SA" sz="1600" b="1" dirty="0"/>
          </a:p>
          <a:p>
            <a:pPr marL="285750" indent="-285750" algn="just" rtl="1">
              <a:lnSpc>
                <a:spcPct val="150000"/>
              </a:lnSpc>
              <a:buFont typeface="Wingdings" panose="05000000000000000000" pitchFamily="2" charset="2"/>
              <a:buChar char="ü"/>
            </a:pPr>
            <a:r>
              <a:rPr lang="ar-SA" sz="1600" b="1" dirty="0"/>
              <a:t>بناء علاقات قوية مع العملاء وتحقيق رضاهم</a:t>
            </a:r>
          </a:p>
          <a:p>
            <a:pPr algn="just" rtl="1">
              <a:lnSpc>
                <a:spcPct val="150000"/>
              </a:lnSpc>
            </a:pPr>
            <a:r>
              <a:rPr lang="ar-SA" sz="1600" b="1" dirty="0"/>
              <a:t>يساعد تحليل احتياجات العملاء وتوقعاتهم والعوامل المؤثرة في سلوكهم الشرائي على تصميم عروض تسويقية أكثر ملاءمة لهم، مما يعزز مستويات الرضا والولاء ويقوي العلاقات طويلة الأجل بين المنظمة وعملائها.</a:t>
            </a:r>
          </a:p>
          <a:p>
            <a:pPr algn="just" rtl="1">
              <a:lnSpc>
                <a:spcPct val="150000"/>
              </a:lnSpc>
            </a:pPr>
            <a:endParaRPr lang="ar-SA" sz="1600" b="1" dirty="0"/>
          </a:p>
        </p:txBody>
      </p:sp>
    </p:spTree>
    <p:extLst>
      <p:ext uri="{BB962C8B-B14F-4D97-AF65-F5344CB8AC3E}">
        <p14:creationId xmlns:p14="http://schemas.microsoft.com/office/powerpoint/2010/main" val="128399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63F52-0B70-B851-41C0-1B25D9098AE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1794B57-A2F5-9BF0-0FE1-0DAE7A98F2DF}"/>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7AFBC2-387D-2D6B-E6E6-3A994B45109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62CB429-850F-6924-CCF9-7254B8FDF41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BBCC923E-C353-5094-8780-EACFA00B9D13}"/>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61A5162-7D4A-8D00-36F4-4EA18C0FA4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F7907F02-E2B9-BD26-CB22-92A0C52B1B9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7B7239B7-5D40-B6AB-933F-B21A195F252D}"/>
              </a:ext>
            </a:extLst>
          </p:cNvPr>
          <p:cNvSpPr txBox="1"/>
          <p:nvPr/>
        </p:nvSpPr>
        <p:spPr>
          <a:xfrm>
            <a:off x="3506662" y="947279"/>
            <a:ext cx="8035814" cy="5910721"/>
          </a:xfrm>
          <a:prstGeom prst="rect">
            <a:avLst/>
          </a:prstGeom>
          <a:noFill/>
        </p:spPr>
        <p:txBody>
          <a:bodyPr wrap="square">
            <a:spAutoFit/>
          </a:bodyPr>
          <a:lstStyle/>
          <a:p>
            <a:pPr algn="just" rtl="1">
              <a:lnSpc>
                <a:spcPct val="150000"/>
              </a:lnSpc>
            </a:pPr>
            <a:r>
              <a:rPr lang="ar-SA" sz="2000" b="1" dirty="0">
                <a:solidFill>
                  <a:srgbClr val="00B0F0"/>
                </a:solidFill>
              </a:rPr>
              <a:t>البيئة التسويقية الجزئية</a:t>
            </a:r>
          </a:p>
          <a:p>
            <a:pPr algn="just" rtl="1">
              <a:lnSpc>
                <a:spcPct val="150000"/>
              </a:lnSpc>
            </a:pPr>
            <a:r>
              <a:rPr lang="ar-SA" b="1" dirty="0"/>
              <a:t>تشمل البيئة التسويقية الجزئية الأطراف والعوامل القريبة من المنظمة التي تؤثر بصورة مباشرة في قدرتها على خدمة العملاء وتحقيق أهدافها التسويقية.</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t>وتضم البيئة الجزئية العناصر الآتية:</a:t>
            </a:r>
          </a:p>
          <a:p>
            <a:pPr marL="285750" indent="-285750" algn="just" rtl="1">
              <a:lnSpc>
                <a:spcPct val="150000"/>
              </a:lnSpc>
              <a:buFont typeface="Wingdings" panose="05000000000000000000" pitchFamily="2" charset="2"/>
              <a:buChar char="ü"/>
            </a:pPr>
            <a:r>
              <a:rPr lang="ar-SA" b="1" dirty="0"/>
              <a:t>الشركة.</a:t>
            </a:r>
          </a:p>
          <a:p>
            <a:pPr marL="285750" indent="-285750" algn="just" rtl="1">
              <a:lnSpc>
                <a:spcPct val="150000"/>
              </a:lnSpc>
              <a:buFont typeface="Wingdings" panose="05000000000000000000" pitchFamily="2" charset="2"/>
              <a:buChar char="ü"/>
            </a:pPr>
            <a:r>
              <a:rPr lang="ar-SA" b="1" dirty="0"/>
              <a:t>الموردون.</a:t>
            </a:r>
          </a:p>
          <a:p>
            <a:pPr marL="285750" indent="-285750" algn="just" rtl="1">
              <a:lnSpc>
                <a:spcPct val="150000"/>
              </a:lnSpc>
              <a:buFont typeface="Wingdings" panose="05000000000000000000" pitchFamily="2" charset="2"/>
              <a:buChar char="ü"/>
            </a:pPr>
            <a:r>
              <a:rPr lang="ar-SA" b="1" dirty="0"/>
              <a:t>الوسطاء التسويقيون.</a:t>
            </a:r>
          </a:p>
          <a:p>
            <a:pPr marL="285750" indent="-285750" algn="just" rtl="1">
              <a:lnSpc>
                <a:spcPct val="150000"/>
              </a:lnSpc>
              <a:buFont typeface="Wingdings" panose="05000000000000000000" pitchFamily="2" charset="2"/>
              <a:buChar char="ü"/>
            </a:pPr>
            <a:r>
              <a:rPr lang="ar-SA" b="1" dirty="0"/>
              <a:t>العملاء.</a:t>
            </a:r>
          </a:p>
          <a:p>
            <a:pPr marL="285750" indent="-285750" algn="just" rtl="1">
              <a:lnSpc>
                <a:spcPct val="150000"/>
              </a:lnSpc>
              <a:buFont typeface="Wingdings" panose="05000000000000000000" pitchFamily="2" charset="2"/>
              <a:buChar char="ü"/>
            </a:pPr>
            <a:r>
              <a:rPr lang="ar-SA" b="1" dirty="0"/>
              <a:t>المنافسون.</a:t>
            </a:r>
          </a:p>
          <a:p>
            <a:pPr marL="285750" indent="-285750" algn="just" rtl="1">
              <a:lnSpc>
                <a:spcPct val="150000"/>
              </a:lnSpc>
              <a:buFont typeface="Wingdings" panose="05000000000000000000" pitchFamily="2" charset="2"/>
              <a:buChar char="ü"/>
            </a:pPr>
            <a:r>
              <a:rPr lang="ar-SA" b="1" dirty="0"/>
              <a:t>الجمهور.</a:t>
            </a:r>
          </a:p>
          <a:p>
            <a:pPr marL="285750" indent="-285750" algn="just" rtl="1">
              <a:lnSpc>
                <a:spcPct val="150000"/>
              </a:lnSpc>
              <a:buFont typeface="Wingdings" panose="05000000000000000000" pitchFamily="2" charset="2"/>
              <a:buChar char="ü"/>
            </a:pPr>
            <a:endParaRPr lang="ar-SA" b="1" dirty="0"/>
          </a:p>
          <a:p>
            <a:pPr algn="just" rtl="1">
              <a:lnSpc>
                <a:spcPct val="150000"/>
              </a:lnSpc>
            </a:pPr>
            <a:r>
              <a:rPr lang="ar-SA" b="1" dirty="0"/>
              <a:t>وتؤثر هذه الأطراف بشكل مباشر في العمليات التسويقية اليومية، لذلك يجب على المنظمة إدارة علاقاتها معها بكفاءة لتحقيق قيمة متميزة للعملاء.</a:t>
            </a:r>
            <a:endParaRPr lang="en-US" b="1" dirty="0"/>
          </a:p>
        </p:txBody>
      </p:sp>
      <p:pic>
        <p:nvPicPr>
          <p:cNvPr id="9" name="Picture 8" descr="صورة منشور القصة">
            <a:extLst>
              <a:ext uri="{FF2B5EF4-FFF2-40B4-BE49-F238E27FC236}">
                <a16:creationId xmlns:a16="http://schemas.microsoft.com/office/drawing/2014/main" id="{BBCC9611-E042-4409-015B-553887499FFC}"/>
              </a:ext>
            </a:extLst>
          </p:cNvPr>
          <p:cNvPicPr>
            <a:picLocks noChangeAspect="1"/>
          </p:cNvPicPr>
          <p:nvPr/>
        </p:nvPicPr>
        <p:blipFill>
          <a:blip r:embed="rId4"/>
          <a:stretch>
            <a:fillRect/>
          </a:stretch>
        </p:blipFill>
        <p:spPr>
          <a:xfrm>
            <a:off x="75242" y="4570386"/>
            <a:ext cx="3431420" cy="2287613"/>
          </a:xfrm>
          <a:prstGeom prst="rect">
            <a:avLst/>
          </a:prstGeom>
        </p:spPr>
      </p:pic>
    </p:spTree>
    <p:extLst>
      <p:ext uri="{BB962C8B-B14F-4D97-AF65-F5344CB8AC3E}">
        <p14:creationId xmlns:p14="http://schemas.microsoft.com/office/powerpoint/2010/main" val="1402803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76AD1-2888-B602-591F-2B4F7BF1017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0CFAC4C-AFEC-BC6D-747D-FD63E8976958}"/>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A7AAF3E9-C4D2-6766-F9E4-94B306D965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922C794-2A24-CE19-0BEE-13C4079914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865E2469-74CA-01C7-2745-57E64DBE6F76}"/>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81D92CA6-B913-15F5-DE8F-98F78E2CAF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3C6536BC-1CC5-8533-DACE-DFCE8CFD00C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93471C90-B5F2-26C1-F80F-524EA5040288}"/>
              </a:ext>
            </a:extLst>
          </p:cNvPr>
          <p:cNvSpPr txBox="1"/>
          <p:nvPr/>
        </p:nvSpPr>
        <p:spPr>
          <a:xfrm>
            <a:off x="3506662" y="947279"/>
            <a:ext cx="8035814" cy="5910721"/>
          </a:xfrm>
          <a:prstGeom prst="rect">
            <a:avLst/>
          </a:prstGeom>
          <a:noFill/>
        </p:spPr>
        <p:txBody>
          <a:bodyPr wrap="square">
            <a:spAutoFit/>
          </a:bodyPr>
          <a:lstStyle/>
          <a:p>
            <a:pPr algn="just" rtl="1">
              <a:lnSpc>
                <a:spcPct val="150000"/>
              </a:lnSpc>
            </a:pPr>
            <a:r>
              <a:rPr lang="ar-SA" sz="2000" b="1" dirty="0">
                <a:solidFill>
                  <a:srgbClr val="00B0F0"/>
                </a:solidFill>
              </a:rPr>
              <a:t>بيئة الشركة الداخلية</a:t>
            </a:r>
          </a:p>
          <a:p>
            <a:pPr algn="just" rtl="1">
              <a:lnSpc>
                <a:spcPct val="150000"/>
              </a:lnSpc>
            </a:pPr>
            <a:r>
              <a:rPr lang="ar-SA" b="1" dirty="0"/>
              <a:t>تشمل البيئة الداخلية جميع الموارد والعوامل الموجودة داخل المنظمة والتي تؤثر في أدائها وأنشطتها التسويقية.</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solidFill>
                  <a:srgbClr val="00B0F0"/>
                </a:solidFill>
              </a:rPr>
              <a:t>ومن أهم هذه العوامل:</a:t>
            </a:r>
          </a:p>
          <a:p>
            <a:pPr marL="285750" indent="-285750" algn="just" rtl="1">
              <a:lnSpc>
                <a:spcPct val="150000"/>
              </a:lnSpc>
              <a:buFont typeface="Wingdings" panose="05000000000000000000" pitchFamily="2" charset="2"/>
              <a:buChar char="ü"/>
            </a:pPr>
            <a:r>
              <a:rPr lang="ar-SA" b="1" dirty="0"/>
              <a:t>الموارد البشرية.</a:t>
            </a:r>
          </a:p>
          <a:p>
            <a:pPr marL="285750" indent="-285750" algn="just" rtl="1">
              <a:lnSpc>
                <a:spcPct val="150000"/>
              </a:lnSpc>
              <a:buFont typeface="Wingdings" panose="05000000000000000000" pitchFamily="2" charset="2"/>
              <a:buChar char="ü"/>
            </a:pPr>
            <a:r>
              <a:rPr lang="ar-SA" b="1" dirty="0"/>
              <a:t>السياسات والإجراءات التنظيمية.</a:t>
            </a:r>
          </a:p>
          <a:p>
            <a:pPr marL="285750" indent="-285750" algn="just" rtl="1">
              <a:lnSpc>
                <a:spcPct val="150000"/>
              </a:lnSpc>
              <a:buFont typeface="Wingdings" panose="05000000000000000000" pitchFamily="2" charset="2"/>
              <a:buChar char="ü"/>
            </a:pPr>
            <a:r>
              <a:rPr lang="ar-SA" b="1" dirty="0"/>
              <a:t>الموارد المالية.</a:t>
            </a:r>
          </a:p>
          <a:p>
            <a:pPr marL="285750" indent="-285750" algn="just" rtl="1">
              <a:lnSpc>
                <a:spcPct val="150000"/>
              </a:lnSpc>
              <a:buFont typeface="Wingdings" panose="05000000000000000000" pitchFamily="2" charset="2"/>
              <a:buChar char="ü"/>
            </a:pPr>
            <a:r>
              <a:rPr lang="ar-SA" b="1" dirty="0"/>
              <a:t>المخزون.</a:t>
            </a:r>
          </a:p>
          <a:p>
            <a:pPr marL="285750" indent="-285750" algn="just" rtl="1">
              <a:lnSpc>
                <a:spcPct val="150000"/>
              </a:lnSpc>
              <a:buFont typeface="Wingdings" panose="05000000000000000000" pitchFamily="2" charset="2"/>
              <a:buChar char="ü"/>
            </a:pPr>
            <a:r>
              <a:rPr lang="ar-SA" b="1" dirty="0"/>
              <a:t>الأصول الرأسمالية.</a:t>
            </a:r>
          </a:p>
          <a:p>
            <a:pPr marL="285750" indent="-285750" algn="just" rtl="1">
              <a:lnSpc>
                <a:spcPct val="150000"/>
              </a:lnSpc>
              <a:buFont typeface="Wingdings" panose="05000000000000000000" pitchFamily="2" charset="2"/>
              <a:buChar char="ü"/>
            </a:pPr>
            <a:r>
              <a:rPr lang="ar-SA" b="1" dirty="0"/>
              <a:t>الأنظمة اللوجستية والتشغيلية.</a:t>
            </a:r>
          </a:p>
          <a:p>
            <a:pPr algn="just" rtl="1">
              <a:lnSpc>
                <a:spcPct val="150000"/>
              </a:lnSpc>
            </a:pPr>
            <a:endParaRPr lang="ar-SA" b="1" dirty="0"/>
          </a:p>
          <a:p>
            <a:pPr algn="just" rtl="1">
              <a:lnSpc>
                <a:spcPct val="150000"/>
              </a:lnSpc>
            </a:pPr>
            <a:r>
              <a:rPr lang="ar-SA" b="1" dirty="0"/>
              <a:t>وتؤثر هذه العوامل في قدرة المنظمة على اتخاذ القرارات التسويقية وتقديم القيمة للعملاء، كما تتميز بإمكانية التحكم والإدارة المباشرة من قبل المنظمة.</a:t>
            </a:r>
            <a:endParaRPr lang="en-US" b="1" dirty="0"/>
          </a:p>
        </p:txBody>
      </p:sp>
      <p:pic>
        <p:nvPicPr>
          <p:cNvPr id="9" name="Picture 8" descr="صورة منشور القصة">
            <a:extLst>
              <a:ext uri="{FF2B5EF4-FFF2-40B4-BE49-F238E27FC236}">
                <a16:creationId xmlns:a16="http://schemas.microsoft.com/office/drawing/2014/main" id="{2A968853-36FA-5806-691E-29FBCC02EE85}"/>
              </a:ext>
            </a:extLst>
          </p:cNvPr>
          <p:cNvPicPr>
            <a:picLocks noChangeAspect="1"/>
          </p:cNvPicPr>
          <p:nvPr/>
        </p:nvPicPr>
        <p:blipFill>
          <a:blip r:embed="rId4"/>
          <a:stretch>
            <a:fillRect/>
          </a:stretch>
        </p:blipFill>
        <p:spPr>
          <a:xfrm>
            <a:off x="75242" y="4570386"/>
            <a:ext cx="3431420" cy="2287613"/>
          </a:xfrm>
          <a:prstGeom prst="rect">
            <a:avLst/>
          </a:prstGeom>
        </p:spPr>
      </p:pic>
    </p:spTree>
    <p:extLst>
      <p:ext uri="{BB962C8B-B14F-4D97-AF65-F5344CB8AC3E}">
        <p14:creationId xmlns:p14="http://schemas.microsoft.com/office/powerpoint/2010/main" val="575862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ABD6C-84EA-344F-EBC7-1504402DF07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D8296AB-7F3E-3536-5A75-3D456E9E2261}"/>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C5AC600-5305-F4D8-EBC0-FBD506C03E0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F4266982-20FE-DB9C-8D62-2336EED13F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C028906-655A-AE94-C516-929930BE5B74}"/>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C1D76B0-A67E-14F5-515A-8767A78124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C9DA899E-2B58-EAB5-6D2D-33E4326D1DD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2E7D70B4-1FD2-20C5-C926-9A738CC5C47A}"/>
              </a:ext>
            </a:extLst>
          </p:cNvPr>
          <p:cNvSpPr txBox="1"/>
          <p:nvPr/>
        </p:nvSpPr>
        <p:spPr>
          <a:xfrm>
            <a:off x="1790952" y="947279"/>
            <a:ext cx="9751524" cy="5684826"/>
          </a:xfrm>
          <a:prstGeom prst="rect">
            <a:avLst/>
          </a:prstGeom>
          <a:noFill/>
        </p:spPr>
        <p:txBody>
          <a:bodyPr wrap="square">
            <a:spAutoFit/>
          </a:bodyPr>
          <a:lstStyle/>
          <a:p>
            <a:pPr algn="just" rtl="1">
              <a:lnSpc>
                <a:spcPct val="150000"/>
              </a:lnSpc>
            </a:pPr>
            <a:r>
              <a:rPr lang="ar-SA" sz="2000" b="1" dirty="0">
                <a:solidFill>
                  <a:srgbClr val="00B0F0"/>
                </a:solidFill>
              </a:rPr>
              <a:t>الموردون</a:t>
            </a:r>
          </a:p>
          <a:p>
            <a:pPr algn="just" rtl="1">
              <a:lnSpc>
                <a:spcPct val="150000"/>
              </a:lnSpc>
            </a:pPr>
            <a:r>
              <a:rPr lang="ar-SA" sz="1600" b="1" dirty="0"/>
              <a:t>يُقصد بالموردين الأفراد أو المؤسسات التي تزود المنظمة بالموارد والمواد اللازمة لإنتاج السلع والخدمات وتقديمها للعملاء. ويُعد الموردون أحد العناصر الأساسية في البيئة التسويقية الجزئية، نظراً لتأثيرهم المباشر في قدرة المنظمة على الوفاء باحتياجات السوق وتحقيق رضا العملاء.</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solidFill>
                  <a:srgbClr val="00B0F0"/>
                </a:solidFill>
              </a:rPr>
              <a:t>وتتمثل أهمية الموردين في عدة جوانب رئيسية، من أبرزها:</a:t>
            </a:r>
          </a:p>
          <a:p>
            <a:pPr marL="285750" indent="-285750" algn="just" rtl="1">
              <a:lnSpc>
                <a:spcPct val="150000"/>
              </a:lnSpc>
              <a:buFont typeface="Wingdings" panose="05000000000000000000" pitchFamily="2" charset="2"/>
              <a:buChar char="ü"/>
            </a:pPr>
            <a:r>
              <a:rPr lang="ar-SA" sz="1600" b="1" dirty="0"/>
              <a:t>توفير المواد الخام والمستلزمات التشغيلية اللازمة للإنتاج.</a:t>
            </a:r>
          </a:p>
          <a:p>
            <a:pPr marL="285750" indent="-285750" algn="just" rtl="1">
              <a:lnSpc>
                <a:spcPct val="150000"/>
              </a:lnSpc>
              <a:buFont typeface="Wingdings" panose="05000000000000000000" pitchFamily="2" charset="2"/>
              <a:buChar char="ü"/>
            </a:pPr>
            <a:r>
              <a:rPr lang="ar-SA" sz="1600" b="1" dirty="0"/>
              <a:t>دعم استمرارية العمليات الإنتاجية والخدمية دون انقطاع.</a:t>
            </a:r>
          </a:p>
          <a:p>
            <a:pPr marL="285750" indent="-285750" algn="just" rtl="1">
              <a:lnSpc>
                <a:spcPct val="150000"/>
              </a:lnSpc>
              <a:buFont typeface="Wingdings" panose="05000000000000000000" pitchFamily="2" charset="2"/>
              <a:buChar char="ü"/>
            </a:pPr>
            <a:r>
              <a:rPr lang="ar-SA" sz="1600" b="1" dirty="0"/>
              <a:t>المساهمة في تحسين جودة المنتجات والخدمات المقدمة للعملاء.</a:t>
            </a:r>
          </a:p>
          <a:p>
            <a:pPr marL="285750" indent="-285750" algn="just" rtl="1">
              <a:lnSpc>
                <a:spcPct val="150000"/>
              </a:lnSpc>
              <a:buFont typeface="Wingdings" panose="05000000000000000000" pitchFamily="2" charset="2"/>
              <a:buChar char="ü"/>
            </a:pPr>
            <a:r>
              <a:rPr lang="ar-SA" sz="1600" b="1" dirty="0"/>
              <a:t>المساعدة في خفض التكاليف التشغيلية من خلال توفير الموارد بالكفاءة المطلوبة.</a:t>
            </a:r>
          </a:p>
          <a:p>
            <a:pPr marL="285750" indent="-285750" algn="just" rtl="1">
              <a:lnSpc>
                <a:spcPct val="150000"/>
              </a:lnSpc>
              <a:buFont typeface="Wingdings" panose="05000000000000000000" pitchFamily="2" charset="2"/>
              <a:buChar char="ü"/>
            </a:pPr>
            <a:r>
              <a:rPr lang="ar-SA" sz="1600" b="1" dirty="0"/>
              <a:t>تعزيز قدرة المنظمة على الاستجابة السريعة لاحتياجات العملاء ومتطلبات السوق.</a:t>
            </a:r>
          </a:p>
          <a:p>
            <a:pPr algn="just" rtl="1">
              <a:lnSpc>
                <a:spcPct val="150000"/>
              </a:lnSpc>
            </a:pPr>
            <a:endParaRPr lang="ar-SA" sz="1600" b="1" dirty="0"/>
          </a:p>
          <a:p>
            <a:pPr marL="285750" indent="-285750" algn="just" rtl="1">
              <a:lnSpc>
                <a:spcPct val="150000"/>
              </a:lnSpc>
              <a:buFont typeface="Wingdings" panose="05000000000000000000" pitchFamily="2" charset="2"/>
              <a:buChar char="v"/>
            </a:pPr>
            <a:r>
              <a:rPr lang="ar-SA" sz="1600" b="1" dirty="0"/>
              <a:t>كما أن أي مشكلات تتعلق بالموردين، مثل تأخر عمليات التوريد أو نقص المواد أو ارتفاع أسعارها، قد تؤثر سلباً في الأداء التسويقي للمنظمة، من خلال زيادة التكاليف، أو تأخير تسليم المنتجات، أو انخفاض مستوى رضا العملاء. لذلك تحرص المنظمات الحديثة على بناء علاقات تعاون وشراكات استراتيجية طويلة الأجل مع مورديها، تقوم على الثقة والتنسيق وتبادل المعلومات، بما يسهم في تحقيق قيمة مشتركة لجميع الأطراف وتعزيز الميزة التنافسية للمنظمة.</a:t>
            </a:r>
            <a:endParaRPr lang="en-US" sz="1600" b="1" dirty="0"/>
          </a:p>
        </p:txBody>
      </p:sp>
    </p:spTree>
    <p:extLst>
      <p:ext uri="{BB962C8B-B14F-4D97-AF65-F5344CB8AC3E}">
        <p14:creationId xmlns:p14="http://schemas.microsoft.com/office/powerpoint/2010/main" val="3564733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2C77-4E2B-352C-BE8A-A230CD9478F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E039A56-17DE-6792-B7D0-3CA184190D04}"/>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89C223A3-6037-36D2-34DE-23D49BDF68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8B63865-07E8-378E-5411-EFD4583A28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B4A2761-4A56-0F01-1DE2-FFAF44204526}"/>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1E68E973-E18C-93E8-79F3-1CFAEF2B2C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C92643F0-8B18-D8C2-5678-79D8871E70F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8DCF37CC-E1D7-1D10-C004-EECB3FE3BA3F}"/>
              </a:ext>
            </a:extLst>
          </p:cNvPr>
          <p:cNvSpPr txBox="1"/>
          <p:nvPr/>
        </p:nvSpPr>
        <p:spPr>
          <a:xfrm>
            <a:off x="2012720" y="1167337"/>
            <a:ext cx="9405564" cy="5678991"/>
          </a:xfrm>
          <a:prstGeom prst="rect">
            <a:avLst/>
          </a:prstGeom>
          <a:noFill/>
        </p:spPr>
        <p:txBody>
          <a:bodyPr wrap="square">
            <a:spAutoFit/>
          </a:bodyPr>
          <a:lstStyle/>
          <a:p>
            <a:pPr algn="just" rtl="1">
              <a:lnSpc>
                <a:spcPct val="150000"/>
              </a:lnSpc>
            </a:pPr>
            <a:r>
              <a:rPr lang="ar-SA" sz="2000" b="1" dirty="0">
                <a:solidFill>
                  <a:srgbClr val="00B0F0"/>
                </a:solidFill>
              </a:rPr>
              <a:t>الوسطاء التسويقيون</a:t>
            </a:r>
          </a:p>
          <a:p>
            <a:pPr algn="just" rtl="1">
              <a:lnSpc>
                <a:spcPct val="150000"/>
              </a:lnSpc>
            </a:pPr>
            <a:r>
              <a:rPr lang="ar-SA" sz="1600" b="1" dirty="0"/>
              <a:t>الوسطاء التسويقيون هم المؤسسات والأطراف التي تساعد المنظمة في الترويج لمنتجاتها وخدماتها وبيعها وتوزيعها للوصول إلى العملاء المستهدفين بكفاءة وفاعلية.</a:t>
            </a:r>
          </a:p>
          <a:p>
            <a:pPr algn="just" rtl="1">
              <a:lnSpc>
                <a:spcPct val="150000"/>
              </a:lnSpc>
            </a:pPr>
            <a:r>
              <a:rPr lang="ar-SA" sz="1600" b="1" dirty="0"/>
              <a:t>ويُعد الوسطاء التسويقيون أحد العناصر المهمة في البيئة التسويقية الجزئية، حيث يسهمون في ربط المنظمة بالأسواق المستهدفة وتسهيل انتقال المنتجات والخدمات من المنتج إلى المستهلك النهائي.</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solidFill>
                  <a:srgbClr val="00B0F0"/>
                </a:solidFill>
              </a:rPr>
              <a:t>ويشمل الوسطاء التسويقيون:</a:t>
            </a:r>
          </a:p>
          <a:p>
            <a:pPr marL="285750" indent="-285750" algn="just" rtl="1">
              <a:lnSpc>
                <a:spcPct val="150000"/>
              </a:lnSpc>
              <a:buFont typeface="Wingdings" panose="05000000000000000000" pitchFamily="2" charset="2"/>
              <a:buChar char="ü"/>
            </a:pPr>
            <a:r>
              <a:rPr lang="ar-SA" sz="1600" b="1" dirty="0"/>
              <a:t>الموزعين وتجار الجملة والتجزئة.</a:t>
            </a:r>
          </a:p>
          <a:p>
            <a:pPr marL="285750" indent="-285750" algn="just" rtl="1">
              <a:lnSpc>
                <a:spcPct val="150000"/>
              </a:lnSpc>
              <a:buFont typeface="Wingdings" panose="05000000000000000000" pitchFamily="2" charset="2"/>
              <a:buChar char="ü"/>
            </a:pPr>
            <a:r>
              <a:rPr lang="ar-SA" sz="1600" b="1" dirty="0"/>
              <a:t>شركات التوزيع المادي.</a:t>
            </a:r>
          </a:p>
          <a:p>
            <a:pPr marL="285750" indent="-285750" algn="just" rtl="1">
              <a:lnSpc>
                <a:spcPct val="150000"/>
              </a:lnSpc>
              <a:buFont typeface="Wingdings" panose="05000000000000000000" pitchFamily="2" charset="2"/>
              <a:buChar char="ü"/>
            </a:pPr>
            <a:r>
              <a:rPr lang="ar-SA" sz="1600" b="1" dirty="0"/>
              <a:t>وكالات الخدمات التسويقية.</a:t>
            </a:r>
          </a:p>
          <a:p>
            <a:pPr marL="285750" indent="-285750" algn="just" rtl="1">
              <a:lnSpc>
                <a:spcPct val="150000"/>
              </a:lnSpc>
              <a:buFont typeface="Wingdings" panose="05000000000000000000" pitchFamily="2" charset="2"/>
              <a:buChar char="ü"/>
            </a:pPr>
            <a:r>
              <a:rPr lang="ar-SA" sz="1600" b="1" dirty="0"/>
              <a:t>الوسطاء الماليين.</a:t>
            </a:r>
          </a:p>
          <a:p>
            <a:pPr algn="just" rtl="1">
              <a:lnSpc>
                <a:spcPct val="150000"/>
              </a:lnSpc>
            </a:pPr>
            <a:endParaRPr lang="ar-SA" sz="1600" b="1" dirty="0"/>
          </a:p>
          <a:p>
            <a:pPr marL="285750" indent="-285750" algn="just" rtl="1">
              <a:lnSpc>
                <a:spcPct val="150000"/>
              </a:lnSpc>
              <a:buFont typeface="Wingdings" panose="05000000000000000000" pitchFamily="2" charset="2"/>
              <a:buChar char="v"/>
            </a:pPr>
            <a:r>
              <a:rPr lang="ar-SA" sz="1600" b="1" dirty="0"/>
              <a:t>وتساعد هذه الجهات المنظمة على توسيع نطاق وصولها إلى العملاء، وتحسين كفاءة عمليات التوزيع والترويج، وخفض الوقت والجهد اللازمين لإيصال المنتجات إلى الأسواق المستهدفة. كما يسهم التعاون الفعّال مع الوسطاء التسويقيين في تعزيز رضا العملاء وتحقيق الأهداف التسويقية للمنظمة بصورة أكثر كفاءة.</a:t>
            </a:r>
          </a:p>
        </p:txBody>
      </p:sp>
    </p:spTree>
    <p:extLst>
      <p:ext uri="{BB962C8B-B14F-4D97-AF65-F5344CB8AC3E}">
        <p14:creationId xmlns:p14="http://schemas.microsoft.com/office/powerpoint/2010/main" val="3467710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98645-A00B-C6CE-960F-6D97B037F15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A6DC3E4-F870-ED43-29CF-99C65D68F08F}"/>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729DB51-7757-16DB-E6C3-539992F13B0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58575D3-61FE-5A1C-AF67-6F49BF4A7C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E573BB85-3E15-20D0-75E0-E75A7A9DDEE7}"/>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D4C20026-530F-BAEF-4A57-F8FF41BDD0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8837C1E4-75F2-1E6C-98CA-434D7C7B9D3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42FE07A0-5BB5-E40A-9902-8E13491D9AA0}"/>
              </a:ext>
            </a:extLst>
          </p:cNvPr>
          <p:cNvSpPr txBox="1"/>
          <p:nvPr/>
        </p:nvSpPr>
        <p:spPr>
          <a:xfrm>
            <a:off x="1003853" y="899652"/>
            <a:ext cx="10578140" cy="5863656"/>
          </a:xfrm>
          <a:prstGeom prst="rect">
            <a:avLst/>
          </a:prstGeom>
          <a:noFill/>
        </p:spPr>
        <p:txBody>
          <a:bodyPr wrap="square">
            <a:spAutoFit/>
          </a:bodyPr>
          <a:lstStyle/>
          <a:p>
            <a:pPr algn="just" rtl="1">
              <a:lnSpc>
                <a:spcPct val="150000"/>
              </a:lnSpc>
            </a:pPr>
            <a:r>
              <a:rPr lang="ar-SA" sz="2000" b="1" dirty="0">
                <a:solidFill>
                  <a:srgbClr val="00B0F0"/>
                </a:solidFill>
              </a:rPr>
              <a:t>أنواع الوسطاء التسويقيين</a:t>
            </a:r>
          </a:p>
          <a:p>
            <a:pPr algn="just" rtl="1">
              <a:lnSpc>
                <a:spcPct val="150000"/>
              </a:lnSpc>
            </a:pPr>
            <a:r>
              <a:rPr lang="ar-SA" sz="1600" b="1" dirty="0"/>
              <a:t>تضم البيئة التسويقية الجزئية مجموعة من الوسطاء الذين يساعدون المنظمة في تنفيذ أنشطتها التسويقية وإيصال منتجاتها وخدماتها إلى العملاء المستهدفين.</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 ويمكن تصنيف الوسطاء التسويقيين إلى أربع فئات رئيسة:</a:t>
            </a:r>
          </a:p>
          <a:p>
            <a:pPr marL="285750" indent="-285750" algn="just" rtl="1">
              <a:lnSpc>
                <a:spcPct val="150000"/>
              </a:lnSpc>
              <a:buFont typeface="Wingdings" panose="05000000000000000000" pitchFamily="2" charset="2"/>
              <a:buChar char="ü"/>
            </a:pPr>
            <a:r>
              <a:rPr lang="ar-SA" b="1" dirty="0">
                <a:solidFill>
                  <a:srgbClr val="00B0F0"/>
                </a:solidFill>
              </a:rPr>
              <a:t>الموزعون</a:t>
            </a:r>
          </a:p>
          <a:p>
            <a:pPr algn="just" rtl="1">
              <a:lnSpc>
                <a:spcPct val="150000"/>
              </a:lnSpc>
            </a:pPr>
            <a:r>
              <a:rPr lang="ar-SA" sz="1600" b="1" dirty="0"/>
              <a:t>يشمل الموزعون تجار الجملة وتجار التجزئة الذين يشترون المنتجات بهدف إعادة بيعها للمستهلكين أو للمنظمات الأخرى وتحقيق الأرباح. ويساعد الموزعون المنظمة على توسيع نطاق انتشار منتجاتها وزيادة توافرها في الأسواق المختلفة.</a:t>
            </a:r>
          </a:p>
          <a:p>
            <a:pPr marL="285750" indent="-285750" algn="just" rtl="1">
              <a:lnSpc>
                <a:spcPct val="150000"/>
              </a:lnSpc>
              <a:buFont typeface="Wingdings" panose="05000000000000000000" pitchFamily="2" charset="2"/>
              <a:buChar char="ü"/>
            </a:pPr>
            <a:r>
              <a:rPr lang="ar-SA" b="1" dirty="0">
                <a:solidFill>
                  <a:srgbClr val="00B0F0"/>
                </a:solidFill>
              </a:rPr>
              <a:t>شركات التوزيع المادي</a:t>
            </a:r>
          </a:p>
          <a:p>
            <a:pPr algn="just" rtl="1">
              <a:lnSpc>
                <a:spcPct val="150000"/>
              </a:lnSpc>
            </a:pPr>
            <a:r>
              <a:rPr lang="ar-SA" sz="1600" b="1" dirty="0"/>
              <a:t>تتولى شركات التوزيع المادي تخزين المنتجات ونقلها من مواقع الإنتاج إلى الأسواق والعملاء المستهدفين. وتؤدي هذه الشركات دوراً مهماً في ضمان وصول المنتجات في الوقت والمكان المناسبين، بما يسهم في تعزيز مستوى الخدمة ورضا العملاء.</a:t>
            </a:r>
          </a:p>
          <a:p>
            <a:pPr marL="285750" indent="-285750" algn="just" rtl="1">
              <a:lnSpc>
                <a:spcPct val="150000"/>
              </a:lnSpc>
              <a:buFont typeface="Wingdings" panose="05000000000000000000" pitchFamily="2" charset="2"/>
              <a:buChar char="ü"/>
            </a:pPr>
            <a:r>
              <a:rPr lang="ar-SA" b="1" dirty="0">
                <a:solidFill>
                  <a:srgbClr val="00B0F0"/>
                </a:solidFill>
              </a:rPr>
              <a:t>وكالات الخدمات التسويقية</a:t>
            </a:r>
          </a:p>
          <a:p>
            <a:pPr algn="just" rtl="1">
              <a:lnSpc>
                <a:spcPct val="150000"/>
              </a:lnSpc>
            </a:pPr>
            <a:r>
              <a:rPr lang="ar-SA" sz="1600" b="1" dirty="0"/>
              <a:t>تشمل شركات أبحاث التسويق والإعلان والعلاقات العامة والاستشارات التسويقية، والتي تساعد المنظمة على تحديد الأسواق المستهدفة والتواصل مع العملاء وتنفيذ الأنشطة الترويجية بكفاءة أكبر.</a:t>
            </a:r>
          </a:p>
          <a:p>
            <a:pPr marL="285750" indent="-285750" algn="just" rtl="1">
              <a:lnSpc>
                <a:spcPct val="150000"/>
              </a:lnSpc>
              <a:buFont typeface="Wingdings" panose="05000000000000000000" pitchFamily="2" charset="2"/>
              <a:buChar char="ü"/>
            </a:pPr>
            <a:r>
              <a:rPr lang="ar-SA" b="1" dirty="0">
                <a:solidFill>
                  <a:srgbClr val="00B0F0"/>
                </a:solidFill>
              </a:rPr>
              <a:t>الوسطاء الماليون </a:t>
            </a:r>
          </a:p>
          <a:p>
            <a:pPr algn="just" rtl="1">
              <a:lnSpc>
                <a:spcPct val="150000"/>
              </a:lnSpc>
            </a:pPr>
            <a:r>
              <a:rPr lang="ar-SA" sz="1600" b="1" dirty="0"/>
              <a:t>تشمل البنوك وشركات التأمين والمؤسسات المالية التي تساعد المنظمة في تمويل أنشطتها التجارية وإدارة المخاطر المالية وتسهيل عمليات الدفع والتحصيل.</a:t>
            </a:r>
          </a:p>
        </p:txBody>
      </p:sp>
    </p:spTree>
    <p:extLst>
      <p:ext uri="{BB962C8B-B14F-4D97-AF65-F5344CB8AC3E}">
        <p14:creationId xmlns:p14="http://schemas.microsoft.com/office/powerpoint/2010/main" val="1823257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E40A2B-4C48-0418-1E67-45B8BE38F8EC}"/>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609A0CA-5B48-AE65-38BC-1C294ACCC21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36756" y="3708237"/>
            <a:ext cx="3148220" cy="3148220"/>
          </a:xfrm>
          <a:prstGeom prst="rect">
            <a:avLst/>
          </a:prstGeom>
        </p:spPr>
      </p:pic>
      <p:sp>
        <p:nvSpPr>
          <p:cNvPr id="5" name="Rectangle 4">
            <a:extLst>
              <a:ext uri="{FF2B5EF4-FFF2-40B4-BE49-F238E27FC236}">
                <a16:creationId xmlns:a16="http://schemas.microsoft.com/office/drawing/2014/main" id="{A958720C-38CF-5845-E62E-9C9D243A885F}"/>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2F363E64-B627-C5CA-801D-11C6053277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07523E4F-CE08-1470-B7A2-784607F606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14972C22-4B02-94BD-3E78-C88933041444}"/>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C9456156-39F7-0B22-14AF-B72A5CCC23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0FCBDCC6-8EC4-0669-CFEF-5D0AD08D07C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463BF895-4551-8D8A-2459-EA0402BF7780}"/>
              </a:ext>
            </a:extLst>
          </p:cNvPr>
          <p:cNvSpPr txBox="1"/>
          <p:nvPr/>
        </p:nvSpPr>
        <p:spPr>
          <a:xfrm>
            <a:off x="2251830" y="1038282"/>
            <a:ext cx="9221785" cy="5678991"/>
          </a:xfrm>
          <a:prstGeom prst="rect">
            <a:avLst/>
          </a:prstGeom>
          <a:noFill/>
        </p:spPr>
        <p:txBody>
          <a:bodyPr wrap="square">
            <a:spAutoFit/>
          </a:bodyPr>
          <a:lstStyle/>
          <a:p>
            <a:pPr algn="just" rtl="1">
              <a:lnSpc>
                <a:spcPct val="150000"/>
              </a:lnSpc>
            </a:pPr>
            <a:r>
              <a:rPr lang="ar-SA" sz="2000" b="1" dirty="0">
                <a:solidFill>
                  <a:srgbClr val="00B0F0"/>
                </a:solidFill>
              </a:rPr>
              <a:t>مثال على الشراكة مع الوسطاء التسويقيين</a:t>
            </a:r>
          </a:p>
          <a:p>
            <a:pPr algn="just" rtl="1">
              <a:lnSpc>
                <a:spcPct val="150000"/>
              </a:lnSpc>
            </a:pPr>
            <a:r>
              <a:rPr lang="ar-SA" sz="1600" b="1" dirty="0"/>
              <a:t>تحرص الشركات العالمية على بناء علاقات تعاون وشراكات استراتيجية مع الوسطاء التسويقيين؛ نظراً للدور المهم الذي يؤدونه في تعزيز كفاءة الأنشطة التسويقية وتحسين تجربة العملاء وزيادة المبيعات. وتقوم هذه الشراكات على مبدأ تحقيق المنفعة المتبادلة من خلال تبادل المعلومات والخبرات والتنسيق المستمر بين الأطراف المختلفة.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solidFill>
                  <a:srgbClr val="00B0F0"/>
                </a:solidFill>
              </a:rPr>
              <a:t> ومن الأمثلة البارزة على ذلك شركة كوكاكولا التي تتعاون مع شركائها من تجار التجزئة بهدف تحسين الأداء التسويقي وتعزيز القيمة المقدمة للعملاء، وذلك من خلال:</a:t>
            </a:r>
          </a:p>
          <a:p>
            <a:pPr marL="285750" indent="-285750" algn="just" rtl="1">
              <a:lnSpc>
                <a:spcPct val="150000"/>
              </a:lnSpc>
              <a:buFont typeface="Arial" panose="020B0604020202020204" pitchFamily="34" charset="0"/>
              <a:buChar char="•"/>
            </a:pPr>
            <a:r>
              <a:rPr lang="ar-SA" sz="1600" b="1" dirty="0"/>
              <a:t>إجراء أبحاث تسويقية مشتركة لفهم احتياجات المستهلكين وتفضيلاتهم.</a:t>
            </a:r>
          </a:p>
          <a:p>
            <a:pPr marL="285750" indent="-285750" algn="just" rtl="1">
              <a:lnSpc>
                <a:spcPct val="150000"/>
              </a:lnSpc>
              <a:buFont typeface="Arial" panose="020B0604020202020204" pitchFamily="34" charset="0"/>
              <a:buChar char="•"/>
            </a:pPr>
            <a:r>
              <a:rPr lang="ar-SA" sz="1600" b="1" dirty="0"/>
              <a:t>تبادل المعلومات والبيانات المتعلقة بالأسواق والعملاء.</a:t>
            </a:r>
          </a:p>
          <a:p>
            <a:pPr marL="285750" indent="-285750" algn="just" rtl="1">
              <a:lnSpc>
                <a:spcPct val="150000"/>
              </a:lnSpc>
              <a:buFont typeface="Arial" panose="020B0604020202020204" pitchFamily="34" charset="0"/>
              <a:buChar char="•"/>
            </a:pPr>
            <a:r>
              <a:rPr lang="ar-SA" sz="1600" b="1" dirty="0"/>
              <a:t>دراسة سلوك المستهلك داخل نقاط البيع وتحليل قرارات الشراء.</a:t>
            </a:r>
          </a:p>
          <a:p>
            <a:pPr marL="285750" indent="-285750" algn="just" rtl="1">
              <a:lnSpc>
                <a:spcPct val="150000"/>
              </a:lnSpc>
              <a:buFont typeface="Arial" panose="020B0604020202020204" pitchFamily="34" charset="0"/>
              <a:buChar char="•"/>
            </a:pPr>
            <a:r>
              <a:rPr lang="ar-SA" sz="1600" b="1" dirty="0"/>
              <a:t>تطوير أساليب عرض المنتجات والترويج لها داخل المتاجر.</a:t>
            </a:r>
          </a:p>
          <a:p>
            <a:pPr marL="285750" indent="-285750" algn="just" rtl="1">
              <a:lnSpc>
                <a:spcPct val="150000"/>
              </a:lnSpc>
              <a:buFont typeface="Arial" panose="020B0604020202020204" pitchFamily="34" charset="0"/>
              <a:buChar char="•"/>
            </a:pPr>
            <a:r>
              <a:rPr lang="ar-SA" sz="1600" b="1" dirty="0"/>
              <a:t>تحسين إدارة المخزون وضمان توافر المنتجات في الوقت والمكان المناسبين.</a:t>
            </a:r>
          </a:p>
          <a:p>
            <a:pPr marL="285750" indent="-285750" algn="just" rtl="1">
              <a:lnSpc>
                <a:spcPct val="150000"/>
              </a:lnSpc>
              <a:buFont typeface="Wingdings" panose="05000000000000000000" pitchFamily="2" charset="2"/>
              <a:buChar char="v"/>
            </a:pPr>
            <a:endParaRPr lang="ar-SA" sz="1600" b="1" dirty="0"/>
          </a:p>
          <a:p>
            <a:pPr marL="285750" indent="-285750" algn="just" rtl="1">
              <a:lnSpc>
                <a:spcPct val="150000"/>
              </a:lnSpc>
              <a:buFont typeface="Wingdings" panose="05000000000000000000" pitchFamily="2" charset="2"/>
              <a:buChar char="v"/>
            </a:pPr>
            <a:r>
              <a:rPr lang="ar-SA" sz="1600" b="1" dirty="0"/>
              <a:t>ويساعد هذا النوع من التعاون على تحسين تجربة العملاء، وزيادة كفاءة الأنشطة التسويقية، ورفع مستوى المبيعات والربحية، كما يعزز العلاقات طويلة الأمد بين المنظمة وشركائها التسويقيين، بما يحقق قيمة مشتركة لجميع الأطراف المشاركة في عملية التسويق.</a:t>
            </a:r>
          </a:p>
        </p:txBody>
      </p:sp>
    </p:spTree>
    <p:extLst>
      <p:ext uri="{BB962C8B-B14F-4D97-AF65-F5344CB8AC3E}">
        <p14:creationId xmlns:p14="http://schemas.microsoft.com/office/powerpoint/2010/main" val="6562879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55E9E-7A88-62D3-1463-404466483E8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DDCCA607-6DC7-09CA-0654-80B52614E9E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89931" y="4432853"/>
            <a:ext cx="2663668" cy="2663668"/>
          </a:xfrm>
          <a:prstGeom prst="rect">
            <a:avLst/>
          </a:prstGeom>
        </p:spPr>
      </p:pic>
      <p:sp>
        <p:nvSpPr>
          <p:cNvPr id="5" name="Rectangle 4">
            <a:extLst>
              <a:ext uri="{FF2B5EF4-FFF2-40B4-BE49-F238E27FC236}">
                <a16:creationId xmlns:a16="http://schemas.microsoft.com/office/drawing/2014/main" id="{C80FB659-D804-BA55-2967-0A48717BBEA2}"/>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C808C266-ED8F-C4DB-13BE-83C138DA332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04FD472-D2B1-C8D1-F13A-F9DEFDEA9B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B2CDA0E8-F5DF-BD15-3F57-44817FF8AF6C}"/>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3432EBA-009B-DFA4-3B4E-9C0550154CF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1EF33045-13EB-FE96-3B11-0E497891629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E5CF459A-86B6-8F3E-3AF2-5E7BED9E5C90}"/>
              </a:ext>
            </a:extLst>
          </p:cNvPr>
          <p:cNvSpPr txBox="1"/>
          <p:nvPr/>
        </p:nvSpPr>
        <p:spPr>
          <a:xfrm>
            <a:off x="1790952" y="914050"/>
            <a:ext cx="9667455" cy="6371488"/>
          </a:xfrm>
          <a:prstGeom prst="rect">
            <a:avLst/>
          </a:prstGeom>
          <a:noFill/>
        </p:spPr>
        <p:txBody>
          <a:bodyPr wrap="square">
            <a:spAutoFit/>
          </a:bodyPr>
          <a:lstStyle/>
          <a:p>
            <a:pPr algn="just" rtl="1">
              <a:lnSpc>
                <a:spcPct val="150000"/>
              </a:lnSpc>
            </a:pPr>
            <a:r>
              <a:rPr lang="ar-SA" b="1" dirty="0">
                <a:solidFill>
                  <a:srgbClr val="00B0F0"/>
                </a:solidFill>
              </a:rPr>
              <a:t>المنافسون</a:t>
            </a:r>
          </a:p>
          <a:p>
            <a:pPr algn="just" rtl="1">
              <a:lnSpc>
                <a:spcPct val="150000"/>
              </a:lnSpc>
            </a:pPr>
            <a:r>
              <a:rPr lang="ar-SA" sz="1600" b="1" dirty="0"/>
              <a:t>يمثل المنافسون المنظمات التي تقدم منتجات أو خدمات مشابهة وتسعى إلى جذب العملاء أنفسهم في السوق. ويُعد فهم المنافسين وتحليل استراتيجياتهم من العناصر الأساسية في نجاح الأنشطة التسويقية، لأن المنظمة لا تعمل بمعزل عن غيرها، بل تتنافس باستمرار على كسب العملاء وتحقيق الحصة السوقية.</a:t>
            </a:r>
          </a:p>
          <a:p>
            <a:pPr algn="just" rtl="1">
              <a:lnSpc>
                <a:spcPct val="150000"/>
              </a:lnSpc>
            </a:pPr>
            <a:endParaRPr lang="ar-SA" sz="1600" b="1" dirty="0"/>
          </a:p>
          <a:p>
            <a:pPr algn="just" rtl="1">
              <a:lnSpc>
                <a:spcPct val="150000"/>
              </a:lnSpc>
            </a:pPr>
            <a:r>
              <a:rPr lang="ar-SA" sz="1600" b="1" dirty="0"/>
              <a:t>ولكي تحقق المنظمة النجاح، يجب أن تقدم قيمة أعلى ومستوى رضا أكبر للعملاء مقارنة بما يقدمه المنافسون. كما ينبغي عليها تطوير عروض تسويقية متميزة وتحديد موقع تنافسي قوي في أذهان المستهلكين، بما يجعل منتجاتها أو خدماتها الخيار المفضل لديهم.</a:t>
            </a:r>
          </a:p>
          <a:p>
            <a:pPr algn="just" rtl="1">
              <a:lnSpc>
                <a:spcPct val="150000"/>
              </a:lnSpc>
            </a:pPr>
            <a:endParaRPr lang="ar-SA" sz="1600" b="1" dirty="0">
              <a:solidFill>
                <a:srgbClr val="00B0F0"/>
              </a:solidFill>
            </a:endParaRPr>
          </a:p>
          <a:p>
            <a:pPr algn="just" rtl="1">
              <a:lnSpc>
                <a:spcPct val="150000"/>
              </a:lnSpc>
            </a:pPr>
            <a:r>
              <a:rPr lang="ar-SA" sz="1600" b="1" dirty="0"/>
              <a:t>ويساعد تحليل المنافسين المنظمة على التعرف على الفرص المتاحة في السوق، واكتشاف نقاط القوة والضعف لدى المنافسين، وتطوير استراتيجيات تسويقية أكثر فاعلية. كما يمكن المنظمة من التكيف مع التغيرات السوقية والمحافظة على قدرتها التنافسية في بيئة الأعمال المتغيرة.</a:t>
            </a:r>
          </a:p>
          <a:p>
            <a:pPr algn="just" rtl="1">
              <a:lnSpc>
                <a:spcPct val="150000"/>
              </a:lnSpc>
            </a:pPr>
            <a:endParaRPr lang="ar-SA" sz="1600" b="1" dirty="0"/>
          </a:p>
          <a:p>
            <a:pPr algn="just" rtl="1">
              <a:lnSpc>
                <a:spcPct val="150000"/>
              </a:lnSpc>
            </a:pPr>
            <a:r>
              <a:rPr lang="ar-SA" sz="1600" b="1" dirty="0"/>
              <a:t>ولا توجد استراتيجية تنافسية واحدة تناسب جميع المنظمات، إذ تختلف الاستراتيجيات باختلاف حجم المنظمة ومواردها وأهدافها وطبيعة السوق الذي تعمل فيه. لذلك تسعى كل منظمة إلى بناء ميزة تنافسية تحقق لها التفوق والاستمرار في السوق على المدى الطويل.</a:t>
            </a:r>
          </a:p>
          <a:p>
            <a:pPr algn="just" rtl="1">
              <a:lnSpc>
                <a:spcPct val="150000"/>
              </a:lnSpc>
            </a:pPr>
            <a:endParaRPr lang="ar-SA" sz="1600" b="1" dirty="0"/>
          </a:p>
          <a:p>
            <a:pPr marL="285750" indent="-285750" algn="just" rtl="1">
              <a:lnSpc>
                <a:spcPct val="150000"/>
              </a:lnSpc>
              <a:buFont typeface="Wingdings" panose="05000000000000000000" pitchFamily="2" charset="2"/>
              <a:buChar char="v"/>
            </a:pPr>
            <a:r>
              <a:rPr lang="ar-SA" sz="1600" b="1" dirty="0"/>
              <a:t>مثال: تتنافس شركات الهواتف الذكية من خلال الابتكار المستمر، وتحسين جودة المنتجات، وتطوير الخدمات المقدمة للعملاء، وبناء علامات تجارية قوية تميزها عن المنافسين في السوق.</a:t>
            </a:r>
          </a:p>
          <a:p>
            <a:pPr marL="285750" indent="-285750" algn="just" rtl="1">
              <a:lnSpc>
                <a:spcPct val="150000"/>
              </a:lnSpc>
              <a:buFont typeface="Wingdings" panose="05000000000000000000" pitchFamily="2" charset="2"/>
              <a:buChar char="q"/>
            </a:pPr>
            <a:endParaRPr lang="ar-SA" sz="1600" b="1" dirty="0">
              <a:solidFill>
                <a:srgbClr val="00B0F0"/>
              </a:solidFill>
            </a:endParaRPr>
          </a:p>
        </p:txBody>
      </p:sp>
    </p:spTree>
    <p:extLst>
      <p:ext uri="{BB962C8B-B14F-4D97-AF65-F5344CB8AC3E}">
        <p14:creationId xmlns:p14="http://schemas.microsoft.com/office/powerpoint/2010/main" val="7315785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00DC0-055F-AAAB-EA5A-83D7B2949A6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8EB93A8-93C6-AA45-2D51-A743C3146D3D}"/>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9828D3F-8E08-4950-B58D-E18F844684E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1291279D-FD1A-EBAC-3C37-1AA804354AF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CBC2AF52-724E-3F38-A085-165C37DE2B93}"/>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6611E9EE-51EA-D3DC-D02E-30CEE16F0E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7B64A43-EC05-6966-BC72-BFA231F85B9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0E6B04D7-D8F3-3AFF-1A88-209D88F2EE97}"/>
              </a:ext>
            </a:extLst>
          </p:cNvPr>
          <p:cNvSpPr txBox="1"/>
          <p:nvPr/>
        </p:nvSpPr>
        <p:spPr>
          <a:xfrm>
            <a:off x="1570383" y="1083013"/>
            <a:ext cx="9888025" cy="5678991"/>
          </a:xfrm>
          <a:prstGeom prst="rect">
            <a:avLst/>
          </a:prstGeom>
          <a:noFill/>
        </p:spPr>
        <p:txBody>
          <a:bodyPr wrap="square">
            <a:spAutoFit/>
          </a:bodyPr>
          <a:lstStyle/>
          <a:p>
            <a:pPr algn="just" rtl="1">
              <a:lnSpc>
                <a:spcPct val="150000"/>
              </a:lnSpc>
            </a:pPr>
            <a:r>
              <a:rPr lang="ar-SA" b="1" dirty="0">
                <a:solidFill>
                  <a:srgbClr val="00B0F0"/>
                </a:solidFill>
              </a:rPr>
              <a:t>الجماهير:</a:t>
            </a:r>
          </a:p>
          <a:p>
            <a:pPr algn="just" rtl="1">
              <a:lnSpc>
                <a:spcPct val="150000"/>
              </a:lnSpc>
            </a:pPr>
            <a:r>
              <a:rPr lang="ar-SA" sz="1600" b="1" dirty="0"/>
              <a:t>يقصد بالجماهير مختلف المجموعات التي تمتلك مصلحة فعلية أو محتملة في المنظمة أو يمكن أن تؤثر في قدرتها على تحقيق أهدافها التسويقية.</a:t>
            </a:r>
          </a:p>
          <a:p>
            <a:pPr algn="just" rtl="1">
              <a:lnSpc>
                <a:spcPct val="150000"/>
              </a:lnSpc>
            </a:pPr>
            <a:r>
              <a:rPr lang="ar-SA" sz="1600" b="1" dirty="0"/>
              <a:t>وتحظى الجماهير بأهمية كبيرة لأنها تؤثر في سمعة المنظمة وصورتها الذهنية وعلاقاتها مع المجتمع والأسواق المختلفة. ولذلك تسعى المنظمات إلى بناء علاقات إيجابية ومستدامة مع جماهيرها المختلفة.</a:t>
            </a:r>
          </a:p>
          <a:p>
            <a:pPr marL="285750" indent="-285750" algn="just" rtl="1">
              <a:lnSpc>
                <a:spcPct val="150000"/>
              </a:lnSpc>
              <a:buFont typeface="Wingdings" panose="05000000000000000000" pitchFamily="2" charset="2"/>
              <a:buChar char="q"/>
            </a:pPr>
            <a:r>
              <a:rPr lang="ar-SA" b="1" dirty="0">
                <a:solidFill>
                  <a:srgbClr val="00B0F0"/>
                </a:solidFill>
              </a:rPr>
              <a:t>وتشمل الجماهير:</a:t>
            </a:r>
          </a:p>
          <a:p>
            <a:pPr marL="285750" indent="-285750" algn="just" rtl="1">
              <a:lnSpc>
                <a:spcPct val="150000"/>
              </a:lnSpc>
              <a:buFont typeface="Wingdings" panose="05000000000000000000" pitchFamily="2" charset="2"/>
              <a:buChar char="ü"/>
            </a:pPr>
            <a:r>
              <a:rPr lang="ar-SA" sz="1600" b="1" dirty="0"/>
              <a:t>الجمهور المالي: الجهات والمؤسسات التي تؤثر في قدرة المنظمة على الحصول على الموارد المالية، مثل البنوك والمستثمرين والمساهمين.</a:t>
            </a:r>
          </a:p>
          <a:p>
            <a:pPr marL="285750" indent="-285750" algn="just" rtl="1">
              <a:lnSpc>
                <a:spcPct val="150000"/>
              </a:lnSpc>
              <a:buFont typeface="Wingdings" panose="05000000000000000000" pitchFamily="2" charset="2"/>
              <a:buChar char="ü"/>
            </a:pPr>
            <a:r>
              <a:rPr lang="ar-SA" sz="1600" b="1" dirty="0"/>
              <a:t>الجمهور الإعلامي: وسائل الإعلام التقليدية والرقمية التي تنقل المعلومات والأخبار المتعلقة بالمنظمة إلى الجمهور.</a:t>
            </a:r>
          </a:p>
          <a:p>
            <a:pPr marL="285750" indent="-285750" algn="just" rtl="1">
              <a:lnSpc>
                <a:spcPct val="150000"/>
              </a:lnSpc>
              <a:buFont typeface="Wingdings" panose="05000000000000000000" pitchFamily="2" charset="2"/>
              <a:buChar char="ü"/>
            </a:pPr>
            <a:r>
              <a:rPr lang="ar-SA" sz="1600" b="1" dirty="0"/>
              <a:t>الجمهور الحكومي: الجهات والهيئات الحكومية التي تضع القوانين والأنظمة المؤثرة في أنشطة المنظمة.</a:t>
            </a:r>
          </a:p>
          <a:p>
            <a:pPr marL="285750" indent="-285750" algn="just" rtl="1">
              <a:lnSpc>
                <a:spcPct val="150000"/>
              </a:lnSpc>
              <a:buFont typeface="Wingdings" panose="05000000000000000000" pitchFamily="2" charset="2"/>
              <a:buChar char="ü"/>
            </a:pPr>
            <a:r>
              <a:rPr lang="ar-SA" sz="1600" b="1" dirty="0"/>
              <a:t>جماعات العمل والمواطنة: الجماعات والمنظمات التي تمثل مصالح المجتمع وتسعى للتأثير في ممارسات المنظمات وقراراتها.</a:t>
            </a:r>
          </a:p>
          <a:p>
            <a:pPr marL="285750" indent="-285750" algn="just" rtl="1">
              <a:lnSpc>
                <a:spcPct val="150000"/>
              </a:lnSpc>
              <a:buFont typeface="Wingdings" panose="05000000000000000000" pitchFamily="2" charset="2"/>
              <a:buChar char="ü"/>
            </a:pPr>
            <a:r>
              <a:rPr lang="ar-SA" sz="1600" b="1" dirty="0"/>
              <a:t>الجماهير المحلية: الأفراد والمؤسسات الموجودة في المجتمع المحلي المحيط بالمنظمة والمتأثرة بأنشطتها.</a:t>
            </a:r>
          </a:p>
          <a:p>
            <a:pPr marL="285750" indent="-285750" algn="just" rtl="1">
              <a:lnSpc>
                <a:spcPct val="150000"/>
              </a:lnSpc>
              <a:buFont typeface="Wingdings" panose="05000000000000000000" pitchFamily="2" charset="2"/>
              <a:buChar char="ü"/>
            </a:pPr>
            <a:r>
              <a:rPr lang="ar-SA" sz="1600" b="1" dirty="0"/>
              <a:t>عامة الناس: الجمهور العام الذي قد يؤثر إدراكه وصورته الذهنية عن المنظمة في سمعتها ونجاحها.</a:t>
            </a:r>
          </a:p>
          <a:p>
            <a:pPr marL="285750" indent="-285750" algn="just" rtl="1">
              <a:lnSpc>
                <a:spcPct val="150000"/>
              </a:lnSpc>
              <a:buFont typeface="Wingdings" panose="05000000000000000000" pitchFamily="2" charset="2"/>
              <a:buChar char="ü"/>
            </a:pPr>
            <a:r>
              <a:rPr lang="ar-SA" sz="1600" b="1" dirty="0"/>
              <a:t>الجمهور الداخلي: العاملون والمديرون وأعضاء المنظمة الذين يؤثرون في أدائها ويمثلونها أمام المجتمع.</a:t>
            </a:r>
          </a:p>
          <a:p>
            <a:pPr algn="just" rtl="1">
              <a:lnSpc>
                <a:spcPct val="150000"/>
              </a:lnSpc>
            </a:pPr>
            <a:endParaRPr lang="ar-SA" sz="1600" b="1" dirty="0"/>
          </a:p>
          <a:p>
            <a:pPr algn="just" rtl="1">
              <a:lnSpc>
                <a:spcPct val="150000"/>
              </a:lnSpc>
            </a:pPr>
            <a:r>
              <a:rPr lang="ar-SA" sz="1600" b="1" dirty="0"/>
              <a:t>ويساعد التواصل الفعّال مع هذه الجماهير على تعزيز الثقة ودعم نجاح المنظمة على المدى الطويل.</a:t>
            </a:r>
          </a:p>
          <a:p>
            <a:pPr marL="285750" indent="-285750" algn="just" rtl="1">
              <a:lnSpc>
                <a:spcPct val="150000"/>
              </a:lnSpc>
              <a:buFont typeface="Wingdings" panose="05000000000000000000" pitchFamily="2" charset="2"/>
              <a:buChar char="v"/>
            </a:pPr>
            <a:r>
              <a:rPr lang="ar-SA" sz="1600" b="1" dirty="0"/>
              <a:t>مثال: قد يسهم التغطية الإعلامية الإيجابية في تعزيز صورة المنظمة وزيادة ثقة العملاء بها.</a:t>
            </a:r>
            <a:endParaRPr lang="ar-SA" sz="1400" b="1" dirty="0"/>
          </a:p>
        </p:txBody>
      </p:sp>
      <p:pic>
        <p:nvPicPr>
          <p:cNvPr id="6" name="Picture 5">
            <a:extLst>
              <a:ext uri="{FF2B5EF4-FFF2-40B4-BE49-F238E27FC236}">
                <a16:creationId xmlns:a16="http://schemas.microsoft.com/office/drawing/2014/main" id="{D5510EF1-26DC-0A5C-BEED-CB01273E116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4679" y="4208963"/>
            <a:ext cx="3958258" cy="2638839"/>
          </a:xfrm>
          <a:prstGeom prst="rect">
            <a:avLst/>
          </a:prstGeom>
        </p:spPr>
      </p:pic>
    </p:spTree>
    <p:extLst>
      <p:ext uri="{BB962C8B-B14F-4D97-AF65-F5344CB8AC3E}">
        <p14:creationId xmlns:p14="http://schemas.microsoft.com/office/powerpoint/2010/main" val="252552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AC415-5679-9D9A-2FE5-0BAF8780C02A}"/>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7B243B6-0818-EE79-EC91-97310C2E7E2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676CB41A-2193-9E9C-940B-0B5202984A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1333135-DB33-B4A8-E8E1-377E6A8BF2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2364C799-3702-8DDD-A161-F12E4FBC89AF}"/>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B5B96145-0CC0-2196-4BD4-15086C1524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C73C6C8A-A9B7-F9A0-C42B-B7EA6AE49A7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FF8701EC-B73F-13AC-B446-53CF96BEEF9B}"/>
              </a:ext>
            </a:extLst>
          </p:cNvPr>
          <p:cNvSpPr txBox="1"/>
          <p:nvPr/>
        </p:nvSpPr>
        <p:spPr>
          <a:xfrm>
            <a:off x="2912165" y="1562303"/>
            <a:ext cx="8585999" cy="3832331"/>
          </a:xfrm>
          <a:prstGeom prst="rect">
            <a:avLst/>
          </a:prstGeom>
          <a:noFill/>
        </p:spPr>
        <p:txBody>
          <a:bodyPr wrap="square">
            <a:spAutoFit/>
          </a:bodyPr>
          <a:lstStyle/>
          <a:p>
            <a:pPr algn="just" rtl="1">
              <a:lnSpc>
                <a:spcPct val="150000"/>
              </a:lnSpc>
            </a:pPr>
            <a:r>
              <a:rPr lang="ar-SA" sz="2000" b="1" dirty="0">
                <a:solidFill>
                  <a:srgbClr val="00B0F0"/>
                </a:solidFill>
              </a:rPr>
              <a:t>العملاء</a:t>
            </a:r>
          </a:p>
          <a:p>
            <a:pPr marL="342900" indent="-342900" algn="just" rtl="1">
              <a:lnSpc>
                <a:spcPct val="150000"/>
              </a:lnSpc>
              <a:buFont typeface="Wingdings" panose="05000000000000000000" pitchFamily="2" charset="2"/>
              <a:buChar char="q"/>
            </a:pPr>
            <a:r>
              <a:rPr lang="ar-SA" sz="1600" b="1" dirty="0"/>
              <a:t>يُعد العملاء أهم عناصر البيئة التسويقية الجزئية، لأن جميع الأنشطة التسويقية للمنظمة تركز على خلق القيمة لهم وبناء علاقات قوية ومستدامة معهم. فنجاح المنظمة يعتمد بدرجة كبيرة على قدرتها على فهم احتياجات العملاء ورغباتهم وتقديم منتجات وخدمات تلبي تلك الاحتياجات بصورة أفضل من المنافسين.</a:t>
            </a:r>
          </a:p>
          <a:p>
            <a:pPr marL="342900" indent="-342900" algn="just" rtl="1">
              <a:lnSpc>
                <a:spcPct val="150000"/>
              </a:lnSpc>
              <a:buFont typeface="Wingdings" panose="05000000000000000000" pitchFamily="2" charset="2"/>
              <a:buChar char="q"/>
            </a:pPr>
            <a:endParaRPr lang="ar-SA" sz="1600" b="1" dirty="0"/>
          </a:p>
          <a:p>
            <a:pPr marL="342900" indent="-342900" algn="just" rtl="1">
              <a:lnSpc>
                <a:spcPct val="150000"/>
              </a:lnSpc>
              <a:buFont typeface="Wingdings" panose="05000000000000000000" pitchFamily="2" charset="2"/>
              <a:buChar char="q"/>
            </a:pPr>
            <a:r>
              <a:rPr lang="ar-SA" sz="1600" b="1" dirty="0"/>
              <a:t>وتسعى المنظمات الحديثة إلى بناء علاقات طويلة الأجل مع العملاء من خلال دراسة سلوكهم الشرائي وفهم توقعاتهم وتفضيلاتهم المتغيرة، بما يساعدها على تطوير عروض تسويقية أكثر ملاءمة لهم. ويُعد رضا العملاء وولاؤهم من أهم المؤشرات على نجاح الجهود التسويقية، حيث يسهمان في زيادة المبيعات وتعزيز سمعة المنظمة والمحافظة على حصتها السوقية.</a:t>
            </a:r>
          </a:p>
          <a:p>
            <a:pPr algn="just" rtl="1">
              <a:lnSpc>
                <a:spcPct val="150000"/>
              </a:lnSpc>
            </a:pPr>
            <a:endParaRPr lang="ar-SA" sz="1600" b="1" dirty="0">
              <a:solidFill>
                <a:srgbClr val="00B0F0"/>
              </a:solidFill>
            </a:endParaRPr>
          </a:p>
        </p:txBody>
      </p:sp>
      <p:pic>
        <p:nvPicPr>
          <p:cNvPr id="8" name="Picture 7">
            <a:extLst>
              <a:ext uri="{FF2B5EF4-FFF2-40B4-BE49-F238E27FC236}">
                <a16:creationId xmlns:a16="http://schemas.microsoft.com/office/drawing/2014/main" id="{4F576500-BDD4-2C11-F16F-3DFE56192F8B}"/>
              </a:ext>
              <a:ext uri="{C183D7F6-B498-43B3-948B-1728B52AA6E4}">
                <adec:decorative xmlns:adec="http://schemas.microsoft.com/office/drawing/2017/decorative" val="1"/>
              </a:ext>
            </a:extLst>
          </p:cNvPr>
          <p:cNvPicPr>
            <a:picLocks noChangeAspect="1"/>
          </p:cNvPicPr>
          <p:nvPr/>
        </p:nvPicPr>
        <p:blipFill>
          <a:blip r:embed="rId4">
            <a:duotone>
              <a:schemeClr val="accent2">
                <a:shade val="45000"/>
                <a:satMod val="135000"/>
              </a:schemeClr>
              <a:prstClr val="white"/>
            </a:duotone>
          </a:blip>
          <a:stretch>
            <a:fillRect/>
          </a:stretch>
        </p:blipFill>
        <p:spPr>
          <a:xfrm>
            <a:off x="218661" y="3856383"/>
            <a:ext cx="2693504" cy="26935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40913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1C399-1446-9A1F-063C-56C0E705FA9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8CBAE1B-3499-AA58-39F2-EB0D1931B05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7938" y="4967703"/>
            <a:ext cx="3198761" cy="1890297"/>
          </a:xfrm>
          <a:prstGeom prst="rect">
            <a:avLst/>
          </a:prstGeom>
        </p:spPr>
      </p:pic>
      <p:sp>
        <p:nvSpPr>
          <p:cNvPr id="5" name="Rectangle 4">
            <a:extLst>
              <a:ext uri="{FF2B5EF4-FFF2-40B4-BE49-F238E27FC236}">
                <a16:creationId xmlns:a16="http://schemas.microsoft.com/office/drawing/2014/main" id="{458BA82D-719C-3E92-99DC-FC23FDEA4C93}"/>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AAB15FC-1576-D4C4-41CB-A96EA85044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6CD599E-13F7-71F7-9831-1E16FCA6D0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53E6758-018F-CAB0-7F1D-82F688EED0F4}"/>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5EF4DFF-F238-E547-D1F8-BC892D7786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05AEC743-B06B-56C0-0ACB-947D05945BB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F7DF6F31-AA6C-1B3E-A390-89EC37E536B8}"/>
              </a:ext>
            </a:extLst>
          </p:cNvPr>
          <p:cNvSpPr txBox="1"/>
          <p:nvPr/>
        </p:nvSpPr>
        <p:spPr>
          <a:xfrm>
            <a:off x="2912165" y="958836"/>
            <a:ext cx="8585999" cy="4940327"/>
          </a:xfrm>
          <a:prstGeom prst="rect">
            <a:avLst/>
          </a:prstGeom>
          <a:noFill/>
        </p:spPr>
        <p:txBody>
          <a:bodyPr wrap="square">
            <a:spAutoFit/>
          </a:bodyPr>
          <a:lstStyle/>
          <a:p>
            <a:pPr algn="just" rtl="1">
              <a:lnSpc>
                <a:spcPct val="150000"/>
              </a:lnSpc>
            </a:pPr>
            <a:r>
              <a:rPr lang="ar-SA" sz="2000" b="1" dirty="0">
                <a:solidFill>
                  <a:srgbClr val="00B0F0"/>
                </a:solidFill>
              </a:rPr>
              <a:t>العملاء</a:t>
            </a:r>
          </a:p>
          <a:p>
            <a:pPr marL="342900" indent="-342900" algn="just" rtl="1">
              <a:lnSpc>
                <a:spcPct val="150000"/>
              </a:lnSpc>
              <a:buFont typeface="Wingdings" panose="05000000000000000000" pitchFamily="2" charset="2"/>
              <a:buChar char="q"/>
            </a:pPr>
            <a:r>
              <a:rPr lang="ar-SA" sz="1600" b="1" dirty="0"/>
              <a:t>وتشمل أسواق العملاء أربعة أنواع رئيسة:</a:t>
            </a:r>
          </a:p>
          <a:p>
            <a:pPr marL="285750" indent="-285750" algn="just" rtl="1">
              <a:lnSpc>
                <a:spcPct val="150000"/>
              </a:lnSpc>
              <a:buFont typeface="Wingdings" panose="05000000000000000000" pitchFamily="2" charset="2"/>
              <a:buChar char="ü"/>
            </a:pPr>
            <a:r>
              <a:rPr lang="ar-SA" sz="1600" b="1" dirty="0">
                <a:solidFill>
                  <a:srgbClr val="00B0F0"/>
                </a:solidFill>
              </a:rPr>
              <a:t>الأسواق الاستهلاكية </a:t>
            </a:r>
          </a:p>
          <a:p>
            <a:pPr algn="just" rtl="1">
              <a:lnSpc>
                <a:spcPct val="150000"/>
              </a:lnSpc>
            </a:pPr>
            <a:r>
              <a:rPr lang="ar-SA" sz="1600" b="1" dirty="0"/>
              <a:t>وتشمل الأفراد والأسر الذين يشترون السلع والخدمات للاستهلاك الشخصي.</a:t>
            </a:r>
          </a:p>
          <a:p>
            <a:pPr marL="285750" indent="-285750" algn="just" rtl="1">
              <a:lnSpc>
                <a:spcPct val="150000"/>
              </a:lnSpc>
              <a:buFont typeface="Wingdings" panose="05000000000000000000" pitchFamily="2" charset="2"/>
              <a:buChar char="ü"/>
            </a:pPr>
            <a:r>
              <a:rPr lang="ar-SA" sz="1600" b="1" dirty="0">
                <a:solidFill>
                  <a:srgbClr val="00B0F0"/>
                </a:solidFill>
              </a:rPr>
              <a:t>أسواق الأعمال </a:t>
            </a:r>
          </a:p>
          <a:p>
            <a:pPr algn="just" rtl="1">
              <a:lnSpc>
                <a:spcPct val="150000"/>
              </a:lnSpc>
            </a:pPr>
            <a:r>
              <a:rPr lang="ar-SA" sz="1600" b="1" dirty="0"/>
              <a:t>وتشمل المنظمات التي تشتري السلع والخدمات لاستخدامها في عمليات الإنتاج أو التشغيل أو إعادة البيع.</a:t>
            </a:r>
          </a:p>
          <a:p>
            <a:pPr marL="285750" indent="-285750" algn="just" rtl="1">
              <a:lnSpc>
                <a:spcPct val="150000"/>
              </a:lnSpc>
              <a:buFont typeface="Wingdings" panose="05000000000000000000" pitchFamily="2" charset="2"/>
              <a:buChar char="ü"/>
            </a:pPr>
            <a:r>
              <a:rPr lang="ar-SA" sz="1600" b="1" dirty="0">
                <a:solidFill>
                  <a:srgbClr val="00B0F0"/>
                </a:solidFill>
              </a:rPr>
              <a:t>الأسواق الحكومية </a:t>
            </a:r>
          </a:p>
          <a:p>
            <a:pPr algn="just" rtl="1">
              <a:lnSpc>
                <a:spcPct val="150000"/>
              </a:lnSpc>
            </a:pPr>
            <a:r>
              <a:rPr lang="ar-SA" sz="1600" b="1" dirty="0"/>
              <a:t>وتشمل الجهات الحكومية التي تشتري السلع والخدمات لتقديم الخدمات العامة للمجتمع.</a:t>
            </a:r>
          </a:p>
          <a:p>
            <a:pPr marL="285750" indent="-285750" algn="just" rtl="1">
              <a:lnSpc>
                <a:spcPct val="150000"/>
              </a:lnSpc>
              <a:buFont typeface="Wingdings" panose="05000000000000000000" pitchFamily="2" charset="2"/>
              <a:buChar char="ü"/>
            </a:pPr>
            <a:r>
              <a:rPr lang="ar-SA" sz="1600" b="1" dirty="0">
                <a:solidFill>
                  <a:srgbClr val="00B0F0"/>
                </a:solidFill>
              </a:rPr>
              <a:t>الأسواق الدولية </a:t>
            </a:r>
          </a:p>
          <a:p>
            <a:pPr algn="just" rtl="1">
              <a:lnSpc>
                <a:spcPct val="150000"/>
              </a:lnSpc>
            </a:pPr>
            <a:r>
              <a:rPr lang="ar-SA" sz="1600" b="1" dirty="0"/>
              <a:t>وتشمل المشترين في الأسواق الخارجية من أفراد ومنظمات وحكومات.</a:t>
            </a:r>
          </a:p>
          <a:p>
            <a:pPr marL="285750" indent="-285750" algn="just" rtl="1">
              <a:lnSpc>
                <a:spcPct val="150000"/>
              </a:lnSpc>
              <a:buFont typeface="Wingdings" panose="05000000000000000000" pitchFamily="2" charset="2"/>
              <a:buChar char="v"/>
            </a:pPr>
            <a:endParaRPr lang="ar-SA" sz="1600" b="1" dirty="0"/>
          </a:p>
          <a:p>
            <a:pPr marL="285750" indent="-285750" algn="just" rtl="1">
              <a:lnSpc>
                <a:spcPct val="150000"/>
              </a:lnSpc>
              <a:buFont typeface="Wingdings" panose="05000000000000000000" pitchFamily="2" charset="2"/>
              <a:buChar char="v"/>
            </a:pPr>
            <a:r>
              <a:rPr lang="ar-SA" sz="1600" b="1" dirty="0"/>
              <a:t>ويساعد الفهم الدقيق للعملاء وخصائص أسواقهم المنظمة على تطوير استراتيجيات تسويقية أكثر فاعلية، وتحسين تجربة العملاء، وتعزيز مستويات الرضا والولاء، بما يحقق أهداف المنظمة ويعزز قدرتها التنافسية في الأسواق.</a:t>
            </a:r>
            <a:endParaRPr lang="ar-SA" sz="1600" b="1" dirty="0">
              <a:solidFill>
                <a:srgbClr val="00B0F0"/>
              </a:solidFill>
            </a:endParaRPr>
          </a:p>
        </p:txBody>
      </p:sp>
    </p:spTree>
    <p:extLst>
      <p:ext uri="{BB962C8B-B14F-4D97-AF65-F5344CB8AC3E}">
        <p14:creationId xmlns:p14="http://schemas.microsoft.com/office/powerpoint/2010/main" val="2030307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7C6E6-3E9E-74BD-B50F-01899F64C0D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7626335-CCAE-4CBA-1AA4-F891E570DD4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5280163"/>
            <a:ext cx="2366755" cy="1577837"/>
          </a:xfrm>
          <a:prstGeom prst="rect">
            <a:avLst/>
          </a:prstGeom>
        </p:spPr>
      </p:pic>
      <p:sp>
        <p:nvSpPr>
          <p:cNvPr id="5" name="Rectangle 4">
            <a:extLst>
              <a:ext uri="{FF2B5EF4-FFF2-40B4-BE49-F238E27FC236}">
                <a16:creationId xmlns:a16="http://schemas.microsoft.com/office/drawing/2014/main" id="{7EF33BB3-2D4D-4E46-8677-F7319320BB84}"/>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9E0CEEE-7DD4-43AF-B2A2-B231F123DF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0F8D9F5B-6E92-F084-8CDA-D9B2000D16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0EF8E040-345A-FA0C-1ABF-E334AB2A4ECE}"/>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BE039F80-9B7B-146D-A145-2676D56AC9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0D4BE1EC-CE29-648B-146B-CD6E458C2D2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E68EB21B-5ABC-30D5-CE7B-13C69ED47C86}"/>
              </a:ext>
            </a:extLst>
          </p:cNvPr>
          <p:cNvSpPr txBox="1"/>
          <p:nvPr/>
        </p:nvSpPr>
        <p:spPr>
          <a:xfrm>
            <a:off x="1505024" y="1167337"/>
            <a:ext cx="9808512" cy="4750018"/>
          </a:xfrm>
          <a:prstGeom prst="rect">
            <a:avLst/>
          </a:prstGeom>
          <a:noFill/>
        </p:spPr>
        <p:txBody>
          <a:bodyPr wrap="square">
            <a:spAutoFit/>
          </a:bodyPr>
          <a:lstStyle/>
          <a:p>
            <a:pPr algn="just" rtl="1">
              <a:lnSpc>
                <a:spcPct val="150000"/>
              </a:lnSpc>
            </a:pPr>
            <a:r>
              <a:rPr lang="ar-SA" sz="2400" b="1" dirty="0">
                <a:solidFill>
                  <a:srgbClr val="00B0F0"/>
                </a:solidFill>
              </a:rPr>
              <a:t>                                           البيئة الكلية </a:t>
            </a:r>
          </a:p>
          <a:p>
            <a:pPr marL="342900" indent="-342900" algn="just" rtl="1">
              <a:lnSpc>
                <a:spcPct val="150000"/>
              </a:lnSpc>
              <a:buFont typeface="Wingdings" panose="05000000000000000000" pitchFamily="2" charset="2"/>
              <a:buChar char="q"/>
            </a:pPr>
            <a:r>
              <a:rPr lang="ar-SA" b="1" dirty="0"/>
              <a:t>تشمل البيئة الكلية مجموعة القوى والعوامل الخارجية الواسعة التي تؤثر في المنظمة وأنشطتها التسويقية، ولا تستطيع المنظمة التحكم بها بصورة مباشرة. وتمثل هذه العوامل الإطار العام الذي تعمل ضمنه المنظمة، حيث تؤثر في قراراتها واستراتيجياتها التسويقية الحالية والمستقبلية.</a:t>
            </a:r>
          </a:p>
          <a:p>
            <a:pPr algn="just" rtl="1">
              <a:lnSpc>
                <a:spcPct val="150000"/>
              </a:lnSpc>
            </a:pPr>
            <a:endParaRPr lang="ar-SA" b="1" dirty="0"/>
          </a:p>
          <a:p>
            <a:pPr marL="342900" indent="-342900" algn="just" rtl="1">
              <a:lnSpc>
                <a:spcPct val="150000"/>
              </a:lnSpc>
              <a:buFont typeface="Wingdings" panose="05000000000000000000" pitchFamily="2" charset="2"/>
              <a:buChar char="q"/>
            </a:pPr>
            <a:r>
              <a:rPr lang="ar-SA" b="1" dirty="0"/>
              <a:t>وتسهم البيئة الكلية في تشكيل الفرص التي يمكن للمنظمة الاستفادة منها، كما تفرض تهديدات وتحديات قد تؤثر في أدائها وقدرتها التنافسية. ولذلك يتعين على الإدارة متابعة التغيرات البيئية وتحليل آثارها بصورة مستمرة، من أجل التكيف مع المتغيرات الخارجية والاستجابة لها بفاعلية.</a:t>
            </a:r>
          </a:p>
          <a:p>
            <a:pPr marL="342900" indent="-342900" algn="just" rtl="1">
              <a:lnSpc>
                <a:spcPct val="150000"/>
              </a:lnSpc>
              <a:buFont typeface="Wingdings" panose="05000000000000000000" pitchFamily="2" charset="2"/>
              <a:buChar char="q"/>
            </a:pPr>
            <a:endParaRPr lang="ar-SA" b="1" dirty="0"/>
          </a:p>
          <a:p>
            <a:pPr marL="342900" indent="-342900" algn="just" rtl="1">
              <a:lnSpc>
                <a:spcPct val="150000"/>
              </a:lnSpc>
              <a:buFont typeface="Wingdings" panose="05000000000000000000" pitchFamily="2" charset="2"/>
              <a:buChar char="q"/>
            </a:pPr>
            <a:r>
              <a:rPr lang="ar-SA" b="1" dirty="0"/>
              <a:t>وتساعد دراسة البيئة الكلية المنظمة على استشراف الاتجاهات المستقبلية، وفهم التغيرات التي قد تؤثر في الأسواق والعملاء والمنافسة، مما يدعم عملية التخطيط التسويقي واتخاذ القرارات الاستراتيجية بصورة أكثر كفاءة.</a:t>
            </a:r>
            <a:endParaRPr lang="ar-SA" b="1" dirty="0">
              <a:solidFill>
                <a:srgbClr val="00B0F0"/>
              </a:solidFill>
            </a:endParaRPr>
          </a:p>
        </p:txBody>
      </p:sp>
    </p:spTree>
    <p:extLst>
      <p:ext uri="{BB962C8B-B14F-4D97-AF65-F5344CB8AC3E}">
        <p14:creationId xmlns:p14="http://schemas.microsoft.com/office/powerpoint/2010/main" val="1205849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EE431-C069-FE55-C534-6E568746059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1D294FB-19AE-3D38-28B8-10F8A23D24B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5280163"/>
            <a:ext cx="2366755" cy="1577837"/>
          </a:xfrm>
          <a:prstGeom prst="rect">
            <a:avLst/>
          </a:prstGeom>
        </p:spPr>
      </p:pic>
      <p:sp>
        <p:nvSpPr>
          <p:cNvPr id="5" name="Rectangle 4">
            <a:extLst>
              <a:ext uri="{FF2B5EF4-FFF2-40B4-BE49-F238E27FC236}">
                <a16:creationId xmlns:a16="http://schemas.microsoft.com/office/drawing/2014/main" id="{3917192A-2855-DA65-208F-3C1DA7807E3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16CDF6F6-53C7-95E0-4176-AAFB38DBCD7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8653EBC-32E4-7BFD-E088-A011E720BA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D3B8BB0F-C9ED-9903-889E-A3FD53C58C16}"/>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ACE6AB68-C472-BBC3-2AEC-2C1CF2DA34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24277EAF-3B5B-B596-A36A-419423809B2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A761DB83-E4F9-D785-08C2-F5AE4129AAF5}"/>
              </a:ext>
            </a:extLst>
          </p:cNvPr>
          <p:cNvSpPr txBox="1"/>
          <p:nvPr/>
        </p:nvSpPr>
        <p:spPr>
          <a:xfrm>
            <a:off x="1592596" y="1167337"/>
            <a:ext cx="9808512" cy="5165517"/>
          </a:xfrm>
          <a:prstGeom prst="rect">
            <a:avLst/>
          </a:prstGeom>
          <a:noFill/>
        </p:spPr>
        <p:txBody>
          <a:bodyPr wrap="square">
            <a:spAutoFit/>
          </a:bodyPr>
          <a:lstStyle/>
          <a:p>
            <a:pPr algn="just" rtl="1">
              <a:lnSpc>
                <a:spcPct val="150000"/>
              </a:lnSpc>
            </a:pPr>
            <a:r>
              <a:rPr lang="ar-SA" sz="2400" b="1" dirty="0">
                <a:solidFill>
                  <a:srgbClr val="00B0F0"/>
                </a:solidFill>
              </a:rPr>
              <a:t>                                        تابع البيئة الكلية </a:t>
            </a:r>
          </a:p>
          <a:p>
            <a:pPr marL="342900" indent="-342900" algn="just" rtl="1">
              <a:lnSpc>
                <a:spcPct val="150000"/>
              </a:lnSpc>
              <a:buFont typeface="Wingdings" panose="05000000000000000000" pitchFamily="2" charset="2"/>
              <a:buChar char="q"/>
            </a:pPr>
            <a:r>
              <a:rPr lang="ar-SA" b="1" dirty="0">
                <a:solidFill>
                  <a:srgbClr val="00B0F0"/>
                </a:solidFill>
              </a:rPr>
              <a:t>وتتكون البيئة الكلية من ستة عناصر رئيسة هي:</a:t>
            </a:r>
          </a:p>
          <a:p>
            <a:pPr marL="285750" indent="-285750" algn="just" rtl="1">
              <a:buFont typeface="Wingdings" panose="05000000000000000000" pitchFamily="2" charset="2"/>
              <a:buChar char="ü"/>
            </a:pPr>
            <a:r>
              <a:rPr lang="ar-SA" b="1" dirty="0"/>
              <a:t>البيئة الديموغرافية. </a:t>
            </a:r>
          </a:p>
          <a:p>
            <a:pPr marL="285750" indent="-285750" algn="just" rtl="1">
              <a:buFont typeface="Wingdings" panose="05000000000000000000" pitchFamily="2" charset="2"/>
              <a:buChar char="ü"/>
            </a:pPr>
            <a:r>
              <a:rPr lang="ar-SA" b="1" dirty="0"/>
              <a:t>البيئة الاقتصادية.</a:t>
            </a:r>
          </a:p>
          <a:p>
            <a:pPr marL="285750" indent="-285750" algn="just" rtl="1">
              <a:buFont typeface="Wingdings" panose="05000000000000000000" pitchFamily="2" charset="2"/>
              <a:buChar char="ü"/>
            </a:pPr>
            <a:r>
              <a:rPr lang="ar-SA" b="1" dirty="0"/>
              <a:t> البيئة الطبيعية.</a:t>
            </a:r>
          </a:p>
          <a:p>
            <a:pPr marL="285750" indent="-285750" algn="just" rtl="1">
              <a:buFont typeface="Wingdings" panose="05000000000000000000" pitchFamily="2" charset="2"/>
              <a:buChar char="ü"/>
            </a:pPr>
            <a:r>
              <a:rPr lang="ar-SA" b="1" dirty="0"/>
              <a:t> البيئة التكنولوجية.</a:t>
            </a:r>
          </a:p>
          <a:p>
            <a:pPr marL="285750" indent="-285750" algn="just" rtl="1">
              <a:buFont typeface="Wingdings" panose="05000000000000000000" pitchFamily="2" charset="2"/>
              <a:buChar char="ü"/>
            </a:pPr>
            <a:r>
              <a:rPr lang="ar-SA" b="1" dirty="0"/>
              <a:t> البيئة السياسية والقانونية. </a:t>
            </a:r>
          </a:p>
          <a:p>
            <a:pPr marL="285750" indent="-285750" algn="just" rtl="1">
              <a:buFont typeface="Wingdings" panose="05000000000000000000" pitchFamily="2" charset="2"/>
              <a:buChar char="ü"/>
            </a:pPr>
            <a:r>
              <a:rPr lang="ar-SA" b="1" dirty="0"/>
              <a:t>البيئة الثقافية والاجتماعية.</a:t>
            </a:r>
            <a:endParaRPr lang="ar-SA" b="1" dirty="0">
              <a:solidFill>
                <a:srgbClr val="00B0F0"/>
              </a:solidFill>
            </a:endParaRPr>
          </a:p>
          <a:p>
            <a:pPr algn="just" rtl="1">
              <a:lnSpc>
                <a:spcPct val="150000"/>
              </a:lnSpc>
            </a:pPr>
            <a:r>
              <a:rPr lang="ar-SA" b="1" dirty="0"/>
              <a:t>فهم هذه العوامل وتحليلها بصورة مستمرة أمراً ضرورياً لتمكين المنظمة من الاستفادة من الفرص المتاحة، وتقليل المخاطر المحتملة، والمحافظة على قدرتها التنافسية في بيئة أعمال تتسم بالتغير المستمر.</a:t>
            </a:r>
          </a:p>
          <a:p>
            <a:pPr algn="just" rtl="1">
              <a:lnSpc>
                <a:spcPct val="150000"/>
              </a:lnSpc>
            </a:pPr>
            <a:endParaRPr lang="ar-SA" b="1" dirty="0"/>
          </a:p>
          <a:p>
            <a:pPr marL="285750" indent="-285750" algn="just" rtl="1">
              <a:lnSpc>
                <a:spcPct val="150000"/>
              </a:lnSpc>
              <a:buFont typeface="Wingdings" panose="05000000000000000000" pitchFamily="2" charset="2"/>
              <a:buChar char="v"/>
            </a:pPr>
            <a:r>
              <a:rPr lang="ar-SA" b="1" dirty="0"/>
              <a:t>مثال: أدى انتشار التسوق الإلكتروني إلى تمكين المتاجر الصغيرة من بيع منتجاتها على نطاق أوسع عبر الإنترنت، لكنه في الوقت نفسه جعلها تواجه منافسة مباشرة من شركات عالمية كبرى تقدم منتجات متنوعة وخدمات توصيل سريعة، مما يتطلب منها تقديم قيمة متميزة للحفاظ على عملائها.</a:t>
            </a:r>
          </a:p>
        </p:txBody>
      </p:sp>
    </p:spTree>
    <p:extLst>
      <p:ext uri="{BB962C8B-B14F-4D97-AF65-F5344CB8AC3E}">
        <p14:creationId xmlns:p14="http://schemas.microsoft.com/office/powerpoint/2010/main" val="2609860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0C14D-BECB-94CB-370F-8875FD9D15B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066B9A1-3120-58EA-0410-C52289C604F6}"/>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B441D143-593C-5926-A926-4F96B5DA83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79D7330-35CF-E4E5-0638-7430273DAE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C8AB8372-D7FD-38AF-6566-F75B09275CD3}"/>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A25606EE-B3B0-20C8-EB88-A8C540E9FB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E61EBC08-00E5-F74F-5164-9C45594BA421}"/>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pic>
        <p:nvPicPr>
          <p:cNvPr id="9" name="Picture 8">
            <a:extLst>
              <a:ext uri="{FF2B5EF4-FFF2-40B4-BE49-F238E27FC236}">
                <a16:creationId xmlns:a16="http://schemas.microsoft.com/office/drawing/2014/main" id="{926B1251-5336-3671-DCF3-C9AEAE1EC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6019" y="1167337"/>
            <a:ext cx="7280248" cy="4853499"/>
          </a:xfrm>
          <a:prstGeom prst="rect">
            <a:avLst/>
          </a:prstGeom>
        </p:spPr>
      </p:pic>
    </p:spTree>
    <p:extLst>
      <p:ext uri="{BB962C8B-B14F-4D97-AF65-F5344CB8AC3E}">
        <p14:creationId xmlns:p14="http://schemas.microsoft.com/office/powerpoint/2010/main" val="1315562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88DED-03EB-0EB5-3AE0-AE064F93F6E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56315A9-68F6-844F-F590-73BE0FDF627F}"/>
              </a:ext>
            </a:extLst>
          </p:cNvPr>
          <p:cNvPicPr>
            <a:picLocks noChangeAspect="1"/>
          </p:cNvPicPr>
          <p:nvPr/>
        </p:nvPicPr>
        <p:blipFill>
          <a:blip r:embed="rId3"/>
          <a:stretch>
            <a:fillRect/>
          </a:stretch>
        </p:blipFill>
        <p:spPr>
          <a:xfrm>
            <a:off x="-199914" y="5729312"/>
            <a:ext cx="3178340" cy="1158505"/>
          </a:xfrm>
          <a:prstGeom prst="rect">
            <a:avLst/>
          </a:prstGeom>
        </p:spPr>
      </p:pic>
      <p:sp>
        <p:nvSpPr>
          <p:cNvPr id="5" name="Rectangle 4">
            <a:extLst>
              <a:ext uri="{FF2B5EF4-FFF2-40B4-BE49-F238E27FC236}">
                <a16:creationId xmlns:a16="http://schemas.microsoft.com/office/drawing/2014/main" id="{6CCBFCE8-9BF2-E1C2-7661-AD47068795E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18AE9C1-2AA3-264C-8096-9D36440819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C4CD0F3-10EB-7208-67F3-FDBA63F6B0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ED11EBF-2FA6-3773-F453-C80941C1FDE1}"/>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B29411A5-E733-B7AC-7C09-1F8DFD5128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158AF4F-DA5C-02F0-452A-CD02D64A806F}"/>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7" name="TextBox 6">
            <a:extLst>
              <a:ext uri="{FF2B5EF4-FFF2-40B4-BE49-F238E27FC236}">
                <a16:creationId xmlns:a16="http://schemas.microsoft.com/office/drawing/2014/main" id="{C89D7A2F-CFE0-246E-7AD8-92D16F85CD79}"/>
              </a:ext>
            </a:extLst>
          </p:cNvPr>
          <p:cNvSpPr txBox="1"/>
          <p:nvPr/>
        </p:nvSpPr>
        <p:spPr>
          <a:xfrm>
            <a:off x="9876642" y="1799303"/>
            <a:ext cx="1892682" cy="400110"/>
          </a:xfrm>
          <a:prstGeom prst="rect">
            <a:avLst/>
          </a:prstGeom>
          <a:noFill/>
        </p:spPr>
        <p:txBody>
          <a:bodyPr wrap="square">
            <a:spAutoFit/>
          </a:bodyPr>
          <a:lstStyle/>
          <a:p>
            <a:r>
              <a:rPr lang="ar-SA" sz="2000" b="1" dirty="0">
                <a:solidFill>
                  <a:srgbClr val="00B0F0"/>
                </a:solidFill>
              </a:rPr>
              <a:t>البيئة الديموغرافية</a:t>
            </a:r>
            <a:endParaRPr lang="en-US" sz="2000" b="1" dirty="0">
              <a:solidFill>
                <a:srgbClr val="00B0F0"/>
              </a:solidFill>
            </a:endParaRPr>
          </a:p>
        </p:txBody>
      </p:sp>
      <p:sp>
        <p:nvSpPr>
          <p:cNvPr id="10" name="TextBox 9">
            <a:extLst>
              <a:ext uri="{FF2B5EF4-FFF2-40B4-BE49-F238E27FC236}">
                <a16:creationId xmlns:a16="http://schemas.microsoft.com/office/drawing/2014/main" id="{E3810D31-6E50-1778-E11B-AD2B87497ACF}"/>
              </a:ext>
            </a:extLst>
          </p:cNvPr>
          <p:cNvSpPr txBox="1"/>
          <p:nvPr/>
        </p:nvSpPr>
        <p:spPr>
          <a:xfrm>
            <a:off x="2286000" y="2460319"/>
            <a:ext cx="9303026" cy="4202561"/>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dirty="0"/>
              <a:t>تشير البيئة الديموغرافية إلى دراسة خصائص السكان من حيث الحجم والكثافة والتوزيع الجغرافي والعمر والجنس والتعليم والدخل والمهنة وغيرها من المتغيرات السكانية التي تؤثر في الأسواق وسلوك المستهلكين.</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وتُعد البيئة الديموغرافية من أكثر عناصر البيئة الكلية أهمية بالنسبة للمسوقين، لأن الأسواق تتكون من الأفراد، وأي تغير في خصائص السكان ينعكس بصورة مباشرة على أنماط الاستهلاك والطلب على السلع والخدمات. ولذلك تحرص المنظمات على متابعة الاتجاهات الديموغرافية وتحليل آثارها عند تطوير استراتيجياتها التسويقية.</a:t>
            </a:r>
          </a:p>
          <a:p>
            <a:pPr marL="285750" indent="-285750" algn="just" rtl="1">
              <a:lnSpc>
                <a:spcPct val="150000"/>
              </a:lnSpc>
              <a:buFont typeface="Wingdings" panose="05000000000000000000" pitchFamily="2" charset="2"/>
              <a:buChar char="q"/>
            </a:pPr>
            <a:endParaRPr lang="ar-SA" dirty="0"/>
          </a:p>
          <a:p>
            <a:pPr marL="285750" indent="-285750" algn="just" rtl="1">
              <a:lnSpc>
                <a:spcPct val="150000"/>
              </a:lnSpc>
              <a:buFont typeface="Wingdings" panose="05000000000000000000" pitchFamily="2" charset="2"/>
              <a:buChar char="q"/>
            </a:pPr>
            <a:r>
              <a:rPr lang="ar-SA" dirty="0"/>
              <a:t>كما تساعد دراسة المتغيرات الديموغرافية المنظمات على تحديد الأسواق المستهدفة وتقسيم العملاء إلى شرائح متجانسة وفق خصائصهم السكانية، مما يسهم في تصميم منتجات وخدمات وعروض ترويجية تتوافق بصورة أفضل مع احتياجات كل فئة من المستهلكين.</a:t>
            </a:r>
            <a:endParaRPr lang="en-US" dirty="0"/>
          </a:p>
        </p:txBody>
      </p:sp>
    </p:spTree>
    <p:extLst>
      <p:ext uri="{BB962C8B-B14F-4D97-AF65-F5344CB8AC3E}">
        <p14:creationId xmlns:p14="http://schemas.microsoft.com/office/powerpoint/2010/main" val="40757230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1DC66-2791-5D34-CDD6-8417A387AA7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C162FB1F-2804-8B54-8EFF-BAE0B1B3CC9C}"/>
              </a:ext>
            </a:extLst>
          </p:cNvPr>
          <p:cNvPicPr>
            <a:picLocks noChangeAspect="1"/>
          </p:cNvPicPr>
          <p:nvPr/>
        </p:nvPicPr>
        <p:blipFill>
          <a:blip r:embed="rId3"/>
          <a:stretch>
            <a:fillRect/>
          </a:stretch>
        </p:blipFill>
        <p:spPr>
          <a:xfrm>
            <a:off x="-31565" y="5708203"/>
            <a:ext cx="3182388" cy="1158340"/>
          </a:xfrm>
          <a:prstGeom prst="rect">
            <a:avLst/>
          </a:prstGeom>
        </p:spPr>
      </p:pic>
      <p:sp>
        <p:nvSpPr>
          <p:cNvPr id="5" name="Rectangle 4">
            <a:extLst>
              <a:ext uri="{FF2B5EF4-FFF2-40B4-BE49-F238E27FC236}">
                <a16:creationId xmlns:a16="http://schemas.microsoft.com/office/drawing/2014/main" id="{CF511063-F808-4EB2-8384-CE2F8A8C1F55}"/>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B37E62E-3126-F2BF-BF1D-EC9FB39A06A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8317738-8586-E65F-7B68-674B1814FB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190388F6-5002-B0EE-8036-DA31AC9E5373}"/>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25BE8E5C-DC7F-869A-8B1B-1BE48981A8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FBEEB59A-202C-5135-5F38-DBA53781B4D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A33C591F-4BDB-7E4F-177D-41EA66A168E5}"/>
              </a:ext>
            </a:extLst>
          </p:cNvPr>
          <p:cNvSpPr txBox="1"/>
          <p:nvPr/>
        </p:nvSpPr>
        <p:spPr>
          <a:xfrm>
            <a:off x="2882348" y="1292412"/>
            <a:ext cx="8615448" cy="5407827"/>
          </a:xfrm>
          <a:prstGeom prst="rect">
            <a:avLst/>
          </a:prstGeom>
          <a:noFill/>
        </p:spPr>
        <p:txBody>
          <a:bodyPr wrap="square">
            <a:spAutoFit/>
          </a:bodyPr>
          <a:lstStyle/>
          <a:p>
            <a:pPr algn="just" rtl="1">
              <a:lnSpc>
                <a:spcPct val="150000"/>
              </a:lnSpc>
            </a:pPr>
            <a:r>
              <a:rPr lang="ar-SA" sz="2000" b="1" dirty="0">
                <a:solidFill>
                  <a:srgbClr val="00B0F0"/>
                </a:solidFill>
              </a:rPr>
              <a:t>أهمية البيئة الديموغرافية في التسويق</a:t>
            </a:r>
          </a:p>
          <a:p>
            <a:pPr algn="just" rtl="1">
              <a:lnSpc>
                <a:spcPct val="150000"/>
              </a:lnSpc>
            </a:pPr>
            <a:r>
              <a:rPr lang="ar-SA" sz="1600" b="1" dirty="0"/>
              <a:t>تكتسب البيئة الديموغرافية أهمية كبيرة في التسويق لأنها توفر معلومات أساسية تساعد المنظمات على فهم خصائص الأسواق الحالية والمستقبلية. فالتغيرات السكانية تؤثر بصورة مباشرة في حجم الطلب على المنتجات والخدمات وفي طبيعة احتياجات المستهلكين وتفضيلاتهم الشرائية.</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solidFill>
                  <a:srgbClr val="00B0F0"/>
                </a:solidFill>
              </a:rPr>
              <a:t>وتساعد دراسة البيئة الديموغرافية المسوقين على:</a:t>
            </a:r>
          </a:p>
          <a:p>
            <a:pPr marL="285750" indent="-285750" algn="just" rtl="1">
              <a:lnSpc>
                <a:spcPct val="150000"/>
              </a:lnSpc>
              <a:buFont typeface="Wingdings" panose="05000000000000000000" pitchFamily="2" charset="2"/>
              <a:buChar char="ü"/>
            </a:pPr>
            <a:r>
              <a:rPr lang="ar-SA" sz="1600" b="1" dirty="0"/>
              <a:t>تحديد الأسواق المستهدفة واختيار الشرائح الأكثر ملاءمة للمنظمة.</a:t>
            </a:r>
          </a:p>
          <a:p>
            <a:pPr marL="285750" indent="-285750" algn="just" rtl="1">
              <a:lnSpc>
                <a:spcPct val="150000"/>
              </a:lnSpc>
              <a:buFont typeface="Wingdings" panose="05000000000000000000" pitchFamily="2" charset="2"/>
              <a:buChar char="ü"/>
            </a:pPr>
            <a:r>
              <a:rPr lang="ar-SA" sz="1600" b="1" dirty="0"/>
              <a:t>فهم الاختلافات بين فئات المستهلكين من حيث الاحتياجات والرغبات وأنماط الاستهلاك.</a:t>
            </a:r>
          </a:p>
          <a:p>
            <a:pPr marL="285750" indent="-285750" algn="just" rtl="1">
              <a:lnSpc>
                <a:spcPct val="150000"/>
              </a:lnSpc>
              <a:buFont typeface="Wingdings" panose="05000000000000000000" pitchFamily="2" charset="2"/>
              <a:buChar char="ü"/>
            </a:pPr>
            <a:r>
              <a:rPr lang="ar-SA" sz="1600" b="1" dirty="0"/>
              <a:t>تطوير المنتجات والخدمات بما يتناسب مع خصائص العملاء المستهدفين.</a:t>
            </a:r>
          </a:p>
          <a:p>
            <a:pPr marL="285750" indent="-285750" algn="just" rtl="1">
              <a:lnSpc>
                <a:spcPct val="150000"/>
              </a:lnSpc>
              <a:buFont typeface="Wingdings" panose="05000000000000000000" pitchFamily="2" charset="2"/>
              <a:buChar char="ü"/>
            </a:pPr>
            <a:r>
              <a:rPr lang="ar-SA" sz="1600" b="1" dirty="0"/>
              <a:t>تصميم برامج ترويجية ورسائل تسويقية أكثر فعالية.</a:t>
            </a:r>
          </a:p>
          <a:p>
            <a:pPr marL="285750" indent="-285750" algn="just" rtl="1">
              <a:lnSpc>
                <a:spcPct val="150000"/>
              </a:lnSpc>
              <a:buFont typeface="Wingdings" panose="05000000000000000000" pitchFamily="2" charset="2"/>
              <a:buChar char="ü"/>
            </a:pPr>
            <a:r>
              <a:rPr lang="ar-SA" sz="1600" b="1" dirty="0"/>
              <a:t>التنبؤ بالتغيرات المستقبلية في الأسواق والاستعداد لها بصورة مبكرة.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كما تمكن المعلومات الديموغرافية المنظمة من توجيه مواردها التسويقية بكفاءة أكبر وتحقيق قيمة أعلى للعملاء، مما يسهم في تعزيز قدرتها التنافسية وتحقيق أهدافها التسويقية.</a:t>
            </a:r>
            <a:endParaRPr lang="en-US" sz="1600" b="1" dirty="0"/>
          </a:p>
        </p:txBody>
      </p:sp>
    </p:spTree>
    <p:extLst>
      <p:ext uri="{BB962C8B-B14F-4D97-AF65-F5344CB8AC3E}">
        <p14:creationId xmlns:p14="http://schemas.microsoft.com/office/powerpoint/2010/main" val="28049517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F05BE-83F4-3818-D21B-C06D585A40A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F4D6E96A-50B8-5C27-5A65-491B39CA771E}"/>
              </a:ext>
            </a:extLst>
          </p:cNvPr>
          <p:cNvPicPr>
            <a:picLocks noChangeAspect="1"/>
          </p:cNvPicPr>
          <p:nvPr/>
        </p:nvPicPr>
        <p:blipFill>
          <a:blip r:embed="rId3"/>
          <a:stretch>
            <a:fillRect/>
          </a:stretch>
        </p:blipFill>
        <p:spPr>
          <a:xfrm>
            <a:off x="-265977" y="5818389"/>
            <a:ext cx="3182388" cy="1158340"/>
          </a:xfrm>
          <a:prstGeom prst="rect">
            <a:avLst/>
          </a:prstGeom>
        </p:spPr>
      </p:pic>
      <p:sp>
        <p:nvSpPr>
          <p:cNvPr id="5" name="Rectangle 4">
            <a:extLst>
              <a:ext uri="{FF2B5EF4-FFF2-40B4-BE49-F238E27FC236}">
                <a16:creationId xmlns:a16="http://schemas.microsoft.com/office/drawing/2014/main" id="{B1F15FEE-9810-D05B-E440-332DCF9EA71D}"/>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12F9B10A-F474-411A-92F8-D1150CD89E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E9FB4AB-C7AB-EC24-B23C-68FE66797C3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A70A87FE-6D95-0328-3ECC-D90E2B50D6B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3C4F6FB-A4A9-BCB2-F3F1-1E423782CC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95382A47-B712-5621-E41D-3FC9EE270AE2}"/>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57DFA0E1-4E64-698D-D645-5DC12A258620}"/>
              </a:ext>
            </a:extLst>
          </p:cNvPr>
          <p:cNvSpPr txBox="1"/>
          <p:nvPr/>
        </p:nvSpPr>
        <p:spPr>
          <a:xfrm>
            <a:off x="2494722" y="1039611"/>
            <a:ext cx="8942671" cy="5587555"/>
          </a:xfrm>
          <a:prstGeom prst="rect">
            <a:avLst/>
          </a:prstGeom>
          <a:noFill/>
        </p:spPr>
        <p:txBody>
          <a:bodyPr wrap="square">
            <a:spAutoFit/>
          </a:bodyPr>
          <a:lstStyle/>
          <a:p>
            <a:pPr algn="just" rtl="1">
              <a:lnSpc>
                <a:spcPct val="150000"/>
              </a:lnSpc>
            </a:pPr>
            <a:r>
              <a:rPr lang="ar-SA" sz="2000" b="1" dirty="0">
                <a:solidFill>
                  <a:srgbClr val="00B0F0"/>
                </a:solidFill>
              </a:rPr>
              <a:t>بعض الاتجاهات الديموغرافية الحديثة المؤثرة في التسويق</a:t>
            </a:r>
          </a:p>
          <a:p>
            <a:pPr algn="just" rtl="1">
              <a:lnSpc>
                <a:spcPct val="150000"/>
              </a:lnSpc>
            </a:pPr>
            <a:r>
              <a:rPr lang="ar-SA" sz="1600" b="1" dirty="0"/>
              <a:t>تشهد المجتمعات الحديثة تغيرات ديموغرافية مستمرة تؤثر بصورة مباشرة في الأسواق وسلوك المستهلكين، مما يدفع المنظمات إلى إعادة النظر في استراتيجياتها التسويقية وتطوير عروضها بما يتناسب مع هذه المتغيرات.</a:t>
            </a:r>
          </a:p>
          <a:p>
            <a:pPr algn="just" rtl="1">
              <a:lnSpc>
                <a:spcPct val="150000"/>
              </a:lnSpc>
            </a:pPr>
            <a:endParaRPr lang="ar-SA" b="1" dirty="0"/>
          </a:p>
          <a:p>
            <a:pPr marL="285750" indent="-285750" algn="just" rtl="1">
              <a:lnSpc>
                <a:spcPct val="150000"/>
              </a:lnSpc>
              <a:buFont typeface="Wingdings" panose="05000000000000000000" pitchFamily="2" charset="2"/>
              <a:buChar char="q"/>
            </a:pPr>
            <a:r>
              <a:rPr lang="ar-SA" b="1" dirty="0">
                <a:solidFill>
                  <a:srgbClr val="00B0F0"/>
                </a:solidFill>
              </a:rPr>
              <a:t>ومن أبرز الاتجاهات الديموغرافية التي يهتم بها المسوقون:</a:t>
            </a:r>
          </a:p>
          <a:p>
            <a:pPr marL="285750" indent="-285750" algn="just" rtl="1">
              <a:buFont typeface="Wingdings" panose="05000000000000000000" pitchFamily="2" charset="2"/>
              <a:buChar char="ü"/>
            </a:pPr>
            <a:r>
              <a:rPr lang="ar-SA" sz="1600" b="1" dirty="0"/>
              <a:t>التغير في التركيب العمري للسكان وزيادة بعض الفئات العمرية مقارنة بغيرها.</a:t>
            </a:r>
          </a:p>
          <a:p>
            <a:pPr marL="285750" indent="-285750" algn="just" rtl="1">
              <a:buFont typeface="Wingdings" panose="05000000000000000000" pitchFamily="2" charset="2"/>
              <a:buChar char="ü"/>
            </a:pPr>
            <a:r>
              <a:rPr lang="ar-SA" sz="1600" b="1" dirty="0"/>
              <a:t>التغير في حجم الأسرة وأنماط الحياة الأسرية.</a:t>
            </a:r>
          </a:p>
          <a:p>
            <a:pPr marL="285750" indent="-285750" algn="just" rtl="1">
              <a:buFont typeface="Wingdings" panose="05000000000000000000" pitchFamily="2" charset="2"/>
              <a:buChar char="ü"/>
            </a:pPr>
            <a:r>
              <a:rPr lang="ar-SA" sz="1600" b="1" dirty="0"/>
              <a:t>زيادة مستويات التعليم بين أفراد المجتمع.</a:t>
            </a:r>
          </a:p>
          <a:p>
            <a:pPr marL="285750" indent="-285750" algn="just" rtl="1">
              <a:buFont typeface="Wingdings" panose="05000000000000000000" pitchFamily="2" charset="2"/>
              <a:buChar char="ü"/>
            </a:pPr>
            <a:r>
              <a:rPr lang="ar-SA" sz="1600" b="1" dirty="0"/>
              <a:t>ارتفاع مشاركة المرأة في سوق العمل.</a:t>
            </a:r>
          </a:p>
          <a:p>
            <a:pPr marL="285750" indent="-285750" algn="just" rtl="1">
              <a:buFont typeface="Wingdings" panose="05000000000000000000" pitchFamily="2" charset="2"/>
              <a:buChar char="ü"/>
            </a:pPr>
            <a:r>
              <a:rPr lang="ar-SA" sz="1600" b="1" dirty="0"/>
              <a:t>التوسع في التحضر وانتقال السكان إلى المدن.</a:t>
            </a:r>
          </a:p>
          <a:p>
            <a:pPr marL="285750" indent="-285750" algn="just" rtl="1">
              <a:buFont typeface="Wingdings" panose="05000000000000000000" pitchFamily="2" charset="2"/>
              <a:buChar char="ü"/>
            </a:pPr>
            <a:r>
              <a:rPr lang="ar-SA" sz="1600" b="1" dirty="0"/>
              <a:t>تنامي التنوع في الاحتياجات والتفضيلات الاستهلاكية بين فئات المجتمع المختلفة.</a:t>
            </a:r>
          </a:p>
          <a:p>
            <a:pPr algn="just" rtl="1">
              <a:lnSpc>
                <a:spcPct val="150000"/>
              </a:lnSpc>
            </a:pPr>
            <a:endParaRPr lang="ar-SA" sz="1600" b="1" dirty="0"/>
          </a:p>
          <a:p>
            <a:pPr marL="285750" indent="-285750" algn="just" rtl="1">
              <a:lnSpc>
                <a:spcPct val="150000"/>
              </a:lnSpc>
              <a:buFont typeface="Arial" panose="020B0604020202020204" pitchFamily="34" charset="0"/>
              <a:buChar char="•"/>
            </a:pPr>
            <a:r>
              <a:rPr lang="ar-SA" sz="1600" b="1" dirty="0"/>
              <a:t>وتؤثر هذه التغيرات في طبيعة المنتجات والخدمات المطلوبة، كما تؤدي إلى ظهور أسواق وفرص تسويقية جديدة تتطلب منظمات أكثر مرونة وقدرة على التكيف مع احتياجات العملاء المتغيرة.</a:t>
            </a:r>
          </a:p>
          <a:p>
            <a:pPr marL="285750" indent="-285750" algn="just" rtl="1">
              <a:lnSpc>
                <a:spcPct val="150000"/>
              </a:lnSpc>
              <a:buFont typeface="Arial" panose="020B0604020202020204" pitchFamily="34" charset="0"/>
              <a:buChar char="•"/>
            </a:pPr>
            <a:r>
              <a:rPr lang="ar-SA" sz="1600" b="1" dirty="0"/>
              <a:t>لذلك تسعى المنظمات إلى متابعة الاتجاهات الديموغرافية بصورة مستمرة من أجل تطوير منتجات وخدمات وبرامج تسويقية تتوافق مع خصائص الأسواق المستهدفة وتوقعاتها المستقبلية.</a:t>
            </a:r>
            <a:endParaRPr lang="en-US" sz="1600" b="1" dirty="0"/>
          </a:p>
        </p:txBody>
      </p:sp>
    </p:spTree>
    <p:extLst>
      <p:ext uri="{BB962C8B-B14F-4D97-AF65-F5344CB8AC3E}">
        <p14:creationId xmlns:p14="http://schemas.microsoft.com/office/powerpoint/2010/main" val="18479248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94DC5-C2CC-C570-A2BD-153C8210391C}"/>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BBB326DD-9BD5-2BF4-8D6F-4A1DA641B908}"/>
              </a:ext>
            </a:extLst>
          </p:cNvPr>
          <p:cNvPicPr>
            <a:picLocks noChangeAspect="1"/>
          </p:cNvPicPr>
          <p:nvPr/>
        </p:nvPicPr>
        <p:blipFill>
          <a:blip r:embed="rId3"/>
          <a:stretch>
            <a:fillRect/>
          </a:stretch>
        </p:blipFill>
        <p:spPr>
          <a:xfrm>
            <a:off x="22254" y="5699660"/>
            <a:ext cx="2860094" cy="1158340"/>
          </a:xfrm>
          <a:prstGeom prst="rect">
            <a:avLst/>
          </a:prstGeom>
        </p:spPr>
      </p:pic>
      <p:sp>
        <p:nvSpPr>
          <p:cNvPr id="5" name="Rectangle 4">
            <a:extLst>
              <a:ext uri="{FF2B5EF4-FFF2-40B4-BE49-F238E27FC236}">
                <a16:creationId xmlns:a16="http://schemas.microsoft.com/office/drawing/2014/main" id="{7406C0F4-9D6A-5D1F-8BAB-72EF9F45578A}"/>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14600C7-8E2E-D8CC-7250-91C02AF0260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EAFBEF2-7746-4568-A15F-1B9BCD3503D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FFDC2626-300A-D3AB-8C0A-BA6EEE2CC969}"/>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D6CF9FF-3357-2FBD-3001-1ECD06513E6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6350E5DA-E5E0-E9BB-74E5-34470059EB6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8" name="TextBox 7">
            <a:extLst>
              <a:ext uri="{FF2B5EF4-FFF2-40B4-BE49-F238E27FC236}">
                <a16:creationId xmlns:a16="http://schemas.microsoft.com/office/drawing/2014/main" id="{09C5CBB9-A681-4693-6641-506AA8CCC4FB}"/>
              </a:ext>
            </a:extLst>
          </p:cNvPr>
          <p:cNvSpPr txBox="1"/>
          <p:nvPr/>
        </p:nvSpPr>
        <p:spPr>
          <a:xfrm>
            <a:off x="2761301" y="1258330"/>
            <a:ext cx="8656983" cy="5080045"/>
          </a:xfrm>
          <a:prstGeom prst="rect">
            <a:avLst/>
          </a:prstGeom>
          <a:noFill/>
        </p:spPr>
        <p:txBody>
          <a:bodyPr wrap="square">
            <a:spAutoFit/>
          </a:bodyPr>
          <a:lstStyle/>
          <a:p>
            <a:pPr algn="just" rtl="1">
              <a:lnSpc>
                <a:spcPct val="150000"/>
              </a:lnSpc>
            </a:pPr>
            <a:r>
              <a:rPr lang="ar-SA" sz="2000" b="1" dirty="0">
                <a:solidFill>
                  <a:srgbClr val="00B0F0"/>
                </a:solidFill>
                <a:cs typeface="+mj-cs"/>
              </a:rPr>
              <a:t>كيف يتأثر التسويق بالتغيرات الديموغرافية؟</a:t>
            </a:r>
          </a:p>
          <a:p>
            <a:pPr algn="just" rtl="1">
              <a:lnSpc>
                <a:spcPct val="150000"/>
              </a:lnSpc>
            </a:pPr>
            <a:r>
              <a:rPr lang="ar-SA" b="1" dirty="0">
                <a:cs typeface="+mj-cs"/>
              </a:rPr>
              <a:t>تؤثر التغيرات الديموغرافية بصورة مباشرة في القرارات التسويقية للمنظمة، حيث تدفعها إلى تعديل استراتيجياتها بما يتوافق مع خصائص العملاء واحتياجاتهم المتغيرة.</a:t>
            </a:r>
            <a:endParaRPr lang="en-US" b="1" dirty="0">
              <a:cs typeface="+mj-cs"/>
            </a:endParaRPr>
          </a:p>
          <a:p>
            <a:pPr algn="just" rtl="1">
              <a:lnSpc>
                <a:spcPct val="150000"/>
              </a:lnSpc>
            </a:pPr>
            <a:endParaRPr lang="ar-SA" b="1" dirty="0">
              <a:cs typeface="+mj-cs"/>
            </a:endParaRPr>
          </a:p>
          <a:p>
            <a:pPr marL="285750" indent="-285750" algn="just" rtl="1">
              <a:lnSpc>
                <a:spcPct val="150000"/>
              </a:lnSpc>
              <a:buFont typeface="Wingdings" panose="05000000000000000000" pitchFamily="2" charset="2"/>
              <a:buChar char="q"/>
            </a:pPr>
            <a:r>
              <a:rPr lang="ar-SA" b="1" dirty="0">
                <a:solidFill>
                  <a:srgbClr val="00B0F0"/>
                </a:solidFill>
                <a:cs typeface="+mj-cs"/>
              </a:rPr>
              <a:t>وتنعكس هذه التأثيرات على مختلف عناصر المزيج التسويقي، ومن أبرزها:</a:t>
            </a:r>
          </a:p>
          <a:p>
            <a:pPr marL="285750" indent="-285750" algn="just" rtl="1">
              <a:lnSpc>
                <a:spcPct val="150000"/>
              </a:lnSpc>
              <a:buFont typeface="Wingdings" panose="05000000000000000000" pitchFamily="2" charset="2"/>
              <a:buChar char="ü"/>
            </a:pPr>
            <a:r>
              <a:rPr lang="ar-SA" b="1" dirty="0">
                <a:cs typeface="+mj-cs"/>
              </a:rPr>
              <a:t>تطوير منتجات وخدمات تتناسب مع الفئات السكانية المختلفة.</a:t>
            </a:r>
          </a:p>
          <a:p>
            <a:pPr marL="285750" indent="-285750" algn="just" rtl="1">
              <a:lnSpc>
                <a:spcPct val="150000"/>
              </a:lnSpc>
              <a:buFont typeface="Wingdings" panose="05000000000000000000" pitchFamily="2" charset="2"/>
              <a:buChar char="ü"/>
            </a:pPr>
            <a:r>
              <a:rPr lang="ar-SA" b="1" dirty="0">
                <a:cs typeface="+mj-cs"/>
              </a:rPr>
              <a:t>تعديل الرسائل الترويجية لتتوافق مع القيم والاتجاهات السائدة في المجتمع.</a:t>
            </a:r>
          </a:p>
          <a:p>
            <a:pPr marL="285750" indent="-285750" algn="just" rtl="1">
              <a:lnSpc>
                <a:spcPct val="150000"/>
              </a:lnSpc>
              <a:buFont typeface="Wingdings" panose="05000000000000000000" pitchFamily="2" charset="2"/>
              <a:buChar char="ü"/>
            </a:pPr>
            <a:r>
              <a:rPr lang="ar-SA" b="1" dirty="0">
                <a:cs typeface="+mj-cs"/>
              </a:rPr>
              <a:t>اختيار قنوات الاتصال والتوزيع الأكثر ملاءمة للعملاء المستهدفين.</a:t>
            </a:r>
          </a:p>
          <a:p>
            <a:pPr marL="285750" indent="-285750" algn="just" rtl="1">
              <a:lnSpc>
                <a:spcPct val="150000"/>
              </a:lnSpc>
              <a:buFont typeface="Wingdings" panose="05000000000000000000" pitchFamily="2" charset="2"/>
              <a:buChar char="ü"/>
            </a:pPr>
            <a:r>
              <a:rPr lang="ar-SA" b="1" dirty="0">
                <a:cs typeface="+mj-cs"/>
              </a:rPr>
              <a:t>تصميم عروض تسويقية تتناسب مع القدرة الشرائية وأنماط الاستهلاك المختلفة.</a:t>
            </a:r>
          </a:p>
          <a:p>
            <a:pPr algn="just" rtl="1">
              <a:lnSpc>
                <a:spcPct val="150000"/>
              </a:lnSpc>
            </a:pPr>
            <a:endParaRPr lang="ar-SA" b="1" dirty="0">
              <a:cs typeface="+mj-cs"/>
            </a:endParaRPr>
          </a:p>
          <a:p>
            <a:pPr algn="just" rtl="1">
              <a:lnSpc>
                <a:spcPct val="150000"/>
              </a:lnSpc>
            </a:pPr>
            <a:r>
              <a:rPr lang="ar-SA" b="1" dirty="0">
                <a:cs typeface="+mj-cs"/>
              </a:rPr>
              <a:t>ومن خلال تحليل المتغيرات الديموغرافية تستطيع المنظمة التنبؤ بالتغيرات المستقبلية في الأسواق والاستجابة لها بصورة أكثر فاعلية، مما يعزز قدرتها على تحقيق رضا العملاء والمحافظة على ميزتها التنافسية.</a:t>
            </a:r>
            <a:endParaRPr lang="en-US" b="1" dirty="0">
              <a:cs typeface="+mj-cs"/>
            </a:endParaRPr>
          </a:p>
        </p:txBody>
      </p:sp>
    </p:spTree>
    <p:extLst>
      <p:ext uri="{BB962C8B-B14F-4D97-AF65-F5344CB8AC3E}">
        <p14:creationId xmlns:p14="http://schemas.microsoft.com/office/powerpoint/2010/main" val="4054662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A4BD6-C615-8295-FCBA-7F1286920A6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ECEE3E0-5E3A-FAC7-B967-E5E1C2699484}"/>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A9B67503-A5EC-4342-0EDB-3049E36329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D1C67DF-A6F8-30FC-A6AD-FF32726818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B5877853-835A-7567-CCA2-F19D9E335E28}"/>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30649690-368F-597B-1E2A-0FF2398173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9A0965DF-B85C-4185-D1F9-07036E9ECEE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pic>
        <p:nvPicPr>
          <p:cNvPr id="7" name="Picture 6">
            <a:extLst>
              <a:ext uri="{FF2B5EF4-FFF2-40B4-BE49-F238E27FC236}">
                <a16:creationId xmlns:a16="http://schemas.microsoft.com/office/drawing/2014/main" id="{00FC7419-902B-314A-61FC-99CEE1C348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0952" y="944859"/>
            <a:ext cx="8942297" cy="6012537"/>
          </a:xfrm>
          <a:prstGeom prst="rect">
            <a:avLst/>
          </a:prstGeom>
        </p:spPr>
      </p:pic>
    </p:spTree>
    <p:extLst>
      <p:ext uri="{BB962C8B-B14F-4D97-AF65-F5344CB8AC3E}">
        <p14:creationId xmlns:p14="http://schemas.microsoft.com/office/powerpoint/2010/main" val="11705346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C441F-6F7A-C908-1B49-16D3EB3DC94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CBCD579-3828-A7F3-4D51-8D90D4BBB14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4206A706-8371-6043-AAF2-9AF6CFFFDA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2821830-7A29-21A9-C2E9-C884A72AB38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33DE686-F3C3-C3DC-94BA-847B59440148}"/>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E22C30D8-32DD-371D-003A-08643870AA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0FFD383C-42E9-A580-BD36-73B0C277106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8" name="TextBox 7">
            <a:extLst>
              <a:ext uri="{FF2B5EF4-FFF2-40B4-BE49-F238E27FC236}">
                <a16:creationId xmlns:a16="http://schemas.microsoft.com/office/drawing/2014/main" id="{5B7B6626-2AA3-B35C-C561-278969A36454}"/>
              </a:ext>
            </a:extLst>
          </p:cNvPr>
          <p:cNvSpPr txBox="1"/>
          <p:nvPr/>
        </p:nvSpPr>
        <p:spPr>
          <a:xfrm>
            <a:off x="4930006" y="3880439"/>
            <a:ext cx="4820281" cy="1938992"/>
          </a:xfrm>
          <a:prstGeom prst="rect">
            <a:avLst/>
          </a:prstGeom>
          <a:noFill/>
        </p:spPr>
        <p:txBody>
          <a:bodyPr wrap="square">
            <a:spAutoFit/>
          </a:bodyPr>
          <a:lstStyle/>
          <a:p>
            <a:pPr algn="ctr" rtl="1"/>
            <a:r>
              <a:rPr lang="ar-SA" sz="4000" b="1" dirty="0"/>
              <a:t>ما التغيرات الأخرى التي تؤثر في البيئة الديموغرافية في بلدك؟</a:t>
            </a:r>
            <a:endParaRPr lang="en-US" sz="4000" b="1" dirty="0"/>
          </a:p>
        </p:txBody>
      </p:sp>
      <p:pic>
        <p:nvPicPr>
          <p:cNvPr id="9" name="Picture 8">
            <a:extLst>
              <a:ext uri="{FF2B5EF4-FFF2-40B4-BE49-F238E27FC236}">
                <a16:creationId xmlns:a16="http://schemas.microsoft.com/office/drawing/2014/main" id="{24A72B6C-0C7E-434F-B6F7-9CF12ECCDD26}"/>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08112" y="2236303"/>
            <a:ext cx="4142133" cy="4142133"/>
          </a:xfrm>
          <a:prstGeom prst="rect">
            <a:avLst/>
          </a:prstGeom>
        </p:spPr>
      </p:pic>
      <p:sp>
        <p:nvSpPr>
          <p:cNvPr id="10" name="Cloud 9">
            <a:extLst>
              <a:ext uri="{FF2B5EF4-FFF2-40B4-BE49-F238E27FC236}">
                <a16:creationId xmlns:a16="http://schemas.microsoft.com/office/drawing/2014/main" id="{EAA9A7BA-F199-F36F-CF5D-0ADD05A56DC8}"/>
              </a:ext>
            </a:extLst>
          </p:cNvPr>
          <p:cNvSpPr/>
          <p:nvPr/>
        </p:nvSpPr>
        <p:spPr>
          <a:xfrm>
            <a:off x="9382539" y="1281288"/>
            <a:ext cx="1182756" cy="795130"/>
          </a:xfrm>
          <a:prstGeom prst="cloud">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B766B25-15FF-D01C-FD70-0C8CDDEFD724}"/>
              </a:ext>
            </a:extLst>
          </p:cNvPr>
          <p:cNvSpPr txBox="1"/>
          <p:nvPr/>
        </p:nvSpPr>
        <p:spPr>
          <a:xfrm>
            <a:off x="9352722" y="1468867"/>
            <a:ext cx="2186609" cy="369332"/>
          </a:xfrm>
          <a:prstGeom prst="rect">
            <a:avLst/>
          </a:prstGeom>
          <a:noFill/>
        </p:spPr>
        <p:txBody>
          <a:bodyPr wrap="square" rtlCol="0">
            <a:spAutoFit/>
          </a:bodyPr>
          <a:lstStyle/>
          <a:p>
            <a:r>
              <a:rPr lang="ar-SA" b="1" dirty="0"/>
              <a:t>سؤال تفاعلي </a:t>
            </a:r>
            <a:endParaRPr lang="en-US" b="1" dirty="0"/>
          </a:p>
        </p:txBody>
      </p:sp>
    </p:spTree>
    <p:extLst>
      <p:ext uri="{BB962C8B-B14F-4D97-AF65-F5344CB8AC3E}">
        <p14:creationId xmlns:p14="http://schemas.microsoft.com/office/powerpoint/2010/main" val="11538980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E6CCE-3A04-2886-F7AB-78B4542E821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BDF038-D8C2-8607-AC77-C367EFFDB0F1}"/>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DDABBEC2-30B3-7291-ECE3-3917CF30C6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1A96061-BB42-D286-3189-740305469ED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B70232D6-AF78-573F-BC48-45AFAEDAFD57}"/>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23B6063-A501-063F-528D-083EAADBD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D7F10320-B1E2-3A7C-0B9D-FD700EA468E6}"/>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pic>
        <p:nvPicPr>
          <p:cNvPr id="8" name="Picture 7">
            <a:extLst>
              <a:ext uri="{FF2B5EF4-FFF2-40B4-BE49-F238E27FC236}">
                <a16:creationId xmlns:a16="http://schemas.microsoft.com/office/drawing/2014/main" id="{19B5769D-23D0-E973-14FE-EE9196A0FC57}"/>
              </a:ext>
            </a:extLst>
          </p:cNvPr>
          <p:cNvPicPr>
            <a:picLocks noChangeAspect="1"/>
          </p:cNvPicPr>
          <p:nvPr/>
        </p:nvPicPr>
        <p:blipFill>
          <a:blip r:embed="rId4"/>
          <a:stretch>
            <a:fillRect/>
          </a:stretch>
        </p:blipFill>
        <p:spPr>
          <a:xfrm>
            <a:off x="2766019" y="1483032"/>
            <a:ext cx="7354824" cy="4901763"/>
          </a:xfrm>
          <a:prstGeom prst="rect">
            <a:avLst/>
          </a:prstGeom>
        </p:spPr>
      </p:pic>
      <p:sp>
        <p:nvSpPr>
          <p:cNvPr id="9" name="TextBox 8">
            <a:extLst>
              <a:ext uri="{FF2B5EF4-FFF2-40B4-BE49-F238E27FC236}">
                <a16:creationId xmlns:a16="http://schemas.microsoft.com/office/drawing/2014/main" id="{18B4C714-2945-A670-8E1B-8E44CC3F1228}"/>
              </a:ext>
            </a:extLst>
          </p:cNvPr>
          <p:cNvSpPr txBox="1"/>
          <p:nvPr/>
        </p:nvSpPr>
        <p:spPr>
          <a:xfrm>
            <a:off x="5360701" y="796665"/>
            <a:ext cx="2630360" cy="584775"/>
          </a:xfrm>
          <a:prstGeom prst="rect">
            <a:avLst/>
          </a:prstGeom>
          <a:noFill/>
        </p:spPr>
        <p:txBody>
          <a:bodyPr wrap="square" rtlCol="0">
            <a:spAutoFit/>
          </a:bodyPr>
          <a:lstStyle/>
          <a:p>
            <a:r>
              <a:rPr lang="ar-SA" sz="3200" b="1" dirty="0"/>
              <a:t>البيئة الاقتصادية </a:t>
            </a:r>
            <a:endParaRPr lang="en-US" sz="3200" b="1" dirty="0"/>
          </a:p>
        </p:txBody>
      </p:sp>
    </p:spTree>
    <p:extLst>
      <p:ext uri="{BB962C8B-B14F-4D97-AF65-F5344CB8AC3E}">
        <p14:creationId xmlns:p14="http://schemas.microsoft.com/office/powerpoint/2010/main" val="28670029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B33C0-CC2B-97F7-C580-9EA89B1CEBA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322FEA7-27B1-0876-1FDD-61D2C79FF8F3}"/>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408FA02D-A26C-49C3-8FA3-D6C3630ABF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84A9D6B-B224-5085-D860-EB45ED9C66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93A14681-84C5-A4B2-9FAF-5DCD58F95BD7}"/>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64052FA6-63C9-22A2-0F6F-F843DE698A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F25E1C0-B8BA-BB0A-FDFB-FD54C2417D4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6" name="Rectangle: Rounded Corners 5">
            <a:extLst>
              <a:ext uri="{FF2B5EF4-FFF2-40B4-BE49-F238E27FC236}">
                <a16:creationId xmlns:a16="http://schemas.microsoft.com/office/drawing/2014/main" id="{D979EB48-A0F8-6225-0F97-6C01BC2D3226}"/>
              </a:ext>
            </a:extLst>
          </p:cNvPr>
          <p:cNvSpPr/>
          <p:nvPr/>
        </p:nvSpPr>
        <p:spPr>
          <a:xfrm>
            <a:off x="1699591" y="1717329"/>
            <a:ext cx="9695778" cy="4657629"/>
          </a:xfrm>
          <a:prstGeom prst="round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marL="285750" indent="-285750" algn="just" rtl="1">
              <a:lnSpc>
                <a:spcPct val="150000"/>
              </a:lnSpc>
              <a:buFont typeface="Wingdings" panose="05000000000000000000" pitchFamily="2" charset="2"/>
              <a:buChar char="q"/>
            </a:pPr>
            <a:r>
              <a:rPr lang="ar-SA" b="1" dirty="0">
                <a:solidFill>
                  <a:schemeClr val="tx1"/>
                </a:solidFill>
              </a:rPr>
              <a:t>تشير البيئة الاقتصادية إلى مجموعة العوامل الاقتصادية التي تؤثر في القوة الشرائية للمستهلكين وأنماط إنفاقهم، وبالتالي تؤثر بصورة مباشرة في الطلب على السلع والخدمات وفي القرارات التسويقية للمنظمات. وتُعد البيئة الاقتصادية أحد أهم مكونات البيئة الكلية، لأنها تحدد قدرة الأفراد والمنظمات على الإنفاق والاستهلاك والاستثمار.</a:t>
            </a:r>
          </a:p>
          <a:p>
            <a:pPr marL="285750" indent="-285750" algn="just" rtl="1">
              <a:lnSpc>
                <a:spcPct val="150000"/>
              </a:lnSpc>
              <a:buFont typeface="Wingdings" panose="05000000000000000000" pitchFamily="2" charset="2"/>
              <a:buChar char="q"/>
            </a:pPr>
            <a:endParaRPr lang="ar-SA" b="1" dirty="0">
              <a:solidFill>
                <a:schemeClr val="tx1"/>
              </a:solidFill>
            </a:endParaRPr>
          </a:p>
          <a:p>
            <a:pPr marL="285750" indent="-285750" algn="just" rtl="1">
              <a:lnSpc>
                <a:spcPct val="150000"/>
              </a:lnSpc>
              <a:buFont typeface="Wingdings" panose="05000000000000000000" pitchFamily="2" charset="2"/>
              <a:buChar char="q"/>
            </a:pPr>
            <a:r>
              <a:rPr lang="ar-SA" b="1" dirty="0">
                <a:solidFill>
                  <a:schemeClr val="tx1"/>
                </a:solidFill>
              </a:rPr>
              <a:t>وتؤكد الأدبيات التسويقية أن نجاح المنظمة لا يعتمد فقط على جودة منتجاتها أو خدماتها، بل يتأثر أيضاً بالظروف الاقتصادية السائدة في السوق. لذلك يتعين على المسوقين متابعة المؤشرات الاقتصادية بصورة مستمرة لفهم التغيرات في سلوك المستهلكين والتكيف معها من خلال تطوير استراتيجيات تسويقية مناسبة.</a:t>
            </a:r>
            <a:endParaRPr lang="en-US" b="1" dirty="0">
              <a:solidFill>
                <a:schemeClr val="tx1"/>
              </a:solidFill>
            </a:endParaRPr>
          </a:p>
        </p:txBody>
      </p:sp>
      <p:sp>
        <p:nvSpPr>
          <p:cNvPr id="10" name="TextBox 9">
            <a:extLst>
              <a:ext uri="{FF2B5EF4-FFF2-40B4-BE49-F238E27FC236}">
                <a16:creationId xmlns:a16="http://schemas.microsoft.com/office/drawing/2014/main" id="{C558342D-6972-18A6-AD14-776B804642DC}"/>
              </a:ext>
            </a:extLst>
          </p:cNvPr>
          <p:cNvSpPr txBox="1"/>
          <p:nvPr/>
        </p:nvSpPr>
        <p:spPr>
          <a:xfrm>
            <a:off x="9119470" y="2033023"/>
            <a:ext cx="1858617" cy="461665"/>
          </a:xfrm>
          <a:prstGeom prst="rect">
            <a:avLst/>
          </a:prstGeom>
          <a:noFill/>
        </p:spPr>
        <p:txBody>
          <a:bodyPr wrap="square">
            <a:spAutoFit/>
          </a:bodyPr>
          <a:lstStyle/>
          <a:p>
            <a:r>
              <a:rPr lang="ar-SA" sz="2400" b="1" dirty="0">
                <a:solidFill>
                  <a:schemeClr val="bg1"/>
                </a:solidFill>
              </a:rPr>
              <a:t>البيئة الاقتصادية</a:t>
            </a:r>
            <a:endParaRPr lang="en-US" sz="2400" b="1" dirty="0">
              <a:solidFill>
                <a:schemeClr val="bg1"/>
              </a:solidFill>
            </a:endParaRPr>
          </a:p>
        </p:txBody>
      </p:sp>
    </p:spTree>
    <p:extLst>
      <p:ext uri="{BB962C8B-B14F-4D97-AF65-F5344CB8AC3E}">
        <p14:creationId xmlns:p14="http://schemas.microsoft.com/office/powerpoint/2010/main" val="32533896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36A51-EDE4-B3D1-8700-85F4A6D0DF8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76155D3-FD67-1FC8-9816-C653B7D6EEDA}"/>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BFBA54F3-EB52-76E0-666F-0A446A9CA50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307C0A4-F47F-EDEB-98C4-CE994C0937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CF3F00F-487C-6343-3522-623803F24CDE}"/>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5A58E0D-ECB7-46BB-B8D0-020DFB6BB6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9E8A233F-17C8-E9CA-0B6B-172239AEE6E7}"/>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6" name="Rectangle: Rounded Corners 5">
            <a:extLst>
              <a:ext uri="{FF2B5EF4-FFF2-40B4-BE49-F238E27FC236}">
                <a16:creationId xmlns:a16="http://schemas.microsoft.com/office/drawing/2014/main" id="{A18CDD70-68CC-5422-D25D-1F768105EF89}"/>
              </a:ext>
            </a:extLst>
          </p:cNvPr>
          <p:cNvSpPr/>
          <p:nvPr/>
        </p:nvSpPr>
        <p:spPr>
          <a:xfrm>
            <a:off x="983974" y="1213058"/>
            <a:ext cx="10714582" cy="5644942"/>
          </a:xfrm>
          <a:prstGeom prst="round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marL="285750" indent="-285750" algn="just" rtl="1">
              <a:lnSpc>
                <a:spcPct val="150000"/>
              </a:lnSpc>
              <a:buFont typeface="Wingdings" panose="05000000000000000000" pitchFamily="2" charset="2"/>
              <a:buChar char="q"/>
            </a:pPr>
            <a:r>
              <a:rPr lang="ar-SA" b="1" dirty="0">
                <a:solidFill>
                  <a:schemeClr val="tx1"/>
                </a:solidFill>
              </a:rPr>
              <a:t>مستويات الدخل والتوظيف: تؤثر في القدرة الشرائية للمستهلكين وحجم الطلب على المنتجات والخدمات.</a:t>
            </a:r>
          </a:p>
          <a:p>
            <a:pPr marL="285750" indent="-285750" algn="just" rtl="1">
              <a:lnSpc>
                <a:spcPct val="150000"/>
              </a:lnSpc>
              <a:buFont typeface="Wingdings" panose="05000000000000000000" pitchFamily="2" charset="2"/>
              <a:buChar char="q"/>
            </a:pPr>
            <a:r>
              <a:rPr lang="ar-SA" b="1" dirty="0">
                <a:solidFill>
                  <a:schemeClr val="tx1"/>
                </a:solidFill>
              </a:rPr>
              <a:t>التضخم: يؤدي ارتفاع الأسعار إلى انخفاض القوة الشرائية للمستهلكين وتغير أولويات الإنفاق.</a:t>
            </a:r>
          </a:p>
          <a:p>
            <a:pPr marL="285750" indent="-285750" algn="just" rtl="1">
              <a:lnSpc>
                <a:spcPct val="150000"/>
              </a:lnSpc>
              <a:buFont typeface="Wingdings" panose="05000000000000000000" pitchFamily="2" charset="2"/>
              <a:buChar char="q"/>
            </a:pPr>
            <a:r>
              <a:rPr lang="ar-SA" b="1" dirty="0">
                <a:solidFill>
                  <a:schemeClr val="tx1"/>
                </a:solidFill>
              </a:rPr>
              <a:t>مستويات الأسعار: تؤثر في قرارات الشراء ومدى إقبال المستهلكين على المنتجات.</a:t>
            </a:r>
          </a:p>
          <a:p>
            <a:pPr marL="285750" indent="-285750" algn="just" rtl="1">
              <a:lnSpc>
                <a:spcPct val="150000"/>
              </a:lnSpc>
              <a:buFont typeface="Wingdings" panose="05000000000000000000" pitchFamily="2" charset="2"/>
              <a:buChar char="q"/>
            </a:pPr>
            <a:r>
              <a:rPr lang="ar-SA" b="1" dirty="0">
                <a:solidFill>
                  <a:schemeClr val="tx1"/>
                </a:solidFill>
              </a:rPr>
              <a:t>النمو الاقتصادي: يسهم في زيادة الدخل والإنفاق والاستثمار، مما يخلق فرصاً تسويقية جديدة.</a:t>
            </a:r>
          </a:p>
          <a:p>
            <a:pPr marL="285750" indent="-285750" algn="just" rtl="1">
              <a:lnSpc>
                <a:spcPct val="150000"/>
              </a:lnSpc>
              <a:buFont typeface="Wingdings" panose="05000000000000000000" pitchFamily="2" charset="2"/>
              <a:buChar char="q"/>
            </a:pPr>
            <a:r>
              <a:rPr lang="ar-SA" b="1" dirty="0">
                <a:solidFill>
                  <a:schemeClr val="tx1"/>
                </a:solidFill>
              </a:rPr>
              <a:t>الركود الاقتصادي: يؤدي إلى انخفاض الإنفاق الاستهلاكي وزيادة حساسية المستهلكين للأسعار.</a:t>
            </a:r>
          </a:p>
          <a:p>
            <a:pPr marL="285750" indent="-285750" algn="just" rtl="1">
              <a:lnSpc>
                <a:spcPct val="150000"/>
              </a:lnSpc>
              <a:buFont typeface="Wingdings" panose="05000000000000000000" pitchFamily="2" charset="2"/>
              <a:buChar char="q"/>
            </a:pPr>
            <a:r>
              <a:rPr lang="ar-SA" b="1" dirty="0">
                <a:solidFill>
                  <a:schemeClr val="tx1"/>
                </a:solidFill>
              </a:rPr>
              <a:t>الدورات الاقتصادية: تمر الاقتصادات بمراحل من النمو والركود والتعافي، مما ينعكس على الأسواق والطلب.</a:t>
            </a:r>
          </a:p>
          <a:p>
            <a:pPr marL="285750" indent="-285750" algn="just" rtl="1">
              <a:lnSpc>
                <a:spcPct val="150000"/>
              </a:lnSpc>
              <a:buFont typeface="Wingdings" panose="05000000000000000000" pitchFamily="2" charset="2"/>
              <a:buChar char="q"/>
            </a:pPr>
            <a:endParaRPr lang="ar-SA" b="1" dirty="0">
              <a:solidFill>
                <a:schemeClr val="tx1"/>
              </a:solidFill>
            </a:endParaRPr>
          </a:p>
          <a:p>
            <a:pPr marL="285750" indent="-285750" algn="just" rtl="1">
              <a:lnSpc>
                <a:spcPct val="150000"/>
              </a:lnSpc>
              <a:buFont typeface="Wingdings" panose="05000000000000000000" pitchFamily="2" charset="2"/>
              <a:buChar char="ü"/>
            </a:pPr>
            <a:r>
              <a:rPr lang="ar-SA" b="1" dirty="0">
                <a:solidFill>
                  <a:schemeClr val="tx1"/>
                </a:solidFill>
              </a:rPr>
              <a:t>وتختلف القرارات التسويقية باختلاف الظروف الاقتصادية؛ ففي فترات النمو الاقتصادي تميل المنظمات إلى التوسع وتطوير منتجات جديدة، بينما في فترات الركود تركز على ترشيد التكاليف وتقديم منتجات ذات قيمة اقتصادية أكبر للعملاء.</a:t>
            </a:r>
          </a:p>
          <a:p>
            <a:pPr marL="285750" indent="-285750" algn="just" rtl="1">
              <a:lnSpc>
                <a:spcPct val="150000"/>
              </a:lnSpc>
              <a:buFont typeface="Wingdings" panose="05000000000000000000" pitchFamily="2" charset="2"/>
              <a:buChar char="ü"/>
            </a:pPr>
            <a:r>
              <a:rPr lang="ar-SA" b="1" dirty="0">
                <a:solidFill>
                  <a:schemeClr val="tx1"/>
                </a:solidFill>
              </a:rPr>
              <a:t>كما أن دراسة البيئة الاقتصادية تساعد المنظمة على التنبؤ بالفرص والتهديدات المحتملة، وتطوير استراتيجيات تسويقية أكثر مرونة وقدرة على التكيف مع التغيرات الاقتصادية المحلية والعالمية.</a:t>
            </a:r>
            <a:endParaRPr lang="en-US" b="1" dirty="0">
              <a:solidFill>
                <a:schemeClr val="tx1"/>
              </a:solidFill>
            </a:endParaRPr>
          </a:p>
        </p:txBody>
      </p:sp>
      <p:sp>
        <p:nvSpPr>
          <p:cNvPr id="10" name="TextBox 9">
            <a:extLst>
              <a:ext uri="{FF2B5EF4-FFF2-40B4-BE49-F238E27FC236}">
                <a16:creationId xmlns:a16="http://schemas.microsoft.com/office/drawing/2014/main" id="{B0650AFC-4177-88E0-40FA-CF02E0E50455}"/>
              </a:ext>
            </a:extLst>
          </p:cNvPr>
          <p:cNvSpPr txBox="1"/>
          <p:nvPr/>
        </p:nvSpPr>
        <p:spPr>
          <a:xfrm>
            <a:off x="7308078" y="1389804"/>
            <a:ext cx="6734078" cy="400110"/>
          </a:xfrm>
          <a:prstGeom prst="rect">
            <a:avLst/>
          </a:prstGeom>
          <a:noFill/>
        </p:spPr>
        <p:txBody>
          <a:bodyPr wrap="square">
            <a:spAutoFit/>
          </a:bodyPr>
          <a:lstStyle/>
          <a:p>
            <a:r>
              <a:rPr lang="ar-SA" sz="2000" b="1" dirty="0">
                <a:solidFill>
                  <a:schemeClr val="bg1"/>
                </a:solidFill>
              </a:rPr>
              <a:t>أهم العوامل الاقتصادية المؤثرة في التسويق:</a:t>
            </a:r>
            <a:endParaRPr lang="en-US" sz="2000" b="1" dirty="0">
              <a:solidFill>
                <a:schemeClr val="bg1"/>
              </a:solidFill>
            </a:endParaRPr>
          </a:p>
        </p:txBody>
      </p:sp>
    </p:spTree>
    <p:extLst>
      <p:ext uri="{BB962C8B-B14F-4D97-AF65-F5344CB8AC3E}">
        <p14:creationId xmlns:p14="http://schemas.microsoft.com/office/powerpoint/2010/main" val="3884546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0B822-B42E-CF77-AC92-E711A04BEA3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420B62D-900E-63BC-86B2-DEE3A2B4C776}"/>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8859A8F3-BBEA-1B9D-E2C6-ADA29C01D7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7CF4908-AAC7-D1D3-E8FC-2D6B55D320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36C094C3-55FD-0568-BD56-9AF92D2D5039}"/>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C1734319-5F4E-3602-4DE8-B0904D2BBD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C365E5BC-2EAD-2CC6-B5F9-785E067363B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6" name="Rectangle: Rounded Corners 5">
            <a:extLst>
              <a:ext uri="{FF2B5EF4-FFF2-40B4-BE49-F238E27FC236}">
                <a16:creationId xmlns:a16="http://schemas.microsoft.com/office/drawing/2014/main" id="{CC7BE7C5-407F-4D4C-980E-51705E142138}"/>
              </a:ext>
            </a:extLst>
          </p:cNvPr>
          <p:cNvSpPr/>
          <p:nvPr/>
        </p:nvSpPr>
        <p:spPr>
          <a:xfrm>
            <a:off x="934278" y="2284552"/>
            <a:ext cx="10686674" cy="4214258"/>
          </a:xfrm>
          <a:prstGeom prst="round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just" rtl="1">
              <a:lnSpc>
                <a:spcPct val="150000"/>
              </a:lnSpc>
            </a:pPr>
            <a:r>
              <a:rPr lang="ar-SA" b="1" dirty="0">
                <a:solidFill>
                  <a:schemeClr val="tx1"/>
                </a:solidFill>
                <a:cs typeface="+mj-cs"/>
              </a:rPr>
              <a:t>عندما ترتفع معدلات التضخم وتزداد أسعار السلع والخدمات، يصبح المستهلك أكثر حرصاً في قراراته الشرائية، ويميل إلى البحث عن البدائل الأقل سعراً أو الاستفادة من العروض والخصومات. واستجابة لذلك، قد تقوم الشركات بإطلاق عبوات اقتصادية أو تقديم عروض ترويجية وبرامج ولاء للمحافظة على عملائها وزيادة قدرتها التنافسية.</a:t>
            </a:r>
          </a:p>
          <a:p>
            <a:pPr algn="just" rtl="1">
              <a:lnSpc>
                <a:spcPct val="150000"/>
              </a:lnSpc>
            </a:pPr>
            <a:endParaRPr lang="ar-SA" b="1" dirty="0">
              <a:solidFill>
                <a:schemeClr val="tx1"/>
              </a:solidFill>
              <a:cs typeface="+mj-cs"/>
            </a:endParaRPr>
          </a:p>
          <a:p>
            <a:pPr algn="just" rtl="1">
              <a:lnSpc>
                <a:spcPct val="150000"/>
              </a:lnSpc>
            </a:pPr>
            <a:r>
              <a:rPr lang="ar-SA" b="1" dirty="0">
                <a:solidFill>
                  <a:schemeClr val="tx1"/>
                </a:solidFill>
                <a:cs typeface="+mj-cs"/>
              </a:rPr>
              <a:t>يرى</a:t>
            </a:r>
            <a:r>
              <a:rPr lang="en-US" sz="1600" b="1" dirty="0">
                <a:solidFill>
                  <a:schemeClr val="tx1"/>
                </a:solidFill>
                <a:latin typeface="Arial Black" panose="020B0A04020102020204" pitchFamily="34" charset="0"/>
                <a:cs typeface="+mj-cs"/>
              </a:rPr>
              <a:t>Kotler &amp; Armstrong</a:t>
            </a:r>
            <a:r>
              <a:rPr lang="en-US" b="1" dirty="0">
                <a:solidFill>
                  <a:schemeClr val="tx1"/>
                </a:solidFill>
                <a:cs typeface="+mj-cs"/>
              </a:rPr>
              <a:t> </a:t>
            </a:r>
            <a:r>
              <a:rPr lang="ar-SA" b="1" dirty="0">
                <a:solidFill>
                  <a:schemeClr val="tx1"/>
                </a:solidFill>
                <a:cs typeface="+mj-cs"/>
              </a:rPr>
              <a:t>أن المسوقين يجب أن يراقبوا ليس فقط مستوى الدخل الحالي للمستهلكين، بل أيضاً توزيع الدخل وأنماط الادخار والاقتراض والإنفاق، لأن هذه العوامل تؤثر بصورة مباشرة في حجم الطلب على المنتجات وفي نجاح الاستراتيجيات التسويقية المختلفة.</a:t>
            </a:r>
          </a:p>
        </p:txBody>
      </p:sp>
      <p:sp>
        <p:nvSpPr>
          <p:cNvPr id="10" name="TextBox 9">
            <a:extLst>
              <a:ext uri="{FF2B5EF4-FFF2-40B4-BE49-F238E27FC236}">
                <a16:creationId xmlns:a16="http://schemas.microsoft.com/office/drawing/2014/main" id="{FB5CA429-AC30-F6B1-C172-F80C1CFFDBFE}"/>
              </a:ext>
            </a:extLst>
          </p:cNvPr>
          <p:cNvSpPr txBox="1"/>
          <p:nvPr/>
        </p:nvSpPr>
        <p:spPr>
          <a:xfrm>
            <a:off x="9765078" y="2373578"/>
            <a:ext cx="6734078" cy="400110"/>
          </a:xfrm>
          <a:prstGeom prst="rect">
            <a:avLst/>
          </a:prstGeom>
          <a:noFill/>
        </p:spPr>
        <p:txBody>
          <a:bodyPr wrap="square">
            <a:spAutoFit/>
          </a:bodyPr>
          <a:lstStyle/>
          <a:p>
            <a:r>
              <a:rPr lang="ar-SA" sz="2000" b="1" dirty="0">
                <a:solidFill>
                  <a:schemeClr val="bg1"/>
                </a:solidFill>
              </a:rPr>
              <a:t>مثال تطبيقي </a:t>
            </a:r>
            <a:endParaRPr lang="en-US" sz="2000" b="1" dirty="0">
              <a:solidFill>
                <a:schemeClr val="bg1"/>
              </a:solidFill>
            </a:endParaRPr>
          </a:p>
        </p:txBody>
      </p:sp>
    </p:spTree>
    <p:extLst>
      <p:ext uri="{BB962C8B-B14F-4D97-AF65-F5344CB8AC3E}">
        <p14:creationId xmlns:p14="http://schemas.microsoft.com/office/powerpoint/2010/main" val="26745291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97B22-EDC1-557A-C3E1-9000075BB23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1854412-FD41-5809-2878-788731CCD37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53D26539-C089-D2B1-CD65-77E2247256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BE6F6752-560F-5D49-40AA-7D2B00883D7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EC05188B-4A01-4D5C-243F-7563DE66E212}"/>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65DD625-31AC-31CF-1882-BC1ABF8CB6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AC3EAF54-E1DE-1BAB-1F25-A75CA0107C40}"/>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6" name="Rectangle: Rounded Corners 5">
            <a:extLst>
              <a:ext uri="{FF2B5EF4-FFF2-40B4-BE49-F238E27FC236}">
                <a16:creationId xmlns:a16="http://schemas.microsoft.com/office/drawing/2014/main" id="{9FC78633-B73F-D86B-3303-EE93225635A4}"/>
              </a:ext>
            </a:extLst>
          </p:cNvPr>
          <p:cNvSpPr/>
          <p:nvPr/>
        </p:nvSpPr>
        <p:spPr>
          <a:xfrm>
            <a:off x="983974" y="1213058"/>
            <a:ext cx="10714582" cy="5644942"/>
          </a:xfrm>
          <a:prstGeom prst="round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just" rtl="1">
              <a:lnSpc>
                <a:spcPct val="150000"/>
              </a:lnSpc>
            </a:pPr>
            <a:r>
              <a:rPr lang="ar-SA" b="1" dirty="0">
                <a:solidFill>
                  <a:schemeClr val="tx1"/>
                </a:solidFill>
              </a:rPr>
              <a:t>تؤثر المتغيرات الاقتصادية بصورة مستمرة في الأسواق وسلوك المستهلكين، لذلك تحرص المنظمات على مراقبة المؤشرات الاقتصادية وتحليل اتجاهاتها من أجل فهم التغيرات المحتملة في البيئة التسويقية.</a:t>
            </a:r>
            <a:endParaRPr lang="en-US" b="1" dirty="0">
              <a:solidFill>
                <a:schemeClr val="tx1"/>
              </a:solidFill>
            </a:endParaRPr>
          </a:p>
          <a:p>
            <a:pPr algn="just" rtl="1">
              <a:lnSpc>
                <a:spcPct val="150000"/>
              </a:lnSpc>
            </a:pPr>
            <a:endParaRPr lang="en-US" b="1" dirty="0">
              <a:solidFill>
                <a:schemeClr val="tx1"/>
              </a:solidFill>
            </a:endParaRPr>
          </a:p>
          <a:p>
            <a:pPr marL="285750" indent="-285750" algn="just" rtl="1">
              <a:lnSpc>
                <a:spcPct val="150000"/>
              </a:lnSpc>
              <a:buFont typeface="Wingdings" panose="05000000000000000000" pitchFamily="2" charset="2"/>
              <a:buChar char="q"/>
            </a:pPr>
            <a:r>
              <a:rPr lang="ar-SA" b="1" dirty="0">
                <a:solidFill>
                  <a:schemeClr val="tx1"/>
                </a:solidFill>
              </a:rPr>
              <a:t>ومن أهم المتغيرات التي يتابعها المسوقون:</a:t>
            </a:r>
            <a:endParaRPr lang="en-US" b="1" dirty="0">
              <a:solidFill>
                <a:schemeClr val="tx1"/>
              </a:solidFill>
            </a:endParaRPr>
          </a:p>
          <a:p>
            <a:pPr marL="285750" indent="-285750" algn="just" rtl="1">
              <a:lnSpc>
                <a:spcPct val="150000"/>
              </a:lnSpc>
              <a:buFont typeface="Wingdings" panose="05000000000000000000" pitchFamily="2" charset="2"/>
              <a:buChar char="ü"/>
            </a:pPr>
            <a:r>
              <a:rPr lang="ar-SA" b="1" dirty="0">
                <a:solidFill>
                  <a:schemeClr val="tx1"/>
                </a:solidFill>
              </a:rPr>
              <a:t>مستويات الدخل والقدرة الشرائية.</a:t>
            </a:r>
            <a:endParaRPr lang="en-US" b="1" dirty="0">
              <a:solidFill>
                <a:schemeClr val="tx1"/>
              </a:solidFill>
            </a:endParaRPr>
          </a:p>
          <a:p>
            <a:pPr marL="285750" indent="-285750" algn="just" rtl="1">
              <a:lnSpc>
                <a:spcPct val="150000"/>
              </a:lnSpc>
              <a:buFont typeface="Wingdings" panose="05000000000000000000" pitchFamily="2" charset="2"/>
              <a:buChar char="ü"/>
            </a:pPr>
            <a:r>
              <a:rPr lang="ar-SA" b="1" dirty="0">
                <a:solidFill>
                  <a:schemeClr val="tx1"/>
                </a:solidFill>
              </a:rPr>
              <a:t>تكاليف المعيشة والإنفاق الاستهلاكي.</a:t>
            </a:r>
            <a:endParaRPr lang="en-US" b="1" dirty="0">
              <a:solidFill>
                <a:schemeClr val="tx1"/>
              </a:solidFill>
            </a:endParaRPr>
          </a:p>
          <a:p>
            <a:pPr marL="285750" indent="-285750" algn="just" rtl="1">
              <a:lnSpc>
                <a:spcPct val="150000"/>
              </a:lnSpc>
              <a:buFont typeface="Wingdings" panose="05000000000000000000" pitchFamily="2" charset="2"/>
              <a:buChar char="ü"/>
            </a:pPr>
            <a:r>
              <a:rPr lang="ar-SA" b="1" dirty="0">
                <a:solidFill>
                  <a:schemeClr val="tx1"/>
                </a:solidFill>
              </a:rPr>
              <a:t>أسعار الفائدة.</a:t>
            </a:r>
            <a:endParaRPr lang="en-US" b="1" dirty="0">
              <a:solidFill>
                <a:schemeClr val="tx1"/>
              </a:solidFill>
            </a:endParaRPr>
          </a:p>
          <a:p>
            <a:pPr marL="285750" indent="-285750" algn="just" rtl="1">
              <a:lnSpc>
                <a:spcPct val="150000"/>
              </a:lnSpc>
              <a:buFont typeface="Wingdings" panose="05000000000000000000" pitchFamily="2" charset="2"/>
              <a:buChar char="ü"/>
            </a:pPr>
            <a:r>
              <a:rPr lang="ar-SA" b="1" dirty="0">
                <a:solidFill>
                  <a:schemeClr val="tx1"/>
                </a:solidFill>
              </a:rPr>
              <a:t>معدلات الادخار والاقتراض.</a:t>
            </a:r>
            <a:endParaRPr lang="en-US" b="1" dirty="0">
              <a:solidFill>
                <a:schemeClr val="tx1"/>
              </a:solidFill>
            </a:endParaRPr>
          </a:p>
          <a:p>
            <a:pPr marL="285750" indent="-285750" algn="just" rtl="1">
              <a:lnSpc>
                <a:spcPct val="150000"/>
              </a:lnSpc>
              <a:buFont typeface="Wingdings" panose="05000000000000000000" pitchFamily="2" charset="2"/>
              <a:buChar char="ü"/>
            </a:pPr>
            <a:r>
              <a:rPr lang="ar-SA" b="1" dirty="0">
                <a:solidFill>
                  <a:schemeClr val="tx1"/>
                </a:solidFill>
              </a:rPr>
              <a:t>معدلات النمو الاقتصادي والتوظيف.</a:t>
            </a:r>
          </a:p>
          <a:p>
            <a:pPr marL="285750" indent="-285750" algn="just" rtl="1">
              <a:lnSpc>
                <a:spcPct val="150000"/>
              </a:lnSpc>
              <a:buFont typeface="Wingdings" panose="05000000000000000000" pitchFamily="2" charset="2"/>
              <a:buChar char="§"/>
            </a:pPr>
            <a:r>
              <a:rPr lang="ar-SA" b="1" dirty="0">
                <a:solidFill>
                  <a:schemeClr val="tx1"/>
                </a:solidFill>
              </a:rPr>
              <a:t>وتساعد عملية التنبؤ الاقتصادي المنظمات على استشراف التغيرات المستقبلية في الأسواق، مما يمكنها من الاستعداد للفرص المحتملة والتعامل مع التحديات قبل حدوثها.</a:t>
            </a:r>
            <a:r>
              <a:rPr lang="en-US" b="1" dirty="0">
                <a:solidFill>
                  <a:schemeClr val="tx1"/>
                </a:solidFill>
              </a:rPr>
              <a:t> </a:t>
            </a:r>
            <a:r>
              <a:rPr lang="ar-SA" b="1" dirty="0">
                <a:solidFill>
                  <a:schemeClr val="tx1"/>
                </a:solidFill>
              </a:rPr>
              <a:t>كما تسهم في دعم القرارات المتعلقة بالتسعير والإنتاج والاستثمار والتوسع في الأسواق.</a:t>
            </a:r>
            <a:endParaRPr lang="en-US" b="1" dirty="0">
              <a:solidFill>
                <a:schemeClr val="tx1"/>
              </a:solidFill>
            </a:endParaRPr>
          </a:p>
          <a:p>
            <a:pPr marL="285750" indent="-285750" algn="just" rtl="1">
              <a:lnSpc>
                <a:spcPct val="150000"/>
              </a:lnSpc>
              <a:buFont typeface="Wingdings" panose="05000000000000000000" pitchFamily="2" charset="2"/>
              <a:buChar char="§"/>
            </a:pPr>
            <a:r>
              <a:rPr lang="ar-SA" b="1" dirty="0">
                <a:solidFill>
                  <a:schemeClr val="tx1"/>
                </a:solidFill>
              </a:rPr>
              <a:t>وتزداد أهمية التنبؤ الاقتصادي في البيئات التي تشهد تغيرات سريعة، حيث يساعد الإدارة على تقليل درجة عدم التأكد وتحسين كفاءة التخطيط التسويقي.</a:t>
            </a:r>
            <a:endParaRPr lang="en-US" b="1" dirty="0">
              <a:solidFill>
                <a:schemeClr val="tx1"/>
              </a:solidFill>
            </a:endParaRPr>
          </a:p>
        </p:txBody>
      </p:sp>
      <p:sp>
        <p:nvSpPr>
          <p:cNvPr id="10" name="TextBox 9">
            <a:extLst>
              <a:ext uri="{FF2B5EF4-FFF2-40B4-BE49-F238E27FC236}">
                <a16:creationId xmlns:a16="http://schemas.microsoft.com/office/drawing/2014/main" id="{BA4B032D-990D-AABF-18E8-0C4A25171F05}"/>
              </a:ext>
            </a:extLst>
          </p:cNvPr>
          <p:cNvSpPr txBox="1"/>
          <p:nvPr/>
        </p:nvSpPr>
        <p:spPr>
          <a:xfrm>
            <a:off x="4891785" y="767227"/>
            <a:ext cx="3803870" cy="400110"/>
          </a:xfrm>
          <a:prstGeom prst="rect">
            <a:avLst/>
          </a:prstGeom>
          <a:noFill/>
        </p:spPr>
        <p:txBody>
          <a:bodyPr wrap="square">
            <a:spAutoFit/>
          </a:bodyPr>
          <a:lstStyle/>
          <a:p>
            <a:r>
              <a:rPr lang="ar-SA" sz="2000" b="1" dirty="0"/>
              <a:t>متابعة المتغيرات الاقتصادية والتنبؤ بها</a:t>
            </a:r>
            <a:endParaRPr lang="en-US" sz="2000" b="1" dirty="0"/>
          </a:p>
        </p:txBody>
      </p:sp>
    </p:spTree>
    <p:extLst>
      <p:ext uri="{BB962C8B-B14F-4D97-AF65-F5344CB8AC3E}">
        <p14:creationId xmlns:p14="http://schemas.microsoft.com/office/powerpoint/2010/main" val="18735447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BCD75-97B2-EEDA-6460-8E90D36BFAC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9D84C1B-6F3E-C15A-44A0-525C5479EB90}"/>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69F81283-7288-3D18-147F-9DD0760C61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6744C32-E1DA-0654-259D-8755B522062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E13593DF-6015-34AA-5469-B564995D2478}"/>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3424DDEA-02EF-3D7D-6D7C-C5EA61FA20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8A12078D-A8ED-855B-E4B1-5CBC33F4AA03}"/>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12" name="Rectangle 11">
            <a:extLst>
              <a:ext uri="{FF2B5EF4-FFF2-40B4-BE49-F238E27FC236}">
                <a16:creationId xmlns:a16="http://schemas.microsoft.com/office/drawing/2014/main" id="{6F611B8A-AD72-3396-CDBB-ED0E0C01C0F9}"/>
              </a:ext>
            </a:extLst>
          </p:cNvPr>
          <p:cNvSpPr/>
          <p:nvPr/>
        </p:nvSpPr>
        <p:spPr>
          <a:xfrm>
            <a:off x="2657258" y="1666802"/>
            <a:ext cx="7504043" cy="39686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TextBox 12">
            <a:extLst>
              <a:ext uri="{FF2B5EF4-FFF2-40B4-BE49-F238E27FC236}">
                <a16:creationId xmlns:a16="http://schemas.microsoft.com/office/drawing/2014/main" id="{EBA445C8-7371-A12F-FD0F-43EB5E042CE4}"/>
              </a:ext>
            </a:extLst>
          </p:cNvPr>
          <p:cNvSpPr txBox="1"/>
          <p:nvPr/>
        </p:nvSpPr>
        <p:spPr>
          <a:xfrm>
            <a:off x="5496287" y="3248224"/>
            <a:ext cx="4136184" cy="1015663"/>
          </a:xfrm>
          <a:prstGeom prst="rect">
            <a:avLst/>
          </a:prstGeom>
          <a:noFill/>
        </p:spPr>
        <p:txBody>
          <a:bodyPr wrap="square" rtlCol="0">
            <a:spAutoFit/>
          </a:bodyPr>
          <a:lstStyle/>
          <a:p>
            <a:r>
              <a:rPr lang="ar-SA" sz="6000" b="1" dirty="0">
                <a:solidFill>
                  <a:schemeClr val="accent6">
                    <a:lumMod val="75000"/>
                  </a:schemeClr>
                </a:solidFill>
              </a:rPr>
              <a:t>البيئة الطبيعة </a:t>
            </a:r>
            <a:endParaRPr lang="en-US" sz="6000" b="1" dirty="0">
              <a:solidFill>
                <a:schemeClr val="accent6">
                  <a:lumMod val="75000"/>
                </a:schemeClr>
              </a:solidFill>
            </a:endParaRPr>
          </a:p>
        </p:txBody>
      </p:sp>
      <p:pic>
        <p:nvPicPr>
          <p:cNvPr id="15" name="Picture 14">
            <a:extLst>
              <a:ext uri="{FF2B5EF4-FFF2-40B4-BE49-F238E27FC236}">
                <a16:creationId xmlns:a16="http://schemas.microsoft.com/office/drawing/2014/main" id="{69CCEEBB-9925-A037-28E0-31351DC1EA0B}"/>
              </a:ext>
            </a:extLst>
          </p:cNvPr>
          <p:cNvPicPr>
            <a:picLocks noChangeAspect="1"/>
          </p:cNvPicPr>
          <p:nvPr/>
        </p:nvPicPr>
        <p:blipFill>
          <a:blip r:embed="rId4"/>
          <a:stretch>
            <a:fillRect/>
          </a:stretch>
        </p:blipFill>
        <p:spPr>
          <a:xfrm>
            <a:off x="2874780" y="2133108"/>
            <a:ext cx="2621507" cy="3036071"/>
          </a:xfrm>
          <a:prstGeom prst="rect">
            <a:avLst/>
          </a:prstGeom>
        </p:spPr>
      </p:pic>
    </p:spTree>
    <p:extLst>
      <p:ext uri="{BB962C8B-B14F-4D97-AF65-F5344CB8AC3E}">
        <p14:creationId xmlns:p14="http://schemas.microsoft.com/office/powerpoint/2010/main" val="21076645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3408A-4C06-44B2-1D24-5B4D1DE4EB6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C0219A6-28B9-C059-18DF-74AAE436372A}"/>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AA65A1E9-7DF4-2C52-70FC-33F7A6B392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3060B33-1EF5-0E83-6AB0-1B74211B127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42540EDA-E546-482D-3C8A-7A2CA4D70721}"/>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F1BFE4B9-CD8A-D691-2A0D-A13D3A166C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6A5B252E-C9E8-F5BB-D641-9A033D32822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pic>
        <p:nvPicPr>
          <p:cNvPr id="7" name="Picture 6">
            <a:extLst>
              <a:ext uri="{FF2B5EF4-FFF2-40B4-BE49-F238E27FC236}">
                <a16:creationId xmlns:a16="http://schemas.microsoft.com/office/drawing/2014/main" id="{2DACF50A-9F21-AEF0-70F0-DA0A4B295F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 y="4333461"/>
            <a:ext cx="2102935" cy="2433545"/>
          </a:xfrm>
          <a:prstGeom prst="rect">
            <a:avLst/>
          </a:prstGeom>
        </p:spPr>
      </p:pic>
      <p:sp>
        <p:nvSpPr>
          <p:cNvPr id="9" name="TextBox 8">
            <a:extLst>
              <a:ext uri="{FF2B5EF4-FFF2-40B4-BE49-F238E27FC236}">
                <a16:creationId xmlns:a16="http://schemas.microsoft.com/office/drawing/2014/main" id="{70887D15-D60C-02E5-87DF-57C765CD6C60}"/>
              </a:ext>
            </a:extLst>
          </p:cNvPr>
          <p:cNvSpPr txBox="1"/>
          <p:nvPr/>
        </p:nvSpPr>
        <p:spPr>
          <a:xfrm>
            <a:off x="9872505" y="1098784"/>
            <a:ext cx="1858617" cy="461665"/>
          </a:xfrm>
          <a:prstGeom prst="rect">
            <a:avLst/>
          </a:prstGeom>
          <a:noFill/>
        </p:spPr>
        <p:txBody>
          <a:bodyPr wrap="square">
            <a:spAutoFit/>
          </a:bodyPr>
          <a:lstStyle/>
          <a:p>
            <a:r>
              <a:rPr lang="ar-SA" sz="2400" b="1" dirty="0"/>
              <a:t>البيئة الطبيعية</a:t>
            </a:r>
            <a:endParaRPr lang="en-US" sz="2400" b="1" dirty="0"/>
          </a:p>
        </p:txBody>
      </p:sp>
      <p:sp>
        <p:nvSpPr>
          <p:cNvPr id="14" name="TextBox 13">
            <a:extLst>
              <a:ext uri="{FF2B5EF4-FFF2-40B4-BE49-F238E27FC236}">
                <a16:creationId xmlns:a16="http://schemas.microsoft.com/office/drawing/2014/main" id="{EC3864EA-F506-F72F-AEF3-CBD2B5AA3889}"/>
              </a:ext>
            </a:extLst>
          </p:cNvPr>
          <p:cNvSpPr txBox="1"/>
          <p:nvPr/>
        </p:nvSpPr>
        <p:spPr>
          <a:xfrm>
            <a:off x="2673626" y="1644295"/>
            <a:ext cx="8744658" cy="4853829"/>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sz="1600" b="1" dirty="0"/>
              <a:t>تشير البيئة الطبيعية إلى الموارد الطبيعية والظروف البيئية المحيطة بالمنظمة التي تعتمد عليها في إنتاج السلع والخدمات، أو التي قد تتأثر بالأنشطة التسويقية والإنتاجية التي تمارسها. وتشمل هذه البيئة الموارد المادية مثل المياه والهواء والطاقة والمعادن والأراضي الزراعية وغيرها من الموارد الضرورية لاستمرار النشاط الاقتصادي.</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وتُعد البيئة الطبيعية أحد المكونات المهمة للبيئة الكلية، نظراً لتأثيرها المباشر في توافر الموارد وتكاليف الإنتاج وكفاءة العمليات التشغيلية. كما أن التغيرات البيئية والمناخية قد تؤثر بصورة كبيرة في قدرة المنظمات على ممارسة أنشطتها وتحقيق أهدافها التسويقية.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وتواجه المنظمات اليوم العديد من التحديات البيئية، مثل التغيرات المناخية والكوارث الطبيعية ونقص الموارد، مما يتطلب منها تطوير خطط واستراتيجيات تساعدها على التكيف مع هذه المتغيرات وتقليل آثارها المحتملة.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ورغم أن المنظمات لا تستطيع التحكم في الظواهر الطبيعية، فإنها تستطيع الاستعداد لها من خلال إدارة المخاطر البيئية، وتنويع مصادر التوريد، وتطوير ممارسات تشغيلية أكثر استدامة.</a:t>
            </a:r>
            <a:endParaRPr lang="en-US" sz="1600" b="1" dirty="0"/>
          </a:p>
        </p:txBody>
      </p:sp>
    </p:spTree>
    <p:extLst>
      <p:ext uri="{BB962C8B-B14F-4D97-AF65-F5344CB8AC3E}">
        <p14:creationId xmlns:p14="http://schemas.microsoft.com/office/powerpoint/2010/main" val="1137872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D6B67-55EC-27DA-5287-923EDEEDB5D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0125A94-3D46-C23A-CCF6-DABB90E68142}"/>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4CD7EC97-D560-7638-A002-45126155EE0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025E988B-764F-B096-A2E1-D51BF5606D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50D9D8E8-FFF2-F079-3414-F2EE30212C6F}"/>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5C3AEB9-81CC-345B-51E2-F413F5811F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456CDD0E-9088-BA27-D364-F6934CF4868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EECB713B-316A-8C17-90F6-BE8AAC9D8484}"/>
              </a:ext>
            </a:extLst>
          </p:cNvPr>
          <p:cNvSpPr txBox="1"/>
          <p:nvPr/>
        </p:nvSpPr>
        <p:spPr>
          <a:xfrm>
            <a:off x="7563679" y="1098784"/>
            <a:ext cx="4167444" cy="461665"/>
          </a:xfrm>
          <a:prstGeom prst="rect">
            <a:avLst/>
          </a:prstGeom>
          <a:noFill/>
        </p:spPr>
        <p:txBody>
          <a:bodyPr wrap="square">
            <a:spAutoFit/>
          </a:bodyPr>
          <a:lstStyle/>
          <a:p>
            <a:r>
              <a:rPr lang="ar-SA" sz="2400" b="1" dirty="0">
                <a:solidFill>
                  <a:srgbClr val="00B0F0"/>
                </a:solidFill>
              </a:rPr>
              <a:t>الاتجاهات الحديثة في البيئة الطبيعية</a:t>
            </a:r>
            <a:endParaRPr lang="en-US" sz="2400" b="1" dirty="0">
              <a:solidFill>
                <a:srgbClr val="00B0F0"/>
              </a:solidFill>
            </a:endParaRPr>
          </a:p>
        </p:txBody>
      </p:sp>
      <p:sp>
        <p:nvSpPr>
          <p:cNvPr id="14" name="TextBox 13">
            <a:extLst>
              <a:ext uri="{FF2B5EF4-FFF2-40B4-BE49-F238E27FC236}">
                <a16:creationId xmlns:a16="http://schemas.microsoft.com/office/drawing/2014/main" id="{7BFF8C00-3AB0-D7CB-A056-E868424E1A85}"/>
              </a:ext>
            </a:extLst>
          </p:cNvPr>
          <p:cNvSpPr txBox="1"/>
          <p:nvPr/>
        </p:nvSpPr>
        <p:spPr>
          <a:xfrm>
            <a:off x="1510177" y="1587265"/>
            <a:ext cx="9798206" cy="5225277"/>
          </a:xfrm>
          <a:prstGeom prst="rect">
            <a:avLst/>
          </a:prstGeom>
          <a:noFill/>
        </p:spPr>
        <p:txBody>
          <a:bodyPr wrap="square">
            <a:spAutoFit/>
          </a:bodyPr>
          <a:lstStyle/>
          <a:p>
            <a:pPr algn="just" rtl="1">
              <a:lnSpc>
                <a:spcPct val="150000"/>
              </a:lnSpc>
            </a:pPr>
            <a:r>
              <a:rPr lang="ar-SA" sz="1600" b="1" dirty="0"/>
              <a:t>تشهد البيئة الطبيعية مجموعة من التغيرات والتحديات التي تؤثر بصورة متزايدة في المنظمات والأسواق، الأمر الذي يدفع الشركات إلى تبني ممارسات أكثر مسؤولية تجاه البيئة والموارد الطبيعية.</a:t>
            </a:r>
          </a:p>
          <a:p>
            <a:pPr marL="285750" indent="-285750" algn="just" rtl="1">
              <a:lnSpc>
                <a:spcPct val="150000"/>
              </a:lnSpc>
              <a:buFont typeface="Wingdings" panose="05000000000000000000" pitchFamily="2" charset="2"/>
              <a:buChar char="q"/>
            </a:pPr>
            <a:r>
              <a:rPr lang="ar-SA" sz="1600" b="1" dirty="0">
                <a:solidFill>
                  <a:srgbClr val="00B0F0"/>
                </a:solidFill>
              </a:rPr>
              <a:t>ومن أبرز الاتجاهات التي أشار إليها </a:t>
            </a:r>
            <a:r>
              <a:rPr lang="en-US" sz="1600" b="1" dirty="0">
                <a:solidFill>
                  <a:srgbClr val="00B0F0"/>
                </a:solidFill>
                <a:latin typeface="Aptos Narrow" panose="020B0004020202020204" pitchFamily="34" charset="0"/>
              </a:rPr>
              <a:t>Kotler &amp; Armstrong</a:t>
            </a:r>
            <a:endParaRPr lang="ar-SA" sz="1600" b="1" dirty="0">
              <a:solidFill>
                <a:srgbClr val="00B0F0"/>
              </a:solidFill>
              <a:latin typeface="Aptos Narrow" panose="020B0004020202020204" pitchFamily="34" charset="0"/>
            </a:endParaRPr>
          </a:p>
          <a:p>
            <a:pPr marL="342900" indent="-342900" algn="just" rtl="1">
              <a:lnSpc>
                <a:spcPct val="150000"/>
              </a:lnSpc>
              <a:buFont typeface="Wingdings" panose="05000000000000000000" pitchFamily="2" charset="2"/>
              <a:buChar char="ü"/>
            </a:pPr>
            <a:r>
              <a:rPr lang="ar-SA" sz="1600" b="1" dirty="0">
                <a:solidFill>
                  <a:srgbClr val="00B0F0"/>
                </a:solidFill>
                <a:latin typeface="Aptos Narrow" panose="020B0004020202020204" pitchFamily="34" charset="0"/>
              </a:rPr>
              <a:t>نقص الموارد الطبيعية</a:t>
            </a:r>
          </a:p>
          <a:p>
            <a:pPr algn="just" rtl="1">
              <a:lnSpc>
                <a:spcPct val="150000"/>
              </a:lnSpc>
            </a:pPr>
            <a:r>
              <a:rPr lang="ar-SA" sz="1600" b="1" dirty="0">
                <a:latin typeface="Aptos Narrow" panose="020B0004020202020204" pitchFamily="34" charset="0"/>
              </a:rPr>
              <a:t>تواجه بعض الموارد الطبيعية ضغوطاً متزايدة نتيجة ارتفاع معدلات الاستهلاك والنمو السكاني، مما يؤدي إلى زيادة تكاليف الحصول على المواد الخام ويؤثر في العمليات الإنتاجية.</a:t>
            </a:r>
          </a:p>
          <a:p>
            <a:pPr marL="285750" indent="-285750" algn="just" rtl="1">
              <a:lnSpc>
                <a:spcPct val="150000"/>
              </a:lnSpc>
              <a:buFont typeface="Wingdings" panose="05000000000000000000" pitchFamily="2" charset="2"/>
              <a:buChar char="ü"/>
            </a:pPr>
            <a:r>
              <a:rPr lang="ar-SA" sz="1600" b="1" dirty="0">
                <a:solidFill>
                  <a:srgbClr val="00B0F0"/>
                </a:solidFill>
                <a:latin typeface="Aptos Narrow" panose="020B0004020202020204" pitchFamily="34" charset="0"/>
              </a:rPr>
              <a:t>زيادة التلوث البيئي</a:t>
            </a:r>
          </a:p>
          <a:p>
            <a:pPr algn="just" rtl="1">
              <a:lnSpc>
                <a:spcPct val="150000"/>
              </a:lnSpc>
            </a:pPr>
            <a:r>
              <a:rPr lang="ar-SA" sz="1600" b="1" dirty="0">
                <a:latin typeface="Aptos Narrow" panose="020B0004020202020204" pitchFamily="34" charset="0"/>
              </a:rPr>
              <a:t>أصبحت قضايا التلوث من التحديات الرئيسة التي تواجه الحكومات والمنظمات، لما لها من آثار صحية واقتصادية وبيئية واسعة النطاق.</a:t>
            </a:r>
          </a:p>
          <a:p>
            <a:pPr marL="285750" indent="-285750" algn="just" rtl="1">
              <a:lnSpc>
                <a:spcPct val="150000"/>
              </a:lnSpc>
              <a:buFont typeface="Wingdings" panose="05000000000000000000" pitchFamily="2" charset="2"/>
              <a:buChar char="ü"/>
            </a:pPr>
            <a:r>
              <a:rPr lang="ar-SA" sz="1600" b="1" dirty="0">
                <a:solidFill>
                  <a:srgbClr val="00B0F0"/>
                </a:solidFill>
                <a:latin typeface="Aptos Narrow" panose="020B0004020202020204" pitchFamily="34" charset="0"/>
              </a:rPr>
              <a:t>زيادة التدخل الحكومي</a:t>
            </a:r>
          </a:p>
          <a:p>
            <a:pPr algn="just" rtl="1">
              <a:lnSpc>
                <a:spcPct val="150000"/>
              </a:lnSpc>
            </a:pPr>
            <a:r>
              <a:rPr lang="ar-SA" sz="1600" b="1" dirty="0">
                <a:latin typeface="Aptos Narrow" panose="020B0004020202020204" pitchFamily="34" charset="0"/>
              </a:rPr>
              <a:t>تتجه الحكومات إلى إصدار تشريعات وأنظمة أكثر صرامة لحماية البيئة وتنظيم استخدام الموارد الطبيعية والحد من التلوث</a:t>
            </a:r>
          </a:p>
          <a:p>
            <a:pPr marL="285750" indent="-285750" algn="just" rtl="1">
              <a:lnSpc>
                <a:spcPct val="150000"/>
              </a:lnSpc>
              <a:buFont typeface="Wingdings" panose="05000000000000000000" pitchFamily="2" charset="2"/>
              <a:buChar char="ü"/>
            </a:pPr>
            <a:r>
              <a:rPr lang="ar-SA" sz="1600" b="1" dirty="0">
                <a:solidFill>
                  <a:srgbClr val="00B0F0"/>
                </a:solidFill>
                <a:latin typeface="Aptos Narrow" panose="020B0004020202020204" pitchFamily="34" charset="0"/>
              </a:rPr>
              <a:t>الاستدامة البيئية</a:t>
            </a:r>
          </a:p>
          <a:p>
            <a:pPr algn="just" rtl="1">
              <a:lnSpc>
                <a:spcPct val="150000"/>
              </a:lnSpc>
            </a:pPr>
            <a:r>
              <a:rPr lang="ar-SA" sz="1600" b="1" dirty="0">
                <a:latin typeface="Aptos Narrow" panose="020B0004020202020204" pitchFamily="34" charset="0"/>
              </a:rPr>
              <a:t>أصبحت الاستدامة من المفاهيم الأساسية في الإدارة والتسويق الحديث، وتعني تلبية احتياجات الجيل الحالي دون الإضرار بقدرة الأجيال القادمة على تلبية احتياجاتها المستقبلية.</a:t>
            </a:r>
          </a:p>
          <a:p>
            <a:pPr marL="285750" indent="-285750" algn="just" rtl="1">
              <a:lnSpc>
                <a:spcPct val="150000"/>
              </a:lnSpc>
              <a:buFont typeface="Wingdings" panose="05000000000000000000" pitchFamily="2" charset="2"/>
              <a:buChar char="v"/>
            </a:pPr>
            <a:r>
              <a:rPr lang="ar-SA" sz="1600" b="1" dirty="0">
                <a:latin typeface="Aptos Narrow" panose="020B0004020202020204" pitchFamily="34" charset="0"/>
              </a:rPr>
              <a:t>وتدفع هذه الاتجاهات المنظمات إلى إعادة تصميم منتجاتها وعملياتها بما يحقق التوازن بين الأهداف الاقتصادية والمسؤولية البيئية.</a:t>
            </a:r>
            <a:endParaRPr lang="en-US" sz="1600" b="1" dirty="0">
              <a:latin typeface="Aptos Narrow" panose="020B0004020202020204" pitchFamily="34" charset="0"/>
            </a:endParaRPr>
          </a:p>
        </p:txBody>
      </p:sp>
      <p:pic>
        <p:nvPicPr>
          <p:cNvPr id="8" name="Picture 7">
            <a:extLst>
              <a:ext uri="{FF2B5EF4-FFF2-40B4-BE49-F238E27FC236}">
                <a16:creationId xmlns:a16="http://schemas.microsoft.com/office/drawing/2014/main" id="{89ECBEDC-86A5-8CF6-64F0-D8B3251966F9}"/>
              </a:ext>
            </a:extLst>
          </p:cNvPr>
          <p:cNvPicPr>
            <a:picLocks noChangeAspect="1"/>
          </p:cNvPicPr>
          <p:nvPr/>
        </p:nvPicPr>
        <p:blipFill>
          <a:blip r:embed="rId4"/>
          <a:stretch>
            <a:fillRect/>
          </a:stretch>
        </p:blipFill>
        <p:spPr>
          <a:xfrm>
            <a:off x="0" y="5111445"/>
            <a:ext cx="1510177" cy="1746553"/>
          </a:xfrm>
          <a:prstGeom prst="rect">
            <a:avLst/>
          </a:prstGeom>
        </p:spPr>
      </p:pic>
    </p:spTree>
    <p:extLst>
      <p:ext uri="{BB962C8B-B14F-4D97-AF65-F5344CB8AC3E}">
        <p14:creationId xmlns:p14="http://schemas.microsoft.com/office/powerpoint/2010/main" val="694441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6F89A-16FE-8F15-B68E-EFE471E0809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723D23C-7201-2431-8954-CCEAEFF540A2}"/>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41F50B9F-F23F-705E-4129-71A81D659B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D63F62F-DAD4-F828-9DA1-65BF3AC699D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814777A6-45F4-0E28-2657-EBF657BCE66E}"/>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CF02E73E-73CA-FB52-D331-7DFC631483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465A015-A26D-61FB-6CF7-EBE9B767486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F11ED928-FF67-FF7C-BF11-4D02B65D77EF}"/>
              </a:ext>
            </a:extLst>
          </p:cNvPr>
          <p:cNvSpPr txBox="1"/>
          <p:nvPr/>
        </p:nvSpPr>
        <p:spPr>
          <a:xfrm>
            <a:off x="7026965" y="1098784"/>
            <a:ext cx="4704158" cy="461665"/>
          </a:xfrm>
          <a:prstGeom prst="rect">
            <a:avLst/>
          </a:prstGeom>
          <a:noFill/>
        </p:spPr>
        <p:txBody>
          <a:bodyPr wrap="square">
            <a:spAutoFit/>
          </a:bodyPr>
          <a:lstStyle/>
          <a:p>
            <a:r>
              <a:rPr lang="ar-SA" sz="2400" b="1" dirty="0">
                <a:solidFill>
                  <a:srgbClr val="00B0F0"/>
                </a:solidFill>
              </a:rPr>
              <a:t>استجابة المنظمات لمتطلبات الاستدامة البيئية</a:t>
            </a:r>
            <a:endParaRPr lang="en-US" sz="2400" b="1" dirty="0">
              <a:solidFill>
                <a:srgbClr val="00B0F0"/>
              </a:solidFill>
            </a:endParaRPr>
          </a:p>
        </p:txBody>
      </p:sp>
      <p:sp>
        <p:nvSpPr>
          <p:cNvPr id="14" name="TextBox 13">
            <a:extLst>
              <a:ext uri="{FF2B5EF4-FFF2-40B4-BE49-F238E27FC236}">
                <a16:creationId xmlns:a16="http://schemas.microsoft.com/office/drawing/2014/main" id="{514580B6-C3CE-8A66-BD46-2E20E4084412}"/>
              </a:ext>
            </a:extLst>
          </p:cNvPr>
          <p:cNvSpPr txBox="1"/>
          <p:nvPr/>
        </p:nvSpPr>
        <p:spPr>
          <a:xfrm>
            <a:off x="2007703" y="1587265"/>
            <a:ext cx="9300679" cy="5225277"/>
          </a:xfrm>
          <a:prstGeom prst="rect">
            <a:avLst/>
          </a:prstGeom>
          <a:noFill/>
        </p:spPr>
        <p:txBody>
          <a:bodyPr wrap="square">
            <a:spAutoFit/>
          </a:bodyPr>
          <a:lstStyle/>
          <a:p>
            <a:pPr algn="just" rtl="1">
              <a:lnSpc>
                <a:spcPct val="150000"/>
              </a:lnSpc>
            </a:pPr>
            <a:r>
              <a:rPr lang="ar-SA" sz="1600" b="1" dirty="0"/>
              <a:t>أصبحت القضايا البيئية عاملاً مؤثراً في قرارات الشراء لدى المستهلكين، حيث يزداد اهتمام الأفراد بالمنتجات الصديقة للبيئة وبالشركات التي تتبنى ممارسات مسؤولة تجاه المجتمع والبيئة.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solidFill>
                  <a:srgbClr val="00B0F0"/>
                </a:solidFill>
              </a:rPr>
              <a:t>واستجابة لذلك، تعمل العديد من المنظمات على دمج مبادئ الاستدامة في أنشطتها التسويقية والتشغيلية من خلال:</a:t>
            </a:r>
          </a:p>
          <a:p>
            <a:pPr marL="285750" indent="-285750" algn="just" rtl="1">
              <a:lnSpc>
                <a:spcPct val="150000"/>
              </a:lnSpc>
              <a:buFont typeface="Arial" panose="020B0604020202020204" pitchFamily="34" charset="0"/>
              <a:buChar char="•"/>
            </a:pPr>
            <a:r>
              <a:rPr lang="ar-SA" sz="1600" b="1" dirty="0">
                <a:latin typeface="Aptos Narrow" panose="020B0004020202020204" pitchFamily="34" charset="0"/>
              </a:rPr>
              <a:t>تطوير منتجات أكثر ملاءمة للبيئة.</a:t>
            </a:r>
          </a:p>
          <a:p>
            <a:pPr marL="285750" indent="-285750" algn="just" rtl="1">
              <a:lnSpc>
                <a:spcPct val="150000"/>
              </a:lnSpc>
              <a:buFont typeface="Arial" panose="020B0604020202020204" pitchFamily="34" charset="0"/>
              <a:buChar char="•"/>
            </a:pPr>
            <a:r>
              <a:rPr lang="ar-SA" sz="1600" b="1" dirty="0">
                <a:latin typeface="Aptos Narrow" panose="020B0004020202020204" pitchFamily="34" charset="0"/>
              </a:rPr>
              <a:t>استخدام مواد قابلة لإعادة التدوير أو التحلل الحيوي.</a:t>
            </a:r>
          </a:p>
          <a:p>
            <a:pPr marL="285750" indent="-285750" algn="just" rtl="1">
              <a:lnSpc>
                <a:spcPct val="150000"/>
              </a:lnSpc>
              <a:buFont typeface="Arial" panose="020B0604020202020204" pitchFamily="34" charset="0"/>
              <a:buChar char="•"/>
            </a:pPr>
            <a:r>
              <a:rPr lang="ar-SA" sz="1600" b="1" dirty="0">
                <a:latin typeface="Aptos Narrow" panose="020B0004020202020204" pitchFamily="34" charset="0"/>
              </a:rPr>
              <a:t>تقليل استهلاك الطاقة والموارد الطبيعية.</a:t>
            </a:r>
          </a:p>
          <a:p>
            <a:pPr marL="285750" indent="-285750" algn="just" rtl="1">
              <a:lnSpc>
                <a:spcPct val="150000"/>
              </a:lnSpc>
              <a:buFont typeface="Arial" panose="020B0604020202020204" pitchFamily="34" charset="0"/>
              <a:buChar char="•"/>
            </a:pPr>
            <a:r>
              <a:rPr lang="ar-SA" sz="1600" b="1" dirty="0">
                <a:latin typeface="Aptos Narrow" panose="020B0004020202020204" pitchFamily="34" charset="0"/>
              </a:rPr>
              <a:t>الحد من الانبعاثات والمخلفات الصناعية.</a:t>
            </a:r>
          </a:p>
          <a:p>
            <a:pPr marL="285750" indent="-285750" algn="just" rtl="1">
              <a:lnSpc>
                <a:spcPct val="150000"/>
              </a:lnSpc>
              <a:buFont typeface="Arial" panose="020B0604020202020204" pitchFamily="34" charset="0"/>
              <a:buChar char="•"/>
            </a:pPr>
            <a:r>
              <a:rPr lang="ar-SA" sz="1600" b="1" dirty="0">
                <a:latin typeface="Aptos Narrow" panose="020B0004020202020204" pitchFamily="34" charset="0"/>
              </a:rPr>
              <a:t>تحسين كفاءة العمليات التشغيلية وسلاسل الإمداد.</a:t>
            </a:r>
          </a:p>
          <a:p>
            <a:pPr algn="just" rtl="1">
              <a:lnSpc>
                <a:spcPct val="150000"/>
              </a:lnSpc>
            </a:pPr>
            <a:endParaRPr lang="ar-SA" sz="1600" b="1" dirty="0">
              <a:latin typeface="Aptos Narrow" panose="020B0004020202020204" pitchFamily="34" charset="0"/>
            </a:endParaRPr>
          </a:p>
          <a:p>
            <a:pPr algn="just" rtl="1">
              <a:lnSpc>
                <a:spcPct val="150000"/>
              </a:lnSpc>
            </a:pPr>
            <a:r>
              <a:rPr lang="ar-SA" sz="1600" b="1" dirty="0">
                <a:latin typeface="Aptos Narrow" panose="020B0004020202020204" pitchFamily="34" charset="0"/>
              </a:rPr>
              <a:t>ولا تقتصر فوائد هذه الممارسات على حماية البيئة فقط، بل تسهم أيضاً في تعزيز الصورة الذهنية للعلامة التجارية، وزيادة ثقة العملاء، وتحقيق مزايا تنافسية طويلة الأجل.</a:t>
            </a:r>
          </a:p>
          <a:p>
            <a:pPr marL="285750" indent="-285750" algn="just" rtl="1">
              <a:lnSpc>
                <a:spcPct val="150000"/>
              </a:lnSpc>
              <a:buFont typeface="Wingdings" panose="05000000000000000000" pitchFamily="2" charset="2"/>
              <a:buChar char="v"/>
            </a:pPr>
            <a:r>
              <a:rPr lang="ar-SA" sz="1600" b="1" dirty="0">
                <a:latin typeface="Aptos Narrow" panose="020B0004020202020204" pitchFamily="34" charset="0"/>
              </a:rPr>
              <a:t>مثال: تقوم بعض شركات الأغذية والمشروبات باستخدام عبوات مصنوعة من مواد معاد تدويرها، مع توضيح ذلك على العبوة، مما يعزز صورة العلامة التجارية لدى المستهلكين المهتمين بالاستدامة ويزيد من احتمالية تفضيل منتجاتها.</a:t>
            </a:r>
            <a:endParaRPr lang="en-US" sz="1600" b="1" dirty="0">
              <a:latin typeface="Aptos Narrow" panose="020B0004020202020204" pitchFamily="34" charset="0"/>
            </a:endParaRPr>
          </a:p>
        </p:txBody>
      </p:sp>
      <p:pic>
        <p:nvPicPr>
          <p:cNvPr id="8" name="Picture 7">
            <a:extLst>
              <a:ext uri="{FF2B5EF4-FFF2-40B4-BE49-F238E27FC236}">
                <a16:creationId xmlns:a16="http://schemas.microsoft.com/office/drawing/2014/main" id="{4ADB5253-A432-429E-7DBE-9D53DB948BB9}"/>
              </a:ext>
            </a:extLst>
          </p:cNvPr>
          <p:cNvPicPr>
            <a:picLocks noChangeAspect="1"/>
          </p:cNvPicPr>
          <p:nvPr/>
        </p:nvPicPr>
        <p:blipFill>
          <a:blip r:embed="rId4"/>
          <a:stretch>
            <a:fillRect/>
          </a:stretch>
        </p:blipFill>
        <p:spPr>
          <a:xfrm>
            <a:off x="0" y="4536045"/>
            <a:ext cx="2007703" cy="2321953"/>
          </a:xfrm>
          <a:prstGeom prst="rect">
            <a:avLst/>
          </a:prstGeom>
        </p:spPr>
      </p:pic>
    </p:spTree>
    <p:extLst>
      <p:ext uri="{BB962C8B-B14F-4D97-AF65-F5344CB8AC3E}">
        <p14:creationId xmlns:p14="http://schemas.microsoft.com/office/powerpoint/2010/main" val="10065703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EA3B3-253D-1A9D-2E09-1F67CFAFE79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1A810C1-C7B1-AE64-FBED-77E42E1A7EDC}"/>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4DD5367D-569F-4D30-4D2A-50CC5EF25E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F6D19F16-842F-A96F-51DB-483B3B5FBC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2AA3279C-77BD-3DC1-B866-F4BFB9FA33E9}"/>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5ED02E2C-CE1C-D491-E4BF-D5030659D5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1A781F56-7473-C26A-4F93-45E577D1839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pic>
        <p:nvPicPr>
          <p:cNvPr id="7" name="Picture 6">
            <a:extLst>
              <a:ext uri="{FF2B5EF4-FFF2-40B4-BE49-F238E27FC236}">
                <a16:creationId xmlns:a16="http://schemas.microsoft.com/office/drawing/2014/main" id="{1834BE32-12A4-BF89-A240-902B4983909B}"/>
              </a:ext>
            </a:extLst>
          </p:cNvPr>
          <p:cNvPicPr>
            <a:picLocks noChangeAspect="1"/>
          </p:cNvPicPr>
          <p:nvPr/>
        </p:nvPicPr>
        <p:blipFill>
          <a:blip r:embed="rId4"/>
          <a:stretch>
            <a:fillRect/>
          </a:stretch>
        </p:blipFill>
        <p:spPr>
          <a:xfrm>
            <a:off x="2766019" y="2041826"/>
            <a:ext cx="6350972" cy="4232727"/>
          </a:xfrm>
          <a:prstGeom prst="rect">
            <a:avLst/>
          </a:prstGeom>
        </p:spPr>
      </p:pic>
      <p:sp>
        <p:nvSpPr>
          <p:cNvPr id="11" name="TextBox 10">
            <a:extLst>
              <a:ext uri="{FF2B5EF4-FFF2-40B4-BE49-F238E27FC236}">
                <a16:creationId xmlns:a16="http://schemas.microsoft.com/office/drawing/2014/main" id="{66734576-7AD8-C3C6-D3D1-B3D2551073BA}"/>
              </a:ext>
            </a:extLst>
          </p:cNvPr>
          <p:cNvSpPr txBox="1"/>
          <p:nvPr/>
        </p:nvSpPr>
        <p:spPr>
          <a:xfrm>
            <a:off x="4875964" y="1374414"/>
            <a:ext cx="2597917" cy="584775"/>
          </a:xfrm>
          <a:prstGeom prst="rect">
            <a:avLst/>
          </a:prstGeom>
          <a:noFill/>
        </p:spPr>
        <p:txBody>
          <a:bodyPr wrap="square">
            <a:spAutoFit/>
          </a:bodyPr>
          <a:lstStyle/>
          <a:p>
            <a:pPr algn="r" rtl="1"/>
            <a:r>
              <a:rPr lang="ar-SA" sz="3200" b="1" dirty="0">
                <a:solidFill>
                  <a:srgbClr val="002060"/>
                </a:solidFill>
              </a:rPr>
              <a:t>البيئة التكنولوجية</a:t>
            </a:r>
            <a:endParaRPr lang="en-US" sz="3200" b="1" dirty="0">
              <a:solidFill>
                <a:srgbClr val="002060"/>
              </a:solidFill>
            </a:endParaRPr>
          </a:p>
        </p:txBody>
      </p:sp>
    </p:spTree>
    <p:extLst>
      <p:ext uri="{BB962C8B-B14F-4D97-AF65-F5344CB8AC3E}">
        <p14:creationId xmlns:p14="http://schemas.microsoft.com/office/powerpoint/2010/main" val="2021275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8F1F8-8697-EEEB-2320-B40F4A6A27C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9497BE3-A09D-4A72-A7C8-9C19CB75FBB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72A5625-F0E9-A8B1-D24F-4A20CE87AE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C32659F-6699-F44B-5734-2936FB631D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4708E3D-69EA-4E12-4990-885E6C50E9F0}"/>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1D627E0-50BB-180E-87C6-328594DE6E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C3E0E962-6A5F-8AEF-1211-3E8F887F7CB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FB19BF93-930E-7A00-C80C-718045F7E0DB}"/>
              </a:ext>
            </a:extLst>
          </p:cNvPr>
          <p:cNvSpPr txBox="1"/>
          <p:nvPr/>
        </p:nvSpPr>
        <p:spPr>
          <a:xfrm>
            <a:off x="7026965" y="1098784"/>
            <a:ext cx="4704158" cy="461665"/>
          </a:xfrm>
          <a:prstGeom prst="rect">
            <a:avLst/>
          </a:prstGeom>
          <a:noFill/>
        </p:spPr>
        <p:txBody>
          <a:bodyPr wrap="square">
            <a:spAutoFit/>
          </a:bodyPr>
          <a:lstStyle/>
          <a:p>
            <a:pPr algn="r" rtl="1"/>
            <a:r>
              <a:rPr lang="ar-SA" sz="2400" b="1" dirty="0">
                <a:solidFill>
                  <a:srgbClr val="00B0F0"/>
                </a:solidFill>
              </a:rPr>
              <a:t>البيئة التكنولوجية</a:t>
            </a:r>
            <a:endParaRPr lang="en-US" sz="2400" b="1" dirty="0">
              <a:solidFill>
                <a:srgbClr val="00B0F0"/>
              </a:solidFill>
            </a:endParaRPr>
          </a:p>
        </p:txBody>
      </p:sp>
      <p:sp>
        <p:nvSpPr>
          <p:cNvPr id="14" name="TextBox 13">
            <a:extLst>
              <a:ext uri="{FF2B5EF4-FFF2-40B4-BE49-F238E27FC236}">
                <a16:creationId xmlns:a16="http://schemas.microsoft.com/office/drawing/2014/main" id="{A70F6DCB-4492-694A-C1CD-17DB1B83952A}"/>
              </a:ext>
            </a:extLst>
          </p:cNvPr>
          <p:cNvSpPr txBox="1"/>
          <p:nvPr/>
        </p:nvSpPr>
        <p:spPr>
          <a:xfrm>
            <a:off x="2007703" y="1587265"/>
            <a:ext cx="9300679" cy="4847994"/>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sz="1600" b="1" dirty="0"/>
              <a:t>تشير البيئة التكنولوجية إلى مجموعة القوى والمتغيرات المرتبطة بالتقدم العلمي والتقني التي تؤدي إلى تطوير تقنيات جديدة، وابتكار منتجات وخدمات حديثة، وخلق فرص تسويقية وأسواق جديدة للمنظمات.</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وتُعد البيئة التكنولوجية من أكثر عناصر البيئة الكلية تأثيراً في الأعمال المعاصرة، نظراً لدورها في إحداث تغيرات سريعة في أساليب الإنتاج والتوزيع والتواصل مع العملاء. كما تسهم التكنولوجيا في تحسين الكفاءة التشغيلية، وخفض التكاليف، وتطوير القيمة المقدمة للمستهلكين.</a:t>
            </a:r>
          </a:p>
          <a:p>
            <a:pPr marL="285750" indent="-285750" algn="just" rtl="1">
              <a:lnSpc>
                <a:spcPct val="150000"/>
              </a:lnSpc>
              <a:buFont typeface="Wingdings" panose="05000000000000000000" pitchFamily="2" charset="2"/>
              <a:buChar char="q"/>
            </a:pPr>
            <a:endParaRPr lang="ar-SA" sz="1600" b="1" dirty="0"/>
          </a:p>
          <a:p>
            <a:pPr marL="285750" indent="-285750" algn="just" rtl="1">
              <a:lnSpc>
                <a:spcPct val="150000"/>
              </a:lnSpc>
              <a:buFont typeface="Wingdings" panose="05000000000000000000" pitchFamily="2" charset="2"/>
              <a:buChar char="q"/>
            </a:pPr>
            <a:r>
              <a:rPr lang="ar-SA" sz="1600" b="1" dirty="0"/>
              <a:t>وتوفر الابتكارات التكنولوجية فرصاً كبيرة للمنظمات لتطوير منتجات جديدة وتحسين تجربة العملاء والوصول إلى أسواق لم يكن الوصول إليها ممكناً في السابق. وفي المقابل، تفرض هذه التطورات تحديات على المنظمات التي لا تواكب التغيرات التقنية المتسارعة.</a:t>
            </a:r>
          </a:p>
          <a:p>
            <a:pPr marL="285750" indent="-285750" algn="just" rtl="1">
              <a:lnSpc>
                <a:spcPct val="150000"/>
              </a:lnSpc>
              <a:buFont typeface="Wingdings" panose="05000000000000000000" pitchFamily="2" charset="2"/>
              <a:buChar char="v"/>
            </a:pPr>
            <a:endParaRPr lang="ar-SA" sz="1600" b="1" dirty="0"/>
          </a:p>
          <a:p>
            <a:pPr marL="285750" indent="-285750" algn="just" rtl="1">
              <a:lnSpc>
                <a:spcPct val="150000"/>
              </a:lnSpc>
              <a:buFont typeface="Wingdings" panose="05000000000000000000" pitchFamily="2" charset="2"/>
              <a:buChar char="v"/>
            </a:pPr>
            <a:r>
              <a:rPr lang="ar-SA" sz="1600" b="1" dirty="0"/>
              <a:t>مثال: أدى انتشار الهواتف الذكية والتطبيقات الرقمية إلى ظهور نماذج أعمال جديدة في مجالات التجارة الإلكترونية والخدمات المصرفية الرقمية وخدمات النقل والتوصيل، مما خلق فرصاً تسويقية واسعة للمنظمات.</a:t>
            </a:r>
          </a:p>
          <a:p>
            <a:pPr marL="285750" indent="-285750" algn="just" rtl="1">
              <a:lnSpc>
                <a:spcPct val="150000"/>
              </a:lnSpc>
              <a:buFont typeface="Wingdings" panose="05000000000000000000" pitchFamily="2" charset="2"/>
              <a:buChar char="q"/>
            </a:pPr>
            <a:endParaRPr lang="ar-SA" sz="1600" b="1" dirty="0"/>
          </a:p>
        </p:txBody>
      </p:sp>
    </p:spTree>
    <p:extLst>
      <p:ext uri="{BB962C8B-B14F-4D97-AF65-F5344CB8AC3E}">
        <p14:creationId xmlns:p14="http://schemas.microsoft.com/office/powerpoint/2010/main" val="34880993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C2CDD-4ADB-4FF1-2133-E0610AB06B4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4901C2B-23DC-FA21-2C39-CE1C59B1BA7E}"/>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53DF171-845F-F21D-D2F4-A836F3C17F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A4978CB-9B36-2813-17C0-0432D10BC2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79B0A7A8-E9DE-74F6-4136-C8C9A52A42B1}"/>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7E66BF6F-AE7B-DE9A-CDA6-538B72D9C8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D99C567A-0131-282F-4EB6-1AFA591DC8F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A74614EE-8135-9DC4-FFB1-9C25067DF716}"/>
              </a:ext>
            </a:extLst>
          </p:cNvPr>
          <p:cNvSpPr txBox="1"/>
          <p:nvPr/>
        </p:nvSpPr>
        <p:spPr>
          <a:xfrm>
            <a:off x="5958172" y="1098784"/>
            <a:ext cx="5772951" cy="461665"/>
          </a:xfrm>
          <a:prstGeom prst="rect">
            <a:avLst/>
          </a:prstGeom>
          <a:noFill/>
        </p:spPr>
        <p:txBody>
          <a:bodyPr wrap="square">
            <a:spAutoFit/>
          </a:bodyPr>
          <a:lstStyle/>
          <a:p>
            <a:pPr algn="r" rtl="1"/>
            <a:r>
              <a:rPr lang="ar-SA" sz="2400" b="1" dirty="0">
                <a:solidFill>
                  <a:srgbClr val="00B0F0"/>
                </a:solidFill>
              </a:rPr>
              <a:t>تأثير التغير التكنولوجي في الأسواق والمنظمات</a:t>
            </a:r>
            <a:endParaRPr lang="en-US" sz="2400" b="1" dirty="0">
              <a:solidFill>
                <a:srgbClr val="00B0F0"/>
              </a:solidFill>
            </a:endParaRPr>
          </a:p>
        </p:txBody>
      </p:sp>
      <p:sp>
        <p:nvSpPr>
          <p:cNvPr id="14" name="TextBox 13">
            <a:extLst>
              <a:ext uri="{FF2B5EF4-FFF2-40B4-BE49-F238E27FC236}">
                <a16:creationId xmlns:a16="http://schemas.microsoft.com/office/drawing/2014/main" id="{EC071115-125A-32E8-CE2B-54B0A205526F}"/>
              </a:ext>
            </a:extLst>
          </p:cNvPr>
          <p:cNvSpPr txBox="1"/>
          <p:nvPr/>
        </p:nvSpPr>
        <p:spPr>
          <a:xfrm>
            <a:off x="895476" y="1498209"/>
            <a:ext cx="10741852" cy="5217326"/>
          </a:xfrm>
          <a:prstGeom prst="rect">
            <a:avLst/>
          </a:prstGeom>
          <a:noFill/>
        </p:spPr>
        <p:txBody>
          <a:bodyPr wrap="square">
            <a:spAutoFit/>
          </a:bodyPr>
          <a:lstStyle/>
          <a:p>
            <a:pPr marL="285750" indent="-285750" algn="just" rtl="1">
              <a:lnSpc>
                <a:spcPct val="150000"/>
              </a:lnSpc>
              <a:buFont typeface="Arial" panose="020B0604020202020204" pitchFamily="34" charset="0"/>
              <a:buChar char="•"/>
            </a:pPr>
            <a:r>
              <a:rPr lang="ar-SA" sz="1600" b="1" dirty="0"/>
              <a:t>تتميز البيئة التكنولوجية بالتغير المستمر والسريع، حيث تؤدي الابتكارات الجديدة إلى ظهور منتجات وأسواق وفرص أعمال جديدة. وفي الوقت نفسه، قد تؤدي هذه الابتكارات إلى تراجع أو اختفاء بعض المنتجات والتقنيات التقليدية التي لم تعد قادرة على تلبية احتياجات المستهلكين بكفاءة.</a:t>
            </a:r>
          </a:p>
          <a:p>
            <a:pPr marL="285750" indent="-285750" algn="just" rtl="1">
              <a:lnSpc>
                <a:spcPct val="150000"/>
              </a:lnSpc>
              <a:buFont typeface="Arial" panose="020B0604020202020204" pitchFamily="34" charset="0"/>
              <a:buChar char="•"/>
            </a:pPr>
            <a:r>
              <a:rPr lang="ar-SA" sz="1600" b="1" dirty="0"/>
              <a:t>ولهذا السبب تسعى المنظمات إلى متابعة التطورات التكنولوجية بصورة مستمرة، والاستثمار في البحث والتطوير والابتكار للحفاظ على قدرتها التنافسية ومواكبة التغيرات في السوق.</a:t>
            </a:r>
          </a:p>
          <a:p>
            <a:pPr marL="285750" indent="-285750" algn="just" rtl="1">
              <a:lnSpc>
                <a:spcPct val="150000"/>
              </a:lnSpc>
              <a:buFont typeface="Arial" panose="020B0604020202020204" pitchFamily="34" charset="0"/>
              <a:buChar char="•"/>
            </a:pPr>
            <a:r>
              <a:rPr lang="ar-SA" sz="1600" b="1" dirty="0"/>
              <a:t>كما أن تجاهل التغيرات التكنولوجية قد يؤدي إلى فقدان الحصة السوقية وتراجع القدرة التنافسية، خاصة في الأسواق التي تشهد معدلات عالية من الابتكار والتطور التقني.</a:t>
            </a:r>
          </a:p>
          <a:p>
            <a:pPr marL="285750" indent="-285750" algn="just" rtl="1">
              <a:lnSpc>
                <a:spcPct val="150000"/>
              </a:lnSpc>
              <a:buFont typeface="Wingdings" panose="05000000000000000000" pitchFamily="2" charset="2"/>
              <a:buChar char="q"/>
            </a:pPr>
            <a:r>
              <a:rPr lang="ar-SA" sz="1600" b="1" dirty="0">
                <a:solidFill>
                  <a:srgbClr val="00B0F0"/>
                </a:solidFill>
              </a:rPr>
              <a:t>أهمية متابعة البيئة التكنولوجية</a:t>
            </a:r>
          </a:p>
          <a:p>
            <a:pPr marL="285750" indent="-285750" algn="just" rtl="1">
              <a:lnSpc>
                <a:spcPct val="150000"/>
              </a:lnSpc>
              <a:buFont typeface="Wingdings" panose="05000000000000000000" pitchFamily="2" charset="2"/>
              <a:buChar char="ü"/>
            </a:pPr>
            <a:r>
              <a:rPr lang="ar-SA" sz="1600" b="1" dirty="0"/>
              <a:t>اكتشاف فرص تسويقية وأسواق جديدة.</a:t>
            </a:r>
          </a:p>
          <a:p>
            <a:pPr marL="285750" indent="-285750" algn="just" rtl="1">
              <a:lnSpc>
                <a:spcPct val="150000"/>
              </a:lnSpc>
              <a:buFont typeface="Wingdings" panose="05000000000000000000" pitchFamily="2" charset="2"/>
              <a:buChar char="ü"/>
            </a:pPr>
            <a:r>
              <a:rPr lang="ar-SA" sz="1600" b="1" dirty="0"/>
              <a:t>تطوير منتجات وخدمات مبتكرة.</a:t>
            </a:r>
          </a:p>
          <a:p>
            <a:pPr marL="285750" indent="-285750" algn="just" rtl="1">
              <a:lnSpc>
                <a:spcPct val="150000"/>
              </a:lnSpc>
              <a:buFont typeface="Wingdings" panose="05000000000000000000" pitchFamily="2" charset="2"/>
              <a:buChar char="ü"/>
            </a:pPr>
            <a:r>
              <a:rPr lang="ar-SA" sz="1600" b="1" dirty="0"/>
              <a:t>تحسين الكفاءة التشغيلية وخفض التكاليف.</a:t>
            </a:r>
          </a:p>
          <a:p>
            <a:pPr marL="285750" indent="-285750" algn="just" rtl="1">
              <a:lnSpc>
                <a:spcPct val="150000"/>
              </a:lnSpc>
              <a:buFont typeface="Wingdings" panose="05000000000000000000" pitchFamily="2" charset="2"/>
              <a:buChar char="ü"/>
            </a:pPr>
            <a:r>
              <a:rPr lang="ar-SA" sz="1600" b="1" dirty="0"/>
              <a:t>تعزيز تجربة العملاء ورفع مستوى رضاهم.</a:t>
            </a:r>
          </a:p>
          <a:p>
            <a:pPr marL="285750" indent="-285750" algn="just" rtl="1">
              <a:lnSpc>
                <a:spcPct val="150000"/>
              </a:lnSpc>
              <a:buFont typeface="Wingdings" panose="05000000000000000000" pitchFamily="2" charset="2"/>
              <a:buChar char="ü"/>
            </a:pPr>
            <a:r>
              <a:rPr lang="ar-SA" sz="1600" b="1" dirty="0"/>
              <a:t>المحافظة على الميزة التنافسية للمنظمة.</a:t>
            </a:r>
          </a:p>
          <a:p>
            <a:pPr marL="285750" indent="-285750" algn="just" rtl="1">
              <a:lnSpc>
                <a:spcPct val="150000"/>
              </a:lnSpc>
              <a:buFont typeface="Wingdings" panose="05000000000000000000" pitchFamily="2" charset="2"/>
              <a:buChar char="v"/>
            </a:pPr>
            <a:r>
              <a:rPr lang="ar-SA" sz="1600" b="1" dirty="0"/>
              <a:t>مثال: شهد قطاع التصوير الفوتوغرافي تحولاً جذرياً مع انتشار الكاميرات الرقمية والهواتف الذكية، حيث تراجعت مبيعات الكاميرات التقليدية والأفلام الفوتوغرافية، بينما حققت الشركات التي تبنت التقنيات الجديدة نمواً أكبر في الأسواق.</a:t>
            </a:r>
          </a:p>
        </p:txBody>
      </p:sp>
    </p:spTree>
    <p:extLst>
      <p:ext uri="{BB962C8B-B14F-4D97-AF65-F5344CB8AC3E}">
        <p14:creationId xmlns:p14="http://schemas.microsoft.com/office/powerpoint/2010/main" val="34876450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3586C-0D8D-54B9-73E3-869CAA27EAD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59EE0F0-8EAA-3948-7171-6426FD49F2F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72407697-D0FC-D201-135B-E1CC0305BF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9BAEDFF-3F28-18AD-91BB-CA3487B4A2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95EB175B-E6D3-EE87-7258-C256D6982A9E}"/>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8CFD388F-2CEE-3A97-A27E-9ED7DCC970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B3134C3C-02FA-6B09-6865-9A0854FD274C}"/>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pic>
        <p:nvPicPr>
          <p:cNvPr id="8" name="Picture 7">
            <a:extLst>
              <a:ext uri="{FF2B5EF4-FFF2-40B4-BE49-F238E27FC236}">
                <a16:creationId xmlns:a16="http://schemas.microsoft.com/office/drawing/2014/main" id="{E73A9940-1CDD-7D8C-EB3F-D18C4EA6F3C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099668" y="1560449"/>
            <a:ext cx="6288732" cy="5143500"/>
          </a:xfrm>
          <a:prstGeom prst="rect">
            <a:avLst/>
          </a:prstGeom>
        </p:spPr>
      </p:pic>
      <p:sp>
        <p:nvSpPr>
          <p:cNvPr id="11" name="TextBox 10">
            <a:extLst>
              <a:ext uri="{FF2B5EF4-FFF2-40B4-BE49-F238E27FC236}">
                <a16:creationId xmlns:a16="http://schemas.microsoft.com/office/drawing/2014/main" id="{CA266430-5E1D-455A-6929-D7C7B6F5798A}"/>
              </a:ext>
            </a:extLst>
          </p:cNvPr>
          <p:cNvSpPr txBox="1"/>
          <p:nvPr/>
        </p:nvSpPr>
        <p:spPr>
          <a:xfrm>
            <a:off x="4952636" y="899652"/>
            <a:ext cx="3823616" cy="584775"/>
          </a:xfrm>
          <a:prstGeom prst="rect">
            <a:avLst/>
          </a:prstGeom>
          <a:noFill/>
        </p:spPr>
        <p:txBody>
          <a:bodyPr wrap="square">
            <a:spAutoFit/>
          </a:bodyPr>
          <a:lstStyle/>
          <a:p>
            <a:r>
              <a:rPr lang="ar-SA" sz="3200" b="1" dirty="0">
                <a:solidFill>
                  <a:schemeClr val="accent2">
                    <a:lumMod val="50000"/>
                  </a:schemeClr>
                </a:solidFill>
              </a:rPr>
              <a:t>البيئة السياسية والقانونية</a:t>
            </a:r>
          </a:p>
        </p:txBody>
      </p:sp>
    </p:spTree>
    <p:extLst>
      <p:ext uri="{BB962C8B-B14F-4D97-AF65-F5344CB8AC3E}">
        <p14:creationId xmlns:p14="http://schemas.microsoft.com/office/powerpoint/2010/main" val="17143857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7790B-CCD0-D274-60B7-4010A714512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98DC1AF-E6E9-4869-A53D-E708373A623C}"/>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8CE08AAA-718B-DAF5-5807-224F87D5B4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F272FD7-E7B9-C31C-5D4E-C8FD276CF4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AC2C7C02-8F64-B9C1-E9D9-879A76A879C0}"/>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4DF6AFED-F011-0E9D-4119-5D981092F7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16052F54-978D-8306-CE62-B882C368B85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093D2649-E47F-A474-522A-47D6A6CB7453}"/>
              </a:ext>
            </a:extLst>
          </p:cNvPr>
          <p:cNvSpPr txBox="1"/>
          <p:nvPr/>
        </p:nvSpPr>
        <p:spPr>
          <a:xfrm>
            <a:off x="5958172" y="1098784"/>
            <a:ext cx="5772951" cy="461665"/>
          </a:xfrm>
          <a:prstGeom prst="rect">
            <a:avLst/>
          </a:prstGeom>
          <a:noFill/>
        </p:spPr>
        <p:txBody>
          <a:bodyPr wrap="square">
            <a:spAutoFit/>
          </a:bodyPr>
          <a:lstStyle/>
          <a:p>
            <a:pPr algn="r" rtl="1"/>
            <a:r>
              <a:rPr lang="ar-SA" sz="2400" b="1" dirty="0">
                <a:solidFill>
                  <a:srgbClr val="00B0F0"/>
                </a:solidFill>
              </a:rPr>
              <a:t>البيئة السياسية والقانونية</a:t>
            </a:r>
            <a:endParaRPr lang="en-US" sz="2400" b="1" dirty="0">
              <a:solidFill>
                <a:srgbClr val="00B0F0"/>
              </a:solidFill>
            </a:endParaRPr>
          </a:p>
        </p:txBody>
      </p:sp>
      <p:sp>
        <p:nvSpPr>
          <p:cNvPr id="14" name="TextBox 13">
            <a:extLst>
              <a:ext uri="{FF2B5EF4-FFF2-40B4-BE49-F238E27FC236}">
                <a16:creationId xmlns:a16="http://schemas.microsoft.com/office/drawing/2014/main" id="{73398000-6AB1-A2DB-7DF5-4D97E85C2393}"/>
              </a:ext>
            </a:extLst>
          </p:cNvPr>
          <p:cNvSpPr txBox="1"/>
          <p:nvPr/>
        </p:nvSpPr>
        <p:spPr>
          <a:xfrm>
            <a:off x="2117034" y="1498209"/>
            <a:ext cx="9520293" cy="5217326"/>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sz="1600" b="1" dirty="0"/>
              <a:t>تشير البيئة السياسية والقانونية إلى القوانين والتشريعات والجهات الحكومية ومجموعات الضغط التي تؤثر في أنشطة المنظمات وقراراتها التسويقية داخل المجتمع. وتحدد هذه البيئة الإطار النظامي الذي تعمل من خلاله الشركات، بما يضمن تحقيق التوازن بين مصالح المنظمات والمستهلكين والمجتمع.</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وتسهم الحكومات في تنظيم الأنشطة الاقتصادية من خلال وضع السياسات العامة والتشريعات التي تهدف إلى توجيه الممارسات التجارية وحماية حقوق الأطراف المختلفة في السوق. ولذلك تخضع معظم الأنشطة التسويقية لمجموعة من القوانين واللوائح التي تنظم الإعلان والتسعير والمنافسة وحقوق المستهلك.</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كما تؤثر القرارات الحكومية والتشريعات الجديدة بصورة مباشرة في استراتيجيات المنظمات، مما يتطلب من المسوقين متابعة التغيرات القانونية والتنظيمية باستمرار لضمان الامتثال لها وتجنب المخاطر المحتملة.</a:t>
            </a:r>
          </a:p>
          <a:p>
            <a:pPr marL="285750" indent="-285750" algn="just" rtl="1">
              <a:lnSpc>
                <a:spcPct val="150000"/>
              </a:lnSpc>
              <a:buFont typeface="Wingdings" panose="05000000000000000000" pitchFamily="2" charset="2"/>
              <a:buChar char="q"/>
            </a:pPr>
            <a:endParaRPr lang="ar-SA" sz="1600" b="1" dirty="0"/>
          </a:p>
          <a:p>
            <a:pPr marL="285750" indent="-285750" algn="just" rtl="1">
              <a:lnSpc>
                <a:spcPct val="150000"/>
              </a:lnSpc>
              <a:buFont typeface="Wingdings" panose="05000000000000000000" pitchFamily="2" charset="2"/>
              <a:buChar char="v"/>
            </a:pPr>
            <a:endParaRPr lang="ar-SA" sz="1600" b="1" dirty="0"/>
          </a:p>
          <a:p>
            <a:pPr marL="285750" indent="-285750" algn="just" rtl="1">
              <a:lnSpc>
                <a:spcPct val="150000"/>
              </a:lnSpc>
              <a:buFont typeface="Wingdings" panose="05000000000000000000" pitchFamily="2" charset="2"/>
              <a:buChar char="v"/>
            </a:pPr>
            <a:r>
              <a:rPr lang="ar-SA" sz="1600" b="1" dirty="0"/>
              <a:t>مثال: تلتزم الشركات عند إعداد حملاتها الإعلانية بالقوانين التي تمنع الإعلانات المضللة أو تقديم معلومات غير دقيقة للمستهلكين، حفاظاً على حقوق العملاء وتعزيز الثقة في السوق.</a:t>
            </a:r>
          </a:p>
        </p:txBody>
      </p:sp>
    </p:spTree>
    <p:extLst>
      <p:ext uri="{BB962C8B-B14F-4D97-AF65-F5344CB8AC3E}">
        <p14:creationId xmlns:p14="http://schemas.microsoft.com/office/powerpoint/2010/main" val="6564193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BCA81-6A12-E916-D267-9BACBE0FA9E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66465E4-F410-DEFD-AB69-50A4F5B5AF0B}"/>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3B1CE06F-4A28-FAE1-7008-C76466EB46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8E0C424-F193-8785-C91F-7AFBC56AEB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6D8E40ED-6FF6-E63B-5B3C-DE06D017DDE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1C6761E4-6DE4-F12E-371C-500DB9EAE1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9288670F-6402-3221-BA2E-7DC073679E08}"/>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23413B91-B246-5EB1-D0B9-39872AD26C6D}"/>
              </a:ext>
            </a:extLst>
          </p:cNvPr>
          <p:cNvSpPr txBox="1"/>
          <p:nvPr/>
        </p:nvSpPr>
        <p:spPr>
          <a:xfrm>
            <a:off x="5958172" y="1098784"/>
            <a:ext cx="5772951" cy="461665"/>
          </a:xfrm>
          <a:prstGeom prst="rect">
            <a:avLst/>
          </a:prstGeom>
          <a:noFill/>
        </p:spPr>
        <p:txBody>
          <a:bodyPr wrap="square">
            <a:spAutoFit/>
          </a:bodyPr>
          <a:lstStyle/>
          <a:p>
            <a:pPr algn="r" rtl="1"/>
            <a:r>
              <a:rPr lang="ar-SA" sz="2400" b="1" dirty="0">
                <a:solidFill>
                  <a:srgbClr val="00B0F0"/>
                </a:solidFill>
              </a:rPr>
              <a:t>أهمية التشريعات في تنظيم الأنشطة التسويقية</a:t>
            </a:r>
            <a:endParaRPr lang="en-US" sz="2400" b="1" dirty="0">
              <a:solidFill>
                <a:srgbClr val="00B0F0"/>
              </a:solidFill>
            </a:endParaRPr>
          </a:p>
        </p:txBody>
      </p:sp>
      <p:sp>
        <p:nvSpPr>
          <p:cNvPr id="14" name="TextBox 13">
            <a:extLst>
              <a:ext uri="{FF2B5EF4-FFF2-40B4-BE49-F238E27FC236}">
                <a16:creationId xmlns:a16="http://schemas.microsoft.com/office/drawing/2014/main" id="{BF2A36BA-F836-B0DD-B5CF-8ECD6C490BBE}"/>
              </a:ext>
            </a:extLst>
          </p:cNvPr>
          <p:cNvSpPr txBox="1"/>
          <p:nvPr/>
        </p:nvSpPr>
        <p:spPr>
          <a:xfrm>
            <a:off x="864704" y="1498209"/>
            <a:ext cx="10772623" cy="5217326"/>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sz="1600" b="1" dirty="0"/>
              <a:t>تُسن القوانين والتشريعات التجارية لتحقيق مجموعة من الأهداف التي تسهم في تنظيم الأسواق وتعزيز العدالة الاقتصادية. وتؤكد الأدبيات التسويقية أن وجود إطار قانوني واضح يساعد على بناء بيئة أعمال مستقرة تدعم المنافسة العادلة وتحمي مختلف الأطراف المشاركة في السوق.</a:t>
            </a:r>
          </a:p>
          <a:p>
            <a:pPr marL="285750" indent="-285750" algn="just" rtl="1">
              <a:lnSpc>
                <a:spcPct val="150000"/>
              </a:lnSpc>
              <a:buFont typeface="Wingdings" panose="05000000000000000000" pitchFamily="2" charset="2"/>
              <a:buChar char="q"/>
            </a:pPr>
            <a:endParaRPr lang="ar-SA" sz="1600" b="1" dirty="0"/>
          </a:p>
          <a:p>
            <a:pPr marL="285750" indent="-285750" algn="just" rtl="1">
              <a:lnSpc>
                <a:spcPct val="150000"/>
              </a:lnSpc>
              <a:buFont typeface="Wingdings" panose="05000000000000000000" pitchFamily="2" charset="2"/>
              <a:buChar char="q"/>
            </a:pPr>
            <a:r>
              <a:rPr lang="ar-SA" sz="1600" b="1" dirty="0">
                <a:solidFill>
                  <a:srgbClr val="00B0F0"/>
                </a:solidFill>
              </a:rPr>
              <a:t>ومن أبرز أهداف التشريعات التجارية:</a:t>
            </a:r>
          </a:p>
          <a:p>
            <a:pPr marL="285750" indent="-285750" algn="just" rtl="1">
              <a:lnSpc>
                <a:spcPct val="150000"/>
              </a:lnSpc>
              <a:buFont typeface="Wingdings" panose="05000000000000000000" pitchFamily="2" charset="2"/>
              <a:buChar char="ü"/>
            </a:pPr>
            <a:r>
              <a:rPr lang="ar-SA" sz="1600" b="1" dirty="0">
                <a:solidFill>
                  <a:srgbClr val="00B0F0"/>
                </a:solidFill>
              </a:rPr>
              <a:t>حماية الشركات من المنافسة غير المشروعة</a:t>
            </a:r>
          </a:p>
          <a:p>
            <a:pPr algn="just" rtl="1">
              <a:lnSpc>
                <a:spcPct val="150000"/>
              </a:lnSpc>
            </a:pPr>
            <a:r>
              <a:rPr lang="ar-SA" sz="1600" b="1" dirty="0"/>
              <a:t>من خلال منع الممارسات الاحتكارية أو السلوكيات التي تضر بالمنافسة العادلة بين المنظمات.</a:t>
            </a:r>
          </a:p>
          <a:p>
            <a:pPr marL="285750" indent="-285750" algn="just" rtl="1">
              <a:lnSpc>
                <a:spcPct val="150000"/>
              </a:lnSpc>
              <a:buFont typeface="Wingdings" panose="05000000000000000000" pitchFamily="2" charset="2"/>
              <a:buChar char="ü"/>
            </a:pPr>
            <a:r>
              <a:rPr lang="ar-SA" sz="1600" b="1" dirty="0">
                <a:solidFill>
                  <a:srgbClr val="00B0F0"/>
                </a:solidFill>
              </a:rPr>
              <a:t>حماية المستهلكين</a:t>
            </a:r>
          </a:p>
          <a:p>
            <a:pPr algn="just" rtl="1">
              <a:lnSpc>
                <a:spcPct val="150000"/>
              </a:lnSpc>
            </a:pPr>
            <a:r>
              <a:rPr lang="ar-SA" sz="1600" b="1" dirty="0"/>
              <a:t>وذلك من خلال ضمان حصولهم على معلومات صحيحة عن المنتجات والخدمات، ومنع الغش والخداع والممارسات التسويقية غير الأخلاقية.</a:t>
            </a:r>
          </a:p>
          <a:p>
            <a:pPr marL="285750" indent="-285750" algn="just" rtl="1">
              <a:lnSpc>
                <a:spcPct val="150000"/>
              </a:lnSpc>
              <a:buFont typeface="Wingdings" panose="05000000000000000000" pitchFamily="2" charset="2"/>
              <a:buChar char="ü"/>
            </a:pPr>
            <a:r>
              <a:rPr lang="ar-SA" sz="1600" b="1" dirty="0">
                <a:solidFill>
                  <a:srgbClr val="00B0F0"/>
                </a:solidFill>
              </a:rPr>
              <a:t>حماية مصالح المجتمع</a:t>
            </a:r>
          </a:p>
          <a:p>
            <a:pPr algn="just" rtl="1">
              <a:lnSpc>
                <a:spcPct val="150000"/>
              </a:lnSpc>
            </a:pPr>
            <a:r>
              <a:rPr lang="ar-SA" sz="1600" b="1" dirty="0"/>
              <a:t>عبر الحد من الأنشطة التجارية التي قد تؤثر سلباً في الصحة العامة أو البيئة أو رفاهية المجتمع.</a:t>
            </a:r>
          </a:p>
          <a:p>
            <a:pPr algn="just" rtl="1">
              <a:lnSpc>
                <a:spcPct val="150000"/>
              </a:lnSpc>
            </a:pPr>
            <a:endParaRPr lang="ar-SA" sz="1600" b="1" dirty="0"/>
          </a:p>
          <a:p>
            <a:pPr algn="just" rtl="1">
              <a:lnSpc>
                <a:spcPct val="150000"/>
              </a:lnSpc>
            </a:pPr>
            <a:r>
              <a:rPr lang="ar-SA" sz="1600" b="1" dirty="0"/>
              <a:t>وتسهم هذه التشريعات في تعزيز الثقة بين الشركات والعملاء، وتحقيق بيئة تسويقية أكثر شفافية واستدامة.</a:t>
            </a:r>
          </a:p>
          <a:p>
            <a:pPr marL="285750" indent="-285750" algn="just" rtl="1">
              <a:lnSpc>
                <a:spcPct val="150000"/>
              </a:lnSpc>
              <a:buFont typeface="Wingdings" panose="05000000000000000000" pitchFamily="2" charset="2"/>
              <a:buChar char="v"/>
            </a:pPr>
            <a:r>
              <a:rPr lang="ar-SA" sz="1600" b="1" dirty="0"/>
              <a:t>مثال: تفرض الجهات التنظيمية على الشركات الإفصاح عن مكونات المنتجات الغذائية والتحذيرات الصحية لضمان حماية المستهلك وتمكينه من اتخاذ قرارات شرائية سليمة.</a:t>
            </a:r>
          </a:p>
        </p:txBody>
      </p:sp>
    </p:spTree>
    <p:extLst>
      <p:ext uri="{BB962C8B-B14F-4D97-AF65-F5344CB8AC3E}">
        <p14:creationId xmlns:p14="http://schemas.microsoft.com/office/powerpoint/2010/main" val="22873348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46112-78A6-CB1D-0DA8-6F704A7C6B8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B6DBA99-BF07-BF82-C363-E18A3702FA59}"/>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11DA8006-254E-71C7-6DD7-19AF2C5DA7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1ACC82E3-239B-6F43-998F-85B3F3A5D6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D6E28745-9E99-4ED9-2395-A2FB3B9D8BA4}"/>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6F0441FA-95F5-1DBB-378B-DDE6776903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E7179C09-91AF-1734-D748-EEB22E1DFF54}"/>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32FFEF56-FE52-54CB-1C61-32164A89D25E}"/>
              </a:ext>
            </a:extLst>
          </p:cNvPr>
          <p:cNvSpPr txBox="1"/>
          <p:nvPr/>
        </p:nvSpPr>
        <p:spPr>
          <a:xfrm>
            <a:off x="3982937" y="744842"/>
            <a:ext cx="3343225" cy="584775"/>
          </a:xfrm>
          <a:prstGeom prst="rect">
            <a:avLst/>
          </a:prstGeom>
          <a:noFill/>
        </p:spPr>
        <p:txBody>
          <a:bodyPr wrap="square">
            <a:spAutoFit/>
          </a:bodyPr>
          <a:lstStyle/>
          <a:p>
            <a:pPr algn="r" rtl="1"/>
            <a:r>
              <a:rPr lang="ar-SA" sz="3200" b="1" dirty="0">
                <a:solidFill>
                  <a:srgbClr val="FF0000"/>
                </a:solidFill>
              </a:rPr>
              <a:t>البيئة الثقافية</a:t>
            </a:r>
          </a:p>
        </p:txBody>
      </p:sp>
      <p:pic>
        <p:nvPicPr>
          <p:cNvPr id="6" name="Picture 5">
            <a:extLst>
              <a:ext uri="{FF2B5EF4-FFF2-40B4-BE49-F238E27FC236}">
                <a16:creationId xmlns:a16="http://schemas.microsoft.com/office/drawing/2014/main" id="{90F61151-2027-8EFA-49F4-E9B61C0FFC0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508308" y="1260555"/>
            <a:ext cx="5473557" cy="5473557"/>
          </a:xfrm>
          <a:prstGeom prst="rect">
            <a:avLst/>
          </a:prstGeom>
        </p:spPr>
      </p:pic>
    </p:spTree>
    <p:extLst>
      <p:ext uri="{BB962C8B-B14F-4D97-AF65-F5344CB8AC3E}">
        <p14:creationId xmlns:p14="http://schemas.microsoft.com/office/powerpoint/2010/main" val="37510639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9CAB21-06B8-DB06-91A3-97571FA3385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940329D-FCF2-E9A0-718E-9E2BB9407505}"/>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79EF1857-72C5-71AC-657E-81D06BF382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59FC919-CBFF-6D94-440F-44EF9D4BEA3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01702A98-A3E1-AAF3-1FFE-756438218AD8}"/>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1A8BC12F-29F0-A80E-D64D-A6BA586EB4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65A27934-9D16-DE66-2312-7A34651A03EA}"/>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2C8136F8-D25C-E1CD-FE7E-9DB32939E43A}"/>
              </a:ext>
            </a:extLst>
          </p:cNvPr>
          <p:cNvSpPr txBox="1"/>
          <p:nvPr/>
        </p:nvSpPr>
        <p:spPr>
          <a:xfrm>
            <a:off x="5958172" y="1098784"/>
            <a:ext cx="5772951" cy="461665"/>
          </a:xfrm>
          <a:prstGeom prst="rect">
            <a:avLst/>
          </a:prstGeom>
          <a:noFill/>
        </p:spPr>
        <p:txBody>
          <a:bodyPr wrap="square">
            <a:spAutoFit/>
          </a:bodyPr>
          <a:lstStyle/>
          <a:p>
            <a:pPr algn="r" rtl="1"/>
            <a:r>
              <a:rPr lang="ar-SA" sz="2400" b="1" dirty="0">
                <a:solidFill>
                  <a:srgbClr val="00B0F0"/>
                </a:solidFill>
              </a:rPr>
              <a:t>البيئة الثقافية</a:t>
            </a:r>
            <a:endParaRPr lang="en-US" sz="2400" b="1" dirty="0">
              <a:solidFill>
                <a:srgbClr val="00B0F0"/>
              </a:solidFill>
            </a:endParaRPr>
          </a:p>
        </p:txBody>
      </p:sp>
      <p:sp>
        <p:nvSpPr>
          <p:cNvPr id="14" name="TextBox 13">
            <a:extLst>
              <a:ext uri="{FF2B5EF4-FFF2-40B4-BE49-F238E27FC236}">
                <a16:creationId xmlns:a16="http://schemas.microsoft.com/office/drawing/2014/main" id="{D74C2DCB-CB8C-C3D7-8BC7-E3A4D737610F}"/>
              </a:ext>
            </a:extLst>
          </p:cNvPr>
          <p:cNvSpPr txBox="1"/>
          <p:nvPr/>
        </p:nvSpPr>
        <p:spPr>
          <a:xfrm>
            <a:off x="2941983" y="1498209"/>
            <a:ext cx="8695344" cy="4847994"/>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sz="1600" b="1" dirty="0"/>
              <a:t>تشير البيئة الثقافية إلى مجموعة القيم والمعتقدات والتصورات والتفضيلات وأنماط السلوك التي يتبناها أفراد المجتمع، والتي تؤثر بصورة مباشرة في قراراتهم الشرائية واستهلاكهم للسلع والخدمات.</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وتُعد الثقافة من أكثر العوامل تأثيراً في سلوك المستهلك، لأنها تشكل طريقة تفكير الأفراد ونظرتهم إلى الحياة والعمل والأسرة </a:t>
            </a:r>
            <a:r>
              <a:rPr lang="ar-SA" sz="1600" b="1" dirty="0" err="1"/>
              <a:t>والاستهلاك.كما</a:t>
            </a:r>
            <a:r>
              <a:rPr lang="ar-SA" sz="1600" b="1" dirty="0"/>
              <a:t> تؤثر في ما يعتبره المجتمع مقبولاً أو مرغوباً أو ذا قيمة.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ويحمل أفراد المجتمع مجموعة من القيم والمعتقدات التي تكتسب عبر الأسرة والمؤسسات التعليمية والدينية والاجتماعية، وتنعكس على تفضيلاتهم وسلوكهم الاستهلاكي.</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لذلك تحرص المنظمات على دراسة البيئة الثقافية بعناية عند تطوير المنتجات أو تصميم الرسائل الترويجية، لضمان توافقها مع قيم المجتمع وعاداته وتوقعاته.</a:t>
            </a:r>
          </a:p>
          <a:p>
            <a:pPr marL="285750" indent="-285750" algn="just" rtl="1">
              <a:lnSpc>
                <a:spcPct val="150000"/>
              </a:lnSpc>
              <a:buFont typeface="Wingdings" panose="05000000000000000000" pitchFamily="2" charset="2"/>
              <a:buChar char="q"/>
            </a:pPr>
            <a:endParaRPr lang="ar-SA" sz="1600" b="1" dirty="0"/>
          </a:p>
          <a:p>
            <a:pPr marL="285750" indent="-285750" algn="just" rtl="1">
              <a:lnSpc>
                <a:spcPct val="150000"/>
              </a:lnSpc>
              <a:buFont typeface="Wingdings" panose="05000000000000000000" pitchFamily="2" charset="2"/>
              <a:buChar char="q"/>
            </a:pPr>
            <a:endParaRPr lang="ar-SA" sz="1600" b="1" dirty="0"/>
          </a:p>
        </p:txBody>
      </p:sp>
    </p:spTree>
    <p:extLst>
      <p:ext uri="{BB962C8B-B14F-4D97-AF65-F5344CB8AC3E}">
        <p14:creationId xmlns:p14="http://schemas.microsoft.com/office/powerpoint/2010/main" val="4474633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7DF23-1DA7-ABEE-804F-F30FAF9E02E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519BA68-EBC1-6940-7DEE-80142478BB6A}"/>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C1DBA196-0529-3C9D-7EFF-177867FB585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CE128DC-1D8C-454E-C08E-C03EBE3A304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4294D214-089D-7434-FADD-DC17A454A8FF}"/>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2EE5F1E1-9897-F168-F223-C55D29706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FCA82D30-9E9E-F40E-2779-E35B37C6095B}"/>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9" name="TextBox 8">
            <a:extLst>
              <a:ext uri="{FF2B5EF4-FFF2-40B4-BE49-F238E27FC236}">
                <a16:creationId xmlns:a16="http://schemas.microsoft.com/office/drawing/2014/main" id="{6280465E-8B12-6556-277F-0D28942CD11A}"/>
              </a:ext>
            </a:extLst>
          </p:cNvPr>
          <p:cNvSpPr txBox="1"/>
          <p:nvPr/>
        </p:nvSpPr>
        <p:spPr>
          <a:xfrm>
            <a:off x="5958172" y="1098784"/>
            <a:ext cx="5772951" cy="461665"/>
          </a:xfrm>
          <a:prstGeom prst="rect">
            <a:avLst/>
          </a:prstGeom>
          <a:noFill/>
        </p:spPr>
        <p:txBody>
          <a:bodyPr wrap="square">
            <a:spAutoFit/>
          </a:bodyPr>
          <a:lstStyle/>
          <a:p>
            <a:pPr algn="r" rtl="1"/>
            <a:r>
              <a:rPr lang="ar-SA" sz="2400" b="1" dirty="0">
                <a:solidFill>
                  <a:srgbClr val="00B0F0"/>
                </a:solidFill>
              </a:rPr>
              <a:t>القيم الأساسية والقيم الثانوية في المجتمع</a:t>
            </a:r>
            <a:endParaRPr lang="en-US" sz="2400" b="1" dirty="0">
              <a:solidFill>
                <a:srgbClr val="00B0F0"/>
              </a:solidFill>
            </a:endParaRPr>
          </a:p>
        </p:txBody>
      </p:sp>
      <p:sp>
        <p:nvSpPr>
          <p:cNvPr id="14" name="TextBox 13">
            <a:extLst>
              <a:ext uri="{FF2B5EF4-FFF2-40B4-BE49-F238E27FC236}">
                <a16:creationId xmlns:a16="http://schemas.microsoft.com/office/drawing/2014/main" id="{6A97AF0C-6EDC-F41F-D595-72D95446FF58}"/>
              </a:ext>
            </a:extLst>
          </p:cNvPr>
          <p:cNvSpPr txBox="1"/>
          <p:nvPr/>
        </p:nvSpPr>
        <p:spPr>
          <a:xfrm>
            <a:off x="2922105" y="1754135"/>
            <a:ext cx="8695344" cy="4986493"/>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b="1" dirty="0">
                <a:solidFill>
                  <a:srgbClr val="00B0F0"/>
                </a:solidFill>
              </a:rPr>
              <a:t>القيم الأساسية :</a:t>
            </a:r>
          </a:p>
          <a:p>
            <a:pPr algn="just" rtl="1">
              <a:lnSpc>
                <a:spcPct val="150000"/>
              </a:lnSpc>
            </a:pPr>
            <a:r>
              <a:rPr lang="ar-SA" b="1" dirty="0"/>
              <a:t>هي المعتقدات الراسخة والعميقة التي يكتسبها الأفراد منذ مراحل مبكرة من حياتهم، وتنتقل عبر الأسرة والمدرسة والمؤسسات الدينية والاجتماعية. وتمتاز هذه القيم بدرجة عالية من الثبات والاستمرار، لذلك يصعب تغييرها بمرور الوقت.</a:t>
            </a:r>
          </a:p>
          <a:p>
            <a:pPr marL="285750" indent="-285750" algn="just" rtl="1">
              <a:lnSpc>
                <a:spcPct val="150000"/>
              </a:lnSpc>
              <a:buFont typeface="Wingdings" panose="05000000000000000000" pitchFamily="2" charset="2"/>
              <a:buChar char="q"/>
            </a:pPr>
            <a:endParaRPr lang="ar-SA" b="1" dirty="0"/>
          </a:p>
          <a:p>
            <a:pPr marL="285750" indent="-285750" algn="just" rtl="1">
              <a:lnSpc>
                <a:spcPct val="150000"/>
              </a:lnSpc>
              <a:buFont typeface="Wingdings" panose="05000000000000000000" pitchFamily="2" charset="2"/>
              <a:buChar char="q"/>
            </a:pPr>
            <a:r>
              <a:rPr lang="ar-SA" b="1" dirty="0">
                <a:solidFill>
                  <a:srgbClr val="00B0F0"/>
                </a:solidFill>
              </a:rPr>
              <a:t>القيم الثانوية:</a:t>
            </a:r>
          </a:p>
          <a:p>
            <a:pPr algn="just" rtl="1">
              <a:lnSpc>
                <a:spcPct val="150000"/>
              </a:lnSpc>
            </a:pPr>
            <a:r>
              <a:rPr lang="ar-SA" b="1" dirty="0"/>
              <a:t>تمثل المعتقدات والتفضيلات الأقل ثباتاً، والتي تكون أكثر قابلية للتغير نتيجة التأثيرات الاجتماعية والثقافية والتكنولوجية المختلفة.</a:t>
            </a:r>
          </a:p>
          <a:p>
            <a:pPr marL="285750" indent="-285750" algn="just" rtl="1">
              <a:lnSpc>
                <a:spcPct val="150000"/>
              </a:lnSpc>
              <a:buFont typeface="Wingdings" panose="05000000000000000000" pitchFamily="2" charset="2"/>
              <a:buChar char="q"/>
            </a:pPr>
            <a:endParaRPr lang="ar-SA" b="1" dirty="0"/>
          </a:p>
          <a:p>
            <a:pPr algn="just" rtl="1">
              <a:lnSpc>
                <a:spcPct val="150000"/>
              </a:lnSpc>
            </a:pPr>
            <a:r>
              <a:rPr lang="ar-SA" b="1" dirty="0"/>
              <a:t>ويستطيع المسوقون التأثير في بعض القيم الثانوية من خلال الأنشطة التسويقية والاتصالية، في حين يكون تأثيرهم محدوداً جداً على القيم الأساسية المتجذرة في المجتمع.</a:t>
            </a:r>
          </a:p>
          <a:p>
            <a:pPr marL="285750" indent="-285750" algn="just" rtl="1">
              <a:lnSpc>
                <a:spcPct val="150000"/>
              </a:lnSpc>
              <a:buFont typeface="Wingdings" panose="05000000000000000000" pitchFamily="2" charset="2"/>
              <a:buChar char="q"/>
            </a:pPr>
            <a:endParaRPr lang="ar-SA" sz="1600" b="1" dirty="0"/>
          </a:p>
        </p:txBody>
      </p:sp>
    </p:spTree>
    <p:extLst>
      <p:ext uri="{BB962C8B-B14F-4D97-AF65-F5344CB8AC3E}">
        <p14:creationId xmlns:p14="http://schemas.microsoft.com/office/powerpoint/2010/main" val="36599434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7CDAF-B9C1-F6C8-57D6-DF1F80D85AC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36604A1-8EAE-9402-AD4A-25081BC36657}"/>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2FC3218D-E914-5D79-287E-190237DCB86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0A2B6BB-A2A5-4FBC-4AF0-F53336AC81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543A51AD-6E94-BABF-CAB4-2F2E69945ECC}"/>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00184267-EC2A-9104-A645-D8E874A1CD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293FB76C-0829-17DC-4699-8E1EF6FEF125}"/>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14" name="TextBox 13">
            <a:extLst>
              <a:ext uri="{FF2B5EF4-FFF2-40B4-BE49-F238E27FC236}">
                <a16:creationId xmlns:a16="http://schemas.microsoft.com/office/drawing/2014/main" id="{81F4B324-B666-D310-AF1E-52D04D3708AE}"/>
              </a:ext>
            </a:extLst>
          </p:cNvPr>
          <p:cNvSpPr txBox="1"/>
          <p:nvPr/>
        </p:nvSpPr>
        <p:spPr>
          <a:xfrm>
            <a:off x="2464904" y="1714374"/>
            <a:ext cx="9035078" cy="4847994"/>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sz="1600" b="1" dirty="0"/>
              <a:t>يُعد تحليل</a:t>
            </a:r>
            <a:r>
              <a:rPr lang="en-US" sz="1600" b="1" dirty="0"/>
              <a:t>SWOT </a:t>
            </a:r>
            <a:r>
              <a:rPr lang="ar-SA" sz="1600" b="1" dirty="0"/>
              <a:t> من أكثر الأدوات الاستراتيجية استخداماً في تحليل البيئة التسويقية، حيث يساعد المنظمة على تقييم وضعها الحالي من خلال دراسة العوامل الداخلية والخارجية المؤثرة في أدائها. ويعتمد هذا التحليل على أربعة عناصر رئيسة هي: نقاط القوة (</a:t>
            </a:r>
            <a:r>
              <a:rPr lang="en-US" sz="1600" b="1" dirty="0"/>
              <a:t>Strengths</a:t>
            </a:r>
            <a:r>
              <a:rPr lang="ar-SA" sz="1600" b="1" dirty="0"/>
              <a:t>)</a:t>
            </a:r>
            <a:r>
              <a:rPr lang="en-US" sz="1600" b="1" dirty="0"/>
              <a:t>، </a:t>
            </a:r>
            <a:r>
              <a:rPr lang="ar-SA" sz="1600" b="1" dirty="0"/>
              <a:t>ونقاط الضعف</a:t>
            </a:r>
            <a:r>
              <a:rPr lang="en-US" sz="1600" b="1" dirty="0"/>
              <a:t>(Weaknesses)، </a:t>
            </a:r>
            <a:r>
              <a:rPr lang="ar-SA" sz="1600" b="1" dirty="0"/>
              <a:t>والفرص</a:t>
            </a:r>
            <a:r>
              <a:rPr lang="en-US" sz="1600" b="1" dirty="0"/>
              <a:t> (Opportunities)، </a:t>
            </a:r>
            <a:r>
              <a:rPr lang="ar-SA" sz="1600" b="1" dirty="0"/>
              <a:t>والتهديدات (</a:t>
            </a:r>
            <a:r>
              <a:rPr lang="en-US" sz="1600" b="1" dirty="0"/>
              <a:t> (Threats</a:t>
            </a:r>
            <a:r>
              <a:rPr lang="ar-SA" sz="1600" b="1" dirty="0"/>
              <a:t>.</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وتشير نقاط القوة إلى الموارد والإمكانات والقدرات التي تمتلكها المنظمة وتمكنها من تحقيق أهدافها وبناء ميزة تنافسية في السوق، في حين تمثل نقاط الضعف أوجه القصور أو المحددات الداخلية التي قد تؤثر سلباً في كفاءة الأداء أو قدرة المنظمة على المنافسة.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أما الفرص فتمثل العوامل أو الظروف الخارجية الإيجابية التي يمكن للمنظمة الاستفادة منها لتحقيق النمو والتوسع وزيادة حصتها السوقية، بينما تشير التهديدات إلى المتغيرات الخارجية التي قد تؤثر سلباً في أداء المنظمة أو تحد من قدرتها على تحقيق أهدافها التسويقية.</a:t>
            </a:r>
          </a:p>
          <a:p>
            <a:pPr algn="just" rtl="1">
              <a:lnSpc>
                <a:spcPct val="150000"/>
              </a:lnSpc>
            </a:pPr>
            <a:endParaRPr lang="ar-SA" sz="1600" b="1" dirty="0"/>
          </a:p>
          <a:p>
            <a:pPr marL="285750" indent="-285750" algn="just" rtl="1">
              <a:lnSpc>
                <a:spcPct val="150000"/>
              </a:lnSpc>
              <a:buFont typeface="Wingdings" panose="05000000000000000000" pitchFamily="2" charset="2"/>
              <a:buChar char="q"/>
            </a:pPr>
            <a:r>
              <a:rPr lang="ar-SA" sz="1600" b="1" dirty="0"/>
              <a:t>ويهدف تحليل</a:t>
            </a:r>
            <a:r>
              <a:rPr lang="en-US" sz="1600" b="1" dirty="0"/>
              <a:t>SWOT</a:t>
            </a:r>
            <a:r>
              <a:rPr lang="ar-SA" sz="1600" b="1" dirty="0"/>
              <a:t> إلى تحقيق التوافق بين نقاط القوة والفرص المتاحة في البيئة الخارجية، والعمل على معالجة نقاط الضعف والحد من تأثير التهديدات، بما يسهم في صياغة استراتيجيات تسويقية أكثر فاعلية وكفاءة.</a:t>
            </a:r>
          </a:p>
        </p:txBody>
      </p:sp>
      <p:sp>
        <p:nvSpPr>
          <p:cNvPr id="6" name="TextBox 5">
            <a:extLst>
              <a:ext uri="{FF2B5EF4-FFF2-40B4-BE49-F238E27FC236}">
                <a16:creationId xmlns:a16="http://schemas.microsoft.com/office/drawing/2014/main" id="{8B05A16A-1902-4CC5-26EF-915557E8C393}"/>
              </a:ext>
            </a:extLst>
          </p:cNvPr>
          <p:cNvSpPr txBox="1"/>
          <p:nvPr/>
        </p:nvSpPr>
        <p:spPr>
          <a:xfrm>
            <a:off x="5848519" y="1129562"/>
            <a:ext cx="5772951" cy="400110"/>
          </a:xfrm>
          <a:prstGeom prst="rect">
            <a:avLst/>
          </a:prstGeom>
          <a:noFill/>
        </p:spPr>
        <p:txBody>
          <a:bodyPr wrap="square">
            <a:spAutoFit/>
          </a:bodyPr>
          <a:lstStyle/>
          <a:p>
            <a:pPr algn="r" rtl="1"/>
            <a:r>
              <a:rPr lang="ar-SA" sz="2000" b="1" dirty="0">
                <a:solidFill>
                  <a:srgbClr val="00B0F0"/>
                </a:solidFill>
              </a:rPr>
              <a:t>تحليل السوق: تحليل </a:t>
            </a:r>
            <a:r>
              <a:rPr lang="en-US" sz="2000" b="1" dirty="0">
                <a:solidFill>
                  <a:srgbClr val="00B0F0"/>
                </a:solidFill>
              </a:rPr>
              <a:t>SWOT</a:t>
            </a:r>
          </a:p>
        </p:txBody>
      </p:sp>
    </p:spTree>
    <p:extLst>
      <p:ext uri="{BB962C8B-B14F-4D97-AF65-F5344CB8AC3E}">
        <p14:creationId xmlns:p14="http://schemas.microsoft.com/office/powerpoint/2010/main" val="19407907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AB21F-7843-E425-B8CB-266DC2403D4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0695C77-FD27-59BA-A5A0-35A05FC482FB}"/>
              </a:ext>
            </a:extLst>
          </p:cNvPr>
          <p:cNvSpPr/>
          <p:nvPr/>
        </p:nvSpPr>
        <p:spPr>
          <a:xfrm>
            <a:off x="10227684" y="267752"/>
            <a:ext cx="1190600" cy="67710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84D7ED31-B8F8-494B-DB4E-3AB7331703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2396557-27FA-59B8-538D-89F9348969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F3B1BC3C-FDF2-C24E-D5C4-02F42C38D432}"/>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3" name="Graphic 21">
            <a:extLst>
              <a:ext uri="{FF2B5EF4-FFF2-40B4-BE49-F238E27FC236}">
                <a16:creationId xmlns:a16="http://schemas.microsoft.com/office/drawing/2014/main" id="{D90007AF-7F31-F308-0684-50FE41C358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0878" y="90994"/>
            <a:ext cx="2305141" cy="1076343"/>
          </a:xfrm>
          <a:prstGeom prst="rect">
            <a:avLst/>
          </a:prstGeom>
        </p:spPr>
      </p:pic>
      <p:sp>
        <p:nvSpPr>
          <p:cNvPr id="4" name="TextBox 3">
            <a:extLst>
              <a:ext uri="{FF2B5EF4-FFF2-40B4-BE49-F238E27FC236}">
                <a16:creationId xmlns:a16="http://schemas.microsoft.com/office/drawing/2014/main" id="{38CC1C9F-1202-D96E-732D-353651EFDB6D}"/>
              </a:ext>
            </a:extLst>
          </p:cNvPr>
          <p:cNvSpPr txBox="1"/>
          <p:nvPr/>
        </p:nvSpPr>
        <p:spPr>
          <a:xfrm>
            <a:off x="8086205" y="267752"/>
            <a:ext cx="5473557" cy="677108"/>
          </a:xfrm>
          <a:prstGeom prst="rect">
            <a:avLst/>
          </a:prstGeom>
          <a:noFill/>
        </p:spPr>
        <p:txBody>
          <a:bodyPr wrap="square" rtlCol="0">
            <a:spAutoFit/>
          </a:bodyPr>
          <a:lstStyle/>
          <a:p>
            <a:pPr algn="ctr"/>
            <a:r>
              <a:rPr lang="ar-SA" b="1" dirty="0">
                <a:solidFill>
                  <a:schemeClr val="bg1"/>
                </a:solidFill>
                <a:cs typeface="Times New Roman" panose="02020603050405020304" pitchFamily="18" charset="0"/>
              </a:rPr>
              <a:t>محاضرة </a:t>
            </a:r>
          </a:p>
          <a:p>
            <a:pPr algn="ctr"/>
            <a:r>
              <a:rPr lang="ar-SA" sz="2000" b="1" dirty="0">
                <a:solidFill>
                  <a:schemeClr val="bg1"/>
                </a:solidFill>
                <a:cs typeface="Times New Roman" panose="02020603050405020304" pitchFamily="18" charset="0"/>
              </a:rPr>
              <a:t>02</a:t>
            </a:r>
            <a:endParaRPr lang="en-US" sz="2000" b="1" dirty="0">
              <a:solidFill>
                <a:schemeClr val="bg1"/>
              </a:solidFill>
              <a:cs typeface="Times New Roman" panose="02020603050405020304" pitchFamily="18" charset="0"/>
            </a:endParaRPr>
          </a:p>
        </p:txBody>
      </p:sp>
      <p:sp>
        <p:nvSpPr>
          <p:cNvPr id="14" name="TextBox 13">
            <a:extLst>
              <a:ext uri="{FF2B5EF4-FFF2-40B4-BE49-F238E27FC236}">
                <a16:creationId xmlns:a16="http://schemas.microsoft.com/office/drawing/2014/main" id="{7385DFBB-C781-8916-E314-1FD5637138F0}"/>
              </a:ext>
            </a:extLst>
          </p:cNvPr>
          <p:cNvSpPr txBox="1"/>
          <p:nvPr/>
        </p:nvSpPr>
        <p:spPr>
          <a:xfrm>
            <a:off x="982836" y="1515652"/>
            <a:ext cx="10748286" cy="5217326"/>
          </a:xfrm>
          <a:prstGeom prst="rect">
            <a:avLst/>
          </a:prstGeom>
          <a:noFill/>
        </p:spPr>
        <p:txBody>
          <a:bodyPr wrap="square">
            <a:spAutoFit/>
          </a:bodyPr>
          <a:lstStyle/>
          <a:p>
            <a:pPr marL="285750" indent="-285750" algn="just" rtl="1">
              <a:lnSpc>
                <a:spcPct val="150000"/>
              </a:lnSpc>
              <a:buFont typeface="Wingdings" panose="05000000000000000000" pitchFamily="2" charset="2"/>
              <a:buChar char="q"/>
            </a:pPr>
            <a:r>
              <a:rPr lang="ar-SA" sz="1600" b="1" dirty="0"/>
              <a:t>يقسم تحليل</a:t>
            </a:r>
            <a:r>
              <a:rPr lang="en-US" sz="1600" b="1" dirty="0"/>
              <a:t>SWOT </a:t>
            </a:r>
            <a:r>
              <a:rPr lang="ar-SA" sz="1600" b="1" dirty="0"/>
              <a:t> العوامل المؤثرة في المنظمة إلى بعدين رئيسين: العوامل الداخلية والعوامل الخارجية.</a:t>
            </a:r>
            <a:endParaRPr lang="en-US" sz="1600" b="1" dirty="0"/>
          </a:p>
          <a:p>
            <a:pPr marL="285750" indent="-285750" algn="just" rtl="1">
              <a:lnSpc>
                <a:spcPct val="150000"/>
              </a:lnSpc>
              <a:buFont typeface="Wingdings" panose="05000000000000000000" pitchFamily="2" charset="2"/>
              <a:buChar char="q"/>
            </a:pPr>
            <a:r>
              <a:rPr lang="ar-SA" sz="1600" b="1" dirty="0">
                <a:solidFill>
                  <a:srgbClr val="0070C0"/>
                </a:solidFill>
                <a:highlight>
                  <a:srgbClr val="FFFF00"/>
                </a:highlight>
              </a:rPr>
              <a:t>أولاً: العوامل الداخلية </a:t>
            </a:r>
            <a:endParaRPr lang="en-US" sz="1600" b="1" dirty="0">
              <a:solidFill>
                <a:srgbClr val="0070C0"/>
              </a:solidFill>
              <a:highlight>
                <a:srgbClr val="FFFF00"/>
              </a:highlight>
            </a:endParaRPr>
          </a:p>
          <a:p>
            <a:pPr marL="285750" indent="-285750" algn="just" rtl="1">
              <a:lnSpc>
                <a:spcPct val="150000"/>
              </a:lnSpc>
              <a:buFont typeface="Wingdings" panose="05000000000000000000" pitchFamily="2" charset="2"/>
              <a:buChar char="ü"/>
            </a:pPr>
            <a:r>
              <a:rPr lang="ar-SA" sz="1600" b="1" dirty="0">
                <a:solidFill>
                  <a:srgbClr val="00B0F0"/>
                </a:solidFill>
              </a:rPr>
              <a:t>نقاط القوة - </a:t>
            </a:r>
            <a:r>
              <a:rPr lang="en-US" sz="1600" b="1" dirty="0">
                <a:solidFill>
                  <a:srgbClr val="00B0F0"/>
                </a:solidFill>
              </a:rPr>
              <a:t>Strengths</a:t>
            </a:r>
          </a:p>
          <a:p>
            <a:pPr marL="285750" indent="-285750" algn="just" rtl="1">
              <a:lnSpc>
                <a:spcPct val="150000"/>
              </a:lnSpc>
              <a:buFont typeface="Wingdings" panose="05000000000000000000" pitchFamily="2" charset="2"/>
              <a:buChar char="q"/>
            </a:pPr>
            <a:r>
              <a:rPr lang="ar-SA" sz="1600" b="1" dirty="0"/>
              <a:t>تمثل الموارد والقدرات والإمكانات التي تساعد المنظمة على تحقيق أهدافها، مثل السمعة الجيدة، والكفاءات البشرية، والموارد المالية، والتكنولوجيا المتقدمة.</a:t>
            </a:r>
            <a:endParaRPr lang="en-US" sz="1600" b="1" dirty="0"/>
          </a:p>
          <a:p>
            <a:pPr marL="285750" indent="-285750" algn="just" rtl="1">
              <a:lnSpc>
                <a:spcPct val="150000"/>
              </a:lnSpc>
              <a:buFont typeface="Wingdings" panose="05000000000000000000" pitchFamily="2" charset="2"/>
              <a:buChar char="ü"/>
            </a:pPr>
            <a:r>
              <a:rPr lang="ar-SA" sz="1600" b="1" dirty="0">
                <a:solidFill>
                  <a:srgbClr val="00B0F0"/>
                </a:solidFill>
              </a:rPr>
              <a:t>نقاط الضعف</a:t>
            </a:r>
            <a:r>
              <a:rPr lang="en-US" sz="1600" b="1" dirty="0">
                <a:solidFill>
                  <a:srgbClr val="00B0F0"/>
                </a:solidFill>
              </a:rPr>
              <a:t>Weaknesses- </a:t>
            </a:r>
          </a:p>
          <a:p>
            <a:pPr marL="285750" indent="-285750" algn="just" rtl="1">
              <a:lnSpc>
                <a:spcPct val="150000"/>
              </a:lnSpc>
              <a:buFont typeface="Wingdings" panose="05000000000000000000" pitchFamily="2" charset="2"/>
              <a:buChar char="q"/>
            </a:pPr>
            <a:r>
              <a:rPr lang="ar-SA" sz="1600" b="1" dirty="0"/>
              <a:t>تمثل الجوانب التي تحد من قدرة المنظمة على تحقيق أهدافها أو المنافسة بفاعلية، مثل نقص الموارد، وضعف الخبرات، أو محدودية الانتشار السوقي.</a:t>
            </a:r>
            <a:endParaRPr lang="en-US" sz="1600" b="1" dirty="0"/>
          </a:p>
          <a:p>
            <a:pPr marL="285750" indent="-285750" algn="just" rtl="1">
              <a:lnSpc>
                <a:spcPct val="150000"/>
              </a:lnSpc>
              <a:buFont typeface="Wingdings" panose="05000000000000000000" pitchFamily="2" charset="2"/>
              <a:buChar char="q"/>
            </a:pPr>
            <a:r>
              <a:rPr lang="ar-SA" sz="1600" b="1" dirty="0">
                <a:solidFill>
                  <a:srgbClr val="0070C0"/>
                </a:solidFill>
                <a:highlight>
                  <a:srgbClr val="FFFF00"/>
                </a:highlight>
              </a:rPr>
              <a:t>ثانياً: العوامل الخارجية</a:t>
            </a:r>
          </a:p>
          <a:p>
            <a:pPr marL="285750" indent="-285750" algn="just" rtl="1">
              <a:lnSpc>
                <a:spcPct val="150000"/>
              </a:lnSpc>
              <a:buFont typeface="Wingdings" panose="05000000000000000000" pitchFamily="2" charset="2"/>
              <a:buChar char="ü"/>
            </a:pPr>
            <a:r>
              <a:rPr lang="ar-SA" sz="1600" b="1" dirty="0">
                <a:solidFill>
                  <a:srgbClr val="00B0F0"/>
                </a:solidFill>
              </a:rPr>
              <a:t>الفرص- </a:t>
            </a:r>
            <a:r>
              <a:rPr lang="en-US" sz="1600" b="1" dirty="0">
                <a:solidFill>
                  <a:srgbClr val="00B0F0"/>
                </a:solidFill>
              </a:rPr>
              <a:t>Opportunities</a:t>
            </a:r>
            <a:endParaRPr lang="ar-SA" sz="1600" b="1" dirty="0">
              <a:solidFill>
                <a:srgbClr val="00B0F0"/>
              </a:solidFill>
            </a:endParaRPr>
          </a:p>
          <a:p>
            <a:pPr algn="just" rtl="1">
              <a:lnSpc>
                <a:spcPct val="150000"/>
              </a:lnSpc>
            </a:pPr>
            <a:r>
              <a:rPr lang="ar-SA" sz="1600" b="1" dirty="0"/>
              <a:t>تمثل الظروف أو الاتجاهات الخارجية التي يمكن استغلالها لتحقيق النمو والتوسع، مثل التطور التكنولوجي، أو دخول أسواق جديدة، أو تغير احتياجات المستهلكين.</a:t>
            </a:r>
          </a:p>
          <a:p>
            <a:pPr marL="285750" indent="-285750" algn="just" rtl="1">
              <a:lnSpc>
                <a:spcPct val="150000"/>
              </a:lnSpc>
              <a:buFont typeface="Wingdings" panose="05000000000000000000" pitchFamily="2" charset="2"/>
              <a:buChar char="ü"/>
            </a:pPr>
            <a:r>
              <a:rPr lang="ar-SA" sz="1600" b="1" dirty="0">
                <a:solidFill>
                  <a:srgbClr val="00B0F0"/>
                </a:solidFill>
              </a:rPr>
              <a:t>التهديدات- </a:t>
            </a:r>
            <a:r>
              <a:rPr lang="en-US" sz="1600" b="1" dirty="0">
                <a:solidFill>
                  <a:srgbClr val="00B0F0"/>
                </a:solidFill>
              </a:rPr>
              <a:t>Threats</a:t>
            </a:r>
            <a:endParaRPr lang="ar-SA" sz="1600" b="1" dirty="0">
              <a:solidFill>
                <a:srgbClr val="00B0F0"/>
              </a:solidFill>
            </a:endParaRPr>
          </a:p>
          <a:p>
            <a:pPr algn="just" rtl="1">
              <a:lnSpc>
                <a:spcPct val="150000"/>
              </a:lnSpc>
            </a:pPr>
            <a:r>
              <a:rPr lang="ar-SA" sz="1600" b="1" dirty="0"/>
              <a:t>تمثل  العوامل الخارجية التي قد تؤثر سلباً في أداء المنظمة، مثل اشتداد المنافسة، أو التغيرات الاقتصادية، أو التشريعات الجديدة، أو التغيرات في سلوك المستهلك.</a:t>
            </a:r>
          </a:p>
          <a:p>
            <a:pPr marL="285750" indent="-285750" algn="just" rtl="1">
              <a:lnSpc>
                <a:spcPct val="150000"/>
              </a:lnSpc>
              <a:buFont typeface="Wingdings" panose="05000000000000000000" pitchFamily="2" charset="2"/>
              <a:buChar char="q"/>
            </a:pPr>
            <a:r>
              <a:rPr lang="ar-SA" sz="1600" b="1" dirty="0"/>
              <a:t>ويؤكد كوتلر </a:t>
            </a:r>
            <a:r>
              <a:rPr lang="ar-SA" sz="1600" b="1" dirty="0" err="1"/>
              <a:t>وأرمسترونغ</a:t>
            </a:r>
            <a:r>
              <a:rPr lang="ar-SA" sz="1600" b="1" dirty="0"/>
              <a:t> أن القيمة الحقيقية لتحليل </a:t>
            </a:r>
            <a:r>
              <a:rPr lang="en-US" sz="1600" b="1" dirty="0"/>
              <a:t>SWOT </a:t>
            </a:r>
            <a:r>
              <a:rPr lang="ar-SA" sz="1600" b="1" dirty="0"/>
              <a:t>لا تكمن في تحديد هذه العناصر فقط، بل في استخدام نتائج التحليل لصياغة استراتيجيات تستثمر نقاط القوة والفرص، وتقلل من تأثير نقاط الضعف والتهديدات، بما يدعم تحقيق الأهداف التسويقية للمنظمة.</a:t>
            </a:r>
          </a:p>
        </p:txBody>
      </p:sp>
      <p:sp>
        <p:nvSpPr>
          <p:cNvPr id="6" name="TextBox 5">
            <a:extLst>
              <a:ext uri="{FF2B5EF4-FFF2-40B4-BE49-F238E27FC236}">
                <a16:creationId xmlns:a16="http://schemas.microsoft.com/office/drawing/2014/main" id="{456415AD-8A44-CACD-15FA-4709325AE347}"/>
              </a:ext>
            </a:extLst>
          </p:cNvPr>
          <p:cNvSpPr txBox="1"/>
          <p:nvPr/>
        </p:nvSpPr>
        <p:spPr>
          <a:xfrm>
            <a:off x="5958171" y="1115542"/>
            <a:ext cx="5772951" cy="461665"/>
          </a:xfrm>
          <a:prstGeom prst="rect">
            <a:avLst/>
          </a:prstGeom>
          <a:noFill/>
        </p:spPr>
        <p:txBody>
          <a:bodyPr wrap="square">
            <a:spAutoFit/>
          </a:bodyPr>
          <a:lstStyle/>
          <a:p>
            <a:pPr algn="r" rtl="1"/>
            <a:r>
              <a:rPr lang="ar-SA" sz="2400" b="1" dirty="0">
                <a:solidFill>
                  <a:srgbClr val="0070C0"/>
                </a:solidFill>
              </a:rPr>
              <a:t>مكونات تحليل </a:t>
            </a:r>
            <a:r>
              <a:rPr lang="en-US" sz="2400" b="1" dirty="0">
                <a:solidFill>
                  <a:srgbClr val="0070C0"/>
                </a:solidFill>
              </a:rPr>
              <a:t>SWOT</a:t>
            </a:r>
          </a:p>
        </p:txBody>
      </p:sp>
    </p:spTree>
    <p:extLst>
      <p:ext uri="{BB962C8B-B14F-4D97-AF65-F5344CB8AC3E}">
        <p14:creationId xmlns:p14="http://schemas.microsoft.com/office/powerpoint/2010/main" val="30224021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9169</TotalTime>
  <Words>4978</Words>
  <Application>Microsoft Office PowerPoint</Application>
  <PresentationFormat>Widescreen</PresentationFormat>
  <Paragraphs>544</Paragraphs>
  <Slides>47</Slides>
  <Notes>46</Notes>
  <HiddenSlides>0</HiddenSlides>
  <MMClips>3</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47</vt:i4>
      </vt:variant>
    </vt:vector>
  </HeadingPairs>
  <TitlesOfParts>
    <vt:vector size="58" baseType="lpstr">
      <vt:lpstr>Alexandria</vt:lpstr>
      <vt:lpstr>Aptos Narrow</vt:lpstr>
      <vt:lpstr>Arial</vt:lpstr>
      <vt:lpstr>Arial Black</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16</cp:revision>
  <dcterms:created xsi:type="dcterms:W3CDTF">2026-05-24T14:35:12Z</dcterms:created>
  <dcterms:modified xsi:type="dcterms:W3CDTF">2026-06-10T17:47:46Z</dcterms:modified>
</cp:coreProperties>
</file>