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3"/>
  </p:sldMasterIdLst>
  <p:notesMasterIdLst>
    <p:notesMasterId r:id="rId43"/>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748" r:id="rId40"/>
    <p:sldId id="749" r:id="rId41"/>
    <p:sldId id="681" r:id="rId42"/>
  </p:sldIdLst>
  <p:sldSz cx="12192000" cy="6858000"/>
  <p:notesSz cx="6858000" cy="9144000"/>
  <p:embeddedFontLst>
    <p:embeddedFont>
      <p:font typeface="Alexandria" panose="020B0604020202020204" charset="-78"/>
      <p:regular r:id="rId44"/>
      <p:bold r:id="rId45"/>
    </p:embeddedFont>
    <p:embeddedFont>
      <p:font typeface="Calibri Light" panose="020F0302020204030204" pitchFamily="34" charset="0"/>
      <p:regular r:id="rId46"/>
      <p:italic r:id="rId47"/>
    </p:embeddedFont>
    <p:embeddedFont>
      <p:font typeface="Roboto Light" panose="020B0604020202020204" charset="0"/>
      <p:regular r:id="rId48"/>
      <p:italic r:id="rId49"/>
    </p:embeddedFont>
    <p:embeddedFont>
      <p:font typeface="Simplified Arabic" panose="02020603050405020304" pitchFamily="18" charset="-78"/>
      <p:regular r:id="rId50"/>
      <p:bold r:id="rId51"/>
    </p:embeddedFont>
    <p:embeddedFont>
      <p:font typeface="Calibri" panose="020F0502020204030204" pitchFamily="34" charset="0"/>
      <p:regular r:id="rId52"/>
      <p:bold r:id="rId53"/>
      <p:italic r:id="rId54"/>
      <p:boldItalic r:id="rId55"/>
    </p:embeddedFont>
    <p:embeddedFont>
      <p:font typeface="Tajawal Medium" panose="00000600000000000000" charset="-78"/>
      <p:regular r:id="rId56"/>
      <p:bold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70" d="100"/>
          <a:sy n="70" d="100"/>
        </p:scale>
        <p:origin x="714" y="54"/>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2.fntdata"/><Relationship Id="rId53"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6.fntdata"/><Relationship Id="rId57" Type="http://schemas.openxmlformats.org/officeDocument/2006/relationships/font" Target="fonts/font14.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8.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27583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69923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1650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004547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00726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9879457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94845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75151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32999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07070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3473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6074563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84710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2180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56334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5376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4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3823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7524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13870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5808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68990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47353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575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7861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88708223"/>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68" r:id="rId20"/>
    <p:sldLayoutId id="2147483669" r:id="rId21"/>
    <p:sldLayoutId id="2147483670"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45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719655" y="2205683"/>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52000" y="3114691"/>
            <a:ext cx="4871862"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endParaRPr lang="ar-EG" sz="1400" b="1" dirty="0">
              <a:solidFill>
                <a:schemeClr val="accent1"/>
              </a:solidFill>
              <a:latin typeface="Alexandria" pitchFamily="2" charset="-78"/>
              <a:cs typeface="Alexandria" pitchFamily="2" charset="-78"/>
            </a:endParaRPr>
          </a:p>
          <a:p>
            <a:pPr algn="ctr"/>
            <a:r>
              <a:rPr lang="ar-EG" b="1" dirty="0">
                <a:solidFill>
                  <a:schemeClr val="accent1"/>
                </a:solidFill>
                <a:latin typeface="Alexandria" pitchFamily="2" charset="-78"/>
                <a:cs typeface="Alexandria" pitchFamily="2" charset="-78"/>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300479" y="5152937"/>
            <a:ext cx="7632847"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التاسعة: الخطط الاستراتيجية التربوية والمدرسية</a:t>
            </a: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pitchFamily="2" charset="-78"/>
                <a:cs typeface="Alexandria" pitchFamily="2" charset="-78"/>
              </a:rPr>
              <a:t>Dr. </a:t>
            </a:r>
            <a:r>
              <a:rPr lang="en-GB" sz="2000" b="1" dirty="0">
                <a:solidFill>
                  <a:srgbClr val="00B0F0"/>
                </a:solidFill>
                <a:latin typeface="Alexandria" pitchFamily="2" charset="-78"/>
                <a:cs typeface="Alexandria" pitchFamily="2" charset="-78"/>
              </a:rPr>
              <a:t>Mohamed </a:t>
            </a:r>
            <a:r>
              <a:rPr lang="en-GB" sz="2000" b="1" dirty="0" err="1">
                <a:solidFill>
                  <a:srgbClr val="00B0F0"/>
                </a:solidFill>
                <a:latin typeface="Alexandria" pitchFamily="2" charset="-78"/>
                <a:cs typeface="Alexandria" pitchFamily="2" charset="-78"/>
              </a:rPr>
              <a:t>Mokhles</a:t>
            </a:r>
            <a:endParaRPr lang="en-US" sz="2000" b="1" dirty="0">
              <a:solidFill>
                <a:srgbClr val="00B0F0"/>
              </a:solidFill>
              <a:latin typeface="Alexandria" pitchFamily="2" charset="-78"/>
              <a:cs typeface="Alexandria" pitchFamily="2" charset="-78"/>
            </a:endParaRPr>
          </a:p>
        </p:txBody>
      </p:sp>
      <p:sp>
        <p:nvSpPr>
          <p:cNvPr id="13" name="TextBox 12"/>
          <p:cNvSpPr txBox="1"/>
          <p:nvPr/>
        </p:nvSpPr>
        <p:spPr>
          <a:xfrm>
            <a:off x="459186" y="5830966"/>
            <a:ext cx="3669470" cy="400110"/>
          </a:xfrm>
          <a:prstGeom prst="rect">
            <a:avLst/>
          </a:prstGeom>
          <a:noFill/>
        </p:spPr>
        <p:txBody>
          <a:bodyPr wrap="square" rtlCol="0">
            <a:spAutoFit/>
          </a:bodyPr>
          <a:lstStyle/>
          <a:p>
            <a:pPr algn="ctr"/>
            <a:r>
              <a:rPr lang="ar-EG" sz="2000"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sz="20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865980"/>
            <a:ext cx="8655002" cy="5086008"/>
          </a:xfrm>
          <a:prstGeom prst="rect">
            <a:avLst/>
          </a:prstGeom>
          <a:noFill/>
        </p:spPr>
        <p:txBody>
          <a:bodyPr wrap="square" rtlCol="0">
            <a:spAutoFit/>
          </a:bodyPr>
          <a:lstStyle/>
          <a:p>
            <a:pPr algn="r">
              <a:lnSpc>
                <a:spcPct val="150000"/>
              </a:lnSpc>
            </a:pPr>
            <a:r>
              <a:rPr lang="ar-EG"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 : تناولنا خطوات التخطيط الاستراتيجي ومعوقاته: </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التمهيد للتخطيط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التخطيط للتخطيط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التحليل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تحديد الاستراتيجية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تحديد التوجهات المستقبلية </a:t>
            </a:r>
          </a:p>
          <a:p>
            <a:pPr algn="r">
              <a:lnSpc>
                <a:spcPct val="150000"/>
              </a:lnSpc>
            </a:pPr>
            <a:r>
              <a:rPr lang="ar-EG" dirty="0">
                <a:effectLst/>
                <a:latin typeface="Alexandria" pitchFamily="2" charset="-78"/>
                <a:ea typeface="Times New Roman" panose="02020603050405020304" pitchFamily="18" charset="0"/>
                <a:cs typeface="Alexandria" pitchFamily="2" charset="-78"/>
              </a:rPr>
              <a:t>- وضع الأهداف الاستراتيجية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وضع الخطط التفصيلية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إقرار الخطة</a:t>
            </a:r>
          </a:p>
          <a:p>
            <a:pPr algn="r">
              <a:lnSpc>
                <a:spcPct val="150000"/>
              </a:lnSpc>
            </a:pPr>
            <a:r>
              <a:rPr lang="ar-EG" dirty="0">
                <a:effectLst/>
                <a:latin typeface="Alexandria" pitchFamily="2" charset="-78"/>
                <a:ea typeface="Times New Roman" panose="02020603050405020304" pitchFamily="18" charset="0"/>
                <a:cs typeface="Alexandria" pitchFamily="2" charset="-78"/>
              </a:rPr>
              <a:t>- تطبيق الخطة الاستراتيجية التعليمية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التوجيه والرقابة والتقويم </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7768" y="1284512"/>
            <a:ext cx="7560840" cy="4670509"/>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المحاضرة التاسعة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الخطط الاستراتيجية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مفهوم الخطة - أهمية الخطة - شروط الخطة - عناصر الخطة - منطلقات الخطة الاستراتيجية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عناصر الخطة التشغيلية المدرسية: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مجالات الخطة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خطوات بناء خطط العمل</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أمثلة لخطط تنفيذية: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الخطة الإجرائية: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المشكلات التي تواجه التخطيط التربوي </a:t>
            </a: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1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4960" y="104403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4383" y="1412776"/>
            <a:ext cx="10153128" cy="3518207"/>
          </a:xfrm>
          <a:prstGeom prst="rect">
            <a:avLst/>
          </a:prstGeom>
          <a:noFill/>
        </p:spPr>
        <p:txBody>
          <a:bodyPr wrap="square" rtlCol="0">
            <a:spAutoFit/>
          </a:bodyPr>
          <a:lstStyle/>
          <a:p>
            <a:pPr algn="just" rtl="1">
              <a:lnSpc>
                <a:spcPct val="150000"/>
              </a:lnSpc>
              <a:spcAft>
                <a:spcPts val="800"/>
              </a:spcAft>
            </a:pPr>
            <a:r>
              <a:rPr lang="ar-EG" sz="2000" b="1" kern="0" dirty="0">
                <a:solidFill>
                  <a:srgbClr val="00B0F0"/>
                </a:solidFill>
                <a:effectLst/>
                <a:latin typeface="Alexandria" pitchFamily="2" charset="-78"/>
                <a:ea typeface="Times New Roman" panose="02020603050405020304" pitchFamily="18" charset="0"/>
                <a:cs typeface="Alexandria" pitchFamily="2" charset="-78"/>
              </a:rPr>
              <a:t>تمهيد: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r>
              <a:rPr lang="ar-EG" kern="0" dirty="0">
                <a:solidFill>
                  <a:srgbClr val="000000"/>
                </a:solidFill>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348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43443" y="2410494"/>
            <a:ext cx="10369152" cy="181004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1- مفهوم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يقصد بخطة المدرسة الوثيقة التي تنتج عن عملية التخطيط للتصور المسـتقبلي للمدرسة ومجموعة العمليات والإجراءات التي ستقوم بها المدرسة خلال فترة زمنية معينة ، من أجل توظيف الموارد المادية والبشرية المتاحة لتحقيق رؤيتها ورسالتها وأهدافها على المستوى البعيد والقريب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4675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841107"/>
            <a:ext cx="9937104" cy="2948821"/>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2- مصادر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يعتمد فريق إعداد الخطة عند وضع خطة المدرسة على مصادر عدة تشمل مجالات العمل الرئيسة الإدارية والفنية، مثل:</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فلسفة وأهداف التربية.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أهداف التعليم في كل مرحلة تعليمية.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الاتجاهات التربوية الحديثة التي تنتهجها المشاريع التطويرية المنفذة بالمدارس.</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982"/>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16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4799856" y="1199337"/>
            <a:ext cx="6282849" cy="419544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العاملين بالمدرسة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المشرفون.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خطة المدرسة السابقة.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نتائج التقويم الذاتي والخارجي للأداء المدرسي وتوصياته.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أولياء أمور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المناهج الدراسية.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المبنى المدرسي.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مؤسسات المجتمع المحلي ومتطلبات سوق العمل.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279"/>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65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1" y="1343723"/>
            <a:ext cx="10261851"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مجالات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بناء خطة المدرسة في ضوء ثلاثة مجالات رئيسة هي: التعلم، والتعليم، والإدارة المدرسية، ويندرج تحت إطار كل مجال من هذه المجالات عدد من العناصر، وببيان ذلك كما يلي:</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مجال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 اكتساب الطلاب المعارف والمهارات وفهمها، والقدرة على تطبيقها، وتكوين اتجاهات وسلوكيات إيجابية نحوها ويشمل هذا المجال العناصر الآتية: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للمعارف والمهارات.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توظيف الطلاب للمهارات والسلوكيات الإيجابية.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الاتجاهات والقيم الإيجابية وتوظيفها.  - رفع مستويات تحصيل الطلاب وتقدمهم الدراسي.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1222"/>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6358" y="536066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91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37992" y="1436499"/>
            <a:ext cx="10298567" cy="3985002"/>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ثانيًا : مجال التعليم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الأساليب والطرائق والوسائل التي يتم بها تطوير مستوى أداء الطلاب التعليمي ويشمل هذا المجال العناصر الآتية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رفع جودة التعليم والتعلم.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تلبية التدريس لاحتياجات الطلاب.</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أساليب التقويم.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التطوير الذاتي للمعلم.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المعلم الأول (المشرف المقيم).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4712"/>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0498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700808"/>
            <a:ext cx="10009112" cy="284622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ثالثًا : مجال الإدارة 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الإشراف على عملية التعليم والتعلم (زيارات صفية، تحليل أعمال طلاب، تحليل نتائج التقويم،...).</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
            </a:r>
            <a:br>
              <a:rPr lang="ar-EG" kern="0" dirty="0">
                <a:solidFill>
                  <a:srgbClr val="000000"/>
                </a:solidFill>
                <a:effectLst/>
                <a:latin typeface="Alexandria" pitchFamily="2" charset="-78"/>
                <a:ea typeface="Times New Roman" panose="02020603050405020304" pitchFamily="18" charset="0"/>
                <a:cs typeface="Alexandria" pitchFamily="2" charset="-78"/>
              </a:rPr>
            </a:br>
            <a:r>
              <a:rPr lang="ar-EG" kern="0" dirty="0">
                <a:solidFill>
                  <a:srgbClr val="000000"/>
                </a:solidFill>
                <a:effectLst/>
                <a:latin typeface="Alexandria" pitchFamily="2" charset="-78"/>
                <a:ea typeface="Times New Roman" panose="02020603050405020304" pitchFamily="18" charset="0"/>
                <a:cs typeface="Alexandria" pitchFamily="2" charset="-78"/>
              </a:rPr>
              <a:t>- الإنماء المهني للعاملين (مشاغل، دورات تدريبية، اجتماعات، ورش عمل، محاضرات، ندوات.....).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485"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5161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10755" y="965611"/>
            <a:ext cx="10634528" cy="4610942"/>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تابع: مجال الإدارة المدرسية: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رعاية الطلاب (متابعة حضور الطلاب، صحة الطلاب وسلامتهم، تلبية حاجاتهم، تنمية سلوكياتهم واتجاهاتهم....).</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العلاقة مع المجتمع المحلي ( التواصل مع أولياء الأمور، مجلس الآباء/الأمهات، أنشطة مشتركة مع المجتمع المحلي....).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المبنى المدرسي (توظيف مرافق المبنى، المحافظة على نظافة المبنى، صيانة المبنى،...).</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المسابقات والمشاريع والبرامج التربوية (مسابقة المحافظة على النظافة والصحة في البيئة المدرسية، برنامج التنمية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المعرفية، الاختبارات الوطنية، مسابقات الأنشطة التربوية،.....).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86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353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37993" y="1341341"/>
            <a:ext cx="10407290"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المقدمة: </a:t>
            </a:r>
            <a:r>
              <a:rPr lang="ar-EG" kern="0" dirty="0">
                <a:solidFill>
                  <a:srgbClr val="000000"/>
                </a:solidFill>
                <a:effectLst/>
                <a:latin typeface="Alexandria" pitchFamily="2" charset="-78"/>
                <a:ea typeface="Times New Roman" panose="02020603050405020304" pitchFamily="18" charset="0"/>
                <a:cs typeface="Alexandria" pitchFamily="2" charset="-78"/>
              </a:rPr>
              <a:t>وتحتوي على:</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تعريف عام : بخطة المدرسة وفريق إعداد الخطة: نبذة عن آلية التخطيط بالمدرسة.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رؤية المدرسة: بيان تعبر فيه المدرسة عن نظرتها للمستقبل، كيف ترى نفسها في المستقبل، كيف ترى الفئات الذين تخدمهم في المستقبل، فالرؤية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701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670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0" y="1700808"/>
            <a:ext cx="10307679" cy="3574633"/>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رسالة المدرسة: بيان يحدد الغاية من وجود المدرسة، ما الخدمات التي تقدمها و 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قيم المدرسة: مجموعة القيم التي توجه سلوكيات أفراد المدرسة والمتعاملين معها نحو تحقيق رؤيتها ورسالتها.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647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411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11423" y="1345306"/>
            <a:ext cx="10342971" cy="3882409"/>
          </a:xfrm>
          <a:prstGeom prst="rect">
            <a:avLst/>
          </a:prstGeom>
          <a:noFill/>
        </p:spPr>
        <p:txBody>
          <a:bodyPr wrap="square" rtlCol="0">
            <a:spAutoFit/>
          </a:bodyPr>
          <a:lstStyle/>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المجالات وتشير إلى: الإدارة المدرسية/ التعليم/ 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الأهداف: وهي النتائج المراد تحقيقها في فترة زمنية محددة.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4- الأسباب: دواعي وضع الهدف (أولويات التطوير).</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5- مؤشرات النجاح: المستوى الذي نسعى للوصول إليه في كل هدف من خلال إجراءات ومؤشرات معينة، وقد يكون المعيار وصفيا وقد يكون رقميا.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6752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9934" y="1305581"/>
            <a:ext cx="10634528" cy="3723520"/>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6- إجراءات التنفيذ: الأساليب والآليات المتبعة لتحقيق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الدعم اللازم: الوسائل المادية والبشرية المعينة على 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8- فترة التنفيذ: الفترة الزمنية المتوقعة لتحقيق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9- مسؤولية التنفيذ: الأفراد الذين تناط بهم مسؤولية تنفيذ الإجراءات التي تحقق الهدف سواء أكانوا من داخل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المدرسة أم من خارجها.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940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204260" y="1518934"/>
            <a:ext cx="9550883" cy="3261727"/>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10- مسؤولية التقويم: الأفراد الذين يقومون بمتابعة مدى تحقق الأهداف وفق معايير النجاح، وتقويمها.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11- التقويم: تخصص لبيان تنفيذ الهدف ومبررات عدم التنفيذ.</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12) كشف الزيارات الإشرافية للإداريين والمعلمين والفنيين: يتضمن الزيارات الإشرافية التي ينفذها مدير المدرسة ومساعده لأعضاء الهيئات الإدارية والتدريسية والفنية، والزيارات الإشرافية التي ينفذها المعلمون الأوائل لأعضاء الهيئة التدريسية، خلال العام الدراسي.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531"/>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3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1144" y="1551995"/>
            <a:ext cx="10634528" cy="419544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الخطة التشغيلية : باختصار، تحدد الخطة التشغيلية طبيعة عملك اليومي، ومواعيده، والمسؤولين عنه، وكيفية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القيام به على مدار العام القادم، وتهدف هذه الخطة إلى تحديد كيفية توزيع الموارد البشرية والمالية والمادية لتحقي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الأهداف قصيرة المدى، والتي تساعدك على الوصول إلى أهدافك الاستراتيجية، إن الخطة التشغيلية تساعد على إجابة</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الأسئلة التالية حول عملك اليومي: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من يعمل على هذا؟</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كيف نخصص الموارد لمهمة معيّنة؟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ما هي المخاطر التي تواجهنا في الوقت الحاضر؟</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كيف نخفف هذه المخاطر؟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835"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47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10268" y="1243344"/>
            <a:ext cx="10634528" cy="419544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ما هي فوائد التخطيط التشغيلي؟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يُقدم التخطيط التشغيلي الفرصة لجميع أفراد المؤسسة للمساهمة في جعل مهامهم الفردية مناسبة لإكمال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الصورة المتكاملة لهذه المؤسسة. كما يُتيح لك معرفة ما هي الخطوة التالية التي يجب تنفيذها في مؤسستك،</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وبالتالي ستكون قادراً على التنبؤ بما إذا كانت خططك فعّالة أم لا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قد تظن أن إعداد التخطيط التشغيلي يتطلب الكثير من الجهد. وبكل الأحوال، أنت غالباً تبذل قصارى جهدك في إجراء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الأبحاث الكافية للتأكد من سير جميع الأمور بسلاسة. إذاً تساعد الخطط التشغيلية في تنفيذ الاعمال بجهد قليل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وقت قليل بإمكانيات قليلة لتحقيق أهداف كبيرة.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9351"/>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493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3849" y="1072064"/>
            <a:ext cx="10706536" cy="4564776"/>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تابع فوائد التخطيط التشغيلي؟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التخطط التشغيلي مهم في التخطط للمستقبل، حيث انك لن تعلم أبداً ما إذا كانت التغييرات التي تُجريها تُحقق نتائجاً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إيجابية للمؤسسة أم لا. وبالتالي لن تعلم ما إذا كان عليك الاستمرار في تحسين نهجك أم تجربة نهجاً آخر.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التشغيلي يهدف الى تقسيم العملية إلى أجزاء أبسط. في الواقع إن الجزء الأهم من هذه العملية هو تحديد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الأهداف التي تريد تحقيقها وهو أمر أسهل مما تظن. بمجرّد تحديدك لتلك الأهداف يمكنك البدء في تصميم طرقاً مختلفة لتحقيقها.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يفيد التخطيط التشغيلي في تحديد المهام المطلوبة في سبيل تحقيق ذلك المهام. وبعدها ستصبح قادراً على تعيين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شخصاً محدداً لإتمام كل مهمة من المهام كما يمكنك وضع خطة زمنية لكل خطوة. وأخيراً، يمكنك تحديد مؤشرات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أداء على طول الطريق لقياس مستوى التقدم. جميع هذه المعلومات تشكل خطة رئيسية يمكنك استخدامها للتواصل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 فريقك بأكمله لتطبيق الخطة المستقبلية لمؤسستك.</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354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11144" y="5157192"/>
            <a:ext cx="4597400" cy="7032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39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032" y="1345306"/>
            <a:ext cx="10706536" cy="372352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الخطة التشغيلية هي الجزء الأساسي من خطة العمل وهي مفتاح النجاح في تحقيق الأهداف المحددة للمؤسسة.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ومن أجل ضمان نجاح الخطة التشغيلية يجب عليك الالتزام ببعض المتطلبات الأساسية التي سوف نتحدث عنها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النحو التالي.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الأهداف بشكل واضح: يجب أن تحدد أهداف الخطة التشغيلية بشكل واضح ومحدد، حتى تستطيع تحديد الخطوات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التي ستتخذها لتحقيق هذه الأهداف. يجب أن تكون الأهداف قابلة للقياس والتحقق منها بشكل دوري، وتحديد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المؤشرات الرئيسية التي ستساعدك على تحقيق هذه الأهداف.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3606"/>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782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7408" y="1345306"/>
            <a:ext cx="10441160" cy="378507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تخطيط العمليات اليومية: يجب عليك تخطيط العمليات اليومية التي تساعدك على تحقيق الأهداف المحددة للخطة  التشغيلية. يجب أن تحدد الخطوات التي يجب اتخاذها والأدوات والموارد اللازمة لتنفيذ هذه الخطوات. يجب أن تحدد المهام المسؤولة عن تنفيذ هذه الخطوات ومن يتحمل المسؤولية في حالة عدم تنفيذها بشكل صحيح.</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توفير الموارد اللازمة: يجب عليك توفير الموارد اللازمة لتنفيذ الخطة التشغيلية بشكل صحيح. يجب تحديد الموارد المالية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والبشرية والمواد اللازمة وتوفيرها بشكل كافي لتنفيذ الخطة التشغيلية. يجب أن تضمن توفير هذه الموارد بشكل صحيح لتحقيق الأهداف المحددة.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104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55440" y="1797629"/>
            <a:ext cx="10081120" cy="222554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قياس الأداء وتقييم النتائج: يجب عليك قياس الأداء وتقييم النتائج بشكل دوري لتحديد مدى تحقيق الأهداف المحددة في الخطة التشغيلية. يجب تحديد المؤشرات الرئيسية التي تساعدك على قياس الأداء وتحديد تلك التي تحتاج إلى تحسين. يجب أن يتم تقييم النتائج بشكل دوري لتحديد مدى تحقيق الأهداف المحددة وتحديد الخطوات التي يجب اتخاذها لتحسين الأداء.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473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جدول 1">
            <a:extLst>
              <a:ext uri="{FF2B5EF4-FFF2-40B4-BE49-F238E27FC236}">
                <a16:creationId xmlns:a16="http://schemas.microsoft.com/office/drawing/2014/main" xmlns="" id="{500CA676-AB9D-9A82-2805-45D264278A66}"/>
              </a:ext>
            </a:extLst>
          </p:cNvPr>
          <p:cNvGraphicFramePr>
            <a:graphicFrameLocks noGrp="1"/>
          </p:cNvGraphicFramePr>
          <p:nvPr>
            <p:extLst>
              <p:ext uri="{D42A27DB-BD31-4B8C-83A1-F6EECF244321}">
                <p14:modId xmlns:p14="http://schemas.microsoft.com/office/powerpoint/2010/main" val="1958544061"/>
              </p:ext>
            </p:extLst>
          </p:nvPr>
        </p:nvGraphicFramePr>
        <p:xfrm>
          <a:off x="828543" y="1539411"/>
          <a:ext cx="10379687" cy="3372324"/>
        </p:xfrm>
        <a:graphic>
          <a:graphicData uri="http://schemas.openxmlformats.org/drawingml/2006/table">
            <a:tbl>
              <a:tblPr firstRow="1" bandRow="1">
                <a:tableStyleId>{7DF18680-E054-41AD-8BC1-D1AEF772440D}</a:tableStyleId>
              </a:tblPr>
              <a:tblGrid>
                <a:gridCol w="4644222">
                  <a:extLst>
                    <a:ext uri="{9D8B030D-6E8A-4147-A177-3AD203B41FA5}">
                      <a16:colId xmlns:a16="http://schemas.microsoft.com/office/drawing/2014/main" xmlns="" val="20000"/>
                    </a:ext>
                  </a:extLst>
                </a:gridCol>
                <a:gridCol w="5735465">
                  <a:extLst>
                    <a:ext uri="{9D8B030D-6E8A-4147-A177-3AD203B41FA5}">
                      <a16:colId xmlns:a16="http://schemas.microsoft.com/office/drawing/2014/main" xmlns="" val="20001"/>
                    </a:ext>
                  </a:extLst>
                </a:gridCol>
              </a:tblGrid>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الخطة الاستراتيجية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الخطة التشغيلية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طويلة المدى</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قصيرة المدى</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1"/>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تحدد الرؤية والأهداف الرئيسية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تحدد الخطوات الدقيقة لتحقيق الأهداف</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تركز على المستقبل</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تركز على الحاجة الفورية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r h="1250696">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تشمل التخطيط الاستراتيجي للموارد البشرية والتسويق والمالية والإنتاج والتوزيع والجودة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تشمل تخطيط الإنتاج والتخطيط للمشتريات وتخطيط العمليات</a:t>
                      </a:r>
                      <a:endParaRPr lang="en-US" sz="1600" dirty="0">
                        <a:effectLst/>
                        <a:latin typeface="Alexandria" pitchFamily="2" charset="-78"/>
                        <a:cs typeface="Alexandria" pitchFamily="2" charset="-78"/>
                      </a:endParaRPr>
                    </a:p>
                    <a:p>
                      <a:pPr marL="0" marR="0" algn="ctr" rtl="1">
                        <a:lnSpc>
                          <a:spcPct val="115000"/>
                        </a:lnSpc>
                        <a:spcBef>
                          <a:spcPts val="0"/>
                        </a:spcBef>
                        <a:spcAft>
                          <a:spcPts val="1000"/>
                        </a:spcAft>
                      </a:pPr>
                      <a:r>
                        <a:rPr lang="ar-SA" sz="1600" dirty="0">
                          <a:effectLst/>
                          <a:latin typeface="Alexandria" pitchFamily="2" charset="-78"/>
                          <a:cs typeface="Alexandria" pitchFamily="2" charset="-78"/>
                        </a:rPr>
                        <a:t>وتخطيط الموارد البشرية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746193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2" y="1570664"/>
            <a:ext cx="10225136" cy="274363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الخطوة 1. </a:t>
            </a:r>
            <a:r>
              <a:rPr lang="ar-EG" kern="0" dirty="0">
                <a:solidFill>
                  <a:srgbClr val="000000"/>
                </a:solidFill>
                <a:effectLst/>
                <a:latin typeface="Alexandria" pitchFamily="2" charset="-78"/>
                <a:ea typeface="Times New Roman" panose="02020603050405020304" pitchFamily="18" charset="0"/>
                <a:cs typeface="Alexandria" pitchFamily="2" charset="-78"/>
              </a:rPr>
              <a:t>إنشاء الصفحة الأولى: أحد أهم الأمور التي يجب مراعاتها عند كتابة خطة تشغيلية هو إنشاء صفحة أولى لتلك الخطة، لأنها تتضمن جميع المعلومات الهامة المتعلقة بالخطة. كما تقدم هذه الصفحة جميع المعلومات اللازمة لتوضيح محتوى الوثيقة، مثل عنوان الوثيقة، والاسم المُسجّل، والأشخاص المُعيّنين، وحتى اسم الشخص المسؤول عن إنشاء هذه الوثيقة.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583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032" y="1345306"/>
            <a:ext cx="10706536" cy="4092852"/>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sz="16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كتابة مُلخّص تنفيذي: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المُلخّص التنفيذي هو فقرة نصيّة قصيرة تُلخص النقاط الأساسية لتقريرك بأكمله. احرص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فهم القارئ لخلاصة مشروع بحثك الرئيسية دون الحاجة لقراءة التقرير بأكمله. ويجب أن يحتوي المُلخص التنفيذي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اهداف واسباب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أهم المعلومات والبيانات اللازمة.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ملخص عن الاجراءات المتبعة لتنفيذ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قائمة بأهداف والنتائج المتوقعة من الخطة.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0761"/>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62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345306"/>
            <a:ext cx="10081120"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3. تحديد المهمة والأهداف: </a:t>
            </a:r>
            <a:r>
              <a:rPr lang="ar-EG" kern="0" dirty="0">
                <a:solidFill>
                  <a:srgbClr val="000000"/>
                </a:solidFill>
                <a:effectLst/>
                <a:latin typeface="Alexandria" pitchFamily="2" charset="-78"/>
                <a:ea typeface="Times New Roman" panose="02020603050405020304" pitchFamily="18" charset="0"/>
                <a:cs typeface="Alexandria" pitchFamily="2" charset="-78"/>
              </a:rPr>
              <a:t>إن تحديد مهمة مؤسستك وأهداف مدرستك وغاياتها هي خطوات أساسية في تطوير خطة استراتيجية. فإن لم تكن تعلم إلى أين تتجه سيكون من الصعب ضمان سيرك في الاتجاه الصحيح. ومع ذلك، فإن تحديد  أهداف وغايات المؤسسة ليس دائماً بهذه السهولة. عليك التفكير في الغاية من المؤسسة  والسبب في عمل الأشخاص في هذا المكان، بالإضافة إلى السبب الذي يجعل المخرجات قوية ومحققة للأهداف.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2378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174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345306"/>
            <a:ext cx="10081120" cy="3364319"/>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الاجابة على بعض الاستفسارات مثل "ماذا تفعل المدرسة؟"، و"لماذا نحن موجودون بها؟"، و"كيف نميّز أنفسنا عن منافسينا؟"، ومن المستفيد من المخرجات وخدماتنا؟"، و"أين موقعنا المناسب في العملية التعليمية على مستوى المنطقة؟"، فالإجابة على هذه الأسئلة سوف تساعدك في تحديد مهمتك وأهدافك وخطوات عملك.</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إذن من نحن – لماذا نحن هنا – كيف ننافس- متي نحقق الاهداف – اين نحن من بين المنافسين.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1586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94185" y="1369906"/>
            <a:ext cx="10153128" cy="367722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4. توفير مؤشرات أداء رئيسية: </a:t>
            </a:r>
            <a:r>
              <a:rPr lang="ar-EG" kern="0" dirty="0">
                <a:solidFill>
                  <a:srgbClr val="000000"/>
                </a:solidFill>
                <a:effectLst/>
                <a:latin typeface="Alexandria" pitchFamily="2" charset="-78"/>
                <a:ea typeface="Times New Roman" panose="02020603050405020304" pitchFamily="18" charset="0"/>
                <a:cs typeface="Alexandria" pitchFamily="2" charset="-78"/>
              </a:rPr>
              <a:t>في هذه الخطوة، ستقوم بتقديم دليلاً على أهميّة خطتك التشغيلية وذلك عبر تضمين مؤشرات أداء رئيسية . إنها الأرقام التي تُبيّن مدى نجاح جهودك التسويقيّة واقترابها من تحقيق الأهداف التي وضعتها في خطتك الاستراتيجيّة. ستستخدم بيانات تقوم بجمعها على المدى الطويل لتُثبت أن خطتك فعّالة وناجحة. مثلاً قد تقول، "مثلا نقول ذاد التحصيل الدراسي عند الطلبة بنسبة20% منذ عرض الخطة على المعنيين بها." أو "تحسّنت معدلات رضا أولياء الأمور بمقدار %10 منذ تطبيق الخطة خلال العام الدراسي.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4986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271464" y="1345306"/>
            <a:ext cx="9937104"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5. تضمين ملخص مالي: </a:t>
            </a:r>
            <a:r>
              <a:rPr lang="ar-EG" kern="0" dirty="0">
                <a:solidFill>
                  <a:srgbClr val="000000"/>
                </a:solidFill>
                <a:effectLst/>
                <a:latin typeface="Alexandria" pitchFamily="2" charset="-78"/>
                <a:ea typeface="Times New Roman" panose="02020603050405020304" pitchFamily="18" charset="0"/>
                <a:cs typeface="Alexandria" pitchFamily="2" charset="-78"/>
              </a:rPr>
              <a:t>الخطوة الخامسة لوضع خطة تشغيل ناجحة هي تضمين ملخص مالي. يشمل هذا الملخص قائمة بجميع الاهداف التي من المخطط تنفيذها خلال الفترة الزمنية التي تغطيها الخطة التشغيلية. كما يتضمن الملخص المالي أيضاً معلومات حول مقدار المال الذي يحتاجه تنفيذ كلّ هدف من الاهداف وكيف سيتم إنفاقه وطرق  توجيهه التوجيه السليم وأساليب المراجعة من بنود الصرف لتقديم المستندات اللازمة لجهة الاختصاص.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5549"/>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42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1" y="1454468"/>
            <a:ext cx="10379687" cy="3574633"/>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6. إنشاء خطة توظيف: </a:t>
            </a:r>
            <a:r>
              <a:rPr lang="ar-EG" kern="0" dirty="0">
                <a:solidFill>
                  <a:srgbClr val="000000"/>
                </a:solidFill>
                <a:effectLst/>
                <a:latin typeface="Alexandria" pitchFamily="2" charset="-78"/>
                <a:ea typeface="Times New Roman" panose="02020603050405020304" pitchFamily="18" charset="0"/>
                <a:cs typeface="Alexandria" pitchFamily="2" charset="-78"/>
              </a:rPr>
              <a:t>لكل منظمة احتياجاتها الفريدة من نوعها. فمثلاً قد تتطلب عند عمل الخطة التشغيلية خبراء ومصممين ومحللين لضمان تنفيذ الاهداف بشكل سليم. وكذا الاستخدام الامثل لعملية التوظيف ومحاولة تسكين الهيكل التنظيمي بالخبرات المناسبة والابتعاد عن زيادة عدد الموظفين الذين ليس لهم دور ويمثلوا عبء على المؤسسات التعليمية، وهناك بعض الخطوات المُحددة التي يجب عليك فعلها للتأكد من أنك تنفذ أفضل التعيينات الممكنة داخل المؤسسة التعليمية وفق خطة تشغيل واضحة.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6632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976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7428" y="1608032"/>
            <a:ext cx="10297144" cy="274363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7- تحديد الافتراضات والمخاطر الرئيسية: </a:t>
            </a:r>
            <a:r>
              <a:rPr lang="ar-EG" kern="0" dirty="0">
                <a:solidFill>
                  <a:srgbClr val="000000"/>
                </a:solidFill>
                <a:effectLst/>
                <a:latin typeface="Alexandria" pitchFamily="2" charset="-78"/>
                <a:ea typeface="Times New Roman" panose="02020603050405020304" pitchFamily="18" charset="0"/>
                <a:cs typeface="Alexandria" pitchFamily="2" charset="-78"/>
              </a:rPr>
              <a:t>لا توجد خطة خالية من المخاطر والمُشكلات بشكل مُطلق، لذلك من المهم تحديد عوامل الخطر التي قد تهدد العملية التعليمية والتربوية وطرق معالجتها التي يمكن للمؤسسة تطبيقها لتقليل تلك المخاطر. إذا لم يتم تحديد أيّ مخاطر إذاً فليس هناك مشكلات تعوق الخطة التشغيلية. ولكن في حال كان هناك مخاطر، فمن المهم تحديد ماهيّة تلك المخاطر وكيف تخطط المدرسة  لحلها.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499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2459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0" y="1345306"/>
            <a:ext cx="10379687" cy="315913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1-  القيادات التربوية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حيث عدم تنفيذ العملية الادارية بفاعلية وكفاءة خلال تنسيق جهود العاملين فيها ، ولم تتعامل مع مسائل التربية كونها وحدات متشابكة ومتداخله مستمرة ومتطورة ، بل ركزت على جهودها وقدرتها في الامور الاجرائية دون المهام والقضايا الفنية ، ولم تفتح باب الحوار ، ولم تتسم بالتجديد والشباب القائم ، كما تركزت على البيروقراطية والمركزية والمحسوبية وبعض القيادات الإدارية ليست مدركة لأهداف المؤسسات وغير ملمة بالأسلوب الإداري الحديث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295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7408" y="1217860"/>
            <a:ext cx="10450272" cy="419531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2- قدم التشريعات التربوية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بسب قدم التشريعات التربوية (القوانين والأنظمة) المعمول بها قد حدت من إمكانية بناء المؤسسات التربوية مع الجهات المعنية ، أو تعيق تفويض الصلاحيات أو تغيير السياسات أو التكيف السريع مع المستجدات .</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3- الافتقار الى رؤية تربوية مشتركة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لابد من وضع استراتيجيات مستقبلية لرؤية المستقبل الذي نريد ونتمنى ، والنظر للقضايا الاستراتيجية ذات الأولوية ، وطرح مجموعة من البدائل التي تساعدنا في تحديد ما يمكن أن تكون عليه النظم التربوية في المستقبل من حيث عمليات التطوير والتحسين.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05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0236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908720"/>
            <a:ext cx="11545465" cy="5301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0" y="895159"/>
            <a:ext cx="11722491" cy="5139292"/>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4- المركزية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تعني المركزية أن جهاز التخطيط على مستوي (وزارة التربية والتعليم) هو الذي يقوم بوضع الخطة التعليمية واتخاذ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القرارات المتعلقة بنمط استخدام الموارد وفي ظل المركزية الشديدة لا يكون للمستويات التخطيطية الأدنى أو</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الوحدات القائمة بالتنفيذ، وهذا يتعارض مع كون التخطيط عملية تستند الى المشاركة الايجابية بين المخططين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والمنفذين ولذلك ينبغي اخذ المركزية الديمقراطية التي لا تستبعد الفصل بين التخطيط والتنفيذ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5- ضعف التنسيق والتنظيم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من أسباب التي تجعل التنظيم الإداري عقبة في طريق التخطيط منها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المركزية الشديدة في والتخطيط.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ضعف التنسيق بين جهود القطاعات والوزارات المختلفة المسئولة عن التنمية البشرية والاجتماعية بمفهومها الشمولي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ضعف قنوات الاتصال الافقي والعمودي وهو الذي يؤدي الى تشتت الجهود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8219"/>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191344" y="59359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10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11707" y="1385813"/>
            <a:ext cx="10388799" cy="3882409"/>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ضعف التخطيط التشاركي بين الوزارة والميدان وبين التنظيمات الفرعية للنظام التعليمي ككل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قلة القدرات التربوية السليمة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التأخر في صنع القرارات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الافتقار إلى العمل المؤسسي في الوزارة بمعنى أن وحدة التخطيط في الدائرة لا تمارس نشاطات تخطيطية محددة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إن الإدارة تلعب دورًا هامًا في التخطيط فإذا كان المخطط التربوي يقوم بإعداد الخطط وتصميمها فإن مهمة الإدارة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أن تتحمل مسؤولية التنفيذ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87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11144" y="517751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041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13735" y="1734605"/>
            <a:ext cx="10379687" cy="2225546"/>
          </a:xfrm>
          <a:prstGeom prst="rect">
            <a:avLst/>
          </a:prstGeom>
          <a:noFill/>
        </p:spPr>
        <p:txBody>
          <a:bodyPr wrap="square" rtlCol="0">
            <a:spAutoFit/>
          </a:bodyPr>
          <a:lstStyle/>
          <a:p>
            <a:pPr algn="just" rtl="1">
              <a:lnSpc>
                <a:spcPct val="15000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6</a:t>
            </a:r>
            <a:r>
              <a:rPr lang="ar-EG" b="1" kern="0" dirty="0">
                <a:solidFill>
                  <a:srgbClr val="00B0F0"/>
                </a:solidFill>
                <a:effectLst/>
                <a:latin typeface="Alexandria" pitchFamily="2" charset="-78"/>
                <a:ea typeface="Times New Roman" panose="02020603050405020304" pitchFamily="18" charset="0"/>
                <a:cs typeface="Alexandria" pitchFamily="2" charset="-78"/>
              </a:rPr>
              <a:t>- السياسات التربوية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لابد من إعادة النظر في السياسات التربوية المتبعة لأن معظم الخطط التربوية سواء في جانبها الكمي أو الكيفي غير قادرة على تحقيق الأهداف التربوية ذات المردود الإيجابي على الفرد والمجتمع مثل عدم الاهتمام بتعليم الكبار أو بقدر  بسيط والإهمال في التربية الخاصة بالمعاقين والتركيز على التعليم في الثانوي والجامعي على حساب المستويات  الأخرى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287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06157" y="1090589"/>
            <a:ext cx="10379686" cy="4564776"/>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ملخص المحاضرة: تناولنا مفاهيم:</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(الخطة - أهمية الخطة - شروط الخطة - عناصر الخطة - منطلقات الخطة الاستراتيجية المدرسية).كما تناولنا:</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عناصر الخطة التشغيلية المدرسية: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مجالات الخطة المدرسية: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خطوات بناء خطط العمل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أمثلة لخطط تنفيذية: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الخطة الإجرائية: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المشكلات التي تواجه التخطيط التربوي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891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201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2" y="1797629"/>
            <a:ext cx="10379686" cy="1497141"/>
          </a:xfrm>
          <a:prstGeom prst="rect">
            <a:avLst/>
          </a:prstGeom>
          <a:noFill/>
        </p:spPr>
        <p:txBody>
          <a:bodyPr wrap="square" rtlCol="0">
            <a:spAutoFit/>
          </a:bodyPr>
          <a:lstStyle/>
          <a:p>
            <a:pPr algn="just" rtl="1">
              <a:lnSpc>
                <a:spcPct val="15000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 مصادر المحاضرة الرجاء الاطلاع على المصادر التالية</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الكتاب المقر بالتوصيف التخطيط التربوي المعاصر، صالح أحمد عبابنة، دار المسيرة، 2015 ، ط،1 .</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الخطيط للتنمية المستدامة، محمد مخلص، حامد الشراري، دار ابن رشد، الرياض ، 2023م.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2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xmlns="" id="{F10DEA93-5E19-FEF3-6B91-EC8130448687}"/>
              </a:ext>
            </a:extLst>
          </p:cNvPr>
          <p:cNvGrpSpPr/>
          <p:nvPr/>
        </p:nvGrpSpPr>
        <p:grpSpPr>
          <a:xfrm>
            <a:off x="-5017" y="-7112"/>
            <a:ext cx="12193454" cy="6858000"/>
            <a:chOff x="0" y="0"/>
            <a:chExt cx="12193454" cy="6858000"/>
          </a:xfrm>
        </p:grpSpPr>
        <p:pic>
          <p:nvPicPr>
            <p:cNvPr id="4" name="Picture 3">
              <a:extLst>
                <a:ext uri="{FF2B5EF4-FFF2-40B4-BE49-F238E27FC236}">
                  <a16:creationId xmlns:a16="http://schemas.microsoft.com/office/drawing/2014/main" xmlns="" id="{83C1BF7E-2F59-F7CB-0253-F71A207F343D}"/>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xmlns="" id="{06CFDFF5-ADDD-B9C4-7260-41541438E13D}"/>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xmlns="" id="{76B47BD2-B4DF-4E8F-E121-A1AD47FE2F7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352" y="21336"/>
            <a:ext cx="2717229" cy="1268760"/>
          </a:xfrm>
          <a:prstGeom prst="rect">
            <a:avLst/>
          </a:prstGeom>
        </p:spPr>
      </p:pic>
    </p:spTree>
    <p:extLst>
      <p:ext uri="{BB962C8B-B14F-4D97-AF65-F5344CB8AC3E}">
        <p14:creationId xmlns:p14="http://schemas.microsoft.com/office/powerpoint/2010/main" val="3609915498"/>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7A3640-3A25-4B84-9106-AAE86BD14506}">
  <ds:schemaRefs>
    <ds:schemaRef ds:uri="http://schemas.microsoft.com/sharepoint/v3/contenttype/forms"/>
  </ds:schemaRefs>
</ds:datastoreItem>
</file>

<file path=customXml/itemProps2.xml><?xml version="1.0" encoding="utf-8"?>
<ds:datastoreItem xmlns:ds="http://schemas.openxmlformats.org/officeDocument/2006/customXml" ds:itemID="{6F29F9A6-AE28-419A-84E7-1C602D63F3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2094</TotalTime>
  <Words>2482</Words>
  <Application>Microsoft Office PowerPoint</Application>
  <PresentationFormat>Widescreen</PresentationFormat>
  <Paragraphs>295</Paragraphs>
  <Slides>39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Calibri Light</vt:lpstr>
      <vt:lpstr>Arial</vt:lpstr>
      <vt:lpstr>Roboto Light</vt:lpstr>
      <vt:lpstr>Simplified Arabic</vt:lpstr>
      <vt:lpstr>Calibri</vt:lpstr>
      <vt:lpstr>Tajawal Medium</vt:lpstr>
      <vt:lpstr>Times New Roman</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238</cp:revision>
  <dcterms:created xsi:type="dcterms:W3CDTF">2023-04-29T09:08:23Z</dcterms:created>
  <dcterms:modified xsi:type="dcterms:W3CDTF">2026-04-05T13:33:58Z</dcterms:modified>
</cp:coreProperties>
</file>