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45"/>
  </p:notesMasterIdLst>
  <p:sldIdLst>
    <p:sldId id="480" r:id="rId5"/>
    <p:sldId id="481"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Lst>
  <p:sldSz cx="12192000" cy="6858000"/>
  <p:notesSz cx="6858000" cy="9144000"/>
  <p:embeddedFontLst>
    <p:embeddedFont>
      <p:font typeface="Tajawal Medium" panose="020B0604020202020204" charset="-78"/>
      <p:regular r:id="rId46"/>
      <p:bold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8" roundtripDataSignature="AMtx7mi1gUE8et6Npafsrp7iDrhAexNd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78" autoAdjust="0"/>
    <p:restoredTop sz="94660"/>
  </p:normalViewPr>
  <p:slideViewPr>
    <p:cSldViewPr snapToGrid="0">
      <p:cViewPr varScale="1">
        <p:scale>
          <a:sx n="62" d="100"/>
          <a:sy n="62" d="100"/>
        </p:scale>
        <p:origin x="80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customschemas.google.com/relationships/presentationmetadata" Target="metadata"/><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 name="Google Shape;105;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8" name="Google Shape;12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 name="Google Shape;15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3" name="Google Shape;183;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4" name="Google Shape;19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6" name="Google Shape;216;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7" name="Google Shape;227;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8" name="Google Shape;238;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0" name="Google Shape;260;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1" name="Google Shape;271;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2" name="Google Shape;282;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3" name="Google Shape;29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4" name="Google Shape;304;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5" name="Google Shape;315;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6" name="Google Shape;326;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7" name="Google Shape;33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8" name="Google Shape;348;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9" name="Google Shape;35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0" name="Google Shape;370;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1" name="Google Shape;38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2" name="Google Shape;392;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3" name="Google Shape;403;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4" name="Google Shape;414;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5" name="Google Shape;42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6" name="Google Shape;436;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7" name="Google Shape;447;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58" name="Google Shape;458;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9" name="Google Shape;469;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0" name="Google Shape;480;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p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1" name="Google Shape;491;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p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02" name="Google Shape;502;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4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4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4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4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4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4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4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4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8"/>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8"/>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9"/>
          <p:cNvSpPr>
            <a:spLocks noGrp="1"/>
          </p:cNvSpPr>
          <p:nvPr>
            <p:ph type="pic" idx="2"/>
          </p:nvPr>
        </p:nvSpPr>
        <p:spPr>
          <a:xfrm>
            <a:off x="5183188" y="987425"/>
            <a:ext cx="6172200" cy="4873625"/>
          </a:xfrm>
          <a:prstGeom prst="rect">
            <a:avLst/>
          </a:prstGeom>
          <a:noFill/>
          <a:ln>
            <a:noFill/>
          </a:ln>
        </p:spPr>
      </p:sp>
      <p:sp>
        <p:nvSpPr>
          <p:cNvPr id="64" name="Google Shape;64;p49"/>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50"/>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5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5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2616025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3680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notesSlide" Target="../notesSlides/notesSlide40.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2431435"/>
          </a:xfrm>
          <a:prstGeom prst="rect">
            <a:avLst/>
          </a:prstGeom>
          <a:noFill/>
        </p:spPr>
        <p:txBody>
          <a:bodyPr wrap="square" rtlCol="0">
            <a:spAutoFit/>
          </a:bodyPr>
          <a:lstStyle/>
          <a:p>
            <a:r>
              <a:rPr lang="en-US" sz="2000" b="1" dirty="0"/>
              <a:t>Project Team and Stakeholder Management</a:t>
            </a:r>
          </a:p>
          <a:p>
            <a:pPr marL="0" marR="0" lvl="0" indent="0" algn="l" rtl="0">
              <a:spcBef>
                <a:spcPts val="0"/>
              </a:spcBef>
              <a:spcAft>
                <a:spcPts val="0"/>
              </a:spcAft>
              <a:buNone/>
            </a:pPr>
            <a:r>
              <a:rPr lang="en-GB" sz="2000" b="1" dirty="0">
                <a:solidFill>
                  <a:schemeClr val="tx1"/>
                </a:solidFill>
                <a:latin typeface="Calibri"/>
                <a:ea typeface="Calibri"/>
                <a:cs typeface="Calibri"/>
                <a:sym typeface="Calibri"/>
              </a:rPr>
              <a:t>The Project Team’s Environment (Stakeholders, Developing and Using Project Networks)</a:t>
            </a:r>
          </a:p>
          <a:p>
            <a:pPr marL="0" marR="0" lvl="0" indent="0" algn="l" rtl="0">
              <a:spcBef>
                <a:spcPts val="0"/>
              </a:spcBef>
              <a:spcAft>
                <a:spcPts val="0"/>
              </a:spcAft>
              <a:buNone/>
            </a:pPr>
            <a:endParaRPr lang="en-GB" sz="2400" b="1" dirty="0">
              <a:solidFill>
                <a:schemeClr val="tx1"/>
              </a:solidFill>
              <a:latin typeface="Calibri"/>
              <a:ea typeface="Calibri"/>
              <a:cs typeface="Calibri"/>
              <a:sym typeface="Calibri"/>
            </a:endParaRPr>
          </a:p>
          <a:p>
            <a:pPr marL="0" marR="0" lvl="0" indent="0" algn="l" rtl="0">
              <a:spcBef>
                <a:spcPts val="0"/>
              </a:spcBef>
              <a:spcAft>
                <a:spcPts val="0"/>
              </a:spcAft>
              <a:buNone/>
            </a:pPr>
            <a:endParaRPr lang="en-GB" sz="2400" b="1" dirty="0">
              <a:solidFill>
                <a:schemeClr val="tx1"/>
              </a:solidFill>
              <a:latin typeface="Calibri"/>
              <a:ea typeface="Calibri"/>
              <a:cs typeface="Calibri"/>
              <a:sym typeface="Calibri"/>
            </a:endParaRPr>
          </a:p>
          <a:p>
            <a:pPr marL="0" marR="0" lvl="0" indent="0" algn="l" rtl="0">
              <a:spcBef>
                <a:spcPts val="0"/>
              </a:spcBef>
              <a:spcAft>
                <a:spcPts val="0"/>
              </a:spcAft>
              <a:buNone/>
            </a:pPr>
            <a:endParaRPr lang="en-GB" sz="2400" b="1" dirty="0">
              <a:solidFill>
                <a:schemeClr val="tx1"/>
              </a:solidFill>
              <a:latin typeface="Calibri"/>
              <a:ea typeface="Calibri"/>
              <a:cs typeface="Calibri"/>
              <a:sym typeface="Calibri"/>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329269" y="5104240"/>
            <a:ext cx="1670650" cy="892552"/>
          </a:xfrm>
          <a:prstGeom prst="rect">
            <a:avLst/>
          </a:prstGeom>
          <a:noFill/>
        </p:spPr>
        <p:txBody>
          <a:bodyPr wrap="none" rtlCol="0">
            <a:spAutoFit/>
          </a:bodyPr>
          <a:lstStyle/>
          <a:p>
            <a:r>
              <a:rPr lang="en-US" sz="3200" b="1" dirty="0">
                <a:latin typeface="Tajawal Medium" panose="00000600000000000000" pitchFamily="2" charset="-78"/>
                <a:cs typeface="Tajawal Medium" panose="00000600000000000000" pitchFamily="2" charset="-78"/>
              </a:rPr>
              <a:t>PGM 341</a:t>
            </a:r>
          </a:p>
          <a:p>
            <a:r>
              <a:rPr lang="en-US" sz="2000" dirty="0">
                <a:latin typeface="Alexandria" charset="0"/>
                <a:cs typeface="Alexandria" charset="0"/>
              </a:rPr>
              <a:t>7th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77416" y="2785710"/>
            <a:ext cx="6310724" cy="1877437"/>
          </a:xfrm>
          <a:prstGeom prst="rect">
            <a:avLst/>
          </a:prstGeom>
          <a:noFill/>
        </p:spPr>
        <p:txBody>
          <a:bodyPr wrap="square" rtlCol="0">
            <a:spAutoFit/>
          </a:bodyPr>
          <a:lstStyle/>
          <a:p>
            <a:r>
              <a:rPr lang="en-US" sz="2400" b="1" dirty="0"/>
              <a:t>Project Team and Stakeholder Management</a:t>
            </a:r>
          </a:p>
          <a:p>
            <a:pPr marL="0" marR="0" lvl="0" indent="0" algn="l" rtl="0">
              <a:spcBef>
                <a:spcPts val="0"/>
              </a:spcBef>
              <a:spcAft>
                <a:spcPts val="0"/>
              </a:spcAft>
              <a:buNone/>
            </a:pPr>
            <a:r>
              <a:rPr lang="en-GB" sz="2000" b="1" dirty="0">
                <a:solidFill>
                  <a:schemeClr val="tx1"/>
                </a:solidFill>
                <a:latin typeface="Calibri"/>
                <a:ea typeface="Calibri"/>
                <a:cs typeface="Calibri"/>
                <a:sym typeface="Calibri"/>
              </a:rPr>
              <a:t>The Project Team’s Environment (Stakeholders, Developing and Using Project Networks)</a:t>
            </a:r>
            <a:endParaRPr lang="en-GB" sz="2000" b="1" dirty="0">
              <a:solidFill>
                <a:schemeClr val="tx1"/>
              </a:solidFill>
              <a:latin typeface="Tajawal Medium"/>
              <a:ea typeface="Tajawal Medium"/>
              <a:cs typeface="Tajawal Medium"/>
              <a:sym typeface="Tajawal Medium"/>
            </a:endParaRP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p:txBody>
      </p:sp>
      <p:sp>
        <p:nvSpPr>
          <p:cNvPr id="11" name="TextBox 10"/>
          <p:cNvSpPr txBox="1"/>
          <p:nvPr/>
        </p:nvSpPr>
        <p:spPr>
          <a:xfrm>
            <a:off x="6370224" y="4802552"/>
            <a:ext cx="1300164" cy="707886"/>
          </a:xfrm>
          <a:prstGeom prst="rect">
            <a:avLst/>
          </a:prstGeom>
          <a:noFill/>
        </p:spPr>
        <p:txBody>
          <a:bodyPr wrap="none" rtlCol="0">
            <a:spAutoFit/>
          </a:bodyPr>
          <a:lstStyle/>
          <a:p>
            <a:r>
              <a:rPr lang="en-US" sz="2000" b="1" dirty="0">
                <a:latin typeface="Tajawal Medium" panose="00000600000000000000" pitchFamily="2" charset="-78"/>
                <a:cs typeface="Tajawal Medium" panose="00000600000000000000" pitchFamily="2" charset="-78"/>
              </a:rPr>
              <a:t>PGM 341</a:t>
            </a:r>
          </a:p>
          <a:p>
            <a:r>
              <a:rPr lang="en-US" sz="2000" dirty="0">
                <a:latin typeface="Alexandria" charset="0"/>
                <a:cs typeface="Alexandria" charset="0"/>
              </a:rPr>
              <a:t>7</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2"/>
          <p:cNvSpPr txBox="1">
            <a:spLocks noGrp="1"/>
          </p:cNvSpPr>
          <p:nvPr>
            <p:ph type="body" idx="1"/>
          </p:nvPr>
        </p:nvSpPr>
        <p:spPr>
          <a:xfrm>
            <a:off x="561703" y="1823539"/>
            <a:ext cx="11090365" cy="4584499"/>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lnSpc>
                <a:spcPct val="90000"/>
              </a:lnSpc>
              <a:spcBef>
                <a:spcPts val="0"/>
              </a:spcBef>
              <a:spcAft>
                <a:spcPts val="0"/>
              </a:spcAft>
              <a:buClr>
                <a:schemeClr val="dk1"/>
              </a:buClr>
              <a:buSzPct val="100000"/>
              <a:buNone/>
            </a:pPr>
            <a:r>
              <a:rPr lang="en-US"/>
              <a:t>Lecture 1: Determining the Direction and Initial Specifications of a Project.</a:t>
            </a:r>
            <a:endParaRPr/>
          </a:p>
          <a:p>
            <a:pPr marL="0" lvl="0" indent="0" algn="l" rtl="0">
              <a:lnSpc>
                <a:spcPct val="90000"/>
              </a:lnSpc>
              <a:spcBef>
                <a:spcPts val="1000"/>
              </a:spcBef>
              <a:spcAft>
                <a:spcPts val="0"/>
              </a:spcAft>
              <a:buClr>
                <a:schemeClr val="dk1"/>
              </a:buClr>
              <a:buSzPct val="100000"/>
              <a:buNone/>
            </a:pPr>
            <a:r>
              <a:rPr lang="en-US"/>
              <a:t>Lecture 2: the search for the high-performing team.</a:t>
            </a:r>
            <a:endParaRPr/>
          </a:p>
          <a:p>
            <a:pPr marL="0" lvl="0" indent="0" algn="l" rtl="0">
              <a:lnSpc>
                <a:spcPct val="90000"/>
              </a:lnSpc>
              <a:spcBef>
                <a:spcPts val="1000"/>
              </a:spcBef>
              <a:spcAft>
                <a:spcPts val="0"/>
              </a:spcAft>
              <a:buClr>
                <a:schemeClr val="dk1"/>
              </a:buClr>
              <a:buSzPct val="100000"/>
              <a:buNone/>
            </a:pPr>
            <a:r>
              <a:rPr lang="en-US"/>
              <a:t>Lecture 3: Context: Laying the Foundation for Team Success.</a:t>
            </a:r>
            <a:endParaRPr/>
          </a:p>
          <a:p>
            <a:pPr marL="0" lvl="0" indent="0" algn="l" rtl="0">
              <a:lnSpc>
                <a:spcPct val="90000"/>
              </a:lnSpc>
              <a:spcBef>
                <a:spcPts val="1000"/>
              </a:spcBef>
              <a:spcAft>
                <a:spcPts val="0"/>
              </a:spcAft>
              <a:buClr>
                <a:schemeClr val="dk1"/>
              </a:buClr>
              <a:buSzPct val="100000"/>
              <a:buNone/>
            </a:pPr>
            <a:r>
              <a:rPr lang="en-US"/>
              <a:t>Lecture 4: Composition: Getting the Right People on the Bus.</a:t>
            </a:r>
            <a:endParaRPr/>
          </a:p>
          <a:p>
            <a:pPr marL="0" lvl="0" indent="0" algn="l" rtl="0">
              <a:lnSpc>
                <a:spcPct val="90000"/>
              </a:lnSpc>
              <a:spcBef>
                <a:spcPts val="1000"/>
              </a:spcBef>
              <a:spcAft>
                <a:spcPts val="0"/>
              </a:spcAft>
              <a:buClr>
                <a:schemeClr val="dk1"/>
              </a:buClr>
              <a:buSzPct val="100000"/>
              <a:buNone/>
            </a:pPr>
            <a:r>
              <a:rPr lang="en-US"/>
              <a:t>Lecture 5: competencies: Developing Team Skills for High Performance.</a:t>
            </a:r>
            <a:endParaRPr/>
          </a:p>
          <a:p>
            <a:pPr marL="0" lvl="0" indent="0" algn="l" rtl="0">
              <a:lnSpc>
                <a:spcPct val="90000"/>
              </a:lnSpc>
              <a:spcBef>
                <a:spcPts val="1000"/>
              </a:spcBef>
              <a:spcAft>
                <a:spcPts val="0"/>
              </a:spcAft>
              <a:buClr>
                <a:schemeClr val="dk1"/>
              </a:buClr>
              <a:buSzPct val="100000"/>
              <a:buNone/>
            </a:pPr>
            <a:r>
              <a:rPr lang="en-US"/>
              <a:t>Lecture 6: Change: Devising More Effective Ways of Working Together.</a:t>
            </a:r>
            <a:endParaRPr/>
          </a:p>
          <a:p>
            <a:pPr marL="0" lvl="0" indent="0" algn="l" rtl="0">
              <a:lnSpc>
                <a:spcPct val="90000"/>
              </a:lnSpc>
              <a:spcBef>
                <a:spcPts val="1000"/>
              </a:spcBef>
              <a:spcAft>
                <a:spcPts val="0"/>
              </a:spcAft>
              <a:buClr>
                <a:srgbClr val="00B050"/>
              </a:buClr>
              <a:buSzPct val="100000"/>
              <a:buNone/>
            </a:pPr>
            <a:r>
              <a:rPr lang="en-US" b="1">
                <a:solidFill>
                  <a:srgbClr val="00B050"/>
                </a:solidFill>
              </a:rPr>
              <a:t>Lecture 7: The Project Team’s Environment (Stakeholders, Developing and Using Project Networks).</a:t>
            </a:r>
            <a:endParaRPr/>
          </a:p>
          <a:p>
            <a:pPr marL="0" lvl="0" indent="0" algn="l" rtl="0">
              <a:lnSpc>
                <a:spcPct val="90000"/>
              </a:lnSpc>
              <a:spcBef>
                <a:spcPts val="1000"/>
              </a:spcBef>
              <a:spcAft>
                <a:spcPts val="0"/>
              </a:spcAft>
              <a:buClr>
                <a:schemeClr val="dk1"/>
              </a:buClr>
              <a:buSzPct val="100000"/>
              <a:buNone/>
            </a:pPr>
            <a:r>
              <a:rPr lang="en-US"/>
              <a:t>Lecture 8: Leading Project Teams.</a:t>
            </a:r>
            <a:endParaRPr/>
          </a:p>
          <a:p>
            <a:pPr marL="0" lvl="0" indent="0" algn="l" rtl="0">
              <a:lnSpc>
                <a:spcPct val="90000"/>
              </a:lnSpc>
              <a:spcBef>
                <a:spcPts val="1000"/>
              </a:spcBef>
              <a:spcAft>
                <a:spcPts val="0"/>
              </a:spcAft>
              <a:buClr>
                <a:schemeClr val="dk1"/>
              </a:buClr>
              <a:buSzPct val="100000"/>
              <a:buNone/>
            </a:pPr>
            <a:r>
              <a:rPr lang="en-US"/>
              <a:t>Lecture 9: Managing Conflict in the Team.</a:t>
            </a:r>
            <a:endParaRPr/>
          </a:p>
          <a:p>
            <a:pPr marL="0" lvl="0" indent="0" algn="l" rtl="0">
              <a:lnSpc>
                <a:spcPct val="90000"/>
              </a:lnSpc>
              <a:spcBef>
                <a:spcPts val="1000"/>
              </a:spcBef>
              <a:spcAft>
                <a:spcPts val="0"/>
              </a:spcAft>
              <a:buClr>
                <a:schemeClr val="dk1"/>
              </a:buClr>
              <a:buSzPct val="100000"/>
              <a:buNone/>
            </a:pPr>
            <a:r>
              <a:rPr lang="en-US"/>
              <a:t>Lecture 10: Writing Project Reports.</a:t>
            </a:r>
            <a:endParaRPr/>
          </a:p>
          <a:p>
            <a:pPr marL="0" lvl="0" indent="0" algn="just" rtl="0">
              <a:lnSpc>
                <a:spcPct val="90000"/>
              </a:lnSpc>
              <a:spcBef>
                <a:spcPts val="1000"/>
              </a:spcBef>
              <a:spcAft>
                <a:spcPts val="0"/>
              </a:spcAft>
              <a:buClr>
                <a:schemeClr val="dk1"/>
              </a:buClr>
              <a:buSzPct val="100000"/>
              <a:buNone/>
            </a:pPr>
            <a:endParaRPr b="1"/>
          </a:p>
        </p:txBody>
      </p:sp>
      <p:pic>
        <p:nvPicPr>
          <p:cNvPr id="97" name="Google Shape;97;p2"/>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98" name="Google Shape;98;p2"/>
          <p:cNvSpPr/>
          <p:nvPr/>
        </p:nvSpPr>
        <p:spPr>
          <a:xfrm>
            <a:off x="3853543" y="664496"/>
            <a:ext cx="451974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a:solidFill>
                  <a:srgbClr val="FFFF00"/>
                </a:solidFill>
                <a:latin typeface="Calibri"/>
                <a:ea typeface="Calibri"/>
                <a:cs typeface="Calibri"/>
                <a:sym typeface="Calibri"/>
              </a:rPr>
              <a:t>Course Outline </a:t>
            </a:r>
            <a:endParaRPr/>
          </a:p>
        </p:txBody>
      </p:sp>
      <p:pic>
        <p:nvPicPr>
          <p:cNvPr id="99" name="Google Shape;99;p2"/>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00" name="Google Shape;100;p2"/>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01" name="Google Shape;101;p2"/>
          <p:cNvPicPr preferRelativeResize="0"/>
          <p:nvPr/>
        </p:nvPicPr>
        <p:blipFill rotWithShape="1">
          <a:blip r:embed="rId5">
            <a:alphaModFix/>
          </a:blip>
          <a:srcRect/>
          <a:stretch/>
        </p:blipFill>
        <p:spPr>
          <a:xfrm>
            <a:off x="2170446" y="6605185"/>
            <a:ext cx="9902229" cy="204838"/>
          </a:xfrm>
          <a:prstGeom prst="rect">
            <a:avLst/>
          </a:prstGeom>
          <a:noFill/>
          <a:ln>
            <a:noFill/>
          </a:ln>
        </p:spPr>
      </p:pic>
      <p:sp>
        <p:nvSpPr>
          <p:cNvPr id="102" name="Google Shape;102;p2"/>
          <p:cNvSpPr txBox="1"/>
          <p:nvPr/>
        </p:nvSpPr>
        <p:spPr>
          <a:xfrm>
            <a:off x="388709" y="533233"/>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pic>
        <p:nvPicPr>
          <p:cNvPr id="2" name="Picture 1">
            <a:extLst>
              <a:ext uri="{FF2B5EF4-FFF2-40B4-BE49-F238E27FC236}">
                <a16:creationId xmlns:a16="http://schemas.microsoft.com/office/drawing/2014/main" id="{97C2CDD6-47A4-32BC-0228-824E4F3E59D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3"/>
          <p:cNvSpPr txBox="1">
            <a:spLocks noGrp="1"/>
          </p:cNvSpPr>
          <p:nvPr>
            <p:ph type="body" idx="1"/>
          </p:nvPr>
        </p:nvSpPr>
        <p:spPr>
          <a:xfrm>
            <a:off x="651740" y="2038693"/>
            <a:ext cx="10515600" cy="41153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a:t>1. Stakeholders.</a:t>
            </a:r>
            <a:endParaRPr/>
          </a:p>
          <a:p>
            <a:pPr marL="0" lvl="0" indent="0" algn="l" rtl="0">
              <a:lnSpc>
                <a:spcPct val="90000"/>
              </a:lnSpc>
              <a:spcBef>
                <a:spcPts val="1000"/>
              </a:spcBef>
              <a:spcAft>
                <a:spcPts val="0"/>
              </a:spcAft>
              <a:buClr>
                <a:schemeClr val="dk1"/>
              </a:buClr>
              <a:buSzPts val="2800"/>
              <a:buNone/>
            </a:pPr>
            <a:r>
              <a:rPr lang="en-US"/>
              <a:t>2. Developing and Using Project Networks.</a:t>
            </a:r>
            <a:endParaRPr/>
          </a:p>
        </p:txBody>
      </p:sp>
      <p:pic>
        <p:nvPicPr>
          <p:cNvPr id="108" name="Google Shape;108;p3"/>
          <p:cNvPicPr preferRelativeResize="0"/>
          <p:nvPr/>
        </p:nvPicPr>
        <p:blipFill rotWithShape="1">
          <a:blip r:embed="rId3">
            <a:alphaModFix/>
          </a:blip>
          <a:srcRect/>
          <a:stretch/>
        </p:blipFill>
        <p:spPr>
          <a:xfrm>
            <a:off x="180061" y="213339"/>
            <a:ext cx="11472007" cy="1610200"/>
          </a:xfrm>
          <a:prstGeom prst="rect">
            <a:avLst/>
          </a:prstGeom>
          <a:noFill/>
          <a:ln>
            <a:noFill/>
          </a:ln>
        </p:spPr>
      </p:pic>
      <p:sp>
        <p:nvSpPr>
          <p:cNvPr id="109" name="Google Shape;109;p3"/>
          <p:cNvSpPr/>
          <p:nvPr/>
        </p:nvSpPr>
        <p:spPr>
          <a:xfrm>
            <a:off x="3853543" y="664496"/>
            <a:ext cx="4519748"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a:solidFill>
                  <a:srgbClr val="FFFF00"/>
                </a:solidFill>
                <a:latin typeface="Calibri"/>
                <a:ea typeface="Calibri"/>
                <a:cs typeface="Calibri"/>
                <a:sym typeface="Calibri"/>
              </a:rPr>
              <a:t>Lecture Outline </a:t>
            </a:r>
            <a:endParaRPr/>
          </a:p>
        </p:txBody>
      </p:sp>
      <p:pic>
        <p:nvPicPr>
          <p:cNvPr id="110" name="Google Shape;110;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11" name="Google Shape;111;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12" name="Google Shape;112;p3"/>
          <p:cNvPicPr preferRelativeResize="0"/>
          <p:nvPr/>
        </p:nvPicPr>
        <p:blipFill rotWithShape="1">
          <a:blip r:embed="rId5">
            <a:alphaModFix/>
          </a:blip>
          <a:srcRect/>
          <a:stretch/>
        </p:blipFill>
        <p:spPr>
          <a:xfrm>
            <a:off x="2170446" y="6605185"/>
            <a:ext cx="9902229" cy="204838"/>
          </a:xfrm>
          <a:prstGeom prst="rect">
            <a:avLst/>
          </a:prstGeom>
          <a:noFill/>
          <a:ln>
            <a:noFill/>
          </a:ln>
        </p:spPr>
      </p:pic>
      <p:pic>
        <p:nvPicPr>
          <p:cNvPr id="113" name="Google Shape;113;p3"/>
          <p:cNvPicPr preferRelativeResize="0"/>
          <p:nvPr/>
        </p:nvPicPr>
        <p:blipFill rotWithShape="1">
          <a:blip r:embed="rId6">
            <a:alphaModFix/>
          </a:blip>
          <a:srcRect/>
          <a:stretch/>
        </p:blipFill>
        <p:spPr>
          <a:xfrm>
            <a:off x="651740" y="5508979"/>
            <a:ext cx="1222425" cy="1096206"/>
          </a:xfrm>
          <a:prstGeom prst="rect">
            <a:avLst/>
          </a:prstGeom>
          <a:noFill/>
          <a:ln>
            <a:noFill/>
          </a:ln>
        </p:spPr>
      </p:pic>
      <p:sp>
        <p:nvSpPr>
          <p:cNvPr id="114" name="Google Shape;114;p3"/>
          <p:cNvSpPr txBox="1"/>
          <p:nvPr/>
        </p:nvSpPr>
        <p:spPr>
          <a:xfrm>
            <a:off x="388709" y="608503"/>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pic>
        <p:nvPicPr>
          <p:cNvPr id="2" name="Picture 1">
            <a:extLst>
              <a:ext uri="{FF2B5EF4-FFF2-40B4-BE49-F238E27FC236}">
                <a16:creationId xmlns:a16="http://schemas.microsoft.com/office/drawing/2014/main" id="{738A4359-5406-0586-7BCD-887E4E59DDD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4"/>
          <p:cNvSpPr txBox="1">
            <a:spLocks noGrp="1"/>
          </p:cNvSpPr>
          <p:nvPr>
            <p:ph type="body" idx="1"/>
          </p:nvPr>
        </p:nvSpPr>
        <p:spPr>
          <a:xfrm>
            <a:off x="451959" y="2043864"/>
            <a:ext cx="1129937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Introduction:</a:t>
            </a:r>
            <a:endParaRPr/>
          </a:p>
          <a:p>
            <a:pPr marL="0" lvl="0" indent="0" algn="just" rtl="0">
              <a:lnSpc>
                <a:spcPct val="90000"/>
              </a:lnSpc>
              <a:spcBef>
                <a:spcPts val="1000"/>
              </a:spcBef>
              <a:spcAft>
                <a:spcPts val="0"/>
              </a:spcAft>
              <a:buClr>
                <a:schemeClr val="dk1"/>
              </a:buClr>
              <a:buSzPts val="2800"/>
              <a:buNone/>
            </a:pPr>
            <a:r>
              <a:rPr lang="en-US"/>
              <a:t>Projects never exist in isolation. They are always connected to a </a:t>
            </a:r>
            <a:r>
              <a:rPr lang="en-US" b="1"/>
              <a:t>network of people and organization </a:t>
            </a:r>
            <a:r>
              <a:rPr lang="en-US"/>
              <a:t>—</a:t>
            </a:r>
            <a:r>
              <a:rPr lang="en-US" b="1"/>
              <a:t>stakeholders</a:t>
            </a:r>
            <a:r>
              <a:rPr lang="en-US"/>
              <a:t>—who are affected by them in some way and who want some say in how they are run or what they will produce. Project leaders need to be able to identify these important stakeholders and manage their interactions with the project.</a:t>
            </a:r>
            <a:endParaRPr/>
          </a:p>
        </p:txBody>
      </p:sp>
      <p:pic>
        <p:nvPicPr>
          <p:cNvPr id="120" name="Google Shape;120;p4"/>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121" name="Google Shape;121;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124" name="Google Shape;124;p4"/>
          <p:cNvSpPr txBox="1"/>
          <p:nvPr/>
        </p:nvSpPr>
        <p:spPr>
          <a:xfrm>
            <a:off x="328669" y="72605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dirty="0">
                <a:solidFill>
                  <a:srgbClr val="FF0000"/>
                </a:solidFill>
                <a:latin typeface="Tajawal Medium"/>
                <a:ea typeface="Tajawal Medium"/>
                <a:cs typeface="Tajawal Medium"/>
                <a:sym typeface="Tajawal Medium"/>
              </a:rPr>
              <a:t>Lecture 7</a:t>
            </a:r>
            <a:endParaRPr dirty="0"/>
          </a:p>
        </p:txBody>
      </p:sp>
      <p:sp>
        <p:nvSpPr>
          <p:cNvPr id="125" name="Google Shape;125;p4"/>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066FA25D-DE1E-83C9-C1D8-E558BF5641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5"/>
          <p:cNvSpPr txBox="1">
            <a:spLocks noGrp="1"/>
          </p:cNvSpPr>
          <p:nvPr>
            <p:ph type="body" idx="1"/>
          </p:nvPr>
        </p:nvSpPr>
        <p:spPr>
          <a:xfrm>
            <a:off x="483326" y="2096528"/>
            <a:ext cx="11011988" cy="4203941"/>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1. Stakeholders:</a:t>
            </a:r>
            <a:endParaRPr/>
          </a:p>
          <a:p>
            <a:pPr marL="0" lvl="0" indent="0" algn="just" rtl="0">
              <a:lnSpc>
                <a:spcPct val="90000"/>
              </a:lnSpc>
              <a:spcBef>
                <a:spcPts val="1000"/>
              </a:spcBef>
              <a:spcAft>
                <a:spcPts val="0"/>
              </a:spcAft>
              <a:buClr>
                <a:schemeClr val="dk1"/>
              </a:buClr>
              <a:buSzPts val="2800"/>
              <a:buNone/>
            </a:pPr>
            <a:r>
              <a:rPr lang="en-US" b="1"/>
              <a:t>Stakeholders</a:t>
            </a:r>
            <a:r>
              <a:rPr lang="en-US"/>
              <a:t> are those people, organizational units, and institutions that have a vested interest in the conduct and outcome of the project and can affect it in some way. The most critical stakeholders are those who are most affected by the project and those who have the most say in how it is run and what it produces. Balancing the interests, desires, and needs of so diverse a group is a challenge for any project leader.</a:t>
            </a:r>
            <a:endParaRPr/>
          </a:p>
          <a:p>
            <a:pPr marL="0" lvl="0" indent="0" algn="just" rtl="0">
              <a:lnSpc>
                <a:spcPct val="90000"/>
              </a:lnSpc>
              <a:spcBef>
                <a:spcPts val="1000"/>
              </a:spcBef>
              <a:spcAft>
                <a:spcPts val="0"/>
              </a:spcAft>
              <a:buClr>
                <a:schemeClr val="dk1"/>
              </a:buClr>
              <a:buSzPts val="2800"/>
              <a:buNone/>
            </a:pPr>
            <a:endParaRPr/>
          </a:p>
        </p:txBody>
      </p:sp>
      <p:pic>
        <p:nvPicPr>
          <p:cNvPr id="131" name="Google Shape;131;p5"/>
          <p:cNvPicPr preferRelativeResize="0"/>
          <p:nvPr/>
        </p:nvPicPr>
        <p:blipFill rotWithShape="1">
          <a:blip r:embed="rId3">
            <a:alphaModFix/>
          </a:blip>
          <a:srcRect/>
          <a:stretch/>
        </p:blipFill>
        <p:spPr>
          <a:xfrm>
            <a:off x="180062" y="213339"/>
            <a:ext cx="11173738" cy="1610200"/>
          </a:xfrm>
          <a:prstGeom prst="rect">
            <a:avLst/>
          </a:prstGeom>
          <a:noFill/>
          <a:ln>
            <a:noFill/>
          </a:ln>
        </p:spPr>
      </p:pic>
      <p:pic>
        <p:nvPicPr>
          <p:cNvPr id="132" name="Google Shape;132;p5"/>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3" name="Google Shape;133;p5"/>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4" name="Google Shape;134;p5"/>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135" name="Google Shape;135;p5"/>
          <p:cNvSpPr txBox="1"/>
          <p:nvPr/>
        </p:nvSpPr>
        <p:spPr>
          <a:xfrm>
            <a:off x="483326" y="521434"/>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136" name="Google Shape;136;p5"/>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85C36E56-2239-99CE-6C1C-2121CC81BC1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6"/>
          <p:cNvSpPr txBox="1">
            <a:spLocks noGrp="1"/>
          </p:cNvSpPr>
          <p:nvPr>
            <p:ph type="body" idx="1"/>
          </p:nvPr>
        </p:nvSpPr>
        <p:spPr>
          <a:xfrm>
            <a:off x="838200" y="1994243"/>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Each project will have its own unique profile of stakeholders, but we will examine some of the more common ones in this section. We look first at three particularly important stakeholders: </a:t>
            </a:r>
            <a:r>
              <a:rPr lang="en-US">
                <a:solidFill>
                  <a:srgbClr val="FF0000"/>
                </a:solidFill>
              </a:rPr>
              <a:t>project clients, </a:t>
            </a:r>
            <a:r>
              <a:rPr lang="en-US"/>
              <a:t>the </a:t>
            </a:r>
            <a:r>
              <a:rPr lang="en-US">
                <a:solidFill>
                  <a:srgbClr val="FF0000"/>
                </a:solidFill>
              </a:rPr>
              <a:t>managers of the organization that hosts the project</a:t>
            </a:r>
            <a:r>
              <a:rPr lang="en-US"/>
              <a:t>, and </a:t>
            </a:r>
            <a:r>
              <a:rPr lang="en-US">
                <a:solidFill>
                  <a:srgbClr val="FF0000"/>
                </a:solidFill>
              </a:rPr>
              <a:t>the project team. </a:t>
            </a:r>
            <a:r>
              <a:rPr lang="en-US"/>
              <a:t>For various reasons, these stakeholders usually have a great deal of say in how a project is set up and conducted. We then examine </a:t>
            </a:r>
            <a:r>
              <a:rPr lang="en-US" b="1"/>
              <a:t>external and internal resource suppliers.</a:t>
            </a:r>
            <a:r>
              <a:rPr lang="en-US"/>
              <a:t> Projects depend on others for resources, and so they, too, can affect the project. We give attention next to </a:t>
            </a:r>
            <a:r>
              <a:rPr lang="en-US" b="1"/>
              <a:t>regulators.</a:t>
            </a:r>
            <a:endParaRPr/>
          </a:p>
        </p:txBody>
      </p:sp>
      <p:pic>
        <p:nvPicPr>
          <p:cNvPr id="142" name="Google Shape;142;p6"/>
          <p:cNvPicPr preferRelativeResize="0"/>
          <p:nvPr/>
        </p:nvPicPr>
        <p:blipFill rotWithShape="1">
          <a:blip r:embed="rId3">
            <a:alphaModFix/>
          </a:blip>
          <a:srcRect/>
          <a:stretch/>
        </p:blipFill>
        <p:spPr>
          <a:xfrm>
            <a:off x="180062" y="213339"/>
            <a:ext cx="11173738" cy="1610200"/>
          </a:xfrm>
          <a:prstGeom prst="rect">
            <a:avLst/>
          </a:prstGeom>
          <a:noFill/>
          <a:ln>
            <a:noFill/>
          </a:ln>
        </p:spPr>
      </p:pic>
      <p:pic>
        <p:nvPicPr>
          <p:cNvPr id="143" name="Google Shape;143;p6"/>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44" name="Google Shape;144;p6"/>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45" name="Google Shape;145;p6"/>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146" name="Google Shape;146;p6"/>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147" name="Google Shape;147;p6"/>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E5A52D84-57E5-EDB7-E89F-7FCC06FD018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7"/>
          <p:cNvSpPr txBox="1">
            <a:spLocks noGrp="1"/>
          </p:cNvSpPr>
          <p:nvPr>
            <p:ph type="body" idx="1"/>
          </p:nvPr>
        </p:nvSpPr>
        <p:spPr>
          <a:xfrm>
            <a:off x="367937" y="1982379"/>
            <a:ext cx="11456125"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Projects often have to meet regulatory standards, so leaders need to work with those who enforce them. Many projects are intended to benefit others after the project itself is completed. These </a:t>
            </a:r>
            <a:r>
              <a:rPr lang="en-US" b="1"/>
              <a:t>end users of the project </a:t>
            </a:r>
            <a:r>
              <a:rPr lang="en-US"/>
              <a:t>need to be addressed as well. Additionally, any implementers—those who may be tasked with executing project recommendations—should be kept in mind throughout the project as partners in the next step of the process. </a:t>
            </a:r>
            <a:r>
              <a:rPr lang="en-US" b="1">
                <a:solidFill>
                  <a:srgbClr val="FF0000"/>
                </a:solidFill>
              </a:rPr>
              <a:t>Finally, </a:t>
            </a:r>
            <a:r>
              <a:rPr lang="en-US"/>
              <a:t>we address a set of stakeholders who are often ignored in the project management literature but who are very important: </a:t>
            </a:r>
            <a:r>
              <a:rPr lang="en-US" b="1"/>
              <a:t>political players</a:t>
            </a:r>
            <a:r>
              <a:rPr lang="en-US"/>
              <a:t>—the informal supporters and opponents with whom projects often deal.</a:t>
            </a:r>
            <a:endParaRPr/>
          </a:p>
        </p:txBody>
      </p:sp>
      <p:pic>
        <p:nvPicPr>
          <p:cNvPr id="153" name="Google Shape;153;p7"/>
          <p:cNvPicPr preferRelativeResize="0"/>
          <p:nvPr/>
        </p:nvPicPr>
        <p:blipFill rotWithShape="1">
          <a:blip r:embed="rId3">
            <a:alphaModFix/>
          </a:blip>
          <a:srcRect/>
          <a:stretch/>
        </p:blipFill>
        <p:spPr>
          <a:xfrm>
            <a:off x="180062" y="213339"/>
            <a:ext cx="11173738" cy="1610200"/>
          </a:xfrm>
          <a:prstGeom prst="rect">
            <a:avLst/>
          </a:prstGeom>
          <a:noFill/>
          <a:ln>
            <a:noFill/>
          </a:ln>
        </p:spPr>
      </p:pic>
      <p:sp>
        <p:nvSpPr>
          <p:cNvPr id="154" name="Google Shape;154;p7"/>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sp>
        <p:nvSpPr>
          <p:cNvPr id="155" name="Google Shape;155;p7"/>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pic>
        <p:nvPicPr>
          <p:cNvPr id="156" name="Google Shape;156;p7"/>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57" name="Google Shape;157;p7"/>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58" name="Google Shape;158;p7"/>
          <p:cNvPicPr preferRelativeResize="0"/>
          <p:nvPr/>
        </p:nvPicPr>
        <p:blipFill rotWithShape="1">
          <a:blip r:embed="rId5">
            <a:alphaModFix/>
          </a:blip>
          <a:srcRect/>
          <a:stretch/>
        </p:blipFill>
        <p:spPr>
          <a:xfrm>
            <a:off x="2170446" y="6526808"/>
            <a:ext cx="9902229" cy="204838"/>
          </a:xfrm>
          <a:prstGeom prst="rect">
            <a:avLst/>
          </a:prstGeom>
          <a:noFill/>
          <a:ln>
            <a:noFill/>
          </a:ln>
        </p:spPr>
      </p:pic>
      <p:pic>
        <p:nvPicPr>
          <p:cNvPr id="2" name="Picture 1">
            <a:extLst>
              <a:ext uri="{FF2B5EF4-FFF2-40B4-BE49-F238E27FC236}">
                <a16:creationId xmlns:a16="http://schemas.microsoft.com/office/drawing/2014/main" id="{81483A34-B1EB-232A-3B74-F9A9B0544ED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8"/>
          <p:cNvSpPr txBox="1">
            <a:spLocks noGrp="1"/>
          </p:cNvSpPr>
          <p:nvPr>
            <p:ph type="body" idx="1"/>
          </p:nvPr>
        </p:nvSpPr>
        <p:spPr>
          <a:xfrm>
            <a:off x="658264" y="2142772"/>
            <a:ext cx="10515600" cy="4271091"/>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1. project clients</a:t>
            </a:r>
            <a:endParaRPr/>
          </a:p>
          <a:p>
            <a:pPr marL="0" lvl="0" indent="0" algn="just" rtl="0">
              <a:lnSpc>
                <a:spcPct val="90000"/>
              </a:lnSpc>
              <a:spcBef>
                <a:spcPts val="1000"/>
              </a:spcBef>
              <a:spcAft>
                <a:spcPts val="0"/>
              </a:spcAft>
              <a:buClr>
                <a:schemeClr val="dk1"/>
              </a:buClr>
              <a:buSzPts val="2800"/>
              <a:buNone/>
            </a:pPr>
            <a:r>
              <a:rPr lang="en-US"/>
              <a:t>Project clients are those for whom the project is being conducted as well as the ultimate source of resources for the project. The reason why clients sponsor a project at all </a:t>
            </a:r>
            <a:r>
              <a:rPr lang="en-US" b="1"/>
              <a:t>is because they want it to address some set of their needs.</a:t>
            </a:r>
            <a:r>
              <a:rPr lang="en-US"/>
              <a:t> Project leaders usually work with clients throughout the project, but their services often differ at the beginning of, during, and at the closing of projects.</a:t>
            </a:r>
            <a:endParaRPr/>
          </a:p>
        </p:txBody>
      </p:sp>
      <p:pic>
        <p:nvPicPr>
          <p:cNvPr id="164" name="Google Shape;164;p8"/>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165" name="Google Shape;165;p8"/>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66" name="Google Shape;166;p8"/>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67" name="Google Shape;167;p8"/>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168" name="Google Shape;168;p8"/>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169" name="Google Shape;169;p8"/>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32485352-CF55-E00E-C3B0-A860A985FB7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9"/>
          <p:cNvSpPr txBox="1">
            <a:spLocks noGrp="1"/>
          </p:cNvSpPr>
          <p:nvPr>
            <p:ph type="body" idx="1"/>
          </p:nvPr>
        </p:nvSpPr>
        <p:spPr>
          <a:xfrm>
            <a:off x="809724" y="1999504"/>
            <a:ext cx="10612825" cy="4087787"/>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During the course of the project, clients will often want assurances that the project is proceeding as planned. This need is generally best met by structuring milestones into the project at which time progress is noted, formal reports are made, and important issues are discussed. These reporting events require effort, resources, and time and should be included in the project’s planning and budgeting. </a:t>
            </a:r>
            <a:endParaRPr/>
          </a:p>
        </p:txBody>
      </p:sp>
      <p:pic>
        <p:nvPicPr>
          <p:cNvPr id="175" name="Google Shape;175;p9"/>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176" name="Google Shape;176;p9"/>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77" name="Google Shape;177;p9"/>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78" name="Google Shape;178;p9"/>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179" name="Google Shape;179;p9"/>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180" name="Google Shape;180;p9"/>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092F396D-7A8D-E0B4-2FAE-6DCA674920B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10"/>
          <p:cNvSpPr txBox="1">
            <a:spLocks noGrp="1"/>
          </p:cNvSpPr>
          <p:nvPr>
            <p:ph type="body" idx="1"/>
          </p:nvPr>
        </p:nvSpPr>
        <p:spPr>
          <a:xfrm>
            <a:off x="658264" y="1999504"/>
            <a:ext cx="10764286" cy="4126976"/>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This is not to say, however, that client contact can or should be strictly limited to these events. Some clients can be rather high-maintenance, and in any event, project leaders will want to keep their clients appropriately informed about important developments. Every effort should be made, however, to buffer the project team from undue disturbances in their work.</a:t>
            </a:r>
            <a:endParaRPr/>
          </a:p>
          <a:p>
            <a:pPr marL="0" lvl="0" indent="0" algn="just" rtl="0">
              <a:lnSpc>
                <a:spcPct val="90000"/>
              </a:lnSpc>
              <a:spcBef>
                <a:spcPts val="1000"/>
              </a:spcBef>
              <a:spcAft>
                <a:spcPts val="0"/>
              </a:spcAft>
              <a:buClr>
                <a:schemeClr val="dk1"/>
              </a:buClr>
              <a:buSzPts val="2800"/>
              <a:buNone/>
            </a:pPr>
            <a:endParaRPr>
              <a:solidFill>
                <a:srgbClr val="FF0000"/>
              </a:solidFill>
            </a:endParaRPr>
          </a:p>
        </p:txBody>
      </p:sp>
      <p:pic>
        <p:nvPicPr>
          <p:cNvPr id="186" name="Google Shape;186;p10"/>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187" name="Google Shape;187;p10"/>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88" name="Google Shape;188;p10"/>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89" name="Google Shape;189;p10"/>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190" name="Google Shape;190;p10"/>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191" name="Google Shape;191;p10"/>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49749F57-0D0F-EF73-EFB0-50C776DB506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11"/>
          <p:cNvSpPr txBox="1">
            <a:spLocks noGrp="1"/>
          </p:cNvSpPr>
          <p:nvPr>
            <p:ph type="body" idx="1"/>
          </p:nvPr>
        </p:nvSpPr>
        <p:spPr>
          <a:xfrm>
            <a:off x="658263" y="1999504"/>
            <a:ext cx="10876239"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2. host organization management</a:t>
            </a:r>
            <a:endParaRPr/>
          </a:p>
          <a:p>
            <a:pPr marL="0" lvl="0" indent="0" algn="just" rtl="0">
              <a:lnSpc>
                <a:spcPct val="90000"/>
              </a:lnSpc>
              <a:spcBef>
                <a:spcPts val="1000"/>
              </a:spcBef>
              <a:spcAft>
                <a:spcPts val="0"/>
              </a:spcAft>
              <a:buClr>
                <a:schemeClr val="dk1"/>
              </a:buClr>
              <a:buSzPts val="2800"/>
              <a:buNone/>
            </a:pPr>
            <a:r>
              <a:rPr lang="en-US" b="1"/>
              <a:t>Host organization management</a:t>
            </a:r>
            <a:r>
              <a:rPr lang="en-US"/>
              <a:t>—higher level managers within the organization where the project is conducted—are also significant stakeholders. The project leader’s direct supervisor is one of the most significant of those. In project and matrix organizations, projects are undertaken as the company’s business. In such cases, higher management’s aims are that projects remain profitable and be conducted within the operating budget and other constraints established for project work.</a:t>
            </a:r>
            <a:endParaRPr/>
          </a:p>
        </p:txBody>
      </p:sp>
      <p:pic>
        <p:nvPicPr>
          <p:cNvPr id="197" name="Google Shape;197;p11"/>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198" name="Google Shape;198;p11"/>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99" name="Google Shape;199;p11"/>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00" name="Google Shape;200;p11"/>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201" name="Google Shape;201;p11"/>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02" name="Google Shape;202;p11"/>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86E43CCD-1653-1B2D-587F-90957E20321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2"/>
          <p:cNvSpPr txBox="1">
            <a:spLocks noGrp="1"/>
          </p:cNvSpPr>
          <p:nvPr>
            <p:ph type="body" idx="1"/>
          </p:nvPr>
        </p:nvSpPr>
        <p:spPr>
          <a:xfrm>
            <a:off x="779619" y="1968117"/>
            <a:ext cx="10644051"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Often, as in the case of the Achievement Project, projects are undertaken for the benefit of the organization itself. In these cases, higher management also plays the role of an outside client and can pose the same kinds of challenges presented by clients.</a:t>
            </a:r>
            <a:endParaRPr/>
          </a:p>
        </p:txBody>
      </p:sp>
      <p:pic>
        <p:nvPicPr>
          <p:cNvPr id="208" name="Google Shape;208;p12"/>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209" name="Google Shape;209;p12"/>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10" name="Google Shape;210;p12"/>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11" name="Google Shape;211;p12"/>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212" name="Google Shape;212;p12"/>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13" name="Google Shape;213;p12"/>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446AF2DC-F8AE-424D-4CD0-EF8DF07315C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13"/>
          <p:cNvSpPr txBox="1">
            <a:spLocks noGrp="1"/>
          </p:cNvSpPr>
          <p:nvPr>
            <p:ph type="body" idx="1"/>
          </p:nvPr>
        </p:nvSpPr>
        <p:spPr>
          <a:xfrm>
            <a:off x="444137" y="2060140"/>
            <a:ext cx="11207931" cy="4230067"/>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In all cases, project leaders will want their direct supervisors and higher management to support and champion the projects they lead: to help make sure that the project gets the resources it needs and run interference for the project as it progresses though its life cycle.</a:t>
            </a:r>
            <a:endParaRPr/>
          </a:p>
        </p:txBody>
      </p:sp>
      <p:pic>
        <p:nvPicPr>
          <p:cNvPr id="219" name="Google Shape;219;p13"/>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220" name="Google Shape;220;p1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21" name="Google Shape;221;p1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22" name="Google Shape;222;p13"/>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223" name="Google Shape;223;p13"/>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24" name="Google Shape;224;p13"/>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FC864AF5-C4A8-DC8D-0422-556D0671552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14"/>
          <p:cNvSpPr txBox="1">
            <a:spLocks noGrp="1"/>
          </p:cNvSpPr>
          <p:nvPr>
            <p:ph type="body" idx="1"/>
          </p:nvPr>
        </p:nvSpPr>
        <p:spPr>
          <a:xfrm>
            <a:off x="843844" y="1999504"/>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For its part, management wants to know that the project is proceeding as planned. Structured progress reports similar to those given to clients can serve this need. Unexpected problems of strategic importance need to be brought to management’s attention quickly, along with options about how to address them. In general, however, higher management expects project leaders to handle routine problems themselves.</a:t>
            </a:r>
            <a:endParaRPr/>
          </a:p>
        </p:txBody>
      </p:sp>
      <p:pic>
        <p:nvPicPr>
          <p:cNvPr id="230" name="Google Shape;230;p14"/>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231" name="Google Shape;231;p1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32" name="Google Shape;232;p1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33" name="Google Shape;233;p14"/>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234" name="Google Shape;234;p14"/>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35" name="Google Shape;235;p14"/>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D8121BF4-55AA-DDEB-0F8A-59A4322D9EB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15"/>
          <p:cNvSpPr txBox="1">
            <a:spLocks noGrp="1"/>
          </p:cNvSpPr>
          <p:nvPr>
            <p:ph type="body" idx="1"/>
          </p:nvPr>
        </p:nvSpPr>
        <p:spPr>
          <a:xfrm>
            <a:off x="843844" y="1999504"/>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3. the project team</a:t>
            </a:r>
            <a:endParaRPr/>
          </a:p>
          <a:p>
            <a:pPr marL="0" lvl="0" indent="0" algn="just" rtl="0">
              <a:lnSpc>
                <a:spcPct val="90000"/>
              </a:lnSpc>
              <a:spcBef>
                <a:spcPts val="1000"/>
              </a:spcBef>
              <a:spcAft>
                <a:spcPts val="0"/>
              </a:spcAft>
              <a:buClr>
                <a:schemeClr val="dk1"/>
              </a:buClr>
              <a:buSzPts val="2800"/>
              <a:buNone/>
            </a:pPr>
            <a:r>
              <a:rPr lang="en-US"/>
              <a:t>Projects are unique endeavors and require a great deal of problem solving to produce the products or services required. Most often, projects work under strict timelines and budgets. In addition, project personnel often have organizational commitments other than the project itself. All of these characteristics can combine to produce a fair amount of stress on </a:t>
            </a:r>
            <a:r>
              <a:rPr lang="en-US" b="1">
                <a:solidFill>
                  <a:srgbClr val="FF0000"/>
                </a:solidFill>
              </a:rPr>
              <a:t>project</a:t>
            </a:r>
            <a:r>
              <a:rPr lang="en-US"/>
              <a:t> </a:t>
            </a:r>
            <a:r>
              <a:rPr lang="en-US" b="1">
                <a:solidFill>
                  <a:srgbClr val="FF0000"/>
                </a:solidFill>
              </a:rPr>
              <a:t>teams</a:t>
            </a:r>
            <a:r>
              <a:rPr lang="en-US"/>
              <a:t>—the group of people who are actually carrying out project activities.</a:t>
            </a:r>
            <a:endParaRPr/>
          </a:p>
        </p:txBody>
      </p:sp>
      <p:pic>
        <p:nvPicPr>
          <p:cNvPr id="241" name="Google Shape;241;p15"/>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242" name="Google Shape;242;p15"/>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43" name="Google Shape;243;p15"/>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44" name="Google Shape;244;p15"/>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245" name="Google Shape;245;p15"/>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46" name="Google Shape;246;p15"/>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3B637CAD-6F42-A032-93C3-029CD86DAD8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16"/>
          <p:cNvSpPr txBox="1">
            <a:spLocks noGrp="1"/>
          </p:cNvSpPr>
          <p:nvPr>
            <p:ph type="body" idx="1"/>
          </p:nvPr>
        </p:nvSpPr>
        <p:spPr>
          <a:xfrm>
            <a:off x="600891" y="1999504"/>
            <a:ext cx="10855235"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Project teams want to be able to do the project—to bring it to a successful conclusion. Initially, teams want to clearly understand the project and how it is to be done. Toward these ends, leaders need to present the team with clear project objectives and a clear, actionable plan to achieve them. The team also needs the resources required for the project. The most important of these is the composition of the team itself. The members need to possess the knowledge, skills, and abilities required by the project. During the conduct of the project, resources need to arrive according to specifications and when needed.</a:t>
            </a:r>
            <a:endParaRPr/>
          </a:p>
        </p:txBody>
      </p:sp>
      <p:pic>
        <p:nvPicPr>
          <p:cNvPr id="252" name="Google Shape;252;p16"/>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253" name="Google Shape;253;p16"/>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54" name="Google Shape;254;p16"/>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55" name="Google Shape;255;p16"/>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256" name="Google Shape;256;p16"/>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57" name="Google Shape;257;p16"/>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5BD90E59-30AC-FF52-FA45-D02EDA494A7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17"/>
          <p:cNvSpPr txBox="1">
            <a:spLocks noGrp="1"/>
          </p:cNvSpPr>
          <p:nvPr>
            <p:ph type="body" idx="1"/>
          </p:nvPr>
        </p:nvSpPr>
        <p:spPr>
          <a:xfrm>
            <a:off x="843843" y="1999504"/>
            <a:ext cx="10599219" cy="4009410"/>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As project teams conduct the project, they need to be protected from unnecessary outside pressures that will distract them. Projects have many stakeholders with varied interests, and project leaders need to buffer their teams while they themselves develop the stakeholder linkages appropriate to the team’s work.</a:t>
            </a:r>
            <a:endParaRPr/>
          </a:p>
        </p:txBody>
      </p:sp>
      <p:pic>
        <p:nvPicPr>
          <p:cNvPr id="263" name="Google Shape;263;p17"/>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264" name="Google Shape;264;p17"/>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65" name="Google Shape;265;p17"/>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66" name="Google Shape;266;p17"/>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267" name="Google Shape;267;p17"/>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68" name="Google Shape;268;p17"/>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B9DFB819-7E38-D9D3-3280-ACFC5FED50F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18"/>
          <p:cNvSpPr txBox="1">
            <a:spLocks noGrp="1"/>
          </p:cNvSpPr>
          <p:nvPr>
            <p:ph type="body" idx="1"/>
          </p:nvPr>
        </p:nvSpPr>
        <p:spPr>
          <a:xfrm>
            <a:off x="399707" y="1973886"/>
            <a:ext cx="11403874" cy="4101765"/>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b="1"/>
              <a:t>Finally, </a:t>
            </a:r>
            <a:r>
              <a:rPr lang="en-US"/>
              <a:t>project members do not want to be overcommitted. Project leaders need to be aware of and sensitive to the demands placed on members of their team. In addition to careful scheduling, leaders should work with those outside the project who have a legitimate claim on project personnel to help clear their schedules.</a:t>
            </a:r>
            <a:endParaRPr/>
          </a:p>
        </p:txBody>
      </p:sp>
      <p:pic>
        <p:nvPicPr>
          <p:cNvPr id="274" name="Google Shape;274;p18"/>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275" name="Google Shape;275;p18"/>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76" name="Google Shape;276;p18"/>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77" name="Google Shape;277;p18"/>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278" name="Google Shape;278;p18"/>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79" name="Google Shape;279;p18"/>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41031982-92E7-DA01-448E-CD3831D5431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19"/>
          <p:cNvSpPr txBox="1">
            <a:spLocks noGrp="1"/>
          </p:cNvSpPr>
          <p:nvPr>
            <p:ph type="body" idx="1"/>
          </p:nvPr>
        </p:nvSpPr>
        <p:spPr>
          <a:xfrm>
            <a:off x="843844" y="1999504"/>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4. External suppliers</a:t>
            </a:r>
            <a:endParaRPr/>
          </a:p>
          <a:p>
            <a:pPr marL="0" lvl="0" indent="0" algn="just" rtl="0">
              <a:lnSpc>
                <a:spcPct val="90000"/>
              </a:lnSpc>
              <a:spcBef>
                <a:spcPts val="1000"/>
              </a:spcBef>
              <a:spcAft>
                <a:spcPts val="0"/>
              </a:spcAft>
              <a:buClr>
                <a:schemeClr val="dk1"/>
              </a:buClr>
              <a:buSzPts val="2800"/>
              <a:buNone/>
            </a:pPr>
            <a:r>
              <a:rPr lang="en-US" b="1"/>
              <a:t>External suppliers </a:t>
            </a:r>
            <a:r>
              <a:rPr lang="en-US"/>
              <a:t>are those outside the organization who provide project resources. These resources are often critical to project success and need to arrive on time, as budgeted, and according to specifications. It is not uncommon to find, however, that external suppliers are less motivated by these needs than the project leader. Contrary to popular belief, just because something is paid for does not mean that the project will get what it needs when planned.</a:t>
            </a:r>
            <a:endParaRPr/>
          </a:p>
        </p:txBody>
      </p:sp>
      <p:pic>
        <p:nvPicPr>
          <p:cNvPr id="285" name="Google Shape;285;p19"/>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286" name="Google Shape;286;p19"/>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87" name="Google Shape;287;p19"/>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88" name="Google Shape;288;p19"/>
          <p:cNvPicPr preferRelativeResize="0"/>
          <p:nvPr/>
        </p:nvPicPr>
        <p:blipFill rotWithShape="1">
          <a:blip r:embed="rId5">
            <a:alphaModFix/>
          </a:blip>
          <a:srcRect/>
          <a:stretch/>
        </p:blipFill>
        <p:spPr>
          <a:xfrm>
            <a:off x="2170446" y="6565997"/>
            <a:ext cx="9902229" cy="204838"/>
          </a:xfrm>
          <a:prstGeom prst="rect">
            <a:avLst/>
          </a:prstGeom>
          <a:noFill/>
          <a:ln>
            <a:noFill/>
          </a:ln>
        </p:spPr>
      </p:pic>
      <p:sp>
        <p:nvSpPr>
          <p:cNvPr id="289" name="Google Shape;289;p19"/>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290" name="Google Shape;290;p19"/>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6CC66F3C-DEBC-AD3A-D9F7-64EDFA9E2B6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20"/>
          <p:cNvSpPr txBox="1">
            <a:spLocks noGrp="1"/>
          </p:cNvSpPr>
          <p:nvPr>
            <p:ph type="body" idx="1"/>
          </p:nvPr>
        </p:nvSpPr>
        <p:spPr>
          <a:xfrm>
            <a:off x="658263" y="2174159"/>
            <a:ext cx="10641107" cy="4161327"/>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Project leaders should do all they can to ensure timely delivery of critical and unique resources. This can be done by developing contracts with external suppliers and by scheduling lead times into delivery schedules. As delivery times come near, project personnel can check to make sure everything is going according to schedule. It is a good idea, too, for project leaders to establish relationships with their critical vendors.</a:t>
            </a:r>
            <a:endParaRPr/>
          </a:p>
        </p:txBody>
      </p:sp>
      <p:pic>
        <p:nvPicPr>
          <p:cNvPr id="296" name="Google Shape;296;p20"/>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297" name="Google Shape;297;p20"/>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98" name="Google Shape;298;p20"/>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99" name="Google Shape;299;p20"/>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300" name="Google Shape;300;p20"/>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01" name="Google Shape;301;p20"/>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0E52E914-6DDF-4959-9988-E6D6788C8E3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21"/>
          <p:cNvSpPr txBox="1">
            <a:spLocks noGrp="1"/>
          </p:cNvSpPr>
          <p:nvPr>
            <p:ph type="body" idx="1"/>
          </p:nvPr>
        </p:nvSpPr>
        <p:spPr>
          <a:xfrm>
            <a:off x="658264" y="2033432"/>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5. internal suppliers</a:t>
            </a:r>
            <a:endParaRPr/>
          </a:p>
          <a:p>
            <a:pPr marL="0" lvl="0" indent="0" algn="just" rtl="0">
              <a:lnSpc>
                <a:spcPct val="90000"/>
              </a:lnSpc>
              <a:spcBef>
                <a:spcPts val="1000"/>
              </a:spcBef>
              <a:spcAft>
                <a:spcPts val="0"/>
              </a:spcAft>
              <a:buClr>
                <a:schemeClr val="dk1"/>
              </a:buClr>
              <a:buSzPts val="2800"/>
              <a:buNone/>
            </a:pPr>
            <a:r>
              <a:rPr lang="en-US" b="1"/>
              <a:t>Internal suppliers </a:t>
            </a:r>
            <a:r>
              <a:rPr lang="en-US"/>
              <a:t>are those within the host organization who supply the project with resources. Personnel and information are the most common resources provided, but things like office space, the loan of equipment, and even raw material might be provided as well.</a:t>
            </a:r>
            <a:endParaRPr/>
          </a:p>
        </p:txBody>
      </p:sp>
      <p:pic>
        <p:nvPicPr>
          <p:cNvPr id="307" name="Google Shape;307;p21"/>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308" name="Google Shape;308;p21"/>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09" name="Google Shape;309;p21"/>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10" name="Google Shape;310;p21"/>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311" name="Google Shape;311;p21"/>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12" name="Google Shape;312;p21"/>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ECF43531-D710-0A1D-ACE7-1B96AAB31AE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22"/>
          <p:cNvSpPr txBox="1">
            <a:spLocks noGrp="1"/>
          </p:cNvSpPr>
          <p:nvPr>
            <p:ph type="body" idx="1"/>
          </p:nvPr>
        </p:nvSpPr>
        <p:spPr>
          <a:xfrm>
            <a:off x="692331" y="1968117"/>
            <a:ext cx="10730219"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Even in project organizations where personnel are routinely assigned to projects, conflicts can emerge over who gets assigned, when, and for how long. In more traditional organizations in which others are imposed on to provide help to a project, the conflict potential is even higher. Providing resources to others often produces problems of scheduling, conflicts between requests from other projects, and the day-to-day demands pressing on the supplier’s own unit. Project leaders need to be as sensitive as possible to these issues.</a:t>
            </a:r>
            <a:endParaRPr/>
          </a:p>
        </p:txBody>
      </p:sp>
      <p:pic>
        <p:nvPicPr>
          <p:cNvPr id="318" name="Google Shape;318;p22"/>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319" name="Google Shape;319;p22"/>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20" name="Google Shape;320;p22"/>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21" name="Google Shape;321;p22"/>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322" name="Google Shape;322;p22"/>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23" name="Google Shape;323;p22"/>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A7EDCA02-1E50-6A7B-6673-2ACAFDA1265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23"/>
          <p:cNvSpPr txBox="1">
            <a:spLocks noGrp="1"/>
          </p:cNvSpPr>
          <p:nvPr>
            <p:ph type="body" idx="1"/>
          </p:nvPr>
        </p:nvSpPr>
        <p:spPr>
          <a:xfrm>
            <a:off x="692331" y="1982538"/>
            <a:ext cx="10667113" cy="4238797"/>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6. Regulators</a:t>
            </a:r>
            <a:endParaRPr/>
          </a:p>
          <a:p>
            <a:pPr marL="0" lvl="0" indent="0" algn="just" rtl="0">
              <a:lnSpc>
                <a:spcPct val="90000"/>
              </a:lnSpc>
              <a:spcBef>
                <a:spcPts val="1000"/>
              </a:spcBef>
              <a:spcAft>
                <a:spcPts val="0"/>
              </a:spcAft>
              <a:buClr>
                <a:schemeClr val="dk1"/>
              </a:buClr>
              <a:buSzPts val="2800"/>
              <a:buNone/>
            </a:pPr>
            <a:r>
              <a:rPr lang="en-US"/>
              <a:t>Projects often have to meet certain levels of quality in either the products and services the project delivers or in the ways the project itself is conducted. </a:t>
            </a:r>
            <a:r>
              <a:rPr lang="en-US" b="1">
                <a:solidFill>
                  <a:srgbClr val="FF0000"/>
                </a:solidFill>
              </a:rPr>
              <a:t>Regulators</a:t>
            </a:r>
            <a:r>
              <a:rPr lang="en-US"/>
              <a:t> are the people who make sure projects achieve those levels of quality.</a:t>
            </a:r>
            <a:endParaRPr/>
          </a:p>
        </p:txBody>
      </p:sp>
      <p:pic>
        <p:nvPicPr>
          <p:cNvPr id="329" name="Google Shape;329;p23"/>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330" name="Google Shape;330;p2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31" name="Google Shape;331;p23"/>
          <p:cNvPicPr preferRelativeResize="0"/>
          <p:nvPr/>
        </p:nvPicPr>
        <p:blipFill rotWithShape="1">
          <a:blip r:embed="rId4">
            <a:alphaModFix/>
          </a:blip>
          <a:srcRect/>
          <a:stretch/>
        </p:blipFill>
        <p:spPr>
          <a:xfrm>
            <a:off x="12072675" y="2214447"/>
            <a:ext cx="238650" cy="2709534"/>
          </a:xfrm>
          <a:prstGeom prst="rect">
            <a:avLst/>
          </a:prstGeom>
          <a:noFill/>
          <a:ln>
            <a:noFill/>
          </a:ln>
        </p:spPr>
      </p:pic>
      <p:pic>
        <p:nvPicPr>
          <p:cNvPr id="332" name="Google Shape;332;p23"/>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333" name="Google Shape;333;p23"/>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34" name="Google Shape;334;p23"/>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4F010399-00A7-253B-752D-D6F82C3046F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24"/>
          <p:cNvSpPr txBox="1">
            <a:spLocks noGrp="1"/>
          </p:cNvSpPr>
          <p:nvPr>
            <p:ph type="body" idx="1"/>
          </p:nvPr>
        </p:nvSpPr>
        <p:spPr>
          <a:xfrm>
            <a:off x="658264" y="2059557"/>
            <a:ext cx="10515600" cy="3988546"/>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 External regulators </a:t>
            </a:r>
            <a:r>
              <a:rPr lang="en-US"/>
              <a:t>are usually independent organizations or agencies with formal authority to check up on project deliverables or the conduct of projects. </a:t>
            </a:r>
            <a:r>
              <a:rPr lang="en-US">
                <a:solidFill>
                  <a:srgbClr val="FF0000"/>
                </a:solidFill>
              </a:rPr>
              <a:t>Building inspectors, for example, </a:t>
            </a:r>
            <a:r>
              <a:rPr lang="en-US"/>
              <a:t>approve or disapprove the structural requirements of building construction. Inspectors from the Occupational Safety and Health Administration make sure the physical welfare of project workers is being addressed.</a:t>
            </a:r>
            <a:endParaRPr/>
          </a:p>
        </p:txBody>
      </p:sp>
      <p:pic>
        <p:nvPicPr>
          <p:cNvPr id="340" name="Google Shape;340;p24"/>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341" name="Google Shape;341;p2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42" name="Google Shape;342;p2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43" name="Google Shape;343;p24"/>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344" name="Google Shape;344;p24"/>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45" name="Google Shape;345;p24"/>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C2BAFB39-302F-9BEC-BA38-8F068824BAF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25"/>
          <p:cNvSpPr txBox="1">
            <a:spLocks noGrp="1"/>
          </p:cNvSpPr>
          <p:nvPr>
            <p:ph type="body" idx="1"/>
          </p:nvPr>
        </p:nvSpPr>
        <p:spPr>
          <a:xfrm>
            <a:off x="838200" y="2170468"/>
            <a:ext cx="10515600" cy="4009410"/>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 Internal regulators </a:t>
            </a:r>
            <a:r>
              <a:rPr lang="en-US"/>
              <a:t>work for the host organization and generally attend to the conduct of the project </a:t>
            </a:r>
            <a:r>
              <a:rPr lang="en-US">
                <a:solidFill>
                  <a:srgbClr val="FF0000"/>
                </a:solidFill>
              </a:rPr>
              <a:t>(e.g., internal auditors and the contracts office). </a:t>
            </a:r>
            <a:endParaRPr/>
          </a:p>
        </p:txBody>
      </p:sp>
      <p:pic>
        <p:nvPicPr>
          <p:cNvPr id="351" name="Google Shape;351;p25"/>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352" name="Google Shape;352;p25"/>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53" name="Google Shape;353;p25"/>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54" name="Google Shape;354;p25"/>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355" name="Google Shape;355;p25"/>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56" name="Google Shape;356;p25"/>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6FCF805B-35A6-A0C4-DDFC-5FEA766F304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26"/>
          <p:cNvSpPr txBox="1">
            <a:spLocks noGrp="1"/>
          </p:cNvSpPr>
          <p:nvPr>
            <p:ph type="body" idx="1"/>
          </p:nvPr>
        </p:nvSpPr>
        <p:spPr>
          <a:xfrm>
            <a:off x="561703" y="2175470"/>
            <a:ext cx="10946674"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7. end users and implementers</a:t>
            </a:r>
            <a:endParaRPr/>
          </a:p>
          <a:p>
            <a:pPr marL="0" lvl="0" indent="0" algn="just" rtl="0">
              <a:lnSpc>
                <a:spcPct val="90000"/>
              </a:lnSpc>
              <a:spcBef>
                <a:spcPts val="1000"/>
              </a:spcBef>
              <a:spcAft>
                <a:spcPts val="0"/>
              </a:spcAft>
              <a:buClr>
                <a:schemeClr val="dk1"/>
              </a:buClr>
              <a:buSzPts val="2800"/>
              <a:buNone/>
            </a:pPr>
            <a:r>
              <a:rPr lang="en-US"/>
              <a:t>Projects are often designed to benefit others in addition to the sponsoring client. Leanne’s project is only one example. Her </a:t>
            </a:r>
            <a:r>
              <a:rPr lang="en-US" b="1"/>
              <a:t>project’s end users</a:t>
            </a:r>
            <a:r>
              <a:rPr lang="en-US"/>
              <a:t>—those who will ultimately use or benefit from the project.</a:t>
            </a:r>
            <a:endParaRPr/>
          </a:p>
        </p:txBody>
      </p:sp>
      <p:pic>
        <p:nvPicPr>
          <p:cNvPr id="362" name="Google Shape;362;p26"/>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363" name="Google Shape;363;p26"/>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64" name="Google Shape;364;p26"/>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65" name="Google Shape;365;p26"/>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366" name="Google Shape;366;p26"/>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67" name="Google Shape;367;p26"/>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27C648D2-20F4-89D5-3B35-378C8EBD5AF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2" name="Google Shape;372;p27"/>
          <p:cNvSpPr txBox="1">
            <a:spLocks noGrp="1"/>
          </p:cNvSpPr>
          <p:nvPr>
            <p:ph type="body" idx="1"/>
          </p:nvPr>
        </p:nvSpPr>
        <p:spPr>
          <a:xfrm>
            <a:off x="504130" y="2105419"/>
            <a:ext cx="10823867" cy="3955747"/>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Other post project stakeholders are those who will carry out the project’s recommendations—</a:t>
            </a:r>
            <a:r>
              <a:rPr lang="en-US" b="1"/>
              <a:t>implementers</a:t>
            </a:r>
            <a:r>
              <a:rPr lang="en-US"/>
              <a:t>. For a variety of obvious reasons, the project team is often well suited to implement the products and services they have produced. Clients frequently require initial implementation as part of the project with a period of product and service maintenance thereafter. Other projects, however, recommend post project actions and rely on others to implement them.</a:t>
            </a:r>
            <a:endParaRPr/>
          </a:p>
          <a:p>
            <a:pPr marL="0" lvl="0" indent="0" algn="just" rtl="0">
              <a:lnSpc>
                <a:spcPct val="90000"/>
              </a:lnSpc>
              <a:spcBef>
                <a:spcPts val="1000"/>
              </a:spcBef>
              <a:spcAft>
                <a:spcPts val="0"/>
              </a:spcAft>
              <a:buClr>
                <a:schemeClr val="dk1"/>
              </a:buClr>
              <a:buSzPts val="2800"/>
              <a:buNone/>
            </a:pPr>
            <a:endParaRPr/>
          </a:p>
        </p:txBody>
      </p:sp>
      <p:pic>
        <p:nvPicPr>
          <p:cNvPr id="373" name="Google Shape;373;p27"/>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374" name="Google Shape;374;p27"/>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75" name="Google Shape;375;p27"/>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76" name="Google Shape;376;p27"/>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377" name="Google Shape;377;p27"/>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78" name="Google Shape;378;p27"/>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01BA725A-C2B4-779E-AC0B-AE1B70EE0D9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sp>
        <p:nvSpPr>
          <p:cNvPr id="383" name="Google Shape;383;p28"/>
          <p:cNvSpPr txBox="1">
            <a:spLocks noGrp="1"/>
          </p:cNvSpPr>
          <p:nvPr>
            <p:ph type="body" idx="1"/>
          </p:nvPr>
        </p:nvSpPr>
        <p:spPr>
          <a:xfrm>
            <a:off x="843844" y="1999504"/>
            <a:ext cx="10515600"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8. political players</a:t>
            </a:r>
            <a:endParaRPr/>
          </a:p>
          <a:p>
            <a:pPr marL="0" lvl="0" indent="0" algn="just" rtl="0">
              <a:lnSpc>
                <a:spcPct val="90000"/>
              </a:lnSpc>
              <a:spcBef>
                <a:spcPts val="1000"/>
              </a:spcBef>
              <a:spcAft>
                <a:spcPts val="0"/>
              </a:spcAft>
              <a:buClr>
                <a:schemeClr val="dk1"/>
              </a:buClr>
              <a:buSzPts val="2800"/>
              <a:buNone/>
            </a:pPr>
            <a:r>
              <a:rPr lang="en-US" b="1"/>
              <a:t>Finally, </a:t>
            </a:r>
            <a:r>
              <a:rPr lang="en-US"/>
              <a:t>the project leader needs to be aware of another kind of stakeholder: </a:t>
            </a:r>
            <a:r>
              <a:rPr lang="en-US" b="1"/>
              <a:t>political players within the host organization</a:t>
            </a:r>
            <a:r>
              <a:rPr lang="en-US"/>
              <a:t>. Political players are those who use their influence to actively support or oppose the project based on their own interests and aims. It has long been known that once you step into a leadership role, you are also stepping into a political arena where competing interests often come into conflict.</a:t>
            </a:r>
            <a:endParaRPr/>
          </a:p>
          <a:p>
            <a:pPr marL="0" lvl="0" indent="0" algn="just" rtl="0">
              <a:lnSpc>
                <a:spcPct val="90000"/>
              </a:lnSpc>
              <a:spcBef>
                <a:spcPts val="1000"/>
              </a:spcBef>
              <a:spcAft>
                <a:spcPts val="0"/>
              </a:spcAft>
              <a:buClr>
                <a:schemeClr val="dk1"/>
              </a:buClr>
              <a:buSzPts val="2800"/>
              <a:buNone/>
            </a:pPr>
            <a:endParaRPr/>
          </a:p>
        </p:txBody>
      </p:sp>
      <p:pic>
        <p:nvPicPr>
          <p:cNvPr id="384" name="Google Shape;384;p28"/>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385" name="Google Shape;385;p28"/>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86" name="Google Shape;386;p28"/>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87" name="Google Shape;387;p28"/>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388" name="Google Shape;388;p28"/>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389" name="Google Shape;389;p28"/>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E1366478-79C3-23BF-5C1F-DC9B9A26F04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394" name="Google Shape;394;p29"/>
          <p:cNvSpPr txBox="1">
            <a:spLocks noGrp="1"/>
          </p:cNvSpPr>
          <p:nvPr>
            <p:ph type="body" idx="1"/>
          </p:nvPr>
        </p:nvSpPr>
        <p:spPr>
          <a:xfrm>
            <a:off x="674711" y="2174159"/>
            <a:ext cx="10977357" cy="4047176"/>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Projects, in particular, can increase political concerns. Projects, after all, are designed to make things happen—to create and put into place something new. This means change—change caused by the simple conduct of the project as well as the change envisioned by the goals of the project itself. Any change will have </a:t>
            </a:r>
            <a:r>
              <a:rPr lang="en-US" b="1"/>
              <a:t>supporters</a:t>
            </a:r>
            <a:r>
              <a:rPr lang="en-US"/>
              <a:t> and </a:t>
            </a:r>
            <a:r>
              <a:rPr lang="en-US" b="1"/>
              <a:t>opponents.</a:t>
            </a:r>
            <a:r>
              <a:rPr lang="en-US"/>
              <a:t> Rarely mentioned in the project management literature are the political stakeholders who are likely to emerge with the conduct of almost any project.</a:t>
            </a:r>
            <a:endParaRPr/>
          </a:p>
        </p:txBody>
      </p:sp>
      <p:pic>
        <p:nvPicPr>
          <p:cNvPr id="395" name="Google Shape;395;p29"/>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396" name="Google Shape;396;p29"/>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97" name="Google Shape;397;p29"/>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98" name="Google Shape;398;p29"/>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399" name="Google Shape;399;p29"/>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00" name="Google Shape;400;p29"/>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0382CF94-150D-7A5D-4534-50C6235CAB8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405" name="Google Shape;405;p30"/>
          <p:cNvSpPr txBox="1">
            <a:spLocks noGrp="1"/>
          </p:cNvSpPr>
          <p:nvPr>
            <p:ph type="body" idx="1"/>
          </p:nvPr>
        </p:nvSpPr>
        <p:spPr>
          <a:xfrm>
            <a:off x="457200" y="1994243"/>
            <a:ext cx="11194868"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Project </a:t>
            </a:r>
            <a:r>
              <a:rPr lang="en-US" b="1"/>
              <a:t>supporters</a:t>
            </a:r>
            <a:r>
              <a:rPr lang="en-US"/>
              <a:t> and </a:t>
            </a:r>
            <a:r>
              <a:rPr lang="en-US" b="1"/>
              <a:t>opponents</a:t>
            </a:r>
            <a:r>
              <a:rPr lang="en-US"/>
              <a:t> can often be identified by asking a simple question: “Who will benefit and who will lose by the conduct and completion of this project?”</a:t>
            </a:r>
            <a:endParaRPr/>
          </a:p>
        </p:txBody>
      </p:sp>
      <p:pic>
        <p:nvPicPr>
          <p:cNvPr id="406" name="Google Shape;406;p30"/>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407" name="Google Shape;407;p30"/>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08" name="Google Shape;408;p30"/>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09" name="Google Shape;409;p30"/>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410" name="Google Shape;410;p30"/>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11" name="Google Shape;411;p30"/>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5387C570-DF9C-3CF5-E523-59B2C6D85A9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sp>
        <p:nvSpPr>
          <p:cNvPr id="416" name="Google Shape;416;p31"/>
          <p:cNvSpPr txBox="1">
            <a:spLocks noGrp="1"/>
          </p:cNvSpPr>
          <p:nvPr>
            <p:ph type="body" idx="1"/>
          </p:nvPr>
        </p:nvSpPr>
        <p:spPr>
          <a:xfrm>
            <a:off x="522513" y="1999504"/>
            <a:ext cx="10737669"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2.developing and using project networks:</a:t>
            </a:r>
            <a:endParaRPr/>
          </a:p>
          <a:p>
            <a:pPr marL="0" lvl="0" indent="0" algn="just" rtl="0">
              <a:lnSpc>
                <a:spcPct val="90000"/>
              </a:lnSpc>
              <a:spcBef>
                <a:spcPts val="1000"/>
              </a:spcBef>
              <a:spcAft>
                <a:spcPts val="0"/>
              </a:spcAft>
              <a:buClr>
                <a:srgbClr val="FF0000"/>
              </a:buClr>
              <a:buSzPts val="2800"/>
              <a:buNone/>
            </a:pPr>
            <a:r>
              <a:rPr lang="en-US" b="1">
                <a:solidFill>
                  <a:srgbClr val="FF0000"/>
                </a:solidFill>
              </a:rPr>
              <a:t>The previous section </a:t>
            </a:r>
            <a:r>
              <a:rPr lang="en-US"/>
              <a:t>makes clear that projects never exist in isolation. They are surrounded by many stakeholders who will affect the conduct of the project and determine its success or failure. Being able to work in this larger network of stakeholders is one of the more important assets leaders can bring to their projects. That asset has come to be called </a:t>
            </a:r>
            <a:r>
              <a:rPr lang="en-US" b="1"/>
              <a:t>social capital</a:t>
            </a:r>
            <a:r>
              <a:rPr lang="en-US"/>
              <a:t>. </a:t>
            </a:r>
            <a:r>
              <a:rPr lang="en-US" b="1">
                <a:solidFill>
                  <a:srgbClr val="FF0000"/>
                </a:solidFill>
              </a:rPr>
              <a:t>In this section, </a:t>
            </a:r>
            <a:r>
              <a:rPr lang="en-US"/>
              <a:t>we examine first what social capital is and then address how leaders can develop social capital in project work.</a:t>
            </a:r>
            <a:endParaRPr/>
          </a:p>
        </p:txBody>
      </p:sp>
      <p:pic>
        <p:nvPicPr>
          <p:cNvPr id="417" name="Google Shape;417;p31"/>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418" name="Google Shape;418;p31"/>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19" name="Google Shape;419;p31"/>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20" name="Google Shape;420;p31"/>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421" name="Google Shape;421;p31"/>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22" name="Google Shape;422;p31"/>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A3A1A290-462B-81CC-2540-AD923D792B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p32"/>
          <p:cNvSpPr txBox="1">
            <a:spLocks noGrp="1"/>
          </p:cNvSpPr>
          <p:nvPr>
            <p:ph type="body" idx="1"/>
          </p:nvPr>
        </p:nvSpPr>
        <p:spPr>
          <a:xfrm>
            <a:off x="483326" y="1999504"/>
            <a:ext cx="11168742"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 the nature of social capital</a:t>
            </a:r>
            <a:endParaRPr/>
          </a:p>
          <a:p>
            <a:pPr marL="0" lvl="0" indent="0" algn="just" rtl="0">
              <a:lnSpc>
                <a:spcPct val="90000"/>
              </a:lnSpc>
              <a:spcBef>
                <a:spcPts val="1000"/>
              </a:spcBef>
              <a:spcAft>
                <a:spcPts val="0"/>
              </a:spcAft>
              <a:buClr>
                <a:schemeClr val="dk1"/>
              </a:buClr>
              <a:buSzPts val="2800"/>
              <a:buNone/>
            </a:pPr>
            <a:r>
              <a:rPr lang="en-US"/>
              <a:t>The term </a:t>
            </a:r>
            <a:r>
              <a:rPr lang="en-US" b="1">
                <a:solidFill>
                  <a:srgbClr val="FF0000"/>
                </a:solidFill>
              </a:rPr>
              <a:t>“capital” </a:t>
            </a:r>
            <a:r>
              <a:rPr lang="en-US"/>
              <a:t>is used by economists to refer to any asset that can be employed to produce wealth. Buildings and equipment used to manufacture products, </a:t>
            </a:r>
            <a:r>
              <a:rPr lang="en-US">
                <a:solidFill>
                  <a:srgbClr val="FF0000"/>
                </a:solidFill>
              </a:rPr>
              <a:t>for example</a:t>
            </a:r>
            <a:r>
              <a:rPr lang="en-US"/>
              <a:t>, are capital assets. </a:t>
            </a:r>
            <a:r>
              <a:rPr lang="en-US" b="1">
                <a:solidFill>
                  <a:srgbClr val="FF0000"/>
                </a:solidFill>
              </a:rPr>
              <a:t>Human capital </a:t>
            </a:r>
            <a:r>
              <a:rPr lang="en-US"/>
              <a:t>is composed of the knowledge, skills, and abilities of a person that can be used to produce things of value such as deliverables from project tasks. </a:t>
            </a:r>
            <a:endParaRPr/>
          </a:p>
        </p:txBody>
      </p:sp>
      <p:pic>
        <p:nvPicPr>
          <p:cNvPr id="428" name="Google Shape;428;p32"/>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429" name="Google Shape;429;p32"/>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30" name="Google Shape;430;p32"/>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31" name="Google Shape;431;p32"/>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432" name="Google Shape;432;p32"/>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33" name="Google Shape;433;p32"/>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94772192-079A-E888-4982-A3F18224E2B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p33"/>
          <p:cNvSpPr txBox="1">
            <a:spLocks noGrp="1"/>
          </p:cNvSpPr>
          <p:nvPr>
            <p:ph type="body" idx="1"/>
          </p:nvPr>
        </p:nvSpPr>
        <p:spPr>
          <a:xfrm>
            <a:off x="457200" y="1999504"/>
            <a:ext cx="11194868"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b="1">
                <a:solidFill>
                  <a:srgbClr val="FF0000"/>
                </a:solidFill>
              </a:rPr>
              <a:t>Social capital </a:t>
            </a:r>
            <a:r>
              <a:rPr lang="en-US"/>
              <a:t>comes from a person’s connections to others. It is the value someone has because he or she can tap into various social networks to get the resources needed for a job or to help coordinate, assist, or run interference for a project. </a:t>
            </a:r>
            <a:r>
              <a:rPr lang="en-US">
                <a:solidFill>
                  <a:srgbClr val="FF0000"/>
                </a:solidFill>
              </a:rPr>
              <a:t>A project leader’s social capital</a:t>
            </a:r>
            <a:r>
              <a:rPr lang="en-US"/>
              <a:t>, then, is his or her ability to use the resources of others in the furtherance of project work.</a:t>
            </a:r>
            <a:endParaRPr/>
          </a:p>
          <a:p>
            <a:pPr marL="0" lvl="0" indent="0" algn="just" rtl="0">
              <a:lnSpc>
                <a:spcPct val="90000"/>
              </a:lnSpc>
              <a:spcBef>
                <a:spcPts val="1000"/>
              </a:spcBef>
              <a:spcAft>
                <a:spcPts val="0"/>
              </a:spcAft>
              <a:buClr>
                <a:schemeClr val="dk1"/>
              </a:buClr>
              <a:buSzPts val="2800"/>
              <a:buNone/>
            </a:pPr>
            <a:endParaRPr b="1"/>
          </a:p>
        </p:txBody>
      </p:sp>
      <p:pic>
        <p:nvPicPr>
          <p:cNvPr id="439" name="Google Shape;439;p33"/>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440" name="Google Shape;440;p3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41" name="Google Shape;441;p3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42" name="Google Shape;442;p33"/>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443" name="Google Shape;443;p33"/>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44" name="Google Shape;444;p33"/>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265267D3-B8E5-DDB0-46BC-D018B8C4A76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34"/>
          <p:cNvSpPr txBox="1">
            <a:spLocks noGrp="1"/>
          </p:cNvSpPr>
          <p:nvPr>
            <p:ph type="body" idx="1"/>
          </p:nvPr>
        </p:nvSpPr>
        <p:spPr>
          <a:xfrm>
            <a:off x="444137" y="1999504"/>
            <a:ext cx="11207931" cy="3860961"/>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We all know others we can turn to when we are in need of help, and, in turn, we often provide our help to them. That is what </a:t>
            </a:r>
            <a:r>
              <a:rPr lang="en-US" b="1"/>
              <a:t>social capital </a:t>
            </a:r>
            <a:r>
              <a:rPr lang="en-US"/>
              <a:t>really is all about. Some project leaders, however, have far more social capital, and more project relevant social capital, than others.</a:t>
            </a:r>
            <a:endParaRPr/>
          </a:p>
        </p:txBody>
      </p:sp>
      <p:pic>
        <p:nvPicPr>
          <p:cNvPr id="450" name="Google Shape;450;p34"/>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451" name="Google Shape;451;p3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52" name="Google Shape;452;p3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53" name="Google Shape;453;p34"/>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454" name="Google Shape;454;p34"/>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55" name="Google Shape;455;p34"/>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5A6105F5-100D-3406-C601-EE003676656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sp>
        <p:nvSpPr>
          <p:cNvPr id="460" name="Google Shape;460;p35"/>
          <p:cNvSpPr txBox="1">
            <a:spLocks noGrp="1"/>
          </p:cNvSpPr>
          <p:nvPr>
            <p:ph type="body" idx="1"/>
          </p:nvPr>
        </p:nvSpPr>
        <p:spPr>
          <a:xfrm>
            <a:off x="391886" y="1999504"/>
            <a:ext cx="11038114"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rgbClr val="FF0000"/>
              </a:buClr>
              <a:buSzPts val="2800"/>
              <a:buNone/>
            </a:pPr>
            <a:r>
              <a:rPr lang="en-US">
                <a:solidFill>
                  <a:srgbClr val="FF0000"/>
                </a:solidFill>
              </a:rPr>
              <a:t>- developing social capital</a:t>
            </a:r>
            <a:endParaRPr/>
          </a:p>
          <a:p>
            <a:pPr marL="0" lvl="0" indent="0" algn="just" rtl="0">
              <a:lnSpc>
                <a:spcPct val="90000"/>
              </a:lnSpc>
              <a:spcBef>
                <a:spcPts val="1000"/>
              </a:spcBef>
              <a:spcAft>
                <a:spcPts val="0"/>
              </a:spcAft>
              <a:buClr>
                <a:schemeClr val="dk1"/>
              </a:buClr>
              <a:buSzPts val="2800"/>
              <a:buNone/>
            </a:pPr>
            <a:r>
              <a:rPr lang="en-US" b="1"/>
              <a:t>Social capital </a:t>
            </a:r>
            <a:r>
              <a:rPr lang="en-US"/>
              <a:t>is produced by developing relationships with people who have the resources and influence needed for project success. In the early project planning stage, leaders need to identify all those stakeholders who will play important decision-making and resource-sharing roles for the project. Once identified, project leaders need to self-consciously set up plans to talk at length with these stakeholders about the project.</a:t>
            </a:r>
            <a:endParaRPr/>
          </a:p>
        </p:txBody>
      </p:sp>
      <p:pic>
        <p:nvPicPr>
          <p:cNvPr id="461" name="Google Shape;461;p35"/>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462" name="Google Shape;462;p35"/>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63" name="Google Shape;463;p35"/>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64" name="Google Shape;464;p35"/>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465" name="Google Shape;465;p35"/>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66" name="Google Shape;466;p35"/>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6F7A00D1-FAC2-BA39-FA9A-EA59FBB8F93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sp>
        <p:nvSpPr>
          <p:cNvPr id="471" name="Google Shape;471;p36"/>
          <p:cNvSpPr txBox="1">
            <a:spLocks noGrp="1"/>
          </p:cNvSpPr>
          <p:nvPr>
            <p:ph type="body" idx="1"/>
          </p:nvPr>
        </p:nvSpPr>
        <p:spPr>
          <a:xfrm>
            <a:off x="391886" y="2105419"/>
            <a:ext cx="11260182"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a:t>Initial interactions are best done face-to-face and one-on-one. These kinds of one-on-one meetings allow for more candid conversations and richer communication. The project leader’s agenda includes assessing the stakeholder’s interests in the project, his or her likely influence over the project, and the true role he or she will seek to play in it.</a:t>
            </a:r>
            <a:endParaRPr/>
          </a:p>
        </p:txBody>
      </p:sp>
      <p:pic>
        <p:nvPicPr>
          <p:cNvPr id="472" name="Google Shape;472;p36"/>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473" name="Google Shape;473;p36"/>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74" name="Google Shape;474;p36"/>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75" name="Google Shape;475;p36"/>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476" name="Google Shape;476;p36"/>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77" name="Google Shape;477;p36"/>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C4A4E7AB-0FBD-10A3-E99E-7059E4DBDD3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81"/>
        <p:cNvGrpSpPr/>
        <p:nvPr/>
      </p:nvGrpSpPr>
      <p:grpSpPr>
        <a:xfrm>
          <a:off x="0" y="0"/>
          <a:ext cx="0" cy="0"/>
          <a:chOff x="0" y="0"/>
          <a:chExt cx="0" cy="0"/>
        </a:xfrm>
      </p:grpSpPr>
      <p:sp>
        <p:nvSpPr>
          <p:cNvPr id="482" name="Google Shape;482;p37"/>
          <p:cNvSpPr txBox="1">
            <a:spLocks noGrp="1"/>
          </p:cNvSpPr>
          <p:nvPr>
            <p:ph type="body" idx="1"/>
          </p:nvPr>
        </p:nvSpPr>
        <p:spPr>
          <a:xfrm>
            <a:off x="391886" y="1999504"/>
            <a:ext cx="11260182" cy="4351338"/>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b="1"/>
              <a:t>Active listening </a:t>
            </a:r>
            <a:r>
              <a:rPr lang="en-US"/>
              <a:t>is a key skill to employ in these meetings. A great deal can be learned, for example, by taking note of the questions stakeholders ask. Their questions reveal their interests, and attention to nonverbal communication can reveal the intensity of those interests. Their knowledge of other stakeholders can reveal their ties to them and, often, the influence of other stakeholders in the project’s larger network.</a:t>
            </a:r>
            <a:endParaRPr/>
          </a:p>
        </p:txBody>
      </p:sp>
      <p:pic>
        <p:nvPicPr>
          <p:cNvPr id="483" name="Google Shape;483;p37"/>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484" name="Google Shape;484;p37"/>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85" name="Google Shape;485;p37"/>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86" name="Google Shape;486;p37"/>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487" name="Google Shape;487;p37"/>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88" name="Google Shape;488;p37"/>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6CDFB262-A5F6-C465-19C1-F189A87D75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pic>
        <p:nvPicPr>
          <p:cNvPr id="493" name="Google Shape;493;p38"/>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494" name="Google Shape;494;p38"/>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95" name="Google Shape;495;p38"/>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96" name="Google Shape;496;p38"/>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497" name="Google Shape;497;p38"/>
          <p:cNvSpPr txBox="1">
            <a:spLocks noGrp="1"/>
          </p:cNvSpPr>
          <p:nvPr>
            <p:ph type="body" idx="1"/>
          </p:nvPr>
        </p:nvSpPr>
        <p:spPr>
          <a:xfrm>
            <a:off x="666206" y="2072870"/>
            <a:ext cx="10986000" cy="3647700"/>
          </a:xfrm>
          <a:prstGeom prst="rect">
            <a:avLst/>
          </a:prstGeom>
          <a:noFill/>
          <a:ln>
            <a:noFill/>
          </a:ln>
        </p:spPr>
        <p:txBody>
          <a:bodyPr spcFirstLastPara="1" wrap="square" lIns="91425" tIns="45700" rIns="91425" bIns="45700" anchor="t" anchorCtr="0">
            <a:normAutofit/>
          </a:bodyPr>
          <a:lstStyle/>
          <a:p>
            <a:pPr marL="0" lvl="0" indent="0" algn="just" rtl="0">
              <a:lnSpc>
                <a:spcPct val="90000"/>
              </a:lnSpc>
              <a:spcBef>
                <a:spcPts val="0"/>
              </a:spcBef>
              <a:spcAft>
                <a:spcPts val="0"/>
              </a:spcAft>
              <a:buClr>
                <a:schemeClr val="dk1"/>
              </a:buClr>
              <a:buSzPts val="2800"/>
              <a:buNone/>
            </a:pPr>
            <a:r>
              <a:rPr lang="en-US" b="1"/>
              <a:t>As the project progresses</a:t>
            </a:r>
            <a:r>
              <a:rPr lang="en-US"/>
              <a:t>, project leaders need to spend time working with the more influential stakeholders and those who have access to important project resources. These meetings can happen in formal places like project meetings or less formal places like luncheons.</a:t>
            </a:r>
            <a:endParaRPr/>
          </a:p>
        </p:txBody>
      </p:sp>
      <p:sp>
        <p:nvSpPr>
          <p:cNvPr id="498" name="Google Shape;498;p38"/>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sp>
        <p:nvSpPr>
          <p:cNvPr id="499" name="Google Shape;499;p38"/>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F124369D-3A66-0831-0991-4528BBCADF4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4" name="Google Shape;504;p39"/>
          <p:cNvSpPr txBox="1">
            <a:spLocks noGrp="1"/>
          </p:cNvSpPr>
          <p:nvPr>
            <p:ph type="body" idx="1"/>
          </p:nvPr>
        </p:nvSpPr>
        <p:spPr>
          <a:xfrm>
            <a:off x="551222" y="1825625"/>
            <a:ext cx="6045522" cy="435133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US" b="1"/>
              <a:t>References: </a:t>
            </a:r>
            <a:endParaRPr/>
          </a:p>
          <a:p>
            <a:pPr marL="0" lvl="0" indent="0" algn="l" rtl="0">
              <a:lnSpc>
                <a:spcPct val="90000"/>
              </a:lnSpc>
              <a:spcBef>
                <a:spcPts val="1000"/>
              </a:spcBef>
              <a:spcAft>
                <a:spcPts val="0"/>
              </a:spcAft>
              <a:buClr>
                <a:schemeClr val="dk1"/>
              </a:buClr>
              <a:buSzPts val="2800"/>
              <a:buNone/>
            </a:pPr>
            <a:r>
              <a:rPr lang="en-US"/>
              <a:t>Leading project teams.</a:t>
            </a:r>
            <a:endParaRPr b="1" i="1"/>
          </a:p>
          <a:p>
            <a:pPr marL="0" lvl="0" indent="0" algn="l" rtl="0">
              <a:lnSpc>
                <a:spcPct val="90000"/>
              </a:lnSpc>
              <a:spcBef>
                <a:spcPts val="1000"/>
              </a:spcBef>
              <a:spcAft>
                <a:spcPts val="0"/>
              </a:spcAft>
              <a:buClr>
                <a:schemeClr val="dk1"/>
              </a:buClr>
              <a:buSzPts val="2800"/>
              <a:buNone/>
            </a:pPr>
            <a:r>
              <a:rPr lang="en-US"/>
              <a:t>The Basics of Project Management and Team Leadership.</a:t>
            </a:r>
            <a:endParaRPr/>
          </a:p>
          <a:p>
            <a:pPr marL="0" lvl="0" indent="0" algn="l" rtl="0">
              <a:lnSpc>
                <a:spcPct val="90000"/>
              </a:lnSpc>
              <a:spcBef>
                <a:spcPts val="1000"/>
              </a:spcBef>
              <a:spcAft>
                <a:spcPts val="0"/>
              </a:spcAft>
              <a:buClr>
                <a:schemeClr val="dk1"/>
              </a:buClr>
              <a:buSzPts val="2800"/>
              <a:buNone/>
            </a:pPr>
            <a:r>
              <a:rPr lang="en-US"/>
              <a:t>By: Anthony T. Cobb</a:t>
            </a:r>
            <a:endParaRPr/>
          </a:p>
          <a:p>
            <a:pPr marL="0" lvl="0" indent="0" algn="l" rtl="0">
              <a:lnSpc>
                <a:spcPct val="90000"/>
              </a:lnSpc>
              <a:spcBef>
                <a:spcPts val="1000"/>
              </a:spcBef>
              <a:spcAft>
                <a:spcPts val="0"/>
              </a:spcAft>
              <a:buClr>
                <a:schemeClr val="dk1"/>
              </a:buClr>
              <a:buSzPts val="2800"/>
              <a:buNone/>
            </a:pPr>
            <a:r>
              <a:rPr lang="en-US" i="1"/>
              <a:t>Virginia Tech</a:t>
            </a:r>
            <a:endParaRPr b="1" i="1"/>
          </a:p>
          <a:p>
            <a:pPr marL="0" lvl="0" indent="0" algn="l" rtl="0">
              <a:lnSpc>
                <a:spcPct val="90000"/>
              </a:lnSpc>
              <a:spcBef>
                <a:spcPts val="1000"/>
              </a:spcBef>
              <a:spcAft>
                <a:spcPts val="0"/>
              </a:spcAft>
              <a:buClr>
                <a:schemeClr val="dk1"/>
              </a:buClr>
              <a:buSzPts val="2800"/>
              <a:buNone/>
            </a:pPr>
            <a:endParaRPr b="1" i="1"/>
          </a:p>
        </p:txBody>
      </p:sp>
      <p:pic>
        <p:nvPicPr>
          <p:cNvPr id="505" name="Google Shape;505;p39"/>
          <p:cNvPicPr preferRelativeResize="0"/>
          <p:nvPr/>
        </p:nvPicPr>
        <p:blipFill rotWithShape="1">
          <a:blip r:embed="rId3">
            <a:alphaModFix/>
          </a:blip>
          <a:srcRect/>
          <a:stretch/>
        </p:blipFill>
        <p:spPr>
          <a:xfrm>
            <a:off x="180061" y="213339"/>
            <a:ext cx="11472007" cy="1610200"/>
          </a:xfrm>
          <a:prstGeom prst="rect">
            <a:avLst/>
          </a:prstGeom>
          <a:noFill/>
          <a:ln>
            <a:noFill/>
          </a:ln>
        </p:spPr>
      </p:pic>
      <p:pic>
        <p:nvPicPr>
          <p:cNvPr id="506" name="Google Shape;506;p39"/>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507" name="Google Shape;507;p39"/>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508" name="Google Shape;508;p39"/>
          <p:cNvPicPr preferRelativeResize="0"/>
          <p:nvPr/>
        </p:nvPicPr>
        <p:blipFill rotWithShape="1">
          <a:blip r:embed="rId5">
            <a:alphaModFix/>
          </a:blip>
          <a:srcRect/>
          <a:stretch/>
        </p:blipFill>
        <p:spPr>
          <a:xfrm>
            <a:off x="2170446" y="6526808"/>
            <a:ext cx="9902229" cy="204838"/>
          </a:xfrm>
          <a:prstGeom prst="rect">
            <a:avLst/>
          </a:prstGeom>
          <a:noFill/>
          <a:ln>
            <a:noFill/>
          </a:ln>
        </p:spPr>
      </p:pic>
      <p:sp>
        <p:nvSpPr>
          <p:cNvPr id="509" name="Google Shape;509;p39"/>
          <p:cNvSpPr txBox="1"/>
          <p:nvPr/>
        </p:nvSpPr>
        <p:spPr>
          <a:xfrm>
            <a:off x="349520" y="572421"/>
            <a:ext cx="2406428"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FF0000"/>
                </a:solidFill>
                <a:latin typeface="Tajawal Medium"/>
                <a:ea typeface="Tajawal Medium"/>
                <a:cs typeface="Tajawal Medium"/>
                <a:sym typeface="Tajawal Medium"/>
              </a:rPr>
              <a:t>Lecture 7</a:t>
            </a:r>
            <a:endParaRPr/>
          </a:p>
        </p:txBody>
      </p:sp>
      <p:pic>
        <p:nvPicPr>
          <p:cNvPr id="510" name="Google Shape;510;p39"/>
          <p:cNvPicPr preferRelativeResize="0"/>
          <p:nvPr/>
        </p:nvPicPr>
        <p:blipFill rotWithShape="1">
          <a:blip r:embed="rId6">
            <a:alphaModFix/>
          </a:blip>
          <a:srcRect/>
          <a:stretch/>
        </p:blipFill>
        <p:spPr>
          <a:xfrm>
            <a:off x="6727371" y="1531014"/>
            <a:ext cx="5109631" cy="4995794"/>
          </a:xfrm>
          <a:prstGeom prst="rect">
            <a:avLst/>
          </a:prstGeom>
          <a:noFill/>
          <a:ln>
            <a:noFill/>
          </a:ln>
        </p:spPr>
      </p:pic>
      <p:sp>
        <p:nvSpPr>
          <p:cNvPr id="511" name="Google Shape;511;p39"/>
          <p:cNvSpPr/>
          <p:nvPr/>
        </p:nvSpPr>
        <p:spPr>
          <a:xfrm>
            <a:off x="3087904" y="563959"/>
            <a:ext cx="8334646"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FFFF00"/>
                </a:solidFill>
                <a:latin typeface="Calibri"/>
                <a:ea typeface="Calibri"/>
                <a:cs typeface="Calibri"/>
                <a:sym typeface="Calibri"/>
              </a:rPr>
              <a:t>The Project Team’s Environment (Stakeholders, Developing and Using Project Networks)</a:t>
            </a:r>
            <a:endParaRPr/>
          </a:p>
        </p:txBody>
      </p:sp>
      <p:pic>
        <p:nvPicPr>
          <p:cNvPr id="2" name="Picture 1">
            <a:extLst>
              <a:ext uri="{FF2B5EF4-FFF2-40B4-BE49-F238E27FC236}">
                <a16:creationId xmlns:a16="http://schemas.microsoft.com/office/drawing/2014/main" id="{31849BAB-5401-0F67-2C54-CE363128674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D94ED4-240E-4206-B029-E210B7DE112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5D2A3712-3D7D-45D7-A158-C08CD3E9FD4D}">
  <ds:schemaRefs>
    <ds:schemaRef ds:uri="http://schemas.microsoft.com/sharepoint/v3/contenttype/forms"/>
  </ds:schemaRefs>
</ds:datastoreItem>
</file>

<file path=customXml/itemProps3.xml><?xml version="1.0" encoding="utf-8"?>
<ds:datastoreItem xmlns:ds="http://schemas.openxmlformats.org/officeDocument/2006/customXml" ds:itemID="{4FDB8966-2434-4BF2-B4B4-F70E3F1EFD7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3229</Words>
  <Application>Microsoft Office PowerPoint</Application>
  <PresentationFormat>Widescreen</PresentationFormat>
  <Paragraphs>158</Paragraphs>
  <Slides>40</Slides>
  <Notes>40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Alexandria</vt:lpstr>
      <vt:lpstr>Tajawal Medium</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1</cp:revision>
  <dcterms:created xsi:type="dcterms:W3CDTF">2021-08-03T13:03:26Z</dcterms:created>
  <dcterms:modified xsi:type="dcterms:W3CDTF">2024-03-10T22:28:42Z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