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4"/>
  </p:notesMasterIdLst>
  <p:sldIdLst>
    <p:sldId id="480" r:id="rId5"/>
    <p:sldId id="303" r:id="rId6"/>
    <p:sldId id="271" r:id="rId7"/>
    <p:sldId id="313" r:id="rId8"/>
    <p:sldId id="276" r:id="rId9"/>
    <p:sldId id="256" r:id="rId10"/>
    <p:sldId id="481" r:id="rId11"/>
    <p:sldId id="482" r:id="rId12"/>
    <p:sldId id="349"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256"/>
            <p14:sldId id="481"/>
            <p14:sldId id="48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7.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73669" y="3775075"/>
            <a:ext cx="5216525" cy="707886"/>
          </a:xfrm>
          <a:prstGeom prst="rect">
            <a:avLst/>
          </a:prstGeom>
          <a:noFill/>
        </p:spPr>
        <p:txBody>
          <a:bodyPr wrap="square" rtlCol="0">
            <a:spAutoFit/>
          </a:bodyPr>
          <a:lstStyle/>
          <a:p>
            <a:r>
              <a:rPr lang="ar-SA" sz="2000" dirty="0">
                <a:latin typeface="Alexandria" charset="0"/>
                <a:cs typeface="Alexandria" charset="0"/>
              </a:rPr>
              <a:t>اعداد: الطالب :سطام شديد القثامي</a:t>
            </a:r>
          </a:p>
          <a:p>
            <a:r>
              <a:rPr lang="ar-SA" sz="2000" dirty="0">
                <a:latin typeface="Alexandria" charset="0"/>
                <a:cs typeface="Alexandria" charset="0"/>
              </a:rPr>
              <a:t>تحت اشراف </a:t>
            </a:r>
            <a:r>
              <a:rPr lang="ar-SA" sz="2000" dirty="0"/>
              <a:t>د/ مرفت محمد </a:t>
            </a:r>
            <a:endParaRPr lang="ar-SA" sz="2000" dirty="0">
              <a:latin typeface="Alexandria" charset="0"/>
              <a:cs typeface="Alexandria" charset="0"/>
            </a:endParaRPr>
          </a:p>
        </p:txBody>
      </p:sp>
      <p:sp>
        <p:nvSpPr>
          <p:cNvPr id="31" name="TextBox 30"/>
          <p:cNvSpPr txBox="1"/>
          <p:nvPr/>
        </p:nvSpPr>
        <p:spPr>
          <a:xfrm>
            <a:off x="673668" y="2424036"/>
            <a:ext cx="1774892" cy="369332"/>
          </a:xfrm>
          <a:prstGeom prst="rect">
            <a:avLst/>
          </a:prstGeom>
          <a:noFill/>
        </p:spPr>
        <p:txBody>
          <a:bodyPr wrap="square" rtlCol="0">
            <a:spAutoFit/>
          </a:bodyPr>
          <a:lstStyle/>
          <a:p>
            <a:pPr rtl="1"/>
            <a:r>
              <a:rPr lang="ar-SA" b="1" dirty="0"/>
              <a:t>مهارات بحثية 1</a:t>
            </a:r>
            <a:endParaRPr lang="en-US" dirty="0"/>
          </a:p>
        </p:txBody>
      </p:sp>
      <p:sp>
        <p:nvSpPr>
          <p:cNvPr id="34" name="Rectangle: Rounded Corners 33"/>
          <p:cNvSpPr/>
          <p:nvPr/>
        </p:nvSpPr>
        <p:spPr>
          <a:xfrm>
            <a:off x="298789" y="6036401"/>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No.</a:t>
            </a:r>
            <a:r>
              <a:rPr lang="ar-SA" sz="2800" b="1" dirty="0">
                <a:solidFill>
                  <a:schemeClr val="bg1"/>
                </a:solidFill>
                <a:latin typeface="Alexandria" charset="0"/>
                <a:cs typeface="Alexandria" charset="0"/>
              </a:rPr>
              <a:t>4</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2345514" cy="369332"/>
          </a:xfrm>
          <a:prstGeom prst="rect">
            <a:avLst/>
          </a:prstGeom>
          <a:noFill/>
        </p:spPr>
        <p:txBody>
          <a:bodyPr wrap="none" rtlCol="0">
            <a:spAutoFit/>
          </a:bodyPr>
          <a:lstStyle/>
          <a:p>
            <a:r>
              <a:rPr lang="ar-SA" b="1" dirty="0"/>
              <a:t>طرق صياغة المشاكل البحثية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97972"/>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471370" cy="769441"/>
          </a:xfrm>
          <a:prstGeom prst="rect">
            <a:avLst/>
          </a:prstGeom>
          <a:noFill/>
        </p:spPr>
        <p:txBody>
          <a:bodyPr wrap="none" rtlCol="0">
            <a:spAutoFit/>
          </a:bodyPr>
          <a:lstStyle/>
          <a:p>
            <a:r>
              <a:rPr lang="ar-SA" sz="4400" b="1" dirty="0"/>
              <a:t>طرق صياغة المشاكل البحثية</a:t>
            </a:r>
            <a:endParaRPr lang="en-US" sz="4800" dirty="0">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Task No. </a:t>
            </a:r>
            <a:r>
              <a:rPr lang="ar-SA" sz="2800" b="1" dirty="0">
                <a:solidFill>
                  <a:schemeClr val="tx1"/>
                </a:solidFill>
                <a:latin typeface="Alexandria" charset="0"/>
                <a:cs typeface="Alexandria" charset="0"/>
              </a:rPr>
              <a:t>4</a:t>
            </a:r>
            <a:endParaRPr lang="en-US" sz="2800" b="1" dirty="0">
              <a:solidFill>
                <a:schemeClr val="tx1"/>
              </a:solidFill>
              <a:latin typeface="Alexandria" charset="0"/>
              <a:cs typeface="Alexandria" charset="0"/>
            </a:endParaRPr>
          </a:p>
        </p:txBody>
      </p:sp>
      <p:sp>
        <p:nvSpPr>
          <p:cNvPr id="13" name="TextBox 12"/>
          <p:cNvSpPr txBox="1"/>
          <p:nvPr/>
        </p:nvSpPr>
        <p:spPr>
          <a:xfrm>
            <a:off x="682705" y="6003686"/>
            <a:ext cx="4886463" cy="830997"/>
          </a:xfrm>
          <a:prstGeom prst="rect">
            <a:avLst/>
          </a:prstGeom>
          <a:noFill/>
        </p:spPr>
        <p:txBody>
          <a:bodyPr wrap="square" rtlCol="0">
            <a:spAutoFit/>
          </a:bodyPr>
          <a:lstStyle/>
          <a:p>
            <a:r>
              <a:rPr lang="ar-SA" sz="2400" dirty="0">
                <a:highlight>
                  <a:srgbClr val="FF0000"/>
                </a:highlight>
                <a:latin typeface="Alexandria" charset="0"/>
                <a:cs typeface="Alexandria" charset="0"/>
              </a:rPr>
              <a:t>الطالب :سطام شديد القثامي</a:t>
            </a:r>
          </a:p>
          <a:p>
            <a:endParaRPr lang="ar-SA" sz="2400" dirty="0">
              <a:highlight>
                <a:srgbClr val="FF0000"/>
              </a:highlight>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995611"/>
          </a:xfrm>
          <a:prstGeom prst="rect">
            <a:avLst/>
          </a:prstGeom>
          <a:noFill/>
        </p:spPr>
        <p:txBody>
          <a:bodyPr wrap="square">
            <a:spAutoFit/>
          </a:bodyPr>
          <a:lstStyle/>
          <a:p>
            <a:pPr algn="r" rtl="1"/>
            <a:r>
              <a:rPr lang="ar-SA" b="1" dirty="0"/>
              <a:t>يقوم الباحث بدراسة طرق صياغة المشاكل البحثية في دراسة الباحثة: ولاء السيد إبراهيم، وعنوانها "القيادة الودودة لتفعيل القيادة الصفية بالمدارس الثانوية العامة بجمهورية مصر العربية"، والمنشور في مجلة الادارة التربوية العدد 26 سنة 2020، يقع البحث في "56" صفحة، الصفحات من (99: 255).</a:t>
            </a:r>
            <a:endParaRPr lang="en-US" b="1" dirty="0"/>
          </a:p>
          <a:p>
            <a:pPr>
              <a:lnSpc>
                <a:spcPct val="120000"/>
              </a:lnSpc>
            </a:pPr>
            <a:endParaRPr lang="en-US" sz="1400" dirty="0">
              <a:latin typeface="Alexandria" charset="0"/>
              <a:cs typeface="Alexandria" charset="0"/>
            </a:endParaRPr>
          </a:p>
        </p:txBody>
      </p:sp>
      <p:sp>
        <p:nvSpPr>
          <p:cNvPr id="41" name="TextBox 40"/>
          <p:cNvSpPr txBox="1"/>
          <p:nvPr/>
        </p:nvSpPr>
        <p:spPr>
          <a:xfrm>
            <a:off x="6301339" y="1259391"/>
            <a:ext cx="2345514" cy="369332"/>
          </a:xfrm>
          <a:prstGeom prst="rect">
            <a:avLst/>
          </a:prstGeom>
          <a:noFill/>
        </p:spPr>
        <p:txBody>
          <a:bodyPr wrap="none" rtlCol="0">
            <a:spAutoFit/>
          </a:bodyPr>
          <a:lstStyle/>
          <a:p>
            <a:r>
              <a:rPr lang="ar-SA" b="1" dirty="0"/>
              <a:t>طرق صياغة المشاكل البحثية</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1665"/>
          </a:xfrm>
          <a:prstGeom prst="rect">
            <a:avLst/>
          </a:prstGeom>
          <a:noFill/>
        </p:spPr>
        <p:txBody>
          <a:bodyPr wrap="square" rtlCol="0">
            <a:spAutoFit/>
          </a:bodyPr>
          <a:lstStyle/>
          <a:p>
            <a:r>
              <a:rPr lang="ar-SA" sz="2400" b="1" dirty="0"/>
              <a:t>طرق صياغة المشاكل البحثية</a:t>
            </a:r>
            <a:endParaRPr lang="en-US" sz="36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908762"/>
          </a:xfrm>
          <a:prstGeom prst="rect">
            <a:avLst/>
          </a:prstGeom>
          <a:noFill/>
        </p:spPr>
        <p:txBody>
          <a:bodyPr wrap="square" rtlCol="0">
            <a:spAutoFit/>
          </a:bodyPr>
          <a:lstStyle/>
          <a:p>
            <a:pPr algn="r" rtl="1"/>
            <a:r>
              <a:rPr lang="ar-SA" b="1" dirty="0"/>
              <a:t>أولاً: طرق صياغة مشكلة البحث</a:t>
            </a:r>
            <a:endParaRPr lang="en-US" b="1" dirty="0"/>
          </a:p>
          <a:p>
            <a:pPr algn="r" rtl="1"/>
            <a:r>
              <a:rPr lang="ar-SA" b="1" dirty="0"/>
              <a:t>تُصاغ مشكلة البحث بطريقتين أساسيتين (د. مرفت محمد، المحاضرة الرابعة، ص30: 33)</a:t>
            </a:r>
            <a:endParaRPr lang="en-US" b="1" dirty="0"/>
          </a:p>
          <a:p>
            <a:pPr algn="r" rtl="1"/>
            <a:r>
              <a:rPr lang="ar-SA" b="1" dirty="0"/>
              <a:t>الطريقة الأولى: الصياغة في شكل سؤال "رئيسي"</a:t>
            </a:r>
            <a:endParaRPr lang="en-US" b="1" dirty="0"/>
          </a:p>
          <a:p>
            <a:pPr algn="r" rtl="1"/>
            <a:r>
              <a:rPr lang="ar-SA" b="1" dirty="0"/>
              <a:t>حيث يتم صياغة المشكلة في شكل سؤال رئيس كبير تتم الإجابة عليه من خلال البحث، ويكو الجواب على هذا السؤال هو "الهدف الأساسي من الدراسة".</a:t>
            </a:r>
            <a:endParaRPr lang="en-US" b="1" dirty="0"/>
          </a:p>
          <a:p>
            <a:pPr algn="r" rtl="1"/>
            <a:r>
              <a:rPr lang="ar-SA" b="1" dirty="0"/>
              <a:t>الطريقة الثانية: الصياغة في شكل عبارة تقريرية</a:t>
            </a:r>
            <a:endParaRPr lang="en-US" b="1" dirty="0"/>
          </a:p>
          <a:p>
            <a:pPr algn="r" rtl="1"/>
            <a:r>
              <a:rPr lang="ar-SA" b="1" dirty="0"/>
              <a:t>حيث يتم كتابة المشكلة في شكل جملة خبرية، تصف الحالة المراد دراستها، وفي هذه الطريقة يجب أن تُبرز هذه العبارة وجود مشكلة أو فجوة معرفية، وتوضح العلاقة بين متغيرين أو أكثر.</a:t>
            </a:r>
            <a:endParaRPr lang="en-US" b="1" dirty="0"/>
          </a:p>
          <a:p>
            <a:pPr algn="r" rtl="1"/>
            <a:r>
              <a:rPr lang="ar-SA" b="1" dirty="0"/>
              <a:t>وبناءً على ذلك فإن الصياغة السليمة لمشكلة البحث يجب أن تكون:</a:t>
            </a:r>
            <a:endParaRPr lang="en-US" b="1" dirty="0"/>
          </a:p>
          <a:p>
            <a:pPr lvl="0" algn="r" rtl="1"/>
            <a:r>
              <a:rPr lang="ar-SA" b="1" dirty="0"/>
              <a:t>أن تصاغ في عبارة محددة أو سؤال واضح.</a:t>
            </a:r>
            <a:endParaRPr lang="en-US" b="1" dirty="0"/>
          </a:p>
          <a:p>
            <a:pPr lvl="0" algn="r" rtl="1"/>
            <a:r>
              <a:rPr lang="ar-SA" b="1" dirty="0"/>
              <a:t>أن توضح العلاقة بين المتغيرات، وتحدد المجتمع الدراسي.</a:t>
            </a:r>
            <a:endParaRPr lang="en-US" b="1" dirty="0"/>
          </a:p>
          <a:p>
            <a:pPr lvl="0" algn="r" rtl="1"/>
            <a:r>
              <a:rPr lang="ar-SA" b="1" dirty="0"/>
              <a:t>أن تكون الصياغة مختصرة، واضحة، منضبطة، تعكس أهداف الدراسة.</a:t>
            </a:r>
            <a:endParaRPr lang="en-US" b="1" dirty="0"/>
          </a:p>
          <a:p>
            <a:pPr lvl="0" algn="r" rtl="1"/>
            <a:r>
              <a:rPr lang="ar-SA" b="1" dirty="0"/>
              <a:t>تجنب العبارات الفضفاضة والواسعة، غير المحددة.</a:t>
            </a:r>
            <a:endParaRPr lang="en-US" b="1" dirty="0"/>
          </a:p>
          <a:p>
            <a:endParaRPr lang="en-US" sz="14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3902032" cy="523220"/>
          </a:xfrm>
          <a:prstGeom prst="rect">
            <a:avLst/>
          </a:prstGeom>
          <a:noFill/>
        </p:spPr>
        <p:txBody>
          <a:bodyPr wrap="square" rtlCol="0">
            <a:spAutoFit/>
          </a:bodyPr>
          <a:lstStyle/>
          <a:p>
            <a:r>
              <a:rPr lang="ar-SA" sz="2800" b="1" dirty="0"/>
              <a:t>طرق صياغة المشاكل البحثية</a:t>
            </a:r>
            <a:endParaRPr lang="en-US" sz="40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sp>
        <p:nvSpPr>
          <p:cNvPr id="48" name="TextBox 47"/>
          <p:cNvSpPr txBox="1"/>
          <p:nvPr/>
        </p:nvSpPr>
        <p:spPr>
          <a:xfrm>
            <a:off x="1336040" y="2441585"/>
            <a:ext cx="9677400" cy="4401205"/>
          </a:xfrm>
          <a:prstGeom prst="rect">
            <a:avLst/>
          </a:prstGeom>
          <a:noFill/>
        </p:spPr>
        <p:txBody>
          <a:bodyPr wrap="square" rtlCol="0">
            <a:spAutoFit/>
          </a:bodyPr>
          <a:lstStyle/>
          <a:p>
            <a:pPr algn="r" rtl="1"/>
            <a:r>
              <a:rPr lang="ar-SA" b="1" dirty="0"/>
              <a:t>ثانياً: تطبيق المعايير السابقة على الحالة الدراسية</a:t>
            </a:r>
            <a:endParaRPr lang="en-US" b="1" dirty="0"/>
          </a:p>
          <a:p>
            <a:pPr algn="r" rtl="1"/>
            <a:r>
              <a:rPr lang="ar-SA" b="1" dirty="0"/>
              <a:t>وبتطبيق هذه المعايير والضوابط الحاكمة لصياغة المشكلة البحثية، وبتطبيقها على الدراسة محل البحث، يستنتج الباحث الآتي:</a:t>
            </a:r>
            <a:endParaRPr lang="en-US" b="1" dirty="0"/>
          </a:p>
          <a:p>
            <a:pPr lvl="0" algn="r" rtl="1"/>
            <a:r>
              <a:rPr lang="ar-SA" b="1" dirty="0"/>
              <a:t>طريقة صياغة مشكلة البحث:</a:t>
            </a:r>
            <a:endParaRPr lang="en-US" b="1" dirty="0"/>
          </a:p>
          <a:p>
            <a:pPr lvl="0" algn="r" rtl="1"/>
            <a:r>
              <a:rPr lang="ar-SA" b="1" dirty="0"/>
              <a:t>إعمالاً لطرق صياغة مشاكل البحث السابق الإشارة إليها، نجد أن الباحثة اعتمدت الطريقة الأولى، وهو صياغة مشكلة البحث في صورة سؤال رئيسي، وهي الطريقة الي غالباً ما يعتمد عليها الباحثين خاصة في الدراسات الوصفية، لما يتسم به من وضوح وتركيز.</a:t>
            </a:r>
            <a:endParaRPr lang="en-US" b="1" dirty="0"/>
          </a:p>
          <a:p>
            <a:pPr lvl="0" algn="r" rtl="1"/>
            <a:r>
              <a:rPr lang="ar-SA" b="1" dirty="0"/>
              <a:t>قامت الباحثة في نهاية عرضها للفجوة البحثية بعبارة صريحة: "وبناءً على ما سبق، يمكن تلخيص سؤال البحث الرئيسي فيما يلي: كيف يمكن استخدام القيادة الودودة لتفعيل القيادة الصفية بالمدارس الثانوية العامة في جمهورية مصر العربية.</a:t>
            </a:r>
            <a:endParaRPr lang="en-US" b="1" dirty="0"/>
          </a:p>
          <a:p>
            <a:pPr lvl="0" algn="r" rtl="1"/>
            <a:r>
              <a:rPr lang="ar-SA" b="1" dirty="0"/>
              <a:t>وفقاً للمعايير والضوابط السابق الإشارة إليها فإن سؤال البحث الرئيسي جاء عاماً بشكل كبير، فلم توضح الباحثة طبيعة التفعيل "آليات – برنامج تدريبي"، لم تحدد حدود المجتمع "مدارس حكومية – خاصة – جميع المدارس".</a:t>
            </a:r>
            <a:endParaRPr lang="en-US" b="1" dirty="0"/>
          </a:p>
          <a:p>
            <a:pPr lvl="0" algn="r" rtl="1"/>
            <a:r>
              <a:rPr lang="ar-SA" b="1" dirty="0"/>
              <a:t>لم يحدد البحث عينة المجتمع "المعلمين – الطلاب – خليط بينهما – خبراء التربية والذي بينّته الدراسة لاحقاً في الأهداف"، مما يوجد فجوة بين صياغة المشكلة وخطوات البحث الإجرائية. </a:t>
            </a:r>
            <a:endParaRPr lang="en-US" b="1" dirty="0"/>
          </a:p>
          <a:p>
            <a:pPr algn="r"/>
            <a:endParaRPr lang="en-US" sz="1600" dirty="0">
              <a:latin typeface="Alexandria" charset="0"/>
              <a:cs typeface="Alexandria" charset="0"/>
            </a:endParaRPr>
          </a:p>
          <a:p>
            <a:pPr algn="r"/>
            <a:endParaRPr lang="en-US" sz="1600" dirty="0">
              <a:latin typeface="Alexandria" charset="0"/>
              <a:cs typeface="Alexandria" charset="0"/>
            </a:endParaRPr>
          </a:p>
          <a:p>
            <a:pPr algn="r"/>
            <a:endParaRPr lang="en-US" sz="1600" dirty="0">
              <a:latin typeface="Alexandria" charset="0"/>
              <a:cs typeface="Alexandria" charset="0"/>
            </a:endParaRPr>
          </a:p>
          <a:p>
            <a:pPr algn="r"/>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75976" y="1468531"/>
            <a:ext cx="8417320" cy="4524315"/>
          </a:xfrm>
          <a:prstGeom prst="rect">
            <a:avLst/>
          </a:prstGeom>
          <a:noFill/>
        </p:spPr>
        <p:txBody>
          <a:bodyPr wrap="square" rtlCol="0">
            <a:spAutoFit/>
          </a:bodyPr>
          <a:lstStyle/>
          <a:p>
            <a:pPr lvl="0" algn="r" rtl="1"/>
            <a:r>
              <a:rPr lang="ar-SA" b="1" dirty="0"/>
              <a:t>جودة صياغة مشكلة البحث وترابطها مع عناصر البحث</a:t>
            </a:r>
            <a:endParaRPr lang="en-US" b="1" dirty="0"/>
          </a:p>
          <a:p>
            <a:pPr algn="r" rtl="1"/>
            <a:r>
              <a:rPr lang="ar-SA" b="1" dirty="0"/>
              <a:t>لكي يكون تناول صياغة مشكلة البحث بموضوعية وللحكم الصحيح على جودتها، فإنه يجب دراسة مدى ترابطها مع مقدمة البحث، وأهدافه، وأهميتها:</a:t>
            </a:r>
            <a:endParaRPr lang="en-US" b="1" dirty="0"/>
          </a:p>
          <a:p>
            <a:pPr lvl="0" algn="r" rtl="1"/>
            <a:r>
              <a:rPr lang="ar-SA" b="1" dirty="0"/>
              <a:t>الترابط بين المقدمة ومشكلة البحث</a:t>
            </a:r>
            <a:endParaRPr lang="en-US" b="1" dirty="0"/>
          </a:p>
          <a:p>
            <a:pPr algn="r" rtl="1"/>
            <a:r>
              <a:rPr lang="ar-SA" b="1" dirty="0"/>
              <a:t>بدأت المقدمة بالحديث عن الدور الإداري للمعلم وأهمية القيادة الصفية، ثم انتقلت لخصوصية المرحلة الثانوية (مرحلة المراهقة) وحاجة هذه المرحلة لنمط قيادي غير تقليدي</a:t>
            </a:r>
            <a:r>
              <a:rPr lang="en-US" b="1" dirty="0"/>
              <a:t>.</a:t>
            </a:r>
          </a:p>
          <a:p>
            <a:pPr algn="r" rtl="1"/>
            <a:r>
              <a:rPr lang="ar-SA" b="1" dirty="0"/>
              <a:t>وبذلك تكون المقدمة قد مهدّت بشكل جيد للمشكلة، وذلك باستعراض مفهوم </a:t>
            </a:r>
            <a:r>
              <a:rPr lang="en-US" b="1" dirty="0"/>
              <a:t>"</a:t>
            </a:r>
            <a:r>
              <a:rPr lang="ar-SA" b="1" dirty="0"/>
              <a:t>القيادة الودودة" كحل نظري قبل أن تطرح المشكلة الواقعية</a:t>
            </a:r>
            <a:r>
              <a:rPr lang="en-US" b="1" dirty="0"/>
              <a:t>. </a:t>
            </a:r>
            <a:r>
              <a:rPr lang="ar-SA" b="1" dirty="0"/>
              <a:t>هذا الانتقال من "النموذج المثالي" (القيادة الودودة) في المقدمة إلى "الواقع المشخص" (القصور والمشكلات) في قسم المشكلة، خلق فجوة بحثية واضحة تبرر الدراسة</a:t>
            </a:r>
            <a:r>
              <a:rPr lang="en-US" b="1" dirty="0"/>
              <a:t>.</a:t>
            </a:r>
          </a:p>
          <a:p>
            <a:pPr algn="r" rtl="1"/>
            <a:r>
              <a:rPr lang="ar-SA" b="1" dirty="0"/>
              <a:t>وبناءً على ما سبق فإن المقدمة جاءت كبناء تمهيدي جيد لمبررات المشكلة، ولكن ما يضعفها نسبياً أنها لم تُبنَ على فجوة بحثية علمية محددة، فجاءت المشكلة بصيغة ل مقترح لواقع ضعيف.</a:t>
            </a:r>
            <a:endParaRPr lang="en-US" b="1" dirty="0"/>
          </a:p>
          <a:p>
            <a:endParaRPr lang="ar-SA" dirty="0">
              <a:solidFill>
                <a:srgbClr val="2D3956"/>
              </a:solidFill>
              <a:latin typeface="Alexandria" charset="0"/>
              <a:cs typeface="Alexandria" charset="0"/>
            </a:endParaRPr>
          </a:p>
          <a:p>
            <a:endParaRPr lang="ar-SA" dirty="0">
              <a:solidFill>
                <a:srgbClr val="2D3956"/>
              </a:solidFill>
              <a:latin typeface="Alexandria" charset="0"/>
              <a:cs typeface="Alexandria" charset="0"/>
            </a:endParaRPr>
          </a:p>
          <a:p>
            <a:endParaRPr lang="ar-SA"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B9A81A-7060-AB17-3222-CE908696270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61E72E7-8AEF-FE52-3297-1D0BF3B02A1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EC717C6-8F79-1DA0-269C-A6DA2F42977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DA5D24C-7235-A10E-1F59-F1E5F3A22BF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BC9B402E-D391-6075-A200-E2312FD88DB5}"/>
              </a:ext>
            </a:extLst>
          </p:cNvPr>
          <p:cNvSpPr txBox="1"/>
          <p:nvPr/>
        </p:nvSpPr>
        <p:spPr>
          <a:xfrm>
            <a:off x="1485900" y="1473928"/>
            <a:ext cx="8564533" cy="3416320"/>
          </a:xfrm>
          <a:prstGeom prst="rect">
            <a:avLst/>
          </a:prstGeom>
          <a:noFill/>
        </p:spPr>
        <p:txBody>
          <a:bodyPr wrap="square" rtlCol="0">
            <a:spAutoFit/>
          </a:bodyPr>
          <a:lstStyle/>
          <a:p>
            <a:pPr lvl="0" algn="r" rtl="1"/>
            <a:r>
              <a:rPr lang="ar-SA" b="1" dirty="0"/>
              <a:t>الترابط مع الأهداف:</a:t>
            </a:r>
          </a:p>
          <a:p>
            <a:pPr lvl="0" algn="r" rtl="1"/>
            <a:endParaRPr lang="en-US" b="1" dirty="0"/>
          </a:p>
          <a:p>
            <a:pPr algn="r" rtl="1"/>
            <a:r>
              <a:rPr lang="ar-SA" b="1" dirty="0"/>
              <a:t>جاءت أهداف البحث بمثابة ترجمة واقعية لسؤال البحث الرئيسي، ومنه استطاعت الباحثة استنتاج الأسئلة الفرعية والتي كانت بمثابة خطوات إجرائية، تمثلت في:</a:t>
            </a:r>
          </a:p>
          <a:p>
            <a:pPr algn="r" rtl="1"/>
            <a:endParaRPr lang="en-US" b="1" dirty="0"/>
          </a:p>
          <a:p>
            <a:pPr lvl="0" algn="r" rtl="1"/>
            <a:r>
              <a:rPr lang="ar-SA" b="1" dirty="0"/>
              <a:t>ِالسؤال عن الأسس النظرية مقابل هدف "الوقوف على الأسس النظرية".</a:t>
            </a:r>
          </a:p>
          <a:p>
            <a:pPr lvl="0" algn="r" rtl="1"/>
            <a:endParaRPr lang="en-US" b="1" dirty="0"/>
          </a:p>
          <a:p>
            <a:pPr lvl="0" algn="r" rtl="1"/>
            <a:r>
              <a:rPr lang="ar-SA" b="1" dirty="0"/>
              <a:t>السؤال عن واقع الممارسات المقترحة مقابل هدف "التعرف على واقع الممارسات".</a:t>
            </a:r>
          </a:p>
          <a:p>
            <a:pPr lvl="0" algn="r" rtl="1"/>
            <a:endParaRPr lang="en-US" b="1" dirty="0"/>
          </a:p>
          <a:p>
            <a:pPr lvl="0" algn="r" rtl="1"/>
            <a:r>
              <a:rPr lang="ar-SA" b="1" dirty="0"/>
              <a:t>السؤال عن الممارسات المقترحة، مقابل هدف "التوصل إلى قائمة بممارسات مقترحة".</a:t>
            </a:r>
          </a:p>
          <a:p>
            <a:pPr lvl="0" algn="r" rtl="1"/>
            <a:endParaRPr lang="en-US" b="1" dirty="0"/>
          </a:p>
          <a:p>
            <a:pPr algn="r" rtl="1"/>
            <a:r>
              <a:rPr lang="ar-SA" b="1" dirty="0"/>
              <a:t>لذلك يمكن القول إن هناك اتساق منطقي بين السؤال والأهداف.</a:t>
            </a:r>
            <a:endParaRPr lang="en-US" b="1" dirty="0"/>
          </a:p>
        </p:txBody>
      </p:sp>
      <p:pic>
        <p:nvPicPr>
          <p:cNvPr id="5" name="Graphic 21">
            <a:extLst>
              <a:ext uri="{FF2B5EF4-FFF2-40B4-BE49-F238E27FC236}">
                <a16:creationId xmlns:a16="http://schemas.microsoft.com/office/drawing/2014/main" id="{4F490B60-FA12-718D-F662-F8AE9F32F9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985101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9BBBC7-7AFC-3394-E8E3-01C4C98996F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C67059B-C3A9-E7D8-ED4D-1D221A0D45B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0658DF3-EB89-9A3A-09F9-1F88E616D38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5D8C374-3577-E54F-B2AE-FDC4EDF91C7D}"/>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rtl="1"/>
            <a:r>
              <a:rPr lang="ar-SA" b="1" dirty="0"/>
              <a:t>الترابط مع الأهمية:</a:t>
            </a:r>
            <a:endParaRPr lang="en-US" dirty="0"/>
          </a:p>
          <a:p>
            <a:pPr rtl="1"/>
            <a:r>
              <a:rPr lang="ar-SA" dirty="0"/>
              <a:t>ركزت الأهمية على حساسية المرحلة العمرية "المراهقة"، وضرورة تطوير الجانب الإداري للمعلم، وبهذا التوجه تكون الباحثة قد نجحت في ربط مشكلة البحث "العنف، الغياب، النفور من المدرسة"، بأهميته والتي تبرة كيفي سيعالج البحث هذه المشكلات الأخلاقية والسلوكية.</a:t>
            </a:r>
            <a:endParaRPr lang="en-US" dirty="0"/>
          </a:p>
          <a:p>
            <a:pPr rtl="1"/>
            <a:r>
              <a:rPr lang="ar-SA" dirty="0"/>
              <a:t>وخلاصة ما سبق واستناداً إلى المعايير السابق الإشارة إليها (محاضرة د مرفت)، يمكن القول أن:</a:t>
            </a:r>
            <a:endParaRPr lang="en-US" dirty="0"/>
          </a:p>
          <a:p>
            <a:pPr lvl="0" rtl="1"/>
            <a:r>
              <a:rPr lang="ar-SA" dirty="0"/>
              <a:t>مشكلة البحث صيغت بسؤال واضح ومحدد المعالم.</a:t>
            </a:r>
            <a:endParaRPr lang="en-US" dirty="0"/>
          </a:p>
          <a:p>
            <a:pPr lvl="0" rtl="1"/>
            <a:r>
              <a:rPr lang="ar-SA" dirty="0"/>
              <a:t>مشكلة البحث محددة بوضوح العلاقة بين متغيرات الدراسة، المتغير المستقل "القيادة الودودة"، والمتغير التابع "تفعيل القيادة الصفية".</a:t>
            </a:r>
            <a:endParaRPr lang="en-US" dirty="0"/>
          </a:p>
          <a:p>
            <a:pPr lvl="0" rtl="1"/>
            <a:r>
              <a:rPr lang="ar-SA" dirty="0"/>
              <a:t>الأسئلة الفرعية والأهداف تشير إلى قابليتها للقياس، بشكل واقعي من خلال استطلاِع ِآراء الخبراء، مما يجعل المشكلة قابلة للبحث العلمي.</a:t>
            </a:r>
            <a:endParaRPr lang="en-US" dirty="0"/>
          </a:p>
        </p:txBody>
      </p:sp>
      <p:sp>
        <p:nvSpPr>
          <p:cNvPr id="24" name="TextBox 23">
            <a:extLst>
              <a:ext uri="{FF2B5EF4-FFF2-40B4-BE49-F238E27FC236}">
                <a16:creationId xmlns:a16="http://schemas.microsoft.com/office/drawing/2014/main" id="{D315A589-0C89-A25C-CAD9-9876DC401FCD}"/>
              </a:ext>
            </a:extLst>
          </p:cNvPr>
          <p:cNvSpPr txBox="1"/>
          <p:nvPr/>
        </p:nvSpPr>
        <p:spPr>
          <a:xfrm>
            <a:off x="1675976" y="1468531"/>
            <a:ext cx="8417320" cy="2862322"/>
          </a:xfrm>
          <a:prstGeom prst="rect">
            <a:avLst/>
          </a:prstGeom>
          <a:noFill/>
        </p:spPr>
        <p:txBody>
          <a:bodyPr wrap="square" rtlCol="0">
            <a:spAutoFit/>
          </a:bodyPr>
          <a:lstStyle/>
          <a:p>
            <a:pPr lvl="0" algn="r" rtl="1"/>
            <a:r>
              <a:rPr lang="ar-SA" b="1" dirty="0"/>
              <a:t>الترابط مع الأهمية:</a:t>
            </a:r>
            <a:endParaRPr lang="en-US" b="1" dirty="0"/>
          </a:p>
          <a:p>
            <a:pPr algn="r" rtl="1"/>
            <a:r>
              <a:rPr lang="ar-SA" b="1" dirty="0"/>
              <a:t>ركزت الأهمية على حساسية المرحلة العمرية "المراهقة"، وضرورة تطوير الجانب الإداري للمعلم، وبهذا التوجه تكون الباحثة قد نجحت في ربط مشكلة البحث "العنف، الغياب، النفور من المدرسة"، بأهميته والتي تبرة كيفي سيعالج البحث هذه المشكلات الأخلاقية والسلوكية.</a:t>
            </a:r>
            <a:endParaRPr lang="en-US" b="1" dirty="0"/>
          </a:p>
          <a:p>
            <a:pPr algn="r" rtl="1"/>
            <a:r>
              <a:rPr lang="ar-SA" b="1" dirty="0"/>
              <a:t>وخلاصة ما سبق واستناداً إلى المعايير السابق الإشارة إليها (محاضرة د مرفت)، يمكن القول أن:</a:t>
            </a:r>
            <a:endParaRPr lang="en-US" b="1" dirty="0"/>
          </a:p>
          <a:p>
            <a:pPr lvl="0" algn="r" rtl="1"/>
            <a:r>
              <a:rPr lang="ar-SA" b="1" dirty="0"/>
              <a:t>مشكلة البحث صيغت بسؤال واضح ومحدد المعالم.</a:t>
            </a:r>
            <a:endParaRPr lang="en-US" b="1" dirty="0"/>
          </a:p>
          <a:p>
            <a:pPr lvl="0" algn="r" rtl="1"/>
            <a:r>
              <a:rPr lang="ar-SA" b="1" dirty="0"/>
              <a:t>مشكلة البحث محددة بوضوح العلاقة بين متغيرات الدراسة، المتغير المستقل "القيادة الودودة"، والمتغير التابع "تفعيل القيادة الصفية".</a:t>
            </a:r>
            <a:endParaRPr lang="en-US" b="1" dirty="0"/>
          </a:p>
          <a:p>
            <a:pPr lvl="0" algn="r" rtl="1"/>
            <a:r>
              <a:rPr lang="ar-SA" b="1" dirty="0"/>
              <a:t>الأسئلة الفرعية والأهداف تشير إلى قابليتها للقياس، بشكل واقعي من خلال استطلاع آراء الخبراء، مما يجعل المشكلة قابلة للبحث العلمي.</a:t>
            </a:r>
            <a:endParaRPr lang="en-US" b="1" dirty="0"/>
          </a:p>
        </p:txBody>
      </p:sp>
      <p:pic>
        <p:nvPicPr>
          <p:cNvPr id="5" name="Graphic 21">
            <a:extLst>
              <a:ext uri="{FF2B5EF4-FFF2-40B4-BE49-F238E27FC236}">
                <a16:creationId xmlns:a16="http://schemas.microsoft.com/office/drawing/2014/main" id="{79C66693-1948-D384-3318-C1E6E5AE5A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698510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purl.org/dc/elements/1.1/"/>
    <ds:schemaRef ds:uri="http://schemas.microsoft.com/office/2006/metadata/properties"/>
    <ds:schemaRef ds:uri="688354b5-287c-4cda-825e-1d7935aea40e"/>
    <ds:schemaRef ds:uri="http://purl.org/dc/terms/"/>
    <ds:schemaRef ds:uri="http://schemas.openxmlformats.org/package/2006/metadata/core-properties"/>
    <ds:schemaRef ds:uri="http://schemas.microsoft.com/office/2006/documentManagement/types"/>
    <ds:schemaRef ds:uri="http://purl.org/dc/dcmitype/"/>
    <ds:schemaRef ds:uri="http://schemas.microsoft.com/office/infopath/2007/PartnerControls"/>
    <ds:schemaRef ds:uri="aca13214-df29-4e3c-a050-857c0bf7bd8e"/>
    <ds:schemaRef ds:uri="http://www.w3.org/XML/1998/namespace"/>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59</TotalTime>
  <Words>934</Words>
  <Application>Microsoft Office PowerPoint</Application>
  <PresentationFormat>شاشة عريضة</PresentationFormat>
  <Paragraphs>74</Paragraphs>
  <Slides>9</Slides>
  <Notes>3</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9</vt:i4>
      </vt:variant>
    </vt:vector>
  </HeadingPairs>
  <TitlesOfParts>
    <vt:vector size="15" baseType="lpstr">
      <vt:lpstr>Alexandria</vt:lpstr>
      <vt:lpstr>Arial</vt:lpstr>
      <vt:lpstr>Calibri</vt:lpstr>
      <vt:lpstr>Calibri Light</vt:lpstr>
      <vt:lpstr>Roboto Light</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سطام الفارع</cp:lastModifiedBy>
  <cp:revision>4</cp:revision>
  <dcterms:created xsi:type="dcterms:W3CDTF">2023-04-29T09:08:00Z</dcterms:created>
  <dcterms:modified xsi:type="dcterms:W3CDTF">2026-03-05T17:30:40Z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