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271" r:id="rId3"/>
    <p:sldId id="519" r:id="rId4"/>
    <p:sldId id="313" r:id="rId5"/>
    <p:sldId id="481" r:id="rId6"/>
    <p:sldId id="482" r:id="rId7"/>
    <p:sldId id="483" r:id="rId8"/>
    <p:sldId id="484" r:id="rId9"/>
    <p:sldId id="485" r:id="rId10"/>
    <p:sldId id="486" r:id="rId11"/>
    <p:sldId id="487" r:id="rId12"/>
    <p:sldId id="489" r:id="rId13"/>
    <p:sldId id="490" r:id="rId14"/>
    <p:sldId id="491" r:id="rId15"/>
    <p:sldId id="492" r:id="rId16"/>
    <p:sldId id="493" r:id="rId17"/>
    <p:sldId id="494" r:id="rId18"/>
    <p:sldId id="495" r:id="rId19"/>
    <p:sldId id="497" r:id="rId20"/>
    <p:sldId id="496" r:id="rId21"/>
    <p:sldId id="498" r:id="rId22"/>
    <p:sldId id="499" r:id="rId23"/>
    <p:sldId id="500" r:id="rId24"/>
    <p:sldId id="501" r:id="rId25"/>
    <p:sldId id="502" r:id="rId26"/>
    <p:sldId id="503" r:id="rId27"/>
    <p:sldId id="504" r:id="rId28"/>
    <p:sldId id="506" r:id="rId29"/>
    <p:sldId id="507" r:id="rId30"/>
    <p:sldId id="508" r:id="rId31"/>
    <p:sldId id="509" r:id="rId32"/>
    <p:sldId id="510" r:id="rId33"/>
    <p:sldId id="511" r:id="rId34"/>
    <p:sldId id="512" r:id="rId35"/>
    <p:sldId id="513" r:id="rId36"/>
    <p:sldId id="514" r:id="rId37"/>
    <p:sldId id="515" r:id="rId38"/>
    <p:sldId id="516" r:id="rId39"/>
    <p:sldId id="517" r:id="rId40"/>
    <p:sldId id="518" r:id="rId41"/>
    <p:sldId id="520" r:id="rId42"/>
    <p:sldId id="52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19"/>
            <p14:sldId id="313"/>
            <p14:sldId id="481"/>
            <p14:sldId id="482"/>
            <p14:sldId id="483"/>
            <p14:sldId id="484"/>
            <p14:sldId id="485"/>
            <p14:sldId id="486"/>
            <p14:sldId id="487"/>
            <p14:sldId id="489"/>
            <p14:sldId id="490"/>
            <p14:sldId id="491"/>
            <p14:sldId id="492"/>
            <p14:sldId id="493"/>
            <p14:sldId id="494"/>
            <p14:sldId id="495"/>
            <p14:sldId id="497"/>
            <p14:sldId id="496"/>
            <p14:sldId id="498"/>
            <p14:sldId id="499"/>
            <p14:sldId id="500"/>
            <p14:sldId id="501"/>
            <p14:sldId id="502"/>
            <p14:sldId id="503"/>
            <p14:sldId id="504"/>
            <p14:sldId id="506"/>
            <p14:sldId id="507"/>
            <p14:sldId id="508"/>
            <p14:sldId id="509"/>
            <p14:sldId id="510"/>
            <p14:sldId id="511"/>
            <p14:sldId id="512"/>
            <p14:sldId id="513"/>
            <p14:sldId id="514"/>
            <p14:sldId id="515"/>
            <p14:sldId id="516"/>
            <p14:sldId id="517"/>
            <p14:sldId id="518"/>
            <p14:sldId id="520"/>
            <p14:sldId id="521"/>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2D3956"/>
    <a:srgbClr val="0A1F61"/>
    <a:srgbClr val="669BBC"/>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21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14.xml"/><Relationship Id="rId11" Type="http://schemas.openxmlformats.org/officeDocument/2006/relationships/image" Target="../media/image14.jpeg"/><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6.png"/><Relationship Id="rId11" Type="http://schemas.openxmlformats.org/officeDocument/2006/relationships/image" Target="../media/image8.svg"/><Relationship Id="rId5" Type="http://schemas.openxmlformats.org/officeDocument/2006/relationships/image" Target="../media/image3.pn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4.xml"/><Relationship Id="rId11" Type="http://schemas.openxmlformats.org/officeDocument/2006/relationships/image" Target="../media/image23.jpeg"/><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6.png"/><Relationship Id="rId11" Type="http://schemas.openxmlformats.org/officeDocument/2006/relationships/image" Target="../media/image8.svg"/><Relationship Id="rId5" Type="http://schemas.openxmlformats.org/officeDocument/2006/relationships/image" Target="../media/image3.png"/><Relationship Id="rId10" Type="http://schemas.openxmlformats.org/officeDocument/2006/relationships/image" Target="../media/image7.png"/><Relationship Id="rId4" Type="http://schemas.microsoft.com/office/2007/relationships/hdphoto" Target="../media/hdphoto2.wdp"/><Relationship Id="rId9"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24.xml"/><Relationship Id="rId1" Type="http://schemas.openxmlformats.org/officeDocument/2006/relationships/slideLayout" Target="../slideLayouts/slideLayout14.xml"/><Relationship Id="rId11" Type="http://schemas.microsoft.com/office/2007/relationships/hdphoto" Target="../media/hdphoto2.wdp"/><Relationship Id="rId10" Type="http://schemas.openxmlformats.org/officeDocument/2006/relationships/image" Target="../media/image31.png"/><Relationship Id="rId4" Type="http://schemas.openxmlformats.org/officeDocument/2006/relationships/image" Target="../media/image6.png"/><Relationship Id="rId9" Type="http://schemas.openxmlformats.org/officeDocument/2006/relationships/image" Target="../media/image8.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7.jp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3.png"/><Relationship Id="rId7" Type="http://schemas.openxmlformats.org/officeDocument/2006/relationships/image" Target="../media/image34.png"/><Relationship Id="rId2" Type="http://schemas.openxmlformats.org/officeDocument/2006/relationships/image" Target="../media/image32.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Tajawal Medium" panose="00000600000000000000" pitchFamily="2" charset="-78"/>
              </a:rPr>
              <a:t>Lecture </a:t>
            </a:r>
            <a:r>
              <a:rPr lang="en-US" sz="3600" b="1" dirty="0" smtClean="0">
                <a:solidFill>
                  <a:srgbClr val="2D3956"/>
                </a:solidFill>
                <a:latin typeface="Tajawal Medium" panose="00000600000000000000" pitchFamily="2" charset="-78"/>
                <a:cs typeface="Tajawal Medium" panose="00000600000000000000" pitchFamily="2" charset="-78"/>
              </a:rPr>
              <a:t>1</a:t>
            </a:r>
            <a:endParaRPr lang="en-US" sz="36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0715"/>
    </mc:Choice>
    <mc:Fallback xmlns="">
      <p:transition spd="slow" advTm="1071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423969" y="1259391"/>
            <a:ext cx="3021981" cy="523220"/>
          </a:xfrm>
          <a:prstGeom prst="rect">
            <a:avLst/>
          </a:prstGeom>
          <a:noFill/>
        </p:spPr>
        <p:txBody>
          <a:bodyPr wrap="none" rtlCol="0">
            <a:spAutoFit/>
          </a:bodyPr>
          <a:lstStyle/>
          <a:p>
            <a:pPr algn="just"/>
            <a:r>
              <a:rPr lang="ar-EG" sz="2800" b="1" dirty="0">
                <a:solidFill>
                  <a:srgbClr val="8E5A6D"/>
                </a:solidFill>
                <a:latin typeface="Tajawal Medium" panose="00000600000000000000" pitchFamily="2" charset="-78"/>
                <a:cs typeface="+mj-cs"/>
              </a:rPr>
              <a:t>مفهوم </a:t>
            </a:r>
            <a:r>
              <a:rPr lang="ar-EG" sz="2800" b="1" dirty="0" smtClean="0">
                <a:solidFill>
                  <a:srgbClr val="8E5A6D"/>
                </a:solidFill>
                <a:latin typeface="Tajawal Medium" panose="00000600000000000000" pitchFamily="2" charset="-78"/>
                <a:cs typeface="+mj-cs"/>
              </a:rPr>
              <a:t>الاتصال التسويقي</a:t>
            </a:r>
            <a:endParaRPr lang="en-US" sz="2800" b="1" dirty="0">
              <a:solidFill>
                <a:srgbClr val="8E5A6D"/>
              </a:solidFill>
              <a:latin typeface="Tajawal Medium" panose="00000600000000000000" pitchFamily="2" charset="-78"/>
              <a:cs typeface="+mj-cs"/>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46169"/>
    </mc:Choice>
    <mc:Fallback xmlns="">
      <p:transition spd="slow" advTm="46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40889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مفهوم الاتصال.</a:t>
            </a:r>
          </a:p>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عناصر عملية الاتصال.</a:t>
            </a:r>
          </a:p>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ماهية التسويق.</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أهمية التسويق.</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المنافع التى يخلقها النشاط التسويقى.</a:t>
            </a:r>
          </a:p>
          <a:p>
            <a:pPr marL="457200" indent="-457200" algn="just" rtl="1">
              <a:lnSpc>
                <a:spcPct val="150000"/>
              </a:lnSpc>
              <a:buSzPct val="180000"/>
              <a:buFont typeface="+mj-lt"/>
              <a:buAutoNum type="arabicPeriod" startAt="5"/>
            </a:pPr>
            <a:r>
              <a:rPr lang="ar-EG" sz="1700" b="1" dirty="0" smtClean="0">
                <a:solidFill>
                  <a:srgbClr val="0A1F61"/>
                </a:solidFill>
                <a:latin typeface="Tajawal ExtraBold" panose="00000800000000000000" pitchFamily="2" charset="-78"/>
                <a:cs typeface="+mj-cs"/>
              </a:rPr>
              <a:t>تعريف التسويق.</a:t>
            </a:r>
          </a:p>
          <a:p>
            <a:pPr marL="457200" indent="-457200" algn="just" rtl="1">
              <a:lnSpc>
                <a:spcPct val="150000"/>
              </a:lnSpc>
              <a:buSzPct val="180000"/>
              <a:buFont typeface="+mj-lt"/>
              <a:buAutoNum type="arabicPeriod" startAt="5"/>
            </a:pPr>
            <a:r>
              <a:rPr lang="ar-EG" sz="1700" b="1" dirty="0" smtClean="0">
                <a:solidFill>
                  <a:srgbClr val="0A1F61"/>
                </a:solidFill>
                <a:latin typeface="Tajawal ExtraBold" panose="00000800000000000000" pitchFamily="2" charset="-78"/>
                <a:cs typeface="+mj-cs"/>
              </a:rPr>
              <a:t>مراحل تطور التسويق.</a:t>
            </a:r>
          </a:p>
          <a:p>
            <a:pPr marL="457200" indent="-457200" algn="just" rtl="1">
              <a:lnSpc>
                <a:spcPct val="150000"/>
              </a:lnSpc>
              <a:buSzPct val="180000"/>
              <a:buFont typeface="+mj-lt"/>
              <a:buAutoNum type="arabicPeriod" startAt="7"/>
            </a:pPr>
            <a:r>
              <a:rPr lang="ar-EG" sz="1700" b="1" dirty="0" smtClean="0">
                <a:solidFill>
                  <a:srgbClr val="0A1F61"/>
                </a:solidFill>
                <a:latin typeface="Tajawal ExtraBold" panose="00000800000000000000" pitchFamily="2" charset="-78"/>
                <a:cs typeface="+mj-cs"/>
              </a:rPr>
              <a:t>مفهوم التسويق الحديث.</a:t>
            </a:r>
          </a:p>
          <a:p>
            <a:pPr marL="457200" indent="-457200" algn="just" rtl="1">
              <a:lnSpc>
                <a:spcPct val="150000"/>
              </a:lnSpc>
              <a:buSzPct val="180000"/>
              <a:buFont typeface="+mj-lt"/>
              <a:buAutoNum type="arabicPeriod" startAt="7"/>
            </a:pPr>
            <a:r>
              <a:rPr lang="ar-EG" sz="1700" b="1" dirty="0" smtClean="0">
                <a:solidFill>
                  <a:srgbClr val="0A1F61"/>
                </a:solidFill>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7"/>
            </a:pPr>
            <a:r>
              <a:rPr lang="ar-EG" sz="17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6891577"/>
      </p:ext>
    </p:extLst>
  </p:cSld>
  <p:clrMapOvr>
    <a:masterClrMapping/>
  </p:clrMapOvr>
  <mc:AlternateContent xmlns:mc="http://schemas.openxmlformats.org/markup-compatibility/2006" xmlns:p14="http://schemas.microsoft.com/office/powerpoint/2010/main">
    <mc:Choice Requires="p14">
      <p:transition spd="slow" p14:dur="2000" advTm="415406"/>
    </mc:Choice>
    <mc:Fallback xmlns="">
      <p:transition spd="slow" advTm="41540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t>تمهيد</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smtClean="0">
                <a:solidFill>
                  <a:srgbClr val="0A1F61"/>
                </a:solidFill>
                <a:latin typeface="Tajawal ExtraBold" panose="00000800000000000000" pitchFamily="2" charset="-78"/>
                <a:cs typeface="+mj-cs"/>
              </a:rPr>
              <a:t>يمثل مفهوم الاتصال التسويقي، إطارًا عامًا يستطيع المسوّقون من خلاله تصميم برامج اتصال شاملة، وفعّالة، كما أنه يُأخذُ في الحسبان الفروقات الطبيعيّة بين المسوّقين، وفي النهاية، يجب على كل شركة أن تقرر إن كانت تريد التواصل مع زبائنها بطريقة عشوائيّة، وغير منظمة، أم وفق أهداف محددة، واستراتيجيات فعّالة.</a:t>
            </a:r>
          </a:p>
          <a:p>
            <a:endParaRPr lang="en-US" sz="2000" dirty="0" smtClean="0">
              <a:solidFill>
                <a:srgbClr val="0A1F61"/>
              </a:solidFill>
              <a:latin typeface="Tajawal ExtraBold" panose="00000800000000000000" pitchFamily="2" charset="-78"/>
              <a:cs typeface="+mj-cs"/>
            </a:endParaRPr>
          </a:p>
          <a:p>
            <a:endParaRPr lang="en-US" sz="20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4339486"/>
            <a:ext cx="8417320" cy="24929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Tajawal ExtraBold" panose="00000800000000000000" pitchFamily="2" charset="-78"/>
                <a:cs typeface="+mj-cs"/>
              </a:rPr>
              <a:t>لقد بات مفهوم الاتصال التسويقي شائعًا بين الناس، وأصبح العديد منهم يحملون مواقف؛ إما إيجابيّة، أو سلبيّة، تجاه الإعلانات، ومندوبي المبيعات، والحقيقة أن مفهوم الاتصال التسويقي أكبر، وأوسع مما يظن كثير من الناس، لذلك </a:t>
            </a:r>
            <a:r>
              <a:rPr lang="ar-EG" sz="2000" dirty="0" smtClean="0">
                <a:solidFill>
                  <a:srgbClr val="0A1F61"/>
                </a:solidFill>
                <a:latin typeface="Tajawal ExtraBold" panose="00000800000000000000" pitchFamily="2" charset="-78"/>
                <a:cs typeface="+mj-cs"/>
              </a:rPr>
              <a:t>تناقش هذه المحاضرة مفهوم </a:t>
            </a:r>
            <a:r>
              <a:rPr lang="ar-EG" sz="2000" dirty="0">
                <a:solidFill>
                  <a:srgbClr val="0A1F61"/>
                </a:solidFill>
                <a:latin typeface="Tajawal ExtraBold" panose="00000800000000000000" pitchFamily="2" charset="-78"/>
                <a:cs typeface="+mj-cs"/>
              </a:rPr>
              <a:t>الاتصال التسويقي، باعتباره إطارًا ينظم جهود الاتصال الفعّال لدى الشركات.</a:t>
            </a:r>
          </a:p>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0095"/>
    </mc:Choice>
    <mc:Fallback xmlns="">
      <p:transition spd="slow" advTm="39009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1063" y="702478"/>
            <a:ext cx="3385474" cy="3159974"/>
          </a:xfrm>
          <a:prstGeom prst="rect">
            <a:avLst/>
          </a:prstGeom>
          <a:solidFill>
            <a:schemeClr val="bg1">
              <a:lumMod val="85000"/>
              <a:alpha val="0"/>
            </a:schemeClr>
          </a:solidFill>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مفهوم الاتصال </a:t>
            </a:r>
            <a:endParaRPr lang="en-US" sz="2400" b="1" u="sng"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70153"/>
          </a:xfrm>
          <a:prstGeom prst="rect">
            <a:avLst/>
          </a:prstGeom>
          <a:noFill/>
        </p:spPr>
        <p:txBody>
          <a:bodyPr wrap="square" rtlCol="0">
            <a:spAutoFit/>
          </a:bodyPr>
          <a:lstStyle/>
          <a:p>
            <a:pPr algn="just" rtl="1">
              <a:lnSpc>
                <a:spcPct val="150000"/>
              </a:lnSpc>
            </a:pPr>
            <a:r>
              <a:rPr lang="ar-EG" sz="2200" b="1" dirty="0">
                <a:solidFill>
                  <a:srgbClr val="0A1F61"/>
                </a:solidFill>
                <a:latin typeface="Times New Roman" pitchFamily="18" charset="0"/>
                <a:cs typeface="Times New Roman" pitchFamily="18" charset="0"/>
              </a:rPr>
              <a:t>مفهوم </a:t>
            </a:r>
            <a:r>
              <a:rPr lang="ar-EG" sz="2200" b="1" dirty="0" smtClean="0">
                <a:solidFill>
                  <a:srgbClr val="0A1F61"/>
                </a:solidFill>
                <a:latin typeface="Times New Roman" pitchFamily="18" charset="0"/>
                <a:cs typeface="Times New Roman" pitchFamily="18" charset="0"/>
              </a:rPr>
              <a:t>الاتصال: </a:t>
            </a:r>
          </a:p>
          <a:p>
            <a:pPr marL="342900" indent="-342900" algn="just" rtl="1">
              <a:lnSpc>
                <a:spcPct val="150000"/>
              </a:lnSpc>
              <a:buFont typeface="Arial" pitchFamily="34" charset="0"/>
              <a:buChar char="•"/>
            </a:pPr>
            <a:r>
              <a:rPr lang="ar-EG" sz="2000" dirty="0" smtClean="0">
                <a:solidFill>
                  <a:srgbClr val="0A1F61"/>
                </a:solidFill>
                <a:latin typeface="Times New Roman" pitchFamily="18" charset="0"/>
                <a:cs typeface="Times New Roman" pitchFamily="18" charset="0"/>
              </a:rPr>
              <a:t>يرجع </a:t>
            </a:r>
            <a:r>
              <a:rPr lang="ar-EG" sz="2000" dirty="0">
                <a:solidFill>
                  <a:srgbClr val="0A1F61"/>
                </a:solidFill>
                <a:latin typeface="Times New Roman" pitchFamily="18" charset="0"/>
                <a:cs typeface="Times New Roman" pitchFamily="18" charset="0"/>
              </a:rPr>
              <a:t>أصل كلمة اتِّصَال </a:t>
            </a:r>
            <a:r>
              <a:rPr lang="ar-EG" sz="2000" dirty="0" smtClean="0">
                <a:solidFill>
                  <a:srgbClr val="0A1F61"/>
                </a:solidFill>
                <a:latin typeface="Times New Roman" pitchFamily="18" charset="0"/>
                <a:cs typeface="Times New Roman" pitchFamily="18" charset="0"/>
              </a:rPr>
              <a:t>(</a:t>
            </a:r>
            <a:r>
              <a:rPr lang="en-US" sz="2000" dirty="0" smtClean="0">
                <a:solidFill>
                  <a:srgbClr val="0A1F61"/>
                </a:solidFill>
                <a:latin typeface="Times New Roman" pitchFamily="18" charset="0"/>
                <a:cs typeface="Times New Roman" pitchFamily="18" charset="0"/>
              </a:rPr>
              <a:t>(communication</a:t>
            </a:r>
            <a:r>
              <a:rPr lang="ar-EG" sz="2000" dirty="0" smtClean="0">
                <a:solidFill>
                  <a:srgbClr val="0A1F61"/>
                </a:solidFill>
                <a:latin typeface="Times New Roman" pitchFamily="18" charset="0"/>
                <a:cs typeface="Times New Roman" pitchFamily="18" charset="0"/>
              </a:rPr>
              <a:t> إلى </a:t>
            </a:r>
            <a:r>
              <a:rPr lang="ar-EG" sz="2000" dirty="0">
                <a:solidFill>
                  <a:srgbClr val="0A1F61"/>
                </a:solidFill>
                <a:latin typeface="Times New Roman" pitchFamily="18" charset="0"/>
                <a:cs typeface="Times New Roman" pitchFamily="18" charset="0"/>
              </a:rPr>
              <a:t>الكلمه اللاتينية </a:t>
            </a:r>
            <a:r>
              <a:rPr lang="en-US" sz="2000" dirty="0" smtClean="0">
                <a:solidFill>
                  <a:srgbClr val="0A1F61"/>
                </a:solidFill>
                <a:latin typeface="Times New Roman" pitchFamily="18" charset="0"/>
                <a:cs typeface="Times New Roman" pitchFamily="18" charset="0"/>
              </a:rPr>
              <a:t> </a:t>
            </a:r>
            <a:r>
              <a:rPr lang="en-US" sz="2000" dirty="0" err="1" smtClean="0">
                <a:solidFill>
                  <a:srgbClr val="0A1F61"/>
                </a:solidFill>
                <a:latin typeface="Times New Roman" pitchFamily="18" charset="0"/>
                <a:cs typeface="Times New Roman" pitchFamily="18" charset="0"/>
              </a:rPr>
              <a:t>communis</a:t>
            </a:r>
            <a:r>
              <a:rPr lang="en-US" sz="2000" dirty="0" smtClean="0">
                <a:solidFill>
                  <a:srgbClr val="0A1F61"/>
                </a:solidFill>
                <a:latin typeface="Times New Roman" pitchFamily="18" charset="0"/>
                <a:cs typeface="Times New Roman" pitchFamily="18" charset="0"/>
              </a:rPr>
              <a:t>,</a:t>
            </a:r>
            <a:r>
              <a:rPr lang="ar-EG" sz="2000" dirty="0" smtClean="0">
                <a:solidFill>
                  <a:srgbClr val="0A1F61"/>
                </a:solidFill>
                <a:latin typeface="Times New Roman" pitchFamily="18" charset="0"/>
                <a:cs typeface="Times New Roman" pitchFamily="18" charset="0"/>
              </a:rPr>
              <a:t>ومعناها </a:t>
            </a:r>
            <a:r>
              <a:rPr lang="en-US" sz="2000" dirty="0" smtClean="0">
                <a:solidFill>
                  <a:srgbClr val="0A1F61"/>
                </a:solidFill>
                <a:latin typeface="Times New Roman" pitchFamily="18" charset="0"/>
                <a:cs typeface="Times New Roman" pitchFamily="18" charset="0"/>
              </a:rPr>
              <a:t>common</a:t>
            </a:r>
            <a:r>
              <a:rPr lang="en-US" sz="2000" dirty="0">
                <a:solidFill>
                  <a:srgbClr val="0A1F61"/>
                </a:solidFill>
                <a:latin typeface="Times New Roman" pitchFamily="18" charset="0"/>
                <a:cs typeface="Times New Roman" pitchFamily="18" charset="0"/>
              </a:rPr>
              <a:t>" </a:t>
            </a:r>
            <a:r>
              <a:rPr lang="ar-EG" sz="2000" dirty="0" smtClean="0">
                <a:solidFill>
                  <a:srgbClr val="0A1F61"/>
                </a:solidFill>
                <a:latin typeface="Times New Roman" pitchFamily="18" charset="0"/>
                <a:cs typeface="Times New Roman" pitchFamily="18" charset="0"/>
              </a:rPr>
              <a:t> أي </a:t>
            </a:r>
            <a:r>
              <a:rPr lang="ar-EG" sz="2000" dirty="0">
                <a:solidFill>
                  <a:srgbClr val="0A1F61"/>
                </a:solidFill>
                <a:latin typeface="Times New Roman" pitchFamily="18" charset="0"/>
                <a:cs typeface="Times New Roman" pitchFamily="18" charset="0"/>
              </a:rPr>
              <a:t>مشترك أو عام</a:t>
            </a:r>
            <a:r>
              <a:rPr lang="ar-EG" sz="2000" dirty="0" smtClean="0">
                <a:solidFill>
                  <a:srgbClr val="0A1F61"/>
                </a:solidFill>
                <a:latin typeface="Times New Roman" pitchFamily="18" charset="0"/>
                <a:cs typeface="Times New Roman" pitchFamily="18" charset="0"/>
              </a:rPr>
              <a:t>.</a:t>
            </a:r>
            <a:endParaRPr lang="ar-EG" sz="200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dirty="0" smtClean="0">
                <a:solidFill>
                  <a:srgbClr val="0A1F61"/>
                </a:solidFill>
                <a:latin typeface="Times New Roman" pitchFamily="18" charset="0"/>
                <a:cs typeface="Times New Roman" pitchFamily="18" charset="0"/>
              </a:rPr>
              <a:t>تحمل </a:t>
            </a:r>
            <a:r>
              <a:rPr lang="ar-EG" sz="2000" dirty="0">
                <a:solidFill>
                  <a:srgbClr val="0A1F61"/>
                </a:solidFill>
                <a:latin typeface="Times New Roman" pitchFamily="18" charset="0"/>
                <a:cs typeface="Times New Roman" pitchFamily="18" charset="0"/>
              </a:rPr>
              <a:t>كلمة الاتِّصَال باللغة العربية المعنى نفسه, حيث تشير إلى إقامة الصلة المعرفية بين أطراف العملية الاتِّصَالية. ويمكن تحديد أبرز التعريفات العربية لمفهوم الاتِّصَال في أنه "حامل العملية الاجتماعية والوسيلة التي يستخدمها الإنسان لتحقيق التنظيم واستقرار وتغيير حياته الاجتماعية ونقل أشكالها ومعناها من جيل إلى جيل عن طريق التعبير والتسجيل والتعليم</a:t>
            </a:r>
            <a:r>
              <a:rPr lang="ar-EG" sz="2000" dirty="0" smtClean="0">
                <a:solidFill>
                  <a:srgbClr val="0A1F61"/>
                </a:solidFill>
                <a:latin typeface="Times New Roman" pitchFamily="18" charset="0"/>
                <a:cs typeface="Times New Roman" pitchFamily="18" charset="0"/>
              </a:rPr>
              <a:t>".</a:t>
            </a:r>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74490"/>
    </mc:Choice>
    <mc:Fallback xmlns="">
      <p:transition spd="slow" advTm="744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91821"/>
            <a:ext cx="3385474" cy="2770631"/>
          </a:xfrm>
          <a:prstGeom prst="rect">
            <a:avLst/>
          </a:prstGeom>
          <a:solidFill>
            <a:schemeClr val="bg1">
              <a:lumMod val="85000"/>
              <a:alpha val="0"/>
            </a:schemeClr>
          </a:solidFill>
          <a:ln>
            <a:noFill/>
          </a:ln>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مفهوم الاتصال </a:t>
            </a:r>
            <a:endParaRPr lang="en-US" sz="2400" b="1" u="sng"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36981"/>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يشير الاتِّصَال إلى كافة أوجه النشاط والممارسات الإعلامية والدعائية والإِعْلاَنية والتعليمية. ورغم اختلاف هذه الأنشطة والممارسات من حيث الأهداف وأساليب الإعداد، فهي تتفق جميعها في كونها عملیات اتِّصَالية بالجماهير أو قطاعات محددة تستخدم الرسائل الوسيطة بين المصدر والمتلقي، كما هو الحال في الإِعْلاَن والإعلام</a:t>
            </a:r>
            <a:r>
              <a:rPr lang="ar-EG" sz="2000" dirty="0" smtClean="0">
                <a:solidFill>
                  <a:srgbClr val="0A1F61"/>
                </a:solidFill>
                <a:latin typeface="Times New Roman" pitchFamily="18" charset="0"/>
                <a:cs typeface="Times New Roman" pitchFamily="18" charset="0"/>
              </a:rPr>
              <a:t>.</a:t>
            </a:r>
          </a:p>
          <a:p>
            <a:pPr marL="342900" indent="-342900" algn="just" rtl="1">
              <a:buFont typeface="Arial" pitchFamily="34" charset="0"/>
              <a:buChar char="•"/>
            </a:pPr>
            <a:endParaRPr lang="ar-EG" sz="2000" dirty="0" smtClean="0">
              <a:solidFill>
                <a:srgbClr val="0A1F61"/>
              </a:solidFill>
              <a:latin typeface="Times New Roman" pitchFamily="18" charset="0"/>
              <a:cs typeface="Times New Roman" pitchFamily="18" charset="0"/>
            </a:endParaRPr>
          </a:p>
          <a:p>
            <a:pPr marL="342900" indent="-342900" algn="just" rtl="1">
              <a:buFont typeface="Arial" pitchFamily="34" charset="0"/>
              <a:buChar char="•"/>
            </a:pPr>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4359374"/>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قد تجمع العمليات الاتِّصَالية بين الاتِّصَال المباشر ووسائل الاتِّصَال غير المباشر، كما هو الحال في عملية التعليم التي مازالت تعتمد على الاتِّصَال الشخصي المباشر اعتمادًا مباشرًا من خلال المعلم، مع الاستعانة بالوسائط التعليمية أو وسائل الاتِّصَال الإلكترونية، وفي مقدمتها الراديو والتليفزيون والفيديو والسينما والحاسبات الآلية.</a:t>
            </a:r>
          </a:p>
          <a:p>
            <a:pPr marL="342900" indent="-342900" algn="just" rtl="1">
              <a:buFont typeface="Arial" pitchFamily="34" charset="0"/>
              <a:buChar char="•"/>
            </a:pPr>
            <a:endParaRPr lang="ar-EG" sz="2000" dirty="0" smtClean="0">
              <a:solidFill>
                <a:srgbClr val="0A1F61"/>
              </a:solidFill>
              <a:latin typeface="Times New Roman" pitchFamily="18" charset="0"/>
              <a:cs typeface="Times New Roman" pitchFamily="18" charset="0"/>
            </a:endParaRPr>
          </a:p>
          <a:p>
            <a:pPr marL="342900" indent="-342900" algn="just" rtl="1">
              <a:buFont typeface="Arial" pitchFamily="34" charset="0"/>
              <a:buChar char="•"/>
            </a:pPr>
            <a:endParaRPr lang="ar-EG" sz="2000" dirty="0">
              <a:solidFill>
                <a:srgbClr val="0A1F6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96919"/>
    </mc:Choice>
    <mc:Fallback xmlns="">
      <p:transition spd="slow" advTm="969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799303"/>
            <a:ext cx="3382666" cy="20279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مفهوم الاتصال </a:t>
            </a:r>
            <a:endParaRPr lang="en-US" sz="2400" b="1" u="sng"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783498"/>
            <a:ext cx="8417320" cy="209288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ولا يعني الاتِّصَال مجرد توجيه رسالة من طرف إلى آخر, وهي العملية التي يُطلق عليها البث أو النشر أو الإرسال من جانب واحد, حيث إن الطرف الأول لابد أن يتلقى ردًا فوريًا أو مؤجلاً على رسالته, ولا بد أن يستمر توجيه هذه الردود مع استمرار توجيه الرسائل.</a:t>
            </a:r>
          </a:p>
          <a:p>
            <a:pPr marL="342900" indent="-342900" algn="just" rtl="1">
              <a:buFont typeface="Arial" pitchFamily="34" charset="0"/>
              <a:buChar char="•"/>
            </a:pPr>
            <a:endParaRPr lang="ar-EG" sz="2000" dirty="0" smtClean="0">
              <a:solidFill>
                <a:srgbClr val="0A1F61"/>
              </a:solidFill>
              <a:latin typeface="Times New Roman" pitchFamily="18" charset="0"/>
              <a:cs typeface="Times New Roman" pitchFamily="18" charset="0"/>
            </a:endParaRPr>
          </a:p>
          <a:p>
            <a:pPr marL="342900" indent="-342900" algn="just" rtl="1">
              <a:buFont typeface="Arial" pitchFamily="34" charset="0"/>
              <a:buChar char="•"/>
            </a:pPr>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3555283"/>
      </p:ext>
    </p:extLst>
  </p:cSld>
  <p:clrMapOvr>
    <a:masterClrMapping/>
  </p:clrMapOvr>
  <mc:AlternateContent xmlns:mc="http://schemas.openxmlformats.org/markup-compatibility/2006" xmlns:p14="http://schemas.microsoft.com/office/powerpoint/2010/main">
    <mc:Choice Requires="p14">
      <p:transition spd="slow" p14:dur="2000" advTm="109356"/>
    </mc:Choice>
    <mc:Fallback xmlns="">
      <p:transition spd="slow" advTm="1093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799303"/>
            <a:ext cx="3382666" cy="2167020"/>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مفهوم الاتصال </a:t>
            </a:r>
            <a:endParaRPr lang="en-US" sz="2400" b="1" u="sng"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93260"/>
            <a:ext cx="8417320" cy="372409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400" b="1" dirty="0">
                <a:solidFill>
                  <a:srgbClr val="0A1F61"/>
                </a:solidFill>
                <a:latin typeface="Times New Roman" pitchFamily="18" charset="0"/>
                <a:cs typeface="Times New Roman" pitchFamily="18" charset="0"/>
              </a:rPr>
              <a:t>ويمكن تحديد أبرز التعريفات التي حددت مفهوم الاتِّصَال فيما يلي: </a:t>
            </a:r>
            <a:endParaRPr lang="ar-EG" sz="2400" b="1" dirty="0" smtClean="0">
              <a:solidFill>
                <a:srgbClr val="0A1F61"/>
              </a:solidFill>
              <a:latin typeface="Times New Roman" pitchFamily="18" charset="0"/>
              <a:cs typeface="Times New Roman" pitchFamily="18" charset="0"/>
            </a:endParaRPr>
          </a:p>
          <a:p>
            <a:pPr algn="just" rtl="1">
              <a:lnSpc>
                <a:spcPct val="150000"/>
              </a:lnSpc>
            </a:pPr>
            <a:r>
              <a:rPr lang="ar-EG" sz="2000" dirty="0" smtClean="0">
                <a:solidFill>
                  <a:srgbClr val="0A1F61"/>
                </a:solidFill>
                <a:latin typeface="Times New Roman" pitchFamily="18" charset="0"/>
                <a:cs typeface="Times New Roman" pitchFamily="18" charset="0"/>
              </a:rPr>
              <a:t>1</a:t>
            </a:r>
            <a:r>
              <a:rPr lang="ar-EG" sz="2000" b="1" dirty="0" smtClean="0">
                <a:solidFill>
                  <a:srgbClr val="0A1F61"/>
                </a:solidFill>
                <a:latin typeface="Times New Roman" pitchFamily="18" charset="0"/>
                <a:cs typeface="Times New Roman" pitchFamily="18" charset="0"/>
              </a:rPr>
              <a:t>. </a:t>
            </a:r>
            <a:r>
              <a:rPr lang="ar-EG" sz="2000" dirty="0" smtClean="0">
                <a:solidFill>
                  <a:srgbClr val="0A1F61"/>
                </a:solidFill>
                <a:latin typeface="Times New Roman" pitchFamily="18" charset="0"/>
                <a:cs typeface="Times New Roman" pitchFamily="18" charset="0"/>
              </a:rPr>
              <a:t>نقل </a:t>
            </a:r>
            <a:r>
              <a:rPr lang="ar-EG" sz="2000" dirty="0">
                <a:solidFill>
                  <a:srgbClr val="0A1F61"/>
                </a:solidFill>
                <a:latin typeface="Times New Roman" pitchFamily="18" charset="0"/>
                <a:cs typeface="Times New Roman" pitchFamily="18" charset="0"/>
              </a:rPr>
              <a:t>المعلومات والأفكار والمواقف من شخص لآخر. </a:t>
            </a:r>
          </a:p>
          <a:p>
            <a:pPr algn="just" rtl="1">
              <a:lnSpc>
                <a:spcPct val="150000"/>
              </a:lnSpc>
            </a:pPr>
            <a:r>
              <a:rPr lang="ar-EG" sz="2000" dirty="0" smtClean="0">
                <a:solidFill>
                  <a:srgbClr val="0A1F61"/>
                </a:solidFill>
                <a:latin typeface="Times New Roman" pitchFamily="18" charset="0"/>
                <a:cs typeface="Times New Roman" pitchFamily="18" charset="0"/>
              </a:rPr>
              <a:t>2. تبادل </a:t>
            </a:r>
            <a:r>
              <a:rPr lang="ar-EG" sz="2000" dirty="0">
                <a:solidFill>
                  <a:srgbClr val="0A1F61"/>
                </a:solidFill>
                <a:latin typeface="Times New Roman" pitchFamily="18" charset="0"/>
                <a:cs typeface="Times New Roman" pitchFamily="18" charset="0"/>
              </a:rPr>
              <a:t>المعلومات بين الناس والمشاركة في المعرفة, عن طريق استخدام </a:t>
            </a:r>
            <a:r>
              <a:rPr lang="ar-EG" sz="2000" dirty="0" smtClean="0">
                <a:solidFill>
                  <a:srgbClr val="0A1F61"/>
                </a:solidFill>
                <a:latin typeface="Times New Roman" pitchFamily="18" charset="0"/>
                <a:cs typeface="Times New Roman" pitchFamily="18" charset="0"/>
              </a:rPr>
              <a:t>رموز </a:t>
            </a:r>
            <a:r>
              <a:rPr lang="ar-EG" sz="2000" dirty="0">
                <a:solidFill>
                  <a:srgbClr val="0A1F61"/>
                </a:solidFill>
                <a:latin typeface="Times New Roman" pitchFamily="18" charset="0"/>
                <a:cs typeface="Times New Roman" pitchFamily="18" charset="0"/>
              </a:rPr>
              <a:t>تحمل معلومات. </a:t>
            </a:r>
            <a:endParaRPr lang="ar-EG" sz="2000" dirty="0" smtClean="0">
              <a:solidFill>
                <a:srgbClr val="0A1F61"/>
              </a:solidFill>
              <a:latin typeface="Times New Roman" pitchFamily="18" charset="0"/>
              <a:cs typeface="Times New Roman" pitchFamily="18" charset="0"/>
            </a:endParaRPr>
          </a:p>
          <a:p>
            <a:pPr algn="just" rtl="1">
              <a:lnSpc>
                <a:spcPct val="150000"/>
              </a:lnSpc>
            </a:pPr>
            <a:r>
              <a:rPr lang="ar-EG" sz="2000" dirty="0" smtClean="0">
                <a:solidFill>
                  <a:srgbClr val="0A1F61"/>
                </a:solidFill>
                <a:latin typeface="Times New Roman" pitchFamily="18" charset="0"/>
                <a:cs typeface="Times New Roman" pitchFamily="18" charset="0"/>
              </a:rPr>
              <a:t>3. العملية </a:t>
            </a:r>
            <a:r>
              <a:rPr lang="ar-EG" sz="2000" dirty="0">
                <a:solidFill>
                  <a:srgbClr val="0A1F61"/>
                </a:solidFill>
                <a:latin typeface="Times New Roman" pitchFamily="18" charset="0"/>
                <a:cs typeface="Times New Roman" pitchFamily="18" charset="0"/>
              </a:rPr>
              <a:t>التي يتفاعل بمقتضاها متلقي الرسالة ومرسلها في مضامين اجتماعية معينة, حيث </a:t>
            </a:r>
            <a:r>
              <a:rPr lang="ar-EG" sz="2000" dirty="0" smtClean="0">
                <a:solidFill>
                  <a:srgbClr val="0A1F61"/>
                </a:solidFill>
                <a:latin typeface="Times New Roman" pitchFamily="18" charset="0"/>
                <a:cs typeface="Times New Roman" pitchFamily="18" charset="0"/>
              </a:rPr>
              <a:t>يتم </a:t>
            </a:r>
            <a:r>
              <a:rPr lang="ar-EG" sz="2000" dirty="0">
                <a:solidFill>
                  <a:srgbClr val="0A1F61"/>
                </a:solidFill>
                <a:latin typeface="Times New Roman" pitchFamily="18" charset="0"/>
                <a:cs typeface="Times New Roman" pitchFamily="18" charset="0"/>
              </a:rPr>
              <a:t>في هذا التفاعل نقل أفكار ومعلومات ومنبهات بين الأفراد عن قضية معينة أو معنى مجرد </a:t>
            </a:r>
            <a:r>
              <a:rPr lang="ar-EG" sz="2000" dirty="0" smtClean="0">
                <a:solidFill>
                  <a:srgbClr val="0A1F61"/>
                </a:solidFill>
                <a:latin typeface="Times New Roman" pitchFamily="18" charset="0"/>
                <a:cs typeface="Times New Roman" pitchFamily="18" charset="0"/>
              </a:rPr>
              <a:t>أو </a:t>
            </a:r>
            <a:r>
              <a:rPr lang="ar-EG" sz="2000" dirty="0">
                <a:solidFill>
                  <a:srgbClr val="0A1F61"/>
                </a:solidFill>
                <a:latin typeface="Times New Roman" pitchFamily="18" charset="0"/>
                <a:cs typeface="Times New Roman" pitchFamily="18" charset="0"/>
              </a:rPr>
              <a:t>واقع معين.</a:t>
            </a:r>
          </a:p>
          <a:p>
            <a:pPr algn="just" rtl="1">
              <a:lnSpc>
                <a:spcPct val="150000"/>
              </a:lnSpc>
            </a:pPr>
            <a:r>
              <a:rPr lang="ar-EG" sz="2000" dirty="0" smtClean="0">
                <a:solidFill>
                  <a:srgbClr val="0A1F61"/>
                </a:solidFill>
                <a:latin typeface="Times New Roman" pitchFamily="18" charset="0"/>
                <a:cs typeface="Times New Roman" pitchFamily="18" charset="0"/>
              </a:rPr>
              <a:t>4.نقل </a:t>
            </a:r>
            <a:r>
              <a:rPr lang="ar-EG" sz="2000" dirty="0">
                <a:solidFill>
                  <a:srgbClr val="0A1F61"/>
                </a:solidFill>
                <a:latin typeface="Times New Roman" pitchFamily="18" charset="0"/>
                <a:cs typeface="Times New Roman" pitchFamily="18" charset="0"/>
              </a:rPr>
              <a:t>المعلومات والأفكار والاتجاهات من طرف إلى آخر من خلال عملية ديناميكية مستمرة ليس لها بداية أو نهاية. </a:t>
            </a:r>
            <a:endParaRPr lang="ar-EG" sz="2000" dirty="0" smtClean="0">
              <a:solidFill>
                <a:srgbClr val="0A1F61"/>
              </a:solidFill>
              <a:latin typeface="Times New Roman" pitchFamily="18" charset="0"/>
              <a:cs typeface="Times New Roman" pitchFamily="18" charset="0"/>
            </a:endParaRPr>
          </a:p>
          <a:p>
            <a:pPr algn="just" rtl="1"/>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44406"/>
    </mc:Choice>
    <mc:Fallback xmlns="">
      <p:transition spd="slow" advTm="444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599946"/>
            <a:ext cx="2711892" cy="1579982"/>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cs typeface="+mj-cs"/>
              </a:rPr>
              <a:t>مفهوم الاتصال </a:t>
            </a:r>
            <a:endParaRPr lang="en-US" sz="2400" b="1" u="sng"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960328"/>
          </a:xfrm>
          <a:prstGeom prst="rect">
            <a:avLst/>
          </a:prstGeom>
          <a:noFill/>
        </p:spPr>
        <p:txBody>
          <a:bodyPr wrap="square" rtlCol="0">
            <a:spAutoFit/>
          </a:bodyPr>
          <a:lstStyle/>
          <a:p>
            <a:pPr algn="just" rtl="1">
              <a:lnSpc>
                <a:spcPct val="150000"/>
              </a:lnSpc>
            </a:pPr>
            <a:r>
              <a:rPr lang="en-US" sz="2000" dirty="0" smtClean="0">
                <a:solidFill>
                  <a:srgbClr val="0A1F61"/>
                </a:solidFill>
                <a:latin typeface="Times New Roman" pitchFamily="18" charset="0"/>
                <a:cs typeface="Times New Roman" pitchFamily="18" charset="0"/>
              </a:rPr>
              <a:t>5</a:t>
            </a:r>
            <a:r>
              <a:rPr lang="ar-EG" sz="2000" dirty="0" smtClean="0">
                <a:solidFill>
                  <a:srgbClr val="0A1F61"/>
                </a:solidFill>
                <a:latin typeface="Times New Roman" pitchFamily="18" charset="0"/>
                <a:cs typeface="Times New Roman" pitchFamily="18" charset="0"/>
              </a:rPr>
              <a:t>. نشاط </a:t>
            </a:r>
            <a:r>
              <a:rPr lang="ar-EG" sz="2000" dirty="0">
                <a:solidFill>
                  <a:srgbClr val="0A1F61"/>
                </a:solidFill>
                <a:latin typeface="Times New Roman" pitchFamily="18" charset="0"/>
                <a:cs typeface="Times New Roman" pitchFamily="18" charset="0"/>
              </a:rPr>
              <a:t>لاغنى عنه للفرد لتلبية أبسط شئونه واحتياجاته المعيشية والاجتماعية في كل مراحل العمر, يمارسه الوليد منذ مولده للتعبير عن احتياجاته الأساسية.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3" name="Picture 2"/>
          <p:cNvPicPr>
            <a:picLocks noChangeAspect="1"/>
          </p:cNvPicPr>
          <p:nvPr/>
        </p:nvPicPr>
        <p:blipFill>
          <a:blip r:embed="rId11" cstate="print">
            <a:clrChange>
              <a:clrFrom>
                <a:srgbClr val="DDDDDD"/>
              </a:clrFrom>
              <a:clrTo>
                <a:srgbClr val="DDDDDD">
                  <a:alpha val="0"/>
                </a:srgbClr>
              </a:clrTo>
            </a:clrChange>
            <a:extLst>
              <a:ext uri="{28A0092B-C50C-407E-A947-70E740481C1C}">
                <a14:useLocalDpi xmlns:a14="http://schemas.microsoft.com/office/drawing/2010/main" val="0"/>
              </a:ext>
            </a:extLst>
          </a:blip>
          <a:stretch>
            <a:fillRect/>
          </a:stretch>
        </p:blipFill>
        <p:spPr>
          <a:xfrm>
            <a:off x="3385474" y="3370786"/>
            <a:ext cx="4337366" cy="2273269"/>
          </a:xfrm>
          <a:prstGeom prst="rect">
            <a:avLst/>
          </a:prstGeom>
          <a:effectLst>
            <a:reflection stA="99000" endPos="20000" dist="50800" dir="5400000" sy="-100000" algn="bl" rotWithShape="0"/>
          </a:effectLst>
        </p:spPr>
      </p:pic>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65747"/>
    </mc:Choice>
    <mc:Fallback xmlns="">
      <p:transition spd="slow" advTm="6574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93812" y="1123950"/>
            <a:ext cx="9604375"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089307" cy="584775"/>
          </a:xfrm>
          <a:prstGeom prst="rect">
            <a:avLst/>
          </a:prstGeom>
          <a:noFill/>
        </p:spPr>
        <p:txBody>
          <a:bodyPr wrap="none" rtlCol="0">
            <a:spAutoFit/>
          </a:bodyPr>
          <a:lstStyle/>
          <a:p>
            <a:pPr algn="r" rtl="1"/>
            <a:r>
              <a:rPr lang="ar-EG" sz="3200" b="1" dirty="0" smtClean="0">
                <a:solidFill>
                  <a:srgbClr val="8E5A6D"/>
                </a:solidFill>
                <a:latin typeface="Times New Roman" pitchFamily="18" charset="0"/>
                <a:cs typeface="Times New Roman" pitchFamily="18" charset="0"/>
              </a:rPr>
              <a:t>عناصر عملية الاتصال</a:t>
            </a:r>
            <a:endParaRPr lang="en-US" sz="3200" b="1" dirty="0">
              <a:solidFill>
                <a:srgbClr val="8E5A6D"/>
              </a:solidFill>
              <a:latin typeface="Times New Roman" pitchFamily="18" charset="0"/>
              <a:cs typeface="Times New Roman"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06956363"/>
      </p:ext>
    </p:extLst>
  </p:cSld>
  <p:clrMapOvr>
    <a:masterClrMapping/>
  </p:clrMapOvr>
  <mc:AlternateContent xmlns:mc="http://schemas.openxmlformats.org/markup-compatibility/2006" xmlns:p14="http://schemas.microsoft.com/office/powerpoint/2010/main">
    <mc:Choice Requires="p14">
      <p:transition spd="slow" p14:dur="2000" advTm="6044"/>
    </mc:Choice>
    <mc:Fallback xmlns="">
      <p:transition spd="slow" advTm="6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clrChange>
              <a:clrFrom>
                <a:srgbClr val="FFFFCC"/>
              </a:clrFrom>
              <a:clrTo>
                <a:srgbClr val="FFFFCC">
                  <a:alpha val="0"/>
                </a:srgbClr>
              </a:clrTo>
            </a:clrChang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8309" t="21522" r="6929" b="23272"/>
          <a:stretch/>
        </p:blipFill>
        <p:spPr>
          <a:xfrm>
            <a:off x="0" y="1799303"/>
            <a:ext cx="3385474" cy="1416863"/>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2345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Times New Roman" pitchFamily="18" charset="0"/>
                <a:cs typeface="Times New Roman" pitchFamily="18" charset="0"/>
              </a:rPr>
              <a:t>المرسل</a:t>
            </a:r>
            <a:r>
              <a:rPr lang="en-US" sz="2000" b="1" u="sng" dirty="0" smtClean="0">
                <a:solidFill>
                  <a:srgbClr val="0A1F61"/>
                </a:solidFill>
                <a:latin typeface="Times New Roman" pitchFamily="18" charset="0"/>
                <a:cs typeface="Times New Roman" pitchFamily="18" charset="0"/>
              </a:rPr>
              <a:t>:Sender </a:t>
            </a:r>
            <a:r>
              <a:rPr lang="ar-EG" sz="2000" dirty="0">
                <a:solidFill>
                  <a:srgbClr val="0A1F61"/>
                </a:solidFill>
                <a:latin typeface="Times New Roman" pitchFamily="18" charset="0"/>
                <a:cs typeface="Times New Roman" pitchFamily="18" charset="0"/>
              </a:rPr>
              <a:t>هو الشخص الذي يحمل في ذهنه فكرة أو معنى محدد يريد أن ينقله إلى شخص ما، يطلق عليه أحياناً المصدر وهو الذي يبدأ بعملية الاتصال، وقد تأتي الرسالة الاتصالية من قبل منتج السلعة أو الخدمة أو من تاجر التجزئة الذي يبيع السلعة. ويتوجب على المرسل أن يحدد الهدف الرئيسي الذي يريد إيصاله إلى المستهلك بشكل دقيق ومباشر. وقد يتغير وضع المرسل إلى مستقبل عندما يتلقى ردة فعل أو استجابة المستقبل على رسالته التي وجهها.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151703"/>
    </mc:Choice>
    <mc:Fallback xmlns="">
      <p:transition spd="slow" advTm="15170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5447" y="1412953"/>
            <a:ext cx="2167982" cy="2248992"/>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143885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الترميز </a:t>
            </a:r>
            <a:r>
              <a:rPr lang="en-US" sz="2000" b="1" u="sng" dirty="0" smtClean="0">
                <a:solidFill>
                  <a:srgbClr val="0A1F61"/>
                </a:solidFill>
                <a:latin typeface="Simplified Arabic" pitchFamily="18" charset="-78"/>
                <a:cs typeface="Simplified Arabic" pitchFamily="18" charset="-78"/>
              </a:rPr>
              <a:t>Encoding</a:t>
            </a:r>
            <a:r>
              <a:rPr lang="ar-EG" sz="2000" b="1" u="sng" dirty="0" smtClean="0">
                <a:solidFill>
                  <a:srgbClr val="0A1F61"/>
                </a:solidFill>
                <a:latin typeface="Simplified Arabic" pitchFamily="18" charset="-78"/>
                <a:cs typeface="Simplified Arabic" pitchFamily="18" charset="-78"/>
              </a:rPr>
              <a:t>:</a:t>
            </a:r>
            <a:r>
              <a:rPr lang="ar-EG" sz="2000" dirty="0" smtClean="0">
                <a:solidFill>
                  <a:srgbClr val="0A1F61"/>
                </a:solidFill>
                <a:latin typeface="Simplified Arabic" pitchFamily="18" charset="-78"/>
                <a:cs typeface="Simplified Arabic" pitchFamily="18" charset="-78"/>
              </a:rPr>
              <a:t> يعنى الترميز تحويل أفكار المرسل إلى رسالة يمكن أن تكون نصية أو مرئية أو مزيجاً من الاثنين. تبدأ عملية الاتصال عادة باختيار الكلمات، والرموز، والصور وغيرها لتكوين الرسالة التي سيتم إرسالها إلى المستقبل.</a:t>
            </a:r>
            <a:endParaRPr lang="en-US" sz="2000" dirty="0" smtClean="0">
              <a:solidFill>
                <a:srgbClr val="0A1F61"/>
              </a:solidFill>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4143394"/>
            <a:ext cx="8417320" cy="101566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الرسالة </a:t>
            </a:r>
            <a:r>
              <a:rPr lang="en-US" sz="2000" b="1" u="sng" dirty="0">
                <a:solidFill>
                  <a:srgbClr val="0A1F61"/>
                </a:solidFill>
                <a:latin typeface="Simplified Arabic" pitchFamily="18" charset="-78"/>
                <a:cs typeface="Simplified Arabic" pitchFamily="18" charset="-78"/>
              </a:rPr>
              <a:t>Message</a:t>
            </a:r>
            <a:r>
              <a:rPr lang="ar-EG" sz="2000" b="1" u="sng" dirty="0">
                <a:solidFill>
                  <a:srgbClr val="0A1F61"/>
                </a:solidFill>
                <a:latin typeface="Simplified Arabic" pitchFamily="18" charset="-78"/>
                <a:cs typeface="Simplified Arabic" pitchFamily="18" charset="-78"/>
              </a:rPr>
              <a:t>:</a:t>
            </a:r>
            <a:r>
              <a:rPr lang="ar-EG" sz="2000" dirty="0">
                <a:solidFill>
                  <a:srgbClr val="0A1F61"/>
                </a:solidFill>
                <a:latin typeface="Simplified Arabic" pitchFamily="18" charset="-78"/>
                <a:cs typeface="Simplified Arabic" pitchFamily="18" charset="-78"/>
              </a:rPr>
              <a:t> عبارة عن المعاني والمعلومات التي ترسل من قبل المرسل إلى المستقبل للتأثير على سلوكه ويكون لدقة </a:t>
            </a:r>
            <a:r>
              <a:rPr lang="ar-EG" sz="2000" dirty="0" smtClean="0">
                <a:solidFill>
                  <a:srgbClr val="0A1F61"/>
                </a:solidFill>
                <a:latin typeface="Simplified Arabic" pitchFamily="18" charset="-78"/>
                <a:cs typeface="Simplified Arabic" pitchFamily="18" charset="-78"/>
              </a:rPr>
              <a:t>ووضوح </a:t>
            </a:r>
            <a:r>
              <a:rPr lang="ar-EG" sz="2000" dirty="0">
                <a:solidFill>
                  <a:srgbClr val="0A1F61"/>
                </a:solidFill>
                <a:latin typeface="Simplified Arabic" pitchFamily="18" charset="-78"/>
                <a:cs typeface="Simplified Arabic" pitchFamily="18" charset="-78"/>
              </a:rPr>
              <a:t>الرسالة أثر في سهولة أو صعوبة الاتصال</a:t>
            </a:r>
            <a:r>
              <a:rPr lang="ar-EG" sz="2000" dirty="0" smtClean="0">
                <a:solidFill>
                  <a:srgbClr val="0A1F61"/>
                </a:solidFill>
                <a:latin typeface="Simplified Arabic" pitchFamily="18" charset="-78"/>
                <a:cs typeface="Simplified Arabic" pitchFamily="18" charset="-78"/>
              </a:rPr>
              <a:t>.</a:t>
            </a:r>
            <a:endParaRPr lang="en-US" sz="2000" dirty="0">
              <a:solidFill>
                <a:srgbClr val="0A1F61"/>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121956"/>
    </mc:Choice>
    <mc:Fallback xmlns="">
      <p:transition spd="slow" advTm="1219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573188"/>
            <a:ext cx="3382665" cy="227612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14773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وسيلة الاتصال</a:t>
            </a:r>
            <a:r>
              <a:rPr lang="en-US" sz="2000" b="1" dirty="0" smtClean="0">
                <a:solidFill>
                  <a:srgbClr val="0A1F61"/>
                </a:solidFill>
                <a:latin typeface="Simplified Arabic" pitchFamily="18" charset="-78"/>
                <a:cs typeface="Simplified Arabic" pitchFamily="18" charset="-78"/>
              </a:rPr>
              <a:t> </a:t>
            </a:r>
            <a:r>
              <a:rPr lang="en-US" sz="2000" b="1" u="sng" dirty="0" smtClean="0">
                <a:solidFill>
                  <a:srgbClr val="0A1F61"/>
                </a:solidFill>
                <a:latin typeface="Simplified Arabic" pitchFamily="18" charset="-78"/>
                <a:cs typeface="Simplified Arabic" pitchFamily="18" charset="-78"/>
              </a:rPr>
              <a:t>:Medium</a:t>
            </a:r>
            <a:r>
              <a:rPr lang="en-US" sz="2000" u="sng" dirty="0" smtClean="0">
                <a:solidFill>
                  <a:srgbClr val="0A1F61"/>
                </a:solidFill>
                <a:latin typeface="Simplified Arabic" pitchFamily="18" charset="-78"/>
                <a:cs typeface="Simplified Arabic" pitchFamily="18" charset="-78"/>
              </a:rPr>
              <a:t> </a:t>
            </a:r>
            <a:r>
              <a:rPr lang="ar-EG" sz="2000" dirty="0">
                <a:solidFill>
                  <a:srgbClr val="0A1F61"/>
                </a:solidFill>
                <a:latin typeface="Simplified Arabic" pitchFamily="18" charset="-78"/>
                <a:cs typeface="Simplified Arabic" pitchFamily="18" charset="-78"/>
              </a:rPr>
              <a:t>طريقة نقل الرسالة من المرسل إلى المستقبل، فقد يتم نقلها عن طريق الحديث الشخصي، الهاتف، الخطابات، التقارير، أو بأى وسيلة من الوسائل الإلكترونية الحديثة مثل الحاسب، البريد الإلكتروني، </a:t>
            </a:r>
            <a:r>
              <a:rPr lang="ar-EG" sz="2000" dirty="0" smtClean="0">
                <a:solidFill>
                  <a:srgbClr val="0A1F61"/>
                </a:solidFill>
                <a:latin typeface="Simplified Arabic" pitchFamily="18" charset="-78"/>
                <a:cs typeface="Simplified Arabic" pitchFamily="18" charset="-78"/>
              </a:rPr>
              <a:t>الإنترنت</a:t>
            </a:r>
            <a:r>
              <a:rPr lang="ar-EG" sz="2000" dirty="0">
                <a:solidFill>
                  <a:srgbClr val="0A1F61"/>
                </a:solidFill>
                <a:latin typeface="Simplified Arabic" pitchFamily="18" charset="-78"/>
                <a:cs typeface="Simplified Arabic" pitchFamily="18" charset="-78"/>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4143394"/>
            <a:ext cx="8417320" cy="143885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المستقبل</a:t>
            </a:r>
            <a:r>
              <a:rPr lang="en-US" sz="2000" b="1" u="sng" dirty="0" smtClean="0">
                <a:solidFill>
                  <a:srgbClr val="0A1F61"/>
                </a:solidFill>
                <a:latin typeface="Simplified Arabic" pitchFamily="18" charset="-78"/>
                <a:cs typeface="Simplified Arabic" pitchFamily="18" charset="-78"/>
              </a:rPr>
              <a:t>Receiver </a:t>
            </a:r>
            <a:r>
              <a:rPr lang="ar-EG" sz="2000" b="1" u="sng" dirty="0" smtClean="0">
                <a:solidFill>
                  <a:srgbClr val="0A1F61"/>
                </a:solidFill>
                <a:latin typeface="Simplified Arabic" pitchFamily="18" charset="-78"/>
                <a:cs typeface="Simplified Arabic" pitchFamily="18" charset="-78"/>
              </a:rPr>
              <a:t>:</a:t>
            </a:r>
            <a:r>
              <a:rPr lang="ar-EG" sz="2000" b="1" dirty="0" smtClean="0">
                <a:solidFill>
                  <a:srgbClr val="0A1F61"/>
                </a:solidFill>
                <a:latin typeface="Simplified Arabic" pitchFamily="18" charset="-78"/>
                <a:cs typeface="Simplified Arabic" pitchFamily="18" charset="-78"/>
              </a:rPr>
              <a:t> </a:t>
            </a:r>
            <a:r>
              <a:rPr lang="ar-EG" sz="2000" dirty="0" smtClean="0">
                <a:solidFill>
                  <a:srgbClr val="0A1F61"/>
                </a:solidFill>
                <a:latin typeface="Simplified Arabic" pitchFamily="18" charset="-78"/>
                <a:cs typeface="Simplified Arabic" pitchFamily="18" charset="-78"/>
              </a:rPr>
              <a:t>هو </a:t>
            </a:r>
            <a:r>
              <a:rPr lang="ar-EG" sz="2000" dirty="0">
                <a:solidFill>
                  <a:srgbClr val="0A1F61"/>
                </a:solidFill>
                <a:latin typeface="Simplified Arabic" pitchFamily="18" charset="-78"/>
                <a:cs typeface="Simplified Arabic" pitchFamily="18" charset="-78"/>
              </a:rPr>
              <a:t>الشخص الذي يقوم باستلام الرسالة الاتصالية ويسعى إلى الحصول على معلومات نافعة ومفيدة من هذه الرسالة والتي بدورها تؤثر في رغباته وحاجاته لاستمالته وإقناعه باتخاذ قرار الشراء.</a:t>
            </a: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196998"/>
    </mc:Choice>
    <mc:Fallback xmlns="">
      <p:transition spd="slow" advTm="19699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2152" y="1599946"/>
            <a:ext cx="4016645" cy="2836374"/>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74718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فكّ الترميز</a:t>
            </a:r>
            <a:r>
              <a:rPr lang="en-US" sz="2000" b="1" u="sng" dirty="0" smtClean="0">
                <a:solidFill>
                  <a:srgbClr val="0A1F61"/>
                </a:solidFill>
                <a:latin typeface="Simplified Arabic" pitchFamily="18" charset="-78"/>
                <a:cs typeface="Simplified Arabic" pitchFamily="18" charset="-78"/>
              </a:rPr>
              <a:t>Decoding </a:t>
            </a:r>
            <a:r>
              <a:rPr lang="ar-EG" sz="2000" b="1" u="sng" dirty="0" smtClean="0">
                <a:solidFill>
                  <a:srgbClr val="0A1F61"/>
                </a:solidFill>
                <a:latin typeface="Simplified Arabic" pitchFamily="18" charset="-78"/>
                <a:cs typeface="Simplified Arabic" pitchFamily="18" charset="-78"/>
              </a:rPr>
              <a:t>:</a:t>
            </a:r>
            <a:r>
              <a:rPr lang="ar-EG" sz="2000" b="1" dirty="0" smtClean="0">
                <a:solidFill>
                  <a:srgbClr val="0A1F61"/>
                </a:solidFill>
                <a:latin typeface="Simplified Arabic" pitchFamily="18" charset="-78"/>
                <a:cs typeface="Simplified Arabic" pitchFamily="18" charset="-78"/>
              </a:rPr>
              <a:t> </a:t>
            </a:r>
            <a:r>
              <a:rPr lang="ar-EG" sz="2000" dirty="0" smtClean="0">
                <a:solidFill>
                  <a:srgbClr val="0A1F61"/>
                </a:solidFill>
                <a:latin typeface="Simplified Arabic" pitchFamily="18" charset="-78"/>
                <a:cs typeface="Simplified Arabic" pitchFamily="18" charset="-78"/>
              </a:rPr>
              <a:t>وهي </a:t>
            </a:r>
            <a:r>
              <a:rPr lang="ar-EG" sz="2000" dirty="0">
                <a:solidFill>
                  <a:srgbClr val="0A1F61"/>
                </a:solidFill>
                <a:latin typeface="Simplified Arabic" pitchFamily="18" charset="-78"/>
                <a:cs typeface="Simplified Arabic" pitchFamily="18" charset="-78"/>
              </a:rPr>
              <a:t>العملية التي يقوم من خلالها المتلقي بفك رموز الرسالة التي قام المرسل بإرسالها. يمكن أن تنقل الرسالة المتلقاة نفس المعني الذي كان يقصده المرسل. إلا أن الخطر يكمن في أن فكّ الترميز قد يقود أحياناً إلى نقل معني غير مرغوب فيه. تتأثر عملية فك الترميز كثيراً بمجال خبرة المستقبل. لذا فإن الاتصال الفعال يحصل عندما تكون هناك أرضية مشتركة بين المرسل والمستقبل. وهذا ما يمثله التقاطع بين مجال خبرة المرسل ومجال خبرة المستقبل. فكلما زادت معرفة المرسل بالمستقبل كلما زاد فهمه لحاجات المستقبل مما يساعده على تكوين اتصال أكثر فعالية. فالرسالة الأفضل إذاً هي الرسالة التي تتضمن كلمات ورموزاً مألوفة بالنسبة للمستقبل.</a:t>
            </a:r>
          </a:p>
          <a:p>
            <a:pPr marL="342900" indent="-342900" algn="just" rtl="1">
              <a:lnSpc>
                <a:spcPct val="150000"/>
              </a:lnSpc>
              <a:buFont typeface="Arial" pitchFamily="34" charset="0"/>
              <a:buChar char="•"/>
            </a:pPr>
            <a:endParaRPr lang="ar-EG" sz="2000" b="1" dirty="0">
              <a:solidFill>
                <a:srgbClr val="0A1F61"/>
              </a:solidFill>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276409"/>
    </mc:Choice>
    <mc:Fallback xmlns="">
      <p:transition spd="slow" advTm="27640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10" y="1723385"/>
            <a:ext cx="3383727" cy="2107636"/>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190052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a:solidFill>
                  <a:srgbClr val="0A1F61"/>
                </a:solidFill>
                <a:latin typeface="Simplified Arabic" pitchFamily="18" charset="-78"/>
                <a:cs typeface="Simplified Arabic" pitchFamily="18" charset="-78"/>
              </a:rPr>
              <a:t>الاستجابة </a:t>
            </a:r>
            <a:r>
              <a:rPr lang="en-US" sz="2000" b="1" u="sng" dirty="0" smtClean="0">
                <a:solidFill>
                  <a:srgbClr val="0A1F61"/>
                </a:solidFill>
                <a:latin typeface="Simplified Arabic" pitchFamily="18" charset="-78"/>
                <a:cs typeface="Simplified Arabic" pitchFamily="18" charset="-78"/>
              </a:rPr>
              <a:t>Response</a:t>
            </a:r>
            <a:r>
              <a:rPr lang="ar-EG" sz="2000" b="1" u="sng" dirty="0" smtClean="0">
                <a:solidFill>
                  <a:srgbClr val="0A1F61"/>
                </a:solidFill>
                <a:latin typeface="Simplified Arabic" pitchFamily="18" charset="-78"/>
                <a:cs typeface="Simplified Arabic" pitchFamily="18" charset="-78"/>
              </a:rPr>
              <a:t>:</a:t>
            </a:r>
            <a:r>
              <a:rPr lang="ar-EG" sz="2000" dirty="0" smtClean="0">
                <a:solidFill>
                  <a:srgbClr val="0A1F61"/>
                </a:solidFill>
                <a:latin typeface="Simplified Arabic" pitchFamily="18" charset="-78"/>
                <a:cs typeface="Simplified Arabic" pitchFamily="18" charset="-78"/>
              </a:rPr>
              <a:t> يعبّر </a:t>
            </a:r>
            <a:r>
              <a:rPr lang="ar-EG" sz="2000" dirty="0">
                <a:solidFill>
                  <a:srgbClr val="0A1F61"/>
                </a:solidFill>
                <a:latin typeface="Simplified Arabic" pitchFamily="18" charset="-78"/>
                <a:cs typeface="Simplified Arabic" pitchFamily="18" charset="-78"/>
              </a:rPr>
              <a:t>الاستجابة عن ردة فعل المستقبل بعد تلقيه الرسالة. يمكن أن تتراوح استجابات المستقبل من أفعال غير ملحوظة كتخزين المعلومات في الذاكرة إلى أفعال مباشرة كالاتصال لطلب المنتج.</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4527402C-3F97-690D-9C20-A459E375AEB7}"/>
              </a:ext>
            </a:extLst>
          </p:cNvPr>
          <p:cNvSpPr txBox="1"/>
          <p:nvPr/>
        </p:nvSpPr>
        <p:spPr>
          <a:xfrm>
            <a:off x="3750650" y="4006917"/>
            <a:ext cx="8417320" cy="14773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التغذية </a:t>
            </a:r>
            <a:r>
              <a:rPr lang="ar-EG" sz="2000" b="1" u="sng" dirty="0">
                <a:solidFill>
                  <a:srgbClr val="0A1F61"/>
                </a:solidFill>
                <a:latin typeface="Simplified Arabic" pitchFamily="18" charset="-78"/>
                <a:cs typeface="Simplified Arabic" pitchFamily="18" charset="-78"/>
              </a:rPr>
              <a:t>العكسية </a:t>
            </a:r>
            <a:r>
              <a:rPr lang="en-US" sz="2000" b="1" u="sng" dirty="0" smtClean="0">
                <a:solidFill>
                  <a:srgbClr val="0A1F61"/>
                </a:solidFill>
                <a:latin typeface="Simplified Arabic" pitchFamily="18" charset="-78"/>
                <a:cs typeface="Simplified Arabic" pitchFamily="18" charset="-78"/>
              </a:rPr>
              <a:t>:Feedback</a:t>
            </a:r>
            <a:r>
              <a:rPr lang="ar-EG" sz="2000" b="1" dirty="0" smtClean="0">
                <a:solidFill>
                  <a:srgbClr val="0A1F61"/>
                </a:solidFill>
                <a:latin typeface="Simplified Arabic" pitchFamily="18" charset="-78"/>
                <a:cs typeface="Simplified Arabic" pitchFamily="18" charset="-78"/>
              </a:rPr>
              <a:t> </a:t>
            </a:r>
            <a:r>
              <a:rPr lang="ar-EG" sz="2000" dirty="0" smtClean="0">
                <a:solidFill>
                  <a:srgbClr val="0A1F61"/>
                </a:solidFill>
                <a:latin typeface="Simplified Arabic" pitchFamily="18" charset="-78"/>
                <a:cs typeface="Simplified Arabic" pitchFamily="18" charset="-78"/>
              </a:rPr>
              <a:t>رد </a:t>
            </a:r>
            <a:r>
              <a:rPr lang="ar-EG" sz="2000" dirty="0">
                <a:solidFill>
                  <a:srgbClr val="0A1F61"/>
                </a:solidFill>
                <a:latin typeface="Simplified Arabic" pitchFamily="18" charset="-78"/>
                <a:cs typeface="Simplified Arabic" pitchFamily="18" charset="-78"/>
              </a:rPr>
              <a:t>المتلقي على رسالة المرسل الذي قد يستخدمه الأخير لتعديل رسالته القادمة، الرد على الرسالة يتكون بناءً على المعني الذي يفهمه المستقبل.</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7217321"/>
      </p:ext>
    </p:extLst>
  </p:cSld>
  <p:clrMapOvr>
    <a:masterClrMapping/>
  </p:clrMapOvr>
  <mc:AlternateContent xmlns:mc="http://schemas.openxmlformats.org/markup-compatibility/2006" xmlns:p14="http://schemas.microsoft.com/office/powerpoint/2010/main">
    <mc:Choice Requires="p14">
      <p:transition spd="slow" p14:dur="2000" advTm="229544"/>
    </mc:Choice>
    <mc:Fallback xmlns="">
      <p:transition spd="slow" advTm="2295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295485"/>
            <a:ext cx="3382666" cy="251162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193899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solidFill>
                  <a:srgbClr val="0A1F61"/>
                </a:solidFill>
                <a:latin typeface="Simplified Arabic" pitchFamily="18" charset="-78"/>
                <a:cs typeface="Simplified Arabic" pitchFamily="18" charset="-78"/>
              </a:rPr>
              <a:t>التشويش </a:t>
            </a:r>
            <a:r>
              <a:rPr lang="en-US" sz="2000" b="1" u="sng" dirty="0" smtClean="0">
                <a:solidFill>
                  <a:srgbClr val="0A1F61"/>
                </a:solidFill>
                <a:latin typeface="Simplified Arabic" pitchFamily="18" charset="-78"/>
                <a:cs typeface="Simplified Arabic" pitchFamily="18" charset="-78"/>
              </a:rPr>
              <a:t>Noise</a:t>
            </a:r>
            <a:r>
              <a:rPr lang="ar-EG" sz="2000" b="1" u="sng" dirty="0" smtClean="0">
                <a:solidFill>
                  <a:srgbClr val="0A1F61"/>
                </a:solidFill>
                <a:latin typeface="Simplified Arabic" pitchFamily="18" charset="-78"/>
                <a:cs typeface="Simplified Arabic" pitchFamily="18" charset="-78"/>
              </a:rPr>
              <a:t>:</a:t>
            </a:r>
            <a:r>
              <a:rPr lang="ar-EG" sz="2000" b="1" dirty="0" smtClean="0">
                <a:solidFill>
                  <a:srgbClr val="0A1F61"/>
                </a:solidFill>
                <a:latin typeface="Simplified Arabic" pitchFamily="18" charset="-78"/>
                <a:cs typeface="Simplified Arabic" pitchFamily="18" charset="-78"/>
              </a:rPr>
              <a:t> </a:t>
            </a:r>
            <a:r>
              <a:rPr lang="ar-EG" sz="2000" dirty="0" smtClean="0">
                <a:solidFill>
                  <a:srgbClr val="0A1F61"/>
                </a:solidFill>
                <a:latin typeface="Simplified Arabic" pitchFamily="18" charset="-78"/>
                <a:cs typeface="Simplified Arabic" pitchFamily="18" charset="-78"/>
              </a:rPr>
              <a:t>يشير </a:t>
            </a:r>
            <a:r>
              <a:rPr lang="ar-EG" sz="2000" dirty="0">
                <a:solidFill>
                  <a:srgbClr val="0A1F61"/>
                </a:solidFill>
                <a:latin typeface="Simplified Arabic" pitchFamily="18" charset="-78"/>
                <a:cs typeface="Simplified Arabic" pitchFamily="18" charset="-78"/>
              </a:rPr>
              <a:t>التشويش إلى العوامل الخارجية غير المخطط لها التي قد تؤثر على فهم المستقبل الرسالة وجعله يفهمها بطريقة مختلفة عما خطط له المرسل، وقد </a:t>
            </a:r>
            <a:r>
              <a:rPr lang="ar-EG" sz="2000" dirty="0" smtClean="0">
                <a:solidFill>
                  <a:srgbClr val="0A1F61"/>
                </a:solidFill>
                <a:latin typeface="Simplified Arabic" pitchFamily="18" charset="-78"/>
                <a:cs typeface="Simplified Arabic" pitchFamily="18" charset="-78"/>
              </a:rPr>
              <a:t>يكون </a:t>
            </a:r>
            <a:r>
              <a:rPr lang="ar-EG" sz="2000" dirty="0">
                <a:solidFill>
                  <a:srgbClr val="0A1F61"/>
                </a:solidFill>
                <a:latin typeface="Simplified Arabic" pitchFamily="18" charset="-78"/>
                <a:cs typeface="Simplified Arabic" pitchFamily="18" charset="-78"/>
              </a:rPr>
              <a:t>التشويش خطأ بسيط مثل خطأ مطبعي يؤثر على معنى إعلان في صحيفة، أو استخدام كلمات أو صور لا تقوم بتوصيل الرسالة بوضوح أو رنين جرس الهاتف أثناء مشاهدة المتلقي للإعلان.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4909995"/>
      </p:ext>
    </p:extLst>
  </p:cSld>
  <p:clrMapOvr>
    <a:masterClrMapping/>
  </p:clrMapOvr>
  <mc:AlternateContent xmlns:mc="http://schemas.openxmlformats.org/markup-compatibility/2006" xmlns:p14="http://schemas.microsoft.com/office/powerpoint/2010/main">
    <mc:Choice Requires="p14">
      <p:transition spd="slow" p14:dur="2000" advTm="85164"/>
    </mc:Choice>
    <mc:Fallback xmlns="">
      <p:transition spd="slow" advTm="8516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29617"/>
            <a:ext cx="3383729"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ولتوصيل الرسالة بشكل فعال لابد من وجود مجال خبرة مشترك بين المرسل والمستقبل، يوضح الشكل التالي عناصر عملية الاتصال كما يعرض دائرتين تمثلان مجالات الخبرة الخاصة بالمرسل والمستقبل، وقد حدث الكثير من المشاكل أثناء تفسير بعض الرسالة الاتصالية نتيجة الاختلاف في مجالات خبرة وثقافة كل من المرسل والمستقبل، كالمشكلة التي حدثت عندما صممت </a:t>
            </a:r>
            <a:r>
              <a:rPr lang="en-US" sz="2000" dirty="0" smtClean="0">
                <a:solidFill>
                  <a:srgbClr val="0A1F61"/>
                </a:solidFill>
                <a:latin typeface="Simplified Arabic" pitchFamily="18" charset="-78"/>
                <a:cs typeface="Simplified Arabic" pitchFamily="18" charset="-78"/>
              </a:rPr>
              <a:t>KFC</a:t>
            </a:r>
            <a:r>
              <a:rPr lang="ar-EG" sz="2000" dirty="0" smtClean="0">
                <a:solidFill>
                  <a:srgbClr val="0A1F61"/>
                </a:solidFill>
                <a:latin typeface="Simplified Arabic" pitchFamily="18" charset="-78"/>
                <a:cs typeface="Simplified Arabic" pitchFamily="18" charset="-78"/>
              </a:rPr>
              <a:t> شعارها </a:t>
            </a:r>
            <a:r>
              <a:rPr lang="ar-EG" sz="2000" dirty="0">
                <a:solidFill>
                  <a:srgbClr val="0A1F61"/>
                </a:solidFill>
                <a:latin typeface="Simplified Arabic" pitchFamily="18" charset="-78"/>
                <a:cs typeface="Simplified Arabic" pitchFamily="18" charset="-78"/>
              </a:rPr>
              <a:t>"</a:t>
            </a:r>
            <a:r>
              <a:rPr lang="en-US" sz="2000" dirty="0">
                <a:solidFill>
                  <a:srgbClr val="0A1F61"/>
                </a:solidFill>
                <a:latin typeface="Simplified Arabic" pitchFamily="18" charset="-78"/>
                <a:cs typeface="Simplified Arabic" pitchFamily="18" charset="-78"/>
              </a:rPr>
              <a:t>finger-</a:t>
            </a:r>
            <a:r>
              <a:rPr lang="en-US" sz="2000" dirty="0" err="1">
                <a:solidFill>
                  <a:srgbClr val="0A1F61"/>
                </a:solidFill>
                <a:latin typeface="Simplified Arabic" pitchFamily="18" charset="-78"/>
                <a:cs typeface="Simplified Arabic" pitchFamily="18" charset="-78"/>
              </a:rPr>
              <a:t>lickin</a:t>
            </a:r>
            <a:r>
              <a:rPr lang="en-US" sz="2000" dirty="0">
                <a:solidFill>
                  <a:srgbClr val="0A1F61"/>
                </a:solidFill>
                <a:latin typeface="Simplified Arabic" pitchFamily="18" charset="-78"/>
                <a:cs typeface="Simplified Arabic" pitchFamily="18" charset="-78"/>
              </a:rPr>
              <a:t>' </a:t>
            </a:r>
            <a:r>
              <a:rPr lang="en-US" sz="2000" dirty="0" smtClean="0">
                <a:solidFill>
                  <a:srgbClr val="0A1F61"/>
                </a:solidFill>
                <a:latin typeface="Simplified Arabic" pitchFamily="18" charset="-78"/>
                <a:cs typeface="Simplified Arabic" pitchFamily="18" charset="-78"/>
              </a:rPr>
              <a:t>good</a:t>
            </a:r>
            <a:r>
              <a:rPr lang="ar-EG" sz="2000" dirty="0" smtClean="0">
                <a:solidFill>
                  <a:srgbClr val="0A1F61"/>
                </a:solidFill>
                <a:latin typeface="Simplified Arabic" pitchFamily="18" charset="-78"/>
                <a:cs typeface="Simplified Arabic" pitchFamily="18" charset="-78"/>
              </a:rPr>
              <a:t> والتي </a:t>
            </a:r>
            <a:r>
              <a:rPr lang="ar-EG" sz="2000" dirty="0">
                <a:solidFill>
                  <a:srgbClr val="0A1F61"/>
                </a:solidFill>
                <a:latin typeface="Simplified Arabic" pitchFamily="18" charset="-78"/>
                <a:cs typeface="Simplified Arabic" pitchFamily="18" charset="-78"/>
              </a:rPr>
              <a:t>تعني "شهي لدرجة تجعلك تلعق أصابعك" </a:t>
            </a:r>
            <a:r>
              <a:rPr lang="ar-EG" sz="2000" dirty="0" smtClean="0">
                <a:solidFill>
                  <a:srgbClr val="0A1F61"/>
                </a:solidFill>
                <a:latin typeface="Simplified Arabic" pitchFamily="18" charset="-78"/>
                <a:cs typeface="Simplified Arabic" pitchFamily="18" charset="-78"/>
              </a:rPr>
              <a:t>والذي </a:t>
            </a:r>
            <a:r>
              <a:rPr lang="ar-EG" sz="2000" dirty="0">
                <a:solidFill>
                  <a:srgbClr val="0A1F61"/>
                </a:solidFill>
                <a:latin typeface="Simplified Arabic" pitchFamily="18" charset="-78"/>
                <a:cs typeface="Simplified Arabic" pitchFamily="18" charset="-78"/>
              </a:rPr>
              <a:t>تم تفسيره وترجمته باللغة الصينية ليصبح "تناول أصابعك بعدها".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7596158"/>
      </p:ext>
    </p:extLst>
  </p:cSld>
  <p:clrMapOvr>
    <a:masterClrMapping/>
  </p:clrMapOvr>
  <mc:AlternateContent xmlns:mc="http://schemas.openxmlformats.org/markup-compatibility/2006" xmlns:p14="http://schemas.microsoft.com/office/powerpoint/2010/main">
    <mc:Choice Requires="p14">
      <p:transition spd="slow" p14:dur="2000" advTm="100369"/>
    </mc:Choice>
    <mc:Fallback xmlns="">
      <p:transition spd="slow" advTm="1003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495171"/>
            <a:ext cx="3225566" cy="184711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عناصر عملية </a:t>
            </a:r>
            <a:r>
              <a:rPr lang="ar-EG" sz="2400" b="1" dirty="0" smtClean="0">
                <a:latin typeface="Simplified Arabic" pitchFamily="18" charset="-78"/>
                <a:cs typeface="Simplified Arabic" pitchFamily="18" charset="-78"/>
              </a:rPr>
              <a:t>الاتصال</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4" name="Content Placeholder 3" descr="Screenshot_٢٠٢٣-٠٢-١٣-٠٣-٢٥-٢٣-١٧_cdf9554d54b7d997e6807b0704c84dff"/>
          <p:cNvPicPr>
            <a:picLocks/>
          </p:cNvPicPr>
          <p:nvPr/>
        </p:nvPicPr>
        <p:blipFill>
          <a:blip r:embed="rId11">
            <a:clrChange>
              <a:clrFrom>
                <a:srgbClr val="FFFFFF"/>
              </a:clrFrom>
              <a:clrTo>
                <a:srgbClr val="FFFFFF">
                  <a:alpha val="0"/>
                </a:srgbClr>
              </a:clrTo>
            </a:clrChange>
            <a:lum bright="-12000" contrast="32000"/>
            <a:extLst>
              <a:ext uri="{28A0092B-C50C-407E-A947-70E740481C1C}">
                <a14:useLocalDpi xmlns:a14="http://schemas.microsoft.com/office/drawing/2010/main" val="0"/>
              </a:ext>
            </a:extLst>
          </a:blip>
          <a:srcRect l="26575" t="30656" r="27875"/>
          <a:stretch>
            <a:fillRect/>
          </a:stretch>
        </p:blipFill>
        <p:spPr>
          <a:xfrm>
            <a:off x="4965172" y="2033145"/>
            <a:ext cx="5666436" cy="3881550"/>
          </a:xfrm>
          <a:prstGeom prst="rect">
            <a:avLst/>
          </a:prstGeom>
          <a:ln>
            <a:noFill/>
          </a:ln>
        </p:spPr>
      </p:pic>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9995742"/>
      </p:ext>
    </p:extLst>
  </p:cSld>
  <p:clrMapOvr>
    <a:masterClrMapping/>
  </p:clrMapOvr>
  <mc:AlternateContent xmlns:mc="http://schemas.openxmlformats.org/markup-compatibility/2006" xmlns:p14="http://schemas.microsoft.com/office/powerpoint/2010/main">
    <mc:Choice Requires="p14">
      <p:transition spd="slow" p14:dur="2000" advTm="117037"/>
    </mc:Choice>
    <mc:Fallback xmlns="">
      <p:transition spd="slow" advTm="11703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7264743" y="1259391"/>
            <a:ext cx="2125903" cy="584775"/>
          </a:xfrm>
          <a:prstGeom prst="rect">
            <a:avLst/>
          </a:prstGeom>
          <a:noFill/>
        </p:spPr>
        <p:txBody>
          <a:bodyPr wrap="none" rtlCol="0">
            <a:spAutoFit/>
          </a:bodyPr>
          <a:lstStyle/>
          <a:p>
            <a:pPr algn="r" rtl="1"/>
            <a:r>
              <a:rPr lang="ar-EG" sz="3200" b="1" dirty="0" smtClean="0">
                <a:solidFill>
                  <a:srgbClr val="8E5A6D"/>
                </a:solidFill>
                <a:latin typeface="Times New Roman" pitchFamily="18" charset="0"/>
                <a:cs typeface="Times New Roman" pitchFamily="18" charset="0"/>
              </a:rPr>
              <a:t>ماهية التسويق</a:t>
            </a:r>
            <a:endParaRPr lang="en-US" sz="3200" b="1" dirty="0">
              <a:solidFill>
                <a:srgbClr val="8E5A6D"/>
              </a:solidFill>
              <a:latin typeface="Times New Roman" pitchFamily="18" charset="0"/>
              <a:cs typeface="Times New Roman"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itchFamily="18" charset="0"/>
                <a:cs typeface="Times New Roman" pitchFamily="18" charset="0"/>
              </a:rPr>
              <a:t>Lecture </a:t>
            </a:r>
            <a:endParaRPr lang="en-US" sz="1600"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3444245"/>
      </p:ext>
    </p:extLst>
  </p:cSld>
  <p:clrMapOvr>
    <a:masterClrMapping/>
  </p:clrMapOvr>
  <mc:AlternateContent xmlns:mc="http://schemas.openxmlformats.org/markup-compatibility/2006" xmlns:p14="http://schemas.microsoft.com/office/powerpoint/2010/main">
    <mc:Choice Requires="p14">
      <p:transition spd="slow" p14:dur="2000" advTm="22232"/>
    </mc:Choice>
    <mc:Fallback xmlns="">
      <p:transition spd="slow" advTm="22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9" y="1335074"/>
            <a:ext cx="3382665" cy="246348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مقدمة عن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74718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يعتبر النشاط التسويقي أحد </a:t>
            </a:r>
            <a:r>
              <a:rPr lang="ar-EG" sz="2000">
                <a:solidFill>
                  <a:srgbClr val="0A1F61"/>
                </a:solidFill>
                <a:latin typeface="Simplified Arabic" pitchFamily="18" charset="-78"/>
                <a:cs typeface="Simplified Arabic" pitchFamily="18" charset="-78"/>
              </a:rPr>
              <a:t>أوجه </a:t>
            </a:r>
            <a:r>
              <a:rPr lang="ar-EG" sz="2000" smtClean="0">
                <a:solidFill>
                  <a:srgbClr val="0A1F61"/>
                </a:solidFill>
                <a:latin typeface="Simplified Arabic" pitchFamily="18" charset="-78"/>
                <a:cs typeface="Simplified Arabic" pitchFamily="18" charset="-78"/>
              </a:rPr>
              <a:t>الأنشطة </a:t>
            </a:r>
            <a:r>
              <a:rPr lang="ar-EG" sz="2000" dirty="0">
                <a:solidFill>
                  <a:srgbClr val="0A1F61"/>
                </a:solidFill>
                <a:latin typeface="Simplified Arabic" pitchFamily="18" charset="-78"/>
                <a:cs typeface="Simplified Arabic" pitchFamily="18" charset="-78"/>
              </a:rPr>
              <a:t>الرئيسية للمنشأة ووظيفة أساسية من وظائفها إلى جانب وظائف الإنتاج والتمويل والأفراد والعلاقات العامة. ويلعب النشاط التسويقي دوراً أساسياً في نجاح منشآت الأعمال فإذا آمنا أن المبرر الاقتصادي والاجتماعي لوجود أي منشأة هو إشباع الحاجات والرغبات الإنسانية المتزايدة والمتطورة؛ فإن علينا أن نسعى إلى تحديد تلك الحاجات بالشكل الذي يمكّن المنشأة من القيام بإشباعها بطريقة مربحة لكافة الأطراف، ويعتبر أفراد المجتمع وجماعاته هي النشاط ذاته الذي تقوم به منشآت الأعمال وقد جاء النشاط التسويقي معبراً عن هذه الحقيقة الهامة من أجل إرضاء وإشباع حاجات العملاء المتطورة والمتغيرة ليصبح التسويق أحد القوى الدافعة للتقدم الاجتماعي.</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946565"/>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5252"/>
            <a:ext cx="3382666" cy="20607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مقدمة عن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28551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أصبح التسويق صيحة العصر التي تبحث عنها كافة المنشآت حتى تلك التي لا تهدف إلى الربح ويشمل التسويق مجموعة من العناصر هي:</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إن التسويق نشاط إنساني يرتبط بوجود الأفراد وسلوكهم ومن الضروري التعرف على حاجات هؤلاء الأفراد ورغباتهم حتى يمكن إشباعها.</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إن الإشباع يتم عن طريق المنتجات التي تقدمها المنشأة للسوق والمتمثلة في سلع وخدمات وأفكار.</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23142864"/>
      </p:ext>
    </p:extLst>
  </p:cSld>
  <p:clrMapOvr>
    <a:masterClrMapping/>
  </p:clrMapOvr>
  <mc:AlternateContent xmlns:mc="http://schemas.openxmlformats.org/markup-compatibility/2006" xmlns:p14="http://schemas.microsoft.com/office/powerpoint/2010/main">
    <mc:Choice Requires="p14">
      <p:transition spd="slow" p14:dur="2000" advTm="116791"/>
    </mc:Choice>
    <mc:Fallback xmlns="">
      <p:transition spd="slow" advTm="11679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9" y="629166"/>
            <a:ext cx="3383728" cy="279465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مقدمة عن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إن الإشباع يجب </a:t>
            </a:r>
            <a:r>
              <a:rPr lang="ar-EG" sz="2000" dirty="0" smtClean="0">
                <a:solidFill>
                  <a:srgbClr val="0A1F61"/>
                </a:solidFill>
                <a:latin typeface="Simplified Arabic" pitchFamily="18" charset="-78"/>
                <a:cs typeface="Simplified Arabic" pitchFamily="18" charset="-78"/>
              </a:rPr>
              <a:t>أن يتم </a:t>
            </a:r>
            <a:r>
              <a:rPr lang="ar-EG" sz="2000" dirty="0">
                <a:solidFill>
                  <a:srgbClr val="0A1F61"/>
                </a:solidFill>
                <a:latin typeface="Simplified Arabic" pitchFamily="18" charset="-78"/>
                <a:cs typeface="Simplified Arabic" pitchFamily="18" charset="-78"/>
              </a:rPr>
              <a:t>من خلال عمليات التبادل.</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إن التبادل يجب أن يتم من خلال بعد زماني وبعد مكاني يمثل السوق.</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وتعتبر عملية التبادل لب العملية التسويقية؛ إذ أن على رجل التسويق أن يعطي لعملائه شيئاً ذو قيمة بالنسبة لهم (ويتمثل في السلع والخدمات والأفكار) وذلك مقابل شيئاً ذو قيمة بالنسبة له (النقود).</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7" name="TextBox 16">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6750676"/>
      </p:ext>
    </p:extLst>
  </p:cSld>
  <p:clrMapOvr>
    <a:masterClrMapping/>
  </p:clrMapOvr>
  <mc:AlternateContent xmlns:mc="http://schemas.openxmlformats.org/markup-compatibility/2006" xmlns:p14="http://schemas.microsoft.com/office/powerpoint/2010/main">
    <mc:Choice Requires="p14">
      <p:transition spd="slow" p14:dur="2000" advTm="56668"/>
    </mc:Choice>
    <mc:Fallback xmlns="">
      <p:transition spd="slow" advTm="5666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198094"/>
            <a:ext cx="3385474" cy="413508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latin typeface="Simplified Arabic" pitchFamily="18" charset="-78"/>
                <a:cs typeface="Simplified Arabic" pitchFamily="18" charset="-78"/>
              </a:rPr>
              <a:t>هل للتسويق أهمية خاصة ؟</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a:solidFill>
                  <a:srgbClr val="0A1F61"/>
                </a:solidFill>
                <a:latin typeface="Simplified Arabic" pitchFamily="18" charset="-78"/>
                <a:cs typeface="Simplified Arabic" pitchFamily="18" charset="-78"/>
              </a:rPr>
              <a:t>بالنسبة للفرد:</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تساهم الجهود التسويقية في تسهيل عمليات التبادل والإشباع عن طريق شراء السلع والخدمات.</a:t>
            </a:r>
          </a:p>
          <a:p>
            <a:pPr marL="457200" indent="-457200" algn="just" rtl="1">
              <a:lnSpc>
                <a:spcPct val="150000"/>
              </a:lnSpc>
              <a:buFont typeface="+mj-lt"/>
              <a:buAutoNum type="arabicPeriod" startAt="2"/>
            </a:pPr>
            <a:r>
              <a:rPr lang="ar-EG" sz="2000" b="1" dirty="0">
                <a:solidFill>
                  <a:srgbClr val="0A1F61"/>
                </a:solidFill>
                <a:latin typeface="Simplified Arabic" pitchFamily="18" charset="-78"/>
                <a:cs typeface="Simplified Arabic" pitchFamily="18" charset="-78"/>
              </a:rPr>
              <a:t>بالنسبة للمنشأة:</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يعتبر التسويق من المؤثرات الرئيسية التي تحدد قدرة المنشأة على البقاء من خلال التعامل مع قطاعات الأعمال وتوفر إمكانية مواجهة المتغيرات البيئية المعقدة.</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6209841"/>
      </p:ext>
    </p:extLst>
  </p:cSld>
  <p:clrMapOvr>
    <a:masterClrMapping/>
  </p:clrMapOvr>
  <mc:AlternateContent xmlns:mc="http://schemas.openxmlformats.org/markup-compatibility/2006" xmlns:p14="http://schemas.microsoft.com/office/powerpoint/2010/main">
    <mc:Choice Requires="p14">
      <p:transition spd="slow" p14:dur="2000" advTm="203643"/>
    </mc:Choice>
    <mc:Fallback xmlns="">
      <p:transition spd="slow" advTm="20364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12954"/>
            <a:ext cx="3320956" cy="1859736"/>
          </a:xfrm>
          <a:prstGeom prst="rect">
            <a:avLst/>
          </a:prstGeom>
          <a:solidFill>
            <a:schemeClr val="bg1">
              <a:lumMod val="85000"/>
              <a:alpha val="0"/>
            </a:schemeClr>
          </a:solidFill>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latin typeface="Simplified Arabic" pitchFamily="18" charset="-78"/>
                <a:cs typeface="Simplified Arabic" pitchFamily="18" charset="-78"/>
              </a:rPr>
              <a:t>هل للتسويق أهمية خاصة ؟</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4208844"/>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000" b="1" dirty="0">
                <a:solidFill>
                  <a:srgbClr val="0A1F61"/>
                </a:solidFill>
                <a:latin typeface="Simplified Arabic" pitchFamily="18" charset="-78"/>
                <a:cs typeface="Simplified Arabic" pitchFamily="18" charset="-78"/>
              </a:rPr>
              <a:t>بالنسبة للمجتمع والاقتصاد القومي:</a:t>
            </a:r>
          </a:p>
          <a:p>
            <a:pPr algn="just" rtl="1">
              <a:lnSpc>
                <a:spcPct val="150000"/>
              </a:lnSpc>
            </a:pPr>
            <a:r>
              <a:rPr lang="ar-EG" sz="2000" dirty="0">
                <a:solidFill>
                  <a:srgbClr val="0A1F61"/>
                </a:solidFill>
                <a:latin typeface="Simplified Arabic" pitchFamily="18" charset="-78"/>
                <a:cs typeface="Simplified Arabic" pitchFamily="18" charset="-78"/>
              </a:rPr>
              <a:t>تساعد أنشطة التسويق في زيادة حجم النشاط الاقتصادي الكلي؛ إذ أنه بدون عمليات التبادل لا تحدث أساساً معظم الحركة الاقتصادية في المجتمع.</a:t>
            </a:r>
          </a:p>
          <a:p>
            <a:pPr algn="just" rtl="1">
              <a:lnSpc>
                <a:spcPct val="150000"/>
              </a:lnSpc>
            </a:pPr>
            <a:r>
              <a:rPr lang="ar-EG" sz="2000" dirty="0">
                <a:solidFill>
                  <a:srgbClr val="0A1F61"/>
                </a:solidFill>
                <a:latin typeface="Simplified Arabic" pitchFamily="18" charset="-78"/>
                <a:cs typeface="Simplified Arabic" pitchFamily="18" charset="-78"/>
              </a:rPr>
              <a:t>ويلعب التسويق دوراً هاماً في رفع مستوى معيشة أفراد المجتمع من خلال تقديم المنتجات المطلوبة من سلع وخدمات وأفكار بقصد إشباع الحاجات الحالية والمرتقبة للمستهلك، كما يتعدى هذا الدور إلى العمل على التعرف على الاحتياجات والرغبات الكامنة </a:t>
            </a:r>
            <a:r>
              <a:rPr lang="ar-EG" sz="2000" dirty="0" smtClean="0">
                <a:solidFill>
                  <a:srgbClr val="0A1F61"/>
                </a:solidFill>
                <a:latin typeface="Simplified Arabic" pitchFamily="18" charset="-78"/>
                <a:cs typeface="Simplified Arabic" pitchFamily="18" charset="-78"/>
              </a:rPr>
              <a:t>وموائمة </a:t>
            </a:r>
            <a:r>
              <a:rPr lang="ar-EG" sz="2000" dirty="0">
                <a:solidFill>
                  <a:srgbClr val="0A1F61"/>
                </a:solidFill>
                <a:latin typeface="Simplified Arabic" pitchFamily="18" charset="-78"/>
                <a:cs typeface="Simplified Arabic" pitchFamily="18" charset="-78"/>
              </a:rPr>
              <a:t>هذه الحاجات مع استخدام ما توصلت إليه التكنولوجيا الحديثة في توفير سلع وخدمات جديدة وتطوير المنتجات الحالية بما يساعد على رفع مستوى معيشة الأفراد.</a:t>
            </a:r>
          </a:p>
          <a:p>
            <a:pPr algn="just" rtl="1">
              <a:lnSpc>
                <a:spcPct val="150000"/>
              </a:lnSpc>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278388"/>
      </p:ext>
    </p:extLst>
  </p:cSld>
  <p:clrMapOvr>
    <a:masterClrMapping/>
  </p:clrMapOvr>
  <mc:AlternateContent xmlns:mc="http://schemas.openxmlformats.org/markup-compatibility/2006" xmlns:p14="http://schemas.microsoft.com/office/powerpoint/2010/main">
    <mc:Choice Requires="p14">
      <p:transition spd="slow" p14:dur="2000" advTm="154934"/>
    </mc:Choice>
    <mc:Fallback xmlns="">
      <p:transition spd="slow" advTm="15493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duotone>
              <a:prstClr val="black"/>
              <a:schemeClr val="bg2">
                <a:lumMod val="90000"/>
                <a:tint val="45000"/>
                <a:satMod val="400000"/>
              </a:schemeClr>
            </a:duotone>
            <a:extLst>
              <a:ext uri="{28A0092B-C50C-407E-A947-70E740481C1C}">
                <a14:useLocalDpi xmlns:a14="http://schemas.microsoft.com/office/drawing/2010/main" val="0"/>
              </a:ext>
            </a:extLst>
          </a:blip>
          <a:stretch>
            <a:fillRect/>
          </a:stretch>
        </p:blipFill>
        <p:spPr>
          <a:xfrm>
            <a:off x="280308" y="1329617"/>
            <a:ext cx="2447778" cy="2671655"/>
          </a:xfrm>
          <a:prstGeom prst="rect">
            <a:avLst/>
          </a:prstGeom>
          <a:solidFill>
            <a:schemeClr val="bg2">
              <a:lumMod val="75000"/>
              <a:alpha val="0"/>
            </a:schemeClr>
          </a:solidFill>
          <a:effectLst>
            <a:softEdge rad="1270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المنافع التي يخلقها النشاط التسويقي:</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438855"/>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إذا كانت العملية الإنتاجية تخلق في السلعة المنفعة الخاصة بشكل ومضمون السلعة حيث ينتجها بالشكل والمضمون والجودة التي يرغبها المستهلك وهو ما يسمى بالمنفعة الشكلية </a:t>
            </a:r>
            <a:r>
              <a:rPr lang="en-US" sz="2000" b="1" dirty="0">
                <a:solidFill>
                  <a:srgbClr val="0A1F61"/>
                </a:solidFill>
                <a:latin typeface="Simplified Arabic" pitchFamily="18" charset="-78"/>
                <a:cs typeface="Simplified Arabic" pitchFamily="18" charset="-78"/>
              </a:rPr>
              <a:t>Form Utility” </a:t>
            </a:r>
            <a:r>
              <a:rPr lang="ar-EG" sz="2000" b="1" dirty="0">
                <a:solidFill>
                  <a:srgbClr val="0A1F61"/>
                </a:solidFill>
                <a:latin typeface="Simplified Arabic" pitchFamily="18" charset="-78"/>
                <a:cs typeface="Simplified Arabic" pitchFamily="18" charset="-78"/>
              </a:rPr>
              <a:t>فإن التسويق يضيف إلى ذلك ثلاث منافع هي:</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3908973"/>
            <a:ext cx="8417320" cy="1477328"/>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1- المنفعة المكانية: </a:t>
            </a:r>
            <a:r>
              <a:rPr lang="en-US" sz="2000" b="1" dirty="0">
                <a:solidFill>
                  <a:srgbClr val="0A1F61"/>
                </a:solidFill>
                <a:latin typeface="Simplified Arabic" pitchFamily="18" charset="-78"/>
                <a:cs typeface="Simplified Arabic" pitchFamily="18" charset="-78"/>
              </a:rPr>
              <a:t>Place Utility</a:t>
            </a:r>
          </a:p>
          <a:p>
            <a:pPr algn="just" rtl="1">
              <a:lnSpc>
                <a:spcPct val="150000"/>
              </a:lnSpc>
            </a:pPr>
            <a:r>
              <a:rPr lang="ar-EG" sz="2000" dirty="0">
                <a:solidFill>
                  <a:srgbClr val="0A1F61"/>
                </a:solidFill>
                <a:latin typeface="Simplified Arabic" pitchFamily="18" charset="-78"/>
                <a:cs typeface="Simplified Arabic" pitchFamily="18" charset="-78"/>
              </a:rPr>
              <a:t>ويقصد بها إتاحة السلعة في المكان الموجود به المستهلك النهائي أو المشتري الصناعي لأنه ليس بالضرورة أن تستهلك السلعة في مكان إنتاجها بل العكس هو </a:t>
            </a:r>
            <a:r>
              <a:rPr lang="ar-EG" sz="2000" dirty="0" smtClean="0">
                <a:solidFill>
                  <a:srgbClr val="0A1F61"/>
                </a:solidFill>
                <a:latin typeface="Simplified Arabic" pitchFamily="18" charset="-78"/>
                <a:cs typeface="Simplified Arabic" pitchFamily="18" charset="-78"/>
              </a:rPr>
              <a:t>الأمر </a:t>
            </a:r>
            <a:r>
              <a:rPr lang="ar-EG" sz="2000" dirty="0">
                <a:solidFill>
                  <a:srgbClr val="0A1F61"/>
                </a:solidFill>
                <a:latin typeface="Simplified Arabic" pitchFamily="18" charset="-78"/>
                <a:cs typeface="Simplified Arabic" pitchFamily="18" charset="-78"/>
              </a:rPr>
              <a:t>الأغلب.</a:t>
            </a:r>
          </a:p>
        </p:txBody>
      </p:sp>
      <p:sp>
        <p:nvSpPr>
          <p:cNvPr id="16" name="TextBox 15">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8460117"/>
      </p:ext>
    </p:extLst>
  </p:cSld>
  <p:clrMapOvr>
    <a:masterClrMapping/>
  </p:clrMapOvr>
  <mc:AlternateContent xmlns:mc="http://schemas.openxmlformats.org/markup-compatibility/2006" xmlns:p14="http://schemas.microsoft.com/office/powerpoint/2010/main">
    <mc:Choice Requires="p14">
      <p:transition spd="slow" p14:dur="2000" advTm="107622"/>
    </mc:Choice>
    <mc:Fallback xmlns="">
      <p:transition spd="slow" advTm="10762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4913" y="1198235"/>
            <a:ext cx="2399830" cy="2453881"/>
          </a:xfrm>
          <a:prstGeom prst="rect">
            <a:avLst/>
          </a:prstGeom>
          <a:solidFill>
            <a:schemeClr val="bg1">
              <a:lumMod val="85000"/>
              <a:alpha val="0"/>
            </a:schemeClr>
          </a:solidFill>
          <a:effectLst>
            <a:glow rad="1714500">
              <a:schemeClr val="bg2">
                <a:alpha val="0"/>
              </a:schemeClr>
            </a:glow>
            <a:softEdge rad="1143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المنافع التي يخلقها النشاط التسويقي:</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000" b="1" dirty="0">
                <a:solidFill>
                  <a:srgbClr val="0A1F61"/>
                </a:solidFill>
                <a:latin typeface="Simplified Arabic" pitchFamily="18" charset="-78"/>
                <a:cs typeface="Simplified Arabic" pitchFamily="18" charset="-78"/>
              </a:rPr>
              <a:t>المنفعة الزمنية: </a:t>
            </a:r>
            <a:r>
              <a:rPr lang="en-US" sz="2000" b="1" dirty="0">
                <a:solidFill>
                  <a:srgbClr val="0A1F61"/>
                </a:solidFill>
                <a:latin typeface="Simplified Arabic" pitchFamily="18" charset="-78"/>
                <a:cs typeface="Simplified Arabic" pitchFamily="18" charset="-78"/>
              </a:rPr>
              <a:t>Time Utility</a:t>
            </a:r>
          </a:p>
          <a:p>
            <a:pPr algn="just" rtl="1">
              <a:lnSpc>
                <a:spcPct val="150000"/>
              </a:lnSpc>
            </a:pPr>
            <a:r>
              <a:rPr lang="ar-EG" sz="2000" dirty="0">
                <a:solidFill>
                  <a:srgbClr val="0A1F61"/>
                </a:solidFill>
                <a:latin typeface="Simplified Arabic" pitchFamily="18" charset="-78"/>
                <a:cs typeface="Simplified Arabic" pitchFamily="18" charset="-78"/>
              </a:rPr>
              <a:t>وتعني إتاحة السلعة للمستهلك في الوقت الذي يطلب فيه السلعة فكثير من السلع تنتج في مواسم معينة ولكنها مطلوبة طوال العام. والتسويق يسهم في تحقيق ذلك المطلب كأن يدر وسائل تخزينها التي تسمح لها بالحفاظ على خصائصها الأساسية.</a:t>
            </a:r>
          </a:p>
          <a:p>
            <a:pPr algn="just" rtl="1">
              <a:lnSpc>
                <a:spcPct val="150000"/>
              </a:lnSpc>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3137348"/>
      </p:ext>
    </p:extLst>
  </p:cSld>
  <p:clrMapOvr>
    <a:masterClrMapping/>
  </p:clrMapOvr>
  <mc:AlternateContent xmlns:mc="http://schemas.openxmlformats.org/markup-compatibility/2006" xmlns:p14="http://schemas.microsoft.com/office/powerpoint/2010/main">
    <mc:Choice Requires="p14">
      <p:transition spd="slow" p14:dur="2000" advTm="76192"/>
    </mc:Choice>
    <mc:Fallback xmlns="">
      <p:transition spd="slow" advTm="7619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المنافع التي يخلقها النشاط التسويقي:</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3- المنفعة الحيازية: </a:t>
            </a:r>
            <a:r>
              <a:rPr lang="en-US" sz="2000" b="1" dirty="0">
                <a:solidFill>
                  <a:srgbClr val="0A1F61"/>
                </a:solidFill>
                <a:latin typeface="Simplified Arabic" pitchFamily="18" charset="-78"/>
                <a:cs typeface="Simplified Arabic" pitchFamily="18" charset="-78"/>
              </a:rPr>
              <a:t>Possession Utility</a:t>
            </a:r>
          </a:p>
          <a:p>
            <a:pPr algn="just" rtl="1">
              <a:lnSpc>
                <a:spcPct val="150000"/>
              </a:lnSpc>
            </a:pPr>
            <a:r>
              <a:rPr lang="ar-EG" sz="2000" dirty="0">
                <a:solidFill>
                  <a:srgbClr val="0A1F61"/>
                </a:solidFill>
                <a:latin typeface="Simplified Arabic" pitchFamily="18" charset="-78"/>
                <a:cs typeface="Simplified Arabic" pitchFamily="18" charset="-78"/>
              </a:rPr>
              <a:t>وتعني تمكين المستهلك من الحصول على السلعة المادية حتى يتسنى له البدء في استخدامها والاقتناع بها وذلك عن طريق تمليكها للمستهلك بالشراء والبيع.</a:t>
            </a:r>
          </a:p>
          <a:p>
            <a:pPr algn="just" rtl="1">
              <a:lnSpc>
                <a:spcPct val="150000"/>
              </a:lnSpc>
            </a:pPr>
            <a:r>
              <a:rPr lang="ar-EG" sz="2000" dirty="0">
                <a:solidFill>
                  <a:srgbClr val="0A1F61"/>
                </a:solidFill>
                <a:latin typeface="Simplified Arabic" pitchFamily="18" charset="-78"/>
                <a:cs typeface="Simplified Arabic" pitchFamily="18" charset="-78"/>
              </a:rPr>
              <a:t>وبذلك فإن التسويق يضفي قيماً جديدة على السلع والخدمات المنتجة حتى يمكن أن تجد مجالاً إلى الاستهلاك.</a:t>
            </a:r>
          </a:p>
          <a:p>
            <a:pPr algn="just" rtl="1">
              <a:lnSpc>
                <a:spcPct val="150000"/>
              </a:lnSpc>
            </a:pPr>
            <a:endParaRPr lang="ar-EG" sz="2000" b="1" dirty="0">
              <a:solidFill>
                <a:srgbClr val="0A1F61"/>
              </a:solidFill>
              <a:latin typeface="Simplified Arabic" pitchFamily="18" charset="-78"/>
              <a:cs typeface="Simplified Arabic" pitchFamily="18" charset="-78"/>
            </a:endParaRPr>
          </a:p>
        </p:txBody>
      </p:sp>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10">
            <a:clrChange>
              <a:clrFrom>
                <a:srgbClr val="FFFFFF"/>
              </a:clrFrom>
              <a:clrTo>
                <a:srgbClr val="FFFFFF">
                  <a:alpha val="0"/>
                </a:srgbClr>
              </a:clrTo>
            </a:clrChange>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11839" y="1303543"/>
            <a:ext cx="2399830" cy="2453881"/>
          </a:xfrm>
          <a:prstGeom prst="rect">
            <a:avLst/>
          </a:prstGeom>
          <a:solidFill>
            <a:schemeClr val="bg1">
              <a:lumMod val="85000"/>
              <a:alpha val="0"/>
            </a:schemeClr>
          </a:solidFill>
          <a:effectLst>
            <a:glow rad="1714500">
              <a:schemeClr val="bg2">
                <a:alpha val="0"/>
              </a:schemeClr>
            </a:glow>
            <a:softEdge rad="114300"/>
          </a:effectLst>
        </p:spPr>
      </p:pic>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3367834"/>
      </p:ext>
    </p:extLst>
  </p:cSld>
  <p:clrMapOvr>
    <a:masterClrMapping/>
  </p:clrMapOvr>
  <mc:AlternateContent xmlns:mc="http://schemas.openxmlformats.org/markup-compatibility/2006" xmlns:p14="http://schemas.microsoft.com/office/powerpoint/2010/main">
    <mc:Choice Requires="p14">
      <p:transition spd="slow" p14:dur="2000" advTm="48519"/>
    </mc:Choice>
    <mc:Fallback xmlns="">
      <p:transition spd="slow" advTm="485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629666"/>
            <a:ext cx="3386537" cy="290179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 هو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38992"/>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قسم تعريف التسويق إلى قسمين أحدهما على نطاق الوحدة الاقتصادية أو المشروع والآخر على نطاق المجتمع ككل. فإذا ما نظرنا إلى التسويق من وجهة نظر الاقتصاد القومي ككل أي وجهة النظر </a:t>
            </a:r>
            <a:r>
              <a:rPr lang="ar-EG" sz="2000" b="1" dirty="0" smtClean="0">
                <a:solidFill>
                  <a:srgbClr val="0A1F61"/>
                </a:solidFill>
                <a:latin typeface="Simplified Arabic" pitchFamily="18" charset="-78"/>
                <a:cs typeface="Simplified Arabic" pitchFamily="18" charset="-78"/>
              </a:rPr>
              <a:t>الشمولية</a:t>
            </a:r>
            <a:r>
              <a:rPr lang="en-US" sz="2000" b="1" dirty="0" smtClean="0">
                <a:solidFill>
                  <a:srgbClr val="0A1F61"/>
                </a:solidFill>
                <a:latin typeface="Simplified Arabic" pitchFamily="18" charset="-78"/>
                <a:cs typeface="Simplified Arabic" pitchFamily="18" charset="-78"/>
              </a:rPr>
              <a:t>MACRO </a:t>
            </a:r>
            <a:r>
              <a:rPr lang="ar-EG" sz="2000" b="1" dirty="0" smtClean="0">
                <a:solidFill>
                  <a:srgbClr val="0A1F61"/>
                </a:solidFill>
                <a:latin typeface="Simplified Arabic" pitchFamily="18" charset="-78"/>
                <a:cs typeface="Simplified Arabic" pitchFamily="18" charset="-78"/>
              </a:rPr>
              <a:t> فإن </a:t>
            </a:r>
            <a:r>
              <a:rPr lang="ar-EG" sz="2000" b="1" dirty="0">
                <a:solidFill>
                  <a:srgbClr val="0A1F61"/>
                </a:solidFill>
                <a:latin typeface="Simplified Arabic" pitchFamily="18" charset="-78"/>
                <a:cs typeface="Simplified Arabic" pitchFamily="18" charset="-78"/>
              </a:rPr>
              <a:t>النشاط التسويقي هو ذلك النشاط الذي يحكم التدفق الاقتصادي للسلع والخدمات للمستهلكين بما يحقق الأهداف الاقتصادية للمجتمع.</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5016976"/>
      </p:ext>
    </p:extLst>
  </p:cSld>
  <p:clrMapOvr>
    <a:masterClrMapping/>
  </p:clrMapOvr>
  <mc:AlternateContent xmlns:mc="http://schemas.openxmlformats.org/markup-compatibility/2006" xmlns:p14="http://schemas.microsoft.com/office/powerpoint/2010/main">
    <mc:Choice Requires="p14">
      <p:transition spd="slow" p14:dur="2000" advTm="67556"/>
    </mc:Choice>
    <mc:Fallback xmlns="">
      <p:transition spd="slow" advTm="675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958030"/>
            <a:ext cx="3385474" cy="2940141"/>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 هو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algn="just" rtl="1">
              <a:lnSpc>
                <a:spcPct val="150000"/>
              </a:lnSpc>
            </a:pPr>
            <a:r>
              <a:rPr lang="ar-EG" sz="2000" dirty="0">
                <a:solidFill>
                  <a:srgbClr val="0A1F61"/>
                </a:solidFill>
                <a:latin typeface="Simplified Arabic" pitchFamily="18" charset="-78"/>
                <a:cs typeface="Simplified Arabic" pitchFamily="18" charset="-78"/>
              </a:rPr>
              <a:t>أما على مستوى المنشأة أو ما يعرفه الاقتصاديون بالتحليل الجزئي </a:t>
            </a:r>
            <a:r>
              <a:rPr lang="en-US" sz="2000" dirty="0" smtClean="0">
                <a:solidFill>
                  <a:srgbClr val="0A1F61"/>
                </a:solidFill>
                <a:latin typeface="Simplified Arabic" pitchFamily="18" charset="-78"/>
                <a:cs typeface="Simplified Arabic" pitchFamily="18" charset="-78"/>
              </a:rPr>
              <a:t>MICRO</a:t>
            </a:r>
            <a:r>
              <a:rPr lang="ar-EG" sz="2000" dirty="0" smtClean="0">
                <a:solidFill>
                  <a:srgbClr val="0A1F61"/>
                </a:solidFill>
                <a:latin typeface="Simplified Arabic" pitchFamily="18" charset="-78"/>
                <a:cs typeface="Simplified Arabic" pitchFamily="18" charset="-78"/>
              </a:rPr>
              <a:t> فتعرف </a:t>
            </a:r>
            <a:r>
              <a:rPr lang="ar-EG" sz="2000" dirty="0">
                <a:solidFill>
                  <a:srgbClr val="0A1F61"/>
                </a:solidFill>
                <a:latin typeface="Simplified Arabic" pitchFamily="18" charset="-78"/>
                <a:cs typeface="Simplified Arabic" pitchFamily="18" charset="-78"/>
              </a:rPr>
              <a:t>جمعية التسويق </a:t>
            </a:r>
            <a:r>
              <a:rPr lang="ar-EG" sz="2000" dirty="0" smtClean="0">
                <a:solidFill>
                  <a:srgbClr val="0A1F61"/>
                </a:solidFill>
                <a:latin typeface="Simplified Arabic" pitchFamily="18" charset="-78"/>
                <a:cs typeface="Simplified Arabic" pitchFamily="18" charset="-78"/>
              </a:rPr>
              <a:t>الأمريكية</a:t>
            </a:r>
            <a:r>
              <a:rPr lang="en-US" sz="2000" dirty="0" smtClean="0">
                <a:solidFill>
                  <a:srgbClr val="0A1F61"/>
                </a:solidFill>
                <a:latin typeface="Simplified Arabic" pitchFamily="18" charset="-78"/>
                <a:cs typeface="Simplified Arabic" pitchFamily="18" charset="-78"/>
              </a:rPr>
              <a:t>AMA </a:t>
            </a:r>
            <a:r>
              <a:rPr lang="ar-EG" sz="2000" dirty="0" smtClean="0">
                <a:solidFill>
                  <a:srgbClr val="0A1F61"/>
                </a:solidFill>
                <a:latin typeface="Simplified Arabic" pitchFamily="18" charset="-78"/>
                <a:cs typeface="Simplified Arabic" pitchFamily="18" charset="-78"/>
              </a:rPr>
              <a:t> النشاط </a:t>
            </a:r>
            <a:r>
              <a:rPr lang="ar-EG" sz="2000" dirty="0">
                <a:solidFill>
                  <a:srgbClr val="0A1F61"/>
                </a:solidFill>
                <a:latin typeface="Simplified Arabic" pitchFamily="18" charset="-78"/>
                <a:cs typeface="Simplified Arabic" pitchFamily="18" charset="-78"/>
              </a:rPr>
              <a:t>التسويقي بأن:</a:t>
            </a:r>
          </a:p>
          <a:p>
            <a:pPr algn="just" rtl="1">
              <a:lnSpc>
                <a:spcPct val="150000"/>
              </a:lnSpc>
            </a:pPr>
            <a:r>
              <a:rPr lang="ar-EG" sz="2000" b="1" dirty="0">
                <a:solidFill>
                  <a:srgbClr val="0A1F61"/>
                </a:solidFill>
                <a:latin typeface="Simplified Arabic" pitchFamily="18" charset="-78"/>
                <a:cs typeface="Simplified Arabic" pitchFamily="18" charset="-78"/>
              </a:rPr>
              <a:t>"مجموعة أنشطة الأعمال التي توجه انسياب السلع والخدمات من المنتج إلى المستهلك أو مستخدم السلع" ومن وجهة نظر أخرى تعرف الوظيفة التسويقية بأنها " مجموعة من الأنشطة المتكاملة التي تؤديها المنشأة لتسهيل عمليات التبادل".</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13951059"/>
      </p:ext>
    </p:extLst>
  </p:cSld>
  <p:clrMapOvr>
    <a:masterClrMapping/>
  </p:clrMapOvr>
  <mc:AlternateContent xmlns:mc="http://schemas.openxmlformats.org/markup-compatibility/2006" xmlns:p14="http://schemas.microsoft.com/office/powerpoint/2010/main">
    <mc:Choice Requires="p14">
      <p:transition spd="slow" p14:dur="2000" advTm="73182"/>
    </mc:Choice>
    <mc:Fallback xmlns="">
      <p:transition spd="slow" advTm="7318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96331"/>
            <a:ext cx="3385474" cy="2751033"/>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 هو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4" name="Title 1"/>
          <p:cNvSpPr txBox="1">
            <a:spLocks/>
          </p:cNvSpPr>
          <p:nvPr/>
        </p:nvSpPr>
        <p:spPr>
          <a:xfrm>
            <a:off x="5120110" y="2132856"/>
            <a:ext cx="5742859" cy="808452"/>
          </a:xfrm>
          <a:prstGeom prst="rect">
            <a:avLst/>
          </a:prstGeom>
          <a:noFill/>
          <a:ln>
            <a:solidFill>
              <a:schemeClr val="tx1"/>
            </a:solidFill>
            <a:miter lim="800000"/>
            <a:headEnd/>
            <a:tailEnd/>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ar-EG" sz="3200" b="1" u="sng" dirty="0" smtClean="0"/>
              <a:t>يوضح الشكل التالي عناصر هذا التعريف:</a:t>
            </a:r>
            <a:endParaRPr lang="en-US" sz="3200" b="1" u="sng" dirty="0" smtClean="0"/>
          </a:p>
        </p:txBody>
      </p:sp>
      <p:grpSp>
        <p:nvGrpSpPr>
          <p:cNvPr id="16" name="Group 4"/>
          <p:cNvGrpSpPr>
            <a:grpSpLocks/>
          </p:cNvGrpSpPr>
          <p:nvPr/>
        </p:nvGrpSpPr>
        <p:grpSpPr bwMode="auto">
          <a:xfrm>
            <a:off x="3848669" y="3605744"/>
            <a:ext cx="7954125" cy="2011680"/>
            <a:chOff x="2525" y="5301"/>
            <a:chExt cx="7170" cy="2250"/>
          </a:xfrm>
          <a:noFill/>
        </p:grpSpPr>
        <p:sp>
          <p:nvSpPr>
            <p:cNvPr id="17" name="Text Box 5"/>
            <p:cNvSpPr txBox="1">
              <a:spLocks noChangeArrowheads="1"/>
            </p:cNvSpPr>
            <p:nvPr/>
          </p:nvSpPr>
          <p:spPr bwMode="auto">
            <a:xfrm>
              <a:off x="3245" y="5841"/>
              <a:ext cx="5760" cy="1260"/>
            </a:xfrm>
            <a:prstGeom prst="rect">
              <a:avLst/>
            </a:prstGeom>
            <a:solidFill>
              <a:schemeClr val="accent3">
                <a:lumMod val="20000"/>
                <a:lumOff val="80000"/>
              </a:schemeClr>
            </a:solidFill>
            <a:ln w="38100">
              <a:solidFill>
                <a:schemeClr val="tx1"/>
              </a:solidFill>
              <a:miter lim="800000"/>
              <a:headEnd/>
              <a:tailEnd/>
            </a:ln>
            <a:extLst/>
          </p:spPr>
          <p:txBody>
            <a:bodyPr/>
            <a:lstStyle/>
            <a:p>
              <a:pPr>
                <a:defRPr/>
              </a:pPr>
              <a:endParaRPr lang="en-US"/>
            </a:p>
          </p:txBody>
        </p:sp>
        <p:sp>
          <p:nvSpPr>
            <p:cNvPr id="18" name="Text Box 6"/>
            <p:cNvSpPr txBox="1">
              <a:spLocks noChangeArrowheads="1"/>
            </p:cNvSpPr>
            <p:nvPr/>
          </p:nvSpPr>
          <p:spPr bwMode="auto">
            <a:xfrm>
              <a:off x="8435" y="6246"/>
              <a:ext cx="1260" cy="450"/>
            </a:xfrm>
            <a:prstGeom prst="rect">
              <a:avLst/>
            </a:prstGeom>
            <a:solidFill>
              <a:schemeClr val="accent3">
                <a:lumMod val="20000"/>
                <a:lumOff val="80000"/>
              </a:schemeClr>
            </a:solidFill>
            <a:ln w="38100">
              <a:solidFill>
                <a:schemeClr val="tx1"/>
              </a:solidFill>
              <a:miter lim="800000"/>
              <a:headEnd/>
              <a:tailEnd/>
            </a:ln>
          </p:spPr>
          <p:txBody>
            <a:bodyPr/>
            <a:lstStyle/>
            <a:p>
              <a:pPr algn="ctr">
                <a:defRPr/>
              </a:pPr>
              <a:r>
                <a:rPr lang="ar-SA" sz="2800" b="1" dirty="0">
                  <a:latin typeface="Times New Roman" pitchFamily="18" charset="0"/>
                  <a:cs typeface="Arabic Transparent" pitchFamily="2" charset="0"/>
                </a:rPr>
                <a:t>المنظمة</a:t>
              </a:r>
              <a:endParaRPr lang="en-US" sz="3600" dirty="0"/>
            </a:p>
          </p:txBody>
        </p:sp>
        <p:sp>
          <p:nvSpPr>
            <p:cNvPr id="19" name="Text Box 7"/>
            <p:cNvSpPr txBox="1">
              <a:spLocks noChangeArrowheads="1"/>
            </p:cNvSpPr>
            <p:nvPr/>
          </p:nvSpPr>
          <p:spPr bwMode="auto">
            <a:xfrm>
              <a:off x="5585" y="5301"/>
              <a:ext cx="1260" cy="45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ترويج</a:t>
              </a:r>
              <a:endParaRPr lang="en-US" sz="2800" dirty="0"/>
            </a:p>
          </p:txBody>
        </p:sp>
        <p:sp>
          <p:nvSpPr>
            <p:cNvPr id="20" name="Text Box 8"/>
            <p:cNvSpPr txBox="1">
              <a:spLocks noChangeArrowheads="1"/>
            </p:cNvSpPr>
            <p:nvPr/>
          </p:nvSpPr>
          <p:spPr bwMode="auto">
            <a:xfrm>
              <a:off x="5225" y="6201"/>
              <a:ext cx="1620" cy="450"/>
            </a:xfrm>
            <a:prstGeom prst="rect">
              <a:avLst/>
            </a:prstGeom>
            <a:grpFill/>
            <a:ln w="38100">
              <a:solidFill>
                <a:schemeClr val="tx1"/>
              </a:solidFill>
              <a:miter lim="800000"/>
              <a:headEnd/>
              <a:tailEnd/>
            </a:ln>
          </p:spPr>
          <p:txBody>
            <a:bodyPr/>
            <a:lstStyle/>
            <a:p>
              <a:pPr algn="ctr">
                <a:defRPr/>
              </a:pPr>
              <a:r>
                <a:rPr lang="ar-SA" b="1" dirty="0">
                  <a:latin typeface="Times New Roman" pitchFamily="18" charset="0"/>
                  <a:cs typeface="Arabic Transparent" pitchFamily="2" charset="0"/>
                </a:rPr>
                <a:t>قنوات التوزيع</a:t>
              </a:r>
              <a:endParaRPr lang="en-US" sz="2800" dirty="0"/>
            </a:p>
          </p:txBody>
        </p:sp>
        <p:sp>
          <p:nvSpPr>
            <p:cNvPr id="21" name="Text Box 9"/>
            <p:cNvSpPr txBox="1">
              <a:spLocks noChangeArrowheads="1"/>
            </p:cNvSpPr>
            <p:nvPr/>
          </p:nvSpPr>
          <p:spPr bwMode="auto">
            <a:xfrm>
              <a:off x="2525" y="6201"/>
              <a:ext cx="1440" cy="450"/>
            </a:xfrm>
            <a:prstGeom prst="rect">
              <a:avLst/>
            </a:prstGeom>
            <a:solidFill>
              <a:schemeClr val="accent3">
                <a:lumMod val="20000"/>
                <a:lumOff val="80000"/>
              </a:schemeClr>
            </a:solidFill>
            <a:ln w="38100">
              <a:solidFill>
                <a:schemeClr val="tx1"/>
              </a:solidFill>
              <a:miter lim="800000"/>
              <a:headEnd/>
              <a:tailEnd/>
            </a:ln>
          </p:spPr>
          <p:txBody>
            <a:bodyPr/>
            <a:lstStyle/>
            <a:p>
              <a:pPr algn="ctr">
                <a:defRPr/>
              </a:pPr>
              <a:r>
                <a:rPr lang="ar-SA" sz="2000" b="1" dirty="0">
                  <a:latin typeface="Times New Roman" pitchFamily="18" charset="0"/>
                  <a:cs typeface="Arabic Transparent" pitchFamily="2" charset="0"/>
                </a:rPr>
                <a:t>المستهلكون</a:t>
              </a:r>
              <a:endParaRPr lang="en-US" sz="3200" dirty="0"/>
            </a:p>
          </p:txBody>
        </p:sp>
        <p:sp>
          <p:nvSpPr>
            <p:cNvPr id="22" name="Line 10"/>
            <p:cNvSpPr>
              <a:spLocks noChangeShapeType="1"/>
            </p:cNvSpPr>
            <p:nvPr/>
          </p:nvSpPr>
          <p:spPr bwMode="auto">
            <a:xfrm flipH="1">
              <a:off x="6815" y="6426"/>
              <a:ext cx="1620" cy="0"/>
            </a:xfrm>
            <a:prstGeom prst="line">
              <a:avLst/>
            </a:prstGeom>
            <a:grpFill/>
            <a:ln w="38100">
              <a:solidFill>
                <a:schemeClr val="tx1"/>
              </a:solidFill>
              <a:round/>
              <a:headEnd/>
              <a:tailEnd type="triangle" w="med" len="med"/>
            </a:ln>
            <a:extLst/>
          </p:spPr>
          <p:txBody>
            <a:bodyPr/>
            <a:lstStyle/>
            <a:p>
              <a:pPr>
                <a:defRPr/>
              </a:pPr>
              <a:endParaRPr lang="en-US"/>
            </a:p>
          </p:txBody>
        </p:sp>
        <p:sp>
          <p:nvSpPr>
            <p:cNvPr id="23" name="Line 11"/>
            <p:cNvSpPr>
              <a:spLocks noChangeShapeType="1"/>
            </p:cNvSpPr>
            <p:nvPr/>
          </p:nvSpPr>
          <p:spPr bwMode="auto">
            <a:xfrm flipH="1">
              <a:off x="3965" y="6381"/>
              <a:ext cx="1260" cy="0"/>
            </a:xfrm>
            <a:prstGeom prst="line">
              <a:avLst/>
            </a:prstGeom>
            <a:grpFill/>
            <a:ln w="38100">
              <a:solidFill>
                <a:schemeClr val="tx1"/>
              </a:solidFill>
              <a:round/>
              <a:headEnd/>
              <a:tailEnd type="triangle" w="med" len="med"/>
            </a:ln>
            <a:extLst/>
          </p:spPr>
          <p:txBody>
            <a:bodyPr/>
            <a:lstStyle/>
            <a:p>
              <a:pPr>
                <a:defRPr/>
              </a:pPr>
              <a:endParaRPr lang="en-US"/>
            </a:p>
          </p:txBody>
        </p:sp>
        <p:sp>
          <p:nvSpPr>
            <p:cNvPr id="24" name="Text Box 12"/>
            <p:cNvSpPr txBox="1">
              <a:spLocks noChangeArrowheads="1"/>
            </p:cNvSpPr>
            <p:nvPr/>
          </p:nvSpPr>
          <p:spPr bwMode="auto">
            <a:xfrm>
              <a:off x="5585" y="7101"/>
              <a:ext cx="1260" cy="45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معلومات</a:t>
              </a:r>
              <a:endParaRPr lang="en-US" sz="3600" dirty="0"/>
            </a:p>
          </p:txBody>
        </p:sp>
        <p:sp>
          <p:nvSpPr>
            <p:cNvPr id="26" name="Text Box 13"/>
            <p:cNvSpPr txBox="1">
              <a:spLocks noChangeArrowheads="1"/>
            </p:cNvSpPr>
            <p:nvPr/>
          </p:nvSpPr>
          <p:spPr bwMode="auto">
            <a:xfrm>
              <a:off x="7055" y="5946"/>
              <a:ext cx="1260" cy="1080"/>
            </a:xfrm>
            <a:prstGeom prst="rect">
              <a:avLst/>
            </a:prstGeom>
            <a:grpFill/>
            <a:ln w="38100">
              <a:solidFill>
                <a:schemeClr val="tx1"/>
              </a:solidFill>
              <a:miter lim="800000"/>
              <a:headEnd/>
              <a:tailEnd/>
            </a:ln>
            <a:extLst/>
          </p:spPr>
          <p:txBody>
            <a:bodyPr/>
            <a:lstStyle/>
            <a:p>
              <a:pPr algn="ctr">
                <a:defRPr/>
              </a:pPr>
              <a:r>
                <a:rPr lang="ar-SA" b="1" dirty="0">
                  <a:latin typeface="Times New Roman" pitchFamily="18" charset="0"/>
                  <a:cs typeface="Arabic Transparent" pitchFamily="2" charset="0"/>
                </a:rPr>
                <a:t>سلع</a:t>
              </a:r>
              <a:r>
                <a:rPr lang="ar-EG" b="1" dirty="0">
                  <a:latin typeface="Times New Roman" pitchFamily="18" charset="0"/>
                  <a:cs typeface="Arabic Transparent" pitchFamily="2" charset="0"/>
                </a:rPr>
                <a:t> </a:t>
              </a:r>
              <a:r>
                <a:rPr lang="ar-SA" b="1" dirty="0">
                  <a:latin typeface="Times New Roman" pitchFamily="18" charset="0"/>
                  <a:cs typeface="Arabic Transparent" pitchFamily="2" charset="0"/>
                </a:rPr>
                <a:t>خدمات</a:t>
              </a:r>
              <a:endParaRPr lang="en-US" sz="2400" dirty="0"/>
            </a:p>
          </p:txBody>
        </p:sp>
        <p:sp>
          <p:nvSpPr>
            <p:cNvPr id="27" name="Text Box 14"/>
            <p:cNvSpPr txBox="1">
              <a:spLocks noChangeArrowheads="1"/>
            </p:cNvSpPr>
            <p:nvPr/>
          </p:nvSpPr>
          <p:spPr bwMode="auto">
            <a:xfrm>
              <a:off x="3965" y="5901"/>
              <a:ext cx="1260" cy="108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سلع</a:t>
              </a:r>
              <a:r>
                <a:rPr lang="ar-EG" sz="2000" b="1" dirty="0">
                  <a:latin typeface="Times New Roman" pitchFamily="18" charset="0"/>
                  <a:cs typeface="Arabic Transparent" pitchFamily="2" charset="0"/>
                </a:rPr>
                <a:t> </a:t>
              </a:r>
              <a:r>
                <a:rPr lang="ar-SA" sz="2000" b="1" dirty="0">
                  <a:latin typeface="Times New Roman" pitchFamily="18" charset="0"/>
                  <a:cs typeface="Arabic Transparent" pitchFamily="2" charset="0"/>
                </a:rPr>
                <a:t>خدمات</a:t>
              </a:r>
              <a:endParaRPr lang="en-US" sz="2800" dirty="0"/>
            </a:p>
          </p:txBody>
        </p:sp>
      </p:grpSp>
      <p:sp>
        <p:nvSpPr>
          <p:cNvPr id="30" name="TextBox 2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31" name="TextBox 30">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4182926"/>
      </p:ext>
    </p:extLst>
  </p:cSld>
  <p:clrMapOvr>
    <a:masterClrMapping/>
  </p:clrMapOvr>
  <mc:AlternateContent xmlns:mc="http://schemas.openxmlformats.org/markup-compatibility/2006" xmlns:p14="http://schemas.microsoft.com/office/powerpoint/2010/main">
    <mc:Choice Requires="p14">
      <p:transition spd="slow" p14:dur="2000" advTm="82181"/>
    </mc:Choice>
    <mc:Fallback xmlns="">
      <p:transition spd="slow" advTm="821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19013"/>
            <a:ext cx="3385473" cy="260229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 هو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3899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ويعرّف </a:t>
            </a:r>
            <a:r>
              <a:rPr lang="ar-EG" sz="2000" dirty="0" smtClean="0">
                <a:solidFill>
                  <a:srgbClr val="0A1F61"/>
                </a:solidFill>
                <a:latin typeface="Simplified Arabic" pitchFamily="18" charset="-78"/>
                <a:cs typeface="Simplified Arabic" pitchFamily="18" charset="-78"/>
              </a:rPr>
              <a:t>منظمة فوكس </a:t>
            </a:r>
            <a:r>
              <a:rPr lang="en-US" sz="2000" dirty="0" smtClean="0">
                <a:solidFill>
                  <a:srgbClr val="0A1F61"/>
                </a:solidFill>
                <a:latin typeface="Simplified Arabic" pitchFamily="18" charset="-78"/>
                <a:cs typeface="Simplified Arabic" pitchFamily="18" charset="-78"/>
              </a:rPr>
              <a:t>FOX</a:t>
            </a:r>
            <a:r>
              <a:rPr lang="ar-EG" sz="2000" dirty="0" smtClean="0">
                <a:solidFill>
                  <a:srgbClr val="0A1F61"/>
                </a:solidFill>
                <a:latin typeface="Simplified Arabic" pitchFamily="18" charset="-78"/>
                <a:cs typeface="Simplified Arabic" pitchFamily="18" charset="-78"/>
              </a:rPr>
              <a:t> التسويق </a:t>
            </a:r>
            <a:r>
              <a:rPr lang="ar-EG" sz="2000" dirty="0">
                <a:solidFill>
                  <a:srgbClr val="0A1F61"/>
                </a:solidFill>
                <a:latin typeface="Simplified Arabic" pitchFamily="18" charset="-78"/>
                <a:cs typeface="Simplified Arabic" pitchFamily="18" charset="-78"/>
              </a:rPr>
              <a:t>بأنه: </a:t>
            </a:r>
            <a:r>
              <a:rPr lang="ar-EG" sz="2000" b="1" dirty="0">
                <a:solidFill>
                  <a:srgbClr val="0A1F61"/>
                </a:solidFill>
                <a:latin typeface="Simplified Arabic" pitchFamily="18" charset="-78"/>
                <a:cs typeface="Simplified Arabic" pitchFamily="18" charset="-78"/>
              </a:rPr>
              <a:t>” ذلك النشاط الذي يقوم بالتعرف على الحاجات الإنسانية والمساعدة في إيجاد السلع والخدمات التي يمكن أن تشبع هذه الحاجات، والعمل على تعريف وإقناع المستهلكين بالسلع والخدمات المنتجة، هذا فضلاً عن تحريك المنتجات وضمان توصيلها للمستهلك </a:t>
            </a:r>
            <a:r>
              <a:rPr lang="ar-EG" sz="2000" b="1" dirty="0" smtClean="0">
                <a:solidFill>
                  <a:srgbClr val="0A1F61"/>
                </a:solidFill>
                <a:latin typeface="Simplified Arabic" pitchFamily="18" charset="-78"/>
                <a:cs typeface="Simplified Arabic" pitchFamily="18" charset="-78"/>
              </a:rPr>
              <a:t>بالسعر </a:t>
            </a:r>
            <a:r>
              <a:rPr lang="ar-EG" sz="2000" b="1" dirty="0">
                <a:solidFill>
                  <a:srgbClr val="0A1F61"/>
                </a:solidFill>
                <a:latin typeface="Simplified Arabic" pitchFamily="18" charset="-78"/>
                <a:cs typeface="Simplified Arabic" pitchFamily="18" charset="-78"/>
              </a:rPr>
              <a:t>الذي يتناسب مع قدراته وبحيث يضمن إشباعه“.</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3086719"/>
      </p:ext>
    </p:extLst>
  </p:cSld>
  <p:clrMapOvr>
    <a:masterClrMapping/>
  </p:clrMapOvr>
  <mc:AlternateContent xmlns:mc="http://schemas.openxmlformats.org/markup-compatibility/2006" xmlns:p14="http://schemas.microsoft.com/office/powerpoint/2010/main">
    <mc:Choice Requires="p14">
      <p:transition spd="slow" p14:dur="2000" advTm="98225"/>
    </mc:Choice>
    <mc:Fallback xmlns="">
      <p:transition spd="slow" advTm="9822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899652"/>
            <a:ext cx="3385473" cy="279609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ما هو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4247317"/>
          </a:xfrm>
          <a:prstGeom prst="rect">
            <a:avLst/>
          </a:prstGeom>
          <a:noFill/>
        </p:spPr>
        <p:txBody>
          <a:bodyPr wrap="square" rtlCol="0">
            <a:spAutoFit/>
          </a:bodyPr>
          <a:lstStyle/>
          <a:p>
            <a:pPr algn="just" rtl="1">
              <a:lnSpc>
                <a:spcPct val="150000"/>
              </a:lnSpc>
            </a:pPr>
            <a:r>
              <a:rPr lang="ar-EG" sz="2000" dirty="0">
                <a:solidFill>
                  <a:srgbClr val="0A1F61"/>
                </a:solidFill>
                <a:latin typeface="Simplified Arabic" pitchFamily="18" charset="-78"/>
                <a:cs typeface="Simplified Arabic" pitchFamily="18" charset="-78"/>
              </a:rPr>
              <a:t>ويتضح مما سبق إلى أي حد تتسع أنشطة التسويق وتتعدد وظائفه ومكوناته. وينبغي أن نشير إلى ما يلي:</a:t>
            </a:r>
          </a:p>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Simplified Arabic" pitchFamily="18" charset="-78"/>
              </a:rPr>
              <a:t>أن التسويق لا يُعني فقط بالسلع أو الخدمات المادية وإنما أيضاً بالخدمات والمنتجات غير الملموسة والتي عادةً ما تستهلك على الفور مثل وسائل المواصلات والترفيه.</a:t>
            </a:r>
          </a:p>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Simplified Arabic" pitchFamily="18" charset="-78"/>
              </a:rPr>
              <a:t>إن التسويق يمتد ليشمل الأفكار حتى أنه قد اصبح من المعتاد </a:t>
            </a:r>
            <a:r>
              <a:rPr lang="ar-EG" sz="2000" b="1" dirty="0" smtClean="0">
                <a:solidFill>
                  <a:srgbClr val="0A1F61"/>
                </a:solidFill>
                <a:latin typeface="Simplified Arabic" pitchFamily="18" charset="-78"/>
                <a:cs typeface="Simplified Arabic" pitchFamily="18" charset="-78"/>
              </a:rPr>
              <a:t>تجد </a:t>
            </a:r>
            <a:r>
              <a:rPr lang="ar-EG" sz="2000" b="1" dirty="0">
                <a:solidFill>
                  <a:srgbClr val="0A1F61"/>
                </a:solidFill>
                <a:latin typeface="Simplified Arabic" pitchFamily="18" charset="-78"/>
                <a:cs typeface="Simplified Arabic" pitchFamily="18" charset="-78"/>
              </a:rPr>
              <a:t>مصطلح التسويق الاجتماعي </a:t>
            </a:r>
            <a:r>
              <a:rPr lang="en-US" sz="2000" b="1" dirty="0">
                <a:solidFill>
                  <a:srgbClr val="0A1F61"/>
                </a:solidFill>
                <a:latin typeface="Simplified Arabic" pitchFamily="18" charset="-78"/>
                <a:cs typeface="Simplified Arabic" pitchFamily="18" charset="-78"/>
              </a:rPr>
              <a:t>.</a:t>
            </a:r>
            <a:r>
              <a:rPr lang="en-US" sz="2000" b="1" dirty="0" smtClean="0">
                <a:solidFill>
                  <a:srgbClr val="0A1F61"/>
                </a:solidFill>
                <a:latin typeface="Simplified Arabic" pitchFamily="18" charset="-78"/>
                <a:cs typeface="Simplified Arabic" pitchFamily="18" charset="-78"/>
              </a:rPr>
              <a:t>Social Marketing</a:t>
            </a:r>
            <a:endParaRPr lang="ar-EG" sz="2000" b="1" dirty="0" smtClean="0">
              <a:solidFill>
                <a:srgbClr val="0A1F61"/>
              </a:solidFill>
              <a:latin typeface="Simplified Arabic" pitchFamily="18" charset="-78"/>
              <a:cs typeface="Simplified Arabic" pitchFamily="18" charset="-78"/>
            </a:endParaRPr>
          </a:p>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Simplified Arabic" pitchFamily="18" charset="-78"/>
              </a:rPr>
              <a:t>أن التسويق والإنتاج نشاطان اقتصاديان يكمل أحدهما الآخر ويتضافران لإشباع حاجات المستهلك من السلع والخدمات.</a:t>
            </a:r>
          </a:p>
          <a:p>
            <a:pPr algn="just" rtl="1">
              <a:lnSpc>
                <a:spcPct val="150000"/>
              </a:lnSpc>
            </a:pPr>
            <a:endParaRPr lang="en-US" sz="2000" b="1"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2505281"/>
      </p:ext>
    </p:extLst>
  </p:cSld>
  <p:clrMapOvr>
    <a:masterClrMapping/>
  </p:clrMapOvr>
  <mc:AlternateContent xmlns:mc="http://schemas.openxmlformats.org/markup-compatibility/2006" xmlns:p14="http://schemas.microsoft.com/office/powerpoint/2010/main">
    <mc:Choice Requires="p14">
      <p:transition spd="slow" p14:dur="2000" advTm="131383"/>
    </mc:Choice>
    <mc:Fallback xmlns="">
      <p:transition spd="slow" advTm="13138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019014"/>
            <a:ext cx="3386537" cy="2695038"/>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551300"/>
            <a:ext cx="8417320" cy="4247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a:solidFill>
                  <a:srgbClr val="0A1F61"/>
                </a:solidFill>
                <a:latin typeface="Simplified Arabic" pitchFamily="18" charset="-78"/>
                <a:cs typeface="Simplified Arabic" pitchFamily="18" charset="-78"/>
              </a:rPr>
              <a:t>مراحل تطور التسويق بعدة مراحل يمكن تلخيصها فيما يلي:</a:t>
            </a:r>
          </a:p>
          <a:p>
            <a:pPr algn="just" rtl="1">
              <a:lnSpc>
                <a:spcPct val="150000"/>
              </a:lnSpc>
            </a:pPr>
            <a:r>
              <a:rPr lang="ar-EG" sz="2000" b="1" dirty="0" smtClean="0">
                <a:solidFill>
                  <a:srgbClr val="0A1F61"/>
                </a:solidFill>
                <a:latin typeface="Simplified Arabic" pitchFamily="18" charset="-78"/>
                <a:cs typeface="Simplified Arabic" pitchFamily="18" charset="-78"/>
              </a:rPr>
              <a:t>1. مرحلة </a:t>
            </a:r>
            <a:r>
              <a:rPr lang="ar-EG" sz="2000" b="1" dirty="0">
                <a:solidFill>
                  <a:srgbClr val="0A1F61"/>
                </a:solidFill>
                <a:latin typeface="Simplified Arabic" pitchFamily="18" charset="-78"/>
                <a:cs typeface="Simplified Arabic" pitchFamily="18" charset="-78"/>
              </a:rPr>
              <a:t>التركيز على الإنتاج:</a:t>
            </a:r>
          </a:p>
          <a:p>
            <a:pPr algn="just" rtl="1">
              <a:lnSpc>
                <a:spcPct val="150000"/>
              </a:lnSpc>
            </a:pPr>
            <a:r>
              <a:rPr lang="ar-EG" sz="2000" dirty="0">
                <a:solidFill>
                  <a:srgbClr val="0A1F61"/>
                </a:solidFill>
                <a:latin typeface="Simplified Arabic" pitchFamily="18" charset="-78"/>
                <a:cs typeface="Simplified Arabic" pitchFamily="18" charset="-78"/>
              </a:rPr>
              <a:t>حيث ينصب الاهتمام على العملية الإنتاجية كزيادة حجم الإنتاج ومعالجة مشاكله الخاصة من تطوير للسلع والآلات وتوفير عمالته اللازمة ومن أهم الملامح التي يقوم عليها هذا المفهوم ما يلي</a:t>
            </a:r>
            <a:r>
              <a:rPr lang="ar-EG" sz="2000" dirty="0" smtClean="0">
                <a:solidFill>
                  <a:srgbClr val="0A1F61"/>
                </a:solidFill>
                <a:latin typeface="Simplified Arabic" pitchFamily="18" charset="-78"/>
                <a:cs typeface="Simplified Arabic" pitchFamily="18" charset="-78"/>
              </a:rPr>
              <a:t>:</a:t>
            </a:r>
          </a:p>
          <a:p>
            <a:pPr marL="342900" indent="-342900" algn="just" rtl="1">
              <a:lnSpc>
                <a:spcPct val="150000"/>
              </a:lnSpc>
              <a:buFont typeface="Arial" pitchFamily="34" charset="0"/>
              <a:buChar char="•"/>
            </a:pPr>
            <a:r>
              <a:rPr lang="ar-EG" sz="2000" dirty="0" smtClean="0">
                <a:solidFill>
                  <a:srgbClr val="0A1F61"/>
                </a:solidFill>
                <a:latin typeface="Simplified Arabic" pitchFamily="18" charset="-78"/>
                <a:cs typeface="Simplified Arabic" pitchFamily="18" charset="-78"/>
              </a:rPr>
              <a:t>أن التركيز الأساسي للمشروع يجب أن ينصب على إنتاج السلع وتسعيرها.</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أن المستهلك يهتم أساساً بشراء السلع ويغلب عليه أن ينظر إليها كمجموعة من المواصفات وليس كمجرد وسائل لإشباع حاجات معينة.</a:t>
            </a:r>
          </a:p>
          <a:p>
            <a:pPr algn="just" rtl="1">
              <a:lnSpc>
                <a:spcPct val="150000"/>
              </a:lnSpc>
            </a:pPr>
            <a:endParaRPr lang="ar-EG" sz="2000" dirty="0" smtClean="0">
              <a:solidFill>
                <a:srgbClr val="0A1F61"/>
              </a:solidFill>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18739131"/>
      </p:ext>
    </p:extLst>
  </p:cSld>
  <p:clrMapOvr>
    <a:masterClrMapping/>
  </p:clrMapOvr>
  <mc:AlternateContent xmlns:mc="http://schemas.openxmlformats.org/markup-compatibility/2006" xmlns:p14="http://schemas.microsoft.com/office/powerpoint/2010/main">
    <mc:Choice Requires="p14">
      <p:transition spd="slow" p14:dur="2000" advTm="88666"/>
    </mc:Choice>
    <mc:Fallback xmlns="">
      <p:transition spd="slow" advTm="8866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019014"/>
            <a:ext cx="3385474" cy="2859303"/>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7856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smtClean="0">
                <a:solidFill>
                  <a:srgbClr val="0A1F61"/>
                </a:solidFill>
                <a:latin typeface="Simplified Arabic" pitchFamily="18" charset="-78"/>
                <a:cs typeface="Simplified Arabic" pitchFamily="18" charset="-78"/>
              </a:rPr>
              <a:t>أن </a:t>
            </a:r>
            <a:r>
              <a:rPr lang="ar-EG" sz="2000" dirty="0">
                <a:solidFill>
                  <a:srgbClr val="0A1F61"/>
                </a:solidFill>
                <a:latin typeface="Simplified Arabic" pitchFamily="18" charset="-78"/>
                <a:cs typeface="Simplified Arabic" pitchFamily="18" charset="-78"/>
              </a:rPr>
              <a:t>المستهلكين لديهم معرفة بالسلع والماركات البديلة المتوفرة ويسعون للحصول عليها بجهودهم الذاتية.</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أن المستهلكين يفاضلون ويختارون من بين السلع والماركات المتنافسة على </a:t>
            </a:r>
            <a:r>
              <a:rPr lang="ar-EG" sz="2000" dirty="0" smtClean="0">
                <a:solidFill>
                  <a:srgbClr val="0A1F61"/>
                </a:solidFill>
                <a:latin typeface="Simplified Arabic" pitchFamily="18" charset="-78"/>
                <a:cs typeface="Simplified Arabic" pitchFamily="18" charset="-78"/>
              </a:rPr>
              <a:t>أساس </a:t>
            </a:r>
            <a:r>
              <a:rPr lang="ar-EG" sz="2000" dirty="0">
                <a:solidFill>
                  <a:srgbClr val="0A1F61"/>
                </a:solidFill>
                <a:latin typeface="Simplified Arabic" pitchFamily="18" charset="-78"/>
                <a:cs typeface="Simplified Arabic" pitchFamily="18" charset="-78"/>
              </a:rPr>
              <a:t>العلاقة بين الجودة والسعر.</a:t>
            </a:r>
          </a:p>
          <a:p>
            <a:pPr marL="342900" indent="-342900" algn="just" rtl="1">
              <a:lnSpc>
                <a:spcPct val="150000"/>
              </a:lnSpc>
              <a:buFont typeface="Arial" pitchFamily="34" charset="0"/>
              <a:buChar char="•"/>
            </a:pPr>
            <a:r>
              <a:rPr lang="ar-EG" sz="2000" dirty="0">
                <a:solidFill>
                  <a:srgbClr val="0A1F61"/>
                </a:solidFill>
                <a:latin typeface="Simplified Arabic" pitchFamily="18" charset="-78"/>
                <a:cs typeface="Simplified Arabic" pitchFamily="18" charset="-78"/>
              </a:rPr>
              <a:t>وبمعنى آخر فإن تفكير الإدارة يتمثل في أنه إذا قام الفنيون بتصميم المنتج على نحو مرضي فنياً فإن مهمة رجال البيع تكون أسهل بل وثانوية على أساس أن المنتج الجيد يبيع نفسه.</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6" name="TextBox 15">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739495"/>
      </p:ext>
    </p:extLst>
  </p:cSld>
  <p:clrMapOvr>
    <a:masterClrMapping/>
  </p:clrMapOvr>
  <mc:AlternateContent xmlns:mc="http://schemas.openxmlformats.org/markup-compatibility/2006" xmlns:p14="http://schemas.microsoft.com/office/powerpoint/2010/main">
    <mc:Choice Requires="p14">
      <p:transition spd="slow" p14:dur="2000" advTm="172972"/>
    </mc:Choice>
    <mc:Fallback xmlns="">
      <p:transition spd="slow" advTm="17297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12953"/>
            <a:ext cx="3334698" cy="2754163"/>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2- مرحلة التركيز على البيع:</a:t>
            </a:r>
          </a:p>
          <a:p>
            <a:pPr algn="just" rtl="1">
              <a:lnSpc>
                <a:spcPct val="150000"/>
              </a:lnSpc>
            </a:pPr>
            <a:r>
              <a:rPr lang="ar-EG" sz="2000" dirty="0" smtClean="0">
                <a:solidFill>
                  <a:srgbClr val="0A1F61"/>
                </a:solidFill>
                <a:latin typeface="Simplified Arabic" pitchFamily="18" charset="-78"/>
                <a:cs typeface="Simplified Arabic" pitchFamily="18" charset="-78"/>
              </a:rPr>
              <a:t>وفي </a:t>
            </a:r>
            <a:r>
              <a:rPr lang="ar-EG" sz="2000" dirty="0">
                <a:solidFill>
                  <a:srgbClr val="0A1F61"/>
                </a:solidFill>
                <a:latin typeface="Simplified Arabic" pitchFamily="18" charset="-78"/>
                <a:cs typeface="Simplified Arabic" pitchFamily="18" charset="-78"/>
              </a:rPr>
              <a:t>هذه المرحلة تزداد كمية السلع المعروضة ويتسع السوق ويزداد العرض ليفوق الطلب وهنا تصبح عملية البيع أكثر أهمية، فالشركات مطالبة بأن تقنع المستهلك بأن سلعتها هي الأفضل إذا ما قورنت بالسلع البديلة المتنافسة، ويصبح معيار النجاح هو زيادة المبيعات على حساب المنافسين ومن هنا بدأت وظائف البيع وفنونه والإعلان وأساليبه والترويج وعناصره يشكل الجزء الأكبر من الجهود التسويقية.</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2712719"/>
      </p:ext>
    </p:extLst>
  </p:cSld>
  <p:clrMapOvr>
    <a:masterClrMapping/>
  </p:clrMapOvr>
  <mc:AlternateContent xmlns:mc="http://schemas.openxmlformats.org/markup-compatibility/2006" xmlns:p14="http://schemas.microsoft.com/office/powerpoint/2010/main">
    <mc:Choice Requires="p14">
      <p:transition spd="slow" p14:dur="2000" advTm="136944"/>
    </mc:Choice>
    <mc:Fallback xmlns="">
      <p:transition spd="slow" advTm="13694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250106"/>
            <a:ext cx="3382666" cy="279378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285515"/>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ومن أهم الافتراضات التي يقوم عليها هذا المفهوم ما يلي:</a:t>
            </a:r>
          </a:p>
          <a:p>
            <a:pPr marL="457200" indent="-457200" algn="just" rtl="1">
              <a:lnSpc>
                <a:spcPct val="150000"/>
              </a:lnSpc>
              <a:buFont typeface="+mj-lt"/>
              <a:buAutoNum type="arabicPeriod"/>
            </a:pPr>
            <a:r>
              <a:rPr lang="ar-EG" sz="2000" dirty="0">
                <a:solidFill>
                  <a:srgbClr val="0A1F61"/>
                </a:solidFill>
                <a:latin typeface="Simplified Arabic" pitchFamily="18" charset="-78"/>
                <a:cs typeface="Simplified Arabic" pitchFamily="18" charset="-78"/>
              </a:rPr>
              <a:t>أن المهمة الأساسية للمشروع هي تحقيق أقصى حجم ممكن من المبيعات.</a:t>
            </a:r>
          </a:p>
          <a:p>
            <a:pPr marL="457200" indent="-457200" algn="just" rtl="1">
              <a:lnSpc>
                <a:spcPct val="150000"/>
              </a:lnSpc>
              <a:buFont typeface="+mj-lt"/>
              <a:buAutoNum type="arabicPeriod"/>
            </a:pPr>
            <a:r>
              <a:rPr lang="ar-EG" sz="2000" dirty="0">
                <a:solidFill>
                  <a:srgbClr val="0A1F61"/>
                </a:solidFill>
                <a:latin typeface="Simplified Arabic" pitchFamily="18" charset="-78"/>
                <a:cs typeface="Simplified Arabic" pitchFamily="18" charset="-78"/>
              </a:rPr>
              <a:t>أن المستهلكين لن يشتروا الحجم الكافي (المربح) من منتجات المشروع ما لم يتم الاتصال بهم من خلال مجهودات بيعية وترويجية من جانب المشروع.</a:t>
            </a:r>
          </a:p>
          <a:p>
            <a:pPr marL="457200" indent="-457200" algn="just" rtl="1">
              <a:lnSpc>
                <a:spcPct val="150000"/>
              </a:lnSpc>
              <a:buFont typeface="+mj-lt"/>
              <a:buAutoNum type="arabicPeriod"/>
            </a:pPr>
            <a:r>
              <a:rPr lang="ar-EG" sz="2000" dirty="0" smtClean="0">
                <a:solidFill>
                  <a:srgbClr val="0A1F61"/>
                </a:solidFill>
                <a:latin typeface="Simplified Arabic" pitchFamily="18" charset="-78"/>
                <a:cs typeface="Simplified Arabic" pitchFamily="18" charset="-78"/>
              </a:rPr>
              <a:t>أن </a:t>
            </a:r>
            <a:r>
              <a:rPr lang="ar-EG" sz="2000" dirty="0">
                <a:solidFill>
                  <a:srgbClr val="0A1F61"/>
                </a:solidFill>
                <a:latin typeface="Simplified Arabic" pitchFamily="18" charset="-78"/>
                <a:cs typeface="Simplified Arabic" pitchFamily="18" charset="-78"/>
              </a:rPr>
              <a:t>هدف المشروع هو المحافظة على حجم المبيعات أو زيادته من خلال المحافظة على المستهلكين المحتملين أو جذب مستهلكين جدد.</a:t>
            </a:r>
          </a:p>
          <a:p>
            <a:pPr algn="just" rtl="1">
              <a:lnSpc>
                <a:spcPct val="150000"/>
              </a:lnSpc>
            </a:pPr>
            <a:endParaRPr lang="ar-EG" sz="2000" b="1"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785806"/>
      </p:ext>
    </p:extLst>
  </p:cSld>
  <p:clrMapOvr>
    <a:masterClrMapping/>
  </p:clrMapOvr>
  <mc:AlternateContent xmlns:mc="http://schemas.openxmlformats.org/markup-compatibility/2006" xmlns:p14="http://schemas.microsoft.com/office/powerpoint/2010/main">
    <mc:Choice Requires="p14">
      <p:transition spd="slow" p14:dur="2000" advTm="71990"/>
    </mc:Choice>
    <mc:Fallback xmlns="">
      <p:transition spd="slow" advTm="719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568845"/>
            <a:ext cx="3385474" cy="2624783"/>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3- مرحلة التركيز على التسويق:</a:t>
            </a:r>
          </a:p>
          <a:p>
            <a:pPr algn="just" rtl="1">
              <a:lnSpc>
                <a:spcPct val="150000"/>
              </a:lnSpc>
            </a:pPr>
            <a:r>
              <a:rPr lang="ar-EG" sz="2000" dirty="0" smtClean="0">
                <a:solidFill>
                  <a:srgbClr val="0A1F61"/>
                </a:solidFill>
                <a:latin typeface="Simplified Arabic" pitchFamily="18" charset="-78"/>
                <a:cs typeface="Simplified Arabic" pitchFamily="18" charset="-78"/>
              </a:rPr>
              <a:t>حيث </a:t>
            </a:r>
            <a:r>
              <a:rPr lang="ar-EG" sz="2000" dirty="0">
                <a:solidFill>
                  <a:srgbClr val="0A1F61"/>
                </a:solidFill>
                <a:latin typeface="Simplified Arabic" pitchFamily="18" charset="-78"/>
                <a:cs typeface="Simplified Arabic" pitchFamily="18" charset="-78"/>
              </a:rPr>
              <a:t>يصبح المستهلك هو نقطة البدء للمفهوم التسويقي، ويصبح الفكر السائد في هذه المنظمات هو أنه بدلاً من إنتاج سلعة قام مهندسو الشركة بتصميمها حسب تصوراتهم لرغبات المستهلك ثم محاولة بيعها له فإنه ينبغي أن يبدأ بالمستهلك نفسه لمعرفة ما يرغبه في السلع التي سيقرر هو شراءها. ومن أهم الملامح التي يقوم عليها </a:t>
            </a:r>
            <a:r>
              <a:rPr lang="ar-EG" sz="2000" dirty="0" smtClean="0">
                <a:solidFill>
                  <a:srgbClr val="0A1F61"/>
                </a:solidFill>
                <a:latin typeface="Simplified Arabic" pitchFamily="18" charset="-78"/>
                <a:cs typeface="Simplified Arabic" pitchFamily="18" charset="-78"/>
              </a:rPr>
              <a:t>المفهوم التسويقي بشكله الحديث ما </a:t>
            </a:r>
            <a:r>
              <a:rPr lang="ar-EG" sz="2000" dirty="0">
                <a:solidFill>
                  <a:srgbClr val="0A1F61"/>
                </a:solidFill>
                <a:latin typeface="Simplified Arabic" pitchFamily="18" charset="-78"/>
                <a:cs typeface="Simplified Arabic" pitchFamily="18" charset="-78"/>
              </a:rPr>
              <a:t>يلي</a:t>
            </a:r>
            <a:r>
              <a:rPr lang="ar-EG" sz="2000" dirty="0" smtClean="0">
                <a:solidFill>
                  <a:srgbClr val="0A1F61"/>
                </a:solidFill>
                <a:latin typeface="Simplified Arabic" pitchFamily="18" charset="-78"/>
                <a:cs typeface="Simplified Arabic" pitchFamily="18" charset="-78"/>
              </a:rPr>
              <a:t>:</a:t>
            </a: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0161006"/>
      </p:ext>
    </p:extLst>
  </p:cSld>
  <p:clrMapOvr>
    <a:masterClrMapping/>
  </p:clrMapOvr>
  <mc:AlternateContent xmlns:mc="http://schemas.openxmlformats.org/markup-compatibility/2006" xmlns:p14="http://schemas.microsoft.com/office/powerpoint/2010/main">
    <mc:Choice Requires="p14">
      <p:transition spd="slow" p14:dur="2000" advTm="105088"/>
    </mc:Choice>
    <mc:Fallback xmlns="">
      <p:transition spd="slow" advTm="1050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6825" y="1054415"/>
            <a:ext cx="3432299" cy="303567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32398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a:solidFill>
                  <a:srgbClr val="0A1F61"/>
                </a:solidFill>
                <a:latin typeface="Simplified Arabic" pitchFamily="18" charset="-78"/>
                <a:cs typeface="Simplified Arabic" pitchFamily="18" charset="-78"/>
              </a:rPr>
              <a:t>تحدد المنظمة أهدافها في إطار إشباع حاجات محددة خاصة بمجموعة من العملاء.</a:t>
            </a:r>
          </a:p>
          <a:p>
            <a:pPr marL="457200" indent="-457200" algn="just" rtl="1">
              <a:lnSpc>
                <a:spcPct val="150000"/>
              </a:lnSpc>
              <a:buFont typeface="+mj-lt"/>
              <a:buAutoNum type="arabicPeriod"/>
            </a:pPr>
            <a:r>
              <a:rPr lang="ar-EG" sz="2000" b="1" dirty="0">
                <a:solidFill>
                  <a:srgbClr val="0A1F61"/>
                </a:solidFill>
                <a:latin typeface="Simplified Arabic" pitchFamily="18" charset="-78"/>
                <a:cs typeface="Simplified Arabic" pitchFamily="18" charset="-78"/>
              </a:rPr>
              <a:t>تدرك المنظمة أن إشباع هذه الرغبات يتطلب برنامجاً نشطاً من بحوث التسويق لمعرفة هذه الرغبات.</a:t>
            </a:r>
          </a:p>
          <a:p>
            <a:pPr marL="457200" indent="-457200" algn="just" rtl="1">
              <a:lnSpc>
                <a:spcPct val="150000"/>
              </a:lnSpc>
              <a:buFont typeface="+mj-lt"/>
              <a:buAutoNum type="arabicPeriod"/>
            </a:pPr>
            <a:r>
              <a:rPr lang="ar-EG" sz="2000" b="1" dirty="0">
                <a:solidFill>
                  <a:srgbClr val="0A1F61"/>
                </a:solidFill>
                <a:latin typeface="Simplified Arabic" pitchFamily="18" charset="-78"/>
                <a:cs typeface="Simplified Arabic" pitchFamily="18" charset="-78"/>
              </a:rPr>
              <a:t>تدرك المنظمة أن جميع الأنشطة التي تؤثر على المستهلك يجب أن توضع تحت رقابة تسويقية متكاملة.</a:t>
            </a:r>
          </a:p>
          <a:p>
            <a:pPr marL="457200" indent="-457200" algn="just" rtl="1">
              <a:lnSpc>
                <a:spcPct val="150000"/>
              </a:lnSpc>
              <a:buFont typeface="+mj-lt"/>
              <a:buAutoNum type="arabicPeriod"/>
            </a:pPr>
            <a:r>
              <a:rPr lang="ar-EG" sz="2000" b="1" dirty="0">
                <a:solidFill>
                  <a:srgbClr val="0A1F61"/>
                </a:solidFill>
                <a:latin typeface="Simplified Arabic" pitchFamily="18" charset="-78"/>
                <a:cs typeface="Simplified Arabic" pitchFamily="18" charset="-78"/>
              </a:rPr>
              <a:t>أن إشباع رغبات المستهلكين يؤدي إلى كسب </a:t>
            </a:r>
            <a:r>
              <a:rPr lang="ar-EG" sz="2000" b="1" dirty="0" smtClean="0">
                <a:solidFill>
                  <a:srgbClr val="0A1F61"/>
                </a:solidFill>
                <a:latin typeface="Simplified Arabic" pitchFamily="18" charset="-78"/>
                <a:cs typeface="Simplified Arabic" pitchFamily="18" charset="-78"/>
              </a:rPr>
              <a:t>ولائهم </a:t>
            </a:r>
            <a:r>
              <a:rPr lang="ar-EG" sz="2000" b="1" dirty="0">
                <a:solidFill>
                  <a:srgbClr val="0A1F61"/>
                </a:solidFill>
                <a:latin typeface="Simplified Arabic" pitchFamily="18" charset="-78"/>
                <a:cs typeface="Simplified Arabic" pitchFamily="18" charset="-78"/>
              </a:rPr>
              <a:t>وتكرار التعامل معهم وترويجهم لسمعة المنظمة في الأوساط التي يتصلون بها.</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24596871"/>
      </p:ext>
    </p:extLst>
  </p:cSld>
  <p:clrMapOvr>
    <a:masterClrMapping/>
  </p:clrMapOvr>
  <mc:AlternateContent xmlns:mc="http://schemas.openxmlformats.org/markup-compatibility/2006" xmlns:p14="http://schemas.microsoft.com/office/powerpoint/2010/main">
    <mc:Choice Requires="p14">
      <p:transition spd="slow" p14:dur="2000" advTm="139415"/>
    </mc:Choice>
    <mc:Fallback xmlns="">
      <p:transition spd="slow" advTm="13941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810" y="1023679"/>
            <a:ext cx="3434625" cy="2808843"/>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latin typeface="Simplified Arabic" pitchFamily="18" charset="-78"/>
                <a:cs typeface="Simplified Arabic" pitchFamily="18" charset="-78"/>
              </a:rPr>
              <a:t>تطور التسويق: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323987"/>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ويقدم لفت </a:t>
            </a:r>
            <a:r>
              <a:rPr lang="en-US" sz="2000" b="1" dirty="0">
                <a:solidFill>
                  <a:srgbClr val="0A1F61"/>
                </a:solidFill>
                <a:latin typeface="Simplified Arabic" pitchFamily="18" charset="-78"/>
                <a:cs typeface="Simplified Arabic" pitchFamily="18" charset="-78"/>
              </a:rPr>
              <a:t>T. Levitt </a:t>
            </a:r>
            <a:r>
              <a:rPr lang="ar-EG" sz="2000" b="1" dirty="0">
                <a:solidFill>
                  <a:srgbClr val="0A1F61"/>
                </a:solidFill>
                <a:latin typeface="Simplified Arabic" pitchFamily="18" charset="-78"/>
                <a:cs typeface="Simplified Arabic" pitchFamily="18" charset="-78"/>
              </a:rPr>
              <a:t>المقارنة الآتية بين المفهوم البيعي والمفهوم التسويقي:</a:t>
            </a:r>
          </a:p>
          <a:p>
            <a:pPr marL="457200" indent="-457200" algn="just" rtl="1">
              <a:lnSpc>
                <a:spcPct val="150000"/>
              </a:lnSpc>
              <a:buFont typeface="+mj-lt"/>
              <a:buAutoNum type="arabicPeriod"/>
            </a:pPr>
            <a:r>
              <a:rPr lang="ar-EG" sz="2000" dirty="0">
                <a:solidFill>
                  <a:srgbClr val="0A1F61"/>
                </a:solidFill>
                <a:latin typeface="Simplified Arabic" pitchFamily="18" charset="-78"/>
                <a:cs typeface="Simplified Arabic" pitchFamily="18" charset="-78"/>
              </a:rPr>
              <a:t>يركز المفهوم البيعي على حاجات البائع بينما يركز المفهوم التسويقي على حاجات المشتري.</a:t>
            </a:r>
          </a:p>
          <a:p>
            <a:pPr marL="457200" indent="-457200" algn="just" rtl="1">
              <a:lnSpc>
                <a:spcPct val="150000"/>
              </a:lnSpc>
              <a:buFont typeface="+mj-lt"/>
              <a:buAutoNum type="arabicPeriod"/>
            </a:pPr>
            <a:r>
              <a:rPr lang="ar-EG" sz="2000" dirty="0">
                <a:solidFill>
                  <a:srgbClr val="0A1F61"/>
                </a:solidFill>
                <a:latin typeface="Simplified Arabic" pitchFamily="18" charset="-78"/>
                <a:cs typeface="Simplified Arabic" pitchFamily="18" charset="-78"/>
              </a:rPr>
              <a:t>الاهتمام الأول للمفهوم البيعي هو تحويل السلع المنتجة إلى نقدية، أما المفهوم التسويقي فالاهتمام ينصب على إشباع رغبات المستهلك عن طريق المنتج بالإضافة إلى الأنشطة الأخرى المتعلقة بتصميمه وتوزيعه واستهلاكه.</a:t>
            </a:r>
          </a:p>
          <a:p>
            <a:pPr marL="457200" indent="-457200" algn="just" rtl="1">
              <a:lnSpc>
                <a:spcPct val="150000"/>
              </a:lnSpc>
              <a:buFont typeface="+mj-lt"/>
              <a:buAutoNum type="arabicPeriod"/>
            </a:pPr>
            <a:r>
              <a:rPr lang="ar-EG" sz="2000" dirty="0">
                <a:solidFill>
                  <a:srgbClr val="0A1F61"/>
                </a:solidFill>
                <a:latin typeface="Simplified Arabic" pitchFamily="18" charset="-78"/>
                <a:cs typeface="Simplified Arabic" pitchFamily="18" charset="-78"/>
              </a:rPr>
              <a:t>جوهر المفهوم البيعي هو إنتاج منتجات وبيعها أما جوهر المفهوم التسويقي فهو اكتشاف حاجات وإشباعها.</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6067082"/>
      </p:ext>
    </p:extLst>
  </p:cSld>
  <p:clrMapOvr>
    <a:masterClrMapping/>
  </p:clrMapOvr>
  <mc:AlternateContent xmlns:mc="http://schemas.openxmlformats.org/markup-compatibility/2006" xmlns:p14="http://schemas.microsoft.com/office/powerpoint/2010/main">
    <mc:Choice Requires="p14">
      <p:transition spd="slow" p14:dur="2000" advTm="119665"/>
    </mc:Choice>
    <mc:Fallback xmlns="">
      <p:transition spd="slow" advTm="11966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329617"/>
            <a:ext cx="3383729" cy="2794658"/>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المفهوم الحديث للتسويق:</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38992"/>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المفهوم الحديث للتسويق:</a:t>
            </a:r>
          </a:p>
          <a:p>
            <a:pPr marL="342900" indent="-342900" algn="just" rtl="1">
              <a:lnSpc>
                <a:spcPct val="150000"/>
              </a:lnSpc>
              <a:buFont typeface="Arial" pitchFamily="34" charset="0"/>
              <a:buChar char="•"/>
            </a:pPr>
            <a:r>
              <a:rPr lang="ar-EG" sz="2000" b="1" dirty="0">
                <a:solidFill>
                  <a:srgbClr val="0A1F61"/>
                </a:solidFill>
                <a:latin typeface="Simplified Arabic" pitchFamily="18" charset="-78"/>
                <a:cs typeface="Simplified Arabic" pitchFamily="18" charset="-78"/>
              </a:rPr>
              <a:t>مر التفكير التسويقي بمجموعة من المراحل تأثرت كل مرحلة منها بالمتغيرات الاقتصادية والاجتماعية السائدة فيها إلى أن استقر أخيراً على المفهوم الذي ينظر إلى التسويق باعتباره نشاطاً إنسانياً هادفاً إلى إشباع حاجات ورغبات الأفراد من خلال عمليات تبادل السلع والخدمات.</a:t>
            </a:r>
            <a:endParaRPr lang="ar-EG" sz="200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8656266"/>
      </p:ext>
    </p:extLst>
  </p:cSld>
  <p:clrMapOvr>
    <a:masterClrMapping/>
  </p:clrMapOvr>
  <mc:AlternateContent xmlns:mc="http://schemas.openxmlformats.org/markup-compatibility/2006" xmlns:p14="http://schemas.microsoft.com/office/powerpoint/2010/main">
    <mc:Choice Requires="p14">
      <p:transition spd="slow" p14:dur="2000" advTm="105880"/>
    </mc:Choice>
    <mc:Fallback xmlns="">
      <p:transition spd="slow" advTm="10588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329617"/>
            <a:ext cx="3383729" cy="2794658"/>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424014"/>
          </a:xfrm>
          <a:prstGeom prst="rect">
            <a:avLst/>
          </a:prstGeom>
          <a:noFill/>
        </p:spPr>
        <p:txBody>
          <a:bodyPr wrap="square" rtlCol="0">
            <a:spAutoFit/>
          </a:bodyPr>
          <a:lstStyle/>
          <a:p>
            <a:pPr algn="just" rtl="1">
              <a:lnSpc>
                <a:spcPct val="150000"/>
              </a:lnSpc>
            </a:pPr>
            <a:r>
              <a:rPr lang="ar-EG" sz="2100" b="1" smtClean="0">
                <a:solidFill>
                  <a:srgbClr val="0A1F61"/>
                </a:solidFill>
                <a:latin typeface="Simplified Arabic" pitchFamily="18" charset="-78"/>
                <a:cs typeface="+mj-cs"/>
              </a:rPr>
              <a:t>قدمت المحاضرة </a:t>
            </a:r>
            <a:r>
              <a:rPr lang="ar-EG" sz="2100" b="1" dirty="0" smtClean="0">
                <a:solidFill>
                  <a:srgbClr val="0A1F61"/>
                </a:solidFill>
                <a:latin typeface="Simplified Arabic" pitchFamily="18" charset="-78"/>
                <a:cs typeface="+mj-cs"/>
              </a:rPr>
              <a:t>مفهوم الاتصال بالشكل التقليدى وعناصر الاتصال وكيفية تأثيرها على عملية التسويق، ولذلك لزم الأمر تعريف التسويق ومراحل تطوره من مفهوم تقليدى مرورًا بكيفية تغيير المصطلح إلى أن اساس المصطلح </a:t>
            </a:r>
            <a:r>
              <a:rPr lang="ar-EG" sz="2100" b="1" dirty="0">
                <a:solidFill>
                  <a:srgbClr val="0A1F61"/>
                </a:solidFill>
                <a:latin typeface="Simplified Arabic" pitchFamily="18" charset="-78"/>
                <a:cs typeface="+mj-cs"/>
              </a:rPr>
              <a:t>هو إشباع رغبات المستهلك عن طريق المنتج بالإضافة إلى الأنشطة الأخرى المتعلقة بتصميمه وتوزيعه </a:t>
            </a:r>
            <a:r>
              <a:rPr lang="ar-EG" sz="2100" b="1" dirty="0" smtClean="0">
                <a:solidFill>
                  <a:srgbClr val="0A1F61"/>
                </a:solidFill>
                <a:latin typeface="Simplified Arabic" pitchFamily="18" charset="-78"/>
                <a:cs typeface="+mj-cs"/>
              </a:rPr>
              <a:t>واستهلاكه، ووصولًا إلى المفهوم الحديث للتسويق وهو عبارة </a:t>
            </a:r>
            <a:r>
              <a:rPr lang="ar-EG" sz="2100" b="1" dirty="0">
                <a:solidFill>
                  <a:srgbClr val="0A1F61"/>
                </a:solidFill>
                <a:latin typeface="Simplified Arabic" pitchFamily="18" charset="-78"/>
                <a:cs typeface="+mj-cs"/>
              </a:rPr>
              <a:t>عن </a:t>
            </a:r>
            <a:r>
              <a:rPr lang="ar-EG" sz="2100" b="1" dirty="0" smtClean="0">
                <a:solidFill>
                  <a:srgbClr val="0A1F61"/>
                </a:solidFill>
                <a:latin typeface="Simplified Arabic" pitchFamily="18" charset="-78"/>
                <a:cs typeface="+mj-cs"/>
              </a:rPr>
              <a:t>نشاطاً </a:t>
            </a:r>
            <a:r>
              <a:rPr lang="ar-EG" sz="2100" b="1" dirty="0">
                <a:solidFill>
                  <a:srgbClr val="0A1F61"/>
                </a:solidFill>
                <a:latin typeface="Simplified Arabic" pitchFamily="18" charset="-78"/>
                <a:cs typeface="+mj-cs"/>
              </a:rPr>
              <a:t>إنسانياً هادفاً إلى إشباع حاجات ورغبات الأفراد من خلال عمليات تبادل السلع والخدمات.</a:t>
            </a:r>
          </a:p>
          <a:p>
            <a:pPr algn="just" rtl="1">
              <a:lnSpc>
                <a:spcPct val="150000"/>
              </a:lnSpc>
            </a:pPr>
            <a:endParaRPr lang="ar-EG" sz="2000" b="1"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6687970"/>
      </p:ext>
    </p:extLst>
  </p:cSld>
  <p:clrMapOvr>
    <a:masterClrMapping/>
  </p:clrMapOvr>
  <mc:AlternateContent xmlns:mc="http://schemas.openxmlformats.org/markup-compatibility/2006" xmlns:p14="http://schemas.microsoft.com/office/powerpoint/2010/main">
    <mc:Choice Requires="p14">
      <p:transition spd="slow" p14:dur="2000" advTm="124015"/>
    </mc:Choice>
    <mc:Fallback xmlns="">
      <p:transition spd="slow" advTm="12401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329617"/>
            <a:ext cx="3383729" cy="2794658"/>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438855"/>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7515295"/>
      </p:ext>
    </p:extLst>
  </p:cSld>
  <p:clrMapOvr>
    <a:masterClrMapping/>
  </p:clrMapOvr>
  <mc:AlternateContent xmlns:mc="http://schemas.openxmlformats.org/markup-compatibility/2006" xmlns:p14="http://schemas.microsoft.com/office/powerpoint/2010/main">
    <mc:Choice Requires="p14">
      <p:transition spd="slow" p14:dur="2000" advTm="10336"/>
    </mc:Choice>
    <mc:Fallback xmlns="">
      <p:transition spd="slow" advTm="1033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5998"/>
    </mc:Choice>
    <mc:Fallback xmlns="">
      <p:transition spd="slow" advTm="2599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935</TotalTime>
  <Words>2731</Words>
  <Application>Microsoft Office PowerPoint</Application>
  <PresentationFormat>Custom</PresentationFormat>
  <Paragraphs>269</Paragraphs>
  <Slides>43</Slides>
  <Notes>39</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63</cp:revision>
  <dcterms:created xsi:type="dcterms:W3CDTF">2023-04-29T09:08:23Z</dcterms:created>
  <dcterms:modified xsi:type="dcterms:W3CDTF">2023-05-18T05:45:04Z</dcterms:modified>
</cp:coreProperties>
</file>