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4"/>
  </p:notesMasterIdLst>
  <p:sldIdLst>
    <p:sldId id="480" r:id="rId5"/>
    <p:sldId id="303" r:id="rId6"/>
    <p:sldId id="503" r:id="rId7"/>
    <p:sldId id="505" r:id="rId8"/>
    <p:sldId id="496" r:id="rId9"/>
    <p:sldId id="271" r:id="rId10"/>
    <p:sldId id="313" r:id="rId11"/>
    <p:sldId id="276" r:id="rId12"/>
    <p:sldId id="506" r:id="rId13"/>
    <p:sldId id="256" r:id="rId14"/>
    <p:sldId id="507" r:id="rId15"/>
    <p:sldId id="504" r:id="rId16"/>
    <p:sldId id="499" r:id="rId17"/>
    <p:sldId id="508" r:id="rId18"/>
    <p:sldId id="509" r:id="rId19"/>
    <p:sldId id="510" r:id="rId20"/>
    <p:sldId id="518" r:id="rId21"/>
    <p:sldId id="515" r:id="rId22"/>
    <p:sldId id="512" r:id="rId23"/>
    <p:sldId id="519" r:id="rId24"/>
    <p:sldId id="517" r:id="rId25"/>
    <p:sldId id="513" r:id="rId26"/>
    <p:sldId id="516" r:id="rId27"/>
    <p:sldId id="514" r:id="rId28"/>
    <p:sldId id="502" r:id="rId29"/>
    <p:sldId id="306" r:id="rId30"/>
    <p:sldId id="520" r:id="rId31"/>
    <p:sldId id="494"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3"/>
            <p14:sldId id="505"/>
            <p14:sldId id="496"/>
            <p14:sldId id="271"/>
            <p14:sldId id="313"/>
            <p14:sldId id="276"/>
            <p14:sldId id="506"/>
            <p14:sldId id="256"/>
            <p14:sldId id="507"/>
            <p14:sldId id="504"/>
            <p14:sldId id="499"/>
            <p14:sldId id="508"/>
            <p14:sldId id="509"/>
            <p14:sldId id="510"/>
            <p14:sldId id="518"/>
            <p14:sldId id="515"/>
            <p14:sldId id="512"/>
            <p14:sldId id="519"/>
            <p14:sldId id="517"/>
            <p14:sldId id="513"/>
            <p14:sldId id="516"/>
            <p14:sldId id="514"/>
            <p14:sldId id="502"/>
            <p14:sldId id="306"/>
            <p14:sldId id="520"/>
            <p14:sldId id="49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FFD200"/>
    <a:srgbClr val="203E5F"/>
    <a:srgbClr val="FAC748"/>
    <a:srgbClr val="F0B7F3"/>
    <a:srgbClr val="8E5A6D"/>
    <a:srgbClr val="00AEEF"/>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788"/>
    <p:restoredTop sz="94643"/>
  </p:normalViewPr>
  <p:slideViewPr>
    <p:cSldViewPr snapToGrid="0">
      <p:cViewPr>
        <p:scale>
          <a:sx n="100" d="100"/>
          <a:sy n="100" d="100"/>
        </p:scale>
        <p:origin x="352" y="3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4C5D30-8C1D-B041-934E-FFDE5EA58CBA}" type="doc">
      <dgm:prSet loTypeId="urn:microsoft.com/office/officeart/2005/8/layout/equation2" loCatId="" qsTypeId="urn:microsoft.com/office/officeart/2005/8/quickstyle/3d1" qsCatId="3D" csTypeId="urn:microsoft.com/office/officeart/2005/8/colors/colorful4" csCatId="colorful" phldr="1"/>
      <dgm:spPr/>
    </dgm:pt>
    <dgm:pt modelId="{6D8A1595-FEE8-0E4F-82FD-5065FFEFF5A1}">
      <dgm:prSet phldrT="[Text]"/>
      <dgm:spPr/>
      <dgm:t>
        <a:bodyPr/>
        <a:lstStyle/>
        <a:p>
          <a:pPr rtl="1"/>
          <a:r>
            <a:rPr lang="ar-SA" dirty="0"/>
            <a:t>الاختبارات الأسبوعية القصيرة بمجموع</a:t>
          </a:r>
        </a:p>
        <a:p>
          <a:pPr rtl="1"/>
          <a:r>
            <a:rPr lang="ar-SA" dirty="0"/>
            <a:t>٨٠ درجة</a:t>
          </a:r>
          <a:endParaRPr lang="en-US" dirty="0"/>
        </a:p>
      </dgm:t>
    </dgm:pt>
    <dgm:pt modelId="{05647C19-1B22-3A4B-97E2-D521B15A85B8}" type="parTrans" cxnId="{38F7E29F-856E-FC43-A52F-79617DAC2511}">
      <dgm:prSet/>
      <dgm:spPr/>
      <dgm:t>
        <a:bodyPr/>
        <a:lstStyle/>
        <a:p>
          <a:endParaRPr lang="en-US"/>
        </a:p>
      </dgm:t>
    </dgm:pt>
    <dgm:pt modelId="{DBF0B4BB-E1BF-0244-B859-ECF3DB9A7FD9}" type="sibTrans" cxnId="{38F7E29F-856E-FC43-A52F-79617DAC2511}">
      <dgm:prSet/>
      <dgm:spPr/>
      <dgm:t>
        <a:bodyPr/>
        <a:lstStyle/>
        <a:p>
          <a:endParaRPr lang="en-US"/>
        </a:p>
      </dgm:t>
    </dgm:pt>
    <dgm:pt modelId="{ACA4879F-A703-1447-812C-9A257D9FB574}">
      <dgm:prSet phldrT="[Text]"/>
      <dgm:spPr/>
      <dgm:t>
        <a:bodyPr/>
        <a:lstStyle/>
        <a:p>
          <a:pPr rtl="1"/>
          <a:r>
            <a:rPr lang="ar-SA" dirty="0"/>
            <a:t>الاختبار النهائي  للمساق بمجموع ٢٠ درجة </a:t>
          </a:r>
          <a:endParaRPr lang="en-US" dirty="0"/>
        </a:p>
      </dgm:t>
    </dgm:pt>
    <dgm:pt modelId="{D236B299-0E71-A045-BFEF-A461D37D233F}" type="parTrans" cxnId="{9C526FA7-BA72-764E-8B77-E9AB8962B255}">
      <dgm:prSet/>
      <dgm:spPr/>
      <dgm:t>
        <a:bodyPr/>
        <a:lstStyle/>
        <a:p>
          <a:endParaRPr lang="en-US"/>
        </a:p>
      </dgm:t>
    </dgm:pt>
    <dgm:pt modelId="{57CB241A-94A3-2B47-8A1F-79A16F5AB79D}" type="sibTrans" cxnId="{9C526FA7-BA72-764E-8B77-E9AB8962B255}">
      <dgm:prSet/>
      <dgm:spPr/>
      <dgm:t>
        <a:bodyPr/>
        <a:lstStyle/>
        <a:p>
          <a:endParaRPr lang="en-US"/>
        </a:p>
      </dgm:t>
    </dgm:pt>
    <dgm:pt modelId="{A2F6C164-B6AC-A042-897C-A9E660E227D3}">
      <dgm:prSet phldrT="[Text]"/>
      <dgm:spPr/>
      <dgm:t>
        <a:bodyPr/>
        <a:lstStyle/>
        <a:p>
          <a:pPr rtl="1"/>
          <a:r>
            <a:rPr lang="ar-SA" dirty="0"/>
            <a:t>الدرجة النهائية الكلية من ١٠٠</a:t>
          </a:r>
          <a:endParaRPr lang="en-US" dirty="0"/>
        </a:p>
      </dgm:t>
    </dgm:pt>
    <dgm:pt modelId="{8D56E272-4312-5D4B-9FDB-E0F691D519D6}" type="parTrans" cxnId="{1C8D3D97-6CBB-D845-A50D-59CF49108D93}">
      <dgm:prSet/>
      <dgm:spPr/>
      <dgm:t>
        <a:bodyPr/>
        <a:lstStyle/>
        <a:p>
          <a:endParaRPr lang="en-US"/>
        </a:p>
      </dgm:t>
    </dgm:pt>
    <dgm:pt modelId="{4FBEB7DC-EFA7-EA40-ABD9-A868EAD02926}" type="sibTrans" cxnId="{1C8D3D97-6CBB-D845-A50D-59CF49108D93}">
      <dgm:prSet/>
      <dgm:spPr/>
      <dgm:t>
        <a:bodyPr/>
        <a:lstStyle/>
        <a:p>
          <a:endParaRPr lang="en-US"/>
        </a:p>
      </dgm:t>
    </dgm:pt>
    <dgm:pt modelId="{1C3523B7-4632-1345-BB42-F113727B42D6}" type="pres">
      <dgm:prSet presAssocID="{0B4C5D30-8C1D-B041-934E-FFDE5EA58CBA}" presName="Name0" presStyleCnt="0">
        <dgm:presLayoutVars>
          <dgm:dir/>
          <dgm:resizeHandles val="exact"/>
        </dgm:presLayoutVars>
      </dgm:prSet>
      <dgm:spPr/>
    </dgm:pt>
    <dgm:pt modelId="{4C151B40-FEDF-1D4E-A72B-5F499600E78C}" type="pres">
      <dgm:prSet presAssocID="{0B4C5D30-8C1D-B041-934E-FFDE5EA58CBA}" presName="vNodes" presStyleCnt="0"/>
      <dgm:spPr/>
    </dgm:pt>
    <dgm:pt modelId="{8AD479D6-0E30-224E-A1AB-B2DF3A487B53}" type="pres">
      <dgm:prSet presAssocID="{6D8A1595-FEE8-0E4F-82FD-5065FFEFF5A1}" presName="node" presStyleLbl="node1" presStyleIdx="0" presStyleCnt="3">
        <dgm:presLayoutVars>
          <dgm:bulletEnabled val="1"/>
        </dgm:presLayoutVars>
      </dgm:prSet>
      <dgm:spPr/>
    </dgm:pt>
    <dgm:pt modelId="{83549780-9BAE-3749-8005-0BDC4DA79576}" type="pres">
      <dgm:prSet presAssocID="{DBF0B4BB-E1BF-0244-B859-ECF3DB9A7FD9}" presName="spacerT" presStyleCnt="0"/>
      <dgm:spPr/>
    </dgm:pt>
    <dgm:pt modelId="{D8EB6DE5-DA9B-CC42-A2D4-CA6C87CED453}" type="pres">
      <dgm:prSet presAssocID="{DBF0B4BB-E1BF-0244-B859-ECF3DB9A7FD9}" presName="sibTrans" presStyleLbl="sibTrans2D1" presStyleIdx="0" presStyleCnt="2"/>
      <dgm:spPr/>
    </dgm:pt>
    <dgm:pt modelId="{C071F9D5-5964-AC46-8D8A-FD8198B2A318}" type="pres">
      <dgm:prSet presAssocID="{DBF0B4BB-E1BF-0244-B859-ECF3DB9A7FD9}" presName="spacerB" presStyleCnt="0"/>
      <dgm:spPr/>
    </dgm:pt>
    <dgm:pt modelId="{793A066E-393F-0847-8BCD-219952A2C3FC}" type="pres">
      <dgm:prSet presAssocID="{ACA4879F-A703-1447-812C-9A257D9FB574}" presName="node" presStyleLbl="node1" presStyleIdx="1" presStyleCnt="3">
        <dgm:presLayoutVars>
          <dgm:bulletEnabled val="1"/>
        </dgm:presLayoutVars>
      </dgm:prSet>
      <dgm:spPr/>
    </dgm:pt>
    <dgm:pt modelId="{532873C7-906E-9440-B446-D28206A35B11}" type="pres">
      <dgm:prSet presAssocID="{0B4C5D30-8C1D-B041-934E-FFDE5EA58CBA}" presName="sibTransLast" presStyleLbl="sibTrans2D1" presStyleIdx="1" presStyleCnt="2"/>
      <dgm:spPr/>
    </dgm:pt>
    <dgm:pt modelId="{AEA58E96-3A21-3747-BCD0-E0908E606A67}" type="pres">
      <dgm:prSet presAssocID="{0B4C5D30-8C1D-B041-934E-FFDE5EA58CBA}" presName="connectorText" presStyleLbl="sibTrans2D1" presStyleIdx="1" presStyleCnt="2"/>
      <dgm:spPr/>
    </dgm:pt>
    <dgm:pt modelId="{C6A18C51-CA79-C149-97FC-8810B35C163E}" type="pres">
      <dgm:prSet presAssocID="{0B4C5D30-8C1D-B041-934E-FFDE5EA58CBA}" presName="lastNode" presStyleLbl="node1" presStyleIdx="2" presStyleCnt="3" custScaleX="74470" custScaleY="83580">
        <dgm:presLayoutVars>
          <dgm:bulletEnabled val="1"/>
        </dgm:presLayoutVars>
      </dgm:prSet>
      <dgm:spPr/>
    </dgm:pt>
  </dgm:ptLst>
  <dgm:cxnLst>
    <dgm:cxn modelId="{DD31E006-F169-444D-9215-B9A0BAF4C25B}" type="presOf" srcId="{DBF0B4BB-E1BF-0244-B859-ECF3DB9A7FD9}" destId="{D8EB6DE5-DA9B-CC42-A2D4-CA6C87CED453}" srcOrd="0" destOrd="0" presId="urn:microsoft.com/office/officeart/2005/8/layout/equation2"/>
    <dgm:cxn modelId="{CE56F131-22DD-614E-8DDE-920820E2C63B}" type="presOf" srcId="{57CB241A-94A3-2B47-8A1F-79A16F5AB79D}" destId="{532873C7-906E-9440-B446-D28206A35B11}" srcOrd="0" destOrd="0" presId="urn:microsoft.com/office/officeart/2005/8/layout/equation2"/>
    <dgm:cxn modelId="{7859BB32-5C7B-F049-8B05-9B2760B6AE0E}" type="presOf" srcId="{6D8A1595-FEE8-0E4F-82FD-5065FFEFF5A1}" destId="{8AD479D6-0E30-224E-A1AB-B2DF3A487B53}" srcOrd="0" destOrd="0" presId="urn:microsoft.com/office/officeart/2005/8/layout/equation2"/>
    <dgm:cxn modelId="{D3C7A64E-2B07-2447-B62F-F7A78FAAF7DB}" type="presOf" srcId="{0B4C5D30-8C1D-B041-934E-FFDE5EA58CBA}" destId="{1C3523B7-4632-1345-BB42-F113727B42D6}" srcOrd="0" destOrd="0" presId="urn:microsoft.com/office/officeart/2005/8/layout/equation2"/>
    <dgm:cxn modelId="{0B97C174-0696-D344-A301-4B2252428E37}" type="presOf" srcId="{A2F6C164-B6AC-A042-897C-A9E660E227D3}" destId="{C6A18C51-CA79-C149-97FC-8810B35C163E}" srcOrd="0" destOrd="0" presId="urn:microsoft.com/office/officeart/2005/8/layout/equation2"/>
    <dgm:cxn modelId="{3C18B483-CA1C-514B-BE96-C9C00D0B8B03}" type="presOf" srcId="{ACA4879F-A703-1447-812C-9A257D9FB574}" destId="{793A066E-393F-0847-8BCD-219952A2C3FC}" srcOrd="0" destOrd="0" presId="urn:microsoft.com/office/officeart/2005/8/layout/equation2"/>
    <dgm:cxn modelId="{1C8D3D97-6CBB-D845-A50D-59CF49108D93}" srcId="{0B4C5D30-8C1D-B041-934E-FFDE5EA58CBA}" destId="{A2F6C164-B6AC-A042-897C-A9E660E227D3}" srcOrd="2" destOrd="0" parTransId="{8D56E272-4312-5D4B-9FDB-E0F691D519D6}" sibTransId="{4FBEB7DC-EFA7-EA40-ABD9-A868EAD02926}"/>
    <dgm:cxn modelId="{38F7E29F-856E-FC43-A52F-79617DAC2511}" srcId="{0B4C5D30-8C1D-B041-934E-FFDE5EA58CBA}" destId="{6D8A1595-FEE8-0E4F-82FD-5065FFEFF5A1}" srcOrd="0" destOrd="0" parTransId="{05647C19-1B22-3A4B-97E2-D521B15A85B8}" sibTransId="{DBF0B4BB-E1BF-0244-B859-ECF3DB9A7FD9}"/>
    <dgm:cxn modelId="{9C526FA7-BA72-764E-8B77-E9AB8962B255}" srcId="{0B4C5D30-8C1D-B041-934E-FFDE5EA58CBA}" destId="{ACA4879F-A703-1447-812C-9A257D9FB574}" srcOrd="1" destOrd="0" parTransId="{D236B299-0E71-A045-BFEF-A461D37D233F}" sibTransId="{57CB241A-94A3-2B47-8A1F-79A16F5AB79D}"/>
    <dgm:cxn modelId="{F74B21B9-8B30-6C45-AC13-4BAAF0553336}" type="presOf" srcId="{57CB241A-94A3-2B47-8A1F-79A16F5AB79D}" destId="{AEA58E96-3A21-3747-BCD0-E0908E606A67}" srcOrd="1" destOrd="0" presId="urn:microsoft.com/office/officeart/2005/8/layout/equation2"/>
    <dgm:cxn modelId="{C2A7A6F3-47E4-B349-9527-DDB022AEA434}" type="presParOf" srcId="{1C3523B7-4632-1345-BB42-F113727B42D6}" destId="{4C151B40-FEDF-1D4E-A72B-5F499600E78C}" srcOrd="0" destOrd="0" presId="urn:microsoft.com/office/officeart/2005/8/layout/equation2"/>
    <dgm:cxn modelId="{BEE85239-F1B4-B545-9C49-057B26E14B73}" type="presParOf" srcId="{4C151B40-FEDF-1D4E-A72B-5F499600E78C}" destId="{8AD479D6-0E30-224E-A1AB-B2DF3A487B53}" srcOrd="0" destOrd="0" presId="urn:microsoft.com/office/officeart/2005/8/layout/equation2"/>
    <dgm:cxn modelId="{48AC852D-00F7-6C4F-9CC4-B76AB611D9DA}" type="presParOf" srcId="{4C151B40-FEDF-1D4E-A72B-5F499600E78C}" destId="{83549780-9BAE-3749-8005-0BDC4DA79576}" srcOrd="1" destOrd="0" presId="urn:microsoft.com/office/officeart/2005/8/layout/equation2"/>
    <dgm:cxn modelId="{51170F74-9B57-5E45-A8AB-8807F4C3D373}" type="presParOf" srcId="{4C151B40-FEDF-1D4E-A72B-5F499600E78C}" destId="{D8EB6DE5-DA9B-CC42-A2D4-CA6C87CED453}" srcOrd="2" destOrd="0" presId="urn:microsoft.com/office/officeart/2005/8/layout/equation2"/>
    <dgm:cxn modelId="{7B059121-1FAA-1B4F-9B09-092B5C42A838}" type="presParOf" srcId="{4C151B40-FEDF-1D4E-A72B-5F499600E78C}" destId="{C071F9D5-5964-AC46-8D8A-FD8198B2A318}" srcOrd="3" destOrd="0" presId="urn:microsoft.com/office/officeart/2005/8/layout/equation2"/>
    <dgm:cxn modelId="{1B792484-8101-4742-A373-8BE5D225EB58}" type="presParOf" srcId="{4C151B40-FEDF-1D4E-A72B-5F499600E78C}" destId="{793A066E-393F-0847-8BCD-219952A2C3FC}" srcOrd="4" destOrd="0" presId="urn:microsoft.com/office/officeart/2005/8/layout/equation2"/>
    <dgm:cxn modelId="{0C3AB6FA-C90E-E748-A621-0CAF25FCED00}" type="presParOf" srcId="{1C3523B7-4632-1345-BB42-F113727B42D6}" destId="{532873C7-906E-9440-B446-D28206A35B11}" srcOrd="1" destOrd="0" presId="urn:microsoft.com/office/officeart/2005/8/layout/equation2"/>
    <dgm:cxn modelId="{89880C7E-22D1-C54C-AF77-46FEE174FCB5}" type="presParOf" srcId="{532873C7-906E-9440-B446-D28206A35B11}" destId="{AEA58E96-3A21-3747-BCD0-E0908E606A67}" srcOrd="0" destOrd="0" presId="urn:microsoft.com/office/officeart/2005/8/layout/equation2"/>
    <dgm:cxn modelId="{3CC475BA-E02B-B941-ABA8-3EA110B11728}" type="presParOf" srcId="{1C3523B7-4632-1345-BB42-F113727B42D6}" destId="{C6A18C51-CA79-C149-97FC-8810B35C163E}" srcOrd="2" destOrd="0" presId="urn:microsoft.com/office/officeart/2005/8/layout/equati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D479D6-0E30-224E-A1AB-B2DF3A487B53}">
      <dsp:nvSpPr>
        <dsp:cNvPr id="0" name=""/>
        <dsp:cNvSpPr/>
      </dsp:nvSpPr>
      <dsp:spPr>
        <a:xfrm>
          <a:off x="1014062" y="1963"/>
          <a:ext cx="1974453" cy="1974453"/>
        </a:xfrm>
        <a:prstGeom prst="ellips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rtl="1">
            <a:lnSpc>
              <a:spcPct val="90000"/>
            </a:lnSpc>
            <a:spcBef>
              <a:spcPct val="0"/>
            </a:spcBef>
            <a:spcAft>
              <a:spcPct val="35000"/>
            </a:spcAft>
            <a:buNone/>
          </a:pPr>
          <a:r>
            <a:rPr lang="ar-SA" sz="1900" kern="1200" dirty="0"/>
            <a:t>الاختبارات الأسبوعية القصيرة بمجموع</a:t>
          </a:r>
        </a:p>
        <a:p>
          <a:pPr marL="0" lvl="0" indent="0" algn="ctr" defTabSz="844550" rtl="1">
            <a:lnSpc>
              <a:spcPct val="90000"/>
            </a:lnSpc>
            <a:spcBef>
              <a:spcPct val="0"/>
            </a:spcBef>
            <a:spcAft>
              <a:spcPct val="35000"/>
            </a:spcAft>
            <a:buNone/>
          </a:pPr>
          <a:r>
            <a:rPr lang="ar-SA" sz="1900" kern="1200" dirty="0"/>
            <a:t>٨٠ درجة</a:t>
          </a:r>
          <a:endParaRPr lang="en-US" sz="1900" kern="1200" dirty="0"/>
        </a:p>
      </dsp:txBody>
      <dsp:txXfrm>
        <a:off x="1303214" y="291115"/>
        <a:ext cx="1396149" cy="1396149"/>
      </dsp:txXfrm>
    </dsp:sp>
    <dsp:sp modelId="{D8EB6DE5-DA9B-CC42-A2D4-CA6C87CED453}">
      <dsp:nvSpPr>
        <dsp:cNvPr id="0" name=""/>
        <dsp:cNvSpPr/>
      </dsp:nvSpPr>
      <dsp:spPr>
        <a:xfrm>
          <a:off x="1428697" y="2136742"/>
          <a:ext cx="1145182" cy="1145182"/>
        </a:xfrm>
        <a:prstGeom prst="mathPlus">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1580491" y="2574660"/>
        <a:ext cx="841594" cy="269346"/>
      </dsp:txXfrm>
    </dsp:sp>
    <dsp:sp modelId="{793A066E-393F-0847-8BCD-219952A2C3FC}">
      <dsp:nvSpPr>
        <dsp:cNvPr id="0" name=""/>
        <dsp:cNvSpPr/>
      </dsp:nvSpPr>
      <dsp:spPr>
        <a:xfrm>
          <a:off x="1014062" y="3442250"/>
          <a:ext cx="1974453" cy="1974453"/>
        </a:xfrm>
        <a:prstGeom prst="ellipse">
          <a:avLst/>
        </a:prstGeom>
        <a:gradFill rotWithShape="0">
          <a:gsLst>
            <a:gs pos="0">
              <a:schemeClr val="accent4">
                <a:hueOff val="4900445"/>
                <a:satOff val="-20388"/>
                <a:lumOff val="4804"/>
                <a:alphaOff val="0"/>
                <a:satMod val="103000"/>
                <a:lumMod val="102000"/>
                <a:tint val="94000"/>
              </a:schemeClr>
            </a:gs>
            <a:gs pos="50000">
              <a:schemeClr val="accent4">
                <a:hueOff val="4900445"/>
                <a:satOff val="-20388"/>
                <a:lumOff val="4804"/>
                <a:alphaOff val="0"/>
                <a:satMod val="110000"/>
                <a:lumMod val="100000"/>
                <a:shade val="100000"/>
              </a:schemeClr>
            </a:gs>
            <a:gs pos="100000">
              <a:schemeClr val="accent4">
                <a:hueOff val="4900445"/>
                <a:satOff val="-20388"/>
                <a:lumOff val="4804"/>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rtl="1">
            <a:lnSpc>
              <a:spcPct val="90000"/>
            </a:lnSpc>
            <a:spcBef>
              <a:spcPct val="0"/>
            </a:spcBef>
            <a:spcAft>
              <a:spcPct val="35000"/>
            </a:spcAft>
            <a:buNone/>
          </a:pPr>
          <a:r>
            <a:rPr lang="ar-SA" sz="1900" kern="1200" dirty="0"/>
            <a:t>الاختبار النهائي  للمساق بمجموع ٢٠ درجة </a:t>
          </a:r>
          <a:endParaRPr lang="en-US" sz="1900" kern="1200" dirty="0"/>
        </a:p>
      </dsp:txBody>
      <dsp:txXfrm>
        <a:off x="1303214" y="3731402"/>
        <a:ext cx="1396149" cy="1396149"/>
      </dsp:txXfrm>
    </dsp:sp>
    <dsp:sp modelId="{532873C7-906E-9440-B446-D28206A35B11}">
      <dsp:nvSpPr>
        <dsp:cNvPr id="0" name=""/>
        <dsp:cNvSpPr/>
      </dsp:nvSpPr>
      <dsp:spPr>
        <a:xfrm>
          <a:off x="3284683" y="2342085"/>
          <a:ext cx="627876" cy="734496"/>
        </a:xfrm>
        <a:prstGeom prst="rightArrow">
          <a:avLst>
            <a:gd name="adj1" fmla="val 60000"/>
            <a:gd name="adj2" fmla="val 50000"/>
          </a:avLst>
        </a:prstGeom>
        <a:gradFill rotWithShape="0">
          <a:gsLst>
            <a:gs pos="0">
              <a:schemeClr val="accent4">
                <a:hueOff val="9800891"/>
                <a:satOff val="-40777"/>
                <a:lumOff val="9608"/>
                <a:alphaOff val="0"/>
                <a:satMod val="103000"/>
                <a:lumMod val="102000"/>
                <a:tint val="94000"/>
              </a:schemeClr>
            </a:gs>
            <a:gs pos="50000">
              <a:schemeClr val="accent4">
                <a:hueOff val="9800891"/>
                <a:satOff val="-40777"/>
                <a:lumOff val="9608"/>
                <a:alphaOff val="0"/>
                <a:satMod val="110000"/>
                <a:lumMod val="100000"/>
                <a:shade val="100000"/>
              </a:schemeClr>
            </a:gs>
            <a:gs pos="100000">
              <a:schemeClr val="accent4">
                <a:hueOff val="9800891"/>
                <a:satOff val="-40777"/>
                <a:lumOff val="9608"/>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3284683" y="2488984"/>
        <a:ext cx="439513" cy="440698"/>
      </dsp:txXfrm>
    </dsp:sp>
    <dsp:sp modelId="{C6A18C51-CA79-C149-97FC-8810B35C163E}">
      <dsp:nvSpPr>
        <dsp:cNvPr id="0" name=""/>
        <dsp:cNvSpPr/>
      </dsp:nvSpPr>
      <dsp:spPr>
        <a:xfrm>
          <a:off x="4173187" y="1059085"/>
          <a:ext cx="2940750" cy="3300495"/>
        </a:xfrm>
        <a:prstGeom prst="ellipse">
          <a:avLst/>
        </a:prstGeom>
        <a:gradFill rotWithShape="0">
          <a:gsLst>
            <a:gs pos="0">
              <a:schemeClr val="accent4">
                <a:hueOff val="9800891"/>
                <a:satOff val="-40777"/>
                <a:lumOff val="9608"/>
                <a:alphaOff val="0"/>
                <a:satMod val="103000"/>
                <a:lumMod val="102000"/>
                <a:tint val="94000"/>
              </a:schemeClr>
            </a:gs>
            <a:gs pos="50000">
              <a:schemeClr val="accent4">
                <a:hueOff val="9800891"/>
                <a:satOff val="-40777"/>
                <a:lumOff val="9608"/>
                <a:alphaOff val="0"/>
                <a:satMod val="110000"/>
                <a:lumMod val="100000"/>
                <a:shade val="100000"/>
              </a:schemeClr>
            </a:gs>
            <a:gs pos="100000">
              <a:schemeClr val="accent4">
                <a:hueOff val="9800891"/>
                <a:satOff val="-40777"/>
                <a:lumOff val="9608"/>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2070" tIns="52070" rIns="52070" bIns="52070" numCol="1" spcCol="1270" anchor="ctr" anchorCtr="0">
          <a:noAutofit/>
        </a:bodyPr>
        <a:lstStyle/>
        <a:p>
          <a:pPr marL="0" lvl="0" indent="0" algn="ctr" defTabSz="1822450" rtl="1">
            <a:lnSpc>
              <a:spcPct val="90000"/>
            </a:lnSpc>
            <a:spcBef>
              <a:spcPct val="0"/>
            </a:spcBef>
            <a:spcAft>
              <a:spcPct val="35000"/>
            </a:spcAft>
            <a:buNone/>
          </a:pPr>
          <a:r>
            <a:rPr lang="ar-SA" sz="4100" kern="1200" dirty="0"/>
            <a:t>الدرجة النهائية الكلية من ١٠٠</a:t>
          </a:r>
          <a:endParaRPr lang="en-US" sz="4100" kern="1200" dirty="0"/>
        </a:p>
      </dsp:txBody>
      <dsp:txXfrm>
        <a:off x="4603850" y="1542431"/>
        <a:ext cx="2079424" cy="2333803"/>
      </dsp:txXfrm>
    </dsp:sp>
  </dsp:spTree>
</dsp:drawing>
</file>

<file path=ppt/diagrams/layout1.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576385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808826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2.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 Id="rId6" Type="http://schemas.openxmlformats.org/officeDocument/2006/relationships/image" Target="../media/image21.jpg"/><Relationship Id="rId5" Type="http://schemas.openxmlformats.org/officeDocument/2006/relationships/image" Target="../media/image20.png"/><Relationship Id="rId4" Type="http://schemas.openxmlformats.org/officeDocument/2006/relationships/image" Target="../media/image19.jpg"/></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hyperlink" Target="https://al-ain.com/article/do-google-amazon-and-ikea-practice-green-washing" TargetMode="External"/><Relationship Id="rId2" Type="http://schemas.openxmlformats.org/officeDocument/2006/relationships/hyperlink" Target="https://www.idsc.gov.eg/Article/details/8838"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s://www.env-news.com/in-depth/articles/emad-saad/29860/&#1575;&#1604;&#1594;&#1587;&#1604;-&#1575;&#1604;&#1571;&#1582;&#1590;&#1585;"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hyperlink" Target="https://doi.org/10.36772/arid.aijmscs.2023.484"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s://www.noor-book.com/book/review/450987#google_vignette"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trendsresearch.org/ar/insight/"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doi.org/10.61987/jemr.v4i5.1210" TargetMode="Externa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hyperlink" Target="https://www.mdpi.com/2071-1050/15/16/12369" TargetMode="External"/><Relationship Id="rId5" Type="http://schemas.openxmlformats.org/officeDocument/2006/relationships/hyperlink" Target="https://doi.org/10.1007/978-3-031-79130-7" TargetMode="External"/><Relationship Id="rId4" Type="http://schemas.openxmlformats.org/officeDocument/2006/relationships/hyperlink" Target="https://doi.org/10.1007/978-981-99-1770-9"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7.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30" y="-320675"/>
            <a:ext cx="6567556" cy="717867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0" name="TextBox 29"/>
          <p:cNvSpPr txBox="1"/>
          <p:nvPr/>
        </p:nvSpPr>
        <p:spPr>
          <a:xfrm>
            <a:off x="401424" y="4315270"/>
            <a:ext cx="5216525" cy="398780"/>
          </a:xfrm>
          <a:prstGeom prst="rect">
            <a:avLst/>
          </a:prstGeom>
          <a:noFill/>
        </p:spPr>
        <p:txBody>
          <a:bodyPr wrap="square" rtlCol="0">
            <a:spAutoFit/>
          </a:bodyPr>
          <a:lstStyle/>
          <a:p>
            <a:r>
              <a:rPr lang="en-US" sz="2000" dirty="0">
                <a:latin typeface="Alexandria" charset="0"/>
                <a:cs typeface="Alexandria" charset="0"/>
              </a:rPr>
              <a:t>Prepared by Dr.</a:t>
            </a:r>
            <a:r>
              <a:rPr lang="ar-SA" sz="2000" dirty="0">
                <a:latin typeface="Alexandria" charset="0"/>
                <a:cs typeface="Alexandria" charset="0"/>
              </a:rPr>
              <a:t> </a:t>
            </a:r>
            <a:r>
              <a:rPr lang="en-US" sz="2000" dirty="0">
                <a:latin typeface="Alexandria" charset="0"/>
                <a:cs typeface="Alexandria" charset="0"/>
              </a:rPr>
              <a:t>Muna AL Masri</a:t>
            </a:r>
          </a:p>
        </p:txBody>
      </p:sp>
      <p:sp>
        <p:nvSpPr>
          <p:cNvPr id="31" name="TextBox 30"/>
          <p:cNvSpPr txBox="1"/>
          <p:nvPr/>
        </p:nvSpPr>
        <p:spPr>
          <a:xfrm>
            <a:off x="299824" y="2368721"/>
            <a:ext cx="5046876" cy="769441"/>
          </a:xfrm>
          <a:prstGeom prst="rect">
            <a:avLst/>
          </a:prstGeom>
          <a:noFill/>
        </p:spPr>
        <p:txBody>
          <a:bodyPr wrap="square" rtlCol="0">
            <a:spAutoFit/>
          </a:bodyPr>
          <a:lstStyle/>
          <a:p>
            <a:pPr algn="ctr"/>
            <a:r>
              <a:rPr lang="ar-SA" sz="4400" b="1" i="0" u="sng" strike="noStrike" dirty="0">
                <a:solidFill>
                  <a:schemeClr val="accent1"/>
                </a:solidFill>
                <a:effectLst/>
              </a:rPr>
              <a:t>مساق قضايا إعلامية</a:t>
            </a:r>
            <a:endParaRPr lang="en-US" sz="4400" b="1" i="0" u="sng" strike="noStrike" dirty="0">
              <a:solidFill>
                <a:schemeClr val="accent1"/>
              </a:solidFill>
              <a:effectLst/>
            </a:endParaRPr>
          </a:p>
        </p:txBody>
      </p:sp>
      <p:sp>
        <p:nvSpPr>
          <p:cNvPr id="34" name="Rectangle: Rounded Corners 33"/>
          <p:cNvSpPr/>
          <p:nvPr/>
        </p:nvSpPr>
        <p:spPr>
          <a:xfrm>
            <a:off x="-245057" y="589115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Introduction Lecture</a:t>
            </a:r>
          </a:p>
        </p:txBody>
      </p:sp>
      <p:sp>
        <p:nvSpPr>
          <p:cNvPr id="46" name="TextBox 45"/>
          <p:cNvSpPr txBox="1"/>
          <p:nvPr/>
        </p:nvSpPr>
        <p:spPr>
          <a:xfrm>
            <a:off x="450135" y="5078798"/>
            <a:ext cx="1063112" cy="338554"/>
          </a:xfrm>
          <a:prstGeom prst="rect">
            <a:avLst/>
          </a:prstGeom>
          <a:noFill/>
        </p:spPr>
        <p:txBody>
          <a:bodyPr wrap="none" rtlCol="0">
            <a:spAutoFit/>
          </a:bodyPr>
          <a:lstStyle/>
          <a:p>
            <a:r>
              <a:rPr lang="en-US" sz="1600" dirty="0">
                <a:effectLst/>
                <a:latin typeface="Helvetica" pitchFamily="2" charset="0"/>
              </a:rPr>
              <a:t>DGM 335</a:t>
            </a:r>
          </a:p>
        </p:txBody>
      </p:sp>
      <p:sp>
        <p:nvSpPr>
          <p:cNvPr id="14" name="Oval 13"/>
          <p:cNvSpPr/>
          <p:nvPr/>
        </p:nvSpPr>
        <p:spPr>
          <a:xfrm>
            <a:off x="6200343" y="-320675"/>
            <a:ext cx="6225700" cy="701538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5031" y="-56607"/>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9789"/>
            <a:ext cx="12088141" cy="6733318"/>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sp>
        <p:nvSpPr>
          <p:cNvPr id="9" name="TextBox 8"/>
          <p:cNvSpPr txBox="1"/>
          <p:nvPr/>
        </p:nvSpPr>
        <p:spPr>
          <a:xfrm>
            <a:off x="7144646" y="3106246"/>
            <a:ext cx="5023717" cy="769441"/>
          </a:xfrm>
          <a:prstGeom prst="rect">
            <a:avLst/>
          </a:prstGeom>
          <a:noFill/>
        </p:spPr>
        <p:txBody>
          <a:bodyPr wrap="square" rtlCol="0">
            <a:spAutoFit/>
          </a:bodyPr>
          <a:lstStyle/>
          <a:p>
            <a:pPr algn="ctr"/>
            <a:r>
              <a:rPr lang="ar-SA" sz="4400" b="1" dirty="0">
                <a:solidFill>
                  <a:srgbClr val="00B0F0"/>
                </a:solidFill>
                <a:latin typeface="Alexandria" charset="0"/>
                <a:cs typeface="Alexandria" charset="0"/>
              </a:rPr>
              <a:t>مساق قضايا إعلامية</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محاضرة تعريفية</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636987" cy="707886"/>
          </a:xfrm>
          <a:prstGeom prst="rect">
            <a:avLst/>
          </a:prstGeom>
          <a:noFill/>
        </p:spPr>
        <p:txBody>
          <a:bodyPr wrap="none" rtlCol="0">
            <a:spAutoFit/>
          </a:bodyPr>
          <a:lstStyle/>
          <a:p>
            <a:r>
              <a:rPr lang="en-US" sz="2000" dirty="0">
                <a:effectLst/>
                <a:latin typeface="Helvetica" pitchFamily="2" charset="0"/>
              </a:rPr>
              <a:t>DGM 335</a:t>
            </a:r>
          </a:p>
          <a:p>
            <a:r>
              <a:rPr lang="ar-SA" sz="2000" dirty="0">
                <a:latin typeface="Alexandria" charset="0"/>
                <a:cs typeface="Alexandria" charset="0"/>
              </a:rPr>
              <a:t>الاعلام والتسويق </a:t>
            </a:r>
            <a:endParaRPr lang="en-US" sz="2000" dirty="0">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pPr algn="r"/>
            <a:r>
              <a:rPr lang="ar-SA" sz="2800" b="1" dirty="0">
                <a:solidFill>
                  <a:srgbClr val="00B0F0"/>
                </a:solidFill>
                <a:latin typeface="Alexandria" charset="0"/>
                <a:cs typeface="Alexandria" charset="0"/>
              </a:rPr>
              <a:t>د. منى المصري </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pPr algn="r"/>
            <a:r>
              <a:rPr lang="ar-SA" sz="2400" dirty="0">
                <a:solidFill>
                  <a:srgbClr val="00B0F0"/>
                </a:solidFill>
                <a:latin typeface="Alexandria" charset="0"/>
                <a:cs typeface="Alexandria" charset="0"/>
              </a:rPr>
              <a:t>مدرس المساق:</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6" name="Picture Placeholder 15">
            <a:extLst>
              <a:ext uri="{FF2B5EF4-FFF2-40B4-BE49-F238E27FC236}">
                <a16:creationId xmlns:a16="http://schemas.microsoft.com/office/drawing/2014/main" id="{39E3EF5E-C1F7-C14F-9688-A940B6B314B8}"/>
              </a:ext>
            </a:extLst>
          </p:cNvPr>
          <p:cNvPicPr>
            <a:picLocks noGrp="1" noChangeAspect="1"/>
          </p:cNvPicPr>
          <p:nvPr>
            <p:ph type="pic" sz="quarter" idx="10"/>
          </p:nvPr>
        </p:nvPicPr>
        <p:blipFill rotWithShape="1">
          <a:blip r:embed="rId5">
            <a:extLst>
              <a:ext uri="{28A0092B-C50C-407E-A947-70E740481C1C}">
                <a14:useLocalDpi xmlns:a14="http://schemas.microsoft.com/office/drawing/2010/main" val="0"/>
              </a:ext>
            </a:extLst>
          </a:blip>
          <a:srcRect t="19394" b="20746"/>
          <a:stretch/>
        </p:blipFill>
        <p:spPr>
          <a:xfrm>
            <a:off x="1" y="0"/>
            <a:ext cx="9740898" cy="5830966"/>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8996" y="1113101"/>
            <a:ext cx="11856668" cy="5356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3951214" y="603564"/>
            <a:ext cx="3902032" cy="584775"/>
          </a:xfrm>
          <a:prstGeom prst="rect">
            <a:avLst/>
          </a:prstGeom>
          <a:noFill/>
        </p:spPr>
        <p:txBody>
          <a:bodyPr wrap="square" rtlCol="0">
            <a:spAutoFit/>
          </a:bodyPr>
          <a:lstStyle/>
          <a:p>
            <a:pPr algn="ctr"/>
            <a:r>
              <a:rPr lang="ar-SA" sz="3200" b="1" dirty="0">
                <a:solidFill>
                  <a:srgbClr val="0070C0"/>
                </a:solidFill>
                <a:latin typeface="Alexandria" charset="0"/>
                <a:cs typeface="Alexandria" charset="0"/>
              </a:rPr>
              <a:t>محاور المحاضرة</a:t>
            </a:r>
            <a:endParaRPr lang="en-US" sz="3200" b="1" dirty="0">
              <a:solidFill>
                <a:srgbClr val="0070C0"/>
              </a:solidFill>
              <a:latin typeface="Alexandria" charset="0"/>
              <a:cs typeface="Alexandria" charset="0"/>
            </a:endParaRPr>
          </a:p>
        </p:txBody>
      </p:sp>
      <p:sp>
        <p:nvSpPr>
          <p:cNvPr id="5" name="Rectangle 4"/>
          <p:cNvSpPr/>
          <p:nvPr/>
        </p:nvSpPr>
        <p:spPr>
          <a:xfrm>
            <a:off x="10833100" y="0"/>
            <a:ext cx="1358900"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11029436" y="321701"/>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٠١</a:t>
            </a:r>
            <a:endParaRPr lang="en-US" sz="4400" b="1" dirty="0">
              <a:solidFill>
                <a:schemeClr val="bg1"/>
              </a:solidFill>
              <a:latin typeface="Alexandria" charset="0"/>
              <a:cs typeface="Alexandria" charset="0"/>
            </a:endParaRPr>
          </a:p>
        </p:txBody>
      </p:sp>
      <p:sp>
        <p:nvSpPr>
          <p:cNvPr id="48" name="TextBox 47"/>
          <p:cNvSpPr txBox="1"/>
          <p:nvPr/>
        </p:nvSpPr>
        <p:spPr>
          <a:xfrm>
            <a:off x="2404637" y="1398044"/>
            <a:ext cx="9324385" cy="4661276"/>
          </a:xfrm>
          <a:prstGeom prst="rect">
            <a:avLst/>
          </a:prstGeom>
          <a:noFill/>
        </p:spPr>
        <p:txBody>
          <a:bodyPr wrap="square" rtlCol="0">
            <a:spAutoFit/>
          </a:bodyPr>
          <a:lstStyle/>
          <a:p>
            <a:pPr marL="342900" indent="-342900" algn="r" rtl="1">
              <a:lnSpc>
                <a:spcPct val="150000"/>
              </a:lnSpc>
              <a:buFont typeface="+mj-lt"/>
              <a:buAutoNum type="arabicPeriod"/>
            </a:pPr>
            <a:r>
              <a:rPr lang="ar-SA" sz="2000" b="1" u="sng" dirty="0">
                <a:solidFill>
                  <a:schemeClr val="accent2">
                    <a:lumMod val="75000"/>
                  </a:schemeClr>
                </a:solidFill>
                <a:latin typeface="Alexandria" charset="0"/>
                <a:cs typeface="Alexandria" charset="0"/>
              </a:rPr>
              <a:t>في هذه المحاضرة ستتعرف على ما يلي:</a:t>
            </a:r>
          </a:p>
          <a:p>
            <a:pPr marL="342900" indent="-342900" algn="r" rtl="1">
              <a:lnSpc>
                <a:spcPct val="150000"/>
              </a:lnSpc>
              <a:buFont typeface="+mj-lt"/>
              <a:buAutoNum type="arabicPeriod"/>
            </a:pPr>
            <a:r>
              <a:rPr lang="ar-SA" sz="2000" dirty="0">
                <a:latin typeface="Alexandria" charset="0"/>
                <a:cs typeface="Alexandria" charset="0"/>
              </a:rPr>
              <a:t>مدرس المساق </a:t>
            </a:r>
          </a:p>
          <a:p>
            <a:pPr marL="342900" indent="-342900" algn="r" rtl="1">
              <a:lnSpc>
                <a:spcPct val="150000"/>
              </a:lnSpc>
              <a:buFont typeface="+mj-lt"/>
              <a:buAutoNum type="arabicPeriod"/>
            </a:pPr>
            <a:r>
              <a:rPr lang="ar-SA" sz="2000" dirty="0">
                <a:latin typeface="Alexandria" charset="0"/>
                <a:cs typeface="Alexandria" charset="0"/>
              </a:rPr>
              <a:t>وصف المساق</a:t>
            </a:r>
          </a:p>
          <a:p>
            <a:pPr marL="342900" indent="-342900" algn="r" rtl="1">
              <a:lnSpc>
                <a:spcPct val="150000"/>
              </a:lnSpc>
              <a:buFont typeface="+mj-lt"/>
              <a:buAutoNum type="arabicPeriod"/>
            </a:pPr>
            <a:r>
              <a:rPr lang="ar-SA" sz="2000" dirty="0">
                <a:latin typeface="Alexandria" charset="0"/>
                <a:cs typeface="Alexandria" charset="0"/>
              </a:rPr>
              <a:t>أهداف المساق الدراسية والتطبيقية </a:t>
            </a:r>
          </a:p>
          <a:p>
            <a:pPr marL="342900" indent="-342900" algn="r" rtl="1">
              <a:lnSpc>
                <a:spcPct val="150000"/>
              </a:lnSpc>
              <a:buFont typeface="+mj-lt"/>
              <a:buAutoNum type="arabicPeriod"/>
            </a:pPr>
            <a:r>
              <a:rPr lang="ar-SA" sz="2000" dirty="0">
                <a:solidFill>
                  <a:schemeClr val="accent1"/>
                </a:solidFill>
                <a:latin typeface="Alexandria" charset="0"/>
                <a:cs typeface="Alexandria" charset="0"/>
              </a:rPr>
              <a:t>المخرجات المتوقع تحقيقها في نهاية المساق </a:t>
            </a:r>
          </a:p>
          <a:p>
            <a:pPr marL="342900" indent="-342900" algn="r" rtl="1">
              <a:lnSpc>
                <a:spcPct val="150000"/>
              </a:lnSpc>
              <a:buFont typeface="+mj-lt"/>
              <a:buAutoNum type="arabicPeriod"/>
            </a:pPr>
            <a:r>
              <a:rPr lang="ar-SA" sz="2000" dirty="0">
                <a:latin typeface="Alexandria" charset="0"/>
                <a:cs typeface="Alexandria" charset="0"/>
              </a:rPr>
              <a:t>الموضوعات التي سيتم نقاشها ودراستها خلال المساق </a:t>
            </a:r>
          </a:p>
          <a:p>
            <a:pPr marL="342900" indent="-342900" algn="r" rtl="1">
              <a:lnSpc>
                <a:spcPct val="150000"/>
              </a:lnSpc>
              <a:buFont typeface="+mj-lt"/>
              <a:buAutoNum type="arabicPeriod"/>
            </a:pPr>
            <a:r>
              <a:rPr lang="ar-SA" sz="2000" dirty="0">
                <a:latin typeface="Alexandria" charset="0"/>
                <a:cs typeface="Alexandria" charset="0"/>
              </a:rPr>
              <a:t>التقييم وتقسيم الدرجات للمساق </a:t>
            </a:r>
          </a:p>
          <a:p>
            <a:pPr marL="342900" indent="-342900" algn="r" rtl="1">
              <a:lnSpc>
                <a:spcPct val="150000"/>
              </a:lnSpc>
              <a:buFont typeface="+mj-lt"/>
              <a:buAutoNum type="arabicPeriod"/>
            </a:pPr>
            <a:r>
              <a:rPr lang="ar-SA" sz="2000" dirty="0">
                <a:latin typeface="Alexandria" charset="0"/>
                <a:cs typeface="Alexandria" charset="0"/>
              </a:rPr>
              <a:t>لماذا ندرس "قضايا إعلامية"؟</a:t>
            </a:r>
          </a:p>
          <a:p>
            <a:pPr marL="342900" indent="-342900" algn="r" rtl="1">
              <a:lnSpc>
                <a:spcPct val="150000"/>
              </a:lnSpc>
              <a:buFont typeface="+mj-lt"/>
              <a:buAutoNum type="arabicPeriod"/>
            </a:pPr>
            <a:r>
              <a:rPr lang="ar-SA" sz="2000" dirty="0">
                <a:latin typeface="Alexandria" charset="0"/>
                <a:cs typeface="Alexandria" charset="0"/>
              </a:rPr>
              <a:t>الأنشطة التفاعلية والتطبيقات</a:t>
            </a:r>
          </a:p>
          <a:p>
            <a:pPr marL="342900" indent="-342900" algn="r" rtl="1">
              <a:lnSpc>
                <a:spcPct val="150000"/>
              </a:lnSpc>
              <a:buFont typeface="+mj-lt"/>
              <a:buAutoNum type="arabicPeriod"/>
            </a:pPr>
            <a:r>
              <a:rPr lang="ar-SA" sz="2000" dirty="0">
                <a:latin typeface="Alexandria" charset="0"/>
                <a:cs typeface="Alexandria" charset="0"/>
              </a:rPr>
              <a:t>مراجع مقترحة باللغة العربية – والانجليزية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390" y="-93280"/>
            <a:ext cx="2305141" cy="1076343"/>
          </a:xfrm>
          <a:prstGeom prst="rect">
            <a:avLst/>
          </a:prstGeom>
        </p:spPr>
      </p:pic>
      <p:grpSp>
        <p:nvGrpSpPr>
          <p:cNvPr id="8" name="Google Shape;8409;p58">
            <a:extLst>
              <a:ext uri="{FF2B5EF4-FFF2-40B4-BE49-F238E27FC236}">
                <a16:creationId xmlns:a16="http://schemas.microsoft.com/office/drawing/2014/main" id="{D6D9F8C2-B24D-F743-90F6-112BD442941A}"/>
              </a:ext>
            </a:extLst>
          </p:cNvPr>
          <p:cNvGrpSpPr/>
          <p:nvPr/>
        </p:nvGrpSpPr>
        <p:grpSpPr>
          <a:xfrm>
            <a:off x="1000181" y="2773374"/>
            <a:ext cx="1404456" cy="1509259"/>
            <a:chOff x="1049375" y="2318350"/>
            <a:chExt cx="298525" cy="295400"/>
          </a:xfrm>
          <a:solidFill>
            <a:srgbClr val="F58221"/>
          </a:solidFill>
        </p:grpSpPr>
        <p:sp>
          <p:nvSpPr>
            <p:cNvPr id="9" name="Google Shape;8410;p58">
              <a:extLst>
                <a:ext uri="{FF2B5EF4-FFF2-40B4-BE49-F238E27FC236}">
                  <a16:creationId xmlns:a16="http://schemas.microsoft.com/office/drawing/2014/main" id="{9B1F0076-836F-8B43-8966-FAD943A50866}"/>
                </a:ext>
              </a:extLst>
            </p:cNvPr>
            <p:cNvSpPr/>
            <p:nvPr/>
          </p:nvSpPr>
          <p:spPr>
            <a:xfrm>
              <a:off x="1101350" y="2492325"/>
              <a:ext cx="70125" cy="50525"/>
            </a:xfrm>
            <a:custGeom>
              <a:avLst/>
              <a:gdLst/>
              <a:ahLst/>
              <a:cxnLst/>
              <a:rect l="l" t="t" r="r" b="b"/>
              <a:pathLst>
                <a:path w="2805" h="2021" extrusionOk="0">
                  <a:moveTo>
                    <a:pt x="2473" y="0"/>
                  </a:moveTo>
                  <a:cubicBezTo>
                    <a:pt x="2377" y="0"/>
                    <a:pt x="2273" y="32"/>
                    <a:pt x="2206" y="99"/>
                  </a:cubicBezTo>
                  <a:lnTo>
                    <a:pt x="1072" y="1233"/>
                  </a:lnTo>
                  <a:lnTo>
                    <a:pt x="599" y="761"/>
                  </a:lnTo>
                  <a:cubicBezTo>
                    <a:pt x="536" y="713"/>
                    <a:pt x="449" y="690"/>
                    <a:pt x="363" y="690"/>
                  </a:cubicBezTo>
                  <a:cubicBezTo>
                    <a:pt x="276" y="690"/>
                    <a:pt x="189" y="713"/>
                    <a:pt x="126" y="761"/>
                  </a:cubicBezTo>
                  <a:cubicBezTo>
                    <a:pt x="0" y="887"/>
                    <a:pt x="0" y="1139"/>
                    <a:pt x="126" y="1233"/>
                  </a:cubicBezTo>
                  <a:lnTo>
                    <a:pt x="820" y="1958"/>
                  </a:lnTo>
                  <a:cubicBezTo>
                    <a:pt x="914" y="2021"/>
                    <a:pt x="977" y="2021"/>
                    <a:pt x="1072" y="2021"/>
                  </a:cubicBezTo>
                  <a:cubicBezTo>
                    <a:pt x="1135" y="2021"/>
                    <a:pt x="1261" y="1989"/>
                    <a:pt x="1292" y="1926"/>
                  </a:cubicBezTo>
                  <a:lnTo>
                    <a:pt x="2678" y="540"/>
                  </a:lnTo>
                  <a:cubicBezTo>
                    <a:pt x="2804" y="414"/>
                    <a:pt x="2804" y="162"/>
                    <a:pt x="2678" y="68"/>
                  </a:cubicBezTo>
                  <a:cubicBezTo>
                    <a:pt x="2634" y="24"/>
                    <a:pt x="2557" y="0"/>
                    <a:pt x="2473" y="0"/>
                  </a:cubicBezTo>
                  <a:close/>
                </a:path>
              </a:pathLst>
            </a:custGeom>
            <a:grpFill/>
            <a:ln>
              <a:noFill/>
            </a:ln>
          </p:spPr>
          <p:txBody>
            <a:bodyPr spcFirstLastPara="1" wrap="square" lIns="121900" tIns="121900" rIns="121900" bIns="121900" anchor="ctr" anchorCtr="0">
              <a:noAutofit/>
            </a:bodyPr>
            <a:lstStyle/>
            <a:p>
              <a:endParaRPr sz="1865"/>
            </a:p>
          </p:txBody>
        </p:sp>
        <p:sp>
          <p:nvSpPr>
            <p:cNvPr id="11" name="Google Shape;8411;p58">
              <a:extLst>
                <a:ext uri="{FF2B5EF4-FFF2-40B4-BE49-F238E27FC236}">
                  <a16:creationId xmlns:a16="http://schemas.microsoft.com/office/drawing/2014/main" id="{57BD4365-FA9F-2A47-BD26-853C3E4EC1FE}"/>
                </a:ext>
              </a:extLst>
            </p:cNvPr>
            <p:cNvSpPr/>
            <p:nvPr/>
          </p:nvSpPr>
          <p:spPr>
            <a:xfrm>
              <a:off x="1101350" y="2440525"/>
              <a:ext cx="70125" cy="51150"/>
            </a:xfrm>
            <a:custGeom>
              <a:avLst/>
              <a:gdLst/>
              <a:ahLst/>
              <a:cxnLst/>
              <a:rect l="l" t="t" r="r" b="b"/>
              <a:pathLst>
                <a:path w="2805" h="2046" extrusionOk="0">
                  <a:moveTo>
                    <a:pt x="2469" y="1"/>
                  </a:moveTo>
                  <a:cubicBezTo>
                    <a:pt x="2374" y="1"/>
                    <a:pt x="2272" y="40"/>
                    <a:pt x="2206" y="123"/>
                  </a:cubicBezTo>
                  <a:lnTo>
                    <a:pt x="1072" y="1257"/>
                  </a:lnTo>
                  <a:lnTo>
                    <a:pt x="599" y="785"/>
                  </a:lnTo>
                  <a:cubicBezTo>
                    <a:pt x="536" y="738"/>
                    <a:pt x="449" y="714"/>
                    <a:pt x="363" y="714"/>
                  </a:cubicBezTo>
                  <a:cubicBezTo>
                    <a:pt x="276" y="714"/>
                    <a:pt x="189" y="738"/>
                    <a:pt x="126" y="785"/>
                  </a:cubicBezTo>
                  <a:cubicBezTo>
                    <a:pt x="0" y="911"/>
                    <a:pt x="0" y="1163"/>
                    <a:pt x="126" y="1257"/>
                  </a:cubicBezTo>
                  <a:lnTo>
                    <a:pt x="820" y="1982"/>
                  </a:lnTo>
                  <a:cubicBezTo>
                    <a:pt x="914" y="2045"/>
                    <a:pt x="977" y="2045"/>
                    <a:pt x="1072" y="2045"/>
                  </a:cubicBezTo>
                  <a:cubicBezTo>
                    <a:pt x="1135" y="2045"/>
                    <a:pt x="1261" y="2014"/>
                    <a:pt x="1292" y="1951"/>
                  </a:cubicBezTo>
                  <a:lnTo>
                    <a:pt x="2678" y="564"/>
                  </a:lnTo>
                  <a:cubicBezTo>
                    <a:pt x="2804" y="438"/>
                    <a:pt x="2804" y="186"/>
                    <a:pt x="2678" y="92"/>
                  </a:cubicBezTo>
                  <a:cubicBezTo>
                    <a:pt x="2634" y="32"/>
                    <a:pt x="2554" y="1"/>
                    <a:pt x="2469" y="1"/>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8412;p58">
              <a:extLst>
                <a:ext uri="{FF2B5EF4-FFF2-40B4-BE49-F238E27FC236}">
                  <a16:creationId xmlns:a16="http://schemas.microsoft.com/office/drawing/2014/main" id="{CB9995E1-DF46-C942-BAA4-97CDB12552E8}"/>
                </a:ext>
              </a:extLst>
            </p:cNvPr>
            <p:cNvSpPr/>
            <p:nvPr/>
          </p:nvSpPr>
          <p:spPr>
            <a:xfrm>
              <a:off x="1101350" y="2388550"/>
              <a:ext cx="70125" cy="51125"/>
            </a:xfrm>
            <a:custGeom>
              <a:avLst/>
              <a:gdLst/>
              <a:ahLst/>
              <a:cxnLst/>
              <a:rect l="l" t="t" r="r" b="b"/>
              <a:pathLst>
                <a:path w="2805" h="2045" extrusionOk="0">
                  <a:moveTo>
                    <a:pt x="2469" y="1"/>
                  </a:moveTo>
                  <a:cubicBezTo>
                    <a:pt x="2374" y="1"/>
                    <a:pt x="2272" y="40"/>
                    <a:pt x="2206" y="123"/>
                  </a:cubicBezTo>
                  <a:lnTo>
                    <a:pt x="1072" y="1257"/>
                  </a:lnTo>
                  <a:lnTo>
                    <a:pt x="599" y="785"/>
                  </a:lnTo>
                  <a:cubicBezTo>
                    <a:pt x="536" y="722"/>
                    <a:pt x="449" y="690"/>
                    <a:pt x="363" y="690"/>
                  </a:cubicBezTo>
                  <a:cubicBezTo>
                    <a:pt x="276" y="690"/>
                    <a:pt x="189" y="722"/>
                    <a:pt x="126" y="785"/>
                  </a:cubicBezTo>
                  <a:cubicBezTo>
                    <a:pt x="0" y="911"/>
                    <a:pt x="0" y="1131"/>
                    <a:pt x="126" y="1257"/>
                  </a:cubicBezTo>
                  <a:lnTo>
                    <a:pt x="820" y="1982"/>
                  </a:lnTo>
                  <a:cubicBezTo>
                    <a:pt x="914" y="2045"/>
                    <a:pt x="977" y="2045"/>
                    <a:pt x="1072" y="2045"/>
                  </a:cubicBezTo>
                  <a:cubicBezTo>
                    <a:pt x="1135" y="2045"/>
                    <a:pt x="1261" y="2013"/>
                    <a:pt x="1292" y="1919"/>
                  </a:cubicBezTo>
                  <a:lnTo>
                    <a:pt x="2678" y="532"/>
                  </a:lnTo>
                  <a:cubicBezTo>
                    <a:pt x="2804" y="438"/>
                    <a:pt x="2804" y="186"/>
                    <a:pt x="2678" y="91"/>
                  </a:cubicBezTo>
                  <a:cubicBezTo>
                    <a:pt x="2634" y="32"/>
                    <a:pt x="2554" y="1"/>
                    <a:pt x="2469" y="1"/>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413;p58">
              <a:extLst>
                <a:ext uri="{FF2B5EF4-FFF2-40B4-BE49-F238E27FC236}">
                  <a16:creationId xmlns:a16="http://schemas.microsoft.com/office/drawing/2014/main" id="{BFFAB4A1-662F-F34A-BC0D-F0773DCED9C2}"/>
                </a:ext>
              </a:extLst>
            </p:cNvPr>
            <p:cNvSpPr/>
            <p:nvPr/>
          </p:nvSpPr>
          <p:spPr>
            <a:xfrm>
              <a:off x="1049375" y="2318350"/>
              <a:ext cx="298525" cy="295400"/>
            </a:xfrm>
            <a:custGeom>
              <a:avLst/>
              <a:gdLst/>
              <a:ahLst/>
              <a:cxnLst/>
              <a:rect l="l" t="t" r="r" b="b"/>
              <a:pathLst>
                <a:path w="11941" h="11816" extrusionOk="0">
                  <a:moveTo>
                    <a:pt x="6963" y="1198"/>
                  </a:moveTo>
                  <a:lnTo>
                    <a:pt x="7876" y="2143"/>
                  </a:lnTo>
                  <a:lnTo>
                    <a:pt x="6963" y="2143"/>
                  </a:lnTo>
                  <a:lnTo>
                    <a:pt x="6963" y="1198"/>
                  </a:lnTo>
                  <a:close/>
                  <a:moveTo>
                    <a:pt x="10286" y="3498"/>
                  </a:moveTo>
                  <a:cubicBezTo>
                    <a:pt x="10373" y="3498"/>
                    <a:pt x="10460" y="3530"/>
                    <a:pt x="10523" y="3593"/>
                  </a:cubicBezTo>
                  <a:lnTo>
                    <a:pt x="10995" y="4065"/>
                  </a:lnTo>
                  <a:cubicBezTo>
                    <a:pt x="11184" y="4223"/>
                    <a:pt x="11184" y="4475"/>
                    <a:pt x="11027" y="4569"/>
                  </a:cubicBezTo>
                  <a:lnTo>
                    <a:pt x="10806" y="4821"/>
                  </a:lnTo>
                  <a:lnTo>
                    <a:pt x="9798" y="3845"/>
                  </a:lnTo>
                  <a:lnTo>
                    <a:pt x="10050" y="3593"/>
                  </a:lnTo>
                  <a:cubicBezTo>
                    <a:pt x="10113" y="3530"/>
                    <a:pt x="10200" y="3498"/>
                    <a:pt x="10286" y="3498"/>
                  </a:cubicBezTo>
                  <a:close/>
                  <a:moveTo>
                    <a:pt x="9294" y="4349"/>
                  </a:moveTo>
                  <a:lnTo>
                    <a:pt x="10271" y="5325"/>
                  </a:lnTo>
                  <a:lnTo>
                    <a:pt x="7845" y="7783"/>
                  </a:lnTo>
                  <a:lnTo>
                    <a:pt x="6868" y="6774"/>
                  </a:lnTo>
                  <a:lnTo>
                    <a:pt x="9294" y="4349"/>
                  </a:lnTo>
                  <a:close/>
                  <a:moveTo>
                    <a:pt x="6585" y="7499"/>
                  </a:moveTo>
                  <a:lnTo>
                    <a:pt x="7183" y="8098"/>
                  </a:lnTo>
                  <a:lnTo>
                    <a:pt x="6427" y="8255"/>
                  </a:lnTo>
                  <a:lnTo>
                    <a:pt x="6585" y="7499"/>
                  </a:lnTo>
                  <a:close/>
                  <a:moveTo>
                    <a:pt x="6994" y="10398"/>
                  </a:moveTo>
                  <a:lnTo>
                    <a:pt x="6994" y="10776"/>
                  </a:lnTo>
                  <a:cubicBezTo>
                    <a:pt x="6994" y="10870"/>
                    <a:pt x="7057" y="10996"/>
                    <a:pt x="7089" y="11122"/>
                  </a:cubicBezTo>
                  <a:lnTo>
                    <a:pt x="1071" y="11122"/>
                  </a:lnTo>
                  <a:cubicBezTo>
                    <a:pt x="882" y="11122"/>
                    <a:pt x="693" y="10965"/>
                    <a:pt x="693" y="10776"/>
                  </a:cubicBezTo>
                  <a:lnTo>
                    <a:pt x="693" y="10398"/>
                  </a:lnTo>
                  <a:close/>
                  <a:moveTo>
                    <a:pt x="6270" y="663"/>
                  </a:moveTo>
                  <a:lnTo>
                    <a:pt x="6270" y="2458"/>
                  </a:lnTo>
                  <a:cubicBezTo>
                    <a:pt x="6270" y="2647"/>
                    <a:pt x="6427" y="2805"/>
                    <a:pt x="6616" y="2805"/>
                  </a:cubicBezTo>
                  <a:lnTo>
                    <a:pt x="8349" y="2805"/>
                  </a:lnTo>
                  <a:lnTo>
                    <a:pt x="8349" y="4286"/>
                  </a:lnTo>
                  <a:lnTo>
                    <a:pt x="6112" y="6554"/>
                  </a:lnTo>
                  <a:cubicBezTo>
                    <a:pt x="6081" y="6585"/>
                    <a:pt x="6018" y="6680"/>
                    <a:pt x="6018" y="6711"/>
                  </a:cubicBezTo>
                  <a:lnTo>
                    <a:pt x="5608" y="8633"/>
                  </a:lnTo>
                  <a:cubicBezTo>
                    <a:pt x="5545" y="8759"/>
                    <a:pt x="5608" y="8885"/>
                    <a:pt x="5671" y="8948"/>
                  </a:cubicBezTo>
                  <a:cubicBezTo>
                    <a:pt x="5742" y="9019"/>
                    <a:pt x="5813" y="9055"/>
                    <a:pt x="5897" y="9055"/>
                  </a:cubicBezTo>
                  <a:cubicBezTo>
                    <a:pt x="5925" y="9055"/>
                    <a:pt x="5955" y="9051"/>
                    <a:pt x="5986" y="9043"/>
                  </a:cubicBezTo>
                  <a:lnTo>
                    <a:pt x="7908" y="8602"/>
                  </a:lnTo>
                  <a:cubicBezTo>
                    <a:pt x="8002" y="8602"/>
                    <a:pt x="8034" y="8570"/>
                    <a:pt x="8065" y="8507"/>
                  </a:cubicBezTo>
                  <a:lnTo>
                    <a:pt x="8349" y="8255"/>
                  </a:lnTo>
                  <a:lnTo>
                    <a:pt x="8349" y="10807"/>
                  </a:lnTo>
                  <a:lnTo>
                    <a:pt x="8380" y="10807"/>
                  </a:lnTo>
                  <a:cubicBezTo>
                    <a:pt x="8380" y="10996"/>
                    <a:pt x="8223" y="11154"/>
                    <a:pt x="8034" y="11154"/>
                  </a:cubicBezTo>
                  <a:cubicBezTo>
                    <a:pt x="7845" y="11154"/>
                    <a:pt x="7687" y="10996"/>
                    <a:pt x="7687" y="10807"/>
                  </a:cubicBezTo>
                  <a:lnTo>
                    <a:pt x="7687" y="10083"/>
                  </a:lnTo>
                  <a:cubicBezTo>
                    <a:pt x="7687" y="9893"/>
                    <a:pt x="7530" y="9736"/>
                    <a:pt x="7309" y="9736"/>
                  </a:cubicBezTo>
                  <a:lnTo>
                    <a:pt x="1386" y="9736"/>
                  </a:lnTo>
                  <a:lnTo>
                    <a:pt x="1386" y="663"/>
                  </a:lnTo>
                  <a:close/>
                  <a:moveTo>
                    <a:pt x="1071" y="1"/>
                  </a:moveTo>
                  <a:cubicBezTo>
                    <a:pt x="882" y="1"/>
                    <a:pt x="693" y="158"/>
                    <a:pt x="693" y="379"/>
                  </a:cubicBezTo>
                  <a:lnTo>
                    <a:pt x="693" y="9736"/>
                  </a:lnTo>
                  <a:lnTo>
                    <a:pt x="347" y="9736"/>
                  </a:lnTo>
                  <a:cubicBezTo>
                    <a:pt x="158" y="9736"/>
                    <a:pt x="0" y="9893"/>
                    <a:pt x="0" y="10083"/>
                  </a:cubicBezTo>
                  <a:lnTo>
                    <a:pt x="0" y="10807"/>
                  </a:lnTo>
                  <a:cubicBezTo>
                    <a:pt x="0" y="11406"/>
                    <a:pt x="473" y="11815"/>
                    <a:pt x="1008" y="11815"/>
                  </a:cubicBezTo>
                  <a:lnTo>
                    <a:pt x="8002" y="11815"/>
                  </a:lnTo>
                  <a:cubicBezTo>
                    <a:pt x="8569" y="11815"/>
                    <a:pt x="9011" y="11343"/>
                    <a:pt x="9011" y="10807"/>
                  </a:cubicBezTo>
                  <a:lnTo>
                    <a:pt x="9011" y="7562"/>
                  </a:lnTo>
                  <a:lnTo>
                    <a:pt x="11499" y="5105"/>
                  </a:lnTo>
                  <a:cubicBezTo>
                    <a:pt x="11940" y="4664"/>
                    <a:pt x="11940" y="4034"/>
                    <a:pt x="11531" y="3593"/>
                  </a:cubicBezTo>
                  <a:lnTo>
                    <a:pt x="11058" y="3120"/>
                  </a:lnTo>
                  <a:cubicBezTo>
                    <a:pt x="10869" y="2931"/>
                    <a:pt x="10609" y="2836"/>
                    <a:pt x="10346" y="2836"/>
                  </a:cubicBezTo>
                  <a:cubicBezTo>
                    <a:pt x="10082" y="2836"/>
                    <a:pt x="9814" y="2931"/>
                    <a:pt x="9609" y="3120"/>
                  </a:cubicBezTo>
                  <a:lnTo>
                    <a:pt x="9105" y="3624"/>
                  </a:lnTo>
                  <a:lnTo>
                    <a:pt x="9105" y="2490"/>
                  </a:lnTo>
                  <a:cubicBezTo>
                    <a:pt x="9105" y="2427"/>
                    <a:pt x="9074" y="2332"/>
                    <a:pt x="8979" y="2269"/>
                  </a:cubicBezTo>
                  <a:lnTo>
                    <a:pt x="6900" y="127"/>
                  </a:lnTo>
                  <a:cubicBezTo>
                    <a:pt x="6805" y="64"/>
                    <a:pt x="6742" y="1"/>
                    <a:pt x="6648" y="1"/>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403037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25244" y="291545"/>
            <a:ext cx="8396406" cy="6678751"/>
          </a:xfrm>
          <a:prstGeom prst="rect">
            <a:avLst/>
          </a:prstGeom>
          <a:noFill/>
        </p:spPr>
        <p:txBody>
          <a:bodyPr wrap="square" rtlCol="0">
            <a:spAutoFit/>
          </a:bodyPr>
          <a:lstStyle/>
          <a:p>
            <a:pPr algn="just" rtl="1">
              <a:lnSpc>
                <a:spcPct val="150000"/>
              </a:lnSpc>
            </a:pPr>
            <a:r>
              <a:rPr lang="ar-SA" sz="1600" dirty="0">
                <a:latin typeface="Kefa" panose="02000506000000020004" pitchFamily="2" charset="77"/>
                <a:cs typeface="Alexandria" charset="0"/>
              </a:rPr>
              <a:t>دكتوراه في دراسات الاعلام والاتصال من جامعة شرق البحر المتوسط – قبرص </a:t>
            </a:r>
          </a:p>
          <a:p>
            <a:pPr algn="just" rtl="1">
              <a:lnSpc>
                <a:spcPct val="150000"/>
              </a:lnSpc>
            </a:pPr>
            <a:r>
              <a:rPr lang="ar-SA" sz="1600" dirty="0">
                <a:solidFill>
                  <a:srgbClr val="00AEEF"/>
                </a:solidFill>
                <a:latin typeface="Kefa" panose="02000506000000020004" pitchFamily="2" charset="77"/>
                <a:cs typeface="Alexandria" charset="0"/>
              </a:rPr>
              <a:t>ماجستير في الاعلام من جامعة الشرق الأوسط- الأردن </a:t>
            </a:r>
          </a:p>
          <a:p>
            <a:pPr algn="just" rtl="1">
              <a:lnSpc>
                <a:spcPct val="150000"/>
              </a:lnSpc>
            </a:pPr>
            <a:r>
              <a:rPr lang="ar-SA" sz="1600" dirty="0">
                <a:latin typeface="Kefa" panose="02000506000000020004" pitchFamily="2" charset="77"/>
                <a:cs typeface="Alexandria" charset="0"/>
              </a:rPr>
              <a:t>أحمل خبرة أكاديمية وبحثية واسعة ممتدة لأكثر من ١٢ سنة</a:t>
            </a:r>
          </a:p>
          <a:p>
            <a:pPr algn="just" rtl="1">
              <a:lnSpc>
                <a:spcPct val="150000"/>
              </a:lnSpc>
            </a:pPr>
            <a:r>
              <a:rPr lang="ar-SA" sz="1600" b="1" u="sng" dirty="0">
                <a:solidFill>
                  <a:srgbClr val="00AEEF"/>
                </a:solidFill>
                <a:latin typeface="Kefa" panose="02000506000000020004" pitchFamily="2" charset="77"/>
                <a:cs typeface="Alexandria" charset="0"/>
              </a:rPr>
              <a:t>أكاديمية ومحاضرة في : </a:t>
            </a:r>
          </a:p>
          <a:p>
            <a:pPr marL="285750" indent="-285750" algn="just" rtl="1">
              <a:lnSpc>
                <a:spcPct val="150000"/>
              </a:lnSpc>
              <a:buFont typeface="Arial" panose="020B0604020202020204" pitchFamily="34" charset="0"/>
              <a:buChar char="•"/>
            </a:pPr>
            <a:r>
              <a:rPr lang="ar-SA" sz="1600" dirty="0">
                <a:latin typeface="Kefa" panose="02000506000000020004" pitchFamily="2" charset="77"/>
              </a:rPr>
              <a:t>جامعة ميدأوشن – كلية الاعلام - حاليا</a:t>
            </a:r>
          </a:p>
          <a:p>
            <a:pPr marL="285750" indent="-285750" algn="just" rtl="1">
              <a:lnSpc>
                <a:spcPct val="150000"/>
              </a:lnSpc>
              <a:buFont typeface="Arial" panose="020B0604020202020204" pitchFamily="34" charset="0"/>
              <a:buChar char="•"/>
            </a:pPr>
            <a:r>
              <a:rPr lang="ar-SA" sz="1600" dirty="0">
                <a:latin typeface="Kefa" panose="02000506000000020004" pitchFamily="2" charset="77"/>
                <a:cs typeface="Alexandria" charset="0"/>
              </a:rPr>
              <a:t>جامعة الملك عبدالعزيز في جدة-كلية الاتصال والاعلام -سابقا</a:t>
            </a:r>
          </a:p>
          <a:p>
            <a:pPr marL="285750" indent="-285750" algn="just" rtl="1">
              <a:lnSpc>
                <a:spcPct val="150000"/>
              </a:lnSpc>
              <a:buFont typeface="Arial" panose="020B0604020202020204" pitchFamily="34" charset="0"/>
              <a:buChar char="•"/>
            </a:pPr>
            <a:r>
              <a:rPr lang="ar-SA" sz="1600" dirty="0">
                <a:latin typeface="Kefa" panose="02000506000000020004" pitchFamily="2" charset="77"/>
                <a:cs typeface="Alexandria" charset="0"/>
              </a:rPr>
              <a:t>كلية لومينوس الجامعية في الأردن كلية العلوم الأساسية-سابقا</a:t>
            </a:r>
          </a:p>
          <a:p>
            <a:pPr marL="285750" indent="-285750" algn="just" rtl="1">
              <a:lnSpc>
                <a:spcPct val="150000"/>
              </a:lnSpc>
              <a:buFont typeface="Arial" panose="020B0604020202020204" pitchFamily="34" charset="0"/>
              <a:buChar char="•"/>
            </a:pPr>
            <a:r>
              <a:rPr lang="ar-SA" sz="1600" dirty="0">
                <a:latin typeface="Kefa" panose="02000506000000020004" pitchFamily="2" charset="77"/>
                <a:cs typeface="Alexandria" charset="0"/>
              </a:rPr>
              <a:t>العديد من المنظمات الدولية، والاكاديميات المحلية والدولية العاملة في الأردن، تركيا ودول الخليج العربي </a:t>
            </a:r>
          </a:p>
          <a:p>
            <a:pPr marL="285750" indent="-285750" algn="just" rtl="1">
              <a:lnSpc>
                <a:spcPct val="150000"/>
              </a:lnSpc>
              <a:buFont typeface="Arial" panose="020B0604020202020204" pitchFamily="34" charset="0"/>
              <a:buChar char="•"/>
            </a:pPr>
            <a:r>
              <a:rPr lang="ar-SA" sz="1600" dirty="0">
                <a:solidFill>
                  <a:srgbClr val="00AEEF"/>
                </a:solidFill>
                <a:latin typeface="Kefa" panose="02000506000000020004" pitchFamily="2" charset="77"/>
                <a:cs typeface="Alexandria" charset="0"/>
              </a:rPr>
              <a:t>أكاديمية وباحثة مهتمة في مجالات الاعلام الرقمي، التسويق، دراسات سلوك المستهلك، النظريات الإعلامية، المحتوى الرقمي ومنصات التواصل الاجتماعي</a:t>
            </a:r>
          </a:p>
          <a:p>
            <a:pPr marL="285750" indent="-285750" algn="just" rtl="1">
              <a:lnSpc>
                <a:spcPct val="150000"/>
              </a:lnSpc>
              <a:buFont typeface="Arial" panose="020B0604020202020204" pitchFamily="34" charset="0"/>
              <a:buChar char="•"/>
            </a:pPr>
            <a:r>
              <a:rPr lang="ar-SA" sz="1600" dirty="0">
                <a:latin typeface="Kefa" panose="02000506000000020004" pitchFamily="2" charset="77"/>
                <a:cs typeface="Alexandria" charset="0"/>
              </a:rPr>
              <a:t>مستشارة ومرشدة تطوير أعمال في معظم المنظمات الدولية العاملة في الاردن وسوريا </a:t>
            </a:r>
          </a:p>
          <a:p>
            <a:pPr marL="285750" indent="-285750" algn="just" rtl="1">
              <a:lnSpc>
                <a:spcPct val="150000"/>
              </a:lnSpc>
              <a:buFont typeface="Arial" panose="020B0604020202020204" pitchFamily="34" charset="0"/>
              <a:buChar char="•"/>
            </a:pPr>
            <a:r>
              <a:rPr lang="ar-SA" sz="1600" dirty="0">
                <a:solidFill>
                  <a:srgbClr val="00AEEF"/>
                </a:solidFill>
                <a:latin typeface="Kefa" panose="02000506000000020004" pitchFamily="2" charset="77"/>
                <a:cs typeface="Alexandria" charset="0"/>
              </a:rPr>
              <a:t>مدربة دولية معتمدة في التسويق، تطوير الشركات والمشاريع الصغيرة، التسويق الرقمي والمبيعات والاتصال </a:t>
            </a:r>
          </a:p>
          <a:p>
            <a:pPr marL="285750" indent="-285750" algn="just" rtl="1">
              <a:lnSpc>
                <a:spcPct val="150000"/>
              </a:lnSpc>
              <a:buFont typeface="Arial" panose="020B0604020202020204" pitchFamily="34" charset="0"/>
              <a:buChar char="•"/>
            </a:pPr>
            <a:r>
              <a:rPr lang="ar-SA" sz="1600" dirty="0">
                <a:latin typeface="Kefa" panose="02000506000000020004" pitchFamily="2" charset="77"/>
                <a:cs typeface="Alexandria" charset="0"/>
              </a:rPr>
              <a:t>كاتبة مقالات في عدد من المواقع الإخبارية والصحفية العربية والدولية، ومدونة في التسويق الرقمي، وتطوير المشاريع مع عدد من المواقع الالكترونية العربية </a:t>
            </a:r>
          </a:p>
          <a:p>
            <a:pPr marL="285750" indent="-285750" algn="just" rtl="1">
              <a:lnSpc>
                <a:spcPct val="150000"/>
              </a:lnSpc>
              <a:buFont typeface="Arial" panose="020B0604020202020204" pitchFamily="34" charset="0"/>
              <a:buChar char="•"/>
            </a:pPr>
            <a:r>
              <a:rPr lang="ar-SA" sz="1600" dirty="0">
                <a:solidFill>
                  <a:srgbClr val="00AEEF"/>
                </a:solidFill>
                <a:latin typeface="Kefa" panose="02000506000000020004" pitchFamily="2" charset="77"/>
                <a:cs typeface="Alexandria" charset="0"/>
              </a:rPr>
              <a:t>مستشارة ومرشدة ساهمت في اطلاق ونجاح واستمرارية أكثر من ١٠٠٠ مشروع ريادي ومشروع قائم في آخر خمس سنوات، ضمن برامج رعاية من الاتحاد الأوروبي، والبنك الدولي وبرامج الأمم المتحدة، لدعم أصحاب الاعمال من الأردنيين والسوريين والفلسطينيين </a:t>
            </a:r>
          </a:p>
          <a:p>
            <a:pPr algn="r" rtl="1"/>
            <a:endParaRPr lang="en-US" sz="2000" dirty="0">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7557" y="-101600"/>
            <a:ext cx="2339257" cy="1092273"/>
          </a:xfrm>
          <a:prstGeom prst="rect">
            <a:avLst/>
          </a:prstGeom>
        </p:spPr>
      </p:pic>
      <p:sp>
        <p:nvSpPr>
          <p:cNvPr id="2" name="Rounded Rectangle 1">
            <a:extLst>
              <a:ext uri="{FF2B5EF4-FFF2-40B4-BE49-F238E27FC236}">
                <a16:creationId xmlns:a16="http://schemas.microsoft.com/office/drawing/2014/main" id="{825BC547-7C1A-154F-A49A-2D64650C444B}"/>
              </a:ext>
            </a:extLst>
          </p:cNvPr>
          <p:cNvSpPr/>
          <p:nvPr/>
        </p:nvSpPr>
        <p:spPr>
          <a:xfrm>
            <a:off x="8371162" y="-57871"/>
            <a:ext cx="3820838" cy="69158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JO"/>
          </a:p>
        </p:txBody>
      </p:sp>
      <p:sp>
        <p:nvSpPr>
          <p:cNvPr id="31" name="TextBox 30"/>
          <p:cNvSpPr txBox="1"/>
          <p:nvPr/>
        </p:nvSpPr>
        <p:spPr>
          <a:xfrm>
            <a:off x="8536916" y="5333003"/>
            <a:ext cx="3526437" cy="830997"/>
          </a:xfrm>
          <a:prstGeom prst="rect">
            <a:avLst/>
          </a:prstGeom>
          <a:noFill/>
        </p:spPr>
        <p:txBody>
          <a:bodyPr wrap="square" rtlCol="0">
            <a:spAutoFit/>
          </a:bodyPr>
          <a:lstStyle/>
          <a:p>
            <a:pPr algn="ctr"/>
            <a:r>
              <a:rPr lang="ar-SA" sz="2400" b="1" i="0" u="none" strike="noStrike" dirty="0">
                <a:solidFill>
                  <a:srgbClr val="FFFF00"/>
                </a:solidFill>
                <a:effectLst/>
              </a:rPr>
              <a:t>تعرف على أستاذة المادة: د. منى أحمد المصري </a:t>
            </a:r>
            <a:endParaRPr lang="en-US" sz="2400" b="1" i="0" u="none" strike="noStrike" dirty="0">
              <a:solidFill>
                <a:srgbClr val="FFFF00"/>
              </a:solidFill>
              <a:effectLst/>
            </a:endParaRPr>
          </a:p>
        </p:txBody>
      </p:sp>
      <p:pic>
        <p:nvPicPr>
          <p:cNvPr id="8" name="Picture 7">
            <a:extLst>
              <a:ext uri="{FF2B5EF4-FFF2-40B4-BE49-F238E27FC236}">
                <a16:creationId xmlns:a16="http://schemas.microsoft.com/office/drawing/2014/main" id="{6941235B-8B08-3B46-A748-0079E8325776}"/>
              </a:ext>
            </a:extLst>
          </p:cNvPr>
          <p:cNvPicPr>
            <a:picLocks noChangeAspect="1"/>
          </p:cNvPicPr>
          <p:nvPr/>
        </p:nvPicPr>
        <p:blipFill rotWithShape="1">
          <a:blip r:embed="rId4">
            <a:extLst>
              <a:ext uri="{28A0092B-C50C-407E-A947-70E740481C1C}">
                <a14:useLocalDpi xmlns:a14="http://schemas.microsoft.com/office/drawing/2010/main" val="0"/>
              </a:ext>
            </a:extLst>
          </a:blip>
          <a:srcRect t="5533" r="-9285" b="20398"/>
          <a:stretch/>
        </p:blipFill>
        <p:spPr>
          <a:xfrm>
            <a:off x="8513475" y="572707"/>
            <a:ext cx="3853870" cy="4648000"/>
          </a:xfrm>
          <a:prstGeom prst="rect">
            <a:avLst/>
          </a:prstGeom>
        </p:spPr>
      </p:pic>
    </p:spTree>
    <p:extLst>
      <p:ext uri="{BB962C8B-B14F-4D97-AF65-F5344CB8AC3E}">
        <p14:creationId xmlns:p14="http://schemas.microsoft.com/office/powerpoint/2010/main" val="14469906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228600" y="1271737"/>
            <a:ext cx="11781036" cy="4555093"/>
          </a:xfrm>
          <a:prstGeom prst="rect">
            <a:avLst/>
          </a:prstGeom>
          <a:noFill/>
        </p:spPr>
        <p:txBody>
          <a:bodyPr wrap="square" rtlCol="0">
            <a:spAutoFit/>
          </a:bodyPr>
          <a:lstStyle/>
          <a:p>
            <a:pPr algn="just" rtl="1">
              <a:lnSpc>
                <a:spcPct val="150000"/>
              </a:lnSpc>
            </a:pPr>
            <a:r>
              <a:rPr lang="ar-JO" sz="2000" dirty="0">
                <a:effectLst/>
                <a:latin typeface="Calibri" panose="020F0502020204030204" pitchFamily="34" charset="0"/>
                <a:ea typeface="Calibri" panose="020F0502020204030204" pitchFamily="34" charset="0"/>
              </a:rPr>
              <a:t>يأتي مساق قضايا إعلامية </a:t>
            </a:r>
            <a:r>
              <a:rPr lang="en-US" sz="2000" dirty="0">
                <a:effectLst/>
                <a:latin typeface="Calibri" panose="020F0502020204030204" pitchFamily="34" charset="0"/>
                <a:ea typeface="Calibri" panose="020F0502020204030204" pitchFamily="34" charset="0"/>
              </a:rPr>
              <a:t> DGM335</a:t>
            </a:r>
            <a:r>
              <a:rPr lang="ar-JO" sz="2000" dirty="0">
                <a:effectLst/>
                <a:latin typeface="Calibri" panose="020F0502020204030204" pitchFamily="34" charset="0"/>
                <a:ea typeface="Calibri" panose="020F0502020204030204" pitchFamily="34" charset="0"/>
              </a:rPr>
              <a:t>استجابة للتحولات السريعة في المشهد الإعلامي الرقمي، حيث لم يعد الإعلام مجرد وسيلة نقل للأخبار، بل أصبح قوة مؤثرة في المجتمع والاقتصاد والثقافة والتسويق. ومع تنامي دور المنصات الرقمية والخوارزميات في تشكيل المحتوى واتجاهات الرأي العام، تبرز أهمية هذا المقرر في إعداد طلاب الإعلام والتسويق لفهم أعمق وتفكير نقدي تجاه هذه القضايا.</a:t>
            </a:r>
          </a:p>
          <a:p>
            <a:pPr algn="just" rtl="1">
              <a:lnSpc>
                <a:spcPct val="150000"/>
              </a:lnSpc>
            </a:pPr>
            <a:r>
              <a:rPr lang="ar-JO" sz="2000" b="1" u="sng" dirty="0">
                <a:solidFill>
                  <a:schemeClr val="accent1"/>
                </a:solidFill>
                <a:effectLst/>
                <a:latin typeface="Calibri" panose="020F0502020204030204" pitchFamily="34" charset="0"/>
                <a:ea typeface="Calibri" panose="020F0502020204030204" pitchFamily="34" charset="0"/>
              </a:rPr>
              <a:t>يهدف المقرر إلى تمكين الطلبة من:</a:t>
            </a:r>
          </a:p>
          <a:p>
            <a:pPr marL="285750" indent="-285750" algn="just" rtl="1">
              <a:lnSpc>
                <a:spcPct val="150000"/>
              </a:lnSpc>
              <a:buFont typeface="Wingdings" pitchFamily="2" charset="2"/>
              <a:buChar char="ü"/>
            </a:pPr>
            <a:r>
              <a:rPr lang="ar-JO" sz="2000" dirty="0">
                <a:effectLst/>
                <a:latin typeface="Calibri" panose="020F0502020204030204" pitchFamily="34" charset="0"/>
                <a:ea typeface="Calibri" panose="020F0502020204030204" pitchFamily="34" charset="0"/>
              </a:rPr>
              <a:t>تحليل أبرز التحديات المعاصرة مثل الخوارزميات، فقاعات الفلترة، الأمن الرقمي، والذكاء الاصطناعي</a:t>
            </a:r>
          </a:p>
          <a:p>
            <a:pPr marL="285750" indent="-285750" algn="just" rtl="1">
              <a:lnSpc>
                <a:spcPct val="150000"/>
              </a:lnSpc>
              <a:buFont typeface="Wingdings" pitchFamily="2" charset="2"/>
              <a:buChar char="ü"/>
            </a:pPr>
            <a:r>
              <a:rPr lang="ar-JO" sz="2000" dirty="0">
                <a:effectLst/>
                <a:latin typeface="Calibri" panose="020F0502020204030204" pitchFamily="34" charset="0"/>
                <a:ea typeface="Calibri" panose="020F0502020204030204" pitchFamily="34" charset="0"/>
              </a:rPr>
              <a:t>تقييم العلاقة بين الإعلام الرقمي والتنمية المستدامة والتسويق المسؤول</a:t>
            </a:r>
          </a:p>
          <a:p>
            <a:pPr marL="285750" indent="-285750" algn="just" rtl="1">
              <a:lnSpc>
                <a:spcPct val="150000"/>
              </a:lnSpc>
              <a:buFont typeface="Wingdings" pitchFamily="2" charset="2"/>
              <a:buChar char="ü"/>
            </a:pPr>
            <a:r>
              <a:rPr lang="ar-JO" sz="2000" dirty="0">
                <a:effectLst/>
                <a:latin typeface="Calibri" panose="020F0502020204030204" pitchFamily="34" charset="0"/>
                <a:ea typeface="Calibri" panose="020F0502020204030204" pitchFamily="34" charset="0"/>
              </a:rPr>
              <a:t>فهم أنماط الاستخدام الإعلامي عبر الأجيال والفجوة الرقمية</a:t>
            </a:r>
          </a:p>
          <a:p>
            <a:pPr marL="285750" indent="-285750" algn="just" rtl="1">
              <a:lnSpc>
                <a:spcPct val="150000"/>
              </a:lnSpc>
              <a:buFont typeface="Wingdings" pitchFamily="2" charset="2"/>
              <a:buChar char="ü"/>
            </a:pPr>
            <a:r>
              <a:rPr lang="ar-JO" sz="2000" dirty="0">
                <a:effectLst/>
                <a:latin typeface="Calibri" panose="020F0502020204030204" pitchFamily="34" charset="0"/>
                <a:ea typeface="Calibri" panose="020F0502020204030204" pitchFamily="34" charset="0"/>
              </a:rPr>
              <a:t>تطبيق منهجيات مثل صحافة الحلول وربطها بقضايا المجتمع والتسويق</a:t>
            </a:r>
          </a:p>
          <a:p>
            <a:pPr marL="285750" indent="-285750" algn="just" rtl="1">
              <a:lnSpc>
                <a:spcPct val="150000"/>
              </a:lnSpc>
              <a:buFont typeface="Wingdings" pitchFamily="2" charset="2"/>
              <a:buChar char="ü"/>
            </a:pPr>
            <a:r>
              <a:rPr lang="ar-JO" sz="2000" dirty="0">
                <a:effectLst/>
                <a:latin typeface="Calibri" panose="020F0502020204030204" pitchFamily="34" charset="0"/>
                <a:ea typeface="Calibri" panose="020F0502020204030204" pitchFamily="34" charset="0"/>
              </a:rPr>
              <a:t>استشراف تأثير الإعلام الرقمي على المستقبل المهني محليًا وعالميًا</a:t>
            </a:r>
            <a:endParaRPr lang="en-JO" sz="2000" dirty="0">
              <a:effectLst/>
              <a:latin typeface="Calibri" panose="020F0502020204030204" pitchFamily="34" charset="0"/>
              <a:ea typeface="Calibri" panose="020F0502020204030204" pitchFamily="34" charset="0"/>
            </a:endParaRPr>
          </a:p>
          <a:p>
            <a:pPr algn="r" rtl="1"/>
            <a:endParaRPr lang="en-US" sz="2000" dirty="0">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7321" y="-114133"/>
            <a:ext cx="2372810" cy="1107940"/>
          </a:xfrm>
          <a:prstGeom prst="rect">
            <a:avLst/>
          </a:prstGeom>
        </p:spPr>
      </p:pic>
      <p:sp>
        <p:nvSpPr>
          <p:cNvPr id="19" name="Google Shape;8447;p58">
            <a:extLst>
              <a:ext uri="{FF2B5EF4-FFF2-40B4-BE49-F238E27FC236}">
                <a16:creationId xmlns:a16="http://schemas.microsoft.com/office/drawing/2014/main" id="{42923311-FFEB-B84F-B663-2A2D07557D04}"/>
              </a:ext>
            </a:extLst>
          </p:cNvPr>
          <p:cNvSpPr/>
          <p:nvPr/>
        </p:nvSpPr>
        <p:spPr>
          <a:xfrm>
            <a:off x="11089823" y="116481"/>
            <a:ext cx="919813" cy="1135709"/>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FFD200"/>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3" name="TextBox 2">
            <a:extLst>
              <a:ext uri="{FF2B5EF4-FFF2-40B4-BE49-F238E27FC236}">
                <a16:creationId xmlns:a16="http://schemas.microsoft.com/office/drawing/2014/main" id="{ACE060F8-B140-694B-9C2A-BA3F335457CE}"/>
              </a:ext>
            </a:extLst>
          </p:cNvPr>
          <p:cNvSpPr txBox="1"/>
          <p:nvPr/>
        </p:nvSpPr>
        <p:spPr>
          <a:xfrm>
            <a:off x="4287393" y="439837"/>
            <a:ext cx="3784922" cy="523220"/>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marL="0" algn="ctr" defTabSz="914400" rtl="1" eaLnBrk="1" latinLnBrk="0" hangingPunct="1"/>
            <a:r>
              <a:rPr lang="ar-SA" sz="2800" b="1" dirty="0"/>
              <a:t>وصف المقرر </a:t>
            </a:r>
            <a:endParaRPr lang="en-JO" sz="2800" b="1" dirty="0"/>
          </a:p>
        </p:txBody>
      </p:sp>
      <p:pic>
        <p:nvPicPr>
          <p:cNvPr id="5" name="Picture 4">
            <a:extLst>
              <a:ext uri="{FF2B5EF4-FFF2-40B4-BE49-F238E27FC236}">
                <a16:creationId xmlns:a16="http://schemas.microsoft.com/office/drawing/2014/main" id="{506E8EF4-336B-F048-BFC7-FCFDE22392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933701"/>
            <a:ext cx="3289299" cy="3942196"/>
          </a:xfrm>
          <a:prstGeom prst="rect">
            <a:avLst/>
          </a:prstGeom>
        </p:spPr>
      </p:pic>
    </p:spTree>
    <p:extLst>
      <p:ext uri="{BB962C8B-B14F-4D97-AF65-F5344CB8AC3E}">
        <p14:creationId xmlns:p14="http://schemas.microsoft.com/office/powerpoint/2010/main" val="241333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1940379" y="446894"/>
            <a:ext cx="10251622" cy="9977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4" name="Rectangle 33"/>
          <p:cNvSpPr/>
          <p:nvPr/>
        </p:nvSpPr>
        <p:spPr>
          <a:xfrm>
            <a:off x="315141" y="4376496"/>
            <a:ext cx="6540369" cy="1730345"/>
          </a:xfrm>
          <a:prstGeom prst="rect">
            <a:avLst/>
          </a:prstGeom>
          <a:noFill/>
        </p:spPr>
        <p:txBody>
          <a:bodyPr wrap="square" anchor="t">
            <a:spAutoFit/>
          </a:bodyPr>
          <a:lstStyle/>
          <a:p>
            <a:pPr marL="285750" indent="-285750" algn="r" rtl="1">
              <a:lnSpc>
                <a:spcPct val="120000"/>
              </a:lnSpc>
              <a:buFont typeface="Wingdings" pitchFamily="2" charset="2"/>
              <a:buChar char="Ø"/>
            </a:pPr>
            <a:r>
              <a:rPr lang="ar-JO" dirty="0">
                <a:solidFill>
                  <a:schemeClr val="accent1"/>
                </a:solidFill>
                <a:latin typeface="DeepSeek-CJK-patch"/>
              </a:rPr>
              <a:t>لأن الإعلام الرقمي أصبح المؤثر الأكبر في الرأي العام والاقتصاد والثقافة</a:t>
            </a:r>
          </a:p>
          <a:p>
            <a:pPr marL="285750" indent="-285750" algn="r" rtl="1">
              <a:lnSpc>
                <a:spcPct val="120000"/>
              </a:lnSpc>
              <a:buFont typeface="Wingdings" pitchFamily="2" charset="2"/>
              <a:buChar char="Ø"/>
            </a:pPr>
            <a:r>
              <a:rPr lang="ar-JO" dirty="0">
                <a:solidFill>
                  <a:schemeClr val="accent1"/>
                </a:solidFill>
                <a:latin typeface="DeepSeek-CJK-patch"/>
              </a:rPr>
              <a:t>لفهم دور الخوارزميات والمنصات في تشكيل المحتوى والاتجاهات</a:t>
            </a:r>
          </a:p>
          <a:p>
            <a:pPr marL="285750" indent="-285750" algn="r" rtl="1">
              <a:lnSpc>
                <a:spcPct val="120000"/>
              </a:lnSpc>
              <a:buFont typeface="Wingdings" pitchFamily="2" charset="2"/>
              <a:buChar char="Ø"/>
            </a:pPr>
            <a:r>
              <a:rPr lang="ar-JO" dirty="0">
                <a:solidFill>
                  <a:schemeClr val="accent1"/>
                </a:solidFill>
                <a:latin typeface="DeepSeek-CJK-patch"/>
              </a:rPr>
              <a:t>لاكتساب مهارات تحليل نقدي لقضايا إعلامية وتسويقية معاصرة</a:t>
            </a:r>
          </a:p>
          <a:p>
            <a:pPr marL="285750" indent="-285750" algn="r" rtl="1">
              <a:lnSpc>
                <a:spcPct val="120000"/>
              </a:lnSpc>
              <a:buFont typeface="Wingdings" pitchFamily="2" charset="2"/>
              <a:buChar char="Ø"/>
            </a:pPr>
            <a:r>
              <a:rPr lang="ar-JO" dirty="0">
                <a:solidFill>
                  <a:schemeClr val="accent1"/>
                </a:solidFill>
                <a:latin typeface="DeepSeek-CJK-patch"/>
              </a:rPr>
              <a:t>للتأهيل لمتطلبات سوق العمل في الإعلام والتسويق الرقمي</a:t>
            </a:r>
          </a:p>
          <a:p>
            <a:pPr marL="285750" indent="-285750" algn="r" rtl="1">
              <a:lnSpc>
                <a:spcPct val="120000"/>
              </a:lnSpc>
              <a:buFont typeface="Wingdings" pitchFamily="2" charset="2"/>
              <a:buChar char="Ø"/>
            </a:pPr>
            <a:r>
              <a:rPr lang="ar-JO" dirty="0">
                <a:solidFill>
                  <a:schemeClr val="accent1"/>
                </a:solidFill>
                <a:latin typeface="DeepSeek-CJK-patch"/>
              </a:rPr>
              <a:t>لاستشراف تأثير الذكاء الاصطناعي والتقنيات الحديثة على مستقبل الإعلام</a:t>
            </a:r>
            <a:endParaRPr lang="en-US" dirty="0">
              <a:solidFill>
                <a:schemeClr val="accent1"/>
              </a:solidFill>
              <a:latin typeface="Alexandria" charset="0"/>
              <a:cs typeface="Alexandria" charset="0"/>
            </a:endParaRPr>
          </a:p>
        </p:txBody>
      </p:sp>
      <p:sp>
        <p:nvSpPr>
          <p:cNvPr id="41" name="TextBox 40"/>
          <p:cNvSpPr txBox="1"/>
          <p:nvPr/>
        </p:nvSpPr>
        <p:spPr>
          <a:xfrm>
            <a:off x="7227793" y="815009"/>
            <a:ext cx="2260555" cy="523220"/>
          </a:xfrm>
          <a:prstGeom prst="rect">
            <a:avLst/>
          </a:prstGeom>
          <a:noFill/>
        </p:spPr>
        <p:txBody>
          <a:bodyPr wrap="none" rtlCol="0">
            <a:spAutoFit/>
          </a:bodyPr>
          <a:lstStyle/>
          <a:p>
            <a:r>
              <a:rPr lang="ar-SA" sz="2800" b="1" dirty="0">
                <a:solidFill>
                  <a:srgbClr val="00B0F0"/>
                </a:solidFill>
                <a:latin typeface="Kefa" panose="02000506000000020004" pitchFamily="2" charset="77"/>
                <a:cs typeface="Alexandria" charset="0"/>
              </a:rPr>
              <a:t>لماذا هذا المقرر؟</a:t>
            </a:r>
            <a:endParaRPr lang="en-US" sz="2800" b="1" dirty="0">
              <a:solidFill>
                <a:srgbClr val="00B0F0"/>
              </a:solidFill>
              <a:latin typeface="Kefa" panose="02000506000000020004" pitchFamily="2" charset="77"/>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3053"/>
            <a:ext cx="2080169" cy="971296"/>
          </a:xfrm>
          <a:prstGeom prst="rect">
            <a:avLst/>
          </a:prstGeom>
        </p:spPr>
      </p:pic>
      <p:pic>
        <p:nvPicPr>
          <p:cNvPr id="8" name="Picture Placeholder 7">
            <a:extLst>
              <a:ext uri="{FF2B5EF4-FFF2-40B4-BE49-F238E27FC236}">
                <a16:creationId xmlns:a16="http://schemas.microsoft.com/office/drawing/2014/main" id="{DDA4ACD7-617F-BA4D-9BF3-CA82ECA90AF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6805" b="26805"/>
          <a:stretch>
            <a:fillRect/>
          </a:stretch>
        </p:blipFill>
        <p:spPr>
          <a:xfrm>
            <a:off x="1940379" y="615536"/>
            <a:ext cx="9936480" cy="4610100"/>
          </a:xfr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p>
        </p:txBody>
      </p:sp>
      <p:sp>
        <p:nvSpPr>
          <p:cNvPr id="25" name="TextBox 24"/>
          <p:cNvSpPr txBox="1"/>
          <p:nvPr/>
        </p:nvSpPr>
        <p:spPr>
          <a:xfrm>
            <a:off x="3849597" y="554471"/>
            <a:ext cx="4113898" cy="523220"/>
          </a:xfrm>
          <a:prstGeom prst="rect">
            <a:avLst/>
          </a:prstGeom>
          <a:noFill/>
        </p:spPr>
        <p:txBody>
          <a:bodyPr wrap="square" rtlCol="0">
            <a:spAutoFit/>
          </a:bodyPr>
          <a:lstStyle/>
          <a:p>
            <a:pPr algn="r"/>
            <a:r>
              <a:rPr lang="ar-SA" sz="2800" b="1" u="sng" dirty="0">
                <a:solidFill>
                  <a:srgbClr val="00B0F0"/>
                </a:solidFill>
                <a:latin typeface="Alexandria" charset="0"/>
                <a:cs typeface="Alexandria" charset="0"/>
              </a:rPr>
              <a:t>الأهداف الرئيسية لهذا المساق </a:t>
            </a:r>
            <a:endParaRPr lang="en-US" sz="2800" b="1" u="sng" dirty="0">
              <a:solidFill>
                <a:srgbClr val="00B0F0"/>
              </a:solidFill>
              <a:latin typeface="Alexandria" charset="0"/>
              <a:cs typeface="Alexandria" charset="0"/>
            </a:endParaRPr>
          </a:p>
        </p:txBody>
      </p:sp>
      <p:sp>
        <p:nvSpPr>
          <p:cNvPr id="31" name="TextBox 30"/>
          <p:cNvSpPr txBox="1"/>
          <p:nvPr/>
        </p:nvSpPr>
        <p:spPr>
          <a:xfrm>
            <a:off x="4201858" y="1311405"/>
            <a:ext cx="7801540" cy="5293757"/>
          </a:xfrm>
          <a:prstGeom prst="rect">
            <a:avLst/>
          </a:prstGeom>
          <a:noFill/>
        </p:spPr>
        <p:txBody>
          <a:bodyPr wrap="square" rtlCol="0">
            <a:spAutoFit/>
          </a:bodyPr>
          <a:lstStyle/>
          <a:p>
            <a:pPr marL="342900" indent="-342900" algn="just" rtl="1">
              <a:lnSpc>
                <a:spcPct val="150000"/>
              </a:lnSpc>
              <a:buFont typeface="+mj-lt"/>
              <a:buAutoNum type="arabicPeriod"/>
            </a:pPr>
            <a:r>
              <a:rPr lang="ar-JO" sz="2400" b="0" i="0" u="none" strike="noStrike" dirty="0">
                <a:solidFill>
                  <a:schemeClr val="accent1"/>
                </a:solidFill>
                <a:effectLst/>
                <a:latin typeface="DeepSeek-CJK-patch"/>
              </a:rPr>
              <a:t>تنمية القدرة على التحليل النقدي للقضايا الإعلامية المعاصرة</a:t>
            </a:r>
          </a:p>
          <a:p>
            <a:pPr marL="342900" indent="-342900" algn="just" rtl="1">
              <a:lnSpc>
                <a:spcPct val="150000"/>
              </a:lnSpc>
              <a:buFont typeface="+mj-lt"/>
              <a:buAutoNum type="arabicPeriod"/>
            </a:pPr>
            <a:r>
              <a:rPr lang="ar-JO" sz="2400" b="0" i="0" u="none" strike="noStrike" dirty="0">
                <a:solidFill>
                  <a:schemeClr val="accent1"/>
                </a:solidFill>
                <a:effectLst/>
                <a:latin typeface="DeepSeek-CJK-patch"/>
              </a:rPr>
              <a:t>فهم دور الإعلام الرقمي في المجتمع والاقتصاد والثقافة والتسويق</a:t>
            </a:r>
          </a:p>
          <a:p>
            <a:pPr marL="342900" indent="-342900" algn="just" rtl="1">
              <a:lnSpc>
                <a:spcPct val="150000"/>
              </a:lnSpc>
              <a:buFont typeface="+mj-lt"/>
              <a:buAutoNum type="arabicPeriod"/>
            </a:pPr>
            <a:r>
              <a:rPr lang="ar-JO" sz="2400" b="0" i="0" u="none" strike="noStrike" dirty="0">
                <a:solidFill>
                  <a:schemeClr val="accent1"/>
                </a:solidFill>
                <a:effectLst/>
                <a:latin typeface="DeepSeek-CJK-patch"/>
              </a:rPr>
              <a:t>اكتساب مهارات في تقييم ممارسات الإعلام والتسويق من منظور اعلامي مهني احترافي</a:t>
            </a:r>
          </a:p>
          <a:p>
            <a:pPr marL="342900" indent="-342900" algn="just" rtl="1">
              <a:lnSpc>
                <a:spcPct val="150000"/>
              </a:lnSpc>
              <a:buFont typeface="+mj-lt"/>
              <a:buAutoNum type="arabicPeriod"/>
            </a:pPr>
            <a:r>
              <a:rPr lang="ar-JO" sz="2400" b="0" i="0" u="none" strike="noStrike" dirty="0">
                <a:solidFill>
                  <a:schemeClr val="accent1"/>
                </a:solidFill>
                <a:effectLst/>
                <a:latin typeface="DeepSeek-CJK-patch"/>
              </a:rPr>
              <a:t>التعرف على التحديات الحديثة مثل: الخوارزميات، الأمن الرقمي، الفجوة الجيلية، صحافة الحلول</a:t>
            </a:r>
          </a:p>
          <a:p>
            <a:pPr marL="342900" indent="-342900" algn="just" rtl="1">
              <a:lnSpc>
                <a:spcPct val="150000"/>
              </a:lnSpc>
              <a:buFont typeface="+mj-lt"/>
              <a:buAutoNum type="arabicPeriod"/>
            </a:pPr>
            <a:r>
              <a:rPr lang="ar-JO" sz="2400" b="0" i="0" u="none" strike="noStrike" dirty="0">
                <a:solidFill>
                  <a:schemeClr val="accent1"/>
                </a:solidFill>
                <a:effectLst/>
                <a:latin typeface="DeepSeek-CJK-patch"/>
              </a:rPr>
              <a:t>تمكين الطلاب من توظيف أدوات الإعلام الرقمي في ممارسات مهنية وتطبيقية</a:t>
            </a:r>
          </a:p>
          <a:p>
            <a:pPr marL="342900" indent="-342900" algn="just" rtl="1">
              <a:lnSpc>
                <a:spcPct val="150000"/>
              </a:lnSpc>
              <a:buFont typeface="+mj-lt"/>
              <a:buAutoNum type="arabicPeriod"/>
            </a:pPr>
            <a:r>
              <a:rPr lang="ar-JO" sz="2400" b="0" i="0" u="none" strike="noStrike" dirty="0">
                <a:solidFill>
                  <a:schemeClr val="accent1"/>
                </a:solidFill>
                <a:effectLst/>
                <a:latin typeface="DeepSeek-CJK-patch"/>
              </a:rPr>
              <a:t>استشراف مستقبل الإعلام في ظل الذكاء الاصطناعي والتقنيات الناشئة</a:t>
            </a:r>
            <a:endParaRPr lang="en-US" sz="2400" dirty="0">
              <a:latin typeface="Alexandria" charset="0"/>
              <a:cs typeface="Alexandria" charset="0"/>
            </a:endParaRPr>
          </a:p>
          <a:p>
            <a:endParaRPr lang="en-US" sz="1400" dirty="0">
              <a:latin typeface="Alexandria" charset="0"/>
              <a:cs typeface="Alexandria" charset="0"/>
            </a:endParaRPr>
          </a:p>
        </p:txBody>
      </p:sp>
      <p:sp>
        <p:nvSpPr>
          <p:cNvPr id="32" name="Rectangle 31"/>
          <p:cNvSpPr/>
          <p:nvPr/>
        </p:nvSpPr>
        <p:spPr>
          <a:xfrm>
            <a:off x="10994820" y="4065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8" name="Rectangle 27"/>
          <p:cNvSpPr/>
          <p:nvPr/>
        </p:nvSpPr>
        <p:spPr>
          <a:xfrm>
            <a:off x="1980430" y="418931"/>
            <a:ext cx="9014390" cy="703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4" name="TextBox 33"/>
          <p:cNvSpPr txBox="1"/>
          <p:nvPr/>
        </p:nvSpPr>
        <p:spPr>
          <a:xfrm>
            <a:off x="11184298" y="349780"/>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٠٢</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221" y="-60463"/>
            <a:ext cx="2305141" cy="1076343"/>
          </a:xfrm>
          <a:prstGeom prst="rect">
            <a:avLst/>
          </a:prstGeom>
        </p:spPr>
      </p:pic>
      <p:pic>
        <p:nvPicPr>
          <p:cNvPr id="4" name="Picture 3">
            <a:extLst>
              <a:ext uri="{FF2B5EF4-FFF2-40B4-BE49-F238E27FC236}">
                <a16:creationId xmlns:a16="http://schemas.microsoft.com/office/drawing/2014/main" id="{9FD8699D-E191-1C47-9C6E-A2EE08557A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142865"/>
            <a:ext cx="3849597" cy="571513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57600" y="165803"/>
            <a:ext cx="4943120" cy="584775"/>
          </a:xfrm>
          <a:prstGeom prst="rect">
            <a:avLst/>
          </a:prstGeom>
          <a:noFill/>
        </p:spPr>
        <p:txBody>
          <a:bodyPr wrap="square" rtlCol="0">
            <a:spAutoFit/>
          </a:bodyPr>
          <a:lstStyle/>
          <a:p>
            <a:pPr algn="ctr"/>
            <a:r>
              <a:rPr lang="ar-SA" sz="3200" b="1" u="sng" dirty="0">
                <a:solidFill>
                  <a:srgbClr val="002060"/>
                </a:solidFill>
                <a:latin typeface="Alexandria" charset="0"/>
                <a:cs typeface="Alexandria" charset="0"/>
              </a:rPr>
              <a:t>مخرجات</a:t>
            </a:r>
            <a:r>
              <a:rPr lang="ar-SA" sz="3200" b="1" u="sng" dirty="0">
                <a:latin typeface="Alexandria" charset="0"/>
                <a:cs typeface="Alexandria" charset="0"/>
              </a:rPr>
              <a:t> التعلم </a:t>
            </a:r>
            <a:endParaRPr lang="en-US" sz="3200" b="1" u="sng" dirty="0">
              <a:latin typeface="Alexandria" charset="0"/>
              <a:cs typeface="Alexandria" charset="0"/>
            </a:endParaRPr>
          </a:p>
        </p:txBody>
      </p:sp>
      <p:sp>
        <p:nvSpPr>
          <p:cNvPr id="5" name="Rectangle 4"/>
          <p:cNvSpPr/>
          <p:nvPr/>
        </p:nvSpPr>
        <p:spPr>
          <a:xfrm>
            <a:off x="11119001" y="58880"/>
            <a:ext cx="1056306"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11209079" y="426788"/>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٠٣</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4734" y="-133975"/>
            <a:ext cx="2305141" cy="1076343"/>
          </a:xfrm>
          <a:prstGeom prst="rect">
            <a:avLst/>
          </a:prstGeom>
        </p:spPr>
      </p:pic>
      <p:pic>
        <p:nvPicPr>
          <p:cNvPr id="4" name="Picture 3">
            <a:extLst>
              <a:ext uri="{FF2B5EF4-FFF2-40B4-BE49-F238E27FC236}">
                <a16:creationId xmlns:a16="http://schemas.microsoft.com/office/drawing/2014/main" id="{78307922-5371-F14A-B4FE-D79F5B03ED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54800" y="5524500"/>
            <a:ext cx="5549900" cy="1333500"/>
          </a:xfrm>
          <a:prstGeom prst="rect">
            <a:avLst/>
          </a:prstGeom>
        </p:spPr>
      </p:pic>
      <p:sp>
        <p:nvSpPr>
          <p:cNvPr id="6" name="Content Placeholder 5">
            <a:extLst>
              <a:ext uri="{FF2B5EF4-FFF2-40B4-BE49-F238E27FC236}">
                <a16:creationId xmlns:a16="http://schemas.microsoft.com/office/drawing/2014/main" id="{1D08B18C-BC83-4745-86FB-C3A25BDE77A8}"/>
              </a:ext>
            </a:extLst>
          </p:cNvPr>
          <p:cNvSpPr>
            <a:spLocks noGrp="1"/>
          </p:cNvSpPr>
          <p:nvPr>
            <p:ph sz="half" idx="1"/>
          </p:nvPr>
        </p:nvSpPr>
        <p:spPr>
          <a:xfrm>
            <a:off x="203200" y="1358900"/>
            <a:ext cx="5816600" cy="5333297"/>
          </a:xfrm>
        </p:spPr>
        <p:txBody>
          <a:bodyPr>
            <a:normAutofit fontScale="85000" lnSpcReduction="10000"/>
          </a:bodyPr>
          <a:lstStyle/>
          <a:p>
            <a:pPr marL="228600" indent="-228600" algn="r" defTabSz="914400" rtl="1" eaLnBrk="1" latinLnBrk="0" hangingPunct="1">
              <a:lnSpc>
                <a:spcPct val="90000"/>
              </a:lnSpc>
              <a:spcBef>
                <a:spcPts val="1000"/>
              </a:spcBef>
              <a:buFont typeface="Arial" panose="020B0604020202020204" pitchFamily="34" charset="0"/>
              <a:buChar char="•"/>
            </a:pPr>
            <a:r>
              <a:rPr lang="ar-JO" sz="2600" b="1" u="sng" dirty="0">
                <a:solidFill>
                  <a:srgbClr val="002060"/>
                </a:solidFill>
              </a:rPr>
              <a:t>مخرجات التعلم المهارية والقيمية (</a:t>
            </a:r>
            <a:r>
              <a:rPr lang="en-US" sz="2600" b="1" u="sng" dirty="0">
                <a:solidFill>
                  <a:srgbClr val="002060"/>
                </a:solidFill>
              </a:rPr>
              <a:t>Skills &amp; Values Outcomes)</a:t>
            </a:r>
          </a:p>
          <a:p>
            <a:pPr marL="228600" indent="-228600" algn="r" defTabSz="914400" rtl="1" eaLnBrk="1" latinLnBrk="0" hangingPunct="1">
              <a:lnSpc>
                <a:spcPct val="150000"/>
              </a:lnSpc>
              <a:spcBef>
                <a:spcPts val="1000"/>
              </a:spcBef>
              <a:buFont typeface="Arial" panose="020B0604020202020204" pitchFamily="34" charset="0"/>
              <a:buChar char="•"/>
            </a:pPr>
            <a:r>
              <a:rPr lang="ar-JO" sz="2100" dirty="0">
                <a:solidFill>
                  <a:srgbClr val="002060"/>
                </a:solidFill>
              </a:rPr>
              <a:t>بنهاية المقرر سيكون الطالب قادرًا على:</a:t>
            </a:r>
          </a:p>
          <a:p>
            <a:pPr marL="228600" indent="-228600" algn="r" defTabSz="914400" rtl="1" eaLnBrk="1" latinLnBrk="0" hangingPunct="1">
              <a:lnSpc>
                <a:spcPct val="150000"/>
              </a:lnSpc>
              <a:spcBef>
                <a:spcPts val="1000"/>
              </a:spcBef>
              <a:buFont typeface="Arial" panose="020B0604020202020204" pitchFamily="34" charset="0"/>
              <a:buChar char="•"/>
            </a:pPr>
            <a:r>
              <a:rPr lang="ar-JO" sz="2100" dirty="0">
                <a:solidFill>
                  <a:srgbClr val="002060"/>
                </a:solidFill>
              </a:rPr>
              <a:t>تطبيق مبادئ الأمن والسلامة الرقمية في الممارسات الإعلامية والتسويقية</a:t>
            </a:r>
          </a:p>
          <a:p>
            <a:pPr marL="228600" indent="-228600" algn="r" defTabSz="914400" rtl="1" eaLnBrk="1" latinLnBrk="0" hangingPunct="1">
              <a:lnSpc>
                <a:spcPct val="150000"/>
              </a:lnSpc>
              <a:spcBef>
                <a:spcPts val="1000"/>
              </a:spcBef>
              <a:buFont typeface="Arial" panose="020B0604020202020204" pitchFamily="34" charset="0"/>
              <a:buChar char="•"/>
            </a:pPr>
            <a:r>
              <a:rPr lang="ar-JO" sz="2100" dirty="0">
                <a:solidFill>
                  <a:srgbClr val="002060"/>
                </a:solidFill>
              </a:rPr>
              <a:t>تحليل قضايا إعلامية وتسويقية معاصرة باستخدام أدوات بحثية وتطبيقية</a:t>
            </a:r>
          </a:p>
          <a:p>
            <a:pPr marL="228600" indent="-228600" algn="r" defTabSz="914400" rtl="1" eaLnBrk="1" latinLnBrk="0" hangingPunct="1">
              <a:lnSpc>
                <a:spcPct val="150000"/>
              </a:lnSpc>
              <a:spcBef>
                <a:spcPts val="1000"/>
              </a:spcBef>
              <a:buFont typeface="Arial" panose="020B0604020202020204" pitchFamily="34" charset="0"/>
              <a:buChar char="•"/>
            </a:pPr>
            <a:r>
              <a:rPr lang="ar-JO" sz="2100" dirty="0">
                <a:solidFill>
                  <a:srgbClr val="002060"/>
                </a:solidFill>
              </a:rPr>
              <a:t>تقييم حملات إعلامية أو تسويقية من منظور أخلاقي ومهني</a:t>
            </a:r>
          </a:p>
          <a:p>
            <a:pPr marL="228600" indent="-228600" algn="r" defTabSz="914400" rtl="1" eaLnBrk="1" latinLnBrk="0" hangingPunct="1">
              <a:lnSpc>
                <a:spcPct val="150000"/>
              </a:lnSpc>
              <a:spcBef>
                <a:spcPts val="1000"/>
              </a:spcBef>
              <a:buFont typeface="Arial" panose="020B0604020202020204" pitchFamily="34" charset="0"/>
              <a:buChar char="•"/>
            </a:pPr>
            <a:r>
              <a:rPr lang="ar-JO" sz="2100" dirty="0">
                <a:solidFill>
                  <a:srgbClr val="002060"/>
                </a:solidFill>
              </a:rPr>
              <a:t>توظيف منهجية صحافة الحلول في معالجة قضايا إعلامية</a:t>
            </a:r>
          </a:p>
          <a:p>
            <a:pPr marL="228600" indent="-228600" algn="r" defTabSz="914400" rtl="1" eaLnBrk="1" latinLnBrk="0" hangingPunct="1">
              <a:lnSpc>
                <a:spcPct val="150000"/>
              </a:lnSpc>
              <a:spcBef>
                <a:spcPts val="1000"/>
              </a:spcBef>
              <a:buFont typeface="Arial" panose="020B0604020202020204" pitchFamily="34" charset="0"/>
              <a:buChar char="•"/>
            </a:pPr>
            <a:r>
              <a:rPr lang="ar-JO" sz="2100" dirty="0">
                <a:solidFill>
                  <a:srgbClr val="002060"/>
                </a:solidFill>
              </a:rPr>
              <a:t>تبني مواقف مهنية وأخلاقية مسؤولة في الإعلام والتسويق</a:t>
            </a:r>
          </a:p>
          <a:p>
            <a:pPr marL="228600" indent="-228600" algn="r" defTabSz="914400" rtl="1" eaLnBrk="1" latinLnBrk="0" hangingPunct="1">
              <a:lnSpc>
                <a:spcPct val="150000"/>
              </a:lnSpc>
              <a:spcBef>
                <a:spcPts val="1000"/>
              </a:spcBef>
              <a:buFont typeface="Arial" panose="020B0604020202020204" pitchFamily="34" charset="0"/>
              <a:buChar char="•"/>
            </a:pPr>
            <a:r>
              <a:rPr lang="ar-JO" sz="2100" dirty="0">
                <a:solidFill>
                  <a:srgbClr val="002060"/>
                </a:solidFill>
              </a:rPr>
              <a:t>تطوير وعي نقدي تجاه الممارسات الإعلامية المضللة مثل الغسيل الأخضر أو الأخبار الزائفة</a:t>
            </a:r>
          </a:p>
          <a:p>
            <a:pPr marL="228600" indent="-228600" algn="r" defTabSz="914400" rtl="1" eaLnBrk="1" latinLnBrk="0" hangingPunct="1">
              <a:lnSpc>
                <a:spcPct val="150000"/>
              </a:lnSpc>
              <a:spcBef>
                <a:spcPts val="1000"/>
              </a:spcBef>
              <a:buFont typeface="Arial" panose="020B0604020202020204" pitchFamily="34" charset="0"/>
              <a:buChar char="•"/>
            </a:pPr>
            <a:r>
              <a:rPr lang="ar-JO" sz="2100" dirty="0">
                <a:solidFill>
                  <a:srgbClr val="002060"/>
                </a:solidFill>
              </a:rPr>
              <a:t>تعزيز روح المشاركة والنقاش الواعي في القضايا الإعلامية المعاصرة</a:t>
            </a:r>
            <a:endParaRPr lang="en-JO" sz="2100" dirty="0">
              <a:solidFill>
                <a:srgbClr val="002060"/>
              </a:solidFill>
            </a:endParaRPr>
          </a:p>
        </p:txBody>
      </p:sp>
      <p:sp>
        <p:nvSpPr>
          <p:cNvPr id="8" name="Content Placeholder 7">
            <a:extLst>
              <a:ext uri="{FF2B5EF4-FFF2-40B4-BE49-F238E27FC236}">
                <a16:creationId xmlns:a16="http://schemas.microsoft.com/office/drawing/2014/main" id="{CA6B9E65-F1FD-6B46-AE6A-EB53F25471B6}"/>
              </a:ext>
            </a:extLst>
          </p:cNvPr>
          <p:cNvSpPr>
            <a:spLocks noGrp="1"/>
          </p:cNvSpPr>
          <p:nvPr>
            <p:ph sz="half" idx="2"/>
          </p:nvPr>
        </p:nvSpPr>
        <p:spPr>
          <a:xfrm>
            <a:off x="6654800" y="1358900"/>
            <a:ext cx="5334000" cy="5333297"/>
          </a:xfrm>
        </p:spPr>
        <p:txBody>
          <a:bodyPr>
            <a:normAutofit fontScale="85000" lnSpcReduction="10000"/>
          </a:bodyPr>
          <a:lstStyle/>
          <a:p>
            <a:pPr marL="0" indent="0" algn="r" defTabSz="914400" rtl="1" eaLnBrk="1" latinLnBrk="0" hangingPunct="1">
              <a:lnSpc>
                <a:spcPct val="90000"/>
              </a:lnSpc>
              <a:spcBef>
                <a:spcPts val="1000"/>
              </a:spcBef>
              <a:buNone/>
            </a:pPr>
            <a:r>
              <a:rPr lang="ar-JO" sz="2000" b="1" u="sng" dirty="0">
                <a:solidFill>
                  <a:schemeClr val="accent1"/>
                </a:solidFill>
              </a:rPr>
              <a:t>مخرجات التعلم المعرفية (</a:t>
            </a:r>
            <a:r>
              <a:rPr lang="en-US" sz="2000" b="1" u="sng" dirty="0">
                <a:solidFill>
                  <a:schemeClr val="accent1"/>
                </a:solidFill>
              </a:rPr>
              <a:t>Knowledge Outcomes)</a:t>
            </a:r>
          </a:p>
          <a:p>
            <a:pPr marL="228600" indent="-228600" algn="r" defTabSz="914400" rtl="1" eaLnBrk="1" latinLnBrk="0" hangingPunct="1">
              <a:lnSpc>
                <a:spcPct val="150000"/>
              </a:lnSpc>
              <a:spcBef>
                <a:spcPts val="1000"/>
              </a:spcBef>
              <a:buFont typeface="Arial" panose="020B0604020202020204" pitchFamily="34" charset="0"/>
              <a:buChar char="•"/>
            </a:pPr>
            <a:r>
              <a:rPr lang="ar-JO" sz="1900" dirty="0">
                <a:solidFill>
                  <a:srgbClr val="0070C0"/>
                </a:solidFill>
              </a:rPr>
              <a:t>بنهاية المقرر سيكون الطالب قادرًا على:</a:t>
            </a:r>
          </a:p>
          <a:p>
            <a:pPr marL="228600" indent="-228600" algn="r" defTabSz="914400" rtl="1" eaLnBrk="1" latinLnBrk="0" hangingPunct="1">
              <a:lnSpc>
                <a:spcPct val="150000"/>
              </a:lnSpc>
              <a:spcBef>
                <a:spcPts val="1000"/>
              </a:spcBef>
              <a:buFont typeface="Arial" panose="020B0604020202020204" pitchFamily="34" charset="0"/>
              <a:buChar char="•"/>
            </a:pPr>
            <a:r>
              <a:rPr lang="ar-JO" sz="1900" dirty="0">
                <a:solidFill>
                  <a:srgbClr val="0070C0"/>
                </a:solidFill>
              </a:rPr>
              <a:t>شرح دور الخوارزميات وفقاعات الفلترة في تشكيل المحتوى الإعلامي والتسويقي</a:t>
            </a:r>
          </a:p>
          <a:p>
            <a:pPr marL="228600" indent="-228600" algn="r" defTabSz="914400" rtl="1" eaLnBrk="1" latinLnBrk="0" hangingPunct="1">
              <a:lnSpc>
                <a:spcPct val="150000"/>
              </a:lnSpc>
              <a:spcBef>
                <a:spcPts val="1000"/>
              </a:spcBef>
              <a:buFont typeface="Arial" panose="020B0604020202020204" pitchFamily="34" charset="0"/>
              <a:buChar char="•"/>
            </a:pPr>
            <a:r>
              <a:rPr lang="ar-JO" sz="1900" dirty="0">
                <a:solidFill>
                  <a:srgbClr val="0070C0"/>
                </a:solidFill>
              </a:rPr>
              <a:t>توضيح مفاهيم الأمن الرقمي والبصمة والهوية الرقمية</a:t>
            </a:r>
          </a:p>
          <a:p>
            <a:pPr marL="228600" indent="-228600" algn="r" defTabSz="914400" rtl="1" eaLnBrk="1" latinLnBrk="0" hangingPunct="1">
              <a:lnSpc>
                <a:spcPct val="150000"/>
              </a:lnSpc>
              <a:spcBef>
                <a:spcPts val="1000"/>
              </a:spcBef>
              <a:buFont typeface="Arial" panose="020B0604020202020204" pitchFamily="34" charset="0"/>
              <a:buChar char="•"/>
            </a:pPr>
            <a:r>
              <a:rPr lang="ar-JO" sz="1900" dirty="0">
                <a:solidFill>
                  <a:srgbClr val="0070C0"/>
                </a:solidFill>
              </a:rPr>
              <a:t>استيعاب العلاقة بين الإعلام الرقمي والتنمية المستدامة</a:t>
            </a:r>
          </a:p>
          <a:p>
            <a:pPr marL="228600" indent="-228600" algn="r" defTabSz="914400" rtl="1" eaLnBrk="1" latinLnBrk="0" hangingPunct="1">
              <a:lnSpc>
                <a:spcPct val="150000"/>
              </a:lnSpc>
              <a:spcBef>
                <a:spcPts val="1000"/>
              </a:spcBef>
              <a:buFont typeface="Arial" panose="020B0604020202020204" pitchFamily="34" charset="0"/>
              <a:buChar char="•"/>
            </a:pPr>
            <a:r>
              <a:rPr lang="ar-JO" sz="1900" dirty="0">
                <a:solidFill>
                  <a:srgbClr val="0070C0"/>
                </a:solidFill>
              </a:rPr>
              <a:t>التعرف على أنماط استخدام الأجيال المختلفة للمنصات الرقمية والفجوة الرقمية</a:t>
            </a:r>
          </a:p>
          <a:p>
            <a:pPr marL="228600" indent="-228600" algn="r" defTabSz="914400" rtl="1" eaLnBrk="1" latinLnBrk="0" hangingPunct="1">
              <a:lnSpc>
                <a:spcPct val="150000"/>
              </a:lnSpc>
              <a:spcBef>
                <a:spcPts val="1000"/>
              </a:spcBef>
              <a:buFont typeface="Arial" panose="020B0604020202020204" pitchFamily="34" charset="0"/>
              <a:buChar char="•"/>
            </a:pPr>
            <a:r>
              <a:rPr lang="ar-JO" sz="1900" dirty="0">
                <a:solidFill>
                  <a:srgbClr val="0070C0"/>
                </a:solidFill>
              </a:rPr>
              <a:t>استشراف تأثير الذكاء الاصطناعي على مستقبل الإعلام والإعلان الرقمي</a:t>
            </a:r>
            <a:endParaRPr lang="en-JO" sz="1900" dirty="0">
              <a:solidFill>
                <a:srgbClr val="0070C0"/>
              </a:solidFill>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8F3EB-4D1F-5547-86BD-AD616C888B92}"/>
              </a:ext>
            </a:extLst>
          </p:cNvPr>
          <p:cNvSpPr>
            <a:spLocks noGrp="1"/>
          </p:cNvSpPr>
          <p:nvPr>
            <p:ph type="title"/>
          </p:nvPr>
        </p:nvSpPr>
        <p:spPr>
          <a:xfrm>
            <a:off x="838200" y="2911556"/>
            <a:ext cx="10515600" cy="1325563"/>
          </a:xfrm>
        </p:spPr>
        <p:txBody>
          <a:bodyPr/>
          <a:lstStyle/>
          <a:p>
            <a:pPr algn="ctr"/>
            <a:r>
              <a:rPr lang="ar-SA" b="1" u="sng" dirty="0">
                <a:solidFill>
                  <a:schemeClr val="accent1"/>
                </a:solidFill>
                <a:cs typeface="+mn-cs"/>
              </a:rPr>
              <a:t>موضوعات المقرر </a:t>
            </a:r>
            <a:endParaRPr lang="en-JO" b="1" u="sng" dirty="0">
              <a:solidFill>
                <a:schemeClr val="accent1"/>
              </a:solidFill>
              <a:cs typeface="+mn-cs"/>
            </a:endParaRPr>
          </a:p>
        </p:txBody>
      </p:sp>
      <p:pic>
        <p:nvPicPr>
          <p:cNvPr id="3" name="Graphic 21">
            <a:extLst>
              <a:ext uri="{FF2B5EF4-FFF2-40B4-BE49-F238E27FC236}">
                <a16:creationId xmlns:a16="http://schemas.microsoft.com/office/drawing/2014/main" id="{E4AD7599-D7FE-7D41-A7A1-C7585E0DDA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10" y="0"/>
            <a:ext cx="2305141" cy="1076343"/>
          </a:xfrm>
          <a:prstGeom prst="rect">
            <a:avLst/>
          </a:prstGeom>
        </p:spPr>
      </p:pic>
      <p:sp>
        <p:nvSpPr>
          <p:cNvPr id="4" name="Rectangle 3">
            <a:extLst>
              <a:ext uri="{FF2B5EF4-FFF2-40B4-BE49-F238E27FC236}">
                <a16:creationId xmlns:a16="http://schemas.microsoft.com/office/drawing/2014/main" id="{3A623D4B-DAA0-2C47-BD0A-F327C29F7B4D}"/>
              </a:ext>
            </a:extLst>
          </p:cNvPr>
          <p:cNvSpPr/>
          <p:nvPr/>
        </p:nvSpPr>
        <p:spPr>
          <a:xfrm>
            <a:off x="2639028" y="2967334"/>
            <a:ext cx="6609144" cy="923330"/>
          </a:xfrm>
          <a:prstGeom prst="rect">
            <a:avLst/>
          </a:prstGeom>
        </p:spPr>
        <p:style>
          <a:lnRef idx="0">
            <a:schemeClr val="accent1"/>
          </a:lnRef>
          <a:fillRef idx="3">
            <a:schemeClr val="accent1"/>
          </a:fillRef>
          <a:effectRef idx="3">
            <a:schemeClr val="accent1"/>
          </a:effectRef>
          <a:fontRef idx="minor">
            <a:schemeClr val="lt1"/>
          </a:fontRef>
        </p:style>
        <p:txBody>
          <a:bodyPr wrap="square" lIns="91440" tIns="45720" rIns="91440" bIns="45720">
            <a:spAutoFit/>
          </a:bodyPr>
          <a:lstStyle/>
          <a:p>
            <a:pPr algn="ctr"/>
            <a:r>
              <a:rPr lang="ar-SA" sz="5400" b="1" u="sng"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cs typeface="+mn-cs"/>
              </a:rPr>
              <a:t>موضوعات المقرر </a:t>
            </a:r>
            <a:endParaRPr lang="en-JO"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21623620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193472" y="41169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669" y="-126481"/>
            <a:ext cx="2305141" cy="1076343"/>
          </a:xfrm>
          <a:prstGeom prst="rect">
            <a:avLst/>
          </a:prstGeom>
        </p:spPr>
      </p:pic>
      <p:sp>
        <p:nvSpPr>
          <p:cNvPr id="6" name="Content Placeholder 5">
            <a:extLst>
              <a:ext uri="{FF2B5EF4-FFF2-40B4-BE49-F238E27FC236}">
                <a16:creationId xmlns:a16="http://schemas.microsoft.com/office/drawing/2014/main" id="{3FE76B50-7718-0A41-AB4D-F19E5D410FCA}"/>
              </a:ext>
            </a:extLst>
          </p:cNvPr>
          <p:cNvSpPr>
            <a:spLocks noGrp="1"/>
          </p:cNvSpPr>
          <p:nvPr>
            <p:ph idx="1"/>
          </p:nvPr>
        </p:nvSpPr>
        <p:spPr>
          <a:xfrm>
            <a:off x="253999" y="457409"/>
            <a:ext cx="11861675" cy="6286291"/>
          </a:xfrm>
        </p:spPr>
        <p:txBody>
          <a:bodyPr>
            <a:normAutofit fontScale="77500" lnSpcReduction="20000"/>
          </a:bodyPr>
          <a:lstStyle/>
          <a:p>
            <a:pPr algn="r" rtl="1">
              <a:lnSpc>
                <a:spcPct val="150000"/>
              </a:lnSpc>
            </a:pPr>
            <a:r>
              <a:rPr lang="ar-JO" sz="2300" dirty="0"/>
              <a:t>الإ</a:t>
            </a:r>
            <a:r>
              <a:rPr lang="ar-JO" sz="2300" dirty="0">
                <a:solidFill>
                  <a:schemeClr val="accent1">
                    <a:lumMod val="75000"/>
                  </a:schemeClr>
                </a:solidFill>
              </a:rPr>
              <a:t>علام والمجتمع: الإطار المفاهيمي والاتجاهات الكبرى</a:t>
            </a:r>
          </a:p>
          <a:p>
            <a:pPr algn="r" rtl="1">
              <a:lnSpc>
                <a:spcPct val="150000"/>
              </a:lnSpc>
            </a:pPr>
            <a:r>
              <a:rPr lang="ar-JO" sz="2300" dirty="0">
                <a:solidFill>
                  <a:schemeClr val="accent1">
                    <a:lumMod val="75000"/>
                  </a:schemeClr>
                </a:solidFill>
              </a:rPr>
              <a:t>التنوع والتمثيل والإنصاف في الإعلام</a:t>
            </a:r>
          </a:p>
          <a:p>
            <a:pPr algn="r" rtl="1">
              <a:lnSpc>
                <a:spcPct val="150000"/>
              </a:lnSpc>
            </a:pPr>
            <a:r>
              <a:rPr lang="ar-JO" sz="2300" dirty="0">
                <a:solidFill>
                  <a:schemeClr val="accent1">
                    <a:lumMod val="75000"/>
                  </a:schemeClr>
                </a:solidFill>
              </a:rPr>
              <a:t>اقتصاديات الإعلام والمنصات ونماذج الأعمال</a:t>
            </a:r>
          </a:p>
          <a:p>
            <a:pPr algn="r" rtl="1">
              <a:lnSpc>
                <a:spcPct val="150000"/>
              </a:lnSpc>
            </a:pPr>
            <a:r>
              <a:rPr lang="ar-JO" sz="2300" dirty="0">
                <a:solidFill>
                  <a:schemeClr val="accent1">
                    <a:lumMod val="75000"/>
                  </a:schemeClr>
                </a:solidFill>
              </a:rPr>
              <a:t>الأمن والسلامة الرقمية للإعلاميين والمسوقين</a:t>
            </a:r>
          </a:p>
          <a:p>
            <a:pPr algn="r" rtl="1">
              <a:lnSpc>
                <a:spcPct val="150000"/>
              </a:lnSpc>
            </a:pPr>
            <a:r>
              <a:rPr lang="ar-JO" sz="2300" dirty="0">
                <a:solidFill>
                  <a:schemeClr val="accent1">
                    <a:lumMod val="75000"/>
                  </a:schemeClr>
                </a:solidFill>
              </a:rPr>
              <a:t>الإعلام الرقمي والتنمية المستدامة</a:t>
            </a:r>
          </a:p>
          <a:p>
            <a:pPr algn="r" rtl="1">
              <a:lnSpc>
                <a:spcPct val="150000"/>
              </a:lnSpc>
            </a:pPr>
            <a:r>
              <a:rPr lang="ar-JO" sz="2300" dirty="0">
                <a:solidFill>
                  <a:schemeClr val="accent1">
                    <a:lumMod val="75000"/>
                  </a:schemeClr>
                </a:solidFill>
              </a:rPr>
              <a:t>الدبلوماسية الرقمية والاتصال في أوقات الأزمات</a:t>
            </a:r>
          </a:p>
          <a:p>
            <a:pPr algn="r" rtl="1">
              <a:lnSpc>
                <a:spcPct val="150000"/>
              </a:lnSpc>
            </a:pPr>
            <a:r>
              <a:rPr lang="ar-JO" sz="2300" dirty="0">
                <a:solidFill>
                  <a:schemeClr val="accent1">
                    <a:lumMod val="75000"/>
                  </a:schemeClr>
                </a:solidFill>
              </a:rPr>
              <a:t>التقسيم الجيلي والفجوة الرقمية</a:t>
            </a:r>
          </a:p>
          <a:p>
            <a:pPr algn="r" rtl="1">
              <a:lnSpc>
                <a:spcPct val="150000"/>
              </a:lnSpc>
            </a:pPr>
            <a:r>
              <a:rPr lang="ar-JO" sz="2300" dirty="0">
                <a:solidFill>
                  <a:schemeClr val="accent1">
                    <a:lumMod val="75000"/>
                  </a:schemeClr>
                </a:solidFill>
              </a:rPr>
              <a:t>الإعلام الأمني وحروب الجيل الخامس</a:t>
            </a:r>
          </a:p>
          <a:p>
            <a:pPr algn="r" rtl="1">
              <a:lnSpc>
                <a:spcPct val="150000"/>
              </a:lnSpc>
            </a:pPr>
            <a:r>
              <a:rPr lang="ar-JO" sz="2300" dirty="0">
                <a:solidFill>
                  <a:schemeClr val="accent1">
                    <a:lumMod val="75000"/>
                  </a:schemeClr>
                </a:solidFill>
              </a:rPr>
              <a:t>صحافة الحلول</a:t>
            </a:r>
          </a:p>
          <a:p>
            <a:pPr algn="r" rtl="1">
              <a:lnSpc>
                <a:spcPct val="150000"/>
              </a:lnSpc>
            </a:pPr>
            <a:r>
              <a:rPr lang="ar-JO" sz="2300" dirty="0">
                <a:solidFill>
                  <a:schemeClr val="accent1">
                    <a:lumMod val="75000"/>
                  </a:schemeClr>
                </a:solidFill>
              </a:rPr>
              <a:t>الذكاء الاصطناعي التوليدي والإنتاج الإعلامي</a:t>
            </a:r>
          </a:p>
          <a:p>
            <a:pPr algn="r" rtl="1">
              <a:lnSpc>
                <a:spcPct val="150000"/>
              </a:lnSpc>
            </a:pPr>
            <a:r>
              <a:rPr lang="ar-JO" sz="2300" dirty="0">
                <a:solidFill>
                  <a:schemeClr val="accent1">
                    <a:lumMod val="75000"/>
                  </a:schemeClr>
                </a:solidFill>
              </a:rPr>
              <a:t>قضايا الإعلان الرقمي والتأثير في السلوك الاستهلاكي</a:t>
            </a:r>
          </a:p>
          <a:p>
            <a:pPr algn="r" rtl="1">
              <a:lnSpc>
                <a:spcPct val="150000"/>
              </a:lnSpc>
            </a:pPr>
            <a:r>
              <a:rPr lang="ar-JO" sz="2300" dirty="0">
                <a:solidFill>
                  <a:schemeClr val="accent1">
                    <a:lumMod val="75000"/>
                  </a:schemeClr>
                </a:solidFill>
              </a:rPr>
              <a:t>الإعلام والقضايا المجتمعية</a:t>
            </a:r>
          </a:p>
          <a:p>
            <a:pPr algn="r" rtl="1">
              <a:lnSpc>
                <a:spcPct val="150000"/>
              </a:lnSpc>
            </a:pPr>
            <a:r>
              <a:rPr lang="ar-JO" sz="2300" dirty="0">
                <a:solidFill>
                  <a:schemeClr val="accent1">
                    <a:lumMod val="75000"/>
                  </a:schemeClr>
                </a:solidFill>
              </a:rPr>
              <a:t>دراسات حالة تطبيقية متقدمة + عيادة سياسات المنصات</a:t>
            </a: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pic>
        <p:nvPicPr>
          <p:cNvPr id="10" name="Picture 9">
            <a:extLst>
              <a:ext uri="{FF2B5EF4-FFF2-40B4-BE49-F238E27FC236}">
                <a16:creationId xmlns:a16="http://schemas.microsoft.com/office/drawing/2014/main" id="{9757FCE2-7D4A-3545-AA00-86EDE3DFB58A}"/>
              </a:ext>
            </a:extLst>
          </p:cNvPr>
          <p:cNvPicPr>
            <a:picLocks noChangeAspect="1"/>
          </p:cNvPicPr>
          <p:nvPr/>
        </p:nvPicPr>
        <p:blipFill>
          <a:blip r:embed="rId3">
            <a:alphaModFix/>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63634" y="3202518"/>
            <a:ext cx="7623234" cy="3990286"/>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3" name="Rectangle: Rounded Corners 22"/>
          <p:cNvSpPr/>
          <p:nvPr/>
        </p:nvSpPr>
        <p:spPr>
          <a:xfrm>
            <a:off x="1" y="853438"/>
            <a:ext cx="12192000" cy="600456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9769" y="-90998"/>
            <a:ext cx="2305141" cy="1076343"/>
          </a:xfrm>
          <a:prstGeom prst="rect">
            <a:avLst/>
          </a:prstGeom>
        </p:spPr>
      </p:pic>
      <p:sp>
        <p:nvSpPr>
          <p:cNvPr id="6" name="Content Placeholder 5">
            <a:extLst>
              <a:ext uri="{FF2B5EF4-FFF2-40B4-BE49-F238E27FC236}">
                <a16:creationId xmlns:a16="http://schemas.microsoft.com/office/drawing/2014/main" id="{855020ED-2AA3-9A4A-BA95-851A79EAFFB6}"/>
              </a:ext>
            </a:extLst>
          </p:cNvPr>
          <p:cNvSpPr>
            <a:spLocks noGrp="1"/>
          </p:cNvSpPr>
          <p:nvPr>
            <p:ph sz="half" idx="1"/>
          </p:nvPr>
        </p:nvSpPr>
        <p:spPr>
          <a:xfrm>
            <a:off x="266218" y="853438"/>
            <a:ext cx="5587620" cy="5925036"/>
          </a:xfrm>
        </p:spPr>
        <p:txBody>
          <a:bodyPr>
            <a:normAutofit lnSpcReduction="10000"/>
          </a:bodyPr>
          <a:lstStyle/>
          <a:p>
            <a:pPr marL="342900" lvl="0" indent="-342900" algn="r" rtl="1">
              <a:lnSpc>
                <a:spcPct val="150000"/>
              </a:lnSpc>
              <a:spcAft>
                <a:spcPts val="0"/>
              </a:spcAft>
              <a:buFont typeface="Courier New" panose="02070309020205020404" pitchFamily="49" charset="0"/>
              <a:buChar char="o"/>
            </a:pPr>
            <a:r>
              <a:rPr lang="ar-SA" sz="2400" b="1" dirty="0">
                <a:effectLst/>
                <a:latin typeface="Calibri" panose="020F0502020204030204" pitchFamily="34" charset="0"/>
                <a:ea typeface="Calibri" panose="020F0502020204030204" pitchFamily="34" charset="0"/>
                <a:cs typeface="Times New Roman" panose="02020603050405020304" pitchFamily="18" charset="0"/>
              </a:rPr>
              <a:t>الأمن والسلامة الرقمية للإعلاميين والمسوقين</a:t>
            </a:r>
          </a:p>
          <a:p>
            <a:pPr marL="0" lvl="0" indent="0" algn="r" rtl="1">
              <a:lnSpc>
                <a:spcPct val="150000"/>
              </a:lnSpc>
              <a:spcAft>
                <a:spcPts val="0"/>
              </a:spcAft>
              <a:buNone/>
            </a:pPr>
            <a:r>
              <a:rPr lang="ar-SA" sz="1800" dirty="0">
                <a:effectLst/>
                <a:latin typeface="Calibri" panose="020F0502020204030204" pitchFamily="34" charset="0"/>
                <a:ea typeface="Calibri" panose="020F0502020204030204" pitchFamily="34" charset="0"/>
                <a:cs typeface="Times New Roman" panose="02020603050405020304" pitchFamily="18" charset="0"/>
              </a:rPr>
              <a:t>المخاطر </a:t>
            </a:r>
            <a:r>
              <a:rPr lang="ar-SA" sz="1800" dirty="0" err="1">
                <a:effectLst/>
                <a:latin typeface="Calibri" panose="020F0502020204030204" pitchFamily="34" charset="0"/>
                <a:ea typeface="Calibri" panose="020F0502020204030204" pitchFamily="34" charset="0"/>
                <a:cs typeface="Times New Roman" panose="02020603050405020304" pitchFamily="18" charset="0"/>
              </a:rPr>
              <a:t>السيبرانية</a:t>
            </a:r>
            <a:r>
              <a:rPr lang="ar-SA" sz="1800" dirty="0">
                <a:effectLst/>
                <a:latin typeface="Calibri" panose="020F0502020204030204" pitchFamily="34" charset="0"/>
                <a:ea typeface="Calibri" panose="020F0502020204030204" pitchFamily="34" charset="0"/>
                <a:cs typeface="Times New Roman" panose="02020603050405020304" pitchFamily="18" charset="0"/>
              </a:rPr>
              <a:t> وحماية البيانات.</a:t>
            </a:r>
          </a:p>
          <a:p>
            <a:pPr marL="0" lvl="0" indent="0" algn="r" rtl="1">
              <a:lnSpc>
                <a:spcPct val="150000"/>
              </a:lnSpc>
              <a:spcAft>
                <a:spcPts val="0"/>
              </a:spcAft>
              <a:buNone/>
            </a:pPr>
            <a:r>
              <a:rPr lang="ar-SA" sz="1800" dirty="0">
                <a:effectLst/>
                <a:latin typeface="Calibri" panose="020F0502020204030204" pitchFamily="34" charset="0"/>
                <a:ea typeface="Calibri" panose="020F0502020204030204" pitchFamily="34" charset="0"/>
                <a:cs typeface="Times New Roman" panose="02020603050405020304" pitchFamily="18" charset="0"/>
              </a:rPr>
              <a:t>استراتيجيات السلامة الرقمية المهنية.</a:t>
            </a:r>
          </a:p>
          <a:p>
            <a:pPr marL="0" lvl="0" indent="0" algn="r" rtl="1">
              <a:lnSpc>
                <a:spcPct val="150000"/>
              </a:lnSpc>
              <a:spcAft>
                <a:spcPts val="0"/>
              </a:spcAft>
              <a:buNone/>
            </a:pPr>
            <a:r>
              <a:rPr lang="ar-SA" sz="1800" dirty="0">
                <a:effectLst/>
                <a:latin typeface="Calibri" panose="020F0502020204030204" pitchFamily="34" charset="0"/>
                <a:ea typeface="Calibri" panose="020F0502020204030204" pitchFamily="34" charset="0"/>
                <a:cs typeface="Times New Roman" panose="02020603050405020304" pitchFamily="18" charset="0"/>
              </a:rPr>
              <a:t>البصمة الرقمية وبناء السمعة على المنصات</a:t>
            </a:r>
          </a:p>
          <a:p>
            <a:pPr marL="342900" lvl="0" indent="-342900" algn="r" rtl="1">
              <a:lnSpc>
                <a:spcPct val="150000"/>
              </a:lnSpc>
              <a:spcAft>
                <a:spcPts val="0"/>
              </a:spcAft>
              <a:buFont typeface="Courier New" panose="02070309020205020404" pitchFamily="49" charset="0"/>
              <a:buChar char="o"/>
            </a:pPr>
            <a:r>
              <a:rPr lang="ar-SA" sz="21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الإعلام الرقمي والتنمية المستدامة</a:t>
            </a:r>
          </a:p>
          <a:p>
            <a:pPr marL="0" lvl="0" indent="0" algn="r" rtl="1">
              <a:lnSpc>
                <a:spcPct val="150000"/>
              </a:lnSpc>
              <a:spcAft>
                <a:spcPts val="0"/>
              </a:spcAft>
              <a:buNone/>
            </a:pPr>
            <a:r>
              <a:rPr lang="ar-SA" sz="1800" dirty="0">
                <a:effectLst/>
                <a:latin typeface="Calibri" panose="020F0502020204030204" pitchFamily="34" charset="0"/>
                <a:ea typeface="Calibri" panose="020F0502020204030204" pitchFamily="34" charset="0"/>
                <a:cs typeface="Times New Roman" panose="02020603050405020304" pitchFamily="18" charset="0"/>
              </a:rPr>
              <a:t>الإعلام الأخضر والتسويق الأخضر.</a:t>
            </a:r>
          </a:p>
          <a:p>
            <a:pPr marL="0" lvl="0" indent="0" algn="r" rtl="1">
              <a:lnSpc>
                <a:spcPct val="150000"/>
              </a:lnSpc>
              <a:spcAft>
                <a:spcPts val="0"/>
              </a:spcAft>
              <a:buNone/>
            </a:pPr>
            <a:r>
              <a:rPr lang="ar-SA" sz="1800" dirty="0">
                <a:effectLst/>
                <a:latin typeface="Calibri" panose="020F0502020204030204" pitchFamily="34" charset="0"/>
                <a:ea typeface="Calibri" panose="020F0502020204030204" pitchFamily="34" charset="0"/>
                <a:cs typeface="Times New Roman" panose="02020603050405020304" pitchFamily="18" charset="0"/>
              </a:rPr>
              <a:t>كشف ممارسات "الغسيل الأخضر".</a:t>
            </a:r>
          </a:p>
          <a:p>
            <a:pPr marL="0" lvl="0" indent="0" algn="r" rtl="1">
              <a:lnSpc>
                <a:spcPct val="150000"/>
              </a:lnSpc>
              <a:spcAft>
                <a:spcPts val="0"/>
              </a:spcAft>
              <a:buNone/>
            </a:pPr>
            <a:r>
              <a:rPr lang="ar-SA" sz="1800" dirty="0">
                <a:effectLst/>
                <a:latin typeface="Calibri" panose="020F0502020204030204" pitchFamily="34" charset="0"/>
                <a:ea typeface="Calibri" panose="020F0502020204030204" pitchFamily="34" charset="0"/>
                <a:cs typeface="Times New Roman" panose="02020603050405020304" pitchFamily="18" charset="0"/>
              </a:rPr>
              <a:t>مبادرات إعلامية للتوعية البيئية عربيًا ودوليًا</a:t>
            </a:r>
          </a:p>
          <a:p>
            <a:pPr marL="342900" lvl="0" indent="-342900" algn="r" rtl="1">
              <a:lnSpc>
                <a:spcPct val="150000"/>
              </a:lnSpc>
              <a:spcAft>
                <a:spcPts val="0"/>
              </a:spcAft>
              <a:buFont typeface="Courier New" panose="02070309020205020404" pitchFamily="49" charset="0"/>
              <a:buChar char="o"/>
            </a:pPr>
            <a:r>
              <a:rPr lang="ar-JO" sz="2200" b="1" dirty="0">
                <a:solidFill>
                  <a:srgbClr val="C00000"/>
                </a:solidFill>
              </a:rPr>
              <a:t>الدبلوماسية الرقمية والاتصال في أوقات الأزمات</a:t>
            </a:r>
          </a:p>
          <a:p>
            <a:pPr marL="0" lvl="0" indent="0" algn="r" rtl="1">
              <a:lnSpc>
                <a:spcPct val="150000"/>
              </a:lnSpc>
              <a:spcAft>
                <a:spcPts val="0"/>
              </a:spcAft>
              <a:buNone/>
            </a:pPr>
            <a:r>
              <a:rPr lang="ar-JO" sz="1900" dirty="0"/>
              <a:t>الدبلوماسية الرقمية كأداة قوة ناعمة.</a:t>
            </a:r>
          </a:p>
          <a:p>
            <a:pPr marL="0" lvl="0" indent="0" algn="r" rtl="1">
              <a:lnSpc>
                <a:spcPct val="150000"/>
              </a:lnSpc>
              <a:spcAft>
                <a:spcPts val="0"/>
              </a:spcAft>
              <a:buNone/>
            </a:pPr>
            <a:r>
              <a:rPr lang="ar-JO" sz="1900" dirty="0"/>
              <a:t>الاتصال الاستراتيجي للأزمات (حالات عربية ودولية).</a:t>
            </a:r>
            <a:endParaRPr lang="en-JO" sz="1900" dirty="0"/>
          </a:p>
        </p:txBody>
      </p:sp>
      <p:sp>
        <p:nvSpPr>
          <p:cNvPr id="7" name="Content Placeholder 6">
            <a:extLst>
              <a:ext uri="{FF2B5EF4-FFF2-40B4-BE49-F238E27FC236}">
                <a16:creationId xmlns:a16="http://schemas.microsoft.com/office/drawing/2014/main" id="{B74288C2-AE5A-3B40-99C6-8DAC2E64A911}"/>
              </a:ext>
            </a:extLst>
          </p:cNvPr>
          <p:cNvSpPr>
            <a:spLocks noGrp="1"/>
          </p:cNvSpPr>
          <p:nvPr>
            <p:ph sz="half" idx="2"/>
          </p:nvPr>
        </p:nvSpPr>
        <p:spPr>
          <a:xfrm>
            <a:off x="6250328" y="1064872"/>
            <a:ext cx="5814671" cy="5713602"/>
          </a:xfrm>
        </p:spPr>
        <p:txBody>
          <a:bodyPr>
            <a:noAutofit/>
          </a:bodyPr>
          <a:lstStyle/>
          <a:p>
            <a:pPr algn="r" rtl="1"/>
            <a:r>
              <a:rPr lang="ar-JO" sz="2000" b="1" i="0" u="none" strike="noStrike" dirty="0">
                <a:solidFill>
                  <a:srgbClr val="000000"/>
                </a:solidFill>
                <a:effectLst/>
              </a:rPr>
              <a:t>الإعلام والمجتمع: الإطار المفاهيمي والاتجاهات الكبرى</a:t>
            </a:r>
          </a:p>
          <a:p>
            <a:pPr marL="0" indent="0" algn="r" rtl="1">
              <a:buNone/>
            </a:pPr>
            <a:r>
              <a:rPr lang="ar-JO" sz="2000" b="0" i="0" u="none" strike="noStrike" dirty="0">
                <a:solidFill>
                  <a:srgbClr val="000000"/>
                </a:solidFill>
                <a:effectLst/>
              </a:rPr>
              <a:t>علاقة الإعلام ببُنى المجتمع: القوة والهيمنة، المجال العام، المشاركة المدنية.</a:t>
            </a:r>
          </a:p>
          <a:p>
            <a:pPr marL="0" indent="0" algn="r" rtl="1">
              <a:buNone/>
            </a:pPr>
            <a:r>
              <a:rPr lang="ar-JO" sz="2000" b="0" i="0" u="none" strike="noStrike" dirty="0">
                <a:solidFill>
                  <a:srgbClr val="000000"/>
                </a:solidFill>
                <a:effectLst/>
              </a:rPr>
              <a:t>تحولات الاستهلاك الإعلامي والجمهور الهجين.</a:t>
            </a:r>
          </a:p>
          <a:p>
            <a:pPr marL="342900" lvl="0" indent="-342900" algn="r" rtl="1">
              <a:lnSpc>
                <a:spcPct val="150000"/>
              </a:lnSpc>
              <a:spcAft>
                <a:spcPts val="0"/>
              </a:spcAft>
              <a:buFont typeface="Courier New" panose="02070309020205020404" pitchFamily="49" charset="0"/>
              <a:buChar char="o"/>
            </a:pPr>
            <a:r>
              <a:rPr lang="ar-SA" sz="20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التنوع والتمثيل والإنصاف في الإعلام</a:t>
            </a:r>
          </a:p>
          <a:p>
            <a:pPr marL="0" lvl="0" indent="0" algn="r" rtl="1">
              <a:lnSpc>
                <a:spcPct val="150000"/>
              </a:lnSpc>
              <a:spcAft>
                <a:spcPts val="0"/>
              </a:spcAft>
              <a:buNone/>
            </a:pPr>
            <a:r>
              <a:rPr lang="ar-SA" sz="1800" dirty="0">
                <a:effectLst/>
                <a:latin typeface="Calibri" panose="020F0502020204030204" pitchFamily="34" charset="0"/>
                <a:ea typeface="Calibri" panose="020F0502020204030204" pitchFamily="34" charset="0"/>
                <a:cs typeface="Times New Roman" panose="02020603050405020304" pitchFamily="18" charset="0"/>
              </a:rPr>
              <a:t>تمثيلات النوع الاجتماعي والطبقة والإعاقة في الأخبار والإعلان والترفيه.</a:t>
            </a:r>
          </a:p>
          <a:p>
            <a:pPr marL="0" lvl="0" indent="0" algn="r" rtl="1">
              <a:lnSpc>
                <a:spcPct val="150000"/>
              </a:lnSpc>
              <a:spcAft>
                <a:spcPts val="0"/>
              </a:spcAft>
              <a:buNone/>
            </a:pPr>
            <a:r>
              <a:rPr lang="ar-SA" sz="1800" dirty="0">
                <a:effectLst/>
                <a:latin typeface="Calibri" panose="020F0502020204030204" pitchFamily="34" charset="0"/>
                <a:ea typeface="Calibri" panose="020F0502020204030204" pitchFamily="34" charset="0"/>
                <a:cs typeface="Times New Roman" panose="02020603050405020304" pitchFamily="18" charset="0"/>
              </a:rPr>
              <a:t>أثر الصور النمطية على التصورات العامة والسلوك الاستهلاكي.</a:t>
            </a:r>
          </a:p>
          <a:p>
            <a:pPr marL="0" lvl="0" indent="0" algn="r" rtl="1">
              <a:lnSpc>
                <a:spcPct val="150000"/>
              </a:lnSpc>
              <a:spcAft>
                <a:spcPts val="0"/>
              </a:spcAft>
              <a:buNone/>
            </a:pPr>
            <a:r>
              <a:rPr lang="ar-SA" sz="1800" dirty="0">
                <a:effectLst/>
                <a:latin typeface="Calibri" panose="020F0502020204030204" pitchFamily="34" charset="0"/>
                <a:ea typeface="Calibri" panose="020F0502020204030204" pitchFamily="34" charset="0"/>
                <a:cs typeface="Times New Roman" panose="02020603050405020304" pitchFamily="18" charset="0"/>
              </a:rPr>
              <a:t>دراسات حالة وتمارين تفكيك الخطاب.</a:t>
            </a:r>
          </a:p>
          <a:p>
            <a:pPr marL="342900" lvl="0" indent="-342900" algn="r" rtl="1">
              <a:lnSpc>
                <a:spcPct val="150000"/>
              </a:lnSpc>
              <a:spcAft>
                <a:spcPts val="0"/>
              </a:spcAft>
              <a:buFont typeface="Courier New" panose="02070309020205020404" pitchFamily="49" charset="0"/>
              <a:buChar char="o"/>
            </a:pPr>
            <a:r>
              <a:rPr lang="ar-JO" sz="2000" b="1"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rPr>
              <a:t>اقتصاديات الإعلام والمنصات ونماذج الأعمال</a:t>
            </a:r>
          </a:p>
          <a:p>
            <a:pPr marL="0" lvl="0" indent="0" algn="r" rtl="1">
              <a:lnSpc>
                <a:spcPct val="150000"/>
              </a:lnSpc>
              <a:spcAft>
                <a:spcPts val="0"/>
              </a:spcAft>
              <a:buNone/>
            </a:pPr>
            <a:r>
              <a:rPr lang="ar-JO" sz="1800" dirty="0">
                <a:effectLst/>
                <a:latin typeface="Calibri" panose="020F0502020204030204" pitchFamily="34" charset="0"/>
                <a:ea typeface="Calibri" panose="020F0502020204030204" pitchFamily="34" charset="0"/>
                <a:cs typeface="Arial" panose="020B0604020202020204" pitchFamily="34" charset="0"/>
              </a:rPr>
              <a:t>كيف تكسب المنصات: الإعلانات، الاشتراكات، البيانات كأصل.</a:t>
            </a:r>
          </a:p>
          <a:p>
            <a:pPr marL="0" lvl="0" indent="0" algn="r" rtl="1">
              <a:lnSpc>
                <a:spcPct val="150000"/>
              </a:lnSpc>
              <a:spcAft>
                <a:spcPts val="0"/>
              </a:spcAft>
              <a:buNone/>
            </a:pPr>
            <a:r>
              <a:rPr lang="ar-JO" sz="1800" dirty="0">
                <a:effectLst/>
                <a:latin typeface="Calibri" panose="020F0502020204030204" pitchFamily="34" charset="0"/>
                <a:ea typeface="Calibri" panose="020F0502020204030204" pitchFamily="34" charset="0"/>
                <a:cs typeface="Arial" panose="020B0604020202020204" pitchFamily="34" charset="0"/>
              </a:rPr>
              <a:t>آثار الخوارزميات على الوصول والربحية وجودة المحتوى.</a:t>
            </a:r>
          </a:p>
          <a:p>
            <a:pPr marL="0" lvl="0" indent="0" algn="r" rtl="1">
              <a:lnSpc>
                <a:spcPct val="150000"/>
              </a:lnSpc>
              <a:spcAft>
                <a:spcPts val="0"/>
              </a:spcAft>
              <a:buNone/>
            </a:pPr>
            <a:r>
              <a:rPr lang="ar-JO" sz="1800" dirty="0">
                <a:effectLst/>
                <a:latin typeface="Calibri" panose="020F0502020204030204" pitchFamily="34" charset="0"/>
                <a:ea typeface="Calibri" panose="020F0502020204030204" pitchFamily="34" charset="0"/>
                <a:cs typeface="Arial" panose="020B0604020202020204" pitchFamily="34" charset="0"/>
              </a:rPr>
              <a:t>علاقة الإعلام بالتسويق والعلاقات العامة.</a:t>
            </a:r>
            <a:endParaRPr lang="en-JO" sz="1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0823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155372" y="34870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3" name="Rectangle: Rounded Corners 22"/>
          <p:cNvSpPr/>
          <p:nvPr/>
        </p:nvSpPr>
        <p:spPr>
          <a:xfrm>
            <a:off x="0" y="718819"/>
            <a:ext cx="12192000" cy="60929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9769" y="-195065"/>
            <a:ext cx="2305141" cy="1076343"/>
          </a:xfrm>
          <a:prstGeom prst="rect">
            <a:avLst/>
          </a:prstGeom>
        </p:spPr>
      </p:pic>
      <p:sp>
        <p:nvSpPr>
          <p:cNvPr id="6" name="Content Placeholder 5">
            <a:extLst>
              <a:ext uri="{FF2B5EF4-FFF2-40B4-BE49-F238E27FC236}">
                <a16:creationId xmlns:a16="http://schemas.microsoft.com/office/drawing/2014/main" id="{855020ED-2AA3-9A4A-BA95-851A79EAFFB6}"/>
              </a:ext>
            </a:extLst>
          </p:cNvPr>
          <p:cNvSpPr>
            <a:spLocks noGrp="1"/>
          </p:cNvSpPr>
          <p:nvPr>
            <p:ph sz="half" idx="1"/>
          </p:nvPr>
        </p:nvSpPr>
        <p:spPr>
          <a:xfrm>
            <a:off x="17481" y="764538"/>
            <a:ext cx="5587620" cy="5953761"/>
          </a:xfrm>
        </p:spPr>
        <p:txBody>
          <a:bodyPr>
            <a:normAutofit lnSpcReduction="10000"/>
          </a:bodyPr>
          <a:lstStyle/>
          <a:p>
            <a:pPr lvl="0" algn="r" rtl="1">
              <a:lnSpc>
                <a:spcPct val="150000"/>
              </a:lnSpc>
              <a:spcAft>
                <a:spcPts val="0"/>
              </a:spcAft>
              <a:buFont typeface="Wingdings" pitchFamily="2" charset="2"/>
              <a:buChar char="v"/>
            </a:pPr>
            <a:r>
              <a:rPr lang="ar-SA" sz="20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الذكاء الاصطناعي التوليدي والإنتاج الإعلامي</a:t>
            </a:r>
          </a:p>
          <a:p>
            <a:pPr marL="342900" lvl="0" indent="-342900" algn="r" rtl="1">
              <a:lnSpc>
                <a:spcPct val="150000"/>
              </a:lnSpc>
              <a:spcAft>
                <a:spcPts val="0"/>
              </a:spcAft>
              <a:buFont typeface="Courier New" panose="02070309020205020404" pitchFamily="49" charset="0"/>
              <a:buChar char="o"/>
            </a:pPr>
            <a:r>
              <a:rPr lang="ar-SA" sz="1500" dirty="0">
                <a:effectLst/>
                <a:latin typeface="Calibri" panose="020F0502020204030204" pitchFamily="34" charset="0"/>
                <a:ea typeface="Calibri" panose="020F0502020204030204" pitchFamily="34" charset="0"/>
                <a:cs typeface="Times New Roman" panose="02020603050405020304" pitchFamily="18" charset="0"/>
              </a:rPr>
              <a:t>الفرص: الأتمتة، التخصيص، أدوات التحرير والتحقق.</a:t>
            </a:r>
          </a:p>
          <a:p>
            <a:pPr marL="342900" lvl="0" indent="-342900" algn="r" rtl="1">
              <a:lnSpc>
                <a:spcPct val="150000"/>
              </a:lnSpc>
              <a:spcAft>
                <a:spcPts val="0"/>
              </a:spcAft>
              <a:buFont typeface="Courier New" panose="02070309020205020404" pitchFamily="49" charset="0"/>
              <a:buChar char="o"/>
            </a:pPr>
            <a:r>
              <a:rPr lang="ar-SA" sz="1500" dirty="0">
                <a:effectLst/>
                <a:latin typeface="Calibri" panose="020F0502020204030204" pitchFamily="34" charset="0"/>
                <a:ea typeface="Calibri" panose="020F0502020204030204" pitchFamily="34" charset="0"/>
                <a:cs typeface="Times New Roman" panose="02020603050405020304" pitchFamily="18" charset="0"/>
              </a:rPr>
              <a:t>المخاطر: التزييف العميق، الانحياز الخوارزمي.</a:t>
            </a:r>
          </a:p>
          <a:p>
            <a:pPr marL="342900" lvl="0" indent="-342900" algn="r" rtl="1">
              <a:lnSpc>
                <a:spcPct val="150000"/>
              </a:lnSpc>
              <a:spcAft>
                <a:spcPts val="0"/>
              </a:spcAft>
              <a:buFont typeface="Courier New" panose="02070309020205020404" pitchFamily="49" charset="0"/>
              <a:buChar char="o"/>
            </a:pPr>
            <a:r>
              <a:rPr lang="ar-SA" sz="1500" dirty="0">
                <a:effectLst/>
                <a:latin typeface="Calibri" panose="020F0502020204030204" pitchFamily="34" charset="0"/>
                <a:ea typeface="Calibri" panose="020F0502020204030204" pitchFamily="34" charset="0"/>
                <a:cs typeface="Times New Roman" panose="02020603050405020304" pitchFamily="18" charset="0"/>
              </a:rPr>
              <a:t>أخلاقيات الاستخدام وسياسات المؤسسات الإعلامية.</a:t>
            </a:r>
          </a:p>
          <a:p>
            <a:pPr lvl="0" algn="r" rtl="1">
              <a:lnSpc>
                <a:spcPct val="150000"/>
              </a:lnSpc>
              <a:spcAft>
                <a:spcPts val="0"/>
              </a:spcAft>
              <a:buFont typeface="Wingdings" pitchFamily="2" charset="2"/>
              <a:buChar char="v"/>
            </a:pPr>
            <a:r>
              <a:rPr lang="ar-SA" sz="2000" b="1" dirty="0">
                <a:effectLst/>
                <a:latin typeface="Calibri" panose="020F0502020204030204" pitchFamily="34" charset="0"/>
                <a:ea typeface="Calibri" panose="020F0502020204030204" pitchFamily="34" charset="0"/>
                <a:cs typeface="Times New Roman" panose="02020603050405020304" pitchFamily="18" charset="0"/>
              </a:rPr>
              <a:t>قضايا الإعلان الرقمي والتأثير في السلوك الاستهلاكي</a:t>
            </a:r>
          </a:p>
          <a:p>
            <a:pPr marL="0" lvl="0" indent="0" algn="r" rtl="1">
              <a:lnSpc>
                <a:spcPct val="150000"/>
              </a:lnSpc>
              <a:spcAft>
                <a:spcPts val="0"/>
              </a:spcAft>
              <a:buNone/>
            </a:pPr>
            <a:r>
              <a:rPr lang="ar-SA" sz="1400" dirty="0">
                <a:effectLst/>
                <a:latin typeface="Calibri" panose="020F0502020204030204" pitchFamily="34" charset="0"/>
                <a:ea typeface="Calibri" panose="020F0502020204030204" pitchFamily="34" charset="0"/>
                <a:cs typeface="Times New Roman" panose="02020603050405020304" pitchFamily="18" charset="0"/>
              </a:rPr>
              <a:t>المحتوى المؤثر والإعلانات الموجّهة.</a:t>
            </a:r>
          </a:p>
          <a:p>
            <a:pPr marL="0" lvl="0" indent="0" algn="r" rtl="1">
              <a:lnSpc>
                <a:spcPct val="150000"/>
              </a:lnSpc>
              <a:spcAft>
                <a:spcPts val="0"/>
              </a:spcAft>
              <a:buNone/>
            </a:pPr>
            <a:r>
              <a:rPr lang="ar-SA" sz="1400" dirty="0">
                <a:effectLst/>
                <a:latin typeface="Calibri" panose="020F0502020204030204" pitchFamily="34" charset="0"/>
                <a:ea typeface="Calibri" panose="020F0502020204030204" pitchFamily="34" charset="0"/>
                <a:cs typeface="Times New Roman" panose="02020603050405020304" pitchFamily="18" charset="0"/>
              </a:rPr>
              <a:t>الشفافية وحماية المستهلك في السوق العربي.</a:t>
            </a:r>
          </a:p>
          <a:p>
            <a:pPr marL="0" lvl="0" indent="0" algn="r" rtl="1">
              <a:lnSpc>
                <a:spcPct val="150000"/>
              </a:lnSpc>
              <a:spcAft>
                <a:spcPts val="0"/>
              </a:spcAft>
              <a:buNone/>
            </a:pPr>
            <a:r>
              <a:rPr lang="ar-SA" sz="1400" dirty="0">
                <a:effectLst/>
                <a:latin typeface="Calibri" panose="020F0502020204030204" pitchFamily="34" charset="0"/>
                <a:ea typeface="Calibri" panose="020F0502020204030204" pitchFamily="34" charset="0"/>
                <a:cs typeface="Times New Roman" panose="02020603050405020304" pitchFamily="18" charset="0"/>
              </a:rPr>
              <a:t>الحملات المسؤولة اجتماعيًا وعلاقتها بالسمعة والمبيعات.</a:t>
            </a:r>
          </a:p>
          <a:p>
            <a:pPr lvl="0" algn="r" rtl="1">
              <a:lnSpc>
                <a:spcPct val="150000"/>
              </a:lnSpc>
              <a:spcAft>
                <a:spcPts val="0"/>
              </a:spcAft>
              <a:buFont typeface="Wingdings" pitchFamily="2" charset="2"/>
              <a:buChar char="v"/>
            </a:pPr>
            <a:r>
              <a:rPr lang="ar-SA"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الإعلام والقضايا المجتمعية</a:t>
            </a:r>
          </a:p>
          <a:p>
            <a:pPr marL="0" lvl="0" indent="0" algn="r" rtl="1">
              <a:lnSpc>
                <a:spcPct val="150000"/>
              </a:lnSpc>
              <a:spcAft>
                <a:spcPts val="0"/>
              </a:spcAft>
              <a:buNone/>
            </a:pPr>
            <a:r>
              <a:rPr lang="ar-SA" sz="1400" dirty="0">
                <a:effectLst/>
                <a:latin typeface="Calibri" panose="020F0502020204030204" pitchFamily="34" charset="0"/>
                <a:ea typeface="Calibri" panose="020F0502020204030204" pitchFamily="34" charset="0"/>
                <a:cs typeface="Times New Roman" panose="02020603050405020304" pitchFamily="18" charset="0"/>
              </a:rPr>
              <a:t>الإعلام وخطاب الكراهية والعنف.</a:t>
            </a:r>
          </a:p>
          <a:p>
            <a:pPr marL="0" lvl="0" indent="0" algn="r" rtl="1">
              <a:lnSpc>
                <a:spcPct val="150000"/>
              </a:lnSpc>
              <a:spcAft>
                <a:spcPts val="0"/>
              </a:spcAft>
              <a:buNone/>
            </a:pPr>
            <a:r>
              <a:rPr lang="ar-SA" sz="1400" dirty="0">
                <a:effectLst/>
                <a:latin typeface="Calibri" panose="020F0502020204030204" pitchFamily="34" charset="0"/>
                <a:ea typeface="Calibri" panose="020F0502020204030204" pitchFamily="34" charset="0"/>
                <a:cs typeface="Times New Roman" panose="02020603050405020304" pitchFamily="18" charset="0"/>
              </a:rPr>
              <a:t>الإعلام وحقوق الإنسان والتعددية الثقافية.</a:t>
            </a:r>
          </a:p>
          <a:p>
            <a:pPr marL="0" lvl="0" indent="0" algn="r" rtl="1">
              <a:lnSpc>
                <a:spcPct val="150000"/>
              </a:lnSpc>
              <a:spcAft>
                <a:spcPts val="0"/>
              </a:spcAft>
              <a:buNone/>
            </a:pPr>
            <a:r>
              <a:rPr lang="ar-SA" sz="1400" dirty="0">
                <a:effectLst/>
                <a:latin typeface="Calibri" panose="020F0502020204030204" pitchFamily="34" charset="0"/>
                <a:ea typeface="Calibri" panose="020F0502020204030204" pitchFamily="34" charset="0"/>
                <a:cs typeface="Times New Roman" panose="02020603050405020304" pitchFamily="18" charset="0"/>
              </a:rPr>
              <a:t>مبادئ التغطية المسؤولة وتجارب غرف الأخبار.</a:t>
            </a:r>
            <a:endParaRPr lang="en-JO" sz="1400" dirty="0"/>
          </a:p>
        </p:txBody>
      </p:sp>
      <p:sp>
        <p:nvSpPr>
          <p:cNvPr id="7" name="Content Placeholder 6">
            <a:extLst>
              <a:ext uri="{FF2B5EF4-FFF2-40B4-BE49-F238E27FC236}">
                <a16:creationId xmlns:a16="http://schemas.microsoft.com/office/drawing/2014/main" id="{B74288C2-AE5A-3B40-99C6-8DAC2E64A911}"/>
              </a:ext>
            </a:extLst>
          </p:cNvPr>
          <p:cNvSpPr>
            <a:spLocks noGrp="1"/>
          </p:cNvSpPr>
          <p:nvPr>
            <p:ph sz="half" idx="2"/>
          </p:nvPr>
        </p:nvSpPr>
        <p:spPr>
          <a:xfrm>
            <a:off x="6378454" y="841248"/>
            <a:ext cx="5587620" cy="5668045"/>
          </a:xfrm>
        </p:spPr>
        <p:txBody>
          <a:bodyPr>
            <a:normAutofit lnSpcReduction="10000"/>
          </a:bodyPr>
          <a:lstStyle/>
          <a:p>
            <a:pPr lvl="0" algn="r" rtl="1">
              <a:lnSpc>
                <a:spcPct val="150000"/>
              </a:lnSpc>
              <a:spcAft>
                <a:spcPts val="0"/>
              </a:spcAft>
              <a:buFont typeface="Wingdings" pitchFamily="2" charset="2"/>
              <a:buChar char="v"/>
            </a:pPr>
            <a:r>
              <a:rPr lang="ar-SA" sz="20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التقسيم الجيلي والفجوة الرقمية</a:t>
            </a:r>
          </a:p>
          <a:p>
            <a:pPr marL="0" lvl="0" indent="0" algn="r" rtl="1">
              <a:lnSpc>
                <a:spcPct val="150000"/>
              </a:lnSpc>
              <a:spcAft>
                <a:spcPts val="0"/>
              </a:spcAft>
              <a:buNone/>
            </a:pPr>
            <a:r>
              <a:rPr lang="ar-SA" sz="1500" dirty="0">
                <a:effectLst/>
                <a:latin typeface="Calibri" panose="020F0502020204030204" pitchFamily="34" charset="0"/>
                <a:ea typeface="Calibri" panose="020F0502020204030204" pitchFamily="34" charset="0"/>
                <a:cs typeface="Times New Roman" panose="02020603050405020304" pitchFamily="18" charset="0"/>
              </a:rPr>
              <a:t>سمات جيل الألفا والميلينيال و </a:t>
            </a:r>
            <a:r>
              <a:rPr lang="en-US" sz="1500" dirty="0">
                <a:effectLst/>
                <a:latin typeface="Calibri" panose="020F0502020204030204" pitchFamily="34" charset="0"/>
                <a:ea typeface="Calibri" panose="020F0502020204030204" pitchFamily="34" charset="0"/>
                <a:cs typeface="Times New Roman" panose="02020603050405020304" pitchFamily="18" charset="0"/>
              </a:rPr>
              <a:t>Z.</a:t>
            </a:r>
          </a:p>
          <a:p>
            <a:pPr marL="0" lvl="0" indent="0" algn="r" rtl="1">
              <a:lnSpc>
                <a:spcPct val="150000"/>
              </a:lnSpc>
              <a:spcAft>
                <a:spcPts val="0"/>
              </a:spcAft>
              <a:buNone/>
            </a:pPr>
            <a:r>
              <a:rPr lang="ar-SA" sz="1500" dirty="0">
                <a:effectLst/>
                <a:latin typeface="Calibri" panose="020F0502020204030204" pitchFamily="34" charset="0"/>
                <a:ea typeface="Calibri" panose="020F0502020204030204" pitchFamily="34" charset="0"/>
                <a:cs typeface="Times New Roman" panose="02020603050405020304" pitchFamily="18" charset="0"/>
              </a:rPr>
              <a:t>أنماط استخدام الإعلام والتسويق لكل جيل.</a:t>
            </a:r>
          </a:p>
          <a:p>
            <a:pPr marL="0" lvl="0" indent="0" algn="r" rtl="1">
              <a:lnSpc>
                <a:spcPct val="150000"/>
              </a:lnSpc>
              <a:spcAft>
                <a:spcPts val="0"/>
              </a:spcAft>
              <a:buNone/>
            </a:pPr>
            <a:r>
              <a:rPr lang="ar-SA" sz="1500" dirty="0">
                <a:effectLst/>
                <a:latin typeface="Calibri" panose="020F0502020204030204" pitchFamily="34" charset="0"/>
                <a:ea typeface="Calibri" panose="020F0502020204030204" pitchFamily="34" charset="0"/>
                <a:cs typeface="Times New Roman" panose="02020603050405020304" pitchFamily="18" charset="0"/>
              </a:rPr>
              <a:t>الفجوة الرقمية وأثرها على المعرفة والفرص.</a:t>
            </a:r>
          </a:p>
          <a:p>
            <a:pPr lvl="0" algn="r" rtl="1">
              <a:lnSpc>
                <a:spcPct val="150000"/>
              </a:lnSpc>
              <a:spcAft>
                <a:spcPts val="0"/>
              </a:spcAft>
              <a:buFont typeface="Wingdings" pitchFamily="2" charset="2"/>
              <a:buChar char="v"/>
            </a:pPr>
            <a:r>
              <a:rPr lang="ar-SA"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الإعلام الأمني وحروب الجيل الخامس</a:t>
            </a:r>
          </a:p>
          <a:p>
            <a:pPr marL="0" lvl="0" indent="0" algn="r" rtl="1">
              <a:lnSpc>
                <a:spcPct val="150000"/>
              </a:lnSpc>
              <a:spcAft>
                <a:spcPts val="0"/>
              </a:spcAft>
              <a:buNone/>
            </a:pPr>
            <a:r>
              <a:rPr lang="ar-SA" sz="1500" dirty="0">
                <a:effectLst/>
                <a:latin typeface="Calibri" panose="020F0502020204030204" pitchFamily="34" charset="0"/>
                <a:ea typeface="Calibri" panose="020F0502020204030204" pitchFamily="34" charset="0"/>
                <a:cs typeface="Times New Roman" panose="02020603050405020304" pitchFamily="18" charset="0"/>
              </a:rPr>
              <a:t>مفهوم الإعلام الأمني.</a:t>
            </a:r>
          </a:p>
          <a:p>
            <a:pPr marL="0" lvl="0" indent="0" algn="r" rtl="1">
              <a:lnSpc>
                <a:spcPct val="150000"/>
              </a:lnSpc>
              <a:spcAft>
                <a:spcPts val="0"/>
              </a:spcAft>
              <a:buNone/>
            </a:pPr>
            <a:r>
              <a:rPr lang="ar-SA" sz="1500" dirty="0">
                <a:effectLst/>
                <a:latin typeface="Calibri" panose="020F0502020204030204" pitchFamily="34" charset="0"/>
                <a:ea typeface="Calibri" panose="020F0502020204030204" pitchFamily="34" charset="0"/>
                <a:cs typeface="Times New Roman" panose="02020603050405020304" pitchFamily="18" charset="0"/>
              </a:rPr>
              <a:t>خصائص حروب الجيل الخامس.</a:t>
            </a:r>
          </a:p>
          <a:p>
            <a:pPr marL="0" lvl="0" indent="0" algn="r" rtl="1">
              <a:lnSpc>
                <a:spcPct val="150000"/>
              </a:lnSpc>
              <a:spcAft>
                <a:spcPts val="0"/>
              </a:spcAft>
              <a:buNone/>
            </a:pPr>
            <a:r>
              <a:rPr lang="ar-SA" sz="1500" dirty="0">
                <a:effectLst/>
                <a:latin typeface="Calibri" panose="020F0502020204030204" pitchFamily="34" charset="0"/>
                <a:ea typeface="Calibri" panose="020F0502020204030204" pitchFamily="34" charset="0"/>
                <a:cs typeface="Times New Roman" panose="02020603050405020304" pitchFamily="18" charset="0"/>
              </a:rPr>
              <a:t>خطاب الكراهية عبر المنصات الرقمية.</a:t>
            </a:r>
          </a:p>
          <a:p>
            <a:pPr lvl="0" algn="r" rtl="1">
              <a:lnSpc>
                <a:spcPct val="150000"/>
              </a:lnSpc>
              <a:spcAft>
                <a:spcPts val="0"/>
              </a:spcAft>
              <a:buFont typeface="Wingdings" pitchFamily="2" charset="2"/>
              <a:buChar char="v"/>
            </a:pPr>
            <a:r>
              <a:rPr lang="ar-SA" sz="2000" b="1" dirty="0">
                <a:effectLst/>
                <a:latin typeface="Calibri" panose="020F0502020204030204" pitchFamily="34" charset="0"/>
                <a:ea typeface="Calibri" panose="020F0502020204030204" pitchFamily="34" charset="0"/>
                <a:cs typeface="Times New Roman" panose="02020603050405020304" pitchFamily="18" charset="0"/>
              </a:rPr>
              <a:t>صحافة الحلول</a:t>
            </a:r>
          </a:p>
          <a:p>
            <a:pPr marL="0" lvl="0" indent="0" algn="r" rtl="1">
              <a:lnSpc>
                <a:spcPct val="150000"/>
              </a:lnSpc>
              <a:spcAft>
                <a:spcPts val="0"/>
              </a:spcAft>
              <a:buNone/>
            </a:pPr>
            <a:r>
              <a:rPr lang="ar-SA" sz="1500" dirty="0">
                <a:effectLst/>
                <a:latin typeface="Calibri" panose="020F0502020204030204" pitchFamily="34" charset="0"/>
                <a:ea typeface="Calibri" panose="020F0502020204030204" pitchFamily="34" charset="0"/>
                <a:cs typeface="Times New Roman" panose="02020603050405020304" pitchFamily="18" charset="0"/>
              </a:rPr>
              <a:t>المفهوم والمنهجية.</a:t>
            </a:r>
          </a:p>
          <a:p>
            <a:pPr marL="0" lvl="0" indent="0" algn="r" rtl="1">
              <a:lnSpc>
                <a:spcPct val="150000"/>
              </a:lnSpc>
              <a:spcAft>
                <a:spcPts val="0"/>
              </a:spcAft>
              <a:buNone/>
            </a:pPr>
            <a:r>
              <a:rPr lang="ar-SA" sz="1500" dirty="0">
                <a:effectLst/>
                <a:latin typeface="Calibri" panose="020F0502020204030204" pitchFamily="34" charset="0"/>
                <a:ea typeface="Calibri" panose="020F0502020204030204" pitchFamily="34" charset="0"/>
                <a:cs typeface="Times New Roman" panose="02020603050405020304" pitchFamily="18" charset="0"/>
              </a:rPr>
              <a:t>مقارنة مع الصحافة التقليدية.</a:t>
            </a:r>
          </a:p>
          <a:p>
            <a:pPr marL="0" lvl="0" indent="0" algn="r" rtl="1">
              <a:lnSpc>
                <a:spcPct val="150000"/>
              </a:lnSpc>
              <a:spcAft>
                <a:spcPts val="0"/>
              </a:spcAft>
              <a:buNone/>
            </a:pPr>
            <a:r>
              <a:rPr lang="ar-SA" sz="1500" dirty="0">
                <a:effectLst/>
                <a:latin typeface="Calibri" panose="020F0502020204030204" pitchFamily="34" charset="0"/>
                <a:ea typeface="Calibri" panose="020F0502020204030204" pitchFamily="34" charset="0"/>
                <a:cs typeface="Times New Roman" panose="02020603050405020304" pitchFamily="18" charset="0"/>
              </a:rPr>
              <a:t>أمثلة عربية ودولية.</a:t>
            </a:r>
            <a:endParaRPr lang="en-JO" sz="15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855485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010393" y="47803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3" name="Rectangle: Rounded Corners 22"/>
          <p:cNvSpPr/>
          <p:nvPr/>
        </p:nvSpPr>
        <p:spPr>
          <a:xfrm>
            <a:off x="8063578" y="142765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601884" y="977067"/>
            <a:ext cx="10081550" cy="58014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algn="r" defTabSz="914400" rtl="1" eaLnBrk="1" latinLnBrk="0" hangingPunct="1"/>
            <a:endParaRPr lang="en-US" b="1" dirty="0">
              <a:solidFill>
                <a:srgbClr val="002060"/>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2687" y="-99276"/>
            <a:ext cx="2305141" cy="1076343"/>
          </a:xfrm>
          <a:prstGeom prst="rect">
            <a:avLst/>
          </a:prstGeom>
        </p:spPr>
      </p:pic>
      <p:sp>
        <p:nvSpPr>
          <p:cNvPr id="6" name="Rounded Rectangle 5">
            <a:extLst>
              <a:ext uri="{FF2B5EF4-FFF2-40B4-BE49-F238E27FC236}">
                <a16:creationId xmlns:a16="http://schemas.microsoft.com/office/drawing/2014/main" id="{6160599A-BC68-364B-B4DD-A6D52E2A0741}"/>
              </a:ext>
            </a:extLst>
          </p:cNvPr>
          <p:cNvSpPr/>
          <p:nvPr/>
        </p:nvSpPr>
        <p:spPr>
          <a:xfrm>
            <a:off x="4236333" y="145475"/>
            <a:ext cx="5470325" cy="71084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dirty="0">
                <a:latin typeface="Kefa" panose="02000506000000020004" pitchFamily="2" charset="77"/>
                <a:cs typeface="+mj-cs"/>
              </a:rPr>
              <a:t>التقييم وتوزيع الدرجات في المساق </a:t>
            </a:r>
            <a:endParaRPr lang="en-JO" sz="2400" dirty="0">
              <a:latin typeface="Kefa" panose="02000506000000020004" pitchFamily="2" charset="77"/>
              <a:cs typeface="+mj-cs"/>
            </a:endParaRPr>
          </a:p>
        </p:txBody>
      </p:sp>
      <p:graphicFrame>
        <p:nvGraphicFramePr>
          <p:cNvPr id="7" name="Diagram 6">
            <a:extLst>
              <a:ext uri="{FF2B5EF4-FFF2-40B4-BE49-F238E27FC236}">
                <a16:creationId xmlns:a16="http://schemas.microsoft.com/office/drawing/2014/main" id="{CA2D2579-B43F-D940-8060-226623030714}"/>
              </a:ext>
            </a:extLst>
          </p:cNvPr>
          <p:cNvGraphicFramePr/>
          <p:nvPr>
            <p:extLst>
              <p:ext uri="{D42A27DB-BD31-4B8C-83A1-F6EECF244321}">
                <p14:modId xmlns:p14="http://schemas.microsoft.com/office/powerpoint/2010/main" val="3502458185"/>
              </p:ext>
            </p:extLst>
          </p:nvPr>
        </p:nvGraphicFramePr>
        <p:xfrm>
          <a:off x="1578659" y="1173115"/>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878422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67" y="735553"/>
            <a:ext cx="11722202" cy="60429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algn="r" defTabSz="914400" rtl="1" eaLnBrk="1" latinLnBrk="0" hangingPunct="1"/>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7708" y="-99276"/>
            <a:ext cx="2305141" cy="1076343"/>
          </a:xfrm>
          <a:prstGeom prst="rect">
            <a:avLst/>
          </a:prstGeom>
        </p:spPr>
      </p:pic>
      <p:sp>
        <p:nvSpPr>
          <p:cNvPr id="2" name="Title 1">
            <a:extLst>
              <a:ext uri="{FF2B5EF4-FFF2-40B4-BE49-F238E27FC236}">
                <a16:creationId xmlns:a16="http://schemas.microsoft.com/office/drawing/2014/main" id="{72D12D4C-F7B2-804B-A77B-48FCEBF49DC9}"/>
              </a:ext>
            </a:extLst>
          </p:cNvPr>
          <p:cNvSpPr>
            <a:spLocks noGrp="1"/>
          </p:cNvSpPr>
          <p:nvPr>
            <p:ph type="title"/>
          </p:nvPr>
        </p:nvSpPr>
        <p:spPr>
          <a:xfrm>
            <a:off x="1752600" y="79526"/>
            <a:ext cx="9169400" cy="656026"/>
          </a:xfrm>
        </p:spPr>
        <p:txBody>
          <a:bodyPr anchor="t">
            <a:noAutofit/>
          </a:bodyPr>
          <a:lstStyle/>
          <a:p>
            <a:pPr algn="ctr" rtl="1"/>
            <a:r>
              <a:rPr lang="ar-SA" sz="2800" b="1" u="sng" dirty="0">
                <a:solidFill>
                  <a:srgbClr val="002060"/>
                </a:solidFill>
              </a:rPr>
              <a:t>أنشطة تطبيقية- </a:t>
            </a:r>
            <a:r>
              <a:rPr lang="ar-JO" sz="2800" b="1" u="sng" dirty="0">
                <a:solidFill>
                  <a:schemeClr val="accent1"/>
                </a:solidFill>
              </a:rPr>
              <a:t>المشروع الاختياري للمساق</a:t>
            </a:r>
            <a:br>
              <a:rPr lang="ar-JO" sz="2800" b="1" u="sng" dirty="0">
                <a:solidFill>
                  <a:schemeClr val="accent1"/>
                </a:solidFill>
              </a:rPr>
            </a:br>
            <a:endParaRPr lang="en-JO" sz="2800" b="1" u="sng" dirty="0">
              <a:solidFill>
                <a:srgbClr val="002060"/>
              </a:solidFill>
            </a:endParaRPr>
          </a:p>
        </p:txBody>
      </p:sp>
      <p:sp>
        <p:nvSpPr>
          <p:cNvPr id="7" name="Content Placeholder 6">
            <a:extLst>
              <a:ext uri="{FF2B5EF4-FFF2-40B4-BE49-F238E27FC236}">
                <a16:creationId xmlns:a16="http://schemas.microsoft.com/office/drawing/2014/main" id="{647439AF-D569-9C42-B1D4-0864A096793E}"/>
              </a:ext>
            </a:extLst>
          </p:cNvPr>
          <p:cNvSpPr>
            <a:spLocks noGrp="1"/>
          </p:cNvSpPr>
          <p:nvPr>
            <p:ph idx="1"/>
          </p:nvPr>
        </p:nvSpPr>
        <p:spPr>
          <a:xfrm>
            <a:off x="370391" y="735552"/>
            <a:ext cx="11532242" cy="5945841"/>
          </a:xfrm>
        </p:spPr>
        <p:txBody>
          <a:bodyPr>
            <a:normAutofit fontScale="70000" lnSpcReduction="20000"/>
          </a:bodyPr>
          <a:lstStyle/>
          <a:p>
            <a:pPr marL="0" indent="0" algn="r" defTabSz="914400" rtl="1" eaLnBrk="1" latinLnBrk="0" hangingPunct="1">
              <a:lnSpc>
                <a:spcPct val="170000"/>
              </a:lnSpc>
              <a:spcBef>
                <a:spcPts val="1000"/>
              </a:spcBef>
              <a:buNone/>
            </a:pPr>
            <a:r>
              <a:rPr lang="ar-JO" sz="2600" dirty="0">
                <a:solidFill>
                  <a:srgbClr val="002060"/>
                </a:solidFill>
              </a:rPr>
              <a:t>رغم أن التقييم في هذا المقرر يعتمد على الاختبارات الأسبوعية والنهائي فقط، إلا أنه سيتم طرح مشروع اختياري (بدون درجات) يهدف إلى:</a:t>
            </a:r>
          </a:p>
          <a:p>
            <a:pPr algn="r" rtl="1">
              <a:lnSpc>
                <a:spcPct val="170000"/>
              </a:lnSpc>
            </a:pPr>
            <a:r>
              <a:rPr lang="ar-JO" sz="2600" dirty="0">
                <a:solidFill>
                  <a:schemeClr val="accent1"/>
                </a:solidFill>
              </a:rPr>
              <a:t>تعزيز قدرتكم على تطبيق المفاهيم النظرية في مواقف عملية</a:t>
            </a:r>
          </a:p>
          <a:p>
            <a:pPr algn="r" rtl="1">
              <a:lnSpc>
                <a:spcPct val="170000"/>
              </a:lnSpc>
            </a:pPr>
            <a:r>
              <a:rPr lang="ar-JO" sz="2600" dirty="0">
                <a:solidFill>
                  <a:schemeClr val="accent1"/>
                </a:solidFill>
              </a:rPr>
              <a:t>تنمية مهارات البحث والتحليل والنقاش لديكم </a:t>
            </a:r>
          </a:p>
          <a:p>
            <a:pPr algn="r" rtl="1">
              <a:lnSpc>
                <a:spcPct val="170000"/>
              </a:lnSpc>
            </a:pPr>
            <a:r>
              <a:rPr lang="ar-JO" sz="2600" dirty="0">
                <a:solidFill>
                  <a:schemeClr val="accent1"/>
                </a:solidFill>
              </a:rPr>
              <a:t>إتاحة الفرصة لكم لإثراء الجلسات النقاشية بخبرات وأفكار متنوعة</a:t>
            </a:r>
          </a:p>
          <a:p>
            <a:pPr marL="0" indent="0" algn="r" defTabSz="914400" rtl="1" eaLnBrk="1" latinLnBrk="0" hangingPunct="1">
              <a:lnSpc>
                <a:spcPct val="90000"/>
              </a:lnSpc>
              <a:spcBef>
                <a:spcPts val="1000"/>
              </a:spcBef>
              <a:buNone/>
            </a:pPr>
            <a:r>
              <a:rPr lang="ar-JO" sz="2300" b="1" u="sng" dirty="0">
                <a:solidFill>
                  <a:srgbClr val="C00000"/>
                </a:solidFill>
              </a:rPr>
              <a:t>أمثلة على المشاريع الاختيارية:</a:t>
            </a:r>
          </a:p>
          <a:p>
            <a:pPr algn="r" defTabSz="914400" rtl="1" eaLnBrk="1" latinLnBrk="0" hangingPunct="1">
              <a:lnSpc>
                <a:spcPct val="90000"/>
              </a:lnSpc>
              <a:spcBef>
                <a:spcPts val="1000"/>
              </a:spcBef>
              <a:buFont typeface="Wingdings" pitchFamily="2" charset="2"/>
              <a:buChar char="ü"/>
            </a:pPr>
            <a:r>
              <a:rPr lang="ar-JO" sz="2300" b="1" dirty="0">
                <a:solidFill>
                  <a:schemeClr val="accent1"/>
                </a:solidFill>
              </a:rPr>
              <a:t>إعداد ورقة موقف/سياسة (</a:t>
            </a:r>
            <a:r>
              <a:rPr lang="en-US" sz="2300" b="1" dirty="0">
                <a:solidFill>
                  <a:schemeClr val="accent1"/>
                </a:solidFill>
              </a:rPr>
              <a:t>Position/Policy Paper):</a:t>
            </a:r>
          </a:p>
          <a:p>
            <a:pPr marL="0" indent="0" algn="r" defTabSz="914400" rtl="1" eaLnBrk="1" latinLnBrk="0" hangingPunct="1">
              <a:lnSpc>
                <a:spcPct val="90000"/>
              </a:lnSpc>
              <a:spcBef>
                <a:spcPts val="1000"/>
              </a:spcBef>
              <a:buNone/>
            </a:pPr>
            <a:r>
              <a:rPr lang="ar-JO" sz="2300" dirty="0">
                <a:solidFill>
                  <a:srgbClr val="002060"/>
                </a:solidFill>
              </a:rPr>
              <a:t>حول قضية إعلامية أو تسويقية معاصرة (مثل: خطاب الكراهية – الإعلام الأخضر – الذكاء الاصطناعي في الإعلام).</a:t>
            </a:r>
          </a:p>
          <a:p>
            <a:pPr marL="0" indent="0" algn="r" defTabSz="914400" rtl="1" eaLnBrk="1" latinLnBrk="0" hangingPunct="1">
              <a:lnSpc>
                <a:spcPct val="90000"/>
              </a:lnSpc>
              <a:spcBef>
                <a:spcPts val="1000"/>
              </a:spcBef>
              <a:buNone/>
            </a:pPr>
            <a:r>
              <a:rPr lang="ar-JO" sz="2300" dirty="0">
                <a:solidFill>
                  <a:srgbClr val="002060"/>
                </a:solidFill>
              </a:rPr>
              <a:t>تقديم توصيات عملية لجهة إعلامية أو علامة تجارية.</a:t>
            </a:r>
          </a:p>
          <a:p>
            <a:pPr algn="r" defTabSz="914400" rtl="1" eaLnBrk="1" latinLnBrk="0" hangingPunct="1">
              <a:lnSpc>
                <a:spcPct val="90000"/>
              </a:lnSpc>
              <a:spcBef>
                <a:spcPts val="1000"/>
              </a:spcBef>
              <a:buFont typeface="Wingdings" pitchFamily="2" charset="2"/>
              <a:buChar char="ü"/>
            </a:pPr>
            <a:r>
              <a:rPr lang="ar-JO" sz="2300" b="1" dirty="0">
                <a:solidFill>
                  <a:schemeClr val="accent1"/>
                </a:solidFill>
              </a:rPr>
              <a:t>مناقشة أو عرض قصير </a:t>
            </a:r>
            <a:r>
              <a:rPr lang="en-US" sz="2300" b="1" dirty="0">
                <a:solidFill>
                  <a:schemeClr val="accent1"/>
                </a:solidFill>
              </a:rPr>
              <a:t>Presentation</a:t>
            </a:r>
          </a:p>
          <a:p>
            <a:pPr marL="0" indent="0" algn="r" defTabSz="914400" rtl="1" eaLnBrk="1" latinLnBrk="0" hangingPunct="1">
              <a:lnSpc>
                <a:spcPct val="90000"/>
              </a:lnSpc>
              <a:spcBef>
                <a:spcPts val="1000"/>
              </a:spcBef>
              <a:buNone/>
            </a:pPr>
            <a:r>
              <a:rPr lang="ar-JO" sz="2300" dirty="0">
                <a:solidFill>
                  <a:srgbClr val="002060"/>
                </a:solidFill>
              </a:rPr>
              <a:t>حول قضية تندرج تحت موضوعات المقرر.</a:t>
            </a:r>
          </a:p>
          <a:p>
            <a:pPr marL="0" indent="0" algn="r" defTabSz="914400" rtl="1" eaLnBrk="1" latinLnBrk="0" hangingPunct="1">
              <a:lnSpc>
                <a:spcPct val="90000"/>
              </a:lnSpc>
              <a:spcBef>
                <a:spcPts val="1000"/>
              </a:spcBef>
              <a:buNone/>
            </a:pPr>
            <a:r>
              <a:rPr lang="ar-JO" sz="2300" dirty="0">
                <a:solidFill>
                  <a:srgbClr val="002060"/>
                </a:solidFill>
              </a:rPr>
              <a:t>عرض أمثلة محلية أو دولية وربطها بالمفاهيم النظرية.</a:t>
            </a:r>
          </a:p>
          <a:p>
            <a:pPr algn="r" defTabSz="914400" rtl="1" eaLnBrk="1" latinLnBrk="0" hangingPunct="1">
              <a:lnSpc>
                <a:spcPct val="90000"/>
              </a:lnSpc>
              <a:spcBef>
                <a:spcPts val="1000"/>
              </a:spcBef>
              <a:buFont typeface="Wingdings" pitchFamily="2" charset="2"/>
              <a:buChar char="ü"/>
            </a:pPr>
            <a:r>
              <a:rPr lang="ar-JO" sz="2300" b="1" dirty="0">
                <a:solidFill>
                  <a:schemeClr val="accent1"/>
                </a:solidFill>
              </a:rPr>
              <a:t>تحليل حالة </a:t>
            </a:r>
            <a:r>
              <a:rPr lang="en-US" sz="2300" b="1" dirty="0">
                <a:solidFill>
                  <a:schemeClr val="accent1"/>
                </a:solidFill>
              </a:rPr>
              <a:t>Case Study</a:t>
            </a:r>
          </a:p>
          <a:p>
            <a:pPr marL="0" indent="0" algn="r" defTabSz="914400" rtl="1" eaLnBrk="1" latinLnBrk="0" hangingPunct="1">
              <a:lnSpc>
                <a:spcPct val="90000"/>
              </a:lnSpc>
              <a:spcBef>
                <a:spcPts val="1000"/>
              </a:spcBef>
              <a:buNone/>
            </a:pPr>
            <a:r>
              <a:rPr lang="ar-JO" sz="2300" dirty="0">
                <a:solidFill>
                  <a:srgbClr val="002060"/>
                </a:solidFill>
              </a:rPr>
              <a:t>اختيار حملة إعلامية أو أزمة رقمية حديثة.</a:t>
            </a:r>
          </a:p>
          <a:p>
            <a:pPr marL="0" indent="0" algn="r" defTabSz="914400" rtl="1" eaLnBrk="1" latinLnBrk="0" hangingPunct="1">
              <a:lnSpc>
                <a:spcPct val="90000"/>
              </a:lnSpc>
              <a:spcBef>
                <a:spcPts val="1000"/>
              </a:spcBef>
              <a:buNone/>
            </a:pPr>
            <a:r>
              <a:rPr lang="ar-JO" sz="2300" dirty="0">
                <a:solidFill>
                  <a:srgbClr val="002060"/>
                </a:solidFill>
              </a:rPr>
              <a:t>تحليل كيفية تعامل الإعلام أو الشركات معها.</a:t>
            </a:r>
          </a:p>
          <a:p>
            <a:pPr algn="r" defTabSz="914400" rtl="1" eaLnBrk="1" latinLnBrk="0" hangingPunct="1">
              <a:lnSpc>
                <a:spcPct val="90000"/>
              </a:lnSpc>
              <a:spcBef>
                <a:spcPts val="1000"/>
              </a:spcBef>
              <a:buFont typeface="Wingdings" pitchFamily="2" charset="2"/>
              <a:buChar char="ü"/>
            </a:pPr>
            <a:r>
              <a:rPr lang="ar-JO" sz="2300" b="1" dirty="0">
                <a:solidFill>
                  <a:schemeClr val="accent1"/>
                </a:solidFill>
              </a:rPr>
              <a:t>كتابة مقالة رأي قصيرة (</a:t>
            </a:r>
            <a:r>
              <a:rPr lang="en-US" sz="2300" b="1" dirty="0">
                <a:solidFill>
                  <a:schemeClr val="accent1"/>
                </a:solidFill>
              </a:rPr>
              <a:t>Op-Ed):</a:t>
            </a:r>
          </a:p>
          <a:p>
            <a:pPr marL="0" indent="0" algn="r" defTabSz="914400" rtl="1" eaLnBrk="1" latinLnBrk="0" hangingPunct="1">
              <a:lnSpc>
                <a:spcPct val="90000"/>
              </a:lnSpc>
              <a:spcBef>
                <a:spcPts val="1000"/>
              </a:spcBef>
              <a:buNone/>
            </a:pPr>
            <a:r>
              <a:rPr lang="ar-JO" sz="2300" dirty="0">
                <a:solidFill>
                  <a:srgbClr val="002060"/>
                </a:solidFill>
              </a:rPr>
              <a:t>حول قضية إعلامية معاصرة مع توظيف ما تعلمه الطالب في المقرر.</a:t>
            </a:r>
            <a:br>
              <a:rPr lang="ar-JO" dirty="0">
                <a:solidFill>
                  <a:schemeClr val="accent1"/>
                </a:solidFill>
              </a:rPr>
            </a:br>
            <a:endParaRPr lang="en-JO" dirty="0">
              <a:solidFill>
                <a:schemeClr val="accent1"/>
              </a:solidFill>
            </a:endParaRPr>
          </a:p>
        </p:txBody>
      </p:sp>
    </p:spTree>
    <p:extLst>
      <p:ext uri="{BB962C8B-B14F-4D97-AF65-F5344CB8AC3E}">
        <p14:creationId xmlns:p14="http://schemas.microsoft.com/office/powerpoint/2010/main" val="23886285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9" name="Rectangle 28"/>
          <p:cNvSpPr/>
          <p:nvPr/>
        </p:nvSpPr>
        <p:spPr>
          <a:xfrm flipV="1">
            <a:off x="1943100" y="438078"/>
            <a:ext cx="102489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0387" y="-122952"/>
            <a:ext cx="2305141" cy="1076343"/>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3898900" y="79526"/>
            <a:ext cx="4851400" cy="658770"/>
          </a:xfrm>
          <a:prstGeom prst="rect">
            <a:avLst/>
          </a:prstGeom>
          <a:ln/>
        </p:spPr>
        <p:style>
          <a:lnRef idx="1">
            <a:schemeClr val="accent1"/>
          </a:lnRef>
          <a:fillRef idx="2">
            <a:schemeClr val="accent1"/>
          </a:fillRef>
          <a:effectRef idx="1">
            <a:schemeClr val="accent1"/>
          </a:effectRef>
          <a:fontRef idx="minor">
            <a:schemeClr val="dk1"/>
          </a:fontRef>
        </p:style>
        <p:txBody>
          <a:bodyPr wrap="square" lIns="91440" tIns="45720" rIns="91440" bIns="45720">
            <a:spAutoFit/>
          </a:bodyPr>
          <a:lstStyle/>
          <a:p>
            <a:pPr marL="0" indent="0" algn="ctr" defTabSz="914400" rtl="1" eaLnBrk="1" latinLnBrk="0" hangingPunct="1">
              <a:lnSpc>
                <a:spcPct val="150000"/>
              </a:lnSpc>
              <a:spcBef>
                <a:spcPts val="1000"/>
              </a:spcBef>
              <a:buNone/>
            </a:pPr>
            <a:r>
              <a:rPr lang="ar-JO" sz="2800" b="1" u="sng" dirty="0">
                <a:solidFill>
                  <a:srgbClr val="002060"/>
                </a:solidFill>
              </a:rPr>
              <a:t>مدخل إلى القضايا الإعلامية</a:t>
            </a:r>
          </a:p>
        </p:txBody>
      </p:sp>
      <p:sp>
        <p:nvSpPr>
          <p:cNvPr id="14" name="Content Placeholder 13">
            <a:extLst>
              <a:ext uri="{FF2B5EF4-FFF2-40B4-BE49-F238E27FC236}">
                <a16:creationId xmlns:a16="http://schemas.microsoft.com/office/drawing/2014/main" id="{0645DA22-C239-ED43-ACAD-18BF0470F07F}"/>
              </a:ext>
            </a:extLst>
          </p:cNvPr>
          <p:cNvSpPr>
            <a:spLocks noGrp="1"/>
          </p:cNvSpPr>
          <p:nvPr>
            <p:ph idx="1"/>
          </p:nvPr>
        </p:nvSpPr>
        <p:spPr>
          <a:xfrm>
            <a:off x="356259" y="953391"/>
            <a:ext cx="11661569" cy="5825083"/>
          </a:xfrm>
        </p:spPr>
        <p:txBody>
          <a:bodyPr>
            <a:normAutofit/>
          </a:bodyPr>
          <a:lstStyle/>
          <a:p>
            <a:pPr marL="0" indent="0" algn="r" defTabSz="914400" rtl="1" eaLnBrk="1" latinLnBrk="0" hangingPunct="1">
              <a:lnSpc>
                <a:spcPct val="150000"/>
              </a:lnSpc>
              <a:spcBef>
                <a:spcPts val="1000"/>
              </a:spcBef>
              <a:buNone/>
            </a:pPr>
            <a:r>
              <a:rPr lang="ar-JO" sz="2400" dirty="0">
                <a:solidFill>
                  <a:srgbClr val="002060"/>
                </a:solidFill>
              </a:rPr>
              <a:t>يعتبر الإعلام جزء أساسي من حياة المجتمعات الحديثة، يؤثر ويتأثر بالسياسة، الاقتصاد، الثقافة، والتكنولوجيا. وتمثل القضايا الإعلامية المواضيع والمشكلات التي تثار داخل الممارسة الإعلامية والتي تحتاج إلى تحليل وفهم.</a:t>
            </a:r>
          </a:p>
          <a:p>
            <a:pPr marL="0" indent="0" algn="r" defTabSz="914400" rtl="1" eaLnBrk="1" latinLnBrk="0" hangingPunct="1">
              <a:lnSpc>
                <a:spcPct val="150000"/>
              </a:lnSpc>
              <a:spcBef>
                <a:spcPts val="1000"/>
              </a:spcBef>
              <a:buNone/>
            </a:pPr>
            <a:r>
              <a:rPr lang="ar-JO" sz="2400" b="1" u="sng" dirty="0">
                <a:solidFill>
                  <a:srgbClr val="002060"/>
                </a:solidFill>
              </a:rPr>
              <a:t>لذلك فإن دراسة القضايا الإعلامية تساعد على:</a:t>
            </a:r>
          </a:p>
          <a:p>
            <a:pPr algn="r" defTabSz="914400" rtl="1" eaLnBrk="1" latinLnBrk="0" hangingPunct="1">
              <a:lnSpc>
                <a:spcPct val="150000"/>
              </a:lnSpc>
              <a:spcBef>
                <a:spcPts val="1000"/>
              </a:spcBef>
              <a:buFont typeface="Wingdings" pitchFamily="2" charset="2"/>
              <a:buChar char="Ø"/>
            </a:pPr>
            <a:r>
              <a:rPr lang="ar-JO" sz="2400" dirty="0">
                <a:solidFill>
                  <a:srgbClr val="002060"/>
                </a:solidFill>
              </a:rPr>
              <a:t>فهم دور الإعلام في تشكيل الرأي العام</a:t>
            </a:r>
          </a:p>
          <a:p>
            <a:pPr algn="r" defTabSz="914400" rtl="1" eaLnBrk="1" latinLnBrk="0" hangingPunct="1">
              <a:lnSpc>
                <a:spcPct val="150000"/>
              </a:lnSpc>
              <a:spcBef>
                <a:spcPts val="1000"/>
              </a:spcBef>
              <a:buFont typeface="Wingdings" pitchFamily="2" charset="2"/>
              <a:buChar char="Ø"/>
            </a:pPr>
            <a:r>
              <a:rPr lang="ar-JO" sz="2400" dirty="0">
                <a:solidFill>
                  <a:srgbClr val="002060"/>
                </a:solidFill>
              </a:rPr>
              <a:t>تقييم تأثير الإعلام على المجتمع</a:t>
            </a:r>
          </a:p>
          <a:p>
            <a:pPr algn="r" defTabSz="914400" rtl="1" eaLnBrk="1" latinLnBrk="0" hangingPunct="1">
              <a:lnSpc>
                <a:spcPct val="150000"/>
              </a:lnSpc>
              <a:spcBef>
                <a:spcPts val="1000"/>
              </a:spcBef>
              <a:buFont typeface="Wingdings" pitchFamily="2" charset="2"/>
              <a:buChar char="Ø"/>
            </a:pPr>
            <a:r>
              <a:rPr lang="ar-JO" sz="2400" dirty="0">
                <a:solidFill>
                  <a:srgbClr val="002060"/>
                </a:solidFill>
              </a:rPr>
              <a:t>تطوير مهارات التعامل مع الإعلام بوعي ومسؤولية</a:t>
            </a:r>
            <a:endParaRPr lang="en-JO" sz="2400" dirty="0"/>
          </a:p>
        </p:txBody>
      </p:sp>
      <p:pic>
        <p:nvPicPr>
          <p:cNvPr id="5" name="Picture 4">
            <a:extLst>
              <a:ext uri="{FF2B5EF4-FFF2-40B4-BE49-F238E27FC236}">
                <a16:creationId xmlns:a16="http://schemas.microsoft.com/office/drawing/2014/main" id="{A8EF8780-56E9-4440-9122-4C821409D155}"/>
              </a:ext>
            </a:extLst>
          </p:cNvPr>
          <p:cNvPicPr>
            <a:picLocks noChangeAspect="1"/>
          </p:cNvPicPr>
          <p:nvPr/>
        </p:nvPicPr>
        <p:blipFill rotWithShape="1">
          <a:blip r:embed="rId3">
            <a:extLst>
              <a:ext uri="{28A0092B-C50C-407E-A947-70E740481C1C}">
                <a14:useLocalDpi xmlns:a14="http://schemas.microsoft.com/office/drawing/2010/main" val="0"/>
              </a:ext>
            </a:extLst>
          </a:blip>
          <a:srcRect b="8218"/>
          <a:stretch/>
        </p:blipFill>
        <p:spPr>
          <a:xfrm>
            <a:off x="0" y="3759200"/>
            <a:ext cx="5377921" cy="3098800"/>
          </a:xfrm>
          <a:prstGeom prst="rect">
            <a:avLst/>
          </a:prstGeom>
        </p:spPr>
      </p:pic>
    </p:spTree>
    <p:extLst>
      <p:ext uri="{BB962C8B-B14F-4D97-AF65-F5344CB8AC3E}">
        <p14:creationId xmlns:p14="http://schemas.microsoft.com/office/powerpoint/2010/main" val="2635425664"/>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9" name="Rectangle 28"/>
          <p:cNvSpPr/>
          <p:nvPr/>
        </p:nvSpPr>
        <p:spPr>
          <a:xfrm flipV="1">
            <a:off x="1943100" y="431801"/>
            <a:ext cx="102488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0387" y="-87055"/>
            <a:ext cx="2305141" cy="1076343"/>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4031485" y="26723"/>
            <a:ext cx="4320413" cy="901593"/>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marL="0" indent="0" algn="r" defTabSz="914400" rtl="1" eaLnBrk="1" latinLnBrk="0" hangingPunct="1">
              <a:lnSpc>
                <a:spcPct val="150000"/>
              </a:lnSpc>
              <a:spcBef>
                <a:spcPts val="1000"/>
              </a:spcBef>
              <a:buNone/>
            </a:pPr>
            <a:r>
              <a:rPr lang="ar-JO" sz="4000" b="1" u="sng" dirty="0">
                <a:ln/>
                <a:solidFill>
                  <a:schemeClr val="accent4"/>
                </a:solidFill>
              </a:rPr>
              <a:t>ما هي القضايا الإعلامية؟</a:t>
            </a:r>
          </a:p>
        </p:txBody>
      </p:sp>
      <p:sp>
        <p:nvSpPr>
          <p:cNvPr id="3" name="Content Placeholder 2">
            <a:extLst>
              <a:ext uri="{FF2B5EF4-FFF2-40B4-BE49-F238E27FC236}">
                <a16:creationId xmlns:a16="http://schemas.microsoft.com/office/drawing/2014/main" id="{F5EBCCCA-8827-724A-A099-CA7B4171A2D2}"/>
              </a:ext>
            </a:extLst>
          </p:cNvPr>
          <p:cNvSpPr>
            <a:spLocks noGrp="1"/>
          </p:cNvSpPr>
          <p:nvPr>
            <p:ph sz="half" idx="2"/>
          </p:nvPr>
        </p:nvSpPr>
        <p:spPr>
          <a:xfrm>
            <a:off x="4381500" y="1050620"/>
            <a:ext cx="7630069" cy="5565565"/>
          </a:xfrm>
        </p:spPr>
        <p:txBody>
          <a:bodyPr>
            <a:normAutofit/>
          </a:bodyPr>
          <a:lstStyle/>
          <a:p>
            <a:pPr marL="0" indent="0" algn="r" defTabSz="914400" rtl="1" eaLnBrk="1" latinLnBrk="0" hangingPunct="1">
              <a:lnSpc>
                <a:spcPct val="150000"/>
              </a:lnSpc>
              <a:spcBef>
                <a:spcPts val="1000"/>
              </a:spcBef>
              <a:buNone/>
            </a:pPr>
            <a:r>
              <a:rPr lang="ar-JO" sz="2400" dirty="0">
                <a:solidFill>
                  <a:srgbClr val="002060"/>
                </a:solidFill>
              </a:rPr>
              <a:t>القضايا الإعلامية: هي الظواهر أو الأحداث أو المشكلات التي تتعلق بالإعلام وأدائه ومحتواه وتأثيره على الجمهور.</a:t>
            </a:r>
          </a:p>
          <a:p>
            <a:pPr marL="0" indent="0" algn="r" defTabSz="914400" rtl="1" eaLnBrk="1" latinLnBrk="0" hangingPunct="1">
              <a:lnSpc>
                <a:spcPct val="150000"/>
              </a:lnSpc>
              <a:spcBef>
                <a:spcPts val="1000"/>
              </a:spcBef>
              <a:buNone/>
            </a:pPr>
            <a:r>
              <a:rPr lang="ar-JO" sz="2400" b="1" u="sng" dirty="0">
                <a:solidFill>
                  <a:srgbClr val="C00000"/>
                </a:solidFill>
              </a:rPr>
              <a:t>مثل:</a:t>
            </a:r>
          </a:p>
          <a:p>
            <a:pPr algn="r" defTabSz="914400" rtl="1" eaLnBrk="1" latinLnBrk="0" hangingPunct="1">
              <a:lnSpc>
                <a:spcPct val="150000"/>
              </a:lnSpc>
              <a:spcBef>
                <a:spcPts val="1000"/>
              </a:spcBef>
              <a:buFont typeface="Wingdings" pitchFamily="2" charset="2"/>
              <a:buChar char="ü"/>
            </a:pPr>
            <a:r>
              <a:rPr lang="ar-JO" sz="2400" dirty="0">
                <a:solidFill>
                  <a:srgbClr val="002060"/>
                </a:solidFill>
              </a:rPr>
              <a:t>انتشار الأخبار الكاذبة أو التضليل الإعلامي</a:t>
            </a:r>
          </a:p>
          <a:p>
            <a:pPr algn="r" defTabSz="914400" rtl="1" eaLnBrk="1" latinLnBrk="0" hangingPunct="1">
              <a:lnSpc>
                <a:spcPct val="150000"/>
              </a:lnSpc>
              <a:spcBef>
                <a:spcPts val="1000"/>
              </a:spcBef>
              <a:buFont typeface="Wingdings" pitchFamily="2" charset="2"/>
              <a:buChar char="ü"/>
            </a:pPr>
            <a:r>
              <a:rPr lang="ar-JO" sz="2400" dirty="0">
                <a:solidFill>
                  <a:srgbClr val="002060"/>
                </a:solidFill>
              </a:rPr>
              <a:t>أخلاقيات المهنة الصحفية</a:t>
            </a:r>
          </a:p>
          <a:p>
            <a:pPr algn="r" defTabSz="914400" rtl="1" eaLnBrk="1" latinLnBrk="0" hangingPunct="1">
              <a:lnSpc>
                <a:spcPct val="150000"/>
              </a:lnSpc>
              <a:spcBef>
                <a:spcPts val="1000"/>
              </a:spcBef>
              <a:buFont typeface="Wingdings" pitchFamily="2" charset="2"/>
              <a:buChar char="ü"/>
            </a:pPr>
            <a:r>
              <a:rPr lang="ar-JO" sz="2400" dirty="0">
                <a:solidFill>
                  <a:srgbClr val="002060"/>
                </a:solidFill>
              </a:rPr>
              <a:t>تأثير وسائل التواصل الاجتماعي على سلوكيات المستهلك</a:t>
            </a:r>
          </a:p>
          <a:p>
            <a:pPr marL="0" indent="0" algn="r" defTabSz="914400" rtl="1" eaLnBrk="1" latinLnBrk="0" hangingPunct="1">
              <a:lnSpc>
                <a:spcPct val="150000"/>
              </a:lnSpc>
              <a:spcBef>
                <a:spcPts val="1000"/>
              </a:spcBef>
              <a:buNone/>
            </a:pPr>
            <a:r>
              <a:rPr lang="ar-JO" sz="2400" u="sng" dirty="0">
                <a:solidFill>
                  <a:srgbClr val="C00000"/>
                </a:solidFill>
              </a:rPr>
              <a:t>الهدف من دراسة القضايا الإعلامية: تحليلها وفهم أسبابها وتأثيرها، واقتراح حلول أو توصيات عملية.</a:t>
            </a:r>
            <a:endParaRPr lang="en-JO" sz="2400" dirty="0">
              <a:solidFill>
                <a:srgbClr val="C00000"/>
              </a:solidFill>
            </a:endParaRPr>
          </a:p>
        </p:txBody>
      </p:sp>
      <p:pic>
        <p:nvPicPr>
          <p:cNvPr id="7" name="Content Placeholder 6">
            <a:extLst>
              <a:ext uri="{FF2B5EF4-FFF2-40B4-BE49-F238E27FC236}">
                <a16:creationId xmlns:a16="http://schemas.microsoft.com/office/drawing/2014/main" id="{A2A03288-9FC4-EF41-89EA-5E4E7BA3B532}"/>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rot="16200000">
            <a:off x="-971958" y="1854555"/>
            <a:ext cx="5975403" cy="4031485"/>
          </a:xfrm>
        </p:spPr>
      </p:pic>
    </p:spTree>
    <p:extLst>
      <p:ext uri="{BB962C8B-B14F-4D97-AF65-F5344CB8AC3E}">
        <p14:creationId xmlns:p14="http://schemas.microsoft.com/office/powerpoint/2010/main" val="2001381222"/>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206D47AF-9B60-7E46-8A5B-9043B43706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3039"/>
            <a:ext cx="12192000" cy="7324078"/>
          </a:xfrm>
          <a:prstGeom prst="rect">
            <a:avLst/>
          </a:prstGeom>
        </p:spPr>
      </p:pic>
      <p:sp>
        <p:nvSpPr>
          <p:cNvPr id="2" name="Title 1">
            <a:extLst>
              <a:ext uri="{FF2B5EF4-FFF2-40B4-BE49-F238E27FC236}">
                <a16:creationId xmlns:a16="http://schemas.microsoft.com/office/drawing/2014/main" id="{056BE7E2-C30E-DD4E-9242-D55AE86CBA74}"/>
              </a:ext>
            </a:extLst>
          </p:cNvPr>
          <p:cNvSpPr>
            <a:spLocks noGrp="1"/>
          </p:cNvSpPr>
          <p:nvPr>
            <p:ph type="title"/>
          </p:nvPr>
        </p:nvSpPr>
        <p:spPr>
          <a:xfrm>
            <a:off x="177800" y="5765476"/>
            <a:ext cx="10515600" cy="1325563"/>
          </a:xfrm>
        </p:spPr>
        <p:txBody>
          <a:bodyPr/>
          <a:lstStyle/>
          <a:p>
            <a:r>
              <a:rPr lang="ar-SA" b="1" dirty="0">
                <a:solidFill>
                  <a:srgbClr val="C00000"/>
                </a:solidFill>
              </a:rPr>
              <a:t>مفاهيم ومصطلحات إعلامية</a:t>
            </a:r>
            <a:endParaRPr lang="en-JO" b="1" dirty="0">
              <a:solidFill>
                <a:srgbClr val="C00000"/>
              </a:solidFill>
            </a:endParaRPr>
          </a:p>
        </p:txBody>
      </p:sp>
    </p:spTree>
    <p:extLst>
      <p:ext uri="{BB962C8B-B14F-4D97-AF65-F5344CB8AC3E}">
        <p14:creationId xmlns:p14="http://schemas.microsoft.com/office/powerpoint/2010/main" val="1085180088"/>
      </p:ext>
    </p:extLst>
  </p:cSld>
  <p:clrMapOvr>
    <a:masterClrMapping/>
  </p:clrMapOvr>
  <p:timing>
    <p:tnLst>
      <p:par>
        <p:cTn id="1" dur="indefinite" restart="never" nodeType="tmRoot">
          <p:childTnLst>
            <p:seq concurrent="1">
              <p:cTn id="2" repeatCount="indefinite" restart="whenNotActive" fill="hold" evtFilter="cancelBubble" nodeType="interactiveSeq">
                <p:stCondLst>
                  <p:cond delay="indefinite"/>
                  <p:cond evt="onBegin" delay="0">
                    <p:tn val="1"/>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 0 L -0.24922 0.06205" pathEditMode="relative" ptsTypes="AA">
                                      <p:cBhvr>
                                        <p:cTn id="6" dur="30000" fill="hold"/>
                                        <p:tgtEl>
                                          <p:spTgt spid="10"/>
                                        </p:tgtEl>
                                        <p:attrNameLst>
                                          <p:attrName>ppt_x</p:attrName>
                                          <p:attrName>ppt_y</p:attrName>
                                        </p:attrNameLst>
                                      </p:cBhvr>
                                    </p:animMotion>
                                  </p:childTnLst>
                                </p:cTn>
                              </p:par>
                              <p:par>
                                <p:cTn id="7" presetID="6" presetClass="emph" presetSubtype="0" accel="50000" decel="50000" fill="hold" nodeType="withEffect">
                                  <p:stCondLst>
                                    <p:cond delay="0"/>
                                  </p:stCondLst>
                                  <p:childTnLst>
                                    <p:animScale>
                                      <p:cBhvr>
                                        <p:cTn id="8" dur="30000" fill="hold"/>
                                        <p:tgtEl>
                                          <p:spTgt spid="10"/>
                                        </p:tgtEl>
                                      </p:cBhvr>
                                      <p:by x="150000" y="150000"/>
                                    </p:animScale>
                                  </p:childTnLst>
                                </p:cTn>
                              </p:par>
                            </p:childTnLst>
                          </p:cTn>
                        </p:par>
                        <p:par>
                          <p:cTn id="9" fill="hold">
                            <p:stCondLst>
                              <p:cond delay="30000"/>
                            </p:stCondLst>
                            <p:childTnLst>
                              <p:par>
                                <p:cTn id="10" presetID="0" presetClass="path" presetSubtype="0" accel="50000" decel="50000" fill="hold" nodeType="afterEffect">
                                  <p:stCondLst>
                                    <p:cond delay="5000"/>
                                  </p:stCondLst>
                                  <p:childTnLst>
                                    <p:animMotion origin="layout" path="M -0.24922 0.06205 L 0.24922 -0.11108" pathEditMode="relative" ptsTypes="AA">
                                      <p:cBhvr>
                                        <p:cTn id="11" dur="30000" fill="hold"/>
                                        <p:tgtEl>
                                          <p:spTgt spid="10"/>
                                        </p:tgtEl>
                                        <p:attrNameLst>
                                          <p:attrName>ppt_x</p:attrName>
                                          <p:attrName>ppt_y</p:attrName>
                                        </p:attrNameLst>
                                      </p:cBhvr>
                                    </p:animMotion>
                                  </p:childTnLst>
                                </p:cTn>
                              </p:par>
                            </p:childTnLst>
                          </p:cTn>
                        </p:par>
                        <p:par>
                          <p:cTn id="12" fill="hold">
                            <p:stCondLst>
                              <p:cond delay="65000"/>
                            </p:stCondLst>
                            <p:childTnLst>
                              <p:par>
                                <p:cTn id="13" presetID="0" presetClass="path" presetSubtype="0" accel="50000" decel="50000" fill="hold" nodeType="afterEffect">
                                  <p:stCondLst>
                                    <p:cond delay="5000"/>
                                  </p:stCondLst>
                                  <p:childTnLst>
                                    <p:animMotion origin="layout" path="M 0.24922 -0.11108 L -0.24922 0.29958" pathEditMode="relative" ptsTypes="AA">
                                      <p:cBhvr>
                                        <p:cTn id="14" dur="30000" fill="hold"/>
                                        <p:tgtEl>
                                          <p:spTgt spid="10"/>
                                        </p:tgtEl>
                                        <p:attrNameLst>
                                          <p:attrName>ppt_x</p:attrName>
                                          <p:attrName>ppt_y</p:attrName>
                                        </p:attrNameLst>
                                      </p:cBhvr>
                                    </p:animMotion>
                                  </p:childTnLst>
                                </p:cTn>
                              </p:par>
                            </p:childTnLst>
                          </p:cTn>
                        </p:par>
                        <p:par>
                          <p:cTn id="15" fill="hold">
                            <p:stCondLst>
                              <p:cond delay="100000"/>
                            </p:stCondLst>
                            <p:childTnLst>
                              <p:par>
                                <p:cTn id="16" presetID="0" presetClass="path" presetSubtype="0" accel="50000" decel="50000" fill="hold" nodeType="afterEffect">
                                  <p:stCondLst>
                                    <p:cond delay="5000"/>
                                  </p:stCondLst>
                                  <p:childTnLst>
                                    <p:animMotion origin="layout" path="M -0.24922 0.29958 L 0 0" pathEditMode="relative" ptsTypes="AA">
                                      <p:cBhvr>
                                        <p:cTn id="17" dur="30000" fill="hold"/>
                                        <p:tgtEl>
                                          <p:spTgt spid="10"/>
                                        </p:tgtEl>
                                        <p:attrNameLst>
                                          <p:attrName>ppt_x</p:attrName>
                                          <p:attrName>ppt_y</p:attrName>
                                        </p:attrNameLst>
                                      </p:cBhvr>
                                    </p:animMotion>
                                  </p:childTnLst>
                                </p:cTn>
                              </p:par>
                              <p:par>
                                <p:cTn id="18" presetID="6" presetClass="emph" presetSubtype="0" accel="50000" decel="50000" fill="hold" nodeType="withEffect">
                                  <p:stCondLst>
                                    <p:cond delay="5000"/>
                                  </p:stCondLst>
                                  <p:childTnLst>
                                    <p:animScale>
                                      <p:cBhvr>
                                        <p:cTn id="19" dur="30000" fill="hold"/>
                                        <p:tgtEl>
                                          <p:spTgt spid="10"/>
                                        </p:tgtEl>
                                      </p:cBhvr>
                                      <p:by x="150000" y="150000"/>
                                      <p:to x="100000" y="100000"/>
                                    </p:animScale>
                                  </p:childTnLst>
                                </p:cTn>
                              </p:par>
                            </p:childTnLst>
                          </p:cTn>
                        </p:par>
                        <p:par>
                          <p:cTn id="20" fill="hold">
                            <p:stCondLst>
                              <p:cond delay="135000"/>
                            </p:stCondLst>
                            <p:childTnLst>
                              <p:par>
                                <p:cTn id="21" presetID="0" presetClass="path" presetSubtype="0" accel="50000" decel="50000" fill="hold" nodeType="afterEffect">
                                  <p:stCondLst>
                                    <p:cond delay="0"/>
                                  </p:stCondLst>
                                  <p:childTnLst>
                                    <p:animMotion origin="layout" path="M 0 0 L 0 0" pathEditMode="relative" ptsTypes="AA">
                                      <p:cBhvr>
                                        <p:cTn id="22" dur="5000" fill="hold"/>
                                        <p:tgtEl>
                                          <p:spTgt spid="10"/>
                                        </p:tgtEl>
                                        <p:attrNameLst>
                                          <p:attrName>ppt_x</p:attrName>
                                          <p:attrName>ppt_y</p:attrName>
                                        </p:attrNameLst>
                                      </p:cBhvr>
                                    </p:animMotion>
                                  </p:childTnLst>
                                </p:cTn>
                              </p:par>
                            </p:childTnLst>
                          </p:cTn>
                        </p:par>
                      </p:childTnLst>
                    </p:cTn>
                  </p:par>
                </p:childTnLst>
              </p:cTn>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9" name="Rectangle 28"/>
          <p:cNvSpPr/>
          <p:nvPr/>
        </p:nvSpPr>
        <p:spPr>
          <a:xfrm flipV="1">
            <a:off x="1943100" y="438078"/>
            <a:ext cx="102489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0387" y="-122952"/>
            <a:ext cx="2305141" cy="1076343"/>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7569595" y="228436"/>
            <a:ext cx="4317209" cy="658770"/>
          </a:xfrm>
          <a:prstGeom prst="rect">
            <a:avLst/>
          </a:prstGeom>
          <a:ln/>
        </p:spPr>
        <p:style>
          <a:lnRef idx="1">
            <a:schemeClr val="accent1"/>
          </a:lnRef>
          <a:fillRef idx="2">
            <a:schemeClr val="accent1"/>
          </a:fillRef>
          <a:effectRef idx="1">
            <a:schemeClr val="accent1"/>
          </a:effectRef>
          <a:fontRef idx="minor">
            <a:schemeClr val="dk1"/>
          </a:fontRef>
        </p:style>
        <p:txBody>
          <a:bodyPr wrap="none" lIns="91440" tIns="45720" rIns="91440" bIns="45720">
            <a:spAutoFit/>
          </a:bodyPr>
          <a:lstStyle/>
          <a:p>
            <a:pPr marL="0" indent="0" algn="r" defTabSz="914400" rtl="1" eaLnBrk="1" latinLnBrk="0" hangingPunct="1">
              <a:lnSpc>
                <a:spcPct val="150000"/>
              </a:lnSpc>
              <a:spcBef>
                <a:spcPts val="1000"/>
              </a:spcBef>
              <a:buNone/>
            </a:pPr>
            <a:r>
              <a:rPr lang="ar-JO" sz="2800" dirty="0">
                <a:solidFill>
                  <a:srgbClr val="002060"/>
                </a:solidFill>
              </a:rPr>
              <a:t>مفاهيم أساسية لفهم القضايا الإعلامية</a:t>
            </a:r>
            <a:endParaRPr lang="ar-JO" sz="2800" b="1" u="sng" dirty="0">
              <a:solidFill>
                <a:srgbClr val="002060"/>
              </a:solidFill>
            </a:endParaRPr>
          </a:p>
        </p:txBody>
      </p:sp>
      <p:sp>
        <p:nvSpPr>
          <p:cNvPr id="14" name="Content Placeholder 13">
            <a:extLst>
              <a:ext uri="{FF2B5EF4-FFF2-40B4-BE49-F238E27FC236}">
                <a16:creationId xmlns:a16="http://schemas.microsoft.com/office/drawing/2014/main" id="{0645DA22-C239-ED43-ACAD-18BF0470F07F}"/>
              </a:ext>
            </a:extLst>
          </p:cNvPr>
          <p:cNvSpPr>
            <a:spLocks noGrp="1"/>
          </p:cNvSpPr>
          <p:nvPr>
            <p:ph idx="1"/>
          </p:nvPr>
        </p:nvSpPr>
        <p:spPr>
          <a:xfrm>
            <a:off x="5269484" y="953391"/>
            <a:ext cx="6748344" cy="5825083"/>
          </a:xfrm>
        </p:spPr>
        <p:txBody>
          <a:bodyPr>
            <a:normAutofit/>
          </a:bodyPr>
          <a:lstStyle/>
          <a:p>
            <a:pPr algn="r" defTabSz="914400" rtl="1" eaLnBrk="1" latinLnBrk="0" hangingPunct="1">
              <a:lnSpc>
                <a:spcPct val="150000"/>
              </a:lnSpc>
              <a:spcBef>
                <a:spcPts val="1000"/>
              </a:spcBef>
              <a:buFont typeface="Wingdings" pitchFamily="2" charset="2"/>
              <a:buChar char="v"/>
            </a:pPr>
            <a:r>
              <a:rPr lang="ar-JO" sz="2400" b="1" dirty="0">
                <a:solidFill>
                  <a:srgbClr val="002060"/>
                </a:solidFill>
              </a:rPr>
              <a:t>الإعلام</a:t>
            </a:r>
            <a:r>
              <a:rPr lang="ar-JO" sz="2400" dirty="0">
                <a:solidFill>
                  <a:srgbClr val="002060"/>
                </a:solidFill>
              </a:rPr>
              <a:t>: كل وسيلة تستخدم لنقل المعلومات أو الأخبار للجمهور</a:t>
            </a:r>
          </a:p>
          <a:p>
            <a:pPr algn="r" defTabSz="914400" rtl="1" eaLnBrk="1" latinLnBrk="0" hangingPunct="1">
              <a:lnSpc>
                <a:spcPct val="150000"/>
              </a:lnSpc>
              <a:spcBef>
                <a:spcPts val="1000"/>
              </a:spcBef>
              <a:buFont typeface="Wingdings" pitchFamily="2" charset="2"/>
              <a:buChar char="v"/>
            </a:pPr>
            <a:r>
              <a:rPr lang="ar-JO" sz="2400" b="1" dirty="0">
                <a:solidFill>
                  <a:srgbClr val="002060"/>
                </a:solidFill>
              </a:rPr>
              <a:t>الرأي العام</a:t>
            </a:r>
            <a:r>
              <a:rPr lang="ar-JO" sz="2400" dirty="0">
                <a:solidFill>
                  <a:srgbClr val="002060"/>
                </a:solidFill>
              </a:rPr>
              <a:t>: مواقف وتصورات المجتمع حول قضية معينة تتأثر بالإعلام</a:t>
            </a:r>
          </a:p>
          <a:p>
            <a:pPr algn="r" defTabSz="914400" rtl="1" eaLnBrk="1" latinLnBrk="0" hangingPunct="1">
              <a:lnSpc>
                <a:spcPct val="150000"/>
              </a:lnSpc>
              <a:spcBef>
                <a:spcPts val="1000"/>
              </a:spcBef>
              <a:buFont typeface="Wingdings" pitchFamily="2" charset="2"/>
              <a:buChar char="v"/>
            </a:pPr>
            <a:r>
              <a:rPr lang="ar-JO" sz="2400" b="1" dirty="0">
                <a:solidFill>
                  <a:schemeClr val="accent1">
                    <a:lumMod val="50000"/>
                  </a:schemeClr>
                </a:solidFill>
              </a:rPr>
              <a:t>الأخلاقيات الإعلامية</a:t>
            </a:r>
            <a:r>
              <a:rPr lang="ar-JO" sz="2400" dirty="0">
                <a:solidFill>
                  <a:schemeClr val="accent1">
                    <a:lumMod val="50000"/>
                  </a:schemeClr>
                </a:solidFill>
              </a:rPr>
              <a:t>: القواعد والمعايير التي تحكم عمل الإعلاميين</a:t>
            </a:r>
          </a:p>
          <a:p>
            <a:pPr algn="r" defTabSz="914400" rtl="1" eaLnBrk="1" latinLnBrk="0" hangingPunct="1">
              <a:lnSpc>
                <a:spcPct val="150000"/>
              </a:lnSpc>
              <a:spcBef>
                <a:spcPts val="1000"/>
              </a:spcBef>
              <a:buFont typeface="Wingdings" pitchFamily="2" charset="2"/>
              <a:buChar char="v"/>
            </a:pPr>
            <a:r>
              <a:rPr lang="ar-JO" sz="2400" b="1" dirty="0">
                <a:solidFill>
                  <a:srgbClr val="002060"/>
                </a:solidFill>
              </a:rPr>
              <a:t>التضليل الإعلامي</a:t>
            </a:r>
            <a:r>
              <a:rPr lang="ar-JO" sz="2400" dirty="0">
                <a:solidFill>
                  <a:srgbClr val="002060"/>
                </a:solidFill>
              </a:rPr>
              <a:t>: نشر معلومات مغلوطة بهدف التأثير على المواقف أو السلوكيات</a:t>
            </a:r>
          </a:p>
          <a:p>
            <a:pPr algn="r" defTabSz="914400" rtl="1" eaLnBrk="1" latinLnBrk="0" hangingPunct="1">
              <a:lnSpc>
                <a:spcPct val="150000"/>
              </a:lnSpc>
              <a:spcBef>
                <a:spcPts val="1000"/>
              </a:spcBef>
              <a:buFont typeface="Wingdings" pitchFamily="2" charset="2"/>
              <a:buChar char="v"/>
            </a:pPr>
            <a:r>
              <a:rPr lang="ar-JO" sz="2400" b="1" dirty="0">
                <a:solidFill>
                  <a:srgbClr val="002060"/>
                </a:solidFill>
              </a:rPr>
              <a:t>التحليل الإعلامي</a:t>
            </a:r>
            <a:r>
              <a:rPr lang="ar-JO" sz="2400" dirty="0">
                <a:solidFill>
                  <a:srgbClr val="002060"/>
                </a:solidFill>
              </a:rPr>
              <a:t>: دراسة محتوى الوسائل وتأثيره لفهم القضايا بشكل علمي</a:t>
            </a:r>
          </a:p>
        </p:txBody>
      </p:sp>
      <p:pic>
        <p:nvPicPr>
          <p:cNvPr id="5" name="Picture 4">
            <a:extLst>
              <a:ext uri="{FF2B5EF4-FFF2-40B4-BE49-F238E27FC236}">
                <a16:creationId xmlns:a16="http://schemas.microsoft.com/office/drawing/2014/main" id="{01643EDB-3614-1540-88F4-6F48695A30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9160"/>
            <a:ext cx="5139097" cy="6118840"/>
          </a:xfrm>
          <a:prstGeom prst="rect">
            <a:avLst/>
          </a:prstGeom>
        </p:spPr>
      </p:pic>
    </p:spTree>
    <p:extLst>
      <p:ext uri="{BB962C8B-B14F-4D97-AF65-F5344CB8AC3E}">
        <p14:creationId xmlns:p14="http://schemas.microsoft.com/office/powerpoint/2010/main" val="2149070118"/>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D0219C-F1E5-824D-AF8E-D378F7969433}"/>
              </a:ext>
            </a:extLst>
          </p:cNvPr>
          <p:cNvSpPr>
            <a:spLocks noGrp="1"/>
          </p:cNvSpPr>
          <p:nvPr>
            <p:ph idx="1"/>
          </p:nvPr>
        </p:nvSpPr>
        <p:spPr>
          <a:xfrm>
            <a:off x="3656865" y="825500"/>
            <a:ext cx="8254085" cy="5813127"/>
          </a:xfrm>
        </p:spPr>
        <p:txBody>
          <a:bodyPr>
            <a:normAutofit lnSpcReduction="10000"/>
          </a:bodyPr>
          <a:lstStyle/>
          <a:p>
            <a:pPr marL="0" indent="0" algn="r" rtl="1">
              <a:lnSpc>
                <a:spcPct val="170000"/>
              </a:lnSpc>
              <a:buNone/>
            </a:pPr>
            <a:r>
              <a:rPr lang="ar-JO" sz="2400" b="1" u="sng" dirty="0">
                <a:solidFill>
                  <a:schemeClr val="accent1">
                    <a:lumMod val="75000"/>
                  </a:schemeClr>
                </a:solidFill>
              </a:rPr>
              <a:t>المضمون الإعلامي: </a:t>
            </a:r>
            <a:r>
              <a:rPr lang="ar-JO" sz="2400" dirty="0">
                <a:solidFill>
                  <a:schemeClr val="accent1">
                    <a:lumMod val="75000"/>
                  </a:schemeClr>
                </a:solidFill>
              </a:rPr>
              <a:t>كل ما يتم إنتاجه ونشره من أخبار، برامج، مقالات، وتقارير إعلامية.</a:t>
            </a:r>
          </a:p>
          <a:p>
            <a:pPr marL="0" indent="0" algn="r" rtl="1">
              <a:lnSpc>
                <a:spcPct val="170000"/>
              </a:lnSpc>
              <a:buNone/>
            </a:pPr>
            <a:r>
              <a:rPr lang="ar-JO" sz="2400" b="1" u="sng" dirty="0">
                <a:solidFill>
                  <a:schemeClr val="accent1">
                    <a:lumMod val="75000"/>
                  </a:schemeClr>
                </a:solidFill>
              </a:rPr>
              <a:t>المنصات الإعلامية: </a:t>
            </a:r>
            <a:r>
              <a:rPr lang="ar-JO" sz="2400" dirty="0">
                <a:solidFill>
                  <a:schemeClr val="accent1">
                    <a:lumMod val="75000"/>
                  </a:schemeClr>
                </a:solidFill>
              </a:rPr>
              <a:t>الوسائل المختلفة لنقل المعلومات (التلفزيون، الإذاعة، الصحف، الإنترنت، وسائل التواصل الاجتماعي).</a:t>
            </a:r>
          </a:p>
          <a:p>
            <a:pPr marL="0" indent="0" algn="r" rtl="1">
              <a:lnSpc>
                <a:spcPct val="170000"/>
              </a:lnSpc>
              <a:buNone/>
            </a:pPr>
            <a:r>
              <a:rPr lang="ar-JO" sz="2400" b="1" u="sng" dirty="0">
                <a:solidFill>
                  <a:schemeClr val="accent1">
                    <a:lumMod val="75000"/>
                  </a:schemeClr>
                </a:solidFill>
              </a:rPr>
              <a:t>التأثير الإعلامي: </a:t>
            </a:r>
            <a:r>
              <a:rPr lang="ar-JO" sz="2400" dirty="0">
                <a:solidFill>
                  <a:schemeClr val="accent1">
                    <a:lumMod val="75000"/>
                  </a:schemeClr>
                </a:solidFill>
              </a:rPr>
              <a:t>كيفية تأثير الإعلام على سلوكيات ومواقف الجمهور.</a:t>
            </a:r>
          </a:p>
          <a:p>
            <a:pPr marL="0" indent="0" algn="r" rtl="1">
              <a:lnSpc>
                <a:spcPct val="170000"/>
              </a:lnSpc>
              <a:buNone/>
            </a:pPr>
            <a:r>
              <a:rPr lang="ar-JO" sz="2400" b="1" u="sng" dirty="0">
                <a:solidFill>
                  <a:schemeClr val="accent1">
                    <a:lumMod val="75000"/>
                  </a:schemeClr>
                </a:solidFill>
              </a:rPr>
              <a:t>الرقابة الإعلامية: </a:t>
            </a:r>
            <a:r>
              <a:rPr lang="ar-JO" sz="2400" dirty="0">
                <a:solidFill>
                  <a:schemeClr val="accent1">
                    <a:lumMod val="75000"/>
                  </a:schemeClr>
                </a:solidFill>
              </a:rPr>
              <a:t>الإجراءات والقوانين التي تنظم عمل الإعلام وتحافظ على مصداقيته.</a:t>
            </a:r>
          </a:p>
          <a:p>
            <a:pPr marL="0" indent="0" algn="r" rtl="1">
              <a:lnSpc>
                <a:spcPct val="170000"/>
              </a:lnSpc>
              <a:buNone/>
            </a:pPr>
            <a:r>
              <a:rPr lang="ar-JO" sz="2400" b="1" u="sng" dirty="0">
                <a:solidFill>
                  <a:schemeClr val="accent1">
                    <a:lumMod val="75000"/>
                  </a:schemeClr>
                </a:solidFill>
              </a:rPr>
              <a:t>المسؤولية الإعلامية: </a:t>
            </a:r>
            <a:r>
              <a:rPr lang="ar-JO" sz="2400" dirty="0">
                <a:solidFill>
                  <a:schemeClr val="accent1">
                    <a:lumMod val="75000"/>
                  </a:schemeClr>
                </a:solidFill>
              </a:rPr>
              <a:t>التزام الإعلاميين بالصدق، الموضوعية، والشفافية في نشر المعلومات.</a:t>
            </a:r>
          </a:p>
        </p:txBody>
      </p:sp>
      <p:sp>
        <p:nvSpPr>
          <p:cNvPr id="4" name="Rectangle 3">
            <a:extLst>
              <a:ext uri="{FF2B5EF4-FFF2-40B4-BE49-F238E27FC236}">
                <a16:creationId xmlns:a16="http://schemas.microsoft.com/office/drawing/2014/main" id="{B41909ED-3C6A-9B4D-82ED-45A5E25149CF}"/>
              </a:ext>
            </a:extLst>
          </p:cNvPr>
          <p:cNvSpPr/>
          <p:nvPr/>
        </p:nvSpPr>
        <p:spPr>
          <a:xfrm>
            <a:off x="3656866" y="0"/>
            <a:ext cx="4878267" cy="723403"/>
          </a:xfrm>
          <a:prstGeom prst="rect">
            <a:avLst/>
          </a:prstGeom>
          <a:noFill/>
        </p:spPr>
        <p:txBody>
          <a:bodyPr wrap="square" lIns="91440" tIns="45720" rIns="91440" bIns="45720">
            <a:spAutoFit/>
          </a:bodyPr>
          <a:lstStyle/>
          <a:p>
            <a:pPr marL="0" indent="0" algn="ctr" rtl="1">
              <a:lnSpc>
                <a:spcPct val="170000"/>
              </a:lnSpc>
              <a:buNone/>
            </a:pPr>
            <a:r>
              <a:rPr lang="ar-JO" sz="2800" b="1" u="sng" dirty="0">
                <a:solidFill>
                  <a:schemeClr val="accent1">
                    <a:lumMod val="75000"/>
                  </a:schemeClr>
                </a:solidFill>
              </a:rPr>
              <a:t>مفاهيم ومصطلحات عامة لفهم المساق</a:t>
            </a:r>
          </a:p>
        </p:txBody>
      </p:sp>
      <p:pic>
        <p:nvPicPr>
          <p:cNvPr id="5" name="Graphic 21">
            <a:extLst>
              <a:ext uri="{FF2B5EF4-FFF2-40B4-BE49-F238E27FC236}">
                <a16:creationId xmlns:a16="http://schemas.microsoft.com/office/drawing/2014/main" id="{AA627215-946E-BE4D-AFC4-E510191CCB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5805"/>
            <a:ext cx="2305141" cy="1076343"/>
          </a:xfrm>
          <a:prstGeom prst="rect">
            <a:avLst/>
          </a:prstGeom>
        </p:spPr>
      </p:pic>
      <p:pic>
        <p:nvPicPr>
          <p:cNvPr id="6" name="Picture 5">
            <a:extLst>
              <a:ext uri="{FF2B5EF4-FFF2-40B4-BE49-F238E27FC236}">
                <a16:creationId xmlns:a16="http://schemas.microsoft.com/office/drawing/2014/main" id="{91C9C844-D85A-3C40-BB96-8627CBF615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9562222">
            <a:off x="319847" y="1448094"/>
            <a:ext cx="3076236" cy="1577811"/>
          </a:xfrm>
          <a:prstGeom prst="rect">
            <a:avLst/>
          </a:prstGeom>
        </p:spPr>
      </p:pic>
    </p:spTree>
    <p:extLst>
      <p:ext uri="{BB962C8B-B14F-4D97-AF65-F5344CB8AC3E}">
        <p14:creationId xmlns:p14="http://schemas.microsoft.com/office/powerpoint/2010/main" val="21466095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89FCC-2F75-A845-955F-2CE1B7A6B69E}"/>
              </a:ext>
            </a:extLst>
          </p:cNvPr>
          <p:cNvSpPr>
            <a:spLocks noGrp="1"/>
          </p:cNvSpPr>
          <p:nvPr>
            <p:ph type="title"/>
          </p:nvPr>
        </p:nvSpPr>
        <p:spPr>
          <a:xfrm>
            <a:off x="1041400" y="2333625"/>
            <a:ext cx="10515600" cy="1325563"/>
          </a:xfrm>
        </p:spPr>
        <p:txBody>
          <a:bodyPr/>
          <a:lstStyle/>
          <a:p>
            <a:pPr algn="ctr"/>
            <a:r>
              <a:rPr lang="ar-JO" sz="4400" b="1" u="sng" dirty="0">
                <a:solidFill>
                  <a:schemeClr val="accent1">
                    <a:lumMod val="75000"/>
                  </a:schemeClr>
                </a:solidFill>
              </a:rPr>
              <a:t>ماذا سنناقش في مساق القضايا الإعلامية؟</a:t>
            </a:r>
            <a:br>
              <a:rPr lang="ar-JO" sz="4400" b="1" u="sng" dirty="0">
                <a:solidFill>
                  <a:schemeClr val="accent1">
                    <a:lumMod val="75000"/>
                  </a:schemeClr>
                </a:solidFill>
              </a:rPr>
            </a:br>
            <a:endParaRPr lang="en-JO" u="sng" dirty="0"/>
          </a:p>
        </p:txBody>
      </p:sp>
    </p:spTree>
    <p:extLst>
      <p:ext uri="{BB962C8B-B14F-4D97-AF65-F5344CB8AC3E}">
        <p14:creationId xmlns:p14="http://schemas.microsoft.com/office/powerpoint/2010/main" val="10854227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E76C7BC-061C-1D49-83DD-A3BBC89A99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77150" y="0"/>
            <a:ext cx="4514850" cy="3300033"/>
          </a:xfrm>
          <a:prstGeom prst="rect">
            <a:avLst/>
          </a:prstGeom>
        </p:spPr>
      </p:pic>
      <p:pic>
        <p:nvPicPr>
          <p:cNvPr id="15" name="Picture 14">
            <a:extLst>
              <a:ext uri="{FF2B5EF4-FFF2-40B4-BE49-F238E27FC236}">
                <a16:creationId xmlns:a16="http://schemas.microsoft.com/office/drawing/2014/main" id="{7C79296F-2FF8-9640-A52D-6AF1BC31B8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77150" y="3258561"/>
            <a:ext cx="4514850" cy="3599439"/>
          </a:xfrm>
          <a:prstGeom prst="rect">
            <a:avLst/>
          </a:prstGeom>
        </p:spPr>
      </p:pic>
      <p:pic>
        <p:nvPicPr>
          <p:cNvPr id="17" name="Picture 16">
            <a:extLst>
              <a:ext uri="{FF2B5EF4-FFF2-40B4-BE49-F238E27FC236}">
                <a16:creationId xmlns:a16="http://schemas.microsoft.com/office/drawing/2014/main" id="{6EA54E65-CAB5-2E44-9F4A-77711ED6AE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13150" y="-1"/>
            <a:ext cx="4064000" cy="3258561"/>
          </a:xfrm>
          <a:prstGeom prst="rect">
            <a:avLst/>
          </a:prstGeom>
        </p:spPr>
      </p:pic>
      <p:pic>
        <p:nvPicPr>
          <p:cNvPr id="19" name="Picture 18">
            <a:extLst>
              <a:ext uri="{FF2B5EF4-FFF2-40B4-BE49-F238E27FC236}">
                <a16:creationId xmlns:a16="http://schemas.microsoft.com/office/drawing/2014/main" id="{E4684058-9F45-C74A-8B94-ABB750861F9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6200000">
            <a:off x="-1771792" y="1771791"/>
            <a:ext cx="7336917" cy="3793331"/>
          </a:xfrm>
          <a:prstGeom prst="rect">
            <a:avLst/>
          </a:prstGeom>
        </p:spPr>
      </p:pic>
      <p:pic>
        <p:nvPicPr>
          <p:cNvPr id="21" name="Picture 20">
            <a:extLst>
              <a:ext uri="{FF2B5EF4-FFF2-40B4-BE49-F238E27FC236}">
                <a16:creationId xmlns:a16="http://schemas.microsoft.com/office/drawing/2014/main" id="{07651190-E0AC-934E-8082-88EE1625074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87373" y="3258560"/>
            <a:ext cx="4289777" cy="3599440"/>
          </a:xfrm>
          <a:prstGeom prst="rect">
            <a:avLst/>
          </a:prstGeom>
        </p:spPr>
      </p:pic>
    </p:spTree>
    <p:extLst>
      <p:ext uri="{BB962C8B-B14F-4D97-AF65-F5344CB8AC3E}">
        <p14:creationId xmlns:p14="http://schemas.microsoft.com/office/powerpoint/2010/main" val="37542244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D0219C-F1E5-824D-AF8E-D378F7969433}"/>
              </a:ext>
            </a:extLst>
          </p:cNvPr>
          <p:cNvSpPr>
            <a:spLocks noGrp="1"/>
          </p:cNvSpPr>
          <p:nvPr>
            <p:ph idx="1"/>
          </p:nvPr>
        </p:nvSpPr>
        <p:spPr>
          <a:xfrm>
            <a:off x="253340" y="812801"/>
            <a:ext cx="11685320" cy="5825828"/>
          </a:xfrm>
        </p:spPr>
        <p:txBody>
          <a:bodyPr>
            <a:normAutofit fontScale="77500" lnSpcReduction="20000"/>
          </a:bodyPr>
          <a:lstStyle/>
          <a:p>
            <a:pPr algn="r" rtl="1">
              <a:lnSpc>
                <a:spcPct val="170000"/>
              </a:lnSpc>
              <a:buFont typeface="Wingdings" pitchFamily="2" charset="2"/>
              <a:buChar char="ü"/>
            </a:pPr>
            <a:r>
              <a:rPr lang="ar-JO" sz="2900" b="1" dirty="0">
                <a:solidFill>
                  <a:schemeClr val="accent1">
                    <a:lumMod val="75000"/>
                  </a:schemeClr>
                </a:solidFill>
              </a:rPr>
              <a:t>تحليل القضايا الإعلامية المعاصرة: دراسة الأحداث والمشكلات الإعلامية وفهم أسبابها وتأثيرها على المجتمع</a:t>
            </a:r>
          </a:p>
          <a:p>
            <a:pPr algn="r" rtl="1">
              <a:lnSpc>
                <a:spcPct val="170000"/>
              </a:lnSpc>
              <a:buFont typeface="Wingdings" pitchFamily="2" charset="2"/>
              <a:buChar char="ü"/>
            </a:pPr>
            <a:r>
              <a:rPr lang="ar-JO" sz="2900" b="1" dirty="0">
                <a:solidFill>
                  <a:schemeClr val="accent1">
                    <a:lumMod val="75000"/>
                  </a:schemeClr>
                </a:solidFill>
              </a:rPr>
              <a:t>صحافة الحلول (</a:t>
            </a:r>
            <a:r>
              <a:rPr lang="en-US" sz="2900" b="1" dirty="0">
                <a:solidFill>
                  <a:schemeClr val="accent1">
                    <a:lumMod val="75000"/>
                  </a:schemeClr>
                </a:solidFill>
              </a:rPr>
              <a:t>Solutions Journalism): </a:t>
            </a:r>
            <a:r>
              <a:rPr lang="ar-JO" sz="2900" b="1" dirty="0">
                <a:solidFill>
                  <a:schemeClr val="accent1">
                    <a:lumMod val="75000"/>
                  </a:schemeClr>
                </a:solidFill>
              </a:rPr>
              <a:t>التركيز على تقارير إعلامية تقدم حلولًا للقضايا بدل الاكتفاء بعرض المشاكل فقط، وكيفية تأثير ذلك على وعي الجمهور</a:t>
            </a:r>
          </a:p>
          <a:p>
            <a:pPr algn="r" rtl="1">
              <a:lnSpc>
                <a:spcPct val="170000"/>
              </a:lnSpc>
              <a:buFont typeface="Wingdings" pitchFamily="2" charset="2"/>
              <a:buChar char="ü"/>
            </a:pPr>
            <a:r>
              <a:rPr lang="ar-JO" sz="2900" b="1" dirty="0">
                <a:solidFill>
                  <a:schemeClr val="accent1">
                    <a:lumMod val="75000"/>
                  </a:schemeClr>
                </a:solidFill>
              </a:rPr>
              <a:t>الغسيل الأخضر (</a:t>
            </a:r>
            <a:r>
              <a:rPr lang="en-US" sz="2900" b="1" dirty="0">
                <a:solidFill>
                  <a:schemeClr val="accent1">
                    <a:lumMod val="75000"/>
                  </a:schemeClr>
                </a:solidFill>
              </a:rPr>
              <a:t>Greenwashing): </a:t>
            </a:r>
            <a:r>
              <a:rPr lang="ar-JO" sz="2900" b="1" dirty="0">
                <a:solidFill>
                  <a:schemeClr val="accent1">
                    <a:lumMod val="75000"/>
                  </a:schemeClr>
                </a:solidFill>
              </a:rPr>
              <a:t>دراسة كيفية استخدام الإعلام للترويج لممارسات صديقة للبيئة بشكل مضلل، وأثر ذلك على الرأي العام والمستهلك</a:t>
            </a:r>
          </a:p>
          <a:p>
            <a:pPr algn="r" rtl="1">
              <a:lnSpc>
                <a:spcPct val="170000"/>
              </a:lnSpc>
              <a:buFont typeface="Wingdings" pitchFamily="2" charset="2"/>
              <a:buChar char="ü"/>
            </a:pPr>
            <a:r>
              <a:rPr lang="ar-JO" sz="2900" b="1" dirty="0">
                <a:solidFill>
                  <a:schemeClr val="accent1">
                    <a:lumMod val="75000"/>
                  </a:schemeClr>
                </a:solidFill>
              </a:rPr>
              <a:t>الأخبار الزائفة والتضليل الإعلامي: فهم أساليب نشر المعلومات المغلوطة وأدوات التعرف عليها</a:t>
            </a:r>
          </a:p>
          <a:p>
            <a:pPr algn="r" rtl="1">
              <a:lnSpc>
                <a:spcPct val="170000"/>
              </a:lnSpc>
              <a:buFont typeface="Wingdings" pitchFamily="2" charset="2"/>
              <a:buChar char="ü"/>
            </a:pPr>
            <a:r>
              <a:rPr lang="ar-JO" sz="2900" b="1" dirty="0">
                <a:solidFill>
                  <a:schemeClr val="accent1">
                    <a:lumMod val="75000"/>
                  </a:schemeClr>
                </a:solidFill>
              </a:rPr>
              <a:t>الإعلام الاجتماعي ودوره الجدلي: تأثير المنصات الرقمية على سلوكيات الشباب واتجاهاتهم، بما فيها الإيجابيات والتحديات</a:t>
            </a:r>
          </a:p>
          <a:p>
            <a:pPr algn="r" rtl="1">
              <a:lnSpc>
                <a:spcPct val="170000"/>
              </a:lnSpc>
              <a:buFont typeface="Wingdings" pitchFamily="2" charset="2"/>
              <a:buChar char="ü"/>
            </a:pPr>
            <a:r>
              <a:rPr lang="ar-JO" sz="2900" b="1" dirty="0">
                <a:solidFill>
                  <a:schemeClr val="accent1">
                    <a:lumMod val="75000"/>
                  </a:schemeClr>
                </a:solidFill>
              </a:rPr>
              <a:t>الأخلاقيات والممارسات الإعلامية الجديدة: التوازن بين الابتكار الرقمي والمسؤولية المهنية</a:t>
            </a:r>
          </a:p>
          <a:p>
            <a:pPr algn="r" rtl="1">
              <a:lnSpc>
                <a:spcPct val="170000"/>
              </a:lnSpc>
              <a:buFont typeface="Wingdings" pitchFamily="2" charset="2"/>
              <a:buChar char="ü"/>
            </a:pPr>
            <a:r>
              <a:rPr lang="ar-JO" sz="2900" b="1" dirty="0">
                <a:solidFill>
                  <a:schemeClr val="accent1">
                    <a:lumMod val="75000"/>
                  </a:schemeClr>
                </a:solidFill>
              </a:rPr>
              <a:t>أمثلة تطبيقية حديثة: تحليل قضايا إعلامية محلية وعالمية لفهم الواقع الإعلامي بشكل عملي وتفاعلي</a:t>
            </a:r>
          </a:p>
        </p:txBody>
      </p:sp>
      <p:pic>
        <p:nvPicPr>
          <p:cNvPr id="5" name="Graphic 21">
            <a:extLst>
              <a:ext uri="{FF2B5EF4-FFF2-40B4-BE49-F238E27FC236}">
                <a16:creationId xmlns:a16="http://schemas.microsoft.com/office/drawing/2014/main" id="{AA627215-946E-BE4D-AFC4-E510191CCB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5805"/>
            <a:ext cx="2305141" cy="1076343"/>
          </a:xfrm>
          <a:prstGeom prst="rect">
            <a:avLst/>
          </a:prstGeom>
        </p:spPr>
      </p:pic>
    </p:spTree>
    <p:extLst>
      <p:ext uri="{BB962C8B-B14F-4D97-AF65-F5344CB8AC3E}">
        <p14:creationId xmlns:p14="http://schemas.microsoft.com/office/powerpoint/2010/main" val="2168692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2A41FD8-DEC4-4F4E-987B-DF12F97AC3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1"/>
          </a:xfrm>
          <a:prstGeom prst="rect">
            <a:avLst/>
          </a:prstGeom>
        </p:spPr>
      </p:pic>
      <p:sp>
        <p:nvSpPr>
          <p:cNvPr id="4" name="Title 3">
            <a:extLst>
              <a:ext uri="{FF2B5EF4-FFF2-40B4-BE49-F238E27FC236}">
                <a16:creationId xmlns:a16="http://schemas.microsoft.com/office/drawing/2014/main" id="{63F1A712-C977-7F46-BD84-160CABB71B9A}"/>
              </a:ext>
            </a:extLst>
          </p:cNvPr>
          <p:cNvSpPr>
            <a:spLocks noGrp="1"/>
          </p:cNvSpPr>
          <p:nvPr>
            <p:ph type="title"/>
          </p:nvPr>
        </p:nvSpPr>
        <p:spPr>
          <a:xfrm>
            <a:off x="165100" y="-1"/>
            <a:ext cx="11811000" cy="1325563"/>
          </a:xfrm>
        </p:spPr>
        <p:txBody>
          <a:bodyPr/>
          <a:lstStyle/>
          <a:p>
            <a:pPr algn="ctr" defTabSz="914400" rtl="1" eaLnBrk="1" latinLnBrk="0" hangingPunct="1">
              <a:lnSpc>
                <a:spcPct val="90000"/>
              </a:lnSpc>
              <a:spcBef>
                <a:spcPct val="0"/>
              </a:spcBef>
              <a:buNone/>
            </a:pPr>
            <a:r>
              <a:rPr lang="ar-SA" dirty="0">
                <a:solidFill>
                  <a:schemeClr val="accent6">
                    <a:lumMod val="50000"/>
                  </a:schemeClr>
                </a:solidFill>
              </a:rPr>
              <a:t>قضايا مجتمعية وتغطيات إعلامية: الغسيل أو الغسل الأخضر </a:t>
            </a:r>
            <a:endParaRPr lang="en-JO" dirty="0">
              <a:solidFill>
                <a:schemeClr val="accent6">
                  <a:lumMod val="50000"/>
                </a:schemeClr>
              </a:solidFill>
            </a:endParaRPr>
          </a:p>
        </p:txBody>
      </p:sp>
    </p:spTree>
    <p:extLst>
      <p:ext uri="{BB962C8B-B14F-4D97-AF65-F5344CB8AC3E}">
        <p14:creationId xmlns:p14="http://schemas.microsoft.com/office/powerpoint/2010/main" val="464444462"/>
      </p:ext>
    </p:extLst>
  </p:cSld>
  <p:clrMapOvr>
    <a:masterClrMapping/>
  </p:clrMapOvr>
  <p:timing>
    <p:tnLst>
      <p:par>
        <p:cTn id="1" dur="indefinite" restart="never" nodeType="tmRoot">
          <p:childTnLst>
            <p:seq concurrent="1">
              <p:cTn id="2" repeatCount="indefinite" restart="whenNotActive" fill="hold" evtFilter="cancelBubble" nodeType="interactiveSeq">
                <p:stCondLst>
                  <p:cond delay="indefinite"/>
                  <p:cond evt="onBegin" delay="0">
                    <p:tn val="1"/>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 0 L -0.11315 0.35575" pathEditMode="relative" ptsTypes="AA">
                                      <p:cBhvr>
                                        <p:cTn id="6" dur="30000" fill="hold"/>
                                        <p:tgtEl>
                                          <p:spTgt spid="3"/>
                                        </p:tgtEl>
                                        <p:attrNameLst>
                                          <p:attrName>ppt_x</p:attrName>
                                          <p:attrName>ppt_y</p:attrName>
                                        </p:attrNameLst>
                                      </p:cBhvr>
                                    </p:animMotion>
                                  </p:childTnLst>
                                </p:cTn>
                              </p:par>
                              <p:par>
                                <p:cTn id="7" presetID="6" presetClass="emph" presetSubtype="0" accel="50000" decel="50000" fill="hold" nodeType="withEffect">
                                  <p:stCondLst>
                                    <p:cond delay="0"/>
                                  </p:stCondLst>
                                  <p:childTnLst>
                                    <p:animScale>
                                      <p:cBhvr>
                                        <p:cTn id="8" dur="30000" fill="hold"/>
                                        <p:tgtEl>
                                          <p:spTgt spid="3"/>
                                        </p:tgtEl>
                                      </p:cBhvr>
                                      <p:by x="150000" y="150000"/>
                                    </p:animScale>
                                  </p:childTnLst>
                                </p:cTn>
                              </p:par>
                            </p:childTnLst>
                          </p:cTn>
                        </p:par>
                        <p:par>
                          <p:cTn id="9" fill="hold">
                            <p:stCondLst>
                              <p:cond delay="30000"/>
                            </p:stCondLst>
                            <p:childTnLst>
                              <p:par>
                                <p:cTn id="10" presetID="0" presetClass="path" presetSubtype="0" accel="50000" decel="50000" fill="hold" nodeType="afterEffect">
                                  <p:stCondLst>
                                    <p:cond delay="5000"/>
                                  </p:stCondLst>
                                  <p:childTnLst>
                                    <p:animMotion origin="layout" path="M -0.11315 0.35575 L 0.02661 -0.35575" pathEditMode="relative" ptsTypes="AA">
                                      <p:cBhvr>
                                        <p:cTn id="11" dur="30000" fill="hold"/>
                                        <p:tgtEl>
                                          <p:spTgt spid="3"/>
                                        </p:tgtEl>
                                        <p:attrNameLst>
                                          <p:attrName>ppt_x</p:attrName>
                                          <p:attrName>ppt_y</p:attrName>
                                        </p:attrNameLst>
                                      </p:cBhvr>
                                    </p:animMotion>
                                  </p:childTnLst>
                                </p:cTn>
                              </p:par>
                            </p:childTnLst>
                          </p:cTn>
                        </p:par>
                        <p:par>
                          <p:cTn id="12" fill="hold">
                            <p:stCondLst>
                              <p:cond delay="65000"/>
                            </p:stCondLst>
                            <p:childTnLst>
                              <p:par>
                                <p:cTn id="13" presetID="0" presetClass="path" presetSubtype="0" accel="50000" decel="50000" fill="hold" nodeType="afterEffect">
                                  <p:stCondLst>
                                    <p:cond delay="5000"/>
                                  </p:stCondLst>
                                  <p:childTnLst>
                                    <p:animMotion origin="layout" path="M 0.02661 -0.35575 L 0 0" pathEditMode="relative" ptsTypes="AA">
                                      <p:cBhvr>
                                        <p:cTn id="14" dur="30000" fill="hold"/>
                                        <p:tgtEl>
                                          <p:spTgt spid="3"/>
                                        </p:tgtEl>
                                        <p:attrNameLst>
                                          <p:attrName>ppt_x</p:attrName>
                                          <p:attrName>ppt_y</p:attrName>
                                        </p:attrNameLst>
                                      </p:cBhvr>
                                    </p:animMotion>
                                  </p:childTnLst>
                                </p:cTn>
                              </p:par>
                              <p:par>
                                <p:cTn id="15" presetID="6" presetClass="emph" presetSubtype="0" accel="50000" decel="50000" fill="hold" nodeType="withEffect">
                                  <p:stCondLst>
                                    <p:cond delay="5000"/>
                                  </p:stCondLst>
                                  <p:childTnLst>
                                    <p:animScale>
                                      <p:cBhvr>
                                        <p:cTn id="16" dur="30000" fill="hold"/>
                                        <p:tgtEl>
                                          <p:spTgt spid="3"/>
                                        </p:tgtEl>
                                      </p:cBhvr>
                                      <p:by x="150000" y="150000"/>
                                      <p:to x="100000" y="100000"/>
                                    </p:animScale>
                                  </p:childTnLst>
                                </p:cTn>
                              </p:par>
                            </p:childTnLst>
                          </p:cTn>
                        </p:par>
                        <p:par>
                          <p:cTn id="17" fill="hold">
                            <p:stCondLst>
                              <p:cond delay="100000"/>
                            </p:stCondLst>
                            <p:childTnLst>
                              <p:par>
                                <p:cTn id="18" presetID="0" presetClass="path" presetSubtype="0" accel="50000" decel="50000" fill="hold" nodeType="afterEffect">
                                  <p:stCondLst>
                                    <p:cond delay="0"/>
                                  </p:stCondLst>
                                  <p:childTnLst>
                                    <p:animMotion origin="layout" path="M 0 0 L 0 0" pathEditMode="relative" ptsTypes="AA">
                                      <p:cBhvr>
                                        <p:cTn id="19" dur="5000" fill="hold"/>
                                        <p:tgtEl>
                                          <p:spTgt spid="3"/>
                                        </p:tgtEl>
                                        <p:attrNameLst>
                                          <p:attrName>ppt_x</p:attrName>
                                          <p:attrName>ppt_y</p:attrName>
                                        </p:attrNameLst>
                                      </p:cBhvr>
                                    </p:animMotion>
                                  </p:childTnLst>
                                </p:cTn>
                              </p:par>
                            </p:childTnLst>
                          </p:cTn>
                        </p:par>
                      </p:childTnLst>
                    </p:cTn>
                  </p:par>
                </p:childTnLst>
              </p:cTn>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D0219C-F1E5-824D-AF8E-D378F7969433}"/>
              </a:ext>
            </a:extLst>
          </p:cNvPr>
          <p:cNvSpPr>
            <a:spLocks noGrp="1"/>
          </p:cNvSpPr>
          <p:nvPr>
            <p:ph idx="1"/>
          </p:nvPr>
        </p:nvSpPr>
        <p:spPr>
          <a:xfrm>
            <a:off x="253340" y="1258785"/>
            <a:ext cx="11685320" cy="5379843"/>
          </a:xfrm>
        </p:spPr>
        <p:txBody>
          <a:bodyPr>
            <a:normAutofit/>
          </a:bodyPr>
          <a:lstStyle/>
          <a:p>
            <a:pPr algn="r" rtl="1">
              <a:lnSpc>
                <a:spcPct val="150000"/>
              </a:lnSpc>
              <a:buFont typeface="Arial" panose="020B0604020202020204" pitchFamily="34" charset="0"/>
              <a:buChar char="•"/>
            </a:pPr>
            <a:r>
              <a:rPr lang="ar-JO" sz="2000" b="1" i="0" u="none" strike="noStrike" dirty="0">
                <a:solidFill>
                  <a:schemeClr val="accent1">
                    <a:lumMod val="75000"/>
                  </a:schemeClr>
                </a:solidFill>
                <a:effectLst/>
              </a:rPr>
              <a:t>الغسل الأخضر في مصر</a:t>
            </a:r>
            <a:r>
              <a:rPr lang="ar-JO" sz="2000" b="0" i="0" u="none" strike="noStrike" dirty="0">
                <a:solidFill>
                  <a:schemeClr val="accent1">
                    <a:lumMod val="75000"/>
                  </a:schemeClr>
                </a:solidFill>
                <a:effectLst/>
              </a:rPr>
              <a:t>: مقال من مركز المعلومات ودعم اتخاذ القرار في دار رئاسة الوزراء المصرية يناقش كيف أن بعض الشركات والمؤسسات في مصر تستخدم الغسل الأخضر كاستراتيجية تسويقية غير أخلاقية لتضليل الجمهور حول ممارساتها البيئية </a:t>
            </a:r>
            <a:r>
              <a:rPr lang="en-US" sz="2000" b="0" i="0" u="none" strike="noStrike" dirty="0">
                <a:solidFill>
                  <a:schemeClr val="accent1">
                    <a:lumMod val="75000"/>
                  </a:schemeClr>
                </a:solidFill>
                <a:effectLst/>
                <a:hlinkClick r:id="rId2">
                  <a:extLst>
                    <a:ext uri="{A12FA001-AC4F-418D-AE19-62706E023703}">
                      <ahyp:hlinkClr xmlns:ahyp="http://schemas.microsoft.com/office/drawing/2018/hyperlinkcolor" val="tx"/>
                    </a:ext>
                  </a:extLst>
                </a:hlinkClick>
              </a:rPr>
              <a:t>https://www.idsc.gov.eg/Article/details/8838</a:t>
            </a:r>
            <a:r>
              <a:rPr lang="ar-SA" sz="2000" b="0" i="0" u="none" strike="noStrike" dirty="0">
                <a:solidFill>
                  <a:schemeClr val="accent1">
                    <a:lumMod val="75000"/>
                  </a:schemeClr>
                </a:solidFill>
                <a:effectLst/>
              </a:rPr>
              <a:t> </a:t>
            </a:r>
          </a:p>
          <a:p>
            <a:pPr algn="r" rtl="1">
              <a:lnSpc>
                <a:spcPct val="150000"/>
              </a:lnSpc>
            </a:pPr>
            <a:r>
              <a:rPr lang="ar-JO" sz="2000" b="0" i="0" u="none" strike="noStrike" dirty="0">
                <a:solidFill>
                  <a:schemeClr val="accent1">
                    <a:lumMod val="75000"/>
                  </a:schemeClr>
                </a:solidFill>
                <a:effectLst/>
              </a:rPr>
              <a:t>فشل </a:t>
            </a:r>
            <a:r>
              <a:rPr lang="ar-JO" sz="2000" b="1" i="0" u="none" strike="noStrike" dirty="0">
                <a:solidFill>
                  <a:schemeClr val="accent1">
                    <a:lumMod val="75000"/>
                  </a:schemeClr>
                </a:solidFill>
                <a:effectLst/>
              </a:rPr>
              <a:t>جوجل وأمازون وأيكيا </a:t>
            </a:r>
            <a:r>
              <a:rPr lang="ar-JO" sz="2000" b="0" i="0" u="none" strike="noStrike" dirty="0">
                <a:solidFill>
                  <a:schemeClr val="accent1">
                    <a:lumMod val="75000"/>
                  </a:schemeClr>
                </a:solidFill>
                <a:effectLst/>
              </a:rPr>
              <a:t>في اختبارات المناخ والغسيل الأخضر لعمالقة الاقتصاد في العالم : </a:t>
            </a:r>
            <a:r>
              <a:rPr lang="en-US" sz="2000" b="0" i="0" u="none" strike="noStrike" dirty="0">
                <a:solidFill>
                  <a:schemeClr val="accent1">
                    <a:lumMod val="75000"/>
                  </a:schemeClr>
                </a:solidFill>
                <a:effectLst/>
                <a:hlinkClick r:id="rId3">
                  <a:extLst>
                    <a:ext uri="{A12FA001-AC4F-418D-AE19-62706E023703}">
                      <ahyp:hlinkClr xmlns:ahyp="http://schemas.microsoft.com/office/drawing/2018/hyperlinkcolor" val="tx"/>
                    </a:ext>
                  </a:extLst>
                </a:hlinkClick>
              </a:rPr>
              <a:t>https://al-ain.com/article/do-google-amazon-and-ikea-practice-green-washing</a:t>
            </a:r>
            <a:r>
              <a:rPr lang="ar-SA" sz="2000" b="0" i="0" u="none" strike="noStrike" dirty="0">
                <a:solidFill>
                  <a:schemeClr val="accent1">
                    <a:lumMod val="75000"/>
                  </a:schemeClr>
                </a:solidFill>
                <a:effectLst/>
              </a:rPr>
              <a:t> </a:t>
            </a:r>
            <a:endParaRPr lang="ar-JO" sz="2000" b="0" i="0" u="none" strike="noStrike" dirty="0">
              <a:solidFill>
                <a:schemeClr val="accent1">
                  <a:lumMod val="75000"/>
                </a:schemeClr>
              </a:solidFill>
              <a:effectLst/>
            </a:endParaRPr>
          </a:p>
          <a:p>
            <a:pPr algn="r" rtl="1">
              <a:lnSpc>
                <a:spcPct val="150000"/>
              </a:lnSpc>
            </a:pPr>
            <a:r>
              <a:rPr lang="ar-JO" sz="2000" b="1" dirty="0">
                <a:solidFill>
                  <a:schemeClr val="accent1">
                    <a:lumMod val="75000"/>
                  </a:schemeClr>
                </a:solidFill>
              </a:rPr>
              <a:t>الغسل الأخضر في السعودية</a:t>
            </a:r>
            <a:r>
              <a:rPr lang="ar-JO" sz="2000" dirty="0">
                <a:solidFill>
                  <a:schemeClr val="accent1">
                    <a:lumMod val="75000"/>
                  </a:schemeClr>
                </a:solidFill>
              </a:rPr>
              <a:t>: مقال يوضح كيف تستخدم بعض الشركات استراتيجية الغسل الأخضر لتضليل الجمهور حول ممارساتها البيئية</a:t>
            </a:r>
          </a:p>
          <a:p>
            <a:pPr marL="0" indent="0" algn="r" rtl="1">
              <a:lnSpc>
                <a:spcPct val="150000"/>
              </a:lnSpc>
              <a:buNone/>
            </a:pPr>
            <a:r>
              <a:rPr lang="en-US" sz="2000" dirty="0">
                <a:solidFill>
                  <a:srgbClr val="0563C1"/>
                </a:solidFill>
                <a:hlinkClick r:id="rId4">
                  <a:extLst>
                    <a:ext uri="{A12FA001-AC4F-418D-AE19-62706E023703}">
                      <ahyp:hlinkClr xmlns:ahyp="http://schemas.microsoft.com/office/drawing/2018/hyperlinkcolor" val="tx"/>
                    </a:ext>
                  </a:extLst>
                </a:hlinkClick>
              </a:rPr>
              <a:t>https://</a:t>
            </a:r>
            <a:r>
              <a:rPr lang="en-US" sz="2000" dirty="0" err="1">
                <a:solidFill>
                  <a:srgbClr val="0563C1"/>
                </a:solidFill>
                <a:hlinkClick r:id="rId4">
                  <a:extLst>
                    <a:ext uri="{A12FA001-AC4F-418D-AE19-62706E023703}">
                      <ahyp:hlinkClr xmlns:ahyp="http://schemas.microsoft.com/office/drawing/2018/hyperlinkcolor" val="tx"/>
                    </a:ext>
                  </a:extLst>
                </a:hlinkClick>
              </a:rPr>
              <a:t>www.env-news.com</a:t>
            </a:r>
            <a:r>
              <a:rPr lang="en-US" sz="2000" dirty="0">
                <a:solidFill>
                  <a:srgbClr val="0563C1"/>
                </a:solidFill>
                <a:hlinkClick r:id="rId4">
                  <a:extLst>
                    <a:ext uri="{A12FA001-AC4F-418D-AE19-62706E023703}">
                      <ahyp:hlinkClr xmlns:ahyp="http://schemas.microsoft.com/office/drawing/2018/hyperlinkcolor" val="tx"/>
                    </a:ext>
                  </a:extLst>
                </a:hlinkClick>
              </a:rPr>
              <a:t>/in-depth/articles/</a:t>
            </a:r>
            <a:r>
              <a:rPr lang="en-US" sz="2000" dirty="0" err="1">
                <a:solidFill>
                  <a:srgbClr val="0563C1"/>
                </a:solidFill>
                <a:hlinkClick r:id="rId4">
                  <a:extLst>
                    <a:ext uri="{A12FA001-AC4F-418D-AE19-62706E023703}">
                      <ahyp:hlinkClr xmlns:ahyp="http://schemas.microsoft.com/office/drawing/2018/hyperlinkcolor" val="tx"/>
                    </a:ext>
                  </a:extLst>
                </a:hlinkClick>
              </a:rPr>
              <a:t>emad-saad</a:t>
            </a:r>
            <a:r>
              <a:rPr lang="en-US" sz="2000" dirty="0">
                <a:solidFill>
                  <a:srgbClr val="0563C1"/>
                </a:solidFill>
                <a:hlinkClick r:id="rId4">
                  <a:extLst>
                    <a:ext uri="{A12FA001-AC4F-418D-AE19-62706E023703}">
                      <ahyp:hlinkClr xmlns:ahyp="http://schemas.microsoft.com/office/drawing/2018/hyperlinkcolor" val="tx"/>
                    </a:ext>
                  </a:extLst>
                </a:hlinkClick>
              </a:rPr>
              <a:t>/29860/</a:t>
            </a:r>
            <a:r>
              <a:rPr lang="ar-JO" sz="2000" dirty="0">
                <a:solidFill>
                  <a:schemeClr val="accent1">
                    <a:lumMod val="75000"/>
                  </a:schemeClr>
                </a:solidFill>
                <a:hlinkClick r:id="rId4">
                  <a:extLst>
                    <a:ext uri="{A12FA001-AC4F-418D-AE19-62706E023703}">
                      <ahyp:hlinkClr xmlns:ahyp="http://schemas.microsoft.com/office/drawing/2018/hyperlinkcolor" val="tx"/>
                    </a:ext>
                  </a:extLst>
                </a:hlinkClick>
              </a:rPr>
              <a:t>الغسل-الأخضر</a:t>
            </a:r>
            <a:r>
              <a:rPr lang="ar-JO" sz="2000" dirty="0">
                <a:solidFill>
                  <a:schemeClr val="accent1">
                    <a:lumMod val="75000"/>
                  </a:schemeClr>
                </a:solidFill>
              </a:rPr>
              <a:t>.</a:t>
            </a:r>
            <a:r>
              <a:rPr lang="ar-SA" sz="2000" dirty="0">
                <a:solidFill>
                  <a:schemeClr val="accent1">
                    <a:lumMod val="75000"/>
                  </a:schemeClr>
                </a:solidFill>
              </a:rPr>
              <a:t> </a:t>
            </a:r>
          </a:p>
          <a:p>
            <a:pPr marL="0" indent="0" algn="r" rtl="1">
              <a:lnSpc>
                <a:spcPct val="150000"/>
              </a:lnSpc>
              <a:buNone/>
            </a:pPr>
            <a:r>
              <a:rPr lang="ar-SA" sz="2000" u="sng" dirty="0">
                <a:solidFill>
                  <a:schemeClr val="accent1">
                    <a:lumMod val="50000"/>
                  </a:schemeClr>
                </a:solidFill>
              </a:rPr>
              <a:t>هذه بعض الأمثلة لقضايا بيئية واجتماعية وكيف يتم تناولها إعلاميا، وتشكل هذه القضايا والدراسات جزءا مما سيتم دراسته وتناوله بالتفصيل من قضايا في هذا المساق على مدار الفصل الدراسي. </a:t>
            </a:r>
            <a:endParaRPr lang="ar-JO" sz="2000" u="sng" dirty="0">
              <a:solidFill>
                <a:schemeClr val="accent1">
                  <a:lumMod val="50000"/>
                </a:schemeClr>
              </a:solidFill>
            </a:endParaRPr>
          </a:p>
        </p:txBody>
      </p:sp>
      <p:sp>
        <p:nvSpPr>
          <p:cNvPr id="4" name="Rectangle 3">
            <a:extLst>
              <a:ext uri="{FF2B5EF4-FFF2-40B4-BE49-F238E27FC236}">
                <a16:creationId xmlns:a16="http://schemas.microsoft.com/office/drawing/2014/main" id="{B41909ED-3C6A-9B4D-82ED-45A5E25149CF}"/>
              </a:ext>
            </a:extLst>
          </p:cNvPr>
          <p:cNvSpPr/>
          <p:nvPr/>
        </p:nvSpPr>
        <p:spPr>
          <a:xfrm>
            <a:off x="3975559" y="186332"/>
            <a:ext cx="4549643" cy="923330"/>
          </a:xfrm>
          <a:prstGeom prst="rect">
            <a:avLst/>
          </a:prstGeom>
          <a:solidFill>
            <a:srgbClr val="203E5F"/>
          </a:solidFill>
          <a:ln>
            <a:solidFill>
              <a:schemeClr val="accent1"/>
            </a:solidFill>
          </a:ln>
        </p:spPr>
        <p:txBody>
          <a:bodyPr wrap="none" lIns="91440" tIns="45720" rIns="91440" bIns="45720">
            <a:spAutoFit/>
          </a:bodyPr>
          <a:lstStyle/>
          <a:p>
            <a:pPr algn="ctr"/>
            <a:r>
              <a:rPr lang="ar-SA"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أمثلة وقضايا عربية</a:t>
            </a:r>
            <a:endPar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5" name="Graphic 21">
            <a:extLst>
              <a:ext uri="{FF2B5EF4-FFF2-40B4-BE49-F238E27FC236}">
                <a16:creationId xmlns:a16="http://schemas.microsoft.com/office/drawing/2014/main" id="{AA627215-946E-BE4D-AFC4-E510191CCB6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5805"/>
            <a:ext cx="2305141" cy="1076343"/>
          </a:xfrm>
          <a:prstGeom prst="rect">
            <a:avLst/>
          </a:prstGeom>
        </p:spPr>
      </p:pic>
    </p:spTree>
    <p:extLst>
      <p:ext uri="{BB962C8B-B14F-4D97-AF65-F5344CB8AC3E}">
        <p14:creationId xmlns:p14="http://schemas.microsoft.com/office/powerpoint/2010/main" val="20737981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14802"/>
            <a:ext cx="11142920" cy="525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48" name="TextBox 47"/>
          <p:cNvSpPr txBox="1"/>
          <p:nvPr/>
        </p:nvSpPr>
        <p:spPr>
          <a:xfrm>
            <a:off x="1145894" y="1602738"/>
            <a:ext cx="10284106" cy="4462760"/>
          </a:xfrm>
          <a:prstGeom prst="rect">
            <a:avLst/>
          </a:prstGeom>
          <a:noFill/>
        </p:spPr>
        <p:txBody>
          <a:bodyPr wrap="square" rtlCol="0" anchor="t">
            <a:spAutoFit/>
          </a:bodyPr>
          <a:lstStyle/>
          <a:p>
            <a:pPr algn="r" rtl="1">
              <a:lnSpc>
                <a:spcPct val="150000"/>
              </a:lnSpc>
            </a:pPr>
            <a:r>
              <a:rPr lang="ar-JO" sz="2800" b="1" dirty="0">
                <a:solidFill>
                  <a:schemeClr val="accent2">
                    <a:lumMod val="75000"/>
                  </a:schemeClr>
                </a:solidFill>
                <a:latin typeface="Kefa" panose="02000506000000020004" pitchFamily="2" charset="77"/>
              </a:rPr>
              <a:t>تذكروا إن هذا المساق هو:</a:t>
            </a:r>
            <a:endParaRPr lang="ar-JO" sz="2800" b="1" i="0" u="none" strike="noStrike" dirty="0">
              <a:solidFill>
                <a:schemeClr val="accent2">
                  <a:lumMod val="75000"/>
                </a:schemeClr>
              </a:solidFill>
              <a:effectLst/>
              <a:latin typeface="Kefa" panose="02000506000000020004" pitchFamily="2" charset="77"/>
            </a:endParaRPr>
          </a:p>
          <a:p>
            <a:pPr marL="457200" indent="-457200" algn="r" rtl="1">
              <a:lnSpc>
                <a:spcPct val="150000"/>
              </a:lnSpc>
              <a:buFont typeface="Wingdings" pitchFamily="2" charset="2"/>
              <a:buChar char="ü"/>
            </a:pPr>
            <a:r>
              <a:rPr lang="ar-JO" sz="2800" b="1" i="0" u="none" strike="noStrike" dirty="0">
                <a:solidFill>
                  <a:schemeClr val="accent2">
                    <a:lumMod val="75000"/>
                  </a:schemeClr>
                </a:solidFill>
                <a:effectLst/>
                <a:latin typeface="Kefa" panose="02000506000000020004" pitchFamily="2" charset="77"/>
              </a:rPr>
              <a:t>بوابتكم لفهم القضايا الإعلامية المعاصرة وتحليل تأثيرها على المجتمع بوعي نقدي</a:t>
            </a:r>
          </a:p>
          <a:p>
            <a:pPr algn="r" rtl="1">
              <a:lnSpc>
                <a:spcPct val="150000"/>
              </a:lnSpc>
            </a:pPr>
            <a:r>
              <a:rPr lang="ar-JO" sz="2800" b="1" i="0" u="none" strike="noStrike" dirty="0">
                <a:solidFill>
                  <a:srgbClr val="0070C0"/>
                </a:solidFill>
                <a:effectLst/>
                <a:latin typeface="Kefa" panose="02000506000000020004" pitchFamily="2" charset="77"/>
              </a:rPr>
              <a:t>✓ فرصة لتطوير مهاراتكم في مواجهة التضليل الإعلامي وبناء محتوى مهني مسؤول</a:t>
            </a:r>
          </a:p>
          <a:p>
            <a:pPr algn="r" rtl="1">
              <a:lnSpc>
                <a:spcPct val="150000"/>
              </a:lnSpc>
            </a:pPr>
            <a:r>
              <a:rPr lang="ar-JO" sz="2800" b="1" i="0" u="none" strike="noStrike" dirty="0">
                <a:solidFill>
                  <a:schemeClr val="accent2">
                    <a:lumMod val="75000"/>
                  </a:schemeClr>
                </a:solidFill>
                <a:effectLst/>
                <a:latin typeface="Kefa" panose="02000506000000020004" pitchFamily="2" charset="77"/>
              </a:rPr>
              <a:t>✓ </a:t>
            </a:r>
            <a:r>
              <a:rPr lang="ar-JO" sz="2800" b="1" i="0" u="none" strike="noStrike" dirty="0">
                <a:solidFill>
                  <a:schemeClr val="accent1">
                    <a:lumMod val="50000"/>
                  </a:schemeClr>
                </a:solidFill>
                <a:effectLst/>
                <a:latin typeface="Kefa" panose="02000506000000020004" pitchFamily="2" charset="77"/>
              </a:rPr>
              <a:t>خطوة نحو تعزيز قدراتكم في ربط النظريات الإعلامية بالتطبيق العملي وصناعة المستقبل الصحفي</a:t>
            </a:r>
            <a:br>
              <a:rPr lang="ar-JO" sz="2800" dirty="0">
                <a:solidFill>
                  <a:srgbClr val="002060"/>
                </a:solidFill>
                <a:latin typeface="Kefa" panose="02000506000000020004" pitchFamily="2" charset="77"/>
              </a:rPr>
            </a:br>
            <a:r>
              <a:rPr lang="ar-JO" sz="2800" b="1" i="0" u="none" strike="noStrike" dirty="0">
                <a:solidFill>
                  <a:schemeClr val="accent2">
                    <a:lumMod val="75000"/>
                  </a:schemeClr>
                </a:solidFill>
                <a:effectLst/>
                <a:latin typeface="Kefa" panose="02000506000000020004" pitchFamily="2" charset="77"/>
              </a:rPr>
              <a:t>نلتقي في المحاضرة القادمة!</a:t>
            </a:r>
            <a:endParaRPr lang="en-JO" sz="2800" b="1" dirty="0">
              <a:solidFill>
                <a:schemeClr val="accent2">
                  <a:lumMod val="75000"/>
                </a:schemeClr>
              </a:solidFill>
              <a:latin typeface="Kefa" panose="02000506000000020004" pitchFamily="2" charset="77"/>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950" y="-102496"/>
            <a:ext cx="2305141" cy="1076343"/>
          </a:xfrm>
          <a:prstGeom prst="rect">
            <a:avLst/>
          </a:prstGeom>
        </p:spPr>
      </p:pic>
      <p:grpSp>
        <p:nvGrpSpPr>
          <p:cNvPr id="8" name="Google Shape;8512;p58">
            <a:extLst>
              <a:ext uri="{FF2B5EF4-FFF2-40B4-BE49-F238E27FC236}">
                <a16:creationId xmlns:a16="http://schemas.microsoft.com/office/drawing/2014/main" id="{D986426C-EBC3-B749-A6FC-6F5BFA13AF4A}"/>
              </a:ext>
            </a:extLst>
          </p:cNvPr>
          <p:cNvGrpSpPr/>
          <p:nvPr/>
        </p:nvGrpSpPr>
        <p:grpSpPr>
          <a:xfrm rot="19549973">
            <a:off x="5522042" y="269441"/>
            <a:ext cx="1147916" cy="1002830"/>
            <a:chOff x="3962775" y="1990700"/>
            <a:chExt cx="296975" cy="224500"/>
          </a:xfrm>
          <a:solidFill>
            <a:srgbClr val="F58221"/>
          </a:solidFill>
        </p:grpSpPr>
        <p:sp>
          <p:nvSpPr>
            <p:cNvPr id="9" name="Google Shape;8513;p58">
              <a:extLst>
                <a:ext uri="{FF2B5EF4-FFF2-40B4-BE49-F238E27FC236}">
                  <a16:creationId xmlns:a16="http://schemas.microsoft.com/office/drawing/2014/main" id="{9B111DEB-0BEA-EE43-B645-324CC209BC34}"/>
                </a:ext>
              </a:extLst>
            </p:cNvPr>
            <p:cNvSpPr/>
            <p:nvPr/>
          </p:nvSpPr>
          <p:spPr>
            <a:xfrm>
              <a:off x="4216400" y="2093100"/>
              <a:ext cx="43350" cy="18150"/>
            </a:xfrm>
            <a:custGeom>
              <a:avLst/>
              <a:gdLst/>
              <a:ahLst/>
              <a:cxnLst/>
              <a:rect l="l" t="t" r="r" b="b"/>
              <a:pathLst>
                <a:path w="1734" h="726" extrusionOk="0">
                  <a:moveTo>
                    <a:pt x="379" y="1"/>
                  </a:moveTo>
                  <a:cubicBezTo>
                    <a:pt x="158" y="1"/>
                    <a:pt x="1" y="158"/>
                    <a:pt x="1" y="347"/>
                  </a:cubicBezTo>
                  <a:cubicBezTo>
                    <a:pt x="1" y="568"/>
                    <a:pt x="158" y="725"/>
                    <a:pt x="379" y="725"/>
                  </a:cubicBezTo>
                  <a:lnTo>
                    <a:pt x="1387" y="725"/>
                  </a:lnTo>
                  <a:cubicBezTo>
                    <a:pt x="1576" y="725"/>
                    <a:pt x="1733" y="568"/>
                    <a:pt x="1733" y="347"/>
                  </a:cubicBezTo>
                  <a:cubicBezTo>
                    <a:pt x="1702" y="158"/>
                    <a:pt x="1544" y="1"/>
                    <a:pt x="1387" y="1"/>
                  </a:cubicBezTo>
                  <a:close/>
                </a:path>
              </a:pathLst>
            </a:custGeom>
            <a:solidFill>
              <a:srgbClr val="FAC748"/>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11" name="Google Shape;8514;p58">
              <a:extLst>
                <a:ext uri="{FF2B5EF4-FFF2-40B4-BE49-F238E27FC236}">
                  <a16:creationId xmlns:a16="http://schemas.microsoft.com/office/drawing/2014/main" id="{30176D6A-C819-2F4C-9D7D-04C8781416CE}"/>
                </a:ext>
              </a:extLst>
            </p:cNvPr>
            <p:cNvSpPr/>
            <p:nvPr/>
          </p:nvSpPr>
          <p:spPr>
            <a:xfrm>
              <a:off x="4206950" y="2129325"/>
              <a:ext cx="35475" cy="33900"/>
            </a:xfrm>
            <a:custGeom>
              <a:avLst/>
              <a:gdLst/>
              <a:ahLst/>
              <a:cxnLst/>
              <a:rect l="l" t="t" r="r" b="b"/>
              <a:pathLst>
                <a:path w="1419" h="1356" extrusionOk="0">
                  <a:moveTo>
                    <a:pt x="351" y="1"/>
                  </a:moveTo>
                  <a:cubicBezTo>
                    <a:pt x="260" y="1"/>
                    <a:pt x="174" y="32"/>
                    <a:pt x="127" y="95"/>
                  </a:cubicBezTo>
                  <a:cubicBezTo>
                    <a:pt x="1" y="221"/>
                    <a:pt x="1" y="410"/>
                    <a:pt x="127" y="568"/>
                  </a:cubicBezTo>
                  <a:lnTo>
                    <a:pt x="820" y="1261"/>
                  </a:lnTo>
                  <a:cubicBezTo>
                    <a:pt x="883" y="1324"/>
                    <a:pt x="969" y="1356"/>
                    <a:pt x="1056" y="1356"/>
                  </a:cubicBezTo>
                  <a:cubicBezTo>
                    <a:pt x="1143" y="1356"/>
                    <a:pt x="1229" y="1324"/>
                    <a:pt x="1292" y="1261"/>
                  </a:cubicBezTo>
                  <a:cubicBezTo>
                    <a:pt x="1418" y="1166"/>
                    <a:pt x="1418" y="914"/>
                    <a:pt x="1292" y="788"/>
                  </a:cubicBezTo>
                  <a:lnTo>
                    <a:pt x="599" y="95"/>
                  </a:lnTo>
                  <a:cubicBezTo>
                    <a:pt x="536" y="32"/>
                    <a:pt x="442" y="1"/>
                    <a:pt x="351" y="1"/>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8515;p58">
              <a:extLst>
                <a:ext uri="{FF2B5EF4-FFF2-40B4-BE49-F238E27FC236}">
                  <a16:creationId xmlns:a16="http://schemas.microsoft.com/office/drawing/2014/main" id="{0C1CBAA0-5C70-0E4B-BA9D-5E38FC11A569}"/>
                </a:ext>
              </a:extLst>
            </p:cNvPr>
            <p:cNvSpPr/>
            <p:nvPr/>
          </p:nvSpPr>
          <p:spPr>
            <a:xfrm>
              <a:off x="4207750" y="2041900"/>
              <a:ext cx="35450" cy="34500"/>
            </a:xfrm>
            <a:custGeom>
              <a:avLst/>
              <a:gdLst/>
              <a:ahLst/>
              <a:cxnLst/>
              <a:rect l="l" t="t" r="r" b="b"/>
              <a:pathLst>
                <a:path w="1418" h="1380" extrusionOk="0">
                  <a:moveTo>
                    <a:pt x="1067" y="1"/>
                  </a:moveTo>
                  <a:cubicBezTo>
                    <a:pt x="977" y="1"/>
                    <a:pt x="882" y="32"/>
                    <a:pt x="819" y="95"/>
                  </a:cubicBezTo>
                  <a:lnTo>
                    <a:pt x="126" y="788"/>
                  </a:lnTo>
                  <a:cubicBezTo>
                    <a:pt x="0" y="914"/>
                    <a:pt x="0" y="1135"/>
                    <a:pt x="126" y="1261"/>
                  </a:cubicBezTo>
                  <a:cubicBezTo>
                    <a:pt x="189" y="1340"/>
                    <a:pt x="268" y="1379"/>
                    <a:pt x="351" y="1379"/>
                  </a:cubicBezTo>
                  <a:cubicBezTo>
                    <a:pt x="433" y="1379"/>
                    <a:pt x="520" y="1340"/>
                    <a:pt x="599" y="1261"/>
                  </a:cubicBezTo>
                  <a:lnTo>
                    <a:pt x="1292" y="568"/>
                  </a:lnTo>
                  <a:cubicBezTo>
                    <a:pt x="1418" y="442"/>
                    <a:pt x="1418" y="190"/>
                    <a:pt x="1292" y="95"/>
                  </a:cubicBezTo>
                  <a:cubicBezTo>
                    <a:pt x="1244" y="32"/>
                    <a:pt x="1158" y="1"/>
                    <a:pt x="1067" y="1"/>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516;p58">
              <a:extLst>
                <a:ext uri="{FF2B5EF4-FFF2-40B4-BE49-F238E27FC236}">
                  <a16:creationId xmlns:a16="http://schemas.microsoft.com/office/drawing/2014/main" id="{08926CEF-BC3B-A146-8181-3F609CA2B554}"/>
                </a:ext>
              </a:extLst>
            </p:cNvPr>
            <p:cNvSpPr/>
            <p:nvPr/>
          </p:nvSpPr>
          <p:spPr>
            <a:xfrm>
              <a:off x="3962775" y="1990700"/>
              <a:ext cx="226075" cy="224500"/>
            </a:xfrm>
            <a:custGeom>
              <a:avLst/>
              <a:gdLst/>
              <a:ahLst/>
              <a:cxnLst/>
              <a:rect l="l" t="t" r="r" b="b"/>
              <a:pathLst>
                <a:path w="9043" h="8980" extrusionOk="0">
                  <a:moveTo>
                    <a:pt x="1419" y="3403"/>
                  </a:moveTo>
                  <a:lnTo>
                    <a:pt x="1419" y="4790"/>
                  </a:lnTo>
                  <a:cubicBezTo>
                    <a:pt x="1009" y="4790"/>
                    <a:pt x="694" y="4506"/>
                    <a:pt x="694" y="4097"/>
                  </a:cubicBezTo>
                  <a:cubicBezTo>
                    <a:pt x="694" y="3719"/>
                    <a:pt x="1009" y="3403"/>
                    <a:pt x="1419" y="3403"/>
                  </a:cubicBezTo>
                  <a:close/>
                  <a:moveTo>
                    <a:pt x="4191" y="2710"/>
                  </a:moveTo>
                  <a:lnTo>
                    <a:pt x="4191" y="5483"/>
                  </a:lnTo>
                  <a:lnTo>
                    <a:pt x="2490" y="5483"/>
                  </a:lnTo>
                  <a:cubicBezTo>
                    <a:pt x="2269" y="5483"/>
                    <a:pt x="2112" y="5325"/>
                    <a:pt x="2112" y="5105"/>
                  </a:cubicBezTo>
                  <a:lnTo>
                    <a:pt x="2112" y="3088"/>
                  </a:lnTo>
                  <a:cubicBezTo>
                    <a:pt x="2112" y="2868"/>
                    <a:pt x="2269" y="2710"/>
                    <a:pt x="2490" y="2710"/>
                  </a:cubicBezTo>
                  <a:close/>
                  <a:moveTo>
                    <a:pt x="6995" y="1828"/>
                  </a:moveTo>
                  <a:lnTo>
                    <a:pt x="6995" y="6428"/>
                  </a:lnTo>
                  <a:cubicBezTo>
                    <a:pt x="6428" y="5924"/>
                    <a:pt x="5672" y="5609"/>
                    <a:pt x="4884" y="5514"/>
                  </a:cubicBezTo>
                  <a:lnTo>
                    <a:pt x="4884" y="2710"/>
                  </a:lnTo>
                  <a:cubicBezTo>
                    <a:pt x="5672" y="2647"/>
                    <a:pt x="6428" y="2332"/>
                    <a:pt x="6995" y="1828"/>
                  </a:cubicBezTo>
                  <a:close/>
                  <a:moveTo>
                    <a:pt x="8066" y="631"/>
                  </a:moveTo>
                  <a:cubicBezTo>
                    <a:pt x="8255" y="631"/>
                    <a:pt x="8413" y="789"/>
                    <a:pt x="8413" y="978"/>
                  </a:cubicBezTo>
                  <a:lnTo>
                    <a:pt x="8413" y="7216"/>
                  </a:lnTo>
                  <a:cubicBezTo>
                    <a:pt x="8413" y="7405"/>
                    <a:pt x="8255" y="7562"/>
                    <a:pt x="8066" y="7562"/>
                  </a:cubicBezTo>
                  <a:cubicBezTo>
                    <a:pt x="7877" y="7562"/>
                    <a:pt x="7720" y="7405"/>
                    <a:pt x="7720" y="7216"/>
                  </a:cubicBezTo>
                  <a:lnTo>
                    <a:pt x="7720" y="978"/>
                  </a:lnTo>
                  <a:cubicBezTo>
                    <a:pt x="7720" y="789"/>
                    <a:pt x="7877" y="631"/>
                    <a:pt x="8066" y="631"/>
                  </a:cubicBezTo>
                  <a:close/>
                  <a:moveTo>
                    <a:pt x="3498" y="6176"/>
                  </a:moveTo>
                  <a:lnTo>
                    <a:pt x="3498" y="7909"/>
                  </a:lnTo>
                  <a:cubicBezTo>
                    <a:pt x="3498" y="8129"/>
                    <a:pt x="3340" y="8287"/>
                    <a:pt x="3151" y="8287"/>
                  </a:cubicBezTo>
                  <a:cubicBezTo>
                    <a:pt x="2962" y="8287"/>
                    <a:pt x="2805" y="8129"/>
                    <a:pt x="2805" y="7909"/>
                  </a:cubicBezTo>
                  <a:lnTo>
                    <a:pt x="2805" y="6176"/>
                  </a:lnTo>
                  <a:close/>
                  <a:moveTo>
                    <a:pt x="8035" y="1"/>
                  </a:moveTo>
                  <a:cubicBezTo>
                    <a:pt x="7531" y="1"/>
                    <a:pt x="7090" y="411"/>
                    <a:pt x="6995" y="883"/>
                  </a:cubicBezTo>
                  <a:lnTo>
                    <a:pt x="6680" y="1198"/>
                  </a:lnTo>
                  <a:cubicBezTo>
                    <a:pt x="6144" y="1734"/>
                    <a:pt x="5325" y="2049"/>
                    <a:pt x="4538" y="2049"/>
                  </a:cubicBezTo>
                  <a:lnTo>
                    <a:pt x="2427" y="2049"/>
                  </a:lnTo>
                  <a:cubicBezTo>
                    <a:pt x="2017" y="2049"/>
                    <a:pt x="1608" y="2332"/>
                    <a:pt x="1450" y="2773"/>
                  </a:cubicBezTo>
                  <a:lnTo>
                    <a:pt x="1387" y="2773"/>
                  </a:lnTo>
                  <a:cubicBezTo>
                    <a:pt x="631" y="2773"/>
                    <a:pt x="1" y="3403"/>
                    <a:pt x="1" y="4128"/>
                  </a:cubicBezTo>
                  <a:cubicBezTo>
                    <a:pt x="1" y="4884"/>
                    <a:pt x="631" y="5514"/>
                    <a:pt x="1387" y="5514"/>
                  </a:cubicBezTo>
                  <a:lnTo>
                    <a:pt x="1450" y="5514"/>
                  </a:lnTo>
                  <a:cubicBezTo>
                    <a:pt x="1576" y="5798"/>
                    <a:pt x="1797" y="6018"/>
                    <a:pt x="2080" y="6144"/>
                  </a:cubicBezTo>
                  <a:lnTo>
                    <a:pt x="2080" y="7940"/>
                  </a:lnTo>
                  <a:cubicBezTo>
                    <a:pt x="2112" y="8507"/>
                    <a:pt x="2584" y="8980"/>
                    <a:pt x="3151" y="8980"/>
                  </a:cubicBezTo>
                  <a:cubicBezTo>
                    <a:pt x="3750" y="8980"/>
                    <a:pt x="4160" y="8507"/>
                    <a:pt x="4160" y="7972"/>
                  </a:cubicBezTo>
                  <a:lnTo>
                    <a:pt x="4160" y="6239"/>
                  </a:lnTo>
                  <a:lnTo>
                    <a:pt x="4538" y="6239"/>
                  </a:lnTo>
                  <a:cubicBezTo>
                    <a:pt x="5325" y="6239"/>
                    <a:pt x="6144" y="6554"/>
                    <a:pt x="6680" y="7090"/>
                  </a:cubicBezTo>
                  <a:lnTo>
                    <a:pt x="6995" y="7405"/>
                  </a:lnTo>
                  <a:cubicBezTo>
                    <a:pt x="7090" y="7909"/>
                    <a:pt x="7531" y="8287"/>
                    <a:pt x="8035" y="8287"/>
                  </a:cubicBezTo>
                  <a:cubicBezTo>
                    <a:pt x="8633" y="8287"/>
                    <a:pt x="9043" y="7814"/>
                    <a:pt x="9043" y="7247"/>
                  </a:cubicBezTo>
                  <a:lnTo>
                    <a:pt x="9043" y="1041"/>
                  </a:lnTo>
                  <a:cubicBezTo>
                    <a:pt x="9043" y="442"/>
                    <a:pt x="8570" y="1"/>
                    <a:pt x="8035" y="1"/>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grpSp>
      <p:grpSp>
        <p:nvGrpSpPr>
          <p:cNvPr id="14" name="Google Shape;8814;p58">
            <a:extLst>
              <a:ext uri="{FF2B5EF4-FFF2-40B4-BE49-F238E27FC236}">
                <a16:creationId xmlns:a16="http://schemas.microsoft.com/office/drawing/2014/main" id="{CBC93F28-1570-3042-A803-FBA87BF7DF58}"/>
              </a:ext>
            </a:extLst>
          </p:cNvPr>
          <p:cNvGrpSpPr/>
          <p:nvPr/>
        </p:nvGrpSpPr>
        <p:grpSpPr>
          <a:xfrm>
            <a:off x="6609144" y="5172505"/>
            <a:ext cx="981635" cy="883402"/>
            <a:chOff x="3859600" y="3591950"/>
            <a:chExt cx="296975" cy="296175"/>
          </a:xfrm>
        </p:grpSpPr>
        <p:sp>
          <p:nvSpPr>
            <p:cNvPr id="15" name="Google Shape;8815;p58">
              <a:extLst>
                <a:ext uri="{FF2B5EF4-FFF2-40B4-BE49-F238E27FC236}">
                  <a16:creationId xmlns:a16="http://schemas.microsoft.com/office/drawing/2014/main" id="{D86A9E5B-8CEE-C843-AB4B-AE76D4C33CBF}"/>
                </a:ext>
              </a:extLst>
            </p:cNvPr>
            <p:cNvSpPr/>
            <p:nvPr/>
          </p:nvSpPr>
          <p:spPr>
            <a:xfrm>
              <a:off x="4034450" y="3766000"/>
              <a:ext cx="122125" cy="122125"/>
            </a:xfrm>
            <a:custGeom>
              <a:avLst/>
              <a:gdLst/>
              <a:ahLst/>
              <a:cxnLst/>
              <a:rect l="l" t="t" r="r" b="b"/>
              <a:pathLst>
                <a:path w="4885" h="4885" extrusionOk="0">
                  <a:moveTo>
                    <a:pt x="2395" y="1324"/>
                  </a:moveTo>
                  <a:cubicBezTo>
                    <a:pt x="2616" y="1324"/>
                    <a:pt x="2773" y="1482"/>
                    <a:pt x="2773" y="1702"/>
                  </a:cubicBezTo>
                  <a:lnTo>
                    <a:pt x="2773" y="2049"/>
                  </a:lnTo>
                  <a:lnTo>
                    <a:pt x="3120" y="2049"/>
                  </a:lnTo>
                  <a:cubicBezTo>
                    <a:pt x="3309" y="2049"/>
                    <a:pt x="3466" y="2206"/>
                    <a:pt x="3466" y="2395"/>
                  </a:cubicBezTo>
                  <a:cubicBezTo>
                    <a:pt x="3466" y="2584"/>
                    <a:pt x="3309" y="2742"/>
                    <a:pt x="3120" y="2742"/>
                  </a:cubicBezTo>
                  <a:lnTo>
                    <a:pt x="2395" y="2742"/>
                  </a:lnTo>
                  <a:cubicBezTo>
                    <a:pt x="2206" y="2742"/>
                    <a:pt x="2049" y="2584"/>
                    <a:pt x="2049" y="2395"/>
                  </a:cubicBezTo>
                  <a:lnTo>
                    <a:pt x="2049" y="1702"/>
                  </a:lnTo>
                  <a:cubicBezTo>
                    <a:pt x="2049" y="1482"/>
                    <a:pt x="2206" y="1324"/>
                    <a:pt x="2395" y="1324"/>
                  </a:cubicBezTo>
                  <a:close/>
                  <a:moveTo>
                    <a:pt x="2458" y="1"/>
                  </a:moveTo>
                  <a:cubicBezTo>
                    <a:pt x="1104" y="1"/>
                    <a:pt x="1" y="1103"/>
                    <a:pt x="1" y="2427"/>
                  </a:cubicBezTo>
                  <a:cubicBezTo>
                    <a:pt x="1" y="3781"/>
                    <a:pt x="1104" y="4884"/>
                    <a:pt x="2458" y="4884"/>
                  </a:cubicBezTo>
                  <a:cubicBezTo>
                    <a:pt x="3782" y="4884"/>
                    <a:pt x="4884" y="3781"/>
                    <a:pt x="4884" y="2427"/>
                  </a:cubicBezTo>
                  <a:cubicBezTo>
                    <a:pt x="4853" y="1072"/>
                    <a:pt x="3782" y="1"/>
                    <a:pt x="2458" y="1"/>
                  </a:cubicBezTo>
                  <a:close/>
                </a:path>
              </a:pathLst>
            </a:custGeom>
            <a:solidFill>
              <a:srgbClr val="FAC748"/>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16" name="Google Shape;8816;p58">
              <a:extLst>
                <a:ext uri="{FF2B5EF4-FFF2-40B4-BE49-F238E27FC236}">
                  <a16:creationId xmlns:a16="http://schemas.microsoft.com/office/drawing/2014/main" id="{1C61C697-3449-FA48-848E-35D3C58B653F}"/>
                </a:ext>
              </a:extLst>
            </p:cNvPr>
            <p:cNvSpPr/>
            <p:nvPr/>
          </p:nvSpPr>
          <p:spPr>
            <a:xfrm>
              <a:off x="3860400" y="3679375"/>
              <a:ext cx="260725" cy="173300"/>
            </a:xfrm>
            <a:custGeom>
              <a:avLst/>
              <a:gdLst/>
              <a:ahLst/>
              <a:cxnLst/>
              <a:rect l="l" t="t" r="r" b="b"/>
              <a:pathLst>
                <a:path w="10429" h="6932" extrusionOk="0">
                  <a:moveTo>
                    <a:pt x="2426" y="662"/>
                  </a:moveTo>
                  <a:cubicBezTo>
                    <a:pt x="2647" y="662"/>
                    <a:pt x="2804" y="819"/>
                    <a:pt x="2804" y="1008"/>
                  </a:cubicBezTo>
                  <a:cubicBezTo>
                    <a:pt x="2804" y="1197"/>
                    <a:pt x="2647" y="1355"/>
                    <a:pt x="2426" y="1355"/>
                  </a:cubicBezTo>
                  <a:lnTo>
                    <a:pt x="1733" y="1355"/>
                  </a:lnTo>
                  <a:cubicBezTo>
                    <a:pt x="1544" y="1355"/>
                    <a:pt x="1387" y="1197"/>
                    <a:pt x="1387" y="1008"/>
                  </a:cubicBezTo>
                  <a:cubicBezTo>
                    <a:pt x="1387" y="819"/>
                    <a:pt x="1544" y="662"/>
                    <a:pt x="1733" y="662"/>
                  </a:cubicBezTo>
                  <a:close/>
                  <a:moveTo>
                    <a:pt x="4537" y="662"/>
                  </a:moveTo>
                  <a:cubicBezTo>
                    <a:pt x="4726" y="662"/>
                    <a:pt x="4884" y="819"/>
                    <a:pt x="4884" y="1008"/>
                  </a:cubicBezTo>
                  <a:cubicBezTo>
                    <a:pt x="4884" y="1197"/>
                    <a:pt x="4695" y="1355"/>
                    <a:pt x="4537" y="1355"/>
                  </a:cubicBezTo>
                  <a:lnTo>
                    <a:pt x="3812" y="1355"/>
                  </a:lnTo>
                  <a:cubicBezTo>
                    <a:pt x="3623" y="1355"/>
                    <a:pt x="3466" y="1197"/>
                    <a:pt x="3466" y="1008"/>
                  </a:cubicBezTo>
                  <a:cubicBezTo>
                    <a:pt x="3466" y="819"/>
                    <a:pt x="3623" y="662"/>
                    <a:pt x="3812" y="662"/>
                  </a:cubicBezTo>
                  <a:close/>
                  <a:moveTo>
                    <a:pt x="6648" y="662"/>
                  </a:moveTo>
                  <a:cubicBezTo>
                    <a:pt x="6837" y="662"/>
                    <a:pt x="6994" y="819"/>
                    <a:pt x="6994" y="1008"/>
                  </a:cubicBezTo>
                  <a:cubicBezTo>
                    <a:pt x="6994" y="1197"/>
                    <a:pt x="6837" y="1355"/>
                    <a:pt x="6648" y="1355"/>
                  </a:cubicBezTo>
                  <a:lnTo>
                    <a:pt x="5955" y="1355"/>
                  </a:lnTo>
                  <a:cubicBezTo>
                    <a:pt x="5734" y="1355"/>
                    <a:pt x="5577" y="1197"/>
                    <a:pt x="5577" y="1008"/>
                  </a:cubicBezTo>
                  <a:cubicBezTo>
                    <a:pt x="5577" y="819"/>
                    <a:pt x="5734" y="662"/>
                    <a:pt x="5955" y="662"/>
                  </a:cubicBezTo>
                  <a:close/>
                  <a:moveTo>
                    <a:pt x="8727" y="662"/>
                  </a:moveTo>
                  <a:cubicBezTo>
                    <a:pt x="8948" y="662"/>
                    <a:pt x="9105" y="819"/>
                    <a:pt x="9105" y="1008"/>
                  </a:cubicBezTo>
                  <a:cubicBezTo>
                    <a:pt x="9105" y="1197"/>
                    <a:pt x="8948" y="1355"/>
                    <a:pt x="8727" y="1355"/>
                  </a:cubicBezTo>
                  <a:lnTo>
                    <a:pt x="8034" y="1355"/>
                  </a:lnTo>
                  <a:cubicBezTo>
                    <a:pt x="7845" y="1355"/>
                    <a:pt x="7688" y="1197"/>
                    <a:pt x="7688" y="1008"/>
                  </a:cubicBezTo>
                  <a:cubicBezTo>
                    <a:pt x="7688" y="819"/>
                    <a:pt x="7845" y="662"/>
                    <a:pt x="8034" y="662"/>
                  </a:cubicBezTo>
                  <a:close/>
                  <a:moveTo>
                    <a:pt x="2426" y="2080"/>
                  </a:moveTo>
                  <a:cubicBezTo>
                    <a:pt x="2647" y="2080"/>
                    <a:pt x="2804" y="2237"/>
                    <a:pt x="2804" y="2426"/>
                  </a:cubicBezTo>
                  <a:cubicBezTo>
                    <a:pt x="2804" y="2647"/>
                    <a:pt x="2647" y="2773"/>
                    <a:pt x="2426" y="2773"/>
                  </a:cubicBezTo>
                  <a:lnTo>
                    <a:pt x="1733" y="2773"/>
                  </a:lnTo>
                  <a:cubicBezTo>
                    <a:pt x="1544" y="2773"/>
                    <a:pt x="1387" y="2647"/>
                    <a:pt x="1387" y="2426"/>
                  </a:cubicBezTo>
                  <a:cubicBezTo>
                    <a:pt x="1387" y="2206"/>
                    <a:pt x="1544" y="2080"/>
                    <a:pt x="1733" y="2080"/>
                  </a:cubicBezTo>
                  <a:close/>
                  <a:moveTo>
                    <a:pt x="4537" y="2080"/>
                  </a:moveTo>
                  <a:cubicBezTo>
                    <a:pt x="4726" y="2080"/>
                    <a:pt x="4884" y="2237"/>
                    <a:pt x="4884" y="2426"/>
                  </a:cubicBezTo>
                  <a:cubicBezTo>
                    <a:pt x="4884" y="2647"/>
                    <a:pt x="4695" y="2773"/>
                    <a:pt x="4537" y="2773"/>
                  </a:cubicBezTo>
                  <a:lnTo>
                    <a:pt x="3812" y="2773"/>
                  </a:lnTo>
                  <a:cubicBezTo>
                    <a:pt x="3623" y="2773"/>
                    <a:pt x="3466" y="2647"/>
                    <a:pt x="3466" y="2426"/>
                  </a:cubicBezTo>
                  <a:cubicBezTo>
                    <a:pt x="3466" y="2206"/>
                    <a:pt x="3623" y="2080"/>
                    <a:pt x="3812" y="2080"/>
                  </a:cubicBezTo>
                  <a:close/>
                  <a:moveTo>
                    <a:pt x="6648" y="2080"/>
                  </a:moveTo>
                  <a:cubicBezTo>
                    <a:pt x="6837" y="2080"/>
                    <a:pt x="6994" y="2237"/>
                    <a:pt x="6994" y="2426"/>
                  </a:cubicBezTo>
                  <a:cubicBezTo>
                    <a:pt x="6994" y="2647"/>
                    <a:pt x="6837" y="2773"/>
                    <a:pt x="6648" y="2773"/>
                  </a:cubicBezTo>
                  <a:lnTo>
                    <a:pt x="5955" y="2773"/>
                  </a:lnTo>
                  <a:cubicBezTo>
                    <a:pt x="5734" y="2773"/>
                    <a:pt x="5577" y="2647"/>
                    <a:pt x="5577" y="2426"/>
                  </a:cubicBezTo>
                  <a:cubicBezTo>
                    <a:pt x="5577" y="2206"/>
                    <a:pt x="5734" y="2080"/>
                    <a:pt x="5955" y="2080"/>
                  </a:cubicBezTo>
                  <a:close/>
                  <a:moveTo>
                    <a:pt x="8727" y="2080"/>
                  </a:moveTo>
                  <a:cubicBezTo>
                    <a:pt x="8948" y="2080"/>
                    <a:pt x="9105" y="2237"/>
                    <a:pt x="9105" y="2426"/>
                  </a:cubicBezTo>
                  <a:cubicBezTo>
                    <a:pt x="9105" y="2647"/>
                    <a:pt x="8948" y="2773"/>
                    <a:pt x="8727" y="2773"/>
                  </a:cubicBezTo>
                  <a:lnTo>
                    <a:pt x="8034" y="2773"/>
                  </a:lnTo>
                  <a:cubicBezTo>
                    <a:pt x="7845" y="2773"/>
                    <a:pt x="7688" y="2647"/>
                    <a:pt x="7688" y="2426"/>
                  </a:cubicBezTo>
                  <a:cubicBezTo>
                    <a:pt x="7688" y="2206"/>
                    <a:pt x="7845" y="2080"/>
                    <a:pt x="8034" y="2080"/>
                  </a:cubicBezTo>
                  <a:close/>
                  <a:moveTo>
                    <a:pt x="2426" y="3466"/>
                  </a:moveTo>
                  <a:cubicBezTo>
                    <a:pt x="2647" y="3466"/>
                    <a:pt x="2804" y="3623"/>
                    <a:pt x="2804" y="3812"/>
                  </a:cubicBezTo>
                  <a:cubicBezTo>
                    <a:pt x="2804" y="4001"/>
                    <a:pt x="2647" y="4159"/>
                    <a:pt x="2426" y="4159"/>
                  </a:cubicBezTo>
                  <a:lnTo>
                    <a:pt x="1733" y="4159"/>
                  </a:lnTo>
                  <a:cubicBezTo>
                    <a:pt x="1544" y="4159"/>
                    <a:pt x="1387" y="4001"/>
                    <a:pt x="1387" y="3812"/>
                  </a:cubicBezTo>
                  <a:cubicBezTo>
                    <a:pt x="1387" y="3623"/>
                    <a:pt x="1544" y="3466"/>
                    <a:pt x="1733" y="3466"/>
                  </a:cubicBezTo>
                  <a:close/>
                  <a:moveTo>
                    <a:pt x="4537" y="3466"/>
                  </a:moveTo>
                  <a:cubicBezTo>
                    <a:pt x="4726" y="3466"/>
                    <a:pt x="4884" y="3623"/>
                    <a:pt x="4884" y="3812"/>
                  </a:cubicBezTo>
                  <a:cubicBezTo>
                    <a:pt x="4884" y="4001"/>
                    <a:pt x="4695" y="4159"/>
                    <a:pt x="4537" y="4159"/>
                  </a:cubicBezTo>
                  <a:lnTo>
                    <a:pt x="3812" y="4159"/>
                  </a:lnTo>
                  <a:cubicBezTo>
                    <a:pt x="3623" y="4159"/>
                    <a:pt x="3466" y="4001"/>
                    <a:pt x="3466" y="3812"/>
                  </a:cubicBezTo>
                  <a:cubicBezTo>
                    <a:pt x="3466" y="3623"/>
                    <a:pt x="3623" y="3466"/>
                    <a:pt x="3812" y="3466"/>
                  </a:cubicBezTo>
                  <a:close/>
                  <a:moveTo>
                    <a:pt x="6648" y="3466"/>
                  </a:moveTo>
                  <a:cubicBezTo>
                    <a:pt x="6837" y="3466"/>
                    <a:pt x="6994" y="3623"/>
                    <a:pt x="6994" y="3812"/>
                  </a:cubicBezTo>
                  <a:cubicBezTo>
                    <a:pt x="6994" y="4001"/>
                    <a:pt x="6837" y="4159"/>
                    <a:pt x="6648" y="4159"/>
                  </a:cubicBezTo>
                  <a:lnTo>
                    <a:pt x="5955" y="4159"/>
                  </a:lnTo>
                  <a:cubicBezTo>
                    <a:pt x="5734" y="4159"/>
                    <a:pt x="5577" y="4001"/>
                    <a:pt x="5577" y="3812"/>
                  </a:cubicBezTo>
                  <a:cubicBezTo>
                    <a:pt x="5577" y="3623"/>
                    <a:pt x="5734" y="3466"/>
                    <a:pt x="5955" y="3466"/>
                  </a:cubicBezTo>
                  <a:close/>
                  <a:moveTo>
                    <a:pt x="2426" y="4852"/>
                  </a:moveTo>
                  <a:cubicBezTo>
                    <a:pt x="2647" y="4852"/>
                    <a:pt x="2804" y="5010"/>
                    <a:pt x="2804" y="5199"/>
                  </a:cubicBezTo>
                  <a:cubicBezTo>
                    <a:pt x="2804" y="5388"/>
                    <a:pt x="2647" y="5545"/>
                    <a:pt x="2426" y="5545"/>
                  </a:cubicBezTo>
                  <a:lnTo>
                    <a:pt x="1733" y="5545"/>
                  </a:lnTo>
                  <a:cubicBezTo>
                    <a:pt x="1544" y="5545"/>
                    <a:pt x="1387" y="5388"/>
                    <a:pt x="1387" y="5199"/>
                  </a:cubicBezTo>
                  <a:cubicBezTo>
                    <a:pt x="1387" y="5010"/>
                    <a:pt x="1544" y="4852"/>
                    <a:pt x="1733" y="4852"/>
                  </a:cubicBezTo>
                  <a:close/>
                  <a:moveTo>
                    <a:pt x="4537" y="4852"/>
                  </a:moveTo>
                  <a:cubicBezTo>
                    <a:pt x="4726" y="4852"/>
                    <a:pt x="4884" y="5010"/>
                    <a:pt x="4884" y="5199"/>
                  </a:cubicBezTo>
                  <a:cubicBezTo>
                    <a:pt x="4884" y="5388"/>
                    <a:pt x="4695" y="5545"/>
                    <a:pt x="4537" y="5545"/>
                  </a:cubicBezTo>
                  <a:lnTo>
                    <a:pt x="3812" y="5545"/>
                  </a:lnTo>
                  <a:cubicBezTo>
                    <a:pt x="3623" y="5545"/>
                    <a:pt x="3466" y="5388"/>
                    <a:pt x="3466" y="5199"/>
                  </a:cubicBezTo>
                  <a:cubicBezTo>
                    <a:pt x="3466" y="5010"/>
                    <a:pt x="3623" y="4852"/>
                    <a:pt x="3812" y="4852"/>
                  </a:cubicBezTo>
                  <a:close/>
                  <a:moveTo>
                    <a:pt x="0" y="0"/>
                  </a:moveTo>
                  <a:lnTo>
                    <a:pt x="0" y="5892"/>
                  </a:lnTo>
                  <a:cubicBezTo>
                    <a:pt x="0" y="6459"/>
                    <a:pt x="473" y="6931"/>
                    <a:pt x="1071" y="6931"/>
                  </a:cubicBezTo>
                  <a:lnTo>
                    <a:pt x="6490" y="6931"/>
                  </a:lnTo>
                  <a:cubicBezTo>
                    <a:pt x="6364" y="6616"/>
                    <a:pt x="6301" y="6270"/>
                    <a:pt x="6301" y="5892"/>
                  </a:cubicBezTo>
                  <a:cubicBezTo>
                    <a:pt x="6301" y="5797"/>
                    <a:pt x="6333" y="5671"/>
                    <a:pt x="6333" y="5545"/>
                  </a:cubicBezTo>
                  <a:lnTo>
                    <a:pt x="5955" y="5545"/>
                  </a:lnTo>
                  <a:cubicBezTo>
                    <a:pt x="5734" y="5545"/>
                    <a:pt x="5577" y="5388"/>
                    <a:pt x="5577" y="5199"/>
                  </a:cubicBezTo>
                  <a:cubicBezTo>
                    <a:pt x="5577" y="5010"/>
                    <a:pt x="5734" y="4852"/>
                    <a:pt x="5955" y="4852"/>
                  </a:cubicBezTo>
                  <a:lnTo>
                    <a:pt x="6490" y="4852"/>
                  </a:lnTo>
                  <a:cubicBezTo>
                    <a:pt x="6931" y="3623"/>
                    <a:pt x="8066" y="2741"/>
                    <a:pt x="9420" y="2741"/>
                  </a:cubicBezTo>
                  <a:cubicBezTo>
                    <a:pt x="9767" y="2741"/>
                    <a:pt x="10113" y="2836"/>
                    <a:pt x="10428" y="2962"/>
                  </a:cubicBezTo>
                  <a:lnTo>
                    <a:pt x="10428" y="0"/>
                  </a:lnTo>
                  <a:close/>
                </a:path>
              </a:pathLst>
            </a:custGeom>
            <a:solidFill>
              <a:srgbClr val="002060"/>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17" name="Google Shape;8817;p58">
              <a:extLst>
                <a:ext uri="{FF2B5EF4-FFF2-40B4-BE49-F238E27FC236}">
                  <a16:creationId xmlns:a16="http://schemas.microsoft.com/office/drawing/2014/main" id="{AE1B1DA2-4130-EB46-9456-D32774F589B4}"/>
                </a:ext>
              </a:extLst>
            </p:cNvPr>
            <p:cNvSpPr/>
            <p:nvPr/>
          </p:nvSpPr>
          <p:spPr>
            <a:xfrm>
              <a:off x="3859600" y="3591950"/>
              <a:ext cx="261525" cy="70900"/>
            </a:xfrm>
            <a:custGeom>
              <a:avLst/>
              <a:gdLst/>
              <a:ahLst/>
              <a:cxnLst/>
              <a:rect l="l" t="t" r="r" b="b"/>
              <a:pathLst>
                <a:path w="10461" h="2836" extrusionOk="0">
                  <a:moveTo>
                    <a:pt x="1734" y="0"/>
                  </a:moveTo>
                  <a:cubicBezTo>
                    <a:pt x="1513" y="0"/>
                    <a:pt x="1356" y="158"/>
                    <a:pt x="1356" y="347"/>
                  </a:cubicBezTo>
                  <a:lnTo>
                    <a:pt x="1356" y="693"/>
                  </a:lnTo>
                  <a:lnTo>
                    <a:pt x="1009" y="693"/>
                  </a:lnTo>
                  <a:cubicBezTo>
                    <a:pt x="410" y="693"/>
                    <a:pt x="1" y="1166"/>
                    <a:pt x="1" y="1733"/>
                  </a:cubicBezTo>
                  <a:lnTo>
                    <a:pt x="1" y="2836"/>
                  </a:lnTo>
                  <a:lnTo>
                    <a:pt x="10429" y="2836"/>
                  </a:lnTo>
                  <a:lnTo>
                    <a:pt x="10429" y="1733"/>
                  </a:lnTo>
                  <a:lnTo>
                    <a:pt x="10460" y="1733"/>
                  </a:lnTo>
                  <a:cubicBezTo>
                    <a:pt x="10460" y="1134"/>
                    <a:pt x="9988" y="693"/>
                    <a:pt x="9421" y="693"/>
                  </a:cubicBezTo>
                  <a:lnTo>
                    <a:pt x="9074" y="693"/>
                  </a:lnTo>
                  <a:lnTo>
                    <a:pt x="9074" y="347"/>
                  </a:lnTo>
                  <a:cubicBezTo>
                    <a:pt x="9074" y="158"/>
                    <a:pt x="8917" y="0"/>
                    <a:pt x="8728" y="0"/>
                  </a:cubicBezTo>
                  <a:cubicBezTo>
                    <a:pt x="8539" y="0"/>
                    <a:pt x="8381" y="158"/>
                    <a:pt x="8381" y="347"/>
                  </a:cubicBezTo>
                  <a:lnTo>
                    <a:pt x="8381" y="693"/>
                  </a:lnTo>
                  <a:lnTo>
                    <a:pt x="6995" y="693"/>
                  </a:lnTo>
                  <a:lnTo>
                    <a:pt x="6995" y="347"/>
                  </a:lnTo>
                  <a:cubicBezTo>
                    <a:pt x="6995" y="158"/>
                    <a:pt x="6837" y="0"/>
                    <a:pt x="6648" y="0"/>
                  </a:cubicBezTo>
                  <a:cubicBezTo>
                    <a:pt x="6459" y="0"/>
                    <a:pt x="6302" y="158"/>
                    <a:pt x="6302" y="347"/>
                  </a:cubicBezTo>
                  <a:lnTo>
                    <a:pt x="6302" y="693"/>
                  </a:lnTo>
                  <a:lnTo>
                    <a:pt x="4159" y="693"/>
                  </a:lnTo>
                  <a:lnTo>
                    <a:pt x="4159" y="347"/>
                  </a:lnTo>
                  <a:cubicBezTo>
                    <a:pt x="4159" y="158"/>
                    <a:pt x="4002" y="0"/>
                    <a:pt x="3813" y="0"/>
                  </a:cubicBezTo>
                  <a:cubicBezTo>
                    <a:pt x="3624" y="0"/>
                    <a:pt x="3466" y="158"/>
                    <a:pt x="3466" y="347"/>
                  </a:cubicBezTo>
                  <a:lnTo>
                    <a:pt x="3466" y="693"/>
                  </a:lnTo>
                  <a:lnTo>
                    <a:pt x="2080" y="693"/>
                  </a:lnTo>
                  <a:lnTo>
                    <a:pt x="2080" y="347"/>
                  </a:lnTo>
                  <a:cubicBezTo>
                    <a:pt x="2080" y="158"/>
                    <a:pt x="1923" y="0"/>
                    <a:pt x="1734" y="0"/>
                  </a:cubicBezTo>
                  <a:close/>
                </a:path>
              </a:pathLst>
            </a:custGeom>
            <a:solidFill>
              <a:srgbClr val="002060"/>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grpSp>
    </p:spTree>
    <p:extLst>
      <p:ext uri="{BB962C8B-B14F-4D97-AF65-F5344CB8AC3E}">
        <p14:creationId xmlns:p14="http://schemas.microsoft.com/office/powerpoint/2010/main" val="4289587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9" name="Rectangle 28"/>
          <p:cNvSpPr/>
          <p:nvPr/>
        </p:nvSpPr>
        <p:spPr>
          <a:xfrm>
            <a:off x="2032000" y="513080"/>
            <a:ext cx="101599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65" y="-68488"/>
            <a:ext cx="2305141" cy="1076343"/>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3572944" y="177800"/>
            <a:ext cx="5113855" cy="70788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lIns="91440" tIns="45720" rIns="91440" bIns="45720">
            <a:spAutoFit/>
          </a:bodyPr>
          <a:lstStyle/>
          <a:p>
            <a:pPr algn="ctr"/>
            <a:r>
              <a:rPr lang="ar-SA"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المراجع العربية المقترحة  </a:t>
            </a:r>
            <a:endParaRPr lang="en-US"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4" name="Content Placeholder 13">
            <a:extLst>
              <a:ext uri="{FF2B5EF4-FFF2-40B4-BE49-F238E27FC236}">
                <a16:creationId xmlns:a16="http://schemas.microsoft.com/office/drawing/2014/main" id="{0645DA22-C239-ED43-ACAD-18BF0470F07F}"/>
              </a:ext>
            </a:extLst>
          </p:cNvPr>
          <p:cNvSpPr>
            <a:spLocks noGrp="1"/>
          </p:cNvSpPr>
          <p:nvPr>
            <p:ph idx="1"/>
          </p:nvPr>
        </p:nvSpPr>
        <p:spPr>
          <a:xfrm>
            <a:off x="838199" y="1155870"/>
            <a:ext cx="10956403" cy="5361256"/>
          </a:xfrm>
        </p:spPr>
        <p:txBody>
          <a:bodyPr>
            <a:normAutofit/>
          </a:bodyPr>
          <a:lstStyle/>
          <a:p>
            <a:pPr marL="228600" indent="-228600" algn="r" defTabSz="914400" rtl="1" eaLnBrk="1" latinLnBrk="0" hangingPunct="1">
              <a:lnSpc>
                <a:spcPct val="150000"/>
              </a:lnSpc>
              <a:spcBef>
                <a:spcPts val="1000"/>
              </a:spcBef>
              <a:buFont typeface="Arial" panose="020B0604020202020204" pitchFamily="34" charset="0"/>
              <a:buChar char="•"/>
            </a:pPr>
            <a:r>
              <a:rPr lang="ar-JO" sz="1700" dirty="0"/>
              <a:t>لوريداس، بانوس. (2022 ) الخوارزميات. مؤسسة هنداوي.</a:t>
            </a:r>
          </a:p>
          <a:p>
            <a:pPr marL="0" indent="0" algn="r" defTabSz="914400" rtl="1" eaLnBrk="1" latinLnBrk="0" hangingPunct="1">
              <a:lnSpc>
                <a:spcPct val="150000"/>
              </a:lnSpc>
              <a:spcBef>
                <a:spcPts val="1000"/>
              </a:spcBef>
              <a:buNone/>
            </a:pPr>
            <a:r>
              <a:rPr lang="ar-JO" sz="1700" dirty="0"/>
              <a:t>لوريداس، ب. (2022). الخوارزميات (إ. س. أحمد، ترجمة؛ ش. طه الريدي، مراجعة). عمّان: مؤسسة هنداوي.</a:t>
            </a:r>
          </a:p>
          <a:p>
            <a:pPr marL="228600" indent="-228600" algn="r" defTabSz="914400" rtl="1" eaLnBrk="1" latinLnBrk="0" hangingPunct="1">
              <a:lnSpc>
                <a:spcPct val="150000"/>
              </a:lnSpc>
              <a:spcBef>
                <a:spcPts val="1000"/>
              </a:spcBef>
              <a:buFont typeface="Arial" panose="020B0604020202020204" pitchFamily="34" charset="0"/>
              <a:buChar char="•"/>
            </a:pPr>
            <a:r>
              <a:rPr lang="ar-JO" sz="1700" dirty="0"/>
              <a:t>حسين، ولاء محمد علي. (2023). الإعلام الرقمي ودوره في تحقيق التنمية المستدامة في المجتمعات المعاصرة: مقاربة نظرية. مجلة أريد الدولية للدراسات الإعلامية وعلوم الاتصال.</a:t>
            </a:r>
          </a:p>
          <a:p>
            <a:pPr marL="0" indent="0" algn="r" defTabSz="914400" rtl="1" eaLnBrk="1" latinLnBrk="0" hangingPunct="1">
              <a:lnSpc>
                <a:spcPct val="150000"/>
              </a:lnSpc>
              <a:spcBef>
                <a:spcPts val="1000"/>
              </a:spcBef>
              <a:buNone/>
            </a:pPr>
            <a:r>
              <a:rPr lang="ar-JO" sz="1700" dirty="0"/>
              <a:t>حسين، و. م. ع. (2023). الإعلام الرقمي ودوره في تحقيق التنمية المستدامة في المجتمعات المعاصرة: مقاربة نظرية. مجلة أريد الدولية للدراسات الإعلامية وعلوم الاتصال.  </a:t>
            </a:r>
            <a:r>
              <a:rPr lang="en-US" sz="1700" dirty="0">
                <a:hlinkClick r:id="rId3"/>
              </a:rPr>
              <a:t>https://doi.org/10.36772/arid.aijmscs.2023.484</a:t>
            </a:r>
            <a:r>
              <a:rPr lang="ar-SA" sz="1700" dirty="0"/>
              <a:t> </a:t>
            </a:r>
            <a:r>
              <a:rPr lang="en-US" sz="1700" dirty="0"/>
              <a:t> </a:t>
            </a:r>
            <a:r>
              <a:rPr lang="ar-SA" sz="1700" dirty="0"/>
              <a:t> </a:t>
            </a:r>
            <a:endParaRPr lang="en-US" sz="1700" dirty="0"/>
          </a:p>
          <a:p>
            <a:pPr marL="0" indent="0" algn="r" defTabSz="914400" rtl="1" eaLnBrk="1" latinLnBrk="0" hangingPunct="1">
              <a:lnSpc>
                <a:spcPct val="150000"/>
              </a:lnSpc>
              <a:spcBef>
                <a:spcPts val="1000"/>
              </a:spcBef>
              <a:buNone/>
            </a:pPr>
            <a:r>
              <a:rPr lang="en-US" sz="1700" dirty="0"/>
              <a:t>•</a:t>
            </a:r>
            <a:r>
              <a:rPr lang="ar-JO" sz="1700" dirty="0"/>
              <a:t>حسن، وفاء. (2024). دور الإعلام الرقمي في رسم ملامح التنمية المستدامة وصناعة المستقبل الأخضر في مصر. مجلة الإعلام الرقمي والتنمية المستدامة، 4(5).</a:t>
            </a:r>
          </a:p>
          <a:p>
            <a:pPr marL="228600" indent="-228600" algn="r" defTabSz="914400" rtl="1" eaLnBrk="1" latinLnBrk="0" hangingPunct="1">
              <a:lnSpc>
                <a:spcPct val="150000"/>
              </a:lnSpc>
              <a:spcBef>
                <a:spcPts val="1000"/>
              </a:spcBef>
              <a:buFont typeface="Arial" panose="020B0604020202020204" pitchFamily="34" charset="0"/>
              <a:buChar char="•"/>
            </a:pPr>
            <a:r>
              <a:rPr lang="ar-JO" sz="1700" dirty="0"/>
              <a:t>الدبلوماسية في زمن الرقمية – السيد أبو عيطة</a:t>
            </a:r>
          </a:p>
          <a:p>
            <a:pPr marL="0" indent="0" algn="r" defTabSz="914400" rtl="1" eaLnBrk="1" latinLnBrk="0" hangingPunct="1">
              <a:lnSpc>
                <a:spcPct val="150000"/>
              </a:lnSpc>
              <a:spcBef>
                <a:spcPts val="1000"/>
              </a:spcBef>
              <a:buNone/>
            </a:pPr>
            <a:r>
              <a:rPr lang="ar-JO" sz="1700" dirty="0"/>
              <a:t>أبو عيطة، الس. (2019). الدبلوماسية في زمن الرقمية. القاهرة: دار الفكر الجامعي.</a:t>
            </a:r>
          </a:p>
          <a:p>
            <a:pPr marL="0" indent="0" algn="r" defTabSz="914400" rtl="1" eaLnBrk="1" latinLnBrk="0" hangingPunct="1">
              <a:lnSpc>
                <a:spcPct val="150000"/>
              </a:lnSpc>
              <a:spcBef>
                <a:spcPts val="1000"/>
              </a:spcBef>
              <a:buNone/>
            </a:pPr>
            <a:r>
              <a:rPr lang="en-US" sz="1700" dirty="0">
                <a:hlinkClick r:id="rId4"/>
              </a:rPr>
              <a:t>https://www.noor-book.com/book/review/450987#google_vignette</a:t>
            </a:r>
            <a:r>
              <a:rPr lang="ar-SA" sz="1700" dirty="0"/>
              <a:t> </a:t>
            </a:r>
            <a:r>
              <a:rPr lang="en-US" sz="1700" dirty="0"/>
              <a:t> </a:t>
            </a:r>
            <a:r>
              <a:rPr lang="ar-SA" sz="1700" dirty="0"/>
              <a:t> </a:t>
            </a:r>
            <a:endParaRPr lang="en-US" sz="1700" dirty="0"/>
          </a:p>
          <a:p>
            <a:pPr marL="228600" indent="-228600" algn="r" defTabSz="914400" rtl="1" eaLnBrk="1" latinLnBrk="0" hangingPunct="1">
              <a:lnSpc>
                <a:spcPct val="150000"/>
              </a:lnSpc>
              <a:spcBef>
                <a:spcPts val="1000"/>
              </a:spcBef>
              <a:buFont typeface="Arial" panose="020B0604020202020204" pitchFamily="34" charset="0"/>
              <a:buChar char="•"/>
            </a:pPr>
            <a:endParaRPr lang="en-US" dirty="0"/>
          </a:p>
        </p:txBody>
      </p:sp>
      <p:grpSp>
        <p:nvGrpSpPr>
          <p:cNvPr id="20" name="Google Shape;8605;p58">
            <a:extLst>
              <a:ext uri="{FF2B5EF4-FFF2-40B4-BE49-F238E27FC236}">
                <a16:creationId xmlns:a16="http://schemas.microsoft.com/office/drawing/2014/main" id="{714577A8-7235-C543-A63E-0B075F78F495}"/>
              </a:ext>
            </a:extLst>
          </p:cNvPr>
          <p:cNvGrpSpPr/>
          <p:nvPr/>
        </p:nvGrpSpPr>
        <p:grpSpPr>
          <a:xfrm>
            <a:off x="179950" y="1212625"/>
            <a:ext cx="1157957" cy="1034552"/>
            <a:chOff x="946175" y="3253275"/>
            <a:chExt cx="298550" cy="296150"/>
          </a:xfrm>
        </p:grpSpPr>
        <p:sp>
          <p:nvSpPr>
            <p:cNvPr id="21" name="Google Shape;8606;p58">
              <a:extLst>
                <a:ext uri="{FF2B5EF4-FFF2-40B4-BE49-F238E27FC236}">
                  <a16:creationId xmlns:a16="http://schemas.microsoft.com/office/drawing/2014/main" id="{7FD228B0-FA13-AD41-A776-8E7A326290D3}"/>
                </a:ext>
              </a:extLst>
            </p:cNvPr>
            <p:cNvSpPr/>
            <p:nvPr/>
          </p:nvSpPr>
          <p:spPr>
            <a:xfrm>
              <a:off x="946175" y="3253275"/>
              <a:ext cx="209550" cy="261500"/>
            </a:xfrm>
            <a:custGeom>
              <a:avLst/>
              <a:gdLst/>
              <a:ahLst/>
              <a:cxnLst/>
              <a:rect l="l" t="t" r="r" b="b"/>
              <a:pathLst>
                <a:path w="8382" h="10460" extrusionOk="0">
                  <a:moveTo>
                    <a:pt x="348" y="0"/>
                  </a:moveTo>
                  <a:cubicBezTo>
                    <a:pt x="158" y="0"/>
                    <a:pt x="1" y="158"/>
                    <a:pt x="1" y="347"/>
                  </a:cubicBezTo>
                  <a:lnTo>
                    <a:pt x="1" y="10113"/>
                  </a:lnTo>
                  <a:cubicBezTo>
                    <a:pt x="1" y="10302"/>
                    <a:pt x="158" y="10460"/>
                    <a:pt x="348" y="10460"/>
                  </a:cubicBezTo>
                  <a:lnTo>
                    <a:pt x="694" y="10460"/>
                  </a:lnTo>
                  <a:lnTo>
                    <a:pt x="694" y="3875"/>
                  </a:lnTo>
                  <a:cubicBezTo>
                    <a:pt x="694" y="3623"/>
                    <a:pt x="820" y="3340"/>
                    <a:pt x="1009" y="3151"/>
                  </a:cubicBezTo>
                  <a:lnTo>
                    <a:pt x="3151" y="1008"/>
                  </a:lnTo>
                  <a:cubicBezTo>
                    <a:pt x="3340" y="819"/>
                    <a:pt x="3624" y="693"/>
                    <a:pt x="3908" y="693"/>
                  </a:cubicBezTo>
                  <a:lnTo>
                    <a:pt x="8381" y="693"/>
                  </a:lnTo>
                  <a:lnTo>
                    <a:pt x="8381" y="347"/>
                  </a:lnTo>
                  <a:cubicBezTo>
                    <a:pt x="8381" y="158"/>
                    <a:pt x="8224" y="0"/>
                    <a:pt x="803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8607;p58">
              <a:extLst>
                <a:ext uri="{FF2B5EF4-FFF2-40B4-BE49-F238E27FC236}">
                  <a16:creationId xmlns:a16="http://schemas.microsoft.com/office/drawing/2014/main" id="{B14BC1A5-8BF8-7E4D-8E76-79C77AFDE029}"/>
                </a:ext>
              </a:extLst>
            </p:cNvPr>
            <p:cNvSpPr/>
            <p:nvPr/>
          </p:nvSpPr>
          <p:spPr>
            <a:xfrm>
              <a:off x="986350" y="3293425"/>
              <a:ext cx="47300" cy="48075"/>
            </a:xfrm>
            <a:custGeom>
              <a:avLst/>
              <a:gdLst/>
              <a:ahLst/>
              <a:cxnLst/>
              <a:rect l="l" t="t" r="r" b="b"/>
              <a:pathLst>
                <a:path w="1892" h="1923" extrusionOk="0">
                  <a:moveTo>
                    <a:pt x="1891" y="1"/>
                  </a:moveTo>
                  <a:lnTo>
                    <a:pt x="1" y="1923"/>
                  </a:lnTo>
                  <a:lnTo>
                    <a:pt x="1891" y="1923"/>
                  </a:lnTo>
                  <a:lnTo>
                    <a:pt x="189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Google Shape;8608;p58">
              <a:extLst>
                <a:ext uri="{FF2B5EF4-FFF2-40B4-BE49-F238E27FC236}">
                  <a16:creationId xmlns:a16="http://schemas.microsoft.com/office/drawing/2014/main" id="{C812CCE4-43C4-E24E-A3AF-C7A750490958}"/>
                </a:ext>
              </a:extLst>
            </p:cNvPr>
            <p:cNvSpPr/>
            <p:nvPr/>
          </p:nvSpPr>
          <p:spPr>
            <a:xfrm>
              <a:off x="1051725" y="3359600"/>
              <a:ext cx="122100" cy="121325"/>
            </a:xfrm>
            <a:custGeom>
              <a:avLst/>
              <a:gdLst/>
              <a:ahLst/>
              <a:cxnLst/>
              <a:rect l="l" t="t" r="r" b="b"/>
              <a:pathLst>
                <a:path w="4884" h="4853" extrusionOk="0">
                  <a:moveTo>
                    <a:pt x="2427" y="0"/>
                  </a:moveTo>
                  <a:cubicBezTo>
                    <a:pt x="1103" y="0"/>
                    <a:pt x="1" y="1103"/>
                    <a:pt x="1" y="2426"/>
                  </a:cubicBezTo>
                  <a:cubicBezTo>
                    <a:pt x="1" y="3749"/>
                    <a:pt x="1103" y="4852"/>
                    <a:pt x="2427" y="4852"/>
                  </a:cubicBezTo>
                  <a:cubicBezTo>
                    <a:pt x="3781" y="4852"/>
                    <a:pt x="4884" y="3749"/>
                    <a:pt x="4884" y="2426"/>
                  </a:cubicBezTo>
                  <a:cubicBezTo>
                    <a:pt x="4884" y="1103"/>
                    <a:pt x="3781" y="0"/>
                    <a:pt x="2427" y="0"/>
                  </a:cubicBezTo>
                  <a:close/>
                </a:path>
              </a:pathLst>
            </a:custGeom>
            <a:solidFill>
              <a:srgbClr val="FFC000"/>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25" name="Google Shape;8609;p58">
              <a:extLst>
                <a:ext uri="{FF2B5EF4-FFF2-40B4-BE49-F238E27FC236}">
                  <a16:creationId xmlns:a16="http://schemas.microsoft.com/office/drawing/2014/main" id="{8FB80E80-CB89-654E-99F7-71BDE6F2E94F}"/>
                </a:ext>
              </a:extLst>
            </p:cNvPr>
            <p:cNvSpPr/>
            <p:nvPr/>
          </p:nvSpPr>
          <p:spPr>
            <a:xfrm>
              <a:off x="980050" y="3289500"/>
              <a:ext cx="192200" cy="242600"/>
            </a:xfrm>
            <a:custGeom>
              <a:avLst/>
              <a:gdLst/>
              <a:ahLst/>
              <a:cxnLst/>
              <a:rect l="l" t="t" r="r" b="b"/>
              <a:pathLst>
                <a:path w="7688" h="9704" extrusionOk="0">
                  <a:moveTo>
                    <a:pt x="2868" y="0"/>
                  </a:moveTo>
                  <a:lnTo>
                    <a:pt x="2868" y="2426"/>
                  </a:lnTo>
                  <a:cubicBezTo>
                    <a:pt x="2868" y="2647"/>
                    <a:pt x="2679" y="2804"/>
                    <a:pt x="2490" y="2804"/>
                  </a:cubicBezTo>
                  <a:lnTo>
                    <a:pt x="1" y="2804"/>
                  </a:lnTo>
                  <a:lnTo>
                    <a:pt x="1" y="9357"/>
                  </a:lnTo>
                  <a:cubicBezTo>
                    <a:pt x="1" y="9578"/>
                    <a:pt x="190" y="9704"/>
                    <a:pt x="379" y="9704"/>
                  </a:cubicBezTo>
                  <a:lnTo>
                    <a:pt x="7341" y="9704"/>
                  </a:lnTo>
                  <a:cubicBezTo>
                    <a:pt x="7467" y="9704"/>
                    <a:pt x="7593" y="9641"/>
                    <a:pt x="7625" y="9578"/>
                  </a:cubicBezTo>
                  <a:lnTo>
                    <a:pt x="6239" y="8192"/>
                  </a:lnTo>
                  <a:cubicBezTo>
                    <a:pt x="5924" y="8318"/>
                    <a:pt x="5609" y="8349"/>
                    <a:pt x="5262" y="8349"/>
                  </a:cubicBezTo>
                  <a:cubicBezTo>
                    <a:pt x="3529" y="8349"/>
                    <a:pt x="2143" y="6931"/>
                    <a:pt x="2143" y="5230"/>
                  </a:cubicBezTo>
                  <a:cubicBezTo>
                    <a:pt x="2143" y="3529"/>
                    <a:pt x="3561" y="2111"/>
                    <a:pt x="5262" y="2111"/>
                  </a:cubicBezTo>
                  <a:cubicBezTo>
                    <a:pt x="6239" y="2111"/>
                    <a:pt x="7121" y="2584"/>
                    <a:pt x="7688" y="3308"/>
                  </a:cubicBezTo>
                  <a:lnTo>
                    <a:pt x="7688" y="347"/>
                  </a:lnTo>
                  <a:cubicBezTo>
                    <a:pt x="7688" y="158"/>
                    <a:pt x="7530" y="0"/>
                    <a:pt x="7341" y="0"/>
                  </a:cubicBezTo>
                  <a:close/>
                </a:path>
              </a:pathLst>
            </a:custGeom>
            <a:solidFill>
              <a:srgbClr val="002060"/>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26" name="Google Shape;8610;p58">
              <a:extLst>
                <a:ext uri="{FF2B5EF4-FFF2-40B4-BE49-F238E27FC236}">
                  <a16:creationId xmlns:a16="http://schemas.microsoft.com/office/drawing/2014/main" id="{01CDD3D3-0A86-4947-B336-A826BED509A7}"/>
                </a:ext>
              </a:extLst>
            </p:cNvPr>
            <p:cNvSpPr/>
            <p:nvPr/>
          </p:nvSpPr>
          <p:spPr>
            <a:xfrm>
              <a:off x="1154125" y="3460400"/>
              <a:ext cx="90600" cy="89025"/>
            </a:xfrm>
            <a:custGeom>
              <a:avLst/>
              <a:gdLst/>
              <a:ahLst/>
              <a:cxnLst/>
              <a:rect l="l" t="t" r="r" b="b"/>
              <a:pathLst>
                <a:path w="3624" h="3561" extrusionOk="0">
                  <a:moveTo>
                    <a:pt x="977" y="1"/>
                  </a:moveTo>
                  <a:cubicBezTo>
                    <a:pt x="693" y="410"/>
                    <a:pt x="378" y="757"/>
                    <a:pt x="0" y="1009"/>
                  </a:cubicBezTo>
                  <a:lnTo>
                    <a:pt x="2363" y="3372"/>
                  </a:lnTo>
                  <a:cubicBezTo>
                    <a:pt x="2489" y="3498"/>
                    <a:pt x="2662" y="3561"/>
                    <a:pt x="2840" y="3561"/>
                  </a:cubicBezTo>
                  <a:cubicBezTo>
                    <a:pt x="3017" y="3561"/>
                    <a:pt x="3198" y="3498"/>
                    <a:pt x="3340" y="3372"/>
                  </a:cubicBezTo>
                  <a:cubicBezTo>
                    <a:pt x="3623" y="3088"/>
                    <a:pt x="3623" y="2647"/>
                    <a:pt x="3340" y="2364"/>
                  </a:cubicBezTo>
                  <a:lnTo>
                    <a:pt x="977" y="1"/>
                  </a:lnTo>
                  <a:close/>
                </a:path>
              </a:pathLst>
            </a:custGeom>
            <a:solidFill>
              <a:srgbClr val="5F7D95"/>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grpSp>
      <p:grpSp>
        <p:nvGrpSpPr>
          <p:cNvPr id="27" name="Google Shape;8687;p58">
            <a:extLst>
              <a:ext uri="{FF2B5EF4-FFF2-40B4-BE49-F238E27FC236}">
                <a16:creationId xmlns:a16="http://schemas.microsoft.com/office/drawing/2014/main" id="{E3894CC9-6E4C-A84B-8822-6DEE487094C3}"/>
              </a:ext>
            </a:extLst>
          </p:cNvPr>
          <p:cNvGrpSpPr/>
          <p:nvPr/>
        </p:nvGrpSpPr>
        <p:grpSpPr>
          <a:xfrm>
            <a:off x="205975" y="5518829"/>
            <a:ext cx="812761" cy="913507"/>
            <a:chOff x="3167275" y="3227275"/>
            <a:chExt cx="225300" cy="295375"/>
          </a:xfrm>
          <a:solidFill>
            <a:srgbClr val="FAC748"/>
          </a:solidFill>
        </p:grpSpPr>
        <p:sp>
          <p:nvSpPr>
            <p:cNvPr id="28" name="Google Shape;8688;p58">
              <a:extLst>
                <a:ext uri="{FF2B5EF4-FFF2-40B4-BE49-F238E27FC236}">
                  <a16:creationId xmlns:a16="http://schemas.microsoft.com/office/drawing/2014/main" id="{C7DC41DD-E051-E74E-8948-82CD132D9742}"/>
                </a:ext>
              </a:extLst>
            </p:cNvPr>
            <p:cNvSpPr/>
            <p:nvPr/>
          </p:nvSpPr>
          <p:spPr>
            <a:xfrm>
              <a:off x="3167275" y="3227275"/>
              <a:ext cx="225300" cy="207950"/>
            </a:xfrm>
            <a:custGeom>
              <a:avLst/>
              <a:gdLst/>
              <a:ahLst/>
              <a:cxnLst/>
              <a:rect l="l" t="t" r="r" b="b"/>
              <a:pathLst>
                <a:path w="9012" h="8318" extrusionOk="0">
                  <a:moveTo>
                    <a:pt x="4538" y="1"/>
                  </a:moveTo>
                  <a:cubicBezTo>
                    <a:pt x="2112" y="1"/>
                    <a:pt x="1" y="1985"/>
                    <a:pt x="32" y="4537"/>
                  </a:cubicBezTo>
                  <a:cubicBezTo>
                    <a:pt x="32" y="5860"/>
                    <a:pt x="631" y="7184"/>
                    <a:pt x="1797" y="8066"/>
                  </a:cubicBezTo>
                  <a:cubicBezTo>
                    <a:pt x="1923" y="8192"/>
                    <a:pt x="2017" y="8223"/>
                    <a:pt x="2049" y="8318"/>
                  </a:cubicBezTo>
                  <a:lnTo>
                    <a:pt x="4160" y="8318"/>
                  </a:lnTo>
                  <a:lnTo>
                    <a:pt x="4160" y="6900"/>
                  </a:lnTo>
                  <a:lnTo>
                    <a:pt x="2427" y="6900"/>
                  </a:lnTo>
                  <a:cubicBezTo>
                    <a:pt x="2238" y="6900"/>
                    <a:pt x="2080" y="6743"/>
                    <a:pt x="2080" y="6554"/>
                  </a:cubicBezTo>
                  <a:lnTo>
                    <a:pt x="2080" y="5829"/>
                  </a:lnTo>
                  <a:cubicBezTo>
                    <a:pt x="2080" y="4852"/>
                    <a:pt x="2679" y="4033"/>
                    <a:pt x="3498" y="3624"/>
                  </a:cubicBezTo>
                  <a:cubicBezTo>
                    <a:pt x="3277" y="3403"/>
                    <a:pt x="3151" y="3088"/>
                    <a:pt x="3151" y="2678"/>
                  </a:cubicBezTo>
                  <a:cubicBezTo>
                    <a:pt x="3151" y="1922"/>
                    <a:pt x="3782" y="1292"/>
                    <a:pt x="4538" y="1292"/>
                  </a:cubicBezTo>
                  <a:cubicBezTo>
                    <a:pt x="5262" y="1292"/>
                    <a:pt x="5892" y="1922"/>
                    <a:pt x="5892" y="2678"/>
                  </a:cubicBezTo>
                  <a:cubicBezTo>
                    <a:pt x="5892" y="3025"/>
                    <a:pt x="5735" y="3340"/>
                    <a:pt x="5546" y="3624"/>
                  </a:cubicBezTo>
                  <a:cubicBezTo>
                    <a:pt x="6365" y="4033"/>
                    <a:pt x="6964" y="4852"/>
                    <a:pt x="6964" y="5829"/>
                  </a:cubicBezTo>
                  <a:lnTo>
                    <a:pt x="6964" y="6554"/>
                  </a:lnTo>
                  <a:cubicBezTo>
                    <a:pt x="6964" y="6743"/>
                    <a:pt x="6806" y="6900"/>
                    <a:pt x="6617" y="6900"/>
                  </a:cubicBezTo>
                  <a:lnTo>
                    <a:pt x="4884" y="6900"/>
                  </a:lnTo>
                  <a:lnTo>
                    <a:pt x="4884" y="8318"/>
                  </a:lnTo>
                  <a:lnTo>
                    <a:pt x="6995" y="8318"/>
                  </a:lnTo>
                  <a:cubicBezTo>
                    <a:pt x="7027" y="8286"/>
                    <a:pt x="7121" y="8192"/>
                    <a:pt x="7247" y="8129"/>
                  </a:cubicBezTo>
                  <a:cubicBezTo>
                    <a:pt x="8413" y="7184"/>
                    <a:pt x="9011" y="5829"/>
                    <a:pt x="9011" y="4506"/>
                  </a:cubicBezTo>
                  <a:cubicBezTo>
                    <a:pt x="9011" y="2017"/>
                    <a:pt x="6995" y="1"/>
                    <a:pt x="4538" y="1"/>
                  </a:cubicBezTo>
                  <a:close/>
                </a:path>
              </a:pathLst>
            </a:custGeom>
            <a:grpFill/>
            <a:ln>
              <a:noFill/>
            </a:ln>
          </p:spPr>
          <p:txBody>
            <a:bodyPr spcFirstLastPara="1" wrap="square" lIns="121900" tIns="121900" rIns="121900" bIns="121900" anchor="ctr" anchorCtr="0">
              <a:noAutofit/>
            </a:bodyPr>
            <a:lstStyle/>
            <a:p>
              <a:endParaRPr sz="1865"/>
            </a:p>
          </p:txBody>
        </p:sp>
        <p:sp>
          <p:nvSpPr>
            <p:cNvPr id="30" name="Google Shape;8689;p58">
              <a:extLst>
                <a:ext uri="{FF2B5EF4-FFF2-40B4-BE49-F238E27FC236}">
                  <a16:creationId xmlns:a16="http://schemas.microsoft.com/office/drawing/2014/main" id="{0969202F-C604-514A-95C3-E2E8A165D324}"/>
                </a:ext>
              </a:extLst>
            </p:cNvPr>
            <p:cNvSpPr/>
            <p:nvPr/>
          </p:nvSpPr>
          <p:spPr>
            <a:xfrm>
              <a:off x="3262600" y="3278475"/>
              <a:ext cx="35450" cy="35475"/>
            </a:xfrm>
            <a:custGeom>
              <a:avLst/>
              <a:gdLst/>
              <a:ahLst/>
              <a:cxnLst/>
              <a:rect l="l" t="t" r="r" b="b"/>
              <a:pathLst>
                <a:path w="1418" h="1419" extrusionOk="0">
                  <a:moveTo>
                    <a:pt x="725" y="0"/>
                  </a:moveTo>
                  <a:cubicBezTo>
                    <a:pt x="315" y="0"/>
                    <a:pt x="0" y="315"/>
                    <a:pt x="0" y="725"/>
                  </a:cubicBezTo>
                  <a:cubicBezTo>
                    <a:pt x="0" y="1103"/>
                    <a:pt x="315" y="1418"/>
                    <a:pt x="725" y="1418"/>
                  </a:cubicBezTo>
                  <a:cubicBezTo>
                    <a:pt x="1103" y="1418"/>
                    <a:pt x="1418" y="1103"/>
                    <a:pt x="1418" y="725"/>
                  </a:cubicBezTo>
                  <a:cubicBezTo>
                    <a:pt x="1418" y="315"/>
                    <a:pt x="1103" y="0"/>
                    <a:pt x="725" y="0"/>
                  </a:cubicBezTo>
                  <a:close/>
                </a:path>
              </a:pathLst>
            </a:custGeom>
            <a:grpFill/>
            <a:ln>
              <a:noFill/>
            </a:ln>
          </p:spPr>
          <p:txBody>
            <a:bodyPr spcFirstLastPara="1" wrap="square" lIns="121900" tIns="121900" rIns="121900" bIns="121900" anchor="ctr" anchorCtr="0">
              <a:noAutofit/>
            </a:bodyPr>
            <a:lstStyle/>
            <a:p>
              <a:endParaRPr sz="1865"/>
            </a:p>
          </p:txBody>
        </p:sp>
        <p:sp>
          <p:nvSpPr>
            <p:cNvPr id="31" name="Google Shape;8690;p58">
              <a:extLst>
                <a:ext uri="{FF2B5EF4-FFF2-40B4-BE49-F238E27FC236}">
                  <a16:creationId xmlns:a16="http://schemas.microsoft.com/office/drawing/2014/main" id="{53D94F56-C3FD-1047-9564-08DD3B50CAB7}"/>
                </a:ext>
              </a:extLst>
            </p:cNvPr>
            <p:cNvSpPr/>
            <p:nvPr/>
          </p:nvSpPr>
          <p:spPr>
            <a:xfrm>
              <a:off x="3220050" y="3452525"/>
              <a:ext cx="121325" cy="35475"/>
            </a:xfrm>
            <a:custGeom>
              <a:avLst/>
              <a:gdLst/>
              <a:ahLst/>
              <a:cxnLst/>
              <a:rect l="l" t="t" r="r" b="b"/>
              <a:pathLst>
                <a:path w="4853" h="1419" extrusionOk="0">
                  <a:moveTo>
                    <a:pt x="1" y="1"/>
                  </a:moveTo>
                  <a:lnTo>
                    <a:pt x="1" y="347"/>
                  </a:lnTo>
                  <a:cubicBezTo>
                    <a:pt x="1" y="946"/>
                    <a:pt x="473" y="1419"/>
                    <a:pt x="1040" y="1419"/>
                  </a:cubicBezTo>
                  <a:lnTo>
                    <a:pt x="3781" y="1419"/>
                  </a:lnTo>
                  <a:cubicBezTo>
                    <a:pt x="4380" y="1419"/>
                    <a:pt x="4853" y="946"/>
                    <a:pt x="4853" y="347"/>
                  </a:cubicBezTo>
                  <a:lnTo>
                    <a:pt x="4853" y="1"/>
                  </a:lnTo>
                  <a:close/>
                </a:path>
              </a:pathLst>
            </a:custGeom>
            <a:grpFill/>
            <a:ln>
              <a:noFill/>
            </a:ln>
          </p:spPr>
          <p:txBody>
            <a:bodyPr spcFirstLastPara="1" wrap="square" lIns="121900" tIns="121900" rIns="121900" bIns="121900" anchor="ctr" anchorCtr="0">
              <a:noAutofit/>
            </a:bodyPr>
            <a:lstStyle/>
            <a:p>
              <a:endParaRPr sz="1865"/>
            </a:p>
          </p:txBody>
        </p:sp>
        <p:sp>
          <p:nvSpPr>
            <p:cNvPr id="32" name="Google Shape;8691;p58">
              <a:extLst>
                <a:ext uri="{FF2B5EF4-FFF2-40B4-BE49-F238E27FC236}">
                  <a16:creationId xmlns:a16="http://schemas.microsoft.com/office/drawing/2014/main" id="{AF8759EF-2367-F545-95A8-C7958203159C}"/>
                </a:ext>
              </a:extLst>
            </p:cNvPr>
            <p:cNvSpPr/>
            <p:nvPr/>
          </p:nvSpPr>
          <p:spPr>
            <a:xfrm>
              <a:off x="3237375" y="3332025"/>
              <a:ext cx="86675" cy="52000"/>
            </a:xfrm>
            <a:custGeom>
              <a:avLst/>
              <a:gdLst/>
              <a:ahLst/>
              <a:cxnLst/>
              <a:rect l="l" t="t" r="r" b="b"/>
              <a:pathLst>
                <a:path w="3467" h="2080" extrusionOk="0">
                  <a:moveTo>
                    <a:pt x="1734" y="1"/>
                  </a:moveTo>
                  <a:cubicBezTo>
                    <a:pt x="789" y="1"/>
                    <a:pt x="1" y="725"/>
                    <a:pt x="1" y="1733"/>
                  </a:cubicBezTo>
                  <a:lnTo>
                    <a:pt x="1" y="2080"/>
                  </a:lnTo>
                  <a:lnTo>
                    <a:pt x="3466" y="2080"/>
                  </a:lnTo>
                  <a:lnTo>
                    <a:pt x="3466" y="1733"/>
                  </a:lnTo>
                  <a:cubicBezTo>
                    <a:pt x="3466" y="788"/>
                    <a:pt x="2679" y="1"/>
                    <a:pt x="1734" y="1"/>
                  </a:cubicBezTo>
                  <a:close/>
                </a:path>
              </a:pathLst>
            </a:custGeom>
            <a:grpFill/>
            <a:ln>
              <a:solidFill>
                <a:schemeClr val="accent1"/>
              </a:solid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33" name="Google Shape;8692;p58">
              <a:extLst>
                <a:ext uri="{FF2B5EF4-FFF2-40B4-BE49-F238E27FC236}">
                  <a16:creationId xmlns:a16="http://schemas.microsoft.com/office/drawing/2014/main" id="{8D353EB3-9BD3-2E44-AF37-7BA067306520}"/>
                </a:ext>
              </a:extLst>
            </p:cNvPr>
            <p:cNvSpPr/>
            <p:nvPr/>
          </p:nvSpPr>
          <p:spPr>
            <a:xfrm>
              <a:off x="3237375" y="3505300"/>
              <a:ext cx="87450" cy="17350"/>
            </a:xfrm>
            <a:custGeom>
              <a:avLst/>
              <a:gdLst/>
              <a:ahLst/>
              <a:cxnLst/>
              <a:rect l="l" t="t" r="r" b="b"/>
              <a:pathLst>
                <a:path w="3498" h="694" extrusionOk="0">
                  <a:moveTo>
                    <a:pt x="32" y="1"/>
                  </a:moveTo>
                  <a:cubicBezTo>
                    <a:pt x="1" y="379"/>
                    <a:pt x="284" y="694"/>
                    <a:pt x="694" y="694"/>
                  </a:cubicBezTo>
                  <a:lnTo>
                    <a:pt x="2773" y="694"/>
                  </a:lnTo>
                  <a:cubicBezTo>
                    <a:pt x="3183" y="694"/>
                    <a:pt x="3498" y="379"/>
                    <a:pt x="3498" y="1"/>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a:p>
          </p:txBody>
        </p:sp>
      </p:grpSp>
    </p:spTree>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9" name="Rectangle 28"/>
          <p:cNvSpPr/>
          <p:nvPr/>
        </p:nvSpPr>
        <p:spPr>
          <a:xfrm>
            <a:off x="2155854" y="441633"/>
            <a:ext cx="993454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65" y="-96538"/>
            <a:ext cx="2305141" cy="1076343"/>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3579494" y="87690"/>
            <a:ext cx="4993005" cy="70788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lIns="91440" tIns="45720" rIns="91440" bIns="45720">
            <a:spAutoFit/>
          </a:bodyPr>
          <a:lstStyle/>
          <a:p>
            <a:pPr algn="ctr"/>
            <a:r>
              <a:rPr lang="ar-SA"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المراجع العربية المقترحة  </a:t>
            </a:r>
            <a:endParaRPr lang="en-US"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4" name="Content Placeholder 13">
            <a:extLst>
              <a:ext uri="{FF2B5EF4-FFF2-40B4-BE49-F238E27FC236}">
                <a16:creationId xmlns:a16="http://schemas.microsoft.com/office/drawing/2014/main" id="{0645DA22-C239-ED43-ACAD-18BF0470F07F}"/>
              </a:ext>
            </a:extLst>
          </p:cNvPr>
          <p:cNvSpPr>
            <a:spLocks noGrp="1"/>
          </p:cNvSpPr>
          <p:nvPr>
            <p:ph idx="1"/>
          </p:nvPr>
        </p:nvSpPr>
        <p:spPr>
          <a:xfrm>
            <a:off x="838199" y="1155870"/>
            <a:ext cx="10956403" cy="5361256"/>
          </a:xfrm>
        </p:spPr>
        <p:txBody>
          <a:bodyPr>
            <a:normAutofit/>
          </a:bodyPr>
          <a:lstStyle/>
          <a:p>
            <a:pPr marL="228600" indent="-228600" algn="r" defTabSz="914400" rtl="1" eaLnBrk="1" latinLnBrk="0" hangingPunct="1">
              <a:lnSpc>
                <a:spcPct val="150000"/>
              </a:lnSpc>
              <a:spcBef>
                <a:spcPts val="1000"/>
              </a:spcBef>
              <a:buFont typeface="Arial" panose="020B0604020202020204" pitchFamily="34" charset="0"/>
              <a:buChar char="•"/>
            </a:pPr>
            <a:r>
              <a:rPr lang="ar-JO" sz="1500" dirty="0"/>
              <a:t>خليل الجنابي، أ. خ. (2024، 26 فبراير). الأمن الإنساني في ظل حروب الجيلين الخامس والسادس. مركز تريندز للبحوث والاستشارات. تم الاسترجاع   من </a:t>
            </a:r>
            <a:r>
              <a:rPr lang="en-US" sz="1500" dirty="0">
                <a:hlinkClick r:id="rId3"/>
              </a:rPr>
              <a:t>https://trendsresearch.org/ar/insight/</a:t>
            </a:r>
            <a:r>
              <a:rPr lang="ar-SA" sz="1500" dirty="0"/>
              <a:t> </a:t>
            </a:r>
            <a:r>
              <a:rPr lang="ar-JO" sz="1500" dirty="0"/>
              <a:t>الأمـــن-الإنساني-في-ظل-حروب-الجيلَين/ </a:t>
            </a:r>
          </a:p>
          <a:p>
            <a:pPr marL="228600" indent="-228600" algn="r" defTabSz="914400" rtl="1" eaLnBrk="1" latinLnBrk="0" hangingPunct="1">
              <a:lnSpc>
                <a:spcPct val="150000"/>
              </a:lnSpc>
              <a:spcBef>
                <a:spcPts val="1000"/>
              </a:spcBef>
              <a:buFont typeface="Arial" panose="020B0604020202020204" pitchFamily="34" charset="0"/>
              <a:buChar char="•"/>
            </a:pPr>
            <a:r>
              <a:rPr lang="ar-JO" sz="1500" dirty="0"/>
              <a:t>بدر، منى. (2021). صحافة الحلول كمدخل لمعالجة قضايا التنمية في الإعلام العربي. مجلة الإعلام والتنمية، جامعة القاهرة، 9(3), 45–72.</a:t>
            </a:r>
          </a:p>
          <a:p>
            <a:pPr marL="228600" indent="-228600" algn="r" defTabSz="914400" rtl="1" eaLnBrk="1" latinLnBrk="0" hangingPunct="1">
              <a:lnSpc>
                <a:spcPct val="150000"/>
              </a:lnSpc>
              <a:spcBef>
                <a:spcPts val="1000"/>
              </a:spcBef>
              <a:buFont typeface="Arial" panose="020B0604020202020204" pitchFamily="34" charset="0"/>
              <a:buChar char="•"/>
            </a:pPr>
            <a:r>
              <a:rPr lang="ar-JO" sz="1500" dirty="0"/>
              <a:t>عيسى، فتحية محمد. (2025). دور الاقتصاد الرقمي في تحقيق أهداف التنمية المستدامة في الدول العربية: دراسة تحليلية (التجربة السعودية). المجلة الأكاديمية للأبحاث والنشر العلمي.</a:t>
            </a:r>
          </a:p>
          <a:p>
            <a:pPr marL="228600" indent="-228600" algn="r" defTabSz="914400" rtl="1" eaLnBrk="1" latinLnBrk="0" hangingPunct="1">
              <a:lnSpc>
                <a:spcPct val="150000"/>
              </a:lnSpc>
              <a:spcBef>
                <a:spcPts val="1000"/>
              </a:spcBef>
              <a:buFont typeface="Arial" panose="020B0604020202020204" pitchFamily="34" charset="0"/>
              <a:buChar char="•"/>
            </a:pPr>
            <a:endParaRPr lang="ar-JO" sz="2900" dirty="0"/>
          </a:p>
          <a:p>
            <a:pPr marL="228600" indent="-228600" algn="r" defTabSz="914400" rtl="1" eaLnBrk="1" latinLnBrk="0" hangingPunct="1">
              <a:lnSpc>
                <a:spcPct val="150000"/>
              </a:lnSpc>
              <a:spcBef>
                <a:spcPts val="1000"/>
              </a:spcBef>
              <a:buFont typeface="Arial" panose="020B0604020202020204" pitchFamily="34" charset="0"/>
              <a:buChar char="•"/>
            </a:pPr>
            <a:endParaRPr lang="en-US" dirty="0"/>
          </a:p>
        </p:txBody>
      </p:sp>
      <p:grpSp>
        <p:nvGrpSpPr>
          <p:cNvPr id="20" name="Google Shape;8605;p58">
            <a:extLst>
              <a:ext uri="{FF2B5EF4-FFF2-40B4-BE49-F238E27FC236}">
                <a16:creationId xmlns:a16="http://schemas.microsoft.com/office/drawing/2014/main" id="{714577A8-7235-C543-A63E-0B075F78F495}"/>
              </a:ext>
            </a:extLst>
          </p:cNvPr>
          <p:cNvGrpSpPr/>
          <p:nvPr/>
        </p:nvGrpSpPr>
        <p:grpSpPr>
          <a:xfrm>
            <a:off x="179950" y="1212625"/>
            <a:ext cx="1157957" cy="1034552"/>
            <a:chOff x="946175" y="3253275"/>
            <a:chExt cx="298550" cy="296150"/>
          </a:xfrm>
        </p:grpSpPr>
        <p:sp>
          <p:nvSpPr>
            <p:cNvPr id="21" name="Google Shape;8606;p58">
              <a:extLst>
                <a:ext uri="{FF2B5EF4-FFF2-40B4-BE49-F238E27FC236}">
                  <a16:creationId xmlns:a16="http://schemas.microsoft.com/office/drawing/2014/main" id="{7FD228B0-FA13-AD41-A776-8E7A326290D3}"/>
                </a:ext>
              </a:extLst>
            </p:cNvPr>
            <p:cNvSpPr/>
            <p:nvPr/>
          </p:nvSpPr>
          <p:spPr>
            <a:xfrm>
              <a:off x="946175" y="3253275"/>
              <a:ext cx="209550" cy="261500"/>
            </a:xfrm>
            <a:custGeom>
              <a:avLst/>
              <a:gdLst/>
              <a:ahLst/>
              <a:cxnLst/>
              <a:rect l="l" t="t" r="r" b="b"/>
              <a:pathLst>
                <a:path w="8382" h="10460" extrusionOk="0">
                  <a:moveTo>
                    <a:pt x="348" y="0"/>
                  </a:moveTo>
                  <a:cubicBezTo>
                    <a:pt x="158" y="0"/>
                    <a:pt x="1" y="158"/>
                    <a:pt x="1" y="347"/>
                  </a:cubicBezTo>
                  <a:lnTo>
                    <a:pt x="1" y="10113"/>
                  </a:lnTo>
                  <a:cubicBezTo>
                    <a:pt x="1" y="10302"/>
                    <a:pt x="158" y="10460"/>
                    <a:pt x="348" y="10460"/>
                  </a:cubicBezTo>
                  <a:lnTo>
                    <a:pt x="694" y="10460"/>
                  </a:lnTo>
                  <a:lnTo>
                    <a:pt x="694" y="3875"/>
                  </a:lnTo>
                  <a:cubicBezTo>
                    <a:pt x="694" y="3623"/>
                    <a:pt x="820" y="3340"/>
                    <a:pt x="1009" y="3151"/>
                  </a:cubicBezTo>
                  <a:lnTo>
                    <a:pt x="3151" y="1008"/>
                  </a:lnTo>
                  <a:cubicBezTo>
                    <a:pt x="3340" y="819"/>
                    <a:pt x="3624" y="693"/>
                    <a:pt x="3908" y="693"/>
                  </a:cubicBezTo>
                  <a:lnTo>
                    <a:pt x="8381" y="693"/>
                  </a:lnTo>
                  <a:lnTo>
                    <a:pt x="8381" y="347"/>
                  </a:lnTo>
                  <a:cubicBezTo>
                    <a:pt x="8381" y="158"/>
                    <a:pt x="8224" y="0"/>
                    <a:pt x="803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8607;p58">
              <a:extLst>
                <a:ext uri="{FF2B5EF4-FFF2-40B4-BE49-F238E27FC236}">
                  <a16:creationId xmlns:a16="http://schemas.microsoft.com/office/drawing/2014/main" id="{B14BC1A5-8BF8-7E4D-8E76-79C77AFDE029}"/>
                </a:ext>
              </a:extLst>
            </p:cNvPr>
            <p:cNvSpPr/>
            <p:nvPr/>
          </p:nvSpPr>
          <p:spPr>
            <a:xfrm>
              <a:off x="986350" y="3293425"/>
              <a:ext cx="47300" cy="48075"/>
            </a:xfrm>
            <a:custGeom>
              <a:avLst/>
              <a:gdLst/>
              <a:ahLst/>
              <a:cxnLst/>
              <a:rect l="l" t="t" r="r" b="b"/>
              <a:pathLst>
                <a:path w="1892" h="1923" extrusionOk="0">
                  <a:moveTo>
                    <a:pt x="1891" y="1"/>
                  </a:moveTo>
                  <a:lnTo>
                    <a:pt x="1" y="1923"/>
                  </a:lnTo>
                  <a:lnTo>
                    <a:pt x="1891" y="1923"/>
                  </a:lnTo>
                  <a:lnTo>
                    <a:pt x="189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Google Shape;8608;p58">
              <a:extLst>
                <a:ext uri="{FF2B5EF4-FFF2-40B4-BE49-F238E27FC236}">
                  <a16:creationId xmlns:a16="http://schemas.microsoft.com/office/drawing/2014/main" id="{C812CCE4-43C4-E24E-A3AF-C7A750490958}"/>
                </a:ext>
              </a:extLst>
            </p:cNvPr>
            <p:cNvSpPr/>
            <p:nvPr/>
          </p:nvSpPr>
          <p:spPr>
            <a:xfrm>
              <a:off x="1051725" y="3359600"/>
              <a:ext cx="122100" cy="121325"/>
            </a:xfrm>
            <a:custGeom>
              <a:avLst/>
              <a:gdLst/>
              <a:ahLst/>
              <a:cxnLst/>
              <a:rect l="l" t="t" r="r" b="b"/>
              <a:pathLst>
                <a:path w="4884" h="4853" extrusionOk="0">
                  <a:moveTo>
                    <a:pt x="2427" y="0"/>
                  </a:moveTo>
                  <a:cubicBezTo>
                    <a:pt x="1103" y="0"/>
                    <a:pt x="1" y="1103"/>
                    <a:pt x="1" y="2426"/>
                  </a:cubicBezTo>
                  <a:cubicBezTo>
                    <a:pt x="1" y="3749"/>
                    <a:pt x="1103" y="4852"/>
                    <a:pt x="2427" y="4852"/>
                  </a:cubicBezTo>
                  <a:cubicBezTo>
                    <a:pt x="3781" y="4852"/>
                    <a:pt x="4884" y="3749"/>
                    <a:pt x="4884" y="2426"/>
                  </a:cubicBezTo>
                  <a:cubicBezTo>
                    <a:pt x="4884" y="1103"/>
                    <a:pt x="3781" y="0"/>
                    <a:pt x="2427" y="0"/>
                  </a:cubicBezTo>
                  <a:close/>
                </a:path>
              </a:pathLst>
            </a:custGeom>
            <a:solidFill>
              <a:srgbClr val="FFC000"/>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25" name="Google Shape;8609;p58">
              <a:extLst>
                <a:ext uri="{FF2B5EF4-FFF2-40B4-BE49-F238E27FC236}">
                  <a16:creationId xmlns:a16="http://schemas.microsoft.com/office/drawing/2014/main" id="{8FB80E80-CB89-654E-99F7-71BDE6F2E94F}"/>
                </a:ext>
              </a:extLst>
            </p:cNvPr>
            <p:cNvSpPr/>
            <p:nvPr/>
          </p:nvSpPr>
          <p:spPr>
            <a:xfrm>
              <a:off x="980050" y="3289500"/>
              <a:ext cx="192200" cy="242600"/>
            </a:xfrm>
            <a:custGeom>
              <a:avLst/>
              <a:gdLst/>
              <a:ahLst/>
              <a:cxnLst/>
              <a:rect l="l" t="t" r="r" b="b"/>
              <a:pathLst>
                <a:path w="7688" h="9704" extrusionOk="0">
                  <a:moveTo>
                    <a:pt x="2868" y="0"/>
                  </a:moveTo>
                  <a:lnTo>
                    <a:pt x="2868" y="2426"/>
                  </a:lnTo>
                  <a:cubicBezTo>
                    <a:pt x="2868" y="2647"/>
                    <a:pt x="2679" y="2804"/>
                    <a:pt x="2490" y="2804"/>
                  </a:cubicBezTo>
                  <a:lnTo>
                    <a:pt x="1" y="2804"/>
                  </a:lnTo>
                  <a:lnTo>
                    <a:pt x="1" y="9357"/>
                  </a:lnTo>
                  <a:cubicBezTo>
                    <a:pt x="1" y="9578"/>
                    <a:pt x="190" y="9704"/>
                    <a:pt x="379" y="9704"/>
                  </a:cubicBezTo>
                  <a:lnTo>
                    <a:pt x="7341" y="9704"/>
                  </a:lnTo>
                  <a:cubicBezTo>
                    <a:pt x="7467" y="9704"/>
                    <a:pt x="7593" y="9641"/>
                    <a:pt x="7625" y="9578"/>
                  </a:cubicBezTo>
                  <a:lnTo>
                    <a:pt x="6239" y="8192"/>
                  </a:lnTo>
                  <a:cubicBezTo>
                    <a:pt x="5924" y="8318"/>
                    <a:pt x="5609" y="8349"/>
                    <a:pt x="5262" y="8349"/>
                  </a:cubicBezTo>
                  <a:cubicBezTo>
                    <a:pt x="3529" y="8349"/>
                    <a:pt x="2143" y="6931"/>
                    <a:pt x="2143" y="5230"/>
                  </a:cubicBezTo>
                  <a:cubicBezTo>
                    <a:pt x="2143" y="3529"/>
                    <a:pt x="3561" y="2111"/>
                    <a:pt x="5262" y="2111"/>
                  </a:cubicBezTo>
                  <a:cubicBezTo>
                    <a:pt x="6239" y="2111"/>
                    <a:pt x="7121" y="2584"/>
                    <a:pt x="7688" y="3308"/>
                  </a:cubicBezTo>
                  <a:lnTo>
                    <a:pt x="7688" y="347"/>
                  </a:lnTo>
                  <a:cubicBezTo>
                    <a:pt x="7688" y="158"/>
                    <a:pt x="7530" y="0"/>
                    <a:pt x="7341" y="0"/>
                  </a:cubicBezTo>
                  <a:close/>
                </a:path>
              </a:pathLst>
            </a:custGeom>
            <a:solidFill>
              <a:srgbClr val="002060"/>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26" name="Google Shape;8610;p58">
              <a:extLst>
                <a:ext uri="{FF2B5EF4-FFF2-40B4-BE49-F238E27FC236}">
                  <a16:creationId xmlns:a16="http://schemas.microsoft.com/office/drawing/2014/main" id="{01CDD3D3-0A86-4947-B336-A826BED509A7}"/>
                </a:ext>
              </a:extLst>
            </p:cNvPr>
            <p:cNvSpPr/>
            <p:nvPr/>
          </p:nvSpPr>
          <p:spPr>
            <a:xfrm>
              <a:off x="1154125" y="3460400"/>
              <a:ext cx="90600" cy="89025"/>
            </a:xfrm>
            <a:custGeom>
              <a:avLst/>
              <a:gdLst/>
              <a:ahLst/>
              <a:cxnLst/>
              <a:rect l="l" t="t" r="r" b="b"/>
              <a:pathLst>
                <a:path w="3624" h="3561" extrusionOk="0">
                  <a:moveTo>
                    <a:pt x="977" y="1"/>
                  </a:moveTo>
                  <a:cubicBezTo>
                    <a:pt x="693" y="410"/>
                    <a:pt x="378" y="757"/>
                    <a:pt x="0" y="1009"/>
                  </a:cubicBezTo>
                  <a:lnTo>
                    <a:pt x="2363" y="3372"/>
                  </a:lnTo>
                  <a:cubicBezTo>
                    <a:pt x="2489" y="3498"/>
                    <a:pt x="2662" y="3561"/>
                    <a:pt x="2840" y="3561"/>
                  </a:cubicBezTo>
                  <a:cubicBezTo>
                    <a:pt x="3017" y="3561"/>
                    <a:pt x="3198" y="3498"/>
                    <a:pt x="3340" y="3372"/>
                  </a:cubicBezTo>
                  <a:cubicBezTo>
                    <a:pt x="3623" y="3088"/>
                    <a:pt x="3623" y="2647"/>
                    <a:pt x="3340" y="2364"/>
                  </a:cubicBezTo>
                  <a:lnTo>
                    <a:pt x="977" y="1"/>
                  </a:lnTo>
                  <a:close/>
                </a:path>
              </a:pathLst>
            </a:custGeom>
            <a:solidFill>
              <a:srgbClr val="5F7D95"/>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grpSp>
      <p:grpSp>
        <p:nvGrpSpPr>
          <p:cNvPr id="27" name="Google Shape;8687;p58">
            <a:extLst>
              <a:ext uri="{FF2B5EF4-FFF2-40B4-BE49-F238E27FC236}">
                <a16:creationId xmlns:a16="http://schemas.microsoft.com/office/drawing/2014/main" id="{E3894CC9-6E4C-A84B-8822-6DEE487094C3}"/>
              </a:ext>
            </a:extLst>
          </p:cNvPr>
          <p:cNvGrpSpPr/>
          <p:nvPr/>
        </p:nvGrpSpPr>
        <p:grpSpPr>
          <a:xfrm>
            <a:off x="205975" y="5518829"/>
            <a:ext cx="812761" cy="913507"/>
            <a:chOff x="3167275" y="3227275"/>
            <a:chExt cx="225300" cy="295375"/>
          </a:xfrm>
          <a:solidFill>
            <a:srgbClr val="FAC748"/>
          </a:solidFill>
        </p:grpSpPr>
        <p:sp>
          <p:nvSpPr>
            <p:cNvPr id="28" name="Google Shape;8688;p58">
              <a:extLst>
                <a:ext uri="{FF2B5EF4-FFF2-40B4-BE49-F238E27FC236}">
                  <a16:creationId xmlns:a16="http://schemas.microsoft.com/office/drawing/2014/main" id="{C7DC41DD-E051-E74E-8948-82CD132D9742}"/>
                </a:ext>
              </a:extLst>
            </p:cNvPr>
            <p:cNvSpPr/>
            <p:nvPr/>
          </p:nvSpPr>
          <p:spPr>
            <a:xfrm>
              <a:off x="3167275" y="3227275"/>
              <a:ext cx="225300" cy="207950"/>
            </a:xfrm>
            <a:custGeom>
              <a:avLst/>
              <a:gdLst/>
              <a:ahLst/>
              <a:cxnLst/>
              <a:rect l="l" t="t" r="r" b="b"/>
              <a:pathLst>
                <a:path w="9012" h="8318" extrusionOk="0">
                  <a:moveTo>
                    <a:pt x="4538" y="1"/>
                  </a:moveTo>
                  <a:cubicBezTo>
                    <a:pt x="2112" y="1"/>
                    <a:pt x="1" y="1985"/>
                    <a:pt x="32" y="4537"/>
                  </a:cubicBezTo>
                  <a:cubicBezTo>
                    <a:pt x="32" y="5860"/>
                    <a:pt x="631" y="7184"/>
                    <a:pt x="1797" y="8066"/>
                  </a:cubicBezTo>
                  <a:cubicBezTo>
                    <a:pt x="1923" y="8192"/>
                    <a:pt x="2017" y="8223"/>
                    <a:pt x="2049" y="8318"/>
                  </a:cubicBezTo>
                  <a:lnTo>
                    <a:pt x="4160" y="8318"/>
                  </a:lnTo>
                  <a:lnTo>
                    <a:pt x="4160" y="6900"/>
                  </a:lnTo>
                  <a:lnTo>
                    <a:pt x="2427" y="6900"/>
                  </a:lnTo>
                  <a:cubicBezTo>
                    <a:pt x="2238" y="6900"/>
                    <a:pt x="2080" y="6743"/>
                    <a:pt x="2080" y="6554"/>
                  </a:cubicBezTo>
                  <a:lnTo>
                    <a:pt x="2080" y="5829"/>
                  </a:lnTo>
                  <a:cubicBezTo>
                    <a:pt x="2080" y="4852"/>
                    <a:pt x="2679" y="4033"/>
                    <a:pt x="3498" y="3624"/>
                  </a:cubicBezTo>
                  <a:cubicBezTo>
                    <a:pt x="3277" y="3403"/>
                    <a:pt x="3151" y="3088"/>
                    <a:pt x="3151" y="2678"/>
                  </a:cubicBezTo>
                  <a:cubicBezTo>
                    <a:pt x="3151" y="1922"/>
                    <a:pt x="3782" y="1292"/>
                    <a:pt x="4538" y="1292"/>
                  </a:cubicBezTo>
                  <a:cubicBezTo>
                    <a:pt x="5262" y="1292"/>
                    <a:pt x="5892" y="1922"/>
                    <a:pt x="5892" y="2678"/>
                  </a:cubicBezTo>
                  <a:cubicBezTo>
                    <a:pt x="5892" y="3025"/>
                    <a:pt x="5735" y="3340"/>
                    <a:pt x="5546" y="3624"/>
                  </a:cubicBezTo>
                  <a:cubicBezTo>
                    <a:pt x="6365" y="4033"/>
                    <a:pt x="6964" y="4852"/>
                    <a:pt x="6964" y="5829"/>
                  </a:cubicBezTo>
                  <a:lnTo>
                    <a:pt x="6964" y="6554"/>
                  </a:lnTo>
                  <a:cubicBezTo>
                    <a:pt x="6964" y="6743"/>
                    <a:pt x="6806" y="6900"/>
                    <a:pt x="6617" y="6900"/>
                  </a:cubicBezTo>
                  <a:lnTo>
                    <a:pt x="4884" y="6900"/>
                  </a:lnTo>
                  <a:lnTo>
                    <a:pt x="4884" y="8318"/>
                  </a:lnTo>
                  <a:lnTo>
                    <a:pt x="6995" y="8318"/>
                  </a:lnTo>
                  <a:cubicBezTo>
                    <a:pt x="7027" y="8286"/>
                    <a:pt x="7121" y="8192"/>
                    <a:pt x="7247" y="8129"/>
                  </a:cubicBezTo>
                  <a:cubicBezTo>
                    <a:pt x="8413" y="7184"/>
                    <a:pt x="9011" y="5829"/>
                    <a:pt x="9011" y="4506"/>
                  </a:cubicBezTo>
                  <a:cubicBezTo>
                    <a:pt x="9011" y="2017"/>
                    <a:pt x="6995" y="1"/>
                    <a:pt x="4538" y="1"/>
                  </a:cubicBezTo>
                  <a:close/>
                </a:path>
              </a:pathLst>
            </a:custGeom>
            <a:grpFill/>
            <a:ln>
              <a:noFill/>
            </a:ln>
          </p:spPr>
          <p:txBody>
            <a:bodyPr spcFirstLastPara="1" wrap="square" lIns="121900" tIns="121900" rIns="121900" bIns="121900" anchor="ctr" anchorCtr="0">
              <a:noAutofit/>
            </a:bodyPr>
            <a:lstStyle/>
            <a:p>
              <a:endParaRPr sz="1865"/>
            </a:p>
          </p:txBody>
        </p:sp>
        <p:sp>
          <p:nvSpPr>
            <p:cNvPr id="30" name="Google Shape;8689;p58">
              <a:extLst>
                <a:ext uri="{FF2B5EF4-FFF2-40B4-BE49-F238E27FC236}">
                  <a16:creationId xmlns:a16="http://schemas.microsoft.com/office/drawing/2014/main" id="{0969202F-C604-514A-95C3-E2E8A165D324}"/>
                </a:ext>
              </a:extLst>
            </p:cNvPr>
            <p:cNvSpPr/>
            <p:nvPr/>
          </p:nvSpPr>
          <p:spPr>
            <a:xfrm>
              <a:off x="3262600" y="3278475"/>
              <a:ext cx="35450" cy="35475"/>
            </a:xfrm>
            <a:custGeom>
              <a:avLst/>
              <a:gdLst/>
              <a:ahLst/>
              <a:cxnLst/>
              <a:rect l="l" t="t" r="r" b="b"/>
              <a:pathLst>
                <a:path w="1418" h="1419" extrusionOk="0">
                  <a:moveTo>
                    <a:pt x="725" y="0"/>
                  </a:moveTo>
                  <a:cubicBezTo>
                    <a:pt x="315" y="0"/>
                    <a:pt x="0" y="315"/>
                    <a:pt x="0" y="725"/>
                  </a:cubicBezTo>
                  <a:cubicBezTo>
                    <a:pt x="0" y="1103"/>
                    <a:pt x="315" y="1418"/>
                    <a:pt x="725" y="1418"/>
                  </a:cubicBezTo>
                  <a:cubicBezTo>
                    <a:pt x="1103" y="1418"/>
                    <a:pt x="1418" y="1103"/>
                    <a:pt x="1418" y="725"/>
                  </a:cubicBezTo>
                  <a:cubicBezTo>
                    <a:pt x="1418" y="315"/>
                    <a:pt x="1103" y="0"/>
                    <a:pt x="725" y="0"/>
                  </a:cubicBezTo>
                  <a:close/>
                </a:path>
              </a:pathLst>
            </a:custGeom>
            <a:grpFill/>
            <a:ln>
              <a:noFill/>
            </a:ln>
          </p:spPr>
          <p:txBody>
            <a:bodyPr spcFirstLastPara="1" wrap="square" lIns="121900" tIns="121900" rIns="121900" bIns="121900" anchor="ctr" anchorCtr="0">
              <a:noAutofit/>
            </a:bodyPr>
            <a:lstStyle/>
            <a:p>
              <a:endParaRPr sz="1865"/>
            </a:p>
          </p:txBody>
        </p:sp>
        <p:sp>
          <p:nvSpPr>
            <p:cNvPr id="31" name="Google Shape;8690;p58">
              <a:extLst>
                <a:ext uri="{FF2B5EF4-FFF2-40B4-BE49-F238E27FC236}">
                  <a16:creationId xmlns:a16="http://schemas.microsoft.com/office/drawing/2014/main" id="{53D94F56-C3FD-1047-9564-08DD3B50CAB7}"/>
                </a:ext>
              </a:extLst>
            </p:cNvPr>
            <p:cNvSpPr/>
            <p:nvPr/>
          </p:nvSpPr>
          <p:spPr>
            <a:xfrm>
              <a:off x="3220050" y="3452525"/>
              <a:ext cx="121325" cy="35475"/>
            </a:xfrm>
            <a:custGeom>
              <a:avLst/>
              <a:gdLst/>
              <a:ahLst/>
              <a:cxnLst/>
              <a:rect l="l" t="t" r="r" b="b"/>
              <a:pathLst>
                <a:path w="4853" h="1419" extrusionOk="0">
                  <a:moveTo>
                    <a:pt x="1" y="1"/>
                  </a:moveTo>
                  <a:lnTo>
                    <a:pt x="1" y="347"/>
                  </a:lnTo>
                  <a:cubicBezTo>
                    <a:pt x="1" y="946"/>
                    <a:pt x="473" y="1419"/>
                    <a:pt x="1040" y="1419"/>
                  </a:cubicBezTo>
                  <a:lnTo>
                    <a:pt x="3781" y="1419"/>
                  </a:lnTo>
                  <a:cubicBezTo>
                    <a:pt x="4380" y="1419"/>
                    <a:pt x="4853" y="946"/>
                    <a:pt x="4853" y="347"/>
                  </a:cubicBezTo>
                  <a:lnTo>
                    <a:pt x="4853" y="1"/>
                  </a:lnTo>
                  <a:close/>
                </a:path>
              </a:pathLst>
            </a:custGeom>
            <a:grpFill/>
            <a:ln>
              <a:noFill/>
            </a:ln>
          </p:spPr>
          <p:txBody>
            <a:bodyPr spcFirstLastPara="1" wrap="square" lIns="121900" tIns="121900" rIns="121900" bIns="121900" anchor="ctr" anchorCtr="0">
              <a:noAutofit/>
            </a:bodyPr>
            <a:lstStyle/>
            <a:p>
              <a:endParaRPr sz="1865"/>
            </a:p>
          </p:txBody>
        </p:sp>
        <p:sp>
          <p:nvSpPr>
            <p:cNvPr id="32" name="Google Shape;8691;p58">
              <a:extLst>
                <a:ext uri="{FF2B5EF4-FFF2-40B4-BE49-F238E27FC236}">
                  <a16:creationId xmlns:a16="http://schemas.microsoft.com/office/drawing/2014/main" id="{AF8759EF-2367-F545-95A8-C7958203159C}"/>
                </a:ext>
              </a:extLst>
            </p:cNvPr>
            <p:cNvSpPr/>
            <p:nvPr/>
          </p:nvSpPr>
          <p:spPr>
            <a:xfrm>
              <a:off x="3237375" y="3332025"/>
              <a:ext cx="86675" cy="52000"/>
            </a:xfrm>
            <a:custGeom>
              <a:avLst/>
              <a:gdLst/>
              <a:ahLst/>
              <a:cxnLst/>
              <a:rect l="l" t="t" r="r" b="b"/>
              <a:pathLst>
                <a:path w="3467" h="2080" extrusionOk="0">
                  <a:moveTo>
                    <a:pt x="1734" y="1"/>
                  </a:moveTo>
                  <a:cubicBezTo>
                    <a:pt x="789" y="1"/>
                    <a:pt x="1" y="725"/>
                    <a:pt x="1" y="1733"/>
                  </a:cubicBezTo>
                  <a:lnTo>
                    <a:pt x="1" y="2080"/>
                  </a:lnTo>
                  <a:lnTo>
                    <a:pt x="3466" y="2080"/>
                  </a:lnTo>
                  <a:lnTo>
                    <a:pt x="3466" y="1733"/>
                  </a:lnTo>
                  <a:cubicBezTo>
                    <a:pt x="3466" y="788"/>
                    <a:pt x="2679" y="1"/>
                    <a:pt x="1734" y="1"/>
                  </a:cubicBezTo>
                  <a:close/>
                </a:path>
              </a:pathLst>
            </a:custGeom>
            <a:grpFill/>
            <a:ln>
              <a:solidFill>
                <a:schemeClr val="accent1"/>
              </a:solid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33" name="Google Shape;8692;p58">
              <a:extLst>
                <a:ext uri="{FF2B5EF4-FFF2-40B4-BE49-F238E27FC236}">
                  <a16:creationId xmlns:a16="http://schemas.microsoft.com/office/drawing/2014/main" id="{8D353EB3-9BD3-2E44-AF37-7BA067306520}"/>
                </a:ext>
              </a:extLst>
            </p:cNvPr>
            <p:cNvSpPr/>
            <p:nvPr/>
          </p:nvSpPr>
          <p:spPr>
            <a:xfrm>
              <a:off x="3237375" y="3505300"/>
              <a:ext cx="87450" cy="17350"/>
            </a:xfrm>
            <a:custGeom>
              <a:avLst/>
              <a:gdLst/>
              <a:ahLst/>
              <a:cxnLst/>
              <a:rect l="l" t="t" r="r" b="b"/>
              <a:pathLst>
                <a:path w="3498" h="694" extrusionOk="0">
                  <a:moveTo>
                    <a:pt x="32" y="1"/>
                  </a:moveTo>
                  <a:cubicBezTo>
                    <a:pt x="1" y="379"/>
                    <a:pt x="284" y="694"/>
                    <a:pt x="694" y="694"/>
                  </a:cubicBezTo>
                  <a:lnTo>
                    <a:pt x="2773" y="694"/>
                  </a:lnTo>
                  <a:cubicBezTo>
                    <a:pt x="3183" y="694"/>
                    <a:pt x="3498" y="379"/>
                    <a:pt x="3498" y="1"/>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a:p>
          </p:txBody>
        </p:sp>
      </p:grpSp>
    </p:spTree>
    <p:extLst>
      <p:ext uri="{BB962C8B-B14F-4D97-AF65-F5344CB8AC3E}">
        <p14:creationId xmlns:p14="http://schemas.microsoft.com/office/powerpoint/2010/main" val="3936479397"/>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9" name="Rectangle 28"/>
          <p:cNvSpPr/>
          <p:nvPr/>
        </p:nvSpPr>
        <p:spPr>
          <a:xfrm>
            <a:off x="1993900" y="482600"/>
            <a:ext cx="10198099" cy="640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9484" y="-100361"/>
            <a:ext cx="2305141" cy="1076343"/>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3579495" y="3053"/>
            <a:ext cx="4754828" cy="70788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none" lIns="91440" tIns="45720" rIns="91440" bIns="45720">
            <a:spAutoFit/>
          </a:bodyPr>
          <a:lstStyle/>
          <a:p>
            <a:pPr algn="ctr"/>
            <a:r>
              <a:rPr lang="ar-SA"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المراجع الاجنبية المقترحة  </a:t>
            </a:r>
            <a:endParaRPr lang="en-US"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4" name="Content Placeholder 13">
            <a:extLst>
              <a:ext uri="{FF2B5EF4-FFF2-40B4-BE49-F238E27FC236}">
                <a16:creationId xmlns:a16="http://schemas.microsoft.com/office/drawing/2014/main" id="{0645DA22-C239-ED43-ACAD-18BF0470F07F}"/>
              </a:ext>
            </a:extLst>
          </p:cNvPr>
          <p:cNvSpPr>
            <a:spLocks noGrp="1"/>
          </p:cNvSpPr>
          <p:nvPr>
            <p:ph idx="1"/>
          </p:nvPr>
        </p:nvSpPr>
        <p:spPr>
          <a:xfrm>
            <a:off x="180432" y="1155870"/>
            <a:ext cx="11393770" cy="5610740"/>
          </a:xfrm>
        </p:spPr>
        <p:txBody>
          <a:bodyPr>
            <a:normAutofit fontScale="55000" lnSpcReduction="20000"/>
          </a:bodyPr>
          <a:lstStyle/>
          <a:p>
            <a:pPr marL="228600" indent="-228600" algn="just" defTabSz="914400" eaLnBrk="1" latinLnBrk="0" hangingPunct="1">
              <a:lnSpc>
                <a:spcPct val="150000"/>
              </a:lnSpc>
              <a:spcBef>
                <a:spcPts val="1000"/>
              </a:spcBef>
              <a:buFont typeface="Arial" panose="020B0604020202020204" pitchFamily="34" charset="0"/>
              <a:buChar char="•"/>
            </a:pPr>
            <a:r>
              <a:rPr lang="en-US" dirty="0"/>
              <a:t>Putri, M. D., &amp; </a:t>
            </a:r>
            <a:r>
              <a:rPr lang="en-US" dirty="0" err="1"/>
              <a:t>Fietroh</a:t>
            </a:r>
            <a:r>
              <a:rPr lang="en-US" dirty="0"/>
              <a:t>, M. N. (2025). Digital marketing, green consumerism, and style engagement: Understanding Gen Z’s thrift shopping decisions. Journal of Educational Management Research, 4(5), 2003–2019. </a:t>
            </a:r>
            <a:r>
              <a:rPr lang="en-US" dirty="0">
                <a:hlinkClick r:id="rId3"/>
              </a:rPr>
              <a:t>https://doi.org/10.61987/jemr.v4i5.1210</a:t>
            </a:r>
            <a:r>
              <a:rPr lang="ar-SA" dirty="0"/>
              <a:t> </a:t>
            </a:r>
            <a:r>
              <a:rPr lang="en-US" dirty="0"/>
              <a:t> </a:t>
            </a:r>
          </a:p>
          <a:p>
            <a:pPr marL="228600" indent="-228600" algn="just" defTabSz="914400" eaLnBrk="1" latinLnBrk="0" hangingPunct="1">
              <a:lnSpc>
                <a:spcPct val="150000"/>
              </a:lnSpc>
              <a:spcBef>
                <a:spcPts val="1000"/>
              </a:spcBef>
              <a:buFont typeface="Arial" panose="020B0604020202020204" pitchFamily="34" charset="0"/>
              <a:buChar char="•"/>
            </a:pPr>
            <a:endParaRPr lang="en-US" dirty="0"/>
          </a:p>
          <a:p>
            <a:pPr marL="228600" indent="-228600" algn="just" defTabSz="914400" eaLnBrk="1" latinLnBrk="0" hangingPunct="1">
              <a:lnSpc>
                <a:spcPct val="150000"/>
              </a:lnSpc>
              <a:spcBef>
                <a:spcPts val="1000"/>
              </a:spcBef>
              <a:buFont typeface="Arial" panose="020B0604020202020204" pitchFamily="34" charset="0"/>
              <a:buChar char="•"/>
            </a:pPr>
            <a:r>
              <a:rPr lang="en-US" dirty="0"/>
              <a:t>Al </a:t>
            </a:r>
            <a:r>
              <a:rPr lang="en-US" dirty="0" err="1"/>
              <a:t>Atiqi</a:t>
            </a:r>
            <a:r>
              <a:rPr lang="en-US" dirty="0"/>
              <a:t>, M. (2023). Echo chamber and polarization in social media: An agent-based modeling approach. Springer Singapore. </a:t>
            </a:r>
            <a:r>
              <a:rPr lang="en-US" dirty="0">
                <a:hlinkClick r:id="rId4"/>
              </a:rPr>
              <a:t>https://doi.org/10.1007/978-981-99-1770-9</a:t>
            </a:r>
            <a:r>
              <a:rPr lang="ar-SA" dirty="0"/>
              <a:t> </a:t>
            </a:r>
            <a:r>
              <a:rPr lang="en-US" dirty="0"/>
              <a:t> </a:t>
            </a:r>
            <a:r>
              <a:rPr lang="ar-SA" dirty="0"/>
              <a:t> </a:t>
            </a:r>
            <a:endParaRPr lang="en-US" dirty="0"/>
          </a:p>
          <a:p>
            <a:pPr marL="0" indent="0" algn="just" defTabSz="914400" eaLnBrk="1" latinLnBrk="0" hangingPunct="1">
              <a:lnSpc>
                <a:spcPct val="150000"/>
              </a:lnSpc>
              <a:spcBef>
                <a:spcPts val="1000"/>
              </a:spcBef>
              <a:buNone/>
            </a:pPr>
            <a:endParaRPr lang="en-US" dirty="0"/>
          </a:p>
          <a:p>
            <a:pPr marL="228600" indent="-228600" algn="just" defTabSz="914400" eaLnBrk="1" latinLnBrk="0" hangingPunct="1">
              <a:lnSpc>
                <a:spcPct val="150000"/>
              </a:lnSpc>
              <a:spcBef>
                <a:spcPts val="1000"/>
              </a:spcBef>
              <a:buFont typeface="Arial" panose="020B0604020202020204" pitchFamily="34" charset="0"/>
              <a:buChar char="•"/>
            </a:pPr>
            <a:r>
              <a:rPr lang="en-US" dirty="0"/>
              <a:t>Shams, S. M. R., Brown, D. M., &amp; Hardcastle, K. (2025). Sustainable marketing: Strategic marketing for people, planet and profit. Springer. </a:t>
            </a:r>
            <a:r>
              <a:rPr lang="en-US" dirty="0">
                <a:hlinkClick r:id="rId5"/>
              </a:rPr>
              <a:t>https://doi.org/10.1007/978-3-031-79130-7</a:t>
            </a:r>
            <a:r>
              <a:rPr lang="ar-SA" dirty="0"/>
              <a:t> </a:t>
            </a:r>
            <a:r>
              <a:rPr lang="en-US" dirty="0"/>
              <a:t> </a:t>
            </a:r>
          </a:p>
          <a:p>
            <a:pPr marL="228600" indent="-228600" algn="just" defTabSz="914400" eaLnBrk="1" latinLnBrk="0" hangingPunct="1">
              <a:lnSpc>
                <a:spcPct val="150000"/>
              </a:lnSpc>
              <a:spcBef>
                <a:spcPts val="1000"/>
              </a:spcBef>
              <a:buFont typeface="Arial" panose="020B0604020202020204" pitchFamily="34" charset="0"/>
              <a:buChar char="•"/>
            </a:pPr>
            <a:endParaRPr lang="en-US" dirty="0"/>
          </a:p>
          <a:p>
            <a:pPr algn="just">
              <a:lnSpc>
                <a:spcPct val="150000"/>
              </a:lnSpc>
            </a:pPr>
            <a:r>
              <a:rPr lang="en-US" dirty="0" err="1"/>
              <a:t>Alkhatib</a:t>
            </a:r>
            <a:r>
              <a:rPr lang="en-US" dirty="0"/>
              <a:t>, S., </a:t>
            </a:r>
            <a:r>
              <a:rPr lang="en-US" dirty="0" err="1"/>
              <a:t>Kecskés</a:t>
            </a:r>
            <a:r>
              <a:rPr lang="en-US" dirty="0"/>
              <a:t>, P., &amp; Keller, V. (2023). Green Marketing in the Digital Age: A Systematic Literature Review. Sustainability, 15(16), 12369.</a:t>
            </a:r>
          </a:p>
          <a:p>
            <a:pPr marL="0" indent="0" algn="just" defTabSz="914400" eaLnBrk="1" latinLnBrk="0" hangingPunct="1">
              <a:lnSpc>
                <a:spcPct val="150000"/>
              </a:lnSpc>
              <a:spcBef>
                <a:spcPts val="1000"/>
              </a:spcBef>
              <a:buNone/>
            </a:pPr>
            <a:r>
              <a:rPr lang="en-US" dirty="0">
                <a:hlinkClick r:id="rId6"/>
              </a:rPr>
              <a:t>https://www.mdpi.com/2071-1050/15/16/12369</a:t>
            </a:r>
            <a:r>
              <a:rPr lang="en-US" dirty="0"/>
              <a:t>?</a:t>
            </a:r>
            <a:r>
              <a:rPr lang="ar-SA" dirty="0"/>
              <a:t> </a:t>
            </a:r>
            <a:r>
              <a:rPr lang="en-US" dirty="0"/>
              <a:t> </a:t>
            </a:r>
            <a:r>
              <a:rPr lang="ar-SA" dirty="0"/>
              <a:t> </a:t>
            </a:r>
            <a:endParaRPr lang="en-US" dirty="0"/>
          </a:p>
          <a:p>
            <a:pPr marL="228600" indent="-228600" algn="just" defTabSz="914400" eaLnBrk="1" latinLnBrk="0" hangingPunct="1">
              <a:lnSpc>
                <a:spcPct val="150000"/>
              </a:lnSpc>
              <a:spcBef>
                <a:spcPts val="1000"/>
              </a:spcBef>
              <a:buFont typeface="Arial" panose="020B0604020202020204" pitchFamily="34" charset="0"/>
              <a:buChar char="•"/>
            </a:pPr>
            <a:endParaRPr lang="en-US" dirty="0"/>
          </a:p>
          <a:p>
            <a:pPr algn="just">
              <a:lnSpc>
                <a:spcPct val="150000"/>
              </a:lnSpc>
            </a:pPr>
            <a:r>
              <a:rPr lang="en-US" dirty="0" err="1"/>
              <a:t>Ruckenstein</a:t>
            </a:r>
            <a:r>
              <a:rPr lang="en-US" dirty="0"/>
              <a:t>, M. (2023). The Feel of Algorithms. University of California Press.</a:t>
            </a:r>
          </a:p>
          <a:p>
            <a:pPr marL="228600" indent="-228600" algn="just" defTabSz="914400" eaLnBrk="1" latinLnBrk="0" hangingPunct="1">
              <a:lnSpc>
                <a:spcPct val="150000"/>
              </a:lnSpc>
              <a:spcBef>
                <a:spcPts val="1000"/>
              </a:spcBef>
              <a:buFont typeface="Arial" panose="020B0604020202020204" pitchFamily="34" charset="0"/>
              <a:buChar char="•"/>
            </a:pPr>
            <a:endParaRPr lang="en-US" dirty="0"/>
          </a:p>
        </p:txBody>
      </p:sp>
    </p:spTree>
    <p:extLst>
      <p:ext uri="{BB962C8B-B14F-4D97-AF65-F5344CB8AC3E}">
        <p14:creationId xmlns:p14="http://schemas.microsoft.com/office/powerpoint/2010/main" val="377449944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p>
        </p:txBody>
      </p:sp>
      <p:sp>
        <p:nvSpPr>
          <p:cNvPr id="10" name="TextBox 9"/>
          <p:cNvSpPr txBox="1"/>
          <p:nvPr/>
        </p:nvSpPr>
        <p:spPr>
          <a:xfrm>
            <a:off x="705831" y="5707075"/>
            <a:ext cx="7739669" cy="830997"/>
          </a:xfrm>
          <a:prstGeom prst="rect">
            <a:avLst/>
          </a:prstGeom>
          <a:noFill/>
        </p:spPr>
        <p:txBody>
          <a:bodyPr wrap="square" rtlCol="0">
            <a:spAutoFit/>
          </a:bodyPr>
          <a:lstStyle/>
          <a:p>
            <a:r>
              <a:rPr lang="ar-SA" sz="4800" b="1" dirty="0">
                <a:solidFill>
                  <a:schemeClr val="bg1"/>
                </a:solidFill>
                <a:latin typeface="Alexandria" charset="0"/>
                <a:cs typeface="Alexandria" charset="0"/>
              </a:rPr>
              <a:t>الى اللقاء في المحاضرة القادمة</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989E4978-993B-4DD3-9B27-62C85B9A64F9}"/>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9207</TotalTime>
  <Words>2295</Words>
  <Application>Microsoft Macintosh PowerPoint</Application>
  <PresentationFormat>Widescreen</PresentationFormat>
  <Paragraphs>236</Paragraphs>
  <Slides>29</Slides>
  <Notes>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29</vt:i4>
      </vt:variant>
    </vt:vector>
  </HeadingPairs>
  <TitlesOfParts>
    <vt:vector size="39" baseType="lpstr">
      <vt:lpstr>Alexandria</vt:lpstr>
      <vt:lpstr>Arial</vt:lpstr>
      <vt:lpstr>Calibri</vt:lpstr>
      <vt:lpstr>Calibri Light</vt:lpstr>
      <vt:lpstr>Courier New</vt:lpstr>
      <vt:lpstr>DeepSeek-CJK-patch</vt:lpstr>
      <vt:lpstr>Helvetica</vt:lpstr>
      <vt:lpstr>Kefa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موضوعات المقرر </vt:lpstr>
      <vt:lpstr>PowerPoint Presentation</vt:lpstr>
      <vt:lpstr>PowerPoint Presentation</vt:lpstr>
      <vt:lpstr>PowerPoint Presentation</vt:lpstr>
      <vt:lpstr>PowerPoint Presentation</vt:lpstr>
      <vt:lpstr>أنشطة تطبيقية- المشروع الاختياري للمساق </vt:lpstr>
      <vt:lpstr>PowerPoint Presentation</vt:lpstr>
      <vt:lpstr>PowerPoint Presentation</vt:lpstr>
      <vt:lpstr>مفاهيم ومصطلحات إعلامية</vt:lpstr>
      <vt:lpstr>PowerPoint Presentation</vt:lpstr>
      <vt:lpstr>PowerPoint Presentation</vt:lpstr>
      <vt:lpstr>ماذا سنناقش في مساق القضايا الإعلامية؟ </vt:lpstr>
      <vt:lpstr>PowerPoint Presentation</vt:lpstr>
      <vt:lpstr>PowerPoint Presentation</vt:lpstr>
      <vt:lpstr>قضايا مجتمعية وتغطيات إعلامية: الغسيل أو الغسل الأخضر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Muna Almasri</cp:lastModifiedBy>
  <cp:revision>64</cp:revision>
  <dcterms:created xsi:type="dcterms:W3CDTF">2023-04-29T09:08:00Z</dcterms:created>
  <dcterms:modified xsi:type="dcterms:W3CDTF">2025-09-10T19:42:35Z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