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wmv" ContentType="video/x-ms-wm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purl.oclc.org/ooxml/officeDocument/relationships/metadata/thumbnail" Target="docProps/thumbnail.jpeg"/><Relationship Id="rId1" Type="http://purl.oclc.org/ooxml/officeDocument/relationships/officeDocument" Target="ppt/presentation.xml"/><Relationship Id="rId5" Type="http://purl.oclc.org/ooxml/officeDocument/relationships/customProperties" Target="docProps/custom.xml"/><Relationship Id="rId4" Type="http://purl.oclc.org/ooxml/officeDocument/relationships/extendedProperties" Target="docProps/app.xml"/></Relationships>
</file>

<file path=ppt/presentation.xml><?xml version="1.0" encoding="utf-8"?>
<p:presentation xmlns:a="http://purl.oclc.org/ooxml/drawingml/main" xmlns:r="http://purl.oclc.org/ooxml/officeDocument/relationships" xmlns:p="http://purl.oclc.org/ooxml/presentationml/main" conformance="strict">
  <p:sldMasterIdLst>
    <p:sldMasterId id="2147483648" r:id="rId4"/>
  </p:sldMasterIdLst>
  <p:notesMasterIdLst>
    <p:notesMasterId r:id="rId49"/>
  </p:notesMasterIdLst>
  <p:sldIdLst>
    <p:sldId id="480" r:id="rId5"/>
    <p:sldId id="302" r:id="rId6"/>
    <p:sldId id="358" r:id="rId7"/>
    <p:sldId id="261" r:id="rId8"/>
    <p:sldId id="264" r:id="rId9"/>
    <p:sldId id="304" r:id="rId10"/>
    <p:sldId id="307" r:id="rId11"/>
    <p:sldId id="359" r:id="rId12"/>
    <p:sldId id="309" r:id="rId13"/>
    <p:sldId id="310" r:id="rId14"/>
    <p:sldId id="306" r:id="rId15"/>
    <p:sldId id="313" r:id="rId16"/>
    <p:sldId id="314" r:id="rId17"/>
    <p:sldId id="315" r:id="rId18"/>
    <p:sldId id="316" r:id="rId19"/>
    <p:sldId id="317" r:id="rId20"/>
    <p:sldId id="318" r:id="rId21"/>
    <p:sldId id="319" r:id="rId22"/>
    <p:sldId id="363" r:id="rId23"/>
    <p:sldId id="364" r:id="rId24"/>
    <p:sldId id="365" r:id="rId25"/>
    <p:sldId id="324" r:id="rId26"/>
    <p:sldId id="335" r:id="rId27"/>
    <p:sldId id="325" r:id="rId28"/>
    <p:sldId id="326" r:id="rId29"/>
    <p:sldId id="327" r:id="rId30"/>
    <p:sldId id="322" r:id="rId31"/>
    <p:sldId id="321" r:id="rId32"/>
    <p:sldId id="329" r:id="rId33"/>
    <p:sldId id="330" r:id="rId34"/>
    <p:sldId id="303" r:id="rId35"/>
    <p:sldId id="333" r:id="rId36"/>
    <p:sldId id="334" r:id="rId37"/>
    <p:sldId id="337" r:id="rId38"/>
    <p:sldId id="341" r:id="rId39"/>
    <p:sldId id="343" r:id="rId40"/>
    <p:sldId id="344" r:id="rId41"/>
    <p:sldId id="345" r:id="rId42"/>
    <p:sldId id="346" r:id="rId43"/>
    <p:sldId id="353" r:id="rId44"/>
    <p:sldId id="355" r:id="rId45"/>
    <p:sldId id="356" r:id="rId46"/>
    <p:sldId id="36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2"/>
            <p14:sldId id="358"/>
            <p14:sldId id="261"/>
            <p14:sldId id="264"/>
            <p14:sldId id="304"/>
            <p14:sldId id="307"/>
            <p14:sldId id="359"/>
            <p14:sldId id="309"/>
            <p14:sldId id="310"/>
            <p14:sldId id="306"/>
            <p14:sldId id="313"/>
            <p14:sldId id="314"/>
            <p14:sldId id="315"/>
            <p14:sldId id="316"/>
            <p14:sldId id="317"/>
            <p14:sldId id="318"/>
            <p14:sldId id="319"/>
            <p14:sldId id="363"/>
            <p14:sldId id="364"/>
            <p14:sldId id="365"/>
            <p14:sldId id="324"/>
            <p14:sldId id="335"/>
            <p14:sldId id="325"/>
            <p14:sldId id="326"/>
            <p14:sldId id="327"/>
            <p14:sldId id="322"/>
            <p14:sldId id="321"/>
            <p14:sldId id="329"/>
            <p14:sldId id="330"/>
            <p14:sldId id="303"/>
            <p14:sldId id="333"/>
            <p14:sldId id="334"/>
            <p14:sldId id="337"/>
            <p14:sldId id="341"/>
            <p14:sldId id="343"/>
            <p14:sldId id="344"/>
            <p14:sldId id="345"/>
            <p14:sldId id="346"/>
            <p14:sldId id="353"/>
            <p14:sldId id="355"/>
            <p14:sldId id="356"/>
            <p14:sldId id="3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purl.oclc.org/ooxml/drawingml/main" xmlns:r="http://purl.oclc.org/ooxml/officeDocument/relationships" xmlns:p="http://purl.oclc.org/ooxml/presentationml/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purl.oclc.org/ooxml/drawingml/main" xmlns:r="http://purl.oclc.org/ooxml/officeDocument/relationships" xmlns:p1510="http://schemas.microsoft.com/office/powerpoint/2015/10/main">
  <p1510:revLst>
    <p1510:client id="{D046393C-DCF5-7DB5-959F-0AD9FDA3980F}" v="4" dt="2025-04-30T14:47:08.055"/>
  </p1510:revLst>
</p1510:revInfo>
</file>

<file path=ppt/tableStyles.xml><?xml version="1.0" encoding="utf-8"?>
<a:tblStyleLst xmlns:a="http://purl.oclc.org/ooxml/drawingml/main" def="{5C22544A-7EE6-4342-B048-85BDC9FD1C3A}"/>
</file>

<file path=ppt/viewProps.xml><?xml version="1.0" encoding="utf-8"?>
<p:viewPr xmlns:a="http://purl.oclc.org/ooxml/drawingml/main" xmlns:r="http://purl.oclc.org/ooxml/officeDocument/relationships" xmlns:p="http://purl.oclc.org/ooxml/presentationml/main">
  <p:normalViewPr>
    <p:restoredLeft sz="15.62%"/>
    <p:restoredTop sz="94.66%"/>
  </p:normalViewPr>
  <p:slideViewPr>
    <p:cSldViewPr snapToGrid="0">
      <p:cViewPr varScale="1">
        <p:scale>
          <a:sx n="83" d="100"/>
          <a:sy n="83" d="100"/>
        </p:scale>
        <p:origin x="39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purl.oclc.org/ooxml/officeDocument/relationships/slide" Target="slides/slide9.xml"/><Relationship Id="rId18" Type="http://purl.oclc.org/ooxml/officeDocument/relationships/slide" Target="slides/slide14.xml"/><Relationship Id="rId26" Type="http://purl.oclc.org/ooxml/officeDocument/relationships/slide" Target="slides/slide22.xml"/><Relationship Id="rId39" Type="http://purl.oclc.org/ooxml/officeDocument/relationships/slide" Target="slides/slide35.xml"/><Relationship Id="rId21" Type="http://purl.oclc.org/ooxml/officeDocument/relationships/slide" Target="slides/slide17.xml"/><Relationship Id="rId34" Type="http://purl.oclc.org/ooxml/officeDocument/relationships/slide" Target="slides/slide30.xml"/><Relationship Id="rId42" Type="http://purl.oclc.org/ooxml/officeDocument/relationships/slide" Target="slides/slide38.xml"/><Relationship Id="rId47" Type="http://purl.oclc.org/ooxml/officeDocument/relationships/slide" Target="slides/slide43.xml"/><Relationship Id="rId50" Type="http://purl.oclc.org/ooxml/officeDocument/relationships/presProps" Target="presProps.xml"/><Relationship Id="rId7" Type="http://purl.oclc.org/ooxml/officeDocument/relationships/slide" Target="slides/slide3.xml"/><Relationship Id="rId2" Type="http://purl.oclc.org/ooxml/officeDocument/relationships/customXml" Target="../customXml/item2.xml"/><Relationship Id="rId16" Type="http://purl.oclc.org/ooxml/officeDocument/relationships/slide" Target="slides/slide12.xml"/><Relationship Id="rId29" Type="http://purl.oclc.org/ooxml/officeDocument/relationships/slide" Target="slides/slide25.xml"/><Relationship Id="rId11" Type="http://purl.oclc.org/ooxml/officeDocument/relationships/slide" Target="slides/slide7.xml"/><Relationship Id="rId24" Type="http://purl.oclc.org/ooxml/officeDocument/relationships/slide" Target="slides/slide20.xml"/><Relationship Id="rId32" Type="http://purl.oclc.org/ooxml/officeDocument/relationships/slide" Target="slides/slide28.xml"/><Relationship Id="rId37" Type="http://purl.oclc.org/ooxml/officeDocument/relationships/slide" Target="slides/slide33.xml"/><Relationship Id="rId40" Type="http://purl.oclc.org/ooxml/officeDocument/relationships/slide" Target="slides/slide36.xml"/><Relationship Id="rId45" Type="http://purl.oclc.org/ooxml/officeDocument/relationships/slide" Target="slides/slide41.xml"/><Relationship Id="rId53" Type="http://purl.oclc.org/ooxml/officeDocument/relationships/tableStyles" Target="tableStyles.xml"/><Relationship Id="rId5" Type="http://purl.oclc.org/ooxml/officeDocument/relationships/slide" Target="slides/slide1.xml"/><Relationship Id="rId10" Type="http://purl.oclc.org/ooxml/officeDocument/relationships/slide" Target="slides/slide6.xml"/><Relationship Id="rId19" Type="http://purl.oclc.org/ooxml/officeDocument/relationships/slide" Target="slides/slide15.xml"/><Relationship Id="rId31" Type="http://purl.oclc.org/ooxml/officeDocument/relationships/slide" Target="slides/slide27.xml"/><Relationship Id="rId44" Type="http://purl.oclc.org/ooxml/officeDocument/relationships/slide" Target="slides/slide40.xml"/><Relationship Id="rId52" Type="http://purl.oclc.org/ooxml/officeDocument/relationships/theme" Target="theme/theme1.xml"/><Relationship Id="rId4" Type="http://purl.oclc.org/ooxml/officeDocument/relationships/slideMaster" Target="slideMasters/slideMaster1.xml"/><Relationship Id="rId9" Type="http://purl.oclc.org/ooxml/officeDocument/relationships/slide" Target="slides/slide5.xml"/><Relationship Id="rId14" Type="http://purl.oclc.org/ooxml/officeDocument/relationships/slide" Target="slides/slide10.xml"/><Relationship Id="rId22" Type="http://purl.oclc.org/ooxml/officeDocument/relationships/slide" Target="slides/slide18.xml"/><Relationship Id="rId27" Type="http://purl.oclc.org/ooxml/officeDocument/relationships/slide" Target="slides/slide23.xml"/><Relationship Id="rId30" Type="http://purl.oclc.org/ooxml/officeDocument/relationships/slide" Target="slides/slide26.xml"/><Relationship Id="rId35" Type="http://purl.oclc.org/ooxml/officeDocument/relationships/slide" Target="slides/slide31.xml"/><Relationship Id="rId43" Type="http://purl.oclc.org/ooxml/officeDocument/relationships/slide" Target="slides/slide39.xml"/><Relationship Id="rId48" Type="http://purl.oclc.org/ooxml/officeDocument/relationships/slide" Target="slides/slide44.xml"/><Relationship Id="rId8" Type="http://purl.oclc.org/ooxml/officeDocument/relationships/slide" Target="slides/slide4.xml"/><Relationship Id="rId51" Type="http://purl.oclc.org/ooxml/officeDocument/relationships/viewProps" Target="viewProps.xml"/><Relationship Id="rId3" Type="http://purl.oclc.org/ooxml/officeDocument/relationships/customXml" Target="../customXml/item3.xml"/><Relationship Id="rId12" Type="http://purl.oclc.org/ooxml/officeDocument/relationships/slide" Target="slides/slide8.xml"/><Relationship Id="rId17" Type="http://purl.oclc.org/ooxml/officeDocument/relationships/slide" Target="slides/slide13.xml"/><Relationship Id="rId25" Type="http://purl.oclc.org/ooxml/officeDocument/relationships/slide" Target="slides/slide21.xml"/><Relationship Id="rId33" Type="http://purl.oclc.org/ooxml/officeDocument/relationships/slide" Target="slides/slide29.xml"/><Relationship Id="rId38" Type="http://purl.oclc.org/ooxml/officeDocument/relationships/slide" Target="slides/slide34.xml"/><Relationship Id="rId46" Type="http://purl.oclc.org/ooxml/officeDocument/relationships/slide" Target="slides/slide42.xml"/><Relationship Id="rId20" Type="http://purl.oclc.org/ooxml/officeDocument/relationships/slide" Target="slides/slide16.xml"/><Relationship Id="rId41" Type="http://purl.oclc.org/ooxml/officeDocument/relationships/slide" Target="slides/slide37.xml"/><Relationship Id="rId54" Type="http://schemas.microsoft.com/office/2015/10/relationships/revisionInfo" Target="revisionInfo.xml"/><Relationship Id="rId1" Type="http://purl.oclc.org/ooxml/officeDocument/relationships/customXml" Target="../customXml/item1.xml"/><Relationship Id="rId6" Type="http://purl.oclc.org/ooxml/officeDocument/relationships/slide" Target="slides/slide2.xml"/><Relationship Id="rId15" Type="http://purl.oclc.org/ooxml/officeDocument/relationships/slide" Target="slides/slide11.xml"/><Relationship Id="rId23" Type="http://purl.oclc.org/ooxml/officeDocument/relationships/slide" Target="slides/slide19.xml"/><Relationship Id="rId28" Type="http://purl.oclc.org/ooxml/officeDocument/relationships/slide" Target="slides/slide24.xml"/><Relationship Id="rId36" Type="http://purl.oclc.org/ooxml/officeDocument/relationships/slide" Target="slides/slide32.xml"/><Relationship Id="rId49" Type="http://purl.oclc.org/ooxml/officeDocument/relationships/notesMaster" Target="notesMasters/notesMaster1.xml"/></Relationships>
</file>

<file path=ppt/notesMasters/_rels/notesMaster1.xml.rels><?xml version="1.0" encoding="UTF-8" standalone="yes"?>
<Relationships xmlns="http://schemas.openxmlformats.org/package/2006/relationships"><Relationship Id="rId1" Type="http://purl.oclc.org/ooxml/officeDocument/relationships/theme" Target="../theme/theme2.xml"/></Relationships>
</file>

<file path=ppt/notesMasters/notesMaster1.xml><?xml version="1.0" encoding="utf-8"?>
<p:notesMaster xmlns:a="http://purl.oclc.org/ooxml/drawingml/main" xmlns:r="http://purl.oclc.org/ooxml/officeDocument/relationships" xmlns:p="http://purl.oclc.org/ooxml/presentationml/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purl.oclc.org/ooxml/officeDocument/relationships/slide" Target="../slides/slide1.xml"/><Relationship Id="rId1" Type="http://purl.oclc.org/ooxml/officeDocument/relationships/notesMaster" Target="../notesMasters/notesMaster1.xml"/></Relationships>
</file>

<file path=ppt/notesSlides/_rels/notesSlide2.xml.rels><?xml version="1.0" encoding="UTF-8" standalone="yes"?>
<Relationships xmlns="http://schemas.openxmlformats.org/package/2006/relationships"><Relationship Id="rId2" Type="http://purl.oclc.org/ooxml/officeDocument/relationships/slide" Target="../slides/slide2.xml"/><Relationship Id="rId1" Type="http://purl.oclc.org/ooxml/officeDocument/relationships/notesMaster" Target="../notesMasters/notesMaster1.xml"/></Relationships>
</file>

<file path=ppt/notesSlides/_rels/notesSlide3.xml.rels><?xml version="1.0" encoding="UTF-8" standalone="yes"?>
<Relationships xmlns="http://schemas.openxmlformats.org/package/2006/relationships"><Relationship Id="rId2" Type="http://purl.oclc.org/ooxml/officeDocument/relationships/slide" Target="../slides/slide3.xml"/><Relationship Id="rId1" Type="http://purl.oclc.org/ooxml/officeDocument/relationships/notesMaster" Target="../notesMasters/notesMaster1.xml"/></Relationships>
</file>

<file path=ppt/notesSlides/_rels/notesSlide4.xml.rels><?xml version="1.0" encoding="UTF-8" standalone="yes"?>
<Relationships xmlns="http://schemas.openxmlformats.org/package/2006/relationships"><Relationship Id="rId2" Type="http://purl.oclc.org/ooxml/officeDocument/relationships/slide" Target="../slides/slide4.xml"/><Relationship Id="rId1" Type="http://purl.oclc.org/ooxml/officeDocument/relationships/notesMaster" Target="../notesMasters/notesMaster1.xml"/></Relationships>
</file>

<file path=ppt/notesSlides/_rels/notesSlide5.xml.rels><?xml version="1.0" encoding="UTF-8" standalone="yes"?>
<Relationships xmlns="http://schemas.openxmlformats.org/package/2006/relationships"><Relationship Id="rId2" Type="http://purl.oclc.org/ooxml/officeDocument/relationships/slide" Target="../slides/slide5.xml"/><Relationship Id="rId1" Type="http://purl.oclc.org/ooxml/officeDocument/relationships/notesMaster" Target="../notesMasters/notesMaster1.xml"/></Relationships>
</file>

<file path=ppt/notesSlides/_rels/notesSlide6.xml.rels><?xml version="1.0" encoding="UTF-8" standalone="yes"?>
<Relationships xmlns="http://schemas.openxmlformats.org/package/2006/relationships"><Relationship Id="rId2" Type="http://purl.oclc.org/ooxml/officeDocument/relationships/slide" Target="../slides/slide6.xml"/><Relationship Id="rId1" Type="http://purl.oclc.org/ooxml/officeDocument/relationships/notesMaster" Target="../notesMasters/notesMaster1.xml"/></Relationships>
</file>

<file path=ppt/notesSlides/_rels/notesSlide7.xml.rels><?xml version="1.0" encoding="UTF-8" standalone="yes"?>
<Relationships xmlns="http://schemas.openxmlformats.org/package/2006/relationships"><Relationship Id="rId2" Type="http://purl.oclc.org/ooxml/officeDocument/relationships/slide" Target="../slides/slide8.xml"/><Relationship Id="rId1" Type="http://purl.oclc.org/ooxml/officeDocument/relationships/notesMaster" Target="../notesMasters/notesMaster1.xml"/></Relationships>
</file>

<file path=ppt/notesSlides/_rels/notesSlide8.xml.rels><?xml version="1.0" encoding="UTF-8" standalone="yes"?>
<Relationships xmlns="http://schemas.openxmlformats.org/package/2006/relationships"><Relationship Id="rId2" Type="http://purl.oclc.org/ooxml/officeDocument/relationships/slide" Target="../slides/slide9.xml"/><Relationship Id="rId1" Type="http://purl.oclc.org/ooxml/officeDocument/relationships/notesMaster" Target="../notesMasters/notesMaster1.xml"/></Relationships>
</file>

<file path=ppt/notesSlides/_rels/notesSlide9.xml.rels><?xml version="1.0" encoding="UTF-8" standalone="yes"?>
<Relationships xmlns="http://schemas.openxmlformats.org/package/2006/relationships"><Relationship Id="rId2" Type="http://purl.oclc.org/ooxml/officeDocument/relationships/slide" Target="../slides/slide10.xml"/><Relationship Id="rId1" Type="http://purl.oclc.org/ooxml/officeDocument/relationships/notesMaster" Target="../notesMasters/notesMaster1.xml"/></Relationships>
</file>

<file path=ppt/notesSlides/_rels/notesSlide10.xml.rels><?xml version="1.0" encoding="UTF-8" standalone="yes"?>
<Relationships xmlns="http://schemas.openxmlformats.org/package/2006/relationships"><Relationship Id="rId2" Type="http://purl.oclc.org/ooxml/officeDocument/relationships/slide" Target="../slides/slide12.xml"/><Relationship Id="rId1" Type="http://purl.oclc.org/ooxml/officeDocument/relationships/notesMaster" Target="../notesMasters/notesMaster1.xml"/></Relationships>
</file>

<file path=ppt/notesSlides/_rels/notesSlide11.xml.rels><?xml version="1.0" encoding="UTF-8" standalone="yes"?>
<Relationships xmlns="http://schemas.openxmlformats.org/package/2006/relationships"><Relationship Id="rId2" Type="http://purl.oclc.org/ooxml/officeDocument/relationships/slide" Target="../slides/slide15.xml"/><Relationship Id="rId1" Type="http://purl.oclc.org/ooxml/officeDocument/relationships/notesMaster" Target="../notesMasters/notesMaster1.xml"/></Relationships>
</file>

<file path=ppt/notesSlides/_rels/notesSlide12.xml.rels><?xml version="1.0" encoding="UTF-8" standalone="yes"?>
<Relationships xmlns="http://schemas.openxmlformats.org/package/2006/relationships"><Relationship Id="rId2" Type="http://purl.oclc.org/ooxml/officeDocument/relationships/slide" Target="../slides/slide16.xml"/><Relationship Id="rId1" Type="http://purl.oclc.org/ooxml/officeDocument/relationships/notesMaster" Target="../notesMasters/notesMaster1.xml"/></Relationships>
</file>

<file path=ppt/notesSlides/_rels/notesSlide13.xml.rels><?xml version="1.0" encoding="UTF-8" standalone="yes"?>
<Relationships xmlns="http://schemas.openxmlformats.org/package/2006/relationships"><Relationship Id="rId2" Type="http://purl.oclc.org/ooxml/officeDocument/relationships/slide" Target="../slides/slide17.xml"/><Relationship Id="rId1" Type="http://purl.oclc.org/ooxml/officeDocument/relationships/notesMaster" Target="../notesMasters/notesMaster1.xml"/></Relationships>
</file>

<file path=ppt/notesSlides/_rels/notesSlide14.xml.rels><?xml version="1.0" encoding="UTF-8" standalone="yes"?>
<Relationships xmlns="http://schemas.openxmlformats.org/package/2006/relationships"><Relationship Id="rId2" Type="http://purl.oclc.org/ooxml/officeDocument/relationships/slide" Target="../slides/slide23.xml"/><Relationship Id="rId1" Type="http://purl.oclc.org/ooxml/officeDocument/relationships/notesMaster" Target="../notesMasters/notesMaster1.xml"/></Relationships>
</file>

<file path=ppt/notesSlides/_rels/notesSlide15.xml.rels><?xml version="1.0" encoding="UTF-8" standalone="yes"?>
<Relationships xmlns="http://schemas.openxmlformats.org/package/2006/relationships"><Relationship Id="rId2" Type="http://purl.oclc.org/ooxml/officeDocument/relationships/slide" Target="../slides/slide25.xml"/><Relationship Id="rId1" Type="http://purl.oclc.org/ooxml/officeDocument/relationships/notesMaster" Target="../notesMasters/notesMaster1.xml"/></Relationships>
</file>

<file path=ppt/notesSlides/_rels/notesSlide16.xml.rels><?xml version="1.0" encoding="UTF-8" standalone="yes"?>
<Relationships xmlns="http://schemas.openxmlformats.org/package/2006/relationships"><Relationship Id="rId2" Type="http://purl.oclc.org/ooxml/officeDocument/relationships/slide" Target="../slides/slide26.xml"/><Relationship Id="rId1" Type="http://purl.oclc.org/ooxml/officeDocument/relationships/notesMaster" Target="../notesMasters/notesMaster1.xml"/></Relationships>
</file>

<file path=ppt/notesSlides/_rels/notesSlide17.xml.rels><?xml version="1.0" encoding="UTF-8" standalone="yes"?>
<Relationships xmlns="http://schemas.openxmlformats.org/package/2006/relationships"><Relationship Id="rId2" Type="http://purl.oclc.org/ooxml/officeDocument/relationships/slide" Target="../slides/slide27.xml"/><Relationship Id="rId1" Type="http://purl.oclc.org/ooxml/officeDocument/relationships/notesMaster" Target="../notesMasters/notesMaster1.xml"/></Relationships>
</file>

<file path=ppt/notesSlides/_rels/notesSlide18.xml.rels><?xml version="1.0" encoding="UTF-8" standalone="yes"?>
<Relationships xmlns="http://schemas.openxmlformats.org/package/2006/relationships"><Relationship Id="rId2" Type="http://purl.oclc.org/ooxml/officeDocument/relationships/slide" Target="../slides/slide28.xml"/><Relationship Id="rId1" Type="http://purl.oclc.org/ooxml/officeDocument/relationships/notesMaster" Target="../notesMasters/notesMaster1.xml"/></Relationships>
</file>

<file path=ppt/notesSlides/_rels/notesSlide19.xml.rels><?xml version="1.0" encoding="UTF-8" standalone="yes"?>
<Relationships xmlns="http://schemas.openxmlformats.org/package/2006/relationships"><Relationship Id="rId2" Type="http://purl.oclc.org/ooxml/officeDocument/relationships/slide" Target="../slides/slide29.xml"/><Relationship Id="rId1" Type="http://purl.oclc.org/ooxml/officeDocument/relationships/notesMaster" Target="../notesMasters/notesMaster1.xml"/></Relationships>
</file>

<file path=ppt/notesSlides/_rels/notesSlide20.xml.rels><?xml version="1.0" encoding="UTF-8" standalone="yes"?>
<Relationships xmlns="http://schemas.openxmlformats.org/package/2006/relationships"><Relationship Id="rId2" Type="http://purl.oclc.org/ooxml/officeDocument/relationships/slide" Target="../slides/slide30.xml"/><Relationship Id="rId1" Type="http://purl.oclc.org/ooxml/officeDocument/relationships/notesMaster" Target="../notesMasters/notesMaster1.xml"/></Relationships>
</file>

<file path=ppt/notesSlides/_rels/notesSlide21.xml.rels><?xml version="1.0" encoding="UTF-8" standalone="yes"?>
<Relationships xmlns="http://schemas.openxmlformats.org/package/2006/relationships"><Relationship Id="rId2" Type="http://purl.oclc.org/ooxml/officeDocument/relationships/slide" Target="../slides/slide32.xml"/><Relationship Id="rId1" Type="http://purl.oclc.org/ooxml/officeDocument/relationships/notesMaster" Target="../notesMasters/notesMaster1.xml"/></Relationships>
</file>

<file path=ppt/notesSlides/_rels/notesSlide22.xml.rels><?xml version="1.0" encoding="UTF-8" standalone="yes"?>
<Relationships xmlns="http://schemas.openxmlformats.org/package/2006/relationships"><Relationship Id="rId2" Type="http://purl.oclc.org/ooxml/officeDocument/relationships/slide" Target="../slides/slide33.xml"/><Relationship Id="rId1" Type="http://purl.oclc.org/ooxml/officeDocument/relationships/notesMaster" Target="../notesMasters/notesMaster1.xml"/></Relationships>
</file>

<file path=ppt/notesSlides/_rels/notesSlide23.xml.rels><?xml version="1.0" encoding="UTF-8" standalone="yes"?>
<Relationships xmlns="http://schemas.openxmlformats.org/package/2006/relationships"><Relationship Id="rId2" Type="http://purl.oclc.org/ooxml/officeDocument/relationships/slide" Target="../slides/slide34.xml"/><Relationship Id="rId1" Type="http://purl.oclc.org/ooxml/officeDocument/relationships/notesMaster" Target="../notesMasters/notesMaster1.xml"/></Relationships>
</file>

<file path=ppt/notesSlides/_rels/notesSlide24.xml.rels><?xml version="1.0" encoding="UTF-8" standalone="yes"?>
<Relationships xmlns="http://schemas.openxmlformats.org/package/2006/relationships"><Relationship Id="rId2" Type="http://purl.oclc.org/ooxml/officeDocument/relationships/slide" Target="../slides/slide35.xml"/><Relationship Id="rId1" Type="http://purl.oclc.org/ooxml/officeDocument/relationships/notesMaster" Target="../notesMasters/notesMaster1.xml"/></Relationships>
</file>

<file path=ppt/notesSlides/_rels/notesSlide25.xml.rels><?xml version="1.0" encoding="UTF-8" standalone="yes"?>
<Relationships xmlns="http://schemas.openxmlformats.org/package/2006/relationships"><Relationship Id="rId2" Type="http://purl.oclc.org/ooxml/officeDocument/relationships/slide" Target="../slides/slide36.xml"/><Relationship Id="rId1" Type="http://purl.oclc.org/ooxml/officeDocument/relationships/notesMaster" Target="../notesMasters/notesMaster1.xml"/></Relationships>
</file>

<file path=ppt/notesSlides/_rels/notesSlide26.xml.rels><?xml version="1.0" encoding="UTF-8" standalone="yes"?>
<Relationships xmlns="http://schemas.openxmlformats.org/package/2006/relationships"><Relationship Id="rId2" Type="http://purl.oclc.org/ooxml/officeDocument/relationships/slide" Target="../slides/slide37.xml"/><Relationship Id="rId1" Type="http://purl.oclc.org/ooxml/officeDocument/relationships/notesMaster" Target="../notesMasters/notesMaster1.xml"/></Relationships>
</file>

<file path=ppt/notesSlides/_rels/notesSlide27.xml.rels><?xml version="1.0" encoding="UTF-8" standalone="yes"?>
<Relationships xmlns="http://schemas.openxmlformats.org/package/2006/relationships"><Relationship Id="rId2" Type="http://purl.oclc.org/ooxml/officeDocument/relationships/slide" Target="../slides/slide38.xml"/><Relationship Id="rId1" Type="http://purl.oclc.org/ooxml/officeDocument/relationships/notesMaster" Target="../notesMasters/notesMaster1.xml"/></Relationships>
</file>

<file path=ppt/notesSlides/_rels/notesSlide28.xml.rels><?xml version="1.0" encoding="UTF-8" standalone="yes"?>
<Relationships xmlns="http://schemas.openxmlformats.org/package/2006/relationships"><Relationship Id="rId2" Type="http://purl.oclc.org/ooxml/officeDocument/relationships/slide" Target="../slides/slide39.xml"/><Relationship Id="rId1" Type="http://purl.oclc.org/ooxml/officeDocument/relationships/notesMaster" Target="../notesMasters/notesMaster1.xml"/></Relationships>
</file>

<file path=ppt/notesSlides/_rels/notesSlide29.xml.rels><?xml version="1.0" encoding="UTF-8" standalone="yes"?>
<Relationships xmlns="http://schemas.openxmlformats.org/package/2006/relationships"><Relationship Id="rId2" Type="http://purl.oclc.org/ooxml/officeDocument/relationships/slide" Target="../slides/slide40.xml"/><Relationship Id="rId1" Type="http://purl.oclc.org/ooxml/officeDocument/relationships/notesMaster" Target="../notesMasters/notesMaster1.xml"/></Relationships>
</file>

<file path=ppt/notesSlides/_rels/notesSlide30.xml.rels><?xml version="1.0" encoding="UTF-8" standalone="yes"?>
<Relationships xmlns="http://schemas.openxmlformats.org/package/2006/relationships"><Relationship Id="rId2" Type="http://purl.oclc.org/ooxml/officeDocument/relationships/slide" Target="../slides/slide41.xml"/><Relationship Id="rId1" Type="http://purl.oclc.org/ooxml/officeDocument/relationships/notesMaster" Target="../notesMasters/notesMaster1.xml"/></Relationships>
</file>

<file path=ppt/notesSlides/_rels/notesSlide31.xml.rels><?xml version="1.0" encoding="UTF-8" standalone="yes"?>
<Relationships xmlns="http://schemas.openxmlformats.org/package/2006/relationships"><Relationship Id="rId2" Type="http://purl.oclc.org/ooxml/officeDocument/relationships/slide" Target="../slides/slide42.xml"/><Relationship Id="rId1" Type="http://purl.oclc.org/ooxml/officeDocument/relationships/notesMaster" Target="../notesMasters/notesMaster1.xml"/></Relationships>
</file>

<file path=ppt/notesSlides/notesSlide1.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3.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a:t>
            </a:fld>
            <a:endParaRPr lang="en-US"/>
          </a:p>
        </p:txBody>
      </p:sp>
    </p:spTree>
    <p:extLst>
      <p:ext uri="{BB962C8B-B14F-4D97-AF65-F5344CB8AC3E}">
        <p14:creationId xmlns:p14="http://schemas.microsoft.com/office/powerpoint/2010/main" val="1073654713"/>
      </p:ext>
    </p:extLst>
  </p:cSld>
  <p:clrMapOvr>
    <a:masterClrMapping/>
  </p:clrMapOvr>
</p:notes>
</file>

<file path=ppt/notesSlides/notesSlide4.xml><?xml version="1.0" encoding="utf-8"?>
<p:notes xmlns:a="http://purl.oclc.org/ooxml/drawingml/main" xmlns:r="http://purl.oclc.org/ooxml/officeDocument/relationships" xmlns:p="http://purl.oclc.org/ooxml/presentationml/main" showMasterSp="0" showMasterPhAnim="0">
  <p:cSld>
    <p:spTree>
      <p:nvGrpSpPr>
        <p:cNvPr id="1" name="Shape 61"/>
        <p:cNvGrpSpPr/>
        <p:nvPr/>
      </p:nvGrpSpPr>
      <p:grpSpPr>
        <a:xfrm>
          <a:off x="0" y="0"/>
          <a:ext cx="0" cy="0"/>
          <a:chOff x="0" y="0"/>
          <a:chExt cx="0" cy="0"/>
        </a:xfrm>
      </p:grpSpPr>
      <p:sp>
        <p:nvSpPr>
          <p:cNvPr id="62" name="Shape 6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3" name="Shape 6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609585" indent="-457189">
              <a:buClr>
                <a:srgbClr val="000000"/>
              </a:buClr>
            </a:pPr>
            <a:endParaRPr dirty="0"/>
          </a:p>
        </p:txBody>
      </p:sp>
    </p:spTree>
    <p:extLst>
      <p:ext uri="{BB962C8B-B14F-4D97-AF65-F5344CB8AC3E}">
        <p14:creationId xmlns:p14="http://schemas.microsoft.com/office/powerpoint/2010/main" val="3111932528"/>
      </p:ext>
    </p:extLst>
  </p:cSld>
  <p:clrMapOvr>
    <a:masterClrMapping/>
  </p:clrMapOvr>
</p:notes>
</file>

<file path=ppt/notesSlides/notesSlide5.xml><?xml version="1.0" encoding="utf-8"?>
<p:notes xmlns:a="http://purl.oclc.org/ooxml/drawingml/main" xmlns:r="http://purl.oclc.org/ooxml/officeDocument/relationships" xmlns:p="http://purl.oclc.org/ooxml/presentationml/main" showMasterSp="0" showMasterPhAnim="0">
  <p:cSld>
    <p:spTree>
      <p:nvGrpSpPr>
        <p:cNvPr id="1" name="Shape 79"/>
        <p:cNvGrpSpPr/>
        <p:nvPr/>
      </p:nvGrpSpPr>
      <p:grpSpPr>
        <a:xfrm>
          <a:off x="0" y="0"/>
          <a:ext cx="0" cy="0"/>
          <a:chOff x="0" y="0"/>
          <a:chExt cx="0" cy="0"/>
        </a:xfrm>
      </p:grpSpPr>
      <p:sp>
        <p:nvSpPr>
          <p:cNvPr id="80" name="Shape 8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1" name="Shape 8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indent="0">
              <a:buNone/>
            </a:pPr>
            <a:endParaRPr lang="en-GB" u="sng" dirty="0">
              <a:solidFill>
                <a:srgbClr val="000000"/>
              </a:solidFill>
            </a:endParaRPr>
          </a:p>
          <a:p>
            <a:pPr marL="0" marR="0" lvl="0" indent="0" algn="l" defTabSz="914400" rtl="0" eaLnBrk="1" fontAlgn="auto" latinLnBrk="0" hangingPunct="1">
              <a:lnSpc>
                <a:spcPct val="100%"/>
              </a:lnSpc>
              <a:spcBef>
                <a:spcPts val="0"/>
              </a:spcBef>
              <a:spcAft>
                <a:spcPts val="0"/>
              </a:spcAft>
              <a:buClrTx/>
              <a:buSzTx/>
              <a:buFontTx/>
              <a:buNone/>
              <a:tabLst/>
              <a:defRPr/>
            </a:pPr>
            <a:r>
              <a:rPr lang="en-US" sz="1200" kern="1200" dirty="0">
                <a:solidFill>
                  <a:schemeClr val="tx1"/>
                </a:solidFill>
                <a:effectLst/>
                <a:latin typeface="+mn-lt"/>
                <a:ea typeface="+mn-ea"/>
                <a:cs typeface="+mn-cs"/>
              </a:rPr>
              <a:t>Firewall actions there are three types of actions. The first action is accepted which allowed to enter the connected network or host through the firewall. The second action is denied which is not permitted  to enter to the other side of firewall  and the last action rejected which is similar to deny it but tell  the source about the decision through  ICMP  package. </a:t>
            </a:r>
          </a:p>
          <a:p>
            <a:pPr marL="0" marR="0" lvl="0" indent="0" algn="l" defTabSz="914400" rtl="0" eaLnBrk="1" fontAlgn="auto" latinLnBrk="0" hangingPunct="1">
              <a:lnSpc>
                <a:spcPct val="1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
              </a:lnSpc>
              <a:spcBef>
                <a:spcPts val="0"/>
              </a:spcBef>
              <a:spcAft>
                <a:spcPts val="0"/>
              </a:spcAft>
              <a:buClrTx/>
              <a:buSzTx/>
              <a:buFontTx/>
              <a:buNone/>
              <a:tabLst/>
              <a:defRPr/>
            </a:pPr>
            <a:r>
              <a:rPr lang="en-US" sz="1200" kern="1200" dirty="0">
                <a:solidFill>
                  <a:schemeClr val="tx1"/>
                </a:solidFill>
                <a:effectLst/>
                <a:latin typeface="+mn-lt"/>
                <a:ea typeface="+mn-ea"/>
                <a:cs typeface="+mn-cs"/>
              </a:rPr>
              <a:t> Firewall actions relying on two types of filtering. The type is ingress filtering which inspect the incoming traffic to safeguard an internal network and prevent attacks from outside while  the second type id  egress filtering which inspect the outgoing network traffic and they prevent the user in internal network to reach out to the outside network. </a:t>
            </a:r>
          </a:p>
          <a:p>
            <a:pPr marL="0" marR="0" lvl="0" indent="0" algn="l" defTabSz="914400" rtl="0" eaLnBrk="1" fontAlgn="auto" latinLnBrk="0" hangingPunct="1">
              <a:lnSpc>
                <a:spcPct val="1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
              </a:lnSpc>
              <a:spcBef>
                <a:spcPts val="0"/>
              </a:spcBef>
              <a:spcAft>
                <a:spcPts val="0"/>
              </a:spcAft>
              <a:buClrTx/>
              <a:buSzTx/>
              <a:buFontTx/>
              <a:buNone/>
              <a:tabLst/>
              <a:defRPr/>
            </a:pPr>
            <a:endParaRPr lang="en-MY" sz="1200" kern="1200" dirty="0">
              <a:solidFill>
                <a:schemeClr val="tx1"/>
              </a:solidFill>
              <a:effectLst/>
              <a:latin typeface="+mn-lt"/>
              <a:ea typeface="+mn-ea"/>
              <a:cs typeface="+mn-cs"/>
            </a:endParaRPr>
          </a:p>
          <a:p>
            <a:pPr marL="0" indent="0">
              <a:buNone/>
            </a:pPr>
            <a:endParaRPr lang="en-GB" u="sng" dirty="0">
              <a:solidFill>
                <a:srgbClr val="000000"/>
              </a:solidFill>
            </a:endParaRPr>
          </a:p>
          <a:p>
            <a:r>
              <a:rPr lang="en-US" sz="1200" i="1" dirty="0">
                <a:solidFill>
                  <a:schemeClr val="dk1"/>
                </a:solidFill>
              </a:rPr>
              <a:t>Ingress filtering: Inspects the incoming traffic to safeguard an internal network and prevent attacks from outside.</a:t>
            </a:r>
          </a:p>
          <a:p>
            <a:endParaRPr lang="en-US" sz="1200" i="1" dirty="0">
              <a:solidFill>
                <a:schemeClr val="dk1"/>
              </a:solidFill>
            </a:endParaRPr>
          </a:p>
          <a:p>
            <a:r>
              <a:rPr lang="en-US" sz="1200" i="1" dirty="0">
                <a:solidFill>
                  <a:schemeClr val="dk1"/>
                </a:solidFill>
              </a:rPr>
              <a:t>Egress filtering: Inspects the outgoing network traffic and prevent the users in the internal network to reach out to the outside network. For example like blocking social networking sites in school</a:t>
            </a:r>
          </a:p>
          <a:p>
            <a:pPr marL="0" lvl="0" indent="0">
              <a:spcBef>
                <a:spcPts val="0"/>
              </a:spcBef>
              <a:buNone/>
            </a:pPr>
            <a:endParaRPr dirty="0"/>
          </a:p>
        </p:txBody>
      </p:sp>
    </p:spTree>
    <p:extLst>
      <p:ext uri="{BB962C8B-B14F-4D97-AF65-F5344CB8AC3E}">
        <p14:creationId xmlns:p14="http://schemas.microsoft.com/office/powerpoint/2010/main" val="1285893029"/>
      </p:ext>
    </p:extLst>
  </p:cSld>
  <p:clrMapOvr>
    <a:masterClrMapping/>
  </p:clrMapOvr>
</p:notes>
</file>

<file path=ppt/notesSlides/notesSlide6.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0AD3FA8D-5AA4-4FB2-ADBC-3472CF320248}" type="slidenum">
              <a:rPr lang="en-US" smtClean="0"/>
              <a:t>6</a:t>
            </a:fld>
            <a:endParaRPr lang="en-US"/>
          </a:p>
        </p:txBody>
      </p:sp>
    </p:spTree>
    <p:extLst>
      <p:ext uri="{BB962C8B-B14F-4D97-AF65-F5344CB8AC3E}">
        <p14:creationId xmlns:p14="http://schemas.microsoft.com/office/powerpoint/2010/main" val="1000607409"/>
      </p:ext>
    </p:extLst>
  </p:cSld>
  <p:clrMapOvr>
    <a:masterClrMapping/>
  </p:clrMapOvr>
</p:notes>
</file>

<file path=ppt/notesSlides/notesSlide7.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8</a:t>
            </a:fld>
            <a:endParaRPr lang="en-US"/>
          </a:p>
        </p:txBody>
      </p:sp>
    </p:spTree>
    <p:extLst>
      <p:ext uri="{BB962C8B-B14F-4D97-AF65-F5344CB8AC3E}">
        <p14:creationId xmlns:p14="http://schemas.microsoft.com/office/powerpoint/2010/main" val="2502780907"/>
      </p:ext>
    </p:extLst>
  </p:cSld>
  <p:clrMapOvr>
    <a:masterClrMapping/>
  </p:clrMapOvr>
</p:notes>
</file>

<file path=ppt/notesSlides/notesSlide8.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3401400479"/>
      </p:ext>
    </p:extLst>
  </p:cSld>
  <p:clrMapOvr>
    <a:masterClrMapping/>
  </p:clrMapOvr>
</p:notes>
</file>

<file path=ppt/notesSlides/notesSlide9.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2915677151"/>
      </p:ext>
    </p:extLst>
  </p:cSld>
  <p:clrMapOvr>
    <a:masterClrMapping/>
  </p:clrMapOvr>
</p:notes>
</file>

<file path=ppt/notesSlides/notesSlide10.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12</a:t>
            </a:fld>
            <a:endParaRPr lang="en-US"/>
          </a:p>
        </p:txBody>
      </p:sp>
    </p:spTree>
    <p:extLst>
      <p:ext uri="{BB962C8B-B14F-4D97-AF65-F5344CB8AC3E}">
        <p14:creationId xmlns:p14="http://schemas.microsoft.com/office/powerpoint/2010/main" val="409264797"/>
      </p:ext>
    </p:extLst>
  </p:cSld>
  <p:clrMapOvr>
    <a:masterClrMapping/>
  </p:clrMapOvr>
</p:notes>
</file>

<file path=ppt/notesSlides/notesSlide11.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0AD3FA8D-5AA4-4FB2-ADBC-3472CF320248}" type="slidenum">
              <a:rPr lang="en-US" smtClean="0"/>
              <a:t>15</a:t>
            </a:fld>
            <a:endParaRPr lang="en-US"/>
          </a:p>
        </p:txBody>
      </p:sp>
    </p:spTree>
    <p:extLst>
      <p:ext uri="{BB962C8B-B14F-4D97-AF65-F5344CB8AC3E}">
        <p14:creationId xmlns:p14="http://schemas.microsoft.com/office/powerpoint/2010/main" val="1170695343"/>
      </p:ext>
    </p:extLst>
  </p:cSld>
  <p:clrMapOvr>
    <a:masterClrMapping/>
  </p:clrMapOvr>
</p:notes>
</file>

<file path=ppt/notesSlides/notesSlide12.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16</a:t>
            </a:fld>
            <a:endParaRPr lang="en-US"/>
          </a:p>
        </p:txBody>
      </p:sp>
    </p:spTree>
    <p:extLst>
      <p:ext uri="{BB962C8B-B14F-4D97-AF65-F5344CB8AC3E}">
        <p14:creationId xmlns:p14="http://schemas.microsoft.com/office/powerpoint/2010/main" val="1847998679"/>
      </p:ext>
    </p:extLst>
  </p:cSld>
  <p:clrMapOvr>
    <a:masterClrMapping/>
  </p:clrMapOvr>
</p:notes>
</file>

<file path=ppt/notesSlides/notesSlide13.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3695886090"/>
      </p:ext>
    </p:extLst>
  </p:cSld>
  <p:clrMapOvr>
    <a:masterClrMapping/>
  </p:clrMapOvr>
</p:notes>
</file>

<file path=ppt/notesSlides/notesSlide14.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23</a:t>
            </a:fld>
            <a:endParaRPr lang="en-US"/>
          </a:p>
        </p:txBody>
      </p:sp>
    </p:spTree>
    <p:extLst>
      <p:ext uri="{BB962C8B-B14F-4D97-AF65-F5344CB8AC3E}">
        <p14:creationId xmlns:p14="http://schemas.microsoft.com/office/powerpoint/2010/main" val="743580724"/>
      </p:ext>
    </p:extLst>
  </p:cSld>
  <p:clrMapOvr>
    <a:masterClrMapping/>
  </p:clrMapOvr>
</p:notes>
</file>

<file path=ppt/notesSlides/notesSlide15.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25</a:t>
            </a:fld>
            <a:endParaRPr lang="en-US"/>
          </a:p>
        </p:txBody>
      </p:sp>
    </p:spTree>
    <p:extLst>
      <p:ext uri="{BB962C8B-B14F-4D97-AF65-F5344CB8AC3E}">
        <p14:creationId xmlns:p14="http://schemas.microsoft.com/office/powerpoint/2010/main" val="493546095"/>
      </p:ext>
    </p:extLst>
  </p:cSld>
  <p:clrMapOvr>
    <a:masterClrMapping/>
  </p:clrMapOvr>
</p:notes>
</file>

<file path=ppt/notesSlides/notesSlide16.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26</a:t>
            </a:fld>
            <a:endParaRPr lang="en-US"/>
          </a:p>
        </p:txBody>
      </p:sp>
    </p:spTree>
    <p:extLst>
      <p:ext uri="{BB962C8B-B14F-4D97-AF65-F5344CB8AC3E}">
        <p14:creationId xmlns:p14="http://schemas.microsoft.com/office/powerpoint/2010/main" val="1730011878"/>
      </p:ext>
    </p:extLst>
  </p:cSld>
  <p:clrMapOvr>
    <a:masterClrMapping/>
  </p:clrMapOvr>
</p:notes>
</file>

<file path=ppt/notesSlides/notesSlide17.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27</a:t>
            </a:fld>
            <a:endParaRPr lang="en-US"/>
          </a:p>
        </p:txBody>
      </p:sp>
    </p:spTree>
    <p:extLst>
      <p:ext uri="{BB962C8B-B14F-4D97-AF65-F5344CB8AC3E}">
        <p14:creationId xmlns:p14="http://schemas.microsoft.com/office/powerpoint/2010/main" val="3071893332"/>
      </p:ext>
    </p:extLst>
  </p:cSld>
  <p:clrMapOvr>
    <a:masterClrMapping/>
  </p:clrMapOvr>
</p:notes>
</file>

<file path=ppt/notesSlides/notesSlide18.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28</a:t>
            </a:fld>
            <a:endParaRPr lang="en-US"/>
          </a:p>
        </p:txBody>
      </p:sp>
    </p:spTree>
    <p:extLst>
      <p:ext uri="{BB962C8B-B14F-4D97-AF65-F5344CB8AC3E}">
        <p14:creationId xmlns:p14="http://schemas.microsoft.com/office/powerpoint/2010/main" val="172868006"/>
      </p:ext>
    </p:extLst>
  </p:cSld>
  <p:clrMapOvr>
    <a:masterClrMapping/>
  </p:clrMapOvr>
</p:notes>
</file>

<file path=ppt/notesSlides/notesSlide19.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29</a:t>
            </a:fld>
            <a:endParaRPr lang="en-US"/>
          </a:p>
        </p:txBody>
      </p:sp>
    </p:spTree>
    <p:extLst>
      <p:ext uri="{BB962C8B-B14F-4D97-AF65-F5344CB8AC3E}">
        <p14:creationId xmlns:p14="http://schemas.microsoft.com/office/powerpoint/2010/main" val="1160716795"/>
      </p:ext>
    </p:extLst>
  </p:cSld>
  <p:clrMapOvr>
    <a:masterClrMapping/>
  </p:clrMapOvr>
</p:notes>
</file>

<file path=ppt/notesSlides/notesSlide20.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30</a:t>
            </a:fld>
            <a:endParaRPr lang="en-US"/>
          </a:p>
        </p:txBody>
      </p:sp>
    </p:spTree>
    <p:extLst>
      <p:ext uri="{BB962C8B-B14F-4D97-AF65-F5344CB8AC3E}">
        <p14:creationId xmlns:p14="http://schemas.microsoft.com/office/powerpoint/2010/main" val="786568443"/>
      </p:ext>
    </p:extLst>
  </p:cSld>
  <p:clrMapOvr>
    <a:masterClrMapping/>
  </p:clrMapOvr>
</p:notes>
</file>

<file path=ppt/notesSlides/notesSlide21.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32</a:t>
            </a:fld>
            <a:endParaRPr lang="en-US"/>
          </a:p>
        </p:txBody>
      </p:sp>
    </p:spTree>
    <p:extLst>
      <p:ext uri="{BB962C8B-B14F-4D97-AF65-F5344CB8AC3E}">
        <p14:creationId xmlns:p14="http://schemas.microsoft.com/office/powerpoint/2010/main" val="2889424686"/>
      </p:ext>
    </p:extLst>
  </p:cSld>
  <p:clrMapOvr>
    <a:masterClrMapping/>
  </p:clrMapOvr>
</p:notes>
</file>

<file path=ppt/notesSlides/notesSlide22.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33</a:t>
            </a:fld>
            <a:endParaRPr lang="en-US"/>
          </a:p>
        </p:txBody>
      </p:sp>
    </p:spTree>
    <p:extLst>
      <p:ext uri="{BB962C8B-B14F-4D97-AF65-F5344CB8AC3E}">
        <p14:creationId xmlns:p14="http://schemas.microsoft.com/office/powerpoint/2010/main" val="520001898"/>
      </p:ext>
    </p:extLst>
  </p:cSld>
  <p:clrMapOvr>
    <a:masterClrMapping/>
  </p:clrMapOvr>
</p:notes>
</file>

<file path=ppt/notesSlides/notesSlide23.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34</a:t>
            </a:fld>
            <a:endParaRPr lang="en-US"/>
          </a:p>
        </p:txBody>
      </p:sp>
    </p:spTree>
    <p:extLst>
      <p:ext uri="{BB962C8B-B14F-4D97-AF65-F5344CB8AC3E}">
        <p14:creationId xmlns:p14="http://schemas.microsoft.com/office/powerpoint/2010/main" val="2584146942"/>
      </p:ext>
    </p:extLst>
  </p:cSld>
  <p:clrMapOvr>
    <a:masterClrMapping/>
  </p:clrMapOvr>
</p:notes>
</file>

<file path=ppt/notesSlides/notesSlide24.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35</a:t>
            </a:fld>
            <a:endParaRPr lang="en-US"/>
          </a:p>
        </p:txBody>
      </p:sp>
    </p:spTree>
    <p:extLst>
      <p:ext uri="{BB962C8B-B14F-4D97-AF65-F5344CB8AC3E}">
        <p14:creationId xmlns:p14="http://schemas.microsoft.com/office/powerpoint/2010/main" val="156191934"/>
      </p:ext>
    </p:extLst>
  </p:cSld>
  <p:clrMapOvr>
    <a:masterClrMapping/>
  </p:clrMapOvr>
</p:notes>
</file>

<file path=ppt/notesSlides/notesSlide25.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36</a:t>
            </a:fld>
            <a:endParaRPr lang="en-US"/>
          </a:p>
        </p:txBody>
      </p:sp>
    </p:spTree>
    <p:extLst>
      <p:ext uri="{BB962C8B-B14F-4D97-AF65-F5344CB8AC3E}">
        <p14:creationId xmlns:p14="http://schemas.microsoft.com/office/powerpoint/2010/main" val="369021846"/>
      </p:ext>
    </p:extLst>
  </p:cSld>
  <p:clrMapOvr>
    <a:masterClrMapping/>
  </p:clrMapOvr>
</p:notes>
</file>

<file path=ppt/notesSlides/notesSlide26.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37</a:t>
            </a:fld>
            <a:endParaRPr lang="en-US"/>
          </a:p>
        </p:txBody>
      </p:sp>
    </p:spTree>
    <p:extLst>
      <p:ext uri="{BB962C8B-B14F-4D97-AF65-F5344CB8AC3E}">
        <p14:creationId xmlns:p14="http://schemas.microsoft.com/office/powerpoint/2010/main" val="2092072972"/>
      </p:ext>
    </p:extLst>
  </p:cSld>
  <p:clrMapOvr>
    <a:masterClrMapping/>
  </p:clrMapOvr>
</p:notes>
</file>

<file path=ppt/notesSlides/notesSlide27.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38</a:t>
            </a:fld>
            <a:endParaRPr lang="en-US"/>
          </a:p>
        </p:txBody>
      </p:sp>
    </p:spTree>
    <p:extLst>
      <p:ext uri="{BB962C8B-B14F-4D97-AF65-F5344CB8AC3E}">
        <p14:creationId xmlns:p14="http://schemas.microsoft.com/office/powerpoint/2010/main" val="2180812799"/>
      </p:ext>
    </p:extLst>
  </p:cSld>
  <p:clrMapOvr>
    <a:masterClrMapping/>
  </p:clrMapOvr>
</p:notes>
</file>

<file path=ppt/notesSlides/notesSlide28.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39</a:t>
            </a:fld>
            <a:endParaRPr lang="en-US"/>
          </a:p>
        </p:txBody>
      </p:sp>
    </p:spTree>
    <p:extLst>
      <p:ext uri="{BB962C8B-B14F-4D97-AF65-F5344CB8AC3E}">
        <p14:creationId xmlns:p14="http://schemas.microsoft.com/office/powerpoint/2010/main" val="4243100961"/>
      </p:ext>
    </p:extLst>
  </p:cSld>
  <p:clrMapOvr>
    <a:masterClrMapping/>
  </p:clrMapOvr>
</p:notes>
</file>

<file path=ppt/notesSlides/notesSlide29.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40</a:t>
            </a:fld>
            <a:endParaRPr lang="en-US"/>
          </a:p>
        </p:txBody>
      </p:sp>
    </p:spTree>
    <p:extLst>
      <p:ext uri="{BB962C8B-B14F-4D97-AF65-F5344CB8AC3E}">
        <p14:creationId xmlns:p14="http://schemas.microsoft.com/office/powerpoint/2010/main" val="1808343163"/>
      </p:ext>
    </p:extLst>
  </p:cSld>
  <p:clrMapOvr>
    <a:masterClrMapping/>
  </p:clrMapOvr>
</p:notes>
</file>

<file path=ppt/notesSlides/notesSlide30.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41</a:t>
            </a:fld>
            <a:endParaRPr lang="en-US"/>
          </a:p>
        </p:txBody>
      </p:sp>
    </p:spTree>
    <p:extLst>
      <p:ext uri="{BB962C8B-B14F-4D97-AF65-F5344CB8AC3E}">
        <p14:creationId xmlns:p14="http://schemas.microsoft.com/office/powerpoint/2010/main" val="3908962347"/>
      </p:ext>
    </p:extLst>
  </p:cSld>
  <p:clrMapOvr>
    <a:masterClrMapping/>
  </p:clrMapOvr>
</p:notes>
</file>

<file path=ppt/notesSlides/notesSlide31.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42</a:t>
            </a:fld>
            <a:endParaRPr lang="en-US"/>
          </a:p>
        </p:txBody>
      </p:sp>
    </p:spTree>
    <p:extLst>
      <p:ext uri="{BB962C8B-B14F-4D97-AF65-F5344CB8AC3E}">
        <p14:creationId xmlns:p14="http://schemas.microsoft.com/office/powerpoint/2010/main" val="3357606964"/>
      </p:ext>
    </p:extLst>
  </p:cSld>
  <p:clrMapOvr>
    <a:masterClrMapping/>
  </p:clrMapOvr>
</p:notes>
</file>

<file path=ppt/slideLayouts/_rels/slideLayout1.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2.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3.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4.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5.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6.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7.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8.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9.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0.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1.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2.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3.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4.xml.rels><?xml version="1.0" encoding="UTF-8" standalone="yes"?>
<Relationships xmlns="http://schemas.openxmlformats.org/package/2006/relationships"><Relationship Id="rId1" Type="http://purl.oclc.org/ooxml/officeDocument/relationships/slideMaster" Target="../slideMasters/slideMaster1.xml"/></Relationships>
</file>

<file path=ppt/slideLayouts/slideLayout1.xml><?xml version="1.0" encoding="utf-8"?>
<p:sldLayout xmlns:a="http://purl.oclc.org/ooxml/drawingml/main" xmlns:r="http://purl.oclc.org/ooxml/officeDocument/relationships" xmlns:p="http://purl.oclc.org/ooxml/presentationml/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purl.oclc.org/ooxml/drawingml/main" xmlns:r="http://purl.oclc.org/ooxml/officeDocument/relationships" xmlns:p="http://purl.oclc.org/ooxml/presentationml/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purl.oclc.org/ooxml/drawingml/main" xmlns:r="http://purl.oclc.org/ooxml/officeDocument/relationships" xmlns:p="http://purl.oclc.org/ooxml/presentationml/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
                  </a:schemeClr>
                </a:solidFill>
              </a:defRPr>
            </a:lvl1pPr>
            <a:lvl2pPr marL="457200" indent="0">
              <a:buNone/>
              <a:defRPr sz="2000">
                <a:solidFill>
                  <a:schemeClr val="tx1">
                    <a:tint val="75%"/>
                  </a:schemeClr>
                </a:solidFill>
              </a:defRPr>
            </a:lvl2pPr>
            <a:lvl3pPr marL="914400" indent="0">
              <a:buNone/>
              <a:defRPr sz="1800">
                <a:solidFill>
                  <a:schemeClr val="tx1">
                    <a:tint val="75%"/>
                  </a:schemeClr>
                </a:solidFill>
              </a:defRPr>
            </a:lvl3pPr>
            <a:lvl4pPr marL="1371600" indent="0">
              <a:buNone/>
              <a:defRPr sz="1600">
                <a:solidFill>
                  <a:schemeClr val="tx1">
                    <a:tint val="75%"/>
                  </a:schemeClr>
                </a:solidFill>
              </a:defRPr>
            </a:lvl4pPr>
            <a:lvl5pPr marL="1828800" indent="0">
              <a:buNone/>
              <a:defRPr sz="1600">
                <a:solidFill>
                  <a:schemeClr val="tx1">
                    <a:tint val="75%"/>
                  </a:schemeClr>
                </a:solidFill>
              </a:defRPr>
            </a:lvl5pPr>
            <a:lvl6pPr marL="2286000" indent="0">
              <a:buNone/>
              <a:defRPr sz="1600">
                <a:solidFill>
                  <a:schemeClr val="tx1">
                    <a:tint val="75%"/>
                  </a:schemeClr>
                </a:solidFill>
              </a:defRPr>
            </a:lvl6pPr>
            <a:lvl7pPr marL="2743200" indent="0">
              <a:buNone/>
              <a:defRPr sz="1600">
                <a:solidFill>
                  <a:schemeClr val="tx1">
                    <a:tint val="75%"/>
                  </a:schemeClr>
                </a:solidFill>
              </a:defRPr>
            </a:lvl7pPr>
            <a:lvl8pPr marL="3200400" indent="0">
              <a:buNone/>
              <a:defRPr sz="1600">
                <a:solidFill>
                  <a:schemeClr val="tx1">
                    <a:tint val="75%"/>
                  </a:schemeClr>
                </a:solidFill>
              </a:defRPr>
            </a:lvl8pPr>
            <a:lvl9pPr marL="3657600" indent="0">
              <a:buNone/>
              <a:defRPr sz="1600">
                <a:solidFill>
                  <a:schemeClr val="tx1">
                    <a:tint val="75%"/>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purl.oclc.org/ooxml/drawingml/main" xmlns:r="http://purl.oclc.org/ooxml/officeDocument/relationships" xmlns:p="http://purl.oclc.org/ooxml/presentationml/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purl.oclc.org/ooxml/drawingml/main" xmlns:r="http://purl.oclc.org/ooxml/officeDocument/relationships" xmlns:p="http://purl.oclc.org/ooxml/presentationml/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purl.oclc.org/ooxml/drawingml/main" xmlns:r="http://purl.oclc.org/ooxml/officeDocument/relationships" xmlns:p="http://purl.oclc.org/ooxml/presentationml/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purl.oclc.org/ooxml/drawingml/main" xmlns:r="http://purl.oclc.org/ooxml/officeDocument/relationships" xmlns:p="http://purl.oclc.org/ooxml/presentationml/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purl.oclc.org/ooxml/drawingml/main" xmlns:r="http://purl.oclc.org/ooxml/officeDocument/relationships" xmlns:p="http://purl.oclc.org/ooxml/presentationml/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purl.oclc.org/ooxml/drawingml/main" xmlns:r="http://purl.oclc.org/ooxml/officeDocument/relationships" xmlns:p="http://purl.oclc.org/ooxml/presentationml/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purl.oclc.org/ooxml/drawingml/main" xmlns:r="http://purl.oclc.org/ooxml/officeDocument/relationships" xmlns:p="http://purl.oclc.org/ooxml/presentationml/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purl.oclc.org/ooxml/drawingml/main" xmlns:r="http://purl.oclc.org/ooxml/officeDocument/relationships" xmlns:p="http://purl.oclc.org/ooxml/presentationml/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purl.oclc.org/ooxml/drawingml/main" xmlns:r="http://purl.oclc.org/ooxml/officeDocument/relationships" xmlns:p="http://purl.oclc.org/ooxml/presentationml/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purl.oclc.org/ooxml/drawingml/main" xmlns:r="http://purl.oclc.org/ooxml/officeDocument/relationships" xmlns:p="http://purl.oclc.org/ooxml/presentationml/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
              <a:alpha val="5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
                                          <p:val>
                                            <p:strVal val="#ppt_x"/>
                                          </p:val>
                                        </p:tav>
                                      </p:tavLst>
                                    </p:anim>
                                    <p:anim calcmode="lin" valueType="num">
                                      <p:cBhvr additive="base">
                                        <p:cTn id="8" dur="500" fill="hold"/>
                                        <p:tgtEl>
                                          <p:spTgt spid="4"/>
                                        </p:tgtEl>
                                        <p:attrNameLst>
                                          <p:attrName>ppt_y</p:attrName>
                                        </p:attrNameLst>
                                      </p:cBhvr>
                                      <p:tavLst>
                                        <p:tav tm="0%">
                                          <p:val>
                                            <p:strVal val="#ppt_y"/>
                                          </p:val>
                                        </p:tav>
                                        <p:tav tm="1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purl.oclc.org/ooxml/drawingml/main" xmlns:r="http://purl.oclc.org/ooxml/officeDocument/relationships" xmlns:p="http://purl.oclc.org/ooxml/presentationml/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415600" y="593367"/>
            <a:ext cx="11360800" cy="763600"/>
          </a:xfrm>
          <a:prstGeom prst="rect">
            <a:avLst/>
          </a:prstGeom>
        </p:spPr>
        <p:txBody>
          <a:bodyPr wrap="square" lIns="91425" tIns="91425" rIns="91425" bIns="91425" anchor="t" anchorCtr="0"/>
          <a:lstStyle>
            <a:lvl1pPr lvl="0">
              <a:spcBef>
                <a:spcPts val="0"/>
              </a:spcBef>
              <a:buSzPts val="2800"/>
              <a:buNone/>
              <a:defRPr/>
            </a:lvl1pPr>
            <a:lvl2pPr lvl="1">
              <a:spcBef>
                <a:spcPts val="0"/>
              </a:spcBef>
              <a:buSzPts val="2800"/>
              <a:buNone/>
              <a:defRPr/>
            </a:lvl2pPr>
            <a:lvl3pPr lvl="2">
              <a:spcBef>
                <a:spcPts val="0"/>
              </a:spcBef>
              <a:buSzPts val="2800"/>
              <a:buNone/>
              <a:defRPr/>
            </a:lvl3pPr>
            <a:lvl4pPr lvl="3">
              <a:spcBef>
                <a:spcPts val="0"/>
              </a:spcBef>
              <a:buSzPts val="2800"/>
              <a:buNone/>
              <a:defRPr/>
            </a:lvl4pPr>
            <a:lvl5pPr lvl="4">
              <a:spcBef>
                <a:spcPts val="0"/>
              </a:spcBef>
              <a:buSzPts val="2800"/>
              <a:buNone/>
              <a:defRPr/>
            </a:lvl5pPr>
            <a:lvl6pPr lvl="5">
              <a:spcBef>
                <a:spcPts val="0"/>
              </a:spcBef>
              <a:buSzPts val="2800"/>
              <a:buNone/>
              <a:defRPr/>
            </a:lvl6pPr>
            <a:lvl7pPr lvl="6">
              <a:spcBef>
                <a:spcPts val="0"/>
              </a:spcBef>
              <a:buSzPts val="2800"/>
              <a:buNone/>
              <a:defRPr/>
            </a:lvl7pPr>
            <a:lvl8pPr lvl="7">
              <a:spcBef>
                <a:spcPts val="0"/>
              </a:spcBef>
              <a:buSzPts val="2800"/>
              <a:buNone/>
              <a:defRPr/>
            </a:lvl8pPr>
            <a:lvl9pPr lvl="8">
              <a:spcBef>
                <a:spcPts val="0"/>
              </a:spcBef>
              <a:buSzPts val="2800"/>
              <a:buNone/>
              <a:defRPr/>
            </a:lvl9pPr>
          </a:lstStyle>
          <a:p>
            <a:endParaRPr/>
          </a:p>
        </p:txBody>
      </p:sp>
      <p:sp>
        <p:nvSpPr>
          <p:cNvPr id="18" name="Shape 18"/>
          <p:cNvSpPr txBox="1">
            <a:spLocks noGrp="1"/>
          </p:cNvSpPr>
          <p:nvPr>
            <p:ph type="body" idx="1"/>
          </p:nvPr>
        </p:nvSpPr>
        <p:spPr>
          <a:xfrm>
            <a:off x="415600" y="1536633"/>
            <a:ext cx="11360800" cy="4555200"/>
          </a:xfrm>
          <a:prstGeom prst="rect">
            <a:avLst/>
          </a:prstGeom>
        </p:spPr>
        <p:txBody>
          <a:bodyPr wrap="square" lIns="91425" tIns="91425" rIns="91425" bIns="91425" anchor="t" anchorCtr="0"/>
          <a:lstStyle>
            <a:lvl1pPr lvl="0">
              <a:spcBef>
                <a:spcPts val="0"/>
              </a:spcBef>
              <a:buSzPts val="1800"/>
              <a:buChar char="●"/>
              <a:defRPr/>
            </a:lvl1pPr>
            <a:lvl2pPr lvl="1">
              <a:spcBef>
                <a:spcPts val="0"/>
              </a:spcBef>
              <a:buSzPts val="1400"/>
              <a:buChar char="○"/>
              <a:defRPr/>
            </a:lvl2pPr>
            <a:lvl3pPr lvl="2">
              <a:spcBef>
                <a:spcPts val="0"/>
              </a:spcBef>
              <a:buSzPts val="1400"/>
              <a:buChar char="■"/>
              <a:defRPr/>
            </a:lvl3pPr>
            <a:lvl4pPr lvl="3">
              <a:spcBef>
                <a:spcPts val="0"/>
              </a:spcBef>
              <a:buSzPts val="1400"/>
              <a:buChar char="●"/>
              <a:defRPr/>
            </a:lvl4pPr>
            <a:lvl5pPr lvl="4">
              <a:spcBef>
                <a:spcPts val="0"/>
              </a:spcBef>
              <a:buSzPts val="1400"/>
              <a:buChar char="○"/>
              <a:defRPr/>
            </a:lvl5pPr>
            <a:lvl6pPr lvl="5">
              <a:spcBef>
                <a:spcPts val="0"/>
              </a:spcBef>
              <a:buSzPts val="1400"/>
              <a:buChar char="■"/>
              <a:defRPr/>
            </a:lvl6pPr>
            <a:lvl7pPr lvl="6">
              <a:spcBef>
                <a:spcPts val="0"/>
              </a:spcBef>
              <a:buSzPts val="1400"/>
              <a:buChar char="●"/>
              <a:defRPr/>
            </a:lvl7pPr>
            <a:lvl8pPr lvl="7">
              <a:spcBef>
                <a:spcPts val="0"/>
              </a:spcBef>
              <a:buSzPts val="1400"/>
              <a:buChar char="○"/>
              <a:defRPr/>
            </a:lvl8pPr>
            <a:lvl9pPr lvl="8">
              <a:spcBef>
                <a:spcPts val="0"/>
              </a:spcBef>
              <a:buSzPts val="1400"/>
              <a:buChar char="■"/>
              <a:defRPr/>
            </a:lvl9pPr>
          </a:lstStyle>
          <a:p>
            <a:endParaRPr/>
          </a:p>
        </p:txBody>
      </p:sp>
      <p:sp>
        <p:nvSpPr>
          <p:cNvPr id="19" name="Shape 19"/>
          <p:cNvSpPr txBox="1">
            <a:spLocks noGrp="1"/>
          </p:cNvSpPr>
          <p:nvPr>
            <p:ph type="sldNum" idx="12"/>
          </p:nvPr>
        </p:nvSpPr>
        <p:spPr>
          <a:xfrm>
            <a:off x="11296611" y="6217623"/>
            <a:ext cx="731600" cy="524800"/>
          </a:xfrm>
          <a:prstGeom prst="rect">
            <a:avLst/>
          </a:prstGeom>
        </p:spPr>
        <p:txBody>
          <a:bodyPr wrap="square" lIns="91425" tIns="91425" rIns="91425" bIns="91425" anchor="ctr" anchorCtr="0">
            <a:noAutofit/>
          </a:bodyPr>
          <a:lstStyle/>
          <a:p>
            <a:fld id="{00000000-1234-1234-1234-123412341234}" type="slidenum">
              <a:rPr lang="en-GB" smtClean="0"/>
              <a:pPr/>
              <a:t>‹#›</a:t>
            </a:fld>
            <a:endParaRPr lang="en-GB"/>
          </a:p>
        </p:txBody>
      </p:sp>
    </p:spTree>
    <p:extLst>
      <p:ext uri="{BB962C8B-B14F-4D97-AF65-F5344CB8AC3E}">
        <p14:creationId xmlns:p14="http://schemas.microsoft.com/office/powerpoint/2010/main" val="3811631729"/>
      </p:ext>
    </p:extLst>
  </p:cSld>
  <p:clrMapOvr>
    <a:masterClrMapping/>
  </p:clrMapOvr>
</p:sldLayout>
</file>

<file path=ppt/slideMasters/_rels/slideMaster1.xml.rels><?xml version="1.0" encoding="UTF-8" standalone="yes"?>
<Relationships xmlns="http://schemas.openxmlformats.org/package/2006/relationships"><Relationship Id="rId8" Type="http://purl.oclc.org/ooxml/officeDocument/relationships/slideLayout" Target="../slideLayouts/slideLayout8.xml"/><Relationship Id="rId13" Type="http://purl.oclc.org/ooxml/officeDocument/relationships/slideLayout" Target="../slideLayouts/slideLayout13.xml"/><Relationship Id="rId3" Type="http://purl.oclc.org/ooxml/officeDocument/relationships/slideLayout" Target="../slideLayouts/slideLayout3.xml"/><Relationship Id="rId7" Type="http://purl.oclc.org/ooxml/officeDocument/relationships/slideLayout" Target="../slideLayouts/slideLayout7.xml"/><Relationship Id="rId12" Type="http://purl.oclc.org/ooxml/officeDocument/relationships/slideLayout" Target="../slideLayouts/slideLayout12.xml"/><Relationship Id="rId17" Type="http://purl.oclc.org/ooxml/officeDocument/relationships/image" Target="../media/image2.png"/><Relationship Id="rId2" Type="http://purl.oclc.org/ooxml/officeDocument/relationships/slideLayout" Target="../slideLayouts/slideLayout2.xml"/><Relationship Id="rId16" Type="http://purl.oclc.org/ooxml/officeDocument/relationships/image" Target="../media/image1.png"/><Relationship Id="rId1" Type="http://purl.oclc.org/ooxml/officeDocument/relationships/slideLayout" Target="../slideLayouts/slideLayout1.xml"/><Relationship Id="rId6" Type="http://purl.oclc.org/ooxml/officeDocument/relationships/slideLayout" Target="../slideLayouts/slideLayout6.xml"/><Relationship Id="rId11" Type="http://purl.oclc.org/ooxml/officeDocument/relationships/slideLayout" Target="../slideLayouts/slideLayout11.xml"/><Relationship Id="rId5" Type="http://purl.oclc.org/ooxml/officeDocument/relationships/slideLayout" Target="../slideLayouts/slideLayout5.xml"/><Relationship Id="rId15" Type="http://purl.oclc.org/ooxml/officeDocument/relationships/theme" Target="../theme/theme1.xml"/><Relationship Id="rId10" Type="http://purl.oclc.org/ooxml/officeDocument/relationships/slideLayout" Target="../slideLayouts/slideLayout10.xml"/><Relationship Id="rId4" Type="http://purl.oclc.org/ooxml/officeDocument/relationships/slideLayout" Target="../slideLayouts/slideLayout4.xml"/><Relationship Id="rId9" Type="http://purl.oclc.org/ooxml/officeDocument/relationships/slideLayout" Target="../slideLayouts/slideLayout9.xml"/><Relationship Id="rId14" Type="http://purl.oclc.org/ooxml/officeDocument/relationships/slideLayout" Target="../slideLayouts/slideLayout14.xml"/></Relationships>
</file>

<file path=ppt/slideMasters/slideMaster1.xml><?xml version="1.0" encoding="utf-8"?>
<p:sldMaster xmlns:a="http://purl.oclc.org/ooxml/drawingml/main" xmlns:r="http://purl.oclc.org/ooxml/officeDocument/relationships" xmlns:p="http://purl.oclc.org/ooxml/presentationml/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
                  </a:schemeClr>
                </a:solidFill>
              </a:defRPr>
            </a:lvl1pPr>
          </a:lstStyle>
          <a:p>
            <a:fld id="{7AD86B2E-B702-4422-B277-3A08C7449694}" type="datetimeFigureOut">
              <a:rPr lang="en-US" smtClean="0"/>
              <a:t>7/18/2025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
                  </a:schemeClr>
                </a:solidFill>
              </a:defRPr>
            </a:lvl1pPr>
          </a:lstStyle>
          <a:p>
            <a:fld id="{F7542ADD-394E-41F3-B704-951748884AEE}" type="slidenum">
              <a:rPr lang="en-US" smtClean="0"/>
              <a:t>‹#›</a:t>
            </a:fld>
            <a:endParaRPr lang="en-US"/>
          </a:p>
        </p:txBody>
      </p:sp>
      <p:sp>
        <p:nvSpPr>
          <p:cNvPr id="7" name="Rectangle: Rounded Corners 6">
            <a:extLst>
              <a:ext uri="{FF2B5EF4-FFF2-40B4-BE49-F238E27FC236}">
                <a16:creationId xmlns:a16="http://schemas.microsoft.com/office/drawing/2014/main" id="{FCB89EE2-E66D-61F9-C6C9-BA9904980272}"/>
              </a:ext>
            </a:extLst>
          </p:cNvPr>
          <p:cNvSpPr/>
          <p:nvPr userDrawn="1"/>
        </p:nvSpPr>
        <p:spPr>
          <a:xfrm>
            <a:off x="617280" y="1215469"/>
            <a:ext cx="11184462" cy="5210967"/>
          </a:xfrm>
          <a:prstGeom prst="roundRect">
            <a:avLst>
              <a:gd name="adj" fmla="val 6140"/>
            </a:avLst>
          </a:prstGeom>
          <a:solidFill>
            <a:schemeClr val="bg1"/>
          </a:solidFill>
          <a:ln w="38100">
            <a:solidFill>
              <a:srgbClr val="00B0F0"/>
            </a:solidFill>
          </a:ln>
          <a:effectLst>
            <a:outerShdw blurRad="571500" sx="86%" sy="86%" algn="ctr" rotWithShape="0">
              <a:prstClr val="black">
                <a:alpha val="25%"/>
              </a:prstClr>
            </a:outerShdw>
          </a:effectLst>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0D2B214-DF4E-A894-9051-31D0A40C346F}"/>
              </a:ext>
            </a:extLst>
          </p:cNvPr>
          <p:cNvSpPr/>
          <p:nvPr userDrawn="1"/>
        </p:nvSpPr>
        <p:spPr>
          <a:xfrm>
            <a:off x="942308" y="465371"/>
            <a:ext cx="1404457" cy="1263888"/>
          </a:xfrm>
          <a:prstGeom prst="rect">
            <a:avLst/>
          </a:prstGeom>
          <a:solidFill>
            <a:srgbClr val="00B0F0"/>
          </a:solidFill>
          <a:ln w="381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513802B-8B3B-B12F-A0C5-57A5BE1F7099}"/>
              </a:ext>
            </a:extLst>
          </p:cNvPr>
          <p:cNvSpPr txBox="1"/>
          <p:nvPr userDrawn="1"/>
        </p:nvSpPr>
        <p:spPr>
          <a:xfrm>
            <a:off x="1111584" y="50594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F4996B1B-3598-BDD5-1D01-05B44C1EDE1D}"/>
              </a:ext>
            </a:extLst>
          </p:cNvPr>
          <p:cNvSpPr txBox="1"/>
          <p:nvPr userDrawn="1"/>
        </p:nvSpPr>
        <p:spPr>
          <a:xfrm>
            <a:off x="1214179" y="76176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12" name="Graphic 21">
            <a:extLst>
              <a:ext uri="{FF2B5EF4-FFF2-40B4-BE49-F238E27FC236}">
                <a16:creationId xmlns:a16="http://schemas.microsoft.com/office/drawing/2014/main" id="{EA50DC2C-B752-B162-72C7-85AE281E7A1D}"/>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purl.oclc.org/ooxml/officeDocument/relationships/image" Target="../media/image3.jpeg"/><Relationship Id="rId2" Type="http://purl.oclc.org/ooxml/officeDocument/relationships/notesSlide" Target="../notesSlides/notesSlide1.xml"/><Relationship Id="rId1" Type="http://purl.oclc.org/ooxml/officeDocument/relationships/slideLayout" Target="../slideLayouts/slideLayout12.xml"/><Relationship Id="rId4" Type="http://purl.oclc.org/ooxml/officeDocument/relationships/image" Target="../media/image4.png"/></Relationships>
</file>

<file path=ppt/slides/_rels/slide2.xml.rels><?xml version="1.0" encoding="UTF-8" standalone="yes"?>
<Relationships xmlns="http://schemas.openxmlformats.org/package/2006/relationships"><Relationship Id="rId2" Type="http://purl.oclc.org/ooxml/officeDocument/relationships/notesSlide" Target="../notesSlides/notesSlide2.xml"/><Relationship Id="rId1" Type="http://purl.oclc.org/ooxml/officeDocument/relationships/slideLayout" Target="../slideLayouts/slideLayout7.xml"/></Relationships>
</file>

<file path=ppt/slides/_rels/slide3.xml.rels><?xml version="1.0" encoding="UTF-8" standalone="yes"?>
<Relationships xmlns="http://schemas.openxmlformats.org/package/2006/relationships"><Relationship Id="rId2" Type="http://purl.oclc.org/ooxml/officeDocument/relationships/notesSlide" Target="../notesSlides/notesSlide3.xml"/><Relationship Id="rId1" Type="http://purl.oclc.org/ooxml/officeDocument/relationships/slideLayout" Target="../slideLayouts/slideLayout7.xml"/></Relationships>
</file>

<file path=ppt/slides/_rels/slide4.xml.rels><?xml version="1.0" encoding="UTF-8" standalone="yes"?>
<Relationships xmlns="http://schemas.openxmlformats.org/package/2006/relationships"><Relationship Id="rId8" Type="http://purl.oclc.org/ooxml/officeDocument/relationships/image" Target="../media/image10.png"/><Relationship Id="rId3" Type="http://purl.oclc.org/ooxml/officeDocument/relationships/image" Target="../media/image5.jpeg"/><Relationship Id="rId7" Type="http://purl.oclc.org/ooxml/officeDocument/relationships/image" Target="../media/image9.svg"/><Relationship Id="rId2" Type="http://purl.oclc.org/ooxml/officeDocument/relationships/notesSlide" Target="../notesSlides/notesSlide4.xml"/><Relationship Id="rId1" Type="http://purl.oclc.org/ooxml/officeDocument/relationships/slideLayout" Target="../slideLayouts/slideLayout14.xml"/><Relationship Id="rId6" Type="http://purl.oclc.org/ooxml/officeDocument/relationships/image" Target="../media/image8.png"/><Relationship Id="rId5" Type="http://purl.oclc.org/ooxml/officeDocument/relationships/image" Target="../media/image7.svg"/><Relationship Id="rId4" Type="http://purl.oclc.org/ooxml/officeDocument/relationships/image" Target="../media/image6.png"/></Relationships>
</file>

<file path=ppt/slides/_rels/slide5.xml.rels><?xml version="1.0" encoding="UTF-8" standalone="yes"?>
<Relationships xmlns="http://schemas.openxmlformats.org/package/2006/relationships"><Relationship Id="rId3" Type="http://purl.oclc.org/ooxml/officeDocument/relationships/image" Target="../media/image11.png"/><Relationship Id="rId2" Type="http://purl.oclc.org/ooxml/officeDocument/relationships/notesSlide" Target="../notesSlides/notesSlide5.xml"/><Relationship Id="rId1" Type="http://purl.oclc.org/ooxml/officeDocument/relationships/slideLayout" Target="../slideLayouts/slideLayout14.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purl.oclc.org/ooxml/officeDocument/relationships/notesSlide" Target="../notesSlides/notesSlide6.xml"/><Relationship Id="rId1" Type="http://purl.oclc.org/ooxml/officeDocument/relationships/slideLayout" Target="../slideLayouts/slideLayout7.xml"/></Relationships>
</file>

<file path=ppt/slides/_rels/slide7.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8.xml.rels><?xml version="1.0" encoding="UTF-8" standalone="yes"?>
<Relationships xmlns="http://schemas.openxmlformats.org/package/2006/relationships"><Relationship Id="rId2" Type="http://purl.oclc.org/ooxml/officeDocument/relationships/notesSlide" Target="../notesSlides/notesSlide7.xml"/><Relationship Id="rId1" Type="http://purl.oclc.org/ooxml/officeDocument/relationships/slideLayout" Target="../slideLayouts/slideLayout7.xml"/></Relationships>
</file>

<file path=ppt/slides/_rels/slide9.xml.rels><?xml version="1.0" encoding="UTF-8" standalone="yes"?>
<Relationships xmlns="http://schemas.openxmlformats.org/package/2006/relationships"><Relationship Id="rId2" Type="http://purl.oclc.org/ooxml/officeDocument/relationships/notesSlide" Target="../notesSlides/notesSlide8.xml"/><Relationship Id="rId1" Type="http://purl.oclc.org/ooxml/officeDocument/relationships/slideLayout" Target="../slideLayouts/slideLayout7.xml"/></Relationships>
</file>

<file path=ppt/slides/_rels/slide10.xml.rels><?xml version="1.0" encoding="UTF-8" standalone="yes"?>
<Relationships xmlns="http://schemas.openxmlformats.org/package/2006/relationships"><Relationship Id="rId3" Type="http://purl.oclc.org/ooxml/officeDocument/relationships/image" Target="../media/image12.png"/><Relationship Id="rId2" Type="http://purl.oclc.org/ooxml/officeDocument/relationships/notesSlide" Target="../notesSlides/notesSlide9.xml"/><Relationship Id="rId1" Type="http://purl.oclc.org/ooxml/officeDocument/relationships/slideLayout" Target="../slideLayouts/slideLayout7.xml"/></Relationships>
</file>

<file path=ppt/slides/_rels/slide11.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12.xml.rels><?xml version="1.0" encoding="UTF-8" standalone="yes"?>
<Relationships xmlns="http://schemas.openxmlformats.org/package/2006/relationships"><Relationship Id="rId2" Type="http://purl.oclc.org/ooxml/officeDocument/relationships/notesSlide" Target="../notesSlides/notesSlide10.xml"/><Relationship Id="rId1" Type="http://purl.oclc.org/ooxml/officeDocument/relationships/slideLayout" Target="../slideLayouts/slideLayout7.xml"/></Relationships>
</file>

<file path=ppt/slides/_rels/slide13.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14.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15.xml.rels><?xml version="1.0" encoding="UTF-8" standalone="yes"?>
<Relationships xmlns="http://schemas.openxmlformats.org/package/2006/relationships"><Relationship Id="rId3" Type="http://purl.oclc.org/ooxml/officeDocument/relationships/slideLayout" Target="../slideLayouts/slideLayout7.xml"/><Relationship Id="rId2" Type="http://purl.oclc.org/ooxml/officeDocument/relationships/video" Target="../media/media1.wmv"/><Relationship Id="rId1" Type="http://schemas.microsoft.com/office/2007/relationships/media" Target="../media/media1.wmv"/><Relationship Id="rId5" Type="http://purl.oclc.org/ooxml/officeDocument/relationships/image" Target="../media/image13.png"/><Relationship Id="rId4" Type="http://purl.oclc.org/ooxml/officeDocument/relationships/notesSlide" Target="../notesSlides/notesSlide11.xml"/></Relationships>
</file>

<file path=ppt/slides/_rels/slide16.xml.rels><?xml version="1.0" encoding="UTF-8" standalone="yes"?>
<Relationships xmlns="http://schemas.openxmlformats.org/package/2006/relationships"><Relationship Id="rId8" Type="http://purl.oclc.org/ooxml/officeDocument/relationships/image" Target="../media/image16.png"/><Relationship Id="rId3" Type="http://purl.oclc.org/ooxml/officeDocument/relationships/slideLayout" Target="../slideLayouts/slideLayout7.xml"/><Relationship Id="rId7" Type="http://purl.oclc.org/ooxml/officeDocument/relationships/image" Target="../media/image15.png"/><Relationship Id="rId2" Type="http://purl.oclc.org/ooxml/officeDocument/relationships/video" Target="../media/media2.mp4"/><Relationship Id="rId1" Type="http://schemas.microsoft.com/office/2007/relationships/media" Target="../media/media2.mp4"/><Relationship Id="rId6" Type="http://schemas.microsoft.com/office/2007/relationships/hdphoto" Target="../media/hdphoto2.wdp"/><Relationship Id="rId5" Type="http://purl.oclc.org/ooxml/officeDocument/relationships/image" Target="../media/image14.png"/><Relationship Id="rId4" Type="http://purl.oclc.org/ooxml/officeDocument/relationships/notesSlide" Target="../notesSlides/notesSlide12.xml"/><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3" Type="http://purl.oclc.org/ooxml/officeDocument/relationships/image" Target="../media/image17.png"/><Relationship Id="rId2" Type="http://purl.oclc.org/ooxml/officeDocument/relationships/notesSlide" Target="../notesSlides/notesSlide13.xml"/><Relationship Id="rId1" Type="http://purl.oclc.org/ooxml/officeDocument/relationships/slideLayout" Target="../slideLayouts/slideLayout7.xml"/><Relationship Id="rId4" Type="http://schemas.microsoft.com/office/2007/relationships/hdphoto" Target="../media/hdphoto4.wdp"/></Relationships>
</file>

<file path=ppt/slides/_rels/slide18.xml.rels><?xml version="1.0" encoding="UTF-8" standalone="yes"?>
<Relationships xmlns="http://schemas.openxmlformats.org/package/2006/relationships"><Relationship Id="rId2" Type="http://purl.oclc.org/ooxml/officeDocument/relationships/image" Target="../media/image18.png"/><Relationship Id="rId1" Type="http://purl.oclc.org/ooxml/officeDocument/relationships/slideLayout" Target="../slideLayouts/slideLayout7.xml"/></Relationships>
</file>

<file path=ppt/slides/_rels/slide19.xml.rels><?xml version="1.0" encoding="UTF-8" standalone="yes"?>
<Relationships xmlns="http://schemas.openxmlformats.org/package/2006/relationships"><Relationship Id="rId2" Type="http://purl.oclc.org/ooxml/officeDocument/relationships/image" Target="../media/image19.png"/><Relationship Id="rId1" Type="http://purl.oclc.org/ooxml/officeDocument/relationships/slideLayout" Target="../slideLayouts/slideLayout7.xml"/></Relationships>
</file>

<file path=ppt/slides/_rels/slide20.xml.rels><?xml version="1.0" encoding="UTF-8" standalone="yes"?>
<Relationships xmlns="http://schemas.openxmlformats.org/package/2006/relationships"><Relationship Id="rId2" Type="http://purl.oclc.org/ooxml/officeDocument/relationships/image" Target="../media/image20.png"/><Relationship Id="rId1" Type="http://purl.oclc.org/ooxml/officeDocument/relationships/slideLayout" Target="../slideLayouts/slideLayout7.xml"/></Relationships>
</file>

<file path=ppt/slides/_rels/slide21.xml.rels><?xml version="1.0" encoding="UTF-8" standalone="yes"?>
<Relationships xmlns="http://schemas.openxmlformats.org/package/2006/relationships"><Relationship Id="rId2" Type="http://purl.oclc.org/ooxml/officeDocument/relationships/image" Target="../media/image21.png"/><Relationship Id="rId1" Type="http://purl.oclc.org/ooxml/officeDocument/relationships/slideLayout" Target="../slideLayouts/slideLayout7.xml"/></Relationships>
</file>

<file path=ppt/slides/_rels/slide22.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23.xml.rels><?xml version="1.0" encoding="UTF-8" standalone="yes"?>
<Relationships xmlns="http://schemas.openxmlformats.org/package/2006/relationships"><Relationship Id="rId3" Type="http://purl.oclc.org/ooxml/officeDocument/relationships/image" Target="../media/image22.png"/><Relationship Id="rId2" Type="http://purl.oclc.org/ooxml/officeDocument/relationships/notesSlide" Target="../notesSlides/notesSlide14.xml"/><Relationship Id="rId1" Type="http://purl.oclc.org/ooxml/officeDocument/relationships/slideLayout" Target="../slideLayouts/slideLayout7.xml"/></Relationships>
</file>

<file path=ppt/slides/_rels/slide24.xml.rels><?xml version="1.0" encoding="UTF-8" standalone="yes"?>
<Relationships xmlns="http://schemas.openxmlformats.org/package/2006/relationships"><Relationship Id="rId2" Type="http://purl.oclc.org/ooxml/officeDocument/relationships/image" Target="../media/image23.png"/><Relationship Id="rId1" Type="http://purl.oclc.org/ooxml/officeDocument/relationships/slideLayout" Target="../slideLayouts/slideLayout7.xml"/></Relationships>
</file>

<file path=ppt/slides/_rels/slide25.xml.rels><?xml version="1.0" encoding="UTF-8" standalone="yes"?>
<Relationships xmlns="http://schemas.openxmlformats.org/package/2006/relationships"><Relationship Id="rId2" Type="http://purl.oclc.org/ooxml/officeDocument/relationships/notesSlide" Target="../notesSlides/notesSlide15.xml"/><Relationship Id="rId1" Type="http://purl.oclc.org/ooxml/officeDocument/relationships/slideLayout" Target="../slideLayouts/slideLayout7.xml"/></Relationships>
</file>

<file path=ppt/slides/_rels/slide26.xml.rels><?xml version="1.0" encoding="UTF-8" standalone="yes"?>
<Relationships xmlns="http://schemas.openxmlformats.org/package/2006/relationships"><Relationship Id="rId3" Type="http://purl.oclc.org/ooxml/officeDocument/relationships/slideLayout" Target="../slideLayouts/slideLayout7.xml"/><Relationship Id="rId2" Type="http://purl.oclc.org/ooxml/officeDocument/relationships/video" Target="../media/media3.wmv"/><Relationship Id="rId1" Type="http://schemas.microsoft.com/office/2007/relationships/media" Target="../media/media3.wmv"/><Relationship Id="rId5" Type="http://purl.oclc.org/ooxml/officeDocument/relationships/image" Target="../media/image24.png"/><Relationship Id="rId4" Type="http://purl.oclc.org/ooxml/officeDocument/relationships/notesSlide" Target="../notesSlides/notesSlide16.xml"/></Relationships>
</file>

<file path=ppt/slides/_rels/slide27.xml.rels><?xml version="1.0" encoding="UTF-8" standalone="yes"?>
<Relationships xmlns="http://schemas.openxmlformats.org/package/2006/relationships"><Relationship Id="rId2" Type="http://purl.oclc.org/ooxml/officeDocument/relationships/notesSlide" Target="../notesSlides/notesSlide17.xml"/><Relationship Id="rId1" Type="http://purl.oclc.org/ooxml/officeDocument/relationships/slideLayout" Target="../slideLayouts/slideLayout7.xml"/></Relationships>
</file>

<file path=ppt/slides/_rels/slide28.xml.rels><?xml version="1.0" encoding="UTF-8" standalone="yes"?>
<Relationships xmlns="http://schemas.openxmlformats.org/package/2006/relationships"><Relationship Id="rId2" Type="http://purl.oclc.org/ooxml/officeDocument/relationships/notesSlide" Target="../notesSlides/notesSlide18.xml"/><Relationship Id="rId1" Type="http://purl.oclc.org/ooxml/officeDocument/relationships/slideLayout" Target="../slideLayouts/slideLayout7.xml"/></Relationships>
</file>

<file path=ppt/slides/_rels/slide29.xml.rels><?xml version="1.0" encoding="UTF-8" standalone="yes"?>
<Relationships xmlns="http://schemas.openxmlformats.org/package/2006/relationships"><Relationship Id="rId2" Type="http://purl.oclc.org/ooxml/officeDocument/relationships/notesSlide" Target="../notesSlides/notesSlide19.xml"/><Relationship Id="rId1" Type="http://purl.oclc.org/ooxml/officeDocument/relationships/slideLayout" Target="../slideLayouts/slideLayout7.xml"/></Relationships>
</file>

<file path=ppt/slides/_rels/slide30.xml.rels><?xml version="1.0" encoding="UTF-8" standalone="yes"?>
<Relationships xmlns="http://schemas.openxmlformats.org/package/2006/relationships"><Relationship Id="rId3" Type="http://purl.oclc.org/ooxml/officeDocument/relationships/image" Target="../media/image25.png"/><Relationship Id="rId2" Type="http://purl.oclc.org/ooxml/officeDocument/relationships/notesSlide" Target="../notesSlides/notesSlide20.xml"/><Relationship Id="rId1" Type="http://purl.oclc.org/ooxml/officeDocument/relationships/slideLayout" Target="../slideLayouts/slideLayout7.xml"/><Relationship Id="rId4" Type="http://schemas.microsoft.com/office/2007/relationships/hdphoto" Target="../media/hdphoto5.wdp"/></Relationships>
</file>

<file path=ppt/slides/_rels/slide31.xml.rels><?xml version="1.0" encoding="UTF-8" standalone="yes"?>
<Relationships xmlns="http://schemas.openxmlformats.org/package/2006/relationships"><Relationship Id="rId2" Type="http://purl.oclc.org/ooxml/officeDocument/relationships/image" Target="../media/image26.png"/><Relationship Id="rId1" Type="http://purl.oclc.org/ooxml/officeDocument/relationships/slideLayout" Target="../slideLayouts/slideLayout7.xml"/></Relationships>
</file>

<file path=ppt/slides/_rels/slide32.xml.rels><?xml version="1.0" encoding="UTF-8" standalone="yes"?>
<Relationships xmlns="http://schemas.openxmlformats.org/package/2006/relationships"><Relationship Id="rId2" Type="http://purl.oclc.org/ooxml/officeDocument/relationships/notesSlide" Target="../notesSlides/notesSlide21.xml"/><Relationship Id="rId1" Type="http://purl.oclc.org/ooxml/officeDocument/relationships/slideLayout" Target="../slideLayouts/slideLayout7.xml"/></Relationships>
</file>

<file path=ppt/slides/_rels/slide33.xml.rels><?xml version="1.0" encoding="UTF-8" standalone="yes"?>
<Relationships xmlns="http://schemas.openxmlformats.org/package/2006/relationships"><Relationship Id="rId2" Type="http://purl.oclc.org/ooxml/officeDocument/relationships/notesSlide" Target="../notesSlides/notesSlide22.xml"/><Relationship Id="rId1" Type="http://purl.oclc.org/ooxml/officeDocument/relationships/slideLayout" Target="../slideLayouts/slideLayout7.xml"/></Relationships>
</file>

<file path=ppt/slides/_rels/slide34.xml.rels><?xml version="1.0" encoding="UTF-8" standalone="yes"?>
<Relationships xmlns="http://schemas.openxmlformats.org/package/2006/relationships"><Relationship Id="rId2" Type="http://purl.oclc.org/ooxml/officeDocument/relationships/notesSlide" Target="../notesSlides/notesSlide23.xml"/><Relationship Id="rId1" Type="http://purl.oclc.org/ooxml/officeDocument/relationships/slideLayout" Target="../slideLayouts/slideLayout7.xml"/></Relationships>
</file>

<file path=ppt/slides/_rels/slide35.xml.rels><?xml version="1.0" encoding="UTF-8" standalone="yes"?>
<Relationships xmlns="http://schemas.openxmlformats.org/package/2006/relationships"><Relationship Id="rId2" Type="http://purl.oclc.org/ooxml/officeDocument/relationships/notesSlide" Target="../notesSlides/notesSlide24.xml"/><Relationship Id="rId1" Type="http://purl.oclc.org/ooxml/officeDocument/relationships/slideLayout" Target="../slideLayouts/slideLayout7.xml"/></Relationships>
</file>

<file path=ppt/slides/_rels/slide36.xml.rels><?xml version="1.0" encoding="UTF-8" standalone="yes"?>
<Relationships xmlns="http://schemas.openxmlformats.org/package/2006/relationships"><Relationship Id="rId2" Type="http://purl.oclc.org/ooxml/officeDocument/relationships/notesSlide" Target="../notesSlides/notesSlide25.xml"/><Relationship Id="rId1" Type="http://purl.oclc.org/ooxml/officeDocument/relationships/slideLayout" Target="../slideLayouts/slideLayout7.xml"/></Relationships>
</file>

<file path=ppt/slides/_rels/slide37.xml.rels><?xml version="1.0" encoding="UTF-8" standalone="yes"?>
<Relationships xmlns="http://schemas.openxmlformats.org/package/2006/relationships"><Relationship Id="rId2" Type="http://purl.oclc.org/ooxml/officeDocument/relationships/notesSlide" Target="../notesSlides/notesSlide26.xml"/><Relationship Id="rId1" Type="http://purl.oclc.org/ooxml/officeDocument/relationships/slideLayout" Target="../slideLayouts/slideLayout7.xml"/></Relationships>
</file>

<file path=ppt/slides/_rels/slide38.xml.rels><?xml version="1.0" encoding="UTF-8" standalone="yes"?>
<Relationships xmlns="http://schemas.openxmlformats.org/package/2006/relationships"><Relationship Id="rId2" Type="http://purl.oclc.org/ooxml/officeDocument/relationships/notesSlide" Target="../notesSlides/notesSlide27.xml"/><Relationship Id="rId1" Type="http://purl.oclc.org/ooxml/officeDocument/relationships/slideLayout" Target="../slideLayouts/slideLayout7.xml"/></Relationships>
</file>

<file path=ppt/slides/_rels/slide39.xml.rels><?xml version="1.0" encoding="UTF-8" standalone="yes"?>
<Relationships xmlns="http://schemas.openxmlformats.org/package/2006/relationships"><Relationship Id="rId2" Type="http://purl.oclc.org/ooxml/officeDocument/relationships/notesSlide" Target="../notesSlides/notesSlide28.xml"/><Relationship Id="rId1" Type="http://purl.oclc.org/ooxml/officeDocument/relationships/slideLayout" Target="../slideLayouts/slideLayout7.xml"/></Relationships>
</file>

<file path=ppt/slides/_rels/slide40.xml.rels><?xml version="1.0" encoding="UTF-8" standalone="yes"?>
<Relationships xmlns="http://schemas.openxmlformats.org/package/2006/relationships"><Relationship Id="rId2" Type="http://purl.oclc.org/ooxml/officeDocument/relationships/notesSlide" Target="../notesSlides/notesSlide29.xml"/><Relationship Id="rId1" Type="http://purl.oclc.org/ooxml/officeDocument/relationships/slideLayout" Target="../slideLayouts/slideLayout7.xml"/></Relationships>
</file>

<file path=ppt/slides/_rels/slide41.xml.rels><?xml version="1.0" encoding="UTF-8" standalone="yes"?>
<Relationships xmlns="http://schemas.openxmlformats.org/package/2006/relationships"><Relationship Id="rId2" Type="http://purl.oclc.org/ooxml/officeDocument/relationships/notesSlide" Target="../notesSlides/notesSlide30.xml"/><Relationship Id="rId1" Type="http://purl.oclc.org/ooxml/officeDocument/relationships/slideLayout" Target="../slideLayouts/slideLayout7.xml"/></Relationships>
</file>

<file path=ppt/slides/_rels/slide42.xml.rels><?xml version="1.0" encoding="UTF-8" standalone="yes"?>
<Relationships xmlns="http://schemas.openxmlformats.org/package/2006/relationships"><Relationship Id="rId2" Type="http://purl.oclc.org/ooxml/officeDocument/relationships/notesSlide" Target="../notesSlides/notesSlide31.xml"/><Relationship Id="rId1" Type="http://purl.oclc.org/ooxml/officeDocument/relationships/slideLayout" Target="../slideLayouts/slideLayout7.xml"/></Relationships>
</file>

<file path=ppt/slides/_rels/slide43.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44.xml.rels><?xml version="1.0" encoding="UTF-8" standalone="yes"?>
<Relationships xmlns="http://schemas.openxmlformats.org/package/2006/relationships"><Relationship Id="rId3" Type="http://purl.oclc.org/ooxml/officeDocument/relationships/image" Target="../media/image28.png"/><Relationship Id="rId2" Type="http://purl.oclc.org/ooxml/officeDocument/relationships/image" Target="../media/image27.jpeg"/><Relationship Id="rId1" Type="http://purl.oclc.org/ooxml/officeDocument/relationships/slideLayout" Target="../slideLayouts/slideLayout13.xml"/><Relationship Id="rId5" Type="http://purl.oclc.org/ooxml/officeDocument/relationships/image" Target="../media/image30.png"/><Relationship Id="rId4" Type="http://purl.oclc.org/ooxml/officeDocument/relationships/image" Target="../media/image29.svg"/></Relationships>
</file>

<file path=ppt/slides/slide1.xml><?xml version="1.0" encoding="utf-8"?>
<p:sld xmlns:a="http://purl.oclc.org/ooxml/drawingml/main" xmlns:r="http://purl.oclc.org/ooxml/officeDocument/relationships" xmlns:p="http://purl.oclc.org/ooxml/presentationml/main" showMasterSp="0">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Mohammed Anbar</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032655" cy="707886"/>
          </a:xfrm>
          <a:prstGeom prst="rect">
            <a:avLst/>
          </a:prstGeom>
          <a:noFill/>
        </p:spPr>
        <p:txBody>
          <a:bodyPr wrap="none" rtlCol="0">
            <a:spAutoFit/>
          </a:bodyPr>
          <a:lstStyle/>
          <a:p>
            <a:r>
              <a:rPr lang="en-US" sz="2000">
                <a:latin typeface="Alexandria" charset="0"/>
                <a:cs typeface="Alexandria" charset="0"/>
              </a:rPr>
              <a:t>CYB 630</a:t>
            </a:r>
            <a:endParaRPr lang="en-US" sz="2000" dirty="0">
              <a:latin typeface="Alexandria" charset="0"/>
              <a:cs typeface="Alexandria" charset="0"/>
            </a:endParaRPr>
          </a:p>
          <a:p>
            <a:r>
              <a:rPr lang="en-US" sz="2000" dirty="0">
                <a:solidFill>
                  <a:srgbClr val="000000"/>
                </a:solidFill>
                <a:latin typeface="Alexandria"/>
                <a:cs typeface="Times New Roman" panose="02020603050405020304" pitchFamily="18" charset="0"/>
              </a:rPr>
              <a:t>Firewall</a:t>
            </a:r>
          </a:p>
        </p:txBody>
      </p:sp>
      <p:sp>
        <p:nvSpPr>
          <p:cNvPr id="14" name="Oval 13"/>
          <p:cNvSpPr/>
          <p:nvPr/>
        </p:nvSpPr>
        <p:spPr>
          <a:xfrm>
            <a:off x="6200343" y="-320675"/>
            <a:ext cx="7410450" cy="7410450"/>
          </a:xfrm>
          <a:prstGeom prst="ellipse">
            <a:avLst/>
          </a:prstGeom>
          <a:blipFill>
            <a:blip r:embed="rId3"/>
            <a:stretch>
              <a:fillRect t="-1%"/>
            </a:stretch>
          </a:blipFill>
        </p:spPr>
        <p:style>
          <a:lnRef idx="2">
            <a:schemeClr val="accent1">
              <a:shade val="15%"/>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Learning objectives </a:t>
            </a:r>
            <a:endParaRPr lang="en-US" sz="2400" dirty="0">
              <a:solidFill>
                <a:srgbClr val="000000"/>
              </a:solidFill>
              <a:latin typeface="Alexandria"/>
            </a:endParaRPr>
          </a:p>
        </p:txBody>
      </p:sp>
      <p:sp>
        <p:nvSpPr>
          <p:cNvPr id="10" name="TextBox 9">
            <a:extLst>
              <a:ext uri="{FF2B5EF4-FFF2-40B4-BE49-F238E27FC236}">
                <a16:creationId xmlns:a16="http://schemas.microsoft.com/office/drawing/2014/main" id="{AD6B1E6D-E748-55E3-B7A7-506C5BF27C15}"/>
              </a:ext>
            </a:extLst>
          </p:cNvPr>
          <p:cNvSpPr txBox="1"/>
          <p:nvPr/>
        </p:nvSpPr>
        <p:spPr>
          <a:xfrm>
            <a:off x="1014365" y="1451589"/>
            <a:ext cx="8746855" cy="3892732"/>
          </a:xfrm>
          <a:prstGeom prst="rect">
            <a:avLst/>
          </a:prstGeom>
          <a:noFill/>
        </p:spPr>
        <p:txBody>
          <a:bodyPr wrap="square">
            <a:spAutoFit/>
          </a:bodyPr>
          <a:lstStyle/>
          <a:p>
            <a:pPr marL="438150" indent="-285750" algn="just">
              <a:lnSpc>
                <a:spcPct val="200%"/>
              </a:lnSpc>
              <a:buClr>
                <a:srgbClr val="000000"/>
              </a:buClr>
              <a:buFont typeface="Wingdings" panose="05000000000000000000" pitchFamily="2" charset="2"/>
              <a:buChar char="§"/>
            </a:pPr>
            <a:endParaRPr lang="en-US" dirty="0">
              <a:solidFill>
                <a:srgbClr val="000000"/>
              </a:solidFill>
              <a:latin typeface="Alexandria"/>
            </a:endParaRPr>
          </a:p>
          <a:p>
            <a:pPr marL="438150" indent="-285750" algn="just">
              <a:lnSpc>
                <a:spcPct val="200%"/>
              </a:lnSpc>
              <a:buClr>
                <a:srgbClr val="000000"/>
              </a:buClr>
              <a:buFont typeface="Wingdings" panose="05000000000000000000" pitchFamily="2" charset="2"/>
              <a:buChar char="§"/>
            </a:pPr>
            <a:r>
              <a:rPr lang="en-US" dirty="0">
                <a:solidFill>
                  <a:srgbClr val="000000"/>
                </a:solidFill>
                <a:latin typeface="Alexandria"/>
              </a:rPr>
              <a:t>Explain firewall concepts,</a:t>
            </a:r>
          </a:p>
          <a:p>
            <a:pPr marL="438150" indent="-285750" algn="just">
              <a:lnSpc>
                <a:spcPct val="200%"/>
              </a:lnSpc>
              <a:buClr>
                <a:srgbClr val="000000"/>
              </a:buClr>
              <a:buFont typeface="Wingdings" panose="05000000000000000000" pitchFamily="2" charset="2"/>
              <a:buChar char="§"/>
            </a:pPr>
            <a:r>
              <a:rPr lang="en-US" dirty="0">
                <a:solidFill>
                  <a:srgbClr val="000000"/>
                </a:solidFill>
                <a:latin typeface="Alexandria"/>
              </a:rPr>
              <a:t>Explain firewall actions and types,</a:t>
            </a:r>
          </a:p>
          <a:p>
            <a:pPr marL="438150" indent="-285750" algn="just">
              <a:lnSpc>
                <a:spcPct val="200%"/>
              </a:lnSpc>
              <a:buClr>
                <a:srgbClr val="000000"/>
              </a:buClr>
              <a:buFont typeface="Wingdings" panose="05000000000000000000" pitchFamily="2" charset="2"/>
              <a:buChar char="§"/>
            </a:pPr>
            <a:r>
              <a:rPr lang="en-MY" dirty="0">
                <a:solidFill>
                  <a:srgbClr val="000000"/>
                </a:solidFill>
                <a:latin typeface="Alexandria"/>
              </a:rPr>
              <a:t>Explain the attacks on packet filtering firewalls and the appropriate countermeasures,</a:t>
            </a:r>
            <a:endParaRPr lang="en-US" dirty="0">
              <a:solidFill>
                <a:srgbClr val="000000"/>
              </a:solidFill>
              <a:latin typeface="Alexandria"/>
            </a:endParaRPr>
          </a:p>
          <a:p>
            <a:pPr marL="438150" indent="-285750" algn="just">
              <a:lnSpc>
                <a:spcPct val="200%"/>
              </a:lnSpc>
              <a:buClr>
                <a:srgbClr val="000000"/>
              </a:buClr>
              <a:buFont typeface="Wingdings" panose="05000000000000000000" pitchFamily="2" charset="2"/>
              <a:buChar char="§"/>
            </a:pPr>
            <a:r>
              <a:rPr lang="en-US" dirty="0">
                <a:solidFill>
                  <a:srgbClr val="000000"/>
                </a:solidFill>
                <a:latin typeface="Alexandria"/>
              </a:rPr>
              <a:t>Explain firewall deployment architecture,</a:t>
            </a:r>
          </a:p>
          <a:p>
            <a:pPr marL="438150" indent="-285750" algn="just">
              <a:lnSpc>
                <a:spcPct val="200%"/>
              </a:lnSpc>
              <a:buClr>
                <a:srgbClr val="000000"/>
              </a:buClr>
              <a:buFont typeface="Wingdings" panose="05000000000000000000" pitchFamily="2" charset="2"/>
              <a:buChar char="§"/>
            </a:pPr>
            <a:r>
              <a:rPr lang="en-US" dirty="0">
                <a:solidFill>
                  <a:srgbClr val="000000"/>
                </a:solidFill>
                <a:latin typeface="Alexandria"/>
              </a:rPr>
              <a:t>Understand firewall policies.</a:t>
            </a:r>
          </a:p>
          <a:p>
            <a:pPr marL="438150" indent="-285750" algn="just">
              <a:lnSpc>
                <a:spcPct val="200%"/>
              </a:lnSpc>
              <a:buClr>
                <a:srgbClr val="000000"/>
              </a:buClr>
              <a:buFont typeface="Wingdings" panose="05000000000000000000" pitchFamily="2" charset="2"/>
              <a:buChar char="§"/>
            </a:pP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C8350C09-10FD-07F1-AB31-5DC905316E0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a:t>
            </a:fld>
            <a:endParaRPr lang="en-US">
              <a:solidFill>
                <a:srgbClr val="000000"/>
              </a:solidFill>
              <a:latin typeface="Alexandria"/>
            </a:endParaRPr>
          </a:p>
        </p:txBody>
      </p:sp>
    </p:spTree>
    <p:extLst>
      <p:ext uri="{BB962C8B-B14F-4D97-AF65-F5344CB8AC3E}">
        <p14:creationId xmlns:p14="http://schemas.microsoft.com/office/powerpoint/2010/main" val="2428851138"/>
      </p:ext>
    </p:extLst>
  </p:cSld>
  <p:clrMapOvr>
    <a:masterClrMapping/>
  </p:clrMapOvr>
</p:sld>
</file>

<file path=ppt/slides/slide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Network Firewall</a:t>
            </a:r>
            <a:endParaRPr lang="en-US" sz="2400" dirty="0">
              <a:solidFill>
                <a:srgbClr val="000000"/>
              </a:solidFill>
              <a:latin typeface="Alexandria"/>
            </a:endParaRPr>
          </a:p>
        </p:txBody>
      </p:sp>
      <p:sp>
        <p:nvSpPr>
          <p:cNvPr id="10" name="TextBox 9">
            <a:extLst>
              <a:ext uri="{FF2B5EF4-FFF2-40B4-BE49-F238E27FC236}">
                <a16:creationId xmlns:a16="http://schemas.microsoft.com/office/drawing/2014/main" id="{AD6B1E6D-E748-55E3-B7A7-506C5BF27C15}"/>
              </a:ext>
            </a:extLst>
          </p:cNvPr>
          <p:cNvSpPr txBox="1"/>
          <p:nvPr/>
        </p:nvSpPr>
        <p:spPr>
          <a:xfrm>
            <a:off x="831485" y="1950069"/>
            <a:ext cx="10905108" cy="2957861"/>
          </a:xfrm>
          <a:prstGeom prst="rect">
            <a:avLst/>
          </a:prstGeom>
          <a:noFill/>
        </p:spPr>
        <p:txBody>
          <a:bodyPr wrap="square">
            <a:spAutoFit/>
          </a:bodyPr>
          <a:lstStyle/>
          <a:p>
            <a:pPr marL="438150" indent="-285750">
              <a:lnSpc>
                <a:spcPct val="150%"/>
              </a:lnSpc>
              <a:buClr>
                <a:srgbClr val="000000"/>
              </a:buClr>
              <a:buFont typeface="Wingdings" panose="05000000000000000000" pitchFamily="2" charset="2"/>
              <a:buChar char="§"/>
            </a:pPr>
            <a:r>
              <a:rPr lang="en-MY" dirty="0">
                <a:solidFill>
                  <a:srgbClr val="000000"/>
                </a:solidFill>
                <a:latin typeface="Alexandria"/>
              </a:rPr>
              <a:t>A firewall is a part of a computer system or network designed to stop unauthorized traffic from flowing from one network to another.</a:t>
            </a:r>
            <a:br>
              <a:rPr lang="en-MY" dirty="0">
                <a:solidFill>
                  <a:srgbClr val="000000"/>
                </a:solidFill>
                <a:latin typeface="Alexandria"/>
              </a:rPr>
            </a:br>
            <a:endParaRPr lang="en-MY" dirty="0">
              <a:solidFill>
                <a:srgbClr val="000000"/>
              </a:solidFill>
              <a:latin typeface="Alexandria"/>
            </a:endParaRPr>
          </a:p>
          <a:p>
            <a:pPr marL="438150" indent="-285750" algn="just">
              <a:lnSpc>
                <a:spcPct val="150%"/>
              </a:lnSpc>
              <a:buClr>
                <a:srgbClr val="000000"/>
              </a:buClr>
              <a:buFont typeface="Wingdings" panose="05000000000000000000" pitchFamily="2" charset="2"/>
              <a:buChar char="§"/>
            </a:pPr>
            <a:r>
              <a:rPr lang="en-MY" dirty="0">
                <a:solidFill>
                  <a:srgbClr val="000000"/>
                </a:solidFill>
                <a:latin typeface="Alexandria"/>
              </a:rPr>
              <a:t>In firewall, all inbound and outbound network traffic will be checked by the firewall. </a:t>
            </a:r>
          </a:p>
          <a:p>
            <a:pPr marL="438150" indent="-285750" algn="just">
              <a:lnSpc>
                <a:spcPct val="150%"/>
              </a:lnSpc>
              <a:buClr>
                <a:srgbClr val="000000"/>
              </a:buClr>
              <a:buFont typeface="Wingdings" panose="05000000000000000000" pitchFamily="2" charset="2"/>
              <a:buChar char="§"/>
            </a:pPr>
            <a:endParaRPr lang="en-MY" dirty="0">
              <a:solidFill>
                <a:srgbClr val="000000"/>
              </a:solidFill>
              <a:latin typeface="Alexandria"/>
            </a:endParaRPr>
          </a:p>
          <a:p>
            <a:pPr marL="438150" indent="-285750" algn="just">
              <a:lnSpc>
                <a:spcPct val="150%"/>
              </a:lnSpc>
              <a:buClr>
                <a:srgbClr val="000000"/>
              </a:buClr>
              <a:buFont typeface="Wingdings" panose="05000000000000000000" pitchFamily="2" charset="2"/>
              <a:buChar char="§"/>
            </a:pPr>
            <a:r>
              <a:rPr lang="en-MY" dirty="0">
                <a:solidFill>
                  <a:srgbClr val="000000"/>
                </a:solidFill>
                <a:latin typeface="Alexandria"/>
              </a:rPr>
              <a:t>If the firewall identifies packets as legitimate packets, </a:t>
            </a:r>
            <a:r>
              <a:rPr lang="en-MY" sz="1800" kern="1200" dirty="0">
                <a:solidFill>
                  <a:srgbClr val="000000"/>
                </a:solidFill>
                <a:effectLst/>
                <a:latin typeface="Alexandria"/>
                <a:ea typeface="+mn-ea"/>
                <a:cs typeface="+mn-cs"/>
              </a:rPr>
              <a:t>then it allows them to go to the other side of the firewall otherwise the firewall will not allow the packet to the indented destination. </a:t>
            </a: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603D1CED-E0A8-31FC-5A6D-6891A1EA15A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a:t>
            </a:fld>
            <a:endParaRPr lang="en-US">
              <a:solidFill>
                <a:srgbClr val="000000"/>
              </a:solidFill>
              <a:latin typeface="Alexandria"/>
            </a:endParaRPr>
          </a:p>
        </p:txBody>
      </p:sp>
    </p:spTree>
    <p:extLst>
      <p:ext uri="{BB962C8B-B14F-4D97-AF65-F5344CB8AC3E}">
        <p14:creationId xmlns:p14="http://schemas.microsoft.com/office/powerpoint/2010/main" val="3115426750"/>
      </p:ext>
    </p:extLst>
  </p:cSld>
  <p:clrMapOvr>
    <a:masterClrMapping/>
  </p:clrMapOvr>
</p:sld>
</file>

<file path=ppt/slides/slide4.xml><?xml version="1.0" encoding="utf-8"?>
<p:sld xmlns:a="http://purl.oclc.org/ooxml/drawingml/main" xmlns:r="http://purl.oclc.org/ooxml/officeDocument/relationships" xmlns:p="http://purl.oclc.org/ooxml/presentationml/main">
  <p:cSld>
    <p:spTree>
      <p:nvGrpSpPr>
        <p:cNvPr id="1" name="Shape 64"/>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82D04231-3053-4352-972E-137F2805A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9084" y="1716887"/>
            <a:ext cx="8391193" cy="4514151"/>
          </a:xfrm>
          <a:prstGeom prst="rect">
            <a:avLst/>
          </a:prstGeom>
        </p:spPr>
      </p:pic>
      <p:pic>
        <p:nvPicPr>
          <p:cNvPr id="12" name="Graphic 11" descr="Envelope outline">
            <a:extLst>
              <a:ext uri="{FF2B5EF4-FFF2-40B4-BE49-F238E27FC236}">
                <a16:creationId xmlns:a16="http://schemas.microsoft.com/office/drawing/2014/main" id="{B84C87B2-492A-4AE7-8B7B-B897268778C4}"/>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210652" y="3429000"/>
            <a:ext cx="395488" cy="391994"/>
          </a:xfrm>
          <a:prstGeom prst="rect">
            <a:avLst/>
          </a:prstGeom>
        </p:spPr>
      </p:pic>
      <p:pic>
        <p:nvPicPr>
          <p:cNvPr id="13" name="Graphic 12" descr="Envelope outline">
            <a:extLst>
              <a:ext uri="{FF2B5EF4-FFF2-40B4-BE49-F238E27FC236}">
                <a16:creationId xmlns:a16="http://schemas.microsoft.com/office/drawing/2014/main" id="{0E599A6E-F448-4A63-9789-D58E784DC955}"/>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210652" y="3960839"/>
            <a:ext cx="395488" cy="391994"/>
          </a:xfrm>
          <a:prstGeom prst="rect">
            <a:avLst/>
          </a:prstGeom>
        </p:spPr>
      </p:pic>
      <p:pic>
        <p:nvPicPr>
          <p:cNvPr id="1028" name="Picture 4" descr="False, Error, Missing, Absent, X, Red, Cross, Letter">
            <a:extLst>
              <a:ext uri="{FF2B5EF4-FFF2-40B4-BE49-F238E27FC236}">
                <a16:creationId xmlns:a16="http://schemas.microsoft.com/office/drawing/2014/main" id="{69A2C95A-7A1C-4496-A255-345CC350FA9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41114" y="5037232"/>
            <a:ext cx="1374568" cy="137456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8D6AFF9-4243-6741-858A-DA10B0B1E1DA}"/>
              </a:ext>
            </a:extLst>
          </p:cNvPr>
          <p:cNvSpPr txBox="1"/>
          <p:nvPr/>
        </p:nvSpPr>
        <p:spPr>
          <a:xfrm>
            <a:off x="9224211" y="1475874"/>
            <a:ext cx="418704" cy="523220"/>
          </a:xfrm>
          <a:prstGeom prst="rect">
            <a:avLst/>
          </a:prstGeom>
          <a:noFill/>
        </p:spPr>
        <p:txBody>
          <a:bodyPr wrap="none" rtlCol="0">
            <a:spAutoFit/>
          </a:bodyPr>
          <a:lstStyle/>
          <a:p>
            <a:r>
              <a:rPr lang="en-US" sz="2800" b="1" dirty="0">
                <a:solidFill>
                  <a:srgbClr val="000000"/>
                </a:solidFill>
                <a:latin typeface="Alexandria"/>
                <a:ea typeface="Cambria" panose="02040503050406030204" pitchFamily="18" charset="0"/>
              </a:rPr>
              <a:t>A</a:t>
            </a:r>
            <a:endParaRPr lang="en-US" sz="2400" b="1" dirty="0">
              <a:solidFill>
                <a:srgbClr val="000000"/>
              </a:solidFill>
              <a:latin typeface="Alexandria"/>
              <a:ea typeface="Cambria" panose="02040503050406030204" pitchFamily="18" charset="0"/>
            </a:endParaRPr>
          </a:p>
        </p:txBody>
      </p:sp>
      <p:sp>
        <p:nvSpPr>
          <p:cNvPr id="8" name="TextBox 7">
            <a:extLst>
              <a:ext uri="{FF2B5EF4-FFF2-40B4-BE49-F238E27FC236}">
                <a16:creationId xmlns:a16="http://schemas.microsoft.com/office/drawing/2014/main" id="{FE34D1A7-4F84-5D4E-9EDD-F3A741BB04A9}"/>
              </a:ext>
            </a:extLst>
          </p:cNvPr>
          <p:cNvSpPr txBox="1"/>
          <p:nvPr/>
        </p:nvSpPr>
        <p:spPr>
          <a:xfrm>
            <a:off x="10754971" y="2889322"/>
            <a:ext cx="386644" cy="523220"/>
          </a:xfrm>
          <a:prstGeom prst="rect">
            <a:avLst/>
          </a:prstGeom>
          <a:noFill/>
        </p:spPr>
        <p:txBody>
          <a:bodyPr wrap="none" rtlCol="0">
            <a:spAutoFit/>
          </a:bodyPr>
          <a:lstStyle/>
          <a:p>
            <a:r>
              <a:rPr lang="en-US" sz="2800" b="1" dirty="0">
                <a:solidFill>
                  <a:srgbClr val="000000"/>
                </a:solidFill>
                <a:latin typeface="Alexandria"/>
                <a:ea typeface="Cambria" panose="02040503050406030204" pitchFamily="18" charset="0"/>
              </a:rPr>
              <a:t>B</a:t>
            </a:r>
          </a:p>
        </p:txBody>
      </p:sp>
      <p:sp>
        <p:nvSpPr>
          <p:cNvPr id="9" name="TextBox 8">
            <a:extLst>
              <a:ext uri="{FF2B5EF4-FFF2-40B4-BE49-F238E27FC236}">
                <a16:creationId xmlns:a16="http://schemas.microsoft.com/office/drawing/2014/main" id="{5A95FE0A-2C8B-1245-90AE-45FFD64F8C5E}"/>
              </a:ext>
            </a:extLst>
          </p:cNvPr>
          <p:cNvSpPr txBox="1"/>
          <p:nvPr/>
        </p:nvSpPr>
        <p:spPr>
          <a:xfrm>
            <a:off x="10754971" y="4156836"/>
            <a:ext cx="389850" cy="523220"/>
          </a:xfrm>
          <a:prstGeom prst="rect">
            <a:avLst/>
          </a:prstGeom>
          <a:noFill/>
        </p:spPr>
        <p:txBody>
          <a:bodyPr wrap="none" rtlCol="0">
            <a:spAutoFit/>
          </a:bodyPr>
          <a:lstStyle/>
          <a:p>
            <a:r>
              <a:rPr lang="en-US" sz="2800" b="1" dirty="0">
                <a:solidFill>
                  <a:srgbClr val="000000"/>
                </a:solidFill>
                <a:latin typeface="Alexandria"/>
                <a:ea typeface="Cambria" panose="02040503050406030204" pitchFamily="18" charset="0"/>
              </a:rPr>
              <a:t>C</a:t>
            </a:r>
            <a:endParaRPr lang="en-US" sz="2400" b="1" dirty="0">
              <a:solidFill>
                <a:srgbClr val="000000"/>
              </a:solidFill>
              <a:latin typeface="Alexandria"/>
              <a:ea typeface="Cambria" panose="02040503050406030204" pitchFamily="18" charset="0"/>
            </a:endParaRPr>
          </a:p>
        </p:txBody>
      </p:sp>
      <p:sp>
        <p:nvSpPr>
          <p:cNvPr id="11" name="TextBox 10">
            <a:extLst>
              <a:ext uri="{FF2B5EF4-FFF2-40B4-BE49-F238E27FC236}">
                <a16:creationId xmlns:a16="http://schemas.microsoft.com/office/drawing/2014/main" id="{DA57434A-3DCA-7646-9428-F8B0D2CC77BF}"/>
              </a:ext>
            </a:extLst>
          </p:cNvPr>
          <p:cNvSpPr txBox="1"/>
          <p:nvPr/>
        </p:nvSpPr>
        <p:spPr>
          <a:xfrm>
            <a:off x="9420739" y="5382126"/>
            <a:ext cx="410690" cy="523220"/>
          </a:xfrm>
          <a:prstGeom prst="rect">
            <a:avLst/>
          </a:prstGeom>
          <a:noFill/>
        </p:spPr>
        <p:txBody>
          <a:bodyPr wrap="none" rtlCol="0">
            <a:spAutoFit/>
          </a:bodyPr>
          <a:lstStyle/>
          <a:p>
            <a:r>
              <a:rPr lang="en-US" sz="2800" b="1" dirty="0">
                <a:solidFill>
                  <a:srgbClr val="000000"/>
                </a:solidFill>
                <a:latin typeface="Alexandria"/>
                <a:ea typeface="Cambria" panose="02040503050406030204" pitchFamily="18" charset="0"/>
              </a:rPr>
              <a:t>D</a:t>
            </a:r>
            <a:endParaRPr lang="en-US" sz="2400" b="1" dirty="0">
              <a:solidFill>
                <a:srgbClr val="000000"/>
              </a:solidFill>
              <a:latin typeface="Alexandria"/>
              <a:ea typeface="Cambria" panose="02040503050406030204" pitchFamily="18" charset="0"/>
            </a:endParaRPr>
          </a:p>
        </p:txBody>
      </p:sp>
      <p:sp>
        <p:nvSpPr>
          <p:cNvPr id="10" name="TextBox 9">
            <a:extLst>
              <a:ext uri="{FF2B5EF4-FFF2-40B4-BE49-F238E27FC236}">
                <a16:creationId xmlns:a16="http://schemas.microsoft.com/office/drawing/2014/main" id="{834F165D-89CE-B739-F5BE-131E743DB68E}"/>
              </a:ext>
            </a:extLst>
          </p:cNvPr>
          <p:cNvSpPr txBox="1"/>
          <p:nvPr/>
        </p:nvSpPr>
        <p:spPr>
          <a:xfrm>
            <a:off x="2493258" y="593367"/>
            <a:ext cx="6185646" cy="461665"/>
          </a:xfrm>
          <a:prstGeom prst="rect">
            <a:avLst/>
          </a:prstGeom>
          <a:noFill/>
        </p:spPr>
        <p:txBody>
          <a:bodyPr wrap="square">
            <a:spAutoFit/>
          </a:bodyPr>
          <a:lstStyle/>
          <a:p>
            <a:r>
              <a:rPr lang="en-US" altLang="en-US" sz="2400" dirty="0">
                <a:solidFill>
                  <a:srgbClr val="000000"/>
                </a:solidFill>
                <a:latin typeface="Alexandria"/>
              </a:rPr>
              <a:t>Network Firewall (cont.)</a:t>
            </a:r>
            <a:endParaRPr lang="en-US" sz="2400" dirty="0">
              <a:solidFill>
                <a:srgbClr val="000000"/>
              </a:solidFill>
              <a:latin typeface="Alexandr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 decel="50%" fill="hold" nodeType="clickEffect">
                                  <p:stCondLst>
                                    <p:cond delay="0"/>
                                  </p:stCondLst>
                                  <p:childTnLst>
                                    <p:animMotion origin="layout" path="M 2.70833E-6 -2.22222E-6 L 0.19284 -2.22222E-6 C 0.27916 -2.22222E-6 0.38567 -0.06528 0.38567 -0.11828 L 0.38567 -0.23657 " pathEditMode="relative" rAng="0" ptsTypes="AAAA">
                                      <p:cBhvr>
                                        <p:cTn id="6" dur="2000" fill="hold"/>
                                        <p:tgtEl>
                                          <p:spTgt spid="12"/>
                                        </p:tgtEl>
                                        <p:attrNameLst>
                                          <p:attrName>ppt_x</p:attrName>
                                          <p:attrName>ppt_y</p:attrName>
                                        </p:attrNameLst>
                                      </p:cBhvr>
                                      <p:rCtr x="19.284%" y="-11.829%"/>
                                    </p:animMotion>
                                  </p:childTnLst>
                                </p:cTn>
                              </p:par>
                            </p:childTnLst>
                          </p:cTn>
                        </p:par>
                      </p:childTnLst>
                    </p:cTn>
                  </p:par>
                  <p:par>
                    <p:cTn id="7" fill="hold">
                      <p:stCondLst>
                        <p:cond delay="indefinite"/>
                      </p:stCondLst>
                      <p:childTnLst>
                        <p:par>
                          <p:cTn id="8" fill="hold">
                            <p:stCondLst>
                              <p:cond delay="0"/>
                            </p:stCondLst>
                            <p:childTnLst>
                              <p:par>
                                <p:cTn id="9" presetID="50" presetClass="path" presetSubtype="0" accel="50%" decel="50%" fill="hold" nodeType="clickEffect">
                                  <p:stCondLst>
                                    <p:cond delay="0"/>
                                  </p:stCondLst>
                                  <p:childTnLst>
                                    <p:animMotion origin="layout" path="M 2.70833E-6 2.96296E-6 L 0.04492 2.96296E-6 C 0.06497 2.96296E-6 0.08997 0.06551 0.08997 0.11875 L 0.08997 0.23773 " pathEditMode="relative" rAng="0" ptsTypes="AAAA">
                                      <p:cBhvr>
                                        <p:cTn id="10" dur="2000" fill="hold"/>
                                        <p:tgtEl>
                                          <p:spTgt spid="13"/>
                                        </p:tgtEl>
                                        <p:attrNameLst>
                                          <p:attrName>ppt_x</p:attrName>
                                          <p:attrName>ppt_y</p:attrName>
                                        </p:attrNameLst>
                                      </p:cBhvr>
                                      <p:rCtr x="4.492%" y="11.875%"/>
                                    </p:animMotion>
                                  </p:childTnLst>
                                </p:cTn>
                              </p:par>
                            </p:childTnLst>
                          </p:cTn>
                        </p:par>
                        <p:par>
                          <p:cTn id="11" fill="hold">
                            <p:stCondLst>
                              <p:cond delay="2000"/>
                            </p:stCondLst>
                            <p:childTnLst>
                              <p:par>
                                <p:cTn id="12" presetID="1" presetClass="entr" presetSubtype="0" fill="hold" nodeType="afterEffect">
                                  <p:stCondLst>
                                    <p:cond delay="0"/>
                                  </p:stCondLst>
                                  <p:childTnLst>
                                    <p:set>
                                      <p:cBhvr>
                                        <p:cTn id="13"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purl.oclc.org/ooxml/drawingml/main" xmlns:r="http://purl.oclc.org/ooxml/officeDocument/relationships" xmlns:p="http://purl.oclc.org/ooxml/presentationml/main">
  <p:cSld>
    <p:spTree>
      <p:nvGrpSpPr>
        <p:cNvPr id="1" name="Shape 82"/>
        <p:cNvGrpSpPr/>
        <p:nvPr/>
      </p:nvGrpSpPr>
      <p:grpSpPr>
        <a:xfrm>
          <a:off x="0" y="0"/>
          <a:ext cx="0" cy="0"/>
          <a:chOff x="0" y="0"/>
          <a:chExt cx="0" cy="0"/>
        </a:xfrm>
      </p:grpSpPr>
      <p:pic>
        <p:nvPicPr>
          <p:cNvPr id="6146" name="Picture 2">
            <a:extLst>
              <a:ext uri="{FF2B5EF4-FFF2-40B4-BE49-F238E27FC236}">
                <a16:creationId xmlns:a16="http://schemas.microsoft.com/office/drawing/2014/main" id="{1F7DA722-D118-4BFF-B3C6-F5FADE822CC9}"/>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
                    </a14:imgEffect>
                  </a14:imgLayer>
                </a14:imgProps>
              </a:ext>
              <a:ext uri="{28A0092B-C50C-407E-A947-70E740481C1C}">
                <a14:useLocalDpi xmlns:a14="http://schemas.microsoft.com/office/drawing/2010/main" val="0"/>
              </a:ext>
            </a:extLst>
          </a:blip>
          <a:srcRect t="14.558%"/>
          <a:stretch/>
        </p:blipFill>
        <p:spPr bwMode="auto">
          <a:xfrm>
            <a:off x="1321805" y="1792586"/>
            <a:ext cx="9286445" cy="4237022"/>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DB1E06A9-FD78-4D70-A5A5-248CC53D8E08}"/>
              </a:ext>
            </a:extLst>
          </p:cNvPr>
          <p:cNvSpPr/>
          <p:nvPr/>
        </p:nvSpPr>
        <p:spPr>
          <a:xfrm>
            <a:off x="2520456" y="2387097"/>
            <a:ext cx="2168769" cy="1524000"/>
          </a:xfrm>
          <a:custGeom>
            <a:avLst/>
            <a:gdLst>
              <a:gd name="connsiteX0" fmla="*/ 0 w 2168769"/>
              <a:gd name="connsiteY0" fmla="*/ 762000 h 1524000"/>
              <a:gd name="connsiteX1" fmla="*/ 1084385 w 2168769"/>
              <a:gd name="connsiteY1" fmla="*/ 0 h 1524000"/>
              <a:gd name="connsiteX2" fmla="*/ 2168770 w 2168769"/>
              <a:gd name="connsiteY2" fmla="*/ 762000 h 1524000"/>
              <a:gd name="connsiteX3" fmla="*/ 1084385 w 2168769"/>
              <a:gd name="connsiteY3" fmla="*/ 1524000 h 1524000"/>
              <a:gd name="connsiteX4" fmla="*/ 0 w 2168769"/>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8769" h="1524000" fill="none" extrusionOk="0">
                <a:moveTo>
                  <a:pt x="0" y="762000"/>
                </a:moveTo>
                <a:cubicBezTo>
                  <a:pt x="105993" y="286827"/>
                  <a:pt x="507252" y="-82264"/>
                  <a:pt x="1084385" y="0"/>
                </a:cubicBezTo>
                <a:cubicBezTo>
                  <a:pt x="1793308" y="-59131"/>
                  <a:pt x="2188798" y="367778"/>
                  <a:pt x="2168770" y="762000"/>
                </a:cubicBezTo>
                <a:cubicBezTo>
                  <a:pt x="2318981" y="1139299"/>
                  <a:pt x="1759451" y="1452216"/>
                  <a:pt x="1084385" y="1524000"/>
                </a:cubicBezTo>
                <a:cubicBezTo>
                  <a:pt x="511064" y="1536905"/>
                  <a:pt x="11286" y="1115726"/>
                  <a:pt x="0" y="762000"/>
                </a:cubicBezTo>
                <a:close/>
              </a:path>
              <a:path w="2168769" h="1524000" stroke="0" extrusionOk="0">
                <a:moveTo>
                  <a:pt x="0" y="762000"/>
                </a:moveTo>
                <a:cubicBezTo>
                  <a:pt x="-52928" y="343024"/>
                  <a:pt x="459895" y="22201"/>
                  <a:pt x="1084385" y="0"/>
                </a:cubicBezTo>
                <a:cubicBezTo>
                  <a:pt x="1635675" y="-57327"/>
                  <a:pt x="2183112" y="321408"/>
                  <a:pt x="2168770" y="762000"/>
                </a:cubicBezTo>
                <a:cubicBezTo>
                  <a:pt x="2280537" y="1070538"/>
                  <a:pt x="1646481" y="1474701"/>
                  <a:pt x="1084385" y="1524000"/>
                </a:cubicBezTo>
                <a:cubicBezTo>
                  <a:pt x="490980" y="1467213"/>
                  <a:pt x="-107515" y="1145753"/>
                  <a:pt x="0" y="762000"/>
                </a:cubicBezTo>
                <a:close/>
              </a:path>
            </a:pathLst>
          </a:custGeom>
          <a:solidFill>
            <a:schemeClr val="accent6">
              <a:lumMod val="40%"/>
              <a:lumOff val="60%"/>
            </a:schemeClr>
          </a:solidFill>
          <a:ln w="38100">
            <a:solidFill>
              <a:schemeClr val="tx1"/>
            </a:solidFill>
            <a:extLst>
              <a:ext uri="{C807C97D-BFC1-408E-A445-0C87EB9F89A2}">
                <ask:lineSketchStyleProps xmlns:ask="http://schemas.microsoft.com/office/drawing/2018/sketchyshapes" sd="110218383">
                  <a:prstGeom prst="ellipse">
                    <a:avLst/>
                  </a:prstGeom>
                  <ask:type>
                    <ask:lineSketchScribble/>
                  </ask:type>
                </ask:lineSketchStyleProps>
              </a:ext>
            </a:extLst>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0000"/>
                </a:solidFill>
                <a:latin typeface="Alexandria"/>
                <a:ea typeface="Cambria" panose="02040503050406030204" pitchFamily="18" charset="0"/>
              </a:rPr>
              <a:t>Accepted</a:t>
            </a:r>
            <a:endParaRPr lang="en-US" sz="2400" b="1" dirty="0">
              <a:solidFill>
                <a:srgbClr val="000000"/>
              </a:solidFill>
              <a:latin typeface="Alexandria"/>
              <a:ea typeface="Cambria" panose="02040503050406030204" pitchFamily="18" charset="0"/>
            </a:endParaRPr>
          </a:p>
        </p:txBody>
      </p:sp>
      <p:sp>
        <p:nvSpPr>
          <p:cNvPr id="8" name="Oval 7">
            <a:extLst>
              <a:ext uri="{FF2B5EF4-FFF2-40B4-BE49-F238E27FC236}">
                <a16:creationId xmlns:a16="http://schemas.microsoft.com/office/drawing/2014/main" id="{9F028E43-707B-41CC-82B6-BF80CF64ED4C}"/>
              </a:ext>
            </a:extLst>
          </p:cNvPr>
          <p:cNvSpPr/>
          <p:nvPr/>
        </p:nvSpPr>
        <p:spPr>
          <a:xfrm>
            <a:off x="5479968" y="2387097"/>
            <a:ext cx="2168769" cy="1524000"/>
          </a:xfrm>
          <a:custGeom>
            <a:avLst/>
            <a:gdLst>
              <a:gd name="connsiteX0" fmla="*/ 0 w 2168769"/>
              <a:gd name="connsiteY0" fmla="*/ 762000 h 1524000"/>
              <a:gd name="connsiteX1" fmla="*/ 1084385 w 2168769"/>
              <a:gd name="connsiteY1" fmla="*/ 0 h 1524000"/>
              <a:gd name="connsiteX2" fmla="*/ 2168770 w 2168769"/>
              <a:gd name="connsiteY2" fmla="*/ 762000 h 1524000"/>
              <a:gd name="connsiteX3" fmla="*/ 1084385 w 2168769"/>
              <a:gd name="connsiteY3" fmla="*/ 1524000 h 1524000"/>
              <a:gd name="connsiteX4" fmla="*/ 0 w 2168769"/>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8769" h="1524000" fill="none" extrusionOk="0">
                <a:moveTo>
                  <a:pt x="0" y="762000"/>
                </a:moveTo>
                <a:cubicBezTo>
                  <a:pt x="3372" y="397785"/>
                  <a:pt x="384155" y="-67384"/>
                  <a:pt x="1084385" y="0"/>
                </a:cubicBezTo>
                <a:cubicBezTo>
                  <a:pt x="1684202" y="-109045"/>
                  <a:pt x="2168563" y="356064"/>
                  <a:pt x="2168770" y="762000"/>
                </a:cubicBezTo>
                <a:cubicBezTo>
                  <a:pt x="2181781" y="1093060"/>
                  <a:pt x="1669548" y="1533296"/>
                  <a:pt x="1084385" y="1524000"/>
                </a:cubicBezTo>
                <a:cubicBezTo>
                  <a:pt x="580172" y="1513530"/>
                  <a:pt x="-80664" y="1275447"/>
                  <a:pt x="0" y="762000"/>
                </a:cubicBezTo>
                <a:close/>
              </a:path>
              <a:path w="2168769" h="1524000" stroke="0" extrusionOk="0">
                <a:moveTo>
                  <a:pt x="0" y="762000"/>
                </a:moveTo>
                <a:cubicBezTo>
                  <a:pt x="26852" y="344951"/>
                  <a:pt x="580527" y="-39423"/>
                  <a:pt x="1084385" y="0"/>
                </a:cubicBezTo>
                <a:cubicBezTo>
                  <a:pt x="1588422" y="-40048"/>
                  <a:pt x="2171331" y="288871"/>
                  <a:pt x="2168770" y="762000"/>
                </a:cubicBezTo>
                <a:cubicBezTo>
                  <a:pt x="2152693" y="1045149"/>
                  <a:pt x="1603546" y="1393603"/>
                  <a:pt x="1084385" y="1524000"/>
                </a:cubicBezTo>
                <a:cubicBezTo>
                  <a:pt x="466605" y="1492726"/>
                  <a:pt x="15927" y="1133008"/>
                  <a:pt x="0" y="762000"/>
                </a:cubicBezTo>
                <a:close/>
              </a:path>
            </a:pathLst>
          </a:custGeom>
          <a:solidFill>
            <a:schemeClr val="accent4"/>
          </a:solidFill>
          <a:ln w="38100">
            <a:solidFill>
              <a:schemeClr val="tx1"/>
            </a:solidFill>
            <a:extLst>
              <a:ext uri="{C807C97D-BFC1-408E-A445-0C87EB9F89A2}">
                <ask:lineSketchStyleProps xmlns:ask="http://schemas.microsoft.com/office/drawing/2018/sketchyshapes" sd="1504455413">
                  <a:prstGeom prst="ellipse">
                    <a:avLst/>
                  </a:prstGeom>
                  <ask:type>
                    <ask:lineSketchScribble/>
                  </ask:type>
                </ask:lineSketchStyleProps>
              </a:ext>
            </a:extLst>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0000"/>
                </a:solidFill>
                <a:latin typeface="Alexandria"/>
                <a:ea typeface="Cambria" panose="02040503050406030204" pitchFamily="18" charset="0"/>
              </a:rPr>
              <a:t>Denied</a:t>
            </a:r>
            <a:endParaRPr lang="en-US" sz="2400" b="1" dirty="0">
              <a:solidFill>
                <a:srgbClr val="000000"/>
              </a:solidFill>
              <a:latin typeface="Alexandria"/>
              <a:ea typeface="Cambria" panose="02040503050406030204" pitchFamily="18" charset="0"/>
            </a:endParaRPr>
          </a:p>
        </p:txBody>
      </p:sp>
      <p:sp>
        <p:nvSpPr>
          <p:cNvPr id="9" name="Oval 8">
            <a:extLst>
              <a:ext uri="{FF2B5EF4-FFF2-40B4-BE49-F238E27FC236}">
                <a16:creationId xmlns:a16="http://schemas.microsoft.com/office/drawing/2014/main" id="{D89260CF-1AE5-4086-8C64-72BCC48C26CD}"/>
              </a:ext>
            </a:extLst>
          </p:cNvPr>
          <p:cNvSpPr/>
          <p:nvPr/>
        </p:nvSpPr>
        <p:spPr>
          <a:xfrm>
            <a:off x="8587159" y="2387097"/>
            <a:ext cx="2168769" cy="1524000"/>
          </a:xfrm>
          <a:custGeom>
            <a:avLst/>
            <a:gdLst>
              <a:gd name="connsiteX0" fmla="*/ 0 w 2168769"/>
              <a:gd name="connsiteY0" fmla="*/ 762000 h 1524000"/>
              <a:gd name="connsiteX1" fmla="*/ 1084385 w 2168769"/>
              <a:gd name="connsiteY1" fmla="*/ 0 h 1524000"/>
              <a:gd name="connsiteX2" fmla="*/ 2168770 w 2168769"/>
              <a:gd name="connsiteY2" fmla="*/ 762000 h 1524000"/>
              <a:gd name="connsiteX3" fmla="*/ 1084385 w 2168769"/>
              <a:gd name="connsiteY3" fmla="*/ 1524000 h 1524000"/>
              <a:gd name="connsiteX4" fmla="*/ 0 w 2168769"/>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8769" h="1524000" fill="none" extrusionOk="0">
                <a:moveTo>
                  <a:pt x="0" y="762000"/>
                </a:moveTo>
                <a:cubicBezTo>
                  <a:pt x="7669" y="275418"/>
                  <a:pt x="457543" y="-87811"/>
                  <a:pt x="1084385" y="0"/>
                </a:cubicBezTo>
                <a:cubicBezTo>
                  <a:pt x="1741943" y="42522"/>
                  <a:pt x="2244782" y="243362"/>
                  <a:pt x="2168770" y="762000"/>
                </a:cubicBezTo>
                <a:cubicBezTo>
                  <a:pt x="2283305" y="1193524"/>
                  <a:pt x="1756450" y="1569529"/>
                  <a:pt x="1084385" y="1524000"/>
                </a:cubicBezTo>
                <a:cubicBezTo>
                  <a:pt x="507137" y="1468635"/>
                  <a:pt x="15093" y="1196570"/>
                  <a:pt x="0" y="762000"/>
                </a:cubicBezTo>
                <a:close/>
              </a:path>
              <a:path w="2168769" h="1524000" stroke="0" extrusionOk="0">
                <a:moveTo>
                  <a:pt x="0" y="762000"/>
                </a:moveTo>
                <a:cubicBezTo>
                  <a:pt x="-17415" y="302042"/>
                  <a:pt x="525394" y="-133331"/>
                  <a:pt x="1084385" y="0"/>
                </a:cubicBezTo>
                <a:cubicBezTo>
                  <a:pt x="1705978" y="-59798"/>
                  <a:pt x="2172834" y="323985"/>
                  <a:pt x="2168770" y="762000"/>
                </a:cubicBezTo>
                <a:cubicBezTo>
                  <a:pt x="2274025" y="1043429"/>
                  <a:pt x="1782474" y="1485198"/>
                  <a:pt x="1084385" y="1524000"/>
                </a:cubicBezTo>
                <a:cubicBezTo>
                  <a:pt x="563403" y="1558803"/>
                  <a:pt x="63072" y="1218506"/>
                  <a:pt x="0" y="762000"/>
                </a:cubicBezTo>
                <a:close/>
              </a:path>
            </a:pathLst>
          </a:custGeom>
          <a:solidFill>
            <a:srgbClr val="FF8181"/>
          </a:solidFill>
          <a:ln w="38100">
            <a:solidFill>
              <a:schemeClr val="tx1"/>
            </a:solidFill>
            <a:extLst>
              <a:ext uri="{C807C97D-BFC1-408E-A445-0C87EB9F89A2}">
                <ask:lineSketchStyleProps xmlns:ask="http://schemas.microsoft.com/office/drawing/2018/sketchyshapes" sd="2504130316">
                  <a:prstGeom prst="ellipse">
                    <a:avLst/>
                  </a:prstGeom>
                  <ask:type>
                    <ask:lineSketchScribble/>
                  </ask:type>
                </ask:lineSketchStyleProps>
              </a:ext>
            </a:extLst>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000000"/>
                </a:solidFill>
                <a:latin typeface="Alexandria"/>
                <a:ea typeface="Cambria" panose="02040503050406030204" pitchFamily="18" charset="0"/>
              </a:rPr>
              <a:t>Rejected</a:t>
            </a:r>
            <a:endParaRPr lang="en-US" sz="2400" b="1" dirty="0">
              <a:solidFill>
                <a:srgbClr val="000000"/>
              </a:solidFill>
              <a:latin typeface="Alexandria"/>
              <a:ea typeface="Cambria" panose="02040503050406030204" pitchFamily="18" charset="0"/>
            </a:endParaRPr>
          </a:p>
        </p:txBody>
      </p:sp>
      <p:sp>
        <p:nvSpPr>
          <p:cNvPr id="2" name="Rectangle: Rounded Corners 1">
            <a:extLst>
              <a:ext uri="{FF2B5EF4-FFF2-40B4-BE49-F238E27FC236}">
                <a16:creationId xmlns:a16="http://schemas.microsoft.com/office/drawing/2014/main" id="{0C04FECA-7628-4E99-A9A9-26BEADEE445D}"/>
              </a:ext>
            </a:extLst>
          </p:cNvPr>
          <p:cNvSpPr/>
          <p:nvPr/>
        </p:nvSpPr>
        <p:spPr>
          <a:xfrm>
            <a:off x="1992918" y="4087699"/>
            <a:ext cx="1055077" cy="519732"/>
          </a:xfrm>
          <a:prstGeom prst="roundRect">
            <a:avLst/>
          </a:prstGeom>
          <a:noFill/>
          <a:ln w="38100">
            <a:solidFill>
              <a:srgbClr val="FF0000"/>
            </a:solid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73154E7A-2DED-1BE9-0B2E-08AF1C1E3987}"/>
              </a:ext>
            </a:extLst>
          </p:cNvPr>
          <p:cNvSpPr txBox="1"/>
          <p:nvPr/>
        </p:nvSpPr>
        <p:spPr>
          <a:xfrm>
            <a:off x="2520456" y="597147"/>
            <a:ext cx="6131858" cy="461665"/>
          </a:xfrm>
          <a:prstGeom prst="rect">
            <a:avLst/>
          </a:prstGeom>
          <a:noFill/>
        </p:spPr>
        <p:txBody>
          <a:bodyPr wrap="square">
            <a:spAutoFit/>
          </a:bodyPr>
          <a:lstStyle/>
          <a:p>
            <a:r>
              <a:rPr lang="en-US" altLang="en-US" sz="2400" b="1" dirty="0">
                <a:solidFill>
                  <a:srgbClr val="000000"/>
                </a:solidFill>
                <a:latin typeface="Alexandria"/>
              </a:rPr>
              <a:t>Firewall Actions</a:t>
            </a:r>
            <a:endParaRPr lang="en-US" sz="2400" b="1" dirty="0">
              <a:solidFill>
                <a:srgbClr val="000000"/>
              </a:solidFill>
              <a:latin typeface="Alexandri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53089" y="614594"/>
            <a:ext cx="6265984" cy="461665"/>
          </a:xfrm>
          <a:prstGeom prst="rect">
            <a:avLst/>
          </a:prstGeom>
          <a:noFill/>
        </p:spPr>
        <p:txBody>
          <a:bodyPr wrap="square">
            <a:spAutoFit/>
          </a:bodyPr>
          <a:lstStyle/>
          <a:p>
            <a:r>
              <a:rPr lang="en-US" altLang="en-US" sz="2400" b="1" dirty="0">
                <a:solidFill>
                  <a:srgbClr val="000000"/>
                </a:solidFill>
                <a:latin typeface="Alexandria"/>
              </a:rPr>
              <a:t>Firewall Actions (cont.)</a:t>
            </a:r>
            <a:endParaRPr lang="en-US" sz="2400" b="1" dirty="0">
              <a:solidFill>
                <a:srgbClr val="000000"/>
              </a:solidFill>
              <a:latin typeface="Alexandria"/>
            </a:endParaRPr>
          </a:p>
        </p:txBody>
      </p:sp>
      <p:sp>
        <p:nvSpPr>
          <p:cNvPr id="9" name="TextBox 8">
            <a:extLst>
              <a:ext uri="{FF2B5EF4-FFF2-40B4-BE49-F238E27FC236}">
                <a16:creationId xmlns:a16="http://schemas.microsoft.com/office/drawing/2014/main" id="{49B1D8B8-AE3B-914B-EDF2-E4AD78CD341C}"/>
              </a:ext>
            </a:extLst>
          </p:cNvPr>
          <p:cNvSpPr txBox="1"/>
          <p:nvPr/>
        </p:nvSpPr>
        <p:spPr>
          <a:xfrm>
            <a:off x="1264210" y="1736496"/>
            <a:ext cx="9663579" cy="4619854"/>
          </a:xfrm>
          <a:prstGeom prst="rect">
            <a:avLst/>
          </a:prstGeom>
          <a:noFill/>
        </p:spPr>
        <p:txBody>
          <a:bodyPr wrap="square">
            <a:spAutoFit/>
          </a:bodyPr>
          <a:lstStyle/>
          <a:p>
            <a:pPr marL="285750" indent="-285750" algn="just">
              <a:lnSpc>
                <a:spcPct val="150%"/>
              </a:lnSpc>
              <a:buFont typeface="Wingdings" panose="05000000000000000000" pitchFamily="2" charset="2"/>
              <a:buChar char="§"/>
            </a:pPr>
            <a:r>
              <a:rPr lang="en-US" altLang="en-US" dirty="0">
                <a:solidFill>
                  <a:srgbClr val="000000"/>
                </a:solidFill>
                <a:latin typeface="Alexandria"/>
              </a:rPr>
              <a:t>Packets flowing through a firewall can have one of three outcomes:</a:t>
            </a:r>
          </a:p>
          <a:p>
            <a:pPr marL="742950" lvl="1" indent="-285750" algn="just">
              <a:lnSpc>
                <a:spcPct val="150%"/>
              </a:lnSpc>
              <a:buFont typeface="Wingdings" panose="05000000000000000000" pitchFamily="2" charset="2"/>
              <a:buChar char="Ø"/>
            </a:pPr>
            <a:r>
              <a:rPr lang="en-US" altLang="en-US" dirty="0">
                <a:solidFill>
                  <a:srgbClr val="000000"/>
                </a:solidFill>
                <a:latin typeface="Alexandria"/>
              </a:rPr>
              <a:t> </a:t>
            </a:r>
            <a:r>
              <a:rPr lang="en-US" altLang="en-US" b="1" dirty="0">
                <a:solidFill>
                  <a:srgbClr val="000000"/>
                </a:solidFill>
                <a:latin typeface="Alexandria"/>
              </a:rPr>
              <a:t>Accepted: </a:t>
            </a:r>
            <a:r>
              <a:rPr lang="en-US" altLang="en-US" dirty="0">
                <a:solidFill>
                  <a:srgbClr val="000000"/>
                </a:solidFill>
                <a:latin typeface="Alexandria"/>
              </a:rPr>
              <a:t>permitted through the firewall</a:t>
            </a:r>
          </a:p>
          <a:p>
            <a:pPr marL="742950" lvl="1" indent="-285750" algn="just">
              <a:lnSpc>
                <a:spcPct val="150%"/>
              </a:lnSpc>
              <a:buFont typeface="Wingdings" panose="05000000000000000000" pitchFamily="2" charset="2"/>
              <a:buChar char="Ø"/>
            </a:pPr>
            <a:r>
              <a:rPr lang="en-US" altLang="en-US" dirty="0">
                <a:solidFill>
                  <a:srgbClr val="000000"/>
                </a:solidFill>
                <a:latin typeface="Alexandria"/>
              </a:rPr>
              <a:t> </a:t>
            </a:r>
            <a:r>
              <a:rPr lang="en-GB" sz="1800" b="1" dirty="0">
                <a:solidFill>
                  <a:srgbClr val="000000"/>
                </a:solidFill>
                <a:latin typeface="Alexandria"/>
                <a:ea typeface="Cambria" panose="02040503050406030204" pitchFamily="18" charset="0"/>
              </a:rPr>
              <a:t>Denied</a:t>
            </a:r>
            <a:r>
              <a:rPr lang="en-US" altLang="en-US" b="1" dirty="0">
                <a:solidFill>
                  <a:srgbClr val="000000"/>
                </a:solidFill>
                <a:latin typeface="Alexandria"/>
              </a:rPr>
              <a:t>: </a:t>
            </a:r>
            <a:r>
              <a:rPr lang="en-US" altLang="en-US" dirty="0">
                <a:solidFill>
                  <a:srgbClr val="000000"/>
                </a:solidFill>
                <a:latin typeface="Alexandria"/>
              </a:rPr>
              <a:t>not allowed through with no indication of failure</a:t>
            </a:r>
          </a:p>
          <a:p>
            <a:pPr marL="742950" lvl="1" indent="-285750" algn="just">
              <a:lnSpc>
                <a:spcPct val="150%"/>
              </a:lnSpc>
              <a:buFont typeface="Wingdings" panose="05000000000000000000" pitchFamily="2" charset="2"/>
              <a:buChar char="Ø"/>
            </a:pPr>
            <a:r>
              <a:rPr lang="en-US" altLang="en-US" dirty="0">
                <a:solidFill>
                  <a:srgbClr val="000000"/>
                </a:solidFill>
                <a:latin typeface="Alexandria"/>
              </a:rPr>
              <a:t> </a:t>
            </a:r>
            <a:r>
              <a:rPr lang="en-US" altLang="en-US" b="1" dirty="0">
                <a:solidFill>
                  <a:srgbClr val="000000"/>
                </a:solidFill>
                <a:latin typeface="Alexandria"/>
              </a:rPr>
              <a:t>Rejected: </a:t>
            </a:r>
            <a:r>
              <a:rPr lang="en-US" altLang="en-US" dirty="0">
                <a:solidFill>
                  <a:srgbClr val="000000"/>
                </a:solidFill>
                <a:latin typeface="Alexandria"/>
              </a:rPr>
              <a:t>not allowed through, accompanied by an attempt to inform the source that the packet was rejected</a:t>
            </a:r>
          </a:p>
          <a:p>
            <a:pPr marL="285750" indent="-285750" algn="just">
              <a:lnSpc>
                <a:spcPct val="150%"/>
              </a:lnSpc>
              <a:buFont typeface="Wingdings" panose="05000000000000000000" pitchFamily="2" charset="2"/>
              <a:buChar char="§"/>
            </a:pPr>
            <a:r>
              <a:rPr lang="en-US" altLang="en-US" dirty="0">
                <a:solidFill>
                  <a:srgbClr val="000000"/>
                </a:solidFill>
                <a:latin typeface="Alexandria"/>
              </a:rPr>
              <a:t>Policies used by the firewall to handle packets are based on several properties of the packets being inspected, including the </a:t>
            </a:r>
          </a:p>
          <a:p>
            <a:pPr marL="742950" lvl="1" indent="-285750" algn="just">
              <a:lnSpc>
                <a:spcPct val="150%"/>
              </a:lnSpc>
              <a:buFont typeface="Arial" panose="020B0604020202020204" pitchFamily="34" charset="0"/>
              <a:buChar char="•"/>
            </a:pPr>
            <a:r>
              <a:rPr lang="en-US" altLang="en-US" dirty="0">
                <a:solidFill>
                  <a:srgbClr val="000000"/>
                </a:solidFill>
                <a:latin typeface="Alexandria"/>
              </a:rPr>
              <a:t>Protocol used, such as TCP or UDP</a:t>
            </a:r>
          </a:p>
          <a:p>
            <a:pPr marL="742950" lvl="1" indent="-285750" algn="just">
              <a:lnSpc>
                <a:spcPct val="150%"/>
              </a:lnSpc>
              <a:buFont typeface="Arial" panose="020B0604020202020204" pitchFamily="34" charset="0"/>
              <a:buChar char="•"/>
            </a:pPr>
            <a:r>
              <a:rPr lang="en-US" altLang="en-US" dirty="0">
                <a:solidFill>
                  <a:srgbClr val="000000"/>
                </a:solidFill>
                <a:latin typeface="Alexandria"/>
              </a:rPr>
              <a:t>The source and destination IP addresses</a:t>
            </a:r>
          </a:p>
          <a:p>
            <a:pPr marL="742950" lvl="1" indent="-285750" algn="just">
              <a:lnSpc>
                <a:spcPct val="150%"/>
              </a:lnSpc>
              <a:buFont typeface="Arial" panose="020B0604020202020204" pitchFamily="34" charset="0"/>
              <a:buChar char="•"/>
            </a:pPr>
            <a:r>
              <a:rPr lang="en-US" altLang="en-US" dirty="0">
                <a:solidFill>
                  <a:srgbClr val="000000"/>
                </a:solidFill>
                <a:latin typeface="Alexandria"/>
              </a:rPr>
              <a:t>The source and destination ports</a:t>
            </a:r>
          </a:p>
          <a:p>
            <a:pPr marL="742950" lvl="1" indent="-285750" algn="just">
              <a:lnSpc>
                <a:spcPct val="150%"/>
              </a:lnSpc>
              <a:buFont typeface="Arial" panose="020B0604020202020204" pitchFamily="34" charset="0"/>
              <a:buChar char="•"/>
            </a:pPr>
            <a:r>
              <a:rPr lang="en-US" altLang="en-US" dirty="0">
                <a:solidFill>
                  <a:srgbClr val="000000"/>
                </a:solidFill>
                <a:latin typeface="Alexandria"/>
              </a:rPr>
              <a:t> The application-level payload of the packet (e.g., whether it contains a virus).</a:t>
            </a:r>
          </a:p>
        </p:txBody>
      </p:sp>
      <p:sp>
        <p:nvSpPr>
          <p:cNvPr id="7" name="Slide Number Placeholder 6">
            <a:extLst>
              <a:ext uri="{FF2B5EF4-FFF2-40B4-BE49-F238E27FC236}">
                <a16:creationId xmlns:a16="http://schemas.microsoft.com/office/drawing/2014/main" id="{126F1908-5FBF-8950-4FAC-402A84B8A38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6</a:t>
            </a:fld>
            <a:endParaRPr lang="en-US">
              <a:solidFill>
                <a:srgbClr val="000000"/>
              </a:solidFill>
              <a:latin typeface="Alexandria"/>
            </a:endParaRPr>
          </a:p>
        </p:txBody>
      </p:sp>
    </p:spTree>
    <p:extLst>
      <p:ext uri="{BB962C8B-B14F-4D97-AF65-F5344CB8AC3E}">
        <p14:creationId xmlns:p14="http://schemas.microsoft.com/office/powerpoint/2010/main" val="3894998704"/>
      </p:ext>
    </p:extLst>
  </p:cSld>
  <p:clrMapOvr>
    <a:masterClrMapping/>
  </p:clrMapOvr>
</p:sld>
</file>

<file path=ppt/slides/slide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574267"/>
            <a:ext cx="6265984" cy="461665"/>
          </a:xfrm>
          <a:prstGeom prst="rect">
            <a:avLst/>
          </a:prstGeom>
          <a:noFill/>
        </p:spPr>
        <p:txBody>
          <a:bodyPr wrap="square">
            <a:spAutoFit/>
          </a:bodyPr>
          <a:lstStyle/>
          <a:p>
            <a:r>
              <a:rPr lang="en-US" sz="2400" dirty="0">
                <a:solidFill>
                  <a:srgbClr val="000000"/>
                </a:solidFill>
                <a:latin typeface="Alexandria"/>
              </a:rPr>
              <a:t>Type of Filters in Firewall</a:t>
            </a:r>
          </a:p>
        </p:txBody>
      </p:sp>
      <p:sp>
        <p:nvSpPr>
          <p:cNvPr id="7" name="Slide Number Placeholder 6">
            <a:extLst>
              <a:ext uri="{FF2B5EF4-FFF2-40B4-BE49-F238E27FC236}">
                <a16:creationId xmlns:a16="http://schemas.microsoft.com/office/drawing/2014/main" id="{9620FD73-F631-ADFA-50CF-C5A095302A8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7</a:t>
            </a:fld>
            <a:endParaRPr lang="en-US">
              <a:solidFill>
                <a:srgbClr val="000000"/>
              </a:solidFill>
              <a:latin typeface="Alexandria"/>
            </a:endParaRPr>
          </a:p>
        </p:txBody>
      </p:sp>
      <p:sp>
        <p:nvSpPr>
          <p:cNvPr id="10" name="Rectangle 9">
            <a:extLst>
              <a:ext uri="{FF2B5EF4-FFF2-40B4-BE49-F238E27FC236}">
                <a16:creationId xmlns:a16="http://schemas.microsoft.com/office/drawing/2014/main" id="{1A3960FE-FDCF-2EFB-ABFF-49D5BE03595C}"/>
              </a:ext>
            </a:extLst>
          </p:cNvPr>
          <p:cNvSpPr/>
          <p:nvPr/>
        </p:nvSpPr>
        <p:spPr>
          <a:xfrm>
            <a:off x="1874165" y="2988679"/>
            <a:ext cx="3168517" cy="880641"/>
          </a:xfrm>
          <a:custGeom>
            <a:avLst/>
            <a:gdLst>
              <a:gd name="connsiteX0" fmla="*/ 0 w 3168517"/>
              <a:gd name="connsiteY0" fmla="*/ 0 h 880641"/>
              <a:gd name="connsiteX1" fmla="*/ 528086 w 3168517"/>
              <a:gd name="connsiteY1" fmla="*/ 0 h 880641"/>
              <a:gd name="connsiteX2" fmla="*/ 1119543 w 3168517"/>
              <a:gd name="connsiteY2" fmla="*/ 0 h 880641"/>
              <a:gd name="connsiteX3" fmla="*/ 1615944 w 3168517"/>
              <a:gd name="connsiteY3" fmla="*/ 0 h 880641"/>
              <a:gd name="connsiteX4" fmla="*/ 2080659 w 3168517"/>
              <a:gd name="connsiteY4" fmla="*/ 0 h 880641"/>
              <a:gd name="connsiteX5" fmla="*/ 2672116 w 3168517"/>
              <a:gd name="connsiteY5" fmla="*/ 0 h 880641"/>
              <a:gd name="connsiteX6" fmla="*/ 3168517 w 3168517"/>
              <a:gd name="connsiteY6" fmla="*/ 0 h 880641"/>
              <a:gd name="connsiteX7" fmla="*/ 3168517 w 3168517"/>
              <a:gd name="connsiteY7" fmla="*/ 440321 h 880641"/>
              <a:gd name="connsiteX8" fmla="*/ 3168517 w 3168517"/>
              <a:gd name="connsiteY8" fmla="*/ 880641 h 880641"/>
              <a:gd name="connsiteX9" fmla="*/ 2577060 w 3168517"/>
              <a:gd name="connsiteY9" fmla="*/ 880641 h 880641"/>
              <a:gd name="connsiteX10" fmla="*/ 2017289 w 3168517"/>
              <a:gd name="connsiteY10" fmla="*/ 880641 h 880641"/>
              <a:gd name="connsiteX11" fmla="*/ 1520888 w 3168517"/>
              <a:gd name="connsiteY11" fmla="*/ 880641 h 880641"/>
              <a:gd name="connsiteX12" fmla="*/ 961117 w 3168517"/>
              <a:gd name="connsiteY12" fmla="*/ 880641 h 880641"/>
              <a:gd name="connsiteX13" fmla="*/ 464716 w 3168517"/>
              <a:gd name="connsiteY13" fmla="*/ 880641 h 880641"/>
              <a:gd name="connsiteX14" fmla="*/ 0 w 3168517"/>
              <a:gd name="connsiteY14" fmla="*/ 880641 h 880641"/>
              <a:gd name="connsiteX15" fmla="*/ 0 w 3168517"/>
              <a:gd name="connsiteY15" fmla="*/ 466740 h 880641"/>
              <a:gd name="connsiteX16" fmla="*/ 0 w 3168517"/>
              <a:gd name="connsiteY16" fmla="*/ 0 h 8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168517" h="880641" fill="none" extrusionOk="0">
                <a:moveTo>
                  <a:pt x="0" y="0"/>
                </a:moveTo>
                <a:cubicBezTo>
                  <a:pt x="177723" y="-61143"/>
                  <a:pt x="288573" y="23199"/>
                  <a:pt x="528086" y="0"/>
                </a:cubicBezTo>
                <a:cubicBezTo>
                  <a:pt x="767599" y="-23199"/>
                  <a:pt x="898962" y="48883"/>
                  <a:pt x="1119543" y="0"/>
                </a:cubicBezTo>
                <a:cubicBezTo>
                  <a:pt x="1340124" y="-48883"/>
                  <a:pt x="1407823" y="14908"/>
                  <a:pt x="1615944" y="0"/>
                </a:cubicBezTo>
                <a:cubicBezTo>
                  <a:pt x="1824065" y="-14908"/>
                  <a:pt x="1861415" y="30185"/>
                  <a:pt x="2080659" y="0"/>
                </a:cubicBezTo>
                <a:cubicBezTo>
                  <a:pt x="2299903" y="-30185"/>
                  <a:pt x="2530221" y="22863"/>
                  <a:pt x="2672116" y="0"/>
                </a:cubicBezTo>
                <a:cubicBezTo>
                  <a:pt x="2814011" y="-22863"/>
                  <a:pt x="3068907" y="17298"/>
                  <a:pt x="3168517" y="0"/>
                </a:cubicBezTo>
                <a:cubicBezTo>
                  <a:pt x="3207643" y="189007"/>
                  <a:pt x="3131169" y="269279"/>
                  <a:pt x="3168517" y="440321"/>
                </a:cubicBezTo>
                <a:cubicBezTo>
                  <a:pt x="3205865" y="611363"/>
                  <a:pt x="3166952" y="729344"/>
                  <a:pt x="3168517" y="880641"/>
                </a:cubicBezTo>
                <a:cubicBezTo>
                  <a:pt x="3030828" y="904419"/>
                  <a:pt x="2759108" y="863042"/>
                  <a:pt x="2577060" y="880641"/>
                </a:cubicBezTo>
                <a:cubicBezTo>
                  <a:pt x="2395012" y="898240"/>
                  <a:pt x="2286295" y="842142"/>
                  <a:pt x="2017289" y="880641"/>
                </a:cubicBezTo>
                <a:cubicBezTo>
                  <a:pt x="1748283" y="919140"/>
                  <a:pt x="1671800" y="865917"/>
                  <a:pt x="1520888" y="880641"/>
                </a:cubicBezTo>
                <a:cubicBezTo>
                  <a:pt x="1369976" y="895365"/>
                  <a:pt x="1107300" y="859506"/>
                  <a:pt x="961117" y="880641"/>
                </a:cubicBezTo>
                <a:cubicBezTo>
                  <a:pt x="814934" y="901776"/>
                  <a:pt x="703172" y="822754"/>
                  <a:pt x="464716" y="880641"/>
                </a:cubicBezTo>
                <a:cubicBezTo>
                  <a:pt x="226260" y="938528"/>
                  <a:pt x="157711" y="865005"/>
                  <a:pt x="0" y="880641"/>
                </a:cubicBezTo>
                <a:cubicBezTo>
                  <a:pt x="-10904" y="739845"/>
                  <a:pt x="21223" y="658057"/>
                  <a:pt x="0" y="466740"/>
                </a:cubicBezTo>
                <a:cubicBezTo>
                  <a:pt x="-21223" y="275423"/>
                  <a:pt x="6143" y="216863"/>
                  <a:pt x="0" y="0"/>
                </a:cubicBezTo>
                <a:close/>
              </a:path>
              <a:path w="3168517" h="880641" stroke="0" extrusionOk="0">
                <a:moveTo>
                  <a:pt x="0" y="0"/>
                </a:moveTo>
                <a:cubicBezTo>
                  <a:pt x="139836" y="-20690"/>
                  <a:pt x="305742" y="28266"/>
                  <a:pt x="496401" y="0"/>
                </a:cubicBezTo>
                <a:cubicBezTo>
                  <a:pt x="687060" y="-28266"/>
                  <a:pt x="811919" y="43421"/>
                  <a:pt x="929432" y="0"/>
                </a:cubicBezTo>
                <a:cubicBezTo>
                  <a:pt x="1046945" y="-43421"/>
                  <a:pt x="1163010" y="51670"/>
                  <a:pt x="1362462" y="0"/>
                </a:cubicBezTo>
                <a:cubicBezTo>
                  <a:pt x="1561914" y="-51670"/>
                  <a:pt x="1611449" y="44636"/>
                  <a:pt x="1827178" y="0"/>
                </a:cubicBezTo>
                <a:cubicBezTo>
                  <a:pt x="2042907" y="-44636"/>
                  <a:pt x="2116901" y="34369"/>
                  <a:pt x="2260209" y="0"/>
                </a:cubicBezTo>
                <a:cubicBezTo>
                  <a:pt x="2403517" y="-34369"/>
                  <a:pt x="2865918" y="24998"/>
                  <a:pt x="3168517" y="0"/>
                </a:cubicBezTo>
                <a:cubicBezTo>
                  <a:pt x="3182722" y="164831"/>
                  <a:pt x="3130724" y="273033"/>
                  <a:pt x="3168517" y="449127"/>
                </a:cubicBezTo>
                <a:cubicBezTo>
                  <a:pt x="3206310" y="625221"/>
                  <a:pt x="3120288" y="769932"/>
                  <a:pt x="3168517" y="880641"/>
                </a:cubicBezTo>
                <a:cubicBezTo>
                  <a:pt x="3003702" y="918150"/>
                  <a:pt x="2822579" y="824210"/>
                  <a:pt x="2577060" y="880641"/>
                </a:cubicBezTo>
                <a:cubicBezTo>
                  <a:pt x="2331541" y="937072"/>
                  <a:pt x="2134358" y="810404"/>
                  <a:pt x="1985604" y="880641"/>
                </a:cubicBezTo>
                <a:cubicBezTo>
                  <a:pt x="1836850" y="950878"/>
                  <a:pt x="1606380" y="867730"/>
                  <a:pt x="1457518" y="880641"/>
                </a:cubicBezTo>
                <a:cubicBezTo>
                  <a:pt x="1308656" y="893552"/>
                  <a:pt x="1123789" y="828809"/>
                  <a:pt x="897746" y="880641"/>
                </a:cubicBezTo>
                <a:cubicBezTo>
                  <a:pt x="671703" y="932473"/>
                  <a:pt x="257288" y="795311"/>
                  <a:pt x="0" y="880641"/>
                </a:cubicBezTo>
                <a:cubicBezTo>
                  <a:pt x="-47322" y="776215"/>
                  <a:pt x="47617" y="554186"/>
                  <a:pt x="0" y="457933"/>
                </a:cubicBezTo>
                <a:cubicBezTo>
                  <a:pt x="-47617" y="361680"/>
                  <a:pt x="51952" y="139183"/>
                  <a:pt x="0" y="0"/>
                </a:cubicBezTo>
                <a:close/>
              </a:path>
            </a:pathLst>
          </a:custGeom>
          <a:solidFill>
            <a:schemeClr val="accent2">
              <a:lumMod val="60%"/>
              <a:lumOff val="40%"/>
            </a:schemeClr>
          </a:solidFill>
          <a:ln w="38100">
            <a:solidFill>
              <a:schemeClr val="tx1"/>
            </a:solidFill>
            <a:extLst>
              <a:ext uri="{C807C97D-BFC1-408E-A445-0C87EB9F89A2}">
                <ask:lineSketchStyleProps xmlns:ask="http://schemas.microsoft.com/office/drawing/2018/sketchyshapes" sd="3588600058">
                  <a:prstGeom prst="rect">
                    <a:avLst/>
                  </a:prstGeom>
                  <ask:type>
                    <ask:lineSketchScribble/>
                  </ask:type>
                </ask:lineSketchStyleProps>
              </a:ext>
            </a:extLst>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0000"/>
                </a:solidFill>
                <a:latin typeface="Alexandria"/>
                <a:ea typeface="Cambria" panose="02040503050406030204" pitchFamily="18" charset="0"/>
              </a:rPr>
              <a:t>Ingress filtering</a:t>
            </a:r>
          </a:p>
        </p:txBody>
      </p:sp>
      <p:sp>
        <p:nvSpPr>
          <p:cNvPr id="11" name="Rectangle 10">
            <a:extLst>
              <a:ext uri="{FF2B5EF4-FFF2-40B4-BE49-F238E27FC236}">
                <a16:creationId xmlns:a16="http://schemas.microsoft.com/office/drawing/2014/main" id="{D244491A-EA93-2A59-AA31-4D23727EB1E5}"/>
              </a:ext>
            </a:extLst>
          </p:cNvPr>
          <p:cNvSpPr/>
          <p:nvPr/>
        </p:nvSpPr>
        <p:spPr>
          <a:xfrm>
            <a:off x="6797857" y="2988679"/>
            <a:ext cx="3168517" cy="880641"/>
          </a:xfrm>
          <a:custGeom>
            <a:avLst/>
            <a:gdLst>
              <a:gd name="connsiteX0" fmla="*/ 0 w 3168517"/>
              <a:gd name="connsiteY0" fmla="*/ 0 h 880641"/>
              <a:gd name="connsiteX1" fmla="*/ 464716 w 3168517"/>
              <a:gd name="connsiteY1" fmla="*/ 0 h 880641"/>
              <a:gd name="connsiteX2" fmla="*/ 992802 w 3168517"/>
              <a:gd name="connsiteY2" fmla="*/ 0 h 880641"/>
              <a:gd name="connsiteX3" fmla="*/ 1457518 w 3168517"/>
              <a:gd name="connsiteY3" fmla="*/ 0 h 880641"/>
              <a:gd name="connsiteX4" fmla="*/ 1985604 w 3168517"/>
              <a:gd name="connsiteY4" fmla="*/ 0 h 880641"/>
              <a:gd name="connsiteX5" fmla="*/ 2577060 w 3168517"/>
              <a:gd name="connsiteY5" fmla="*/ 0 h 880641"/>
              <a:gd name="connsiteX6" fmla="*/ 3168517 w 3168517"/>
              <a:gd name="connsiteY6" fmla="*/ 0 h 880641"/>
              <a:gd name="connsiteX7" fmla="*/ 3168517 w 3168517"/>
              <a:gd name="connsiteY7" fmla="*/ 457933 h 880641"/>
              <a:gd name="connsiteX8" fmla="*/ 3168517 w 3168517"/>
              <a:gd name="connsiteY8" fmla="*/ 880641 h 880641"/>
              <a:gd name="connsiteX9" fmla="*/ 2672116 w 3168517"/>
              <a:gd name="connsiteY9" fmla="*/ 880641 h 880641"/>
              <a:gd name="connsiteX10" fmla="*/ 2239085 w 3168517"/>
              <a:gd name="connsiteY10" fmla="*/ 880641 h 880641"/>
              <a:gd name="connsiteX11" fmla="*/ 1647629 w 3168517"/>
              <a:gd name="connsiteY11" fmla="*/ 880641 h 880641"/>
              <a:gd name="connsiteX12" fmla="*/ 1056172 w 3168517"/>
              <a:gd name="connsiteY12" fmla="*/ 880641 h 880641"/>
              <a:gd name="connsiteX13" fmla="*/ 623142 w 3168517"/>
              <a:gd name="connsiteY13" fmla="*/ 880641 h 880641"/>
              <a:gd name="connsiteX14" fmla="*/ 0 w 3168517"/>
              <a:gd name="connsiteY14" fmla="*/ 880641 h 880641"/>
              <a:gd name="connsiteX15" fmla="*/ 0 w 3168517"/>
              <a:gd name="connsiteY15" fmla="*/ 422708 h 880641"/>
              <a:gd name="connsiteX16" fmla="*/ 0 w 3168517"/>
              <a:gd name="connsiteY16" fmla="*/ 0 h 8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168517" h="880641" fill="none" extrusionOk="0">
                <a:moveTo>
                  <a:pt x="0" y="0"/>
                </a:moveTo>
                <a:cubicBezTo>
                  <a:pt x="207636" y="-29099"/>
                  <a:pt x="352313" y="13116"/>
                  <a:pt x="464716" y="0"/>
                </a:cubicBezTo>
                <a:cubicBezTo>
                  <a:pt x="577119" y="-13116"/>
                  <a:pt x="759091" y="2043"/>
                  <a:pt x="992802" y="0"/>
                </a:cubicBezTo>
                <a:cubicBezTo>
                  <a:pt x="1226513" y="-2043"/>
                  <a:pt x="1238933" y="5354"/>
                  <a:pt x="1457518" y="0"/>
                </a:cubicBezTo>
                <a:cubicBezTo>
                  <a:pt x="1676103" y="-5354"/>
                  <a:pt x="1789883" y="24099"/>
                  <a:pt x="1985604" y="0"/>
                </a:cubicBezTo>
                <a:cubicBezTo>
                  <a:pt x="2181325" y="-24099"/>
                  <a:pt x="2317113" y="40110"/>
                  <a:pt x="2577060" y="0"/>
                </a:cubicBezTo>
                <a:cubicBezTo>
                  <a:pt x="2837007" y="-40110"/>
                  <a:pt x="2907272" y="19845"/>
                  <a:pt x="3168517" y="0"/>
                </a:cubicBezTo>
                <a:cubicBezTo>
                  <a:pt x="3205469" y="134987"/>
                  <a:pt x="3134682" y="263303"/>
                  <a:pt x="3168517" y="457933"/>
                </a:cubicBezTo>
                <a:cubicBezTo>
                  <a:pt x="3202352" y="652563"/>
                  <a:pt x="3165068" y="694948"/>
                  <a:pt x="3168517" y="880641"/>
                </a:cubicBezTo>
                <a:cubicBezTo>
                  <a:pt x="2960256" y="915368"/>
                  <a:pt x="2900208" y="864426"/>
                  <a:pt x="2672116" y="880641"/>
                </a:cubicBezTo>
                <a:cubicBezTo>
                  <a:pt x="2444024" y="896856"/>
                  <a:pt x="2428637" y="875658"/>
                  <a:pt x="2239085" y="880641"/>
                </a:cubicBezTo>
                <a:cubicBezTo>
                  <a:pt x="2049533" y="885624"/>
                  <a:pt x="1795087" y="841808"/>
                  <a:pt x="1647629" y="880641"/>
                </a:cubicBezTo>
                <a:cubicBezTo>
                  <a:pt x="1500171" y="919474"/>
                  <a:pt x="1178425" y="880191"/>
                  <a:pt x="1056172" y="880641"/>
                </a:cubicBezTo>
                <a:cubicBezTo>
                  <a:pt x="933919" y="881091"/>
                  <a:pt x="834122" y="873609"/>
                  <a:pt x="623142" y="880641"/>
                </a:cubicBezTo>
                <a:cubicBezTo>
                  <a:pt x="412162" y="887673"/>
                  <a:pt x="280141" y="847807"/>
                  <a:pt x="0" y="880641"/>
                </a:cubicBezTo>
                <a:cubicBezTo>
                  <a:pt x="-53642" y="733198"/>
                  <a:pt x="50955" y="556579"/>
                  <a:pt x="0" y="422708"/>
                </a:cubicBezTo>
                <a:cubicBezTo>
                  <a:pt x="-50955" y="288837"/>
                  <a:pt x="39464" y="162137"/>
                  <a:pt x="0" y="0"/>
                </a:cubicBezTo>
                <a:close/>
              </a:path>
              <a:path w="3168517" h="880641" stroke="0" extrusionOk="0">
                <a:moveTo>
                  <a:pt x="0" y="0"/>
                </a:moveTo>
                <a:cubicBezTo>
                  <a:pt x="126861" y="-26960"/>
                  <a:pt x="435308" y="38389"/>
                  <a:pt x="559771" y="0"/>
                </a:cubicBezTo>
                <a:cubicBezTo>
                  <a:pt x="684234" y="-38389"/>
                  <a:pt x="861703" y="53092"/>
                  <a:pt x="1024487" y="0"/>
                </a:cubicBezTo>
                <a:cubicBezTo>
                  <a:pt x="1187271" y="-53092"/>
                  <a:pt x="1339436" y="22347"/>
                  <a:pt x="1520888" y="0"/>
                </a:cubicBezTo>
                <a:cubicBezTo>
                  <a:pt x="1702340" y="-22347"/>
                  <a:pt x="1856838" y="13650"/>
                  <a:pt x="1985604" y="0"/>
                </a:cubicBezTo>
                <a:cubicBezTo>
                  <a:pt x="2114370" y="-13650"/>
                  <a:pt x="2349619" y="28973"/>
                  <a:pt x="2482005" y="0"/>
                </a:cubicBezTo>
                <a:cubicBezTo>
                  <a:pt x="2614391" y="-28973"/>
                  <a:pt x="2957521" y="34749"/>
                  <a:pt x="3168517" y="0"/>
                </a:cubicBezTo>
                <a:cubicBezTo>
                  <a:pt x="3200511" y="117805"/>
                  <a:pt x="3120401" y="271826"/>
                  <a:pt x="3168517" y="422708"/>
                </a:cubicBezTo>
                <a:cubicBezTo>
                  <a:pt x="3216633" y="573590"/>
                  <a:pt x="3127734" y="761617"/>
                  <a:pt x="3168517" y="880641"/>
                </a:cubicBezTo>
                <a:cubicBezTo>
                  <a:pt x="2951437" y="900641"/>
                  <a:pt x="2833920" y="839454"/>
                  <a:pt x="2608746" y="880641"/>
                </a:cubicBezTo>
                <a:cubicBezTo>
                  <a:pt x="2383572" y="921828"/>
                  <a:pt x="2301143" y="875097"/>
                  <a:pt x="2017289" y="880641"/>
                </a:cubicBezTo>
                <a:cubicBezTo>
                  <a:pt x="1733435" y="886185"/>
                  <a:pt x="1771379" y="846833"/>
                  <a:pt x="1552573" y="880641"/>
                </a:cubicBezTo>
                <a:cubicBezTo>
                  <a:pt x="1333767" y="914449"/>
                  <a:pt x="1157743" y="839210"/>
                  <a:pt x="992802" y="880641"/>
                </a:cubicBezTo>
                <a:cubicBezTo>
                  <a:pt x="827861" y="922072"/>
                  <a:pt x="741243" y="873984"/>
                  <a:pt x="528086" y="880641"/>
                </a:cubicBezTo>
                <a:cubicBezTo>
                  <a:pt x="314929" y="887298"/>
                  <a:pt x="222524" y="849761"/>
                  <a:pt x="0" y="880641"/>
                </a:cubicBezTo>
                <a:cubicBezTo>
                  <a:pt x="-12430" y="771535"/>
                  <a:pt x="27640" y="651102"/>
                  <a:pt x="0" y="466740"/>
                </a:cubicBezTo>
                <a:cubicBezTo>
                  <a:pt x="-27640" y="282378"/>
                  <a:pt x="28309" y="110366"/>
                  <a:pt x="0" y="0"/>
                </a:cubicBezTo>
                <a:close/>
              </a:path>
            </a:pathLst>
          </a:custGeom>
          <a:solidFill>
            <a:schemeClr val="accent1">
              <a:lumMod val="40%"/>
              <a:lumOff val="60%"/>
            </a:schemeClr>
          </a:solidFill>
          <a:ln w="38100">
            <a:solidFill>
              <a:schemeClr val="tx1"/>
            </a:solidFill>
            <a:extLst>
              <a:ext uri="{C807C97D-BFC1-408E-A445-0C87EB9F89A2}">
                <ask:lineSketchStyleProps xmlns:ask="http://schemas.microsoft.com/office/drawing/2018/sketchyshapes" sd="880461439">
                  <a:prstGeom prst="rect">
                    <a:avLst/>
                  </a:prstGeom>
                  <ask:type>
                    <ask:lineSketchScribble/>
                  </ask:type>
                </ask:lineSketchStyleProps>
              </a:ext>
            </a:extLst>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0000"/>
                </a:solidFill>
                <a:latin typeface="Alexandria"/>
                <a:ea typeface="Cambria" panose="02040503050406030204" pitchFamily="18" charset="0"/>
              </a:rPr>
              <a:t>Egress filtering</a:t>
            </a:r>
          </a:p>
        </p:txBody>
      </p:sp>
      <p:sp>
        <p:nvSpPr>
          <p:cNvPr id="13" name="TextBox 12">
            <a:extLst>
              <a:ext uri="{FF2B5EF4-FFF2-40B4-BE49-F238E27FC236}">
                <a16:creationId xmlns:a16="http://schemas.microsoft.com/office/drawing/2014/main" id="{AC443958-4487-2445-C8B0-ECE4B6DF42DC}"/>
              </a:ext>
            </a:extLst>
          </p:cNvPr>
          <p:cNvSpPr txBox="1"/>
          <p:nvPr/>
        </p:nvSpPr>
        <p:spPr>
          <a:xfrm>
            <a:off x="1546864" y="1891228"/>
            <a:ext cx="8145775" cy="461665"/>
          </a:xfrm>
          <a:prstGeom prst="rect">
            <a:avLst/>
          </a:prstGeom>
          <a:noFill/>
        </p:spPr>
        <p:txBody>
          <a:bodyPr wrap="square">
            <a:spAutoFit/>
          </a:bodyPr>
          <a:lstStyle/>
          <a:p>
            <a:r>
              <a:rPr lang="en-US" sz="2400" kern="1200" dirty="0">
                <a:solidFill>
                  <a:srgbClr val="000000"/>
                </a:solidFill>
                <a:effectLst/>
                <a:latin typeface="Alexandria"/>
                <a:ea typeface="+mn-ea"/>
                <a:cs typeface="+mn-cs"/>
              </a:rPr>
              <a:t>Firewall actions rely on two types of filtering which are  </a:t>
            </a:r>
            <a:endParaRPr lang="en-US" sz="2400" dirty="0">
              <a:solidFill>
                <a:srgbClr val="000000"/>
              </a:solidFill>
              <a:latin typeface="Alexandria"/>
            </a:endParaRPr>
          </a:p>
        </p:txBody>
      </p:sp>
    </p:spTree>
    <p:extLst>
      <p:ext uri="{BB962C8B-B14F-4D97-AF65-F5344CB8AC3E}">
        <p14:creationId xmlns:p14="http://schemas.microsoft.com/office/powerpoint/2010/main" val="70949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8.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574267"/>
            <a:ext cx="6265984" cy="461665"/>
          </a:xfrm>
          <a:prstGeom prst="rect">
            <a:avLst/>
          </a:prstGeom>
          <a:noFill/>
        </p:spPr>
        <p:txBody>
          <a:bodyPr wrap="square">
            <a:spAutoFit/>
          </a:bodyPr>
          <a:lstStyle/>
          <a:p>
            <a:r>
              <a:rPr lang="en-US" sz="2400" dirty="0">
                <a:solidFill>
                  <a:srgbClr val="000000"/>
                </a:solidFill>
                <a:latin typeface="Alexandria"/>
              </a:rPr>
              <a:t>Type of Filters in Firewall (cont.)</a:t>
            </a:r>
          </a:p>
        </p:txBody>
      </p:sp>
      <p:sp>
        <p:nvSpPr>
          <p:cNvPr id="9" name="TextBox 8">
            <a:extLst>
              <a:ext uri="{FF2B5EF4-FFF2-40B4-BE49-F238E27FC236}">
                <a16:creationId xmlns:a16="http://schemas.microsoft.com/office/drawing/2014/main" id="{6B1A14F8-A658-0323-52F3-3B903A2AD928}"/>
              </a:ext>
            </a:extLst>
          </p:cNvPr>
          <p:cNvSpPr txBox="1"/>
          <p:nvPr/>
        </p:nvSpPr>
        <p:spPr>
          <a:xfrm>
            <a:off x="651740" y="1926501"/>
            <a:ext cx="10807462" cy="3373359"/>
          </a:xfrm>
          <a:prstGeom prst="rect">
            <a:avLst/>
          </a:prstGeom>
          <a:noFill/>
        </p:spPr>
        <p:txBody>
          <a:bodyPr wrap="square">
            <a:spAutoFit/>
          </a:bodyPr>
          <a:lstStyle/>
          <a:p>
            <a:pPr marR="0" lvl="0" algn="just" defTabSz="914400" rtl="0" eaLnBrk="1" fontAlgn="auto" latinLnBrk="0" hangingPunct="1">
              <a:lnSpc>
                <a:spcPct val="150%"/>
              </a:lnSpc>
              <a:spcBef>
                <a:spcPts val="0"/>
              </a:spcBef>
              <a:spcAft>
                <a:spcPts val="0"/>
              </a:spcAft>
              <a:buClrTx/>
              <a:buSzTx/>
              <a:tabLst/>
              <a:defRPr/>
            </a:pPr>
            <a:r>
              <a:rPr lang="en-US" sz="1800" kern="1200" dirty="0">
                <a:solidFill>
                  <a:srgbClr val="000000"/>
                </a:solidFill>
                <a:effectLst/>
                <a:latin typeface="Alexandria"/>
                <a:ea typeface="+mn-ea"/>
                <a:cs typeface="+mn-cs"/>
              </a:rPr>
              <a:t>Firewall actions rely on two types of filtering. The type is ingress filtering which inspects the incoming traffic to safeguard an internal network and prevent attacks from outside while the second type is egress filtering which inspects the outgoing network traffic and prevents the user in the internal network to reach out to the outside network. </a:t>
            </a:r>
          </a:p>
          <a:p>
            <a:pPr marL="285750" indent="-285750" algn="just">
              <a:lnSpc>
                <a:spcPct val="150%"/>
              </a:lnSpc>
              <a:buFont typeface="Wingdings" panose="05000000000000000000" pitchFamily="2" charset="2"/>
              <a:buChar char="Ø"/>
            </a:pPr>
            <a:r>
              <a:rPr lang="en-US" sz="1800" b="1" i="1" dirty="0">
                <a:solidFill>
                  <a:srgbClr val="000000"/>
                </a:solidFill>
                <a:latin typeface="Alexandria"/>
              </a:rPr>
              <a:t>Ingress filtering: </a:t>
            </a:r>
            <a:r>
              <a:rPr lang="en-US" sz="1800" i="1" dirty="0">
                <a:solidFill>
                  <a:srgbClr val="000000"/>
                </a:solidFill>
                <a:latin typeface="Alexandria"/>
              </a:rPr>
              <a:t>Inspects the incoming traffic to safeguard an internal network and prevent attacks from outside.</a:t>
            </a:r>
          </a:p>
          <a:p>
            <a:pPr marL="342900" indent="-342900" algn="just">
              <a:lnSpc>
                <a:spcPct val="150%"/>
              </a:lnSpc>
              <a:buFont typeface="Wingdings" panose="05000000000000000000" pitchFamily="2" charset="2"/>
              <a:buChar char="Ø"/>
            </a:pPr>
            <a:r>
              <a:rPr lang="en-US" sz="1800" b="1" i="1" dirty="0">
                <a:solidFill>
                  <a:srgbClr val="000000"/>
                </a:solidFill>
                <a:latin typeface="Alexandria"/>
              </a:rPr>
              <a:t>Egress filtering: </a:t>
            </a:r>
            <a:r>
              <a:rPr lang="en-US" sz="1800" i="1" dirty="0">
                <a:solidFill>
                  <a:srgbClr val="000000"/>
                </a:solidFill>
                <a:latin typeface="Alexandria"/>
              </a:rPr>
              <a:t>Inspects the outgoing network traffic and prevents the users in the internal network to reach out to the outside network. For example, blocking social networking sites in school</a:t>
            </a:r>
          </a:p>
        </p:txBody>
      </p:sp>
      <p:sp>
        <p:nvSpPr>
          <p:cNvPr id="7" name="Slide Number Placeholder 6">
            <a:extLst>
              <a:ext uri="{FF2B5EF4-FFF2-40B4-BE49-F238E27FC236}">
                <a16:creationId xmlns:a16="http://schemas.microsoft.com/office/drawing/2014/main" id="{9620FD73-F631-ADFA-50CF-C5A095302A8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8</a:t>
            </a:fld>
            <a:endParaRPr lang="en-US">
              <a:solidFill>
                <a:srgbClr val="000000"/>
              </a:solidFill>
              <a:latin typeface="Alexandria"/>
            </a:endParaRPr>
          </a:p>
        </p:txBody>
      </p:sp>
    </p:spTree>
    <p:extLst>
      <p:ext uri="{BB962C8B-B14F-4D97-AF65-F5344CB8AC3E}">
        <p14:creationId xmlns:p14="http://schemas.microsoft.com/office/powerpoint/2010/main" val="2484222690"/>
      </p:ext>
    </p:extLst>
  </p:cSld>
  <p:clrMapOvr>
    <a:masterClrMapping/>
  </p:clrMapOvr>
</p:sld>
</file>

<file path=ppt/slides/slide9.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574267"/>
            <a:ext cx="6265984" cy="461665"/>
          </a:xfrm>
          <a:prstGeom prst="rect">
            <a:avLst/>
          </a:prstGeom>
          <a:noFill/>
        </p:spPr>
        <p:txBody>
          <a:bodyPr wrap="square">
            <a:spAutoFit/>
          </a:bodyPr>
          <a:lstStyle/>
          <a:p>
            <a:r>
              <a:rPr lang="en-US" altLang="en-US" sz="2400" dirty="0">
                <a:solidFill>
                  <a:srgbClr val="000000"/>
                </a:solidFill>
                <a:latin typeface="Alexandria"/>
              </a:rPr>
              <a:t>What does data packet mean?</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F9F68895-C633-5D8B-8824-C1B1B073296C}"/>
              </a:ext>
            </a:extLst>
          </p:cNvPr>
          <p:cNvSpPr txBox="1"/>
          <p:nvPr/>
        </p:nvSpPr>
        <p:spPr>
          <a:xfrm>
            <a:off x="870030" y="1947089"/>
            <a:ext cx="10451939" cy="3338735"/>
          </a:xfrm>
          <a:prstGeom prst="rect">
            <a:avLst/>
          </a:prstGeom>
          <a:noFill/>
        </p:spPr>
        <p:txBody>
          <a:bodyPr wrap="square">
            <a:spAutoFit/>
          </a:bodyPr>
          <a:lstStyle/>
          <a:p>
            <a:pPr marL="285750" indent="-285750" algn="just">
              <a:lnSpc>
                <a:spcPct val="200%"/>
              </a:lnSpc>
              <a:buFont typeface="Wingdings" panose="05000000000000000000" pitchFamily="2" charset="2"/>
              <a:buChar char="§"/>
            </a:pPr>
            <a:r>
              <a:rPr lang="en-US" dirty="0">
                <a:solidFill>
                  <a:srgbClr val="000000"/>
                </a:solidFill>
                <a:latin typeface="Alexandria"/>
              </a:rPr>
              <a:t>Firewall checks every single packet traversing the network. For example, when any user downloads a big-size file from the internet, the data of the file is divided into small chunks called packets. Each packet consists of two parts which are the packet header and packet payload.</a:t>
            </a:r>
          </a:p>
          <a:p>
            <a:pPr marL="285750" indent="-285750" algn="just">
              <a:lnSpc>
                <a:spcPct val="200%"/>
              </a:lnSpc>
              <a:buFont typeface="Wingdings" panose="05000000000000000000" pitchFamily="2" charset="2"/>
              <a:buChar char="§"/>
            </a:pPr>
            <a:r>
              <a:rPr lang="en-US" dirty="0">
                <a:solidFill>
                  <a:srgbClr val="000000"/>
                </a:solidFill>
                <a:latin typeface="Alexandria"/>
              </a:rPr>
              <a:t>Packet header consists of info such as source and destination IP while the payload consists of the packet content  </a:t>
            </a:r>
          </a:p>
          <a:p>
            <a:pPr algn="just">
              <a:lnSpc>
                <a:spcPct val="200%"/>
              </a:lnSpc>
            </a:pP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2C7EE215-E79F-DC05-A7E3-F40870C5DFE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9</a:t>
            </a:fld>
            <a:endParaRPr lang="en-US">
              <a:solidFill>
                <a:srgbClr val="000000"/>
              </a:solidFill>
              <a:latin typeface="Alexandria"/>
            </a:endParaRPr>
          </a:p>
        </p:txBody>
      </p:sp>
    </p:spTree>
    <p:extLst>
      <p:ext uri="{BB962C8B-B14F-4D97-AF65-F5344CB8AC3E}">
        <p14:creationId xmlns:p14="http://schemas.microsoft.com/office/powerpoint/2010/main" val="605995269"/>
      </p:ext>
    </p:extLst>
  </p:cSld>
  <p:clrMapOvr>
    <a:masterClrMapping/>
  </p:clrMapOvr>
</p:sld>
</file>

<file path=ppt/slides/slide10.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43715"/>
            <a:ext cx="6265984" cy="461665"/>
          </a:xfrm>
          <a:prstGeom prst="rect">
            <a:avLst/>
          </a:prstGeom>
          <a:noFill/>
        </p:spPr>
        <p:txBody>
          <a:bodyPr wrap="square">
            <a:spAutoFit/>
          </a:bodyPr>
          <a:lstStyle/>
          <a:p>
            <a:r>
              <a:rPr lang="en-US" altLang="en-US" sz="2400" dirty="0">
                <a:solidFill>
                  <a:srgbClr val="000000"/>
                </a:solidFill>
                <a:latin typeface="Alexandria"/>
              </a:rPr>
              <a:t>What does data packet mean?</a:t>
            </a:r>
          </a:p>
        </p:txBody>
      </p:sp>
      <p:sp>
        <p:nvSpPr>
          <p:cNvPr id="9" name="Slide Number Placeholder 8">
            <a:extLst>
              <a:ext uri="{FF2B5EF4-FFF2-40B4-BE49-F238E27FC236}">
                <a16:creationId xmlns:a16="http://schemas.microsoft.com/office/drawing/2014/main" id="{4AAD7AF0-5CC6-C633-D51D-03532744BCC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10</a:t>
            </a:fld>
            <a:endParaRPr lang="en-US">
              <a:solidFill>
                <a:srgbClr val="000000"/>
              </a:solidFill>
              <a:latin typeface="Alexandria"/>
            </a:endParaRPr>
          </a:p>
        </p:txBody>
      </p:sp>
      <p:pic>
        <p:nvPicPr>
          <p:cNvPr id="11" name="Picture 2" descr="Email, Newsletter, Marketing, Online, Communication">
            <a:extLst>
              <a:ext uri="{FF2B5EF4-FFF2-40B4-BE49-F238E27FC236}">
                <a16:creationId xmlns:a16="http://schemas.microsoft.com/office/drawing/2014/main" id="{50B0E8AA-5E87-3FFA-5CC3-7D052FE13C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926" y="1909609"/>
            <a:ext cx="10043865" cy="4133976"/>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5A6B69C3-B8A3-C15E-B1A4-D84661EC1C60}"/>
              </a:ext>
            </a:extLst>
          </p:cNvPr>
          <p:cNvSpPr/>
          <p:nvPr/>
        </p:nvSpPr>
        <p:spPr>
          <a:xfrm>
            <a:off x="6303541" y="4593854"/>
            <a:ext cx="2403231" cy="817367"/>
          </a:xfrm>
          <a:custGeom>
            <a:avLst/>
            <a:gdLst>
              <a:gd name="connsiteX0" fmla="*/ 0 w 2403231"/>
              <a:gd name="connsiteY0" fmla="*/ 0 h 817367"/>
              <a:gd name="connsiteX1" fmla="*/ 456614 w 2403231"/>
              <a:gd name="connsiteY1" fmla="*/ 0 h 817367"/>
              <a:gd name="connsiteX2" fmla="*/ 913228 w 2403231"/>
              <a:gd name="connsiteY2" fmla="*/ 0 h 817367"/>
              <a:gd name="connsiteX3" fmla="*/ 1369842 w 2403231"/>
              <a:gd name="connsiteY3" fmla="*/ 0 h 817367"/>
              <a:gd name="connsiteX4" fmla="*/ 1874520 w 2403231"/>
              <a:gd name="connsiteY4" fmla="*/ 0 h 817367"/>
              <a:gd name="connsiteX5" fmla="*/ 2403231 w 2403231"/>
              <a:gd name="connsiteY5" fmla="*/ 0 h 817367"/>
              <a:gd name="connsiteX6" fmla="*/ 2403231 w 2403231"/>
              <a:gd name="connsiteY6" fmla="*/ 425031 h 817367"/>
              <a:gd name="connsiteX7" fmla="*/ 2403231 w 2403231"/>
              <a:gd name="connsiteY7" fmla="*/ 817367 h 817367"/>
              <a:gd name="connsiteX8" fmla="*/ 1874520 w 2403231"/>
              <a:gd name="connsiteY8" fmla="*/ 817367 h 817367"/>
              <a:gd name="connsiteX9" fmla="*/ 1417906 w 2403231"/>
              <a:gd name="connsiteY9" fmla="*/ 817367 h 817367"/>
              <a:gd name="connsiteX10" fmla="*/ 985325 w 2403231"/>
              <a:gd name="connsiteY10" fmla="*/ 817367 h 817367"/>
              <a:gd name="connsiteX11" fmla="*/ 456614 w 2403231"/>
              <a:gd name="connsiteY11" fmla="*/ 817367 h 817367"/>
              <a:gd name="connsiteX12" fmla="*/ 0 w 2403231"/>
              <a:gd name="connsiteY12" fmla="*/ 817367 h 817367"/>
              <a:gd name="connsiteX13" fmla="*/ 0 w 2403231"/>
              <a:gd name="connsiteY13" fmla="*/ 416857 h 817367"/>
              <a:gd name="connsiteX14" fmla="*/ 0 w 2403231"/>
              <a:gd name="connsiteY14" fmla="*/ 0 h 817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03231" h="817367" fill="none" extrusionOk="0">
                <a:moveTo>
                  <a:pt x="0" y="0"/>
                </a:moveTo>
                <a:cubicBezTo>
                  <a:pt x="103860" y="-31887"/>
                  <a:pt x="306081" y="51078"/>
                  <a:pt x="456614" y="0"/>
                </a:cubicBezTo>
                <a:cubicBezTo>
                  <a:pt x="607147" y="-51078"/>
                  <a:pt x="691169" y="46610"/>
                  <a:pt x="913228" y="0"/>
                </a:cubicBezTo>
                <a:cubicBezTo>
                  <a:pt x="1135287" y="-46610"/>
                  <a:pt x="1262980" y="35194"/>
                  <a:pt x="1369842" y="0"/>
                </a:cubicBezTo>
                <a:cubicBezTo>
                  <a:pt x="1476704" y="-35194"/>
                  <a:pt x="1729628" y="16325"/>
                  <a:pt x="1874520" y="0"/>
                </a:cubicBezTo>
                <a:cubicBezTo>
                  <a:pt x="2019412" y="-16325"/>
                  <a:pt x="2285744" y="60457"/>
                  <a:pt x="2403231" y="0"/>
                </a:cubicBezTo>
                <a:cubicBezTo>
                  <a:pt x="2420232" y="92433"/>
                  <a:pt x="2359761" y="265429"/>
                  <a:pt x="2403231" y="425031"/>
                </a:cubicBezTo>
                <a:cubicBezTo>
                  <a:pt x="2446701" y="584633"/>
                  <a:pt x="2370784" y="690805"/>
                  <a:pt x="2403231" y="817367"/>
                </a:cubicBezTo>
                <a:cubicBezTo>
                  <a:pt x="2210744" y="877562"/>
                  <a:pt x="2082435" y="803956"/>
                  <a:pt x="1874520" y="817367"/>
                </a:cubicBezTo>
                <a:cubicBezTo>
                  <a:pt x="1666605" y="830778"/>
                  <a:pt x="1645802" y="771811"/>
                  <a:pt x="1417906" y="817367"/>
                </a:cubicBezTo>
                <a:cubicBezTo>
                  <a:pt x="1190010" y="862923"/>
                  <a:pt x="1077212" y="813195"/>
                  <a:pt x="985325" y="817367"/>
                </a:cubicBezTo>
                <a:cubicBezTo>
                  <a:pt x="893438" y="821539"/>
                  <a:pt x="713207" y="789689"/>
                  <a:pt x="456614" y="817367"/>
                </a:cubicBezTo>
                <a:cubicBezTo>
                  <a:pt x="200021" y="845045"/>
                  <a:pt x="135861" y="777350"/>
                  <a:pt x="0" y="817367"/>
                </a:cubicBezTo>
                <a:cubicBezTo>
                  <a:pt x="-44526" y="724445"/>
                  <a:pt x="41376" y="528113"/>
                  <a:pt x="0" y="416857"/>
                </a:cubicBezTo>
                <a:cubicBezTo>
                  <a:pt x="-41376" y="305601"/>
                  <a:pt x="40917" y="142460"/>
                  <a:pt x="0" y="0"/>
                </a:cubicBezTo>
                <a:close/>
              </a:path>
              <a:path w="2403231" h="817367" stroke="0" extrusionOk="0">
                <a:moveTo>
                  <a:pt x="0" y="0"/>
                </a:moveTo>
                <a:cubicBezTo>
                  <a:pt x="82518" y="-15518"/>
                  <a:pt x="264095" y="20275"/>
                  <a:pt x="408549" y="0"/>
                </a:cubicBezTo>
                <a:cubicBezTo>
                  <a:pt x="553003" y="-20275"/>
                  <a:pt x="657449" y="740"/>
                  <a:pt x="865163" y="0"/>
                </a:cubicBezTo>
                <a:cubicBezTo>
                  <a:pt x="1072877" y="-740"/>
                  <a:pt x="1106542" y="37142"/>
                  <a:pt x="1345809" y="0"/>
                </a:cubicBezTo>
                <a:cubicBezTo>
                  <a:pt x="1585076" y="-37142"/>
                  <a:pt x="1638832" y="53043"/>
                  <a:pt x="1802423" y="0"/>
                </a:cubicBezTo>
                <a:cubicBezTo>
                  <a:pt x="1966014" y="-53043"/>
                  <a:pt x="2115394" y="64954"/>
                  <a:pt x="2403231" y="0"/>
                </a:cubicBezTo>
                <a:cubicBezTo>
                  <a:pt x="2447468" y="151985"/>
                  <a:pt x="2366945" y="234659"/>
                  <a:pt x="2403231" y="400510"/>
                </a:cubicBezTo>
                <a:cubicBezTo>
                  <a:pt x="2439517" y="566361"/>
                  <a:pt x="2361916" y="660387"/>
                  <a:pt x="2403231" y="817367"/>
                </a:cubicBezTo>
                <a:cubicBezTo>
                  <a:pt x="2148927" y="831056"/>
                  <a:pt x="2096709" y="769190"/>
                  <a:pt x="1874520" y="817367"/>
                </a:cubicBezTo>
                <a:cubicBezTo>
                  <a:pt x="1652331" y="865544"/>
                  <a:pt x="1605170" y="776696"/>
                  <a:pt x="1393874" y="817367"/>
                </a:cubicBezTo>
                <a:cubicBezTo>
                  <a:pt x="1182578" y="858038"/>
                  <a:pt x="1142897" y="790367"/>
                  <a:pt x="961292" y="817367"/>
                </a:cubicBezTo>
                <a:cubicBezTo>
                  <a:pt x="779687" y="844367"/>
                  <a:pt x="654688" y="809397"/>
                  <a:pt x="552743" y="817367"/>
                </a:cubicBezTo>
                <a:cubicBezTo>
                  <a:pt x="450798" y="825337"/>
                  <a:pt x="137768" y="774159"/>
                  <a:pt x="0" y="817367"/>
                </a:cubicBezTo>
                <a:cubicBezTo>
                  <a:pt x="-23030" y="694484"/>
                  <a:pt x="39647" y="512269"/>
                  <a:pt x="0" y="400510"/>
                </a:cubicBezTo>
                <a:cubicBezTo>
                  <a:pt x="-39647" y="288751"/>
                  <a:pt x="23665" y="180361"/>
                  <a:pt x="0" y="0"/>
                </a:cubicBezTo>
                <a:close/>
              </a:path>
            </a:pathLst>
          </a:custGeom>
          <a:solidFill>
            <a:schemeClr val="accent6">
              <a:lumMod val="60%"/>
              <a:lumOff val="40%"/>
            </a:schemeClr>
          </a:solidFill>
          <a:ln w="38100">
            <a:solidFill>
              <a:schemeClr val="tx1"/>
            </a:solidFill>
            <a:extLst>
              <a:ext uri="{C807C97D-BFC1-408E-A445-0C87EB9F89A2}">
                <ask:lineSketchStyleProps xmlns:ask="http://schemas.microsoft.com/office/drawing/2018/sketchyshapes" sd="2474591971">
                  <a:prstGeom prst="rect">
                    <a:avLst/>
                  </a:prstGeom>
                  <ask:type>
                    <ask:lineSketchScribble/>
                  </ask:type>
                </ask:lineSketchStyleProps>
              </a:ext>
            </a:extLst>
          </a:ln>
        </p:spPr>
        <p:style>
          <a:lnRef idx="2">
            <a:schemeClr val="accent4">
              <a:shade val="50%"/>
            </a:schemeClr>
          </a:lnRef>
          <a:fillRef idx="1">
            <a:schemeClr val="accent4"/>
          </a:fillRef>
          <a:effectRef idx="0">
            <a:schemeClr val="accent4"/>
          </a:effectRef>
          <a:fontRef idx="minor">
            <a:schemeClr val="lt1"/>
          </a:fontRef>
        </p:style>
        <p:txBody>
          <a:bodyPr rtlCol="0" anchor="ctr"/>
          <a:lstStyle/>
          <a:p>
            <a:pPr algn="ctr"/>
            <a:r>
              <a:rPr lang="en-US" dirty="0">
                <a:solidFill>
                  <a:srgbClr val="000000"/>
                </a:solidFill>
                <a:latin typeface="Alexandria"/>
                <a:ea typeface="Cambria" panose="02040503050406030204" pitchFamily="18" charset="0"/>
              </a:rPr>
              <a:t>Packet header</a:t>
            </a:r>
            <a:br>
              <a:rPr lang="en-US" dirty="0">
                <a:solidFill>
                  <a:srgbClr val="000000"/>
                </a:solidFill>
                <a:latin typeface="Alexandria"/>
                <a:ea typeface="Cambria" panose="02040503050406030204" pitchFamily="18" charset="0"/>
              </a:rPr>
            </a:br>
            <a:r>
              <a:rPr lang="en-US" dirty="0">
                <a:solidFill>
                  <a:srgbClr val="000000"/>
                </a:solidFill>
                <a:latin typeface="Alexandria"/>
                <a:ea typeface="Cambria" panose="02040503050406030204" pitchFamily="18" charset="0"/>
              </a:rPr>
              <a:t>source IP,  destination IP and port  </a:t>
            </a:r>
          </a:p>
        </p:txBody>
      </p:sp>
      <p:sp>
        <p:nvSpPr>
          <p:cNvPr id="15" name="Rectangle 14">
            <a:extLst>
              <a:ext uri="{FF2B5EF4-FFF2-40B4-BE49-F238E27FC236}">
                <a16:creationId xmlns:a16="http://schemas.microsoft.com/office/drawing/2014/main" id="{8CA4382C-331C-8B96-7FD0-3F9436E0202E}"/>
              </a:ext>
            </a:extLst>
          </p:cNvPr>
          <p:cNvSpPr/>
          <p:nvPr/>
        </p:nvSpPr>
        <p:spPr>
          <a:xfrm>
            <a:off x="6291818" y="5361101"/>
            <a:ext cx="2414954" cy="504921"/>
          </a:xfrm>
          <a:custGeom>
            <a:avLst/>
            <a:gdLst>
              <a:gd name="connsiteX0" fmla="*/ 0 w 2414954"/>
              <a:gd name="connsiteY0" fmla="*/ 0 h 504921"/>
              <a:gd name="connsiteX1" fmla="*/ 482991 w 2414954"/>
              <a:gd name="connsiteY1" fmla="*/ 0 h 504921"/>
              <a:gd name="connsiteX2" fmla="*/ 1014281 w 2414954"/>
              <a:gd name="connsiteY2" fmla="*/ 0 h 504921"/>
              <a:gd name="connsiteX3" fmla="*/ 1448972 w 2414954"/>
              <a:gd name="connsiteY3" fmla="*/ 0 h 504921"/>
              <a:gd name="connsiteX4" fmla="*/ 1931963 w 2414954"/>
              <a:gd name="connsiteY4" fmla="*/ 0 h 504921"/>
              <a:gd name="connsiteX5" fmla="*/ 2414954 w 2414954"/>
              <a:gd name="connsiteY5" fmla="*/ 0 h 504921"/>
              <a:gd name="connsiteX6" fmla="*/ 2414954 w 2414954"/>
              <a:gd name="connsiteY6" fmla="*/ 504921 h 504921"/>
              <a:gd name="connsiteX7" fmla="*/ 1931963 w 2414954"/>
              <a:gd name="connsiteY7" fmla="*/ 504921 h 504921"/>
              <a:gd name="connsiteX8" fmla="*/ 1448972 w 2414954"/>
              <a:gd name="connsiteY8" fmla="*/ 504921 h 504921"/>
              <a:gd name="connsiteX9" fmla="*/ 965982 w 2414954"/>
              <a:gd name="connsiteY9" fmla="*/ 504921 h 504921"/>
              <a:gd name="connsiteX10" fmla="*/ 555439 w 2414954"/>
              <a:gd name="connsiteY10" fmla="*/ 504921 h 504921"/>
              <a:gd name="connsiteX11" fmla="*/ 0 w 2414954"/>
              <a:gd name="connsiteY11" fmla="*/ 504921 h 504921"/>
              <a:gd name="connsiteX12" fmla="*/ 0 w 2414954"/>
              <a:gd name="connsiteY12" fmla="*/ 0 h 504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14954" h="504921" fill="none" extrusionOk="0">
                <a:moveTo>
                  <a:pt x="0" y="0"/>
                </a:moveTo>
                <a:cubicBezTo>
                  <a:pt x="128816" y="-35345"/>
                  <a:pt x="324423" y="2513"/>
                  <a:pt x="482991" y="0"/>
                </a:cubicBezTo>
                <a:cubicBezTo>
                  <a:pt x="641559" y="-2513"/>
                  <a:pt x="805359" y="12547"/>
                  <a:pt x="1014281" y="0"/>
                </a:cubicBezTo>
                <a:cubicBezTo>
                  <a:pt x="1223203" y="-12547"/>
                  <a:pt x="1355688" y="4972"/>
                  <a:pt x="1448972" y="0"/>
                </a:cubicBezTo>
                <a:cubicBezTo>
                  <a:pt x="1542256" y="-4972"/>
                  <a:pt x="1796557" y="35842"/>
                  <a:pt x="1931963" y="0"/>
                </a:cubicBezTo>
                <a:cubicBezTo>
                  <a:pt x="2067369" y="-35842"/>
                  <a:pt x="2198962" y="10741"/>
                  <a:pt x="2414954" y="0"/>
                </a:cubicBezTo>
                <a:cubicBezTo>
                  <a:pt x="2445206" y="164595"/>
                  <a:pt x="2391541" y="270973"/>
                  <a:pt x="2414954" y="504921"/>
                </a:cubicBezTo>
                <a:cubicBezTo>
                  <a:pt x="2268667" y="533021"/>
                  <a:pt x="2093036" y="483870"/>
                  <a:pt x="1931963" y="504921"/>
                </a:cubicBezTo>
                <a:cubicBezTo>
                  <a:pt x="1770890" y="525972"/>
                  <a:pt x="1631197" y="481232"/>
                  <a:pt x="1448972" y="504921"/>
                </a:cubicBezTo>
                <a:cubicBezTo>
                  <a:pt x="1266747" y="528610"/>
                  <a:pt x="1086674" y="484508"/>
                  <a:pt x="965982" y="504921"/>
                </a:cubicBezTo>
                <a:cubicBezTo>
                  <a:pt x="845290" y="525334"/>
                  <a:pt x="686756" y="465237"/>
                  <a:pt x="555439" y="504921"/>
                </a:cubicBezTo>
                <a:cubicBezTo>
                  <a:pt x="424122" y="544605"/>
                  <a:pt x="243373" y="464296"/>
                  <a:pt x="0" y="504921"/>
                </a:cubicBezTo>
                <a:cubicBezTo>
                  <a:pt x="-44407" y="318597"/>
                  <a:pt x="8006" y="227087"/>
                  <a:pt x="0" y="0"/>
                </a:cubicBezTo>
                <a:close/>
              </a:path>
              <a:path w="2414954" h="504921" stroke="0" extrusionOk="0">
                <a:moveTo>
                  <a:pt x="0" y="0"/>
                </a:moveTo>
                <a:cubicBezTo>
                  <a:pt x="124205" y="-27057"/>
                  <a:pt x="301960" y="13122"/>
                  <a:pt x="410542" y="0"/>
                </a:cubicBezTo>
                <a:cubicBezTo>
                  <a:pt x="519124" y="-13122"/>
                  <a:pt x="680557" y="20590"/>
                  <a:pt x="869383" y="0"/>
                </a:cubicBezTo>
                <a:cubicBezTo>
                  <a:pt x="1058209" y="-20590"/>
                  <a:pt x="1181919" y="45213"/>
                  <a:pt x="1328225" y="0"/>
                </a:cubicBezTo>
                <a:cubicBezTo>
                  <a:pt x="1474531" y="-45213"/>
                  <a:pt x="1622579" y="54164"/>
                  <a:pt x="1787066" y="0"/>
                </a:cubicBezTo>
                <a:cubicBezTo>
                  <a:pt x="1951553" y="-54164"/>
                  <a:pt x="2219549" y="24934"/>
                  <a:pt x="2414954" y="0"/>
                </a:cubicBezTo>
                <a:cubicBezTo>
                  <a:pt x="2455665" y="236720"/>
                  <a:pt x="2393261" y="340984"/>
                  <a:pt x="2414954" y="504921"/>
                </a:cubicBezTo>
                <a:cubicBezTo>
                  <a:pt x="2252676" y="540463"/>
                  <a:pt x="2112104" y="464598"/>
                  <a:pt x="1956113" y="504921"/>
                </a:cubicBezTo>
                <a:cubicBezTo>
                  <a:pt x="1800122" y="545244"/>
                  <a:pt x="1631005" y="473913"/>
                  <a:pt x="1473122" y="504921"/>
                </a:cubicBezTo>
                <a:cubicBezTo>
                  <a:pt x="1315239" y="535929"/>
                  <a:pt x="1212223" y="445200"/>
                  <a:pt x="965982" y="504921"/>
                </a:cubicBezTo>
                <a:cubicBezTo>
                  <a:pt x="719741" y="564642"/>
                  <a:pt x="561931" y="504046"/>
                  <a:pt x="458841" y="504921"/>
                </a:cubicBezTo>
                <a:cubicBezTo>
                  <a:pt x="355751" y="505796"/>
                  <a:pt x="227576" y="481380"/>
                  <a:pt x="0" y="504921"/>
                </a:cubicBezTo>
                <a:cubicBezTo>
                  <a:pt x="-48024" y="341090"/>
                  <a:pt x="29889" y="180601"/>
                  <a:pt x="0" y="0"/>
                </a:cubicBezTo>
                <a:close/>
              </a:path>
            </a:pathLst>
          </a:custGeom>
          <a:solidFill>
            <a:schemeClr val="accent5">
              <a:lumMod val="60%"/>
              <a:lumOff val="40%"/>
            </a:schemeClr>
          </a:solidFill>
          <a:ln w="38100">
            <a:solidFill>
              <a:schemeClr val="tx1"/>
            </a:solidFill>
            <a:extLst>
              <a:ext uri="{C807C97D-BFC1-408E-A445-0C87EB9F89A2}">
                <ask:lineSketchStyleProps xmlns:ask="http://schemas.microsoft.com/office/drawing/2018/sketchyshapes" sd="262506722">
                  <a:prstGeom prst="rect">
                    <a:avLst/>
                  </a:prstGeom>
                  <ask:type>
                    <ask:lineSketchScribble/>
                  </ask:type>
                </ask:lineSketchStyleProps>
              </a:ext>
            </a:extLst>
          </a:ln>
        </p:spPr>
        <p:style>
          <a:lnRef idx="2">
            <a:schemeClr val="accent4">
              <a:shade val="50%"/>
            </a:schemeClr>
          </a:lnRef>
          <a:fillRef idx="1">
            <a:schemeClr val="accent4"/>
          </a:fillRef>
          <a:effectRef idx="0">
            <a:schemeClr val="accent4"/>
          </a:effectRef>
          <a:fontRef idx="minor">
            <a:schemeClr val="lt1"/>
          </a:fontRef>
        </p:style>
        <p:txBody>
          <a:bodyPr rtlCol="0" anchor="ctr"/>
          <a:lstStyle/>
          <a:p>
            <a:pPr algn="ctr"/>
            <a:r>
              <a:rPr lang="en-US" dirty="0">
                <a:solidFill>
                  <a:srgbClr val="000000"/>
                </a:solidFill>
                <a:latin typeface="Alexandria"/>
                <a:ea typeface="Cambria" panose="02040503050406030204" pitchFamily="18" charset="0"/>
              </a:rPr>
              <a:t>Payload</a:t>
            </a:r>
          </a:p>
        </p:txBody>
      </p:sp>
      <p:cxnSp>
        <p:nvCxnSpPr>
          <p:cNvPr id="16" name="Straight Arrow Connector 15">
            <a:extLst>
              <a:ext uri="{FF2B5EF4-FFF2-40B4-BE49-F238E27FC236}">
                <a16:creationId xmlns:a16="http://schemas.microsoft.com/office/drawing/2014/main" id="{74416FA8-DD5A-FCF3-6E15-48F1B1A5CCEA}"/>
              </a:ext>
            </a:extLst>
          </p:cNvPr>
          <p:cNvCxnSpPr>
            <a:cxnSpLocks/>
          </p:cNvCxnSpPr>
          <p:nvPr/>
        </p:nvCxnSpPr>
        <p:spPr>
          <a:xfrm>
            <a:off x="7324812" y="4057994"/>
            <a:ext cx="0" cy="53586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800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1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2395"/>
            <a:ext cx="6265984" cy="461665"/>
          </a:xfrm>
          <a:prstGeom prst="rect">
            <a:avLst/>
          </a:prstGeom>
          <a:noFill/>
        </p:spPr>
        <p:txBody>
          <a:bodyPr wrap="square">
            <a:spAutoFit/>
          </a:bodyPr>
          <a:lstStyle/>
          <a:p>
            <a:r>
              <a:rPr lang="en-US" altLang="en-US" sz="2400" dirty="0">
                <a:solidFill>
                  <a:srgbClr val="000000"/>
                </a:solidFill>
                <a:latin typeface="Alexandria"/>
              </a:rPr>
              <a:t>Blacklists and Whitelists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94AA1919-C0D8-FD21-2752-218A650BD4D2}"/>
              </a:ext>
            </a:extLst>
          </p:cNvPr>
          <p:cNvSpPr txBox="1"/>
          <p:nvPr/>
        </p:nvSpPr>
        <p:spPr>
          <a:xfrm>
            <a:off x="1329449" y="1720121"/>
            <a:ext cx="9533102" cy="3788858"/>
          </a:xfrm>
          <a:prstGeom prst="rect">
            <a:avLst/>
          </a:prstGeom>
          <a:noFill/>
        </p:spPr>
        <p:txBody>
          <a:bodyPr wrap="square">
            <a:spAutoFit/>
          </a:bodyPr>
          <a:lstStyle/>
          <a:p>
            <a:pPr algn="just">
              <a:lnSpc>
                <a:spcPct val="150%"/>
              </a:lnSpc>
            </a:pPr>
            <a:r>
              <a:rPr lang="en-US" altLang="en-US" dirty="0">
                <a:solidFill>
                  <a:srgbClr val="000000"/>
                </a:solidFill>
                <a:latin typeface="Alexandria"/>
              </a:rPr>
              <a:t>Two fundamental approaches to creating firewall policies (or rulesets) </a:t>
            </a:r>
          </a:p>
          <a:p>
            <a:pPr marL="285750" indent="-285750" algn="just">
              <a:lnSpc>
                <a:spcPct val="150%"/>
              </a:lnSpc>
              <a:buFont typeface="Wingdings" panose="05000000000000000000" pitchFamily="2" charset="2"/>
              <a:buChar char="§"/>
            </a:pPr>
            <a:r>
              <a:rPr lang="en-US" altLang="en-US" b="1" dirty="0">
                <a:solidFill>
                  <a:srgbClr val="000000"/>
                </a:solidFill>
                <a:latin typeface="Alexandria"/>
              </a:rPr>
              <a:t>Blacklist</a:t>
            </a:r>
            <a:r>
              <a:rPr lang="en-US" altLang="en-US" dirty="0">
                <a:solidFill>
                  <a:srgbClr val="000000"/>
                </a:solidFill>
                <a:latin typeface="Alexandria"/>
              </a:rPr>
              <a:t> approach (default-allow)</a:t>
            </a:r>
          </a:p>
          <a:p>
            <a:pPr lvl="1" algn="just">
              <a:lnSpc>
                <a:spcPct val="150%"/>
              </a:lnSpc>
            </a:pPr>
            <a:r>
              <a:rPr lang="en-US" altLang="en-US" dirty="0">
                <a:solidFill>
                  <a:srgbClr val="000000"/>
                </a:solidFill>
                <a:latin typeface="Alexandria"/>
              </a:rPr>
              <a:t>All packets are allowed through except those that fit the rules defined specifically in a blacklist. </a:t>
            </a:r>
          </a:p>
          <a:p>
            <a:pPr marL="742950" lvl="1" indent="-285750" algn="just">
              <a:lnSpc>
                <a:spcPct val="150%"/>
              </a:lnSpc>
              <a:buFont typeface="Wingdings" panose="05000000000000000000" pitchFamily="2" charset="2"/>
              <a:buChar char="Ø"/>
            </a:pPr>
            <a:r>
              <a:rPr lang="en-US" altLang="en-US" dirty="0">
                <a:solidFill>
                  <a:srgbClr val="000000"/>
                </a:solidFill>
                <a:latin typeface="Alexandria"/>
              </a:rPr>
              <a:t>Pros: flexible in ensuring that service to the internal network is not disrupted by the firewall</a:t>
            </a:r>
          </a:p>
          <a:p>
            <a:pPr marL="742950" lvl="1" indent="-285750" algn="just">
              <a:lnSpc>
                <a:spcPct val="150%"/>
              </a:lnSpc>
              <a:buFont typeface="Wingdings" panose="05000000000000000000" pitchFamily="2" charset="2"/>
              <a:buChar char="Ø"/>
            </a:pPr>
            <a:r>
              <a:rPr lang="en-US" altLang="en-US" dirty="0">
                <a:solidFill>
                  <a:srgbClr val="000000"/>
                </a:solidFill>
                <a:latin typeface="Alexandria"/>
              </a:rPr>
              <a:t>Cons: unexpected forms of malicious traffic could go through</a:t>
            </a:r>
          </a:p>
          <a:p>
            <a:pPr marL="285750" indent="-285750" algn="just">
              <a:lnSpc>
                <a:spcPct val="150%"/>
              </a:lnSpc>
              <a:buFont typeface="Wingdings" panose="05000000000000000000" pitchFamily="2" charset="2"/>
              <a:buChar char="§"/>
            </a:pPr>
            <a:r>
              <a:rPr lang="en-US" altLang="en-US" b="1" dirty="0">
                <a:solidFill>
                  <a:srgbClr val="000000"/>
                </a:solidFill>
                <a:latin typeface="Alexandria"/>
              </a:rPr>
              <a:t>Whitelist</a:t>
            </a:r>
            <a:r>
              <a:rPr lang="en-US" altLang="en-US" dirty="0">
                <a:solidFill>
                  <a:srgbClr val="000000"/>
                </a:solidFill>
                <a:latin typeface="Alexandria"/>
              </a:rPr>
              <a:t> approach (default-deny)</a:t>
            </a:r>
            <a:endParaRPr lang="en-US" altLang="en-US" b="1" dirty="0">
              <a:solidFill>
                <a:srgbClr val="000000"/>
              </a:solidFill>
              <a:latin typeface="Alexandria"/>
            </a:endParaRPr>
          </a:p>
          <a:p>
            <a:pPr lvl="1" algn="just">
              <a:lnSpc>
                <a:spcPct val="150%"/>
              </a:lnSpc>
            </a:pPr>
            <a:r>
              <a:rPr lang="en-US" altLang="en-US" dirty="0">
                <a:solidFill>
                  <a:srgbClr val="000000"/>
                </a:solidFill>
                <a:latin typeface="Alexandria"/>
              </a:rPr>
              <a:t>Packets are dropped or rejected unless they are specifically allowed by the firewall</a:t>
            </a:r>
          </a:p>
          <a:p>
            <a:pPr marL="742950" lvl="1" indent="-285750" algn="just">
              <a:lnSpc>
                <a:spcPct val="150%"/>
              </a:lnSpc>
              <a:buFont typeface="Wingdings" panose="05000000000000000000" pitchFamily="2" charset="2"/>
              <a:buChar char="Ø"/>
            </a:pPr>
            <a:r>
              <a:rPr lang="en-US" altLang="en-US" dirty="0">
                <a:solidFill>
                  <a:srgbClr val="000000"/>
                </a:solidFill>
                <a:latin typeface="Alexandria"/>
              </a:rPr>
              <a:t>Pros: A safer approach to defining a firewall ruleset </a:t>
            </a:r>
          </a:p>
          <a:p>
            <a:pPr marL="742950" lvl="1" indent="-285750" algn="just">
              <a:lnSpc>
                <a:spcPct val="150%"/>
              </a:lnSpc>
              <a:buFont typeface="Wingdings" panose="05000000000000000000" pitchFamily="2" charset="2"/>
              <a:buChar char="Ø"/>
            </a:pPr>
            <a:r>
              <a:rPr lang="en-US" altLang="en-US" dirty="0">
                <a:solidFill>
                  <a:srgbClr val="000000"/>
                </a:solidFill>
                <a:latin typeface="Alexandria"/>
              </a:rPr>
              <a:t>Cons: must consider all possible legitimate traffic in rulesets</a:t>
            </a:r>
          </a:p>
        </p:txBody>
      </p:sp>
      <p:sp>
        <p:nvSpPr>
          <p:cNvPr id="7" name="Slide Number Placeholder 6">
            <a:extLst>
              <a:ext uri="{FF2B5EF4-FFF2-40B4-BE49-F238E27FC236}">
                <a16:creationId xmlns:a16="http://schemas.microsoft.com/office/drawing/2014/main" id="{B15A9E0D-C62F-7705-DA62-A688F408E73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11</a:t>
            </a:fld>
            <a:endParaRPr lang="en-US">
              <a:solidFill>
                <a:srgbClr val="000000"/>
              </a:solidFill>
              <a:latin typeface="Alexandria"/>
            </a:endParaRPr>
          </a:p>
        </p:txBody>
      </p:sp>
    </p:spTree>
    <p:extLst>
      <p:ext uri="{BB962C8B-B14F-4D97-AF65-F5344CB8AC3E}">
        <p14:creationId xmlns:p14="http://schemas.microsoft.com/office/powerpoint/2010/main" val="4123113596"/>
      </p:ext>
    </p:extLst>
  </p:cSld>
  <p:clrMapOvr>
    <a:masterClrMapping/>
  </p:clrMapOvr>
</p:sld>
</file>

<file path=ppt/slides/slide1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05981"/>
            <a:ext cx="6265984" cy="461665"/>
          </a:xfrm>
          <a:prstGeom prst="rect">
            <a:avLst/>
          </a:prstGeom>
          <a:noFill/>
        </p:spPr>
        <p:txBody>
          <a:bodyPr wrap="square">
            <a:spAutoFit/>
          </a:bodyPr>
          <a:lstStyle/>
          <a:p>
            <a:r>
              <a:rPr lang="en-US" altLang="en-US" sz="2400" dirty="0">
                <a:solidFill>
                  <a:srgbClr val="000000"/>
                </a:solidFill>
                <a:latin typeface="Alexandria"/>
              </a:rPr>
              <a:t>Design Goals for Firewall</a:t>
            </a:r>
          </a:p>
        </p:txBody>
      </p:sp>
      <p:sp>
        <p:nvSpPr>
          <p:cNvPr id="9" name="TextBox 8">
            <a:extLst>
              <a:ext uri="{FF2B5EF4-FFF2-40B4-BE49-F238E27FC236}">
                <a16:creationId xmlns:a16="http://schemas.microsoft.com/office/drawing/2014/main" id="{9016E3C7-1DC9-A92F-E6B9-87B2640D45EC}"/>
              </a:ext>
            </a:extLst>
          </p:cNvPr>
          <p:cNvSpPr txBox="1"/>
          <p:nvPr/>
        </p:nvSpPr>
        <p:spPr>
          <a:xfrm>
            <a:off x="812800" y="1884950"/>
            <a:ext cx="10537370" cy="2957861"/>
          </a:xfrm>
          <a:prstGeom prst="rect">
            <a:avLst/>
          </a:prstGeom>
          <a:noFill/>
        </p:spPr>
        <p:txBody>
          <a:bodyPr wrap="square">
            <a:spAutoFit/>
          </a:bodyPr>
          <a:lstStyle/>
          <a:p>
            <a:pPr marL="342900" indent="-342900">
              <a:lnSpc>
                <a:spcPct val="150%"/>
              </a:lnSpc>
              <a:buFont typeface="+mj-lt"/>
              <a:buAutoNum type="arabicPeriod"/>
            </a:pPr>
            <a:r>
              <a:rPr lang="en-MY" sz="1800" b="0" i="0" u="none" strike="noStrike" baseline="0%" dirty="0">
                <a:solidFill>
                  <a:srgbClr val="000000"/>
                </a:solidFill>
                <a:latin typeface="Alexandria"/>
              </a:rPr>
              <a:t>The firewall is required to be used for all internal and external traffic. </a:t>
            </a:r>
            <a:br>
              <a:rPr lang="en-MY" sz="1800" b="0" i="0" u="none" strike="noStrike" baseline="0%" dirty="0">
                <a:solidFill>
                  <a:srgbClr val="000000"/>
                </a:solidFill>
                <a:latin typeface="Alexandria"/>
              </a:rPr>
            </a:br>
            <a:endParaRPr lang="en-MY" sz="1800" b="0" i="0" u="none" strike="noStrike" baseline="0%" dirty="0">
              <a:solidFill>
                <a:srgbClr val="000000"/>
              </a:solidFill>
              <a:latin typeface="Alexandria"/>
            </a:endParaRPr>
          </a:p>
          <a:p>
            <a:pPr marL="342900" indent="-342900" algn="just">
              <a:lnSpc>
                <a:spcPct val="150%"/>
              </a:lnSpc>
              <a:buFont typeface="+mj-lt"/>
              <a:buAutoNum type="arabicPeriod"/>
            </a:pPr>
            <a:r>
              <a:rPr lang="en-MY" sz="1800" b="0" i="0" u="none" strike="noStrike" baseline="0%" dirty="0">
                <a:solidFill>
                  <a:srgbClr val="000000"/>
                </a:solidFill>
                <a:latin typeface="Alexandria"/>
              </a:rPr>
              <a:t>Only traffic that has been authorized, as specified by the local security policy, will be permitted to pass. Different firewalls kinds are utilized, and they apply different security policies.</a:t>
            </a:r>
            <a:br>
              <a:rPr lang="en-MY" sz="1800" b="0" i="0" u="none" strike="noStrike" baseline="0%" dirty="0">
                <a:solidFill>
                  <a:srgbClr val="000000"/>
                </a:solidFill>
                <a:latin typeface="Alexandria"/>
              </a:rPr>
            </a:br>
            <a:endParaRPr lang="en-MY" dirty="0">
              <a:solidFill>
                <a:srgbClr val="000000"/>
              </a:solidFill>
              <a:latin typeface="Alexandria"/>
            </a:endParaRPr>
          </a:p>
          <a:p>
            <a:pPr marL="342900" indent="-342900" algn="just">
              <a:lnSpc>
                <a:spcPct val="150%"/>
              </a:lnSpc>
              <a:buFont typeface="+mj-lt"/>
              <a:buAutoNum type="arabicPeriod"/>
            </a:pPr>
            <a:r>
              <a:rPr lang="en-MY" sz="1800" b="0" i="0" u="none" strike="noStrike" baseline="0%" dirty="0">
                <a:solidFill>
                  <a:srgbClr val="000000"/>
                </a:solidFill>
                <a:latin typeface="Alexandria"/>
              </a:rPr>
              <a:t>Trusted computer systems are suitable for hosting a firewall and are often required in government applications.</a:t>
            </a: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3DCDE449-BE66-4176-280C-A20DFCFE59F6}"/>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12</a:t>
            </a:fld>
            <a:endParaRPr lang="en-US">
              <a:solidFill>
                <a:srgbClr val="000000"/>
              </a:solidFill>
              <a:latin typeface="Alexandria"/>
            </a:endParaRPr>
          </a:p>
        </p:txBody>
      </p:sp>
    </p:spTree>
    <p:extLst>
      <p:ext uri="{BB962C8B-B14F-4D97-AF65-F5344CB8AC3E}">
        <p14:creationId xmlns:p14="http://schemas.microsoft.com/office/powerpoint/2010/main" val="1969060581"/>
      </p:ext>
    </p:extLst>
  </p:cSld>
  <p:clrMapOvr>
    <a:masterClrMapping/>
  </p:clrMapOvr>
</p:sld>
</file>

<file path=ppt/slides/slide1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447129"/>
            <a:ext cx="6634632" cy="830997"/>
          </a:xfrm>
          <a:prstGeom prst="rect">
            <a:avLst/>
          </a:prstGeom>
          <a:noFill/>
        </p:spPr>
        <p:txBody>
          <a:bodyPr wrap="square">
            <a:spAutoFit/>
          </a:bodyPr>
          <a:lstStyle/>
          <a:p>
            <a:r>
              <a:rPr lang="en-US" altLang="en-US" sz="2400" dirty="0">
                <a:solidFill>
                  <a:srgbClr val="000000"/>
                </a:solidFill>
                <a:latin typeface="Alexandria"/>
              </a:rPr>
              <a:t>General Techniques That Firewalls Use To Control Access And Enforce The Site’s Security Policy</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1494734B-E8DF-0137-BC0B-F7E04D0ADAA6}"/>
              </a:ext>
            </a:extLst>
          </p:cNvPr>
          <p:cNvSpPr txBox="1"/>
          <p:nvPr/>
        </p:nvSpPr>
        <p:spPr>
          <a:xfrm>
            <a:off x="907920" y="1888730"/>
            <a:ext cx="10376159" cy="3338735"/>
          </a:xfrm>
          <a:prstGeom prst="rect">
            <a:avLst/>
          </a:prstGeom>
          <a:noFill/>
        </p:spPr>
        <p:txBody>
          <a:bodyPr wrap="square">
            <a:spAutoFit/>
          </a:bodyPr>
          <a:lstStyle/>
          <a:p>
            <a:pPr marL="285750" indent="-285750" algn="just">
              <a:lnSpc>
                <a:spcPct val="200%"/>
              </a:lnSpc>
              <a:buFont typeface="Wingdings" panose="05000000000000000000" pitchFamily="2" charset="2"/>
              <a:buChar char="§"/>
            </a:pPr>
            <a:r>
              <a:rPr lang="en-MY" sz="1800" b="1" i="0" u="none" strike="noStrike" baseline="0%" dirty="0">
                <a:solidFill>
                  <a:srgbClr val="000000"/>
                </a:solidFill>
                <a:latin typeface="Alexandria"/>
              </a:rPr>
              <a:t>Service control: </a:t>
            </a:r>
            <a:r>
              <a:rPr lang="en-MY" sz="1800" b="0" i="0" u="none" strike="noStrike" baseline="0%" dirty="0">
                <a:solidFill>
                  <a:srgbClr val="000000"/>
                </a:solidFill>
                <a:latin typeface="Alexandria"/>
              </a:rPr>
              <a:t>determines the types of Internet services that can be accessed, inbound or outbound. The firewall may filter traffic on the basis of IP address, protocol, or port number; may provide proxy software that receives and interprets each service request before passing it on; or may host the server software itself, such as a Web or mail service.</a:t>
            </a:r>
          </a:p>
          <a:p>
            <a:pPr marL="285750" indent="-285750" algn="just">
              <a:lnSpc>
                <a:spcPct val="200%"/>
              </a:lnSpc>
              <a:buFont typeface="Wingdings" panose="05000000000000000000" pitchFamily="2" charset="2"/>
              <a:buChar char="§"/>
            </a:pPr>
            <a:r>
              <a:rPr lang="en-MY" sz="1800" b="1" i="0" u="none" strike="noStrike" baseline="0%" dirty="0">
                <a:solidFill>
                  <a:srgbClr val="000000"/>
                </a:solidFill>
                <a:latin typeface="Alexandria"/>
              </a:rPr>
              <a:t>Direction control: </a:t>
            </a:r>
            <a:r>
              <a:rPr lang="en-MY" dirty="0">
                <a:solidFill>
                  <a:srgbClr val="000000"/>
                </a:solidFill>
                <a:latin typeface="Alexandria"/>
              </a:rPr>
              <a:t>establishes the direction in which specific service requests may be initiated and permitted to pass through the firewall.</a:t>
            </a:r>
          </a:p>
        </p:txBody>
      </p:sp>
      <p:sp>
        <p:nvSpPr>
          <p:cNvPr id="7" name="Slide Number Placeholder 6">
            <a:extLst>
              <a:ext uri="{FF2B5EF4-FFF2-40B4-BE49-F238E27FC236}">
                <a16:creationId xmlns:a16="http://schemas.microsoft.com/office/drawing/2014/main" id="{DEF4B468-FA8E-29E1-63DC-F312AEC15BA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13</a:t>
            </a:fld>
            <a:endParaRPr lang="en-US">
              <a:solidFill>
                <a:srgbClr val="000000"/>
              </a:solidFill>
              <a:latin typeface="Alexandria"/>
            </a:endParaRPr>
          </a:p>
        </p:txBody>
      </p:sp>
    </p:spTree>
    <p:extLst>
      <p:ext uri="{BB962C8B-B14F-4D97-AF65-F5344CB8AC3E}">
        <p14:creationId xmlns:p14="http://schemas.microsoft.com/office/powerpoint/2010/main" val="1541418283"/>
      </p:ext>
    </p:extLst>
  </p:cSld>
  <p:clrMapOvr>
    <a:masterClrMapping/>
  </p:clrMapOvr>
</p:sld>
</file>

<file path=ppt/slides/slide1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7" y="447129"/>
            <a:ext cx="6775783" cy="830997"/>
          </a:xfrm>
          <a:prstGeom prst="rect">
            <a:avLst/>
          </a:prstGeom>
          <a:noFill/>
        </p:spPr>
        <p:txBody>
          <a:bodyPr wrap="square">
            <a:spAutoFit/>
          </a:bodyPr>
          <a:lstStyle/>
          <a:p>
            <a:r>
              <a:rPr lang="en-US" altLang="en-US" sz="2400" dirty="0">
                <a:solidFill>
                  <a:srgbClr val="000000"/>
                </a:solidFill>
                <a:latin typeface="Alexandria"/>
              </a:rPr>
              <a:t>General Techniques That Firewalls Use To Control Access And Enforce The Site’s Security Policy (cont.)</a:t>
            </a:r>
          </a:p>
        </p:txBody>
      </p:sp>
      <p:sp>
        <p:nvSpPr>
          <p:cNvPr id="9" name="TextBox 8">
            <a:extLst>
              <a:ext uri="{FF2B5EF4-FFF2-40B4-BE49-F238E27FC236}">
                <a16:creationId xmlns:a16="http://schemas.microsoft.com/office/drawing/2014/main" id="{12AABA2F-74B4-D88C-FEC7-13BEE196E48B}"/>
              </a:ext>
            </a:extLst>
          </p:cNvPr>
          <p:cNvSpPr txBox="1"/>
          <p:nvPr/>
        </p:nvSpPr>
        <p:spPr>
          <a:xfrm>
            <a:off x="879928" y="1748650"/>
            <a:ext cx="10432143" cy="2784737"/>
          </a:xfrm>
          <a:prstGeom prst="rect">
            <a:avLst/>
          </a:prstGeom>
          <a:noFill/>
        </p:spPr>
        <p:txBody>
          <a:bodyPr wrap="square">
            <a:spAutoFit/>
          </a:bodyPr>
          <a:lstStyle/>
          <a:p>
            <a:pPr marL="285750" indent="-285750" algn="just">
              <a:lnSpc>
                <a:spcPct val="200%"/>
              </a:lnSpc>
              <a:buFont typeface="Wingdings" panose="05000000000000000000" pitchFamily="2" charset="2"/>
              <a:buChar char="§"/>
            </a:pPr>
            <a:r>
              <a:rPr lang="en-MY" sz="1800" b="1" i="0" u="none" strike="noStrike" baseline="0%" dirty="0">
                <a:solidFill>
                  <a:srgbClr val="000000"/>
                </a:solidFill>
                <a:latin typeface="Alexandria"/>
              </a:rPr>
              <a:t>User control</a:t>
            </a:r>
            <a:r>
              <a:rPr lang="en-MY" sz="1800" i="0" u="none" strike="noStrike" baseline="0%" dirty="0">
                <a:solidFill>
                  <a:srgbClr val="000000"/>
                </a:solidFill>
                <a:latin typeface="Alexandria"/>
              </a:rPr>
              <a:t>: </a:t>
            </a:r>
            <a:r>
              <a:rPr lang="en-MY" dirty="0">
                <a:solidFill>
                  <a:srgbClr val="000000"/>
                </a:solidFill>
                <a:latin typeface="Alexandria"/>
              </a:rPr>
              <a:t>regulates access to a service according to the user making the request. Users inside the firewall perimeter normally have access to this capability (local users).</a:t>
            </a:r>
          </a:p>
          <a:p>
            <a:pPr marL="285750" indent="-285750" algn="just">
              <a:lnSpc>
                <a:spcPct val="200%"/>
              </a:lnSpc>
              <a:buFont typeface="Wingdings" panose="05000000000000000000" pitchFamily="2" charset="2"/>
              <a:buChar char="§"/>
            </a:pPr>
            <a:endParaRPr lang="en-MY" dirty="0">
              <a:solidFill>
                <a:srgbClr val="000000"/>
              </a:solidFill>
              <a:latin typeface="Alexandria"/>
            </a:endParaRPr>
          </a:p>
          <a:p>
            <a:pPr marL="285750" indent="-285750" algn="just">
              <a:lnSpc>
                <a:spcPct val="200%"/>
              </a:lnSpc>
              <a:buFont typeface="Wingdings" panose="05000000000000000000" pitchFamily="2" charset="2"/>
              <a:buChar char="§"/>
            </a:pPr>
            <a:r>
              <a:rPr lang="en-MY" sz="1800" b="1" i="0" u="none" strike="noStrike" baseline="0%" dirty="0" err="1">
                <a:solidFill>
                  <a:srgbClr val="000000"/>
                </a:solidFill>
                <a:latin typeface="Alexandria"/>
              </a:rPr>
              <a:t>Behavior</a:t>
            </a:r>
            <a:r>
              <a:rPr lang="en-MY" sz="1800" b="1" i="0" u="none" strike="noStrike" baseline="0%" dirty="0">
                <a:solidFill>
                  <a:srgbClr val="000000"/>
                </a:solidFill>
                <a:latin typeface="Alexandria"/>
              </a:rPr>
              <a:t> control: </a:t>
            </a:r>
            <a:r>
              <a:rPr lang="en-MY" dirty="0">
                <a:solidFill>
                  <a:srgbClr val="000000"/>
                </a:solidFill>
                <a:latin typeface="Alexandria"/>
              </a:rPr>
              <a:t>regulates how specific services are used. For instance, the firewall might filter email to filter out spam, or it might allow outside access to just some of the data on a local Web server.</a:t>
            </a: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F2D90F98-C615-4523-4774-A1DA608C1C2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14</a:t>
            </a:fld>
            <a:endParaRPr lang="en-US">
              <a:solidFill>
                <a:srgbClr val="000000"/>
              </a:solidFill>
              <a:latin typeface="Alexandria"/>
            </a:endParaRPr>
          </a:p>
        </p:txBody>
      </p:sp>
    </p:spTree>
    <p:extLst>
      <p:ext uri="{BB962C8B-B14F-4D97-AF65-F5344CB8AC3E}">
        <p14:creationId xmlns:p14="http://schemas.microsoft.com/office/powerpoint/2010/main" val="4078234484"/>
      </p:ext>
    </p:extLst>
  </p:cSld>
  <p:clrMapOvr>
    <a:masterClrMapping/>
  </p:clrMapOvr>
</p:sld>
</file>

<file path=ppt/slides/slide15.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31348"/>
            <a:ext cx="6265984" cy="461665"/>
          </a:xfrm>
          <a:prstGeom prst="rect">
            <a:avLst/>
          </a:prstGeom>
          <a:noFill/>
        </p:spPr>
        <p:txBody>
          <a:bodyPr wrap="square">
            <a:spAutoFit/>
          </a:bodyPr>
          <a:lstStyle/>
          <a:p>
            <a:r>
              <a:rPr lang="en-US" altLang="en-US" sz="2400" dirty="0">
                <a:solidFill>
                  <a:srgbClr val="000000"/>
                </a:solidFill>
                <a:latin typeface="Alexandria"/>
              </a:rPr>
              <a:t>Types of firewalls </a:t>
            </a:r>
            <a:endParaRPr lang="en-US" sz="2400" dirty="0">
              <a:solidFill>
                <a:srgbClr val="000000"/>
              </a:solidFill>
              <a:latin typeface="Alexandria"/>
            </a:endParaRPr>
          </a:p>
        </p:txBody>
      </p:sp>
      <p:pic>
        <p:nvPicPr>
          <p:cNvPr id="7" name="firewall_types">
            <a:hlinkClick r:id="" action="ppaction://media"/>
            <a:extLst>
              <a:ext uri="{FF2B5EF4-FFF2-40B4-BE49-F238E27FC236}">
                <a16:creationId xmlns:a16="http://schemas.microsoft.com/office/drawing/2014/main" id="{53A7AA5D-F1F6-9378-DDDE-2D0327A3D54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8.577%" t="8.967%" r="18.169%"/>
          <a:stretch/>
        </p:blipFill>
        <p:spPr>
          <a:xfrm>
            <a:off x="2051615" y="1383920"/>
            <a:ext cx="6224906" cy="4351338"/>
          </a:xfrm>
          <a:prstGeom prst="rect">
            <a:avLst/>
          </a:prstGeom>
        </p:spPr>
      </p:pic>
      <p:sp>
        <p:nvSpPr>
          <p:cNvPr id="9" name="Slide Number Placeholder 8">
            <a:extLst>
              <a:ext uri="{FF2B5EF4-FFF2-40B4-BE49-F238E27FC236}">
                <a16:creationId xmlns:a16="http://schemas.microsoft.com/office/drawing/2014/main" id="{D4662812-920E-27D1-F18C-A3BC36B50712}"/>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15</a:t>
            </a:fld>
            <a:endParaRPr lang="en-US">
              <a:solidFill>
                <a:srgbClr val="000000"/>
              </a:solidFill>
              <a:latin typeface="Alexandria"/>
            </a:endParaRPr>
          </a:p>
        </p:txBody>
      </p:sp>
    </p:spTree>
    <p:extLst>
      <p:ext uri="{BB962C8B-B14F-4D97-AF65-F5344CB8AC3E}">
        <p14:creationId xmlns:p14="http://schemas.microsoft.com/office/powerpoint/2010/main" val="108392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0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
                <p:cTn id="7" fill="hold" display="0">
                  <p:stCondLst>
                    <p:cond delay="indefinite"/>
                  </p:stCondLst>
                </p:cTn>
                <p:tgtEl>
                  <p:spTgt spid="7"/>
                </p:tgtEl>
              </p:cMediaNode>
            </p:video>
          </p:childTnLst>
        </p:cTn>
      </p:par>
    </p:tnLst>
  </p:timing>
</p:sld>
</file>

<file path=ppt/slides/slide1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17809"/>
            <a:ext cx="6265984" cy="461665"/>
          </a:xfrm>
          <a:prstGeom prst="rect">
            <a:avLst/>
          </a:prstGeom>
          <a:noFill/>
        </p:spPr>
        <p:txBody>
          <a:bodyPr wrap="square">
            <a:spAutoFit/>
          </a:bodyPr>
          <a:lstStyle/>
          <a:p>
            <a:r>
              <a:rPr lang="en-US" altLang="en-US" sz="2400" dirty="0">
                <a:solidFill>
                  <a:srgbClr val="000000"/>
                </a:solidFill>
                <a:latin typeface="Alexandria"/>
              </a:rPr>
              <a:t>Packet Filter Firewall</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818CA441-93E1-4C00-1E74-145C3675B5E5}"/>
              </a:ext>
            </a:extLst>
          </p:cNvPr>
          <p:cNvSpPr txBox="1"/>
          <p:nvPr/>
        </p:nvSpPr>
        <p:spPr>
          <a:xfrm>
            <a:off x="674067" y="1832268"/>
            <a:ext cx="5041231" cy="3788858"/>
          </a:xfrm>
          <a:prstGeom prst="rect">
            <a:avLst/>
          </a:prstGeom>
          <a:noFill/>
        </p:spPr>
        <p:txBody>
          <a:bodyPr wrap="square">
            <a:spAutoFit/>
          </a:bodyPr>
          <a:lstStyle/>
          <a:p>
            <a:pPr marL="438146" indent="-285750" algn="just">
              <a:lnSpc>
                <a:spcPct val="150%"/>
              </a:lnSpc>
              <a:buSzPts val="1800"/>
              <a:buFont typeface="Wingdings" panose="05000000000000000000" pitchFamily="2" charset="2"/>
              <a:buChar char="§"/>
            </a:pPr>
            <a:r>
              <a:rPr lang="en-US" dirty="0">
                <a:solidFill>
                  <a:srgbClr val="000000"/>
                </a:solidFill>
                <a:latin typeface="Alexandria"/>
              </a:rPr>
              <a:t>This firewall controls traffic based on the information in packet headers, without looking into the payload that contains application data.</a:t>
            </a:r>
          </a:p>
          <a:p>
            <a:pPr marL="438146" indent="-285750" algn="just">
              <a:lnSpc>
                <a:spcPct val="150%"/>
              </a:lnSpc>
              <a:buSzPts val="1800"/>
              <a:buFont typeface="Wingdings" panose="05000000000000000000" pitchFamily="2" charset="2"/>
              <a:buChar char="§"/>
            </a:pPr>
            <a:r>
              <a:rPr lang="en-US" dirty="0">
                <a:solidFill>
                  <a:srgbClr val="000000"/>
                </a:solidFill>
                <a:latin typeface="Alexandria"/>
              </a:rPr>
              <a:t>Doesn’t maintain the states of packets. Also called Stateless Firewall.</a:t>
            </a:r>
          </a:p>
          <a:p>
            <a:pPr marL="438146" indent="-285750" algn="just">
              <a:lnSpc>
                <a:spcPct val="150%"/>
              </a:lnSpc>
              <a:buSzPts val="1800"/>
              <a:buFont typeface="Wingdings" panose="05000000000000000000" pitchFamily="2" charset="2"/>
              <a:buChar char="§"/>
            </a:pPr>
            <a:r>
              <a:rPr lang="en-US" dirty="0">
                <a:solidFill>
                  <a:srgbClr val="000000"/>
                </a:solidFill>
                <a:latin typeface="Alexandria"/>
              </a:rPr>
              <a:t>Also, in this type of firewall, predetermined entries that contain the IP address and port are saved into the access control entries (ACEs)  table. </a:t>
            </a:r>
          </a:p>
        </p:txBody>
      </p:sp>
      <p:pic>
        <p:nvPicPr>
          <p:cNvPr id="10" name="Picture 9">
            <a:extLst>
              <a:ext uri="{FF2B5EF4-FFF2-40B4-BE49-F238E27FC236}">
                <a16:creationId xmlns:a16="http://schemas.microsoft.com/office/drawing/2014/main" id="{2D2923CB-48EE-22C3-811F-B16EE7559CF1}"/>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
                    </a14:imgEffect>
                  </a14:imgLayer>
                </a14:imgProps>
              </a:ext>
            </a:extLst>
          </a:blip>
          <a:stretch>
            <a:fillRect/>
          </a:stretch>
        </p:blipFill>
        <p:spPr>
          <a:xfrm>
            <a:off x="6281637" y="1565747"/>
            <a:ext cx="2164441" cy="3348609"/>
          </a:xfrm>
          <a:prstGeom prst="rect">
            <a:avLst/>
          </a:prstGeom>
        </p:spPr>
      </p:pic>
      <p:pic>
        <p:nvPicPr>
          <p:cNvPr id="11" name="Firewall - 26724">
            <a:hlinkClick r:id="" action="ppaction://media"/>
            <a:extLst>
              <a:ext uri="{FF2B5EF4-FFF2-40B4-BE49-F238E27FC236}">
                <a16:creationId xmlns:a16="http://schemas.microsoft.com/office/drawing/2014/main" id="{DD96C42F-A54B-61C4-77E3-23639677D6C7}"/>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8387270" y="2551575"/>
            <a:ext cx="1606527" cy="1498745"/>
          </a:xfrm>
          <a:prstGeom prst="rect">
            <a:avLst/>
          </a:prstGeom>
        </p:spPr>
      </p:pic>
      <p:pic>
        <p:nvPicPr>
          <p:cNvPr id="13" name="Picture 12">
            <a:extLst>
              <a:ext uri="{FF2B5EF4-FFF2-40B4-BE49-F238E27FC236}">
                <a16:creationId xmlns:a16="http://schemas.microsoft.com/office/drawing/2014/main" id="{E42C0C96-679D-3A35-DCDF-BAEBC3F83EA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
                    </a14:imgEffect>
                  </a14:imgLayer>
                </a14:imgProps>
              </a:ext>
            </a:extLst>
          </a:blip>
          <a:stretch>
            <a:fillRect/>
          </a:stretch>
        </p:blipFill>
        <p:spPr>
          <a:xfrm>
            <a:off x="9993797" y="2752307"/>
            <a:ext cx="2078878" cy="1097280"/>
          </a:xfrm>
          <a:prstGeom prst="rect">
            <a:avLst/>
          </a:prstGeom>
        </p:spPr>
      </p:pic>
      <p:graphicFrame>
        <p:nvGraphicFramePr>
          <p:cNvPr id="14" name="Table 2">
            <a:extLst>
              <a:ext uri="{FF2B5EF4-FFF2-40B4-BE49-F238E27FC236}">
                <a16:creationId xmlns:a16="http://schemas.microsoft.com/office/drawing/2014/main" id="{58649EB2-79E5-5F90-CFD5-B4AFD6630EBB}"/>
              </a:ext>
            </a:extLst>
          </p:cNvPr>
          <p:cNvGraphicFramePr>
            <a:graphicFrameLocks noGrp="1"/>
          </p:cNvGraphicFramePr>
          <p:nvPr/>
        </p:nvGraphicFramePr>
        <p:xfrm>
          <a:off x="7794176" y="4523846"/>
          <a:ext cx="2970848" cy="1097280"/>
        </p:xfrm>
        <a:graphic>
          <a:graphicData uri="http://purl.oclc.org/ooxml/drawingml/table">
            <a:tbl>
              <a:tblPr firstRow="1" bandRow="1">
                <a:tableStyleId>{3C2FFA5D-87B4-456A-9821-1D502468CF0F}</a:tableStyleId>
              </a:tblPr>
              <a:tblGrid>
                <a:gridCol w="1778729">
                  <a:extLst>
                    <a:ext uri="{9D8B030D-6E8A-4147-A177-3AD203B41FA5}">
                      <a16:colId xmlns:a16="http://schemas.microsoft.com/office/drawing/2014/main" val="1124005264"/>
                    </a:ext>
                  </a:extLst>
                </a:gridCol>
                <a:gridCol w="1192119">
                  <a:extLst>
                    <a:ext uri="{9D8B030D-6E8A-4147-A177-3AD203B41FA5}">
                      <a16:colId xmlns:a16="http://schemas.microsoft.com/office/drawing/2014/main" val="3761829317"/>
                    </a:ext>
                  </a:extLst>
                </a:gridCol>
              </a:tblGrid>
              <a:tr h="356071">
                <a:tc gridSpan="2">
                  <a:txBody>
                    <a:bodyPr/>
                    <a:lstStyle/>
                    <a:p>
                      <a:r>
                        <a:rPr lang="en-US" sz="1800" b="1" i="0" kern="1200" dirty="0">
                          <a:solidFill>
                            <a:schemeClr val="lt1"/>
                          </a:solidFill>
                          <a:effectLst/>
                          <a:latin typeface="+mn-lt"/>
                          <a:ea typeface="+mn-ea"/>
                          <a:cs typeface="+mn-cs"/>
                        </a:rPr>
                        <a:t>access control entries (ACEs)</a:t>
                      </a:r>
                      <a:r>
                        <a:rPr lang="en-US" b="1" dirty="0"/>
                        <a:t> </a:t>
                      </a:r>
                    </a:p>
                  </a:txBody>
                  <a:tcPr/>
                </a:tc>
                <a:tc hMerge="1">
                  <a:txBody>
                    <a:bodyPr/>
                    <a:lstStyle/>
                    <a:p>
                      <a:endParaRPr lang="en-US" dirty="0"/>
                    </a:p>
                  </a:txBody>
                  <a:tcPr/>
                </a:tc>
                <a:extLst>
                  <a:ext uri="{0D108BD9-81ED-4DB2-BD59-A6C34878D82A}">
                    <a16:rowId xmlns:a16="http://schemas.microsoft.com/office/drawing/2014/main" val="1660148512"/>
                  </a:ext>
                </a:extLst>
              </a:tr>
              <a:tr h="356071">
                <a:tc>
                  <a:txBody>
                    <a:bodyPr/>
                    <a:lstStyle/>
                    <a:p>
                      <a:r>
                        <a:rPr lang="en-US" dirty="0"/>
                        <a:t>10.203.2.22</a:t>
                      </a:r>
                    </a:p>
                  </a:txBody>
                  <a:tcPr/>
                </a:tc>
                <a:tc>
                  <a:txBody>
                    <a:bodyPr/>
                    <a:lstStyle/>
                    <a:p>
                      <a:r>
                        <a:rPr lang="en-US" dirty="0"/>
                        <a:t>80</a:t>
                      </a:r>
                    </a:p>
                  </a:txBody>
                  <a:tcPr/>
                </a:tc>
                <a:extLst>
                  <a:ext uri="{0D108BD9-81ED-4DB2-BD59-A6C34878D82A}">
                    <a16:rowId xmlns:a16="http://schemas.microsoft.com/office/drawing/2014/main" val="760778572"/>
                  </a:ext>
                </a:extLst>
              </a:tr>
              <a:tr h="348929">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15863844"/>
                  </a:ext>
                </a:extLst>
              </a:tr>
            </a:tbl>
          </a:graphicData>
        </a:graphic>
      </p:graphicFrame>
      <p:cxnSp>
        <p:nvCxnSpPr>
          <p:cNvPr id="15" name="Straight Arrow Connector 14">
            <a:extLst>
              <a:ext uri="{FF2B5EF4-FFF2-40B4-BE49-F238E27FC236}">
                <a16:creationId xmlns:a16="http://schemas.microsoft.com/office/drawing/2014/main" id="{3280B972-4950-A240-1BE6-7DE1EE4A060C}"/>
              </a:ext>
            </a:extLst>
          </p:cNvPr>
          <p:cNvCxnSpPr>
            <a:cxnSpLocks/>
          </p:cNvCxnSpPr>
          <p:nvPr/>
        </p:nvCxnSpPr>
        <p:spPr>
          <a:xfrm>
            <a:off x="9291399" y="4050320"/>
            <a:ext cx="0" cy="49072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7" name="Slide Number Placeholder 6">
            <a:extLst>
              <a:ext uri="{FF2B5EF4-FFF2-40B4-BE49-F238E27FC236}">
                <a16:creationId xmlns:a16="http://schemas.microsoft.com/office/drawing/2014/main" id="{80C91E80-CEA8-4C4A-1668-D40B522B58E9}"/>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16</a:t>
            </a:fld>
            <a:endParaRPr lang="en-US">
              <a:solidFill>
                <a:srgbClr val="000000"/>
              </a:solidFill>
              <a:latin typeface="Alexandria"/>
            </a:endParaRPr>
          </a:p>
        </p:txBody>
      </p:sp>
    </p:spTree>
    <p:extLst>
      <p:ext uri="{BB962C8B-B14F-4D97-AF65-F5344CB8AC3E}">
        <p14:creationId xmlns:p14="http://schemas.microsoft.com/office/powerpoint/2010/main" val="1364526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66"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1"/>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11"/>
                                        </p:tgtEl>
                                      </p:cBhvr>
                                    </p:cmd>
                                  </p:childTnLst>
                                </p:cTn>
                              </p:par>
                            </p:childTnLst>
                          </p:cTn>
                        </p:par>
                      </p:childTnLst>
                    </p:cTn>
                  </p:par>
                </p:childTnLst>
              </p:cTn>
              <p:nextCondLst>
                <p:cond evt="onClick" delay="0">
                  <p:tgtEl>
                    <p:spTgt spid="11"/>
                  </p:tgtEl>
                </p:cond>
              </p:nextCondLst>
            </p:seq>
            <p:video>
              <p:cMediaNode vol="80%">
                <p:cTn id="18" repeatCount="indefinite" fill="hold" display="0">
                  <p:stCondLst>
                    <p:cond delay="indefinite"/>
                  </p:stCondLst>
                </p:cTn>
                <p:tgtEl>
                  <p:spTgt spid="11"/>
                </p:tgtEl>
              </p:cMediaNode>
            </p:video>
          </p:childTnLst>
        </p:cTn>
      </p:par>
    </p:tnLst>
  </p:timing>
</p:sld>
</file>

<file path=ppt/slides/slide1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17809"/>
            <a:ext cx="6265984" cy="461665"/>
          </a:xfrm>
          <a:prstGeom prst="rect">
            <a:avLst/>
          </a:prstGeom>
          <a:noFill/>
        </p:spPr>
        <p:txBody>
          <a:bodyPr wrap="square">
            <a:spAutoFit/>
          </a:bodyPr>
          <a:lstStyle/>
          <a:p>
            <a:r>
              <a:rPr lang="en-US" altLang="en-US" sz="2400" dirty="0">
                <a:solidFill>
                  <a:srgbClr val="000000"/>
                </a:solidFill>
                <a:latin typeface="Alexandria"/>
              </a:rPr>
              <a:t>Packet Filter Firewall (cont.)</a:t>
            </a:r>
            <a:endParaRPr lang="en-US" sz="2400" dirty="0">
              <a:solidFill>
                <a:srgbClr val="000000"/>
              </a:solidFill>
              <a:latin typeface="Alexandria"/>
            </a:endParaRPr>
          </a:p>
        </p:txBody>
      </p:sp>
      <p:pic>
        <p:nvPicPr>
          <p:cNvPr id="7" name="Content Placeholder 3" descr="Diagram&#10;&#10;Description automatically generated">
            <a:extLst>
              <a:ext uri="{FF2B5EF4-FFF2-40B4-BE49-F238E27FC236}">
                <a16:creationId xmlns:a16="http://schemas.microsoft.com/office/drawing/2014/main" id="{9FCD2752-6055-AF58-4B00-7AC2263E9709}"/>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
                    </a14:imgEffect>
                  </a14:imgLayer>
                </a14:imgProps>
              </a:ext>
              <a:ext uri="{28A0092B-C50C-407E-A947-70E740481C1C}">
                <a14:useLocalDpi xmlns:a14="http://schemas.microsoft.com/office/drawing/2010/main" val="0"/>
              </a:ext>
            </a:extLst>
          </a:blip>
          <a:stretch>
            <a:fillRect/>
          </a:stretch>
        </p:blipFill>
        <p:spPr>
          <a:xfrm>
            <a:off x="1753616" y="2179258"/>
            <a:ext cx="8684767" cy="4060933"/>
          </a:xfrm>
          <a:prstGeom prst="rect">
            <a:avLst/>
          </a:prstGeom>
        </p:spPr>
      </p:pic>
      <p:sp>
        <p:nvSpPr>
          <p:cNvPr id="9" name="Slide Number Placeholder 8">
            <a:extLst>
              <a:ext uri="{FF2B5EF4-FFF2-40B4-BE49-F238E27FC236}">
                <a16:creationId xmlns:a16="http://schemas.microsoft.com/office/drawing/2014/main" id="{022F3594-6A3C-A3D2-37DD-42C22DD2AE3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17</a:t>
            </a:fld>
            <a:endParaRPr lang="en-US">
              <a:solidFill>
                <a:srgbClr val="000000"/>
              </a:solidFill>
              <a:latin typeface="Alexandria"/>
            </a:endParaRPr>
          </a:p>
        </p:txBody>
      </p:sp>
    </p:spTree>
    <p:extLst>
      <p:ext uri="{BB962C8B-B14F-4D97-AF65-F5344CB8AC3E}">
        <p14:creationId xmlns:p14="http://schemas.microsoft.com/office/powerpoint/2010/main" val="3233567058"/>
      </p:ext>
    </p:extLst>
  </p:cSld>
  <p:clrMapOvr>
    <a:masterClrMapping/>
  </p:clrMapOvr>
</p:sld>
</file>

<file path=ppt/slides/slide18.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7" name="Content Placeholder 4">
            <a:extLst>
              <a:ext uri="{FF2B5EF4-FFF2-40B4-BE49-F238E27FC236}">
                <a16:creationId xmlns:a16="http://schemas.microsoft.com/office/drawing/2014/main" id="{88A6DCC8-4E37-A2AE-0121-A7EAE4DA5961}"/>
              </a:ext>
            </a:extLst>
          </p:cNvPr>
          <p:cNvPicPr>
            <a:picLocks noChangeAspect="1"/>
          </p:cNvPicPr>
          <p:nvPr/>
        </p:nvPicPr>
        <p:blipFill>
          <a:blip r:embed="rId2">
            <a:duotone>
              <a:prstClr val="black"/>
              <a:schemeClr val="accent6">
                <a:tint val="45%"/>
                <a:satMod val="400%"/>
              </a:schemeClr>
            </a:duotone>
          </a:blip>
          <a:stretch>
            <a:fillRect/>
          </a:stretch>
        </p:blipFill>
        <p:spPr>
          <a:xfrm>
            <a:off x="1431368" y="2004216"/>
            <a:ext cx="9329263" cy="3863557"/>
          </a:xfrm>
          <a:prstGeom prst="rect">
            <a:avLst/>
          </a:prstGeom>
        </p:spPr>
      </p:pic>
      <p:sp>
        <p:nvSpPr>
          <p:cNvPr id="9" name="Slide Number Placeholder 8">
            <a:extLst>
              <a:ext uri="{FF2B5EF4-FFF2-40B4-BE49-F238E27FC236}">
                <a16:creationId xmlns:a16="http://schemas.microsoft.com/office/drawing/2014/main" id="{F55F2C18-2552-AE25-0D09-BE5F892A00E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18</a:t>
            </a:fld>
            <a:endParaRPr lang="en-US">
              <a:solidFill>
                <a:srgbClr val="000000"/>
              </a:solidFill>
              <a:latin typeface="Alexandria"/>
            </a:endParaRPr>
          </a:p>
        </p:txBody>
      </p:sp>
      <p:sp>
        <p:nvSpPr>
          <p:cNvPr id="11" name="TextBox 10">
            <a:extLst>
              <a:ext uri="{FF2B5EF4-FFF2-40B4-BE49-F238E27FC236}">
                <a16:creationId xmlns:a16="http://schemas.microsoft.com/office/drawing/2014/main" id="{4B9DB30B-C2A8-BE64-0E18-62802F75C61B}"/>
              </a:ext>
            </a:extLst>
          </p:cNvPr>
          <p:cNvSpPr txBox="1"/>
          <p:nvPr/>
        </p:nvSpPr>
        <p:spPr>
          <a:xfrm>
            <a:off x="2563010" y="620434"/>
            <a:ext cx="6223298" cy="461665"/>
          </a:xfrm>
          <a:prstGeom prst="rect">
            <a:avLst/>
          </a:prstGeom>
          <a:noFill/>
        </p:spPr>
        <p:txBody>
          <a:bodyPr wrap="square">
            <a:spAutoFit/>
          </a:bodyPr>
          <a:lstStyle/>
          <a:p>
            <a:r>
              <a:rPr lang="en-US" altLang="en-US" sz="2400" dirty="0">
                <a:solidFill>
                  <a:srgbClr val="000000"/>
                </a:solidFill>
                <a:latin typeface="Alexandria"/>
              </a:rPr>
              <a:t>Packet Filter Firewall (cont.)</a:t>
            </a:r>
            <a:endParaRPr lang="en-US" sz="2400" dirty="0">
              <a:solidFill>
                <a:srgbClr val="000000"/>
              </a:solidFill>
              <a:latin typeface="Alexandria"/>
            </a:endParaRPr>
          </a:p>
        </p:txBody>
      </p:sp>
    </p:spTree>
    <p:extLst>
      <p:ext uri="{BB962C8B-B14F-4D97-AF65-F5344CB8AC3E}">
        <p14:creationId xmlns:p14="http://schemas.microsoft.com/office/powerpoint/2010/main" val="3228403398"/>
      </p:ext>
    </p:extLst>
  </p:cSld>
  <p:clrMapOvr>
    <a:masterClrMapping/>
  </p:clrMapOvr>
</p:sld>
</file>

<file path=ppt/slides/slide19.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F55F2C18-2552-AE25-0D09-BE5F892A00E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19</a:t>
            </a:fld>
            <a:endParaRPr lang="en-US">
              <a:solidFill>
                <a:srgbClr val="000000"/>
              </a:solidFill>
              <a:latin typeface="Alexandria"/>
            </a:endParaRPr>
          </a:p>
        </p:txBody>
      </p:sp>
      <p:sp>
        <p:nvSpPr>
          <p:cNvPr id="11" name="TextBox 10">
            <a:extLst>
              <a:ext uri="{FF2B5EF4-FFF2-40B4-BE49-F238E27FC236}">
                <a16:creationId xmlns:a16="http://schemas.microsoft.com/office/drawing/2014/main" id="{4B9DB30B-C2A8-BE64-0E18-62802F75C61B}"/>
              </a:ext>
            </a:extLst>
          </p:cNvPr>
          <p:cNvSpPr txBox="1"/>
          <p:nvPr/>
        </p:nvSpPr>
        <p:spPr>
          <a:xfrm>
            <a:off x="2563010" y="620434"/>
            <a:ext cx="6223298" cy="461665"/>
          </a:xfrm>
          <a:prstGeom prst="rect">
            <a:avLst/>
          </a:prstGeom>
          <a:noFill/>
        </p:spPr>
        <p:txBody>
          <a:bodyPr wrap="square">
            <a:spAutoFit/>
          </a:bodyPr>
          <a:lstStyle/>
          <a:p>
            <a:r>
              <a:rPr lang="en-US" altLang="en-US" sz="2400" dirty="0">
                <a:solidFill>
                  <a:srgbClr val="000000"/>
                </a:solidFill>
                <a:latin typeface="Alexandria"/>
              </a:rPr>
              <a:t>Packet Filter Firewall (cont.)</a:t>
            </a:r>
            <a:endParaRPr lang="en-US" sz="2400" dirty="0">
              <a:solidFill>
                <a:srgbClr val="000000"/>
              </a:solidFill>
              <a:latin typeface="Alexandria"/>
            </a:endParaRPr>
          </a:p>
        </p:txBody>
      </p:sp>
      <p:pic>
        <p:nvPicPr>
          <p:cNvPr id="12" name="Picture 11">
            <a:extLst>
              <a:ext uri="{FF2B5EF4-FFF2-40B4-BE49-F238E27FC236}">
                <a16:creationId xmlns:a16="http://schemas.microsoft.com/office/drawing/2014/main" id="{3A58F605-FA14-8635-81B2-3A81EA8D6DCB}"/>
              </a:ext>
            </a:extLst>
          </p:cNvPr>
          <p:cNvPicPr>
            <a:picLocks noChangeAspect="1"/>
          </p:cNvPicPr>
          <p:nvPr/>
        </p:nvPicPr>
        <p:blipFill>
          <a:blip r:embed="rId2">
            <a:duotone>
              <a:prstClr val="black"/>
              <a:schemeClr val="accent6">
                <a:tint val="45%"/>
                <a:satMod val="400%"/>
              </a:schemeClr>
            </a:duotone>
          </a:blip>
          <a:stretch>
            <a:fillRect/>
          </a:stretch>
        </p:blipFill>
        <p:spPr>
          <a:xfrm>
            <a:off x="2057400" y="1989268"/>
            <a:ext cx="8077200" cy="1447800"/>
          </a:xfrm>
          <a:prstGeom prst="rect">
            <a:avLst/>
          </a:prstGeom>
        </p:spPr>
      </p:pic>
      <p:sp>
        <p:nvSpPr>
          <p:cNvPr id="14" name="TextBox 13">
            <a:extLst>
              <a:ext uri="{FF2B5EF4-FFF2-40B4-BE49-F238E27FC236}">
                <a16:creationId xmlns:a16="http://schemas.microsoft.com/office/drawing/2014/main" id="{83826005-2406-61C3-90ED-26915E9FEF28}"/>
              </a:ext>
            </a:extLst>
          </p:cNvPr>
          <p:cNvSpPr txBox="1"/>
          <p:nvPr/>
        </p:nvSpPr>
        <p:spPr>
          <a:xfrm>
            <a:off x="2387301" y="3688167"/>
            <a:ext cx="8800651" cy="1295868"/>
          </a:xfrm>
          <a:prstGeom prst="rect">
            <a:avLst/>
          </a:prstGeom>
          <a:noFill/>
        </p:spPr>
        <p:txBody>
          <a:bodyPr wrap="square">
            <a:spAutoFit/>
          </a:bodyPr>
          <a:lstStyle/>
          <a:p>
            <a:pPr algn="just">
              <a:lnSpc>
                <a:spcPct val="150%"/>
              </a:lnSpc>
            </a:pPr>
            <a:r>
              <a:rPr lang="en-MY" sz="1800" b="0" i="0" u="none" strike="noStrike" baseline="0%" dirty="0">
                <a:solidFill>
                  <a:srgbClr val="000000"/>
                </a:solidFill>
                <a:latin typeface="Alexandria"/>
              </a:rPr>
              <a:t>Inbound mail is allowed (port 25 is for SMTP incoming), but only to a gateway host. However, packets from a particular external host, SPIGOT, are blocked, because that host has a history of sending massive files in e-mail messages.</a:t>
            </a:r>
          </a:p>
        </p:txBody>
      </p:sp>
    </p:spTree>
    <p:extLst>
      <p:ext uri="{BB962C8B-B14F-4D97-AF65-F5344CB8AC3E}">
        <p14:creationId xmlns:p14="http://schemas.microsoft.com/office/powerpoint/2010/main" val="3428778895"/>
      </p:ext>
    </p:extLst>
  </p:cSld>
  <p:clrMapOvr>
    <a:masterClrMapping/>
  </p:clrMapOvr>
</p:sld>
</file>

<file path=ppt/slides/slide20.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F55F2C18-2552-AE25-0D09-BE5F892A00E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20</a:t>
            </a:fld>
            <a:endParaRPr lang="en-US">
              <a:solidFill>
                <a:srgbClr val="000000"/>
              </a:solidFill>
              <a:latin typeface="Alexandria"/>
            </a:endParaRPr>
          </a:p>
        </p:txBody>
      </p:sp>
      <p:sp>
        <p:nvSpPr>
          <p:cNvPr id="11" name="TextBox 10">
            <a:extLst>
              <a:ext uri="{FF2B5EF4-FFF2-40B4-BE49-F238E27FC236}">
                <a16:creationId xmlns:a16="http://schemas.microsoft.com/office/drawing/2014/main" id="{4B9DB30B-C2A8-BE64-0E18-62802F75C61B}"/>
              </a:ext>
            </a:extLst>
          </p:cNvPr>
          <p:cNvSpPr txBox="1"/>
          <p:nvPr/>
        </p:nvSpPr>
        <p:spPr>
          <a:xfrm>
            <a:off x="2563010" y="620434"/>
            <a:ext cx="6223298" cy="461665"/>
          </a:xfrm>
          <a:prstGeom prst="rect">
            <a:avLst/>
          </a:prstGeom>
          <a:noFill/>
        </p:spPr>
        <p:txBody>
          <a:bodyPr wrap="square">
            <a:spAutoFit/>
          </a:bodyPr>
          <a:lstStyle/>
          <a:p>
            <a:r>
              <a:rPr lang="en-US" altLang="en-US" sz="2400" dirty="0">
                <a:solidFill>
                  <a:srgbClr val="000000"/>
                </a:solidFill>
                <a:latin typeface="Alexandria"/>
              </a:rPr>
              <a:t>Packet Filter Firewall (cont.)</a:t>
            </a:r>
            <a:endParaRPr lang="en-US" sz="2400" dirty="0">
              <a:solidFill>
                <a:srgbClr val="000000"/>
              </a:solidFill>
              <a:latin typeface="Alexandria"/>
            </a:endParaRPr>
          </a:p>
        </p:txBody>
      </p:sp>
      <p:pic>
        <p:nvPicPr>
          <p:cNvPr id="12" name="Picture 11">
            <a:extLst>
              <a:ext uri="{FF2B5EF4-FFF2-40B4-BE49-F238E27FC236}">
                <a16:creationId xmlns:a16="http://schemas.microsoft.com/office/drawing/2014/main" id="{12C6162E-8DA4-4C13-5264-2FCEF9AC1312}"/>
              </a:ext>
            </a:extLst>
          </p:cNvPr>
          <p:cNvPicPr>
            <a:picLocks noChangeAspect="1"/>
          </p:cNvPicPr>
          <p:nvPr/>
        </p:nvPicPr>
        <p:blipFill rotWithShape="1">
          <a:blip r:embed="rId2">
            <a:duotone>
              <a:prstClr val="black"/>
              <a:schemeClr val="accent6">
                <a:tint val="45%"/>
                <a:satMod val="400%"/>
              </a:schemeClr>
            </a:duotone>
          </a:blip>
          <a:srcRect t="7.606%"/>
          <a:stretch/>
        </p:blipFill>
        <p:spPr>
          <a:xfrm>
            <a:off x="2263755" y="2829260"/>
            <a:ext cx="7858125" cy="950461"/>
          </a:xfrm>
          <a:prstGeom prst="rect">
            <a:avLst/>
          </a:prstGeom>
        </p:spPr>
      </p:pic>
      <p:sp>
        <p:nvSpPr>
          <p:cNvPr id="14" name="TextBox 13">
            <a:extLst>
              <a:ext uri="{FF2B5EF4-FFF2-40B4-BE49-F238E27FC236}">
                <a16:creationId xmlns:a16="http://schemas.microsoft.com/office/drawing/2014/main" id="{97377121-2531-8BBF-8C71-D80B3B1690E3}"/>
              </a:ext>
            </a:extLst>
          </p:cNvPr>
          <p:cNvSpPr txBox="1"/>
          <p:nvPr/>
        </p:nvSpPr>
        <p:spPr>
          <a:xfrm>
            <a:off x="1957892" y="3984113"/>
            <a:ext cx="8549303" cy="880369"/>
          </a:xfrm>
          <a:prstGeom prst="rect">
            <a:avLst/>
          </a:prstGeom>
          <a:noFill/>
        </p:spPr>
        <p:txBody>
          <a:bodyPr wrap="square">
            <a:spAutoFit/>
          </a:bodyPr>
          <a:lstStyle/>
          <a:p>
            <a:pPr algn="just">
              <a:lnSpc>
                <a:spcPct val="150%"/>
              </a:lnSpc>
            </a:pPr>
            <a:r>
              <a:rPr lang="en-MY" sz="1800" i="0" u="none" strike="noStrike" baseline="0%" dirty="0">
                <a:solidFill>
                  <a:srgbClr val="000000"/>
                </a:solidFill>
                <a:latin typeface="Alexandria"/>
              </a:rPr>
              <a:t>This is an explicit statement of the default policy. All rulesets include this rule </a:t>
            </a:r>
            <a:r>
              <a:rPr lang="en-MY" sz="1800" b="0" i="0" u="none" strike="noStrike" baseline="0%" dirty="0">
                <a:solidFill>
                  <a:srgbClr val="000000"/>
                </a:solidFill>
                <a:latin typeface="Alexandria"/>
              </a:rPr>
              <a:t>implicitly as the last rule.</a:t>
            </a:r>
          </a:p>
        </p:txBody>
      </p:sp>
    </p:spTree>
    <p:extLst>
      <p:ext uri="{BB962C8B-B14F-4D97-AF65-F5344CB8AC3E}">
        <p14:creationId xmlns:p14="http://schemas.microsoft.com/office/powerpoint/2010/main" val="1515851100"/>
      </p:ext>
    </p:extLst>
  </p:cSld>
  <p:clrMapOvr>
    <a:masterClrMapping/>
  </p:clrMapOvr>
</p:sld>
</file>

<file path=ppt/slides/slide2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F55F2C18-2552-AE25-0D09-BE5F892A00E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21</a:t>
            </a:fld>
            <a:endParaRPr lang="en-US">
              <a:solidFill>
                <a:srgbClr val="000000"/>
              </a:solidFill>
              <a:latin typeface="Alexandria"/>
            </a:endParaRPr>
          </a:p>
        </p:txBody>
      </p:sp>
      <p:sp>
        <p:nvSpPr>
          <p:cNvPr id="11" name="TextBox 10">
            <a:extLst>
              <a:ext uri="{FF2B5EF4-FFF2-40B4-BE49-F238E27FC236}">
                <a16:creationId xmlns:a16="http://schemas.microsoft.com/office/drawing/2014/main" id="{4B9DB30B-C2A8-BE64-0E18-62802F75C61B}"/>
              </a:ext>
            </a:extLst>
          </p:cNvPr>
          <p:cNvSpPr txBox="1"/>
          <p:nvPr/>
        </p:nvSpPr>
        <p:spPr>
          <a:xfrm>
            <a:off x="2563010" y="620434"/>
            <a:ext cx="6223298" cy="461665"/>
          </a:xfrm>
          <a:prstGeom prst="rect">
            <a:avLst/>
          </a:prstGeom>
          <a:noFill/>
        </p:spPr>
        <p:txBody>
          <a:bodyPr wrap="square">
            <a:spAutoFit/>
          </a:bodyPr>
          <a:lstStyle/>
          <a:p>
            <a:r>
              <a:rPr lang="en-US" altLang="en-US" sz="2400" dirty="0">
                <a:solidFill>
                  <a:srgbClr val="000000"/>
                </a:solidFill>
                <a:latin typeface="Alexandria"/>
              </a:rPr>
              <a:t>Packet Filter Firewall (cont.)</a:t>
            </a:r>
            <a:endParaRPr lang="en-US" sz="2400" dirty="0">
              <a:solidFill>
                <a:srgbClr val="000000"/>
              </a:solidFill>
              <a:latin typeface="Alexandria"/>
            </a:endParaRPr>
          </a:p>
        </p:txBody>
      </p:sp>
      <p:pic>
        <p:nvPicPr>
          <p:cNvPr id="8" name="Picture 7">
            <a:extLst>
              <a:ext uri="{FF2B5EF4-FFF2-40B4-BE49-F238E27FC236}">
                <a16:creationId xmlns:a16="http://schemas.microsoft.com/office/drawing/2014/main" id="{1BB5A13A-1CCE-62A8-6F19-E0E62F2143EF}"/>
              </a:ext>
            </a:extLst>
          </p:cNvPr>
          <p:cNvPicPr>
            <a:picLocks noChangeAspect="1"/>
          </p:cNvPicPr>
          <p:nvPr/>
        </p:nvPicPr>
        <p:blipFill>
          <a:blip r:embed="rId2">
            <a:duotone>
              <a:prstClr val="black"/>
              <a:schemeClr val="accent6">
                <a:tint val="45%"/>
                <a:satMod val="400%"/>
              </a:schemeClr>
            </a:duotone>
          </a:blip>
          <a:stretch>
            <a:fillRect/>
          </a:stretch>
        </p:blipFill>
        <p:spPr>
          <a:xfrm>
            <a:off x="1874165" y="2193809"/>
            <a:ext cx="7848600" cy="1057275"/>
          </a:xfrm>
          <a:prstGeom prst="rect">
            <a:avLst/>
          </a:prstGeom>
        </p:spPr>
      </p:pic>
      <p:sp>
        <p:nvSpPr>
          <p:cNvPr id="13" name="TextBox 12">
            <a:extLst>
              <a:ext uri="{FF2B5EF4-FFF2-40B4-BE49-F238E27FC236}">
                <a16:creationId xmlns:a16="http://schemas.microsoft.com/office/drawing/2014/main" id="{05DA549C-BD99-55CA-4E32-D79A4F400C94}"/>
              </a:ext>
            </a:extLst>
          </p:cNvPr>
          <p:cNvSpPr txBox="1"/>
          <p:nvPr/>
        </p:nvSpPr>
        <p:spPr>
          <a:xfrm>
            <a:off x="1262952" y="3276469"/>
            <a:ext cx="9817424" cy="2126864"/>
          </a:xfrm>
          <a:prstGeom prst="rect">
            <a:avLst/>
          </a:prstGeom>
          <a:noFill/>
        </p:spPr>
        <p:txBody>
          <a:bodyPr wrap="square">
            <a:spAutoFit/>
          </a:bodyPr>
          <a:lstStyle/>
          <a:p>
            <a:pPr algn="just">
              <a:lnSpc>
                <a:spcPct val="150%"/>
              </a:lnSpc>
            </a:pPr>
            <a:r>
              <a:rPr lang="en-MY" sz="1800" b="0" i="0" u="none" strike="noStrike" baseline="0%" dirty="0">
                <a:solidFill>
                  <a:srgbClr val="000000"/>
                </a:solidFill>
                <a:latin typeface="Alexandria"/>
              </a:rPr>
              <a:t>This ruleset is intended to specify that any inside host can send mail to the outside. A TCP packet with a destination port of 25 is routed to the SMTP server on the destination machine. The problem with this rule is that the use of port 25 for SMTP receipt is only a default; an outside machine could be configured to have some other application linked to port 25. As this rule is written, an attacker could gain access to internal machines by sending packets with a TCP source port number </a:t>
            </a:r>
            <a:r>
              <a:rPr lang="en-US" sz="1800" b="0" i="0" u="none" strike="noStrike" baseline="0%" dirty="0">
                <a:solidFill>
                  <a:srgbClr val="000000"/>
                </a:solidFill>
                <a:latin typeface="Alexandria"/>
              </a:rPr>
              <a:t>of 25.</a:t>
            </a:r>
            <a:endParaRPr lang="en-US" dirty="0">
              <a:solidFill>
                <a:srgbClr val="000000"/>
              </a:solidFill>
              <a:latin typeface="Alexandria"/>
            </a:endParaRPr>
          </a:p>
        </p:txBody>
      </p:sp>
    </p:spTree>
    <p:extLst>
      <p:ext uri="{BB962C8B-B14F-4D97-AF65-F5344CB8AC3E}">
        <p14:creationId xmlns:p14="http://schemas.microsoft.com/office/powerpoint/2010/main" val="2415746521"/>
      </p:ext>
    </p:extLst>
  </p:cSld>
  <p:clrMapOvr>
    <a:masterClrMapping/>
  </p:clrMapOvr>
</p:sld>
</file>

<file path=ppt/slides/slide2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17809"/>
            <a:ext cx="6265984" cy="461665"/>
          </a:xfrm>
          <a:prstGeom prst="rect">
            <a:avLst/>
          </a:prstGeom>
          <a:noFill/>
        </p:spPr>
        <p:txBody>
          <a:bodyPr wrap="square">
            <a:spAutoFit/>
          </a:bodyPr>
          <a:lstStyle/>
          <a:p>
            <a:r>
              <a:rPr lang="en-US" altLang="en-US" sz="2400" dirty="0">
                <a:solidFill>
                  <a:srgbClr val="000000"/>
                </a:solidFill>
                <a:latin typeface="Alexandria"/>
              </a:rPr>
              <a:t>Stateful Firewall</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25F70266-C469-CA9A-2C56-F1354D4A320B}"/>
              </a:ext>
            </a:extLst>
          </p:cNvPr>
          <p:cNvSpPr txBox="1"/>
          <p:nvPr/>
        </p:nvSpPr>
        <p:spPr>
          <a:xfrm>
            <a:off x="971755" y="1759632"/>
            <a:ext cx="10248489" cy="3338735"/>
          </a:xfrm>
          <a:prstGeom prst="rect">
            <a:avLst/>
          </a:prstGeom>
          <a:noFill/>
        </p:spPr>
        <p:txBody>
          <a:bodyPr wrap="square">
            <a:spAutoFit/>
          </a:bodyPr>
          <a:lstStyle/>
          <a:p>
            <a:pPr marL="285750" indent="-285750" algn="just">
              <a:lnSpc>
                <a:spcPct val="200%"/>
              </a:lnSpc>
              <a:buFont typeface="Wingdings" panose="05000000000000000000" pitchFamily="2" charset="2"/>
              <a:buChar char="§"/>
            </a:pPr>
            <a:r>
              <a:rPr lang="en-US" altLang="en-US" dirty="0">
                <a:solidFill>
                  <a:srgbClr val="000000"/>
                </a:solidFill>
                <a:latin typeface="Alexandria"/>
              </a:rPr>
              <a:t>Stateful firewalls can tell when packets are part of legitimate sessions originating within a trusted network. </a:t>
            </a:r>
          </a:p>
          <a:p>
            <a:pPr marL="285750" indent="-285750" algn="just">
              <a:lnSpc>
                <a:spcPct val="200%"/>
              </a:lnSpc>
              <a:buFont typeface="Wingdings" panose="05000000000000000000" pitchFamily="2" charset="2"/>
              <a:buChar char="§"/>
            </a:pPr>
            <a:r>
              <a:rPr lang="en-US" altLang="en-US" dirty="0">
                <a:solidFill>
                  <a:srgbClr val="000000"/>
                </a:solidFill>
                <a:latin typeface="Alexandria"/>
              </a:rPr>
              <a:t>Stateful firewalls maintain tables containing information on each active connection, including the IP addresses, ports, and sequence numbers of packets. </a:t>
            </a:r>
          </a:p>
          <a:p>
            <a:pPr marL="285750" indent="-285750" algn="just">
              <a:lnSpc>
                <a:spcPct val="200%"/>
              </a:lnSpc>
              <a:buFont typeface="Wingdings" panose="05000000000000000000" pitchFamily="2" charset="2"/>
              <a:buChar char="§"/>
            </a:pPr>
            <a:r>
              <a:rPr lang="en-US" altLang="en-US" dirty="0">
                <a:solidFill>
                  <a:srgbClr val="000000"/>
                </a:solidFill>
                <a:latin typeface="Alexandria"/>
              </a:rPr>
              <a:t>Using these tables, stateful firewalls can allow only inbound TCP packets that are in response to a connection initiated from within the internal network.</a:t>
            </a: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90446C7A-329A-ED43-362A-882E2E7297E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22</a:t>
            </a:fld>
            <a:endParaRPr lang="en-US">
              <a:solidFill>
                <a:srgbClr val="000000"/>
              </a:solidFill>
              <a:latin typeface="Alexandria"/>
            </a:endParaRPr>
          </a:p>
        </p:txBody>
      </p:sp>
    </p:spTree>
    <p:extLst>
      <p:ext uri="{BB962C8B-B14F-4D97-AF65-F5344CB8AC3E}">
        <p14:creationId xmlns:p14="http://schemas.microsoft.com/office/powerpoint/2010/main" val="2718192511"/>
      </p:ext>
    </p:extLst>
  </p:cSld>
  <p:clrMapOvr>
    <a:masterClrMapping/>
  </p:clrMapOvr>
</p:sld>
</file>

<file path=ppt/slides/slide2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17809"/>
            <a:ext cx="6265984" cy="461665"/>
          </a:xfrm>
          <a:prstGeom prst="rect">
            <a:avLst/>
          </a:prstGeom>
          <a:noFill/>
        </p:spPr>
        <p:txBody>
          <a:bodyPr wrap="square">
            <a:spAutoFit/>
          </a:bodyPr>
          <a:lstStyle/>
          <a:p>
            <a:r>
              <a:rPr lang="en-US" altLang="en-US" sz="2400" dirty="0">
                <a:solidFill>
                  <a:srgbClr val="000000"/>
                </a:solidFill>
                <a:latin typeface="Alexandria"/>
              </a:rPr>
              <a:t>Stateful Firewall (Cont.)</a:t>
            </a:r>
            <a:endParaRPr lang="en-US" sz="2400" dirty="0">
              <a:solidFill>
                <a:srgbClr val="000000"/>
              </a:solidFill>
              <a:latin typeface="Alexandria"/>
            </a:endParaRPr>
          </a:p>
        </p:txBody>
      </p:sp>
      <p:pic>
        <p:nvPicPr>
          <p:cNvPr id="39" name="Picture 38">
            <a:extLst>
              <a:ext uri="{FF2B5EF4-FFF2-40B4-BE49-F238E27FC236}">
                <a16:creationId xmlns:a16="http://schemas.microsoft.com/office/drawing/2014/main" id="{E1C8B5C8-7BAF-66CB-D0D8-A368505FD8AA}"/>
              </a:ext>
            </a:extLst>
          </p:cNvPr>
          <p:cNvPicPr>
            <a:picLocks noChangeAspect="1"/>
          </p:cNvPicPr>
          <p:nvPr/>
        </p:nvPicPr>
        <p:blipFill>
          <a:blip r:embed="rId3"/>
          <a:stretch>
            <a:fillRect/>
          </a:stretch>
        </p:blipFill>
        <p:spPr>
          <a:xfrm>
            <a:off x="1694303" y="1690859"/>
            <a:ext cx="8803394" cy="4549332"/>
          </a:xfrm>
          <a:prstGeom prst="rect">
            <a:avLst/>
          </a:prstGeom>
        </p:spPr>
      </p:pic>
      <p:sp>
        <p:nvSpPr>
          <p:cNvPr id="7" name="Slide Number Placeholder 6">
            <a:extLst>
              <a:ext uri="{FF2B5EF4-FFF2-40B4-BE49-F238E27FC236}">
                <a16:creationId xmlns:a16="http://schemas.microsoft.com/office/drawing/2014/main" id="{73BE9C6C-C21F-78CF-D3A1-BBF25AFD111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23</a:t>
            </a:fld>
            <a:endParaRPr lang="en-US">
              <a:solidFill>
                <a:srgbClr val="000000"/>
              </a:solidFill>
              <a:latin typeface="Alexandria"/>
            </a:endParaRPr>
          </a:p>
        </p:txBody>
      </p:sp>
    </p:spTree>
    <p:extLst>
      <p:ext uri="{BB962C8B-B14F-4D97-AF65-F5344CB8AC3E}">
        <p14:creationId xmlns:p14="http://schemas.microsoft.com/office/powerpoint/2010/main" val="4207622341"/>
      </p:ext>
    </p:extLst>
  </p:cSld>
  <p:clrMapOvr>
    <a:masterClrMapping/>
  </p:clrMapOvr>
</p:sld>
</file>

<file path=ppt/slides/slide2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7" name="Content Placeholder 4">
            <a:extLst>
              <a:ext uri="{FF2B5EF4-FFF2-40B4-BE49-F238E27FC236}">
                <a16:creationId xmlns:a16="http://schemas.microsoft.com/office/drawing/2014/main" id="{644C190E-E67E-70D5-689F-447E62F3DA9E}"/>
              </a:ext>
            </a:extLst>
          </p:cNvPr>
          <p:cNvPicPr>
            <a:picLocks noChangeAspect="1"/>
          </p:cNvPicPr>
          <p:nvPr/>
        </p:nvPicPr>
        <p:blipFill>
          <a:blip r:embed="rId2"/>
          <a:stretch>
            <a:fillRect/>
          </a:stretch>
        </p:blipFill>
        <p:spPr>
          <a:xfrm>
            <a:off x="1874165" y="1847005"/>
            <a:ext cx="8835473" cy="4155144"/>
          </a:xfrm>
          <a:prstGeom prst="rect">
            <a:avLst/>
          </a:prstGeom>
        </p:spPr>
      </p:pic>
      <p:sp>
        <p:nvSpPr>
          <p:cNvPr id="9" name="Slide Number Placeholder 8">
            <a:extLst>
              <a:ext uri="{FF2B5EF4-FFF2-40B4-BE49-F238E27FC236}">
                <a16:creationId xmlns:a16="http://schemas.microsoft.com/office/drawing/2014/main" id="{AFAF14CB-EF0E-3B28-A488-D32224034C8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24</a:t>
            </a:fld>
            <a:endParaRPr lang="en-US">
              <a:solidFill>
                <a:srgbClr val="000000"/>
              </a:solidFill>
              <a:latin typeface="Alexandria"/>
            </a:endParaRPr>
          </a:p>
        </p:txBody>
      </p:sp>
      <p:sp>
        <p:nvSpPr>
          <p:cNvPr id="11" name="TextBox 10">
            <a:extLst>
              <a:ext uri="{FF2B5EF4-FFF2-40B4-BE49-F238E27FC236}">
                <a16:creationId xmlns:a16="http://schemas.microsoft.com/office/drawing/2014/main" id="{E3BB7F8E-5B09-AA8A-239E-D9EAE063EE9D}"/>
              </a:ext>
            </a:extLst>
          </p:cNvPr>
          <p:cNvSpPr txBox="1"/>
          <p:nvPr/>
        </p:nvSpPr>
        <p:spPr>
          <a:xfrm>
            <a:off x="2455606" y="630708"/>
            <a:ext cx="6260950" cy="461665"/>
          </a:xfrm>
          <a:prstGeom prst="rect">
            <a:avLst/>
          </a:prstGeom>
          <a:noFill/>
        </p:spPr>
        <p:txBody>
          <a:bodyPr wrap="square">
            <a:spAutoFit/>
          </a:bodyPr>
          <a:lstStyle/>
          <a:p>
            <a:r>
              <a:rPr lang="en-US" altLang="en-US" sz="2400" dirty="0">
                <a:solidFill>
                  <a:srgbClr val="000000"/>
                </a:solidFill>
                <a:latin typeface="Alexandria"/>
              </a:rPr>
              <a:t>Stateful Firewall (Cont.)</a:t>
            </a:r>
            <a:endParaRPr lang="en-US" sz="2400" dirty="0">
              <a:solidFill>
                <a:srgbClr val="000000"/>
              </a:solidFill>
              <a:latin typeface="Alexandria"/>
            </a:endParaRPr>
          </a:p>
        </p:txBody>
      </p:sp>
    </p:spTree>
    <p:extLst>
      <p:ext uri="{BB962C8B-B14F-4D97-AF65-F5344CB8AC3E}">
        <p14:creationId xmlns:p14="http://schemas.microsoft.com/office/powerpoint/2010/main" val="2074590445"/>
      </p:ext>
    </p:extLst>
  </p:cSld>
  <p:clrMapOvr>
    <a:masterClrMapping/>
  </p:clrMapOvr>
</p:sld>
</file>

<file path=ppt/slides/slide25.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17809"/>
            <a:ext cx="6265984" cy="461665"/>
          </a:xfrm>
          <a:prstGeom prst="rect">
            <a:avLst/>
          </a:prstGeom>
          <a:noFill/>
        </p:spPr>
        <p:txBody>
          <a:bodyPr wrap="square">
            <a:spAutoFit/>
          </a:bodyPr>
          <a:lstStyle/>
          <a:p>
            <a:r>
              <a:rPr lang="en-US" altLang="en-US" sz="2400" dirty="0">
                <a:solidFill>
                  <a:srgbClr val="000000"/>
                </a:solidFill>
                <a:latin typeface="Alexandria"/>
              </a:rPr>
              <a:t>Application/Proxy Firewall</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E83CDBA1-8CF0-FF97-489E-1A4D89391CED}"/>
              </a:ext>
            </a:extLst>
          </p:cNvPr>
          <p:cNvSpPr txBox="1"/>
          <p:nvPr/>
        </p:nvSpPr>
        <p:spPr>
          <a:xfrm>
            <a:off x="924026" y="2048544"/>
            <a:ext cx="10429774" cy="3338735"/>
          </a:xfrm>
          <a:prstGeom prst="rect">
            <a:avLst/>
          </a:prstGeom>
          <a:noFill/>
        </p:spPr>
        <p:txBody>
          <a:bodyPr wrap="square">
            <a:spAutoFit/>
          </a:bodyPr>
          <a:lstStyle/>
          <a:p>
            <a:pPr marL="609585" indent="-457189" algn="just">
              <a:lnSpc>
                <a:spcPct val="200%"/>
              </a:lnSpc>
              <a:buSzPts val="1800"/>
              <a:buFont typeface="Wingdings" panose="05000000000000000000" pitchFamily="2" charset="2"/>
              <a:buChar char="§"/>
            </a:pPr>
            <a:r>
              <a:rPr lang="en-US" sz="1800" dirty="0">
                <a:solidFill>
                  <a:srgbClr val="000000"/>
                </a:solidFill>
                <a:latin typeface="Alexandria"/>
              </a:rPr>
              <a:t>Controls input, output, and access from/to an application or service.</a:t>
            </a:r>
          </a:p>
          <a:p>
            <a:pPr marL="609585" indent="-457189" algn="just">
              <a:lnSpc>
                <a:spcPct val="200%"/>
              </a:lnSpc>
              <a:buSzPts val="1800"/>
              <a:buFont typeface="Wingdings" panose="05000000000000000000" pitchFamily="2" charset="2"/>
              <a:buChar char="§"/>
            </a:pPr>
            <a:r>
              <a:rPr lang="en-US" sz="1800" dirty="0">
                <a:solidFill>
                  <a:srgbClr val="000000"/>
                </a:solidFill>
                <a:latin typeface="Alexandria"/>
              </a:rPr>
              <a:t>Acts as an intermediary by impersonating the intended recipient.</a:t>
            </a:r>
          </a:p>
          <a:p>
            <a:pPr marL="609585" indent="-457189" algn="just">
              <a:lnSpc>
                <a:spcPct val="200%"/>
              </a:lnSpc>
              <a:buSzPts val="1800"/>
              <a:buFont typeface="Wingdings" panose="05000000000000000000" pitchFamily="2" charset="2"/>
              <a:buChar char="§"/>
            </a:pPr>
            <a:r>
              <a:rPr lang="en-US" sz="1800" dirty="0">
                <a:solidFill>
                  <a:srgbClr val="000000"/>
                </a:solidFill>
                <a:latin typeface="Alexandria"/>
              </a:rPr>
              <a:t>The client’s connection terminates at the proxy and a separate connection is initiated from the proxy to the destination host.</a:t>
            </a:r>
          </a:p>
          <a:p>
            <a:pPr marL="609585" indent="-457189" algn="just">
              <a:lnSpc>
                <a:spcPct val="200%"/>
              </a:lnSpc>
              <a:buSzPts val="1800"/>
              <a:buFont typeface="Wingdings" panose="05000000000000000000" pitchFamily="2" charset="2"/>
              <a:buChar char="§"/>
            </a:pPr>
            <a:r>
              <a:rPr lang="en-US" sz="1800" dirty="0">
                <a:solidFill>
                  <a:srgbClr val="000000"/>
                </a:solidFill>
                <a:latin typeface="Alexandria"/>
              </a:rPr>
              <a:t>Data on the connection is analyzed up to the application layer to determine if the packet should be allowed or rejected.</a:t>
            </a:r>
          </a:p>
        </p:txBody>
      </p:sp>
      <p:sp>
        <p:nvSpPr>
          <p:cNvPr id="7" name="Slide Number Placeholder 6">
            <a:extLst>
              <a:ext uri="{FF2B5EF4-FFF2-40B4-BE49-F238E27FC236}">
                <a16:creationId xmlns:a16="http://schemas.microsoft.com/office/drawing/2014/main" id="{EA4D110E-DD6F-30D8-BD98-188341BA2DD0}"/>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25</a:t>
            </a:fld>
            <a:endParaRPr lang="en-US">
              <a:solidFill>
                <a:srgbClr val="000000"/>
              </a:solidFill>
              <a:latin typeface="Alexandria"/>
            </a:endParaRPr>
          </a:p>
        </p:txBody>
      </p:sp>
    </p:spTree>
    <p:extLst>
      <p:ext uri="{BB962C8B-B14F-4D97-AF65-F5344CB8AC3E}">
        <p14:creationId xmlns:p14="http://schemas.microsoft.com/office/powerpoint/2010/main" val="3326041744"/>
      </p:ext>
    </p:extLst>
  </p:cSld>
  <p:clrMapOvr>
    <a:masterClrMapping/>
  </p:clrMapOvr>
</p:sld>
</file>

<file path=ppt/slides/slide2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17809"/>
            <a:ext cx="6265984" cy="461665"/>
          </a:xfrm>
          <a:prstGeom prst="rect">
            <a:avLst/>
          </a:prstGeom>
          <a:noFill/>
        </p:spPr>
        <p:txBody>
          <a:bodyPr wrap="square">
            <a:spAutoFit/>
          </a:bodyPr>
          <a:lstStyle/>
          <a:p>
            <a:r>
              <a:rPr lang="en-US" altLang="en-US" sz="2400" dirty="0">
                <a:solidFill>
                  <a:srgbClr val="000000"/>
                </a:solidFill>
                <a:latin typeface="Alexandria"/>
              </a:rPr>
              <a:t>Application/Proxy Firewall (Cont.)</a:t>
            </a:r>
            <a:endParaRPr lang="en-US" sz="2400" dirty="0">
              <a:solidFill>
                <a:srgbClr val="000000"/>
              </a:solidFill>
              <a:latin typeface="Alexandria"/>
            </a:endParaRPr>
          </a:p>
        </p:txBody>
      </p:sp>
      <p:pic>
        <p:nvPicPr>
          <p:cNvPr id="7" name="proxy1">
            <a:hlinkClick r:id="" action="ppaction://media"/>
            <a:extLst>
              <a:ext uri="{FF2B5EF4-FFF2-40B4-BE49-F238E27FC236}">
                <a16:creationId xmlns:a16="http://schemas.microsoft.com/office/drawing/2014/main" id="{2652074C-CF7E-0842-5D1C-BB6521550CDD}"/>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2.601%" t="26.573%" r="5.499%"/>
          <a:stretch/>
        </p:blipFill>
        <p:spPr>
          <a:xfrm>
            <a:off x="1853275" y="1913197"/>
            <a:ext cx="8485449" cy="3609429"/>
          </a:xfrm>
          <a:prstGeom prst="rect">
            <a:avLst/>
          </a:prstGeom>
        </p:spPr>
      </p:pic>
      <p:sp>
        <p:nvSpPr>
          <p:cNvPr id="9" name="Slide Number Placeholder 8">
            <a:extLst>
              <a:ext uri="{FF2B5EF4-FFF2-40B4-BE49-F238E27FC236}">
                <a16:creationId xmlns:a16="http://schemas.microsoft.com/office/drawing/2014/main" id="{D08A6228-CD0A-D23E-4335-31B2A544975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26</a:t>
            </a:fld>
            <a:endParaRPr lang="en-US">
              <a:solidFill>
                <a:srgbClr val="000000"/>
              </a:solidFill>
              <a:latin typeface="Alexandria"/>
            </a:endParaRPr>
          </a:p>
        </p:txBody>
      </p:sp>
    </p:spTree>
    <p:extLst>
      <p:ext uri="{BB962C8B-B14F-4D97-AF65-F5344CB8AC3E}">
        <p14:creationId xmlns:p14="http://schemas.microsoft.com/office/powerpoint/2010/main" val="3721009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4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with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
                <p:cTn id="12" fill="hold" display="0">
                  <p:stCondLst>
                    <p:cond delay="indefinite"/>
                  </p:stCondLst>
                </p:cTn>
                <p:tgtEl>
                  <p:spTgt spid="7"/>
                </p:tgtEl>
              </p:cMediaNode>
            </p:video>
          </p:childTnLst>
        </p:cTn>
      </p:par>
    </p:tnLst>
  </p:timing>
</p:sld>
</file>

<file path=ppt/slides/slide2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69673" y="418972"/>
            <a:ext cx="6265984" cy="830997"/>
          </a:xfrm>
          <a:prstGeom prst="rect">
            <a:avLst/>
          </a:prstGeom>
          <a:noFill/>
        </p:spPr>
        <p:txBody>
          <a:bodyPr wrap="square">
            <a:spAutoFit/>
          </a:bodyPr>
          <a:lstStyle/>
          <a:p>
            <a:r>
              <a:rPr lang="en-US" altLang="en-US" sz="2400" dirty="0">
                <a:solidFill>
                  <a:srgbClr val="000000"/>
                </a:solidFill>
                <a:latin typeface="Alexandria"/>
              </a:rPr>
              <a:t>Attacks on Packet Filtering Firewalls and the Appropriate Countermeasures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9CA5572F-DB6E-D1E1-C7DC-0FAB0161AE20}"/>
              </a:ext>
            </a:extLst>
          </p:cNvPr>
          <p:cNvSpPr txBox="1"/>
          <p:nvPr/>
        </p:nvSpPr>
        <p:spPr>
          <a:xfrm>
            <a:off x="625066" y="2072566"/>
            <a:ext cx="11104830" cy="3788858"/>
          </a:xfrm>
          <a:prstGeom prst="rect">
            <a:avLst/>
          </a:prstGeom>
          <a:noFill/>
        </p:spPr>
        <p:txBody>
          <a:bodyPr wrap="square">
            <a:spAutoFit/>
          </a:bodyPr>
          <a:lstStyle/>
          <a:p>
            <a:pPr marL="285750" indent="-285750" algn="justLow">
              <a:lnSpc>
                <a:spcPct val="150%"/>
              </a:lnSpc>
              <a:buFont typeface="Wingdings" panose="05000000000000000000" pitchFamily="2" charset="2"/>
              <a:buChar char="§"/>
            </a:pPr>
            <a:r>
              <a:rPr lang="en-MY" dirty="0">
                <a:solidFill>
                  <a:srgbClr val="000000"/>
                </a:solidFill>
                <a:latin typeface="Alexandria"/>
              </a:rPr>
              <a:t>Tiny fragment attacks: The hacker creates incredibly small fragments using the IP fragmentation option and forces the TCP header data into a separate packet fragment. The goal of this attack is to get around filtering policies that rely on TCP header data.</a:t>
            </a:r>
          </a:p>
          <a:p>
            <a:pPr marL="285750" indent="-285750" algn="justLow">
              <a:lnSpc>
                <a:spcPct val="150%"/>
              </a:lnSpc>
              <a:buFont typeface="Wingdings" panose="05000000000000000000" pitchFamily="2" charset="2"/>
              <a:buChar char="§"/>
            </a:pPr>
            <a:r>
              <a:rPr lang="en-MY" sz="1800" b="0" i="0" u="none" strike="noStrike" baseline="0%" dirty="0">
                <a:solidFill>
                  <a:srgbClr val="000000"/>
                </a:solidFill>
                <a:latin typeface="Alexandria"/>
              </a:rPr>
              <a:t>A packet filter will typically decide whether to filter a packet based on its initial fragment. All following packet fragments are filtered out merely because they are part of the packet whose first fragment was rejected.</a:t>
            </a:r>
          </a:p>
          <a:p>
            <a:pPr marL="285750" indent="-285750" algn="justLow">
              <a:lnSpc>
                <a:spcPct val="150%"/>
              </a:lnSpc>
              <a:buFont typeface="Wingdings" panose="05000000000000000000" pitchFamily="2" charset="2"/>
              <a:buChar char="§"/>
            </a:pPr>
            <a:r>
              <a:rPr lang="en-MY" sz="1800" b="0" i="0" u="none" strike="noStrike" baseline="0%" dirty="0">
                <a:solidFill>
                  <a:srgbClr val="000000"/>
                </a:solidFill>
                <a:latin typeface="Alexandria"/>
              </a:rPr>
              <a:t>The attacker hopes that the filtering firewall examines only the first fragment and that the remaining fragments are passed through. </a:t>
            </a:r>
          </a:p>
          <a:p>
            <a:pPr marL="285750" indent="-285750" algn="justLow">
              <a:lnSpc>
                <a:spcPct val="150%"/>
              </a:lnSpc>
              <a:buFont typeface="Wingdings" panose="05000000000000000000" pitchFamily="2" charset="2"/>
              <a:buChar char="§"/>
            </a:pPr>
            <a:r>
              <a:rPr lang="en-MY" dirty="0">
                <a:solidFill>
                  <a:srgbClr val="000000"/>
                </a:solidFill>
                <a:latin typeface="Alexandria"/>
              </a:rPr>
              <a:t>Imposing a requirement that the first fragment of a packet must have a predetermined minimum amount of the transport header will prevent a tiny fragment attack.</a:t>
            </a: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33E667F0-FFDC-18EF-CA19-593A576CA2F4}"/>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27</a:t>
            </a:fld>
            <a:endParaRPr lang="en-US">
              <a:solidFill>
                <a:srgbClr val="000000"/>
              </a:solidFill>
              <a:latin typeface="Alexandria"/>
            </a:endParaRPr>
          </a:p>
        </p:txBody>
      </p:sp>
    </p:spTree>
    <p:extLst>
      <p:ext uri="{BB962C8B-B14F-4D97-AF65-F5344CB8AC3E}">
        <p14:creationId xmlns:p14="http://schemas.microsoft.com/office/powerpoint/2010/main" val="2773417978"/>
      </p:ext>
    </p:extLst>
  </p:cSld>
  <p:clrMapOvr>
    <a:masterClrMapping/>
  </p:clrMapOvr>
</p:sld>
</file>

<file path=ppt/slides/slide28.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397244" y="452615"/>
            <a:ext cx="6265984" cy="830997"/>
          </a:xfrm>
          <a:prstGeom prst="rect">
            <a:avLst/>
          </a:prstGeom>
          <a:noFill/>
        </p:spPr>
        <p:txBody>
          <a:bodyPr wrap="square">
            <a:spAutoFit/>
          </a:bodyPr>
          <a:lstStyle/>
          <a:p>
            <a:r>
              <a:rPr lang="en-US" altLang="en-US" sz="2400" dirty="0">
                <a:solidFill>
                  <a:srgbClr val="000000"/>
                </a:solidFill>
                <a:latin typeface="Alexandria"/>
              </a:rPr>
              <a:t>Attacks on Packet Filtering Firewalls and the Appropriate Countermeasures (cont.)</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730389C5-B38E-F777-DD44-FC41DFADCD66}"/>
              </a:ext>
            </a:extLst>
          </p:cNvPr>
          <p:cNvSpPr txBox="1"/>
          <p:nvPr/>
        </p:nvSpPr>
        <p:spPr>
          <a:xfrm>
            <a:off x="746374" y="2161217"/>
            <a:ext cx="10914490" cy="2535566"/>
          </a:xfrm>
          <a:prstGeom prst="rect">
            <a:avLst/>
          </a:prstGeom>
          <a:noFill/>
        </p:spPr>
        <p:txBody>
          <a:bodyPr wrap="square">
            <a:spAutoFit/>
          </a:bodyPr>
          <a:lstStyle/>
          <a:p>
            <a:pPr marL="285750" indent="-285750" algn="just">
              <a:lnSpc>
                <a:spcPct val="150%"/>
              </a:lnSpc>
              <a:buFont typeface="Wingdings" panose="05000000000000000000" pitchFamily="2" charset="2"/>
              <a:buChar char="§"/>
            </a:pPr>
            <a:r>
              <a:rPr lang="en-MY" sz="1800" b="1" i="0" u="none" strike="noStrike" baseline="0%" dirty="0">
                <a:solidFill>
                  <a:srgbClr val="000000"/>
                </a:solidFill>
                <a:latin typeface="Alexandria"/>
              </a:rPr>
              <a:t>IP address spoofing: </a:t>
            </a:r>
            <a:r>
              <a:rPr lang="en-MY" sz="1800" b="0" i="0" u="none" strike="noStrike" baseline="0%" dirty="0">
                <a:solidFill>
                  <a:srgbClr val="000000"/>
                </a:solidFill>
                <a:latin typeface="Alexandria"/>
              </a:rPr>
              <a:t>The intruder transmits packets from outside with an inside host's address in the source IP address field. The attacker thinks that using a spoofed address will enable infiltration of systems that use simple source address security, which accepts packets from only a small number of trusted internal hosts.</a:t>
            </a:r>
            <a:br>
              <a:rPr lang="en-MY" sz="1800" b="0" i="0" u="none" strike="noStrike" baseline="0%" dirty="0">
                <a:solidFill>
                  <a:srgbClr val="000000"/>
                </a:solidFill>
                <a:latin typeface="Alexandria"/>
              </a:rPr>
            </a:br>
            <a:endParaRPr lang="en-MY" sz="1800" b="0" i="0" u="none" strike="noStrike" baseline="0%" dirty="0">
              <a:solidFill>
                <a:srgbClr val="000000"/>
              </a:solidFill>
              <a:latin typeface="Alexandria"/>
            </a:endParaRPr>
          </a:p>
          <a:p>
            <a:pPr marL="285750" indent="-285750" algn="just">
              <a:lnSpc>
                <a:spcPct val="150%"/>
              </a:lnSpc>
              <a:buFont typeface="Wingdings" panose="05000000000000000000" pitchFamily="2" charset="2"/>
              <a:buChar char="§"/>
            </a:pPr>
            <a:r>
              <a:rPr lang="en-MY" sz="1800" b="0" i="0" u="none" strike="noStrike" baseline="0%" dirty="0">
                <a:solidFill>
                  <a:srgbClr val="000000"/>
                </a:solidFill>
                <a:latin typeface="Alexandria"/>
              </a:rPr>
              <a:t>The countermeasure is to discard packets with an inside source address if the packet arrives on an external interface. In fact, this countermeasure is often implemented at the router external to the firewall.</a:t>
            </a:r>
          </a:p>
        </p:txBody>
      </p:sp>
      <p:sp>
        <p:nvSpPr>
          <p:cNvPr id="7" name="Slide Number Placeholder 6">
            <a:extLst>
              <a:ext uri="{FF2B5EF4-FFF2-40B4-BE49-F238E27FC236}">
                <a16:creationId xmlns:a16="http://schemas.microsoft.com/office/drawing/2014/main" id="{4541FDAC-12B7-76A6-CBC7-26065DAD3934}"/>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28</a:t>
            </a:fld>
            <a:endParaRPr lang="en-US">
              <a:solidFill>
                <a:srgbClr val="000000"/>
              </a:solidFill>
              <a:latin typeface="Alexandria"/>
            </a:endParaRPr>
          </a:p>
        </p:txBody>
      </p:sp>
    </p:spTree>
    <p:extLst>
      <p:ext uri="{BB962C8B-B14F-4D97-AF65-F5344CB8AC3E}">
        <p14:creationId xmlns:p14="http://schemas.microsoft.com/office/powerpoint/2010/main" val="3086932668"/>
      </p:ext>
    </p:extLst>
  </p:cSld>
  <p:clrMapOvr>
    <a:masterClrMapping/>
  </p:clrMapOvr>
</p:sld>
</file>

<file path=ppt/slides/slide29.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F457D6-ADD5-7C7C-0C17-ECBC228B2EDF}"/>
              </a:ext>
            </a:extLst>
          </p:cNvPr>
          <p:cNvSpPr txBox="1"/>
          <p:nvPr/>
        </p:nvSpPr>
        <p:spPr>
          <a:xfrm>
            <a:off x="750447" y="1673070"/>
            <a:ext cx="10691105" cy="3927357"/>
          </a:xfrm>
          <a:prstGeom prst="rect">
            <a:avLst/>
          </a:prstGeom>
          <a:noFill/>
        </p:spPr>
        <p:txBody>
          <a:bodyPr wrap="square">
            <a:spAutoFit/>
          </a:bodyPr>
          <a:lstStyle/>
          <a:p>
            <a:pPr marL="285750" indent="-285750" algn="just">
              <a:lnSpc>
                <a:spcPct val="200%"/>
              </a:lnSpc>
              <a:buFont typeface="Wingdings" panose="05000000000000000000" pitchFamily="2" charset="2"/>
              <a:buChar char="§"/>
            </a:pPr>
            <a:r>
              <a:rPr lang="en-MY" b="1" i="0" dirty="0">
                <a:solidFill>
                  <a:srgbClr val="000000"/>
                </a:solidFill>
                <a:effectLst/>
                <a:latin typeface="Alexandria"/>
              </a:rPr>
              <a:t>Option 1</a:t>
            </a:r>
            <a:r>
              <a:rPr lang="en-MY" b="0" i="0" dirty="0">
                <a:solidFill>
                  <a:srgbClr val="000000"/>
                </a:solidFill>
                <a:effectLst/>
                <a:latin typeface="Alexandria"/>
              </a:rPr>
              <a:t>: Bastion Host</a:t>
            </a:r>
          </a:p>
          <a:p>
            <a:pPr marL="344488">
              <a:lnSpc>
                <a:spcPct val="150%"/>
              </a:lnSpc>
            </a:pPr>
            <a:r>
              <a:rPr lang="en-MY" dirty="0">
                <a:solidFill>
                  <a:srgbClr val="000000"/>
                </a:solidFill>
                <a:latin typeface="Alexandria"/>
              </a:rPr>
              <a:t>The firewall is positioned between the internal and external networks in this basic configuration. Simple networks are ideally suited to this topology. Since there is only one border, if someone manages to get through the firewall, they have unrestricted access to the secured network.</a:t>
            </a:r>
          </a:p>
          <a:p>
            <a:pPr marL="285750" indent="-285750">
              <a:lnSpc>
                <a:spcPct val="150%"/>
              </a:lnSpc>
              <a:buFont typeface="Wingdings" panose="05000000000000000000" pitchFamily="2" charset="2"/>
              <a:buChar char="§"/>
            </a:pPr>
            <a:r>
              <a:rPr lang="en-MY" b="1" i="0" dirty="0">
                <a:solidFill>
                  <a:srgbClr val="000000"/>
                </a:solidFill>
                <a:effectLst/>
                <a:latin typeface="Alexandria"/>
              </a:rPr>
              <a:t>Option 2</a:t>
            </a:r>
            <a:r>
              <a:rPr lang="en-MY" b="0" i="0" dirty="0">
                <a:solidFill>
                  <a:srgbClr val="000000"/>
                </a:solidFill>
                <a:effectLst/>
                <a:latin typeface="Alexandria"/>
              </a:rPr>
              <a:t>: Staging Area or Demilitarized Zone (DMZ) </a:t>
            </a:r>
            <a:br>
              <a:rPr lang="en-MY" b="0" i="0" dirty="0">
                <a:solidFill>
                  <a:srgbClr val="000000"/>
                </a:solidFill>
                <a:effectLst/>
                <a:latin typeface="Alexandria"/>
              </a:rPr>
            </a:br>
            <a:r>
              <a:rPr lang="en-MY" b="0" i="0" dirty="0">
                <a:solidFill>
                  <a:srgbClr val="000000"/>
                </a:solidFill>
                <a:effectLst/>
                <a:latin typeface="Alexandria"/>
              </a:rPr>
              <a:t>This topology allows organizations to host servers that face the internet directly and separates the trusted network and the Internet, thus allowing the users to access the internet securely. If a malicious user manages to compromise the firewall, he or she will not have access to the intranet services (provided the firewall is properly configured). </a:t>
            </a: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C010D4A7-C500-1F52-5E96-5A3517781DD9}"/>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29</a:t>
            </a:fld>
            <a:endParaRPr lang="en-US">
              <a:solidFill>
                <a:srgbClr val="000000"/>
              </a:solidFill>
              <a:latin typeface="Alexandria"/>
            </a:endParaRPr>
          </a:p>
        </p:txBody>
      </p:sp>
      <p:sp>
        <p:nvSpPr>
          <p:cNvPr id="11" name="TextBox 10">
            <a:extLst>
              <a:ext uri="{FF2B5EF4-FFF2-40B4-BE49-F238E27FC236}">
                <a16:creationId xmlns:a16="http://schemas.microsoft.com/office/drawing/2014/main" id="{8F419C58-C8BF-123C-B7DC-F5F0605A5D1F}"/>
              </a:ext>
            </a:extLst>
          </p:cNvPr>
          <p:cNvSpPr txBox="1"/>
          <p:nvPr/>
        </p:nvSpPr>
        <p:spPr>
          <a:xfrm>
            <a:off x="2474432" y="615003"/>
            <a:ext cx="6223298" cy="461665"/>
          </a:xfrm>
          <a:prstGeom prst="rect">
            <a:avLst/>
          </a:prstGeom>
          <a:noFill/>
        </p:spPr>
        <p:txBody>
          <a:bodyPr wrap="square">
            <a:spAutoFit/>
          </a:bodyPr>
          <a:lstStyle/>
          <a:p>
            <a:r>
              <a:rPr lang="en-US" sz="2400" dirty="0">
                <a:solidFill>
                  <a:srgbClr val="000000"/>
                </a:solidFill>
                <a:latin typeface="Alexandria"/>
              </a:rPr>
              <a:t>Firewall Deployment Architecture</a:t>
            </a:r>
          </a:p>
        </p:txBody>
      </p:sp>
    </p:spTree>
    <p:extLst>
      <p:ext uri="{BB962C8B-B14F-4D97-AF65-F5344CB8AC3E}">
        <p14:creationId xmlns:p14="http://schemas.microsoft.com/office/powerpoint/2010/main" val="2834111753"/>
      </p:ext>
    </p:extLst>
  </p:cSld>
  <p:clrMapOvr>
    <a:masterClrMapping/>
  </p:clrMapOvr>
</p:sld>
</file>

<file path=ppt/slides/slide30.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A5B378E-A0D9-9A6D-56A9-18BE9653D684}"/>
              </a:ext>
            </a:extLst>
          </p:cNvPr>
          <p:cNvSpPr txBox="1"/>
          <p:nvPr/>
        </p:nvSpPr>
        <p:spPr>
          <a:xfrm>
            <a:off x="651024" y="1878852"/>
            <a:ext cx="7061639" cy="3373359"/>
          </a:xfrm>
          <a:prstGeom prst="rect">
            <a:avLst/>
          </a:prstGeom>
          <a:noFill/>
        </p:spPr>
        <p:txBody>
          <a:bodyPr wrap="square">
            <a:spAutoFit/>
          </a:bodyPr>
          <a:lstStyle/>
          <a:p>
            <a:pPr marL="285750" indent="-285750" algn="just">
              <a:lnSpc>
                <a:spcPct val="150%"/>
              </a:lnSpc>
              <a:buFont typeface="Wingdings" panose="05000000000000000000" pitchFamily="2" charset="2"/>
              <a:buChar char="§"/>
            </a:pPr>
            <a:r>
              <a:rPr lang="en-MY" b="0" i="0" dirty="0">
                <a:solidFill>
                  <a:srgbClr val="000000"/>
                </a:solidFill>
                <a:effectLst/>
                <a:latin typeface="Alexandria"/>
              </a:rPr>
              <a:t>This is the most commonly deployed architecture. The DMZ hosts all the servers offering public services, which face the Internet. </a:t>
            </a:r>
          </a:p>
          <a:p>
            <a:pPr marL="285750" indent="-285750" algn="just">
              <a:lnSpc>
                <a:spcPct val="150%"/>
              </a:lnSpc>
              <a:buFont typeface="Wingdings" panose="05000000000000000000" pitchFamily="2" charset="2"/>
              <a:buChar char="§"/>
            </a:pPr>
            <a:r>
              <a:rPr lang="en-MY" b="0" i="0" dirty="0">
                <a:solidFill>
                  <a:srgbClr val="000000"/>
                </a:solidFill>
                <a:effectLst/>
                <a:latin typeface="Alexandria"/>
              </a:rPr>
              <a:t>The private zone contains all internal network resources such as the file server, the application server, the database servers, user workstations, and printers, which do not have any business connecting to the Internet. </a:t>
            </a:r>
          </a:p>
          <a:p>
            <a:pPr marL="285750" indent="-285750" algn="just">
              <a:lnSpc>
                <a:spcPct val="150%"/>
              </a:lnSpc>
              <a:buFont typeface="Wingdings" panose="05000000000000000000" pitchFamily="2" charset="2"/>
              <a:buChar char="§"/>
            </a:pPr>
            <a:r>
              <a:rPr lang="en-MY" b="0" i="0" dirty="0">
                <a:solidFill>
                  <a:srgbClr val="000000"/>
                </a:solidFill>
                <a:effectLst/>
                <a:latin typeface="Alexandria"/>
              </a:rPr>
              <a:t>The DMZ zone hosts your public Web server, mail server, DNS servers, and other similar systems.</a:t>
            </a:r>
          </a:p>
        </p:txBody>
      </p:sp>
      <p:sp>
        <p:nvSpPr>
          <p:cNvPr id="7" name="Slide Number Placeholder 6">
            <a:extLst>
              <a:ext uri="{FF2B5EF4-FFF2-40B4-BE49-F238E27FC236}">
                <a16:creationId xmlns:a16="http://schemas.microsoft.com/office/drawing/2014/main" id="{4723CA51-9830-6868-BA01-E1EA4B4B48D2}"/>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30</a:t>
            </a:fld>
            <a:endParaRPr lang="en-US">
              <a:solidFill>
                <a:srgbClr val="000000"/>
              </a:solidFill>
              <a:latin typeface="Alexandria"/>
            </a:endParaRPr>
          </a:p>
        </p:txBody>
      </p:sp>
      <p:pic>
        <p:nvPicPr>
          <p:cNvPr id="1028" name="Picture 4" descr="What is a DMZ in Networking?">
            <a:extLst>
              <a:ext uri="{FF2B5EF4-FFF2-40B4-BE49-F238E27FC236}">
                <a16:creationId xmlns:a16="http://schemas.microsoft.com/office/drawing/2014/main" id="{68929D23-2AA3-3B0C-C7D5-6859205CDF44}"/>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b="7.888%"/>
          <a:stretch/>
        </p:blipFill>
        <p:spPr bwMode="auto">
          <a:xfrm>
            <a:off x="7795034" y="2089319"/>
            <a:ext cx="3745942" cy="239751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7F901A7-0697-7972-9005-AD2776DA3FAC}"/>
              </a:ext>
            </a:extLst>
          </p:cNvPr>
          <p:cNvSpPr txBox="1"/>
          <p:nvPr/>
        </p:nvSpPr>
        <p:spPr>
          <a:xfrm>
            <a:off x="2594813" y="574267"/>
            <a:ext cx="6260950" cy="461665"/>
          </a:xfrm>
          <a:prstGeom prst="rect">
            <a:avLst/>
          </a:prstGeom>
          <a:noFill/>
        </p:spPr>
        <p:txBody>
          <a:bodyPr wrap="square">
            <a:spAutoFit/>
          </a:bodyPr>
          <a:lstStyle/>
          <a:p>
            <a:r>
              <a:rPr lang="en-US" sz="2400" dirty="0">
                <a:solidFill>
                  <a:srgbClr val="000000"/>
                </a:solidFill>
                <a:latin typeface="Alexandria"/>
              </a:rPr>
              <a:t>Firewall Deployment Architecture (cont.)</a:t>
            </a:r>
          </a:p>
        </p:txBody>
      </p:sp>
    </p:spTree>
    <p:extLst>
      <p:ext uri="{BB962C8B-B14F-4D97-AF65-F5344CB8AC3E}">
        <p14:creationId xmlns:p14="http://schemas.microsoft.com/office/powerpoint/2010/main" val="1988970239"/>
      </p:ext>
    </p:extLst>
  </p:cSld>
  <p:clrMapOvr>
    <a:masterClrMapping/>
  </p:clrMapOvr>
</p:sld>
</file>

<file path=ppt/slides/slide3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09177"/>
            <a:ext cx="6265984" cy="461665"/>
          </a:xfrm>
          <a:prstGeom prst="rect">
            <a:avLst/>
          </a:prstGeom>
          <a:noFill/>
        </p:spPr>
        <p:txBody>
          <a:bodyPr wrap="square">
            <a:spAutoFit/>
          </a:bodyPr>
          <a:lstStyle/>
          <a:p>
            <a:r>
              <a:rPr lang="en-US" altLang="en-US" sz="2400" dirty="0">
                <a:solidFill>
                  <a:srgbClr val="000000"/>
                </a:solidFill>
                <a:latin typeface="Alexandria"/>
              </a:rPr>
              <a:t>Firewall Policies</a:t>
            </a:r>
            <a:endParaRPr lang="en-US" sz="2400" dirty="0">
              <a:solidFill>
                <a:srgbClr val="000000"/>
              </a:solidFill>
              <a:latin typeface="Alexandria"/>
            </a:endParaRPr>
          </a:p>
        </p:txBody>
      </p:sp>
      <p:sp>
        <p:nvSpPr>
          <p:cNvPr id="11" name="TextBox 10">
            <a:extLst>
              <a:ext uri="{FF2B5EF4-FFF2-40B4-BE49-F238E27FC236}">
                <a16:creationId xmlns:a16="http://schemas.microsoft.com/office/drawing/2014/main" id="{A86B5432-C445-33B2-F217-8BA0EFD6E44B}"/>
              </a:ext>
            </a:extLst>
          </p:cNvPr>
          <p:cNvSpPr txBox="1"/>
          <p:nvPr/>
        </p:nvSpPr>
        <p:spPr>
          <a:xfrm>
            <a:off x="1573194" y="1787803"/>
            <a:ext cx="9780606" cy="1295868"/>
          </a:xfrm>
          <a:prstGeom prst="rect">
            <a:avLst/>
          </a:prstGeom>
          <a:noFill/>
        </p:spPr>
        <p:txBody>
          <a:bodyPr wrap="square">
            <a:spAutoFit/>
          </a:bodyPr>
          <a:lstStyle/>
          <a:p>
            <a:pPr algn="just">
              <a:lnSpc>
                <a:spcPct val="150%"/>
              </a:lnSpc>
              <a:defRPr/>
            </a:pPr>
            <a:r>
              <a:rPr lang="en-US" dirty="0">
                <a:solidFill>
                  <a:srgbClr val="000000"/>
                </a:solidFill>
                <a:latin typeface="Alexandria"/>
              </a:rPr>
              <a:t>To protect private networks and individual machines from the dangers of the greater Internet, a firewall can be employed to filter incoming or outgoing traffic based on a predefined set of rules called </a:t>
            </a:r>
            <a:r>
              <a:rPr lang="en-US" b="1" dirty="0">
                <a:solidFill>
                  <a:srgbClr val="000000"/>
                </a:solidFill>
                <a:latin typeface="Alexandria"/>
              </a:rPr>
              <a:t>firewall policies</a:t>
            </a:r>
            <a:r>
              <a:rPr lang="en-US" dirty="0">
                <a:solidFill>
                  <a:srgbClr val="000000"/>
                </a:solidFill>
                <a:latin typeface="Alexandria"/>
              </a:rPr>
              <a:t>.</a:t>
            </a:r>
          </a:p>
        </p:txBody>
      </p:sp>
      <p:pic>
        <p:nvPicPr>
          <p:cNvPr id="25" name="Picture 24">
            <a:extLst>
              <a:ext uri="{FF2B5EF4-FFF2-40B4-BE49-F238E27FC236}">
                <a16:creationId xmlns:a16="http://schemas.microsoft.com/office/drawing/2014/main" id="{43230569-B669-0878-392E-0C477501827C}"/>
              </a:ext>
            </a:extLst>
          </p:cNvPr>
          <p:cNvPicPr>
            <a:picLocks noChangeAspect="1"/>
          </p:cNvPicPr>
          <p:nvPr/>
        </p:nvPicPr>
        <p:blipFill>
          <a:blip r:embed="rId2"/>
          <a:stretch>
            <a:fillRect/>
          </a:stretch>
        </p:blipFill>
        <p:spPr>
          <a:xfrm>
            <a:off x="3152716" y="3192193"/>
            <a:ext cx="5886567" cy="3164157"/>
          </a:xfrm>
          <a:prstGeom prst="rect">
            <a:avLst/>
          </a:prstGeom>
        </p:spPr>
      </p:pic>
      <p:sp>
        <p:nvSpPr>
          <p:cNvPr id="7" name="Slide Number Placeholder 6">
            <a:extLst>
              <a:ext uri="{FF2B5EF4-FFF2-40B4-BE49-F238E27FC236}">
                <a16:creationId xmlns:a16="http://schemas.microsoft.com/office/drawing/2014/main" id="{391AC5CD-5109-2839-92D6-F76B23974DC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31</a:t>
            </a:fld>
            <a:endParaRPr lang="en-US">
              <a:solidFill>
                <a:srgbClr val="000000"/>
              </a:solidFill>
              <a:latin typeface="Alexandria"/>
            </a:endParaRPr>
          </a:p>
        </p:txBody>
      </p:sp>
    </p:spTree>
    <p:extLst>
      <p:ext uri="{BB962C8B-B14F-4D97-AF65-F5344CB8AC3E}">
        <p14:creationId xmlns:p14="http://schemas.microsoft.com/office/powerpoint/2010/main" val="2795751376"/>
      </p:ext>
    </p:extLst>
  </p:cSld>
  <p:clrMapOvr>
    <a:masterClrMapping/>
  </p:clrMapOvr>
</p:sld>
</file>

<file path=ppt/slides/slide3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0EDFAD7-FC6C-B796-F94B-354047F13621}"/>
              </a:ext>
            </a:extLst>
          </p:cNvPr>
          <p:cNvSpPr txBox="1"/>
          <p:nvPr/>
        </p:nvSpPr>
        <p:spPr>
          <a:xfrm>
            <a:off x="838200" y="1822647"/>
            <a:ext cx="10325606" cy="5035353"/>
          </a:xfrm>
          <a:prstGeom prst="rect">
            <a:avLst/>
          </a:prstGeom>
          <a:noFill/>
        </p:spPr>
        <p:txBody>
          <a:bodyPr wrap="square">
            <a:spAutoFit/>
          </a:bodyPr>
          <a:lstStyle/>
          <a:p>
            <a:pPr marL="285750" indent="-285750">
              <a:lnSpc>
                <a:spcPct val="150%"/>
              </a:lnSpc>
              <a:buFont typeface="Arial" panose="020B0604020202020204" pitchFamily="34" charset="0"/>
              <a:buChar char="•"/>
            </a:pPr>
            <a:r>
              <a:rPr lang="en-MY" dirty="0">
                <a:solidFill>
                  <a:srgbClr val="000000"/>
                </a:solidFill>
                <a:latin typeface="Alexandria"/>
              </a:rPr>
              <a:t>A firewall policy dictates how firewalls should handle network traffic for specific IP addresses and address ranges, protocols, applications, and content types (e.g., active content) based on the organization’s information security policies. </a:t>
            </a:r>
          </a:p>
          <a:p>
            <a:pPr marL="285750" indent="-285750">
              <a:lnSpc>
                <a:spcPct val="150%"/>
              </a:lnSpc>
              <a:buFont typeface="Arial" panose="020B0604020202020204" pitchFamily="34" charset="0"/>
              <a:buChar char="•"/>
            </a:pPr>
            <a:r>
              <a:rPr lang="en-MY" dirty="0">
                <a:solidFill>
                  <a:srgbClr val="000000"/>
                </a:solidFill>
                <a:latin typeface="Alexandria"/>
              </a:rPr>
              <a:t>Firewall policy should be documented in the system security plan and maintained and updated frequently as classes of new attacks or vulnerabilities arise, or as the organization’s needs regarding network applications change. The policy should also include specific guidance on how to address changes to the ruleset.  There are four types of </a:t>
            </a:r>
            <a:r>
              <a:rPr lang="en-US" altLang="en-US" dirty="0">
                <a:solidFill>
                  <a:srgbClr val="000000"/>
                </a:solidFill>
                <a:latin typeface="Alexandria"/>
              </a:rPr>
              <a:t>policies which are :</a:t>
            </a:r>
            <a:endParaRPr lang="en-MY" dirty="0">
              <a:solidFill>
                <a:srgbClr val="000000"/>
              </a:solidFill>
              <a:latin typeface="Alexandria"/>
            </a:endParaRPr>
          </a:p>
          <a:p>
            <a:pPr marL="742950" indent="-53975">
              <a:lnSpc>
                <a:spcPct val="150%"/>
              </a:lnSpc>
              <a:buFont typeface="Wingdings" panose="05000000000000000000" pitchFamily="2" charset="2"/>
              <a:buChar char="Ø"/>
            </a:pPr>
            <a:r>
              <a:rPr lang="en-MY" dirty="0">
                <a:solidFill>
                  <a:srgbClr val="000000"/>
                </a:solidFill>
                <a:latin typeface="Alexandria"/>
              </a:rPr>
              <a:t>Policies Based on IP Addresses and Protocols </a:t>
            </a:r>
          </a:p>
          <a:p>
            <a:pPr marL="742950" indent="-53975">
              <a:lnSpc>
                <a:spcPct val="150%"/>
              </a:lnSpc>
              <a:buFont typeface="Wingdings" panose="05000000000000000000" pitchFamily="2" charset="2"/>
              <a:buChar char="Ø"/>
            </a:pPr>
            <a:r>
              <a:rPr lang="en-MY" dirty="0">
                <a:solidFill>
                  <a:srgbClr val="000000"/>
                </a:solidFill>
                <a:latin typeface="Alexandria"/>
              </a:rPr>
              <a:t>Policies Based on Applications</a:t>
            </a:r>
          </a:p>
          <a:p>
            <a:pPr marL="742950" indent="-53975">
              <a:lnSpc>
                <a:spcPct val="150%"/>
              </a:lnSpc>
              <a:buFont typeface="Wingdings" panose="05000000000000000000" pitchFamily="2" charset="2"/>
              <a:buChar char="Ø"/>
            </a:pPr>
            <a:r>
              <a:rPr lang="en-MY" dirty="0">
                <a:solidFill>
                  <a:srgbClr val="000000"/>
                </a:solidFill>
                <a:latin typeface="Alexandria"/>
              </a:rPr>
              <a:t>Policies Based on User Identity</a:t>
            </a:r>
          </a:p>
          <a:p>
            <a:pPr marL="742950" indent="-53975">
              <a:lnSpc>
                <a:spcPct val="150%"/>
              </a:lnSpc>
              <a:buFont typeface="Wingdings" panose="05000000000000000000" pitchFamily="2" charset="2"/>
              <a:buChar char="Ø"/>
            </a:pPr>
            <a:r>
              <a:rPr lang="en-MY" dirty="0">
                <a:solidFill>
                  <a:srgbClr val="000000"/>
                </a:solidFill>
                <a:latin typeface="Alexandria"/>
              </a:rPr>
              <a:t>Policies Based on Network Activity</a:t>
            </a:r>
            <a:endParaRPr lang="en-US" dirty="0">
              <a:solidFill>
                <a:srgbClr val="000000"/>
              </a:solidFill>
              <a:latin typeface="Alexandria"/>
            </a:endParaRPr>
          </a:p>
          <a:p>
            <a:pPr algn="just">
              <a:lnSpc>
                <a:spcPct val="150%"/>
              </a:lnSpc>
            </a:pP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96E9500C-C290-333C-79A1-9C71A6BED19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32</a:t>
            </a:fld>
            <a:endParaRPr lang="en-US">
              <a:solidFill>
                <a:srgbClr val="000000"/>
              </a:solidFill>
              <a:latin typeface="Alexandria"/>
            </a:endParaRPr>
          </a:p>
        </p:txBody>
      </p:sp>
      <p:sp>
        <p:nvSpPr>
          <p:cNvPr id="11" name="TextBox 10">
            <a:extLst>
              <a:ext uri="{FF2B5EF4-FFF2-40B4-BE49-F238E27FC236}">
                <a16:creationId xmlns:a16="http://schemas.microsoft.com/office/drawing/2014/main" id="{7F6BEA27-C613-4C27-94F0-CFEC4024CAC0}"/>
              </a:ext>
            </a:extLst>
          </p:cNvPr>
          <p:cNvSpPr txBox="1"/>
          <p:nvPr/>
        </p:nvSpPr>
        <p:spPr>
          <a:xfrm>
            <a:off x="2349650" y="620434"/>
            <a:ext cx="6260950" cy="461665"/>
          </a:xfrm>
          <a:prstGeom prst="rect">
            <a:avLst/>
          </a:prstGeom>
          <a:noFill/>
        </p:spPr>
        <p:txBody>
          <a:bodyPr wrap="square">
            <a:spAutoFit/>
          </a:bodyPr>
          <a:lstStyle/>
          <a:p>
            <a:r>
              <a:rPr lang="en-US" altLang="en-US" sz="2400" dirty="0">
                <a:solidFill>
                  <a:srgbClr val="000000"/>
                </a:solidFill>
                <a:latin typeface="Alexandria"/>
              </a:rPr>
              <a:t>Firewall Policies (cont. )</a:t>
            </a:r>
            <a:endParaRPr lang="en-US" sz="2400" dirty="0">
              <a:solidFill>
                <a:srgbClr val="000000"/>
              </a:solidFill>
              <a:latin typeface="Alexandria"/>
            </a:endParaRPr>
          </a:p>
        </p:txBody>
      </p:sp>
    </p:spTree>
    <p:extLst>
      <p:ext uri="{BB962C8B-B14F-4D97-AF65-F5344CB8AC3E}">
        <p14:creationId xmlns:p14="http://schemas.microsoft.com/office/powerpoint/2010/main" val="2654331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6BB9900-7B6C-51E8-838B-5FD2F47BE74C}"/>
              </a:ext>
            </a:extLst>
          </p:cNvPr>
          <p:cNvSpPr txBox="1"/>
          <p:nvPr/>
        </p:nvSpPr>
        <p:spPr>
          <a:xfrm>
            <a:off x="2466778" y="574267"/>
            <a:ext cx="6219370" cy="461665"/>
          </a:xfrm>
          <a:prstGeom prst="rect">
            <a:avLst/>
          </a:prstGeom>
          <a:noFill/>
        </p:spPr>
        <p:txBody>
          <a:bodyPr wrap="square">
            <a:spAutoFit/>
          </a:bodyPr>
          <a:lstStyle/>
          <a:p>
            <a:r>
              <a:rPr lang="en-MY" sz="2400" dirty="0">
                <a:solidFill>
                  <a:srgbClr val="000000"/>
                </a:solidFill>
                <a:latin typeface="Alexandria"/>
              </a:rPr>
              <a:t>IP Addresses and Other IP Characteristics</a:t>
            </a:r>
            <a:endParaRPr lang="en-US" sz="2400" dirty="0">
              <a:solidFill>
                <a:srgbClr val="000000"/>
              </a:solidFill>
              <a:latin typeface="Alexandria"/>
            </a:endParaRPr>
          </a:p>
        </p:txBody>
      </p:sp>
      <p:sp>
        <p:nvSpPr>
          <p:cNvPr id="11" name="TextBox 10">
            <a:extLst>
              <a:ext uri="{FF2B5EF4-FFF2-40B4-BE49-F238E27FC236}">
                <a16:creationId xmlns:a16="http://schemas.microsoft.com/office/drawing/2014/main" id="{6DA6F696-B3FC-784B-7B8D-58E54E75DDFF}"/>
              </a:ext>
            </a:extLst>
          </p:cNvPr>
          <p:cNvSpPr txBox="1"/>
          <p:nvPr/>
        </p:nvSpPr>
        <p:spPr>
          <a:xfrm>
            <a:off x="777356" y="1830506"/>
            <a:ext cx="10637287" cy="3892732"/>
          </a:xfrm>
          <a:prstGeom prst="rect">
            <a:avLst/>
          </a:prstGeom>
          <a:noFill/>
        </p:spPr>
        <p:txBody>
          <a:bodyPr wrap="square">
            <a:spAutoFit/>
          </a:bodyPr>
          <a:lstStyle/>
          <a:p>
            <a:pPr marL="285750" indent="-285750" algn="just">
              <a:lnSpc>
                <a:spcPct val="200%"/>
              </a:lnSpc>
              <a:buFont typeface="Wingdings" panose="05000000000000000000" pitchFamily="2" charset="2"/>
              <a:buChar char="§"/>
            </a:pPr>
            <a:r>
              <a:rPr lang="en-MY" dirty="0">
                <a:solidFill>
                  <a:srgbClr val="000000"/>
                </a:solidFill>
                <a:latin typeface="Alexandria"/>
              </a:rPr>
              <a:t>Firewall policies should only permit appropriate source and destination IP addresses to be used. Specific recommendations for IP addresses include: Traffic with invalid source or destination addresses should always be blocked, regardless of the firewall location. </a:t>
            </a:r>
          </a:p>
          <a:p>
            <a:pPr marL="285750" indent="-285750" algn="just">
              <a:lnSpc>
                <a:spcPct val="200%"/>
              </a:lnSpc>
              <a:buFont typeface="Wingdings" panose="05000000000000000000" pitchFamily="2" charset="2"/>
              <a:buChar char="§"/>
            </a:pPr>
            <a:r>
              <a:rPr lang="en-MY" dirty="0">
                <a:solidFill>
                  <a:srgbClr val="000000"/>
                </a:solidFill>
                <a:latin typeface="Alexandria"/>
              </a:rPr>
              <a:t>Examples of relatively common invalid IPv4 addresses are 127.0.0.0 to  27.255.255.255 (also known as the localhost addresses) and 0.0.0.0 (interpreted by some operating systems as localhost or a broadcast address). </a:t>
            </a:r>
          </a:p>
          <a:p>
            <a:pPr marL="285750" indent="-285750" algn="just">
              <a:lnSpc>
                <a:spcPct val="200%"/>
              </a:lnSpc>
              <a:buFont typeface="Wingdings" panose="05000000000000000000" pitchFamily="2" charset="2"/>
              <a:buChar char="§"/>
            </a:pPr>
            <a:r>
              <a:rPr lang="en-MY" dirty="0">
                <a:solidFill>
                  <a:srgbClr val="000000"/>
                </a:solidFill>
                <a:latin typeface="Alexandria"/>
              </a:rPr>
              <a:t>These have no legitimate use on a network. Also, traffic using link-local addresses (169.254.0.0 to 169.254.255.255) should be blocked. </a:t>
            </a:r>
          </a:p>
        </p:txBody>
      </p:sp>
      <p:sp>
        <p:nvSpPr>
          <p:cNvPr id="7" name="Slide Number Placeholder 6">
            <a:extLst>
              <a:ext uri="{FF2B5EF4-FFF2-40B4-BE49-F238E27FC236}">
                <a16:creationId xmlns:a16="http://schemas.microsoft.com/office/drawing/2014/main" id="{E61F5B06-1B0D-8A33-675D-059A4472345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33</a:t>
            </a:fld>
            <a:endParaRPr lang="en-US">
              <a:solidFill>
                <a:srgbClr val="000000"/>
              </a:solidFill>
              <a:latin typeface="Alexandria"/>
            </a:endParaRPr>
          </a:p>
        </p:txBody>
      </p:sp>
    </p:spTree>
    <p:extLst>
      <p:ext uri="{BB962C8B-B14F-4D97-AF65-F5344CB8AC3E}">
        <p14:creationId xmlns:p14="http://schemas.microsoft.com/office/powerpoint/2010/main" val="1612230244"/>
      </p:ext>
    </p:extLst>
  </p:cSld>
  <p:clrMapOvr>
    <a:masterClrMapping/>
  </p:clrMapOvr>
</p:sld>
</file>

<file path=ppt/slides/slide3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6BB9900-7B6C-51E8-838B-5FD2F47BE74C}"/>
              </a:ext>
            </a:extLst>
          </p:cNvPr>
          <p:cNvSpPr txBox="1"/>
          <p:nvPr/>
        </p:nvSpPr>
        <p:spPr>
          <a:xfrm>
            <a:off x="2440788" y="574267"/>
            <a:ext cx="6681286" cy="461665"/>
          </a:xfrm>
          <a:prstGeom prst="rect">
            <a:avLst/>
          </a:prstGeom>
          <a:noFill/>
        </p:spPr>
        <p:txBody>
          <a:bodyPr wrap="square">
            <a:spAutoFit/>
          </a:bodyPr>
          <a:lstStyle/>
          <a:p>
            <a:r>
              <a:rPr lang="en-MY" sz="2400" dirty="0">
                <a:solidFill>
                  <a:srgbClr val="000000"/>
                </a:solidFill>
                <a:latin typeface="Alexandria"/>
              </a:rPr>
              <a:t>IP Addresses and Other IP Characteristics (cont.)</a:t>
            </a:r>
            <a:endParaRPr lang="en-US" sz="2400" dirty="0">
              <a:solidFill>
                <a:srgbClr val="000000"/>
              </a:solidFill>
              <a:latin typeface="Alexandria"/>
            </a:endParaRPr>
          </a:p>
        </p:txBody>
      </p:sp>
      <p:sp>
        <p:nvSpPr>
          <p:cNvPr id="11" name="TextBox 10">
            <a:extLst>
              <a:ext uri="{FF2B5EF4-FFF2-40B4-BE49-F238E27FC236}">
                <a16:creationId xmlns:a16="http://schemas.microsoft.com/office/drawing/2014/main" id="{6DA6F696-B3FC-784B-7B8D-58E54E75DDFF}"/>
              </a:ext>
            </a:extLst>
          </p:cNvPr>
          <p:cNvSpPr txBox="1"/>
          <p:nvPr/>
        </p:nvSpPr>
        <p:spPr>
          <a:xfrm>
            <a:off x="777356" y="1741017"/>
            <a:ext cx="10637287" cy="3892732"/>
          </a:xfrm>
          <a:prstGeom prst="rect">
            <a:avLst/>
          </a:prstGeom>
          <a:noFill/>
        </p:spPr>
        <p:txBody>
          <a:bodyPr wrap="square">
            <a:spAutoFit/>
          </a:bodyPr>
          <a:lstStyle/>
          <a:p>
            <a:pPr marL="285750" indent="-285750" algn="just">
              <a:lnSpc>
                <a:spcPct val="200%"/>
              </a:lnSpc>
              <a:buFont typeface="Wingdings" panose="05000000000000000000" pitchFamily="2" charset="2"/>
              <a:buChar char="§"/>
            </a:pPr>
            <a:r>
              <a:rPr lang="en-MY" dirty="0">
                <a:solidFill>
                  <a:srgbClr val="000000"/>
                </a:solidFill>
                <a:latin typeface="Alexandria"/>
              </a:rPr>
              <a:t> Outbound traffic with invalid source addresses should be blocked (this is often called egress filtering). Systems that have been compromised by attackers can be used to attack other systems on the Internet; using invalid source addresses makes these kinds of attacks more difficult to stop. </a:t>
            </a:r>
          </a:p>
          <a:p>
            <a:pPr marL="285750" indent="-285750" algn="just">
              <a:lnSpc>
                <a:spcPct val="200%"/>
              </a:lnSpc>
              <a:buFont typeface="Wingdings" panose="05000000000000000000" pitchFamily="2" charset="2"/>
              <a:buChar char="§"/>
            </a:pPr>
            <a:r>
              <a:rPr lang="en-MY" dirty="0">
                <a:solidFill>
                  <a:srgbClr val="000000"/>
                </a:solidFill>
                <a:latin typeface="Alexandria"/>
              </a:rPr>
              <a:t>Blocking this type of traffic at an organization’s firewall helps reduce the effectiveness of these attacks. </a:t>
            </a:r>
          </a:p>
          <a:p>
            <a:pPr marL="285750" indent="-285750" algn="just">
              <a:lnSpc>
                <a:spcPct val="200%"/>
              </a:lnSpc>
              <a:buFont typeface="Wingdings" panose="05000000000000000000" pitchFamily="2" charset="2"/>
              <a:buChar char="§"/>
            </a:pPr>
            <a:r>
              <a:rPr lang="en-MY" dirty="0">
                <a:solidFill>
                  <a:srgbClr val="000000"/>
                </a:solidFill>
                <a:latin typeface="Alexandria"/>
              </a:rPr>
              <a:t>Incoming traffic with a destination address of the firewall itself should be blocked unless the firewall is offering services for incoming traffic that require direct connections. For example, if the firewall is acting as an application proxy. </a:t>
            </a:r>
          </a:p>
        </p:txBody>
      </p:sp>
      <p:sp>
        <p:nvSpPr>
          <p:cNvPr id="7" name="Slide Number Placeholder 6">
            <a:extLst>
              <a:ext uri="{FF2B5EF4-FFF2-40B4-BE49-F238E27FC236}">
                <a16:creationId xmlns:a16="http://schemas.microsoft.com/office/drawing/2014/main" id="{33B2DC01-390B-B0AA-3C8F-CA8A3F289E9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34</a:t>
            </a:fld>
            <a:endParaRPr lang="en-US">
              <a:solidFill>
                <a:srgbClr val="000000"/>
              </a:solidFill>
              <a:latin typeface="Alexandria"/>
            </a:endParaRPr>
          </a:p>
        </p:txBody>
      </p:sp>
    </p:spTree>
    <p:extLst>
      <p:ext uri="{BB962C8B-B14F-4D97-AF65-F5344CB8AC3E}">
        <p14:creationId xmlns:p14="http://schemas.microsoft.com/office/powerpoint/2010/main" val="3276986077"/>
      </p:ext>
    </p:extLst>
  </p:cSld>
  <p:clrMapOvr>
    <a:masterClrMapping/>
  </p:clrMapOvr>
</p:sld>
</file>

<file path=ppt/slides/slide35.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375172" y="448786"/>
            <a:ext cx="7299050" cy="830997"/>
          </a:xfrm>
          <a:prstGeom prst="rect">
            <a:avLst/>
          </a:prstGeom>
          <a:noFill/>
        </p:spPr>
        <p:txBody>
          <a:bodyPr wrap="square">
            <a:spAutoFit/>
          </a:bodyPr>
          <a:lstStyle/>
          <a:p>
            <a:r>
              <a:rPr lang="en-US" sz="2400" dirty="0">
                <a:solidFill>
                  <a:srgbClr val="000000"/>
                </a:solidFill>
                <a:latin typeface="Alexandria"/>
              </a:rPr>
              <a:t>Policies Based on IP Addresses and Protocols (IPv6) (cont.)</a:t>
            </a:r>
          </a:p>
        </p:txBody>
      </p:sp>
      <p:sp>
        <p:nvSpPr>
          <p:cNvPr id="12" name="TextBox 11">
            <a:extLst>
              <a:ext uri="{FF2B5EF4-FFF2-40B4-BE49-F238E27FC236}">
                <a16:creationId xmlns:a16="http://schemas.microsoft.com/office/drawing/2014/main" id="{BB454E56-5556-E56E-5450-966F0EAD35F2}"/>
              </a:ext>
            </a:extLst>
          </p:cNvPr>
          <p:cNvSpPr txBox="1"/>
          <p:nvPr/>
        </p:nvSpPr>
        <p:spPr>
          <a:xfrm>
            <a:off x="731854" y="1872751"/>
            <a:ext cx="10888520" cy="4089838"/>
          </a:xfrm>
          <a:prstGeom prst="rect">
            <a:avLst/>
          </a:prstGeom>
          <a:noFill/>
        </p:spPr>
        <p:txBody>
          <a:bodyPr wrap="square">
            <a:spAutoFit/>
          </a:bodyPr>
          <a:lstStyle/>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Every organization needs a firewall that can filter IPv6 traffic, regardless of whether it enables IPv6 traffic to enter its internal network. </a:t>
            </a:r>
          </a:p>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The administrative interface should allow administrators to clone IPv4 rules to IPv6 addresses to make administration easier. </a:t>
            </a:r>
            <a:endParaRPr lang="en-US" dirty="0">
              <a:solidFill>
                <a:srgbClr val="000000"/>
              </a:solidFill>
              <a:latin typeface="Alexandria"/>
            </a:endParaRPr>
          </a:p>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The firewall should be able to block IPv6-related protocols such as 6-to-4 and 4-to-6 tunnelling, Teredo, and Intra-site Automatic Tunnel Addressing Protocol (ISATAP) if they are not required. </a:t>
            </a:r>
          </a:p>
          <a:p>
            <a:pPr marL="342900" lvl="0" indent="-342900" algn="just">
              <a:lnSpc>
                <a:spcPct val="150%"/>
              </a:lnSpc>
              <a:spcAft>
                <a:spcPts val="800"/>
              </a:spcAft>
              <a:buFont typeface="Arial" panose="020B0604020202020204" pitchFamily="34" charset="0"/>
              <a:buChar char="•"/>
              <a:tabLst>
                <a:tab pos="457200" algn="l"/>
              </a:tabLst>
            </a:pPr>
            <a:endParaRPr lang="en-MY" sz="1800" dirty="0">
              <a:solidFill>
                <a:srgbClr val="000000"/>
              </a:solidFill>
              <a:effectLst/>
              <a:latin typeface="Alexandria"/>
              <a:ea typeface="Calibri" panose="020F0502020204030204" pitchFamily="34" charset="0"/>
              <a:cs typeface="Times New Roman" panose="02020603050405020304" pitchFamily="18" charset="0"/>
            </a:endParaRPr>
          </a:p>
        </p:txBody>
      </p:sp>
      <p:sp>
        <p:nvSpPr>
          <p:cNvPr id="9" name="Slide Number Placeholder 8">
            <a:extLst>
              <a:ext uri="{FF2B5EF4-FFF2-40B4-BE49-F238E27FC236}">
                <a16:creationId xmlns:a16="http://schemas.microsoft.com/office/drawing/2014/main" id="{170E09C9-103E-28A5-9B20-B36E36796F3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35</a:t>
            </a:fld>
            <a:endParaRPr lang="en-US">
              <a:solidFill>
                <a:srgbClr val="000000"/>
              </a:solidFill>
              <a:latin typeface="Alexandria"/>
            </a:endParaRPr>
          </a:p>
        </p:txBody>
      </p:sp>
    </p:spTree>
    <p:extLst>
      <p:ext uri="{BB962C8B-B14F-4D97-AF65-F5344CB8AC3E}">
        <p14:creationId xmlns:p14="http://schemas.microsoft.com/office/powerpoint/2010/main" val="3760374545"/>
      </p:ext>
    </p:extLst>
  </p:cSld>
  <p:clrMapOvr>
    <a:masterClrMapping/>
  </p:clrMapOvr>
</p:sld>
</file>

<file path=ppt/slides/slide3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440788" y="439637"/>
            <a:ext cx="7180940" cy="830997"/>
          </a:xfrm>
          <a:prstGeom prst="rect">
            <a:avLst/>
          </a:prstGeom>
          <a:noFill/>
        </p:spPr>
        <p:txBody>
          <a:bodyPr wrap="square">
            <a:spAutoFit/>
          </a:bodyPr>
          <a:lstStyle/>
          <a:p>
            <a:r>
              <a:rPr lang="en-US" sz="2400" dirty="0">
                <a:solidFill>
                  <a:srgbClr val="000000"/>
                </a:solidFill>
                <a:latin typeface="Alexandria"/>
              </a:rPr>
              <a:t>Policies Based on IP Addresses and Protocols</a:t>
            </a:r>
            <a:br>
              <a:rPr lang="en-US" sz="2400" dirty="0">
                <a:solidFill>
                  <a:srgbClr val="000000"/>
                </a:solidFill>
                <a:latin typeface="Alexandria"/>
              </a:rPr>
            </a:br>
            <a:r>
              <a:rPr lang="en-US" sz="2400" dirty="0">
                <a:solidFill>
                  <a:srgbClr val="000000"/>
                </a:solidFill>
                <a:latin typeface="Alexandria"/>
              </a:rPr>
              <a:t>TCP and UDP</a:t>
            </a:r>
          </a:p>
        </p:txBody>
      </p:sp>
      <p:sp>
        <p:nvSpPr>
          <p:cNvPr id="10" name="TextBox 9">
            <a:extLst>
              <a:ext uri="{FF2B5EF4-FFF2-40B4-BE49-F238E27FC236}">
                <a16:creationId xmlns:a16="http://schemas.microsoft.com/office/drawing/2014/main" id="{6072A2EA-A7E5-7DB0-621A-D0B70C806FD9}"/>
              </a:ext>
            </a:extLst>
          </p:cNvPr>
          <p:cNvSpPr txBox="1"/>
          <p:nvPr/>
        </p:nvSpPr>
        <p:spPr>
          <a:xfrm>
            <a:off x="773176" y="2041532"/>
            <a:ext cx="10853603" cy="3543919"/>
          </a:xfrm>
          <a:prstGeom prst="rect">
            <a:avLst/>
          </a:prstGeom>
          <a:noFill/>
        </p:spPr>
        <p:txBody>
          <a:bodyPr wrap="square">
            <a:spAutoFit/>
          </a:bodyPr>
          <a:lstStyle/>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An application server typically listens on one or more fixed TCP or UDP ports. Some applications use a single port, but many applications use multiple ports. For example, although SMTP uses TCP port 25 for sending mail, it uses TCP port 587 for mail submission. </a:t>
            </a:r>
            <a:endParaRPr lang="en-US" dirty="0">
              <a:solidFill>
                <a:srgbClr val="000000"/>
              </a:solidFill>
              <a:latin typeface="Alexandria"/>
            </a:endParaRPr>
          </a:p>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Similarly, FTP uses at least two ports, one of which can be unpredictable, and while most web servers use only TCP port 80, it is common to have websites that also use additional ports such as TCP port 8080.</a:t>
            </a:r>
          </a:p>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 Some applications use both TCP and UDP; for example, DNS lookups can occur on UDP port 53 or TCP port 53. </a:t>
            </a:r>
            <a:endParaRPr lang="en-US" dirty="0">
              <a:solidFill>
                <a:srgbClr val="000000"/>
              </a:solidFill>
              <a:latin typeface="Alexandria"/>
            </a:endParaRPr>
          </a:p>
        </p:txBody>
      </p:sp>
      <p:sp>
        <p:nvSpPr>
          <p:cNvPr id="9" name="Slide Number Placeholder 8">
            <a:extLst>
              <a:ext uri="{FF2B5EF4-FFF2-40B4-BE49-F238E27FC236}">
                <a16:creationId xmlns:a16="http://schemas.microsoft.com/office/drawing/2014/main" id="{D978EB69-18C8-2730-8C6E-3F89E559A0C9}"/>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36</a:t>
            </a:fld>
            <a:endParaRPr lang="en-US">
              <a:solidFill>
                <a:srgbClr val="000000"/>
              </a:solidFill>
              <a:latin typeface="Alexandria"/>
            </a:endParaRPr>
          </a:p>
        </p:txBody>
      </p:sp>
    </p:spTree>
    <p:extLst>
      <p:ext uri="{BB962C8B-B14F-4D97-AF65-F5344CB8AC3E}">
        <p14:creationId xmlns:p14="http://schemas.microsoft.com/office/powerpoint/2010/main" val="218448692"/>
      </p:ext>
    </p:extLst>
  </p:cSld>
  <p:clrMapOvr>
    <a:masterClrMapping/>
  </p:clrMapOvr>
</p:sld>
</file>

<file path=ppt/slides/slide3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440788" y="443641"/>
            <a:ext cx="7180940" cy="830997"/>
          </a:xfrm>
          <a:prstGeom prst="rect">
            <a:avLst/>
          </a:prstGeom>
          <a:noFill/>
        </p:spPr>
        <p:txBody>
          <a:bodyPr wrap="square">
            <a:spAutoFit/>
          </a:bodyPr>
          <a:lstStyle/>
          <a:p>
            <a:r>
              <a:rPr lang="en-US" sz="2400" dirty="0">
                <a:solidFill>
                  <a:srgbClr val="000000"/>
                </a:solidFill>
                <a:latin typeface="Alexandria"/>
              </a:rPr>
              <a:t>Policies Based on IP Addresses and Protocols (cont.)</a:t>
            </a:r>
            <a:br>
              <a:rPr lang="en-US" sz="2400" dirty="0">
                <a:solidFill>
                  <a:srgbClr val="000000"/>
                </a:solidFill>
                <a:latin typeface="Alexandria"/>
              </a:rPr>
            </a:br>
            <a:r>
              <a:rPr lang="en-US" sz="2400" dirty="0">
                <a:solidFill>
                  <a:srgbClr val="000000"/>
                </a:solidFill>
                <a:latin typeface="Alexandria"/>
              </a:rPr>
              <a:t>TCP and UDP</a:t>
            </a:r>
          </a:p>
        </p:txBody>
      </p:sp>
      <p:sp>
        <p:nvSpPr>
          <p:cNvPr id="10" name="TextBox 9">
            <a:extLst>
              <a:ext uri="{FF2B5EF4-FFF2-40B4-BE49-F238E27FC236}">
                <a16:creationId xmlns:a16="http://schemas.microsoft.com/office/drawing/2014/main" id="{D0D422F9-5902-C8E1-27C1-6274B1DA6A23}"/>
              </a:ext>
            </a:extLst>
          </p:cNvPr>
          <p:cNvSpPr txBox="1"/>
          <p:nvPr/>
        </p:nvSpPr>
        <p:spPr>
          <a:xfrm>
            <a:off x="960474" y="1880014"/>
            <a:ext cx="10669403" cy="4097917"/>
          </a:xfrm>
          <a:prstGeom prst="rect">
            <a:avLst/>
          </a:prstGeom>
          <a:noFill/>
        </p:spPr>
        <p:txBody>
          <a:bodyPr wrap="square">
            <a:spAutoFit/>
          </a:bodyPr>
          <a:lstStyle/>
          <a:p>
            <a:pPr marL="28575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For incoming TCP and UDP traffic, deny-by-default policies should be utilized, just like for other components of firewall rulesets. Outgoing TCP and UDP traffic typically has less restrictive policies since most organizations allow users to access a large variety of external apps hosted on millions of different external hosts.</a:t>
            </a:r>
          </a:p>
          <a:p>
            <a:pPr marL="28575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In addition to allowing and blocking UDP and TCP traffic, many firewalls are also able to report or block malformed UDP and TCP traffic directed towards the firewall or to hosts protected by the firewall. </a:t>
            </a:r>
          </a:p>
          <a:p>
            <a:pPr marL="28575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This traffic is frequently used to scan for hosts and may also be used in certain types of attacks. The firewall can help block such activity—or at least report when such activity is happening.</a:t>
            </a:r>
            <a:endParaRPr lang="en-US" dirty="0">
              <a:solidFill>
                <a:srgbClr val="000000"/>
              </a:solidFill>
              <a:latin typeface="Alexandria"/>
            </a:endParaRPr>
          </a:p>
        </p:txBody>
      </p:sp>
      <p:sp>
        <p:nvSpPr>
          <p:cNvPr id="9" name="Slide Number Placeholder 8">
            <a:extLst>
              <a:ext uri="{FF2B5EF4-FFF2-40B4-BE49-F238E27FC236}">
                <a16:creationId xmlns:a16="http://schemas.microsoft.com/office/drawing/2014/main" id="{95136F2E-0C40-6F4A-E892-4C08ECFF9B23}"/>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37</a:t>
            </a:fld>
            <a:endParaRPr lang="en-US">
              <a:solidFill>
                <a:srgbClr val="000000"/>
              </a:solidFill>
              <a:latin typeface="Alexandria"/>
            </a:endParaRPr>
          </a:p>
        </p:txBody>
      </p:sp>
    </p:spTree>
    <p:extLst>
      <p:ext uri="{BB962C8B-B14F-4D97-AF65-F5344CB8AC3E}">
        <p14:creationId xmlns:p14="http://schemas.microsoft.com/office/powerpoint/2010/main" val="765562354"/>
      </p:ext>
    </p:extLst>
  </p:cSld>
  <p:clrMapOvr>
    <a:masterClrMapping/>
  </p:clrMapOvr>
</p:sld>
</file>

<file path=ppt/slides/slide38.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440788" y="465112"/>
            <a:ext cx="7180940" cy="830997"/>
          </a:xfrm>
          <a:prstGeom prst="rect">
            <a:avLst/>
          </a:prstGeom>
          <a:noFill/>
        </p:spPr>
        <p:txBody>
          <a:bodyPr wrap="square">
            <a:spAutoFit/>
          </a:bodyPr>
          <a:lstStyle/>
          <a:p>
            <a:r>
              <a:rPr lang="en-US" sz="2400" dirty="0">
                <a:solidFill>
                  <a:srgbClr val="000000"/>
                </a:solidFill>
                <a:latin typeface="Alexandria"/>
              </a:rPr>
              <a:t>Policies Based on IP Addresses and Protocols (cont.)</a:t>
            </a:r>
            <a:br>
              <a:rPr lang="en-US" sz="2400" dirty="0">
                <a:solidFill>
                  <a:srgbClr val="000000"/>
                </a:solidFill>
                <a:latin typeface="Alexandria"/>
              </a:rPr>
            </a:br>
            <a:r>
              <a:rPr lang="en-US" sz="2400" dirty="0">
                <a:solidFill>
                  <a:srgbClr val="000000"/>
                </a:solidFill>
                <a:latin typeface="Alexandria"/>
              </a:rPr>
              <a:t>ICMP</a:t>
            </a:r>
          </a:p>
        </p:txBody>
      </p:sp>
      <p:sp>
        <p:nvSpPr>
          <p:cNvPr id="10" name="TextBox 9">
            <a:extLst>
              <a:ext uri="{FF2B5EF4-FFF2-40B4-BE49-F238E27FC236}">
                <a16:creationId xmlns:a16="http://schemas.microsoft.com/office/drawing/2014/main" id="{CD2CD676-0A7D-C3DC-66F2-FB7A36D81132}"/>
              </a:ext>
            </a:extLst>
          </p:cNvPr>
          <p:cNvSpPr txBox="1"/>
          <p:nvPr/>
        </p:nvSpPr>
        <p:spPr>
          <a:xfrm>
            <a:off x="736741" y="1851767"/>
            <a:ext cx="10718517" cy="4096442"/>
          </a:xfrm>
          <a:prstGeom prst="rect">
            <a:avLst/>
          </a:prstGeom>
          <a:noFill/>
        </p:spPr>
        <p:txBody>
          <a:bodyPr wrap="square">
            <a:spAutoFit/>
          </a:bodyPr>
          <a:lstStyle/>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Attackers can use various ICMP types and codes to perform reconnaissance or manipulate the flow of network traffic. However, ICMP is needed for many useful things, such as getting reasonable performance across the Internet. </a:t>
            </a:r>
            <a:endParaRPr lang="en-US" dirty="0">
              <a:solidFill>
                <a:srgbClr val="000000"/>
              </a:solidFill>
              <a:latin typeface="Alexandria"/>
            </a:endParaRPr>
          </a:p>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Some firewall policies block all ICMP traffic, but this often leads to problems with diagnostics and performance. </a:t>
            </a:r>
            <a:endParaRPr lang="en-US" dirty="0">
              <a:solidFill>
                <a:srgbClr val="000000"/>
              </a:solidFill>
              <a:latin typeface="Alexandria"/>
            </a:endParaRPr>
          </a:p>
          <a:p>
            <a:pPr marL="285750" lvl="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Other common policies allow all outgoing ICMP traffic but limit incoming ICMP to those types and codes needed for Path Maximum Transmission Unit (PMTU) discovery (ICMP code 3) and destination reachability. </a:t>
            </a:r>
            <a:endParaRPr lang="en-US" dirty="0">
              <a:solidFill>
                <a:srgbClr val="000000"/>
              </a:solidFill>
              <a:latin typeface="Alexandria"/>
            </a:endParaRPr>
          </a:p>
        </p:txBody>
      </p:sp>
      <p:sp>
        <p:nvSpPr>
          <p:cNvPr id="9" name="Slide Number Placeholder 8">
            <a:extLst>
              <a:ext uri="{FF2B5EF4-FFF2-40B4-BE49-F238E27FC236}">
                <a16:creationId xmlns:a16="http://schemas.microsoft.com/office/drawing/2014/main" id="{0DC51624-4AFD-FD33-EB7D-227AFE3C7F83}"/>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38</a:t>
            </a:fld>
            <a:endParaRPr lang="en-US">
              <a:solidFill>
                <a:srgbClr val="000000"/>
              </a:solidFill>
              <a:latin typeface="Alexandria"/>
            </a:endParaRPr>
          </a:p>
        </p:txBody>
      </p:sp>
    </p:spTree>
    <p:extLst>
      <p:ext uri="{BB962C8B-B14F-4D97-AF65-F5344CB8AC3E}">
        <p14:creationId xmlns:p14="http://schemas.microsoft.com/office/powerpoint/2010/main" val="2702747461"/>
      </p:ext>
    </p:extLst>
  </p:cSld>
  <p:clrMapOvr>
    <a:masterClrMapping/>
  </p:clrMapOvr>
</p:sld>
</file>

<file path=ppt/slides/slide39.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417928" y="513185"/>
            <a:ext cx="7180940" cy="830997"/>
          </a:xfrm>
          <a:prstGeom prst="rect">
            <a:avLst/>
          </a:prstGeom>
          <a:noFill/>
        </p:spPr>
        <p:txBody>
          <a:bodyPr wrap="square">
            <a:spAutoFit/>
          </a:bodyPr>
          <a:lstStyle/>
          <a:p>
            <a:r>
              <a:rPr lang="en-US" sz="2400" dirty="0">
                <a:solidFill>
                  <a:srgbClr val="000000"/>
                </a:solidFill>
                <a:latin typeface="Alexandria"/>
              </a:rPr>
              <a:t>Policies Based on IP Addresses and Protocols (cont.)</a:t>
            </a:r>
            <a:br>
              <a:rPr lang="en-US" sz="2400" dirty="0">
                <a:solidFill>
                  <a:srgbClr val="000000"/>
                </a:solidFill>
                <a:latin typeface="Alexandria"/>
              </a:rPr>
            </a:br>
            <a:r>
              <a:rPr lang="en-US" sz="2400" dirty="0">
                <a:solidFill>
                  <a:srgbClr val="000000"/>
                </a:solidFill>
                <a:latin typeface="Alexandria"/>
              </a:rPr>
              <a:t>ICMP</a:t>
            </a:r>
          </a:p>
        </p:txBody>
      </p:sp>
      <p:sp>
        <p:nvSpPr>
          <p:cNvPr id="10" name="TextBox 9">
            <a:extLst>
              <a:ext uri="{FF2B5EF4-FFF2-40B4-BE49-F238E27FC236}">
                <a16:creationId xmlns:a16="http://schemas.microsoft.com/office/drawing/2014/main" id="{0D059A1B-92F6-3DC4-C878-044A829B1209}"/>
              </a:ext>
            </a:extLst>
          </p:cNvPr>
          <p:cNvSpPr txBox="1"/>
          <p:nvPr/>
        </p:nvSpPr>
        <p:spPr>
          <a:xfrm>
            <a:off x="838200" y="1805183"/>
            <a:ext cx="10702960" cy="4651915"/>
          </a:xfrm>
          <a:prstGeom prst="rect">
            <a:avLst/>
          </a:prstGeom>
          <a:noFill/>
        </p:spPr>
        <p:txBody>
          <a:bodyPr wrap="square">
            <a:spAutoFit/>
          </a:bodyPr>
          <a:lstStyle/>
          <a:p>
            <a:pPr marL="28575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To prevent malicious activity, firewalls at the network perimeter should deny all incoming and outgoing ICMP traffic except for those types and codes specifically permitted by the organization. For ICMP in IPv4, ICMP type 3 messages should not be filtered because they are used for important network diagnostics. </a:t>
            </a:r>
            <a:endParaRPr lang="en-US" dirty="0">
              <a:solidFill>
                <a:srgbClr val="000000"/>
              </a:solidFill>
              <a:latin typeface="Alexandria"/>
            </a:endParaRPr>
          </a:p>
          <a:p>
            <a:pPr marL="28575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The ping command (ICMP code 8) is an important network diagnostic, but incoming pings are often blocked by firewall policies to prevent attackers from learning more about the internal topology of the organization’s network. </a:t>
            </a:r>
            <a:endParaRPr lang="en-US" dirty="0">
              <a:solidFill>
                <a:srgbClr val="000000"/>
              </a:solidFill>
              <a:latin typeface="Alexandria"/>
            </a:endParaRPr>
          </a:p>
          <a:p>
            <a:pPr marL="285750" indent="-285750" algn="just">
              <a:lnSpc>
                <a:spcPct val="200%"/>
              </a:lnSpc>
              <a:spcAft>
                <a:spcPts val="800"/>
              </a:spcAft>
              <a:buFont typeface="Wingdings" panose="05000000000000000000" pitchFamily="2" charset="2"/>
              <a:buChar char="§"/>
              <a:tabLst>
                <a:tab pos="457200" algn="l"/>
              </a:tabLst>
            </a:pPr>
            <a:r>
              <a:rPr lang="en-MY" dirty="0">
                <a:solidFill>
                  <a:srgbClr val="000000"/>
                </a:solidFill>
                <a:latin typeface="Alexandria"/>
              </a:rPr>
              <a:t>For ICMP in IPv6, many types of messages must be allowed in specific circumstances to enable various IPv6 features. </a:t>
            </a:r>
            <a:endParaRPr lang="en-US" dirty="0">
              <a:solidFill>
                <a:srgbClr val="000000"/>
              </a:solidFill>
              <a:latin typeface="Alexandria"/>
            </a:endParaRPr>
          </a:p>
        </p:txBody>
      </p:sp>
      <p:sp>
        <p:nvSpPr>
          <p:cNvPr id="9" name="Slide Number Placeholder 8">
            <a:extLst>
              <a:ext uri="{FF2B5EF4-FFF2-40B4-BE49-F238E27FC236}">
                <a16:creationId xmlns:a16="http://schemas.microsoft.com/office/drawing/2014/main" id="{F0FA268C-8F56-8832-EB27-9E968675256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39</a:t>
            </a:fld>
            <a:endParaRPr lang="en-US">
              <a:solidFill>
                <a:srgbClr val="000000"/>
              </a:solidFill>
              <a:latin typeface="Alexandria"/>
            </a:endParaRPr>
          </a:p>
        </p:txBody>
      </p:sp>
    </p:spTree>
    <p:extLst>
      <p:ext uri="{BB962C8B-B14F-4D97-AF65-F5344CB8AC3E}">
        <p14:creationId xmlns:p14="http://schemas.microsoft.com/office/powerpoint/2010/main" val="202606462"/>
      </p:ext>
    </p:extLst>
  </p:cSld>
  <p:clrMapOvr>
    <a:masterClrMapping/>
  </p:clrMapOvr>
</p:sld>
</file>

<file path=ppt/slides/slide40.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502256" y="574267"/>
            <a:ext cx="7180940" cy="461665"/>
          </a:xfrm>
          <a:prstGeom prst="rect">
            <a:avLst/>
          </a:prstGeom>
          <a:noFill/>
        </p:spPr>
        <p:txBody>
          <a:bodyPr wrap="square">
            <a:spAutoFit/>
          </a:bodyPr>
          <a:lstStyle/>
          <a:p>
            <a:r>
              <a:rPr lang="en-US" sz="2400" dirty="0">
                <a:solidFill>
                  <a:srgbClr val="000000"/>
                </a:solidFill>
                <a:latin typeface="Alexandria"/>
              </a:rPr>
              <a:t>Policies Based on Applications</a:t>
            </a:r>
          </a:p>
        </p:txBody>
      </p:sp>
      <p:sp>
        <p:nvSpPr>
          <p:cNvPr id="10" name="TextBox 9">
            <a:extLst>
              <a:ext uri="{FF2B5EF4-FFF2-40B4-BE49-F238E27FC236}">
                <a16:creationId xmlns:a16="http://schemas.microsoft.com/office/drawing/2014/main" id="{30EB6FCF-32A1-A2A3-5167-8384A09CFC96}"/>
              </a:ext>
            </a:extLst>
          </p:cNvPr>
          <p:cNvSpPr txBox="1"/>
          <p:nvPr/>
        </p:nvSpPr>
        <p:spPr>
          <a:xfrm>
            <a:off x="838200" y="1901566"/>
            <a:ext cx="10109842" cy="4819909"/>
          </a:xfrm>
          <a:prstGeom prst="rect">
            <a:avLst/>
          </a:prstGeom>
          <a:noFill/>
        </p:spPr>
        <p:txBody>
          <a:bodyPr wrap="square">
            <a:spAutoFit/>
          </a:bodyPr>
          <a:lstStyle/>
          <a:p>
            <a:pPr marL="342900" indent="-342900" algn="just">
              <a:lnSpc>
                <a:spcPct val="150%"/>
              </a:lnSpc>
              <a:spcAft>
                <a:spcPts val="800"/>
              </a:spcAft>
              <a:buFont typeface="Wingdings" panose="05000000000000000000" pitchFamily="2" charset="2"/>
              <a:buChar char="§"/>
              <a:tabLst>
                <a:tab pos="457200" algn="l"/>
              </a:tabLst>
            </a:pPr>
            <a:r>
              <a:rPr lang="en-MY" dirty="0">
                <a:solidFill>
                  <a:srgbClr val="000000"/>
                </a:solidFill>
                <a:latin typeface="Alexandria"/>
                <a:cs typeface="Times New Roman" panose="02020603050405020304" pitchFamily="18" charset="0"/>
              </a:rPr>
              <a:t>The application firewall policy is defined by a collection of rule sets. A rule set defines the rules that match the application ID detected, based on the application signature. </a:t>
            </a:r>
          </a:p>
          <a:p>
            <a:pPr marL="342900" indent="-342900" algn="just">
              <a:lnSpc>
                <a:spcPct val="150%"/>
              </a:lnSpc>
              <a:spcAft>
                <a:spcPts val="800"/>
              </a:spcAft>
              <a:buFont typeface="Wingdings" panose="05000000000000000000" pitchFamily="2" charset="2"/>
              <a:buChar char="§"/>
              <a:tabLst>
                <a:tab pos="457200" algn="l"/>
              </a:tabLst>
            </a:pPr>
            <a:r>
              <a:rPr lang="en-MY" dirty="0">
                <a:solidFill>
                  <a:srgbClr val="000000"/>
                </a:solidFill>
                <a:latin typeface="Alexandria"/>
                <a:cs typeface="Times New Roman" panose="02020603050405020304" pitchFamily="18" charset="0"/>
              </a:rPr>
              <a:t>After an application firewall policy is created by adding rules, you can select that policy to be the active policy on your device.</a:t>
            </a:r>
          </a:p>
          <a:p>
            <a:pPr marL="342900" indent="-342900" algn="just">
              <a:lnSpc>
                <a:spcPct val="150%"/>
              </a:lnSpc>
              <a:spcAft>
                <a:spcPts val="800"/>
              </a:spcAft>
              <a:buFont typeface="Wingdings" panose="05000000000000000000" pitchFamily="2" charset="2"/>
              <a:buChar char="§"/>
              <a:tabLst>
                <a:tab pos="457200" algn="l"/>
              </a:tabLst>
            </a:pPr>
            <a:r>
              <a:rPr lang="en-MY" dirty="0">
                <a:solidFill>
                  <a:srgbClr val="000000"/>
                </a:solidFill>
                <a:latin typeface="Alexandria"/>
                <a:cs typeface="Times New Roman" panose="02020603050405020304" pitchFamily="18" charset="0"/>
              </a:rPr>
              <a:t>The application firewall policy identifies the application ID as an unknown application ID under the following circumstances:</a:t>
            </a:r>
          </a:p>
          <a:p>
            <a:pPr marL="1143000" indent="-342900" algn="just">
              <a:lnSpc>
                <a:spcPct val="150%"/>
              </a:lnSpc>
              <a:spcAft>
                <a:spcPts val="800"/>
              </a:spcAft>
              <a:buFont typeface="Wingdings" panose="05000000000000000000" pitchFamily="2" charset="2"/>
              <a:buChar char="§"/>
              <a:tabLst>
                <a:tab pos="457200" algn="l"/>
              </a:tabLst>
            </a:pPr>
            <a:r>
              <a:rPr lang="en-MY" dirty="0">
                <a:solidFill>
                  <a:srgbClr val="000000"/>
                </a:solidFill>
                <a:latin typeface="Alexandria"/>
                <a:cs typeface="Times New Roman" panose="02020603050405020304" pitchFamily="18" charset="0"/>
              </a:rPr>
              <a:t>No application ID matches the traffic.</a:t>
            </a:r>
          </a:p>
          <a:p>
            <a:pPr marL="1143000" indent="-342900" algn="just">
              <a:lnSpc>
                <a:spcPct val="150%"/>
              </a:lnSpc>
              <a:spcAft>
                <a:spcPts val="800"/>
              </a:spcAft>
              <a:buFont typeface="Wingdings" panose="05000000000000000000" pitchFamily="2" charset="2"/>
              <a:buChar char="§"/>
              <a:tabLst>
                <a:tab pos="457200" algn="l"/>
              </a:tabLst>
            </a:pPr>
            <a:r>
              <a:rPr lang="en-MY" dirty="0">
                <a:solidFill>
                  <a:srgbClr val="000000"/>
                </a:solidFill>
                <a:latin typeface="Alexandria"/>
                <a:cs typeface="Times New Roman" panose="02020603050405020304" pitchFamily="18" charset="0"/>
              </a:rPr>
              <a:t>The system encounters an error when identifying the application.</a:t>
            </a:r>
          </a:p>
          <a:p>
            <a:pPr marL="1143000" indent="-342900" algn="just">
              <a:lnSpc>
                <a:spcPct val="150%"/>
              </a:lnSpc>
              <a:spcAft>
                <a:spcPts val="800"/>
              </a:spcAft>
              <a:buFont typeface="Wingdings" panose="05000000000000000000" pitchFamily="2" charset="2"/>
              <a:buChar char="§"/>
              <a:tabLst>
                <a:tab pos="457200" algn="l"/>
              </a:tabLst>
            </a:pPr>
            <a:r>
              <a:rPr lang="en-MY" dirty="0">
                <a:solidFill>
                  <a:srgbClr val="000000"/>
                </a:solidFill>
                <a:latin typeface="Alexandria"/>
                <a:cs typeface="Times New Roman" panose="02020603050405020304" pitchFamily="18" charset="0"/>
              </a:rPr>
              <a:t>Application ID is not identified during failover sessions.</a:t>
            </a:r>
          </a:p>
          <a:p>
            <a:pPr marL="342900" lvl="0" indent="-342900" algn="just" rtl="0">
              <a:lnSpc>
                <a:spcPct val="150%"/>
              </a:lnSpc>
              <a:spcAft>
                <a:spcPts val="800"/>
              </a:spcAft>
              <a:buFont typeface="Arial" panose="020B0604020202020204" pitchFamily="34" charset="0"/>
              <a:buChar char="•"/>
              <a:tabLst>
                <a:tab pos="457200" algn="l"/>
              </a:tabLst>
            </a:pPr>
            <a:endParaRPr lang="en-US" dirty="0">
              <a:solidFill>
                <a:srgbClr val="000000"/>
              </a:solidFill>
              <a:effectLst/>
              <a:latin typeface="Alexandria"/>
              <a:ea typeface="Calibri" panose="020F0502020204030204" pitchFamily="34" charset="0"/>
              <a:cs typeface="Times New Roman" panose="02020603050405020304" pitchFamily="18" charset="0"/>
            </a:endParaRPr>
          </a:p>
        </p:txBody>
      </p:sp>
      <p:sp>
        <p:nvSpPr>
          <p:cNvPr id="9" name="Slide Number Placeholder 8">
            <a:extLst>
              <a:ext uri="{FF2B5EF4-FFF2-40B4-BE49-F238E27FC236}">
                <a16:creationId xmlns:a16="http://schemas.microsoft.com/office/drawing/2014/main" id="{9002BBAF-160F-45D6-DA65-79DDC9FEC74F}"/>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40</a:t>
            </a:fld>
            <a:endParaRPr lang="en-US">
              <a:solidFill>
                <a:srgbClr val="000000"/>
              </a:solidFill>
              <a:latin typeface="Alexandria"/>
            </a:endParaRPr>
          </a:p>
        </p:txBody>
      </p:sp>
    </p:spTree>
    <p:extLst>
      <p:ext uri="{BB962C8B-B14F-4D97-AF65-F5344CB8AC3E}">
        <p14:creationId xmlns:p14="http://schemas.microsoft.com/office/powerpoint/2010/main" val="2214611"/>
      </p:ext>
    </p:extLst>
  </p:cSld>
  <p:clrMapOvr>
    <a:masterClrMapping/>
  </p:clrMapOvr>
</p:sld>
</file>

<file path=ppt/slides/slide4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409096" y="574267"/>
            <a:ext cx="7180940" cy="461665"/>
          </a:xfrm>
          <a:prstGeom prst="rect">
            <a:avLst/>
          </a:prstGeom>
          <a:noFill/>
        </p:spPr>
        <p:txBody>
          <a:bodyPr wrap="square">
            <a:spAutoFit/>
          </a:bodyPr>
          <a:lstStyle/>
          <a:p>
            <a:r>
              <a:rPr lang="en-US" sz="2400" dirty="0">
                <a:solidFill>
                  <a:srgbClr val="000000"/>
                </a:solidFill>
                <a:latin typeface="Alexandria"/>
              </a:rPr>
              <a:t>Policies Based on User Identity</a:t>
            </a:r>
          </a:p>
        </p:txBody>
      </p:sp>
      <p:sp>
        <p:nvSpPr>
          <p:cNvPr id="10" name="TextBox 9">
            <a:extLst>
              <a:ext uri="{FF2B5EF4-FFF2-40B4-BE49-F238E27FC236}">
                <a16:creationId xmlns:a16="http://schemas.microsoft.com/office/drawing/2014/main" id="{03003CBA-6259-A439-FD73-EA0984E3E500}"/>
              </a:ext>
            </a:extLst>
          </p:cNvPr>
          <p:cNvSpPr txBox="1"/>
          <p:nvPr/>
        </p:nvSpPr>
        <p:spPr>
          <a:xfrm>
            <a:off x="1068309" y="1834229"/>
            <a:ext cx="10387971" cy="4204356"/>
          </a:xfrm>
          <a:prstGeom prst="rect">
            <a:avLst/>
          </a:prstGeom>
          <a:noFill/>
        </p:spPr>
        <p:txBody>
          <a:bodyPr wrap="square">
            <a:spAutoFit/>
          </a:bodyPr>
          <a:lstStyle/>
          <a:p>
            <a:pPr marL="285750" indent="-285750">
              <a:lnSpc>
                <a:spcPct val="150%"/>
              </a:lnSpc>
              <a:buFont typeface="Wingdings" panose="05000000000000000000" pitchFamily="2" charset="2"/>
              <a:buChar char="§"/>
            </a:pPr>
            <a:r>
              <a:rPr lang="en-MY" dirty="0">
                <a:solidFill>
                  <a:srgbClr val="000000"/>
                </a:solidFill>
                <a:latin typeface="Alexandria"/>
              </a:rPr>
              <a:t>Traditional packet filtering does not see the identities of the users who are communicating in the traffic traversing the firewall.</a:t>
            </a:r>
            <a:br>
              <a:rPr lang="en-MY" dirty="0">
                <a:solidFill>
                  <a:srgbClr val="000000"/>
                </a:solidFill>
                <a:latin typeface="Alexandria"/>
              </a:rPr>
            </a:br>
            <a:endParaRPr lang="en-MY" dirty="0">
              <a:solidFill>
                <a:srgbClr val="000000"/>
              </a:solidFill>
              <a:latin typeface="Alexandria"/>
            </a:endParaRPr>
          </a:p>
          <a:p>
            <a:pPr marL="285750" indent="-285750">
              <a:lnSpc>
                <a:spcPct val="150%"/>
              </a:lnSpc>
              <a:buFont typeface="Wingdings" panose="05000000000000000000" pitchFamily="2" charset="2"/>
              <a:buChar char="§"/>
            </a:pPr>
            <a:r>
              <a:rPr lang="en-MY" dirty="0">
                <a:solidFill>
                  <a:srgbClr val="000000"/>
                </a:solidFill>
                <a:latin typeface="Alexandria"/>
              </a:rPr>
              <a:t>So firewall technologies without more advanced capabilities cannot have policies that allow or deny access based on those identities. </a:t>
            </a:r>
            <a:br>
              <a:rPr lang="en-MY" dirty="0">
                <a:solidFill>
                  <a:srgbClr val="000000"/>
                </a:solidFill>
                <a:latin typeface="Alexandria"/>
              </a:rPr>
            </a:br>
            <a:endParaRPr lang="en-MY" dirty="0">
              <a:solidFill>
                <a:srgbClr val="000000"/>
              </a:solidFill>
              <a:latin typeface="Alexandria"/>
            </a:endParaRPr>
          </a:p>
          <a:p>
            <a:pPr marL="285750" indent="-285750">
              <a:lnSpc>
                <a:spcPct val="150%"/>
              </a:lnSpc>
              <a:buFont typeface="Wingdings" panose="05000000000000000000" pitchFamily="2" charset="2"/>
              <a:buChar char="§"/>
            </a:pPr>
            <a:r>
              <a:rPr lang="en-MY" dirty="0">
                <a:solidFill>
                  <a:srgbClr val="000000"/>
                </a:solidFill>
                <a:latin typeface="Alexandria"/>
              </a:rPr>
              <a:t>However, many other firewall technologies can see these identities and therefore enact policies based on user authentication. </a:t>
            </a:r>
            <a:br>
              <a:rPr lang="en-MY" dirty="0">
                <a:solidFill>
                  <a:srgbClr val="000000"/>
                </a:solidFill>
                <a:latin typeface="Alexandria"/>
              </a:rPr>
            </a:br>
            <a:endParaRPr lang="en-MY" dirty="0">
              <a:solidFill>
                <a:srgbClr val="000000"/>
              </a:solidFill>
              <a:latin typeface="Alexandria"/>
            </a:endParaRPr>
          </a:p>
          <a:p>
            <a:pPr marL="285750" indent="-285750" algn="just">
              <a:lnSpc>
                <a:spcPct val="150%"/>
              </a:lnSpc>
              <a:buFont typeface="Wingdings" panose="05000000000000000000" pitchFamily="2" charset="2"/>
              <a:buChar char="§"/>
            </a:pPr>
            <a:r>
              <a:rPr lang="en-MY" dirty="0">
                <a:solidFill>
                  <a:srgbClr val="000000"/>
                </a:solidFill>
                <a:latin typeface="Alexandria"/>
              </a:rPr>
              <a:t>One of the most common ways to enforce user identity policy at a firewall is by using a VPN.</a:t>
            </a:r>
          </a:p>
        </p:txBody>
      </p:sp>
      <p:sp>
        <p:nvSpPr>
          <p:cNvPr id="9" name="Slide Number Placeholder 8">
            <a:extLst>
              <a:ext uri="{FF2B5EF4-FFF2-40B4-BE49-F238E27FC236}">
                <a16:creationId xmlns:a16="http://schemas.microsoft.com/office/drawing/2014/main" id="{01640262-96AB-AF04-1114-DC6C8ACDF7F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41</a:t>
            </a:fld>
            <a:endParaRPr lang="en-US">
              <a:solidFill>
                <a:srgbClr val="000000"/>
              </a:solidFill>
              <a:latin typeface="Alexandria"/>
            </a:endParaRPr>
          </a:p>
        </p:txBody>
      </p:sp>
    </p:spTree>
    <p:extLst>
      <p:ext uri="{BB962C8B-B14F-4D97-AF65-F5344CB8AC3E}">
        <p14:creationId xmlns:p14="http://schemas.microsoft.com/office/powerpoint/2010/main" val="1111091953"/>
      </p:ext>
    </p:extLst>
  </p:cSld>
  <p:clrMapOvr>
    <a:masterClrMapping/>
  </p:clrMapOvr>
</p:sld>
</file>

<file path=ppt/slides/slide4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953282-236D-F760-B5C2-8BAF9C41E59F}"/>
              </a:ext>
            </a:extLst>
          </p:cNvPr>
          <p:cNvSpPr txBox="1"/>
          <p:nvPr/>
        </p:nvSpPr>
        <p:spPr>
          <a:xfrm>
            <a:off x="2502256" y="626573"/>
            <a:ext cx="7180940" cy="461665"/>
          </a:xfrm>
          <a:prstGeom prst="rect">
            <a:avLst/>
          </a:prstGeom>
          <a:noFill/>
        </p:spPr>
        <p:txBody>
          <a:bodyPr wrap="square">
            <a:spAutoFit/>
          </a:bodyPr>
          <a:lstStyle/>
          <a:p>
            <a:r>
              <a:rPr lang="en-US" sz="2400" dirty="0">
                <a:solidFill>
                  <a:srgbClr val="000000"/>
                </a:solidFill>
                <a:latin typeface="Alexandria"/>
              </a:rPr>
              <a:t>Policies Based on Network Activity</a:t>
            </a:r>
          </a:p>
        </p:txBody>
      </p:sp>
      <p:sp>
        <p:nvSpPr>
          <p:cNvPr id="14" name="TextBox 13">
            <a:extLst>
              <a:ext uri="{FF2B5EF4-FFF2-40B4-BE49-F238E27FC236}">
                <a16:creationId xmlns:a16="http://schemas.microsoft.com/office/drawing/2014/main" id="{C768648F-1B75-4E17-EEC6-6E6E3D698CA8}"/>
              </a:ext>
            </a:extLst>
          </p:cNvPr>
          <p:cNvSpPr txBox="1"/>
          <p:nvPr/>
        </p:nvSpPr>
        <p:spPr>
          <a:xfrm>
            <a:off x="856490" y="1754566"/>
            <a:ext cx="10885714" cy="4409540"/>
          </a:xfrm>
          <a:prstGeom prst="rect">
            <a:avLst/>
          </a:prstGeom>
          <a:noFill/>
        </p:spPr>
        <p:txBody>
          <a:bodyPr wrap="square">
            <a:spAutoFit/>
          </a:bodyPr>
          <a:lstStyle/>
          <a:p>
            <a:pPr marL="285750" indent="-285750" algn="just">
              <a:lnSpc>
                <a:spcPct val="150%"/>
              </a:lnSpc>
              <a:spcAft>
                <a:spcPts val="800"/>
              </a:spcAft>
              <a:buFont typeface="Wingdings" panose="05000000000000000000" pitchFamily="2" charset="2"/>
              <a:buChar char="§"/>
            </a:pPr>
            <a:r>
              <a:rPr lang="en-MY" dirty="0">
                <a:solidFill>
                  <a:srgbClr val="000000"/>
                </a:solidFill>
                <a:latin typeface="Alexandria"/>
              </a:rPr>
              <a:t>Many firewalls allow the administrator to block established connections after a certain period of inactivity. For example, if a user on the outside of a firewall has logged into a file server but has not made any requests during the past 15 minutes, the policy might be to block any further traffic on that connection. </a:t>
            </a:r>
            <a:br>
              <a:rPr lang="en-MY" dirty="0">
                <a:solidFill>
                  <a:srgbClr val="000000"/>
                </a:solidFill>
                <a:latin typeface="Alexandria"/>
              </a:rPr>
            </a:br>
            <a:endParaRPr lang="en-US" dirty="0">
              <a:solidFill>
                <a:srgbClr val="000000"/>
              </a:solidFill>
              <a:latin typeface="Alexandria"/>
            </a:endParaRPr>
          </a:p>
          <a:p>
            <a:pPr marL="285750" indent="-285750">
              <a:lnSpc>
                <a:spcPct val="150%"/>
              </a:lnSpc>
              <a:spcAft>
                <a:spcPts val="800"/>
              </a:spcAft>
              <a:buFont typeface="Wingdings" panose="05000000000000000000" pitchFamily="2" charset="2"/>
              <a:buChar char="§"/>
            </a:pPr>
            <a:r>
              <a:rPr lang="en-MY" dirty="0">
                <a:solidFill>
                  <a:srgbClr val="000000"/>
                </a:solidFill>
                <a:latin typeface="Alexandria"/>
              </a:rPr>
              <a:t>Time-based policies are useful in thwarting attacks caused by a logged-in user walking away from a computer and someone else sitting down and using the established.</a:t>
            </a:r>
            <a:br>
              <a:rPr lang="en-MY" dirty="0">
                <a:solidFill>
                  <a:srgbClr val="000000"/>
                </a:solidFill>
                <a:latin typeface="Alexandria"/>
              </a:rPr>
            </a:br>
            <a:endParaRPr lang="en-US" dirty="0">
              <a:solidFill>
                <a:srgbClr val="000000"/>
              </a:solidFill>
              <a:latin typeface="Alexandria"/>
            </a:endParaRPr>
          </a:p>
          <a:p>
            <a:pPr marL="285750" indent="-285750" algn="just">
              <a:lnSpc>
                <a:spcPct val="150%"/>
              </a:lnSpc>
              <a:spcAft>
                <a:spcPts val="800"/>
              </a:spcAft>
              <a:buFont typeface="Wingdings" panose="05000000000000000000" pitchFamily="2" charset="2"/>
              <a:buChar char="§"/>
            </a:pPr>
            <a:r>
              <a:rPr lang="en-MY" dirty="0">
                <a:solidFill>
                  <a:srgbClr val="000000"/>
                </a:solidFill>
                <a:latin typeface="Alexandria"/>
              </a:rPr>
              <a:t>However, these policies can also be bothersome for users who make connections but do not use them frequently. For instance, a user might connect to a file server to read a file and then spend a long time editing the file. </a:t>
            </a:r>
            <a:endParaRPr lang="en-US" dirty="0">
              <a:solidFill>
                <a:srgbClr val="000000"/>
              </a:solidFill>
              <a:latin typeface="Alexandria"/>
            </a:endParaRPr>
          </a:p>
        </p:txBody>
      </p:sp>
      <p:sp>
        <p:nvSpPr>
          <p:cNvPr id="9" name="Slide Number Placeholder 8">
            <a:extLst>
              <a:ext uri="{FF2B5EF4-FFF2-40B4-BE49-F238E27FC236}">
                <a16:creationId xmlns:a16="http://schemas.microsoft.com/office/drawing/2014/main" id="{0FB01910-1AE5-0D09-FC1F-A032A0CCEE20}"/>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42</a:t>
            </a:fld>
            <a:endParaRPr lang="en-US">
              <a:solidFill>
                <a:srgbClr val="000000"/>
              </a:solidFill>
              <a:latin typeface="Alexandria"/>
            </a:endParaRPr>
          </a:p>
        </p:txBody>
      </p:sp>
    </p:spTree>
    <p:extLst>
      <p:ext uri="{BB962C8B-B14F-4D97-AF65-F5344CB8AC3E}">
        <p14:creationId xmlns:p14="http://schemas.microsoft.com/office/powerpoint/2010/main" val="1151720551"/>
      </p:ext>
    </p:extLst>
  </p:cSld>
  <p:clrMapOvr>
    <a:masterClrMapping/>
  </p:clrMapOvr>
</p:sld>
</file>

<file path=ppt/slides/slide4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E0BE04-24C0-2E6C-1B58-A4798DFCDE8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43</a:t>
            </a:fld>
            <a:endParaRPr lang="en-US">
              <a:solidFill>
                <a:srgbClr val="000000"/>
              </a:solidFill>
              <a:latin typeface="Alexandria"/>
            </a:endParaRPr>
          </a:p>
        </p:txBody>
      </p:sp>
      <p:sp>
        <p:nvSpPr>
          <p:cNvPr id="4" name="TextBox 3">
            <a:extLst>
              <a:ext uri="{FF2B5EF4-FFF2-40B4-BE49-F238E27FC236}">
                <a16:creationId xmlns:a16="http://schemas.microsoft.com/office/drawing/2014/main" id="{B59A9969-D81E-E26F-1B70-A38151423B07}"/>
              </a:ext>
            </a:extLst>
          </p:cNvPr>
          <p:cNvSpPr txBox="1"/>
          <p:nvPr/>
        </p:nvSpPr>
        <p:spPr>
          <a:xfrm>
            <a:off x="1451571" y="2346081"/>
            <a:ext cx="9902229" cy="1477328"/>
          </a:xfrm>
          <a:prstGeom prst="rect">
            <a:avLst/>
          </a:prstGeom>
          <a:noFill/>
        </p:spPr>
        <p:txBody>
          <a:bodyPr wrap="square">
            <a:spAutoFit/>
          </a:bodyPr>
          <a:lstStyle/>
          <a:p>
            <a:r>
              <a:rPr lang="en-MY" b="0" i="0" dirty="0" err="1">
                <a:solidFill>
                  <a:srgbClr val="000000"/>
                </a:solidFill>
                <a:effectLst/>
                <a:latin typeface="Alexandria"/>
              </a:rPr>
              <a:t>Wack</a:t>
            </a:r>
            <a:r>
              <a:rPr lang="en-MY" b="0" i="0" dirty="0">
                <a:solidFill>
                  <a:srgbClr val="000000"/>
                </a:solidFill>
                <a:effectLst/>
                <a:latin typeface="Alexandria"/>
              </a:rPr>
              <a:t>, J., Cutler, K., &amp; Pole, J. (2002). </a:t>
            </a:r>
            <a:r>
              <a:rPr lang="en-MY" b="0" i="1" dirty="0">
                <a:solidFill>
                  <a:srgbClr val="000000"/>
                </a:solidFill>
                <a:effectLst/>
                <a:latin typeface="Alexandria"/>
              </a:rPr>
              <a:t>Guidelines on firewalls and firewall policy</a:t>
            </a:r>
            <a:r>
              <a:rPr lang="en-MY" b="0" i="0" dirty="0">
                <a:solidFill>
                  <a:srgbClr val="000000"/>
                </a:solidFill>
                <a:effectLst/>
                <a:latin typeface="Alexandria"/>
              </a:rPr>
              <a:t>. BOOZ-ALLEN AND HAMILTON INC MCLEAN VA.</a:t>
            </a:r>
          </a:p>
          <a:p>
            <a:endParaRPr lang="en-MY" dirty="0">
              <a:solidFill>
                <a:srgbClr val="000000"/>
              </a:solidFill>
              <a:latin typeface="Alexandria"/>
            </a:endParaRPr>
          </a:p>
          <a:p>
            <a:r>
              <a:rPr lang="en-MY" dirty="0">
                <a:solidFill>
                  <a:srgbClr val="000000"/>
                </a:solidFill>
                <a:latin typeface="Alexandria"/>
              </a:rPr>
              <a:t>Stallings, W. (2006). Cryptography and network security principles and practices 4th edition</a:t>
            </a:r>
          </a:p>
          <a:p>
            <a:endParaRPr lang="en-US" dirty="0">
              <a:solidFill>
                <a:srgbClr val="000000"/>
              </a:solidFill>
              <a:latin typeface="Alexandria"/>
            </a:endParaRPr>
          </a:p>
        </p:txBody>
      </p:sp>
      <p:sp>
        <p:nvSpPr>
          <p:cNvPr id="9" name="TextBox 8">
            <a:extLst>
              <a:ext uri="{FF2B5EF4-FFF2-40B4-BE49-F238E27FC236}">
                <a16:creationId xmlns:a16="http://schemas.microsoft.com/office/drawing/2014/main" id="{FE173B39-DFF3-7B9F-168A-8B481AEEB22C}"/>
              </a:ext>
            </a:extLst>
          </p:cNvPr>
          <p:cNvSpPr txBox="1"/>
          <p:nvPr/>
        </p:nvSpPr>
        <p:spPr>
          <a:xfrm>
            <a:off x="2606441" y="653854"/>
            <a:ext cx="1629998" cy="461665"/>
          </a:xfrm>
          <a:prstGeom prst="rect">
            <a:avLst/>
          </a:prstGeom>
          <a:noFill/>
        </p:spPr>
        <p:txBody>
          <a:bodyPr wrap="none" rtlCol="0">
            <a:spAutoFit/>
          </a:bodyPr>
          <a:lstStyle/>
          <a:p>
            <a:pPr algn="ctr"/>
            <a:r>
              <a:rPr lang="en-US" sz="2400" dirty="0">
                <a:solidFill>
                  <a:srgbClr val="000000"/>
                </a:solidFill>
                <a:latin typeface="Alexandria"/>
              </a:rPr>
              <a:t>References </a:t>
            </a:r>
          </a:p>
        </p:txBody>
      </p:sp>
    </p:spTree>
    <p:extLst>
      <p:ext uri="{BB962C8B-B14F-4D97-AF65-F5344CB8AC3E}">
        <p14:creationId xmlns:p14="http://schemas.microsoft.com/office/powerpoint/2010/main" val="392847766"/>
      </p:ext>
    </p:extLst>
  </p:cSld>
  <p:clrMapOvr>
    <a:masterClrMapping/>
  </p:clrMapOvr>
</p:sld>
</file>

<file path=ppt/slides/slide4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purl.oclc.org/ooxml/drawingml/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purl.oclc.org/ooxml/drawingml/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purl.oclc.org/ooxml/officeDocument/relationships/customXmlProps" Target="itemProps1.xml"/></Relationships>
</file>

<file path=customXml/_rels/item2.xml.rels><?xml version="1.0" encoding="UTF-8" standalone="yes"?>
<Relationships xmlns="http://schemas.openxmlformats.org/package/2006/relationships"><Relationship Id="rId1" Type="http://purl.oclc.org/ooxml/officeDocument/relationships/customXmlProps" Target="itemProps2.xml"/></Relationships>
</file>

<file path=customXml/_rels/item3.xml.rels><?xml version="1.0" encoding="UTF-8" standalone="yes"?>
<Relationships xmlns="http://schemas.openxmlformats.org/package/2006/relationships"><Relationship Id="rId1" Type="http://purl.oclc.org/ooxml/officeDocument/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purl.oclc.org/ooxml/officeDocument/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purl.oclc.org/ooxml/officeDocument/customXml" ds:itemID="{B6922925-B650-4EA1-A7DB-D7297A7637D2}">
  <ds:schemaRefs>
    <ds:schemaRef ds:uri="http://schemas.microsoft.com/sharepoint/v3/contenttype/forms"/>
  </ds:schemaRefs>
</ds:datastoreItem>
</file>

<file path=customXml/itemProps3.xml><?xml version="1.0" encoding="utf-8"?>
<ds:datastoreItem xmlns:ds="http://purl.oclc.org/ooxml/officeDocument/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purl.oclc.org/ooxml/officeDocument/extendedProperties" xmlns:vt="http://purl.oclc.org/ooxml/officeDocument/docPropsVTypes">
  <TotalTime>7</TotalTime>
  <Words>3336</Words>
  <Application>Microsoft Office PowerPoint</Application>
  <PresentationFormat>Widescreen</PresentationFormat>
  <Paragraphs>251</Paragraphs>
  <Slides>44</Slides>
  <Notes>31</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F.R. Anbar</cp:lastModifiedBy>
  <cp:revision>13</cp:revision>
  <dcterms:created xsi:type="dcterms:W3CDTF">2023-04-29T09:08:00Z</dcterms:created>
  <dcterms:modified xsi:type="dcterms:W3CDTF">2025-07-18T14:33:16Z</dcterms:modified>
</cp:coreProperties>
</file>

<file path=docProps/custom.xml><?xml version="1.0" encoding="utf-8"?>
<Properties xmlns="http://purl.oclc.org/ooxml/officeDocument/customProperties" xmlns:vt="http://purl.oclc.org/ooxml/officeDocument/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