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notesSlides/notesSlide1.xml" ContentType="application/vnd.openxmlformats-officedocument.presentationml.notesSlide+xml"/>
  <Override PartName="/ppt/notesSlides/notesSlide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slideLayouts/slideLayout22.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ppt/tags/tag1.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34"/>
  </p:notesMasterIdLst>
  <p:sldIdLst>
    <p:sldId id="480" r:id="rId3"/>
    <p:sldId id="342" r:id="rId4"/>
    <p:sldId id="260" r:id="rId5"/>
    <p:sldId id="264" r:id="rId6"/>
    <p:sldId id="256" r:id="rId7"/>
    <p:sldId id="301" r:id="rId8"/>
    <p:sldId id="263" r:id="rId9"/>
    <p:sldId id="481" r:id="rId10"/>
    <p:sldId id="290" r:id="rId11"/>
    <p:sldId id="284" r:id="rId12"/>
    <p:sldId id="288" r:id="rId13"/>
    <p:sldId id="287" r:id="rId14"/>
    <p:sldId id="286" r:id="rId15"/>
    <p:sldId id="285" r:id="rId16"/>
    <p:sldId id="304" r:id="rId17"/>
    <p:sldId id="283" r:id="rId18"/>
    <p:sldId id="303" r:id="rId19"/>
    <p:sldId id="280" r:id="rId20"/>
    <p:sldId id="279" r:id="rId21"/>
    <p:sldId id="498" r:id="rId22"/>
    <p:sldId id="272" r:id="rId23"/>
    <p:sldId id="271" r:id="rId24"/>
    <p:sldId id="270" r:id="rId25"/>
    <p:sldId id="269" r:id="rId26"/>
    <p:sldId id="268" r:id="rId27"/>
    <p:sldId id="267" r:id="rId28"/>
    <p:sldId id="266" r:id="rId29"/>
    <p:sldId id="296" r:id="rId30"/>
    <p:sldId id="499" r:id="rId31"/>
    <p:sldId id="307" r:id="rId32"/>
    <p:sldId id="34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15" autoAdjust="0"/>
    <p:restoredTop sz="94660"/>
  </p:normalViewPr>
  <p:slideViewPr>
    <p:cSldViewPr>
      <p:cViewPr varScale="1">
        <p:scale>
          <a:sx n="78" d="100"/>
          <a:sy n="78" d="100"/>
        </p:scale>
        <p:origin x="1598"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customXml" Target="../customXml/item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customXml" Target="../customXml/item3.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heme" Target="theme/theme1.xml"/><Relationship Id="rId40" Type="http://schemas.openxmlformats.org/officeDocument/2006/relationships/customXml" Target="../customXml/item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7CBA12-6643-4212-8CD5-54A1B3F84434}" type="datetimeFigureOut">
              <a:rPr lang="en-US" smtClean="0"/>
              <a:pPr/>
              <a:t>11/4/2024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B5DA44-66D6-415D-BEC2-3141C3830BCB}"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IN" dirty="0"/>
          </a:p>
        </p:txBody>
      </p:sp>
      <p:sp>
        <p:nvSpPr>
          <p:cNvPr id="1638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eaLnBrk="0" hangingPunct="0">
              <a:defRPr sz="2400">
                <a:solidFill>
                  <a:schemeClr val="tx1"/>
                </a:solidFill>
                <a:latin typeface="Calibri" pitchFamily="34" charset="0"/>
                <a:ea typeface="MS PGothic" pitchFamily="34" charset="-128"/>
              </a:defRPr>
            </a:lvl1pPr>
            <a:lvl2pPr marL="742950" indent="-285750" eaLnBrk="0" hangingPunct="0">
              <a:defRPr sz="2400">
                <a:solidFill>
                  <a:schemeClr val="tx1"/>
                </a:solidFill>
                <a:latin typeface="Calibri" pitchFamily="34" charset="0"/>
                <a:ea typeface="MS PGothic" pitchFamily="34" charset="-128"/>
              </a:defRPr>
            </a:lvl2pPr>
            <a:lvl3pPr marL="1143000" indent="-228600" eaLnBrk="0" hangingPunct="0">
              <a:defRPr sz="2400">
                <a:solidFill>
                  <a:schemeClr val="tx1"/>
                </a:solidFill>
                <a:latin typeface="Calibri" pitchFamily="34" charset="0"/>
                <a:ea typeface="MS PGothic" pitchFamily="34" charset="-128"/>
              </a:defRPr>
            </a:lvl3pPr>
            <a:lvl4pPr marL="1600200" indent="-228600" eaLnBrk="0" hangingPunct="0">
              <a:defRPr sz="2400">
                <a:solidFill>
                  <a:schemeClr val="tx1"/>
                </a:solidFill>
                <a:latin typeface="Calibri" pitchFamily="34" charset="0"/>
                <a:ea typeface="MS PGothic" pitchFamily="34" charset="-128"/>
              </a:defRPr>
            </a:lvl4pPr>
            <a:lvl5pPr marL="2057400" indent="-228600" eaLnBrk="0" hangingPunct="0">
              <a:defRPr sz="2400">
                <a:solidFill>
                  <a:schemeClr val="tx1"/>
                </a:solidFill>
                <a:latin typeface="Calibri" pitchFamily="34" charset="0"/>
                <a:ea typeface="MS PGothic" pitchFamily="34" charset="-128"/>
              </a:defRPr>
            </a:lvl5pPr>
            <a:lvl6pPr marL="25146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6pPr>
            <a:lvl7pPr marL="29718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7pPr>
            <a:lvl8pPr marL="34290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8pPr>
            <a:lvl9pPr marL="3886200" indent="-228600" defTabSz="457200" eaLnBrk="0" fontAlgn="base" hangingPunct="0">
              <a:spcBef>
                <a:spcPct val="0"/>
              </a:spcBef>
              <a:spcAft>
                <a:spcPct val="0"/>
              </a:spcAft>
              <a:defRPr sz="2400">
                <a:solidFill>
                  <a:schemeClr val="tx1"/>
                </a:solidFill>
                <a:latin typeface="Calibri" pitchFamily="34" charset="0"/>
                <a:ea typeface="MS PGothic" pitchFamily="34" charset="-128"/>
              </a:defRPr>
            </a:lvl9pPr>
          </a:lstStyle>
          <a:p>
            <a:pPr eaLnBrk="1" hangingPunct="1"/>
            <a:fld id="{BD3F57A1-8D5E-4840-A3AD-C9FF4CD61F65}" type="slidenum">
              <a:rPr lang="en-US" sz="1200" smtClean="0">
                <a:latin typeface="Arial" charset="0"/>
              </a:rPr>
              <a:pPr eaLnBrk="1" hangingPunct="1"/>
              <a:t>3</a:t>
            </a:fld>
            <a:endParaRPr lang="en-US" sz="1200" dirty="0">
              <a:latin typeface="Arial" charset="0"/>
            </a:endParaRPr>
          </a:p>
        </p:txBody>
      </p:sp>
    </p:spTree>
    <p:extLst>
      <p:ext uri="{BB962C8B-B14F-4D97-AF65-F5344CB8AC3E}">
        <p14:creationId xmlns:p14="http://schemas.microsoft.com/office/powerpoint/2010/main" val="8427910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p:spPr>
        <p:txBody>
          <a:bodyPr/>
          <a:lstStyle/>
          <a:p>
            <a:endParaRPr lang="en-US"/>
          </a:p>
        </p:txBody>
      </p:sp>
      <p:sp>
        <p:nvSpPr>
          <p:cNvPr id="45060" name="Header Placeholder 1"/>
          <p:cNvSpPr>
            <a:spLocks noGrp="1"/>
          </p:cNvSpPr>
          <p:nvPr>
            <p:ph type="hdr" sz="quarter"/>
          </p:nvPr>
        </p:nvSpPr>
        <p:spPr>
          <a:noFill/>
          <a:ln>
            <a:miter lim="800000"/>
            <a:headEnd/>
            <a:tailEnd/>
          </a:ln>
        </p:spPr>
        <p:txBody>
          <a:bodyPr/>
          <a:lstStyle/>
          <a:p>
            <a:r>
              <a:rPr lang="en-US"/>
              <a:t>Project Management 6e</a:t>
            </a:r>
          </a:p>
        </p:txBody>
      </p:sp>
      <p:sp>
        <p:nvSpPr>
          <p:cNvPr id="45061" name="Slide Number Placeholder 2"/>
          <p:cNvSpPr>
            <a:spLocks noGrp="1"/>
          </p:cNvSpPr>
          <p:nvPr>
            <p:ph type="sldNum" sz="quarter" idx="5"/>
          </p:nvPr>
        </p:nvSpPr>
        <p:spPr>
          <a:noFill/>
          <a:ln>
            <a:miter lim="800000"/>
            <a:headEnd/>
            <a:tailEnd/>
          </a:ln>
        </p:spPr>
        <p:txBody>
          <a:bodyPr/>
          <a:lstStyle/>
          <a:p>
            <a:r>
              <a:rPr lang="en-US"/>
              <a:t>2–</a:t>
            </a:r>
            <a:fld id="{A904DFAA-D2BE-4F3E-BAF1-46C0994E9B89}" type="slidenum">
              <a:rPr lang="en-US"/>
              <a:pPr/>
              <a:t>6</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Rot="1" noChangeAspect="1" noChangeArrowheads="1" noTextEdit="1"/>
          </p:cNvSpPr>
          <p:nvPr>
            <p:ph type="sldImg"/>
          </p:nvPr>
        </p:nvSpPr>
        <p:spPr>
          <a:ln/>
        </p:spPr>
      </p:sp>
      <p:sp>
        <p:nvSpPr>
          <p:cNvPr id="72707" name="Rectangle 3"/>
          <p:cNvSpPr>
            <a:spLocks noGrp="1" noChangeArrowheads="1"/>
          </p:cNvSpPr>
          <p:nvPr>
            <p:ph type="body" idx="1"/>
          </p:nvPr>
        </p:nvSpPr>
        <p:spPr>
          <a:noFill/>
        </p:spPr>
        <p:txBody>
          <a:bodyPr/>
          <a:lstStyle/>
          <a:p>
            <a:pPr indent="0"/>
            <a:endParaRPr lang="en-US"/>
          </a:p>
        </p:txBody>
      </p:sp>
      <p:sp>
        <p:nvSpPr>
          <p:cNvPr id="72708" name="Header Placeholder 1"/>
          <p:cNvSpPr>
            <a:spLocks noGrp="1"/>
          </p:cNvSpPr>
          <p:nvPr>
            <p:ph type="hdr" sz="quarter"/>
          </p:nvPr>
        </p:nvSpPr>
        <p:spPr>
          <a:ln>
            <a:miter lim="800000"/>
            <a:headEnd/>
            <a:tailEnd/>
          </a:ln>
        </p:spPr>
        <p:txBody>
          <a:bodyPr/>
          <a:lstStyle/>
          <a:p>
            <a:pPr>
              <a:defRPr/>
            </a:pPr>
            <a:r>
              <a:rPr lang="en-US"/>
              <a:t>Project Management 6e</a:t>
            </a:r>
          </a:p>
        </p:txBody>
      </p:sp>
      <p:sp>
        <p:nvSpPr>
          <p:cNvPr id="72709" name="Slide Number Placeholder 2"/>
          <p:cNvSpPr>
            <a:spLocks noGrp="1"/>
          </p:cNvSpPr>
          <p:nvPr>
            <p:ph type="sldNum" sz="quarter" idx="5"/>
          </p:nvPr>
        </p:nvSpPr>
        <p:spPr>
          <a:ln>
            <a:miter lim="800000"/>
            <a:headEnd/>
            <a:tailEnd/>
          </a:ln>
        </p:spPr>
        <p:txBody>
          <a:bodyPr/>
          <a:lstStyle/>
          <a:p>
            <a:pPr>
              <a:defRPr/>
            </a:pPr>
            <a:r>
              <a:rPr lang="en-US" dirty="0"/>
              <a:t>2–</a:t>
            </a:r>
            <a:fld id="{A0BCF6FB-11BE-4E0D-B2C5-84D776901A30}" type="slidenum">
              <a:rPr lang="en-US" dirty="0" smtClean="0"/>
              <a:pPr>
                <a:defRPr/>
              </a:pPr>
              <a:t>30</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FA3EBC2-1646-4C48-BD49-58FD2ABB8E4C}" type="datetimeFigureOut">
              <a:rPr lang="en-US" smtClean="0"/>
              <a:pPr/>
              <a:t>11/4/2024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8CFC597-C963-4841-8B0C-7BDB730B2F1B}" type="slidenum">
              <a:rPr lang="en-US" smtClean="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2589487" y="-3"/>
            <a:ext cx="6554513"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900"/>
            </a:lvl1pPr>
          </a:lstStyle>
          <a:p>
            <a:endParaRPr lang="id-ID"/>
          </a:p>
        </p:txBody>
      </p:sp>
    </p:spTree>
    <p:extLst>
      <p:ext uri="{BB962C8B-B14F-4D97-AF65-F5344CB8AC3E}">
        <p14:creationId xmlns:p14="http://schemas.microsoft.com/office/powerpoint/2010/main" val="3083508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5316694" y="508821"/>
            <a:ext cx="2776385"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2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2823945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6C294-2534-4D8E-A346-812B0D64D92F}"/>
              </a:ext>
            </a:extLst>
          </p:cNvPr>
          <p:cNvSpPr>
            <a:spLocks noGrp="1"/>
          </p:cNvSpPr>
          <p:nvPr>
            <p:ph type="ctrTitle"/>
          </p:nvPr>
        </p:nvSpPr>
        <p:spPr>
          <a:xfrm>
            <a:off x="1143000" y="1122363"/>
            <a:ext cx="6858000" cy="2387600"/>
          </a:xfrm>
        </p:spPr>
        <p:txBody>
          <a:bodyPr anchor="b"/>
          <a:lstStyle>
            <a:lvl1pPr algn="ctr">
              <a:defRPr sz="3375"/>
            </a:lvl1pPr>
          </a:lstStyle>
          <a:p>
            <a:r>
              <a:rPr lang="en-US"/>
              <a:t>Click to edit Master title style</a:t>
            </a:r>
          </a:p>
        </p:txBody>
      </p:sp>
      <p:sp>
        <p:nvSpPr>
          <p:cNvPr id="3" name="Subtitle 2">
            <a:extLst>
              <a:ext uri="{FF2B5EF4-FFF2-40B4-BE49-F238E27FC236}">
                <a16:creationId xmlns:a16="http://schemas.microsoft.com/office/drawing/2014/main" id="{84289443-4ADF-40B3-9C4A-B59766FEF9DB}"/>
              </a:ext>
            </a:extLst>
          </p:cNvPr>
          <p:cNvSpPr>
            <a:spLocks noGrp="1"/>
          </p:cNvSpPr>
          <p:nvPr>
            <p:ph type="subTitle" idx="1"/>
          </p:nvPr>
        </p:nvSpPr>
        <p:spPr>
          <a:xfrm>
            <a:off x="1143000" y="3602038"/>
            <a:ext cx="6858000" cy="1655762"/>
          </a:xfrm>
        </p:spPr>
        <p:txBody>
          <a:bodyPr/>
          <a:lstStyle>
            <a:lvl1pPr marL="0" indent="0" algn="ctr">
              <a:buNone/>
              <a:defRPr sz="1350"/>
            </a:lvl1pPr>
            <a:lvl2pPr marL="257175" indent="0" algn="ctr">
              <a:buNone/>
              <a:defRPr sz="1125"/>
            </a:lvl2pPr>
            <a:lvl3pPr marL="514350" indent="0" algn="ctr">
              <a:buNone/>
              <a:defRPr sz="1013"/>
            </a:lvl3pPr>
            <a:lvl4pPr marL="771525" indent="0" algn="ctr">
              <a:buNone/>
              <a:defRPr sz="900"/>
            </a:lvl4pPr>
            <a:lvl5pPr marL="1028700" indent="0" algn="ctr">
              <a:buNone/>
              <a:defRPr sz="900"/>
            </a:lvl5pPr>
            <a:lvl6pPr marL="1285875" indent="0" algn="ctr">
              <a:buNone/>
              <a:defRPr sz="900"/>
            </a:lvl6pPr>
            <a:lvl7pPr marL="1543050" indent="0" algn="ctr">
              <a:buNone/>
              <a:defRPr sz="900"/>
            </a:lvl7pPr>
            <a:lvl8pPr marL="1800225" indent="0" algn="ctr">
              <a:buNone/>
              <a:defRPr sz="900"/>
            </a:lvl8pPr>
            <a:lvl9pPr marL="2057400" indent="0" algn="ctr">
              <a:buNone/>
              <a:defRPr sz="900"/>
            </a:lvl9pPr>
          </a:lstStyle>
          <a:p>
            <a:r>
              <a:rPr lang="en-US"/>
              <a:t>Click to edit Master subtitle style</a:t>
            </a:r>
          </a:p>
        </p:txBody>
      </p:sp>
      <p:sp>
        <p:nvSpPr>
          <p:cNvPr id="4" name="Date Placeholder 3">
            <a:extLst>
              <a:ext uri="{FF2B5EF4-FFF2-40B4-BE49-F238E27FC236}">
                <a16:creationId xmlns:a16="http://schemas.microsoft.com/office/drawing/2014/main" id="{0C058A23-F79C-4EAC-BFCA-5DE1E21CA8BA}"/>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5" name="Footer Placeholder 4">
            <a:extLst>
              <a:ext uri="{FF2B5EF4-FFF2-40B4-BE49-F238E27FC236}">
                <a16:creationId xmlns:a16="http://schemas.microsoft.com/office/drawing/2014/main" id="{36CB3EB8-9130-4492-87C5-30C241E951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9243DC-724B-4C0A-804F-4BD50AD434EB}"/>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4068900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F803-0EBC-4D00-B6A4-593FBB3616D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2D9D88AD-03D3-48D9-BD2C-2468845BDCE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6CF6A7-0D7B-46AB-801F-A133F89FADF0}"/>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5" name="Footer Placeholder 4">
            <a:extLst>
              <a:ext uri="{FF2B5EF4-FFF2-40B4-BE49-F238E27FC236}">
                <a16:creationId xmlns:a16="http://schemas.microsoft.com/office/drawing/2014/main" id="{04B1CA71-476A-4DB1-9EA3-1E3D1E1B63BB}"/>
              </a:ext>
            </a:extLst>
          </p:cNvPr>
          <p:cNvSpPr>
            <a:spLocks noGrp="1"/>
          </p:cNvSpPr>
          <p:nvPr>
            <p:ph type="ftr" sz="quarter" idx="11"/>
          </p:nvPr>
        </p:nvSpPr>
        <p:spPr/>
        <p:txBody>
          <a:bodyPr/>
          <a:lstStyle/>
          <a:p>
            <a:r>
              <a:rPr lang="en-US" b="1" dirty="0">
                <a:solidFill>
                  <a:srgbClr val="53728A"/>
                </a:solidFill>
              </a:rPr>
              <a:t>Business Champions School</a:t>
            </a:r>
            <a:endParaRPr lang="en-US" sz="675" b="1" dirty="0">
              <a:solidFill>
                <a:srgbClr val="53728A"/>
              </a:solidFill>
            </a:endParaRPr>
          </a:p>
        </p:txBody>
      </p:sp>
      <p:sp>
        <p:nvSpPr>
          <p:cNvPr id="6" name="Slide Number Placeholder 5">
            <a:extLst>
              <a:ext uri="{FF2B5EF4-FFF2-40B4-BE49-F238E27FC236}">
                <a16:creationId xmlns:a16="http://schemas.microsoft.com/office/drawing/2014/main" id="{530F05CF-8C92-4D5D-94FC-347F35A4FCAA}"/>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10025626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4696B-1887-44F2-AC0E-56BD97317C50}"/>
              </a:ext>
            </a:extLst>
          </p:cNvPr>
          <p:cNvSpPr>
            <a:spLocks noGrp="1"/>
          </p:cNvSpPr>
          <p:nvPr>
            <p:ph type="title"/>
          </p:nvPr>
        </p:nvSpPr>
        <p:spPr>
          <a:xfrm>
            <a:off x="623888" y="1709741"/>
            <a:ext cx="7886700" cy="2852737"/>
          </a:xfrm>
        </p:spPr>
        <p:txBody>
          <a:bodyPr anchor="b"/>
          <a:lstStyle>
            <a:lvl1pPr>
              <a:defRPr sz="3375"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001DBA44-5370-4D36-9294-FC3DAC02E223}"/>
              </a:ext>
            </a:extLst>
          </p:cNvPr>
          <p:cNvSpPr>
            <a:spLocks noGrp="1"/>
          </p:cNvSpPr>
          <p:nvPr>
            <p:ph type="body" idx="1"/>
          </p:nvPr>
        </p:nvSpPr>
        <p:spPr>
          <a:xfrm>
            <a:off x="623888" y="4589466"/>
            <a:ext cx="7886700" cy="1500187"/>
          </a:xfrm>
        </p:spPr>
        <p:txBody>
          <a:bodyPr/>
          <a:lstStyle>
            <a:lvl1pPr marL="0" indent="0">
              <a:buNone/>
              <a:defRPr sz="1350">
                <a:solidFill>
                  <a:schemeClr val="tx1">
                    <a:tint val="75000"/>
                  </a:schemeClr>
                </a:solidFill>
              </a:defRPr>
            </a:lvl1pPr>
            <a:lvl2pPr marL="257175" indent="0">
              <a:buNone/>
              <a:defRPr sz="1125">
                <a:solidFill>
                  <a:schemeClr val="tx1">
                    <a:tint val="75000"/>
                  </a:schemeClr>
                </a:solidFill>
              </a:defRPr>
            </a:lvl2pPr>
            <a:lvl3pPr marL="514350" indent="0">
              <a:buNone/>
              <a:defRPr sz="1013">
                <a:solidFill>
                  <a:schemeClr val="tx1">
                    <a:tint val="75000"/>
                  </a:schemeClr>
                </a:solidFill>
              </a:defRPr>
            </a:lvl3pPr>
            <a:lvl4pPr marL="771525" indent="0">
              <a:buNone/>
              <a:defRPr sz="900">
                <a:solidFill>
                  <a:schemeClr val="tx1">
                    <a:tint val="75000"/>
                  </a:schemeClr>
                </a:solidFill>
              </a:defRPr>
            </a:lvl4pPr>
            <a:lvl5pPr marL="1028700" indent="0">
              <a:buNone/>
              <a:defRPr sz="900">
                <a:solidFill>
                  <a:schemeClr val="tx1">
                    <a:tint val="75000"/>
                  </a:schemeClr>
                </a:solidFill>
              </a:defRPr>
            </a:lvl5pPr>
            <a:lvl6pPr marL="1285875" indent="0">
              <a:buNone/>
              <a:defRPr sz="900">
                <a:solidFill>
                  <a:schemeClr val="tx1">
                    <a:tint val="75000"/>
                  </a:schemeClr>
                </a:solidFill>
              </a:defRPr>
            </a:lvl6pPr>
            <a:lvl7pPr marL="1543050" indent="0">
              <a:buNone/>
              <a:defRPr sz="900">
                <a:solidFill>
                  <a:schemeClr val="tx1">
                    <a:tint val="75000"/>
                  </a:schemeClr>
                </a:solidFill>
              </a:defRPr>
            </a:lvl7pPr>
            <a:lvl8pPr marL="1800225" indent="0">
              <a:buNone/>
              <a:defRPr sz="900">
                <a:solidFill>
                  <a:schemeClr val="tx1">
                    <a:tint val="75000"/>
                  </a:schemeClr>
                </a:solidFill>
              </a:defRPr>
            </a:lvl8pPr>
            <a:lvl9pPr marL="2057400" indent="0">
              <a:buNone/>
              <a:defRPr sz="9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EDAB8CF-6980-4F0B-91F0-4FF4B24411A9}"/>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5" name="Footer Placeholder 4">
            <a:extLst>
              <a:ext uri="{FF2B5EF4-FFF2-40B4-BE49-F238E27FC236}">
                <a16:creationId xmlns:a16="http://schemas.microsoft.com/office/drawing/2014/main" id="{07E9D136-B06B-48F3-AA98-B4C32F0CEE01}"/>
              </a:ext>
            </a:extLst>
          </p:cNvPr>
          <p:cNvSpPr>
            <a:spLocks noGrp="1"/>
          </p:cNvSpPr>
          <p:nvPr>
            <p:ph type="ftr" sz="quarter" idx="11"/>
          </p:nvPr>
        </p:nvSpPr>
        <p:spPr/>
        <p:txBody>
          <a:bodyPr/>
          <a:lstStyle/>
          <a:p>
            <a:r>
              <a:rPr lang="en-US" b="1" dirty="0">
                <a:solidFill>
                  <a:srgbClr val="53728A"/>
                </a:solidFill>
              </a:rPr>
              <a:t>Business Champions School</a:t>
            </a:r>
          </a:p>
        </p:txBody>
      </p:sp>
      <p:sp>
        <p:nvSpPr>
          <p:cNvPr id="6" name="Slide Number Placeholder 5">
            <a:extLst>
              <a:ext uri="{FF2B5EF4-FFF2-40B4-BE49-F238E27FC236}">
                <a16:creationId xmlns:a16="http://schemas.microsoft.com/office/drawing/2014/main" id="{04CF6C57-3F8E-49FB-85AF-50E0C0CEB316}"/>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7384389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F5D48-1910-4B6D-B7A3-80993E88F432}"/>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C486E382-8894-409E-8BD1-59DFDA9599AD}"/>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73C54C7-88F1-4431-8BFC-1E461FA0FC4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9841E3-93E3-4A51-8081-62F5CBBB2FB2}"/>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6" name="Footer Placeholder 5">
            <a:extLst>
              <a:ext uri="{FF2B5EF4-FFF2-40B4-BE49-F238E27FC236}">
                <a16:creationId xmlns:a16="http://schemas.microsoft.com/office/drawing/2014/main" id="{06BB529F-8D06-4588-998F-0996B89C100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95C13048-4783-47CD-9CB2-635BCFA88903}"/>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7092979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6951C-E3D9-4E1C-928E-F907641FC7DA}"/>
              </a:ext>
            </a:extLst>
          </p:cNvPr>
          <p:cNvSpPr>
            <a:spLocks noGrp="1"/>
          </p:cNvSpPr>
          <p:nvPr>
            <p:ph type="title"/>
          </p:nvPr>
        </p:nvSpPr>
        <p:spPr>
          <a:xfrm>
            <a:off x="629841" y="365128"/>
            <a:ext cx="7886700" cy="1325563"/>
          </a:xfrm>
        </p:spPr>
        <p:txBody>
          <a:bodyPr/>
          <a:lstStyle>
            <a:lvl1pPr>
              <a:defRPr b="1">
                <a:solidFill>
                  <a:srgbClr val="53728A"/>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78A9E5BF-DFAF-42E1-B11B-9EAC25EBF7CD}"/>
              </a:ext>
            </a:extLst>
          </p:cNvPr>
          <p:cNvSpPr>
            <a:spLocks noGrp="1"/>
          </p:cNvSpPr>
          <p:nvPr>
            <p:ph type="body" idx="1"/>
          </p:nvPr>
        </p:nvSpPr>
        <p:spPr>
          <a:xfrm>
            <a:off x="629842" y="1681163"/>
            <a:ext cx="3868340" cy="82391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4" name="Content Placeholder 3">
            <a:extLst>
              <a:ext uri="{FF2B5EF4-FFF2-40B4-BE49-F238E27FC236}">
                <a16:creationId xmlns:a16="http://schemas.microsoft.com/office/drawing/2014/main" id="{59D82D68-4C9D-4BA3-96EC-7D8EB3BD6095}"/>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5C213C0-6D01-4FB3-95AE-A3FC3E57D55B}"/>
              </a:ext>
            </a:extLst>
          </p:cNvPr>
          <p:cNvSpPr>
            <a:spLocks noGrp="1"/>
          </p:cNvSpPr>
          <p:nvPr>
            <p:ph type="body" sz="quarter" idx="3"/>
          </p:nvPr>
        </p:nvSpPr>
        <p:spPr>
          <a:xfrm>
            <a:off x="4629151" y="1681163"/>
            <a:ext cx="3887391" cy="823912"/>
          </a:xfrm>
        </p:spPr>
        <p:txBody>
          <a:bodyPr anchor="b"/>
          <a:lstStyle>
            <a:lvl1pPr marL="0" indent="0">
              <a:buNone/>
              <a:defRPr sz="1350" b="1"/>
            </a:lvl1pPr>
            <a:lvl2pPr marL="257175" indent="0">
              <a:buNone/>
              <a:defRPr sz="1125"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a:t>Click to edit Master text styles</a:t>
            </a:r>
          </a:p>
        </p:txBody>
      </p:sp>
      <p:sp>
        <p:nvSpPr>
          <p:cNvPr id="6" name="Content Placeholder 5">
            <a:extLst>
              <a:ext uri="{FF2B5EF4-FFF2-40B4-BE49-F238E27FC236}">
                <a16:creationId xmlns:a16="http://schemas.microsoft.com/office/drawing/2014/main" id="{515C78B2-6233-4865-9003-AF04F86AF3E4}"/>
              </a:ext>
            </a:extLst>
          </p:cNvPr>
          <p:cNvSpPr>
            <a:spLocks noGrp="1"/>
          </p:cNvSpPr>
          <p:nvPr>
            <p:ph sz="quarter" idx="4"/>
          </p:nvPr>
        </p:nvSpPr>
        <p:spPr>
          <a:xfrm>
            <a:off x="4629151"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8441A2-584E-45AE-A272-C353FA5208A9}"/>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8" name="Footer Placeholder 7">
            <a:extLst>
              <a:ext uri="{FF2B5EF4-FFF2-40B4-BE49-F238E27FC236}">
                <a16:creationId xmlns:a16="http://schemas.microsoft.com/office/drawing/2014/main" id="{6110F7D9-801B-4CF8-BC7E-082E4C93A053}"/>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9" name="Slide Number Placeholder 8">
            <a:extLst>
              <a:ext uri="{FF2B5EF4-FFF2-40B4-BE49-F238E27FC236}">
                <a16:creationId xmlns:a16="http://schemas.microsoft.com/office/drawing/2014/main" id="{41DAE5F8-18F2-416A-A778-D9C90431DBF0}"/>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35225062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D18FC-C5F2-4AE1-8D71-EFC4734E1A4E}"/>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Date Placeholder 2">
            <a:extLst>
              <a:ext uri="{FF2B5EF4-FFF2-40B4-BE49-F238E27FC236}">
                <a16:creationId xmlns:a16="http://schemas.microsoft.com/office/drawing/2014/main" id="{69AE4832-7986-42CF-A874-BEE6F4A74BB3}"/>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4" name="Footer Placeholder 3">
            <a:extLst>
              <a:ext uri="{FF2B5EF4-FFF2-40B4-BE49-F238E27FC236}">
                <a16:creationId xmlns:a16="http://schemas.microsoft.com/office/drawing/2014/main" id="{74F14DFF-C1C1-4681-8510-EDF1E71FC8A0}"/>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5" name="Slide Number Placeholder 4">
            <a:extLst>
              <a:ext uri="{FF2B5EF4-FFF2-40B4-BE49-F238E27FC236}">
                <a16:creationId xmlns:a16="http://schemas.microsoft.com/office/drawing/2014/main" id="{CBEF155F-F20B-4457-AD7C-540DF63E93F9}"/>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12617380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65C525-990F-4BCE-8CFB-EF3894F3B317}"/>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3" name="Footer Placeholder 2">
            <a:extLst>
              <a:ext uri="{FF2B5EF4-FFF2-40B4-BE49-F238E27FC236}">
                <a16:creationId xmlns:a16="http://schemas.microsoft.com/office/drawing/2014/main" id="{AA6745F9-3F81-4CF8-B6E5-A438DB1ABC54}"/>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4" name="Slide Number Placeholder 3">
            <a:extLst>
              <a:ext uri="{FF2B5EF4-FFF2-40B4-BE49-F238E27FC236}">
                <a16:creationId xmlns:a16="http://schemas.microsoft.com/office/drawing/2014/main" id="{9CF67869-7C9F-447D-BAE4-FFF6E4AFE0CD}"/>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14079698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B26C8-8AEE-4B88-92FB-B78F6D645897}"/>
              </a:ext>
            </a:extLst>
          </p:cNvPr>
          <p:cNvSpPr>
            <a:spLocks noGrp="1"/>
          </p:cNvSpPr>
          <p:nvPr>
            <p:ph type="title"/>
          </p:nvPr>
        </p:nvSpPr>
        <p:spPr>
          <a:xfrm>
            <a:off x="629841" y="457200"/>
            <a:ext cx="2949178" cy="1600200"/>
          </a:xfrm>
        </p:spPr>
        <p:txBody>
          <a:bodyPr anchor="b"/>
          <a:lstStyle>
            <a:lvl1pPr>
              <a:defRPr sz="1800" b="1">
                <a:solidFill>
                  <a:srgbClr val="53728A"/>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4F539E39-F88F-4D83-B8B7-1FBED8F2EC8F}"/>
              </a:ext>
            </a:extLst>
          </p:cNvPr>
          <p:cNvSpPr>
            <a:spLocks noGrp="1"/>
          </p:cNvSpPr>
          <p:nvPr>
            <p:ph idx="1"/>
          </p:nvPr>
        </p:nvSpPr>
        <p:spPr>
          <a:xfrm>
            <a:off x="3887391" y="987428"/>
            <a:ext cx="4629150" cy="4873625"/>
          </a:xfrm>
        </p:spPr>
        <p:txBody>
          <a:bodyPr/>
          <a:lstStyle>
            <a:lvl1pPr>
              <a:defRPr sz="1800"/>
            </a:lvl1pPr>
            <a:lvl2pPr>
              <a:defRPr sz="1575"/>
            </a:lvl2pPr>
            <a:lvl3pPr>
              <a:defRPr sz="1350"/>
            </a:lvl3pPr>
            <a:lvl4pPr>
              <a:defRPr sz="1125"/>
            </a:lvl4pPr>
            <a:lvl5pPr>
              <a:defRPr sz="1125"/>
            </a:lvl5pPr>
            <a:lvl6pPr>
              <a:defRPr sz="1125"/>
            </a:lvl6pPr>
            <a:lvl7pPr>
              <a:defRPr sz="1125"/>
            </a:lvl7pPr>
            <a:lvl8pPr>
              <a:defRPr sz="1125"/>
            </a:lvl8pPr>
            <a:lvl9pPr>
              <a:defRPr sz="1125"/>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5353275-5724-4836-97B2-A379D81F2B72}"/>
              </a:ext>
            </a:extLst>
          </p:cNvPr>
          <p:cNvSpPr>
            <a:spLocks noGrp="1"/>
          </p:cNvSpPr>
          <p:nvPr>
            <p:ph type="body" sz="half" idx="2"/>
          </p:nvPr>
        </p:nvSpPr>
        <p:spPr>
          <a:xfrm>
            <a:off x="629841" y="2057400"/>
            <a:ext cx="2949178" cy="3811588"/>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3C7058C0-34E0-432F-9091-7684ED04216F}"/>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6" name="Footer Placeholder 5">
            <a:extLst>
              <a:ext uri="{FF2B5EF4-FFF2-40B4-BE49-F238E27FC236}">
                <a16:creationId xmlns:a16="http://schemas.microsoft.com/office/drawing/2014/main" id="{46034CFC-63F5-487A-A78B-5AB216872DAA}"/>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C77B7537-7C83-4171-AFDB-134860AB48A5}"/>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26552186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05BC2-385E-4C12-A5D4-9B6C9F1B87BF}"/>
              </a:ext>
            </a:extLst>
          </p:cNvPr>
          <p:cNvSpPr>
            <a:spLocks noGrp="1"/>
          </p:cNvSpPr>
          <p:nvPr>
            <p:ph type="title"/>
          </p:nvPr>
        </p:nvSpPr>
        <p:spPr>
          <a:xfrm>
            <a:off x="629841" y="457200"/>
            <a:ext cx="2949178" cy="1600200"/>
          </a:xfrm>
        </p:spPr>
        <p:txBody>
          <a:bodyPr anchor="b"/>
          <a:lstStyle>
            <a:lvl1pPr>
              <a:defRPr sz="1800" b="1">
                <a:solidFill>
                  <a:srgbClr val="53728A"/>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871D9E5A-81FB-4BF2-A8CE-2FA869437D6A}"/>
              </a:ext>
            </a:extLst>
          </p:cNvPr>
          <p:cNvSpPr>
            <a:spLocks noGrp="1"/>
          </p:cNvSpPr>
          <p:nvPr>
            <p:ph type="pic" idx="1"/>
          </p:nvPr>
        </p:nvSpPr>
        <p:spPr>
          <a:xfrm>
            <a:off x="3887391" y="987428"/>
            <a:ext cx="4629150" cy="4873625"/>
          </a:xfrm>
        </p:spPr>
        <p:txBody>
          <a:bodyPr/>
          <a:lstStyle>
            <a:lvl1pPr marL="0" indent="0">
              <a:buNone/>
              <a:defRPr sz="1800"/>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a:p>
        </p:txBody>
      </p:sp>
      <p:sp>
        <p:nvSpPr>
          <p:cNvPr id="4" name="Text Placeholder 3">
            <a:extLst>
              <a:ext uri="{FF2B5EF4-FFF2-40B4-BE49-F238E27FC236}">
                <a16:creationId xmlns:a16="http://schemas.microsoft.com/office/drawing/2014/main" id="{56754E80-33F7-4C8F-96AA-0B614C6BA073}"/>
              </a:ext>
            </a:extLst>
          </p:cNvPr>
          <p:cNvSpPr>
            <a:spLocks noGrp="1"/>
          </p:cNvSpPr>
          <p:nvPr>
            <p:ph type="body" sz="half" idx="2"/>
          </p:nvPr>
        </p:nvSpPr>
        <p:spPr>
          <a:xfrm>
            <a:off x="629841" y="2057400"/>
            <a:ext cx="2949178" cy="3811588"/>
          </a:xfrm>
        </p:spPr>
        <p:txBody>
          <a:bodyPr/>
          <a:lstStyle>
            <a:lvl1pPr marL="0" indent="0">
              <a:buNone/>
              <a:defRPr sz="900"/>
            </a:lvl1pPr>
            <a:lvl2pPr marL="257175" indent="0">
              <a:buNone/>
              <a:defRPr sz="788"/>
            </a:lvl2pPr>
            <a:lvl3pPr marL="514350" indent="0">
              <a:buNone/>
              <a:defRPr sz="675"/>
            </a:lvl3pPr>
            <a:lvl4pPr marL="771525" indent="0">
              <a:buNone/>
              <a:defRPr sz="563"/>
            </a:lvl4pPr>
            <a:lvl5pPr marL="1028700" indent="0">
              <a:buNone/>
              <a:defRPr sz="563"/>
            </a:lvl5pPr>
            <a:lvl6pPr marL="1285875" indent="0">
              <a:buNone/>
              <a:defRPr sz="563"/>
            </a:lvl6pPr>
            <a:lvl7pPr marL="1543050" indent="0">
              <a:buNone/>
              <a:defRPr sz="563"/>
            </a:lvl7pPr>
            <a:lvl8pPr marL="1800225" indent="0">
              <a:buNone/>
              <a:defRPr sz="563"/>
            </a:lvl8pPr>
            <a:lvl9pPr marL="2057400" indent="0">
              <a:buNone/>
              <a:defRPr sz="563"/>
            </a:lvl9pPr>
          </a:lstStyle>
          <a:p>
            <a:pPr lvl="0"/>
            <a:r>
              <a:rPr lang="en-US"/>
              <a:t>Click to edit Master text styles</a:t>
            </a:r>
          </a:p>
        </p:txBody>
      </p:sp>
      <p:sp>
        <p:nvSpPr>
          <p:cNvPr id="5" name="Date Placeholder 4">
            <a:extLst>
              <a:ext uri="{FF2B5EF4-FFF2-40B4-BE49-F238E27FC236}">
                <a16:creationId xmlns:a16="http://schemas.microsoft.com/office/drawing/2014/main" id="{A76385A0-6BBF-490A-9ABD-2A3411076E9D}"/>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6" name="Footer Placeholder 5">
            <a:extLst>
              <a:ext uri="{FF2B5EF4-FFF2-40B4-BE49-F238E27FC236}">
                <a16:creationId xmlns:a16="http://schemas.microsoft.com/office/drawing/2014/main" id="{8BC273F3-F1DB-494D-9F32-5794B5DC2D5F}"/>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7" name="Slide Number Placeholder 6">
            <a:extLst>
              <a:ext uri="{FF2B5EF4-FFF2-40B4-BE49-F238E27FC236}">
                <a16:creationId xmlns:a16="http://schemas.microsoft.com/office/drawing/2014/main" id="{2244A787-28CB-489E-A462-ECFDEEEB1303}"/>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264486602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CC8EE-8DD9-4E0E-9121-399227FC2E54}"/>
              </a:ext>
            </a:extLst>
          </p:cNvPr>
          <p:cNvSpPr>
            <a:spLocks noGrp="1"/>
          </p:cNvSpPr>
          <p:nvPr>
            <p:ph type="title"/>
          </p:nvPr>
        </p:nvSpPr>
        <p:spPr/>
        <p:txBody>
          <a:bodyPr/>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1C603C49-8F6B-4743-950E-7E52D1A672A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D26A38-60C8-477D-8D23-B529CC30D995}"/>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5" name="Footer Placeholder 4">
            <a:extLst>
              <a:ext uri="{FF2B5EF4-FFF2-40B4-BE49-F238E27FC236}">
                <a16:creationId xmlns:a16="http://schemas.microsoft.com/office/drawing/2014/main" id="{B1B3DB83-6539-4975-9816-31B0DBF009C4}"/>
              </a:ext>
            </a:extLst>
          </p:cNvPr>
          <p:cNvSpPr>
            <a:spLocks noGrp="1"/>
          </p:cNvSpPr>
          <p:nvPr>
            <p:ph type="ftr" sz="quarter" idx="11"/>
          </p:nvPr>
        </p:nvSpPr>
        <p:spPr/>
        <p:txBody>
          <a:bodyPr/>
          <a:lstStyle>
            <a:lvl1pPr>
              <a:defRPr b="1"/>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05B51AE8-3A29-48BA-8D15-ADB3E7915D47}"/>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178619042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0AE0B3A-2D43-4171-84E6-29C56F4D12AE}"/>
              </a:ext>
            </a:extLst>
          </p:cNvPr>
          <p:cNvSpPr>
            <a:spLocks noGrp="1"/>
          </p:cNvSpPr>
          <p:nvPr>
            <p:ph type="title" orient="vert"/>
          </p:nvPr>
        </p:nvSpPr>
        <p:spPr>
          <a:xfrm>
            <a:off x="6543676" y="365125"/>
            <a:ext cx="1971675" cy="5811838"/>
          </a:xfrm>
        </p:spPr>
        <p:txBody>
          <a:bodyPr vert="eaVert"/>
          <a:lstStyle>
            <a:lvl1pPr>
              <a:defRPr b="1">
                <a:solidFill>
                  <a:srgbClr val="53728A"/>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B7EDC207-4A38-49B9-8967-466A7ED7929D}"/>
              </a:ext>
            </a:extLst>
          </p:cNvPr>
          <p:cNvSpPr>
            <a:spLocks noGrp="1"/>
          </p:cNvSpPr>
          <p:nvPr>
            <p:ph type="body" orient="vert" idx="1"/>
          </p:nvPr>
        </p:nvSpPr>
        <p:spPr>
          <a:xfrm>
            <a:off x="628651"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25C617-5808-4716-B65E-54CDF0D7D506}"/>
              </a:ext>
            </a:extLst>
          </p:cNvPr>
          <p:cNvSpPr>
            <a:spLocks noGrp="1"/>
          </p:cNvSpPr>
          <p:nvPr>
            <p:ph type="dt" sz="half" idx="10"/>
          </p:nvPr>
        </p:nvSpPr>
        <p:spPr/>
        <p:txBody>
          <a:bodyPr/>
          <a:lstStyle/>
          <a:p>
            <a:fld id="{BF9D6827-F213-428B-B64D-882A557603DE}" type="datetimeFigureOut">
              <a:rPr lang="en-US" smtClean="0"/>
              <a:pPr/>
              <a:t>11/4/2024</a:t>
            </a:fld>
            <a:endParaRPr lang="en-US"/>
          </a:p>
        </p:txBody>
      </p:sp>
      <p:sp>
        <p:nvSpPr>
          <p:cNvPr id="5" name="Footer Placeholder 4">
            <a:extLst>
              <a:ext uri="{FF2B5EF4-FFF2-40B4-BE49-F238E27FC236}">
                <a16:creationId xmlns:a16="http://schemas.microsoft.com/office/drawing/2014/main" id="{BF0CF74C-A4AA-4CD7-9E1E-0AE5D19E1C28}"/>
              </a:ext>
            </a:extLst>
          </p:cNvPr>
          <p:cNvSpPr>
            <a:spLocks noGrp="1"/>
          </p:cNvSpPr>
          <p:nvPr>
            <p:ph type="ftr" sz="quarter" idx="11"/>
          </p:nvPr>
        </p:nvSpPr>
        <p:spPr/>
        <p:txBody>
          <a:body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36FF979D-7921-4F82-81DF-C7D21E750F31}"/>
              </a:ext>
            </a:extLst>
          </p:cNvPr>
          <p:cNvSpPr>
            <a:spLocks noGrp="1"/>
          </p:cNvSpPr>
          <p:nvPr>
            <p:ph type="sldNum" sz="quarter" idx="12"/>
          </p:nvPr>
        </p:nvSpPr>
        <p:spPr/>
        <p:txBody>
          <a:bodyPr/>
          <a:lstStyle/>
          <a:p>
            <a:fld id="{0E9CA7F0-1DB2-4EC7-8938-616CB0658807}" type="slidenum">
              <a:rPr lang="en-US" smtClean="0"/>
              <a:pPr/>
              <a:t>‹#›</a:t>
            </a:fld>
            <a:endParaRPr lang="en-US"/>
          </a:p>
        </p:txBody>
      </p:sp>
    </p:spTree>
    <p:extLst>
      <p:ext uri="{BB962C8B-B14F-4D97-AF65-F5344CB8AC3E}">
        <p14:creationId xmlns:p14="http://schemas.microsoft.com/office/powerpoint/2010/main" val="10616881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9144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2058967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A3EBC2-1646-4C48-BD49-58FD2ABB8E4C}" type="datetimeFigureOut">
              <a:rPr lang="en-US" smtClean="0"/>
              <a:pPr/>
              <a:t>11/4/2024</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8CFC597-C963-4841-8B0C-7BDB730B2F1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3" r:id="rId12"/>
    <p:sldLayoutId id="2147483674"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A96D5D-1F64-4BC2-BBFA-970B1998ADE6}"/>
              </a:ext>
            </a:extLst>
          </p:cNvPr>
          <p:cNvSpPr>
            <a:spLocks noGrp="1"/>
          </p:cNvSpPr>
          <p:nvPr>
            <p:ph type="title"/>
          </p:nvPr>
        </p:nvSpPr>
        <p:spPr>
          <a:xfrm>
            <a:off x="628650" y="365128"/>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EFA5BE8C-2621-4912-A146-4BA8B7F9B615}"/>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E0703A-4298-4414-82ED-CE28B1466AC8}"/>
              </a:ext>
            </a:extLst>
          </p:cNvPr>
          <p:cNvSpPr>
            <a:spLocks noGrp="1"/>
          </p:cNvSpPr>
          <p:nvPr>
            <p:ph type="dt" sz="half" idx="2"/>
          </p:nvPr>
        </p:nvSpPr>
        <p:spPr>
          <a:xfrm>
            <a:off x="628650" y="6356353"/>
            <a:ext cx="2057400" cy="365125"/>
          </a:xfrm>
          <a:prstGeom prst="rect">
            <a:avLst/>
          </a:prstGeom>
        </p:spPr>
        <p:txBody>
          <a:bodyPr vert="horz" lIns="91440" tIns="45720" rIns="91440" bIns="45720" rtlCol="0" anchor="ctr"/>
          <a:lstStyle>
            <a:lvl1pPr algn="l">
              <a:defRPr sz="675">
                <a:solidFill>
                  <a:schemeClr val="tx1">
                    <a:tint val="75000"/>
                  </a:schemeClr>
                </a:solidFill>
              </a:defRPr>
            </a:lvl1pPr>
          </a:lstStyle>
          <a:p>
            <a:fld id="{BF9D6827-F213-428B-B64D-882A557603DE}" type="datetimeFigureOut">
              <a:rPr lang="en-US" smtClean="0"/>
              <a:pPr/>
              <a:t>11/4/2024</a:t>
            </a:fld>
            <a:endParaRPr lang="en-US"/>
          </a:p>
        </p:txBody>
      </p:sp>
      <p:sp>
        <p:nvSpPr>
          <p:cNvPr id="5" name="Footer Placeholder 4">
            <a:extLst>
              <a:ext uri="{FF2B5EF4-FFF2-40B4-BE49-F238E27FC236}">
                <a16:creationId xmlns:a16="http://schemas.microsoft.com/office/drawing/2014/main" id="{8BDEF195-5720-4C09-A96D-127DAF984809}"/>
              </a:ext>
            </a:extLst>
          </p:cNvPr>
          <p:cNvSpPr>
            <a:spLocks noGrp="1"/>
          </p:cNvSpPr>
          <p:nvPr>
            <p:ph type="ftr" sz="quarter" idx="3"/>
          </p:nvPr>
        </p:nvSpPr>
        <p:spPr>
          <a:xfrm>
            <a:off x="3028950" y="6356353"/>
            <a:ext cx="3086100" cy="365125"/>
          </a:xfrm>
          <a:prstGeom prst="rect">
            <a:avLst/>
          </a:prstGeom>
        </p:spPr>
        <p:txBody>
          <a:bodyPr vert="horz" lIns="91440" tIns="45720" rIns="91440" bIns="45720" rtlCol="0" anchor="ctr"/>
          <a:lstStyle>
            <a:lvl1pPr algn="ctr">
              <a:defRPr sz="675">
                <a:solidFill>
                  <a:schemeClr val="tx1">
                    <a:tint val="75000"/>
                  </a:schemeClr>
                </a:solidFill>
              </a:defRPr>
            </a:lvl1pPr>
          </a:lstStyle>
          <a:p>
            <a:r>
              <a:rPr lang="en-US" b="1" dirty="0">
                <a:solidFill>
                  <a:srgbClr val="53728A"/>
                </a:solidFill>
              </a:rPr>
              <a:t>Business Champions School</a:t>
            </a:r>
            <a:endParaRPr lang="en-US" dirty="0"/>
          </a:p>
        </p:txBody>
      </p:sp>
      <p:sp>
        <p:nvSpPr>
          <p:cNvPr id="6" name="Slide Number Placeholder 5">
            <a:extLst>
              <a:ext uri="{FF2B5EF4-FFF2-40B4-BE49-F238E27FC236}">
                <a16:creationId xmlns:a16="http://schemas.microsoft.com/office/drawing/2014/main" id="{E08EFB6E-D167-43CF-9E6E-350F3D5ADEF3}"/>
              </a:ext>
            </a:extLst>
          </p:cNvPr>
          <p:cNvSpPr>
            <a:spLocks noGrp="1"/>
          </p:cNvSpPr>
          <p:nvPr>
            <p:ph type="sldNum" sz="quarter" idx="4"/>
          </p:nvPr>
        </p:nvSpPr>
        <p:spPr>
          <a:xfrm>
            <a:off x="6457950" y="6356353"/>
            <a:ext cx="2057400" cy="365125"/>
          </a:xfrm>
          <a:prstGeom prst="rect">
            <a:avLst/>
          </a:prstGeom>
        </p:spPr>
        <p:txBody>
          <a:bodyPr vert="horz" lIns="91440" tIns="45720" rIns="91440" bIns="45720" rtlCol="0" anchor="ctr"/>
          <a:lstStyle>
            <a:lvl1pPr algn="r">
              <a:defRPr sz="675">
                <a:solidFill>
                  <a:schemeClr val="tx1">
                    <a:tint val="75000"/>
                  </a:schemeClr>
                </a:solidFill>
              </a:defRPr>
            </a:lvl1pPr>
          </a:lstStyle>
          <a:p>
            <a:fld id="{0E9CA7F0-1DB2-4EC7-8938-616CB0658807}" type="slidenum">
              <a:rPr lang="en-US" smtClean="0"/>
              <a:pPr/>
              <a:t>‹#›</a:t>
            </a:fld>
            <a:endParaRPr lang="en-US"/>
          </a:p>
        </p:txBody>
      </p:sp>
    </p:spTree>
    <p:extLst>
      <p:ext uri="{BB962C8B-B14F-4D97-AF65-F5344CB8AC3E}">
        <p14:creationId xmlns:p14="http://schemas.microsoft.com/office/powerpoint/2010/main" val="16206934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514350" rtl="0" eaLnBrk="1" latinLnBrk="0" hangingPunct="1">
        <a:lnSpc>
          <a:spcPct val="90000"/>
        </a:lnSpc>
        <a:spcBef>
          <a:spcPct val="0"/>
        </a:spcBef>
        <a:buNone/>
        <a:defRPr sz="2475" b="1" kern="1200">
          <a:solidFill>
            <a:srgbClr val="53728A"/>
          </a:solidFill>
          <a:latin typeface="+mj-lt"/>
          <a:ea typeface="+mj-ea"/>
          <a:cs typeface="+mj-cs"/>
        </a:defRPr>
      </a:lvl1pPr>
    </p:titleStyle>
    <p:bodyStyle>
      <a:lvl1pPr marL="128588" indent="-128588" algn="l" defTabSz="514350" rtl="0" eaLnBrk="1" latinLnBrk="0" hangingPunct="1">
        <a:lnSpc>
          <a:spcPct val="90000"/>
        </a:lnSpc>
        <a:spcBef>
          <a:spcPts val="563"/>
        </a:spcBef>
        <a:buFont typeface="Arial" panose="020B0604020202020204" pitchFamily="34" charset="0"/>
        <a:buChar char="•"/>
        <a:defRPr sz="1575" kern="1200">
          <a:solidFill>
            <a:schemeClr val="tx1"/>
          </a:solidFill>
          <a:latin typeface="+mn-lt"/>
          <a:ea typeface="+mn-ea"/>
          <a:cs typeface="+mn-cs"/>
        </a:defRPr>
      </a:lvl1pPr>
      <a:lvl2pPr marL="385763" indent="-128588" algn="l" defTabSz="514350" rtl="0" eaLnBrk="1" latinLnBrk="0" hangingPunct="1">
        <a:lnSpc>
          <a:spcPct val="90000"/>
        </a:lnSpc>
        <a:spcBef>
          <a:spcPts val="281"/>
        </a:spcBef>
        <a:buFont typeface="Arial" panose="020B0604020202020204" pitchFamily="34" charset="0"/>
        <a:buChar char="•"/>
        <a:defRPr sz="1350" kern="1200">
          <a:solidFill>
            <a:schemeClr val="tx1"/>
          </a:solidFill>
          <a:latin typeface="+mn-lt"/>
          <a:ea typeface="+mn-ea"/>
          <a:cs typeface="+mn-cs"/>
        </a:defRPr>
      </a:lvl2pPr>
      <a:lvl3pPr marL="642938" indent="-128588" algn="l" defTabSz="514350" rtl="0" eaLnBrk="1" latinLnBrk="0" hangingPunct="1">
        <a:lnSpc>
          <a:spcPct val="90000"/>
        </a:lnSpc>
        <a:spcBef>
          <a:spcPts val="281"/>
        </a:spcBef>
        <a:buFont typeface="Arial" panose="020B0604020202020204" pitchFamily="34" charset="0"/>
        <a:buChar char="•"/>
        <a:defRPr sz="1125" kern="1200">
          <a:solidFill>
            <a:schemeClr val="tx1"/>
          </a:solidFill>
          <a:latin typeface="+mn-lt"/>
          <a:ea typeface="+mn-ea"/>
          <a:cs typeface="+mn-cs"/>
        </a:defRPr>
      </a:lvl3pPr>
      <a:lvl4pPr marL="9001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4pPr>
      <a:lvl5pPr marL="11572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5pPr>
      <a:lvl6pPr marL="141446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6pPr>
      <a:lvl7pPr marL="167163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7pPr>
      <a:lvl8pPr marL="1928813"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8pPr>
      <a:lvl9pPr marL="2185988" indent="-128588" algn="l" defTabSz="514350" rtl="0" eaLnBrk="1" latinLnBrk="0" hangingPunct="1">
        <a:lnSpc>
          <a:spcPct val="90000"/>
        </a:lnSpc>
        <a:spcBef>
          <a:spcPts val="281"/>
        </a:spcBef>
        <a:buFont typeface="Arial" panose="020B0604020202020204" pitchFamily="34" charset="0"/>
        <a:buChar char="•"/>
        <a:defRPr sz="1013" kern="1200">
          <a:solidFill>
            <a:schemeClr val="tx1"/>
          </a:solidFill>
          <a:latin typeface="+mn-lt"/>
          <a:ea typeface="+mn-ea"/>
          <a:cs typeface="+mn-cs"/>
        </a:defRPr>
      </a:lvl9pPr>
    </p:bodyStyle>
    <p:otherStyle>
      <a:defPPr>
        <a:defRPr lang="en-US"/>
      </a:defPPr>
      <a:lvl1pPr marL="0" algn="l" defTabSz="514350" rtl="0" eaLnBrk="1" latinLnBrk="0" hangingPunct="1">
        <a:defRPr sz="1013" kern="1200">
          <a:solidFill>
            <a:schemeClr val="tx1"/>
          </a:solidFill>
          <a:latin typeface="+mn-lt"/>
          <a:ea typeface="+mn-ea"/>
          <a:cs typeface="+mn-cs"/>
        </a:defRPr>
      </a:lvl1pPr>
      <a:lvl2pPr marL="257175" algn="l" defTabSz="514350" rtl="0" eaLnBrk="1" latinLnBrk="0" hangingPunct="1">
        <a:defRPr sz="1013" kern="1200">
          <a:solidFill>
            <a:schemeClr val="tx1"/>
          </a:solidFill>
          <a:latin typeface="+mn-lt"/>
          <a:ea typeface="+mn-ea"/>
          <a:cs typeface="+mn-cs"/>
        </a:defRPr>
      </a:lvl2pPr>
      <a:lvl3pPr marL="514350" algn="l" defTabSz="514350" rtl="0" eaLnBrk="1" latinLnBrk="0" hangingPunct="1">
        <a:defRPr sz="1013" kern="1200">
          <a:solidFill>
            <a:schemeClr val="tx1"/>
          </a:solidFill>
          <a:latin typeface="+mn-lt"/>
          <a:ea typeface="+mn-ea"/>
          <a:cs typeface="+mn-cs"/>
        </a:defRPr>
      </a:lvl3pPr>
      <a:lvl4pPr marL="771525" algn="l" defTabSz="514350" rtl="0" eaLnBrk="1" latinLnBrk="0" hangingPunct="1">
        <a:defRPr sz="1013" kern="1200">
          <a:solidFill>
            <a:schemeClr val="tx1"/>
          </a:solidFill>
          <a:latin typeface="+mn-lt"/>
          <a:ea typeface="+mn-ea"/>
          <a:cs typeface="+mn-cs"/>
        </a:defRPr>
      </a:lvl4pPr>
      <a:lvl5pPr marL="1028700" algn="l" defTabSz="514350" rtl="0" eaLnBrk="1" latinLnBrk="0" hangingPunct="1">
        <a:defRPr sz="1013" kern="1200">
          <a:solidFill>
            <a:schemeClr val="tx1"/>
          </a:solidFill>
          <a:latin typeface="+mn-lt"/>
          <a:ea typeface="+mn-ea"/>
          <a:cs typeface="+mn-cs"/>
        </a:defRPr>
      </a:lvl5pPr>
      <a:lvl6pPr marL="1285875" algn="l" defTabSz="514350" rtl="0" eaLnBrk="1" latinLnBrk="0" hangingPunct="1">
        <a:defRPr sz="1013" kern="1200">
          <a:solidFill>
            <a:schemeClr val="tx1"/>
          </a:solidFill>
          <a:latin typeface="+mn-lt"/>
          <a:ea typeface="+mn-ea"/>
          <a:cs typeface="+mn-cs"/>
        </a:defRPr>
      </a:lvl6pPr>
      <a:lvl7pPr marL="1543050" algn="l" defTabSz="514350" rtl="0" eaLnBrk="1" latinLnBrk="0" hangingPunct="1">
        <a:defRPr sz="1013" kern="1200">
          <a:solidFill>
            <a:schemeClr val="tx1"/>
          </a:solidFill>
          <a:latin typeface="+mn-lt"/>
          <a:ea typeface="+mn-ea"/>
          <a:cs typeface="+mn-cs"/>
        </a:defRPr>
      </a:lvl7pPr>
      <a:lvl8pPr marL="1800225" algn="l" defTabSz="514350" rtl="0" eaLnBrk="1" latinLnBrk="0" hangingPunct="1">
        <a:defRPr sz="1013" kern="1200">
          <a:solidFill>
            <a:schemeClr val="tx1"/>
          </a:solidFill>
          <a:latin typeface="+mn-lt"/>
          <a:ea typeface="+mn-ea"/>
          <a:cs typeface="+mn-cs"/>
        </a:defRPr>
      </a:lvl8pPr>
      <a:lvl9pPr marL="2057400" algn="l" defTabSz="514350" rtl="0" eaLnBrk="1" latinLnBrk="0" hangingPunct="1">
        <a:defRPr sz="10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5.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6.jpe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6.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3.xml"/><Relationship Id="rId4" Type="http://schemas.openxmlformats.org/officeDocument/2006/relationships/image" Target="../media/image15.png"/></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20.jpg"/><Relationship Id="rId4" Type="http://schemas.openxmlformats.org/officeDocument/2006/relationships/image" Target="../media/image19.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4540822" y="316707"/>
            <a:ext cx="4374578" cy="5217319"/>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31" name="TextBox 30">
            <a:extLst>
              <a:ext uri="{FF2B5EF4-FFF2-40B4-BE49-F238E27FC236}">
                <a16:creationId xmlns:a16="http://schemas.microsoft.com/office/drawing/2014/main" id="{16E4CC76-2D0D-6204-3FBC-B0856D8E8836}"/>
              </a:ext>
            </a:extLst>
          </p:cNvPr>
          <p:cNvSpPr txBox="1"/>
          <p:nvPr/>
        </p:nvSpPr>
        <p:spPr>
          <a:xfrm>
            <a:off x="77965" y="2246916"/>
            <a:ext cx="4420184" cy="1107996"/>
          </a:xfrm>
          <a:prstGeom prst="rect">
            <a:avLst/>
          </a:prstGeom>
          <a:noFill/>
        </p:spPr>
        <p:txBody>
          <a:bodyPr wrap="none" rtlCol="0">
            <a:spAutoFit/>
          </a:bodyPr>
          <a:lstStyle/>
          <a:p>
            <a:r>
              <a:rPr lang="en-US" sz="3300" b="1" dirty="0">
                <a:solidFill>
                  <a:srgbClr val="00B0F0"/>
                </a:solidFill>
                <a:latin typeface="Times New Roman" panose="02020603050405020304" pitchFamily="18" charset="0"/>
                <a:cs typeface="Times New Roman" panose="02020603050405020304" pitchFamily="18" charset="0"/>
              </a:rPr>
              <a:t>Foundations of Project </a:t>
            </a:r>
          </a:p>
          <a:p>
            <a:r>
              <a:rPr lang="en-US" sz="3300" b="1" dirty="0">
                <a:solidFill>
                  <a:srgbClr val="00B0F0"/>
                </a:solidFill>
                <a:latin typeface="Times New Roman" panose="02020603050405020304" pitchFamily="18" charset="0"/>
                <a:cs typeface="Times New Roman" panose="02020603050405020304" pitchFamily="18" charset="0"/>
              </a:rPr>
              <a:t>Management</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77965" y="4947893"/>
            <a:ext cx="2637456" cy="396875"/>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100" b="1" dirty="0">
                <a:solidFill>
                  <a:schemeClr val="bg1"/>
                </a:solidFill>
                <a:latin typeface="Times New Roman" panose="02020603050405020304" pitchFamily="18" charset="0"/>
                <a:cs typeface="Times New Roman" panose="02020603050405020304" pitchFamily="18" charset="0"/>
              </a:rPr>
              <a:t>Chapter 6</a:t>
            </a:r>
          </a:p>
        </p:txBody>
      </p:sp>
      <p:sp>
        <p:nvSpPr>
          <p:cNvPr id="46" name="TextBox 45">
            <a:extLst>
              <a:ext uri="{FF2B5EF4-FFF2-40B4-BE49-F238E27FC236}">
                <a16:creationId xmlns:a16="http://schemas.microsoft.com/office/drawing/2014/main" id="{FA59789B-D841-DB76-25B9-1348B202C2B5}"/>
              </a:ext>
            </a:extLst>
          </p:cNvPr>
          <p:cNvSpPr txBox="1"/>
          <p:nvPr/>
        </p:nvSpPr>
        <p:spPr>
          <a:xfrm>
            <a:off x="145963" y="3736913"/>
            <a:ext cx="3601148" cy="800219"/>
          </a:xfrm>
          <a:prstGeom prst="rect">
            <a:avLst/>
          </a:prstGeom>
          <a:noFill/>
        </p:spPr>
        <p:txBody>
          <a:bodyPr wrap="square" rtlCol="0">
            <a:spAutoFit/>
          </a:bodyPr>
          <a:lstStyle/>
          <a:p>
            <a:r>
              <a:rPr lang="en-US" sz="1500" b="1" dirty="0">
                <a:latin typeface="Times New Roman" panose="02020603050405020304" pitchFamily="18" charset="0"/>
                <a:cs typeface="Times New Roman" panose="02020603050405020304" pitchFamily="18" charset="0"/>
              </a:rPr>
              <a:t>PMG 101</a:t>
            </a:r>
          </a:p>
          <a:p>
            <a:r>
              <a:rPr lang="en-US" sz="1500" b="1" dirty="0">
                <a:latin typeface="Times New Roman" panose="02020603050405020304" pitchFamily="18" charset="0"/>
                <a:cs typeface="Times New Roman" panose="02020603050405020304" pitchFamily="18" charset="0"/>
              </a:rPr>
              <a:t>Project portfolio management system</a:t>
            </a:r>
          </a:p>
          <a:p>
            <a:pPr algn="ctr"/>
            <a:r>
              <a:rPr lang="ar-EG" sz="1600" dirty="0"/>
              <a:t>نظام إدارة محفظة المشاريع</a:t>
            </a:r>
            <a:endParaRPr lang="en-US" sz="1500" b="1" dirty="0">
              <a:latin typeface="Times New Roman" panose="02020603050405020304" pitchFamily="18" charset="0"/>
              <a:cs typeface="Times New Roman" panose="02020603050405020304" pitchFamily="18" charset="0"/>
            </a:endParaRPr>
          </a:p>
        </p:txBody>
      </p:sp>
      <p:sp>
        <p:nvSpPr>
          <p:cNvPr id="14" name="Oval 13">
            <a:extLst>
              <a:ext uri="{FF2B5EF4-FFF2-40B4-BE49-F238E27FC236}">
                <a16:creationId xmlns:a16="http://schemas.microsoft.com/office/drawing/2014/main" id="{46F3C90B-EB3F-EA91-08C5-03400C278827}"/>
              </a:ext>
            </a:extLst>
          </p:cNvPr>
          <p:cNvSpPr/>
          <p:nvPr/>
        </p:nvSpPr>
        <p:spPr>
          <a:xfrm>
            <a:off x="4525188" y="650081"/>
            <a:ext cx="4390212" cy="5217319"/>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4"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298776" y="132722"/>
            <a:ext cx="2215991" cy="1034717"/>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31137"/>
    </mc:Choice>
    <mc:Fallback xmlns="">
      <p:transition spd="slow" advTm="31137"/>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Graphic 21">
            <a:extLst>
              <a:ext uri="{FF2B5EF4-FFF2-40B4-BE49-F238E27FC236}">
                <a16:creationId xmlns:a16="http://schemas.microsoft.com/office/drawing/2014/main" id="{1C4C9548-7A9F-2152-F490-EC177864DAE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086600" y="0"/>
            <a:ext cx="2120599" cy="990175"/>
          </a:xfrm>
          <a:prstGeom prst="rect">
            <a:avLst/>
          </a:prstGeom>
        </p:spPr>
      </p:pic>
      <p:graphicFrame>
        <p:nvGraphicFramePr>
          <p:cNvPr id="3" name="Table 2">
            <a:extLst>
              <a:ext uri="{FF2B5EF4-FFF2-40B4-BE49-F238E27FC236}">
                <a16:creationId xmlns:a16="http://schemas.microsoft.com/office/drawing/2014/main" id="{939FF8DC-97DB-A949-F7F3-5DFC46B7CE59}"/>
              </a:ext>
            </a:extLst>
          </p:cNvPr>
          <p:cNvGraphicFramePr>
            <a:graphicFrameLocks noGrp="1"/>
          </p:cNvGraphicFramePr>
          <p:nvPr>
            <p:extLst>
              <p:ext uri="{D42A27DB-BD31-4B8C-83A1-F6EECF244321}">
                <p14:modId xmlns:p14="http://schemas.microsoft.com/office/powerpoint/2010/main" val="4233518169"/>
              </p:ext>
            </p:extLst>
          </p:nvPr>
        </p:nvGraphicFramePr>
        <p:xfrm>
          <a:off x="533400" y="1639484"/>
          <a:ext cx="7886700" cy="2926080"/>
        </p:xfrm>
        <a:graphic>
          <a:graphicData uri="http://schemas.openxmlformats.org/drawingml/2006/table">
            <a:tbl>
              <a:tblPr/>
              <a:tblGrid>
                <a:gridCol w="3943350">
                  <a:extLst>
                    <a:ext uri="{9D8B030D-6E8A-4147-A177-3AD203B41FA5}">
                      <a16:colId xmlns:a16="http://schemas.microsoft.com/office/drawing/2014/main" val="3292206401"/>
                    </a:ext>
                  </a:extLst>
                </a:gridCol>
                <a:gridCol w="3943350">
                  <a:extLst>
                    <a:ext uri="{9D8B030D-6E8A-4147-A177-3AD203B41FA5}">
                      <a16:colId xmlns:a16="http://schemas.microsoft.com/office/drawing/2014/main" val="3153849293"/>
                    </a:ext>
                  </a:extLst>
                </a:gridCol>
              </a:tblGrid>
              <a:tr h="0">
                <a:tc>
                  <a:txBody>
                    <a:bodyPr/>
                    <a:lstStyle/>
                    <a:p>
                      <a:pPr algn="ctr"/>
                      <a:r>
                        <a:rPr lang="ar-EG" sz="1600" b="1" dirty="0"/>
                        <a:t>العملية الاستراتيجية</a:t>
                      </a:r>
                      <a:endParaRPr lang="ar-EG" sz="1600" dirty="0"/>
                    </a:p>
                  </a:txBody>
                  <a:tcPr anchor="ctr">
                    <a:lnL>
                      <a:noFill/>
                    </a:lnL>
                    <a:lnR>
                      <a:noFill/>
                    </a:lnR>
                    <a:lnT>
                      <a:noFill/>
                    </a:lnT>
                    <a:lnB>
                      <a:noFill/>
                    </a:lnB>
                    <a:noFill/>
                  </a:tcPr>
                </a:tc>
                <a:tc>
                  <a:txBody>
                    <a:bodyPr/>
                    <a:lstStyle/>
                    <a:p>
                      <a:pPr algn="ctr"/>
                      <a:r>
                        <a:rPr lang="en-US" sz="1600" b="1" dirty="0"/>
                        <a:t>The Strategic Process</a:t>
                      </a:r>
                      <a:endParaRPr lang="en-US" sz="1600" dirty="0"/>
                    </a:p>
                  </a:txBody>
                  <a:tcPr anchor="ctr">
                    <a:lnL>
                      <a:noFill/>
                    </a:lnL>
                    <a:lnR>
                      <a:noFill/>
                    </a:lnR>
                    <a:lnT>
                      <a:noFill/>
                    </a:lnT>
                    <a:lnB>
                      <a:noFill/>
                    </a:lnB>
                    <a:noFill/>
                  </a:tcPr>
                </a:tc>
                <a:extLst>
                  <a:ext uri="{0D108BD9-81ED-4DB2-BD59-A6C34878D82A}">
                    <a16:rowId xmlns:a16="http://schemas.microsoft.com/office/drawing/2014/main" val="1327640219"/>
                  </a:ext>
                </a:extLst>
              </a:tr>
              <a:tr h="0">
                <a:tc>
                  <a:txBody>
                    <a:bodyPr/>
                    <a:lstStyle/>
                    <a:p>
                      <a:pPr algn="r"/>
                      <a:r>
                        <a:rPr lang="ar-EG" sz="1600" dirty="0"/>
                        <a:t>العملية الاستراتيجية تتضمن:</a:t>
                      </a:r>
                    </a:p>
                  </a:txBody>
                  <a:tcPr anchor="ctr">
                    <a:lnL>
                      <a:noFill/>
                    </a:lnL>
                    <a:lnR>
                      <a:noFill/>
                    </a:lnR>
                    <a:lnT>
                      <a:noFill/>
                    </a:lnT>
                    <a:lnB>
                      <a:noFill/>
                    </a:lnB>
                    <a:noFill/>
                  </a:tcPr>
                </a:tc>
                <a:tc>
                  <a:txBody>
                    <a:bodyPr/>
                    <a:lstStyle/>
                    <a:p>
                      <a:r>
                        <a:rPr lang="en-US" sz="1600"/>
                        <a:t>The strategic process includes:</a:t>
                      </a:r>
                    </a:p>
                  </a:txBody>
                  <a:tcPr anchor="ctr">
                    <a:lnL>
                      <a:noFill/>
                    </a:lnL>
                    <a:lnR>
                      <a:noFill/>
                    </a:lnR>
                    <a:lnT>
                      <a:noFill/>
                    </a:lnT>
                    <a:lnB>
                      <a:noFill/>
                    </a:lnB>
                    <a:noFill/>
                  </a:tcPr>
                </a:tc>
                <a:extLst>
                  <a:ext uri="{0D108BD9-81ED-4DB2-BD59-A6C34878D82A}">
                    <a16:rowId xmlns:a16="http://schemas.microsoft.com/office/drawing/2014/main" val="3174862485"/>
                  </a:ext>
                </a:extLst>
              </a:tr>
              <a:tr h="0">
                <a:tc>
                  <a:txBody>
                    <a:bodyPr/>
                    <a:lstStyle/>
                    <a:p>
                      <a:pPr algn="r"/>
                      <a:r>
                        <a:rPr lang="ar-EG" sz="1600" dirty="0"/>
                        <a:t>1. تقييم الوضع الحالي.</a:t>
                      </a:r>
                    </a:p>
                  </a:txBody>
                  <a:tcPr anchor="ctr">
                    <a:lnL>
                      <a:noFill/>
                    </a:lnL>
                    <a:lnR>
                      <a:noFill/>
                    </a:lnR>
                    <a:lnT>
                      <a:noFill/>
                    </a:lnT>
                    <a:lnB>
                      <a:noFill/>
                    </a:lnB>
                    <a:noFill/>
                  </a:tcPr>
                </a:tc>
                <a:tc>
                  <a:txBody>
                    <a:bodyPr/>
                    <a:lstStyle/>
                    <a:p>
                      <a:r>
                        <a:rPr lang="en-US" sz="1600"/>
                        <a:t>1. Assessing the current situation.</a:t>
                      </a:r>
                    </a:p>
                  </a:txBody>
                  <a:tcPr anchor="ctr">
                    <a:lnL>
                      <a:noFill/>
                    </a:lnL>
                    <a:lnR>
                      <a:noFill/>
                    </a:lnR>
                    <a:lnT>
                      <a:noFill/>
                    </a:lnT>
                    <a:lnB>
                      <a:noFill/>
                    </a:lnB>
                    <a:noFill/>
                  </a:tcPr>
                </a:tc>
                <a:extLst>
                  <a:ext uri="{0D108BD9-81ED-4DB2-BD59-A6C34878D82A}">
                    <a16:rowId xmlns:a16="http://schemas.microsoft.com/office/drawing/2014/main" val="3575880873"/>
                  </a:ext>
                </a:extLst>
              </a:tr>
              <a:tr h="0">
                <a:tc>
                  <a:txBody>
                    <a:bodyPr/>
                    <a:lstStyle/>
                    <a:p>
                      <a:pPr algn="r"/>
                      <a:r>
                        <a:rPr lang="ar-EG" sz="1600" dirty="0"/>
                        <a:t>2. تحديد الأهداف المستقبلية.</a:t>
                      </a:r>
                    </a:p>
                  </a:txBody>
                  <a:tcPr anchor="ctr">
                    <a:lnL>
                      <a:noFill/>
                    </a:lnL>
                    <a:lnR>
                      <a:noFill/>
                    </a:lnR>
                    <a:lnT>
                      <a:noFill/>
                    </a:lnT>
                    <a:lnB>
                      <a:noFill/>
                    </a:lnB>
                    <a:noFill/>
                  </a:tcPr>
                </a:tc>
                <a:tc>
                  <a:txBody>
                    <a:bodyPr/>
                    <a:lstStyle/>
                    <a:p>
                      <a:r>
                        <a:rPr lang="en-US" sz="1600"/>
                        <a:t>2. Setting future objectives.</a:t>
                      </a:r>
                    </a:p>
                  </a:txBody>
                  <a:tcPr anchor="ctr">
                    <a:lnL>
                      <a:noFill/>
                    </a:lnL>
                    <a:lnR>
                      <a:noFill/>
                    </a:lnR>
                    <a:lnT>
                      <a:noFill/>
                    </a:lnT>
                    <a:lnB>
                      <a:noFill/>
                    </a:lnB>
                    <a:noFill/>
                  </a:tcPr>
                </a:tc>
                <a:extLst>
                  <a:ext uri="{0D108BD9-81ED-4DB2-BD59-A6C34878D82A}">
                    <a16:rowId xmlns:a16="http://schemas.microsoft.com/office/drawing/2014/main" val="607416341"/>
                  </a:ext>
                </a:extLst>
              </a:tr>
              <a:tr h="0">
                <a:tc>
                  <a:txBody>
                    <a:bodyPr/>
                    <a:lstStyle/>
                    <a:p>
                      <a:pPr algn="r"/>
                      <a:r>
                        <a:rPr lang="ar-EG" sz="1600" dirty="0"/>
                        <a:t>3. تحليل البيئة الداخلية والخارجية.</a:t>
                      </a:r>
                    </a:p>
                  </a:txBody>
                  <a:tcPr anchor="ctr">
                    <a:lnL>
                      <a:noFill/>
                    </a:lnL>
                    <a:lnR>
                      <a:noFill/>
                    </a:lnR>
                    <a:lnT>
                      <a:noFill/>
                    </a:lnT>
                    <a:lnB>
                      <a:noFill/>
                    </a:lnB>
                    <a:noFill/>
                  </a:tcPr>
                </a:tc>
                <a:tc>
                  <a:txBody>
                    <a:bodyPr/>
                    <a:lstStyle/>
                    <a:p>
                      <a:r>
                        <a:rPr lang="en-US" sz="1600" dirty="0"/>
                        <a:t>3. Analyzing internal and external environments.</a:t>
                      </a:r>
                    </a:p>
                  </a:txBody>
                  <a:tcPr anchor="ctr">
                    <a:lnL>
                      <a:noFill/>
                    </a:lnL>
                    <a:lnR>
                      <a:noFill/>
                    </a:lnR>
                    <a:lnT>
                      <a:noFill/>
                    </a:lnT>
                    <a:lnB>
                      <a:noFill/>
                    </a:lnB>
                    <a:noFill/>
                  </a:tcPr>
                </a:tc>
                <a:extLst>
                  <a:ext uri="{0D108BD9-81ED-4DB2-BD59-A6C34878D82A}">
                    <a16:rowId xmlns:a16="http://schemas.microsoft.com/office/drawing/2014/main" val="3586729665"/>
                  </a:ext>
                </a:extLst>
              </a:tr>
              <a:tr h="0">
                <a:tc>
                  <a:txBody>
                    <a:bodyPr/>
                    <a:lstStyle/>
                    <a:p>
                      <a:pPr algn="r"/>
                      <a:r>
                        <a:rPr lang="ar-EG" sz="1600" dirty="0"/>
                        <a:t>4. اختيار الاستراتيجية الأنسب.</a:t>
                      </a:r>
                    </a:p>
                  </a:txBody>
                  <a:tcPr anchor="ctr">
                    <a:lnL>
                      <a:noFill/>
                    </a:lnL>
                    <a:lnR>
                      <a:noFill/>
                    </a:lnR>
                    <a:lnT>
                      <a:noFill/>
                    </a:lnT>
                    <a:lnB>
                      <a:noFill/>
                    </a:lnB>
                    <a:noFill/>
                  </a:tcPr>
                </a:tc>
                <a:tc>
                  <a:txBody>
                    <a:bodyPr/>
                    <a:lstStyle/>
                    <a:p>
                      <a:r>
                        <a:rPr lang="en-US" sz="1600" dirty="0"/>
                        <a:t>4. Choosing the most suitable strategy.</a:t>
                      </a:r>
                    </a:p>
                  </a:txBody>
                  <a:tcPr anchor="ctr">
                    <a:lnL>
                      <a:noFill/>
                    </a:lnL>
                    <a:lnR>
                      <a:noFill/>
                    </a:lnR>
                    <a:lnT>
                      <a:noFill/>
                    </a:lnT>
                    <a:lnB>
                      <a:noFill/>
                    </a:lnB>
                    <a:noFill/>
                  </a:tcPr>
                </a:tc>
                <a:extLst>
                  <a:ext uri="{0D108BD9-81ED-4DB2-BD59-A6C34878D82A}">
                    <a16:rowId xmlns:a16="http://schemas.microsoft.com/office/drawing/2014/main" val="4052025457"/>
                  </a:ext>
                </a:extLst>
              </a:tr>
              <a:tr h="0">
                <a:tc>
                  <a:txBody>
                    <a:bodyPr/>
                    <a:lstStyle/>
                    <a:p>
                      <a:pPr algn="r"/>
                      <a:r>
                        <a:rPr lang="ar-EG" sz="1600" dirty="0"/>
                        <a:t>5. تنفيذ الاستراتيجية.</a:t>
                      </a:r>
                    </a:p>
                  </a:txBody>
                  <a:tcPr anchor="ctr">
                    <a:lnL>
                      <a:noFill/>
                    </a:lnL>
                    <a:lnR>
                      <a:noFill/>
                    </a:lnR>
                    <a:lnT>
                      <a:noFill/>
                    </a:lnT>
                    <a:lnB>
                      <a:noFill/>
                    </a:lnB>
                    <a:noFill/>
                  </a:tcPr>
                </a:tc>
                <a:tc>
                  <a:txBody>
                    <a:bodyPr/>
                    <a:lstStyle/>
                    <a:p>
                      <a:r>
                        <a:rPr lang="en-US" sz="1600"/>
                        <a:t>5. Implementing the strategy.</a:t>
                      </a:r>
                    </a:p>
                  </a:txBody>
                  <a:tcPr anchor="ctr">
                    <a:lnL>
                      <a:noFill/>
                    </a:lnL>
                    <a:lnR>
                      <a:noFill/>
                    </a:lnR>
                    <a:lnT>
                      <a:noFill/>
                    </a:lnT>
                    <a:lnB>
                      <a:noFill/>
                    </a:lnB>
                    <a:noFill/>
                  </a:tcPr>
                </a:tc>
                <a:extLst>
                  <a:ext uri="{0D108BD9-81ED-4DB2-BD59-A6C34878D82A}">
                    <a16:rowId xmlns:a16="http://schemas.microsoft.com/office/drawing/2014/main" val="2917124345"/>
                  </a:ext>
                </a:extLst>
              </a:tr>
              <a:tr h="0">
                <a:tc>
                  <a:txBody>
                    <a:bodyPr/>
                    <a:lstStyle/>
                    <a:p>
                      <a:pPr algn="r"/>
                      <a:r>
                        <a:rPr lang="ar-EG" sz="1600" dirty="0"/>
                        <a:t>6. تقييم النتائج وإجراء التعديلات.</a:t>
                      </a:r>
                    </a:p>
                  </a:txBody>
                  <a:tcPr anchor="ctr">
                    <a:lnL>
                      <a:noFill/>
                    </a:lnL>
                    <a:lnR>
                      <a:noFill/>
                    </a:lnR>
                    <a:lnT>
                      <a:noFill/>
                    </a:lnT>
                    <a:lnB>
                      <a:noFill/>
                    </a:lnB>
                    <a:noFill/>
                  </a:tcPr>
                </a:tc>
                <a:tc>
                  <a:txBody>
                    <a:bodyPr/>
                    <a:lstStyle/>
                    <a:p>
                      <a:r>
                        <a:rPr lang="en-US" sz="1600" dirty="0"/>
                        <a:t>6. Evaluating results and making adjustments.</a:t>
                      </a:r>
                    </a:p>
                  </a:txBody>
                  <a:tcPr anchor="ctr">
                    <a:lnL>
                      <a:noFill/>
                    </a:lnL>
                    <a:lnR>
                      <a:noFill/>
                    </a:lnR>
                    <a:lnT>
                      <a:noFill/>
                    </a:lnT>
                    <a:lnB>
                      <a:noFill/>
                    </a:lnB>
                    <a:noFill/>
                  </a:tcPr>
                </a:tc>
                <a:extLst>
                  <a:ext uri="{0D108BD9-81ED-4DB2-BD59-A6C34878D82A}">
                    <a16:rowId xmlns:a16="http://schemas.microsoft.com/office/drawing/2014/main" val="513810768"/>
                  </a:ext>
                </a:extLst>
              </a:tr>
            </a:tbl>
          </a:graphicData>
        </a:graphic>
      </p:graphicFrame>
    </p:spTree>
    <p:extLst>
      <p:ext uri="{BB962C8B-B14F-4D97-AF65-F5344CB8AC3E}">
        <p14:creationId xmlns:p14="http://schemas.microsoft.com/office/powerpoint/2010/main" val="16242650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 name="Rectangle 79"/>
          <p:cNvSpPr/>
          <p:nvPr/>
        </p:nvSpPr>
        <p:spPr>
          <a:xfrm>
            <a:off x="0" y="3883025"/>
            <a:ext cx="9144000" cy="2046288"/>
          </a:xfrm>
          <a:prstGeom prst="rect">
            <a:avLst/>
          </a:prstGeom>
          <a:gradFill>
            <a:gsLst>
              <a:gs pos="2000">
                <a:schemeClr val="bg1">
                  <a:lumMod val="75000"/>
                </a:schemeClr>
              </a:gs>
              <a:gs pos="58000">
                <a:schemeClr val="bg1"/>
              </a:gs>
            </a:gsLst>
            <a:lin ang="5400000" scaled="0"/>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solidFill>
                <a:srgbClr val="FFFFFF"/>
              </a:solidFill>
              <a:ea typeface="ＭＳ Ｐゴシック" pitchFamily="-105" charset="-128"/>
            </a:endParaRPr>
          </a:p>
        </p:txBody>
      </p:sp>
      <p:sp>
        <p:nvSpPr>
          <p:cNvPr id="2051" name="TextBox 54"/>
          <p:cNvSpPr txBox="1">
            <a:spLocks noChangeArrowheads="1"/>
          </p:cNvSpPr>
          <p:nvPr/>
        </p:nvSpPr>
        <p:spPr bwMode="auto">
          <a:xfrm>
            <a:off x="785813" y="285750"/>
            <a:ext cx="5324475" cy="369332"/>
          </a:xfrm>
          <a:prstGeom prst="rect">
            <a:avLst/>
          </a:prstGeom>
          <a:noFill/>
          <a:ln w="9525">
            <a:noFill/>
            <a:miter lim="800000"/>
            <a:headEnd/>
            <a:tailEnd/>
          </a:ln>
        </p:spPr>
        <p:txBody>
          <a:bodyPr>
            <a:spAutoFit/>
          </a:bodyPr>
          <a:lstStyle/>
          <a:p>
            <a:pPr>
              <a:defRPr/>
            </a:pPr>
            <a:r>
              <a:rPr lang="en-GB" dirty="0">
                <a:solidFill>
                  <a:srgbClr val="262626"/>
                </a:solidFill>
                <a:latin typeface="+mj-lt"/>
                <a:ea typeface="ＭＳ Ｐゴシック" pitchFamily="34" charset="-128"/>
              </a:rPr>
              <a:t>Take Excellent Notes! </a:t>
            </a:r>
          </a:p>
        </p:txBody>
      </p:sp>
      <p:sp>
        <p:nvSpPr>
          <p:cNvPr id="8196" name="Rektangel 76"/>
          <p:cNvSpPr>
            <a:spLocks noChangeArrowheads="1"/>
          </p:cNvSpPr>
          <p:nvPr/>
        </p:nvSpPr>
        <p:spPr bwMode="auto">
          <a:xfrm>
            <a:off x="1112838" y="5473700"/>
            <a:ext cx="2209800" cy="630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r>
              <a:rPr lang="en-IN" sz="1300" b="1" noProof="1">
                <a:solidFill>
                  <a:srgbClr val="FFFFFF"/>
                </a:solidFill>
                <a:cs typeface="Arial" charset="0"/>
              </a:rPr>
              <a:t>Example text</a:t>
            </a:r>
          </a:p>
          <a:p>
            <a:r>
              <a:rPr lang="en-IN" sz="1100" noProof="1">
                <a:solidFill>
                  <a:srgbClr val="FFFFFF"/>
                </a:solidFill>
                <a:cs typeface="Arial" charset="0"/>
              </a:rPr>
              <a:t>Go ahead and replace it with your own text. This is an example text. </a:t>
            </a:r>
            <a:endParaRPr lang="da-DK" sz="1100">
              <a:solidFill>
                <a:srgbClr val="FFFFFF"/>
              </a:solidFill>
            </a:endParaRPr>
          </a:p>
          <a:p>
            <a:endParaRPr lang="da-DK">
              <a:solidFill>
                <a:srgbClr val="1E1C11"/>
              </a:solidFill>
            </a:endParaRPr>
          </a:p>
        </p:txBody>
      </p:sp>
      <p:grpSp>
        <p:nvGrpSpPr>
          <p:cNvPr id="2" name="Group 19"/>
          <p:cNvGrpSpPr>
            <a:grpSpLocks/>
          </p:cNvGrpSpPr>
          <p:nvPr/>
        </p:nvGrpSpPr>
        <p:grpSpPr bwMode="auto">
          <a:xfrm>
            <a:off x="808038" y="5562600"/>
            <a:ext cx="250825" cy="250825"/>
            <a:chOff x="530225" y="5016500"/>
            <a:chExt cx="393700" cy="393700"/>
          </a:xfrm>
        </p:grpSpPr>
        <p:sp>
          <p:nvSpPr>
            <p:cNvPr id="8226" name="Oval 175"/>
            <p:cNvSpPr>
              <a:spLocks noChangeArrowheads="1"/>
            </p:cNvSpPr>
            <p:nvPr/>
          </p:nvSpPr>
          <p:spPr bwMode="auto">
            <a:xfrm>
              <a:off x="530225" y="5016500"/>
              <a:ext cx="393700" cy="393700"/>
            </a:xfrm>
            <a:prstGeom prst="ellipse">
              <a:avLst/>
            </a:prstGeom>
            <a:noFill/>
            <a:ln w="9525">
              <a:solidFill>
                <a:srgbClr val="FFFFFF"/>
              </a:solidFill>
              <a:round/>
              <a:headEnd/>
              <a:tailEnd/>
            </a:ln>
            <a:extLst>
              <a:ext uri="{909E8E84-426E-40DD-AFC4-6F175D3DCCD1}">
                <a14:hiddenFill xmlns:a14="http://schemas.microsoft.com/office/drawing/2010/main">
                  <a:solidFill>
                    <a:srgbClr val="FFFFFF"/>
                  </a:solidFill>
                </a14:hiddenFill>
              </a:ext>
            </a:extLst>
          </p:spPr>
          <p:txBody>
            <a:bodyPr anchor="ctr"/>
            <a:lstStyle/>
            <a:p>
              <a:pPr algn="ctr" defTabSz="914400"/>
              <a:endParaRPr lang="en-US" dirty="0">
                <a:solidFill>
                  <a:srgbClr val="FFFFFF"/>
                </a:solidFill>
              </a:endParaRPr>
            </a:p>
          </p:txBody>
        </p:sp>
        <p:sp>
          <p:nvSpPr>
            <p:cNvPr id="8227" name="Isosceles Triangle 176"/>
            <p:cNvSpPr>
              <a:spLocks noChangeArrowheads="1"/>
            </p:cNvSpPr>
            <p:nvPr/>
          </p:nvSpPr>
          <p:spPr bwMode="auto">
            <a:xfrm rot="5400000">
              <a:off x="634879" y="5111187"/>
              <a:ext cx="234227" cy="204325"/>
            </a:xfrm>
            <a:prstGeom prst="triangle">
              <a:avLst>
                <a:gd name="adj" fmla="val 50000"/>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defTabSz="914400"/>
              <a:endParaRPr lang="en-US" dirty="0">
                <a:solidFill>
                  <a:srgbClr val="353637"/>
                </a:solidFill>
              </a:endParaRPr>
            </a:p>
          </p:txBody>
        </p:sp>
      </p:grpSp>
      <p:sp>
        <p:nvSpPr>
          <p:cNvPr id="8198" name="Rectangle 4"/>
          <p:cNvSpPr>
            <a:spLocks noChangeArrowheads="1"/>
          </p:cNvSpPr>
          <p:nvPr/>
        </p:nvSpPr>
        <p:spPr bwMode="gray">
          <a:xfrm>
            <a:off x="874713" y="6264275"/>
            <a:ext cx="1538287"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defTabSz="801688"/>
            <a:r>
              <a:rPr lang="en-US" sz="1000" dirty="0">
                <a:solidFill>
                  <a:srgbClr val="FFFFFF"/>
                </a:solidFill>
              </a:rPr>
              <a:t>Your own footer</a:t>
            </a:r>
          </a:p>
        </p:txBody>
      </p:sp>
      <p:sp>
        <p:nvSpPr>
          <p:cNvPr id="8199" name="Rectangle 4"/>
          <p:cNvSpPr>
            <a:spLocks noChangeArrowheads="1"/>
          </p:cNvSpPr>
          <p:nvPr/>
        </p:nvSpPr>
        <p:spPr bwMode="gray">
          <a:xfrm>
            <a:off x="6767513" y="6264275"/>
            <a:ext cx="1538287" cy="35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p>
            <a:pPr algn="r" defTabSz="801688"/>
            <a:r>
              <a:rPr lang="en-US" sz="1000" dirty="0">
                <a:solidFill>
                  <a:srgbClr val="FFFFFF"/>
                </a:solidFill>
              </a:rPr>
              <a:t>Your Logo</a:t>
            </a:r>
          </a:p>
        </p:txBody>
      </p:sp>
      <p:grpSp>
        <p:nvGrpSpPr>
          <p:cNvPr id="3" name="Group 65"/>
          <p:cNvGrpSpPr>
            <a:grpSpLocks/>
          </p:cNvGrpSpPr>
          <p:nvPr/>
        </p:nvGrpSpPr>
        <p:grpSpPr bwMode="auto">
          <a:xfrm>
            <a:off x="516886" y="1068876"/>
            <a:ext cx="7740650" cy="5035550"/>
            <a:chOff x="471488" y="1165225"/>
            <a:chExt cx="7740650" cy="3713163"/>
          </a:xfrm>
        </p:grpSpPr>
        <p:grpSp>
          <p:nvGrpSpPr>
            <p:cNvPr id="5" name="Group 117"/>
            <p:cNvGrpSpPr>
              <a:grpSpLocks/>
            </p:cNvGrpSpPr>
            <p:nvPr/>
          </p:nvGrpSpPr>
          <p:grpSpPr bwMode="auto">
            <a:xfrm>
              <a:off x="471488" y="1165225"/>
              <a:ext cx="7740650" cy="3694113"/>
              <a:chOff x="471210" y="1164522"/>
              <a:chExt cx="7740358" cy="3694514"/>
            </a:xfrm>
          </p:grpSpPr>
          <p:sp>
            <p:nvSpPr>
              <p:cNvPr id="7" name="Rounded Rectangle 6"/>
              <p:cNvSpPr/>
              <p:nvPr/>
            </p:nvSpPr>
            <p:spPr>
              <a:xfrm>
                <a:off x="471210" y="1164522"/>
                <a:ext cx="7740358" cy="3694514"/>
              </a:xfrm>
              <a:prstGeom prst="roundRect">
                <a:avLst>
                  <a:gd name="adj" fmla="val 5555"/>
                </a:avLst>
              </a:prstGeom>
              <a:gradFill>
                <a:gsLst>
                  <a:gs pos="0">
                    <a:schemeClr val="bg1">
                      <a:lumMod val="65000"/>
                    </a:schemeClr>
                  </a:gs>
                  <a:gs pos="69000">
                    <a:schemeClr val="bg1">
                      <a:lumMod val="75000"/>
                    </a:schemeClr>
                  </a:gs>
                  <a:gs pos="100000">
                    <a:schemeClr val="bg1">
                      <a:lumMod val="85000"/>
                    </a:schemeClr>
                  </a:gs>
                  <a:gs pos="41000">
                    <a:schemeClr val="bg1"/>
                  </a:gs>
                </a:gsLst>
                <a:lin ang="19140000" scaled="0"/>
              </a:gradFill>
              <a:ln>
                <a:solidFill>
                  <a:schemeClr val="bg1">
                    <a:lumMod val="75000"/>
                  </a:schemeClr>
                </a:solidFill>
              </a:ln>
              <a:effectLst>
                <a:outerShdw blurRad="40000" dist="23000" dir="5400000" rotWithShape="0">
                  <a:srgbClr val="000000">
                    <a:alpha val="35000"/>
                  </a:srgbClr>
                </a:outerShdw>
                <a:reflection stA="21000" endPos="22000" dist="50800" dir="5400000" sy="-100000" algn="bl" rotWithShape="0"/>
              </a:effectLst>
            </p:spPr>
            <p:style>
              <a:lnRef idx="1">
                <a:schemeClr val="accent1"/>
              </a:lnRef>
              <a:fillRef idx="3">
                <a:schemeClr val="accent1"/>
              </a:fillRef>
              <a:effectRef idx="2">
                <a:schemeClr val="accent1"/>
              </a:effectRef>
              <a:fontRef idx="minor">
                <a:schemeClr val="lt1"/>
              </a:fontRef>
            </p:style>
            <p:txBody>
              <a:bodyPr anchor="ctr"/>
              <a:lstStyle/>
              <a:p>
                <a:pPr algn="ctr" fontAlgn="auto">
                  <a:spcBef>
                    <a:spcPts val="0"/>
                  </a:spcBef>
                  <a:spcAft>
                    <a:spcPts val="0"/>
                  </a:spcAft>
                  <a:defRPr/>
                </a:pPr>
                <a:endParaRPr lang="en-US" dirty="0"/>
              </a:p>
            </p:txBody>
          </p:sp>
          <p:sp>
            <p:nvSpPr>
              <p:cNvPr id="9" name="Rounded Rectangle 8"/>
              <p:cNvSpPr/>
              <p:nvPr/>
            </p:nvSpPr>
            <p:spPr>
              <a:xfrm>
                <a:off x="593442" y="1285185"/>
                <a:ext cx="7467318" cy="3451600"/>
              </a:xfrm>
              <a:prstGeom prst="roundRect">
                <a:avLst>
                  <a:gd name="adj" fmla="val 4812"/>
                </a:avLst>
              </a:prstGeom>
              <a:gradFill>
                <a:gsLst>
                  <a:gs pos="0">
                    <a:schemeClr val="tx1">
                      <a:lumMod val="95000"/>
                      <a:lumOff val="5000"/>
                    </a:schemeClr>
                  </a:gs>
                  <a:gs pos="69000">
                    <a:schemeClr val="tx1">
                      <a:lumMod val="95000"/>
                      <a:lumOff val="5000"/>
                    </a:schemeClr>
                  </a:gs>
                  <a:gs pos="100000">
                    <a:schemeClr val="tx1">
                      <a:lumMod val="75000"/>
                      <a:lumOff val="25000"/>
                    </a:schemeClr>
                  </a:gs>
                  <a:gs pos="29000">
                    <a:schemeClr val="tx1">
                      <a:lumMod val="85000"/>
                      <a:lumOff val="15000"/>
                    </a:schemeClr>
                  </a:gs>
                </a:gsLst>
                <a:lin ang="19140000" scaled="0"/>
              </a:gradFill>
              <a:ln>
                <a:solidFill>
                  <a:schemeClr val="tx1">
                    <a:lumMod val="85000"/>
                    <a:lumOff val="15000"/>
                  </a:schemeClr>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a:solidFill>
                    <a:srgbClr val="FFFFFF"/>
                  </a:solidFill>
                  <a:ea typeface="ＭＳ Ｐゴシック" charset="-128"/>
                </a:endParaRPr>
              </a:p>
            </p:txBody>
          </p:sp>
          <p:grpSp>
            <p:nvGrpSpPr>
              <p:cNvPr id="6" name="Gruppe 61"/>
              <p:cNvGrpSpPr>
                <a:grpSpLocks/>
              </p:cNvGrpSpPr>
              <p:nvPr/>
            </p:nvGrpSpPr>
            <p:grpSpPr bwMode="auto">
              <a:xfrm flipH="1">
                <a:off x="7082031" y="2554557"/>
                <a:ext cx="764755" cy="791220"/>
                <a:chOff x="1760019" y="3875595"/>
                <a:chExt cx="1018741" cy="1016530"/>
              </a:xfrm>
            </p:grpSpPr>
            <p:grpSp>
              <p:nvGrpSpPr>
                <p:cNvPr id="8" name="Gruppe 59"/>
                <p:cNvGrpSpPr>
                  <a:grpSpLocks/>
                </p:cNvGrpSpPr>
                <p:nvPr/>
              </p:nvGrpSpPr>
              <p:grpSpPr bwMode="auto">
                <a:xfrm>
                  <a:off x="1762304" y="3875595"/>
                  <a:ext cx="1016456" cy="1016530"/>
                  <a:chOff x="3906064" y="1406380"/>
                  <a:chExt cx="496973" cy="497009"/>
                </a:xfrm>
              </p:grpSpPr>
              <p:sp>
                <p:nvSpPr>
                  <p:cNvPr id="15" name="Ellipse 30"/>
                  <p:cNvSpPr/>
                  <p:nvPr/>
                </p:nvSpPr>
                <p:spPr bwMode="auto">
                  <a:xfrm rot="17065673">
                    <a:off x="3906046" y="1406398"/>
                    <a:ext cx="497009" cy="496973"/>
                  </a:xfrm>
                  <a:prstGeom prst="ellipse">
                    <a:avLst/>
                  </a:prstGeom>
                  <a:gradFill flip="none" rotWithShape="1">
                    <a:gsLst>
                      <a:gs pos="100000">
                        <a:schemeClr val="tx1">
                          <a:lumMod val="95000"/>
                          <a:lumOff val="5000"/>
                        </a:schemeClr>
                      </a:gs>
                      <a:gs pos="0">
                        <a:schemeClr val="tx1">
                          <a:lumMod val="75000"/>
                          <a:lumOff val="25000"/>
                        </a:schemeClr>
                      </a:gs>
                    </a:gsLst>
                    <a:path path="shape">
                      <a:fillToRect l="50000" t="50000" r="50000" b="50000"/>
                    </a:path>
                    <a:tileRect/>
                  </a:gradFill>
                  <a:ln w="9525" cap="flat" cmpd="sng" algn="ctr">
                    <a:noFill/>
                    <a:prstDash val="solid"/>
                  </a:ln>
                  <a:effectLst>
                    <a:innerShdw blurRad="269875" dist="114300" dir="480000">
                      <a:srgbClr val="000000">
                        <a:alpha val="13000"/>
                      </a:srgbClr>
                    </a:innerShdw>
                  </a:effectLst>
                </p:spPr>
                <p:txBody>
                  <a:bodyPr anchor="ctr"/>
                  <a:lstStyle>
                    <a:lvl1pPr marL="342900" indent="-342900" eaLnBrk="0" hangingPunct="0">
                      <a:defRPr sz="2400">
                        <a:solidFill>
                          <a:schemeClr val="tx1"/>
                        </a:solidFill>
                        <a:latin typeface="Calibri" charset="0"/>
                        <a:ea typeface="ＭＳ Ｐゴシック" charset="-128"/>
                      </a:defRPr>
                    </a:lvl1pPr>
                    <a:lvl2pPr marL="37931725" indent="-37474525" eaLnBrk="0" hangingPunct="0">
                      <a:defRPr sz="2400">
                        <a:solidFill>
                          <a:schemeClr val="tx1"/>
                        </a:solidFill>
                        <a:latin typeface="Calibri" charset="0"/>
                        <a:ea typeface="ＭＳ Ｐゴシック" charset="-128"/>
                      </a:defRPr>
                    </a:lvl2pPr>
                    <a:lvl3pPr eaLnBrk="0" hangingPunct="0">
                      <a:defRPr sz="2400">
                        <a:solidFill>
                          <a:schemeClr val="tx1"/>
                        </a:solidFill>
                        <a:latin typeface="Calibri" charset="0"/>
                        <a:ea typeface="ＭＳ Ｐゴシック" charset="-128"/>
                      </a:defRPr>
                    </a:lvl3pPr>
                    <a:lvl4pPr eaLnBrk="0" hangingPunct="0">
                      <a:defRPr sz="2400">
                        <a:solidFill>
                          <a:schemeClr val="tx1"/>
                        </a:solidFill>
                        <a:latin typeface="Calibri" charset="0"/>
                        <a:ea typeface="ＭＳ Ｐゴシック" charset="-128"/>
                      </a:defRPr>
                    </a:lvl4pPr>
                    <a:lvl5pPr eaLnBrk="0" hangingPunct="0">
                      <a:defRPr sz="2400">
                        <a:solidFill>
                          <a:schemeClr val="tx1"/>
                        </a:solidFill>
                        <a:latin typeface="Calibri" charset="0"/>
                        <a:ea typeface="ＭＳ Ｐゴシック" charset="-128"/>
                      </a:defRPr>
                    </a:lvl5pPr>
                    <a:lvl6pPr marL="457200" eaLnBrk="0" fontAlgn="base" hangingPunct="0">
                      <a:spcBef>
                        <a:spcPct val="0"/>
                      </a:spcBef>
                      <a:spcAft>
                        <a:spcPct val="0"/>
                      </a:spcAft>
                      <a:defRPr sz="2400">
                        <a:solidFill>
                          <a:schemeClr val="tx1"/>
                        </a:solidFill>
                        <a:latin typeface="Calibri" charset="0"/>
                        <a:ea typeface="ＭＳ Ｐゴシック" charset="-128"/>
                      </a:defRPr>
                    </a:lvl6pPr>
                    <a:lvl7pPr marL="914400" eaLnBrk="0" fontAlgn="base" hangingPunct="0">
                      <a:spcBef>
                        <a:spcPct val="0"/>
                      </a:spcBef>
                      <a:spcAft>
                        <a:spcPct val="0"/>
                      </a:spcAft>
                      <a:defRPr sz="2400">
                        <a:solidFill>
                          <a:schemeClr val="tx1"/>
                        </a:solidFill>
                        <a:latin typeface="Calibri" charset="0"/>
                        <a:ea typeface="ＭＳ Ｐゴシック" charset="-128"/>
                      </a:defRPr>
                    </a:lvl7pPr>
                    <a:lvl8pPr marL="1371600" eaLnBrk="0" fontAlgn="base" hangingPunct="0">
                      <a:spcBef>
                        <a:spcPct val="0"/>
                      </a:spcBef>
                      <a:spcAft>
                        <a:spcPct val="0"/>
                      </a:spcAft>
                      <a:defRPr sz="2400">
                        <a:solidFill>
                          <a:schemeClr val="tx1"/>
                        </a:solidFill>
                        <a:latin typeface="Calibri" charset="0"/>
                        <a:ea typeface="ＭＳ Ｐゴシック" charset="-128"/>
                      </a:defRPr>
                    </a:lvl8pPr>
                    <a:lvl9pPr marL="1828800" eaLnBrk="0" fontAlgn="base" hangingPunct="0">
                      <a:spcBef>
                        <a:spcPct val="0"/>
                      </a:spcBef>
                      <a:spcAft>
                        <a:spcPct val="0"/>
                      </a:spcAft>
                      <a:defRPr sz="2400">
                        <a:solidFill>
                          <a:schemeClr val="tx1"/>
                        </a:solidFill>
                        <a:latin typeface="Calibri" charset="0"/>
                        <a:ea typeface="ＭＳ Ｐゴシック" charset="-128"/>
                      </a:defRPr>
                    </a:lvl9pPr>
                  </a:lstStyle>
                  <a:p>
                    <a:pPr algn="ctr" eaLnBrk="1" hangingPunct="1">
                      <a:buFont typeface="Calibri" charset="0"/>
                      <a:buAutoNum type="arabicPeriod"/>
                      <a:defRPr/>
                    </a:pPr>
                    <a:endParaRPr lang="da-DK" sz="1800">
                      <a:solidFill>
                        <a:srgbClr val="FFFFFF"/>
                      </a:solidFill>
                    </a:endParaRPr>
                  </a:p>
                </p:txBody>
              </p:sp>
              <p:sp>
                <p:nvSpPr>
                  <p:cNvPr id="8225" name="Ellipse 31"/>
                  <p:cNvSpPr>
                    <a:spLocks noChangeArrowheads="1"/>
                  </p:cNvSpPr>
                  <p:nvPr/>
                </p:nvSpPr>
                <p:spPr bwMode="auto">
                  <a:xfrm>
                    <a:off x="3955823" y="1424813"/>
                    <a:ext cx="366004" cy="269272"/>
                  </a:xfrm>
                  <a:prstGeom prst="ellipse">
                    <a:avLst/>
                  </a:prstGeom>
                  <a:gradFill rotWithShape="1">
                    <a:gsLst>
                      <a:gs pos="0">
                        <a:srgbClr val="FFFCF9">
                          <a:alpha val="31998"/>
                        </a:srgbClr>
                      </a:gs>
                      <a:gs pos="100000">
                        <a:srgbClr val="FFFFFF">
                          <a:alpha val="0"/>
                        </a:srgbClr>
                      </a:gs>
                    </a:gsLst>
                    <a:lin ang="5400000"/>
                  </a:gra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p>
                    <a:pPr marL="342900" indent="-342900" algn="ctr">
                      <a:buFont typeface="Calibri" pitchFamily="34" charset="0"/>
                      <a:buAutoNum type="arabicPeriod"/>
                    </a:pPr>
                    <a:endParaRPr lang="da-DK">
                      <a:solidFill>
                        <a:srgbClr val="FFFFFF"/>
                      </a:solidFill>
                    </a:endParaRPr>
                  </a:p>
                </p:txBody>
              </p:sp>
            </p:grpSp>
            <p:sp>
              <p:nvSpPr>
                <p:cNvPr id="14" name="Måne 29"/>
                <p:cNvSpPr/>
                <p:nvPr/>
              </p:nvSpPr>
              <p:spPr bwMode="auto">
                <a:xfrm rot="16570711">
                  <a:off x="2013672" y="4164325"/>
                  <a:ext cx="460273" cy="967579"/>
                </a:xfrm>
                <a:prstGeom prst="moon">
                  <a:avLst>
                    <a:gd name="adj" fmla="val 8755"/>
                  </a:avLst>
                </a:prstGeom>
                <a:gradFill flip="none" rotWithShape="1">
                  <a:gsLst>
                    <a:gs pos="24000">
                      <a:sysClr val="windowText" lastClr="000000">
                        <a:alpha val="24000"/>
                      </a:sysClr>
                    </a:gs>
                    <a:gs pos="100000">
                      <a:sysClr val="window" lastClr="FFFFFF">
                        <a:alpha val="0"/>
                      </a:sysClr>
                    </a:gs>
                  </a:gsLst>
                  <a:path path="shape">
                    <a:fillToRect l="50000" t="50000" r="50000" b="50000"/>
                  </a:path>
                  <a:tileRect/>
                </a:gradFill>
                <a:ln w="9525" cap="flat" cmpd="sng" algn="ctr">
                  <a:noFill/>
                  <a:prstDash val="solid"/>
                </a:ln>
                <a:effectLst/>
              </p:spPr>
              <p:txBody>
                <a:bodyPr anchor="ctr"/>
                <a:lstStyle>
                  <a:lvl1pPr eaLnBrk="0" hangingPunct="0">
                    <a:defRPr sz="2400">
                      <a:solidFill>
                        <a:schemeClr val="tx1"/>
                      </a:solidFill>
                      <a:latin typeface="Calibri" charset="0"/>
                      <a:ea typeface="ＭＳ Ｐゴシック" charset="-128"/>
                    </a:defRPr>
                  </a:lvl1pPr>
                  <a:lvl2pPr marL="37931725" indent="-37474525" eaLnBrk="0" hangingPunct="0">
                    <a:defRPr sz="2400">
                      <a:solidFill>
                        <a:schemeClr val="tx1"/>
                      </a:solidFill>
                      <a:latin typeface="Calibri" charset="0"/>
                      <a:ea typeface="ＭＳ Ｐゴシック" charset="-128"/>
                    </a:defRPr>
                  </a:lvl2pPr>
                  <a:lvl3pPr eaLnBrk="0" hangingPunct="0">
                    <a:defRPr sz="2400">
                      <a:solidFill>
                        <a:schemeClr val="tx1"/>
                      </a:solidFill>
                      <a:latin typeface="Calibri" charset="0"/>
                      <a:ea typeface="ＭＳ Ｐゴシック" charset="-128"/>
                    </a:defRPr>
                  </a:lvl3pPr>
                  <a:lvl4pPr eaLnBrk="0" hangingPunct="0">
                    <a:defRPr sz="2400">
                      <a:solidFill>
                        <a:schemeClr val="tx1"/>
                      </a:solidFill>
                      <a:latin typeface="Calibri" charset="0"/>
                      <a:ea typeface="ＭＳ Ｐゴシック" charset="-128"/>
                    </a:defRPr>
                  </a:lvl4pPr>
                  <a:lvl5pPr eaLnBrk="0" hangingPunct="0">
                    <a:defRPr sz="2400">
                      <a:solidFill>
                        <a:schemeClr val="tx1"/>
                      </a:solidFill>
                      <a:latin typeface="Calibri" charset="0"/>
                      <a:ea typeface="ＭＳ Ｐゴシック" charset="-128"/>
                    </a:defRPr>
                  </a:lvl5pPr>
                  <a:lvl6pPr marL="457200" eaLnBrk="0" fontAlgn="base" hangingPunct="0">
                    <a:spcBef>
                      <a:spcPct val="0"/>
                    </a:spcBef>
                    <a:spcAft>
                      <a:spcPct val="0"/>
                    </a:spcAft>
                    <a:defRPr sz="2400">
                      <a:solidFill>
                        <a:schemeClr val="tx1"/>
                      </a:solidFill>
                      <a:latin typeface="Calibri" charset="0"/>
                      <a:ea typeface="ＭＳ Ｐゴシック" charset="-128"/>
                    </a:defRPr>
                  </a:lvl6pPr>
                  <a:lvl7pPr marL="914400" eaLnBrk="0" fontAlgn="base" hangingPunct="0">
                    <a:spcBef>
                      <a:spcPct val="0"/>
                    </a:spcBef>
                    <a:spcAft>
                      <a:spcPct val="0"/>
                    </a:spcAft>
                    <a:defRPr sz="2400">
                      <a:solidFill>
                        <a:schemeClr val="tx1"/>
                      </a:solidFill>
                      <a:latin typeface="Calibri" charset="0"/>
                      <a:ea typeface="ＭＳ Ｐゴシック" charset="-128"/>
                    </a:defRPr>
                  </a:lvl7pPr>
                  <a:lvl8pPr marL="1371600" eaLnBrk="0" fontAlgn="base" hangingPunct="0">
                    <a:spcBef>
                      <a:spcPct val="0"/>
                    </a:spcBef>
                    <a:spcAft>
                      <a:spcPct val="0"/>
                    </a:spcAft>
                    <a:defRPr sz="2400">
                      <a:solidFill>
                        <a:schemeClr val="tx1"/>
                      </a:solidFill>
                      <a:latin typeface="Calibri" charset="0"/>
                      <a:ea typeface="ＭＳ Ｐゴシック" charset="-128"/>
                    </a:defRPr>
                  </a:lvl8pPr>
                  <a:lvl9pPr marL="1828800" eaLnBrk="0" fontAlgn="base" hangingPunct="0">
                    <a:spcBef>
                      <a:spcPct val="0"/>
                    </a:spcBef>
                    <a:spcAft>
                      <a:spcPct val="0"/>
                    </a:spcAft>
                    <a:defRPr sz="2400">
                      <a:solidFill>
                        <a:schemeClr val="tx1"/>
                      </a:solidFill>
                      <a:latin typeface="Calibri" charset="0"/>
                      <a:ea typeface="ＭＳ Ｐゴシック" charset="-128"/>
                    </a:defRPr>
                  </a:lvl9pPr>
                </a:lstStyle>
                <a:p>
                  <a:pPr algn="ctr" eaLnBrk="1" hangingPunct="1">
                    <a:defRPr/>
                  </a:pPr>
                  <a:endParaRPr lang="da-DK" sz="1800">
                    <a:solidFill>
                      <a:srgbClr val="FFFFFF"/>
                    </a:solidFill>
                  </a:endParaRPr>
                </a:p>
              </p:txBody>
            </p:sp>
          </p:grpSp>
          <p:sp>
            <p:nvSpPr>
              <p:cNvPr id="8216" name="Rectangle 115"/>
              <p:cNvSpPr>
                <a:spLocks noChangeArrowheads="1"/>
              </p:cNvSpPr>
              <p:nvPr/>
            </p:nvSpPr>
            <p:spPr bwMode="auto">
              <a:xfrm>
                <a:off x="1058563" y="1285185"/>
                <a:ext cx="5884640" cy="3451600"/>
              </a:xfrm>
              <a:prstGeom prst="rect">
                <a:avLst/>
              </a:prstGeom>
              <a:solidFill>
                <a:schemeClr val="tx1"/>
              </a:solidFill>
              <a:ln>
                <a:noFill/>
              </a:ln>
              <a:effectLst>
                <a:outerShdw dist="23000" dir="5400000" rotWithShape="0">
                  <a:srgbClr val="808080">
                    <a:alpha val="34998"/>
                  </a:srgbClr>
                </a:outerShdw>
              </a:effectLst>
              <a:extLst>
                <a:ext uri="{91240B29-F687-4F45-9708-019B960494DF}">
                  <a14:hiddenLine xmlns:a14="http://schemas.microsoft.com/office/drawing/2010/main" w="9525">
                    <a:solidFill>
                      <a:srgbClr val="000000"/>
                    </a:solidFill>
                    <a:miter lim="800000"/>
                    <a:headEnd/>
                    <a:tailEnd/>
                  </a14:hiddenLine>
                </a:ext>
              </a:extLst>
            </p:spPr>
            <p:txBody>
              <a:bodyPr anchor="ctr"/>
              <a:lstStyle/>
              <a:p>
                <a:pPr algn="ctr"/>
                <a:endParaRPr lang="en-US" dirty="0">
                  <a:solidFill>
                    <a:srgbClr val="FFFFFF"/>
                  </a:solidFill>
                </a:endParaRPr>
              </a:p>
            </p:txBody>
          </p:sp>
          <p:sp>
            <p:nvSpPr>
              <p:cNvPr id="117" name="Rounded Rectangle 116"/>
              <p:cNvSpPr/>
              <p:nvPr/>
            </p:nvSpPr>
            <p:spPr>
              <a:xfrm flipH="1">
                <a:off x="841083" y="2615655"/>
                <a:ext cx="66672" cy="676348"/>
              </a:xfrm>
              <a:prstGeom prst="roundRect">
                <a:avLst>
                  <a:gd name="adj" fmla="val 4812"/>
                </a:avLst>
              </a:prstGeom>
              <a:solidFill>
                <a:srgbClr val="0D0D0D"/>
              </a:solidFill>
              <a:ln>
                <a:solidFill>
                  <a:schemeClr val="tx1">
                    <a:lumMod val="85000"/>
                    <a:lumOff val="15000"/>
                  </a:schemeClr>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a:solidFill>
                    <a:srgbClr val="FFFFFF"/>
                  </a:solidFill>
                  <a:ea typeface="ＭＳ Ｐゴシック" charset="-128"/>
                </a:endParaRPr>
              </a:p>
            </p:txBody>
          </p:sp>
        </p:grpSp>
        <p:sp>
          <p:nvSpPr>
            <p:cNvPr id="11" name="Rounded Rectangle 10"/>
            <p:cNvSpPr/>
            <p:nvPr/>
          </p:nvSpPr>
          <p:spPr>
            <a:xfrm>
              <a:off x="485775" y="1184275"/>
              <a:ext cx="7523163" cy="3694113"/>
            </a:xfrm>
            <a:custGeom>
              <a:avLst/>
              <a:gdLst>
                <a:gd name="connsiteX0" fmla="*/ 0 w 6185849"/>
                <a:gd name="connsiteY0" fmla="*/ 176794 h 3674030"/>
                <a:gd name="connsiteX1" fmla="*/ 176794 w 6185849"/>
                <a:gd name="connsiteY1" fmla="*/ 0 h 3674030"/>
                <a:gd name="connsiteX2" fmla="*/ 6009055 w 6185849"/>
                <a:gd name="connsiteY2" fmla="*/ 0 h 3674030"/>
                <a:gd name="connsiteX3" fmla="*/ 6185849 w 6185849"/>
                <a:gd name="connsiteY3" fmla="*/ 176794 h 3674030"/>
                <a:gd name="connsiteX4" fmla="*/ 6185849 w 6185849"/>
                <a:gd name="connsiteY4" fmla="*/ 3497236 h 3674030"/>
                <a:gd name="connsiteX5" fmla="*/ 6009055 w 6185849"/>
                <a:gd name="connsiteY5" fmla="*/ 3674030 h 3674030"/>
                <a:gd name="connsiteX6" fmla="*/ 176794 w 6185849"/>
                <a:gd name="connsiteY6" fmla="*/ 3674030 h 3674030"/>
                <a:gd name="connsiteX7" fmla="*/ 0 w 6185849"/>
                <a:gd name="connsiteY7" fmla="*/ 3497236 h 3674030"/>
                <a:gd name="connsiteX8" fmla="*/ 0 w 6185849"/>
                <a:gd name="connsiteY8" fmla="*/ 176794 h 3674030"/>
                <a:gd name="connsiteX0" fmla="*/ 0 w 6185849"/>
                <a:gd name="connsiteY0" fmla="*/ 176794 h 3811663"/>
                <a:gd name="connsiteX1" fmla="*/ 176794 w 6185849"/>
                <a:gd name="connsiteY1" fmla="*/ 0 h 3811663"/>
                <a:gd name="connsiteX2" fmla="*/ 6009055 w 6185849"/>
                <a:gd name="connsiteY2" fmla="*/ 0 h 3811663"/>
                <a:gd name="connsiteX3" fmla="*/ 6185849 w 6185849"/>
                <a:gd name="connsiteY3" fmla="*/ 176794 h 3811663"/>
                <a:gd name="connsiteX4" fmla="*/ 6185849 w 6185849"/>
                <a:gd name="connsiteY4" fmla="*/ 3497236 h 3811663"/>
                <a:gd name="connsiteX5" fmla="*/ 176794 w 6185849"/>
                <a:gd name="connsiteY5" fmla="*/ 3674030 h 3811663"/>
                <a:gd name="connsiteX6" fmla="*/ 0 w 6185849"/>
                <a:gd name="connsiteY6" fmla="*/ 3497236 h 3811663"/>
                <a:gd name="connsiteX7" fmla="*/ 0 w 6185849"/>
                <a:gd name="connsiteY7" fmla="*/ 176794 h 3811663"/>
                <a:gd name="connsiteX0" fmla="*/ 0 w 6185849"/>
                <a:gd name="connsiteY0" fmla="*/ 176794 h 3674030"/>
                <a:gd name="connsiteX1" fmla="*/ 176794 w 6185849"/>
                <a:gd name="connsiteY1" fmla="*/ 0 h 3674030"/>
                <a:gd name="connsiteX2" fmla="*/ 6009055 w 6185849"/>
                <a:gd name="connsiteY2" fmla="*/ 0 h 3674030"/>
                <a:gd name="connsiteX3" fmla="*/ 6185849 w 6185849"/>
                <a:gd name="connsiteY3" fmla="*/ 176794 h 3674030"/>
                <a:gd name="connsiteX4" fmla="*/ 6185849 w 6185849"/>
                <a:gd name="connsiteY4" fmla="*/ 3497236 h 3674030"/>
                <a:gd name="connsiteX5" fmla="*/ 176794 w 6185849"/>
                <a:gd name="connsiteY5" fmla="*/ 3674030 h 3674030"/>
                <a:gd name="connsiteX6" fmla="*/ 0 w 6185849"/>
                <a:gd name="connsiteY6" fmla="*/ 3497236 h 3674030"/>
                <a:gd name="connsiteX7" fmla="*/ 0 w 6185849"/>
                <a:gd name="connsiteY7" fmla="*/ 176794 h 3674030"/>
                <a:gd name="connsiteX0" fmla="*/ 0 w 6185849"/>
                <a:gd name="connsiteY0" fmla="*/ 176794 h 3674030"/>
                <a:gd name="connsiteX1" fmla="*/ 176794 w 6185849"/>
                <a:gd name="connsiteY1" fmla="*/ 0 h 3674030"/>
                <a:gd name="connsiteX2" fmla="*/ 6009055 w 6185849"/>
                <a:gd name="connsiteY2" fmla="*/ 0 h 3674030"/>
                <a:gd name="connsiteX3" fmla="*/ 6185849 w 6185849"/>
                <a:gd name="connsiteY3" fmla="*/ 176794 h 3674030"/>
                <a:gd name="connsiteX4" fmla="*/ 6131227 w 6185849"/>
                <a:gd name="connsiteY4" fmla="*/ 343034 h 3674030"/>
                <a:gd name="connsiteX5" fmla="*/ 176794 w 6185849"/>
                <a:gd name="connsiteY5" fmla="*/ 3674030 h 3674030"/>
                <a:gd name="connsiteX6" fmla="*/ 0 w 6185849"/>
                <a:gd name="connsiteY6" fmla="*/ 3497236 h 3674030"/>
                <a:gd name="connsiteX7" fmla="*/ 0 w 6185849"/>
                <a:gd name="connsiteY7" fmla="*/ 176794 h 3674030"/>
                <a:gd name="connsiteX0" fmla="*/ 0 w 6185849"/>
                <a:gd name="connsiteY0" fmla="*/ 176794 h 3674030"/>
                <a:gd name="connsiteX1" fmla="*/ 176794 w 6185849"/>
                <a:gd name="connsiteY1" fmla="*/ 0 h 3674030"/>
                <a:gd name="connsiteX2" fmla="*/ 6009055 w 6185849"/>
                <a:gd name="connsiteY2" fmla="*/ 0 h 3674030"/>
                <a:gd name="connsiteX3" fmla="*/ 6185849 w 6185849"/>
                <a:gd name="connsiteY3" fmla="*/ 176794 h 3674030"/>
                <a:gd name="connsiteX4" fmla="*/ 6131227 w 6185849"/>
                <a:gd name="connsiteY4" fmla="*/ 343034 h 3674030"/>
                <a:gd name="connsiteX5" fmla="*/ 176794 w 6185849"/>
                <a:gd name="connsiteY5" fmla="*/ 3674030 h 3674030"/>
                <a:gd name="connsiteX6" fmla="*/ 0 w 6185849"/>
                <a:gd name="connsiteY6" fmla="*/ 3497236 h 3674030"/>
                <a:gd name="connsiteX7" fmla="*/ 0 w 6185849"/>
                <a:gd name="connsiteY7" fmla="*/ 176794 h 3674030"/>
                <a:gd name="connsiteX0" fmla="*/ 0 w 6185849"/>
                <a:gd name="connsiteY0" fmla="*/ 176794 h 3674030"/>
                <a:gd name="connsiteX1" fmla="*/ 176794 w 6185849"/>
                <a:gd name="connsiteY1" fmla="*/ 0 h 3674030"/>
                <a:gd name="connsiteX2" fmla="*/ 6009055 w 6185849"/>
                <a:gd name="connsiteY2" fmla="*/ 0 h 3674030"/>
                <a:gd name="connsiteX3" fmla="*/ 6185849 w 6185849"/>
                <a:gd name="connsiteY3" fmla="*/ 176794 h 3674030"/>
                <a:gd name="connsiteX4" fmla="*/ 176794 w 6185849"/>
                <a:gd name="connsiteY4" fmla="*/ 3674030 h 3674030"/>
                <a:gd name="connsiteX5" fmla="*/ 0 w 6185849"/>
                <a:gd name="connsiteY5" fmla="*/ 3497236 h 3674030"/>
                <a:gd name="connsiteX6" fmla="*/ 0 w 6185849"/>
                <a:gd name="connsiteY6" fmla="*/ 176794 h 3674030"/>
                <a:gd name="connsiteX0" fmla="*/ 0 w 6185849"/>
                <a:gd name="connsiteY0" fmla="*/ 190449 h 3687685"/>
                <a:gd name="connsiteX1" fmla="*/ 176794 w 6185849"/>
                <a:gd name="connsiteY1" fmla="*/ 13655 h 3687685"/>
                <a:gd name="connsiteX2" fmla="*/ 4274819 w 6185849"/>
                <a:gd name="connsiteY2" fmla="*/ 0 h 3687685"/>
                <a:gd name="connsiteX3" fmla="*/ 6185849 w 6185849"/>
                <a:gd name="connsiteY3" fmla="*/ 190449 h 3687685"/>
                <a:gd name="connsiteX4" fmla="*/ 176794 w 6185849"/>
                <a:gd name="connsiteY4" fmla="*/ 3687685 h 3687685"/>
                <a:gd name="connsiteX5" fmla="*/ 0 w 6185849"/>
                <a:gd name="connsiteY5" fmla="*/ 3510891 h 3687685"/>
                <a:gd name="connsiteX6" fmla="*/ 0 w 6185849"/>
                <a:gd name="connsiteY6" fmla="*/ 190449 h 3687685"/>
                <a:gd name="connsiteX0" fmla="*/ 0 w 4274819"/>
                <a:gd name="connsiteY0" fmla="*/ 190449 h 3687685"/>
                <a:gd name="connsiteX1" fmla="*/ 176794 w 4274819"/>
                <a:gd name="connsiteY1" fmla="*/ 13655 h 3687685"/>
                <a:gd name="connsiteX2" fmla="*/ 4274819 w 4274819"/>
                <a:gd name="connsiteY2" fmla="*/ 0 h 3687685"/>
                <a:gd name="connsiteX3" fmla="*/ 176794 w 4274819"/>
                <a:gd name="connsiteY3" fmla="*/ 3687685 h 3687685"/>
                <a:gd name="connsiteX4" fmla="*/ 0 w 4274819"/>
                <a:gd name="connsiteY4" fmla="*/ 3510891 h 3687685"/>
                <a:gd name="connsiteX5" fmla="*/ 0 w 4274819"/>
                <a:gd name="connsiteY5" fmla="*/ 190449 h 3687685"/>
                <a:gd name="connsiteX0" fmla="*/ 0 w 4274819"/>
                <a:gd name="connsiteY0" fmla="*/ 190449 h 3687685"/>
                <a:gd name="connsiteX1" fmla="*/ 176794 w 4274819"/>
                <a:gd name="connsiteY1" fmla="*/ 13655 h 3687685"/>
                <a:gd name="connsiteX2" fmla="*/ 4274819 w 4274819"/>
                <a:gd name="connsiteY2" fmla="*/ 0 h 3687685"/>
                <a:gd name="connsiteX3" fmla="*/ 176794 w 4274819"/>
                <a:gd name="connsiteY3" fmla="*/ 3687685 h 3687685"/>
                <a:gd name="connsiteX4" fmla="*/ 0 w 4274819"/>
                <a:gd name="connsiteY4" fmla="*/ 3510891 h 3687685"/>
                <a:gd name="connsiteX5" fmla="*/ 0 w 4274819"/>
                <a:gd name="connsiteY5" fmla="*/ 190449 h 3687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4819" h="3687685">
                  <a:moveTo>
                    <a:pt x="0" y="190449"/>
                  </a:moveTo>
                  <a:cubicBezTo>
                    <a:pt x="0" y="92808"/>
                    <a:pt x="79153" y="13655"/>
                    <a:pt x="176794" y="13655"/>
                  </a:cubicBezTo>
                  <a:lnTo>
                    <a:pt x="4274819" y="0"/>
                  </a:lnTo>
                  <a:cubicBezTo>
                    <a:pt x="4233852" y="25192"/>
                    <a:pt x="889264" y="3102537"/>
                    <a:pt x="176794" y="3687685"/>
                  </a:cubicBezTo>
                  <a:cubicBezTo>
                    <a:pt x="79153" y="3687685"/>
                    <a:pt x="0" y="3608532"/>
                    <a:pt x="0" y="3510891"/>
                  </a:cubicBezTo>
                  <a:lnTo>
                    <a:pt x="0" y="190449"/>
                  </a:lnTo>
                  <a:close/>
                </a:path>
              </a:pathLst>
            </a:custGeom>
            <a:gradFill flip="none" rotWithShape="1">
              <a:gsLst>
                <a:gs pos="0">
                  <a:schemeClr val="bg1">
                    <a:alpha val="15000"/>
                  </a:schemeClr>
                </a:gs>
                <a:gs pos="100000">
                  <a:schemeClr val="bg1">
                    <a:alpha val="15000"/>
                  </a:schemeClr>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en-US" dirty="0">
                <a:solidFill>
                  <a:srgbClr val="FFFFFF"/>
                </a:solidFill>
                <a:ea typeface="ＭＳ Ｐゴシック" charset="-128"/>
              </a:endParaRPr>
            </a:p>
          </p:txBody>
        </p:sp>
      </p:grpSp>
      <p:grpSp>
        <p:nvGrpSpPr>
          <p:cNvPr id="10" name="Group 90"/>
          <p:cNvGrpSpPr>
            <a:grpSpLocks/>
          </p:cNvGrpSpPr>
          <p:nvPr/>
        </p:nvGrpSpPr>
        <p:grpSpPr bwMode="auto">
          <a:xfrm>
            <a:off x="4940300" y="4675188"/>
            <a:ext cx="4783138" cy="968375"/>
            <a:chOff x="4940193" y="4878304"/>
            <a:chExt cx="4783391" cy="968295"/>
          </a:xfrm>
        </p:grpSpPr>
        <p:sp>
          <p:nvSpPr>
            <p:cNvPr id="85" name="Oval 84"/>
            <p:cNvSpPr/>
            <p:nvPr/>
          </p:nvSpPr>
          <p:spPr>
            <a:xfrm rot="589461">
              <a:off x="4940193" y="5002119"/>
              <a:ext cx="1249429" cy="109528"/>
            </a:xfrm>
            <a:prstGeom prst="ellipse">
              <a:avLst/>
            </a:prstGeom>
            <a:solidFill>
              <a:srgbClr val="0D0D0D">
                <a:alpha val="33000"/>
              </a:srgb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a:solidFill>
                  <a:srgbClr val="FFFFFF"/>
                </a:solidFill>
                <a:ea typeface="ＭＳ Ｐゴシック" charset="-128"/>
              </a:endParaRPr>
            </a:p>
          </p:txBody>
        </p:sp>
        <p:sp>
          <p:nvSpPr>
            <p:cNvPr id="86" name="Rectangle 85"/>
            <p:cNvSpPr/>
            <p:nvPr/>
          </p:nvSpPr>
          <p:spPr>
            <a:xfrm rot="589461">
              <a:off x="5329152" y="5340228"/>
              <a:ext cx="4384907" cy="109529"/>
            </a:xfrm>
            <a:prstGeom prst="rect">
              <a:avLst/>
            </a:prstGeom>
            <a:solidFill>
              <a:srgbClr val="0D0D0D">
                <a:alpha val="33000"/>
              </a:srgb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a:solidFill>
                  <a:srgbClr val="FFFFFF"/>
                </a:solidFill>
                <a:ea typeface="ＭＳ Ｐゴシック" charset="-128"/>
              </a:endParaRPr>
            </a:p>
          </p:txBody>
        </p:sp>
        <p:sp>
          <p:nvSpPr>
            <p:cNvPr id="87" name="Rounded Rectangle 86"/>
            <p:cNvSpPr/>
            <p:nvPr/>
          </p:nvSpPr>
          <p:spPr>
            <a:xfrm rot="589461">
              <a:off x="8986945" y="5622779"/>
              <a:ext cx="736639" cy="223820"/>
            </a:xfrm>
            <a:prstGeom prst="roundRect">
              <a:avLst/>
            </a:prstGeom>
            <a:solidFill>
              <a:srgbClr val="0D0D0D">
                <a:alpha val="33000"/>
              </a:srgbClr>
            </a:solidFill>
            <a:ln>
              <a:no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a:solidFill>
                  <a:srgbClr val="FFFFFF"/>
                </a:solidFill>
                <a:ea typeface="ＭＳ Ｐゴシック" charset="-128"/>
              </a:endParaRPr>
            </a:p>
          </p:txBody>
        </p:sp>
        <p:grpSp>
          <p:nvGrpSpPr>
            <p:cNvPr id="12" name="Group 87"/>
            <p:cNvGrpSpPr>
              <a:grpSpLocks/>
            </p:cNvGrpSpPr>
            <p:nvPr/>
          </p:nvGrpSpPr>
          <p:grpSpPr bwMode="auto">
            <a:xfrm>
              <a:off x="4940193" y="4878304"/>
              <a:ext cx="4783391" cy="825387"/>
              <a:chOff x="4940193" y="4878304"/>
              <a:chExt cx="4783391" cy="825387"/>
            </a:xfrm>
          </p:grpSpPr>
          <p:sp>
            <p:nvSpPr>
              <p:cNvPr id="79" name="Oval 78"/>
              <p:cNvSpPr/>
              <p:nvPr/>
            </p:nvSpPr>
            <p:spPr>
              <a:xfrm rot="589461">
                <a:off x="4940193" y="4878304"/>
                <a:ext cx="1249429" cy="109528"/>
              </a:xfrm>
              <a:prstGeom prst="ellipse">
                <a:avLst/>
              </a:prstGeom>
              <a:gradFill>
                <a:gsLst>
                  <a:gs pos="0">
                    <a:schemeClr val="tx1">
                      <a:lumMod val="95000"/>
                      <a:lumOff val="5000"/>
                    </a:schemeClr>
                  </a:gs>
                  <a:gs pos="69000">
                    <a:schemeClr val="tx1">
                      <a:lumMod val="95000"/>
                      <a:lumOff val="5000"/>
                    </a:schemeClr>
                  </a:gs>
                  <a:gs pos="100000">
                    <a:schemeClr val="tx1">
                      <a:lumMod val="75000"/>
                      <a:lumOff val="25000"/>
                    </a:schemeClr>
                  </a:gs>
                  <a:gs pos="29000">
                    <a:schemeClr val="tx1">
                      <a:lumMod val="85000"/>
                      <a:lumOff val="15000"/>
                    </a:schemeClr>
                  </a:gs>
                </a:gsLst>
                <a:lin ang="19140000" scaled="0"/>
              </a:gradFill>
              <a:ln>
                <a:solidFill>
                  <a:schemeClr val="tx1">
                    <a:lumMod val="85000"/>
                    <a:lumOff val="15000"/>
                  </a:schemeClr>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a:solidFill>
                    <a:srgbClr val="FFFFFF"/>
                  </a:solidFill>
                  <a:ea typeface="ＭＳ Ｐゴシック" charset="-128"/>
                </a:endParaRPr>
              </a:p>
            </p:txBody>
          </p:sp>
          <p:sp>
            <p:nvSpPr>
              <p:cNvPr id="8209" name="Rectangle 76"/>
              <p:cNvSpPr>
                <a:spLocks noChangeArrowheads="1"/>
              </p:cNvSpPr>
              <p:nvPr/>
            </p:nvSpPr>
            <p:spPr bwMode="auto">
              <a:xfrm rot="589461">
                <a:off x="5329152" y="5216413"/>
                <a:ext cx="4384907" cy="109529"/>
              </a:xfrm>
              <a:prstGeom prst="rect">
                <a:avLst/>
              </a:prstGeom>
              <a:gradFill rotWithShape="1">
                <a:gsLst>
                  <a:gs pos="0">
                    <a:srgbClr val="A6A6A6"/>
                  </a:gs>
                  <a:gs pos="5000">
                    <a:srgbClr val="A6A6A6"/>
                  </a:gs>
                  <a:gs pos="50000">
                    <a:srgbClr val="F2F2F2"/>
                  </a:gs>
                  <a:gs pos="100000">
                    <a:srgbClr val="BFBFBF"/>
                  </a:gs>
                </a:gsLst>
                <a:lin ang="5400000"/>
              </a:gradFill>
              <a:ln w="9525">
                <a:solidFill>
                  <a:srgbClr val="A6A6A6"/>
                </a:solidFill>
                <a:miter lim="800000"/>
                <a:headEnd/>
                <a:tailEnd/>
              </a:ln>
              <a:effectLst>
                <a:outerShdw dist="23000" dir="839963" rotWithShape="0">
                  <a:srgbClr val="808080">
                    <a:alpha val="34998"/>
                  </a:srgbClr>
                </a:outerShdw>
              </a:effectLst>
            </p:spPr>
            <p:txBody>
              <a:bodyPr anchor="ctr"/>
              <a:lstStyle/>
              <a:p>
                <a:pPr algn="ctr"/>
                <a:endParaRPr lang="en-US" dirty="0">
                  <a:solidFill>
                    <a:srgbClr val="FFFFFF"/>
                  </a:solidFill>
                </a:endParaRPr>
              </a:p>
            </p:txBody>
          </p:sp>
          <p:sp>
            <p:nvSpPr>
              <p:cNvPr id="82" name="Rounded Rectangle 81"/>
              <p:cNvSpPr/>
              <p:nvPr/>
            </p:nvSpPr>
            <p:spPr>
              <a:xfrm rot="589461">
                <a:off x="8986945" y="5479916"/>
                <a:ext cx="736639" cy="223820"/>
              </a:xfrm>
              <a:prstGeom prst="roundRect">
                <a:avLst/>
              </a:prstGeom>
              <a:gradFill>
                <a:gsLst>
                  <a:gs pos="0">
                    <a:schemeClr val="tx1">
                      <a:lumMod val="95000"/>
                      <a:lumOff val="5000"/>
                    </a:schemeClr>
                  </a:gs>
                  <a:gs pos="100000">
                    <a:schemeClr val="tx1">
                      <a:lumMod val="95000"/>
                      <a:lumOff val="5000"/>
                    </a:schemeClr>
                  </a:gs>
                  <a:gs pos="59000">
                    <a:schemeClr val="tx1">
                      <a:lumMod val="75000"/>
                      <a:lumOff val="25000"/>
                    </a:schemeClr>
                  </a:gs>
                  <a:gs pos="29000">
                    <a:schemeClr val="tx1">
                      <a:lumMod val="85000"/>
                      <a:lumOff val="15000"/>
                    </a:schemeClr>
                  </a:gs>
                </a:gsLst>
                <a:lin ang="4980000" scaled="0"/>
              </a:gradFill>
              <a:ln>
                <a:solidFill>
                  <a:schemeClr val="tx1">
                    <a:lumMod val="85000"/>
                    <a:lumOff val="15000"/>
                  </a:schemeClr>
                </a:solidFill>
              </a:ln>
              <a:effectLst/>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nb-NO">
                  <a:solidFill>
                    <a:srgbClr val="FFFFFF"/>
                  </a:solidFill>
                  <a:ea typeface="ＭＳ Ｐゴシック" charset="-128"/>
                </a:endParaRPr>
              </a:p>
            </p:txBody>
          </p:sp>
        </p:grpSp>
      </p:grpSp>
      <p:pic>
        <p:nvPicPr>
          <p:cNvPr id="32" name="Picture 31">
            <a:hlinkClick r:id="" action="ppaction://noaction"/>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26051" y="6068042"/>
            <a:ext cx="685800" cy="685800"/>
          </a:xfrm>
          <a:prstGeom prst="rect">
            <a:avLst/>
          </a:prstGeom>
        </p:spPr>
      </p:pic>
      <p:pic>
        <p:nvPicPr>
          <p:cNvPr id="33" name="Picture 32">
            <a:hlinkClick r:id="" action="ppaction://noaction"/>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7013" y="6061491"/>
            <a:ext cx="685800" cy="685800"/>
          </a:xfrm>
          <a:prstGeom prst="rect">
            <a:avLst/>
          </a:prstGeom>
        </p:spPr>
      </p:pic>
      <p:pic>
        <p:nvPicPr>
          <p:cNvPr id="4" name="Picture 3"/>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1470334" y="1763110"/>
            <a:ext cx="2303515" cy="2303515"/>
          </a:xfrm>
          <a:prstGeom prst="rect">
            <a:avLst/>
          </a:prstGeom>
        </p:spPr>
      </p:pic>
      <p:pic>
        <p:nvPicPr>
          <p:cNvPr id="13" name="Graphic 21">
            <a:extLst>
              <a:ext uri="{FF2B5EF4-FFF2-40B4-BE49-F238E27FC236}">
                <a16:creationId xmlns:a16="http://schemas.microsoft.com/office/drawing/2014/main" id="{3308AC82-F701-C431-1B46-4867A897295C}"/>
              </a:ext>
            </a:extLst>
          </p:cNvPr>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086600" y="0"/>
            <a:ext cx="2120599" cy="990175"/>
          </a:xfrm>
          <a:prstGeom prst="rect">
            <a:avLst/>
          </a:prstGeom>
        </p:spPr>
      </p:pic>
    </p:spTree>
    <p:custDataLst>
      <p:tags r:id="rId1"/>
    </p:custDataLst>
    <p:extLst>
      <p:ext uri="{BB962C8B-B14F-4D97-AF65-F5344CB8AC3E}">
        <p14:creationId xmlns:p14="http://schemas.microsoft.com/office/powerpoint/2010/main" val="139226224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nodeType="after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1" fill="hold" nodeType="withEffect">
                                  <p:stCondLst>
                                    <p:cond delay="0"/>
                                  </p:stCondLst>
                                  <p:childTnLst>
                                    <p:set>
                                      <p:cBhvr>
                                        <p:cTn id="10" dur="1" fill="hold">
                                          <p:stCondLst>
                                            <p:cond delay="0"/>
                                          </p:stCondLst>
                                        </p:cTn>
                                        <p:tgtEl>
                                          <p:spTgt spid="10"/>
                                        </p:tgtEl>
                                        <p:attrNameLst>
                                          <p:attrName>style.visibility</p:attrName>
                                        </p:attrNameLst>
                                      </p:cBhvr>
                                      <p:to>
                                        <p:strVal val="visible"/>
                                      </p:to>
                                    </p:set>
                                    <p:anim calcmode="lin" valueType="num">
                                      <p:cBhvr additive="base">
                                        <p:cTn id="11" dur="500" fill="hold"/>
                                        <p:tgtEl>
                                          <p:spTgt spid="10"/>
                                        </p:tgtEl>
                                        <p:attrNameLst>
                                          <p:attrName>ppt_x</p:attrName>
                                        </p:attrNameLst>
                                      </p:cBhvr>
                                      <p:tavLst>
                                        <p:tav tm="0">
                                          <p:val>
                                            <p:strVal val="#ppt_x"/>
                                          </p:val>
                                        </p:tav>
                                        <p:tav tm="100000">
                                          <p:val>
                                            <p:strVal val="#ppt_x"/>
                                          </p:val>
                                        </p:tav>
                                      </p:tavLst>
                                    </p:anim>
                                    <p:anim calcmode="lin" valueType="num">
                                      <p:cBhvr additive="base">
                                        <p:cTn id="12" dur="500" fill="hold"/>
                                        <p:tgtEl>
                                          <p:spTgt spid="10"/>
                                        </p:tgtEl>
                                        <p:attrNameLst>
                                          <p:attrName>ppt_y</p:attrName>
                                        </p:attrNameLst>
                                      </p:cBhvr>
                                      <p:tavLst>
                                        <p:tav tm="0">
                                          <p:val>
                                            <p:strVal val="0-#ppt_h/2"/>
                                          </p:val>
                                        </p:tav>
                                        <p:tav tm="100000">
                                          <p:val>
                                            <p:strVal val="#ppt_y"/>
                                          </p:val>
                                        </p:tav>
                                      </p:tavLst>
                                    </p:anim>
                                  </p:childTnLst>
                                </p:cTn>
                              </p:par>
                            </p:childTnLst>
                          </p:cTn>
                        </p:par>
                        <p:par>
                          <p:cTn id="13" fill="hold" nodeType="afterGroup">
                            <p:stCondLst>
                              <p:cond delay="500"/>
                            </p:stCondLst>
                            <p:childTnLst>
                              <p:par>
                                <p:cTn id="14" presetID="56" presetClass="path" presetSubtype="0" accel="50000" decel="50000" fill="hold" nodeType="afterEffect">
                                  <p:stCondLst>
                                    <p:cond delay="0"/>
                                  </p:stCondLst>
                                  <p:childTnLst>
                                    <p:animMotion origin="layout" path="M 3.88889E-6 0.075 L -0.31164 -0.33263 " pathEditMode="relative" rAng="0" ptsTypes="AA">
                                      <p:cBhvr>
                                        <p:cTn id="15" dur="1000" fill="hold"/>
                                        <p:tgtEl>
                                          <p:spTgt spid="10"/>
                                        </p:tgtEl>
                                        <p:attrNameLst>
                                          <p:attrName>ppt_x</p:attrName>
                                          <p:attrName>ppt_y</p:attrName>
                                        </p:attrNameLst>
                                      </p:cBhvr>
                                      <p:rCtr x="-15590" y="-20394"/>
                                    </p:animMotion>
                                  </p:childTnLst>
                                </p:cTn>
                              </p:par>
                              <p:par>
                                <p:cTn id="16" presetID="26" presetClass="emph" presetSubtype="0" fill="hold" nodeType="withEffect">
                                  <p:stCondLst>
                                    <p:cond delay="0"/>
                                  </p:stCondLst>
                                  <p:childTnLst>
                                    <p:animEffect transition="out" filter="fade">
                                      <p:cBhvr>
                                        <p:cTn id="17" dur="200" tmFilter="0, 0; .2, .5; .8, .5; 1, 0"/>
                                        <p:tgtEl>
                                          <p:spTgt spid="10"/>
                                        </p:tgtEl>
                                      </p:cBhvr>
                                    </p:animEffect>
                                    <p:animScale>
                                      <p:cBhvr>
                                        <p:cTn id="18" dur="100" autoRev="1" fill="hold"/>
                                        <p:tgtEl>
                                          <p:spTgt spid="10"/>
                                        </p:tgtEl>
                                      </p:cBhvr>
                                      <p:by x="105000" y="105000"/>
                                    </p:animScale>
                                  </p:childTnLst>
                                </p:cTn>
                              </p:par>
                              <p:par>
                                <p:cTn id="19" presetID="49" presetClass="path" presetSubtype="0" accel="50000" decel="50000" fill="hold" nodeType="withEffect">
                                  <p:stCondLst>
                                    <p:cond delay="0"/>
                                  </p:stCondLst>
                                  <p:childTnLst>
                                    <p:animMotion origin="layout" path="M -0.31164 -0.33263 L 3.88889E-6 0.075 " pathEditMode="relative" rAng="0" ptsTypes="AA">
                                      <p:cBhvr>
                                        <p:cTn id="20" dur="800" fill="hold"/>
                                        <p:tgtEl>
                                          <p:spTgt spid="10"/>
                                        </p:tgtEl>
                                        <p:attrNameLst>
                                          <p:attrName>ppt_x</p:attrName>
                                          <p:attrName>ppt_y</p:attrName>
                                        </p:attrNameLst>
                                      </p:cBhvr>
                                      <p:rCtr x="15573" y="20370"/>
                                    </p:animMotion>
                                  </p:childTnLst>
                                </p:cTn>
                              </p:par>
                            </p:childTnLst>
                          </p:cTn>
                        </p:par>
                        <p:par>
                          <p:cTn id="21" fill="hold">
                            <p:stCondLst>
                              <p:cond delay="1500"/>
                            </p:stCondLst>
                            <p:childTnLst>
                              <p:par>
                                <p:cTn id="22" presetID="1" presetClass="entr" presetSubtype="0" fill="hold" nodeType="afterEffect">
                                  <p:stCondLst>
                                    <p:cond delay="0"/>
                                  </p:stCondLst>
                                  <p:childTnLst>
                                    <p:set>
                                      <p:cBhvr>
                                        <p:cTn id="23" dur="1" fill="hold">
                                          <p:stCondLst>
                                            <p:cond delay="0"/>
                                          </p:stCondLst>
                                        </p:cTn>
                                        <p:tgtEl>
                                          <p:spTgt spid="3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9A0C5718-9A9C-A50E-0C93-541C23F30AB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848600" y="0"/>
            <a:ext cx="1358599" cy="634373"/>
          </a:xfrm>
          <a:prstGeom prst="rect">
            <a:avLst/>
          </a:prstGeom>
        </p:spPr>
      </p:pic>
      <p:graphicFrame>
        <p:nvGraphicFramePr>
          <p:cNvPr id="8" name="Table 7">
            <a:extLst>
              <a:ext uri="{FF2B5EF4-FFF2-40B4-BE49-F238E27FC236}">
                <a16:creationId xmlns:a16="http://schemas.microsoft.com/office/drawing/2014/main" id="{E2A7C662-75B0-9F66-C3A7-480EE3E222D5}"/>
              </a:ext>
            </a:extLst>
          </p:cNvPr>
          <p:cNvGraphicFramePr>
            <a:graphicFrameLocks noGrp="1"/>
          </p:cNvGraphicFramePr>
          <p:nvPr>
            <p:extLst>
              <p:ext uri="{D42A27DB-BD31-4B8C-83A1-F6EECF244321}">
                <p14:modId xmlns:p14="http://schemas.microsoft.com/office/powerpoint/2010/main" val="2166248166"/>
              </p:ext>
            </p:extLst>
          </p:nvPr>
        </p:nvGraphicFramePr>
        <p:xfrm>
          <a:off x="685800" y="959020"/>
          <a:ext cx="8153400" cy="5183799"/>
        </p:xfrm>
        <a:graphic>
          <a:graphicData uri="http://schemas.openxmlformats.org/drawingml/2006/table">
            <a:tbl>
              <a:tblPr/>
              <a:tblGrid>
                <a:gridCol w="4076700">
                  <a:extLst>
                    <a:ext uri="{9D8B030D-6E8A-4147-A177-3AD203B41FA5}">
                      <a16:colId xmlns:a16="http://schemas.microsoft.com/office/drawing/2014/main" val="2853422341"/>
                    </a:ext>
                  </a:extLst>
                </a:gridCol>
                <a:gridCol w="4076700">
                  <a:extLst>
                    <a:ext uri="{9D8B030D-6E8A-4147-A177-3AD203B41FA5}">
                      <a16:colId xmlns:a16="http://schemas.microsoft.com/office/drawing/2014/main" val="2250447893"/>
                    </a:ext>
                  </a:extLst>
                </a:gridCol>
              </a:tblGrid>
              <a:tr h="368392">
                <a:tc>
                  <a:txBody>
                    <a:bodyPr/>
                    <a:lstStyle/>
                    <a:p>
                      <a:pPr algn="ctr"/>
                      <a:r>
                        <a:rPr lang="ar-EG" sz="1500" b="1"/>
                        <a:t>استراتيجية المنظمة واختيار المشروع</a:t>
                      </a:r>
                      <a:endParaRPr lang="ar-EG" sz="1500"/>
                    </a:p>
                  </a:txBody>
                  <a:tcPr marL="52627" marR="52627" marT="26314" marB="26314" anchor="ctr">
                    <a:lnL>
                      <a:noFill/>
                    </a:lnL>
                    <a:lnR>
                      <a:noFill/>
                    </a:lnR>
                    <a:lnT>
                      <a:noFill/>
                    </a:lnT>
                    <a:lnB>
                      <a:noFill/>
                    </a:lnB>
                    <a:noFill/>
                  </a:tcPr>
                </a:tc>
                <a:tc>
                  <a:txBody>
                    <a:bodyPr/>
                    <a:lstStyle/>
                    <a:p>
                      <a:pPr algn="ctr"/>
                      <a:r>
                        <a:rPr lang="en-US" sz="1500" b="1" dirty="0"/>
                        <a:t>Organization Strategy and Project Selection</a:t>
                      </a:r>
                      <a:endParaRPr lang="en-US" sz="1500" dirty="0"/>
                    </a:p>
                  </a:txBody>
                  <a:tcPr marL="52627" marR="52627" marT="26314" marB="26314" anchor="ctr">
                    <a:lnL>
                      <a:noFill/>
                    </a:lnL>
                    <a:lnR>
                      <a:noFill/>
                    </a:lnR>
                    <a:lnT>
                      <a:noFill/>
                    </a:lnT>
                    <a:lnB>
                      <a:noFill/>
                    </a:lnB>
                    <a:noFill/>
                  </a:tcPr>
                </a:tc>
                <a:extLst>
                  <a:ext uri="{0D108BD9-81ED-4DB2-BD59-A6C34878D82A}">
                    <a16:rowId xmlns:a16="http://schemas.microsoft.com/office/drawing/2014/main" val="3700603371"/>
                  </a:ext>
                </a:extLst>
              </a:tr>
              <a:tr h="526275">
                <a:tc>
                  <a:txBody>
                    <a:bodyPr/>
                    <a:lstStyle/>
                    <a:p>
                      <a:pPr algn="r"/>
                      <a:r>
                        <a:rPr lang="ar-EG" sz="1500" dirty="0"/>
                        <a:t>يتم تنفيذ الاستراتيجية من خلال المشاريع. كل مشروع يجب أن يكون له صلة واضحة باستراتيجية المنظمة.</a:t>
                      </a:r>
                    </a:p>
                  </a:txBody>
                  <a:tcPr marL="52627" marR="52627" marT="26314" marB="26314" anchor="ctr">
                    <a:lnL>
                      <a:noFill/>
                    </a:lnL>
                    <a:lnR>
                      <a:noFill/>
                    </a:lnR>
                    <a:lnT>
                      <a:noFill/>
                    </a:lnT>
                    <a:lnB>
                      <a:noFill/>
                    </a:lnB>
                    <a:noFill/>
                  </a:tcPr>
                </a:tc>
                <a:tc>
                  <a:txBody>
                    <a:bodyPr/>
                    <a:lstStyle/>
                    <a:p>
                      <a:r>
                        <a:rPr lang="en-US" sz="1500" dirty="0"/>
                        <a:t>Strategy is implemented through projects. Every project should have a clear link to the organization’s strategy.</a:t>
                      </a:r>
                    </a:p>
                  </a:txBody>
                  <a:tcPr marL="52627" marR="52627" marT="26314" marB="26314" anchor="ctr">
                    <a:lnL>
                      <a:noFill/>
                    </a:lnL>
                    <a:lnR>
                      <a:noFill/>
                    </a:lnR>
                    <a:lnT>
                      <a:noFill/>
                    </a:lnT>
                    <a:lnB>
                      <a:noFill/>
                    </a:lnB>
                    <a:noFill/>
                  </a:tcPr>
                </a:tc>
                <a:extLst>
                  <a:ext uri="{0D108BD9-81ED-4DB2-BD59-A6C34878D82A}">
                    <a16:rowId xmlns:a16="http://schemas.microsoft.com/office/drawing/2014/main" val="3512783451"/>
                  </a:ext>
                </a:extLst>
              </a:tr>
              <a:tr h="842040">
                <a:tc>
                  <a:txBody>
                    <a:bodyPr/>
                    <a:lstStyle/>
                    <a:p>
                      <a:pPr algn="r"/>
                      <a:r>
                        <a:rPr lang="ar-EG" sz="1500" dirty="0"/>
                        <a:t>الاستراتيجية تتعلق بتحديد كيفية تنافس المنظمة. تستخدم المنظمات المشاريع لتحويل الاستراتيجية إلى منتجات وخدمات وعمليات جديدة لازمة للنجاح.</a:t>
                      </a:r>
                    </a:p>
                  </a:txBody>
                  <a:tcPr marL="52627" marR="52627" marT="26314" marB="26314" anchor="ctr">
                    <a:lnL>
                      <a:noFill/>
                    </a:lnL>
                    <a:lnR>
                      <a:noFill/>
                    </a:lnR>
                    <a:lnT>
                      <a:noFill/>
                    </a:lnT>
                    <a:lnB>
                      <a:noFill/>
                    </a:lnB>
                    <a:noFill/>
                  </a:tcPr>
                </a:tc>
                <a:tc>
                  <a:txBody>
                    <a:bodyPr/>
                    <a:lstStyle/>
                    <a:p>
                      <a:r>
                        <a:rPr lang="en-US" sz="1500"/>
                        <a:t>Strategy is fundamentally deciding how the organization will compete. Organizations use projects to convert strategy into new products, services, and processes needed for success.</a:t>
                      </a:r>
                    </a:p>
                  </a:txBody>
                  <a:tcPr marL="52627" marR="52627" marT="26314" marB="26314" anchor="ctr">
                    <a:lnL>
                      <a:noFill/>
                    </a:lnL>
                    <a:lnR>
                      <a:noFill/>
                    </a:lnR>
                    <a:lnT>
                      <a:noFill/>
                    </a:lnT>
                    <a:lnB>
                      <a:noFill/>
                    </a:lnB>
                    <a:noFill/>
                  </a:tcPr>
                </a:tc>
                <a:extLst>
                  <a:ext uri="{0D108BD9-81ED-4DB2-BD59-A6C34878D82A}">
                    <a16:rowId xmlns:a16="http://schemas.microsoft.com/office/drawing/2014/main" val="329068631"/>
                  </a:ext>
                </a:extLst>
              </a:tr>
              <a:tr h="526275">
                <a:tc>
                  <a:txBody>
                    <a:bodyPr/>
                    <a:lstStyle/>
                    <a:p>
                      <a:pPr algn="r"/>
                      <a:r>
                        <a:rPr lang="ar-EG" sz="1500"/>
                        <a:t>على سبيل المثال، استراتيجية إنتل الرئيسية هي التميز. تستهدف مشاريعها الابتكار والوقت للوصول إلى السوق.</a:t>
                      </a:r>
                    </a:p>
                  </a:txBody>
                  <a:tcPr marL="52627" marR="52627" marT="26314" marB="26314" anchor="ctr">
                    <a:lnL>
                      <a:noFill/>
                    </a:lnL>
                    <a:lnR>
                      <a:noFill/>
                    </a:lnR>
                    <a:lnT>
                      <a:noFill/>
                    </a:lnT>
                    <a:lnB>
                      <a:noFill/>
                    </a:lnB>
                    <a:noFill/>
                  </a:tcPr>
                </a:tc>
                <a:tc>
                  <a:txBody>
                    <a:bodyPr/>
                    <a:lstStyle/>
                    <a:p>
                      <a:r>
                        <a:rPr lang="en-US" sz="1500"/>
                        <a:t>For example, Intel’s major strategy is one of differentiation. Its projects target innovation and time to market.</a:t>
                      </a:r>
                    </a:p>
                  </a:txBody>
                  <a:tcPr marL="52627" marR="52627" marT="26314" marB="26314" anchor="ctr">
                    <a:lnL>
                      <a:noFill/>
                    </a:lnL>
                    <a:lnR>
                      <a:noFill/>
                    </a:lnR>
                    <a:lnT>
                      <a:noFill/>
                    </a:lnT>
                    <a:lnB>
                      <a:noFill/>
                    </a:lnB>
                    <a:noFill/>
                  </a:tcPr>
                </a:tc>
                <a:extLst>
                  <a:ext uri="{0D108BD9-81ED-4DB2-BD59-A6C34878D82A}">
                    <a16:rowId xmlns:a16="http://schemas.microsoft.com/office/drawing/2014/main" val="3887406114"/>
                  </a:ext>
                </a:extLst>
              </a:tr>
              <a:tr h="684157">
                <a:tc>
                  <a:txBody>
                    <a:bodyPr/>
                    <a:lstStyle/>
                    <a:p>
                      <a:pPr algn="r"/>
                      <a:r>
                        <a:rPr lang="ar-EG" sz="1500" dirty="0"/>
                        <a:t>حاليًا، توجه إنتل استراتيجيتها نحو رقائق خاصة بمنتجات أخرى غير الحواسيب مثل السيارات والأمن والهواتف المحمولة والتحكم في الهواء.</a:t>
                      </a:r>
                    </a:p>
                  </a:txBody>
                  <a:tcPr marL="52627" marR="52627" marT="26314" marB="26314" anchor="ctr">
                    <a:lnL>
                      <a:noFill/>
                    </a:lnL>
                    <a:lnR>
                      <a:noFill/>
                    </a:lnR>
                    <a:lnT>
                      <a:noFill/>
                    </a:lnT>
                    <a:lnB>
                      <a:noFill/>
                    </a:lnB>
                    <a:noFill/>
                  </a:tcPr>
                </a:tc>
                <a:tc>
                  <a:txBody>
                    <a:bodyPr/>
                    <a:lstStyle/>
                    <a:p>
                      <a:r>
                        <a:rPr lang="en-US" sz="1500"/>
                        <a:t>Currently, Intel is directing its strategy toward specialty chips for products other than computers, such as autos, security, cell phones, air controls.</a:t>
                      </a:r>
                    </a:p>
                  </a:txBody>
                  <a:tcPr marL="52627" marR="52627" marT="26314" marB="26314" anchor="ctr">
                    <a:lnL>
                      <a:noFill/>
                    </a:lnL>
                    <a:lnR>
                      <a:noFill/>
                    </a:lnR>
                    <a:lnT>
                      <a:noFill/>
                    </a:lnT>
                    <a:lnB>
                      <a:noFill/>
                    </a:lnB>
                    <a:noFill/>
                  </a:tcPr>
                </a:tc>
                <a:extLst>
                  <a:ext uri="{0D108BD9-81ED-4DB2-BD59-A6C34878D82A}">
                    <a16:rowId xmlns:a16="http://schemas.microsoft.com/office/drawing/2014/main" val="3669401301"/>
                  </a:ext>
                </a:extLst>
              </a:tr>
              <a:tr h="368392">
                <a:tc>
                  <a:txBody>
                    <a:bodyPr/>
                    <a:lstStyle/>
                    <a:p>
                      <a:pPr algn="r"/>
                      <a:r>
                        <a:rPr lang="ar-EG" sz="1500"/>
                        <a:t>هدف آخر هو تقليل أوقات دورة المشروع.</a:t>
                      </a:r>
                    </a:p>
                  </a:txBody>
                  <a:tcPr marL="52627" marR="52627" marT="26314" marB="26314" anchor="ctr">
                    <a:lnL>
                      <a:noFill/>
                    </a:lnL>
                    <a:lnR>
                      <a:noFill/>
                    </a:lnR>
                    <a:lnT>
                      <a:noFill/>
                    </a:lnT>
                    <a:lnB>
                      <a:noFill/>
                    </a:lnB>
                    <a:noFill/>
                  </a:tcPr>
                </a:tc>
                <a:tc>
                  <a:txBody>
                    <a:bodyPr/>
                    <a:lstStyle/>
                    <a:p>
                      <a:r>
                        <a:rPr lang="en-US" sz="1500"/>
                        <a:t>Another goal is to reduce project cycle times.</a:t>
                      </a:r>
                    </a:p>
                  </a:txBody>
                  <a:tcPr marL="52627" marR="52627" marT="26314" marB="26314" anchor="ctr">
                    <a:lnL>
                      <a:noFill/>
                    </a:lnL>
                    <a:lnR>
                      <a:noFill/>
                    </a:lnR>
                    <a:lnT>
                      <a:noFill/>
                    </a:lnT>
                    <a:lnB>
                      <a:noFill/>
                    </a:lnB>
                    <a:noFill/>
                  </a:tcPr>
                </a:tc>
                <a:extLst>
                  <a:ext uri="{0D108BD9-81ED-4DB2-BD59-A6C34878D82A}">
                    <a16:rowId xmlns:a16="http://schemas.microsoft.com/office/drawing/2014/main" val="1523701565"/>
                  </a:ext>
                </a:extLst>
              </a:tr>
              <a:tr h="526275">
                <a:tc>
                  <a:txBody>
                    <a:bodyPr/>
                    <a:lstStyle/>
                    <a:p>
                      <a:pPr algn="r"/>
                      <a:r>
                        <a:rPr lang="ar-EG" sz="1500"/>
                        <a:t>إنتل و </a:t>
                      </a:r>
                      <a:r>
                        <a:rPr lang="en-US" sz="1500"/>
                        <a:t>NEC </a:t>
                      </a:r>
                      <a:r>
                        <a:rPr lang="ar-EG" sz="1500"/>
                        <a:t>و </a:t>
                      </a:r>
                      <a:r>
                        <a:rPr lang="en-US" sz="1500"/>
                        <a:t>General Electric </a:t>
                      </a:r>
                      <a:r>
                        <a:rPr lang="ar-EG" sz="1500"/>
                        <a:t>و </a:t>
                      </a:r>
                      <a:r>
                        <a:rPr lang="en-US" sz="1500"/>
                        <a:t>AT&amp;T </a:t>
                      </a:r>
                      <a:r>
                        <a:rPr lang="ar-EG" sz="1500"/>
                        <a:t>قلصوا أوقات دورات مشاريعهم بنسبة 20-50 بالمئة.</a:t>
                      </a:r>
                    </a:p>
                  </a:txBody>
                  <a:tcPr marL="52627" marR="52627" marT="26314" marB="26314" anchor="ctr">
                    <a:lnL>
                      <a:noFill/>
                    </a:lnL>
                    <a:lnR>
                      <a:noFill/>
                    </a:lnR>
                    <a:lnT>
                      <a:noFill/>
                    </a:lnT>
                    <a:lnB>
                      <a:noFill/>
                    </a:lnB>
                    <a:noFill/>
                  </a:tcPr>
                </a:tc>
                <a:tc>
                  <a:txBody>
                    <a:bodyPr/>
                    <a:lstStyle/>
                    <a:p>
                      <a:r>
                        <a:rPr lang="en-US" sz="1500"/>
                        <a:t>Intel, NEC, General Electric, and AT&amp;T have reduced their cycle times by 20–50 percent.</a:t>
                      </a:r>
                    </a:p>
                  </a:txBody>
                  <a:tcPr marL="52627" marR="52627" marT="26314" marB="26314" anchor="ctr">
                    <a:lnL>
                      <a:noFill/>
                    </a:lnL>
                    <a:lnR>
                      <a:noFill/>
                    </a:lnR>
                    <a:lnT>
                      <a:noFill/>
                    </a:lnT>
                    <a:lnB>
                      <a:noFill/>
                    </a:lnB>
                    <a:noFill/>
                  </a:tcPr>
                </a:tc>
                <a:extLst>
                  <a:ext uri="{0D108BD9-81ED-4DB2-BD59-A6C34878D82A}">
                    <a16:rowId xmlns:a16="http://schemas.microsoft.com/office/drawing/2014/main" val="1210961747"/>
                  </a:ext>
                </a:extLst>
              </a:tr>
              <a:tr h="684157">
                <a:tc>
                  <a:txBody>
                    <a:bodyPr/>
                    <a:lstStyle/>
                    <a:p>
                      <a:pPr algn="r"/>
                      <a:r>
                        <a:rPr lang="ar-EG" sz="1500" dirty="0"/>
                        <a:t>تلعب المشاريع وإدارة المشاريع دورًا رئيسيًا في دعم الأهداف الاستراتيجية. من الضروري أن يفكر و يتصرف مدراء المشاريع بشكل استراتيجي.</a:t>
                      </a:r>
                    </a:p>
                  </a:txBody>
                  <a:tcPr marL="52627" marR="52627" marT="26314" marB="26314" anchor="ctr">
                    <a:lnL>
                      <a:noFill/>
                    </a:lnL>
                    <a:lnR>
                      <a:noFill/>
                    </a:lnR>
                    <a:lnT>
                      <a:noFill/>
                    </a:lnT>
                    <a:lnB>
                      <a:noFill/>
                    </a:lnB>
                    <a:noFill/>
                  </a:tcPr>
                </a:tc>
                <a:tc>
                  <a:txBody>
                    <a:bodyPr/>
                    <a:lstStyle/>
                    <a:p>
                      <a:r>
                        <a:rPr lang="en-US" sz="1500" dirty="0"/>
                        <a:t>Projects and project management play the key role in supporting strategic goals. It is vital for project managers to think and act strategically.</a:t>
                      </a:r>
                    </a:p>
                  </a:txBody>
                  <a:tcPr marL="52627" marR="52627" marT="26314" marB="26314" anchor="ctr">
                    <a:lnL>
                      <a:noFill/>
                    </a:lnL>
                    <a:lnR>
                      <a:noFill/>
                    </a:lnR>
                    <a:lnT>
                      <a:noFill/>
                    </a:lnT>
                    <a:lnB>
                      <a:noFill/>
                    </a:lnB>
                    <a:noFill/>
                  </a:tcPr>
                </a:tc>
                <a:extLst>
                  <a:ext uri="{0D108BD9-81ED-4DB2-BD59-A6C34878D82A}">
                    <a16:rowId xmlns:a16="http://schemas.microsoft.com/office/drawing/2014/main" val="2923138791"/>
                  </a:ext>
                </a:extLst>
              </a:tr>
            </a:tbl>
          </a:graphicData>
        </a:graphic>
      </p:graphicFrame>
      <p:sp>
        <p:nvSpPr>
          <p:cNvPr id="9" name="Rectangle 2">
            <a:extLst>
              <a:ext uri="{FF2B5EF4-FFF2-40B4-BE49-F238E27FC236}">
                <a16:creationId xmlns:a16="http://schemas.microsoft.com/office/drawing/2014/main" id="{9DBDC7D6-DEC2-4E1C-64CD-15120750B032}"/>
              </a:ext>
            </a:extLst>
          </p:cNvPr>
          <p:cNvSpPr>
            <a:spLocks noChangeArrowheads="1"/>
          </p:cNvSpPr>
          <p:nvPr/>
        </p:nvSpPr>
        <p:spPr bwMode="auto">
          <a:xfrm>
            <a:off x="2203450"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43CCF4AB-0BFB-75B2-D2C3-92A105DC678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6" name="Table 5">
            <a:extLst>
              <a:ext uri="{FF2B5EF4-FFF2-40B4-BE49-F238E27FC236}">
                <a16:creationId xmlns:a16="http://schemas.microsoft.com/office/drawing/2014/main" id="{8E3274AE-8F22-A39A-34C0-794774CD5D71}"/>
              </a:ext>
            </a:extLst>
          </p:cNvPr>
          <p:cNvGraphicFramePr>
            <a:graphicFrameLocks noGrp="1"/>
          </p:cNvGraphicFramePr>
          <p:nvPr>
            <p:extLst>
              <p:ext uri="{D42A27DB-BD31-4B8C-83A1-F6EECF244321}">
                <p14:modId xmlns:p14="http://schemas.microsoft.com/office/powerpoint/2010/main" val="547182670"/>
              </p:ext>
            </p:extLst>
          </p:nvPr>
        </p:nvGraphicFramePr>
        <p:xfrm>
          <a:off x="266700" y="720212"/>
          <a:ext cx="8610600" cy="5670896"/>
        </p:xfrm>
        <a:graphic>
          <a:graphicData uri="http://schemas.openxmlformats.org/drawingml/2006/table">
            <a:tbl>
              <a:tblPr/>
              <a:tblGrid>
                <a:gridCol w="4305300">
                  <a:extLst>
                    <a:ext uri="{9D8B030D-6E8A-4147-A177-3AD203B41FA5}">
                      <a16:colId xmlns:a16="http://schemas.microsoft.com/office/drawing/2014/main" val="3193252237"/>
                    </a:ext>
                  </a:extLst>
                </a:gridCol>
                <a:gridCol w="4305300">
                  <a:extLst>
                    <a:ext uri="{9D8B030D-6E8A-4147-A177-3AD203B41FA5}">
                      <a16:colId xmlns:a16="http://schemas.microsoft.com/office/drawing/2014/main" val="3840043902"/>
                    </a:ext>
                  </a:extLst>
                </a:gridCol>
              </a:tblGrid>
              <a:tr h="428132">
                <a:tc>
                  <a:txBody>
                    <a:bodyPr/>
                    <a:lstStyle/>
                    <a:p>
                      <a:pPr algn="ctr"/>
                      <a:r>
                        <a:rPr lang="ar-EG" sz="1700" b="1" dirty="0"/>
                        <a:t>لمحة عامة عن عملية الإدارة الاستراتيجية</a:t>
                      </a:r>
                      <a:endParaRPr lang="ar-EG" sz="1700" dirty="0"/>
                    </a:p>
                  </a:txBody>
                  <a:tcPr marL="61162" marR="61162" marT="30581" marB="30581" anchor="ctr">
                    <a:lnL>
                      <a:noFill/>
                    </a:lnL>
                    <a:lnR>
                      <a:noFill/>
                    </a:lnR>
                    <a:lnT>
                      <a:noFill/>
                    </a:lnT>
                    <a:lnB>
                      <a:noFill/>
                    </a:lnB>
                    <a:noFill/>
                  </a:tcPr>
                </a:tc>
                <a:tc>
                  <a:txBody>
                    <a:bodyPr/>
                    <a:lstStyle/>
                    <a:p>
                      <a:pPr algn="ctr"/>
                      <a:r>
                        <a:rPr lang="en-US" sz="1700" b="1" dirty="0"/>
                        <a:t>The Strategic Management Process: An Overview</a:t>
                      </a:r>
                      <a:endParaRPr lang="en-US" sz="1700" dirty="0"/>
                    </a:p>
                  </a:txBody>
                  <a:tcPr marL="61162" marR="61162" marT="30581" marB="30581" anchor="ctr">
                    <a:lnL>
                      <a:noFill/>
                    </a:lnL>
                    <a:lnR>
                      <a:noFill/>
                    </a:lnR>
                    <a:lnT>
                      <a:noFill/>
                    </a:lnT>
                    <a:lnB>
                      <a:noFill/>
                    </a:lnB>
                    <a:noFill/>
                  </a:tcPr>
                </a:tc>
                <a:extLst>
                  <a:ext uri="{0D108BD9-81ED-4DB2-BD59-A6C34878D82A}">
                    <a16:rowId xmlns:a16="http://schemas.microsoft.com/office/drawing/2014/main" val="1643002059"/>
                  </a:ext>
                </a:extLst>
              </a:tr>
              <a:tr h="1529041">
                <a:tc>
                  <a:txBody>
                    <a:bodyPr/>
                    <a:lstStyle/>
                    <a:p>
                      <a:pPr algn="r"/>
                      <a:r>
                        <a:rPr lang="ar-EG" sz="1700"/>
                        <a:t>الإدارة الاستراتيجية هي عملية تقييم "من نحن" وتحديد وتنفيذ "ما نعتزم أن نكون عليه وكيف سنصل إلى هناك". تصف الاستراتيجية كيف تعتزم المنظمة المنافسة باستخدام الموارد المتاحة في البيئة الحالية والمتوقعة في المستقبل.</a:t>
                      </a:r>
                    </a:p>
                  </a:txBody>
                  <a:tcPr marL="61162" marR="61162" marT="30581" marB="30581" anchor="ctr">
                    <a:lnL>
                      <a:noFill/>
                    </a:lnL>
                    <a:lnR>
                      <a:noFill/>
                    </a:lnR>
                    <a:lnT>
                      <a:noFill/>
                    </a:lnT>
                    <a:lnB>
                      <a:noFill/>
                    </a:lnB>
                    <a:noFill/>
                  </a:tcPr>
                </a:tc>
                <a:tc>
                  <a:txBody>
                    <a:bodyPr/>
                    <a:lstStyle/>
                    <a:p>
                      <a:r>
                        <a:rPr lang="en-US" sz="1700" dirty="0"/>
                        <a:t>Strategic management is the process of assessing “what we are” and deciding and implementing “what we intend to be and how we are going to get there.” Strategy describes how an organization intends to compete with the resources available in the existing and perceived future environment.</a:t>
                      </a:r>
                    </a:p>
                  </a:txBody>
                  <a:tcPr marL="61162" marR="61162" marT="30581" marB="30581" anchor="ctr">
                    <a:lnL>
                      <a:noFill/>
                    </a:lnL>
                    <a:lnR>
                      <a:noFill/>
                    </a:lnR>
                    <a:lnT>
                      <a:noFill/>
                    </a:lnT>
                    <a:lnB>
                      <a:noFill/>
                    </a:lnB>
                    <a:noFill/>
                  </a:tcPr>
                </a:tc>
                <a:extLst>
                  <a:ext uri="{0D108BD9-81ED-4DB2-BD59-A6C34878D82A}">
                    <a16:rowId xmlns:a16="http://schemas.microsoft.com/office/drawing/2014/main" val="4088004258"/>
                  </a:ext>
                </a:extLst>
              </a:tr>
              <a:tr h="428132">
                <a:tc>
                  <a:txBody>
                    <a:bodyPr/>
                    <a:lstStyle/>
                    <a:p>
                      <a:pPr algn="r"/>
                      <a:r>
                        <a:rPr lang="ar-EG" sz="1700" b="1"/>
                        <a:t>أربع أنشطة في عملية الإدارة الاستراتيجية</a:t>
                      </a:r>
                      <a:endParaRPr lang="ar-EG" sz="1700"/>
                    </a:p>
                  </a:txBody>
                  <a:tcPr marL="61162" marR="61162" marT="30581" marB="30581" anchor="ctr">
                    <a:lnL>
                      <a:noFill/>
                    </a:lnL>
                    <a:lnR>
                      <a:noFill/>
                    </a:lnR>
                    <a:lnT>
                      <a:noFill/>
                    </a:lnT>
                    <a:lnB>
                      <a:noFill/>
                    </a:lnB>
                    <a:noFill/>
                  </a:tcPr>
                </a:tc>
                <a:tc>
                  <a:txBody>
                    <a:bodyPr/>
                    <a:lstStyle/>
                    <a:p>
                      <a:r>
                        <a:rPr lang="en-US" sz="1700" b="1"/>
                        <a:t>Four Activities of the Strategic Management Process</a:t>
                      </a:r>
                      <a:endParaRPr lang="en-US" sz="1700"/>
                    </a:p>
                  </a:txBody>
                  <a:tcPr marL="61162" marR="61162" marT="30581" marB="30581" anchor="ctr">
                    <a:lnL>
                      <a:noFill/>
                    </a:lnL>
                    <a:lnR>
                      <a:noFill/>
                    </a:lnR>
                    <a:lnT>
                      <a:noFill/>
                    </a:lnT>
                    <a:lnB>
                      <a:noFill/>
                    </a:lnB>
                    <a:noFill/>
                  </a:tcPr>
                </a:tc>
                <a:extLst>
                  <a:ext uri="{0D108BD9-81ED-4DB2-BD59-A6C34878D82A}">
                    <a16:rowId xmlns:a16="http://schemas.microsoft.com/office/drawing/2014/main" val="2378246319"/>
                  </a:ext>
                </a:extLst>
              </a:tr>
              <a:tr h="795102">
                <a:tc>
                  <a:txBody>
                    <a:bodyPr/>
                    <a:lstStyle/>
                    <a:p>
                      <a:pPr algn="r"/>
                      <a:r>
                        <a:rPr lang="ar-EG" sz="1700"/>
                        <a:t>التسلسل النموذجي للأنشطة في عملية الإدارة الاستراتيجية موضح هنا؛ يتبع ذلك وصف لكل نشاط:</a:t>
                      </a:r>
                    </a:p>
                  </a:txBody>
                  <a:tcPr marL="61162" marR="61162" marT="30581" marB="30581" anchor="ctr">
                    <a:lnL>
                      <a:noFill/>
                    </a:lnL>
                    <a:lnR>
                      <a:noFill/>
                    </a:lnR>
                    <a:lnT>
                      <a:noFill/>
                    </a:lnT>
                    <a:lnB>
                      <a:noFill/>
                    </a:lnB>
                    <a:noFill/>
                  </a:tcPr>
                </a:tc>
                <a:tc>
                  <a:txBody>
                    <a:bodyPr/>
                    <a:lstStyle/>
                    <a:p>
                      <a:r>
                        <a:rPr lang="en-US" sz="1700"/>
                        <a:t>The typical sequence of activities of the strategic management process is outlined here; a description of each activity then follows:</a:t>
                      </a:r>
                    </a:p>
                  </a:txBody>
                  <a:tcPr marL="61162" marR="61162" marT="30581" marB="30581" anchor="ctr">
                    <a:lnL>
                      <a:noFill/>
                    </a:lnL>
                    <a:lnR>
                      <a:noFill/>
                    </a:lnR>
                    <a:lnT>
                      <a:noFill/>
                    </a:lnT>
                    <a:lnB>
                      <a:noFill/>
                    </a:lnB>
                    <a:noFill/>
                  </a:tcPr>
                </a:tc>
                <a:extLst>
                  <a:ext uri="{0D108BD9-81ED-4DB2-BD59-A6C34878D82A}">
                    <a16:rowId xmlns:a16="http://schemas.microsoft.com/office/drawing/2014/main" val="2970132428"/>
                  </a:ext>
                </a:extLst>
              </a:tr>
              <a:tr h="428132">
                <a:tc>
                  <a:txBody>
                    <a:bodyPr/>
                    <a:lstStyle/>
                    <a:p>
                      <a:pPr algn="r"/>
                      <a:r>
                        <a:rPr lang="ar-EG" sz="1700"/>
                        <a:t>1- مراجعة وتحديد مهمة المنظمة.</a:t>
                      </a:r>
                    </a:p>
                  </a:txBody>
                  <a:tcPr marL="61162" marR="61162" marT="30581" marB="30581" anchor="ctr">
                    <a:lnL>
                      <a:noFill/>
                    </a:lnL>
                    <a:lnR>
                      <a:noFill/>
                    </a:lnR>
                    <a:lnT>
                      <a:noFill/>
                    </a:lnT>
                    <a:lnB>
                      <a:noFill/>
                    </a:lnB>
                    <a:noFill/>
                  </a:tcPr>
                </a:tc>
                <a:tc>
                  <a:txBody>
                    <a:bodyPr/>
                    <a:lstStyle/>
                    <a:p>
                      <a:r>
                        <a:rPr lang="en-US" sz="1700"/>
                        <a:t>1- Review and define the organizational mission.</a:t>
                      </a:r>
                    </a:p>
                  </a:txBody>
                  <a:tcPr marL="61162" marR="61162" marT="30581" marB="30581" anchor="ctr">
                    <a:lnL>
                      <a:noFill/>
                    </a:lnL>
                    <a:lnR>
                      <a:noFill/>
                    </a:lnR>
                    <a:lnT>
                      <a:noFill/>
                    </a:lnT>
                    <a:lnB>
                      <a:noFill/>
                    </a:lnB>
                    <a:noFill/>
                  </a:tcPr>
                </a:tc>
                <a:extLst>
                  <a:ext uri="{0D108BD9-81ED-4DB2-BD59-A6C34878D82A}">
                    <a16:rowId xmlns:a16="http://schemas.microsoft.com/office/drawing/2014/main" val="186973187"/>
                  </a:ext>
                </a:extLst>
              </a:tr>
              <a:tr h="244647">
                <a:tc>
                  <a:txBody>
                    <a:bodyPr/>
                    <a:lstStyle/>
                    <a:p>
                      <a:pPr algn="r"/>
                      <a:r>
                        <a:rPr lang="ar-EG" sz="1700"/>
                        <a:t>2- وضع أهداف وغايات طويلة المدى.</a:t>
                      </a:r>
                    </a:p>
                  </a:txBody>
                  <a:tcPr marL="61162" marR="61162" marT="30581" marB="30581" anchor="ctr">
                    <a:lnL>
                      <a:noFill/>
                    </a:lnL>
                    <a:lnR>
                      <a:noFill/>
                    </a:lnR>
                    <a:lnT>
                      <a:noFill/>
                    </a:lnT>
                    <a:lnB>
                      <a:noFill/>
                    </a:lnB>
                    <a:noFill/>
                  </a:tcPr>
                </a:tc>
                <a:tc>
                  <a:txBody>
                    <a:bodyPr/>
                    <a:lstStyle/>
                    <a:p>
                      <a:r>
                        <a:rPr lang="en-US" sz="1700"/>
                        <a:t>2- Set long-range goals and objectives.</a:t>
                      </a:r>
                    </a:p>
                  </a:txBody>
                  <a:tcPr marL="61162" marR="61162" marT="30581" marB="30581" anchor="ctr">
                    <a:lnL>
                      <a:noFill/>
                    </a:lnL>
                    <a:lnR>
                      <a:noFill/>
                    </a:lnR>
                    <a:lnT>
                      <a:noFill/>
                    </a:lnT>
                    <a:lnB>
                      <a:noFill/>
                    </a:lnB>
                    <a:noFill/>
                  </a:tcPr>
                </a:tc>
                <a:extLst>
                  <a:ext uri="{0D108BD9-81ED-4DB2-BD59-A6C34878D82A}">
                    <a16:rowId xmlns:a16="http://schemas.microsoft.com/office/drawing/2014/main" val="4047372102"/>
                  </a:ext>
                </a:extLst>
              </a:tr>
              <a:tr h="428132">
                <a:tc>
                  <a:txBody>
                    <a:bodyPr/>
                    <a:lstStyle/>
                    <a:p>
                      <a:pPr algn="r"/>
                      <a:r>
                        <a:rPr lang="ar-EG" sz="1700"/>
                        <a:t>3- تحليل وصياغة الاستراتيجيات لتحقيق الأهداف.</a:t>
                      </a:r>
                    </a:p>
                  </a:txBody>
                  <a:tcPr marL="61162" marR="61162" marT="30581" marB="30581" anchor="ctr">
                    <a:lnL>
                      <a:noFill/>
                    </a:lnL>
                    <a:lnR>
                      <a:noFill/>
                    </a:lnR>
                    <a:lnT>
                      <a:noFill/>
                    </a:lnT>
                    <a:lnB>
                      <a:noFill/>
                    </a:lnB>
                    <a:noFill/>
                  </a:tcPr>
                </a:tc>
                <a:tc>
                  <a:txBody>
                    <a:bodyPr/>
                    <a:lstStyle/>
                    <a:p>
                      <a:r>
                        <a:rPr lang="en-US" sz="1700"/>
                        <a:t>3- Analyze and formulate strategies to reach objectives.</a:t>
                      </a:r>
                    </a:p>
                  </a:txBody>
                  <a:tcPr marL="61162" marR="61162" marT="30581" marB="30581" anchor="ctr">
                    <a:lnL>
                      <a:noFill/>
                    </a:lnL>
                    <a:lnR>
                      <a:noFill/>
                    </a:lnR>
                    <a:lnT>
                      <a:noFill/>
                    </a:lnT>
                    <a:lnB>
                      <a:noFill/>
                    </a:lnB>
                    <a:noFill/>
                  </a:tcPr>
                </a:tc>
                <a:extLst>
                  <a:ext uri="{0D108BD9-81ED-4DB2-BD59-A6C34878D82A}">
                    <a16:rowId xmlns:a16="http://schemas.microsoft.com/office/drawing/2014/main" val="3576355560"/>
                  </a:ext>
                </a:extLst>
              </a:tr>
              <a:tr h="244647">
                <a:tc>
                  <a:txBody>
                    <a:bodyPr/>
                    <a:lstStyle/>
                    <a:p>
                      <a:pPr algn="r"/>
                      <a:r>
                        <a:rPr lang="ar-EG" sz="1700" dirty="0"/>
                        <a:t>4- تنفيذ الاستراتيجيات من خلال المشاريع.</a:t>
                      </a:r>
                    </a:p>
                  </a:txBody>
                  <a:tcPr marL="61162" marR="61162" marT="30581" marB="30581" anchor="ctr">
                    <a:lnL>
                      <a:noFill/>
                    </a:lnL>
                    <a:lnR>
                      <a:noFill/>
                    </a:lnR>
                    <a:lnT>
                      <a:noFill/>
                    </a:lnT>
                    <a:lnB>
                      <a:noFill/>
                    </a:lnB>
                    <a:noFill/>
                  </a:tcPr>
                </a:tc>
                <a:tc>
                  <a:txBody>
                    <a:bodyPr/>
                    <a:lstStyle/>
                    <a:p>
                      <a:r>
                        <a:rPr lang="en-US" sz="1700" dirty="0"/>
                        <a:t>4- Implement strategies through projects.</a:t>
                      </a:r>
                    </a:p>
                  </a:txBody>
                  <a:tcPr marL="61162" marR="61162" marT="30581" marB="30581" anchor="ctr">
                    <a:lnL>
                      <a:noFill/>
                    </a:lnL>
                    <a:lnR>
                      <a:noFill/>
                    </a:lnR>
                    <a:lnT>
                      <a:noFill/>
                    </a:lnT>
                    <a:lnB>
                      <a:noFill/>
                    </a:lnB>
                    <a:noFill/>
                  </a:tcPr>
                </a:tc>
                <a:extLst>
                  <a:ext uri="{0D108BD9-81ED-4DB2-BD59-A6C34878D82A}">
                    <a16:rowId xmlns:a16="http://schemas.microsoft.com/office/drawing/2014/main" val="486238065"/>
                  </a:ext>
                </a:extLst>
              </a:tr>
            </a:tbl>
          </a:graphicData>
        </a:graphic>
      </p:graphicFrame>
      <p:sp>
        <p:nvSpPr>
          <p:cNvPr id="7" name="Rectangle 1">
            <a:extLst>
              <a:ext uri="{FF2B5EF4-FFF2-40B4-BE49-F238E27FC236}">
                <a16:creationId xmlns:a16="http://schemas.microsoft.com/office/drawing/2014/main" id="{DADC1644-A734-6326-F66F-8047D3F348A4}"/>
              </a:ext>
            </a:extLst>
          </p:cNvPr>
          <p:cNvSpPr>
            <a:spLocks noChangeArrowheads="1"/>
          </p:cNvSpPr>
          <p:nvPr/>
        </p:nvSpPr>
        <p:spPr bwMode="auto">
          <a:xfrm>
            <a:off x="1819275"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AutoShape 2"/>
          <p:cNvSpPr>
            <a:spLocks noGrp="1" noChangeArrowheads="1"/>
          </p:cNvSpPr>
          <p:nvPr>
            <p:ph type="title"/>
          </p:nvPr>
        </p:nvSpPr>
        <p:spPr>
          <a:xfrm>
            <a:off x="6858000" y="2514600"/>
            <a:ext cx="2111375" cy="1295400"/>
          </a:xfrm>
          <a:gradFill>
            <a:gsLst>
              <a:gs pos="0">
                <a:srgbClr val="990033">
                  <a:gamma/>
                  <a:shade val="46275"/>
                  <a:invGamma/>
                </a:srgbClr>
              </a:gs>
              <a:gs pos="50000">
                <a:srgbClr val="990033"/>
              </a:gs>
              <a:gs pos="100000">
                <a:srgbClr val="990033">
                  <a:gamma/>
                  <a:shade val="46275"/>
                  <a:invGamma/>
                </a:srgbClr>
              </a:gs>
            </a:gsLst>
            <a:lin ang="5400000"/>
          </a:gradFill>
        </p:spPr>
        <p:txBody>
          <a:bodyPr/>
          <a:lstStyle/>
          <a:p>
            <a:pPr eaLnBrk="1" hangingPunct="1">
              <a:defRPr/>
            </a:pPr>
            <a:r>
              <a:rPr lang="en-US" sz="2000" b="1" dirty="0">
                <a:solidFill>
                  <a:schemeClr val="bg1"/>
                </a:solidFill>
              </a:rPr>
              <a:t>Strategic Management Process</a:t>
            </a:r>
          </a:p>
        </p:txBody>
      </p:sp>
      <p:pic>
        <p:nvPicPr>
          <p:cNvPr id="8197" name="Picture 1"/>
          <p:cNvPicPr>
            <a:picLocks noChangeAspect="1"/>
          </p:cNvPicPr>
          <p:nvPr/>
        </p:nvPicPr>
        <p:blipFill>
          <a:blip r:embed="rId3"/>
          <a:srcRect/>
          <a:stretch>
            <a:fillRect/>
          </a:stretch>
        </p:blipFill>
        <p:spPr bwMode="auto">
          <a:xfrm>
            <a:off x="152400" y="0"/>
            <a:ext cx="6553200" cy="6858000"/>
          </a:xfrm>
          <a:prstGeom prst="rect">
            <a:avLst/>
          </a:prstGeom>
          <a:noFill/>
          <a:ln w="9525">
            <a:noFill/>
            <a:miter lim="800000"/>
            <a:headEnd/>
            <a:tailEnd/>
          </a:ln>
        </p:spPr>
      </p:pic>
      <p:pic>
        <p:nvPicPr>
          <p:cNvPr id="2" name="Graphic 21">
            <a:extLst>
              <a:ext uri="{FF2B5EF4-FFF2-40B4-BE49-F238E27FC236}">
                <a16:creationId xmlns:a16="http://schemas.microsoft.com/office/drawing/2014/main" id="{CF7B4DEF-0788-798D-4956-621671D32E05}"/>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spTree>
  </p:cSld>
  <p:clrMapOvr>
    <a:masterClrMapping/>
  </p:clrMapOvr>
  <p:transition spd="slow" advClick="0"/>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9144000" cy="6858000"/>
          </a:xfrm>
        </p:spPr>
        <p:txBody>
          <a:bodyPr>
            <a:normAutofit/>
          </a:bodyPr>
          <a:lstStyle/>
          <a:p>
            <a:pPr lvl="0" algn="just">
              <a:lnSpc>
                <a:spcPct val="150000"/>
              </a:lnSpc>
            </a:pPr>
            <a:endParaRPr lang="en-US" sz="2200" b="1" dirty="0">
              <a:solidFill>
                <a:schemeClr val="tx1">
                  <a:lumMod val="95000"/>
                  <a:lumOff val="5000"/>
                </a:schemeClr>
              </a:solidFill>
            </a:endParaRPr>
          </a:p>
          <a:p>
            <a:pPr algn="just"/>
            <a:endParaRPr lang="en-US" dirty="0"/>
          </a:p>
        </p:txBody>
      </p:sp>
      <p:pic>
        <p:nvPicPr>
          <p:cNvPr id="2" name="Graphic 21">
            <a:extLst>
              <a:ext uri="{FF2B5EF4-FFF2-40B4-BE49-F238E27FC236}">
                <a16:creationId xmlns:a16="http://schemas.microsoft.com/office/drawing/2014/main" id="{E7D8C600-D72D-66A2-0C7D-A882D54D612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24801" y="0"/>
            <a:ext cx="1282398" cy="762000"/>
          </a:xfrm>
          <a:prstGeom prst="rect">
            <a:avLst/>
          </a:prstGeom>
        </p:spPr>
      </p:pic>
      <p:graphicFrame>
        <p:nvGraphicFramePr>
          <p:cNvPr id="4" name="Table 3">
            <a:extLst>
              <a:ext uri="{FF2B5EF4-FFF2-40B4-BE49-F238E27FC236}">
                <a16:creationId xmlns:a16="http://schemas.microsoft.com/office/drawing/2014/main" id="{180F7DD4-CB57-EC10-1F7B-F2BD2B092ACE}"/>
              </a:ext>
            </a:extLst>
          </p:cNvPr>
          <p:cNvGraphicFramePr>
            <a:graphicFrameLocks noGrp="1"/>
          </p:cNvGraphicFramePr>
          <p:nvPr>
            <p:extLst>
              <p:ext uri="{D42A27DB-BD31-4B8C-83A1-F6EECF244321}">
                <p14:modId xmlns:p14="http://schemas.microsoft.com/office/powerpoint/2010/main" val="4149225731"/>
              </p:ext>
            </p:extLst>
          </p:nvPr>
        </p:nvGraphicFramePr>
        <p:xfrm>
          <a:off x="609600" y="762000"/>
          <a:ext cx="7696200" cy="5508864"/>
        </p:xfrm>
        <a:graphic>
          <a:graphicData uri="http://schemas.openxmlformats.org/drawingml/2006/table">
            <a:tbl>
              <a:tblPr/>
              <a:tblGrid>
                <a:gridCol w="3848100">
                  <a:extLst>
                    <a:ext uri="{9D8B030D-6E8A-4147-A177-3AD203B41FA5}">
                      <a16:colId xmlns:a16="http://schemas.microsoft.com/office/drawing/2014/main" val="1749343567"/>
                    </a:ext>
                  </a:extLst>
                </a:gridCol>
                <a:gridCol w="3848100">
                  <a:extLst>
                    <a:ext uri="{9D8B030D-6E8A-4147-A177-3AD203B41FA5}">
                      <a16:colId xmlns:a16="http://schemas.microsoft.com/office/drawing/2014/main" val="476251870"/>
                    </a:ext>
                  </a:extLst>
                </a:gridCol>
              </a:tblGrid>
              <a:tr h="519373">
                <a:tc>
                  <a:txBody>
                    <a:bodyPr/>
                    <a:lstStyle/>
                    <a:p>
                      <a:pPr algn="ctr"/>
                      <a:r>
                        <a:rPr lang="ar-EG" sz="1800" b="1" dirty="0"/>
                        <a:t>تحليل وصياغة الاستراتيجيات لتحقيق الأهداف</a:t>
                      </a:r>
                      <a:endParaRPr lang="ar-EG" sz="1800" dirty="0"/>
                    </a:p>
                  </a:txBody>
                  <a:tcPr marL="74196" marR="74196" marT="37098" marB="37098" anchor="ctr">
                    <a:lnL>
                      <a:noFill/>
                    </a:lnL>
                    <a:lnR>
                      <a:noFill/>
                    </a:lnR>
                    <a:lnT>
                      <a:noFill/>
                    </a:lnT>
                    <a:lnB>
                      <a:noFill/>
                    </a:lnB>
                    <a:noFill/>
                  </a:tcPr>
                </a:tc>
                <a:tc>
                  <a:txBody>
                    <a:bodyPr/>
                    <a:lstStyle/>
                    <a:p>
                      <a:pPr algn="ctr"/>
                      <a:r>
                        <a:rPr lang="en-US" sz="1800" b="1" dirty="0"/>
                        <a:t>Analyze and Formulate Strategies to Reach Objectives</a:t>
                      </a:r>
                      <a:endParaRPr lang="en-US" sz="1800" dirty="0"/>
                    </a:p>
                  </a:txBody>
                  <a:tcPr marL="74196" marR="74196" marT="37098" marB="37098" anchor="ctr">
                    <a:lnL>
                      <a:noFill/>
                    </a:lnL>
                    <a:lnR>
                      <a:noFill/>
                    </a:lnR>
                    <a:lnT>
                      <a:noFill/>
                    </a:lnT>
                    <a:lnB>
                      <a:noFill/>
                    </a:lnB>
                    <a:noFill/>
                  </a:tcPr>
                </a:tc>
                <a:extLst>
                  <a:ext uri="{0D108BD9-81ED-4DB2-BD59-A6C34878D82A}">
                    <a16:rowId xmlns:a16="http://schemas.microsoft.com/office/drawing/2014/main" val="1809112373"/>
                  </a:ext>
                </a:extLst>
              </a:tr>
              <a:tr h="1632314">
                <a:tc>
                  <a:txBody>
                    <a:bodyPr/>
                    <a:lstStyle/>
                    <a:p>
                      <a:pPr algn="r"/>
                      <a:r>
                        <a:rPr lang="ar-EG" sz="1800" dirty="0"/>
                        <a:t>تتناول صياغة الاستراتيجية مسألة ما الذي يجب القيام به لتحقيق الأهداف. تتضمن صياغة الاستراتيجية تحديد وتقييم البدائل التي تدعم أهداف المنظمة واختيار البديل الأفضل.</a:t>
                      </a:r>
                    </a:p>
                  </a:txBody>
                  <a:tcPr marL="74196" marR="74196" marT="37098" marB="37098" anchor="ctr">
                    <a:lnL>
                      <a:noFill/>
                    </a:lnL>
                    <a:lnR>
                      <a:noFill/>
                    </a:lnR>
                    <a:lnT>
                      <a:noFill/>
                    </a:lnT>
                    <a:lnB>
                      <a:noFill/>
                    </a:lnB>
                    <a:noFill/>
                  </a:tcPr>
                </a:tc>
                <a:tc>
                  <a:txBody>
                    <a:bodyPr/>
                    <a:lstStyle/>
                    <a:p>
                      <a:r>
                        <a:rPr lang="en-US" sz="1800"/>
                        <a:t>Formulating strategy answers the question of what needs to be done to reach objectives. Strategy formulation includes determining and evaluating alternatives that support the organization’s objectives and selecting the best alternative.</a:t>
                      </a:r>
                    </a:p>
                  </a:txBody>
                  <a:tcPr marL="74196" marR="74196" marT="37098" marB="37098" anchor="ctr">
                    <a:lnL>
                      <a:noFill/>
                    </a:lnL>
                    <a:lnR>
                      <a:noFill/>
                    </a:lnR>
                    <a:lnT>
                      <a:noFill/>
                    </a:lnT>
                    <a:lnB>
                      <a:noFill/>
                    </a:lnB>
                    <a:noFill/>
                  </a:tcPr>
                </a:tc>
                <a:extLst>
                  <a:ext uri="{0D108BD9-81ED-4DB2-BD59-A6C34878D82A}">
                    <a16:rowId xmlns:a16="http://schemas.microsoft.com/office/drawing/2014/main" val="3006411273"/>
                  </a:ext>
                </a:extLst>
              </a:tr>
              <a:tr h="1409726">
                <a:tc>
                  <a:txBody>
                    <a:bodyPr/>
                    <a:lstStyle/>
                    <a:p>
                      <a:pPr algn="r"/>
                      <a:r>
                        <a:rPr lang="ar-EG" sz="1800" b="1" dirty="0"/>
                        <a:t>الخطوة الأولى هي تقييم واقعي للوضع الحالي والماضي للمؤسسة. تشمل هذه الخطوة عادةً تحليل "من هم العملاء" </a:t>
                      </a:r>
                      <a:r>
                        <a:rPr lang="ar-EG" sz="1800" b="1" dirty="0" err="1"/>
                        <a:t>و"ما</a:t>
                      </a:r>
                      <a:r>
                        <a:rPr lang="ar-EG" sz="1800" b="1" dirty="0"/>
                        <a:t> هي احتياجاتهم كما يرونها (العملاء)."</a:t>
                      </a:r>
                      <a:endParaRPr lang="ar-EG" sz="1800" dirty="0"/>
                    </a:p>
                  </a:txBody>
                  <a:tcPr marL="74196" marR="74196" marT="37098" marB="37098" anchor="ctr">
                    <a:lnL>
                      <a:noFill/>
                    </a:lnL>
                    <a:lnR>
                      <a:noFill/>
                    </a:lnR>
                    <a:lnT>
                      <a:noFill/>
                    </a:lnT>
                    <a:lnB>
                      <a:noFill/>
                    </a:lnB>
                    <a:noFill/>
                  </a:tcPr>
                </a:tc>
                <a:tc>
                  <a:txBody>
                    <a:bodyPr/>
                    <a:lstStyle/>
                    <a:p>
                      <a:r>
                        <a:rPr lang="en-US" sz="1800" b="1"/>
                        <a:t>The first step is a realistic evaluation of the past and current position of the enterprise. This step typically includes an analysis of “who are the customers” and “what are their needs as they (the customers) see them.”</a:t>
                      </a:r>
                      <a:endParaRPr lang="en-US" sz="1800"/>
                    </a:p>
                  </a:txBody>
                  <a:tcPr marL="74196" marR="74196" marT="37098" marB="37098" anchor="ctr">
                    <a:lnL>
                      <a:noFill/>
                    </a:lnL>
                    <a:lnR>
                      <a:noFill/>
                    </a:lnR>
                    <a:lnT>
                      <a:noFill/>
                    </a:lnT>
                    <a:lnB>
                      <a:noFill/>
                    </a:lnB>
                    <a:noFill/>
                  </a:tcPr>
                </a:tc>
                <a:extLst>
                  <a:ext uri="{0D108BD9-81ED-4DB2-BD59-A6C34878D82A}">
                    <a16:rowId xmlns:a16="http://schemas.microsoft.com/office/drawing/2014/main" val="1646540320"/>
                  </a:ext>
                </a:extLst>
              </a:tr>
              <a:tr h="964549">
                <a:tc>
                  <a:txBody>
                    <a:bodyPr/>
                    <a:lstStyle/>
                    <a:p>
                      <a:pPr algn="r"/>
                      <a:r>
                        <a:rPr lang="ar-EG" sz="1800" b="1" dirty="0"/>
                        <a:t>الخطوة التالية هي تقييم البيئات الداخلية والخارجية. ما هي نقاط القوة والضعف الداخلية للمؤسسة؟</a:t>
                      </a:r>
                      <a:endParaRPr lang="ar-EG" sz="1800" dirty="0"/>
                    </a:p>
                  </a:txBody>
                  <a:tcPr marL="74196" marR="74196" marT="37098" marB="37098" anchor="ctr">
                    <a:lnL>
                      <a:noFill/>
                    </a:lnL>
                    <a:lnR>
                      <a:noFill/>
                    </a:lnR>
                    <a:lnT>
                      <a:noFill/>
                    </a:lnT>
                    <a:lnB>
                      <a:noFill/>
                    </a:lnB>
                    <a:noFill/>
                  </a:tcPr>
                </a:tc>
                <a:tc>
                  <a:txBody>
                    <a:bodyPr/>
                    <a:lstStyle/>
                    <a:p>
                      <a:r>
                        <a:rPr lang="en-US" sz="1800" b="1" dirty="0"/>
                        <a:t>The next step is an assessment of the internal and external environments. What are the internal strengths and weaknesses of the enterprise?</a:t>
                      </a:r>
                      <a:endParaRPr lang="en-US" sz="1800" dirty="0"/>
                    </a:p>
                  </a:txBody>
                  <a:tcPr marL="74196" marR="74196" marT="37098" marB="37098" anchor="ctr">
                    <a:lnL>
                      <a:noFill/>
                    </a:lnL>
                    <a:lnR>
                      <a:noFill/>
                    </a:lnR>
                    <a:lnT>
                      <a:noFill/>
                    </a:lnT>
                    <a:lnB>
                      <a:noFill/>
                    </a:lnB>
                    <a:noFill/>
                  </a:tcPr>
                </a:tc>
                <a:extLst>
                  <a:ext uri="{0D108BD9-81ED-4DB2-BD59-A6C34878D82A}">
                    <a16:rowId xmlns:a16="http://schemas.microsoft.com/office/drawing/2014/main" val="3327367539"/>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12C02496-5AC1-950F-F48C-7CFEDC07EA28}"/>
              </a:ext>
            </a:extLst>
          </p:cNvPr>
          <p:cNvGraphicFramePr>
            <a:graphicFrameLocks noGrp="1"/>
          </p:cNvGraphicFramePr>
          <p:nvPr>
            <p:extLst>
              <p:ext uri="{D42A27DB-BD31-4B8C-83A1-F6EECF244321}">
                <p14:modId xmlns:p14="http://schemas.microsoft.com/office/powerpoint/2010/main" val="1520043689"/>
              </p:ext>
            </p:extLst>
          </p:nvPr>
        </p:nvGraphicFramePr>
        <p:xfrm>
          <a:off x="609600" y="1691640"/>
          <a:ext cx="8229600" cy="4145280"/>
        </p:xfrm>
        <a:graphic>
          <a:graphicData uri="http://schemas.openxmlformats.org/drawingml/2006/table">
            <a:tbl>
              <a:tblPr/>
              <a:tblGrid>
                <a:gridCol w="4114800">
                  <a:extLst>
                    <a:ext uri="{9D8B030D-6E8A-4147-A177-3AD203B41FA5}">
                      <a16:colId xmlns:a16="http://schemas.microsoft.com/office/drawing/2014/main" val="170395638"/>
                    </a:ext>
                  </a:extLst>
                </a:gridCol>
                <a:gridCol w="4114800">
                  <a:extLst>
                    <a:ext uri="{9D8B030D-6E8A-4147-A177-3AD203B41FA5}">
                      <a16:colId xmlns:a16="http://schemas.microsoft.com/office/drawing/2014/main" val="1774264555"/>
                    </a:ext>
                  </a:extLst>
                </a:gridCol>
              </a:tblGrid>
              <a:tr h="0">
                <a:tc>
                  <a:txBody>
                    <a:bodyPr/>
                    <a:lstStyle/>
                    <a:p>
                      <a:r>
                        <a:rPr lang="ar-EG" sz="2000"/>
                        <a:t>يُعرف هذا التقييم للبيئات الخارجية والداخلية بتحليل </a:t>
                      </a:r>
                      <a:r>
                        <a:rPr lang="en-US" sz="2000"/>
                        <a:t>SWOT (</a:t>
                      </a:r>
                      <a:r>
                        <a:rPr lang="ar-EG" sz="2000"/>
                        <a:t>نقاط القوة والضعف والفرص والتهديدات).</a:t>
                      </a:r>
                    </a:p>
                  </a:txBody>
                  <a:tcPr anchor="ctr">
                    <a:lnL>
                      <a:noFill/>
                    </a:lnL>
                    <a:lnR>
                      <a:noFill/>
                    </a:lnR>
                    <a:lnT>
                      <a:noFill/>
                    </a:lnT>
                    <a:lnB>
                      <a:noFill/>
                    </a:lnB>
                    <a:noFill/>
                  </a:tcPr>
                </a:tc>
                <a:tc>
                  <a:txBody>
                    <a:bodyPr/>
                    <a:lstStyle/>
                    <a:p>
                      <a:r>
                        <a:rPr lang="en-US" sz="2000"/>
                        <a:t>This assessment of the external and internal environments is known as the SWOT analysis (strengths, weaknesses, opportunities, and threats).</a:t>
                      </a:r>
                    </a:p>
                  </a:txBody>
                  <a:tcPr anchor="ctr">
                    <a:lnL>
                      <a:noFill/>
                    </a:lnL>
                    <a:lnR>
                      <a:noFill/>
                    </a:lnR>
                    <a:lnT>
                      <a:noFill/>
                    </a:lnT>
                    <a:lnB>
                      <a:noFill/>
                    </a:lnB>
                    <a:noFill/>
                  </a:tcPr>
                </a:tc>
                <a:extLst>
                  <a:ext uri="{0D108BD9-81ED-4DB2-BD59-A6C34878D82A}">
                    <a16:rowId xmlns:a16="http://schemas.microsoft.com/office/drawing/2014/main" val="2144353175"/>
                  </a:ext>
                </a:extLst>
              </a:tr>
              <a:tr h="0">
                <a:tc>
                  <a:txBody>
                    <a:bodyPr/>
                    <a:lstStyle/>
                    <a:p>
                      <a:r>
                        <a:rPr lang="ar-EG" sz="2000"/>
                        <a:t>من خلال هذا التحليل، يتم تحديد القضايا الحرجة ومجموعة من البدائل الاستراتيجية. تتم مقارنة هذه البدائل بالمحفظة الحالية والموارد المتاحة؛ ثم يتم اختيار الاستراتيجيات التي يجب أن تدعم المهمة والأهداف الأساسية للمنظمة.</a:t>
                      </a:r>
                    </a:p>
                  </a:txBody>
                  <a:tcPr anchor="ctr">
                    <a:lnL>
                      <a:noFill/>
                    </a:lnL>
                    <a:lnR>
                      <a:noFill/>
                    </a:lnR>
                    <a:lnT>
                      <a:noFill/>
                    </a:lnT>
                    <a:lnB>
                      <a:noFill/>
                    </a:lnB>
                    <a:noFill/>
                  </a:tcPr>
                </a:tc>
                <a:tc>
                  <a:txBody>
                    <a:bodyPr/>
                    <a:lstStyle/>
                    <a:p>
                      <a:r>
                        <a:rPr lang="en-US" sz="2000" dirty="0"/>
                        <a:t>From this analysis, critical issues and a portfolio of strategic alternatives are identified. These alternatives are compared with the current portfolio and available resources; strategies are then selected that should support the basic mission and objectives of the organization.</a:t>
                      </a:r>
                    </a:p>
                  </a:txBody>
                  <a:tcPr anchor="ctr">
                    <a:lnL>
                      <a:noFill/>
                    </a:lnL>
                    <a:lnR>
                      <a:noFill/>
                    </a:lnR>
                    <a:lnT>
                      <a:noFill/>
                    </a:lnT>
                    <a:lnB>
                      <a:noFill/>
                    </a:lnB>
                    <a:noFill/>
                  </a:tcPr>
                </a:tc>
                <a:extLst>
                  <a:ext uri="{0D108BD9-81ED-4DB2-BD59-A6C34878D82A}">
                    <a16:rowId xmlns:a16="http://schemas.microsoft.com/office/drawing/2014/main" val="527373028"/>
                  </a:ext>
                </a:extLst>
              </a:tr>
            </a:tbl>
          </a:graphicData>
        </a:graphic>
      </p:graphicFrame>
      <p:sp>
        <p:nvSpPr>
          <p:cNvPr id="5" name="Rectangle 1">
            <a:extLst>
              <a:ext uri="{FF2B5EF4-FFF2-40B4-BE49-F238E27FC236}">
                <a16:creationId xmlns:a16="http://schemas.microsoft.com/office/drawing/2014/main" id="{24CE6D48-F6F7-09AB-2976-8B7A452063EA}"/>
              </a:ext>
            </a:extLst>
          </p:cNvPr>
          <p:cNvSpPr>
            <a:spLocks noChangeArrowheads="1"/>
          </p:cNvSpPr>
          <p:nvPr/>
        </p:nvSpPr>
        <p:spPr bwMode="auto">
          <a:xfrm>
            <a:off x="457200" y="212566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6" name="Graphic 21">
            <a:extLst>
              <a:ext uri="{FF2B5EF4-FFF2-40B4-BE49-F238E27FC236}">
                <a16:creationId xmlns:a16="http://schemas.microsoft.com/office/drawing/2014/main" id="{1AF0F244-1A88-D228-67FD-4F895DFAEF8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772401" y="0"/>
            <a:ext cx="1434798" cy="762000"/>
          </a:xfrm>
          <a:prstGeom prst="rect">
            <a:avLst/>
          </a:prstGeom>
        </p:spPr>
      </p:pic>
    </p:spTree>
    <p:extLst>
      <p:ext uri="{BB962C8B-B14F-4D97-AF65-F5344CB8AC3E}">
        <p14:creationId xmlns:p14="http://schemas.microsoft.com/office/powerpoint/2010/main" val="1748658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FAE27E29-9076-CEB2-9445-E3449A3DE42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4" name="Table 3">
            <a:extLst>
              <a:ext uri="{FF2B5EF4-FFF2-40B4-BE49-F238E27FC236}">
                <a16:creationId xmlns:a16="http://schemas.microsoft.com/office/drawing/2014/main" id="{40D32211-8F57-B1B3-6C85-5228B712303B}"/>
              </a:ext>
            </a:extLst>
          </p:cNvPr>
          <p:cNvGraphicFramePr>
            <a:graphicFrameLocks noGrp="1"/>
          </p:cNvGraphicFramePr>
          <p:nvPr>
            <p:extLst>
              <p:ext uri="{D42A27DB-BD31-4B8C-83A1-F6EECF244321}">
                <p14:modId xmlns:p14="http://schemas.microsoft.com/office/powerpoint/2010/main" val="3271470568"/>
              </p:ext>
            </p:extLst>
          </p:nvPr>
        </p:nvGraphicFramePr>
        <p:xfrm>
          <a:off x="190500" y="761999"/>
          <a:ext cx="8763000" cy="5541664"/>
        </p:xfrm>
        <a:graphic>
          <a:graphicData uri="http://schemas.openxmlformats.org/drawingml/2006/table">
            <a:tbl>
              <a:tblPr/>
              <a:tblGrid>
                <a:gridCol w="4381500">
                  <a:extLst>
                    <a:ext uri="{9D8B030D-6E8A-4147-A177-3AD203B41FA5}">
                      <a16:colId xmlns:a16="http://schemas.microsoft.com/office/drawing/2014/main" val="4279164483"/>
                    </a:ext>
                  </a:extLst>
                </a:gridCol>
                <a:gridCol w="4381500">
                  <a:extLst>
                    <a:ext uri="{9D8B030D-6E8A-4147-A177-3AD203B41FA5}">
                      <a16:colId xmlns:a16="http://schemas.microsoft.com/office/drawing/2014/main" val="25478282"/>
                    </a:ext>
                  </a:extLst>
                </a:gridCol>
              </a:tblGrid>
              <a:tr h="210510">
                <a:tc>
                  <a:txBody>
                    <a:bodyPr/>
                    <a:lstStyle/>
                    <a:p>
                      <a:pPr algn="ctr"/>
                      <a:r>
                        <a:rPr lang="ar-EG" sz="1600" b="1" dirty="0"/>
                        <a:t>4- تنفيذ الاستراتيجيات من خلال المشاريع</a:t>
                      </a:r>
                      <a:endParaRPr lang="ar-EG" sz="1600" dirty="0"/>
                    </a:p>
                  </a:txBody>
                  <a:tcPr marL="52627" marR="52627" marT="26314" marB="26314" anchor="ctr">
                    <a:lnL>
                      <a:noFill/>
                    </a:lnL>
                    <a:lnR>
                      <a:noFill/>
                    </a:lnR>
                    <a:lnT>
                      <a:noFill/>
                    </a:lnT>
                    <a:lnB>
                      <a:noFill/>
                    </a:lnB>
                    <a:noFill/>
                  </a:tcPr>
                </a:tc>
                <a:tc>
                  <a:txBody>
                    <a:bodyPr/>
                    <a:lstStyle/>
                    <a:p>
                      <a:pPr algn="ctr"/>
                      <a:r>
                        <a:rPr lang="en-US" sz="1600" b="1" dirty="0"/>
                        <a:t>4- Implement Strategies through Projects</a:t>
                      </a:r>
                      <a:endParaRPr lang="en-US" sz="1600" dirty="0"/>
                    </a:p>
                  </a:txBody>
                  <a:tcPr marL="52627" marR="52627" marT="26314" marB="26314" anchor="ctr">
                    <a:lnL>
                      <a:noFill/>
                    </a:lnL>
                    <a:lnR>
                      <a:noFill/>
                    </a:lnR>
                    <a:lnT>
                      <a:noFill/>
                    </a:lnT>
                    <a:lnB>
                      <a:noFill/>
                    </a:lnB>
                    <a:noFill/>
                  </a:tcPr>
                </a:tc>
                <a:extLst>
                  <a:ext uri="{0D108BD9-81ED-4DB2-BD59-A6C34878D82A}">
                    <a16:rowId xmlns:a16="http://schemas.microsoft.com/office/drawing/2014/main" val="2061202797"/>
                  </a:ext>
                </a:extLst>
              </a:tr>
              <a:tr h="526275">
                <a:tc>
                  <a:txBody>
                    <a:bodyPr/>
                    <a:lstStyle/>
                    <a:p>
                      <a:pPr algn="r"/>
                      <a:r>
                        <a:rPr lang="ar-EG" sz="1600" dirty="0"/>
                        <a:t>يجيب التنفيذ على سؤال كيفية تحقيق الاستراتيجيات بالموارد المتاحة.</a:t>
                      </a:r>
                    </a:p>
                  </a:txBody>
                  <a:tcPr marL="52627" marR="52627" marT="26314" marB="26314" anchor="ctr">
                    <a:lnL>
                      <a:noFill/>
                    </a:lnL>
                    <a:lnR>
                      <a:noFill/>
                    </a:lnR>
                    <a:lnT>
                      <a:noFill/>
                    </a:lnT>
                    <a:lnB>
                      <a:noFill/>
                    </a:lnB>
                    <a:noFill/>
                  </a:tcPr>
                </a:tc>
                <a:tc>
                  <a:txBody>
                    <a:bodyPr/>
                    <a:lstStyle/>
                    <a:p>
                      <a:r>
                        <a:rPr lang="en-US" sz="1600"/>
                        <a:t>Implementation answers the question of how strategies will be realized, given available resources.</a:t>
                      </a:r>
                    </a:p>
                  </a:txBody>
                  <a:tcPr marL="52627" marR="52627" marT="26314" marB="26314" anchor="ctr">
                    <a:lnL>
                      <a:noFill/>
                    </a:lnL>
                    <a:lnR>
                      <a:noFill/>
                    </a:lnR>
                    <a:lnT>
                      <a:noFill/>
                    </a:lnT>
                    <a:lnB>
                      <a:noFill/>
                    </a:lnB>
                    <a:noFill/>
                  </a:tcPr>
                </a:tc>
                <a:extLst>
                  <a:ext uri="{0D108BD9-81ED-4DB2-BD59-A6C34878D82A}">
                    <a16:rowId xmlns:a16="http://schemas.microsoft.com/office/drawing/2014/main" val="1510835007"/>
                  </a:ext>
                </a:extLst>
              </a:tr>
              <a:tr h="368392">
                <a:tc>
                  <a:txBody>
                    <a:bodyPr/>
                    <a:lstStyle/>
                    <a:p>
                      <a:pPr algn="r"/>
                      <a:r>
                        <a:rPr lang="ar-EG" sz="1600" b="1"/>
                        <a:t>يجب أن يشمل التنفيذ الانتباه إلى عدة مجالات رئيسية:</a:t>
                      </a:r>
                      <a:endParaRPr lang="ar-EG" sz="1600"/>
                    </a:p>
                  </a:txBody>
                  <a:tcPr marL="52627" marR="52627" marT="26314" marB="26314" anchor="ctr">
                    <a:lnL>
                      <a:noFill/>
                    </a:lnL>
                    <a:lnR>
                      <a:noFill/>
                    </a:lnR>
                    <a:lnT>
                      <a:noFill/>
                    </a:lnT>
                    <a:lnB>
                      <a:noFill/>
                    </a:lnB>
                    <a:noFill/>
                  </a:tcPr>
                </a:tc>
                <a:tc>
                  <a:txBody>
                    <a:bodyPr/>
                    <a:lstStyle/>
                    <a:p>
                      <a:r>
                        <a:rPr lang="en-US" sz="1600" b="1"/>
                        <a:t>Implementation must include attention to several key areas:</a:t>
                      </a:r>
                      <a:endParaRPr lang="en-US" sz="1600"/>
                    </a:p>
                  </a:txBody>
                  <a:tcPr marL="52627" marR="52627" marT="26314" marB="26314" anchor="ctr">
                    <a:lnL>
                      <a:noFill/>
                    </a:lnL>
                    <a:lnR>
                      <a:noFill/>
                    </a:lnR>
                    <a:lnT>
                      <a:noFill/>
                    </a:lnT>
                    <a:lnB>
                      <a:noFill/>
                    </a:lnB>
                    <a:noFill/>
                  </a:tcPr>
                </a:tc>
                <a:extLst>
                  <a:ext uri="{0D108BD9-81ED-4DB2-BD59-A6C34878D82A}">
                    <a16:rowId xmlns:a16="http://schemas.microsoft.com/office/drawing/2014/main" val="935978185"/>
                  </a:ext>
                </a:extLst>
              </a:tr>
              <a:tr h="842040">
                <a:tc>
                  <a:txBody>
                    <a:bodyPr/>
                    <a:lstStyle/>
                    <a:p>
                      <a:pPr algn="r"/>
                      <a:r>
                        <a:rPr lang="ar-EG" sz="1600" b="1" dirty="0"/>
                        <a:t>أولاً</a:t>
                      </a:r>
                      <a:r>
                        <a:rPr lang="ar-EG" sz="1600" dirty="0"/>
                        <a:t>، إتمام المهام يتطلب تخصيص الموارد. عادةً ما تمثل الموارد الأموال، الأفراد، المواهب الإدارية، المهارات التقنية، والمعدات.</a:t>
                      </a:r>
                    </a:p>
                  </a:txBody>
                  <a:tcPr marL="52627" marR="52627" marT="26314" marB="26314" anchor="ctr">
                    <a:lnL>
                      <a:noFill/>
                    </a:lnL>
                    <a:lnR>
                      <a:noFill/>
                    </a:lnR>
                    <a:lnT>
                      <a:noFill/>
                    </a:lnT>
                    <a:lnB>
                      <a:noFill/>
                    </a:lnB>
                    <a:noFill/>
                  </a:tcPr>
                </a:tc>
                <a:tc>
                  <a:txBody>
                    <a:bodyPr/>
                    <a:lstStyle/>
                    <a:p>
                      <a:r>
                        <a:rPr lang="en-US" sz="1600" b="1"/>
                        <a:t>First</a:t>
                      </a:r>
                      <a:r>
                        <a:rPr lang="en-US" sz="1600"/>
                        <a:t>, completing tasks requires allocation of resources. Resources typically represent funds, people, management talents, technological skills, and equipment.</a:t>
                      </a:r>
                    </a:p>
                  </a:txBody>
                  <a:tcPr marL="52627" marR="52627" marT="26314" marB="26314" anchor="ctr">
                    <a:lnL>
                      <a:noFill/>
                    </a:lnL>
                    <a:lnR>
                      <a:noFill/>
                    </a:lnR>
                    <a:lnT>
                      <a:noFill/>
                    </a:lnT>
                    <a:lnB>
                      <a:noFill/>
                    </a:lnB>
                    <a:noFill/>
                  </a:tcPr>
                </a:tc>
                <a:extLst>
                  <a:ext uri="{0D108BD9-81ED-4DB2-BD59-A6C34878D82A}">
                    <a16:rowId xmlns:a16="http://schemas.microsoft.com/office/drawing/2014/main" val="3141552204"/>
                  </a:ext>
                </a:extLst>
              </a:tr>
              <a:tr h="999922">
                <a:tc>
                  <a:txBody>
                    <a:bodyPr/>
                    <a:lstStyle/>
                    <a:p>
                      <a:pPr algn="r"/>
                      <a:r>
                        <a:rPr lang="ar-EG" sz="1600" b="1" dirty="0"/>
                        <a:t>ثانياً</a:t>
                      </a:r>
                      <a:r>
                        <a:rPr lang="ar-EG" sz="1600" dirty="0"/>
                        <a:t>، يتطلب التنفيذ منظمة رسمية وغير رسمية تكمل وتدعم الاستراتيجية والمشاريع. تعتمد السلطة والمسؤولية والأداء على هيكل وثقافة المنظمة.</a:t>
                      </a:r>
                    </a:p>
                  </a:txBody>
                  <a:tcPr marL="52627" marR="52627" marT="26314" marB="26314" anchor="ctr">
                    <a:lnL>
                      <a:noFill/>
                    </a:lnL>
                    <a:lnR>
                      <a:noFill/>
                    </a:lnR>
                    <a:lnT>
                      <a:noFill/>
                    </a:lnT>
                    <a:lnB>
                      <a:noFill/>
                    </a:lnB>
                    <a:noFill/>
                  </a:tcPr>
                </a:tc>
                <a:tc>
                  <a:txBody>
                    <a:bodyPr/>
                    <a:lstStyle/>
                    <a:p>
                      <a:r>
                        <a:rPr lang="en-US" sz="1600" b="1"/>
                        <a:t>Second</a:t>
                      </a:r>
                      <a:r>
                        <a:rPr lang="en-US" sz="1600"/>
                        <a:t>, implementation requires a formal and informal organization that complements and supports strategy and projects. Authority, responsibility, and performance all depend on organization structure and culture.</a:t>
                      </a:r>
                    </a:p>
                  </a:txBody>
                  <a:tcPr marL="52627" marR="52627" marT="26314" marB="26314" anchor="ctr">
                    <a:lnL>
                      <a:noFill/>
                    </a:lnL>
                    <a:lnR>
                      <a:noFill/>
                    </a:lnR>
                    <a:lnT>
                      <a:noFill/>
                    </a:lnT>
                    <a:lnB>
                      <a:noFill/>
                    </a:lnB>
                    <a:noFill/>
                  </a:tcPr>
                </a:tc>
                <a:extLst>
                  <a:ext uri="{0D108BD9-81ED-4DB2-BD59-A6C34878D82A}">
                    <a16:rowId xmlns:a16="http://schemas.microsoft.com/office/drawing/2014/main" val="3184335830"/>
                  </a:ext>
                </a:extLst>
              </a:tr>
              <a:tr h="684157">
                <a:tc>
                  <a:txBody>
                    <a:bodyPr/>
                    <a:lstStyle/>
                    <a:p>
                      <a:pPr algn="r"/>
                      <a:r>
                        <a:rPr lang="ar-EG" sz="1600" b="1" dirty="0"/>
                        <a:t>ثالثاً</a:t>
                      </a:r>
                      <a:r>
                        <a:rPr lang="ar-EG" sz="1600" dirty="0"/>
                        <a:t>، يجب وضع أنظمة التخطيط والرقابة لضمان تنفيذ الأنشطة المتعلقة بالمشاريع بفعالية.</a:t>
                      </a:r>
                    </a:p>
                  </a:txBody>
                  <a:tcPr marL="52627" marR="52627" marT="26314" marB="26314" anchor="ctr">
                    <a:lnL>
                      <a:noFill/>
                    </a:lnL>
                    <a:lnR>
                      <a:noFill/>
                    </a:lnR>
                    <a:lnT>
                      <a:noFill/>
                    </a:lnT>
                    <a:lnB>
                      <a:noFill/>
                    </a:lnB>
                    <a:noFill/>
                  </a:tcPr>
                </a:tc>
                <a:tc>
                  <a:txBody>
                    <a:bodyPr/>
                    <a:lstStyle/>
                    <a:p>
                      <a:r>
                        <a:rPr lang="en-US" sz="1600" b="1"/>
                        <a:t>Third</a:t>
                      </a:r>
                      <a:r>
                        <a:rPr lang="en-US" sz="1600"/>
                        <a:t>, planning and control systems must be in place to be certain project activities necessary to ensure strategies are effectively performed.</a:t>
                      </a:r>
                    </a:p>
                  </a:txBody>
                  <a:tcPr marL="52627" marR="52627" marT="26314" marB="26314" anchor="ctr">
                    <a:lnL>
                      <a:noFill/>
                    </a:lnL>
                    <a:lnR>
                      <a:noFill/>
                    </a:lnR>
                    <a:lnT>
                      <a:noFill/>
                    </a:lnT>
                    <a:lnB>
                      <a:noFill/>
                    </a:lnB>
                    <a:noFill/>
                  </a:tcPr>
                </a:tc>
                <a:extLst>
                  <a:ext uri="{0D108BD9-81ED-4DB2-BD59-A6C34878D82A}">
                    <a16:rowId xmlns:a16="http://schemas.microsoft.com/office/drawing/2014/main" val="1651882416"/>
                  </a:ext>
                </a:extLst>
              </a:tr>
              <a:tr h="526275">
                <a:tc>
                  <a:txBody>
                    <a:bodyPr/>
                    <a:lstStyle/>
                    <a:p>
                      <a:pPr algn="r"/>
                      <a:r>
                        <a:rPr lang="ar-EG" sz="1600" b="1" dirty="0"/>
                        <a:t>رابعاً</a:t>
                      </a:r>
                      <a:r>
                        <a:rPr lang="ar-EG" sz="1600" dirty="0"/>
                        <a:t>، سيكون تحفيز المشاركين في المشروع عاملاً رئيسياً لتحقيق نجاح المشروع.</a:t>
                      </a:r>
                    </a:p>
                  </a:txBody>
                  <a:tcPr marL="52627" marR="52627" marT="26314" marB="26314" anchor="ctr">
                    <a:lnL>
                      <a:noFill/>
                    </a:lnL>
                    <a:lnR>
                      <a:noFill/>
                    </a:lnR>
                    <a:lnT>
                      <a:noFill/>
                    </a:lnT>
                    <a:lnB>
                      <a:noFill/>
                    </a:lnB>
                    <a:noFill/>
                  </a:tcPr>
                </a:tc>
                <a:tc>
                  <a:txBody>
                    <a:bodyPr/>
                    <a:lstStyle/>
                    <a:p>
                      <a:r>
                        <a:rPr lang="en-US" sz="1600" b="1"/>
                        <a:t>Fourth</a:t>
                      </a:r>
                      <a:r>
                        <a:rPr lang="en-US" sz="1600"/>
                        <a:t>, motivating project contributors will be a major factor for achieving project success.</a:t>
                      </a:r>
                    </a:p>
                  </a:txBody>
                  <a:tcPr marL="52627" marR="52627" marT="26314" marB="26314" anchor="ctr">
                    <a:lnL>
                      <a:noFill/>
                    </a:lnL>
                    <a:lnR>
                      <a:noFill/>
                    </a:lnR>
                    <a:lnT>
                      <a:noFill/>
                    </a:lnT>
                    <a:lnB>
                      <a:noFill/>
                    </a:lnB>
                    <a:noFill/>
                  </a:tcPr>
                </a:tc>
                <a:extLst>
                  <a:ext uri="{0D108BD9-81ED-4DB2-BD59-A6C34878D82A}">
                    <a16:rowId xmlns:a16="http://schemas.microsoft.com/office/drawing/2014/main" val="157684039"/>
                  </a:ext>
                </a:extLst>
              </a:tr>
              <a:tr h="368392">
                <a:tc>
                  <a:txBody>
                    <a:bodyPr/>
                    <a:lstStyle/>
                    <a:p>
                      <a:pPr algn="r"/>
                      <a:r>
                        <a:rPr lang="ar-EG" sz="1600" b="1" dirty="0"/>
                        <a:t>أخيراً</a:t>
                      </a:r>
                      <a:r>
                        <a:rPr lang="ar-EG" sz="1600" dirty="0"/>
                        <a:t>، المجال الذي حظي بمزيد من الاهتمام في السنوات الأخيرة هو إعطاء الأولوية للمشاريع.</a:t>
                      </a:r>
                    </a:p>
                  </a:txBody>
                  <a:tcPr marL="52627" marR="52627" marT="26314" marB="26314" anchor="ctr">
                    <a:lnL>
                      <a:noFill/>
                    </a:lnL>
                    <a:lnR>
                      <a:noFill/>
                    </a:lnR>
                    <a:lnT>
                      <a:noFill/>
                    </a:lnT>
                    <a:lnB>
                      <a:noFill/>
                    </a:lnB>
                    <a:noFill/>
                  </a:tcPr>
                </a:tc>
                <a:tc>
                  <a:txBody>
                    <a:bodyPr/>
                    <a:lstStyle/>
                    <a:p>
                      <a:r>
                        <a:rPr lang="en-US" sz="1600" b="1" dirty="0"/>
                        <a:t>Finally</a:t>
                      </a:r>
                      <a:r>
                        <a:rPr lang="en-US" sz="1600" dirty="0"/>
                        <a:t>, an area receiving more attention in recent years is prioritizing projects.</a:t>
                      </a:r>
                    </a:p>
                  </a:txBody>
                  <a:tcPr marL="52627" marR="52627" marT="26314" marB="26314" anchor="ctr">
                    <a:lnL>
                      <a:noFill/>
                    </a:lnL>
                    <a:lnR>
                      <a:noFill/>
                    </a:lnR>
                    <a:lnT>
                      <a:noFill/>
                    </a:lnT>
                    <a:lnB>
                      <a:noFill/>
                    </a:lnB>
                    <a:noFill/>
                  </a:tcPr>
                </a:tc>
                <a:extLst>
                  <a:ext uri="{0D108BD9-81ED-4DB2-BD59-A6C34878D82A}">
                    <a16:rowId xmlns:a16="http://schemas.microsoft.com/office/drawing/2014/main" val="1465729776"/>
                  </a:ext>
                </a:extLst>
              </a:tr>
            </a:tbl>
          </a:graphicData>
        </a:graphic>
      </p:graphicFrame>
      <p:sp>
        <p:nvSpPr>
          <p:cNvPr id="7" name="Rectangle 2">
            <a:extLst>
              <a:ext uri="{FF2B5EF4-FFF2-40B4-BE49-F238E27FC236}">
                <a16:creationId xmlns:a16="http://schemas.microsoft.com/office/drawing/2014/main" id="{EF9EFEF3-407F-D1FA-DDDC-1DC4E7B0934C}"/>
              </a:ext>
            </a:extLst>
          </p:cNvPr>
          <p:cNvSpPr>
            <a:spLocks noChangeArrowheads="1"/>
          </p:cNvSpPr>
          <p:nvPr/>
        </p:nvSpPr>
        <p:spPr bwMode="auto">
          <a:xfrm>
            <a:off x="2203450"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054C3303-13AC-4490-2A7E-C58204580E0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391400" y="9833"/>
            <a:ext cx="1715729" cy="599768"/>
          </a:xfrm>
          <a:prstGeom prst="rect">
            <a:avLst/>
          </a:prstGeom>
        </p:spPr>
      </p:pic>
      <p:graphicFrame>
        <p:nvGraphicFramePr>
          <p:cNvPr id="8" name="Table 7">
            <a:extLst>
              <a:ext uri="{FF2B5EF4-FFF2-40B4-BE49-F238E27FC236}">
                <a16:creationId xmlns:a16="http://schemas.microsoft.com/office/drawing/2014/main" id="{69312741-9ACD-173E-402D-B834DF43C17A}"/>
              </a:ext>
            </a:extLst>
          </p:cNvPr>
          <p:cNvGraphicFramePr>
            <a:graphicFrameLocks noGrp="1"/>
          </p:cNvGraphicFramePr>
          <p:nvPr>
            <p:extLst>
              <p:ext uri="{D42A27DB-BD31-4B8C-83A1-F6EECF244321}">
                <p14:modId xmlns:p14="http://schemas.microsoft.com/office/powerpoint/2010/main" val="3456960047"/>
              </p:ext>
            </p:extLst>
          </p:nvPr>
        </p:nvGraphicFramePr>
        <p:xfrm>
          <a:off x="685800" y="838200"/>
          <a:ext cx="8229600" cy="4846320"/>
        </p:xfrm>
        <a:graphic>
          <a:graphicData uri="http://schemas.openxmlformats.org/drawingml/2006/table">
            <a:tbl>
              <a:tblPr/>
              <a:tblGrid>
                <a:gridCol w="4114800">
                  <a:extLst>
                    <a:ext uri="{9D8B030D-6E8A-4147-A177-3AD203B41FA5}">
                      <a16:colId xmlns:a16="http://schemas.microsoft.com/office/drawing/2014/main" val="1632762130"/>
                    </a:ext>
                  </a:extLst>
                </a:gridCol>
                <a:gridCol w="4114800">
                  <a:extLst>
                    <a:ext uri="{9D8B030D-6E8A-4147-A177-3AD203B41FA5}">
                      <a16:colId xmlns:a16="http://schemas.microsoft.com/office/drawing/2014/main" val="2068627822"/>
                    </a:ext>
                  </a:extLst>
                </a:gridCol>
              </a:tblGrid>
              <a:tr h="0">
                <a:tc>
                  <a:txBody>
                    <a:bodyPr/>
                    <a:lstStyle/>
                    <a:p>
                      <a:pPr algn="ctr"/>
                      <a:r>
                        <a:rPr lang="ar-EG" sz="2000" b="1" dirty="0"/>
                        <a:t>نظام إدارة المحافظ</a:t>
                      </a:r>
                      <a:endParaRPr lang="ar-EG" sz="2000" dirty="0"/>
                    </a:p>
                  </a:txBody>
                  <a:tcPr anchor="ctr">
                    <a:lnL>
                      <a:noFill/>
                    </a:lnL>
                    <a:lnR>
                      <a:noFill/>
                    </a:lnR>
                    <a:lnT>
                      <a:noFill/>
                    </a:lnT>
                    <a:lnB>
                      <a:noFill/>
                    </a:lnB>
                    <a:noFill/>
                  </a:tcPr>
                </a:tc>
                <a:tc>
                  <a:txBody>
                    <a:bodyPr/>
                    <a:lstStyle/>
                    <a:p>
                      <a:pPr algn="ctr"/>
                      <a:r>
                        <a:rPr lang="en-US" sz="2000" b="1" dirty="0"/>
                        <a:t>A Portfolio Management System</a:t>
                      </a:r>
                      <a:endParaRPr lang="en-US" sz="2000" dirty="0"/>
                    </a:p>
                  </a:txBody>
                  <a:tcPr anchor="ctr">
                    <a:lnL>
                      <a:noFill/>
                    </a:lnL>
                    <a:lnR>
                      <a:noFill/>
                    </a:lnR>
                    <a:lnT>
                      <a:noFill/>
                    </a:lnT>
                    <a:lnB>
                      <a:noFill/>
                    </a:lnB>
                    <a:noFill/>
                  </a:tcPr>
                </a:tc>
                <a:extLst>
                  <a:ext uri="{0D108BD9-81ED-4DB2-BD59-A6C34878D82A}">
                    <a16:rowId xmlns:a16="http://schemas.microsoft.com/office/drawing/2014/main" val="785893464"/>
                  </a:ext>
                </a:extLst>
              </a:tr>
              <a:tr h="0">
                <a:tc>
                  <a:txBody>
                    <a:bodyPr/>
                    <a:lstStyle/>
                    <a:p>
                      <a:pPr algn="r"/>
                      <a:r>
                        <a:rPr lang="ar-EG" sz="2000" dirty="0"/>
                        <a:t>الهدف من إدارة المحافظ هو ضمان أن المشاريع متوافقة مع الأهداف الاستراتيجية ومُحددة الأولويات بشكل مناسب. تسأل إدارة المحافظ، "ما هو الاستراتيجي لمنظمتنا؟"</a:t>
                      </a:r>
                    </a:p>
                  </a:txBody>
                  <a:tcPr anchor="ctr">
                    <a:lnL>
                      <a:noFill/>
                    </a:lnL>
                    <a:lnR>
                      <a:noFill/>
                    </a:lnR>
                    <a:lnT>
                      <a:noFill/>
                    </a:lnT>
                    <a:lnB>
                      <a:noFill/>
                    </a:lnB>
                    <a:noFill/>
                  </a:tcPr>
                </a:tc>
                <a:tc>
                  <a:txBody>
                    <a:bodyPr/>
                    <a:lstStyle/>
                    <a:p>
                      <a:r>
                        <a:rPr lang="en-US" sz="2000"/>
                        <a:t>The aim of portfolio management is to ensure that projects are aligned with strategic goals and prioritized appropriately. Portfolio management asks, “What is strategic to our organization?”</a:t>
                      </a:r>
                    </a:p>
                  </a:txBody>
                  <a:tcPr anchor="ctr">
                    <a:lnL>
                      <a:noFill/>
                    </a:lnL>
                    <a:lnR>
                      <a:noFill/>
                    </a:lnR>
                    <a:lnT>
                      <a:noFill/>
                    </a:lnT>
                    <a:lnB>
                      <a:noFill/>
                    </a:lnB>
                    <a:noFill/>
                  </a:tcPr>
                </a:tc>
                <a:extLst>
                  <a:ext uri="{0D108BD9-81ED-4DB2-BD59-A6C34878D82A}">
                    <a16:rowId xmlns:a16="http://schemas.microsoft.com/office/drawing/2014/main" val="1095088449"/>
                  </a:ext>
                </a:extLst>
              </a:tr>
              <a:tr h="0">
                <a:tc>
                  <a:txBody>
                    <a:bodyPr/>
                    <a:lstStyle/>
                    <a:p>
                      <a:pPr algn="r"/>
                      <a:r>
                        <a:rPr lang="ar-EG" sz="2000" dirty="0"/>
                        <a:t>توفر إدارة المحافظ معلومات تساعد الأشخاص على اتخاذ قرارات تجارية أفضل. نظرًا لأن المشاريع التي تسعى للحصول على التمويل والأشخاص غالبًا ما يتجاوزون الموارد المتاحة، فمن المهم اتباع عملية منطقية ومحددة لاختيار المشاريع التي سيتم تنفيذها.</a:t>
                      </a:r>
                    </a:p>
                  </a:txBody>
                  <a:tcPr anchor="ctr">
                    <a:lnL>
                      <a:noFill/>
                    </a:lnL>
                    <a:lnR>
                      <a:noFill/>
                    </a:lnR>
                    <a:lnT>
                      <a:noFill/>
                    </a:lnT>
                    <a:lnB>
                      <a:noFill/>
                    </a:lnB>
                    <a:noFill/>
                  </a:tcPr>
                </a:tc>
                <a:tc>
                  <a:txBody>
                    <a:bodyPr/>
                    <a:lstStyle/>
                    <a:p>
                      <a:r>
                        <a:rPr lang="en-US" sz="2000" dirty="0"/>
                        <a:t>Portfolio management provides information that allows people to make better business decisions. Since projects clamoring for funding and people usually outnumber available resources, it is important to follow a logical and defined process for selecting the projects to implement.</a:t>
                      </a:r>
                    </a:p>
                  </a:txBody>
                  <a:tcPr anchor="ctr">
                    <a:lnL>
                      <a:noFill/>
                    </a:lnL>
                    <a:lnR>
                      <a:noFill/>
                    </a:lnR>
                    <a:lnT>
                      <a:noFill/>
                    </a:lnT>
                    <a:lnB>
                      <a:noFill/>
                    </a:lnB>
                    <a:noFill/>
                  </a:tcPr>
                </a:tc>
                <a:extLst>
                  <a:ext uri="{0D108BD9-81ED-4DB2-BD59-A6C34878D82A}">
                    <a16:rowId xmlns:a16="http://schemas.microsoft.com/office/drawing/2014/main" val="811068560"/>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C787E883-8FCB-D47A-DAA3-A03B5B0DC70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838456" y="76200"/>
            <a:ext cx="1305544" cy="609599"/>
          </a:xfrm>
          <a:prstGeom prst="rect">
            <a:avLst/>
          </a:prstGeom>
        </p:spPr>
      </p:pic>
      <p:graphicFrame>
        <p:nvGraphicFramePr>
          <p:cNvPr id="6" name="Table 5">
            <a:extLst>
              <a:ext uri="{FF2B5EF4-FFF2-40B4-BE49-F238E27FC236}">
                <a16:creationId xmlns:a16="http://schemas.microsoft.com/office/drawing/2014/main" id="{564FA36E-BF2D-C9BC-DB7A-CC74A3A76152}"/>
              </a:ext>
            </a:extLst>
          </p:cNvPr>
          <p:cNvGraphicFramePr>
            <a:graphicFrameLocks noGrp="1"/>
          </p:cNvGraphicFramePr>
          <p:nvPr>
            <p:extLst>
              <p:ext uri="{D42A27DB-BD31-4B8C-83A1-F6EECF244321}">
                <p14:modId xmlns:p14="http://schemas.microsoft.com/office/powerpoint/2010/main" val="3602750301"/>
              </p:ext>
            </p:extLst>
          </p:nvPr>
        </p:nvGraphicFramePr>
        <p:xfrm>
          <a:off x="0" y="533400"/>
          <a:ext cx="8763000" cy="6098140"/>
        </p:xfrm>
        <a:graphic>
          <a:graphicData uri="http://schemas.openxmlformats.org/drawingml/2006/table">
            <a:tbl>
              <a:tblPr/>
              <a:tblGrid>
                <a:gridCol w="4381500">
                  <a:extLst>
                    <a:ext uri="{9D8B030D-6E8A-4147-A177-3AD203B41FA5}">
                      <a16:colId xmlns:a16="http://schemas.microsoft.com/office/drawing/2014/main" val="2563986829"/>
                    </a:ext>
                  </a:extLst>
                </a:gridCol>
                <a:gridCol w="4381500">
                  <a:extLst>
                    <a:ext uri="{9D8B030D-6E8A-4147-A177-3AD203B41FA5}">
                      <a16:colId xmlns:a16="http://schemas.microsoft.com/office/drawing/2014/main" val="3650156101"/>
                    </a:ext>
                  </a:extLst>
                </a:gridCol>
              </a:tblGrid>
              <a:tr h="344367">
                <a:tc>
                  <a:txBody>
                    <a:bodyPr/>
                    <a:lstStyle/>
                    <a:p>
                      <a:pPr algn="ctr"/>
                      <a:r>
                        <a:rPr lang="ar-EG" sz="1600" b="1" dirty="0"/>
                        <a:t>الحاجه الى نظام فعال لإدارة محفظة المشاريع</a:t>
                      </a:r>
                      <a:endParaRPr lang="ar-EG" sz="1600" dirty="0"/>
                    </a:p>
                  </a:txBody>
                  <a:tcPr marL="49195" marR="49195" marT="24598" marB="24598" anchor="ctr">
                    <a:lnL>
                      <a:noFill/>
                    </a:lnL>
                    <a:lnR>
                      <a:noFill/>
                    </a:lnR>
                    <a:lnT>
                      <a:noFill/>
                    </a:lnT>
                    <a:lnB>
                      <a:noFill/>
                    </a:lnB>
                    <a:noFill/>
                  </a:tcPr>
                </a:tc>
                <a:tc>
                  <a:txBody>
                    <a:bodyPr/>
                    <a:lstStyle/>
                    <a:p>
                      <a:pPr algn="ctr"/>
                      <a:r>
                        <a:rPr lang="en-US" sz="1600" b="1" dirty="0"/>
                        <a:t>The Need for an Effective Project Portfolio Management System</a:t>
                      </a:r>
                      <a:endParaRPr lang="en-US" sz="1600" dirty="0"/>
                    </a:p>
                  </a:txBody>
                  <a:tcPr marL="49195" marR="49195" marT="24598" marB="24598" anchor="ctr">
                    <a:lnL>
                      <a:noFill/>
                    </a:lnL>
                    <a:lnR>
                      <a:noFill/>
                    </a:lnR>
                    <a:lnT>
                      <a:noFill/>
                    </a:lnT>
                    <a:lnB>
                      <a:noFill/>
                    </a:lnB>
                    <a:noFill/>
                  </a:tcPr>
                </a:tc>
                <a:extLst>
                  <a:ext uri="{0D108BD9-81ED-4DB2-BD59-A6C34878D82A}">
                    <a16:rowId xmlns:a16="http://schemas.microsoft.com/office/drawing/2014/main" val="4050166224"/>
                  </a:ext>
                </a:extLst>
              </a:tr>
              <a:tr h="1082295">
                <a:tc>
                  <a:txBody>
                    <a:bodyPr/>
                    <a:lstStyle/>
                    <a:p>
                      <a:pPr algn="r"/>
                      <a:r>
                        <a:rPr lang="ar-EG" sz="1600" dirty="0"/>
                        <a:t>تنفيذ المشاريع دون وجود نظام أولويات قوي مرتبط بالاستراتيجية يخلق مشاكل. ثلاث من أكثر المشاكل وضوحًا يتم مناقشتها أدناه. يمكن لنظام إدارة المحافظ أن يقطع شوطًا طويلاً في الحد من أو حتى القضاء على تأثير هذه المشاكل.</a:t>
                      </a:r>
                    </a:p>
                  </a:txBody>
                  <a:tcPr marL="49195" marR="49195" marT="24598" marB="24598" anchor="ctr">
                    <a:lnL>
                      <a:noFill/>
                    </a:lnL>
                    <a:lnR>
                      <a:noFill/>
                    </a:lnR>
                    <a:lnT>
                      <a:noFill/>
                    </a:lnT>
                    <a:lnB>
                      <a:noFill/>
                    </a:lnB>
                    <a:noFill/>
                  </a:tcPr>
                </a:tc>
                <a:tc>
                  <a:txBody>
                    <a:bodyPr/>
                    <a:lstStyle/>
                    <a:p>
                      <a:r>
                        <a:rPr lang="en-US" sz="1600" dirty="0"/>
                        <a:t>Implementation of projects without a strong priority system linked to strategy creates problems. Three of the most obvious problems are discussed below. A project portfolio system can go a long way to reduce, or even eliminate, the impact of these problems.</a:t>
                      </a:r>
                    </a:p>
                  </a:txBody>
                  <a:tcPr marL="49195" marR="49195" marT="24598" marB="24598" anchor="ctr">
                    <a:lnL>
                      <a:noFill/>
                    </a:lnL>
                    <a:lnR>
                      <a:noFill/>
                    </a:lnR>
                    <a:lnT>
                      <a:noFill/>
                    </a:lnT>
                    <a:lnB>
                      <a:noFill/>
                    </a:lnB>
                    <a:noFill/>
                  </a:tcPr>
                </a:tc>
                <a:extLst>
                  <a:ext uri="{0D108BD9-81ED-4DB2-BD59-A6C34878D82A}">
                    <a16:rowId xmlns:a16="http://schemas.microsoft.com/office/drawing/2014/main" val="259699468"/>
                  </a:ext>
                </a:extLst>
              </a:tr>
              <a:tr h="196781">
                <a:tc>
                  <a:txBody>
                    <a:bodyPr/>
                    <a:lstStyle/>
                    <a:p>
                      <a:pPr algn="r"/>
                      <a:r>
                        <a:rPr lang="ar-EG" sz="1600" b="1"/>
                        <a:t>المشكلة 1: فجوة التنفيذ</a:t>
                      </a:r>
                      <a:endParaRPr lang="ar-EG" sz="1600"/>
                    </a:p>
                  </a:txBody>
                  <a:tcPr marL="49195" marR="49195" marT="24598" marB="24598" anchor="ctr">
                    <a:lnL>
                      <a:noFill/>
                    </a:lnL>
                    <a:lnR>
                      <a:noFill/>
                    </a:lnR>
                    <a:lnT>
                      <a:noFill/>
                    </a:lnT>
                    <a:lnB>
                      <a:noFill/>
                    </a:lnB>
                    <a:noFill/>
                  </a:tcPr>
                </a:tc>
                <a:tc>
                  <a:txBody>
                    <a:bodyPr/>
                    <a:lstStyle/>
                    <a:p>
                      <a:r>
                        <a:rPr lang="en-US" sz="1600" b="1"/>
                        <a:t>Problem 1: The Implementation Gap</a:t>
                      </a:r>
                      <a:endParaRPr lang="en-US" sz="1600"/>
                    </a:p>
                  </a:txBody>
                  <a:tcPr marL="49195" marR="49195" marT="24598" marB="24598" anchor="ctr">
                    <a:lnL>
                      <a:noFill/>
                    </a:lnL>
                    <a:lnR>
                      <a:noFill/>
                    </a:lnR>
                    <a:lnT>
                      <a:noFill/>
                    </a:lnT>
                    <a:lnB>
                      <a:noFill/>
                    </a:lnB>
                    <a:noFill/>
                  </a:tcPr>
                </a:tc>
                <a:extLst>
                  <a:ext uri="{0D108BD9-81ED-4DB2-BD59-A6C34878D82A}">
                    <a16:rowId xmlns:a16="http://schemas.microsoft.com/office/drawing/2014/main" val="352563042"/>
                  </a:ext>
                </a:extLst>
              </a:tr>
              <a:tr h="1672638">
                <a:tc>
                  <a:txBody>
                    <a:bodyPr/>
                    <a:lstStyle/>
                    <a:p>
                      <a:pPr algn="r"/>
                      <a:r>
                        <a:rPr lang="ar-EG" sz="1600" dirty="0"/>
                        <a:t>في المنظمات ذات دورات حياة المنتج القصيرة، من المثير للاهتمام ملاحظة أن المشاركة في التخطيط الاستراتيجي والتنفيذ غالبًا ما تشمل مشاركين من جميع المستويات داخل المنظمة. ومع ذلك، في حوالي 80 بالمائة من بقية منظمات المنتجات والخدمات، تقوم الإدارة العليا بوضع الاستراتيجية وتترك تنفيذ الاستراتيجية للمديرين الوظيفيين.</a:t>
                      </a:r>
                    </a:p>
                  </a:txBody>
                  <a:tcPr marL="49195" marR="49195" marT="24598" marB="24598" anchor="ctr">
                    <a:lnL>
                      <a:noFill/>
                    </a:lnL>
                    <a:lnR>
                      <a:noFill/>
                    </a:lnR>
                    <a:lnT>
                      <a:noFill/>
                    </a:lnT>
                    <a:lnB>
                      <a:noFill/>
                    </a:lnB>
                    <a:noFill/>
                  </a:tcPr>
                </a:tc>
                <a:tc>
                  <a:txBody>
                    <a:bodyPr/>
                    <a:lstStyle/>
                    <a:p>
                      <a:r>
                        <a:rPr lang="en-US" sz="1600"/>
                        <a:t>In organizations with short product life cycles, it is interesting to note that frequently participation in strategic planning and implementation includes participants from all levels within the organization. However, in perhaps 80 percent of the remaining product and service organizations, top management pretty much formulates strategy and leaves strategy implementation to functional managers.</a:t>
                      </a:r>
                    </a:p>
                  </a:txBody>
                  <a:tcPr marL="49195" marR="49195" marT="24598" marB="24598" anchor="ctr">
                    <a:lnL>
                      <a:noFill/>
                    </a:lnL>
                    <a:lnR>
                      <a:noFill/>
                    </a:lnR>
                    <a:lnT>
                      <a:noFill/>
                    </a:lnT>
                    <a:lnB>
                      <a:noFill/>
                    </a:lnB>
                    <a:noFill/>
                  </a:tcPr>
                </a:tc>
                <a:extLst>
                  <a:ext uri="{0D108BD9-81ED-4DB2-BD59-A6C34878D82A}">
                    <a16:rowId xmlns:a16="http://schemas.microsoft.com/office/drawing/2014/main" val="2935420136"/>
                  </a:ext>
                </a:extLst>
              </a:tr>
              <a:tr h="1229881">
                <a:tc>
                  <a:txBody>
                    <a:bodyPr/>
                    <a:lstStyle/>
                    <a:p>
                      <a:pPr algn="r"/>
                      <a:r>
                        <a:rPr lang="ar-EG" sz="1600" dirty="0"/>
                        <a:t>ضمن هذه القيود الواسعة، يتم تطوير استراتيجيات وأهداف أكثر تفصيلًا من قبل المديرين الوظيفيين. حقيقة أن هذه الأهداف والاستراتيجيات يتم وضعها بشكل مستقل على مستويات مختلفة من قبل مجموعات وظيفية داخل الهيكل التنظيمي تسبب مشاكل عديدة.</a:t>
                      </a:r>
                    </a:p>
                  </a:txBody>
                  <a:tcPr marL="49195" marR="49195" marT="24598" marB="24598" anchor="ctr">
                    <a:lnL>
                      <a:noFill/>
                    </a:lnL>
                    <a:lnR>
                      <a:noFill/>
                    </a:lnR>
                    <a:lnT>
                      <a:noFill/>
                    </a:lnT>
                    <a:lnB>
                      <a:noFill/>
                    </a:lnB>
                    <a:noFill/>
                  </a:tcPr>
                </a:tc>
                <a:tc>
                  <a:txBody>
                    <a:bodyPr/>
                    <a:lstStyle/>
                    <a:p>
                      <a:r>
                        <a:rPr lang="en-US" sz="1600" dirty="0"/>
                        <a:t>Within these broad constraints, more detailed strategies and objectives are developed by the functional managers. The fact that these objectives and strategies are made independently at different levels by functional groups within the organization hierarchy causes manifold problems.</a:t>
                      </a:r>
                    </a:p>
                  </a:txBody>
                  <a:tcPr marL="49195" marR="49195" marT="24598" marB="24598" anchor="ctr">
                    <a:lnL>
                      <a:noFill/>
                    </a:lnL>
                    <a:lnR>
                      <a:noFill/>
                    </a:lnR>
                    <a:lnT>
                      <a:noFill/>
                    </a:lnT>
                    <a:lnB>
                      <a:noFill/>
                    </a:lnB>
                    <a:noFill/>
                  </a:tcPr>
                </a:tc>
                <a:extLst>
                  <a:ext uri="{0D108BD9-81ED-4DB2-BD59-A6C34878D82A}">
                    <a16:rowId xmlns:a16="http://schemas.microsoft.com/office/drawing/2014/main" val="2535871232"/>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48DA15FF-9331-95A5-8156-7D93373C155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6" name="Table 5">
            <a:extLst>
              <a:ext uri="{FF2B5EF4-FFF2-40B4-BE49-F238E27FC236}">
                <a16:creationId xmlns:a16="http://schemas.microsoft.com/office/drawing/2014/main" id="{ADE00EAB-5A7F-1CDE-D794-C5D6E8F170F6}"/>
              </a:ext>
            </a:extLst>
          </p:cNvPr>
          <p:cNvGraphicFramePr>
            <a:graphicFrameLocks noGrp="1"/>
          </p:cNvGraphicFramePr>
          <p:nvPr>
            <p:extLst>
              <p:ext uri="{D42A27DB-BD31-4B8C-83A1-F6EECF244321}">
                <p14:modId xmlns:p14="http://schemas.microsoft.com/office/powerpoint/2010/main" val="955768414"/>
              </p:ext>
            </p:extLst>
          </p:nvPr>
        </p:nvGraphicFramePr>
        <p:xfrm>
          <a:off x="208225" y="634581"/>
          <a:ext cx="8991600" cy="5292976"/>
        </p:xfrm>
        <a:graphic>
          <a:graphicData uri="http://schemas.openxmlformats.org/drawingml/2006/table">
            <a:tbl>
              <a:tblPr/>
              <a:tblGrid>
                <a:gridCol w="4495800">
                  <a:extLst>
                    <a:ext uri="{9D8B030D-6E8A-4147-A177-3AD203B41FA5}">
                      <a16:colId xmlns:a16="http://schemas.microsoft.com/office/drawing/2014/main" val="3221090292"/>
                    </a:ext>
                  </a:extLst>
                </a:gridCol>
                <a:gridCol w="4495800">
                  <a:extLst>
                    <a:ext uri="{9D8B030D-6E8A-4147-A177-3AD203B41FA5}">
                      <a16:colId xmlns:a16="http://schemas.microsoft.com/office/drawing/2014/main" val="3834079908"/>
                    </a:ext>
                  </a:extLst>
                </a:gridCol>
              </a:tblGrid>
              <a:tr h="520226">
                <a:tc>
                  <a:txBody>
                    <a:bodyPr/>
                    <a:lstStyle/>
                    <a:p>
                      <a:pPr algn="ctr"/>
                      <a:r>
                        <a:rPr lang="en-US" sz="1600" b="1" dirty="0"/>
                        <a:t>Symptoms of Organizations Struggling with Strategy Disconnect and Unclear Priorities</a:t>
                      </a:r>
                      <a:endParaRPr lang="en-US" sz="1600" dirty="0"/>
                    </a:p>
                  </a:txBody>
                  <a:tcPr marL="52023" marR="52023" marT="26011" marB="26011" anchor="ctr">
                    <a:lnL>
                      <a:noFill/>
                    </a:lnL>
                    <a:lnR>
                      <a:noFill/>
                    </a:lnR>
                    <a:lnT>
                      <a:noFill/>
                    </a:lnT>
                    <a:lnB>
                      <a:noFill/>
                    </a:lnB>
                    <a:noFill/>
                  </a:tcPr>
                </a:tc>
                <a:tc>
                  <a:txBody>
                    <a:bodyPr/>
                    <a:lstStyle/>
                    <a:p>
                      <a:pPr algn="ctr"/>
                      <a:r>
                        <a:rPr lang="ar-EG" sz="1600" b="1" dirty="0"/>
                        <a:t>الأعراض التي تعاني منها المنظمات التي تواجه انفصال في الاستراتيجية وأولويات غير واضحة</a:t>
                      </a:r>
                      <a:endParaRPr lang="ar-EG" sz="1600" dirty="0"/>
                    </a:p>
                  </a:txBody>
                  <a:tcPr marL="52023" marR="52023" marT="26011" marB="26011" anchor="ctr">
                    <a:lnL>
                      <a:noFill/>
                    </a:lnL>
                    <a:lnR>
                      <a:noFill/>
                    </a:lnR>
                    <a:lnT>
                      <a:noFill/>
                    </a:lnT>
                    <a:lnB>
                      <a:noFill/>
                    </a:lnB>
                    <a:noFill/>
                  </a:tcPr>
                </a:tc>
                <a:extLst>
                  <a:ext uri="{0D108BD9-81ED-4DB2-BD59-A6C34878D82A}">
                    <a16:rowId xmlns:a16="http://schemas.microsoft.com/office/drawing/2014/main" val="501097325"/>
                  </a:ext>
                </a:extLst>
              </a:tr>
              <a:tr h="520226">
                <a:tc>
                  <a:txBody>
                    <a:bodyPr/>
                    <a:lstStyle/>
                    <a:p>
                      <a:r>
                        <a:rPr lang="en-US" sz="1600"/>
                        <a:t>Conflicts frequently occur among functional managers and cause lack of trust.</a:t>
                      </a:r>
                    </a:p>
                  </a:txBody>
                  <a:tcPr marL="52023" marR="52023" marT="26011" marB="26011" anchor="ctr">
                    <a:lnL>
                      <a:noFill/>
                    </a:lnL>
                    <a:lnR>
                      <a:noFill/>
                    </a:lnR>
                    <a:lnT>
                      <a:noFill/>
                    </a:lnT>
                    <a:lnB>
                      <a:noFill/>
                    </a:lnB>
                    <a:noFill/>
                  </a:tcPr>
                </a:tc>
                <a:tc>
                  <a:txBody>
                    <a:bodyPr/>
                    <a:lstStyle/>
                    <a:p>
                      <a:pPr algn="r"/>
                      <a:r>
                        <a:rPr lang="ar-EG" sz="1600"/>
                        <a:t>تحدث النزاعات بشكل متكرر بين المدراء الوظيفيين مما يسبب نقص الثقة.</a:t>
                      </a:r>
                    </a:p>
                  </a:txBody>
                  <a:tcPr marL="52023" marR="52023" marT="26011" marB="26011" anchor="ctr">
                    <a:lnL>
                      <a:noFill/>
                    </a:lnL>
                    <a:lnR>
                      <a:noFill/>
                    </a:lnR>
                    <a:lnT>
                      <a:noFill/>
                    </a:lnT>
                    <a:lnB>
                      <a:noFill/>
                    </a:lnB>
                    <a:noFill/>
                  </a:tcPr>
                </a:tc>
                <a:extLst>
                  <a:ext uri="{0D108BD9-81ED-4DB2-BD59-A6C34878D82A}">
                    <a16:rowId xmlns:a16="http://schemas.microsoft.com/office/drawing/2014/main" val="2973894068"/>
                  </a:ext>
                </a:extLst>
              </a:tr>
              <a:tr h="364158">
                <a:tc>
                  <a:txBody>
                    <a:bodyPr/>
                    <a:lstStyle/>
                    <a:p>
                      <a:r>
                        <a:rPr lang="en-US" sz="1600"/>
                        <a:t>Frequent meetings are called to establish or renegotiate priorities.</a:t>
                      </a:r>
                    </a:p>
                  </a:txBody>
                  <a:tcPr marL="52023" marR="52023" marT="26011" marB="26011" anchor="ctr">
                    <a:lnL>
                      <a:noFill/>
                    </a:lnL>
                    <a:lnR>
                      <a:noFill/>
                    </a:lnR>
                    <a:lnT>
                      <a:noFill/>
                    </a:lnT>
                    <a:lnB>
                      <a:noFill/>
                    </a:lnB>
                    <a:noFill/>
                  </a:tcPr>
                </a:tc>
                <a:tc>
                  <a:txBody>
                    <a:bodyPr/>
                    <a:lstStyle/>
                    <a:p>
                      <a:pPr algn="r"/>
                      <a:r>
                        <a:rPr lang="ar-EG" sz="1600"/>
                        <a:t>تُعقد الاجتماعات بشكل متكرر لتحديد أو إعادة تحديد الأولويات.</a:t>
                      </a:r>
                    </a:p>
                  </a:txBody>
                  <a:tcPr marL="52023" marR="52023" marT="26011" marB="26011" anchor="ctr">
                    <a:lnL>
                      <a:noFill/>
                    </a:lnL>
                    <a:lnR>
                      <a:noFill/>
                    </a:lnR>
                    <a:lnT>
                      <a:noFill/>
                    </a:lnT>
                    <a:lnB>
                      <a:noFill/>
                    </a:lnB>
                    <a:noFill/>
                  </a:tcPr>
                </a:tc>
                <a:extLst>
                  <a:ext uri="{0D108BD9-81ED-4DB2-BD59-A6C34878D82A}">
                    <a16:rowId xmlns:a16="http://schemas.microsoft.com/office/drawing/2014/main" val="1255657675"/>
                  </a:ext>
                </a:extLst>
              </a:tr>
              <a:tr h="676293">
                <a:tc>
                  <a:txBody>
                    <a:bodyPr/>
                    <a:lstStyle/>
                    <a:p>
                      <a:r>
                        <a:rPr lang="en-US" sz="1600"/>
                        <a:t>People frequently shift from one project to another, depending on current priority. Employees are confused about which projects are important.</a:t>
                      </a:r>
                    </a:p>
                  </a:txBody>
                  <a:tcPr marL="52023" marR="52023" marT="26011" marB="26011" anchor="ctr">
                    <a:lnL>
                      <a:noFill/>
                    </a:lnL>
                    <a:lnR>
                      <a:noFill/>
                    </a:lnR>
                    <a:lnT>
                      <a:noFill/>
                    </a:lnT>
                    <a:lnB>
                      <a:noFill/>
                    </a:lnB>
                    <a:noFill/>
                  </a:tcPr>
                </a:tc>
                <a:tc>
                  <a:txBody>
                    <a:bodyPr/>
                    <a:lstStyle/>
                    <a:p>
                      <a:pPr algn="r"/>
                      <a:r>
                        <a:rPr lang="ar-EG" sz="1600"/>
                        <a:t>يتحول الأشخاص باستمرار من مشروع إلى آخر حسب الأولوية الحالية، مما يسبب ارتباكًا لدى الموظفين حول أهمية المشاريع.</a:t>
                      </a:r>
                    </a:p>
                  </a:txBody>
                  <a:tcPr marL="52023" marR="52023" marT="26011" marB="26011" anchor="ctr">
                    <a:lnL>
                      <a:noFill/>
                    </a:lnL>
                    <a:lnR>
                      <a:noFill/>
                    </a:lnR>
                    <a:lnT>
                      <a:noFill/>
                    </a:lnT>
                    <a:lnB>
                      <a:noFill/>
                    </a:lnB>
                    <a:noFill/>
                  </a:tcPr>
                </a:tc>
                <a:extLst>
                  <a:ext uri="{0D108BD9-81ED-4DB2-BD59-A6C34878D82A}">
                    <a16:rowId xmlns:a16="http://schemas.microsoft.com/office/drawing/2014/main" val="3897395510"/>
                  </a:ext>
                </a:extLst>
              </a:tr>
              <a:tr h="364158">
                <a:tc>
                  <a:txBody>
                    <a:bodyPr/>
                    <a:lstStyle/>
                    <a:p>
                      <a:r>
                        <a:rPr lang="en-US" sz="1600"/>
                        <a:t>People are working on multiple projects and feel inefficient.</a:t>
                      </a:r>
                    </a:p>
                  </a:txBody>
                  <a:tcPr marL="52023" marR="52023" marT="26011" marB="26011" anchor="ctr">
                    <a:lnL>
                      <a:noFill/>
                    </a:lnL>
                    <a:lnR>
                      <a:noFill/>
                    </a:lnR>
                    <a:lnT>
                      <a:noFill/>
                    </a:lnT>
                    <a:lnB>
                      <a:noFill/>
                    </a:lnB>
                    <a:noFill/>
                  </a:tcPr>
                </a:tc>
                <a:tc>
                  <a:txBody>
                    <a:bodyPr/>
                    <a:lstStyle/>
                    <a:p>
                      <a:pPr algn="r"/>
                      <a:r>
                        <a:rPr lang="ar-EG" sz="1600"/>
                        <a:t>يعمل الأفراد على مشاريع متعددة ويشعرون بعدم الكفاءة.</a:t>
                      </a:r>
                    </a:p>
                  </a:txBody>
                  <a:tcPr marL="52023" marR="52023" marT="26011" marB="26011" anchor="ctr">
                    <a:lnL>
                      <a:noFill/>
                    </a:lnL>
                    <a:lnR>
                      <a:noFill/>
                    </a:lnR>
                    <a:lnT>
                      <a:noFill/>
                    </a:lnT>
                    <a:lnB>
                      <a:noFill/>
                    </a:lnB>
                    <a:noFill/>
                  </a:tcPr>
                </a:tc>
                <a:extLst>
                  <a:ext uri="{0D108BD9-81ED-4DB2-BD59-A6C34878D82A}">
                    <a16:rowId xmlns:a16="http://schemas.microsoft.com/office/drawing/2014/main" val="3133583935"/>
                  </a:ext>
                </a:extLst>
              </a:tr>
              <a:tr h="208090">
                <a:tc>
                  <a:txBody>
                    <a:bodyPr/>
                    <a:lstStyle/>
                    <a:p>
                      <a:r>
                        <a:rPr lang="en-US" sz="1600"/>
                        <a:t>Resources are not adequate.</a:t>
                      </a:r>
                    </a:p>
                  </a:txBody>
                  <a:tcPr marL="52023" marR="52023" marT="26011" marB="26011" anchor="ctr">
                    <a:lnL>
                      <a:noFill/>
                    </a:lnL>
                    <a:lnR>
                      <a:noFill/>
                    </a:lnR>
                    <a:lnT>
                      <a:noFill/>
                    </a:lnT>
                    <a:lnB>
                      <a:noFill/>
                    </a:lnB>
                    <a:noFill/>
                  </a:tcPr>
                </a:tc>
                <a:tc>
                  <a:txBody>
                    <a:bodyPr/>
                    <a:lstStyle/>
                    <a:p>
                      <a:pPr algn="r"/>
                      <a:r>
                        <a:rPr lang="ar-EG" sz="1600"/>
                        <a:t>الموارد غير كافية.</a:t>
                      </a:r>
                    </a:p>
                  </a:txBody>
                  <a:tcPr marL="52023" marR="52023" marT="26011" marB="26011" anchor="ctr">
                    <a:lnL>
                      <a:noFill/>
                    </a:lnL>
                    <a:lnR>
                      <a:noFill/>
                    </a:lnR>
                    <a:lnT>
                      <a:noFill/>
                    </a:lnT>
                    <a:lnB>
                      <a:noFill/>
                    </a:lnB>
                    <a:noFill/>
                  </a:tcPr>
                </a:tc>
                <a:extLst>
                  <a:ext uri="{0D108BD9-81ED-4DB2-BD59-A6C34878D82A}">
                    <a16:rowId xmlns:a16="http://schemas.microsoft.com/office/drawing/2014/main" val="1291610735"/>
                  </a:ext>
                </a:extLst>
              </a:tr>
              <a:tr h="208090">
                <a:tc>
                  <a:txBody>
                    <a:bodyPr/>
                    <a:lstStyle/>
                    <a:p>
                      <a:r>
                        <a:rPr lang="en-US" sz="1600" b="1"/>
                        <a:t>Explanation</a:t>
                      </a:r>
                      <a:endParaRPr lang="en-US" sz="1600"/>
                    </a:p>
                  </a:txBody>
                  <a:tcPr marL="52023" marR="52023" marT="26011" marB="26011" anchor="ctr">
                    <a:lnL>
                      <a:noFill/>
                    </a:lnL>
                    <a:lnR>
                      <a:noFill/>
                    </a:lnR>
                    <a:lnT>
                      <a:noFill/>
                    </a:lnT>
                    <a:lnB>
                      <a:noFill/>
                    </a:lnB>
                    <a:noFill/>
                  </a:tcPr>
                </a:tc>
                <a:tc>
                  <a:txBody>
                    <a:bodyPr/>
                    <a:lstStyle/>
                    <a:p>
                      <a:pPr algn="r"/>
                      <a:r>
                        <a:rPr lang="ar-EG" sz="1600" b="1"/>
                        <a:t>توضيح</a:t>
                      </a:r>
                      <a:endParaRPr lang="ar-EG" sz="1600"/>
                    </a:p>
                  </a:txBody>
                  <a:tcPr marL="52023" marR="52023" marT="26011" marB="26011" anchor="ctr">
                    <a:lnL>
                      <a:noFill/>
                    </a:lnL>
                    <a:lnR>
                      <a:noFill/>
                    </a:lnR>
                    <a:lnT>
                      <a:noFill/>
                    </a:lnT>
                    <a:lnB>
                      <a:noFill/>
                    </a:lnB>
                    <a:noFill/>
                  </a:tcPr>
                </a:tc>
                <a:extLst>
                  <a:ext uri="{0D108BD9-81ED-4DB2-BD59-A6C34878D82A}">
                    <a16:rowId xmlns:a16="http://schemas.microsoft.com/office/drawing/2014/main" val="3315503731"/>
                  </a:ext>
                </a:extLst>
              </a:tr>
              <a:tr h="1456632">
                <a:tc>
                  <a:txBody>
                    <a:bodyPr/>
                    <a:lstStyle/>
                    <a:p>
                      <a:r>
                        <a:rPr lang="en-US" sz="1600"/>
                        <a:t>Because clear linkages do not exist, the organizational environment becomes dysfunctional, confused, and ripe for ineffective implementation of organizational strategy and projects. The "implementation gap" refers to the lack of understanding and consensus of organizational strategy among top and middle-level managers.</a:t>
                      </a:r>
                    </a:p>
                  </a:txBody>
                  <a:tcPr marL="52023" marR="52023" marT="26011" marB="26011" anchor="ctr">
                    <a:lnL>
                      <a:noFill/>
                    </a:lnL>
                    <a:lnR>
                      <a:noFill/>
                    </a:lnR>
                    <a:lnT>
                      <a:noFill/>
                    </a:lnT>
                    <a:lnB>
                      <a:noFill/>
                    </a:lnB>
                    <a:noFill/>
                  </a:tcPr>
                </a:tc>
                <a:tc>
                  <a:txBody>
                    <a:bodyPr/>
                    <a:lstStyle/>
                    <a:p>
                      <a:pPr algn="r"/>
                      <a:r>
                        <a:rPr lang="ar-EG" sz="1600" dirty="0"/>
                        <a:t>بسبب عدم وجود روابط واضحة، تصبح البيئة التنظيمية مختلة ومرتبكة وقابلة لتنفيذ غير فعال لاستراتيجية المنظمة والمشاريع. يُشير مصطلح "فجوة التنفيذ" إلى نقص الفهم والتوافق حول استراتيجية المنظمة بين المدراء في المستويات العليا والمتوسطة.</a:t>
                      </a:r>
                    </a:p>
                  </a:txBody>
                  <a:tcPr marL="52023" marR="52023" marT="26011" marB="26011" anchor="ctr">
                    <a:lnL>
                      <a:noFill/>
                    </a:lnL>
                    <a:lnR>
                      <a:noFill/>
                    </a:lnR>
                    <a:lnT>
                      <a:noFill/>
                    </a:lnT>
                    <a:lnB>
                      <a:noFill/>
                    </a:lnB>
                    <a:noFill/>
                  </a:tcPr>
                </a:tc>
                <a:extLst>
                  <a:ext uri="{0D108BD9-81ED-4DB2-BD59-A6C34878D82A}">
                    <a16:rowId xmlns:a16="http://schemas.microsoft.com/office/drawing/2014/main" val="205969536"/>
                  </a:ext>
                </a:extLst>
              </a:tr>
            </a:tbl>
          </a:graphicData>
        </a:graphic>
      </p:graphicFrame>
      <p:sp>
        <p:nvSpPr>
          <p:cNvPr id="7" name="Rectangle 1">
            <a:extLst>
              <a:ext uri="{FF2B5EF4-FFF2-40B4-BE49-F238E27FC236}">
                <a16:creationId xmlns:a16="http://schemas.microsoft.com/office/drawing/2014/main" id="{676FB353-92B6-CB1D-F27C-38BA71800859}"/>
              </a:ext>
            </a:extLst>
          </p:cNvPr>
          <p:cNvSpPr>
            <a:spLocks noChangeArrowheads="1"/>
          </p:cNvSpPr>
          <p:nvPr/>
        </p:nvSpPr>
        <p:spPr bwMode="auto">
          <a:xfrm>
            <a:off x="2230438"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D24D7140-1553-4A9C-36FC-5EC46381B19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872869" y="-76200"/>
            <a:ext cx="1305544" cy="761999"/>
          </a:xfrm>
          <a:prstGeom prst="rect">
            <a:avLst/>
          </a:prstGeom>
        </p:spPr>
      </p:pic>
      <p:graphicFrame>
        <p:nvGraphicFramePr>
          <p:cNvPr id="6" name="Table 5">
            <a:extLst>
              <a:ext uri="{FF2B5EF4-FFF2-40B4-BE49-F238E27FC236}">
                <a16:creationId xmlns:a16="http://schemas.microsoft.com/office/drawing/2014/main" id="{CB69399B-B059-0567-ED62-1951C7AC7851}"/>
              </a:ext>
            </a:extLst>
          </p:cNvPr>
          <p:cNvGraphicFramePr>
            <a:graphicFrameLocks noGrp="1"/>
          </p:cNvGraphicFramePr>
          <p:nvPr>
            <p:extLst>
              <p:ext uri="{D42A27DB-BD31-4B8C-83A1-F6EECF244321}">
                <p14:modId xmlns:p14="http://schemas.microsoft.com/office/powerpoint/2010/main" val="2181327796"/>
              </p:ext>
            </p:extLst>
          </p:nvPr>
        </p:nvGraphicFramePr>
        <p:xfrm>
          <a:off x="152400" y="533400"/>
          <a:ext cx="8839200" cy="5987932"/>
        </p:xfrm>
        <a:graphic>
          <a:graphicData uri="http://schemas.openxmlformats.org/drawingml/2006/table">
            <a:tbl>
              <a:tblPr/>
              <a:tblGrid>
                <a:gridCol w="4419600">
                  <a:extLst>
                    <a:ext uri="{9D8B030D-6E8A-4147-A177-3AD203B41FA5}">
                      <a16:colId xmlns:a16="http://schemas.microsoft.com/office/drawing/2014/main" val="1294548224"/>
                    </a:ext>
                  </a:extLst>
                </a:gridCol>
                <a:gridCol w="4419600">
                  <a:extLst>
                    <a:ext uri="{9D8B030D-6E8A-4147-A177-3AD203B41FA5}">
                      <a16:colId xmlns:a16="http://schemas.microsoft.com/office/drawing/2014/main" val="3342422311"/>
                    </a:ext>
                  </a:extLst>
                </a:gridCol>
              </a:tblGrid>
              <a:tr h="160211">
                <a:tc>
                  <a:txBody>
                    <a:bodyPr/>
                    <a:lstStyle/>
                    <a:p>
                      <a:pPr algn="ctr"/>
                      <a:r>
                        <a:rPr lang="en-US" sz="1400" b="1"/>
                        <a:t>Problem 2: Organization Politics</a:t>
                      </a:r>
                      <a:endParaRPr lang="en-US" sz="1400"/>
                    </a:p>
                  </a:txBody>
                  <a:tcPr marL="40053" marR="40053" marT="20026" marB="20026" anchor="ctr">
                    <a:lnL>
                      <a:noFill/>
                    </a:lnL>
                    <a:lnR>
                      <a:noFill/>
                    </a:lnR>
                    <a:lnT>
                      <a:noFill/>
                    </a:lnT>
                    <a:lnB>
                      <a:noFill/>
                    </a:lnB>
                    <a:noFill/>
                  </a:tcPr>
                </a:tc>
                <a:tc>
                  <a:txBody>
                    <a:bodyPr/>
                    <a:lstStyle/>
                    <a:p>
                      <a:pPr algn="ctr"/>
                      <a:r>
                        <a:rPr lang="ar-EG" sz="1400" b="1" dirty="0"/>
                        <a:t>المشكلة 2: السياسات التنظيمية</a:t>
                      </a:r>
                      <a:endParaRPr lang="ar-EG" sz="1400" dirty="0"/>
                    </a:p>
                  </a:txBody>
                  <a:tcPr marL="40053" marR="40053" marT="20026" marB="20026" anchor="ctr">
                    <a:lnL>
                      <a:noFill/>
                    </a:lnL>
                    <a:lnR>
                      <a:noFill/>
                    </a:lnR>
                    <a:lnT>
                      <a:noFill/>
                    </a:lnT>
                    <a:lnB>
                      <a:noFill/>
                    </a:lnB>
                    <a:noFill/>
                  </a:tcPr>
                </a:tc>
                <a:extLst>
                  <a:ext uri="{0D108BD9-81ED-4DB2-BD59-A6C34878D82A}">
                    <a16:rowId xmlns:a16="http://schemas.microsoft.com/office/drawing/2014/main" val="596419856"/>
                  </a:ext>
                </a:extLst>
              </a:tr>
              <a:tr h="400528">
                <a:tc>
                  <a:txBody>
                    <a:bodyPr/>
                    <a:lstStyle/>
                    <a:p>
                      <a:r>
                        <a:rPr lang="en-US" sz="1400"/>
                        <a:t>Politics exist in every organization and can have a significant influence on which projects receive funding and high priority.</a:t>
                      </a:r>
                    </a:p>
                  </a:txBody>
                  <a:tcPr marL="40053" marR="40053" marT="20026" marB="20026" anchor="ctr">
                    <a:lnL>
                      <a:noFill/>
                    </a:lnL>
                    <a:lnR>
                      <a:noFill/>
                    </a:lnR>
                    <a:lnT>
                      <a:noFill/>
                    </a:lnT>
                    <a:lnB>
                      <a:noFill/>
                    </a:lnB>
                    <a:noFill/>
                  </a:tcPr>
                </a:tc>
                <a:tc>
                  <a:txBody>
                    <a:bodyPr/>
                    <a:lstStyle/>
                    <a:p>
                      <a:pPr algn="r"/>
                      <a:r>
                        <a:rPr lang="ar-EG" sz="1400" dirty="0"/>
                        <a:t>السياسة موجودة في كل منظمة ويمكن أن يكون لها تأثير كبير على المشاريع التي تحصل على التمويل والأولوية العالية.</a:t>
                      </a:r>
                    </a:p>
                  </a:txBody>
                  <a:tcPr marL="40053" marR="40053" marT="20026" marB="20026" anchor="ctr">
                    <a:lnL>
                      <a:noFill/>
                    </a:lnL>
                    <a:lnR>
                      <a:noFill/>
                    </a:lnR>
                    <a:lnT>
                      <a:noFill/>
                    </a:lnT>
                    <a:lnB>
                      <a:noFill/>
                    </a:lnB>
                    <a:noFill/>
                  </a:tcPr>
                </a:tc>
                <a:extLst>
                  <a:ext uri="{0D108BD9-81ED-4DB2-BD59-A6C34878D82A}">
                    <a16:rowId xmlns:a16="http://schemas.microsoft.com/office/drawing/2014/main" val="1052602915"/>
                  </a:ext>
                </a:extLst>
              </a:tr>
              <a:tr h="520686">
                <a:tc>
                  <a:txBody>
                    <a:bodyPr/>
                    <a:lstStyle/>
                    <a:p>
                      <a:r>
                        <a:rPr lang="en-US" sz="1400"/>
                        <a:t>This is especially true when the criteria and process for selecting projects are ill-defined and not aligned with the mission of the firm.</a:t>
                      </a:r>
                    </a:p>
                  </a:txBody>
                  <a:tcPr marL="40053" marR="40053" marT="20026" marB="20026" anchor="ctr">
                    <a:lnL>
                      <a:noFill/>
                    </a:lnL>
                    <a:lnR>
                      <a:noFill/>
                    </a:lnR>
                    <a:lnT>
                      <a:noFill/>
                    </a:lnT>
                    <a:lnB>
                      <a:noFill/>
                    </a:lnB>
                    <a:noFill/>
                  </a:tcPr>
                </a:tc>
                <a:tc>
                  <a:txBody>
                    <a:bodyPr/>
                    <a:lstStyle/>
                    <a:p>
                      <a:pPr algn="r"/>
                      <a:r>
                        <a:rPr lang="ar-EG" sz="1400" dirty="0"/>
                        <a:t>ينطبق هذا بشكل خاص عندما تكون معايير وعمليات اختيار المشاريع غير محددة بشكل جيد وغير متوافقة مع مهمة الشركة.</a:t>
                      </a:r>
                    </a:p>
                  </a:txBody>
                  <a:tcPr marL="40053" marR="40053" marT="20026" marB="20026" anchor="ctr">
                    <a:lnL>
                      <a:noFill/>
                    </a:lnL>
                    <a:lnR>
                      <a:noFill/>
                    </a:lnR>
                    <a:lnT>
                      <a:noFill/>
                    </a:lnT>
                    <a:lnB>
                      <a:noFill/>
                    </a:lnB>
                    <a:noFill/>
                  </a:tcPr>
                </a:tc>
                <a:extLst>
                  <a:ext uri="{0D108BD9-81ED-4DB2-BD59-A6C34878D82A}">
                    <a16:rowId xmlns:a16="http://schemas.microsoft.com/office/drawing/2014/main" val="579623718"/>
                  </a:ext>
                </a:extLst>
              </a:tr>
              <a:tr h="520686">
                <a:tc>
                  <a:txBody>
                    <a:bodyPr/>
                    <a:lstStyle/>
                    <a:p>
                      <a:r>
                        <a:rPr lang="en-US" sz="1400"/>
                        <a:t>Project selection may be based not so much on facts and sound reasoning, but rather on the persuasiveness and power of people advocating projects.</a:t>
                      </a:r>
                    </a:p>
                  </a:txBody>
                  <a:tcPr marL="40053" marR="40053" marT="20026" marB="20026" anchor="ctr">
                    <a:lnL>
                      <a:noFill/>
                    </a:lnL>
                    <a:lnR>
                      <a:noFill/>
                    </a:lnR>
                    <a:lnT>
                      <a:noFill/>
                    </a:lnT>
                    <a:lnB>
                      <a:noFill/>
                    </a:lnB>
                    <a:noFill/>
                  </a:tcPr>
                </a:tc>
                <a:tc>
                  <a:txBody>
                    <a:bodyPr/>
                    <a:lstStyle/>
                    <a:p>
                      <a:pPr algn="r"/>
                      <a:r>
                        <a:rPr lang="ar-EG" sz="1400" dirty="0"/>
                        <a:t>قد يكون اختيار المشاريع مبنيًا ليس على الحقائق والمنطق السليم، بل على قوة وإقناع الأشخاص الذين يدعمون المشاريع.</a:t>
                      </a:r>
                    </a:p>
                  </a:txBody>
                  <a:tcPr marL="40053" marR="40053" marT="20026" marB="20026" anchor="ctr">
                    <a:lnL>
                      <a:noFill/>
                    </a:lnL>
                    <a:lnR>
                      <a:noFill/>
                    </a:lnR>
                    <a:lnT>
                      <a:noFill/>
                    </a:lnT>
                    <a:lnB>
                      <a:noFill/>
                    </a:lnB>
                    <a:noFill/>
                  </a:tcPr>
                </a:tc>
                <a:extLst>
                  <a:ext uri="{0D108BD9-81ED-4DB2-BD59-A6C34878D82A}">
                    <a16:rowId xmlns:a16="http://schemas.microsoft.com/office/drawing/2014/main" val="2501679675"/>
                  </a:ext>
                </a:extLst>
              </a:tr>
              <a:tr h="400528">
                <a:tc>
                  <a:txBody>
                    <a:bodyPr/>
                    <a:lstStyle/>
                    <a:p>
                      <a:r>
                        <a:rPr lang="en-US" sz="1400" dirty="0"/>
                        <a:t>The term “sacred cow” is often used to denote a project that a powerful, high-ranking official is advocating.</a:t>
                      </a:r>
                    </a:p>
                  </a:txBody>
                  <a:tcPr marL="40053" marR="40053" marT="20026" marB="20026" anchor="ctr">
                    <a:lnL>
                      <a:noFill/>
                    </a:lnL>
                    <a:lnR>
                      <a:noFill/>
                    </a:lnR>
                    <a:lnT>
                      <a:noFill/>
                    </a:lnT>
                    <a:lnB>
                      <a:noFill/>
                    </a:lnB>
                    <a:noFill/>
                  </a:tcPr>
                </a:tc>
                <a:tc>
                  <a:txBody>
                    <a:bodyPr/>
                    <a:lstStyle/>
                    <a:p>
                      <a:pPr algn="r"/>
                      <a:r>
                        <a:rPr lang="ar-EG" sz="1400" dirty="0"/>
                        <a:t>يُستخدم مصطلح "البقرة المقدسة" للإشارة إلى مشروع يدعمه مسؤول قوي ورفيع المستوى.</a:t>
                      </a:r>
                    </a:p>
                  </a:txBody>
                  <a:tcPr marL="40053" marR="40053" marT="20026" marB="20026" anchor="ctr">
                    <a:lnL>
                      <a:noFill/>
                    </a:lnL>
                    <a:lnR>
                      <a:noFill/>
                    </a:lnR>
                    <a:lnT>
                      <a:noFill/>
                    </a:lnT>
                    <a:lnB>
                      <a:noFill/>
                    </a:lnB>
                    <a:noFill/>
                  </a:tcPr>
                </a:tc>
                <a:extLst>
                  <a:ext uri="{0D108BD9-81ED-4DB2-BD59-A6C34878D82A}">
                    <a16:rowId xmlns:a16="http://schemas.microsoft.com/office/drawing/2014/main" val="1198605982"/>
                  </a:ext>
                </a:extLst>
              </a:tr>
              <a:tr h="400528">
                <a:tc>
                  <a:txBody>
                    <a:bodyPr/>
                    <a:lstStyle/>
                    <a:p>
                      <a:r>
                        <a:rPr lang="en-US" sz="1400"/>
                        <a:t>Politics can play a role not only in project selection but also in the aspirations behind projects.</a:t>
                      </a:r>
                    </a:p>
                  </a:txBody>
                  <a:tcPr marL="40053" marR="40053" marT="20026" marB="20026" anchor="ctr">
                    <a:lnL>
                      <a:noFill/>
                    </a:lnL>
                    <a:lnR>
                      <a:noFill/>
                    </a:lnR>
                    <a:lnT>
                      <a:noFill/>
                    </a:lnT>
                    <a:lnB>
                      <a:noFill/>
                    </a:lnB>
                    <a:noFill/>
                  </a:tcPr>
                </a:tc>
                <a:tc>
                  <a:txBody>
                    <a:bodyPr/>
                    <a:lstStyle/>
                    <a:p>
                      <a:pPr algn="r"/>
                      <a:r>
                        <a:rPr lang="ar-EG" sz="1400" dirty="0"/>
                        <a:t>يمكن أن تلعب السياسة دورًا ليس فقط في اختيار المشاريع ولكن أيضًا في الطموحات التي تقف وراءها.</a:t>
                      </a:r>
                    </a:p>
                  </a:txBody>
                  <a:tcPr marL="40053" marR="40053" marT="20026" marB="20026" anchor="ctr">
                    <a:lnL>
                      <a:noFill/>
                    </a:lnL>
                    <a:lnR>
                      <a:noFill/>
                    </a:lnR>
                    <a:lnT>
                      <a:noFill/>
                    </a:lnT>
                    <a:lnB>
                      <a:noFill/>
                    </a:lnB>
                    <a:noFill/>
                  </a:tcPr>
                </a:tc>
                <a:extLst>
                  <a:ext uri="{0D108BD9-81ED-4DB2-BD59-A6C34878D82A}">
                    <a16:rowId xmlns:a16="http://schemas.microsoft.com/office/drawing/2014/main" val="3405465068"/>
                  </a:ext>
                </a:extLst>
              </a:tr>
              <a:tr h="400528">
                <a:tc>
                  <a:txBody>
                    <a:bodyPr/>
                    <a:lstStyle/>
                    <a:p>
                      <a:r>
                        <a:rPr lang="en-US" sz="1400"/>
                        <a:t>Individuals can enhance their power within an organization by managing extraordinary and critical projects.</a:t>
                      </a:r>
                    </a:p>
                  </a:txBody>
                  <a:tcPr marL="40053" marR="40053" marT="20026" marB="20026" anchor="ctr">
                    <a:lnL>
                      <a:noFill/>
                    </a:lnL>
                    <a:lnR>
                      <a:noFill/>
                    </a:lnR>
                    <a:lnT>
                      <a:noFill/>
                    </a:lnT>
                    <a:lnB>
                      <a:noFill/>
                    </a:lnB>
                    <a:noFill/>
                  </a:tcPr>
                </a:tc>
                <a:tc>
                  <a:txBody>
                    <a:bodyPr/>
                    <a:lstStyle/>
                    <a:p>
                      <a:pPr algn="r"/>
                      <a:r>
                        <a:rPr lang="ar-EG" sz="1400" dirty="0"/>
                        <a:t>يمكن للأفراد تعزيز سلطتهم داخل المنظمة من خلال إدارة مشاريع استثنائية وحاسمة.</a:t>
                      </a:r>
                    </a:p>
                  </a:txBody>
                  <a:tcPr marL="40053" marR="40053" marT="20026" marB="20026" anchor="ctr">
                    <a:lnL>
                      <a:noFill/>
                    </a:lnL>
                    <a:lnR>
                      <a:noFill/>
                    </a:lnR>
                    <a:lnT>
                      <a:noFill/>
                    </a:lnT>
                    <a:lnB>
                      <a:noFill/>
                    </a:lnB>
                    <a:noFill/>
                  </a:tcPr>
                </a:tc>
                <a:extLst>
                  <a:ext uri="{0D108BD9-81ED-4DB2-BD59-A6C34878D82A}">
                    <a16:rowId xmlns:a16="http://schemas.microsoft.com/office/drawing/2014/main" val="1025700764"/>
                  </a:ext>
                </a:extLst>
              </a:tr>
              <a:tr h="400528">
                <a:tc>
                  <a:txBody>
                    <a:bodyPr/>
                    <a:lstStyle/>
                    <a:p>
                      <a:r>
                        <a:rPr lang="en-US" sz="1400"/>
                        <a:t>Power and status naturally accrue to successful innovators and risk-takers rather than to steady producers.</a:t>
                      </a:r>
                    </a:p>
                  </a:txBody>
                  <a:tcPr marL="40053" marR="40053" marT="20026" marB="20026" anchor="ctr">
                    <a:lnL>
                      <a:noFill/>
                    </a:lnL>
                    <a:lnR>
                      <a:noFill/>
                    </a:lnR>
                    <a:lnT>
                      <a:noFill/>
                    </a:lnT>
                    <a:lnB>
                      <a:noFill/>
                    </a:lnB>
                    <a:noFill/>
                  </a:tcPr>
                </a:tc>
                <a:tc>
                  <a:txBody>
                    <a:bodyPr/>
                    <a:lstStyle/>
                    <a:p>
                      <a:pPr algn="r"/>
                      <a:r>
                        <a:rPr lang="ar-EG" sz="1400" dirty="0"/>
                        <a:t>تزداد القوة والمكانة بشكل طبيعي للمبتكرين الناجحين والمخاطرين بدلاً من المنتجين الثابتين.</a:t>
                      </a:r>
                    </a:p>
                  </a:txBody>
                  <a:tcPr marL="40053" marR="40053" marT="20026" marB="20026" anchor="ctr">
                    <a:lnL>
                      <a:noFill/>
                    </a:lnL>
                    <a:lnR>
                      <a:noFill/>
                    </a:lnR>
                    <a:lnT>
                      <a:noFill/>
                    </a:lnT>
                    <a:lnB>
                      <a:noFill/>
                    </a:lnB>
                    <a:noFill/>
                  </a:tcPr>
                </a:tc>
                <a:extLst>
                  <a:ext uri="{0D108BD9-81ED-4DB2-BD59-A6C34878D82A}">
                    <a16:rowId xmlns:a16="http://schemas.microsoft.com/office/drawing/2014/main" val="3706953203"/>
                  </a:ext>
                </a:extLst>
              </a:tr>
              <a:tr h="400528">
                <a:tc>
                  <a:txBody>
                    <a:bodyPr/>
                    <a:lstStyle/>
                    <a:p>
                      <a:r>
                        <a:rPr lang="en-US" sz="1400"/>
                        <a:t>Many ambitious managers pursue high-profile projects as a means for moving quickly up the corporate ladder.</a:t>
                      </a:r>
                    </a:p>
                  </a:txBody>
                  <a:tcPr marL="40053" marR="40053" marT="20026" marB="20026" anchor="ctr">
                    <a:lnL>
                      <a:noFill/>
                    </a:lnL>
                    <a:lnR>
                      <a:noFill/>
                    </a:lnR>
                    <a:lnT>
                      <a:noFill/>
                    </a:lnT>
                    <a:lnB>
                      <a:noFill/>
                    </a:lnB>
                    <a:noFill/>
                  </a:tcPr>
                </a:tc>
                <a:tc>
                  <a:txBody>
                    <a:bodyPr/>
                    <a:lstStyle/>
                    <a:p>
                      <a:pPr algn="r"/>
                      <a:r>
                        <a:rPr lang="ar-EG" sz="1400" dirty="0"/>
                        <a:t>يسعى العديد من المديرين الطموحين إلى المشاريع البارزة كوسيلة للصعود بسرعة في السلم الوظيفي.</a:t>
                      </a:r>
                    </a:p>
                  </a:txBody>
                  <a:tcPr marL="40053" marR="40053" marT="20026" marB="20026" anchor="ctr">
                    <a:lnL>
                      <a:noFill/>
                    </a:lnL>
                    <a:lnR>
                      <a:noFill/>
                    </a:lnR>
                    <a:lnT>
                      <a:noFill/>
                    </a:lnT>
                    <a:lnB>
                      <a:noFill/>
                    </a:lnB>
                    <a:noFill/>
                  </a:tcPr>
                </a:tc>
                <a:extLst>
                  <a:ext uri="{0D108BD9-81ED-4DB2-BD59-A6C34878D82A}">
                    <a16:rowId xmlns:a16="http://schemas.microsoft.com/office/drawing/2014/main" val="1360881262"/>
                  </a:ext>
                </a:extLst>
              </a:tr>
              <a:tr h="280369">
                <a:tc>
                  <a:txBody>
                    <a:bodyPr/>
                    <a:lstStyle/>
                    <a:p>
                      <a:r>
                        <a:rPr lang="en-US" sz="1400"/>
                        <a:t>Many would argue that politics and project management should not mix.</a:t>
                      </a:r>
                    </a:p>
                  </a:txBody>
                  <a:tcPr marL="40053" marR="40053" marT="20026" marB="20026" anchor="ctr">
                    <a:lnL>
                      <a:noFill/>
                    </a:lnL>
                    <a:lnR>
                      <a:noFill/>
                    </a:lnR>
                    <a:lnT>
                      <a:noFill/>
                    </a:lnT>
                    <a:lnB>
                      <a:noFill/>
                    </a:lnB>
                    <a:noFill/>
                  </a:tcPr>
                </a:tc>
                <a:tc>
                  <a:txBody>
                    <a:bodyPr/>
                    <a:lstStyle/>
                    <a:p>
                      <a:pPr algn="r"/>
                      <a:r>
                        <a:rPr lang="ar-EG" sz="1400" dirty="0"/>
                        <a:t>يجادل الكثيرون بأن السياسة وإدارة المشاريع لا ينبغي أن تختلطا.</a:t>
                      </a:r>
                    </a:p>
                  </a:txBody>
                  <a:tcPr marL="40053" marR="40053" marT="20026" marB="20026" anchor="ctr">
                    <a:lnL>
                      <a:noFill/>
                    </a:lnL>
                    <a:lnR>
                      <a:noFill/>
                    </a:lnR>
                    <a:lnT>
                      <a:noFill/>
                    </a:lnT>
                    <a:lnB>
                      <a:noFill/>
                    </a:lnB>
                    <a:noFill/>
                  </a:tcPr>
                </a:tc>
                <a:extLst>
                  <a:ext uri="{0D108BD9-81ED-4DB2-BD59-A6C34878D82A}">
                    <a16:rowId xmlns:a16="http://schemas.microsoft.com/office/drawing/2014/main" val="2092640402"/>
                  </a:ext>
                </a:extLst>
              </a:tr>
              <a:tr h="640844">
                <a:tc>
                  <a:txBody>
                    <a:bodyPr/>
                    <a:lstStyle/>
                    <a:p>
                      <a:r>
                        <a:rPr lang="en-US" sz="1400"/>
                        <a:t>A more proactive response is that projects and politics invariably mix and that effective project managers recognize that any significant project has political ramifications.</a:t>
                      </a:r>
                    </a:p>
                  </a:txBody>
                  <a:tcPr marL="40053" marR="40053" marT="20026" marB="20026" anchor="ctr">
                    <a:lnL>
                      <a:noFill/>
                    </a:lnL>
                    <a:lnR>
                      <a:noFill/>
                    </a:lnR>
                    <a:lnT>
                      <a:noFill/>
                    </a:lnT>
                    <a:lnB>
                      <a:noFill/>
                    </a:lnB>
                    <a:noFill/>
                  </a:tcPr>
                </a:tc>
                <a:tc>
                  <a:txBody>
                    <a:bodyPr/>
                    <a:lstStyle/>
                    <a:p>
                      <a:pPr algn="r"/>
                      <a:r>
                        <a:rPr lang="ar-EG" sz="1400" dirty="0"/>
                        <a:t>الرد الأكثر استباقية هو أن المشاريع والسياسة تختلطان حتمًا، وأن مديري المشاريع الفعالين يدركون أن أي مشروع كبير له تداعيات سياسية.</a:t>
                      </a:r>
                    </a:p>
                  </a:txBody>
                  <a:tcPr marL="40053" marR="40053" marT="20026" marB="20026" anchor="ctr">
                    <a:lnL>
                      <a:noFill/>
                    </a:lnL>
                    <a:lnR>
                      <a:noFill/>
                    </a:lnR>
                    <a:lnT>
                      <a:noFill/>
                    </a:lnT>
                    <a:lnB>
                      <a:noFill/>
                    </a:lnB>
                    <a:noFill/>
                  </a:tcPr>
                </a:tc>
                <a:extLst>
                  <a:ext uri="{0D108BD9-81ED-4DB2-BD59-A6C34878D82A}">
                    <a16:rowId xmlns:a16="http://schemas.microsoft.com/office/drawing/2014/main" val="2446322523"/>
                  </a:ext>
                </a:extLst>
              </a:tr>
            </a:tbl>
          </a:graphicData>
        </a:graphic>
      </p:graphicFrame>
      <p:sp>
        <p:nvSpPr>
          <p:cNvPr id="7" name="Rectangle 1">
            <a:extLst>
              <a:ext uri="{FF2B5EF4-FFF2-40B4-BE49-F238E27FC236}">
                <a16:creationId xmlns:a16="http://schemas.microsoft.com/office/drawing/2014/main" id="{1C14EEBE-AF00-45C1-17AD-68A2ABA54A1B}"/>
              </a:ext>
            </a:extLst>
          </p:cNvPr>
          <p:cNvSpPr>
            <a:spLocks noChangeArrowheads="1"/>
          </p:cNvSpPr>
          <p:nvPr/>
        </p:nvSpPr>
        <p:spPr bwMode="auto">
          <a:xfrm>
            <a:off x="2770188" y="15097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ABF6126D-E23C-789E-5297-2BDF0711E4B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1"/>
            <a:ext cx="1305544" cy="533400"/>
          </a:xfrm>
          <a:prstGeom prst="rect">
            <a:avLst/>
          </a:prstGeom>
        </p:spPr>
      </p:pic>
      <p:graphicFrame>
        <p:nvGraphicFramePr>
          <p:cNvPr id="6" name="Table 5">
            <a:extLst>
              <a:ext uri="{FF2B5EF4-FFF2-40B4-BE49-F238E27FC236}">
                <a16:creationId xmlns:a16="http://schemas.microsoft.com/office/drawing/2014/main" id="{15830641-9425-1204-6075-B06202D351F1}"/>
              </a:ext>
            </a:extLst>
          </p:cNvPr>
          <p:cNvGraphicFramePr>
            <a:graphicFrameLocks noGrp="1"/>
          </p:cNvGraphicFramePr>
          <p:nvPr>
            <p:extLst>
              <p:ext uri="{D42A27DB-BD31-4B8C-83A1-F6EECF244321}">
                <p14:modId xmlns:p14="http://schemas.microsoft.com/office/powerpoint/2010/main" val="3406549281"/>
              </p:ext>
            </p:extLst>
          </p:nvPr>
        </p:nvGraphicFramePr>
        <p:xfrm>
          <a:off x="553427" y="1001278"/>
          <a:ext cx="8001000" cy="4855444"/>
        </p:xfrm>
        <a:graphic>
          <a:graphicData uri="http://schemas.openxmlformats.org/drawingml/2006/table">
            <a:tbl>
              <a:tblPr/>
              <a:tblGrid>
                <a:gridCol w="4000500">
                  <a:extLst>
                    <a:ext uri="{9D8B030D-6E8A-4147-A177-3AD203B41FA5}">
                      <a16:colId xmlns:a16="http://schemas.microsoft.com/office/drawing/2014/main" val="2993710492"/>
                    </a:ext>
                  </a:extLst>
                </a:gridCol>
                <a:gridCol w="4000500">
                  <a:extLst>
                    <a:ext uri="{9D8B030D-6E8A-4147-A177-3AD203B41FA5}">
                      <a16:colId xmlns:a16="http://schemas.microsoft.com/office/drawing/2014/main" val="3246774425"/>
                    </a:ext>
                  </a:extLst>
                </a:gridCol>
              </a:tblGrid>
              <a:tr h="472862">
                <a:tc>
                  <a:txBody>
                    <a:bodyPr/>
                    <a:lstStyle/>
                    <a:p>
                      <a:pPr algn="ctr"/>
                      <a:r>
                        <a:rPr lang="en-US" sz="1600" b="1"/>
                        <a:t>Problem 3: Resource Conflicts and Multitasking</a:t>
                      </a:r>
                      <a:endParaRPr lang="en-US" sz="1600"/>
                    </a:p>
                  </a:txBody>
                  <a:tcPr marL="67552" marR="67552" marT="33776" marB="33776" anchor="ctr">
                    <a:lnL>
                      <a:noFill/>
                    </a:lnL>
                    <a:lnR>
                      <a:noFill/>
                    </a:lnR>
                    <a:lnT>
                      <a:noFill/>
                    </a:lnT>
                    <a:lnB>
                      <a:noFill/>
                    </a:lnB>
                    <a:noFill/>
                  </a:tcPr>
                </a:tc>
                <a:tc>
                  <a:txBody>
                    <a:bodyPr/>
                    <a:lstStyle/>
                    <a:p>
                      <a:pPr algn="ctr"/>
                      <a:r>
                        <a:rPr lang="ar-EG" sz="1600" b="1" dirty="0"/>
                        <a:t>المشكلة 3: تعارض الموارد وتعدد المهام</a:t>
                      </a:r>
                      <a:endParaRPr lang="ar-EG" sz="1600" dirty="0"/>
                    </a:p>
                  </a:txBody>
                  <a:tcPr marL="67552" marR="67552" marT="33776" marB="33776" anchor="ctr">
                    <a:lnL>
                      <a:noFill/>
                    </a:lnL>
                    <a:lnR>
                      <a:noFill/>
                    </a:lnR>
                    <a:lnT>
                      <a:noFill/>
                    </a:lnT>
                    <a:lnB>
                      <a:noFill/>
                    </a:lnB>
                    <a:noFill/>
                  </a:tcPr>
                </a:tc>
                <a:extLst>
                  <a:ext uri="{0D108BD9-81ED-4DB2-BD59-A6C34878D82A}">
                    <a16:rowId xmlns:a16="http://schemas.microsoft.com/office/drawing/2014/main" val="2361932527"/>
                  </a:ext>
                </a:extLst>
              </a:tr>
              <a:tr h="878172">
                <a:tc>
                  <a:txBody>
                    <a:bodyPr/>
                    <a:lstStyle/>
                    <a:p>
                      <a:r>
                        <a:rPr lang="en-US" sz="1600"/>
                        <a:t>Most project organizations exist in a multi-project environment. All project managers seek to have the best people for their projects.</a:t>
                      </a:r>
                    </a:p>
                  </a:txBody>
                  <a:tcPr marL="67552" marR="67552" marT="33776" marB="33776" anchor="ctr">
                    <a:lnL>
                      <a:noFill/>
                    </a:lnL>
                    <a:lnR>
                      <a:noFill/>
                    </a:lnR>
                    <a:lnT>
                      <a:noFill/>
                    </a:lnT>
                    <a:lnB>
                      <a:noFill/>
                    </a:lnB>
                    <a:noFill/>
                  </a:tcPr>
                </a:tc>
                <a:tc>
                  <a:txBody>
                    <a:bodyPr/>
                    <a:lstStyle/>
                    <a:p>
                      <a:r>
                        <a:rPr lang="ar-EG" sz="1600"/>
                        <a:t>توجد معظم المنظمات المشروعية في بيئة متعددة المشاريع. يسعى جميع مديري المشاريع إلى الحصول على أفضل الأشخاص لمشاريعهم.</a:t>
                      </a:r>
                    </a:p>
                  </a:txBody>
                  <a:tcPr marL="67552" marR="67552" marT="33776" marB="33776" anchor="ctr">
                    <a:lnL>
                      <a:noFill/>
                    </a:lnL>
                    <a:lnR>
                      <a:noFill/>
                    </a:lnR>
                    <a:lnT>
                      <a:noFill/>
                    </a:lnT>
                    <a:lnB>
                      <a:noFill/>
                    </a:lnB>
                    <a:noFill/>
                  </a:tcPr>
                </a:tc>
                <a:extLst>
                  <a:ext uri="{0D108BD9-81ED-4DB2-BD59-A6C34878D82A}">
                    <a16:rowId xmlns:a16="http://schemas.microsoft.com/office/drawing/2014/main" val="1736461799"/>
                  </a:ext>
                </a:extLst>
              </a:tr>
              <a:tr h="878172">
                <a:tc>
                  <a:txBody>
                    <a:bodyPr/>
                    <a:lstStyle/>
                    <a:p>
                      <a:r>
                        <a:rPr lang="en-US" sz="1600"/>
                        <a:t>The problems of sharing resources and scheduling resources across projects grow exponentially as the number of projects rises.</a:t>
                      </a:r>
                    </a:p>
                  </a:txBody>
                  <a:tcPr marL="67552" marR="67552" marT="33776" marB="33776" anchor="ctr">
                    <a:lnL>
                      <a:noFill/>
                    </a:lnL>
                    <a:lnR>
                      <a:noFill/>
                    </a:lnR>
                    <a:lnT>
                      <a:noFill/>
                    </a:lnT>
                    <a:lnB>
                      <a:noFill/>
                    </a:lnB>
                    <a:noFill/>
                  </a:tcPr>
                </a:tc>
                <a:tc>
                  <a:txBody>
                    <a:bodyPr/>
                    <a:lstStyle/>
                    <a:p>
                      <a:r>
                        <a:rPr lang="ar-EG" sz="1600"/>
                        <a:t>تزداد مشاكل مشاركة الموارد وجدولة الموارد عبر المشاريع بشكل متسارع مع زيادة عدد المشاريع.</a:t>
                      </a:r>
                    </a:p>
                  </a:txBody>
                  <a:tcPr marL="67552" marR="67552" marT="33776" marB="33776" anchor="ctr">
                    <a:lnL>
                      <a:noFill/>
                    </a:lnL>
                    <a:lnR>
                      <a:noFill/>
                    </a:lnR>
                    <a:lnT>
                      <a:noFill/>
                    </a:lnT>
                    <a:lnB>
                      <a:noFill/>
                    </a:lnB>
                    <a:noFill/>
                  </a:tcPr>
                </a:tc>
                <a:extLst>
                  <a:ext uri="{0D108BD9-81ED-4DB2-BD59-A6C34878D82A}">
                    <a16:rowId xmlns:a16="http://schemas.microsoft.com/office/drawing/2014/main" val="2982864364"/>
                  </a:ext>
                </a:extLst>
              </a:tr>
              <a:tr h="472862">
                <a:tc>
                  <a:txBody>
                    <a:bodyPr/>
                    <a:lstStyle/>
                    <a:p>
                      <a:r>
                        <a:rPr lang="en-US" sz="1600"/>
                        <a:t>Resource sharing also leads to multitasking.</a:t>
                      </a:r>
                    </a:p>
                  </a:txBody>
                  <a:tcPr marL="67552" marR="67552" marT="33776" marB="33776" anchor="ctr">
                    <a:lnL>
                      <a:noFill/>
                    </a:lnL>
                    <a:lnR>
                      <a:noFill/>
                    </a:lnR>
                    <a:lnT>
                      <a:noFill/>
                    </a:lnT>
                    <a:lnB>
                      <a:noFill/>
                    </a:lnB>
                    <a:noFill/>
                  </a:tcPr>
                </a:tc>
                <a:tc>
                  <a:txBody>
                    <a:bodyPr/>
                    <a:lstStyle/>
                    <a:p>
                      <a:r>
                        <a:rPr lang="ar-EG" sz="1600"/>
                        <a:t>يؤدي تقاسم الموارد أيضًا إلى تعدد المهام.</a:t>
                      </a:r>
                    </a:p>
                  </a:txBody>
                  <a:tcPr marL="67552" marR="67552" marT="33776" marB="33776" anchor="ctr">
                    <a:lnL>
                      <a:noFill/>
                    </a:lnL>
                    <a:lnR>
                      <a:noFill/>
                    </a:lnR>
                    <a:lnT>
                      <a:noFill/>
                    </a:lnT>
                    <a:lnB>
                      <a:noFill/>
                    </a:lnB>
                    <a:noFill/>
                  </a:tcPr>
                </a:tc>
                <a:extLst>
                  <a:ext uri="{0D108BD9-81ED-4DB2-BD59-A6C34878D82A}">
                    <a16:rowId xmlns:a16="http://schemas.microsoft.com/office/drawing/2014/main" val="3343228260"/>
                  </a:ext>
                </a:extLst>
              </a:tr>
              <a:tr h="878172">
                <a:tc>
                  <a:txBody>
                    <a:bodyPr/>
                    <a:lstStyle/>
                    <a:p>
                      <a:r>
                        <a:rPr lang="en-US" sz="1600"/>
                        <a:t>Multitasking involves starting and stopping work on one task to go and work on another project, and then returning to the work on the original task.</a:t>
                      </a:r>
                    </a:p>
                  </a:txBody>
                  <a:tcPr marL="67552" marR="67552" marT="33776" marB="33776" anchor="ctr">
                    <a:lnL>
                      <a:noFill/>
                    </a:lnL>
                    <a:lnR>
                      <a:noFill/>
                    </a:lnR>
                    <a:lnT>
                      <a:noFill/>
                    </a:lnT>
                    <a:lnB>
                      <a:noFill/>
                    </a:lnB>
                    <a:noFill/>
                  </a:tcPr>
                </a:tc>
                <a:tc>
                  <a:txBody>
                    <a:bodyPr/>
                    <a:lstStyle/>
                    <a:p>
                      <a:r>
                        <a:rPr lang="ar-EG" sz="1600"/>
                        <a:t>يشمل تعدد المهام بدء العمل وإيقافه على مهمة واحدة للذهاب والعمل على مشروع آخر، ثم العودة إلى العمل على المهمة الأصلية.</a:t>
                      </a:r>
                    </a:p>
                  </a:txBody>
                  <a:tcPr marL="67552" marR="67552" marT="33776" marB="33776" anchor="ctr">
                    <a:lnL>
                      <a:noFill/>
                    </a:lnL>
                    <a:lnR>
                      <a:noFill/>
                    </a:lnR>
                    <a:lnT>
                      <a:noFill/>
                    </a:lnT>
                    <a:lnB>
                      <a:noFill/>
                    </a:lnB>
                    <a:noFill/>
                  </a:tcPr>
                </a:tc>
                <a:extLst>
                  <a:ext uri="{0D108BD9-81ED-4DB2-BD59-A6C34878D82A}">
                    <a16:rowId xmlns:a16="http://schemas.microsoft.com/office/drawing/2014/main" val="2091572755"/>
                  </a:ext>
                </a:extLst>
              </a:tr>
              <a:tr h="472862">
                <a:tc>
                  <a:txBody>
                    <a:bodyPr/>
                    <a:lstStyle/>
                    <a:p>
                      <a:r>
                        <a:rPr lang="en-US" sz="1600"/>
                        <a:t>People working on several tasks concurrently are far less efficient.</a:t>
                      </a:r>
                    </a:p>
                  </a:txBody>
                  <a:tcPr marL="67552" marR="67552" marT="33776" marB="33776" anchor="ctr">
                    <a:lnL>
                      <a:noFill/>
                    </a:lnL>
                    <a:lnR>
                      <a:noFill/>
                    </a:lnR>
                    <a:lnT>
                      <a:noFill/>
                    </a:lnT>
                    <a:lnB>
                      <a:noFill/>
                    </a:lnB>
                    <a:noFill/>
                  </a:tcPr>
                </a:tc>
                <a:tc>
                  <a:txBody>
                    <a:bodyPr/>
                    <a:lstStyle/>
                    <a:p>
                      <a:r>
                        <a:rPr lang="ar-EG" sz="1600"/>
                        <a:t>الأشخاص الذين يعملون على عدة مهام في وقت واحد يكونون أقل كفاءة بكثير.</a:t>
                      </a:r>
                    </a:p>
                  </a:txBody>
                  <a:tcPr marL="67552" marR="67552" marT="33776" marB="33776" anchor="ctr">
                    <a:lnL>
                      <a:noFill/>
                    </a:lnL>
                    <a:lnR>
                      <a:noFill/>
                    </a:lnR>
                    <a:lnT>
                      <a:noFill/>
                    </a:lnT>
                    <a:lnB>
                      <a:noFill/>
                    </a:lnB>
                    <a:noFill/>
                  </a:tcPr>
                </a:tc>
                <a:extLst>
                  <a:ext uri="{0D108BD9-81ED-4DB2-BD59-A6C34878D82A}">
                    <a16:rowId xmlns:a16="http://schemas.microsoft.com/office/drawing/2014/main" val="2989859666"/>
                  </a:ext>
                </a:extLst>
              </a:tr>
              <a:tr h="472862">
                <a:tc>
                  <a:txBody>
                    <a:bodyPr/>
                    <a:lstStyle/>
                    <a:p>
                      <a:r>
                        <a:rPr lang="en-US" sz="1600"/>
                        <a:t>Multitasking also adds to delays and costs.</a:t>
                      </a:r>
                    </a:p>
                  </a:txBody>
                  <a:tcPr marL="67552" marR="67552" marT="33776" marB="33776" anchor="ctr">
                    <a:lnL>
                      <a:noFill/>
                    </a:lnL>
                    <a:lnR>
                      <a:noFill/>
                    </a:lnR>
                    <a:lnT>
                      <a:noFill/>
                    </a:lnT>
                    <a:lnB>
                      <a:noFill/>
                    </a:lnB>
                    <a:noFill/>
                  </a:tcPr>
                </a:tc>
                <a:tc>
                  <a:txBody>
                    <a:bodyPr/>
                    <a:lstStyle/>
                    <a:p>
                      <a:r>
                        <a:rPr lang="ar-EG" sz="1600" dirty="0"/>
                        <a:t>يؤدي تعدد المهام أيضًا إلى التأخيرات وزيادة التكاليف.</a:t>
                      </a:r>
                    </a:p>
                  </a:txBody>
                  <a:tcPr marL="67552" marR="67552" marT="33776" marB="33776" anchor="ctr">
                    <a:lnL>
                      <a:noFill/>
                    </a:lnL>
                    <a:lnR>
                      <a:noFill/>
                    </a:lnR>
                    <a:lnT>
                      <a:noFill/>
                    </a:lnT>
                    <a:lnB>
                      <a:noFill/>
                    </a:lnB>
                    <a:noFill/>
                  </a:tcPr>
                </a:tc>
                <a:extLst>
                  <a:ext uri="{0D108BD9-81ED-4DB2-BD59-A6C34878D82A}">
                    <a16:rowId xmlns:a16="http://schemas.microsoft.com/office/drawing/2014/main" val="3724428580"/>
                  </a:ext>
                </a:extLst>
              </a:tr>
            </a:tbl>
          </a:graphicData>
        </a:graphic>
      </p:graphicFrame>
      <p:sp>
        <p:nvSpPr>
          <p:cNvPr id="7" name="Rectangle 1">
            <a:extLst>
              <a:ext uri="{FF2B5EF4-FFF2-40B4-BE49-F238E27FC236}">
                <a16:creationId xmlns:a16="http://schemas.microsoft.com/office/drawing/2014/main" id="{BFC0BFB8-DD41-C60C-952F-593F9A4F6276}"/>
              </a:ext>
            </a:extLst>
          </p:cNvPr>
          <p:cNvSpPr>
            <a:spLocks noChangeArrowheads="1"/>
          </p:cNvSpPr>
          <p:nvPr/>
        </p:nvSpPr>
        <p:spPr bwMode="auto">
          <a:xfrm>
            <a:off x="1531938" y="16002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E50DF491-B416-14C5-C6FD-163A0357A01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684067" y="0"/>
            <a:ext cx="1523132" cy="533399"/>
          </a:xfrm>
          <a:prstGeom prst="rect">
            <a:avLst/>
          </a:prstGeom>
        </p:spPr>
      </p:pic>
      <p:graphicFrame>
        <p:nvGraphicFramePr>
          <p:cNvPr id="7" name="Table 6">
            <a:extLst>
              <a:ext uri="{FF2B5EF4-FFF2-40B4-BE49-F238E27FC236}">
                <a16:creationId xmlns:a16="http://schemas.microsoft.com/office/drawing/2014/main" id="{188C1DB3-23E8-2A04-03BF-DA8B526C9998}"/>
              </a:ext>
            </a:extLst>
          </p:cNvPr>
          <p:cNvGraphicFramePr>
            <a:graphicFrameLocks noGrp="1"/>
          </p:cNvGraphicFramePr>
          <p:nvPr>
            <p:extLst>
              <p:ext uri="{D42A27DB-BD31-4B8C-83A1-F6EECF244321}">
                <p14:modId xmlns:p14="http://schemas.microsoft.com/office/powerpoint/2010/main" val="3589201671"/>
              </p:ext>
            </p:extLst>
          </p:nvPr>
        </p:nvGraphicFramePr>
        <p:xfrm>
          <a:off x="533400" y="667320"/>
          <a:ext cx="8305800" cy="5523360"/>
        </p:xfrm>
        <a:graphic>
          <a:graphicData uri="http://schemas.openxmlformats.org/drawingml/2006/table">
            <a:tbl>
              <a:tblPr/>
              <a:tblGrid>
                <a:gridCol w="4152900">
                  <a:extLst>
                    <a:ext uri="{9D8B030D-6E8A-4147-A177-3AD203B41FA5}">
                      <a16:colId xmlns:a16="http://schemas.microsoft.com/office/drawing/2014/main" val="812360692"/>
                    </a:ext>
                  </a:extLst>
                </a:gridCol>
                <a:gridCol w="4152900">
                  <a:extLst>
                    <a:ext uri="{9D8B030D-6E8A-4147-A177-3AD203B41FA5}">
                      <a16:colId xmlns:a16="http://schemas.microsoft.com/office/drawing/2014/main" val="1283164882"/>
                    </a:ext>
                  </a:extLst>
                </a:gridCol>
              </a:tblGrid>
              <a:tr h="565745">
                <a:tc>
                  <a:txBody>
                    <a:bodyPr/>
                    <a:lstStyle/>
                    <a:p>
                      <a:pPr algn="ctr"/>
                      <a:r>
                        <a:rPr lang="en-US" sz="2000" b="1"/>
                        <a:t>Benefits of Project Portfolio Management</a:t>
                      </a:r>
                      <a:endParaRPr lang="en-US" sz="2000"/>
                    </a:p>
                  </a:txBody>
                  <a:tcPr marL="80821" marR="80821" marT="40410" marB="40410" anchor="ctr">
                    <a:lnL>
                      <a:noFill/>
                    </a:lnL>
                    <a:lnR>
                      <a:noFill/>
                    </a:lnR>
                    <a:lnT>
                      <a:noFill/>
                    </a:lnT>
                    <a:lnB>
                      <a:noFill/>
                    </a:lnB>
                    <a:noFill/>
                  </a:tcPr>
                </a:tc>
                <a:tc>
                  <a:txBody>
                    <a:bodyPr/>
                    <a:lstStyle/>
                    <a:p>
                      <a:pPr algn="ctr"/>
                      <a:r>
                        <a:rPr lang="ar-EG" sz="2000" b="1" dirty="0"/>
                        <a:t>فوائد إدارة محفظة المشاريع</a:t>
                      </a:r>
                      <a:endParaRPr lang="ar-EG" sz="2000" dirty="0"/>
                    </a:p>
                  </a:txBody>
                  <a:tcPr marL="80821" marR="80821" marT="40410" marB="40410" anchor="ctr">
                    <a:lnL>
                      <a:noFill/>
                    </a:lnL>
                    <a:lnR>
                      <a:noFill/>
                    </a:lnR>
                    <a:lnT>
                      <a:noFill/>
                    </a:lnT>
                    <a:lnB>
                      <a:noFill/>
                    </a:lnB>
                    <a:noFill/>
                  </a:tcPr>
                </a:tc>
                <a:extLst>
                  <a:ext uri="{0D108BD9-81ED-4DB2-BD59-A6C34878D82A}">
                    <a16:rowId xmlns:a16="http://schemas.microsoft.com/office/drawing/2014/main" val="2175822470"/>
                  </a:ext>
                </a:extLst>
              </a:tr>
              <a:tr h="565745">
                <a:tc>
                  <a:txBody>
                    <a:bodyPr/>
                    <a:lstStyle/>
                    <a:p>
                      <a:pPr algn="r"/>
                      <a:r>
                        <a:rPr lang="en-US" sz="2000" dirty="0"/>
                        <a:t>Builds discipline into project selection process.</a:t>
                      </a:r>
                    </a:p>
                  </a:txBody>
                  <a:tcPr marL="80821" marR="80821" marT="40410" marB="40410" anchor="ctr">
                    <a:lnL>
                      <a:noFill/>
                    </a:lnL>
                    <a:lnR>
                      <a:noFill/>
                    </a:lnR>
                    <a:lnT>
                      <a:noFill/>
                    </a:lnT>
                    <a:lnB>
                      <a:noFill/>
                    </a:lnB>
                    <a:noFill/>
                  </a:tcPr>
                </a:tc>
                <a:tc>
                  <a:txBody>
                    <a:bodyPr/>
                    <a:lstStyle/>
                    <a:p>
                      <a:r>
                        <a:rPr lang="ar-EG" sz="2000"/>
                        <a:t>يعزز الانضباط في عملية اختيار المشاريع.</a:t>
                      </a:r>
                    </a:p>
                  </a:txBody>
                  <a:tcPr marL="80821" marR="80821" marT="40410" marB="40410" anchor="ctr">
                    <a:lnL>
                      <a:noFill/>
                    </a:lnL>
                    <a:lnR>
                      <a:noFill/>
                    </a:lnR>
                    <a:lnT>
                      <a:noFill/>
                    </a:lnT>
                    <a:lnB>
                      <a:noFill/>
                    </a:lnB>
                    <a:noFill/>
                  </a:tcPr>
                </a:tc>
                <a:extLst>
                  <a:ext uri="{0D108BD9-81ED-4DB2-BD59-A6C34878D82A}">
                    <a16:rowId xmlns:a16="http://schemas.microsoft.com/office/drawing/2014/main" val="1803563192"/>
                  </a:ext>
                </a:extLst>
              </a:tr>
              <a:tr h="565745">
                <a:tc>
                  <a:txBody>
                    <a:bodyPr/>
                    <a:lstStyle/>
                    <a:p>
                      <a:pPr algn="r"/>
                      <a:r>
                        <a:rPr lang="en-US" sz="2000" dirty="0"/>
                        <a:t>Links project selection to strategic metrics.</a:t>
                      </a:r>
                    </a:p>
                  </a:txBody>
                  <a:tcPr marL="80821" marR="80821" marT="40410" marB="40410" anchor="ctr">
                    <a:lnL>
                      <a:noFill/>
                    </a:lnL>
                    <a:lnR>
                      <a:noFill/>
                    </a:lnR>
                    <a:lnT>
                      <a:noFill/>
                    </a:lnT>
                    <a:lnB>
                      <a:noFill/>
                    </a:lnB>
                    <a:noFill/>
                  </a:tcPr>
                </a:tc>
                <a:tc>
                  <a:txBody>
                    <a:bodyPr/>
                    <a:lstStyle/>
                    <a:p>
                      <a:r>
                        <a:rPr lang="ar-EG" sz="2000"/>
                        <a:t>يربط اختيار المشاريع بالمقاييس الاستراتيجية.</a:t>
                      </a:r>
                    </a:p>
                  </a:txBody>
                  <a:tcPr marL="80821" marR="80821" marT="40410" marB="40410" anchor="ctr">
                    <a:lnL>
                      <a:noFill/>
                    </a:lnL>
                    <a:lnR>
                      <a:noFill/>
                    </a:lnR>
                    <a:lnT>
                      <a:noFill/>
                    </a:lnT>
                    <a:lnB>
                      <a:noFill/>
                    </a:lnB>
                    <a:noFill/>
                  </a:tcPr>
                </a:tc>
                <a:extLst>
                  <a:ext uri="{0D108BD9-81ED-4DB2-BD59-A6C34878D82A}">
                    <a16:rowId xmlns:a16="http://schemas.microsoft.com/office/drawing/2014/main" val="2116175536"/>
                  </a:ext>
                </a:extLst>
              </a:tr>
              <a:tr h="808208">
                <a:tc>
                  <a:txBody>
                    <a:bodyPr/>
                    <a:lstStyle/>
                    <a:p>
                      <a:pPr algn="r"/>
                      <a:r>
                        <a:rPr lang="en-US" sz="2000" dirty="0"/>
                        <a:t>Prioritizes project proposals across a common set of criteria, rather than on politics or emotion.</a:t>
                      </a:r>
                    </a:p>
                  </a:txBody>
                  <a:tcPr marL="80821" marR="80821" marT="40410" marB="40410" anchor="ctr">
                    <a:lnL>
                      <a:noFill/>
                    </a:lnL>
                    <a:lnR>
                      <a:noFill/>
                    </a:lnR>
                    <a:lnT>
                      <a:noFill/>
                    </a:lnT>
                    <a:lnB>
                      <a:noFill/>
                    </a:lnB>
                    <a:noFill/>
                  </a:tcPr>
                </a:tc>
                <a:tc>
                  <a:txBody>
                    <a:bodyPr/>
                    <a:lstStyle/>
                    <a:p>
                      <a:r>
                        <a:rPr lang="ar-EG" sz="2000"/>
                        <a:t>يعطي الأولوية لمقترحات المشاريع بناءً على مجموعة معايير موحدة بدلاً من السياسة أو العاطفة.</a:t>
                      </a:r>
                    </a:p>
                  </a:txBody>
                  <a:tcPr marL="80821" marR="80821" marT="40410" marB="40410" anchor="ctr">
                    <a:lnL>
                      <a:noFill/>
                    </a:lnL>
                    <a:lnR>
                      <a:noFill/>
                    </a:lnR>
                    <a:lnT>
                      <a:noFill/>
                    </a:lnT>
                    <a:lnB>
                      <a:noFill/>
                    </a:lnB>
                    <a:noFill/>
                  </a:tcPr>
                </a:tc>
                <a:extLst>
                  <a:ext uri="{0D108BD9-81ED-4DB2-BD59-A6C34878D82A}">
                    <a16:rowId xmlns:a16="http://schemas.microsoft.com/office/drawing/2014/main" val="4269579770"/>
                  </a:ext>
                </a:extLst>
              </a:tr>
              <a:tr h="565745">
                <a:tc>
                  <a:txBody>
                    <a:bodyPr/>
                    <a:lstStyle/>
                    <a:p>
                      <a:pPr algn="r"/>
                      <a:r>
                        <a:rPr lang="en-US" sz="2000" dirty="0"/>
                        <a:t>Allocates resources to projects that align with strategic direction.</a:t>
                      </a:r>
                    </a:p>
                  </a:txBody>
                  <a:tcPr marL="80821" marR="80821" marT="40410" marB="40410" anchor="ctr">
                    <a:lnL>
                      <a:noFill/>
                    </a:lnL>
                    <a:lnR>
                      <a:noFill/>
                    </a:lnR>
                    <a:lnT>
                      <a:noFill/>
                    </a:lnT>
                    <a:lnB>
                      <a:noFill/>
                    </a:lnB>
                    <a:noFill/>
                  </a:tcPr>
                </a:tc>
                <a:tc>
                  <a:txBody>
                    <a:bodyPr/>
                    <a:lstStyle/>
                    <a:p>
                      <a:r>
                        <a:rPr lang="ar-EG" sz="2000"/>
                        <a:t>يخصص الموارد للمشاريع التي تتماشى مع التوجه الاستراتيجي.</a:t>
                      </a:r>
                    </a:p>
                  </a:txBody>
                  <a:tcPr marL="80821" marR="80821" marT="40410" marB="40410" anchor="ctr">
                    <a:lnL>
                      <a:noFill/>
                    </a:lnL>
                    <a:lnR>
                      <a:noFill/>
                    </a:lnR>
                    <a:lnT>
                      <a:noFill/>
                    </a:lnT>
                    <a:lnB>
                      <a:noFill/>
                    </a:lnB>
                    <a:noFill/>
                  </a:tcPr>
                </a:tc>
                <a:extLst>
                  <a:ext uri="{0D108BD9-81ED-4DB2-BD59-A6C34878D82A}">
                    <a16:rowId xmlns:a16="http://schemas.microsoft.com/office/drawing/2014/main" val="3077447227"/>
                  </a:ext>
                </a:extLst>
              </a:tr>
              <a:tr h="323283">
                <a:tc>
                  <a:txBody>
                    <a:bodyPr/>
                    <a:lstStyle/>
                    <a:p>
                      <a:pPr algn="r"/>
                      <a:r>
                        <a:rPr lang="en-US" sz="2000" dirty="0"/>
                        <a:t>Balances risk across all projects.</a:t>
                      </a:r>
                    </a:p>
                  </a:txBody>
                  <a:tcPr marL="80821" marR="80821" marT="40410" marB="40410" anchor="ctr">
                    <a:lnL>
                      <a:noFill/>
                    </a:lnL>
                    <a:lnR>
                      <a:noFill/>
                    </a:lnR>
                    <a:lnT>
                      <a:noFill/>
                    </a:lnT>
                    <a:lnB>
                      <a:noFill/>
                    </a:lnB>
                    <a:noFill/>
                  </a:tcPr>
                </a:tc>
                <a:tc>
                  <a:txBody>
                    <a:bodyPr/>
                    <a:lstStyle/>
                    <a:p>
                      <a:r>
                        <a:rPr lang="ar-EG" sz="2000"/>
                        <a:t>يوازن المخاطر عبر جميع المشاريع.</a:t>
                      </a:r>
                    </a:p>
                  </a:txBody>
                  <a:tcPr marL="80821" marR="80821" marT="40410" marB="40410" anchor="ctr">
                    <a:lnL>
                      <a:noFill/>
                    </a:lnL>
                    <a:lnR>
                      <a:noFill/>
                    </a:lnR>
                    <a:lnT>
                      <a:noFill/>
                    </a:lnT>
                    <a:lnB>
                      <a:noFill/>
                    </a:lnB>
                    <a:noFill/>
                  </a:tcPr>
                </a:tc>
                <a:extLst>
                  <a:ext uri="{0D108BD9-81ED-4DB2-BD59-A6C34878D82A}">
                    <a16:rowId xmlns:a16="http://schemas.microsoft.com/office/drawing/2014/main" val="675874994"/>
                  </a:ext>
                </a:extLst>
              </a:tr>
              <a:tr h="565745">
                <a:tc>
                  <a:txBody>
                    <a:bodyPr/>
                    <a:lstStyle/>
                    <a:p>
                      <a:pPr algn="r"/>
                      <a:r>
                        <a:rPr lang="en-US" sz="2000" dirty="0"/>
                        <a:t>Justifies killing projects that do not support organization strategy.</a:t>
                      </a:r>
                    </a:p>
                  </a:txBody>
                  <a:tcPr marL="80821" marR="80821" marT="40410" marB="40410" anchor="ctr">
                    <a:lnL>
                      <a:noFill/>
                    </a:lnL>
                    <a:lnR>
                      <a:noFill/>
                    </a:lnR>
                    <a:lnT>
                      <a:noFill/>
                    </a:lnT>
                    <a:lnB>
                      <a:noFill/>
                    </a:lnB>
                    <a:noFill/>
                  </a:tcPr>
                </a:tc>
                <a:tc>
                  <a:txBody>
                    <a:bodyPr/>
                    <a:lstStyle/>
                    <a:p>
                      <a:r>
                        <a:rPr lang="ar-EG" sz="2000"/>
                        <a:t>يبرر إلغاء المشاريع التي لا تدعم استراتيجية المنظمة.</a:t>
                      </a:r>
                    </a:p>
                  </a:txBody>
                  <a:tcPr marL="80821" marR="80821" marT="40410" marB="40410" anchor="ctr">
                    <a:lnL>
                      <a:noFill/>
                    </a:lnL>
                    <a:lnR>
                      <a:noFill/>
                    </a:lnR>
                    <a:lnT>
                      <a:noFill/>
                    </a:lnT>
                    <a:lnB>
                      <a:noFill/>
                    </a:lnB>
                    <a:noFill/>
                  </a:tcPr>
                </a:tc>
                <a:extLst>
                  <a:ext uri="{0D108BD9-81ED-4DB2-BD59-A6C34878D82A}">
                    <a16:rowId xmlns:a16="http://schemas.microsoft.com/office/drawing/2014/main" val="266000800"/>
                  </a:ext>
                </a:extLst>
              </a:tr>
              <a:tr h="565745">
                <a:tc>
                  <a:txBody>
                    <a:bodyPr/>
                    <a:lstStyle/>
                    <a:p>
                      <a:pPr algn="r"/>
                      <a:r>
                        <a:rPr lang="en-US" sz="2000" dirty="0"/>
                        <a:t>Improves communication and supports agreement on project goals.</a:t>
                      </a:r>
                    </a:p>
                  </a:txBody>
                  <a:tcPr marL="80821" marR="80821" marT="40410" marB="40410" anchor="ctr">
                    <a:lnL>
                      <a:noFill/>
                    </a:lnL>
                    <a:lnR>
                      <a:noFill/>
                    </a:lnR>
                    <a:lnT>
                      <a:noFill/>
                    </a:lnT>
                    <a:lnB>
                      <a:noFill/>
                    </a:lnB>
                    <a:noFill/>
                  </a:tcPr>
                </a:tc>
                <a:tc>
                  <a:txBody>
                    <a:bodyPr/>
                    <a:lstStyle/>
                    <a:p>
                      <a:r>
                        <a:rPr lang="ar-EG" sz="2000" dirty="0"/>
                        <a:t>يحسن التواصل ويدعم الاتفاق على أهداف المشاريع.</a:t>
                      </a:r>
                    </a:p>
                  </a:txBody>
                  <a:tcPr marL="80821" marR="80821" marT="40410" marB="40410" anchor="ctr">
                    <a:lnL>
                      <a:noFill/>
                    </a:lnL>
                    <a:lnR>
                      <a:noFill/>
                    </a:lnR>
                    <a:lnT>
                      <a:noFill/>
                    </a:lnT>
                    <a:lnB>
                      <a:noFill/>
                    </a:lnB>
                    <a:noFill/>
                  </a:tcPr>
                </a:tc>
                <a:extLst>
                  <a:ext uri="{0D108BD9-81ED-4DB2-BD59-A6C34878D82A}">
                    <a16:rowId xmlns:a16="http://schemas.microsoft.com/office/drawing/2014/main" val="1234867520"/>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FDFB20C3-2EA7-5053-C81A-8C4D27527C94}"/>
              </a:ext>
            </a:extLst>
          </p:cNvPr>
          <p:cNvGraphicFramePr>
            <a:graphicFrameLocks noGrp="1"/>
          </p:cNvGraphicFramePr>
          <p:nvPr>
            <p:extLst>
              <p:ext uri="{D42A27DB-BD31-4B8C-83A1-F6EECF244321}">
                <p14:modId xmlns:p14="http://schemas.microsoft.com/office/powerpoint/2010/main" val="3449149253"/>
              </p:ext>
            </p:extLst>
          </p:nvPr>
        </p:nvGraphicFramePr>
        <p:xfrm>
          <a:off x="304800" y="374212"/>
          <a:ext cx="8305800" cy="6469040"/>
        </p:xfrm>
        <a:graphic>
          <a:graphicData uri="http://schemas.openxmlformats.org/drawingml/2006/table">
            <a:tbl>
              <a:tblPr/>
              <a:tblGrid>
                <a:gridCol w="4152900">
                  <a:extLst>
                    <a:ext uri="{9D8B030D-6E8A-4147-A177-3AD203B41FA5}">
                      <a16:colId xmlns:a16="http://schemas.microsoft.com/office/drawing/2014/main" val="1700141637"/>
                    </a:ext>
                  </a:extLst>
                </a:gridCol>
                <a:gridCol w="4152900">
                  <a:extLst>
                    <a:ext uri="{9D8B030D-6E8A-4147-A177-3AD203B41FA5}">
                      <a16:colId xmlns:a16="http://schemas.microsoft.com/office/drawing/2014/main" val="132725135"/>
                    </a:ext>
                  </a:extLst>
                </a:gridCol>
              </a:tblGrid>
              <a:tr h="320960">
                <a:tc>
                  <a:txBody>
                    <a:bodyPr/>
                    <a:lstStyle/>
                    <a:p>
                      <a:pPr algn="ctr"/>
                      <a:r>
                        <a:rPr lang="en-US" sz="1800" b="1"/>
                        <a:t>Design of a Project Portfolio System</a:t>
                      </a:r>
                      <a:endParaRPr lang="en-US" sz="1800"/>
                    </a:p>
                  </a:txBody>
                  <a:tcPr marL="61999" marR="61999" marT="31000" marB="31000" anchor="ctr">
                    <a:lnL>
                      <a:noFill/>
                    </a:lnL>
                    <a:lnR>
                      <a:noFill/>
                    </a:lnR>
                    <a:lnT>
                      <a:noFill/>
                    </a:lnT>
                    <a:lnB>
                      <a:noFill/>
                    </a:lnB>
                    <a:noFill/>
                  </a:tcPr>
                </a:tc>
                <a:tc>
                  <a:txBody>
                    <a:bodyPr/>
                    <a:lstStyle/>
                    <a:p>
                      <a:pPr algn="ctr"/>
                      <a:r>
                        <a:rPr lang="ar-EG" sz="1800" b="1" dirty="0"/>
                        <a:t>تصميم نظام محفظة المشاريع</a:t>
                      </a:r>
                      <a:endParaRPr lang="ar-EG" sz="1800" dirty="0"/>
                    </a:p>
                  </a:txBody>
                  <a:tcPr marL="61999" marR="61999" marT="31000" marB="31000" anchor="ctr">
                    <a:lnL>
                      <a:noFill/>
                    </a:lnL>
                    <a:lnR>
                      <a:noFill/>
                    </a:lnR>
                    <a:lnT>
                      <a:noFill/>
                    </a:lnT>
                    <a:lnB>
                      <a:noFill/>
                    </a:lnB>
                    <a:noFill/>
                  </a:tcPr>
                </a:tc>
                <a:extLst>
                  <a:ext uri="{0D108BD9-81ED-4DB2-BD59-A6C34878D82A}">
                    <a16:rowId xmlns:a16="http://schemas.microsoft.com/office/drawing/2014/main" val="2356179358"/>
                  </a:ext>
                </a:extLst>
              </a:tr>
              <a:tr h="1368127">
                <a:tc>
                  <a:txBody>
                    <a:bodyPr/>
                    <a:lstStyle/>
                    <a:p>
                      <a:r>
                        <a:rPr lang="en-US" sz="1800" dirty="0"/>
                        <a:t>A project portfolio system should include: </a:t>
                      </a:r>
                      <a:r>
                        <a:rPr lang="en-US" sz="1800" dirty="0" err="1"/>
                        <a:t>cincludeation</a:t>
                      </a:r>
                      <a:r>
                        <a:rPr lang="en-US" sz="1800" dirty="0"/>
                        <a:t> of projects, selection criteria depending upon classification, sources of projects' proposals, evaluating proposals, and managing the portfolio of projects.</a:t>
                      </a:r>
                    </a:p>
                  </a:txBody>
                  <a:tcPr marL="61999" marR="61999" marT="31000" marB="31000" anchor="ctr">
                    <a:lnL>
                      <a:noFill/>
                    </a:lnL>
                    <a:lnR>
                      <a:noFill/>
                    </a:lnR>
                    <a:lnT>
                      <a:noFill/>
                    </a:lnT>
                    <a:lnB>
                      <a:noFill/>
                    </a:lnB>
                    <a:noFill/>
                  </a:tcPr>
                </a:tc>
                <a:tc>
                  <a:txBody>
                    <a:bodyPr/>
                    <a:lstStyle/>
                    <a:p>
                      <a:pPr algn="r"/>
                      <a:r>
                        <a:rPr lang="ar-EG" sz="1800"/>
                        <a:t>يجب أن يشمل نظام محفظة المشاريع: تصنيف المشاريع، معايير الاختيار حسب التصنيف، مصادر مقترحات المشاريع، تقييم المقترحات، وإدارة محفظة المشاريع.</a:t>
                      </a:r>
                    </a:p>
                  </a:txBody>
                  <a:tcPr marL="61999" marR="61999" marT="31000" marB="31000" anchor="ctr">
                    <a:lnL>
                      <a:noFill/>
                    </a:lnL>
                    <a:lnR>
                      <a:noFill/>
                    </a:lnR>
                    <a:lnT>
                      <a:noFill/>
                    </a:lnT>
                    <a:lnB>
                      <a:noFill/>
                    </a:lnB>
                    <a:noFill/>
                  </a:tcPr>
                </a:tc>
                <a:extLst>
                  <a:ext uri="{0D108BD9-81ED-4DB2-BD59-A6C34878D82A}">
                    <a16:rowId xmlns:a16="http://schemas.microsoft.com/office/drawing/2014/main" val="3737503379"/>
                  </a:ext>
                </a:extLst>
              </a:tr>
              <a:tr h="320960">
                <a:tc>
                  <a:txBody>
                    <a:bodyPr/>
                    <a:lstStyle/>
                    <a:p>
                      <a:r>
                        <a:rPr lang="en-US" sz="1800" b="1"/>
                        <a:t>1. Classification of the Project</a:t>
                      </a:r>
                      <a:endParaRPr lang="en-US" sz="1800"/>
                    </a:p>
                  </a:txBody>
                  <a:tcPr marL="61999" marR="61999" marT="31000" marB="31000" anchor="ctr">
                    <a:lnL>
                      <a:noFill/>
                    </a:lnL>
                    <a:lnR>
                      <a:noFill/>
                    </a:lnR>
                    <a:lnT>
                      <a:noFill/>
                    </a:lnT>
                    <a:lnB>
                      <a:noFill/>
                    </a:lnB>
                    <a:noFill/>
                  </a:tcPr>
                </a:tc>
                <a:tc>
                  <a:txBody>
                    <a:bodyPr/>
                    <a:lstStyle/>
                    <a:p>
                      <a:pPr algn="r"/>
                      <a:r>
                        <a:rPr lang="ar-EG" sz="1800" b="1"/>
                        <a:t>1. تصنيف المشروع</a:t>
                      </a:r>
                      <a:endParaRPr lang="ar-EG" sz="1800"/>
                    </a:p>
                  </a:txBody>
                  <a:tcPr marL="61999" marR="61999" marT="31000" marB="31000" anchor="ctr">
                    <a:lnL>
                      <a:noFill/>
                    </a:lnL>
                    <a:lnR>
                      <a:noFill/>
                    </a:lnR>
                    <a:lnT>
                      <a:noFill/>
                    </a:lnT>
                    <a:lnB>
                      <a:noFill/>
                    </a:lnB>
                    <a:noFill/>
                  </a:tcPr>
                </a:tc>
                <a:extLst>
                  <a:ext uri="{0D108BD9-81ED-4DB2-BD59-A6C34878D82A}">
                    <a16:rowId xmlns:a16="http://schemas.microsoft.com/office/drawing/2014/main" val="1608467539"/>
                  </a:ext>
                </a:extLst>
              </a:tr>
              <a:tr h="1368127">
                <a:tc>
                  <a:txBody>
                    <a:bodyPr/>
                    <a:lstStyle/>
                    <a:p>
                      <a:r>
                        <a:rPr lang="en-US" sz="1800"/>
                        <a:t>Many organizations find they have three different kinds of projects in their portfolio: compliance and emergency (must do), operational, and strategic projects.</a:t>
                      </a:r>
                    </a:p>
                  </a:txBody>
                  <a:tcPr marL="61999" marR="61999" marT="31000" marB="31000" anchor="ctr">
                    <a:lnL>
                      <a:noFill/>
                    </a:lnL>
                    <a:lnR>
                      <a:noFill/>
                    </a:lnR>
                    <a:lnT>
                      <a:noFill/>
                    </a:lnT>
                    <a:lnB>
                      <a:noFill/>
                    </a:lnB>
                    <a:noFill/>
                  </a:tcPr>
                </a:tc>
                <a:tc>
                  <a:txBody>
                    <a:bodyPr/>
                    <a:lstStyle/>
                    <a:p>
                      <a:pPr algn="r"/>
                      <a:r>
                        <a:rPr lang="ar-EG" sz="1800"/>
                        <a:t>تجد العديد من المنظمات أن لديها ثلاثة أنواع مختلفة من المشاريع في محفظتها: مشاريع الامتثال والطوارئ (يجب تنفيذها)، التشغيلية، والاستراتيجية.</a:t>
                      </a:r>
                    </a:p>
                  </a:txBody>
                  <a:tcPr marL="61999" marR="61999" marT="31000" marB="31000" anchor="ctr">
                    <a:lnL>
                      <a:noFill/>
                    </a:lnL>
                    <a:lnR>
                      <a:noFill/>
                    </a:lnR>
                    <a:lnT>
                      <a:noFill/>
                    </a:lnT>
                    <a:lnB>
                      <a:noFill/>
                    </a:lnB>
                    <a:noFill/>
                  </a:tcPr>
                </a:tc>
                <a:extLst>
                  <a:ext uri="{0D108BD9-81ED-4DB2-BD59-A6C34878D82A}">
                    <a16:rowId xmlns:a16="http://schemas.microsoft.com/office/drawing/2014/main" val="3938210829"/>
                  </a:ext>
                </a:extLst>
              </a:tr>
              <a:tr h="1106335">
                <a:tc>
                  <a:txBody>
                    <a:bodyPr/>
                    <a:lstStyle/>
                    <a:p>
                      <a:r>
                        <a:rPr lang="en-US" sz="1800" b="1"/>
                        <a:t>Compliance projects</a:t>
                      </a:r>
                      <a:r>
                        <a:rPr lang="en-US" sz="1800"/>
                        <a:t> are typically those needed to meet regulatory conditions required to operate in a region; hence, they are called "must do" projects.</a:t>
                      </a:r>
                    </a:p>
                  </a:txBody>
                  <a:tcPr marL="61999" marR="61999" marT="31000" marB="31000" anchor="ctr">
                    <a:lnL>
                      <a:noFill/>
                    </a:lnL>
                    <a:lnR>
                      <a:noFill/>
                    </a:lnR>
                    <a:lnT>
                      <a:noFill/>
                    </a:lnT>
                    <a:lnB>
                      <a:noFill/>
                    </a:lnB>
                    <a:noFill/>
                  </a:tcPr>
                </a:tc>
                <a:tc>
                  <a:txBody>
                    <a:bodyPr/>
                    <a:lstStyle/>
                    <a:p>
                      <a:pPr algn="r"/>
                      <a:r>
                        <a:rPr lang="ar-EG" sz="1800" b="1"/>
                        <a:t>مشاريع الامتثال</a:t>
                      </a:r>
                      <a:r>
                        <a:rPr lang="ar-EG" sz="1800"/>
                        <a:t> هي عادة المشاريع اللازمة لتلبية الشروط التنظيمية المطلوبة للعمل في منطقة معينة؛ ومن ثم تُسمى مشاريع "يجب تنفيذها".</a:t>
                      </a:r>
                    </a:p>
                  </a:txBody>
                  <a:tcPr marL="61999" marR="61999" marT="31000" marB="31000" anchor="ctr">
                    <a:lnL>
                      <a:noFill/>
                    </a:lnL>
                    <a:lnR>
                      <a:noFill/>
                    </a:lnR>
                    <a:lnT>
                      <a:noFill/>
                    </a:lnT>
                    <a:lnB>
                      <a:noFill/>
                    </a:lnB>
                    <a:noFill/>
                  </a:tcPr>
                </a:tc>
                <a:extLst>
                  <a:ext uri="{0D108BD9-81ED-4DB2-BD59-A6C34878D82A}">
                    <a16:rowId xmlns:a16="http://schemas.microsoft.com/office/drawing/2014/main" val="3564695518"/>
                  </a:ext>
                </a:extLst>
              </a:tr>
              <a:tr h="844543">
                <a:tc>
                  <a:txBody>
                    <a:bodyPr/>
                    <a:lstStyle/>
                    <a:p>
                      <a:r>
                        <a:rPr lang="en-US" sz="1800" b="1" dirty="0"/>
                        <a:t>Emergency projects</a:t>
                      </a:r>
                      <a:r>
                        <a:rPr lang="en-US" sz="1800" dirty="0"/>
                        <a:t>, such as rebuilding a soybean factory destroyed by fire, meet the must-do criterion.</a:t>
                      </a:r>
                    </a:p>
                  </a:txBody>
                  <a:tcPr marL="61999" marR="61999" marT="31000" marB="31000" anchor="ctr">
                    <a:lnL>
                      <a:noFill/>
                    </a:lnL>
                    <a:lnR>
                      <a:noFill/>
                    </a:lnR>
                    <a:lnT>
                      <a:noFill/>
                    </a:lnT>
                    <a:lnB>
                      <a:noFill/>
                    </a:lnB>
                    <a:noFill/>
                  </a:tcPr>
                </a:tc>
                <a:tc>
                  <a:txBody>
                    <a:bodyPr/>
                    <a:lstStyle/>
                    <a:p>
                      <a:pPr algn="r"/>
                      <a:r>
                        <a:rPr lang="ar-EG" sz="1800" b="1"/>
                        <a:t>مشاريع الطوارئ</a:t>
                      </a:r>
                      <a:r>
                        <a:rPr lang="ar-EG" sz="1800"/>
                        <a:t>، مثل إعادة بناء مصنع فول الصويا الذي دمره الحريق، تفي بمعيار "يجب تنفيذها".</a:t>
                      </a:r>
                    </a:p>
                  </a:txBody>
                  <a:tcPr marL="61999" marR="61999" marT="31000" marB="31000" anchor="ctr">
                    <a:lnL>
                      <a:noFill/>
                    </a:lnL>
                    <a:lnR>
                      <a:noFill/>
                    </a:lnR>
                    <a:lnT>
                      <a:noFill/>
                    </a:lnT>
                    <a:lnB>
                      <a:noFill/>
                    </a:lnB>
                    <a:noFill/>
                  </a:tcPr>
                </a:tc>
                <a:extLst>
                  <a:ext uri="{0D108BD9-81ED-4DB2-BD59-A6C34878D82A}">
                    <a16:rowId xmlns:a16="http://schemas.microsoft.com/office/drawing/2014/main" val="2447873241"/>
                  </a:ext>
                </a:extLst>
              </a:tr>
              <a:tr h="844543">
                <a:tc>
                  <a:txBody>
                    <a:bodyPr/>
                    <a:lstStyle/>
                    <a:p>
                      <a:r>
                        <a:rPr lang="en-US" sz="1800" b="1"/>
                        <a:t>Compliance and emergency projects</a:t>
                      </a:r>
                      <a:r>
                        <a:rPr lang="en-US" sz="1800"/>
                        <a:t> usually have penalties if they are not implemented.</a:t>
                      </a:r>
                    </a:p>
                  </a:txBody>
                  <a:tcPr marL="61999" marR="61999" marT="31000" marB="31000" anchor="ctr">
                    <a:lnL>
                      <a:noFill/>
                    </a:lnL>
                    <a:lnR>
                      <a:noFill/>
                    </a:lnR>
                    <a:lnT>
                      <a:noFill/>
                    </a:lnT>
                    <a:lnB>
                      <a:noFill/>
                    </a:lnB>
                    <a:noFill/>
                  </a:tcPr>
                </a:tc>
                <a:tc>
                  <a:txBody>
                    <a:bodyPr/>
                    <a:lstStyle/>
                    <a:p>
                      <a:pPr algn="r"/>
                      <a:r>
                        <a:rPr lang="ar-EG" sz="1800" dirty="0"/>
                        <a:t>عادةً ما تكون هناك عقوبات على مشاريع الامتثال والطوارئ إذا لم يتم تنفيذها.</a:t>
                      </a:r>
                    </a:p>
                  </a:txBody>
                  <a:tcPr marL="61999" marR="61999" marT="31000" marB="31000" anchor="ctr">
                    <a:lnL>
                      <a:noFill/>
                    </a:lnL>
                    <a:lnR>
                      <a:noFill/>
                    </a:lnR>
                    <a:lnT>
                      <a:noFill/>
                    </a:lnT>
                    <a:lnB>
                      <a:noFill/>
                    </a:lnB>
                    <a:noFill/>
                  </a:tcPr>
                </a:tc>
                <a:extLst>
                  <a:ext uri="{0D108BD9-81ED-4DB2-BD59-A6C34878D82A}">
                    <a16:rowId xmlns:a16="http://schemas.microsoft.com/office/drawing/2014/main" val="3691407400"/>
                  </a:ext>
                </a:extLst>
              </a:tr>
            </a:tbl>
          </a:graphicData>
        </a:graphic>
      </p:graphicFrame>
      <p:pic>
        <p:nvPicPr>
          <p:cNvPr id="6" name="Graphic 21">
            <a:extLst>
              <a:ext uri="{FF2B5EF4-FFF2-40B4-BE49-F238E27FC236}">
                <a16:creationId xmlns:a16="http://schemas.microsoft.com/office/drawing/2014/main" id="{D38BE1DC-3CD7-A91E-8D0B-9D83B1CD36F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684067" y="0"/>
            <a:ext cx="1523132" cy="533399"/>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119D381C-9A48-3878-F563-5ED918FB250D}"/>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8" name="Table 7">
            <a:extLst>
              <a:ext uri="{FF2B5EF4-FFF2-40B4-BE49-F238E27FC236}">
                <a16:creationId xmlns:a16="http://schemas.microsoft.com/office/drawing/2014/main" id="{8EC5302D-06E3-8530-7C28-5CE6503C8FFB}"/>
              </a:ext>
            </a:extLst>
          </p:cNvPr>
          <p:cNvGraphicFramePr>
            <a:graphicFrameLocks noGrp="1"/>
          </p:cNvGraphicFramePr>
          <p:nvPr>
            <p:extLst>
              <p:ext uri="{D42A27DB-BD31-4B8C-83A1-F6EECF244321}">
                <p14:modId xmlns:p14="http://schemas.microsoft.com/office/powerpoint/2010/main" val="474841244"/>
              </p:ext>
            </p:extLst>
          </p:nvPr>
        </p:nvGraphicFramePr>
        <p:xfrm>
          <a:off x="457200" y="1066800"/>
          <a:ext cx="8229600" cy="3840480"/>
        </p:xfrm>
        <a:graphic>
          <a:graphicData uri="http://schemas.openxmlformats.org/drawingml/2006/table">
            <a:tbl>
              <a:tblPr/>
              <a:tblGrid>
                <a:gridCol w="4114800">
                  <a:extLst>
                    <a:ext uri="{9D8B030D-6E8A-4147-A177-3AD203B41FA5}">
                      <a16:colId xmlns:a16="http://schemas.microsoft.com/office/drawing/2014/main" val="2678056021"/>
                    </a:ext>
                  </a:extLst>
                </a:gridCol>
                <a:gridCol w="4114800">
                  <a:extLst>
                    <a:ext uri="{9D8B030D-6E8A-4147-A177-3AD203B41FA5}">
                      <a16:colId xmlns:a16="http://schemas.microsoft.com/office/drawing/2014/main" val="3854337279"/>
                    </a:ext>
                  </a:extLst>
                </a:gridCol>
              </a:tblGrid>
              <a:tr h="0">
                <a:tc>
                  <a:txBody>
                    <a:bodyPr/>
                    <a:lstStyle/>
                    <a:p>
                      <a:pPr algn="ctr"/>
                      <a:r>
                        <a:rPr lang="en-US" b="1" dirty="0"/>
                        <a:t>1. Classification of the Project</a:t>
                      </a:r>
                      <a:endParaRPr lang="en-US" dirty="0"/>
                    </a:p>
                  </a:txBody>
                  <a:tcPr anchor="ctr">
                    <a:lnL>
                      <a:noFill/>
                    </a:lnL>
                    <a:lnR>
                      <a:noFill/>
                    </a:lnR>
                    <a:lnT>
                      <a:noFill/>
                    </a:lnT>
                    <a:lnB>
                      <a:noFill/>
                    </a:lnB>
                    <a:noFill/>
                  </a:tcPr>
                </a:tc>
                <a:tc>
                  <a:txBody>
                    <a:bodyPr/>
                    <a:lstStyle/>
                    <a:p>
                      <a:pPr algn="ctr"/>
                      <a:r>
                        <a:rPr lang="ar-EG" b="1" dirty="0"/>
                        <a:t>1. تصنيف المشروع</a:t>
                      </a:r>
                      <a:endParaRPr lang="ar-EG" dirty="0"/>
                    </a:p>
                  </a:txBody>
                  <a:tcPr anchor="ctr">
                    <a:lnL>
                      <a:noFill/>
                    </a:lnL>
                    <a:lnR>
                      <a:noFill/>
                    </a:lnR>
                    <a:lnT>
                      <a:noFill/>
                    </a:lnT>
                    <a:lnB>
                      <a:noFill/>
                    </a:lnB>
                    <a:noFill/>
                  </a:tcPr>
                </a:tc>
                <a:extLst>
                  <a:ext uri="{0D108BD9-81ED-4DB2-BD59-A6C34878D82A}">
                    <a16:rowId xmlns:a16="http://schemas.microsoft.com/office/drawing/2014/main" val="1160940850"/>
                  </a:ext>
                </a:extLst>
              </a:tr>
              <a:tr h="0">
                <a:tc>
                  <a:txBody>
                    <a:bodyPr/>
                    <a:lstStyle/>
                    <a:p>
                      <a:r>
                        <a:rPr lang="en-US" b="1"/>
                        <a:t>Operational projects</a:t>
                      </a:r>
                      <a:r>
                        <a:rPr lang="en-US"/>
                        <a:t> are those that are needed to support current operations. These projects are designed to improve the efficiency of delivery systems, reduce product costs, and improve performance.</a:t>
                      </a:r>
                    </a:p>
                  </a:txBody>
                  <a:tcPr anchor="ctr">
                    <a:lnL>
                      <a:noFill/>
                    </a:lnL>
                    <a:lnR>
                      <a:noFill/>
                    </a:lnR>
                    <a:lnT>
                      <a:noFill/>
                    </a:lnT>
                    <a:lnB>
                      <a:noFill/>
                    </a:lnB>
                    <a:noFill/>
                  </a:tcPr>
                </a:tc>
                <a:tc>
                  <a:txBody>
                    <a:bodyPr/>
                    <a:lstStyle/>
                    <a:p>
                      <a:pPr algn="r"/>
                      <a:r>
                        <a:rPr lang="ar-EG" b="1"/>
                        <a:t>المشاريع التشغيلية</a:t>
                      </a:r>
                      <a:r>
                        <a:rPr lang="ar-EG"/>
                        <a:t> هي تلك اللازمة لدعم العمليات الحالية. تم تصميم هذه المشاريع لتحسين كفاءة أنظمة التسليم، وتقليل تكاليف المنتجات، وتحسين الأداء.</a:t>
                      </a:r>
                    </a:p>
                  </a:txBody>
                  <a:tcPr anchor="ctr">
                    <a:lnL>
                      <a:noFill/>
                    </a:lnL>
                    <a:lnR>
                      <a:noFill/>
                    </a:lnR>
                    <a:lnT>
                      <a:noFill/>
                    </a:lnT>
                    <a:lnB>
                      <a:noFill/>
                    </a:lnB>
                    <a:noFill/>
                  </a:tcPr>
                </a:tc>
                <a:extLst>
                  <a:ext uri="{0D108BD9-81ED-4DB2-BD59-A6C34878D82A}">
                    <a16:rowId xmlns:a16="http://schemas.microsoft.com/office/drawing/2014/main" val="842418884"/>
                  </a:ext>
                </a:extLst>
              </a:tr>
              <a:tr h="0">
                <a:tc>
                  <a:txBody>
                    <a:bodyPr/>
                    <a:lstStyle/>
                    <a:p>
                      <a:r>
                        <a:rPr lang="en-US"/>
                        <a:t>Finally, </a:t>
                      </a:r>
                      <a:r>
                        <a:rPr lang="en-US" b="1"/>
                        <a:t>strategic projects</a:t>
                      </a:r>
                      <a:r>
                        <a:rPr lang="en-US"/>
                        <a:t> are those that directly support the organization’s long-run mission. They are frequently directed toward increasing revenue or market share. Examples of strategic projects include new products, research, and development.</a:t>
                      </a:r>
                    </a:p>
                  </a:txBody>
                  <a:tcPr anchor="ctr">
                    <a:lnL>
                      <a:noFill/>
                    </a:lnL>
                    <a:lnR>
                      <a:noFill/>
                    </a:lnR>
                    <a:lnT>
                      <a:noFill/>
                    </a:lnT>
                    <a:lnB>
                      <a:noFill/>
                    </a:lnB>
                    <a:noFill/>
                  </a:tcPr>
                </a:tc>
                <a:tc>
                  <a:txBody>
                    <a:bodyPr/>
                    <a:lstStyle/>
                    <a:p>
                      <a:pPr algn="r"/>
                      <a:r>
                        <a:rPr lang="ar-EG" dirty="0"/>
                        <a:t>أخيرًا، </a:t>
                      </a:r>
                      <a:r>
                        <a:rPr lang="ar-EG" b="1" dirty="0"/>
                        <a:t>المشاريع الاستراتيجية</a:t>
                      </a:r>
                      <a:r>
                        <a:rPr lang="ar-EG" dirty="0"/>
                        <a:t> هي تلك التي تدعم مباشرة مهمة المنظمة على المدى الطويل. غالبًا ما تكون موجهة نحو زيادة الإيرادات أو الحصة السوقية. تشمل أمثلة المشاريع الاستراتيجية المنتجات الجديدة، والأبحاث، والتطوير.</a:t>
                      </a:r>
                    </a:p>
                  </a:txBody>
                  <a:tcPr anchor="ctr">
                    <a:lnL>
                      <a:noFill/>
                    </a:lnL>
                    <a:lnR>
                      <a:noFill/>
                    </a:lnR>
                    <a:lnT>
                      <a:noFill/>
                    </a:lnT>
                    <a:lnB>
                      <a:noFill/>
                    </a:lnB>
                    <a:noFill/>
                  </a:tcPr>
                </a:tc>
                <a:extLst>
                  <a:ext uri="{0D108BD9-81ED-4DB2-BD59-A6C34878D82A}">
                    <a16:rowId xmlns:a16="http://schemas.microsoft.com/office/drawing/2014/main" val="1914936066"/>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39FEA594-542D-1AA3-506C-21F1310FC9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1"/>
            <a:ext cx="1305544" cy="533400"/>
          </a:xfrm>
          <a:prstGeom prst="rect">
            <a:avLst/>
          </a:prstGeom>
        </p:spPr>
      </p:pic>
      <p:graphicFrame>
        <p:nvGraphicFramePr>
          <p:cNvPr id="6" name="Table 5">
            <a:extLst>
              <a:ext uri="{FF2B5EF4-FFF2-40B4-BE49-F238E27FC236}">
                <a16:creationId xmlns:a16="http://schemas.microsoft.com/office/drawing/2014/main" id="{1E3D83F2-0BCF-77DC-AD32-5CB881962E0B}"/>
              </a:ext>
            </a:extLst>
          </p:cNvPr>
          <p:cNvGraphicFramePr>
            <a:graphicFrameLocks noGrp="1"/>
          </p:cNvGraphicFramePr>
          <p:nvPr>
            <p:extLst>
              <p:ext uri="{D42A27DB-BD31-4B8C-83A1-F6EECF244321}">
                <p14:modId xmlns:p14="http://schemas.microsoft.com/office/powerpoint/2010/main" val="3011940078"/>
              </p:ext>
            </p:extLst>
          </p:nvPr>
        </p:nvGraphicFramePr>
        <p:xfrm>
          <a:off x="304800" y="123028"/>
          <a:ext cx="8839200" cy="6710390"/>
        </p:xfrm>
        <a:graphic>
          <a:graphicData uri="http://schemas.openxmlformats.org/drawingml/2006/table">
            <a:tbl>
              <a:tblPr/>
              <a:tblGrid>
                <a:gridCol w="4419600">
                  <a:extLst>
                    <a:ext uri="{9D8B030D-6E8A-4147-A177-3AD203B41FA5}">
                      <a16:colId xmlns:a16="http://schemas.microsoft.com/office/drawing/2014/main" val="2706549472"/>
                    </a:ext>
                  </a:extLst>
                </a:gridCol>
                <a:gridCol w="4419600">
                  <a:extLst>
                    <a:ext uri="{9D8B030D-6E8A-4147-A177-3AD203B41FA5}">
                      <a16:colId xmlns:a16="http://schemas.microsoft.com/office/drawing/2014/main" val="3765852311"/>
                    </a:ext>
                  </a:extLst>
                </a:gridCol>
              </a:tblGrid>
              <a:tr h="229163">
                <a:tc>
                  <a:txBody>
                    <a:bodyPr/>
                    <a:lstStyle/>
                    <a:p>
                      <a:pPr algn="ctr"/>
                      <a:r>
                        <a:rPr lang="en-US" sz="1800" b="1"/>
                        <a:t>2. Selection Criteria</a:t>
                      </a:r>
                      <a:endParaRPr lang="en-US" sz="1800"/>
                    </a:p>
                  </a:txBody>
                  <a:tcPr marL="57291" marR="57291" marT="28645" marB="28645" anchor="ctr">
                    <a:lnL>
                      <a:noFill/>
                    </a:lnL>
                    <a:lnR>
                      <a:noFill/>
                    </a:lnR>
                    <a:lnT>
                      <a:noFill/>
                    </a:lnT>
                    <a:lnB>
                      <a:noFill/>
                    </a:lnB>
                    <a:noFill/>
                  </a:tcPr>
                </a:tc>
                <a:tc>
                  <a:txBody>
                    <a:bodyPr/>
                    <a:lstStyle/>
                    <a:p>
                      <a:pPr algn="ctr"/>
                      <a:r>
                        <a:rPr lang="ar-EG" sz="1800" b="1" dirty="0"/>
                        <a:t>2. معايير الاختيار</a:t>
                      </a:r>
                      <a:endParaRPr lang="ar-EG" sz="1800" dirty="0"/>
                    </a:p>
                  </a:txBody>
                  <a:tcPr marL="57291" marR="57291" marT="28645" marB="28645" anchor="ctr">
                    <a:lnL>
                      <a:noFill/>
                    </a:lnL>
                    <a:lnR>
                      <a:noFill/>
                    </a:lnR>
                    <a:lnT>
                      <a:noFill/>
                    </a:lnT>
                    <a:lnB>
                      <a:noFill/>
                    </a:lnB>
                    <a:noFill/>
                  </a:tcPr>
                </a:tc>
                <a:extLst>
                  <a:ext uri="{0D108BD9-81ED-4DB2-BD59-A6C34878D82A}">
                    <a16:rowId xmlns:a16="http://schemas.microsoft.com/office/drawing/2014/main" val="784526889"/>
                  </a:ext>
                </a:extLst>
              </a:tr>
              <a:tr h="1088523">
                <a:tc>
                  <a:txBody>
                    <a:bodyPr/>
                    <a:lstStyle/>
                    <a:p>
                      <a:r>
                        <a:rPr lang="en-US" sz="1800"/>
                        <a:t>Although there are many criteria for selecting projects, selection criteria are typically identified as financial and nonfinancial. A short description of each is given next, followed by a discussion of their use in practice.</a:t>
                      </a:r>
                    </a:p>
                  </a:txBody>
                  <a:tcPr marL="57291" marR="57291" marT="28645" marB="28645" anchor="ctr">
                    <a:lnL>
                      <a:noFill/>
                    </a:lnL>
                    <a:lnR>
                      <a:noFill/>
                    </a:lnR>
                    <a:lnT>
                      <a:noFill/>
                    </a:lnT>
                    <a:lnB>
                      <a:noFill/>
                    </a:lnB>
                    <a:noFill/>
                  </a:tcPr>
                </a:tc>
                <a:tc>
                  <a:txBody>
                    <a:bodyPr/>
                    <a:lstStyle/>
                    <a:p>
                      <a:pPr algn="r"/>
                      <a:r>
                        <a:rPr lang="ar-EG" sz="1800" dirty="0"/>
                        <a:t>على الرغم من وجود العديد من المعايير لاختيار المشاريع، يتم تحديد معايير الاختيار عادةً على أنها مالية وغير مالية. يتم تقديم وصف مختصر لكل منها، يتبعه مناقشة لاستخدامها في الممارسة.</a:t>
                      </a:r>
                    </a:p>
                  </a:txBody>
                  <a:tcPr marL="57291" marR="57291" marT="28645" marB="28645" anchor="ctr">
                    <a:lnL>
                      <a:noFill/>
                    </a:lnL>
                    <a:lnR>
                      <a:noFill/>
                    </a:lnR>
                    <a:lnT>
                      <a:noFill/>
                    </a:lnT>
                    <a:lnB>
                      <a:noFill/>
                    </a:lnB>
                    <a:noFill/>
                  </a:tcPr>
                </a:tc>
                <a:extLst>
                  <a:ext uri="{0D108BD9-81ED-4DB2-BD59-A6C34878D82A}">
                    <a16:rowId xmlns:a16="http://schemas.microsoft.com/office/drawing/2014/main" val="3643469509"/>
                  </a:ext>
                </a:extLst>
              </a:tr>
              <a:tr h="229163">
                <a:tc>
                  <a:txBody>
                    <a:bodyPr/>
                    <a:lstStyle/>
                    <a:p>
                      <a:r>
                        <a:rPr lang="en-US" sz="1800" b="1"/>
                        <a:t>2.1. Financial Criteria</a:t>
                      </a:r>
                      <a:endParaRPr lang="en-US" sz="1800"/>
                    </a:p>
                  </a:txBody>
                  <a:tcPr marL="57291" marR="57291" marT="28645" marB="28645" anchor="ctr">
                    <a:lnL>
                      <a:noFill/>
                    </a:lnL>
                    <a:lnR>
                      <a:noFill/>
                    </a:lnR>
                    <a:lnT>
                      <a:noFill/>
                    </a:lnT>
                    <a:lnB>
                      <a:noFill/>
                    </a:lnB>
                    <a:noFill/>
                  </a:tcPr>
                </a:tc>
                <a:tc>
                  <a:txBody>
                    <a:bodyPr/>
                    <a:lstStyle/>
                    <a:p>
                      <a:pPr algn="r"/>
                      <a:r>
                        <a:rPr lang="ar-EG" sz="1800" b="1" dirty="0"/>
                        <a:t>2.1. المعايير المالية</a:t>
                      </a:r>
                      <a:endParaRPr lang="ar-EG" sz="1800" dirty="0"/>
                    </a:p>
                  </a:txBody>
                  <a:tcPr marL="57291" marR="57291" marT="28645" marB="28645" anchor="ctr">
                    <a:lnL>
                      <a:noFill/>
                    </a:lnL>
                    <a:lnR>
                      <a:noFill/>
                    </a:lnR>
                    <a:lnT>
                      <a:noFill/>
                    </a:lnT>
                    <a:lnB>
                      <a:noFill/>
                    </a:lnB>
                    <a:noFill/>
                  </a:tcPr>
                </a:tc>
                <a:extLst>
                  <a:ext uri="{0D108BD9-81ED-4DB2-BD59-A6C34878D82A}">
                    <a16:rowId xmlns:a16="http://schemas.microsoft.com/office/drawing/2014/main" val="984124986"/>
                  </a:ext>
                </a:extLst>
              </a:tr>
              <a:tr h="1604139">
                <a:tc>
                  <a:txBody>
                    <a:bodyPr/>
                    <a:lstStyle/>
                    <a:p>
                      <a:r>
                        <a:rPr lang="en-US" sz="1800" b="1"/>
                        <a:t>Financial Models</a:t>
                      </a:r>
                      <a:r>
                        <a:rPr lang="en-US" sz="1800"/>
                        <a:t>: For most managers, financial criteria are the preferred method to evaluate projects. These models are appropriate when there is a high level of confidence associated with estimates of future cash flows. Two models and examples are demonstrated here: </a:t>
                      </a:r>
                      <a:r>
                        <a:rPr lang="en-US" sz="1800" b="1"/>
                        <a:t>payback model</a:t>
                      </a:r>
                      <a:r>
                        <a:rPr lang="en-US" sz="1800"/>
                        <a:t> and </a:t>
                      </a:r>
                      <a:r>
                        <a:rPr lang="en-US" sz="1800" b="1"/>
                        <a:t>net present value (NPV) model</a:t>
                      </a:r>
                      <a:r>
                        <a:rPr lang="en-US" sz="1800"/>
                        <a:t>.</a:t>
                      </a:r>
                    </a:p>
                  </a:txBody>
                  <a:tcPr marL="57291" marR="57291" marT="28645" marB="28645" anchor="ctr">
                    <a:lnL>
                      <a:noFill/>
                    </a:lnL>
                    <a:lnR>
                      <a:noFill/>
                    </a:lnR>
                    <a:lnT>
                      <a:noFill/>
                    </a:lnT>
                    <a:lnB>
                      <a:noFill/>
                    </a:lnB>
                    <a:noFill/>
                  </a:tcPr>
                </a:tc>
                <a:tc>
                  <a:txBody>
                    <a:bodyPr/>
                    <a:lstStyle/>
                    <a:p>
                      <a:pPr algn="r"/>
                      <a:r>
                        <a:rPr lang="ar-EG" sz="1800" b="1" dirty="0"/>
                        <a:t>النماذج المالية</a:t>
                      </a:r>
                      <a:r>
                        <a:rPr lang="ar-EG" sz="1800" dirty="0"/>
                        <a:t>: بالنسبة لمعظم المديرين، تعتبر المعايير المالية هي الطريقة المفضلة لتقييم المشاريع. تكون هذه النماذج مناسبة عندما يكون هناك مستوى عالٍ من الثقة المرتبط بتقديرات التدفقات النقدية المستقبلية. يتم هنا عرض نموذجين مع أمثلة: </a:t>
                      </a:r>
                      <a:r>
                        <a:rPr lang="ar-EG" sz="1800" b="1" dirty="0"/>
                        <a:t>نموذج فترة الاسترداد</a:t>
                      </a:r>
                      <a:r>
                        <a:rPr lang="ar-EG" sz="1800" dirty="0"/>
                        <a:t> و </a:t>
                      </a:r>
                      <a:r>
                        <a:rPr lang="ar-EG" sz="1800" b="1" dirty="0"/>
                        <a:t>نموذج صافي القيمة الحالية (</a:t>
                      </a:r>
                      <a:r>
                        <a:rPr lang="en-US" sz="1800" b="1" dirty="0"/>
                        <a:t>NPV)</a:t>
                      </a:r>
                      <a:r>
                        <a:rPr lang="en-US" sz="1800" dirty="0"/>
                        <a:t>.</a:t>
                      </a:r>
                    </a:p>
                  </a:txBody>
                  <a:tcPr marL="57291" marR="57291" marT="28645" marB="28645" anchor="ctr">
                    <a:lnL>
                      <a:noFill/>
                    </a:lnL>
                    <a:lnR>
                      <a:noFill/>
                    </a:lnR>
                    <a:lnT>
                      <a:noFill/>
                    </a:lnT>
                    <a:lnB>
                      <a:noFill/>
                    </a:lnB>
                    <a:noFill/>
                  </a:tcPr>
                </a:tc>
                <a:extLst>
                  <a:ext uri="{0D108BD9-81ED-4DB2-BD59-A6C34878D82A}">
                    <a16:rowId xmlns:a16="http://schemas.microsoft.com/office/drawing/2014/main" val="2469816164"/>
                  </a:ext>
                </a:extLst>
              </a:tr>
              <a:tr h="229163">
                <a:tc>
                  <a:txBody>
                    <a:bodyPr/>
                    <a:lstStyle/>
                    <a:p>
                      <a:r>
                        <a:rPr lang="en-US" sz="1800" b="1"/>
                        <a:t>Example:</a:t>
                      </a:r>
                      <a:endParaRPr lang="en-US" sz="1800"/>
                    </a:p>
                  </a:txBody>
                  <a:tcPr marL="57291" marR="57291" marT="28645" marB="28645" anchor="ctr">
                    <a:lnL>
                      <a:noFill/>
                    </a:lnL>
                    <a:lnR>
                      <a:noFill/>
                    </a:lnR>
                    <a:lnT>
                      <a:noFill/>
                    </a:lnT>
                    <a:lnB>
                      <a:noFill/>
                    </a:lnB>
                    <a:noFill/>
                  </a:tcPr>
                </a:tc>
                <a:tc>
                  <a:txBody>
                    <a:bodyPr/>
                    <a:lstStyle/>
                    <a:p>
                      <a:pPr algn="r"/>
                      <a:r>
                        <a:rPr lang="ar-EG" sz="1800" b="1" dirty="0"/>
                        <a:t>مثال:</a:t>
                      </a:r>
                      <a:endParaRPr lang="ar-EG" sz="1800" dirty="0"/>
                    </a:p>
                  </a:txBody>
                  <a:tcPr marL="57291" marR="57291" marT="28645" marB="28645" anchor="ctr">
                    <a:lnL>
                      <a:noFill/>
                    </a:lnL>
                    <a:lnR>
                      <a:noFill/>
                    </a:lnR>
                    <a:lnT>
                      <a:noFill/>
                    </a:lnT>
                    <a:lnB>
                      <a:noFill/>
                    </a:lnB>
                    <a:noFill/>
                  </a:tcPr>
                </a:tc>
                <a:extLst>
                  <a:ext uri="{0D108BD9-81ED-4DB2-BD59-A6C34878D82A}">
                    <a16:rowId xmlns:a16="http://schemas.microsoft.com/office/drawing/2014/main" val="2317155561"/>
                  </a:ext>
                </a:extLst>
              </a:tr>
              <a:tr h="572907">
                <a:tc>
                  <a:txBody>
                    <a:bodyPr/>
                    <a:lstStyle/>
                    <a:p>
                      <a:r>
                        <a:rPr lang="en-US" sz="1800"/>
                        <a:t>Project A has an initial investment of $700,000 and projected cash inflows of $225,000 for 5 years.</a:t>
                      </a:r>
                    </a:p>
                  </a:txBody>
                  <a:tcPr marL="57291" marR="57291" marT="28645" marB="28645" anchor="ctr">
                    <a:lnL>
                      <a:noFill/>
                    </a:lnL>
                    <a:lnR>
                      <a:noFill/>
                    </a:lnR>
                    <a:lnT>
                      <a:noFill/>
                    </a:lnT>
                    <a:lnB>
                      <a:noFill/>
                    </a:lnB>
                    <a:noFill/>
                  </a:tcPr>
                </a:tc>
                <a:tc>
                  <a:txBody>
                    <a:bodyPr/>
                    <a:lstStyle/>
                    <a:p>
                      <a:pPr algn="r"/>
                      <a:r>
                        <a:rPr lang="ar-EG" sz="1800" dirty="0"/>
                        <a:t>المشروع (أ) لديه استثمار أولي قدره 700,000 دولار وتدفقات نقدية متوقعة قدرها 225,000 دولار لمدة 5 سنوات.</a:t>
                      </a:r>
                    </a:p>
                  </a:txBody>
                  <a:tcPr marL="57291" marR="57291" marT="28645" marB="28645" anchor="ctr">
                    <a:lnL>
                      <a:noFill/>
                    </a:lnL>
                    <a:lnR>
                      <a:noFill/>
                    </a:lnR>
                    <a:lnT>
                      <a:noFill/>
                    </a:lnT>
                    <a:lnB>
                      <a:noFill/>
                    </a:lnB>
                    <a:noFill/>
                  </a:tcPr>
                </a:tc>
                <a:extLst>
                  <a:ext uri="{0D108BD9-81ED-4DB2-BD59-A6C34878D82A}">
                    <a16:rowId xmlns:a16="http://schemas.microsoft.com/office/drawing/2014/main" val="3304602610"/>
                  </a:ext>
                </a:extLst>
              </a:tr>
              <a:tr h="572907">
                <a:tc>
                  <a:txBody>
                    <a:bodyPr/>
                    <a:lstStyle/>
                    <a:p>
                      <a:r>
                        <a:rPr lang="en-US" sz="1800"/>
                        <a:t>Project B has an initial investment of $400,000 and projected cash inflows of $110,000 for 5 years.</a:t>
                      </a:r>
                    </a:p>
                  </a:txBody>
                  <a:tcPr marL="57291" marR="57291" marT="28645" marB="28645" anchor="ctr">
                    <a:lnL>
                      <a:noFill/>
                    </a:lnL>
                    <a:lnR>
                      <a:noFill/>
                    </a:lnR>
                    <a:lnT>
                      <a:noFill/>
                    </a:lnT>
                    <a:lnB>
                      <a:noFill/>
                    </a:lnB>
                    <a:noFill/>
                  </a:tcPr>
                </a:tc>
                <a:tc>
                  <a:txBody>
                    <a:bodyPr/>
                    <a:lstStyle/>
                    <a:p>
                      <a:pPr algn="r"/>
                      <a:r>
                        <a:rPr lang="ar-EG" sz="1800" dirty="0"/>
                        <a:t>المشروع (ب) لديه استثمار أولي قدره 400,000 دولار وتدفقات نقدية متوقعة قدرها 110,000 دولار لمدة 5 سنوات.</a:t>
                      </a:r>
                    </a:p>
                  </a:txBody>
                  <a:tcPr marL="57291" marR="57291" marT="28645" marB="28645" anchor="ctr">
                    <a:lnL>
                      <a:noFill/>
                    </a:lnL>
                    <a:lnR>
                      <a:noFill/>
                    </a:lnR>
                    <a:lnT>
                      <a:noFill/>
                    </a:lnT>
                    <a:lnB>
                      <a:noFill/>
                    </a:lnB>
                    <a:noFill/>
                  </a:tcPr>
                </a:tc>
                <a:extLst>
                  <a:ext uri="{0D108BD9-81ED-4DB2-BD59-A6C34878D82A}">
                    <a16:rowId xmlns:a16="http://schemas.microsoft.com/office/drawing/2014/main" val="2408837443"/>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E0F8F158-4EDF-9F3A-4079-58FE69F245D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6" name="Table 5">
            <a:extLst>
              <a:ext uri="{FF2B5EF4-FFF2-40B4-BE49-F238E27FC236}">
                <a16:creationId xmlns:a16="http://schemas.microsoft.com/office/drawing/2014/main" id="{D5CEA26E-B34F-13C9-7F97-93C49AF686FE}"/>
              </a:ext>
            </a:extLst>
          </p:cNvPr>
          <p:cNvGraphicFramePr>
            <a:graphicFrameLocks noGrp="1"/>
          </p:cNvGraphicFramePr>
          <p:nvPr>
            <p:extLst>
              <p:ext uri="{D42A27DB-BD31-4B8C-83A1-F6EECF244321}">
                <p14:modId xmlns:p14="http://schemas.microsoft.com/office/powerpoint/2010/main" val="3636540981"/>
              </p:ext>
            </p:extLst>
          </p:nvPr>
        </p:nvGraphicFramePr>
        <p:xfrm>
          <a:off x="363794" y="228600"/>
          <a:ext cx="8763000" cy="6184680"/>
        </p:xfrm>
        <a:graphic>
          <a:graphicData uri="http://schemas.openxmlformats.org/drawingml/2006/table">
            <a:tbl>
              <a:tblPr/>
              <a:tblGrid>
                <a:gridCol w="4381500">
                  <a:extLst>
                    <a:ext uri="{9D8B030D-6E8A-4147-A177-3AD203B41FA5}">
                      <a16:colId xmlns:a16="http://schemas.microsoft.com/office/drawing/2014/main" val="2643334375"/>
                    </a:ext>
                  </a:extLst>
                </a:gridCol>
                <a:gridCol w="4381500">
                  <a:extLst>
                    <a:ext uri="{9D8B030D-6E8A-4147-A177-3AD203B41FA5}">
                      <a16:colId xmlns:a16="http://schemas.microsoft.com/office/drawing/2014/main" val="2152015632"/>
                    </a:ext>
                  </a:extLst>
                </a:gridCol>
              </a:tblGrid>
              <a:tr h="215522">
                <a:tc>
                  <a:txBody>
                    <a:bodyPr/>
                    <a:lstStyle/>
                    <a:p>
                      <a:pPr algn="ctr"/>
                      <a:r>
                        <a:rPr lang="en-US" sz="1700" b="1"/>
                        <a:t>2.1.1. The Payback Model</a:t>
                      </a:r>
                      <a:endParaRPr lang="en-US" sz="1700"/>
                    </a:p>
                  </a:txBody>
                  <a:tcPr marL="53881" marR="53881" marT="26940" marB="26940" anchor="ctr">
                    <a:lnL>
                      <a:noFill/>
                    </a:lnL>
                    <a:lnR>
                      <a:noFill/>
                    </a:lnR>
                    <a:lnT>
                      <a:noFill/>
                    </a:lnT>
                    <a:lnB>
                      <a:noFill/>
                    </a:lnB>
                    <a:noFill/>
                  </a:tcPr>
                </a:tc>
                <a:tc>
                  <a:txBody>
                    <a:bodyPr/>
                    <a:lstStyle/>
                    <a:p>
                      <a:pPr algn="ctr"/>
                      <a:r>
                        <a:rPr lang="ar-EG" sz="1700" b="1" dirty="0"/>
                        <a:t>2.1.1. نموذج فترة الاسترداد</a:t>
                      </a:r>
                      <a:endParaRPr lang="ar-EG" sz="1700" dirty="0"/>
                    </a:p>
                  </a:txBody>
                  <a:tcPr marL="53881" marR="53881" marT="26940" marB="26940" anchor="ctr">
                    <a:lnL>
                      <a:noFill/>
                    </a:lnL>
                    <a:lnR>
                      <a:noFill/>
                    </a:lnR>
                    <a:lnT>
                      <a:noFill/>
                    </a:lnT>
                    <a:lnB>
                      <a:noFill/>
                    </a:lnB>
                    <a:noFill/>
                  </a:tcPr>
                </a:tc>
                <a:extLst>
                  <a:ext uri="{0D108BD9-81ED-4DB2-BD59-A6C34878D82A}">
                    <a16:rowId xmlns:a16="http://schemas.microsoft.com/office/drawing/2014/main" val="3480159963"/>
                  </a:ext>
                </a:extLst>
              </a:tr>
              <a:tr h="1508654">
                <a:tc>
                  <a:txBody>
                    <a:bodyPr/>
                    <a:lstStyle/>
                    <a:p>
                      <a:r>
                        <a:rPr lang="en-US" sz="1700"/>
                        <a:t>It measures the time it will take to recover the project investment. Shorter paybacks are more desirable. Payback is the simplest and most widely used model. It emphasizes cash flows, a key factor in business. Some managers use the payback model to eliminate unusually risky projects (those with lengthy payback periods).</a:t>
                      </a:r>
                    </a:p>
                  </a:txBody>
                  <a:tcPr marL="53881" marR="53881" marT="26940" marB="26940" anchor="ctr">
                    <a:lnL>
                      <a:noFill/>
                    </a:lnL>
                    <a:lnR>
                      <a:noFill/>
                    </a:lnR>
                    <a:lnT>
                      <a:noFill/>
                    </a:lnT>
                    <a:lnB>
                      <a:noFill/>
                    </a:lnB>
                    <a:noFill/>
                  </a:tcPr>
                </a:tc>
                <a:tc>
                  <a:txBody>
                    <a:bodyPr/>
                    <a:lstStyle/>
                    <a:p>
                      <a:pPr algn="r"/>
                      <a:r>
                        <a:rPr lang="ar-EG" sz="1700" dirty="0"/>
                        <a:t>يقيس الوقت اللازم لاسترداد استثمار المشروع. تكون فترات الاسترداد الأقصر أكثر رغبة. يُعد نموذج فترة الاسترداد هو الأبسط والأكثر استخدامًا على نطاق واسع. يركز على التدفقات النقدية، وهو عامل رئيسي في الأعمال. يستخدم بعض المديرين نموذج فترة الاسترداد لاستبعاد المشاريع ذات المخاطر العالية بشكل غير عادي (تلك التي لها فترات استرداد طويلة).</a:t>
                      </a:r>
                    </a:p>
                  </a:txBody>
                  <a:tcPr marL="53881" marR="53881" marT="26940" marB="26940" anchor="ctr">
                    <a:lnL>
                      <a:noFill/>
                    </a:lnL>
                    <a:lnR>
                      <a:noFill/>
                    </a:lnR>
                    <a:lnT>
                      <a:noFill/>
                    </a:lnT>
                    <a:lnB>
                      <a:noFill/>
                    </a:lnB>
                    <a:noFill/>
                  </a:tcPr>
                </a:tc>
                <a:extLst>
                  <a:ext uri="{0D108BD9-81ED-4DB2-BD59-A6C34878D82A}">
                    <a16:rowId xmlns:a16="http://schemas.microsoft.com/office/drawing/2014/main" val="1073193717"/>
                  </a:ext>
                </a:extLst>
              </a:tr>
              <a:tr h="862088">
                <a:tc>
                  <a:txBody>
                    <a:bodyPr/>
                    <a:lstStyle/>
                    <a:p>
                      <a:r>
                        <a:rPr lang="en-US" sz="1700" b="1"/>
                        <a:t>The major limitations of payback</a:t>
                      </a:r>
                      <a:r>
                        <a:rPr lang="en-US" sz="1700"/>
                        <a:t> are that it ignores the time value of money, assumes cash inflows for the investment period (and not beyond), and does not consider profitability.</a:t>
                      </a:r>
                    </a:p>
                  </a:txBody>
                  <a:tcPr marL="53881" marR="53881" marT="26940" marB="26940" anchor="ctr">
                    <a:lnL>
                      <a:noFill/>
                    </a:lnL>
                    <a:lnR>
                      <a:noFill/>
                    </a:lnR>
                    <a:lnT>
                      <a:noFill/>
                    </a:lnT>
                    <a:lnB>
                      <a:noFill/>
                    </a:lnB>
                    <a:noFill/>
                  </a:tcPr>
                </a:tc>
                <a:tc>
                  <a:txBody>
                    <a:bodyPr/>
                    <a:lstStyle/>
                    <a:p>
                      <a:pPr algn="r"/>
                      <a:r>
                        <a:rPr lang="ar-EG" sz="1700" b="1"/>
                        <a:t>القيود الرئيسية لنموذج فترة الاسترداد</a:t>
                      </a:r>
                      <a:r>
                        <a:rPr lang="ar-EG" sz="1700"/>
                        <a:t> هي أنه يتجاهل القيمة الزمنية للنقود، ويفترض التدفقات النقدية لفترة الاستثمار (وليس بعدها)، ولا يأخذ الربحية في الاعتبار.</a:t>
                      </a:r>
                    </a:p>
                  </a:txBody>
                  <a:tcPr marL="53881" marR="53881" marT="26940" marB="26940" anchor="ctr">
                    <a:lnL>
                      <a:noFill/>
                    </a:lnL>
                    <a:lnR>
                      <a:noFill/>
                    </a:lnR>
                    <a:lnT>
                      <a:noFill/>
                    </a:lnT>
                    <a:lnB>
                      <a:noFill/>
                    </a:lnB>
                    <a:noFill/>
                  </a:tcPr>
                </a:tc>
                <a:extLst>
                  <a:ext uri="{0D108BD9-81ED-4DB2-BD59-A6C34878D82A}">
                    <a16:rowId xmlns:a16="http://schemas.microsoft.com/office/drawing/2014/main" val="847662510"/>
                  </a:ext>
                </a:extLst>
              </a:tr>
              <a:tr h="215522">
                <a:tc>
                  <a:txBody>
                    <a:bodyPr/>
                    <a:lstStyle/>
                    <a:p>
                      <a:r>
                        <a:rPr lang="en-US" sz="1700" b="1"/>
                        <a:t>Formulas:</a:t>
                      </a:r>
                      <a:endParaRPr lang="en-US" sz="1700"/>
                    </a:p>
                  </a:txBody>
                  <a:tcPr marL="53881" marR="53881" marT="26940" marB="26940" anchor="ctr">
                    <a:lnL>
                      <a:noFill/>
                    </a:lnL>
                    <a:lnR>
                      <a:noFill/>
                    </a:lnR>
                    <a:lnT>
                      <a:noFill/>
                    </a:lnT>
                    <a:lnB>
                      <a:noFill/>
                    </a:lnB>
                    <a:noFill/>
                  </a:tcPr>
                </a:tc>
                <a:tc>
                  <a:txBody>
                    <a:bodyPr/>
                    <a:lstStyle/>
                    <a:p>
                      <a:pPr algn="r"/>
                      <a:r>
                        <a:rPr lang="ar-EG" sz="1700" b="1"/>
                        <a:t>الصيغ:</a:t>
                      </a:r>
                      <a:endParaRPr lang="ar-EG" sz="1700"/>
                    </a:p>
                  </a:txBody>
                  <a:tcPr marL="53881" marR="53881" marT="26940" marB="26940" anchor="ctr">
                    <a:lnL>
                      <a:noFill/>
                    </a:lnL>
                    <a:lnR>
                      <a:noFill/>
                    </a:lnR>
                    <a:lnT>
                      <a:noFill/>
                    </a:lnT>
                    <a:lnB>
                      <a:noFill/>
                    </a:lnB>
                    <a:noFill/>
                  </a:tcPr>
                </a:tc>
                <a:extLst>
                  <a:ext uri="{0D108BD9-81ED-4DB2-BD59-A6C34878D82A}">
                    <a16:rowId xmlns:a16="http://schemas.microsoft.com/office/drawing/2014/main" val="569907360"/>
                  </a:ext>
                </a:extLst>
              </a:tr>
              <a:tr h="377164">
                <a:tc>
                  <a:txBody>
                    <a:bodyPr/>
                    <a:lstStyle/>
                    <a:p>
                      <a:r>
                        <a:rPr lang="en-US" sz="1700"/>
                        <a:t>Payback period (years) = Estimated Project Cost / Annual Savings</a:t>
                      </a:r>
                    </a:p>
                  </a:txBody>
                  <a:tcPr marL="53881" marR="53881" marT="26940" marB="26940" anchor="ctr">
                    <a:lnL>
                      <a:noFill/>
                    </a:lnL>
                    <a:lnR>
                      <a:noFill/>
                    </a:lnR>
                    <a:lnT>
                      <a:noFill/>
                    </a:lnT>
                    <a:lnB>
                      <a:noFill/>
                    </a:lnB>
                    <a:noFill/>
                  </a:tcPr>
                </a:tc>
                <a:tc>
                  <a:txBody>
                    <a:bodyPr/>
                    <a:lstStyle/>
                    <a:p>
                      <a:pPr algn="r"/>
                      <a:r>
                        <a:rPr lang="ar-EG" sz="1700"/>
                        <a:t>فترة الاسترداد (بالسنوات) = تكلفة المشروع المقدرة / المدخرات السنوية</a:t>
                      </a:r>
                    </a:p>
                  </a:txBody>
                  <a:tcPr marL="53881" marR="53881" marT="26940" marB="26940" anchor="ctr">
                    <a:lnL>
                      <a:noFill/>
                    </a:lnL>
                    <a:lnR>
                      <a:noFill/>
                    </a:lnR>
                    <a:lnT>
                      <a:noFill/>
                    </a:lnT>
                    <a:lnB>
                      <a:noFill/>
                    </a:lnB>
                    <a:noFill/>
                  </a:tcPr>
                </a:tc>
                <a:extLst>
                  <a:ext uri="{0D108BD9-81ED-4DB2-BD59-A6C34878D82A}">
                    <a16:rowId xmlns:a16="http://schemas.microsoft.com/office/drawing/2014/main" val="766946671"/>
                  </a:ext>
                </a:extLst>
              </a:tr>
              <a:tr h="377164">
                <a:tc>
                  <a:txBody>
                    <a:bodyPr/>
                    <a:lstStyle/>
                    <a:p>
                      <a:r>
                        <a:rPr lang="en-US" sz="1700"/>
                        <a:t>Rate of return = Annual Savings / Estimated Project Cost</a:t>
                      </a:r>
                    </a:p>
                  </a:txBody>
                  <a:tcPr marL="53881" marR="53881" marT="26940" marB="26940" anchor="ctr">
                    <a:lnL>
                      <a:noFill/>
                    </a:lnL>
                    <a:lnR>
                      <a:noFill/>
                    </a:lnR>
                    <a:lnT>
                      <a:noFill/>
                    </a:lnT>
                    <a:lnB>
                      <a:noFill/>
                    </a:lnB>
                    <a:noFill/>
                  </a:tcPr>
                </a:tc>
                <a:tc>
                  <a:txBody>
                    <a:bodyPr/>
                    <a:lstStyle/>
                    <a:p>
                      <a:pPr algn="r"/>
                      <a:r>
                        <a:rPr lang="ar-EG" sz="1700"/>
                        <a:t>معدل العائد = المدخرات السنوية / تكلفة المشروع المقدرة</a:t>
                      </a:r>
                    </a:p>
                  </a:txBody>
                  <a:tcPr marL="53881" marR="53881" marT="26940" marB="26940" anchor="ctr">
                    <a:lnL>
                      <a:noFill/>
                    </a:lnL>
                    <a:lnR>
                      <a:noFill/>
                    </a:lnR>
                    <a:lnT>
                      <a:noFill/>
                    </a:lnT>
                    <a:lnB>
                      <a:noFill/>
                    </a:lnB>
                    <a:noFill/>
                  </a:tcPr>
                </a:tc>
                <a:extLst>
                  <a:ext uri="{0D108BD9-81ED-4DB2-BD59-A6C34878D82A}">
                    <a16:rowId xmlns:a16="http://schemas.microsoft.com/office/drawing/2014/main" val="451209388"/>
                  </a:ext>
                </a:extLst>
              </a:tr>
              <a:tr h="215522">
                <a:tc>
                  <a:txBody>
                    <a:bodyPr/>
                    <a:lstStyle/>
                    <a:p>
                      <a:r>
                        <a:rPr lang="en-US" sz="1700" b="1"/>
                        <a:t>Examples:</a:t>
                      </a:r>
                      <a:endParaRPr lang="en-US" sz="1700"/>
                    </a:p>
                  </a:txBody>
                  <a:tcPr marL="53881" marR="53881" marT="26940" marB="26940" anchor="ctr">
                    <a:lnL>
                      <a:noFill/>
                    </a:lnL>
                    <a:lnR>
                      <a:noFill/>
                    </a:lnR>
                    <a:lnT>
                      <a:noFill/>
                    </a:lnT>
                    <a:lnB>
                      <a:noFill/>
                    </a:lnB>
                    <a:noFill/>
                  </a:tcPr>
                </a:tc>
                <a:tc>
                  <a:txBody>
                    <a:bodyPr/>
                    <a:lstStyle/>
                    <a:p>
                      <a:pPr algn="r"/>
                      <a:r>
                        <a:rPr lang="ar-EG" sz="1700" b="1"/>
                        <a:t>أمثلة:</a:t>
                      </a:r>
                      <a:endParaRPr lang="ar-EG" sz="1700"/>
                    </a:p>
                  </a:txBody>
                  <a:tcPr marL="53881" marR="53881" marT="26940" marB="26940" anchor="ctr">
                    <a:lnL>
                      <a:noFill/>
                    </a:lnL>
                    <a:lnR>
                      <a:noFill/>
                    </a:lnR>
                    <a:lnT>
                      <a:noFill/>
                    </a:lnT>
                    <a:lnB>
                      <a:noFill/>
                    </a:lnB>
                    <a:noFill/>
                  </a:tcPr>
                </a:tc>
                <a:extLst>
                  <a:ext uri="{0D108BD9-81ED-4DB2-BD59-A6C34878D82A}">
                    <a16:rowId xmlns:a16="http://schemas.microsoft.com/office/drawing/2014/main" val="3666918559"/>
                  </a:ext>
                </a:extLst>
              </a:tr>
              <a:tr h="377164">
                <a:tc>
                  <a:txBody>
                    <a:bodyPr/>
                    <a:lstStyle/>
                    <a:p>
                      <a:r>
                        <a:rPr lang="en-US" sz="1700"/>
                        <a:t>Payback period (years) for Project A = 700,000 / 225,000 = 3.1 years.</a:t>
                      </a:r>
                    </a:p>
                  </a:txBody>
                  <a:tcPr marL="53881" marR="53881" marT="26940" marB="26940" anchor="ctr">
                    <a:lnL>
                      <a:noFill/>
                    </a:lnL>
                    <a:lnR>
                      <a:noFill/>
                    </a:lnR>
                    <a:lnT>
                      <a:noFill/>
                    </a:lnT>
                    <a:lnB>
                      <a:noFill/>
                    </a:lnB>
                    <a:noFill/>
                  </a:tcPr>
                </a:tc>
                <a:tc>
                  <a:txBody>
                    <a:bodyPr/>
                    <a:lstStyle/>
                    <a:p>
                      <a:pPr algn="r"/>
                      <a:r>
                        <a:rPr lang="ar-EG" sz="1700"/>
                        <a:t>فترة الاسترداد (بالسنوات) للمشروع (أ) = 700,000 / 225,000 = 3.1 سنوات.</a:t>
                      </a:r>
                    </a:p>
                  </a:txBody>
                  <a:tcPr marL="53881" marR="53881" marT="26940" marB="26940" anchor="ctr">
                    <a:lnL>
                      <a:noFill/>
                    </a:lnL>
                    <a:lnR>
                      <a:noFill/>
                    </a:lnR>
                    <a:lnT>
                      <a:noFill/>
                    </a:lnT>
                    <a:lnB>
                      <a:noFill/>
                    </a:lnB>
                    <a:noFill/>
                  </a:tcPr>
                </a:tc>
                <a:extLst>
                  <a:ext uri="{0D108BD9-81ED-4DB2-BD59-A6C34878D82A}">
                    <a16:rowId xmlns:a16="http://schemas.microsoft.com/office/drawing/2014/main" val="2218531526"/>
                  </a:ext>
                </a:extLst>
              </a:tr>
              <a:tr h="377164">
                <a:tc>
                  <a:txBody>
                    <a:bodyPr/>
                    <a:lstStyle/>
                    <a:p>
                      <a:r>
                        <a:rPr lang="en-US" sz="1700"/>
                        <a:t>Payback period (years) for Project B = 400,000 / 110,000 = 3.6 years.</a:t>
                      </a:r>
                    </a:p>
                  </a:txBody>
                  <a:tcPr marL="53881" marR="53881" marT="26940" marB="26940" anchor="ctr">
                    <a:lnL>
                      <a:noFill/>
                    </a:lnL>
                    <a:lnR>
                      <a:noFill/>
                    </a:lnR>
                    <a:lnT>
                      <a:noFill/>
                    </a:lnT>
                    <a:lnB>
                      <a:noFill/>
                    </a:lnB>
                    <a:noFill/>
                  </a:tcPr>
                </a:tc>
                <a:tc>
                  <a:txBody>
                    <a:bodyPr/>
                    <a:lstStyle/>
                    <a:p>
                      <a:pPr algn="r"/>
                      <a:r>
                        <a:rPr lang="ar-EG" sz="1700" dirty="0"/>
                        <a:t>فترة الاسترداد (بالسنوات) للمشروع (ب) = 400,000 / 110,000 = 3.6 سنوات.</a:t>
                      </a:r>
                    </a:p>
                  </a:txBody>
                  <a:tcPr marL="53881" marR="53881" marT="26940" marB="26940" anchor="ctr">
                    <a:lnL>
                      <a:noFill/>
                    </a:lnL>
                    <a:lnR>
                      <a:noFill/>
                    </a:lnR>
                    <a:lnT>
                      <a:noFill/>
                    </a:lnT>
                    <a:lnB>
                      <a:noFill/>
                    </a:lnB>
                    <a:noFill/>
                  </a:tcPr>
                </a:tc>
                <a:extLst>
                  <a:ext uri="{0D108BD9-81ED-4DB2-BD59-A6C34878D82A}">
                    <a16:rowId xmlns:a16="http://schemas.microsoft.com/office/drawing/2014/main" val="3196425613"/>
                  </a:ext>
                </a:extLst>
              </a:tr>
            </a:tbl>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5E43288-C9C0-B2CA-0970-EB4E627B30CA}"/>
              </a:ext>
            </a:extLst>
          </p:cNvPr>
          <p:cNvSpPr txBox="1"/>
          <p:nvPr/>
        </p:nvSpPr>
        <p:spPr>
          <a:xfrm>
            <a:off x="156007" y="999955"/>
            <a:ext cx="776117" cy="300082"/>
          </a:xfrm>
          <a:prstGeom prst="rect">
            <a:avLst/>
          </a:prstGeom>
          <a:noFill/>
        </p:spPr>
        <p:txBody>
          <a:bodyPr wrap="square" rtlCol="0">
            <a:spAutoFit/>
          </a:bodyPr>
          <a:lstStyle/>
          <a:p>
            <a:pPr algn="ctr"/>
            <a:r>
              <a:rPr lang="en-US" sz="1350" dirty="0">
                <a:solidFill>
                  <a:schemeClr val="bg1"/>
                </a:solidFill>
                <a:latin typeface="Times New Roman" panose="02020603050405020304" pitchFamily="18" charset="0"/>
                <a:cs typeface="Times New Roman" panose="02020603050405020304" pitchFamily="18" charset="0"/>
              </a:rPr>
              <a:t>Chapter</a:t>
            </a:r>
            <a:endParaRPr lang="en-US" sz="21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37064" y="1201078"/>
            <a:ext cx="724671" cy="715581"/>
          </a:xfrm>
          <a:prstGeom prst="rect">
            <a:avLst/>
          </a:prstGeom>
          <a:noFill/>
        </p:spPr>
        <p:txBody>
          <a:bodyPr wrap="square" rtlCol="0">
            <a:spAutoFit/>
          </a:bodyPr>
          <a:lstStyle/>
          <a:p>
            <a:pPr algn="ctr"/>
            <a:r>
              <a:rPr lang="en-US" sz="4050" b="1" dirty="0">
                <a:solidFill>
                  <a:schemeClr val="bg1"/>
                </a:solidFill>
                <a:latin typeface="Times New Roman" panose="02020603050405020304" pitchFamily="18" charset="0"/>
                <a:cs typeface="Times New Roman" panose="02020603050405020304" pitchFamily="18" charset="0"/>
              </a:rPr>
              <a:t>06</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502500" y="2337706"/>
            <a:ext cx="7905750" cy="715581"/>
          </a:xfrm>
          <a:prstGeom prst="rect">
            <a:avLst/>
          </a:prstGeom>
          <a:noFill/>
        </p:spPr>
        <p:txBody>
          <a:bodyPr wrap="square" rtlCol="0">
            <a:spAutoFit/>
          </a:bodyPr>
          <a:lstStyle/>
          <a:p>
            <a:endParaRPr lang="en-US" sz="1350" dirty="0">
              <a:latin typeface="Times New Roman" panose="02020603050405020304" pitchFamily="18" charset="0"/>
              <a:cs typeface="Times New Roman" panose="02020603050405020304" pitchFamily="18" charset="0"/>
            </a:endParaRPr>
          </a:p>
          <a:p>
            <a:endParaRPr lang="en-US" sz="1350" dirty="0">
              <a:latin typeface="Times New Roman" panose="02020603050405020304" pitchFamily="18" charset="0"/>
              <a:cs typeface="Times New Roman" panose="02020603050405020304" pitchFamily="18" charset="0"/>
            </a:endParaRPr>
          </a:p>
          <a:p>
            <a:endParaRPr lang="en-US" sz="1350" dirty="0">
              <a:latin typeface="Times New Roman" panose="02020603050405020304" pitchFamily="18" charset="0"/>
              <a:cs typeface="Times New Roman" panose="02020603050405020304" pitchFamily="18" charset="0"/>
            </a:endParaRP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395479" y="0"/>
            <a:ext cx="1728856" cy="807257"/>
          </a:xfrm>
          <a:prstGeom prst="rect">
            <a:avLst/>
          </a:prstGeom>
        </p:spPr>
      </p:pic>
      <p:pic>
        <p:nvPicPr>
          <p:cNvPr id="8" name="Picture 7">
            <a:extLst>
              <a:ext uri="{FF2B5EF4-FFF2-40B4-BE49-F238E27FC236}">
                <a16:creationId xmlns:a16="http://schemas.microsoft.com/office/drawing/2014/main" id="{71563EBC-4E0D-66BB-5AA7-A8B79C4881ED}"/>
              </a:ext>
            </a:extLst>
          </p:cNvPr>
          <p:cNvPicPr>
            <a:picLocks noChangeAspect="1"/>
          </p:cNvPicPr>
          <p:nvPr/>
        </p:nvPicPr>
        <p:blipFill rotWithShape="1">
          <a:blip r:embed="rId3"/>
          <a:srcRect l="29894" t="42426" r="51243" b="27037"/>
          <a:stretch/>
        </p:blipFill>
        <p:spPr>
          <a:xfrm>
            <a:off x="237064" y="891866"/>
            <a:ext cx="8478312" cy="2300124"/>
          </a:xfrm>
          <a:prstGeom prst="rect">
            <a:avLst/>
          </a:prstGeom>
        </p:spPr>
      </p:pic>
      <p:pic>
        <p:nvPicPr>
          <p:cNvPr id="2" name="Picture 1">
            <a:extLst>
              <a:ext uri="{FF2B5EF4-FFF2-40B4-BE49-F238E27FC236}">
                <a16:creationId xmlns:a16="http://schemas.microsoft.com/office/drawing/2014/main" id="{B36577CD-5588-74D3-35FB-B9851F127DC1}"/>
              </a:ext>
            </a:extLst>
          </p:cNvPr>
          <p:cNvPicPr>
            <a:picLocks noChangeAspect="1"/>
          </p:cNvPicPr>
          <p:nvPr/>
        </p:nvPicPr>
        <p:blipFill rotWithShape="1">
          <a:blip r:embed="rId4"/>
          <a:srcRect l="29861" t="32891" r="51325" b="34493"/>
          <a:stretch/>
        </p:blipFill>
        <p:spPr>
          <a:xfrm>
            <a:off x="237064" y="3191990"/>
            <a:ext cx="8478311" cy="2797696"/>
          </a:xfrm>
          <a:prstGeom prst="rect">
            <a:avLst/>
          </a:prstGeom>
        </p:spPr>
      </p:pic>
    </p:spTree>
    <p:extLst>
      <p:ext uri="{BB962C8B-B14F-4D97-AF65-F5344CB8AC3E}">
        <p14:creationId xmlns:p14="http://schemas.microsoft.com/office/powerpoint/2010/main" val="15810389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72EBA118-3228-74CD-1BA4-8705D2D6F78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6" name="Table 5">
            <a:extLst>
              <a:ext uri="{FF2B5EF4-FFF2-40B4-BE49-F238E27FC236}">
                <a16:creationId xmlns:a16="http://schemas.microsoft.com/office/drawing/2014/main" id="{764AD11A-7280-D6FF-2AB4-2124F5EA9BF0}"/>
              </a:ext>
            </a:extLst>
          </p:cNvPr>
          <p:cNvGraphicFramePr>
            <a:graphicFrameLocks noGrp="1"/>
          </p:cNvGraphicFramePr>
          <p:nvPr>
            <p:extLst>
              <p:ext uri="{D42A27DB-BD31-4B8C-83A1-F6EECF244321}">
                <p14:modId xmlns:p14="http://schemas.microsoft.com/office/powerpoint/2010/main" val="1572645196"/>
              </p:ext>
            </p:extLst>
          </p:nvPr>
        </p:nvGraphicFramePr>
        <p:xfrm>
          <a:off x="114300" y="761999"/>
          <a:ext cx="8915400" cy="5943599"/>
        </p:xfrm>
        <a:graphic>
          <a:graphicData uri="http://schemas.openxmlformats.org/drawingml/2006/table">
            <a:tbl>
              <a:tblPr/>
              <a:tblGrid>
                <a:gridCol w="4457700">
                  <a:extLst>
                    <a:ext uri="{9D8B030D-6E8A-4147-A177-3AD203B41FA5}">
                      <a16:colId xmlns:a16="http://schemas.microsoft.com/office/drawing/2014/main" val="3954728582"/>
                    </a:ext>
                  </a:extLst>
                </a:gridCol>
                <a:gridCol w="4457700">
                  <a:extLst>
                    <a:ext uri="{9D8B030D-6E8A-4147-A177-3AD203B41FA5}">
                      <a16:colId xmlns:a16="http://schemas.microsoft.com/office/drawing/2014/main" val="3183227091"/>
                    </a:ext>
                  </a:extLst>
                </a:gridCol>
              </a:tblGrid>
              <a:tr h="360219">
                <a:tc>
                  <a:txBody>
                    <a:bodyPr/>
                    <a:lstStyle/>
                    <a:p>
                      <a:pPr algn="ctr"/>
                      <a:r>
                        <a:rPr lang="en-US" sz="1700" b="1"/>
                        <a:t>2.2. Nonfinancial Criteria</a:t>
                      </a:r>
                      <a:endParaRPr lang="en-US" sz="1700"/>
                    </a:p>
                  </a:txBody>
                  <a:tcPr marL="68575" marR="68575" marT="34288" marB="34288" anchor="ctr">
                    <a:lnL>
                      <a:noFill/>
                    </a:lnL>
                    <a:lnR>
                      <a:noFill/>
                    </a:lnR>
                    <a:lnT>
                      <a:noFill/>
                    </a:lnT>
                    <a:lnB>
                      <a:noFill/>
                    </a:lnB>
                    <a:noFill/>
                  </a:tcPr>
                </a:tc>
                <a:tc>
                  <a:txBody>
                    <a:bodyPr/>
                    <a:lstStyle/>
                    <a:p>
                      <a:pPr algn="ctr"/>
                      <a:r>
                        <a:rPr lang="ar-EG" sz="1700" b="1" dirty="0"/>
                        <a:t>2.2. المعايير غير المالية</a:t>
                      </a:r>
                      <a:endParaRPr lang="ar-EG" sz="1700" dirty="0"/>
                    </a:p>
                  </a:txBody>
                  <a:tcPr marL="68575" marR="68575" marT="34288" marB="34288" anchor="ctr">
                    <a:lnL>
                      <a:noFill/>
                    </a:lnL>
                    <a:lnR>
                      <a:noFill/>
                    </a:lnR>
                    <a:lnT>
                      <a:noFill/>
                    </a:lnT>
                    <a:lnB>
                      <a:noFill/>
                    </a:lnB>
                    <a:noFill/>
                  </a:tcPr>
                </a:tc>
                <a:extLst>
                  <a:ext uri="{0D108BD9-81ED-4DB2-BD59-A6C34878D82A}">
                    <a16:rowId xmlns:a16="http://schemas.microsoft.com/office/drawing/2014/main" val="2239533798"/>
                  </a:ext>
                </a:extLst>
              </a:tr>
              <a:tr h="2791690">
                <a:tc>
                  <a:txBody>
                    <a:bodyPr/>
                    <a:lstStyle/>
                    <a:p>
                      <a:r>
                        <a:rPr lang="en-US" sz="1700" dirty="0"/>
                        <a:t>Financial return, while important, does not always reflect strategic importance. The prevailing thinking now is that long-term survival depends on developing and maintaining core competencies. Companies have to be disciplined in saying no to potentially profitable projects that are outside the realm of their core mission. This requires other criteria to be considered beyond direct financial return.</a:t>
                      </a:r>
                    </a:p>
                  </a:txBody>
                  <a:tcPr marL="68575" marR="68575" marT="34288" marB="34288" anchor="ctr">
                    <a:lnL>
                      <a:noFill/>
                    </a:lnL>
                    <a:lnR>
                      <a:noFill/>
                    </a:lnR>
                    <a:lnT>
                      <a:noFill/>
                    </a:lnT>
                    <a:lnB>
                      <a:noFill/>
                    </a:lnB>
                    <a:noFill/>
                  </a:tcPr>
                </a:tc>
                <a:tc>
                  <a:txBody>
                    <a:bodyPr/>
                    <a:lstStyle/>
                    <a:p>
                      <a:pPr algn="r"/>
                      <a:r>
                        <a:rPr lang="ar-EG" sz="1700" dirty="0"/>
                        <a:t>على الرغم من أن العائد المالي مهم، إلا أنه لا يعكس دائمًا الأهمية الاستراتيجية. التفكير السائد الآن هو أن البقاء على المدى الطويل يعتمد على تطوير والحفاظ على الكفاءات الأساسية. يجب على الشركات أن تكون منضبطة في قول "لا" للمشاريع التي قد تكون مربحة ولكنها خارج نطاق مهمتها الأساسية. يتطلب ذلك النظر في معايير أخرى تتجاوز العائد المالي المباشر.</a:t>
                      </a:r>
                    </a:p>
                  </a:txBody>
                  <a:tcPr marL="68575" marR="68575" marT="34288" marB="34288" anchor="ctr">
                    <a:lnL>
                      <a:noFill/>
                    </a:lnL>
                    <a:lnR>
                      <a:noFill/>
                    </a:lnR>
                    <a:lnT>
                      <a:noFill/>
                    </a:lnT>
                    <a:lnB>
                      <a:noFill/>
                    </a:lnB>
                    <a:noFill/>
                  </a:tcPr>
                </a:tc>
                <a:extLst>
                  <a:ext uri="{0D108BD9-81ED-4DB2-BD59-A6C34878D82A}">
                    <a16:rowId xmlns:a16="http://schemas.microsoft.com/office/drawing/2014/main" val="801153484"/>
                  </a:ext>
                </a:extLst>
              </a:tr>
              <a:tr h="900545">
                <a:tc>
                  <a:txBody>
                    <a:bodyPr/>
                    <a:lstStyle/>
                    <a:p>
                      <a:r>
                        <a:rPr lang="en-US" sz="1700"/>
                        <a:t>For example, </a:t>
                      </a:r>
                      <a:r>
                        <a:rPr lang="en-US" sz="1700" b="1"/>
                        <a:t>a firm may support projects that do not have high profit margins for other strategic reasons including</a:t>
                      </a:r>
                      <a:r>
                        <a:rPr lang="en-US" sz="1700"/>
                        <a:t>:</a:t>
                      </a:r>
                    </a:p>
                  </a:txBody>
                  <a:tcPr marL="68575" marR="68575" marT="34288" marB="34288" anchor="ctr">
                    <a:lnL>
                      <a:noFill/>
                    </a:lnL>
                    <a:lnR>
                      <a:noFill/>
                    </a:lnR>
                    <a:lnT>
                      <a:noFill/>
                    </a:lnT>
                    <a:lnB>
                      <a:noFill/>
                    </a:lnB>
                    <a:noFill/>
                  </a:tcPr>
                </a:tc>
                <a:tc>
                  <a:txBody>
                    <a:bodyPr/>
                    <a:lstStyle/>
                    <a:p>
                      <a:pPr algn="r"/>
                      <a:r>
                        <a:rPr lang="ar-EG" sz="1700"/>
                        <a:t>على سبيل المثال، </a:t>
                      </a:r>
                      <a:r>
                        <a:rPr lang="ar-EG" sz="1700" b="1"/>
                        <a:t>قد تدعم الشركة مشاريع لا تتمتع بهوامش ربح عالية لأسباب استراتيجية أخرى تشمل</a:t>
                      </a:r>
                      <a:r>
                        <a:rPr lang="ar-EG" sz="1700"/>
                        <a:t>:</a:t>
                      </a:r>
                    </a:p>
                  </a:txBody>
                  <a:tcPr marL="68575" marR="68575" marT="34288" marB="34288" anchor="ctr">
                    <a:lnL>
                      <a:noFill/>
                    </a:lnL>
                    <a:lnR>
                      <a:noFill/>
                    </a:lnR>
                    <a:lnT>
                      <a:noFill/>
                    </a:lnT>
                    <a:lnB>
                      <a:noFill/>
                    </a:lnB>
                    <a:noFill/>
                  </a:tcPr>
                </a:tc>
                <a:extLst>
                  <a:ext uri="{0D108BD9-81ED-4DB2-BD59-A6C34878D82A}">
                    <a16:rowId xmlns:a16="http://schemas.microsoft.com/office/drawing/2014/main" val="3792766796"/>
                  </a:ext>
                </a:extLst>
              </a:tr>
              <a:tr h="360219">
                <a:tc>
                  <a:txBody>
                    <a:bodyPr/>
                    <a:lstStyle/>
                    <a:p>
                      <a:r>
                        <a:rPr lang="en-US" sz="1700"/>
                        <a:t>- To capture a larger market share.</a:t>
                      </a:r>
                    </a:p>
                  </a:txBody>
                  <a:tcPr marL="68575" marR="68575" marT="34288" marB="34288" anchor="ctr">
                    <a:lnL>
                      <a:noFill/>
                    </a:lnL>
                    <a:lnR>
                      <a:noFill/>
                    </a:lnR>
                    <a:lnT>
                      <a:noFill/>
                    </a:lnT>
                    <a:lnB>
                      <a:noFill/>
                    </a:lnB>
                    <a:noFill/>
                  </a:tcPr>
                </a:tc>
                <a:tc>
                  <a:txBody>
                    <a:bodyPr/>
                    <a:lstStyle/>
                    <a:p>
                      <a:pPr algn="r"/>
                      <a:r>
                        <a:rPr lang="ar-EG" sz="1700"/>
                        <a:t>- الاستحواذ على حصة أكبر من السوق.</a:t>
                      </a:r>
                    </a:p>
                  </a:txBody>
                  <a:tcPr marL="68575" marR="68575" marT="34288" marB="34288" anchor="ctr">
                    <a:lnL>
                      <a:noFill/>
                    </a:lnL>
                    <a:lnR>
                      <a:noFill/>
                    </a:lnR>
                    <a:lnT>
                      <a:noFill/>
                    </a:lnT>
                    <a:lnB>
                      <a:noFill/>
                    </a:lnB>
                    <a:noFill/>
                  </a:tcPr>
                </a:tc>
                <a:extLst>
                  <a:ext uri="{0D108BD9-81ED-4DB2-BD59-A6C34878D82A}">
                    <a16:rowId xmlns:a16="http://schemas.microsoft.com/office/drawing/2014/main" val="563981970"/>
                  </a:ext>
                </a:extLst>
              </a:tr>
              <a:tr h="630381">
                <a:tc>
                  <a:txBody>
                    <a:bodyPr/>
                    <a:lstStyle/>
                    <a:p>
                      <a:r>
                        <a:rPr lang="en-US" sz="1700"/>
                        <a:t>- To make it difficult for competitors to enter the market.</a:t>
                      </a:r>
                    </a:p>
                  </a:txBody>
                  <a:tcPr marL="68575" marR="68575" marT="34288" marB="34288" anchor="ctr">
                    <a:lnL>
                      <a:noFill/>
                    </a:lnL>
                    <a:lnR>
                      <a:noFill/>
                    </a:lnR>
                    <a:lnT>
                      <a:noFill/>
                    </a:lnT>
                    <a:lnB>
                      <a:noFill/>
                    </a:lnB>
                    <a:noFill/>
                  </a:tcPr>
                </a:tc>
                <a:tc>
                  <a:txBody>
                    <a:bodyPr/>
                    <a:lstStyle/>
                    <a:p>
                      <a:pPr algn="r"/>
                      <a:r>
                        <a:rPr lang="ar-EG" sz="1700"/>
                        <a:t>- جعل دخول المنافسين إلى السوق أمرًا صعبًا.</a:t>
                      </a:r>
                    </a:p>
                  </a:txBody>
                  <a:tcPr marL="68575" marR="68575" marT="34288" marB="34288" anchor="ctr">
                    <a:lnL>
                      <a:noFill/>
                    </a:lnL>
                    <a:lnR>
                      <a:noFill/>
                    </a:lnR>
                    <a:lnT>
                      <a:noFill/>
                    </a:lnT>
                    <a:lnB>
                      <a:noFill/>
                    </a:lnB>
                    <a:noFill/>
                  </a:tcPr>
                </a:tc>
                <a:extLst>
                  <a:ext uri="{0D108BD9-81ED-4DB2-BD59-A6C34878D82A}">
                    <a16:rowId xmlns:a16="http://schemas.microsoft.com/office/drawing/2014/main" val="1369195304"/>
                  </a:ext>
                </a:extLst>
              </a:tr>
              <a:tr h="900545">
                <a:tc>
                  <a:txBody>
                    <a:bodyPr/>
                    <a:lstStyle/>
                    <a:p>
                      <a:r>
                        <a:rPr lang="en-US" sz="1700"/>
                        <a:t>- To develop an enabler product, which by its introduction will increase sales in more profitable products.</a:t>
                      </a:r>
                    </a:p>
                  </a:txBody>
                  <a:tcPr marL="68575" marR="68575" marT="34288" marB="34288" anchor="ctr">
                    <a:lnL>
                      <a:noFill/>
                    </a:lnL>
                    <a:lnR>
                      <a:noFill/>
                    </a:lnR>
                    <a:lnT>
                      <a:noFill/>
                    </a:lnT>
                    <a:lnB>
                      <a:noFill/>
                    </a:lnB>
                    <a:noFill/>
                  </a:tcPr>
                </a:tc>
                <a:tc>
                  <a:txBody>
                    <a:bodyPr/>
                    <a:lstStyle/>
                    <a:p>
                      <a:pPr algn="r"/>
                      <a:r>
                        <a:rPr lang="ar-EG" sz="1700" dirty="0"/>
                        <a:t>- تطوير منتج مُمكن، والذي من خلال تقديمه سيزيد المبيعات في المنتجات الأكثر ربحية.</a:t>
                      </a:r>
                    </a:p>
                  </a:txBody>
                  <a:tcPr marL="68575" marR="68575" marT="34288" marB="34288" anchor="ctr">
                    <a:lnL>
                      <a:noFill/>
                    </a:lnL>
                    <a:lnR>
                      <a:noFill/>
                    </a:lnR>
                    <a:lnT>
                      <a:noFill/>
                    </a:lnT>
                    <a:lnB>
                      <a:noFill/>
                    </a:lnB>
                    <a:noFill/>
                  </a:tcPr>
                </a:tc>
                <a:extLst>
                  <a:ext uri="{0D108BD9-81ED-4DB2-BD59-A6C34878D82A}">
                    <a16:rowId xmlns:a16="http://schemas.microsoft.com/office/drawing/2014/main" val="3307616429"/>
                  </a:ext>
                </a:extLst>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A7150960-95FA-4886-41C0-58AED5ADF63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6" name="Table 5">
            <a:extLst>
              <a:ext uri="{FF2B5EF4-FFF2-40B4-BE49-F238E27FC236}">
                <a16:creationId xmlns:a16="http://schemas.microsoft.com/office/drawing/2014/main" id="{90C6BED1-629A-EF1C-2EB3-C49BFDAD4BA1}"/>
              </a:ext>
            </a:extLst>
          </p:cNvPr>
          <p:cNvGraphicFramePr>
            <a:graphicFrameLocks noGrp="1"/>
          </p:cNvGraphicFramePr>
          <p:nvPr>
            <p:extLst>
              <p:ext uri="{D42A27DB-BD31-4B8C-83A1-F6EECF244321}">
                <p14:modId xmlns:p14="http://schemas.microsoft.com/office/powerpoint/2010/main" val="3713106239"/>
              </p:ext>
            </p:extLst>
          </p:nvPr>
        </p:nvGraphicFramePr>
        <p:xfrm>
          <a:off x="228600" y="761999"/>
          <a:ext cx="8915400" cy="5067202"/>
        </p:xfrm>
        <a:graphic>
          <a:graphicData uri="http://schemas.openxmlformats.org/drawingml/2006/table">
            <a:tbl>
              <a:tblPr/>
              <a:tblGrid>
                <a:gridCol w="4457700">
                  <a:extLst>
                    <a:ext uri="{9D8B030D-6E8A-4147-A177-3AD203B41FA5}">
                      <a16:colId xmlns:a16="http://schemas.microsoft.com/office/drawing/2014/main" val="3698776782"/>
                    </a:ext>
                  </a:extLst>
                </a:gridCol>
                <a:gridCol w="4457700">
                  <a:extLst>
                    <a:ext uri="{9D8B030D-6E8A-4147-A177-3AD203B41FA5}">
                      <a16:colId xmlns:a16="http://schemas.microsoft.com/office/drawing/2014/main" val="1432961842"/>
                    </a:ext>
                  </a:extLst>
                </a:gridCol>
              </a:tblGrid>
              <a:tr h="480026">
                <a:tc>
                  <a:txBody>
                    <a:bodyPr/>
                    <a:lstStyle/>
                    <a:p>
                      <a:r>
                        <a:rPr lang="en-US" sz="1700" dirty="0"/>
                        <a:t>- To develop core technology that will be used in next-generation products.</a:t>
                      </a:r>
                    </a:p>
                  </a:txBody>
                  <a:tcPr marL="68575" marR="68575" marT="34288" marB="34288" anchor="ctr">
                    <a:lnL>
                      <a:noFill/>
                    </a:lnL>
                    <a:lnR>
                      <a:noFill/>
                    </a:lnR>
                    <a:lnT>
                      <a:noFill/>
                    </a:lnT>
                    <a:lnB>
                      <a:noFill/>
                    </a:lnB>
                    <a:noFill/>
                  </a:tcPr>
                </a:tc>
                <a:tc>
                  <a:txBody>
                    <a:bodyPr/>
                    <a:lstStyle/>
                    <a:p>
                      <a:pPr algn="r"/>
                      <a:r>
                        <a:rPr lang="ar-EG" sz="1700"/>
                        <a:t>- تطوير التكنولوجيا الأساسية التي سيتم استخدامها في منتجات الجيل القادم.</a:t>
                      </a:r>
                    </a:p>
                  </a:txBody>
                  <a:tcPr marL="68575" marR="68575" marT="34288" marB="34288" anchor="ctr">
                    <a:lnL>
                      <a:noFill/>
                    </a:lnL>
                    <a:lnR>
                      <a:noFill/>
                    </a:lnR>
                    <a:lnT>
                      <a:noFill/>
                    </a:lnT>
                    <a:lnB>
                      <a:noFill/>
                    </a:lnB>
                    <a:noFill/>
                  </a:tcPr>
                </a:tc>
                <a:extLst>
                  <a:ext uri="{0D108BD9-81ED-4DB2-BD59-A6C34878D82A}">
                    <a16:rowId xmlns:a16="http://schemas.microsoft.com/office/drawing/2014/main" val="776252863"/>
                  </a:ext>
                </a:extLst>
              </a:tr>
              <a:tr h="480026">
                <a:tc>
                  <a:txBody>
                    <a:bodyPr/>
                    <a:lstStyle/>
                    <a:p>
                      <a:r>
                        <a:rPr lang="en-US" sz="1700"/>
                        <a:t>- To reduce dependency on unreliable suppliers.</a:t>
                      </a:r>
                    </a:p>
                  </a:txBody>
                  <a:tcPr marL="68575" marR="68575" marT="34288" marB="34288" anchor="ctr">
                    <a:lnL>
                      <a:noFill/>
                    </a:lnL>
                    <a:lnR>
                      <a:noFill/>
                    </a:lnR>
                    <a:lnT>
                      <a:noFill/>
                    </a:lnT>
                    <a:lnB>
                      <a:noFill/>
                    </a:lnB>
                    <a:noFill/>
                  </a:tcPr>
                </a:tc>
                <a:tc>
                  <a:txBody>
                    <a:bodyPr/>
                    <a:lstStyle/>
                    <a:p>
                      <a:pPr algn="r"/>
                      <a:r>
                        <a:rPr lang="ar-EG" sz="1700"/>
                        <a:t>- تقليل الاعتماد على الموردين غير الموثوق بهم.</a:t>
                      </a:r>
                    </a:p>
                  </a:txBody>
                  <a:tcPr marL="68575" marR="68575" marT="34288" marB="34288" anchor="ctr">
                    <a:lnL>
                      <a:noFill/>
                    </a:lnL>
                    <a:lnR>
                      <a:noFill/>
                    </a:lnR>
                    <a:lnT>
                      <a:noFill/>
                    </a:lnT>
                    <a:lnB>
                      <a:noFill/>
                    </a:lnB>
                    <a:noFill/>
                  </a:tcPr>
                </a:tc>
                <a:extLst>
                  <a:ext uri="{0D108BD9-81ED-4DB2-BD59-A6C34878D82A}">
                    <a16:rowId xmlns:a16="http://schemas.microsoft.com/office/drawing/2014/main" val="2638457985"/>
                  </a:ext>
                </a:extLst>
              </a:tr>
              <a:tr h="480026">
                <a:tc>
                  <a:txBody>
                    <a:bodyPr/>
                    <a:lstStyle/>
                    <a:p>
                      <a:r>
                        <a:rPr lang="en-US" sz="1700"/>
                        <a:t>- To prevent government intervention and regulation.</a:t>
                      </a:r>
                    </a:p>
                  </a:txBody>
                  <a:tcPr marL="68575" marR="68575" marT="34288" marB="34288" anchor="ctr">
                    <a:lnL>
                      <a:noFill/>
                    </a:lnL>
                    <a:lnR>
                      <a:noFill/>
                    </a:lnR>
                    <a:lnT>
                      <a:noFill/>
                    </a:lnT>
                    <a:lnB>
                      <a:noFill/>
                    </a:lnB>
                    <a:noFill/>
                  </a:tcPr>
                </a:tc>
                <a:tc>
                  <a:txBody>
                    <a:bodyPr/>
                    <a:lstStyle/>
                    <a:p>
                      <a:pPr algn="r"/>
                      <a:r>
                        <a:rPr lang="ar-EG" sz="1700"/>
                        <a:t>- منع تدخل وتنظيم الحكومة.</a:t>
                      </a:r>
                    </a:p>
                  </a:txBody>
                  <a:tcPr marL="68575" marR="68575" marT="34288" marB="34288" anchor="ctr">
                    <a:lnL>
                      <a:noFill/>
                    </a:lnL>
                    <a:lnR>
                      <a:noFill/>
                    </a:lnR>
                    <a:lnT>
                      <a:noFill/>
                    </a:lnT>
                    <a:lnB>
                      <a:noFill/>
                    </a:lnB>
                    <a:noFill/>
                  </a:tcPr>
                </a:tc>
                <a:extLst>
                  <a:ext uri="{0D108BD9-81ED-4DB2-BD59-A6C34878D82A}">
                    <a16:rowId xmlns:a16="http://schemas.microsoft.com/office/drawing/2014/main" val="3212844298"/>
                  </a:ext>
                </a:extLst>
              </a:tr>
              <a:tr h="685752">
                <a:tc>
                  <a:txBody>
                    <a:bodyPr/>
                    <a:lstStyle/>
                    <a:p>
                      <a:r>
                        <a:rPr lang="en-US" sz="1700"/>
                        <a:t>- Organizations may support projects to restore corporate image or enhance brand recognition.</a:t>
                      </a:r>
                    </a:p>
                  </a:txBody>
                  <a:tcPr marL="68575" marR="68575" marT="34288" marB="34288" anchor="ctr">
                    <a:lnL>
                      <a:noFill/>
                    </a:lnL>
                    <a:lnR>
                      <a:noFill/>
                    </a:lnR>
                    <a:lnT>
                      <a:noFill/>
                    </a:lnT>
                    <a:lnB>
                      <a:noFill/>
                    </a:lnB>
                    <a:noFill/>
                  </a:tcPr>
                </a:tc>
                <a:tc>
                  <a:txBody>
                    <a:bodyPr/>
                    <a:lstStyle/>
                    <a:p>
                      <a:pPr algn="r"/>
                      <a:r>
                        <a:rPr lang="ar-EG" sz="1700"/>
                        <a:t>- قد تدعم المنظمات مشاريع لاستعادة الصورة المؤسسية أو تعزيز التعرف على العلامة التجارية.</a:t>
                      </a:r>
                    </a:p>
                  </a:txBody>
                  <a:tcPr marL="68575" marR="68575" marT="34288" marB="34288" anchor="ctr">
                    <a:lnL>
                      <a:noFill/>
                    </a:lnL>
                    <a:lnR>
                      <a:noFill/>
                    </a:lnR>
                    <a:lnT>
                      <a:noFill/>
                    </a:lnT>
                    <a:lnB>
                      <a:noFill/>
                    </a:lnB>
                    <a:noFill/>
                  </a:tcPr>
                </a:tc>
                <a:extLst>
                  <a:ext uri="{0D108BD9-81ED-4DB2-BD59-A6C34878D82A}">
                    <a16:rowId xmlns:a16="http://schemas.microsoft.com/office/drawing/2014/main" val="2753259309"/>
                  </a:ext>
                </a:extLst>
              </a:tr>
              <a:tr h="685752">
                <a:tc>
                  <a:txBody>
                    <a:bodyPr/>
                    <a:lstStyle/>
                    <a:p>
                      <a:r>
                        <a:rPr lang="en-US" sz="1700"/>
                        <a:t>- Many organizations are committed to corporate citizenship and support community development projects.</a:t>
                      </a:r>
                    </a:p>
                  </a:txBody>
                  <a:tcPr marL="68575" marR="68575" marT="34288" marB="34288" anchor="ctr">
                    <a:lnL>
                      <a:noFill/>
                    </a:lnL>
                    <a:lnR>
                      <a:noFill/>
                    </a:lnR>
                    <a:lnT>
                      <a:noFill/>
                    </a:lnT>
                    <a:lnB>
                      <a:noFill/>
                    </a:lnB>
                    <a:noFill/>
                  </a:tcPr>
                </a:tc>
                <a:tc>
                  <a:txBody>
                    <a:bodyPr/>
                    <a:lstStyle/>
                    <a:p>
                      <a:pPr algn="r"/>
                      <a:r>
                        <a:rPr lang="ar-EG" sz="1700"/>
                        <a:t>- العديد من المنظمات ملتزمة بالمواطنة المؤسسية وتدعم مشاريع تطوير المجتمع.</a:t>
                      </a:r>
                    </a:p>
                  </a:txBody>
                  <a:tcPr marL="68575" marR="68575" marT="34288" marB="34288" anchor="ctr">
                    <a:lnL>
                      <a:noFill/>
                    </a:lnL>
                    <a:lnR>
                      <a:noFill/>
                    </a:lnR>
                    <a:lnT>
                      <a:noFill/>
                    </a:lnT>
                    <a:lnB>
                      <a:noFill/>
                    </a:lnB>
                    <a:noFill/>
                  </a:tcPr>
                </a:tc>
                <a:extLst>
                  <a:ext uri="{0D108BD9-81ED-4DB2-BD59-A6C34878D82A}">
                    <a16:rowId xmlns:a16="http://schemas.microsoft.com/office/drawing/2014/main" val="2344613116"/>
                  </a:ext>
                </a:extLst>
              </a:tr>
              <a:tr h="1714380">
                <a:tc>
                  <a:txBody>
                    <a:bodyPr/>
                    <a:lstStyle/>
                    <a:p>
                      <a:r>
                        <a:rPr lang="en-US" sz="1700" b="1"/>
                        <a:t>Note:</a:t>
                      </a:r>
                      <a:r>
                        <a:rPr lang="en-US" sz="1700"/>
                        <a:t> Since no single criterion can reflect strategic significance, portfolio management requires multi-criteria screening models. These models often weight individual criteria so those projects that contribute to the most important strategic objectives are given higher consideration.</a:t>
                      </a:r>
                    </a:p>
                  </a:txBody>
                  <a:tcPr marL="68575" marR="68575" marT="34288" marB="34288" anchor="ctr">
                    <a:lnL>
                      <a:noFill/>
                    </a:lnL>
                    <a:lnR>
                      <a:noFill/>
                    </a:lnR>
                    <a:lnT>
                      <a:noFill/>
                    </a:lnT>
                    <a:lnB>
                      <a:noFill/>
                    </a:lnB>
                    <a:noFill/>
                  </a:tcPr>
                </a:tc>
                <a:tc>
                  <a:txBody>
                    <a:bodyPr/>
                    <a:lstStyle/>
                    <a:p>
                      <a:pPr algn="r"/>
                      <a:r>
                        <a:rPr lang="ar-EG" sz="1700" b="1" dirty="0"/>
                        <a:t>ملاحظة:</a:t>
                      </a:r>
                      <a:r>
                        <a:rPr lang="ar-EG" sz="1700" dirty="0"/>
                        <a:t> نظرًا لأنه لا يمكن لمعيار واحد أن يعكس الأهمية الاستراتيجية، فإن إدارة المحفظة تتطلب نماذج فرز متعددة المعايير. غالبًا ما تقوم هذه النماذج بتوزيع الأوزان على المعايير الفردية بحيث تحصل المشاريع التي تساهم في تحقيق الأهداف الاستراتيجية الأكثر أهمية على اعتبار أعلى.</a:t>
                      </a:r>
                    </a:p>
                  </a:txBody>
                  <a:tcPr marL="68575" marR="68575" marT="34288" marB="34288" anchor="ctr">
                    <a:lnL>
                      <a:noFill/>
                    </a:lnL>
                    <a:lnR>
                      <a:noFill/>
                    </a:lnR>
                    <a:lnT>
                      <a:noFill/>
                    </a:lnT>
                    <a:lnB>
                      <a:noFill/>
                    </a:lnB>
                    <a:noFill/>
                  </a:tcPr>
                </a:tc>
                <a:extLst>
                  <a:ext uri="{0D108BD9-81ED-4DB2-BD59-A6C34878D82A}">
                    <a16:rowId xmlns:a16="http://schemas.microsoft.com/office/drawing/2014/main" val="1301632842"/>
                  </a:ext>
                </a:extLst>
              </a:tr>
            </a:tbl>
          </a:graphicData>
        </a:graphic>
      </p:graphicFrame>
      <p:sp>
        <p:nvSpPr>
          <p:cNvPr id="7" name="Rectangle 1">
            <a:extLst>
              <a:ext uri="{FF2B5EF4-FFF2-40B4-BE49-F238E27FC236}">
                <a16:creationId xmlns:a16="http://schemas.microsoft.com/office/drawing/2014/main" id="{65E76590-72E5-1D37-052F-FD36695D4A6B}"/>
              </a:ext>
            </a:extLst>
          </p:cNvPr>
          <p:cNvSpPr>
            <a:spLocks noChangeArrowheads="1"/>
          </p:cNvSpPr>
          <p:nvPr/>
        </p:nvSpPr>
        <p:spPr bwMode="auto">
          <a:xfrm>
            <a:off x="1485900" y="1567191"/>
            <a:ext cx="184731"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sz="280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125B2832-C56A-8246-863B-03C1E202875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6" name="Table 5">
            <a:extLst>
              <a:ext uri="{FF2B5EF4-FFF2-40B4-BE49-F238E27FC236}">
                <a16:creationId xmlns:a16="http://schemas.microsoft.com/office/drawing/2014/main" id="{F7C7B989-0F39-10B2-223C-49E33B9FEEAC}"/>
              </a:ext>
            </a:extLst>
          </p:cNvPr>
          <p:cNvGraphicFramePr>
            <a:graphicFrameLocks noGrp="1"/>
          </p:cNvGraphicFramePr>
          <p:nvPr>
            <p:extLst>
              <p:ext uri="{D42A27DB-BD31-4B8C-83A1-F6EECF244321}">
                <p14:modId xmlns:p14="http://schemas.microsoft.com/office/powerpoint/2010/main" val="2373403304"/>
              </p:ext>
            </p:extLst>
          </p:nvPr>
        </p:nvGraphicFramePr>
        <p:xfrm>
          <a:off x="838200" y="838200"/>
          <a:ext cx="7833398" cy="5011592"/>
        </p:xfrm>
        <a:graphic>
          <a:graphicData uri="http://schemas.openxmlformats.org/drawingml/2006/table">
            <a:tbl>
              <a:tblPr/>
              <a:tblGrid>
                <a:gridCol w="3916699">
                  <a:extLst>
                    <a:ext uri="{9D8B030D-6E8A-4147-A177-3AD203B41FA5}">
                      <a16:colId xmlns:a16="http://schemas.microsoft.com/office/drawing/2014/main" val="2085401778"/>
                    </a:ext>
                  </a:extLst>
                </a:gridCol>
                <a:gridCol w="3916699">
                  <a:extLst>
                    <a:ext uri="{9D8B030D-6E8A-4147-A177-3AD203B41FA5}">
                      <a16:colId xmlns:a16="http://schemas.microsoft.com/office/drawing/2014/main" val="2763356743"/>
                    </a:ext>
                  </a:extLst>
                </a:gridCol>
              </a:tblGrid>
              <a:tr h="609264">
                <a:tc>
                  <a:txBody>
                    <a:bodyPr/>
                    <a:lstStyle/>
                    <a:p>
                      <a:pPr algn="ctr"/>
                      <a:r>
                        <a:rPr lang="en-US" sz="1800" b="1"/>
                        <a:t>2.2.1. Two Multi-Criteria Selection Models</a:t>
                      </a:r>
                      <a:endParaRPr lang="en-US" sz="1800"/>
                    </a:p>
                  </a:txBody>
                  <a:tcPr marL="87038" marR="87038" marT="43519" marB="43519" anchor="ctr">
                    <a:lnL>
                      <a:noFill/>
                    </a:lnL>
                    <a:lnR>
                      <a:noFill/>
                    </a:lnR>
                    <a:lnT>
                      <a:noFill/>
                    </a:lnT>
                    <a:lnB>
                      <a:noFill/>
                    </a:lnB>
                    <a:noFill/>
                  </a:tcPr>
                </a:tc>
                <a:tc>
                  <a:txBody>
                    <a:bodyPr/>
                    <a:lstStyle/>
                    <a:p>
                      <a:pPr algn="ctr"/>
                      <a:r>
                        <a:rPr lang="ar-EG" sz="1800" b="1" dirty="0"/>
                        <a:t>2.2.1. نموذجين للاختيار متعدد المعايير</a:t>
                      </a:r>
                      <a:endParaRPr lang="ar-EG" sz="1800" dirty="0"/>
                    </a:p>
                  </a:txBody>
                  <a:tcPr marL="87038" marR="87038" marT="43519" marB="43519" anchor="ctr">
                    <a:lnL>
                      <a:noFill/>
                    </a:lnL>
                    <a:lnR>
                      <a:noFill/>
                    </a:lnR>
                    <a:lnT>
                      <a:noFill/>
                    </a:lnT>
                    <a:lnB>
                      <a:noFill/>
                    </a:lnB>
                    <a:noFill/>
                  </a:tcPr>
                </a:tc>
                <a:extLst>
                  <a:ext uri="{0D108BD9-81ED-4DB2-BD59-A6C34878D82A}">
                    <a16:rowId xmlns:a16="http://schemas.microsoft.com/office/drawing/2014/main" val="1035918998"/>
                  </a:ext>
                </a:extLst>
              </a:tr>
              <a:tr h="1653717">
                <a:tc>
                  <a:txBody>
                    <a:bodyPr/>
                    <a:lstStyle/>
                    <a:p>
                      <a:r>
                        <a:rPr lang="en-US" sz="1800"/>
                        <a:t>Since no single criterion can reflect strategic significance, portfolio management requires multi-criteria screening models. Two models, the checklist and multi-weighted scoring models, are described next.</a:t>
                      </a:r>
                    </a:p>
                  </a:txBody>
                  <a:tcPr marL="87038" marR="87038" marT="43519" marB="43519" anchor="ctr">
                    <a:lnL>
                      <a:noFill/>
                    </a:lnL>
                    <a:lnR>
                      <a:noFill/>
                    </a:lnR>
                    <a:lnT>
                      <a:noFill/>
                    </a:lnT>
                    <a:lnB>
                      <a:noFill/>
                    </a:lnB>
                    <a:noFill/>
                  </a:tcPr>
                </a:tc>
                <a:tc>
                  <a:txBody>
                    <a:bodyPr/>
                    <a:lstStyle/>
                    <a:p>
                      <a:pPr algn="r"/>
                      <a:r>
                        <a:rPr lang="ar-EG" sz="1800"/>
                        <a:t>نظرًا لأنه لا يمكن لمعيار واحد أن يعكس الأهمية الاستراتيجية، فإن إدارة المحفظة تتطلب نماذج فرز متعددة المعايير. يتم وصف نموذجين، وهما نموذج القائمة المرجعية ونموذج التقييم متعدد الأوزان، في الفقرات التالية.</a:t>
                      </a:r>
                    </a:p>
                  </a:txBody>
                  <a:tcPr marL="87038" marR="87038" marT="43519" marB="43519" anchor="ctr">
                    <a:lnL>
                      <a:noFill/>
                    </a:lnL>
                    <a:lnR>
                      <a:noFill/>
                    </a:lnR>
                    <a:lnT>
                      <a:noFill/>
                    </a:lnT>
                    <a:lnB>
                      <a:noFill/>
                    </a:lnB>
                    <a:noFill/>
                  </a:tcPr>
                </a:tc>
                <a:extLst>
                  <a:ext uri="{0D108BD9-81ED-4DB2-BD59-A6C34878D82A}">
                    <a16:rowId xmlns:a16="http://schemas.microsoft.com/office/drawing/2014/main" val="2363473290"/>
                  </a:ext>
                </a:extLst>
              </a:tr>
              <a:tr h="348151">
                <a:tc>
                  <a:txBody>
                    <a:bodyPr/>
                    <a:lstStyle/>
                    <a:p>
                      <a:r>
                        <a:rPr lang="en-US" sz="1800" b="1"/>
                        <a:t>2.2.1.1. Checklist Models:</a:t>
                      </a:r>
                      <a:endParaRPr lang="en-US" sz="1800"/>
                    </a:p>
                  </a:txBody>
                  <a:tcPr marL="87038" marR="87038" marT="43519" marB="43519" anchor="ctr">
                    <a:lnL>
                      <a:noFill/>
                    </a:lnL>
                    <a:lnR>
                      <a:noFill/>
                    </a:lnR>
                    <a:lnT>
                      <a:noFill/>
                    </a:lnT>
                    <a:lnB>
                      <a:noFill/>
                    </a:lnB>
                    <a:noFill/>
                  </a:tcPr>
                </a:tc>
                <a:tc>
                  <a:txBody>
                    <a:bodyPr/>
                    <a:lstStyle/>
                    <a:p>
                      <a:pPr algn="r"/>
                      <a:r>
                        <a:rPr lang="ar-EG" sz="1800" b="1"/>
                        <a:t>2.2.1.1. نماذج القائمة المرجعية:</a:t>
                      </a:r>
                      <a:endParaRPr lang="ar-EG" sz="1800"/>
                    </a:p>
                  </a:txBody>
                  <a:tcPr marL="87038" marR="87038" marT="43519" marB="43519" anchor="ctr">
                    <a:lnL>
                      <a:noFill/>
                    </a:lnL>
                    <a:lnR>
                      <a:noFill/>
                    </a:lnR>
                    <a:lnT>
                      <a:noFill/>
                    </a:lnT>
                    <a:lnB>
                      <a:noFill/>
                    </a:lnB>
                    <a:noFill/>
                  </a:tcPr>
                </a:tc>
                <a:extLst>
                  <a:ext uri="{0D108BD9-81ED-4DB2-BD59-A6C34878D82A}">
                    <a16:rowId xmlns:a16="http://schemas.microsoft.com/office/drawing/2014/main" val="445359709"/>
                  </a:ext>
                </a:extLst>
              </a:tr>
              <a:tr h="1914830">
                <a:tc>
                  <a:txBody>
                    <a:bodyPr/>
                    <a:lstStyle/>
                    <a:p>
                      <a:r>
                        <a:rPr lang="en-US" sz="1800"/>
                        <a:t>This approach basically uses a list of questions to review potential projects and to determine their acceptance or rejection. Several of the typical questions found in practice are listed in Exhibit 2. One large, multi-project organization has 250 different questions!</a:t>
                      </a:r>
                    </a:p>
                  </a:txBody>
                  <a:tcPr marL="87038" marR="87038" marT="43519" marB="43519" anchor="ctr">
                    <a:lnL>
                      <a:noFill/>
                    </a:lnL>
                    <a:lnR>
                      <a:noFill/>
                    </a:lnR>
                    <a:lnT>
                      <a:noFill/>
                    </a:lnT>
                    <a:lnB>
                      <a:noFill/>
                    </a:lnB>
                    <a:noFill/>
                  </a:tcPr>
                </a:tc>
                <a:tc>
                  <a:txBody>
                    <a:bodyPr/>
                    <a:lstStyle/>
                    <a:p>
                      <a:pPr algn="r"/>
                      <a:r>
                        <a:rPr lang="ar-EG" sz="1800" dirty="0"/>
                        <a:t>تعتمد هذه الطريقة بشكل أساسي على قائمة من الأسئلة لمراجعة المشاريع المحتملة وتحديد قبولها أو رفضها. تم سرد العديد من الأسئلة النموذجية المستخدمة في الممارسة العملية في المعرض 2. إحدى المنظمات الكبيرة متعددة المشاريع لديها 250 سؤالًا مختلفًا!</a:t>
                      </a:r>
                    </a:p>
                  </a:txBody>
                  <a:tcPr marL="87038" marR="87038" marT="43519" marB="43519" anchor="ctr">
                    <a:lnL>
                      <a:noFill/>
                    </a:lnL>
                    <a:lnR>
                      <a:noFill/>
                    </a:lnR>
                    <a:lnT>
                      <a:noFill/>
                    </a:lnT>
                    <a:lnB>
                      <a:noFill/>
                    </a:lnB>
                    <a:noFill/>
                  </a:tcPr>
                </a:tc>
                <a:extLst>
                  <a:ext uri="{0D108BD9-81ED-4DB2-BD59-A6C34878D82A}">
                    <a16:rowId xmlns:a16="http://schemas.microsoft.com/office/drawing/2014/main" val="4165538143"/>
                  </a:ext>
                </a:extLst>
              </a:tr>
            </a:tbl>
          </a:graphicData>
        </a:graphic>
      </p:graphicFrame>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8991600" cy="6858000"/>
          </a:xfrm>
        </p:spPr>
        <p:txBody>
          <a:bodyPr>
            <a:normAutofit/>
          </a:bodyPr>
          <a:lstStyle/>
          <a:p>
            <a:pPr algn="l"/>
            <a:r>
              <a:rPr lang="en-US" sz="2400" b="1" dirty="0">
                <a:solidFill>
                  <a:schemeClr val="tx1"/>
                </a:solidFill>
              </a:rPr>
              <a:t>EXHIBIT 2. Sample selection questions used in practice practice </a:t>
            </a:r>
            <a:br>
              <a:rPr lang="en-US" sz="2400" b="1" dirty="0">
                <a:solidFill>
                  <a:schemeClr val="tx1"/>
                </a:solidFill>
              </a:rPr>
            </a:br>
            <a:r>
              <a:rPr lang="en-US" sz="2400" b="1" dirty="0">
                <a:solidFill>
                  <a:schemeClr val="tx1"/>
                </a:solidFill>
              </a:rPr>
              <a:t>n</a:t>
            </a:r>
            <a:br>
              <a:rPr lang="en-US" sz="2400" b="1" dirty="0">
                <a:solidFill>
                  <a:schemeClr val="tx1"/>
                </a:solidFill>
              </a:rPr>
            </a:br>
            <a:r>
              <a:rPr lang="en-US" sz="2400" b="1" dirty="0">
                <a:solidFill>
                  <a:schemeClr val="tx1"/>
                </a:solidFill>
              </a:rPr>
              <a:t>Questions Used</a:t>
            </a:r>
            <a:br>
              <a:rPr lang="en-US" dirty="0"/>
            </a:br>
            <a:r>
              <a:rPr lang="en-US" dirty="0"/>
              <a:t>in Practice </a:t>
            </a:r>
            <a:br>
              <a:rPr lang="en-US" dirty="0"/>
            </a:br>
            <a:endParaRPr lang="en-US" dirty="0"/>
          </a:p>
        </p:txBody>
      </p:sp>
      <p:pic>
        <p:nvPicPr>
          <p:cNvPr id="59393" name="Picture 1"/>
          <p:cNvPicPr>
            <a:picLocks noChangeAspect="1" noChangeArrowheads="1"/>
          </p:cNvPicPr>
          <p:nvPr/>
        </p:nvPicPr>
        <p:blipFill>
          <a:blip r:embed="rId2"/>
          <a:srcRect/>
          <a:stretch>
            <a:fillRect/>
          </a:stretch>
        </p:blipFill>
        <p:spPr bwMode="auto">
          <a:xfrm>
            <a:off x="0" y="533400"/>
            <a:ext cx="9144000" cy="6324600"/>
          </a:xfrm>
          <a:prstGeom prst="rect">
            <a:avLst/>
          </a:prstGeom>
          <a:noFill/>
          <a:ln w="9525">
            <a:noFill/>
            <a:miter lim="800000"/>
            <a:headEnd/>
            <a:tailEnd/>
          </a:ln>
          <a:effec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DA3B0C0F-3B3B-117A-201B-4481A1A00AC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6" name="Table 5">
            <a:extLst>
              <a:ext uri="{FF2B5EF4-FFF2-40B4-BE49-F238E27FC236}">
                <a16:creationId xmlns:a16="http://schemas.microsoft.com/office/drawing/2014/main" id="{F8975B74-3B42-C188-7CB8-54FBECB1FA9E}"/>
              </a:ext>
            </a:extLst>
          </p:cNvPr>
          <p:cNvGraphicFramePr>
            <a:graphicFrameLocks noGrp="1"/>
          </p:cNvGraphicFramePr>
          <p:nvPr>
            <p:extLst>
              <p:ext uri="{D42A27DB-BD31-4B8C-83A1-F6EECF244321}">
                <p14:modId xmlns:p14="http://schemas.microsoft.com/office/powerpoint/2010/main" val="950659188"/>
              </p:ext>
            </p:extLst>
          </p:nvPr>
        </p:nvGraphicFramePr>
        <p:xfrm>
          <a:off x="729739" y="609600"/>
          <a:ext cx="7685598" cy="5382872"/>
        </p:xfrm>
        <a:graphic>
          <a:graphicData uri="http://schemas.openxmlformats.org/drawingml/2006/table">
            <a:tbl>
              <a:tblPr/>
              <a:tblGrid>
                <a:gridCol w="3842799">
                  <a:extLst>
                    <a:ext uri="{9D8B030D-6E8A-4147-A177-3AD203B41FA5}">
                      <a16:colId xmlns:a16="http://schemas.microsoft.com/office/drawing/2014/main" val="2672729437"/>
                    </a:ext>
                  </a:extLst>
                </a:gridCol>
                <a:gridCol w="3842799">
                  <a:extLst>
                    <a:ext uri="{9D8B030D-6E8A-4147-A177-3AD203B41FA5}">
                      <a16:colId xmlns:a16="http://schemas.microsoft.com/office/drawing/2014/main" val="561018224"/>
                    </a:ext>
                  </a:extLst>
                </a:gridCol>
              </a:tblGrid>
              <a:tr h="2647261">
                <a:tc>
                  <a:txBody>
                    <a:bodyPr/>
                    <a:lstStyle/>
                    <a:p>
                      <a:r>
                        <a:rPr lang="en-US" sz="1800" b="1" dirty="0"/>
                        <a:t>Major shortcomings of checklist approach</a:t>
                      </a:r>
                      <a:r>
                        <a:rPr lang="en-US" sz="1800" dirty="0"/>
                        <a:t> are that it fails to answer the relative importance or value of a potential project to the organization and fails to allow for comparison with other potential projects. Each potential project will have a different set of positive and negative answers. How do you compare? Ranking and prioritizing projects by their importance is difficult, if not impossible.</a:t>
                      </a:r>
                    </a:p>
                  </a:txBody>
                  <a:tcPr marL="85396" marR="85396" marT="42698" marB="42698" anchor="ctr">
                    <a:lnL>
                      <a:noFill/>
                    </a:lnL>
                    <a:lnR>
                      <a:noFill/>
                    </a:lnR>
                    <a:lnT>
                      <a:noFill/>
                    </a:lnT>
                    <a:lnB>
                      <a:noFill/>
                    </a:lnB>
                    <a:noFill/>
                  </a:tcPr>
                </a:tc>
                <a:tc>
                  <a:txBody>
                    <a:bodyPr/>
                    <a:lstStyle/>
                    <a:p>
                      <a:pPr algn="r"/>
                      <a:r>
                        <a:rPr lang="ar-EG" sz="1800" b="1"/>
                        <a:t>العيوب الرئيسية لنموذج القائمة المرجعية</a:t>
                      </a:r>
                      <a:r>
                        <a:rPr lang="ar-EG" sz="1800"/>
                        <a:t> تكمن في أنه يفشل في الإجابة على الأهمية النسبية أو قيمة المشروع المحتمل للمنظمة ويفشل في السماح بالمقارنة مع المشاريع المحتملة الأخرى. سيكون لكل مشروع محتمل مجموعة مختلفة من الإجابات الإيجابية والسلبية. كيف يمكنك المقارنة؟ ترتيب المشاريع حسب أهميتها يعد أمرًا صعبًا، إن لم يكن مستحيلًا.</a:t>
                      </a:r>
                    </a:p>
                  </a:txBody>
                  <a:tcPr marL="85396" marR="85396" marT="42698" marB="42698" anchor="ctr">
                    <a:lnL>
                      <a:noFill/>
                    </a:lnL>
                    <a:lnR>
                      <a:noFill/>
                    </a:lnR>
                    <a:lnT>
                      <a:noFill/>
                    </a:lnT>
                    <a:lnB>
                      <a:noFill/>
                    </a:lnB>
                    <a:noFill/>
                  </a:tcPr>
                </a:tc>
                <a:extLst>
                  <a:ext uri="{0D108BD9-81ED-4DB2-BD59-A6C34878D82A}">
                    <a16:rowId xmlns:a16="http://schemas.microsoft.com/office/drawing/2014/main" val="3531756784"/>
                  </a:ext>
                </a:extLst>
              </a:tr>
              <a:tr h="1878702">
                <a:tc>
                  <a:txBody>
                    <a:bodyPr/>
                    <a:lstStyle/>
                    <a:p>
                      <a:r>
                        <a:rPr lang="en-US" sz="1800" dirty="0"/>
                        <a:t>This approach also leaves the door open to the potential opportunity for power plays, politics, and other forms of manipulation. To overcome these serious shortcomings, experts recommend the use of a multi-weighted scoring model to select projects, which is examined next.</a:t>
                      </a:r>
                    </a:p>
                  </a:txBody>
                  <a:tcPr marL="85396" marR="85396" marT="42698" marB="42698" anchor="ctr">
                    <a:lnL>
                      <a:noFill/>
                    </a:lnL>
                    <a:lnR>
                      <a:noFill/>
                    </a:lnR>
                    <a:lnT>
                      <a:noFill/>
                    </a:lnT>
                    <a:lnB>
                      <a:noFill/>
                    </a:lnB>
                    <a:noFill/>
                  </a:tcPr>
                </a:tc>
                <a:tc>
                  <a:txBody>
                    <a:bodyPr/>
                    <a:lstStyle/>
                    <a:p>
                      <a:pPr algn="r"/>
                      <a:r>
                        <a:rPr lang="ar-EG" sz="1800" dirty="0"/>
                        <a:t>تفتح هذه الطريقة أيضًا الباب أمام الفرص المحتملة للعب القوة، والسياسة، وأشكال التلاعب الأخرى. للتغلب على هذه العيوب الجسيمة، يوصي الخبراء باستخدام نموذج التقييم متعدد الأوزان لاختيار المشاريع، وهو ما سيتم فحصه بعد ذلك.</a:t>
                      </a:r>
                    </a:p>
                  </a:txBody>
                  <a:tcPr marL="85396" marR="85396" marT="42698" marB="42698" anchor="ctr">
                    <a:lnL>
                      <a:noFill/>
                    </a:lnL>
                    <a:lnR>
                      <a:noFill/>
                    </a:lnR>
                    <a:lnT>
                      <a:noFill/>
                    </a:lnT>
                    <a:lnB>
                      <a:noFill/>
                    </a:lnB>
                    <a:noFill/>
                  </a:tcPr>
                </a:tc>
                <a:extLst>
                  <a:ext uri="{0D108BD9-81ED-4DB2-BD59-A6C34878D82A}">
                    <a16:rowId xmlns:a16="http://schemas.microsoft.com/office/drawing/2014/main" val="432153892"/>
                  </a:ext>
                </a:extLst>
              </a:tr>
            </a:tbl>
          </a:graphicData>
        </a:graphic>
      </p:graphicFrame>
      <p:sp>
        <p:nvSpPr>
          <p:cNvPr id="7" name="Rectangle 1">
            <a:extLst>
              <a:ext uri="{FF2B5EF4-FFF2-40B4-BE49-F238E27FC236}">
                <a16:creationId xmlns:a16="http://schemas.microsoft.com/office/drawing/2014/main" id="{CD42B9BB-2A57-48E8-9026-FB0C3CD7CBC9}"/>
              </a:ext>
            </a:extLst>
          </p:cNvPr>
          <p:cNvSpPr>
            <a:spLocks noChangeArrowheads="1"/>
          </p:cNvSpPr>
          <p:nvPr/>
        </p:nvSpPr>
        <p:spPr bwMode="auto">
          <a:xfrm>
            <a:off x="728663" y="15763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485510F4-4A53-2109-BD87-FD8EDA279515}"/>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6" name="Table 5">
            <a:extLst>
              <a:ext uri="{FF2B5EF4-FFF2-40B4-BE49-F238E27FC236}">
                <a16:creationId xmlns:a16="http://schemas.microsoft.com/office/drawing/2014/main" id="{25710FB9-97F3-285F-4656-647085D0C214}"/>
              </a:ext>
            </a:extLst>
          </p:cNvPr>
          <p:cNvGraphicFramePr>
            <a:graphicFrameLocks noGrp="1"/>
          </p:cNvGraphicFramePr>
          <p:nvPr>
            <p:extLst>
              <p:ext uri="{D42A27DB-BD31-4B8C-83A1-F6EECF244321}">
                <p14:modId xmlns:p14="http://schemas.microsoft.com/office/powerpoint/2010/main" val="3133858630"/>
              </p:ext>
            </p:extLst>
          </p:nvPr>
        </p:nvGraphicFramePr>
        <p:xfrm>
          <a:off x="304800" y="533400"/>
          <a:ext cx="8534400" cy="6223620"/>
        </p:xfrm>
        <a:graphic>
          <a:graphicData uri="http://schemas.openxmlformats.org/drawingml/2006/table">
            <a:tbl>
              <a:tblPr/>
              <a:tblGrid>
                <a:gridCol w="4267200">
                  <a:extLst>
                    <a:ext uri="{9D8B030D-6E8A-4147-A177-3AD203B41FA5}">
                      <a16:colId xmlns:a16="http://schemas.microsoft.com/office/drawing/2014/main" val="1539767701"/>
                    </a:ext>
                  </a:extLst>
                </a:gridCol>
                <a:gridCol w="4267200">
                  <a:extLst>
                    <a:ext uri="{9D8B030D-6E8A-4147-A177-3AD203B41FA5}">
                      <a16:colId xmlns:a16="http://schemas.microsoft.com/office/drawing/2014/main" val="91308966"/>
                    </a:ext>
                  </a:extLst>
                </a:gridCol>
              </a:tblGrid>
              <a:tr h="251442">
                <a:tc>
                  <a:txBody>
                    <a:bodyPr/>
                    <a:lstStyle/>
                    <a:p>
                      <a:pPr algn="ctr"/>
                      <a:r>
                        <a:rPr lang="en-US" sz="1800" b="1" dirty="0"/>
                        <a:t>2.2.1.2. Multi-Weighted Scoring Models</a:t>
                      </a:r>
                      <a:endParaRPr lang="en-US" sz="1800" dirty="0"/>
                    </a:p>
                  </a:txBody>
                  <a:tcPr marL="62861" marR="62861" marT="31430" marB="31430" anchor="ctr">
                    <a:lnL>
                      <a:noFill/>
                    </a:lnL>
                    <a:lnR>
                      <a:noFill/>
                    </a:lnR>
                    <a:lnT>
                      <a:noFill/>
                    </a:lnT>
                    <a:lnB>
                      <a:noFill/>
                    </a:lnB>
                    <a:noFill/>
                  </a:tcPr>
                </a:tc>
                <a:tc>
                  <a:txBody>
                    <a:bodyPr/>
                    <a:lstStyle/>
                    <a:p>
                      <a:pPr algn="ctr"/>
                      <a:r>
                        <a:rPr lang="ar-EG" sz="1800" b="1" dirty="0"/>
                        <a:t>2.2.1.2. نماذج التقييم متعدد الأوزان</a:t>
                      </a:r>
                      <a:endParaRPr lang="ar-EG" sz="1800" dirty="0"/>
                    </a:p>
                  </a:txBody>
                  <a:tcPr marL="62861" marR="62861" marT="31430" marB="31430" anchor="ctr">
                    <a:lnL>
                      <a:noFill/>
                    </a:lnL>
                    <a:lnR>
                      <a:noFill/>
                    </a:lnR>
                    <a:lnT>
                      <a:noFill/>
                    </a:lnT>
                    <a:lnB>
                      <a:noFill/>
                    </a:lnB>
                    <a:noFill/>
                  </a:tcPr>
                </a:tc>
                <a:extLst>
                  <a:ext uri="{0D108BD9-81ED-4DB2-BD59-A6C34878D82A}">
                    <a16:rowId xmlns:a16="http://schemas.microsoft.com/office/drawing/2014/main" val="2328076339"/>
                  </a:ext>
                </a:extLst>
              </a:tr>
              <a:tr h="3080169">
                <a:tc>
                  <a:txBody>
                    <a:bodyPr/>
                    <a:lstStyle/>
                    <a:p>
                      <a:r>
                        <a:rPr lang="en-US" sz="1800"/>
                        <a:t>A weighted scoring model typically uses several weighted selection criteria to evaluate project proposals. Weighted scoring models will generally include qualitative and/or quantitative criteria. Each selection criterion is assigned a weight. Scores are assigned to each criterion for the project, based on its importance to the project being evaluated. The weights and scores are multiplied to get a total weighted score for the project. Using these multiple screening criteria, projects can then be compared using the weighted score. Projects with higher weighted scores are considered better.</a:t>
                      </a:r>
                    </a:p>
                  </a:txBody>
                  <a:tcPr marL="62861" marR="62861" marT="31430" marB="31430" anchor="ctr">
                    <a:lnL>
                      <a:noFill/>
                    </a:lnL>
                    <a:lnR>
                      <a:noFill/>
                    </a:lnR>
                    <a:lnT>
                      <a:noFill/>
                    </a:lnT>
                    <a:lnB>
                      <a:noFill/>
                    </a:lnB>
                    <a:noFill/>
                  </a:tcPr>
                </a:tc>
                <a:tc>
                  <a:txBody>
                    <a:bodyPr/>
                    <a:lstStyle/>
                    <a:p>
                      <a:pPr algn="r"/>
                      <a:r>
                        <a:rPr lang="ar-EG" sz="1800"/>
                        <a:t>يستخدم نموذج التقييم متعدد الأوزان عادةً عدة معايير اختيار موزونة لتقييم مقترحات المشاريع. تتضمن نماذج التقييم متعدد الأوزان عمومًا معايير نوعية و/أو كمية. يتم تخصيص وزن لكل معيار اختيار. تُعطى الدرجات لكل معيار في المشروع بناءً على أهميته للمشروع الذي يتم تقييمه. تُضرب الأوزان والدرجات للحصول على درجة موزونة إجمالية للمشروع. باستخدام هذه المعايير المتعددة، يمكن مقارنة المشاريع بناءً على الدرجة الموزونة. تُعتبر المشاريع ذات الدرجات الموزونة الأعلى أفضل.</a:t>
                      </a:r>
                    </a:p>
                  </a:txBody>
                  <a:tcPr marL="62861" marR="62861" marT="31430" marB="31430" anchor="ctr">
                    <a:lnL>
                      <a:noFill/>
                    </a:lnL>
                    <a:lnR>
                      <a:noFill/>
                    </a:lnR>
                    <a:lnT>
                      <a:noFill/>
                    </a:lnT>
                    <a:lnB>
                      <a:noFill/>
                    </a:lnB>
                    <a:noFill/>
                  </a:tcPr>
                </a:tc>
                <a:extLst>
                  <a:ext uri="{0D108BD9-81ED-4DB2-BD59-A6C34878D82A}">
                    <a16:rowId xmlns:a16="http://schemas.microsoft.com/office/drawing/2014/main" val="2977460465"/>
                  </a:ext>
                </a:extLst>
              </a:tr>
              <a:tr h="1194351">
                <a:tc>
                  <a:txBody>
                    <a:bodyPr/>
                    <a:lstStyle/>
                    <a:p>
                      <a:r>
                        <a:rPr lang="en-US" sz="1800"/>
                        <a:t>Management weights each criterion (a value of 0 to a high of, say, 3) by its relative importance to the organization’s objectives and strategic plan. Project proposals are then submitted to a project priority team or project office.</a:t>
                      </a:r>
                    </a:p>
                  </a:txBody>
                  <a:tcPr marL="62861" marR="62861" marT="31430" marB="31430" anchor="ctr">
                    <a:lnL>
                      <a:noFill/>
                    </a:lnL>
                    <a:lnR>
                      <a:noFill/>
                    </a:lnR>
                    <a:lnT>
                      <a:noFill/>
                    </a:lnT>
                    <a:lnB>
                      <a:noFill/>
                    </a:lnB>
                    <a:noFill/>
                  </a:tcPr>
                </a:tc>
                <a:tc>
                  <a:txBody>
                    <a:bodyPr/>
                    <a:lstStyle/>
                    <a:p>
                      <a:pPr algn="r"/>
                      <a:r>
                        <a:rPr lang="ar-EG" sz="1800" dirty="0"/>
                        <a:t>تقوم الإدارة بتوزيع الأوزان على كل معيار (بقيمة من 0 إلى حد أعلى، لنقل 3) بناءً على أهميته النسبية لأهداف المنظمة والخطة الاستراتيجية. ثم تُعرض مقترحات المشاريع على فريق أولوية المشاريع أو مكتب المشروع.</a:t>
                      </a:r>
                    </a:p>
                  </a:txBody>
                  <a:tcPr marL="62861" marR="62861" marT="31430" marB="31430" anchor="ctr">
                    <a:lnL>
                      <a:noFill/>
                    </a:lnL>
                    <a:lnR>
                      <a:noFill/>
                    </a:lnR>
                    <a:lnT>
                      <a:noFill/>
                    </a:lnT>
                    <a:lnB>
                      <a:noFill/>
                    </a:lnB>
                    <a:noFill/>
                  </a:tcPr>
                </a:tc>
                <a:extLst>
                  <a:ext uri="{0D108BD9-81ED-4DB2-BD59-A6C34878D82A}">
                    <a16:rowId xmlns:a16="http://schemas.microsoft.com/office/drawing/2014/main" val="3678337488"/>
                  </a:ext>
                </a:extLst>
              </a:tr>
            </a:tbl>
          </a:graphicData>
        </a:graphic>
      </p:graphicFrame>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0" y="0"/>
            <a:ext cx="8991600" cy="6858000"/>
          </a:xfrm>
        </p:spPr>
        <p:txBody>
          <a:bodyPr>
            <a:normAutofit/>
          </a:bodyPr>
          <a:lstStyle/>
          <a:p>
            <a:pPr algn="just"/>
            <a:r>
              <a:rPr lang="en-US" sz="2400" dirty="0">
                <a:solidFill>
                  <a:schemeClr val="tx1">
                    <a:lumMod val="95000"/>
                    <a:lumOff val="5000"/>
                  </a:schemeClr>
                </a:solidFill>
              </a:rPr>
              <a:t>Project screening matrix</a:t>
            </a:r>
          </a:p>
        </p:txBody>
      </p:sp>
      <p:pic>
        <p:nvPicPr>
          <p:cNvPr id="62465" name="Picture 1"/>
          <p:cNvPicPr>
            <a:picLocks noChangeAspect="1" noChangeArrowheads="1"/>
          </p:cNvPicPr>
          <p:nvPr/>
        </p:nvPicPr>
        <p:blipFill>
          <a:blip r:embed="rId2"/>
          <a:srcRect/>
          <a:stretch>
            <a:fillRect/>
          </a:stretch>
        </p:blipFill>
        <p:spPr bwMode="auto">
          <a:xfrm>
            <a:off x="0" y="533400"/>
            <a:ext cx="9143999" cy="6324600"/>
          </a:xfrm>
          <a:prstGeom prst="rect">
            <a:avLst/>
          </a:prstGeom>
          <a:noFill/>
          <a:ln w="9525">
            <a:noFill/>
            <a:miter lim="800000"/>
            <a:headEnd/>
            <a:tailEnd/>
          </a:ln>
          <a:effectLst/>
        </p:spPr>
      </p:pic>
      <p:pic>
        <p:nvPicPr>
          <p:cNvPr id="2" name="Graphic 21">
            <a:extLst>
              <a:ext uri="{FF2B5EF4-FFF2-40B4-BE49-F238E27FC236}">
                <a16:creationId xmlns:a16="http://schemas.microsoft.com/office/drawing/2014/main" id="{ABB3EB77-5621-83E1-65AD-810C048FBDD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raphic 21">
            <a:extLst>
              <a:ext uri="{FF2B5EF4-FFF2-40B4-BE49-F238E27FC236}">
                <a16:creationId xmlns:a16="http://schemas.microsoft.com/office/drawing/2014/main" id="{19B67B41-F2EA-E445-91A5-7A1C8D3495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6" name="Table 5">
            <a:extLst>
              <a:ext uri="{FF2B5EF4-FFF2-40B4-BE49-F238E27FC236}">
                <a16:creationId xmlns:a16="http://schemas.microsoft.com/office/drawing/2014/main" id="{DB44670D-1D09-BD87-7F7B-D9DB6752AA0E}"/>
              </a:ext>
            </a:extLst>
          </p:cNvPr>
          <p:cNvGraphicFramePr>
            <a:graphicFrameLocks noGrp="1"/>
          </p:cNvGraphicFramePr>
          <p:nvPr>
            <p:extLst>
              <p:ext uri="{D42A27DB-BD31-4B8C-83A1-F6EECF244321}">
                <p14:modId xmlns:p14="http://schemas.microsoft.com/office/powerpoint/2010/main" val="1270327259"/>
              </p:ext>
            </p:extLst>
          </p:nvPr>
        </p:nvGraphicFramePr>
        <p:xfrm>
          <a:off x="533400" y="914400"/>
          <a:ext cx="8229600" cy="5669280"/>
        </p:xfrm>
        <a:graphic>
          <a:graphicData uri="http://schemas.openxmlformats.org/drawingml/2006/table">
            <a:tbl>
              <a:tblPr/>
              <a:tblGrid>
                <a:gridCol w="4114800">
                  <a:extLst>
                    <a:ext uri="{9D8B030D-6E8A-4147-A177-3AD203B41FA5}">
                      <a16:colId xmlns:a16="http://schemas.microsoft.com/office/drawing/2014/main" val="416372027"/>
                    </a:ext>
                  </a:extLst>
                </a:gridCol>
                <a:gridCol w="4114800">
                  <a:extLst>
                    <a:ext uri="{9D8B030D-6E8A-4147-A177-3AD203B41FA5}">
                      <a16:colId xmlns:a16="http://schemas.microsoft.com/office/drawing/2014/main" val="2403839317"/>
                    </a:ext>
                  </a:extLst>
                </a:gridCol>
              </a:tblGrid>
              <a:tr h="0">
                <a:tc>
                  <a:txBody>
                    <a:bodyPr/>
                    <a:lstStyle/>
                    <a:p>
                      <a:pPr algn="ctr"/>
                      <a:r>
                        <a:rPr lang="en-US" sz="2000" b="1"/>
                        <a:t>Important to note that:</a:t>
                      </a:r>
                      <a:endParaRPr lang="en-US" sz="2000"/>
                    </a:p>
                  </a:txBody>
                  <a:tcPr anchor="ctr">
                    <a:lnL>
                      <a:noFill/>
                    </a:lnL>
                    <a:lnR>
                      <a:noFill/>
                    </a:lnR>
                    <a:lnT>
                      <a:noFill/>
                    </a:lnT>
                    <a:lnB>
                      <a:noFill/>
                    </a:lnB>
                    <a:noFill/>
                  </a:tcPr>
                </a:tc>
                <a:tc>
                  <a:txBody>
                    <a:bodyPr/>
                    <a:lstStyle/>
                    <a:p>
                      <a:pPr algn="ctr"/>
                      <a:r>
                        <a:rPr lang="ar-EG" sz="2000" b="1" dirty="0"/>
                        <a:t>من المهم ملاحظة أن:</a:t>
                      </a:r>
                      <a:endParaRPr lang="ar-EG" sz="2000" dirty="0"/>
                    </a:p>
                  </a:txBody>
                  <a:tcPr anchor="ctr">
                    <a:lnL>
                      <a:noFill/>
                    </a:lnL>
                    <a:lnR>
                      <a:noFill/>
                    </a:lnR>
                    <a:lnT>
                      <a:noFill/>
                    </a:lnT>
                    <a:lnB>
                      <a:noFill/>
                    </a:lnB>
                    <a:noFill/>
                  </a:tcPr>
                </a:tc>
                <a:extLst>
                  <a:ext uri="{0D108BD9-81ED-4DB2-BD59-A6C34878D82A}">
                    <a16:rowId xmlns:a16="http://schemas.microsoft.com/office/drawing/2014/main" val="1018415544"/>
                  </a:ext>
                </a:extLst>
              </a:tr>
              <a:tr h="0">
                <a:tc>
                  <a:txBody>
                    <a:bodyPr/>
                    <a:lstStyle/>
                    <a:p>
                      <a:r>
                        <a:rPr lang="en-US" sz="2000" dirty="0"/>
                        <a:t>While selection models like the one above may yield numerical solutions to project selection decisions, </a:t>
                      </a:r>
                      <a:r>
                        <a:rPr lang="en-US" sz="2000" b="1" dirty="0"/>
                        <a:t>models should not make the final decisions.</a:t>
                      </a:r>
                      <a:r>
                        <a:rPr lang="en-US" sz="2000" dirty="0"/>
                        <a:t> The people using the models should. No model, no matter how sophisticated, can capture the total reality it is meant to represent. Models are tools for guiding the evaluation process so that the decision-makers will consider relevant issues and reach a meeting of the minds as to which projects should be supported and not supported. This is a much more subjective process than calculations suggest.</a:t>
                      </a:r>
                    </a:p>
                  </a:txBody>
                  <a:tcPr anchor="ctr">
                    <a:lnL>
                      <a:noFill/>
                    </a:lnL>
                    <a:lnR>
                      <a:noFill/>
                    </a:lnR>
                    <a:lnT>
                      <a:noFill/>
                    </a:lnT>
                    <a:lnB>
                      <a:noFill/>
                    </a:lnB>
                    <a:noFill/>
                  </a:tcPr>
                </a:tc>
                <a:tc>
                  <a:txBody>
                    <a:bodyPr/>
                    <a:lstStyle/>
                    <a:p>
                      <a:pPr algn="r"/>
                      <a:r>
                        <a:rPr lang="ar-EG" sz="2000" dirty="0"/>
                        <a:t>بينما قد تقدم نماذج الاختيار مثل تلك المذكورة أعلاه حلولًا رقمية لقرارات اختيار المشاريع، </a:t>
                      </a:r>
                      <a:r>
                        <a:rPr lang="ar-EG" sz="2000" b="1" dirty="0"/>
                        <a:t>يجب ألا تتخذ النماذج القرارات النهائية.</a:t>
                      </a:r>
                      <a:r>
                        <a:rPr lang="ar-EG" sz="2000" dirty="0"/>
                        <a:t> يجب أن يتخذ الأشخاص الذين يستخدمون النماذج هذه القرارات. لا يمكن لأي نموذج، مهما كان متقدمًا، أن يعكس الواقع الكامل الذي يُفترض أن يمثله. تعد النماذج أدوات لتوجيه عملية التقييم بحيث يأخذ صانعو القرار في الاعتبار القضايا ذات الصلة ويتوصلون إلى اتفاق بشأن المشاريع التي يجب دعمها وتلك التي لا يجب دعمها. هذه عملية ذاتية أكثر بكثير مما توحي به الحسابات.</a:t>
                      </a:r>
                    </a:p>
                  </a:txBody>
                  <a:tcPr anchor="ctr">
                    <a:lnL>
                      <a:noFill/>
                    </a:lnL>
                    <a:lnR>
                      <a:noFill/>
                    </a:lnR>
                    <a:lnT>
                      <a:noFill/>
                    </a:lnT>
                    <a:lnB>
                      <a:noFill/>
                    </a:lnB>
                    <a:noFill/>
                  </a:tcPr>
                </a:tc>
                <a:extLst>
                  <a:ext uri="{0D108BD9-81ED-4DB2-BD59-A6C34878D82A}">
                    <a16:rowId xmlns:a16="http://schemas.microsoft.com/office/drawing/2014/main" val="1413217461"/>
                  </a:ext>
                </a:extLst>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21">
            <a:extLst>
              <a:ext uri="{FF2B5EF4-FFF2-40B4-BE49-F238E27FC236}">
                <a16:creationId xmlns:a16="http://schemas.microsoft.com/office/drawing/2014/main" id="{1981C86B-F714-2AD8-252E-609CC06F11D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772400" y="24581"/>
            <a:ext cx="1305544" cy="761999"/>
          </a:xfrm>
          <a:prstGeom prst="rect">
            <a:avLst/>
          </a:prstGeom>
        </p:spPr>
      </p:pic>
      <p:graphicFrame>
        <p:nvGraphicFramePr>
          <p:cNvPr id="5" name="Table 4">
            <a:extLst>
              <a:ext uri="{FF2B5EF4-FFF2-40B4-BE49-F238E27FC236}">
                <a16:creationId xmlns:a16="http://schemas.microsoft.com/office/drawing/2014/main" id="{580C4EB9-3AA4-953E-E8DF-D741ECC154BA}"/>
              </a:ext>
            </a:extLst>
          </p:cNvPr>
          <p:cNvGraphicFramePr>
            <a:graphicFrameLocks noGrp="1"/>
          </p:cNvGraphicFramePr>
          <p:nvPr>
            <p:extLst>
              <p:ext uri="{D42A27DB-BD31-4B8C-83A1-F6EECF244321}">
                <p14:modId xmlns:p14="http://schemas.microsoft.com/office/powerpoint/2010/main" val="3671577122"/>
              </p:ext>
            </p:extLst>
          </p:nvPr>
        </p:nvGraphicFramePr>
        <p:xfrm>
          <a:off x="685800" y="1066800"/>
          <a:ext cx="7924800" cy="5249896"/>
        </p:xfrm>
        <a:graphic>
          <a:graphicData uri="http://schemas.openxmlformats.org/drawingml/2006/table">
            <a:tbl>
              <a:tblPr/>
              <a:tblGrid>
                <a:gridCol w="3962400">
                  <a:extLst>
                    <a:ext uri="{9D8B030D-6E8A-4147-A177-3AD203B41FA5}">
                      <a16:colId xmlns:a16="http://schemas.microsoft.com/office/drawing/2014/main" val="4198118247"/>
                    </a:ext>
                  </a:extLst>
                </a:gridCol>
                <a:gridCol w="3962400">
                  <a:extLst>
                    <a:ext uri="{9D8B030D-6E8A-4147-A177-3AD203B41FA5}">
                      <a16:colId xmlns:a16="http://schemas.microsoft.com/office/drawing/2014/main" val="821747417"/>
                    </a:ext>
                  </a:extLst>
                </a:gridCol>
              </a:tblGrid>
              <a:tr h="546237">
                <a:tc>
                  <a:txBody>
                    <a:bodyPr/>
                    <a:lstStyle/>
                    <a:p>
                      <a:pPr algn="ctr"/>
                      <a:r>
                        <a:rPr lang="en-US" sz="1800" b="1"/>
                        <a:t>3. Sources and Solicitation of Project Proposals</a:t>
                      </a:r>
                    </a:p>
                  </a:txBody>
                  <a:tcPr marL="78034" marR="78034" marT="39017" marB="39017" anchor="ctr">
                    <a:lnL>
                      <a:noFill/>
                    </a:lnL>
                    <a:lnR>
                      <a:noFill/>
                    </a:lnR>
                    <a:lnT>
                      <a:noFill/>
                    </a:lnT>
                    <a:lnB>
                      <a:noFill/>
                    </a:lnB>
                    <a:noFill/>
                  </a:tcPr>
                </a:tc>
                <a:tc>
                  <a:txBody>
                    <a:bodyPr/>
                    <a:lstStyle/>
                    <a:p>
                      <a:pPr algn="ctr"/>
                      <a:r>
                        <a:rPr lang="ar-EG" sz="1800" b="1" dirty="0"/>
                        <a:t>3. مصادر وعروض تقديم مقترحات المشاريع</a:t>
                      </a:r>
                    </a:p>
                  </a:txBody>
                  <a:tcPr marL="78034" marR="78034" marT="39017" marB="39017" anchor="ctr">
                    <a:lnL>
                      <a:noFill/>
                    </a:lnL>
                    <a:lnR>
                      <a:noFill/>
                    </a:lnR>
                    <a:lnT>
                      <a:noFill/>
                    </a:lnT>
                    <a:lnB>
                      <a:noFill/>
                    </a:lnB>
                    <a:noFill/>
                  </a:tcPr>
                </a:tc>
                <a:extLst>
                  <a:ext uri="{0D108BD9-81ED-4DB2-BD59-A6C34878D82A}">
                    <a16:rowId xmlns:a16="http://schemas.microsoft.com/office/drawing/2014/main" val="4201714425"/>
                  </a:ext>
                </a:extLst>
              </a:tr>
              <a:tr h="1716745">
                <a:tc>
                  <a:txBody>
                    <a:bodyPr/>
                    <a:lstStyle/>
                    <a:p>
                      <a:r>
                        <a:rPr lang="en-US" sz="1800" b="1"/>
                        <a:t>Projects should come from anyone who believes his or her project will add value to the organization. However, many organizations restrict proposals from specific levels or groups within the organization. This could be an opportunity lost.</a:t>
                      </a:r>
                    </a:p>
                  </a:txBody>
                  <a:tcPr marL="78034" marR="78034" marT="39017" marB="39017" anchor="ctr">
                    <a:lnL>
                      <a:noFill/>
                    </a:lnL>
                    <a:lnR>
                      <a:noFill/>
                    </a:lnR>
                    <a:lnT>
                      <a:noFill/>
                    </a:lnT>
                    <a:lnB>
                      <a:noFill/>
                    </a:lnB>
                    <a:noFill/>
                  </a:tcPr>
                </a:tc>
                <a:tc>
                  <a:txBody>
                    <a:bodyPr/>
                    <a:lstStyle/>
                    <a:p>
                      <a:pPr algn="r"/>
                      <a:r>
                        <a:rPr lang="ar-EG" sz="1800" b="1"/>
                        <a:t>يجب أن تأتي المشاريع من أي شخص يعتقد أن مشروعه سيضيف قيمة إلى المنظمة. ومع ذلك، تقيد العديد من المنظمات تقديم المقترحات من مستويات أو مجموعات معينة داخل المنظمة. قد تكون هذه فرصة ضائعة.</a:t>
                      </a:r>
                    </a:p>
                  </a:txBody>
                  <a:tcPr marL="78034" marR="78034" marT="39017" marB="39017" anchor="ctr">
                    <a:lnL>
                      <a:noFill/>
                    </a:lnL>
                    <a:lnR>
                      <a:noFill/>
                    </a:lnR>
                    <a:lnT>
                      <a:noFill/>
                    </a:lnT>
                    <a:lnB>
                      <a:noFill/>
                    </a:lnB>
                    <a:noFill/>
                  </a:tcPr>
                </a:tc>
                <a:extLst>
                  <a:ext uri="{0D108BD9-81ED-4DB2-BD59-A6C34878D82A}">
                    <a16:rowId xmlns:a16="http://schemas.microsoft.com/office/drawing/2014/main" val="1520247090"/>
                  </a:ext>
                </a:extLst>
              </a:tr>
              <a:tr h="1248542">
                <a:tc>
                  <a:txBody>
                    <a:bodyPr/>
                    <a:lstStyle/>
                    <a:p>
                      <a:r>
                        <a:rPr lang="en-US" sz="1800" b="1"/>
                        <a:t>Good ideas are not limited to certain types or classes of organization stakeholders. Encourage and keep solicitations open to all internal and external sources.</a:t>
                      </a:r>
                    </a:p>
                  </a:txBody>
                  <a:tcPr marL="78034" marR="78034" marT="39017" marB="39017" anchor="ctr">
                    <a:lnL>
                      <a:noFill/>
                    </a:lnL>
                    <a:lnR>
                      <a:noFill/>
                    </a:lnR>
                    <a:lnT>
                      <a:noFill/>
                    </a:lnT>
                    <a:lnB>
                      <a:noFill/>
                    </a:lnB>
                    <a:noFill/>
                  </a:tcPr>
                </a:tc>
                <a:tc>
                  <a:txBody>
                    <a:bodyPr/>
                    <a:lstStyle/>
                    <a:p>
                      <a:pPr algn="r"/>
                      <a:r>
                        <a:rPr lang="ar-EG" sz="1800" b="1"/>
                        <a:t>الأفكار الجيدة ليست محدودة بأنواع أو فئات معينة من أصحاب المصلحة في المنظمة. شجع وحافظ على فتح العروض لجميع المصادر الداخلية والخارجية.</a:t>
                      </a:r>
                    </a:p>
                  </a:txBody>
                  <a:tcPr marL="78034" marR="78034" marT="39017" marB="39017" anchor="ctr">
                    <a:lnL>
                      <a:noFill/>
                    </a:lnL>
                    <a:lnR>
                      <a:noFill/>
                    </a:lnR>
                    <a:lnT>
                      <a:noFill/>
                    </a:lnT>
                    <a:lnB>
                      <a:noFill/>
                    </a:lnB>
                    <a:noFill/>
                  </a:tcPr>
                </a:tc>
                <a:extLst>
                  <a:ext uri="{0D108BD9-81ED-4DB2-BD59-A6C34878D82A}">
                    <a16:rowId xmlns:a16="http://schemas.microsoft.com/office/drawing/2014/main" val="3656875821"/>
                  </a:ext>
                </a:extLst>
              </a:tr>
              <a:tr h="1014440">
                <a:tc>
                  <a:txBody>
                    <a:bodyPr/>
                    <a:lstStyle/>
                    <a:p>
                      <a:r>
                        <a:rPr lang="en-US" sz="1800" b="1"/>
                        <a:t>Figure 3 provides an example of a proposal form for an automatic vehicular tracking (Automatic Vehicle Location) public transportation project.</a:t>
                      </a:r>
                    </a:p>
                  </a:txBody>
                  <a:tcPr marL="78034" marR="78034" marT="39017" marB="39017" anchor="ctr">
                    <a:lnL>
                      <a:noFill/>
                    </a:lnL>
                    <a:lnR>
                      <a:noFill/>
                    </a:lnR>
                    <a:lnT>
                      <a:noFill/>
                    </a:lnT>
                    <a:lnB>
                      <a:noFill/>
                    </a:lnB>
                    <a:noFill/>
                  </a:tcPr>
                </a:tc>
                <a:tc>
                  <a:txBody>
                    <a:bodyPr/>
                    <a:lstStyle/>
                    <a:p>
                      <a:pPr algn="r"/>
                      <a:r>
                        <a:rPr lang="ar-EG" sz="1800" b="1" dirty="0"/>
                        <a:t>يوضح الشكل 3 مثالاً على نموذج مقترح لمشروع تتبع المركبات الآلي (تحديد موقع المركبات الآلي) لمشروع النقل العام.</a:t>
                      </a:r>
                    </a:p>
                  </a:txBody>
                  <a:tcPr marL="78034" marR="78034" marT="39017" marB="39017" anchor="ctr">
                    <a:lnL>
                      <a:noFill/>
                    </a:lnL>
                    <a:lnR>
                      <a:noFill/>
                    </a:lnR>
                    <a:lnT>
                      <a:noFill/>
                    </a:lnT>
                    <a:lnB>
                      <a:noFill/>
                    </a:lnB>
                    <a:noFill/>
                  </a:tcPr>
                </a:tc>
                <a:extLst>
                  <a:ext uri="{0D108BD9-81ED-4DB2-BD59-A6C34878D82A}">
                    <a16:rowId xmlns:a16="http://schemas.microsoft.com/office/drawing/2014/main" val="2162702795"/>
                  </a:ext>
                </a:extLst>
              </a:tr>
            </a:tbl>
          </a:graphicData>
        </a:graphic>
      </p:graphicFrame>
    </p:spTree>
    <p:extLst>
      <p:ext uri="{BB962C8B-B14F-4D97-AF65-F5344CB8AC3E}">
        <p14:creationId xmlns:p14="http://schemas.microsoft.com/office/powerpoint/2010/main" val="26188576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AutoShape 2"/>
          <p:cNvSpPr>
            <a:spLocks noGrp="1" noChangeArrowheads="1"/>
          </p:cNvSpPr>
          <p:nvPr>
            <p:ph type="title"/>
          </p:nvPr>
        </p:nvSpPr>
        <p:spPr>
          <a:xfrm>
            <a:off x="457200" y="274638"/>
            <a:ext cx="8229600" cy="792162"/>
          </a:xfrm>
        </p:spPr>
        <p:txBody>
          <a:bodyPr>
            <a:normAutofit fontScale="90000"/>
          </a:bodyPr>
          <a:lstStyle/>
          <a:p>
            <a:pPr eaLnBrk="1" hangingPunct="1">
              <a:defRPr/>
            </a:pPr>
            <a:r>
              <a:rPr lang="en-US" b="1" dirty="0">
                <a:solidFill>
                  <a:schemeClr val="tx2">
                    <a:lumMod val="75000"/>
                  </a:schemeClr>
                </a:solidFill>
                <a:highlight>
                  <a:srgbClr val="C0C0C0"/>
                </a:highlight>
              </a:rPr>
              <a:t>Key Terms</a:t>
            </a:r>
            <a:br>
              <a:rPr lang="en-US" dirty="0"/>
            </a:br>
            <a:endParaRPr lang="en-US" dirty="0"/>
          </a:p>
        </p:txBody>
      </p:sp>
      <p:pic>
        <p:nvPicPr>
          <p:cNvPr id="2" name="Graphic 21">
            <a:extLst>
              <a:ext uri="{FF2B5EF4-FFF2-40B4-BE49-F238E27FC236}">
                <a16:creationId xmlns:a16="http://schemas.microsoft.com/office/drawing/2014/main" id="{AC13DD57-1FB0-1BE7-FB9F-D798CD006298}"/>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901655" y="0"/>
            <a:ext cx="1305544" cy="761999"/>
          </a:xfrm>
          <a:prstGeom prst="rect">
            <a:avLst/>
          </a:prstGeom>
        </p:spPr>
      </p:pic>
      <p:graphicFrame>
        <p:nvGraphicFramePr>
          <p:cNvPr id="3" name="Table 2">
            <a:extLst>
              <a:ext uri="{FF2B5EF4-FFF2-40B4-BE49-F238E27FC236}">
                <a16:creationId xmlns:a16="http://schemas.microsoft.com/office/drawing/2014/main" id="{3408056F-FCD2-2609-B420-0B8804895913}"/>
              </a:ext>
            </a:extLst>
          </p:cNvPr>
          <p:cNvGraphicFramePr>
            <a:graphicFrameLocks noGrp="1"/>
          </p:cNvGraphicFramePr>
          <p:nvPr>
            <p:extLst>
              <p:ext uri="{D42A27DB-BD31-4B8C-83A1-F6EECF244321}">
                <p14:modId xmlns:p14="http://schemas.microsoft.com/office/powerpoint/2010/main" val="3578204701"/>
              </p:ext>
            </p:extLst>
          </p:nvPr>
        </p:nvGraphicFramePr>
        <p:xfrm>
          <a:off x="655301" y="1600200"/>
          <a:ext cx="7833398" cy="4525963"/>
        </p:xfrm>
        <a:graphic>
          <a:graphicData uri="http://schemas.openxmlformats.org/drawingml/2006/table">
            <a:tbl>
              <a:tblPr/>
              <a:tblGrid>
                <a:gridCol w="3916699">
                  <a:extLst>
                    <a:ext uri="{9D8B030D-6E8A-4147-A177-3AD203B41FA5}">
                      <a16:colId xmlns:a16="http://schemas.microsoft.com/office/drawing/2014/main" val="2188106439"/>
                    </a:ext>
                  </a:extLst>
                </a:gridCol>
                <a:gridCol w="3916699">
                  <a:extLst>
                    <a:ext uri="{9D8B030D-6E8A-4147-A177-3AD203B41FA5}">
                      <a16:colId xmlns:a16="http://schemas.microsoft.com/office/drawing/2014/main" val="268168518"/>
                    </a:ext>
                  </a:extLst>
                </a:gridCol>
              </a:tblGrid>
              <a:tr h="348151">
                <a:tc>
                  <a:txBody>
                    <a:bodyPr/>
                    <a:lstStyle/>
                    <a:p>
                      <a:r>
                        <a:rPr lang="en-US" sz="1700"/>
                        <a:t>Strategic management process</a:t>
                      </a:r>
                    </a:p>
                  </a:txBody>
                  <a:tcPr marL="87038" marR="87038" marT="43519" marB="43519" anchor="ctr">
                    <a:lnL>
                      <a:noFill/>
                    </a:lnL>
                    <a:lnR>
                      <a:noFill/>
                    </a:lnR>
                    <a:lnT>
                      <a:noFill/>
                    </a:lnT>
                    <a:lnB>
                      <a:noFill/>
                    </a:lnB>
                    <a:noFill/>
                  </a:tcPr>
                </a:tc>
                <a:tc>
                  <a:txBody>
                    <a:bodyPr/>
                    <a:lstStyle/>
                    <a:p>
                      <a:pPr algn="r"/>
                      <a:r>
                        <a:rPr lang="ar-EG" sz="1700"/>
                        <a:t>عملية الإدارة الاستراتيجية</a:t>
                      </a:r>
                    </a:p>
                  </a:txBody>
                  <a:tcPr marL="87038" marR="87038" marT="43519" marB="43519" anchor="ctr">
                    <a:lnL>
                      <a:noFill/>
                    </a:lnL>
                    <a:lnR>
                      <a:noFill/>
                    </a:lnR>
                    <a:lnT>
                      <a:noFill/>
                    </a:lnT>
                    <a:lnB>
                      <a:noFill/>
                    </a:lnB>
                    <a:noFill/>
                  </a:tcPr>
                </a:tc>
                <a:extLst>
                  <a:ext uri="{0D108BD9-81ED-4DB2-BD59-A6C34878D82A}">
                    <a16:rowId xmlns:a16="http://schemas.microsoft.com/office/drawing/2014/main" val="3044625826"/>
                  </a:ext>
                </a:extLst>
              </a:tr>
              <a:tr h="348151">
                <a:tc>
                  <a:txBody>
                    <a:bodyPr/>
                    <a:lstStyle/>
                    <a:p>
                      <a:r>
                        <a:rPr lang="en-US" sz="1700"/>
                        <a:t>Implementation gap</a:t>
                      </a:r>
                    </a:p>
                  </a:txBody>
                  <a:tcPr marL="87038" marR="87038" marT="43519" marB="43519" anchor="ctr">
                    <a:lnL>
                      <a:noFill/>
                    </a:lnL>
                    <a:lnR>
                      <a:noFill/>
                    </a:lnR>
                    <a:lnT>
                      <a:noFill/>
                    </a:lnT>
                    <a:lnB>
                      <a:noFill/>
                    </a:lnB>
                    <a:noFill/>
                  </a:tcPr>
                </a:tc>
                <a:tc>
                  <a:txBody>
                    <a:bodyPr/>
                    <a:lstStyle/>
                    <a:p>
                      <a:pPr algn="r"/>
                      <a:r>
                        <a:rPr lang="ar-EG" sz="1700"/>
                        <a:t>فجوة التنفيذ</a:t>
                      </a:r>
                    </a:p>
                  </a:txBody>
                  <a:tcPr marL="87038" marR="87038" marT="43519" marB="43519" anchor="ctr">
                    <a:lnL>
                      <a:noFill/>
                    </a:lnL>
                    <a:lnR>
                      <a:noFill/>
                    </a:lnR>
                    <a:lnT>
                      <a:noFill/>
                    </a:lnT>
                    <a:lnB>
                      <a:noFill/>
                    </a:lnB>
                    <a:noFill/>
                  </a:tcPr>
                </a:tc>
                <a:extLst>
                  <a:ext uri="{0D108BD9-81ED-4DB2-BD59-A6C34878D82A}">
                    <a16:rowId xmlns:a16="http://schemas.microsoft.com/office/drawing/2014/main" val="2763440792"/>
                  </a:ext>
                </a:extLst>
              </a:tr>
              <a:tr h="348151">
                <a:tc>
                  <a:txBody>
                    <a:bodyPr/>
                    <a:lstStyle/>
                    <a:p>
                      <a:r>
                        <a:rPr lang="en-US" sz="1700"/>
                        <a:t>Organizational politics</a:t>
                      </a:r>
                    </a:p>
                  </a:txBody>
                  <a:tcPr marL="87038" marR="87038" marT="43519" marB="43519" anchor="ctr">
                    <a:lnL>
                      <a:noFill/>
                    </a:lnL>
                    <a:lnR>
                      <a:noFill/>
                    </a:lnR>
                    <a:lnT>
                      <a:noFill/>
                    </a:lnT>
                    <a:lnB>
                      <a:noFill/>
                    </a:lnB>
                    <a:noFill/>
                  </a:tcPr>
                </a:tc>
                <a:tc>
                  <a:txBody>
                    <a:bodyPr/>
                    <a:lstStyle/>
                    <a:p>
                      <a:pPr algn="r"/>
                      <a:r>
                        <a:rPr lang="ar-EG" sz="1700"/>
                        <a:t>السياسات التنظيمية</a:t>
                      </a:r>
                    </a:p>
                  </a:txBody>
                  <a:tcPr marL="87038" marR="87038" marT="43519" marB="43519" anchor="ctr">
                    <a:lnL>
                      <a:noFill/>
                    </a:lnL>
                    <a:lnR>
                      <a:noFill/>
                    </a:lnR>
                    <a:lnT>
                      <a:noFill/>
                    </a:lnT>
                    <a:lnB>
                      <a:noFill/>
                    </a:lnB>
                    <a:noFill/>
                  </a:tcPr>
                </a:tc>
                <a:extLst>
                  <a:ext uri="{0D108BD9-81ED-4DB2-BD59-A6C34878D82A}">
                    <a16:rowId xmlns:a16="http://schemas.microsoft.com/office/drawing/2014/main" val="530166311"/>
                  </a:ext>
                </a:extLst>
              </a:tr>
              <a:tr h="348151">
                <a:tc>
                  <a:txBody>
                    <a:bodyPr/>
                    <a:lstStyle/>
                    <a:p>
                      <a:r>
                        <a:rPr lang="en-US" sz="1700"/>
                        <a:t>Payback model</a:t>
                      </a:r>
                    </a:p>
                  </a:txBody>
                  <a:tcPr marL="87038" marR="87038" marT="43519" marB="43519" anchor="ctr">
                    <a:lnL>
                      <a:noFill/>
                    </a:lnL>
                    <a:lnR>
                      <a:noFill/>
                    </a:lnR>
                    <a:lnT>
                      <a:noFill/>
                    </a:lnT>
                    <a:lnB>
                      <a:noFill/>
                    </a:lnB>
                    <a:noFill/>
                  </a:tcPr>
                </a:tc>
                <a:tc>
                  <a:txBody>
                    <a:bodyPr/>
                    <a:lstStyle/>
                    <a:p>
                      <a:pPr algn="r"/>
                      <a:r>
                        <a:rPr lang="ar-EG" sz="1700"/>
                        <a:t>نموذج فترة الاسترداد</a:t>
                      </a:r>
                    </a:p>
                  </a:txBody>
                  <a:tcPr marL="87038" marR="87038" marT="43519" marB="43519" anchor="ctr">
                    <a:lnL>
                      <a:noFill/>
                    </a:lnL>
                    <a:lnR>
                      <a:noFill/>
                    </a:lnR>
                    <a:lnT>
                      <a:noFill/>
                    </a:lnT>
                    <a:lnB>
                      <a:noFill/>
                    </a:lnB>
                    <a:noFill/>
                  </a:tcPr>
                </a:tc>
                <a:extLst>
                  <a:ext uri="{0D108BD9-81ED-4DB2-BD59-A6C34878D82A}">
                    <a16:rowId xmlns:a16="http://schemas.microsoft.com/office/drawing/2014/main" val="2480377092"/>
                  </a:ext>
                </a:extLst>
              </a:tr>
              <a:tr h="348151">
                <a:tc>
                  <a:txBody>
                    <a:bodyPr/>
                    <a:lstStyle/>
                    <a:p>
                      <a:r>
                        <a:rPr lang="en-US" sz="1700"/>
                        <a:t>Net present value model</a:t>
                      </a:r>
                    </a:p>
                  </a:txBody>
                  <a:tcPr marL="87038" marR="87038" marT="43519" marB="43519" anchor="ctr">
                    <a:lnL>
                      <a:noFill/>
                    </a:lnL>
                    <a:lnR>
                      <a:noFill/>
                    </a:lnR>
                    <a:lnT>
                      <a:noFill/>
                    </a:lnT>
                    <a:lnB>
                      <a:noFill/>
                    </a:lnB>
                    <a:noFill/>
                  </a:tcPr>
                </a:tc>
                <a:tc>
                  <a:txBody>
                    <a:bodyPr/>
                    <a:lstStyle/>
                    <a:p>
                      <a:pPr algn="r"/>
                      <a:r>
                        <a:rPr lang="ar-EG" sz="1700"/>
                        <a:t>نموذج صافي القيمة الحالية</a:t>
                      </a:r>
                    </a:p>
                  </a:txBody>
                  <a:tcPr marL="87038" marR="87038" marT="43519" marB="43519" anchor="ctr">
                    <a:lnL>
                      <a:noFill/>
                    </a:lnL>
                    <a:lnR>
                      <a:noFill/>
                    </a:lnR>
                    <a:lnT>
                      <a:noFill/>
                    </a:lnT>
                    <a:lnB>
                      <a:noFill/>
                    </a:lnB>
                    <a:noFill/>
                  </a:tcPr>
                </a:tc>
                <a:extLst>
                  <a:ext uri="{0D108BD9-81ED-4DB2-BD59-A6C34878D82A}">
                    <a16:rowId xmlns:a16="http://schemas.microsoft.com/office/drawing/2014/main" val="1563742476"/>
                  </a:ext>
                </a:extLst>
              </a:tr>
              <a:tr h="348151">
                <a:tc>
                  <a:txBody>
                    <a:bodyPr/>
                    <a:lstStyle/>
                    <a:p>
                      <a:r>
                        <a:rPr lang="en-US" sz="1700"/>
                        <a:t>Checklist Models</a:t>
                      </a:r>
                    </a:p>
                  </a:txBody>
                  <a:tcPr marL="87038" marR="87038" marT="43519" marB="43519" anchor="ctr">
                    <a:lnL>
                      <a:noFill/>
                    </a:lnL>
                    <a:lnR>
                      <a:noFill/>
                    </a:lnR>
                    <a:lnT>
                      <a:noFill/>
                    </a:lnT>
                    <a:lnB>
                      <a:noFill/>
                    </a:lnB>
                    <a:noFill/>
                  </a:tcPr>
                </a:tc>
                <a:tc>
                  <a:txBody>
                    <a:bodyPr/>
                    <a:lstStyle/>
                    <a:p>
                      <a:pPr algn="r"/>
                      <a:r>
                        <a:rPr lang="ar-EG" sz="1700"/>
                        <a:t>نماذج القائمة المرجعية</a:t>
                      </a:r>
                    </a:p>
                  </a:txBody>
                  <a:tcPr marL="87038" marR="87038" marT="43519" marB="43519" anchor="ctr">
                    <a:lnL>
                      <a:noFill/>
                    </a:lnL>
                    <a:lnR>
                      <a:noFill/>
                    </a:lnR>
                    <a:lnT>
                      <a:noFill/>
                    </a:lnT>
                    <a:lnB>
                      <a:noFill/>
                    </a:lnB>
                    <a:noFill/>
                  </a:tcPr>
                </a:tc>
                <a:extLst>
                  <a:ext uri="{0D108BD9-81ED-4DB2-BD59-A6C34878D82A}">
                    <a16:rowId xmlns:a16="http://schemas.microsoft.com/office/drawing/2014/main" val="3189603091"/>
                  </a:ext>
                </a:extLst>
              </a:tr>
              <a:tr h="348151">
                <a:tc>
                  <a:txBody>
                    <a:bodyPr/>
                    <a:lstStyle/>
                    <a:p>
                      <a:r>
                        <a:rPr lang="en-US" sz="1700"/>
                        <a:t>Multi-Weighted Scoring Models</a:t>
                      </a:r>
                    </a:p>
                  </a:txBody>
                  <a:tcPr marL="87038" marR="87038" marT="43519" marB="43519" anchor="ctr">
                    <a:lnL>
                      <a:noFill/>
                    </a:lnL>
                    <a:lnR>
                      <a:noFill/>
                    </a:lnR>
                    <a:lnT>
                      <a:noFill/>
                    </a:lnT>
                    <a:lnB>
                      <a:noFill/>
                    </a:lnB>
                    <a:noFill/>
                  </a:tcPr>
                </a:tc>
                <a:tc>
                  <a:txBody>
                    <a:bodyPr/>
                    <a:lstStyle/>
                    <a:p>
                      <a:pPr algn="r"/>
                      <a:r>
                        <a:rPr lang="ar-EG" sz="1700"/>
                        <a:t>نماذج التقييم متعدد الأوزان</a:t>
                      </a:r>
                    </a:p>
                  </a:txBody>
                  <a:tcPr marL="87038" marR="87038" marT="43519" marB="43519" anchor="ctr">
                    <a:lnL>
                      <a:noFill/>
                    </a:lnL>
                    <a:lnR>
                      <a:noFill/>
                    </a:lnR>
                    <a:lnT>
                      <a:noFill/>
                    </a:lnT>
                    <a:lnB>
                      <a:noFill/>
                    </a:lnB>
                    <a:noFill/>
                  </a:tcPr>
                </a:tc>
                <a:extLst>
                  <a:ext uri="{0D108BD9-81ED-4DB2-BD59-A6C34878D82A}">
                    <a16:rowId xmlns:a16="http://schemas.microsoft.com/office/drawing/2014/main" val="2019016703"/>
                  </a:ext>
                </a:extLst>
              </a:tr>
              <a:tr h="348151">
                <a:tc>
                  <a:txBody>
                    <a:bodyPr/>
                    <a:lstStyle/>
                    <a:p>
                      <a:r>
                        <a:rPr lang="en-US" sz="1700"/>
                        <a:t>Priority team</a:t>
                      </a:r>
                    </a:p>
                  </a:txBody>
                  <a:tcPr marL="87038" marR="87038" marT="43519" marB="43519" anchor="ctr">
                    <a:lnL>
                      <a:noFill/>
                    </a:lnL>
                    <a:lnR>
                      <a:noFill/>
                    </a:lnR>
                    <a:lnT>
                      <a:noFill/>
                    </a:lnT>
                    <a:lnB>
                      <a:noFill/>
                    </a:lnB>
                    <a:noFill/>
                  </a:tcPr>
                </a:tc>
                <a:tc>
                  <a:txBody>
                    <a:bodyPr/>
                    <a:lstStyle/>
                    <a:p>
                      <a:pPr algn="r"/>
                      <a:r>
                        <a:rPr lang="ar-EG" sz="1700"/>
                        <a:t>فريق الأولوية</a:t>
                      </a:r>
                    </a:p>
                  </a:txBody>
                  <a:tcPr marL="87038" marR="87038" marT="43519" marB="43519" anchor="ctr">
                    <a:lnL>
                      <a:noFill/>
                    </a:lnL>
                    <a:lnR>
                      <a:noFill/>
                    </a:lnR>
                    <a:lnT>
                      <a:noFill/>
                    </a:lnT>
                    <a:lnB>
                      <a:noFill/>
                    </a:lnB>
                    <a:noFill/>
                  </a:tcPr>
                </a:tc>
                <a:extLst>
                  <a:ext uri="{0D108BD9-81ED-4DB2-BD59-A6C34878D82A}">
                    <a16:rowId xmlns:a16="http://schemas.microsoft.com/office/drawing/2014/main" val="758244947"/>
                  </a:ext>
                </a:extLst>
              </a:tr>
              <a:tr h="348151">
                <a:tc>
                  <a:txBody>
                    <a:bodyPr/>
                    <a:lstStyle/>
                    <a:p>
                      <a:r>
                        <a:rPr lang="en-US" sz="1700"/>
                        <a:t>Project portfolio management</a:t>
                      </a:r>
                    </a:p>
                  </a:txBody>
                  <a:tcPr marL="87038" marR="87038" marT="43519" marB="43519" anchor="ctr">
                    <a:lnL>
                      <a:noFill/>
                    </a:lnL>
                    <a:lnR>
                      <a:noFill/>
                    </a:lnR>
                    <a:lnT>
                      <a:noFill/>
                    </a:lnT>
                    <a:lnB>
                      <a:noFill/>
                    </a:lnB>
                    <a:noFill/>
                  </a:tcPr>
                </a:tc>
                <a:tc>
                  <a:txBody>
                    <a:bodyPr/>
                    <a:lstStyle/>
                    <a:p>
                      <a:pPr algn="r"/>
                      <a:r>
                        <a:rPr lang="ar-EG" sz="1700"/>
                        <a:t>إدارة محفظة المشاريع</a:t>
                      </a:r>
                    </a:p>
                  </a:txBody>
                  <a:tcPr marL="87038" marR="87038" marT="43519" marB="43519" anchor="ctr">
                    <a:lnL>
                      <a:noFill/>
                    </a:lnL>
                    <a:lnR>
                      <a:noFill/>
                    </a:lnR>
                    <a:lnT>
                      <a:noFill/>
                    </a:lnT>
                    <a:lnB>
                      <a:noFill/>
                    </a:lnB>
                    <a:noFill/>
                  </a:tcPr>
                </a:tc>
                <a:extLst>
                  <a:ext uri="{0D108BD9-81ED-4DB2-BD59-A6C34878D82A}">
                    <a16:rowId xmlns:a16="http://schemas.microsoft.com/office/drawing/2014/main" val="2442275772"/>
                  </a:ext>
                </a:extLst>
              </a:tr>
              <a:tr h="348151">
                <a:tc>
                  <a:txBody>
                    <a:bodyPr/>
                    <a:lstStyle/>
                    <a:p>
                      <a:r>
                        <a:rPr lang="en-US" sz="1700"/>
                        <a:t>Sacred cow</a:t>
                      </a:r>
                    </a:p>
                  </a:txBody>
                  <a:tcPr marL="87038" marR="87038" marT="43519" marB="43519" anchor="ctr">
                    <a:lnL>
                      <a:noFill/>
                    </a:lnL>
                    <a:lnR>
                      <a:noFill/>
                    </a:lnR>
                    <a:lnT>
                      <a:noFill/>
                    </a:lnT>
                    <a:lnB>
                      <a:noFill/>
                    </a:lnB>
                    <a:noFill/>
                  </a:tcPr>
                </a:tc>
                <a:tc>
                  <a:txBody>
                    <a:bodyPr/>
                    <a:lstStyle/>
                    <a:p>
                      <a:pPr algn="r"/>
                      <a:r>
                        <a:rPr lang="ar-EG" sz="1700"/>
                        <a:t>البقرة المقدسة</a:t>
                      </a:r>
                    </a:p>
                  </a:txBody>
                  <a:tcPr marL="87038" marR="87038" marT="43519" marB="43519" anchor="ctr">
                    <a:lnL>
                      <a:noFill/>
                    </a:lnL>
                    <a:lnR>
                      <a:noFill/>
                    </a:lnR>
                    <a:lnT>
                      <a:noFill/>
                    </a:lnT>
                    <a:lnB>
                      <a:noFill/>
                    </a:lnB>
                    <a:noFill/>
                  </a:tcPr>
                </a:tc>
                <a:extLst>
                  <a:ext uri="{0D108BD9-81ED-4DB2-BD59-A6C34878D82A}">
                    <a16:rowId xmlns:a16="http://schemas.microsoft.com/office/drawing/2014/main" val="2840035743"/>
                  </a:ext>
                </a:extLst>
              </a:tr>
              <a:tr h="348151">
                <a:tc>
                  <a:txBody>
                    <a:bodyPr/>
                    <a:lstStyle/>
                    <a:p>
                      <a:r>
                        <a:rPr lang="en-US" sz="1700"/>
                        <a:t>Compliance and emergency projects</a:t>
                      </a:r>
                    </a:p>
                  </a:txBody>
                  <a:tcPr marL="87038" marR="87038" marT="43519" marB="43519" anchor="ctr">
                    <a:lnL>
                      <a:noFill/>
                    </a:lnL>
                    <a:lnR>
                      <a:noFill/>
                    </a:lnR>
                    <a:lnT>
                      <a:noFill/>
                    </a:lnT>
                    <a:lnB>
                      <a:noFill/>
                    </a:lnB>
                    <a:noFill/>
                  </a:tcPr>
                </a:tc>
                <a:tc>
                  <a:txBody>
                    <a:bodyPr/>
                    <a:lstStyle/>
                    <a:p>
                      <a:pPr algn="r"/>
                      <a:r>
                        <a:rPr lang="ar-EG" sz="1700"/>
                        <a:t>مشاريع الامتثال والطوارئ</a:t>
                      </a:r>
                    </a:p>
                  </a:txBody>
                  <a:tcPr marL="87038" marR="87038" marT="43519" marB="43519" anchor="ctr">
                    <a:lnL>
                      <a:noFill/>
                    </a:lnL>
                    <a:lnR>
                      <a:noFill/>
                    </a:lnR>
                    <a:lnT>
                      <a:noFill/>
                    </a:lnT>
                    <a:lnB>
                      <a:noFill/>
                    </a:lnB>
                    <a:noFill/>
                  </a:tcPr>
                </a:tc>
                <a:extLst>
                  <a:ext uri="{0D108BD9-81ED-4DB2-BD59-A6C34878D82A}">
                    <a16:rowId xmlns:a16="http://schemas.microsoft.com/office/drawing/2014/main" val="868814466"/>
                  </a:ext>
                </a:extLst>
              </a:tr>
              <a:tr h="348151">
                <a:tc>
                  <a:txBody>
                    <a:bodyPr/>
                    <a:lstStyle/>
                    <a:p>
                      <a:r>
                        <a:rPr lang="en-US" sz="1700"/>
                        <a:t>Operational projects</a:t>
                      </a:r>
                    </a:p>
                  </a:txBody>
                  <a:tcPr marL="87038" marR="87038" marT="43519" marB="43519" anchor="ctr">
                    <a:lnL>
                      <a:noFill/>
                    </a:lnL>
                    <a:lnR>
                      <a:noFill/>
                    </a:lnR>
                    <a:lnT>
                      <a:noFill/>
                    </a:lnT>
                    <a:lnB>
                      <a:noFill/>
                    </a:lnB>
                    <a:noFill/>
                  </a:tcPr>
                </a:tc>
                <a:tc>
                  <a:txBody>
                    <a:bodyPr/>
                    <a:lstStyle/>
                    <a:p>
                      <a:pPr algn="r"/>
                      <a:r>
                        <a:rPr lang="ar-EG" sz="1700"/>
                        <a:t>المشاريع التشغيلية</a:t>
                      </a:r>
                    </a:p>
                  </a:txBody>
                  <a:tcPr marL="87038" marR="87038" marT="43519" marB="43519" anchor="ctr">
                    <a:lnL>
                      <a:noFill/>
                    </a:lnL>
                    <a:lnR>
                      <a:noFill/>
                    </a:lnR>
                    <a:lnT>
                      <a:noFill/>
                    </a:lnT>
                    <a:lnB>
                      <a:noFill/>
                    </a:lnB>
                    <a:noFill/>
                  </a:tcPr>
                </a:tc>
                <a:extLst>
                  <a:ext uri="{0D108BD9-81ED-4DB2-BD59-A6C34878D82A}">
                    <a16:rowId xmlns:a16="http://schemas.microsoft.com/office/drawing/2014/main" val="3332732187"/>
                  </a:ext>
                </a:extLst>
              </a:tr>
              <a:tr h="348151">
                <a:tc>
                  <a:txBody>
                    <a:bodyPr/>
                    <a:lstStyle/>
                    <a:p>
                      <a:r>
                        <a:rPr lang="en-US" sz="1700"/>
                        <a:t>Strategic projects</a:t>
                      </a:r>
                    </a:p>
                  </a:txBody>
                  <a:tcPr marL="87038" marR="87038" marT="43519" marB="43519" anchor="ctr">
                    <a:lnL>
                      <a:noFill/>
                    </a:lnL>
                    <a:lnR>
                      <a:noFill/>
                    </a:lnR>
                    <a:lnT>
                      <a:noFill/>
                    </a:lnT>
                    <a:lnB>
                      <a:noFill/>
                    </a:lnB>
                    <a:noFill/>
                  </a:tcPr>
                </a:tc>
                <a:tc>
                  <a:txBody>
                    <a:bodyPr/>
                    <a:lstStyle/>
                    <a:p>
                      <a:pPr algn="r"/>
                      <a:r>
                        <a:rPr lang="ar-EG" sz="1700" dirty="0"/>
                        <a:t>المشاريع الاستراتيجية</a:t>
                      </a:r>
                    </a:p>
                  </a:txBody>
                  <a:tcPr marL="87038" marR="87038" marT="43519" marB="43519" anchor="ctr">
                    <a:lnL>
                      <a:noFill/>
                    </a:lnL>
                    <a:lnR>
                      <a:noFill/>
                    </a:lnR>
                    <a:lnT>
                      <a:noFill/>
                    </a:lnT>
                    <a:lnB>
                      <a:noFill/>
                    </a:lnB>
                    <a:noFill/>
                  </a:tcPr>
                </a:tc>
                <a:extLst>
                  <a:ext uri="{0D108BD9-81ED-4DB2-BD59-A6C34878D82A}">
                    <a16:rowId xmlns:a16="http://schemas.microsoft.com/office/drawing/2014/main" val="2859106025"/>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182135" y="5483805"/>
            <a:ext cx="1709450" cy="288039"/>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400786" y="5316150"/>
            <a:ext cx="3393424" cy="553998"/>
          </a:xfrm>
          <a:prstGeom prst="rect">
            <a:avLst/>
          </a:prstGeom>
          <a:noFill/>
        </p:spPr>
        <p:txBody>
          <a:bodyPr wrap="square" rtlCol="0">
            <a:spAutoFit/>
          </a:bodyPr>
          <a:lstStyle/>
          <a:p>
            <a:r>
              <a:rPr lang="en-US" sz="3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005013" y="1914817"/>
            <a:ext cx="7246019" cy="3234155"/>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350"/>
          </a:p>
        </p:txBody>
      </p:sp>
      <p:sp>
        <p:nvSpPr>
          <p:cNvPr id="5" name="Rectangle 4">
            <a:extLst>
              <a:ext uri="{FF2B5EF4-FFF2-40B4-BE49-F238E27FC236}">
                <a16:creationId xmlns:a16="http://schemas.microsoft.com/office/drawing/2014/main" id="{121B20AF-04F0-22A2-15B6-B1C1AE520C9F}"/>
              </a:ext>
            </a:extLst>
          </p:cNvPr>
          <p:cNvSpPr/>
          <p:nvPr/>
        </p:nvSpPr>
        <p:spPr>
          <a:xfrm>
            <a:off x="38100" y="685800"/>
            <a:ext cx="9067800" cy="6103375"/>
          </a:xfrm>
          <a:prstGeom prst="rect">
            <a:avLst/>
          </a:prstGeom>
          <a:blipFill dpi="0" rotWithShape="1">
            <a:blip r:embed="rId5"/>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sz="1350" dirty="0"/>
          </a:p>
        </p:txBody>
      </p:sp>
      <p:pic>
        <p:nvPicPr>
          <p:cNvPr id="2" name="Graphic 21">
            <a:extLst>
              <a:ext uri="{FF2B5EF4-FFF2-40B4-BE49-F238E27FC236}">
                <a16:creationId xmlns:a16="http://schemas.microsoft.com/office/drawing/2014/main" id="{3CC42FF5-C735-9BA0-88B4-CE9836BAA95D}"/>
              </a:ext>
            </a:extLst>
          </p:cNvPr>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7709201" y="-7374"/>
            <a:ext cx="1434799" cy="761999"/>
          </a:xfrm>
          <a:prstGeom prst="rect">
            <a:avLst/>
          </a:prstGeom>
        </p:spPr>
      </p:pic>
      <p:sp>
        <p:nvSpPr>
          <p:cNvPr id="3" name="Title 8">
            <a:extLst>
              <a:ext uri="{FF2B5EF4-FFF2-40B4-BE49-F238E27FC236}">
                <a16:creationId xmlns:a16="http://schemas.microsoft.com/office/drawing/2014/main" id="{F046E87C-96EA-8D02-C970-563E138F82D5}"/>
              </a:ext>
            </a:extLst>
          </p:cNvPr>
          <p:cNvSpPr txBox="1">
            <a:spLocks/>
          </p:cNvSpPr>
          <p:nvPr/>
        </p:nvSpPr>
        <p:spPr>
          <a:xfrm>
            <a:off x="2256606" y="5207428"/>
            <a:ext cx="4578896" cy="1523291"/>
          </a:xfrm>
          <a:prstGeom prst="rect">
            <a:avLst/>
          </a:prstGeom>
        </p:spPr>
        <p:txBody>
          <a:bodyPr vert="horz" lIns="68580" tIns="34290" rIns="68580" bIns="34290" rtlCol="0" anchor="b">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US" sz="4500" dirty="0">
                <a:solidFill>
                  <a:srgbClr val="FFFFFF"/>
                </a:solidFill>
              </a:rPr>
              <a:t>Thank you for your attention!</a:t>
            </a:r>
          </a:p>
        </p:txBody>
      </p:sp>
    </p:spTree>
    <p:extLst>
      <p:ext uri="{BB962C8B-B14F-4D97-AF65-F5344CB8AC3E}">
        <p14:creationId xmlns:p14="http://schemas.microsoft.com/office/powerpoint/2010/main" val="226968791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GENSWF_SLIDE_TITLE" val="DEMO Version"/>
  <p:tag name="GENSWF_ADVANCE_TIME" val="4.00"/>
  <p:tag name="ISPRING_SLIDE_INDENT_LEVEL" val="0"/>
  <p:tag name="ISPRING_PRESENTER_ID" val="{E1785DF5-A777-4601-A614-D600C6E530D9}"/>
  <p:tag name="ISPRING_CUSTOM_TIMING_USED" val="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D38477DC-51F7-405C-AE79-B84CF6FD1AE4}"/>
</file>

<file path=customXml/itemProps2.xml><?xml version="1.0" encoding="utf-8"?>
<ds:datastoreItem xmlns:ds="http://schemas.openxmlformats.org/officeDocument/2006/customXml" ds:itemID="{1A3C7281-A40B-46DE-A69C-C13B7C181F44}"/>
</file>

<file path=customXml/itemProps3.xml><?xml version="1.0" encoding="utf-8"?>
<ds:datastoreItem xmlns:ds="http://schemas.openxmlformats.org/officeDocument/2006/customXml" ds:itemID="{00C693E8-A8F8-4A65-B6BA-CE74C2220B0A}"/>
</file>

<file path=docProps/app.xml><?xml version="1.0" encoding="utf-8"?>
<Properties xmlns="http://schemas.openxmlformats.org/officeDocument/2006/extended-properties" xmlns:vt="http://schemas.openxmlformats.org/officeDocument/2006/docPropsVTypes">
  <TotalTime>1147</TotalTime>
  <Words>5138</Words>
  <Application>Microsoft Office PowerPoint</Application>
  <PresentationFormat>On-screen Show (4:3)</PresentationFormat>
  <Paragraphs>319</Paragraphs>
  <Slides>31</Slides>
  <Notes>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31</vt:i4>
      </vt:variant>
    </vt:vector>
  </HeadingPairs>
  <TitlesOfParts>
    <vt:vector size="38" baseType="lpstr">
      <vt:lpstr>ＭＳ Ｐゴシック</vt:lpstr>
      <vt:lpstr>Arial</vt:lpstr>
      <vt:lpstr>Calibri</vt:lpstr>
      <vt:lpstr>Calibri Light</vt:lpstr>
      <vt:lpstr>Times New Roman</vt:lpstr>
      <vt:lpstr>Office Theme</vt:lpstr>
      <vt:lpstr>1_Office Theme</vt:lpstr>
      <vt:lpstr>PowerPoint Presentation</vt:lpstr>
      <vt:lpstr>PowerPoint Presentation</vt:lpstr>
      <vt:lpstr>PowerPoint Presentation</vt:lpstr>
      <vt:lpstr>PowerPoint Presentation</vt:lpstr>
      <vt:lpstr>PowerPoint Presentation</vt:lpstr>
      <vt:lpstr>Strategic Management Process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Key Terms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M.Badr</dc:creator>
  <cp:lastModifiedBy>Abdel Raheem Nader</cp:lastModifiedBy>
  <cp:revision>77</cp:revision>
  <dcterms:created xsi:type="dcterms:W3CDTF">2021-03-02T19:40:43Z</dcterms:created>
  <dcterms:modified xsi:type="dcterms:W3CDTF">2024-11-04T14:15:01Z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