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3" r:id="rId5"/>
    <p:sldId id="276" r:id="rId6"/>
    <p:sldId id="484" r:id="rId7"/>
    <p:sldId id="527" r:id="rId8"/>
    <p:sldId id="485" r:id="rId9"/>
    <p:sldId id="486" r:id="rId10"/>
    <p:sldId id="488" r:id="rId11"/>
    <p:sldId id="572" r:id="rId12"/>
    <p:sldId id="600" r:id="rId13"/>
    <p:sldId id="568" r:id="rId14"/>
    <p:sldId id="489" r:id="rId15"/>
    <p:sldId id="569" r:id="rId16"/>
    <p:sldId id="570" r:id="rId17"/>
    <p:sldId id="573" r:id="rId18"/>
    <p:sldId id="574" r:id="rId19"/>
    <p:sldId id="628" r:id="rId20"/>
    <p:sldId id="580" r:id="rId21"/>
    <p:sldId id="599" r:id="rId22"/>
    <p:sldId id="629" r:id="rId23"/>
    <p:sldId id="630" r:id="rId24"/>
    <p:sldId id="632" r:id="rId25"/>
    <p:sldId id="633" r:id="rId26"/>
    <p:sldId id="634" r:id="rId27"/>
    <p:sldId id="635" r:id="rId28"/>
    <p:sldId id="609" r:id="rId29"/>
    <p:sldId id="636" r:id="rId30"/>
    <p:sldId id="637" r:id="rId31"/>
    <p:sldId id="638" r:id="rId32"/>
    <p:sldId id="639" r:id="rId33"/>
    <p:sldId id="640" r:id="rId34"/>
    <p:sldId id="641" r:id="rId35"/>
    <p:sldId id="612" r:id="rId36"/>
    <p:sldId id="622" r:id="rId37"/>
    <p:sldId id="642" r:id="rId38"/>
    <p:sldId id="643" r:id="rId39"/>
    <p:sldId id="644" r:id="rId40"/>
    <p:sldId id="645" r:id="rId41"/>
    <p:sldId id="646" r:id="rId42"/>
    <p:sldId id="550"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3"/>
            <p14:sldId id="276"/>
            <p14:sldId id="484"/>
            <p14:sldId id="527"/>
            <p14:sldId id="485"/>
            <p14:sldId id="486"/>
            <p14:sldId id="488"/>
            <p14:sldId id="572"/>
            <p14:sldId id="600"/>
            <p14:sldId id="568"/>
            <p14:sldId id="489"/>
            <p14:sldId id="569"/>
            <p14:sldId id="570"/>
            <p14:sldId id="573"/>
            <p14:sldId id="574"/>
            <p14:sldId id="628"/>
            <p14:sldId id="580"/>
            <p14:sldId id="599"/>
            <p14:sldId id="629"/>
            <p14:sldId id="630"/>
            <p14:sldId id="632"/>
            <p14:sldId id="633"/>
            <p14:sldId id="634"/>
            <p14:sldId id="635"/>
            <p14:sldId id="609"/>
            <p14:sldId id="636"/>
            <p14:sldId id="637"/>
            <p14:sldId id="638"/>
            <p14:sldId id="639"/>
            <p14:sldId id="640"/>
            <p14:sldId id="641"/>
            <p14:sldId id="612"/>
            <p14:sldId id="622"/>
            <p14:sldId id="642"/>
            <p14:sldId id="643"/>
            <p14:sldId id="644"/>
            <p14:sldId id="645"/>
            <p14:sldId id="646"/>
            <p14:sldId id="55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194C"/>
    <a:srgbClr val="2D3956"/>
    <a:srgbClr val="00AEEF"/>
    <a:srgbClr val="FFD200"/>
    <a:srgbClr val="203E5F"/>
    <a:srgbClr val="F58221"/>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017" autoAdjust="0"/>
    <p:restoredTop sz="83333" autoAdjust="0"/>
  </p:normalViewPr>
  <p:slideViewPr>
    <p:cSldViewPr snapToGrid="0">
      <p:cViewPr varScale="1">
        <p:scale>
          <a:sx n="53" d="100"/>
          <a:sy n="53" d="100"/>
        </p:scale>
        <p:origin x="1292" y="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51"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6807147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3784668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9710699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AE31A5-5723-FBD0-A2F8-965CF2E322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0630C76-26FD-A7C2-4AF9-41A29CF32B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61EC88-65B6-6902-D32D-734341ABD77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8732B7B-57BF-8886-9930-4EC3A3F3F8BB}"/>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5304844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1245257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67A2BB-B59E-2DF7-ED09-EE9381F76E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5A9197-16C6-006D-0A37-57BBDE6190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46C15E-8E7C-8314-F9E7-3C551455485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A57CB4E-67E9-6F66-7D31-46AD667C60FD}"/>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2074538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E52A17-49F5-4B7F-2554-F69540222F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D1E607-2724-9620-ECE3-CD146C0906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51364A-DA18-596A-C52E-DAAB712C1B4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193DEA1-FC78-A7B0-19EA-A76CB3645D5F}"/>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625489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C653A1-18EB-5380-CFF1-B738331229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6B2ECD-316C-C270-3CA5-8ADD3E2A0C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BC74B4-E196-085F-5651-8E91ED7217A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AFB9346-D322-A019-0C9B-93C44F5CED98}"/>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633095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1081AA-0FF0-A040-0247-ECE5046A37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D469B2-E31D-1C3D-579E-DD2336F8C4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2857E0-4001-8169-17D8-01D7CD0B69F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4174D92-8359-F93A-7983-EA4E07B2FAE2}"/>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705040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1558471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D522DE-4D69-4EA5-881C-3C8E2215EB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3163E3-0C23-9FC4-301A-90D1B633408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B50C40-A356-2C25-6AAF-C34A59CC76B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CDE162A-9E50-EAAD-0EF9-BD3883B9A8A3}"/>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9204357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01B503-1446-D6E1-E3F3-BB299C0743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F1738A-50E4-A5A4-0BA7-CE472B3D48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688B65F-153A-B62A-AB00-9A608E022AA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3FD2092-6F8C-45A0-2BC2-389992D0A6A9}"/>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41994466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013086-FE97-0AD5-B67A-BE75377D99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E99776-6174-A88C-EE6C-B5DBFF04E2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5445D70-85AC-F5F7-0CB0-EEEB689CFD6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6C58907-913F-9DBF-8C7E-B4A597031807}"/>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8077851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9C08FE-4A94-2ED1-DAD9-DE50B7ECB7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5584F8-B0C5-632A-78D3-B2F426F1A2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F47AE62-4FEC-793B-FFDC-00203D0B892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03E3176-0E9F-A99B-B8CF-2E373B4AB8AB}"/>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6883283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8FB7CE-470D-8A15-F201-0ECBD4B8CC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705DA4-0A42-5BAF-F7A2-A94D9DBBD8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F7C374-2E95-1F15-3025-641BA2267F7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5C150F7-B756-652E-E5D8-1A9DFD6AC1BB}"/>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3821509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119E17-694B-C93B-38B9-38FAD558C15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51807F-B45A-C147-2B4A-EFD97FF2EF8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048CCB-C658-04B3-A64B-1085A88DECD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1B4F8D2-492D-F6C5-F404-6332C5131924}"/>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543612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B68F0C-7670-79AA-9485-C23E16E47D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EAF2926-54AD-607E-1FF3-60CB1649337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235DC4-1098-B5D1-E2B4-13E23CA39D3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637C33E-F5B7-55B8-6B02-74C0177C38A9}"/>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46560139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32AC5-CC66-DD71-550C-2385322843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0CD8D6-58B9-75D4-C728-3F512A3AAD8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04B374-48A9-02C3-62EF-3260091FCF1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8F9E661-091A-C416-D173-0C1E4DB68D81}"/>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9293077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384245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569188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3.xml"/><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4.png"/><Relationship Id="rId1" Type="http://schemas.openxmlformats.org/officeDocument/2006/relationships/slideLayout" Target="../slideLayouts/slideLayout13.xml"/><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25.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14.xml"/><Relationship Id="rId5" Type="http://schemas.openxmlformats.org/officeDocument/2006/relationships/image" Target="../media/image39.png"/><Relationship Id="rId4" Type="http://schemas.openxmlformats.org/officeDocument/2006/relationships/image" Target="../media/image3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632424" y="4027144"/>
            <a:ext cx="5216525" cy="523220"/>
          </a:xfrm>
          <a:prstGeom prst="rect">
            <a:avLst/>
          </a:prstGeom>
          <a:noFill/>
        </p:spPr>
        <p:txBody>
          <a:bodyPr wrap="square" rtlCol="0">
            <a:spAutoFit/>
          </a:bodyPr>
          <a:lstStyle/>
          <a:p>
            <a:r>
              <a:rPr lang="ar-EG" sz="2800" b="1" dirty="0">
                <a:solidFill>
                  <a:srgbClr val="0070C0"/>
                </a:solidFill>
              </a:rPr>
              <a:t>د/ شيرين فاروق ربيع</a:t>
            </a:r>
            <a:endParaRPr lang="en-US" sz="2800" b="1" dirty="0">
              <a:solidFill>
                <a:srgbClr val="0070C0"/>
              </a:solidFill>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622930" y="5962263"/>
            <a:ext cx="3516608" cy="529167"/>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charset="0"/>
                <a:cs typeface="Alexandria" charset="0"/>
              </a:rPr>
              <a:t>المحاضرة العاشرة </a:t>
            </a:r>
            <a:endParaRPr lang="en-US" sz="2400" b="1" dirty="0">
              <a:solidFill>
                <a:schemeClr val="bg1"/>
              </a:solidFill>
              <a:latin typeface="Alexandria" charset="0"/>
              <a:cs typeface="Alexandria" charset="0"/>
            </a:endParaRPr>
          </a:p>
        </p:txBody>
      </p:sp>
      <p:sp>
        <p:nvSpPr>
          <p:cNvPr id="46" name="TextBox 45"/>
          <p:cNvSpPr txBox="1"/>
          <p:nvPr/>
        </p:nvSpPr>
        <p:spPr>
          <a:xfrm>
            <a:off x="0" y="5420450"/>
            <a:ext cx="4527836" cy="461665"/>
          </a:xfrm>
          <a:prstGeom prst="rect">
            <a:avLst/>
          </a:prstGeom>
          <a:noFill/>
        </p:spPr>
        <p:txBody>
          <a:bodyPr wrap="square" rtlCol="0">
            <a:spAutoFit/>
          </a:bodyPr>
          <a:lstStyle/>
          <a:p>
            <a:pPr algn="ctr" rtl="1" fontAlgn="base"/>
            <a:r>
              <a:rPr lang="ar-EG" sz="2400" b="1" dirty="0">
                <a:solidFill>
                  <a:srgbClr val="0070C0"/>
                </a:solidFill>
                <a:latin typeface="Times New Roman" panose="02020603050405020304" pitchFamily="18" charset="0"/>
                <a:cs typeface="Alexandria" charset="0"/>
              </a:rPr>
              <a:t>كلية الإعلام والتسويق الرقمي </a:t>
            </a:r>
            <a:r>
              <a:rPr lang="ar-EG" sz="2400" b="1" dirty="0">
                <a:solidFill>
                  <a:srgbClr val="0070C0"/>
                </a:solidFill>
                <a:latin typeface="Alexandria" charset="0"/>
                <a:cs typeface="Alexandria" charset="0"/>
              </a:rPr>
              <a:t>      </a:t>
            </a:r>
            <a:r>
              <a:rPr lang="ar-SA" sz="2400" b="1" dirty="0">
                <a:solidFill>
                  <a:srgbClr val="0070C0"/>
                </a:solidFill>
                <a:effectLst/>
                <a:latin typeface="Times New Roman" panose="02020603050405020304" pitchFamily="18" charset="0"/>
                <a:ea typeface="Times New Roman" panose="02020603050405020304" pitchFamily="18" charset="0"/>
              </a:rPr>
              <a:t> </a:t>
            </a:r>
            <a:endParaRPr lang="ar-EG" sz="2400" b="1" dirty="0">
              <a:solidFill>
                <a:srgbClr val="0070C0"/>
              </a:solidFill>
              <a:effectLst/>
              <a:latin typeface="Times New Roman" panose="02020603050405020304" pitchFamily="18" charset="0"/>
              <a:ea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5097" y="-209181"/>
            <a:ext cx="2954655" cy="1379622"/>
          </a:xfrm>
          <a:prstGeom prst="rect">
            <a:avLst/>
          </a:prstGeom>
        </p:spPr>
      </p:pic>
      <p:sp>
        <p:nvSpPr>
          <p:cNvPr id="2" name="TextBox 1">
            <a:extLst>
              <a:ext uri="{FF2B5EF4-FFF2-40B4-BE49-F238E27FC236}">
                <a16:creationId xmlns:a16="http://schemas.microsoft.com/office/drawing/2014/main" id="{86BA0BED-74E8-9C32-63BE-34D8BF0031A3}"/>
              </a:ext>
            </a:extLst>
          </p:cNvPr>
          <p:cNvSpPr txBox="1"/>
          <p:nvPr/>
        </p:nvSpPr>
        <p:spPr>
          <a:xfrm>
            <a:off x="501489" y="1293207"/>
            <a:ext cx="5216525" cy="2062103"/>
          </a:xfrm>
          <a:prstGeom prst="rect">
            <a:avLst/>
          </a:prstGeom>
          <a:noFill/>
        </p:spPr>
        <p:txBody>
          <a:bodyPr wrap="square" rtlCol="0">
            <a:spAutoFit/>
          </a:bodyPr>
          <a:lstStyle/>
          <a:p>
            <a:pPr algn="ctr">
              <a:lnSpc>
                <a:spcPct val="150000"/>
              </a:lnSpc>
            </a:pPr>
            <a:r>
              <a:rPr lang="ar-EG" sz="3200" b="1" dirty="0">
                <a:solidFill>
                  <a:srgbClr val="00194C"/>
                </a:solidFill>
                <a:latin typeface="Times New Roman" panose="02020603050405020304" pitchFamily="18" charset="0"/>
              </a:rPr>
              <a:t>مقرر</a:t>
            </a:r>
            <a:r>
              <a:rPr lang="ar-EG" sz="3200" b="1" dirty="0">
                <a:solidFill>
                  <a:srgbClr val="00194C"/>
                </a:solidFill>
                <a:latin typeface="Alexandria" charset="0"/>
              </a:rPr>
              <a:t> </a:t>
            </a:r>
            <a:r>
              <a:rPr lang="ar-EG" sz="3200" b="1" dirty="0">
                <a:solidFill>
                  <a:srgbClr val="00194C"/>
                </a:solidFill>
                <a:latin typeface="Times New Roman" panose="02020603050405020304" pitchFamily="18" charset="0"/>
              </a:rPr>
              <a:t>نظريات الاتصال الإعلامي </a:t>
            </a:r>
            <a:endParaRPr lang="en-US" sz="3200" b="1" dirty="0">
              <a:solidFill>
                <a:srgbClr val="00194C"/>
              </a:solidFill>
              <a:latin typeface="Times New Roman" panose="02020603050405020304" pitchFamily="18" charset="0"/>
            </a:endParaRPr>
          </a:p>
          <a:p>
            <a:pPr algn="ctr"/>
            <a:r>
              <a:rPr kumimoji="0" lang="en-US" sz="2400" b="1" i="0" u="none" strike="noStrike" kern="1200" cap="none" spc="0" normalizeH="0" baseline="0" noProof="0" dirty="0">
                <a:ln>
                  <a:noFill/>
                </a:ln>
                <a:solidFill>
                  <a:srgbClr val="0070C0"/>
                </a:solidFill>
                <a:effectLst/>
                <a:uLnTx/>
                <a:uFillTx/>
                <a:latin typeface="Times New Roman" panose="02020603050405020304" pitchFamily="18" charset="0"/>
                <a:ea typeface="Times New Roman" panose="02020603050405020304" pitchFamily="18" charset="0"/>
                <a:cs typeface="+mn-cs"/>
              </a:rPr>
              <a:t>Theories of Communication</a:t>
            </a:r>
            <a:endParaRPr kumimoji="0" lang="ar-EG" sz="2400" b="1" i="0" u="none" strike="noStrike" kern="1200" cap="none" spc="0" normalizeH="0" baseline="0" noProof="0" dirty="0">
              <a:ln>
                <a:noFill/>
              </a:ln>
              <a:solidFill>
                <a:srgbClr val="0070C0"/>
              </a:solidFill>
              <a:effectLst/>
              <a:uLnTx/>
              <a:uFillTx/>
              <a:latin typeface="Times New Roman" panose="02020603050405020304" pitchFamily="18" charset="0"/>
              <a:ea typeface="Times New Roman" panose="02020603050405020304" pitchFamily="18" charset="0"/>
              <a:cs typeface="+mn-cs"/>
            </a:endParaRPr>
          </a:p>
          <a:p>
            <a:endParaRPr kumimoji="0" lang="en-US" sz="2000" b="1" i="0" u="none" strike="noStrike" kern="1200" cap="none" spc="0" normalizeH="0" baseline="0" noProof="0" dirty="0">
              <a:ln>
                <a:noFill/>
              </a:ln>
              <a:solidFill>
                <a:srgbClr val="0070C0"/>
              </a:solidFill>
              <a:effectLst/>
              <a:uLnTx/>
              <a:uFillTx/>
              <a:latin typeface="Times New Roman" panose="02020603050405020304" pitchFamily="18" charset="0"/>
              <a:ea typeface="Times New Roman" panose="02020603050405020304" pitchFamily="18" charset="0"/>
              <a:cs typeface="+mn-cs"/>
            </a:endParaRPr>
          </a:p>
          <a:p>
            <a:pPr algn="ctr" rtl="1"/>
            <a:r>
              <a:rPr kumimoji="0" lang="ar-SA" sz="2000" b="0" i="0" u="none" strike="noStrike" kern="1200" cap="none" spc="0" normalizeH="0" baseline="0" noProof="0" dirty="0">
                <a:ln>
                  <a:noFill/>
                </a:ln>
                <a:solidFill>
                  <a:srgbClr val="002060"/>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lang="en-US" sz="3600" dirty="0">
                <a:solidFill>
                  <a:srgbClr val="002060"/>
                </a:solidFill>
                <a:latin typeface="Alexandria" charset="0"/>
                <a:cs typeface="Alexandria" charset="0"/>
              </a:rPr>
              <a:t> </a:t>
            </a:r>
            <a:r>
              <a:rPr lang="ar-EG" sz="2400" b="1" dirty="0">
                <a:solidFill>
                  <a:srgbClr val="002060"/>
                </a:solidFill>
                <a:effectLst/>
                <a:latin typeface="Times New Roman" panose="02020603050405020304" pitchFamily="18" charset="0"/>
                <a:ea typeface="Times New Roman" panose="02020603050405020304" pitchFamily="18" charset="0"/>
                <a:cs typeface="Simplified Arabic" panose="02020603050405020304" pitchFamily="18" charset="-78"/>
              </a:rPr>
              <a:t>كود المقرر </a:t>
            </a:r>
            <a:r>
              <a:rPr lang="en-US" sz="2400" b="1" dirty="0">
                <a:solidFill>
                  <a:srgbClr val="002060"/>
                </a:solidFill>
                <a:effectLst/>
                <a:latin typeface="Times New Roman" panose="02020603050405020304" pitchFamily="18" charset="0"/>
                <a:ea typeface="Times New Roman" panose="02020603050405020304" pitchFamily="18" charset="0"/>
                <a:cs typeface="Simplified Arabic" panose="02020603050405020304" pitchFamily="18" charset="-78"/>
              </a:rPr>
              <a:t>DGM 122</a:t>
            </a:r>
            <a:endParaRPr lang="en-US" sz="2400" b="1" dirty="0">
              <a:solidFill>
                <a:srgbClr val="002060"/>
              </a:solidFill>
              <a:latin typeface="Alexandria" charset="0"/>
              <a:cs typeface="+mj-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135372" y="231731"/>
            <a:ext cx="7921256" cy="1200329"/>
          </a:xfrm>
          <a:prstGeom prst="rect">
            <a:avLst/>
          </a:prstGeom>
          <a:solidFill>
            <a:srgbClr val="002060"/>
          </a:solidFill>
          <a:effectLst>
            <a:reflection blurRad="6350" stA="52000" endA="300" endPos="35000" dir="5400000" sy="-100000" algn="bl" rotWithShape="0"/>
          </a:effectLst>
        </p:spPr>
        <p:txBody>
          <a:bodyPr wrap="square" rtlCol="0">
            <a:spAutoFit/>
          </a:bodyPr>
          <a:lstStyle/>
          <a:p>
            <a:pPr algn="ctr" rtl="1"/>
            <a:r>
              <a:rPr lang="ar-EG" sz="2400" b="1" dirty="0">
                <a:solidFill>
                  <a:schemeClr val="bg1"/>
                </a:solidFill>
                <a:latin typeface="Alexandria" charset="0"/>
                <a:cs typeface="Alexandria" charset="0"/>
              </a:rPr>
              <a:t> </a:t>
            </a:r>
          </a:p>
          <a:p>
            <a:pPr algn="ctr" rtl="1"/>
            <a:r>
              <a:rPr lang="ar-EG" sz="2400" b="1" kern="0" dirty="0">
                <a:solidFill>
                  <a:schemeClr val="bg1"/>
                </a:solidFill>
                <a:latin typeface="Calibri" panose="020F0502020204030204" pitchFamily="34" charset="0"/>
                <a:cs typeface="Calibri" panose="020F0502020204030204" pitchFamily="34" charset="0"/>
              </a:rPr>
              <a:t>📚 </a:t>
            </a:r>
            <a:r>
              <a:rPr lang="ar-EG" sz="2400" b="1" dirty="0">
                <a:solidFill>
                  <a:schemeClr val="bg1"/>
                </a:solidFill>
                <a:latin typeface="Calibri" panose="020F0502020204030204" pitchFamily="34" charset="0"/>
                <a:cs typeface="Calibri" panose="020F0502020204030204" pitchFamily="34" charset="0"/>
              </a:rPr>
              <a:t>تذكير بالمحاضرة السابقة </a:t>
            </a:r>
            <a:r>
              <a:rPr lang="ar-EG" sz="2400" b="1" dirty="0">
                <a:solidFill>
                  <a:schemeClr val="bg1"/>
                </a:solidFill>
                <a:latin typeface="Simplified Arabic" panose="02020603050405020304" pitchFamily="18" charset="-78"/>
                <a:cs typeface="Simplified Arabic" panose="02020603050405020304" pitchFamily="18" charset="-78"/>
              </a:rPr>
              <a:t>(9)</a:t>
            </a:r>
          </a:p>
          <a:p>
            <a:pPr algn="ctr" rtl="1"/>
            <a:r>
              <a:rPr lang="ar-EG" sz="2400" b="1" dirty="0">
                <a:solidFill>
                  <a:schemeClr val="bg1"/>
                </a:solidFill>
                <a:latin typeface="Simplified Arabic" panose="02020603050405020304" pitchFamily="18" charset="-78"/>
                <a:cs typeface="Simplified Arabic" panose="02020603050405020304" pitchFamily="18" charset="-78"/>
              </a:rPr>
              <a:t> </a:t>
            </a:r>
            <a:endParaRPr lang="en-US" sz="2400" b="1" dirty="0">
              <a:solidFill>
                <a:schemeClr val="bg1"/>
              </a:solidFill>
              <a:latin typeface="Simplified Arabic" panose="02020603050405020304" pitchFamily="18" charset="-78"/>
              <a:cs typeface="Simplified Arabic" panose="02020603050405020304" pitchFamily="18"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71797" y="0"/>
            <a:ext cx="1743367" cy="1181593"/>
          </a:xfrm>
          <a:prstGeom prst="rect">
            <a:avLst/>
          </a:prstGeom>
        </p:spPr>
      </p:pic>
      <p:pic>
        <p:nvPicPr>
          <p:cNvPr id="4" name="Picture 3">
            <a:extLst>
              <a:ext uri="{FF2B5EF4-FFF2-40B4-BE49-F238E27FC236}">
                <a16:creationId xmlns:a16="http://schemas.microsoft.com/office/drawing/2014/main" id="{924FEA99-61B6-1052-3507-175475F811D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747123"/>
            <a:ext cx="4499810" cy="43167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7">
            <a:extLst>
              <a:ext uri="{FF2B5EF4-FFF2-40B4-BE49-F238E27FC236}">
                <a16:creationId xmlns:a16="http://schemas.microsoft.com/office/drawing/2014/main" id="{7AC4BCDF-1FEC-F6F2-E6D0-7AD8DC6CC0F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6836" y="203261"/>
            <a:ext cx="1692515" cy="12083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TextBox 9">
            <a:extLst>
              <a:ext uri="{FF2B5EF4-FFF2-40B4-BE49-F238E27FC236}">
                <a16:creationId xmlns:a16="http://schemas.microsoft.com/office/drawing/2014/main" id="{7E3736AB-5427-91CB-E64D-C53EC710BF8A}"/>
              </a:ext>
            </a:extLst>
          </p:cNvPr>
          <p:cNvSpPr txBox="1"/>
          <p:nvPr/>
        </p:nvSpPr>
        <p:spPr>
          <a:xfrm>
            <a:off x="-174692" y="1767547"/>
            <a:ext cx="11723236" cy="490199"/>
          </a:xfrm>
          <a:prstGeom prst="rect">
            <a:avLst/>
          </a:prstGeom>
          <a:noFill/>
        </p:spPr>
        <p:txBody>
          <a:bodyPr wrap="square" rtlCol="0">
            <a:spAutoFit/>
          </a:bodyPr>
          <a:lstStyle/>
          <a:p>
            <a:pPr algn="r" rtl="1">
              <a:lnSpc>
                <a:spcPct val="115000"/>
              </a:lnSpc>
              <a:spcAft>
                <a:spcPts val="800"/>
              </a:spcAft>
            </a:pPr>
            <a:r>
              <a:rPr lang="ar-EG" sz="2400" b="1" dirty="0">
                <a:solidFill>
                  <a:srgbClr val="002060"/>
                </a:solidFill>
                <a:latin typeface="Calibri" panose="020F0502020204030204" pitchFamily="34" charset="0"/>
                <a:cs typeface="Calibri" panose="020F0502020204030204" pitchFamily="34" charset="0"/>
              </a:rPr>
              <a:t>فى المحاضرة السابقة رقم  </a:t>
            </a:r>
            <a:r>
              <a:rPr lang="ar-EG" sz="2400" b="1" dirty="0">
                <a:solidFill>
                  <a:srgbClr val="002060"/>
                </a:solidFill>
                <a:latin typeface="Calibri" panose="020F0502020204030204" pitchFamily="34" charset="0"/>
                <a:cs typeface="+mj-cs"/>
              </a:rPr>
              <a:t>(9) </a:t>
            </a:r>
            <a:r>
              <a:rPr lang="ar-EG" sz="2400" b="1" dirty="0">
                <a:solidFill>
                  <a:srgbClr val="002060"/>
                </a:solidFill>
                <a:latin typeface="Calibri" panose="020F0502020204030204" pitchFamily="34" charset="0"/>
                <a:cs typeface="Calibri" panose="020F0502020204030204" pitchFamily="34" charset="0"/>
              </a:rPr>
              <a:t>تحدثنا حول :</a:t>
            </a:r>
          </a:p>
        </p:txBody>
      </p:sp>
      <p:sp>
        <p:nvSpPr>
          <p:cNvPr id="2" name="TextBox 1">
            <a:extLst>
              <a:ext uri="{FF2B5EF4-FFF2-40B4-BE49-F238E27FC236}">
                <a16:creationId xmlns:a16="http://schemas.microsoft.com/office/drawing/2014/main" id="{86EC904B-983E-31E6-1568-C350548BCAAE}"/>
              </a:ext>
            </a:extLst>
          </p:cNvPr>
          <p:cNvSpPr txBox="1"/>
          <p:nvPr/>
        </p:nvSpPr>
        <p:spPr>
          <a:xfrm>
            <a:off x="3459872" y="2012646"/>
            <a:ext cx="8122995" cy="3728393"/>
          </a:xfrm>
          <a:prstGeom prst="rect">
            <a:avLst/>
          </a:prstGeom>
          <a:noFill/>
        </p:spPr>
        <p:txBody>
          <a:bodyPr wrap="square" rtlCol="0">
            <a:spAutoFit/>
          </a:bodyPr>
          <a:lstStyle/>
          <a:p>
            <a:pPr algn="r" rtl="1">
              <a:buNone/>
            </a:pPr>
            <a:endParaRPr lang="ar-EG" sz="2400" dirty="0"/>
          </a:p>
          <a:p>
            <a:pPr algn="r" rtl="1">
              <a:lnSpc>
                <a:spcPct val="150000"/>
              </a:lnSpc>
            </a:pPr>
            <a:r>
              <a:rPr lang="ar-EG" sz="2400" dirty="0">
                <a:solidFill>
                  <a:srgbClr val="00194C"/>
                </a:solidFill>
                <a:latin typeface="Calibri" panose="020F0502020204030204" pitchFamily="34" charset="0"/>
                <a:cs typeface="Calibri" panose="020F0502020204030204" pitchFamily="34" charset="0"/>
              </a:rPr>
              <a:t>- نظرية المجال العام ومفهومها الأساسي.</a:t>
            </a:r>
          </a:p>
          <a:p>
            <a:pPr algn="r" rtl="1">
              <a:lnSpc>
                <a:spcPct val="150000"/>
              </a:lnSpc>
            </a:pPr>
            <a:r>
              <a:rPr lang="ar-EG" sz="2400" dirty="0">
                <a:solidFill>
                  <a:srgbClr val="00194C"/>
                </a:solidFill>
                <a:latin typeface="Calibri" panose="020F0502020204030204" pitchFamily="34" charset="0"/>
                <a:cs typeface="Calibri" panose="020F0502020204030204" pitchFamily="34" charset="0"/>
              </a:rPr>
              <a:t>- قمنا بتوضيح النشأة التاريخية للنظرية وعالمها المؤسس.</a:t>
            </a:r>
          </a:p>
          <a:p>
            <a:pPr algn="r" rtl="1">
              <a:lnSpc>
                <a:spcPct val="150000"/>
              </a:lnSpc>
            </a:pPr>
            <a:r>
              <a:rPr lang="ar-EG" sz="2400" dirty="0">
                <a:solidFill>
                  <a:srgbClr val="00194C"/>
                </a:solidFill>
                <a:latin typeface="Calibri" panose="020F0502020204030204" pitchFamily="34" charset="0"/>
                <a:cs typeface="Calibri" panose="020F0502020204030204" pitchFamily="34" charset="0"/>
              </a:rPr>
              <a:t>- استعرضنا الفروض الفكرية التي تقوم عليها النظرية.</a:t>
            </a:r>
          </a:p>
          <a:p>
            <a:pPr algn="r" rtl="1">
              <a:lnSpc>
                <a:spcPct val="150000"/>
              </a:lnSpc>
            </a:pPr>
            <a:r>
              <a:rPr lang="ar-EG" sz="2400" dirty="0">
                <a:solidFill>
                  <a:srgbClr val="00194C"/>
                </a:solidFill>
                <a:latin typeface="Calibri" panose="020F0502020204030204" pitchFamily="34" charset="0"/>
                <a:cs typeface="Calibri" panose="020F0502020204030204" pitchFamily="34" charset="0"/>
              </a:rPr>
              <a:t>- ناقشنا أبرز الانتقادات الموجهة للنظرية.</a:t>
            </a:r>
          </a:p>
          <a:p>
            <a:pPr marL="342900" indent="-342900" algn="r" rtl="1">
              <a:lnSpc>
                <a:spcPct val="150000"/>
              </a:lnSpc>
              <a:buFontTx/>
              <a:buChar char="-"/>
            </a:pPr>
            <a:r>
              <a:rPr lang="ar-EG" sz="2400" dirty="0">
                <a:solidFill>
                  <a:srgbClr val="00194C"/>
                </a:solidFill>
                <a:latin typeface="Calibri" panose="020F0502020204030204" pitchFamily="34" charset="0"/>
                <a:cs typeface="Calibri" panose="020F0502020204030204" pitchFamily="34" charset="0"/>
              </a:rPr>
              <a:t>تناولنا مفهوم المجال العام الافتراضي في العصر الرقمي وشروطه.</a:t>
            </a:r>
          </a:p>
          <a:p>
            <a:pPr marL="342900" indent="-342900" algn="r" rtl="1">
              <a:lnSpc>
                <a:spcPct val="150000"/>
              </a:lnSpc>
              <a:buFontTx/>
              <a:buChar char="-"/>
            </a:pPr>
            <a:r>
              <a:rPr lang="ar-EG" sz="2400" dirty="0">
                <a:solidFill>
                  <a:srgbClr val="00194C"/>
                </a:solidFill>
                <a:latin typeface="Calibri" panose="020F0502020204030204" pitchFamily="34" charset="0"/>
                <a:cs typeface="Calibri" panose="020F0502020204030204" pitchFamily="34" charset="0"/>
              </a:rPr>
              <a:t>استعرضنا التطبيقات العملية للمجال العام الرقمي، وأبرز تحدياته</a:t>
            </a:r>
            <a:r>
              <a:rPr lang="ar-EG" sz="800" dirty="0">
                <a:solidFill>
                  <a:srgbClr val="00194C"/>
                </a:solidFill>
                <a:latin typeface="Calibri" panose="020F0502020204030204" pitchFamily="34" charset="0"/>
                <a:cs typeface="Calibri" panose="020F0502020204030204" pitchFamily="34" charset="0"/>
              </a:rPr>
              <a: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6042" y="-150105"/>
            <a:ext cx="12663753" cy="6118514"/>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176054" y="-25717"/>
            <a:ext cx="7850567" cy="4216473"/>
          </a:xfrm>
        </p:spPr>
      </p:pic>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15279" y="-385765"/>
            <a:ext cx="2792444" cy="1660991"/>
          </a:xfrm>
          <a:prstGeom prst="rect">
            <a:avLst/>
          </a:prstGeom>
        </p:spPr>
      </p:pic>
      <p:sp>
        <p:nvSpPr>
          <p:cNvPr id="11" name="Rectangle: Rounded Corners 10">
            <a:extLst>
              <a:ext uri="{FF2B5EF4-FFF2-40B4-BE49-F238E27FC236}">
                <a16:creationId xmlns:a16="http://schemas.microsoft.com/office/drawing/2014/main" id="{48359095-E481-E46A-8219-8CF37BC164D2}"/>
              </a:ext>
            </a:extLst>
          </p:cNvPr>
          <p:cNvSpPr/>
          <p:nvPr/>
        </p:nvSpPr>
        <p:spPr>
          <a:xfrm>
            <a:off x="6315834" y="2715332"/>
            <a:ext cx="3516608" cy="529167"/>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Alexandria" charset="0"/>
                <a:cs typeface="Alexandria" charset="0"/>
              </a:rPr>
              <a:t>المحاضرة العاشرة   </a:t>
            </a:r>
            <a:endParaRPr lang="en-US" sz="2800" b="1" dirty="0">
              <a:solidFill>
                <a:schemeClr val="bg1"/>
              </a:solidFill>
              <a:latin typeface="Alexandria" charset="0"/>
              <a:cs typeface="Alexandria" charset="0"/>
            </a:endParaRPr>
          </a:p>
        </p:txBody>
      </p:sp>
      <p:sp>
        <p:nvSpPr>
          <p:cNvPr id="14" name="TextBox 13">
            <a:extLst>
              <a:ext uri="{FF2B5EF4-FFF2-40B4-BE49-F238E27FC236}">
                <a16:creationId xmlns:a16="http://schemas.microsoft.com/office/drawing/2014/main" id="{C9DAADA3-F3B4-6829-AE4B-1061CAF05F3D}"/>
              </a:ext>
            </a:extLst>
          </p:cNvPr>
          <p:cNvSpPr txBox="1"/>
          <p:nvPr/>
        </p:nvSpPr>
        <p:spPr>
          <a:xfrm>
            <a:off x="2524396" y="3429000"/>
            <a:ext cx="11397916" cy="1315873"/>
          </a:xfrm>
          <a:prstGeom prst="rect">
            <a:avLst/>
          </a:prstGeom>
          <a:noFill/>
          <a:effectLst>
            <a:reflection blurRad="6350" stA="52000" endA="300" endPos="35000" dir="5400000" sy="-100000" algn="bl" rotWithShape="0"/>
          </a:effectLst>
        </p:spPr>
        <p:txBody>
          <a:bodyPr wrap="square" rtlCol="0">
            <a:spAutoFit/>
          </a:bodyPr>
          <a:lstStyle/>
          <a:p>
            <a:pPr algn="ctr" rtl="1">
              <a:lnSpc>
                <a:spcPct val="150000"/>
              </a:lnSpc>
            </a:pPr>
            <a:r>
              <a:rPr lang="ar-EG" sz="2800" b="1" kern="0" dirty="0">
                <a:solidFill>
                  <a:srgbClr val="002060"/>
                </a:solidFill>
                <a:latin typeface="Calibri" panose="020F0502020204030204" pitchFamily="34" charset="0"/>
                <a:cs typeface="Calibri" panose="020F0502020204030204" pitchFamily="34" charset="0"/>
              </a:rPr>
              <a:t>نظرية انتشار المبتكرات:  فهم آليات التبني والتأثير</a:t>
            </a:r>
            <a:endParaRPr lang="en-US" sz="2800" b="1" kern="0" dirty="0">
              <a:solidFill>
                <a:srgbClr val="002060"/>
              </a:solidFill>
              <a:latin typeface="Calibri" panose="020F0502020204030204" pitchFamily="34" charset="0"/>
              <a:cs typeface="Calibri" panose="020F0502020204030204" pitchFamily="34" charset="0"/>
            </a:endParaRPr>
          </a:p>
          <a:p>
            <a:pPr algn="ctr" rtl="1">
              <a:lnSpc>
                <a:spcPct val="150000"/>
              </a:lnSpc>
            </a:pPr>
            <a:r>
              <a:rPr lang="en-US" sz="2800" b="1" kern="0" dirty="0">
                <a:solidFill>
                  <a:srgbClr val="002060"/>
                </a:solidFill>
                <a:latin typeface="Calibri" panose="020F0502020204030204" pitchFamily="34" charset="0"/>
                <a:cs typeface="Calibri" panose="020F0502020204030204" pitchFamily="34" charset="0"/>
              </a:rPr>
              <a:t>  </a:t>
            </a:r>
            <a:r>
              <a:rPr lang="en-US" sz="2800" b="1" dirty="0">
                <a:solidFill>
                  <a:srgbClr val="00194C"/>
                </a:solidFill>
                <a:latin typeface="Times New Roman" panose="02020603050405020304" pitchFamily="18" charset="0"/>
                <a:cs typeface="Times New Roman" panose="02020603050405020304" pitchFamily="18" charset="0"/>
              </a:rPr>
              <a:t>Diffusion of Innovations Theory</a:t>
            </a:r>
            <a:r>
              <a:rPr lang="ar-EG" sz="2800" b="1" kern="0" dirty="0">
                <a:solidFill>
                  <a:srgbClr val="002060"/>
                </a:solidFill>
                <a:latin typeface="Calibri" panose="020F0502020204030204" pitchFamily="34" charset="0"/>
                <a:cs typeface="Calibri" panose="020F0502020204030204" pitchFamily="34" charset="0"/>
              </a:rPr>
              <a:t> </a:t>
            </a:r>
            <a:endParaRPr lang="en-US" sz="2800" b="1" kern="0" dirty="0">
              <a:solidFill>
                <a:srgbClr val="002060"/>
              </a:solidFill>
              <a:latin typeface="Calibri" panose="020F0502020204030204" pitchFamily="34" charset="0"/>
              <a:cs typeface="Calibri" panose="020F050202020403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062C1C-EE5C-78EB-4D8E-6AA309D7AB7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DCCC706A-C0B3-3268-7644-1E01B549C6FB}"/>
              </a:ext>
            </a:extLst>
          </p:cNvPr>
          <p:cNvSpPr txBox="1"/>
          <p:nvPr/>
        </p:nvSpPr>
        <p:spPr>
          <a:xfrm>
            <a:off x="2325422" y="148682"/>
            <a:ext cx="7921256" cy="707886"/>
          </a:xfrm>
          <a:prstGeom prst="rect">
            <a:avLst/>
          </a:prstGeom>
          <a:solidFill>
            <a:srgbClr val="002060"/>
          </a:solidFill>
          <a:effectLst>
            <a:reflection blurRad="6350" stA="52000" endA="300" endPos="35000" dir="5400000" sy="-100000" algn="bl" rotWithShape="0"/>
          </a:effectLst>
        </p:spPr>
        <p:txBody>
          <a:bodyPr wrap="square" rtlCol="0">
            <a:spAutoFit/>
          </a:bodyPr>
          <a:lstStyle/>
          <a:p>
            <a:pPr algn="ctr" rtl="1"/>
            <a:r>
              <a:rPr lang="ar-EG" sz="700" b="1" dirty="0">
                <a:solidFill>
                  <a:schemeClr val="bg1"/>
                </a:solidFill>
                <a:latin typeface="Alexandria" charset="0"/>
                <a:cs typeface="Alexandria" charset="0"/>
              </a:rPr>
              <a:t> </a:t>
            </a:r>
          </a:p>
          <a:p>
            <a:pPr algn="ctr" rtl="1"/>
            <a:r>
              <a:rPr lang="ar-EG" sz="3200" b="1" kern="0" dirty="0">
                <a:solidFill>
                  <a:schemeClr val="bg1"/>
                </a:solidFill>
                <a:latin typeface="Calibri" panose="020F0502020204030204" pitchFamily="34" charset="0"/>
                <a:cs typeface="Calibri" panose="020F0502020204030204" pitchFamily="34" charset="0"/>
              </a:rPr>
              <a:t>📚 </a:t>
            </a:r>
            <a:r>
              <a:rPr lang="ar-EG" sz="2800" b="1" dirty="0">
                <a:solidFill>
                  <a:schemeClr val="bg1"/>
                </a:solidFill>
                <a:latin typeface="Calibri" panose="020F0502020204030204" pitchFamily="34" charset="0"/>
                <a:cs typeface="Calibri" panose="020F0502020204030204" pitchFamily="34" charset="0"/>
              </a:rPr>
              <a:t>أهداف المحاضرة العاشرة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pic>
        <p:nvPicPr>
          <p:cNvPr id="7" name="Graphic 21">
            <a:extLst>
              <a:ext uri="{FF2B5EF4-FFF2-40B4-BE49-F238E27FC236}">
                <a16:creationId xmlns:a16="http://schemas.microsoft.com/office/drawing/2014/main" id="{36D826EA-757E-813D-80EB-3E21D87CF4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0935" y="118078"/>
            <a:ext cx="1917262" cy="1032371"/>
          </a:xfrm>
          <a:prstGeom prst="rect">
            <a:avLst/>
          </a:prstGeom>
        </p:spPr>
      </p:pic>
      <p:pic>
        <p:nvPicPr>
          <p:cNvPr id="4" name="Picture 3">
            <a:extLst>
              <a:ext uri="{FF2B5EF4-FFF2-40B4-BE49-F238E27FC236}">
                <a16:creationId xmlns:a16="http://schemas.microsoft.com/office/drawing/2014/main" id="{39669B62-467C-E599-E080-989467F08A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563" y="1495469"/>
            <a:ext cx="4485718" cy="41518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TextBox 9">
            <a:extLst>
              <a:ext uri="{FF2B5EF4-FFF2-40B4-BE49-F238E27FC236}">
                <a16:creationId xmlns:a16="http://schemas.microsoft.com/office/drawing/2014/main" id="{F76911F0-ACBF-2AAB-18D7-D6648C8A45C6}"/>
              </a:ext>
            </a:extLst>
          </p:cNvPr>
          <p:cNvSpPr txBox="1"/>
          <p:nvPr/>
        </p:nvSpPr>
        <p:spPr>
          <a:xfrm>
            <a:off x="4641018" y="1757765"/>
            <a:ext cx="7468419" cy="4078424"/>
          </a:xfrm>
          <a:prstGeom prst="rect">
            <a:avLst/>
          </a:prstGeom>
          <a:noFill/>
        </p:spPr>
        <p:txBody>
          <a:bodyPr wrap="square" rtlCol="0">
            <a:spAutoFit/>
          </a:bodyPr>
          <a:lstStyle/>
          <a:p>
            <a:pPr algn="ctr" rtl="1">
              <a:lnSpc>
                <a:spcPct val="115000"/>
              </a:lnSpc>
              <a:spcAft>
                <a:spcPts val="800"/>
              </a:spcAft>
            </a:pPr>
            <a:r>
              <a:rPr lang="ar-EG" sz="2400" b="1" dirty="0">
                <a:solidFill>
                  <a:srgbClr val="C00000"/>
                </a:solidFill>
                <a:latin typeface="Calibri" panose="020F0502020204030204" pitchFamily="34" charset="0"/>
                <a:cs typeface="Calibri" panose="020F0502020204030204" pitchFamily="34" charset="0"/>
              </a:rPr>
              <a:t>بنهاية هذه المحاضرة، سيكون الطلاب قادرون على:</a:t>
            </a:r>
          </a:p>
          <a:p>
            <a:pPr marL="342900" indent="-342900" algn="just" rtl="1">
              <a:lnSpc>
                <a:spcPct val="115000"/>
              </a:lnSpc>
              <a:spcAft>
                <a:spcPts val="800"/>
              </a:spcAft>
              <a:buFontTx/>
              <a:buChar char="-"/>
            </a:pPr>
            <a:r>
              <a:rPr lang="ar-EG" sz="2400" b="1" dirty="0">
                <a:solidFill>
                  <a:srgbClr val="00194C"/>
                </a:solidFill>
                <a:latin typeface="Calibri" panose="020F0502020204030204" pitchFamily="34" charset="0"/>
                <a:cs typeface="Calibri" panose="020F0502020204030204" pitchFamily="34" charset="0"/>
              </a:rPr>
              <a:t>التعرف على نظرية انتشار المبتكرات من حيث المفهوم، والنشأة التاريخية، و مؤسس النظرية .</a:t>
            </a:r>
          </a:p>
          <a:p>
            <a:pPr marL="342900" indent="-342900" algn="just" rtl="1">
              <a:lnSpc>
                <a:spcPct val="115000"/>
              </a:lnSpc>
              <a:spcAft>
                <a:spcPts val="800"/>
              </a:spcAft>
              <a:buFontTx/>
              <a:buChar char="-"/>
            </a:pPr>
            <a:r>
              <a:rPr lang="ar-EG" sz="2400" b="1" dirty="0">
                <a:solidFill>
                  <a:srgbClr val="00194C"/>
                </a:solidFill>
                <a:latin typeface="Calibri" panose="020F0502020204030204" pitchFamily="34" charset="0"/>
                <a:cs typeface="Calibri" panose="020F0502020204030204" pitchFamily="34" charset="0"/>
              </a:rPr>
              <a:t>تناول </a:t>
            </a:r>
            <a:r>
              <a:rPr lang="ar-SA" sz="2400" b="1" dirty="0">
                <a:solidFill>
                  <a:srgbClr val="00194C"/>
                </a:solidFill>
              </a:rPr>
              <a:t>الفروض الأساسية لنظرية انتشار المبتكرات</a:t>
            </a:r>
            <a:r>
              <a:rPr lang="ar-EG" sz="2400" b="1" dirty="0">
                <a:solidFill>
                  <a:srgbClr val="00194C"/>
                </a:solidFill>
              </a:rPr>
              <a:t>.</a:t>
            </a:r>
          </a:p>
          <a:p>
            <a:pPr marL="342900" indent="-342900" algn="just" rtl="1">
              <a:lnSpc>
                <a:spcPct val="115000"/>
              </a:lnSpc>
              <a:spcAft>
                <a:spcPts val="800"/>
              </a:spcAft>
              <a:buFontTx/>
              <a:buChar char="-"/>
            </a:pPr>
            <a:r>
              <a:rPr lang="ar-EG" sz="2400" b="1" dirty="0">
                <a:solidFill>
                  <a:srgbClr val="00194C"/>
                </a:solidFill>
              </a:rPr>
              <a:t>توضيح </a:t>
            </a:r>
            <a:r>
              <a:rPr lang="ar-SA" sz="2400" b="1" dirty="0">
                <a:solidFill>
                  <a:srgbClr val="00194C"/>
                </a:solidFill>
              </a:rPr>
              <a:t>مراحل عملية تبنّي الابتكار</a:t>
            </a:r>
            <a:r>
              <a:rPr lang="ar-EG" sz="2400" b="1" dirty="0">
                <a:solidFill>
                  <a:srgbClr val="00194C"/>
                </a:solidFill>
              </a:rPr>
              <a:t>.</a:t>
            </a:r>
          </a:p>
          <a:p>
            <a:pPr marL="342900" indent="-342900" algn="just" rtl="1">
              <a:lnSpc>
                <a:spcPct val="115000"/>
              </a:lnSpc>
              <a:spcAft>
                <a:spcPts val="800"/>
              </a:spcAft>
              <a:buFontTx/>
              <a:buChar char="-"/>
            </a:pPr>
            <a:r>
              <a:rPr lang="ar-SA" sz="2400" b="1" dirty="0">
                <a:solidFill>
                  <a:srgbClr val="00194C"/>
                </a:solidFill>
              </a:rPr>
              <a:t>تصنيف الأفراد وفق سرعة تبني الابتكار</a:t>
            </a:r>
            <a:r>
              <a:rPr lang="ar-EG" sz="2400" b="1" dirty="0">
                <a:solidFill>
                  <a:srgbClr val="00194C"/>
                </a:solidFill>
              </a:rPr>
              <a:t>.</a:t>
            </a:r>
          </a:p>
          <a:p>
            <a:pPr marL="342900" indent="-342900" algn="just" rtl="1">
              <a:lnSpc>
                <a:spcPct val="115000"/>
              </a:lnSpc>
              <a:spcAft>
                <a:spcPts val="800"/>
              </a:spcAft>
              <a:buFontTx/>
              <a:buChar char="-"/>
            </a:pPr>
            <a:r>
              <a:rPr lang="ar-EG" sz="2400" b="1" dirty="0">
                <a:solidFill>
                  <a:srgbClr val="00194C"/>
                </a:solidFill>
              </a:rPr>
              <a:t>فهم </a:t>
            </a:r>
            <a:r>
              <a:rPr lang="ar-SA" sz="2400" b="1" dirty="0">
                <a:solidFill>
                  <a:srgbClr val="00194C"/>
                </a:solidFill>
              </a:rPr>
              <a:t>التطبيقات المعاصرة لنظرية انتشار المبتكرات في البيئة الرقمية</a:t>
            </a:r>
            <a:r>
              <a:rPr lang="ar-EG" sz="2400" b="1" dirty="0">
                <a:solidFill>
                  <a:srgbClr val="00194C"/>
                </a:solidFill>
              </a:rPr>
              <a:t>.</a:t>
            </a:r>
          </a:p>
          <a:p>
            <a:pPr marL="342900" indent="-342900" algn="just" rtl="1">
              <a:lnSpc>
                <a:spcPct val="115000"/>
              </a:lnSpc>
              <a:spcAft>
                <a:spcPts val="800"/>
              </a:spcAft>
              <a:buFontTx/>
              <a:buChar char="-"/>
            </a:pPr>
            <a:r>
              <a:rPr lang="ar-EG" sz="2400" b="1" dirty="0">
                <a:solidFill>
                  <a:srgbClr val="00194C"/>
                </a:solidFill>
              </a:rPr>
              <a:t>تناول أبرز الانتقادات الموجهة للنظرية.</a:t>
            </a:r>
            <a:endParaRPr lang="ar-EG" sz="2400" b="1" dirty="0">
              <a:solidFill>
                <a:srgbClr val="002060"/>
              </a:solidFill>
              <a:latin typeface="Calibri" panose="020F0502020204030204" pitchFamily="34" charset="0"/>
              <a:cs typeface="Calibri" panose="020F0502020204030204" pitchFamily="34" charset="0"/>
            </a:endParaRPr>
          </a:p>
        </p:txBody>
      </p:sp>
      <p:pic>
        <p:nvPicPr>
          <p:cNvPr id="2" name="Picture 2">
            <a:extLst>
              <a:ext uri="{FF2B5EF4-FFF2-40B4-BE49-F238E27FC236}">
                <a16:creationId xmlns:a16="http://schemas.microsoft.com/office/drawing/2014/main" id="{710DDE7B-E012-E952-096E-D865B573CE2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600970" y="161460"/>
            <a:ext cx="1041901" cy="9889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185229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8585E3-7A5C-1B8E-189A-E81ECC609731}"/>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B39F21DA-0B86-933B-3302-A09F8A0E009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279F5754-CEC3-C42D-A81B-A60A64972C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75802"/>
            <a:ext cx="2338978" cy="1181593"/>
          </a:xfrm>
          <a:prstGeom prst="rect">
            <a:avLst/>
          </a:prstGeom>
        </p:spPr>
      </p:pic>
      <p:sp>
        <p:nvSpPr>
          <p:cNvPr id="11" name="Rectangle 10">
            <a:extLst>
              <a:ext uri="{FF2B5EF4-FFF2-40B4-BE49-F238E27FC236}">
                <a16:creationId xmlns:a16="http://schemas.microsoft.com/office/drawing/2014/main" id="{1FA5C0ED-46D0-8058-A37A-AC6B31E5656B}"/>
              </a:ext>
            </a:extLst>
          </p:cNvPr>
          <p:cNvSpPr/>
          <p:nvPr/>
        </p:nvSpPr>
        <p:spPr>
          <a:xfrm>
            <a:off x="2446232" y="768796"/>
            <a:ext cx="9662821"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 name="TextBox 3">
            <a:extLst>
              <a:ext uri="{FF2B5EF4-FFF2-40B4-BE49-F238E27FC236}">
                <a16:creationId xmlns:a16="http://schemas.microsoft.com/office/drawing/2014/main" id="{E2D2C74C-2E7A-A244-BFB4-F058B54E711A}"/>
              </a:ext>
            </a:extLst>
          </p:cNvPr>
          <p:cNvSpPr txBox="1"/>
          <p:nvPr/>
        </p:nvSpPr>
        <p:spPr>
          <a:xfrm>
            <a:off x="3011752" y="184163"/>
            <a:ext cx="8891101" cy="461665"/>
          </a:xfrm>
          <a:prstGeom prst="rect">
            <a:avLst/>
          </a:prstGeom>
          <a:noFill/>
          <a:effectLst>
            <a:reflection blurRad="6350" stA="52000" endA="300" endPos="35000" dir="5400000" sy="-100000" algn="bl" rotWithShape="0"/>
          </a:effectLst>
        </p:spPr>
        <p:txBody>
          <a:bodyPr wrap="square" rtlCol="0">
            <a:spAutoFit/>
          </a:bodyPr>
          <a:lstStyle/>
          <a:p>
            <a:pPr algn="r" rtl="1"/>
            <a:r>
              <a:rPr lang="ar-EG" sz="2400" b="1" kern="0" dirty="0">
                <a:solidFill>
                  <a:srgbClr val="002060"/>
                </a:solidFill>
                <a:latin typeface="Calibri" panose="020F0502020204030204" pitchFamily="34" charset="0"/>
                <a:cs typeface="Calibri" panose="020F0502020204030204" pitchFamily="34" charset="0"/>
              </a:rPr>
              <a:t>المحاضرة العاشرة: </a:t>
            </a: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نظرية انتشار المبتكرات </a:t>
            </a:r>
            <a:r>
              <a:rPr lang="en-US" sz="2400" b="1" dirty="0">
                <a:solidFill>
                  <a:srgbClr val="00194C"/>
                </a:solidFill>
                <a:latin typeface="Times New Roman" panose="02020603050405020304" pitchFamily="18" charset="0"/>
                <a:cs typeface="Times New Roman" panose="02020603050405020304" pitchFamily="18" charset="0"/>
              </a:rPr>
              <a:t>Diffusion of Innovations Theory</a:t>
            </a:r>
            <a:endParaRPr lang="en-US" sz="2400" dirty="0">
              <a:solidFill>
                <a:srgbClr val="00194C"/>
              </a:solidFill>
              <a:latin typeface="Times New Roman" panose="02020603050405020304" pitchFamily="18" charset="0"/>
              <a:cs typeface="Times New Roman" panose="02020603050405020304" pitchFamily="18" charset="0"/>
            </a:endParaRPr>
          </a:p>
        </p:txBody>
      </p:sp>
      <p:sp>
        <p:nvSpPr>
          <p:cNvPr id="2" name="AutoShape 2">
            <a:extLst>
              <a:ext uri="{FF2B5EF4-FFF2-40B4-BE49-F238E27FC236}">
                <a16:creationId xmlns:a16="http://schemas.microsoft.com/office/drawing/2014/main" id="{451F0350-7E0B-B169-D49C-690840ABDE2B}"/>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Rectangle 7">
            <a:extLst>
              <a:ext uri="{FF2B5EF4-FFF2-40B4-BE49-F238E27FC236}">
                <a16:creationId xmlns:a16="http://schemas.microsoft.com/office/drawing/2014/main" id="{1A05D53C-1B08-21B6-3B1C-6F4EFB62E478}"/>
              </a:ext>
            </a:extLst>
          </p:cNvPr>
          <p:cNvSpPr/>
          <p:nvPr/>
        </p:nvSpPr>
        <p:spPr>
          <a:xfrm>
            <a:off x="0" y="860646"/>
            <a:ext cx="12109053"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EG" sz="2800" b="1" kern="0" dirty="0">
                <a:solidFill>
                  <a:schemeClr val="bg1"/>
                </a:solidFill>
                <a:latin typeface="Calibri" panose="020F0502020204030204" pitchFamily="34" charset="0"/>
                <a:cs typeface="Calibri" panose="020F0502020204030204" pitchFamily="34" charset="0"/>
              </a:rPr>
              <a:t> 📚 مقدمــــــــــــــــــة:</a:t>
            </a:r>
            <a:endParaRPr lang="en-US" sz="28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FD60DF41-6B2A-C4E0-D2C3-7E39E5FE1120}"/>
              </a:ext>
            </a:extLst>
          </p:cNvPr>
          <p:cNvSpPr txBox="1"/>
          <p:nvPr/>
        </p:nvSpPr>
        <p:spPr>
          <a:xfrm>
            <a:off x="3789947" y="1928059"/>
            <a:ext cx="8197128" cy="4519892"/>
          </a:xfrm>
          <a:prstGeom prst="rect">
            <a:avLst/>
          </a:prstGeom>
          <a:noFill/>
        </p:spPr>
        <p:txBody>
          <a:bodyPr wrap="square">
            <a:spAutoFit/>
          </a:bodyPr>
          <a:lstStyle/>
          <a:p>
            <a:pPr marL="0" marR="0" algn="just" rtl="1">
              <a:lnSpc>
                <a:spcPct val="115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في ظل التسارع المتزايد في وتيرة التقدم التكنولوجي والتحولات الرقمية التي يشهدها العالم المعاصر، باتت مسألة </a:t>
            </a:r>
            <a:r>
              <a:rPr lang="ar-SA" sz="2400" b="1" kern="0" dirty="0">
                <a:solidFill>
                  <a:srgbClr val="00194C"/>
                </a:solidFill>
                <a:latin typeface="Calibri" panose="020F0502020204030204" pitchFamily="34" charset="0"/>
                <a:cs typeface="Calibri" panose="020F0502020204030204" pitchFamily="34" charset="0"/>
              </a:rPr>
              <a:t>فهم كيفية انتشار الابتكارات وتبنيها </a:t>
            </a:r>
            <a:r>
              <a:rPr lang="ar-SA" sz="2400" kern="0" dirty="0">
                <a:solidFill>
                  <a:srgbClr val="002060"/>
                </a:solidFill>
                <a:latin typeface="Calibri" panose="020F0502020204030204" pitchFamily="34" charset="0"/>
                <a:cs typeface="Calibri" panose="020F0502020204030204" pitchFamily="34" charset="0"/>
              </a:rPr>
              <a:t>من قِبل الأفراد والمجتمعات تمثل ضرورة ملحّة للباحثين وصناع القرار على حد سواء</a:t>
            </a:r>
            <a:r>
              <a:rPr lang="en-US" sz="2400" kern="0" dirty="0">
                <a:solidFill>
                  <a:srgbClr val="002060"/>
                </a:solidFill>
                <a:latin typeface="Calibri" panose="020F0502020204030204" pitchFamily="34" charset="0"/>
                <a:cs typeface="Calibri" panose="020F0502020204030204" pitchFamily="34" charset="0"/>
              </a:rPr>
              <a:t>.</a:t>
            </a:r>
            <a:endParaRPr lang="ar-EG" sz="2400" kern="0" dirty="0">
              <a:solidFill>
                <a:srgbClr val="002060"/>
              </a:solidFill>
              <a:latin typeface="Calibri" panose="020F0502020204030204" pitchFamily="34" charset="0"/>
              <a:cs typeface="Calibri" panose="020F0502020204030204" pitchFamily="34" charset="0"/>
            </a:endParaRPr>
          </a:p>
          <a:p>
            <a:pPr marL="0" marR="0" algn="just" rtl="1">
              <a:lnSpc>
                <a:spcPct val="115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فلا يكفي ابتكار تقنيات جديدة أو تطوير أدوات حديثة، بل إن</a:t>
            </a:r>
            <a:r>
              <a:rPr lang="ar-SA" sz="2400" kern="0" dirty="0">
                <a:solidFill>
                  <a:srgbClr val="00194C"/>
                </a:solidFill>
                <a:latin typeface="Calibri" panose="020F0502020204030204" pitchFamily="34" charset="0"/>
                <a:cs typeface="Calibri" panose="020F0502020204030204" pitchFamily="34" charset="0"/>
              </a:rPr>
              <a:t> </a:t>
            </a:r>
            <a:r>
              <a:rPr lang="ar-SA" sz="2400" b="1" kern="0" dirty="0">
                <a:solidFill>
                  <a:srgbClr val="00194C"/>
                </a:solidFill>
                <a:latin typeface="Calibri" panose="020F0502020204030204" pitchFamily="34" charset="0"/>
                <a:cs typeface="Calibri" panose="020F0502020204030204" pitchFamily="34" charset="0"/>
              </a:rPr>
              <a:t>نجاح أي ابتكار مرتبط بمدى قدرته على التغلغل داخل البنية الاجتماعية والتفاعل مع احتياجات الأفراد وسلوكهم الاتصالي</a:t>
            </a:r>
            <a:r>
              <a:rPr lang="en-US" sz="2400" b="1" kern="0" dirty="0">
                <a:solidFill>
                  <a:srgbClr val="00194C"/>
                </a:solidFill>
                <a:latin typeface="Calibri" panose="020F0502020204030204" pitchFamily="34" charset="0"/>
                <a:cs typeface="Calibri" panose="020F0502020204030204" pitchFamily="34" charset="0"/>
              </a:rPr>
              <a:t>.</a:t>
            </a:r>
          </a:p>
          <a:p>
            <a:pPr marL="0" marR="0" algn="just" rtl="1">
              <a:lnSpc>
                <a:spcPct val="115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ومن هنا، </a:t>
            </a:r>
            <a:r>
              <a:rPr lang="ar-SA" sz="2400" b="1" kern="0" dirty="0">
                <a:solidFill>
                  <a:srgbClr val="002060"/>
                </a:solidFill>
                <a:latin typeface="Calibri" panose="020F0502020204030204" pitchFamily="34" charset="0"/>
                <a:cs typeface="Calibri" panose="020F0502020204030204" pitchFamily="34" charset="0"/>
              </a:rPr>
              <a:t>تأتي نظرية انتشار المبتكرا</a:t>
            </a:r>
            <a:r>
              <a:rPr lang="ar-EG" sz="2400" b="1" kern="0" dirty="0">
                <a:solidFill>
                  <a:srgbClr val="002060"/>
                </a:solidFill>
                <a:latin typeface="Calibri" panose="020F0502020204030204" pitchFamily="34" charset="0"/>
                <a:cs typeface="Calibri" panose="020F0502020204030204" pitchFamily="34" charset="0"/>
              </a:rPr>
              <a:t>ت</a:t>
            </a:r>
            <a:r>
              <a:rPr lang="en-US" sz="24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Diffusion of Innovations Theory</a:t>
            </a:r>
            <a:r>
              <a:rPr lang="en-US" sz="18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solidFill>
                  <a:srgbClr val="002060"/>
                </a:solidFill>
                <a:latin typeface="Calibri" panose="020F0502020204030204" pitchFamily="34" charset="0"/>
                <a:cs typeface="Calibri" panose="020F0502020204030204" pitchFamily="34" charset="0"/>
              </a:rPr>
              <a:t>لتقدم إطارًا علميًا لفهم هذه الظاهرة، موضحةً المراحل التي يمر بها الأفراد في تبنيهم للأفكار أو التقنيات الجديدة، والفئات المختلفة داخل المجتمع التي تختلف في درجة تقبلها للتغيير</a:t>
            </a:r>
            <a:r>
              <a:rPr lang="en-US" sz="2400" kern="0" dirty="0">
                <a:solidFill>
                  <a:srgbClr val="002060"/>
                </a:solidFill>
                <a:latin typeface="Calibri" panose="020F0502020204030204" pitchFamily="34" charset="0"/>
                <a:cs typeface="Calibri" panose="020F0502020204030204" pitchFamily="34" charset="0"/>
              </a:rPr>
              <a:t>.</a:t>
            </a:r>
          </a:p>
        </p:txBody>
      </p:sp>
      <p:pic>
        <p:nvPicPr>
          <p:cNvPr id="10" name="Picture 9">
            <a:extLst>
              <a:ext uri="{FF2B5EF4-FFF2-40B4-BE49-F238E27FC236}">
                <a16:creationId xmlns:a16="http://schemas.microsoft.com/office/drawing/2014/main" id="{1B7C3D55-7036-ADDE-D91A-C37C5B478F1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905200"/>
            <a:ext cx="3789947" cy="9085501"/>
          </a:xfrm>
          <a:prstGeom prst="rect">
            <a:avLst/>
          </a:prstGeom>
        </p:spPr>
      </p:pic>
    </p:spTree>
    <p:extLst>
      <p:ext uri="{BB962C8B-B14F-4D97-AF65-F5344CB8AC3E}">
        <p14:creationId xmlns:p14="http://schemas.microsoft.com/office/powerpoint/2010/main" val="6386062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DE859C-B6CD-C85A-2103-D508276685B0}"/>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6CABC79A-C622-B9CD-4973-5DDB55ECEF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8191" y="-175802"/>
            <a:ext cx="2530548" cy="1181593"/>
          </a:xfrm>
          <a:prstGeom prst="rect">
            <a:avLst/>
          </a:prstGeom>
        </p:spPr>
      </p:pic>
      <p:sp>
        <p:nvSpPr>
          <p:cNvPr id="11" name="Rectangle 10">
            <a:extLst>
              <a:ext uri="{FF2B5EF4-FFF2-40B4-BE49-F238E27FC236}">
                <a16:creationId xmlns:a16="http://schemas.microsoft.com/office/drawing/2014/main" id="{7655F740-1CC9-AAF6-A819-6845C776FA1E}"/>
              </a:ext>
            </a:extLst>
          </p:cNvPr>
          <p:cNvSpPr/>
          <p:nvPr/>
        </p:nvSpPr>
        <p:spPr>
          <a:xfrm flipV="1">
            <a:off x="2748515" y="713503"/>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A1D1ECD6-4007-BDA3-EE74-F6439CCADED0}"/>
              </a:ext>
            </a:extLst>
          </p:cNvPr>
          <p:cNvSpPr txBox="1"/>
          <p:nvPr/>
        </p:nvSpPr>
        <p:spPr>
          <a:xfrm>
            <a:off x="3011752" y="184163"/>
            <a:ext cx="8891101" cy="461665"/>
          </a:xfrm>
          <a:prstGeom prst="rect">
            <a:avLst/>
          </a:prstGeom>
          <a:noFill/>
          <a:effectLst>
            <a:reflection blurRad="6350" stA="52000" endA="300" endPos="35000" dir="5400000" sy="-100000" algn="bl" rotWithShape="0"/>
          </a:effectLst>
        </p:spPr>
        <p:txBody>
          <a:bodyPr wrap="square" rtlCol="0">
            <a:spAutoFit/>
          </a:bodyPr>
          <a:lstStyle/>
          <a:p>
            <a:pPr algn="r" rtl="1"/>
            <a:r>
              <a:rPr lang="ar-EG" sz="2400" b="1" kern="0" dirty="0">
                <a:solidFill>
                  <a:srgbClr val="002060"/>
                </a:solidFill>
                <a:latin typeface="Calibri" panose="020F0502020204030204" pitchFamily="34" charset="0"/>
                <a:cs typeface="Calibri" panose="020F0502020204030204" pitchFamily="34" charset="0"/>
              </a:rPr>
              <a:t>المحاضرة العاشرة: </a:t>
            </a: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نظرية انتشار المبتكرات </a:t>
            </a:r>
            <a:r>
              <a:rPr lang="en-US" sz="2400" b="1" dirty="0">
                <a:solidFill>
                  <a:srgbClr val="00194C"/>
                </a:solidFill>
                <a:latin typeface="Times New Roman" panose="02020603050405020304" pitchFamily="18" charset="0"/>
                <a:cs typeface="Times New Roman" panose="02020603050405020304" pitchFamily="18" charset="0"/>
              </a:rPr>
              <a:t>Diffusion of Innovations Theory</a:t>
            </a:r>
            <a:endParaRPr lang="en-US" sz="2400" dirty="0">
              <a:solidFill>
                <a:srgbClr val="00194C"/>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40F139B-88B8-98A0-0F7C-1167399F63C8}"/>
              </a:ext>
            </a:extLst>
          </p:cNvPr>
          <p:cNvSpPr txBox="1"/>
          <p:nvPr/>
        </p:nvSpPr>
        <p:spPr>
          <a:xfrm>
            <a:off x="4824663" y="2071372"/>
            <a:ext cx="7078190" cy="4542975"/>
          </a:xfrm>
          <a:prstGeom prst="rect">
            <a:avLst/>
          </a:prstGeom>
          <a:noFill/>
        </p:spPr>
        <p:txBody>
          <a:bodyPr wrap="square">
            <a:spAutoFit/>
          </a:bodyPr>
          <a:lstStyle/>
          <a:p>
            <a:pPr marL="0" marR="0" algn="just" rtl="1">
              <a:lnSpc>
                <a:spcPct val="115000"/>
              </a:lnSpc>
              <a:spcAft>
                <a:spcPts val="800"/>
              </a:spcAft>
              <a:buNone/>
            </a:pPr>
            <a:r>
              <a:rPr lang="ar-SA" sz="2400" b="1" kern="0" dirty="0">
                <a:solidFill>
                  <a:srgbClr val="002060"/>
                </a:solidFill>
                <a:latin typeface="Calibri" panose="020F0502020204030204" pitchFamily="34" charset="0"/>
                <a:cs typeface="Calibri" panose="020F0502020204030204" pitchFamily="34" charset="0"/>
              </a:rPr>
              <a:t>تعرف نظرية انتشار المبتكرات بأنها</a:t>
            </a:r>
            <a:r>
              <a:rPr lang="en-US" sz="2400" b="1" kern="0" dirty="0">
                <a:solidFill>
                  <a:srgbClr val="002060"/>
                </a:solidFill>
                <a:latin typeface="Calibri" panose="020F0502020204030204" pitchFamily="34" charset="0"/>
                <a:cs typeface="Calibri" panose="020F0502020204030204" pitchFamily="34" charset="0"/>
              </a:rPr>
              <a:t>:</a:t>
            </a:r>
          </a:p>
          <a:p>
            <a:pPr marL="0" marR="0" algn="just"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نظرية تشرح الكيفية التي تنتشر بها الأفكار أو المنتجات أو الابتكارات الجديدة داخل مجتمع ما، وذلك من خلال عملية اتصال متسلسلة، يتم فيها نقل الابتكار عبر قنوات محددة، خلال فترة زمنية معينة، بين أعضاء ذلك المجتمع</a:t>
            </a:r>
            <a:r>
              <a:rPr lang="en-US" sz="2400" kern="0" dirty="0">
                <a:solidFill>
                  <a:srgbClr val="002060"/>
                </a:solidFill>
                <a:latin typeface="Calibri" panose="020F0502020204030204" pitchFamily="34" charset="0"/>
                <a:cs typeface="Calibri" panose="020F0502020204030204" pitchFamily="34" charset="0"/>
              </a:rPr>
              <a:t>.</a:t>
            </a:r>
          </a:p>
          <a:p>
            <a:pPr algn="just" rtl="1">
              <a:lnSpc>
                <a:spcPct val="150000"/>
              </a:lnSpc>
              <a:buNone/>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تركز النظرية على </a:t>
            </a:r>
            <a:r>
              <a:rPr lang="ar-SA" sz="2400" b="1" kern="0" dirty="0">
                <a:solidFill>
                  <a:srgbClr val="002060"/>
                </a:solidFill>
                <a:latin typeface="Calibri" panose="020F0502020204030204" pitchFamily="34" charset="0"/>
                <a:cs typeface="Calibri" panose="020F0502020204030204" pitchFamily="34" charset="0"/>
              </a:rPr>
              <a:t>العوامل التي تؤثر في قرار الأفراد بتبني أو رفض الابتكار</a:t>
            </a:r>
            <a:r>
              <a:rPr lang="ar-SA" sz="2400" kern="0" dirty="0">
                <a:solidFill>
                  <a:srgbClr val="002060"/>
                </a:solidFill>
                <a:latin typeface="Calibri" panose="020F0502020204030204" pitchFamily="34" charset="0"/>
                <a:cs typeface="Calibri" panose="020F0502020204030204" pitchFamily="34" charset="0"/>
              </a:rPr>
              <a:t>، كما تصنّف الأفراد إلى مجموعات وفق درجة استعدادهم لتبني المبتكرات</a:t>
            </a:r>
            <a:r>
              <a:rPr lang="ar-EG" sz="2400" kern="0" dirty="0">
                <a:solidFill>
                  <a:srgbClr val="002060"/>
                </a:solidFill>
                <a:latin typeface="Calibri" panose="020F0502020204030204" pitchFamily="34" charset="0"/>
                <a:cs typeface="Calibri" panose="020F0502020204030204" pitchFamily="34" charset="0"/>
              </a:rPr>
              <a:t>.</a:t>
            </a:r>
            <a:endParaRPr lang="en-US" sz="2400" kern="0" dirty="0">
              <a:solidFill>
                <a:srgbClr val="002060"/>
              </a:solidFill>
              <a:latin typeface="Calibri" panose="020F0502020204030204" pitchFamily="34" charset="0"/>
              <a:cs typeface="Calibri" panose="020F0502020204030204" pitchFamily="34" charset="0"/>
            </a:endParaRPr>
          </a:p>
        </p:txBody>
      </p:sp>
      <p:sp>
        <p:nvSpPr>
          <p:cNvPr id="5" name="Rectangle 4">
            <a:extLst>
              <a:ext uri="{FF2B5EF4-FFF2-40B4-BE49-F238E27FC236}">
                <a16:creationId xmlns:a16="http://schemas.microsoft.com/office/drawing/2014/main" id="{DA1BE4A4-259D-C477-0E3C-A1B47D523B6B}"/>
              </a:ext>
            </a:extLst>
          </p:cNvPr>
          <p:cNvSpPr/>
          <p:nvPr/>
        </p:nvSpPr>
        <p:spPr>
          <a:xfrm>
            <a:off x="0" y="860646"/>
            <a:ext cx="12109053"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EG" sz="2800" b="1" kern="0" dirty="0">
                <a:solidFill>
                  <a:schemeClr val="bg1"/>
                </a:solidFill>
                <a:latin typeface="Calibri" panose="020F0502020204030204" pitchFamily="34" charset="0"/>
                <a:cs typeface="Calibri" panose="020F0502020204030204" pitchFamily="34" charset="0"/>
              </a:rPr>
              <a:t> 📚 مفهوم النظرية :</a:t>
            </a:r>
            <a:endParaRPr lang="en-US" sz="2800" b="1" dirty="0">
              <a:solidFill>
                <a:schemeClr val="bg1"/>
              </a:solidFill>
              <a:latin typeface="Alexandria" charset="0"/>
              <a:cs typeface="Alexandria" charset="0"/>
            </a:endParaRPr>
          </a:p>
        </p:txBody>
      </p:sp>
      <p:pic>
        <p:nvPicPr>
          <p:cNvPr id="8" name="Picture 7">
            <a:extLst>
              <a:ext uri="{FF2B5EF4-FFF2-40B4-BE49-F238E27FC236}">
                <a16:creationId xmlns:a16="http://schemas.microsoft.com/office/drawing/2014/main" id="{90A0E83E-B36C-9C73-D146-5DBCFB91B2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790373"/>
            <a:ext cx="4620126" cy="9889543"/>
          </a:xfrm>
          <a:prstGeom prst="rect">
            <a:avLst/>
          </a:prstGeom>
        </p:spPr>
      </p:pic>
    </p:spTree>
    <p:extLst>
      <p:ext uri="{BB962C8B-B14F-4D97-AF65-F5344CB8AC3E}">
        <p14:creationId xmlns:p14="http://schemas.microsoft.com/office/powerpoint/2010/main" val="25760038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3AFF2F-21E4-AA84-D0FA-FC8E5A7A421F}"/>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94D01D4A-E82F-9B68-D4D3-F6319625D4E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4242" y="-169516"/>
            <a:ext cx="2530548" cy="1181593"/>
          </a:xfrm>
          <a:prstGeom prst="rect">
            <a:avLst/>
          </a:prstGeom>
        </p:spPr>
      </p:pic>
      <p:sp>
        <p:nvSpPr>
          <p:cNvPr id="11" name="Rectangle 10">
            <a:extLst>
              <a:ext uri="{FF2B5EF4-FFF2-40B4-BE49-F238E27FC236}">
                <a16:creationId xmlns:a16="http://schemas.microsoft.com/office/drawing/2014/main" id="{E918273A-0A11-8AAD-7BCB-3AC2E7392A85}"/>
              </a:ext>
            </a:extLst>
          </p:cNvPr>
          <p:cNvSpPr/>
          <p:nvPr/>
        </p:nvSpPr>
        <p:spPr>
          <a:xfrm flipV="1">
            <a:off x="2574759" y="652114"/>
            <a:ext cx="9617242"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EDD6F5C6-231A-2897-DBD5-E9DA9954B5B5}"/>
              </a:ext>
            </a:extLst>
          </p:cNvPr>
          <p:cNvSpPr txBox="1"/>
          <p:nvPr/>
        </p:nvSpPr>
        <p:spPr>
          <a:xfrm>
            <a:off x="3300899" y="190449"/>
            <a:ext cx="8891101" cy="461665"/>
          </a:xfrm>
          <a:prstGeom prst="rect">
            <a:avLst/>
          </a:prstGeom>
          <a:noFill/>
          <a:effectLst>
            <a:reflection blurRad="6350" stA="52000" endA="300" endPos="35000" dir="5400000" sy="-100000" algn="bl" rotWithShape="0"/>
          </a:effectLst>
        </p:spPr>
        <p:txBody>
          <a:bodyPr wrap="square" rtlCol="0">
            <a:spAutoFit/>
          </a:bodyPr>
          <a:lstStyle/>
          <a:p>
            <a:pPr algn="r" rtl="1"/>
            <a:r>
              <a:rPr lang="ar-EG" sz="2400" b="1" kern="0" dirty="0">
                <a:solidFill>
                  <a:srgbClr val="002060"/>
                </a:solidFill>
                <a:latin typeface="Calibri" panose="020F0502020204030204" pitchFamily="34" charset="0"/>
                <a:cs typeface="Calibri" panose="020F0502020204030204" pitchFamily="34" charset="0"/>
              </a:rPr>
              <a:t>المحاضرة العاشرة: </a:t>
            </a: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نظرية انتشار المبتكرات </a:t>
            </a:r>
            <a:r>
              <a:rPr lang="en-US" sz="2400" b="1" dirty="0">
                <a:solidFill>
                  <a:srgbClr val="00194C"/>
                </a:solidFill>
                <a:latin typeface="Times New Roman" panose="02020603050405020304" pitchFamily="18" charset="0"/>
                <a:cs typeface="Times New Roman" panose="02020603050405020304" pitchFamily="18" charset="0"/>
              </a:rPr>
              <a:t>Diffusion of Innovations Theory</a:t>
            </a:r>
            <a:endParaRPr lang="en-US" sz="2400" dirty="0">
              <a:solidFill>
                <a:srgbClr val="00194C"/>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7BD1E4D9-8C4A-14E1-308E-CC421FA13506}"/>
              </a:ext>
            </a:extLst>
          </p:cNvPr>
          <p:cNvSpPr txBox="1"/>
          <p:nvPr/>
        </p:nvSpPr>
        <p:spPr>
          <a:xfrm>
            <a:off x="3958389" y="2110726"/>
            <a:ext cx="8073190" cy="4095160"/>
          </a:xfrm>
          <a:prstGeom prst="rect">
            <a:avLst/>
          </a:prstGeom>
          <a:noFill/>
        </p:spPr>
        <p:txBody>
          <a:bodyPr wrap="square">
            <a:spAutoFit/>
          </a:bodyPr>
          <a:lstStyle/>
          <a:p>
            <a:pPr marL="0" marR="0" algn="just" rtl="1">
              <a:lnSpc>
                <a:spcPct val="115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ظهرت هذه النظرية لأول مرة في مطلع الستينيات، على يد الباحث الأمريكي إيفريت روجرز</a:t>
            </a:r>
            <a:r>
              <a:rPr lang="en-US" sz="2400"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Everett Rogers</a:t>
            </a:r>
            <a:r>
              <a:rPr lang="en-US" sz="2400" kern="0" dirty="0">
                <a:solidFill>
                  <a:srgbClr val="002060"/>
                </a:solidFill>
                <a:latin typeface="Calibri" panose="020F0502020204030204" pitchFamily="34" charset="0"/>
                <a:cs typeface="Calibri" panose="020F0502020204030204" pitchFamily="34" charset="0"/>
              </a:rPr>
              <a:t>)</a:t>
            </a:r>
            <a:r>
              <a:rPr lang="ar-SA" sz="2400" kern="0" dirty="0">
                <a:solidFill>
                  <a:srgbClr val="002060"/>
                </a:solidFill>
                <a:latin typeface="Calibri" panose="020F0502020204030204" pitchFamily="34" charset="0"/>
                <a:cs typeface="Calibri" panose="020F0502020204030204" pitchFamily="34" charset="0"/>
              </a:rPr>
              <a:t>، من خلال كتابه الشهير </a:t>
            </a:r>
            <a:r>
              <a:rPr lang="en-US" sz="2400" kern="0" dirty="0">
                <a:solidFill>
                  <a:srgbClr val="002060"/>
                </a:solidFill>
                <a:latin typeface="Calibri" panose="020F0502020204030204" pitchFamily="34" charset="0"/>
                <a:cs typeface="Calibri" panose="020F0502020204030204" pitchFamily="34" charset="0"/>
              </a:rPr>
              <a:t>"</a:t>
            </a:r>
            <a:r>
              <a:rPr lang="en-US" sz="2400" b="1" kern="0" dirty="0">
                <a:solidFill>
                  <a:srgbClr val="002060"/>
                </a:solidFill>
                <a:latin typeface="Times New Roman" panose="02020603050405020304" pitchFamily="18" charset="0"/>
                <a:cs typeface="Times New Roman" panose="02020603050405020304" pitchFamily="18" charset="0"/>
              </a:rPr>
              <a:t>Diffusion of Innovations</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الذي صدر عام </a:t>
            </a:r>
            <a:r>
              <a:rPr lang="en-US" sz="2400" b="1" kern="0" dirty="0">
                <a:solidFill>
                  <a:srgbClr val="002060"/>
                </a:solidFill>
                <a:latin typeface="Times New Roman" panose="02020603050405020304" pitchFamily="18" charset="0"/>
                <a:cs typeface="Times New Roman" panose="02020603050405020304" pitchFamily="18" charset="0"/>
              </a:rPr>
              <a:t>1962</a:t>
            </a:r>
            <a:endParaRPr lang="ar-EG" sz="2400" b="1" kern="0" dirty="0">
              <a:solidFill>
                <a:srgbClr val="002060"/>
              </a:solidFill>
              <a:latin typeface="Times New Roman" panose="02020603050405020304" pitchFamily="18" charset="0"/>
              <a:cs typeface="Times New Roman" panose="02020603050405020304" pitchFamily="18" charset="0"/>
            </a:endParaRPr>
          </a:p>
          <a:p>
            <a:pPr marL="0" marR="0" algn="just" rtl="1">
              <a:lnSpc>
                <a:spcPct val="115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استند روجرز في بنائه النظري إلى مجموعة من الدراسات التي تناولت انتشار الابتكار في مجالات مختلفة، مثل الزراعة والصحة والتعليم والتقنية، ودمجها في نموذج نظري شامل يفسّر العملية الاتصالية التي تؤدي إلى انتشار الابتكار</a:t>
            </a:r>
            <a:r>
              <a:rPr lang="en-US" sz="2400" kern="0" dirty="0">
                <a:solidFill>
                  <a:srgbClr val="002060"/>
                </a:solidFill>
                <a:latin typeface="Calibri" panose="020F0502020204030204" pitchFamily="34" charset="0"/>
                <a:cs typeface="Calibri" panose="020F0502020204030204" pitchFamily="34" charset="0"/>
              </a:rPr>
              <a:t>.</a:t>
            </a:r>
          </a:p>
          <a:p>
            <a:pPr marL="0" marR="0" algn="just" rtl="1">
              <a:lnSpc>
                <a:spcPct val="115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وقد شهدت النظرية تطورًا ملحوظًا في العقود التالية، وتم توظيفها في عدد كبير من الدراسات الأكاديمية والتطبيقات الواقعية، خاصة في مجالات الإعلام، التسويق، الصحة العامة، والتعليم الرقمي</a:t>
            </a:r>
            <a:r>
              <a:rPr lang="en-US" sz="18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FA6C45E8-F0A2-AA7C-1D87-BA6DFF317981}"/>
              </a:ext>
            </a:extLst>
          </p:cNvPr>
          <p:cNvSpPr/>
          <p:nvPr/>
        </p:nvSpPr>
        <p:spPr>
          <a:xfrm>
            <a:off x="75226" y="864708"/>
            <a:ext cx="12041548" cy="933609"/>
          </a:xfrm>
          <a:prstGeom prst="rect">
            <a:avLst/>
          </a:prstGeom>
          <a:solidFill>
            <a:srgbClr val="00194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r>
              <a:rPr lang="ar-EG" sz="2800" b="1" kern="0" dirty="0">
                <a:solidFill>
                  <a:schemeClr val="bg1"/>
                </a:solidFill>
                <a:latin typeface="Calibri" panose="020F0502020204030204" pitchFamily="34" charset="0"/>
                <a:cs typeface="Calibri" panose="020F0502020204030204" pitchFamily="34" charset="0"/>
              </a:rPr>
              <a:t>📚</a:t>
            </a:r>
            <a:r>
              <a:rPr lang="ar-EG" b="1" kern="0" dirty="0">
                <a:solidFill>
                  <a:schemeClr val="bg1"/>
                </a:solidFill>
                <a:latin typeface="Calibri" panose="020F0502020204030204" pitchFamily="34" charset="0"/>
                <a:cs typeface="Calibri" panose="020F0502020204030204" pitchFamily="34" charset="0"/>
              </a:rPr>
              <a:t> </a:t>
            </a:r>
            <a:r>
              <a:rPr lang="ar-EG" sz="2800" b="1" kern="0" dirty="0">
                <a:solidFill>
                  <a:schemeClr val="bg1"/>
                </a:solidFill>
                <a:latin typeface="Calibri" panose="020F0502020204030204" pitchFamily="34" charset="0"/>
                <a:cs typeface="Calibri" panose="020F0502020204030204" pitchFamily="34" charset="0"/>
              </a:rPr>
              <a:t>النشأة التاريخية للنظرية:</a:t>
            </a:r>
            <a:endParaRPr lang="en-US" sz="2800" dirty="0"/>
          </a:p>
        </p:txBody>
      </p:sp>
      <p:pic>
        <p:nvPicPr>
          <p:cNvPr id="3" name="Picture 2">
            <a:extLst>
              <a:ext uri="{FF2B5EF4-FFF2-40B4-BE49-F238E27FC236}">
                <a16:creationId xmlns:a16="http://schemas.microsoft.com/office/drawing/2014/main" id="{8A3D9181-CD07-121E-7AEC-363939AF92C1}"/>
              </a:ext>
            </a:extLst>
          </p:cNvPr>
          <p:cNvPicPr>
            <a:picLocks noChangeAspect="1"/>
          </p:cNvPicPr>
          <p:nvPr/>
        </p:nvPicPr>
        <p:blipFill>
          <a:blip r:embed="rId4"/>
          <a:stretch>
            <a:fillRect/>
          </a:stretch>
        </p:blipFill>
        <p:spPr>
          <a:xfrm>
            <a:off x="160421" y="2110726"/>
            <a:ext cx="3489910" cy="42862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596385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589DCC-D066-AEFF-4E74-17B726717176}"/>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4DC0999E-3FC8-46AA-28F9-C206ACA10FD9}"/>
              </a:ext>
            </a:extLst>
          </p:cNvPr>
          <p:cNvPicPr>
            <a:picLocks noChangeAspect="1"/>
          </p:cNvPicPr>
          <p:nvPr/>
        </p:nvPicPr>
        <p:blipFill>
          <a:blip r:embed="rId2">
            <a:alphaModFix amt="35000"/>
          </a:blip>
          <a:stretch>
            <a:fillRect/>
          </a:stretch>
        </p:blipFill>
        <p:spPr>
          <a:xfrm>
            <a:off x="1" y="0"/>
            <a:ext cx="12192000" cy="6975016"/>
          </a:xfrm>
          <a:prstGeom prst="rect">
            <a:avLst/>
          </a:prstGeom>
        </p:spPr>
      </p:pic>
      <p:sp>
        <p:nvSpPr>
          <p:cNvPr id="3" name="Rectangle 2">
            <a:extLst>
              <a:ext uri="{FF2B5EF4-FFF2-40B4-BE49-F238E27FC236}">
                <a16:creationId xmlns:a16="http://schemas.microsoft.com/office/drawing/2014/main" id="{F9641B8D-992B-43E1-0CAA-D356836DB5C4}"/>
              </a:ext>
            </a:extLst>
          </p:cNvPr>
          <p:cNvSpPr/>
          <p:nvPr/>
        </p:nvSpPr>
        <p:spPr>
          <a:xfrm>
            <a:off x="-1" y="2533860"/>
            <a:ext cx="12192001" cy="1181593"/>
          </a:xfrm>
          <a:prstGeom prst="rect">
            <a:avLst/>
          </a:prstGeom>
          <a:solidFill>
            <a:srgbClr val="00194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kern="0" dirty="0">
                <a:solidFill>
                  <a:srgbClr val="E7E6E6"/>
                </a:solidFill>
                <a:latin typeface="Calibri" panose="020F0502020204030204" pitchFamily="34" charset="0"/>
                <a:cs typeface="Calibri" panose="020F0502020204030204" pitchFamily="34" charset="0"/>
              </a:rPr>
              <a:t>📚 </a:t>
            </a:r>
            <a:r>
              <a:rPr lang="ar-EG" sz="2800" b="1" kern="0" dirty="0">
                <a:solidFill>
                  <a:schemeClr val="bg1"/>
                </a:solidFill>
                <a:latin typeface="Calibri" panose="020F0502020204030204" pitchFamily="34" charset="0"/>
                <a:cs typeface="Calibri" panose="020F0502020204030204" pitchFamily="34" charset="0"/>
              </a:rPr>
              <a:t>الفروض الأساسية لنظرية انتشار المبتكرات</a:t>
            </a:r>
          </a:p>
        </p:txBody>
      </p:sp>
      <p:pic>
        <p:nvPicPr>
          <p:cNvPr id="4" name="Graphic 21">
            <a:extLst>
              <a:ext uri="{FF2B5EF4-FFF2-40B4-BE49-F238E27FC236}">
                <a16:creationId xmlns:a16="http://schemas.microsoft.com/office/drawing/2014/main" id="{A2C0AD91-30E5-EC92-DCDB-789342D7230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4242" y="-169516"/>
            <a:ext cx="2530548" cy="1181593"/>
          </a:xfrm>
          <a:prstGeom prst="rect">
            <a:avLst/>
          </a:prstGeom>
        </p:spPr>
      </p:pic>
    </p:spTree>
    <p:extLst>
      <p:ext uri="{BB962C8B-B14F-4D97-AF65-F5344CB8AC3E}">
        <p14:creationId xmlns:p14="http://schemas.microsoft.com/office/powerpoint/2010/main" val="28460718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967116-2534-0301-2C04-7BA249884E7B}"/>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5B7C244A-83D3-FD4D-B923-45C15D4FAF8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69" y="0"/>
            <a:ext cx="2530548" cy="1181593"/>
          </a:xfrm>
          <a:prstGeom prst="rect">
            <a:avLst/>
          </a:prstGeom>
        </p:spPr>
      </p:pic>
      <p:sp>
        <p:nvSpPr>
          <p:cNvPr id="11" name="Rectangle 10">
            <a:extLst>
              <a:ext uri="{FF2B5EF4-FFF2-40B4-BE49-F238E27FC236}">
                <a16:creationId xmlns:a16="http://schemas.microsoft.com/office/drawing/2014/main" id="{EFF7C4C6-23B5-61D2-29D2-F5658627AADD}"/>
              </a:ext>
            </a:extLst>
          </p:cNvPr>
          <p:cNvSpPr/>
          <p:nvPr/>
        </p:nvSpPr>
        <p:spPr>
          <a:xfrm>
            <a:off x="2529179" y="719647"/>
            <a:ext cx="9662821" cy="735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018E0B7D-C946-1F9D-D537-3F85E52F9C07}"/>
              </a:ext>
            </a:extLst>
          </p:cNvPr>
          <p:cNvSpPr/>
          <p:nvPr/>
        </p:nvSpPr>
        <p:spPr>
          <a:xfrm>
            <a:off x="2529179" y="823963"/>
            <a:ext cx="9662821" cy="63532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rPr>
              <a:t>📚الفروض الأساسية لنظرية انتشار المبتكرات</a:t>
            </a:r>
            <a:endParaRPr kumimoji="0" lang="en-US"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15" name="Rectangle 14">
            <a:extLst>
              <a:ext uri="{FF2B5EF4-FFF2-40B4-BE49-F238E27FC236}">
                <a16:creationId xmlns:a16="http://schemas.microsoft.com/office/drawing/2014/main" id="{695F0645-84B0-A149-39E5-43F5A3079B11}"/>
              </a:ext>
            </a:extLst>
          </p:cNvPr>
          <p:cNvSpPr/>
          <p:nvPr/>
        </p:nvSpPr>
        <p:spPr>
          <a:xfrm>
            <a:off x="120316" y="2406233"/>
            <a:ext cx="9675830"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194C"/>
                </a:solidFill>
                <a:cs typeface="Times New Roman" panose="02020603050405020304" pitchFamily="18" charset="0"/>
              </a:rPr>
              <a:t>الانتشار عملية اتصال اجتماعي</a:t>
            </a:r>
          </a:p>
        </p:txBody>
      </p:sp>
      <p:sp>
        <p:nvSpPr>
          <p:cNvPr id="16" name="Rectangle 15">
            <a:extLst>
              <a:ext uri="{FF2B5EF4-FFF2-40B4-BE49-F238E27FC236}">
                <a16:creationId xmlns:a16="http://schemas.microsoft.com/office/drawing/2014/main" id="{D82FB1F9-D17C-1C10-7394-CE466AACA85B}"/>
              </a:ext>
            </a:extLst>
          </p:cNvPr>
          <p:cNvSpPr/>
          <p:nvPr/>
        </p:nvSpPr>
        <p:spPr>
          <a:xfrm>
            <a:off x="9962147" y="2418750"/>
            <a:ext cx="1940706"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الفرض الأول</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17" name="Rectangle 16">
            <a:extLst>
              <a:ext uri="{FF2B5EF4-FFF2-40B4-BE49-F238E27FC236}">
                <a16:creationId xmlns:a16="http://schemas.microsoft.com/office/drawing/2014/main" id="{DB44697E-38E4-22EC-E007-55046A163793}"/>
              </a:ext>
            </a:extLst>
          </p:cNvPr>
          <p:cNvSpPr/>
          <p:nvPr/>
        </p:nvSpPr>
        <p:spPr>
          <a:xfrm>
            <a:off x="9962147" y="3115694"/>
            <a:ext cx="1940706"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الفرض الثاني</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19" name="Rectangle 18">
            <a:extLst>
              <a:ext uri="{FF2B5EF4-FFF2-40B4-BE49-F238E27FC236}">
                <a16:creationId xmlns:a16="http://schemas.microsoft.com/office/drawing/2014/main" id="{14C07E7A-462D-1B98-7581-E2764EFD8188}"/>
              </a:ext>
            </a:extLst>
          </p:cNvPr>
          <p:cNvSpPr/>
          <p:nvPr/>
        </p:nvSpPr>
        <p:spPr>
          <a:xfrm>
            <a:off x="120315" y="3145692"/>
            <a:ext cx="967583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194C"/>
                </a:solidFill>
                <a:cs typeface="Times New Roman" panose="02020603050405020304" pitchFamily="18" charset="0"/>
              </a:rPr>
              <a:t>تبني الابتكار عملية تدريجية تمر بمراحل</a:t>
            </a:r>
          </a:p>
        </p:txBody>
      </p:sp>
      <p:sp>
        <p:nvSpPr>
          <p:cNvPr id="20" name="Rectangle 19">
            <a:extLst>
              <a:ext uri="{FF2B5EF4-FFF2-40B4-BE49-F238E27FC236}">
                <a16:creationId xmlns:a16="http://schemas.microsoft.com/office/drawing/2014/main" id="{BE3DE45C-C1E9-2826-41AB-85A48A6026A6}"/>
              </a:ext>
            </a:extLst>
          </p:cNvPr>
          <p:cNvSpPr/>
          <p:nvPr/>
        </p:nvSpPr>
        <p:spPr>
          <a:xfrm>
            <a:off x="9962147" y="3788485"/>
            <a:ext cx="1940706"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الفرض الثالث</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21" name="Rectangle 20">
            <a:extLst>
              <a:ext uri="{FF2B5EF4-FFF2-40B4-BE49-F238E27FC236}">
                <a16:creationId xmlns:a16="http://schemas.microsoft.com/office/drawing/2014/main" id="{95033C86-DD5A-FDFF-5955-C70F86835FEE}"/>
              </a:ext>
            </a:extLst>
          </p:cNvPr>
          <p:cNvSpPr/>
          <p:nvPr/>
        </p:nvSpPr>
        <p:spPr>
          <a:xfrm>
            <a:off x="120314" y="3826041"/>
            <a:ext cx="967583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194C"/>
                </a:solidFill>
                <a:cs typeface="Times New Roman" panose="02020603050405020304" pitchFamily="18" charset="0"/>
              </a:rPr>
              <a:t>الأفراد يختلفون في استجابتهم للمبتكر</a:t>
            </a:r>
          </a:p>
        </p:txBody>
      </p:sp>
      <p:sp>
        <p:nvSpPr>
          <p:cNvPr id="22" name="Rectangle 21">
            <a:extLst>
              <a:ext uri="{FF2B5EF4-FFF2-40B4-BE49-F238E27FC236}">
                <a16:creationId xmlns:a16="http://schemas.microsoft.com/office/drawing/2014/main" id="{3B35254F-2246-9637-A4CB-4D372F269451}"/>
              </a:ext>
            </a:extLst>
          </p:cNvPr>
          <p:cNvSpPr/>
          <p:nvPr/>
        </p:nvSpPr>
        <p:spPr>
          <a:xfrm>
            <a:off x="9962147" y="4561445"/>
            <a:ext cx="1940706"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الفرض الرابع </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23" name="Rectangle 22">
            <a:extLst>
              <a:ext uri="{FF2B5EF4-FFF2-40B4-BE49-F238E27FC236}">
                <a16:creationId xmlns:a16="http://schemas.microsoft.com/office/drawing/2014/main" id="{AB6AC59B-0543-3CA1-358D-A9DFE06D49CC}"/>
              </a:ext>
            </a:extLst>
          </p:cNvPr>
          <p:cNvSpPr/>
          <p:nvPr/>
        </p:nvSpPr>
        <p:spPr>
          <a:xfrm>
            <a:off x="120313" y="4526214"/>
            <a:ext cx="9675833"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194C"/>
                </a:solidFill>
                <a:cs typeface="Times New Roman" panose="02020603050405020304" pitchFamily="18" charset="0"/>
              </a:rPr>
              <a:t>خصائص الابتكار تؤثر على سرعة تبنيه</a:t>
            </a:r>
          </a:p>
        </p:txBody>
      </p:sp>
      <p:sp>
        <p:nvSpPr>
          <p:cNvPr id="3" name="TextBox 2">
            <a:extLst>
              <a:ext uri="{FF2B5EF4-FFF2-40B4-BE49-F238E27FC236}">
                <a16:creationId xmlns:a16="http://schemas.microsoft.com/office/drawing/2014/main" id="{0FB24812-23D0-17D4-E86B-ED4494996D83}"/>
              </a:ext>
            </a:extLst>
          </p:cNvPr>
          <p:cNvSpPr txBox="1"/>
          <p:nvPr/>
        </p:nvSpPr>
        <p:spPr>
          <a:xfrm>
            <a:off x="3011752" y="184163"/>
            <a:ext cx="8891101" cy="461665"/>
          </a:xfrm>
          <a:prstGeom prst="rect">
            <a:avLst/>
          </a:prstGeom>
          <a:noFill/>
          <a:effectLst>
            <a:reflection blurRad="6350" stA="52000" endA="300" endPos="35000" dir="5400000" sy="-100000" algn="bl" rotWithShape="0"/>
          </a:effectLst>
        </p:spPr>
        <p:txBody>
          <a:bodyPr wrap="square" rtlCol="0">
            <a:spAutoFit/>
          </a:bodyPr>
          <a:lstStyle/>
          <a:p>
            <a:pPr algn="r" rtl="1"/>
            <a:r>
              <a:rPr lang="ar-EG" sz="2400" b="1" kern="0" dirty="0">
                <a:solidFill>
                  <a:srgbClr val="002060"/>
                </a:solidFill>
                <a:latin typeface="Calibri" panose="020F0502020204030204" pitchFamily="34" charset="0"/>
                <a:cs typeface="Calibri" panose="020F0502020204030204" pitchFamily="34" charset="0"/>
              </a:rPr>
              <a:t>المحاضرة العاشرة: </a:t>
            </a: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نظرية انتشار المبتكرات </a:t>
            </a:r>
            <a:r>
              <a:rPr lang="en-US" sz="2400" b="1" dirty="0">
                <a:solidFill>
                  <a:srgbClr val="00194C"/>
                </a:solidFill>
                <a:latin typeface="Times New Roman" panose="02020603050405020304" pitchFamily="18" charset="0"/>
                <a:cs typeface="Times New Roman" panose="02020603050405020304" pitchFamily="18" charset="0"/>
              </a:rPr>
              <a:t>Diffusion of Innovations Theory</a:t>
            </a:r>
            <a:endParaRPr lang="en-US" sz="2400" dirty="0">
              <a:solidFill>
                <a:srgbClr val="00194C"/>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70FF4929-5A6D-8D6B-B712-7901114398CD}"/>
              </a:ext>
            </a:extLst>
          </p:cNvPr>
          <p:cNvSpPr txBox="1"/>
          <p:nvPr/>
        </p:nvSpPr>
        <p:spPr>
          <a:xfrm>
            <a:off x="1263316" y="1666028"/>
            <a:ext cx="10268952" cy="490199"/>
          </a:xfrm>
          <a:prstGeom prst="rect">
            <a:avLst/>
          </a:prstGeom>
          <a:noFill/>
        </p:spPr>
        <p:txBody>
          <a:bodyPr wrap="square">
            <a:spAutoFit/>
          </a:bodyPr>
          <a:lstStyle/>
          <a:p>
            <a:pPr algn="r" rtl="1">
              <a:lnSpc>
                <a:spcPct val="115000"/>
              </a:lnSpc>
              <a:spcAft>
                <a:spcPts val="800"/>
              </a:spcAft>
            </a:pPr>
            <a:r>
              <a:rPr lang="ar-SA" sz="2400" b="1" kern="0" dirty="0">
                <a:solidFill>
                  <a:srgbClr val="00194C"/>
                </a:solidFill>
                <a:effectLst/>
                <a:ea typeface="Times New Roman" panose="02020603050405020304" pitchFamily="18" charset="0"/>
                <a:cs typeface="Times New Roman" panose="02020603050405020304" pitchFamily="18" charset="0"/>
              </a:rPr>
              <a:t>قامت نظرية إيفريت روجرز </a:t>
            </a:r>
            <a:r>
              <a:rPr lang="en-US" sz="2400" b="1" kern="0" dirty="0">
                <a:solidFill>
                  <a:srgbClr val="002060"/>
                </a:solidFill>
                <a:latin typeface="Times New Roman" panose="02020603050405020304" pitchFamily="18" charset="0"/>
                <a:cs typeface="Times New Roman" panose="02020603050405020304" pitchFamily="18" charset="0"/>
              </a:rPr>
              <a:t>Everett Rogers</a:t>
            </a:r>
            <a:r>
              <a:rPr lang="ar-EG" sz="2400" b="1" kern="0" dirty="0">
                <a:solidFill>
                  <a:srgbClr val="002060"/>
                </a:solidFill>
                <a:latin typeface="Times New Roman" panose="02020603050405020304" pitchFamily="18" charset="0"/>
                <a:cs typeface="Times New Roman" panose="02020603050405020304" pitchFamily="18" charset="0"/>
              </a:rPr>
              <a:t> </a:t>
            </a:r>
            <a:r>
              <a:rPr lang="ar-SA" sz="2400" b="1" kern="0" dirty="0">
                <a:solidFill>
                  <a:srgbClr val="00194C"/>
                </a:solidFill>
                <a:effectLst/>
                <a:ea typeface="Times New Roman" panose="02020603050405020304" pitchFamily="18" charset="0"/>
                <a:cs typeface="Times New Roman" panose="02020603050405020304" pitchFamily="18" charset="0"/>
              </a:rPr>
              <a:t>على مجموعة من الفروض أو الافتراضات الأساسية</a:t>
            </a:r>
            <a:r>
              <a:rPr lang="ar-EG" sz="2400" b="1" kern="0" dirty="0">
                <a:solidFill>
                  <a:srgbClr val="00194C"/>
                </a:solidFill>
                <a:effectLst/>
                <a:ea typeface="Times New Roman" panose="02020603050405020304" pitchFamily="18" charset="0"/>
                <a:cs typeface="Times New Roman" panose="02020603050405020304" pitchFamily="18" charset="0"/>
              </a:rPr>
              <a:t>:</a:t>
            </a:r>
            <a:endParaRPr lang="en-US" sz="2400" b="1" kern="100" dirty="0">
              <a:solidFill>
                <a:srgbClr val="00194C"/>
              </a:solidFill>
              <a:effectLst/>
              <a:ea typeface="Calibri" panose="020F050202020403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2DF57CB7-F759-3BF8-0232-437FBE6F7D19}"/>
              </a:ext>
            </a:extLst>
          </p:cNvPr>
          <p:cNvSpPr/>
          <p:nvPr/>
        </p:nvSpPr>
        <p:spPr>
          <a:xfrm>
            <a:off x="9962147" y="5246597"/>
            <a:ext cx="1940706"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الفرض الخامس</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8" name="Rectangle 7">
            <a:extLst>
              <a:ext uri="{FF2B5EF4-FFF2-40B4-BE49-F238E27FC236}">
                <a16:creationId xmlns:a16="http://schemas.microsoft.com/office/drawing/2014/main" id="{DBC067F7-21D9-8BEE-7903-DDA81ABF8CA0}"/>
              </a:ext>
            </a:extLst>
          </p:cNvPr>
          <p:cNvSpPr/>
          <p:nvPr/>
        </p:nvSpPr>
        <p:spPr>
          <a:xfrm>
            <a:off x="9962147" y="5931749"/>
            <a:ext cx="1940706"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الفرض السادس</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9" name="Rectangle 8">
            <a:extLst>
              <a:ext uri="{FF2B5EF4-FFF2-40B4-BE49-F238E27FC236}">
                <a16:creationId xmlns:a16="http://schemas.microsoft.com/office/drawing/2014/main" id="{60C79768-9447-B075-7566-5873C243CB7C}"/>
              </a:ext>
            </a:extLst>
          </p:cNvPr>
          <p:cNvSpPr/>
          <p:nvPr/>
        </p:nvSpPr>
        <p:spPr>
          <a:xfrm>
            <a:off x="118943" y="5966980"/>
            <a:ext cx="9675834"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194C"/>
                </a:solidFill>
                <a:cs typeface="Times New Roman" panose="02020603050405020304" pitchFamily="18" charset="0"/>
              </a:rPr>
              <a:t>الابتكارات تنتشر وفق منحنى زمني</a:t>
            </a:r>
          </a:p>
        </p:txBody>
      </p:sp>
      <p:sp>
        <p:nvSpPr>
          <p:cNvPr id="10" name="Rectangle 9">
            <a:extLst>
              <a:ext uri="{FF2B5EF4-FFF2-40B4-BE49-F238E27FC236}">
                <a16:creationId xmlns:a16="http://schemas.microsoft.com/office/drawing/2014/main" id="{C9CBBD34-071C-40F3-4559-7B2AB07CD611}"/>
              </a:ext>
            </a:extLst>
          </p:cNvPr>
          <p:cNvSpPr/>
          <p:nvPr/>
        </p:nvSpPr>
        <p:spPr>
          <a:xfrm>
            <a:off x="118943" y="5246597"/>
            <a:ext cx="9675833"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194C"/>
                </a:solidFill>
                <a:cs typeface="Times New Roman" panose="02020603050405020304" pitchFamily="18" charset="0"/>
              </a:rPr>
              <a:t>التأثير الاجتماعي يلعب دورًا حاسمًا</a:t>
            </a:r>
          </a:p>
        </p:txBody>
      </p:sp>
    </p:spTree>
    <p:extLst>
      <p:ext uri="{BB962C8B-B14F-4D97-AF65-F5344CB8AC3E}">
        <p14:creationId xmlns:p14="http://schemas.microsoft.com/office/powerpoint/2010/main" val="163767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C9B49E-8567-FB04-1FCE-D7FC03A0DCD9}"/>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280F163F-5F1B-4BA2-BD06-9E402FBC6F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4777" y="73644"/>
            <a:ext cx="2530548" cy="1181593"/>
          </a:xfrm>
          <a:prstGeom prst="rect">
            <a:avLst/>
          </a:prstGeom>
        </p:spPr>
      </p:pic>
      <p:sp>
        <p:nvSpPr>
          <p:cNvPr id="11" name="Rectangle 10">
            <a:extLst>
              <a:ext uri="{FF2B5EF4-FFF2-40B4-BE49-F238E27FC236}">
                <a16:creationId xmlns:a16="http://schemas.microsoft.com/office/drawing/2014/main" id="{B258E790-2828-CBEE-FA66-3EE051E1FC91}"/>
              </a:ext>
            </a:extLst>
          </p:cNvPr>
          <p:cNvSpPr/>
          <p:nvPr/>
        </p:nvSpPr>
        <p:spPr>
          <a:xfrm flipV="1">
            <a:off x="2864305" y="836211"/>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1CFEB1DE-AB84-F181-60DB-4BE09A258F2C}"/>
              </a:ext>
            </a:extLst>
          </p:cNvPr>
          <p:cNvSpPr txBox="1"/>
          <p:nvPr/>
        </p:nvSpPr>
        <p:spPr>
          <a:xfrm>
            <a:off x="3011752" y="374546"/>
            <a:ext cx="8891101" cy="461665"/>
          </a:xfrm>
          <a:prstGeom prst="rect">
            <a:avLst/>
          </a:prstGeom>
          <a:noFill/>
          <a:effectLst>
            <a:reflection blurRad="6350" stA="52000" endA="300" endPos="35000" dir="5400000" sy="-100000" algn="bl" rotWithShape="0"/>
          </a:effectLst>
        </p:spPr>
        <p:txBody>
          <a:bodyPr wrap="square" rtlCol="0">
            <a:spAutoFit/>
          </a:bodyPr>
          <a:lstStyle/>
          <a:p>
            <a:pPr algn="r" rtl="1"/>
            <a:r>
              <a:rPr lang="ar-EG" sz="2400" b="1" kern="0" dirty="0">
                <a:solidFill>
                  <a:srgbClr val="002060"/>
                </a:solidFill>
                <a:latin typeface="Calibri" panose="020F0502020204030204" pitchFamily="34" charset="0"/>
                <a:cs typeface="Calibri" panose="020F0502020204030204" pitchFamily="34" charset="0"/>
              </a:rPr>
              <a:t>المحاضرة العاشرة: </a:t>
            </a: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نظرية انتشار المبتكرات </a:t>
            </a:r>
            <a:r>
              <a:rPr lang="en-US" sz="2400" b="1" dirty="0">
                <a:solidFill>
                  <a:srgbClr val="00194C"/>
                </a:solidFill>
                <a:latin typeface="Times New Roman" panose="02020603050405020304" pitchFamily="18" charset="0"/>
                <a:cs typeface="Times New Roman" panose="02020603050405020304" pitchFamily="18" charset="0"/>
              </a:rPr>
              <a:t>Diffusion of Innovations Theory</a:t>
            </a:r>
            <a:endParaRPr lang="en-US" sz="2400" dirty="0">
              <a:solidFill>
                <a:srgbClr val="00194C"/>
              </a:solidFill>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092C2C54-35D1-F9C7-31FF-CAF1FFE95D47}"/>
              </a:ext>
            </a:extLst>
          </p:cNvPr>
          <p:cNvSpPr/>
          <p:nvPr/>
        </p:nvSpPr>
        <p:spPr>
          <a:xfrm>
            <a:off x="9962147" y="1297876"/>
            <a:ext cx="1940706"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الفرض الأول</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5" name="Rectangle 4">
            <a:extLst>
              <a:ext uri="{FF2B5EF4-FFF2-40B4-BE49-F238E27FC236}">
                <a16:creationId xmlns:a16="http://schemas.microsoft.com/office/drawing/2014/main" id="{68A8DE94-DDE2-A13C-0634-8C9A606B540A}"/>
              </a:ext>
            </a:extLst>
          </p:cNvPr>
          <p:cNvSpPr/>
          <p:nvPr/>
        </p:nvSpPr>
        <p:spPr>
          <a:xfrm>
            <a:off x="286317" y="1988513"/>
            <a:ext cx="9675830"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194C"/>
                </a:solidFill>
                <a:cs typeface="Times New Roman" panose="02020603050405020304" pitchFamily="18" charset="0"/>
              </a:rPr>
              <a:t>الانتشار عملية اتصال اجتماعي</a:t>
            </a:r>
          </a:p>
        </p:txBody>
      </p:sp>
      <p:sp>
        <p:nvSpPr>
          <p:cNvPr id="8" name="TextBox 7">
            <a:extLst>
              <a:ext uri="{FF2B5EF4-FFF2-40B4-BE49-F238E27FC236}">
                <a16:creationId xmlns:a16="http://schemas.microsoft.com/office/drawing/2014/main" id="{7B0EBE9D-D866-9BC3-989A-6C29AC18E3E2}"/>
              </a:ext>
            </a:extLst>
          </p:cNvPr>
          <p:cNvSpPr txBox="1"/>
          <p:nvPr/>
        </p:nvSpPr>
        <p:spPr>
          <a:xfrm>
            <a:off x="3862137" y="2813094"/>
            <a:ext cx="8205537" cy="2819041"/>
          </a:xfrm>
          <a:prstGeom prst="rect">
            <a:avLst/>
          </a:prstGeom>
          <a:noFill/>
        </p:spPr>
        <p:txBody>
          <a:bodyPr wrap="square">
            <a:spAutoFit/>
          </a:bodyPr>
          <a:lstStyle/>
          <a:p>
            <a:pPr marL="0" marR="0" algn="just" rtl="1">
              <a:lnSpc>
                <a:spcPct val="115000"/>
              </a:lnSpc>
              <a:spcAft>
                <a:spcPts val="800"/>
              </a:spcAft>
              <a:buNone/>
            </a:pPr>
            <a:r>
              <a:rPr lang="ar-SA" sz="2400" kern="0" dirty="0">
                <a:solidFill>
                  <a:srgbClr val="00194C"/>
                </a:solidFill>
                <a:cs typeface="Times New Roman" panose="02020603050405020304" pitchFamily="18" charset="0"/>
              </a:rPr>
              <a:t>الابتكار لا ينتقل في فراغ، بل </a:t>
            </a:r>
            <a:r>
              <a:rPr lang="ar-SA" sz="2400" b="1" kern="0" dirty="0">
                <a:solidFill>
                  <a:srgbClr val="00194C"/>
                </a:solidFill>
                <a:cs typeface="Times New Roman" panose="02020603050405020304" pitchFamily="18" charset="0"/>
              </a:rPr>
              <a:t>يتم نقله من شخص إلى آخر من خلال عملية اتصال مباشرة أو غير مباشرة</a:t>
            </a:r>
            <a:r>
              <a:rPr lang="ar-SA" sz="2400" kern="0" dirty="0">
                <a:solidFill>
                  <a:srgbClr val="00194C"/>
                </a:solidFill>
                <a:cs typeface="Times New Roman" panose="02020603050405020304" pitchFamily="18" charset="0"/>
              </a:rPr>
              <a:t>، وبالتالي يلعب الاتصال دورًا مركزيًا في نشر المبتكرات داخل المجتمع</a:t>
            </a:r>
            <a:r>
              <a:rPr lang="en-US" sz="2400" kern="0" dirty="0">
                <a:solidFill>
                  <a:srgbClr val="00194C"/>
                </a:solidFill>
                <a:cs typeface="Times New Roman" panose="02020603050405020304" pitchFamily="18" charset="0"/>
              </a:rPr>
              <a:t>.</a:t>
            </a:r>
          </a:p>
          <a:p>
            <a:pPr marR="0" lvl="0" algn="just" rtl="1">
              <a:lnSpc>
                <a:spcPct val="115000"/>
              </a:lnSpc>
              <a:spcAft>
                <a:spcPts val="800"/>
              </a:spcAft>
              <a:buSzPts val="1000"/>
              <a:tabLst>
                <a:tab pos="457200" algn="l"/>
              </a:tabLst>
            </a:pPr>
            <a:r>
              <a:rPr lang="ar-EG" sz="2400" kern="0" dirty="0">
                <a:solidFill>
                  <a:srgbClr val="00194C"/>
                </a:solidFill>
                <a:cs typeface="Times New Roman" panose="02020603050405020304" pitchFamily="18" charset="0"/>
              </a:rPr>
              <a:t>- </a:t>
            </a:r>
            <a:r>
              <a:rPr lang="ar-SA" sz="2400" kern="0" dirty="0">
                <a:solidFill>
                  <a:srgbClr val="00194C"/>
                </a:solidFill>
                <a:cs typeface="Times New Roman" panose="02020603050405020304" pitchFamily="18" charset="0"/>
              </a:rPr>
              <a:t>الأفراد يتأثرون بما يسمعونه ويشاهدونه من الآخرين</a:t>
            </a:r>
            <a:r>
              <a:rPr lang="en-US" sz="2400" kern="0" dirty="0">
                <a:solidFill>
                  <a:srgbClr val="00194C"/>
                </a:solidFill>
                <a:cs typeface="Times New Roman" panose="02020603050405020304" pitchFamily="18" charset="0"/>
              </a:rPr>
              <a:t>.</a:t>
            </a:r>
          </a:p>
          <a:p>
            <a:pPr marR="0" lvl="0" algn="just" rtl="1">
              <a:lnSpc>
                <a:spcPct val="115000"/>
              </a:lnSpc>
              <a:spcAft>
                <a:spcPts val="800"/>
              </a:spcAft>
              <a:buSzPts val="1000"/>
              <a:tabLst>
                <a:tab pos="457200" algn="l"/>
              </a:tabLst>
            </a:pPr>
            <a:r>
              <a:rPr lang="ar-EG" sz="2400" kern="0" dirty="0">
                <a:solidFill>
                  <a:srgbClr val="00194C"/>
                </a:solidFill>
                <a:cs typeface="Times New Roman" panose="02020603050405020304" pitchFamily="18" charset="0"/>
              </a:rPr>
              <a:t>- </a:t>
            </a:r>
            <a:r>
              <a:rPr lang="ar-SA" sz="2400" kern="0" dirty="0">
                <a:solidFill>
                  <a:srgbClr val="00194C"/>
                </a:solidFill>
                <a:cs typeface="Times New Roman" panose="02020603050405020304" pitchFamily="18" charset="0"/>
              </a:rPr>
              <a:t>قنوات الاتصال الشخصية (كالأصدقاء والزملاء) أكثر تأثيرًا في المراحل المتأخرة من تبني الابتكار، بينما تلعب وسائل الإعلام دورًا أكبر في المراحل الأولى</a:t>
            </a:r>
            <a:r>
              <a:rPr lang="en-US" sz="2400" kern="0" dirty="0">
                <a:solidFill>
                  <a:srgbClr val="00194C"/>
                </a:solidFill>
                <a:cs typeface="Times New Roman" panose="02020603050405020304" pitchFamily="18" charset="0"/>
              </a:rPr>
              <a:t>.</a:t>
            </a:r>
          </a:p>
        </p:txBody>
      </p:sp>
      <p:pic>
        <p:nvPicPr>
          <p:cNvPr id="10" name="Picture 9">
            <a:extLst>
              <a:ext uri="{FF2B5EF4-FFF2-40B4-BE49-F238E27FC236}">
                <a16:creationId xmlns:a16="http://schemas.microsoft.com/office/drawing/2014/main" id="{012D1209-F7EB-A264-9AC4-AEDEA2794E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679150"/>
            <a:ext cx="3862137" cy="7787831"/>
          </a:xfrm>
          <a:prstGeom prst="rect">
            <a:avLst/>
          </a:prstGeom>
        </p:spPr>
      </p:pic>
    </p:spTree>
    <p:extLst>
      <p:ext uri="{BB962C8B-B14F-4D97-AF65-F5344CB8AC3E}">
        <p14:creationId xmlns:p14="http://schemas.microsoft.com/office/powerpoint/2010/main" val="26994949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B10544-2AE1-F46B-C2B1-E122724FCF9A}"/>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16F11DCD-217B-1841-9DB1-C575A90E25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4183"/>
            <a:ext cx="2530548" cy="1181593"/>
          </a:xfrm>
          <a:prstGeom prst="rect">
            <a:avLst/>
          </a:prstGeom>
        </p:spPr>
      </p:pic>
      <p:sp>
        <p:nvSpPr>
          <p:cNvPr id="11" name="Rectangle 10">
            <a:extLst>
              <a:ext uri="{FF2B5EF4-FFF2-40B4-BE49-F238E27FC236}">
                <a16:creationId xmlns:a16="http://schemas.microsoft.com/office/drawing/2014/main" id="{3F2E79F6-E92A-5914-286A-DB2D846612FA}"/>
              </a:ext>
            </a:extLst>
          </p:cNvPr>
          <p:cNvSpPr/>
          <p:nvPr/>
        </p:nvSpPr>
        <p:spPr>
          <a:xfrm>
            <a:off x="2827964" y="643354"/>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D7F23FDD-D2F0-4141-873E-789C2583ADD4}"/>
              </a:ext>
            </a:extLst>
          </p:cNvPr>
          <p:cNvSpPr txBox="1"/>
          <p:nvPr/>
        </p:nvSpPr>
        <p:spPr>
          <a:xfrm>
            <a:off x="2609936" y="184164"/>
            <a:ext cx="9292918" cy="461665"/>
          </a:xfrm>
          <a:prstGeom prst="rect">
            <a:avLst/>
          </a:prstGeom>
          <a:noFill/>
          <a:effectLst>
            <a:reflection blurRad="6350" stA="52000" endA="300" endPos="35000" dir="5400000" sy="-100000" algn="bl" rotWithShape="0"/>
          </a:effectLst>
        </p:spPr>
        <p:txBody>
          <a:bodyPr wrap="square" rtlCol="0">
            <a:spAutoFit/>
          </a:bodyPr>
          <a:lstStyle/>
          <a:p>
            <a:pPr algn="r" rtl="1"/>
            <a:r>
              <a:rPr lang="ar-EG" sz="2400" b="1" kern="0" dirty="0">
                <a:solidFill>
                  <a:srgbClr val="002060"/>
                </a:solidFill>
                <a:latin typeface="Calibri" panose="020F0502020204030204" pitchFamily="34" charset="0"/>
                <a:cs typeface="Calibri" panose="020F0502020204030204" pitchFamily="34" charset="0"/>
              </a:rPr>
              <a:t>المحاضرة العاشرة: </a:t>
            </a: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نظرية انتشار المبتكرات </a:t>
            </a:r>
            <a:r>
              <a:rPr lang="en-US" sz="2400" b="1" dirty="0">
                <a:solidFill>
                  <a:srgbClr val="00194C"/>
                </a:solidFill>
                <a:latin typeface="Times New Roman" panose="02020603050405020304" pitchFamily="18" charset="0"/>
                <a:cs typeface="Times New Roman" panose="02020603050405020304" pitchFamily="18" charset="0"/>
              </a:rPr>
              <a:t>Diffusion of Innovations Theory</a:t>
            </a:r>
            <a:endParaRPr lang="en-US" sz="2400" dirty="0">
              <a:solidFill>
                <a:srgbClr val="00194C"/>
              </a:solidFill>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F521C111-8FCF-DCFA-5447-DF22634640B6}"/>
              </a:ext>
            </a:extLst>
          </p:cNvPr>
          <p:cNvSpPr/>
          <p:nvPr/>
        </p:nvSpPr>
        <p:spPr>
          <a:xfrm>
            <a:off x="10180176" y="1080471"/>
            <a:ext cx="1940706"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الفرض الثاني</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4" name="Rectangle 3">
            <a:extLst>
              <a:ext uri="{FF2B5EF4-FFF2-40B4-BE49-F238E27FC236}">
                <a16:creationId xmlns:a16="http://schemas.microsoft.com/office/drawing/2014/main" id="{503890F7-EDCB-5D97-A23B-87B9037C63D8}"/>
              </a:ext>
            </a:extLst>
          </p:cNvPr>
          <p:cNvSpPr/>
          <p:nvPr/>
        </p:nvSpPr>
        <p:spPr>
          <a:xfrm>
            <a:off x="71119" y="1746560"/>
            <a:ext cx="10109058"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194C"/>
                </a:solidFill>
                <a:cs typeface="Times New Roman" panose="02020603050405020304" pitchFamily="18" charset="0"/>
              </a:rPr>
              <a:t>تبني الابتكار عملية تدريجية تمر بمراحل</a:t>
            </a:r>
          </a:p>
        </p:txBody>
      </p:sp>
      <p:sp>
        <p:nvSpPr>
          <p:cNvPr id="8" name="TextBox 7">
            <a:extLst>
              <a:ext uri="{FF2B5EF4-FFF2-40B4-BE49-F238E27FC236}">
                <a16:creationId xmlns:a16="http://schemas.microsoft.com/office/drawing/2014/main" id="{ACCAF9CE-F0A4-0432-F136-6D91D26775F4}"/>
              </a:ext>
            </a:extLst>
          </p:cNvPr>
          <p:cNvSpPr txBox="1"/>
          <p:nvPr/>
        </p:nvSpPr>
        <p:spPr>
          <a:xfrm>
            <a:off x="4848727" y="2653243"/>
            <a:ext cx="6966284" cy="1962397"/>
          </a:xfrm>
          <a:prstGeom prst="rect">
            <a:avLst/>
          </a:prstGeom>
          <a:noFill/>
        </p:spPr>
        <p:txBody>
          <a:bodyPr wrap="square">
            <a:spAutoFit/>
          </a:bodyPr>
          <a:lstStyle/>
          <a:p>
            <a:pPr marL="0" marR="0" algn="just" rtl="1">
              <a:lnSpc>
                <a:spcPct val="115000"/>
              </a:lnSpc>
              <a:spcAft>
                <a:spcPts val="800"/>
              </a:spcAft>
              <a:buNone/>
            </a:pPr>
            <a:r>
              <a:rPr lang="ar-SA" sz="2400" kern="0" dirty="0">
                <a:solidFill>
                  <a:srgbClr val="00194C"/>
                </a:solidFill>
                <a:cs typeface="Times New Roman" panose="02020603050405020304" pitchFamily="18" charset="0"/>
              </a:rPr>
              <a:t>لا يتم تبني الابتكار بشكل فوري، بل يمر الفرد بعدة مراحل معرفية ونفسية وسلوكية، تبدأ من التعرف عليه وتنتهي بالتأكيد أو الرفض</a:t>
            </a:r>
            <a:r>
              <a:rPr lang="en-US" sz="2400" kern="0" dirty="0">
                <a:solidFill>
                  <a:srgbClr val="00194C"/>
                </a:solidFill>
                <a:cs typeface="Times New Roman" panose="02020603050405020304" pitchFamily="18" charset="0"/>
              </a:rPr>
              <a:t>.</a:t>
            </a:r>
          </a:p>
          <a:p>
            <a:pPr marR="0" lvl="0" algn="just" rtl="1">
              <a:lnSpc>
                <a:spcPct val="115000"/>
              </a:lnSpc>
              <a:spcAft>
                <a:spcPts val="800"/>
              </a:spcAft>
              <a:buSzPts val="1000"/>
              <a:tabLst>
                <a:tab pos="457200" algn="l"/>
              </a:tabLst>
            </a:pPr>
            <a:r>
              <a:rPr lang="ar-EG" sz="2400" kern="0" dirty="0">
                <a:solidFill>
                  <a:srgbClr val="00194C"/>
                </a:solidFill>
                <a:cs typeface="Times New Roman" panose="02020603050405020304" pitchFamily="18" charset="0"/>
              </a:rPr>
              <a:t>- </a:t>
            </a:r>
            <a:r>
              <a:rPr lang="ar-SA" sz="2400" kern="0" dirty="0">
                <a:solidFill>
                  <a:srgbClr val="00194C"/>
                </a:solidFill>
                <a:cs typeface="Times New Roman" panose="02020603050405020304" pitchFamily="18" charset="0"/>
              </a:rPr>
              <a:t>المراحل هي: </a:t>
            </a:r>
            <a:r>
              <a:rPr lang="ar-SA" sz="2400" b="1" kern="0" dirty="0">
                <a:solidFill>
                  <a:srgbClr val="00194C"/>
                </a:solidFill>
                <a:cs typeface="Times New Roman" panose="02020603050405020304" pitchFamily="18" charset="0"/>
              </a:rPr>
              <a:t>المعرفة → الإقناع → القرار → التنفيذ → التأكيد</a:t>
            </a:r>
            <a:r>
              <a:rPr lang="en-US" sz="2400" kern="0" dirty="0">
                <a:solidFill>
                  <a:srgbClr val="00194C"/>
                </a:solidFill>
                <a:cs typeface="Times New Roman" panose="02020603050405020304" pitchFamily="18" charset="0"/>
              </a:rPr>
              <a:t>.</a:t>
            </a:r>
          </a:p>
          <a:p>
            <a:pPr marR="0" lvl="0" algn="just" rtl="1">
              <a:lnSpc>
                <a:spcPct val="115000"/>
              </a:lnSpc>
              <a:spcAft>
                <a:spcPts val="800"/>
              </a:spcAft>
              <a:buSzPts val="1000"/>
              <a:tabLst>
                <a:tab pos="457200" algn="l"/>
              </a:tabLst>
            </a:pPr>
            <a:r>
              <a:rPr lang="ar-EG" sz="2400" kern="0" dirty="0">
                <a:solidFill>
                  <a:srgbClr val="00194C"/>
                </a:solidFill>
                <a:cs typeface="Times New Roman" panose="02020603050405020304" pitchFamily="18" charset="0"/>
              </a:rPr>
              <a:t>- </a:t>
            </a:r>
            <a:r>
              <a:rPr lang="ar-SA" sz="2400" kern="0" dirty="0">
                <a:solidFill>
                  <a:srgbClr val="00194C"/>
                </a:solidFill>
                <a:cs typeface="Times New Roman" panose="02020603050405020304" pitchFamily="18" charset="0"/>
              </a:rPr>
              <a:t>كل مرحلة تتطلب نوعًا مختلفًا من المعلومات والدعم</a:t>
            </a:r>
            <a:r>
              <a:rPr lang="en-US" sz="18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2" name="Picture 11">
            <a:extLst>
              <a:ext uri="{FF2B5EF4-FFF2-40B4-BE49-F238E27FC236}">
                <a16:creationId xmlns:a16="http://schemas.microsoft.com/office/drawing/2014/main" id="{6118FECA-9059-6348-2256-ABEAA28975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3415" y="2412649"/>
            <a:ext cx="4645165" cy="8587166"/>
          </a:xfrm>
          <a:prstGeom prst="rect">
            <a:avLst/>
          </a:prstGeom>
        </p:spPr>
      </p:pic>
    </p:spTree>
    <p:extLst>
      <p:ext uri="{BB962C8B-B14F-4D97-AF65-F5344CB8AC3E}">
        <p14:creationId xmlns:p14="http://schemas.microsoft.com/office/powerpoint/2010/main" val="19086139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4ED14C-4BCA-9026-A9AC-ACC9DBF0B899}"/>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DC27EFC8-FFD8-6E56-D7B8-A6B60EC297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9147" y="90391"/>
            <a:ext cx="2530548" cy="1181593"/>
          </a:xfrm>
          <a:prstGeom prst="rect">
            <a:avLst/>
          </a:prstGeom>
        </p:spPr>
      </p:pic>
      <p:sp>
        <p:nvSpPr>
          <p:cNvPr id="11" name="Rectangle 10">
            <a:extLst>
              <a:ext uri="{FF2B5EF4-FFF2-40B4-BE49-F238E27FC236}">
                <a16:creationId xmlns:a16="http://schemas.microsoft.com/office/drawing/2014/main" id="{E22D6943-71B0-7655-3E3A-7AB67B69032B}"/>
              </a:ext>
            </a:extLst>
          </p:cNvPr>
          <p:cNvSpPr/>
          <p:nvPr/>
        </p:nvSpPr>
        <p:spPr>
          <a:xfrm>
            <a:off x="3110911" y="681188"/>
            <a:ext cx="895676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E3B6A446-6A1B-5207-981F-658BD2696C78}"/>
              </a:ext>
            </a:extLst>
          </p:cNvPr>
          <p:cNvSpPr txBox="1"/>
          <p:nvPr/>
        </p:nvSpPr>
        <p:spPr>
          <a:xfrm>
            <a:off x="3011752" y="184163"/>
            <a:ext cx="8891101" cy="461665"/>
          </a:xfrm>
          <a:prstGeom prst="rect">
            <a:avLst/>
          </a:prstGeom>
          <a:noFill/>
          <a:effectLst>
            <a:reflection blurRad="6350" stA="52000" endA="300" endPos="35000" dir="5400000" sy="-100000" algn="bl" rotWithShape="0"/>
          </a:effectLst>
        </p:spPr>
        <p:txBody>
          <a:bodyPr wrap="square" rtlCol="0">
            <a:spAutoFit/>
          </a:bodyPr>
          <a:lstStyle/>
          <a:p>
            <a:pPr algn="r" rtl="1"/>
            <a:r>
              <a:rPr lang="ar-EG" sz="2400" b="1" kern="0" dirty="0">
                <a:solidFill>
                  <a:srgbClr val="002060"/>
                </a:solidFill>
                <a:latin typeface="Calibri" panose="020F0502020204030204" pitchFamily="34" charset="0"/>
                <a:cs typeface="Calibri" panose="020F0502020204030204" pitchFamily="34" charset="0"/>
              </a:rPr>
              <a:t>المحاضرة العاشرة: </a:t>
            </a: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نظرية انتشار المبتكرات </a:t>
            </a:r>
            <a:r>
              <a:rPr lang="en-US" sz="2400" b="1" dirty="0">
                <a:solidFill>
                  <a:srgbClr val="00194C"/>
                </a:solidFill>
                <a:latin typeface="Times New Roman" panose="02020603050405020304" pitchFamily="18" charset="0"/>
                <a:cs typeface="Times New Roman" panose="02020603050405020304" pitchFamily="18" charset="0"/>
              </a:rPr>
              <a:t>Diffusion of Innovations Theory</a:t>
            </a:r>
            <a:endParaRPr lang="en-US" sz="2400" dirty="0">
              <a:solidFill>
                <a:srgbClr val="00194C"/>
              </a:solidFill>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59BDC8B3-4455-5C0D-F633-0467FCAFB0F8}"/>
              </a:ext>
            </a:extLst>
          </p:cNvPr>
          <p:cNvSpPr/>
          <p:nvPr/>
        </p:nvSpPr>
        <p:spPr>
          <a:xfrm>
            <a:off x="10126968" y="1271984"/>
            <a:ext cx="1940706"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الفرض الثالث</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4" name="Rectangle 3">
            <a:extLst>
              <a:ext uri="{FF2B5EF4-FFF2-40B4-BE49-F238E27FC236}">
                <a16:creationId xmlns:a16="http://schemas.microsoft.com/office/drawing/2014/main" id="{867DDBCC-F9DE-E9A2-A970-26AFA21CA4D7}"/>
              </a:ext>
            </a:extLst>
          </p:cNvPr>
          <p:cNvSpPr/>
          <p:nvPr/>
        </p:nvSpPr>
        <p:spPr>
          <a:xfrm>
            <a:off x="289147" y="1821366"/>
            <a:ext cx="967583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194C"/>
                </a:solidFill>
                <a:cs typeface="Times New Roman" panose="02020603050405020304" pitchFamily="18" charset="0"/>
              </a:rPr>
              <a:t>الأفراد يختلفون في استجابتهم للمبتكر</a:t>
            </a:r>
          </a:p>
        </p:txBody>
      </p:sp>
      <p:sp>
        <p:nvSpPr>
          <p:cNvPr id="8" name="TextBox 7">
            <a:extLst>
              <a:ext uri="{FF2B5EF4-FFF2-40B4-BE49-F238E27FC236}">
                <a16:creationId xmlns:a16="http://schemas.microsoft.com/office/drawing/2014/main" id="{443478C7-9A96-EC5C-C1AF-E76E09467099}"/>
              </a:ext>
            </a:extLst>
          </p:cNvPr>
          <p:cNvSpPr txBox="1"/>
          <p:nvPr/>
        </p:nvSpPr>
        <p:spPr>
          <a:xfrm>
            <a:off x="5127062" y="2711478"/>
            <a:ext cx="6775792" cy="3551550"/>
          </a:xfrm>
          <a:prstGeom prst="rect">
            <a:avLst/>
          </a:prstGeom>
          <a:noFill/>
        </p:spPr>
        <p:txBody>
          <a:bodyPr wrap="square">
            <a:spAutoFit/>
          </a:bodyPr>
          <a:lstStyle/>
          <a:p>
            <a:pPr marL="0" marR="0" algn="just" rtl="1">
              <a:lnSpc>
                <a:spcPct val="115000"/>
              </a:lnSpc>
              <a:spcAft>
                <a:spcPts val="800"/>
              </a:spcAft>
              <a:buNone/>
            </a:pPr>
            <a:r>
              <a:rPr lang="ar-SA" sz="2400" kern="0" dirty="0">
                <a:solidFill>
                  <a:srgbClr val="00194C"/>
                </a:solidFill>
                <a:cs typeface="Times New Roman" panose="02020603050405020304" pitchFamily="18" charset="0"/>
              </a:rPr>
              <a:t>ليس كل أفراد المجتمع يتبنون الابتكار في الوقت نفسه، بل يُصنفون إلى </a:t>
            </a:r>
            <a:r>
              <a:rPr lang="ar-SA" sz="2400" b="1" kern="0" dirty="0">
                <a:solidFill>
                  <a:srgbClr val="00194C"/>
                </a:solidFill>
                <a:cs typeface="Times New Roman" panose="02020603050405020304" pitchFamily="18" charset="0"/>
              </a:rPr>
              <a:t>خمس فئات </a:t>
            </a:r>
            <a:r>
              <a:rPr lang="ar-SA" sz="2400" kern="0" dirty="0">
                <a:solidFill>
                  <a:srgbClr val="00194C"/>
                </a:solidFill>
                <a:cs typeface="Times New Roman" panose="02020603050405020304" pitchFamily="18" charset="0"/>
              </a:rPr>
              <a:t>بناءً على سرعة استجابتهم وتقبلهم للمبتكر</a:t>
            </a:r>
            <a:r>
              <a:rPr lang="en-US" sz="2400" kern="0" dirty="0">
                <a:solidFill>
                  <a:srgbClr val="00194C"/>
                </a:solidFill>
                <a:cs typeface="Times New Roman" panose="02020603050405020304" pitchFamily="18" charset="0"/>
              </a:rPr>
              <a:t>.</a:t>
            </a:r>
          </a:p>
          <a:p>
            <a:pPr marR="0" lvl="0" algn="just" rtl="1">
              <a:lnSpc>
                <a:spcPct val="115000"/>
              </a:lnSpc>
              <a:spcAft>
                <a:spcPts val="800"/>
              </a:spcAft>
              <a:buSzPts val="1000"/>
              <a:tabLst>
                <a:tab pos="457200" algn="l"/>
              </a:tabLst>
            </a:pPr>
            <a:r>
              <a:rPr lang="ar-EG" sz="2400" b="1" kern="0" dirty="0">
                <a:solidFill>
                  <a:srgbClr val="00194C"/>
                </a:solidFill>
                <a:cs typeface="Times New Roman" panose="02020603050405020304" pitchFamily="18" charset="0"/>
              </a:rPr>
              <a:t>- </a:t>
            </a:r>
            <a:r>
              <a:rPr lang="ar-SA" sz="2400" b="1" kern="0" dirty="0">
                <a:solidFill>
                  <a:srgbClr val="00194C"/>
                </a:solidFill>
                <a:cs typeface="Times New Roman" panose="02020603050405020304" pitchFamily="18" charset="0"/>
              </a:rPr>
              <a:t>المبتكرون → </a:t>
            </a:r>
            <a:r>
              <a:rPr lang="ar-SA" sz="2400" kern="0" dirty="0">
                <a:solidFill>
                  <a:srgbClr val="00194C"/>
                </a:solidFill>
                <a:cs typeface="Times New Roman" panose="02020603050405020304" pitchFamily="18" charset="0"/>
              </a:rPr>
              <a:t>هم الأسبق، ويحبون المخاطرة</a:t>
            </a:r>
            <a:r>
              <a:rPr lang="en-US" sz="2400" kern="0" dirty="0">
                <a:solidFill>
                  <a:srgbClr val="00194C"/>
                </a:solidFill>
                <a:cs typeface="Times New Roman" panose="02020603050405020304" pitchFamily="18" charset="0"/>
              </a:rPr>
              <a:t>.</a:t>
            </a:r>
          </a:p>
          <a:p>
            <a:pPr marR="0" lvl="0" algn="just" rtl="1">
              <a:lnSpc>
                <a:spcPct val="115000"/>
              </a:lnSpc>
              <a:spcAft>
                <a:spcPts val="800"/>
              </a:spcAft>
              <a:buSzPts val="1000"/>
              <a:tabLst>
                <a:tab pos="457200" algn="l"/>
              </a:tabLst>
            </a:pPr>
            <a:r>
              <a:rPr lang="ar-EG" sz="2400" b="1" kern="0" dirty="0">
                <a:solidFill>
                  <a:srgbClr val="00194C"/>
                </a:solidFill>
                <a:cs typeface="Times New Roman" panose="02020603050405020304" pitchFamily="18" charset="0"/>
              </a:rPr>
              <a:t>- </a:t>
            </a:r>
            <a:r>
              <a:rPr lang="ar-SA" sz="2400" b="1" kern="0" dirty="0">
                <a:solidFill>
                  <a:srgbClr val="00194C"/>
                </a:solidFill>
                <a:cs typeface="Times New Roman" panose="02020603050405020304" pitchFamily="18" charset="0"/>
              </a:rPr>
              <a:t>المتبنون الأوائل →</a:t>
            </a:r>
            <a:r>
              <a:rPr lang="ar-SA" sz="2400" kern="0" dirty="0">
                <a:solidFill>
                  <a:srgbClr val="00194C"/>
                </a:solidFill>
                <a:cs typeface="Times New Roman" panose="02020603050405020304" pitchFamily="18" charset="0"/>
              </a:rPr>
              <a:t> أكثر حذرًا لكنهم مؤثرون اجتماعيًا</a:t>
            </a:r>
            <a:r>
              <a:rPr lang="en-US" sz="2400" kern="0" dirty="0">
                <a:solidFill>
                  <a:srgbClr val="00194C"/>
                </a:solidFill>
                <a:cs typeface="Times New Roman" panose="02020603050405020304" pitchFamily="18" charset="0"/>
              </a:rPr>
              <a:t>.</a:t>
            </a:r>
          </a:p>
          <a:p>
            <a:pPr marR="0" lvl="0" algn="just" rtl="1">
              <a:lnSpc>
                <a:spcPct val="115000"/>
              </a:lnSpc>
              <a:spcAft>
                <a:spcPts val="800"/>
              </a:spcAft>
              <a:buSzPts val="1000"/>
              <a:tabLst>
                <a:tab pos="457200" algn="l"/>
              </a:tabLst>
            </a:pPr>
            <a:r>
              <a:rPr lang="ar-EG" sz="2400" b="1" kern="0" dirty="0">
                <a:solidFill>
                  <a:srgbClr val="00194C"/>
                </a:solidFill>
                <a:cs typeface="Times New Roman" panose="02020603050405020304" pitchFamily="18" charset="0"/>
              </a:rPr>
              <a:t>- </a:t>
            </a:r>
            <a:r>
              <a:rPr lang="ar-SA" sz="2400" b="1" kern="0" dirty="0">
                <a:solidFill>
                  <a:srgbClr val="00194C"/>
                </a:solidFill>
                <a:cs typeface="Times New Roman" panose="02020603050405020304" pitchFamily="18" charset="0"/>
              </a:rPr>
              <a:t>الأغلبية المبكرة →</a:t>
            </a:r>
            <a:r>
              <a:rPr lang="ar-SA" sz="2400" kern="0" dirty="0">
                <a:solidFill>
                  <a:srgbClr val="00194C"/>
                </a:solidFill>
                <a:cs typeface="Times New Roman" panose="02020603050405020304" pitchFamily="18" charset="0"/>
              </a:rPr>
              <a:t> تحتاج إلى أدلة واضحة قبل التبني</a:t>
            </a:r>
            <a:r>
              <a:rPr lang="en-US" sz="2400" kern="0" dirty="0">
                <a:solidFill>
                  <a:srgbClr val="00194C"/>
                </a:solidFill>
                <a:cs typeface="Times New Roman" panose="02020603050405020304" pitchFamily="18" charset="0"/>
              </a:rPr>
              <a:t>.</a:t>
            </a:r>
          </a:p>
          <a:p>
            <a:pPr marR="0" lvl="0" algn="just" rtl="1">
              <a:lnSpc>
                <a:spcPct val="115000"/>
              </a:lnSpc>
              <a:spcAft>
                <a:spcPts val="800"/>
              </a:spcAft>
              <a:buSzPts val="1000"/>
              <a:tabLst>
                <a:tab pos="457200" algn="l"/>
              </a:tabLst>
            </a:pPr>
            <a:r>
              <a:rPr lang="ar-EG" sz="2400" b="1" kern="0" dirty="0">
                <a:solidFill>
                  <a:srgbClr val="00194C"/>
                </a:solidFill>
                <a:cs typeface="Times New Roman" panose="02020603050405020304" pitchFamily="18" charset="0"/>
              </a:rPr>
              <a:t>- </a:t>
            </a:r>
            <a:r>
              <a:rPr lang="ar-SA" sz="2400" b="1" kern="0" dirty="0">
                <a:solidFill>
                  <a:srgbClr val="00194C"/>
                </a:solidFill>
                <a:cs typeface="Times New Roman" panose="02020603050405020304" pitchFamily="18" charset="0"/>
              </a:rPr>
              <a:t>الأغلبية المتأخرة →</a:t>
            </a:r>
            <a:r>
              <a:rPr lang="ar-SA" sz="2400" kern="0" dirty="0">
                <a:solidFill>
                  <a:srgbClr val="00194C"/>
                </a:solidFill>
                <a:cs typeface="Times New Roman" panose="02020603050405020304" pitchFamily="18" charset="0"/>
              </a:rPr>
              <a:t> لا تتبنى إلا بعد انتشار الابتكار</a:t>
            </a:r>
            <a:r>
              <a:rPr lang="en-US" sz="2400" kern="0" dirty="0">
                <a:solidFill>
                  <a:srgbClr val="00194C"/>
                </a:solidFill>
                <a:cs typeface="Times New Roman" panose="02020603050405020304" pitchFamily="18" charset="0"/>
              </a:rPr>
              <a:t>.</a:t>
            </a:r>
          </a:p>
          <a:p>
            <a:pPr marR="0" lvl="0" algn="just" rtl="1">
              <a:lnSpc>
                <a:spcPct val="115000"/>
              </a:lnSpc>
              <a:spcAft>
                <a:spcPts val="800"/>
              </a:spcAft>
              <a:buSzPts val="1000"/>
              <a:tabLst>
                <a:tab pos="457200" algn="l"/>
              </a:tabLst>
            </a:pPr>
            <a:r>
              <a:rPr lang="ar-EG" sz="2400" b="1" kern="0" dirty="0">
                <a:solidFill>
                  <a:srgbClr val="00194C"/>
                </a:solidFill>
                <a:cs typeface="Times New Roman" panose="02020603050405020304" pitchFamily="18" charset="0"/>
              </a:rPr>
              <a:t>- </a:t>
            </a:r>
            <a:r>
              <a:rPr lang="ar-SA" sz="2400" b="1" kern="0" dirty="0">
                <a:solidFill>
                  <a:srgbClr val="00194C"/>
                </a:solidFill>
                <a:cs typeface="Times New Roman" panose="02020603050405020304" pitchFamily="18" charset="0"/>
              </a:rPr>
              <a:t>المتقاعسون</a:t>
            </a:r>
            <a:r>
              <a:rPr lang="ar-SA" sz="2400" kern="0" dirty="0">
                <a:solidFill>
                  <a:srgbClr val="00194C"/>
                </a:solidFill>
                <a:cs typeface="Times New Roman" panose="02020603050405020304" pitchFamily="18" charset="0"/>
              </a:rPr>
              <a:t> </a:t>
            </a:r>
            <a:r>
              <a:rPr lang="ar-SA" sz="2400" b="1" kern="0" dirty="0">
                <a:solidFill>
                  <a:srgbClr val="00194C"/>
                </a:solidFill>
                <a:cs typeface="Times New Roman" panose="02020603050405020304" pitchFamily="18" charset="0"/>
              </a:rPr>
              <a:t>→</a:t>
            </a:r>
            <a:r>
              <a:rPr lang="ar-SA" sz="2400" kern="0" dirty="0">
                <a:solidFill>
                  <a:srgbClr val="00194C"/>
                </a:solidFill>
                <a:cs typeface="Times New Roman" panose="02020603050405020304" pitchFamily="18" charset="0"/>
              </a:rPr>
              <a:t> يرفضون التغيير ويظلون متمسكين بالتقاليد</a:t>
            </a:r>
            <a:r>
              <a:rPr lang="en-US" sz="18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DA858C17-5547-9CD9-B849-CD080DA149F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9146" y="2711478"/>
            <a:ext cx="4837916" cy="7840587"/>
          </a:xfrm>
          <a:prstGeom prst="rect">
            <a:avLst/>
          </a:prstGeom>
        </p:spPr>
      </p:pic>
    </p:spTree>
    <p:extLst>
      <p:ext uri="{BB962C8B-B14F-4D97-AF65-F5344CB8AC3E}">
        <p14:creationId xmlns:p14="http://schemas.microsoft.com/office/powerpoint/2010/main" val="23310381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755144-C1A2-F01E-49A8-B7D0AAF11244}"/>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2F0C876E-642C-2597-DDC2-6EA00ADD135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494" y="0"/>
            <a:ext cx="2530548" cy="1181593"/>
          </a:xfrm>
          <a:prstGeom prst="rect">
            <a:avLst/>
          </a:prstGeom>
        </p:spPr>
      </p:pic>
      <p:sp>
        <p:nvSpPr>
          <p:cNvPr id="11" name="Rectangle 10">
            <a:extLst>
              <a:ext uri="{FF2B5EF4-FFF2-40B4-BE49-F238E27FC236}">
                <a16:creationId xmlns:a16="http://schemas.microsoft.com/office/drawing/2014/main" id="{5B4264CE-D197-5A30-F90D-7ACC5DC7E803}"/>
              </a:ext>
            </a:extLst>
          </p:cNvPr>
          <p:cNvSpPr/>
          <p:nvPr/>
        </p:nvSpPr>
        <p:spPr>
          <a:xfrm>
            <a:off x="2899082" y="77523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11FFB8A1-A63E-5245-75D2-0DE875C79A07}"/>
              </a:ext>
            </a:extLst>
          </p:cNvPr>
          <p:cNvSpPr txBox="1"/>
          <p:nvPr/>
        </p:nvSpPr>
        <p:spPr>
          <a:xfrm>
            <a:off x="3011752" y="184163"/>
            <a:ext cx="8891101" cy="461665"/>
          </a:xfrm>
          <a:prstGeom prst="rect">
            <a:avLst/>
          </a:prstGeom>
          <a:noFill/>
          <a:effectLst>
            <a:reflection blurRad="6350" stA="52000" endA="300" endPos="35000" dir="5400000" sy="-100000" algn="bl" rotWithShape="0"/>
          </a:effectLst>
        </p:spPr>
        <p:txBody>
          <a:bodyPr wrap="square" rtlCol="0">
            <a:spAutoFit/>
          </a:bodyPr>
          <a:lstStyle/>
          <a:p>
            <a:pPr algn="r" rtl="1"/>
            <a:r>
              <a:rPr lang="ar-EG" sz="2400" b="1" kern="0" dirty="0">
                <a:solidFill>
                  <a:srgbClr val="002060"/>
                </a:solidFill>
                <a:latin typeface="Calibri" panose="020F0502020204030204" pitchFamily="34" charset="0"/>
                <a:cs typeface="Calibri" panose="020F0502020204030204" pitchFamily="34" charset="0"/>
              </a:rPr>
              <a:t>المحاضرة العاشرة: </a:t>
            </a: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نظرية انتشار المبتكرات </a:t>
            </a:r>
            <a:r>
              <a:rPr lang="en-US" sz="2400" b="1" dirty="0">
                <a:solidFill>
                  <a:srgbClr val="00194C"/>
                </a:solidFill>
                <a:latin typeface="Times New Roman" panose="02020603050405020304" pitchFamily="18" charset="0"/>
                <a:cs typeface="Times New Roman" panose="02020603050405020304" pitchFamily="18" charset="0"/>
              </a:rPr>
              <a:t>Diffusion of Innovations Theory</a:t>
            </a:r>
            <a:endParaRPr lang="en-US" sz="2400" dirty="0">
              <a:solidFill>
                <a:srgbClr val="00194C"/>
              </a:solidFill>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FE640996-C0E4-9602-10D5-6B4C7DCA4113}"/>
              </a:ext>
            </a:extLst>
          </p:cNvPr>
          <p:cNvSpPr/>
          <p:nvPr/>
        </p:nvSpPr>
        <p:spPr>
          <a:xfrm>
            <a:off x="10098800" y="1181593"/>
            <a:ext cx="1940706"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الفرض الرابع </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4" name="Rectangle 3">
            <a:extLst>
              <a:ext uri="{FF2B5EF4-FFF2-40B4-BE49-F238E27FC236}">
                <a16:creationId xmlns:a16="http://schemas.microsoft.com/office/drawing/2014/main" id="{3C949177-386A-3825-5697-B9360C82B7ED}"/>
              </a:ext>
            </a:extLst>
          </p:cNvPr>
          <p:cNvSpPr/>
          <p:nvPr/>
        </p:nvSpPr>
        <p:spPr>
          <a:xfrm>
            <a:off x="288756" y="1545490"/>
            <a:ext cx="9675833"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194C"/>
                </a:solidFill>
                <a:cs typeface="Times New Roman" panose="02020603050405020304" pitchFamily="18" charset="0"/>
              </a:rPr>
              <a:t>خصائص الابتكار تؤثر على سرعة تبنيه</a:t>
            </a:r>
          </a:p>
        </p:txBody>
      </p:sp>
      <p:sp>
        <p:nvSpPr>
          <p:cNvPr id="8" name="TextBox 7">
            <a:extLst>
              <a:ext uri="{FF2B5EF4-FFF2-40B4-BE49-F238E27FC236}">
                <a16:creationId xmlns:a16="http://schemas.microsoft.com/office/drawing/2014/main" id="{3F4265F7-347C-FF1D-41F0-857B6EA11A09}"/>
              </a:ext>
            </a:extLst>
          </p:cNvPr>
          <p:cNvSpPr txBox="1"/>
          <p:nvPr/>
        </p:nvSpPr>
        <p:spPr>
          <a:xfrm>
            <a:off x="3011752" y="2270900"/>
            <a:ext cx="9027754" cy="4402937"/>
          </a:xfrm>
          <a:prstGeom prst="rect">
            <a:avLst/>
          </a:prstGeom>
          <a:noFill/>
        </p:spPr>
        <p:txBody>
          <a:bodyPr wrap="square">
            <a:spAutoFit/>
          </a:bodyPr>
          <a:lstStyle/>
          <a:p>
            <a:pPr marL="0" marR="0" algn="just" rtl="1">
              <a:lnSpc>
                <a:spcPct val="115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بعض الابتكارات تنتشر أسرع من غيرها، وذلك وفقًا لخمس خصائص رئيسية تؤثر في قرار التبني</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just" rtl="1">
              <a:lnSpc>
                <a:spcPct val="115000"/>
              </a:lnSpc>
              <a:spcAft>
                <a:spcPts val="800"/>
              </a:spcAft>
              <a:buFont typeface="+mj-lt"/>
              <a:buAutoNum type="arabicPeriod"/>
              <a:tabLst>
                <a:tab pos="457200" algn="l"/>
              </a:tabLst>
            </a:pPr>
            <a:r>
              <a:rPr lang="ar-SA" sz="2400" kern="0" dirty="0">
                <a:solidFill>
                  <a:srgbClr val="002060"/>
                </a:solidFill>
                <a:latin typeface="Calibri" panose="020F0502020204030204" pitchFamily="34" charset="0"/>
                <a:cs typeface="Calibri" panose="020F0502020204030204" pitchFamily="34" charset="0"/>
              </a:rPr>
              <a:t>المنفعة النسبية</a:t>
            </a:r>
            <a:r>
              <a:rPr lang="en-US" sz="2400"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Relative Advantage</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هل الابتكار يقدم فائدة واضحة مقارنة بما هو قائم؟</a:t>
            </a:r>
            <a:endParaRPr lang="en-US" sz="2400" kern="0" dirty="0">
              <a:solidFill>
                <a:srgbClr val="002060"/>
              </a:solidFill>
              <a:latin typeface="Calibri" panose="020F0502020204030204" pitchFamily="34" charset="0"/>
              <a:cs typeface="Calibri" panose="020F0502020204030204" pitchFamily="34" charset="0"/>
            </a:endParaRPr>
          </a:p>
          <a:p>
            <a:pPr marL="342900" marR="0" lvl="0" indent="-342900" algn="just" rtl="1">
              <a:lnSpc>
                <a:spcPct val="115000"/>
              </a:lnSpc>
              <a:spcAft>
                <a:spcPts val="800"/>
              </a:spcAft>
              <a:buFont typeface="+mj-lt"/>
              <a:buAutoNum type="arabicPeriod"/>
              <a:tabLst>
                <a:tab pos="457200" algn="l"/>
              </a:tabLst>
            </a:pPr>
            <a:r>
              <a:rPr lang="ar-SA" sz="2400" kern="0" dirty="0">
                <a:solidFill>
                  <a:srgbClr val="002060"/>
                </a:solidFill>
                <a:latin typeface="Calibri" panose="020F0502020204030204" pitchFamily="34" charset="0"/>
                <a:cs typeface="Calibri" panose="020F0502020204030204" pitchFamily="34" charset="0"/>
              </a:rPr>
              <a:t>درجة التعقيد</a:t>
            </a:r>
            <a:r>
              <a:rPr lang="en-US" sz="2400"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Complexity</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هل الابتكار سهل الفهم والاستخدام؟</a:t>
            </a:r>
            <a:endParaRPr lang="en-US" sz="2400" kern="0" dirty="0">
              <a:solidFill>
                <a:srgbClr val="002060"/>
              </a:solidFill>
              <a:latin typeface="Calibri" panose="020F0502020204030204" pitchFamily="34" charset="0"/>
              <a:cs typeface="Calibri" panose="020F0502020204030204" pitchFamily="34" charset="0"/>
            </a:endParaRPr>
          </a:p>
          <a:p>
            <a:pPr marL="342900" marR="0" lvl="0" indent="-342900" algn="just" rtl="1">
              <a:lnSpc>
                <a:spcPct val="115000"/>
              </a:lnSpc>
              <a:spcAft>
                <a:spcPts val="800"/>
              </a:spcAft>
              <a:buFont typeface="+mj-lt"/>
              <a:buAutoNum type="arabicPeriod"/>
              <a:tabLst>
                <a:tab pos="457200" algn="l"/>
              </a:tabLst>
            </a:pPr>
            <a:r>
              <a:rPr lang="ar-SA" sz="2400" kern="0" dirty="0">
                <a:solidFill>
                  <a:srgbClr val="002060"/>
                </a:solidFill>
                <a:latin typeface="Calibri" panose="020F0502020204030204" pitchFamily="34" charset="0"/>
                <a:cs typeface="Calibri" panose="020F0502020204030204" pitchFamily="34" charset="0"/>
              </a:rPr>
              <a:t>إمكانية التجريب</a:t>
            </a:r>
            <a:r>
              <a:rPr lang="en-US" sz="2400"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Trialability</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هل يمكن تجربته قبل التبني الكامل؟</a:t>
            </a:r>
            <a:endParaRPr lang="en-US" sz="2400" kern="0" dirty="0">
              <a:solidFill>
                <a:srgbClr val="002060"/>
              </a:solidFill>
              <a:latin typeface="Calibri" panose="020F0502020204030204" pitchFamily="34" charset="0"/>
              <a:cs typeface="Calibri" panose="020F0502020204030204" pitchFamily="34" charset="0"/>
            </a:endParaRPr>
          </a:p>
          <a:p>
            <a:pPr marL="342900" marR="0" lvl="0" indent="-342900" algn="just" rtl="1">
              <a:lnSpc>
                <a:spcPct val="115000"/>
              </a:lnSpc>
              <a:spcAft>
                <a:spcPts val="800"/>
              </a:spcAft>
              <a:buFont typeface="+mj-lt"/>
              <a:buAutoNum type="arabicPeriod"/>
              <a:tabLst>
                <a:tab pos="457200" algn="l"/>
              </a:tabLst>
            </a:pPr>
            <a:r>
              <a:rPr lang="ar-SA" sz="2400" kern="0" dirty="0">
                <a:solidFill>
                  <a:srgbClr val="002060"/>
                </a:solidFill>
                <a:latin typeface="Calibri" panose="020F0502020204030204" pitchFamily="34" charset="0"/>
                <a:cs typeface="Calibri" panose="020F0502020204030204" pitchFamily="34" charset="0"/>
              </a:rPr>
              <a:t>قابلية الملاحظة</a:t>
            </a:r>
            <a:r>
              <a:rPr lang="en-US" sz="2400"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Observability</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هل نتائجه أو فوائده مرئية للآخرين؟</a:t>
            </a:r>
            <a:endParaRPr lang="en-US" sz="2400" kern="0" dirty="0">
              <a:solidFill>
                <a:srgbClr val="002060"/>
              </a:solidFill>
              <a:latin typeface="Calibri" panose="020F0502020204030204" pitchFamily="34" charset="0"/>
              <a:cs typeface="Calibri" panose="020F0502020204030204" pitchFamily="34" charset="0"/>
            </a:endParaRPr>
          </a:p>
          <a:p>
            <a:pPr marL="342900" marR="0" lvl="0" indent="-342900" algn="just" rtl="1">
              <a:lnSpc>
                <a:spcPct val="115000"/>
              </a:lnSpc>
              <a:spcAft>
                <a:spcPts val="800"/>
              </a:spcAft>
              <a:buFont typeface="+mj-lt"/>
              <a:buAutoNum type="arabicPeriod"/>
              <a:tabLst>
                <a:tab pos="457200" algn="l"/>
              </a:tabLst>
            </a:pPr>
            <a:r>
              <a:rPr lang="ar-SA" sz="2400" kern="0" dirty="0">
                <a:solidFill>
                  <a:srgbClr val="002060"/>
                </a:solidFill>
                <a:latin typeface="Calibri" panose="020F0502020204030204" pitchFamily="34" charset="0"/>
                <a:cs typeface="Calibri" panose="020F0502020204030204" pitchFamily="34" charset="0"/>
              </a:rPr>
              <a:t>الانسجام</a:t>
            </a:r>
            <a:r>
              <a:rPr lang="en-US" sz="2400"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Compatibility</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هل يتوافق الابتكار مع القيم والعادات والسياق الثقافي للمستخدم</a:t>
            </a:r>
            <a:r>
              <a:rPr lang="ar-SA" sz="1800" kern="0" dirty="0">
                <a:effectLst/>
                <a:latin typeface="Calibri" panose="020F0502020204030204" pitchFamily="34" charset="0"/>
                <a:ea typeface="Times New Roman" panose="02020603050405020304" pitchFamily="18" charset="0"/>
                <a:cs typeface="Times New Roman" panose="02020603050405020304" pitchFamily="18"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A682F1E6-8BE4-4036-6586-2463B48760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420" y="2281598"/>
            <a:ext cx="2998332" cy="9152803"/>
          </a:xfrm>
          <a:prstGeom prst="rect">
            <a:avLst/>
          </a:prstGeom>
        </p:spPr>
      </p:pic>
    </p:spTree>
    <p:extLst>
      <p:ext uri="{BB962C8B-B14F-4D97-AF65-F5344CB8AC3E}">
        <p14:creationId xmlns:p14="http://schemas.microsoft.com/office/powerpoint/2010/main" val="23125381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129F76-ECEC-2E57-CD60-25DA62A4D316}"/>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A3914391-9C4A-5256-A625-223F1C1FDE3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3892" y="0"/>
            <a:ext cx="2530548" cy="1181593"/>
          </a:xfrm>
          <a:prstGeom prst="rect">
            <a:avLst/>
          </a:prstGeom>
        </p:spPr>
      </p:pic>
      <p:sp>
        <p:nvSpPr>
          <p:cNvPr id="11" name="Rectangle 10">
            <a:extLst>
              <a:ext uri="{FF2B5EF4-FFF2-40B4-BE49-F238E27FC236}">
                <a16:creationId xmlns:a16="http://schemas.microsoft.com/office/drawing/2014/main" id="{74900CFB-12AA-5A0A-675A-748520C97BE7}"/>
              </a:ext>
            </a:extLst>
          </p:cNvPr>
          <p:cNvSpPr/>
          <p:nvPr/>
        </p:nvSpPr>
        <p:spPr>
          <a:xfrm>
            <a:off x="2804440" y="628029"/>
            <a:ext cx="930726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096FA36B-4AA6-9DE3-CCD4-C1FAB1AFF7C1}"/>
              </a:ext>
            </a:extLst>
          </p:cNvPr>
          <p:cNvSpPr txBox="1"/>
          <p:nvPr/>
        </p:nvSpPr>
        <p:spPr>
          <a:xfrm>
            <a:off x="3011752" y="184163"/>
            <a:ext cx="8891101" cy="461665"/>
          </a:xfrm>
          <a:prstGeom prst="rect">
            <a:avLst/>
          </a:prstGeom>
          <a:noFill/>
          <a:effectLst>
            <a:reflection blurRad="6350" stA="52000" endA="300" endPos="35000" dir="5400000" sy="-100000" algn="bl" rotWithShape="0"/>
          </a:effectLst>
        </p:spPr>
        <p:txBody>
          <a:bodyPr wrap="square" rtlCol="0">
            <a:spAutoFit/>
          </a:bodyPr>
          <a:lstStyle/>
          <a:p>
            <a:pPr algn="r" rtl="1"/>
            <a:r>
              <a:rPr lang="ar-EG" sz="2400" b="1" kern="0" dirty="0">
                <a:solidFill>
                  <a:srgbClr val="002060"/>
                </a:solidFill>
                <a:latin typeface="Calibri" panose="020F0502020204030204" pitchFamily="34" charset="0"/>
                <a:cs typeface="Calibri" panose="020F0502020204030204" pitchFamily="34" charset="0"/>
              </a:rPr>
              <a:t>المحاضرة العاشرة: </a:t>
            </a: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نظرية انتشار المبتكرات </a:t>
            </a:r>
            <a:r>
              <a:rPr lang="en-US" sz="2400" b="1" dirty="0">
                <a:solidFill>
                  <a:srgbClr val="00194C"/>
                </a:solidFill>
                <a:latin typeface="Times New Roman" panose="02020603050405020304" pitchFamily="18" charset="0"/>
                <a:cs typeface="Times New Roman" panose="02020603050405020304" pitchFamily="18" charset="0"/>
              </a:rPr>
              <a:t>Diffusion of Innovations Theory</a:t>
            </a:r>
            <a:endParaRPr lang="en-US" sz="2400" dirty="0">
              <a:solidFill>
                <a:srgbClr val="00194C"/>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75157902-5DD9-1EDA-2097-F4985F2846D5}"/>
              </a:ext>
            </a:extLst>
          </p:cNvPr>
          <p:cNvSpPr/>
          <p:nvPr/>
        </p:nvSpPr>
        <p:spPr>
          <a:xfrm>
            <a:off x="10082463" y="1181593"/>
            <a:ext cx="1940706"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الفرض الخامس</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9" name="Rectangle 8">
            <a:extLst>
              <a:ext uri="{FF2B5EF4-FFF2-40B4-BE49-F238E27FC236}">
                <a16:creationId xmlns:a16="http://schemas.microsoft.com/office/drawing/2014/main" id="{46D32AAA-CA9B-F8BA-2206-A12B467BD489}"/>
              </a:ext>
            </a:extLst>
          </p:cNvPr>
          <p:cNvSpPr/>
          <p:nvPr/>
        </p:nvSpPr>
        <p:spPr>
          <a:xfrm>
            <a:off x="273892" y="1809622"/>
            <a:ext cx="9675833"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194C"/>
                </a:solidFill>
                <a:cs typeface="Times New Roman" panose="02020603050405020304" pitchFamily="18" charset="0"/>
              </a:rPr>
              <a:t>التأثير الاجتماعي يلعب دورًا حاسمًا</a:t>
            </a:r>
          </a:p>
        </p:txBody>
      </p:sp>
      <p:sp>
        <p:nvSpPr>
          <p:cNvPr id="12" name="TextBox 11">
            <a:extLst>
              <a:ext uri="{FF2B5EF4-FFF2-40B4-BE49-F238E27FC236}">
                <a16:creationId xmlns:a16="http://schemas.microsoft.com/office/drawing/2014/main" id="{0C382B8D-1241-9EEF-309F-79D86312C0DA}"/>
              </a:ext>
            </a:extLst>
          </p:cNvPr>
          <p:cNvSpPr txBox="1"/>
          <p:nvPr/>
        </p:nvSpPr>
        <p:spPr>
          <a:xfrm>
            <a:off x="5281863" y="2746632"/>
            <a:ext cx="6620990" cy="2394310"/>
          </a:xfrm>
          <a:prstGeom prst="rect">
            <a:avLst/>
          </a:prstGeom>
          <a:noFill/>
        </p:spPr>
        <p:txBody>
          <a:bodyPr wrap="square">
            <a:spAutoFit/>
          </a:bodyPr>
          <a:lstStyle/>
          <a:p>
            <a:pPr marL="0" marR="0" algn="just" rtl="1">
              <a:lnSpc>
                <a:spcPct val="115000"/>
              </a:lnSpc>
              <a:spcAft>
                <a:spcPts val="800"/>
              </a:spcAft>
              <a:buNone/>
            </a:pPr>
            <a:r>
              <a:rPr lang="ar-SA" sz="2400" b="1" kern="0" dirty="0">
                <a:solidFill>
                  <a:srgbClr val="00194C"/>
                </a:solidFill>
                <a:cs typeface="Times New Roman" panose="02020603050405020304" pitchFamily="18" charset="0"/>
              </a:rPr>
              <a:t>آراء الآخرين وتجاربهم تؤثر بشدة في قرار الفرد بتبني الابتكار، خاصة في المجتمعات التي تتسم بالترابط الاجتماعي</a:t>
            </a:r>
            <a:r>
              <a:rPr lang="en-US" sz="2400" b="1" kern="0" dirty="0">
                <a:solidFill>
                  <a:srgbClr val="00194C"/>
                </a:solidFill>
                <a:cs typeface="Times New Roman" panose="02020603050405020304" pitchFamily="18" charset="0"/>
              </a:rPr>
              <a:t>.</a:t>
            </a:r>
          </a:p>
          <a:p>
            <a:pPr marR="0" lvl="0" algn="just" rtl="1">
              <a:lnSpc>
                <a:spcPct val="115000"/>
              </a:lnSpc>
              <a:spcAft>
                <a:spcPts val="800"/>
              </a:spcAft>
              <a:buSzPts val="1000"/>
              <a:tabLst>
                <a:tab pos="457200" algn="l"/>
              </a:tabLst>
            </a:pPr>
            <a:r>
              <a:rPr lang="ar-EG" sz="2400" b="1" kern="0" dirty="0">
                <a:solidFill>
                  <a:srgbClr val="00194C"/>
                </a:solidFill>
                <a:cs typeface="Times New Roman" panose="02020603050405020304" pitchFamily="18" charset="0"/>
              </a:rPr>
              <a:t>- </a:t>
            </a:r>
            <a:r>
              <a:rPr lang="ar-SA" sz="2400" b="1" kern="0" dirty="0">
                <a:solidFill>
                  <a:srgbClr val="00194C"/>
                </a:solidFill>
                <a:cs typeface="Times New Roman" panose="02020603050405020304" pitchFamily="18" charset="0"/>
              </a:rPr>
              <a:t>وجود أفراد "قادة رأي</a:t>
            </a:r>
            <a:r>
              <a:rPr lang="en-US" sz="2400" b="1" kern="0" dirty="0">
                <a:solidFill>
                  <a:srgbClr val="00194C"/>
                </a:solidFill>
                <a:cs typeface="Times New Roman" panose="02020603050405020304" pitchFamily="18" charset="0"/>
              </a:rPr>
              <a:t>" (</a:t>
            </a:r>
            <a:r>
              <a:rPr lang="en-US" sz="2400" b="1" kern="0" dirty="0">
                <a:solidFill>
                  <a:srgbClr val="00194C"/>
                </a:solidFill>
                <a:latin typeface="Times New Roman" panose="02020603050405020304" pitchFamily="18" charset="0"/>
                <a:cs typeface="Times New Roman" panose="02020603050405020304" pitchFamily="18" charset="0"/>
              </a:rPr>
              <a:t>Opinion Leaders</a:t>
            </a:r>
            <a:r>
              <a:rPr lang="en-US" sz="2400" b="1" kern="0" dirty="0">
                <a:solidFill>
                  <a:srgbClr val="00194C"/>
                </a:solidFill>
                <a:cs typeface="Times New Roman" panose="02020603050405020304" pitchFamily="18" charset="0"/>
              </a:rPr>
              <a:t>) </a:t>
            </a:r>
            <a:r>
              <a:rPr lang="ar-SA" sz="2400" b="1" kern="0" dirty="0">
                <a:solidFill>
                  <a:srgbClr val="00194C"/>
                </a:solidFill>
                <a:cs typeface="Times New Roman" panose="02020603050405020304" pitchFamily="18" charset="0"/>
              </a:rPr>
              <a:t>يساعد في تسريع انتشار الابتكار</a:t>
            </a:r>
            <a:r>
              <a:rPr lang="en-US" sz="2400" b="1" kern="0" dirty="0">
                <a:solidFill>
                  <a:srgbClr val="00194C"/>
                </a:solidFill>
                <a:cs typeface="Times New Roman" panose="02020603050405020304" pitchFamily="18" charset="0"/>
              </a:rPr>
              <a:t>.</a:t>
            </a:r>
          </a:p>
          <a:p>
            <a:pPr marR="0" lvl="0" algn="just" rtl="1">
              <a:lnSpc>
                <a:spcPct val="115000"/>
              </a:lnSpc>
              <a:spcAft>
                <a:spcPts val="800"/>
              </a:spcAft>
              <a:buSzPts val="1000"/>
              <a:tabLst>
                <a:tab pos="457200" algn="l"/>
              </a:tabLst>
            </a:pPr>
            <a:r>
              <a:rPr lang="ar-EG" sz="2400" b="1" kern="0" dirty="0">
                <a:solidFill>
                  <a:srgbClr val="00194C"/>
                </a:solidFill>
                <a:cs typeface="Times New Roman" panose="02020603050405020304" pitchFamily="18" charset="0"/>
              </a:rPr>
              <a:t>- </a:t>
            </a:r>
            <a:r>
              <a:rPr lang="ar-SA" sz="2400" b="1" kern="0" dirty="0">
                <a:solidFill>
                  <a:srgbClr val="00194C"/>
                </a:solidFill>
                <a:cs typeface="Times New Roman" panose="02020603050405020304" pitchFamily="18" charset="0"/>
              </a:rPr>
              <a:t>كلما زادت الثقة الاجتماعية، زادت احتمالات التبني</a:t>
            </a:r>
            <a:r>
              <a:rPr lang="en-US" sz="2400" b="1" kern="0" dirty="0">
                <a:solidFill>
                  <a:srgbClr val="00194C"/>
                </a:solidFill>
                <a:cs typeface="Times New Roman" panose="02020603050405020304" pitchFamily="18" charset="0"/>
              </a:rPr>
              <a:t>.</a:t>
            </a:r>
          </a:p>
        </p:txBody>
      </p:sp>
      <p:pic>
        <p:nvPicPr>
          <p:cNvPr id="6" name="Picture 5">
            <a:extLst>
              <a:ext uri="{FF2B5EF4-FFF2-40B4-BE49-F238E27FC236}">
                <a16:creationId xmlns:a16="http://schemas.microsoft.com/office/drawing/2014/main" id="{FE7CEE2F-89EE-47C2-8997-E6E5757F1CC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3892" y="2770695"/>
            <a:ext cx="4695828" cy="8110329"/>
          </a:xfrm>
          <a:prstGeom prst="rect">
            <a:avLst/>
          </a:prstGeom>
        </p:spPr>
      </p:pic>
    </p:spTree>
    <p:extLst>
      <p:ext uri="{BB962C8B-B14F-4D97-AF65-F5344CB8AC3E}">
        <p14:creationId xmlns:p14="http://schemas.microsoft.com/office/powerpoint/2010/main" val="10550406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10C1BD-3125-5D6C-73F9-1B51741F1BF1}"/>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F2A9188C-15C5-B2FF-C335-B476A9559FB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18574" y="-36886"/>
            <a:ext cx="2530548" cy="1181593"/>
          </a:xfrm>
          <a:prstGeom prst="rect">
            <a:avLst/>
          </a:prstGeom>
        </p:spPr>
      </p:pic>
      <p:sp>
        <p:nvSpPr>
          <p:cNvPr id="11" name="Rectangle 10">
            <a:extLst>
              <a:ext uri="{FF2B5EF4-FFF2-40B4-BE49-F238E27FC236}">
                <a16:creationId xmlns:a16="http://schemas.microsoft.com/office/drawing/2014/main" id="{60D58277-0A7D-DDB8-F5E9-6C4910A9673D}"/>
              </a:ext>
            </a:extLst>
          </p:cNvPr>
          <p:cNvSpPr/>
          <p:nvPr/>
        </p:nvSpPr>
        <p:spPr>
          <a:xfrm>
            <a:off x="2899082" y="684027"/>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TextBox 2">
            <a:extLst>
              <a:ext uri="{FF2B5EF4-FFF2-40B4-BE49-F238E27FC236}">
                <a16:creationId xmlns:a16="http://schemas.microsoft.com/office/drawing/2014/main" id="{A2C3B5BE-CAEA-3405-7579-E5774DF3BEE6}"/>
              </a:ext>
            </a:extLst>
          </p:cNvPr>
          <p:cNvSpPr txBox="1"/>
          <p:nvPr/>
        </p:nvSpPr>
        <p:spPr>
          <a:xfrm>
            <a:off x="3011752" y="184163"/>
            <a:ext cx="8891101" cy="461665"/>
          </a:xfrm>
          <a:prstGeom prst="rect">
            <a:avLst/>
          </a:prstGeom>
          <a:noFill/>
          <a:effectLst>
            <a:reflection blurRad="6350" stA="52000" endA="300" endPos="35000" dir="5400000" sy="-100000" algn="bl" rotWithShape="0"/>
          </a:effectLst>
        </p:spPr>
        <p:txBody>
          <a:bodyPr wrap="square" rtlCol="0">
            <a:spAutoFit/>
          </a:bodyPr>
          <a:lstStyle/>
          <a:p>
            <a:pPr algn="r" rtl="1"/>
            <a:r>
              <a:rPr lang="ar-EG" sz="2400" b="1" kern="0" dirty="0">
                <a:solidFill>
                  <a:srgbClr val="002060"/>
                </a:solidFill>
                <a:latin typeface="Calibri" panose="020F0502020204030204" pitchFamily="34" charset="0"/>
                <a:cs typeface="Calibri" panose="020F0502020204030204" pitchFamily="34" charset="0"/>
              </a:rPr>
              <a:t>المحاضرة العاشرة: </a:t>
            </a: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نظرية انتشار المبتكرات </a:t>
            </a:r>
            <a:r>
              <a:rPr lang="en-US" sz="2400" b="1" dirty="0">
                <a:solidFill>
                  <a:srgbClr val="00194C"/>
                </a:solidFill>
                <a:latin typeface="Times New Roman" panose="02020603050405020304" pitchFamily="18" charset="0"/>
                <a:cs typeface="Times New Roman" panose="02020603050405020304" pitchFamily="18" charset="0"/>
              </a:rPr>
              <a:t>Diffusion of Innovations Theory</a:t>
            </a:r>
            <a:endParaRPr lang="en-US" sz="2400" dirty="0">
              <a:solidFill>
                <a:srgbClr val="00194C"/>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B25DD5D2-5BCA-59D0-1110-2BF69367EDA4}"/>
              </a:ext>
            </a:extLst>
          </p:cNvPr>
          <p:cNvSpPr/>
          <p:nvPr/>
        </p:nvSpPr>
        <p:spPr>
          <a:xfrm>
            <a:off x="10094494" y="1299591"/>
            <a:ext cx="1940706"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الفرض السادس</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6" name="Rectangle 5">
            <a:extLst>
              <a:ext uri="{FF2B5EF4-FFF2-40B4-BE49-F238E27FC236}">
                <a16:creationId xmlns:a16="http://schemas.microsoft.com/office/drawing/2014/main" id="{66566601-3E55-4DB0-396A-61ECD1EBC590}"/>
              </a:ext>
            </a:extLst>
          </p:cNvPr>
          <p:cNvSpPr/>
          <p:nvPr/>
        </p:nvSpPr>
        <p:spPr>
          <a:xfrm>
            <a:off x="323479" y="1505520"/>
            <a:ext cx="9675834"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194C"/>
                </a:solidFill>
                <a:cs typeface="Times New Roman" panose="02020603050405020304" pitchFamily="18" charset="0"/>
              </a:rPr>
              <a:t>الابتكارات تنتشر وفق منحنى زمني</a:t>
            </a:r>
          </a:p>
        </p:txBody>
      </p:sp>
      <p:sp>
        <p:nvSpPr>
          <p:cNvPr id="9" name="TextBox 8">
            <a:extLst>
              <a:ext uri="{FF2B5EF4-FFF2-40B4-BE49-F238E27FC236}">
                <a16:creationId xmlns:a16="http://schemas.microsoft.com/office/drawing/2014/main" id="{99783DDE-511E-2D93-95F6-ABC831CABFC4}"/>
              </a:ext>
            </a:extLst>
          </p:cNvPr>
          <p:cNvSpPr txBox="1"/>
          <p:nvPr/>
        </p:nvSpPr>
        <p:spPr>
          <a:xfrm>
            <a:off x="4812632" y="2759168"/>
            <a:ext cx="7222568" cy="1695144"/>
          </a:xfrm>
          <a:prstGeom prst="rect">
            <a:avLst/>
          </a:prstGeom>
          <a:noFill/>
        </p:spPr>
        <p:txBody>
          <a:bodyPr wrap="square">
            <a:spAutoFit/>
          </a:bodyPr>
          <a:lstStyle/>
          <a:p>
            <a:pPr marL="0" marR="0" algn="r" rtl="1">
              <a:lnSpc>
                <a:spcPct val="150000"/>
              </a:lnSpc>
              <a:spcAft>
                <a:spcPts val="800"/>
              </a:spcAft>
              <a:buNone/>
            </a:pPr>
            <a:r>
              <a:rPr lang="ar-SA" sz="2400" kern="0" dirty="0">
                <a:solidFill>
                  <a:srgbClr val="00194C"/>
                </a:solidFill>
                <a:cs typeface="Times New Roman" panose="02020603050405020304" pitchFamily="18" charset="0"/>
              </a:rPr>
              <a:t>عملية الانتشار لا تحدث دفعة واحدة، بل تتم تدريجيًا على شكل منحنى جرسي</a:t>
            </a:r>
            <a:r>
              <a:rPr lang="en-US" sz="2400" b="1" kern="0" dirty="0">
                <a:solidFill>
                  <a:srgbClr val="00194C"/>
                </a:solidFill>
                <a:cs typeface="Times New Roman" panose="02020603050405020304" pitchFamily="18" charset="0"/>
              </a:rPr>
              <a:t> (</a:t>
            </a:r>
            <a:r>
              <a:rPr lang="en-US" sz="2400" b="1" kern="0" dirty="0">
                <a:solidFill>
                  <a:srgbClr val="00194C"/>
                </a:solidFill>
                <a:latin typeface="Times New Roman" panose="02020603050405020304" pitchFamily="18" charset="0"/>
                <a:cs typeface="Times New Roman" panose="02020603050405020304" pitchFamily="18" charset="0"/>
              </a:rPr>
              <a:t>Bell Curve</a:t>
            </a:r>
            <a:r>
              <a:rPr lang="en-US" sz="2400" b="1" kern="0" dirty="0">
                <a:solidFill>
                  <a:srgbClr val="00194C"/>
                </a:solidFill>
                <a:cs typeface="Times New Roman" panose="02020603050405020304" pitchFamily="18" charset="0"/>
              </a:rPr>
              <a:t>)</a:t>
            </a:r>
            <a:r>
              <a:rPr lang="ar-SA" sz="2400" b="1" kern="0" dirty="0">
                <a:solidFill>
                  <a:srgbClr val="00194C"/>
                </a:solidFill>
                <a:cs typeface="Times New Roman" panose="02020603050405020304" pitchFamily="18" charset="0"/>
              </a:rPr>
              <a:t>، </a:t>
            </a:r>
            <a:r>
              <a:rPr lang="ar-SA" sz="2400" kern="0" dirty="0">
                <a:solidFill>
                  <a:srgbClr val="00194C"/>
                </a:solidFill>
                <a:cs typeface="Times New Roman" panose="02020603050405020304" pitchFamily="18" charset="0"/>
              </a:rPr>
              <a:t>يبدأ ببطء، ثم يتسارع، ثم يتباطأ بعد أن يشبع السوق أو المجتمع المستهدف</a:t>
            </a:r>
            <a:r>
              <a:rPr lang="en-US" sz="2400" b="1" kern="0" dirty="0">
                <a:solidFill>
                  <a:srgbClr val="00194C"/>
                </a:solidFill>
                <a:cs typeface="Times New Roman" panose="02020603050405020304" pitchFamily="18" charset="0"/>
              </a:rPr>
              <a:t>.</a:t>
            </a:r>
          </a:p>
        </p:txBody>
      </p:sp>
      <p:pic>
        <p:nvPicPr>
          <p:cNvPr id="8" name="Picture 7">
            <a:extLst>
              <a:ext uri="{FF2B5EF4-FFF2-40B4-BE49-F238E27FC236}">
                <a16:creationId xmlns:a16="http://schemas.microsoft.com/office/drawing/2014/main" id="{260EE5BF-8C48-015D-9F92-24797850329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8574" y="2273968"/>
            <a:ext cx="4837917" cy="8178207"/>
          </a:xfrm>
          <a:prstGeom prst="rect">
            <a:avLst/>
          </a:prstGeom>
        </p:spPr>
      </p:pic>
    </p:spTree>
    <p:extLst>
      <p:ext uri="{BB962C8B-B14F-4D97-AF65-F5344CB8AC3E}">
        <p14:creationId xmlns:p14="http://schemas.microsoft.com/office/powerpoint/2010/main" val="34822595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2C5958-3E2E-EA42-AB0A-B7E4CC8740A0}"/>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BA991849-5944-F28E-2DF8-7B3A476A2433}"/>
              </a:ext>
            </a:extLst>
          </p:cNvPr>
          <p:cNvPicPr>
            <a:picLocks noChangeAspect="1"/>
          </p:cNvPicPr>
          <p:nvPr/>
        </p:nvPicPr>
        <p:blipFill>
          <a:blip r:embed="rId2">
            <a:alphaModFix amt="35000"/>
          </a:blip>
          <a:stretch>
            <a:fillRect/>
          </a:stretch>
        </p:blipFill>
        <p:spPr>
          <a:xfrm>
            <a:off x="1" y="0"/>
            <a:ext cx="12192000" cy="6975016"/>
          </a:xfrm>
          <a:prstGeom prst="rect">
            <a:avLst/>
          </a:prstGeom>
        </p:spPr>
      </p:pic>
      <p:sp>
        <p:nvSpPr>
          <p:cNvPr id="3" name="Rectangle 2">
            <a:extLst>
              <a:ext uri="{FF2B5EF4-FFF2-40B4-BE49-F238E27FC236}">
                <a16:creationId xmlns:a16="http://schemas.microsoft.com/office/drawing/2014/main" id="{2EA1223F-7910-436B-F9DE-67ADC001CD6B}"/>
              </a:ext>
            </a:extLst>
          </p:cNvPr>
          <p:cNvSpPr/>
          <p:nvPr/>
        </p:nvSpPr>
        <p:spPr>
          <a:xfrm>
            <a:off x="-2" y="2055273"/>
            <a:ext cx="12192001" cy="1292182"/>
          </a:xfrm>
          <a:prstGeom prst="rect">
            <a:avLst/>
          </a:prstGeom>
          <a:solidFill>
            <a:srgbClr val="00194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kern="0" dirty="0">
                <a:solidFill>
                  <a:srgbClr val="E7E6E6"/>
                </a:solidFill>
                <a:latin typeface="Calibri" panose="020F0502020204030204" pitchFamily="34" charset="0"/>
                <a:cs typeface="Calibri" panose="020F0502020204030204" pitchFamily="34" charset="0"/>
              </a:rPr>
              <a:t>📚 </a:t>
            </a:r>
            <a:r>
              <a:rPr lang="ar-EG" sz="2800" b="1" kern="0" dirty="0">
                <a:solidFill>
                  <a:schemeClr val="bg1"/>
                </a:solidFill>
                <a:latin typeface="Calibri" panose="020F0502020204030204" pitchFamily="34" charset="0"/>
                <a:cs typeface="Calibri" panose="020F0502020204030204" pitchFamily="34" charset="0"/>
              </a:rPr>
              <a:t>مراحل عملية تبنّي الابتكار</a:t>
            </a:r>
          </a:p>
        </p:txBody>
      </p:sp>
      <p:pic>
        <p:nvPicPr>
          <p:cNvPr id="4" name="Graphic 21">
            <a:extLst>
              <a:ext uri="{FF2B5EF4-FFF2-40B4-BE49-F238E27FC236}">
                <a16:creationId xmlns:a16="http://schemas.microsoft.com/office/drawing/2014/main" id="{D778A72A-5A3D-0382-722D-E777327F4425}"/>
              </a:ext>
            </a:extLst>
          </p:cNvPr>
          <p:cNvPicPr>
            <a:picLocks noChangeAspect="1"/>
          </p:cNvPicPr>
          <p:nvPr/>
        </p:nvPicPr>
        <p:blipFill rotWithShape="1">
          <a:blip r:embed="rId3" cstate="print">
            <a:clrChange>
              <a:clrFrom>
                <a:srgbClr val="FFFFFF"/>
              </a:clrFrom>
              <a:clrTo>
                <a:srgbClr val="FFFFFF">
                  <a:alpha val="0"/>
                </a:srgbClr>
              </a:clrTo>
            </a:clrChange>
            <a:extLst>
              <a:ext uri="{BEBA8EAE-BF5A-486C-A8C5-ECC9F3942E4B}">
                <a14:imgProps xmlns:a14="http://schemas.microsoft.com/office/drawing/2010/main">
                  <a14:imgLayer r:embed="rId4">
                    <a14:imgEffect>
                      <a14:saturation sat="33000"/>
                    </a14:imgEffect>
                  </a14:imgLayer>
                </a14:imgProps>
              </a:ext>
              <a:ext uri="{28A0092B-C50C-407E-A947-70E740481C1C}">
                <a14:useLocalDpi xmlns:a14="http://schemas.microsoft.com/office/drawing/2010/main" val="0"/>
              </a:ext>
            </a:extLst>
          </a:blip>
          <a:srcRect t="27877" b="25429"/>
          <a:stretch>
            <a:fillRect/>
          </a:stretch>
        </p:blipFill>
        <p:spPr>
          <a:xfrm>
            <a:off x="-114242" y="-169516"/>
            <a:ext cx="2530548" cy="1181593"/>
          </a:xfrm>
          <a:prstGeom prst="rect">
            <a:avLst/>
          </a:prstGeom>
        </p:spPr>
      </p:pic>
    </p:spTree>
    <p:extLst>
      <p:ext uri="{BB962C8B-B14F-4D97-AF65-F5344CB8AC3E}">
        <p14:creationId xmlns:p14="http://schemas.microsoft.com/office/powerpoint/2010/main" val="10587282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89E31D-5BC0-A6CD-7846-F0DAC1F1A190}"/>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840A9556-9D54-EC3F-6AA9-2C35E6F821C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3944" y="-175802"/>
            <a:ext cx="2530548" cy="1181593"/>
          </a:xfrm>
          <a:prstGeom prst="rect">
            <a:avLst/>
          </a:prstGeom>
        </p:spPr>
      </p:pic>
      <p:sp>
        <p:nvSpPr>
          <p:cNvPr id="11" name="Rectangle 10">
            <a:extLst>
              <a:ext uri="{FF2B5EF4-FFF2-40B4-BE49-F238E27FC236}">
                <a16:creationId xmlns:a16="http://schemas.microsoft.com/office/drawing/2014/main" id="{733CBB7E-A034-43A6-F64D-4DBBA0FE4FB7}"/>
              </a:ext>
            </a:extLst>
          </p:cNvPr>
          <p:cNvSpPr/>
          <p:nvPr/>
        </p:nvSpPr>
        <p:spPr>
          <a:xfrm flipV="1">
            <a:off x="2674492" y="67074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6" name="Rectangle: Rounded Corners 5">
            <a:extLst>
              <a:ext uri="{FF2B5EF4-FFF2-40B4-BE49-F238E27FC236}">
                <a16:creationId xmlns:a16="http://schemas.microsoft.com/office/drawing/2014/main" id="{BE82A213-0C48-9D52-6F8A-37F88D243068}"/>
              </a:ext>
            </a:extLst>
          </p:cNvPr>
          <p:cNvSpPr/>
          <p:nvPr/>
        </p:nvSpPr>
        <p:spPr>
          <a:xfrm>
            <a:off x="0" y="855542"/>
            <a:ext cx="12188099" cy="580292"/>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kern="0" dirty="0">
                <a:solidFill>
                  <a:srgbClr val="E7E6E6"/>
                </a:solidFill>
                <a:latin typeface="Calibri" panose="020F0502020204030204" pitchFamily="34" charset="0"/>
                <a:cs typeface="Calibri" panose="020F0502020204030204" pitchFamily="34" charset="0"/>
              </a:rPr>
              <a:t>📚 </a:t>
            </a:r>
            <a:r>
              <a:rPr lang="ar-EG" sz="2800" b="1" kern="0" dirty="0">
                <a:solidFill>
                  <a:schemeClr val="bg1"/>
                </a:solidFill>
                <a:latin typeface="Calibri" panose="020F0502020204030204" pitchFamily="34" charset="0"/>
                <a:cs typeface="Calibri" panose="020F0502020204030204" pitchFamily="34" charset="0"/>
              </a:rPr>
              <a:t>مراحل عملية تبنّي الابتكار</a:t>
            </a:r>
          </a:p>
        </p:txBody>
      </p:sp>
      <p:sp>
        <p:nvSpPr>
          <p:cNvPr id="14" name="Rectangle 13">
            <a:extLst>
              <a:ext uri="{FF2B5EF4-FFF2-40B4-BE49-F238E27FC236}">
                <a16:creationId xmlns:a16="http://schemas.microsoft.com/office/drawing/2014/main" id="{FE52ABB8-162C-0BFE-3ECF-6CDDCE25F960}"/>
              </a:ext>
            </a:extLst>
          </p:cNvPr>
          <p:cNvSpPr/>
          <p:nvPr/>
        </p:nvSpPr>
        <p:spPr>
          <a:xfrm>
            <a:off x="9316292" y="2947937"/>
            <a:ext cx="2490694"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المرحلة الأولى</a:t>
            </a:r>
            <a:r>
              <a:rPr lang="ar-SA" sz="2000" b="1" kern="0" dirty="0">
                <a:solidFill>
                  <a:srgbClr val="002060"/>
                </a:solidFill>
                <a:latin typeface="Calibri" panose="020F0502020204030204" pitchFamily="34" charset="0"/>
                <a:cs typeface="Calibri" panose="020F0502020204030204" pitchFamily="34" charset="0"/>
              </a:rPr>
              <a:t> </a:t>
            </a:r>
            <a:endParaRPr lang="ar-SA" sz="2000" dirty="0">
              <a:solidFill>
                <a:schemeClr val="bg1"/>
              </a:solidFill>
              <a:cs typeface="Alexandria" charset="0"/>
            </a:endParaRPr>
          </a:p>
        </p:txBody>
      </p:sp>
      <p:sp>
        <p:nvSpPr>
          <p:cNvPr id="15" name="Rectangle 14">
            <a:extLst>
              <a:ext uri="{FF2B5EF4-FFF2-40B4-BE49-F238E27FC236}">
                <a16:creationId xmlns:a16="http://schemas.microsoft.com/office/drawing/2014/main" id="{7EAD3C9C-4BFA-7D14-70A7-0BA3634C1821}"/>
              </a:ext>
            </a:extLst>
          </p:cNvPr>
          <p:cNvSpPr/>
          <p:nvPr/>
        </p:nvSpPr>
        <p:spPr>
          <a:xfrm>
            <a:off x="143944" y="2947937"/>
            <a:ext cx="8938217"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مرحلة المعرفة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Knowledge</a:t>
            </a: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  </a:t>
            </a:r>
            <a:endParaRPr lang="ar-SA" sz="2400" kern="0" dirty="0">
              <a:solidFill>
                <a:srgbClr val="002060"/>
              </a:solidFill>
              <a:latin typeface="Calibri" panose="020F0502020204030204" pitchFamily="34" charset="0"/>
              <a:cs typeface="Calibri" panose="020F0502020204030204" pitchFamily="34" charset="0"/>
            </a:endParaRPr>
          </a:p>
        </p:txBody>
      </p:sp>
      <p:sp>
        <p:nvSpPr>
          <p:cNvPr id="16" name="Rectangle 15">
            <a:extLst>
              <a:ext uri="{FF2B5EF4-FFF2-40B4-BE49-F238E27FC236}">
                <a16:creationId xmlns:a16="http://schemas.microsoft.com/office/drawing/2014/main" id="{3D0A5472-06BB-2A5D-6E5E-5EAE68A80C88}"/>
              </a:ext>
            </a:extLst>
          </p:cNvPr>
          <p:cNvSpPr/>
          <p:nvPr/>
        </p:nvSpPr>
        <p:spPr>
          <a:xfrm>
            <a:off x="9316292" y="3714074"/>
            <a:ext cx="2490694"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المرحلة الثانية</a:t>
            </a:r>
            <a:endParaRPr lang="ar-SA" sz="2000" dirty="0">
              <a:solidFill>
                <a:schemeClr val="bg1"/>
              </a:solidFill>
              <a:cs typeface="Alexandria" charset="0"/>
            </a:endParaRPr>
          </a:p>
        </p:txBody>
      </p:sp>
      <p:sp>
        <p:nvSpPr>
          <p:cNvPr id="17" name="Rectangle 16">
            <a:extLst>
              <a:ext uri="{FF2B5EF4-FFF2-40B4-BE49-F238E27FC236}">
                <a16:creationId xmlns:a16="http://schemas.microsoft.com/office/drawing/2014/main" id="{5BD21B28-1378-EC6B-97CE-FBB303D53EFB}"/>
              </a:ext>
            </a:extLst>
          </p:cNvPr>
          <p:cNvSpPr/>
          <p:nvPr/>
        </p:nvSpPr>
        <p:spPr>
          <a:xfrm>
            <a:off x="9316291" y="4447648"/>
            <a:ext cx="2490694"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المرحلة الثالثة</a:t>
            </a:r>
            <a:endParaRPr lang="ar-SA" sz="2400" dirty="0">
              <a:solidFill>
                <a:schemeClr val="bg1"/>
              </a:solidFill>
              <a:cs typeface="Alexandria" charset="0"/>
            </a:endParaRPr>
          </a:p>
        </p:txBody>
      </p:sp>
      <p:sp>
        <p:nvSpPr>
          <p:cNvPr id="18" name="Rectangle 17">
            <a:extLst>
              <a:ext uri="{FF2B5EF4-FFF2-40B4-BE49-F238E27FC236}">
                <a16:creationId xmlns:a16="http://schemas.microsoft.com/office/drawing/2014/main" id="{467EAA6B-4279-A751-1F22-ED7A4C37CED5}"/>
              </a:ext>
            </a:extLst>
          </p:cNvPr>
          <p:cNvSpPr/>
          <p:nvPr/>
        </p:nvSpPr>
        <p:spPr>
          <a:xfrm>
            <a:off x="141992" y="3710140"/>
            <a:ext cx="8938217"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مرحلة الإقناع</a:t>
            </a:r>
            <a:r>
              <a:rPr lang="en-US" b="1" dirty="0"/>
              <a:t> </a:t>
            </a:r>
            <a:r>
              <a:rPr lang="en-US" sz="2400" b="1" kern="0" dirty="0">
                <a:solidFill>
                  <a:srgbClr val="002060"/>
                </a:solidFill>
                <a:latin typeface="Times New Roman" panose="02020603050405020304" pitchFamily="18" charset="0"/>
                <a:cs typeface="Times New Roman" panose="02020603050405020304" pitchFamily="18" charset="0"/>
              </a:rPr>
              <a:t>Persuasio</a:t>
            </a:r>
            <a:r>
              <a:rPr lang="en-US" sz="2400" b="1" dirty="0">
                <a:latin typeface="Times New Roman" panose="02020603050405020304" pitchFamily="18" charset="0"/>
                <a:cs typeface="Times New Roman" panose="02020603050405020304" pitchFamily="18" charset="0"/>
              </a:rPr>
              <a:t>n     </a:t>
            </a:r>
            <a:endParaRPr lang="ar-SA" sz="2400" dirty="0">
              <a:solidFill>
                <a:srgbClr val="002060"/>
              </a:solidFill>
              <a:latin typeface="Alexandria" charset="0"/>
              <a:cs typeface="Alexandria" charset="0"/>
            </a:endParaRPr>
          </a:p>
        </p:txBody>
      </p:sp>
      <p:sp>
        <p:nvSpPr>
          <p:cNvPr id="19" name="Rectangle 18">
            <a:extLst>
              <a:ext uri="{FF2B5EF4-FFF2-40B4-BE49-F238E27FC236}">
                <a16:creationId xmlns:a16="http://schemas.microsoft.com/office/drawing/2014/main" id="{7089B29D-22C1-109A-EBC2-CB54E8521722}"/>
              </a:ext>
            </a:extLst>
          </p:cNvPr>
          <p:cNvSpPr/>
          <p:nvPr/>
        </p:nvSpPr>
        <p:spPr>
          <a:xfrm>
            <a:off x="141993" y="4472343"/>
            <a:ext cx="8940168"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مرحلة اتخاذ القرار</a:t>
            </a:r>
            <a:r>
              <a:rPr lang="ar-EG"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Calibri" panose="020F0502020204030204" pitchFamily="34" charset="0"/>
                <a:cs typeface="Calibri" panose="020F0502020204030204" pitchFamily="34" charset="0"/>
              </a:rPr>
              <a:t>  </a:t>
            </a:r>
            <a:r>
              <a:rPr lang="en-US" sz="2400" b="1" dirty="0">
                <a:solidFill>
                  <a:srgbClr val="00194C"/>
                </a:solidFill>
                <a:latin typeface="Times New Roman" panose="02020603050405020304" pitchFamily="18" charset="0"/>
                <a:cs typeface="Times New Roman" panose="02020603050405020304" pitchFamily="18" charset="0"/>
              </a:rPr>
              <a:t>Decision</a:t>
            </a:r>
            <a:endParaRPr lang="ar-SA" sz="2400" dirty="0">
              <a:solidFill>
                <a:srgbClr val="00194C"/>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46DEBE9-4768-6A7F-9C0C-490691259371}"/>
              </a:ext>
            </a:extLst>
          </p:cNvPr>
          <p:cNvSpPr txBox="1"/>
          <p:nvPr/>
        </p:nvSpPr>
        <p:spPr>
          <a:xfrm>
            <a:off x="3296998" y="181056"/>
            <a:ext cx="8891101" cy="461665"/>
          </a:xfrm>
          <a:prstGeom prst="rect">
            <a:avLst/>
          </a:prstGeom>
          <a:noFill/>
          <a:effectLst>
            <a:reflection blurRad="6350" stA="52000" endA="300" endPos="35000" dir="5400000" sy="-100000" algn="bl" rotWithShape="0"/>
          </a:effectLst>
        </p:spPr>
        <p:txBody>
          <a:bodyPr wrap="square" rtlCol="0">
            <a:spAutoFit/>
          </a:bodyPr>
          <a:lstStyle/>
          <a:p>
            <a:pPr algn="r" rtl="1"/>
            <a:r>
              <a:rPr lang="ar-EG" sz="2400" b="1" kern="0" dirty="0">
                <a:solidFill>
                  <a:srgbClr val="002060"/>
                </a:solidFill>
                <a:latin typeface="Calibri" panose="020F0502020204030204" pitchFamily="34" charset="0"/>
                <a:cs typeface="Calibri" panose="020F0502020204030204" pitchFamily="34" charset="0"/>
              </a:rPr>
              <a:t>المحاضرة العاشرة: </a:t>
            </a: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نظرية انتشار المبتكرات </a:t>
            </a:r>
            <a:r>
              <a:rPr lang="en-US" sz="2400" b="1" dirty="0">
                <a:solidFill>
                  <a:srgbClr val="00194C"/>
                </a:solidFill>
                <a:latin typeface="Times New Roman" panose="02020603050405020304" pitchFamily="18" charset="0"/>
                <a:cs typeface="Times New Roman" panose="02020603050405020304" pitchFamily="18" charset="0"/>
              </a:rPr>
              <a:t>Diffusion of Innovations Theory</a:t>
            </a:r>
            <a:endParaRPr lang="en-US" sz="2400" dirty="0">
              <a:solidFill>
                <a:srgbClr val="00194C"/>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F99FB70-655F-063C-CCAC-02A4F5461FC3}"/>
              </a:ext>
            </a:extLst>
          </p:cNvPr>
          <p:cNvSpPr txBox="1"/>
          <p:nvPr/>
        </p:nvSpPr>
        <p:spPr>
          <a:xfrm>
            <a:off x="300790" y="1551573"/>
            <a:ext cx="11803088" cy="1341586"/>
          </a:xfrm>
          <a:prstGeom prst="rect">
            <a:avLst/>
          </a:prstGeom>
          <a:noFill/>
        </p:spPr>
        <p:txBody>
          <a:bodyPr wrap="square">
            <a:spAutoFit/>
          </a:bodyPr>
          <a:lstStyle/>
          <a:p>
            <a:pPr marL="0" marR="0" algn="just" rtl="1">
              <a:lnSpc>
                <a:spcPct val="115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تُعد عملية تبنّي الابتكار، بحسب "إيفريت روجرز"، سلسلة متتابعة من الخطوات العقلية والسلوكية التي يمر بها الفرد قبل أن يقرر اعتماد الابتكار أو رفضه. وتقوم هذه العملية على خمس مراحل أساسية، تتدرج من التعرف على الابتكار إلى تأكيد القرار النهائي بشأنه</a:t>
            </a:r>
            <a:r>
              <a:rPr lang="en-US" sz="2400" kern="0" dirty="0">
                <a:solidFill>
                  <a:srgbClr val="002060"/>
                </a:solidFill>
                <a:latin typeface="Calibri" panose="020F0502020204030204" pitchFamily="34" charset="0"/>
                <a:cs typeface="Calibri" panose="020F0502020204030204" pitchFamily="34" charset="0"/>
              </a:rPr>
              <a:t>.</a:t>
            </a:r>
          </a:p>
        </p:txBody>
      </p:sp>
      <p:sp>
        <p:nvSpPr>
          <p:cNvPr id="5" name="Rectangle 4">
            <a:extLst>
              <a:ext uri="{FF2B5EF4-FFF2-40B4-BE49-F238E27FC236}">
                <a16:creationId xmlns:a16="http://schemas.microsoft.com/office/drawing/2014/main" id="{1ED06082-3E05-FA51-6EF7-28A7A6D56609}"/>
              </a:ext>
            </a:extLst>
          </p:cNvPr>
          <p:cNvSpPr/>
          <p:nvPr/>
        </p:nvSpPr>
        <p:spPr>
          <a:xfrm>
            <a:off x="140044" y="5234546"/>
            <a:ext cx="8940167"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مرحلة التنفيذ </a:t>
            </a:r>
            <a:r>
              <a:rPr lang="ar-EG" sz="2400" b="1" kern="0" dirty="0">
                <a:solidFill>
                  <a:srgbClr val="002060"/>
                </a:solidFill>
                <a:latin typeface="Calibri" panose="020F0502020204030204" pitchFamily="34" charset="0"/>
                <a:cs typeface="Calibri" panose="020F0502020204030204" pitchFamily="34" charset="0"/>
              </a:rPr>
              <a:t>    </a:t>
            </a:r>
            <a:r>
              <a:rPr lang="en-US" sz="2400" b="1" dirty="0">
                <a:solidFill>
                  <a:srgbClr val="00194C"/>
                </a:solidFill>
                <a:latin typeface="Times New Roman" panose="02020603050405020304" pitchFamily="18" charset="0"/>
                <a:cs typeface="Times New Roman" panose="02020603050405020304" pitchFamily="18" charset="0"/>
              </a:rPr>
              <a:t>Implementation</a:t>
            </a:r>
            <a:endParaRPr lang="ar-SA" sz="2400" b="1" dirty="0">
              <a:solidFill>
                <a:srgbClr val="00194C"/>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AA7E9E9F-5C28-B084-67F5-695C05C473D8}"/>
              </a:ext>
            </a:extLst>
          </p:cNvPr>
          <p:cNvSpPr/>
          <p:nvPr/>
        </p:nvSpPr>
        <p:spPr>
          <a:xfrm>
            <a:off x="9316291" y="5181222"/>
            <a:ext cx="2490694"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المرحلة الرابعة</a:t>
            </a:r>
            <a:endParaRPr lang="ar-SA" sz="2400" dirty="0">
              <a:solidFill>
                <a:schemeClr val="bg1"/>
              </a:solidFill>
              <a:cs typeface="Alexandria" charset="0"/>
            </a:endParaRPr>
          </a:p>
        </p:txBody>
      </p:sp>
      <p:sp>
        <p:nvSpPr>
          <p:cNvPr id="9" name="Rectangle 8">
            <a:extLst>
              <a:ext uri="{FF2B5EF4-FFF2-40B4-BE49-F238E27FC236}">
                <a16:creationId xmlns:a16="http://schemas.microsoft.com/office/drawing/2014/main" id="{58E45555-8F43-559F-37A7-634F558310F4}"/>
              </a:ext>
            </a:extLst>
          </p:cNvPr>
          <p:cNvSpPr/>
          <p:nvPr/>
        </p:nvSpPr>
        <p:spPr>
          <a:xfrm>
            <a:off x="9316291" y="5947359"/>
            <a:ext cx="2490694"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المرحلة الخامسة</a:t>
            </a:r>
            <a:endParaRPr lang="ar-SA" sz="2400" dirty="0">
              <a:solidFill>
                <a:schemeClr val="bg1"/>
              </a:solidFill>
              <a:cs typeface="Alexandria" charset="0"/>
            </a:endParaRPr>
          </a:p>
        </p:txBody>
      </p:sp>
      <p:sp>
        <p:nvSpPr>
          <p:cNvPr id="10" name="Rectangle 9">
            <a:extLst>
              <a:ext uri="{FF2B5EF4-FFF2-40B4-BE49-F238E27FC236}">
                <a16:creationId xmlns:a16="http://schemas.microsoft.com/office/drawing/2014/main" id="{E7FBD6C5-1C77-E068-AB35-CD394F1AEF84}"/>
              </a:ext>
            </a:extLst>
          </p:cNvPr>
          <p:cNvSpPr/>
          <p:nvPr/>
        </p:nvSpPr>
        <p:spPr>
          <a:xfrm>
            <a:off x="140045" y="5982248"/>
            <a:ext cx="8940166"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dirty="0">
                <a:solidFill>
                  <a:srgbClr val="002060"/>
                </a:solidFill>
                <a:latin typeface="Alexandria" charset="0"/>
                <a:cs typeface="Alexandria" charset="0"/>
              </a:rPr>
              <a:t>مرحلة التأكيد       </a:t>
            </a:r>
            <a:r>
              <a:rPr lang="en-US" sz="2400" b="1" dirty="0">
                <a:solidFill>
                  <a:srgbClr val="00194C"/>
                </a:solidFill>
                <a:latin typeface="Times New Roman" panose="02020603050405020304" pitchFamily="18" charset="0"/>
                <a:cs typeface="Times New Roman" panose="02020603050405020304" pitchFamily="18" charset="0"/>
              </a:rPr>
              <a:t>Confirmation</a:t>
            </a:r>
            <a:r>
              <a:rPr lang="en-US" sz="2400" dirty="0">
                <a:solidFill>
                  <a:srgbClr val="002060"/>
                </a:solidFill>
                <a:latin typeface="Times New Roman" panose="02020603050405020304" pitchFamily="18" charset="0"/>
                <a:cs typeface="Times New Roman" panose="02020603050405020304" pitchFamily="18" charset="0"/>
              </a:rPr>
              <a:t> </a:t>
            </a:r>
            <a:endParaRPr lang="ar-SA" sz="24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088011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23E729-414D-DFE5-D1F0-5D8FACF876E7}"/>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8774D418-9CDF-8E94-EA4D-0F8E735763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11496"/>
            <a:ext cx="2530548" cy="1181593"/>
          </a:xfrm>
          <a:prstGeom prst="rect">
            <a:avLst/>
          </a:prstGeom>
        </p:spPr>
      </p:pic>
      <p:sp>
        <p:nvSpPr>
          <p:cNvPr id="11" name="Rectangle 10">
            <a:extLst>
              <a:ext uri="{FF2B5EF4-FFF2-40B4-BE49-F238E27FC236}">
                <a16:creationId xmlns:a16="http://schemas.microsoft.com/office/drawing/2014/main" id="{B3841F83-10B4-EE8E-53E3-674C32078785}"/>
              </a:ext>
            </a:extLst>
          </p:cNvPr>
          <p:cNvSpPr/>
          <p:nvPr/>
        </p:nvSpPr>
        <p:spPr>
          <a:xfrm>
            <a:off x="2748619" y="631941"/>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TextBox 2">
            <a:extLst>
              <a:ext uri="{FF2B5EF4-FFF2-40B4-BE49-F238E27FC236}">
                <a16:creationId xmlns:a16="http://schemas.microsoft.com/office/drawing/2014/main" id="{23F0C992-5438-BE89-109F-1FCB570BAD44}"/>
              </a:ext>
            </a:extLst>
          </p:cNvPr>
          <p:cNvSpPr txBox="1"/>
          <p:nvPr/>
        </p:nvSpPr>
        <p:spPr>
          <a:xfrm>
            <a:off x="3011752" y="184163"/>
            <a:ext cx="8891101" cy="461665"/>
          </a:xfrm>
          <a:prstGeom prst="rect">
            <a:avLst/>
          </a:prstGeom>
          <a:noFill/>
          <a:effectLst>
            <a:reflection blurRad="6350" stA="52000" endA="300" endPos="35000" dir="5400000" sy="-100000" algn="bl" rotWithShape="0"/>
          </a:effectLst>
        </p:spPr>
        <p:txBody>
          <a:bodyPr wrap="square" rtlCol="0">
            <a:spAutoFit/>
          </a:bodyPr>
          <a:lstStyle/>
          <a:p>
            <a:pPr algn="r" rtl="1"/>
            <a:r>
              <a:rPr lang="ar-EG" sz="2400" b="1" kern="0" dirty="0">
                <a:solidFill>
                  <a:srgbClr val="002060"/>
                </a:solidFill>
                <a:latin typeface="Calibri" panose="020F0502020204030204" pitchFamily="34" charset="0"/>
                <a:cs typeface="Calibri" panose="020F0502020204030204" pitchFamily="34" charset="0"/>
              </a:rPr>
              <a:t>المحاضرة العاشرة: </a:t>
            </a: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نظرية انتشار المبتكرات </a:t>
            </a:r>
            <a:r>
              <a:rPr lang="en-US" sz="2400" b="1" dirty="0">
                <a:solidFill>
                  <a:srgbClr val="00194C"/>
                </a:solidFill>
                <a:latin typeface="Times New Roman" panose="02020603050405020304" pitchFamily="18" charset="0"/>
                <a:cs typeface="Times New Roman" panose="02020603050405020304" pitchFamily="18" charset="0"/>
              </a:rPr>
              <a:t>Diffusion of Innovations Theory</a:t>
            </a:r>
            <a:endParaRPr lang="en-US" sz="2400" dirty="0">
              <a:solidFill>
                <a:srgbClr val="00194C"/>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768B4E1F-F001-18A5-90ED-19E26955BBCC}"/>
              </a:ext>
            </a:extLst>
          </p:cNvPr>
          <p:cNvSpPr/>
          <p:nvPr/>
        </p:nvSpPr>
        <p:spPr>
          <a:xfrm>
            <a:off x="9701306" y="1924498"/>
            <a:ext cx="2490694"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المرحلة الأولى</a:t>
            </a:r>
            <a:r>
              <a:rPr lang="ar-SA" sz="2000" b="1" kern="0" dirty="0">
                <a:solidFill>
                  <a:srgbClr val="002060"/>
                </a:solidFill>
                <a:latin typeface="Calibri" panose="020F0502020204030204" pitchFamily="34" charset="0"/>
                <a:cs typeface="Calibri" panose="020F0502020204030204" pitchFamily="34" charset="0"/>
              </a:rPr>
              <a:t> </a:t>
            </a:r>
            <a:endParaRPr lang="ar-SA" sz="2000" dirty="0">
              <a:solidFill>
                <a:schemeClr val="bg1"/>
              </a:solidFill>
              <a:cs typeface="Alexandria" charset="0"/>
            </a:endParaRPr>
          </a:p>
        </p:txBody>
      </p:sp>
      <p:sp>
        <p:nvSpPr>
          <p:cNvPr id="6" name="Rectangle 5">
            <a:extLst>
              <a:ext uri="{FF2B5EF4-FFF2-40B4-BE49-F238E27FC236}">
                <a16:creationId xmlns:a16="http://schemas.microsoft.com/office/drawing/2014/main" id="{1FF43EDB-9B9C-399C-0ADB-67FD44DE3842}"/>
              </a:ext>
            </a:extLst>
          </p:cNvPr>
          <p:cNvSpPr/>
          <p:nvPr/>
        </p:nvSpPr>
        <p:spPr>
          <a:xfrm>
            <a:off x="144380" y="2102270"/>
            <a:ext cx="9370370"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مرحلة المعرفة</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Knowledge</a:t>
            </a: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  </a:t>
            </a:r>
            <a:endParaRPr lang="ar-SA" sz="2400" kern="0" dirty="0">
              <a:solidFill>
                <a:srgbClr val="002060"/>
              </a:solidFill>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41DE3D03-AB3A-6363-DE22-285EF395E54D}"/>
              </a:ext>
            </a:extLst>
          </p:cNvPr>
          <p:cNvSpPr txBox="1"/>
          <p:nvPr/>
        </p:nvSpPr>
        <p:spPr>
          <a:xfrm>
            <a:off x="4223084" y="3072254"/>
            <a:ext cx="7818453" cy="3461653"/>
          </a:xfrm>
          <a:prstGeom prst="rect">
            <a:avLst/>
          </a:prstGeom>
          <a:noFill/>
        </p:spPr>
        <p:txBody>
          <a:bodyPr wrap="square">
            <a:spAutoFit/>
          </a:bodyPr>
          <a:lstStyle/>
          <a:p>
            <a:pPr marL="0" marR="0" algn="just"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في هذه المرحلة، يطّلع الفرد على الابتكار لأول مرة ويكوّن معرفة أولية بخصائصه ووظائفه، دون أن يكون قد تبنّى رأيًا محددًا تجاهه. </a:t>
            </a:r>
            <a:r>
              <a:rPr lang="ar-EG" sz="2400" kern="0" dirty="0">
                <a:solidFill>
                  <a:srgbClr val="002060"/>
                </a:solidFill>
                <a:latin typeface="Calibri" panose="020F0502020204030204" pitchFamily="34" charset="0"/>
                <a:cs typeface="Calibri" panose="020F0502020204030204" pitchFamily="34" charset="0"/>
              </a:rPr>
              <a:t>و</a:t>
            </a:r>
            <a:r>
              <a:rPr lang="ar-SA" sz="2400" kern="0" dirty="0">
                <a:solidFill>
                  <a:srgbClr val="002060"/>
                </a:solidFill>
                <a:latin typeface="Calibri" panose="020F0502020204030204" pitchFamily="34" charset="0"/>
                <a:cs typeface="Calibri" panose="020F0502020204030204" pitchFamily="34" charset="0"/>
              </a:rPr>
              <a:t>تُعد هذه المرحلة مدخلًا إدراكيًا لاكتشاف الجديد</a:t>
            </a:r>
            <a:r>
              <a:rPr lang="en-US" sz="2400" kern="0" dirty="0">
                <a:solidFill>
                  <a:srgbClr val="002060"/>
                </a:solidFill>
                <a:latin typeface="Calibri" panose="020F0502020204030204" pitchFamily="34" charset="0"/>
                <a:cs typeface="Calibri" panose="020F0502020204030204" pitchFamily="34" charset="0"/>
              </a:rPr>
              <a:t>.</a:t>
            </a:r>
          </a:p>
          <a:p>
            <a:pPr algn="just" rtl="1">
              <a:lnSpc>
                <a:spcPct val="150000"/>
              </a:lnSpc>
              <a:spcAft>
                <a:spcPts val="800"/>
              </a:spcAft>
            </a:pPr>
            <a:r>
              <a:rPr lang="en-US" sz="2400" kern="0" dirty="0">
                <a:solidFill>
                  <a:srgbClr val="002060"/>
                </a:solidFill>
                <a:latin typeface="Calibri" panose="020F0502020204030204" pitchFamily="34" charset="0"/>
                <a:cs typeface="Calibri" panose="020F0502020204030204" pitchFamily="34" charset="0"/>
              </a:rPr>
              <a:t>🟦</a:t>
            </a:r>
            <a:r>
              <a:rPr lang="ar-EG" sz="105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مثال</a:t>
            </a:r>
            <a:r>
              <a:rPr lang="ar-EG"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توضيحي</a:t>
            </a:r>
            <a:r>
              <a:rPr lang="en-US" sz="2400" kern="0" dirty="0">
                <a:solidFill>
                  <a:srgbClr val="002060"/>
                </a:solidFill>
                <a:latin typeface="Calibri" panose="020F0502020204030204" pitchFamily="34" charset="0"/>
                <a:cs typeface="Calibri" panose="020F0502020204030204" pitchFamily="34" charset="0"/>
              </a:rPr>
              <a:t>:</a:t>
            </a: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طالب جامعي يسمع لأول مرة عن أداة تعتمد على الذكاء الاصطناعي تُعرف باسم</a:t>
            </a:r>
            <a:r>
              <a:rPr lang="en-US" sz="2400"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ChatGPT</a:t>
            </a:r>
            <a:r>
              <a:rPr lang="en-US" sz="2400" kern="0" dirty="0">
                <a:solidFill>
                  <a:srgbClr val="002060"/>
                </a:solidFill>
                <a:latin typeface="Calibri" panose="020F0502020204030204" pitchFamily="34" charset="0"/>
                <a:cs typeface="Calibri" panose="020F0502020204030204" pitchFamily="34" charset="0"/>
              </a:rPr>
              <a:t>"</a:t>
            </a:r>
            <a:r>
              <a:rPr lang="ar-SA" sz="2400" kern="0" dirty="0">
                <a:solidFill>
                  <a:srgbClr val="002060"/>
                </a:solidFill>
                <a:latin typeface="Calibri" panose="020F0502020204030204" pitchFamily="34" charset="0"/>
                <a:cs typeface="Calibri" panose="020F0502020204030204" pitchFamily="34" charset="0"/>
              </a:rPr>
              <a:t>، ويعرف أنها قادرة على توليد نصوص مكتوبة بشكل تلقائي</a:t>
            </a:r>
            <a:r>
              <a:rPr lang="en-US" sz="2400" kern="0" dirty="0">
                <a:solidFill>
                  <a:srgbClr val="002060"/>
                </a:solidFill>
                <a:latin typeface="Calibri" panose="020F0502020204030204" pitchFamily="34" charset="0"/>
                <a:cs typeface="Calibri" panose="020F0502020204030204" pitchFamily="34" charset="0"/>
              </a:rPr>
              <a:t>.</a:t>
            </a:r>
          </a:p>
        </p:txBody>
      </p:sp>
      <p:sp>
        <p:nvSpPr>
          <p:cNvPr id="12" name="Rectangle 11">
            <a:extLst>
              <a:ext uri="{FF2B5EF4-FFF2-40B4-BE49-F238E27FC236}">
                <a16:creationId xmlns:a16="http://schemas.microsoft.com/office/drawing/2014/main" id="{483E153D-12EE-D6D5-2937-FEECA4D7DD68}"/>
              </a:ext>
            </a:extLst>
          </p:cNvPr>
          <p:cNvSpPr/>
          <p:nvPr/>
        </p:nvSpPr>
        <p:spPr>
          <a:xfrm>
            <a:off x="0" y="782180"/>
            <a:ext cx="12192000" cy="1011404"/>
          </a:xfrm>
          <a:prstGeom prst="rect">
            <a:avLst/>
          </a:prstGeom>
          <a:solidFill>
            <a:srgbClr val="00194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kern="0" dirty="0">
                <a:solidFill>
                  <a:srgbClr val="E7E6E6"/>
                </a:solidFill>
                <a:latin typeface="Calibri" panose="020F0502020204030204" pitchFamily="34" charset="0"/>
                <a:cs typeface="Calibri" panose="020F0502020204030204" pitchFamily="34" charset="0"/>
              </a:rPr>
              <a:t>📚 </a:t>
            </a:r>
            <a:r>
              <a:rPr lang="ar-EG" sz="2800" b="1" kern="0" dirty="0">
                <a:solidFill>
                  <a:schemeClr val="bg1"/>
                </a:solidFill>
                <a:latin typeface="Calibri" panose="020F0502020204030204" pitchFamily="34" charset="0"/>
                <a:cs typeface="Calibri" panose="020F0502020204030204" pitchFamily="34" charset="0"/>
              </a:rPr>
              <a:t>مراحل عملية تبنّي الابتكار</a:t>
            </a:r>
          </a:p>
        </p:txBody>
      </p:sp>
      <p:pic>
        <p:nvPicPr>
          <p:cNvPr id="13" name="Picture 12">
            <a:extLst>
              <a:ext uri="{FF2B5EF4-FFF2-40B4-BE49-F238E27FC236}">
                <a16:creationId xmlns:a16="http://schemas.microsoft.com/office/drawing/2014/main" id="{94ABB723-E730-F67C-9A48-3868B15F711D}"/>
              </a:ext>
            </a:extLst>
          </p:cNvPr>
          <p:cNvPicPr>
            <a:picLocks noChangeAspect="1"/>
          </p:cNvPicPr>
          <p:nvPr/>
        </p:nvPicPr>
        <p:blipFill>
          <a:blip r:embed="rId4"/>
          <a:stretch>
            <a:fillRect/>
          </a:stretch>
        </p:blipFill>
        <p:spPr>
          <a:xfrm>
            <a:off x="144380" y="2658731"/>
            <a:ext cx="4015106" cy="401510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798787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DB3786-4CD1-CE06-A2FF-E49E11E57AB8}"/>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18C1C491-F2B4-BBC5-55DE-3BD4201DCE5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11496"/>
            <a:ext cx="2530548" cy="1181593"/>
          </a:xfrm>
          <a:prstGeom prst="rect">
            <a:avLst/>
          </a:prstGeom>
        </p:spPr>
      </p:pic>
      <p:sp>
        <p:nvSpPr>
          <p:cNvPr id="11" name="Rectangle 10">
            <a:extLst>
              <a:ext uri="{FF2B5EF4-FFF2-40B4-BE49-F238E27FC236}">
                <a16:creationId xmlns:a16="http://schemas.microsoft.com/office/drawing/2014/main" id="{41B342DC-F1B7-3FB6-80CA-A9A7E9E7DF53}"/>
              </a:ext>
            </a:extLst>
          </p:cNvPr>
          <p:cNvSpPr/>
          <p:nvPr/>
        </p:nvSpPr>
        <p:spPr>
          <a:xfrm>
            <a:off x="2748619" y="631941"/>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TextBox 2">
            <a:extLst>
              <a:ext uri="{FF2B5EF4-FFF2-40B4-BE49-F238E27FC236}">
                <a16:creationId xmlns:a16="http://schemas.microsoft.com/office/drawing/2014/main" id="{125D7B3A-B53C-6F96-9424-87A4E56671B0}"/>
              </a:ext>
            </a:extLst>
          </p:cNvPr>
          <p:cNvSpPr txBox="1"/>
          <p:nvPr/>
        </p:nvSpPr>
        <p:spPr>
          <a:xfrm>
            <a:off x="3011752" y="184163"/>
            <a:ext cx="8891101" cy="461665"/>
          </a:xfrm>
          <a:prstGeom prst="rect">
            <a:avLst/>
          </a:prstGeom>
          <a:noFill/>
          <a:effectLst>
            <a:reflection blurRad="6350" stA="52000" endA="300" endPos="35000" dir="5400000" sy="-100000" algn="bl" rotWithShape="0"/>
          </a:effectLst>
        </p:spPr>
        <p:txBody>
          <a:bodyPr wrap="square" rtlCol="0">
            <a:spAutoFit/>
          </a:bodyPr>
          <a:lstStyle/>
          <a:p>
            <a:pPr algn="r" rtl="1"/>
            <a:r>
              <a:rPr lang="ar-EG" sz="2400" b="1" kern="0" dirty="0">
                <a:solidFill>
                  <a:srgbClr val="002060"/>
                </a:solidFill>
                <a:latin typeface="Calibri" panose="020F0502020204030204" pitchFamily="34" charset="0"/>
                <a:cs typeface="Calibri" panose="020F0502020204030204" pitchFamily="34" charset="0"/>
              </a:rPr>
              <a:t>المحاضرة العاشرة: </a:t>
            </a: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نظرية انتشار المبتكرات </a:t>
            </a:r>
            <a:r>
              <a:rPr lang="en-US" sz="2400" b="1" dirty="0">
                <a:solidFill>
                  <a:srgbClr val="00194C"/>
                </a:solidFill>
                <a:latin typeface="Times New Roman" panose="02020603050405020304" pitchFamily="18" charset="0"/>
                <a:cs typeface="Times New Roman" panose="02020603050405020304" pitchFamily="18" charset="0"/>
              </a:rPr>
              <a:t>Diffusion of Innovations Theory</a:t>
            </a:r>
            <a:endParaRPr lang="en-US" sz="2400" dirty="0">
              <a:solidFill>
                <a:srgbClr val="00194C"/>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53955E4C-0BEB-5E52-1504-D8BA91E4AD47}"/>
              </a:ext>
            </a:extLst>
          </p:cNvPr>
          <p:cNvSpPr txBox="1"/>
          <p:nvPr/>
        </p:nvSpPr>
        <p:spPr>
          <a:xfrm>
            <a:off x="3753853" y="3072254"/>
            <a:ext cx="8287684" cy="3564245"/>
          </a:xfrm>
          <a:prstGeom prst="rect">
            <a:avLst/>
          </a:prstGeom>
          <a:noFill/>
        </p:spPr>
        <p:txBody>
          <a:bodyPr wrap="square">
            <a:spAutoFit/>
          </a:bodyPr>
          <a:lstStyle/>
          <a:p>
            <a:pPr marL="0" marR="0" algn="just"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يبدأ الفرد في هذه المرحلة بتكوين موقف وجداني (إيجابي أو سلبي) تجاه الابتكار، مستندًا إلى المعلومات التي جمعها أو الخبرات التي سمع عنها. وتلعب الخبرات الشخصية وآراء الآخرين دورًا محوريًا في تكوين هذا الانطباع.</a:t>
            </a:r>
          </a:p>
          <a:p>
            <a:pPr marL="0" marR="0" algn="just" rtl="1">
              <a:lnSpc>
                <a:spcPct val="150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a:t>
            </a: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مثال توضيحي:</a:t>
            </a:r>
          </a:p>
          <a:p>
            <a:pPr marL="0" marR="0" algn="just"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الطالب يبدأ في متابعة تجارب زملائه مع الأداة، ويتصفح آراء المستخدمين عبر الإنترنت، ويكوّن تصوّرًا أوليًا عن فائدتها في إنجاز المهام الأكاديمية.</a:t>
            </a:r>
          </a:p>
        </p:txBody>
      </p:sp>
      <p:sp>
        <p:nvSpPr>
          <p:cNvPr id="12" name="Rectangle 11">
            <a:extLst>
              <a:ext uri="{FF2B5EF4-FFF2-40B4-BE49-F238E27FC236}">
                <a16:creationId xmlns:a16="http://schemas.microsoft.com/office/drawing/2014/main" id="{4BC2EECC-4533-0301-3CB2-70598030BFD4}"/>
              </a:ext>
            </a:extLst>
          </p:cNvPr>
          <p:cNvSpPr/>
          <p:nvPr/>
        </p:nvSpPr>
        <p:spPr>
          <a:xfrm>
            <a:off x="0" y="782180"/>
            <a:ext cx="12192000" cy="1011404"/>
          </a:xfrm>
          <a:prstGeom prst="rect">
            <a:avLst/>
          </a:prstGeom>
          <a:solidFill>
            <a:srgbClr val="00194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kern="0" dirty="0">
                <a:solidFill>
                  <a:srgbClr val="E7E6E6"/>
                </a:solidFill>
                <a:latin typeface="Calibri" panose="020F0502020204030204" pitchFamily="34" charset="0"/>
                <a:cs typeface="Calibri" panose="020F0502020204030204" pitchFamily="34" charset="0"/>
              </a:rPr>
              <a:t>📚 </a:t>
            </a:r>
            <a:r>
              <a:rPr lang="ar-EG" sz="2800" b="1" kern="0" dirty="0">
                <a:solidFill>
                  <a:schemeClr val="bg1"/>
                </a:solidFill>
                <a:latin typeface="Calibri" panose="020F0502020204030204" pitchFamily="34" charset="0"/>
                <a:cs typeface="Calibri" panose="020F0502020204030204" pitchFamily="34" charset="0"/>
              </a:rPr>
              <a:t>مراحل عملية تبنّي الابتكار</a:t>
            </a:r>
          </a:p>
        </p:txBody>
      </p:sp>
      <p:sp>
        <p:nvSpPr>
          <p:cNvPr id="2" name="Rectangle 1">
            <a:extLst>
              <a:ext uri="{FF2B5EF4-FFF2-40B4-BE49-F238E27FC236}">
                <a16:creationId xmlns:a16="http://schemas.microsoft.com/office/drawing/2014/main" id="{CDC9914A-C231-0F51-65AF-F33176369552}"/>
              </a:ext>
            </a:extLst>
          </p:cNvPr>
          <p:cNvSpPr/>
          <p:nvPr/>
        </p:nvSpPr>
        <p:spPr>
          <a:xfrm>
            <a:off x="9701306" y="1956330"/>
            <a:ext cx="2490694"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المرحلة الثانية</a:t>
            </a:r>
            <a:endParaRPr lang="ar-SA" sz="2000" dirty="0">
              <a:solidFill>
                <a:schemeClr val="bg1"/>
              </a:solidFill>
              <a:cs typeface="Alexandria" charset="0"/>
            </a:endParaRPr>
          </a:p>
        </p:txBody>
      </p:sp>
      <p:sp>
        <p:nvSpPr>
          <p:cNvPr id="5" name="Rectangle 4">
            <a:extLst>
              <a:ext uri="{FF2B5EF4-FFF2-40B4-BE49-F238E27FC236}">
                <a16:creationId xmlns:a16="http://schemas.microsoft.com/office/drawing/2014/main" id="{8759F0B5-8AB7-8B34-4496-E5E52DA500BB}"/>
              </a:ext>
            </a:extLst>
          </p:cNvPr>
          <p:cNvSpPr/>
          <p:nvPr/>
        </p:nvSpPr>
        <p:spPr>
          <a:xfrm>
            <a:off x="647319" y="2158228"/>
            <a:ext cx="8938217"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مرحلة الإقناع</a:t>
            </a:r>
            <a:r>
              <a:rPr lang="en-US" b="1" dirty="0"/>
              <a:t> </a:t>
            </a:r>
            <a:r>
              <a:rPr lang="en-US" sz="2400" b="1" kern="0" dirty="0">
                <a:solidFill>
                  <a:srgbClr val="002060"/>
                </a:solidFill>
                <a:latin typeface="Times New Roman" panose="02020603050405020304" pitchFamily="18" charset="0"/>
                <a:cs typeface="Times New Roman" panose="02020603050405020304" pitchFamily="18" charset="0"/>
              </a:rPr>
              <a:t>Persuasio</a:t>
            </a:r>
            <a:r>
              <a:rPr lang="en-US" sz="2400" b="1" dirty="0">
                <a:latin typeface="Times New Roman" panose="02020603050405020304" pitchFamily="18" charset="0"/>
                <a:cs typeface="Times New Roman" panose="02020603050405020304" pitchFamily="18" charset="0"/>
              </a:rPr>
              <a:t>n     </a:t>
            </a:r>
            <a:endParaRPr lang="ar-SA" sz="2400" dirty="0">
              <a:solidFill>
                <a:srgbClr val="002060"/>
              </a:solidFill>
              <a:latin typeface="Alexandria" charset="0"/>
              <a:cs typeface="Alexandria" charset="0"/>
            </a:endParaRPr>
          </a:p>
        </p:txBody>
      </p:sp>
      <p:pic>
        <p:nvPicPr>
          <p:cNvPr id="4" name="Picture 3">
            <a:extLst>
              <a:ext uri="{FF2B5EF4-FFF2-40B4-BE49-F238E27FC236}">
                <a16:creationId xmlns:a16="http://schemas.microsoft.com/office/drawing/2014/main" id="{BE0B9E25-3AFC-D312-BC45-908C0FF1B0B8}"/>
              </a:ext>
            </a:extLst>
          </p:cNvPr>
          <p:cNvPicPr>
            <a:picLocks noChangeAspect="1"/>
          </p:cNvPicPr>
          <p:nvPr/>
        </p:nvPicPr>
        <p:blipFill>
          <a:blip r:embed="rId4"/>
          <a:stretch>
            <a:fillRect/>
          </a:stretch>
        </p:blipFill>
        <p:spPr>
          <a:xfrm>
            <a:off x="150463" y="2899734"/>
            <a:ext cx="3459011" cy="373676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663018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C10C41-71D6-1BA5-65DF-8C3C44B12D95}"/>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D0C8512F-51AE-8150-AC8B-79DAE8D79C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11496"/>
            <a:ext cx="2530548" cy="1181593"/>
          </a:xfrm>
          <a:prstGeom prst="rect">
            <a:avLst/>
          </a:prstGeom>
        </p:spPr>
      </p:pic>
      <p:sp>
        <p:nvSpPr>
          <p:cNvPr id="11" name="Rectangle 10">
            <a:extLst>
              <a:ext uri="{FF2B5EF4-FFF2-40B4-BE49-F238E27FC236}">
                <a16:creationId xmlns:a16="http://schemas.microsoft.com/office/drawing/2014/main" id="{1355CF41-767B-48F6-8853-718BF195C491}"/>
              </a:ext>
            </a:extLst>
          </p:cNvPr>
          <p:cNvSpPr/>
          <p:nvPr/>
        </p:nvSpPr>
        <p:spPr>
          <a:xfrm>
            <a:off x="2748619" y="631941"/>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TextBox 2">
            <a:extLst>
              <a:ext uri="{FF2B5EF4-FFF2-40B4-BE49-F238E27FC236}">
                <a16:creationId xmlns:a16="http://schemas.microsoft.com/office/drawing/2014/main" id="{F9F736AA-235B-3B0E-3AFE-FD933553BF12}"/>
              </a:ext>
            </a:extLst>
          </p:cNvPr>
          <p:cNvSpPr txBox="1"/>
          <p:nvPr/>
        </p:nvSpPr>
        <p:spPr>
          <a:xfrm>
            <a:off x="3011752" y="184163"/>
            <a:ext cx="8891101" cy="461665"/>
          </a:xfrm>
          <a:prstGeom prst="rect">
            <a:avLst/>
          </a:prstGeom>
          <a:noFill/>
          <a:effectLst>
            <a:reflection blurRad="6350" stA="52000" endA="300" endPos="35000" dir="5400000" sy="-100000" algn="bl" rotWithShape="0"/>
          </a:effectLst>
        </p:spPr>
        <p:txBody>
          <a:bodyPr wrap="square" rtlCol="0">
            <a:spAutoFit/>
          </a:bodyPr>
          <a:lstStyle/>
          <a:p>
            <a:pPr algn="r" rtl="1"/>
            <a:r>
              <a:rPr lang="ar-EG" sz="2400" b="1" kern="0" dirty="0">
                <a:solidFill>
                  <a:srgbClr val="002060"/>
                </a:solidFill>
                <a:latin typeface="Calibri" panose="020F0502020204030204" pitchFamily="34" charset="0"/>
                <a:cs typeface="Calibri" panose="020F0502020204030204" pitchFamily="34" charset="0"/>
              </a:rPr>
              <a:t>المحاضرة العاشرة: </a:t>
            </a: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نظرية انتشار المبتكرات </a:t>
            </a:r>
            <a:r>
              <a:rPr lang="en-US" sz="2400" b="1" dirty="0">
                <a:solidFill>
                  <a:srgbClr val="00194C"/>
                </a:solidFill>
                <a:latin typeface="Times New Roman" panose="02020603050405020304" pitchFamily="18" charset="0"/>
                <a:cs typeface="Times New Roman" panose="02020603050405020304" pitchFamily="18" charset="0"/>
              </a:rPr>
              <a:t>Diffusion of Innovations Theory</a:t>
            </a:r>
            <a:endParaRPr lang="en-US" sz="2400" dirty="0">
              <a:solidFill>
                <a:srgbClr val="00194C"/>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274C6FAE-71F5-AF3E-6FC4-573830BFE6D0}"/>
              </a:ext>
            </a:extLst>
          </p:cNvPr>
          <p:cNvSpPr txBox="1"/>
          <p:nvPr/>
        </p:nvSpPr>
        <p:spPr>
          <a:xfrm>
            <a:off x="3478060" y="3072254"/>
            <a:ext cx="8563477" cy="3010248"/>
          </a:xfrm>
          <a:prstGeom prst="rect">
            <a:avLst/>
          </a:prstGeom>
          <a:noFill/>
        </p:spPr>
        <p:txBody>
          <a:bodyPr wrap="square">
            <a:spAutoFit/>
          </a:bodyPr>
          <a:lstStyle/>
          <a:p>
            <a:pPr marL="0" marR="0" algn="just"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يتخذ الفرد في هذه المرحلة قرارًا حاسمًا: إما بتبنّي الابتكار وتجربته، أو برفضه وتجاهله. وغالبًا ما يعتمد هذا القرار على مدى توافق الابتكار مع حاجاته الشخصية.</a:t>
            </a:r>
          </a:p>
          <a:p>
            <a:pPr marL="0" marR="0" algn="just"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مثال توضيحي:</a:t>
            </a:r>
          </a:p>
          <a:p>
            <a:pPr marL="0" marR="0" algn="just"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الطالب يقرر تجربة </a:t>
            </a:r>
            <a:r>
              <a:rPr lang="en-US" sz="2400"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Times New Roman" panose="02020603050405020304" pitchFamily="18" charset="0"/>
                <a:cs typeface="Times New Roman" panose="02020603050405020304" pitchFamily="18" charset="0"/>
              </a:rPr>
              <a:t>ChatGPT</a:t>
            </a:r>
            <a:r>
              <a:rPr lang="ar-EG" sz="2400" kern="0" dirty="0">
                <a:solidFill>
                  <a:srgbClr val="002060"/>
                </a:solidFill>
                <a:latin typeface="Calibri" panose="020F0502020204030204" pitchFamily="34" charset="0"/>
                <a:cs typeface="Calibri" panose="020F0502020204030204" pitchFamily="34" charset="0"/>
              </a:rPr>
              <a:t>في صياغة فقرة بحثية، لاختبار مدى ملاءمة الأداة لاحتياجاته الدراسية.</a:t>
            </a:r>
          </a:p>
        </p:txBody>
      </p:sp>
      <p:sp>
        <p:nvSpPr>
          <p:cNvPr id="12" name="Rectangle 11">
            <a:extLst>
              <a:ext uri="{FF2B5EF4-FFF2-40B4-BE49-F238E27FC236}">
                <a16:creationId xmlns:a16="http://schemas.microsoft.com/office/drawing/2014/main" id="{2AB94707-8FD9-80E5-395D-8871DE4387A8}"/>
              </a:ext>
            </a:extLst>
          </p:cNvPr>
          <p:cNvSpPr/>
          <p:nvPr/>
        </p:nvSpPr>
        <p:spPr>
          <a:xfrm>
            <a:off x="0" y="782180"/>
            <a:ext cx="12192000" cy="1011404"/>
          </a:xfrm>
          <a:prstGeom prst="rect">
            <a:avLst/>
          </a:prstGeom>
          <a:solidFill>
            <a:srgbClr val="00194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kern="0" dirty="0">
                <a:solidFill>
                  <a:srgbClr val="E7E6E6"/>
                </a:solidFill>
                <a:latin typeface="Calibri" panose="020F0502020204030204" pitchFamily="34" charset="0"/>
                <a:cs typeface="Calibri" panose="020F0502020204030204" pitchFamily="34" charset="0"/>
              </a:rPr>
              <a:t>📚 </a:t>
            </a:r>
            <a:r>
              <a:rPr lang="ar-EG" sz="2800" b="1" kern="0" dirty="0">
                <a:solidFill>
                  <a:schemeClr val="bg1"/>
                </a:solidFill>
                <a:latin typeface="Calibri" panose="020F0502020204030204" pitchFamily="34" charset="0"/>
                <a:cs typeface="Calibri" panose="020F0502020204030204" pitchFamily="34" charset="0"/>
              </a:rPr>
              <a:t>مراحل عملية تبنّي الابتكار</a:t>
            </a:r>
          </a:p>
        </p:txBody>
      </p:sp>
      <p:sp>
        <p:nvSpPr>
          <p:cNvPr id="4" name="Rectangle 3">
            <a:extLst>
              <a:ext uri="{FF2B5EF4-FFF2-40B4-BE49-F238E27FC236}">
                <a16:creationId xmlns:a16="http://schemas.microsoft.com/office/drawing/2014/main" id="{D40C67A7-6EF7-7E2E-1B38-B3820276D460}"/>
              </a:ext>
            </a:extLst>
          </p:cNvPr>
          <p:cNvSpPr/>
          <p:nvPr/>
        </p:nvSpPr>
        <p:spPr>
          <a:xfrm>
            <a:off x="9550843" y="2065859"/>
            <a:ext cx="2490694"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المرحلة الثالثة</a:t>
            </a:r>
            <a:endParaRPr lang="ar-SA" sz="2400" dirty="0">
              <a:solidFill>
                <a:schemeClr val="bg1"/>
              </a:solidFill>
              <a:cs typeface="Alexandria" charset="0"/>
            </a:endParaRPr>
          </a:p>
        </p:txBody>
      </p:sp>
      <p:sp>
        <p:nvSpPr>
          <p:cNvPr id="6" name="Rectangle 5">
            <a:extLst>
              <a:ext uri="{FF2B5EF4-FFF2-40B4-BE49-F238E27FC236}">
                <a16:creationId xmlns:a16="http://schemas.microsoft.com/office/drawing/2014/main" id="{66874C91-5158-A4F3-399A-D8A2C6E0D45B}"/>
              </a:ext>
            </a:extLst>
          </p:cNvPr>
          <p:cNvSpPr/>
          <p:nvPr/>
        </p:nvSpPr>
        <p:spPr>
          <a:xfrm>
            <a:off x="430751" y="2340550"/>
            <a:ext cx="8940168"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مرحلة اتخاذ القرار</a:t>
            </a:r>
            <a:r>
              <a:rPr lang="ar-EG"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Calibri" panose="020F0502020204030204" pitchFamily="34" charset="0"/>
                <a:cs typeface="Calibri" panose="020F0502020204030204" pitchFamily="34" charset="0"/>
              </a:rPr>
              <a:t>  </a:t>
            </a:r>
            <a:r>
              <a:rPr lang="en-US" sz="2400" b="1" dirty="0">
                <a:solidFill>
                  <a:srgbClr val="00194C"/>
                </a:solidFill>
                <a:latin typeface="Times New Roman" panose="02020603050405020304" pitchFamily="18" charset="0"/>
                <a:cs typeface="Times New Roman" panose="02020603050405020304" pitchFamily="18" charset="0"/>
              </a:rPr>
              <a:t>Decision</a:t>
            </a:r>
            <a:endParaRPr lang="ar-SA" sz="2400" dirty="0">
              <a:solidFill>
                <a:srgbClr val="00194C"/>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81FEF4CF-5F8F-6FA8-FFAC-8D7F31EBA9BA}"/>
              </a:ext>
            </a:extLst>
          </p:cNvPr>
          <p:cNvPicPr>
            <a:picLocks noChangeAspect="1"/>
          </p:cNvPicPr>
          <p:nvPr/>
        </p:nvPicPr>
        <p:blipFill>
          <a:blip r:embed="rId4"/>
          <a:stretch>
            <a:fillRect/>
          </a:stretch>
        </p:blipFill>
        <p:spPr>
          <a:xfrm>
            <a:off x="150463" y="3072254"/>
            <a:ext cx="3355153" cy="36015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725988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208BB3-8668-FE8D-12F1-CA0206504C37}"/>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F79C0A3A-790A-1FEE-4182-5E35169E37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11496"/>
            <a:ext cx="2530548" cy="1181593"/>
          </a:xfrm>
          <a:prstGeom prst="rect">
            <a:avLst/>
          </a:prstGeom>
        </p:spPr>
      </p:pic>
      <p:sp>
        <p:nvSpPr>
          <p:cNvPr id="11" name="Rectangle 10">
            <a:extLst>
              <a:ext uri="{FF2B5EF4-FFF2-40B4-BE49-F238E27FC236}">
                <a16:creationId xmlns:a16="http://schemas.microsoft.com/office/drawing/2014/main" id="{CE9DB40A-7735-4553-1630-ADBC57412D89}"/>
              </a:ext>
            </a:extLst>
          </p:cNvPr>
          <p:cNvSpPr/>
          <p:nvPr/>
        </p:nvSpPr>
        <p:spPr>
          <a:xfrm>
            <a:off x="2748619" y="631941"/>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TextBox 2">
            <a:extLst>
              <a:ext uri="{FF2B5EF4-FFF2-40B4-BE49-F238E27FC236}">
                <a16:creationId xmlns:a16="http://schemas.microsoft.com/office/drawing/2014/main" id="{AC21E7DD-E618-2CDA-673C-F0713293DA64}"/>
              </a:ext>
            </a:extLst>
          </p:cNvPr>
          <p:cNvSpPr txBox="1"/>
          <p:nvPr/>
        </p:nvSpPr>
        <p:spPr>
          <a:xfrm>
            <a:off x="3011752" y="184163"/>
            <a:ext cx="8891101" cy="461665"/>
          </a:xfrm>
          <a:prstGeom prst="rect">
            <a:avLst/>
          </a:prstGeom>
          <a:noFill/>
          <a:effectLst>
            <a:reflection blurRad="6350" stA="52000" endA="300" endPos="35000" dir="5400000" sy="-100000" algn="bl" rotWithShape="0"/>
          </a:effectLst>
        </p:spPr>
        <p:txBody>
          <a:bodyPr wrap="square" rtlCol="0">
            <a:spAutoFit/>
          </a:bodyPr>
          <a:lstStyle/>
          <a:p>
            <a:pPr algn="r" rtl="1"/>
            <a:r>
              <a:rPr lang="ar-EG" sz="2400" b="1" kern="0" dirty="0">
                <a:solidFill>
                  <a:srgbClr val="002060"/>
                </a:solidFill>
                <a:latin typeface="Calibri" panose="020F0502020204030204" pitchFamily="34" charset="0"/>
                <a:cs typeface="Calibri" panose="020F0502020204030204" pitchFamily="34" charset="0"/>
              </a:rPr>
              <a:t>المحاضرة العاشرة: </a:t>
            </a: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نظرية انتشار المبتكرات </a:t>
            </a:r>
            <a:r>
              <a:rPr lang="en-US" sz="2400" b="1" dirty="0">
                <a:solidFill>
                  <a:srgbClr val="00194C"/>
                </a:solidFill>
                <a:latin typeface="Times New Roman" panose="02020603050405020304" pitchFamily="18" charset="0"/>
                <a:cs typeface="Times New Roman" panose="02020603050405020304" pitchFamily="18" charset="0"/>
              </a:rPr>
              <a:t>Diffusion of Innovations Theory</a:t>
            </a:r>
            <a:endParaRPr lang="en-US" sz="2400" dirty="0">
              <a:solidFill>
                <a:srgbClr val="00194C"/>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D2B9909-2EAB-FD41-14B4-D5BFE9FAAEC0}"/>
              </a:ext>
            </a:extLst>
          </p:cNvPr>
          <p:cNvSpPr txBox="1"/>
          <p:nvPr/>
        </p:nvSpPr>
        <p:spPr>
          <a:xfrm>
            <a:off x="4138863" y="3072254"/>
            <a:ext cx="7902674" cy="3564245"/>
          </a:xfrm>
          <a:prstGeom prst="rect">
            <a:avLst/>
          </a:prstGeom>
          <a:noFill/>
        </p:spPr>
        <p:txBody>
          <a:bodyPr wrap="square">
            <a:spAutoFit/>
          </a:bodyPr>
          <a:lstStyle/>
          <a:p>
            <a:pPr marL="0" marR="0" algn="just"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يشرع الفرد في هذه المرحلة في استخدام الابتكار فعليًا ضمن حياته اليومية أو العملية. وقد يواجه أثناء التنفيذ بعض العقبات الفنية أو السلوكية، مما يتطلب دعمًا خارجيًا أو تدريبًا إضافيًا.</a:t>
            </a:r>
          </a:p>
          <a:p>
            <a:pPr marL="0" marR="0" algn="just"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مثال توضيحي</a:t>
            </a:r>
            <a:r>
              <a:rPr lang="ar-EG" sz="2400" kern="0" dirty="0">
                <a:solidFill>
                  <a:srgbClr val="002060"/>
                </a:solidFill>
                <a:latin typeface="Calibri" panose="020F0502020204030204" pitchFamily="34" charset="0"/>
                <a:cs typeface="Calibri" panose="020F0502020204030204" pitchFamily="34" charset="0"/>
              </a:rPr>
              <a:t>:</a:t>
            </a:r>
          </a:p>
          <a:p>
            <a:pPr marL="0" marR="0" algn="just"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الطالب يستخدم الأداة بشكل منتظم في صياغة المسودات الأولية، ويبدأ في إدراك إمكانياتها وحدودها في السياق الأكاديمي.</a:t>
            </a:r>
          </a:p>
        </p:txBody>
      </p:sp>
      <p:sp>
        <p:nvSpPr>
          <p:cNvPr id="12" name="Rectangle 11">
            <a:extLst>
              <a:ext uri="{FF2B5EF4-FFF2-40B4-BE49-F238E27FC236}">
                <a16:creationId xmlns:a16="http://schemas.microsoft.com/office/drawing/2014/main" id="{E06125EE-117E-D871-B1C9-2EFF3BF91EA7}"/>
              </a:ext>
            </a:extLst>
          </p:cNvPr>
          <p:cNvSpPr/>
          <p:nvPr/>
        </p:nvSpPr>
        <p:spPr>
          <a:xfrm>
            <a:off x="0" y="782180"/>
            <a:ext cx="12192000" cy="1011404"/>
          </a:xfrm>
          <a:prstGeom prst="rect">
            <a:avLst/>
          </a:prstGeom>
          <a:solidFill>
            <a:srgbClr val="00194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kern="0" dirty="0">
                <a:solidFill>
                  <a:srgbClr val="E7E6E6"/>
                </a:solidFill>
                <a:latin typeface="Calibri" panose="020F0502020204030204" pitchFamily="34" charset="0"/>
                <a:cs typeface="Calibri" panose="020F0502020204030204" pitchFamily="34" charset="0"/>
              </a:rPr>
              <a:t>📚 </a:t>
            </a:r>
            <a:r>
              <a:rPr lang="ar-EG" sz="2800" b="1" kern="0" dirty="0">
                <a:solidFill>
                  <a:schemeClr val="bg1"/>
                </a:solidFill>
                <a:latin typeface="Calibri" panose="020F0502020204030204" pitchFamily="34" charset="0"/>
                <a:cs typeface="Calibri" panose="020F0502020204030204" pitchFamily="34" charset="0"/>
              </a:rPr>
              <a:t>مراحل عملية تبنّي الابتكار</a:t>
            </a:r>
          </a:p>
        </p:txBody>
      </p:sp>
      <p:sp>
        <p:nvSpPr>
          <p:cNvPr id="2" name="Rectangle 1">
            <a:extLst>
              <a:ext uri="{FF2B5EF4-FFF2-40B4-BE49-F238E27FC236}">
                <a16:creationId xmlns:a16="http://schemas.microsoft.com/office/drawing/2014/main" id="{1326C2DC-EF5B-61DC-A429-BFB371A989CD}"/>
              </a:ext>
            </a:extLst>
          </p:cNvPr>
          <p:cNvSpPr/>
          <p:nvPr/>
        </p:nvSpPr>
        <p:spPr>
          <a:xfrm>
            <a:off x="9550843" y="2053012"/>
            <a:ext cx="2490694"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المرحلة الرابعة</a:t>
            </a:r>
            <a:endParaRPr lang="ar-SA" sz="2400" dirty="0">
              <a:solidFill>
                <a:schemeClr val="bg1"/>
              </a:solidFill>
              <a:cs typeface="Alexandria" charset="0"/>
            </a:endParaRPr>
          </a:p>
        </p:txBody>
      </p:sp>
      <p:sp>
        <p:nvSpPr>
          <p:cNvPr id="5" name="Rectangle 4">
            <a:extLst>
              <a:ext uri="{FF2B5EF4-FFF2-40B4-BE49-F238E27FC236}">
                <a16:creationId xmlns:a16="http://schemas.microsoft.com/office/drawing/2014/main" id="{0274806E-2812-729A-4601-6D80F0E3DB75}"/>
              </a:ext>
            </a:extLst>
          </p:cNvPr>
          <p:cNvSpPr/>
          <p:nvPr/>
        </p:nvSpPr>
        <p:spPr>
          <a:xfrm>
            <a:off x="404739" y="2287942"/>
            <a:ext cx="8940167"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مرحلة التنفيذ </a:t>
            </a:r>
            <a:r>
              <a:rPr lang="ar-EG" sz="2400" b="1" kern="0" dirty="0">
                <a:solidFill>
                  <a:srgbClr val="002060"/>
                </a:solidFill>
                <a:latin typeface="Calibri" panose="020F0502020204030204" pitchFamily="34" charset="0"/>
                <a:cs typeface="Calibri" panose="020F0502020204030204" pitchFamily="34" charset="0"/>
              </a:rPr>
              <a:t>    </a:t>
            </a:r>
            <a:r>
              <a:rPr lang="en-US" sz="2400" b="1" dirty="0">
                <a:solidFill>
                  <a:srgbClr val="00194C"/>
                </a:solidFill>
                <a:latin typeface="Times New Roman" panose="02020603050405020304" pitchFamily="18" charset="0"/>
                <a:cs typeface="Times New Roman" panose="02020603050405020304" pitchFamily="18" charset="0"/>
              </a:rPr>
              <a:t>Implementation</a:t>
            </a:r>
            <a:endParaRPr lang="ar-SA" sz="2400" b="1" dirty="0">
              <a:solidFill>
                <a:srgbClr val="00194C"/>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C7715D0D-AF27-DF1A-9572-BF223F53C405}"/>
              </a:ext>
            </a:extLst>
          </p:cNvPr>
          <p:cNvPicPr>
            <a:picLocks noChangeAspect="1"/>
          </p:cNvPicPr>
          <p:nvPr/>
        </p:nvPicPr>
        <p:blipFill>
          <a:blip r:embed="rId4"/>
          <a:stretch>
            <a:fillRect/>
          </a:stretch>
        </p:blipFill>
        <p:spPr>
          <a:xfrm>
            <a:off x="150463" y="3072254"/>
            <a:ext cx="3809658" cy="367122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752421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353EA7-DC55-1855-D990-33A544F52571}"/>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5A1F0830-C729-7A90-5B4C-E92CEB27D2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11496"/>
            <a:ext cx="2530548" cy="1181593"/>
          </a:xfrm>
          <a:prstGeom prst="rect">
            <a:avLst/>
          </a:prstGeom>
        </p:spPr>
      </p:pic>
      <p:sp>
        <p:nvSpPr>
          <p:cNvPr id="11" name="Rectangle 10">
            <a:extLst>
              <a:ext uri="{FF2B5EF4-FFF2-40B4-BE49-F238E27FC236}">
                <a16:creationId xmlns:a16="http://schemas.microsoft.com/office/drawing/2014/main" id="{E910A3AF-0BF6-6B33-46C8-3D2E35BF8336}"/>
              </a:ext>
            </a:extLst>
          </p:cNvPr>
          <p:cNvSpPr/>
          <p:nvPr/>
        </p:nvSpPr>
        <p:spPr>
          <a:xfrm>
            <a:off x="2748619" y="631941"/>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TextBox 2">
            <a:extLst>
              <a:ext uri="{FF2B5EF4-FFF2-40B4-BE49-F238E27FC236}">
                <a16:creationId xmlns:a16="http://schemas.microsoft.com/office/drawing/2014/main" id="{0281C3ED-E967-7D06-434B-4864D9EDA47E}"/>
              </a:ext>
            </a:extLst>
          </p:cNvPr>
          <p:cNvSpPr txBox="1"/>
          <p:nvPr/>
        </p:nvSpPr>
        <p:spPr>
          <a:xfrm>
            <a:off x="3011752" y="184163"/>
            <a:ext cx="8891101" cy="461665"/>
          </a:xfrm>
          <a:prstGeom prst="rect">
            <a:avLst/>
          </a:prstGeom>
          <a:noFill/>
          <a:effectLst>
            <a:reflection blurRad="6350" stA="52000" endA="300" endPos="35000" dir="5400000" sy="-100000" algn="bl" rotWithShape="0"/>
          </a:effectLst>
        </p:spPr>
        <p:txBody>
          <a:bodyPr wrap="square" rtlCol="0">
            <a:spAutoFit/>
          </a:bodyPr>
          <a:lstStyle/>
          <a:p>
            <a:pPr algn="r" rtl="1"/>
            <a:r>
              <a:rPr lang="ar-EG" sz="2400" b="1" kern="0" dirty="0">
                <a:solidFill>
                  <a:srgbClr val="002060"/>
                </a:solidFill>
                <a:latin typeface="Calibri" panose="020F0502020204030204" pitchFamily="34" charset="0"/>
                <a:cs typeface="Calibri" panose="020F0502020204030204" pitchFamily="34" charset="0"/>
              </a:rPr>
              <a:t>المحاضرة العاشرة: </a:t>
            </a: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نظرية انتشار المبتكرات </a:t>
            </a:r>
            <a:r>
              <a:rPr lang="en-US" sz="2400" b="1" dirty="0">
                <a:solidFill>
                  <a:srgbClr val="00194C"/>
                </a:solidFill>
                <a:latin typeface="Times New Roman" panose="02020603050405020304" pitchFamily="18" charset="0"/>
                <a:cs typeface="Times New Roman" panose="02020603050405020304" pitchFamily="18" charset="0"/>
              </a:rPr>
              <a:t>Diffusion of Innovations Theory</a:t>
            </a:r>
            <a:endParaRPr lang="en-US" sz="2400" dirty="0">
              <a:solidFill>
                <a:srgbClr val="00194C"/>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0C79F5E7-90FB-0412-EB91-AFD31F0D9393}"/>
              </a:ext>
            </a:extLst>
          </p:cNvPr>
          <p:cNvSpPr txBox="1"/>
          <p:nvPr/>
        </p:nvSpPr>
        <p:spPr>
          <a:xfrm>
            <a:off x="397042" y="2912954"/>
            <a:ext cx="11644495" cy="1984326"/>
          </a:xfrm>
          <a:prstGeom prst="rect">
            <a:avLst/>
          </a:prstGeom>
          <a:noFill/>
        </p:spPr>
        <p:txBody>
          <a:bodyPr wrap="square">
            <a:spAutoFit/>
          </a:bodyPr>
          <a:lstStyle/>
          <a:p>
            <a:pPr marL="0" marR="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في هذه المرحلة، يسعى الفرد إلى تأكيد قراره السابق بشأن الابتكار من خلال ملاحظة النتائج وتقييم مدى تحقيق التوقعات. وقد يعزز ذلك استمراره في التبني، أو يدفعه إلى التراجع إذا ما تبين له عدم الجدوى.</a:t>
            </a:r>
          </a:p>
          <a:p>
            <a:pPr marL="0" marR="0" algn="just"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مثال توضيحي</a:t>
            </a:r>
            <a:r>
              <a:rPr lang="ar-EG" sz="2400" kern="0" dirty="0">
                <a:solidFill>
                  <a:srgbClr val="002060"/>
                </a:solidFill>
                <a:latin typeface="Calibri" panose="020F0502020204030204" pitchFamily="34" charset="0"/>
                <a:cs typeface="Calibri" panose="020F0502020204030204" pitchFamily="34" charset="0"/>
              </a:rPr>
              <a:t>:</a:t>
            </a: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بعد استخدام متكرر للأداة، يقتنع الطالب بأنها فعالة في توفير الوقت وتحسين جودة الصياغة، ويبدأ في التوصية بها للزملاء.</a:t>
            </a:r>
          </a:p>
        </p:txBody>
      </p:sp>
      <p:sp>
        <p:nvSpPr>
          <p:cNvPr id="12" name="Rectangle 11">
            <a:extLst>
              <a:ext uri="{FF2B5EF4-FFF2-40B4-BE49-F238E27FC236}">
                <a16:creationId xmlns:a16="http://schemas.microsoft.com/office/drawing/2014/main" id="{22640FAF-459A-8933-79D2-CCDCB625170D}"/>
              </a:ext>
            </a:extLst>
          </p:cNvPr>
          <p:cNvSpPr/>
          <p:nvPr/>
        </p:nvSpPr>
        <p:spPr>
          <a:xfrm>
            <a:off x="0" y="782180"/>
            <a:ext cx="12192000" cy="1011404"/>
          </a:xfrm>
          <a:prstGeom prst="rect">
            <a:avLst/>
          </a:prstGeom>
          <a:solidFill>
            <a:srgbClr val="00194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kern="0" dirty="0">
                <a:solidFill>
                  <a:srgbClr val="E7E6E6"/>
                </a:solidFill>
                <a:latin typeface="Calibri" panose="020F0502020204030204" pitchFamily="34" charset="0"/>
                <a:cs typeface="Calibri" panose="020F0502020204030204" pitchFamily="34" charset="0"/>
              </a:rPr>
              <a:t>📚 </a:t>
            </a:r>
            <a:r>
              <a:rPr lang="ar-EG" sz="2800" b="1" kern="0" dirty="0">
                <a:solidFill>
                  <a:schemeClr val="bg1"/>
                </a:solidFill>
                <a:latin typeface="Calibri" panose="020F0502020204030204" pitchFamily="34" charset="0"/>
                <a:cs typeface="Calibri" panose="020F0502020204030204" pitchFamily="34" charset="0"/>
              </a:rPr>
              <a:t>مراحل عملية تبنّي الابتكار</a:t>
            </a:r>
          </a:p>
        </p:txBody>
      </p:sp>
      <p:sp>
        <p:nvSpPr>
          <p:cNvPr id="4" name="Rectangle 3">
            <a:extLst>
              <a:ext uri="{FF2B5EF4-FFF2-40B4-BE49-F238E27FC236}">
                <a16:creationId xmlns:a16="http://schemas.microsoft.com/office/drawing/2014/main" id="{E2818A41-5B85-5D0A-1C6F-CAD773F80016}"/>
              </a:ext>
            </a:extLst>
          </p:cNvPr>
          <p:cNvSpPr/>
          <p:nvPr/>
        </p:nvSpPr>
        <p:spPr>
          <a:xfrm>
            <a:off x="9701306" y="1963187"/>
            <a:ext cx="2490694"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المرحلة الخامسة</a:t>
            </a:r>
            <a:endParaRPr lang="ar-SA" sz="2400" dirty="0">
              <a:solidFill>
                <a:schemeClr val="bg1"/>
              </a:solidFill>
              <a:cs typeface="Alexandria" charset="0"/>
            </a:endParaRPr>
          </a:p>
        </p:txBody>
      </p:sp>
      <p:sp>
        <p:nvSpPr>
          <p:cNvPr id="6" name="Rectangle 5">
            <a:extLst>
              <a:ext uri="{FF2B5EF4-FFF2-40B4-BE49-F238E27FC236}">
                <a16:creationId xmlns:a16="http://schemas.microsoft.com/office/drawing/2014/main" id="{46ABA8FE-DFCB-8D12-7184-0BD482B43189}"/>
              </a:ext>
            </a:extLst>
          </p:cNvPr>
          <p:cNvSpPr/>
          <p:nvPr/>
        </p:nvSpPr>
        <p:spPr>
          <a:xfrm>
            <a:off x="192506" y="2078578"/>
            <a:ext cx="9405064"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dirty="0">
                <a:solidFill>
                  <a:srgbClr val="002060"/>
                </a:solidFill>
                <a:latin typeface="Alexandria" charset="0"/>
                <a:cs typeface="Alexandria" charset="0"/>
              </a:rPr>
              <a:t>مرحلة التأكيد       </a:t>
            </a:r>
            <a:r>
              <a:rPr lang="en-US" sz="2400" b="1" dirty="0">
                <a:solidFill>
                  <a:srgbClr val="00194C"/>
                </a:solidFill>
                <a:latin typeface="Times New Roman" panose="02020603050405020304" pitchFamily="18" charset="0"/>
                <a:cs typeface="Times New Roman" panose="02020603050405020304" pitchFamily="18" charset="0"/>
              </a:rPr>
              <a:t>Confirmation</a:t>
            </a:r>
            <a:r>
              <a:rPr lang="en-US" sz="2400" dirty="0">
                <a:solidFill>
                  <a:srgbClr val="002060"/>
                </a:solidFill>
                <a:latin typeface="Times New Roman" panose="02020603050405020304" pitchFamily="18" charset="0"/>
                <a:cs typeface="Times New Roman" panose="02020603050405020304" pitchFamily="18" charset="0"/>
              </a:rPr>
              <a:t> </a:t>
            </a:r>
            <a:endParaRPr lang="ar-SA" sz="2400" dirty="0">
              <a:solidFill>
                <a:srgbClr val="002060"/>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2799809-8769-7CA9-703C-86C72C908C83}"/>
              </a:ext>
            </a:extLst>
          </p:cNvPr>
          <p:cNvSpPr txBox="1"/>
          <p:nvPr/>
        </p:nvSpPr>
        <p:spPr>
          <a:xfrm>
            <a:off x="192506" y="5182274"/>
            <a:ext cx="11999494" cy="1341586"/>
          </a:xfrm>
          <a:prstGeom prst="rect">
            <a:avLst/>
          </a:prstGeom>
          <a:noFill/>
        </p:spPr>
        <p:txBody>
          <a:bodyPr wrap="square">
            <a:spAutoFit/>
          </a:bodyPr>
          <a:lstStyle/>
          <a:p>
            <a:pPr marL="0" marR="0" algn="just" rtl="1">
              <a:lnSpc>
                <a:spcPct val="115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ملحوظة هامة</a:t>
            </a: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لا تحدث هذه المراحل بالضرورة بشكل خطّي أو بسرعة متساوية لدى جميع الأفراد، بل تتأثر بعوامل عدة، منها الخصائص الفردية، وطبيعة الابتكار، والبيئة الاجتماعية والثقافية المحيطة</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كما قد يتوقف بعض الأفراد عند مراحل مبكرة دون الوصول إلى مرحلة التبنّي الكامل</a:t>
            </a:r>
            <a:r>
              <a:rPr lang="en-US" sz="18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3303105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83134F-9378-4900-D3CF-B0FE517FED26}"/>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6FB56F7E-6F66-9C40-9146-02EC652661A5}"/>
              </a:ext>
            </a:extLst>
          </p:cNvPr>
          <p:cNvPicPr>
            <a:picLocks noChangeAspect="1"/>
          </p:cNvPicPr>
          <p:nvPr/>
        </p:nvPicPr>
        <p:blipFill>
          <a:blip r:embed="rId2">
            <a:alphaModFix amt="35000"/>
          </a:blip>
          <a:stretch>
            <a:fillRect/>
          </a:stretch>
        </p:blipFill>
        <p:spPr>
          <a:xfrm>
            <a:off x="0" y="0"/>
            <a:ext cx="12192000" cy="6858000"/>
          </a:xfrm>
          <a:prstGeom prst="rect">
            <a:avLst/>
          </a:prstGeom>
        </p:spPr>
      </p:pic>
      <p:sp>
        <p:nvSpPr>
          <p:cNvPr id="3" name="Rectangle 2">
            <a:extLst>
              <a:ext uri="{FF2B5EF4-FFF2-40B4-BE49-F238E27FC236}">
                <a16:creationId xmlns:a16="http://schemas.microsoft.com/office/drawing/2014/main" id="{51DCD45D-F8A2-54D1-6122-327EE3BE2D91}"/>
              </a:ext>
            </a:extLst>
          </p:cNvPr>
          <p:cNvSpPr/>
          <p:nvPr/>
        </p:nvSpPr>
        <p:spPr>
          <a:xfrm>
            <a:off x="1" y="2533861"/>
            <a:ext cx="12192000" cy="1075614"/>
          </a:xfrm>
          <a:prstGeom prst="rect">
            <a:avLst/>
          </a:prstGeom>
          <a:solidFill>
            <a:srgbClr val="00194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kern="0" dirty="0">
                <a:solidFill>
                  <a:srgbClr val="E7E6E6"/>
                </a:solidFill>
                <a:latin typeface="Calibri" panose="020F0502020204030204" pitchFamily="34" charset="0"/>
                <a:cs typeface="Calibri" panose="020F0502020204030204" pitchFamily="34" charset="0"/>
              </a:rPr>
              <a:t>📚تصنيف الأفراد وفق سرعة تبني الابتكار</a:t>
            </a:r>
            <a:endParaRPr lang="ar-EG" sz="2800" b="1" kern="0" dirty="0">
              <a:solidFill>
                <a:schemeClr val="bg1"/>
              </a:solidFill>
              <a:latin typeface="Calibri" panose="020F0502020204030204" pitchFamily="34" charset="0"/>
              <a:cs typeface="Calibri" panose="020F0502020204030204" pitchFamily="34" charset="0"/>
            </a:endParaRPr>
          </a:p>
        </p:txBody>
      </p:sp>
      <p:pic>
        <p:nvPicPr>
          <p:cNvPr id="4" name="Graphic 21">
            <a:extLst>
              <a:ext uri="{FF2B5EF4-FFF2-40B4-BE49-F238E27FC236}">
                <a16:creationId xmlns:a16="http://schemas.microsoft.com/office/drawing/2014/main" id="{01D3849A-A866-22DF-7788-FCCDBBF99AF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4242" y="-169516"/>
            <a:ext cx="2530548" cy="1181593"/>
          </a:xfrm>
          <a:prstGeom prst="rect">
            <a:avLst/>
          </a:prstGeom>
        </p:spPr>
      </p:pic>
    </p:spTree>
    <p:extLst>
      <p:ext uri="{BB962C8B-B14F-4D97-AF65-F5344CB8AC3E}">
        <p14:creationId xmlns:p14="http://schemas.microsoft.com/office/powerpoint/2010/main" val="222367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BC49AE-F946-A7E5-352E-9B5E0A2BB95A}"/>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E70A1782-8BD9-B4AD-3F8F-9539DDDF9B0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3944" y="-175802"/>
            <a:ext cx="2530548" cy="1181593"/>
          </a:xfrm>
          <a:prstGeom prst="rect">
            <a:avLst/>
          </a:prstGeom>
        </p:spPr>
      </p:pic>
      <p:sp>
        <p:nvSpPr>
          <p:cNvPr id="11" name="Rectangle 10">
            <a:extLst>
              <a:ext uri="{FF2B5EF4-FFF2-40B4-BE49-F238E27FC236}">
                <a16:creationId xmlns:a16="http://schemas.microsoft.com/office/drawing/2014/main" id="{171C4DCA-3834-7C04-B411-4E0DC0CF4CE8}"/>
              </a:ext>
            </a:extLst>
          </p:cNvPr>
          <p:cNvSpPr/>
          <p:nvPr/>
        </p:nvSpPr>
        <p:spPr>
          <a:xfrm flipV="1">
            <a:off x="2674492" y="67074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4" name="Rectangle 13">
            <a:extLst>
              <a:ext uri="{FF2B5EF4-FFF2-40B4-BE49-F238E27FC236}">
                <a16:creationId xmlns:a16="http://schemas.microsoft.com/office/drawing/2014/main" id="{024F34DF-4BE0-CDEF-45C1-0912E5C5914E}"/>
              </a:ext>
            </a:extLst>
          </p:cNvPr>
          <p:cNvSpPr/>
          <p:nvPr/>
        </p:nvSpPr>
        <p:spPr>
          <a:xfrm>
            <a:off x="9316291" y="3611607"/>
            <a:ext cx="2490694"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الفئة الأولى</a:t>
            </a:r>
            <a:r>
              <a:rPr lang="ar-SA" sz="2000" b="1" kern="0" dirty="0">
                <a:solidFill>
                  <a:srgbClr val="002060"/>
                </a:solidFill>
                <a:latin typeface="Calibri" panose="020F0502020204030204" pitchFamily="34" charset="0"/>
                <a:cs typeface="Calibri" panose="020F0502020204030204" pitchFamily="34" charset="0"/>
              </a:rPr>
              <a:t> </a:t>
            </a:r>
            <a:endParaRPr lang="ar-SA" sz="2000" dirty="0">
              <a:solidFill>
                <a:schemeClr val="bg1"/>
              </a:solidFill>
              <a:cs typeface="Alexandria" charset="0"/>
            </a:endParaRPr>
          </a:p>
        </p:txBody>
      </p:sp>
      <p:sp>
        <p:nvSpPr>
          <p:cNvPr id="15" name="Rectangle 14">
            <a:extLst>
              <a:ext uri="{FF2B5EF4-FFF2-40B4-BE49-F238E27FC236}">
                <a16:creationId xmlns:a16="http://schemas.microsoft.com/office/drawing/2014/main" id="{09006B7D-8924-6763-D4DF-243F843D7C07}"/>
              </a:ext>
            </a:extLst>
          </p:cNvPr>
          <p:cNvSpPr/>
          <p:nvPr/>
        </p:nvSpPr>
        <p:spPr>
          <a:xfrm>
            <a:off x="140044" y="3587401"/>
            <a:ext cx="8938217"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rgbClr val="002060"/>
                </a:solidFill>
                <a:latin typeface="Calibri" panose="020F0502020204030204" pitchFamily="34" charset="0"/>
                <a:cs typeface="Calibri" panose="020F0502020204030204" pitchFamily="34" charset="0"/>
              </a:rPr>
              <a:t>المبتكرون </a:t>
            </a:r>
            <a:r>
              <a:rPr lang="en-US" sz="2400" b="1" kern="0" dirty="0">
                <a:solidFill>
                  <a:srgbClr val="002060"/>
                </a:solidFill>
                <a:latin typeface="Times New Roman" panose="02020603050405020304" pitchFamily="18" charset="0"/>
                <a:cs typeface="Times New Roman" panose="02020603050405020304" pitchFamily="18" charset="0"/>
              </a:rPr>
              <a:t>Innovators – %2.5</a:t>
            </a:r>
            <a:endParaRPr lang="ar-SA" sz="2400" kern="0" dirty="0">
              <a:solidFill>
                <a:srgbClr val="002060"/>
              </a:solidFill>
              <a:latin typeface="Times New Roman" panose="02020603050405020304" pitchFamily="18" charset="0"/>
              <a:cs typeface="Times New Roman" panose="02020603050405020304" pitchFamily="18" charset="0"/>
            </a:endParaRPr>
          </a:p>
        </p:txBody>
      </p:sp>
      <p:sp>
        <p:nvSpPr>
          <p:cNvPr id="16" name="Rectangle 15">
            <a:extLst>
              <a:ext uri="{FF2B5EF4-FFF2-40B4-BE49-F238E27FC236}">
                <a16:creationId xmlns:a16="http://schemas.microsoft.com/office/drawing/2014/main" id="{9607A6E4-6CFB-19BC-1C08-B20751E3FEEE}"/>
              </a:ext>
            </a:extLst>
          </p:cNvPr>
          <p:cNvSpPr/>
          <p:nvPr/>
        </p:nvSpPr>
        <p:spPr>
          <a:xfrm>
            <a:off x="9316291" y="4235461"/>
            <a:ext cx="2490694"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الفئة الثانية</a:t>
            </a:r>
            <a:endParaRPr lang="ar-SA" sz="2000" dirty="0">
              <a:solidFill>
                <a:schemeClr val="bg1"/>
              </a:solidFill>
              <a:cs typeface="Alexandria" charset="0"/>
            </a:endParaRPr>
          </a:p>
        </p:txBody>
      </p:sp>
      <p:sp>
        <p:nvSpPr>
          <p:cNvPr id="17" name="Rectangle 16">
            <a:extLst>
              <a:ext uri="{FF2B5EF4-FFF2-40B4-BE49-F238E27FC236}">
                <a16:creationId xmlns:a16="http://schemas.microsoft.com/office/drawing/2014/main" id="{E8D22F98-43EB-844B-88FC-42EDBA1E513E}"/>
              </a:ext>
            </a:extLst>
          </p:cNvPr>
          <p:cNvSpPr/>
          <p:nvPr/>
        </p:nvSpPr>
        <p:spPr>
          <a:xfrm>
            <a:off x="9316291" y="4922896"/>
            <a:ext cx="2490694"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الفئة الثالثة</a:t>
            </a:r>
            <a:endParaRPr lang="ar-SA" sz="2400" dirty="0">
              <a:solidFill>
                <a:schemeClr val="bg1"/>
              </a:solidFill>
              <a:cs typeface="Alexandria" charset="0"/>
            </a:endParaRPr>
          </a:p>
        </p:txBody>
      </p:sp>
      <p:sp>
        <p:nvSpPr>
          <p:cNvPr id="18" name="Rectangle 17">
            <a:extLst>
              <a:ext uri="{FF2B5EF4-FFF2-40B4-BE49-F238E27FC236}">
                <a16:creationId xmlns:a16="http://schemas.microsoft.com/office/drawing/2014/main" id="{42F13D16-C4CC-90E7-803C-066B0841A2D4}"/>
              </a:ext>
            </a:extLst>
          </p:cNvPr>
          <p:cNvSpPr/>
          <p:nvPr/>
        </p:nvSpPr>
        <p:spPr>
          <a:xfrm>
            <a:off x="140044" y="4235461"/>
            <a:ext cx="8938217"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dirty="0">
                <a:solidFill>
                  <a:srgbClr val="00194C"/>
                </a:solidFill>
                <a:latin typeface="Times New Roman" panose="02020603050405020304" pitchFamily="18" charset="0"/>
                <a:cs typeface="Times New Roman" panose="02020603050405020304" pitchFamily="18" charset="0"/>
              </a:rPr>
              <a:t>المتبنون الأوائل </a:t>
            </a:r>
            <a:r>
              <a:rPr lang="en-US" sz="2400" b="1" dirty="0">
                <a:solidFill>
                  <a:srgbClr val="00194C"/>
                </a:solidFill>
                <a:latin typeface="Times New Roman" panose="02020603050405020304" pitchFamily="18" charset="0"/>
                <a:cs typeface="Times New Roman" panose="02020603050405020304" pitchFamily="18" charset="0"/>
              </a:rPr>
              <a:t>Early Adopters – %13.5</a:t>
            </a:r>
            <a:endParaRPr lang="ar-SA" sz="2400" dirty="0">
              <a:solidFill>
                <a:srgbClr val="00194C"/>
              </a:solidFill>
              <a:latin typeface="Alexandria" charset="0"/>
              <a:cs typeface="Alexandria" charset="0"/>
            </a:endParaRPr>
          </a:p>
        </p:txBody>
      </p:sp>
      <p:sp>
        <p:nvSpPr>
          <p:cNvPr id="19" name="Rectangle 18">
            <a:extLst>
              <a:ext uri="{FF2B5EF4-FFF2-40B4-BE49-F238E27FC236}">
                <a16:creationId xmlns:a16="http://schemas.microsoft.com/office/drawing/2014/main" id="{807C3746-2019-7EAD-6D76-057B631B7613}"/>
              </a:ext>
            </a:extLst>
          </p:cNvPr>
          <p:cNvSpPr/>
          <p:nvPr/>
        </p:nvSpPr>
        <p:spPr>
          <a:xfrm>
            <a:off x="140044" y="4883521"/>
            <a:ext cx="8940168"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dirty="0">
                <a:solidFill>
                  <a:srgbClr val="00194C"/>
                </a:solidFill>
                <a:latin typeface="Times New Roman" panose="02020603050405020304" pitchFamily="18" charset="0"/>
                <a:cs typeface="Times New Roman" panose="02020603050405020304" pitchFamily="18" charset="0"/>
              </a:rPr>
              <a:t>الأغلبية المبكرة </a:t>
            </a:r>
            <a:r>
              <a:rPr lang="en-US" sz="2400" b="1" dirty="0">
                <a:solidFill>
                  <a:srgbClr val="00194C"/>
                </a:solidFill>
                <a:latin typeface="Times New Roman" panose="02020603050405020304" pitchFamily="18" charset="0"/>
                <a:cs typeface="Times New Roman" panose="02020603050405020304" pitchFamily="18" charset="0"/>
              </a:rPr>
              <a:t>Early Majority – %34</a:t>
            </a:r>
            <a:endParaRPr lang="ar-SA" sz="2400" b="1" dirty="0">
              <a:solidFill>
                <a:srgbClr val="00194C"/>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AB6406FC-6E65-27CE-47CD-07F568F1E584}"/>
              </a:ext>
            </a:extLst>
          </p:cNvPr>
          <p:cNvSpPr txBox="1"/>
          <p:nvPr/>
        </p:nvSpPr>
        <p:spPr>
          <a:xfrm>
            <a:off x="3296998" y="181056"/>
            <a:ext cx="8891101" cy="461665"/>
          </a:xfrm>
          <a:prstGeom prst="rect">
            <a:avLst/>
          </a:prstGeom>
          <a:noFill/>
          <a:effectLst>
            <a:reflection blurRad="6350" stA="52000" endA="300" endPos="35000" dir="5400000" sy="-100000" algn="bl" rotWithShape="0"/>
          </a:effectLst>
        </p:spPr>
        <p:txBody>
          <a:bodyPr wrap="square" rtlCol="0">
            <a:spAutoFit/>
          </a:bodyPr>
          <a:lstStyle/>
          <a:p>
            <a:pPr algn="r" rtl="1"/>
            <a:r>
              <a:rPr lang="ar-EG" sz="2400" b="1" kern="0" dirty="0">
                <a:solidFill>
                  <a:srgbClr val="002060"/>
                </a:solidFill>
                <a:latin typeface="Calibri" panose="020F0502020204030204" pitchFamily="34" charset="0"/>
                <a:cs typeface="Calibri" panose="020F0502020204030204" pitchFamily="34" charset="0"/>
              </a:rPr>
              <a:t>المحاضرة العاشرة: </a:t>
            </a: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نظرية انتشار المبتكرات </a:t>
            </a:r>
            <a:r>
              <a:rPr lang="en-US" sz="2400" b="1" dirty="0">
                <a:solidFill>
                  <a:srgbClr val="00194C"/>
                </a:solidFill>
                <a:latin typeface="Times New Roman" panose="02020603050405020304" pitchFamily="18" charset="0"/>
                <a:cs typeface="Times New Roman" panose="02020603050405020304" pitchFamily="18" charset="0"/>
              </a:rPr>
              <a:t>Diffusion of Innovations Theory</a:t>
            </a:r>
            <a:endParaRPr lang="en-US" sz="2400" dirty="0">
              <a:solidFill>
                <a:srgbClr val="00194C"/>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CDA9A6-4BA1-9CAD-54EE-BF779C635FAF}"/>
              </a:ext>
            </a:extLst>
          </p:cNvPr>
          <p:cNvSpPr txBox="1"/>
          <p:nvPr/>
        </p:nvSpPr>
        <p:spPr>
          <a:xfrm>
            <a:off x="289408" y="1823726"/>
            <a:ext cx="11803088" cy="1569660"/>
          </a:xfrm>
          <a:prstGeom prst="rect">
            <a:avLst/>
          </a:prstGeom>
          <a:noFill/>
        </p:spPr>
        <p:txBody>
          <a:bodyPr wrap="square">
            <a:spAutoFit/>
          </a:bodyPr>
          <a:lstStyle/>
          <a:p>
            <a:pPr marL="0" marR="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      تفترض نظرية "انتشار المبتكرات" لإيفريت روجرز أن الأفراد داخل أي مجتمع لا يتبنون الابتكارات في الوقت نفسه أو بنفس الدرجة من الحماس، وإنما يختلفون في سرعة التبني واستعدادهم لتجربة الابتكار، وذلك وفقًا لخصائص نفسية واجتماعية وثقافية واقتصادية. ولذلك، قسّم روجرز الأفراد إلى خمس فئات رئيسية، تُوزّع وفق منحنى جرسي الشكل </a:t>
            </a:r>
            <a:r>
              <a:rPr lang="en-US" sz="2400" kern="0" dirty="0">
                <a:solidFill>
                  <a:srgbClr val="002060"/>
                </a:solidFill>
                <a:latin typeface="Times New Roman" panose="02020603050405020304" pitchFamily="18" charset="0"/>
                <a:cs typeface="Times New Roman" panose="02020603050405020304" pitchFamily="18" charset="0"/>
              </a:rPr>
              <a:t>Bell Curve</a:t>
            </a: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وتمثل هذه الفئات مراحل الانتشار الزمني للابتكار في المجتمع:</a:t>
            </a:r>
          </a:p>
        </p:txBody>
      </p:sp>
      <p:sp>
        <p:nvSpPr>
          <p:cNvPr id="5" name="Rectangle 4">
            <a:extLst>
              <a:ext uri="{FF2B5EF4-FFF2-40B4-BE49-F238E27FC236}">
                <a16:creationId xmlns:a16="http://schemas.microsoft.com/office/drawing/2014/main" id="{52D43A13-665F-D09C-4555-39B75F93CFD0}"/>
              </a:ext>
            </a:extLst>
          </p:cNvPr>
          <p:cNvSpPr/>
          <p:nvPr/>
        </p:nvSpPr>
        <p:spPr>
          <a:xfrm>
            <a:off x="140044" y="5568978"/>
            <a:ext cx="8940167"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dirty="0">
                <a:solidFill>
                  <a:srgbClr val="00194C"/>
                </a:solidFill>
                <a:latin typeface="Times New Roman" panose="02020603050405020304" pitchFamily="18" charset="0"/>
                <a:cs typeface="Times New Roman" panose="02020603050405020304" pitchFamily="18" charset="0"/>
              </a:rPr>
              <a:t>الأغلبية المتأخرة </a:t>
            </a:r>
            <a:r>
              <a:rPr lang="en-US" sz="2400" b="1" dirty="0">
                <a:solidFill>
                  <a:srgbClr val="00194C"/>
                </a:solidFill>
                <a:latin typeface="Times New Roman" panose="02020603050405020304" pitchFamily="18" charset="0"/>
                <a:cs typeface="Times New Roman" panose="02020603050405020304" pitchFamily="18" charset="0"/>
              </a:rPr>
              <a:t>Late Majority –% 34</a:t>
            </a:r>
            <a:endParaRPr lang="ar-SA" sz="2400" b="1" dirty="0">
              <a:solidFill>
                <a:srgbClr val="00194C"/>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DDF24A9B-164B-7DA5-0421-44E00ABB65F5}"/>
              </a:ext>
            </a:extLst>
          </p:cNvPr>
          <p:cNvSpPr/>
          <p:nvPr/>
        </p:nvSpPr>
        <p:spPr>
          <a:xfrm>
            <a:off x="9316291" y="5568978"/>
            <a:ext cx="2490694"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الفئة الرابعة</a:t>
            </a:r>
            <a:endParaRPr lang="ar-SA" sz="2400" dirty="0">
              <a:solidFill>
                <a:schemeClr val="bg1"/>
              </a:solidFill>
              <a:cs typeface="Alexandria" charset="0"/>
            </a:endParaRPr>
          </a:p>
        </p:txBody>
      </p:sp>
      <p:sp>
        <p:nvSpPr>
          <p:cNvPr id="9" name="Rectangle 8">
            <a:extLst>
              <a:ext uri="{FF2B5EF4-FFF2-40B4-BE49-F238E27FC236}">
                <a16:creationId xmlns:a16="http://schemas.microsoft.com/office/drawing/2014/main" id="{0F373EDC-A104-6CEC-1440-8EC55A18BAC0}"/>
              </a:ext>
            </a:extLst>
          </p:cNvPr>
          <p:cNvSpPr/>
          <p:nvPr/>
        </p:nvSpPr>
        <p:spPr>
          <a:xfrm>
            <a:off x="9316291" y="6187260"/>
            <a:ext cx="2490694"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الفئة الخامسة</a:t>
            </a:r>
            <a:endParaRPr lang="ar-SA" sz="2400" dirty="0">
              <a:solidFill>
                <a:schemeClr val="bg1"/>
              </a:solidFill>
              <a:cs typeface="Alexandria" charset="0"/>
            </a:endParaRPr>
          </a:p>
        </p:txBody>
      </p:sp>
      <p:sp>
        <p:nvSpPr>
          <p:cNvPr id="10" name="Rectangle 9">
            <a:extLst>
              <a:ext uri="{FF2B5EF4-FFF2-40B4-BE49-F238E27FC236}">
                <a16:creationId xmlns:a16="http://schemas.microsoft.com/office/drawing/2014/main" id="{63E12BCA-DDC3-A1C8-D399-EAC85604BFA7}"/>
              </a:ext>
            </a:extLst>
          </p:cNvPr>
          <p:cNvSpPr/>
          <p:nvPr/>
        </p:nvSpPr>
        <p:spPr>
          <a:xfrm>
            <a:off x="140044" y="6192332"/>
            <a:ext cx="8940166"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dirty="0">
                <a:solidFill>
                  <a:srgbClr val="002060"/>
                </a:solidFill>
                <a:latin typeface="Times New Roman" panose="02020603050405020304" pitchFamily="18" charset="0"/>
                <a:cs typeface="Times New Roman" panose="02020603050405020304" pitchFamily="18" charset="0"/>
              </a:rPr>
              <a:t>المتقاعسون </a:t>
            </a:r>
            <a:r>
              <a:rPr lang="en-US" sz="2400" b="1" dirty="0">
                <a:solidFill>
                  <a:srgbClr val="002060"/>
                </a:solidFill>
                <a:latin typeface="Times New Roman" panose="02020603050405020304" pitchFamily="18" charset="0"/>
                <a:cs typeface="Times New Roman" panose="02020603050405020304" pitchFamily="18" charset="0"/>
              </a:rPr>
              <a:t>Laggards –% 16</a:t>
            </a:r>
            <a:endParaRPr lang="ar-SA" sz="2400" b="1" dirty="0">
              <a:solidFill>
                <a:srgbClr val="002060"/>
              </a:solidFill>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DDAD7C3E-3913-6222-6610-6025A3E362C5}"/>
              </a:ext>
            </a:extLst>
          </p:cNvPr>
          <p:cNvSpPr/>
          <p:nvPr/>
        </p:nvSpPr>
        <p:spPr>
          <a:xfrm>
            <a:off x="0" y="837139"/>
            <a:ext cx="12192000" cy="808633"/>
          </a:xfrm>
          <a:prstGeom prst="rect">
            <a:avLst/>
          </a:prstGeom>
          <a:solidFill>
            <a:srgbClr val="00194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kern="0" dirty="0">
                <a:solidFill>
                  <a:srgbClr val="E7E6E6"/>
                </a:solidFill>
                <a:latin typeface="Calibri" panose="020F0502020204030204" pitchFamily="34" charset="0"/>
                <a:cs typeface="Calibri" panose="020F0502020204030204" pitchFamily="34" charset="0"/>
              </a:rPr>
              <a:t>📚تصنيف الأفراد وفق سرعة تبني الابتكار</a:t>
            </a:r>
            <a:endParaRPr lang="ar-EG" sz="2800" b="1" kern="0"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8745410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295211-532A-624F-1607-339CDF7B5773}"/>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9EF08EFA-4452-6D40-91E8-78A148AB39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75802"/>
            <a:ext cx="2530548" cy="1181593"/>
          </a:xfrm>
          <a:prstGeom prst="rect">
            <a:avLst/>
          </a:prstGeom>
        </p:spPr>
      </p:pic>
      <p:sp>
        <p:nvSpPr>
          <p:cNvPr id="11" name="Rectangle 10">
            <a:extLst>
              <a:ext uri="{FF2B5EF4-FFF2-40B4-BE49-F238E27FC236}">
                <a16:creationId xmlns:a16="http://schemas.microsoft.com/office/drawing/2014/main" id="{27D566E9-D188-CCD5-F1EC-07611F110955}"/>
              </a:ext>
            </a:extLst>
          </p:cNvPr>
          <p:cNvSpPr/>
          <p:nvPr/>
        </p:nvSpPr>
        <p:spPr>
          <a:xfrm flipV="1">
            <a:off x="2442411" y="726172"/>
            <a:ext cx="9638146" cy="4670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D10686FA-7468-D8E3-15C4-B46196D5B241}"/>
              </a:ext>
            </a:extLst>
          </p:cNvPr>
          <p:cNvSpPr txBox="1"/>
          <p:nvPr/>
        </p:nvSpPr>
        <p:spPr>
          <a:xfrm>
            <a:off x="3011752" y="264507"/>
            <a:ext cx="8891101" cy="461665"/>
          </a:xfrm>
          <a:prstGeom prst="rect">
            <a:avLst/>
          </a:prstGeom>
          <a:noFill/>
          <a:effectLst>
            <a:reflection blurRad="6350" stA="52000" endA="300" endPos="35000" dir="5400000" sy="-100000" algn="bl" rotWithShape="0"/>
          </a:effectLst>
        </p:spPr>
        <p:txBody>
          <a:bodyPr wrap="square" rtlCol="0">
            <a:spAutoFit/>
          </a:bodyPr>
          <a:lstStyle/>
          <a:p>
            <a:pPr algn="r" rtl="1"/>
            <a:r>
              <a:rPr lang="ar-EG" sz="2400" b="1" kern="0" dirty="0">
                <a:solidFill>
                  <a:srgbClr val="002060"/>
                </a:solidFill>
                <a:latin typeface="Calibri" panose="020F0502020204030204" pitchFamily="34" charset="0"/>
                <a:cs typeface="Calibri" panose="020F0502020204030204" pitchFamily="34" charset="0"/>
              </a:rPr>
              <a:t>المحاضرة العاشرة: </a:t>
            </a: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نظرية انتشار المبتكرات </a:t>
            </a:r>
            <a:r>
              <a:rPr lang="en-US" sz="2400" b="1" dirty="0">
                <a:solidFill>
                  <a:srgbClr val="00194C"/>
                </a:solidFill>
                <a:latin typeface="Times New Roman" panose="02020603050405020304" pitchFamily="18" charset="0"/>
                <a:cs typeface="Times New Roman" panose="02020603050405020304" pitchFamily="18" charset="0"/>
              </a:rPr>
              <a:t>Diffusion of Innovations Theory</a:t>
            </a:r>
            <a:endParaRPr lang="en-US" sz="2400" dirty="0">
              <a:solidFill>
                <a:srgbClr val="00194C"/>
              </a:solidFill>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D4586F30-4298-C07D-BE48-0676035B8C18}"/>
              </a:ext>
            </a:extLst>
          </p:cNvPr>
          <p:cNvSpPr/>
          <p:nvPr/>
        </p:nvSpPr>
        <p:spPr>
          <a:xfrm>
            <a:off x="0" y="837139"/>
            <a:ext cx="12192000" cy="808633"/>
          </a:xfrm>
          <a:prstGeom prst="rect">
            <a:avLst/>
          </a:prstGeom>
          <a:solidFill>
            <a:srgbClr val="00194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kern="0" dirty="0">
                <a:solidFill>
                  <a:srgbClr val="E7E6E6"/>
                </a:solidFill>
                <a:latin typeface="Calibri" panose="020F0502020204030204" pitchFamily="34" charset="0"/>
                <a:cs typeface="Calibri" panose="020F0502020204030204" pitchFamily="34" charset="0"/>
              </a:rPr>
              <a:t>📚تصنيف الأفراد وفق سرعة تبني الابتكار</a:t>
            </a:r>
            <a:endParaRPr lang="ar-EG" sz="2800" b="1" kern="0" dirty="0">
              <a:solidFill>
                <a:schemeClr val="bg1"/>
              </a:solidFill>
              <a:latin typeface="Calibri" panose="020F0502020204030204" pitchFamily="34" charset="0"/>
              <a:cs typeface="Calibri" panose="020F0502020204030204" pitchFamily="34" charset="0"/>
            </a:endParaRPr>
          </a:p>
        </p:txBody>
      </p:sp>
      <p:sp>
        <p:nvSpPr>
          <p:cNvPr id="4" name="Rectangle 3">
            <a:extLst>
              <a:ext uri="{FF2B5EF4-FFF2-40B4-BE49-F238E27FC236}">
                <a16:creationId xmlns:a16="http://schemas.microsoft.com/office/drawing/2014/main" id="{56809C92-71AF-D492-47D5-8ACE6AE306B2}"/>
              </a:ext>
            </a:extLst>
          </p:cNvPr>
          <p:cNvSpPr/>
          <p:nvPr/>
        </p:nvSpPr>
        <p:spPr>
          <a:xfrm>
            <a:off x="9589863" y="1837083"/>
            <a:ext cx="2490694"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الفئة الأولى</a:t>
            </a:r>
            <a:r>
              <a:rPr lang="ar-SA" sz="2000" b="1" kern="0" dirty="0">
                <a:solidFill>
                  <a:srgbClr val="002060"/>
                </a:solidFill>
                <a:latin typeface="Calibri" panose="020F0502020204030204" pitchFamily="34" charset="0"/>
                <a:cs typeface="Calibri" panose="020F0502020204030204" pitchFamily="34" charset="0"/>
              </a:rPr>
              <a:t> </a:t>
            </a:r>
            <a:endParaRPr lang="ar-SA" sz="2000" dirty="0">
              <a:solidFill>
                <a:schemeClr val="bg1"/>
              </a:solidFill>
              <a:cs typeface="Alexandria" charset="0"/>
            </a:endParaRPr>
          </a:p>
        </p:txBody>
      </p:sp>
      <p:sp>
        <p:nvSpPr>
          <p:cNvPr id="8" name="Rectangle 7">
            <a:extLst>
              <a:ext uri="{FF2B5EF4-FFF2-40B4-BE49-F238E27FC236}">
                <a16:creationId xmlns:a16="http://schemas.microsoft.com/office/drawing/2014/main" id="{62C89CC4-90B3-DDB8-F180-38B62029D709}"/>
              </a:ext>
            </a:extLst>
          </p:cNvPr>
          <p:cNvSpPr/>
          <p:nvPr/>
        </p:nvSpPr>
        <p:spPr>
          <a:xfrm>
            <a:off x="111443" y="1837083"/>
            <a:ext cx="9351829"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rgbClr val="002060"/>
                </a:solidFill>
                <a:latin typeface="Calibri" panose="020F0502020204030204" pitchFamily="34" charset="0"/>
                <a:cs typeface="Calibri" panose="020F0502020204030204" pitchFamily="34" charset="0"/>
              </a:rPr>
              <a:t>المبتكرون </a:t>
            </a:r>
            <a:r>
              <a:rPr lang="en-US" sz="2400" b="1" kern="0" dirty="0">
                <a:solidFill>
                  <a:srgbClr val="002060"/>
                </a:solidFill>
                <a:latin typeface="Times New Roman" panose="02020603050405020304" pitchFamily="18" charset="0"/>
                <a:cs typeface="Times New Roman" panose="02020603050405020304" pitchFamily="18" charset="0"/>
              </a:rPr>
              <a:t>Innovators – %2.5</a:t>
            </a:r>
            <a:endParaRPr lang="ar-SA" sz="2400" kern="0" dirty="0">
              <a:solidFill>
                <a:srgbClr val="002060"/>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95215CF9-DE0E-AB10-EFEA-B127FFED020D}"/>
              </a:ext>
            </a:extLst>
          </p:cNvPr>
          <p:cNvSpPr txBox="1"/>
          <p:nvPr/>
        </p:nvSpPr>
        <p:spPr>
          <a:xfrm>
            <a:off x="3517080" y="2777063"/>
            <a:ext cx="8563477" cy="3354765"/>
          </a:xfrm>
          <a:prstGeom prst="rect">
            <a:avLst/>
          </a:prstGeom>
          <a:noFill/>
        </p:spPr>
        <p:txBody>
          <a:bodyPr wrap="square">
            <a:spAutoFit/>
          </a:bodyPr>
          <a:lstStyle/>
          <a:p>
            <a:pPr marL="0" marR="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هم الفئة الأكثر جرأة في تجربة كل ما هو جديد، وتتميز هذه الفئة بدرجة عالية من الاستعداد للمخاطرة، والانفتاح على التجديد، والقدرة على التعامل مع درجات عالية من الغموض.</a:t>
            </a:r>
          </a:p>
          <a:p>
            <a:pPr marL="0" marR="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يتمتعون غالبًا بمعرفة تقنية متقدمة، ويمتلكون موارد مالية واجتماعية تُتيح لهم المبادرة بالتجربة المبكرة.</a:t>
            </a:r>
          </a:p>
          <a:p>
            <a:pPr marL="0" marR="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مثال توضيحي:</a:t>
            </a:r>
          </a:p>
          <a:p>
            <a:pPr marL="0" marR="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أشخاص قاموا بتجربة تقنية "الميتافيرس" أو تطبيقات الواقع المعزز في التعليم قبل أن تُعتمد رسميًا في المؤسسات التعليمية.</a:t>
            </a:r>
          </a:p>
        </p:txBody>
      </p:sp>
      <p:pic>
        <p:nvPicPr>
          <p:cNvPr id="5" name="Picture 4">
            <a:extLst>
              <a:ext uri="{FF2B5EF4-FFF2-40B4-BE49-F238E27FC236}">
                <a16:creationId xmlns:a16="http://schemas.microsoft.com/office/drawing/2014/main" id="{0E6C6BAF-8E8E-7544-DE94-5EB164C7417B}"/>
              </a:ext>
            </a:extLst>
          </p:cNvPr>
          <p:cNvPicPr>
            <a:picLocks noChangeAspect="1"/>
          </p:cNvPicPr>
          <p:nvPr/>
        </p:nvPicPr>
        <p:blipFill>
          <a:blip r:embed="rId3"/>
          <a:stretch>
            <a:fillRect/>
          </a:stretch>
        </p:blipFill>
        <p:spPr>
          <a:xfrm>
            <a:off x="111443" y="2546229"/>
            <a:ext cx="3312544" cy="40472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425200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4330B0-64F9-A57F-B92C-1596298FA752}"/>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FE052D68-D784-E842-D1ED-E70B7DD09D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75802"/>
            <a:ext cx="2530548" cy="1181593"/>
          </a:xfrm>
          <a:prstGeom prst="rect">
            <a:avLst/>
          </a:prstGeom>
        </p:spPr>
      </p:pic>
      <p:sp>
        <p:nvSpPr>
          <p:cNvPr id="11" name="Rectangle 10">
            <a:extLst>
              <a:ext uri="{FF2B5EF4-FFF2-40B4-BE49-F238E27FC236}">
                <a16:creationId xmlns:a16="http://schemas.microsoft.com/office/drawing/2014/main" id="{56EE0BDC-06BA-568C-EA02-B1E0BD8D725B}"/>
              </a:ext>
            </a:extLst>
          </p:cNvPr>
          <p:cNvSpPr/>
          <p:nvPr/>
        </p:nvSpPr>
        <p:spPr>
          <a:xfrm flipV="1">
            <a:off x="2442411" y="726172"/>
            <a:ext cx="9638146" cy="4670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8D832AEC-8700-03A3-F474-5E009893261C}"/>
              </a:ext>
            </a:extLst>
          </p:cNvPr>
          <p:cNvSpPr txBox="1"/>
          <p:nvPr/>
        </p:nvSpPr>
        <p:spPr>
          <a:xfrm>
            <a:off x="3011752" y="264507"/>
            <a:ext cx="8891101" cy="461665"/>
          </a:xfrm>
          <a:prstGeom prst="rect">
            <a:avLst/>
          </a:prstGeom>
          <a:noFill/>
          <a:effectLst>
            <a:reflection blurRad="6350" stA="52000" endA="300" endPos="35000" dir="5400000" sy="-100000" algn="bl" rotWithShape="0"/>
          </a:effectLst>
        </p:spPr>
        <p:txBody>
          <a:bodyPr wrap="square" rtlCol="0">
            <a:spAutoFit/>
          </a:bodyPr>
          <a:lstStyle/>
          <a:p>
            <a:pPr algn="r" rtl="1"/>
            <a:r>
              <a:rPr lang="ar-EG" sz="2400" b="1" kern="0" dirty="0">
                <a:solidFill>
                  <a:srgbClr val="002060"/>
                </a:solidFill>
                <a:latin typeface="Calibri" panose="020F0502020204030204" pitchFamily="34" charset="0"/>
                <a:cs typeface="Calibri" panose="020F0502020204030204" pitchFamily="34" charset="0"/>
              </a:rPr>
              <a:t>المحاضرة العاشرة: </a:t>
            </a: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نظرية انتشار المبتكرات </a:t>
            </a:r>
            <a:r>
              <a:rPr lang="en-US" sz="2400" b="1" dirty="0">
                <a:solidFill>
                  <a:srgbClr val="00194C"/>
                </a:solidFill>
                <a:latin typeface="Times New Roman" panose="02020603050405020304" pitchFamily="18" charset="0"/>
                <a:cs typeface="Times New Roman" panose="02020603050405020304" pitchFamily="18" charset="0"/>
              </a:rPr>
              <a:t>Diffusion of Innovations Theory</a:t>
            </a:r>
            <a:endParaRPr lang="en-US" sz="2400" dirty="0">
              <a:solidFill>
                <a:srgbClr val="00194C"/>
              </a:solidFill>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20558F17-4B1C-5D9B-4267-8C1647E187FD}"/>
              </a:ext>
            </a:extLst>
          </p:cNvPr>
          <p:cNvSpPr/>
          <p:nvPr/>
        </p:nvSpPr>
        <p:spPr>
          <a:xfrm>
            <a:off x="0" y="837139"/>
            <a:ext cx="12192000" cy="808633"/>
          </a:xfrm>
          <a:prstGeom prst="rect">
            <a:avLst/>
          </a:prstGeom>
          <a:solidFill>
            <a:srgbClr val="00194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kern="0" dirty="0">
                <a:solidFill>
                  <a:srgbClr val="E7E6E6"/>
                </a:solidFill>
                <a:latin typeface="Calibri" panose="020F0502020204030204" pitchFamily="34" charset="0"/>
                <a:cs typeface="Calibri" panose="020F0502020204030204" pitchFamily="34" charset="0"/>
              </a:rPr>
              <a:t>📚تصنيف الأفراد وفق سرعة تبني الابتكار</a:t>
            </a:r>
            <a:endParaRPr lang="ar-EG" sz="2800" b="1" kern="0" dirty="0">
              <a:solidFill>
                <a:schemeClr val="bg1"/>
              </a:solidFill>
              <a:latin typeface="Calibri" panose="020F0502020204030204" pitchFamily="34" charset="0"/>
              <a:cs typeface="Calibri" panose="020F0502020204030204" pitchFamily="34" charset="0"/>
            </a:endParaRPr>
          </a:p>
        </p:txBody>
      </p:sp>
      <p:sp>
        <p:nvSpPr>
          <p:cNvPr id="12" name="TextBox 11">
            <a:extLst>
              <a:ext uri="{FF2B5EF4-FFF2-40B4-BE49-F238E27FC236}">
                <a16:creationId xmlns:a16="http://schemas.microsoft.com/office/drawing/2014/main" id="{1CA632EE-84E8-AECA-5BC0-E0216CA1A549}"/>
              </a:ext>
            </a:extLst>
          </p:cNvPr>
          <p:cNvSpPr txBox="1"/>
          <p:nvPr/>
        </p:nvSpPr>
        <p:spPr>
          <a:xfrm>
            <a:off x="4515001" y="2486108"/>
            <a:ext cx="7676999" cy="4220835"/>
          </a:xfrm>
          <a:prstGeom prst="rect">
            <a:avLst/>
          </a:prstGeom>
          <a:noFill/>
        </p:spPr>
        <p:txBody>
          <a:bodyPr wrap="square">
            <a:spAutoFit/>
          </a:bodyPr>
          <a:lstStyle/>
          <a:p>
            <a:pPr marL="0" marR="0" algn="just"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يُنظر إليهم على أنهم قادة رأي داخل المجتمع، ولهم تأثير كبير في تشكيل اتجاهات الآخرين نحو الابتكار.</a:t>
            </a:r>
          </a:p>
          <a:p>
            <a:pPr marL="0" marR="0" algn="just"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هم الأكثر وعيًا بالقيمة العملية للابتكار، ويتسمون بالتوازن بين الحذر والانفتاح، ويهتمون كثيرًا بالصورة الاجتماعية والرمزية لاستخدام الابتكار.</a:t>
            </a:r>
          </a:p>
          <a:p>
            <a:pPr marL="0" marR="0" algn="just"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مثال توضيحي:</a:t>
            </a:r>
          </a:p>
          <a:p>
            <a:pPr marL="0" marR="0" algn="just"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أساتذة جامعيون بدأوا باستخدام الذكاء الاصطناعي في إعداد المناهج قبل اعتماده رسميًا داخل الجامعة.</a:t>
            </a:r>
          </a:p>
        </p:txBody>
      </p:sp>
      <p:sp>
        <p:nvSpPr>
          <p:cNvPr id="5" name="Rectangle 4">
            <a:extLst>
              <a:ext uri="{FF2B5EF4-FFF2-40B4-BE49-F238E27FC236}">
                <a16:creationId xmlns:a16="http://schemas.microsoft.com/office/drawing/2014/main" id="{519117A3-E9C3-6CFA-1693-662DAF5FEACA}"/>
              </a:ext>
            </a:extLst>
          </p:cNvPr>
          <p:cNvSpPr/>
          <p:nvPr/>
        </p:nvSpPr>
        <p:spPr>
          <a:xfrm>
            <a:off x="9701306" y="1936726"/>
            <a:ext cx="2490694"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الفئة الثانية</a:t>
            </a:r>
            <a:endParaRPr lang="ar-SA" sz="2000" dirty="0">
              <a:solidFill>
                <a:schemeClr val="bg1"/>
              </a:solidFill>
              <a:cs typeface="Alexandria" charset="0"/>
            </a:endParaRPr>
          </a:p>
        </p:txBody>
      </p:sp>
      <p:sp>
        <p:nvSpPr>
          <p:cNvPr id="6" name="Rectangle 5">
            <a:extLst>
              <a:ext uri="{FF2B5EF4-FFF2-40B4-BE49-F238E27FC236}">
                <a16:creationId xmlns:a16="http://schemas.microsoft.com/office/drawing/2014/main" id="{0AC70811-A585-9943-1D69-C268E0239D7B}"/>
              </a:ext>
            </a:extLst>
          </p:cNvPr>
          <p:cNvSpPr/>
          <p:nvPr/>
        </p:nvSpPr>
        <p:spPr>
          <a:xfrm>
            <a:off x="500992" y="1984269"/>
            <a:ext cx="8938217"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dirty="0">
                <a:solidFill>
                  <a:srgbClr val="00194C"/>
                </a:solidFill>
                <a:latin typeface="Times New Roman" panose="02020603050405020304" pitchFamily="18" charset="0"/>
                <a:cs typeface="Times New Roman" panose="02020603050405020304" pitchFamily="18" charset="0"/>
              </a:rPr>
              <a:t>المتبنون الأوائل </a:t>
            </a:r>
            <a:r>
              <a:rPr lang="en-US" sz="2400" b="1" dirty="0">
                <a:solidFill>
                  <a:srgbClr val="00194C"/>
                </a:solidFill>
                <a:latin typeface="Times New Roman" panose="02020603050405020304" pitchFamily="18" charset="0"/>
                <a:cs typeface="Times New Roman" panose="02020603050405020304" pitchFamily="18" charset="0"/>
              </a:rPr>
              <a:t>Early Adopters – %13.5</a:t>
            </a:r>
            <a:endParaRPr lang="ar-SA" sz="2400" dirty="0">
              <a:solidFill>
                <a:srgbClr val="00194C"/>
              </a:solidFill>
              <a:latin typeface="Alexandria" charset="0"/>
              <a:cs typeface="Alexandria" charset="0"/>
            </a:endParaRPr>
          </a:p>
        </p:txBody>
      </p:sp>
      <p:pic>
        <p:nvPicPr>
          <p:cNvPr id="4" name="Picture 3">
            <a:extLst>
              <a:ext uri="{FF2B5EF4-FFF2-40B4-BE49-F238E27FC236}">
                <a16:creationId xmlns:a16="http://schemas.microsoft.com/office/drawing/2014/main" id="{B204D4FC-32F5-6850-6964-A595C851AD8B}"/>
              </a:ext>
            </a:extLst>
          </p:cNvPr>
          <p:cNvPicPr>
            <a:picLocks noChangeAspect="1"/>
          </p:cNvPicPr>
          <p:nvPr/>
        </p:nvPicPr>
        <p:blipFill>
          <a:blip r:embed="rId3"/>
          <a:stretch>
            <a:fillRect/>
          </a:stretch>
        </p:blipFill>
        <p:spPr>
          <a:xfrm>
            <a:off x="180474" y="2716695"/>
            <a:ext cx="4334527" cy="37322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7535979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308059-0577-621E-A1F6-EDB54241590A}"/>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D876DDA4-7637-8D27-6AF3-C274C86374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75802"/>
            <a:ext cx="2530548" cy="1181593"/>
          </a:xfrm>
          <a:prstGeom prst="rect">
            <a:avLst/>
          </a:prstGeom>
        </p:spPr>
      </p:pic>
      <p:sp>
        <p:nvSpPr>
          <p:cNvPr id="11" name="Rectangle 10">
            <a:extLst>
              <a:ext uri="{FF2B5EF4-FFF2-40B4-BE49-F238E27FC236}">
                <a16:creationId xmlns:a16="http://schemas.microsoft.com/office/drawing/2014/main" id="{FA8A8BF3-F0AD-9CCA-C49A-0EFEB877D552}"/>
              </a:ext>
            </a:extLst>
          </p:cNvPr>
          <p:cNvSpPr/>
          <p:nvPr/>
        </p:nvSpPr>
        <p:spPr>
          <a:xfrm flipV="1">
            <a:off x="2442411" y="726172"/>
            <a:ext cx="9638146" cy="4670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4CE080F9-8C91-45B2-0BC9-647FB3BB9302}"/>
              </a:ext>
            </a:extLst>
          </p:cNvPr>
          <p:cNvSpPr txBox="1"/>
          <p:nvPr/>
        </p:nvSpPr>
        <p:spPr>
          <a:xfrm>
            <a:off x="3011752" y="264507"/>
            <a:ext cx="8891101" cy="461665"/>
          </a:xfrm>
          <a:prstGeom prst="rect">
            <a:avLst/>
          </a:prstGeom>
          <a:noFill/>
          <a:effectLst>
            <a:reflection blurRad="6350" stA="52000" endA="300" endPos="35000" dir="5400000" sy="-100000" algn="bl" rotWithShape="0"/>
          </a:effectLst>
        </p:spPr>
        <p:txBody>
          <a:bodyPr wrap="square" rtlCol="0">
            <a:spAutoFit/>
          </a:bodyPr>
          <a:lstStyle/>
          <a:p>
            <a:pPr algn="r" rtl="1"/>
            <a:r>
              <a:rPr lang="ar-EG" sz="2400" b="1" kern="0" dirty="0">
                <a:solidFill>
                  <a:srgbClr val="002060"/>
                </a:solidFill>
                <a:latin typeface="Calibri" panose="020F0502020204030204" pitchFamily="34" charset="0"/>
                <a:cs typeface="Calibri" panose="020F0502020204030204" pitchFamily="34" charset="0"/>
              </a:rPr>
              <a:t>المحاضرة العاشرة: </a:t>
            </a: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نظرية انتشار المبتكرات </a:t>
            </a:r>
            <a:r>
              <a:rPr lang="en-US" sz="2400" b="1" dirty="0">
                <a:solidFill>
                  <a:srgbClr val="00194C"/>
                </a:solidFill>
                <a:latin typeface="Times New Roman" panose="02020603050405020304" pitchFamily="18" charset="0"/>
                <a:cs typeface="Times New Roman" panose="02020603050405020304" pitchFamily="18" charset="0"/>
              </a:rPr>
              <a:t>Diffusion of Innovations Theory</a:t>
            </a:r>
            <a:endParaRPr lang="en-US" sz="2400" dirty="0">
              <a:solidFill>
                <a:srgbClr val="00194C"/>
              </a:solidFill>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46D46687-5E0E-3B3C-5CB6-C6D650B2DF25}"/>
              </a:ext>
            </a:extLst>
          </p:cNvPr>
          <p:cNvSpPr/>
          <p:nvPr/>
        </p:nvSpPr>
        <p:spPr>
          <a:xfrm>
            <a:off x="0" y="837139"/>
            <a:ext cx="12192000" cy="808633"/>
          </a:xfrm>
          <a:prstGeom prst="rect">
            <a:avLst/>
          </a:prstGeom>
          <a:solidFill>
            <a:srgbClr val="00194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kern="0" dirty="0">
                <a:solidFill>
                  <a:srgbClr val="E7E6E6"/>
                </a:solidFill>
                <a:latin typeface="Calibri" panose="020F0502020204030204" pitchFamily="34" charset="0"/>
                <a:cs typeface="Calibri" panose="020F0502020204030204" pitchFamily="34" charset="0"/>
              </a:rPr>
              <a:t>📚تصنيف الأفراد وفق سرعة تبني الابتكار</a:t>
            </a:r>
            <a:endParaRPr lang="ar-EG" sz="2800" b="1" kern="0" dirty="0">
              <a:solidFill>
                <a:schemeClr val="bg1"/>
              </a:solidFill>
              <a:latin typeface="Calibri" panose="020F0502020204030204" pitchFamily="34" charset="0"/>
              <a:cs typeface="Calibri" panose="020F0502020204030204" pitchFamily="34" charset="0"/>
            </a:endParaRPr>
          </a:p>
        </p:txBody>
      </p:sp>
      <p:sp>
        <p:nvSpPr>
          <p:cNvPr id="12" name="TextBox 11">
            <a:extLst>
              <a:ext uri="{FF2B5EF4-FFF2-40B4-BE49-F238E27FC236}">
                <a16:creationId xmlns:a16="http://schemas.microsoft.com/office/drawing/2014/main" id="{6FBF2F66-9871-1317-EA6F-61840FEAC41D}"/>
              </a:ext>
            </a:extLst>
          </p:cNvPr>
          <p:cNvSpPr txBox="1"/>
          <p:nvPr/>
        </p:nvSpPr>
        <p:spPr>
          <a:xfrm>
            <a:off x="4427621" y="3103836"/>
            <a:ext cx="7652936" cy="2985433"/>
          </a:xfrm>
          <a:prstGeom prst="rect">
            <a:avLst/>
          </a:prstGeom>
          <a:noFill/>
        </p:spPr>
        <p:txBody>
          <a:bodyPr wrap="square">
            <a:spAutoFit/>
          </a:bodyPr>
          <a:lstStyle/>
          <a:p>
            <a:pPr marL="0" marR="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أفراد هذه الفئة لا يبادرون بالتبني، ولكنهم ينضمون عندما يصبح الابتكار شائعًا نسبيًا ويظهر نجاحه.</a:t>
            </a:r>
          </a:p>
          <a:p>
            <a:pPr marL="0" marR="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يتسمون بالحذر المنطقي، ويحتاجون إلى أدلة موثوقة وتجارب ناجحة من الآخرين قبل اتخاذ قرار التبني.</a:t>
            </a:r>
          </a:p>
          <a:p>
            <a:pPr marL="0" marR="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مثال توضيحي:</a:t>
            </a:r>
          </a:p>
          <a:p>
            <a:pPr marL="0" marR="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طلبة بدأوا باستخدام </a:t>
            </a:r>
            <a:r>
              <a:rPr lang="en-US" sz="2400" kern="0" dirty="0">
                <a:solidFill>
                  <a:srgbClr val="002060"/>
                </a:solidFill>
                <a:latin typeface="Times New Roman" panose="02020603050405020304" pitchFamily="18" charset="0"/>
                <a:cs typeface="Times New Roman" panose="02020603050405020304" pitchFamily="18" charset="0"/>
              </a:rPr>
              <a:t>ChatGPT</a:t>
            </a: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 بعد أن لاحظوا أن زملاءهم استفادوا منه بالفعل في كتابة البحوث.</a:t>
            </a:r>
          </a:p>
        </p:txBody>
      </p:sp>
      <p:sp>
        <p:nvSpPr>
          <p:cNvPr id="4" name="Rectangle 3">
            <a:extLst>
              <a:ext uri="{FF2B5EF4-FFF2-40B4-BE49-F238E27FC236}">
                <a16:creationId xmlns:a16="http://schemas.microsoft.com/office/drawing/2014/main" id="{529D8445-7A0A-9D80-8B1C-B3952708A685}"/>
              </a:ext>
            </a:extLst>
          </p:cNvPr>
          <p:cNvSpPr/>
          <p:nvPr/>
        </p:nvSpPr>
        <p:spPr>
          <a:xfrm>
            <a:off x="9589863" y="1909545"/>
            <a:ext cx="2490694"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الفئة الثالثة</a:t>
            </a:r>
            <a:endParaRPr lang="ar-SA" sz="2400" dirty="0">
              <a:solidFill>
                <a:schemeClr val="bg1"/>
              </a:solidFill>
              <a:cs typeface="Alexandria" charset="0"/>
            </a:endParaRPr>
          </a:p>
        </p:txBody>
      </p:sp>
      <p:sp>
        <p:nvSpPr>
          <p:cNvPr id="8" name="Rectangle 7">
            <a:extLst>
              <a:ext uri="{FF2B5EF4-FFF2-40B4-BE49-F238E27FC236}">
                <a16:creationId xmlns:a16="http://schemas.microsoft.com/office/drawing/2014/main" id="{8660AE7E-2B16-4F18-562C-FB48D938181A}"/>
              </a:ext>
            </a:extLst>
          </p:cNvPr>
          <p:cNvSpPr/>
          <p:nvPr/>
        </p:nvSpPr>
        <p:spPr>
          <a:xfrm>
            <a:off x="513023" y="2109331"/>
            <a:ext cx="8940168"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dirty="0">
                <a:solidFill>
                  <a:srgbClr val="00194C"/>
                </a:solidFill>
                <a:latin typeface="Times New Roman" panose="02020603050405020304" pitchFamily="18" charset="0"/>
                <a:cs typeface="Times New Roman" panose="02020603050405020304" pitchFamily="18" charset="0"/>
              </a:rPr>
              <a:t>الأغلبية المبكرة </a:t>
            </a:r>
            <a:r>
              <a:rPr lang="en-US" sz="2400" b="1" dirty="0">
                <a:solidFill>
                  <a:srgbClr val="00194C"/>
                </a:solidFill>
                <a:latin typeface="Times New Roman" panose="02020603050405020304" pitchFamily="18" charset="0"/>
                <a:cs typeface="Times New Roman" panose="02020603050405020304" pitchFamily="18" charset="0"/>
              </a:rPr>
              <a:t>Early Majority – %34</a:t>
            </a:r>
            <a:endParaRPr lang="ar-SA" sz="2400" b="1" dirty="0">
              <a:solidFill>
                <a:srgbClr val="00194C"/>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C124FFCA-46B0-DDA7-F76D-E5A3D89C271A}"/>
              </a:ext>
            </a:extLst>
          </p:cNvPr>
          <p:cNvPicPr>
            <a:picLocks noChangeAspect="1"/>
          </p:cNvPicPr>
          <p:nvPr/>
        </p:nvPicPr>
        <p:blipFill>
          <a:blip r:embed="rId3"/>
          <a:stretch>
            <a:fillRect/>
          </a:stretch>
        </p:blipFill>
        <p:spPr>
          <a:xfrm>
            <a:off x="336884" y="2794191"/>
            <a:ext cx="4090737" cy="37993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0708684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83BB7-2DEF-21AF-047D-A94915517F71}"/>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5278D1BA-C198-20B6-C9C5-E4D9D89D64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75802"/>
            <a:ext cx="2530548" cy="1181593"/>
          </a:xfrm>
          <a:prstGeom prst="rect">
            <a:avLst/>
          </a:prstGeom>
        </p:spPr>
      </p:pic>
      <p:sp>
        <p:nvSpPr>
          <p:cNvPr id="11" name="Rectangle 10">
            <a:extLst>
              <a:ext uri="{FF2B5EF4-FFF2-40B4-BE49-F238E27FC236}">
                <a16:creationId xmlns:a16="http://schemas.microsoft.com/office/drawing/2014/main" id="{5180183B-4434-2D81-B0D8-36115B1F741F}"/>
              </a:ext>
            </a:extLst>
          </p:cNvPr>
          <p:cNvSpPr/>
          <p:nvPr/>
        </p:nvSpPr>
        <p:spPr>
          <a:xfrm flipV="1">
            <a:off x="2442411" y="726172"/>
            <a:ext cx="9638146" cy="4670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21E9B81E-3C10-4024-603B-BB1541CCD620}"/>
              </a:ext>
            </a:extLst>
          </p:cNvPr>
          <p:cNvSpPr txBox="1"/>
          <p:nvPr/>
        </p:nvSpPr>
        <p:spPr>
          <a:xfrm>
            <a:off x="3011752" y="264507"/>
            <a:ext cx="8891101" cy="461665"/>
          </a:xfrm>
          <a:prstGeom prst="rect">
            <a:avLst/>
          </a:prstGeom>
          <a:noFill/>
          <a:effectLst>
            <a:reflection blurRad="6350" stA="52000" endA="300" endPos="35000" dir="5400000" sy="-100000" algn="bl" rotWithShape="0"/>
          </a:effectLst>
        </p:spPr>
        <p:txBody>
          <a:bodyPr wrap="square" rtlCol="0">
            <a:spAutoFit/>
          </a:bodyPr>
          <a:lstStyle/>
          <a:p>
            <a:pPr algn="r" rtl="1"/>
            <a:r>
              <a:rPr lang="ar-EG" sz="2400" b="1" kern="0" dirty="0">
                <a:solidFill>
                  <a:srgbClr val="002060"/>
                </a:solidFill>
                <a:latin typeface="Calibri" panose="020F0502020204030204" pitchFamily="34" charset="0"/>
                <a:cs typeface="Calibri" panose="020F0502020204030204" pitchFamily="34" charset="0"/>
              </a:rPr>
              <a:t>المحاضرة العاشرة: </a:t>
            </a: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نظرية انتشار المبتكرات </a:t>
            </a:r>
            <a:r>
              <a:rPr lang="en-US" sz="2400" b="1" dirty="0">
                <a:solidFill>
                  <a:srgbClr val="00194C"/>
                </a:solidFill>
                <a:latin typeface="Times New Roman" panose="02020603050405020304" pitchFamily="18" charset="0"/>
                <a:cs typeface="Times New Roman" panose="02020603050405020304" pitchFamily="18" charset="0"/>
              </a:rPr>
              <a:t>Diffusion of Innovations Theory</a:t>
            </a:r>
            <a:endParaRPr lang="en-US" sz="2400" dirty="0">
              <a:solidFill>
                <a:srgbClr val="00194C"/>
              </a:solidFill>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09880840-4E78-BB67-1E75-A445B03E115F}"/>
              </a:ext>
            </a:extLst>
          </p:cNvPr>
          <p:cNvSpPr/>
          <p:nvPr/>
        </p:nvSpPr>
        <p:spPr>
          <a:xfrm>
            <a:off x="0" y="837139"/>
            <a:ext cx="12192000" cy="808633"/>
          </a:xfrm>
          <a:prstGeom prst="rect">
            <a:avLst/>
          </a:prstGeom>
          <a:solidFill>
            <a:srgbClr val="00194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kern="0" dirty="0">
                <a:solidFill>
                  <a:srgbClr val="E7E6E6"/>
                </a:solidFill>
                <a:latin typeface="Calibri" panose="020F0502020204030204" pitchFamily="34" charset="0"/>
                <a:cs typeface="Calibri" panose="020F0502020204030204" pitchFamily="34" charset="0"/>
              </a:rPr>
              <a:t>📚تصنيف الأفراد وفق سرعة تبني الابتكار</a:t>
            </a:r>
            <a:endParaRPr lang="ar-EG" sz="2800" b="1" kern="0" dirty="0">
              <a:solidFill>
                <a:schemeClr val="bg1"/>
              </a:solidFill>
              <a:latin typeface="Calibri" panose="020F0502020204030204" pitchFamily="34" charset="0"/>
              <a:cs typeface="Calibri" panose="020F0502020204030204" pitchFamily="34" charset="0"/>
            </a:endParaRPr>
          </a:p>
        </p:txBody>
      </p:sp>
      <p:sp>
        <p:nvSpPr>
          <p:cNvPr id="12" name="TextBox 11">
            <a:extLst>
              <a:ext uri="{FF2B5EF4-FFF2-40B4-BE49-F238E27FC236}">
                <a16:creationId xmlns:a16="http://schemas.microsoft.com/office/drawing/2014/main" id="{D1D11775-C86B-8E4D-7170-A11C2DB89337}"/>
              </a:ext>
            </a:extLst>
          </p:cNvPr>
          <p:cNvSpPr txBox="1"/>
          <p:nvPr/>
        </p:nvSpPr>
        <p:spPr>
          <a:xfrm>
            <a:off x="4186989" y="3103836"/>
            <a:ext cx="7893568" cy="2616101"/>
          </a:xfrm>
          <a:prstGeom prst="rect">
            <a:avLst/>
          </a:prstGeom>
          <a:noFill/>
        </p:spPr>
        <p:txBody>
          <a:bodyPr wrap="square">
            <a:spAutoFit/>
          </a:bodyPr>
          <a:lstStyle/>
          <a:p>
            <a:pPr marL="0" marR="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 يتبنون الابتكار بعد أن يكون قد انتشر على نطاق واسع وأصبح شبه مألوف.</a:t>
            </a:r>
          </a:p>
          <a:p>
            <a:pPr marL="0" marR="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 تتميز هذه الفئة بدرجة عالية من الشك والمحافظة، ولا تقبل التغيير بسهولة إلا إذا أصبح ضرورة مجتمعية أو مهنية.</a:t>
            </a:r>
          </a:p>
          <a:p>
            <a:pPr marL="0" marR="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مثال توضيحي:</a:t>
            </a:r>
          </a:p>
          <a:p>
            <a:pPr marL="0" marR="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مُعلّمون لم يبدأوا استخدام منصة </a:t>
            </a:r>
            <a:r>
              <a:rPr lang="en-US" sz="2400" b="1" dirty="0">
                <a:solidFill>
                  <a:srgbClr val="00194C"/>
                </a:solidFill>
                <a:latin typeface="Times New Roman" panose="02020603050405020304" pitchFamily="18" charset="0"/>
                <a:cs typeface="Times New Roman" panose="02020603050405020304" pitchFamily="18" charset="0"/>
              </a:rPr>
              <a:t>Microsoft Teams </a:t>
            </a:r>
            <a:r>
              <a:rPr lang="ar-EG" sz="2400" b="1" dirty="0">
                <a:solidFill>
                  <a:srgbClr val="00194C"/>
                </a:solidFill>
                <a:latin typeface="Times New Roman" panose="02020603050405020304" pitchFamily="18" charset="0"/>
                <a:cs typeface="Times New Roman" panose="02020603050405020304" pitchFamily="18" charset="0"/>
              </a:rPr>
              <a:t> </a:t>
            </a:r>
            <a:r>
              <a:rPr lang="ar-EG" sz="2400" kern="0" dirty="0">
                <a:solidFill>
                  <a:srgbClr val="002060"/>
                </a:solidFill>
                <a:latin typeface="Calibri" panose="020F0502020204030204" pitchFamily="34" charset="0"/>
                <a:cs typeface="Calibri" panose="020F0502020204030204" pitchFamily="34" charset="0"/>
              </a:rPr>
              <a:t>في التعليم الإلكتروني إلا بعد إلزام الوزارة بها أثناء الأزمات.</a:t>
            </a:r>
          </a:p>
        </p:txBody>
      </p:sp>
      <p:sp>
        <p:nvSpPr>
          <p:cNvPr id="5" name="Rectangle 4">
            <a:extLst>
              <a:ext uri="{FF2B5EF4-FFF2-40B4-BE49-F238E27FC236}">
                <a16:creationId xmlns:a16="http://schemas.microsoft.com/office/drawing/2014/main" id="{3E98925C-984B-3CF5-5125-5E644A7A6BFB}"/>
              </a:ext>
            </a:extLst>
          </p:cNvPr>
          <p:cNvSpPr/>
          <p:nvPr/>
        </p:nvSpPr>
        <p:spPr>
          <a:xfrm>
            <a:off x="9589863" y="1909545"/>
            <a:ext cx="2490694"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الفئة الرابعة</a:t>
            </a:r>
            <a:endParaRPr lang="ar-SA" sz="2400" dirty="0">
              <a:solidFill>
                <a:schemeClr val="bg1"/>
              </a:solidFill>
              <a:cs typeface="Alexandria" charset="0"/>
            </a:endParaRPr>
          </a:p>
        </p:txBody>
      </p:sp>
      <p:sp>
        <p:nvSpPr>
          <p:cNvPr id="6" name="Rectangle 5">
            <a:extLst>
              <a:ext uri="{FF2B5EF4-FFF2-40B4-BE49-F238E27FC236}">
                <a16:creationId xmlns:a16="http://schemas.microsoft.com/office/drawing/2014/main" id="{4846DD0F-861D-6FB5-E050-C1D718E04C35}"/>
              </a:ext>
            </a:extLst>
          </p:cNvPr>
          <p:cNvSpPr/>
          <p:nvPr/>
        </p:nvSpPr>
        <p:spPr>
          <a:xfrm>
            <a:off x="537086" y="2173318"/>
            <a:ext cx="8940167"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dirty="0">
                <a:solidFill>
                  <a:srgbClr val="00194C"/>
                </a:solidFill>
                <a:latin typeface="Times New Roman" panose="02020603050405020304" pitchFamily="18" charset="0"/>
                <a:cs typeface="Times New Roman" panose="02020603050405020304" pitchFamily="18" charset="0"/>
              </a:rPr>
              <a:t>الأغلبية المتأخرة </a:t>
            </a:r>
            <a:r>
              <a:rPr lang="en-US" sz="2400" b="1" dirty="0">
                <a:solidFill>
                  <a:srgbClr val="00194C"/>
                </a:solidFill>
                <a:latin typeface="Times New Roman" panose="02020603050405020304" pitchFamily="18" charset="0"/>
                <a:cs typeface="Times New Roman" panose="02020603050405020304" pitchFamily="18" charset="0"/>
              </a:rPr>
              <a:t>Late Majority –% 34</a:t>
            </a:r>
            <a:endParaRPr lang="ar-SA" sz="2400" b="1" dirty="0">
              <a:solidFill>
                <a:srgbClr val="00194C"/>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680AB87A-018B-065E-B048-A42170202656}"/>
              </a:ext>
            </a:extLst>
          </p:cNvPr>
          <p:cNvPicPr>
            <a:picLocks noChangeAspect="1"/>
          </p:cNvPicPr>
          <p:nvPr/>
        </p:nvPicPr>
        <p:blipFill>
          <a:blip r:embed="rId3"/>
          <a:stretch>
            <a:fillRect/>
          </a:stretch>
        </p:blipFill>
        <p:spPr>
          <a:xfrm>
            <a:off x="288758" y="2937899"/>
            <a:ext cx="3829899" cy="36555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026532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BA3526-5A39-07F8-8199-C125C873B163}"/>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5987224B-72E7-F2A5-5583-6086ED6557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75802"/>
            <a:ext cx="2530548" cy="1181593"/>
          </a:xfrm>
          <a:prstGeom prst="rect">
            <a:avLst/>
          </a:prstGeom>
        </p:spPr>
      </p:pic>
      <p:sp>
        <p:nvSpPr>
          <p:cNvPr id="11" name="Rectangle 10">
            <a:extLst>
              <a:ext uri="{FF2B5EF4-FFF2-40B4-BE49-F238E27FC236}">
                <a16:creationId xmlns:a16="http://schemas.microsoft.com/office/drawing/2014/main" id="{F4838417-3811-636D-3EA1-F18AE1EC83EB}"/>
              </a:ext>
            </a:extLst>
          </p:cNvPr>
          <p:cNvSpPr/>
          <p:nvPr/>
        </p:nvSpPr>
        <p:spPr>
          <a:xfrm flipV="1">
            <a:off x="2442411" y="726172"/>
            <a:ext cx="9638146" cy="4670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D0A225CA-E545-8588-C226-63BEB4331D50}"/>
              </a:ext>
            </a:extLst>
          </p:cNvPr>
          <p:cNvSpPr txBox="1"/>
          <p:nvPr/>
        </p:nvSpPr>
        <p:spPr>
          <a:xfrm>
            <a:off x="3011752" y="264507"/>
            <a:ext cx="8891101" cy="461665"/>
          </a:xfrm>
          <a:prstGeom prst="rect">
            <a:avLst/>
          </a:prstGeom>
          <a:noFill/>
          <a:effectLst>
            <a:reflection blurRad="6350" stA="52000" endA="300" endPos="35000" dir="5400000" sy="-100000" algn="bl" rotWithShape="0"/>
          </a:effectLst>
        </p:spPr>
        <p:txBody>
          <a:bodyPr wrap="square" rtlCol="0">
            <a:spAutoFit/>
          </a:bodyPr>
          <a:lstStyle/>
          <a:p>
            <a:pPr algn="r" rtl="1"/>
            <a:r>
              <a:rPr lang="ar-EG" sz="2400" b="1" kern="0" dirty="0">
                <a:solidFill>
                  <a:srgbClr val="002060"/>
                </a:solidFill>
                <a:latin typeface="Calibri" panose="020F0502020204030204" pitchFamily="34" charset="0"/>
                <a:cs typeface="Calibri" panose="020F0502020204030204" pitchFamily="34" charset="0"/>
              </a:rPr>
              <a:t>المحاضرة العاشرة: </a:t>
            </a: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نظرية انتشار المبتكرات </a:t>
            </a:r>
            <a:r>
              <a:rPr lang="en-US" sz="2400" b="1" dirty="0">
                <a:solidFill>
                  <a:srgbClr val="00194C"/>
                </a:solidFill>
                <a:latin typeface="Times New Roman" panose="02020603050405020304" pitchFamily="18" charset="0"/>
                <a:cs typeface="Times New Roman" panose="02020603050405020304" pitchFamily="18" charset="0"/>
              </a:rPr>
              <a:t>Diffusion of Innovations Theory</a:t>
            </a:r>
            <a:endParaRPr lang="en-US" sz="2400" dirty="0">
              <a:solidFill>
                <a:srgbClr val="00194C"/>
              </a:solidFill>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1BA8A999-7C05-004A-3CEA-A06D37D6FCAB}"/>
              </a:ext>
            </a:extLst>
          </p:cNvPr>
          <p:cNvSpPr/>
          <p:nvPr/>
        </p:nvSpPr>
        <p:spPr>
          <a:xfrm>
            <a:off x="0" y="837139"/>
            <a:ext cx="12192000" cy="808633"/>
          </a:xfrm>
          <a:prstGeom prst="rect">
            <a:avLst/>
          </a:prstGeom>
          <a:solidFill>
            <a:srgbClr val="00194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kern="0" dirty="0">
                <a:solidFill>
                  <a:srgbClr val="E7E6E6"/>
                </a:solidFill>
                <a:latin typeface="Calibri" panose="020F0502020204030204" pitchFamily="34" charset="0"/>
                <a:cs typeface="Calibri" panose="020F0502020204030204" pitchFamily="34" charset="0"/>
              </a:rPr>
              <a:t>📚تصنيف الأفراد وفق سرعة تبني الابتكار</a:t>
            </a:r>
            <a:endParaRPr lang="ar-EG" sz="2800" b="1" kern="0" dirty="0">
              <a:solidFill>
                <a:schemeClr val="bg1"/>
              </a:solidFill>
              <a:latin typeface="Calibri" panose="020F0502020204030204" pitchFamily="34" charset="0"/>
              <a:cs typeface="Calibri" panose="020F0502020204030204" pitchFamily="34" charset="0"/>
            </a:endParaRPr>
          </a:p>
        </p:txBody>
      </p:sp>
      <p:sp>
        <p:nvSpPr>
          <p:cNvPr id="12" name="TextBox 11">
            <a:extLst>
              <a:ext uri="{FF2B5EF4-FFF2-40B4-BE49-F238E27FC236}">
                <a16:creationId xmlns:a16="http://schemas.microsoft.com/office/drawing/2014/main" id="{C606B69D-53D5-34A1-0BFE-6CFE18EDBDDF}"/>
              </a:ext>
            </a:extLst>
          </p:cNvPr>
          <p:cNvSpPr txBox="1"/>
          <p:nvPr/>
        </p:nvSpPr>
        <p:spPr>
          <a:xfrm>
            <a:off x="4523874" y="3103836"/>
            <a:ext cx="7556683" cy="2985433"/>
          </a:xfrm>
          <a:prstGeom prst="rect">
            <a:avLst/>
          </a:prstGeom>
          <a:noFill/>
        </p:spPr>
        <p:txBody>
          <a:bodyPr wrap="square">
            <a:spAutoFit/>
          </a:bodyPr>
          <a:lstStyle/>
          <a:p>
            <a:pPr marL="0" marR="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 هم الأكثر مقاومة للتغيير، وغالبًا ما يستمرون في الاعتماد على الأنماط التقليدية القديمة.</a:t>
            </a:r>
          </a:p>
          <a:p>
            <a:pPr marL="0" marR="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 يتسمون بالثبات الثقافي والانعزال النسبي عن التيارات الاجتماعية الحديثة، ويعتمدون في قراراتهم على التجربة الشخصية وليس على التوجهات العامة.</a:t>
            </a:r>
          </a:p>
          <a:p>
            <a:pPr marL="0" marR="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مثال توضيحي:</a:t>
            </a:r>
          </a:p>
          <a:p>
            <a:pPr marL="0" marR="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مستخدمون لا يزالون يفضّلون الكتابة الورقية والمراجع المطبوعة، ويرفضون استخدام أي أداة رقمية مساعدة في العمل الأكاديمي.</a:t>
            </a:r>
          </a:p>
        </p:txBody>
      </p:sp>
      <p:sp>
        <p:nvSpPr>
          <p:cNvPr id="4" name="Rectangle 3">
            <a:extLst>
              <a:ext uri="{FF2B5EF4-FFF2-40B4-BE49-F238E27FC236}">
                <a16:creationId xmlns:a16="http://schemas.microsoft.com/office/drawing/2014/main" id="{6DC55767-DB56-6C9E-F50B-8185FE32535F}"/>
              </a:ext>
            </a:extLst>
          </p:cNvPr>
          <p:cNvSpPr/>
          <p:nvPr/>
        </p:nvSpPr>
        <p:spPr>
          <a:xfrm>
            <a:off x="9589863" y="1956252"/>
            <a:ext cx="2490694"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الفئة الخامسة</a:t>
            </a:r>
            <a:endParaRPr lang="ar-SA" sz="2400" dirty="0">
              <a:solidFill>
                <a:schemeClr val="bg1"/>
              </a:solidFill>
              <a:cs typeface="Alexandria" charset="0"/>
            </a:endParaRPr>
          </a:p>
        </p:txBody>
      </p:sp>
      <p:sp>
        <p:nvSpPr>
          <p:cNvPr id="8" name="Rectangle 7">
            <a:extLst>
              <a:ext uri="{FF2B5EF4-FFF2-40B4-BE49-F238E27FC236}">
                <a16:creationId xmlns:a16="http://schemas.microsoft.com/office/drawing/2014/main" id="{460D8B8F-E727-1EBB-7C2F-D1BA1C1DED03}"/>
              </a:ext>
            </a:extLst>
          </p:cNvPr>
          <p:cNvSpPr/>
          <p:nvPr/>
        </p:nvSpPr>
        <p:spPr>
          <a:xfrm>
            <a:off x="537086" y="2184236"/>
            <a:ext cx="8940166"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dirty="0">
                <a:solidFill>
                  <a:srgbClr val="002060"/>
                </a:solidFill>
                <a:latin typeface="Times New Roman" panose="02020603050405020304" pitchFamily="18" charset="0"/>
                <a:cs typeface="Times New Roman" panose="02020603050405020304" pitchFamily="18" charset="0"/>
              </a:rPr>
              <a:t>المتقاعسون </a:t>
            </a:r>
            <a:r>
              <a:rPr lang="en-US" sz="2400" b="1" dirty="0">
                <a:solidFill>
                  <a:srgbClr val="002060"/>
                </a:solidFill>
                <a:latin typeface="Times New Roman" panose="02020603050405020304" pitchFamily="18" charset="0"/>
                <a:cs typeface="Times New Roman" panose="02020603050405020304" pitchFamily="18" charset="0"/>
              </a:rPr>
              <a:t>Laggards –% 16</a:t>
            </a:r>
            <a:endParaRPr lang="ar-SA" sz="2400" b="1" dirty="0">
              <a:solidFill>
                <a:srgbClr val="002060"/>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7AB7243C-15A9-E263-1085-9196C55DA1DA}"/>
              </a:ext>
            </a:extLst>
          </p:cNvPr>
          <p:cNvPicPr>
            <a:picLocks noChangeAspect="1"/>
          </p:cNvPicPr>
          <p:nvPr/>
        </p:nvPicPr>
        <p:blipFill>
          <a:blip r:embed="rId3"/>
          <a:stretch>
            <a:fillRect/>
          </a:stretch>
        </p:blipFill>
        <p:spPr>
          <a:xfrm>
            <a:off x="163427" y="2949337"/>
            <a:ext cx="4201879" cy="37418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771537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622AA4-4558-F771-E667-90E28FA0F50E}"/>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EEC275F8-8D0F-EB87-89A4-F1EEAB8DAB54}"/>
              </a:ext>
            </a:extLst>
          </p:cNvPr>
          <p:cNvPicPr>
            <a:picLocks noChangeAspect="1"/>
          </p:cNvPicPr>
          <p:nvPr/>
        </p:nvPicPr>
        <p:blipFill>
          <a:blip r:embed="rId2">
            <a:alphaModFix amt="35000"/>
          </a:blip>
          <a:stretch>
            <a:fillRect/>
          </a:stretch>
        </p:blipFill>
        <p:spPr>
          <a:xfrm>
            <a:off x="0" y="0"/>
            <a:ext cx="12192000" cy="6858000"/>
          </a:xfrm>
          <a:prstGeom prst="rect">
            <a:avLst/>
          </a:prstGeom>
        </p:spPr>
      </p:pic>
      <p:sp>
        <p:nvSpPr>
          <p:cNvPr id="3" name="Rectangle 2">
            <a:extLst>
              <a:ext uri="{FF2B5EF4-FFF2-40B4-BE49-F238E27FC236}">
                <a16:creationId xmlns:a16="http://schemas.microsoft.com/office/drawing/2014/main" id="{42E6128D-A20D-F1D8-49F3-B60D1362818A}"/>
              </a:ext>
            </a:extLst>
          </p:cNvPr>
          <p:cNvSpPr/>
          <p:nvPr/>
        </p:nvSpPr>
        <p:spPr>
          <a:xfrm>
            <a:off x="1" y="2533861"/>
            <a:ext cx="12192000" cy="1075614"/>
          </a:xfrm>
          <a:prstGeom prst="rect">
            <a:avLst/>
          </a:prstGeom>
          <a:solidFill>
            <a:srgbClr val="00194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kern="0" dirty="0">
                <a:solidFill>
                  <a:srgbClr val="E7E6E6"/>
                </a:solidFill>
                <a:latin typeface="Calibri" panose="020F0502020204030204" pitchFamily="34" charset="0"/>
                <a:cs typeface="Calibri" panose="020F0502020204030204" pitchFamily="34" charset="0"/>
              </a:rPr>
              <a:t>📚 التطبيقات المعاصرة لنظرية انتشار المبتكرات في البيئة الرقمية</a:t>
            </a:r>
            <a:endParaRPr lang="ar-EG" sz="2800" b="1" kern="0" dirty="0">
              <a:solidFill>
                <a:schemeClr val="bg1"/>
              </a:solidFill>
              <a:latin typeface="Calibri" panose="020F0502020204030204" pitchFamily="34" charset="0"/>
              <a:cs typeface="Calibri" panose="020F0502020204030204" pitchFamily="34" charset="0"/>
            </a:endParaRPr>
          </a:p>
        </p:txBody>
      </p:sp>
      <p:pic>
        <p:nvPicPr>
          <p:cNvPr id="4" name="Graphic 21">
            <a:extLst>
              <a:ext uri="{FF2B5EF4-FFF2-40B4-BE49-F238E27FC236}">
                <a16:creationId xmlns:a16="http://schemas.microsoft.com/office/drawing/2014/main" id="{5608B935-BEBD-A0FD-0CAC-1FF64D4430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4242" y="-169516"/>
            <a:ext cx="2530548" cy="1181593"/>
          </a:xfrm>
          <a:prstGeom prst="rect">
            <a:avLst/>
          </a:prstGeom>
        </p:spPr>
      </p:pic>
    </p:spTree>
    <p:extLst>
      <p:ext uri="{BB962C8B-B14F-4D97-AF65-F5344CB8AC3E}">
        <p14:creationId xmlns:p14="http://schemas.microsoft.com/office/powerpoint/2010/main" val="3349239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7CE43D-F070-7E40-F602-26D9D03C5D68}"/>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07031CC4-55F1-3B0E-E815-CF782042AE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3944" y="-175802"/>
            <a:ext cx="2530548" cy="1181593"/>
          </a:xfrm>
          <a:prstGeom prst="rect">
            <a:avLst/>
          </a:prstGeom>
        </p:spPr>
      </p:pic>
      <p:sp>
        <p:nvSpPr>
          <p:cNvPr id="11" name="Rectangle 10">
            <a:extLst>
              <a:ext uri="{FF2B5EF4-FFF2-40B4-BE49-F238E27FC236}">
                <a16:creationId xmlns:a16="http://schemas.microsoft.com/office/drawing/2014/main" id="{C52575C1-E5D7-12D9-4274-83EE76A2027D}"/>
              </a:ext>
            </a:extLst>
          </p:cNvPr>
          <p:cNvSpPr/>
          <p:nvPr/>
        </p:nvSpPr>
        <p:spPr>
          <a:xfrm flipV="1">
            <a:off x="2674492" y="67074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4" name="Rectangle 13">
            <a:extLst>
              <a:ext uri="{FF2B5EF4-FFF2-40B4-BE49-F238E27FC236}">
                <a16:creationId xmlns:a16="http://schemas.microsoft.com/office/drawing/2014/main" id="{3D24B116-8AE4-09A1-CBA5-AE37A7B45358}"/>
              </a:ext>
            </a:extLst>
          </p:cNvPr>
          <p:cNvSpPr/>
          <p:nvPr/>
        </p:nvSpPr>
        <p:spPr>
          <a:xfrm>
            <a:off x="9316291" y="3611607"/>
            <a:ext cx="2490694"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en-US" sz="2400" b="1" dirty="0">
                <a:solidFill>
                  <a:schemeClr val="bg1"/>
                </a:solidFill>
                <a:latin typeface="Times New Roman" panose="02020603050405020304" pitchFamily="18" charset="0"/>
                <a:cs typeface="Times New Roman" panose="02020603050405020304" pitchFamily="18" charset="0"/>
              </a:rPr>
              <a:t>1</a:t>
            </a:r>
            <a:endParaRPr lang="ar-SA" sz="2400" b="1" dirty="0">
              <a:solidFill>
                <a:schemeClr val="bg1"/>
              </a:solidFill>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9FBDDFA3-2F04-6919-90BB-5DD8BD464577}"/>
              </a:ext>
            </a:extLst>
          </p:cNvPr>
          <p:cNvSpPr/>
          <p:nvPr/>
        </p:nvSpPr>
        <p:spPr>
          <a:xfrm>
            <a:off x="99939" y="3611606"/>
            <a:ext cx="8938217" cy="51248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تبني المنصات الرقمية التعليمية</a:t>
            </a:r>
          </a:p>
        </p:txBody>
      </p:sp>
      <p:sp>
        <p:nvSpPr>
          <p:cNvPr id="16" name="Rectangle 15">
            <a:extLst>
              <a:ext uri="{FF2B5EF4-FFF2-40B4-BE49-F238E27FC236}">
                <a16:creationId xmlns:a16="http://schemas.microsoft.com/office/drawing/2014/main" id="{AE84F3E3-B0EE-10FE-3E73-C60A565B6E49}"/>
              </a:ext>
            </a:extLst>
          </p:cNvPr>
          <p:cNvSpPr/>
          <p:nvPr/>
        </p:nvSpPr>
        <p:spPr>
          <a:xfrm>
            <a:off x="9316291" y="4235461"/>
            <a:ext cx="2490694"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en-US" sz="2400" b="1" dirty="0">
                <a:solidFill>
                  <a:schemeClr val="bg1"/>
                </a:solidFill>
                <a:latin typeface="Times New Roman" panose="02020603050405020304" pitchFamily="18" charset="0"/>
                <a:cs typeface="Times New Roman" panose="02020603050405020304" pitchFamily="18" charset="0"/>
              </a:rPr>
              <a:t>2</a:t>
            </a:r>
            <a:endParaRPr lang="ar-SA" sz="2400" b="1" dirty="0">
              <a:solidFill>
                <a:schemeClr val="bg1"/>
              </a:solidFill>
              <a:latin typeface="Times New Roman" panose="02020603050405020304" pitchFamily="18" charset="0"/>
              <a:cs typeface="Times New Roman" panose="02020603050405020304" pitchFamily="18" charset="0"/>
            </a:endParaRPr>
          </a:p>
        </p:txBody>
      </p:sp>
      <p:sp>
        <p:nvSpPr>
          <p:cNvPr id="17" name="Rectangle 16">
            <a:extLst>
              <a:ext uri="{FF2B5EF4-FFF2-40B4-BE49-F238E27FC236}">
                <a16:creationId xmlns:a16="http://schemas.microsoft.com/office/drawing/2014/main" id="{87F20046-1B58-89D1-E9BD-3459FFD7F5C8}"/>
              </a:ext>
            </a:extLst>
          </p:cNvPr>
          <p:cNvSpPr/>
          <p:nvPr/>
        </p:nvSpPr>
        <p:spPr>
          <a:xfrm>
            <a:off x="9316291" y="4922896"/>
            <a:ext cx="2490694"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en-US" sz="2400" b="1" dirty="0">
                <a:solidFill>
                  <a:schemeClr val="bg1"/>
                </a:solidFill>
                <a:latin typeface="Times New Roman" panose="02020603050405020304" pitchFamily="18" charset="0"/>
                <a:cs typeface="Times New Roman" panose="02020603050405020304" pitchFamily="18" charset="0"/>
              </a:rPr>
              <a:t>3</a:t>
            </a:r>
            <a:endParaRPr lang="ar-SA" sz="2400" b="1" dirty="0">
              <a:solidFill>
                <a:schemeClr val="bg1"/>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399744FB-D7FC-07C7-42A7-8AD92B3D62BF}"/>
              </a:ext>
            </a:extLst>
          </p:cNvPr>
          <p:cNvSpPr/>
          <p:nvPr/>
        </p:nvSpPr>
        <p:spPr>
          <a:xfrm>
            <a:off x="140044" y="4235461"/>
            <a:ext cx="8938217"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dirty="0">
                <a:solidFill>
                  <a:srgbClr val="002060"/>
                </a:solidFill>
                <a:latin typeface="Alexandria" charset="0"/>
                <a:cs typeface="Alexandria" charset="0"/>
              </a:rPr>
              <a:t>انتشار التطبيقات الذكية في الإعلام الرقمي</a:t>
            </a:r>
          </a:p>
        </p:txBody>
      </p:sp>
      <p:sp>
        <p:nvSpPr>
          <p:cNvPr id="19" name="Rectangle 18">
            <a:extLst>
              <a:ext uri="{FF2B5EF4-FFF2-40B4-BE49-F238E27FC236}">
                <a16:creationId xmlns:a16="http://schemas.microsoft.com/office/drawing/2014/main" id="{56EE99EC-F03E-74B0-5017-95AD64481D53}"/>
              </a:ext>
            </a:extLst>
          </p:cNvPr>
          <p:cNvSpPr/>
          <p:nvPr/>
        </p:nvSpPr>
        <p:spPr>
          <a:xfrm>
            <a:off x="140044" y="4883521"/>
            <a:ext cx="8940168"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dirty="0">
                <a:solidFill>
                  <a:srgbClr val="00194C"/>
                </a:solidFill>
                <a:latin typeface="Times New Roman" panose="02020603050405020304" pitchFamily="18" charset="0"/>
                <a:cs typeface="Times New Roman" panose="02020603050405020304" pitchFamily="18" charset="0"/>
              </a:rPr>
              <a:t>التحول نحو العملات الرقمية وتكنولوجيا البلوك تشين</a:t>
            </a:r>
          </a:p>
        </p:txBody>
      </p:sp>
      <p:sp>
        <p:nvSpPr>
          <p:cNvPr id="2" name="TextBox 1">
            <a:extLst>
              <a:ext uri="{FF2B5EF4-FFF2-40B4-BE49-F238E27FC236}">
                <a16:creationId xmlns:a16="http://schemas.microsoft.com/office/drawing/2014/main" id="{36CF96F2-0808-18E2-4F27-0723BEFB23F4}"/>
              </a:ext>
            </a:extLst>
          </p:cNvPr>
          <p:cNvSpPr txBox="1"/>
          <p:nvPr/>
        </p:nvSpPr>
        <p:spPr>
          <a:xfrm>
            <a:off x="3296998" y="181056"/>
            <a:ext cx="8891101" cy="461665"/>
          </a:xfrm>
          <a:prstGeom prst="rect">
            <a:avLst/>
          </a:prstGeom>
          <a:noFill/>
          <a:effectLst>
            <a:reflection blurRad="6350" stA="52000" endA="300" endPos="35000" dir="5400000" sy="-100000" algn="bl" rotWithShape="0"/>
          </a:effectLst>
        </p:spPr>
        <p:txBody>
          <a:bodyPr wrap="square" rtlCol="0">
            <a:spAutoFit/>
          </a:bodyPr>
          <a:lstStyle/>
          <a:p>
            <a:pPr algn="r" rtl="1"/>
            <a:r>
              <a:rPr lang="ar-EG" sz="2400" b="1" kern="0" dirty="0">
                <a:solidFill>
                  <a:srgbClr val="002060"/>
                </a:solidFill>
                <a:latin typeface="Calibri" panose="020F0502020204030204" pitchFamily="34" charset="0"/>
                <a:cs typeface="Calibri" panose="020F0502020204030204" pitchFamily="34" charset="0"/>
              </a:rPr>
              <a:t>المحاضرة العاشرة: </a:t>
            </a: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نظرية انتشار المبتكرات </a:t>
            </a:r>
            <a:r>
              <a:rPr lang="en-US" sz="2400" b="1" dirty="0">
                <a:solidFill>
                  <a:srgbClr val="00194C"/>
                </a:solidFill>
                <a:latin typeface="Times New Roman" panose="02020603050405020304" pitchFamily="18" charset="0"/>
                <a:cs typeface="Times New Roman" panose="02020603050405020304" pitchFamily="18" charset="0"/>
              </a:rPr>
              <a:t>Diffusion of Innovations Theory</a:t>
            </a:r>
            <a:endParaRPr lang="en-US" sz="2400" dirty="0">
              <a:solidFill>
                <a:srgbClr val="00194C"/>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EFA2B7C-345E-578F-0394-68D88846081D}"/>
              </a:ext>
            </a:extLst>
          </p:cNvPr>
          <p:cNvSpPr txBox="1"/>
          <p:nvPr/>
        </p:nvSpPr>
        <p:spPr>
          <a:xfrm>
            <a:off x="289408" y="1823726"/>
            <a:ext cx="11803088" cy="1697068"/>
          </a:xfrm>
          <a:prstGeom prst="rect">
            <a:avLst/>
          </a:prstGeom>
          <a:noFill/>
        </p:spPr>
        <p:txBody>
          <a:bodyPr wrap="square">
            <a:spAutoFit/>
          </a:bodyPr>
          <a:lstStyle/>
          <a:p>
            <a:pPr marL="0" marR="0" algn="just"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أثبتت نظرية "انتشار المبتكرات"</a:t>
            </a:r>
            <a:r>
              <a:rPr lang="en-US" sz="2400" b="1" kern="0" dirty="0">
                <a:solidFill>
                  <a:srgbClr val="002060"/>
                </a:solidFill>
                <a:latin typeface="Times New Roman" panose="02020603050405020304" pitchFamily="18" charset="0"/>
                <a:cs typeface="Times New Roman" panose="02020603050405020304" pitchFamily="18" charset="0"/>
              </a:rPr>
              <a:t>Diffusion of Innovations </a:t>
            </a:r>
            <a:r>
              <a:rPr lang="ar-EG" sz="2400" b="1" kern="0" dirty="0">
                <a:solidFill>
                  <a:srgbClr val="002060"/>
                </a:solidFill>
                <a:latin typeface="Times New Roman" panose="02020603050405020304" pitchFamily="18" charset="0"/>
                <a:cs typeface="Times New Roman" panose="02020603050405020304" pitchFamily="18" charset="0"/>
              </a:rPr>
              <a:t> </a:t>
            </a:r>
            <a:r>
              <a:rPr lang="ar-EG" sz="2400" kern="0" dirty="0">
                <a:solidFill>
                  <a:srgbClr val="002060"/>
                </a:solidFill>
                <a:latin typeface="Calibri" panose="020F0502020204030204" pitchFamily="34" charset="0"/>
                <a:cs typeface="Calibri" panose="020F0502020204030204" pitchFamily="34" charset="0"/>
              </a:rPr>
              <a:t>قدرتها على تفسير كثير من الظواهر الاتصالية والتحولات الرقمية في العصر الحديث، حيث أصبح العالم يشهد ابتكارات رقمية متسارعة التأثير على السلوك الاتصالي والاجتماعي. ويمكن رصد عدد من التطبيقات المعاصرة للنظرية في البيئة الرقمية على النحو التالي:</a:t>
            </a:r>
          </a:p>
        </p:txBody>
      </p:sp>
      <p:sp>
        <p:nvSpPr>
          <p:cNvPr id="5" name="Rectangle 4">
            <a:extLst>
              <a:ext uri="{FF2B5EF4-FFF2-40B4-BE49-F238E27FC236}">
                <a16:creationId xmlns:a16="http://schemas.microsoft.com/office/drawing/2014/main" id="{36A8550D-E71E-4951-7F43-29BB8CFB3FCB}"/>
              </a:ext>
            </a:extLst>
          </p:cNvPr>
          <p:cNvSpPr/>
          <p:nvPr/>
        </p:nvSpPr>
        <p:spPr>
          <a:xfrm>
            <a:off x="140044" y="5568978"/>
            <a:ext cx="8940167"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dirty="0">
                <a:solidFill>
                  <a:srgbClr val="00194C"/>
                </a:solidFill>
                <a:latin typeface="Times New Roman" panose="02020603050405020304" pitchFamily="18" charset="0"/>
                <a:cs typeface="Times New Roman" panose="02020603050405020304" pitchFamily="18" charset="0"/>
              </a:rPr>
              <a:t>استخدام تقنيات الواقع المعزز </a:t>
            </a:r>
            <a:r>
              <a:rPr lang="en-US" sz="2400" b="1" dirty="0">
                <a:solidFill>
                  <a:srgbClr val="00194C"/>
                </a:solidFill>
                <a:latin typeface="Times New Roman" panose="02020603050405020304" pitchFamily="18" charset="0"/>
                <a:cs typeface="Times New Roman" panose="02020603050405020304" pitchFamily="18" charset="0"/>
              </a:rPr>
              <a:t>AR </a:t>
            </a:r>
            <a:r>
              <a:rPr lang="ar-SA" sz="2400" b="1" dirty="0">
                <a:solidFill>
                  <a:srgbClr val="00194C"/>
                </a:solidFill>
                <a:latin typeface="Times New Roman" panose="02020603050405020304" pitchFamily="18" charset="0"/>
                <a:cs typeface="Times New Roman" panose="02020603050405020304" pitchFamily="18" charset="0"/>
              </a:rPr>
              <a:t>والواقع الافتراضي </a:t>
            </a:r>
            <a:r>
              <a:rPr lang="en-US" sz="2400" b="1" dirty="0">
                <a:solidFill>
                  <a:srgbClr val="00194C"/>
                </a:solidFill>
                <a:latin typeface="Times New Roman" panose="02020603050405020304" pitchFamily="18" charset="0"/>
                <a:cs typeface="Times New Roman" panose="02020603050405020304" pitchFamily="18" charset="0"/>
              </a:rPr>
              <a:t>VR</a:t>
            </a:r>
            <a:endParaRPr lang="ar-SA" sz="2400" b="1" dirty="0">
              <a:solidFill>
                <a:srgbClr val="00194C"/>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59F83994-0711-6490-70EB-450811E4F7C0}"/>
              </a:ext>
            </a:extLst>
          </p:cNvPr>
          <p:cNvSpPr/>
          <p:nvPr/>
        </p:nvSpPr>
        <p:spPr>
          <a:xfrm>
            <a:off x="9316291" y="5568978"/>
            <a:ext cx="2490694"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en-US" sz="2400" b="1" dirty="0">
                <a:solidFill>
                  <a:schemeClr val="bg1"/>
                </a:solidFill>
                <a:latin typeface="Times New Roman" panose="02020603050405020304" pitchFamily="18" charset="0"/>
                <a:cs typeface="Times New Roman" panose="02020603050405020304" pitchFamily="18" charset="0"/>
              </a:rPr>
              <a:t>4</a:t>
            </a:r>
            <a:endParaRPr lang="ar-SA" sz="2400" b="1"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7640A675-CDDF-BD68-4B50-5E7817CBD07B}"/>
              </a:ext>
            </a:extLst>
          </p:cNvPr>
          <p:cNvSpPr/>
          <p:nvPr/>
        </p:nvSpPr>
        <p:spPr>
          <a:xfrm>
            <a:off x="9316291" y="6187260"/>
            <a:ext cx="2490694"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en-US" sz="2400" b="1" dirty="0">
                <a:solidFill>
                  <a:schemeClr val="bg1"/>
                </a:solidFill>
                <a:latin typeface="Times New Roman" panose="02020603050405020304" pitchFamily="18" charset="0"/>
                <a:cs typeface="Times New Roman" panose="02020603050405020304" pitchFamily="18" charset="0"/>
              </a:rPr>
              <a:t>5</a:t>
            </a:r>
            <a:endParaRPr lang="ar-SA" sz="2400" b="1"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AAFF0FE1-D7D6-2302-17C6-DB40BC5DBAB3}"/>
              </a:ext>
            </a:extLst>
          </p:cNvPr>
          <p:cNvSpPr/>
          <p:nvPr/>
        </p:nvSpPr>
        <p:spPr>
          <a:xfrm>
            <a:off x="140044" y="6192332"/>
            <a:ext cx="8940166"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dirty="0">
                <a:solidFill>
                  <a:srgbClr val="002060"/>
                </a:solidFill>
                <a:latin typeface="Times New Roman" panose="02020603050405020304" pitchFamily="18" charset="0"/>
                <a:cs typeface="Times New Roman" panose="02020603050405020304" pitchFamily="18" charset="0"/>
              </a:rPr>
              <a:t>تبني الذكاء الاصطناعي في الحملات الإعلانية والتسويق الرقمي</a:t>
            </a:r>
          </a:p>
        </p:txBody>
      </p:sp>
      <p:sp>
        <p:nvSpPr>
          <p:cNvPr id="3" name="Rectangle 2">
            <a:extLst>
              <a:ext uri="{FF2B5EF4-FFF2-40B4-BE49-F238E27FC236}">
                <a16:creationId xmlns:a16="http://schemas.microsoft.com/office/drawing/2014/main" id="{108C056A-80EA-FBB6-CAA5-B1DC149B1BF5}"/>
              </a:ext>
            </a:extLst>
          </p:cNvPr>
          <p:cNvSpPr/>
          <p:nvPr/>
        </p:nvSpPr>
        <p:spPr>
          <a:xfrm>
            <a:off x="0" y="837139"/>
            <a:ext cx="12192000" cy="808633"/>
          </a:xfrm>
          <a:prstGeom prst="rect">
            <a:avLst/>
          </a:prstGeom>
          <a:solidFill>
            <a:srgbClr val="00194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kern="0" dirty="0">
                <a:solidFill>
                  <a:srgbClr val="E7E6E6"/>
                </a:solidFill>
                <a:latin typeface="Calibri" panose="020F0502020204030204" pitchFamily="34" charset="0"/>
                <a:cs typeface="Calibri" panose="020F0502020204030204" pitchFamily="34" charset="0"/>
              </a:rPr>
              <a:t>📚 التطبيقات المعاصرة لنظرية انتشار المبتكرات في البيئة الرقمية</a:t>
            </a:r>
            <a:endParaRPr lang="ar-EG" sz="2800" b="1" kern="0"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537549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E81C63-56BA-E4F1-ABBC-3102D7345B62}"/>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3E669910-9385-B6F9-89F0-029BD718E9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75802"/>
            <a:ext cx="2530548" cy="1181593"/>
          </a:xfrm>
          <a:prstGeom prst="rect">
            <a:avLst/>
          </a:prstGeom>
        </p:spPr>
      </p:pic>
      <p:sp>
        <p:nvSpPr>
          <p:cNvPr id="11" name="Rectangle 10">
            <a:extLst>
              <a:ext uri="{FF2B5EF4-FFF2-40B4-BE49-F238E27FC236}">
                <a16:creationId xmlns:a16="http://schemas.microsoft.com/office/drawing/2014/main" id="{1A270789-E3C1-E40B-8678-66CA8B043873}"/>
              </a:ext>
            </a:extLst>
          </p:cNvPr>
          <p:cNvSpPr/>
          <p:nvPr/>
        </p:nvSpPr>
        <p:spPr>
          <a:xfrm flipV="1">
            <a:off x="2772531" y="68609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 name="TextBox 3">
            <a:extLst>
              <a:ext uri="{FF2B5EF4-FFF2-40B4-BE49-F238E27FC236}">
                <a16:creationId xmlns:a16="http://schemas.microsoft.com/office/drawing/2014/main" id="{89B8419D-A1F8-F6FC-FD81-86EA21ACE6D3}"/>
              </a:ext>
            </a:extLst>
          </p:cNvPr>
          <p:cNvSpPr txBox="1"/>
          <p:nvPr/>
        </p:nvSpPr>
        <p:spPr>
          <a:xfrm>
            <a:off x="0" y="911052"/>
            <a:ext cx="12181927" cy="538609"/>
          </a:xfrm>
          <a:prstGeom prst="rect">
            <a:avLst/>
          </a:prstGeom>
          <a:solidFill>
            <a:srgbClr val="00194C"/>
          </a:solidFill>
          <a:effectLst>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Calibri" panose="020F0502020204030204" pitchFamily="34" charset="0"/>
              </a:rPr>
              <a:t>التطبيقات المعاصرة لنظرية انتشار المبتكرات في البيئة الرقمية</a:t>
            </a:r>
          </a:p>
          <a:p>
            <a:pPr algn="ctr" rtl="1"/>
            <a:endParaRPr lang="en-US" sz="500" b="1" kern="0" dirty="0">
              <a:solidFill>
                <a:schemeClr val="bg1"/>
              </a:solidFill>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id="{B9C167F7-84D8-3592-F27D-5E4FD39F9AA6}"/>
              </a:ext>
            </a:extLst>
          </p:cNvPr>
          <p:cNvSpPr txBox="1"/>
          <p:nvPr/>
        </p:nvSpPr>
        <p:spPr>
          <a:xfrm>
            <a:off x="3011752" y="184163"/>
            <a:ext cx="8891101" cy="461665"/>
          </a:xfrm>
          <a:prstGeom prst="rect">
            <a:avLst/>
          </a:prstGeom>
          <a:noFill/>
          <a:effectLst>
            <a:reflection blurRad="6350" stA="52000" endA="300" endPos="35000" dir="5400000" sy="-100000" algn="bl" rotWithShape="0"/>
          </a:effectLst>
        </p:spPr>
        <p:txBody>
          <a:bodyPr wrap="square" rtlCol="0">
            <a:spAutoFit/>
          </a:bodyPr>
          <a:lstStyle/>
          <a:p>
            <a:pPr algn="r" rtl="1"/>
            <a:r>
              <a:rPr lang="ar-EG" sz="2400" b="1" kern="0" dirty="0">
                <a:solidFill>
                  <a:srgbClr val="002060"/>
                </a:solidFill>
                <a:latin typeface="Calibri" panose="020F0502020204030204" pitchFamily="34" charset="0"/>
                <a:cs typeface="Calibri" panose="020F0502020204030204" pitchFamily="34" charset="0"/>
              </a:rPr>
              <a:t>المحاضرة العاشرة: </a:t>
            </a: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نظرية انتشار المبتكرات </a:t>
            </a:r>
            <a:r>
              <a:rPr lang="en-US" sz="2400" b="1" dirty="0">
                <a:solidFill>
                  <a:srgbClr val="00194C"/>
                </a:solidFill>
                <a:latin typeface="Times New Roman" panose="02020603050405020304" pitchFamily="18" charset="0"/>
                <a:cs typeface="Times New Roman" panose="02020603050405020304" pitchFamily="18" charset="0"/>
              </a:rPr>
              <a:t>Diffusion of Innovations Theory</a:t>
            </a:r>
            <a:endParaRPr lang="en-US" sz="2400" dirty="0">
              <a:solidFill>
                <a:srgbClr val="00194C"/>
              </a:solidFill>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C12FEAC0-1AAB-A673-D8CF-AD3A2C703F3A}"/>
              </a:ext>
            </a:extLst>
          </p:cNvPr>
          <p:cNvSpPr/>
          <p:nvPr/>
        </p:nvSpPr>
        <p:spPr>
          <a:xfrm>
            <a:off x="9412159" y="1636859"/>
            <a:ext cx="2490694"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en-US" sz="2400" b="1" dirty="0">
                <a:solidFill>
                  <a:schemeClr val="bg1"/>
                </a:solidFill>
                <a:latin typeface="Times New Roman" panose="02020603050405020304" pitchFamily="18" charset="0"/>
                <a:cs typeface="Times New Roman" panose="02020603050405020304" pitchFamily="18" charset="0"/>
              </a:rPr>
              <a:t>1</a:t>
            </a:r>
            <a:endParaRPr lang="ar-SA" sz="24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833E86F0-95C2-89D4-8CC7-2DCD140C6F84}"/>
              </a:ext>
            </a:extLst>
          </p:cNvPr>
          <p:cNvSpPr/>
          <p:nvPr/>
        </p:nvSpPr>
        <p:spPr>
          <a:xfrm>
            <a:off x="289147" y="1911550"/>
            <a:ext cx="8938217"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تبني المنصات الرقمية التعليمية</a:t>
            </a:r>
          </a:p>
        </p:txBody>
      </p:sp>
      <p:sp>
        <p:nvSpPr>
          <p:cNvPr id="8" name="TextBox 7">
            <a:extLst>
              <a:ext uri="{FF2B5EF4-FFF2-40B4-BE49-F238E27FC236}">
                <a16:creationId xmlns:a16="http://schemas.microsoft.com/office/drawing/2014/main" id="{8E56EDB2-CFA3-E79F-BC60-16075D6DCB0D}"/>
              </a:ext>
            </a:extLst>
          </p:cNvPr>
          <p:cNvSpPr txBox="1"/>
          <p:nvPr/>
        </p:nvSpPr>
        <p:spPr>
          <a:xfrm>
            <a:off x="4427621" y="2642743"/>
            <a:ext cx="7475232" cy="3913059"/>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مع انتشار التعليم الإلكتروني، أصبحت المؤسسات التعليمية تتبنى منصات رقمية مثل </a:t>
            </a:r>
            <a:r>
              <a:rPr lang="en-US" sz="2400" kern="0" dirty="0">
                <a:solidFill>
                  <a:srgbClr val="002060"/>
                </a:solidFill>
                <a:latin typeface="Times New Roman" panose="02020603050405020304" pitchFamily="18" charset="0"/>
                <a:cs typeface="Times New Roman" panose="02020603050405020304" pitchFamily="18" charset="0"/>
              </a:rPr>
              <a:t>Moodle</a:t>
            </a:r>
            <a:r>
              <a:rPr lang="en-US" sz="2400"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Times New Roman" panose="02020603050405020304" pitchFamily="18" charset="0"/>
                <a:cs typeface="Times New Roman" panose="02020603050405020304" pitchFamily="18" charset="0"/>
              </a:rPr>
              <a:t>Blackboard</a:t>
            </a:r>
            <a:r>
              <a:rPr lang="en-US" sz="2400"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Times New Roman" panose="02020603050405020304" pitchFamily="18" charset="0"/>
                <a:cs typeface="Times New Roman" panose="02020603050405020304" pitchFamily="18" charset="0"/>
              </a:rPr>
              <a:t>Google Classroom</a:t>
            </a:r>
            <a:r>
              <a:rPr lang="en-US" sz="2400" kern="0" dirty="0">
                <a:solidFill>
                  <a:srgbClr val="002060"/>
                </a:solidFill>
                <a:latin typeface="Calibri" panose="020F0502020204030204" pitchFamily="34" charset="0"/>
                <a:cs typeface="Calibri" panose="020F0502020204030204" pitchFamily="34" charset="0"/>
              </a:rPr>
              <a:t>.</a:t>
            </a:r>
          </a:p>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وتم تفسير تفاوت تبني هذه المنصات بناءً على عوامل مثل المنفعة النسبية وسهولة الاستخدام (التعقيد)، ومدى توافقها مع طبيعة العملية التعليمية.</a:t>
            </a:r>
          </a:p>
          <a:p>
            <a:pPr algn="just" rtl="1">
              <a:lnSpc>
                <a:spcPct val="150000"/>
              </a:lnSpc>
            </a:pPr>
            <a:r>
              <a:rPr lang="ar-EG" sz="2400" b="1" kern="0" dirty="0">
                <a:solidFill>
                  <a:srgbClr val="002060"/>
                </a:solidFill>
                <a:latin typeface="Calibri" panose="020F0502020204030204" pitchFamily="34" charset="0"/>
                <a:cs typeface="Calibri" panose="020F0502020204030204" pitchFamily="34" charset="0"/>
              </a:rPr>
              <a:t>مثال</a:t>
            </a:r>
            <a:r>
              <a:rPr lang="ar-EG" sz="2400" kern="0" dirty="0">
                <a:solidFill>
                  <a:srgbClr val="002060"/>
                </a:solidFill>
                <a:latin typeface="Calibri" panose="020F0502020204030204" pitchFamily="34" charset="0"/>
                <a:cs typeface="Calibri" panose="020F0502020204030204" pitchFamily="34" charset="0"/>
              </a:rPr>
              <a:t>: الجامعات التي أتاحت تدريبًا مبكرًا لأعضاء هيئة التدريس ساهمت في تسريع تبني المنصة التعليمية، بعكس الجامعات التي فرضتها دون تهيئة مسبقة.</a:t>
            </a:r>
          </a:p>
        </p:txBody>
      </p:sp>
      <p:pic>
        <p:nvPicPr>
          <p:cNvPr id="6" name="Picture 5">
            <a:extLst>
              <a:ext uri="{FF2B5EF4-FFF2-40B4-BE49-F238E27FC236}">
                <a16:creationId xmlns:a16="http://schemas.microsoft.com/office/drawing/2014/main" id="{584152D9-5747-E2F5-0DB1-585D779F40BD}"/>
              </a:ext>
            </a:extLst>
          </p:cNvPr>
          <p:cNvPicPr>
            <a:picLocks noChangeAspect="1"/>
          </p:cNvPicPr>
          <p:nvPr/>
        </p:nvPicPr>
        <p:blipFill>
          <a:blip r:embed="rId3"/>
          <a:stretch>
            <a:fillRect/>
          </a:stretch>
        </p:blipFill>
        <p:spPr>
          <a:xfrm>
            <a:off x="289147" y="2760778"/>
            <a:ext cx="3913059" cy="39130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1479183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43CD15-FA56-C351-8768-BBC4AAF12A1C}"/>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E3F67FF0-279C-3E06-3458-781DF83944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49010" y="-46871"/>
            <a:ext cx="2530548" cy="1181593"/>
          </a:xfrm>
          <a:prstGeom prst="rect">
            <a:avLst/>
          </a:prstGeom>
        </p:spPr>
      </p:pic>
      <p:sp>
        <p:nvSpPr>
          <p:cNvPr id="11" name="Rectangle 10">
            <a:extLst>
              <a:ext uri="{FF2B5EF4-FFF2-40B4-BE49-F238E27FC236}">
                <a16:creationId xmlns:a16="http://schemas.microsoft.com/office/drawing/2014/main" id="{5B6FE4B5-F746-4806-19D0-5EE687266BB3}"/>
              </a:ext>
            </a:extLst>
          </p:cNvPr>
          <p:cNvSpPr/>
          <p:nvPr/>
        </p:nvSpPr>
        <p:spPr>
          <a:xfrm flipV="1">
            <a:off x="2772531" y="68609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396E0C93-C1E8-2494-3884-D4276A9F877B}"/>
              </a:ext>
            </a:extLst>
          </p:cNvPr>
          <p:cNvSpPr txBox="1"/>
          <p:nvPr/>
        </p:nvSpPr>
        <p:spPr>
          <a:xfrm>
            <a:off x="3011752" y="184163"/>
            <a:ext cx="8891101" cy="461665"/>
          </a:xfrm>
          <a:prstGeom prst="rect">
            <a:avLst/>
          </a:prstGeom>
          <a:noFill/>
          <a:effectLst>
            <a:reflection blurRad="6350" stA="52000" endA="300" endPos="35000" dir="5400000" sy="-100000" algn="bl" rotWithShape="0"/>
          </a:effectLst>
        </p:spPr>
        <p:txBody>
          <a:bodyPr wrap="square" rtlCol="0">
            <a:spAutoFit/>
          </a:bodyPr>
          <a:lstStyle/>
          <a:p>
            <a:pPr algn="r" rtl="1"/>
            <a:r>
              <a:rPr lang="ar-EG" sz="2400" b="1" kern="0" dirty="0">
                <a:solidFill>
                  <a:srgbClr val="002060"/>
                </a:solidFill>
                <a:latin typeface="Calibri" panose="020F0502020204030204" pitchFamily="34" charset="0"/>
                <a:cs typeface="Calibri" panose="020F0502020204030204" pitchFamily="34" charset="0"/>
              </a:rPr>
              <a:t>المحاضرة العاشرة: </a:t>
            </a: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نظرية انتشار المبتكرات </a:t>
            </a:r>
            <a:r>
              <a:rPr lang="en-US" sz="2400" b="1" dirty="0">
                <a:solidFill>
                  <a:srgbClr val="00194C"/>
                </a:solidFill>
                <a:latin typeface="Times New Roman" panose="02020603050405020304" pitchFamily="18" charset="0"/>
                <a:cs typeface="Times New Roman" panose="02020603050405020304" pitchFamily="18" charset="0"/>
              </a:rPr>
              <a:t>Diffusion of Innovations Theory</a:t>
            </a:r>
            <a:endParaRPr lang="en-US" sz="2400" dirty="0">
              <a:solidFill>
                <a:srgbClr val="00194C"/>
              </a:solidFill>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0EA1F41B-80BA-5424-2171-042B70CF93B4}"/>
              </a:ext>
            </a:extLst>
          </p:cNvPr>
          <p:cNvSpPr/>
          <p:nvPr/>
        </p:nvSpPr>
        <p:spPr>
          <a:xfrm>
            <a:off x="9412159" y="1624608"/>
            <a:ext cx="2490694"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en-US" sz="2400" b="1" dirty="0">
                <a:solidFill>
                  <a:schemeClr val="bg1"/>
                </a:solidFill>
                <a:latin typeface="Times New Roman" panose="02020603050405020304" pitchFamily="18" charset="0"/>
                <a:cs typeface="Times New Roman" panose="02020603050405020304" pitchFamily="18" charset="0"/>
              </a:rPr>
              <a:t>2</a:t>
            </a:r>
            <a:endParaRPr lang="ar-SA"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271919D-83E6-91B4-DF58-6B083665FD94}"/>
              </a:ext>
            </a:extLst>
          </p:cNvPr>
          <p:cNvSpPr/>
          <p:nvPr/>
        </p:nvSpPr>
        <p:spPr>
          <a:xfrm>
            <a:off x="349010" y="2173990"/>
            <a:ext cx="8938217"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dirty="0">
                <a:solidFill>
                  <a:srgbClr val="002060"/>
                </a:solidFill>
                <a:latin typeface="Alexandria" charset="0"/>
                <a:cs typeface="Alexandria" charset="0"/>
              </a:rPr>
              <a:t>انتشار التطبيقات الذكية في الإعلام الرقمي</a:t>
            </a:r>
          </a:p>
        </p:txBody>
      </p:sp>
      <p:sp>
        <p:nvSpPr>
          <p:cNvPr id="5" name="TextBox 4">
            <a:extLst>
              <a:ext uri="{FF2B5EF4-FFF2-40B4-BE49-F238E27FC236}">
                <a16:creationId xmlns:a16="http://schemas.microsoft.com/office/drawing/2014/main" id="{098F4B4C-A995-D859-F5A5-A7F7724B73AF}"/>
              </a:ext>
            </a:extLst>
          </p:cNvPr>
          <p:cNvSpPr txBox="1"/>
          <p:nvPr/>
        </p:nvSpPr>
        <p:spPr>
          <a:xfrm>
            <a:off x="0" y="911052"/>
            <a:ext cx="12181927" cy="538609"/>
          </a:xfrm>
          <a:prstGeom prst="rect">
            <a:avLst/>
          </a:prstGeom>
          <a:solidFill>
            <a:srgbClr val="00194C"/>
          </a:solidFill>
          <a:effectLst>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Calibri" panose="020F0502020204030204" pitchFamily="34" charset="0"/>
              </a:rPr>
              <a:t>التطبيقات المعاصرة لنظرية انتشار المبتكرات في البيئة الرقمية</a:t>
            </a:r>
          </a:p>
          <a:p>
            <a:pPr algn="ctr" rtl="1"/>
            <a:endParaRPr lang="en-US" sz="500" b="1" kern="0" dirty="0">
              <a:solidFill>
                <a:schemeClr val="bg1"/>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D1D71239-64B0-EDBF-C4F4-959991BD91C8}"/>
              </a:ext>
            </a:extLst>
          </p:cNvPr>
          <p:cNvSpPr txBox="1"/>
          <p:nvPr/>
        </p:nvSpPr>
        <p:spPr>
          <a:xfrm>
            <a:off x="4764504" y="2898319"/>
            <a:ext cx="6957585" cy="3359061"/>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شهد الإعلام الرقمي تحولات كبيرة نتيجة استخدام تطبيقات الذكاء الاصطناعي في إنتاج وتوزيع المحتوى، مثل أدوات التحرير التلقائي، وإنشاء العناوين، وتحليل التفاعل.</a:t>
            </a:r>
          </a:p>
          <a:p>
            <a:pPr algn="just" rtl="1">
              <a:lnSpc>
                <a:spcPct val="150000"/>
              </a:lnSpc>
            </a:pPr>
            <a:r>
              <a:rPr lang="ar-EG" sz="2400" b="1" kern="0" dirty="0">
                <a:solidFill>
                  <a:srgbClr val="002060"/>
                </a:solidFill>
                <a:latin typeface="Calibri" panose="020F0502020204030204" pitchFamily="34" charset="0"/>
                <a:cs typeface="Calibri" panose="020F0502020204030204" pitchFamily="34" charset="0"/>
              </a:rPr>
              <a:t>مثال</a:t>
            </a:r>
            <a:r>
              <a:rPr lang="ar-EG" sz="2400" kern="0" dirty="0">
                <a:solidFill>
                  <a:srgbClr val="002060"/>
                </a:solidFill>
                <a:latin typeface="Calibri" panose="020F0502020204030204" pitchFamily="34" charset="0"/>
                <a:cs typeface="Calibri" panose="020F0502020204030204" pitchFamily="34" charset="0"/>
              </a:rPr>
              <a:t>: تبني غرف الأخبار لتقنية "روبوتات التحرير" </a:t>
            </a:r>
            <a:r>
              <a:rPr lang="en-US" sz="2400" b="1" kern="0" dirty="0">
                <a:solidFill>
                  <a:srgbClr val="002060"/>
                </a:solidFill>
                <a:latin typeface="Times New Roman" panose="02020603050405020304" pitchFamily="18" charset="0"/>
                <a:cs typeface="Times New Roman" panose="02020603050405020304" pitchFamily="18" charset="0"/>
              </a:rPr>
              <a:t>news bots </a:t>
            </a:r>
            <a:r>
              <a:rPr lang="ar-EG" sz="2400" b="1" kern="0" dirty="0">
                <a:solidFill>
                  <a:srgbClr val="002060"/>
                </a:solidFill>
                <a:latin typeface="Times New Roman" panose="02020603050405020304" pitchFamily="18" charset="0"/>
                <a:cs typeface="Times New Roman" panose="02020603050405020304" pitchFamily="18" charset="0"/>
              </a:rPr>
              <a:t> </a:t>
            </a:r>
            <a:r>
              <a:rPr lang="ar-EG" sz="2400" kern="0" dirty="0">
                <a:solidFill>
                  <a:srgbClr val="002060"/>
                </a:solidFill>
                <a:latin typeface="Calibri" panose="020F0502020204030204" pitchFamily="34" charset="0"/>
                <a:cs typeface="Calibri" panose="020F0502020204030204" pitchFamily="34" charset="0"/>
              </a:rPr>
              <a:t>كان متفاوتًا وفقًا لعوامل: القابلية للتجريب، والتوافق مع أخلاقيات المهنة، والمنفعة النسبية في تسريع العمل التحريري.</a:t>
            </a:r>
          </a:p>
        </p:txBody>
      </p:sp>
      <p:pic>
        <p:nvPicPr>
          <p:cNvPr id="6" name="Picture 5">
            <a:extLst>
              <a:ext uri="{FF2B5EF4-FFF2-40B4-BE49-F238E27FC236}">
                <a16:creationId xmlns:a16="http://schemas.microsoft.com/office/drawing/2014/main" id="{E0EA4BAE-E2BD-A27E-97C6-8CB0596F3206}"/>
              </a:ext>
            </a:extLst>
          </p:cNvPr>
          <p:cNvPicPr>
            <a:picLocks noChangeAspect="1"/>
          </p:cNvPicPr>
          <p:nvPr/>
        </p:nvPicPr>
        <p:blipFill>
          <a:blip r:embed="rId3"/>
          <a:stretch>
            <a:fillRect/>
          </a:stretch>
        </p:blipFill>
        <p:spPr>
          <a:xfrm>
            <a:off x="349010" y="2898319"/>
            <a:ext cx="4235022" cy="377551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6154889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B54DB2-918D-4568-776C-990B41FB84DC}"/>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DDB89188-FDF6-AA06-73D7-1ADC3A9555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49010" y="-46871"/>
            <a:ext cx="2530548" cy="1181593"/>
          </a:xfrm>
          <a:prstGeom prst="rect">
            <a:avLst/>
          </a:prstGeom>
        </p:spPr>
      </p:pic>
      <p:sp>
        <p:nvSpPr>
          <p:cNvPr id="11" name="Rectangle 10">
            <a:extLst>
              <a:ext uri="{FF2B5EF4-FFF2-40B4-BE49-F238E27FC236}">
                <a16:creationId xmlns:a16="http://schemas.microsoft.com/office/drawing/2014/main" id="{D7F406A3-16DB-348E-CB72-4961823B5095}"/>
              </a:ext>
            </a:extLst>
          </p:cNvPr>
          <p:cNvSpPr/>
          <p:nvPr/>
        </p:nvSpPr>
        <p:spPr>
          <a:xfrm flipV="1">
            <a:off x="2772531" y="68609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F672509C-CFD3-8F3E-24B6-B4C13AC22F40}"/>
              </a:ext>
            </a:extLst>
          </p:cNvPr>
          <p:cNvSpPr txBox="1"/>
          <p:nvPr/>
        </p:nvSpPr>
        <p:spPr>
          <a:xfrm>
            <a:off x="3011752" y="184163"/>
            <a:ext cx="8891101" cy="461665"/>
          </a:xfrm>
          <a:prstGeom prst="rect">
            <a:avLst/>
          </a:prstGeom>
          <a:noFill/>
          <a:effectLst>
            <a:reflection blurRad="6350" stA="52000" endA="300" endPos="35000" dir="5400000" sy="-100000" algn="bl" rotWithShape="0"/>
          </a:effectLst>
        </p:spPr>
        <p:txBody>
          <a:bodyPr wrap="square" rtlCol="0">
            <a:spAutoFit/>
          </a:bodyPr>
          <a:lstStyle/>
          <a:p>
            <a:pPr algn="r" rtl="1"/>
            <a:r>
              <a:rPr lang="ar-EG" sz="2400" b="1" kern="0" dirty="0">
                <a:solidFill>
                  <a:srgbClr val="002060"/>
                </a:solidFill>
                <a:latin typeface="Calibri" panose="020F0502020204030204" pitchFamily="34" charset="0"/>
                <a:cs typeface="Calibri" panose="020F0502020204030204" pitchFamily="34" charset="0"/>
              </a:rPr>
              <a:t>المحاضرة العاشرة: </a:t>
            </a: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نظرية انتشار المبتكرات </a:t>
            </a:r>
            <a:r>
              <a:rPr lang="en-US" sz="2400" b="1" dirty="0">
                <a:solidFill>
                  <a:srgbClr val="00194C"/>
                </a:solidFill>
                <a:latin typeface="Times New Roman" panose="02020603050405020304" pitchFamily="18" charset="0"/>
                <a:cs typeface="Times New Roman" panose="02020603050405020304" pitchFamily="18" charset="0"/>
              </a:rPr>
              <a:t>Diffusion of Innovations Theory</a:t>
            </a:r>
            <a:endParaRPr lang="en-US" sz="2400" dirty="0">
              <a:solidFill>
                <a:srgbClr val="00194C"/>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32809352-9A20-E710-C653-FEEFB4D52ABC}"/>
              </a:ext>
            </a:extLst>
          </p:cNvPr>
          <p:cNvSpPr txBox="1"/>
          <p:nvPr/>
        </p:nvSpPr>
        <p:spPr>
          <a:xfrm>
            <a:off x="0" y="911052"/>
            <a:ext cx="12181927" cy="538609"/>
          </a:xfrm>
          <a:prstGeom prst="rect">
            <a:avLst/>
          </a:prstGeom>
          <a:solidFill>
            <a:srgbClr val="00194C"/>
          </a:solidFill>
          <a:effectLst>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Calibri" panose="020F0502020204030204" pitchFamily="34" charset="0"/>
              </a:rPr>
              <a:t>التطبيقات المعاصرة لنظرية انتشار المبتكرات في البيئة الرقمية</a:t>
            </a:r>
          </a:p>
          <a:p>
            <a:pPr algn="ctr" rtl="1"/>
            <a:endParaRPr lang="en-US" sz="500" b="1" kern="0" dirty="0">
              <a:solidFill>
                <a:schemeClr val="bg1"/>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462FC1B7-F54D-2D68-B00C-36A34FC7C4D9}"/>
              </a:ext>
            </a:extLst>
          </p:cNvPr>
          <p:cNvSpPr txBox="1"/>
          <p:nvPr/>
        </p:nvSpPr>
        <p:spPr>
          <a:xfrm>
            <a:off x="4355431" y="2587887"/>
            <a:ext cx="7710017" cy="3359061"/>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رغم الفوائد الاقتصادية المحتملة لتقنيات العملات الرقمية، فإن وتيرة التبني تختلف من فرد إلى آخر ومن مجتمع إلى آخر بسبب ارتفاع درجة التعقيد وانخفاض القابلية للملاحظة.</a:t>
            </a:r>
          </a:p>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مثال: تبني البنوك لتقنية البلوك تشين في دول مثل الإمارات واليابان أسرع منه في مجتمعات ما زالت تتحفظ تجاه الأنظمة المالية الجديدة.</a:t>
            </a:r>
          </a:p>
          <a:p>
            <a:pPr algn="just" rtl="1">
              <a:lnSpc>
                <a:spcPct val="150000"/>
              </a:lnSpc>
            </a:pPr>
            <a:endParaRPr lang="ar-EG" sz="2400" kern="0" dirty="0">
              <a:solidFill>
                <a:srgbClr val="002060"/>
              </a:solidFill>
              <a:latin typeface="Calibri" panose="020F0502020204030204" pitchFamily="34" charset="0"/>
              <a:cs typeface="Calibri" panose="020F0502020204030204" pitchFamily="34" charset="0"/>
            </a:endParaRPr>
          </a:p>
        </p:txBody>
      </p:sp>
      <p:sp>
        <p:nvSpPr>
          <p:cNvPr id="6" name="Rectangle 5">
            <a:extLst>
              <a:ext uri="{FF2B5EF4-FFF2-40B4-BE49-F238E27FC236}">
                <a16:creationId xmlns:a16="http://schemas.microsoft.com/office/drawing/2014/main" id="{F048B6C4-D190-037A-256D-356A7244232E}"/>
              </a:ext>
            </a:extLst>
          </p:cNvPr>
          <p:cNvSpPr/>
          <p:nvPr/>
        </p:nvSpPr>
        <p:spPr>
          <a:xfrm>
            <a:off x="9574755" y="1689740"/>
            <a:ext cx="2490694"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en-US" sz="2400" b="1" dirty="0">
                <a:solidFill>
                  <a:schemeClr val="bg1"/>
                </a:solidFill>
                <a:latin typeface="Times New Roman" panose="02020603050405020304" pitchFamily="18" charset="0"/>
                <a:cs typeface="Times New Roman" panose="02020603050405020304" pitchFamily="18" charset="0"/>
              </a:rPr>
              <a:t>3</a:t>
            </a:r>
            <a:endParaRPr lang="ar-SA" sz="2400" b="1"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25D86FF-4377-E806-6E9D-8C545F4FFCCD}"/>
              </a:ext>
            </a:extLst>
          </p:cNvPr>
          <p:cNvSpPr/>
          <p:nvPr/>
        </p:nvSpPr>
        <p:spPr>
          <a:xfrm>
            <a:off x="476928" y="1902388"/>
            <a:ext cx="8940168"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dirty="0">
                <a:solidFill>
                  <a:srgbClr val="00194C"/>
                </a:solidFill>
                <a:latin typeface="Times New Roman" panose="02020603050405020304" pitchFamily="18" charset="0"/>
                <a:cs typeface="Times New Roman" panose="02020603050405020304" pitchFamily="18" charset="0"/>
              </a:rPr>
              <a:t>التحول نحو العملات الرقمية وتكنولوجيا البلوك تشين</a:t>
            </a:r>
          </a:p>
        </p:txBody>
      </p:sp>
      <p:pic>
        <p:nvPicPr>
          <p:cNvPr id="3" name="Picture 2">
            <a:extLst>
              <a:ext uri="{FF2B5EF4-FFF2-40B4-BE49-F238E27FC236}">
                <a16:creationId xmlns:a16="http://schemas.microsoft.com/office/drawing/2014/main" id="{8D438719-BB40-B3E3-00CE-89196E5D2C4E}"/>
              </a:ext>
            </a:extLst>
          </p:cNvPr>
          <p:cNvPicPr>
            <a:picLocks noChangeAspect="1"/>
          </p:cNvPicPr>
          <p:nvPr/>
        </p:nvPicPr>
        <p:blipFill>
          <a:blip r:embed="rId3"/>
          <a:stretch>
            <a:fillRect/>
          </a:stretch>
        </p:blipFill>
        <p:spPr>
          <a:xfrm>
            <a:off x="126551" y="2587887"/>
            <a:ext cx="4228879" cy="39784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540956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1B0B20-6B2E-56E4-3EE7-DBAC4E494E11}"/>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E968BA94-9643-2877-5FD9-385B4A06F7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49010" y="-46871"/>
            <a:ext cx="2530548" cy="1181593"/>
          </a:xfrm>
          <a:prstGeom prst="rect">
            <a:avLst/>
          </a:prstGeom>
        </p:spPr>
      </p:pic>
      <p:sp>
        <p:nvSpPr>
          <p:cNvPr id="11" name="Rectangle 10">
            <a:extLst>
              <a:ext uri="{FF2B5EF4-FFF2-40B4-BE49-F238E27FC236}">
                <a16:creationId xmlns:a16="http://schemas.microsoft.com/office/drawing/2014/main" id="{F7DAC67B-EE25-4229-3A03-FD6A2C8BB660}"/>
              </a:ext>
            </a:extLst>
          </p:cNvPr>
          <p:cNvSpPr/>
          <p:nvPr/>
        </p:nvSpPr>
        <p:spPr>
          <a:xfrm flipV="1">
            <a:off x="2772531" y="68609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9991CFE3-7179-71B6-D24A-C393633882AE}"/>
              </a:ext>
            </a:extLst>
          </p:cNvPr>
          <p:cNvSpPr txBox="1"/>
          <p:nvPr/>
        </p:nvSpPr>
        <p:spPr>
          <a:xfrm>
            <a:off x="3011752" y="184163"/>
            <a:ext cx="8891101" cy="461665"/>
          </a:xfrm>
          <a:prstGeom prst="rect">
            <a:avLst/>
          </a:prstGeom>
          <a:noFill/>
          <a:effectLst>
            <a:reflection blurRad="6350" stA="52000" endA="300" endPos="35000" dir="5400000" sy="-100000" algn="bl" rotWithShape="0"/>
          </a:effectLst>
        </p:spPr>
        <p:txBody>
          <a:bodyPr wrap="square" rtlCol="0">
            <a:spAutoFit/>
          </a:bodyPr>
          <a:lstStyle/>
          <a:p>
            <a:pPr algn="r" rtl="1"/>
            <a:r>
              <a:rPr lang="ar-EG" sz="2400" b="1" kern="0" dirty="0">
                <a:solidFill>
                  <a:srgbClr val="002060"/>
                </a:solidFill>
                <a:latin typeface="Calibri" panose="020F0502020204030204" pitchFamily="34" charset="0"/>
                <a:cs typeface="Calibri" panose="020F0502020204030204" pitchFamily="34" charset="0"/>
              </a:rPr>
              <a:t>المحاضرة العاشرة: </a:t>
            </a: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نظرية انتشار المبتكرات </a:t>
            </a:r>
            <a:r>
              <a:rPr lang="en-US" sz="2400" b="1" dirty="0">
                <a:solidFill>
                  <a:srgbClr val="00194C"/>
                </a:solidFill>
                <a:latin typeface="Times New Roman" panose="02020603050405020304" pitchFamily="18" charset="0"/>
                <a:cs typeface="Times New Roman" panose="02020603050405020304" pitchFamily="18" charset="0"/>
              </a:rPr>
              <a:t>Diffusion of Innovations Theory</a:t>
            </a:r>
            <a:endParaRPr lang="en-US" sz="2400" dirty="0">
              <a:solidFill>
                <a:srgbClr val="00194C"/>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25C7029F-5ECE-A018-35AE-F6262A5651C9}"/>
              </a:ext>
            </a:extLst>
          </p:cNvPr>
          <p:cNvSpPr txBox="1"/>
          <p:nvPr/>
        </p:nvSpPr>
        <p:spPr>
          <a:xfrm>
            <a:off x="0" y="911052"/>
            <a:ext cx="12181927" cy="538609"/>
          </a:xfrm>
          <a:prstGeom prst="rect">
            <a:avLst/>
          </a:prstGeom>
          <a:solidFill>
            <a:srgbClr val="00194C"/>
          </a:solidFill>
          <a:effectLst>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Calibri" panose="020F0502020204030204" pitchFamily="34" charset="0"/>
              </a:rPr>
              <a:t>التطبيقات المعاصرة لنظرية انتشار المبتكرات في البيئة الرقمية</a:t>
            </a:r>
          </a:p>
          <a:p>
            <a:pPr algn="ctr" rtl="1"/>
            <a:endParaRPr lang="en-US" sz="500" b="1" kern="0" dirty="0">
              <a:solidFill>
                <a:schemeClr val="bg1"/>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90DB646C-390E-624E-7AE2-17CEA3097611}"/>
              </a:ext>
            </a:extLst>
          </p:cNvPr>
          <p:cNvSpPr txBox="1"/>
          <p:nvPr/>
        </p:nvSpPr>
        <p:spPr>
          <a:xfrm>
            <a:off x="4800599" y="2587887"/>
            <a:ext cx="7264849" cy="2805063"/>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في مجالات مثل السياحة، التعليم، التسويق، بدأت المؤسسات في اعتماد هذه التقنيات لخلق تجارب تفاعلية فريدة.</a:t>
            </a:r>
          </a:p>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مثال: استخدام المتاحف لتطبيقات الواقع المعزز لتعزيز تجربة الزائر. سرعة تبني الزوار تعتمد على مدى توافق التكنولوجيا مع اهتماماتهم وسهولة استخدامها.</a:t>
            </a:r>
          </a:p>
        </p:txBody>
      </p:sp>
      <p:sp>
        <p:nvSpPr>
          <p:cNvPr id="3" name="Rectangle 2">
            <a:extLst>
              <a:ext uri="{FF2B5EF4-FFF2-40B4-BE49-F238E27FC236}">
                <a16:creationId xmlns:a16="http://schemas.microsoft.com/office/drawing/2014/main" id="{3DEDC753-C76E-46E8-E0ED-849D05923F3A}"/>
              </a:ext>
            </a:extLst>
          </p:cNvPr>
          <p:cNvSpPr/>
          <p:nvPr/>
        </p:nvSpPr>
        <p:spPr>
          <a:xfrm>
            <a:off x="9574755" y="1689740"/>
            <a:ext cx="2490694"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en-US" sz="2400" b="1" dirty="0">
                <a:solidFill>
                  <a:schemeClr val="bg1"/>
                </a:solidFill>
                <a:latin typeface="Times New Roman" panose="02020603050405020304" pitchFamily="18" charset="0"/>
                <a:cs typeface="Times New Roman" panose="02020603050405020304" pitchFamily="18" charset="0"/>
              </a:rPr>
              <a:t>4</a:t>
            </a:r>
            <a:endParaRPr lang="ar-SA"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76C5A22B-3526-D088-FBEC-E4391137CEA9}"/>
              </a:ext>
            </a:extLst>
          </p:cNvPr>
          <p:cNvSpPr/>
          <p:nvPr/>
        </p:nvSpPr>
        <p:spPr>
          <a:xfrm>
            <a:off x="349010" y="1723566"/>
            <a:ext cx="8940167"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dirty="0">
                <a:solidFill>
                  <a:srgbClr val="00194C"/>
                </a:solidFill>
                <a:latin typeface="Times New Roman" panose="02020603050405020304" pitchFamily="18" charset="0"/>
                <a:cs typeface="Times New Roman" panose="02020603050405020304" pitchFamily="18" charset="0"/>
              </a:rPr>
              <a:t>استخدام تقنيات الواقع المعزز </a:t>
            </a:r>
            <a:r>
              <a:rPr lang="en-US" sz="2400" b="1" dirty="0">
                <a:solidFill>
                  <a:srgbClr val="00194C"/>
                </a:solidFill>
                <a:latin typeface="Times New Roman" panose="02020603050405020304" pitchFamily="18" charset="0"/>
                <a:cs typeface="Times New Roman" panose="02020603050405020304" pitchFamily="18" charset="0"/>
              </a:rPr>
              <a:t>AR </a:t>
            </a:r>
            <a:r>
              <a:rPr lang="ar-SA" sz="2400" b="1" dirty="0">
                <a:solidFill>
                  <a:srgbClr val="00194C"/>
                </a:solidFill>
                <a:latin typeface="Times New Roman" panose="02020603050405020304" pitchFamily="18" charset="0"/>
                <a:cs typeface="Times New Roman" panose="02020603050405020304" pitchFamily="18" charset="0"/>
              </a:rPr>
              <a:t>والواقع الافتراضي </a:t>
            </a:r>
            <a:r>
              <a:rPr lang="en-US" sz="2400" b="1" dirty="0">
                <a:solidFill>
                  <a:srgbClr val="00194C"/>
                </a:solidFill>
                <a:latin typeface="Times New Roman" panose="02020603050405020304" pitchFamily="18" charset="0"/>
                <a:cs typeface="Times New Roman" panose="02020603050405020304" pitchFamily="18" charset="0"/>
              </a:rPr>
              <a:t>VR</a:t>
            </a:r>
            <a:endParaRPr lang="ar-SA" sz="2400" b="1" dirty="0">
              <a:solidFill>
                <a:srgbClr val="00194C"/>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F7CBB18B-C002-E5B1-9E12-D9669F411075}"/>
              </a:ext>
            </a:extLst>
          </p:cNvPr>
          <p:cNvPicPr>
            <a:picLocks noChangeAspect="1"/>
          </p:cNvPicPr>
          <p:nvPr/>
        </p:nvPicPr>
        <p:blipFill>
          <a:blip r:embed="rId3"/>
          <a:stretch>
            <a:fillRect/>
          </a:stretch>
        </p:blipFill>
        <p:spPr>
          <a:xfrm>
            <a:off x="413083" y="2407584"/>
            <a:ext cx="4387516" cy="43875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566891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CF26C0-F301-DC7E-EF5F-AA5C5AFF3D27}"/>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2E832C23-0502-523A-C6F5-89AA45B9C1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49010" y="-46871"/>
            <a:ext cx="2530548" cy="1181593"/>
          </a:xfrm>
          <a:prstGeom prst="rect">
            <a:avLst/>
          </a:prstGeom>
        </p:spPr>
      </p:pic>
      <p:sp>
        <p:nvSpPr>
          <p:cNvPr id="11" name="Rectangle 10">
            <a:extLst>
              <a:ext uri="{FF2B5EF4-FFF2-40B4-BE49-F238E27FC236}">
                <a16:creationId xmlns:a16="http://schemas.microsoft.com/office/drawing/2014/main" id="{36FE661C-026F-5BDD-8AB7-21962E8CAFB6}"/>
              </a:ext>
            </a:extLst>
          </p:cNvPr>
          <p:cNvSpPr/>
          <p:nvPr/>
        </p:nvSpPr>
        <p:spPr>
          <a:xfrm flipV="1">
            <a:off x="2772531" y="68609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44177CD8-9CC2-3A0F-8BC8-276624ADD9B9}"/>
              </a:ext>
            </a:extLst>
          </p:cNvPr>
          <p:cNvSpPr txBox="1"/>
          <p:nvPr/>
        </p:nvSpPr>
        <p:spPr>
          <a:xfrm>
            <a:off x="3011752" y="184163"/>
            <a:ext cx="8891101" cy="461665"/>
          </a:xfrm>
          <a:prstGeom prst="rect">
            <a:avLst/>
          </a:prstGeom>
          <a:noFill/>
          <a:effectLst>
            <a:reflection blurRad="6350" stA="52000" endA="300" endPos="35000" dir="5400000" sy="-100000" algn="bl" rotWithShape="0"/>
          </a:effectLst>
        </p:spPr>
        <p:txBody>
          <a:bodyPr wrap="square" rtlCol="0">
            <a:spAutoFit/>
          </a:bodyPr>
          <a:lstStyle/>
          <a:p>
            <a:pPr algn="r" rtl="1"/>
            <a:r>
              <a:rPr lang="ar-EG" sz="2400" b="1" kern="0" dirty="0">
                <a:solidFill>
                  <a:srgbClr val="002060"/>
                </a:solidFill>
                <a:latin typeface="Calibri" panose="020F0502020204030204" pitchFamily="34" charset="0"/>
                <a:cs typeface="Calibri" panose="020F0502020204030204" pitchFamily="34" charset="0"/>
              </a:rPr>
              <a:t>المحاضرة العاشرة: </a:t>
            </a: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نظرية انتشار المبتكرات </a:t>
            </a:r>
            <a:r>
              <a:rPr lang="en-US" sz="2400" b="1" dirty="0">
                <a:solidFill>
                  <a:srgbClr val="00194C"/>
                </a:solidFill>
                <a:latin typeface="Times New Roman" panose="02020603050405020304" pitchFamily="18" charset="0"/>
                <a:cs typeface="Times New Roman" panose="02020603050405020304" pitchFamily="18" charset="0"/>
              </a:rPr>
              <a:t>Diffusion of Innovations Theory</a:t>
            </a:r>
            <a:endParaRPr lang="en-US" sz="2400" dirty="0">
              <a:solidFill>
                <a:srgbClr val="00194C"/>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2F12E3CB-D4E6-7F29-4D27-63161C292BE5}"/>
              </a:ext>
            </a:extLst>
          </p:cNvPr>
          <p:cNvSpPr txBox="1"/>
          <p:nvPr/>
        </p:nvSpPr>
        <p:spPr>
          <a:xfrm>
            <a:off x="0" y="911052"/>
            <a:ext cx="12181927" cy="538609"/>
          </a:xfrm>
          <a:prstGeom prst="rect">
            <a:avLst/>
          </a:prstGeom>
          <a:solidFill>
            <a:srgbClr val="00194C"/>
          </a:solidFill>
          <a:effectLst>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Calibri" panose="020F0502020204030204" pitchFamily="34" charset="0"/>
              </a:rPr>
              <a:t>التطبيقات المعاصرة لنظرية انتشار المبتكرات في البيئة الرقمية</a:t>
            </a:r>
          </a:p>
          <a:p>
            <a:pPr algn="ctr" rtl="1"/>
            <a:endParaRPr lang="en-US" sz="500" b="1" kern="0" dirty="0">
              <a:solidFill>
                <a:schemeClr val="bg1"/>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455F0F46-76F4-8FF7-8CFA-929D37B12B75}"/>
              </a:ext>
            </a:extLst>
          </p:cNvPr>
          <p:cNvSpPr txBox="1"/>
          <p:nvPr/>
        </p:nvSpPr>
        <p:spPr>
          <a:xfrm>
            <a:off x="4776537" y="2587887"/>
            <a:ext cx="7288912" cy="3359061"/>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توفر تقنيات الذكاء الاصطناعي أدوات تحليل سلوكي دقيق وتصميم محتوى مخصص، إلا أن استخدامها يتطلب مهارات خاصة، ما يؤثر على سرعة التبني.</a:t>
            </a:r>
          </a:p>
          <a:p>
            <a:pPr algn="just" rtl="1">
              <a:lnSpc>
                <a:spcPct val="150000"/>
              </a:lnSpc>
            </a:pPr>
            <a:r>
              <a:rPr lang="ar-EG" sz="2400" b="1" kern="0" dirty="0">
                <a:solidFill>
                  <a:srgbClr val="002060"/>
                </a:solidFill>
                <a:latin typeface="Calibri" panose="020F0502020204030204" pitchFamily="34" charset="0"/>
                <a:cs typeface="Calibri" panose="020F0502020204030204" pitchFamily="34" charset="0"/>
              </a:rPr>
              <a:t>مثال: </a:t>
            </a:r>
            <a:r>
              <a:rPr lang="ar-EG" sz="2400" kern="0" dirty="0">
                <a:solidFill>
                  <a:srgbClr val="002060"/>
                </a:solidFill>
                <a:latin typeface="Calibri" panose="020F0502020204030204" pitchFamily="34" charset="0"/>
                <a:cs typeface="Calibri" panose="020F0502020204030204" pitchFamily="34" charset="0"/>
              </a:rPr>
              <a:t>الشركات الناشئة التي تعتمد على جيل رقمي أكثر مرونة واطلاعًا على الأدوات الحديثة تميل لتبني هذه التقنيات أسرع من المؤسسات التقليدية.</a:t>
            </a:r>
          </a:p>
        </p:txBody>
      </p:sp>
      <p:sp>
        <p:nvSpPr>
          <p:cNvPr id="6" name="Rectangle 5">
            <a:extLst>
              <a:ext uri="{FF2B5EF4-FFF2-40B4-BE49-F238E27FC236}">
                <a16:creationId xmlns:a16="http://schemas.microsoft.com/office/drawing/2014/main" id="{DA45500F-8189-6D37-7522-BCE9C0BB885A}"/>
              </a:ext>
            </a:extLst>
          </p:cNvPr>
          <p:cNvSpPr/>
          <p:nvPr/>
        </p:nvSpPr>
        <p:spPr>
          <a:xfrm>
            <a:off x="9574755" y="1595352"/>
            <a:ext cx="2490694"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en-US" sz="2400" b="1" dirty="0">
                <a:solidFill>
                  <a:schemeClr val="bg1"/>
                </a:solidFill>
                <a:latin typeface="Times New Roman" panose="02020603050405020304" pitchFamily="18" charset="0"/>
                <a:cs typeface="Times New Roman" panose="02020603050405020304" pitchFamily="18" charset="0"/>
              </a:rPr>
              <a:t>5</a:t>
            </a:r>
            <a:endParaRPr lang="ar-SA" sz="2400" b="1"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C98CC611-B685-02DB-E359-4ED1D3D5F32B}"/>
              </a:ext>
            </a:extLst>
          </p:cNvPr>
          <p:cNvSpPr/>
          <p:nvPr/>
        </p:nvSpPr>
        <p:spPr>
          <a:xfrm>
            <a:off x="500991" y="1744083"/>
            <a:ext cx="8940166"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dirty="0">
                <a:solidFill>
                  <a:srgbClr val="002060"/>
                </a:solidFill>
                <a:latin typeface="Times New Roman" panose="02020603050405020304" pitchFamily="18" charset="0"/>
                <a:cs typeface="Times New Roman" panose="02020603050405020304" pitchFamily="18" charset="0"/>
              </a:rPr>
              <a:t>تبني الذكاء الاصطناعي في الحملات الإعلانية والتسويق الرقمي</a:t>
            </a:r>
          </a:p>
        </p:txBody>
      </p:sp>
      <p:pic>
        <p:nvPicPr>
          <p:cNvPr id="3" name="Picture 2">
            <a:extLst>
              <a:ext uri="{FF2B5EF4-FFF2-40B4-BE49-F238E27FC236}">
                <a16:creationId xmlns:a16="http://schemas.microsoft.com/office/drawing/2014/main" id="{CCD4628E-1C65-8A4A-BEB4-5C52F5423B46}"/>
              </a:ext>
            </a:extLst>
          </p:cNvPr>
          <p:cNvPicPr>
            <a:picLocks noChangeAspect="1"/>
          </p:cNvPicPr>
          <p:nvPr/>
        </p:nvPicPr>
        <p:blipFill>
          <a:blip r:embed="rId3"/>
          <a:stretch>
            <a:fillRect/>
          </a:stretch>
        </p:blipFill>
        <p:spPr>
          <a:xfrm>
            <a:off x="126551" y="2407584"/>
            <a:ext cx="4557998" cy="38862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0854654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681CC2-6330-3B9C-5383-FAFEC239553A}"/>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6D4595B4-8EE3-85E3-40B0-4CEE5932F459}"/>
              </a:ext>
            </a:extLst>
          </p:cNvPr>
          <p:cNvPicPr>
            <a:picLocks noChangeAspect="1"/>
          </p:cNvPicPr>
          <p:nvPr/>
        </p:nvPicPr>
        <p:blipFill>
          <a:blip r:embed="rId2">
            <a:alphaModFix amt="35000"/>
          </a:blip>
          <a:stretch>
            <a:fillRect/>
          </a:stretch>
        </p:blipFill>
        <p:spPr>
          <a:xfrm>
            <a:off x="0" y="0"/>
            <a:ext cx="12192000" cy="6858000"/>
          </a:xfrm>
          <a:prstGeom prst="rect">
            <a:avLst/>
          </a:prstGeom>
        </p:spPr>
      </p:pic>
      <p:sp>
        <p:nvSpPr>
          <p:cNvPr id="3" name="Rectangle 2">
            <a:extLst>
              <a:ext uri="{FF2B5EF4-FFF2-40B4-BE49-F238E27FC236}">
                <a16:creationId xmlns:a16="http://schemas.microsoft.com/office/drawing/2014/main" id="{94764002-77A4-5B59-8547-14BBAD65EC4E}"/>
              </a:ext>
            </a:extLst>
          </p:cNvPr>
          <p:cNvSpPr/>
          <p:nvPr/>
        </p:nvSpPr>
        <p:spPr>
          <a:xfrm>
            <a:off x="1" y="2533861"/>
            <a:ext cx="12192000" cy="1075614"/>
          </a:xfrm>
          <a:prstGeom prst="rect">
            <a:avLst/>
          </a:prstGeom>
          <a:solidFill>
            <a:srgbClr val="00194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kern="0" dirty="0">
                <a:solidFill>
                  <a:srgbClr val="E7E6E6"/>
                </a:solidFill>
                <a:latin typeface="Calibri" panose="020F0502020204030204" pitchFamily="34" charset="0"/>
                <a:cs typeface="Calibri" panose="020F0502020204030204" pitchFamily="34" charset="0"/>
              </a:rPr>
              <a:t>📚الانتقادات الموجهة للنظرية</a:t>
            </a:r>
            <a:endParaRPr lang="ar-EG" sz="2800" b="1" kern="0" dirty="0">
              <a:solidFill>
                <a:schemeClr val="bg1"/>
              </a:solidFill>
              <a:latin typeface="Calibri" panose="020F0502020204030204" pitchFamily="34" charset="0"/>
              <a:cs typeface="Calibri" panose="020F0502020204030204" pitchFamily="34" charset="0"/>
            </a:endParaRPr>
          </a:p>
        </p:txBody>
      </p:sp>
      <p:pic>
        <p:nvPicPr>
          <p:cNvPr id="4" name="Graphic 21">
            <a:extLst>
              <a:ext uri="{FF2B5EF4-FFF2-40B4-BE49-F238E27FC236}">
                <a16:creationId xmlns:a16="http://schemas.microsoft.com/office/drawing/2014/main" id="{8BFBA1E1-3384-1F2D-8010-ADFBFE72456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4242" y="-169516"/>
            <a:ext cx="2530548" cy="1181593"/>
          </a:xfrm>
          <a:prstGeom prst="rect">
            <a:avLst/>
          </a:prstGeom>
        </p:spPr>
      </p:pic>
    </p:spTree>
    <p:extLst>
      <p:ext uri="{BB962C8B-B14F-4D97-AF65-F5344CB8AC3E}">
        <p14:creationId xmlns:p14="http://schemas.microsoft.com/office/powerpoint/2010/main" val="261491901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0604C1-2FDE-D47B-2B23-7D78DB1A9E13}"/>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6D601B59-1A1E-86A2-A06F-EAB32D37849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3944" y="-175802"/>
            <a:ext cx="2530548" cy="1181593"/>
          </a:xfrm>
          <a:prstGeom prst="rect">
            <a:avLst/>
          </a:prstGeom>
        </p:spPr>
      </p:pic>
      <p:sp>
        <p:nvSpPr>
          <p:cNvPr id="11" name="Rectangle 10">
            <a:extLst>
              <a:ext uri="{FF2B5EF4-FFF2-40B4-BE49-F238E27FC236}">
                <a16:creationId xmlns:a16="http://schemas.microsoft.com/office/drawing/2014/main" id="{F58C076D-C5D6-4F22-D2A7-050245A90EE5}"/>
              </a:ext>
            </a:extLst>
          </p:cNvPr>
          <p:cNvSpPr/>
          <p:nvPr/>
        </p:nvSpPr>
        <p:spPr>
          <a:xfrm flipV="1">
            <a:off x="2674492" y="67074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4" name="Rectangle 13">
            <a:extLst>
              <a:ext uri="{FF2B5EF4-FFF2-40B4-BE49-F238E27FC236}">
                <a16:creationId xmlns:a16="http://schemas.microsoft.com/office/drawing/2014/main" id="{84895437-CE08-D558-CA12-DB1D3C196203}"/>
              </a:ext>
            </a:extLst>
          </p:cNvPr>
          <p:cNvSpPr/>
          <p:nvPr/>
        </p:nvSpPr>
        <p:spPr>
          <a:xfrm>
            <a:off x="8818499" y="3142829"/>
            <a:ext cx="3148910"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r" rtl="1"/>
            <a:r>
              <a:rPr lang="ar-EG" sz="2400" b="1" dirty="0">
                <a:solidFill>
                  <a:schemeClr val="bg1"/>
                </a:solidFill>
                <a:latin typeface="Times New Roman" panose="02020603050405020304" pitchFamily="18" charset="0"/>
                <a:cs typeface="Times New Roman" panose="02020603050405020304" pitchFamily="18" charset="0"/>
              </a:rPr>
              <a:t>1.</a:t>
            </a:r>
            <a:r>
              <a:rPr lang="ar-SA" sz="2400" b="1" dirty="0">
                <a:solidFill>
                  <a:schemeClr val="bg1"/>
                </a:solidFill>
                <a:latin typeface="Times New Roman" panose="02020603050405020304" pitchFamily="18" charset="0"/>
                <a:cs typeface="Times New Roman" panose="02020603050405020304" pitchFamily="18" charset="0"/>
              </a:rPr>
              <a:t>التركيز المفرط على الابتكار</a:t>
            </a:r>
          </a:p>
        </p:txBody>
      </p:sp>
      <p:sp>
        <p:nvSpPr>
          <p:cNvPr id="15" name="Rectangle 14">
            <a:extLst>
              <a:ext uri="{FF2B5EF4-FFF2-40B4-BE49-F238E27FC236}">
                <a16:creationId xmlns:a16="http://schemas.microsoft.com/office/drawing/2014/main" id="{4F8869FB-6974-BE83-1FF4-C6C1AEF0EA8A}"/>
              </a:ext>
            </a:extLst>
          </p:cNvPr>
          <p:cNvSpPr/>
          <p:nvPr/>
        </p:nvSpPr>
        <p:spPr>
          <a:xfrm>
            <a:off x="0" y="3166536"/>
            <a:ext cx="8696230"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kern="0" dirty="0">
                <a:solidFill>
                  <a:srgbClr val="00194C"/>
                </a:solidFill>
                <a:cs typeface="Times New Roman" panose="02020603050405020304" pitchFamily="18" charset="0"/>
              </a:rPr>
              <a:t>تفترض النظرية أن الابتكار دائمًا إيجابي وتتجاهل آثاره السلبية أو الأخلاقية</a:t>
            </a:r>
            <a:endParaRPr lang="ar-SA" sz="2400" b="1" kern="0" dirty="0">
              <a:solidFill>
                <a:srgbClr val="00194C"/>
              </a:solidFill>
              <a:cs typeface="Times New Roman" panose="02020603050405020304" pitchFamily="18" charset="0"/>
            </a:endParaRPr>
          </a:p>
        </p:txBody>
      </p:sp>
      <p:sp>
        <p:nvSpPr>
          <p:cNvPr id="16" name="Rectangle 15">
            <a:extLst>
              <a:ext uri="{FF2B5EF4-FFF2-40B4-BE49-F238E27FC236}">
                <a16:creationId xmlns:a16="http://schemas.microsoft.com/office/drawing/2014/main" id="{83C0B4C9-9846-B281-0859-495FED13131F}"/>
              </a:ext>
            </a:extLst>
          </p:cNvPr>
          <p:cNvSpPr/>
          <p:nvPr/>
        </p:nvSpPr>
        <p:spPr>
          <a:xfrm>
            <a:off x="8818498" y="3803604"/>
            <a:ext cx="3148912"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r" rtl="1"/>
            <a:r>
              <a:rPr lang="ar-SA" sz="2400" b="1" dirty="0">
                <a:solidFill>
                  <a:schemeClr val="bg1"/>
                </a:solidFill>
                <a:latin typeface="Times New Roman" panose="02020603050405020304" pitchFamily="18" charset="0"/>
                <a:cs typeface="Times New Roman" panose="02020603050405020304" pitchFamily="18" charset="0"/>
              </a:rPr>
              <a:t>2. إغفال الأبعاد الثقافية</a:t>
            </a:r>
          </a:p>
        </p:txBody>
      </p:sp>
      <p:sp>
        <p:nvSpPr>
          <p:cNvPr id="17" name="Rectangle 16">
            <a:extLst>
              <a:ext uri="{FF2B5EF4-FFF2-40B4-BE49-F238E27FC236}">
                <a16:creationId xmlns:a16="http://schemas.microsoft.com/office/drawing/2014/main" id="{0D167488-DA10-CC98-0B4F-B44D8B30DF8D}"/>
              </a:ext>
            </a:extLst>
          </p:cNvPr>
          <p:cNvSpPr/>
          <p:nvPr/>
        </p:nvSpPr>
        <p:spPr>
          <a:xfrm>
            <a:off x="8818498" y="4442391"/>
            <a:ext cx="3148911"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r" rtl="1"/>
            <a:r>
              <a:rPr lang="ar-SA" sz="2400" b="1" dirty="0">
                <a:solidFill>
                  <a:schemeClr val="bg1"/>
                </a:solidFill>
                <a:latin typeface="Times New Roman" panose="02020603050405020304" pitchFamily="18" charset="0"/>
                <a:cs typeface="Times New Roman" panose="02020603050405020304" pitchFamily="18" charset="0"/>
              </a:rPr>
              <a:t>3. النظرة الخطية للتبني</a:t>
            </a:r>
          </a:p>
        </p:txBody>
      </p:sp>
      <p:sp>
        <p:nvSpPr>
          <p:cNvPr id="18" name="Rectangle 17">
            <a:extLst>
              <a:ext uri="{FF2B5EF4-FFF2-40B4-BE49-F238E27FC236}">
                <a16:creationId xmlns:a16="http://schemas.microsoft.com/office/drawing/2014/main" id="{BF20580A-68E4-0D0D-2045-5F096F901D33}"/>
              </a:ext>
            </a:extLst>
          </p:cNvPr>
          <p:cNvSpPr/>
          <p:nvPr/>
        </p:nvSpPr>
        <p:spPr>
          <a:xfrm>
            <a:off x="0" y="3764623"/>
            <a:ext cx="8696230"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dirty="0">
                <a:solidFill>
                  <a:srgbClr val="002060"/>
                </a:solidFill>
                <a:latin typeface="Alexandria" charset="0"/>
                <a:cs typeface="Alexandria" charset="0"/>
              </a:rPr>
              <a:t>تتجاهل النظرية الفروقات الثقافية والاجتماعية والدينية في المجتمعات غير الغربية</a:t>
            </a:r>
          </a:p>
        </p:txBody>
      </p:sp>
      <p:sp>
        <p:nvSpPr>
          <p:cNvPr id="19" name="Rectangle 18">
            <a:extLst>
              <a:ext uri="{FF2B5EF4-FFF2-40B4-BE49-F238E27FC236}">
                <a16:creationId xmlns:a16="http://schemas.microsoft.com/office/drawing/2014/main" id="{1649328F-1034-2748-22D8-CB5E12878267}"/>
              </a:ext>
            </a:extLst>
          </p:cNvPr>
          <p:cNvSpPr/>
          <p:nvPr/>
        </p:nvSpPr>
        <p:spPr>
          <a:xfrm>
            <a:off x="-6243" y="4425919"/>
            <a:ext cx="8702473"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dirty="0">
                <a:solidFill>
                  <a:srgbClr val="00194C"/>
                </a:solidFill>
                <a:latin typeface="Times New Roman" panose="02020603050405020304" pitchFamily="18" charset="0"/>
                <a:cs typeface="Times New Roman" panose="02020603050405020304" pitchFamily="18" charset="0"/>
              </a:rPr>
              <a:t>تفترض أن الأفراد يتبعون مراحل ثابتة في التبني، وهو ما لا يعكس الواقع دائمًا</a:t>
            </a:r>
          </a:p>
        </p:txBody>
      </p:sp>
      <p:sp>
        <p:nvSpPr>
          <p:cNvPr id="2" name="TextBox 1">
            <a:extLst>
              <a:ext uri="{FF2B5EF4-FFF2-40B4-BE49-F238E27FC236}">
                <a16:creationId xmlns:a16="http://schemas.microsoft.com/office/drawing/2014/main" id="{0C8798EA-8D44-B20F-8A86-A6900CBBB83C}"/>
              </a:ext>
            </a:extLst>
          </p:cNvPr>
          <p:cNvSpPr txBox="1"/>
          <p:nvPr/>
        </p:nvSpPr>
        <p:spPr>
          <a:xfrm>
            <a:off x="3296998" y="181056"/>
            <a:ext cx="8891101" cy="461665"/>
          </a:xfrm>
          <a:prstGeom prst="rect">
            <a:avLst/>
          </a:prstGeom>
          <a:noFill/>
          <a:effectLst>
            <a:reflection blurRad="6350" stA="52000" endA="300" endPos="35000" dir="5400000" sy="-100000" algn="bl" rotWithShape="0"/>
          </a:effectLst>
        </p:spPr>
        <p:txBody>
          <a:bodyPr wrap="square" rtlCol="0">
            <a:spAutoFit/>
          </a:bodyPr>
          <a:lstStyle/>
          <a:p>
            <a:pPr algn="r" rtl="1"/>
            <a:r>
              <a:rPr lang="ar-EG" sz="2400" b="1" kern="0" dirty="0">
                <a:solidFill>
                  <a:srgbClr val="002060"/>
                </a:solidFill>
                <a:latin typeface="Calibri" panose="020F0502020204030204" pitchFamily="34" charset="0"/>
                <a:cs typeface="Calibri" panose="020F0502020204030204" pitchFamily="34" charset="0"/>
              </a:rPr>
              <a:t>المحاضرة العاشرة: </a:t>
            </a: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نظرية انتشار المبتكرات </a:t>
            </a:r>
            <a:r>
              <a:rPr lang="en-US" sz="2400" b="1" dirty="0">
                <a:solidFill>
                  <a:srgbClr val="00194C"/>
                </a:solidFill>
                <a:latin typeface="Times New Roman" panose="02020603050405020304" pitchFamily="18" charset="0"/>
                <a:cs typeface="Times New Roman" panose="02020603050405020304" pitchFamily="18" charset="0"/>
              </a:rPr>
              <a:t>Diffusion of Innovations Theory</a:t>
            </a:r>
            <a:endParaRPr lang="en-US" sz="2400" dirty="0">
              <a:solidFill>
                <a:srgbClr val="00194C"/>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C504294-2BFE-8991-FD4A-A953934B6712}"/>
              </a:ext>
            </a:extLst>
          </p:cNvPr>
          <p:cNvSpPr txBox="1"/>
          <p:nvPr/>
        </p:nvSpPr>
        <p:spPr>
          <a:xfrm>
            <a:off x="289408" y="1823726"/>
            <a:ext cx="11803088" cy="1200329"/>
          </a:xfrm>
          <a:prstGeom prst="rect">
            <a:avLst/>
          </a:prstGeom>
          <a:noFill/>
        </p:spPr>
        <p:txBody>
          <a:bodyPr wrap="square">
            <a:spAutoFit/>
          </a:bodyPr>
          <a:lstStyle/>
          <a:p>
            <a:pPr marL="0" marR="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رغم الإسهام الكبير الذي قدمته نظرية "انتشار المبتكرات</a:t>
            </a:r>
            <a:r>
              <a:rPr lang="en-US" sz="2400"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Diffusion of Innovations </a:t>
            </a:r>
            <a:r>
              <a:rPr lang="ar-EG" sz="2400" kern="0" dirty="0">
                <a:solidFill>
                  <a:srgbClr val="002060"/>
                </a:solidFill>
                <a:latin typeface="Calibri" panose="020F0502020204030204" pitchFamily="34" charset="0"/>
                <a:cs typeface="Calibri" panose="020F0502020204030204" pitchFamily="34" charset="0"/>
              </a:rPr>
              <a:t>في فهم سلوك الأفراد والمؤسسات تجاه الابتكارات، وتفسير كيفية انتشارها عبر المجتمعات، إلا أنّ النظرية لم تَخلُ من مجموعة من الملاحظات والنقد العلمي الذي يحدد حدود استخدامها في السياقات المعاصرة. وفيما يلي أبرز نقاط النقد:</a:t>
            </a:r>
          </a:p>
        </p:txBody>
      </p:sp>
      <p:sp>
        <p:nvSpPr>
          <p:cNvPr id="5" name="Rectangle 4">
            <a:extLst>
              <a:ext uri="{FF2B5EF4-FFF2-40B4-BE49-F238E27FC236}">
                <a16:creationId xmlns:a16="http://schemas.microsoft.com/office/drawing/2014/main" id="{0994C2E0-AFDB-8A7F-5071-EE82DA82EB61}"/>
              </a:ext>
            </a:extLst>
          </p:cNvPr>
          <p:cNvSpPr/>
          <p:nvPr/>
        </p:nvSpPr>
        <p:spPr>
          <a:xfrm>
            <a:off x="0" y="5081178"/>
            <a:ext cx="8702473"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dirty="0">
                <a:solidFill>
                  <a:srgbClr val="00194C"/>
                </a:solidFill>
                <a:latin typeface="Times New Roman" panose="02020603050405020304" pitchFamily="18" charset="0"/>
                <a:cs typeface="Times New Roman" panose="02020603050405020304" pitchFamily="18" charset="0"/>
              </a:rPr>
              <a:t>تُركّز على المبادرين وتُغفل معوقات الفئات الفقيرة والمهمشة في الوصول للابتكار</a:t>
            </a:r>
          </a:p>
        </p:txBody>
      </p:sp>
      <p:sp>
        <p:nvSpPr>
          <p:cNvPr id="8" name="Rectangle 7">
            <a:extLst>
              <a:ext uri="{FF2B5EF4-FFF2-40B4-BE49-F238E27FC236}">
                <a16:creationId xmlns:a16="http://schemas.microsoft.com/office/drawing/2014/main" id="{B3D683C2-86F6-943E-4C0B-C9BCD902E819}"/>
              </a:ext>
            </a:extLst>
          </p:cNvPr>
          <p:cNvSpPr/>
          <p:nvPr/>
        </p:nvSpPr>
        <p:spPr>
          <a:xfrm>
            <a:off x="8818498" y="5081178"/>
            <a:ext cx="3148911"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r" rtl="1"/>
            <a:r>
              <a:rPr lang="ar-SA" sz="2400" b="1" dirty="0">
                <a:solidFill>
                  <a:schemeClr val="bg1"/>
                </a:solidFill>
                <a:latin typeface="Times New Roman" panose="02020603050405020304" pitchFamily="18" charset="0"/>
                <a:cs typeface="Times New Roman" panose="02020603050405020304" pitchFamily="18" charset="0"/>
              </a:rPr>
              <a:t>4. </a:t>
            </a:r>
            <a:r>
              <a:rPr lang="en-US" sz="2400" b="1" dirty="0">
                <a:solidFill>
                  <a:schemeClr val="bg1"/>
                </a:solidFill>
                <a:latin typeface="Times New Roman" panose="02020603050405020304" pitchFamily="18" charset="0"/>
                <a:cs typeface="Times New Roman" panose="02020603050405020304" pitchFamily="18" charset="0"/>
              </a:rPr>
              <a:t> </a:t>
            </a:r>
            <a:r>
              <a:rPr lang="ar-SA" sz="2400" b="1" dirty="0">
                <a:solidFill>
                  <a:schemeClr val="bg1"/>
                </a:solidFill>
                <a:latin typeface="Times New Roman" panose="02020603050405020304" pitchFamily="18" charset="0"/>
                <a:cs typeface="Times New Roman" panose="02020603050405020304" pitchFamily="18" charset="0"/>
              </a:rPr>
              <a:t>التحيز للنخبة</a:t>
            </a:r>
          </a:p>
        </p:txBody>
      </p:sp>
      <p:sp>
        <p:nvSpPr>
          <p:cNvPr id="9" name="Rectangle 8">
            <a:extLst>
              <a:ext uri="{FF2B5EF4-FFF2-40B4-BE49-F238E27FC236}">
                <a16:creationId xmlns:a16="http://schemas.microsoft.com/office/drawing/2014/main" id="{E8600A2E-6534-7413-635A-5AC0D55ED126}"/>
              </a:ext>
            </a:extLst>
          </p:cNvPr>
          <p:cNvSpPr/>
          <p:nvPr/>
        </p:nvSpPr>
        <p:spPr>
          <a:xfrm>
            <a:off x="8818498" y="5707821"/>
            <a:ext cx="3148911"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r" rtl="1"/>
            <a:r>
              <a:rPr lang="ar-SA" sz="2400" b="1" dirty="0">
                <a:solidFill>
                  <a:schemeClr val="bg1"/>
                </a:solidFill>
                <a:latin typeface="Times New Roman" panose="02020603050405020304" pitchFamily="18" charset="0"/>
                <a:cs typeface="Times New Roman" panose="02020603050405020304" pitchFamily="18" charset="0"/>
              </a:rPr>
              <a:t>5. إهمال تأثير التكنولوجيا</a:t>
            </a:r>
          </a:p>
        </p:txBody>
      </p:sp>
      <p:sp>
        <p:nvSpPr>
          <p:cNvPr id="10" name="Rectangle 9">
            <a:extLst>
              <a:ext uri="{FF2B5EF4-FFF2-40B4-BE49-F238E27FC236}">
                <a16:creationId xmlns:a16="http://schemas.microsoft.com/office/drawing/2014/main" id="{0C775069-D228-EEC7-679B-AB0E7171627E}"/>
              </a:ext>
            </a:extLst>
          </p:cNvPr>
          <p:cNvSpPr/>
          <p:nvPr/>
        </p:nvSpPr>
        <p:spPr>
          <a:xfrm>
            <a:off x="1" y="5707821"/>
            <a:ext cx="8696230"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kern="0" dirty="0">
                <a:solidFill>
                  <a:srgbClr val="002060"/>
                </a:solidFill>
                <a:latin typeface="Calibri" panose="020F0502020204030204" pitchFamily="34" charset="0"/>
                <a:cs typeface="Calibri" panose="020F0502020204030204" pitchFamily="34" charset="0"/>
              </a:rPr>
              <a:t>تتجاهل تأثير بعض التقنيات الحديثة التي تدفع الأفراد للتبني دون وعي أو تحليل منطقي</a:t>
            </a:r>
            <a:endParaRPr lang="ar-SA" sz="2400" dirty="0">
              <a:solidFill>
                <a:srgbClr val="002060"/>
              </a:solidFill>
              <a:cs typeface="Times New Roman" panose="02020603050405020304" pitchFamily="18" charset="0"/>
            </a:endParaRPr>
          </a:p>
        </p:txBody>
      </p:sp>
      <p:sp>
        <p:nvSpPr>
          <p:cNvPr id="3" name="Rectangle 2">
            <a:extLst>
              <a:ext uri="{FF2B5EF4-FFF2-40B4-BE49-F238E27FC236}">
                <a16:creationId xmlns:a16="http://schemas.microsoft.com/office/drawing/2014/main" id="{0EFE462A-2561-1E04-5952-6960B8D8268B}"/>
              </a:ext>
            </a:extLst>
          </p:cNvPr>
          <p:cNvSpPr/>
          <p:nvPr/>
        </p:nvSpPr>
        <p:spPr>
          <a:xfrm>
            <a:off x="0" y="837139"/>
            <a:ext cx="12192000" cy="808633"/>
          </a:xfrm>
          <a:prstGeom prst="rect">
            <a:avLst/>
          </a:prstGeom>
          <a:solidFill>
            <a:srgbClr val="00194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kern="0" dirty="0">
                <a:solidFill>
                  <a:srgbClr val="E7E6E6"/>
                </a:solidFill>
                <a:latin typeface="Calibri" panose="020F0502020204030204" pitchFamily="34" charset="0"/>
                <a:cs typeface="Calibri" panose="020F0502020204030204" pitchFamily="34" charset="0"/>
              </a:rPr>
              <a:t>📚</a:t>
            </a:r>
            <a:r>
              <a:rPr lang="ar-EG" sz="2400" b="1" kern="0" dirty="0">
                <a:solidFill>
                  <a:srgbClr val="E7E6E6"/>
                </a:solidFill>
                <a:latin typeface="Calibri" panose="020F0502020204030204" pitchFamily="34" charset="0"/>
                <a:cs typeface="Calibri" panose="020F0502020204030204" pitchFamily="34" charset="0"/>
              </a:rPr>
              <a:t>الانتقادات الموجهة للنظرية</a:t>
            </a:r>
            <a:endParaRPr lang="ar-EG" sz="2400" b="1" kern="0" dirty="0">
              <a:solidFill>
                <a:schemeClr val="bg1"/>
              </a:solidFill>
              <a:latin typeface="Calibri" panose="020F0502020204030204" pitchFamily="34" charset="0"/>
              <a:cs typeface="Calibri" panose="020F0502020204030204" pitchFamily="34" charset="0"/>
            </a:endParaRPr>
          </a:p>
        </p:txBody>
      </p:sp>
      <p:sp>
        <p:nvSpPr>
          <p:cNvPr id="6" name="Rectangle 5">
            <a:extLst>
              <a:ext uri="{FF2B5EF4-FFF2-40B4-BE49-F238E27FC236}">
                <a16:creationId xmlns:a16="http://schemas.microsoft.com/office/drawing/2014/main" id="{B1728587-F8D8-012E-402E-8AE3C2118C9D}"/>
              </a:ext>
            </a:extLst>
          </p:cNvPr>
          <p:cNvSpPr/>
          <p:nvPr/>
        </p:nvSpPr>
        <p:spPr>
          <a:xfrm>
            <a:off x="8818497" y="6334464"/>
            <a:ext cx="3148911" cy="54938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r" rtl="1"/>
            <a:r>
              <a:rPr lang="ar-EG" sz="2400" b="1" dirty="0">
                <a:solidFill>
                  <a:schemeClr val="bg1"/>
                </a:solidFill>
                <a:latin typeface="Times New Roman" panose="02020603050405020304" pitchFamily="18" charset="0"/>
                <a:cs typeface="Times New Roman" panose="02020603050405020304" pitchFamily="18" charset="0"/>
              </a:rPr>
              <a:t>6</a:t>
            </a:r>
            <a:r>
              <a:rPr lang="ar-EG" sz="2400" dirty="0">
                <a:solidFill>
                  <a:schemeClr val="bg1"/>
                </a:solidFill>
                <a:latin typeface="Times New Roman" panose="02020603050405020304" pitchFamily="18" charset="0"/>
                <a:cs typeface="Times New Roman" panose="02020603050405020304" pitchFamily="18" charset="0"/>
              </a:rPr>
              <a:t>. محدودية في البيئات الرقمية</a:t>
            </a:r>
            <a:endParaRPr lang="ar-SA" sz="2400" dirty="0">
              <a:solidFill>
                <a:schemeClr val="bg1"/>
              </a:solidFill>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613E350C-A673-1A5A-2F8A-209A2899E11D}"/>
              </a:ext>
            </a:extLst>
          </p:cNvPr>
          <p:cNvSpPr/>
          <p:nvPr/>
        </p:nvSpPr>
        <p:spPr>
          <a:xfrm>
            <a:off x="-6243" y="6308618"/>
            <a:ext cx="8696230"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kern="0" dirty="0">
                <a:solidFill>
                  <a:srgbClr val="002060"/>
                </a:solidFill>
                <a:latin typeface="Calibri" panose="020F0502020204030204" pitchFamily="34" charset="0"/>
                <a:cs typeface="Calibri" panose="020F0502020204030204" pitchFamily="34" charset="0"/>
              </a:rPr>
              <a:t>لا تواكب النظرية دور الشبكات الاجتماعية والخوارزميات في نشر الابتكارات حاليًا</a:t>
            </a:r>
          </a:p>
        </p:txBody>
      </p:sp>
    </p:spTree>
    <p:extLst>
      <p:ext uri="{BB962C8B-B14F-4D97-AF65-F5344CB8AC3E}">
        <p14:creationId xmlns:p14="http://schemas.microsoft.com/office/powerpoint/2010/main" val="285333508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5AC7D3-A6CA-91EB-4B83-5F0889934C97}"/>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29BEF7F1-39F2-F776-B8D1-EB21A862C5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7115" y="133375"/>
            <a:ext cx="2258086" cy="1181593"/>
          </a:xfrm>
          <a:prstGeom prst="rect">
            <a:avLst/>
          </a:prstGeom>
        </p:spPr>
      </p:pic>
      <p:sp>
        <p:nvSpPr>
          <p:cNvPr id="3" name="Rectangle: Rounded Corners 2">
            <a:extLst>
              <a:ext uri="{FF2B5EF4-FFF2-40B4-BE49-F238E27FC236}">
                <a16:creationId xmlns:a16="http://schemas.microsoft.com/office/drawing/2014/main" id="{E046464A-A64A-20A6-29F5-1E5795CE4DD0}"/>
              </a:ext>
            </a:extLst>
          </p:cNvPr>
          <p:cNvSpPr/>
          <p:nvPr/>
        </p:nvSpPr>
        <p:spPr>
          <a:xfrm>
            <a:off x="2305201" y="241819"/>
            <a:ext cx="9124800"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en-US" sz="2400" b="1" kern="0" dirty="0">
                <a:solidFill>
                  <a:schemeClr val="bg1"/>
                </a:solidFill>
                <a:latin typeface="Calibri" panose="020F0502020204030204" pitchFamily="34" charset="0"/>
                <a:cs typeface="Calibri" panose="020F0502020204030204" pitchFamily="34" charset="0"/>
              </a:rPr>
              <a:t>📚 </a:t>
            </a:r>
            <a:r>
              <a:rPr lang="ar-EG" sz="2400" b="1" kern="0" dirty="0">
                <a:solidFill>
                  <a:schemeClr val="bg1"/>
                </a:solidFill>
                <a:latin typeface="Calibri" panose="020F0502020204030204" pitchFamily="34" charset="0"/>
                <a:cs typeface="Calibri" panose="020F0502020204030204" pitchFamily="34" charset="0"/>
              </a:rPr>
              <a:t>خاتمة..... </a:t>
            </a:r>
            <a:endParaRPr lang="en-US" sz="2800" b="1" kern="0" dirty="0">
              <a:solidFill>
                <a:schemeClr val="bg1"/>
              </a:solidFill>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E93444BE-756C-590A-F72B-2E15E1C8EE2D}"/>
              </a:ext>
            </a:extLst>
          </p:cNvPr>
          <p:cNvSpPr txBox="1"/>
          <p:nvPr/>
        </p:nvSpPr>
        <p:spPr>
          <a:xfrm>
            <a:off x="200526" y="1212385"/>
            <a:ext cx="11790947" cy="3416320"/>
          </a:xfrm>
          <a:prstGeom prst="rect">
            <a:avLst/>
          </a:prstGeom>
          <a:noFill/>
        </p:spPr>
        <p:txBody>
          <a:bodyPr wrap="square">
            <a:spAutoFit/>
          </a:bodyPr>
          <a:lstStyle/>
          <a:p>
            <a:pPr algn="ctr" rtl="1"/>
            <a:endParaRPr lang="ar-EG" b="1" kern="0" dirty="0">
              <a:solidFill>
                <a:srgbClr val="002060"/>
              </a:solidFill>
              <a:latin typeface="Calibri" panose="020F0502020204030204" pitchFamily="34" charset="0"/>
              <a:cs typeface="Calibri" panose="020F0502020204030204" pitchFamily="34" charset="0"/>
            </a:endParaRPr>
          </a:p>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    وفي ختام هذه المحاضرة، يمكننا القول إن نظرية انتشار المبتكرات تُعد من أبرز الإسهامات لفهم كيفية تبنّي الأفراد والمؤسسات للتقنيات والأفكار الجديدة. فهي توفّر إطارًا تحليليًا غنيًا لفهم سلوك المستخدمين تجاه الابتكار. ومع ذلك، لا بد من النظر إليها بنظرة نقدية تأخذ في الحسبان السياقات الثقافية والتكنولوجية المتغيرة. فالعالم اليوم يشهد تحولات رقمية متسارعة تتطلب تطوير النظريات أو مزجها بنماذج أحدث. لذا، تبقى القيمة الحقيقية للنظرية في مرونتها وقدرتنا على توظيفها بذكاء في بيئات متنوعة.</a:t>
            </a:r>
            <a:endParaRPr lang="ar-EG" b="1" kern="0" dirty="0">
              <a:solidFill>
                <a:srgbClr val="002060"/>
              </a:solidFill>
              <a:latin typeface="Calibri" panose="020F0502020204030204" pitchFamily="34" charset="0"/>
              <a:cs typeface="Calibri" panose="020F0502020204030204" pitchFamily="34" charset="0"/>
            </a:endParaRPr>
          </a:p>
          <a:p>
            <a:pPr algn="ctr" rtl="1"/>
            <a:endParaRPr lang="en-US" dirty="0">
              <a:solidFill>
                <a:srgbClr val="002060"/>
              </a:solidFill>
            </a:endParaRPr>
          </a:p>
        </p:txBody>
      </p:sp>
    </p:spTree>
    <p:extLst>
      <p:ext uri="{BB962C8B-B14F-4D97-AF65-F5344CB8AC3E}">
        <p14:creationId xmlns:p14="http://schemas.microsoft.com/office/powerpoint/2010/main" val="458994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4057575" y="5430629"/>
            <a:ext cx="4524565" cy="829945"/>
          </a:xfrm>
          <a:prstGeom prst="rect">
            <a:avLst/>
          </a:prstGeom>
          <a:noFill/>
        </p:spPr>
        <p:txBody>
          <a:bodyPr wrap="square" rtlCol="0">
            <a:spAutoFit/>
          </a:bodyPr>
          <a:lstStyle/>
          <a:p>
            <a:r>
              <a:rPr lang="en-US" sz="48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900746"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82B332EC-3E70-40B0-9EF3-06EDD5B06E25}"/>
</file>

<file path=docProps/app.xml><?xml version="1.0" encoding="utf-8"?>
<Properties xmlns="http://schemas.openxmlformats.org/officeDocument/2006/extended-properties" xmlns:vt="http://schemas.openxmlformats.org/officeDocument/2006/docPropsVTypes">
  <TotalTime>8055</TotalTime>
  <Words>2960</Words>
  <Application>Microsoft Office PowerPoint</Application>
  <PresentationFormat>Widescreen</PresentationFormat>
  <Paragraphs>290</Paragraphs>
  <Slides>40</Slides>
  <Notes>21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Simplified Arabic</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ShereenFarouk</cp:lastModifiedBy>
  <cp:revision>191</cp:revision>
  <dcterms:created xsi:type="dcterms:W3CDTF">2023-04-29T09:08:00Z</dcterms:created>
  <dcterms:modified xsi:type="dcterms:W3CDTF">2025-07-24T13:29:53Z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