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48" r:id="rId4"/>
  </p:sldMasterIdLst>
  <p:notesMasterIdLst>
    <p:notesMasterId r:id="rId40"/>
  </p:notesMasterIdLst>
  <p:sldIdLst>
    <p:sldId id="331" r:id="rId5"/>
    <p:sldId id="332" r:id="rId6"/>
    <p:sldId id="305" r:id="rId7"/>
    <p:sldId id="340" r:id="rId8"/>
    <p:sldId id="341" r:id="rId9"/>
    <p:sldId id="342" r:id="rId10"/>
    <p:sldId id="343" r:id="rId11"/>
    <p:sldId id="344" r:id="rId12"/>
    <p:sldId id="345" r:id="rId13"/>
    <p:sldId id="346" r:id="rId14"/>
    <p:sldId id="347" r:id="rId15"/>
    <p:sldId id="348" r:id="rId16"/>
    <p:sldId id="349" r:id="rId17"/>
    <p:sldId id="350" r:id="rId18"/>
    <p:sldId id="351" r:id="rId19"/>
    <p:sldId id="352" r:id="rId20"/>
    <p:sldId id="353" r:id="rId21"/>
    <p:sldId id="354" r:id="rId22"/>
    <p:sldId id="355" r:id="rId23"/>
    <p:sldId id="356" r:id="rId24"/>
    <p:sldId id="357" r:id="rId25"/>
    <p:sldId id="358" r:id="rId26"/>
    <p:sldId id="359" r:id="rId27"/>
    <p:sldId id="326" r:id="rId28"/>
    <p:sldId id="360" r:id="rId29"/>
    <p:sldId id="361" r:id="rId30"/>
    <p:sldId id="362" r:id="rId31"/>
    <p:sldId id="363" r:id="rId32"/>
    <p:sldId id="334" r:id="rId33"/>
    <p:sldId id="335" r:id="rId34"/>
    <p:sldId id="336" r:id="rId35"/>
    <p:sldId id="337" r:id="rId36"/>
    <p:sldId id="338" r:id="rId37"/>
    <p:sldId id="333" r:id="rId38"/>
    <p:sldId id="339" r:id="rId39"/>
  </p:sldIdLst>
  <p:sldSz cx="12192000" cy="6858000"/>
  <p:notesSz cx="6858000" cy="9144000"/>
  <p:embeddedFontLst>
    <p:embeddedFont>
      <p:font typeface="Calibri" panose="020F0502020204030204" pitchFamily="34" charset="0"/>
      <p:regular r:id="rId41"/>
      <p:bold r:id="rId42"/>
      <p:italic r:id="rId43"/>
      <p:boldItalic r:id="rId44"/>
    </p:embeddedFont>
    <p:embeddedFont>
      <p:font typeface="Tajawal Medium" panose="00000600000000000000" charset="-78"/>
      <p:regular r:id="rId45"/>
      <p:bold r:id="rId4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7" roundtripDataSignature="AMtx7mgHpRR7AUyJQpjYkgHsTP6hGl7Zo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5" d="100"/>
          <a:sy n="65" d="100"/>
        </p:scale>
        <p:origin x="83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2.fntdata"/><Relationship Id="rId47" Type="http://customschemas.google.com/relationships/presentationmetadata" Target="metadata"/><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3.fntdata"/><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6.fntdata"/><Relationship Id="rId20" Type="http://schemas.openxmlformats.org/officeDocument/2006/relationships/slide" Target="slides/slide16.xml"/><Relationship Id="rId41" Type="http://schemas.openxmlformats.org/officeDocument/2006/relationships/font" Target="fonts/font1.fntdata"/><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023406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1501787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6216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62533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637606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890074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229188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11703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109628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55793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89179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6663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667265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230194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14023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434633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38003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037101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94368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93450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127208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669649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60877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502964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537022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62944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131198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28634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78371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70715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29899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603920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786411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871915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9105289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1"/>
        <p:cNvGrpSpPr/>
        <p:nvPr/>
      </p:nvGrpSpPr>
      <p:grpSpPr>
        <a:xfrm>
          <a:off x="0" y="0"/>
          <a:ext cx="0" cy="0"/>
          <a:chOff x="0" y="0"/>
          <a:chExt cx="0" cy="0"/>
        </a:xfrm>
      </p:grpSpPr>
      <p:sp>
        <p:nvSpPr>
          <p:cNvPr id="22" name="Google Shape;22;p43"/>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r>
              <a:rPr lang="en-US"/>
              <a:t>L1 - </a:t>
            </a:r>
            <a:fld id="{00000000-1234-1234-1234-123412341234}" type="slidenum">
              <a:rPr lang="en-US"/>
              <a:t>‹#›</a:t>
            </a:fld>
            <a:endParaRPr/>
          </a:p>
        </p:txBody>
      </p:sp>
      <p:sp>
        <p:nvSpPr>
          <p:cNvPr id="23" name="Google Shape;23;p43"/>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TITLE OF SLIDE</a:t>
            </a:r>
            <a:endParaRPr sz="2800">
              <a:solidFill>
                <a:srgbClr val="FF9518"/>
              </a:solidFill>
              <a:latin typeface="Tajawal Medium"/>
              <a:ea typeface="Tajawal Medium"/>
              <a:cs typeface="Tajawal Medium"/>
              <a:sym typeface="Tajawal Medium"/>
            </a:endParaRPr>
          </a:p>
        </p:txBody>
      </p:sp>
      <p:sp>
        <p:nvSpPr>
          <p:cNvPr id="24" name="Google Shape;24;p43"/>
          <p:cNvSpPr txBox="1"/>
          <p:nvPr/>
        </p:nvSpPr>
        <p:spPr>
          <a:xfrm>
            <a:off x="272016" y="236724"/>
            <a:ext cx="1484702"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Lecture </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1</a:t>
            </a:r>
            <a:endParaRPr sz="2800">
              <a:solidFill>
                <a:srgbClr val="FF9518"/>
              </a:solidFill>
              <a:latin typeface="Tajawal Medium"/>
              <a:ea typeface="Tajawal Medium"/>
              <a:cs typeface="Tajawal Medium"/>
              <a:sym typeface="Tajawal Medium"/>
            </a:endParaRPr>
          </a:p>
        </p:txBody>
      </p:sp>
      <p:sp>
        <p:nvSpPr>
          <p:cNvPr id="25" name="Google Shape;25;p43"/>
          <p:cNvSpPr txBox="1"/>
          <p:nvPr/>
        </p:nvSpPr>
        <p:spPr>
          <a:xfrm>
            <a:off x="2674188" y="607260"/>
            <a:ext cx="8927261"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TITLE OF SLIDE</a:t>
            </a:r>
            <a:endParaRPr sz="2800">
              <a:solidFill>
                <a:srgbClr val="FF9518"/>
              </a:solidFill>
              <a:latin typeface="Tajawal Medium"/>
              <a:ea typeface="Tajawal Medium"/>
              <a:cs typeface="Tajawal Medium"/>
              <a:sym typeface="Tajawal Medium"/>
            </a:endParaRPr>
          </a:p>
        </p:txBody>
      </p:sp>
      <p:sp>
        <p:nvSpPr>
          <p:cNvPr id="26" name="Google Shape;26;p43"/>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27" name="Google Shape;27;p43"/>
          <p:cNvPicPr preferRelativeResize="0"/>
          <p:nvPr/>
        </p:nvPicPr>
        <p:blipFill rotWithShape="1">
          <a:blip r:embed="rId2">
            <a:alphaModFix/>
          </a:blip>
          <a:srcRect/>
          <a:stretch/>
        </p:blipFill>
        <p:spPr>
          <a:xfrm>
            <a:off x="9833969" y="-27434"/>
            <a:ext cx="2483250" cy="6912868"/>
          </a:xfrm>
          <a:prstGeom prst="rect">
            <a:avLst/>
          </a:prstGeom>
          <a:noFill/>
          <a:ln>
            <a:noFill/>
          </a:ln>
        </p:spPr>
      </p:pic>
      <p:pic>
        <p:nvPicPr>
          <p:cNvPr id="28" name="Google Shape;28;p43"/>
          <p:cNvPicPr preferRelativeResize="0"/>
          <p:nvPr/>
        </p:nvPicPr>
        <p:blipFill rotWithShape="1">
          <a:blip r:embed="rId3">
            <a:alphaModFix/>
          </a:blip>
          <a:srcRect/>
          <a:stretch/>
        </p:blipFill>
        <p:spPr>
          <a:xfrm>
            <a:off x="2297908" y="6377876"/>
            <a:ext cx="9902229" cy="204838"/>
          </a:xfrm>
          <a:prstGeom prst="rect">
            <a:avLst/>
          </a:prstGeom>
          <a:noFill/>
          <a:ln>
            <a:noFill/>
          </a:ln>
        </p:spPr>
      </p:pic>
      <p:pic>
        <p:nvPicPr>
          <p:cNvPr id="29" name="Google Shape;29;p4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0" name="Google Shape;30;p43"/>
          <p:cNvPicPr preferRelativeResize="0"/>
          <p:nvPr/>
        </p:nvPicPr>
        <p:blipFill rotWithShape="1">
          <a:blip r:embed="rId4">
            <a:alphaModFix/>
          </a:blip>
          <a:srcRect/>
          <a:stretch/>
        </p:blipFill>
        <p:spPr>
          <a:xfrm>
            <a:off x="12072675" y="2204822"/>
            <a:ext cx="238650" cy="2709534"/>
          </a:xfrm>
          <a:prstGeom prst="rect">
            <a:avLst/>
          </a:prstGeom>
          <a:noFill/>
          <a:ln>
            <a:noFill/>
          </a:ln>
        </p:spPr>
      </p:pic>
      <p:sp>
        <p:nvSpPr>
          <p:cNvPr id="31" name="Google Shape;31;p43"/>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TITLE OF SLIDE</a:t>
            </a:r>
            <a:endParaRPr sz="2800">
              <a:solidFill>
                <a:srgbClr val="FF9518"/>
              </a:solidFill>
              <a:latin typeface="Tajawal Medium"/>
              <a:ea typeface="Tajawal Medium"/>
              <a:cs typeface="Tajawal Medium"/>
              <a:sym typeface="Tajawal Medium"/>
            </a:endParaRPr>
          </a:p>
        </p:txBody>
      </p:sp>
      <p:sp>
        <p:nvSpPr>
          <p:cNvPr id="32" name="Google Shape;32;p43"/>
          <p:cNvSpPr txBox="1"/>
          <p:nvPr/>
        </p:nvSpPr>
        <p:spPr>
          <a:xfrm>
            <a:off x="272016" y="236724"/>
            <a:ext cx="1484702"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Lecture </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1</a:t>
            </a:r>
            <a:endParaRPr sz="2800">
              <a:solidFill>
                <a:srgbClr val="FF9518"/>
              </a:solidFill>
              <a:latin typeface="Tajawal Medium"/>
              <a:ea typeface="Tajawal Medium"/>
              <a:cs typeface="Tajawal Medium"/>
              <a:sym typeface="Tajawal Medium"/>
            </a:endParaRPr>
          </a:p>
        </p:txBody>
      </p:sp>
      <p:sp>
        <p:nvSpPr>
          <p:cNvPr id="33" name="Google Shape;33;p43"/>
          <p:cNvSpPr/>
          <p:nvPr/>
        </p:nvSpPr>
        <p:spPr>
          <a:xfrm>
            <a:off x="23812" y="12677"/>
            <a:ext cx="9532937" cy="160972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 name="Google Shape;34;p43"/>
          <p:cNvSpPr/>
          <p:nvPr/>
        </p:nvSpPr>
        <p:spPr>
          <a:xfrm>
            <a:off x="217487" y="14265"/>
            <a:ext cx="2446337"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 name="Google Shape;35;p43"/>
          <p:cNvSpPr/>
          <p:nvPr/>
        </p:nvSpPr>
        <p:spPr>
          <a:xfrm>
            <a:off x="109537" y="14265"/>
            <a:ext cx="2446337"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6" name="Google Shape;36;p43"/>
          <p:cNvSpPr/>
          <p:nvPr/>
        </p:nvSpPr>
        <p:spPr>
          <a:xfrm>
            <a:off x="1501775" y="460352"/>
            <a:ext cx="8220075" cy="838200"/>
          </a:xfrm>
          <a:custGeom>
            <a:avLst/>
            <a:gdLst/>
            <a:ahLst/>
            <a:cxnLst/>
            <a:rect l="l" t="t" r="r" b="b"/>
            <a:pathLst>
              <a:path w="3744" h="387" extrusionOk="0">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 name="Google Shape;37;p43"/>
          <p:cNvSpPr/>
          <p:nvPr/>
        </p:nvSpPr>
        <p:spPr>
          <a:xfrm>
            <a:off x="0" y="14265"/>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 name="Google Shape;38;p43"/>
          <p:cNvSpPr txBox="1"/>
          <p:nvPr/>
        </p:nvSpPr>
        <p:spPr>
          <a:xfrm>
            <a:off x="390839" y="251650"/>
            <a:ext cx="1385316"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Lecture</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1</a:t>
            </a:r>
            <a:endParaRPr sz="2800">
              <a:solidFill>
                <a:srgbClr val="FF9518"/>
              </a:solidFill>
              <a:latin typeface="Tajawal Medium"/>
              <a:ea typeface="Tajawal Medium"/>
              <a:cs typeface="Tajawal Medium"/>
              <a:sym typeface="Tajawal Medium"/>
            </a:endParaRPr>
          </a:p>
        </p:txBody>
      </p:sp>
      <p:sp>
        <p:nvSpPr>
          <p:cNvPr id="39" name="Google Shape;39;p43"/>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F2F2F2"/>
              </a:buClr>
              <a:buSzPts val="3600"/>
              <a:buFont typeface="Calibri"/>
              <a:buNone/>
              <a:defRPr sz="3600">
                <a:solidFill>
                  <a:srgbClr val="F2F2F2"/>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43"/>
          <p:cNvSpPr txBox="1">
            <a:spLocks noGrp="1"/>
          </p:cNvSpPr>
          <p:nvPr>
            <p:ph type="body" idx="1"/>
          </p:nvPr>
        </p:nvSpPr>
        <p:spPr>
          <a:xfrm>
            <a:off x="272016" y="1667741"/>
            <a:ext cx="8324454" cy="4509222"/>
          </a:xfrm>
          <a:prstGeom prst="rect">
            <a:avLst/>
          </a:prstGeom>
          <a:noFill/>
          <a:ln>
            <a:noFill/>
          </a:ln>
        </p:spPr>
        <p:txBody>
          <a:bodyPr spcFirstLastPara="1" wrap="square" lIns="91425" tIns="45700" rIns="91425" bIns="45700" anchor="t" anchorCtr="0">
            <a:normAutofit/>
          </a:bodyPr>
          <a:lstStyle>
            <a:lvl1pPr marL="457200" lvl="0" indent="-381000" algn="l">
              <a:lnSpc>
                <a:spcPct val="150000"/>
              </a:lnSpc>
              <a:spcBef>
                <a:spcPts val="1000"/>
              </a:spcBef>
              <a:spcAft>
                <a:spcPts val="0"/>
              </a:spcAft>
              <a:buClr>
                <a:schemeClr val="dk1"/>
              </a:buClr>
              <a:buSzPts val="2400"/>
              <a:buChar char="•"/>
              <a:defRPr sz="2400"/>
            </a:lvl1pPr>
            <a:lvl2pPr marL="914400" lvl="1" indent="-355600" algn="l">
              <a:lnSpc>
                <a:spcPct val="150000"/>
              </a:lnSpc>
              <a:spcBef>
                <a:spcPts val="500"/>
              </a:spcBef>
              <a:spcAft>
                <a:spcPts val="0"/>
              </a:spcAft>
              <a:buClr>
                <a:schemeClr val="dk1"/>
              </a:buClr>
              <a:buSzPts val="2000"/>
              <a:buChar char="•"/>
              <a:defRPr sz="2000"/>
            </a:lvl2pPr>
            <a:lvl3pPr marL="1371600" lvl="2" indent="-342900" algn="l">
              <a:lnSpc>
                <a:spcPct val="150000"/>
              </a:lnSpc>
              <a:spcBef>
                <a:spcPts val="500"/>
              </a:spcBef>
              <a:spcAft>
                <a:spcPts val="0"/>
              </a:spcAft>
              <a:buClr>
                <a:schemeClr val="dk1"/>
              </a:buClr>
              <a:buSzPts val="1800"/>
              <a:buChar char="•"/>
              <a:defRPr sz="1800"/>
            </a:lvl3pPr>
            <a:lvl4pPr marL="1828800" lvl="3" indent="-330200" algn="l">
              <a:lnSpc>
                <a:spcPct val="150000"/>
              </a:lnSpc>
              <a:spcBef>
                <a:spcPts val="500"/>
              </a:spcBef>
              <a:spcAft>
                <a:spcPts val="0"/>
              </a:spcAft>
              <a:buClr>
                <a:schemeClr val="dk1"/>
              </a:buClr>
              <a:buSzPts val="1600"/>
              <a:buChar char="•"/>
              <a:defRPr sz="1600"/>
            </a:lvl4pPr>
            <a:lvl5pPr marL="2286000" lvl="4" indent="-330200" algn="l">
              <a:lnSpc>
                <a:spcPct val="15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41" name="Google Shape;41;p43"/>
          <p:cNvPicPr preferRelativeResize="0"/>
          <p:nvPr/>
        </p:nvPicPr>
        <p:blipFill rotWithShape="1">
          <a:blip r:embed="rId5">
            <a:alphaModFix/>
          </a:blip>
          <a:srcRect/>
          <a:stretch/>
        </p:blipFill>
        <p:spPr>
          <a:xfrm>
            <a:off x="8817450" y="1331392"/>
            <a:ext cx="3179850" cy="4972041"/>
          </a:xfrm>
          <a:prstGeom prst="rect">
            <a:avLst/>
          </a:prstGeom>
          <a:noFill/>
          <a:ln>
            <a:noFill/>
          </a:ln>
        </p:spPr>
      </p:pic>
      <p:pic>
        <p:nvPicPr>
          <p:cNvPr id="42" name="Google Shape;42;p43"/>
          <p:cNvPicPr preferRelativeResize="0"/>
          <p:nvPr/>
        </p:nvPicPr>
        <p:blipFill rotWithShape="1">
          <a:blip r:embed="rId6">
            <a:alphaModFix/>
          </a:blip>
          <a:srcRect/>
          <a:stretch/>
        </p:blipFill>
        <p:spPr>
          <a:xfrm>
            <a:off x="0" y="6191286"/>
            <a:ext cx="781679" cy="700968"/>
          </a:xfrm>
          <a:prstGeom prst="rect">
            <a:avLst/>
          </a:prstGeom>
          <a:noFill/>
          <a:ln>
            <a:noFill/>
          </a:ln>
        </p:spPr>
      </p:pic>
      <p:sp>
        <p:nvSpPr>
          <p:cNvPr id="43" name="Google Shape;43;p43"/>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lvl1pPr marL="457200" lvl="0" indent="-228600" algn="ctr">
              <a:lnSpc>
                <a:spcPct val="150000"/>
              </a:lnSpc>
              <a:spcBef>
                <a:spcPts val="1000"/>
              </a:spcBef>
              <a:spcAft>
                <a:spcPts val="0"/>
              </a:spcAft>
              <a:buClr>
                <a:schemeClr val="dk1"/>
              </a:buClr>
              <a:buSzPts val="2400"/>
              <a:buNone/>
              <a:defRPr sz="2400"/>
            </a:lvl1pPr>
            <a:lvl2pPr marL="914400" lvl="1" indent="-228600" algn="ctr">
              <a:lnSpc>
                <a:spcPct val="150000"/>
              </a:lnSpc>
              <a:spcBef>
                <a:spcPts val="500"/>
              </a:spcBef>
              <a:spcAft>
                <a:spcPts val="0"/>
              </a:spcAft>
              <a:buClr>
                <a:schemeClr val="dk1"/>
              </a:buClr>
              <a:buSzPts val="2000"/>
              <a:buNone/>
              <a:defRPr sz="2000"/>
            </a:lvl2pPr>
            <a:lvl3pPr marL="1371600" lvl="2" indent="-228600" algn="ctr">
              <a:lnSpc>
                <a:spcPct val="150000"/>
              </a:lnSpc>
              <a:spcBef>
                <a:spcPts val="500"/>
              </a:spcBef>
              <a:spcAft>
                <a:spcPts val="0"/>
              </a:spcAft>
              <a:buClr>
                <a:schemeClr val="dk1"/>
              </a:buClr>
              <a:buSzPts val="1800"/>
              <a:buNone/>
              <a:defRPr sz="1800"/>
            </a:lvl3pPr>
            <a:lvl4pPr marL="1828800" lvl="3" indent="-228600" algn="ctr">
              <a:lnSpc>
                <a:spcPct val="150000"/>
              </a:lnSpc>
              <a:spcBef>
                <a:spcPts val="500"/>
              </a:spcBef>
              <a:spcAft>
                <a:spcPts val="0"/>
              </a:spcAft>
              <a:buClr>
                <a:schemeClr val="dk1"/>
              </a:buClr>
              <a:buSzPts val="1600"/>
              <a:buNone/>
              <a:defRPr sz="1600"/>
            </a:lvl4pPr>
            <a:lvl5pPr marL="2286000" lvl="4" indent="-228600" algn="ctr">
              <a:lnSpc>
                <a:spcPct val="150000"/>
              </a:lnSpc>
              <a:spcBef>
                <a:spcPts val="500"/>
              </a:spcBef>
              <a:spcAft>
                <a:spcPts val="0"/>
              </a:spcAft>
              <a:buClr>
                <a:schemeClr val="dk1"/>
              </a:buClr>
              <a:buSzPts val="1600"/>
              <a:buNone/>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82"/>
        <p:cNvGrpSpPr/>
        <p:nvPr/>
      </p:nvGrpSpPr>
      <p:grpSpPr>
        <a:xfrm>
          <a:off x="0" y="0"/>
          <a:ext cx="0" cy="0"/>
          <a:chOff x="0" y="0"/>
          <a:chExt cx="0" cy="0"/>
        </a:xfrm>
      </p:grpSpPr>
      <p:sp>
        <p:nvSpPr>
          <p:cNvPr id="83" name="Google Shape;83;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4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4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6" name="Google Shape;86;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89"/>
        <p:cNvGrpSpPr/>
        <p:nvPr/>
      </p:nvGrpSpPr>
      <p:grpSpPr>
        <a:xfrm>
          <a:off x="0" y="0"/>
          <a:ext cx="0" cy="0"/>
          <a:chOff x="0" y="0"/>
          <a:chExt cx="0" cy="0"/>
        </a:xfrm>
      </p:grpSpPr>
      <p:sp>
        <p:nvSpPr>
          <p:cNvPr id="90" name="Google Shape;90;p4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4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2" name="Google Shape;92;p4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 name="Google Shape;93;p4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4" name="Google Shape;94;p4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8"/>
        <p:cNvGrpSpPr/>
        <p:nvPr/>
      </p:nvGrpSpPr>
      <p:grpSpPr>
        <a:xfrm>
          <a:off x="0" y="0"/>
          <a:ext cx="0" cy="0"/>
          <a:chOff x="0" y="0"/>
          <a:chExt cx="0" cy="0"/>
        </a:xfrm>
      </p:grpSpPr>
      <p:sp>
        <p:nvSpPr>
          <p:cNvPr id="99" name="Google Shape;99;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0" name="Google Shape;10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03"/>
        <p:cNvGrpSpPr/>
        <p:nvPr/>
      </p:nvGrpSpPr>
      <p:grpSpPr>
        <a:xfrm>
          <a:off x="0" y="0"/>
          <a:ext cx="0" cy="0"/>
          <a:chOff x="0" y="0"/>
          <a:chExt cx="0" cy="0"/>
        </a:xfrm>
      </p:grpSpPr>
      <p:sp>
        <p:nvSpPr>
          <p:cNvPr id="104" name="Google Shape;104;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5" name="Google Shape;105;p4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06" name="Google Shape;106;p4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07" name="Google Shape;107;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9" name="Google Shape;109;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10"/>
        <p:cNvGrpSpPr/>
        <p:nvPr/>
      </p:nvGrpSpPr>
      <p:grpSpPr>
        <a:xfrm>
          <a:off x="0" y="0"/>
          <a:ext cx="0" cy="0"/>
          <a:chOff x="0" y="0"/>
          <a:chExt cx="0" cy="0"/>
        </a:xfrm>
      </p:grpSpPr>
      <p:sp>
        <p:nvSpPr>
          <p:cNvPr id="111" name="Google Shape;111;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2" name="Google Shape;112;p50"/>
          <p:cNvSpPr>
            <a:spLocks noGrp="1"/>
          </p:cNvSpPr>
          <p:nvPr>
            <p:ph type="pic" idx="2"/>
          </p:nvPr>
        </p:nvSpPr>
        <p:spPr>
          <a:xfrm>
            <a:off x="5183188" y="987425"/>
            <a:ext cx="6172200" cy="4873625"/>
          </a:xfrm>
          <a:prstGeom prst="rect">
            <a:avLst/>
          </a:prstGeom>
          <a:noFill/>
          <a:ln>
            <a:noFill/>
          </a:ln>
        </p:spPr>
      </p:sp>
      <p:sp>
        <p:nvSpPr>
          <p:cNvPr id="113" name="Google Shape;113;p5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14" name="Google Shape;114;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5" name="Google Shape;115;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17"/>
        <p:cNvGrpSpPr/>
        <p:nvPr/>
      </p:nvGrpSpPr>
      <p:grpSpPr>
        <a:xfrm>
          <a:off x="0" y="0"/>
          <a:ext cx="0" cy="0"/>
          <a:chOff x="0" y="0"/>
          <a:chExt cx="0" cy="0"/>
        </a:xfrm>
      </p:grpSpPr>
      <p:sp>
        <p:nvSpPr>
          <p:cNvPr id="118" name="Google Shape;118;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9" name="Google Shape;119;p5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0" name="Google Shape;120;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1" name="Google Shape;121;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2" name="Google Shape;122;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23"/>
        <p:cNvGrpSpPr/>
        <p:nvPr/>
      </p:nvGrpSpPr>
      <p:grpSpPr>
        <a:xfrm>
          <a:off x="0" y="0"/>
          <a:ext cx="0" cy="0"/>
          <a:chOff x="0" y="0"/>
          <a:chExt cx="0" cy="0"/>
        </a:xfrm>
      </p:grpSpPr>
      <p:sp>
        <p:nvSpPr>
          <p:cNvPr id="124" name="Google Shape;124;p5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5" name="Google Shape;125;p5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6" name="Google Shape;126;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8" name="Google Shape;128;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95935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2243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91413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0"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9.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0.xml"/><Relationship Id="rId5" Type="http://schemas.openxmlformats.org/officeDocument/2006/relationships/image" Target="../media/image7.png"/><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4.png"/><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7.jpeg"/><Relationship Id="rId7" Type="http://schemas.openxmlformats.org/officeDocument/2006/relationships/image" Target="../media/image14.svg"/><Relationship Id="rId2" Type="http://schemas.openxmlformats.org/officeDocument/2006/relationships/notesSlide" Target="../notesSlides/notesSlide35.xml"/><Relationship Id="rId1" Type="http://schemas.openxmlformats.org/officeDocument/2006/relationships/slideLayout" Target="../slideLayouts/slideLayout11.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60139" y="5236539"/>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 Dr. </a:t>
            </a:r>
            <a:r>
              <a:rPr lang="en-US" sz="2400" b="1" dirty="0" err="1">
                <a:solidFill>
                  <a:srgbClr val="00B0F0"/>
                </a:solidFill>
                <a:latin typeface="Times New Roman" panose="02020603050405020304" pitchFamily="18" charset="0"/>
                <a:cs typeface="Times New Roman" panose="02020603050405020304" pitchFamily="18" charset="0"/>
              </a:rPr>
              <a:t>Asma</a:t>
            </a:r>
            <a:r>
              <a:rPr lang="en-US" sz="2400" b="1" dirty="0">
                <a:solidFill>
                  <a:srgbClr val="00B0F0"/>
                </a:solidFill>
                <a:latin typeface="Times New Roman" panose="02020603050405020304" pitchFamily="18" charset="0"/>
                <a:cs typeface="Times New Roman" panose="02020603050405020304" pitchFamily="18" charset="0"/>
              </a:rPr>
              <a:t> </a:t>
            </a:r>
            <a:r>
              <a:rPr lang="en-US" sz="2400" b="1" dirty="0" err="1">
                <a:solidFill>
                  <a:srgbClr val="00B0F0"/>
                </a:solidFill>
                <a:latin typeface="Times New Roman" panose="02020603050405020304" pitchFamily="18" charset="0"/>
                <a:cs typeface="Times New Roman" panose="02020603050405020304" pitchFamily="18" charset="0"/>
              </a:rPr>
              <a:t>Abuanzeh</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36605" y="2776249"/>
            <a:ext cx="5994001" cy="584775"/>
          </a:xfrm>
          <a:prstGeom prst="rect">
            <a:avLst/>
          </a:prstGeom>
          <a:noFill/>
        </p:spPr>
        <p:txBody>
          <a:bodyPr wrap="square" rtlCol="0">
            <a:spAutoFit/>
          </a:bodyPr>
          <a:lstStyle/>
          <a:p>
            <a:r>
              <a:rPr lang="en-US" sz="3200" b="1" dirty="0">
                <a:solidFill>
                  <a:schemeClr val="tx1"/>
                </a:solidFill>
                <a:latin typeface="Times New Roman" panose="02020603050405020304" pitchFamily="18" charset="0"/>
                <a:cs typeface="Times New Roman" panose="02020603050405020304" pitchFamily="18" charset="0"/>
              </a:rPr>
              <a:t>Global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35331" y="610761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671944" y="5653969"/>
            <a:ext cx="1225015" cy="400110"/>
          </a:xfrm>
          <a:prstGeom prst="rect">
            <a:avLst/>
          </a:prstGeom>
          <a:noFill/>
        </p:spPr>
        <p:txBody>
          <a:bodyPr wrap="none" rtlCol="0">
            <a:spAutoFit/>
          </a:bodyPr>
          <a:lstStyle/>
          <a:p>
            <a:r>
              <a:rPr lang="en-US" sz="2000" b="1" dirty="0">
                <a:solidFill>
                  <a:schemeClr val="tx1"/>
                </a:solidFill>
                <a:latin typeface="Times New Roman" panose="02020603050405020304" pitchFamily="18" charset="0"/>
                <a:cs typeface="Times New Roman" panose="02020603050405020304" pitchFamily="18" charset="0"/>
              </a:rPr>
              <a:t>PMG</a:t>
            </a:r>
            <a:r>
              <a:rPr lang="en-US" sz="1800" b="1" dirty="0" smtClean="0">
                <a:solidFill>
                  <a:schemeClr val="tx1"/>
                </a:solidFill>
                <a:latin typeface="Times New Roman" panose="02020603050405020304" pitchFamily="18" charset="0"/>
                <a:cs typeface="Times New Roman" panose="02020603050405020304" pitchFamily="18" charset="0"/>
              </a:rPr>
              <a:t> </a:t>
            </a:r>
            <a:r>
              <a:rPr lang="en-US" sz="2000" b="1" dirty="0">
                <a:solidFill>
                  <a:schemeClr val="tx1"/>
                </a:solidFill>
                <a:latin typeface="Times New Roman" panose="02020603050405020304" pitchFamily="18" charset="0"/>
                <a:cs typeface="Times New Roman" panose="02020603050405020304" pitchFamily="18" charset="0"/>
              </a:rPr>
              <a:t>661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13942943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70583" y="4747898"/>
            <a:ext cx="2674130" cy="338554"/>
          </a:xfrm>
          <a:prstGeom prst="rect">
            <a:avLst/>
          </a:prstGeom>
          <a:noFill/>
        </p:spPr>
        <p:txBody>
          <a:bodyPr wrap="none" rtlCol="0">
            <a:spAutoFit/>
          </a:bodyPr>
          <a:lstStyle/>
          <a:p>
            <a:r>
              <a:rPr lang="en-US" sz="1600" b="1" dirty="0">
                <a:solidFill>
                  <a:schemeClr val="tx1"/>
                </a:solidFill>
                <a:latin typeface="Times New Roman" panose="02020603050405020304" pitchFamily="18" charset="0"/>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987283" y="393574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114585" y="4459008"/>
            <a:ext cx="1167307"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PMG661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Asma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Abuanzeh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5760A6C-566F-B7E3-1EEE-CB29F0CF0113}"/>
              </a:ext>
            </a:extLst>
          </p:cNvPr>
          <p:cNvSpPr txBox="1"/>
          <p:nvPr/>
        </p:nvSpPr>
        <p:spPr>
          <a:xfrm>
            <a:off x="7698238" y="2451162"/>
            <a:ext cx="4251485" cy="523220"/>
          </a:xfrm>
          <a:prstGeom prst="rect">
            <a:avLst/>
          </a:prstGeom>
          <a:noFill/>
        </p:spPr>
        <p:txBody>
          <a:bodyPr wrap="none" rtlCol="0">
            <a:spAutoFit/>
          </a:bodyPr>
          <a:lstStyle/>
          <a:p>
            <a:r>
              <a:rPr lang="en-US" sz="2800" b="1" dirty="0">
                <a:solidFill>
                  <a:schemeClr val="tx1"/>
                </a:solidFill>
                <a:latin typeface="Times New Roman" panose="02020603050405020304" pitchFamily="18" charset="0"/>
                <a:cs typeface="Times New Roman" panose="02020603050405020304" pitchFamily="18" charset="0"/>
              </a:rPr>
              <a:t>Global Project </a:t>
            </a:r>
            <a:r>
              <a:rPr lang="en-US" sz="2800" b="1" dirty="0" smtClean="0">
                <a:solidFill>
                  <a:schemeClr val="tx1"/>
                </a:solidFill>
                <a:latin typeface="Times New Roman" panose="02020603050405020304" pitchFamily="18" charset="0"/>
                <a:cs typeface="Times New Roman" panose="02020603050405020304" pitchFamily="18" charset="0"/>
              </a:rPr>
              <a:t>Leadership</a:t>
            </a:r>
            <a:endParaRPr lang="en-US"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64409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3</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229600" cy="3046988"/>
          </a:xfrm>
          <a:prstGeom prst="rect">
            <a:avLst/>
          </a:prstGeom>
        </p:spPr>
        <p:txBody>
          <a:bodyPr wrap="square">
            <a:spAutoFit/>
          </a:bodyPr>
          <a:lstStyle/>
          <a:p>
            <a:r>
              <a:rPr lang="en-US" sz="2400" dirty="0">
                <a:solidFill>
                  <a:schemeClr val="accent1"/>
                </a:solidFill>
              </a:rPr>
              <a:t>Global Project </a:t>
            </a:r>
            <a:r>
              <a:rPr lang="en-US" sz="2400" dirty="0" smtClean="0">
                <a:solidFill>
                  <a:schemeClr val="accent1"/>
                </a:solidFill>
              </a:rPr>
              <a:t>Leadership</a:t>
            </a:r>
          </a:p>
          <a:p>
            <a:endParaRPr lang="en-US" sz="2400" dirty="0" smtClean="0">
              <a:solidFill>
                <a:schemeClr val="accent1"/>
              </a:solidFill>
            </a:endParaRPr>
          </a:p>
          <a:p>
            <a:pPr algn="just"/>
            <a:r>
              <a:rPr lang="en-US" sz="2400" dirty="0" smtClean="0"/>
              <a:t>Project </a:t>
            </a:r>
            <a:r>
              <a:rPr lang="en-US" sz="2400" dirty="0"/>
              <a:t>leadership can be defined as the creation of a vision about the project objectives that directs all team members to work towards it. Good project leaders are able to influence the task prioritization and the availability of the project team members towards achieving the project goals and strategies.</a:t>
            </a:r>
          </a:p>
        </p:txBody>
      </p:sp>
    </p:spTree>
    <p:extLst>
      <p:ext uri="{BB962C8B-B14F-4D97-AF65-F5344CB8AC3E}">
        <p14:creationId xmlns:p14="http://schemas.microsoft.com/office/powerpoint/2010/main" val="16607582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4</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229600" cy="3046988"/>
          </a:xfrm>
          <a:prstGeom prst="rect">
            <a:avLst/>
          </a:prstGeom>
        </p:spPr>
        <p:txBody>
          <a:bodyPr wrap="square">
            <a:spAutoFit/>
          </a:bodyPr>
          <a:lstStyle/>
          <a:p>
            <a:r>
              <a:rPr lang="en-US" sz="2400" dirty="0">
                <a:solidFill>
                  <a:schemeClr val="accent1"/>
                </a:solidFill>
              </a:rPr>
              <a:t>Global Project </a:t>
            </a:r>
            <a:r>
              <a:rPr lang="en-US" sz="2400" dirty="0" smtClean="0">
                <a:solidFill>
                  <a:schemeClr val="accent1"/>
                </a:solidFill>
              </a:rPr>
              <a:t>Leadership</a:t>
            </a:r>
          </a:p>
          <a:p>
            <a:endParaRPr lang="en-US" sz="2400" dirty="0" smtClean="0">
              <a:solidFill>
                <a:schemeClr val="accent1"/>
              </a:solidFill>
            </a:endParaRPr>
          </a:p>
          <a:p>
            <a:pPr algn="just"/>
            <a:r>
              <a:rPr lang="en-US" sz="2400" dirty="0"/>
              <a:t>Project managers that already have a good notion of leadership skills in traditional projects can use these recommendations to evaluate their current practices, complete their preferred leadership models and theories and effectively lead a project team composed of people located in different countries.</a:t>
            </a:r>
          </a:p>
        </p:txBody>
      </p:sp>
    </p:spTree>
    <p:extLst>
      <p:ext uri="{BB962C8B-B14F-4D97-AF65-F5344CB8AC3E}">
        <p14:creationId xmlns:p14="http://schemas.microsoft.com/office/powerpoint/2010/main" val="26467502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5</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229600" cy="3785652"/>
          </a:xfrm>
          <a:prstGeom prst="rect">
            <a:avLst/>
          </a:prstGeom>
        </p:spPr>
        <p:txBody>
          <a:bodyPr wrap="square">
            <a:spAutoFit/>
          </a:bodyPr>
          <a:lstStyle/>
          <a:p>
            <a:r>
              <a:rPr lang="en-US" sz="2400" dirty="0">
                <a:solidFill>
                  <a:schemeClr val="accent1"/>
                </a:solidFill>
              </a:rPr>
              <a:t>Project management and </a:t>
            </a:r>
            <a:r>
              <a:rPr lang="en-US" sz="2400" dirty="0" smtClean="0">
                <a:solidFill>
                  <a:schemeClr val="accent1"/>
                </a:solidFill>
              </a:rPr>
              <a:t>leadership</a:t>
            </a:r>
          </a:p>
          <a:p>
            <a:endParaRPr lang="en-US" sz="2400" dirty="0" smtClean="0">
              <a:solidFill>
                <a:schemeClr val="accent1"/>
              </a:solidFill>
            </a:endParaRPr>
          </a:p>
          <a:p>
            <a:pPr algn="just"/>
            <a:r>
              <a:rPr lang="en-US" sz="2400" dirty="0" smtClean="0">
                <a:solidFill>
                  <a:schemeClr val="tx1"/>
                </a:solidFill>
              </a:rPr>
              <a:t>Project </a:t>
            </a:r>
            <a:r>
              <a:rPr lang="en-US" sz="2400" dirty="0">
                <a:solidFill>
                  <a:schemeClr val="tx1"/>
                </a:solidFill>
              </a:rPr>
              <a:t>managers make use of proven practices to plan project activities and monitor important elements such as cost, scope, time, quality and risks. Examples of these management practices are presented by bodies of knowledge such as the PMBOK® Guide, ICB and PRINCE2®. Project management is the application of these practices by using 'hard skills' such as planning, estimating and controlling.</a:t>
            </a:r>
          </a:p>
        </p:txBody>
      </p:sp>
    </p:spTree>
    <p:extLst>
      <p:ext uri="{BB962C8B-B14F-4D97-AF65-F5344CB8AC3E}">
        <p14:creationId xmlns:p14="http://schemas.microsoft.com/office/powerpoint/2010/main" val="27670185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6</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111436" cy="3293209"/>
          </a:xfrm>
          <a:prstGeom prst="rect">
            <a:avLst/>
          </a:prstGeom>
        </p:spPr>
        <p:txBody>
          <a:bodyPr wrap="square">
            <a:spAutoFit/>
          </a:bodyPr>
          <a:lstStyle/>
          <a:p>
            <a:r>
              <a:rPr lang="en-US" sz="2400" dirty="0">
                <a:solidFill>
                  <a:schemeClr val="accent1"/>
                </a:solidFill>
              </a:rPr>
              <a:t>Global leadership </a:t>
            </a:r>
            <a:endParaRPr lang="en-US" sz="2400" dirty="0" smtClean="0">
              <a:solidFill>
                <a:schemeClr val="accent1"/>
              </a:solidFill>
            </a:endParaRPr>
          </a:p>
          <a:p>
            <a:endParaRPr lang="en-US" sz="2400" dirty="0" smtClean="0">
              <a:solidFill>
                <a:schemeClr val="accent1"/>
              </a:solidFill>
            </a:endParaRPr>
          </a:p>
          <a:p>
            <a:pPr algn="just"/>
            <a:r>
              <a:rPr lang="en-US" sz="2000" dirty="0" smtClean="0">
                <a:solidFill>
                  <a:schemeClr val="tx1"/>
                </a:solidFill>
              </a:rPr>
              <a:t>Each </a:t>
            </a:r>
            <a:r>
              <a:rPr lang="en-US" sz="2000" dirty="0">
                <a:solidFill>
                  <a:schemeClr val="tx1"/>
                </a:solidFill>
              </a:rPr>
              <a:t>dimension of global projects adds a series of leadership challenges. Some of these challenges are listed below, together with strategies that can help you to surmount the global barriers</a:t>
            </a:r>
            <a:r>
              <a:rPr lang="en-US" sz="2000" dirty="0" smtClean="0">
                <a:solidFill>
                  <a:schemeClr val="tx1"/>
                </a:solidFill>
              </a:rPr>
              <a:t>:</a:t>
            </a:r>
          </a:p>
          <a:p>
            <a:pPr algn="just"/>
            <a:r>
              <a:rPr lang="en-US" sz="2000" dirty="0" smtClean="0">
                <a:solidFill>
                  <a:srgbClr val="FF0000"/>
                </a:solidFill>
              </a:rPr>
              <a:t>* </a:t>
            </a:r>
            <a:r>
              <a:rPr lang="en-US" sz="2000" dirty="0">
                <a:solidFill>
                  <a:srgbClr val="FF0000"/>
                </a:solidFill>
              </a:rPr>
              <a:t>Number of distant </a:t>
            </a:r>
            <a:r>
              <a:rPr lang="en-US" sz="2000" dirty="0" smtClean="0">
                <a:solidFill>
                  <a:srgbClr val="FF0000"/>
                </a:solidFill>
              </a:rPr>
              <a:t>locations </a:t>
            </a:r>
            <a:r>
              <a:rPr lang="en-US" sz="2000" dirty="0" smtClean="0">
                <a:solidFill>
                  <a:schemeClr val="tx1"/>
                </a:solidFill>
              </a:rPr>
              <a:t>- </a:t>
            </a:r>
            <a:r>
              <a:rPr lang="en-US" sz="2000" dirty="0">
                <a:solidFill>
                  <a:schemeClr val="tx1"/>
                </a:solidFill>
              </a:rPr>
              <a:t>the geographical distances can </a:t>
            </a:r>
            <a:r>
              <a:rPr lang="en-US" sz="2000" dirty="0" smtClean="0">
                <a:solidFill>
                  <a:schemeClr val="tx1"/>
                </a:solidFill>
              </a:rPr>
              <a:t>be barriers </a:t>
            </a:r>
            <a:r>
              <a:rPr lang="en-US" sz="2000" dirty="0">
                <a:solidFill>
                  <a:schemeClr val="tx1"/>
                </a:solidFill>
              </a:rPr>
              <a:t>to relationship building, as there will be fewer opportunities for informal discussions and team events. Leaders will need to structure the project vision in creative ways to communicate it equally across all the locations.</a:t>
            </a:r>
          </a:p>
        </p:txBody>
      </p:sp>
    </p:spTree>
    <p:extLst>
      <p:ext uri="{BB962C8B-B14F-4D97-AF65-F5344CB8AC3E}">
        <p14:creationId xmlns:p14="http://schemas.microsoft.com/office/powerpoint/2010/main" val="25593075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7</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111436" cy="2369880"/>
          </a:xfrm>
          <a:prstGeom prst="rect">
            <a:avLst/>
          </a:prstGeom>
        </p:spPr>
        <p:txBody>
          <a:bodyPr wrap="square">
            <a:spAutoFit/>
          </a:bodyPr>
          <a:lstStyle/>
          <a:p>
            <a:r>
              <a:rPr lang="en-US" sz="2400" dirty="0">
                <a:solidFill>
                  <a:schemeClr val="accent1"/>
                </a:solidFill>
              </a:rPr>
              <a:t>Global leadership </a:t>
            </a:r>
            <a:endParaRPr lang="en-US" sz="2400" dirty="0" smtClean="0">
              <a:solidFill>
                <a:schemeClr val="accent1"/>
              </a:solidFill>
            </a:endParaRPr>
          </a:p>
          <a:p>
            <a:endParaRPr lang="en-US" sz="2400" dirty="0" smtClean="0">
              <a:solidFill>
                <a:schemeClr val="accent1"/>
              </a:solidFill>
            </a:endParaRPr>
          </a:p>
          <a:p>
            <a:pPr algn="just"/>
            <a:r>
              <a:rPr lang="en-US" sz="2000" dirty="0">
                <a:solidFill>
                  <a:srgbClr val="FF0000"/>
                </a:solidFill>
              </a:rPr>
              <a:t>* Number of different </a:t>
            </a:r>
            <a:r>
              <a:rPr lang="en-US" sz="2000" dirty="0" smtClean="0">
                <a:solidFill>
                  <a:srgbClr val="FF0000"/>
                </a:solidFill>
              </a:rPr>
              <a:t>organizations - </a:t>
            </a:r>
            <a:r>
              <a:rPr lang="en-US" sz="2000" dirty="0">
                <a:solidFill>
                  <a:schemeClr val="tx1"/>
                </a:solidFill>
              </a:rPr>
              <a:t>team members working for different </a:t>
            </a:r>
            <a:r>
              <a:rPr lang="en-US" sz="2000" dirty="0" smtClean="0">
                <a:solidFill>
                  <a:schemeClr val="tx1"/>
                </a:solidFill>
              </a:rPr>
              <a:t>organizations </a:t>
            </a:r>
            <a:r>
              <a:rPr lang="en-US" sz="2000" dirty="0">
                <a:solidFill>
                  <a:schemeClr val="tx1"/>
                </a:solidFill>
              </a:rPr>
              <a:t>can have competing interests and hidden agendas. Good leaders keep their eyes and minds open for the different perspectives, aiming to identify and reconcile the various factors of motivation.</a:t>
            </a:r>
          </a:p>
        </p:txBody>
      </p:sp>
    </p:spTree>
    <p:extLst>
      <p:ext uri="{BB962C8B-B14F-4D97-AF65-F5344CB8AC3E}">
        <p14:creationId xmlns:p14="http://schemas.microsoft.com/office/powerpoint/2010/main" val="22966330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8</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111436" cy="2369880"/>
          </a:xfrm>
          <a:prstGeom prst="rect">
            <a:avLst/>
          </a:prstGeom>
        </p:spPr>
        <p:txBody>
          <a:bodyPr wrap="square">
            <a:spAutoFit/>
          </a:bodyPr>
          <a:lstStyle/>
          <a:p>
            <a:r>
              <a:rPr lang="en-US" sz="2400" dirty="0">
                <a:solidFill>
                  <a:schemeClr val="accent1"/>
                </a:solidFill>
              </a:rPr>
              <a:t>Global leadership </a:t>
            </a:r>
            <a:endParaRPr lang="en-US" sz="2400" dirty="0" smtClean="0">
              <a:solidFill>
                <a:schemeClr val="accent1"/>
              </a:solidFill>
            </a:endParaRPr>
          </a:p>
          <a:p>
            <a:endParaRPr lang="en-US" sz="2400" dirty="0" smtClean="0">
              <a:solidFill>
                <a:schemeClr val="accent1"/>
              </a:solidFill>
            </a:endParaRPr>
          </a:p>
          <a:p>
            <a:pPr algn="just"/>
            <a:r>
              <a:rPr lang="en-US" sz="2000" dirty="0" smtClean="0">
                <a:solidFill>
                  <a:srgbClr val="FF0000"/>
                </a:solidFill>
              </a:rPr>
              <a:t>* Country </a:t>
            </a:r>
            <a:r>
              <a:rPr lang="en-US" sz="2000" dirty="0">
                <a:solidFill>
                  <a:srgbClr val="FF0000"/>
                </a:solidFill>
              </a:rPr>
              <a:t>cultures </a:t>
            </a:r>
            <a:r>
              <a:rPr lang="en-US" sz="2000" dirty="0">
                <a:solidFill>
                  <a:schemeClr val="tx1"/>
                </a:solidFill>
              </a:rPr>
              <a:t>- people coming from different countries can have various sources of motivation, diverse priorities and dissimilar values and ethics. Good leaders must consider all these factors and the cultural dimensions to align, motivate and inspire the global team members.</a:t>
            </a:r>
          </a:p>
        </p:txBody>
      </p:sp>
    </p:spTree>
    <p:extLst>
      <p:ext uri="{BB962C8B-B14F-4D97-AF65-F5344CB8AC3E}">
        <p14:creationId xmlns:p14="http://schemas.microsoft.com/office/powerpoint/2010/main" val="28304838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9</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111436" cy="2677656"/>
          </a:xfrm>
          <a:prstGeom prst="rect">
            <a:avLst/>
          </a:prstGeom>
        </p:spPr>
        <p:txBody>
          <a:bodyPr wrap="square">
            <a:spAutoFit/>
          </a:bodyPr>
          <a:lstStyle/>
          <a:p>
            <a:r>
              <a:rPr lang="en-US" sz="2400" dirty="0">
                <a:solidFill>
                  <a:schemeClr val="accent1"/>
                </a:solidFill>
              </a:rPr>
              <a:t>Global leadership </a:t>
            </a:r>
            <a:endParaRPr lang="en-US" sz="2400" dirty="0" smtClean="0">
              <a:solidFill>
                <a:schemeClr val="accent1"/>
              </a:solidFill>
            </a:endParaRPr>
          </a:p>
          <a:p>
            <a:endParaRPr lang="en-US" sz="2400" dirty="0" smtClean="0">
              <a:solidFill>
                <a:schemeClr val="accent1"/>
              </a:solidFill>
            </a:endParaRPr>
          </a:p>
          <a:p>
            <a:pPr algn="just"/>
            <a:r>
              <a:rPr lang="en-US" sz="2000" dirty="0">
                <a:solidFill>
                  <a:srgbClr val="FF0000"/>
                </a:solidFill>
              </a:rPr>
              <a:t>* Different languages</a:t>
            </a:r>
            <a:r>
              <a:rPr lang="en-US" sz="2000" dirty="0">
                <a:solidFill>
                  <a:schemeClr val="accent1"/>
                </a:solidFill>
              </a:rPr>
              <a:t> </a:t>
            </a:r>
            <a:r>
              <a:rPr lang="en-US" sz="2000" dirty="0">
                <a:solidFill>
                  <a:schemeClr val="tx1"/>
                </a:solidFill>
              </a:rPr>
              <a:t>- team members with different native </a:t>
            </a:r>
            <a:r>
              <a:rPr lang="en-US" sz="2000" dirty="0" smtClean="0">
                <a:solidFill>
                  <a:schemeClr val="tx1"/>
                </a:solidFill>
              </a:rPr>
              <a:t>languages may </a:t>
            </a:r>
            <a:r>
              <a:rPr lang="en-US" sz="2000" dirty="0">
                <a:solidFill>
                  <a:schemeClr val="tx1"/>
                </a:solidFill>
              </a:rPr>
              <a:t>not understand or may have imprecise interpretations of sentences in foreign languages. Good global leaders may find local allies that translate the project vision and constantly communicate it and reinforce it to the local teams, using local languages and expressions.</a:t>
            </a:r>
            <a:endParaRPr lang="en-US" sz="1800" dirty="0">
              <a:solidFill>
                <a:schemeClr val="tx1"/>
              </a:solidFill>
            </a:endParaRPr>
          </a:p>
        </p:txBody>
      </p:sp>
    </p:spTree>
    <p:extLst>
      <p:ext uri="{BB962C8B-B14F-4D97-AF65-F5344CB8AC3E}">
        <p14:creationId xmlns:p14="http://schemas.microsoft.com/office/powerpoint/2010/main" val="5970864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10</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229600" cy="3847207"/>
          </a:xfrm>
          <a:prstGeom prst="rect">
            <a:avLst/>
          </a:prstGeom>
        </p:spPr>
        <p:txBody>
          <a:bodyPr wrap="square">
            <a:spAutoFit/>
          </a:bodyPr>
          <a:lstStyle/>
          <a:p>
            <a:r>
              <a:rPr lang="en-US" sz="2400" dirty="0">
                <a:solidFill>
                  <a:schemeClr val="accent1"/>
                </a:solidFill>
              </a:rPr>
              <a:t>Global leadership </a:t>
            </a:r>
            <a:endParaRPr lang="en-US" sz="2400" dirty="0" smtClean="0">
              <a:solidFill>
                <a:schemeClr val="accent1"/>
              </a:solidFill>
            </a:endParaRPr>
          </a:p>
          <a:p>
            <a:pPr marL="342900" indent="-342900" algn="just">
              <a:buFont typeface="Arial" panose="020B0604020202020204" pitchFamily="34" charset="0"/>
              <a:buChar char="•"/>
            </a:pPr>
            <a:r>
              <a:rPr lang="en-US" sz="2000" dirty="0" smtClean="0">
                <a:solidFill>
                  <a:srgbClr val="FF0000"/>
                </a:solidFill>
              </a:rPr>
              <a:t>Time </a:t>
            </a:r>
            <a:r>
              <a:rPr lang="en-US" sz="2000" dirty="0">
                <a:solidFill>
                  <a:srgbClr val="FF0000"/>
                </a:solidFill>
              </a:rPr>
              <a:t>zones </a:t>
            </a:r>
            <a:r>
              <a:rPr lang="en-US" sz="2000" dirty="0">
                <a:solidFill>
                  <a:schemeClr val="tx1"/>
                </a:solidFill>
              </a:rPr>
              <a:t>- the development of motivation and relationship building without a 'shared time' can be extremely difficult and frustrating for project managers. The team members may tend to ignore the asynchronous communication or keep it as low priority. Few people will feel motivated or inspired by someone they rarely meet. Global leaders must plan for shared time, organize co-located team events, travel to meet the team members during key activities and coach key team members to function as local leaders during all project phases</a:t>
            </a:r>
            <a:r>
              <a:rPr lang="en-US" sz="2000" dirty="0" smtClean="0">
                <a:solidFill>
                  <a:schemeClr val="tx1"/>
                </a:solidFill>
              </a:rPr>
              <a:t>.</a:t>
            </a:r>
          </a:p>
          <a:p>
            <a:pPr algn="just"/>
            <a:r>
              <a:rPr lang="en-US" sz="2000" dirty="0" smtClean="0">
                <a:solidFill>
                  <a:schemeClr val="tx1"/>
                </a:solidFill>
              </a:rPr>
              <a:t>The </a:t>
            </a:r>
            <a:r>
              <a:rPr lang="en-US" sz="2000" dirty="0">
                <a:solidFill>
                  <a:schemeClr val="tx1"/>
                </a:solidFill>
              </a:rPr>
              <a:t>next sections review the leadership activities in more detail, providing recommendations to global project managers.</a:t>
            </a:r>
            <a:endParaRPr lang="en-US" sz="1800" dirty="0">
              <a:solidFill>
                <a:schemeClr val="tx1"/>
              </a:solidFill>
            </a:endParaRPr>
          </a:p>
        </p:txBody>
      </p:sp>
    </p:spTree>
    <p:extLst>
      <p:ext uri="{BB962C8B-B14F-4D97-AF65-F5344CB8AC3E}">
        <p14:creationId xmlns:p14="http://schemas.microsoft.com/office/powerpoint/2010/main" val="34143249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11</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229600" cy="2677656"/>
          </a:xfrm>
          <a:prstGeom prst="rect">
            <a:avLst/>
          </a:prstGeom>
        </p:spPr>
        <p:txBody>
          <a:bodyPr wrap="square">
            <a:spAutoFit/>
          </a:bodyPr>
          <a:lstStyle/>
          <a:p>
            <a:r>
              <a:rPr lang="en-US" sz="2400" dirty="0" smtClean="0">
                <a:solidFill>
                  <a:schemeClr val="accent1"/>
                </a:solidFill>
              </a:rPr>
              <a:t>Commitment</a:t>
            </a:r>
          </a:p>
          <a:p>
            <a:endParaRPr lang="en-US" sz="2400" dirty="0">
              <a:solidFill>
                <a:schemeClr val="accent1"/>
              </a:solidFill>
            </a:endParaRPr>
          </a:p>
          <a:p>
            <a:pPr algn="just"/>
            <a:r>
              <a:rPr lang="en-US" sz="2400" dirty="0" smtClean="0">
                <a:solidFill>
                  <a:schemeClr val="tx1"/>
                </a:solidFill>
              </a:rPr>
              <a:t>How </a:t>
            </a:r>
            <a:r>
              <a:rPr lang="en-US" sz="2400" dirty="0">
                <a:solidFill>
                  <a:schemeClr val="tx1"/>
                </a:solidFill>
              </a:rPr>
              <a:t>can you obtain commitment from global team members? How can you develop followers in the different locations that can disseminate the project vision and make sure that all team members across the globe are aligned on the project objectives and strategies?</a:t>
            </a:r>
            <a:endParaRPr lang="en-US" sz="1800" dirty="0">
              <a:solidFill>
                <a:schemeClr val="tx1"/>
              </a:solidFill>
            </a:endParaRPr>
          </a:p>
        </p:txBody>
      </p:sp>
    </p:spTree>
    <p:extLst>
      <p:ext uri="{BB962C8B-B14F-4D97-AF65-F5344CB8AC3E}">
        <p14:creationId xmlns:p14="http://schemas.microsoft.com/office/powerpoint/2010/main" val="5076714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12</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229600" cy="3600986"/>
          </a:xfrm>
          <a:prstGeom prst="rect">
            <a:avLst/>
          </a:prstGeom>
        </p:spPr>
        <p:txBody>
          <a:bodyPr wrap="square">
            <a:spAutoFit/>
          </a:bodyPr>
          <a:lstStyle/>
          <a:p>
            <a:r>
              <a:rPr lang="en-US" sz="2400" dirty="0" smtClean="0">
                <a:solidFill>
                  <a:schemeClr val="accent1"/>
                </a:solidFill>
              </a:rPr>
              <a:t>Commitment</a:t>
            </a:r>
          </a:p>
          <a:p>
            <a:endParaRPr lang="en-US" sz="2400" dirty="0">
              <a:solidFill>
                <a:schemeClr val="accent1"/>
              </a:solidFill>
            </a:endParaRPr>
          </a:p>
          <a:p>
            <a:pPr algn="just"/>
            <a:r>
              <a:rPr lang="en-US" sz="2000" dirty="0">
                <a:solidFill>
                  <a:schemeClr val="tx1"/>
                </a:solidFill>
              </a:rPr>
              <a:t>The strategies and practices depend on the organizational and country cultures, the project type, size and duration, and even on the different personalities involved. However, there are some broad recommendations for leadership competencies and activities, to win these challenges and increase the commitment from the team members located in other countries. The suggestions below must be evaluated according to the situations and projects you are involved in, and can be a starting point when you acquire and develop your project team:</a:t>
            </a:r>
            <a:endParaRPr lang="en-US" sz="1600" dirty="0">
              <a:solidFill>
                <a:schemeClr val="tx1"/>
              </a:solidFill>
            </a:endParaRPr>
          </a:p>
        </p:txBody>
      </p:sp>
    </p:spTree>
    <p:extLst>
      <p:ext uri="{BB962C8B-B14F-4D97-AF65-F5344CB8AC3E}">
        <p14:creationId xmlns:p14="http://schemas.microsoft.com/office/powerpoint/2010/main" val="31085913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13</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229600" cy="2062103"/>
          </a:xfrm>
          <a:prstGeom prst="rect">
            <a:avLst/>
          </a:prstGeom>
        </p:spPr>
        <p:txBody>
          <a:bodyPr wrap="square">
            <a:spAutoFit/>
          </a:bodyPr>
          <a:lstStyle/>
          <a:p>
            <a:r>
              <a:rPr lang="en-US" sz="2400" dirty="0" smtClean="0">
                <a:solidFill>
                  <a:schemeClr val="accent1"/>
                </a:solidFill>
              </a:rPr>
              <a:t>Commitment</a:t>
            </a:r>
          </a:p>
          <a:p>
            <a:endParaRPr lang="en-US" sz="2400" dirty="0">
              <a:solidFill>
                <a:schemeClr val="accent1"/>
              </a:solidFill>
            </a:endParaRPr>
          </a:p>
          <a:p>
            <a:pPr marL="342900" indent="-342900" algn="just">
              <a:buFont typeface="Arial" panose="020B0604020202020204" pitchFamily="34" charset="0"/>
              <a:buChar char="•"/>
            </a:pPr>
            <a:r>
              <a:rPr lang="en-US" sz="2000" dirty="0" smtClean="0">
                <a:solidFill>
                  <a:schemeClr val="tx1"/>
                </a:solidFill>
              </a:rPr>
              <a:t>Set </a:t>
            </a:r>
            <a:r>
              <a:rPr lang="en-US" sz="2000" dirty="0">
                <a:solidFill>
                  <a:schemeClr val="tx1"/>
                </a:solidFill>
              </a:rPr>
              <a:t>clear goals and directions at the project outset, with participation from key team members in different locations. Online brainstorming techniques can be very effective to collect feedback and obtain buy- in from people across locations.</a:t>
            </a:r>
            <a:endParaRPr lang="en-US" sz="1600" dirty="0">
              <a:solidFill>
                <a:schemeClr val="tx1"/>
              </a:solidFill>
            </a:endParaRPr>
          </a:p>
        </p:txBody>
      </p:sp>
    </p:spTree>
    <p:extLst>
      <p:ext uri="{BB962C8B-B14F-4D97-AF65-F5344CB8AC3E}">
        <p14:creationId xmlns:p14="http://schemas.microsoft.com/office/powerpoint/2010/main" val="2591276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14</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229600" cy="2369880"/>
          </a:xfrm>
          <a:prstGeom prst="rect">
            <a:avLst/>
          </a:prstGeom>
        </p:spPr>
        <p:txBody>
          <a:bodyPr wrap="square">
            <a:spAutoFit/>
          </a:bodyPr>
          <a:lstStyle/>
          <a:p>
            <a:r>
              <a:rPr lang="en-US" sz="2400" dirty="0" smtClean="0">
                <a:solidFill>
                  <a:schemeClr val="accent1"/>
                </a:solidFill>
              </a:rPr>
              <a:t>Commitment</a:t>
            </a:r>
          </a:p>
          <a:p>
            <a:endParaRPr lang="en-US" sz="2400" dirty="0">
              <a:solidFill>
                <a:schemeClr val="accent1"/>
              </a:solidFill>
            </a:endParaRPr>
          </a:p>
          <a:p>
            <a:pPr marL="342900" indent="-342900" algn="just">
              <a:buFont typeface="Arial" panose="020B0604020202020204" pitchFamily="34" charset="0"/>
              <a:buChar char="•"/>
            </a:pPr>
            <a:r>
              <a:rPr lang="en-US" sz="2000" dirty="0" smtClean="0">
                <a:solidFill>
                  <a:schemeClr val="tx1"/>
                </a:solidFill>
              </a:rPr>
              <a:t>Build </a:t>
            </a:r>
            <a:r>
              <a:rPr lang="en-US" sz="2000" dirty="0">
                <a:solidFill>
                  <a:schemeClr val="tx1"/>
                </a:solidFill>
              </a:rPr>
              <a:t>a vision that serves the interests of the main stakeholders and that can be translated into the achievement of the project objectives. Consider the cultural dimensions of the stakeholders involved in the project, and adapt the description of the vision to their trends on long-term orientation and human-nature relationships.</a:t>
            </a:r>
            <a:endParaRPr lang="en-US" sz="1600" dirty="0">
              <a:solidFill>
                <a:schemeClr val="tx1"/>
              </a:solidFill>
            </a:endParaRPr>
          </a:p>
        </p:txBody>
      </p:sp>
    </p:spTree>
    <p:extLst>
      <p:ext uri="{BB962C8B-B14F-4D97-AF65-F5344CB8AC3E}">
        <p14:creationId xmlns:p14="http://schemas.microsoft.com/office/powerpoint/2010/main" val="15945993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15</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229600" cy="2369880"/>
          </a:xfrm>
          <a:prstGeom prst="rect">
            <a:avLst/>
          </a:prstGeom>
        </p:spPr>
        <p:txBody>
          <a:bodyPr wrap="square">
            <a:spAutoFit/>
          </a:bodyPr>
          <a:lstStyle/>
          <a:p>
            <a:r>
              <a:rPr lang="en-US" sz="2400" dirty="0" smtClean="0">
                <a:solidFill>
                  <a:schemeClr val="accent1"/>
                </a:solidFill>
              </a:rPr>
              <a:t>Commitment</a:t>
            </a:r>
          </a:p>
          <a:p>
            <a:endParaRPr lang="en-US" sz="2400" dirty="0">
              <a:solidFill>
                <a:schemeClr val="accent1"/>
              </a:solidFill>
            </a:endParaRPr>
          </a:p>
          <a:p>
            <a:pPr marL="342900" indent="-342900" algn="just">
              <a:buFont typeface="Arial" panose="020B0604020202020204" pitchFamily="34" charset="0"/>
              <a:buChar char="•"/>
            </a:pPr>
            <a:r>
              <a:rPr lang="en-US" sz="2000" dirty="0">
                <a:solidFill>
                  <a:schemeClr val="tx1"/>
                </a:solidFill>
              </a:rPr>
              <a:t>Together with the key team members, develop a strategy to achieve the project objectives, and make sure that all or most team members agree on its feasibility. This is a good opportunity to gather representatives from every country in the same location for a few days and develop a good team spirit.</a:t>
            </a:r>
            <a:endParaRPr lang="en-US" sz="1600" dirty="0">
              <a:solidFill>
                <a:schemeClr val="tx1"/>
              </a:solidFill>
            </a:endParaRPr>
          </a:p>
        </p:txBody>
      </p:sp>
    </p:spTree>
    <p:extLst>
      <p:ext uri="{BB962C8B-B14F-4D97-AF65-F5344CB8AC3E}">
        <p14:creationId xmlns:p14="http://schemas.microsoft.com/office/powerpoint/2010/main" val="32083078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16</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229600" cy="2985433"/>
          </a:xfrm>
          <a:prstGeom prst="rect">
            <a:avLst/>
          </a:prstGeom>
        </p:spPr>
        <p:txBody>
          <a:bodyPr wrap="square">
            <a:spAutoFit/>
          </a:bodyPr>
          <a:lstStyle/>
          <a:p>
            <a:r>
              <a:rPr lang="en-US" sz="2400" dirty="0" smtClean="0">
                <a:solidFill>
                  <a:schemeClr val="accent1"/>
                </a:solidFill>
              </a:rPr>
              <a:t>Commitment</a:t>
            </a:r>
          </a:p>
          <a:p>
            <a:endParaRPr lang="en-US" sz="2400" dirty="0">
              <a:solidFill>
                <a:schemeClr val="accent1"/>
              </a:solidFill>
            </a:endParaRPr>
          </a:p>
          <a:p>
            <a:pPr marL="342900" indent="-342900" algn="just">
              <a:buFont typeface="Arial" panose="020B0604020202020204" pitchFamily="34" charset="0"/>
              <a:buChar char="•"/>
            </a:pPr>
            <a:r>
              <a:rPr lang="en-US" sz="2000" dirty="0">
                <a:solidFill>
                  <a:schemeClr val="tx1"/>
                </a:solidFill>
              </a:rPr>
              <a:t>Communicate the vision, goals and directions equally to all local and distant project team members. Obtain buy-in by asking for their feedback and suggestions on how to improve the project strategy, and how to achieve the objectives. Organize online sessions using the synchronous tools, and take this opportunity to launch the project website, publishing the vision, goals and directions, and organizing polls to gather opinions and </a:t>
            </a:r>
            <a:r>
              <a:rPr lang="en-US" sz="2000" dirty="0" smtClean="0">
                <a:solidFill>
                  <a:schemeClr val="tx1"/>
                </a:solidFill>
              </a:rPr>
              <a:t>ideas.</a:t>
            </a:r>
            <a:endParaRPr lang="en-US" sz="1600" dirty="0">
              <a:solidFill>
                <a:schemeClr val="tx1"/>
              </a:solidFill>
            </a:endParaRPr>
          </a:p>
        </p:txBody>
      </p:sp>
    </p:spTree>
    <p:extLst>
      <p:ext uri="{BB962C8B-B14F-4D97-AF65-F5344CB8AC3E}">
        <p14:creationId xmlns:p14="http://schemas.microsoft.com/office/powerpoint/2010/main" val="332055750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17</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229600" cy="2369880"/>
          </a:xfrm>
          <a:prstGeom prst="rect">
            <a:avLst/>
          </a:prstGeom>
        </p:spPr>
        <p:txBody>
          <a:bodyPr wrap="square">
            <a:spAutoFit/>
          </a:bodyPr>
          <a:lstStyle/>
          <a:p>
            <a:r>
              <a:rPr lang="en-US" sz="2400" dirty="0" smtClean="0">
                <a:solidFill>
                  <a:schemeClr val="accent1"/>
                </a:solidFill>
              </a:rPr>
              <a:t>Commitment</a:t>
            </a:r>
          </a:p>
          <a:p>
            <a:endParaRPr lang="en-US" sz="2400" dirty="0">
              <a:solidFill>
                <a:schemeClr val="accent1"/>
              </a:solidFill>
            </a:endParaRPr>
          </a:p>
          <a:p>
            <a:pPr marL="342900" indent="-342900" algn="just">
              <a:buFont typeface="Arial" panose="020B0604020202020204" pitchFamily="34" charset="0"/>
              <a:buChar char="•"/>
            </a:pPr>
            <a:r>
              <a:rPr lang="en-US" sz="2000" dirty="0" smtClean="0">
                <a:solidFill>
                  <a:schemeClr val="tx1"/>
                </a:solidFill>
              </a:rPr>
              <a:t>Provide </a:t>
            </a:r>
            <a:r>
              <a:rPr lang="en-US" sz="2000" dirty="0">
                <a:solidFill>
                  <a:schemeClr val="tx1"/>
                </a:solidFill>
              </a:rPr>
              <a:t>appropriate and timely feedback to all suggestions and remarks. This will show your team members that you are open to their ideas, and align them to the project objectives. To the same extent, answer all questions within an acceptable time, using an appropriate media.</a:t>
            </a:r>
            <a:endParaRPr lang="en-US" sz="1600" dirty="0">
              <a:solidFill>
                <a:schemeClr val="tx1"/>
              </a:solidFill>
            </a:endParaRPr>
          </a:p>
        </p:txBody>
      </p:sp>
    </p:spTree>
    <p:extLst>
      <p:ext uri="{BB962C8B-B14F-4D97-AF65-F5344CB8AC3E}">
        <p14:creationId xmlns:p14="http://schemas.microsoft.com/office/powerpoint/2010/main" val="190866523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18</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229600" cy="2677656"/>
          </a:xfrm>
          <a:prstGeom prst="rect">
            <a:avLst/>
          </a:prstGeom>
        </p:spPr>
        <p:txBody>
          <a:bodyPr wrap="square">
            <a:spAutoFit/>
          </a:bodyPr>
          <a:lstStyle/>
          <a:p>
            <a:r>
              <a:rPr lang="en-US" sz="2400" dirty="0" smtClean="0">
                <a:solidFill>
                  <a:schemeClr val="accent1"/>
                </a:solidFill>
              </a:rPr>
              <a:t>Commitment</a:t>
            </a:r>
          </a:p>
          <a:p>
            <a:endParaRPr lang="en-US" sz="2400" dirty="0">
              <a:solidFill>
                <a:schemeClr val="accent1"/>
              </a:solidFill>
            </a:endParaRPr>
          </a:p>
          <a:p>
            <a:pPr marL="342900" indent="-342900" algn="just">
              <a:buFont typeface="Arial" panose="020B0604020202020204" pitchFamily="34" charset="0"/>
              <a:buChar char="•"/>
            </a:pPr>
            <a:r>
              <a:rPr lang="en-US" sz="2000" dirty="0" smtClean="0">
                <a:solidFill>
                  <a:schemeClr val="tx1"/>
                </a:solidFill>
              </a:rPr>
              <a:t>Empower </a:t>
            </a:r>
            <a:r>
              <a:rPr lang="en-US" sz="2000" dirty="0">
                <a:solidFill>
                  <a:schemeClr val="tx1"/>
                </a:solidFill>
              </a:rPr>
              <a:t>the team; by delegating the control of important work packages, by nominating coordinators for complex knowledge domains and by developing leaders at distant locations. Distribute work packages to these coordinators and suggest the </a:t>
            </a:r>
            <a:r>
              <a:rPr lang="en-US" sz="2000" dirty="0" smtClean="0">
                <a:solidFill>
                  <a:schemeClr val="tx1"/>
                </a:solidFill>
              </a:rPr>
              <a:t>organization </a:t>
            </a:r>
            <a:r>
              <a:rPr lang="en-US" sz="2000" dirty="0">
                <a:solidFill>
                  <a:schemeClr val="tx1"/>
                </a:solidFill>
              </a:rPr>
              <a:t>of meetings to build a detailed plan. Attend the first meetings and provide coaching on leadership to the local coordinators.</a:t>
            </a:r>
            <a:endParaRPr lang="en-US" sz="1600" dirty="0">
              <a:solidFill>
                <a:schemeClr val="tx1"/>
              </a:solidFill>
            </a:endParaRPr>
          </a:p>
        </p:txBody>
      </p:sp>
    </p:spTree>
    <p:extLst>
      <p:ext uri="{BB962C8B-B14F-4D97-AF65-F5344CB8AC3E}">
        <p14:creationId xmlns:p14="http://schemas.microsoft.com/office/powerpoint/2010/main" val="413666832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19</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229600" cy="2369880"/>
          </a:xfrm>
          <a:prstGeom prst="rect">
            <a:avLst/>
          </a:prstGeom>
        </p:spPr>
        <p:txBody>
          <a:bodyPr wrap="square">
            <a:spAutoFit/>
          </a:bodyPr>
          <a:lstStyle/>
          <a:p>
            <a:r>
              <a:rPr lang="en-US" sz="2400" dirty="0" smtClean="0">
                <a:solidFill>
                  <a:schemeClr val="accent1"/>
                </a:solidFill>
              </a:rPr>
              <a:t>Commitment</a:t>
            </a:r>
          </a:p>
          <a:p>
            <a:endParaRPr lang="en-US" sz="2400" dirty="0">
              <a:solidFill>
                <a:schemeClr val="accent1"/>
              </a:solidFill>
            </a:endParaRPr>
          </a:p>
          <a:p>
            <a:pPr marL="342900" indent="-342900" algn="just">
              <a:buFont typeface="Arial" panose="020B0604020202020204" pitchFamily="34" charset="0"/>
              <a:buChar char="•"/>
            </a:pPr>
            <a:r>
              <a:rPr lang="en-US" sz="2000" dirty="0">
                <a:solidFill>
                  <a:schemeClr val="tx1"/>
                </a:solidFill>
              </a:rPr>
              <a:t>Build an informal network among all project coordinators, and make sure their behavior remains consistent to the project vision and strategies during the whole project. This will facilitate the negotiations and conflict management processes, and foster cooperation and innovation.</a:t>
            </a:r>
            <a:endParaRPr lang="en-US" sz="1600" dirty="0">
              <a:solidFill>
                <a:schemeClr val="tx1"/>
              </a:solidFill>
            </a:endParaRPr>
          </a:p>
        </p:txBody>
      </p:sp>
    </p:spTree>
    <p:extLst>
      <p:ext uri="{BB962C8B-B14F-4D97-AF65-F5344CB8AC3E}">
        <p14:creationId xmlns:p14="http://schemas.microsoft.com/office/powerpoint/2010/main" val="26441701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20</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229600" cy="2677656"/>
          </a:xfrm>
          <a:prstGeom prst="rect">
            <a:avLst/>
          </a:prstGeom>
        </p:spPr>
        <p:txBody>
          <a:bodyPr wrap="square">
            <a:spAutoFit/>
          </a:bodyPr>
          <a:lstStyle/>
          <a:p>
            <a:r>
              <a:rPr lang="en-US" sz="2400" dirty="0">
                <a:solidFill>
                  <a:schemeClr val="accent1"/>
                </a:solidFill>
              </a:rPr>
              <a:t>Motivation</a:t>
            </a:r>
            <a:endParaRPr lang="en-US" sz="2400" dirty="0" smtClean="0">
              <a:solidFill>
                <a:schemeClr val="accent1"/>
              </a:solidFill>
            </a:endParaRPr>
          </a:p>
          <a:p>
            <a:pPr algn="just"/>
            <a:endParaRPr lang="en-US" sz="2400" dirty="0" smtClean="0">
              <a:solidFill>
                <a:schemeClr val="accent1"/>
              </a:solidFill>
            </a:endParaRPr>
          </a:p>
          <a:p>
            <a:pPr algn="just"/>
            <a:r>
              <a:rPr lang="en-US" sz="2000" dirty="0" smtClean="0">
                <a:solidFill>
                  <a:schemeClr val="tx1"/>
                </a:solidFill>
              </a:rPr>
              <a:t>The </a:t>
            </a:r>
            <a:r>
              <a:rPr lang="en-US" sz="2000" dirty="0">
                <a:solidFill>
                  <a:schemeClr val="tx1"/>
                </a:solidFill>
              </a:rPr>
              <a:t>study of motivation concerns those processes that give behavior its energy and direction. Energy implies that behavior has strength - that it is relatively strong, intense and persistent</a:t>
            </a:r>
            <a:r>
              <a:rPr lang="en-US" sz="2000" dirty="0" smtClean="0">
                <a:solidFill>
                  <a:schemeClr val="tx1"/>
                </a:solidFill>
              </a:rPr>
              <a:t>.</a:t>
            </a:r>
          </a:p>
          <a:p>
            <a:pPr algn="just"/>
            <a:endParaRPr lang="en-US" sz="2000" dirty="0" smtClean="0">
              <a:solidFill>
                <a:schemeClr val="tx1"/>
              </a:solidFill>
            </a:endParaRPr>
          </a:p>
          <a:p>
            <a:pPr algn="just"/>
            <a:r>
              <a:rPr lang="en-US" sz="2000" dirty="0" smtClean="0">
                <a:solidFill>
                  <a:schemeClr val="tx1"/>
                </a:solidFill>
              </a:rPr>
              <a:t>Direction </a:t>
            </a:r>
            <a:r>
              <a:rPr lang="en-US" sz="2000" dirty="0">
                <a:solidFill>
                  <a:schemeClr val="tx1"/>
                </a:solidFill>
              </a:rPr>
              <a:t>implies that behavior has </a:t>
            </a:r>
            <a:r>
              <a:rPr lang="en-US" sz="2000" dirty="0" smtClean="0">
                <a:solidFill>
                  <a:schemeClr val="tx1"/>
                </a:solidFill>
              </a:rPr>
              <a:t>purpose - </a:t>
            </a:r>
            <a:r>
              <a:rPr lang="en-US" sz="2000" dirty="0">
                <a:solidFill>
                  <a:schemeClr val="tx1"/>
                </a:solidFill>
              </a:rPr>
              <a:t>that is aimed toward achieving a particular goal'</a:t>
            </a:r>
            <a:endParaRPr lang="en-US" sz="1600" dirty="0">
              <a:solidFill>
                <a:schemeClr val="tx1"/>
              </a:solidFill>
            </a:endParaRPr>
          </a:p>
        </p:txBody>
      </p:sp>
    </p:spTree>
    <p:extLst>
      <p:ext uri="{BB962C8B-B14F-4D97-AF65-F5344CB8AC3E}">
        <p14:creationId xmlns:p14="http://schemas.microsoft.com/office/powerpoint/2010/main" val="161915211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21</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229600" cy="2677656"/>
          </a:xfrm>
          <a:prstGeom prst="rect">
            <a:avLst/>
          </a:prstGeom>
        </p:spPr>
        <p:txBody>
          <a:bodyPr wrap="square">
            <a:spAutoFit/>
          </a:bodyPr>
          <a:lstStyle/>
          <a:p>
            <a:r>
              <a:rPr lang="en-US" sz="2400" dirty="0">
                <a:solidFill>
                  <a:schemeClr val="accent1"/>
                </a:solidFill>
              </a:rPr>
              <a:t>Motivation</a:t>
            </a:r>
            <a:endParaRPr lang="en-US" sz="2400" dirty="0" smtClean="0">
              <a:solidFill>
                <a:schemeClr val="accent1"/>
              </a:solidFill>
            </a:endParaRPr>
          </a:p>
          <a:p>
            <a:pPr algn="just"/>
            <a:endParaRPr lang="en-US" sz="2400" dirty="0" smtClean="0">
              <a:solidFill>
                <a:schemeClr val="accent1"/>
              </a:solidFill>
            </a:endParaRPr>
          </a:p>
          <a:p>
            <a:pPr algn="just"/>
            <a:r>
              <a:rPr lang="en-US" sz="2000" dirty="0">
                <a:solidFill>
                  <a:schemeClr val="tx1"/>
                </a:solidFill>
              </a:rPr>
              <a:t>Motivation can be defined as an individual process that provides energy and direction to adopt a specific </a:t>
            </a:r>
            <a:r>
              <a:rPr lang="en-US" sz="2000" dirty="0" smtClean="0">
                <a:solidFill>
                  <a:schemeClr val="tx1"/>
                </a:solidFill>
              </a:rPr>
              <a:t>behavior </a:t>
            </a:r>
            <a:r>
              <a:rPr lang="en-US" sz="2000" dirty="0">
                <a:solidFill>
                  <a:schemeClr val="tx1"/>
                </a:solidFill>
              </a:rPr>
              <a:t>or perform a determined task. In project management, the energy must ensure the team members will complete their tasks on time, and the direction needs to lead the tasks performed toward the project vision, mission and goals, following pre-determined strategies.</a:t>
            </a:r>
            <a:endParaRPr lang="en-US" sz="1600" dirty="0">
              <a:solidFill>
                <a:schemeClr val="tx1"/>
              </a:solidFill>
            </a:endParaRPr>
          </a:p>
        </p:txBody>
      </p:sp>
    </p:spTree>
    <p:extLst>
      <p:ext uri="{BB962C8B-B14F-4D97-AF65-F5344CB8AC3E}">
        <p14:creationId xmlns:p14="http://schemas.microsoft.com/office/powerpoint/2010/main" val="30191670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22</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229600" cy="3293209"/>
          </a:xfrm>
          <a:prstGeom prst="rect">
            <a:avLst/>
          </a:prstGeom>
        </p:spPr>
        <p:txBody>
          <a:bodyPr wrap="square">
            <a:spAutoFit/>
          </a:bodyPr>
          <a:lstStyle/>
          <a:p>
            <a:r>
              <a:rPr lang="en-US" sz="2400" dirty="0">
                <a:solidFill>
                  <a:schemeClr val="accent1"/>
                </a:solidFill>
              </a:rPr>
              <a:t>Motivation</a:t>
            </a:r>
            <a:endParaRPr lang="en-US" sz="2400" dirty="0" smtClean="0">
              <a:solidFill>
                <a:schemeClr val="accent1"/>
              </a:solidFill>
            </a:endParaRPr>
          </a:p>
          <a:p>
            <a:pPr algn="just"/>
            <a:endParaRPr lang="en-US" sz="2400" dirty="0" smtClean="0">
              <a:solidFill>
                <a:schemeClr val="accent1"/>
              </a:solidFill>
            </a:endParaRPr>
          </a:p>
          <a:p>
            <a:pPr algn="just"/>
            <a:r>
              <a:rPr lang="en-US" sz="2000" dirty="0">
                <a:solidFill>
                  <a:schemeClr val="tx1"/>
                </a:solidFill>
              </a:rPr>
              <a:t>Each individual can initiate a self-motivation process by understanding how the task can satisfy personal or professional needs, suit expectations and beliefs and invoke positive emotions. The task of motivating other project team members can be harder, as you need to understand what their needs, expectations and beliefs are, and what 'makes them tick'. You need to pay special attention to their behavior and carefully evaluate their reactions and emotions through verbal and non-verbal cues.</a:t>
            </a:r>
            <a:endParaRPr lang="en-US" sz="1600" dirty="0">
              <a:solidFill>
                <a:schemeClr val="tx1"/>
              </a:solidFill>
            </a:endParaRPr>
          </a:p>
        </p:txBody>
      </p:sp>
    </p:spTree>
    <p:extLst>
      <p:ext uri="{BB962C8B-B14F-4D97-AF65-F5344CB8AC3E}">
        <p14:creationId xmlns:p14="http://schemas.microsoft.com/office/powerpoint/2010/main" val="239894204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23</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229600" cy="2985433"/>
          </a:xfrm>
          <a:prstGeom prst="rect">
            <a:avLst/>
          </a:prstGeom>
        </p:spPr>
        <p:txBody>
          <a:bodyPr wrap="square">
            <a:spAutoFit/>
          </a:bodyPr>
          <a:lstStyle/>
          <a:p>
            <a:r>
              <a:rPr lang="en-US" sz="2400" dirty="0">
                <a:solidFill>
                  <a:schemeClr val="accent1"/>
                </a:solidFill>
              </a:rPr>
              <a:t>Motivation</a:t>
            </a:r>
            <a:endParaRPr lang="en-US" sz="2400" dirty="0" smtClean="0">
              <a:solidFill>
                <a:schemeClr val="accent1"/>
              </a:solidFill>
            </a:endParaRPr>
          </a:p>
          <a:p>
            <a:pPr algn="just"/>
            <a:endParaRPr lang="en-US" sz="2400" dirty="0" smtClean="0">
              <a:solidFill>
                <a:schemeClr val="accent1"/>
              </a:solidFill>
            </a:endParaRPr>
          </a:p>
          <a:p>
            <a:pPr marL="342900" indent="-342900" algn="just">
              <a:buFont typeface="Arial" panose="020B0604020202020204" pitchFamily="34" charset="0"/>
              <a:buChar char="•"/>
            </a:pPr>
            <a:r>
              <a:rPr lang="en-US" sz="2000" dirty="0" smtClean="0">
                <a:solidFill>
                  <a:schemeClr val="tx1"/>
                </a:solidFill>
              </a:rPr>
              <a:t>establish </a:t>
            </a:r>
            <a:r>
              <a:rPr lang="en-US" sz="2000" dirty="0">
                <a:solidFill>
                  <a:schemeClr val="tx1"/>
                </a:solidFill>
              </a:rPr>
              <a:t>quick daily meetings, well coordinated, to track the progress of actions in the critical </a:t>
            </a:r>
            <a:r>
              <a:rPr lang="en-US" sz="2000" dirty="0" smtClean="0">
                <a:solidFill>
                  <a:schemeClr val="tx1"/>
                </a:solidFill>
              </a:rPr>
              <a:t>path;</a:t>
            </a:r>
          </a:p>
          <a:p>
            <a:pPr marL="342900" indent="-342900" algn="just">
              <a:buFont typeface="Arial" panose="020B0604020202020204" pitchFamily="34" charset="0"/>
              <a:buChar char="•"/>
            </a:pPr>
            <a:r>
              <a:rPr lang="en-US" sz="2000" dirty="0" smtClean="0">
                <a:solidFill>
                  <a:schemeClr val="tx1"/>
                </a:solidFill>
              </a:rPr>
              <a:t>nominate </a:t>
            </a:r>
            <a:r>
              <a:rPr lang="en-US" sz="2000" dirty="0">
                <a:solidFill>
                  <a:schemeClr val="tx1"/>
                </a:solidFill>
              </a:rPr>
              <a:t>project coordinators and empower them to manage and own the main work packages, coaching them when </a:t>
            </a:r>
            <a:r>
              <a:rPr lang="en-US" sz="2000" dirty="0" smtClean="0">
                <a:solidFill>
                  <a:schemeClr val="tx1"/>
                </a:solidFill>
              </a:rPr>
              <a:t>needed;</a:t>
            </a:r>
          </a:p>
          <a:p>
            <a:pPr marL="342900" indent="-342900" algn="just">
              <a:buFont typeface="Arial" panose="020B0604020202020204" pitchFamily="34" charset="0"/>
              <a:buChar char="•"/>
            </a:pPr>
            <a:r>
              <a:rPr lang="en-US" sz="2000" dirty="0" smtClean="0">
                <a:solidFill>
                  <a:schemeClr val="tx1"/>
                </a:solidFill>
              </a:rPr>
              <a:t>increase </a:t>
            </a:r>
            <a:r>
              <a:rPr lang="en-US" sz="2000" dirty="0">
                <a:solidFill>
                  <a:schemeClr val="tx1"/>
                </a:solidFill>
              </a:rPr>
              <a:t>trust from the main stakeholders, by organizing weekly information sessions and distributing daily summaries with the status of critical activities.</a:t>
            </a:r>
            <a:endParaRPr lang="en-US" sz="1600" dirty="0">
              <a:solidFill>
                <a:schemeClr val="tx1"/>
              </a:solidFill>
            </a:endParaRPr>
          </a:p>
        </p:txBody>
      </p:sp>
    </p:spTree>
    <p:extLst>
      <p:ext uri="{BB962C8B-B14F-4D97-AF65-F5344CB8AC3E}">
        <p14:creationId xmlns:p14="http://schemas.microsoft.com/office/powerpoint/2010/main" val="358570180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24</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2" name="Picture 1"/>
          <p:cNvPicPr>
            <a:picLocks noChangeAspect="1"/>
          </p:cNvPicPr>
          <p:nvPr/>
        </p:nvPicPr>
        <p:blipFill>
          <a:blip r:embed="rId4"/>
          <a:stretch>
            <a:fillRect/>
          </a:stretch>
        </p:blipFill>
        <p:spPr>
          <a:xfrm>
            <a:off x="173747" y="1902946"/>
            <a:ext cx="8404197" cy="4004368"/>
          </a:xfrm>
          <a:prstGeom prst="rect">
            <a:avLst/>
          </a:prstGeom>
        </p:spPr>
      </p:pic>
      <p:pic>
        <p:nvPicPr>
          <p:cNvPr id="3" name="Picture 2">
            <a:extLst>
              <a:ext uri="{FF2B5EF4-FFF2-40B4-BE49-F238E27FC236}">
                <a16:creationId xmlns:a16="http://schemas.microsoft.com/office/drawing/2014/main" id="{F0A7204E-DCCD-1A8B-1B45-661618174309}"/>
              </a:ext>
            </a:extLst>
          </p:cNvPr>
          <p:cNvPicPr>
            <a:picLocks noChangeAspect="1"/>
          </p:cNvPicPr>
          <p:nvPr/>
        </p:nvPicPr>
        <p:blipFill>
          <a:blip r:embed="rId5"/>
          <a:stretch>
            <a:fillRect/>
          </a:stretch>
        </p:blipFill>
        <p:spPr>
          <a:xfrm>
            <a:off x="-189093" y="5569648"/>
            <a:ext cx="2694666" cy="1469263"/>
          </a:xfrm>
          <a:prstGeom prst="rect">
            <a:avLst/>
          </a:prstGeom>
        </p:spPr>
      </p:pic>
      <p:pic>
        <p:nvPicPr>
          <p:cNvPr id="4" name="Picture 3">
            <a:extLst>
              <a:ext uri="{FF2B5EF4-FFF2-40B4-BE49-F238E27FC236}">
                <a16:creationId xmlns:a16="http://schemas.microsoft.com/office/drawing/2014/main" id="{7006AF77-002C-D02A-2ADC-8D5583789B30}"/>
              </a:ext>
            </a:extLst>
          </p:cNvPr>
          <p:cNvPicPr>
            <a:picLocks noChangeAspect="1"/>
          </p:cNvPicPr>
          <p:nvPr/>
        </p:nvPicPr>
        <p:blipFill>
          <a:blip r:embed="rId6"/>
          <a:stretch>
            <a:fillRect/>
          </a:stretch>
        </p:blipFill>
        <p:spPr>
          <a:xfrm>
            <a:off x="6925785" y="1902946"/>
            <a:ext cx="1652159" cy="1079086"/>
          </a:xfrm>
          <a:prstGeom prst="rect">
            <a:avLst/>
          </a:prstGeom>
        </p:spPr>
      </p:pic>
    </p:spTree>
    <p:extLst>
      <p:ext uri="{BB962C8B-B14F-4D97-AF65-F5344CB8AC3E}">
        <p14:creationId xmlns:p14="http://schemas.microsoft.com/office/powerpoint/2010/main" val="38770801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25</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229600" cy="3908762"/>
          </a:xfrm>
          <a:prstGeom prst="rect">
            <a:avLst/>
          </a:prstGeom>
        </p:spPr>
        <p:txBody>
          <a:bodyPr wrap="square">
            <a:spAutoFit/>
          </a:bodyPr>
          <a:lstStyle/>
          <a:p>
            <a:r>
              <a:rPr lang="en-US" sz="2400" dirty="0">
                <a:solidFill>
                  <a:schemeClr val="accent1"/>
                </a:solidFill>
              </a:rPr>
              <a:t>Becoming a good global leader </a:t>
            </a:r>
            <a:endParaRPr lang="en-US" sz="2400" dirty="0" smtClean="0">
              <a:solidFill>
                <a:schemeClr val="accent1"/>
              </a:solidFill>
            </a:endParaRPr>
          </a:p>
          <a:p>
            <a:endParaRPr lang="en-US" sz="2400" dirty="0" smtClean="0">
              <a:solidFill>
                <a:schemeClr val="accent1"/>
              </a:solidFill>
            </a:endParaRPr>
          </a:p>
          <a:p>
            <a:pPr algn="just"/>
            <a:r>
              <a:rPr lang="en-US" sz="2000" dirty="0" smtClean="0">
                <a:solidFill>
                  <a:schemeClr val="tx1"/>
                </a:solidFill>
              </a:rPr>
              <a:t>The </a:t>
            </a:r>
            <a:r>
              <a:rPr lang="en-US" sz="2000" dirty="0">
                <a:solidFill>
                  <a:schemeClr val="tx1"/>
                </a:solidFill>
              </a:rPr>
              <a:t>main characteristics of a good leader are valid for most countries and cultures. When adapting common recommendations from the literature on leadership and motivation to global project management, the following suggestions appear</a:t>
            </a:r>
            <a:r>
              <a:rPr lang="en-US" sz="2000" dirty="0" smtClean="0">
                <a:solidFill>
                  <a:schemeClr val="tx1"/>
                </a:solidFill>
              </a:rPr>
              <a:t>:</a:t>
            </a:r>
          </a:p>
          <a:p>
            <a:pPr marL="342900" indent="-342900" algn="just">
              <a:buFont typeface="Arial" panose="020B0604020202020204" pitchFamily="34" charset="0"/>
              <a:buChar char="•"/>
            </a:pPr>
            <a:r>
              <a:rPr lang="en-US" sz="2000" dirty="0" smtClean="0">
                <a:solidFill>
                  <a:schemeClr val="tx1"/>
                </a:solidFill>
              </a:rPr>
              <a:t>foster </a:t>
            </a:r>
            <a:r>
              <a:rPr lang="en-US" sz="2000" dirty="0">
                <a:solidFill>
                  <a:schemeClr val="tx1"/>
                </a:solidFill>
              </a:rPr>
              <a:t>a positive and flexible culture, respecting the country differences and making the team members see the benefit of this diversity to the </a:t>
            </a:r>
            <a:r>
              <a:rPr lang="en-US" sz="2000" dirty="0" smtClean="0">
                <a:solidFill>
                  <a:schemeClr val="tx1"/>
                </a:solidFill>
              </a:rPr>
              <a:t>project;</a:t>
            </a:r>
            <a:endParaRPr lang="en-US" sz="2000" dirty="0">
              <a:solidFill>
                <a:schemeClr val="tx1"/>
              </a:solidFill>
            </a:endParaRPr>
          </a:p>
          <a:p>
            <a:pPr marL="342900" indent="-342900" algn="just">
              <a:buFont typeface="Arial" panose="020B0604020202020204" pitchFamily="34" charset="0"/>
              <a:buChar char="•"/>
            </a:pPr>
            <a:r>
              <a:rPr lang="en-US" sz="2000" dirty="0" smtClean="0">
                <a:solidFill>
                  <a:schemeClr val="tx1"/>
                </a:solidFill>
              </a:rPr>
              <a:t>use </a:t>
            </a:r>
            <a:r>
              <a:rPr lang="en-US" sz="2000" dirty="0">
                <a:solidFill>
                  <a:schemeClr val="tx1"/>
                </a:solidFill>
              </a:rPr>
              <a:t>the synchronous and asynchronous communication tools to coach, lead and support the team members, independently of their location, origin, gender and hierarchical position;</a:t>
            </a:r>
            <a:endParaRPr lang="en-US" sz="2000" dirty="0" smtClean="0">
              <a:solidFill>
                <a:schemeClr val="tx1"/>
              </a:solidFill>
            </a:endParaRPr>
          </a:p>
        </p:txBody>
      </p:sp>
    </p:spTree>
    <p:extLst>
      <p:ext uri="{BB962C8B-B14F-4D97-AF65-F5344CB8AC3E}">
        <p14:creationId xmlns:p14="http://schemas.microsoft.com/office/powerpoint/2010/main" val="142391536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26</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229600" cy="2985433"/>
          </a:xfrm>
          <a:prstGeom prst="rect">
            <a:avLst/>
          </a:prstGeom>
        </p:spPr>
        <p:txBody>
          <a:bodyPr wrap="square">
            <a:spAutoFit/>
          </a:bodyPr>
          <a:lstStyle/>
          <a:p>
            <a:r>
              <a:rPr lang="en-US" sz="2400" dirty="0">
                <a:solidFill>
                  <a:schemeClr val="accent1"/>
                </a:solidFill>
              </a:rPr>
              <a:t>Becoming a good global leader </a:t>
            </a:r>
            <a:endParaRPr lang="en-US" sz="2400" dirty="0" smtClean="0">
              <a:solidFill>
                <a:schemeClr val="accent1"/>
              </a:solidFill>
            </a:endParaRPr>
          </a:p>
          <a:p>
            <a:endParaRPr lang="en-US" sz="2400" dirty="0" smtClean="0">
              <a:solidFill>
                <a:schemeClr val="accent1"/>
              </a:solidFill>
            </a:endParaRPr>
          </a:p>
          <a:p>
            <a:pPr marL="342900" indent="-342900" algn="just">
              <a:buFont typeface="Arial" panose="020B0604020202020204" pitchFamily="34" charset="0"/>
              <a:buChar char="•"/>
            </a:pPr>
            <a:r>
              <a:rPr lang="en-US" sz="2000" dirty="0" smtClean="0">
                <a:solidFill>
                  <a:schemeClr val="tx1"/>
                </a:solidFill>
              </a:rPr>
              <a:t>search </a:t>
            </a:r>
            <a:r>
              <a:rPr lang="en-US" sz="2000" dirty="0">
                <a:solidFill>
                  <a:schemeClr val="tx1"/>
                </a:solidFill>
              </a:rPr>
              <a:t>for cohesive solutions, adapting your negotiation skills to the different cultures involved in the conflicts and </a:t>
            </a:r>
            <a:r>
              <a:rPr lang="en-US" sz="2000" dirty="0" smtClean="0">
                <a:solidFill>
                  <a:schemeClr val="tx1"/>
                </a:solidFill>
              </a:rPr>
              <a:t>discussions;</a:t>
            </a:r>
          </a:p>
          <a:p>
            <a:pPr marL="342900" indent="-342900" algn="just">
              <a:buFont typeface="Arial" panose="020B0604020202020204" pitchFamily="34" charset="0"/>
              <a:buChar char="•"/>
            </a:pPr>
            <a:r>
              <a:rPr lang="en-US" sz="2000" dirty="0" smtClean="0">
                <a:solidFill>
                  <a:schemeClr val="tx1"/>
                </a:solidFill>
              </a:rPr>
              <a:t>behave </a:t>
            </a:r>
            <a:r>
              <a:rPr lang="en-US" sz="2000" dirty="0">
                <a:solidFill>
                  <a:schemeClr val="tx1"/>
                </a:solidFill>
              </a:rPr>
              <a:t>as a partner, not a 'boss', mainly when working with people from smaller power distance </a:t>
            </a:r>
            <a:r>
              <a:rPr lang="en-US" sz="2000" dirty="0" smtClean="0">
                <a:solidFill>
                  <a:schemeClr val="tx1"/>
                </a:solidFill>
              </a:rPr>
              <a:t>countries;</a:t>
            </a:r>
          </a:p>
          <a:p>
            <a:pPr marL="342900" indent="-342900" algn="just">
              <a:buFont typeface="Arial" panose="020B0604020202020204" pitchFamily="34" charset="0"/>
              <a:buChar char="•"/>
            </a:pPr>
            <a:r>
              <a:rPr lang="en-US" sz="2000" dirty="0" smtClean="0">
                <a:solidFill>
                  <a:schemeClr val="tx1"/>
                </a:solidFill>
              </a:rPr>
              <a:t>nurture </a:t>
            </a:r>
            <a:r>
              <a:rPr lang="en-US" sz="2000" dirty="0">
                <a:solidFill>
                  <a:schemeClr val="tx1"/>
                </a:solidFill>
              </a:rPr>
              <a:t>creativity and innovation in team members from different locations, by deploying online and asynchronous brainstorming tools.</a:t>
            </a:r>
            <a:endParaRPr lang="en-US" sz="2000" dirty="0" smtClean="0">
              <a:solidFill>
                <a:schemeClr val="tx1"/>
              </a:solidFill>
            </a:endParaRPr>
          </a:p>
        </p:txBody>
      </p:sp>
    </p:spTree>
    <p:extLst>
      <p:ext uri="{BB962C8B-B14F-4D97-AF65-F5344CB8AC3E}">
        <p14:creationId xmlns:p14="http://schemas.microsoft.com/office/powerpoint/2010/main" val="16809864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27</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1779511"/>
            <a:ext cx="8229600" cy="2677656"/>
          </a:xfrm>
          <a:prstGeom prst="rect">
            <a:avLst/>
          </a:prstGeom>
        </p:spPr>
        <p:txBody>
          <a:bodyPr wrap="square">
            <a:spAutoFit/>
          </a:bodyPr>
          <a:lstStyle/>
          <a:p>
            <a:r>
              <a:rPr lang="en-US" sz="2400" dirty="0">
                <a:solidFill>
                  <a:schemeClr val="accent1"/>
                </a:solidFill>
              </a:rPr>
              <a:t>Brainstorming on global </a:t>
            </a:r>
            <a:r>
              <a:rPr lang="en-US" sz="2400" dirty="0" smtClean="0">
                <a:solidFill>
                  <a:schemeClr val="accent1"/>
                </a:solidFill>
              </a:rPr>
              <a:t>leadership</a:t>
            </a:r>
          </a:p>
          <a:p>
            <a:endParaRPr lang="en-US" sz="2400" dirty="0">
              <a:solidFill>
                <a:schemeClr val="accent1"/>
              </a:solidFill>
            </a:endParaRPr>
          </a:p>
          <a:p>
            <a:pPr algn="just"/>
            <a:r>
              <a:rPr lang="en-US" sz="2000" dirty="0" smtClean="0">
                <a:solidFill>
                  <a:schemeClr val="tx1"/>
                </a:solidFill>
              </a:rPr>
              <a:t>As </a:t>
            </a:r>
            <a:r>
              <a:rPr lang="en-US" sz="2000" dirty="0">
                <a:solidFill>
                  <a:schemeClr val="tx1"/>
                </a:solidFill>
              </a:rPr>
              <a:t>well as using the recommendations above and from other books, you can understand what the people in your company think about leadership and motivation, and evaluate what practices would work in your situation. You can organize a brainstorming session, with a mix of project managers and team members from different countries, to understand their opinions on leadership.</a:t>
            </a:r>
            <a:endParaRPr lang="en-US" sz="2000" dirty="0" smtClean="0">
              <a:solidFill>
                <a:schemeClr val="tx1"/>
              </a:solidFill>
            </a:endParaRPr>
          </a:p>
        </p:txBody>
      </p:sp>
    </p:spTree>
    <p:extLst>
      <p:ext uri="{BB962C8B-B14F-4D97-AF65-F5344CB8AC3E}">
        <p14:creationId xmlns:p14="http://schemas.microsoft.com/office/powerpoint/2010/main" val="297536156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28</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B7925A1B-3AD0-FF19-6001-A91F6C271264}"/>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1289" y="5778914"/>
            <a:ext cx="2304488" cy="1079086"/>
          </a:xfrm>
          <a:prstGeom prst="rect">
            <a:avLst/>
          </a:prstGeom>
          <a:solidFill>
            <a:schemeClr val="bg1"/>
          </a:solidFill>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AF2C79BE-1944-C1EE-B5B8-A3D41BF5224E}"/>
              </a:ext>
            </a:extLst>
          </p:cNvPr>
          <p:cNvPicPr>
            <a:picLocks noChangeAspect="1"/>
          </p:cNvPicPr>
          <p:nvPr/>
        </p:nvPicPr>
        <p:blipFill>
          <a:blip r:embed="rId6"/>
          <a:stretch>
            <a:fillRect/>
          </a:stretch>
        </p:blipFill>
        <p:spPr>
          <a:xfrm>
            <a:off x="6431640" y="1779511"/>
            <a:ext cx="1652159" cy="1079086"/>
          </a:xfrm>
          <a:prstGeom prst="rect">
            <a:avLst/>
          </a:prstGeom>
        </p:spPr>
      </p:pic>
      <p:sp>
        <p:nvSpPr>
          <p:cNvPr id="4" name="Rectangle 3"/>
          <p:cNvSpPr/>
          <p:nvPr/>
        </p:nvSpPr>
        <p:spPr>
          <a:xfrm>
            <a:off x="547655" y="2319054"/>
            <a:ext cx="8229600" cy="2000548"/>
          </a:xfrm>
          <a:prstGeom prst="rect">
            <a:avLst/>
          </a:prstGeom>
        </p:spPr>
        <p:txBody>
          <a:bodyPr wrap="square">
            <a:spAutoFit/>
          </a:bodyPr>
          <a:lstStyle/>
          <a:p>
            <a:endParaRPr lang="en-US" sz="2400" dirty="0">
              <a:solidFill>
                <a:schemeClr val="accent1"/>
              </a:solidFill>
            </a:endParaRPr>
          </a:p>
          <a:p>
            <a:pPr algn="just"/>
            <a:r>
              <a:rPr lang="en-US" sz="2000" dirty="0">
                <a:solidFill>
                  <a:schemeClr val="tx1"/>
                </a:solidFill>
              </a:rPr>
              <a:t>Alternatively, organize the session during your project kick-off meeting with your global project team members. You can keep the results on a mind map posted in the project website and in the project 'war room'. Below, you can find some examples of questions to be asked during the session:</a:t>
            </a:r>
            <a:endParaRPr lang="en-US" sz="2000" dirty="0" smtClean="0">
              <a:solidFill>
                <a:schemeClr val="tx1"/>
              </a:solidFill>
            </a:endParaRPr>
          </a:p>
        </p:txBody>
      </p:sp>
    </p:spTree>
    <p:extLst>
      <p:ext uri="{BB962C8B-B14F-4D97-AF65-F5344CB8AC3E}">
        <p14:creationId xmlns:p14="http://schemas.microsoft.com/office/powerpoint/2010/main" val="384630939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29</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dirty="0"/>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37614AD3-9463-98AF-D1DA-2CF6B0F5329A}"/>
              </a:ext>
            </a:extLst>
          </p:cNvPr>
          <p:cNvPicPr>
            <a:picLocks noChangeAspect="1"/>
          </p:cNvPicPr>
          <p:nvPr/>
        </p:nvPicPr>
        <p:blipFill>
          <a:blip r:embed="rId4"/>
          <a:stretch>
            <a:fillRect/>
          </a:stretch>
        </p:blipFill>
        <p:spPr>
          <a:xfrm>
            <a:off x="6913263" y="1743289"/>
            <a:ext cx="1652159" cy="1079086"/>
          </a:xfrm>
          <a:prstGeom prst="rect">
            <a:avLst/>
          </a:prstGeom>
        </p:spPr>
      </p:pic>
      <p:pic>
        <p:nvPicPr>
          <p:cNvPr id="4" name="Picture 3">
            <a:extLst>
              <a:ext uri="{FF2B5EF4-FFF2-40B4-BE49-F238E27FC236}">
                <a16:creationId xmlns:a16="http://schemas.microsoft.com/office/drawing/2014/main" id="{AED935BA-0FDD-20F9-40BF-55C3B6C732C5}"/>
              </a:ext>
            </a:extLst>
          </p:cNvPr>
          <p:cNvPicPr>
            <a:picLocks noChangeAspect="1"/>
          </p:cNvPicPr>
          <p:nvPr/>
        </p:nvPicPr>
        <p:blipFill>
          <a:blip r:embed="rId5"/>
          <a:stretch>
            <a:fillRect/>
          </a:stretch>
        </p:blipFill>
        <p:spPr>
          <a:xfrm>
            <a:off x="-160183" y="5559488"/>
            <a:ext cx="2694666" cy="1469263"/>
          </a:xfrm>
          <a:prstGeom prst="rect">
            <a:avLst/>
          </a:prstGeom>
        </p:spPr>
      </p:pic>
      <p:sp>
        <p:nvSpPr>
          <p:cNvPr id="5" name="Rectangle 4"/>
          <p:cNvSpPr/>
          <p:nvPr/>
        </p:nvSpPr>
        <p:spPr>
          <a:xfrm>
            <a:off x="597288" y="1643754"/>
            <a:ext cx="7968134" cy="4247317"/>
          </a:xfrm>
          <a:prstGeom prst="rect">
            <a:avLst/>
          </a:prstGeom>
        </p:spPr>
        <p:txBody>
          <a:bodyPr wrap="square">
            <a:spAutoFit/>
          </a:bodyPr>
          <a:lstStyle/>
          <a:p>
            <a:pPr algn="just"/>
            <a:r>
              <a:rPr lang="en-US" sz="1600" b="1" dirty="0">
                <a:latin typeface="Times New Roman" panose="02020603050405020304" pitchFamily="18" charset="0"/>
                <a:cs typeface="Times New Roman" panose="02020603050405020304" pitchFamily="18" charset="0"/>
              </a:rPr>
              <a:t>Introductory questions</a:t>
            </a:r>
          </a:p>
          <a:p>
            <a:pPr algn="just"/>
            <a:r>
              <a:rPr lang="en-US" sz="1600" dirty="0">
                <a:latin typeface="Times New Roman" panose="02020603050405020304" pitchFamily="18" charset="0"/>
                <a:cs typeface="Times New Roman" panose="02020603050405020304" pitchFamily="18" charset="0"/>
              </a:rPr>
              <a:t>Introductory brainstorming questions set the foundation and direction for your discussion. Use these brainstorming questions to establish your shared goals and align on what problem you aim to solve. </a:t>
            </a:r>
          </a:p>
          <a:p>
            <a:pPr algn="just"/>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1. What are the goals we hope to achieve today?</a:t>
            </a:r>
          </a:p>
          <a:p>
            <a:pPr algn="just"/>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2. What are the facts about this project/obstacle?</a:t>
            </a:r>
          </a:p>
          <a:p>
            <a:pPr algn="just"/>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3. What insights do we have in terms of information, figures, or data that will be helpful?</a:t>
            </a:r>
          </a:p>
          <a:p>
            <a:pPr algn="just"/>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4. What additional data or resources do we need to solve this challenge? </a:t>
            </a:r>
            <a:endParaRPr lang="en-US" sz="1600" dirty="0" smtClean="0">
              <a:latin typeface="Times New Roman" panose="02020603050405020304" pitchFamily="18" charset="0"/>
              <a:cs typeface="Times New Roman" panose="02020603050405020304" pitchFamily="18" charset="0"/>
            </a:endParaRPr>
          </a:p>
          <a:p>
            <a:pPr algn="just"/>
            <a:endParaRPr lang="en-US" sz="1600" dirty="0" smtClean="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5. What about this project is exciting?</a:t>
            </a:r>
          </a:p>
          <a:p>
            <a:pPr algn="just"/>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6. What are the areas of this project we perceive to present the biggest possible challenge?</a:t>
            </a:r>
          </a:p>
          <a:p>
            <a:pPr algn="just"/>
            <a:endParaRPr lang="en-US" dirty="0"/>
          </a:p>
        </p:txBody>
      </p:sp>
    </p:spTree>
    <p:extLst>
      <p:ext uri="{BB962C8B-B14F-4D97-AF65-F5344CB8AC3E}">
        <p14:creationId xmlns:p14="http://schemas.microsoft.com/office/powerpoint/2010/main" val="37670722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30</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37614AD3-9463-98AF-D1DA-2CF6B0F5329A}"/>
              </a:ext>
            </a:extLst>
          </p:cNvPr>
          <p:cNvPicPr>
            <a:picLocks noChangeAspect="1"/>
          </p:cNvPicPr>
          <p:nvPr/>
        </p:nvPicPr>
        <p:blipFill>
          <a:blip r:embed="rId4"/>
          <a:stretch>
            <a:fillRect/>
          </a:stretch>
        </p:blipFill>
        <p:spPr>
          <a:xfrm>
            <a:off x="6913263" y="1743289"/>
            <a:ext cx="1652159" cy="1079086"/>
          </a:xfrm>
          <a:prstGeom prst="rect">
            <a:avLst/>
          </a:prstGeom>
        </p:spPr>
      </p:pic>
      <p:pic>
        <p:nvPicPr>
          <p:cNvPr id="4" name="Picture 3">
            <a:extLst>
              <a:ext uri="{FF2B5EF4-FFF2-40B4-BE49-F238E27FC236}">
                <a16:creationId xmlns:a16="http://schemas.microsoft.com/office/drawing/2014/main" id="{AED935BA-0FDD-20F9-40BF-55C3B6C732C5}"/>
              </a:ext>
            </a:extLst>
          </p:cNvPr>
          <p:cNvPicPr>
            <a:picLocks noChangeAspect="1"/>
          </p:cNvPicPr>
          <p:nvPr/>
        </p:nvPicPr>
        <p:blipFill>
          <a:blip r:embed="rId5"/>
          <a:stretch>
            <a:fillRect/>
          </a:stretch>
        </p:blipFill>
        <p:spPr>
          <a:xfrm>
            <a:off x="-160183" y="5559488"/>
            <a:ext cx="2694666" cy="1469263"/>
          </a:xfrm>
          <a:prstGeom prst="rect">
            <a:avLst/>
          </a:prstGeom>
        </p:spPr>
      </p:pic>
      <p:sp>
        <p:nvSpPr>
          <p:cNvPr id="2" name="Rectangle 1"/>
          <p:cNvSpPr/>
          <p:nvPr/>
        </p:nvSpPr>
        <p:spPr>
          <a:xfrm>
            <a:off x="668443" y="2105346"/>
            <a:ext cx="8108812" cy="3046988"/>
          </a:xfrm>
          <a:prstGeom prst="rect">
            <a:avLst/>
          </a:prstGeom>
        </p:spPr>
        <p:txBody>
          <a:bodyPr wrap="square">
            <a:spAutoFit/>
          </a:bodyPr>
          <a:lstStyle/>
          <a:p>
            <a:pPr algn="just"/>
            <a:r>
              <a:rPr lang="en-US" sz="1600" b="1" dirty="0" smtClean="0">
                <a:latin typeface="Times New Roman" panose="02020603050405020304" pitchFamily="18" charset="0"/>
                <a:cs typeface="Times New Roman" panose="02020603050405020304" pitchFamily="18" charset="0"/>
              </a:rPr>
              <a:t>Information-gathering </a:t>
            </a:r>
            <a:r>
              <a:rPr lang="en-US" sz="1600" b="1" dirty="0">
                <a:latin typeface="Times New Roman" panose="02020603050405020304" pitchFamily="18" charset="0"/>
                <a:cs typeface="Times New Roman" panose="02020603050405020304" pitchFamily="18" charset="0"/>
              </a:rPr>
              <a:t>questions</a:t>
            </a:r>
          </a:p>
          <a:p>
            <a:pPr algn="just"/>
            <a:r>
              <a:rPr lang="en-US" sz="1600" dirty="0">
                <a:latin typeface="Times New Roman" panose="02020603050405020304" pitchFamily="18" charset="0"/>
                <a:cs typeface="Times New Roman" panose="02020603050405020304" pitchFamily="18" charset="0"/>
              </a:rPr>
              <a:t>These brainstorming questions help align the team on the scope and context of the problem you’re addressing. Asking these questions early can help you avoid misunderstandings down the line and ensure your ideas are feasible.</a:t>
            </a:r>
          </a:p>
          <a:p>
            <a:pPr algn="just"/>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7. How will our lines of communication function?</a:t>
            </a:r>
          </a:p>
          <a:p>
            <a:pPr algn="just"/>
            <a:r>
              <a:rPr lang="en-US" sz="1600" dirty="0" smtClean="0">
                <a:latin typeface="Times New Roman" panose="02020603050405020304" pitchFamily="18" charset="0"/>
                <a:cs typeface="Times New Roman" panose="02020603050405020304" pitchFamily="18" charset="0"/>
              </a:rPr>
              <a:t>8</a:t>
            </a:r>
            <a:r>
              <a:rPr lang="en-US" sz="1600" dirty="0">
                <a:latin typeface="Times New Roman" panose="02020603050405020304" pitchFamily="18" charset="0"/>
                <a:cs typeface="Times New Roman" panose="02020603050405020304" pitchFamily="18" charset="0"/>
              </a:rPr>
              <a:t>. What will our methods of reporting be?</a:t>
            </a:r>
          </a:p>
          <a:p>
            <a:pPr algn="just"/>
            <a:r>
              <a:rPr lang="en-US" sz="1600" dirty="0" smtClean="0">
                <a:latin typeface="Times New Roman" panose="02020603050405020304" pitchFamily="18" charset="0"/>
                <a:cs typeface="Times New Roman" panose="02020603050405020304" pitchFamily="18" charset="0"/>
              </a:rPr>
              <a:t>9</a:t>
            </a:r>
            <a:r>
              <a:rPr lang="en-US" sz="1600" dirty="0">
                <a:latin typeface="Times New Roman" panose="02020603050405020304" pitchFamily="18" charset="0"/>
                <a:cs typeface="Times New Roman" panose="02020603050405020304" pitchFamily="18" charset="0"/>
              </a:rPr>
              <a:t>. What skills are required to reach our goal?</a:t>
            </a:r>
          </a:p>
          <a:p>
            <a:pPr algn="just"/>
            <a:r>
              <a:rPr lang="en-US" sz="1600" dirty="0" smtClean="0">
                <a:latin typeface="Times New Roman" panose="02020603050405020304" pitchFamily="18" charset="0"/>
                <a:cs typeface="Times New Roman" panose="02020603050405020304" pitchFamily="18" charset="0"/>
              </a:rPr>
              <a:t>10</a:t>
            </a:r>
            <a:r>
              <a:rPr lang="en-US" sz="1600" dirty="0">
                <a:latin typeface="Times New Roman" panose="02020603050405020304" pitchFamily="18" charset="0"/>
                <a:cs typeface="Times New Roman" panose="02020603050405020304" pitchFamily="18" charset="0"/>
              </a:rPr>
              <a:t>. What financial obstacles might we come across during this project?</a:t>
            </a:r>
          </a:p>
          <a:p>
            <a:pPr algn="just"/>
            <a:r>
              <a:rPr lang="en-US" sz="1600" dirty="0" smtClean="0">
                <a:latin typeface="Times New Roman" panose="02020603050405020304" pitchFamily="18" charset="0"/>
                <a:cs typeface="Times New Roman" panose="02020603050405020304" pitchFamily="18" charset="0"/>
              </a:rPr>
              <a:t>11</a:t>
            </a:r>
            <a:r>
              <a:rPr lang="en-US" sz="1600" dirty="0">
                <a:latin typeface="Times New Roman" panose="02020603050405020304" pitchFamily="18" charset="0"/>
                <a:cs typeface="Times New Roman" panose="02020603050405020304" pitchFamily="18" charset="0"/>
              </a:rPr>
              <a:t>. How will we raise these funds?</a:t>
            </a:r>
          </a:p>
          <a:p>
            <a:pPr algn="just"/>
            <a:r>
              <a:rPr lang="en-US" sz="1600" dirty="0" smtClean="0">
                <a:latin typeface="Times New Roman" panose="02020603050405020304" pitchFamily="18" charset="0"/>
                <a:cs typeface="Times New Roman" panose="02020603050405020304" pitchFamily="18" charset="0"/>
              </a:rPr>
              <a:t>12</a:t>
            </a:r>
            <a:r>
              <a:rPr lang="en-US" sz="1600" dirty="0">
                <a:latin typeface="Times New Roman" panose="02020603050405020304" pitchFamily="18" charset="0"/>
                <a:cs typeface="Times New Roman" panose="02020603050405020304" pitchFamily="18" charset="0"/>
              </a:rPr>
              <a:t>. How will we track our progress?</a:t>
            </a:r>
          </a:p>
          <a:p>
            <a:pPr algn="just"/>
            <a:r>
              <a:rPr lang="en-US" sz="1600" dirty="0" smtClean="0">
                <a:latin typeface="Times New Roman" panose="02020603050405020304" pitchFamily="18" charset="0"/>
                <a:cs typeface="Times New Roman" panose="02020603050405020304" pitchFamily="18" charset="0"/>
              </a:rPr>
              <a:t>13</a:t>
            </a:r>
            <a:r>
              <a:rPr lang="en-US" sz="1600" dirty="0">
                <a:latin typeface="Times New Roman" panose="02020603050405020304" pitchFamily="18" charset="0"/>
                <a:cs typeface="Times New Roman" panose="02020603050405020304" pitchFamily="18" charset="0"/>
              </a:rPr>
              <a:t>. How and when will we ensure delivery of our finished product?</a:t>
            </a:r>
          </a:p>
        </p:txBody>
      </p:sp>
    </p:spTree>
    <p:extLst>
      <p:ext uri="{BB962C8B-B14F-4D97-AF65-F5344CB8AC3E}">
        <p14:creationId xmlns:p14="http://schemas.microsoft.com/office/powerpoint/2010/main" val="9669584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31</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37614AD3-9463-98AF-D1DA-2CF6B0F5329A}"/>
              </a:ext>
            </a:extLst>
          </p:cNvPr>
          <p:cNvPicPr>
            <a:picLocks noChangeAspect="1"/>
          </p:cNvPicPr>
          <p:nvPr/>
        </p:nvPicPr>
        <p:blipFill>
          <a:blip r:embed="rId4"/>
          <a:stretch>
            <a:fillRect/>
          </a:stretch>
        </p:blipFill>
        <p:spPr>
          <a:xfrm>
            <a:off x="6913263" y="1743289"/>
            <a:ext cx="1652159" cy="1079086"/>
          </a:xfrm>
          <a:prstGeom prst="rect">
            <a:avLst/>
          </a:prstGeom>
        </p:spPr>
      </p:pic>
      <p:pic>
        <p:nvPicPr>
          <p:cNvPr id="4" name="Picture 3">
            <a:extLst>
              <a:ext uri="{FF2B5EF4-FFF2-40B4-BE49-F238E27FC236}">
                <a16:creationId xmlns:a16="http://schemas.microsoft.com/office/drawing/2014/main" id="{AED935BA-0FDD-20F9-40BF-55C3B6C732C5}"/>
              </a:ext>
            </a:extLst>
          </p:cNvPr>
          <p:cNvPicPr>
            <a:picLocks noChangeAspect="1"/>
          </p:cNvPicPr>
          <p:nvPr/>
        </p:nvPicPr>
        <p:blipFill>
          <a:blip r:embed="rId5"/>
          <a:stretch>
            <a:fillRect/>
          </a:stretch>
        </p:blipFill>
        <p:spPr>
          <a:xfrm>
            <a:off x="-160183" y="5559488"/>
            <a:ext cx="2694666" cy="1469263"/>
          </a:xfrm>
          <a:prstGeom prst="rect">
            <a:avLst/>
          </a:prstGeom>
        </p:spPr>
      </p:pic>
      <p:sp>
        <p:nvSpPr>
          <p:cNvPr id="2" name="Rectangle 1"/>
          <p:cNvSpPr/>
          <p:nvPr/>
        </p:nvSpPr>
        <p:spPr>
          <a:xfrm>
            <a:off x="548641" y="1743289"/>
            <a:ext cx="8016781" cy="3508653"/>
          </a:xfrm>
          <a:prstGeom prst="rect">
            <a:avLst/>
          </a:prstGeom>
        </p:spPr>
        <p:txBody>
          <a:bodyPr wrap="square">
            <a:spAutoFit/>
          </a:bodyPr>
          <a:lstStyle/>
          <a:p>
            <a:pPr algn="just"/>
            <a:r>
              <a:rPr lang="en-US" sz="1600" b="1" dirty="0">
                <a:latin typeface="Times New Roman" panose="02020603050405020304" pitchFamily="18" charset="0"/>
                <a:cs typeface="Times New Roman" panose="02020603050405020304" pitchFamily="18" charset="0"/>
              </a:rPr>
              <a:t>Questions meant to encourage discussion </a:t>
            </a:r>
          </a:p>
          <a:p>
            <a:pPr algn="just"/>
            <a:r>
              <a:rPr lang="en-US" sz="1600" dirty="0">
                <a:latin typeface="Times New Roman" panose="02020603050405020304" pitchFamily="18" charset="0"/>
                <a:cs typeface="Times New Roman" panose="02020603050405020304" pitchFamily="18" charset="0"/>
              </a:rPr>
              <a:t>Open-ended brainstorming questions like these facilitate discussion and get people thinking creatively about the problem or goal you’re focusing on.</a:t>
            </a:r>
          </a:p>
          <a:p>
            <a:pPr algn="just"/>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14. What are your initial impressions of this project?</a:t>
            </a:r>
          </a:p>
          <a:p>
            <a:pPr algn="just"/>
            <a:r>
              <a:rPr lang="en-US" sz="1600" dirty="0" smtClean="0">
                <a:latin typeface="Times New Roman" panose="02020603050405020304" pitchFamily="18" charset="0"/>
                <a:cs typeface="Times New Roman" panose="02020603050405020304" pitchFamily="18" charset="0"/>
              </a:rPr>
              <a:t>15</a:t>
            </a:r>
            <a:r>
              <a:rPr lang="en-US" sz="1600" dirty="0">
                <a:latin typeface="Times New Roman" panose="02020603050405020304" pitchFamily="18" charset="0"/>
                <a:cs typeface="Times New Roman" panose="02020603050405020304" pitchFamily="18" charset="0"/>
              </a:rPr>
              <a:t>. How would you briefly outline or pitch this project?</a:t>
            </a:r>
          </a:p>
          <a:p>
            <a:pPr algn="just"/>
            <a:r>
              <a:rPr lang="en-US" sz="1600" dirty="0" smtClean="0">
                <a:latin typeface="Times New Roman" panose="02020603050405020304" pitchFamily="18" charset="0"/>
                <a:cs typeface="Times New Roman" panose="02020603050405020304" pitchFamily="18" charset="0"/>
              </a:rPr>
              <a:t>16</a:t>
            </a:r>
            <a:r>
              <a:rPr lang="en-US" sz="1600" dirty="0">
                <a:latin typeface="Times New Roman" panose="02020603050405020304" pitchFamily="18" charset="0"/>
                <a:cs typeface="Times New Roman" panose="02020603050405020304" pitchFamily="18" charset="0"/>
              </a:rPr>
              <a:t>. Can you explain these obstacles as simply as possible?</a:t>
            </a:r>
          </a:p>
          <a:p>
            <a:pPr algn="just"/>
            <a:r>
              <a:rPr lang="en-US" sz="1600" dirty="0" smtClean="0">
                <a:latin typeface="Times New Roman" panose="02020603050405020304" pitchFamily="18" charset="0"/>
                <a:cs typeface="Times New Roman" panose="02020603050405020304" pitchFamily="18" charset="0"/>
              </a:rPr>
              <a:t>17</a:t>
            </a:r>
            <a:r>
              <a:rPr lang="en-US" sz="1600" dirty="0">
                <a:latin typeface="Times New Roman" panose="02020603050405020304" pitchFamily="18" charset="0"/>
                <a:cs typeface="Times New Roman" panose="02020603050405020304" pitchFamily="18" charset="0"/>
              </a:rPr>
              <a:t>. What makes our organization/team uniquely equipped to tackle this project?</a:t>
            </a:r>
          </a:p>
          <a:p>
            <a:pPr algn="just"/>
            <a:r>
              <a:rPr lang="en-US" sz="1600" dirty="0" smtClean="0">
                <a:latin typeface="Times New Roman" panose="02020603050405020304" pitchFamily="18" charset="0"/>
                <a:cs typeface="Times New Roman" panose="02020603050405020304" pitchFamily="18" charset="0"/>
              </a:rPr>
              <a:t>18</a:t>
            </a:r>
            <a:r>
              <a:rPr lang="en-US" sz="1600" dirty="0">
                <a:latin typeface="Times New Roman" panose="02020603050405020304" pitchFamily="18" charset="0"/>
                <a:cs typeface="Times New Roman" panose="02020603050405020304" pitchFamily="18" charset="0"/>
              </a:rPr>
              <a:t>. What does our organization/team lack in order to see this project succeed? </a:t>
            </a:r>
          </a:p>
          <a:p>
            <a:pPr algn="just"/>
            <a:r>
              <a:rPr lang="en-US" sz="1600" dirty="0" smtClean="0">
                <a:latin typeface="Times New Roman" panose="02020603050405020304" pitchFamily="18" charset="0"/>
                <a:cs typeface="Times New Roman" panose="02020603050405020304" pitchFamily="18" charset="0"/>
              </a:rPr>
              <a:t>19</a:t>
            </a:r>
            <a:r>
              <a:rPr lang="en-US" sz="1600" dirty="0">
                <a:latin typeface="Times New Roman" panose="02020603050405020304" pitchFamily="18" charset="0"/>
                <a:cs typeface="Times New Roman" panose="02020603050405020304" pitchFamily="18" charset="0"/>
              </a:rPr>
              <a:t>. How can we be prepared to account for our weaknesses?</a:t>
            </a:r>
          </a:p>
          <a:p>
            <a:pPr algn="just"/>
            <a:r>
              <a:rPr lang="en-US" sz="1600" dirty="0" smtClean="0">
                <a:latin typeface="Times New Roman" panose="02020603050405020304" pitchFamily="18" charset="0"/>
                <a:cs typeface="Times New Roman" panose="02020603050405020304" pitchFamily="18" charset="0"/>
              </a:rPr>
              <a:t>20</a:t>
            </a:r>
            <a:r>
              <a:rPr lang="en-US" sz="1600" dirty="0">
                <a:latin typeface="Times New Roman" panose="02020603050405020304" pitchFamily="18" charset="0"/>
                <a:cs typeface="Times New Roman" panose="02020603050405020304" pitchFamily="18" charset="0"/>
              </a:rPr>
              <a:t>. How would a different organization approach this project?</a:t>
            </a:r>
          </a:p>
          <a:p>
            <a:pPr algn="just"/>
            <a:r>
              <a:rPr lang="en-US" sz="1600" dirty="0" smtClean="0">
                <a:latin typeface="Times New Roman" panose="02020603050405020304" pitchFamily="18" charset="0"/>
                <a:cs typeface="Times New Roman" panose="02020603050405020304" pitchFamily="18" charset="0"/>
              </a:rPr>
              <a:t>21</a:t>
            </a:r>
            <a:r>
              <a:rPr lang="en-US" sz="1600" dirty="0">
                <a:latin typeface="Times New Roman" panose="02020603050405020304" pitchFamily="18" charset="0"/>
                <a:cs typeface="Times New Roman" panose="02020603050405020304" pitchFamily="18" charset="0"/>
              </a:rPr>
              <a:t>. What makes this product/project desirable to a customer?</a:t>
            </a:r>
          </a:p>
          <a:p>
            <a:pPr algn="just"/>
            <a:r>
              <a:rPr lang="en-US" sz="1600" dirty="0" smtClean="0">
                <a:latin typeface="Times New Roman" panose="02020603050405020304" pitchFamily="18" charset="0"/>
                <a:cs typeface="Times New Roman" panose="02020603050405020304" pitchFamily="18" charset="0"/>
              </a:rPr>
              <a:t>22</a:t>
            </a:r>
            <a:r>
              <a:rPr lang="en-US" sz="1600" dirty="0">
                <a:latin typeface="Times New Roman" panose="02020603050405020304" pitchFamily="18" charset="0"/>
                <a:cs typeface="Times New Roman" panose="02020603050405020304" pitchFamily="18" charset="0"/>
              </a:rPr>
              <a:t>. What is the root of our problem here?</a:t>
            </a:r>
          </a:p>
          <a:p>
            <a:pPr algn="just"/>
            <a:r>
              <a:rPr lang="en-US" sz="1600" dirty="0" smtClean="0">
                <a:latin typeface="Times New Roman" panose="02020603050405020304" pitchFamily="18" charset="0"/>
                <a:cs typeface="Times New Roman" panose="02020603050405020304" pitchFamily="18" charset="0"/>
              </a:rPr>
              <a:t>23</a:t>
            </a:r>
            <a:r>
              <a:rPr lang="en-US" sz="1600" dirty="0">
                <a:latin typeface="Times New Roman" panose="02020603050405020304" pitchFamily="18" charset="0"/>
                <a:cs typeface="Times New Roman" panose="02020603050405020304" pitchFamily="18" charset="0"/>
              </a:rPr>
              <a:t>. What is the best possible outcome for our project?</a:t>
            </a:r>
          </a:p>
        </p:txBody>
      </p:sp>
    </p:spTree>
    <p:extLst>
      <p:ext uri="{BB962C8B-B14F-4D97-AF65-F5344CB8AC3E}">
        <p14:creationId xmlns:p14="http://schemas.microsoft.com/office/powerpoint/2010/main" val="376337321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32</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37614AD3-9463-98AF-D1DA-2CF6B0F5329A}"/>
              </a:ext>
            </a:extLst>
          </p:cNvPr>
          <p:cNvPicPr>
            <a:picLocks noChangeAspect="1"/>
          </p:cNvPicPr>
          <p:nvPr/>
        </p:nvPicPr>
        <p:blipFill>
          <a:blip r:embed="rId4"/>
          <a:stretch>
            <a:fillRect/>
          </a:stretch>
        </p:blipFill>
        <p:spPr>
          <a:xfrm>
            <a:off x="6913263" y="1743289"/>
            <a:ext cx="1652159" cy="1079086"/>
          </a:xfrm>
          <a:prstGeom prst="rect">
            <a:avLst/>
          </a:prstGeom>
        </p:spPr>
      </p:pic>
      <p:pic>
        <p:nvPicPr>
          <p:cNvPr id="4" name="Picture 3">
            <a:extLst>
              <a:ext uri="{FF2B5EF4-FFF2-40B4-BE49-F238E27FC236}">
                <a16:creationId xmlns:a16="http://schemas.microsoft.com/office/drawing/2014/main" id="{AED935BA-0FDD-20F9-40BF-55C3B6C732C5}"/>
              </a:ext>
            </a:extLst>
          </p:cNvPr>
          <p:cNvPicPr>
            <a:picLocks noChangeAspect="1"/>
          </p:cNvPicPr>
          <p:nvPr/>
        </p:nvPicPr>
        <p:blipFill>
          <a:blip r:embed="rId5"/>
          <a:stretch>
            <a:fillRect/>
          </a:stretch>
        </p:blipFill>
        <p:spPr>
          <a:xfrm>
            <a:off x="-160183" y="5559488"/>
            <a:ext cx="2694666" cy="1469263"/>
          </a:xfrm>
          <a:prstGeom prst="rect">
            <a:avLst/>
          </a:prstGeom>
        </p:spPr>
      </p:pic>
      <p:sp>
        <p:nvSpPr>
          <p:cNvPr id="2" name="Rectangle 1"/>
          <p:cNvSpPr/>
          <p:nvPr/>
        </p:nvSpPr>
        <p:spPr>
          <a:xfrm>
            <a:off x="548641" y="2153476"/>
            <a:ext cx="8228614" cy="2800767"/>
          </a:xfrm>
          <a:prstGeom prst="rect">
            <a:avLst/>
          </a:prstGeom>
        </p:spPr>
        <p:txBody>
          <a:bodyPr wrap="square">
            <a:spAutoFit/>
          </a:bodyPr>
          <a:lstStyle/>
          <a:p>
            <a:pPr algn="just"/>
            <a:r>
              <a:rPr lang="en-US" sz="1600" b="1" dirty="0">
                <a:latin typeface="Times New Roman" panose="02020603050405020304" pitchFamily="18" charset="0"/>
                <a:cs typeface="Times New Roman" panose="02020603050405020304" pitchFamily="18" charset="0"/>
              </a:rPr>
              <a:t>Problem-solving questions</a:t>
            </a:r>
          </a:p>
          <a:p>
            <a:pPr algn="just"/>
            <a:r>
              <a:rPr lang="en-US" sz="1600" dirty="0">
                <a:latin typeface="Times New Roman" panose="02020603050405020304" pitchFamily="18" charset="0"/>
                <a:cs typeface="Times New Roman" panose="02020603050405020304" pitchFamily="18" charset="0"/>
              </a:rPr>
              <a:t>Solving problems is at the heart of brainstorming. Use these brainstorming questions to help your team tackle problems creatively and comprehensively.</a:t>
            </a:r>
          </a:p>
          <a:p>
            <a:pPr algn="just"/>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24. Do we have ideas that we’re able to combine?</a:t>
            </a:r>
          </a:p>
          <a:p>
            <a:pPr algn="just"/>
            <a:r>
              <a:rPr lang="en-US" sz="1600" dirty="0" smtClean="0">
                <a:latin typeface="Times New Roman" panose="02020603050405020304" pitchFamily="18" charset="0"/>
                <a:cs typeface="Times New Roman" panose="02020603050405020304" pitchFamily="18" charset="0"/>
              </a:rPr>
              <a:t>25</a:t>
            </a:r>
            <a:r>
              <a:rPr lang="en-US" sz="1600" dirty="0">
                <a:latin typeface="Times New Roman" panose="02020603050405020304" pitchFamily="18" charset="0"/>
                <a:cs typeface="Times New Roman" panose="02020603050405020304" pitchFamily="18" charset="0"/>
              </a:rPr>
              <a:t>. How can we implement our ideas in a different way?</a:t>
            </a:r>
          </a:p>
          <a:p>
            <a:pPr algn="just"/>
            <a:r>
              <a:rPr lang="en-US" sz="1600" dirty="0" smtClean="0">
                <a:latin typeface="Times New Roman" panose="02020603050405020304" pitchFamily="18" charset="0"/>
                <a:cs typeface="Times New Roman" panose="02020603050405020304" pitchFamily="18" charset="0"/>
              </a:rPr>
              <a:t>26</a:t>
            </a:r>
            <a:r>
              <a:rPr lang="en-US" sz="1600" dirty="0">
                <a:latin typeface="Times New Roman" panose="02020603050405020304" pitchFamily="18" charset="0"/>
                <a:cs typeface="Times New Roman" panose="02020603050405020304" pitchFamily="18" charset="0"/>
              </a:rPr>
              <a:t>.  Are there solutions you’ve used in other projects that would be helpful here?</a:t>
            </a:r>
          </a:p>
          <a:p>
            <a:pPr algn="just"/>
            <a:r>
              <a:rPr lang="en-US" sz="1600" dirty="0" smtClean="0">
                <a:latin typeface="Times New Roman" panose="02020603050405020304" pitchFamily="18" charset="0"/>
                <a:cs typeface="Times New Roman" panose="02020603050405020304" pitchFamily="18" charset="0"/>
              </a:rPr>
              <a:t>27</a:t>
            </a:r>
            <a:r>
              <a:rPr lang="en-US" sz="1600" dirty="0">
                <a:latin typeface="Times New Roman" panose="02020603050405020304" pitchFamily="18" charset="0"/>
                <a:cs typeface="Times New Roman" panose="02020603050405020304" pitchFamily="18" charset="0"/>
              </a:rPr>
              <a:t>. What are three other ways of looking at this challenge?</a:t>
            </a:r>
          </a:p>
          <a:p>
            <a:pPr algn="just"/>
            <a:r>
              <a:rPr lang="en-US" sz="1600" dirty="0" smtClean="0">
                <a:latin typeface="Times New Roman" panose="02020603050405020304" pitchFamily="18" charset="0"/>
                <a:cs typeface="Times New Roman" panose="02020603050405020304" pitchFamily="18" charset="0"/>
              </a:rPr>
              <a:t>28</a:t>
            </a:r>
            <a:r>
              <a:rPr lang="en-US" sz="1600" dirty="0">
                <a:latin typeface="Times New Roman" panose="02020603050405020304" pitchFamily="18" charset="0"/>
                <a:cs typeface="Times New Roman" panose="02020603050405020304" pitchFamily="18" charset="0"/>
              </a:rPr>
              <a:t>. What are other examples of projects/products similar to ours that have been successful?</a:t>
            </a:r>
          </a:p>
          <a:p>
            <a:pPr algn="just"/>
            <a:r>
              <a:rPr lang="en-US" sz="1600" dirty="0" smtClean="0">
                <a:latin typeface="Times New Roman" panose="02020603050405020304" pitchFamily="18" charset="0"/>
                <a:cs typeface="Times New Roman" panose="02020603050405020304" pitchFamily="18" charset="0"/>
              </a:rPr>
              <a:t>29</a:t>
            </a:r>
            <a:r>
              <a:rPr lang="en-US" sz="1600" dirty="0">
                <a:latin typeface="Times New Roman" panose="02020603050405020304" pitchFamily="18" charset="0"/>
                <a:cs typeface="Times New Roman" panose="02020603050405020304" pitchFamily="18" charset="0"/>
              </a:rPr>
              <a:t>. How have similar projects/products failed?</a:t>
            </a:r>
          </a:p>
          <a:p>
            <a:pPr algn="just"/>
            <a:r>
              <a:rPr lang="en-US" sz="1600" dirty="0" smtClean="0">
                <a:latin typeface="Times New Roman" panose="02020603050405020304" pitchFamily="18" charset="0"/>
                <a:cs typeface="Times New Roman" panose="02020603050405020304" pitchFamily="18" charset="0"/>
              </a:rPr>
              <a:t>30</a:t>
            </a:r>
            <a:r>
              <a:rPr lang="en-US" sz="1600" dirty="0">
                <a:latin typeface="Times New Roman" panose="02020603050405020304" pitchFamily="18" charset="0"/>
                <a:cs typeface="Times New Roman" panose="02020603050405020304" pitchFamily="18" charset="0"/>
              </a:rPr>
              <a:t>. If there were no limitations, how would we approach this project?</a:t>
            </a:r>
          </a:p>
        </p:txBody>
      </p:sp>
    </p:spTree>
    <p:extLst>
      <p:ext uri="{BB962C8B-B14F-4D97-AF65-F5344CB8AC3E}">
        <p14:creationId xmlns:p14="http://schemas.microsoft.com/office/powerpoint/2010/main" val="316184003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33</a:t>
            </a:fld>
            <a:endParaRPr/>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3" name="Picture 2">
            <a:extLst>
              <a:ext uri="{FF2B5EF4-FFF2-40B4-BE49-F238E27FC236}">
                <a16:creationId xmlns:a16="http://schemas.microsoft.com/office/drawing/2014/main" id="{37614AD3-9463-98AF-D1DA-2CF6B0F5329A}"/>
              </a:ext>
            </a:extLst>
          </p:cNvPr>
          <p:cNvPicPr>
            <a:picLocks noChangeAspect="1"/>
          </p:cNvPicPr>
          <p:nvPr/>
        </p:nvPicPr>
        <p:blipFill>
          <a:blip r:embed="rId4"/>
          <a:stretch>
            <a:fillRect/>
          </a:stretch>
        </p:blipFill>
        <p:spPr>
          <a:xfrm>
            <a:off x="6913263" y="1743289"/>
            <a:ext cx="1652159" cy="1079086"/>
          </a:xfrm>
          <a:prstGeom prst="rect">
            <a:avLst/>
          </a:prstGeom>
        </p:spPr>
      </p:pic>
      <p:pic>
        <p:nvPicPr>
          <p:cNvPr id="4" name="Picture 3">
            <a:extLst>
              <a:ext uri="{FF2B5EF4-FFF2-40B4-BE49-F238E27FC236}">
                <a16:creationId xmlns:a16="http://schemas.microsoft.com/office/drawing/2014/main" id="{AED935BA-0FDD-20F9-40BF-55C3B6C732C5}"/>
              </a:ext>
            </a:extLst>
          </p:cNvPr>
          <p:cNvPicPr>
            <a:picLocks noChangeAspect="1"/>
          </p:cNvPicPr>
          <p:nvPr/>
        </p:nvPicPr>
        <p:blipFill>
          <a:blip r:embed="rId5"/>
          <a:stretch>
            <a:fillRect/>
          </a:stretch>
        </p:blipFill>
        <p:spPr>
          <a:xfrm>
            <a:off x="-160183" y="5559488"/>
            <a:ext cx="2694666" cy="1469263"/>
          </a:xfrm>
          <a:prstGeom prst="rect">
            <a:avLst/>
          </a:prstGeom>
        </p:spPr>
      </p:pic>
      <p:sp>
        <p:nvSpPr>
          <p:cNvPr id="2" name="Rectangle 1"/>
          <p:cNvSpPr/>
          <p:nvPr/>
        </p:nvSpPr>
        <p:spPr>
          <a:xfrm>
            <a:off x="548641" y="1743289"/>
            <a:ext cx="8016781" cy="3539430"/>
          </a:xfrm>
          <a:prstGeom prst="rect">
            <a:avLst/>
          </a:prstGeom>
        </p:spPr>
        <p:txBody>
          <a:bodyPr wrap="square">
            <a:spAutoFit/>
          </a:bodyPr>
          <a:lstStyle/>
          <a:p>
            <a:pPr algn="just"/>
            <a:r>
              <a:rPr lang="en-US" sz="1600" b="1" dirty="0">
                <a:latin typeface="Times New Roman" panose="02020603050405020304" pitchFamily="18" charset="0"/>
                <a:cs typeface="Times New Roman" panose="02020603050405020304" pitchFamily="18" charset="0"/>
              </a:rPr>
              <a:t>Reflection questions</a:t>
            </a:r>
          </a:p>
          <a:p>
            <a:pPr algn="just"/>
            <a:r>
              <a:rPr lang="en-US" sz="1600" dirty="0">
                <a:latin typeface="Times New Roman" panose="02020603050405020304" pitchFamily="18" charset="0"/>
                <a:cs typeface="Times New Roman" panose="02020603050405020304" pitchFamily="18" charset="0"/>
              </a:rPr>
              <a:t>Reflection is an important part of the creative and iterative brainstorming process. Use these brainstorming questions to help your team identify potential gaps in the discussion or proposed solutions, plan next steps, and identify opportunities for improvement.</a:t>
            </a:r>
          </a:p>
          <a:p>
            <a:pPr algn="just"/>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31. What are our next steps?</a:t>
            </a:r>
          </a:p>
          <a:p>
            <a:pPr algn="just"/>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32. What have we learned about our project?</a:t>
            </a:r>
          </a:p>
          <a:p>
            <a:pPr algn="just"/>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33. Are there other team members or unique skill sets required for us to achieve these goals?</a:t>
            </a:r>
          </a:p>
          <a:p>
            <a:pPr algn="just"/>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34. What might affect the timing of completing this project?</a:t>
            </a:r>
          </a:p>
          <a:p>
            <a:pPr algn="just"/>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35. What factor or idea deserves the most focus at this time?</a:t>
            </a:r>
          </a:p>
        </p:txBody>
      </p:sp>
    </p:spTree>
    <p:extLst>
      <p:ext uri="{BB962C8B-B14F-4D97-AF65-F5344CB8AC3E}">
        <p14:creationId xmlns:p14="http://schemas.microsoft.com/office/powerpoint/2010/main" val="254917390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L1 - </a:t>
            </a:r>
            <a:fld id="{00000000-1234-1234-1234-123412341234}" type="slidenum">
              <a:rPr lang="en-US"/>
              <a:t>34</a:t>
            </a:fld>
            <a:endParaRPr/>
          </a:p>
        </p:txBody>
      </p:sp>
      <p:sp>
        <p:nvSpPr>
          <p:cNvPr id="220" name="Google Shape;220;p6"/>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2F2F2"/>
              </a:buClr>
              <a:buSzPts val="3600"/>
              <a:buFont typeface="Calibri"/>
              <a:buNone/>
            </a:pPr>
            <a:r>
              <a:rPr lang="en-US"/>
              <a:t>References</a:t>
            </a:r>
            <a:endParaRPr/>
          </a:p>
        </p:txBody>
      </p:sp>
      <p:sp>
        <p:nvSpPr>
          <p:cNvPr id="221" name="Google Shape;221;p6"/>
          <p:cNvSpPr txBox="1">
            <a:spLocks noGrp="1"/>
          </p:cNvSpPr>
          <p:nvPr>
            <p:ph type="body" idx="1"/>
          </p:nvPr>
        </p:nvSpPr>
        <p:spPr>
          <a:xfrm>
            <a:off x="272015" y="1667741"/>
            <a:ext cx="6710129" cy="4509222"/>
          </a:xfrm>
          <a:prstGeom prst="rect">
            <a:avLst/>
          </a:prstGeom>
          <a:noFill/>
          <a:ln>
            <a:noFill/>
          </a:ln>
        </p:spPr>
        <p:txBody>
          <a:bodyPr spcFirstLastPara="1" wrap="square" lIns="91425" tIns="45700" rIns="91425" bIns="45700" anchor="t" anchorCtr="0">
            <a:normAutofit/>
          </a:bodyPr>
          <a:lstStyle/>
          <a:p>
            <a:pPr marL="0" lvl="0" indent="0">
              <a:lnSpc>
                <a:spcPct val="90000"/>
              </a:lnSpc>
              <a:buClr>
                <a:srgbClr val="000000"/>
              </a:buClr>
              <a:buSzPts val="2800"/>
              <a:buNone/>
            </a:pPr>
            <a:r>
              <a:rPr lang="en-US" sz="2800" dirty="0">
                <a:solidFill>
                  <a:srgbClr val="000000"/>
                </a:solidFill>
              </a:rPr>
              <a:t>Resources:</a:t>
            </a:r>
          </a:p>
          <a:p>
            <a:pPr marL="0" lvl="0" indent="0">
              <a:lnSpc>
                <a:spcPct val="90000"/>
              </a:lnSpc>
              <a:buClr>
                <a:srgbClr val="000000"/>
              </a:buClr>
              <a:buSzPts val="2800"/>
              <a:buNone/>
            </a:pPr>
            <a:r>
              <a:rPr lang="en-US" sz="2800" dirty="0">
                <a:solidFill>
                  <a:srgbClr val="000000"/>
                </a:solidFill>
              </a:rPr>
              <a:t>Global Project Management</a:t>
            </a:r>
          </a:p>
          <a:p>
            <a:pPr marL="0" lvl="0" indent="0">
              <a:lnSpc>
                <a:spcPct val="90000"/>
              </a:lnSpc>
              <a:buClr>
                <a:srgbClr val="000000"/>
              </a:buClr>
              <a:buSzPts val="2800"/>
              <a:buNone/>
            </a:pPr>
            <a:r>
              <a:rPr lang="en-US" sz="2800" dirty="0">
                <a:solidFill>
                  <a:srgbClr val="000000"/>
                </a:solidFill>
              </a:rPr>
              <a:t>Communication, Collaboration and Management Across Borders</a:t>
            </a:r>
          </a:p>
          <a:p>
            <a:pPr marL="0" lvl="0" indent="0">
              <a:lnSpc>
                <a:spcPct val="90000"/>
              </a:lnSpc>
              <a:buClr>
                <a:srgbClr val="000000"/>
              </a:buClr>
              <a:buSzPts val="2800"/>
              <a:buNone/>
            </a:pPr>
            <a:r>
              <a:rPr lang="en-US" sz="2800" dirty="0">
                <a:solidFill>
                  <a:srgbClr val="000000"/>
                </a:solidFill>
              </a:rPr>
              <a:t>© Jean Binder 2007</a:t>
            </a:r>
          </a:p>
          <a:p>
            <a:pPr marL="228600" lvl="0" indent="-228600">
              <a:spcBef>
                <a:spcPts val="0"/>
              </a:spcBef>
            </a:pPr>
            <a:endParaRPr dirty="0"/>
          </a:p>
        </p:txBody>
      </p:sp>
      <p:sp>
        <p:nvSpPr>
          <p:cNvPr id="222" name="Google Shape;222;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223" name="Google Shape;223;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2" name="Picture 1">
            <a:extLst>
              <a:ext uri="{FF2B5EF4-FFF2-40B4-BE49-F238E27FC236}">
                <a16:creationId xmlns:a16="http://schemas.microsoft.com/office/drawing/2014/main" id="{A813783D-D68C-716F-2E77-AF9D509AD6A9}"/>
              </a:ext>
            </a:extLst>
          </p:cNvPr>
          <p:cNvPicPr>
            <a:picLocks noChangeAspect="1"/>
          </p:cNvPicPr>
          <p:nvPr/>
        </p:nvPicPr>
        <p:blipFill>
          <a:blip r:embed="rId4"/>
          <a:stretch>
            <a:fillRect/>
          </a:stretch>
        </p:blipFill>
        <p:spPr>
          <a:xfrm>
            <a:off x="-224516" y="5589968"/>
            <a:ext cx="2694666" cy="1469263"/>
          </a:xfrm>
          <a:prstGeom prst="rect">
            <a:avLst/>
          </a:prstGeom>
        </p:spPr>
      </p:pic>
    </p:spTree>
    <p:extLst>
      <p:ext uri="{BB962C8B-B14F-4D97-AF65-F5344CB8AC3E}">
        <p14:creationId xmlns:p14="http://schemas.microsoft.com/office/powerpoint/2010/main" val="110647109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234" y="373440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8"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95117531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8696FBF-A485-4801-A70D-E19517A99D7E}"/>
</file>

<file path=customXml/itemProps2.xml><?xml version="1.0" encoding="utf-8"?>
<ds:datastoreItem xmlns:ds="http://schemas.openxmlformats.org/officeDocument/2006/customXml" ds:itemID="{2FB7932C-7C05-469D-8BC2-936CCEDF5A3A}">
  <ds:schemaRefs>
    <ds:schemaRef ds:uri="http://schemas.microsoft.com/sharepoint/v3/contenttype/forms"/>
  </ds:schemaRefs>
</ds:datastoreItem>
</file>

<file path=customXml/itemProps3.xml><?xml version="1.0" encoding="utf-8"?>
<ds:datastoreItem xmlns:ds="http://schemas.openxmlformats.org/officeDocument/2006/customXml" ds:itemID="{410E71A3-9B30-4306-8E3B-CE823BB2C181}">
  <ds:schemaRefs>
    <ds:schemaRef ds:uri="http://www.w3.org/XML/1998/namespace"/>
    <ds:schemaRef ds:uri="49100919-8a76-4266-be0c-7dc583902cb4"/>
    <ds:schemaRef ds:uri="http://schemas.microsoft.com/office/2006/metadata/properties"/>
    <ds:schemaRef ds:uri="d13aca44-ef33-4cf4-9980-7f0b00e6eeb9"/>
    <ds:schemaRef ds:uri="http://schemas.microsoft.com/office/2006/documentManagement/types"/>
    <ds:schemaRef ds:uri="http://schemas.microsoft.com/office/infopath/2007/PartnerControls"/>
    <ds:schemaRef ds:uri="http://purl.org/dc/elements/1.1/"/>
    <ds:schemaRef ds:uri="http://schemas.openxmlformats.org/package/2006/metadata/core-properties"/>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692</TotalTime>
  <Words>2335</Words>
  <Application>Microsoft Office PowerPoint</Application>
  <PresentationFormat>Widescreen</PresentationFormat>
  <Paragraphs>193</Paragraphs>
  <Slides>35</Slides>
  <Notes>35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Calibri</vt:lpstr>
      <vt:lpstr>Arial</vt:lpstr>
      <vt:lpstr>Times New Roman</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asma hiasat</cp:lastModifiedBy>
  <cp:revision>30</cp:revision>
  <dcterms:created xsi:type="dcterms:W3CDTF">2021-08-03T13:03:26Z</dcterms:created>
  <dcterms:modified xsi:type="dcterms:W3CDTF">2026-05-29T11:13:56Z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