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86" r:id="rId1"/>
  </p:sldMasterIdLst>
  <p:notesMasterIdLst>
    <p:notesMasterId r:id="rId42"/>
  </p:notesMasterIdLst>
  <p:sldIdLst>
    <p:sldId id="481" r:id="rId2"/>
    <p:sldId id="258" r:id="rId3"/>
    <p:sldId id="531" r:id="rId4"/>
    <p:sldId id="543" r:id="rId5"/>
    <p:sldId id="544" r:id="rId6"/>
    <p:sldId id="532" r:id="rId7"/>
    <p:sldId id="545" r:id="rId8"/>
    <p:sldId id="546" r:id="rId9"/>
    <p:sldId id="547" r:id="rId10"/>
    <p:sldId id="548" r:id="rId11"/>
    <p:sldId id="550" r:id="rId12"/>
    <p:sldId id="551" r:id="rId13"/>
    <p:sldId id="552" r:id="rId14"/>
    <p:sldId id="530" r:id="rId15"/>
    <p:sldId id="260" r:id="rId16"/>
    <p:sldId id="482" r:id="rId17"/>
    <p:sldId id="483" r:id="rId18"/>
    <p:sldId id="522" r:id="rId19"/>
    <p:sldId id="259" r:id="rId20"/>
    <p:sldId id="521" r:id="rId21"/>
    <p:sldId id="523" r:id="rId22"/>
    <p:sldId id="293" r:id="rId23"/>
    <p:sldId id="524" r:id="rId24"/>
    <p:sldId id="263" r:id="rId25"/>
    <p:sldId id="529" r:id="rId26"/>
    <p:sldId id="267" r:id="rId27"/>
    <p:sldId id="525" r:id="rId28"/>
    <p:sldId id="268" r:id="rId29"/>
    <p:sldId id="269" r:id="rId30"/>
    <p:sldId id="526" r:id="rId31"/>
    <p:sldId id="270" r:id="rId32"/>
    <p:sldId id="300" r:id="rId33"/>
    <p:sldId id="527" r:id="rId34"/>
    <p:sldId id="271" r:id="rId35"/>
    <p:sldId id="528" r:id="rId36"/>
    <p:sldId id="302" r:id="rId37"/>
    <p:sldId id="274" r:id="rId38"/>
    <p:sldId id="276" r:id="rId39"/>
    <p:sldId id="277" r:id="rId40"/>
    <p:sldId id="349" r:id="rId41"/>
  </p:sldIdLst>
  <p:sldSz cx="12192000" cy="68580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82" d="100"/>
          <a:sy n="82" d="100"/>
        </p:scale>
        <p:origin x="643" y="96"/>
      </p:cViewPr>
      <p:guideLst>
        <p:guide orient="horz" pos="288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89CF23A8-94F4-42B0-8771-76E563DB8E84}" type="datetimeFigureOut">
              <a:rPr lang="en-US" smtClean="0"/>
              <a:t>11/9/2023</a:t>
            </a:fld>
            <a:endParaRPr lang="en-US"/>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7F91C8E6-C0C2-4156-B6FB-C18A526CF7B0}" type="slidenum">
              <a:rPr lang="en-US" smtClean="0"/>
              <a:t>‹#›</a:t>
            </a:fld>
            <a:endParaRPr lang="en-US"/>
          </a:p>
        </p:txBody>
      </p:sp>
    </p:spTree>
    <p:extLst>
      <p:ext uri="{BB962C8B-B14F-4D97-AF65-F5344CB8AC3E}">
        <p14:creationId xmlns:p14="http://schemas.microsoft.com/office/powerpoint/2010/main" val="11949165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514600" y="857250"/>
            <a:ext cx="4114800" cy="23145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7"/>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11/9/2023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1363423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a:xfrm>
            <a:off x="343691" y="1044627"/>
            <a:ext cx="10515600" cy="637742"/>
          </a:xfrm>
        </p:spPr>
        <p:txBody>
          <a:bodyPr>
            <a:noAutofit/>
          </a:bodyPr>
          <a:lstStyle>
            <a:lvl1pPr>
              <a:defRPr sz="3600" b="1">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idx="1"/>
          </p:nvPr>
        </p:nvSpPr>
        <p:spPr>
          <a:xfrm>
            <a:off x="343691" y="1812563"/>
            <a:ext cx="10233800" cy="4351338"/>
          </a:xfrm>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pic>
        <p:nvPicPr>
          <p:cNvPr id="2" name="Picture 1">
            <a:extLst>
              <a:ext uri="{FF2B5EF4-FFF2-40B4-BE49-F238E27FC236}">
                <a16:creationId xmlns:a16="http://schemas.microsoft.com/office/drawing/2014/main" id="{7CB764B6-F73E-5ABC-D347-A0B31097149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9448799" y="146543"/>
            <a:ext cx="2575877" cy="762000"/>
          </a:xfrm>
          <a:prstGeom prst="rect">
            <a:avLst/>
          </a:prstGeom>
        </p:spPr>
      </p:pic>
      <p:sp>
        <p:nvSpPr>
          <p:cNvPr id="7" name="TextBox 6">
            <a:extLst>
              <a:ext uri="{FF2B5EF4-FFF2-40B4-BE49-F238E27FC236}">
                <a16:creationId xmlns:a16="http://schemas.microsoft.com/office/drawing/2014/main" id="{01B13197-464B-31D8-49AF-49A891EA9E9E}"/>
              </a:ext>
            </a:extLst>
          </p:cNvPr>
          <p:cNvSpPr txBox="1"/>
          <p:nvPr userDrawn="1"/>
        </p:nvSpPr>
        <p:spPr>
          <a:xfrm>
            <a:off x="4492766" y="6321367"/>
            <a:ext cx="3488267" cy="400110"/>
          </a:xfrm>
          <a:prstGeom prst="rect">
            <a:avLst/>
          </a:prstGeom>
          <a:noFill/>
        </p:spPr>
        <p:txBody>
          <a:bodyPr wrap="square" rtlCol="0">
            <a:spAutoFit/>
          </a:bodyPr>
          <a:lstStyle/>
          <a:p>
            <a:pPr algn="ctr"/>
            <a:r>
              <a:rPr lang="en-US" sz="2000" b="1" dirty="0">
                <a:solidFill>
                  <a:schemeClr val="tx1"/>
                </a:solidFill>
              </a:rPr>
              <a:t>www.midocean.ae</a:t>
            </a:r>
          </a:p>
        </p:txBody>
      </p:sp>
      <p:sp>
        <p:nvSpPr>
          <p:cNvPr id="9" name="Rectangle 8">
            <a:extLst>
              <a:ext uri="{FF2B5EF4-FFF2-40B4-BE49-F238E27FC236}">
                <a16:creationId xmlns:a16="http://schemas.microsoft.com/office/drawing/2014/main" id="{00E1BA50-63AB-0A42-37F9-F7B2243615EB}"/>
              </a:ext>
            </a:extLst>
          </p:cNvPr>
          <p:cNvSpPr/>
          <p:nvPr userDrawn="1"/>
        </p:nvSpPr>
        <p:spPr>
          <a:xfrm>
            <a:off x="24660" y="146160"/>
            <a:ext cx="2451989" cy="38899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ea typeface="Roboto Light" panose="02000000000000000000" pitchFamily="2" charset="0"/>
            </a:endParaRPr>
          </a:p>
        </p:txBody>
      </p:sp>
      <p:sp>
        <p:nvSpPr>
          <p:cNvPr id="10" name="TextBox 9">
            <a:extLst>
              <a:ext uri="{FF2B5EF4-FFF2-40B4-BE49-F238E27FC236}">
                <a16:creationId xmlns:a16="http://schemas.microsoft.com/office/drawing/2014/main" id="{93DB7CA1-3CFF-F3A9-9EDC-B0DA36F685DC}"/>
              </a:ext>
            </a:extLst>
          </p:cNvPr>
          <p:cNvSpPr txBox="1"/>
          <p:nvPr userDrawn="1"/>
        </p:nvSpPr>
        <p:spPr>
          <a:xfrm>
            <a:off x="313673" y="146544"/>
            <a:ext cx="1873963" cy="338554"/>
          </a:xfrm>
          <a:prstGeom prst="rect">
            <a:avLst/>
          </a:prstGeom>
          <a:noFill/>
        </p:spPr>
        <p:txBody>
          <a:bodyPr wrap="square" rtlCol="0">
            <a:spAutoFit/>
          </a:bodyPr>
          <a:lstStyle/>
          <a:p>
            <a:pPr algn="ctr"/>
            <a:r>
              <a:rPr lang="en-US" sz="1600" b="1" dirty="0">
                <a:solidFill>
                  <a:schemeClr val="bg1"/>
                </a:solidFill>
                <a:cs typeface="Times New Roman" panose="02020603050405020304" pitchFamily="18" charset="0"/>
              </a:rPr>
              <a:t>Lecture 06</a:t>
            </a:r>
          </a:p>
        </p:txBody>
      </p:sp>
    </p:spTree>
    <p:extLst>
      <p:ext uri="{BB962C8B-B14F-4D97-AF65-F5344CB8AC3E}">
        <p14:creationId xmlns:p14="http://schemas.microsoft.com/office/powerpoint/2010/main" val="3192647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6"/>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1673946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20000" y="1825625"/>
            <a:ext cx="5025216"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1301922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1"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1"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11/9/2023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1968737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t>11/9/2023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2397353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11/9/2023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2825047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1"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1576647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1"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2218956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2"/>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7"/>
            <a:ext cx="10515600" cy="337973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9"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84853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9" y="4489399"/>
            <a:ext cx="10514012" cy="1501826"/>
          </a:xfrm>
        </p:spPr>
        <p:txBody>
          <a:bodyPr anchor="ct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8681602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5" y="3365557"/>
            <a:ext cx="8752299" cy="548968"/>
          </a:xfrm>
        </p:spPr>
        <p:txBody>
          <a:bodyPr anchor="t">
            <a:normAutofit/>
          </a:bodyPr>
          <a:lstStyle>
            <a:lvl1pPr marL="0" indent="0">
              <a:buNone/>
              <a:defRPr sz="14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0960349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9"/>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9" y="4850581"/>
            <a:ext cx="10514012" cy="1140644"/>
          </a:xfrm>
        </p:spPr>
        <p:txBody>
          <a:bodyPr anchor="t"/>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17675010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7"/>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1" y="1885950"/>
            <a:ext cx="2946867"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1" cy="3589338"/>
          </a:xfrm>
        </p:spPr>
        <p:txBody>
          <a:bodyPr anchor="t">
            <a:normAutofit/>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6"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5" cy="3589338"/>
          </a:xfrm>
        </p:spPr>
        <p:txBody>
          <a:bodyPr anchor="t">
            <a:normAutofit/>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7"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7" y="2571750"/>
            <a:ext cx="2932113" cy="3589338"/>
          </a:xfrm>
        </p:spPr>
        <p:txBody>
          <a:bodyPr anchor="t">
            <a:normAutofit/>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t>11/9/2023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8830011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7"/>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1"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1"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189" indent="0">
              <a:buNone/>
              <a:defRPr sz="1600"/>
            </a:lvl2pPr>
            <a:lvl3pPr marL="914377" indent="0">
              <a:buNone/>
              <a:defRPr sz="1600"/>
            </a:lvl3pPr>
            <a:lvl4pPr marL="1371566" indent="0">
              <a:buNone/>
              <a:defRPr sz="1600"/>
            </a:lvl4pPr>
            <a:lvl5pPr marL="1828754" indent="0">
              <a:buNone/>
              <a:defRPr sz="1600"/>
            </a:lvl5pPr>
            <a:lvl6pPr marL="2285943" indent="0">
              <a:buNone/>
              <a:defRPr sz="1600"/>
            </a:lvl6pPr>
            <a:lvl7pPr marL="2743131" indent="0">
              <a:buNone/>
              <a:defRPr sz="1600"/>
            </a:lvl7pPr>
            <a:lvl8pPr marL="3200320" indent="0">
              <a:buNone/>
              <a:defRPr sz="1600"/>
            </a:lvl8pPr>
            <a:lvl9pPr marL="3657509"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7"/>
            <a:ext cx="2940051" cy="659189"/>
          </a:xfrm>
        </p:spPr>
        <p:txBody>
          <a:bodyPr anchor="t">
            <a:normAutofit/>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8"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189" indent="0">
              <a:buNone/>
              <a:defRPr sz="1600"/>
            </a:lvl2pPr>
            <a:lvl3pPr marL="914377" indent="0">
              <a:buNone/>
              <a:defRPr sz="1600"/>
            </a:lvl3pPr>
            <a:lvl4pPr marL="1371566" indent="0">
              <a:buNone/>
              <a:defRPr sz="1600"/>
            </a:lvl4pPr>
            <a:lvl5pPr marL="1828754" indent="0">
              <a:buNone/>
              <a:defRPr sz="1600"/>
            </a:lvl5pPr>
            <a:lvl6pPr marL="2285943" indent="0">
              <a:buNone/>
              <a:defRPr sz="1600"/>
            </a:lvl6pPr>
            <a:lvl7pPr marL="2743131" indent="0">
              <a:buNone/>
              <a:defRPr sz="1600"/>
            </a:lvl7pPr>
            <a:lvl8pPr marL="3200320" indent="0">
              <a:buNone/>
              <a:defRPr sz="1600"/>
            </a:lvl8pPr>
            <a:lvl9pPr marL="3657509"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5" y="4873766"/>
            <a:ext cx="2934407" cy="659189"/>
          </a:xfrm>
        </p:spPr>
        <p:txBody>
          <a:bodyPr anchor="t">
            <a:normAutofit/>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4"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2"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189" indent="0">
              <a:buNone/>
              <a:defRPr sz="1600"/>
            </a:lvl2pPr>
            <a:lvl3pPr marL="914377" indent="0">
              <a:buNone/>
              <a:defRPr sz="1600"/>
            </a:lvl3pPr>
            <a:lvl4pPr marL="1371566" indent="0">
              <a:buNone/>
              <a:defRPr sz="1600"/>
            </a:lvl4pPr>
            <a:lvl5pPr marL="1828754" indent="0">
              <a:buNone/>
              <a:defRPr sz="1600"/>
            </a:lvl5pPr>
            <a:lvl6pPr marL="2285943" indent="0">
              <a:buNone/>
              <a:defRPr sz="1600"/>
            </a:lvl6pPr>
            <a:lvl7pPr marL="2743131" indent="0">
              <a:buNone/>
              <a:defRPr sz="1600"/>
            </a:lvl7pPr>
            <a:lvl8pPr marL="3200320" indent="0">
              <a:buNone/>
              <a:defRPr sz="1600"/>
            </a:lvl8pPr>
            <a:lvl9pPr marL="3657509"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8" y="4873764"/>
            <a:ext cx="2935997" cy="659189"/>
          </a:xfrm>
        </p:spPr>
        <p:txBody>
          <a:bodyPr anchor="t">
            <a:normAutofit/>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t>11/9/2023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34821932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37794038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36469603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538374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01159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1D8BD707-D9CF-40AE-B4C6-C98DA3205C09}" type="datetimeFigureOut">
              <a:rPr lang="en-US" smtClean="0"/>
              <a:t>11/9/2023</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pPr marL="12700">
              <a:lnSpc>
                <a:spcPts val="1645"/>
              </a:lnSpc>
            </a:pPr>
            <a:r>
              <a:rPr lang="en-US" spc="-5"/>
              <a:t>Chapter </a:t>
            </a:r>
            <a:r>
              <a:rPr lang="en-US"/>
              <a:t>2 — </a:t>
            </a:r>
            <a:r>
              <a:rPr lang="en-US" spc="-5"/>
              <a:t>Instructions: Language of the Computer </a:t>
            </a:r>
            <a:r>
              <a:rPr lang="en-US"/>
              <a:t>—</a:t>
            </a:r>
            <a:r>
              <a:rPr lang="en-US" spc="35"/>
              <a:t> </a:t>
            </a:r>
            <a:fld id="{81D60167-4931-47E6-BA6A-407CBD079E47}" type="slidenum">
              <a:rPr lang="en-US" smtClean="0"/>
              <a:pPr marL="12700">
                <a:lnSpc>
                  <a:spcPts val="1645"/>
                </a:lnSpc>
              </a:pPr>
              <a:t>‹#›</a:t>
            </a:fld>
            <a:endParaRPr lang="en-US" dirty="0"/>
          </a:p>
        </p:txBody>
      </p:sp>
    </p:spTree>
    <p:extLst>
      <p:ext uri="{BB962C8B-B14F-4D97-AF65-F5344CB8AC3E}">
        <p14:creationId xmlns:p14="http://schemas.microsoft.com/office/powerpoint/2010/main" val="203787171"/>
      </p:ext>
    </p:extLst>
  </p:cSld>
  <p:clrMap bg1="dk1" tx1="lt1" bg2="dk2" tx2="lt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 id="2147483706" r:id="rId19"/>
  </p:sldLayoutIdLst>
  <p:txStyles>
    <p:titleStyle>
      <a:lvl1pPr algn="l" defTabSz="914377"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Times New Roman" panose="02020603050405020304" pitchFamily="18" charset="0"/>
          <a:ea typeface="+mn-ea"/>
          <a:cs typeface="Times New Roman" panose="02020603050405020304" pitchFamily="18" charset="0"/>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Times New Roman" panose="02020603050405020304" pitchFamily="18" charset="0"/>
          <a:ea typeface="+mn-ea"/>
          <a:cs typeface="Times New Roman" panose="02020603050405020304" pitchFamily="18" charset="0"/>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Times New Roman" panose="02020603050405020304" pitchFamily="18" charset="0"/>
          <a:ea typeface="+mn-ea"/>
          <a:cs typeface="Times New Roman" panose="02020603050405020304" pitchFamily="18" charset="0"/>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Times New Roman" panose="02020603050405020304" pitchFamily="18" charset="0"/>
          <a:ea typeface="+mn-ea"/>
          <a:cs typeface="Times New Roman" panose="02020603050405020304" pitchFamily="18" charset="0"/>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Times New Roman" panose="02020603050405020304" pitchFamily="18" charset="0"/>
          <a:ea typeface="+mn-ea"/>
          <a:cs typeface="Times New Roman" panose="02020603050405020304" pitchFamily="18"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electronics-lab.com/article/laws-of-boolean-algebra/"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electronics-lab.com/article/laws-of-boolean-algebra/"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26.jpg"/><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943600" y="-152400"/>
            <a:ext cx="7162800" cy="67818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202699" y="4427403"/>
            <a:ext cx="5569965"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Eng. Gamal Selim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5161" y="2738822"/>
            <a:ext cx="6552839" cy="1015663"/>
          </a:xfrm>
          <a:prstGeom prst="rect">
            <a:avLst/>
          </a:prstGeom>
          <a:noFill/>
        </p:spPr>
        <p:txBody>
          <a:bodyPr wrap="squar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Computer Organization and Architecture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83035" y="5623541"/>
            <a:ext cx="3550766" cy="396875"/>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Times New Roman" panose="02020603050405020304" pitchFamily="18" charset="0"/>
                <a:cs typeface="Times New Roman" panose="02020603050405020304" pitchFamily="18" charset="0"/>
              </a:rPr>
              <a:t>Lecture 06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3034" y="278601"/>
            <a:ext cx="3397045" cy="118232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175986" y="191394"/>
            <a:ext cx="6720532" cy="663122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1" dirty="0"/>
          </a:p>
        </p:txBody>
      </p:sp>
    </p:spTree>
    <p:extLst>
      <p:ext uri="{BB962C8B-B14F-4D97-AF65-F5344CB8AC3E}">
        <p14:creationId xmlns:p14="http://schemas.microsoft.com/office/powerpoint/2010/main" val="1834417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802DE7E-F817-539C-F4DA-9A2194AE2D20}"/>
              </a:ext>
            </a:extLst>
          </p:cNvPr>
          <p:cNvSpPr txBox="1"/>
          <p:nvPr/>
        </p:nvSpPr>
        <p:spPr>
          <a:xfrm>
            <a:off x="2381444" y="2967335"/>
            <a:ext cx="7429111" cy="923330"/>
          </a:xfrm>
          <a:prstGeom prst="rect">
            <a:avLst/>
          </a:prstGeom>
          <a:noFill/>
        </p:spPr>
        <p:txBody>
          <a:bodyPr wrap="square">
            <a:spAutoFit/>
          </a:bodyPr>
          <a:lstStyle/>
          <a:p>
            <a:pPr algn="ctr"/>
            <a:r>
              <a:rPr lang="en-US" alt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rPr>
              <a:t>Revision</a:t>
            </a:r>
            <a:endParaRPr 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06752"/>
            <a:ext cx="6607809" cy="511422"/>
          </a:xfrm>
          <a:prstGeom prst="rect">
            <a:avLst/>
          </a:prstGeom>
        </p:spPr>
        <p:txBody>
          <a:bodyPr vert="horz" wrap="square" lIns="0" tIns="12700" rIns="0" bIns="0" rtlCol="0" anchor="ctr">
            <a:spAutoFit/>
          </a:bodyPr>
          <a:lstStyle/>
          <a:p>
            <a:r>
              <a:rPr lang="en-US" b="1" dirty="0"/>
              <a:t>Boolean Algebra Examples No1</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838981"/>
            <a:ext cx="11125200" cy="830997"/>
          </a:xfrm>
          <a:prstGeom prst="rect">
            <a:avLst/>
          </a:prstGeom>
          <a:noFill/>
        </p:spPr>
        <p:txBody>
          <a:bodyPr wrap="square">
            <a:spAutoFit/>
          </a:bodyPr>
          <a:lstStyle/>
          <a:p>
            <a:r>
              <a:rPr lang="en-US" sz="2400" dirty="0"/>
              <a:t>Construct a Truth Table for the logical functions at points C, D and Q in the following circuit and identify a single logic gate that can be used to replace the whole circuit.</a:t>
            </a:r>
          </a:p>
        </p:txBody>
      </p:sp>
      <p:pic>
        <p:nvPicPr>
          <p:cNvPr id="5" name="Picture 4">
            <a:extLst>
              <a:ext uri="{FF2B5EF4-FFF2-40B4-BE49-F238E27FC236}">
                <a16:creationId xmlns:a16="http://schemas.microsoft.com/office/drawing/2014/main" id="{CB83DF6F-D7C5-CBB9-B456-21B04A23DF14}"/>
              </a:ext>
            </a:extLst>
          </p:cNvPr>
          <p:cNvPicPr>
            <a:picLocks noChangeAspect="1"/>
          </p:cNvPicPr>
          <p:nvPr/>
        </p:nvPicPr>
        <p:blipFill>
          <a:blip r:embed="rId2"/>
          <a:stretch>
            <a:fillRect/>
          </a:stretch>
        </p:blipFill>
        <p:spPr>
          <a:xfrm>
            <a:off x="2400300" y="2980997"/>
            <a:ext cx="7391400" cy="2734003"/>
          </a:xfrm>
          <a:prstGeom prst="rect">
            <a:avLst/>
          </a:prstGeom>
        </p:spPr>
      </p:pic>
    </p:spTree>
    <p:extLst>
      <p:ext uri="{BB962C8B-B14F-4D97-AF65-F5344CB8AC3E}">
        <p14:creationId xmlns:p14="http://schemas.microsoft.com/office/powerpoint/2010/main" val="3011568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06752"/>
            <a:ext cx="6607809" cy="511422"/>
          </a:xfrm>
          <a:prstGeom prst="rect">
            <a:avLst/>
          </a:prstGeom>
        </p:spPr>
        <p:txBody>
          <a:bodyPr vert="horz" wrap="square" lIns="0" tIns="12700" rIns="0" bIns="0" rtlCol="0" anchor="ctr">
            <a:spAutoFit/>
          </a:bodyPr>
          <a:lstStyle/>
          <a:p>
            <a:r>
              <a:rPr lang="en-US" b="1" dirty="0"/>
              <a:t>Boolean Algebra Examples No1</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1838981"/>
            <a:ext cx="6096000" cy="3785652"/>
          </a:xfrm>
          <a:prstGeom prst="rect">
            <a:avLst/>
          </a:prstGeom>
          <a:noFill/>
        </p:spPr>
        <p:txBody>
          <a:bodyPr wrap="square">
            <a:spAutoFit/>
          </a:bodyPr>
          <a:lstStyle/>
          <a:p>
            <a:r>
              <a:rPr lang="en-US" sz="2400" dirty="0"/>
              <a:t>First observations tell us that the circuit consists of a 2-input NAND gate, a 2-input EX-OR gate and finally a 2-input EX-NOR gate at the output. As there are only 2 inputs to the circuit labelled A and B, there can only be 4 possible combinations of the input ( 2</a:t>
            </a:r>
            <a:r>
              <a:rPr lang="en-US" sz="2400" baseline="30000" dirty="0"/>
              <a:t>2</a:t>
            </a:r>
            <a:r>
              <a:rPr lang="en-US" sz="2400" dirty="0"/>
              <a:t> ) and these are: 0-0, 0-1, 1-0 and finally 1-1. Plotting the logical functions from each gate in tabular form will give us the following truth table for the whole of the logic circuit below.</a:t>
            </a:r>
          </a:p>
        </p:txBody>
      </p:sp>
      <p:pic>
        <p:nvPicPr>
          <p:cNvPr id="6" name="Picture 5">
            <a:extLst>
              <a:ext uri="{FF2B5EF4-FFF2-40B4-BE49-F238E27FC236}">
                <a16:creationId xmlns:a16="http://schemas.microsoft.com/office/drawing/2014/main" id="{C9CF2D73-BA28-BD61-DE95-B70307DEAA73}"/>
              </a:ext>
            </a:extLst>
          </p:cNvPr>
          <p:cNvPicPr>
            <a:picLocks noChangeAspect="1"/>
          </p:cNvPicPr>
          <p:nvPr/>
        </p:nvPicPr>
        <p:blipFill>
          <a:blip r:embed="rId2"/>
          <a:stretch>
            <a:fillRect/>
          </a:stretch>
        </p:blipFill>
        <p:spPr>
          <a:xfrm>
            <a:off x="6718041" y="1838981"/>
            <a:ext cx="4820323" cy="3210373"/>
          </a:xfrm>
          <a:prstGeom prst="rect">
            <a:avLst/>
          </a:prstGeom>
        </p:spPr>
      </p:pic>
    </p:spTree>
    <p:extLst>
      <p:ext uri="{BB962C8B-B14F-4D97-AF65-F5344CB8AC3E}">
        <p14:creationId xmlns:p14="http://schemas.microsoft.com/office/powerpoint/2010/main" val="3538940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06752"/>
            <a:ext cx="6607809" cy="511422"/>
          </a:xfrm>
          <a:prstGeom prst="rect">
            <a:avLst/>
          </a:prstGeom>
        </p:spPr>
        <p:txBody>
          <a:bodyPr vert="horz" wrap="square" lIns="0" tIns="12700" rIns="0" bIns="0" rtlCol="0" anchor="ctr">
            <a:spAutoFit/>
          </a:bodyPr>
          <a:lstStyle/>
          <a:p>
            <a:r>
              <a:rPr lang="en-US" b="1" dirty="0"/>
              <a:t>Boolean Algebra Examples No1</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1CE979F6-EB6C-FDD1-0A42-33EB3119DB1D}"/>
              </a:ext>
            </a:extLst>
          </p:cNvPr>
          <p:cNvSpPr txBox="1"/>
          <p:nvPr/>
        </p:nvSpPr>
        <p:spPr>
          <a:xfrm>
            <a:off x="762000" y="1584191"/>
            <a:ext cx="11125200" cy="4467057"/>
          </a:xfrm>
          <a:prstGeom prst="rect">
            <a:avLst/>
          </a:prstGeom>
          <a:noFill/>
        </p:spPr>
        <p:txBody>
          <a:bodyPr wrap="square">
            <a:spAutoFit/>
          </a:bodyPr>
          <a:lstStyle/>
          <a:p>
            <a:pPr>
              <a:lnSpc>
                <a:spcPct val="150000"/>
              </a:lnSpc>
            </a:pPr>
            <a:r>
              <a:rPr lang="en-US" sz="2400" dirty="0"/>
              <a:t>From the previous truth table, column C represents the output function generated by the NAND gate, while column D represents the output function from the Ex-OR gate. Both of these two output expressions then become the input condition for the Ex-NOR gate at the output.</a:t>
            </a:r>
          </a:p>
          <a:p>
            <a:pPr>
              <a:lnSpc>
                <a:spcPct val="150000"/>
              </a:lnSpc>
            </a:pPr>
            <a:r>
              <a:rPr lang="en-US" sz="2400" dirty="0"/>
              <a:t>It can be seen from the truth table that an output at Q is present when any of the two inputs A or B are at logic 1. The only truth table that satisfies this condition is that of an OR Gate. Therefore, the whole of the above circuit can be replaced by just one single </a:t>
            </a:r>
            <a:r>
              <a:rPr lang="en-US" sz="2400" b="1" dirty="0"/>
              <a:t>2-input</a:t>
            </a:r>
            <a:r>
              <a:rPr lang="en-US" sz="2400" dirty="0"/>
              <a:t> OR Gate.</a:t>
            </a:r>
          </a:p>
        </p:txBody>
      </p:sp>
    </p:spTree>
    <p:extLst>
      <p:ext uri="{BB962C8B-B14F-4D97-AF65-F5344CB8AC3E}">
        <p14:creationId xmlns:p14="http://schemas.microsoft.com/office/powerpoint/2010/main" val="24496594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06752"/>
            <a:ext cx="6607809" cy="511422"/>
          </a:xfrm>
          <a:prstGeom prst="rect">
            <a:avLst/>
          </a:prstGeom>
        </p:spPr>
        <p:txBody>
          <a:bodyPr vert="horz" wrap="square" lIns="0" tIns="12700" rIns="0" bIns="0" rtlCol="0" anchor="ctr">
            <a:spAutoFit/>
          </a:bodyPr>
          <a:lstStyle/>
          <a:p>
            <a:r>
              <a:rPr lang="en-US" b="1" dirty="0"/>
              <a:t>Boolean Algebra Examples No2</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335C1F7F-CB87-DFC3-B453-1E74CCF8BF7F}"/>
              </a:ext>
            </a:extLst>
          </p:cNvPr>
          <p:cNvPicPr>
            <a:picLocks noChangeAspect="1"/>
          </p:cNvPicPr>
          <p:nvPr/>
        </p:nvPicPr>
        <p:blipFill>
          <a:blip r:embed="rId2"/>
          <a:stretch>
            <a:fillRect/>
          </a:stretch>
        </p:blipFill>
        <p:spPr>
          <a:xfrm>
            <a:off x="2286000" y="2489897"/>
            <a:ext cx="8138527" cy="3530249"/>
          </a:xfrm>
          <a:prstGeom prst="rect">
            <a:avLst/>
          </a:prstGeom>
        </p:spPr>
      </p:pic>
      <p:sp>
        <p:nvSpPr>
          <p:cNvPr id="7" name="TextBox 6">
            <a:extLst>
              <a:ext uri="{FF2B5EF4-FFF2-40B4-BE49-F238E27FC236}">
                <a16:creationId xmlns:a16="http://schemas.microsoft.com/office/drawing/2014/main" id="{AE672AB5-DDAC-A7DA-D25C-CF05BC596623}"/>
              </a:ext>
            </a:extLst>
          </p:cNvPr>
          <p:cNvSpPr txBox="1"/>
          <p:nvPr/>
        </p:nvSpPr>
        <p:spPr>
          <a:xfrm>
            <a:off x="685800" y="1637617"/>
            <a:ext cx="10260473" cy="707886"/>
          </a:xfrm>
          <a:prstGeom prst="rect">
            <a:avLst/>
          </a:prstGeom>
          <a:noFill/>
        </p:spPr>
        <p:txBody>
          <a:bodyPr wrap="square">
            <a:spAutoFit/>
          </a:bodyPr>
          <a:lstStyle/>
          <a:p>
            <a:r>
              <a:rPr lang="en-US" sz="2000" b="1" dirty="0"/>
              <a:t>In this example, the desired logic function is reduced by applying </a:t>
            </a:r>
            <a:r>
              <a:rPr lang="en-US" sz="2000" b="1" dirty="0">
                <a:hlinkClick r:id="rId3">
                  <a:extLst>
                    <a:ext uri="{A12FA001-AC4F-418D-AE19-62706E023703}">
                      <ahyp:hlinkClr xmlns:ahyp="http://schemas.microsoft.com/office/drawing/2018/hyperlinkcolor" val="tx"/>
                    </a:ext>
                  </a:extLst>
                </a:hlinkClick>
              </a:rPr>
              <a:t>Boolean Algebra Laws</a:t>
            </a:r>
            <a:r>
              <a:rPr lang="en-US" sz="2000" b="1" dirty="0"/>
              <a:t> and </a:t>
            </a:r>
            <a:r>
              <a:rPr lang="en-US" sz="2000" b="1" dirty="0">
                <a:hlinkClick r:id="rId3">
                  <a:extLst>
                    <a:ext uri="{A12FA001-AC4F-418D-AE19-62706E023703}">
                      <ahyp:hlinkClr xmlns:ahyp="http://schemas.microsoft.com/office/drawing/2018/hyperlinkcolor" val="tx"/>
                    </a:ext>
                  </a:extLst>
                </a:hlinkClick>
              </a:rPr>
              <a:t>Theorems</a:t>
            </a:r>
            <a:r>
              <a:rPr lang="en-US" sz="2000" b="1" dirty="0"/>
              <a:t>.</a:t>
            </a:r>
          </a:p>
        </p:txBody>
      </p:sp>
    </p:spTree>
    <p:extLst>
      <p:ext uri="{BB962C8B-B14F-4D97-AF65-F5344CB8AC3E}">
        <p14:creationId xmlns:p14="http://schemas.microsoft.com/office/powerpoint/2010/main" val="3465508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06752"/>
            <a:ext cx="6607809" cy="511422"/>
          </a:xfrm>
          <a:prstGeom prst="rect">
            <a:avLst/>
          </a:prstGeom>
        </p:spPr>
        <p:txBody>
          <a:bodyPr vert="horz" wrap="square" lIns="0" tIns="12700" rIns="0" bIns="0" rtlCol="0" anchor="ctr">
            <a:spAutoFit/>
          </a:bodyPr>
          <a:lstStyle/>
          <a:p>
            <a:r>
              <a:rPr lang="en-US" b="1" dirty="0"/>
              <a:t>Boolean Algebra Examples No2</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AE672AB5-DDAC-A7DA-D25C-CF05BC596623}"/>
              </a:ext>
            </a:extLst>
          </p:cNvPr>
          <p:cNvSpPr txBox="1"/>
          <p:nvPr/>
        </p:nvSpPr>
        <p:spPr>
          <a:xfrm>
            <a:off x="762000" y="1595732"/>
            <a:ext cx="10260473" cy="4661276"/>
          </a:xfrm>
          <a:prstGeom prst="rect">
            <a:avLst/>
          </a:prstGeom>
          <a:noFill/>
        </p:spPr>
        <p:txBody>
          <a:bodyPr wrap="square">
            <a:spAutoFit/>
          </a:bodyPr>
          <a:lstStyle/>
          <a:p>
            <a:pPr>
              <a:lnSpc>
                <a:spcPct val="150000"/>
              </a:lnSpc>
            </a:pPr>
            <a:r>
              <a:rPr lang="en-US" sz="2000" dirty="0"/>
              <a:t>The steps involved in the reduction of Boolean expression are as follow:</a:t>
            </a:r>
          </a:p>
          <a:p>
            <a:pPr>
              <a:lnSpc>
                <a:spcPct val="150000"/>
              </a:lnSpc>
            </a:pPr>
            <a:r>
              <a:rPr lang="en-US" sz="2000" b="1" dirty="0">
                <a:effectLst/>
              </a:rPr>
              <a:t>	AB + BC(B+C)</a:t>
            </a:r>
          </a:p>
          <a:p>
            <a:pPr>
              <a:lnSpc>
                <a:spcPct val="150000"/>
              </a:lnSpc>
            </a:pPr>
            <a:r>
              <a:rPr lang="en-US" sz="2000" b="1" dirty="0">
                <a:effectLst/>
              </a:rPr>
              <a:t>Applying Distributive Law</a:t>
            </a:r>
            <a:endParaRPr lang="en-US" sz="2000" dirty="0">
              <a:effectLst/>
            </a:endParaRPr>
          </a:p>
          <a:p>
            <a:pPr>
              <a:lnSpc>
                <a:spcPct val="150000"/>
              </a:lnSpc>
            </a:pPr>
            <a:r>
              <a:rPr lang="en-US" sz="2000" b="1" dirty="0">
                <a:effectLst/>
              </a:rPr>
              <a:t>	AB + BBC + BCC</a:t>
            </a:r>
          </a:p>
          <a:p>
            <a:pPr>
              <a:lnSpc>
                <a:spcPct val="150000"/>
              </a:lnSpc>
            </a:pPr>
            <a:r>
              <a:rPr lang="en-US" sz="2000" b="1" dirty="0">
                <a:effectLst/>
              </a:rPr>
              <a:t>Applying Identity Law (AA=A) to 2nd and 3rd terms</a:t>
            </a:r>
            <a:endParaRPr lang="en-US" sz="2000" dirty="0">
              <a:effectLst/>
            </a:endParaRPr>
          </a:p>
          <a:p>
            <a:pPr>
              <a:lnSpc>
                <a:spcPct val="150000"/>
              </a:lnSpc>
            </a:pPr>
            <a:r>
              <a:rPr lang="en-US" sz="2000" b="1" dirty="0">
                <a:effectLst/>
              </a:rPr>
              <a:t>	AB + BC + BC</a:t>
            </a:r>
          </a:p>
          <a:p>
            <a:pPr>
              <a:lnSpc>
                <a:spcPct val="150000"/>
              </a:lnSpc>
            </a:pPr>
            <a:r>
              <a:rPr lang="en-US" sz="2000" b="1" dirty="0">
                <a:effectLst/>
              </a:rPr>
              <a:t>Applying Identity Law (A + A = A) to 2nd and 3rd terms</a:t>
            </a:r>
            <a:endParaRPr lang="en-US" sz="2000" dirty="0">
              <a:effectLst/>
            </a:endParaRPr>
          </a:p>
          <a:p>
            <a:pPr>
              <a:lnSpc>
                <a:spcPct val="150000"/>
              </a:lnSpc>
            </a:pPr>
            <a:r>
              <a:rPr lang="en-US" sz="2000" b="1" dirty="0">
                <a:effectLst/>
              </a:rPr>
              <a:t>	AB + BC</a:t>
            </a:r>
          </a:p>
          <a:p>
            <a:pPr>
              <a:lnSpc>
                <a:spcPct val="150000"/>
              </a:lnSpc>
            </a:pPr>
            <a:r>
              <a:rPr lang="en-US" sz="2000" b="1" dirty="0">
                <a:effectLst/>
              </a:rPr>
              <a:t>Taking out common B</a:t>
            </a:r>
            <a:endParaRPr lang="en-US" sz="2000" dirty="0">
              <a:effectLst/>
            </a:endParaRPr>
          </a:p>
          <a:p>
            <a:pPr>
              <a:lnSpc>
                <a:spcPct val="150000"/>
              </a:lnSpc>
            </a:pPr>
            <a:r>
              <a:rPr lang="en-US" sz="2000" b="1" dirty="0">
                <a:effectLst/>
              </a:rPr>
              <a:t>	B(A+C)</a:t>
            </a:r>
          </a:p>
        </p:txBody>
      </p:sp>
    </p:spTree>
    <p:extLst>
      <p:ext uri="{BB962C8B-B14F-4D97-AF65-F5344CB8AC3E}">
        <p14:creationId xmlns:p14="http://schemas.microsoft.com/office/powerpoint/2010/main" val="545146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06752"/>
            <a:ext cx="6607809" cy="511422"/>
          </a:xfrm>
          <a:prstGeom prst="rect">
            <a:avLst/>
          </a:prstGeom>
        </p:spPr>
        <p:txBody>
          <a:bodyPr vert="horz" wrap="square" lIns="0" tIns="12700" rIns="0" bIns="0" rtlCol="0" anchor="ctr">
            <a:spAutoFit/>
          </a:bodyPr>
          <a:lstStyle/>
          <a:p>
            <a:r>
              <a:rPr lang="en-US" b="1" dirty="0"/>
              <a:t>Boolean Algebra Examples No2</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AE672AB5-DDAC-A7DA-D25C-CF05BC596623}"/>
              </a:ext>
            </a:extLst>
          </p:cNvPr>
          <p:cNvSpPr txBox="1"/>
          <p:nvPr/>
        </p:nvSpPr>
        <p:spPr>
          <a:xfrm>
            <a:off x="762000" y="1595732"/>
            <a:ext cx="10260473" cy="1015663"/>
          </a:xfrm>
          <a:prstGeom prst="rect">
            <a:avLst/>
          </a:prstGeom>
          <a:noFill/>
        </p:spPr>
        <p:txBody>
          <a:bodyPr wrap="square">
            <a:spAutoFit/>
          </a:bodyPr>
          <a:lstStyle/>
          <a:p>
            <a:r>
              <a:rPr lang="en-US" sz="2000" dirty="0"/>
              <a:t>The reduced expression B(A+C) produces the same logical output as of original expression. The truth table of the original Boolean expression as well as of reduced expression (red) is shown below:</a:t>
            </a:r>
          </a:p>
        </p:txBody>
      </p:sp>
      <p:pic>
        <p:nvPicPr>
          <p:cNvPr id="5" name="Picture 4">
            <a:extLst>
              <a:ext uri="{FF2B5EF4-FFF2-40B4-BE49-F238E27FC236}">
                <a16:creationId xmlns:a16="http://schemas.microsoft.com/office/drawing/2014/main" id="{FC8F4602-3E0A-FBE0-BFE2-268A654E5271}"/>
              </a:ext>
            </a:extLst>
          </p:cNvPr>
          <p:cNvPicPr>
            <a:picLocks noChangeAspect="1"/>
          </p:cNvPicPr>
          <p:nvPr/>
        </p:nvPicPr>
        <p:blipFill>
          <a:blip r:embed="rId2"/>
          <a:stretch>
            <a:fillRect/>
          </a:stretch>
        </p:blipFill>
        <p:spPr>
          <a:xfrm>
            <a:off x="2693138" y="2362200"/>
            <a:ext cx="6603262" cy="3773292"/>
          </a:xfrm>
          <a:prstGeom prst="rect">
            <a:avLst/>
          </a:prstGeom>
        </p:spPr>
      </p:pic>
    </p:spTree>
    <p:extLst>
      <p:ext uri="{BB962C8B-B14F-4D97-AF65-F5344CB8AC3E}">
        <p14:creationId xmlns:p14="http://schemas.microsoft.com/office/powerpoint/2010/main" val="2809372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06752"/>
            <a:ext cx="6607809" cy="511422"/>
          </a:xfrm>
          <a:prstGeom prst="rect">
            <a:avLst/>
          </a:prstGeom>
        </p:spPr>
        <p:txBody>
          <a:bodyPr vert="horz" wrap="square" lIns="0" tIns="12700" rIns="0" bIns="0" rtlCol="0" anchor="ctr">
            <a:spAutoFit/>
          </a:bodyPr>
          <a:lstStyle/>
          <a:p>
            <a:r>
              <a:rPr lang="en-US" b="1" dirty="0"/>
              <a:t>Boolean Algebra Examples No3</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50909A8D-AAF9-F466-F215-CBA4B80BB288}"/>
              </a:ext>
            </a:extLst>
          </p:cNvPr>
          <p:cNvSpPr txBox="1"/>
          <p:nvPr/>
        </p:nvSpPr>
        <p:spPr>
          <a:xfrm>
            <a:off x="838200" y="1788310"/>
            <a:ext cx="9879473" cy="646331"/>
          </a:xfrm>
          <a:prstGeom prst="rect">
            <a:avLst/>
          </a:prstGeom>
          <a:noFill/>
        </p:spPr>
        <p:txBody>
          <a:bodyPr wrap="square">
            <a:spAutoFit/>
          </a:bodyPr>
          <a:lstStyle/>
          <a:p>
            <a:r>
              <a:rPr lang="en-US" sz="1800" b="1" dirty="0"/>
              <a:t>In this example, the desired logic function is reduced by applying </a:t>
            </a:r>
            <a:r>
              <a:rPr lang="en-US" sz="1800" b="1" dirty="0">
                <a:hlinkClick r:id="rId2">
                  <a:extLst>
                    <a:ext uri="{A12FA001-AC4F-418D-AE19-62706E023703}">
                      <ahyp:hlinkClr xmlns:ahyp="http://schemas.microsoft.com/office/drawing/2018/hyperlinkcolor" val="tx"/>
                    </a:ext>
                  </a:extLst>
                </a:hlinkClick>
              </a:rPr>
              <a:t>Boolean Algebra Laws</a:t>
            </a:r>
            <a:r>
              <a:rPr lang="en-US" sz="1800" b="1" dirty="0"/>
              <a:t> and </a:t>
            </a:r>
            <a:r>
              <a:rPr lang="en-US" sz="1800" b="1" dirty="0">
                <a:hlinkClick r:id="rId2">
                  <a:extLst>
                    <a:ext uri="{A12FA001-AC4F-418D-AE19-62706E023703}">
                      <ahyp:hlinkClr xmlns:ahyp="http://schemas.microsoft.com/office/drawing/2018/hyperlinkcolor" val="tx"/>
                    </a:ext>
                  </a:extLst>
                </a:hlinkClick>
              </a:rPr>
              <a:t>Theorems</a:t>
            </a:r>
            <a:r>
              <a:rPr lang="en-US" sz="1800" b="1" dirty="0"/>
              <a:t>.</a:t>
            </a:r>
          </a:p>
        </p:txBody>
      </p:sp>
      <p:grpSp>
        <p:nvGrpSpPr>
          <p:cNvPr id="7" name="Group 6">
            <a:extLst>
              <a:ext uri="{FF2B5EF4-FFF2-40B4-BE49-F238E27FC236}">
                <a16:creationId xmlns:a16="http://schemas.microsoft.com/office/drawing/2014/main" id="{5AA93461-E644-B2AC-FF1B-44C55D21F94E}"/>
              </a:ext>
            </a:extLst>
          </p:cNvPr>
          <p:cNvGrpSpPr/>
          <p:nvPr/>
        </p:nvGrpSpPr>
        <p:grpSpPr>
          <a:xfrm>
            <a:off x="2155326" y="2640467"/>
            <a:ext cx="7881347" cy="2895453"/>
            <a:chOff x="2155326" y="2640467"/>
            <a:chExt cx="7881347" cy="2895453"/>
          </a:xfrm>
        </p:grpSpPr>
        <p:pic>
          <p:nvPicPr>
            <p:cNvPr id="6" name="Picture 5">
              <a:extLst>
                <a:ext uri="{FF2B5EF4-FFF2-40B4-BE49-F238E27FC236}">
                  <a16:creationId xmlns:a16="http://schemas.microsoft.com/office/drawing/2014/main" id="{B47F7AA9-5C5C-65FE-5ADE-1C8E6D16880A}"/>
                </a:ext>
              </a:extLst>
            </p:cNvPr>
            <p:cNvPicPr>
              <a:picLocks noChangeAspect="1"/>
            </p:cNvPicPr>
            <p:nvPr/>
          </p:nvPicPr>
          <p:blipFill>
            <a:blip r:embed="rId3"/>
            <a:stretch>
              <a:fillRect/>
            </a:stretch>
          </p:blipFill>
          <p:spPr>
            <a:xfrm>
              <a:off x="2155326" y="2640467"/>
              <a:ext cx="7881347" cy="2895453"/>
            </a:xfrm>
            <a:prstGeom prst="rect">
              <a:avLst/>
            </a:prstGeom>
          </p:spPr>
        </p:pic>
        <p:cxnSp>
          <p:nvCxnSpPr>
            <p:cNvPr id="5" name="Straight Connector 4">
              <a:extLst>
                <a:ext uri="{FF2B5EF4-FFF2-40B4-BE49-F238E27FC236}">
                  <a16:creationId xmlns:a16="http://schemas.microsoft.com/office/drawing/2014/main" id="{95752121-509F-1644-2CA3-BD30B1AEE69A}"/>
                </a:ext>
              </a:extLst>
            </p:cNvPr>
            <p:cNvCxnSpPr/>
            <p:nvPr/>
          </p:nvCxnSpPr>
          <p:spPr>
            <a:xfrm>
              <a:off x="5715000" y="2819400"/>
              <a:ext cx="533400" cy="0"/>
            </a:xfrm>
            <a:prstGeom prst="line">
              <a:avLst/>
            </a:prstGeom>
            <a:ln w="2857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03588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06752"/>
            <a:ext cx="6607809" cy="511422"/>
          </a:xfrm>
          <a:prstGeom prst="rect">
            <a:avLst/>
          </a:prstGeom>
        </p:spPr>
        <p:txBody>
          <a:bodyPr vert="horz" wrap="square" lIns="0" tIns="12700" rIns="0" bIns="0" rtlCol="0" anchor="ctr">
            <a:spAutoFit/>
          </a:bodyPr>
          <a:lstStyle/>
          <a:p>
            <a:r>
              <a:rPr lang="en-US" b="1" dirty="0"/>
              <a:t>Boolean Algebra Examples No3</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50909A8D-AAF9-F466-F215-CBA4B80BB288}"/>
              </a:ext>
            </a:extLst>
          </p:cNvPr>
          <p:cNvSpPr txBox="1"/>
          <p:nvPr/>
        </p:nvSpPr>
        <p:spPr>
          <a:xfrm>
            <a:off x="533400" y="1659219"/>
            <a:ext cx="10896600" cy="1711366"/>
          </a:xfrm>
          <a:prstGeom prst="rect">
            <a:avLst/>
          </a:prstGeom>
          <a:noFill/>
        </p:spPr>
        <p:txBody>
          <a:bodyPr wrap="square">
            <a:spAutoFit/>
          </a:bodyPr>
          <a:lstStyle/>
          <a:p>
            <a:pPr>
              <a:lnSpc>
                <a:spcPct val="150000"/>
              </a:lnSpc>
            </a:pPr>
            <a:r>
              <a:rPr lang="en-US" dirty="0"/>
              <a:t>The digital logic circuit comprises three logic gates i.e. AND, NOR, and OR. The output of the NOR is converted to the product of inversed individual input. The final output of the OR gate which is the function of the whole logic circuit comes to be equivalent to the function of XNOR logic. Hence, the given three gates digital logic circuit can be replaced by a single gate of Exclusive-NOR gate.</a:t>
            </a:r>
            <a:endParaRPr lang="en-US" sz="1800" b="1" dirty="0"/>
          </a:p>
        </p:txBody>
      </p:sp>
      <p:graphicFrame>
        <p:nvGraphicFramePr>
          <p:cNvPr id="3" name="Table 2">
            <a:extLst>
              <a:ext uri="{FF2B5EF4-FFF2-40B4-BE49-F238E27FC236}">
                <a16:creationId xmlns:a16="http://schemas.microsoft.com/office/drawing/2014/main" id="{D0152758-D40F-5689-4A73-608297EAC5CA}"/>
              </a:ext>
            </a:extLst>
          </p:cNvPr>
          <p:cNvGraphicFramePr>
            <a:graphicFrameLocks noGrp="1"/>
          </p:cNvGraphicFramePr>
          <p:nvPr>
            <p:extLst>
              <p:ext uri="{D42A27DB-BD31-4B8C-83A1-F6EECF244321}">
                <p14:modId xmlns:p14="http://schemas.microsoft.com/office/powerpoint/2010/main" val="1330586530"/>
              </p:ext>
            </p:extLst>
          </p:nvPr>
        </p:nvGraphicFramePr>
        <p:xfrm>
          <a:off x="2108200" y="3582942"/>
          <a:ext cx="8128000" cy="228600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1188504990"/>
                    </a:ext>
                  </a:extLst>
                </a:gridCol>
                <a:gridCol w="1625600">
                  <a:extLst>
                    <a:ext uri="{9D8B030D-6E8A-4147-A177-3AD203B41FA5}">
                      <a16:colId xmlns:a16="http://schemas.microsoft.com/office/drawing/2014/main" val="391265282"/>
                    </a:ext>
                  </a:extLst>
                </a:gridCol>
                <a:gridCol w="1625600">
                  <a:extLst>
                    <a:ext uri="{9D8B030D-6E8A-4147-A177-3AD203B41FA5}">
                      <a16:colId xmlns:a16="http://schemas.microsoft.com/office/drawing/2014/main" val="1962639293"/>
                    </a:ext>
                  </a:extLst>
                </a:gridCol>
                <a:gridCol w="1625600">
                  <a:extLst>
                    <a:ext uri="{9D8B030D-6E8A-4147-A177-3AD203B41FA5}">
                      <a16:colId xmlns:a16="http://schemas.microsoft.com/office/drawing/2014/main" val="2482667297"/>
                    </a:ext>
                  </a:extLst>
                </a:gridCol>
                <a:gridCol w="1625600">
                  <a:extLst>
                    <a:ext uri="{9D8B030D-6E8A-4147-A177-3AD203B41FA5}">
                      <a16:colId xmlns:a16="http://schemas.microsoft.com/office/drawing/2014/main" val="20399183"/>
                    </a:ext>
                  </a:extLst>
                </a:gridCol>
              </a:tblGrid>
              <a:tr h="427028">
                <a:tc>
                  <a:txBody>
                    <a:bodyPr/>
                    <a:lstStyle/>
                    <a:p>
                      <a:pPr algn="ctr"/>
                      <a:r>
                        <a:rPr lang="en-US" sz="2400" b="1" dirty="0"/>
                        <a:t>A</a:t>
                      </a:r>
                    </a:p>
                  </a:txBody>
                  <a:tcPr/>
                </a:tc>
                <a:tc>
                  <a:txBody>
                    <a:bodyPr/>
                    <a:lstStyle/>
                    <a:p>
                      <a:pPr algn="ctr"/>
                      <a:r>
                        <a:rPr lang="en-US" sz="2400" b="1" dirty="0"/>
                        <a:t>B</a:t>
                      </a:r>
                    </a:p>
                  </a:txBody>
                  <a:tcPr/>
                </a:tc>
                <a:tc>
                  <a:txBody>
                    <a:bodyPr/>
                    <a:lstStyle/>
                    <a:p>
                      <a:pPr algn="ctr"/>
                      <a:r>
                        <a:rPr lang="en-US" sz="2400" b="1" dirty="0"/>
                        <a:t>C</a:t>
                      </a:r>
                    </a:p>
                  </a:txBody>
                  <a:tcPr/>
                </a:tc>
                <a:tc>
                  <a:txBody>
                    <a:bodyPr/>
                    <a:lstStyle/>
                    <a:p>
                      <a:pPr algn="ctr"/>
                      <a:r>
                        <a:rPr lang="en-US" sz="2400" b="1" dirty="0"/>
                        <a:t>D</a:t>
                      </a:r>
                    </a:p>
                  </a:txBody>
                  <a:tcPr/>
                </a:tc>
                <a:tc>
                  <a:txBody>
                    <a:bodyPr/>
                    <a:lstStyle/>
                    <a:p>
                      <a:pPr algn="ctr"/>
                      <a:r>
                        <a:rPr lang="en-US" sz="2400" b="1" dirty="0"/>
                        <a:t>Q</a:t>
                      </a:r>
                    </a:p>
                  </a:txBody>
                  <a:tcPr>
                    <a:solidFill>
                      <a:schemeClr val="tx1">
                        <a:lumMod val="65000"/>
                      </a:schemeClr>
                    </a:solidFill>
                  </a:tcPr>
                </a:tc>
                <a:extLst>
                  <a:ext uri="{0D108BD9-81ED-4DB2-BD59-A6C34878D82A}">
                    <a16:rowId xmlns:a16="http://schemas.microsoft.com/office/drawing/2014/main" val="2708018562"/>
                  </a:ext>
                </a:extLst>
              </a:tr>
              <a:tr h="427028">
                <a:tc>
                  <a:txBody>
                    <a:bodyPr/>
                    <a:lstStyle/>
                    <a:p>
                      <a:pPr algn="ctr"/>
                      <a:r>
                        <a:rPr lang="en-US" sz="2400" b="1" dirty="0"/>
                        <a:t>0</a:t>
                      </a:r>
                    </a:p>
                  </a:txBody>
                  <a:tcPr/>
                </a:tc>
                <a:tc>
                  <a:txBody>
                    <a:bodyPr/>
                    <a:lstStyle/>
                    <a:p>
                      <a:pPr algn="ctr"/>
                      <a:r>
                        <a:rPr lang="en-US" sz="2400" b="1" dirty="0"/>
                        <a:t>0</a:t>
                      </a:r>
                    </a:p>
                  </a:txBody>
                  <a:tcPr/>
                </a:tc>
                <a:tc>
                  <a:txBody>
                    <a:bodyPr/>
                    <a:lstStyle/>
                    <a:p>
                      <a:pPr algn="ctr"/>
                      <a:r>
                        <a:rPr lang="en-US" sz="2400" b="1" dirty="0"/>
                        <a:t>1</a:t>
                      </a:r>
                    </a:p>
                  </a:txBody>
                  <a:tcPr/>
                </a:tc>
                <a:tc>
                  <a:txBody>
                    <a:bodyPr/>
                    <a:lstStyle/>
                    <a:p>
                      <a:pPr algn="ctr"/>
                      <a:r>
                        <a:rPr lang="en-US" sz="2400" b="1" dirty="0"/>
                        <a:t>0</a:t>
                      </a:r>
                    </a:p>
                  </a:txBody>
                  <a:tcPr/>
                </a:tc>
                <a:tc>
                  <a:txBody>
                    <a:bodyPr/>
                    <a:lstStyle/>
                    <a:p>
                      <a:pPr algn="ctr"/>
                      <a:r>
                        <a:rPr lang="en-US" sz="2400" b="1" dirty="0"/>
                        <a:t>0</a:t>
                      </a:r>
                    </a:p>
                  </a:txBody>
                  <a:tcPr>
                    <a:solidFill>
                      <a:schemeClr val="tx1">
                        <a:lumMod val="65000"/>
                      </a:schemeClr>
                    </a:solidFill>
                  </a:tcPr>
                </a:tc>
                <a:extLst>
                  <a:ext uri="{0D108BD9-81ED-4DB2-BD59-A6C34878D82A}">
                    <a16:rowId xmlns:a16="http://schemas.microsoft.com/office/drawing/2014/main" val="4179697738"/>
                  </a:ext>
                </a:extLst>
              </a:tr>
              <a:tr h="427028">
                <a:tc>
                  <a:txBody>
                    <a:bodyPr/>
                    <a:lstStyle/>
                    <a:p>
                      <a:pPr algn="ctr"/>
                      <a:r>
                        <a:rPr lang="en-US" sz="2400" b="1" dirty="0"/>
                        <a:t>0</a:t>
                      </a:r>
                    </a:p>
                  </a:txBody>
                  <a:tcPr/>
                </a:tc>
                <a:tc>
                  <a:txBody>
                    <a:bodyPr/>
                    <a:lstStyle/>
                    <a:p>
                      <a:pPr algn="ctr"/>
                      <a:r>
                        <a:rPr lang="en-US" sz="2400" b="1" dirty="0"/>
                        <a:t>1</a:t>
                      </a:r>
                    </a:p>
                  </a:txBody>
                  <a:tcPr/>
                </a:tc>
                <a:tc>
                  <a:txBody>
                    <a:bodyPr/>
                    <a:lstStyle/>
                    <a:p>
                      <a:pPr algn="ctr"/>
                      <a:r>
                        <a:rPr lang="en-US" sz="2400" b="1" dirty="0"/>
                        <a:t>1</a:t>
                      </a:r>
                    </a:p>
                  </a:txBody>
                  <a:tcPr/>
                </a:tc>
                <a:tc>
                  <a:txBody>
                    <a:bodyPr/>
                    <a:lstStyle/>
                    <a:p>
                      <a:pPr algn="ctr"/>
                      <a:r>
                        <a:rPr lang="en-US" sz="2400" b="1" dirty="0"/>
                        <a:t>1</a:t>
                      </a:r>
                    </a:p>
                  </a:txBody>
                  <a:tcPr/>
                </a:tc>
                <a:tc>
                  <a:txBody>
                    <a:bodyPr/>
                    <a:lstStyle/>
                    <a:p>
                      <a:pPr algn="ctr"/>
                      <a:r>
                        <a:rPr lang="en-US" sz="2400" b="1" dirty="0"/>
                        <a:t>1</a:t>
                      </a:r>
                    </a:p>
                  </a:txBody>
                  <a:tcPr>
                    <a:solidFill>
                      <a:schemeClr val="tx1">
                        <a:lumMod val="65000"/>
                      </a:schemeClr>
                    </a:solidFill>
                  </a:tcPr>
                </a:tc>
                <a:extLst>
                  <a:ext uri="{0D108BD9-81ED-4DB2-BD59-A6C34878D82A}">
                    <a16:rowId xmlns:a16="http://schemas.microsoft.com/office/drawing/2014/main" val="1838805352"/>
                  </a:ext>
                </a:extLst>
              </a:tr>
              <a:tr h="427028">
                <a:tc>
                  <a:txBody>
                    <a:bodyPr/>
                    <a:lstStyle/>
                    <a:p>
                      <a:pPr algn="ctr"/>
                      <a:r>
                        <a:rPr lang="en-US" sz="2400" b="1" dirty="0"/>
                        <a:t>1</a:t>
                      </a:r>
                    </a:p>
                  </a:txBody>
                  <a:tcPr/>
                </a:tc>
                <a:tc>
                  <a:txBody>
                    <a:bodyPr/>
                    <a:lstStyle/>
                    <a:p>
                      <a:pPr algn="ctr"/>
                      <a:r>
                        <a:rPr lang="en-US" sz="2400" b="1" dirty="0"/>
                        <a:t>0</a:t>
                      </a:r>
                    </a:p>
                  </a:txBody>
                  <a:tcPr/>
                </a:tc>
                <a:tc>
                  <a:txBody>
                    <a:bodyPr/>
                    <a:lstStyle/>
                    <a:p>
                      <a:pPr algn="ctr"/>
                      <a:r>
                        <a:rPr lang="en-US" sz="2400" b="1" dirty="0"/>
                        <a:t>1</a:t>
                      </a:r>
                    </a:p>
                  </a:txBody>
                  <a:tcPr/>
                </a:tc>
                <a:tc>
                  <a:txBody>
                    <a:bodyPr/>
                    <a:lstStyle/>
                    <a:p>
                      <a:pPr algn="ctr"/>
                      <a:r>
                        <a:rPr lang="en-US" sz="2400" b="1" dirty="0"/>
                        <a:t>1</a:t>
                      </a:r>
                    </a:p>
                  </a:txBody>
                  <a:tcPr/>
                </a:tc>
                <a:tc>
                  <a:txBody>
                    <a:bodyPr/>
                    <a:lstStyle/>
                    <a:p>
                      <a:pPr algn="ctr"/>
                      <a:r>
                        <a:rPr lang="en-US" sz="2400" b="1" dirty="0"/>
                        <a:t>1</a:t>
                      </a:r>
                    </a:p>
                  </a:txBody>
                  <a:tcPr>
                    <a:solidFill>
                      <a:schemeClr val="tx1">
                        <a:lumMod val="65000"/>
                      </a:schemeClr>
                    </a:solidFill>
                  </a:tcPr>
                </a:tc>
                <a:extLst>
                  <a:ext uri="{0D108BD9-81ED-4DB2-BD59-A6C34878D82A}">
                    <a16:rowId xmlns:a16="http://schemas.microsoft.com/office/drawing/2014/main" val="1133940331"/>
                  </a:ext>
                </a:extLst>
              </a:tr>
              <a:tr h="427028">
                <a:tc>
                  <a:txBody>
                    <a:bodyPr/>
                    <a:lstStyle/>
                    <a:p>
                      <a:pPr algn="ctr"/>
                      <a:r>
                        <a:rPr lang="en-US" sz="2400" b="1" dirty="0"/>
                        <a:t>1</a:t>
                      </a:r>
                    </a:p>
                  </a:txBody>
                  <a:tcPr/>
                </a:tc>
                <a:tc>
                  <a:txBody>
                    <a:bodyPr/>
                    <a:lstStyle/>
                    <a:p>
                      <a:pPr algn="ctr"/>
                      <a:r>
                        <a:rPr lang="en-US" sz="2400" b="1" dirty="0"/>
                        <a:t>1</a:t>
                      </a:r>
                    </a:p>
                  </a:txBody>
                  <a:tcPr/>
                </a:tc>
                <a:tc>
                  <a:txBody>
                    <a:bodyPr/>
                    <a:lstStyle/>
                    <a:p>
                      <a:pPr algn="ctr"/>
                      <a:r>
                        <a:rPr lang="en-US" sz="2400" b="1" dirty="0"/>
                        <a:t>0</a:t>
                      </a:r>
                    </a:p>
                  </a:txBody>
                  <a:tcPr/>
                </a:tc>
                <a:tc>
                  <a:txBody>
                    <a:bodyPr/>
                    <a:lstStyle/>
                    <a:p>
                      <a:pPr algn="ctr"/>
                      <a:r>
                        <a:rPr lang="en-US" sz="2400" b="1" dirty="0"/>
                        <a:t>0</a:t>
                      </a:r>
                    </a:p>
                  </a:txBody>
                  <a:tcPr/>
                </a:tc>
                <a:tc>
                  <a:txBody>
                    <a:bodyPr/>
                    <a:lstStyle/>
                    <a:p>
                      <a:pPr algn="ctr"/>
                      <a:r>
                        <a:rPr lang="en-US" sz="2400" b="1" dirty="0"/>
                        <a:t>1</a:t>
                      </a:r>
                    </a:p>
                  </a:txBody>
                  <a:tcPr>
                    <a:solidFill>
                      <a:schemeClr val="tx1">
                        <a:lumMod val="65000"/>
                      </a:schemeClr>
                    </a:solidFill>
                  </a:tcPr>
                </a:tc>
                <a:extLst>
                  <a:ext uri="{0D108BD9-81ED-4DB2-BD59-A6C34878D82A}">
                    <a16:rowId xmlns:a16="http://schemas.microsoft.com/office/drawing/2014/main" val="1188075442"/>
                  </a:ext>
                </a:extLst>
              </a:tr>
            </a:tbl>
          </a:graphicData>
        </a:graphic>
      </p:graphicFrame>
    </p:spTree>
    <p:extLst>
      <p:ext uri="{BB962C8B-B14F-4D97-AF65-F5344CB8AC3E}">
        <p14:creationId xmlns:p14="http://schemas.microsoft.com/office/powerpoint/2010/main" val="4227100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06752"/>
            <a:ext cx="6607809" cy="511422"/>
          </a:xfrm>
          <a:prstGeom prst="rect">
            <a:avLst/>
          </a:prstGeom>
        </p:spPr>
        <p:txBody>
          <a:bodyPr vert="horz" wrap="square" lIns="0" tIns="12700" rIns="0" bIns="0" rtlCol="0" anchor="ctr">
            <a:spAutoFit/>
          </a:bodyPr>
          <a:lstStyle/>
          <a:p>
            <a:r>
              <a:rPr lang="en-US" b="1" dirty="0"/>
              <a:t>Boolean Algebra Examples No4</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50909A8D-AAF9-F466-F215-CBA4B80BB288}"/>
              </a:ext>
            </a:extLst>
          </p:cNvPr>
          <p:cNvSpPr txBox="1"/>
          <p:nvPr/>
        </p:nvSpPr>
        <p:spPr>
          <a:xfrm>
            <a:off x="533400" y="1788310"/>
            <a:ext cx="10896600" cy="646331"/>
          </a:xfrm>
          <a:prstGeom prst="rect">
            <a:avLst/>
          </a:prstGeom>
          <a:noFill/>
        </p:spPr>
        <p:txBody>
          <a:bodyPr wrap="square">
            <a:spAutoFit/>
          </a:bodyPr>
          <a:lstStyle/>
          <a:p>
            <a:r>
              <a:rPr lang="en-US" dirty="0"/>
              <a:t>In the final example, a more complex digital logic circuit has simplified which consists of six logic gates. The logic circuit to be reduced has been shown below.</a:t>
            </a:r>
          </a:p>
        </p:txBody>
      </p:sp>
      <p:pic>
        <p:nvPicPr>
          <p:cNvPr id="5" name="Picture 4">
            <a:extLst>
              <a:ext uri="{FF2B5EF4-FFF2-40B4-BE49-F238E27FC236}">
                <a16:creationId xmlns:a16="http://schemas.microsoft.com/office/drawing/2014/main" id="{77B5E4E8-9ACE-3F6C-0E20-C818B4E32A19}"/>
              </a:ext>
            </a:extLst>
          </p:cNvPr>
          <p:cNvPicPr>
            <a:picLocks noChangeAspect="1"/>
          </p:cNvPicPr>
          <p:nvPr/>
        </p:nvPicPr>
        <p:blipFill>
          <a:blip r:embed="rId2"/>
          <a:stretch>
            <a:fillRect/>
          </a:stretch>
        </p:blipFill>
        <p:spPr>
          <a:xfrm>
            <a:off x="2047326" y="2590800"/>
            <a:ext cx="7868748" cy="3258005"/>
          </a:xfrm>
          <a:prstGeom prst="rect">
            <a:avLst/>
          </a:prstGeom>
        </p:spPr>
      </p:pic>
    </p:spTree>
    <p:extLst>
      <p:ext uri="{BB962C8B-B14F-4D97-AF65-F5344CB8AC3E}">
        <p14:creationId xmlns:p14="http://schemas.microsoft.com/office/powerpoint/2010/main" val="4185445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06752"/>
            <a:ext cx="6607809" cy="511422"/>
          </a:xfrm>
          <a:prstGeom prst="rect">
            <a:avLst/>
          </a:prstGeom>
        </p:spPr>
        <p:txBody>
          <a:bodyPr vert="horz" wrap="square" lIns="0" tIns="12700" rIns="0" bIns="0" rtlCol="0" anchor="ctr">
            <a:spAutoFit/>
          </a:bodyPr>
          <a:lstStyle/>
          <a:p>
            <a:r>
              <a:rPr lang="en-US" b="1" dirty="0"/>
              <a:t>Boolean Algebra Examples No4</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EF5A7327-C0C2-63B6-AB51-79F0E05908CC}"/>
              </a:ext>
            </a:extLst>
          </p:cNvPr>
          <p:cNvPicPr>
            <a:picLocks noChangeAspect="1"/>
          </p:cNvPicPr>
          <p:nvPr/>
        </p:nvPicPr>
        <p:blipFill>
          <a:blip r:embed="rId2"/>
          <a:stretch>
            <a:fillRect/>
          </a:stretch>
        </p:blipFill>
        <p:spPr>
          <a:xfrm>
            <a:off x="2247363" y="1726294"/>
            <a:ext cx="7697274" cy="4324954"/>
          </a:xfrm>
          <a:prstGeom prst="rect">
            <a:avLst/>
          </a:prstGeom>
        </p:spPr>
      </p:pic>
    </p:spTree>
    <p:extLst>
      <p:ext uri="{BB962C8B-B14F-4D97-AF65-F5344CB8AC3E}">
        <p14:creationId xmlns:p14="http://schemas.microsoft.com/office/powerpoint/2010/main" val="420040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06752"/>
            <a:ext cx="6607809" cy="511422"/>
          </a:xfrm>
          <a:prstGeom prst="rect">
            <a:avLst/>
          </a:prstGeom>
        </p:spPr>
        <p:txBody>
          <a:bodyPr vert="horz" wrap="square" lIns="0" tIns="12700" rIns="0" bIns="0" rtlCol="0" anchor="ctr">
            <a:spAutoFit/>
          </a:bodyPr>
          <a:lstStyle/>
          <a:p>
            <a:r>
              <a:rPr lang="en-US" b="1" dirty="0"/>
              <a:t>Boolean Algebra Examples No4</a:t>
            </a:r>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0DFC1C7-DA3D-C3E3-E615-E6F319CF672A}"/>
              </a:ext>
            </a:extLst>
          </p:cNvPr>
          <p:cNvSpPr txBox="1"/>
          <p:nvPr/>
        </p:nvSpPr>
        <p:spPr>
          <a:xfrm>
            <a:off x="571500" y="1905000"/>
            <a:ext cx="11201400" cy="646331"/>
          </a:xfrm>
          <a:prstGeom prst="rect">
            <a:avLst/>
          </a:prstGeom>
          <a:noFill/>
        </p:spPr>
        <p:txBody>
          <a:bodyPr wrap="square">
            <a:spAutoFit/>
          </a:bodyPr>
          <a:lstStyle/>
          <a:p>
            <a:r>
              <a:rPr lang="en-US" dirty="0"/>
              <a:t>The Boolean expression of the given logic circuit has also been reduced below using Boolean algebra laws and theorems.</a:t>
            </a:r>
          </a:p>
        </p:txBody>
      </p:sp>
      <p:pic>
        <p:nvPicPr>
          <p:cNvPr id="8" name="Picture 7" descr="A math equations on a white background&#10;&#10;Description automatically generated">
            <a:extLst>
              <a:ext uri="{FF2B5EF4-FFF2-40B4-BE49-F238E27FC236}">
                <a16:creationId xmlns:a16="http://schemas.microsoft.com/office/drawing/2014/main" id="{89255403-926D-C836-FCE1-24831F4801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462" y="2397449"/>
            <a:ext cx="6039076" cy="3653799"/>
          </a:xfrm>
          <a:prstGeom prst="rect">
            <a:avLst/>
          </a:prstGeom>
        </p:spPr>
      </p:pic>
    </p:spTree>
    <p:extLst>
      <p:ext uri="{BB962C8B-B14F-4D97-AF65-F5344CB8AC3E}">
        <p14:creationId xmlns:p14="http://schemas.microsoft.com/office/powerpoint/2010/main" val="2857570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802DE7E-F817-539C-F4DA-9A2194AE2D20}"/>
              </a:ext>
            </a:extLst>
          </p:cNvPr>
          <p:cNvSpPr txBox="1"/>
          <p:nvPr/>
        </p:nvSpPr>
        <p:spPr>
          <a:xfrm>
            <a:off x="2381444" y="2967335"/>
            <a:ext cx="7429111" cy="923330"/>
          </a:xfrm>
          <a:prstGeom prst="rect">
            <a:avLst/>
          </a:prstGeom>
          <a:noFill/>
        </p:spPr>
        <p:txBody>
          <a:bodyPr wrap="square">
            <a:spAutoFit/>
          </a:bodyPr>
          <a:lstStyle/>
          <a:p>
            <a:pPr algn="ctr"/>
            <a:r>
              <a:rPr lang="en-US" alt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rPr>
              <a:t>Combinational Circuits</a:t>
            </a:r>
            <a:endParaRPr 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3682338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779052"/>
            <a:ext cx="6607809" cy="566822"/>
          </a:xfrm>
          <a:prstGeom prst="rect">
            <a:avLst/>
          </a:prstGeom>
        </p:spPr>
        <p:txBody>
          <a:bodyPr vert="horz" wrap="square" lIns="0" tIns="12700" rIns="0" bIns="0" rtlCol="0" anchor="ctr">
            <a:spAutoFit/>
          </a:bodyPr>
          <a:lstStyle/>
          <a:p>
            <a:pPr marL="12700">
              <a:lnSpc>
                <a:spcPct val="100000"/>
              </a:lnSpc>
              <a:spcBef>
                <a:spcPts val="100"/>
              </a:spcBef>
              <a:tabLst>
                <a:tab pos="1160751" algn="l"/>
                <a:tab pos="2682173" algn="l"/>
              </a:tabLst>
            </a:pPr>
            <a:r>
              <a:rPr lang="en-US" spc="-5" dirty="0"/>
              <a:t>Introduction</a:t>
            </a:r>
            <a:endParaRPr lang="en-US" dirty="0"/>
          </a:p>
        </p:txBody>
      </p:sp>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1CE979F6-EB6C-FDD1-0A42-33EB3119DB1D}"/>
              </a:ext>
            </a:extLst>
          </p:cNvPr>
          <p:cNvSpPr txBox="1"/>
          <p:nvPr/>
        </p:nvSpPr>
        <p:spPr>
          <a:xfrm>
            <a:off x="609600" y="2151566"/>
            <a:ext cx="11125200" cy="3477875"/>
          </a:xfrm>
          <a:prstGeom prst="rect">
            <a:avLst/>
          </a:prstGeom>
          <a:noFill/>
        </p:spPr>
        <p:txBody>
          <a:bodyPr wrap="square">
            <a:spAutoFit/>
          </a:bodyPr>
          <a:lstStyle/>
          <a:p>
            <a:pPr marL="730250" lvl="1" indent="-273050" algn="l" eaLnBrk="1" hangingPunct="1">
              <a:spcBef>
                <a:spcPts val="575"/>
              </a:spcBef>
              <a:buClr>
                <a:srgbClr val="D34817"/>
              </a:buClr>
              <a:buSzPct val="85000"/>
              <a:buFont typeface="Arial" charset="0"/>
              <a:buChar char="•"/>
            </a:pPr>
            <a:r>
              <a:rPr lang="en-US" altLang="fr-FR" sz="4000" b="1" dirty="0">
                <a:latin typeface="Perpetua"/>
                <a:ea typeface="+mn-ea"/>
                <a:cs typeface="+mn-cs"/>
              </a:rPr>
              <a:t>Introduction </a:t>
            </a:r>
            <a:r>
              <a:rPr lang="en-US" altLang="fr-FR" sz="4000" b="1" dirty="0">
                <a:latin typeface="Perpetua"/>
              </a:rPr>
              <a:t>to Combinational Circuits</a:t>
            </a:r>
            <a:endParaRPr lang="en-US" altLang="fr-FR" sz="4000" b="1" dirty="0">
              <a:latin typeface="Perpetua"/>
              <a:ea typeface="+mn-ea"/>
              <a:cs typeface="+mn-cs"/>
            </a:endParaRPr>
          </a:p>
          <a:p>
            <a:pPr marL="730250" lvl="1" indent="-273050" algn="l" eaLnBrk="1" hangingPunct="1">
              <a:spcBef>
                <a:spcPts val="575"/>
              </a:spcBef>
              <a:buClr>
                <a:srgbClr val="D34817"/>
              </a:buClr>
              <a:buSzPct val="85000"/>
              <a:buFont typeface="Arial" charset="0"/>
              <a:buChar char="•"/>
            </a:pPr>
            <a:r>
              <a:rPr lang="en-US" altLang="fr-FR" sz="4000" b="1" dirty="0">
                <a:latin typeface="Perpetua"/>
              </a:rPr>
              <a:t>Adder</a:t>
            </a:r>
          </a:p>
          <a:p>
            <a:pPr marL="730250" lvl="1" indent="-273050" algn="l" eaLnBrk="1" hangingPunct="1">
              <a:spcBef>
                <a:spcPts val="575"/>
              </a:spcBef>
              <a:buClr>
                <a:srgbClr val="D34817"/>
              </a:buClr>
              <a:buSzPct val="85000"/>
              <a:buFont typeface="Arial" charset="0"/>
              <a:buChar char="•"/>
            </a:pPr>
            <a:r>
              <a:rPr lang="en-US" altLang="fr-FR" sz="4000" b="1" dirty="0">
                <a:latin typeface="Perpetua"/>
              </a:rPr>
              <a:t>Ripple Carry Adder</a:t>
            </a:r>
            <a:endParaRPr lang="en-US" altLang="fr-FR" sz="4000" b="1" dirty="0">
              <a:latin typeface="Perpetua"/>
              <a:ea typeface="+mn-ea"/>
              <a:cs typeface="+mn-cs"/>
            </a:endParaRPr>
          </a:p>
          <a:p>
            <a:pPr marL="730250" lvl="1" indent="-273050" algn="l" eaLnBrk="1" hangingPunct="1">
              <a:spcBef>
                <a:spcPts val="575"/>
              </a:spcBef>
              <a:buClr>
                <a:srgbClr val="D34817"/>
              </a:buClr>
              <a:buSzPct val="85000"/>
              <a:buFont typeface="Arial" charset="0"/>
              <a:buChar char="•"/>
            </a:pPr>
            <a:r>
              <a:rPr lang="en-US" altLang="fr-FR" sz="4000" b="1" dirty="0">
                <a:latin typeface="Perpetua"/>
              </a:rPr>
              <a:t> Subtraction</a:t>
            </a:r>
          </a:p>
          <a:p>
            <a:pPr marL="730250" lvl="1" indent="-273050" algn="l" eaLnBrk="1" hangingPunct="1">
              <a:spcBef>
                <a:spcPts val="575"/>
              </a:spcBef>
              <a:buClr>
                <a:srgbClr val="D34817"/>
              </a:buClr>
              <a:buSzPct val="85000"/>
              <a:buFont typeface="Arial" charset="0"/>
              <a:buChar char="•"/>
            </a:pPr>
            <a:r>
              <a:rPr lang="en-US" altLang="fr-FR" sz="4000" b="1" dirty="0">
                <a:latin typeface="Perpetua"/>
              </a:rPr>
              <a:t>Adder/Subtractor</a:t>
            </a:r>
            <a:endParaRPr lang="en-US" altLang="fr-FR" sz="4000" b="1" dirty="0">
              <a:latin typeface="Perpetua"/>
              <a:ea typeface="+mn-ea"/>
              <a:cs typeface="+mn-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9067281-7AA3-659B-EAEC-14FFB7682C5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3">
            <a:extLst>
              <a:ext uri="{FF2B5EF4-FFF2-40B4-BE49-F238E27FC236}">
                <a16:creationId xmlns:a16="http://schemas.microsoft.com/office/drawing/2014/main" id="{1EB73066-0667-3CE6-9716-7C2D30CCC7A7}"/>
              </a:ext>
            </a:extLst>
          </p:cNvPr>
          <p:cNvPicPr>
            <a:picLocks noChangeAspect="1" noChangeArrowheads="1"/>
          </p:cNvPicPr>
          <p:nvPr/>
        </p:nvPicPr>
        <p:blipFill>
          <a:blip r:embed="rId2" cstate="print"/>
          <a:srcRect/>
          <a:stretch>
            <a:fillRect/>
          </a:stretch>
        </p:blipFill>
        <p:spPr bwMode="auto">
          <a:xfrm>
            <a:off x="914400" y="1676400"/>
            <a:ext cx="9982200" cy="4410473"/>
          </a:xfrm>
          <a:prstGeom prst="rect">
            <a:avLst/>
          </a:prstGeom>
          <a:noFill/>
          <a:ln w="9525">
            <a:noFill/>
            <a:miter lim="800000"/>
            <a:headEnd/>
            <a:tailEnd/>
          </a:ln>
        </p:spPr>
      </p:pic>
    </p:spTree>
    <p:extLst>
      <p:ext uri="{BB962C8B-B14F-4D97-AF65-F5344CB8AC3E}">
        <p14:creationId xmlns:p14="http://schemas.microsoft.com/office/powerpoint/2010/main" val="13408090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9067281-7AA3-659B-EAEC-14FFB7682C57}"/>
              </a:ext>
            </a:extLst>
          </p:cNvPr>
          <p:cNvSpPr/>
          <p:nvPr/>
        </p:nvSpPr>
        <p:spPr>
          <a:xfrm>
            <a:off x="304800" y="990600"/>
            <a:ext cx="11734800" cy="52664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4">
            <a:extLst>
              <a:ext uri="{FF2B5EF4-FFF2-40B4-BE49-F238E27FC236}">
                <a16:creationId xmlns:a16="http://schemas.microsoft.com/office/drawing/2014/main" id="{38B1C00D-B22F-5EC4-9E9D-58B461FDF2CF}"/>
              </a:ext>
            </a:extLst>
          </p:cNvPr>
          <p:cNvPicPr>
            <a:picLocks noChangeAspect="1" noChangeArrowheads="1"/>
          </p:cNvPicPr>
          <p:nvPr/>
        </p:nvPicPr>
        <p:blipFill>
          <a:blip r:embed="rId2" cstate="print"/>
          <a:srcRect/>
          <a:stretch>
            <a:fillRect/>
          </a:stretch>
        </p:blipFill>
        <p:spPr bwMode="auto">
          <a:xfrm>
            <a:off x="2171700" y="1253164"/>
            <a:ext cx="8001000" cy="4741279"/>
          </a:xfrm>
          <a:prstGeom prst="rect">
            <a:avLst/>
          </a:prstGeom>
          <a:noFill/>
          <a:ln w="9525">
            <a:noFill/>
            <a:miter lim="800000"/>
            <a:headEnd/>
            <a:tailEnd/>
          </a:ln>
        </p:spPr>
      </p:pic>
    </p:spTree>
    <p:extLst>
      <p:ext uri="{BB962C8B-B14F-4D97-AF65-F5344CB8AC3E}">
        <p14:creationId xmlns:p14="http://schemas.microsoft.com/office/powerpoint/2010/main" val="6488526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802DE7E-F817-539C-F4DA-9A2194AE2D20}"/>
              </a:ext>
            </a:extLst>
          </p:cNvPr>
          <p:cNvSpPr txBox="1"/>
          <p:nvPr/>
        </p:nvSpPr>
        <p:spPr>
          <a:xfrm>
            <a:off x="3086489" y="2971800"/>
            <a:ext cx="6171422" cy="923330"/>
          </a:xfrm>
          <a:prstGeom prst="rect">
            <a:avLst/>
          </a:prstGeom>
          <a:noFill/>
        </p:spPr>
        <p:txBody>
          <a:bodyPr wrap="square">
            <a:spAutoFit/>
          </a:bodyPr>
          <a:lstStyle/>
          <a:p>
            <a:pPr algn="ctr"/>
            <a:r>
              <a:rPr lang="en-US" alt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rPr>
              <a:t>Adders</a:t>
            </a:r>
            <a:endParaRPr 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11576671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374793" y="742771"/>
            <a:ext cx="10515600" cy="637742"/>
          </a:xfrm>
        </p:spPr>
        <p:txBody>
          <a:bodyPr/>
          <a:lstStyle/>
          <a:p>
            <a:r>
              <a:rPr lang="en-US" altLang="fr-FR" dirty="0"/>
              <a:t>Adder</a:t>
            </a:r>
          </a:p>
        </p:txBody>
      </p:sp>
      <p:sp>
        <p:nvSpPr>
          <p:cNvPr id="3" name="Content Placeholder 2"/>
          <p:cNvSpPr>
            <a:spLocks noGrp="1"/>
          </p:cNvSpPr>
          <p:nvPr>
            <p:ph sz="quarter" idx="1"/>
          </p:nvPr>
        </p:nvSpPr>
        <p:spPr/>
        <p:txBody>
          <a:bodyPr>
            <a:normAutofit/>
          </a:bodyPr>
          <a:lstStyle/>
          <a:p>
            <a:pPr>
              <a:defRPr/>
            </a:pPr>
            <a:r>
              <a:rPr lang="en-US" sz="3200" b="1" dirty="0"/>
              <a:t>Design an Adder for 1-bit numbers?</a:t>
            </a:r>
          </a:p>
          <a:p>
            <a:pPr marL="457200" indent="-457200">
              <a:lnSpc>
                <a:spcPct val="150000"/>
              </a:lnSpc>
              <a:defRPr/>
            </a:pPr>
            <a:endParaRPr lang="en-US" sz="1050" b="1" dirty="0"/>
          </a:p>
          <a:p>
            <a:pPr marL="914389" lvl="1" indent="-457200">
              <a:lnSpc>
                <a:spcPct val="150000"/>
              </a:lnSpc>
              <a:defRPr/>
            </a:pPr>
            <a:r>
              <a:rPr lang="en-US" sz="3200" b="1" dirty="0"/>
              <a:t>Specification:</a:t>
            </a:r>
            <a:br>
              <a:rPr lang="en-US" sz="3200" dirty="0"/>
            </a:br>
            <a:r>
              <a:rPr lang="en-US" sz="3200" dirty="0"/>
              <a:t>	</a:t>
            </a:r>
            <a:r>
              <a:rPr lang="en-US" dirty="0"/>
              <a:t>2 inputs (X,Y)</a:t>
            </a:r>
            <a:br>
              <a:rPr lang="en-US" dirty="0"/>
            </a:br>
            <a:r>
              <a:rPr lang="en-US" dirty="0"/>
              <a:t>	2 outputs (C,S)</a:t>
            </a:r>
          </a:p>
          <a:p>
            <a:pPr marL="457200" indent="-457200">
              <a:defRPr/>
            </a:pPr>
            <a:endParaRPr lang="en-US" b="1" dirty="0"/>
          </a:p>
          <a:p>
            <a:pPr marL="457200" indent="-457200">
              <a:defRPr/>
            </a:pPr>
            <a:endParaRPr lang="en-US" sz="2000" dirty="0"/>
          </a:p>
        </p:txBody>
      </p:sp>
      <p:sp>
        <p:nvSpPr>
          <p:cNvPr id="2" name="Rectangle: Rounded Corners 1">
            <a:extLst>
              <a:ext uri="{FF2B5EF4-FFF2-40B4-BE49-F238E27FC236}">
                <a16:creationId xmlns:a16="http://schemas.microsoft.com/office/drawing/2014/main" id="{F88E3BB1-0B40-FAF9-2691-8815A2AFAA91}"/>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78126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533400" y="833908"/>
            <a:ext cx="10515600" cy="637742"/>
          </a:xfrm>
        </p:spPr>
        <p:txBody>
          <a:bodyPr/>
          <a:lstStyle/>
          <a:p>
            <a:r>
              <a:rPr lang="en-US" altLang="fr-FR" dirty="0"/>
              <a:t>Adder</a:t>
            </a:r>
          </a:p>
        </p:txBody>
      </p:sp>
      <p:sp>
        <p:nvSpPr>
          <p:cNvPr id="3" name="Content Placeholder 2"/>
          <p:cNvSpPr>
            <a:spLocks noGrp="1"/>
          </p:cNvSpPr>
          <p:nvPr>
            <p:ph sz="quarter" idx="1"/>
          </p:nvPr>
        </p:nvSpPr>
        <p:spPr/>
        <p:txBody>
          <a:bodyPr/>
          <a:lstStyle/>
          <a:p>
            <a:pPr>
              <a:defRPr/>
            </a:pPr>
            <a:r>
              <a:rPr lang="en-US" dirty="0"/>
              <a:t>Design an Adder for 1-bit numbers?</a:t>
            </a:r>
          </a:p>
          <a:p>
            <a:pPr marL="457200" indent="-457200">
              <a:defRPr/>
            </a:pPr>
            <a:r>
              <a:rPr lang="en-US" sz="2400" b="1" dirty="0"/>
              <a:t>1. Specification:                     3. Optimization/Circuit   </a:t>
            </a:r>
            <a:br>
              <a:rPr lang="en-US" sz="2400" dirty="0"/>
            </a:br>
            <a:r>
              <a:rPr lang="en-US" sz="2400" dirty="0"/>
              <a:t>	</a:t>
            </a:r>
            <a:r>
              <a:rPr lang="en-US" sz="1900" dirty="0"/>
              <a:t>2 inputs (X,Y)</a:t>
            </a:r>
            <a:br>
              <a:rPr lang="en-US" sz="1900" dirty="0"/>
            </a:br>
            <a:r>
              <a:rPr lang="en-US" sz="1900" dirty="0"/>
              <a:t>	2 outputs (C,S)</a:t>
            </a:r>
          </a:p>
          <a:p>
            <a:pPr marL="457200" indent="-457200">
              <a:defRPr/>
            </a:pPr>
            <a:r>
              <a:rPr lang="en-US" sz="2400" b="1" dirty="0"/>
              <a:t>2. Formulation:</a:t>
            </a:r>
          </a:p>
          <a:p>
            <a:pPr marL="457200" indent="-457200">
              <a:defRPr/>
            </a:pPr>
            <a:endParaRPr lang="en-US" sz="2400" b="1" dirty="0"/>
          </a:p>
          <a:p>
            <a:pPr marL="457200" indent="-457200">
              <a:defRPr/>
            </a:pPr>
            <a:endParaRPr lang="en-US" sz="1900" dirty="0"/>
          </a:p>
        </p:txBody>
      </p:sp>
      <p:graphicFrame>
        <p:nvGraphicFramePr>
          <p:cNvPr id="6" name="Table 5"/>
          <p:cNvGraphicFramePr>
            <a:graphicFrameLocks noGrp="1"/>
          </p:cNvGraphicFramePr>
          <p:nvPr>
            <p:extLst>
              <p:ext uri="{D42A27DB-BD31-4B8C-83A1-F6EECF244321}">
                <p14:modId xmlns:p14="http://schemas.microsoft.com/office/powerpoint/2010/main" val="105457700"/>
              </p:ext>
            </p:extLst>
          </p:nvPr>
        </p:nvGraphicFramePr>
        <p:xfrm>
          <a:off x="1467246" y="3810000"/>
          <a:ext cx="3352800" cy="2286000"/>
        </p:xfrm>
        <a:graphic>
          <a:graphicData uri="http://schemas.openxmlformats.org/drawingml/2006/table">
            <a:tbl>
              <a:tblPr firstRow="1" bandRow="1">
                <a:tableStyleId>{616DA210-FB5B-4158-B5E0-FEB733F419BA}</a:tableStyleId>
              </a:tblPr>
              <a:tblGrid>
                <a:gridCol w="838200">
                  <a:extLst>
                    <a:ext uri="{9D8B030D-6E8A-4147-A177-3AD203B41FA5}">
                      <a16:colId xmlns:a16="http://schemas.microsoft.com/office/drawing/2014/main" val="20000"/>
                    </a:ext>
                  </a:extLst>
                </a:gridCol>
                <a:gridCol w="838200">
                  <a:extLst>
                    <a:ext uri="{9D8B030D-6E8A-4147-A177-3AD203B41FA5}">
                      <a16:colId xmlns:a16="http://schemas.microsoft.com/office/drawing/2014/main" val="20001"/>
                    </a:ext>
                  </a:extLst>
                </a:gridCol>
                <a:gridCol w="8382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345440">
                <a:tc>
                  <a:txBody>
                    <a:bodyPr/>
                    <a:lstStyle/>
                    <a:p>
                      <a:pPr algn="ctr"/>
                      <a:r>
                        <a:rPr lang="en-US" sz="2400" dirty="0">
                          <a:solidFill>
                            <a:schemeClr val="tx1"/>
                          </a:solidFill>
                        </a:rPr>
                        <a:t>X</a:t>
                      </a:r>
                    </a:p>
                  </a:txBody>
                  <a:tcPr/>
                </a:tc>
                <a:tc>
                  <a:txBody>
                    <a:bodyPr/>
                    <a:lstStyle/>
                    <a:p>
                      <a:pPr algn="ctr"/>
                      <a:r>
                        <a:rPr lang="en-US" sz="2400" dirty="0">
                          <a:solidFill>
                            <a:schemeClr val="tx1"/>
                          </a:solidFill>
                        </a:rPr>
                        <a:t>Y</a:t>
                      </a:r>
                    </a:p>
                  </a:txBody>
                  <a:tcPr/>
                </a:tc>
                <a:tc>
                  <a:txBody>
                    <a:bodyPr/>
                    <a:lstStyle/>
                    <a:p>
                      <a:pPr algn="ctr"/>
                      <a:r>
                        <a:rPr lang="en-US" sz="2400" dirty="0">
                          <a:solidFill>
                            <a:schemeClr val="tx1"/>
                          </a:solidFill>
                        </a:rPr>
                        <a:t>C</a:t>
                      </a:r>
                    </a:p>
                  </a:txBody>
                  <a:tcPr/>
                </a:tc>
                <a:tc>
                  <a:txBody>
                    <a:bodyPr/>
                    <a:lstStyle/>
                    <a:p>
                      <a:pPr algn="ctr"/>
                      <a:r>
                        <a:rPr lang="en-US" sz="2400" dirty="0">
                          <a:solidFill>
                            <a:schemeClr val="tx1"/>
                          </a:solidFill>
                        </a:rPr>
                        <a:t>S</a:t>
                      </a:r>
                    </a:p>
                  </a:txBody>
                  <a:tcPr/>
                </a:tc>
                <a:extLst>
                  <a:ext uri="{0D108BD9-81ED-4DB2-BD59-A6C34878D82A}">
                    <a16:rowId xmlns:a16="http://schemas.microsoft.com/office/drawing/2014/main" val="10000"/>
                  </a:ext>
                </a:extLst>
              </a:tr>
              <a:tr h="370840">
                <a:tc>
                  <a:txBody>
                    <a:bodyPr/>
                    <a:lstStyle/>
                    <a:p>
                      <a:pPr algn="ctr"/>
                      <a:r>
                        <a:rPr lang="en-US" sz="2400" dirty="0">
                          <a:solidFill>
                            <a:schemeClr val="tx1"/>
                          </a:solidFill>
                        </a:rPr>
                        <a:t>0</a:t>
                      </a:r>
                    </a:p>
                  </a:txBody>
                  <a:tcPr/>
                </a:tc>
                <a:tc>
                  <a:txBody>
                    <a:bodyPr/>
                    <a:lstStyle/>
                    <a:p>
                      <a:pPr algn="ctr"/>
                      <a:r>
                        <a:rPr lang="en-US" sz="2400" dirty="0">
                          <a:solidFill>
                            <a:schemeClr val="tx1"/>
                          </a:solidFill>
                        </a:rPr>
                        <a:t>0</a:t>
                      </a:r>
                    </a:p>
                  </a:txBody>
                  <a:tcPr/>
                </a:tc>
                <a:tc>
                  <a:txBody>
                    <a:bodyPr/>
                    <a:lstStyle/>
                    <a:p>
                      <a:pPr algn="ctr"/>
                      <a:r>
                        <a:rPr lang="en-US" sz="2400" dirty="0">
                          <a:solidFill>
                            <a:schemeClr val="tx1"/>
                          </a:solidFill>
                        </a:rPr>
                        <a:t>0</a:t>
                      </a:r>
                    </a:p>
                  </a:txBody>
                  <a:tcPr/>
                </a:tc>
                <a:tc>
                  <a:txBody>
                    <a:bodyPr/>
                    <a:lstStyle/>
                    <a:p>
                      <a:pPr algn="ctr"/>
                      <a:r>
                        <a:rPr lang="en-US" sz="2400" dirty="0">
                          <a:solidFill>
                            <a:schemeClr val="tx1"/>
                          </a:solidFill>
                        </a:rPr>
                        <a:t>0</a:t>
                      </a:r>
                    </a:p>
                  </a:txBody>
                  <a:tcPr/>
                </a:tc>
                <a:extLst>
                  <a:ext uri="{0D108BD9-81ED-4DB2-BD59-A6C34878D82A}">
                    <a16:rowId xmlns:a16="http://schemas.microsoft.com/office/drawing/2014/main" val="10001"/>
                  </a:ext>
                </a:extLst>
              </a:tr>
              <a:tr h="370840">
                <a:tc>
                  <a:txBody>
                    <a:bodyPr/>
                    <a:lstStyle/>
                    <a:p>
                      <a:pPr algn="ctr"/>
                      <a:r>
                        <a:rPr lang="en-US" sz="2400" dirty="0">
                          <a:solidFill>
                            <a:schemeClr val="tx1"/>
                          </a:solidFill>
                        </a:rPr>
                        <a:t>0</a:t>
                      </a:r>
                    </a:p>
                  </a:txBody>
                  <a:tcPr/>
                </a:tc>
                <a:tc>
                  <a:txBody>
                    <a:bodyPr/>
                    <a:lstStyle/>
                    <a:p>
                      <a:pPr algn="ctr"/>
                      <a:r>
                        <a:rPr lang="en-US" sz="2400" dirty="0">
                          <a:solidFill>
                            <a:schemeClr val="tx1"/>
                          </a:solidFill>
                        </a:rPr>
                        <a:t>1</a:t>
                      </a:r>
                    </a:p>
                  </a:txBody>
                  <a:tcPr/>
                </a:tc>
                <a:tc>
                  <a:txBody>
                    <a:bodyPr/>
                    <a:lstStyle/>
                    <a:p>
                      <a:pPr algn="ctr"/>
                      <a:r>
                        <a:rPr lang="en-US" sz="2400" dirty="0">
                          <a:solidFill>
                            <a:schemeClr val="tx1"/>
                          </a:solidFill>
                        </a:rPr>
                        <a:t>0</a:t>
                      </a:r>
                    </a:p>
                  </a:txBody>
                  <a:tcPr/>
                </a:tc>
                <a:tc>
                  <a:txBody>
                    <a:bodyPr/>
                    <a:lstStyle/>
                    <a:p>
                      <a:pPr algn="ctr"/>
                      <a:r>
                        <a:rPr lang="en-US" sz="2400" dirty="0">
                          <a:solidFill>
                            <a:schemeClr val="tx1"/>
                          </a:solidFill>
                        </a:rPr>
                        <a:t>1</a:t>
                      </a:r>
                    </a:p>
                  </a:txBody>
                  <a:tcPr/>
                </a:tc>
                <a:extLst>
                  <a:ext uri="{0D108BD9-81ED-4DB2-BD59-A6C34878D82A}">
                    <a16:rowId xmlns:a16="http://schemas.microsoft.com/office/drawing/2014/main" val="10002"/>
                  </a:ext>
                </a:extLst>
              </a:tr>
              <a:tr h="370840">
                <a:tc>
                  <a:txBody>
                    <a:bodyPr/>
                    <a:lstStyle/>
                    <a:p>
                      <a:pPr algn="ctr"/>
                      <a:r>
                        <a:rPr lang="en-US" sz="2400" dirty="0">
                          <a:solidFill>
                            <a:schemeClr val="tx1"/>
                          </a:solidFill>
                        </a:rPr>
                        <a:t>1</a:t>
                      </a:r>
                    </a:p>
                  </a:txBody>
                  <a:tcPr/>
                </a:tc>
                <a:tc>
                  <a:txBody>
                    <a:bodyPr/>
                    <a:lstStyle/>
                    <a:p>
                      <a:pPr algn="ctr"/>
                      <a:r>
                        <a:rPr lang="en-US" sz="2400" dirty="0">
                          <a:solidFill>
                            <a:schemeClr val="tx1"/>
                          </a:solidFill>
                        </a:rPr>
                        <a:t>0</a:t>
                      </a:r>
                    </a:p>
                  </a:txBody>
                  <a:tcPr/>
                </a:tc>
                <a:tc>
                  <a:txBody>
                    <a:bodyPr/>
                    <a:lstStyle/>
                    <a:p>
                      <a:pPr algn="ctr"/>
                      <a:r>
                        <a:rPr lang="en-US" sz="2400" dirty="0">
                          <a:solidFill>
                            <a:schemeClr val="tx1"/>
                          </a:solidFill>
                        </a:rPr>
                        <a:t>0</a:t>
                      </a:r>
                    </a:p>
                  </a:txBody>
                  <a:tcPr/>
                </a:tc>
                <a:tc>
                  <a:txBody>
                    <a:bodyPr/>
                    <a:lstStyle/>
                    <a:p>
                      <a:pPr algn="ctr"/>
                      <a:r>
                        <a:rPr lang="en-US" sz="2400" dirty="0">
                          <a:solidFill>
                            <a:schemeClr val="tx1"/>
                          </a:solidFill>
                        </a:rPr>
                        <a:t>1</a:t>
                      </a:r>
                    </a:p>
                  </a:txBody>
                  <a:tcPr/>
                </a:tc>
                <a:extLst>
                  <a:ext uri="{0D108BD9-81ED-4DB2-BD59-A6C34878D82A}">
                    <a16:rowId xmlns:a16="http://schemas.microsoft.com/office/drawing/2014/main" val="10003"/>
                  </a:ext>
                </a:extLst>
              </a:tr>
              <a:tr h="370840">
                <a:tc>
                  <a:txBody>
                    <a:bodyPr/>
                    <a:lstStyle/>
                    <a:p>
                      <a:pPr algn="ctr"/>
                      <a:r>
                        <a:rPr lang="en-US" sz="2400" dirty="0">
                          <a:solidFill>
                            <a:schemeClr val="tx1"/>
                          </a:solidFill>
                        </a:rPr>
                        <a:t>1</a:t>
                      </a:r>
                    </a:p>
                  </a:txBody>
                  <a:tcPr/>
                </a:tc>
                <a:tc>
                  <a:txBody>
                    <a:bodyPr/>
                    <a:lstStyle/>
                    <a:p>
                      <a:pPr algn="ctr"/>
                      <a:r>
                        <a:rPr lang="en-US" sz="2400" dirty="0">
                          <a:solidFill>
                            <a:schemeClr val="tx1"/>
                          </a:solidFill>
                        </a:rPr>
                        <a:t>1</a:t>
                      </a:r>
                    </a:p>
                  </a:txBody>
                  <a:tcPr/>
                </a:tc>
                <a:tc>
                  <a:txBody>
                    <a:bodyPr/>
                    <a:lstStyle/>
                    <a:p>
                      <a:pPr algn="ctr"/>
                      <a:r>
                        <a:rPr lang="en-US" sz="2400" dirty="0">
                          <a:solidFill>
                            <a:schemeClr val="tx1"/>
                          </a:solidFill>
                        </a:rPr>
                        <a:t>1</a:t>
                      </a:r>
                    </a:p>
                  </a:txBody>
                  <a:tcPr/>
                </a:tc>
                <a:tc>
                  <a:txBody>
                    <a:bodyPr/>
                    <a:lstStyle/>
                    <a:p>
                      <a:pPr algn="ctr"/>
                      <a:r>
                        <a:rPr lang="en-US" sz="2400" dirty="0">
                          <a:solidFill>
                            <a:schemeClr val="tx1"/>
                          </a:solidFill>
                        </a:rPr>
                        <a:t>0</a:t>
                      </a:r>
                    </a:p>
                  </a:txBody>
                  <a:tcPr/>
                </a:tc>
                <a:extLst>
                  <a:ext uri="{0D108BD9-81ED-4DB2-BD59-A6C34878D82A}">
                    <a16:rowId xmlns:a16="http://schemas.microsoft.com/office/drawing/2014/main" val="10004"/>
                  </a:ext>
                </a:extLst>
              </a:tr>
            </a:tbl>
          </a:graphicData>
        </a:graphic>
      </p:graphicFrame>
      <p:pic>
        <p:nvPicPr>
          <p:cNvPr id="822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2934926"/>
            <a:ext cx="4248150" cy="210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3985DF0E-CD43-5CC1-63CA-17851DDD74F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659008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802DE7E-F817-539C-F4DA-9A2194AE2D20}"/>
              </a:ext>
            </a:extLst>
          </p:cNvPr>
          <p:cNvSpPr txBox="1"/>
          <p:nvPr/>
        </p:nvSpPr>
        <p:spPr>
          <a:xfrm>
            <a:off x="3086489" y="2971800"/>
            <a:ext cx="6171422" cy="923330"/>
          </a:xfrm>
          <a:prstGeom prst="rect">
            <a:avLst/>
          </a:prstGeom>
          <a:noFill/>
        </p:spPr>
        <p:txBody>
          <a:bodyPr wrap="square">
            <a:spAutoFit/>
          </a:bodyPr>
          <a:lstStyle/>
          <a:p>
            <a:pPr algn="ctr"/>
            <a:r>
              <a:rPr lang="en-US" alt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rPr>
              <a:t>Half Adders</a:t>
            </a:r>
            <a:endParaRPr 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13648065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80BC7087-7A71-B81C-B5A9-BD53285FEBDB}"/>
              </a:ext>
            </a:extLst>
          </p:cNvPr>
          <p:cNvSpPr>
            <a:spLocks noGrp="1" noChangeArrowheads="1"/>
          </p:cNvSpPr>
          <p:nvPr>
            <p:ph type="title"/>
          </p:nvPr>
        </p:nvSpPr>
        <p:spPr>
          <a:xfrm>
            <a:off x="662803" y="666763"/>
            <a:ext cx="8077200" cy="381000"/>
          </a:xfrm>
        </p:spPr>
        <p:txBody>
          <a:bodyPr/>
          <a:lstStyle/>
          <a:p>
            <a:pPr>
              <a:defRPr/>
            </a:pPr>
            <a:r>
              <a:rPr lang="en-US" dirty="0"/>
              <a:t>Half Adder</a:t>
            </a:r>
          </a:p>
        </p:txBody>
      </p:sp>
      <p:sp>
        <p:nvSpPr>
          <p:cNvPr id="7171" name="Rectangle 3">
            <a:extLst>
              <a:ext uri="{FF2B5EF4-FFF2-40B4-BE49-F238E27FC236}">
                <a16:creationId xmlns:a16="http://schemas.microsoft.com/office/drawing/2014/main" id="{28C3E3B4-E306-08FA-97AC-818BEB0B618D}"/>
              </a:ext>
            </a:extLst>
          </p:cNvPr>
          <p:cNvSpPr>
            <a:spLocks noGrp="1" noChangeArrowheads="1"/>
          </p:cNvSpPr>
          <p:nvPr>
            <p:ph type="body" idx="1"/>
          </p:nvPr>
        </p:nvSpPr>
        <p:spPr>
          <a:xfrm>
            <a:off x="762000" y="1312542"/>
            <a:ext cx="9829800" cy="1033030"/>
          </a:xfrm>
        </p:spPr>
        <p:txBody>
          <a:bodyPr/>
          <a:lstStyle/>
          <a:p>
            <a:r>
              <a:rPr lang="en-US" altLang="en-US" sz="1800" b="1" dirty="0"/>
              <a:t>Adding two single-bit binary values, X, Y produces a sum S bit and a carry out C-out bit.   </a:t>
            </a:r>
          </a:p>
          <a:p>
            <a:r>
              <a:rPr lang="en-US" altLang="en-US" sz="1800" b="1" dirty="0"/>
              <a:t>This operation is called half addition and the circuit to realize it is called a half adder.</a:t>
            </a:r>
          </a:p>
        </p:txBody>
      </p:sp>
      <p:grpSp>
        <p:nvGrpSpPr>
          <p:cNvPr id="7172" name="Group 40">
            <a:extLst>
              <a:ext uri="{FF2B5EF4-FFF2-40B4-BE49-F238E27FC236}">
                <a16:creationId xmlns:a16="http://schemas.microsoft.com/office/drawing/2014/main" id="{629F1F22-43F5-AD87-33FF-C473FAAF3841}"/>
              </a:ext>
            </a:extLst>
          </p:cNvPr>
          <p:cNvGrpSpPr>
            <a:grpSpLocks/>
          </p:cNvGrpSpPr>
          <p:nvPr/>
        </p:nvGrpSpPr>
        <p:grpSpPr bwMode="auto">
          <a:xfrm>
            <a:off x="1293229" y="2250438"/>
            <a:ext cx="3368676" cy="2679699"/>
            <a:chOff x="518" y="1545"/>
            <a:chExt cx="2170" cy="1719"/>
          </a:xfrm>
        </p:grpSpPr>
        <p:grpSp>
          <p:nvGrpSpPr>
            <p:cNvPr id="7210" name="Group 4">
              <a:extLst>
                <a:ext uri="{FF2B5EF4-FFF2-40B4-BE49-F238E27FC236}">
                  <a16:creationId xmlns:a16="http://schemas.microsoft.com/office/drawing/2014/main" id="{5BEB1DC3-738B-4142-DF7A-2F39723F2003}"/>
                </a:ext>
              </a:extLst>
            </p:cNvPr>
            <p:cNvGrpSpPr>
              <a:grpSpLocks/>
            </p:cNvGrpSpPr>
            <p:nvPr/>
          </p:nvGrpSpPr>
          <p:grpSpPr bwMode="auto">
            <a:xfrm>
              <a:off x="576" y="2016"/>
              <a:ext cx="2112" cy="1248"/>
              <a:chOff x="1056" y="1392"/>
              <a:chExt cx="2112" cy="1248"/>
            </a:xfrm>
          </p:grpSpPr>
          <p:sp>
            <p:nvSpPr>
              <p:cNvPr id="7214" name="Text Box 5">
                <a:extLst>
                  <a:ext uri="{FF2B5EF4-FFF2-40B4-BE49-F238E27FC236}">
                    <a16:creationId xmlns:a16="http://schemas.microsoft.com/office/drawing/2014/main" id="{226CD419-FD3F-C575-69D4-4A0F22156CB6}"/>
                  </a:ext>
                </a:extLst>
              </p:cNvPr>
              <p:cNvSpPr txBox="1">
                <a:spLocks noChangeArrowheads="1"/>
              </p:cNvSpPr>
              <p:nvPr/>
            </p:nvSpPr>
            <p:spPr bwMode="auto">
              <a:xfrm>
                <a:off x="1142" y="1418"/>
                <a:ext cx="257" cy="1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dirty="0"/>
                  <a:t>X</a:t>
                </a:r>
              </a:p>
              <a:p>
                <a:pPr>
                  <a:spcBef>
                    <a:spcPct val="0"/>
                  </a:spcBef>
                  <a:buSzTx/>
                  <a:buFontTx/>
                  <a:buNone/>
                </a:pPr>
                <a:r>
                  <a:rPr lang="en-US" altLang="en-US" dirty="0"/>
                  <a:t>0</a:t>
                </a:r>
              </a:p>
              <a:p>
                <a:pPr>
                  <a:spcBef>
                    <a:spcPct val="0"/>
                  </a:spcBef>
                  <a:buSzTx/>
                  <a:buFontTx/>
                  <a:buNone/>
                </a:pPr>
                <a:r>
                  <a:rPr lang="en-US" altLang="en-US" dirty="0"/>
                  <a:t>0</a:t>
                </a:r>
              </a:p>
              <a:p>
                <a:pPr>
                  <a:spcBef>
                    <a:spcPct val="0"/>
                  </a:spcBef>
                  <a:buSzTx/>
                  <a:buFontTx/>
                  <a:buNone/>
                </a:pPr>
                <a:r>
                  <a:rPr lang="en-US" altLang="en-US" dirty="0"/>
                  <a:t>1</a:t>
                </a:r>
              </a:p>
              <a:p>
                <a:pPr>
                  <a:spcBef>
                    <a:spcPct val="0"/>
                  </a:spcBef>
                  <a:buSzTx/>
                  <a:buFontTx/>
                  <a:buNone/>
                </a:pPr>
                <a:r>
                  <a:rPr lang="en-US" altLang="en-US" dirty="0"/>
                  <a:t>1</a:t>
                </a:r>
              </a:p>
            </p:txBody>
          </p:sp>
          <p:sp>
            <p:nvSpPr>
              <p:cNvPr id="7215" name="Text Box 6">
                <a:extLst>
                  <a:ext uri="{FF2B5EF4-FFF2-40B4-BE49-F238E27FC236}">
                    <a16:creationId xmlns:a16="http://schemas.microsoft.com/office/drawing/2014/main" id="{7EB19C24-6A61-5BF2-F5B1-57BBB9BDB597}"/>
                  </a:ext>
                </a:extLst>
              </p:cNvPr>
              <p:cNvSpPr txBox="1">
                <a:spLocks noChangeArrowheads="1"/>
              </p:cNvSpPr>
              <p:nvPr/>
            </p:nvSpPr>
            <p:spPr bwMode="auto">
              <a:xfrm>
                <a:off x="1569" y="1418"/>
                <a:ext cx="257" cy="1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dirty="0"/>
                  <a:t>Y</a:t>
                </a:r>
              </a:p>
              <a:p>
                <a:pPr>
                  <a:spcBef>
                    <a:spcPct val="0"/>
                  </a:spcBef>
                  <a:buSzTx/>
                  <a:buFontTx/>
                  <a:buNone/>
                </a:pPr>
                <a:r>
                  <a:rPr lang="en-US" altLang="en-US" dirty="0"/>
                  <a:t>0</a:t>
                </a:r>
              </a:p>
              <a:p>
                <a:pPr>
                  <a:spcBef>
                    <a:spcPct val="0"/>
                  </a:spcBef>
                  <a:buSzTx/>
                  <a:buFontTx/>
                  <a:buNone/>
                </a:pPr>
                <a:r>
                  <a:rPr lang="en-US" altLang="en-US" dirty="0"/>
                  <a:t>1</a:t>
                </a:r>
              </a:p>
              <a:p>
                <a:pPr>
                  <a:spcBef>
                    <a:spcPct val="0"/>
                  </a:spcBef>
                  <a:buSzTx/>
                  <a:buFontTx/>
                  <a:buNone/>
                </a:pPr>
                <a:r>
                  <a:rPr lang="en-US" altLang="en-US" dirty="0"/>
                  <a:t>0</a:t>
                </a:r>
              </a:p>
              <a:p>
                <a:pPr>
                  <a:spcBef>
                    <a:spcPct val="0"/>
                  </a:spcBef>
                  <a:buSzTx/>
                  <a:buFontTx/>
                  <a:buNone/>
                </a:pPr>
                <a:r>
                  <a:rPr lang="en-US" altLang="en-US" dirty="0"/>
                  <a:t>1</a:t>
                </a:r>
              </a:p>
            </p:txBody>
          </p:sp>
          <p:sp>
            <p:nvSpPr>
              <p:cNvPr id="7216" name="Text Box 7">
                <a:extLst>
                  <a:ext uri="{FF2B5EF4-FFF2-40B4-BE49-F238E27FC236}">
                    <a16:creationId xmlns:a16="http://schemas.microsoft.com/office/drawing/2014/main" id="{A022F12B-12FC-046C-3EC3-377C34C57233}"/>
                  </a:ext>
                </a:extLst>
              </p:cNvPr>
              <p:cNvSpPr txBox="1">
                <a:spLocks noChangeArrowheads="1"/>
              </p:cNvSpPr>
              <p:nvPr/>
            </p:nvSpPr>
            <p:spPr bwMode="auto">
              <a:xfrm>
                <a:off x="2196" y="1418"/>
                <a:ext cx="224" cy="1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dirty="0"/>
                  <a:t>S</a:t>
                </a:r>
              </a:p>
              <a:p>
                <a:pPr>
                  <a:spcBef>
                    <a:spcPct val="0"/>
                  </a:spcBef>
                  <a:buSzTx/>
                  <a:buFontTx/>
                  <a:buNone/>
                </a:pPr>
                <a:r>
                  <a:rPr lang="en-US" altLang="en-US" dirty="0"/>
                  <a:t>0</a:t>
                </a:r>
              </a:p>
              <a:p>
                <a:pPr>
                  <a:spcBef>
                    <a:spcPct val="0"/>
                  </a:spcBef>
                  <a:buSzTx/>
                  <a:buFontTx/>
                  <a:buNone/>
                </a:pPr>
                <a:r>
                  <a:rPr lang="en-US" altLang="en-US" dirty="0"/>
                  <a:t>1</a:t>
                </a:r>
              </a:p>
              <a:p>
                <a:pPr>
                  <a:spcBef>
                    <a:spcPct val="0"/>
                  </a:spcBef>
                  <a:buSzTx/>
                  <a:buFontTx/>
                  <a:buNone/>
                </a:pPr>
                <a:r>
                  <a:rPr lang="en-US" altLang="en-US" dirty="0"/>
                  <a:t>1</a:t>
                </a:r>
              </a:p>
              <a:p>
                <a:pPr>
                  <a:spcBef>
                    <a:spcPct val="0"/>
                  </a:spcBef>
                  <a:buSzTx/>
                  <a:buFontTx/>
                  <a:buNone/>
                </a:pPr>
                <a:r>
                  <a:rPr lang="en-US" altLang="en-US" dirty="0"/>
                  <a:t>0</a:t>
                </a:r>
              </a:p>
            </p:txBody>
          </p:sp>
          <p:sp>
            <p:nvSpPr>
              <p:cNvPr id="7217" name="Text Box 8">
                <a:extLst>
                  <a:ext uri="{FF2B5EF4-FFF2-40B4-BE49-F238E27FC236}">
                    <a16:creationId xmlns:a16="http://schemas.microsoft.com/office/drawing/2014/main" id="{477D1FA2-3B0C-FC0F-4976-72E76505A1A6}"/>
                  </a:ext>
                </a:extLst>
              </p:cNvPr>
              <p:cNvSpPr txBox="1">
                <a:spLocks noChangeArrowheads="1"/>
              </p:cNvSpPr>
              <p:nvPr/>
            </p:nvSpPr>
            <p:spPr bwMode="auto">
              <a:xfrm>
                <a:off x="2513" y="1418"/>
                <a:ext cx="591" cy="1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dirty="0"/>
                  <a:t>C-out</a:t>
                </a:r>
              </a:p>
              <a:p>
                <a:pPr>
                  <a:spcBef>
                    <a:spcPct val="0"/>
                  </a:spcBef>
                  <a:buSzTx/>
                  <a:buFontTx/>
                  <a:buNone/>
                </a:pPr>
                <a:r>
                  <a:rPr lang="en-US" altLang="en-US" dirty="0"/>
                  <a:t>   0</a:t>
                </a:r>
              </a:p>
              <a:p>
                <a:pPr>
                  <a:spcBef>
                    <a:spcPct val="0"/>
                  </a:spcBef>
                  <a:buSzTx/>
                  <a:buFontTx/>
                  <a:buNone/>
                </a:pPr>
                <a:r>
                  <a:rPr lang="en-US" altLang="en-US" dirty="0"/>
                  <a:t>   0</a:t>
                </a:r>
              </a:p>
              <a:p>
                <a:pPr>
                  <a:spcBef>
                    <a:spcPct val="0"/>
                  </a:spcBef>
                  <a:buSzTx/>
                  <a:buFontTx/>
                  <a:buNone/>
                </a:pPr>
                <a:r>
                  <a:rPr lang="en-US" altLang="en-US" dirty="0"/>
                  <a:t>   0</a:t>
                </a:r>
              </a:p>
              <a:p>
                <a:pPr>
                  <a:spcBef>
                    <a:spcPct val="0"/>
                  </a:spcBef>
                  <a:buSzTx/>
                  <a:buFontTx/>
                  <a:buNone/>
                </a:pPr>
                <a:r>
                  <a:rPr lang="en-US" altLang="en-US" dirty="0"/>
                  <a:t>   1</a:t>
                </a:r>
              </a:p>
            </p:txBody>
          </p:sp>
          <p:sp>
            <p:nvSpPr>
              <p:cNvPr id="7218" name="Rectangle 9">
                <a:extLst>
                  <a:ext uri="{FF2B5EF4-FFF2-40B4-BE49-F238E27FC236}">
                    <a16:creationId xmlns:a16="http://schemas.microsoft.com/office/drawing/2014/main" id="{4E9C18D0-849C-44D5-F149-3970E06D5051}"/>
                  </a:ext>
                </a:extLst>
              </p:cNvPr>
              <p:cNvSpPr>
                <a:spLocks noChangeArrowheads="1"/>
              </p:cNvSpPr>
              <p:nvPr/>
            </p:nvSpPr>
            <p:spPr bwMode="auto">
              <a:xfrm>
                <a:off x="1056" y="1392"/>
                <a:ext cx="2112" cy="1248"/>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7219" name="Line 10">
                <a:extLst>
                  <a:ext uri="{FF2B5EF4-FFF2-40B4-BE49-F238E27FC236}">
                    <a16:creationId xmlns:a16="http://schemas.microsoft.com/office/drawing/2014/main" id="{9725BB58-A37D-36BA-2970-C09CAD9E76A9}"/>
                  </a:ext>
                </a:extLst>
              </p:cNvPr>
              <p:cNvSpPr>
                <a:spLocks noChangeShapeType="1"/>
              </p:cNvSpPr>
              <p:nvPr/>
            </p:nvSpPr>
            <p:spPr bwMode="auto">
              <a:xfrm>
                <a:off x="1056" y="1680"/>
                <a:ext cx="21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7220" name="Line 11">
                <a:extLst>
                  <a:ext uri="{FF2B5EF4-FFF2-40B4-BE49-F238E27FC236}">
                    <a16:creationId xmlns:a16="http://schemas.microsoft.com/office/drawing/2014/main" id="{0CE94DB6-DC83-AB7C-EB2A-891ADC848EFC}"/>
                  </a:ext>
                </a:extLst>
              </p:cNvPr>
              <p:cNvSpPr>
                <a:spLocks noChangeShapeType="1"/>
              </p:cNvSpPr>
              <p:nvPr/>
            </p:nvSpPr>
            <p:spPr bwMode="auto">
              <a:xfrm>
                <a:off x="1056" y="1912"/>
                <a:ext cx="21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7221" name="Line 12">
                <a:extLst>
                  <a:ext uri="{FF2B5EF4-FFF2-40B4-BE49-F238E27FC236}">
                    <a16:creationId xmlns:a16="http://schemas.microsoft.com/office/drawing/2014/main" id="{DDF2ABED-B06E-C5F6-E46D-99563C39E3B4}"/>
                  </a:ext>
                </a:extLst>
              </p:cNvPr>
              <p:cNvSpPr>
                <a:spLocks noChangeShapeType="1"/>
              </p:cNvSpPr>
              <p:nvPr/>
            </p:nvSpPr>
            <p:spPr bwMode="auto">
              <a:xfrm>
                <a:off x="1056" y="2144"/>
                <a:ext cx="21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7222" name="Line 13">
                <a:extLst>
                  <a:ext uri="{FF2B5EF4-FFF2-40B4-BE49-F238E27FC236}">
                    <a16:creationId xmlns:a16="http://schemas.microsoft.com/office/drawing/2014/main" id="{0DCB4C95-7E1C-00E6-8ABA-BDA9939A573D}"/>
                  </a:ext>
                </a:extLst>
              </p:cNvPr>
              <p:cNvSpPr>
                <a:spLocks noChangeShapeType="1"/>
              </p:cNvSpPr>
              <p:nvPr/>
            </p:nvSpPr>
            <p:spPr bwMode="auto">
              <a:xfrm>
                <a:off x="1056" y="2388"/>
                <a:ext cx="21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7223" name="Line 14">
                <a:extLst>
                  <a:ext uri="{FF2B5EF4-FFF2-40B4-BE49-F238E27FC236}">
                    <a16:creationId xmlns:a16="http://schemas.microsoft.com/office/drawing/2014/main" id="{AF51D3D0-D2B7-FE11-3206-BD90D258FD9B}"/>
                  </a:ext>
                </a:extLst>
              </p:cNvPr>
              <p:cNvSpPr>
                <a:spLocks noChangeShapeType="1"/>
              </p:cNvSpPr>
              <p:nvPr/>
            </p:nvSpPr>
            <p:spPr bwMode="auto">
              <a:xfrm>
                <a:off x="2016" y="1392"/>
                <a:ext cx="0" cy="1248"/>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
          <p:nvSpPr>
            <p:cNvPr id="7211" name="Text Box 15">
              <a:extLst>
                <a:ext uri="{FF2B5EF4-FFF2-40B4-BE49-F238E27FC236}">
                  <a16:creationId xmlns:a16="http://schemas.microsoft.com/office/drawing/2014/main" id="{10E160CB-FC42-9DB1-17C2-5121FD6DE9E1}"/>
                </a:ext>
              </a:extLst>
            </p:cNvPr>
            <p:cNvSpPr txBox="1">
              <a:spLocks noChangeArrowheads="1"/>
            </p:cNvSpPr>
            <p:nvPr/>
          </p:nvSpPr>
          <p:spPr bwMode="auto">
            <a:xfrm>
              <a:off x="518" y="1545"/>
              <a:ext cx="177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2000" dirty="0"/>
                <a:t>Half Adder Truth Table</a:t>
              </a:r>
              <a:endParaRPr lang="en-US" altLang="en-US" dirty="0"/>
            </a:p>
          </p:txBody>
        </p:sp>
        <p:sp>
          <p:nvSpPr>
            <p:cNvPr id="7212" name="Text Box 16">
              <a:extLst>
                <a:ext uri="{FF2B5EF4-FFF2-40B4-BE49-F238E27FC236}">
                  <a16:creationId xmlns:a16="http://schemas.microsoft.com/office/drawing/2014/main" id="{ABCA5A1A-4472-B250-53D3-F28402A5B97F}"/>
                </a:ext>
              </a:extLst>
            </p:cNvPr>
            <p:cNvSpPr txBox="1">
              <a:spLocks noChangeArrowheads="1"/>
            </p:cNvSpPr>
            <p:nvPr/>
          </p:nvSpPr>
          <p:spPr bwMode="auto">
            <a:xfrm>
              <a:off x="848" y="1832"/>
              <a:ext cx="42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400" dirty="0"/>
                <a:t>Inputs</a:t>
              </a:r>
              <a:endParaRPr lang="en-US" altLang="en-US" dirty="0"/>
            </a:p>
          </p:txBody>
        </p:sp>
        <p:sp>
          <p:nvSpPr>
            <p:cNvPr id="7213" name="Text Box 17">
              <a:extLst>
                <a:ext uri="{FF2B5EF4-FFF2-40B4-BE49-F238E27FC236}">
                  <a16:creationId xmlns:a16="http://schemas.microsoft.com/office/drawing/2014/main" id="{52ECAF7A-2278-B1E0-BA16-0522C02F51BB}"/>
                </a:ext>
              </a:extLst>
            </p:cNvPr>
            <p:cNvSpPr txBox="1">
              <a:spLocks noChangeArrowheads="1"/>
            </p:cNvSpPr>
            <p:nvPr/>
          </p:nvSpPr>
          <p:spPr bwMode="auto">
            <a:xfrm>
              <a:off x="1771" y="1831"/>
              <a:ext cx="507"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400" dirty="0"/>
                <a:t>Outputs</a:t>
              </a:r>
              <a:endParaRPr lang="en-US" altLang="en-US" dirty="0"/>
            </a:p>
          </p:txBody>
        </p:sp>
      </p:grpSp>
      <p:sp>
        <p:nvSpPr>
          <p:cNvPr id="7173" name="Text Box 18">
            <a:extLst>
              <a:ext uri="{FF2B5EF4-FFF2-40B4-BE49-F238E27FC236}">
                <a16:creationId xmlns:a16="http://schemas.microsoft.com/office/drawing/2014/main" id="{A94C8186-616A-EA2E-1B7F-1B935A268132}"/>
              </a:ext>
            </a:extLst>
          </p:cNvPr>
          <p:cNvSpPr txBox="1">
            <a:spLocks noChangeArrowheads="1"/>
          </p:cNvSpPr>
          <p:nvPr/>
        </p:nvSpPr>
        <p:spPr bwMode="auto">
          <a:xfrm>
            <a:off x="6468485" y="2364910"/>
            <a:ext cx="312805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20000"/>
              </a:spcBef>
              <a:buSzPct val="100000"/>
              <a:buChar char="•"/>
              <a:defRPr sz="2400" b="1">
                <a:solidFill>
                  <a:schemeClr val="tx1"/>
                </a:solidFill>
                <a:latin typeface="Times New Roman" panose="02020603050405020304" pitchFamily="18" charset="0"/>
              </a:defRPr>
            </a:lvl1pPr>
            <a:lvl2pPr>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lvl="1">
              <a:spcBef>
                <a:spcPct val="0"/>
              </a:spcBef>
              <a:buSzTx/>
              <a:buFontTx/>
              <a:buNone/>
            </a:pPr>
            <a:r>
              <a:rPr lang="en-US" altLang="en-US" sz="2000" dirty="0"/>
              <a:t>S(X,Y) = </a:t>
            </a:r>
            <a:r>
              <a:rPr lang="en-US" altLang="en-US" sz="2000" dirty="0">
                <a:latin typeface="Symbol" panose="05050102010706020507" pitchFamily="18" charset="2"/>
              </a:rPr>
              <a:t>S</a:t>
            </a:r>
            <a:r>
              <a:rPr lang="en-US" altLang="en-US" sz="2000" dirty="0"/>
              <a:t> (1,2)</a:t>
            </a:r>
          </a:p>
          <a:p>
            <a:pPr lvl="1">
              <a:spcBef>
                <a:spcPct val="0"/>
              </a:spcBef>
              <a:buSzTx/>
              <a:buFontTx/>
              <a:buNone/>
            </a:pPr>
            <a:r>
              <a:rPr lang="en-US" altLang="en-US" sz="2000" dirty="0"/>
              <a:t>S  =  X’Y +  XY’</a:t>
            </a:r>
          </a:p>
          <a:p>
            <a:pPr lvl="1">
              <a:spcBef>
                <a:spcPct val="0"/>
              </a:spcBef>
              <a:buSzTx/>
              <a:buFontTx/>
              <a:buNone/>
            </a:pPr>
            <a:r>
              <a:rPr lang="en-US" altLang="en-US" sz="2000" dirty="0"/>
              <a:t>S  =  X </a:t>
            </a:r>
            <a:r>
              <a:rPr lang="en-US" altLang="en-US" sz="2000" dirty="0">
                <a:latin typeface="Symbol" panose="05050102010706020507" pitchFamily="18" charset="2"/>
              </a:rPr>
              <a:t>Å</a:t>
            </a:r>
            <a:r>
              <a:rPr lang="en-US" altLang="en-US" sz="2000" dirty="0"/>
              <a:t> Y</a:t>
            </a:r>
          </a:p>
          <a:p>
            <a:pPr lvl="1">
              <a:spcBef>
                <a:spcPct val="0"/>
              </a:spcBef>
              <a:buSzTx/>
              <a:buFontTx/>
              <a:buNone/>
            </a:pPr>
            <a:endParaRPr lang="en-US" altLang="en-US" sz="2000" dirty="0"/>
          </a:p>
          <a:p>
            <a:pPr lvl="1">
              <a:spcBef>
                <a:spcPct val="0"/>
              </a:spcBef>
              <a:buSzTx/>
              <a:buFontTx/>
              <a:buNone/>
            </a:pPr>
            <a:r>
              <a:rPr lang="en-US" altLang="en-US" sz="2000" dirty="0"/>
              <a:t>C-out(x, y, C-in) = </a:t>
            </a:r>
            <a:r>
              <a:rPr lang="en-US" altLang="en-US" sz="2000" dirty="0">
                <a:latin typeface="Symbol" panose="05050102010706020507" pitchFamily="18" charset="2"/>
              </a:rPr>
              <a:t>S</a:t>
            </a:r>
            <a:r>
              <a:rPr lang="en-US" altLang="en-US" sz="2000" dirty="0"/>
              <a:t> (3)</a:t>
            </a:r>
          </a:p>
          <a:p>
            <a:pPr lvl="1">
              <a:spcBef>
                <a:spcPct val="0"/>
              </a:spcBef>
              <a:buSzTx/>
              <a:buFontTx/>
              <a:buNone/>
            </a:pPr>
            <a:r>
              <a:rPr lang="en-US" altLang="en-US" sz="2000" dirty="0"/>
              <a:t>C-out  =  XY</a:t>
            </a:r>
          </a:p>
        </p:txBody>
      </p:sp>
      <p:grpSp>
        <p:nvGrpSpPr>
          <p:cNvPr id="7188" name="Group 62">
            <a:extLst>
              <a:ext uri="{FF2B5EF4-FFF2-40B4-BE49-F238E27FC236}">
                <a16:creationId xmlns:a16="http://schemas.microsoft.com/office/drawing/2014/main" id="{D6EC1D33-166D-D3FB-ECAC-60198C26E153}"/>
              </a:ext>
            </a:extLst>
          </p:cNvPr>
          <p:cNvGrpSpPr>
            <a:grpSpLocks/>
          </p:cNvGrpSpPr>
          <p:nvPr/>
        </p:nvGrpSpPr>
        <p:grpSpPr bwMode="auto">
          <a:xfrm>
            <a:off x="2490030" y="5352591"/>
            <a:ext cx="2843970" cy="779436"/>
            <a:chOff x="621" y="3196"/>
            <a:chExt cx="1832" cy="500"/>
          </a:xfrm>
        </p:grpSpPr>
        <p:sp>
          <p:nvSpPr>
            <p:cNvPr id="7189" name="Rectangle 52">
              <a:extLst>
                <a:ext uri="{FF2B5EF4-FFF2-40B4-BE49-F238E27FC236}">
                  <a16:creationId xmlns:a16="http://schemas.microsoft.com/office/drawing/2014/main" id="{06DAFD48-EB66-7617-9A2D-3F892EED0F47}"/>
                </a:ext>
              </a:extLst>
            </p:cNvPr>
            <p:cNvSpPr>
              <a:spLocks noChangeArrowheads="1"/>
            </p:cNvSpPr>
            <p:nvPr/>
          </p:nvSpPr>
          <p:spPr bwMode="auto">
            <a:xfrm>
              <a:off x="960" y="3216"/>
              <a:ext cx="864" cy="480"/>
            </a:xfrm>
            <a:prstGeom prst="rect">
              <a:avLst/>
            </a:prstGeom>
            <a:noFill/>
            <a:ln w="1905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7190" name="Text Box 53">
              <a:extLst>
                <a:ext uri="{FF2B5EF4-FFF2-40B4-BE49-F238E27FC236}">
                  <a16:creationId xmlns:a16="http://schemas.microsoft.com/office/drawing/2014/main" id="{ADD16231-8293-74EB-0BD1-C852FF4870A1}"/>
                </a:ext>
              </a:extLst>
            </p:cNvPr>
            <p:cNvSpPr txBox="1">
              <a:spLocks noChangeArrowheads="1"/>
            </p:cNvSpPr>
            <p:nvPr/>
          </p:nvSpPr>
          <p:spPr bwMode="auto">
            <a:xfrm>
              <a:off x="1169" y="3240"/>
              <a:ext cx="508"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800" dirty="0"/>
                <a:t>  Half</a:t>
              </a:r>
            </a:p>
            <a:p>
              <a:pPr>
                <a:spcBef>
                  <a:spcPct val="0"/>
                </a:spcBef>
                <a:buSzTx/>
                <a:buFontTx/>
                <a:buNone/>
              </a:pPr>
              <a:r>
                <a:rPr lang="en-US" altLang="en-US" sz="1800" dirty="0"/>
                <a:t>Adder</a:t>
              </a:r>
              <a:endParaRPr lang="en-US" altLang="en-US" dirty="0"/>
            </a:p>
          </p:txBody>
        </p:sp>
        <p:sp>
          <p:nvSpPr>
            <p:cNvPr id="7191" name="Line 54">
              <a:extLst>
                <a:ext uri="{FF2B5EF4-FFF2-40B4-BE49-F238E27FC236}">
                  <a16:creationId xmlns:a16="http://schemas.microsoft.com/office/drawing/2014/main" id="{AA6CB426-A738-52C3-82B5-950DAF9D4EF0}"/>
                </a:ext>
              </a:extLst>
            </p:cNvPr>
            <p:cNvSpPr>
              <a:spLocks noChangeShapeType="1"/>
            </p:cNvSpPr>
            <p:nvPr/>
          </p:nvSpPr>
          <p:spPr bwMode="auto">
            <a:xfrm>
              <a:off x="816" y="3312"/>
              <a:ext cx="144"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7192" name="Line 55">
              <a:extLst>
                <a:ext uri="{FF2B5EF4-FFF2-40B4-BE49-F238E27FC236}">
                  <a16:creationId xmlns:a16="http://schemas.microsoft.com/office/drawing/2014/main" id="{70D95017-2EFA-3810-6DC9-06D45AE74AAD}"/>
                </a:ext>
              </a:extLst>
            </p:cNvPr>
            <p:cNvSpPr>
              <a:spLocks noChangeShapeType="1"/>
            </p:cNvSpPr>
            <p:nvPr/>
          </p:nvSpPr>
          <p:spPr bwMode="auto">
            <a:xfrm>
              <a:off x="816" y="3546"/>
              <a:ext cx="144"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7193" name="Line 56">
              <a:extLst>
                <a:ext uri="{FF2B5EF4-FFF2-40B4-BE49-F238E27FC236}">
                  <a16:creationId xmlns:a16="http://schemas.microsoft.com/office/drawing/2014/main" id="{45F14A43-267F-6AFC-83C6-827B7FDB9D7D}"/>
                </a:ext>
              </a:extLst>
            </p:cNvPr>
            <p:cNvSpPr>
              <a:spLocks noChangeShapeType="1"/>
            </p:cNvSpPr>
            <p:nvPr/>
          </p:nvSpPr>
          <p:spPr bwMode="auto">
            <a:xfrm>
              <a:off x="1821" y="3519"/>
              <a:ext cx="144"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7194" name="Line 57">
              <a:extLst>
                <a:ext uri="{FF2B5EF4-FFF2-40B4-BE49-F238E27FC236}">
                  <a16:creationId xmlns:a16="http://schemas.microsoft.com/office/drawing/2014/main" id="{8177D2CB-C762-09DE-9F21-7387748B7116}"/>
                </a:ext>
              </a:extLst>
            </p:cNvPr>
            <p:cNvSpPr>
              <a:spLocks noChangeShapeType="1"/>
            </p:cNvSpPr>
            <p:nvPr/>
          </p:nvSpPr>
          <p:spPr bwMode="auto">
            <a:xfrm>
              <a:off x="1824" y="3342"/>
              <a:ext cx="144"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7195" name="Text Box 58">
              <a:extLst>
                <a:ext uri="{FF2B5EF4-FFF2-40B4-BE49-F238E27FC236}">
                  <a16:creationId xmlns:a16="http://schemas.microsoft.com/office/drawing/2014/main" id="{CBB9AE37-EA30-711D-58C7-3E0A1163F2E8}"/>
                </a:ext>
              </a:extLst>
            </p:cNvPr>
            <p:cNvSpPr txBox="1">
              <a:spLocks noChangeArrowheads="1"/>
            </p:cNvSpPr>
            <p:nvPr/>
          </p:nvSpPr>
          <p:spPr bwMode="auto">
            <a:xfrm>
              <a:off x="624" y="3196"/>
              <a:ext cx="20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X</a:t>
              </a:r>
              <a:endParaRPr lang="en-US" altLang="en-US" dirty="0"/>
            </a:p>
          </p:txBody>
        </p:sp>
        <p:sp>
          <p:nvSpPr>
            <p:cNvPr id="7196" name="Text Box 59">
              <a:extLst>
                <a:ext uri="{FF2B5EF4-FFF2-40B4-BE49-F238E27FC236}">
                  <a16:creationId xmlns:a16="http://schemas.microsoft.com/office/drawing/2014/main" id="{76CCFE40-A3D1-1DB1-CEEE-7D42BDEB0346}"/>
                </a:ext>
              </a:extLst>
            </p:cNvPr>
            <p:cNvSpPr txBox="1">
              <a:spLocks noChangeArrowheads="1"/>
            </p:cNvSpPr>
            <p:nvPr/>
          </p:nvSpPr>
          <p:spPr bwMode="auto">
            <a:xfrm>
              <a:off x="621" y="3430"/>
              <a:ext cx="20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Y</a:t>
              </a:r>
              <a:endParaRPr lang="en-US" altLang="en-US" dirty="0"/>
            </a:p>
          </p:txBody>
        </p:sp>
        <p:sp>
          <p:nvSpPr>
            <p:cNvPr id="7197" name="Text Box 60">
              <a:extLst>
                <a:ext uri="{FF2B5EF4-FFF2-40B4-BE49-F238E27FC236}">
                  <a16:creationId xmlns:a16="http://schemas.microsoft.com/office/drawing/2014/main" id="{92690B2E-52FA-FAB4-3490-961C6531D650}"/>
                </a:ext>
              </a:extLst>
            </p:cNvPr>
            <p:cNvSpPr txBox="1">
              <a:spLocks noChangeArrowheads="1"/>
            </p:cNvSpPr>
            <p:nvPr/>
          </p:nvSpPr>
          <p:spPr bwMode="auto">
            <a:xfrm>
              <a:off x="1952" y="3244"/>
              <a:ext cx="187"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S</a:t>
              </a:r>
              <a:endParaRPr lang="en-US" altLang="en-US" dirty="0"/>
            </a:p>
          </p:txBody>
        </p:sp>
        <p:sp>
          <p:nvSpPr>
            <p:cNvPr id="7198" name="Text Box 61">
              <a:extLst>
                <a:ext uri="{FF2B5EF4-FFF2-40B4-BE49-F238E27FC236}">
                  <a16:creationId xmlns:a16="http://schemas.microsoft.com/office/drawing/2014/main" id="{1CFE7DD0-3E36-7E18-09A9-E590731A154C}"/>
                </a:ext>
              </a:extLst>
            </p:cNvPr>
            <p:cNvSpPr txBox="1">
              <a:spLocks noChangeArrowheads="1"/>
            </p:cNvSpPr>
            <p:nvPr/>
          </p:nvSpPr>
          <p:spPr bwMode="auto">
            <a:xfrm>
              <a:off x="1925" y="3408"/>
              <a:ext cx="52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C-OUT</a:t>
              </a:r>
              <a:endParaRPr lang="en-US" altLang="en-US" dirty="0"/>
            </a:p>
          </p:txBody>
        </p:sp>
      </p:grpSp>
      <p:sp>
        <p:nvSpPr>
          <p:cNvPr id="2" name="Rectangle: Rounded Corners 1">
            <a:extLst>
              <a:ext uri="{FF2B5EF4-FFF2-40B4-BE49-F238E27FC236}">
                <a16:creationId xmlns:a16="http://schemas.microsoft.com/office/drawing/2014/main" id="{2556B373-BD91-0CC7-9DAB-46ED53EFD01A}"/>
              </a:ext>
            </a:extLst>
          </p:cNvPr>
          <p:cNvSpPr/>
          <p:nvPr/>
        </p:nvSpPr>
        <p:spPr>
          <a:xfrm>
            <a:off x="304800" y="1174928"/>
            <a:ext cx="11734800" cy="508208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D686C7DE-B28C-2380-0AF9-F23DBF2F8358}"/>
              </a:ext>
            </a:extLst>
          </p:cNvPr>
          <p:cNvPicPr>
            <a:picLocks noChangeAspect="1"/>
          </p:cNvPicPr>
          <p:nvPr/>
        </p:nvPicPr>
        <p:blipFill>
          <a:blip r:embed="rId2"/>
          <a:stretch>
            <a:fillRect/>
          </a:stretch>
        </p:blipFill>
        <p:spPr>
          <a:xfrm>
            <a:off x="5910182" y="4557142"/>
            <a:ext cx="3400900" cy="1590897"/>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802DE7E-F817-539C-F4DA-9A2194AE2D20}"/>
              </a:ext>
            </a:extLst>
          </p:cNvPr>
          <p:cNvSpPr txBox="1"/>
          <p:nvPr/>
        </p:nvSpPr>
        <p:spPr>
          <a:xfrm>
            <a:off x="3086489" y="2971800"/>
            <a:ext cx="6171422" cy="923330"/>
          </a:xfrm>
          <a:prstGeom prst="rect">
            <a:avLst/>
          </a:prstGeom>
          <a:noFill/>
        </p:spPr>
        <p:txBody>
          <a:bodyPr wrap="square">
            <a:spAutoFit/>
          </a:bodyPr>
          <a:lstStyle/>
          <a:p>
            <a:pPr algn="ctr"/>
            <a:r>
              <a:rPr lang="en-US" alt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rPr>
              <a:t>Full Adders</a:t>
            </a:r>
            <a:endParaRPr 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29668897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77903" y="800888"/>
            <a:ext cx="10515600" cy="637742"/>
          </a:xfrm>
        </p:spPr>
        <p:txBody>
          <a:bodyPr/>
          <a:lstStyle/>
          <a:p>
            <a:r>
              <a:rPr lang="en-US" altLang="fr-FR" dirty="0"/>
              <a:t>Full Adder</a:t>
            </a:r>
          </a:p>
        </p:txBody>
      </p:sp>
      <p:sp>
        <p:nvSpPr>
          <p:cNvPr id="11267" name="Rectangle 3"/>
          <p:cNvSpPr>
            <a:spLocks noGrp="1" noChangeArrowheads="1"/>
          </p:cNvSpPr>
          <p:nvPr>
            <p:ph sz="quarter" idx="1"/>
          </p:nvPr>
        </p:nvSpPr>
        <p:spPr/>
        <p:txBody>
          <a:bodyPr/>
          <a:lstStyle/>
          <a:p>
            <a:r>
              <a:rPr lang="en-US" altLang="fr-FR" sz="2400" b="1" dirty="0"/>
              <a:t>A combinational circuit that adds 3 input bits to generate a Sum bit and a Carry bit</a:t>
            </a:r>
          </a:p>
        </p:txBody>
      </p:sp>
      <p:pic>
        <p:nvPicPr>
          <p:cNvPr id="2" name="Picture 1"/>
          <p:cNvPicPr>
            <a:picLocks noChangeAspect="1"/>
          </p:cNvPicPr>
          <p:nvPr/>
        </p:nvPicPr>
        <p:blipFill>
          <a:blip r:embed="rId2"/>
          <a:stretch>
            <a:fillRect/>
          </a:stretch>
        </p:blipFill>
        <p:spPr>
          <a:xfrm>
            <a:off x="2063553" y="2667000"/>
            <a:ext cx="8258175" cy="3411531"/>
          </a:xfrm>
          <a:prstGeom prst="rect">
            <a:avLst/>
          </a:prstGeom>
        </p:spPr>
      </p:pic>
      <p:sp>
        <p:nvSpPr>
          <p:cNvPr id="3" name="Rectangle: Rounded Corners 2">
            <a:extLst>
              <a:ext uri="{FF2B5EF4-FFF2-40B4-BE49-F238E27FC236}">
                <a16:creationId xmlns:a16="http://schemas.microsoft.com/office/drawing/2014/main" id="{FF5F5E06-6103-4F65-A37E-7E1570CD2FE7}"/>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614565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a:extLst>
              <a:ext uri="{FF2B5EF4-FFF2-40B4-BE49-F238E27FC236}">
                <a16:creationId xmlns:a16="http://schemas.microsoft.com/office/drawing/2014/main" id="{28FCA083-4813-58AA-0728-BE3B82B5F14B}"/>
              </a:ext>
            </a:extLst>
          </p:cNvPr>
          <p:cNvSpPr>
            <a:spLocks noGrp="1" noChangeArrowheads="1"/>
          </p:cNvSpPr>
          <p:nvPr>
            <p:ph type="title"/>
          </p:nvPr>
        </p:nvSpPr>
        <p:spPr>
          <a:xfrm>
            <a:off x="2209800" y="685800"/>
            <a:ext cx="7924800" cy="457200"/>
          </a:xfrm>
          <a:noFill/>
        </p:spPr>
        <p:txBody>
          <a:bodyPr/>
          <a:lstStyle/>
          <a:p>
            <a:r>
              <a:rPr lang="en-US" altLang="en-US" b="1" dirty="0"/>
              <a:t>Full Adder Circuit Using XOR</a:t>
            </a:r>
          </a:p>
        </p:txBody>
      </p:sp>
      <p:grpSp>
        <p:nvGrpSpPr>
          <p:cNvPr id="10243" name="Group 44">
            <a:extLst>
              <a:ext uri="{FF2B5EF4-FFF2-40B4-BE49-F238E27FC236}">
                <a16:creationId xmlns:a16="http://schemas.microsoft.com/office/drawing/2014/main" id="{D67DDC8D-8C65-7D8F-1F3D-EA8387548632}"/>
              </a:ext>
            </a:extLst>
          </p:cNvPr>
          <p:cNvGrpSpPr>
            <a:grpSpLocks/>
          </p:cNvGrpSpPr>
          <p:nvPr/>
        </p:nvGrpSpPr>
        <p:grpSpPr bwMode="auto">
          <a:xfrm>
            <a:off x="1499916" y="2451839"/>
            <a:ext cx="3441376" cy="2429794"/>
            <a:chOff x="744" y="982"/>
            <a:chExt cx="1891" cy="1151"/>
          </a:xfrm>
        </p:grpSpPr>
        <p:sp>
          <p:nvSpPr>
            <p:cNvPr id="10312" name="Rectangle 45">
              <a:extLst>
                <a:ext uri="{FF2B5EF4-FFF2-40B4-BE49-F238E27FC236}">
                  <a16:creationId xmlns:a16="http://schemas.microsoft.com/office/drawing/2014/main" id="{9C90AB41-2008-161E-4895-5344D97B3CEC}"/>
                </a:ext>
              </a:extLst>
            </p:cNvPr>
            <p:cNvSpPr>
              <a:spLocks noChangeArrowheads="1"/>
            </p:cNvSpPr>
            <p:nvPr/>
          </p:nvSpPr>
          <p:spPr bwMode="auto">
            <a:xfrm>
              <a:off x="1291" y="1316"/>
              <a:ext cx="864" cy="480"/>
            </a:xfrm>
            <a:prstGeom prst="rect">
              <a:avLst/>
            </a:prstGeom>
            <a:noFill/>
            <a:ln w="1905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0313" name="Text Box 46">
              <a:extLst>
                <a:ext uri="{FF2B5EF4-FFF2-40B4-BE49-F238E27FC236}">
                  <a16:creationId xmlns:a16="http://schemas.microsoft.com/office/drawing/2014/main" id="{26348D9A-9B91-16DE-BAC1-BE5C932E9BAA}"/>
                </a:ext>
              </a:extLst>
            </p:cNvPr>
            <p:cNvSpPr txBox="1">
              <a:spLocks noChangeArrowheads="1"/>
            </p:cNvSpPr>
            <p:nvPr/>
          </p:nvSpPr>
          <p:spPr bwMode="auto">
            <a:xfrm>
              <a:off x="1425" y="1331"/>
              <a:ext cx="54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800" dirty="0"/>
                <a:t>  Full</a:t>
              </a:r>
            </a:p>
            <a:p>
              <a:pPr>
                <a:spcBef>
                  <a:spcPct val="0"/>
                </a:spcBef>
                <a:buSzTx/>
                <a:buFontTx/>
                <a:buNone/>
              </a:pPr>
              <a:r>
                <a:rPr lang="en-US" altLang="en-US" sz="1800" dirty="0"/>
                <a:t> Adder</a:t>
              </a:r>
              <a:endParaRPr lang="en-US" altLang="en-US" dirty="0"/>
            </a:p>
          </p:txBody>
        </p:sp>
        <p:sp>
          <p:nvSpPr>
            <p:cNvPr id="10314" name="Line 47">
              <a:extLst>
                <a:ext uri="{FF2B5EF4-FFF2-40B4-BE49-F238E27FC236}">
                  <a16:creationId xmlns:a16="http://schemas.microsoft.com/office/drawing/2014/main" id="{4235C964-E859-3D49-2772-E4265957A41C}"/>
                </a:ext>
              </a:extLst>
            </p:cNvPr>
            <p:cNvSpPr>
              <a:spLocks noChangeShapeType="1"/>
            </p:cNvSpPr>
            <p:nvPr/>
          </p:nvSpPr>
          <p:spPr bwMode="auto">
            <a:xfrm>
              <a:off x="1144" y="1542"/>
              <a:ext cx="144" cy="0"/>
            </a:xfrm>
            <a:prstGeom prst="line">
              <a:avLst/>
            </a:prstGeom>
            <a:noFill/>
            <a:ln w="12700">
              <a:solidFill>
                <a:schemeClr val="tx1"/>
              </a:solidFill>
              <a:round/>
              <a:headEnd type="triangle"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315" name="Line 48">
              <a:extLst>
                <a:ext uri="{FF2B5EF4-FFF2-40B4-BE49-F238E27FC236}">
                  <a16:creationId xmlns:a16="http://schemas.microsoft.com/office/drawing/2014/main" id="{255C92C6-8A08-6226-0BF1-FFFCBB1B78B2}"/>
                </a:ext>
              </a:extLst>
            </p:cNvPr>
            <p:cNvSpPr>
              <a:spLocks noChangeShapeType="1"/>
            </p:cNvSpPr>
            <p:nvPr/>
          </p:nvSpPr>
          <p:spPr bwMode="auto">
            <a:xfrm>
              <a:off x="2152" y="1542"/>
              <a:ext cx="144" cy="0"/>
            </a:xfrm>
            <a:prstGeom prst="line">
              <a:avLst/>
            </a:prstGeom>
            <a:noFill/>
            <a:ln w="12700">
              <a:solidFill>
                <a:schemeClr val="tx1"/>
              </a:solidFill>
              <a:round/>
              <a:headEnd type="triangle"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316" name="Text Box 49">
              <a:extLst>
                <a:ext uri="{FF2B5EF4-FFF2-40B4-BE49-F238E27FC236}">
                  <a16:creationId xmlns:a16="http://schemas.microsoft.com/office/drawing/2014/main" id="{0DEDB977-30F3-EB49-C716-8757C5BE2B39}"/>
                </a:ext>
              </a:extLst>
            </p:cNvPr>
            <p:cNvSpPr txBox="1">
              <a:spLocks noChangeArrowheads="1"/>
            </p:cNvSpPr>
            <p:nvPr/>
          </p:nvSpPr>
          <p:spPr bwMode="auto">
            <a:xfrm>
              <a:off x="1440" y="982"/>
              <a:ext cx="20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X</a:t>
              </a:r>
              <a:endParaRPr lang="en-US" altLang="en-US" dirty="0"/>
            </a:p>
          </p:txBody>
        </p:sp>
        <p:sp>
          <p:nvSpPr>
            <p:cNvPr id="10317" name="Text Box 50">
              <a:extLst>
                <a:ext uri="{FF2B5EF4-FFF2-40B4-BE49-F238E27FC236}">
                  <a16:creationId xmlns:a16="http://schemas.microsoft.com/office/drawing/2014/main" id="{220CAD5A-2D54-A986-C463-8840583B4534}"/>
                </a:ext>
              </a:extLst>
            </p:cNvPr>
            <p:cNvSpPr txBox="1">
              <a:spLocks noChangeArrowheads="1"/>
            </p:cNvSpPr>
            <p:nvPr/>
          </p:nvSpPr>
          <p:spPr bwMode="auto">
            <a:xfrm>
              <a:off x="1778" y="982"/>
              <a:ext cx="20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Y</a:t>
              </a:r>
              <a:endParaRPr lang="en-US" altLang="en-US" dirty="0"/>
            </a:p>
          </p:txBody>
        </p:sp>
        <p:sp>
          <p:nvSpPr>
            <p:cNvPr id="10318" name="Text Box 51">
              <a:extLst>
                <a:ext uri="{FF2B5EF4-FFF2-40B4-BE49-F238E27FC236}">
                  <a16:creationId xmlns:a16="http://schemas.microsoft.com/office/drawing/2014/main" id="{EE166E70-D662-401B-A689-F1E65BC9F8D3}"/>
                </a:ext>
              </a:extLst>
            </p:cNvPr>
            <p:cNvSpPr txBox="1">
              <a:spLocks noChangeArrowheads="1"/>
            </p:cNvSpPr>
            <p:nvPr/>
          </p:nvSpPr>
          <p:spPr bwMode="auto">
            <a:xfrm>
              <a:off x="1583" y="1921"/>
              <a:ext cx="187"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S</a:t>
              </a:r>
              <a:endParaRPr lang="en-US" altLang="en-US" dirty="0"/>
            </a:p>
          </p:txBody>
        </p:sp>
        <p:sp>
          <p:nvSpPr>
            <p:cNvPr id="10319" name="Text Box 52">
              <a:extLst>
                <a:ext uri="{FF2B5EF4-FFF2-40B4-BE49-F238E27FC236}">
                  <a16:creationId xmlns:a16="http://schemas.microsoft.com/office/drawing/2014/main" id="{EF46628A-B117-74B4-F164-728A42BDD313}"/>
                </a:ext>
              </a:extLst>
            </p:cNvPr>
            <p:cNvSpPr txBox="1">
              <a:spLocks noChangeArrowheads="1"/>
            </p:cNvSpPr>
            <p:nvPr/>
          </p:nvSpPr>
          <p:spPr bwMode="auto">
            <a:xfrm>
              <a:off x="2277" y="1433"/>
              <a:ext cx="35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C-in</a:t>
              </a:r>
              <a:endParaRPr lang="en-US" altLang="en-US" dirty="0"/>
            </a:p>
          </p:txBody>
        </p:sp>
        <p:sp>
          <p:nvSpPr>
            <p:cNvPr id="10320" name="Line 53">
              <a:extLst>
                <a:ext uri="{FF2B5EF4-FFF2-40B4-BE49-F238E27FC236}">
                  <a16:creationId xmlns:a16="http://schemas.microsoft.com/office/drawing/2014/main" id="{039EA249-C869-948E-DA8C-A264AC4BB34D}"/>
                </a:ext>
              </a:extLst>
            </p:cNvPr>
            <p:cNvSpPr>
              <a:spLocks noChangeShapeType="1"/>
            </p:cNvSpPr>
            <p:nvPr/>
          </p:nvSpPr>
          <p:spPr bwMode="auto">
            <a:xfrm>
              <a:off x="1542" y="1164"/>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321" name="Line 54">
              <a:extLst>
                <a:ext uri="{FF2B5EF4-FFF2-40B4-BE49-F238E27FC236}">
                  <a16:creationId xmlns:a16="http://schemas.microsoft.com/office/drawing/2014/main" id="{C853E0EF-01DD-66A0-23B1-11411E222F17}"/>
                </a:ext>
              </a:extLst>
            </p:cNvPr>
            <p:cNvSpPr>
              <a:spLocks noChangeShapeType="1"/>
            </p:cNvSpPr>
            <p:nvPr/>
          </p:nvSpPr>
          <p:spPr bwMode="auto">
            <a:xfrm>
              <a:off x="1884" y="1167"/>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322" name="Text Box 55">
              <a:extLst>
                <a:ext uri="{FF2B5EF4-FFF2-40B4-BE49-F238E27FC236}">
                  <a16:creationId xmlns:a16="http://schemas.microsoft.com/office/drawing/2014/main" id="{6E21DC2D-1DC1-F77E-6554-B08F90EDB28A}"/>
                </a:ext>
              </a:extLst>
            </p:cNvPr>
            <p:cNvSpPr txBox="1">
              <a:spLocks noChangeArrowheads="1"/>
            </p:cNvSpPr>
            <p:nvPr/>
          </p:nvSpPr>
          <p:spPr bwMode="auto">
            <a:xfrm>
              <a:off x="744" y="1422"/>
              <a:ext cx="429"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C-out</a:t>
              </a:r>
              <a:endParaRPr lang="en-US" altLang="en-US" dirty="0"/>
            </a:p>
          </p:txBody>
        </p:sp>
        <p:sp>
          <p:nvSpPr>
            <p:cNvPr id="10323" name="Line 56">
              <a:extLst>
                <a:ext uri="{FF2B5EF4-FFF2-40B4-BE49-F238E27FC236}">
                  <a16:creationId xmlns:a16="http://schemas.microsoft.com/office/drawing/2014/main" id="{4774F4D7-F47D-CC8A-8620-7AAFA4000CCE}"/>
                </a:ext>
              </a:extLst>
            </p:cNvPr>
            <p:cNvSpPr>
              <a:spLocks noChangeShapeType="1"/>
            </p:cNvSpPr>
            <p:nvPr/>
          </p:nvSpPr>
          <p:spPr bwMode="auto">
            <a:xfrm>
              <a:off x="1680" y="1800"/>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grpSp>
        <p:nvGrpSpPr>
          <p:cNvPr id="10244" name="Group 98">
            <a:extLst>
              <a:ext uri="{FF2B5EF4-FFF2-40B4-BE49-F238E27FC236}">
                <a16:creationId xmlns:a16="http://schemas.microsoft.com/office/drawing/2014/main" id="{F3E03F04-0D97-4F61-4E9C-703293100B88}"/>
              </a:ext>
            </a:extLst>
          </p:cNvPr>
          <p:cNvGrpSpPr>
            <a:grpSpLocks/>
          </p:cNvGrpSpPr>
          <p:nvPr/>
        </p:nvGrpSpPr>
        <p:grpSpPr bwMode="auto">
          <a:xfrm>
            <a:off x="5694367" y="1863850"/>
            <a:ext cx="5464173" cy="3808414"/>
            <a:chOff x="2186" y="1056"/>
            <a:chExt cx="2806" cy="1823"/>
          </a:xfrm>
        </p:grpSpPr>
        <p:grpSp>
          <p:nvGrpSpPr>
            <p:cNvPr id="10245" name="Group 5">
              <a:extLst>
                <a:ext uri="{FF2B5EF4-FFF2-40B4-BE49-F238E27FC236}">
                  <a16:creationId xmlns:a16="http://schemas.microsoft.com/office/drawing/2014/main" id="{B281EA33-F34E-43CF-159B-BBA304EFFEB2}"/>
                </a:ext>
              </a:extLst>
            </p:cNvPr>
            <p:cNvGrpSpPr>
              <a:grpSpLocks/>
            </p:cNvGrpSpPr>
            <p:nvPr/>
          </p:nvGrpSpPr>
          <p:grpSpPr bwMode="auto">
            <a:xfrm>
              <a:off x="2404" y="1728"/>
              <a:ext cx="2252" cy="1151"/>
              <a:chOff x="2945" y="2473"/>
              <a:chExt cx="2252" cy="1151"/>
            </a:xfrm>
          </p:grpSpPr>
          <p:grpSp>
            <p:nvGrpSpPr>
              <p:cNvPr id="10274" name="Group 6">
                <a:extLst>
                  <a:ext uri="{FF2B5EF4-FFF2-40B4-BE49-F238E27FC236}">
                    <a16:creationId xmlns:a16="http://schemas.microsoft.com/office/drawing/2014/main" id="{B3363799-D767-683F-1798-3932A1F5220E}"/>
                  </a:ext>
                </a:extLst>
              </p:cNvPr>
              <p:cNvGrpSpPr>
                <a:grpSpLocks noChangeAspect="1"/>
              </p:cNvGrpSpPr>
              <p:nvPr/>
            </p:nvGrpSpPr>
            <p:grpSpPr bwMode="auto">
              <a:xfrm>
                <a:off x="3996" y="2906"/>
                <a:ext cx="775" cy="255"/>
                <a:chOff x="2622" y="1821"/>
                <a:chExt cx="1034" cy="339"/>
              </a:xfrm>
            </p:grpSpPr>
            <p:sp>
              <p:nvSpPr>
                <p:cNvPr id="10303" name="Line 7">
                  <a:extLst>
                    <a:ext uri="{FF2B5EF4-FFF2-40B4-BE49-F238E27FC236}">
                      <a16:creationId xmlns:a16="http://schemas.microsoft.com/office/drawing/2014/main" id="{281AC000-7B0B-311D-A976-554A8CA188BE}"/>
                    </a:ext>
                  </a:extLst>
                </p:cNvPr>
                <p:cNvSpPr>
                  <a:spLocks noChangeAspect="1" noChangeShapeType="1"/>
                </p:cNvSpPr>
                <p:nvPr/>
              </p:nvSpPr>
              <p:spPr bwMode="auto">
                <a:xfrm>
                  <a:off x="2622" y="1855"/>
                  <a:ext cx="313"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304" name="Line 8">
                  <a:extLst>
                    <a:ext uri="{FF2B5EF4-FFF2-40B4-BE49-F238E27FC236}">
                      <a16:creationId xmlns:a16="http://schemas.microsoft.com/office/drawing/2014/main" id="{DD5C234D-C506-DA0A-A97B-1CED16F7F70C}"/>
                    </a:ext>
                  </a:extLst>
                </p:cNvPr>
                <p:cNvSpPr>
                  <a:spLocks noChangeAspect="1" noChangeShapeType="1"/>
                </p:cNvSpPr>
                <p:nvPr/>
              </p:nvSpPr>
              <p:spPr bwMode="auto">
                <a:xfrm>
                  <a:off x="2622" y="2124"/>
                  <a:ext cx="313"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305" name="Line 9">
                  <a:extLst>
                    <a:ext uri="{FF2B5EF4-FFF2-40B4-BE49-F238E27FC236}">
                      <a16:creationId xmlns:a16="http://schemas.microsoft.com/office/drawing/2014/main" id="{A939D8B3-76C5-B10A-AFAD-52B6F5239D08}"/>
                    </a:ext>
                  </a:extLst>
                </p:cNvPr>
                <p:cNvSpPr>
                  <a:spLocks noChangeAspect="1" noChangeShapeType="1"/>
                </p:cNvSpPr>
                <p:nvPr/>
              </p:nvSpPr>
              <p:spPr bwMode="auto">
                <a:xfrm flipV="1">
                  <a:off x="3344" y="1978"/>
                  <a:ext cx="312"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nvGrpSpPr>
                <p:cNvPr id="10306" name="Group 10">
                  <a:extLst>
                    <a:ext uri="{FF2B5EF4-FFF2-40B4-BE49-F238E27FC236}">
                      <a16:creationId xmlns:a16="http://schemas.microsoft.com/office/drawing/2014/main" id="{22EE5D7A-99BB-F4DF-5E55-4E0049415CD0}"/>
                    </a:ext>
                  </a:extLst>
                </p:cNvPr>
                <p:cNvGrpSpPr>
                  <a:grpSpLocks noChangeAspect="1"/>
                </p:cNvGrpSpPr>
                <p:nvPr/>
              </p:nvGrpSpPr>
              <p:grpSpPr bwMode="auto">
                <a:xfrm>
                  <a:off x="2921" y="1821"/>
                  <a:ext cx="416" cy="339"/>
                  <a:chOff x="6768" y="11808"/>
                  <a:chExt cx="1008" cy="792"/>
                </a:xfrm>
              </p:grpSpPr>
              <p:sp>
                <p:nvSpPr>
                  <p:cNvPr id="10307" name="Freeform 11">
                    <a:extLst>
                      <a:ext uri="{FF2B5EF4-FFF2-40B4-BE49-F238E27FC236}">
                        <a16:creationId xmlns:a16="http://schemas.microsoft.com/office/drawing/2014/main" id="{BE313771-F468-367F-B2E9-9D5A5483E69D}"/>
                      </a:ext>
                    </a:extLst>
                  </p:cNvPr>
                  <p:cNvSpPr>
                    <a:spLocks noChangeAspect="1"/>
                  </p:cNvSpPr>
                  <p:nvPr/>
                </p:nvSpPr>
                <p:spPr bwMode="auto">
                  <a:xfrm>
                    <a:off x="6768" y="11808"/>
                    <a:ext cx="144" cy="792"/>
                  </a:xfrm>
                  <a:custGeom>
                    <a:avLst/>
                    <a:gdLst>
                      <a:gd name="T0" fmla="*/ 0 w 288"/>
                      <a:gd name="T1" fmla="*/ 0 h 864"/>
                      <a:gd name="T2" fmla="*/ 1 w 288"/>
                      <a:gd name="T3" fmla="*/ 198 h 864"/>
                      <a:gd name="T4" fmla="*/ 0 w 288"/>
                      <a:gd name="T5" fmla="*/ 395 h 864"/>
                      <a:gd name="T6" fmla="*/ 0 60000 65536"/>
                      <a:gd name="T7" fmla="*/ 0 60000 65536"/>
                      <a:gd name="T8" fmla="*/ 0 60000 65536"/>
                    </a:gdLst>
                    <a:ahLst/>
                    <a:cxnLst>
                      <a:cxn ang="T6">
                        <a:pos x="T0" y="T1"/>
                      </a:cxn>
                      <a:cxn ang="T7">
                        <a:pos x="T2" y="T3"/>
                      </a:cxn>
                      <a:cxn ang="T8">
                        <a:pos x="T4" y="T5"/>
                      </a:cxn>
                    </a:cxnLst>
                    <a:rect l="0" t="0" r="r" b="b"/>
                    <a:pathLst>
                      <a:path w="288" h="864">
                        <a:moveTo>
                          <a:pt x="0" y="0"/>
                        </a:moveTo>
                        <a:cubicBezTo>
                          <a:pt x="144" y="144"/>
                          <a:pt x="288" y="288"/>
                          <a:pt x="288" y="432"/>
                        </a:cubicBezTo>
                        <a:cubicBezTo>
                          <a:pt x="288" y="576"/>
                          <a:pt x="48" y="792"/>
                          <a:pt x="0" y="864"/>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0308" name="Line 12">
                    <a:extLst>
                      <a:ext uri="{FF2B5EF4-FFF2-40B4-BE49-F238E27FC236}">
                        <a16:creationId xmlns:a16="http://schemas.microsoft.com/office/drawing/2014/main" id="{C6E5864F-284F-9A40-410F-8779D621C0B0}"/>
                      </a:ext>
                    </a:extLst>
                  </p:cNvPr>
                  <p:cNvSpPr>
                    <a:spLocks noChangeAspect="1" noChangeShapeType="1"/>
                  </p:cNvSpPr>
                  <p:nvPr/>
                </p:nvSpPr>
                <p:spPr bwMode="auto">
                  <a:xfrm>
                    <a:off x="6768" y="11808"/>
                    <a:ext cx="360" cy="0"/>
                  </a:xfrm>
                  <a:prstGeom prst="line">
                    <a:avLst/>
                  </a:prstGeom>
                  <a:noFill/>
                  <a:ln w="254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309" name="Line 13">
                    <a:extLst>
                      <a:ext uri="{FF2B5EF4-FFF2-40B4-BE49-F238E27FC236}">
                        <a16:creationId xmlns:a16="http://schemas.microsoft.com/office/drawing/2014/main" id="{CA3087D5-86EA-6E8F-0928-8E5F05DE41E1}"/>
                      </a:ext>
                    </a:extLst>
                  </p:cNvPr>
                  <p:cNvSpPr>
                    <a:spLocks noChangeAspect="1" noChangeShapeType="1"/>
                  </p:cNvSpPr>
                  <p:nvPr/>
                </p:nvSpPr>
                <p:spPr bwMode="auto">
                  <a:xfrm>
                    <a:off x="6768" y="12600"/>
                    <a:ext cx="360" cy="0"/>
                  </a:xfrm>
                  <a:prstGeom prst="line">
                    <a:avLst/>
                  </a:prstGeom>
                  <a:noFill/>
                  <a:ln w="254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310" name="Freeform 14">
                    <a:extLst>
                      <a:ext uri="{FF2B5EF4-FFF2-40B4-BE49-F238E27FC236}">
                        <a16:creationId xmlns:a16="http://schemas.microsoft.com/office/drawing/2014/main" id="{B3A267EA-6EBA-5756-1D0A-18AD672C5518}"/>
                      </a:ext>
                    </a:extLst>
                  </p:cNvPr>
                  <p:cNvSpPr>
                    <a:spLocks noChangeAspect="1"/>
                  </p:cNvSpPr>
                  <p:nvPr/>
                </p:nvSpPr>
                <p:spPr bwMode="auto">
                  <a:xfrm>
                    <a:off x="7128" y="11808"/>
                    <a:ext cx="648" cy="432"/>
                  </a:xfrm>
                  <a:custGeom>
                    <a:avLst/>
                    <a:gdLst>
                      <a:gd name="T0" fmla="*/ 0 w 576"/>
                      <a:gd name="T1" fmla="*/ 0 h 432"/>
                      <a:gd name="T2" fmla="*/ 1248 w 576"/>
                      <a:gd name="T3" fmla="*/ 144 h 432"/>
                      <a:gd name="T4" fmla="*/ 1663 w 576"/>
                      <a:gd name="T5" fmla="*/ 432 h 432"/>
                      <a:gd name="T6" fmla="*/ 0 60000 65536"/>
                      <a:gd name="T7" fmla="*/ 0 60000 65536"/>
                      <a:gd name="T8" fmla="*/ 0 60000 65536"/>
                    </a:gdLst>
                    <a:ahLst/>
                    <a:cxnLst>
                      <a:cxn ang="T6">
                        <a:pos x="T0" y="T1"/>
                      </a:cxn>
                      <a:cxn ang="T7">
                        <a:pos x="T2" y="T3"/>
                      </a:cxn>
                      <a:cxn ang="T8">
                        <a:pos x="T4" y="T5"/>
                      </a:cxn>
                    </a:cxnLst>
                    <a:rect l="0" t="0" r="r" b="b"/>
                    <a:pathLst>
                      <a:path w="576" h="432">
                        <a:moveTo>
                          <a:pt x="0" y="0"/>
                        </a:moveTo>
                        <a:cubicBezTo>
                          <a:pt x="168" y="36"/>
                          <a:pt x="336" y="72"/>
                          <a:pt x="432" y="144"/>
                        </a:cubicBezTo>
                        <a:cubicBezTo>
                          <a:pt x="528" y="216"/>
                          <a:pt x="552" y="324"/>
                          <a:pt x="576" y="432"/>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0311" name="Freeform 15">
                    <a:extLst>
                      <a:ext uri="{FF2B5EF4-FFF2-40B4-BE49-F238E27FC236}">
                        <a16:creationId xmlns:a16="http://schemas.microsoft.com/office/drawing/2014/main" id="{EDFC2DDA-B8DB-116E-C27E-A8663491A151}"/>
                      </a:ext>
                    </a:extLst>
                  </p:cNvPr>
                  <p:cNvSpPr>
                    <a:spLocks noChangeAspect="1"/>
                  </p:cNvSpPr>
                  <p:nvPr/>
                </p:nvSpPr>
                <p:spPr bwMode="auto">
                  <a:xfrm flipV="1">
                    <a:off x="7128" y="12168"/>
                    <a:ext cx="648" cy="432"/>
                  </a:xfrm>
                  <a:custGeom>
                    <a:avLst/>
                    <a:gdLst>
                      <a:gd name="T0" fmla="*/ 0 w 576"/>
                      <a:gd name="T1" fmla="*/ 0 h 432"/>
                      <a:gd name="T2" fmla="*/ 1248 w 576"/>
                      <a:gd name="T3" fmla="*/ 144 h 432"/>
                      <a:gd name="T4" fmla="*/ 1663 w 576"/>
                      <a:gd name="T5" fmla="*/ 432 h 432"/>
                      <a:gd name="T6" fmla="*/ 0 60000 65536"/>
                      <a:gd name="T7" fmla="*/ 0 60000 65536"/>
                      <a:gd name="T8" fmla="*/ 0 60000 65536"/>
                    </a:gdLst>
                    <a:ahLst/>
                    <a:cxnLst>
                      <a:cxn ang="T6">
                        <a:pos x="T0" y="T1"/>
                      </a:cxn>
                      <a:cxn ang="T7">
                        <a:pos x="T2" y="T3"/>
                      </a:cxn>
                      <a:cxn ang="T8">
                        <a:pos x="T4" y="T5"/>
                      </a:cxn>
                    </a:cxnLst>
                    <a:rect l="0" t="0" r="r" b="b"/>
                    <a:pathLst>
                      <a:path w="576" h="432">
                        <a:moveTo>
                          <a:pt x="0" y="0"/>
                        </a:moveTo>
                        <a:cubicBezTo>
                          <a:pt x="168" y="36"/>
                          <a:pt x="336" y="72"/>
                          <a:pt x="432" y="144"/>
                        </a:cubicBezTo>
                        <a:cubicBezTo>
                          <a:pt x="528" y="216"/>
                          <a:pt x="552" y="324"/>
                          <a:pt x="576" y="432"/>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grpSp>
          </p:grpSp>
          <p:grpSp>
            <p:nvGrpSpPr>
              <p:cNvPr id="10275" name="Group 16">
                <a:extLst>
                  <a:ext uri="{FF2B5EF4-FFF2-40B4-BE49-F238E27FC236}">
                    <a16:creationId xmlns:a16="http://schemas.microsoft.com/office/drawing/2014/main" id="{DB8A2F88-2EB7-7B65-9D31-92A6C8F494FB}"/>
                  </a:ext>
                </a:extLst>
              </p:cNvPr>
              <p:cNvGrpSpPr>
                <a:grpSpLocks noChangeAspect="1"/>
              </p:cNvGrpSpPr>
              <p:nvPr/>
            </p:nvGrpSpPr>
            <p:grpSpPr bwMode="auto">
              <a:xfrm>
                <a:off x="3196" y="2506"/>
                <a:ext cx="793" cy="316"/>
                <a:chOff x="2783" y="1440"/>
                <a:chExt cx="1057" cy="421"/>
              </a:xfrm>
            </p:grpSpPr>
            <p:sp>
              <p:nvSpPr>
                <p:cNvPr id="10299" name="AutoShape 17">
                  <a:extLst>
                    <a:ext uri="{FF2B5EF4-FFF2-40B4-BE49-F238E27FC236}">
                      <a16:creationId xmlns:a16="http://schemas.microsoft.com/office/drawing/2014/main" id="{0196B6B0-A7ED-5251-0BF4-0B53E437742E}"/>
                    </a:ext>
                  </a:extLst>
                </p:cNvPr>
                <p:cNvSpPr>
                  <a:spLocks noChangeAspect="1" noChangeArrowheads="1"/>
                </p:cNvSpPr>
                <p:nvPr/>
              </p:nvSpPr>
              <p:spPr bwMode="auto">
                <a:xfrm>
                  <a:off x="3095" y="1440"/>
                  <a:ext cx="417" cy="421"/>
                </a:xfrm>
                <a:prstGeom prst="flowChartDelay">
                  <a:avLst/>
                </a:prstGeom>
                <a:noFill/>
                <a:ln w="254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0300" name="Line 18">
                  <a:extLst>
                    <a:ext uri="{FF2B5EF4-FFF2-40B4-BE49-F238E27FC236}">
                      <a16:creationId xmlns:a16="http://schemas.microsoft.com/office/drawing/2014/main" id="{B4ABEE2E-9079-CA46-D9D4-E11205EEBB35}"/>
                    </a:ext>
                  </a:extLst>
                </p:cNvPr>
                <p:cNvSpPr>
                  <a:spLocks noChangeAspect="1" noChangeShapeType="1"/>
                </p:cNvSpPr>
                <p:nvPr/>
              </p:nvSpPr>
              <p:spPr bwMode="auto">
                <a:xfrm>
                  <a:off x="2783" y="1500"/>
                  <a:ext cx="312"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301" name="Line 19">
                  <a:extLst>
                    <a:ext uri="{FF2B5EF4-FFF2-40B4-BE49-F238E27FC236}">
                      <a16:creationId xmlns:a16="http://schemas.microsoft.com/office/drawing/2014/main" id="{4A519F26-A414-DB21-0635-100CA3EA0189}"/>
                    </a:ext>
                  </a:extLst>
                </p:cNvPr>
                <p:cNvSpPr>
                  <a:spLocks noChangeAspect="1" noChangeShapeType="1"/>
                </p:cNvSpPr>
                <p:nvPr/>
              </p:nvSpPr>
              <p:spPr bwMode="auto">
                <a:xfrm>
                  <a:off x="2783" y="1801"/>
                  <a:ext cx="312"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302" name="Line 20">
                  <a:extLst>
                    <a:ext uri="{FF2B5EF4-FFF2-40B4-BE49-F238E27FC236}">
                      <a16:creationId xmlns:a16="http://schemas.microsoft.com/office/drawing/2014/main" id="{570C8D71-9D63-DF85-5AD2-635AE51B7803}"/>
                    </a:ext>
                  </a:extLst>
                </p:cNvPr>
                <p:cNvSpPr>
                  <a:spLocks noChangeAspect="1" noChangeShapeType="1"/>
                </p:cNvSpPr>
                <p:nvPr/>
              </p:nvSpPr>
              <p:spPr bwMode="auto">
                <a:xfrm flipV="1">
                  <a:off x="3528" y="1638"/>
                  <a:ext cx="312"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
            <p:nvSpPr>
              <p:cNvPr id="10276" name="Line 21">
                <a:extLst>
                  <a:ext uri="{FF2B5EF4-FFF2-40B4-BE49-F238E27FC236}">
                    <a16:creationId xmlns:a16="http://schemas.microsoft.com/office/drawing/2014/main" id="{650918FE-3AC3-33C5-99F4-5CF7A4E82418}"/>
                  </a:ext>
                </a:extLst>
              </p:cNvPr>
              <p:cNvSpPr>
                <a:spLocks noChangeAspect="1" noChangeShapeType="1"/>
              </p:cNvSpPr>
              <p:nvPr/>
            </p:nvSpPr>
            <p:spPr bwMode="auto">
              <a:xfrm>
                <a:off x="3988" y="2651"/>
                <a:ext cx="0" cy="288"/>
              </a:xfrm>
              <a:prstGeom prst="line">
                <a:avLst/>
              </a:prstGeom>
              <a:noFill/>
              <a:ln w="1905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277" name="Line 22">
                <a:extLst>
                  <a:ext uri="{FF2B5EF4-FFF2-40B4-BE49-F238E27FC236}">
                    <a16:creationId xmlns:a16="http://schemas.microsoft.com/office/drawing/2014/main" id="{E8C0D897-D7E3-BDC3-9762-2B2E78049F60}"/>
                  </a:ext>
                </a:extLst>
              </p:cNvPr>
              <p:cNvSpPr>
                <a:spLocks noChangeAspect="1" noChangeShapeType="1"/>
              </p:cNvSpPr>
              <p:nvPr/>
            </p:nvSpPr>
            <p:spPr bwMode="auto">
              <a:xfrm>
                <a:off x="3997" y="3134"/>
                <a:ext cx="0" cy="288"/>
              </a:xfrm>
              <a:prstGeom prst="line">
                <a:avLst/>
              </a:prstGeom>
              <a:noFill/>
              <a:ln w="1905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nvGrpSpPr>
              <p:cNvPr id="10278" name="Group 23">
                <a:extLst>
                  <a:ext uri="{FF2B5EF4-FFF2-40B4-BE49-F238E27FC236}">
                    <a16:creationId xmlns:a16="http://schemas.microsoft.com/office/drawing/2014/main" id="{34A54EED-B2BA-3929-D759-F199A6B30147}"/>
                  </a:ext>
                </a:extLst>
              </p:cNvPr>
              <p:cNvGrpSpPr>
                <a:grpSpLocks/>
              </p:cNvGrpSpPr>
              <p:nvPr/>
            </p:nvGrpSpPr>
            <p:grpSpPr bwMode="auto">
              <a:xfrm>
                <a:off x="3205" y="3274"/>
                <a:ext cx="793" cy="316"/>
                <a:chOff x="2420" y="2968"/>
                <a:chExt cx="793" cy="316"/>
              </a:xfrm>
            </p:grpSpPr>
            <p:sp>
              <p:nvSpPr>
                <p:cNvPr id="10295" name="Line 24">
                  <a:extLst>
                    <a:ext uri="{FF2B5EF4-FFF2-40B4-BE49-F238E27FC236}">
                      <a16:creationId xmlns:a16="http://schemas.microsoft.com/office/drawing/2014/main" id="{57CA699D-9A79-BF03-DEBD-798032E4071C}"/>
                    </a:ext>
                  </a:extLst>
                </p:cNvPr>
                <p:cNvSpPr>
                  <a:spLocks noChangeAspect="1" noChangeShapeType="1"/>
                </p:cNvSpPr>
                <p:nvPr/>
              </p:nvSpPr>
              <p:spPr bwMode="auto">
                <a:xfrm flipV="1">
                  <a:off x="2979" y="3116"/>
                  <a:ext cx="234"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296" name="AutoShape 25">
                  <a:extLst>
                    <a:ext uri="{FF2B5EF4-FFF2-40B4-BE49-F238E27FC236}">
                      <a16:creationId xmlns:a16="http://schemas.microsoft.com/office/drawing/2014/main" id="{47121A22-F04A-47ED-A8A1-5A34D691AFC3}"/>
                    </a:ext>
                  </a:extLst>
                </p:cNvPr>
                <p:cNvSpPr>
                  <a:spLocks noChangeAspect="1" noChangeArrowheads="1"/>
                </p:cNvSpPr>
                <p:nvPr/>
              </p:nvSpPr>
              <p:spPr bwMode="auto">
                <a:xfrm>
                  <a:off x="2654" y="2968"/>
                  <a:ext cx="313" cy="316"/>
                </a:xfrm>
                <a:prstGeom prst="flowChartDelay">
                  <a:avLst/>
                </a:prstGeom>
                <a:noFill/>
                <a:ln w="254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0297" name="Line 26">
                  <a:extLst>
                    <a:ext uri="{FF2B5EF4-FFF2-40B4-BE49-F238E27FC236}">
                      <a16:creationId xmlns:a16="http://schemas.microsoft.com/office/drawing/2014/main" id="{EAD5BE54-DC05-5A88-B1F6-B4180993AC9C}"/>
                    </a:ext>
                  </a:extLst>
                </p:cNvPr>
                <p:cNvSpPr>
                  <a:spLocks noChangeAspect="1" noChangeShapeType="1"/>
                </p:cNvSpPr>
                <p:nvPr/>
              </p:nvSpPr>
              <p:spPr bwMode="auto">
                <a:xfrm>
                  <a:off x="2420" y="3013"/>
                  <a:ext cx="234"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298" name="Line 27">
                  <a:extLst>
                    <a:ext uri="{FF2B5EF4-FFF2-40B4-BE49-F238E27FC236}">
                      <a16:creationId xmlns:a16="http://schemas.microsoft.com/office/drawing/2014/main" id="{F1A2D345-8824-C325-8BDC-AACDDE7B3CD0}"/>
                    </a:ext>
                  </a:extLst>
                </p:cNvPr>
                <p:cNvSpPr>
                  <a:spLocks noChangeAspect="1" noChangeShapeType="1"/>
                </p:cNvSpPr>
                <p:nvPr/>
              </p:nvSpPr>
              <p:spPr bwMode="auto">
                <a:xfrm>
                  <a:off x="2420" y="3239"/>
                  <a:ext cx="234"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
            <p:nvSpPr>
              <p:cNvPr id="10279" name="Text Box 28">
                <a:extLst>
                  <a:ext uri="{FF2B5EF4-FFF2-40B4-BE49-F238E27FC236}">
                    <a16:creationId xmlns:a16="http://schemas.microsoft.com/office/drawing/2014/main" id="{D271CE7C-5BFD-124D-20E7-08DA9F48ACE8}"/>
                  </a:ext>
                </a:extLst>
              </p:cNvPr>
              <p:cNvSpPr txBox="1">
                <a:spLocks noChangeAspect="1" noChangeArrowheads="1"/>
              </p:cNvSpPr>
              <p:nvPr/>
            </p:nvSpPr>
            <p:spPr bwMode="auto">
              <a:xfrm>
                <a:off x="3748" y="2494"/>
                <a:ext cx="254"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XY</a:t>
                </a:r>
                <a:endParaRPr lang="en-US" altLang="en-US" dirty="0"/>
              </a:p>
            </p:txBody>
          </p:sp>
          <p:sp>
            <p:nvSpPr>
              <p:cNvPr id="10280" name="Text Box 29">
                <a:extLst>
                  <a:ext uri="{FF2B5EF4-FFF2-40B4-BE49-F238E27FC236}">
                    <a16:creationId xmlns:a16="http://schemas.microsoft.com/office/drawing/2014/main" id="{E842DCBF-A4E0-5F11-7625-0243447B53BB}"/>
                  </a:ext>
                </a:extLst>
              </p:cNvPr>
              <p:cNvSpPr txBox="1">
                <a:spLocks noChangeAspect="1" noChangeArrowheads="1"/>
              </p:cNvSpPr>
              <p:nvPr/>
            </p:nvSpPr>
            <p:spPr bwMode="auto">
              <a:xfrm>
                <a:off x="3736" y="3451"/>
                <a:ext cx="36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YC-in</a:t>
                </a:r>
                <a:endParaRPr lang="en-US" altLang="en-US" dirty="0"/>
              </a:p>
            </p:txBody>
          </p:sp>
          <p:sp>
            <p:nvSpPr>
              <p:cNvPr id="10281" name="Text Box 30">
                <a:extLst>
                  <a:ext uri="{FF2B5EF4-FFF2-40B4-BE49-F238E27FC236}">
                    <a16:creationId xmlns:a16="http://schemas.microsoft.com/office/drawing/2014/main" id="{FEFF519B-68F6-9840-6394-4A8E17CE3F60}"/>
                  </a:ext>
                </a:extLst>
              </p:cNvPr>
              <p:cNvSpPr txBox="1">
                <a:spLocks noChangeAspect="1" noChangeArrowheads="1"/>
              </p:cNvSpPr>
              <p:nvPr/>
            </p:nvSpPr>
            <p:spPr bwMode="auto">
              <a:xfrm>
                <a:off x="4768" y="2916"/>
                <a:ext cx="429"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C-out</a:t>
                </a:r>
                <a:endParaRPr lang="en-US" altLang="en-US" dirty="0"/>
              </a:p>
            </p:txBody>
          </p:sp>
          <p:grpSp>
            <p:nvGrpSpPr>
              <p:cNvPr id="10282" name="Group 31">
                <a:extLst>
                  <a:ext uri="{FF2B5EF4-FFF2-40B4-BE49-F238E27FC236}">
                    <a16:creationId xmlns:a16="http://schemas.microsoft.com/office/drawing/2014/main" id="{695CD4E5-5DBC-0FD8-23D4-04059EE26596}"/>
                  </a:ext>
                </a:extLst>
              </p:cNvPr>
              <p:cNvGrpSpPr>
                <a:grpSpLocks/>
              </p:cNvGrpSpPr>
              <p:nvPr/>
            </p:nvGrpSpPr>
            <p:grpSpPr bwMode="auto">
              <a:xfrm>
                <a:off x="3188" y="2899"/>
                <a:ext cx="793" cy="316"/>
                <a:chOff x="2420" y="2968"/>
                <a:chExt cx="793" cy="316"/>
              </a:xfrm>
            </p:grpSpPr>
            <p:sp>
              <p:nvSpPr>
                <p:cNvPr id="10291" name="Line 32">
                  <a:extLst>
                    <a:ext uri="{FF2B5EF4-FFF2-40B4-BE49-F238E27FC236}">
                      <a16:creationId xmlns:a16="http://schemas.microsoft.com/office/drawing/2014/main" id="{C427A48D-4ECC-A52C-18D1-5CE9D1253E97}"/>
                    </a:ext>
                  </a:extLst>
                </p:cNvPr>
                <p:cNvSpPr>
                  <a:spLocks noChangeAspect="1" noChangeShapeType="1"/>
                </p:cNvSpPr>
                <p:nvPr/>
              </p:nvSpPr>
              <p:spPr bwMode="auto">
                <a:xfrm flipV="1">
                  <a:off x="2979" y="3116"/>
                  <a:ext cx="234"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292" name="AutoShape 33">
                  <a:extLst>
                    <a:ext uri="{FF2B5EF4-FFF2-40B4-BE49-F238E27FC236}">
                      <a16:creationId xmlns:a16="http://schemas.microsoft.com/office/drawing/2014/main" id="{339C13ED-A9F0-517A-10BE-4EE0993EAA44}"/>
                    </a:ext>
                  </a:extLst>
                </p:cNvPr>
                <p:cNvSpPr>
                  <a:spLocks noChangeAspect="1" noChangeArrowheads="1"/>
                </p:cNvSpPr>
                <p:nvPr/>
              </p:nvSpPr>
              <p:spPr bwMode="auto">
                <a:xfrm>
                  <a:off x="2654" y="2968"/>
                  <a:ext cx="313" cy="316"/>
                </a:xfrm>
                <a:prstGeom prst="flowChartDelay">
                  <a:avLst/>
                </a:prstGeom>
                <a:noFill/>
                <a:ln w="254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0293" name="Line 34">
                  <a:extLst>
                    <a:ext uri="{FF2B5EF4-FFF2-40B4-BE49-F238E27FC236}">
                      <a16:creationId xmlns:a16="http://schemas.microsoft.com/office/drawing/2014/main" id="{C35E3668-25B1-5EC0-E593-F32EA17E1429}"/>
                    </a:ext>
                  </a:extLst>
                </p:cNvPr>
                <p:cNvSpPr>
                  <a:spLocks noChangeAspect="1" noChangeShapeType="1"/>
                </p:cNvSpPr>
                <p:nvPr/>
              </p:nvSpPr>
              <p:spPr bwMode="auto">
                <a:xfrm>
                  <a:off x="2420" y="3013"/>
                  <a:ext cx="234"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294" name="Line 35">
                  <a:extLst>
                    <a:ext uri="{FF2B5EF4-FFF2-40B4-BE49-F238E27FC236}">
                      <a16:creationId xmlns:a16="http://schemas.microsoft.com/office/drawing/2014/main" id="{7C18C23D-22F8-FE04-D09B-A6D81F8DDA3C}"/>
                    </a:ext>
                  </a:extLst>
                </p:cNvPr>
                <p:cNvSpPr>
                  <a:spLocks noChangeAspect="1" noChangeShapeType="1"/>
                </p:cNvSpPr>
                <p:nvPr/>
              </p:nvSpPr>
              <p:spPr bwMode="auto">
                <a:xfrm>
                  <a:off x="2420" y="3239"/>
                  <a:ext cx="234"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
            <p:nvSpPr>
              <p:cNvPr id="10283" name="Line 36">
                <a:extLst>
                  <a:ext uri="{FF2B5EF4-FFF2-40B4-BE49-F238E27FC236}">
                    <a16:creationId xmlns:a16="http://schemas.microsoft.com/office/drawing/2014/main" id="{46E98F46-9783-9FD6-1F29-43E9F38850DB}"/>
                  </a:ext>
                </a:extLst>
              </p:cNvPr>
              <p:cNvSpPr>
                <a:spLocks noChangeShapeType="1"/>
              </p:cNvSpPr>
              <p:nvPr/>
            </p:nvSpPr>
            <p:spPr bwMode="auto">
              <a:xfrm>
                <a:off x="3830" y="3048"/>
                <a:ext cx="432" cy="0"/>
              </a:xfrm>
              <a:prstGeom prst="line">
                <a:avLst/>
              </a:prstGeom>
              <a:noFill/>
              <a:ln w="1905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284" name="Text Box 37">
                <a:extLst>
                  <a:ext uri="{FF2B5EF4-FFF2-40B4-BE49-F238E27FC236}">
                    <a16:creationId xmlns:a16="http://schemas.microsoft.com/office/drawing/2014/main" id="{540D4F35-1F63-AF4F-CEC4-0024F6CE2523}"/>
                  </a:ext>
                </a:extLst>
              </p:cNvPr>
              <p:cNvSpPr txBox="1">
                <a:spLocks noChangeAspect="1" noChangeArrowheads="1"/>
              </p:cNvSpPr>
              <p:nvPr/>
            </p:nvSpPr>
            <p:spPr bwMode="auto">
              <a:xfrm>
                <a:off x="3693" y="2908"/>
                <a:ext cx="36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XC-in</a:t>
                </a:r>
                <a:endParaRPr lang="en-US" altLang="en-US" dirty="0"/>
              </a:p>
            </p:txBody>
          </p:sp>
          <p:sp>
            <p:nvSpPr>
              <p:cNvPr id="10285" name="Rectangle 38">
                <a:extLst>
                  <a:ext uri="{FF2B5EF4-FFF2-40B4-BE49-F238E27FC236}">
                    <a16:creationId xmlns:a16="http://schemas.microsoft.com/office/drawing/2014/main" id="{87FAC1E6-F18F-D4B6-BD35-80C451FFEA51}"/>
                  </a:ext>
                </a:extLst>
              </p:cNvPr>
              <p:cNvSpPr>
                <a:spLocks noChangeArrowheads="1"/>
              </p:cNvSpPr>
              <p:nvPr/>
            </p:nvSpPr>
            <p:spPr bwMode="auto">
              <a:xfrm>
                <a:off x="3056" y="2473"/>
                <a:ext cx="17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000" dirty="0"/>
                  <a:t>X</a:t>
                </a:r>
              </a:p>
            </p:txBody>
          </p:sp>
          <p:sp>
            <p:nvSpPr>
              <p:cNvPr id="10286" name="Rectangle 39">
                <a:extLst>
                  <a:ext uri="{FF2B5EF4-FFF2-40B4-BE49-F238E27FC236}">
                    <a16:creationId xmlns:a16="http://schemas.microsoft.com/office/drawing/2014/main" id="{83340F05-7AEF-CCF7-7C51-2EF9C0D68588}"/>
                  </a:ext>
                </a:extLst>
              </p:cNvPr>
              <p:cNvSpPr>
                <a:spLocks noChangeArrowheads="1"/>
              </p:cNvSpPr>
              <p:nvPr/>
            </p:nvSpPr>
            <p:spPr bwMode="auto">
              <a:xfrm>
                <a:off x="3040" y="2861"/>
                <a:ext cx="17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000" dirty="0"/>
                  <a:t>X</a:t>
                </a:r>
              </a:p>
            </p:txBody>
          </p:sp>
          <p:sp>
            <p:nvSpPr>
              <p:cNvPr id="10287" name="Rectangle 40">
                <a:extLst>
                  <a:ext uri="{FF2B5EF4-FFF2-40B4-BE49-F238E27FC236}">
                    <a16:creationId xmlns:a16="http://schemas.microsoft.com/office/drawing/2014/main" id="{650131B7-5DD7-7B66-AC06-D5D3F65F2135}"/>
                  </a:ext>
                </a:extLst>
              </p:cNvPr>
              <p:cNvSpPr>
                <a:spLocks noChangeArrowheads="1"/>
              </p:cNvSpPr>
              <p:nvPr/>
            </p:nvSpPr>
            <p:spPr bwMode="auto">
              <a:xfrm>
                <a:off x="3044" y="2691"/>
                <a:ext cx="17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000" dirty="0"/>
                  <a:t>Y</a:t>
                </a:r>
              </a:p>
            </p:txBody>
          </p:sp>
          <p:sp>
            <p:nvSpPr>
              <p:cNvPr id="10288" name="Rectangle 41">
                <a:extLst>
                  <a:ext uri="{FF2B5EF4-FFF2-40B4-BE49-F238E27FC236}">
                    <a16:creationId xmlns:a16="http://schemas.microsoft.com/office/drawing/2014/main" id="{AFB99D7A-7DA5-EB38-D319-378E53B79D2D}"/>
                  </a:ext>
                </a:extLst>
              </p:cNvPr>
              <p:cNvSpPr>
                <a:spLocks noChangeArrowheads="1"/>
              </p:cNvSpPr>
              <p:nvPr/>
            </p:nvSpPr>
            <p:spPr bwMode="auto">
              <a:xfrm>
                <a:off x="2945" y="3079"/>
                <a:ext cx="267"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000" dirty="0"/>
                  <a:t>C-in</a:t>
                </a:r>
              </a:p>
            </p:txBody>
          </p:sp>
          <p:sp>
            <p:nvSpPr>
              <p:cNvPr id="10289" name="Rectangle 42">
                <a:extLst>
                  <a:ext uri="{FF2B5EF4-FFF2-40B4-BE49-F238E27FC236}">
                    <a16:creationId xmlns:a16="http://schemas.microsoft.com/office/drawing/2014/main" id="{2EE607B8-5A17-3D4F-68B0-8F865A5CF97B}"/>
                  </a:ext>
                </a:extLst>
              </p:cNvPr>
              <p:cNvSpPr>
                <a:spLocks noChangeArrowheads="1"/>
              </p:cNvSpPr>
              <p:nvPr/>
            </p:nvSpPr>
            <p:spPr bwMode="auto">
              <a:xfrm>
                <a:off x="3068" y="3231"/>
                <a:ext cx="17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000" dirty="0"/>
                  <a:t>Y</a:t>
                </a:r>
              </a:p>
            </p:txBody>
          </p:sp>
          <p:sp>
            <p:nvSpPr>
              <p:cNvPr id="10290" name="Rectangle 43">
                <a:extLst>
                  <a:ext uri="{FF2B5EF4-FFF2-40B4-BE49-F238E27FC236}">
                    <a16:creationId xmlns:a16="http://schemas.microsoft.com/office/drawing/2014/main" id="{46EE78CC-9E40-9E91-6D47-B6E4CA40A6E9}"/>
                  </a:ext>
                </a:extLst>
              </p:cNvPr>
              <p:cNvSpPr>
                <a:spLocks noChangeArrowheads="1"/>
              </p:cNvSpPr>
              <p:nvPr/>
            </p:nvSpPr>
            <p:spPr bwMode="auto">
              <a:xfrm>
                <a:off x="2966" y="3455"/>
                <a:ext cx="267"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000" dirty="0"/>
                  <a:t>C-in</a:t>
                </a:r>
              </a:p>
            </p:txBody>
          </p:sp>
        </p:grpSp>
        <p:sp>
          <p:nvSpPr>
            <p:cNvPr id="10246" name="Text Box 62">
              <a:extLst>
                <a:ext uri="{FF2B5EF4-FFF2-40B4-BE49-F238E27FC236}">
                  <a16:creationId xmlns:a16="http://schemas.microsoft.com/office/drawing/2014/main" id="{FBB8DF17-7D22-512A-CAC2-3F7EDF225711}"/>
                </a:ext>
              </a:extLst>
            </p:cNvPr>
            <p:cNvSpPr txBox="1">
              <a:spLocks noChangeAspect="1" noChangeArrowheads="1"/>
            </p:cNvSpPr>
            <p:nvPr/>
          </p:nvSpPr>
          <p:spPr bwMode="auto">
            <a:xfrm>
              <a:off x="4298" y="1256"/>
              <a:ext cx="694"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50000"/>
                </a:spcBef>
                <a:buSzTx/>
                <a:buFontTx/>
                <a:buNone/>
              </a:pPr>
              <a:r>
                <a:rPr lang="en-GB" altLang="en-US" sz="1600" dirty="0"/>
                <a:t>Sum S</a:t>
              </a:r>
              <a:endParaRPr lang="en-GB" altLang="en-US" sz="1600" dirty="0">
                <a:latin typeface="Arial" panose="020B0604020202020204" pitchFamily="34" charset="0"/>
              </a:endParaRPr>
            </a:p>
          </p:txBody>
        </p:sp>
        <p:grpSp>
          <p:nvGrpSpPr>
            <p:cNvPr id="10247" name="Group 97">
              <a:extLst>
                <a:ext uri="{FF2B5EF4-FFF2-40B4-BE49-F238E27FC236}">
                  <a16:creationId xmlns:a16="http://schemas.microsoft.com/office/drawing/2014/main" id="{A50A23ED-62CC-8BB8-6795-CD143EF580BD}"/>
                </a:ext>
              </a:extLst>
            </p:cNvPr>
            <p:cNvGrpSpPr>
              <a:grpSpLocks/>
            </p:cNvGrpSpPr>
            <p:nvPr/>
          </p:nvGrpSpPr>
          <p:grpSpPr bwMode="auto">
            <a:xfrm>
              <a:off x="2186" y="1056"/>
              <a:ext cx="2105" cy="486"/>
              <a:chOff x="2186" y="1318"/>
              <a:chExt cx="2105" cy="486"/>
            </a:xfrm>
          </p:grpSpPr>
          <p:grpSp>
            <p:nvGrpSpPr>
              <p:cNvPr id="10248" name="Group 70">
                <a:extLst>
                  <a:ext uri="{FF2B5EF4-FFF2-40B4-BE49-F238E27FC236}">
                    <a16:creationId xmlns:a16="http://schemas.microsoft.com/office/drawing/2014/main" id="{B274BBFD-6887-2A91-CCEB-6CE014416A26}"/>
                  </a:ext>
                </a:extLst>
              </p:cNvPr>
              <p:cNvGrpSpPr>
                <a:grpSpLocks/>
              </p:cNvGrpSpPr>
              <p:nvPr/>
            </p:nvGrpSpPr>
            <p:grpSpPr bwMode="auto">
              <a:xfrm>
                <a:off x="3292" y="1467"/>
                <a:ext cx="999" cy="294"/>
                <a:chOff x="3292" y="1467"/>
                <a:chExt cx="999" cy="294"/>
              </a:xfrm>
            </p:grpSpPr>
            <p:sp>
              <p:nvSpPr>
                <p:cNvPr id="10264" name="Line 58">
                  <a:extLst>
                    <a:ext uri="{FF2B5EF4-FFF2-40B4-BE49-F238E27FC236}">
                      <a16:creationId xmlns:a16="http://schemas.microsoft.com/office/drawing/2014/main" id="{C5A1785A-E041-5CA6-983B-1030AE2B0E7D}"/>
                    </a:ext>
                  </a:extLst>
                </p:cNvPr>
                <p:cNvSpPr>
                  <a:spLocks noChangeAspect="1" noChangeShapeType="1"/>
                </p:cNvSpPr>
                <p:nvPr/>
              </p:nvSpPr>
              <p:spPr bwMode="auto">
                <a:xfrm>
                  <a:off x="3292" y="1503"/>
                  <a:ext cx="302"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265" name="Line 59">
                  <a:extLst>
                    <a:ext uri="{FF2B5EF4-FFF2-40B4-BE49-F238E27FC236}">
                      <a16:creationId xmlns:a16="http://schemas.microsoft.com/office/drawing/2014/main" id="{29363A23-7DD7-DF9E-6CD2-76A6A72CDB5A}"/>
                    </a:ext>
                  </a:extLst>
                </p:cNvPr>
                <p:cNvSpPr>
                  <a:spLocks noChangeAspect="1" noChangeShapeType="1"/>
                </p:cNvSpPr>
                <p:nvPr/>
              </p:nvSpPr>
              <p:spPr bwMode="auto">
                <a:xfrm>
                  <a:off x="3292" y="1731"/>
                  <a:ext cx="302"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266" name="Line 60">
                  <a:extLst>
                    <a:ext uri="{FF2B5EF4-FFF2-40B4-BE49-F238E27FC236}">
                      <a16:creationId xmlns:a16="http://schemas.microsoft.com/office/drawing/2014/main" id="{629C8717-1ACA-CE26-5FBD-073215583988}"/>
                    </a:ext>
                  </a:extLst>
                </p:cNvPr>
                <p:cNvSpPr>
                  <a:spLocks noChangeAspect="1" noChangeShapeType="1"/>
                </p:cNvSpPr>
                <p:nvPr/>
              </p:nvSpPr>
              <p:spPr bwMode="auto">
                <a:xfrm flipV="1">
                  <a:off x="3989" y="1608"/>
                  <a:ext cx="302"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nvGrpSpPr>
                <p:cNvPr id="10267" name="Group 63">
                  <a:extLst>
                    <a:ext uri="{FF2B5EF4-FFF2-40B4-BE49-F238E27FC236}">
                      <a16:creationId xmlns:a16="http://schemas.microsoft.com/office/drawing/2014/main" id="{C5A95560-F4FD-F239-BCF7-4045850283CF}"/>
                    </a:ext>
                  </a:extLst>
                </p:cNvPr>
                <p:cNvGrpSpPr>
                  <a:grpSpLocks noChangeAspect="1"/>
                </p:cNvGrpSpPr>
                <p:nvPr/>
              </p:nvGrpSpPr>
              <p:grpSpPr bwMode="auto">
                <a:xfrm>
                  <a:off x="3521" y="1467"/>
                  <a:ext cx="462" cy="294"/>
                  <a:chOff x="2043" y="1642"/>
                  <a:chExt cx="440" cy="310"/>
                </a:xfrm>
              </p:grpSpPr>
              <p:sp>
                <p:nvSpPr>
                  <p:cNvPr id="10268" name="Freeform 64">
                    <a:extLst>
                      <a:ext uri="{FF2B5EF4-FFF2-40B4-BE49-F238E27FC236}">
                        <a16:creationId xmlns:a16="http://schemas.microsoft.com/office/drawing/2014/main" id="{6DC10789-E921-4D64-ED40-BD07DB4D0595}"/>
                      </a:ext>
                    </a:extLst>
                  </p:cNvPr>
                  <p:cNvSpPr>
                    <a:spLocks noChangeAspect="1"/>
                  </p:cNvSpPr>
                  <p:nvPr/>
                </p:nvSpPr>
                <p:spPr bwMode="auto">
                  <a:xfrm>
                    <a:off x="2099" y="1650"/>
                    <a:ext cx="55" cy="302"/>
                  </a:xfrm>
                  <a:custGeom>
                    <a:avLst/>
                    <a:gdLst>
                      <a:gd name="T0" fmla="*/ 0 w 288"/>
                      <a:gd name="T1" fmla="*/ 0 h 864"/>
                      <a:gd name="T2" fmla="*/ 0 w 288"/>
                      <a:gd name="T3" fmla="*/ 0 h 864"/>
                      <a:gd name="T4" fmla="*/ 0 w 288"/>
                      <a:gd name="T5" fmla="*/ 0 h 864"/>
                      <a:gd name="T6" fmla="*/ 0 60000 65536"/>
                      <a:gd name="T7" fmla="*/ 0 60000 65536"/>
                      <a:gd name="T8" fmla="*/ 0 60000 65536"/>
                    </a:gdLst>
                    <a:ahLst/>
                    <a:cxnLst>
                      <a:cxn ang="T6">
                        <a:pos x="T0" y="T1"/>
                      </a:cxn>
                      <a:cxn ang="T7">
                        <a:pos x="T2" y="T3"/>
                      </a:cxn>
                      <a:cxn ang="T8">
                        <a:pos x="T4" y="T5"/>
                      </a:cxn>
                    </a:cxnLst>
                    <a:rect l="0" t="0" r="r" b="b"/>
                    <a:pathLst>
                      <a:path w="288" h="864">
                        <a:moveTo>
                          <a:pt x="0" y="0"/>
                        </a:moveTo>
                        <a:cubicBezTo>
                          <a:pt x="144" y="144"/>
                          <a:pt x="288" y="288"/>
                          <a:pt x="288" y="432"/>
                        </a:cubicBezTo>
                        <a:cubicBezTo>
                          <a:pt x="288" y="576"/>
                          <a:pt x="48" y="792"/>
                          <a:pt x="0" y="864"/>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0269" name="Line 65">
                    <a:extLst>
                      <a:ext uri="{FF2B5EF4-FFF2-40B4-BE49-F238E27FC236}">
                        <a16:creationId xmlns:a16="http://schemas.microsoft.com/office/drawing/2014/main" id="{E238C851-868D-DE6D-37E0-0CA0401B2F85}"/>
                      </a:ext>
                    </a:extLst>
                  </p:cNvPr>
                  <p:cNvSpPr>
                    <a:spLocks noChangeAspect="1" noChangeShapeType="1"/>
                  </p:cNvSpPr>
                  <p:nvPr/>
                </p:nvSpPr>
                <p:spPr bwMode="auto">
                  <a:xfrm>
                    <a:off x="2099" y="1650"/>
                    <a:ext cx="137" cy="0"/>
                  </a:xfrm>
                  <a:prstGeom prst="line">
                    <a:avLst/>
                  </a:prstGeom>
                  <a:noFill/>
                  <a:ln w="254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270" name="Line 66">
                    <a:extLst>
                      <a:ext uri="{FF2B5EF4-FFF2-40B4-BE49-F238E27FC236}">
                        <a16:creationId xmlns:a16="http://schemas.microsoft.com/office/drawing/2014/main" id="{E05245CE-19DB-EADB-8F93-7CDBD216D090}"/>
                      </a:ext>
                    </a:extLst>
                  </p:cNvPr>
                  <p:cNvSpPr>
                    <a:spLocks noChangeAspect="1" noChangeShapeType="1"/>
                  </p:cNvSpPr>
                  <p:nvPr/>
                </p:nvSpPr>
                <p:spPr bwMode="auto">
                  <a:xfrm>
                    <a:off x="2099" y="1952"/>
                    <a:ext cx="137" cy="0"/>
                  </a:xfrm>
                  <a:prstGeom prst="line">
                    <a:avLst/>
                  </a:prstGeom>
                  <a:noFill/>
                  <a:ln w="254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271" name="Freeform 67">
                    <a:extLst>
                      <a:ext uri="{FF2B5EF4-FFF2-40B4-BE49-F238E27FC236}">
                        <a16:creationId xmlns:a16="http://schemas.microsoft.com/office/drawing/2014/main" id="{0AB97CD2-A897-F41F-4327-7BC93893CBDB}"/>
                      </a:ext>
                    </a:extLst>
                  </p:cNvPr>
                  <p:cNvSpPr>
                    <a:spLocks noChangeAspect="1"/>
                  </p:cNvSpPr>
                  <p:nvPr/>
                </p:nvSpPr>
                <p:spPr bwMode="auto">
                  <a:xfrm>
                    <a:off x="2236" y="1650"/>
                    <a:ext cx="247" cy="165"/>
                  </a:xfrm>
                  <a:custGeom>
                    <a:avLst/>
                    <a:gdLst>
                      <a:gd name="T0" fmla="*/ 0 w 576"/>
                      <a:gd name="T1" fmla="*/ 0 h 432"/>
                      <a:gd name="T2" fmla="*/ 0 w 576"/>
                      <a:gd name="T3" fmla="*/ 0 h 432"/>
                      <a:gd name="T4" fmla="*/ 0 w 576"/>
                      <a:gd name="T5" fmla="*/ 0 h 432"/>
                      <a:gd name="T6" fmla="*/ 0 60000 65536"/>
                      <a:gd name="T7" fmla="*/ 0 60000 65536"/>
                      <a:gd name="T8" fmla="*/ 0 60000 65536"/>
                    </a:gdLst>
                    <a:ahLst/>
                    <a:cxnLst>
                      <a:cxn ang="T6">
                        <a:pos x="T0" y="T1"/>
                      </a:cxn>
                      <a:cxn ang="T7">
                        <a:pos x="T2" y="T3"/>
                      </a:cxn>
                      <a:cxn ang="T8">
                        <a:pos x="T4" y="T5"/>
                      </a:cxn>
                    </a:cxnLst>
                    <a:rect l="0" t="0" r="r" b="b"/>
                    <a:pathLst>
                      <a:path w="576" h="432">
                        <a:moveTo>
                          <a:pt x="0" y="0"/>
                        </a:moveTo>
                        <a:cubicBezTo>
                          <a:pt x="168" y="36"/>
                          <a:pt x="336" y="72"/>
                          <a:pt x="432" y="144"/>
                        </a:cubicBezTo>
                        <a:cubicBezTo>
                          <a:pt x="528" y="216"/>
                          <a:pt x="552" y="324"/>
                          <a:pt x="576" y="432"/>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0272" name="Freeform 68">
                    <a:extLst>
                      <a:ext uri="{FF2B5EF4-FFF2-40B4-BE49-F238E27FC236}">
                        <a16:creationId xmlns:a16="http://schemas.microsoft.com/office/drawing/2014/main" id="{B2FA97B4-2786-5CEB-FAD0-827BA4E90AD0}"/>
                      </a:ext>
                    </a:extLst>
                  </p:cNvPr>
                  <p:cNvSpPr>
                    <a:spLocks noChangeAspect="1"/>
                  </p:cNvSpPr>
                  <p:nvPr/>
                </p:nvSpPr>
                <p:spPr bwMode="auto">
                  <a:xfrm flipV="1">
                    <a:off x="2236" y="1787"/>
                    <a:ext cx="247" cy="165"/>
                  </a:xfrm>
                  <a:custGeom>
                    <a:avLst/>
                    <a:gdLst>
                      <a:gd name="T0" fmla="*/ 0 w 576"/>
                      <a:gd name="T1" fmla="*/ 0 h 432"/>
                      <a:gd name="T2" fmla="*/ 0 w 576"/>
                      <a:gd name="T3" fmla="*/ 0 h 432"/>
                      <a:gd name="T4" fmla="*/ 0 w 576"/>
                      <a:gd name="T5" fmla="*/ 0 h 432"/>
                      <a:gd name="T6" fmla="*/ 0 60000 65536"/>
                      <a:gd name="T7" fmla="*/ 0 60000 65536"/>
                      <a:gd name="T8" fmla="*/ 0 60000 65536"/>
                    </a:gdLst>
                    <a:ahLst/>
                    <a:cxnLst>
                      <a:cxn ang="T6">
                        <a:pos x="T0" y="T1"/>
                      </a:cxn>
                      <a:cxn ang="T7">
                        <a:pos x="T2" y="T3"/>
                      </a:cxn>
                      <a:cxn ang="T8">
                        <a:pos x="T4" y="T5"/>
                      </a:cxn>
                    </a:cxnLst>
                    <a:rect l="0" t="0" r="r" b="b"/>
                    <a:pathLst>
                      <a:path w="576" h="432">
                        <a:moveTo>
                          <a:pt x="0" y="0"/>
                        </a:moveTo>
                        <a:cubicBezTo>
                          <a:pt x="168" y="36"/>
                          <a:pt x="336" y="72"/>
                          <a:pt x="432" y="144"/>
                        </a:cubicBezTo>
                        <a:cubicBezTo>
                          <a:pt x="528" y="216"/>
                          <a:pt x="552" y="324"/>
                          <a:pt x="576" y="432"/>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0273" name="Freeform 69">
                    <a:extLst>
                      <a:ext uri="{FF2B5EF4-FFF2-40B4-BE49-F238E27FC236}">
                        <a16:creationId xmlns:a16="http://schemas.microsoft.com/office/drawing/2014/main" id="{E85D8224-36E1-2F71-7B42-93FB821FC013}"/>
                      </a:ext>
                    </a:extLst>
                  </p:cNvPr>
                  <p:cNvSpPr>
                    <a:spLocks noChangeAspect="1"/>
                  </p:cNvSpPr>
                  <p:nvPr/>
                </p:nvSpPr>
                <p:spPr bwMode="auto">
                  <a:xfrm>
                    <a:off x="2043" y="1642"/>
                    <a:ext cx="55" cy="302"/>
                  </a:xfrm>
                  <a:custGeom>
                    <a:avLst/>
                    <a:gdLst>
                      <a:gd name="T0" fmla="*/ 0 w 288"/>
                      <a:gd name="T1" fmla="*/ 0 h 864"/>
                      <a:gd name="T2" fmla="*/ 0 w 288"/>
                      <a:gd name="T3" fmla="*/ 0 h 864"/>
                      <a:gd name="T4" fmla="*/ 0 w 288"/>
                      <a:gd name="T5" fmla="*/ 0 h 864"/>
                      <a:gd name="T6" fmla="*/ 0 60000 65536"/>
                      <a:gd name="T7" fmla="*/ 0 60000 65536"/>
                      <a:gd name="T8" fmla="*/ 0 60000 65536"/>
                    </a:gdLst>
                    <a:ahLst/>
                    <a:cxnLst>
                      <a:cxn ang="T6">
                        <a:pos x="T0" y="T1"/>
                      </a:cxn>
                      <a:cxn ang="T7">
                        <a:pos x="T2" y="T3"/>
                      </a:cxn>
                      <a:cxn ang="T8">
                        <a:pos x="T4" y="T5"/>
                      </a:cxn>
                    </a:cxnLst>
                    <a:rect l="0" t="0" r="r" b="b"/>
                    <a:pathLst>
                      <a:path w="288" h="864">
                        <a:moveTo>
                          <a:pt x="0" y="0"/>
                        </a:moveTo>
                        <a:cubicBezTo>
                          <a:pt x="144" y="144"/>
                          <a:pt x="288" y="288"/>
                          <a:pt x="288" y="432"/>
                        </a:cubicBezTo>
                        <a:cubicBezTo>
                          <a:pt x="288" y="576"/>
                          <a:pt x="48" y="792"/>
                          <a:pt x="0" y="864"/>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grpSp>
          </p:grpSp>
          <p:grpSp>
            <p:nvGrpSpPr>
              <p:cNvPr id="10249" name="Group 71">
                <a:extLst>
                  <a:ext uri="{FF2B5EF4-FFF2-40B4-BE49-F238E27FC236}">
                    <a16:creationId xmlns:a16="http://schemas.microsoft.com/office/drawing/2014/main" id="{81C94020-27FF-7AB9-2D59-2C3B1E899633}"/>
                  </a:ext>
                </a:extLst>
              </p:cNvPr>
              <p:cNvGrpSpPr>
                <a:grpSpLocks/>
              </p:cNvGrpSpPr>
              <p:nvPr/>
            </p:nvGrpSpPr>
            <p:grpSpPr bwMode="auto">
              <a:xfrm>
                <a:off x="2448" y="1363"/>
                <a:ext cx="999" cy="294"/>
                <a:chOff x="3292" y="1467"/>
                <a:chExt cx="999" cy="294"/>
              </a:xfrm>
            </p:grpSpPr>
            <p:sp>
              <p:nvSpPr>
                <p:cNvPr id="10254" name="Line 72">
                  <a:extLst>
                    <a:ext uri="{FF2B5EF4-FFF2-40B4-BE49-F238E27FC236}">
                      <a16:creationId xmlns:a16="http://schemas.microsoft.com/office/drawing/2014/main" id="{EFF0E008-B8AA-59EB-0DC4-41D942D17F36}"/>
                    </a:ext>
                  </a:extLst>
                </p:cNvPr>
                <p:cNvSpPr>
                  <a:spLocks noChangeAspect="1" noChangeShapeType="1"/>
                </p:cNvSpPr>
                <p:nvPr/>
              </p:nvSpPr>
              <p:spPr bwMode="auto">
                <a:xfrm>
                  <a:off x="3292" y="1503"/>
                  <a:ext cx="302"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255" name="Line 73">
                  <a:extLst>
                    <a:ext uri="{FF2B5EF4-FFF2-40B4-BE49-F238E27FC236}">
                      <a16:creationId xmlns:a16="http://schemas.microsoft.com/office/drawing/2014/main" id="{AC51EC26-8A29-44F9-BF0F-2C9828FF0A90}"/>
                    </a:ext>
                  </a:extLst>
                </p:cNvPr>
                <p:cNvSpPr>
                  <a:spLocks noChangeAspect="1" noChangeShapeType="1"/>
                </p:cNvSpPr>
                <p:nvPr/>
              </p:nvSpPr>
              <p:spPr bwMode="auto">
                <a:xfrm>
                  <a:off x="3292" y="1731"/>
                  <a:ext cx="302"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256" name="Line 74">
                  <a:extLst>
                    <a:ext uri="{FF2B5EF4-FFF2-40B4-BE49-F238E27FC236}">
                      <a16:creationId xmlns:a16="http://schemas.microsoft.com/office/drawing/2014/main" id="{FC46BFD2-034A-018D-EF29-E5DD78A058E5}"/>
                    </a:ext>
                  </a:extLst>
                </p:cNvPr>
                <p:cNvSpPr>
                  <a:spLocks noChangeAspect="1" noChangeShapeType="1"/>
                </p:cNvSpPr>
                <p:nvPr/>
              </p:nvSpPr>
              <p:spPr bwMode="auto">
                <a:xfrm flipV="1">
                  <a:off x="3989" y="1608"/>
                  <a:ext cx="302"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nvGrpSpPr>
                <p:cNvPr id="10257" name="Group 75">
                  <a:extLst>
                    <a:ext uri="{FF2B5EF4-FFF2-40B4-BE49-F238E27FC236}">
                      <a16:creationId xmlns:a16="http://schemas.microsoft.com/office/drawing/2014/main" id="{04A267FE-2DE2-A920-C34C-A3326BBD9D92}"/>
                    </a:ext>
                  </a:extLst>
                </p:cNvPr>
                <p:cNvGrpSpPr>
                  <a:grpSpLocks noChangeAspect="1"/>
                </p:cNvGrpSpPr>
                <p:nvPr/>
              </p:nvGrpSpPr>
              <p:grpSpPr bwMode="auto">
                <a:xfrm>
                  <a:off x="3521" y="1467"/>
                  <a:ext cx="462" cy="294"/>
                  <a:chOff x="2043" y="1642"/>
                  <a:chExt cx="440" cy="310"/>
                </a:xfrm>
              </p:grpSpPr>
              <p:sp>
                <p:nvSpPr>
                  <p:cNvPr id="10258" name="Freeform 76">
                    <a:extLst>
                      <a:ext uri="{FF2B5EF4-FFF2-40B4-BE49-F238E27FC236}">
                        <a16:creationId xmlns:a16="http://schemas.microsoft.com/office/drawing/2014/main" id="{79617F56-56E0-3755-B21E-A71BA50F61B6}"/>
                      </a:ext>
                    </a:extLst>
                  </p:cNvPr>
                  <p:cNvSpPr>
                    <a:spLocks noChangeAspect="1"/>
                  </p:cNvSpPr>
                  <p:nvPr/>
                </p:nvSpPr>
                <p:spPr bwMode="auto">
                  <a:xfrm>
                    <a:off x="2099" y="1650"/>
                    <a:ext cx="55" cy="302"/>
                  </a:xfrm>
                  <a:custGeom>
                    <a:avLst/>
                    <a:gdLst>
                      <a:gd name="T0" fmla="*/ 0 w 288"/>
                      <a:gd name="T1" fmla="*/ 0 h 864"/>
                      <a:gd name="T2" fmla="*/ 0 w 288"/>
                      <a:gd name="T3" fmla="*/ 0 h 864"/>
                      <a:gd name="T4" fmla="*/ 0 w 288"/>
                      <a:gd name="T5" fmla="*/ 0 h 864"/>
                      <a:gd name="T6" fmla="*/ 0 60000 65536"/>
                      <a:gd name="T7" fmla="*/ 0 60000 65536"/>
                      <a:gd name="T8" fmla="*/ 0 60000 65536"/>
                    </a:gdLst>
                    <a:ahLst/>
                    <a:cxnLst>
                      <a:cxn ang="T6">
                        <a:pos x="T0" y="T1"/>
                      </a:cxn>
                      <a:cxn ang="T7">
                        <a:pos x="T2" y="T3"/>
                      </a:cxn>
                      <a:cxn ang="T8">
                        <a:pos x="T4" y="T5"/>
                      </a:cxn>
                    </a:cxnLst>
                    <a:rect l="0" t="0" r="r" b="b"/>
                    <a:pathLst>
                      <a:path w="288" h="864">
                        <a:moveTo>
                          <a:pt x="0" y="0"/>
                        </a:moveTo>
                        <a:cubicBezTo>
                          <a:pt x="144" y="144"/>
                          <a:pt x="288" y="288"/>
                          <a:pt x="288" y="432"/>
                        </a:cubicBezTo>
                        <a:cubicBezTo>
                          <a:pt x="288" y="576"/>
                          <a:pt x="48" y="792"/>
                          <a:pt x="0" y="864"/>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0259" name="Line 77">
                    <a:extLst>
                      <a:ext uri="{FF2B5EF4-FFF2-40B4-BE49-F238E27FC236}">
                        <a16:creationId xmlns:a16="http://schemas.microsoft.com/office/drawing/2014/main" id="{35AB2B2F-0873-D28F-951B-DDCF118712F3}"/>
                      </a:ext>
                    </a:extLst>
                  </p:cNvPr>
                  <p:cNvSpPr>
                    <a:spLocks noChangeAspect="1" noChangeShapeType="1"/>
                  </p:cNvSpPr>
                  <p:nvPr/>
                </p:nvSpPr>
                <p:spPr bwMode="auto">
                  <a:xfrm>
                    <a:off x="2099" y="1650"/>
                    <a:ext cx="137" cy="0"/>
                  </a:xfrm>
                  <a:prstGeom prst="line">
                    <a:avLst/>
                  </a:prstGeom>
                  <a:noFill/>
                  <a:ln w="254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260" name="Line 78">
                    <a:extLst>
                      <a:ext uri="{FF2B5EF4-FFF2-40B4-BE49-F238E27FC236}">
                        <a16:creationId xmlns:a16="http://schemas.microsoft.com/office/drawing/2014/main" id="{B82183B5-E3C0-2139-7C25-427B11F75D69}"/>
                      </a:ext>
                    </a:extLst>
                  </p:cNvPr>
                  <p:cNvSpPr>
                    <a:spLocks noChangeAspect="1" noChangeShapeType="1"/>
                  </p:cNvSpPr>
                  <p:nvPr/>
                </p:nvSpPr>
                <p:spPr bwMode="auto">
                  <a:xfrm>
                    <a:off x="2099" y="1952"/>
                    <a:ext cx="137" cy="0"/>
                  </a:xfrm>
                  <a:prstGeom prst="line">
                    <a:avLst/>
                  </a:prstGeom>
                  <a:noFill/>
                  <a:ln w="254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0261" name="Freeform 79">
                    <a:extLst>
                      <a:ext uri="{FF2B5EF4-FFF2-40B4-BE49-F238E27FC236}">
                        <a16:creationId xmlns:a16="http://schemas.microsoft.com/office/drawing/2014/main" id="{DBCA0D62-99FA-6930-F697-B00F1842D813}"/>
                      </a:ext>
                    </a:extLst>
                  </p:cNvPr>
                  <p:cNvSpPr>
                    <a:spLocks noChangeAspect="1"/>
                  </p:cNvSpPr>
                  <p:nvPr/>
                </p:nvSpPr>
                <p:spPr bwMode="auto">
                  <a:xfrm>
                    <a:off x="2236" y="1650"/>
                    <a:ext cx="247" cy="165"/>
                  </a:xfrm>
                  <a:custGeom>
                    <a:avLst/>
                    <a:gdLst>
                      <a:gd name="T0" fmla="*/ 0 w 576"/>
                      <a:gd name="T1" fmla="*/ 0 h 432"/>
                      <a:gd name="T2" fmla="*/ 0 w 576"/>
                      <a:gd name="T3" fmla="*/ 0 h 432"/>
                      <a:gd name="T4" fmla="*/ 0 w 576"/>
                      <a:gd name="T5" fmla="*/ 0 h 432"/>
                      <a:gd name="T6" fmla="*/ 0 60000 65536"/>
                      <a:gd name="T7" fmla="*/ 0 60000 65536"/>
                      <a:gd name="T8" fmla="*/ 0 60000 65536"/>
                    </a:gdLst>
                    <a:ahLst/>
                    <a:cxnLst>
                      <a:cxn ang="T6">
                        <a:pos x="T0" y="T1"/>
                      </a:cxn>
                      <a:cxn ang="T7">
                        <a:pos x="T2" y="T3"/>
                      </a:cxn>
                      <a:cxn ang="T8">
                        <a:pos x="T4" y="T5"/>
                      </a:cxn>
                    </a:cxnLst>
                    <a:rect l="0" t="0" r="r" b="b"/>
                    <a:pathLst>
                      <a:path w="576" h="432">
                        <a:moveTo>
                          <a:pt x="0" y="0"/>
                        </a:moveTo>
                        <a:cubicBezTo>
                          <a:pt x="168" y="36"/>
                          <a:pt x="336" y="72"/>
                          <a:pt x="432" y="144"/>
                        </a:cubicBezTo>
                        <a:cubicBezTo>
                          <a:pt x="528" y="216"/>
                          <a:pt x="552" y="324"/>
                          <a:pt x="576" y="432"/>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0262" name="Freeform 80">
                    <a:extLst>
                      <a:ext uri="{FF2B5EF4-FFF2-40B4-BE49-F238E27FC236}">
                        <a16:creationId xmlns:a16="http://schemas.microsoft.com/office/drawing/2014/main" id="{DDA53B16-BB3D-893C-6EEC-0D3CBBC7429D}"/>
                      </a:ext>
                    </a:extLst>
                  </p:cNvPr>
                  <p:cNvSpPr>
                    <a:spLocks noChangeAspect="1"/>
                  </p:cNvSpPr>
                  <p:nvPr/>
                </p:nvSpPr>
                <p:spPr bwMode="auto">
                  <a:xfrm flipV="1">
                    <a:off x="2236" y="1787"/>
                    <a:ext cx="247" cy="165"/>
                  </a:xfrm>
                  <a:custGeom>
                    <a:avLst/>
                    <a:gdLst>
                      <a:gd name="T0" fmla="*/ 0 w 576"/>
                      <a:gd name="T1" fmla="*/ 0 h 432"/>
                      <a:gd name="T2" fmla="*/ 0 w 576"/>
                      <a:gd name="T3" fmla="*/ 0 h 432"/>
                      <a:gd name="T4" fmla="*/ 0 w 576"/>
                      <a:gd name="T5" fmla="*/ 0 h 432"/>
                      <a:gd name="T6" fmla="*/ 0 60000 65536"/>
                      <a:gd name="T7" fmla="*/ 0 60000 65536"/>
                      <a:gd name="T8" fmla="*/ 0 60000 65536"/>
                    </a:gdLst>
                    <a:ahLst/>
                    <a:cxnLst>
                      <a:cxn ang="T6">
                        <a:pos x="T0" y="T1"/>
                      </a:cxn>
                      <a:cxn ang="T7">
                        <a:pos x="T2" y="T3"/>
                      </a:cxn>
                      <a:cxn ang="T8">
                        <a:pos x="T4" y="T5"/>
                      </a:cxn>
                    </a:cxnLst>
                    <a:rect l="0" t="0" r="r" b="b"/>
                    <a:pathLst>
                      <a:path w="576" h="432">
                        <a:moveTo>
                          <a:pt x="0" y="0"/>
                        </a:moveTo>
                        <a:cubicBezTo>
                          <a:pt x="168" y="36"/>
                          <a:pt x="336" y="72"/>
                          <a:pt x="432" y="144"/>
                        </a:cubicBezTo>
                        <a:cubicBezTo>
                          <a:pt x="528" y="216"/>
                          <a:pt x="552" y="324"/>
                          <a:pt x="576" y="432"/>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0263" name="Freeform 81">
                    <a:extLst>
                      <a:ext uri="{FF2B5EF4-FFF2-40B4-BE49-F238E27FC236}">
                        <a16:creationId xmlns:a16="http://schemas.microsoft.com/office/drawing/2014/main" id="{BF6955B2-A248-BE27-472E-FA68F37A8EA3}"/>
                      </a:ext>
                    </a:extLst>
                  </p:cNvPr>
                  <p:cNvSpPr>
                    <a:spLocks noChangeAspect="1"/>
                  </p:cNvSpPr>
                  <p:nvPr/>
                </p:nvSpPr>
                <p:spPr bwMode="auto">
                  <a:xfrm>
                    <a:off x="2043" y="1642"/>
                    <a:ext cx="55" cy="302"/>
                  </a:xfrm>
                  <a:custGeom>
                    <a:avLst/>
                    <a:gdLst>
                      <a:gd name="T0" fmla="*/ 0 w 288"/>
                      <a:gd name="T1" fmla="*/ 0 h 864"/>
                      <a:gd name="T2" fmla="*/ 0 w 288"/>
                      <a:gd name="T3" fmla="*/ 0 h 864"/>
                      <a:gd name="T4" fmla="*/ 0 w 288"/>
                      <a:gd name="T5" fmla="*/ 0 h 864"/>
                      <a:gd name="T6" fmla="*/ 0 60000 65536"/>
                      <a:gd name="T7" fmla="*/ 0 60000 65536"/>
                      <a:gd name="T8" fmla="*/ 0 60000 65536"/>
                    </a:gdLst>
                    <a:ahLst/>
                    <a:cxnLst>
                      <a:cxn ang="T6">
                        <a:pos x="T0" y="T1"/>
                      </a:cxn>
                      <a:cxn ang="T7">
                        <a:pos x="T2" y="T3"/>
                      </a:cxn>
                      <a:cxn ang="T8">
                        <a:pos x="T4" y="T5"/>
                      </a:cxn>
                    </a:cxnLst>
                    <a:rect l="0" t="0" r="r" b="b"/>
                    <a:pathLst>
                      <a:path w="288" h="864">
                        <a:moveTo>
                          <a:pt x="0" y="0"/>
                        </a:moveTo>
                        <a:cubicBezTo>
                          <a:pt x="144" y="144"/>
                          <a:pt x="288" y="288"/>
                          <a:pt x="288" y="432"/>
                        </a:cubicBezTo>
                        <a:cubicBezTo>
                          <a:pt x="288" y="576"/>
                          <a:pt x="48" y="792"/>
                          <a:pt x="0" y="864"/>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grpSp>
          </p:grpSp>
          <p:sp>
            <p:nvSpPr>
              <p:cNvPr id="10250" name="Line 82">
                <a:extLst>
                  <a:ext uri="{FF2B5EF4-FFF2-40B4-BE49-F238E27FC236}">
                    <a16:creationId xmlns:a16="http://schemas.microsoft.com/office/drawing/2014/main" id="{468D2B99-665A-9671-1241-379EAD43622D}"/>
                  </a:ext>
                </a:extLst>
              </p:cNvPr>
              <p:cNvSpPr>
                <a:spLocks noChangeShapeType="1"/>
              </p:cNvSpPr>
              <p:nvPr/>
            </p:nvSpPr>
            <p:spPr bwMode="auto">
              <a:xfrm>
                <a:off x="2440" y="1732"/>
                <a:ext cx="1008" cy="0"/>
              </a:xfrm>
              <a:prstGeom prst="line">
                <a:avLst/>
              </a:prstGeom>
              <a:noFill/>
              <a:ln w="1905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0251" name="Text Box 83">
                <a:extLst>
                  <a:ext uri="{FF2B5EF4-FFF2-40B4-BE49-F238E27FC236}">
                    <a16:creationId xmlns:a16="http://schemas.microsoft.com/office/drawing/2014/main" id="{565D0479-EA00-5AC4-0B4A-1B2E5C22C562}"/>
                  </a:ext>
                </a:extLst>
              </p:cNvPr>
              <p:cNvSpPr txBox="1">
                <a:spLocks noChangeArrowheads="1"/>
              </p:cNvSpPr>
              <p:nvPr/>
            </p:nvSpPr>
            <p:spPr bwMode="auto">
              <a:xfrm>
                <a:off x="2294" y="1318"/>
                <a:ext cx="17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000" dirty="0"/>
                  <a:t>X</a:t>
                </a:r>
                <a:endParaRPr lang="en-US" altLang="en-US" dirty="0"/>
              </a:p>
            </p:txBody>
          </p:sp>
          <p:sp>
            <p:nvSpPr>
              <p:cNvPr id="10252" name="Text Box 95">
                <a:extLst>
                  <a:ext uri="{FF2B5EF4-FFF2-40B4-BE49-F238E27FC236}">
                    <a16:creationId xmlns:a16="http://schemas.microsoft.com/office/drawing/2014/main" id="{BC5D7B2E-0797-2A73-90CF-D7068FC31E78}"/>
                  </a:ext>
                </a:extLst>
              </p:cNvPr>
              <p:cNvSpPr txBox="1">
                <a:spLocks noChangeArrowheads="1"/>
              </p:cNvSpPr>
              <p:nvPr/>
            </p:nvSpPr>
            <p:spPr bwMode="auto">
              <a:xfrm>
                <a:off x="2296" y="1538"/>
                <a:ext cx="17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000" dirty="0"/>
                  <a:t>Y</a:t>
                </a:r>
                <a:endParaRPr lang="en-US" altLang="en-US" dirty="0"/>
              </a:p>
            </p:txBody>
          </p:sp>
          <p:sp>
            <p:nvSpPr>
              <p:cNvPr id="10253" name="Text Box 96">
                <a:extLst>
                  <a:ext uri="{FF2B5EF4-FFF2-40B4-BE49-F238E27FC236}">
                    <a16:creationId xmlns:a16="http://schemas.microsoft.com/office/drawing/2014/main" id="{2FEA231B-793A-1374-455A-CC623B6710D4}"/>
                  </a:ext>
                </a:extLst>
              </p:cNvPr>
              <p:cNvSpPr txBox="1">
                <a:spLocks noChangeArrowheads="1"/>
              </p:cNvSpPr>
              <p:nvPr/>
            </p:nvSpPr>
            <p:spPr bwMode="auto">
              <a:xfrm>
                <a:off x="2186" y="1650"/>
                <a:ext cx="267"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000" dirty="0"/>
                  <a:t>C-in</a:t>
                </a:r>
                <a:endParaRPr lang="en-US" altLang="en-US" dirty="0"/>
              </a:p>
            </p:txBody>
          </p:sp>
        </p:grpSp>
      </p:grpSp>
      <p:sp>
        <p:nvSpPr>
          <p:cNvPr id="2" name="Rectangle: Rounded Corners 1">
            <a:extLst>
              <a:ext uri="{FF2B5EF4-FFF2-40B4-BE49-F238E27FC236}">
                <a16:creationId xmlns:a16="http://schemas.microsoft.com/office/drawing/2014/main" id="{35D01908-0872-B782-149D-3CDD89ADE2EB}"/>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altLang="fr-FR" dirty="0"/>
              <a:t>Full Adder = 2 Half Adders</a:t>
            </a:r>
          </a:p>
        </p:txBody>
      </p:sp>
      <p:sp>
        <p:nvSpPr>
          <p:cNvPr id="15363" name="Rectangle 3"/>
          <p:cNvSpPr>
            <a:spLocks noGrp="1" noChangeArrowheads="1"/>
          </p:cNvSpPr>
          <p:nvPr>
            <p:ph sz="quarter" idx="1"/>
          </p:nvPr>
        </p:nvSpPr>
        <p:spPr>
          <a:xfrm>
            <a:off x="484591" y="1812680"/>
            <a:ext cx="10233800" cy="4351338"/>
          </a:xfrm>
        </p:spPr>
        <p:txBody>
          <a:bodyPr>
            <a:normAutofit/>
          </a:bodyPr>
          <a:lstStyle/>
          <a:p>
            <a:pPr>
              <a:buFont typeface="Wingdings" pitchFamily="2" charset="2"/>
              <a:buNone/>
            </a:pPr>
            <a:r>
              <a:rPr lang="en-US" altLang="fr-FR" sz="2400" b="1" dirty="0"/>
              <a:t>Manipulating the Equations:</a:t>
            </a:r>
          </a:p>
          <a:p>
            <a:pPr>
              <a:buFont typeface="Wingdings" pitchFamily="2" charset="2"/>
              <a:buNone/>
            </a:pPr>
            <a:r>
              <a:rPr lang="en-US" altLang="fr-FR" sz="2400" dirty="0"/>
              <a:t>	  S = ( X </a:t>
            </a:r>
            <a:r>
              <a:rPr lang="en-US" altLang="fr-FR" sz="2400" dirty="0">
                <a:sym typeface="Symbol" pitchFamily="18" charset="2"/>
              </a:rPr>
              <a:t></a:t>
            </a:r>
            <a:r>
              <a:rPr lang="en-US" altLang="fr-FR" sz="2400" dirty="0"/>
              <a:t> Y ) </a:t>
            </a:r>
            <a:r>
              <a:rPr lang="en-US" altLang="fr-FR" sz="2400" dirty="0">
                <a:sym typeface="Symbol" pitchFamily="18" charset="2"/>
              </a:rPr>
              <a:t></a:t>
            </a:r>
            <a:r>
              <a:rPr lang="en-US" altLang="fr-FR" sz="2400" dirty="0"/>
              <a:t> Z </a:t>
            </a:r>
          </a:p>
          <a:p>
            <a:pPr>
              <a:buFont typeface="Wingdings" pitchFamily="2" charset="2"/>
              <a:buNone/>
            </a:pPr>
            <a:r>
              <a:rPr lang="en-US" altLang="fr-FR" sz="2400" dirty="0"/>
              <a:t>      C = XY + XZ + YZ  = XY + Z(X </a:t>
            </a:r>
            <a:r>
              <a:rPr lang="en-US" altLang="fr-FR" sz="2400" dirty="0">
                <a:sym typeface="Symbol" pitchFamily="18" charset="2"/>
              </a:rPr>
              <a:t></a:t>
            </a:r>
            <a:r>
              <a:rPr lang="en-US" altLang="fr-FR" sz="2400" dirty="0"/>
              <a:t> Y )</a:t>
            </a:r>
          </a:p>
        </p:txBody>
      </p:sp>
      <p:pic>
        <p:nvPicPr>
          <p:cNvPr id="1536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7976" y="3551238"/>
            <a:ext cx="7439025" cy="254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5366" name="TextBox 5"/>
          <p:cNvSpPr txBox="1">
            <a:spLocks noChangeArrowheads="1"/>
          </p:cNvSpPr>
          <p:nvPr/>
        </p:nvSpPr>
        <p:spPr bwMode="auto">
          <a:xfrm>
            <a:off x="7318375" y="5940426"/>
            <a:ext cx="14618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fr-FR" sz="1400" dirty="0" err="1"/>
              <a:t>Src</a:t>
            </a:r>
            <a:r>
              <a:rPr lang="en-US" altLang="fr-FR" sz="1400"/>
              <a:t>: Mano’s Book</a:t>
            </a:r>
          </a:p>
        </p:txBody>
      </p:sp>
      <p:sp>
        <p:nvSpPr>
          <p:cNvPr id="15367" name="TextBox 6"/>
          <p:cNvSpPr txBox="1">
            <a:spLocks noChangeArrowheads="1"/>
          </p:cNvSpPr>
          <p:nvPr/>
        </p:nvSpPr>
        <p:spPr bwMode="auto">
          <a:xfrm>
            <a:off x="1828800" y="4495801"/>
            <a:ext cx="914400" cy="83026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a:r>
              <a:rPr lang="en-US" altLang="fr-FR" sz="1600" b="1" dirty="0">
                <a:solidFill>
                  <a:schemeClr val="bg1"/>
                </a:solidFill>
              </a:rPr>
              <a:t>Think of Z as a carry in</a:t>
            </a:r>
          </a:p>
        </p:txBody>
      </p:sp>
      <p:cxnSp>
        <p:nvCxnSpPr>
          <p:cNvPr id="15368" name="Straight Arrow Connector 8"/>
          <p:cNvCxnSpPr>
            <a:cxnSpLocks noChangeShapeType="1"/>
          </p:cNvCxnSpPr>
          <p:nvPr/>
        </p:nvCxnSpPr>
        <p:spPr bwMode="auto">
          <a:xfrm>
            <a:off x="2514600" y="5486400"/>
            <a:ext cx="381000" cy="30480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2" name="Rectangle: Rounded Corners 1">
            <a:extLst>
              <a:ext uri="{FF2B5EF4-FFF2-40B4-BE49-F238E27FC236}">
                <a16:creationId xmlns:a16="http://schemas.microsoft.com/office/drawing/2014/main" id="{32108BF8-2178-B4B6-3249-885D99DF67F6}"/>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58131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802DE7E-F817-539C-F4DA-9A2194AE2D20}"/>
              </a:ext>
            </a:extLst>
          </p:cNvPr>
          <p:cNvSpPr txBox="1"/>
          <p:nvPr/>
        </p:nvSpPr>
        <p:spPr>
          <a:xfrm>
            <a:off x="3086489" y="2971800"/>
            <a:ext cx="6171422" cy="923330"/>
          </a:xfrm>
          <a:prstGeom prst="rect">
            <a:avLst/>
          </a:prstGeom>
          <a:noFill/>
        </p:spPr>
        <p:txBody>
          <a:bodyPr wrap="square">
            <a:spAutoFit/>
          </a:bodyPr>
          <a:lstStyle/>
          <a:p>
            <a:pPr algn="ctr"/>
            <a:r>
              <a:rPr lang="en-US" alt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rPr>
              <a:t>Bigger Adders</a:t>
            </a:r>
            <a:endParaRPr 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32701661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altLang="fr-FR" dirty="0"/>
              <a:t>Bigger Adders</a:t>
            </a:r>
          </a:p>
        </p:txBody>
      </p:sp>
      <p:sp>
        <p:nvSpPr>
          <p:cNvPr id="16387" name="Content Placeholder 2"/>
          <p:cNvSpPr>
            <a:spLocks noGrp="1"/>
          </p:cNvSpPr>
          <p:nvPr>
            <p:ph sz="quarter" idx="1"/>
          </p:nvPr>
        </p:nvSpPr>
        <p:spPr>
          <a:xfrm>
            <a:off x="625491" y="1826676"/>
            <a:ext cx="10233800" cy="4351338"/>
          </a:xfrm>
        </p:spPr>
        <p:txBody>
          <a:bodyPr>
            <a:normAutofit/>
          </a:bodyPr>
          <a:lstStyle/>
          <a:p>
            <a:pPr>
              <a:lnSpc>
                <a:spcPct val="150000"/>
              </a:lnSpc>
              <a:buFont typeface="Arial" pitchFamily="34" charset="0"/>
              <a:buChar char="•"/>
            </a:pPr>
            <a:r>
              <a:rPr lang="en-US" altLang="fr-FR" sz="3200" b="1" dirty="0"/>
              <a:t>How to build an adder for n-bit numbers?</a:t>
            </a:r>
          </a:p>
          <a:p>
            <a:pPr lvl="1">
              <a:lnSpc>
                <a:spcPct val="150000"/>
              </a:lnSpc>
              <a:buFont typeface="Arial" pitchFamily="34" charset="0"/>
              <a:buChar char="•"/>
            </a:pPr>
            <a:r>
              <a:rPr lang="en-US" altLang="fr-FR" sz="2800" dirty="0"/>
              <a:t>Example: 4-Bit Adder</a:t>
            </a:r>
          </a:p>
          <a:p>
            <a:pPr lvl="2">
              <a:lnSpc>
                <a:spcPct val="150000"/>
              </a:lnSpc>
              <a:buFont typeface="Arial" pitchFamily="34" charset="0"/>
              <a:buChar char="•"/>
            </a:pPr>
            <a:r>
              <a:rPr lang="en-US" altLang="fr-FR" sz="2400" dirty="0"/>
              <a:t>Inputs ?</a:t>
            </a:r>
          </a:p>
          <a:p>
            <a:pPr lvl="2">
              <a:lnSpc>
                <a:spcPct val="150000"/>
              </a:lnSpc>
              <a:buFont typeface="Arial" pitchFamily="34" charset="0"/>
              <a:buChar char="•"/>
            </a:pPr>
            <a:r>
              <a:rPr lang="en-US" altLang="fr-FR" sz="2400" dirty="0"/>
              <a:t>Outputs ?</a:t>
            </a:r>
          </a:p>
          <a:p>
            <a:pPr lvl="2">
              <a:lnSpc>
                <a:spcPct val="150000"/>
              </a:lnSpc>
              <a:buFont typeface="Arial" pitchFamily="34" charset="0"/>
              <a:buChar char="•"/>
            </a:pPr>
            <a:r>
              <a:rPr lang="en-US" altLang="fr-FR" sz="2400" dirty="0"/>
              <a:t>What is the size of the truth table?</a:t>
            </a:r>
          </a:p>
          <a:p>
            <a:pPr lvl="2">
              <a:lnSpc>
                <a:spcPct val="150000"/>
              </a:lnSpc>
              <a:buFont typeface="Arial" pitchFamily="34" charset="0"/>
              <a:buChar char="•"/>
            </a:pPr>
            <a:r>
              <a:rPr lang="en-US" altLang="fr-FR" sz="2400" dirty="0"/>
              <a:t>How many functions to optimize?</a:t>
            </a:r>
          </a:p>
        </p:txBody>
      </p:sp>
      <p:sp>
        <p:nvSpPr>
          <p:cNvPr id="2" name="Rectangle: Rounded Corners 1">
            <a:extLst>
              <a:ext uri="{FF2B5EF4-FFF2-40B4-BE49-F238E27FC236}">
                <a16:creationId xmlns:a16="http://schemas.microsoft.com/office/drawing/2014/main" id="{A545DF6F-C122-6288-2453-16F4D041C7AD}"/>
              </a:ext>
            </a:extLst>
          </p:cNvPr>
          <p:cNvSpPr/>
          <p:nvPr/>
        </p:nvSpPr>
        <p:spPr>
          <a:xfrm>
            <a:off x="304800" y="1682368"/>
            <a:ext cx="11734800" cy="4574639"/>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409112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343691" y="856711"/>
            <a:ext cx="10515600" cy="637742"/>
          </a:xfrm>
        </p:spPr>
        <p:txBody>
          <a:bodyPr/>
          <a:lstStyle/>
          <a:p>
            <a:r>
              <a:rPr lang="en-US" altLang="fr-FR" dirty="0"/>
              <a:t>Bigger Adders</a:t>
            </a:r>
          </a:p>
        </p:txBody>
      </p:sp>
      <p:sp>
        <p:nvSpPr>
          <p:cNvPr id="17411" name="Content Placeholder 2"/>
          <p:cNvSpPr>
            <a:spLocks noGrp="1"/>
          </p:cNvSpPr>
          <p:nvPr>
            <p:ph sz="quarter" idx="1"/>
          </p:nvPr>
        </p:nvSpPr>
        <p:spPr/>
        <p:txBody>
          <a:bodyPr>
            <a:normAutofit/>
          </a:bodyPr>
          <a:lstStyle/>
          <a:p>
            <a:pPr>
              <a:buFont typeface="Arial" pitchFamily="34" charset="0"/>
              <a:buChar char="•"/>
            </a:pPr>
            <a:r>
              <a:rPr lang="en-US" altLang="fr-FR" sz="4000" b="1" dirty="0"/>
              <a:t>How to build an adder for n-bit numbers?</a:t>
            </a:r>
          </a:p>
          <a:p>
            <a:pPr lvl="1">
              <a:buFont typeface="Arial" pitchFamily="34" charset="0"/>
              <a:buChar char="•"/>
            </a:pPr>
            <a:r>
              <a:rPr lang="en-US" altLang="fr-FR" sz="3600" dirty="0"/>
              <a:t>Example: 4-Bit Adder</a:t>
            </a:r>
          </a:p>
          <a:p>
            <a:pPr lvl="2">
              <a:buFont typeface="Arial" pitchFamily="34" charset="0"/>
              <a:buChar char="•"/>
            </a:pPr>
            <a:r>
              <a:rPr lang="en-US" altLang="fr-FR" sz="3200" dirty="0"/>
              <a:t>Inputs ?  </a:t>
            </a:r>
            <a:r>
              <a:rPr lang="en-US" altLang="fr-FR" sz="3200" dirty="0">
                <a:solidFill>
                  <a:srgbClr val="FF0000"/>
                </a:solidFill>
              </a:rPr>
              <a:t>9 inputs</a:t>
            </a:r>
          </a:p>
          <a:p>
            <a:pPr lvl="2">
              <a:buFont typeface="Arial" pitchFamily="34" charset="0"/>
              <a:buChar char="•"/>
            </a:pPr>
            <a:r>
              <a:rPr lang="en-US" altLang="fr-FR" sz="3200" dirty="0"/>
              <a:t>Outputs ? </a:t>
            </a:r>
            <a:r>
              <a:rPr lang="en-US" altLang="fr-FR" sz="3200" dirty="0">
                <a:solidFill>
                  <a:srgbClr val="FF0000"/>
                </a:solidFill>
              </a:rPr>
              <a:t>5 outputs</a:t>
            </a:r>
          </a:p>
          <a:p>
            <a:pPr lvl="2">
              <a:buFont typeface="Arial" pitchFamily="34" charset="0"/>
              <a:buChar char="•"/>
            </a:pPr>
            <a:r>
              <a:rPr lang="en-US" altLang="fr-FR" sz="3200" dirty="0"/>
              <a:t>What is the size of the truth table? </a:t>
            </a:r>
            <a:r>
              <a:rPr lang="en-US" altLang="fr-FR" sz="3200" dirty="0">
                <a:solidFill>
                  <a:srgbClr val="FF0000"/>
                </a:solidFill>
              </a:rPr>
              <a:t>512 rows!</a:t>
            </a:r>
          </a:p>
          <a:p>
            <a:pPr lvl="2">
              <a:buFont typeface="Arial" pitchFamily="34" charset="0"/>
              <a:buChar char="•"/>
            </a:pPr>
            <a:r>
              <a:rPr lang="en-US" altLang="fr-FR" sz="3200" dirty="0"/>
              <a:t>How many functions to optimize? </a:t>
            </a:r>
            <a:r>
              <a:rPr lang="en-US" altLang="fr-FR" sz="3200" dirty="0">
                <a:solidFill>
                  <a:srgbClr val="FF0000"/>
                </a:solidFill>
              </a:rPr>
              <a:t>5 functions</a:t>
            </a:r>
          </a:p>
        </p:txBody>
      </p:sp>
      <p:sp>
        <p:nvSpPr>
          <p:cNvPr id="2" name="Rectangle: Rounded Corners 1">
            <a:extLst>
              <a:ext uri="{FF2B5EF4-FFF2-40B4-BE49-F238E27FC236}">
                <a16:creationId xmlns:a16="http://schemas.microsoft.com/office/drawing/2014/main" id="{1C6C5C58-FAA7-BF9F-65E7-2F421EC4DDB3}"/>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071978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802DE7E-F817-539C-F4DA-9A2194AE2D20}"/>
              </a:ext>
            </a:extLst>
          </p:cNvPr>
          <p:cNvSpPr txBox="1"/>
          <p:nvPr/>
        </p:nvSpPr>
        <p:spPr>
          <a:xfrm>
            <a:off x="3086489" y="2971800"/>
            <a:ext cx="6171422" cy="923330"/>
          </a:xfrm>
          <a:prstGeom prst="rect">
            <a:avLst/>
          </a:prstGeom>
          <a:noFill/>
        </p:spPr>
        <p:txBody>
          <a:bodyPr wrap="square">
            <a:spAutoFit/>
          </a:bodyPr>
          <a:lstStyle/>
          <a:p>
            <a:pPr algn="ctr"/>
            <a:r>
              <a:rPr lang="en-US" alt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rPr>
              <a:t>Ripple carry Adders</a:t>
            </a:r>
            <a:endParaRPr 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23329805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04800" y="772886"/>
            <a:ext cx="10515600" cy="637742"/>
          </a:xfrm>
        </p:spPr>
        <p:txBody>
          <a:bodyPr/>
          <a:lstStyle/>
          <a:p>
            <a:r>
              <a:rPr lang="en-US" altLang="fr-FR" dirty="0"/>
              <a:t>Ripple Carry Adder</a:t>
            </a:r>
          </a:p>
        </p:txBody>
      </p:sp>
      <p:sp>
        <p:nvSpPr>
          <p:cNvPr id="18435" name="Rectangle 3"/>
          <p:cNvSpPr>
            <a:spLocks noGrp="1" noChangeArrowheads="1"/>
          </p:cNvSpPr>
          <p:nvPr>
            <p:ph sz="quarter" idx="1"/>
          </p:nvPr>
        </p:nvSpPr>
        <p:spPr>
          <a:xfrm>
            <a:off x="915987" y="1676400"/>
            <a:ext cx="7693025" cy="4191000"/>
          </a:xfrm>
        </p:spPr>
        <p:txBody>
          <a:bodyPr>
            <a:normAutofit fontScale="92500" lnSpcReduction="10000"/>
          </a:bodyPr>
          <a:lstStyle/>
          <a:p>
            <a:pPr>
              <a:lnSpc>
                <a:spcPct val="150000"/>
              </a:lnSpc>
            </a:pPr>
            <a:r>
              <a:rPr lang="en-US" altLang="fr-FR" sz="2400" dirty="0"/>
              <a:t>To add n-bit numbers:</a:t>
            </a:r>
          </a:p>
          <a:p>
            <a:pPr>
              <a:lnSpc>
                <a:spcPct val="150000"/>
              </a:lnSpc>
              <a:buFont typeface="Arial" pitchFamily="34" charset="0"/>
              <a:buChar char="•"/>
            </a:pPr>
            <a:r>
              <a:rPr lang="en-US" altLang="fr-FR" sz="2400" dirty="0"/>
              <a:t>Use n Full-Adders in parallel</a:t>
            </a:r>
          </a:p>
          <a:p>
            <a:pPr>
              <a:lnSpc>
                <a:spcPct val="150000"/>
              </a:lnSpc>
              <a:buFont typeface="Arial" pitchFamily="34" charset="0"/>
              <a:buChar char="•"/>
            </a:pPr>
            <a:r>
              <a:rPr lang="en-US" altLang="fr-FR" sz="2400" dirty="0"/>
              <a:t>The carries propagates as in addition by hand</a:t>
            </a:r>
          </a:p>
          <a:p>
            <a:pPr>
              <a:lnSpc>
                <a:spcPct val="150000"/>
              </a:lnSpc>
              <a:buFont typeface="Arial" pitchFamily="34" charset="0"/>
              <a:buChar char="•"/>
            </a:pPr>
            <a:r>
              <a:rPr lang="en-US" altLang="fr-FR" sz="2400" dirty="0"/>
              <a:t>Use Z in the circuit as a C</a:t>
            </a:r>
            <a:r>
              <a:rPr lang="en-US" altLang="fr-FR" sz="2400" baseline="-25000" dirty="0"/>
              <a:t>in</a:t>
            </a:r>
          </a:p>
          <a:p>
            <a:pPr>
              <a:buFont typeface="Arial" pitchFamily="34" charset="0"/>
              <a:buChar char="•"/>
            </a:pPr>
            <a:endParaRPr lang="en-US" altLang="fr-FR" sz="2400" baseline="-25000" dirty="0"/>
          </a:p>
          <a:p>
            <a:pPr marL="0" indent="0">
              <a:buNone/>
            </a:pPr>
            <a:r>
              <a:rPr lang="en-US" altLang="fr-FR" sz="1800" dirty="0">
                <a:solidFill>
                  <a:schemeClr val="accent2"/>
                </a:solidFill>
              </a:rPr>
              <a:t>		  		 1  0  0  0</a:t>
            </a:r>
          </a:p>
          <a:p>
            <a:pPr marL="0" indent="0">
              <a:buNone/>
            </a:pPr>
            <a:r>
              <a:rPr lang="en-US" altLang="fr-FR" sz="2400" dirty="0"/>
              <a:t>                           		 0 1 0 1</a:t>
            </a:r>
          </a:p>
          <a:p>
            <a:pPr marL="0" indent="0">
              <a:buNone/>
            </a:pPr>
            <a:r>
              <a:rPr lang="en-US" altLang="fr-FR" sz="2400" dirty="0"/>
              <a:t>                           		 0 1 1 0</a:t>
            </a:r>
          </a:p>
          <a:p>
            <a:pPr marL="0" indent="0">
              <a:buNone/>
            </a:pPr>
            <a:r>
              <a:rPr lang="en-US" altLang="fr-FR" sz="2400" dirty="0"/>
              <a:t>                           		 1 0 1 1</a:t>
            </a:r>
          </a:p>
        </p:txBody>
      </p:sp>
      <p:cxnSp>
        <p:nvCxnSpPr>
          <p:cNvPr id="18437" name="Straight Connector 7"/>
          <p:cNvCxnSpPr>
            <a:cxnSpLocks noChangeShapeType="1"/>
          </p:cNvCxnSpPr>
          <p:nvPr/>
        </p:nvCxnSpPr>
        <p:spPr bwMode="auto">
          <a:xfrm>
            <a:off x="4376834" y="5486400"/>
            <a:ext cx="1600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Rounded Corners 1">
            <a:extLst>
              <a:ext uri="{FF2B5EF4-FFF2-40B4-BE49-F238E27FC236}">
                <a16:creationId xmlns:a16="http://schemas.microsoft.com/office/drawing/2014/main" id="{9157D1C1-3F63-BDF2-56C4-5927DBF603D1}"/>
              </a:ext>
            </a:extLst>
          </p:cNvPr>
          <p:cNvSpPr/>
          <p:nvPr/>
        </p:nvSpPr>
        <p:spPr>
          <a:xfrm>
            <a:off x="304800" y="1524000"/>
            <a:ext cx="11734800" cy="4733008"/>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874450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Group 93">
            <a:extLst>
              <a:ext uri="{FF2B5EF4-FFF2-40B4-BE49-F238E27FC236}">
                <a16:creationId xmlns:a16="http://schemas.microsoft.com/office/drawing/2014/main" id="{D2EBC458-207B-563D-B0F5-BAFC41EE2B38}"/>
              </a:ext>
            </a:extLst>
          </p:cNvPr>
          <p:cNvGrpSpPr>
            <a:grpSpLocks/>
          </p:cNvGrpSpPr>
          <p:nvPr/>
        </p:nvGrpSpPr>
        <p:grpSpPr bwMode="auto">
          <a:xfrm>
            <a:off x="1586318" y="3796718"/>
            <a:ext cx="8477250" cy="2430463"/>
            <a:chOff x="272" y="1883"/>
            <a:chExt cx="5340" cy="1632"/>
          </a:xfrm>
        </p:grpSpPr>
        <p:grpSp>
          <p:nvGrpSpPr>
            <p:cNvPr id="11296" name="Group 88">
              <a:extLst>
                <a:ext uri="{FF2B5EF4-FFF2-40B4-BE49-F238E27FC236}">
                  <a16:creationId xmlns:a16="http://schemas.microsoft.com/office/drawing/2014/main" id="{3067C3B3-F749-66DF-45F6-9BF094FD906A}"/>
                </a:ext>
              </a:extLst>
            </p:cNvPr>
            <p:cNvGrpSpPr>
              <a:grpSpLocks/>
            </p:cNvGrpSpPr>
            <p:nvPr/>
          </p:nvGrpSpPr>
          <p:grpSpPr bwMode="auto">
            <a:xfrm>
              <a:off x="272" y="2220"/>
              <a:ext cx="5340" cy="1151"/>
              <a:chOff x="272" y="1434"/>
              <a:chExt cx="5340" cy="1151"/>
            </a:xfrm>
          </p:grpSpPr>
          <p:grpSp>
            <p:nvGrpSpPr>
              <p:cNvPr id="11299" name="Group 58">
                <a:extLst>
                  <a:ext uri="{FF2B5EF4-FFF2-40B4-BE49-F238E27FC236}">
                    <a16:creationId xmlns:a16="http://schemas.microsoft.com/office/drawing/2014/main" id="{98C999D5-FDDD-E213-0DB2-D8C1D4E09534}"/>
                  </a:ext>
                </a:extLst>
              </p:cNvPr>
              <p:cNvGrpSpPr>
                <a:grpSpLocks/>
              </p:cNvGrpSpPr>
              <p:nvPr/>
            </p:nvGrpSpPr>
            <p:grpSpPr bwMode="auto">
              <a:xfrm>
                <a:off x="2787" y="1434"/>
                <a:ext cx="1180" cy="1151"/>
                <a:chOff x="2475" y="1441"/>
                <a:chExt cx="1180" cy="1151"/>
              </a:xfrm>
            </p:grpSpPr>
            <p:sp>
              <p:nvSpPr>
                <p:cNvPr id="11341" name="Rectangle 29">
                  <a:extLst>
                    <a:ext uri="{FF2B5EF4-FFF2-40B4-BE49-F238E27FC236}">
                      <a16:creationId xmlns:a16="http://schemas.microsoft.com/office/drawing/2014/main" id="{B77DF086-C819-FBF2-6FE6-625CA634DB98}"/>
                    </a:ext>
                  </a:extLst>
                </p:cNvPr>
                <p:cNvSpPr>
                  <a:spLocks noChangeArrowheads="1"/>
                </p:cNvSpPr>
                <p:nvPr/>
              </p:nvSpPr>
              <p:spPr bwMode="auto">
                <a:xfrm>
                  <a:off x="2766" y="1775"/>
                  <a:ext cx="864" cy="480"/>
                </a:xfrm>
                <a:prstGeom prst="rect">
                  <a:avLst/>
                </a:prstGeom>
                <a:noFill/>
                <a:ln w="1905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1342" name="Text Box 30">
                  <a:extLst>
                    <a:ext uri="{FF2B5EF4-FFF2-40B4-BE49-F238E27FC236}">
                      <a16:creationId xmlns:a16="http://schemas.microsoft.com/office/drawing/2014/main" id="{AA721365-B1D4-4644-4CA7-DA8E9EF479C0}"/>
                    </a:ext>
                  </a:extLst>
                </p:cNvPr>
                <p:cNvSpPr txBox="1">
                  <a:spLocks noChangeArrowheads="1"/>
                </p:cNvSpPr>
                <p:nvPr/>
              </p:nvSpPr>
              <p:spPr bwMode="auto">
                <a:xfrm>
                  <a:off x="2977" y="1797"/>
                  <a:ext cx="496" cy="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800" dirty="0"/>
                    <a:t>  </a:t>
                  </a:r>
                  <a:r>
                    <a:rPr lang="en-US" altLang="en-US" sz="1600" dirty="0"/>
                    <a:t>Full</a:t>
                  </a:r>
                </a:p>
                <a:p>
                  <a:pPr>
                    <a:spcBef>
                      <a:spcPct val="0"/>
                    </a:spcBef>
                    <a:buSzTx/>
                    <a:buFontTx/>
                    <a:buNone/>
                  </a:pPr>
                  <a:r>
                    <a:rPr lang="en-US" altLang="en-US" sz="1600" dirty="0"/>
                    <a:t> Adder</a:t>
                  </a:r>
                </a:p>
              </p:txBody>
            </p:sp>
            <p:sp>
              <p:nvSpPr>
                <p:cNvPr id="11343" name="Line 31">
                  <a:extLst>
                    <a:ext uri="{FF2B5EF4-FFF2-40B4-BE49-F238E27FC236}">
                      <a16:creationId xmlns:a16="http://schemas.microsoft.com/office/drawing/2014/main" id="{4E75D459-DA2E-2B3B-A74E-E4208839AEBB}"/>
                    </a:ext>
                  </a:extLst>
                </p:cNvPr>
                <p:cNvSpPr>
                  <a:spLocks noChangeShapeType="1"/>
                </p:cNvSpPr>
                <p:nvPr/>
              </p:nvSpPr>
              <p:spPr bwMode="auto">
                <a:xfrm flipV="1">
                  <a:off x="2475" y="2001"/>
                  <a:ext cx="288" cy="1"/>
                </a:xfrm>
                <a:prstGeom prst="line">
                  <a:avLst/>
                </a:prstGeom>
                <a:noFill/>
                <a:ln w="12700">
                  <a:solidFill>
                    <a:schemeClr val="tx1"/>
                  </a:solidFill>
                  <a:round/>
                  <a:headEnd type="triangle"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44" name="Text Box 33">
                  <a:extLst>
                    <a:ext uri="{FF2B5EF4-FFF2-40B4-BE49-F238E27FC236}">
                      <a16:creationId xmlns:a16="http://schemas.microsoft.com/office/drawing/2014/main" id="{9CC2B6CF-D47F-0704-9357-0ECC0CCC9B11}"/>
                    </a:ext>
                  </a:extLst>
                </p:cNvPr>
                <p:cNvSpPr txBox="1">
                  <a:spLocks noChangeArrowheads="1"/>
                </p:cNvSpPr>
                <p:nvPr/>
              </p:nvSpPr>
              <p:spPr bwMode="auto">
                <a:xfrm>
                  <a:off x="2915" y="1441"/>
                  <a:ext cx="2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X1</a:t>
                  </a:r>
                  <a:endParaRPr lang="en-US" altLang="en-US" dirty="0"/>
                </a:p>
              </p:txBody>
            </p:sp>
            <p:sp>
              <p:nvSpPr>
                <p:cNvPr id="11345" name="Text Box 34">
                  <a:extLst>
                    <a:ext uri="{FF2B5EF4-FFF2-40B4-BE49-F238E27FC236}">
                      <a16:creationId xmlns:a16="http://schemas.microsoft.com/office/drawing/2014/main" id="{EA68FA88-AD24-9D74-561D-4B795D10A580}"/>
                    </a:ext>
                  </a:extLst>
                </p:cNvPr>
                <p:cNvSpPr txBox="1">
                  <a:spLocks noChangeArrowheads="1"/>
                </p:cNvSpPr>
                <p:nvPr/>
              </p:nvSpPr>
              <p:spPr bwMode="auto">
                <a:xfrm>
                  <a:off x="3253" y="1441"/>
                  <a:ext cx="2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Y1</a:t>
                  </a:r>
                  <a:endParaRPr lang="en-US" altLang="en-US" dirty="0"/>
                </a:p>
              </p:txBody>
            </p:sp>
            <p:sp>
              <p:nvSpPr>
                <p:cNvPr id="11346" name="Text Box 35">
                  <a:extLst>
                    <a:ext uri="{FF2B5EF4-FFF2-40B4-BE49-F238E27FC236}">
                      <a16:creationId xmlns:a16="http://schemas.microsoft.com/office/drawing/2014/main" id="{12AF1CF1-A234-E732-3B2F-B41A3BFBCE6B}"/>
                    </a:ext>
                  </a:extLst>
                </p:cNvPr>
                <p:cNvSpPr txBox="1">
                  <a:spLocks noChangeArrowheads="1"/>
                </p:cNvSpPr>
                <p:nvPr/>
              </p:nvSpPr>
              <p:spPr bwMode="auto">
                <a:xfrm>
                  <a:off x="3058" y="2380"/>
                  <a:ext cx="251"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S1</a:t>
                  </a:r>
                  <a:endParaRPr lang="en-US" altLang="en-US" dirty="0"/>
                </a:p>
              </p:txBody>
            </p:sp>
            <p:sp>
              <p:nvSpPr>
                <p:cNvPr id="11347" name="Text Box 36">
                  <a:extLst>
                    <a:ext uri="{FF2B5EF4-FFF2-40B4-BE49-F238E27FC236}">
                      <a16:creationId xmlns:a16="http://schemas.microsoft.com/office/drawing/2014/main" id="{BDE2C5BF-5C83-1E62-BAC8-5A5DB40D05BE}"/>
                    </a:ext>
                  </a:extLst>
                </p:cNvPr>
                <p:cNvSpPr txBox="1">
                  <a:spLocks noChangeArrowheads="1"/>
                </p:cNvSpPr>
                <p:nvPr/>
              </p:nvSpPr>
              <p:spPr bwMode="auto">
                <a:xfrm>
                  <a:off x="3358" y="1910"/>
                  <a:ext cx="297"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C-in</a:t>
                  </a:r>
                  <a:endParaRPr lang="en-US" altLang="en-US" dirty="0"/>
                </a:p>
              </p:txBody>
            </p:sp>
            <p:sp>
              <p:nvSpPr>
                <p:cNvPr id="11348" name="Line 37">
                  <a:extLst>
                    <a:ext uri="{FF2B5EF4-FFF2-40B4-BE49-F238E27FC236}">
                      <a16:creationId xmlns:a16="http://schemas.microsoft.com/office/drawing/2014/main" id="{0E0EE050-F401-A3B4-5440-39F6EB0EB6D5}"/>
                    </a:ext>
                  </a:extLst>
                </p:cNvPr>
                <p:cNvSpPr>
                  <a:spLocks noChangeShapeType="1"/>
                </p:cNvSpPr>
                <p:nvPr/>
              </p:nvSpPr>
              <p:spPr bwMode="auto">
                <a:xfrm>
                  <a:off x="3017" y="1623"/>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49" name="Line 38">
                  <a:extLst>
                    <a:ext uri="{FF2B5EF4-FFF2-40B4-BE49-F238E27FC236}">
                      <a16:creationId xmlns:a16="http://schemas.microsoft.com/office/drawing/2014/main" id="{56A2C1CC-BC7D-F84D-30C6-E8169E260203}"/>
                    </a:ext>
                  </a:extLst>
                </p:cNvPr>
                <p:cNvSpPr>
                  <a:spLocks noChangeShapeType="1"/>
                </p:cNvSpPr>
                <p:nvPr/>
              </p:nvSpPr>
              <p:spPr bwMode="auto">
                <a:xfrm>
                  <a:off x="3359" y="1626"/>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50" name="Text Box 39">
                  <a:extLst>
                    <a:ext uri="{FF2B5EF4-FFF2-40B4-BE49-F238E27FC236}">
                      <a16:creationId xmlns:a16="http://schemas.microsoft.com/office/drawing/2014/main" id="{60AD1255-A070-F36E-2220-A024A8650F14}"/>
                    </a:ext>
                  </a:extLst>
                </p:cNvPr>
                <p:cNvSpPr txBox="1">
                  <a:spLocks noChangeArrowheads="1"/>
                </p:cNvSpPr>
                <p:nvPr/>
              </p:nvSpPr>
              <p:spPr bwMode="auto">
                <a:xfrm>
                  <a:off x="2723" y="1920"/>
                  <a:ext cx="350"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C-out</a:t>
                  </a:r>
                  <a:endParaRPr lang="en-US" altLang="en-US" dirty="0"/>
                </a:p>
              </p:txBody>
            </p:sp>
            <p:sp>
              <p:nvSpPr>
                <p:cNvPr id="11351" name="Line 40">
                  <a:extLst>
                    <a:ext uri="{FF2B5EF4-FFF2-40B4-BE49-F238E27FC236}">
                      <a16:creationId xmlns:a16="http://schemas.microsoft.com/office/drawing/2014/main" id="{8EE15B59-C8D3-97C5-248D-DD4643A08031}"/>
                    </a:ext>
                  </a:extLst>
                </p:cNvPr>
                <p:cNvSpPr>
                  <a:spLocks noChangeShapeType="1"/>
                </p:cNvSpPr>
                <p:nvPr/>
              </p:nvSpPr>
              <p:spPr bwMode="auto">
                <a:xfrm>
                  <a:off x="3155" y="2259"/>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
            <p:nvSpPr>
              <p:cNvPr id="11300" name="Line 41">
                <a:extLst>
                  <a:ext uri="{FF2B5EF4-FFF2-40B4-BE49-F238E27FC236}">
                    <a16:creationId xmlns:a16="http://schemas.microsoft.com/office/drawing/2014/main" id="{AD6489CF-7639-04F0-4D09-94ADAA0A983D}"/>
                  </a:ext>
                </a:extLst>
              </p:cNvPr>
              <p:cNvSpPr>
                <a:spLocks noChangeShapeType="1"/>
              </p:cNvSpPr>
              <p:nvPr/>
            </p:nvSpPr>
            <p:spPr bwMode="auto">
              <a:xfrm flipV="1">
                <a:off x="3938" y="2006"/>
                <a:ext cx="288" cy="1"/>
              </a:xfrm>
              <a:prstGeom prst="line">
                <a:avLst/>
              </a:prstGeom>
              <a:noFill/>
              <a:ln w="12700">
                <a:solidFill>
                  <a:schemeClr val="tx1"/>
                </a:solidFill>
                <a:round/>
                <a:headEnd type="triangle"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01" name="Rectangle 17">
                <a:extLst>
                  <a:ext uri="{FF2B5EF4-FFF2-40B4-BE49-F238E27FC236}">
                    <a16:creationId xmlns:a16="http://schemas.microsoft.com/office/drawing/2014/main" id="{C113A603-DE3F-1894-3394-78FD3650C7EF}"/>
                  </a:ext>
                </a:extLst>
              </p:cNvPr>
              <p:cNvSpPr>
                <a:spLocks noChangeArrowheads="1"/>
              </p:cNvSpPr>
              <p:nvPr/>
            </p:nvSpPr>
            <p:spPr bwMode="auto">
              <a:xfrm>
                <a:off x="4251" y="1768"/>
                <a:ext cx="864" cy="480"/>
              </a:xfrm>
              <a:prstGeom prst="rect">
                <a:avLst/>
              </a:prstGeom>
              <a:noFill/>
              <a:ln w="1905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1302" name="Text Box 18">
                <a:extLst>
                  <a:ext uri="{FF2B5EF4-FFF2-40B4-BE49-F238E27FC236}">
                    <a16:creationId xmlns:a16="http://schemas.microsoft.com/office/drawing/2014/main" id="{98B06C77-4E05-819C-ADE8-BCF37E28AEC4}"/>
                  </a:ext>
                </a:extLst>
              </p:cNvPr>
              <p:cNvSpPr txBox="1">
                <a:spLocks noChangeArrowheads="1"/>
              </p:cNvSpPr>
              <p:nvPr/>
            </p:nvSpPr>
            <p:spPr bwMode="auto">
              <a:xfrm>
                <a:off x="4462" y="1790"/>
                <a:ext cx="496" cy="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800" dirty="0"/>
                  <a:t>  </a:t>
                </a:r>
                <a:r>
                  <a:rPr lang="en-US" altLang="en-US" sz="1600" dirty="0"/>
                  <a:t>Full</a:t>
                </a:r>
              </a:p>
              <a:p>
                <a:pPr>
                  <a:spcBef>
                    <a:spcPct val="0"/>
                  </a:spcBef>
                  <a:buSzTx/>
                  <a:buFontTx/>
                  <a:buNone/>
                </a:pPr>
                <a:r>
                  <a:rPr lang="en-US" altLang="en-US" sz="1600" dirty="0"/>
                  <a:t> Adder</a:t>
                </a:r>
              </a:p>
            </p:txBody>
          </p:sp>
          <p:sp>
            <p:nvSpPr>
              <p:cNvPr id="11303" name="Line 20">
                <a:extLst>
                  <a:ext uri="{FF2B5EF4-FFF2-40B4-BE49-F238E27FC236}">
                    <a16:creationId xmlns:a16="http://schemas.microsoft.com/office/drawing/2014/main" id="{CEC02DF9-BA84-9C7F-42DB-BD786D5D44A0}"/>
                  </a:ext>
                </a:extLst>
              </p:cNvPr>
              <p:cNvSpPr>
                <a:spLocks noChangeShapeType="1"/>
              </p:cNvSpPr>
              <p:nvPr/>
            </p:nvSpPr>
            <p:spPr bwMode="auto">
              <a:xfrm>
                <a:off x="5112" y="1994"/>
                <a:ext cx="144" cy="0"/>
              </a:xfrm>
              <a:prstGeom prst="line">
                <a:avLst/>
              </a:prstGeom>
              <a:noFill/>
              <a:ln w="12700">
                <a:solidFill>
                  <a:schemeClr val="tx1"/>
                </a:solidFill>
                <a:round/>
                <a:headEnd type="triangle"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04" name="Text Box 21">
                <a:extLst>
                  <a:ext uri="{FF2B5EF4-FFF2-40B4-BE49-F238E27FC236}">
                    <a16:creationId xmlns:a16="http://schemas.microsoft.com/office/drawing/2014/main" id="{8921F496-9FFA-2B00-38C1-D0D0369D35B9}"/>
                  </a:ext>
                </a:extLst>
              </p:cNvPr>
              <p:cNvSpPr txBox="1">
                <a:spLocks noChangeArrowheads="1"/>
              </p:cNvSpPr>
              <p:nvPr/>
            </p:nvSpPr>
            <p:spPr bwMode="auto">
              <a:xfrm>
                <a:off x="4400" y="1434"/>
                <a:ext cx="2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X0</a:t>
                </a:r>
                <a:endParaRPr lang="en-US" altLang="en-US" dirty="0"/>
              </a:p>
            </p:txBody>
          </p:sp>
          <p:sp>
            <p:nvSpPr>
              <p:cNvPr id="11305" name="Text Box 22">
                <a:extLst>
                  <a:ext uri="{FF2B5EF4-FFF2-40B4-BE49-F238E27FC236}">
                    <a16:creationId xmlns:a16="http://schemas.microsoft.com/office/drawing/2014/main" id="{55155D8F-D7FC-077E-9CFE-C4150AD2A716}"/>
                  </a:ext>
                </a:extLst>
              </p:cNvPr>
              <p:cNvSpPr txBox="1">
                <a:spLocks noChangeArrowheads="1"/>
              </p:cNvSpPr>
              <p:nvPr/>
            </p:nvSpPr>
            <p:spPr bwMode="auto">
              <a:xfrm>
                <a:off x="4738" y="1434"/>
                <a:ext cx="2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Y0</a:t>
                </a:r>
                <a:endParaRPr lang="en-US" altLang="en-US" dirty="0"/>
              </a:p>
            </p:txBody>
          </p:sp>
          <p:sp>
            <p:nvSpPr>
              <p:cNvPr id="11306" name="Text Box 23">
                <a:extLst>
                  <a:ext uri="{FF2B5EF4-FFF2-40B4-BE49-F238E27FC236}">
                    <a16:creationId xmlns:a16="http://schemas.microsoft.com/office/drawing/2014/main" id="{90685552-C367-8AF6-1622-05495EF788E7}"/>
                  </a:ext>
                </a:extLst>
              </p:cNvPr>
              <p:cNvSpPr txBox="1">
                <a:spLocks noChangeArrowheads="1"/>
              </p:cNvSpPr>
              <p:nvPr/>
            </p:nvSpPr>
            <p:spPr bwMode="auto">
              <a:xfrm>
                <a:off x="4543" y="2373"/>
                <a:ext cx="251"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S0</a:t>
                </a:r>
                <a:endParaRPr lang="en-US" altLang="en-US" dirty="0"/>
              </a:p>
            </p:txBody>
          </p:sp>
          <p:sp>
            <p:nvSpPr>
              <p:cNvPr id="11307" name="Text Box 24">
                <a:extLst>
                  <a:ext uri="{FF2B5EF4-FFF2-40B4-BE49-F238E27FC236}">
                    <a16:creationId xmlns:a16="http://schemas.microsoft.com/office/drawing/2014/main" id="{8C14006F-DC05-04D1-E870-3B310965B2D1}"/>
                  </a:ext>
                </a:extLst>
              </p:cNvPr>
              <p:cNvSpPr txBox="1">
                <a:spLocks noChangeArrowheads="1"/>
              </p:cNvSpPr>
              <p:nvPr/>
            </p:nvSpPr>
            <p:spPr bwMode="auto">
              <a:xfrm>
                <a:off x="4843" y="1903"/>
                <a:ext cx="297"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C-in</a:t>
                </a:r>
                <a:endParaRPr lang="en-US" altLang="en-US" dirty="0"/>
              </a:p>
            </p:txBody>
          </p:sp>
          <p:sp>
            <p:nvSpPr>
              <p:cNvPr id="11308" name="Line 25">
                <a:extLst>
                  <a:ext uri="{FF2B5EF4-FFF2-40B4-BE49-F238E27FC236}">
                    <a16:creationId xmlns:a16="http://schemas.microsoft.com/office/drawing/2014/main" id="{F7D96171-A3FA-8494-9A3C-890D2FB51F15}"/>
                  </a:ext>
                </a:extLst>
              </p:cNvPr>
              <p:cNvSpPr>
                <a:spLocks noChangeShapeType="1"/>
              </p:cNvSpPr>
              <p:nvPr/>
            </p:nvSpPr>
            <p:spPr bwMode="auto">
              <a:xfrm>
                <a:off x="4502" y="1616"/>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09" name="Line 26">
                <a:extLst>
                  <a:ext uri="{FF2B5EF4-FFF2-40B4-BE49-F238E27FC236}">
                    <a16:creationId xmlns:a16="http://schemas.microsoft.com/office/drawing/2014/main" id="{A4671761-41C6-B41D-D076-4E0946AC782E}"/>
                  </a:ext>
                </a:extLst>
              </p:cNvPr>
              <p:cNvSpPr>
                <a:spLocks noChangeShapeType="1"/>
              </p:cNvSpPr>
              <p:nvPr/>
            </p:nvSpPr>
            <p:spPr bwMode="auto">
              <a:xfrm>
                <a:off x="4844" y="1619"/>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10" name="Text Box 27">
                <a:extLst>
                  <a:ext uri="{FF2B5EF4-FFF2-40B4-BE49-F238E27FC236}">
                    <a16:creationId xmlns:a16="http://schemas.microsoft.com/office/drawing/2014/main" id="{05B4E0D0-0593-F957-4526-993FE56C7056}"/>
                  </a:ext>
                </a:extLst>
              </p:cNvPr>
              <p:cNvSpPr txBox="1">
                <a:spLocks noChangeArrowheads="1"/>
              </p:cNvSpPr>
              <p:nvPr/>
            </p:nvSpPr>
            <p:spPr bwMode="auto">
              <a:xfrm>
                <a:off x="4208" y="1913"/>
                <a:ext cx="350"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C-out</a:t>
                </a:r>
                <a:endParaRPr lang="en-US" altLang="en-US" dirty="0"/>
              </a:p>
            </p:txBody>
          </p:sp>
          <p:sp>
            <p:nvSpPr>
              <p:cNvPr id="11311" name="Line 28">
                <a:extLst>
                  <a:ext uri="{FF2B5EF4-FFF2-40B4-BE49-F238E27FC236}">
                    <a16:creationId xmlns:a16="http://schemas.microsoft.com/office/drawing/2014/main" id="{B917B3F6-099D-B94D-9BA7-211CC773DD83}"/>
                  </a:ext>
                </a:extLst>
              </p:cNvPr>
              <p:cNvSpPr>
                <a:spLocks noChangeShapeType="1"/>
              </p:cNvSpPr>
              <p:nvPr/>
            </p:nvSpPr>
            <p:spPr bwMode="auto">
              <a:xfrm>
                <a:off x="4640" y="2252"/>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12" name="Text Box 43">
                <a:extLst>
                  <a:ext uri="{FF2B5EF4-FFF2-40B4-BE49-F238E27FC236}">
                    <a16:creationId xmlns:a16="http://schemas.microsoft.com/office/drawing/2014/main" id="{AAC57862-8876-894A-ECD7-94E827717533}"/>
                  </a:ext>
                </a:extLst>
              </p:cNvPr>
              <p:cNvSpPr txBox="1">
                <a:spLocks noChangeArrowheads="1"/>
              </p:cNvSpPr>
              <p:nvPr/>
            </p:nvSpPr>
            <p:spPr bwMode="auto">
              <a:xfrm>
                <a:off x="5211" y="1899"/>
                <a:ext cx="401"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400" dirty="0"/>
                  <a:t>C0 =0</a:t>
                </a:r>
              </a:p>
            </p:txBody>
          </p:sp>
          <p:grpSp>
            <p:nvGrpSpPr>
              <p:cNvPr id="11313" name="Group 59">
                <a:extLst>
                  <a:ext uri="{FF2B5EF4-FFF2-40B4-BE49-F238E27FC236}">
                    <a16:creationId xmlns:a16="http://schemas.microsoft.com/office/drawing/2014/main" id="{EB6F2453-7581-D209-C8A1-CE3A1D17BC33}"/>
                  </a:ext>
                </a:extLst>
              </p:cNvPr>
              <p:cNvGrpSpPr>
                <a:grpSpLocks/>
              </p:cNvGrpSpPr>
              <p:nvPr/>
            </p:nvGrpSpPr>
            <p:grpSpPr bwMode="auto">
              <a:xfrm>
                <a:off x="1637" y="1434"/>
                <a:ext cx="1180" cy="1151"/>
                <a:chOff x="2475" y="1441"/>
                <a:chExt cx="1180" cy="1151"/>
              </a:xfrm>
            </p:grpSpPr>
            <p:sp>
              <p:nvSpPr>
                <p:cNvPr id="11330" name="Rectangle 60">
                  <a:extLst>
                    <a:ext uri="{FF2B5EF4-FFF2-40B4-BE49-F238E27FC236}">
                      <a16:creationId xmlns:a16="http://schemas.microsoft.com/office/drawing/2014/main" id="{737B714E-11AC-170F-AFED-8ACDC3B91F03}"/>
                    </a:ext>
                  </a:extLst>
                </p:cNvPr>
                <p:cNvSpPr>
                  <a:spLocks noChangeArrowheads="1"/>
                </p:cNvSpPr>
                <p:nvPr/>
              </p:nvSpPr>
              <p:spPr bwMode="auto">
                <a:xfrm>
                  <a:off x="2766" y="1775"/>
                  <a:ext cx="864" cy="480"/>
                </a:xfrm>
                <a:prstGeom prst="rect">
                  <a:avLst/>
                </a:prstGeom>
                <a:noFill/>
                <a:ln w="1905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1331" name="Text Box 61">
                  <a:extLst>
                    <a:ext uri="{FF2B5EF4-FFF2-40B4-BE49-F238E27FC236}">
                      <a16:creationId xmlns:a16="http://schemas.microsoft.com/office/drawing/2014/main" id="{350EFFD1-24D0-D259-C42B-9DC4684E8376}"/>
                    </a:ext>
                  </a:extLst>
                </p:cNvPr>
                <p:cNvSpPr txBox="1">
                  <a:spLocks noChangeArrowheads="1"/>
                </p:cNvSpPr>
                <p:nvPr/>
              </p:nvSpPr>
              <p:spPr bwMode="auto">
                <a:xfrm>
                  <a:off x="2977" y="1797"/>
                  <a:ext cx="496" cy="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800" dirty="0"/>
                    <a:t>  </a:t>
                  </a:r>
                  <a:r>
                    <a:rPr lang="en-US" altLang="en-US" sz="1600" dirty="0"/>
                    <a:t>Full</a:t>
                  </a:r>
                </a:p>
                <a:p>
                  <a:pPr>
                    <a:spcBef>
                      <a:spcPct val="0"/>
                    </a:spcBef>
                    <a:buSzTx/>
                    <a:buFontTx/>
                    <a:buNone/>
                  </a:pPr>
                  <a:r>
                    <a:rPr lang="en-US" altLang="en-US" sz="1600" dirty="0"/>
                    <a:t> Adder</a:t>
                  </a:r>
                </a:p>
              </p:txBody>
            </p:sp>
            <p:sp>
              <p:nvSpPr>
                <p:cNvPr id="11332" name="Line 62">
                  <a:extLst>
                    <a:ext uri="{FF2B5EF4-FFF2-40B4-BE49-F238E27FC236}">
                      <a16:creationId xmlns:a16="http://schemas.microsoft.com/office/drawing/2014/main" id="{D9F7CE4A-5969-CFE0-3FC8-8A6C65B4EEFD}"/>
                    </a:ext>
                  </a:extLst>
                </p:cNvPr>
                <p:cNvSpPr>
                  <a:spLocks noChangeShapeType="1"/>
                </p:cNvSpPr>
                <p:nvPr/>
              </p:nvSpPr>
              <p:spPr bwMode="auto">
                <a:xfrm flipV="1">
                  <a:off x="2475" y="2001"/>
                  <a:ext cx="288" cy="1"/>
                </a:xfrm>
                <a:prstGeom prst="line">
                  <a:avLst/>
                </a:prstGeom>
                <a:noFill/>
                <a:ln w="12700">
                  <a:solidFill>
                    <a:schemeClr val="tx1"/>
                  </a:solidFill>
                  <a:round/>
                  <a:headEnd type="triangle"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33" name="Text Box 63">
                  <a:extLst>
                    <a:ext uri="{FF2B5EF4-FFF2-40B4-BE49-F238E27FC236}">
                      <a16:creationId xmlns:a16="http://schemas.microsoft.com/office/drawing/2014/main" id="{F8472455-BDD1-816E-152F-8F5549C1E3C9}"/>
                    </a:ext>
                  </a:extLst>
                </p:cNvPr>
                <p:cNvSpPr txBox="1">
                  <a:spLocks noChangeArrowheads="1"/>
                </p:cNvSpPr>
                <p:nvPr/>
              </p:nvSpPr>
              <p:spPr bwMode="auto">
                <a:xfrm>
                  <a:off x="2915" y="1441"/>
                  <a:ext cx="2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X2</a:t>
                  </a:r>
                  <a:endParaRPr lang="en-US" altLang="en-US" dirty="0"/>
                </a:p>
              </p:txBody>
            </p:sp>
            <p:sp>
              <p:nvSpPr>
                <p:cNvPr id="11334" name="Text Box 64">
                  <a:extLst>
                    <a:ext uri="{FF2B5EF4-FFF2-40B4-BE49-F238E27FC236}">
                      <a16:creationId xmlns:a16="http://schemas.microsoft.com/office/drawing/2014/main" id="{372B2A52-2618-CA10-389E-ED643A691B50}"/>
                    </a:ext>
                  </a:extLst>
                </p:cNvPr>
                <p:cNvSpPr txBox="1">
                  <a:spLocks noChangeArrowheads="1"/>
                </p:cNvSpPr>
                <p:nvPr/>
              </p:nvSpPr>
              <p:spPr bwMode="auto">
                <a:xfrm>
                  <a:off x="3253" y="1441"/>
                  <a:ext cx="2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Y2</a:t>
                  </a:r>
                  <a:endParaRPr lang="en-US" altLang="en-US" dirty="0"/>
                </a:p>
              </p:txBody>
            </p:sp>
            <p:sp>
              <p:nvSpPr>
                <p:cNvPr id="11335" name="Text Box 65">
                  <a:extLst>
                    <a:ext uri="{FF2B5EF4-FFF2-40B4-BE49-F238E27FC236}">
                      <a16:creationId xmlns:a16="http://schemas.microsoft.com/office/drawing/2014/main" id="{3457FD52-1610-90E7-1877-F1FDE36AE2C6}"/>
                    </a:ext>
                  </a:extLst>
                </p:cNvPr>
                <p:cNvSpPr txBox="1">
                  <a:spLocks noChangeArrowheads="1"/>
                </p:cNvSpPr>
                <p:nvPr/>
              </p:nvSpPr>
              <p:spPr bwMode="auto">
                <a:xfrm>
                  <a:off x="3058" y="2380"/>
                  <a:ext cx="251"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S2</a:t>
                  </a:r>
                  <a:endParaRPr lang="en-US" altLang="en-US" dirty="0"/>
                </a:p>
              </p:txBody>
            </p:sp>
            <p:sp>
              <p:nvSpPr>
                <p:cNvPr id="11336" name="Text Box 66">
                  <a:extLst>
                    <a:ext uri="{FF2B5EF4-FFF2-40B4-BE49-F238E27FC236}">
                      <a16:creationId xmlns:a16="http://schemas.microsoft.com/office/drawing/2014/main" id="{EA222925-F4E3-0A89-39F5-1596E02FF366}"/>
                    </a:ext>
                  </a:extLst>
                </p:cNvPr>
                <p:cNvSpPr txBox="1">
                  <a:spLocks noChangeArrowheads="1"/>
                </p:cNvSpPr>
                <p:nvPr/>
              </p:nvSpPr>
              <p:spPr bwMode="auto">
                <a:xfrm>
                  <a:off x="3358" y="1910"/>
                  <a:ext cx="297"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C-in</a:t>
                  </a:r>
                  <a:endParaRPr lang="en-US" altLang="en-US" dirty="0"/>
                </a:p>
              </p:txBody>
            </p:sp>
            <p:sp>
              <p:nvSpPr>
                <p:cNvPr id="11337" name="Line 67">
                  <a:extLst>
                    <a:ext uri="{FF2B5EF4-FFF2-40B4-BE49-F238E27FC236}">
                      <a16:creationId xmlns:a16="http://schemas.microsoft.com/office/drawing/2014/main" id="{B033C0B2-C5A5-D52F-1698-EE7AF5F92F28}"/>
                    </a:ext>
                  </a:extLst>
                </p:cNvPr>
                <p:cNvSpPr>
                  <a:spLocks noChangeShapeType="1"/>
                </p:cNvSpPr>
                <p:nvPr/>
              </p:nvSpPr>
              <p:spPr bwMode="auto">
                <a:xfrm>
                  <a:off x="3017" y="1623"/>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38" name="Line 68">
                  <a:extLst>
                    <a:ext uri="{FF2B5EF4-FFF2-40B4-BE49-F238E27FC236}">
                      <a16:creationId xmlns:a16="http://schemas.microsoft.com/office/drawing/2014/main" id="{B59DFD0F-4213-389B-A192-83C80E7F57FB}"/>
                    </a:ext>
                  </a:extLst>
                </p:cNvPr>
                <p:cNvSpPr>
                  <a:spLocks noChangeShapeType="1"/>
                </p:cNvSpPr>
                <p:nvPr/>
              </p:nvSpPr>
              <p:spPr bwMode="auto">
                <a:xfrm>
                  <a:off x="3359" y="1626"/>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39" name="Text Box 69">
                  <a:extLst>
                    <a:ext uri="{FF2B5EF4-FFF2-40B4-BE49-F238E27FC236}">
                      <a16:creationId xmlns:a16="http://schemas.microsoft.com/office/drawing/2014/main" id="{4BE6C715-EF1A-F761-034B-3794E34D9288}"/>
                    </a:ext>
                  </a:extLst>
                </p:cNvPr>
                <p:cNvSpPr txBox="1">
                  <a:spLocks noChangeArrowheads="1"/>
                </p:cNvSpPr>
                <p:nvPr/>
              </p:nvSpPr>
              <p:spPr bwMode="auto">
                <a:xfrm>
                  <a:off x="2723" y="1920"/>
                  <a:ext cx="350"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C-out</a:t>
                  </a:r>
                  <a:endParaRPr lang="en-US" altLang="en-US" dirty="0"/>
                </a:p>
              </p:txBody>
            </p:sp>
            <p:sp>
              <p:nvSpPr>
                <p:cNvPr id="11340" name="Line 70">
                  <a:extLst>
                    <a:ext uri="{FF2B5EF4-FFF2-40B4-BE49-F238E27FC236}">
                      <a16:creationId xmlns:a16="http://schemas.microsoft.com/office/drawing/2014/main" id="{206641FA-96B8-950D-8F04-A1C6DFB78351}"/>
                    </a:ext>
                  </a:extLst>
                </p:cNvPr>
                <p:cNvSpPr>
                  <a:spLocks noChangeShapeType="1"/>
                </p:cNvSpPr>
                <p:nvPr/>
              </p:nvSpPr>
              <p:spPr bwMode="auto">
                <a:xfrm>
                  <a:off x="3155" y="2259"/>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grpSp>
            <p:nvGrpSpPr>
              <p:cNvPr id="11314" name="Group 71">
                <a:extLst>
                  <a:ext uri="{FF2B5EF4-FFF2-40B4-BE49-F238E27FC236}">
                    <a16:creationId xmlns:a16="http://schemas.microsoft.com/office/drawing/2014/main" id="{CE684219-0EB1-F608-E544-30B7B31A1B48}"/>
                  </a:ext>
                </a:extLst>
              </p:cNvPr>
              <p:cNvGrpSpPr>
                <a:grpSpLocks/>
              </p:cNvGrpSpPr>
              <p:nvPr/>
            </p:nvGrpSpPr>
            <p:grpSpPr bwMode="auto">
              <a:xfrm>
                <a:off x="492" y="1434"/>
                <a:ext cx="1180" cy="1151"/>
                <a:chOff x="2475" y="1441"/>
                <a:chExt cx="1180" cy="1151"/>
              </a:xfrm>
            </p:grpSpPr>
            <p:sp>
              <p:nvSpPr>
                <p:cNvPr id="11319" name="Rectangle 72">
                  <a:extLst>
                    <a:ext uri="{FF2B5EF4-FFF2-40B4-BE49-F238E27FC236}">
                      <a16:creationId xmlns:a16="http://schemas.microsoft.com/office/drawing/2014/main" id="{29090BF0-A321-9699-CA39-55694FB6A5EF}"/>
                    </a:ext>
                  </a:extLst>
                </p:cNvPr>
                <p:cNvSpPr>
                  <a:spLocks noChangeArrowheads="1"/>
                </p:cNvSpPr>
                <p:nvPr/>
              </p:nvSpPr>
              <p:spPr bwMode="auto">
                <a:xfrm>
                  <a:off x="2766" y="1775"/>
                  <a:ext cx="864" cy="480"/>
                </a:xfrm>
                <a:prstGeom prst="rect">
                  <a:avLst/>
                </a:prstGeom>
                <a:noFill/>
                <a:ln w="1905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1320" name="Text Box 73">
                  <a:extLst>
                    <a:ext uri="{FF2B5EF4-FFF2-40B4-BE49-F238E27FC236}">
                      <a16:creationId xmlns:a16="http://schemas.microsoft.com/office/drawing/2014/main" id="{8F4A1957-6AD7-B4FB-1587-1CE2BDA182C7}"/>
                    </a:ext>
                  </a:extLst>
                </p:cNvPr>
                <p:cNvSpPr txBox="1">
                  <a:spLocks noChangeArrowheads="1"/>
                </p:cNvSpPr>
                <p:nvPr/>
              </p:nvSpPr>
              <p:spPr bwMode="auto">
                <a:xfrm>
                  <a:off x="2977" y="1797"/>
                  <a:ext cx="496" cy="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800" dirty="0"/>
                    <a:t>  </a:t>
                  </a:r>
                  <a:r>
                    <a:rPr lang="en-US" altLang="en-US" sz="1600" dirty="0"/>
                    <a:t>Full</a:t>
                  </a:r>
                </a:p>
                <a:p>
                  <a:pPr>
                    <a:spcBef>
                      <a:spcPct val="0"/>
                    </a:spcBef>
                    <a:buSzTx/>
                    <a:buFontTx/>
                    <a:buNone/>
                  </a:pPr>
                  <a:r>
                    <a:rPr lang="en-US" altLang="en-US" sz="1600" dirty="0"/>
                    <a:t> Adder</a:t>
                  </a:r>
                </a:p>
              </p:txBody>
            </p:sp>
            <p:sp>
              <p:nvSpPr>
                <p:cNvPr id="11321" name="Line 74">
                  <a:extLst>
                    <a:ext uri="{FF2B5EF4-FFF2-40B4-BE49-F238E27FC236}">
                      <a16:creationId xmlns:a16="http://schemas.microsoft.com/office/drawing/2014/main" id="{01FB63C2-1E1A-FEC8-6247-2B57CB9C1506}"/>
                    </a:ext>
                  </a:extLst>
                </p:cNvPr>
                <p:cNvSpPr>
                  <a:spLocks noChangeShapeType="1"/>
                </p:cNvSpPr>
                <p:nvPr/>
              </p:nvSpPr>
              <p:spPr bwMode="auto">
                <a:xfrm flipV="1">
                  <a:off x="2475" y="2001"/>
                  <a:ext cx="288" cy="1"/>
                </a:xfrm>
                <a:prstGeom prst="line">
                  <a:avLst/>
                </a:prstGeom>
                <a:noFill/>
                <a:ln w="12700">
                  <a:solidFill>
                    <a:schemeClr val="tx1"/>
                  </a:solidFill>
                  <a:round/>
                  <a:headEnd type="triangle"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22" name="Text Box 75">
                  <a:extLst>
                    <a:ext uri="{FF2B5EF4-FFF2-40B4-BE49-F238E27FC236}">
                      <a16:creationId xmlns:a16="http://schemas.microsoft.com/office/drawing/2014/main" id="{C6C87753-72BA-DBE9-3F2E-F3F567851011}"/>
                    </a:ext>
                  </a:extLst>
                </p:cNvPr>
                <p:cNvSpPr txBox="1">
                  <a:spLocks noChangeArrowheads="1"/>
                </p:cNvSpPr>
                <p:nvPr/>
              </p:nvSpPr>
              <p:spPr bwMode="auto">
                <a:xfrm>
                  <a:off x="2915" y="1441"/>
                  <a:ext cx="2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X3</a:t>
                  </a:r>
                  <a:endParaRPr lang="en-US" altLang="en-US" dirty="0"/>
                </a:p>
              </p:txBody>
            </p:sp>
            <p:sp>
              <p:nvSpPr>
                <p:cNvPr id="11323" name="Text Box 76">
                  <a:extLst>
                    <a:ext uri="{FF2B5EF4-FFF2-40B4-BE49-F238E27FC236}">
                      <a16:creationId xmlns:a16="http://schemas.microsoft.com/office/drawing/2014/main" id="{2277BC77-5405-C4D1-F279-9D306D099DA4}"/>
                    </a:ext>
                  </a:extLst>
                </p:cNvPr>
                <p:cNvSpPr txBox="1">
                  <a:spLocks noChangeArrowheads="1"/>
                </p:cNvSpPr>
                <p:nvPr/>
              </p:nvSpPr>
              <p:spPr bwMode="auto">
                <a:xfrm>
                  <a:off x="3253" y="1441"/>
                  <a:ext cx="27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Y3</a:t>
                  </a:r>
                  <a:endParaRPr lang="en-US" altLang="en-US" dirty="0"/>
                </a:p>
              </p:txBody>
            </p:sp>
            <p:sp>
              <p:nvSpPr>
                <p:cNvPr id="11324" name="Text Box 77">
                  <a:extLst>
                    <a:ext uri="{FF2B5EF4-FFF2-40B4-BE49-F238E27FC236}">
                      <a16:creationId xmlns:a16="http://schemas.microsoft.com/office/drawing/2014/main" id="{9C6C2B1D-EA2A-92F1-43D8-23E7668E350A}"/>
                    </a:ext>
                  </a:extLst>
                </p:cNvPr>
                <p:cNvSpPr txBox="1">
                  <a:spLocks noChangeArrowheads="1"/>
                </p:cNvSpPr>
                <p:nvPr/>
              </p:nvSpPr>
              <p:spPr bwMode="auto">
                <a:xfrm>
                  <a:off x="3058" y="2380"/>
                  <a:ext cx="251"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S3</a:t>
                  </a:r>
                  <a:endParaRPr lang="en-US" altLang="en-US" dirty="0"/>
                </a:p>
              </p:txBody>
            </p:sp>
            <p:sp>
              <p:nvSpPr>
                <p:cNvPr id="11325" name="Text Box 78">
                  <a:extLst>
                    <a:ext uri="{FF2B5EF4-FFF2-40B4-BE49-F238E27FC236}">
                      <a16:creationId xmlns:a16="http://schemas.microsoft.com/office/drawing/2014/main" id="{4ABE8F46-C5B6-D5EA-38DC-C7529C491973}"/>
                    </a:ext>
                  </a:extLst>
                </p:cNvPr>
                <p:cNvSpPr txBox="1">
                  <a:spLocks noChangeArrowheads="1"/>
                </p:cNvSpPr>
                <p:nvPr/>
              </p:nvSpPr>
              <p:spPr bwMode="auto">
                <a:xfrm>
                  <a:off x="3358" y="1910"/>
                  <a:ext cx="297"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C-in</a:t>
                  </a:r>
                  <a:endParaRPr lang="en-US" altLang="en-US" dirty="0"/>
                </a:p>
              </p:txBody>
            </p:sp>
            <p:sp>
              <p:nvSpPr>
                <p:cNvPr id="11326" name="Line 79">
                  <a:extLst>
                    <a:ext uri="{FF2B5EF4-FFF2-40B4-BE49-F238E27FC236}">
                      <a16:creationId xmlns:a16="http://schemas.microsoft.com/office/drawing/2014/main" id="{75F08375-B764-4229-1704-A6DA98B8C365}"/>
                    </a:ext>
                  </a:extLst>
                </p:cNvPr>
                <p:cNvSpPr>
                  <a:spLocks noChangeShapeType="1"/>
                </p:cNvSpPr>
                <p:nvPr/>
              </p:nvSpPr>
              <p:spPr bwMode="auto">
                <a:xfrm>
                  <a:off x="3017" y="1623"/>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27" name="Line 80">
                  <a:extLst>
                    <a:ext uri="{FF2B5EF4-FFF2-40B4-BE49-F238E27FC236}">
                      <a16:creationId xmlns:a16="http://schemas.microsoft.com/office/drawing/2014/main" id="{AA5DC437-FAAB-1211-7347-C58A992035BA}"/>
                    </a:ext>
                  </a:extLst>
                </p:cNvPr>
                <p:cNvSpPr>
                  <a:spLocks noChangeShapeType="1"/>
                </p:cNvSpPr>
                <p:nvPr/>
              </p:nvSpPr>
              <p:spPr bwMode="auto">
                <a:xfrm>
                  <a:off x="3359" y="1626"/>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328" name="Text Box 81">
                  <a:extLst>
                    <a:ext uri="{FF2B5EF4-FFF2-40B4-BE49-F238E27FC236}">
                      <a16:creationId xmlns:a16="http://schemas.microsoft.com/office/drawing/2014/main" id="{CA04CD1A-FC4F-926D-E28E-60588F0181F6}"/>
                    </a:ext>
                  </a:extLst>
                </p:cNvPr>
                <p:cNvSpPr txBox="1">
                  <a:spLocks noChangeArrowheads="1"/>
                </p:cNvSpPr>
                <p:nvPr/>
              </p:nvSpPr>
              <p:spPr bwMode="auto">
                <a:xfrm>
                  <a:off x="2723" y="1920"/>
                  <a:ext cx="350"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C-out</a:t>
                  </a:r>
                  <a:endParaRPr lang="en-US" altLang="en-US" dirty="0"/>
                </a:p>
              </p:txBody>
            </p:sp>
            <p:sp>
              <p:nvSpPr>
                <p:cNvPr id="11329" name="Line 82">
                  <a:extLst>
                    <a:ext uri="{FF2B5EF4-FFF2-40B4-BE49-F238E27FC236}">
                      <a16:creationId xmlns:a16="http://schemas.microsoft.com/office/drawing/2014/main" id="{4B549E4C-3EB8-4A76-1BEF-215E7F5D35DC}"/>
                    </a:ext>
                  </a:extLst>
                </p:cNvPr>
                <p:cNvSpPr>
                  <a:spLocks noChangeShapeType="1"/>
                </p:cNvSpPr>
                <p:nvPr/>
              </p:nvSpPr>
              <p:spPr bwMode="auto">
                <a:xfrm>
                  <a:off x="3155" y="2259"/>
                  <a:ext cx="0" cy="144"/>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
            <p:nvSpPr>
              <p:cNvPr id="11315" name="Text Box 84">
                <a:extLst>
                  <a:ext uri="{FF2B5EF4-FFF2-40B4-BE49-F238E27FC236}">
                    <a16:creationId xmlns:a16="http://schemas.microsoft.com/office/drawing/2014/main" id="{42D88703-8D76-829B-BA4B-0CE6BD214054}"/>
                  </a:ext>
                </a:extLst>
              </p:cNvPr>
              <p:cNvSpPr txBox="1">
                <a:spLocks noChangeArrowheads="1"/>
              </p:cNvSpPr>
              <p:nvPr/>
            </p:nvSpPr>
            <p:spPr bwMode="auto">
              <a:xfrm>
                <a:off x="3983" y="1833"/>
                <a:ext cx="253"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400" dirty="0"/>
                  <a:t>C1</a:t>
                </a:r>
                <a:endParaRPr lang="en-US" altLang="en-US" dirty="0"/>
              </a:p>
            </p:txBody>
          </p:sp>
          <p:sp>
            <p:nvSpPr>
              <p:cNvPr id="11316" name="Text Box 85">
                <a:extLst>
                  <a:ext uri="{FF2B5EF4-FFF2-40B4-BE49-F238E27FC236}">
                    <a16:creationId xmlns:a16="http://schemas.microsoft.com/office/drawing/2014/main" id="{6744BDD8-EA30-A766-6AAC-7392295B467B}"/>
                  </a:ext>
                </a:extLst>
              </p:cNvPr>
              <p:cNvSpPr txBox="1">
                <a:spLocks noChangeArrowheads="1"/>
              </p:cNvSpPr>
              <p:nvPr/>
            </p:nvSpPr>
            <p:spPr bwMode="auto">
              <a:xfrm>
                <a:off x="2809" y="1831"/>
                <a:ext cx="253"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400" dirty="0"/>
                  <a:t>C2</a:t>
                </a:r>
                <a:endParaRPr lang="en-US" altLang="en-US" dirty="0"/>
              </a:p>
            </p:txBody>
          </p:sp>
          <p:sp>
            <p:nvSpPr>
              <p:cNvPr id="11317" name="Text Box 86">
                <a:extLst>
                  <a:ext uri="{FF2B5EF4-FFF2-40B4-BE49-F238E27FC236}">
                    <a16:creationId xmlns:a16="http://schemas.microsoft.com/office/drawing/2014/main" id="{61B44F67-3ED7-28A9-1BE8-B72BC46EAA7B}"/>
                  </a:ext>
                </a:extLst>
              </p:cNvPr>
              <p:cNvSpPr txBox="1">
                <a:spLocks noChangeArrowheads="1"/>
              </p:cNvSpPr>
              <p:nvPr/>
            </p:nvSpPr>
            <p:spPr bwMode="auto">
              <a:xfrm>
                <a:off x="1672" y="1831"/>
                <a:ext cx="253"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400" dirty="0"/>
                  <a:t>C3</a:t>
                </a:r>
                <a:endParaRPr lang="en-US" altLang="en-US" dirty="0"/>
              </a:p>
            </p:txBody>
          </p:sp>
          <p:sp>
            <p:nvSpPr>
              <p:cNvPr id="11318" name="Text Box 87">
                <a:extLst>
                  <a:ext uri="{FF2B5EF4-FFF2-40B4-BE49-F238E27FC236}">
                    <a16:creationId xmlns:a16="http://schemas.microsoft.com/office/drawing/2014/main" id="{7206556E-07EA-D725-8CB3-2D26692DB247}"/>
                  </a:ext>
                </a:extLst>
              </p:cNvPr>
              <p:cNvSpPr txBox="1">
                <a:spLocks noChangeArrowheads="1"/>
              </p:cNvSpPr>
              <p:nvPr/>
            </p:nvSpPr>
            <p:spPr bwMode="auto">
              <a:xfrm>
                <a:off x="272" y="1886"/>
                <a:ext cx="253"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400" dirty="0"/>
                  <a:t>C4</a:t>
                </a:r>
                <a:endParaRPr lang="en-US" altLang="en-US" dirty="0"/>
              </a:p>
            </p:txBody>
          </p:sp>
        </p:grpSp>
        <p:sp>
          <p:nvSpPr>
            <p:cNvPr id="11297" name="Text Box 89">
              <a:extLst>
                <a:ext uri="{FF2B5EF4-FFF2-40B4-BE49-F238E27FC236}">
                  <a16:creationId xmlns:a16="http://schemas.microsoft.com/office/drawing/2014/main" id="{D5CB91B3-0441-727A-4AB7-03C214B050F0}"/>
                </a:ext>
              </a:extLst>
            </p:cNvPr>
            <p:cNvSpPr txBox="1">
              <a:spLocks noChangeArrowheads="1"/>
            </p:cNvSpPr>
            <p:nvPr/>
          </p:nvSpPr>
          <p:spPr bwMode="auto">
            <a:xfrm>
              <a:off x="2115" y="1883"/>
              <a:ext cx="146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Data inputs to be added</a:t>
              </a:r>
              <a:r>
                <a:rPr lang="en-US" altLang="en-US" dirty="0"/>
                <a:t> </a:t>
              </a:r>
            </a:p>
          </p:txBody>
        </p:sp>
        <p:sp>
          <p:nvSpPr>
            <p:cNvPr id="11298" name="Text Box 90">
              <a:extLst>
                <a:ext uri="{FF2B5EF4-FFF2-40B4-BE49-F238E27FC236}">
                  <a16:creationId xmlns:a16="http://schemas.microsoft.com/office/drawing/2014/main" id="{FEA23EA7-BE85-C479-8820-94DECBA00039}"/>
                </a:ext>
              </a:extLst>
            </p:cNvPr>
            <p:cNvSpPr txBox="1">
              <a:spLocks noChangeArrowheads="1"/>
            </p:cNvSpPr>
            <p:nvPr/>
          </p:nvSpPr>
          <p:spPr bwMode="auto">
            <a:xfrm>
              <a:off x="2466" y="3303"/>
              <a:ext cx="760"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Sum output</a:t>
              </a:r>
              <a:endParaRPr lang="en-US" altLang="en-US" dirty="0"/>
            </a:p>
          </p:txBody>
        </p:sp>
      </p:grpSp>
      <p:sp>
        <p:nvSpPr>
          <p:cNvPr id="84059" name="Rectangle 91">
            <a:extLst>
              <a:ext uri="{FF2B5EF4-FFF2-40B4-BE49-F238E27FC236}">
                <a16:creationId xmlns:a16="http://schemas.microsoft.com/office/drawing/2014/main" id="{F048D08B-3697-274B-69E9-66ADF2486938}"/>
              </a:ext>
            </a:extLst>
          </p:cNvPr>
          <p:cNvSpPr>
            <a:spLocks noGrp="1" noChangeArrowheads="1"/>
          </p:cNvSpPr>
          <p:nvPr>
            <p:ph type="title"/>
          </p:nvPr>
        </p:nvSpPr>
        <p:spPr>
          <a:xfrm>
            <a:off x="526048" y="759153"/>
            <a:ext cx="8001000" cy="268287"/>
          </a:xfrm>
        </p:spPr>
        <p:txBody>
          <a:bodyPr/>
          <a:lstStyle/>
          <a:p>
            <a:pPr>
              <a:defRPr/>
            </a:pPr>
            <a:r>
              <a:rPr lang="en-US" dirty="0"/>
              <a:t>4-bit Carry Ripple Adder</a:t>
            </a:r>
          </a:p>
        </p:txBody>
      </p:sp>
      <p:sp>
        <p:nvSpPr>
          <p:cNvPr id="11268" name="Text Box 92">
            <a:extLst>
              <a:ext uri="{FF2B5EF4-FFF2-40B4-BE49-F238E27FC236}">
                <a16:creationId xmlns:a16="http://schemas.microsoft.com/office/drawing/2014/main" id="{3C54B1A3-6674-72A3-CE25-0BDB4033B800}"/>
              </a:ext>
            </a:extLst>
          </p:cNvPr>
          <p:cNvSpPr txBox="1">
            <a:spLocks noChangeArrowheads="1"/>
          </p:cNvSpPr>
          <p:nvPr/>
        </p:nvSpPr>
        <p:spPr bwMode="auto">
          <a:xfrm>
            <a:off x="1798249" y="1725420"/>
            <a:ext cx="3608388" cy="155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dirty="0"/>
              <a:t>Adds two 4-bit numbers:</a:t>
            </a:r>
          </a:p>
          <a:p>
            <a:pPr>
              <a:spcBef>
                <a:spcPct val="0"/>
              </a:spcBef>
              <a:buSzTx/>
              <a:buFontTx/>
              <a:buNone/>
            </a:pPr>
            <a:r>
              <a:rPr lang="en-US" altLang="en-US" sz="1600" dirty="0"/>
              <a:t>                  X = X3  X2  X1  X0 </a:t>
            </a:r>
          </a:p>
          <a:p>
            <a:pPr>
              <a:spcBef>
                <a:spcPct val="0"/>
              </a:spcBef>
              <a:buSzTx/>
              <a:buFontTx/>
              <a:buNone/>
            </a:pPr>
            <a:r>
              <a:rPr lang="en-US" altLang="en-US" sz="1600" dirty="0"/>
              <a:t>                  Y = Y3  Y2  Y1  Y0 </a:t>
            </a:r>
          </a:p>
          <a:p>
            <a:pPr>
              <a:spcBef>
                <a:spcPct val="0"/>
              </a:spcBef>
              <a:buSzTx/>
              <a:buFontTx/>
              <a:buNone/>
            </a:pPr>
            <a:r>
              <a:rPr lang="en-US" altLang="en-US" sz="1600" dirty="0"/>
              <a:t>producing the sum  S =  S3  S2  S1  S0 , </a:t>
            </a:r>
          </a:p>
          <a:p>
            <a:pPr>
              <a:spcBef>
                <a:spcPct val="0"/>
              </a:spcBef>
              <a:buSzTx/>
              <a:buFontTx/>
              <a:buNone/>
            </a:pPr>
            <a:r>
              <a:rPr lang="en-US" altLang="en-US" sz="1600" dirty="0"/>
              <a:t> C-out = C4  from the most  significant </a:t>
            </a:r>
          </a:p>
          <a:p>
            <a:pPr>
              <a:spcBef>
                <a:spcPct val="0"/>
              </a:spcBef>
              <a:buSzTx/>
              <a:buFontTx/>
              <a:buNone/>
            </a:pPr>
            <a:r>
              <a:rPr lang="en-US" altLang="en-US" sz="1600" dirty="0"/>
              <a:t>position j=3</a:t>
            </a:r>
          </a:p>
        </p:txBody>
      </p:sp>
      <p:grpSp>
        <p:nvGrpSpPr>
          <p:cNvPr id="11269" name="Group 121">
            <a:extLst>
              <a:ext uri="{FF2B5EF4-FFF2-40B4-BE49-F238E27FC236}">
                <a16:creationId xmlns:a16="http://schemas.microsoft.com/office/drawing/2014/main" id="{1DC59862-3458-27E9-97E2-FA2CCD1E16CE}"/>
              </a:ext>
            </a:extLst>
          </p:cNvPr>
          <p:cNvGrpSpPr>
            <a:grpSpLocks/>
          </p:cNvGrpSpPr>
          <p:nvPr/>
        </p:nvGrpSpPr>
        <p:grpSpPr bwMode="auto">
          <a:xfrm>
            <a:off x="6187412" y="1226226"/>
            <a:ext cx="3976687" cy="2847975"/>
            <a:chOff x="3063" y="414"/>
            <a:chExt cx="2505" cy="1794"/>
          </a:xfrm>
        </p:grpSpPr>
        <p:sp>
          <p:nvSpPr>
            <p:cNvPr id="11271" name="Line 95">
              <a:extLst>
                <a:ext uri="{FF2B5EF4-FFF2-40B4-BE49-F238E27FC236}">
                  <a16:creationId xmlns:a16="http://schemas.microsoft.com/office/drawing/2014/main" id="{B5C0D0AE-2B4B-2E03-A537-BE8719629A8F}"/>
                </a:ext>
              </a:extLst>
            </p:cNvPr>
            <p:cNvSpPr>
              <a:spLocks noChangeAspect="1" noChangeShapeType="1"/>
            </p:cNvSpPr>
            <p:nvPr/>
          </p:nvSpPr>
          <p:spPr bwMode="auto">
            <a:xfrm>
              <a:off x="3920" y="790"/>
              <a:ext cx="0" cy="187"/>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72" name="Line 96">
              <a:extLst>
                <a:ext uri="{FF2B5EF4-FFF2-40B4-BE49-F238E27FC236}">
                  <a16:creationId xmlns:a16="http://schemas.microsoft.com/office/drawing/2014/main" id="{B1FA370D-6575-7077-7334-C38DE6FDDF82}"/>
                </a:ext>
              </a:extLst>
            </p:cNvPr>
            <p:cNvSpPr>
              <a:spLocks noChangeAspect="1" noChangeShapeType="1"/>
            </p:cNvSpPr>
            <p:nvPr/>
          </p:nvSpPr>
          <p:spPr bwMode="auto">
            <a:xfrm>
              <a:off x="4031" y="794"/>
              <a:ext cx="0" cy="187"/>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73" name="Rectangle 97">
              <a:extLst>
                <a:ext uri="{FF2B5EF4-FFF2-40B4-BE49-F238E27FC236}">
                  <a16:creationId xmlns:a16="http://schemas.microsoft.com/office/drawing/2014/main" id="{32139837-74E1-2C4F-9C55-B5E9677CB4C2}"/>
                </a:ext>
              </a:extLst>
            </p:cNvPr>
            <p:cNvSpPr>
              <a:spLocks noChangeAspect="1" noChangeArrowheads="1"/>
            </p:cNvSpPr>
            <p:nvPr/>
          </p:nvSpPr>
          <p:spPr bwMode="auto">
            <a:xfrm>
              <a:off x="3684" y="987"/>
              <a:ext cx="1121" cy="623"/>
            </a:xfrm>
            <a:prstGeom prst="rect">
              <a:avLst/>
            </a:prstGeom>
            <a:noFill/>
            <a:ln w="1905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1274" name="Text Box 98">
              <a:extLst>
                <a:ext uri="{FF2B5EF4-FFF2-40B4-BE49-F238E27FC236}">
                  <a16:creationId xmlns:a16="http://schemas.microsoft.com/office/drawing/2014/main" id="{4026D292-D26F-32BD-B26F-A68D6FE9F961}"/>
                </a:ext>
              </a:extLst>
            </p:cNvPr>
            <p:cNvSpPr txBox="1">
              <a:spLocks noChangeAspect="1" noChangeArrowheads="1"/>
            </p:cNvSpPr>
            <p:nvPr/>
          </p:nvSpPr>
          <p:spPr bwMode="auto">
            <a:xfrm>
              <a:off x="3986" y="1065"/>
              <a:ext cx="496" cy="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800" dirty="0"/>
                <a:t>  </a:t>
              </a:r>
              <a:r>
                <a:rPr lang="en-US" altLang="en-US" sz="1600" dirty="0"/>
                <a:t>4-bit</a:t>
              </a:r>
            </a:p>
            <a:p>
              <a:pPr>
                <a:spcBef>
                  <a:spcPct val="0"/>
                </a:spcBef>
                <a:buSzTx/>
                <a:buFontTx/>
                <a:buNone/>
              </a:pPr>
              <a:r>
                <a:rPr lang="en-US" altLang="en-US" sz="1600" dirty="0"/>
                <a:t> Adder</a:t>
              </a:r>
            </a:p>
          </p:txBody>
        </p:sp>
        <p:sp>
          <p:nvSpPr>
            <p:cNvPr id="11275" name="Line 99">
              <a:extLst>
                <a:ext uri="{FF2B5EF4-FFF2-40B4-BE49-F238E27FC236}">
                  <a16:creationId xmlns:a16="http://schemas.microsoft.com/office/drawing/2014/main" id="{B4971C2E-5339-0DF8-49F7-3B37314B09B2}"/>
                </a:ext>
              </a:extLst>
            </p:cNvPr>
            <p:cNvSpPr>
              <a:spLocks noChangeAspect="1" noChangeShapeType="1"/>
            </p:cNvSpPr>
            <p:nvPr/>
          </p:nvSpPr>
          <p:spPr bwMode="auto">
            <a:xfrm flipV="1">
              <a:off x="3306" y="1280"/>
              <a:ext cx="374" cy="1"/>
            </a:xfrm>
            <a:prstGeom prst="line">
              <a:avLst/>
            </a:prstGeom>
            <a:noFill/>
            <a:ln w="12700">
              <a:solidFill>
                <a:schemeClr val="tx1"/>
              </a:solidFill>
              <a:round/>
              <a:headEnd type="triangle"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76" name="Text Box 100">
              <a:extLst>
                <a:ext uri="{FF2B5EF4-FFF2-40B4-BE49-F238E27FC236}">
                  <a16:creationId xmlns:a16="http://schemas.microsoft.com/office/drawing/2014/main" id="{E9C10A81-3109-3C3B-4783-F00ACADCBCC0}"/>
                </a:ext>
              </a:extLst>
            </p:cNvPr>
            <p:cNvSpPr txBox="1">
              <a:spLocks noChangeAspect="1" noChangeArrowheads="1"/>
            </p:cNvSpPr>
            <p:nvPr/>
          </p:nvSpPr>
          <p:spPr bwMode="auto">
            <a:xfrm>
              <a:off x="3637" y="638"/>
              <a:ext cx="508"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000" dirty="0"/>
                <a:t>X3X2X1X0</a:t>
              </a:r>
              <a:endParaRPr lang="en-US" altLang="en-US" dirty="0"/>
            </a:p>
          </p:txBody>
        </p:sp>
        <p:sp>
          <p:nvSpPr>
            <p:cNvPr id="11277" name="Text Box 101">
              <a:extLst>
                <a:ext uri="{FF2B5EF4-FFF2-40B4-BE49-F238E27FC236}">
                  <a16:creationId xmlns:a16="http://schemas.microsoft.com/office/drawing/2014/main" id="{8A07F239-C2EF-8B75-E4B8-69090CE9B2DE}"/>
                </a:ext>
              </a:extLst>
            </p:cNvPr>
            <p:cNvSpPr txBox="1">
              <a:spLocks noChangeAspect="1" noChangeArrowheads="1"/>
            </p:cNvSpPr>
            <p:nvPr/>
          </p:nvSpPr>
          <p:spPr bwMode="auto">
            <a:xfrm>
              <a:off x="3907" y="1790"/>
              <a:ext cx="664"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S3  S2  S1  S0</a:t>
              </a:r>
              <a:endParaRPr lang="en-US" altLang="en-US" dirty="0"/>
            </a:p>
          </p:txBody>
        </p:sp>
        <p:sp>
          <p:nvSpPr>
            <p:cNvPr id="11278" name="Text Box 102">
              <a:extLst>
                <a:ext uri="{FF2B5EF4-FFF2-40B4-BE49-F238E27FC236}">
                  <a16:creationId xmlns:a16="http://schemas.microsoft.com/office/drawing/2014/main" id="{6959AC0C-3A4E-4B0D-1E99-F836A050D30A}"/>
                </a:ext>
              </a:extLst>
            </p:cNvPr>
            <p:cNvSpPr txBox="1">
              <a:spLocks noChangeAspect="1" noChangeArrowheads="1"/>
            </p:cNvSpPr>
            <p:nvPr/>
          </p:nvSpPr>
          <p:spPr bwMode="auto">
            <a:xfrm>
              <a:off x="4523" y="1190"/>
              <a:ext cx="297"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C-in</a:t>
              </a:r>
              <a:endParaRPr lang="en-US" altLang="en-US" dirty="0"/>
            </a:p>
          </p:txBody>
        </p:sp>
        <p:sp>
          <p:nvSpPr>
            <p:cNvPr id="11279" name="Line 103">
              <a:extLst>
                <a:ext uri="{FF2B5EF4-FFF2-40B4-BE49-F238E27FC236}">
                  <a16:creationId xmlns:a16="http://schemas.microsoft.com/office/drawing/2014/main" id="{657D8100-4CB9-66F8-228F-246E97A03F80}"/>
                </a:ext>
              </a:extLst>
            </p:cNvPr>
            <p:cNvSpPr>
              <a:spLocks noChangeAspect="1" noChangeShapeType="1"/>
            </p:cNvSpPr>
            <p:nvPr/>
          </p:nvSpPr>
          <p:spPr bwMode="auto">
            <a:xfrm>
              <a:off x="3733" y="790"/>
              <a:ext cx="0" cy="187"/>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80" name="Line 104">
              <a:extLst>
                <a:ext uri="{FF2B5EF4-FFF2-40B4-BE49-F238E27FC236}">
                  <a16:creationId xmlns:a16="http://schemas.microsoft.com/office/drawing/2014/main" id="{1129273A-7996-9C08-F2DD-57EDACAF3D7D}"/>
                </a:ext>
              </a:extLst>
            </p:cNvPr>
            <p:cNvSpPr>
              <a:spLocks noChangeAspect="1" noChangeShapeType="1"/>
            </p:cNvSpPr>
            <p:nvPr/>
          </p:nvSpPr>
          <p:spPr bwMode="auto">
            <a:xfrm>
              <a:off x="3818" y="794"/>
              <a:ext cx="0" cy="187"/>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81" name="Text Box 105">
              <a:extLst>
                <a:ext uri="{FF2B5EF4-FFF2-40B4-BE49-F238E27FC236}">
                  <a16:creationId xmlns:a16="http://schemas.microsoft.com/office/drawing/2014/main" id="{B3199E73-31A2-93F4-88A9-902FE14B8DD3}"/>
                </a:ext>
              </a:extLst>
            </p:cNvPr>
            <p:cNvSpPr txBox="1">
              <a:spLocks noChangeAspect="1" noChangeArrowheads="1"/>
            </p:cNvSpPr>
            <p:nvPr/>
          </p:nvSpPr>
          <p:spPr bwMode="auto">
            <a:xfrm>
              <a:off x="3656" y="1203"/>
              <a:ext cx="350"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200" dirty="0"/>
                <a:t>C-out</a:t>
              </a:r>
              <a:endParaRPr lang="en-US" altLang="en-US" dirty="0"/>
            </a:p>
          </p:txBody>
        </p:sp>
        <p:sp>
          <p:nvSpPr>
            <p:cNvPr id="11282" name="Line 106">
              <a:extLst>
                <a:ext uri="{FF2B5EF4-FFF2-40B4-BE49-F238E27FC236}">
                  <a16:creationId xmlns:a16="http://schemas.microsoft.com/office/drawing/2014/main" id="{77CD318E-12F9-AED8-E15D-BCB751BDD0A4}"/>
                </a:ext>
              </a:extLst>
            </p:cNvPr>
            <p:cNvSpPr>
              <a:spLocks noChangeAspect="1" noChangeShapeType="1"/>
            </p:cNvSpPr>
            <p:nvPr/>
          </p:nvSpPr>
          <p:spPr bwMode="auto">
            <a:xfrm>
              <a:off x="4189" y="1615"/>
              <a:ext cx="0" cy="186"/>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83" name="Text Box 107">
              <a:extLst>
                <a:ext uri="{FF2B5EF4-FFF2-40B4-BE49-F238E27FC236}">
                  <a16:creationId xmlns:a16="http://schemas.microsoft.com/office/drawing/2014/main" id="{407199D6-F43E-CD12-3CE4-4004BFB71625}"/>
                </a:ext>
              </a:extLst>
            </p:cNvPr>
            <p:cNvSpPr txBox="1">
              <a:spLocks noChangeAspect="1" noChangeArrowheads="1"/>
            </p:cNvSpPr>
            <p:nvPr/>
          </p:nvSpPr>
          <p:spPr bwMode="auto">
            <a:xfrm>
              <a:off x="3063" y="1182"/>
              <a:ext cx="253"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400" dirty="0"/>
                <a:t>C4</a:t>
              </a:r>
              <a:endParaRPr lang="en-US" altLang="en-US" dirty="0"/>
            </a:p>
          </p:txBody>
        </p:sp>
        <p:sp>
          <p:nvSpPr>
            <p:cNvPr id="11284" name="Line 108">
              <a:extLst>
                <a:ext uri="{FF2B5EF4-FFF2-40B4-BE49-F238E27FC236}">
                  <a16:creationId xmlns:a16="http://schemas.microsoft.com/office/drawing/2014/main" id="{680E54C3-6187-198A-0EB5-67081B736974}"/>
                </a:ext>
              </a:extLst>
            </p:cNvPr>
            <p:cNvSpPr>
              <a:spLocks noChangeAspect="1" noChangeShapeType="1"/>
            </p:cNvSpPr>
            <p:nvPr/>
          </p:nvSpPr>
          <p:spPr bwMode="auto">
            <a:xfrm flipV="1">
              <a:off x="4815" y="1285"/>
              <a:ext cx="374" cy="1"/>
            </a:xfrm>
            <a:prstGeom prst="line">
              <a:avLst/>
            </a:prstGeom>
            <a:noFill/>
            <a:ln w="12700">
              <a:solidFill>
                <a:schemeClr val="tx1"/>
              </a:solidFill>
              <a:round/>
              <a:headEnd type="triangle" w="med" len="med"/>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85" name="Line 109">
              <a:extLst>
                <a:ext uri="{FF2B5EF4-FFF2-40B4-BE49-F238E27FC236}">
                  <a16:creationId xmlns:a16="http://schemas.microsoft.com/office/drawing/2014/main" id="{F1401ED0-68AD-3872-B563-98F3335E07C2}"/>
                </a:ext>
              </a:extLst>
            </p:cNvPr>
            <p:cNvSpPr>
              <a:spLocks noChangeAspect="1" noChangeShapeType="1"/>
            </p:cNvSpPr>
            <p:nvPr/>
          </p:nvSpPr>
          <p:spPr bwMode="auto">
            <a:xfrm>
              <a:off x="4313" y="1606"/>
              <a:ext cx="0" cy="186"/>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86" name="Line 110">
              <a:extLst>
                <a:ext uri="{FF2B5EF4-FFF2-40B4-BE49-F238E27FC236}">
                  <a16:creationId xmlns:a16="http://schemas.microsoft.com/office/drawing/2014/main" id="{5F4E5017-968B-4110-7F2B-4BA75EFD4559}"/>
                </a:ext>
              </a:extLst>
            </p:cNvPr>
            <p:cNvSpPr>
              <a:spLocks noChangeAspect="1" noChangeShapeType="1"/>
            </p:cNvSpPr>
            <p:nvPr/>
          </p:nvSpPr>
          <p:spPr bwMode="auto">
            <a:xfrm>
              <a:off x="4469" y="1611"/>
              <a:ext cx="0" cy="186"/>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87" name="Line 111">
              <a:extLst>
                <a:ext uri="{FF2B5EF4-FFF2-40B4-BE49-F238E27FC236}">
                  <a16:creationId xmlns:a16="http://schemas.microsoft.com/office/drawing/2014/main" id="{870A4497-E3A5-1FFD-3036-8BC1D9532A91}"/>
                </a:ext>
              </a:extLst>
            </p:cNvPr>
            <p:cNvSpPr>
              <a:spLocks noChangeAspect="1" noChangeShapeType="1"/>
            </p:cNvSpPr>
            <p:nvPr/>
          </p:nvSpPr>
          <p:spPr bwMode="auto">
            <a:xfrm>
              <a:off x="4029" y="1604"/>
              <a:ext cx="0" cy="186"/>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88" name="Line 112">
              <a:extLst>
                <a:ext uri="{FF2B5EF4-FFF2-40B4-BE49-F238E27FC236}">
                  <a16:creationId xmlns:a16="http://schemas.microsoft.com/office/drawing/2014/main" id="{7A075352-213E-2A6C-A9F1-F4923EADF885}"/>
                </a:ext>
              </a:extLst>
            </p:cNvPr>
            <p:cNvSpPr>
              <a:spLocks noChangeAspect="1" noChangeShapeType="1"/>
            </p:cNvSpPr>
            <p:nvPr/>
          </p:nvSpPr>
          <p:spPr bwMode="auto">
            <a:xfrm>
              <a:off x="4605" y="795"/>
              <a:ext cx="0" cy="187"/>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89" name="Line 113">
              <a:extLst>
                <a:ext uri="{FF2B5EF4-FFF2-40B4-BE49-F238E27FC236}">
                  <a16:creationId xmlns:a16="http://schemas.microsoft.com/office/drawing/2014/main" id="{A151FF14-E31E-CC7E-2B6F-46C85022C190}"/>
                </a:ext>
              </a:extLst>
            </p:cNvPr>
            <p:cNvSpPr>
              <a:spLocks noChangeAspect="1" noChangeShapeType="1"/>
            </p:cNvSpPr>
            <p:nvPr/>
          </p:nvSpPr>
          <p:spPr bwMode="auto">
            <a:xfrm>
              <a:off x="4709" y="799"/>
              <a:ext cx="0" cy="187"/>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90" name="Line 114">
              <a:extLst>
                <a:ext uri="{FF2B5EF4-FFF2-40B4-BE49-F238E27FC236}">
                  <a16:creationId xmlns:a16="http://schemas.microsoft.com/office/drawing/2014/main" id="{4299301C-A9F6-A774-421D-887243405527}"/>
                </a:ext>
              </a:extLst>
            </p:cNvPr>
            <p:cNvSpPr>
              <a:spLocks noChangeAspect="1" noChangeShapeType="1"/>
            </p:cNvSpPr>
            <p:nvPr/>
          </p:nvSpPr>
          <p:spPr bwMode="auto">
            <a:xfrm>
              <a:off x="4390" y="795"/>
              <a:ext cx="0" cy="187"/>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91" name="Line 115">
              <a:extLst>
                <a:ext uri="{FF2B5EF4-FFF2-40B4-BE49-F238E27FC236}">
                  <a16:creationId xmlns:a16="http://schemas.microsoft.com/office/drawing/2014/main" id="{148285CA-E1EF-DB6A-8724-EF193EEC7468}"/>
                </a:ext>
              </a:extLst>
            </p:cNvPr>
            <p:cNvSpPr>
              <a:spLocks noChangeAspect="1" noChangeShapeType="1"/>
            </p:cNvSpPr>
            <p:nvPr/>
          </p:nvSpPr>
          <p:spPr bwMode="auto">
            <a:xfrm>
              <a:off x="4496" y="799"/>
              <a:ext cx="0" cy="187"/>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1292" name="Text Box 116">
              <a:extLst>
                <a:ext uri="{FF2B5EF4-FFF2-40B4-BE49-F238E27FC236}">
                  <a16:creationId xmlns:a16="http://schemas.microsoft.com/office/drawing/2014/main" id="{70D87779-9F43-9D7A-D391-266934509BA8}"/>
                </a:ext>
              </a:extLst>
            </p:cNvPr>
            <p:cNvSpPr txBox="1">
              <a:spLocks noChangeAspect="1" noChangeArrowheads="1"/>
            </p:cNvSpPr>
            <p:nvPr/>
          </p:nvSpPr>
          <p:spPr bwMode="auto">
            <a:xfrm>
              <a:off x="4318" y="638"/>
              <a:ext cx="508"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000" dirty="0"/>
                <a:t>Y3Y2Y1Y0</a:t>
              </a:r>
              <a:endParaRPr lang="en-US" altLang="en-US" dirty="0"/>
            </a:p>
          </p:txBody>
        </p:sp>
        <p:sp>
          <p:nvSpPr>
            <p:cNvPr id="11293" name="Text Box 117">
              <a:extLst>
                <a:ext uri="{FF2B5EF4-FFF2-40B4-BE49-F238E27FC236}">
                  <a16:creationId xmlns:a16="http://schemas.microsoft.com/office/drawing/2014/main" id="{94E50876-5403-8096-83BF-AB6177CA542A}"/>
                </a:ext>
              </a:extLst>
            </p:cNvPr>
            <p:cNvSpPr txBox="1">
              <a:spLocks noChangeArrowheads="1"/>
            </p:cNvSpPr>
            <p:nvPr/>
          </p:nvSpPr>
          <p:spPr bwMode="auto">
            <a:xfrm>
              <a:off x="5167" y="1186"/>
              <a:ext cx="401"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400" dirty="0"/>
                <a:t>C0 =0</a:t>
              </a:r>
            </a:p>
          </p:txBody>
        </p:sp>
        <p:sp>
          <p:nvSpPr>
            <p:cNvPr id="11294" name="Text Box 118">
              <a:extLst>
                <a:ext uri="{FF2B5EF4-FFF2-40B4-BE49-F238E27FC236}">
                  <a16:creationId xmlns:a16="http://schemas.microsoft.com/office/drawing/2014/main" id="{8AE261E6-0F5F-E2B9-8169-DF9076673C5B}"/>
                </a:ext>
              </a:extLst>
            </p:cNvPr>
            <p:cNvSpPr txBox="1">
              <a:spLocks noChangeArrowheads="1"/>
            </p:cNvSpPr>
            <p:nvPr/>
          </p:nvSpPr>
          <p:spPr bwMode="auto">
            <a:xfrm>
              <a:off x="3785" y="414"/>
              <a:ext cx="972"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300" dirty="0"/>
                <a:t>Inputs to be added </a:t>
              </a:r>
            </a:p>
          </p:txBody>
        </p:sp>
        <p:sp>
          <p:nvSpPr>
            <p:cNvPr id="11295" name="Text Box 119">
              <a:extLst>
                <a:ext uri="{FF2B5EF4-FFF2-40B4-BE49-F238E27FC236}">
                  <a16:creationId xmlns:a16="http://schemas.microsoft.com/office/drawing/2014/main" id="{B5918A2A-BEA0-C39A-EACC-044768878F02}"/>
                </a:ext>
              </a:extLst>
            </p:cNvPr>
            <p:cNvSpPr txBox="1">
              <a:spLocks noChangeArrowheads="1"/>
            </p:cNvSpPr>
            <p:nvPr/>
          </p:nvSpPr>
          <p:spPr bwMode="auto">
            <a:xfrm>
              <a:off x="3917" y="2025"/>
              <a:ext cx="696" cy="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300" dirty="0"/>
                <a:t>Sum Output </a:t>
              </a:r>
            </a:p>
          </p:txBody>
        </p:sp>
      </p:grpSp>
      <p:sp>
        <p:nvSpPr>
          <p:cNvPr id="2" name="Rectangle: Rounded Corners 1">
            <a:extLst>
              <a:ext uri="{FF2B5EF4-FFF2-40B4-BE49-F238E27FC236}">
                <a16:creationId xmlns:a16="http://schemas.microsoft.com/office/drawing/2014/main" id="{21BB0443-67F3-3273-C21A-DDF13B6BF5CE}"/>
              </a:ext>
            </a:extLst>
          </p:cNvPr>
          <p:cNvSpPr/>
          <p:nvPr/>
        </p:nvSpPr>
        <p:spPr>
          <a:xfrm>
            <a:off x="304800" y="1226226"/>
            <a:ext cx="11734800" cy="5030782"/>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802DE7E-F817-539C-F4DA-9A2194AE2D20}"/>
              </a:ext>
            </a:extLst>
          </p:cNvPr>
          <p:cNvSpPr txBox="1"/>
          <p:nvPr/>
        </p:nvSpPr>
        <p:spPr>
          <a:xfrm>
            <a:off x="2305244" y="3043535"/>
            <a:ext cx="7581511" cy="923330"/>
          </a:xfrm>
          <a:prstGeom prst="rect">
            <a:avLst/>
          </a:prstGeom>
          <a:noFill/>
        </p:spPr>
        <p:txBody>
          <a:bodyPr wrap="square">
            <a:spAutoFit/>
          </a:bodyPr>
          <a:lstStyle/>
          <a:p>
            <a:pPr algn="ctr"/>
            <a:r>
              <a:rPr lang="en-US" alt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rPr>
              <a:t>Binary Parallel Adders</a:t>
            </a:r>
            <a:endParaRPr 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1196527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ltLang="fr-FR" dirty="0"/>
              <a:t>Binary Parallel Adder</a:t>
            </a:r>
          </a:p>
        </p:txBody>
      </p:sp>
      <p:sp>
        <p:nvSpPr>
          <p:cNvPr id="19459" name="Rectangle 3"/>
          <p:cNvSpPr>
            <a:spLocks noGrp="1" noChangeArrowheads="1"/>
          </p:cNvSpPr>
          <p:nvPr>
            <p:ph sz="quarter" idx="1"/>
          </p:nvPr>
        </p:nvSpPr>
        <p:spPr>
          <a:xfrm>
            <a:off x="2286001" y="1905000"/>
            <a:ext cx="7693025" cy="4191000"/>
          </a:xfrm>
        </p:spPr>
        <p:txBody>
          <a:bodyPr/>
          <a:lstStyle/>
          <a:p>
            <a:r>
              <a:rPr lang="en-US" altLang="fr-FR" sz="2400" dirty="0"/>
              <a:t>To add n-bit numbers:</a:t>
            </a:r>
          </a:p>
          <a:p>
            <a:pPr>
              <a:buFont typeface="Arial" pitchFamily="34" charset="0"/>
              <a:buChar char="•"/>
            </a:pPr>
            <a:r>
              <a:rPr lang="en-US" altLang="fr-FR" sz="2400" dirty="0"/>
              <a:t>Use n Full-Adders in parallel</a:t>
            </a:r>
          </a:p>
          <a:p>
            <a:pPr>
              <a:buFont typeface="Arial" pitchFamily="34" charset="0"/>
              <a:buChar char="•"/>
            </a:pPr>
            <a:r>
              <a:rPr lang="en-US" altLang="fr-FR" sz="2400" dirty="0"/>
              <a:t>The carries propagates as in addition by hand</a:t>
            </a:r>
          </a:p>
        </p:txBody>
      </p:sp>
      <p:pic>
        <p:nvPicPr>
          <p:cNvPr id="1946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7038" y="3429000"/>
            <a:ext cx="6253162"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9462" name="TextBox 5"/>
          <p:cNvSpPr txBox="1">
            <a:spLocks noChangeArrowheads="1"/>
          </p:cNvSpPr>
          <p:nvPr/>
        </p:nvSpPr>
        <p:spPr bwMode="auto">
          <a:xfrm>
            <a:off x="3416301" y="5715000"/>
            <a:ext cx="41921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fr-FR" sz="2000" dirty="0"/>
              <a:t>This adder is called</a:t>
            </a:r>
            <a:r>
              <a:rPr lang="en-US" altLang="fr-FR" sz="2000" b="1" i="1" dirty="0"/>
              <a:t> ripple carry adder </a:t>
            </a:r>
          </a:p>
        </p:txBody>
      </p:sp>
      <p:sp>
        <p:nvSpPr>
          <p:cNvPr id="19463" name="TextBox 6"/>
          <p:cNvSpPr txBox="1">
            <a:spLocks noChangeArrowheads="1"/>
          </p:cNvSpPr>
          <p:nvPr/>
        </p:nvSpPr>
        <p:spPr bwMode="auto">
          <a:xfrm>
            <a:off x="8472488" y="5105401"/>
            <a:ext cx="14618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fr-FR" sz="1400" dirty="0" err="1"/>
              <a:t>Src</a:t>
            </a:r>
            <a:r>
              <a:rPr lang="en-US" altLang="fr-FR" sz="1400" dirty="0"/>
              <a:t>: Mano’s Book</a:t>
            </a:r>
          </a:p>
        </p:txBody>
      </p:sp>
      <p:sp>
        <p:nvSpPr>
          <p:cNvPr id="2" name="Rectangle: Rounded Corners 1">
            <a:extLst>
              <a:ext uri="{FF2B5EF4-FFF2-40B4-BE49-F238E27FC236}">
                <a16:creationId xmlns:a16="http://schemas.microsoft.com/office/drawing/2014/main" id="{D1A0BA4A-A294-279B-A495-ABAC30C1EDEC}"/>
              </a:ext>
            </a:extLst>
          </p:cNvPr>
          <p:cNvSpPr/>
          <p:nvPr/>
        </p:nvSpPr>
        <p:spPr>
          <a:xfrm>
            <a:off x="304800" y="1682368"/>
            <a:ext cx="11734800" cy="4574639"/>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24490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7738530-DEC8-4B44-324D-5DD5882783FD}"/>
              </a:ext>
            </a:extLst>
          </p:cNvPr>
          <p:cNvSpPr/>
          <p:nvPr/>
        </p:nvSpPr>
        <p:spPr>
          <a:xfrm>
            <a:off x="304800" y="1524000"/>
            <a:ext cx="11734800" cy="396240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802DE7E-F817-539C-F4DA-9A2194AE2D20}"/>
              </a:ext>
            </a:extLst>
          </p:cNvPr>
          <p:cNvSpPr txBox="1"/>
          <p:nvPr/>
        </p:nvSpPr>
        <p:spPr>
          <a:xfrm>
            <a:off x="3086489" y="2971800"/>
            <a:ext cx="6171422" cy="923330"/>
          </a:xfrm>
          <a:prstGeom prst="rect">
            <a:avLst/>
          </a:prstGeom>
          <a:noFill/>
        </p:spPr>
        <p:txBody>
          <a:bodyPr wrap="square">
            <a:spAutoFit/>
          </a:bodyPr>
          <a:lstStyle/>
          <a:p>
            <a:pPr algn="ctr"/>
            <a:r>
              <a:rPr lang="en-US" alt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rPr>
              <a:t>Subtractors</a:t>
            </a:r>
            <a:endParaRPr lang="en-US" sz="5400" b="1" spc="-5" dirty="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31721583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Rectangle 4">
            <a:extLst>
              <a:ext uri="{FF2B5EF4-FFF2-40B4-BE49-F238E27FC236}">
                <a16:creationId xmlns:a16="http://schemas.microsoft.com/office/drawing/2014/main" id="{6B13EBAE-5742-5A39-D043-C56079C4A058}"/>
              </a:ext>
            </a:extLst>
          </p:cNvPr>
          <p:cNvSpPr>
            <a:spLocks noGrp="1" noChangeArrowheads="1"/>
          </p:cNvSpPr>
          <p:nvPr>
            <p:ph type="title"/>
          </p:nvPr>
        </p:nvSpPr>
        <p:spPr>
          <a:xfrm>
            <a:off x="893763" y="731838"/>
            <a:ext cx="8077200" cy="381000"/>
          </a:xfrm>
        </p:spPr>
        <p:txBody>
          <a:bodyPr/>
          <a:lstStyle/>
          <a:p>
            <a:pPr>
              <a:defRPr/>
            </a:pPr>
            <a:r>
              <a:rPr lang="en-US" dirty="0"/>
              <a:t>Half Subtractor</a:t>
            </a:r>
          </a:p>
        </p:txBody>
      </p:sp>
      <p:sp>
        <p:nvSpPr>
          <p:cNvPr id="13315" name="Rectangle 5">
            <a:extLst>
              <a:ext uri="{FF2B5EF4-FFF2-40B4-BE49-F238E27FC236}">
                <a16:creationId xmlns:a16="http://schemas.microsoft.com/office/drawing/2014/main" id="{F49955C1-9B50-7F5B-A7C8-C25EE4DE5CEA}"/>
              </a:ext>
            </a:extLst>
          </p:cNvPr>
          <p:cNvSpPr>
            <a:spLocks noGrp="1" noChangeArrowheads="1"/>
          </p:cNvSpPr>
          <p:nvPr>
            <p:ph type="body" idx="1"/>
          </p:nvPr>
        </p:nvSpPr>
        <p:spPr>
          <a:xfrm>
            <a:off x="1066800" y="1378065"/>
            <a:ext cx="10134600" cy="1082004"/>
          </a:xfrm>
          <a:noFill/>
        </p:spPr>
        <p:txBody>
          <a:bodyPr/>
          <a:lstStyle/>
          <a:p>
            <a:r>
              <a:rPr lang="en-US" altLang="en-US" sz="1800" b="1" dirty="0"/>
              <a:t>Subtracting a single-bit binary value Y from anther X  (I.e.  X -Y ) produces a difference bit  D  and a borrow out  bit B-out.   </a:t>
            </a:r>
          </a:p>
          <a:p>
            <a:r>
              <a:rPr lang="en-US" altLang="en-US" sz="1800" b="1" dirty="0"/>
              <a:t>This operation is called half subtraction and the circuit to realize it is called a half subtractor.</a:t>
            </a:r>
          </a:p>
        </p:txBody>
      </p:sp>
      <p:grpSp>
        <p:nvGrpSpPr>
          <p:cNvPr id="13318" name="Group 63">
            <a:extLst>
              <a:ext uri="{FF2B5EF4-FFF2-40B4-BE49-F238E27FC236}">
                <a16:creationId xmlns:a16="http://schemas.microsoft.com/office/drawing/2014/main" id="{72F3A7D6-8C9B-FABF-DB28-BC3E93AB6C26}"/>
              </a:ext>
            </a:extLst>
          </p:cNvPr>
          <p:cNvGrpSpPr>
            <a:grpSpLocks/>
          </p:cNvGrpSpPr>
          <p:nvPr/>
        </p:nvGrpSpPr>
        <p:grpSpPr bwMode="auto">
          <a:xfrm>
            <a:off x="2362200" y="5243512"/>
            <a:ext cx="2897188" cy="793750"/>
            <a:chOff x="952" y="3244"/>
            <a:chExt cx="1825" cy="500"/>
          </a:xfrm>
        </p:grpSpPr>
        <p:sp>
          <p:nvSpPr>
            <p:cNvPr id="13349" name="Rectangle 48">
              <a:extLst>
                <a:ext uri="{FF2B5EF4-FFF2-40B4-BE49-F238E27FC236}">
                  <a16:creationId xmlns:a16="http://schemas.microsoft.com/office/drawing/2014/main" id="{48DCDA2D-200B-02F0-B461-78BA28237386}"/>
                </a:ext>
              </a:extLst>
            </p:cNvPr>
            <p:cNvSpPr>
              <a:spLocks noChangeArrowheads="1"/>
            </p:cNvSpPr>
            <p:nvPr/>
          </p:nvSpPr>
          <p:spPr bwMode="auto">
            <a:xfrm>
              <a:off x="1291" y="3264"/>
              <a:ext cx="864" cy="480"/>
            </a:xfrm>
            <a:prstGeom prst="rect">
              <a:avLst/>
            </a:prstGeom>
            <a:noFill/>
            <a:ln w="1905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3350" name="Text Box 49">
              <a:extLst>
                <a:ext uri="{FF2B5EF4-FFF2-40B4-BE49-F238E27FC236}">
                  <a16:creationId xmlns:a16="http://schemas.microsoft.com/office/drawing/2014/main" id="{C81A996F-D56D-3673-5E2D-8A048F792658}"/>
                </a:ext>
              </a:extLst>
            </p:cNvPr>
            <p:cNvSpPr txBox="1">
              <a:spLocks noChangeArrowheads="1"/>
            </p:cNvSpPr>
            <p:nvPr/>
          </p:nvSpPr>
          <p:spPr bwMode="auto">
            <a:xfrm>
              <a:off x="1329" y="3288"/>
              <a:ext cx="788"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800"/>
                <a:t>     Half</a:t>
              </a:r>
            </a:p>
            <a:p>
              <a:pPr>
                <a:spcBef>
                  <a:spcPct val="0"/>
                </a:spcBef>
                <a:buSzTx/>
                <a:buFontTx/>
                <a:buNone/>
              </a:pPr>
              <a:r>
                <a:rPr lang="en-US" altLang="en-US" sz="1800"/>
                <a:t>Subtractor</a:t>
              </a:r>
              <a:endParaRPr lang="en-US" altLang="en-US"/>
            </a:p>
          </p:txBody>
        </p:sp>
        <p:sp>
          <p:nvSpPr>
            <p:cNvPr id="13351" name="Line 50">
              <a:extLst>
                <a:ext uri="{FF2B5EF4-FFF2-40B4-BE49-F238E27FC236}">
                  <a16:creationId xmlns:a16="http://schemas.microsoft.com/office/drawing/2014/main" id="{8A1300CC-51FA-2407-10EF-FA027D07D174}"/>
                </a:ext>
              </a:extLst>
            </p:cNvPr>
            <p:cNvSpPr>
              <a:spLocks noChangeShapeType="1"/>
            </p:cNvSpPr>
            <p:nvPr/>
          </p:nvSpPr>
          <p:spPr bwMode="auto">
            <a:xfrm>
              <a:off x="1147" y="3360"/>
              <a:ext cx="144" cy="0"/>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52" name="Line 51">
              <a:extLst>
                <a:ext uri="{FF2B5EF4-FFF2-40B4-BE49-F238E27FC236}">
                  <a16:creationId xmlns:a16="http://schemas.microsoft.com/office/drawing/2014/main" id="{ED4C595D-4346-F828-0733-031A9D91D552}"/>
                </a:ext>
              </a:extLst>
            </p:cNvPr>
            <p:cNvSpPr>
              <a:spLocks noChangeShapeType="1"/>
            </p:cNvSpPr>
            <p:nvPr/>
          </p:nvSpPr>
          <p:spPr bwMode="auto">
            <a:xfrm>
              <a:off x="1147" y="3594"/>
              <a:ext cx="144" cy="0"/>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53" name="Line 52">
              <a:extLst>
                <a:ext uri="{FF2B5EF4-FFF2-40B4-BE49-F238E27FC236}">
                  <a16:creationId xmlns:a16="http://schemas.microsoft.com/office/drawing/2014/main" id="{390CFEC8-B7DB-B3D8-782E-07B94EC8BAFE}"/>
                </a:ext>
              </a:extLst>
            </p:cNvPr>
            <p:cNvSpPr>
              <a:spLocks noChangeShapeType="1"/>
            </p:cNvSpPr>
            <p:nvPr/>
          </p:nvSpPr>
          <p:spPr bwMode="auto">
            <a:xfrm>
              <a:off x="2152" y="3567"/>
              <a:ext cx="144" cy="0"/>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54" name="Line 53">
              <a:extLst>
                <a:ext uri="{FF2B5EF4-FFF2-40B4-BE49-F238E27FC236}">
                  <a16:creationId xmlns:a16="http://schemas.microsoft.com/office/drawing/2014/main" id="{1F6B6FE2-6A0E-F6D5-E1F1-645D9FB4DA5E}"/>
                </a:ext>
              </a:extLst>
            </p:cNvPr>
            <p:cNvSpPr>
              <a:spLocks noChangeShapeType="1"/>
            </p:cNvSpPr>
            <p:nvPr/>
          </p:nvSpPr>
          <p:spPr bwMode="auto">
            <a:xfrm>
              <a:off x="2155" y="3390"/>
              <a:ext cx="144" cy="0"/>
            </a:xfrm>
            <a:prstGeom prst="line">
              <a:avLst/>
            </a:prstGeom>
            <a:noFill/>
            <a:ln w="12700">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55" name="Text Box 54">
              <a:extLst>
                <a:ext uri="{FF2B5EF4-FFF2-40B4-BE49-F238E27FC236}">
                  <a16:creationId xmlns:a16="http://schemas.microsoft.com/office/drawing/2014/main" id="{C2C25848-546F-E895-5B7F-57D62F02D8AF}"/>
                </a:ext>
              </a:extLst>
            </p:cNvPr>
            <p:cNvSpPr txBox="1">
              <a:spLocks noChangeArrowheads="1"/>
            </p:cNvSpPr>
            <p:nvPr/>
          </p:nvSpPr>
          <p:spPr bwMode="auto">
            <a:xfrm>
              <a:off x="955" y="3244"/>
              <a:ext cx="20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a:t>X</a:t>
              </a:r>
              <a:endParaRPr lang="en-US" altLang="en-US"/>
            </a:p>
          </p:txBody>
        </p:sp>
        <p:sp>
          <p:nvSpPr>
            <p:cNvPr id="13356" name="Text Box 55">
              <a:extLst>
                <a:ext uri="{FF2B5EF4-FFF2-40B4-BE49-F238E27FC236}">
                  <a16:creationId xmlns:a16="http://schemas.microsoft.com/office/drawing/2014/main" id="{A34780A9-1956-B935-53A1-3687A1D704FB}"/>
                </a:ext>
              </a:extLst>
            </p:cNvPr>
            <p:cNvSpPr txBox="1">
              <a:spLocks noChangeArrowheads="1"/>
            </p:cNvSpPr>
            <p:nvPr/>
          </p:nvSpPr>
          <p:spPr bwMode="auto">
            <a:xfrm>
              <a:off x="952" y="3478"/>
              <a:ext cx="20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a:t>Y</a:t>
              </a:r>
              <a:endParaRPr lang="en-US" altLang="en-US"/>
            </a:p>
          </p:txBody>
        </p:sp>
        <p:sp>
          <p:nvSpPr>
            <p:cNvPr id="13357" name="Text Box 56">
              <a:extLst>
                <a:ext uri="{FF2B5EF4-FFF2-40B4-BE49-F238E27FC236}">
                  <a16:creationId xmlns:a16="http://schemas.microsoft.com/office/drawing/2014/main" id="{9D09CE13-E475-7E1B-85B4-B537FFF11B62}"/>
                </a:ext>
              </a:extLst>
            </p:cNvPr>
            <p:cNvSpPr txBox="1">
              <a:spLocks noChangeArrowheads="1"/>
            </p:cNvSpPr>
            <p:nvPr/>
          </p:nvSpPr>
          <p:spPr bwMode="auto">
            <a:xfrm>
              <a:off x="2283" y="3292"/>
              <a:ext cx="208"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a:t>D</a:t>
              </a:r>
              <a:endParaRPr lang="en-US" altLang="en-US"/>
            </a:p>
          </p:txBody>
        </p:sp>
        <p:sp>
          <p:nvSpPr>
            <p:cNvPr id="13358" name="Text Box 57">
              <a:extLst>
                <a:ext uri="{FF2B5EF4-FFF2-40B4-BE49-F238E27FC236}">
                  <a16:creationId xmlns:a16="http://schemas.microsoft.com/office/drawing/2014/main" id="{6B36A57C-E6C8-288D-F664-5AFCB1C46D49}"/>
                </a:ext>
              </a:extLst>
            </p:cNvPr>
            <p:cNvSpPr txBox="1">
              <a:spLocks noChangeArrowheads="1"/>
            </p:cNvSpPr>
            <p:nvPr/>
          </p:nvSpPr>
          <p:spPr bwMode="auto">
            <a:xfrm>
              <a:off x="2256" y="3456"/>
              <a:ext cx="521"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r>
                <a:rPr lang="en-US" altLang="en-US" sz="1600"/>
                <a:t>B-OUT</a:t>
              </a:r>
              <a:endParaRPr lang="en-US" altLang="en-US"/>
            </a:p>
          </p:txBody>
        </p:sp>
      </p:grpSp>
      <p:sp>
        <p:nvSpPr>
          <p:cNvPr id="13319" name="Line 22">
            <a:extLst>
              <a:ext uri="{FF2B5EF4-FFF2-40B4-BE49-F238E27FC236}">
                <a16:creationId xmlns:a16="http://schemas.microsoft.com/office/drawing/2014/main" id="{F7B60767-3604-49B4-57F2-D6EC92827E8C}"/>
              </a:ext>
            </a:extLst>
          </p:cNvPr>
          <p:cNvSpPr>
            <a:spLocks noChangeShapeType="1"/>
          </p:cNvSpPr>
          <p:nvPr/>
        </p:nvSpPr>
        <p:spPr bwMode="auto">
          <a:xfrm>
            <a:off x="7478714" y="4718050"/>
            <a:ext cx="530225"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20" name="Line 23">
            <a:extLst>
              <a:ext uri="{FF2B5EF4-FFF2-40B4-BE49-F238E27FC236}">
                <a16:creationId xmlns:a16="http://schemas.microsoft.com/office/drawing/2014/main" id="{6158FAD5-7416-F917-9E12-4AE25B0E1497}"/>
              </a:ext>
            </a:extLst>
          </p:cNvPr>
          <p:cNvSpPr>
            <a:spLocks noChangeShapeType="1"/>
          </p:cNvSpPr>
          <p:nvPr/>
        </p:nvSpPr>
        <p:spPr bwMode="auto">
          <a:xfrm>
            <a:off x="7478714" y="5118100"/>
            <a:ext cx="530225"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21" name="Line 24">
            <a:extLst>
              <a:ext uri="{FF2B5EF4-FFF2-40B4-BE49-F238E27FC236}">
                <a16:creationId xmlns:a16="http://schemas.microsoft.com/office/drawing/2014/main" id="{8E136D55-5FAC-5844-E314-8AD5368CFEF0}"/>
              </a:ext>
            </a:extLst>
          </p:cNvPr>
          <p:cNvSpPr>
            <a:spLocks noChangeShapeType="1"/>
          </p:cNvSpPr>
          <p:nvPr/>
        </p:nvSpPr>
        <p:spPr bwMode="auto">
          <a:xfrm flipV="1">
            <a:off x="8705851" y="4902200"/>
            <a:ext cx="530225"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22" name="Text Box 25">
            <a:extLst>
              <a:ext uri="{FF2B5EF4-FFF2-40B4-BE49-F238E27FC236}">
                <a16:creationId xmlns:a16="http://schemas.microsoft.com/office/drawing/2014/main" id="{F93D9D2C-37BF-59F2-C988-63B81162493A}"/>
              </a:ext>
            </a:extLst>
          </p:cNvPr>
          <p:cNvSpPr txBox="1">
            <a:spLocks noChangeArrowheads="1"/>
          </p:cNvSpPr>
          <p:nvPr/>
        </p:nvSpPr>
        <p:spPr bwMode="auto">
          <a:xfrm>
            <a:off x="6656388" y="4557712"/>
            <a:ext cx="354012" cy="65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lgn="r">
              <a:spcBef>
                <a:spcPct val="30000"/>
              </a:spcBef>
              <a:buSzTx/>
              <a:buFontTx/>
              <a:buNone/>
            </a:pPr>
            <a:r>
              <a:rPr lang="en-GB" altLang="en-US" sz="1600">
                <a:latin typeface="Arial" panose="020B0604020202020204" pitchFamily="34" charset="0"/>
              </a:rPr>
              <a:t>X</a:t>
            </a:r>
          </a:p>
          <a:p>
            <a:pPr algn="r">
              <a:spcBef>
                <a:spcPct val="30000"/>
              </a:spcBef>
              <a:buSzTx/>
              <a:buFontTx/>
              <a:buNone/>
            </a:pPr>
            <a:r>
              <a:rPr lang="en-GB" altLang="en-US" sz="1600">
                <a:latin typeface="Arial" panose="020B0604020202020204" pitchFamily="34" charset="0"/>
              </a:rPr>
              <a:t>Y</a:t>
            </a:r>
          </a:p>
        </p:txBody>
      </p:sp>
      <p:sp>
        <p:nvSpPr>
          <p:cNvPr id="13323" name="Text Box 26">
            <a:extLst>
              <a:ext uri="{FF2B5EF4-FFF2-40B4-BE49-F238E27FC236}">
                <a16:creationId xmlns:a16="http://schemas.microsoft.com/office/drawing/2014/main" id="{6C9F825D-B91C-5054-7F6B-8108054427E3}"/>
              </a:ext>
            </a:extLst>
          </p:cNvPr>
          <p:cNvSpPr txBox="1">
            <a:spLocks noChangeArrowheads="1"/>
          </p:cNvSpPr>
          <p:nvPr/>
        </p:nvSpPr>
        <p:spPr bwMode="auto">
          <a:xfrm>
            <a:off x="9247188" y="4481513"/>
            <a:ext cx="1116012"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50000"/>
              </a:spcBef>
              <a:buSzTx/>
              <a:buFontTx/>
              <a:buNone/>
            </a:pPr>
            <a:r>
              <a:rPr lang="en-GB" altLang="en-US" sz="1600"/>
              <a:t>Difference   D</a:t>
            </a:r>
          </a:p>
        </p:txBody>
      </p:sp>
      <p:grpSp>
        <p:nvGrpSpPr>
          <p:cNvPr id="13324" name="Group 27">
            <a:extLst>
              <a:ext uri="{FF2B5EF4-FFF2-40B4-BE49-F238E27FC236}">
                <a16:creationId xmlns:a16="http://schemas.microsoft.com/office/drawing/2014/main" id="{41BFEF5D-F374-B005-4CD7-4E770E2BD672}"/>
              </a:ext>
            </a:extLst>
          </p:cNvPr>
          <p:cNvGrpSpPr>
            <a:grpSpLocks/>
          </p:cNvGrpSpPr>
          <p:nvPr/>
        </p:nvGrpSpPr>
        <p:grpSpPr bwMode="auto">
          <a:xfrm>
            <a:off x="7881938" y="4654551"/>
            <a:ext cx="812800" cy="517525"/>
            <a:chOff x="2043" y="1642"/>
            <a:chExt cx="440" cy="310"/>
          </a:xfrm>
        </p:grpSpPr>
        <p:sp>
          <p:nvSpPr>
            <p:cNvPr id="13343" name="Freeform 28">
              <a:extLst>
                <a:ext uri="{FF2B5EF4-FFF2-40B4-BE49-F238E27FC236}">
                  <a16:creationId xmlns:a16="http://schemas.microsoft.com/office/drawing/2014/main" id="{26436CD1-B332-EDF4-6DC3-AE90F410A0B3}"/>
                </a:ext>
              </a:extLst>
            </p:cNvPr>
            <p:cNvSpPr>
              <a:spLocks/>
            </p:cNvSpPr>
            <p:nvPr/>
          </p:nvSpPr>
          <p:spPr bwMode="auto">
            <a:xfrm>
              <a:off x="2099" y="1650"/>
              <a:ext cx="55" cy="302"/>
            </a:xfrm>
            <a:custGeom>
              <a:avLst/>
              <a:gdLst>
                <a:gd name="T0" fmla="*/ 0 w 288"/>
                <a:gd name="T1" fmla="*/ 0 h 864"/>
                <a:gd name="T2" fmla="*/ 0 w 288"/>
                <a:gd name="T3" fmla="*/ 0 h 864"/>
                <a:gd name="T4" fmla="*/ 0 w 288"/>
                <a:gd name="T5" fmla="*/ 0 h 864"/>
                <a:gd name="T6" fmla="*/ 0 60000 65536"/>
                <a:gd name="T7" fmla="*/ 0 60000 65536"/>
                <a:gd name="T8" fmla="*/ 0 60000 65536"/>
              </a:gdLst>
              <a:ahLst/>
              <a:cxnLst>
                <a:cxn ang="T6">
                  <a:pos x="T0" y="T1"/>
                </a:cxn>
                <a:cxn ang="T7">
                  <a:pos x="T2" y="T3"/>
                </a:cxn>
                <a:cxn ang="T8">
                  <a:pos x="T4" y="T5"/>
                </a:cxn>
              </a:cxnLst>
              <a:rect l="0" t="0" r="r" b="b"/>
              <a:pathLst>
                <a:path w="288" h="864">
                  <a:moveTo>
                    <a:pt x="0" y="0"/>
                  </a:moveTo>
                  <a:cubicBezTo>
                    <a:pt x="144" y="144"/>
                    <a:pt x="288" y="288"/>
                    <a:pt x="288" y="432"/>
                  </a:cubicBezTo>
                  <a:cubicBezTo>
                    <a:pt x="288" y="576"/>
                    <a:pt x="48" y="792"/>
                    <a:pt x="0" y="864"/>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3344" name="Line 29">
              <a:extLst>
                <a:ext uri="{FF2B5EF4-FFF2-40B4-BE49-F238E27FC236}">
                  <a16:creationId xmlns:a16="http://schemas.microsoft.com/office/drawing/2014/main" id="{AB5F4889-7FD2-CB4D-453C-CB6DF2A4B423}"/>
                </a:ext>
              </a:extLst>
            </p:cNvPr>
            <p:cNvSpPr>
              <a:spLocks noChangeShapeType="1"/>
            </p:cNvSpPr>
            <p:nvPr/>
          </p:nvSpPr>
          <p:spPr bwMode="auto">
            <a:xfrm>
              <a:off x="2099" y="1650"/>
              <a:ext cx="137" cy="0"/>
            </a:xfrm>
            <a:prstGeom prst="line">
              <a:avLst/>
            </a:prstGeom>
            <a:noFill/>
            <a:ln w="254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345" name="Line 30">
              <a:extLst>
                <a:ext uri="{FF2B5EF4-FFF2-40B4-BE49-F238E27FC236}">
                  <a16:creationId xmlns:a16="http://schemas.microsoft.com/office/drawing/2014/main" id="{7FB93D12-285F-254B-EFCC-33327D971C6E}"/>
                </a:ext>
              </a:extLst>
            </p:cNvPr>
            <p:cNvSpPr>
              <a:spLocks noChangeShapeType="1"/>
            </p:cNvSpPr>
            <p:nvPr/>
          </p:nvSpPr>
          <p:spPr bwMode="auto">
            <a:xfrm>
              <a:off x="2099" y="1952"/>
              <a:ext cx="137" cy="0"/>
            </a:xfrm>
            <a:prstGeom prst="line">
              <a:avLst/>
            </a:prstGeom>
            <a:noFill/>
            <a:ln w="2540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346" name="Freeform 31">
              <a:extLst>
                <a:ext uri="{FF2B5EF4-FFF2-40B4-BE49-F238E27FC236}">
                  <a16:creationId xmlns:a16="http://schemas.microsoft.com/office/drawing/2014/main" id="{3162F098-9B00-68E0-7ADA-B6CC8FC12651}"/>
                </a:ext>
              </a:extLst>
            </p:cNvPr>
            <p:cNvSpPr>
              <a:spLocks/>
            </p:cNvSpPr>
            <p:nvPr/>
          </p:nvSpPr>
          <p:spPr bwMode="auto">
            <a:xfrm>
              <a:off x="2236" y="1650"/>
              <a:ext cx="247" cy="165"/>
            </a:xfrm>
            <a:custGeom>
              <a:avLst/>
              <a:gdLst>
                <a:gd name="T0" fmla="*/ 0 w 576"/>
                <a:gd name="T1" fmla="*/ 0 h 432"/>
                <a:gd name="T2" fmla="*/ 0 w 576"/>
                <a:gd name="T3" fmla="*/ 0 h 432"/>
                <a:gd name="T4" fmla="*/ 0 w 576"/>
                <a:gd name="T5" fmla="*/ 0 h 432"/>
                <a:gd name="T6" fmla="*/ 0 60000 65536"/>
                <a:gd name="T7" fmla="*/ 0 60000 65536"/>
                <a:gd name="T8" fmla="*/ 0 60000 65536"/>
              </a:gdLst>
              <a:ahLst/>
              <a:cxnLst>
                <a:cxn ang="T6">
                  <a:pos x="T0" y="T1"/>
                </a:cxn>
                <a:cxn ang="T7">
                  <a:pos x="T2" y="T3"/>
                </a:cxn>
                <a:cxn ang="T8">
                  <a:pos x="T4" y="T5"/>
                </a:cxn>
              </a:cxnLst>
              <a:rect l="0" t="0" r="r" b="b"/>
              <a:pathLst>
                <a:path w="576" h="432">
                  <a:moveTo>
                    <a:pt x="0" y="0"/>
                  </a:moveTo>
                  <a:cubicBezTo>
                    <a:pt x="168" y="36"/>
                    <a:pt x="336" y="72"/>
                    <a:pt x="432" y="144"/>
                  </a:cubicBezTo>
                  <a:cubicBezTo>
                    <a:pt x="528" y="216"/>
                    <a:pt x="552" y="324"/>
                    <a:pt x="576" y="432"/>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3347" name="Freeform 32">
              <a:extLst>
                <a:ext uri="{FF2B5EF4-FFF2-40B4-BE49-F238E27FC236}">
                  <a16:creationId xmlns:a16="http://schemas.microsoft.com/office/drawing/2014/main" id="{3C41D350-1B69-E93C-5E1D-7417BBCFD089}"/>
                </a:ext>
              </a:extLst>
            </p:cNvPr>
            <p:cNvSpPr>
              <a:spLocks/>
            </p:cNvSpPr>
            <p:nvPr/>
          </p:nvSpPr>
          <p:spPr bwMode="auto">
            <a:xfrm flipV="1">
              <a:off x="2236" y="1787"/>
              <a:ext cx="247" cy="165"/>
            </a:xfrm>
            <a:custGeom>
              <a:avLst/>
              <a:gdLst>
                <a:gd name="T0" fmla="*/ 0 w 576"/>
                <a:gd name="T1" fmla="*/ 0 h 432"/>
                <a:gd name="T2" fmla="*/ 0 w 576"/>
                <a:gd name="T3" fmla="*/ 0 h 432"/>
                <a:gd name="T4" fmla="*/ 0 w 576"/>
                <a:gd name="T5" fmla="*/ 0 h 432"/>
                <a:gd name="T6" fmla="*/ 0 60000 65536"/>
                <a:gd name="T7" fmla="*/ 0 60000 65536"/>
                <a:gd name="T8" fmla="*/ 0 60000 65536"/>
              </a:gdLst>
              <a:ahLst/>
              <a:cxnLst>
                <a:cxn ang="T6">
                  <a:pos x="T0" y="T1"/>
                </a:cxn>
                <a:cxn ang="T7">
                  <a:pos x="T2" y="T3"/>
                </a:cxn>
                <a:cxn ang="T8">
                  <a:pos x="T4" y="T5"/>
                </a:cxn>
              </a:cxnLst>
              <a:rect l="0" t="0" r="r" b="b"/>
              <a:pathLst>
                <a:path w="576" h="432">
                  <a:moveTo>
                    <a:pt x="0" y="0"/>
                  </a:moveTo>
                  <a:cubicBezTo>
                    <a:pt x="168" y="36"/>
                    <a:pt x="336" y="72"/>
                    <a:pt x="432" y="144"/>
                  </a:cubicBezTo>
                  <a:cubicBezTo>
                    <a:pt x="528" y="216"/>
                    <a:pt x="552" y="324"/>
                    <a:pt x="576" y="432"/>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3348" name="Freeform 33">
              <a:extLst>
                <a:ext uri="{FF2B5EF4-FFF2-40B4-BE49-F238E27FC236}">
                  <a16:creationId xmlns:a16="http://schemas.microsoft.com/office/drawing/2014/main" id="{43570CF0-69D0-A39F-BCE0-6BF13A651DE4}"/>
                </a:ext>
              </a:extLst>
            </p:cNvPr>
            <p:cNvSpPr>
              <a:spLocks/>
            </p:cNvSpPr>
            <p:nvPr/>
          </p:nvSpPr>
          <p:spPr bwMode="auto">
            <a:xfrm>
              <a:off x="2043" y="1642"/>
              <a:ext cx="55" cy="302"/>
            </a:xfrm>
            <a:custGeom>
              <a:avLst/>
              <a:gdLst>
                <a:gd name="T0" fmla="*/ 0 w 288"/>
                <a:gd name="T1" fmla="*/ 0 h 864"/>
                <a:gd name="T2" fmla="*/ 0 w 288"/>
                <a:gd name="T3" fmla="*/ 0 h 864"/>
                <a:gd name="T4" fmla="*/ 0 w 288"/>
                <a:gd name="T5" fmla="*/ 0 h 864"/>
                <a:gd name="T6" fmla="*/ 0 60000 65536"/>
                <a:gd name="T7" fmla="*/ 0 60000 65536"/>
                <a:gd name="T8" fmla="*/ 0 60000 65536"/>
              </a:gdLst>
              <a:ahLst/>
              <a:cxnLst>
                <a:cxn ang="T6">
                  <a:pos x="T0" y="T1"/>
                </a:cxn>
                <a:cxn ang="T7">
                  <a:pos x="T2" y="T3"/>
                </a:cxn>
                <a:cxn ang="T8">
                  <a:pos x="T4" y="T5"/>
                </a:cxn>
              </a:cxnLst>
              <a:rect l="0" t="0" r="r" b="b"/>
              <a:pathLst>
                <a:path w="288" h="864">
                  <a:moveTo>
                    <a:pt x="0" y="0"/>
                  </a:moveTo>
                  <a:cubicBezTo>
                    <a:pt x="144" y="144"/>
                    <a:pt x="288" y="288"/>
                    <a:pt x="288" y="432"/>
                  </a:cubicBezTo>
                  <a:cubicBezTo>
                    <a:pt x="288" y="576"/>
                    <a:pt x="48" y="792"/>
                    <a:pt x="0" y="864"/>
                  </a:cubicBezTo>
                </a:path>
              </a:pathLst>
            </a:cu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13325" name="Text Box 34">
            <a:extLst>
              <a:ext uri="{FF2B5EF4-FFF2-40B4-BE49-F238E27FC236}">
                <a16:creationId xmlns:a16="http://schemas.microsoft.com/office/drawing/2014/main" id="{246D27A9-A727-4DCB-6953-34FF0F2E2884}"/>
              </a:ext>
            </a:extLst>
          </p:cNvPr>
          <p:cNvSpPr txBox="1">
            <a:spLocks noChangeArrowheads="1"/>
          </p:cNvSpPr>
          <p:nvPr/>
        </p:nvSpPr>
        <p:spPr bwMode="auto">
          <a:xfrm>
            <a:off x="9237664" y="5508625"/>
            <a:ext cx="82073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50000"/>
              </a:spcBef>
              <a:buSzTx/>
              <a:buFontTx/>
              <a:buNone/>
            </a:pPr>
            <a:r>
              <a:rPr lang="en-GB" altLang="en-US" sz="1800"/>
              <a:t>B-out</a:t>
            </a:r>
          </a:p>
        </p:txBody>
      </p:sp>
      <p:sp>
        <p:nvSpPr>
          <p:cNvPr id="13326" name="Line 35">
            <a:extLst>
              <a:ext uri="{FF2B5EF4-FFF2-40B4-BE49-F238E27FC236}">
                <a16:creationId xmlns:a16="http://schemas.microsoft.com/office/drawing/2014/main" id="{7B0D9062-3423-7206-2349-16621C3D9873}"/>
              </a:ext>
            </a:extLst>
          </p:cNvPr>
          <p:cNvSpPr>
            <a:spLocks noChangeShapeType="1"/>
          </p:cNvSpPr>
          <p:nvPr/>
        </p:nvSpPr>
        <p:spPr bwMode="auto">
          <a:xfrm>
            <a:off x="7059613" y="4718050"/>
            <a:ext cx="685800" cy="0"/>
          </a:xfrm>
          <a:prstGeom prst="line">
            <a:avLst/>
          </a:prstGeom>
          <a:noFill/>
          <a:ln w="1905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27" name="Line 36">
            <a:extLst>
              <a:ext uri="{FF2B5EF4-FFF2-40B4-BE49-F238E27FC236}">
                <a16:creationId xmlns:a16="http://schemas.microsoft.com/office/drawing/2014/main" id="{DE10380C-110B-4006-6B74-A79BB9CA8C87}"/>
              </a:ext>
            </a:extLst>
          </p:cNvPr>
          <p:cNvSpPr>
            <a:spLocks noChangeShapeType="1"/>
          </p:cNvSpPr>
          <p:nvPr/>
        </p:nvSpPr>
        <p:spPr bwMode="auto">
          <a:xfrm>
            <a:off x="7048500" y="5118100"/>
            <a:ext cx="685800" cy="0"/>
          </a:xfrm>
          <a:prstGeom prst="line">
            <a:avLst/>
          </a:prstGeom>
          <a:noFill/>
          <a:ln w="1905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28" name="AutoShape 38">
            <a:extLst>
              <a:ext uri="{FF2B5EF4-FFF2-40B4-BE49-F238E27FC236}">
                <a16:creationId xmlns:a16="http://schemas.microsoft.com/office/drawing/2014/main" id="{67A83A53-7B0A-7471-17C4-C5E322C43C90}"/>
              </a:ext>
            </a:extLst>
          </p:cNvPr>
          <p:cNvSpPr>
            <a:spLocks noChangeArrowheads="1"/>
          </p:cNvSpPr>
          <p:nvPr/>
        </p:nvSpPr>
        <p:spPr bwMode="auto">
          <a:xfrm>
            <a:off x="8002589" y="5400676"/>
            <a:ext cx="661987" cy="668337"/>
          </a:xfrm>
          <a:prstGeom prst="flowChartDelay">
            <a:avLst/>
          </a:prstGeom>
          <a:noFill/>
          <a:ln w="254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3329" name="Line 40">
            <a:extLst>
              <a:ext uri="{FF2B5EF4-FFF2-40B4-BE49-F238E27FC236}">
                <a16:creationId xmlns:a16="http://schemas.microsoft.com/office/drawing/2014/main" id="{3E975B74-E8AD-190A-C998-08002FE412AA}"/>
              </a:ext>
            </a:extLst>
          </p:cNvPr>
          <p:cNvSpPr>
            <a:spLocks noChangeShapeType="1"/>
          </p:cNvSpPr>
          <p:nvPr/>
        </p:nvSpPr>
        <p:spPr bwMode="auto">
          <a:xfrm>
            <a:off x="7507288" y="5970587"/>
            <a:ext cx="495300"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30" name="Line 41">
            <a:extLst>
              <a:ext uri="{FF2B5EF4-FFF2-40B4-BE49-F238E27FC236}">
                <a16:creationId xmlns:a16="http://schemas.microsoft.com/office/drawing/2014/main" id="{DD8FC5BE-1E0B-6F2A-DA25-0DD5C1646E37}"/>
              </a:ext>
            </a:extLst>
          </p:cNvPr>
          <p:cNvSpPr>
            <a:spLocks noChangeShapeType="1"/>
          </p:cNvSpPr>
          <p:nvPr/>
        </p:nvSpPr>
        <p:spPr bwMode="auto">
          <a:xfrm flipV="1">
            <a:off x="8689975" y="5715000"/>
            <a:ext cx="495300" cy="0"/>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31" name="Line 42">
            <a:extLst>
              <a:ext uri="{FF2B5EF4-FFF2-40B4-BE49-F238E27FC236}">
                <a16:creationId xmlns:a16="http://schemas.microsoft.com/office/drawing/2014/main" id="{E7417052-63D9-BBBF-9A89-294851FE972D}"/>
              </a:ext>
            </a:extLst>
          </p:cNvPr>
          <p:cNvSpPr>
            <a:spLocks noChangeShapeType="1"/>
          </p:cNvSpPr>
          <p:nvPr/>
        </p:nvSpPr>
        <p:spPr bwMode="auto">
          <a:xfrm>
            <a:off x="7270750" y="5970587"/>
            <a:ext cx="685800" cy="0"/>
          </a:xfrm>
          <a:prstGeom prst="line">
            <a:avLst/>
          </a:prstGeom>
          <a:noFill/>
          <a:ln w="1905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32" name="Line 44">
            <a:extLst>
              <a:ext uri="{FF2B5EF4-FFF2-40B4-BE49-F238E27FC236}">
                <a16:creationId xmlns:a16="http://schemas.microsoft.com/office/drawing/2014/main" id="{1C6D469C-3EE6-1D58-0EAA-BA57FB32BA78}"/>
              </a:ext>
            </a:extLst>
          </p:cNvPr>
          <p:cNvSpPr>
            <a:spLocks noChangeShapeType="1"/>
          </p:cNvSpPr>
          <p:nvPr/>
        </p:nvSpPr>
        <p:spPr bwMode="auto">
          <a:xfrm>
            <a:off x="7264400" y="5122862"/>
            <a:ext cx="0" cy="838200"/>
          </a:xfrm>
          <a:prstGeom prst="line">
            <a:avLst/>
          </a:prstGeom>
          <a:noFill/>
          <a:ln w="1905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3333" name="Group 64">
            <a:extLst>
              <a:ext uri="{FF2B5EF4-FFF2-40B4-BE49-F238E27FC236}">
                <a16:creationId xmlns:a16="http://schemas.microsoft.com/office/drawing/2014/main" id="{9F926637-CC36-08BF-B80B-1A594C6C058C}"/>
              </a:ext>
            </a:extLst>
          </p:cNvPr>
          <p:cNvGrpSpPr>
            <a:grpSpLocks/>
          </p:cNvGrpSpPr>
          <p:nvPr/>
        </p:nvGrpSpPr>
        <p:grpSpPr bwMode="auto">
          <a:xfrm>
            <a:off x="7377113" y="4697412"/>
            <a:ext cx="36512" cy="793750"/>
            <a:chOff x="3761" y="2920"/>
            <a:chExt cx="23" cy="500"/>
          </a:xfrm>
        </p:grpSpPr>
        <p:sp>
          <p:nvSpPr>
            <p:cNvPr id="13341" name="Line 43">
              <a:extLst>
                <a:ext uri="{FF2B5EF4-FFF2-40B4-BE49-F238E27FC236}">
                  <a16:creationId xmlns:a16="http://schemas.microsoft.com/office/drawing/2014/main" id="{52302254-6D4B-2C9C-4643-FA0CFE095116}"/>
                </a:ext>
              </a:extLst>
            </p:cNvPr>
            <p:cNvSpPr>
              <a:spLocks noChangeShapeType="1"/>
            </p:cNvSpPr>
            <p:nvPr/>
          </p:nvSpPr>
          <p:spPr bwMode="auto">
            <a:xfrm>
              <a:off x="3768" y="2940"/>
              <a:ext cx="0" cy="480"/>
            </a:xfrm>
            <a:prstGeom prst="line">
              <a:avLst/>
            </a:prstGeom>
            <a:noFill/>
            <a:ln w="1905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42" name="Oval 45">
              <a:extLst>
                <a:ext uri="{FF2B5EF4-FFF2-40B4-BE49-F238E27FC236}">
                  <a16:creationId xmlns:a16="http://schemas.microsoft.com/office/drawing/2014/main" id="{7A5FBC9B-8D3D-168E-08EC-F0DE6DBFD9B9}"/>
                </a:ext>
              </a:extLst>
            </p:cNvPr>
            <p:cNvSpPr>
              <a:spLocks noChangeAspect="1" noChangeArrowheads="1"/>
            </p:cNvSpPr>
            <p:nvPr/>
          </p:nvSpPr>
          <p:spPr bwMode="auto">
            <a:xfrm>
              <a:off x="3761" y="2920"/>
              <a:ext cx="23" cy="20"/>
            </a:xfrm>
            <a:prstGeom prst="ellipse">
              <a:avLst/>
            </a:prstGeom>
            <a:solidFill>
              <a:schemeClr val="tx1"/>
            </a:solidFill>
            <a:ln w="25400">
              <a:solidFill>
                <a:srgbClr val="000000"/>
              </a:solidFill>
              <a:round/>
              <a:headEnd/>
              <a:tailEnd/>
            </a:ln>
          </p:spPr>
          <p:txBody>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grpSp>
      <p:sp>
        <p:nvSpPr>
          <p:cNvPr id="13334" name="Oval 46">
            <a:extLst>
              <a:ext uri="{FF2B5EF4-FFF2-40B4-BE49-F238E27FC236}">
                <a16:creationId xmlns:a16="http://schemas.microsoft.com/office/drawing/2014/main" id="{9C43B7A3-13B9-1665-0249-22017BAB68FB}"/>
              </a:ext>
            </a:extLst>
          </p:cNvPr>
          <p:cNvSpPr>
            <a:spLocks noChangeAspect="1" noChangeArrowheads="1"/>
          </p:cNvSpPr>
          <p:nvPr/>
        </p:nvSpPr>
        <p:spPr bwMode="auto">
          <a:xfrm>
            <a:off x="7251701" y="5103812"/>
            <a:ext cx="36513" cy="31750"/>
          </a:xfrm>
          <a:prstGeom prst="ellipse">
            <a:avLst/>
          </a:prstGeom>
          <a:solidFill>
            <a:schemeClr val="tx1"/>
          </a:solidFill>
          <a:ln w="25400">
            <a:solidFill>
              <a:srgbClr val="000000"/>
            </a:solidFill>
            <a:round/>
            <a:headEnd/>
            <a:tailEnd/>
          </a:ln>
        </p:spPr>
        <p:txBody>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grpSp>
        <p:nvGrpSpPr>
          <p:cNvPr id="13335" name="Group 69">
            <a:extLst>
              <a:ext uri="{FF2B5EF4-FFF2-40B4-BE49-F238E27FC236}">
                <a16:creationId xmlns:a16="http://schemas.microsoft.com/office/drawing/2014/main" id="{FEF47FBC-C944-BADB-46E8-8E43A8CA89F4}"/>
              </a:ext>
            </a:extLst>
          </p:cNvPr>
          <p:cNvGrpSpPr>
            <a:grpSpLocks/>
          </p:cNvGrpSpPr>
          <p:nvPr/>
        </p:nvGrpSpPr>
        <p:grpSpPr bwMode="auto">
          <a:xfrm>
            <a:off x="7385051" y="5319712"/>
            <a:ext cx="620713" cy="342900"/>
            <a:chOff x="3692" y="3312"/>
            <a:chExt cx="391" cy="216"/>
          </a:xfrm>
        </p:grpSpPr>
        <p:grpSp>
          <p:nvGrpSpPr>
            <p:cNvPr id="13336" name="Group 66">
              <a:extLst>
                <a:ext uri="{FF2B5EF4-FFF2-40B4-BE49-F238E27FC236}">
                  <a16:creationId xmlns:a16="http://schemas.microsoft.com/office/drawing/2014/main" id="{7A29FCF0-CAA5-ED8A-2D69-D3B73DBD79C8}"/>
                </a:ext>
              </a:extLst>
            </p:cNvPr>
            <p:cNvGrpSpPr>
              <a:grpSpLocks/>
            </p:cNvGrpSpPr>
            <p:nvPr/>
          </p:nvGrpSpPr>
          <p:grpSpPr bwMode="auto">
            <a:xfrm>
              <a:off x="3692" y="3312"/>
              <a:ext cx="340" cy="216"/>
              <a:chOff x="2880" y="3312"/>
              <a:chExt cx="340" cy="216"/>
            </a:xfrm>
          </p:grpSpPr>
          <p:sp>
            <p:nvSpPr>
              <p:cNvPr id="13338" name="AutoShape 59">
                <a:extLst>
                  <a:ext uri="{FF2B5EF4-FFF2-40B4-BE49-F238E27FC236}">
                    <a16:creationId xmlns:a16="http://schemas.microsoft.com/office/drawing/2014/main" id="{5C074B8D-4BA5-566F-B8C4-57D0D1C3D9C0}"/>
                  </a:ext>
                </a:extLst>
              </p:cNvPr>
              <p:cNvSpPr>
                <a:spLocks noChangeAspect="1" noChangeArrowheads="1"/>
              </p:cNvSpPr>
              <p:nvPr/>
            </p:nvSpPr>
            <p:spPr bwMode="auto">
              <a:xfrm rot="-5400000">
                <a:off x="2964" y="3337"/>
                <a:ext cx="216" cy="166"/>
              </a:xfrm>
              <a:prstGeom prst="flowChartMerge">
                <a:avLst/>
              </a:prstGeom>
              <a:noFill/>
              <a:ln w="254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3339" name="Oval 60">
                <a:extLst>
                  <a:ext uri="{FF2B5EF4-FFF2-40B4-BE49-F238E27FC236}">
                    <a16:creationId xmlns:a16="http://schemas.microsoft.com/office/drawing/2014/main" id="{A0E8805F-7AAF-24CB-186C-8FCED49A5041}"/>
                  </a:ext>
                </a:extLst>
              </p:cNvPr>
              <p:cNvSpPr>
                <a:spLocks noChangeAspect="1" noChangeArrowheads="1"/>
              </p:cNvSpPr>
              <p:nvPr/>
            </p:nvSpPr>
            <p:spPr bwMode="auto">
              <a:xfrm>
                <a:off x="3160" y="3390"/>
                <a:ext cx="60" cy="51"/>
              </a:xfrm>
              <a:prstGeom prst="ellipse">
                <a:avLst/>
              </a:prstGeom>
              <a:noFill/>
              <a:ln w="2540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SzPct val="100000"/>
                  <a:buChar char="•"/>
                  <a:defRPr sz="2400" b="1">
                    <a:solidFill>
                      <a:schemeClr val="tx1"/>
                    </a:solidFill>
                    <a:latin typeface="Times New Roman" panose="02020603050405020304" pitchFamily="18" charset="0"/>
                  </a:defRPr>
                </a:lvl1pPr>
                <a:lvl2pPr marL="742950" indent="-285750">
                  <a:spcBef>
                    <a:spcPct val="20000"/>
                  </a:spcBef>
                  <a:buSzPct val="100000"/>
                  <a:buChar char="–"/>
                  <a:defRPr sz="2800">
                    <a:solidFill>
                      <a:schemeClr val="tx1"/>
                    </a:solidFill>
                    <a:latin typeface="Times New Roman" panose="02020603050405020304" pitchFamily="18" charset="0"/>
                  </a:defRPr>
                </a:lvl2pPr>
                <a:lvl3pPr marL="1143000" indent="-228600">
                  <a:spcBef>
                    <a:spcPct val="20000"/>
                  </a:spcBef>
                  <a:buSzPct val="100000"/>
                  <a:buChar char="•"/>
                  <a:defRPr sz="2000" b="1">
                    <a:solidFill>
                      <a:schemeClr val="tx1"/>
                    </a:solidFill>
                    <a:latin typeface="Times New Roman" panose="02020603050405020304" pitchFamily="18" charset="0"/>
                  </a:defRPr>
                </a:lvl3pPr>
                <a:lvl4pPr marL="1600200" indent="-228600">
                  <a:spcBef>
                    <a:spcPct val="20000"/>
                  </a:spcBef>
                  <a:buSzPct val="100000"/>
                  <a:buChar char="–"/>
                  <a:defRPr sz="1600" b="1">
                    <a:solidFill>
                      <a:schemeClr val="tx1"/>
                    </a:solidFill>
                    <a:latin typeface="Times New Roman" panose="02020603050405020304" pitchFamily="18" charset="0"/>
                  </a:defRPr>
                </a:lvl4pPr>
                <a:lvl5pPr marL="2057400" indent="-228600">
                  <a:spcBef>
                    <a:spcPct val="20000"/>
                  </a:spcBef>
                  <a:buSzPct val="10000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SzPct val="100000"/>
                  <a:buChar char="•"/>
                  <a:defRPr sz="2000">
                    <a:solidFill>
                      <a:schemeClr val="tx1"/>
                    </a:solidFill>
                    <a:latin typeface="Times New Roman" panose="02020603050405020304" pitchFamily="18" charset="0"/>
                  </a:defRPr>
                </a:lvl9pPr>
              </a:lstStyle>
              <a:p>
                <a:pPr>
                  <a:spcBef>
                    <a:spcPct val="0"/>
                  </a:spcBef>
                  <a:buSzTx/>
                  <a:buFontTx/>
                  <a:buNone/>
                </a:pPr>
                <a:endParaRPr lang="ar-EG" altLang="en-US"/>
              </a:p>
            </p:txBody>
          </p:sp>
          <p:sp>
            <p:nvSpPr>
              <p:cNvPr id="13340" name="Line 61">
                <a:extLst>
                  <a:ext uri="{FF2B5EF4-FFF2-40B4-BE49-F238E27FC236}">
                    <a16:creationId xmlns:a16="http://schemas.microsoft.com/office/drawing/2014/main" id="{C94D445F-2CFD-FD66-2535-2BA52782D17C}"/>
                  </a:ext>
                </a:extLst>
              </p:cNvPr>
              <p:cNvSpPr>
                <a:spLocks noChangeAspect="1" noChangeShapeType="1"/>
              </p:cNvSpPr>
              <p:nvPr/>
            </p:nvSpPr>
            <p:spPr bwMode="auto">
              <a:xfrm>
                <a:off x="2880" y="3421"/>
                <a:ext cx="102" cy="1"/>
              </a:xfrm>
              <a:prstGeom prst="line">
                <a:avLst/>
              </a:prstGeom>
              <a:noFill/>
              <a:ln w="19050" cap="sq">
                <a:solidFill>
                  <a:schemeClr val="tx1"/>
                </a:solidFill>
                <a:round/>
                <a:headEnd type="none" w="sm" len="sm"/>
                <a:tailEnd type="none"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3337" name="Line 67">
              <a:extLst>
                <a:ext uri="{FF2B5EF4-FFF2-40B4-BE49-F238E27FC236}">
                  <a16:creationId xmlns:a16="http://schemas.microsoft.com/office/drawing/2014/main" id="{ED0EC7BA-5564-109F-E965-84CE30589563}"/>
                </a:ext>
              </a:extLst>
            </p:cNvPr>
            <p:cNvSpPr>
              <a:spLocks noChangeShapeType="1"/>
            </p:cNvSpPr>
            <p:nvPr/>
          </p:nvSpPr>
          <p:spPr bwMode="auto">
            <a:xfrm>
              <a:off x="4035" y="3417"/>
              <a:ext cx="48" cy="0"/>
            </a:xfrm>
            <a:prstGeom prst="line">
              <a:avLst/>
            </a:prstGeom>
            <a:noFill/>
            <a:ln w="1905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2" name="Rectangle: Rounded Corners 1">
            <a:extLst>
              <a:ext uri="{FF2B5EF4-FFF2-40B4-BE49-F238E27FC236}">
                <a16:creationId xmlns:a16="http://schemas.microsoft.com/office/drawing/2014/main" id="{DD110873-3A30-3590-31D2-F471E3DD0BEE}"/>
              </a:ext>
            </a:extLst>
          </p:cNvPr>
          <p:cNvSpPr/>
          <p:nvPr/>
        </p:nvSpPr>
        <p:spPr>
          <a:xfrm>
            <a:off x="304800" y="1277938"/>
            <a:ext cx="11734800" cy="4979070"/>
          </a:xfrm>
          <a:prstGeom prst="roundRect">
            <a:avLst/>
          </a:prstGeom>
          <a:noFill/>
          <a:ln w="28575">
            <a:solidFill>
              <a:schemeClr val="tx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129CB1A-D7DF-2BEE-FED0-47B678DD8DD9}"/>
              </a:ext>
            </a:extLst>
          </p:cNvPr>
          <p:cNvPicPr>
            <a:picLocks noChangeAspect="1"/>
          </p:cNvPicPr>
          <p:nvPr/>
        </p:nvPicPr>
        <p:blipFill>
          <a:blip r:embed="rId2"/>
          <a:stretch>
            <a:fillRect/>
          </a:stretch>
        </p:blipFill>
        <p:spPr>
          <a:xfrm>
            <a:off x="1900667" y="2746489"/>
            <a:ext cx="2595134" cy="2023667"/>
          </a:xfrm>
          <a:prstGeom prst="rect">
            <a:avLst/>
          </a:prstGeom>
        </p:spPr>
      </p:pic>
      <p:pic>
        <p:nvPicPr>
          <p:cNvPr id="6" name="Picture 5">
            <a:extLst>
              <a:ext uri="{FF2B5EF4-FFF2-40B4-BE49-F238E27FC236}">
                <a16:creationId xmlns:a16="http://schemas.microsoft.com/office/drawing/2014/main" id="{93D6D173-1949-D091-2303-FC65EC736597}"/>
              </a:ext>
            </a:extLst>
          </p:cNvPr>
          <p:cNvPicPr>
            <a:picLocks noChangeAspect="1"/>
          </p:cNvPicPr>
          <p:nvPr/>
        </p:nvPicPr>
        <p:blipFill>
          <a:blip r:embed="rId3"/>
          <a:stretch>
            <a:fillRect/>
          </a:stretch>
        </p:blipFill>
        <p:spPr>
          <a:xfrm>
            <a:off x="6497744" y="2875478"/>
            <a:ext cx="2231811" cy="1544506"/>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altLang="fr-FR" dirty="0"/>
              <a:t>Subtraction (2’s Complement)</a:t>
            </a:r>
          </a:p>
        </p:txBody>
      </p:sp>
      <p:sp>
        <p:nvSpPr>
          <p:cNvPr id="22531" name="Content Placeholder 2"/>
          <p:cNvSpPr>
            <a:spLocks noGrp="1"/>
          </p:cNvSpPr>
          <p:nvPr>
            <p:ph sz="quarter" idx="1"/>
          </p:nvPr>
        </p:nvSpPr>
        <p:spPr/>
        <p:txBody>
          <a:bodyPr/>
          <a:lstStyle/>
          <a:p>
            <a:r>
              <a:rPr lang="en-US" altLang="fr-FR"/>
              <a:t>How to build a subtractor using 2’s complement?</a:t>
            </a:r>
          </a:p>
        </p:txBody>
      </p:sp>
      <p:pic>
        <p:nvPicPr>
          <p:cNvPr id="2253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2526" y="2819400"/>
            <a:ext cx="7788275"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nvGrpSpPr>
          <p:cNvPr id="22534" name="Group 7"/>
          <p:cNvGrpSpPr>
            <a:grpSpLocks/>
          </p:cNvGrpSpPr>
          <p:nvPr/>
        </p:nvGrpSpPr>
        <p:grpSpPr bwMode="auto">
          <a:xfrm>
            <a:off x="3221038" y="3503614"/>
            <a:ext cx="196850" cy="217487"/>
            <a:chOff x="945142" y="3649400"/>
            <a:chExt cx="288758" cy="313000"/>
          </a:xfrm>
        </p:grpSpPr>
        <p:sp>
          <p:nvSpPr>
            <p:cNvPr id="22547" name="Isosceles Triangle 5"/>
            <p:cNvSpPr>
              <a:spLocks noChangeArrowheads="1"/>
            </p:cNvSpPr>
            <p:nvPr/>
          </p:nvSpPr>
          <p:spPr bwMode="auto">
            <a:xfrm flipV="1">
              <a:off x="945142" y="3649400"/>
              <a:ext cx="288758" cy="236800"/>
            </a:xfrm>
            <a:prstGeom prst="triangle">
              <a:avLst>
                <a:gd name="adj" fmla="val 50000"/>
              </a:avLst>
            </a:prstGeom>
            <a:solidFill>
              <a:srgbClr val="FF0000"/>
            </a:solidFill>
            <a:ln w="9525" algn="ctr">
              <a:solidFill>
                <a:schemeClr val="tx1"/>
              </a:solidFill>
              <a:round/>
              <a:headEnd/>
              <a:tailEnd/>
            </a:ln>
          </p:spPr>
          <p:txBody>
            <a:bodyPr/>
            <a:lstStyle/>
            <a:p>
              <a:endParaRPr lang="en-US" altLang="fr-FR"/>
            </a:p>
          </p:txBody>
        </p:sp>
        <p:sp>
          <p:nvSpPr>
            <p:cNvPr id="22548" name="Oval 6"/>
            <p:cNvSpPr>
              <a:spLocks noChangeArrowheads="1"/>
            </p:cNvSpPr>
            <p:nvPr/>
          </p:nvSpPr>
          <p:spPr bwMode="auto">
            <a:xfrm flipV="1">
              <a:off x="1050400" y="3886200"/>
              <a:ext cx="76200" cy="76200"/>
            </a:xfrm>
            <a:prstGeom prst="ellipse">
              <a:avLst/>
            </a:prstGeom>
            <a:solidFill>
              <a:srgbClr val="FF0000"/>
            </a:solidFill>
            <a:ln w="9525" algn="ctr">
              <a:solidFill>
                <a:schemeClr val="tx1"/>
              </a:solidFill>
              <a:round/>
              <a:headEnd/>
              <a:tailEnd/>
            </a:ln>
          </p:spPr>
          <p:txBody>
            <a:bodyPr/>
            <a:lstStyle/>
            <a:p>
              <a:endParaRPr lang="en-US" altLang="fr-FR"/>
            </a:p>
          </p:txBody>
        </p:sp>
      </p:grpSp>
      <p:grpSp>
        <p:nvGrpSpPr>
          <p:cNvPr id="22535" name="Group 17"/>
          <p:cNvGrpSpPr>
            <a:grpSpLocks/>
          </p:cNvGrpSpPr>
          <p:nvPr/>
        </p:nvGrpSpPr>
        <p:grpSpPr bwMode="auto">
          <a:xfrm>
            <a:off x="4872038" y="3503614"/>
            <a:ext cx="196850" cy="217487"/>
            <a:chOff x="945142" y="3649400"/>
            <a:chExt cx="288758" cy="313000"/>
          </a:xfrm>
        </p:grpSpPr>
        <p:sp>
          <p:nvSpPr>
            <p:cNvPr id="22545" name="Isosceles Triangle 18"/>
            <p:cNvSpPr>
              <a:spLocks noChangeArrowheads="1"/>
            </p:cNvSpPr>
            <p:nvPr/>
          </p:nvSpPr>
          <p:spPr bwMode="auto">
            <a:xfrm flipV="1">
              <a:off x="945142" y="3649400"/>
              <a:ext cx="288758" cy="236800"/>
            </a:xfrm>
            <a:prstGeom prst="triangle">
              <a:avLst>
                <a:gd name="adj" fmla="val 50000"/>
              </a:avLst>
            </a:prstGeom>
            <a:solidFill>
              <a:srgbClr val="FF0000"/>
            </a:solidFill>
            <a:ln w="9525" algn="ctr">
              <a:solidFill>
                <a:schemeClr val="tx1"/>
              </a:solidFill>
              <a:round/>
              <a:headEnd/>
              <a:tailEnd/>
            </a:ln>
          </p:spPr>
          <p:txBody>
            <a:bodyPr/>
            <a:lstStyle/>
            <a:p>
              <a:endParaRPr lang="en-US" altLang="fr-FR"/>
            </a:p>
          </p:txBody>
        </p:sp>
        <p:sp>
          <p:nvSpPr>
            <p:cNvPr id="22546" name="Oval 19"/>
            <p:cNvSpPr>
              <a:spLocks noChangeArrowheads="1"/>
            </p:cNvSpPr>
            <p:nvPr/>
          </p:nvSpPr>
          <p:spPr bwMode="auto">
            <a:xfrm flipV="1">
              <a:off x="1050400" y="3886200"/>
              <a:ext cx="76200" cy="76200"/>
            </a:xfrm>
            <a:prstGeom prst="ellipse">
              <a:avLst/>
            </a:prstGeom>
            <a:solidFill>
              <a:srgbClr val="FF0000"/>
            </a:solidFill>
            <a:ln w="9525" algn="ctr">
              <a:solidFill>
                <a:schemeClr val="tx1"/>
              </a:solidFill>
              <a:round/>
              <a:headEnd/>
              <a:tailEnd/>
            </a:ln>
          </p:spPr>
          <p:txBody>
            <a:bodyPr/>
            <a:lstStyle/>
            <a:p>
              <a:endParaRPr lang="en-US" altLang="fr-FR"/>
            </a:p>
          </p:txBody>
        </p:sp>
      </p:grpSp>
      <p:grpSp>
        <p:nvGrpSpPr>
          <p:cNvPr id="22536" name="Group 20"/>
          <p:cNvGrpSpPr>
            <a:grpSpLocks/>
          </p:cNvGrpSpPr>
          <p:nvPr/>
        </p:nvGrpSpPr>
        <p:grpSpPr bwMode="auto">
          <a:xfrm>
            <a:off x="6518275" y="3503614"/>
            <a:ext cx="196850" cy="217487"/>
            <a:chOff x="945142" y="3649400"/>
            <a:chExt cx="288758" cy="313000"/>
          </a:xfrm>
        </p:grpSpPr>
        <p:sp>
          <p:nvSpPr>
            <p:cNvPr id="22543" name="Isosceles Triangle 21"/>
            <p:cNvSpPr>
              <a:spLocks noChangeArrowheads="1"/>
            </p:cNvSpPr>
            <p:nvPr/>
          </p:nvSpPr>
          <p:spPr bwMode="auto">
            <a:xfrm flipV="1">
              <a:off x="945142" y="3649400"/>
              <a:ext cx="288758" cy="236800"/>
            </a:xfrm>
            <a:prstGeom prst="triangle">
              <a:avLst>
                <a:gd name="adj" fmla="val 50000"/>
              </a:avLst>
            </a:prstGeom>
            <a:solidFill>
              <a:srgbClr val="FF0000"/>
            </a:solidFill>
            <a:ln w="9525" algn="ctr">
              <a:solidFill>
                <a:schemeClr val="tx1"/>
              </a:solidFill>
              <a:round/>
              <a:headEnd/>
              <a:tailEnd/>
            </a:ln>
          </p:spPr>
          <p:txBody>
            <a:bodyPr/>
            <a:lstStyle/>
            <a:p>
              <a:endParaRPr lang="en-US" altLang="fr-FR"/>
            </a:p>
          </p:txBody>
        </p:sp>
        <p:sp>
          <p:nvSpPr>
            <p:cNvPr id="22544" name="Oval 22"/>
            <p:cNvSpPr>
              <a:spLocks noChangeArrowheads="1"/>
            </p:cNvSpPr>
            <p:nvPr/>
          </p:nvSpPr>
          <p:spPr bwMode="auto">
            <a:xfrm flipV="1">
              <a:off x="1050400" y="3886200"/>
              <a:ext cx="76200" cy="76200"/>
            </a:xfrm>
            <a:prstGeom prst="ellipse">
              <a:avLst/>
            </a:prstGeom>
            <a:solidFill>
              <a:srgbClr val="FF0000"/>
            </a:solidFill>
            <a:ln w="9525" algn="ctr">
              <a:solidFill>
                <a:schemeClr val="tx1"/>
              </a:solidFill>
              <a:round/>
              <a:headEnd/>
              <a:tailEnd/>
            </a:ln>
          </p:spPr>
          <p:txBody>
            <a:bodyPr/>
            <a:lstStyle/>
            <a:p>
              <a:endParaRPr lang="en-US" altLang="fr-FR"/>
            </a:p>
          </p:txBody>
        </p:sp>
      </p:grpSp>
      <p:grpSp>
        <p:nvGrpSpPr>
          <p:cNvPr id="22537" name="Group 23"/>
          <p:cNvGrpSpPr>
            <a:grpSpLocks/>
          </p:cNvGrpSpPr>
          <p:nvPr/>
        </p:nvGrpSpPr>
        <p:grpSpPr bwMode="auto">
          <a:xfrm>
            <a:off x="8174039" y="3503614"/>
            <a:ext cx="198437" cy="217487"/>
            <a:chOff x="945142" y="3649400"/>
            <a:chExt cx="288758" cy="313000"/>
          </a:xfrm>
        </p:grpSpPr>
        <p:sp>
          <p:nvSpPr>
            <p:cNvPr id="22541" name="Isosceles Triangle 24"/>
            <p:cNvSpPr>
              <a:spLocks noChangeArrowheads="1"/>
            </p:cNvSpPr>
            <p:nvPr/>
          </p:nvSpPr>
          <p:spPr bwMode="auto">
            <a:xfrm flipV="1">
              <a:off x="945142" y="3649400"/>
              <a:ext cx="288758" cy="236800"/>
            </a:xfrm>
            <a:prstGeom prst="triangle">
              <a:avLst>
                <a:gd name="adj" fmla="val 50000"/>
              </a:avLst>
            </a:prstGeom>
            <a:solidFill>
              <a:srgbClr val="FF0000"/>
            </a:solidFill>
            <a:ln w="9525" algn="ctr">
              <a:solidFill>
                <a:schemeClr val="tx1"/>
              </a:solidFill>
              <a:round/>
              <a:headEnd/>
              <a:tailEnd/>
            </a:ln>
          </p:spPr>
          <p:txBody>
            <a:bodyPr/>
            <a:lstStyle/>
            <a:p>
              <a:endParaRPr lang="en-US" altLang="fr-FR"/>
            </a:p>
          </p:txBody>
        </p:sp>
        <p:sp>
          <p:nvSpPr>
            <p:cNvPr id="22542" name="Oval 25"/>
            <p:cNvSpPr>
              <a:spLocks noChangeArrowheads="1"/>
            </p:cNvSpPr>
            <p:nvPr/>
          </p:nvSpPr>
          <p:spPr bwMode="auto">
            <a:xfrm flipV="1">
              <a:off x="1050400" y="3886200"/>
              <a:ext cx="76200" cy="76200"/>
            </a:xfrm>
            <a:prstGeom prst="ellipse">
              <a:avLst/>
            </a:prstGeom>
            <a:solidFill>
              <a:srgbClr val="FF0000"/>
            </a:solidFill>
            <a:ln w="9525" algn="ctr">
              <a:solidFill>
                <a:schemeClr val="tx1"/>
              </a:solidFill>
              <a:round/>
              <a:headEnd/>
              <a:tailEnd/>
            </a:ln>
          </p:spPr>
          <p:txBody>
            <a:bodyPr/>
            <a:lstStyle/>
            <a:p>
              <a:endParaRPr lang="en-US" altLang="fr-FR"/>
            </a:p>
          </p:txBody>
        </p:sp>
      </p:grpSp>
      <p:sp>
        <p:nvSpPr>
          <p:cNvPr id="22538" name="Rectangle 26"/>
          <p:cNvSpPr>
            <a:spLocks noChangeArrowheads="1"/>
          </p:cNvSpPr>
          <p:nvPr/>
        </p:nvSpPr>
        <p:spPr bwMode="auto">
          <a:xfrm>
            <a:off x="9829800" y="3962400"/>
            <a:ext cx="304800" cy="533400"/>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r>
              <a:rPr lang="en-US" altLang="fr-FR" sz="2800" b="1"/>
              <a:t>1</a:t>
            </a:r>
          </a:p>
        </p:txBody>
      </p:sp>
      <p:sp>
        <p:nvSpPr>
          <p:cNvPr id="22539" name="TextBox 27"/>
          <p:cNvSpPr txBox="1">
            <a:spLocks noChangeArrowheads="1"/>
          </p:cNvSpPr>
          <p:nvPr/>
        </p:nvSpPr>
        <p:spPr bwMode="auto">
          <a:xfrm>
            <a:off x="4811714" y="5638800"/>
            <a:ext cx="190494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fr-FR" sz="2800" b="1" i="1"/>
              <a:t>S = A + ( -B)</a:t>
            </a:r>
          </a:p>
        </p:txBody>
      </p:sp>
      <p:sp>
        <p:nvSpPr>
          <p:cNvPr id="22540" name="TextBox 28"/>
          <p:cNvSpPr txBox="1">
            <a:spLocks noChangeArrowheads="1"/>
          </p:cNvSpPr>
          <p:nvPr/>
        </p:nvSpPr>
        <p:spPr bwMode="auto">
          <a:xfrm>
            <a:off x="8777288" y="5407026"/>
            <a:ext cx="14618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fr-FR" sz="1400"/>
              <a:t>Src: Mano’s Book</a:t>
            </a:r>
          </a:p>
        </p:txBody>
      </p:sp>
    </p:spTree>
    <p:extLst>
      <p:ext uri="{BB962C8B-B14F-4D97-AF65-F5344CB8AC3E}">
        <p14:creationId xmlns:p14="http://schemas.microsoft.com/office/powerpoint/2010/main" val="462983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altLang="fr-FR"/>
              <a:t>Adder/Subtractor</a:t>
            </a:r>
          </a:p>
        </p:txBody>
      </p:sp>
      <p:pic>
        <p:nvPicPr>
          <p:cNvPr id="2458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1905001"/>
            <a:ext cx="7086600" cy="357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4581" name="TextBox 5"/>
          <p:cNvSpPr txBox="1">
            <a:spLocks noChangeArrowheads="1"/>
          </p:cNvSpPr>
          <p:nvPr/>
        </p:nvSpPr>
        <p:spPr bwMode="auto">
          <a:xfrm>
            <a:off x="8701088" y="5257801"/>
            <a:ext cx="14618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fr-FR" sz="1400"/>
              <a:t>Src: Mano’s Book</a:t>
            </a:r>
          </a:p>
        </p:txBody>
      </p:sp>
      <p:sp>
        <p:nvSpPr>
          <p:cNvPr id="24582" name="TextBox 6"/>
          <p:cNvSpPr txBox="1">
            <a:spLocks noChangeArrowheads="1"/>
          </p:cNvSpPr>
          <p:nvPr/>
        </p:nvSpPr>
        <p:spPr bwMode="auto">
          <a:xfrm>
            <a:off x="3270268" y="5676214"/>
            <a:ext cx="5928161" cy="36933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fr-FR" dirty="0">
                <a:solidFill>
                  <a:schemeClr val="bg1"/>
                </a:solidFill>
              </a:rPr>
              <a:t>Using full adders and XOR we can build an Adder/Subtractor!</a:t>
            </a:r>
          </a:p>
        </p:txBody>
      </p:sp>
      <p:sp>
        <p:nvSpPr>
          <p:cNvPr id="24583" name="Rectangle 7"/>
          <p:cNvSpPr>
            <a:spLocks noChangeArrowheads="1"/>
          </p:cNvSpPr>
          <p:nvPr/>
        </p:nvSpPr>
        <p:spPr bwMode="auto">
          <a:xfrm>
            <a:off x="9220200" y="2438400"/>
            <a:ext cx="914400" cy="533400"/>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pPr algn="l"/>
            <a:r>
              <a:rPr lang="en-US" altLang="fr-FR" sz="1200"/>
              <a:t>0 : Add</a:t>
            </a:r>
          </a:p>
          <a:p>
            <a:pPr algn="l"/>
            <a:r>
              <a:rPr lang="en-US" altLang="fr-FR" sz="1200"/>
              <a:t>1: subtract</a:t>
            </a:r>
            <a:endParaRPr lang="en-US" altLang="fr-FR"/>
          </a:p>
        </p:txBody>
      </p:sp>
    </p:spTree>
    <p:extLst>
      <p:ext uri="{BB962C8B-B14F-4D97-AF65-F5344CB8AC3E}">
        <p14:creationId xmlns:p14="http://schemas.microsoft.com/office/powerpoint/2010/main" val="42680665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tLang="fr-FR"/>
              <a:t>Binary Parallel Adder (Again)</a:t>
            </a:r>
          </a:p>
        </p:txBody>
      </p:sp>
      <p:sp>
        <p:nvSpPr>
          <p:cNvPr id="25603" name="Rectangle 3"/>
          <p:cNvSpPr>
            <a:spLocks noGrp="1" noChangeArrowheads="1"/>
          </p:cNvSpPr>
          <p:nvPr>
            <p:ph sz="quarter" idx="1"/>
          </p:nvPr>
        </p:nvSpPr>
        <p:spPr>
          <a:xfrm>
            <a:off x="2286001" y="1905000"/>
            <a:ext cx="7693025" cy="4191000"/>
          </a:xfrm>
        </p:spPr>
        <p:txBody>
          <a:bodyPr/>
          <a:lstStyle/>
          <a:p>
            <a:r>
              <a:rPr lang="en-US" altLang="fr-FR" sz="2400"/>
              <a:t>To add n-bit numbers:</a:t>
            </a:r>
          </a:p>
          <a:p>
            <a:pPr>
              <a:buFont typeface="Arial" pitchFamily="34" charset="0"/>
              <a:buChar char="•"/>
            </a:pPr>
            <a:r>
              <a:rPr lang="en-US" altLang="fr-FR" sz="2400"/>
              <a:t>Use n Full-Adders in parallel</a:t>
            </a:r>
          </a:p>
          <a:p>
            <a:pPr>
              <a:buFont typeface="Arial" pitchFamily="34" charset="0"/>
              <a:buChar char="•"/>
            </a:pPr>
            <a:r>
              <a:rPr lang="en-US" altLang="fr-FR" sz="2400"/>
              <a:t>The carries propagates as in addition by hand</a:t>
            </a:r>
          </a:p>
        </p:txBody>
      </p:sp>
      <p:pic>
        <p:nvPicPr>
          <p:cNvPr id="2560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7038" y="3429000"/>
            <a:ext cx="6253162"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5606" name="TextBox 5"/>
          <p:cNvSpPr txBox="1">
            <a:spLocks noChangeArrowheads="1"/>
          </p:cNvSpPr>
          <p:nvPr/>
        </p:nvSpPr>
        <p:spPr bwMode="auto">
          <a:xfrm>
            <a:off x="3416301" y="5715000"/>
            <a:ext cx="41921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fr-FR" sz="2000"/>
              <a:t>This adder is called</a:t>
            </a:r>
            <a:r>
              <a:rPr lang="en-US" altLang="fr-FR" sz="2000" b="1" i="1"/>
              <a:t> ripple carry adder </a:t>
            </a:r>
          </a:p>
        </p:txBody>
      </p:sp>
      <p:sp>
        <p:nvSpPr>
          <p:cNvPr id="25607" name="TextBox 6"/>
          <p:cNvSpPr txBox="1">
            <a:spLocks noChangeArrowheads="1"/>
          </p:cNvSpPr>
          <p:nvPr/>
        </p:nvSpPr>
        <p:spPr bwMode="auto">
          <a:xfrm>
            <a:off x="8472488" y="5105401"/>
            <a:ext cx="14618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fr-FR" sz="1400"/>
              <a:t>Src: Mano’s Book</a:t>
            </a:r>
          </a:p>
        </p:txBody>
      </p:sp>
    </p:spTree>
    <p:extLst>
      <p:ext uri="{BB962C8B-B14F-4D97-AF65-F5344CB8AC3E}">
        <p14:creationId xmlns:p14="http://schemas.microsoft.com/office/powerpoint/2010/main" val="386965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76200" y="5888401"/>
            <a:ext cx="4768846" cy="707886"/>
          </a:xfrm>
          <a:prstGeom prst="rect">
            <a:avLst/>
          </a:prstGeom>
          <a:noFill/>
        </p:spPr>
        <p:txBody>
          <a:bodyPr wrap="square" rtlCol="0">
            <a:spAutoFit/>
          </a:bodyPr>
          <a:lstStyle/>
          <a:p>
            <a:pPr lvl="1"/>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tx1"/>
              </a:solidFil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2">
            <a:extLst>
              <a:ext uri="{FF2B5EF4-FFF2-40B4-BE49-F238E27FC236}">
                <a16:creationId xmlns:a16="http://schemas.microsoft.com/office/drawing/2014/main" id="{28AD28D4-F398-FFFB-9AC3-BAE86E64BEC6}"/>
              </a:ext>
            </a:extLst>
          </p:cNvPr>
          <p:cNvPicPr>
            <a:picLocks noChangeAspect="1"/>
          </p:cNvPicPr>
          <p:nvPr/>
        </p:nvPicPr>
        <p:blipFill>
          <a:blip r:embed="rId7"/>
          <a:stretch>
            <a:fillRect/>
          </a:stretch>
        </p:blipFill>
        <p:spPr>
          <a:xfrm>
            <a:off x="9753600" y="6063903"/>
            <a:ext cx="2229161" cy="41915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Depth</Template>
  <TotalTime>12135</TotalTime>
  <Words>1386</Words>
  <Application>Microsoft Office PowerPoint</Application>
  <PresentationFormat>Widescreen</PresentationFormat>
  <Paragraphs>285</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Corbel</vt:lpstr>
      <vt:lpstr>Perpetua</vt:lpstr>
      <vt:lpstr>Symbol</vt:lpstr>
      <vt:lpstr>Times New Roman</vt:lpstr>
      <vt:lpstr>Wingdings</vt:lpstr>
      <vt:lpstr>Depth</vt:lpstr>
      <vt:lpstr>PowerPoint Presentation</vt:lpstr>
      <vt:lpstr>PowerPoint Presentation</vt:lpstr>
      <vt:lpstr>Boolean Algebra Examples No1</vt:lpstr>
      <vt:lpstr>Boolean Algebra Examples No1</vt:lpstr>
      <vt:lpstr>Boolean Algebra Examples No1</vt:lpstr>
      <vt:lpstr>Boolean Algebra Examples No2</vt:lpstr>
      <vt:lpstr>Boolean Algebra Examples No2</vt:lpstr>
      <vt:lpstr>Boolean Algebra Examples No2</vt:lpstr>
      <vt:lpstr>Boolean Algebra Examples No3</vt:lpstr>
      <vt:lpstr>Boolean Algebra Examples No3</vt:lpstr>
      <vt:lpstr>Boolean Algebra Examples No4</vt:lpstr>
      <vt:lpstr>Boolean Algebra Examples No4</vt:lpstr>
      <vt:lpstr>Boolean Algebra Examples No4</vt:lpstr>
      <vt:lpstr>PowerPoint Presentation</vt:lpstr>
      <vt:lpstr>Introduction</vt:lpstr>
      <vt:lpstr>PowerPoint Presentation</vt:lpstr>
      <vt:lpstr>PowerPoint Presentation</vt:lpstr>
      <vt:lpstr>PowerPoint Presentation</vt:lpstr>
      <vt:lpstr>Adder</vt:lpstr>
      <vt:lpstr>Adder</vt:lpstr>
      <vt:lpstr>PowerPoint Presentation</vt:lpstr>
      <vt:lpstr>Half Adder</vt:lpstr>
      <vt:lpstr>PowerPoint Presentation</vt:lpstr>
      <vt:lpstr>Full Adder</vt:lpstr>
      <vt:lpstr>Full Adder Circuit Using XOR</vt:lpstr>
      <vt:lpstr>Full Adder = 2 Half Adders</vt:lpstr>
      <vt:lpstr>PowerPoint Presentation</vt:lpstr>
      <vt:lpstr>Bigger Adders</vt:lpstr>
      <vt:lpstr>Bigger Adders</vt:lpstr>
      <vt:lpstr>PowerPoint Presentation</vt:lpstr>
      <vt:lpstr>Ripple Carry Adder</vt:lpstr>
      <vt:lpstr>4-bit Carry Ripple Adder</vt:lpstr>
      <vt:lpstr>PowerPoint Presentation</vt:lpstr>
      <vt:lpstr>Binary Parallel Adder</vt:lpstr>
      <vt:lpstr>PowerPoint Presentation</vt:lpstr>
      <vt:lpstr>Half Subtractor</vt:lpstr>
      <vt:lpstr>Subtraction (2’s Complement)</vt:lpstr>
      <vt:lpstr>Adder/Subtractor</vt:lpstr>
      <vt:lpstr>Binary Parallel Adder (Again)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dc:title>
  <dc:creator>clt</dc:creator>
  <cp:lastModifiedBy>Dr. Gamal Selim</cp:lastModifiedBy>
  <cp:revision>107</cp:revision>
  <dcterms:created xsi:type="dcterms:W3CDTF">2023-10-09T11:25:37Z</dcterms:created>
  <dcterms:modified xsi:type="dcterms:W3CDTF">2023-11-09T13:56:59Z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astSaved">
    <vt:filetime>2023-10-09T00:00:00Z</vt:filetime>
  </property>
</Properties>
</file>