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diagrams/data6.xml" ContentType="application/vnd.openxmlformats-officedocument.drawingml.diagramData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diagrams/data7.xml" ContentType="application/vnd.openxmlformats-officedocument.drawingml.diagramData+xml"/>
  <Override PartName="/ppt/diagrams/data8.xml" ContentType="application/vnd.openxmlformats-officedocument.drawingml.diagramData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ppt/diagrams/data11.xml" ContentType="application/vnd.openxmlformats-officedocument.drawingml.diagramData+xml"/>
  <Override PartName="/ppt/diagrams/data13.xml" ContentType="application/vnd.openxmlformats-officedocument.drawingml.diagramData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1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slideMasters/slideMaster1.xml" ContentType="application/vnd.openxmlformats-officedocument.presentationml.slideMaster+xml"/>
  <Override PartName="/ppt/slideLayouts/slideLayout13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rawing1.xml" ContentType="application/vnd.ms-office.drawingml.diagramDrawing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drawing2.xml" ContentType="application/vnd.ms-office.drawingml.diagramDrawing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quickStyle7.xml" ContentType="application/vnd.openxmlformats-officedocument.drawingml.diagramStyle+xml"/>
  <Override PartName="/ppt/diagrams/layout9.xml" ContentType="application/vnd.openxmlformats-officedocument.drawingml.diagramLayout+xml"/>
  <Override PartName="/ppt/diagrams/colors6.xml" ContentType="application/vnd.openxmlformats-officedocument.drawingml.diagramColors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colors7.xml" ContentType="application/vnd.openxmlformats-officedocument.drawingml.diagramColors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rawing7.xml" ContentType="application/vnd.ms-office.drawingml.diagramDrawing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layout7.xml" ContentType="application/vnd.openxmlformats-officedocument.drawingml.diagramLayout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rawing6.xml" ContentType="application/vnd.ms-office.drawingml.diagramDrawing+xml"/>
  <Override PartName="/ppt/diagrams/layout8.xml" ContentType="application/vnd.openxmlformats-officedocument.drawingml.diagramLayout+xml"/>
  <Override PartName="/ppt/diagrams/colors2.xml" ContentType="application/vnd.openxmlformats-officedocument.drawingml.diagramColors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quickStyle8.xml" ContentType="application/vnd.openxmlformats-officedocument.drawingml.diagramStyl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44"/>
  </p:notesMasterIdLst>
  <p:sldIdLst>
    <p:sldId id="531" r:id="rId2"/>
    <p:sldId id="519" r:id="rId3"/>
    <p:sldId id="521" r:id="rId4"/>
    <p:sldId id="520" r:id="rId5"/>
    <p:sldId id="481" r:id="rId6"/>
    <p:sldId id="482" r:id="rId7"/>
    <p:sldId id="516" r:id="rId8"/>
    <p:sldId id="517" r:id="rId9"/>
    <p:sldId id="518" r:id="rId10"/>
    <p:sldId id="483" r:id="rId11"/>
    <p:sldId id="484" r:id="rId12"/>
    <p:sldId id="486" r:id="rId13"/>
    <p:sldId id="488" r:id="rId14"/>
    <p:sldId id="487" r:id="rId15"/>
    <p:sldId id="485" r:id="rId16"/>
    <p:sldId id="489" r:id="rId17"/>
    <p:sldId id="490" r:id="rId18"/>
    <p:sldId id="491" r:id="rId19"/>
    <p:sldId id="492" r:id="rId20"/>
    <p:sldId id="493" r:id="rId21"/>
    <p:sldId id="494" r:id="rId22"/>
    <p:sldId id="503" r:id="rId23"/>
    <p:sldId id="497" r:id="rId24"/>
    <p:sldId id="498" r:id="rId25"/>
    <p:sldId id="499" r:id="rId26"/>
    <p:sldId id="500" r:id="rId27"/>
    <p:sldId id="502" r:id="rId28"/>
    <p:sldId id="511" r:id="rId29"/>
    <p:sldId id="501" r:id="rId30"/>
    <p:sldId id="496" r:id="rId31"/>
    <p:sldId id="504" r:id="rId32"/>
    <p:sldId id="505" r:id="rId33"/>
    <p:sldId id="506" r:id="rId34"/>
    <p:sldId id="507" r:id="rId35"/>
    <p:sldId id="508" r:id="rId36"/>
    <p:sldId id="510" r:id="rId37"/>
    <p:sldId id="512" r:id="rId38"/>
    <p:sldId id="509" r:id="rId39"/>
    <p:sldId id="513" r:id="rId40"/>
    <p:sldId id="514" r:id="rId41"/>
    <p:sldId id="515" r:id="rId42"/>
    <p:sldId id="349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531"/>
            <p14:sldId id="519"/>
            <p14:sldId id="521"/>
            <p14:sldId id="520"/>
            <p14:sldId id="481"/>
            <p14:sldId id="482"/>
            <p14:sldId id="516"/>
            <p14:sldId id="517"/>
            <p14:sldId id="518"/>
            <p14:sldId id="483"/>
            <p14:sldId id="484"/>
            <p14:sldId id="486"/>
            <p14:sldId id="488"/>
            <p14:sldId id="487"/>
            <p14:sldId id="485"/>
            <p14:sldId id="489"/>
            <p14:sldId id="490"/>
            <p14:sldId id="491"/>
            <p14:sldId id="492"/>
          </p14:sldIdLst>
        </p14:section>
        <p14:section name="Untitled Section" id="{2F6AD2C2-46A9-4BC4-94FF-3A698A8E8EFB}">
          <p14:sldIdLst>
            <p14:sldId id="493"/>
            <p14:sldId id="494"/>
            <p14:sldId id="503"/>
            <p14:sldId id="497"/>
            <p14:sldId id="498"/>
            <p14:sldId id="499"/>
            <p14:sldId id="500"/>
            <p14:sldId id="502"/>
            <p14:sldId id="511"/>
            <p14:sldId id="501"/>
            <p14:sldId id="496"/>
            <p14:sldId id="504"/>
            <p14:sldId id="505"/>
            <p14:sldId id="506"/>
            <p14:sldId id="507"/>
            <p14:sldId id="508"/>
            <p14:sldId id="510"/>
          </p14:sldIdLst>
        </p14:section>
        <p14:section name="مقطع بدون عنوان" id="{A309DB38-3CE5-4320-A851-7A1E64800721}">
          <p14:sldIdLst>
            <p14:sldId id="512"/>
            <p14:sldId id="509"/>
            <p14:sldId id="513"/>
            <p14:sldId id="514"/>
            <p14:sldId id="515"/>
            <p14:sldId id="34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E5A6D"/>
    <a:srgbClr val="669BBC"/>
    <a:srgbClr val="FFFFFF"/>
    <a:srgbClr val="2D3956"/>
    <a:srgbClr val="FAC748"/>
    <a:srgbClr val="852F4A"/>
    <a:srgbClr val="000000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نمط متوسط 2 - تميي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النمط الفات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DA37D80-6434-44D0-A028-1B22A696006F}" styleName="نمط فاتح 3 - تمييز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F5AB1C69-6EDB-4FF4-983F-18BD219EF322}" styleName="نمط متوسط 2 - تمييز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بلا نمط، شبكة جدول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474" autoAdjust="0"/>
  </p:normalViewPr>
  <p:slideViewPr>
    <p:cSldViewPr snapToGrid="0">
      <p:cViewPr varScale="1">
        <p:scale>
          <a:sx n="61" d="100"/>
          <a:sy n="61" d="100"/>
        </p:scale>
        <p:origin x="1074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openxmlformats.org/officeDocument/2006/relationships/customXml" Target="../customXml/item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customXml" Target="../customXml/item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customXml" Target="../customXml/item3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56194D-5F97-423B-8410-84F5A040156D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pPr rtl="1"/>
          <a:endParaRPr lang="ar-EG"/>
        </a:p>
      </dgm:t>
    </dgm:pt>
    <dgm:pt modelId="{EF11515E-D17E-4C3F-BFAE-EC33D677132F}">
      <dgm:prSet phldrT="[نص]"/>
      <dgm:spPr/>
      <dgm:t>
        <a:bodyPr/>
        <a:lstStyle/>
        <a:p>
          <a:pPr rtl="1"/>
          <a:r>
            <a:rPr lang="ar-EG" dirty="0"/>
            <a:t>طرق عرض البيانات</a:t>
          </a:r>
        </a:p>
      </dgm:t>
    </dgm:pt>
    <dgm:pt modelId="{5049E005-2E01-47A4-815B-46E33FA13718}" type="parTrans" cxnId="{49B03C7E-9265-476E-961D-204C24552F0B}">
      <dgm:prSet/>
      <dgm:spPr/>
      <dgm:t>
        <a:bodyPr/>
        <a:lstStyle/>
        <a:p>
          <a:pPr rtl="1"/>
          <a:endParaRPr lang="ar-EG"/>
        </a:p>
      </dgm:t>
    </dgm:pt>
    <dgm:pt modelId="{AC1E3ED7-4EE4-4719-9239-45BD7AF58FEF}" type="sibTrans" cxnId="{49B03C7E-9265-476E-961D-204C24552F0B}">
      <dgm:prSet/>
      <dgm:spPr/>
      <dgm:t>
        <a:bodyPr/>
        <a:lstStyle/>
        <a:p>
          <a:pPr rtl="1"/>
          <a:endParaRPr lang="ar-EG"/>
        </a:p>
      </dgm:t>
    </dgm:pt>
    <dgm:pt modelId="{534890FC-BCE9-4620-BDBE-AEE7781ACA59}">
      <dgm:prSet phldrT="[نص]" custT="1"/>
      <dgm:spPr/>
      <dgm:t>
        <a:bodyPr/>
        <a:lstStyle/>
        <a:p>
          <a:pPr rtl="1"/>
          <a:r>
            <a:rPr lang="ar-EG" sz="3200" dirty="0"/>
            <a:t>الطريقة الإنشائية </a:t>
          </a:r>
        </a:p>
      </dgm:t>
    </dgm:pt>
    <dgm:pt modelId="{95F91F68-59FB-4F5B-97A8-18581830927D}" type="parTrans" cxnId="{DF5B8E1C-D519-4626-B30D-8A14CA03306E}">
      <dgm:prSet/>
      <dgm:spPr/>
      <dgm:t>
        <a:bodyPr/>
        <a:lstStyle/>
        <a:p>
          <a:pPr rtl="1"/>
          <a:endParaRPr lang="ar-EG"/>
        </a:p>
      </dgm:t>
    </dgm:pt>
    <dgm:pt modelId="{AF9D9F54-F1B0-4BD4-B4A6-7A269EA8106A}" type="sibTrans" cxnId="{DF5B8E1C-D519-4626-B30D-8A14CA03306E}">
      <dgm:prSet/>
      <dgm:spPr/>
      <dgm:t>
        <a:bodyPr/>
        <a:lstStyle/>
        <a:p>
          <a:pPr rtl="1"/>
          <a:endParaRPr lang="ar-EG"/>
        </a:p>
      </dgm:t>
    </dgm:pt>
    <dgm:pt modelId="{6E17802F-8D6A-49E7-BC55-688AA4829D19}">
      <dgm:prSet phldrT="[نص]" custT="1"/>
      <dgm:spPr/>
      <dgm:t>
        <a:bodyPr/>
        <a:lstStyle/>
        <a:p>
          <a:pPr rtl="1"/>
          <a:r>
            <a:rPr lang="ar-EG" sz="3200" dirty="0"/>
            <a:t>الجداول الإحصائية </a:t>
          </a:r>
        </a:p>
      </dgm:t>
    </dgm:pt>
    <dgm:pt modelId="{9D95976F-3BB1-4024-BADC-3300B5DBA81B}" type="parTrans" cxnId="{2A469775-0A23-4EE6-8125-208F09720243}">
      <dgm:prSet/>
      <dgm:spPr/>
      <dgm:t>
        <a:bodyPr/>
        <a:lstStyle/>
        <a:p>
          <a:pPr rtl="1"/>
          <a:endParaRPr lang="ar-EG"/>
        </a:p>
      </dgm:t>
    </dgm:pt>
    <dgm:pt modelId="{59659666-3D33-4A75-904E-C8877041BBBC}" type="sibTrans" cxnId="{2A469775-0A23-4EE6-8125-208F09720243}">
      <dgm:prSet/>
      <dgm:spPr/>
      <dgm:t>
        <a:bodyPr/>
        <a:lstStyle/>
        <a:p>
          <a:pPr rtl="1"/>
          <a:endParaRPr lang="ar-EG"/>
        </a:p>
      </dgm:t>
    </dgm:pt>
    <dgm:pt modelId="{DA42A77F-615C-4436-8CEB-2C5D5F80F5A3}">
      <dgm:prSet phldrT="[نص]" custT="1"/>
      <dgm:spPr/>
      <dgm:t>
        <a:bodyPr/>
        <a:lstStyle/>
        <a:p>
          <a:pPr rtl="1"/>
          <a:r>
            <a:rPr lang="ar-EG" sz="3200" dirty="0"/>
            <a:t>الرسوم البيانية</a:t>
          </a:r>
        </a:p>
      </dgm:t>
    </dgm:pt>
    <dgm:pt modelId="{47990130-EC29-46AE-9458-A5590A36F83B}" type="parTrans" cxnId="{63553ACF-169D-49C0-A91F-4F62D24A5F02}">
      <dgm:prSet/>
      <dgm:spPr/>
      <dgm:t>
        <a:bodyPr/>
        <a:lstStyle/>
        <a:p>
          <a:pPr rtl="1"/>
          <a:endParaRPr lang="ar-EG"/>
        </a:p>
      </dgm:t>
    </dgm:pt>
    <dgm:pt modelId="{6A829ABE-65D4-45A0-924A-4BCE4AD45FC0}" type="sibTrans" cxnId="{63553ACF-169D-49C0-A91F-4F62D24A5F02}">
      <dgm:prSet/>
      <dgm:spPr/>
      <dgm:t>
        <a:bodyPr/>
        <a:lstStyle/>
        <a:p>
          <a:pPr rtl="1"/>
          <a:endParaRPr lang="ar-EG"/>
        </a:p>
      </dgm:t>
    </dgm:pt>
    <dgm:pt modelId="{C4ED58A6-851E-4898-9E65-0B4412A2BCF7}">
      <dgm:prSet phldrT="[نص]" custT="1"/>
      <dgm:spPr/>
      <dgm:t>
        <a:bodyPr/>
        <a:lstStyle/>
        <a:p>
          <a:pPr rtl="1"/>
          <a:r>
            <a:rPr lang="ar-EG" sz="2800" dirty="0"/>
            <a:t>استخدام أكثر من طريقة في آن واحد</a:t>
          </a:r>
        </a:p>
      </dgm:t>
    </dgm:pt>
    <dgm:pt modelId="{932E165D-31D1-4FAB-8DDA-35C7B74E0D9D}" type="parTrans" cxnId="{75D0A42E-CBCB-42B7-A4CD-2CD213B6F2EA}">
      <dgm:prSet/>
      <dgm:spPr/>
      <dgm:t>
        <a:bodyPr/>
        <a:lstStyle/>
        <a:p>
          <a:pPr rtl="1"/>
          <a:endParaRPr lang="ar-EG"/>
        </a:p>
      </dgm:t>
    </dgm:pt>
    <dgm:pt modelId="{A53D63E6-F09D-4BE4-B7F4-6C97E07859CA}" type="sibTrans" cxnId="{75D0A42E-CBCB-42B7-A4CD-2CD213B6F2EA}">
      <dgm:prSet/>
      <dgm:spPr/>
      <dgm:t>
        <a:bodyPr/>
        <a:lstStyle/>
        <a:p>
          <a:pPr rtl="1"/>
          <a:endParaRPr lang="ar-EG"/>
        </a:p>
      </dgm:t>
    </dgm:pt>
    <dgm:pt modelId="{66D139D3-89D5-4DA6-9D21-62D08086990F}" type="pres">
      <dgm:prSet presAssocID="{C256194D-5F97-423B-8410-84F5A040156D}" presName="hierChild1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BB4010C9-685F-4007-8618-472012DFBC8F}" type="pres">
      <dgm:prSet presAssocID="{EF11515E-D17E-4C3F-BFAE-EC33D677132F}" presName="hierRoot1" presStyleCnt="0"/>
      <dgm:spPr/>
    </dgm:pt>
    <dgm:pt modelId="{A9114BD1-6CF7-49F9-B13E-3BA5EE172AFC}" type="pres">
      <dgm:prSet presAssocID="{EF11515E-D17E-4C3F-BFAE-EC33D677132F}" presName="composite" presStyleCnt="0"/>
      <dgm:spPr/>
    </dgm:pt>
    <dgm:pt modelId="{39D73EF6-B18E-4EF0-9BA1-D7E3BBA8F838}" type="pres">
      <dgm:prSet presAssocID="{EF11515E-D17E-4C3F-BFAE-EC33D677132F}" presName="background" presStyleLbl="node0" presStyleIdx="0" presStyleCnt="1"/>
      <dgm:spPr/>
    </dgm:pt>
    <dgm:pt modelId="{E6BD902D-454C-4F02-94E3-B95A22BBF7AB}" type="pres">
      <dgm:prSet presAssocID="{EF11515E-D17E-4C3F-BFAE-EC33D677132F}" presName="text" presStyleLbl="fgAcc0" presStyleIdx="0" presStyleCnt="1" custScaleX="234943" custScaleY="131552" custLinFactNeighborX="-2700" custLinFactNeighborY="-32604">
        <dgm:presLayoutVars>
          <dgm:chPref val="3"/>
        </dgm:presLayoutVars>
      </dgm:prSet>
      <dgm:spPr/>
    </dgm:pt>
    <dgm:pt modelId="{8F24CFEB-8149-44BE-BC93-7717A1A3F1DF}" type="pres">
      <dgm:prSet presAssocID="{EF11515E-D17E-4C3F-BFAE-EC33D677132F}" presName="hierChild2" presStyleCnt="0"/>
      <dgm:spPr/>
    </dgm:pt>
    <dgm:pt modelId="{A85E3820-52DE-4C5C-9934-021049691118}" type="pres">
      <dgm:prSet presAssocID="{95F91F68-59FB-4F5B-97A8-18581830927D}" presName="Name10" presStyleLbl="parChTrans1D2" presStyleIdx="0" presStyleCnt="4"/>
      <dgm:spPr/>
    </dgm:pt>
    <dgm:pt modelId="{47465B4B-D27D-44E5-BCB4-233C9D02B937}" type="pres">
      <dgm:prSet presAssocID="{534890FC-BCE9-4620-BDBE-AEE7781ACA59}" presName="hierRoot2" presStyleCnt="0"/>
      <dgm:spPr/>
    </dgm:pt>
    <dgm:pt modelId="{DFCA9130-69E1-476F-B8BE-892691D116D0}" type="pres">
      <dgm:prSet presAssocID="{534890FC-BCE9-4620-BDBE-AEE7781ACA59}" presName="composite2" presStyleCnt="0"/>
      <dgm:spPr/>
    </dgm:pt>
    <dgm:pt modelId="{24BC5E8B-BB68-4668-A414-ED6DCC7EBBF6}" type="pres">
      <dgm:prSet presAssocID="{534890FC-BCE9-4620-BDBE-AEE7781ACA59}" presName="background2" presStyleLbl="node2" presStyleIdx="0" presStyleCnt="4"/>
      <dgm:spPr/>
    </dgm:pt>
    <dgm:pt modelId="{9A5FA6B9-AE67-41FA-819D-97B277C4E751}" type="pres">
      <dgm:prSet presAssocID="{534890FC-BCE9-4620-BDBE-AEE7781ACA59}" presName="text2" presStyleLbl="fgAcc2" presStyleIdx="0" presStyleCnt="4">
        <dgm:presLayoutVars>
          <dgm:chPref val="3"/>
        </dgm:presLayoutVars>
      </dgm:prSet>
      <dgm:spPr/>
    </dgm:pt>
    <dgm:pt modelId="{5CFA7288-D244-4E9F-A11E-9F08F6D3B795}" type="pres">
      <dgm:prSet presAssocID="{534890FC-BCE9-4620-BDBE-AEE7781ACA59}" presName="hierChild3" presStyleCnt="0"/>
      <dgm:spPr/>
    </dgm:pt>
    <dgm:pt modelId="{E744D896-AE4F-470F-B985-6CFD0B79A525}" type="pres">
      <dgm:prSet presAssocID="{9D95976F-3BB1-4024-BADC-3300B5DBA81B}" presName="Name10" presStyleLbl="parChTrans1D2" presStyleIdx="1" presStyleCnt="4"/>
      <dgm:spPr/>
    </dgm:pt>
    <dgm:pt modelId="{65EC195B-58B7-4AAF-966F-321FFF4FCCB4}" type="pres">
      <dgm:prSet presAssocID="{6E17802F-8D6A-49E7-BC55-688AA4829D19}" presName="hierRoot2" presStyleCnt="0"/>
      <dgm:spPr/>
    </dgm:pt>
    <dgm:pt modelId="{75534633-34A4-4D2D-9895-9B4B940789CC}" type="pres">
      <dgm:prSet presAssocID="{6E17802F-8D6A-49E7-BC55-688AA4829D19}" presName="composite2" presStyleCnt="0"/>
      <dgm:spPr/>
    </dgm:pt>
    <dgm:pt modelId="{6B89ACAA-8606-4B76-805B-8A4532765B89}" type="pres">
      <dgm:prSet presAssocID="{6E17802F-8D6A-49E7-BC55-688AA4829D19}" presName="background2" presStyleLbl="node2" presStyleIdx="1" presStyleCnt="4"/>
      <dgm:spPr/>
    </dgm:pt>
    <dgm:pt modelId="{05278D35-D540-42D0-BFA9-78F3449D6207}" type="pres">
      <dgm:prSet presAssocID="{6E17802F-8D6A-49E7-BC55-688AA4829D19}" presName="text2" presStyleLbl="fgAcc2" presStyleIdx="1" presStyleCnt="4">
        <dgm:presLayoutVars>
          <dgm:chPref val="3"/>
        </dgm:presLayoutVars>
      </dgm:prSet>
      <dgm:spPr/>
    </dgm:pt>
    <dgm:pt modelId="{9D4A7E8B-658F-4B6D-A6B2-57F9E2786BA2}" type="pres">
      <dgm:prSet presAssocID="{6E17802F-8D6A-49E7-BC55-688AA4829D19}" presName="hierChild3" presStyleCnt="0"/>
      <dgm:spPr/>
    </dgm:pt>
    <dgm:pt modelId="{3A2DDDFC-69F4-4131-8F4A-6F9130A364BB}" type="pres">
      <dgm:prSet presAssocID="{47990130-EC29-46AE-9458-A5590A36F83B}" presName="Name10" presStyleLbl="parChTrans1D2" presStyleIdx="2" presStyleCnt="4"/>
      <dgm:spPr/>
    </dgm:pt>
    <dgm:pt modelId="{80E0B3C1-0F51-4827-AEDD-D664B9D97F40}" type="pres">
      <dgm:prSet presAssocID="{DA42A77F-615C-4436-8CEB-2C5D5F80F5A3}" presName="hierRoot2" presStyleCnt="0"/>
      <dgm:spPr/>
    </dgm:pt>
    <dgm:pt modelId="{7F406183-DDB8-417E-9622-826572FD4AD1}" type="pres">
      <dgm:prSet presAssocID="{DA42A77F-615C-4436-8CEB-2C5D5F80F5A3}" presName="composite2" presStyleCnt="0"/>
      <dgm:spPr/>
    </dgm:pt>
    <dgm:pt modelId="{C227477C-179D-47C0-BC3C-53243AD464B5}" type="pres">
      <dgm:prSet presAssocID="{DA42A77F-615C-4436-8CEB-2C5D5F80F5A3}" presName="background2" presStyleLbl="node2" presStyleIdx="2" presStyleCnt="4"/>
      <dgm:spPr/>
    </dgm:pt>
    <dgm:pt modelId="{70AD1262-EF15-4B8B-BC10-1C0C14DC5694}" type="pres">
      <dgm:prSet presAssocID="{DA42A77F-615C-4436-8CEB-2C5D5F80F5A3}" presName="text2" presStyleLbl="fgAcc2" presStyleIdx="2" presStyleCnt="4">
        <dgm:presLayoutVars>
          <dgm:chPref val="3"/>
        </dgm:presLayoutVars>
      </dgm:prSet>
      <dgm:spPr/>
    </dgm:pt>
    <dgm:pt modelId="{BED48272-3FE6-4D00-8423-879FB0138184}" type="pres">
      <dgm:prSet presAssocID="{DA42A77F-615C-4436-8CEB-2C5D5F80F5A3}" presName="hierChild3" presStyleCnt="0"/>
      <dgm:spPr/>
    </dgm:pt>
    <dgm:pt modelId="{361E4FF2-590D-4CDE-B84A-45DED96847FF}" type="pres">
      <dgm:prSet presAssocID="{932E165D-31D1-4FAB-8DDA-35C7B74E0D9D}" presName="Name10" presStyleLbl="parChTrans1D2" presStyleIdx="3" presStyleCnt="4"/>
      <dgm:spPr/>
    </dgm:pt>
    <dgm:pt modelId="{B693F9CB-659D-44F5-9B64-A22E24C56421}" type="pres">
      <dgm:prSet presAssocID="{C4ED58A6-851E-4898-9E65-0B4412A2BCF7}" presName="hierRoot2" presStyleCnt="0"/>
      <dgm:spPr/>
    </dgm:pt>
    <dgm:pt modelId="{BD60E687-C68A-44F4-8EF6-ACAB54F8BD67}" type="pres">
      <dgm:prSet presAssocID="{C4ED58A6-851E-4898-9E65-0B4412A2BCF7}" presName="composite2" presStyleCnt="0"/>
      <dgm:spPr/>
    </dgm:pt>
    <dgm:pt modelId="{FB04C103-79FC-4F01-AABC-05A4C67F2311}" type="pres">
      <dgm:prSet presAssocID="{C4ED58A6-851E-4898-9E65-0B4412A2BCF7}" presName="background2" presStyleLbl="node2" presStyleIdx="3" presStyleCnt="4"/>
      <dgm:spPr/>
    </dgm:pt>
    <dgm:pt modelId="{D8348D6F-006B-4B63-943B-93767B06A13B}" type="pres">
      <dgm:prSet presAssocID="{C4ED58A6-851E-4898-9E65-0B4412A2BCF7}" presName="text2" presStyleLbl="fgAcc2" presStyleIdx="3" presStyleCnt="4">
        <dgm:presLayoutVars>
          <dgm:chPref val="3"/>
        </dgm:presLayoutVars>
      </dgm:prSet>
      <dgm:spPr/>
    </dgm:pt>
    <dgm:pt modelId="{EE6F9EB3-7916-4735-97B4-DE9109F062EF}" type="pres">
      <dgm:prSet presAssocID="{C4ED58A6-851E-4898-9E65-0B4412A2BCF7}" presName="hierChild3" presStyleCnt="0"/>
      <dgm:spPr/>
    </dgm:pt>
  </dgm:ptLst>
  <dgm:cxnLst>
    <dgm:cxn modelId="{48940916-7E5C-4629-A532-AD43664C3A67}" type="presOf" srcId="{534890FC-BCE9-4620-BDBE-AEE7781ACA59}" destId="{9A5FA6B9-AE67-41FA-819D-97B277C4E751}" srcOrd="0" destOrd="0" presId="urn:microsoft.com/office/officeart/2005/8/layout/hierarchy1"/>
    <dgm:cxn modelId="{DF5B8E1C-D519-4626-B30D-8A14CA03306E}" srcId="{EF11515E-D17E-4C3F-BFAE-EC33D677132F}" destId="{534890FC-BCE9-4620-BDBE-AEE7781ACA59}" srcOrd="0" destOrd="0" parTransId="{95F91F68-59FB-4F5B-97A8-18581830927D}" sibTransId="{AF9D9F54-F1B0-4BD4-B4A6-7A269EA8106A}"/>
    <dgm:cxn modelId="{75D0A42E-CBCB-42B7-A4CD-2CD213B6F2EA}" srcId="{EF11515E-D17E-4C3F-BFAE-EC33D677132F}" destId="{C4ED58A6-851E-4898-9E65-0B4412A2BCF7}" srcOrd="3" destOrd="0" parTransId="{932E165D-31D1-4FAB-8DDA-35C7B74E0D9D}" sibTransId="{A53D63E6-F09D-4BE4-B7F4-6C97E07859CA}"/>
    <dgm:cxn modelId="{AC51A060-0716-487C-9C52-3B0EBA14E22E}" type="presOf" srcId="{932E165D-31D1-4FAB-8DDA-35C7B74E0D9D}" destId="{361E4FF2-590D-4CDE-B84A-45DED96847FF}" srcOrd="0" destOrd="0" presId="urn:microsoft.com/office/officeart/2005/8/layout/hierarchy1"/>
    <dgm:cxn modelId="{7C1B4166-A7A5-4380-A31C-D44A6265252B}" type="presOf" srcId="{EF11515E-D17E-4C3F-BFAE-EC33D677132F}" destId="{E6BD902D-454C-4F02-94E3-B95A22BBF7AB}" srcOrd="0" destOrd="0" presId="urn:microsoft.com/office/officeart/2005/8/layout/hierarchy1"/>
    <dgm:cxn modelId="{C0F14769-4623-4909-BDD8-B30F54891E2B}" type="presOf" srcId="{6E17802F-8D6A-49E7-BC55-688AA4829D19}" destId="{05278D35-D540-42D0-BFA9-78F3449D6207}" srcOrd="0" destOrd="0" presId="urn:microsoft.com/office/officeart/2005/8/layout/hierarchy1"/>
    <dgm:cxn modelId="{40B2344A-5EB7-404D-9757-4F3CAF891F72}" type="presOf" srcId="{9D95976F-3BB1-4024-BADC-3300B5DBA81B}" destId="{E744D896-AE4F-470F-B985-6CFD0B79A525}" srcOrd="0" destOrd="0" presId="urn:microsoft.com/office/officeart/2005/8/layout/hierarchy1"/>
    <dgm:cxn modelId="{8668356A-92E5-41C5-94E5-956DC7387FB4}" type="presOf" srcId="{C256194D-5F97-423B-8410-84F5A040156D}" destId="{66D139D3-89D5-4DA6-9D21-62D08086990F}" srcOrd="0" destOrd="0" presId="urn:microsoft.com/office/officeart/2005/8/layout/hierarchy1"/>
    <dgm:cxn modelId="{2A469775-0A23-4EE6-8125-208F09720243}" srcId="{EF11515E-D17E-4C3F-BFAE-EC33D677132F}" destId="{6E17802F-8D6A-49E7-BC55-688AA4829D19}" srcOrd="1" destOrd="0" parTransId="{9D95976F-3BB1-4024-BADC-3300B5DBA81B}" sibTransId="{59659666-3D33-4A75-904E-C8877041BBBC}"/>
    <dgm:cxn modelId="{49B03C7E-9265-476E-961D-204C24552F0B}" srcId="{C256194D-5F97-423B-8410-84F5A040156D}" destId="{EF11515E-D17E-4C3F-BFAE-EC33D677132F}" srcOrd="0" destOrd="0" parTransId="{5049E005-2E01-47A4-815B-46E33FA13718}" sibTransId="{AC1E3ED7-4EE4-4719-9239-45BD7AF58FEF}"/>
    <dgm:cxn modelId="{FC2E837F-1707-44CC-AA67-1779C3574F6B}" type="presOf" srcId="{47990130-EC29-46AE-9458-A5590A36F83B}" destId="{3A2DDDFC-69F4-4131-8F4A-6F9130A364BB}" srcOrd="0" destOrd="0" presId="urn:microsoft.com/office/officeart/2005/8/layout/hierarchy1"/>
    <dgm:cxn modelId="{39F809A0-31E3-44E8-95E4-D50AF5A548C9}" type="presOf" srcId="{DA42A77F-615C-4436-8CEB-2C5D5F80F5A3}" destId="{70AD1262-EF15-4B8B-BC10-1C0C14DC5694}" srcOrd="0" destOrd="0" presId="urn:microsoft.com/office/officeart/2005/8/layout/hierarchy1"/>
    <dgm:cxn modelId="{80C0AFB0-2B36-44E0-B27D-3FD99836C27A}" type="presOf" srcId="{95F91F68-59FB-4F5B-97A8-18581830927D}" destId="{A85E3820-52DE-4C5C-9934-021049691118}" srcOrd="0" destOrd="0" presId="urn:microsoft.com/office/officeart/2005/8/layout/hierarchy1"/>
    <dgm:cxn modelId="{63553ACF-169D-49C0-A91F-4F62D24A5F02}" srcId="{EF11515E-D17E-4C3F-BFAE-EC33D677132F}" destId="{DA42A77F-615C-4436-8CEB-2C5D5F80F5A3}" srcOrd="2" destOrd="0" parTransId="{47990130-EC29-46AE-9458-A5590A36F83B}" sibTransId="{6A829ABE-65D4-45A0-924A-4BCE4AD45FC0}"/>
    <dgm:cxn modelId="{E8C880F4-5711-4DE5-8400-E333DD0191B4}" type="presOf" srcId="{C4ED58A6-851E-4898-9E65-0B4412A2BCF7}" destId="{D8348D6F-006B-4B63-943B-93767B06A13B}" srcOrd="0" destOrd="0" presId="urn:microsoft.com/office/officeart/2005/8/layout/hierarchy1"/>
    <dgm:cxn modelId="{0A996946-1C7A-4B56-9150-30361471D0CC}" type="presParOf" srcId="{66D139D3-89D5-4DA6-9D21-62D08086990F}" destId="{BB4010C9-685F-4007-8618-472012DFBC8F}" srcOrd="0" destOrd="0" presId="urn:microsoft.com/office/officeart/2005/8/layout/hierarchy1"/>
    <dgm:cxn modelId="{2405F7F2-7048-4A0A-A19E-DE3A822BE94C}" type="presParOf" srcId="{BB4010C9-685F-4007-8618-472012DFBC8F}" destId="{A9114BD1-6CF7-49F9-B13E-3BA5EE172AFC}" srcOrd="0" destOrd="0" presId="urn:microsoft.com/office/officeart/2005/8/layout/hierarchy1"/>
    <dgm:cxn modelId="{675DDF5B-8BA7-424B-9B6F-26C0420F4D15}" type="presParOf" srcId="{A9114BD1-6CF7-49F9-B13E-3BA5EE172AFC}" destId="{39D73EF6-B18E-4EF0-9BA1-D7E3BBA8F838}" srcOrd="0" destOrd="0" presId="urn:microsoft.com/office/officeart/2005/8/layout/hierarchy1"/>
    <dgm:cxn modelId="{362021A2-6DA3-46B7-B19C-34FB65F70642}" type="presParOf" srcId="{A9114BD1-6CF7-49F9-B13E-3BA5EE172AFC}" destId="{E6BD902D-454C-4F02-94E3-B95A22BBF7AB}" srcOrd="1" destOrd="0" presId="urn:microsoft.com/office/officeart/2005/8/layout/hierarchy1"/>
    <dgm:cxn modelId="{6FE85C72-3C76-4F8A-BD01-E3C5A83F7E28}" type="presParOf" srcId="{BB4010C9-685F-4007-8618-472012DFBC8F}" destId="{8F24CFEB-8149-44BE-BC93-7717A1A3F1DF}" srcOrd="1" destOrd="0" presId="urn:microsoft.com/office/officeart/2005/8/layout/hierarchy1"/>
    <dgm:cxn modelId="{2381CFC4-197E-49FA-871E-B63296E20777}" type="presParOf" srcId="{8F24CFEB-8149-44BE-BC93-7717A1A3F1DF}" destId="{A85E3820-52DE-4C5C-9934-021049691118}" srcOrd="0" destOrd="0" presId="urn:microsoft.com/office/officeart/2005/8/layout/hierarchy1"/>
    <dgm:cxn modelId="{BB33B845-CD51-491C-BB2F-7B54D0C6502F}" type="presParOf" srcId="{8F24CFEB-8149-44BE-BC93-7717A1A3F1DF}" destId="{47465B4B-D27D-44E5-BCB4-233C9D02B937}" srcOrd="1" destOrd="0" presId="urn:microsoft.com/office/officeart/2005/8/layout/hierarchy1"/>
    <dgm:cxn modelId="{21FC19AC-47F4-4A86-85B2-A2ABD5241EFA}" type="presParOf" srcId="{47465B4B-D27D-44E5-BCB4-233C9D02B937}" destId="{DFCA9130-69E1-476F-B8BE-892691D116D0}" srcOrd="0" destOrd="0" presId="urn:microsoft.com/office/officeart/2005/8/layout/hierarchy1"/>
    <dgm:cxn modelId="{67273672-79DE-4210-8208-ADB01BECC990}" type="presParOf" srcId="{DFCA9130-69E1-476F-B8BE-892691D116D0}" destId="{24BC5E8B-BB68-4668-A414-ED6DCC7EBBF6}" srcOrd="0" destOrd="0" presId="urn:microsoft.com/office/officeart/2005/8/layout/hierarchy1"/>
    <dgm:cxn modelId="{2486F43F-814D-46C5-ADA4-A521686C21B3}" type="presParOf" srcId="{DFCA9130-69E1-476F-B8BE-892691D116D0}" destId="{9A5FA6B9-AE67-41FA-819D-97B277C4E751}" srcOrd="1" destOrd="0" presId="urn:microsoft.com/office/officeart/2005/8/layout/hierarchy1"/>
    <dgm:cxn modelId="{22A29BA2-76E3-4343-A001-12414541EB08}" type="presParOf" srcId="{47465B4B-D27D-44E5-BCB4-233C9D02B937}" destId="{5CFA7288-D244-4E9F-A11E-9F08F6D3B795}" srcOrd="1" destOrd="0" presId="urn:microsoft.com/office/officeart/2005/8/layout/hierarchy1"/>
    <dgm:cxn modelId="{EA3D040A-DFC4-4E4B-AA2A-8C859781B231}" type="presParOf" srcId="{8F24CFEB-8149-44BE-BC93-7717A1A3F1DF}" destId="{E744D896-AE4F-470F-B985-6CFD0B79A525}" srcOrd="2" destOrd="0" presId="urn:microsoft.com/office/officeart/2005/8/layout/hierarchy1"/>
    <dgm:cxn modelId="{B3843C15-71AA-4E87-B42E-81080194125E}" type="presParOf" srcId="{8F24CFEB-8149-44BE-BC93-7717A1A3F1DF}" destId="{65EC195B-58B7-4AAF-966F-321FFF4FCCB4}" srcOrd="3" destOrd="0" presId="urn:microsoft.com/office/officeart/2005/8/layout/hierarchy1"/>
    <dgm:cxn modelId="{0510875E-C87A-49BA-BCAB-E7E6CE7C67E6}" type="presParOf" srcId="{65EC195B-58B7-4AAF-966F-321FFF4FCCB4}" destId="{75534633-34A4-4D2D-9895-9B4B940789CC}" srcOrd="0" destOrd="0" presId="urn:microsoft.com/office/officeart/2005/8/layout/hierarchy1"/>
    <dgm:cxn modelId="{A66AF0AA-E839-49F9-8FE8-8E8783B6B360}" type="presParOf" srcId="{75534633-34A4-4D2D-9895-9B4B940789CC}" destId="{6B89ACAA-8606-4B76-805B-8A4532765B89}" srcOrd="0" destOrd="0" presId="urn:microsoft.com/office/officeart/2005/8/layout/hierarchy1"/>
    <dgm:cxn modelId="{529D63A2-3232-483B-A78A-0D6CB30893E6}" type="presParOf" srcId="{75534633-34A4-4D2D-9895-9B4B940789CC}" destId="{05278D35-D540-42D0-BFA9-78F3449D6207}" srcOrd="1" destOrd="0" presId="urn:microsoft.com/office/officeart/2005/8/layout/hierarchy1"/>
    <dgm:cxn modelId="{B5680B67-7759-4F18-94EC-296016277321}" type="presParOf" srcId="{65EC195B-58B7-4AAF-966F-321FFF4FCCB4}" destId="{9D4A7E8B-658F-4B6D-A6B2-57F9E2786BA2}" srcOrd="1" destOrd="0" presId="urn:microsoft.com/office/officeart/2005/8/layout/hierarchy1"/>
    <dgm:cxn modelId="{61740A25-9982-4F12-B05F-AAACB0E31785}" type="presParOf" srcId="{8F24CFEB-8149-44BE-BC93-7717A1A3F1DF}" destId="{3A2DDDFC-69F4-4131-8F4A-6F9130A364BB}" srcOrd="4" destOrd="0" presId="urn:microsoft.com/office/officeart/2005/8/layout/hierarchy1"/>
    <dgm:cxn modelId="{98526FC9-E600-4A3B-9D30-59AA9FD76273}" type="presParOf" srcId="{8F24CFEB-8149-44BE-BC93-7717A1A3F1DF}" destId="{80E0B3C1-0F51-4827-AEDD-D664B9D97F40}" srcOrd="5" destOrd="0" presId="urn:microsoft.com/office/officeart/2005/8/layout/hierarchy1"/>
    <dgm:cxn modelId="{3C1AF119-1FA4-4BB6-8BA5-B75AE46D7FE7}" type="presParOf" srcId="{80E0B3C1-0F51-4827-AEDD-D664B9D97F40}" destId="{7F406183-DDB8-417E-9622-826572FD4AD1}" srcOrd="0" destOrd="0" presId="urn:microsoft.com/office/officeart/2005/8/layout/hierarchy1"/>
    <dgm:cxn modelId="{8D447758-54BF-41B3-A404-C8F9C7C26BB4}" type="presParOf" srcId="{7F406183-DDB8-417E-9622-826572FD4AD1}" destId="{C227477C-179D-47C0-BC3C-53243AD464B5}" srcOrd="0" destOrd="0" presId="urn:microsoft.com/office/officeart/2005/8/layout/hierarchy1"/>
    <dgm:cxn modelId="{B7F12F8A-1901-46A5-B6E3-C4D83ECE543A}" type="presParOf" srcId="{7F406183-DDB8-417E-9622-826572FD4AD1}" destId="{70AD1262-EF15-4B8B-BC10-1C0C14DC5694}" srcOrd="1" destOrd="0" presId="urn:microsoft.com/office/officeart/2005/8/layout/hierarchy1"/>
    <dgm:cxn modelId="{10D05716-77DB-404A-B594-6D9A39B8AAB5}" type="presParOf" srcId="{80E0B3C1-0F51-4827-AEDD-D664B9D97F40}" destId="{BED48272-3FE6-4D00-8423-879FB0138184}" srcOrd="1" destOrd="0" presId="urn:microsoft.com/office/officeart/2005/8/layout/hierarchy1"/>
    <dgm:cxn modelId="{A67CD4F7-1DB8-4B8F-A5E3-E0EEE22E50E0}" type="presParOf" srcId="{8F24CFEB-8149-44BE-BC93-7717A1A3F1DF}" destId="{361E4FF2-590D-4CDE-B84A-45DED96847FF}" srcOrd="6" destOrd="0" presId="urn:microsoft.com/office/officeart/2005/8/layout/hierarchy1"/>
    <dgm:cxn modelId="{391CD169-4934-4B0E-A518-5096668E04CA}" type="presParOf" srcId="{8F24CFEB-8149-44BE-BC93-7717A1A3F1DF}" destId="{B693F9CB-659D-44F5-9B64-A22E24C56421}" srcOrd="7" destOrd="0" presId="urn:microsoft.com/office/officeart/2005/8/layout/hierarchy1"/>
    <dgm:cxn modelId="{C4F45312-6D92-43BF-AA06-646725166A11}" type="presParOf" srcId="{B693F9CB-659D-44F5-9B64-A22E24C56421}" destId="{BD60E687-C68A-44F4-8EF6-ACAB54F8BD67}" srcOrd="0" destOrd="0" presId="urn:microsoft.com/office/officeart/2005/8/layout/hierarchy1"/>
    <dgm:cxn modelId="{CF477829-7B2B-4031-9166-BA866EA3B248}" type="presParOf" srcId="{BD60E687-C68A-44F4-8EF6-ACAB54F8BD67}" destId="{FB04C103-79FC-4F01-AABC-05A4C67F2311}" srcOrd="0" destOrd="0" presId="urn:microsoft.com/office/officeart/2005/8/layout/hierarchy1"/>
    <dgm:cxn modelId="{8242C690-DEB7-4A0D-95B0-51A33F65DA04}" type="presParOf" srcId="{BD60E687-C68A-44F4-8EF6-ACAB54F8BD67}" destId="{D8348D6F-006B-4B63-943B-93767B06A13B}" srcOrd="1" destOrd="0" presId="urn:microsoft.com/office/officeart/2005/8/layout/hierarchy1"/>
    <dgm:cxn modelId="{6F12131F-6E7E-4135-8F45-1366DB94920D}" type="presParOf" srcId="{B693F9CB-659D-44F5-9B64-A22E24C56421}" destId="{EE6F9EB3-7916-4735-97B4-DE9109F062E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3A09EF-1024-4113-8085-87B96F3B50DE}" type="doc">
      <dgm:prSet loTypeId="urn:microsoft.com/office/officeart/2008/layout/LinedLis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pPr rtl="1"/>
          <a:endParaRPr lang="ar-EG"/>
        </a:p>
      </dgm:t>
    </dgm:pt>
    <dgm:pt modelId="{3088A089-F343-4B1B-BD32-F2C5628C09FA}">
      <dgm:prSet custT="1"/>
      <dgm:spPr/>
      <dgm:t>
        <a:bodyPr/>
        <a:lstStyle/>
        <a:p>
          <a:pPr rtl="1"/>
          <a:r>
            <a:rPr lang="ar-EG" sz="48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يتم عرض البيانات من خلال الشرح الإنشائي </a:t>
          </a:r>
        </a:p>
      </dgm:t>
    </dgm:pt>
    <dgm:pt modelId="{33AE31B1-8A34-4458-95DA-C21ECB97F820}" type="parTrans" cxnId="{E1CB70CF-BF82-44C1-B975-AFA10F1AF374}">
      <dgm:prSet/>
      <dgm:spPr/>
      <dgm:t>
        <a:bodyPr/>
        <a:lstStyle/>
        <a:p>
          <a:pPr rtl="1"/>
          <a:endParaRPr lang="ar-EG"/>
        </a:p>
      </dgm:t>
    </dgm:pt>
    <dgm:pt modelId="{27AC08E1-4ADF-495C-AE37-2A7C709511A1}" type="sibTrans" cxnId="{E1CB70CF-BF82-44C1-B975-AFA10F1AF374}">
      <dgm:prSet/>
      <dgm:spPr/>
      <dgm:t>
        <a:bodyPr/>
        <a:lstStyle/>
        <a:p>
          <a:pPr rtl="1"/>
          <a:endParaRPr lang="ar-EG"/>
        </a:p>
      </dgm:t>
    </dgm:pt>
    <dgm:pt modelId="{D6326847-AD21-4DAF-A034-67E6040CCCB8}">
      <dgm:prSet custT="1"/>
      <dgm:spPr/>
      <dgm:t>
        <a:bodyPr/>
        <a:lstStyle/>
        <a:p>
          <a:pPr algn="just" rtl="1"/>
          <a:r>
            <a:rPr lang="ar-EG" sz="44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على سبيل المثال ، يمكن القول  " بلغ عدد الذكور نحو 120 فردا وبنسبة مئوية بلغت نحو 60% من إجمالي العينة ، بينما بلغ عدد الإناث  80 فردا وبنسبة مئوية بلغت نحو 40 % من العينة . </a:t>
          </a:r>
        </a:p>
      </dgm:t>
    </dgm:pt>
    <dgm:pt modelId="{5DF7B1B6-586A-42E8-BBAB-396EB680F0E9}" type="parTrans" cxnId="{B1452327-96D5-4A4D-AD9B-A9125CB62170}">
      <dgm:prSet/>
      <dgm:spPr/>
      <dgm:t>
        <a:bodyPr/>
        <a:lstStyle/>
        <a:p>
          <a:pPr rtl="1"/>
          <a:endParaRPr lang="ar-EG"/>
        </a:p>
      </dgm:t>
    </dgm:pt>
    <dgm:pt modelId="{3E0779DF-318A-429B-98E7-735CBF1E7524}" type="sibTrans" cxnId="{B1452327-96D5-4A4D-AD9B-A9125CB62170}">
      <dgm:prSet/>
      <dgm:spPr/>
      <dgm:t>
        <a:bodyPr/>
        <a:lstStyle/>
        <a:p>
          <a:pPr rtl="1"/>
          <a:endParaRPr lang="ar-EG"/>
        </a:p>
      </dgm:t>
    </dgm:pt>
    <dgm:pt modelId="{C9825234-B4A3-4BD6-93B8-77A23E6DCDC0}" type="pres">
      <dgm:prSet presAssocID="{F13A09EF-1024-4113-8085-87B96F3B50DE}" presName="vert0" presStyleCnt="0">
        <dgm:presLayoutVars>
          <dgm:dir/>
          <dgm:animOne val="branch"/>
          <dgm:animLvl val="lvl"/>
        </dgm:presLayoutVars>
      </dgm:prSet>
      <dgm:spPr/>
    </dgm:pt>
    <dgm:pt modelId="{C5C2F259-1B35-451A-98A0-6B6483C19A35}" type="pres">
      <dgm:prSet presAssocID="{3088A089-F343-4B1B-BD32-F2C5628C09FA}" presName="thickLine" presStyleLbl="alignNode1" presStyleIdx="0" presStyleCnt="2"/>
      <dgm:spPr/>
    </dgm:pt>
    <dgm:pt modelId="{BFEB1795-7AE6-4DD6-B0B2-94DBA2CA7F5C}" type="pres">
      <dgm:prSet presAssocID="{3088A089-F343-4B1B-BD32-F2C5628C09FA}" presName="horz1" presStyleCnt="0"/>
      <dgm:spPr/>
    </dgm:pt>
    <dgm:pt modelId="{08C8A877-BC74-4353-B060-78B77C02979C}" type="pres">
      <dgm:prSet presAssocID="{3088A089-F343-4B1B-BD32-F2C5628C09FA}" presName="tx1" presStyleLbl="revTx" presStyleIdx="0" presStyleCnt="2"/>
      <dgm:spPr/>
    </dgm:pt>
    <dgm:pt modelId="{4D1180D7-9F7B-480E-84DD-773EAC918688}" type="pres">
      <dgm:prSet presAssocID="{3088A089-F343-4B1B-BD32-F2C5628C09FA}" presName="vert1" presStyleCnt="0"/>
      <dgm:spPr/>
    </dgm:pt>
    <dgm:pt modelId="{6DBC567A-D243-432C-8C32-45AE8D2701B1}" type="pres">
      <dgm:prSet presAssocID="{D6326847-AD21-4DAF-A034-67E6040CCCB8}" presName="thickLine" presStyleLbl="alignNode1" presStyleIdx="1" presStyleCnt="2"/>
      <dgm:spPr/>
    </dgm:pt>
    <dgm:pt modelId="{8E62FF15-86EE-4B90-A961-E9C59A6259FA}" type="pres">
      <dgm:prSet presAssocID="{D6326847-AD21-4DAF-A034-67E6040CCCB8}" presName="horz1" presStyleCnt="0"/>
      <dgm:spPr/>
    </dgm:pt>
    <dgm:pt modelId="{7E27F80D-8482-4AB9-9F8E-E27C48A0D96A}" type="pres">
      <dgm:prSet presAssocID="{D6326847-AD21-4DAF-A034-67E6040CCCB8}" presName="tx1" presStyleLbl="revTx" presStyleIdx="1" presStyleCnt="2" custScaleY="171990"/>
      <dgm:spPr/>
    </dgm:pt>
    <dgm:pt modelId="{8D2A58C2-5EDF-4811-B4D4-A4561775C56E}" type="pres">
      <dgm:prSet presAssocID="{D6326847-AD21-4DAF-A034-67E6040CCCB8}" presName="vert1" presStyleCnt="0"/>
      <dgm:spPr/>
    </dgm:pt>
  </dgm:ptLst>
  <dgm:cxnLst>
    <dgm:cxn modelId="{9BA5061E-0349-4E9E-B211-0B53CDD02B00}" type="presOf" srcId="{D6326847-AD21-4DAF-A034-67E6040CCCB8}" destId="{7E27F80D-8482-4AB9-9F8E-E27C48A0D96A}" srcOrd="0" destOrd="0" presId="urn:microsoft.com/office/officeart/2008/layout/LinedList"/>
    <dgm:cxn modelId="{B1452327-96D5-4A4D-AD9B-A9125CB62170}" srcId="{F13A09EF-1024-4113-8085-87B96F3B50DE}" destId="{D6326847-AD21-4DAF-A034-67E6040CCCB8}" srcOrd="1" destOrd="0" parTransId="{5DF7B1B6-586A-42E8-BBAB-396EB680F0E9}" sibTransId="{3E0779DF-318A-429B-98E7-735CBF1E7524}"/>
    <dgm:cxn modelId="{F935234C-1E37-46A4-B1B2-0D2F80042B35}" type="presOf" srcId="{F13A09EF-1024-4113-8085-87B96F3B50DE}" destId="{C9825234-B4A3-4BD6-93B8-77A23E6DCDC0}" srcOrd="0" destOrd="0" presId="urn:microsoft.com/office/officeart/2008/layout/LinedList"/>
    <dgm:cxn modelId="{111691B9-23AF-43DB-81B3-7C94D3FF7FBE}" type="presOf" srcId="{3088A089-F343-4B1B-BD32-F2C5628C09FA}" destId="{08C8A877-BC74-4353-B060-78B77C02979C}" srcOrd="0" destOrd="0" presId="urn:microsoft.com/office/officeart/2008/layout/LinedList"/>
    <dgm:cxn modelId="{E1CB70CF-BF82-44C1-B975-AFA10F1AF374}" srcId="{F13A09EF-1024-4113-8085-87B96F3B50DE}" destId="{3088A089-F343-4B1B-BD32-F2C5628C09FA}" srcOrd="0" destOrd="0" parTransId="{33AE31B1-8A34-4458-95DA-C21ECB97F820}" sibTransId="{27AC08E1-4ADF-495C-AE37-2A7C709511A1}"/>
    <dgm:cxn modelId="{4848C868-E055-4B1C-836A-34C413ACAB72}" type="presParOf" srcId="{C9825234-B4A3-4BD6-93B8-77A23E6DCDC0}" destId="{C5C2F259-1B35-451A-98A0-6B6483C19A35}" srcOrd="0" destOrd="0" presId="urn:microsoft.com/office/officeart/2008/layout/LinedList"/>
    <dgm:cxn modelId="{ED061D6F-EB36-4FDF-B273-B143A36815AF}" type="presParOf" srcId="{C9825234-B4A3-4BD6-93B8-77A23E6DCDC0}" destId="{BFEB1795-7AE6-4DD6-B0B2-94DBA2CA7F5C}" srcOrd="1" destOrd="0" presId="urn:microsoft.com/office/officeart/2008/layout/LinedList"/>
    <dgm:cxn modelId="{AF612F40-6DEA-499D-9EFE-81C201DD5CD7}" type="presParOf" srcId="{BFEB1795-7AE6-4DD6-B0B2-94DBA2CA7F5C}" destId="{08C8A877-BC74-4353-B060-78B77C02979C}" srcOrd="0" destOrd="0" presId="urn:microsoft.com/office/officeart/2008/layout/LinedList"/>
    <dgm:cxn modelId="{1738B13D-48F1-4A4D-A134-251BF81256E0}" type="presParOf" srcId="{BFEB1795-7AE6-4DD6-B0B2-94DBA2CA7F5C}" destId="{4D1180D7-9F7B-480E-84DD-773EAC918688}" srcOrd="1" destOrd="0" presId="urn:microsoft.com/office/officeart/2008/layout/LinedList"/>
    <dgm:cxn modelId="{4A39B91E-CF45-4D5F-9531-5580EE81A57F}" type="presParOf" srcId="{C9825234-B4A3-4BD6-93B8-77A23E6DCDC0}" destId="{6DBC567A-D243-432C-8C32-45AE8D2701B1}" srcOrd="2" destOrd="0" presId="urn:microsoft.com/office/officeart/2008/layout/LinedList"/>
    <dgm:cxn modelId="{4B567FAB-C808-4EEC-96A9-CFEF3B846FE0}" type="presParOf" srcId="{C9825234-B4A3-4BD6-93B8-77A23E6DCDC0}" destId="{8E62FF15-86EE-4B90-A961-E9C59A6259FA}" srcOrd="3" destOrd="0" presId="urn:microsoft.com/office/officeart/2008/layout/LinedList"/>
    <dgm:cxn modelId="{C5E11605-EC07-4F44-847E-FF4126C6CE00}" type="presParOf" srcId="{8E62FF15-86EE-4B90-A961-E9C59A6259FA}" destId="{7E27F80D-8482-4AB9-9F8E-E27C48A0D96A}" srcOrd="0" destOrd="0" presId="urn:microsoft.com/office/officeart/2008/layout/LinedList"/>
    <dgm:cxn modelId="{23C2D327-7686-4BE8-9766-EE93626188C3}" type="presParOf" srcId="{8E62FF15-86EE-4B90-A961-E9C59A6259FA}" destId="{8D2A58C2-5EDF-4811-B4D4-A4561775C5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A7841F-C1FA-41AE-A62C-3E5F4BE0FEF9}" type="doc">
      <dgm:prSet loTypeId="urn:microsoft.com/office/officeart/2008/layout/LinedLis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pPr rtl="1"/>
          <a:endParaRPr lang="ar-EG"/>
        </a:p>
      </dgm:t>
    </dgm:pt>
    <dgm:pt modelId="{4E19AB32-9374-4C9D-BFBE-B07E3F41E572}">
      <dgm:prSet/>
      <dgm:spPr/>
      <dgm:t>
        <a:bodyPr/>
        <a:lstStyle/>
        <a:p>
          <a:pPr algn="just" rtl="1"/>
          <a:r>
            <a: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يمثل الرسم البياني تصويرا للبيانات المتعلقة بالظاهرة المدروسة ، وعلى الباحث  اختيار الرسم البياني الذي يحقق الهدف الذي ينشده من عرض البيانات. </a:t>
          </a:r>
        </a:p>
      </dgm:t>
    </dgm:pt>
    <dgm:pt modelId="{F6AFC5ED-5AC0-4EC6-85AC-3DCAE6E9FFCB}" type="parTrans" cxnId="{4EBEAE4B-9C19-49C8-A6A0-DF1E21E729A6}">
      <dgm:prSet/>
      <dgm:spPr/>
      <dgm:t>
        <a:bodyPr/>
        <a:lstStyle/>
        <a:p>
          <a:pPr rtl="1"/>
          <a:endParaRPr lang="ar-EG"/>
        </a:p>
      </dgm:t>
    </dgm:pt>
    <dgm:pt modelId="{8328DDEA-5225-4AC9-BA3A-00D335F5A6A2}" type="sibTrans" cxnId="{4EBEAE4B-9C19-49C8-A6A0-DF1E21E729A6}">
      <dgm:prSet/>
      <dgm:spPr/>
      <dgm:t>
        <a:bodyPr/>
        <a:lstStyle/>
        <a:p>
          <a:pPr rtl="1"/>
          <a:endParaRPr lang="ar-EG"/>
        </a:p>
      </dgm:t>
    </dgm:pt>
    <dgm:pt modelId="{68D6A6FD-6D57-411B-9006-7E8F6EE13037}">
      <dgm:prSet/>
      <dgm:spPr/>
      <dgm:t>
        <a:bodyPr/>
        <a:lstStyle/>
        <a:p>
          <a:pPr algn="just" rtl="1"/>
          <a:r>
            <a: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يوجد العديد من طرق عرض البيانات بالرسوم البيانية أﻫﻤﻬـﺎ الأﻋﻤـﺪة اﻟﺒﻴﺎﻧﻴـﺔ</a:t>
          </a:r>
          <a:r>
            <a:rPr lang="en-US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Bar Charts </a:t>
          </a:r>
          <a:r>
            <a: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واﻟﺨﻄﻮط اﻟﺒﻴﺎﻧﻴﺔ</a:t>
          </a:r>
          <a:r>
            <a:rPr lang="en-US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Line Charts </a:t>
          </a:r>
          <a:r>
            <a: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ورﺳﻮم المساحات </a:t>
          </a:r>
          <a:r>
            <a:rPr lang="en-US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Area Charts</a:t>
          </a:r>
          <a:r>
            <a: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ورﺳﻮم اﻟﺪواﺋﺮ</a:t>
          </a:r>
          <a:r>
            <a:rPr lang="en-US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Pie Charts</a:t>
          </a:r>
          <a:endParaRPr lang="ar-EG" dirty="0">
            <a:solidFill>
              <a:schemeClr val="bg1"/>
            </a:solidFill>
            <a:latin typeface="Sakkal Majalla" panose="02000000000000000000" pitchFamily="2" charset="-78"/>
            <a:cs typeface="Sakkal Majalla" panose="02000000000000000000" pitchFamily="2" charset="-78"/>
          </a:endParaRPr>
        </a:p>
      </dgm:t>
    </dgm:pt>
    <dgm:pt modelId="{D1B3BD31-AB4F-4709-9ABF-ACFEF86D5568}" type="parTrans" cxnId="{55ED619E-D858-472B-A6C7-C54C4C752348}">
      <dgm:prSet/>
      <dgm:spPr/>
      <dgm:t>
        <a:bodyPr/>
        <a:lstStyle/>
        <a:p>
          <a:pPr rtl="1"/>
          <a:endParaRPr lang="ar-EG"/>
        </a:p>
      </dgm:t>
    </dgm:pt>
    <dgm:pt modelId="{4DC1299A-644B-4668-BA74-EB7275620B91}" type="sibTrans" cxnId="{55ED619E-D858-472B-A6C7-C54C4C752348}">
      <dgm:prSet/>
      <dgm:spPr/>
      <dgm:t>
        <a:bodyPr/>
        <a:lstStyle/>
        <a:p>
          <a:pPr rtl="1"/>
          <a:endParaRPr lang="ar-EG"/>
        </a:p>
      </dgm:t>
    </dgm:pt>
    <dgm:pt modelId="{8B310603-12E2-4F2B-882A-A0BF42628D7B}" type="pres">
      <dgm:prSet presAssocID="{64A7841F-C1FA-41AE-A62C-3E5F4BE0FEF9}" presName="vert0" presStyleCnt="0">
        <dgm:presLayoutVars>
          <dgm:dir/>
          <dgm:animOne val="branch"/>
          <dgm:animLvl val="lvl"/>
        </dgm:presLayoutVars>
      </dgm:prSet>
      <dgm:spPr/>
    </dgm:pt>
    <dgm:pt modelId="{DAE04FB8-DDD8-437E-BB52-C884CBC99181}" type="pres">
      <dgm:prSet presAssocID="{4E19AB32-9374-4C9D-BFBE-B07E3F41E572}" presName="thickLine" presStyleLbl="alignNode1" presStyleIdx="0" presStyleCnt="2"/>
      <dgm:spPr/>
    </dgm:pt>
    <dgm:pt modelId="{EE72F7BC-08D2-422A-9B63-88F78514428A}" type="pres">
      <dgm:prSet presAssocID="{4E19AB32-9374-4C9D-BFBE-B07E3F41E572}" presName="horz1" presStyleCnt="0"/>
      <dgm:spPr/>
    </dgm:pt>
    <dgm:pt modelId="{4C1B20D8-9A58-47AF-B07C-C595B364AEAC}" type="pres">
      <dgm:prSet presAssocID="{4E19AB32-9374-4C9D-BFBE-B07E3F41E572}" presName="tx1" presStyleLbl="revTx" presStyleIdx="0" presStyleCnt="2"/>
      <dgm:spPr/>
    </dgm:pt>
    <dgm:pt modelId="{EE5DA6C4-D348-4402-84C3-65BFB3F38889}" type="pres">
      <dgm:prSet presAssocID="{4E19AB32-9374-4C9D-BFBE-B07E3F41E572}" presName="vert1" presStyleCnt="0"/>
      <dgm:spPr/>
    </dgm:pt>
    <dgm:pt modelId="{017E6335-DDF1-499E-B4CF-424288D2C7B2}" type="pres">
      <dgm:prSet presAssocID="{68D6A6FD-6D57-411B-9006-7E8F6EE13037}" presName="thickLine" presStyleLbl="alignNode1" presStyleIdx="1" presStyleCnt="2"/>
      <dgm:spPr/>
    </dgm:pt>
    <dgm:pt modelId="{E3442753-BA07-4E44-8DD9-F13177FBD068}" type="pres">
      <dgm:prSet presAssocID="{68D6A6FD-6D57-411B-9006-7E8F6EE13037}" presName="horz1" presStyleCnt="0"/>
      <dgm:spPr/>
    </dgm:pt>
    <dgm:pt modelId="{254CDC38-6D8C-40E5-B8E7-25E57BA4E78A}" type="pres">
      <dgm:prSet presAssocID="{68D6A6FD-6D57-411B-9006-7E8F6EE13037}" presName="tx1" presStyleLbl="revTx" presStyleIdx="1" presStyleCnt="2"/>
      <dgm:spPr/>
    </dgm:pt>
    <dgm:pt modelId="{1BB5C768-296D-4514-860A-5D3A4C9DDCB8}" type="pres">
      <dgm:prSet presAssocID="{68D6A6FD-6D57-411B-9006-7E8F6EE13037}" presName="vert1" presStyleCnt="0"/>
      <dgm:spPr/>
    </dgm:pt>
  </dgm:ptLst>
  <dgm:cxnLst>
    <dgm:cxn modelId="{4EBEAE4B-9C19-49C8-A6A0-DF1E21E729A6}" srcId="{64A7841F-C1FA-41AE-A62C-3E5F4BE0FEF9}" destId="{4E19AB32-9374-4C9D-BFBE-B07E3F41E572}" srcOrd="0" destOrd="0" parTransId="{F6AFC5ED-5AC0-4EC6-85AC-3DCAE6E9FFCB}" sibTransId="{8328DDEA-5225-4AC9-BA3A-00D335F5A6A2}"/>
    <dgm:cxn modelId="{24D2A371-FAC5-47E4-A882-8B9C92B45BF0}" type="presOf" srcId="{4E19AB32-9374-4C9D-BFBE-B07E3F41E572}" destId="{4C1B20D8-9A58-47AF-B07C-C595B364AEAC}" srcOrd="0" destOrd="0" presId="urn:microsoft.com/office/officeart/2008/layout/LinedList"/>
    <dgm:cxn modelId="{55ED619E-D858-472B-A6C7-C54C4C752348}" srcId="{64A7841F-C1FA-41AE-A62C-3E5F4BE0FEF9}" destId="{68D6A6FD-6D57-411B-9006-7E8F6EE13037}" srcOrd="1" destOrd="0" parTransId="{D1B3BD31-AB4F-4709-9ABF-ACFEF86D5568}" sibTransId="{4DC1299A-644B-4668-BA74-EB7275620B91}"/>
    <dgm:cxn modelId="{A8ED70A0-1926-4D97-A71B-27D10199B55F}" type="presOf" srcId="{68D6A6FD-6D57-411B-9006-7E8F6EE13037}" destId="{254CDC38-6D8C-40E5-B8E7-25E57BA4E78A}" srcOrd="0" destOrd="0" presId="urn:microsoft.com/office/officeart/2008/layout/LinedList"/>
    <dgm:cxn modelId="{D62A4FFA-BF3E-4CD3-9810-A391FAAD690D}" type="presOf" srcId="{64A7841F-C1FA-41AE-A62C-3E5F4BE0FEF9}" destId="{8B310603-12E2-4F2B-882A-A0BF42628D7B}" srcOrd="0" destOrd="0" presId="urn:microsoft.com/office/officeart/2008/layout/LinedList"/>
    <dgm:cxn modelId="{E08CE114-A8DE-448F-85C5-AF4385C3F9B3}" type="presParOf" srcId="{8B310603-12E2-4F2B-882A-A0BF42628D7B}" destId="{DAE04FB8-DDD8-437E-BB52-C884CBC99181}" srcOrd="0" destOrd="0" presId="urn:microsoft.com/office/officeart/2008/layout/LinedList"/>
    <dgm:cxn modelId="{A9D971EB-8531-4C77-957F-F317B5E0B3EF}" type="presParOf" srcId="{8B310603-12E2-4F2B-882A-A0BF42628D7B}" destId="{EE72F7BC-08D2-422A-9B63-88F78514428A}" srcOrd="1" destOrd="0" presId="urn:microsoft.com/office/officeart/2008/layout/LinedList"/>
    <dgm:cxn modelId="{34424EA5-62DC-4D12-B4C6-3C01C503CDF3}" type="presParOf" srcId="{EE72F7BC-08D2-422A-9B63-88F78514428A}" destId="{4C1B20D8-9A58-47AF-B07C-C595B364AEAC}" srcOrd="0" destOrd="0" presId="urn:microsoft.com/office/officeart/2008/layout/LinedList"/>
    <dgm:cxn modelId="{F7A25C50-FD30-42DF-B998-47540AA671C2}" type="presParOf" srcId="{EE72F7BC-08D2-422A-9B63-88F78514428A}" destId="{EE5DA6C4-D348-4402-84C3-65BFB3F38889}" srcOrd="1" destOrd="0" presId="urn:microsoft.com/office/officeart/2008/layout/LinedList"/>
    <dgm:cxn modelId="{05DC747E-B601-466B-A9B5-BD99F3B24B9A}" type="presParOf" srcId="{8B310603-12E2-4F2B-882A-A0BF42628D7B}" destId="{017E6335-DDF1-499E-B4CF-424288D2C7B2}" srcOrd="2" destOrd="0" presId="urn:microsoft.com/office/officeart/2008/layout/LinedList"/>
    <dgm:cxn modelId="{6F9A94E7-D16B-4EC0-82CD-695982163FA1}" type="presParOf" srcId="{8B310603-12E2-4F2B-882A-A0BF42628D7B}" destId="{E3442753-BA07-4E44-8DD9-F13177FBD068}" srcOrd="3" destOrd="0" presId="urn:microsoft.com/office/officeart/2008/layout/LinedList"/>
    <dgm:cxn modelId="{1ACA1FF3-38D9-4A4A-94A8-9231AC4ED1E2}" type="presParOf" srcId="{E3442753-BA07-4E44-8DD9-F13177FBD068}" destId="{254CDC38-6D8C-40E5-B8E7-25E57BA4E78A}" srcOrd="0" destOrd="0" presId="urn:microsoft.com/office/officeart/2008/layout/LinedList"/>
    <dgm:cxn modelId="{62F456C2-702F-4F1D-808B-62EF3AE53E0B}" type="presParOf" srcId="{E3442753-BA07-4E44-8DD9-F13177FBD068}" destId="{1BB5C768-296D-4514-860A-5D3A4C9DDCB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AD5050F-42DA-4356-89A0-8F6B8F0066D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8A76A1B6-2D47-44AC-A29F-34CEF3C5EE10}">
      <dgm:prSet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algn="ctr" rtl="1"/>
          <a:endParaRPr lang="ar-EG" sz="3600" b="0" dirty="0">
            <a:solidFill>
              <a:sysClr val="windowText" lastClr="000000"/>
            </a:solidFill>
          </a:endParaRPr>
        </a:p>
        <a:p>
          <a:pPr algn="ctr" rtl="1"/>
          <a:r>
            <a:rPr lang="ar-EG" sz="4400" b="0" dirty="0">
              <a:solidFill>
                <a:sysClr val="windowText" lastClr="000000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الأعمدة البيانية  </a:t>
          </a:r>
          <a:r>
            <a:rPr lang="en-US" sz="4400" b="0" dirty="0">
              <a:solidFill>
                <a:sysClr val="windowText" lastClr="000000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Bar Charts </a:t>
          </a:r>
          <a:br>
            <a:rPr lang="ar-EG" sz="3600" b="0" dirty="0">
              <a:solidFill>
                <a:sysClr val="windowText" lastClr="000000"/>
              </a:solidFill>
            </a:rPr>
          </a:br>
          <a:endParaRPr lang="ar-EG" sz="3600" b="0" dirty="0">
            <a:solidFill>
              <a:sysClr val="windowText" lastClr="000000"/>
            </a:solidFill>
          </a:endParaRPr>
        </a:p>
      </dgm:t>
    </dgm:pt>
    <dgm:pt modelId="{42DBE3C0-0A45-42BD-8755-02BEDF194B18}" type="parTrans" cxnId="{74EB85B4-8298-4013-AC62-AEA9406F638C}">
      <dgm:prSet/>
      <dgm:spPr/>
      <dgm:t>
        <a:bodyPr/>
        <a:lstStyle/>
        <a:p>
          <a:pPr rtl="1"/>
          <a:endParaRPr lang="ar-EG"/>
        </a:p>
      </dgm:t>
    </dgm:pt>
    <dgm:pt modelId="{A09F52B9-625B-4551-BD0A-D3D76B94D150}" type="sibTrans" cxnId="{74EB85B4-8298-4013-AC62-AEA9406F638C}">
      <dgm:prSet/>
      <dgm:spPr/>
      <dgm:t>
        <a:bodyPr/>
        <a:lstStyle/>
        <a:p>
          <a:pPr rtl="1"/>
          <a:endParaRPr lang="ar-EG"/>
        </a:p>
      </dgm:t>
    </dgm:pt>
    <dgm:pt modelId="{D76546FE-8E33-4138-A70E-E592D633767B}" type="pres">
      <dgm:prSet presAssocID="{8AD5050F-42DA-4356-89A0-8F6B8F0066DF}" presName="linear" presStyleCnt="0">
        <dgm:presLayoutVars>
          <dgm:animLvl val="lvl"/>
          <dgm:resizeHandles val="exact"/>
        </dgm:presLayoutVars>
      </dgm:prSet>
      <dgm:spPr/>
    </dgm:pt>
    <dgm:pt modelId="{E0A7B9FE-01E1-4958-A022-21D82116AC1E}" type="pres">
      <dgm:prSet presAssocID="{8A76A1B6-2D47-44AC-A29F-34CEF3C5EE10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E20FE775-9CD1-4ADC-8299-695162894D81}" type="presOf" srcId="{8A76A1B6-2D47-44AC-A29F-34CEF3C5EE10}" destId="{E0A7B9FE-01E1-4958-A022-21D82116AC1E}" srcOrd="0" destOrd="0" presId="urn:microsoft.com/office/officeart/2005/8/layout/vList2"/>
    <dgm:cxn modelId="{B8DE8BAC-1CFA-42D5-85DF-715F2BE78BA3}" type="presOf" srcId="{8AD5050F-42DA-4356-89A0-8F6B8F0066DF}" destId="{D76546FE-8E33-4138-A70E-E592D633767B}" srcOrd="0" destOrd="0" presId="urn:microsoft.com/office/officeart/2005/8/layout/vList2"/>
    <dgm:cxn modelId="{74EB85B4-8298-4013-AC62-AEA9406F638C}" srcId="{8AD5050F-42DA-4356-89A0-8F6B8F0066DF}" destId="{8A76A1B6-2D47-44AC-A29F-34CEF3C5EE10}" srcOrd="0" destOrd="0" parTransId="{42DBE3C0-0A45-42BD-8755-02BEDF194B18}" sibTransId="{A09F52B9-625B-4551-BD0A-D3D76B94D150}"/>
    <dgm:cxn modelId="{54662106-ED13-45F6-B98F-D3C8F16E5E37}" type="presParOf" srcId="{D76546FE-8E33-4138-A70E-E592D633767B}" destId="{E0A7B9FE-01E1-4958-A022-21D82116AC1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3FF9FC3-2EEC-4FA4-BF8D-9E8BA397F33A}" type="doc">
      <dgm:prSet loTypeId="urn:microsoft.com/office/officeart/2008/layout/LinedLis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pPr rtl="1"/>
          <a:endParaRPr lang="ar-EG"/>
        </a:p>
      </dgm:t>
    </dgm:pt>
    <dgm:pt modelId="{965974E0-86DF-4A0B-AD80-5E080796C3A8}">
      <dgm:prSet/>
      <dgm:spPr/>
      <dgm:t>
        <a:bodyPr/>
        <a:lstStyle/>
        <a:p>
          <a:pPr algn="just" rtl="1"/>
          <a:r>
            <a: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عندما تكون البيانات منفصلة وفئوية فإن الأعمدة البيانية تكون هي الوسيلة المناسبة لعرضها بهدف إظهار أعلى وأدنى قيمة للمتغيرات. </a:t>
          </a:r>
        </a:p>
      </dgm:t>
    </dgm:pt>
    <dgm:pt modelId="{07615ED6-6BD5-4996-88D7-14A84C2651AF}" type="parTrans" cxnId="{82EF8C9B-5D1D-49A6-A0C7-2BAD20741489}">
      <dgm:prSet/>
      <dgm:spPr/>
      <dgm:t>
        <a:bodyPr/>
        <a:lstStyle/>
        <a:p>
          <a:pPr rtl="1"/>
          <a:endParaRPr lang="ar-EG"/>
        </a:p>
      </dgm:t>
    </dgm:pt>
    <dgm:pt modelId="{E95B2129-1C95-4041-B808-118EE3CD45B1}" type="sibTrans" cxnId="{82EF8C9B-5D1D-49A6-A0C7-2BAD20741489}">
      <dgm:prSet/>
      <dgm:spPr/>
      <dgm:t>
        <a:bodyPr/>
        <a:lstStyle/>
        <a:p>
          <a:pPr rtl="1"/>
          <a:endParaRPr lang="ar-EG"/>
        </a:p>
      </dgm:t>
    </dgm:pt>
    <dgm:pt modelId="{BF431699-4491-4C87-9CCE-647F0D883BE8}">
      <dgm:prSet/>
      <dgm:spPr/>
      <dgm:t>
        <a:bodyPr/>
        <a:lstStyle/>
        <a:p>
          <a:pPr algn="just" rtl="1"/>
          <a:r>
            <a: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تهدف الأعمدة البيانية إلى إظهار التغيرات في بيانات معينة مقارنة بالتغيرات في بيانات معينة أخرى خلال فترات زمنية محددة </a:t>
          </a:r>
        </a:p>
      </dgm:t>
    </dgm:pt>
    <dgm:pt modelId="{8322EE06-769C-4EA7-8AE6-02B98500933E}" type="parTrans" cxnId="{C3EEA853-1971-43FE-A1FE-268D6B6E2444}">
      <dgm:prSet/>
      <dgm:spPr/>
      <dgm:t>
        <a:bodyPr/>
        <a:lstStyle/>
        <a:p>
          <a:pPr rtl="1"/>
          <a:endParaRPr lang="ar-EG"/>
        </a:p>
      </dgm:t>
    </dgm:pt>
    <dgm:pt modelId="{DDE52770-7F31-46BE-8404-5DC8E3D73D8B}" type="sibTrans" cxnId="{C3EEA853-1971-43FE-A1FE-268D6B6E2444}">
      <dgm:prSet/>
      <dgm:spPr/>
      <dgm:t>
        <a:bodyPr/>
        <a:lstStyle/>
        <a:p>
          <a:pPr rtl="1"/>
          <a:endParaRPr lang="ar-EG"/>
        </a:p>
      </dgm:t>
    </dgm:pt>
    <dgm:pt modelId="{F97874B9-66AE-4804-9FB8-612038C293BD}">
      <dgm:prSet/>
      <dgm:spPr/>
      <dgm:t>
        <a:bodyPr/>
        <a:lstStyle/>
        <a:p>
          <a:pPr algn="just" rtl="1"/>
          <a:r>
            <a: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الأعمدة البيانية يمكن أن تكون على شكل أعمدة بيانية بسيطة ، أو أعمدة بيانية مزدوجة، أو أعمدة بيانية المجزأة. </a:t>
          </a:r>
        </a:p>
      </dgm:t>
    </dgm:pt>
    <dgm:pt modelId="{06C5023D-EF62-4160-B063-7ED516BD6CB3}" type="parTrans" cxnId="{6A884A79-F709-4E7E-8F99-12A05DCA4346}">
      <dgm:prSet/>
      <dgm:spPr/>
      <dgm:t>
        <a:bodyPr/>
        <a:lstStyle/>
        <a:p>
          <a:pPr rtl="1"/>
          <a:endParaRPr lang="ar-EG"/>
        </a:p>
      </dgm:t>
    </dgm:pt>
    <dgm:pt modelId="{EEC636F2-8BAB-4556-8F09-E6977C74B169}" type="sibTrans" cxnId="{6A884A79-F709-4E7E-8F99-12A05DCA4346}">
      <dgm:prSet/>
      <dgm:spPr/>
      <dgm:t>
        <a:bodyPr/>
        <a:lstStyle/>
        <a:p>
          <a:pPr rtl="1"/>
          <a:endParaRPr lang="ar-EG"/>
        </a:p>
      </dgm:t>
    </dgm:pt>
    <dgm:pt modelId="{B7976EB9-E9B8-4F9B-8885-028146A95F93}" type="pres">
      <dgm:prSet presAssocID="{C3FF9FC3-2EEC-4FA4-BF8D-9E8BA397F33A}" presName="vert0" presStyleCnt="0">
        <dgm:presLayoutVars>
          <dgm:dir/>
          <dgm:animOne val="branch"/>
          <dgm:animLvl val="lvl"/>
        </dgm:presLayoutVars>
      </dgm:prSet>
      <dgm:spPr/>
    </dgm:pt>
    <dgm:pt modelId="{8B161911-06D2-4A84-B7D2-71E2A81F68CF}" type="pres">
      <dgm:prSet presAssocID="{965974E0-86DF-4A0B-AD80-5E080796C3A8}" presName="thickLine" presStyleLbl="alignNode1" presStyleIdx="0" presStyleCnt="3"/>
      <dgm:spPr/>
    </dgm:pt>
    <dgm:pt modelId="{773CC410-8D85-4C63-A321-0A6257848EA3}" type="pres">
      <dgm:prSet presAssocID="{965974E0-86DF-4A0B-AD80-5E080796C3A8}" presName="horz1" presStyleCnt="0"/>
      <dgm:spPr/>
    </dgm:pt>
    <dgm:pt modelId="{20E1B831-3D3A-41A5-8CCE-C08EF9AE5E54}" type="pres">
      <dgm:prSet presAssocID="{965974E0-86DF-4A0B-AD80-5E080796C3A8}" presName="tx1" presStyleLbl="revTx" presStyleIdx="0" presStyleCnt="3"/>
      <dgm:spPr/>
    </dgm:pt>
    <dgm:pt modelId="{3D0AB364-ACA6-439B-BAFF-631129BF2CFF}" type="pres">
      <dgm:prSet presAssocID="{965974E0-86DF-4A0B-AD80-5E080796C3A8}" presName="vert1" presStyleCnt="0"/>
      <dgm:spPr/>
    </dgm:pt>
    <dgm:pt modelId="{FDF55C17-404D-44CF-B859-3826E48E7033}" type="pres">
      <dgm:prSet presAssocID="{BF431699-4491-4C87-9CCE-647F0D883BE8}" presName="thickLine" presStyleLbl="alignNode1" presStyleIdx="1" presStyleCnt="3"/>
      <dgm:spPr/>
    </dgm:pt>
    <dgm:pt modelId="{B3B9650F-D541-45F1-85A4-8BB13B4BA9AF}" type="pres">
      <dgm:prSet presAssocID="{BF431699-4491-4C87-9CCE-647F0D883BE8}" presName="horz1" presStyleCnt="0"/>
      <dgm:spPr/>
    </dgm:pt>
    <dgm:pt modelId="{A4E69A67-7536-471B-8162-ADBF866A364B}" type="pres">
      <dgm:prSet presAssocID="{BF431699-4491-4C87-9CCE-647F0D883BE8}" presName="tx1" presStyleLbl="revTx" presStyleIdx="1" presStyleCnt="3"/>
      <dgm:spPr/>
    </dgm:pt>
    <dgm:pt modelId="{E6D89589-2B8B-461C-9E52-24405F9BCCBB}" type="pres">
      <dgm:prSet presAssocID="{BF431699-4491-4C87-9CCE-647F0D883BE8}" presName="vert1" presStyleCnt="0"/>
      <dgm:spPr/>
    </dgm:pt>
    <dgm:pt modelId="{9B5861C2-AF40-438A-93E0-2D3FE7B2FA2D}" type="pres">
      <dgm:prSet presAssocID="{F97874B9-66AE-4804-9FB8-612038C293BD}" presName="thickLine" presStyleLbl="alignNode1" presStyleIdx="2" presStyleCnt="3"/>
      <dgm:spPr/>
    </dgm:pt>
    <dgm:pt modelId="{8637C2A0-C704-4148-A465-3F77679FE8D2}" type="pres">
      <dgm:prSet presAssocID="{F97874B9-66AE-4804-9FB8-612038C293BD}" presName="horz1" presStyleCnt="0"/>
      <dgm:spPr/>
    </dgm:pt>
    <dgm:pt modelId="{CCED636B-D894-4BA5-B0BB-6F6FDC82205E}" type="pres">
      <dgm:prSet presAssocID="{F97874B9-66AE-4804-9FB8-612038C293BD}" presName="tx1" presStyleLbl="revTx" presStyleIdx="2" presStyleCnt="3"/>
      <dgm:spPr/>
    </dgm:pt>
    <dgm:pt modelId="{EFEF131B-7E8B-448E-B0DC-FCDACB647624}" type="pres">
      <dgm:prSet presAssocID="{F97874B9-66AE-4804-9FB8-612038C293BD}" presName="vert1" presStyleCnt="0"/>
      <dgm:spPr/>
    </dgm:pt>
  </dgm:ptLst>
  <dgm:cxnLst>
    <dgm:cxn modelId="{C3EEA853-1971-43FE-A1FE-268D6B6E2444}" srcId="{C3FF9FC3-2EEC-4FA4-BF8D-9E8BA397F33A}" destId="{BF431699-4491-4C87-9CCE-647F0D883BE8}" srcOrd="1" destOrd="0" parTransId="{8322EE06-769C-4EA7-8AE6-02B98500933E}" sibTransId="{DDE52770-7F31-46BE-8404-5DC8E3D73D8B}"/>
    <dgm:cxn modelId="{6A884A79-F709-4E7E-8F99-12A05DCA4346}" srcId="{C3FF9FC3-2EEC-4FA4-BF8D-9E8BA397F33A}" destId="{F97874B9-66AE-4804-9FB8-612038C293BD}" srcOrd="2" destOrd="0" parTransId="{06C5023D-EF62-4160-B063-7ED516BD6CB3}" sibTransId="{EEC636F2-8BAB-4556-8F09-E6977C74B169}"/>
    <dgm:cxn modelId="{11ECBF7B-E048-4355-B646-A56DD3B2A75F}" type="presOf" srcId="{F97874B9-66AE-4804-9FB8-612038C293BD}" destId="{CCED636B-D894-4BA5-B0BB-6F6FDC82205E}" srcOrd="0" destOrd="0" presId="urn:microsoft.com/office/officeart/2008/layout/LinedList"/>
    <dgm:cxn modelId="{F393968D-86AD-4733-A0A3-07176A1642EC}" type="presOf" srcId="{965974E0-86DF-4A0B-AD80-5E080796C3A8}" destId="{20E1B831-3D3A-41A5-8CCE-C08EF9AE5E54}" srcOrd="0" destOrd="0" presId="urn:microsoft.com/office/officeart/2008/layout/LinedList"/>
    <dgm:cxn modelId="{82EF8C9B-5D1D-49A6-A0C7-2BAD20741489}" srcId="{C3FF9FC3-2EEC-4FA4-BF8D-9E8BA397F33A}" destId="{965974E0-86DF-4A0B-AD80-5E080796C3A8}" srcOrd="0" destOrd="0" parTransId="{07615ED6-6BD5-4996-88D7-14A84C2651AF}" sibTransId="{E95B2129-1C95-4041-B808-118EE3CD45B1}"/>
    <dgm:cxn modelId="{EFB919E2-4EA5-4ADE-93E7-A0CDB4D3100A}" type="presOf" srcId="{C3FF9FC3-2EEC-4FA4-BF8D-9E8BA397F33A}" destId="{B7976EB9-E9B8-4F9B-8885-028146A95F93}" srcOrd="0" destOrd="0" presId="urn:microsoft.com/office/officeart/2008/layout/LinedList"/>
    <dgm:cxn modelId="{08345EF6-916A-435B-8D11-FFD1F2272674}" type="presOf" srcId="{BF431699-4491-4C87-9CCE-647F0D883BE8}" destId="{A4E69A67-7536-471B-8162-ADBF866A364B}" srcOrd="0" destOrd="0" presId="urn:microsoft.com/office/officeart/2008/layout/LinedList"/>
    <dgm:cxn modelId="{B96DA173-2E61-461E-8568-D64895B7093C}" type="presParOf" srcId="{B7976EB9-E9B8-4F9B-8885-028146A95F93}" destId="{8B161911-06D2-4A84-B7D2-71E2A81F68CF}" srcOrd="0" destOrd="0" presId="urn:microsoft.com/office/officeart/2008/layout/LinedList"/>
    <dgm:cxn modelId="{32C38ECE-6FD1-4F77-A707-EA4F181E5C73}" type="presParOf" srcId="{B7976EB9-E9B8-4F9B-8885-028146A95F93}" destId="{773CC410-8D85-4C63-A321-0A6257848EA3}" srcOrd="1" destOrd="0" presId="urn:microsoft.com/office/officeart/2008/layout/LinedList"/>
    <dgm:cxn modelId="{209D0059-F87F-42CD-89C1-AACA3CCF227D}" type="presParOf" srcId="{773CC410-8D85-4C63-A321-0A6257848EA3}" destId="{20E1B831-3D3A-41A5-8CCE-C08EF9AE5E54}" srcOrd="0" destOrd="0" presId="urn:microsoft.com/office/officeart/2008/layout/LinedList"/>
    <dgm:cxn modelId="{A5672A75-756B-49F2-BAE7-C127F1416783}" type="presParOf" srcId="{773CC410-8D85-4C63-A321-0A6257848EA3}" destId="{3D0AB364-ACA6-439B-BAFF-631129BF2CFF}" srcOrd="1" destOrd="0" presId="urn:microsoft.com/office/officeart/2008/layout/LinedList"/>
    <dgm:cxn modelId="{CBC25173-0101-4A55-A0DD-A0462FFDB581}" type="presParOf" srcId="{B7976EB9-E9B8-4F9B-8885-028146A95F93}" destId="{FDF55C17-404D-44CF-B859-3826E48E7033}" srcOrd="2" destOrd="0" presId="urn:microsoft.com/office/officeart/2008/layout/LinedList"/>
    <dgm:cxn modelId="{454F1936-5CD6-4ED4-B5DB-7FFE362A9806}" type="presParOf" srcId="{B7976EB9-E9B8-4F9B-8885-028146A95F93}" destId="{B3B9650F-D541-45F1-85A4-8BB13B4BA9AF}" srcOrd="3" destOrd="0" presId="urn:microsoft.com/office/officeart/2008/layout/LinedList"/>
    <dgm:cxn modelId="{412B8D80-00EC-4D94-A977-0782FA0B06A5}" type="presParOf" srcId="{B3B9650F-D541-45F1-85A4-8BB13B4BA9AF}" destId="{A4E69A67-7536-471B-8162-ADBF866A364B}" srcOrd="0" destOrd="0" presId="urn:microsoft.com/office/officeart/2008/layout/LinedList"/>
    <dgm:cxn modelId="{E9A26C57-BD9C-4911-BE10-778E19CAF710}" type="presParOf" srcId="{B3B9650F-D541-45F1-85A4-8BB13B4BA9AF}" destId="{E6D89589-2B8B-461C-9E52-24405F9BCCBB}" srcOrd="1" destOrd="0" presId="urn:microsoft.com/office/officeart/2008/layout/LinedList"/>
    <dgm:cxn modelId="{8F7AF314-DE7F-4236-BF21-3C4866174739}" type="presParOf" srcId="{B7976EB9-E9B8-4F9B-8885-028146A95F93}" destId="{9B5861C2-AF40-438A-93E0-2D3FE7B2FA2D}" srcOrd="4" destOrd="0" presId="urn:microsoft.com/office/officeart/2008/layout/LinedList"/>
    <dgm:cxn modelId="{93CCD335-67FC-4EF4-8385-3073BDD45F6F}" type="presParOf" srcId="{B7976EB9-E9B8-4F9B-8885-028146A95F93}" destId="{8637C2A0-C704-4148-A465-3F77679FE8D2}" srcOrd="5" destOrd="0" presId="urn:microsoft.com/office/officeart/2008/layout/LinedList"/>
    <dgm:cxn modelId="{F06719DF-AF57-422F-88E4-91DE930FA61E}" type="presParOf" srcId="{8637C2A0-C704-4148-A465-3F77679FE8D2}" destId="{CCED636B-D894-4BA5-B0BB-6F6FDC82205E}" srcOrd="0" destOrd="0" presId="urn:microsoft.com/office/officeart/2008/layout/LinedList"/>
    <dgm:cxn modelId="{A7FBBBCE-026C-4FE7-8D19-7083BEF5426C}" type="presParOf" srcId="{8637C2A0-C704-4148-A465-3F77679FE8D2}" destId="{EFEF131B-7E8B-448E-B0DC-FCDACB64762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16BBF32-5760-402D-9C35-D70C0B307C19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DB7CCD6A-F4B1-41C3-8FA3-FB5B85B11B53}">
      <dgm:prSet/>
      <dgm:spPr/>
      <dgm:t>
        <a:bodyPr/>
        <a:lstStyle/>
        <a:p>
          <a:pPr algn="just" rtl="1"/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تستخدم الأعمدة البيانية المزدوجة </a:t>
          </a:r>
          <a:r>
            <a:rPr lang="en-US" dirty="0">
              <a:latin typeface="Sakkal Majalla" panose="02000000000000000000" pitchFamily="2" charset="-78"/>
              <a:cs typeface="Sakkal Majalla" panose="02000000000000000000" pitchFamily="2" charset="-78"/>
            </a:rPr>
            <a:t>Clustered</a:t>
          </a:r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 لمقارنة ظاهرتين أو أكثر لعدد من السنوات كمقارنة الذكور والإناث لعدة سنوات. </a:t>
          </a:r>
        </a:p>
      </dgm:t>
    </dgm:pt>
    <dgm:pt modelId="{B0CD94E1-B19B-4543-9A18-27D9E574750A}" type="parTrans" cxnId="{A4C7862A-372A-408D-905E-D346A1939398}">
      <dgm:prSet/>
      <dgm:spPr/>
      <dgm:t>
        <a:bodyPr/>
        <a:lstStyle/>
        <a:p>
          <a:pPr rtl="1"/>
          <a:endParaRPr lang="ar-EG"/>
        </a:p>
      </dgm:t>
    </dgm:pt>
    <dgm:pt modelId="{696B85EB-2CD3-4121-81EE-FB38639449A9}" type="sibTrans" cxnId="{A4C7862A-372A-408D-905E-D346A1939398}">
      <dgm:prSet/>
      <dgm:spPr/>
      <dgm:t>
        <a:bodyPr/>
        <a:lstStyle/>
        <a:p>
          <a:pPr rtl="1"/>
          <a:endParaRPr lang="ar-EG"/>
        </a:p>
      </dgm:t>
    </dgm:pt>
    <dgm:pt modelId="{F79F3F46-56BF-4BF3-9BAF-B47856FEFF91}" type="pres">
      <dgm:prSet presAssocID="{316BBF32-5760-402D-9C35-D70C0B307C19}" presName="linear" presStyleCnt="0">
        <dgm:presLayoutVars>
          <dgm:animLvl val="lvl"/>
          <dgm:resizeHandles val="exact"/>
        </dgm:presLayoutVars>
      </dgm:prSet>
      <dgm:spPr/>
    </dgm:pt>
    <dgm:pt modelId="{0C33241B-CEC6-43E8-8A96-A304933A638E}" type="pres">
      <dgm:prSet presAssocID="{DB7CCD6A-F4B1-41C3-8FA3-FB5B85B11B5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A4C7862A-372A-408D-905E-D346A1939398}" srcId="{316BBF32-5760-402D-9C35-D70C0B307C19}" destId="{DB7CCD6A-F4B1-41C3-8FA3-FB5B85B11B53}" srcOrd="0" destOrd="0" parTransId="{B0CD94E1-B19B-4543-9A18-27D9E574750A}" sibTransId="{696B85EB-2CD3-4121-81EE-FB38639449A9}"/>
    <dgm:cxn modelId="{18A2B442-83D2-4538-A2C5-1C4F52EF0524}" type="presOf" srcId="{DB7CCD6A-F4B1-41C3-8FA3-FB5B85B11B53}" destId="{0C33241B-CEC6-43E8-8A96-A304933A638E}" srcOrd="0" destOrd="0" presId="urn:microsoft.com/office/officeart/2005/8/layout/vList2"/>
    <dgm:cxn modelId="{BBC6B396-5578-43A4-8287-CB6F68AF01C5}" type="presOf" srcId="{316BBF32-5760-402D-9C35-D70C0B307C19}" destId="{F79F3F46-56BF-4BF3-9BAF-B47856FEFF91}" srcOrd="0" destOrd="0" presId="urn:microsoft.com/office/officeart/2005/8/layout/vList2"/>
    <dgm:cxn modelId="{D916B268-6820-40C7-AB74-64A542405C74}" type="presParOf" srcId="{F79F3F46-56BF-4BF3-9BAF-B47856FEFF91}" destId="{0C33241B-CEC6-43E8-8A96-A304933A638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11A2FE1-C8FE-4731-B280-F6445AF5CC2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C2FCCDC8-1AFE-4ADE-BB35-83503C6CCB7B}">
      <dgm:prSet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pPr algn="ctr" rtl="1"/>
          <a:r>
            <a:rPr lang="ar-EG" dirty="0">
              <a:solidFill>
                <a:sysClr val="windowText" lastClr="000000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الأعمدة البيانية المجزأة على برنامج </a:t>
          </a:r>
          <a:r>
            <a:rPr lang="en-US" dirty="0">
              <a:solidFill>
                <a:sysClr val="windowText" lastClr="000000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SPSS</a:t>
          </a:r>
          <a:endParaRPr lang="ar-EG" dirty="0">
            <a:solidFill>
              <a:sysClr val="windowText" lastClr="000000"/>
            </a:solidFill>
            <a:latin typeface="Sakkal Majalla" panose="02000000000000000000" pitchFamily="2" charset="-78"/>
            <a:cs typeface="Sakkal Majalla" panose="02000000000000000000" pitchFamily="2" charset="-78"/>
          </a:endParaRPr>
        </a:p>
      </dgm:t>
    </dgm:pt>
    <dgm:pt modelId="{BC513A12-6934-4DD3-BB8C-C869EA7DD554}" type="parTrans" cxnId="{53FDD150-5098-4D9C-A58D-299F8E59F97A}">
      <dgm:prSet/>
      <dgm:spPr/>
      <dgm:t>
        <a:bodyPr/>
        <a:lstStyle/>
        <a:p>
          <a:pPr rtl="1"/>
          <a:endParaRPr lang="ar-EG"/>
        </a:p>
      </dgm:t>
    </dgm:pt>
    <dgm:pt modelId="{3B5DDEE1-9C14-4FD6-84A5-68FA9FFA8E5C}" type="sibTrans" cxnId="{53FDD150-5098-4D9C-A58D-299F8E59F97A}">
      <dgm:prSet/>
      <dgm:spPr/>
      <dgm:t>
        <a:bodyPr/>
        <a:lstStyle/>
        <a:p>
          <a:pPr rtl="1"/>
          <a:endParaRPr lang="ar-EG"/>
        </a:p>
      </dgm:t>
    </dgm:pt>
    <dgm:pt modelId="{758772A4-57A7-4AFD-A645-D62247EE7CC3}" type="pres">
      <dgm:prSet presAssocID="{311A2FE1-C8FE-4731-B280-F6445AF5CC25}" presName="linear" presStyleCnt="0">
        <dgm:presLayoutVars>
          <dgm:animLvl val="lvl"/>
          <dgm:resizeHandles val="exact"/>
        </dgm:presLayoutVars>
      </dgm:prSet>
      <dgm:spPr/>
    </dgm:pt>
    <dgm:pt modelId="{D2784188-C187-4CC7-A8EB-7AB439344C6D}" type="pres">
      <dgm:prSet presAssocID="{C2FCCDC8-1AFE-4ADE-BB35-83503C6CCB7B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6D30762E-DE22-4261-8A88-2B16D7C7F812}" type="presOf" srcId="{311A2FE1-C8FE-4731-B280-F6445AF5CC25}" destId="{758772A4-57A7-4AFD-A645-D62247EE7CC3}" srcOrd="0" destOrd="0" presId="urn:microsoft.com/office/officeart/2005/8/layout/vList2"/>
    <dgm:cxn modelId="{53FDD150-5098-4D9C-A58D-299F8E59F97A}" srcId="{311A2FE1-C8FE-4731-B280-F6445AF5CC25}" destId="{C2FCCDC8-1AFE-4ADE-BB35-83503C6CCB7B}" srcOrd="0" destOrd="0" parTransId="{BC513A12-6934-4DD3-BB8C-C869EA7DD554}" sibTransId="{3B5DDEE1-9C14-4FD6-84A5-68FA9FFA8E5C}"/>
    <dgm:cxn modelId="{8DD128C6-8E70-4B8E-859B-1F567314D623}" type="presOf" srcId="{C2FCCDC8-1AFE-4ADE-BB35-83503C6CCB7B}" destId="{D2784188-C187-4CC7-A8EB-7AB439344C6D}" srcOrd="0" destOrd="0" presId="urn:microsoft.com/office/officeart/2005/8/layout/vList2"/>
    <dgm:cxn modelId="{09339E80-932F-488F-98FF-9ADAB99A0BF6}" type="presParOf" srcId="{758772A4-57A7-4AFD-A645-D62247EE7CC3}" destId="{D2784188-C187-4CC7-A8EB-7AB439344C6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BB8145D-970D-44F2-8C20-D80E9F3AA689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3566B182-7EFE-4D90-92FA-078609D50A00}">
      <dgm:prSet/>
      <dgm:spPr/>
      <dgm:t>
        <a:bodyPr/>
        <a:lstStyle/>
        <a:p>
          <a:pPr algn="just" rtl="1"/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تستخدم الأعمدة البيانية المجزأة </a:t>
          </a:r>
          <a:r>
            <a:rPr lang="en-US" dirty="0">
              <a:latin typeface="Sakkal Majalla" panose="02000000000000000000" pitchFamily="2" charset="-78"/>
              <a:cs typeface="Sakkal Majalla" panose="02000000000000000000" pitchFamily="2" charset="-78"/>
            </a:rPr>
            <a:t>Stacked</a:t>
          </a:r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 أيضا لمقارنة ظاهرتين أو أكثر لعدد من السنوات كمقارنة المدخنين وغير المدخنين لعدة سنوات. </a:t>
          </a:r>
        </a:p>
      </dgm:t>
    </dgm:pt>
    <dgm:pt modelId="{E1ECD504-EED6-4C9C-806B-D7F369892655}" type="parTrans" cxnId="{165DA28F-B049-4D3A-80B7-ABAF974B4781}">
      <dgm:prSet/>
      <dgm:spPr/>
      <dgm:t>
        <a:bodyPr/>
        <a:lstStyle/>
        <a:p>
          <a:pPr rtl="1"/>
          <a:endParaRPr lang="ar-EG"/>
        </a:p>
      </dgm:t>
    </dgm:pt>
    <dgm:pt modelId="{0347222A-AA03-42DE-A8A0-C32BAA25699D}" type="sibTrans" cxnId="{165DA28F-B049-4D3A-80B7-ABAF974B4781}">
      <dgm:prSet/>
      <dgm:spPr/>
      <dgm:t>
        <a:bodyPr/>
        <a:lstStyle/>
        <a:p>
          <a:pPr rtl="1"/>
          <a:endParaRPr lang="ar-EG"/>
        </a:p>
      </dgm:t>
    </dgm:pt>
    <dgm:pt modelId="{95AAA745-4363-4AF7-8214-5BE6535ADA73}" type="pres">
      <dgm:prSet presAssocID="{3BB8145D-970D-44F2-8C20-D80E9F3AA689}" presName="linear" presStyleCnt="0">
        <dgm:presLayoutVars>
          <dgm:animLvl val="lvl"/>
          <dgm:resizeHandles val="exact"/>
        </dgm:presLayoutVars>
      </dgm:prSet>
      <dgm:spPr/>
    </dgm:pt>
    <dgm:pt modelId="{05BC6059-F012-4626-80A6-BBFEE89E07E2}" type="pres">
      <dgm:prSet presAssocID="{3566B182-7EFE-4D90-92FA-078609D50A00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50683666-2A6A-4143-BB65-2EDDE2593D0F}" type="presOf" srcId="{3566B182-7EFE-4D90-92FA-078609D50A00}" destId="{05BC6059-F012-4626-80A6-BBFEE89E07E2}" srcOrd="0" destOrd="0" presId="urn:microsoft.com/office/officeart/2005/8/layout/vList2"/>
    <dgm:cxn modelId="{165DA28F-B049-4D3A-80B7-ABAF974B4781}" srcId="{3BB8145D-970D-44F2-8C20-D80E9F3AA689}" destId="{3566B182-7EFE-4D90-92FA-078609D50A00}" srcOrd="0" destOrd="0" parTransId="{E1ECD504-EED6-4C9C-806B-D7F369892655}" sibTransId="{0347222A-AA03-42DE-A8A0-C32BAA25699D}"/>
    <dgm:cxn modelId="{E0C0D4C1-A495-4F3B-B4B8-C1B76749E6AA}" type="presOf" srcId="{3BB8145D-970D-44F2-8C20-D80E9F3AA689}" destId="{95AAA745-4363-4AF7-8214-5BE6535ADA73}" srcOrd="0" destOrd="0" presId="urn:microsoft.com/office/officeart/2005/8/layout/vList2"/>
    <dgm:cxn modelId="{72C81D3F-F015-4D66-8D87-C14E008FB64B}" type="presParOf" srcId="{95AAA745-4363-4AF7-8214-5BE6535ADA73}" destId="{05BC6059-F012-4626-80A6-BBFEE89E07E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06C41B2-DB50-46A8-A5C3-0ADD494D8BC0}" type="doc">
      <dgm:prSet loTypeId="urn:microsoft.com/office/officeart/2008/layout/LinedList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pPr rtl="1"/>
          <a:endParaRPr lang="ar-EG"/>
        </a:p>
      </dgm:t>
    </dgm:pt>
    <dgm:pt modelId="{A8F9B891-C0D9-4729-90CF-A5E84CB3A228}">
      <dgm:prSet/>
      <dgm:spPr/>
      <dgm:t>
        <a:bodyPr/>
        <a:lstStyle/>
        <a:p>
          <a:pPr rtl="1"/>
          <a:r>
            <a: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يمكن تمثيل البيانات على أساس خطوط بيانية وذلك بهدف توضيح الاتجاه العام لظاهرة ما أو لعدة ظواهر خلال فترات زمنية متتالية. </a:t>
          </a:r>
        </a:p>
      </dgm:t>
    </dgm:pt>
    <dgm:pt modelId="{8C8B4867-8CC5-4CC2-AE83-E35B740E24AF}" type="parTrans" cxnId="{5A1A11FB-16D1-437B-8087-E2FD046F9B95}">
      <dgm:prSet/>
      <dgm:spPr/>
      <dgm:t>
        <a:bodyPr/>
        <a:lstStyle/>
        <a:p>
          <a:pPr rtl="1"/>
          <a:endParaRPr lang="ar-EG"/>
        </a:p>
      </dgm:t>
    </dgm:pt>
    <dgm:pt modelId="{80032EE7-0620-41B3-9A5F-778C7C7B288B}" type="sibTrans" cxnId="{5A1A11FB-16D1-437B-8087-E2FD046F9B95}">
      <dgm:prSet/>
      <dgm:spPr/>
      <dgm:t>
        <a:bodyPr/>
        <a:lstStyle/>
        <a:p>
          <a:pPr rtl="1"/>
          <a:endParaRPr lang="ar-EG"/>
        </a:p>
      </dgm:t>
    </dgm:pt>
    <dgm:pt modelId="{9C1AFBE4-6D97-4EE2-8706-14DFD945059A}">
      <dgm:prSet/>
      <dgm:spPr/>
      <dgm:t>
        <a:bodyPr/>
        <a:lstStyle/>
        <a:p>
          <a:pPr algn="just" rtl="1"/>
          <a:r>
            <a: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هناك ثلاثة أشكال من الخطوط البيانية : البسيطة </a:t>
          </a:r>
          <a:r>
            <a:rPr lang="en-US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Simple</a:t>
          </a:r>
          <a:r>
            <a: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، والمتعددة </a:t>
          </a:r>
          <a:r>
            <a:rPr lang="en-US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Multiple</a:t>
          </a:r>
          <a:r>
            <a: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،والخطوط الساقطة </a:t>
          </a:r>
          <a:r>
            <a:rPr lang="en-US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Drop- line</a:t>
          </a:r>
          <a:endParaRPr lang="ar-EG" dirty="0">
            <a:solidFill>
              <a:schemeClr val="bg1"/>
            </a:solidFill>
            <a:latin typeface="Sakkal Majalla" panose="02000000000000000000" pitchFamily="2" charset="-78"/>
            <a:cs typeface="Sakkal Majalla" panose="02000000000000000000" pitchFamily="2" charset="-78"/>
          </a:endParaRPr>
        </a:p>
      </dgm:t>
    </dgm:pt>
    <dgm:pt modelId="{1B62EA4A-67E3-4EA8-A016-AB34245A34A2}" type="parTrans" cxnId="{660D42F9-EFF0-466D-B4D6-7F7861E82816}">
      <dgm:prSet/>
      <dgm:spPr/>
      <dgm:t>
        <a:bodyPr/>
        <a:lstStyle/>
        <a:p>
          <a:pPr rtl="1"/>
          <a:endParaRPr lang="ar-EG"/>
        </a:p>
      </dgm:t>
    </dgm:pt>
    <dgm:pt modelId="{22B6C509-18FF-4463-9A1E-72C027E7BCEB}" type="sibTrans" cxnId="{660D42F9-EFF0-466D-B4D6-7F7861E82816}">
      <dgm:prSet/>
      <dgm:spPr/>
      <dgm:t>
        <a:bodyPr/>
        <a:lstStyle/>
        <a:p>
          <a:pPr rtl="1"/>
          <a:endParaRPr lang="ar-EG"/>
        </a:p>
      </dgm:t>
    </dgm:pt>
    <dgm:pt modelId="{B29F09A3-5407-4135-98D5-6E5490604C45}" type="pres">
      <dgm:prSet presAssocID="{E06C41B2-DB50-46A8-A5C3-0ADD494D8BC0}" presName="vert0" presStyleCnt="0">
        <dgm:presLayoutVars>
          <dgm:dir/>
          <dgm:animOne val="branch"/>
          <dgm:animLvl val="lvl"/>
        </dgm:presLayoutVars>
      </dgm:prSet>
      <dgm:spPr/>
    </dgm:pt>
    <dgm:pt modelId="{CFFB4281-2716-42D4-B29D-F0D1FDD3AAA3}" type="pres">
      <dgm:prSet presAssocID="{A8F9B891-C0D9-4729-90CF-A5E84CB3A228}" presName="thickLine" presStyleLbl="alignNode1" presStyleIdx="0" presStyleCnt="2"/>
      <dgm:spPr/>
    </dgm:pt>
    <dgm:pt modelId="{F68B96BC-EC51-48EC-BA31-81B384B888F7}" type="pres">
      <dgm:prSet presAssocID="{A8F9B891-C0D9-4729-90CF-A5E84CB3A228}" presName="horz1" presStyleCnt="0"/>
      <dgm:spPr/>
    </dgm:pt>
    <dgm:pt modelId="{2263EB62-DEDC-4333-8D16-7B8A87E397BB}" type="pres">
      <dgm:prSet presAssocID="{A8F9B891-C0D9-4729-90CF-A5E84CB3A228}" presName="tx1" presStyleLbl="revTx" presStyleIdx="0" presStyleCnt="2"/>
      <dgm:spPr/>
    </dgm:pt>
    <dgm:pt modelId="{9C998757-D8F6-4983-AFEB-70E1D76E365F}" type="pres">
      <dgm:prSet presAssocID="{A8F9B891-C0D9-4729-90CF-A5E84CB3A228}" presName="vert1" presStyleCnt="0"/>
      <dgm:spPr/>
    </dgm:pt>
    <dgm:pt modelId="{E48BF3A7-D0DB-4325-9051-0FB7FC9A900B}" type="pres">
      <dgm:prSet presAssocID="{9C1AFBE4-6D97-4EE2-8706-14DFD945059A}" presName="thickLine" presStyleLbl="alignNode1" presStyleIdx="1" presStyleCnt="2"/>
      <dgm:spPr/>
    </dgm:pt>
    <dgm:pt modelId="{39214F2B-CD28-40F8-AB0E-962AE77A066F}" type="pres">
      <dgm:prSet presAssocID="{9C1AFBE4-6D97-4EE2-8706-14DFD945059A}" presName="horz1" presStyleCnt="0"/>
      <dgm:spPr/>
    </dgm:pt>
    <dgm:pt modelId="{C52346BE-03C3-4CBC-A862-3C3C0D8A0E30}" type="pres">
      <dgm:prSet presAssocID="{9C1AFBE4-6D97-4EE2-8706-14DFD945059A}" presName="tx1" presStyleLbl="revTx" presStyleIdx="1" presStyleCnt="2"/>
      <dgm:spPr/>
    </dgm:pt>
    <dgm:pt modelId="{626CE732-29E8-4DF3-A5CF-8FF1ED8809C2}" type="pres">
      <dgm:prSet presAssocID="{9C1AFBE4-6D97-4EE2-8706-14DFD945059A}" presName="vert1" presStyleCnt="0"/>
      <dgm:spPr/>
    </dgm:pt>
  </dgm:ptLst>
  <dgm:cxnLst>
    <dgm:cxn modelId="{694C8E93-6FEC-433F-A536-DA9252B73244}" type="presOf" srcId="{A8F9B891-C0D9-4729-90CF-A5E84CB3A228}" destId="{2263EB62-DEDC-4333-8D16-7B8A87E397BB}" srcOrd="0" destOrd="0" presId="urn:microsoft.com/office/officeart/2008/layout/LinedList"/>
    <dgm:cxn modelId="{70776BDB-F608-41A8-8A21-249BEADC2BE4}" type="presOf" srcId="{9C1AFBE4-6D97-4EE2-8706-14DFD945059A}" destId="{C52346BE-03C3-4CBC-A862-3C3C0D8A0E30}" srcOrd="0" destOrd="0" presId="urn:microsoft.com/office/officeart/2008/layout/LinedList"/>
    <dgm:cxn modelId="{010F36DF-A879-4BFE-A277-2943FF8D12F7}" type="presOf" srcId="{E06C41B2-DB50-46A8-A5C3-0ADD494D8BC0}" destId="{B29F09A3-5407-4135-98D5-6E5490604C45}" srcOrd="0" destOrd="0" presId="urn:microsoft.com/office/officeart/2008/layout/LinedList"/>
    <dgm:cxn modelId="{660D42F9-EFF0-466D-B4D6-7F7861E82816}" srcId="{E06C41B2-DB50-46A8-A5C3-0ADD494D8BC0}" destId="{9C1AFBE4-6D97-4EE2-8706-14DFD945059A}" srcOrd="1" destOrd="0" parTransId="{1B62EA4A-67E3-4EA8-A016-AB34245A34A2}" sibTransId="{22B6C509-18FF-4463-9A1E-72C027E7BCEB}"/>
    <dgm:cxn modelId="{5A1A11FB-16D1-437B-8087-E2FD046F9B95}" srcId="{E06C41B2-DB50-46A8-A5C3-0ADD494D8BC0}" destId="{A8F9B891-C0D9-4729-90CF-A5E84CB3A228}" srcOrd="0" destOrd="0" parTransId="{8C8B4867-8CC5-4CC2-AE83-E35B740E24AF}" sibTransId="{80032EE7-0620-41B3-9A5F-778C7C7B288B}"/>
    <dgm:cxn modelId="{FAF23CF2-3083-42EF-B05F-009322C2AA08}" type="presParOf" srcId="{B29F09A3-5407-4135-98D5-6E5490604C45}" destId="{CFFB4281-2716-42D4-B29D-F0D1FDD3AAA3}" srcOrd="0" destOrd="0" presId="urn:microsoft.com/office/officeart/2008/layout/LinedList"/>
    <dgm:cxn modelId="{FAA28F00-E713-4034-B4E1-1D6C83371207}" type="presParOf" srcId="{B29F09A3-5407-4135-98D5-6E5490604C45}" destId="{F68B96BC-EC51-48EC-BA31-81B384B888F7}" srcOrd="1" destOrd="0" presId="urn:microsoft.com/office/officeart/2008/layout/LinedList"/>
    <dgm:cxn modelId="{AE6BAE60-6B75-4010-9CEC-180B7AAD31A9}" type="presParOf" srcId="{F68B96BC-EC51-48EC-BA31-81B384B888F7}" destId="{2263EB62-DEDC-4333-8D16-7B8A87E397BB}" srcOrd="0" destOrd="0" presId="urn:microsoft.com/office/officeart/2008/layout/LinedList"/>
    <dgm:cxn modelId="{12231756-AB48-4E5B-9D6A-6815A62B1A9E}" type="presParOf" srcId="{F68B96BC-EC51-48EC-BA31-81B384B888F7}" destId="{9C998757-D8F6-4983-AFEB-70E1D76E365F}" srcOrd="1" destOrd="0" presId="urn:microsoft.com/office/officeart/2008/layout/LinedList"/>
    <dgm:cxn modelId="{AA766F6D-EAF3-4D02-94DD-619B67176BBC}" type="presParOf" srcId="{B29F09A3-5407-4135-98D5-6E5490604C45}" destId="{E48BF3A7-D0DB-4325-9051-0FB7FC9A900B}" srcOrd="2" destOrd="0" presId="urn:microsoft.com/office/officeart/2008/layout/LinedList"/>
    <dgm:cxn modelId="{C0AA017A-FFA9-4E4C-926A-A9FE7FB07FD6}" type="presParOf" srcId="{B29F09A3-5407-4135-98D5-6E5490604C45}" destId="{39214F2B-CD28-40F8-AB0E-962AE77A066F}" srcOrd="3" destOrd="0" presId="urn:microsoft.com/office/officeart/2008/layout/LinedList"/>
    <dgm:cxn modelId="{EC5DE441-9B91-42D9-A9DA-2B54C6812948}" type="presParOf" srcId="{39214F2B-CD28-40F8-AB0E-962AE77A066F}" destId="{C52346BE-03C3-4CBC-A862-3C3C0D8A0E30}" srcOrd="0" destOrd="0" presId="urn:microsoft.com/office/officeart/2008/layout/LinedList"/>
    <dgm:cxn modelId="{BEED8660-9D88-4245-8972-EE2F1BB59BEF}" type="presParOf" srcId="{39214F2B-CD28-40F8-AB0E-962AE77A066F}" destId="{626CE732-29E8-4DF3-A5CF-8FF1ED8809C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8DADA82-98D8-42FB-B8FD-EDB5A0147020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C16750F4-EE89-44FF-9A73-FC5019AA09A7}">
      <dgm:prSet/>
      <dgm:spPr/>
      <dgm:t>
        <a:bodyPr/>
        <a:lstStyle/>
        <a:p>
          <a:pPr algn="just" rtl="1"/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تستخدم الخطوط البيانية البسيطة كثيرا في حالة وجود متغير واحد لمراقبة تطوره على مر الفترات الزمنية. </a:t>
          </a:r>
        </a:p>
      </dgm:t>
    </dgm:pt>
    <dgm:pt modelId="{1120055B-70E5-464D-8974-60B4470BD655}" type="parTrans" cxnId="{6E41F348-8BAB-422A-BE4C-359BAD42BF62}">
      <dgm:prSet/>
      <dgm:spPr/>
      <dgm:t>
        <a:bodyPr/>
        <a:lstStyle/>
        <a:p>
          <a:pPr rtl="1"/>
          <a:endParaRPr lang="ar-EG"/>
        </a:p>
      </dgm:t>
    </dgm:pt>
    <dgm:pt modelId="{B835E870-CC58-4B89-B786-C11F598A23F6}" type="sibTrans" cxnId="{6E41F348-8BAB-422A-BE4C-359BAD42BF62}">
      <dgm:prSet/>
      <dgm:spPr/>
      <dgm:t>
        <a:bodyPr/>
        <a:lstStyle/>
        <a:p>
          <a:pPr rtl="1"/>
          <a:endParaRPr lang="ar-EG"/>
        </a:p>
      </dgm:t>
    </dgm:pt>
    <dgm:pt modelId="{23CE2EA2-365C-45EC-B900-8C235566B480}" type="pres">
      <dgm:prSet presAssocID="{D8DADA82-98D8-42FB-B8FD-EDB5A0147020}" presName="linear" presStyleCnt="0">
        <dgm:presLayoutVars>
          <dgm:animLvl val="lvl"/>
          <dgm:resizeHandles val="exact"/>
        </dgm:presLayoutVars>
      </dgm:prSet>
      <dgm:spPr/>
    </dgm:pt>
    <dgm:pt modelId="{1B90B6EF-DC50-441A-9235-335150E2FA1E}" type="pres">
      <dgm:prSet presAssocID="{C16750F4-EE89-44FF-9A73-FC5019AA09A7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6E41F348-8BAB-422A-BE4C-359BAD42BF62}" srcId="{D8DADA82-98D8-42FB-B8FD-EDB5A0147020}" destId="{C16750F4-EE89-44FF-9A73-FC5019AA09A7}" srcOrd="0" destOrd="0" parTransId="{1120055B-70E5-464D-8974-60B4470BD655}" sibTransId="{B835E870-CC58-4B89-B786-C11F598A23F6}"/>
    <dgm:cxn modelId="{A144F25A-8ECE-40FA-8E59-1D13CF1DECB3}" type="presOf" srcId="{D8DADA82-98D8-42FB-B8FD-EDB5A0147020}" destId="{23CE2EA2-365C-45EC-B900-8C235566B480}" srcOrd="0" destOrd="0" presId="urn:microsoft.com/office/officeart/2005/8/layout/vList2"/>
    <dgm:cxn modelId="{E5BD6AA2-DF18-4622-8956-C55E1478C03D}" type="presOf" srcId="{C16750F4-EE89-44FF-9A73-FC5019AA09A7}" destId="{1B90B6EF-DC50-441A-9235-335150E2FA1E}" srcOrd="0" destOrd="0" presId="urn:microsoft.com/office/officeart/2005/8/layout/vList2"/>
    <dgm:cxn modelId="{B147169D-7183-475A-9F7B-49D4E93F3101}" type="presParOf" srcId="{23CE2EA2-365C-45EC-B900-8C235566B480}" destId="{1B90B6EF-DC50-441A-9235-335150E2FA1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2EEEFD6-0B7E-4968-9504-838C44F210B7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pPr rtl="1"/>
          <a:endParaRPr lang="ar-EG"/>
        </a:p>
      </dgm:t>
    </dgm:pt>
    <dgm:pt modelId="{711F6EF2-3EC3-4BFB-8639-A4E8A72EAC10}">
      <dgm:prSet/>
      <dgm:spPr/>
      <dgm:t>
        <a:bodyPr/>
        <a:lstStyle/>
        <a:p>
          <a:pPr algn="just" rtl="1"/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يستخدم هذا النوع من الرسوم البيانية في حالة وجود متغيرين فأكثر ، ويريد الباحث  ان يراقب التطورات لهذين المتغيرين على مر فترات من الزمن ، على أن يكون ذلك في نفس الرسم. </a:t>
          </a:r>
        </a:p>
      </dgm:t>
    </dgm:pt>
    <dgm:pt modelId="{3F1C06BD-0E62-4112-B27F-D83D21080CFB}" type="parTrans" cxnId="{F46D1642-2D97-4FF1-8A88-A17B99AABEB7}">
      <dgm:prSet/>
      <dgm:spPr/>
      <dgm:t>
        <a:bodyPr/>
        <a:lstStyle/>
        <a:p>
          <a:pPr rtl="1"/>
          <a:endParaRPr lang="ar-EG"/>
        </a:p>
      </dgm:t>
    </dgm:pt>
    <dgm:pt modelId="{D1D45F7F-BFEC-43BE-B441-D7F4D4050C0B}" type="sibTrans" cxnId="{F46D1642-2D97-4FF1-8A88-A17B99AABEB7}">
      <dgm:prSet/>
      <dgm:spPr/>
      <dgm:t>
        <a:bodyPr/>
        <a:lstStyle/>
        <a:p>
          <a:pPr rtl="1"/>
          <a:endParaRPr lang="ar-EG"/>
        </a:p>
      </dgm:t>
    </dgm:pt>
    <dgm:pt modelId="{7DD89DD9-7A5D-4955-BB87-8329C3523633}" type="pres">
      <dgm:prSet presAssocID="{F2EEEFD6-0B7E-4968-9504-838C44F210B7}" presName="linear" presStyleCnt="0">
        <dgm:presLayoutVars>
          <dgm:animLvl val="lvl"/>
          <dgm:resizeHandles val="exact"/>
        </dgm:presLayoutVars>
      </dgm:prSet>
      <dgm:spPr/>
    </dgm:pt>
    <dgm:pt modelId="{9C494872-5089-44A4-BE3B-2BD438EA27CA}" type="pres">
      <dgm:prSet presAssocID="{711F6EF2-3EC3-4BFB-8639-A4E8A72EAC10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F46D1642-2D97-4FF1-8A88-A17B99AABEB7}" srcId="{F2EEEFD6-0B7E-4968-9504-838C44F210B7}" destId="{711F6EF2-3EC3-4BFB-8639-A4E8A72EAC10}" srcOrd="0" destOrd="0" parTransId="{3F1C06BD-0E62-4112-B27F-D83D21080CFB}" sibTransId="{D1D45F7F-BFEC-43BE-B441-D7F4D4050C0B}"/>
    <dgm:cxn modelId="{3C33AB4F-037C-400C-A036-16398B9D1D7C}" type="presOf" srcId="{711F6EF2-3EC3-4BFB-8639-A4E8A72EAC10}" destId="{9C494872-5089-44A4-BE3B-2BD438EA27CA}" srcOrd="0" destOrd="0" presId="urn:microsoft.com/office/officeart/2005/8/layout/vList2"/>
    <dgm:cxn modelId="{60FD77D2-222A-4946-9396-2469DE877A95}" type="presOf" srcId="{F2EEEFD6-0B7E-4968-9504-838C44F210B7}" destId="{7DD89DD9-7A5D-4955-BB87-8329C3523633}" srcOrd="0" destOrd="0" presId="urn:microsoft.com/office/officeart/2005/8/layout/vList2"/>
    <dgm:cxn modelId="{3B92A2B0-6A79-4C8B-AE2C-047FD6F9B11A}" type="presParOf" srcId="{7DD89DD9-7A5D-4955-BB87-8329C3523633}" destId="{9C494872-5089-44A4-BE3B-2BD438EA27C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DDC44FE-8A84-40F2-873E-D26C8D1C8C86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pPr rtl="1"/>
          <a:endParaRPr lang="ar-EG"/>
        </a:p>
      </dgm:t>
    </dgm:pt>
    <dgm:pt modelId="{B910C291-DA99-4C76-BDBA-F27CAEB25295}">
      <dgm:prSet/>
      <dgm:spPr/>
      <dgm:t>
        <a:bodyPr/>
        <a:lstStyle/>
        <a:p>
          <a:pPr algn="just" rtl="1"/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يستخدم هذا النوع من الرسوم البيانية لتلخيص وضع متغيرين أو أكثر لكل حالة أو لكل سنة من السنوات مثلا. ويظهر الرسم على شكل خطوط عمودية تربط بين علامات </a:t>
          </a:r>
          <a:r>
            <a:rPr lang="en-US" dirty="0">
              <a:latin typeface="Sakkal Majalla" panose="02000000000000000000" pitchFamily="2" charset="-78"/>
              <a:cs typeface="Sakkal Majalla" panose="02000000000000000000" pitchFamily="2" charset="-78"/>
            </a:rPr>
            <a:t>Markers </a:t>
          </a:r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 كل حالة . وتظهر العلامات في الرسم على شكل دوائر صغيرة. </a:t>
          </a:r>
        </a:p>
      </dgm:t>
    </dgm:pt>
    <dgm:pt modelId="{844851FB-C1AB-4829-A3C7-DD8A3F4BCC85}" type="parTrans" cxnId="{2D106022-767D-4879-8716-AFE0C43DEACE}">
      <dgm:prSet/>
      <dgm:spPr/>
      <dgm:t>
        <a:bodyPr/>
        <a:lstStyle/>
        <a:p>
          <a:pPr rtl="1"/>
          <a:endParaRPr lang="ar-EG"/>
        </a:p>
      </dgm:t>
    </dgm:pt>
    <dgm:pt modelId="{AC4427D7-1DF6-4A1B-AA11-1EE1D81E27F8}" type="sibTrans" cxnId="{2D106022-767D-4879-8716-AFE0C43DEACE}">
      <dgm:prSet/>
      <dgm:spPr/>
      <dgm:t>
        <a:bodyPr/>
        <a:lstStyle/>
        <a:p>
          <a:pPr rtl="1"/>
          <a:endParaRPr lang="ar-EG"/>
        </a:p>
      </dgm:t>
    </dgm:pt>
    <dgm:pt modelId="{4D24DFFD-52DC-45E8-85F7-288014FD5D01}" type="pres">
      <dgm:prSet presAssocID="{0DDC44FE-8A84-40F2-873E-D26C8D1C8C86}" presName="linear" presStyleCnt="0">
        <dgm:presLayoutVars>
          <dgm:animLvl val="lvl"/>
          <dgm:resizeHandles val="exact"/>
        </dgm:presLayoutVars>
      </dgm:prSet>
      <dgm:spPr/>
    </dgm:pt>
    <dgm:pt modelId="{B8480077-4374-47A2-B696-26B7E489E629}" type="pres">
      <dgm:prSet presAssocID="{B910C291-DA99-4C76-BDBA-F27CAEB25295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2D106022-767D-4879-8716-AFE0C43DEACE}" srcId="{0DDC44FE-8A84-40F2-873E-D26C8D1C8C86}" destId="{B910C291-DA99-4C76-BDBA-F27CAEB25295}" srcOrd="0" destOrd="0" parTransId="{844851FB-C1AB-4829-A3C7-DD8A3F4BCC85}" sibTransId="{AC4427D7-1DF6-4A1B-AA11-1EE1D81E27F8}"/>
    <dgm:cxn modelId="{857FF17F-4FBC-49B7-8A02-ACC9542A53C9}" type="presOf" srcId="{0DDC44FE-8A84-40F2-873E-D26C8D1C8C86}" destId="{4D24DFFD-52DC-45E8-85F7-288014FD5D01}" srcOrd="0" destOrd="0" presId="urn:microsoft.com/office/officeart/2005/8/layout/vList2"/>
    <dgm:cxn modelId="{E3C3F7E3-F9C7-483A-89F7-3B0A544CCBC7}" type="presOf" srcId="{B910C291-DA99-4C76-BDBA-F27CAEB25295}" destId="{B8480077-4374-47A2-B696-26B7E489E629}" srcOrd="0" destOrd="0" presId="urn:microsoft.com/office/officeart/2005/8/layout/vList2"/>
    <dgm:cxn modelId="{B66A6A1A-69F1-447D-A2D1-0C90A31086E3}" type="presParOf" srcId="{4D24DFFD-52DC-45E8-85F7-288014FD5D01}" destId="{B8480077-4374-47A2-B696-26B7E489E62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766BC65-61A9-4ECD-9D01-E9C724290893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pPr rtl="1"/>
          <a:endParaRPr lang="ar-EG"/>
        </a:p>
      </dgm:t>
    </dgm:pt>
    <dgm:pt modelId="{D4A0EDA7-F858-47B4-BABE-0AB601D6219C}">
      <dgm:prSet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pPr rtl="1"/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تمثل المساحة البيانية المساحة التي تكون بين خط المحور السيني والخط البياني الذي يمثل المتغير المعني وبالتالي يتم تظليل هذه المسافة. </a:t>
          </a:r>
        </a:p>
      </dgm:t>
    </dgm:pt>
    <dgm:pt modelId="{EE16C93F-6B83-4B6D-AD55-870D982213F5}" type="parTrans" cxnId="{AAF47B19-EF36-41DD-8BD3-281029D3DD31}">
      <dgm:prSet/>
      <dgm:spPr/>
      <dgm:t>
        <a:bodyPr/>
        <a:lstStyle/>
        <a:p>
          <a:pPr rtl="1"/>
          <a:endParaRPr lang="ar-EG"/>
        </a:p>
      </dgm:t>
    </dgm:pt>
    <dgm:pt modelId="{7ACD10F7-2F06-44E8-8750-C3DF5052905E}" type="sibTrans" cxnId="{AAF47B19-EF36-41DD-8BD3-281029D3DD31}">
      <dgm:prSet/>
      <dgm:spPr/>
      <dgm:t>
        <a:bodyPr/>
        <a:lstStyle/>
        <a:p>
          <a:pPr rtl="1"/>
          <a:endParaRPr lang="ar-EG"/>
        </a:p>
      </dgm:t>
    </dgm:pt>
    <dgm:pt modelId="{49F1078A-A09E-4695-9ECA-00E7376D38D4}">
      <dgm:prSet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pPr algn="just" rtl="1"/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هناك شكلين من المساحات البيانية المساحات البيانية البسيطة </a:t>
          </a:r>
          <a:r>
            <a:rPr lang="en-US" dirty="0">
              <a:latin typeface="Sakkal Majalla" panose="02000000000000000000" pitchFamily="2" charset="-78"/>
              <a:cs typeface="Sakkal Majalla" panose="02000000000000000000" pitchFamily="2" charset="-78"/>
            </a:rPr>
            <a:t>Simple</a:t>
          </a:r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 والمساحات البيانية المجزأة </a:t>
          </a:r>
          <a:r>
            <a:rPr lang="en-US" dirty="0">
              <a:latin typeface="Sakkal Majalla" panose="02000000000000000000" pitchFamily="2" charset="-78"/>
              <a:cs typeface="Sakkal Majalla" panose="02000000000000000000" pitchFamily="2" charset="-78"/>
            </a:rPr>
            <a:t>Stacked </a:t>
          </a:r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 </a:t>
          </a:r>
        </a:p>
      </dgm:t>
    </dgm:pt>
    <dgm:pt modelId="{D63A9DDD-6E80-4E1D-93A8-A7BCBEDE2CD5}" type="parTrans" cxnId="{2EA4A551-1BE9-4A9D-9996-EEAE3E92B2CF}">
      <dgm:prSet/>
      <dgm:spPr/>
      <dgm:t>
        <a:bodyPr/>
        <a:lstStyle/>
        <a:p>
          <a:pPr rtl="1"/>
          <a:endParaRPr lang="ar-EG"/>
        </a:p>
      </dgm:t>
    </dgm:pt>
    <dgm:pt modelId="{FBAD556D-7EB1-4A78-A894-A40CA3F2F4F1}" type="sibTrans" cxnId="{2EA4A551-1BE9-4A9D-9996-EEAE3E92B2CF}">
      <dgm:prSet/>
      <dgm:spPr/>
      <dgm:t>
        <a:bodyPr/>
        <a:lstStyle/>
        <a:p>
          <a:pPr rtl="1"/>
          <a:endParaRPr lang="ar-EG"/>
        </a:p>
      </dgm:t>
    </dgm:pt>
    <dgm:pt modelId="{931081C4-DFCE-4B98-BEFE-993328E64EA0}">
      <dgm:prSet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pPr algn="just" rtl="1"/>
          <a:r>
            <a:rPr lang="ar-EG" dirty="0">
              <a:latin typeface="Sakkal Majalla" panose="02000000000000000000" pitchFamily="2" charset="-78"/>
              <a:cs typeface="Sakkal Majalla" panose="02000000000000000000" pitchFamily="2" charset="-78"/>
            </a:rPr>
            <a:t>تستخدم المساحات البيانية البسيطة في حالة وجود متغير واحد فقط وذلك بهدف مراقبة تطور هذا المتغير بمرور الوقت . </a:t>
          </a:r>
        </a:p>
      </dgm:t>
    </dgm:pt>
    <dgm:pt modelId="{E7C299B0-2F97-445A-950E-57F0CBF850DA}" type="parTrans" cxnId="{389A0D0A-9465-402F-AD84-E3BE9636B1BA}">
      <dgm:prSet/>
      <dgm:spPr/>
      <dgm:t>
        <a:bodyPr/>
        <a:lstStyle/>
        <a:p>
          <a:pPr rtl="1"/>
          <a:endParaRPr lang="ar-EG"/>
        </a:p>
      </dgm:t>
    </dgm:pt>
    <dgm:pt modelId="{1E7744C4-6F2D-4CF1-B4DA-D12D1695B44D}" type="sibTrans" cxnId="{389A0D0A-9465-402F-AD84-E3BE9636B1BA}">
      <dgm:prSet/>
      <dgm:spPr/>
      <dgm:t>
        <a:bodyPr/>
        <a:lstStyle/>
        <a:p>
          <a:pPr rtl="1"/>
          <a:endParaRPr lang="ar-EG"/>
        </a:p>
      </dgm:t>
    </dgm:pt>
    <dgm:pt modelId="{38D070CA-C4C0-4E9E-83B5-537DAAFFD356}" type="pres">
      <dgm:prSet presAssocID="{8766BC65-61A9-4ECD-9D01-E9C724290893}" presName="vert0" presStyleCnt="0">
        <dgm:presLayoutVars>
          <dgm:dir/>
          <dgm:animOne val="branch"/>
          <dgm:animLvl val="lvl"/>
        </dgm:presLayoutVars>
      </dgm:prSet>
      <dgm:spPr/>
    </dgm:pt>
    <dgm:pt modelId="{96BCE05D-8CDA-4FA0-919E-2EB43E79ED6B}" type="pres">
      <dgm:prSet presAssocID="{D4A0EDA7-F858-47B4-BABE-0AB601D6219C}" presName="thickLine" presStyleLbl="alignNode1" presStyleIdx="0" presStyleCnt="3"/>
      <dgm:spPr/>
    </dgm:pt>
    <dgm:pt modelId="{D3DFAA16-59E1-41EB-8F73-7D4D6007478F}" type="pres">
      <dgm:prSet presAssocID="{D4A0EDA7-F858-47B4-BABE-0AB601D6219C}" presName="horz1" presStyleCnt="0"/>
      <dgm:spPr/>
    </dgm:pt>
    <dgm:pt modelId="{31D288FE-F20B-4A80-85CF-EF53909346B7}" type="pres">
      <dgm:prSet presAssocID="{D4A0EDA7-F858-47B4-BABE-0AB601D6219C}" presName="tx1" presStyleLbl="revTx" presStyleIdx="0" presStyleCnt="3" custScaleY="110319"/>
      <dgm:spPr/>
    </dgm:pt>
    <dgm:pt modelId="{573FC437-E491-4ADE-A4AD-204D1D24C0A6}" type="pres">
      <dgm:prSet presAssocID="{D4A0EDA7-F858-47B4-BABE-0AB601D6219C}" presName="vert1" presStyleCnt="0"/>
      <dgm:spPr/>
    </dgm:pt>
    <dgm:pt modelId="{63F5A717-89A6-4550-B916-C27A513504C7}" type="pres">
      <dgm:prSet presAssocID="{49F1078A-A09E-4695-9ECA-00E7376D38D4}" presName="thickLine" presStyleLbl="alignNode1" presStyleIdx="1" presStyleCnt="3"/>
      <dgm:spPr/>
    </dgm:pt>
    <dgm:pt modelId="{6F3A186F-8D7F-4C55-BD54-D4AF29A1D51D}" type="pres">
      <dgm:prSet presAssocID="{49F1078A-A09E-4695-9ECA-00E7376D38D4}" presName="horz1" presStyleCnt="0"/>
      <dgm:spPr/>
    </dgm:pt>
    <dgm:pt modelId="{7FBFE916-5734-485D-B08C-52ADE3BAD8C9}" type="pres">
      <dgm:prSet presAssocID="{49F1078A-A09E-4695-9ECA-00E7376D38D4}" presName="tx1" presStyleLbl="revTx" presStyleIdx="1" presStyleCnt="3"/>
      <dgm:spPr/>
    </dgm:pt>
    <dgm:pt modelId="{CA9E7845-A4F4-4831-8356-57E545ABE73D}" type="pres">
      <dgm:prSet presAssocID="{49F1078A-A09E-4695-9ECA-00E7376D38D4}" presName="vert1" presStyleCnt="0"/>
      <dgm:spPr/>
    </dgm:pt>
    <dgm:pt modelId="{F753987C-F376-4F7F-ADD3-0CC540F2DD3A}" type="pres">
      <dgm:prSet presAssocID="{931081C4-DFCE-4B98-BEFE-993328E64EA0}" presName="thickLine" presStyleLbl="alignNode1" presStyleIdx="2" presStyleCnt="3"/>
      <dgm:spPr/>
    </dgm:pt>
    <dgm:pt modelId="{037C38D9-BB48-483B-8050-39DDAA251B4B}" type="pres">
      <dgm:prSet presAssocID="{931081C4-DFCE-4B98-BEFE-993328E64EA0}" presName="horz1" presStyleCnt="0"/>
      <dgm:spPr/>
    </dgm:pt>
    <dgm:pt modelId="{5B8FBC58-A34E-427C-B6FD-C81294754FD4}" type="pres">
      <dgm:prSet presAssocID="{931081C4-DFCE-4B98-BEFE-993328E64EA0}" presName="tx1" presStyleLbl="revTx" presStyleIdx="2" presStyleCnt="3"/>
      <dgm:spPr/>
    </dgm:pt>
    <dgm:pt modelId="{A8B0FA0E-73B7-4ACD-AA11-BD9FEDF2888D}" type="pres">
      <dgm:prSet presAssocID="{931081C4-DFCE-4B98-BEFE-993328E64EA0}" presName="vert1" presStyleCnt="0"/>
      <dgm:spPr/>
    </dgm:pt>
  </dgm:ptLst>
  <dgm:cxnLst>
    <dgm:cxn modelId="{389A0D0A-9465-402F-AD84-E3BE9636B1BA}" srcId="{8766BC65-61A9-4ECD-9D01-E9C724290893}" destId="{931081C4-DFCE-4B98-BEFE-993328E64EA0}" srcOrd="2" destOrd="0" parTransId="{E7C299B0-2F97-445A-950E-57F0CBF850DA}" sibTransId="{1E7744C4-6F2D-4CF1-B4DA-D12D1695B44D}"/>
    <dgm:cxn modelId="{AAF47B19-EF36-41DD-8BD3-281029D3DD31}" srcId="{8766BC65-61A9-4ECD-9D01-E9C724290893}" destId="{D4A0EDA7-F858-47B4-BABE-0AB601D6219C}" srcOrd="0" destOrd="0" parTransId="{EE16C93F-6B83-4B6D-AD55-870D982213F5}" sibTransId="{7ACD10F7-2F06-44E8-8750-C3DF5052905E}"/>
    <dgm:cxn modelId="{5E9E1A2E-6E23-4BF0-8EFA-0AB1F1C90967}" type="presOf" srcId="{931081C4-DFCE-4B98-BEFE-993328E64EA0}" destId="{5B8FBC58-A34E-427C-B6FD-C81294754FD4}" srcOrd="0" destOrd="0" presId="urn:microsoft.com/office/officeart/2008/layout/LinedList"/>
    <dgm:cxn modelId="{99BCE142-0A3F-4093-9C78-1C2EA38164FD}" type="presOf" srcId="{8766BC65-61A9-4ECD-9D01-E9C724290893}" destId="{38D070CA-C4C0-4E9E-83B5-537DAAFFD356}" srcOrd="0" destOrd="0" presId="urn:microsoft.com/office/officeart/2008/layout/LinedList"/>
    <dgm:cxn modelId="{F8652166-1C3D-42D2-A77E-B801ACACE05F}" type="presOf" srcId="{D4A0EDA7-F858-47B4-BABE-0AB601D6219C}" destId="{31D288FE-F20B-4A80-85CF-EF53909346B7}" srcOrd="0" destOrd="0" presId="urn:microsoft.com/office/officeart/2008/layout/LinedList"/>
    <dgm:cxn modelId="{2EA4A551-1BE9-4A9D-9996-EEAE3E92B2CF}" srcId="{8766BC65-61A9-4ECD-9D01-E9C724290893}" destId="{49F1078A-A09E-4695-9ECA-00E7376D38D4}" srcOrd="1" destOrd="0" parTransId="{D63A9DDD-6E80-4E1D-93A8-A7BCBEDE2CD5}" sibTransId="{FBAD556D-7EB1-4A78-A894-A40CA3F2F4F1}"/>
    <dgm:cxn modelId="{FE8A9A93-8DA1-4A01-8170-B583768771D5}" type="presOf" srcId="{49F1078A-A09E-4695-9ECA-00E7376D38D4}" destId="{7FBFE916-5734-485D-B08C-52ADE3BAD8C9}" srcOrd="0" destOrd="0" presId="urn:microsoft.com/office/officeart/2008/layout/LinedList"/>
    <dgm:cxn modelId="{ED7CF098-1FDD-4B7E-B2BF-E9E915FA1D7A}" type="presParOf" srcId="{38D070CA-C4C0-4E9E-83B5-537DAAFFD356}" destId="{96BCE05D-8CDA-4FA0-919E-2EB43E79ED6B}" srcOrd="0" destOrd="0" presId="urn:microsoft.com/office/officeart/2008/layout/LinedList"/>
    <dgm:cxn modelId="{8B5D373E-2A38-48DE-BA7C-A1661470A569}" type="presParOf" srcId="{38D070CA-C4C0-4E9E-83B5-537DAAFFD356}" destId="{D3DFAA16-59E1-41EB-8F73-7D4D6007478F}" srcOrd="1" destOrd="0" presId="urn:microsoft.com/office/officeart/2008/layout/LinedList"/>
    <dgm:cxn modelId="{98CB2573-C59D-4AB9-B05A-8E87A099DFF4}" type="presParOf" srcId="{D3DFAA16-59E1-41EB-8F73-7D4D6007478F}" destId="{31D288FE-F20B-4A80-85CF-EF53909346B7}" srcOrd="0" destOrd="0" presId="urn:microsoft.com/office/officeart/2008/layout/LinedList"/>
    <dgm:cxn modelId="{A94CD6D3-8D3C-4E67-8090-C192C11F2008}" type="presParOf" srcId="{D3DFAA16-59E1-41EB-8F73-7D4D6007478F}" destId="{573FC437-E491-4ADE-A4AD-204D1D24C0A6}" srcOrd="1" destOrd="0" presId="urn:microsoft.com/office/officeart/2008/layout/LinedList"/>
    <dgm:cxn modelId="{251EFBB4-3435-4511-AD1C-CCC986DE0D2B}" type="presParOf" srcId="{38D070CA-C4C0-4E9E-83B5-537DAAFFD356}" destId="{63F5A717-89A6-4550-B916-C27A513504C7}" srcOrd="2" destOrd="0" presId="urn:microsoft.com/office/officeart/2008/layout/LinedList"/>
    <dgm:cxn modelId="{E2431379-2C88-42ED-84D6-06EC994E061C}" type="presParOf" srcId="{38D070CA-C4C0-4E9E-83B5-537DAAFFD356}" destId="{6F3A186F-8D7F-4C55-BD54-D4AF29A1D51D}" srcOrd="3" destOrd="0" presId="urn:microsoft.com/office/officeart/2008/layout/LinedList"/>
    <dgm:cxn modelId="{C7F658B8-E783-4AC8-BF36-CDEE9059108E}" type="presParOf" srcId="{6F3A186F-8D7F-4C55-BD54-D4AF29A1D51D}" destId="{7FBFE916-5734-485D-B08C-52ADE3BAD8C9}" srcOrd="0" destOrd="0" presId="urn:microsoft.com/office/officeart/2008/layout/LinedList"/>
    <dgm:cxn modelId="{A0F2FA77-1673-477A-B528-A2431AC949E9}" type="presParOf" srcId="{6F3A186F-8D7F-4C55-BD54-D4AF29A1D51D}" destId="{CA9E7845-A4F4-4831-8356-57E545ABE73D}" srcOrd="1" destOrd="0" presId="urn:microsoft.com/office/officeart/2008/layout/LinedList"/>
    <dgm:cxn modelId="{B30DBEBD-FBF2-44C1-94C1-93BB7FAB202A}" type="presParOf" srcId="{38D070CA-C4C0-4E9E-83B5-537DAAFFD356}" destId="{F753987C-F376-4F7F-ADD3-0CC540F2DD3A}" srcOrd="4" destOrd="0" presId="urn:microsoft.com/office/officeart/2008/layout/LinedList"/>
    <dgm:cxn modelId="{C3F73E7F-93CC-4781-AF86-CDBA0C97F701}" type="presParOf" srcId="{38D070CA-C4C0-4E9E-83B5-537DAAFFD356}" destId="{037C38D9-BB48-483B-8050-39DDAA251B4B}" srcOrd="5" destOrd="0" presId="urn:microsoft.com/office/officeart/2008/layout/LinedList"/>
    <dgm:cxn modelId="{803ACAE8-6E10-4C18-B381-D4F170457C8F}" type="presParOf" srcId="{037C38D9-BB48-483B-8050-39DDAA251B4B}" destId="{5B8FBC58-A34E-427C-B6FD-C81294754FD4}" srcOrd="0" destOrd="0" presId="urn:microsoft.com/office/officeart/2008/layout/LinedList"/>
    <dgm:cxn modelId="{22E4805D-D6F6-44EC-8D5E-F358A8C58012}" type="presParOf" srcId="{037C38D9-BB48-483B-8050-39DDAA251B4B}" destId="{A8B0FA0E-73B7-4ACD-AA11-BD9FEDF288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1E4FF2-590D-4CDE-B84A-45DED96847FF}">
      <dsp:nvSpPr>
        <dsp:cNvPr id="0" name=""/>
        <dsp:cNvSpPr/>
      </dsp:nvSpPr>
      <dsp:spPr>
        <a:xfrm>
          <a:off x="1102905" y="1960273"/>
          <a:ext cx="3973300" cy="1095136"/>
        </a:xfrm>
        <a:custGeom>
          <a:avLst/>
          <a:gdLst/>
          <a:ahLst/>
          <a:cxnLst/>
          <a:rect l="0" t="0" r="0" b="0"/>
          <a:pathLst>
            <a:path>
              <a:moveTo>
                <a:pt x="3973300" y="0"/>
              </a:moveTo>
              <a:lnTo>
                <a:pt x="3973300" y="891363"/>
              </a:lnTo>
              <a:lnTo>
                <a:pt x="0" y="891363"/>
              </a:lnTo>
              <a:lnTo>
                <a:pt x="0" y="10951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2DDDFC-69F4-4131-8F4A-6F9130A364BB}">
      <dsp:nvSpPr>
        <dsp:cNvPr id="0" name=""/>
        <dsp:cNvSpPr/>
      </dsp:nvSpPr>
      <dsp:spPr>
        <a:xfrm>
          <a:off x="3791366" y="1960273"/>
          <a:ext cx="1284839" cy="1095136"/>
        </a:xfrm>
        <a:custGeom>
          <a:avLst/>
          <a:gdLst/>
          <a:ahLst/>
          <a:cxnLst/>
          <a:rect l="0" t="0" r="0" b="0"/>
          <a:pathLst>
            <a:path>
              <a:moveTo>
                <a:pt x="1284839" y="0"/>
              </a:moveTo>
              <a:lnTo>
                <a:pt x="1284839" y="891363"/>
              </a:lnTo>
              <a:lnTo>
                <a:pt x="0" y="891363"/>
              </a:lnTo>
              <a:lnTo>
                <a:pt x="0" y="10951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44D896-AE4F-470F-B985-6CFD0B79A525}">
      <dsp:nvSpPr>
        <dsp:cNvPr id="0" name=""/>
        <dsp:cNvSpPr/>
      </dsp:nvSpPr>
      <dsp:spPr>
        <a:xfrm>
          <a:off x="5076206" y="1960273"/>
          <a:ext cx="1403621" cy="10951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91363"/>
              </a:lnTo>
              <a:lnTo>
                <a:pt x="1403621" y="891363"/>
              </a:lnTo>
              <a:lnTo>
                <a:pt x="1403621" y="10951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5E3820-52DE-4C5C-9934-021049691118}">
      <dsp:nvSpPr>
        <dsp:cNvPr id="0" name=""/>
        <dsp:cNvSpPr/>
      </dsp:nvSpPr>
      <dsp:spPr>
        <a:xfrm>
          <a:off x="5076206" y="1960273"/>
          <a:ext cx="4092082" cy="10951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91363"/>
              </a:lnTo>
              <a:lnTo>
                <a:pt x="4092082" y="891363"/>
              </a:lnTo>
              <a:lnTo>
                <a:pt x="4092082" y="1095136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D73EF6-B18E-4EF0-9BA1-D7E3BBA8F838}">
      <dsp:nvSpPr>
        <dsp:cNvPr id="0" name=""/>
        <dsp:cNvSpPr/>
      </dsp:nvSpPr>
      <dsp:spPr>
        <a:xfrm>
          <a:off x="2492244" y="122784"/>
          <a:ext cx="5167923" cy="183748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BD902D-454C-4F02-94E3-B95A22BBF7AB}">
      <dsp:nvSpPr>
        <dsp:cNvPr id="0" name=""/>
        <dsp:cNvSpPr/>
      </dsp:nvSpPr>
      <dsp:spPr>
        <a:xfrm>
          <a:off x="2736650" y="354969"/>
          <a:ext cx="5167923" cy="1837489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ctr" defTabSz="24447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5500" kern="1200" dirty="0"/>
            <a:t>طرق عرض البيانات</a:t>
          </a:r>
        </a:p>
      </dsp:txBody>
      <dsp:txXfrm>
        <a:off x="2790468" y="408787"/>
        <a:ext cx="5060287" cy="1729853"/>
      </dsp:txXfrm>
    </dsp:sp>
    <dsp:sp modelId="{24BC5E8B-BB68-4668-A414-ED6DCC7EBBF6}">
      <dsp:nvSpPr>
        <dsp:cNvPr id="0" name=""/>
        <dsp:cNvSpPr/>
      </dsp:nvSpPr>
      <dsp:spPr>
        <a:xfrm>
          <a:off x="8068463" y="3055410"/>
          <a:ext cx="2199649" cy="139677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5FA6B9-AE67-41FA-819D-97B277C4E751}">
      <dsp:nvSpPr>
        <dsp:cNvPr id="0" name=""/>
        <dsp:cNvSpPr/>
      </dsp:nvSpPr>
      <dsp:spPr>
        <a:xfrm>
          <a:off x="8312869" y="3287595"/>
          <a:ext cx="2199649" cy="139677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kern="1200" dirty="0"/>
            <a:t>الطريقة الإنشائية </a:t>
          </a:r>
        </a:p>
      </dsp:txBody>
      <dsp:txXfrm>
        <a:off x="8353779" y="3328505"/>
        <a:ext cx="2117829" cy="1314957"/>
      </dsp:txXfrm>
    </dsp:sp>
    <dsp:sp modelId="{6B89ACAA-8606-4B76-805B-8A4532765B89}">
      <dsp:nvSpPr>
        <dsp:cNvPr id="0" name=""/>
        <dsp:cNvSpPr/>
      </dsp:nvSpPr>
      <dsp:spPr>
        <a:xfrm>
          <a:off x="5380002" y="3055410"/>
          <a:ext cx="2199649" cy="139677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278D35-D540-42D0-BFA9-78F3449D6207}">
      <dsp:nvSpPr>
        <dsp:cNvPr id="0" name=""/>
        <dsp:cNvSpPr/>
      </dsp:nvSpPr>
      <dsp:spPr>
        <a:xfrm>
          <a:off x="5624408" y="3287595"/>
          <a:ext cx="2199649" cy="139677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kern="1200" dirty="0"/>
            <a:t>الجداول الإحصائية </a:t>
          </a:r>
        </a:p>
      </dsp:txBody>
      <dsp:txXfrm>
        <a:off x="5665318" y="3328505"/>
        <a:ext cx="2117829" cy="1314957"/>
      </dsp:txXfrm>
    </dsp:sp>
    <dsp:sp modelId="{C227477C-179D-47C0-BC3C-53243AD464B5}">
      <dsp:nvSpPr>
        <dsp:cNvPr id="0" name=""/>
        <dsp:cNvSpPr/>
      </dsp:nvSpPr>
      <dsp:spPr>
        <a:xfrm>
          <a:off x="2691541" y="3055410"/>
          <a:ext cx="2199649" cy="139677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AD1262-EF15-4B8B-BC10-1C0C14DC5694}">
      <dsp:nvSpPr>
        <dsp:cNvPr id="0" name=""/>
        <dsp:cNvSpPr/>
      </dsp:nvSpPr>
      <dsp:spPr>
        <a:xfrm>
          <a:off x="2935947" y="3287595"/>
          <a:ext cx="2199649" cy="139677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200" kern="1200" dirty="0"/>
            <a:t>الرسوم البيانية</a:t>
          </a:r>
        </a:p>
      </dsp:txBody>
      <dsp:txXfrm>
        <a:off x="2976857" y="3328505"/>
        <a:ext cx="2117829" cy="1314957"/>
      </dsp:txXfrm>
    </dsp:sp>
    <dsp:sp modelId="{FB04C103-79FC-4F01-AABC-05A4C67F2311}">
      <dsp:nvSpPr>
        <dsp:cNvPr id="0" name=""/>
        <dsp:cNvSpPr/>
      </dsp:nvSpPr>
      <dsp:spPr>
        <a:xfrm>
          <a:off x="3080" y="3055410"/>
          <a:ext cx="2199649" cy="139677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8D6F-006B-4B63-943B-93767B06A13B}">
      <dsp:nvSpPr>
        <dsp:cNvPr id="0" name=""/>
        <dsp:cNvSpPr/>
      </dsp:nvSpPr>
      <dsp:spPr>
        <a:xfrm>
          <a:off x="247486" y="3287595"/>
          <a:ext cx="2199649" cy="139677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2800" kern="1200" dirty="0"/>
            <a:t>استخدام أكثر من طريقة في آن واحد</a:t>
          </a:r>
        </a:p>
      </dsp:txBody>
      <dsp:txXfrm>
        <a:off x="288396" y="3328505"/>
        <a:ext cx="2117829" cy="13149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C2F259-1B35-451A-98A0-6B6483C19A35}">
      <dsp:nvSpPr>
        <dsp:cNvPr id="0" name=""/>
        <dsp:cNvSpPr/>
      </dsp:nvSpPr>
      <dsp:spPr>
        <a:xfrm>
          <a:off x="0" y="2558"/>
          <a:ext cx="1033272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C8A877-BC74-4353-B060-78B77C02979C}">
      <dsp:nvSpPr>
        <dsp:cNvPr id="0" name=""/>
        <dsp:cNvSpPr/>
      </dsp:nvSpPr>
      <dsp:spPr>
        <a:xfrm>
          <a:off x="0" y="2558"/>
          <a:ext cx="10332720" cy="1459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marL="0" lvl="0" indent="0" algn="r" defTabSz="2133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48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يتم عرض البيانات من خلال الشرح الإنشائي </a:t>
          </a:r>
        </a:p>
      </dsp:txBody>
      <dsp:txXfrm>
        <a:off x="0" y="2558"/>
        <a:ext cx="10332720" cy="1459968"/>
      </dsp:txXfrm>
    </dsp:sp>
    <dsp:sp modelId="{6DBC567A-D243-432C-8C32-45AE8D2701B1}">
      <dsp:nvSpPr>
        <dsp:cNvPr id="0" name=""/>
        <dsp:cNvSpPr/>
      </dsp:nvSpPr>
      <dsp:spPr>
        <a:xfrm>
          <a:off x="0" y="1462526"/>
          <a:ext cx="1033272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27F80D-8482-4AB9-9F8E-E27C48A0D96A}">
      <dsp:nvSpPr>
        <dsp:cNvPr id="0" name=""/>
        <dsp:cNvSpPr/>
      </dsp:nvSpPr>
      <dsp:spPr>
        <a:xfrm>
          <a:off x="0" y="1462526"/>
          <a:ext cx="10322629" cy="2511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just" defTabSz="1955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44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على سبيل المثال ، يمكن القول  " بلغ عدد الذكور نحو 120 فردا وبنسبة مئوية بلغت نحو 60% من إجمالي العينة ، بينما بلغ عدد الإناث  80 فردا وبنسبة مئوية بلغت نحو 40 % من العينة . </a:t>
          </a:r>
        </a:p>
      </dsp:txBody>
      <dsp:txXfrm>
        <a:off x="0" y="1462526"/>
        <a:ext cx="10322629" cy="2511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04FB8-DDD8-437E-BB52-C884CBC9918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1B20D8-9A58-47AF-B07C-C595B364AEAC}">
      <dsp:nvSpPr>
        <dsp:cNvPr id="0" name=""/>
        <dsp:cNvSpPr/>
      </dsp:nvSpPr>
      <dsp:spPr>
        <a:xfrm>
          <a:off x="0" y="0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just" defTabSz="1689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8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يمثل الرسم البياني تصويرا للبيانات المتعلقة بالظاهرة المدروسة ، وعلى الباحث  اختيار الرسم البياني الذي يحقق الهدف الذي ينشده من عرض البيانات. </a:t>
          </a:r>
        </a:p>
      </dsp:txBody>
      <dsp:txXfrm>
        <a:off x="0" y="0"/>
        <a:ext cx="10515600" cy="2175669"/>
      </dsp:txXfrm>
    </dsp:sp>
    <dsp:sp modelId="{017E6335-DDF1-499E-B4CF-424288D2C7B2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4CDC38-6D8C-40E5-B8E7-25E57BA4E78A}">
      <dsp:nvSpPr>
        <dsp:cNvPr id="0" name=""/>
        <dsp:cNvSpPr/>
      </dsp:nvSpPr>
      <dsp:spPr>
        <a:xfrm>
          <a:off x="0" y="2175669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just" defTabSz="1689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8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يوجد العديد من طرق عرض البيانات بالرسوم البيانية أﻫﻤﻬـﺎ الأﻋﻤـﺪة اﻟﺒﻴﺎﻧﻴـﺔ</a:t>
          </a:r>
          <a:r>
            <a:rPr lang="en-US" sz="38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Bar Charts </a:t>
          </a:r>
          <a:r>
            <a:rPr lang="ar-EG" sz="38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واﻟﺨﻄﻮط اﻟﺒﻴﺎﻧﻴﺔ</a:t>
          </a:r>
          <a:r>
            <a:rPr lang="en-US" sz="38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Line Charts </a:t>
          </a:r>
          <a:r>
            <a:rPr lang="ar-EG" sz="38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ورﺳﻮم المساحات </a:t>
          </a:r>
          <a:r>
            <a:rPr lang="en-US" sz="38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Area Charts</a:t>
          </a:r>
          <a:r>
            <a:rPr lang="ar-EG" sz="38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ورﺳﻮم اﻟﺪواﺋﺮ</a:t>
          </a:r>
          <a:r>
            <a:rPr lang="en-US" sz="38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Pie Charts</a:t>
          </a:r>
          <a:endParaRPr lang="ar-EG" sz="3800" kern="1200" dirty="0">
            <a:solidFill>
              <a:schemeClr val="bg1"/>
            </a:solidFill>
            <a:latin typeface="Sakkal Majalla" panose="02000000000000000000" pitchFamily="2" charset="-78"/>
            <a:cs typeface="Sakkal Majalla" panose="02000000000000000000" pitchFamily="2" charset="-78"/>
          </a:endParaRPr>
        </a:p>
      </dsp:txBody>
      <dsp:txXfrm>
        <a:off x="0" y="2175669"/>
        <a:ext cx="10515600" cy="21756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A7B9FE-01E1-4958-A022-21D82116AC1E}">
      <dsp:nvSpPr>
        <dsp:cNvPr id="0" name=""/>
        <dsp:cNvSpPr/>
      </dsp:nvSpPr>
      <dsp:spPr>
        <a:xfrm>
          <a:off x="0" y="817"/>
          <a:ext cx="10515600" cy="1323928"/>
        </a:xfrm>
        <a:prstGeom prst="round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EG" sz="3600" b="0" kern="1200" dirty="0">
            <a:solidFill>
              <a:sysClr val="windowText" lastClr="000000"/>
            </a:solidFill>
          </a:endParaRPr>
        </a:p>
        <a:p>
          <a:pPr marL="0" lvl="0" indent="0" algn="ctr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4400" b="0" kern="1200" dirty="0">
              <a:solidFill>
                <a:sysClr val="windowText" lastClr="000000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الأعمدة البيانية  </a:t>
          </a:r>
          <a:r>
            <a:rPr lang="en-US" sz="4400" b="0" kern="1200" dirty="0">
              <a:solidFill>
                <a:sysClr val="windowText" lastClr="000000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Bar Charts </a:t>
          </a:r>
          <a:br>
            <a:rPr lang="ar-EG" sz="3600" b="0" kern="1200" dirty="0">
              <a:solidFill>
                <a:sysClr val="windowText" lastClr="000000"/>
              </a:solidFill>
            </a:rPr>
          </a:br>
          <a:endParaRPr lang="ar-EG" sz="3600" b="0" kern="1200" dirty="0">
            <a:solidFill>
              <a:sysClr val="windowText" lastClr="000000"/>
            </a:solidFill>
          </a:endParaRPr>
        </a:p>
      </dsp:txBody>
      <dsp:txXfrm>
        <a:off x="64629" y="65446"/>
        <a:ext cx="10386342" cy="11946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161911-06D2-4A84-B7D2-71E2A81F68CF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1B831-3D3A-41A5-8CCE-C08EF9AE5E54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just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6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عندما تكون البيانات منفصلة وفئوية فإن الأعمدة البيانية تكون هي الوسيلة المناسبة لعرضها بهدف إظهار أعلى وأدنى قيمة للمتغيرات. </a:t>
          </a:r>
        </a:p>
      </dsp:txBody>
      <dsp:txXfrm>
        <a:off x="0" y="2124"/>
        <a:ext cx="10515600" cy="1449029"/>
      </dsp:txXfrm>
    </dsp:sp>
    <dsp:sp modelId="{FDF55C17-404D-44CF-B859-3826E48E7033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E69A67-7536-471B-8162-ADBF866A364B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just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6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تهدف الأعمدة البيانية إلى إظهار التغيرات في بيانات معينة مقارنة بالتغيرات في بيانات معينة أخرى خلال فترات زمنية محددة </a:t>
          </a:r>
        </a:p>
      </dsp:txBody>
      <dsp:txXfrm>
        <a:off x="0" y="1451154"/>
        <a:ext cx="10515600" cy="1449029"/>
      </dsp:txXfrm>
    </dsp:sp>
    <dsp:sp modelId="{9B5861C2-AF40-438A-93E0-2D3FE7B2FA2D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D636B-D894-4BA5-B0BB-6F6FDC82205E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just" defTabSz="16002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6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الأعمدة البيانية يمكن أن تكون على شكل أعمدة بيانية بسيطة ، أو أعمدة بيانية مزدوجة، أو أعمدة بيانية المجزأة. </a:t>
          </a:r>
        </a:p>
      </dsp:txBody>
      <dsp:txXfrm>
        <a:off x="0" y="2900183"/>
        <a:ext cx="10515600" cy="144902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33241B-CEC6-43E8-8A96-A304933A638E}">
      <dsp:nvSpPr>
        <dsp:cNvPr id="0" name=""/>
        <dsp:cNvSpPr/>
      </dsp:nvSpPr>
      <dsp:spPr>
        <a:xfrm>
          <a:off x="0" y="315368"/>
          <a:ext cx="10515600" cy="37206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just" defTabSz="2667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60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تستخدم الأعمدة البيانية المزدوجة </a:t>
          </a:r>
          <a:r>
            <a:rPr lang="en-US" sz="60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Clustered</a:t>
          </a:r>
          <a:r>
            <a:rPr lang="ar-EG" sz="60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 لمقارنة ظاهرتين أو أكثر لعدد من السنوات كمقارنة الذكور والإناث لعدة سنوات. </a:t>
          </a:r>
        </a:p>
      </dsp:txBody>
      <dsp:txXfrm>
        <a:off x="181625" y="496993"/>
        <a:ext cx="10152350" cy="335735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784188-C187-4CC7-A8EB-7AB439344C6D}">
      <dsp:nvSpPr>
        <dsp:cNvPr id="0" name=""/>
        <dsp:cNvSpPr/>
      </dsp:nvSpPr>
      <dsp:spPr>
        <a:xfrm>
          <a:off x="0" y="3486"/>
          <a:ext cx="10515600" cy="1318590"/>
        </a:xfrm>
        <a:prstGeom prst="round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4900" kern="1200" dirty="0">
              <a:solidFill>
                <a:sysClr val="windowText" lastClr="000000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الأعمدة البيانية المجزأة على برنامج </a:t>
          </a:r>
          <a:r>
            <a:rPr lang="en-US" sz="4900" kern="1200" dirty="0">
              <a:solidFill>
                <a:sysClr val="windowText" lastClr="000000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SPSS</a:t>
          </a:r>
          <a:endParaRPr lang="ar-EG" sz="4900" kern="1200" dirty="0">
            <a:solidFill>
              <a:sysClr val="windowText" lastClr="000000"/>
            </a:solidFill>
            <a:latin typeface="Sakkal Majalla" panose="02000000000000000000" pitchFamily="2" charset="-78"/>
            <a:cs typeface="Sakkal Majalla" panose="02000000000000000000" pitchFamily="2" charset="-78"/>
          </a:endParaRPr>
        </a:p>
      </dsp:txBody>
      <dsp:txXfrm>
        <a:off x="64368" y="67854"/>
        <a:ext cx="10386864" cy="11898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BC6059-F012-4626-80A6-BBFEE89E07E2}">
      <dsp:nvSpPr>
        <dsp:cNvPr id="0" name=""/>
        <dsp:cNvSpPr/>
      </dsp:nvSpPr>
      <dsp:spPr>
        <a:xfrm>
          <a:off x="0" y="377379"/>
          <a:ext cx="10515600" cy="35965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just" defTabSz="2578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58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تستخدم الأعمدة البيانية المجزأة </a:t>
          </a:r>
          <a:r>
            <a:rPr lang="en-US" sz="58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Stacked</a:t>
          </a:r>
          <a:r>
            <a:rPr lang="ar-EG" sz="58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 أيضا لمقارنة ظاهرتين أو أكثر لعدد من السنوات كمقارنة المدخنين وغير المدخنين لعدة سنوات. </a:t>
          </a:r>
        </a:p>
      </dsp:txBody>
      <dsp:txXfrm>
        <a:off x="175571" y="552950"/>
        <a:ext cx="10164458" cy="324543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FB4281-2716-42D4-B29D-F0D1FDD3AAA3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63EB62-DEDC-4333-8D16-7B8A87E397BB}">
      <dsp:nvSpPr>
        <dsp:cNvPr id="0" name=""/>
        <dsp:cNvSpPr/>
      </dsp:nvSpPr>
      <dsp:spPr>
        <a:xfrm>
          <a:off x="0" y="0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r" defTabSz="1955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44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يمكن تمثيل البيانات على أساس خطوط بيانية وذلك بهدف توضيح الاتجاه العام لظاهرة ما أو لعدة ظواهر خلال فترات زمنية متتالية. </a:t>
          </a:r>
        </a:p>
      </dsp:txBody>
      <dsp:txXfrm>
        <a:off x="0" y="0"/>
        <a:ext cx="10515600" cy="2175669"/>
      </dsp:txXfrm>
    </dsp:sp>
    <dsp:sp modelId="{E48BF3A7-D0DB-4325-9051-0FB7FC9A900B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346BE-03C3-4CBC-A862-3C3C0D8A0E30}">
      <dsp:nvSpPr>
        <dsp:cNvPr id="0" name=""/>
        <dsp:cNvSpPr/>
      </dsp:nvSpPr>
      <dsp:spPr>
        <a:xfrm>
          <a:off x="0" y="2175669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just" defTabSz="1955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44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هناك ثلاثة أشكال من الخطوط البيانية : البسيطة </a:t>
          </a:r>
          <a:r>
            <a:rPr lang="en-US" sz="44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Simple</a:t>
          </a:r>
          <a:r>
            <a:rPr lang="ar-EG" sz="44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، والمتعددة </a:t>
          </a:r>
          <a:r>
            <a:rPr lang="en-US" sz="44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Multiple</a:t>
          </a:r>
          <a:r>
            <a:rPr lang="ar-EG" sz="44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،والخطوط الساقطة </a:t>
          </a:r>
          <a:r>
            <a:rPr lang="en-US" sz="4400" kern="12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rPr>
            <a:t> Drop- line</a:t>
          </a:r>
          <a:endParaRPr lang="ar-EG" sz="4400" kern="1200" dirty="0">
            <a:solidFill>
              <a:schemeClr val="bg1"/>
            </a:solidFill>
            <a:latin typeface="Sakkal Majalla" panose="02000000000000000000" pitchFamily="2" charset="-78"/>
            <a:cs typeface="Sakkal Majalla" panose="02000000000000000000" pitchFamily="2" charset="-78"/>
          </a:endParaRPr>
        </a:p>
      </dsp:txBody>
      <dsp:txXfrm>
        <a:off x="0" y="2175669"/>
        <a:ext cx="10515600" cy="217566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90B6EF-DC50-441A-9235-335150E2FA1E}">
      <dsp:nvSpPr>
        <dsp:cNvPr id="0" name=""/>
        <dsp:cNvSpPr/>
      </dsp:nvSpPr>
      <dsp:spPr>
        <a:xfrm>
          <a:off x="0" y="160344"/>
          <a:ext cx="10515600" cy="40306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just" defTabSz="28892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65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تستخدم الخطوط البيانية البسيطة كثيرا في حالة وجود متغير واحد لمراقبة تطوره على مر الفترات الزمنية. </a:t>
          </a:r>
        </a:p>
      </dsp:txBody>
      <dsp:txXfrm>
        <a:off x="196760" y="357104"/>
        <a:ext cx="10122080" cy="363713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494872-5089-44A4-BE3B-2BD438EA27CA}">
      <dsp:nvSpPr>
        <dsp:cNvPr id="0" name=""/>
        <dsp:cNvSpPr/>
      </dsp:nvSpPr>
      <dsp:spPr>
        <a:xfrm>
          <a:off x="0" y="5318"/>
          <a:ext cx="10515600" cy="4340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just" defTabSz="23558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53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يستخدم هذا النوع من الرسوم البيانية في حالة وجود متغيرين فأكثر ، ويريد الباحث  ان يراقب التطورات لهذين المتغيرين على مر فترات من الزمن ، على أن يكون ذلك في نفس الرسم. </a:t>
          </a:r>
        </a:p>
      </dsp:txBody>
      <dsp:txXfrm>
        <a:off x="211896" y="217214"/>
        <a:ext cx="10091808" cy="391690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480077-4374-47A2-B696-26B7E489E629}">
      <dsp:nvSpPr>
        <dsp:cNvPr id="0" name=""/>
        <dsp:cNvSpPr/>
      </dsp:nvSpPr>
      <dsp:spPr>
        <a:xfrm>
          <a:off x="0" y="332919"/>
          <a:ext cx="10515600" cy="36855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just" defTabSz="20002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45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يستخدم هذا النوع من الرسوم البيانية لتلخيص وضع متغيرين أو أكثر لكل حالة أو لكل سنة من السنوات مثلا. ويظهر الرسم على شكل خطوط عمودية تربط بين علامات </a:t>
          </a:r>
          <a:r>
            <a:rPr lang="en-US" sz="45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Markers </a:t>
          </a:r>
          <a:r>
            <a:rPr lang="ar-EG" sz="45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 كل حالة . وتظهر العلامات في الرسم على شكل دوائر صغيرة. </a:t>
          </a:r>
        </a:p>
      </dsp:txBody>
      <dsp:txXfrm>
        <a:off x="179911" y="512830"/>
        <a:ext cx="10155778" cy="332567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BCE05D-8CDA-4FA0-919E-2EB43E79ED6B}">
      <dsp:nvSpPr>
        <dsp:cNvPr id="0" name=""/>
        <dsp:cNvSpPr/>
      </dsp:nvSpPr>
      <dsp:spPr>
        <a:xfrm>
          <a:off x="0" y="3424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288FE-F20B-4A80-85CF-EF53909346B7}">
      <dsp:nvSpPr>
        <dsp:cNvPr id="0" name=""/>
        <dsp:cNvSpPr/>
      </dsp:nvSpPr>
      <dsp:spPr>
        <a:xfrm>
          <a:off x="0" y="3424"/>
          <a:ext cx="10505330" cy="1661043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r" defTabSz="16446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7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تمثل المساحة البيانية المساحة التي تكون بين خط المحور السيني والخط البياني الذي يمثل المتغير المعني وبالتالي يتم تظليل هذه المسافة. </a:t>
          </a:r>
        </a:p>
      </dsp:txBody>
      <dsp:txXfrm>
        <a:off x="0" y="3424"/>
        <a:ext cx="10505330" cy="1661043"/>
      </dsp:txXfrm>
    </dsp:sp>
    <dsp:sp modelId="{63F5A717-89A6-4550-B916-C27A513504C7}">
      <dsp:nvSpPr>
        <dsp:cNvPr id="0" name=""/>
        <dsp:cNvSpPr/>
      </dsp:nvSpPr>
      <dsp:spPr>
        <a:xfrm>
          <a:off x="0" y="1664468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BFE916-5734-485D-B08C-52ADE3BAD8C9}">
      <dsp:nvSpPr>
        <dsp:cNvPr id="0" name=""/>
        <dsp:cNvSpPr/>
      </dsp:nvSpPr>
      <dsp:spPr>
        <a:xfrm>
          <a:off x="0" y="1664468"/>
          <a:ext cx="10515600" cy="1505673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just" defTabSz="16446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7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هناك شكلين من المساحات البيانية المساحات البيانية البسيطة </a:t>
          </a:r>
          <a:r>
            <a:rPr lang="en-US" sz="37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Simple</a:t>
          </a:r>
          <a:r>
            <a:rPr lang="ar-EG" sz="37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 والمساحات البيانية المجزأة </a:t>
          </a:r>
          <a:r>
            <a:rPr lang="en-US" sz="37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Stacked </a:t>
          </a:r>
          <a:r>
            <a:rPr lang="ar-EG" sz="37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 </a:t>
          </a:r>
        </a:p>
      </dsp:txBody>
      <dsp:txXfrm>
        <a:off x="0" y="1664468"/>
        <a:ext cx="10515600" cy="1505673"/>
      </dsp:txXfrm>
    </dsp:sp>
    <dsp:sp modelId="{F753987C-F376-4F7F-ADD3-0CC540F2DD3A}">
      <dsp:nvSpPr>
        <dsp:cNvPr id="0" name=""/>
        <dsp:cNvSpPr/>
      </dsp:nvSpPr>
      <dsp:spPr>
        <a:xfrm>
          <a:off x="0" y="3170141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FBC58-A34E-427C-B6FD-C81294754FD4}">
      <dsp:nvSpPr>
        <dsp:cNvPr id="0" name=""/>
        <dsp:cNvSpPr/>
      </dsp:nvSpPr>
      <dsp:spPr>
        <a:xfrm>
          <a:off x="0" y="3170141"/>
          <a:ext cx="10515600" cy="1505673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just" defTabSz="16446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EG" sz="3700" kern="1200" dirty="0">
              <a:latin typeface="Sakkal Majalla" panose="02000000000000000000" pitchFamily="2" charset="-78"/>
              <a:cs typeface="Sakkal Majalla" panose="02000000000000000000" pitchFamily="2" charset="-78"/>
            </a:rPr>
            <a:t>تستخدم المساحات البيانية البسيطة في حالة وجود متغير واحد فقط وذلك بهدف مراقبة تطور هذا المتغير بمرور الوقت . </a:t>
          </a:r>
        </a:p>
      </dsp:txBody>
      <dsp:txXfrm>
        <a:off x="0" y="3170141"/>
        <a:ext cx="10515600" cy="15056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شريحة عنو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ar-SA"/>
              <a:t>انقر لتحرير نمط العنوان الفرعي للشكل الرئيسي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6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عنوان ومحتو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124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عنوان المقط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63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محتو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459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مقارن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987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عنوان فق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552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فار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189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محتوى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626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صورة مع تسمية توضيحية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ar-SA"/>
              <a:t>انقر فوق الأيقونة لإضافة صورة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ar-SA"/>
              <a:t>انقر لتحرير أنماط نص الشكل الرئيسي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324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عنوان ونص عمودي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980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عنوان ونص عموديان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7212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ar-SA"/>
              <a:t>انقر فوق الأيقونة لإضافة صورة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411744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46737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ar-SA"/>
              <a:t>انقر لتحرير نمط عنوان الشكل الرئيسي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ar-SA"/>
              <a:t>انقر لتحرير أنماط نص الشكل الرئيسي</a:t>
            </a:r>
          </a:p>
          <a:p>
            <a:pPr lvl="1"/>
            <a:r>
              <a:rPr lang="ar-SA"/>
              <a:t>المستوى الثاني</a:t>
            </a:r>
          </a:p>
          <a:p>
            <a:pPr lvl="2"/>
            <a:r>
              <a:rPr lang="ar-SA"/>
              <a:t>المستوى الثالث</a:t>
            </a:r>
          </a:p>
          <a:p>
            <a:pPr lvl="3"/>
            <a:r>
              <a:rPr lang="ar-SA"/>
              <a:t>المستوى الرابع</a:t>
            </a:r>
          </a:p>
          <a:p>
            <a:pPr lvl="4"/>
            <a:r>
              <a:rPr lang="ar-SA"/>
              <a:t>المستوى الخامس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11/16/2023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625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6" r:id="rId13"/>
  </p:sldLayoutIdLst>
  <p:txStyles>
    <p:titleStyle>
      <a:lvl1pPr algn="l" defTabSz="914400" rtl="1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r" defTabSz="914400" rtl="1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r" defTabSz="914400" rtl="1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14.png"/><Relationship Id="rId7" Type="http://schemas.openxmlformats.org/officeDocument/2006/relationships/image" Target="../media/image3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155271" y="2687633"/>
            <a:ext cx="4344524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 rtl="1"/>
            <a:r>
              <a:rPr lang="ar-EG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منهج البحث العلمي</a:t>
            </a:r>
          </a:p>
          <a:p>
            <a:pPr algn="r" rtl="1"/>
            <a:r>
              <a:rPr lang="ar-EG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الحلقة النقاشية السابعة</a:t>
            </a:r>
          </a:p>
          <a:p>
            <a:pPr algn="r" rtl="1"/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463229" y="4288875"/>
            <a:ext cx="21964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ar-EG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د/ أميرة جادو</a:t>
            </a:r>
            <a:endParaRPr lang="en-US" sz="36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76463" y="248508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869990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FA95FBC6-D334-D5AD-160D-118839512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مقاييس النزعة المركزية والتشتت على البرنامج الإحصائي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F915C3C3-8A4F-DD13-D516-8C8BCBF268FF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marL="0" indent="0" algn="ctr" rtl="1">
              <a:buNone/>
            </a:pPr>
            <a:r>
              <a:rPr lang="ar-EG" sz="3600" b="1" u="sng" dirty="0">
                <a:solidFill>
                  <a:schemeClr val="accent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خطوات الحصول على مقاييس النزعة المركزية والتشتت على </a:t>
            </a:r>
            <a:r>
              <a:rPr lang="en-US" sz="3600" b="1" u="sng" dirty="0">
                <a:solidFill>
                  <a:schemeClr val="accent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sz="3600" b="1" u="sng" dirty="0">
              <a:solidFill>
                <a:schemeClr val="accent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r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1-ادخال البيانات على البرنامج الإحصائي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</a:p>
          <a:p>
            <a:pPr marL="0" indent="0" algn="r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analyze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Descriptive Statistics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Frequencies        </a:t>
            </a:r>
          </a:p>
          <a:p>
            <a:pPr marL="0" indent="0" algn="r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3- تظهر نافذة جديدة بعنوان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Frequencies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نقوم بنقل جميع المتغيرات إلى خانة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</a:p>
          <a:p>
            <a:pPr marL="0" indent="0" algn="r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4- نجد هناك أيقونة على اليسار باسم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Statistics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نقوم بالضغط عليها فتظهر نافذة جديدة تحتوي  على مقاييس النزعة المركزية والتشتت             نقوم بالترميز على كافة هذه المقاييس ثم الضغط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OK</a:t>
            </a:r>
            <a:endParaRPr lang="ar-EG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0E8D1651-3E26-9DD6-D3A9-AB212B0B04D0}"/>
              </a:ext>
            </a:extLst>
          </p:cNvPr>
          <p:cNvSpPr/>
          <p:nvPr/>
        </p:nvSpPr>
        <p:spPr>
          <a:xfrm>
            <a:off x="7260024" y="3153103"/>
            <a:ext cx="851337" cy="17342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3BAB746F-5220-15A8-F1C2-F05B74B54F4A}"/>
              </a:ext>
            </a:extLst>
          </p:cNvPr>
          <p:cNvSpPr/>
          <p:nvPr/>
        </p:nvSpPr>
        <p:spPr>
          <a:xfrm>
            <a:off x="3197774" y="3074276"/>
            <a:ext cx="851338" cy="17342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6" name="سهم: لليسار 5">
            <a:extLst>
              <a:ext uri="{FF2B5EF4-FFF2-40B4-BE49-F238E27FC236}">
                <a16:creationId xmlns:a16="http://schemas.microsoft.com/office/drawing/2014/main" id="{BDB72D2A-2476-EE16-0295-8EC588D5BF84}"/>
              </a:ext>
            </a:extLst>
          </p:cNvPr>
          <p:cNvSpPr/>
          <p:nvPr/>
        </p:nvSpPr>
        <p:spPr>
          <a:xfrm>
            <a:off x="3951890" y="5147441"/>
            <a:ext cx="662151" cy="14189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837116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316E3A10-CD41-B25A-CBAB-290C80847E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4759"/>
            <a:ext cx="10515600" cy="5152204"/>
          </a:xfrm>
        </p:spPr>
        <p:txBody>
          <a:bodyPr/>
          <a:lstStyle/>
          <a:p>
            <a:pPr algn="just" rtl="1"/>
            <a:r>
              <a:rPr lang="ar-EG" sz="4000" u="sn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ويمكن أيضا الحصول على هذه المقاييس الإحصائية من خلال ما يلي: </a:t>
            </a:r>
          </a:p>
          <a:p>
            <a:pPr algn="just" rtl="1"/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analyze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Descriptive Statistics  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Descriptive         </a:t>
            </a:r>
            <a:endParaRPr lang="ar-EG" sz="40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ستظهر نافذة جديدة ثم نضغط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options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ونقوم بالترميز على كافة مقاييس النزعة المركزية والتشتت</a:t>
            </a:r>
          </a:p>
          <a:p>
            <a:pPr marL="0" indent="0" algn="just" rtl="1">
              <a:buNone/>
            </a:pPr>
            <a:r>
              <a:rPr lang="ar-EG" sz="4000" dirty="0">
                <a:solidFill>
                  <a:schemeClr val="accent5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مثال: في عينة مكونة من 20 طالبا ، تم رصد علامات كل من مادتي الرياضيات والفيزياء</a:t>
            </a:r>
          </a:p>
          <a:p>
            <a:pPr marL="0" indent="0" algn="just" rtl="1">
              <a:buNone/>
            </a:pPr>
            <a:r>
              <a:rPr lang="ar-EG" sz="4000" dirty="0">
                <a:solidFill>
                  <a:schemeClr val="accent5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المطلوب : حساب مقاييس التشتت والنزعة المركزية. </a:t>
            </a:r>
          </a:p>
          <a:p>
            <a:pPr algn="r" rtl="1"/>
            <a:endParaRPr lang="ar-EG" dirty="0"/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4609B1CC-7519-4413-374C-67CD552B0BC0}"/>
              </a:ext>
            </a:extLst>
          </p:cNvPr>
          <p:cNvSpPr/>
          <p:nvPr/>
        </p:nvSpPr>
        <p:spPr>
          <a:xfrm>
            <a:off x="9086195" y="1876096"/>
            <a:ext cx="614855" cy="157655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5D5CBE1C-4BA6-32D0-0EB5-51F16323E640}"/>
              </a:ext>
            </a:extLst>
          </p:cNvPr>
          <p:cNvSpPr/>
          <p:nvPr/>
        </p:nvSpPr>
        <p:spPr>
          <a:xfrm>
            <a:off x="4745422" y="1876096"/>
            <a:ext cx="740979" cy="157655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425353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عنصر نائب للمحتوى 4">
            <a:extLst>
              <a:ext uri="{FF2B5EF4-FFF2-40B4-BE49-F238E27FC236}">
                <a16:creationId xmlns:a16="http://schemas.microsoft.com/office/drawing/2014/main" id="{38C3F999-03F1-099F-E1D6-E3CDF9A82F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5738" y="630621"/>
            <a:ext cx="9175531" cy="5546342"/>
          </a:xfrm>
        </p:spPr>
      </p:pic>
    </p:spTree>
    <p:extLst>
      <p:ext uri="{BB962C8B-B14F-4D97-AF65-F5344CB8AC3E}">
        <p14:creationId xmlns:p14="http://schemas.microsoft.com/office/powerpoint/2010/main" val="481730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63574478-5192-34D8-56E3-0862533729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8829927"/>
              </p:ext>
            </p:extLst>
          </p:nvPr>
        </p:nvGraphicFramePr>
        <p:xfrm>
          <a:off x="838200" y="914400"/>
          <a:ext cx="10515600" cy="5262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4040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59B2B261-57EE-6B22-991F-74FA97BEB68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/>
          <a:lstStyle/>
          <a:p>
            <a:pPr algn="ctr"/>
            <a:r>
              <a:rPr lang="ar-EG" dirty="0"/>
              <a:t>عرض البيانات بالطريقة الإنشائية </a:t>
            </a: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F8116B3D-E979-C474-708B-C4ECAE483C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7624444"/>
              </p:ext>
            </p:extLst>
          </p:nvPr>
        </p:nvGraphicFramePr>
        <p:xfrm>
          <a:off x="838200" y="1825624"/>
          <a:ext cx="10332720" cy="3976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3496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9BE43E1A-2336-9F07-9E1A-4E07C5A47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عرض البيانات من خلال الجداول الإحصائية </a:t>
            </a: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4ACC62C1-7A7E-4331-6FD3-73B295D4F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3490"/>
            <a:ext cx="10515600" cy="4663473"/>
          </a:xfrm>
        </p:spPr>
        <p:txBody>
          <a:bodyPr>
            <a:noAutofit/>
          </a:bodyPr>
          <a:lstStyle/>
          <a:p>
            <a:pPr marL="0" indent="0" algn="ctr" rtl="1">
              <a:buNone/>
            </a:pPr>
            <a:r>
              <a:rPr lang="ar-EG" b="1" u="sng" dirty="0">
                <a:solidFill>
                  <a:schemeClr val="accent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الجدول التكراري </a:t>
            </a:r>
          </a:p>
          <a:p>
            <a:pPr marL="0" indent="0" algn="r" rtl="1">
              <a:buNone/>
            </a:pPr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جدول يستعرض التكرارات لكل قيمة من قيم المتغير، كما يستعرض هذا الجدول التكرار النسبي لكل مجموعة وكذلك التكرار النسبي التراكمي. </a:t>
            </a:r>
          </a:p>
          <a:p>
            <a:pPr marL="0" indent="0" algn="r" rtl="1">
              <a:buNone/>
            </a:pPr>
            <a:r>
              <a:rPr lang="ar-EG" dirty="0">
                <a:solidFill>
                  <a:schemeClr val="accent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 : البيانات التالية تمثل جنس المبحوثين ومستوى تعليمهم وكذلك إجاباتهم على السؤالين الأول والثاني من الاستبانة.</a:t>
            </a:r>
          </a:p>
          <a:p>
            <a:pPr marL="0" indent="0" algn="r" rtl="1">
              <a:buNone/>
            </a:pPr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المطلوب إنشاء الجدول التكراري المتعلق بهذه المتغيرات ، مع العلم وزن الإجابات كانت على أساس ما يلي: </a:t>
            </a:r>
          </a:p>
          <a:p>
            <a:pPr algn="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إجابات السؤالين : غير موافق أبدا (1)، غير موافق (2)، محايد (3) موافق (4) موافق جدا (5).</a:t>
            </a:r>
          </a:p>
          <a:p>
            <a:pPr algn="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الجنس : الرقم (1) للذكور ، (2) للإناث </a:t>
            </a:r>
          </a:p>
          <a:p>
            <a:pPr algn="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المستوى التعليمي (1) لحملة التوجيهي ، (2) للدبلوم ، (3) للبكالوريوس. </a:t>
            </a:r>
          </a:p>
        </p:txBody>
      </p:sp>
    </p:spTree>
    <p:extLst>
      <p:ext uri="{BB962C8B-B14F-4D97-AF65-F5344CB8AC3E}">
        <p14:creationId xmlns:p14="http://schemas.microsoft.com/office/powerpoint/2010/main" val="2347176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صورة 2">
            <a:extLst>
              <a:ext uri="{FF2B5EF4-FFF2-40B4-BE49-F238E27FC236}">
                <a16:creationId xmlns:a16="http://schemas.microsoft.com/office/drawing/2014/main" id="{E79B9184-BA2C-AB00-29D8-B6B443F50B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882868"/>
            <a:ext cx="9790386" cy="5076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015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0FDF9848-1F58-6442-F64D-4D79423DB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rtl="1"/>
            <a:r>
              <a:rPr lang="ar-EG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الجدول التكراري على برنامج </a:t>
            </a:r>
            <a:r>
              <a:rPr lang="en-US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sz="48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636CF8F6-DD43-51EF-51DC-F16B0DB8B6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 rtl="1">
              <a:buNone/>
            </a:pPr>
            <a:r>
              <a:rPr lang="ar-EG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 ادخال البيانات على البرنامج الإحصائي </a:t>
            </a:r>
            <a:r>
              <a:rPr lang="en-US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r>
              <a:rPr lang="ar-EG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</a:p>
          <a:p>
            <a:pPr marL="0" indent="0" algn="just" rtl="1">
              <a:buNone/>
            </a:pPr>
            <a:r>
              <a:rPr lang="ar-EG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نضغط على </a:t>
            </a:r>
            <a:r>
              <a:rPr lang="en-US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analyze</a:t>
            </a:r>
            <a:r>
              <a:rPr lang="ar-EG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</a:t>
            </a:r>
            <a:r>
              <a:rPr lang="en-US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Descriptive Statistics</a:t>
            </a:r>
            <a:r>
              <a:rPr lang="ar-EG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</a:t>
            </a:r>
            <a:r>
              <a:rPr lang="en-US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Frequencies                        </a:t>
            </a:r>
          </a:p>
          <a:p>
            <a:pPr marL="0" indent="0" algn="just" rtl="1">
              <a:buNone/>
            </a:pPr>
            <a:r>
              <a:rPr lang="ar-EG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3- تظهر نافذة جديدة بعنوان </a:t>
            </a:r>
            <a:r>
              <a:rPr lang="en-US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Frequencies</a:t>
            </a:r>
            <a:r>
              <a:rPr lang="ar-EG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نقوم بنقل جميع المتغيرات إلى خانة </a:t>
            </a:r>
            <a:r>
              <a:rPr lang="en-US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r>
              <a:rPr lang="ar-EG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الضغط على </a:t>
            </a:r>
            <a:r>
              <a:rPr lang="en-US" sz="48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OK</a:t>
            </a:r>
            <a:endParaRPr lang="ar-EG" sz="48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4D00B8BA-9309-F10A-93EF-656D164129BC}"/>
              </a:ext>
            </a:extLst>
          </p:cNvPr>
          <p:cNvSpPr/>
          <p:nvPr/>
        </p:nvSpPr>
        <p:spPr>
          <a:xfrm>
            <a:off x="5171091" y="2743200"/>
            <a:ext cx="1229709" cy="362608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843B3CC3-7941-84DC-D114-7A08D92E4936}"/>
              </a:ext>
            </a:extLst>
          </p:cNvPr>
          <p:cNvSpPr/>
          <p:nvPr/>
        </p:nvSpPr>
        <p:spPr>
          <a:xfrm>
            <a:off x="9329245" y="3429000"/>
            <a:ext cx="1233651" cy="315313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r>
              <a:rPr lang="ar-EG" dirty="0"/>
              <a:t>             </a:t>
            </a:r>
          </a:p>
        </p:txBody>
      </p:sp>
    </p:spTree>
    <p:extLst>
      <p:ext uri="{BB962C8B-B14F-4D97-AF65-F5344CB8AC3E}">
        <p14:creationId xmlns:p14="http://schemas.microsoft.com/office/powerpoint/2010/main" val="3870873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F7390B24-B8FF-8CE1-880E-C22AB6D24039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 rtl="1"/>
            <a:r>
              <a:rPr lang="ar-EG" dirty="0">
                <a:latin typeface="Sakkal Majalla" panose="02000000000000000000" pitchFamily="2" charset="-78"/>
                <a:cs typeface="Sakkal Majalla" panose="02000000000000000000" pitchFamily="2" charset="-78"/>
              </a:rPr>
              <a:t>عرض البيانات عن طريق الأشكال والرسوم البيانية </a:t>
            </a: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C61A0451-74A7-51FC-2374-FFD51C02F2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360881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43732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رسم تخطيطي 3">
            <a:extLst>
              <a:ext uri="{FF2B5EF4-FFF2-40B4-BE49-F238E27FC236}">
                <a16:creationId xmlns:a16="http://schemas.microsoft.com/office/drawing/2014/main" id="{571B94D5-3BA5-6AC2-38B3-D1558C4D8F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3040810"/>
              </p:ext>
            </p:extLst>
          </p:nvPr>
        </p:nvGraphicFramePr>
        <p:xfrm>
          <a:off x="838200" y="365125"/>
          <a:ext cx="10515600" cy="1325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عنصر نائب للمحتوى 4">
            <a:extLst>
              <a:ext uri="{FF2B5EF4-FFF2-40B4-BE49-F238E27FC236}">
                <a16:creationId xmlns:a16="http://schemas.microsoft.com/office/drawing/2014/main" id="{1C6F8C11-F8F3-2CCB-DCF8-81B6388817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214577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16285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6E3335F6-5FF0-9317-B57A-0790F2FDB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82869"/>
            <a:ext cx="10515600" cy="5294094"/>
          </a:xfrm>
        </p:spPr>
        <p:txBody>
          <a:bodyPr/>
          <a:lstStyle/>
          <a:p>
            <a:pPr marL="0" indent="0" algn="r" rtl="1">
              <a:buNone/>
            </a:pPr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مثال1: لديك البيانات التالية والتي توضح العلاقة بين مرتب الموظف ومستواه التعليمي. المطلوب عرض البيانات على شكل رسم بياني باستخدام الأعمدة البسيطة </a:t>
            </a:r>
          </a:p>
          <a:p>
            <a:pPr marL="0" indent="0" algn="r" rtl="1">
              <a:buNone/>
            </a:pPr>
            <a:endParaRPr lang="ar-EG" dirty="0"/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B61AD81B-F145-8877-36B3-370B9E131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6194" y="1939159"/>
            <a:ext cx="9648496" cy="4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5733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01488A3-F61C-2127-A7BC-2FE8E673B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الأعمدة البيانية البسيطة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D13C4B7-7B72-720F-3074-69A63C1F96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5021"/>
            <a:ext cx="10515600" cy="4631942"/>
          </a:xfrm>
        </p:spPr>
        <p:txBody>
          <a:bodyPr>
            <a:noAutofit/>
          </a:bodyPr>
          <a:lstStyle/>
          <a:p>
            <a:pPr marL="0" indent="0" algn="r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 بعد إدخال المتغيرات والبيانات السابقة في المثال في البرنامج الاحصائي ،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Graphs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Legacy Dialogs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Bar  </a:t>
            </a:r>
            <a:endParaRPr lang="ar-EG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r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ستظهر نافذة  تضم  ثلاثة أشكال من الأعمدة البيانية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Simple, Clustered, Stacked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اختيار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Summaries for groups of cases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Define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 </a:t>
            </a:r>
            <a:endParaRPr lang="en-US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r" rtl="1">
              <a:buNone/>
            </a:pP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-  ستظهر نافذة جديدة وفيها نقوم بالترميز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other statistic ( mean)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ثم نضع المتغير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salary 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في المستطيل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 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على أساس أنك تريد للأعمدة ان تمثل المرتبات. ونضع المتغير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education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Category  Axis 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الضغط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.OK</a:t>
            </a:r>
            <a:endParaRPr lang="ar-EG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DAE1337D-72FF-D9B9-7C34-E1C1784C79B5}"/>
              </a:ext>
            </a:extLst>
          </p:cNvPr>
          <p:cNvSpPr/>
          <p:nvPr/>
        </p:nvSpPr>
        <p:spPr>
          <a:xfrm>
            <a:off x="8592209" y="2226077"/>
            <a:ext cx="1066800" cy="2081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C84A1265-F986-25BE-B817-86BE79B275D2}"/>
              </a:ext>
            </a:extLst>
          </p:cNvPr>
          <p:cNvSpPr/>
          <p:nvPr/>
        </p:nvSpPr>
        <p:spPr>
          <a:xfrm>
            <a:off x="5102772" y="2249716"/>
            <a:ext cx="1261241" cy="20812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1693167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878A7A6C-F2EB-B0FF-A411-EBA992234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7462"/>
            <a:ext cx="10515600" cy="5199501"/>
          </a:xfrm>
        </p:spPr>
        <p:txBody>
          <a:bodyPr/>
          <a:lstStyle/>
          <a:p>
            <a:pPr marL="0" indent="0" algn="r" rtl="1">
              <a:buNone/>
            </a:pP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 2: البيانات التالية تمثل قيم المبيعات لعشرة موظفين قبل حضور الدورة التدريبية وبعدها .  المطلوب تمثيل هذه البيانات على شكل رسم بياني باستخدام الأعمدة البسيطة </a:t>
            </a:r>
          </a:p>
          <a:p>
            <a:pPr algn="r" rtl="1"/>
            <a:endParaRPr lang="ar-EG" dirty="0"/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5642443D-A60C-90A6-B38D-1C47BCB6E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0428" y="1954924"/>
            <a:ext cx="9569669" cy="3925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0377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01488A3-F61C-2127-A7BC-2FE8E673B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الأعمدة البيانية البسيطة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D13C4B7-7B72-720F-3074-69A63C1F9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 rtl="1">
              <a:buNone/>
            </a:pP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 بعد إدخال المتغيرات والبيانات السابقة في المثال في البرنامج الاحصائي ، نضغط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Graphs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Legacy Dialogs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 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Bar</a:t>
            </a:r>
            <a:endParaRPr lang="ar-EG" sz="40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ستظهر نافذة  تضم  ثلاثة أشكال من الأعمدة البيانية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Simple, Clustered, Stacked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نضغط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اختيار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Summaries of separate variables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Define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 </a:t>
            </a:r>
            <a:endParaRPr lang="en-US" sz="40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-  ستظهر نافذة جديدة وفيها نقوم بوضع المتغيرين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Before training  and After training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مستطيل بعنوان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Bars Represent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الضغط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.OK</a:t>
            </a:r>
            <a:endParaRPr lang="ar-EG" sz="40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DAE1337D-72FF-D9B9-7C34-E1C1784C79B5}"/>
              </a:ext>
            </a:extLst>
          </p:cNvPr>
          <p:cNvSpPr/>
          <p:nvPr/>
        </p:nvSpPr>
        <p:spPr>
          <a:xfrm>
            <a:off x="7252140" y="2544563"/>
            <a:ext cx="1066800" cy="2081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C84A1265-F986-25BE-B817-86BE79B275D2}"/>
              </a:ext>
            </a:extLst>
          </p:cNvPr>
          <p:cNvSpPr/>
          <p:nvPr/>
        </p:nvSpPr>
        <p:spPr>
          <a:xfrm>
            <a:off x="3273972" y="2527219"/>
            <a:ext cx="1261241" cy="20812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034853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B0D13CCD-4A2A-F50C-4F2C-C48BF3A59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2414"/>
            <a:ext cx="10515600" cy="4994549"/>
          </a:xfrm>
        </p:spPr>
        <p:txBody>
          <a:bodyPr/>
          <a:lstStyle/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 3: تمثل البيانات التالية عدد الموظفين خلال الأعوام  1998 -  2004 والمطلوب عرض البيانات على شكل أعمدة بيانية بسيطة. </a:t>
            </a:r>
          </a:p>
          <a:p>
            <a:pPr algn="r" rtl="1"/>
            <a:endParaRPr lang="ar-EG" dirty="0"/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A12C0D30-4F09-366D-B741-B607A4B261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2286000"/>
            <a:ext cx="7819697" cy="3626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9031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01488A3-F61C-2127-A7BC-2FE8E673B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الأعمدة البيانية البسيطة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D13C4B7-7B72-720F-3074-69A63C1F96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3490"/>
            <a:ext cx="10515600" cy="4663473"/>
          </a:xfrm>
        </p:spPr>
        <p:txBody>
          <a:bodyPr>
            <a:normAutofit/>
          </a:bodyPr>
          <a:lstStyle/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 بعد إدخال المتغيرات والبيانات السابقة في المثال في البرنامج الاحصائي ،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Graphs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Legacy Dialogs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Bar</a:t>
            </a:r>
            <a:endParaRPr lang="ar-EG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ستظهر نافذة  تضم  ثلاثة أشكال من الأعمدة البيانية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Simple, Clustered, Stacked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اختيار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Values of individual cases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Define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 </a:t>
            </a:r>
            <a:endParaRPr lang="en-US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-  ستظهر نافذة جديدة وفيها نضع المتغير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employees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Bars Represent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الترميز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نضع المتغير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year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في المستطيل أسفل كلمة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 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والتي قمنا بالترميز عليها  ثم الضغط بعد ذلك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ok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</a:t>
            </a: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DAE1337D-72FF-D9B9-7C34-E1C1784C79B5}"/>
              </a:ext>
            </a:extLst>
          </p:cNvPr>
          <p:cNvSpPr/>
          <p:nvPr/>
        </p:nvSpPr>
        <p:spPr>
          <a:xfrm>
            <a:off x="8506810" y="2232374"/>
            <a:ext cx="1066800" cy="2081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C84A1265-F986-25BE-B817-86BE79B275D2}"/>
              </a:ext>
            </a:extLst>
          </p:cNvPr>
          <p:cNvSpPr/>
          <p:nvPr/>
        </p:nvSpPr>
        <p:spPr>
          <a:xfrm>
            <a:off x="4992413" y="2134625"/>
            <a:ext cx="1261241" cy="20812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7132275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D29441F5-D626-99D9-B3DC-B8590035D371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 rtl="1"/>
            <a:r>
              <a:rPr lang="ar-EG" dirty="0">
                <a:solidFill>
                  <a:sysClr val="windowText" lastClr="000000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الأعمدة البيانية المزدوجة على برنامج </a:t>
            </a:r>
            <a:r>
              <a:rPr lang="en-US" dirty="0">
                <a:solidFill>
                  <a:sysClr val="windowText" lastClr="000000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ysClr val="windowText" lastClr="000000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35312A84-213F-BC98-F683-7EA7949371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169965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18796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4BDBC974-FEEB-ED31-BBD0-1180055C8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3586"/>
            <a:ext cx="10515600" cy="5073377"/>
          </a:xfrm>
        </p:spPr>
        <p:txBody>
          <a:bodyPr/>
          <a:lstStyle/>
          <a:p>
            <a:pPr marL="0" indent="0" algn="just" rtl="1">
              <a:buNone/>
            </a:pPr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 4: أظهرت البيانات المتعلقة بودائع أحد البنوك  ( القيمة بالمليون جنيه) خلال ثمان سنوات .المطلوب تمثيل ودائع البنك بأنواعها الثلاثة على أساس الأعمدة المزدوجة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Clustered Bars</a:t>
            </a:r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على مدى السنوات المذكورة. </a:t>
            </a:r>
          </a:p>
          <a:p>
            <a:pPr marL="0" indent="0" algn="r" rtl="1">
              <a:buNone/>
            </a:pPr>
            <a:endParaRPr lang="ar-EG" dirty="0"/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633F8DD4-AE59-A289-5ADB-E35155BC1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628" y="2364828"/>
            <a:ext cx="8923282" cy="3563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8922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01488A3-F61C-2127-A7BC-2FE8E673B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الأعمدة المزدوجة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D13C4B7-7B72-720F-3074-69A63C1F9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 بعد إدخال المتغيرات والبيانات السابقة في المثال في البرنامج الاحصائي ،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Graphs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Legacy Dialogs       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Bar</a:t>
            </a:r>
            <a:endParaRPr lang="ar-EG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ستظهر نافذة  تضم  ثلاثة أشكال من الأعمدة البيانية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Simple, Clustered, Stacked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clustered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اختيار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Values of individual cases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Define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 </a:t>
            </a:r>
            <a:endParaRPr lang="en-US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-  ستظهر نافذة جديدة وفيها نضع المتغيرات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saving , current, long term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Bars Represent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الترميز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نضع المتغير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year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في المستطيل أسفل كلمة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 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بعد الترميز عليها  ثم الضغط بعد ذلك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ok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</a:t>
            </a: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DAE1337D-72FF-D9B9-7C34-E1C1784C79B5}"/>
              </a:ext>
            </a:extLst>
          </p:cNvPr>
          <p:cNvSpPr/>
          <p:nvPr/>
        </p:nvSpPr>
        <p:spPr>
          <a:xfrm>
            <a:off x="8506810" y="2457844"/>
            <a:ext cx="1066800" cy="2081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C84A1265-F986-25BE-B817-86BE79B275D2}"/>
              </a:ext>
            </a:extLst>
          </p:cNvPr>
          <p:cNvSpPr/>
          <p:nvPr/>
        </p:nvSpPr>
        <p:spPr>
          <a:xfrm flipV="1">
            <a:off x="4692870" y="2459444"/>
            <a:ext cx="1261241" cy="208124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3202563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رسم تخطيطي 4">
            <a:extLst>
              <a:ext uri="{FF2B5EF4-FFF2-40B4-BE49-F238E27FC236}">
                <a16:creationId xmlns:a16="http://schemas.microsoft.com/office/drawing/2014/main" id="{7BD3C5D1-769B-D8DB-825D-8C965C5294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6057835"/>
              </p:ext>
            </p:extLst>
          </p:nvPr>
        </p:nvGraphicFramePr>
        <p:xfrm>
          <a:off x="838200" y="365125"/>
          <a:ext cx="10515600" cy="1325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8FB5E8BF-6FE7-BED8-A6BD-04F68DAF1A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687585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1356578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4BDBC974-FEEB-ED31-BBD0-1180055C8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3586"/>
            <a:ext cx="10515600" cy="5073377"/>
          </a:xfrm>
        </p:spPr>
        <p:txBody>
          <a:bodyPr/>
          <a:lstStyle/>
          <a:p>
            <a:pPr marL="0" indent="0" algn="just" rtl="1">
              <a:buNone/>
            </a:pP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 5: أظهرت البيانات المتعلقة بودائع أحد البنوك  ( القيمة بالمليون جنيه) خلال ثمان سنوات .المطلوب تمثيل ودائع البنك بأنواعها الثلاثة على أساس الأعمدة المجزأة </a:t>
            </a:r>
            <a:r>
              <a:rPr lang="en-US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Stacked Bars</a:t>
            </a: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على مدى السنوات المذكورة. </a:t>
            </a:r>
          </a:p>
          <a:p>
            <a:pPr marL="0" indent="0" algn="r" rtl="1">
              <a:buNone/>
            </a:pPr>
            <a:endParaRPr lang="ar-EG" dirty="0"/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633F8DD4-AE59-A289-5ADB-E35155BC1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0883" y="2412125"/>
            <a:ext cx="9648496" cy="3563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8294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01488A3-F61C-2127-A7BC-2FE8E673B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الأعمدة المجزأة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D13C4B7-7B72-720F-3074-69A63C1F9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 بعد إدخال المتغيرات والبيانات السابقة في المثال في البرنامج الاحصائي ،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Graphs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Legacy Dialogs      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Bar</a:t>
            </a:r>
            <a:endParaRPr lang="ar-EG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ستظهر نافذة  تضم  ثلاثة أشكال من الأعمدة البيانية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Simple, Clustered, Stacked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stacked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اختيار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Values of individual cases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Define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 </a:t>
            </a:r>
            <a:endParaRPr lang="en-US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-  ستظهر نافذة جديدة وفيها نضع المتغيرات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saving , current, long term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Bars Represent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الترميز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نضع المتغير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year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في المستطيل أسفل كلمة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 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بعد الترميز عليها  ثم الضغط بعد ذلك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ok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</a:t>
            </a: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DAE1337D-72FF-D9B9-7C34-E1C1784C79B5}"/>
              </a:ext>
            </a:extLst>
          </p:cNvPr>
          <p:cNvSpPr/>
          <p:nvPr/>
        </p:nvSpPr>
        <p:spPr>
          <a:xfrm>
            <a:off x="8506810" y="2457844"/>
            <a:ext cx="1066800" cy="2081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C84A1265-F986-25BE-B817-86BE79B275D2}"/>
              </a:ext>
            </a:extLst>
          </p:cNvPr>
          <p:cNvSpPr/>
          <p:nvPr/>
        </p:nvSpPr>
        <p:spPr>
          <a:xfrm>
            <a:off x="4834759" y="2456265"/>
            <a:ext cx="1261241" cy="20812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443765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2C4179AC-30C8-A7F0-44C1-5DD3EF627BBE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 rtl="1"/>
            <a:r>
              <a:rPr lang="ar-EG" dirty="0"/>
              <a:t>الخطوط البيانية  </a:t>
            </a:r>
            <a:r>
              <a:rPr lang="en-US" dirty="0"/>
              <a:t> line charts</a:t>
            </a:r>
            <a:endParaRPr lang="ar-EG" dirty="0"/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002E6050-0672-AFA4-FCD5-507E233DCB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84524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36375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5B9D4BC7-C03B-5F6A-0C3B-550B43D7917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pPr algn="ctr" rtl="1"/>
            <a:r>
              <a:rPr lang="ar-EG" sz="4800" dirty="0">
                <a:latin typeface="Sakkal Majalla" panose="02000000000000000000" pitchFamily="2" charset="-78"/>
                <a:cs typeface="Sakkal Majalla" panose="02000000000000000000" pitchFamily="2" charset="-78"/>
              </a:rPr>
              <a:t>الخطوط البيانية البسيطة </a:t>
            </a: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440265AD-E6F0-C95B-56EE-97564C6621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484253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83313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CE4C6FBA-6508-1C98-BCD5-8F58E37D6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الخطوط البيانية البسيطة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0D15FE00-B959-ADA4-1938-F7D249F50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0786"/>
            <a:ext cx="10515600" cy="4616177"/>
          </a:xfrm>
        </p:spPr>
        <p:txBody>
          <a:bodyPr/>
          <a:lstStyle/>
          <a:p>
            <a:pPr marL="0" indent="0" algn="just" rtl="1">
              <a:buNone/>
            </a:pPr>
            <a:r>
              <a:rPr lang="ar-EG" sz="3200" dirty="0">
                <a:solidFill>
                  <a:schemeClr val="bg1"/>
                </a:solidFill>
              </a:rPr>
              <a:t>مثال 6: تمثل البيانات التالية عدد الموظفين خلال الأعوام  1998 -  2004 والمطلوب عرض البيانات على شكل خطوط بيانية بسيطة. </a:t>
            </a:r>
          </a:p>
          <a:p>
            <a:pPr algn="r" rtl="1"/>
            <a:endParaRPr lang="ar-EG" dirty="0"/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98077AAC-EFC4-5068-D837-D8BA63C101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367" y="2685831"/>
            <a:ext cx="9758854" cy="3626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7267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01488A3-F61C-2127-A7BC-2FE8E673B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الخطوط البيانية البسيطة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D13C4B7-7B72-720F-3074-69A63C1F9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 بعد إدخال المتغيرات والبيانات السابقة في المثال في البرنامج الاحصائي ،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Graphs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Legacy Dialogs         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Line</a:t>
            </a:r>
            <a:endParaRPr lang="ar-EG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ستظهر نافذة  تضم  ثلاثة أشكال من الخطوط البيانية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Simple, Multiple, Drop-line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اختيار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Values of individual cases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Define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 </a:t>
            </a:r>
            <a:endParaRPr lang="en-US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-  ستظهر نافذة جديدة وفيها نضع المتغير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no of employees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Bars  Represent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الترميز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نضع المتغير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year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في المستطيل أسفل كلمة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 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والتي قمنا بالترميز عليها  ثم الضغط بعد ذلك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ok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</a:t>
            </a: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DAE1337D-72FF-D9B9-7C34-E1C1784C79B5}"/>
              </a:ext>
            </a:extLst>
          </p:cNvPr>
          <p:cNvSpPr/>
          <p:nvPr/>
        </p:nvSpPr>
        <p:spPr>
          <a:xfrm>
            <a:off x="8355726" y="2472032"/>
            <a:ext cx="1066800" cy="2081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C84A1265-F986-25BE-B817-86BE79B275D2}"/>
              </a:ext>
            </a:extLst>
          </p:cNvPr>
          <p:cNvSpPr/>
          <p:nvPr/>
        </p:nvSpPr>
        <p:spPr>
          <a:xfrm>
            <a:off x="4708634" y="2472031"/>
            <a:ext cx="1261241" cy="20812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4538095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01488A3-F61C-2127-A7BC-2FE8E673B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الخطوط البيانية البسيطة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D13C4B7-7B72-720F-3074-69A63C1F9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 بعد إدخال المتغيرات والبيانات السابقة في المثال في البرنامج الاحصائي ،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Graphs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Legacy Dialogs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Line</a:t>
            </a:r>
            <a:endParaRPr lang="ar-EG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ستظهر نافذة  تضم  ثلاثة أشكال من الخطوط البيانية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Simple, Multiple, Drop-line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اختيار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Values of individual cases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Define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 </a:t>
            </a:r>
            <a:endParaRPr lang="en-US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-  ستظهر نافذة جديدة وفيها نضع المتغير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no of employees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Bars  Represent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الترميز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نضع المتغير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year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في المستطيل أسفل كلمة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 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والتي قمنا بالترميز عليها  ثم الضغط بعد ذلك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ok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</a:t>
            </a: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DAE1337D-72FF-D9B9-7C34-E1C1784C79B5}"/>
              </a:ext>
            </a:extLst>
          </p:cNvPr>
          <p:cNvSpPr/>
          <p:nvPr/>
        </p:nvSpPr>
        <p:spPr>
          <a:xfrm>
            <a:off x="8324196" y="2457844"/>
            <a:ext cx="1066800" cy="2081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C84A1265-F986-25BE-B817-86BE79B275D2}"/>
              </a:ext>
            </a:extLst>
          </p:cNvPr>
          <p:cNvSpPr/>
          <p:nvPr/>
        </p:nvSpPr>
        <p:spPr>
          <a:xfrm>
            <a:off x="4566744" y="2457844"/>
            <a:ext cx="1261241" cy="20812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6669551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22D82535-E35B-A023-AA40-6361BC0D0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الخطوط البيانية المتعددة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Multiple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7E757E8A-8E20-4BA7-ECE0-1F5029E6BD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860847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36595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4BDBC974-FEEB-ED31-BBD0-1180055C8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3586"/>
            <a:ext cx="10515600" cy="5073377"/>
          </a:xfrm>
        </p:spPr>
        <p:txBody>
          <a:bodyPr/>
          <a:lstStyle/>
          <a:p>
            <a:pPr marL="0" indent="0" algn="just" rtl="1">
              <a:buNone/>
            </a:pP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 7: أظهرت البيانات المتعلقة بودائع أحد البنوك  ( القيمة بالمليون جنيه) خلال ثمان سنوات .المطلوب تمثيل ودائع البنك بأنواعها الثلاثة على أساس خطوط بيانات متعددة.</a:t>
            </a:r>
          </a:p>
          <a:p>
            <a:pPr marL="0" indent="0" algn="r" rtl="1">
              <a:buNone/>
            </a:pPr>
            <a:endParaRPr lang="ar-EG" dirty="0"/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633F8DD4-AE59-A289-5ADB-E35155BC1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054" y="2191407"/>
            <a:ext cx="9711559" cy="3815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8847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01488A3-F61C-2127-A7BC-2FE8E673B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الخطوط البيانية المتعددة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D13C4B7-7B72-720F-3074-69A63C1F9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 بعد إدخال المتغيرات والبيانات السابقة في المثال في البرنامج الاحصائي ،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Graphs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Legacy Dialogs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 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Line</a:t>
            </a:r>
            <a:endParaRPr lang="ar-EG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ستظهر نافذة  تضم  ثلاثة أشكال من الخطوط البيانية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Simple, Multiple, Drop-line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نضغط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Multiple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اختيار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Values of individual cases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Define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 </a:t>
            </a:r>
            <a:endParaRPr lang="en-US" sz="36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-   ستظهر نافذة جديدة وفيها نضع المتغيرات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saving , current, long term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Bars Represent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الترميز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نضع المتغير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year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في المستطيل أسفل كلمة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 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بعد الترميز عليها  ثم الضغط بعد ذلك على </a:t>
            </a:r>
            <a:r>
              <a:rPr lang="en-US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ok</a:t>
            </a:r>
            <a:r>
              <a:rPr lang="ar-EG" sz="36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</a:t>
            </a: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DAE1337D-72FF-D9B9-7C34-E1C1784C79B5}"/>
              </a:ext>
            </a:extLst>
          </p:cNvPr>
          <p:cNvSpPr/>
          <p:nvPr/>
        </p:nvSpPr>
        <p:spPr>
          <a:xfrm>
            <a:off x="8506810" y="2457844"/>
            <a:ext cx="1066800" cy="2081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C84A1265-F986-25BE-B817-86BE79B275D2}"/>
              </a:ext>
            </a:extLst>
          </p:cNvPr>
          <p:cNvSpPr/>
          <p:nvPr/>
        </p:nvSpPr>
        <p:spPr>
          <a:xfrm>
            <a:off x="4976648" y="2456265"/>
            <a:ext cx="1261241" cy="20812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0859251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C6CA93B0-8237-BB43-FA5A-F0B9EF956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الخطوط البيانية الساقطة العمودية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Drop-line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66E99ACF-B737-EC4B-5A2B-E716D9EE34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311282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74527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4BDBC974-FEEB-ED31-BBD0-1180055C8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3586"/>
            <a:ext cx="10515600" cy="5073377"/>
          </a:xfrm>
        </p:spPr>
        <p:txBody>
          <a:bodyPr/>
          <a:lstStyle/>
          <a:p>
            <a:pPr marL="0" indent="0" algn="just" rtl="1">
              <a:buNone/>
            </a:pP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 8: أظهرت البيانات المتعلقة بودائع أحد البنوك  ( القيمة بالمليون جنيه) خلال ثمان سنوات .المطلوب تمثيل ودائع البنك بأنواعها الثلاثة على أساس الخطوط البيانية الساقطة / العمودية على مدى السنوات المذكورة. </a:t>
            </a:r>
          </a:p>
          <a:p>
            <a:pPr marL="0" indent="0" algn="r" rtl="1">
              <a:buNone/>
            </a:pPr>
            <a:endParaRPr lang="ar-EG" dirty="0"/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633F8DD4-AE59-A289-5ADB-E35155BC1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7007" y="2613956"/>
            <a:ext cx="9280634" cy="3563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2982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01488A3-F61C-2127-A7BC-2FE8E673B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الخطوط البيانية الساقطة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D13C4B7-7B72-720F-3074-69A63C1F96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7724"/>
            <a:ext cx="10515600" cy="4679239"/>
          </a:xfrm>
        </p:spPr>
        <p:txBody>
          <a:bodyPr>
            <a:normAutofit/>
          </a:bodyPr>
          <a:lstStyle/>
          <a:p>
            <a:pPr marL="0" indent="0" algn="just" rtl="1">
              <a:buNone/>
            </a:pP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بعد إدخال المتغيرات والبيانات السابقة في المثال في البرنامج الاحصائي ، نضغط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Graphs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Legacy Dialogs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Line     </a:t>
            </a:r>
            <a:endParaRPr lang="ar-EG" sz="40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ستظهر نافذة  تضم  ثلاثة أشكال من الخطوط البيانية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Simple, Multiple, Drop-line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نضغط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Drop-line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اختيار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Values of individual cases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Define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 </a:t>
            </a:r>
            <a:endParaRPr lang="en-US" sz="40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-   ستظهر نافذة جديدة وفيها نضع المتغيرات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saving , current, long term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Points Represent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ok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</a:t>
            </a: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DAE1337D-72FF-D9B9-7C34-E1C1784C79B5}"/>
              </a:ext>
            </a:extLst>
          </p:cNvPr>
          <p:cNvSpPr/>
          <p:nvPr/>
        </p:nvSpPr>
        <p:spPr>
          <a:xfrm>
            <a:off x="7141782" y="2249717"/>
            <a:ext cx="1066800" cy="2081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C84A1265-F986-25BE-B817-86BE79B275D2}"/>
              </a:ext>
            </a:extLst>
          </p:cNvPr>
          <p:cNvSpPr/>
          <p:nvPr/>
        </p:nvSpPr>
        <p:spPr>
          <a:xfrm>
            <a:off x="3365943" y="2207137"/>
            <a:ext cx="1261241" cy="20812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5017518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A234D189-B2CF-A206-2D1E-C64FC315C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المساحات البيانية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Areas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graphicFrame>
        <p:nvGraphicFramePr>
          <p:cNvPr id="4" name="عنصر نائب للمحتوى 3">
            <a:extLst>
              <a:ext uri="{FF2B5EF4-FFF2-40B4-BE49-F238E27FC236}">
                <a16:creationId xmlns:a16="http://schemas.microsoft.com/office/drawing/2014/main" id="{0C0FAD6B-6D57-56D7-3215-4004F4CF6A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7184433"/>
              </p:ext>
            </p:extLst>
          </p:nvPr>
        </p:nvGraphicFramePr>
        <p:xfrm>
          <a:off x="838200" y="1497724"/>
          <a:ext cx="10515600" cy="4679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40644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CE4C6FBA-6508-1C98-BCD5-8F58E37D6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المساحات البيانية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0D15FE00-B959-ADA4-1938-F7D249F50D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r" rtl="1">
              <a:buNone/>
            </a:pP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 9: تمثل البيانات التالية عدد الموظفين خلال الأعوام  1998 -  2004 والمطلوب عرض البيانات على شكل مساحات بيانية بسيطة. </a:t>
            </a:r>
          </a:p>
          <a:p>
            <a:pPr algn="r" rtl="1"/>
            <a:endParaRPr lang="ar-EG" dirty="0"/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98077AAC-EFC4-5068-D837-D8BA63C101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367" y="2685831"/>
            <a:ext cx="9758854" cy="3626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0127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01488A3-F61C-2127-A7BC-2FE8E673B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المساحات البيانية البسيطة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D13C4B7-7B72-720F-3074-69A63C1F9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 rtl="1">
              <a:buNone/>
            </a:pP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 بعد إدخال المتغيرات والبيانات السابقة في المثال في البرنامج الاحصائي ، نضغط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Graphs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 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Area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Area Chart</a:t>
            </a:r>
            <a:endParaRPr lang="ar-EG" sz="40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ستظهر نافذة  تضم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Simple, Stacked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اختيار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Values of individual cases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Define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 </a:t>
            </a:r>
            <a:endParaRPr lang="en-US" sz="40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-   ستظهر نافذة جديدة وفيها نضع المتغيرات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employment 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Points Represent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ووضع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year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أسفل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الضغط بعد ذلك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ok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</a:t>
            </a: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DAE1337D-72FF-D9B9-7C34-E1C1784C79B5}"/>
              </a:ext>
            </a:extLst>
          </p:cNvPr>
          <p:cNvSpPr/>
          <p:nvPr/>
        </p:nvSpPr>
        <p:spPr>
          <a:xfrm>
            <a:off x="5029200" y="2560328"/>
            <a:ext cx="1066800" cy="2081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C84A1265-F986-25BE-B817-86BE79B275D2}"/>
              </a:ext>
            </a:extLst>
          </p:cNvPr>
          <p:cNvSpPr/>
          <p:nvPr/>
        </p:nvSpPr>
        <p:spPr>
          <a:xfrm>
            <a:off x="6931572" y="2560328"/>
            <a:ext cx="1261241" cy="20812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5540767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736D2475-C77E-D595-5C66-307135507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المساحات البيانية المجزأة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6467F4F2-B7DD-9F70-6C7E-14172E924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 rtl="1">
              <a:buNone/>
            </a:pPr>
            <a:r>
              <a:rPr lang="ar-EG" sz="32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 10: أظهرت البيانات المتعلقة بودائع أحد البنوك  ( القيمة بالمليون جنيه) خلال ثمان سنوات .المطلوب تمثيل ودائع البنك بأنواعها الثلاثة على أساس المساحات البيانية المجزأة  على مدى السنوات المذكورة. </a:t>
            </a:r>
          </a:p>
          <a:p>
            <a:pPr algn="r" rtl="1"/>
            <a:endParaRPr lang="ar-EG" dirty="0"/>
          </a:p>
        </p:txBody>
      </p:sp>
      <p:pic>
        <p:nvPicPr>
          <p:cNvPr id="4" name="صورة 3">
            <a:extLst>
              <a:ext uri="{FF2B5EF4-FFF2-40B4-BE49-F238E27FC236}">
                <a16:creationId xmlns:a16="http://schemas.microsoft.com/office/drawing/2014/main" id="{75B6584D-C2BC-5CF0-C4C4-94AFA0A10B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2696" y="3228810"/>
            <a:ext cx="9506607" cy="2900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2551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01488A3-F61C-2127-A7BC-2FE8E673B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المساحات البيانية المجزأة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D13C4B7-7B72-720F-3074-69A63C1F9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 rtl="1">
              <a:buNone/>
            </a:pP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 بعد إدخال المتغيرات والبيانات السابقة في المثال في البرنامج الاحصائي ، نضغط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Graphs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Area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Area Chart</a:t>
            </a:r>
            <a:endParaRPr lang="ar-EG" sz="40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ستظهر نافذة  تضم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Simple, Stacked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اختيار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Values of individual cases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Define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 </a:t>
            </a:r>
            <a:endParaRPr lang="en-US" sz="40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just" rtl="1">
              <a:buNone/>
            </a:pP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-   ستظهر نافذة جديدة وفيها نضع المتغيرات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saving , current, long term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Areas Represent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ووضع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year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أسفل كلمة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الضغط بعد ذلك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ok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</a:t>
            </a: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DAE1337D-72FF-D9B9-7C34-E1C1784C79B5}"/>
              </a:ext>
            </a:extLst>
          </p:cNvPr>
          <p:cNvSpPr/>
          <p:nvPr/>
        </p:nvSpPr>
        <p:spPr>
          <a:xfrm>
            <a:off x="5029200" y="2519328"/>
            <a:ext cx="1066800" cy="2081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5" name="سهم: لليسار 4">
            <a:extLst>
              <a:ext uri="{FF2B5EF4-FFF2-40B4-BE49-F238E27FC236}">
                <a16:creationId xmlns:a16="http://schemas.microsoft.com/office/drawing/2014/main" id="{C84A1265-F986-25BE-B817-86BE79B275D2}"/>
              </a:ext>
            </a:extLst>
          </p:cNvPr>
          <p:cNvSpPr/>
          <p:nvPr/>
        </p:nvSpPr>
        <p:spPr>
          <a:xfrm>
            <a:off x="6931572" y="2519327"/>
            <a:ext cx="1261241" cy="20812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6032127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1685D613-7335-0376-09D8-C5F88541C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الدوائر البيانية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Pie Charts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904D08C6-076C-B364-1DAF-653C33BDF6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تستخدم الدوائر البيانية عند وجود بيانات معينة تم تقسيمها إلى عدة أجزاء أو حصص بحيث يمثل كل جزء أو حصة نسبة مئوية معينة من المجموع الكلي للمتغير. </a:t>
            </a:r>
          </a:p>
          <a:p>
            <a:pPr marL="0" indent="0" algn="r" rtl="1">
              <a:buNone/>
            </a:pPr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مثال : كان عدد طلبة احدى الجامعات خلال العام الدراسي 2005 – 2006 حسب الكليات كما يلي: </a:t>
            </a:r>
          </a:p>
          <a:p>
            <a:pPr algn="r" rtl="1"/>
            <a:endParaRPr lang="ar-EG" dirty="0"/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1B71641F-4516-B28E-FD6A-930880BE0D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2483" y="3231931"/>
            <a:ext cx="7551682" cy="2945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64845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01488A3-F61C-2127-A7BC-2FE8E673B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rtl="1"/>
            <a:r>
              <a:rPr lang="ar-EG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المساحات البيانية المجزأة على برنامج </a:t>
            </a:r>
            <a:r>
              <a:rPr lang="en-US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SPSS</a:t>
            </a:r>
            <a:endParaRPr lang="ar-EG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</p:txBody>
      </p:sp>
      <p:sp>
        <p:nvSpPr>
          <p:cNvPr id="3" name="عنصر نائب للمحتوى 2">
            <a:extLst>
              <a:ext uri="{FF2B5EF4-FFF2-40B4-BE49-F238E27FC236}">
                <a16:creationId xmlns:a16="http://schemas.microsoft.com/office/drawing/2014/main" id="{7D13C4B7-7B72-720F-3074-69A63C1F9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1- بعد إدخال المتغيرات في البرنامج الاحصائي ، نضغط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Graph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 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Pie  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               </a:t>
            </a:r>
          </a:p>
          <a:p>
            <a:pPr marL="0" indent="0" algn="r" rtl="1">
              <a:buNone/>
            </a:pP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2- ستظهر نافذة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Pie Charts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اختيار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Values of individual cases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ثم الضغط بعد ذلك 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Define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.  </a:t>
            </a:r>
            <a:endParaRPr lang="en-US" sz="4000" dirty="0">
              <a:solidFill>
                <a:schemeClr val="bg1"/>
              </a:solidFill>
              <a:latin typeface="Sakkal Majalla" panose="02000000000000000000" pitchFamily="2" charset="-78"/>
              <a:cs typeface="Sakkal Majalla" panose="02000000000000000000" pitchFamily="2" charset="-78"/>
            </a:endParaRPr>
          </a:p>
          <a:p>
            <a:pPr marL="0" indent="0" algn="r" rtl="1">
              <a:buNone/>
            </a:pP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3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-   ستظهر نافذة جديدة سوف نضع متغير أعداد الطلبة داخل المستطيل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slices Represent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التأشير على كلمة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ونقل المتغير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faculties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داخل المستطيل أسفل كلمة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variables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ثم الضغط على </a:t>
            </a:r>
            <a:r>
              <a:rPr lang="en-US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OK</a:t>
            </a:r>
            <a:r>
              <a:rPr lang="ar-EG" sz="4000" dirty="0">
                <a:solidFill>
                  <a:schemeClr val="bg1"/>
                </a:solidFill>
                <a:latin typeface="Sakkal Majalla" panose="02000000000000000000" pitchFamily="2" charset="-78"/>
                <a:cs typeface="Sakkal Majalla" panose="02000000000000000000" pitchFamily="2" charset="-78"/>
              </a:rPr>
              <a:t> </a:t>
            </a:r>
          </a:p>
        </p:txBody>
      </p:sp>
      <p:sp>
        <p:nvSpPr>
          <p:cNvPr id="4" name="سهم: لليسار 3">
            <a:extLst>
              <a:ext uri="{FF2B5EF4-FFF2-40B4-BE49-F238E27FC236}">
                <a16:creationId xmlns:a16="http://schemas.microsoft.com/office/drawing/2014/main" id="{DAE1337D-72FF-D9B9-7C34-E1C1784C79B5}"/>
              </a:ext>
            </a:extLst>
          </p:cNvPr>
          <p:cNvSpPr/>
          <p:nvPr/>
        </p:nvSpPr>
        <p:spPr>
          <a:xfrm>
            <a:off x="1213948" y="1852092"/>
            <a:ext cx="882867" cy="40612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7791066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rgbClr val="852F4A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175057" y="248508"/>
            <a:ext cx="2649477" cy="1166001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نسق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2" ma:contentTypeDescription="Create a new document." ma:contentTypeScope="" ma:versionID="9cb3c2270863ea599cccc25405b8c8eb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46597ff29255a8495770eff6795071b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8458E11-0D5C-4328-8EEB-274A2D6683D6}"/>
</file>

<file path=customXml/itemProps2.xml><?xml version="1.0" encoding="utf-8"?>
<ds:datastoreItem xmlns:ds="http://schemas.openxmlformats.org/officeDocument/2006/customXml" ds:itemID="{FAE8B5FB-263F-4B79-B5F3-736BA3813287}"/>
</file>

<file path=customXml/itemProps3.xml><?xml version="1.0" encoding="utf-8"?>
<ds:datastoreItem xmlns:ds="http://schemas.openxmlformats.org/officeDocument/2006/customXml" ds:itemID="{BC4A6E50-2A9A-44C5-8035-F9F2779877A4}"/>
</file>

<file path=docProps/app.xml><?xml version="1.0" encoding="utf-8"?>
<Properties xmlns="http://schemas.openxmlformats.org/officeDocument/2006/extended-properties" xmlns:vt="http://schemas.openxmlformats.org/officeDocument/2006/docPropsVTypes">
  <Template>Presentation Midocean new (1)</Template>
  <TotalTime>9542</TotalTime>
  <Words>2129</Words>
  <Application>Microsoft Office PowerPoint</Application>
  <PresentationFormat>شاشة عريضة</PresentationFormat>
  <Paragraphs>127</Paragraphs>
  <Slides>42</Slides>
  <Notes>1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6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42</vt:i4>
      </vt:variant>
    </vt:vector>
  </HeadingPairs>
  <TitlesOfParts>
    <vt:vector size="49" baseType="lpstr">
      <vt:lpstr>Arial</vt:lpstr>
      <vt:lpstr>Calibri</vt:lpstr>
      <vt:lpstr>Calibri Light</vt:lpstr>
      <vt:lpstr>Sakkal Majalla</vt:lpstr>
      <vt:lpstr>Tajawal Medium</vt:lpstr>
      <vt:lpstr>Times New Roman</vt:lpstr>
      <vt:lpstr>نسق Office</vt:lpstr>
      <vt:lpstr>عرض تقديمي في PowerPoint</vt:lpstr>
      <vt:lpstr>مقاييس النزعة المركزية والتشتت على البرنامج الإحصائي SPSS</vt:lpstr>
      <vt:lpstr>عرض تقديمي في PowerPoint</vt:lpstr>
      <vt:lpstr>عرض تقديمي في PowerPoint</vt:lpstr>
      <vt:lpstr>عرض تقديمي في PowerPoint</vt:lpstr>
      <vt:lpstr>عرض البيانات بالطريقة الإنشائية </vt:lpstr>
      <vt:lpstr>عرض البيانات من خلال الجداول الإحصائية </vt:lpstr>
      <vt:lpstr>عرض تقديمي في PowerPoint</vt:lpstr>
      <vt:lpstr>الجدول التكراري على برنامج SPSS</vt:lpstr>
      <vt:lpstr>عرض البيانات عن طريق الأشكال والرسوم البيانية </vt:lpstr>
      <vt:lpstr>عرض تقديمي في PowerPoint</vt:lpstr>
      <vt:lpstr>عرض تقديمي في PowerPoint</vt:lpstr>
      <vt:lpstr>الأعمدة البيانية البسيطة على برنامج SPSS</vt:lpstr>
      <vt:lpstr>عرض تقديمي في PowerPoint</vt:lpstr>
      <vt:lpstr>الأعمدة البيانية البسيطة على برنامج SPSS</vt:lpstr>
      <vt:lpstr>عرض تقديمي في PowerPoint</vt:lpstr>
      <vt:lpstr>الأعمدة البيانية البسيطة على برنامج SPSS</vt:lpstr>
      <vt:lpstr>الأعمدة البيانية المزدوجة على برنامج SPSS</vt:lpstr>
      <vt:lpstr>عرض تقديمي في PowerPoint</vt:lpstr>
      <vt:lpstr>الأعمدة المزدوجة على برنامج SPSS</vt:lpstr>
      <vt:lpstr>عرض تقديمي في PowerPoint</vt:lpstr>
      <vt:lpstr>عرض تقديمي في PowerPoint</vt:lpstr>
      <vt:lpstr>الأعمدة المجزأة على برنامج SPSS</vt:lpstr>
      <vt:lpstr>الخطوط البيانية   line charts</vt:lpstr>
      <vt:lpstr>الخطوط البيانية البسيطة </vt:lpstr>
      <vt:lpstr>الخطوط البيانية البسيطة على برنامج SPSS</vt:lpstr>
      <vt:lpstr>الخطوط البيانية البسيطة على برنامج SPSS</vt:lpstr>
      <vt:lpstr>الخطوط البيانية البسيطة على برنامج SPSS</vt:lpstr>
      <vt:lpstr>الخطوط البيانية المتعددة Multiple</vt:lpstr>
      <vt:lpstr>عرض تقديمي في PowerPoint</vt:lpstr>
      <vt:lpstr>الخطوط البيانية المتعددة على برنامج SPSS</vt:lpstr>
      <vt:lpstr>الخطوط البيانية الساقطة العمودية Drop-line</vt:lpstr>
      <vt:lpstr>عرض تقديمي في PowerPoint</vt:lpstr>
      <vt:lpstr>الخطوط البيانية الساقطة على برنامج SPSS</vt:lpstr>
      <vt:lpstr>المساحات البيانية Areas</vt:lpstr>
      <vt:lpstr>المساحات البيانية على برنامج SPSS</vt:lpstr>
      <vt:lpstr>المساحات البيانية البسيطة على برنامج SPSS</vt:lpstr>
      <vt:lpstr>المساحات البيانية المجزأة على برنامج SPSS</vt:lpstr>
      <vt:lpstr>المساحات البيانية المجزأة على برنامج SPSS</vt:lpstr>
      <vt:lpstr>الدوائر البيانية Pie Charts</vt:lpstr>
      <vt:lpstr>المساحات البيانية المجزأة على برنامج SPSS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Amira Mohamed Shawky</cp:lastModifiedBy>
  <cp:revision>323</cp:revision>
  <dcterms:created xsi:type="dcterms:W3CDTF">2023-04-29T09:08:23Z</dcterms:created>
  <dcterms:modified xsi:type="dcterms:W3CDTF">2023-11-16T11:03:56Z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