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301" r:id="rId4"/>
    <p:sldId id="257" r:id="rId5"/>
    <p:sldId id="433" r:id="rId6"/>
    <p:sldId id="478" r:id="rId7"/>
    <p:sldId id="479" r:id="rId8"/>
    <p:sldId id="480" r:id="rId9"/>
    <p:sldId id="481" r:id="rId10"/>
    <p:sldId id="482" r:id="rId11"/>
    <p:sldId id="483" r:id="rId12"/>
    <p:sldId id="455" r:id="rId13"/>
    <p:sldId id="393" r:id="rId14"/>
    <p:sldId id="484" r:id="rId15"/>
    <p:sldId id="485" r:id="rId16"/>
    <p:sldId id="486" r:id="rId17"/>
    <p:sldId id="487" r:id="rId18"/>
    <p:sldId id="488" r:id="rId19"/>
    <p:sldId id="489" r:id="rId20"/>
    <p:sldId id="490" r:id="rId21"/>
    <p:sldId id="491" r:id="rId22"/>
    <p:sldId id="492" r:id="rId23"/>
    <p:sldId id="493" r:id="rId24"/>
    <p:sldId id="494" r:id="rId25"/>
    <p:sldId id="495" r:id="rId26"/>
    <p:sldId id="496" r:id="rId27"/>
    <p:sldId id="497" r:id="rId28"/>
    <p:sldId id="498" r:id="rId29"/>
    <p:sldId id="499" r:id="rId30"/>
    <p:sldId id="500" r:id="rId31"/>
    <p:sldId id="501" r:id="rId32"/>
    <p:sldId id="502" r:id="rId33"/>
    <p:sldId id="503" r:id="rId34"/>
    <p:sldId id="504" r:id="rId35"/>
    <p:sldId id="505" r:id="rId36"/>
    <p:sldId id="506" r:id="rId37"/>
    <p:sldId id="507" r:id="rId38"/>
    <p:sldId id="508" r:id="rId39"/>
    <p:sldId id="509" r:id="rId40"/>
    <p:sldId id="510" r:id="rId41"/>
    <p:sldId id="511" r:id="rId42"/>
    <p:sldId id="512" r:id="rId43"/>
    <p:sldId id="513" r:id="rId44"/>
    <p:sldId id="514" r:id="rId45"/>
    <p:sldId id="515" r:id="rId46"/>
    <p:sldId id="516" r:id="rId47"/>
    <p:sldId id="517" r:id="rId48"/>
    <p:sldId id="518" r:id="rId49"/>
    <p:sldId id="519" r:id="rId50"/>
    <p:sldId id="280" r:id="rId5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11-Nov-22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11-Nov-22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11-Nov-22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11-Nov-22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11-Nov-22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11-Nov-22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11-Nov-22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11-Nov-22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11-Nov-22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11-Nov-22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11-Nov-22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11-Nov-22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11-Nov-22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11-Nov-22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11-Nov-22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11-Nov-22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11-Nov-22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11-Nov-22</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1255" y="1648465"/>
            <a:ext cx="324499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Five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003691" y="298266"/>
            <a:ext cx="3479015" cy="1253917"/>
          </a:xfrm>
          <a:prstGeom prst="borderCallout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681731">
            <a:off x="6200663" y="633729"/>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512404" y="351854"/>
            <a:ext cx="2461591" cy="646331"/>
          </a:xfrm>
          <a:prstGeom prst="rect">
            <a:avLst/>
          </a:prstGeom>
        </p:spPr>
        <p:txBody>
          <a:bodyPr wrap="square">
            <a:spAutoFit/>
          </a:bodyPr>
          <a:lstStyle/>
          <a:p>
            <a:pPr algn="ctr"/>
            <a:r>
              <a:rPr lang="en-US" b="1" dirty="0">
                <a:solidFill>
                  <a:srgbClr val="C00000"/>
                </a:solidFill>
              </a:rPr>
              <a:t>COMMON CONTRACT TERMS</a:t>
            </a:r>
          </a:p>
        </p:txBody>
      </p:sp>
      <p:sp>
        <p:nvSpPr>
          <p:cNvPr id="18" name="Line Callout 1 17"/>
          <p:cNvSpPr/>
          <p:nvPr/>
        </p:nvSpPr>
        <p:spPr>
          <a:xfrm rot="10800000">
            <a:off x="48885" y="2875173"/>
            <a:ext cx="3386160" cy="1635047"/>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8354558">
            <a:off x="3229673" y="3008582"/>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59283" y="3231031"/>
            <a:ext cx="3051142" cy="523220"/>
          </a:xfrm>
          <a:prstGeom prst="rect">
            <a:avLst/>
          </a:prstGeom>
        </p:spPr>
        <p:txBody>
          <a:bodyPr wrap="square">
            <a:spAutoFit/>
          </a:bodyPr>
          <a:lstStyle/>
          <a:p>
            <a:pPr algn="ctr"/>
            <a:r>
              <a:rPr lang="en-US" sz="2800" b="1" dirty="0" smtClean="0">
                <a:solidFill>
                  <a:schemeClr val="bg2">
                    <a:lumMod val="75000"/>
                  </a:schemeClr>
                </a:solidFill>
                <a:effectLst>
                  <a:outerShdw blurRad="38100" dist="38100" dir="2700000" algn="tl">
                    <a:srgbClr val="000000">
                      <a:alpha val="43137"/>
                    </a:srgbClr>
                  </a:outerShdw>
                </a:effectLst>
              </a:rPr>
              <a:t>Introduction</a:t>
            </a:r>
            <a:endParaRPr lang="en-US" sz="2800" b="1" dirty="0">
              <a:solidFill>
                <a:schemeClr val="bg2">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40858" y="1962034"/>
            <a:ext cx="3012363" cy="646331"/>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smtClean="0">
                <a:solidFill>
                  <a:schemeClr val="bg2">
                    <a:lumMod val="75000"/>
                  </a:schemeClr>
                </a:solidFill>
                <a:effectLst>
                  <a:outerShdw blurRad="38100" dist="38100" dir="2700000" algn="tl">
                    <a:srgbClr val="000000">
                      <a:alpha val="43137"/>
                    </a:srgbClr>
                  </a:outerShdw>
                </a:effectLst>
              </a:rPr>
              <a:t>Introduction</a:t>
            </a:r>
            <a:endParaRPr lang="en-US" sz="3600" b="1" dirty="0">
              <a:solidFill>
                <a:schemeClr val="bg2">
                  <a:lumMod val="75000"/>
                </a:schemeClr>
              </a:solidFill>
              <a:effectLst>
                <a:outerShdw blurRad="38100" dist="38100" dir="2700000" algn="tl">
                  <a:srgbClr val="000000">
                    <a:alpha val="43137"/>
                  </a:srgbClr>
                </a:outerShdw>
              </a:effectLst>
            </a:endParaRPr>
          </a:p>
        </p:txBody>
      </p:sp>
      <p:sp>
        <p:nvSpPr>
          <p:cNvPr id="25" name="Rectangle 24"/>
          <p:cNvSpPr/>
          <p:nvPr/>
        </p:nvSpPr>
        <p:spPr>
          <a:xfrm>
            <a:off x="0" y="0"/>
            <a:ext cx="324499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Five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131264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Although every contract is unique, most are likely to contain similar looking headings and address many similar rights and obligations, depending on the type of agreement, the subject matter, and the industry.</a:t>
            </a:r>
          </a:p>
        </p:txBody>
      </p:sp>
      <p:sp>
        <p:nvSpPr>
          <p:cNvPr id="10" name="Rectangle 9"/>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1" name="Rectangle 10"/>
          <p:cNvSpPr/>
          <p:nvPr/>
        </p:nvSpPr>
        <p:spPr>
          <a:xfrm>
            <a:off x="0" y="2823054"/>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Below are some common heading and sub-heading variations that can be used as a high level “contract checklist” when reviewing another party’s proposed agreement or creating your </a:t>
            </a:r>
            <a:r>
              <a:rPr lang="en-US" sz="2000" dirty="0" smtClean="0">
                <a:solidFill>
                  <a:schemeClr val="bg1"/>
                </a:solidFill>
              </a:rPr>
              <a:t>own.</a:t>
            </a:r>
            <a:endParaRPr lang="en-US" sz="2000" dirty="0">
              <a:solidFill>
                <a:schemeClr val="bg1"/>
              </a:solidFill>
            </a:endParaRP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97656"/>
            <a:ext cx="9154160"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The objective in this chapter is to highlight common contract provisions and some of the key issues to consider when reviewing or negotiating them.</a:t>
            </a:r>
          </a:p>
        </p:txBody>
      </p:sp>
      <p:sp>
        <p:nvSpPr>
          <p:cNvPr id="6" name="Rectangle 5"/>
          <p:cNvSpPr/>
          <p:nvPr/>
        </p:nvSpPr>
        <p:spPr>
          <a:xfrm>
            <a:off x="0" y="736549"/>
            <a:ext cx="3985065" cy="461665"/>
          </a:xfrm>
          <a:prstGeom prst="rect">
            <a:avLst/>
          </a:prstGeom>
          <a:solidFill>
            <a:schemeClr val="bg1">
              <a:lumMod val="75000"/>
              <a:lumOff val="25000"/>
            </a:schemeClr>
          </a:solidFill>
        </p:spPr>
        <p:txBody>
          <a:bodyPr wrap="none">
            <a:spAutoFit/>
          </a:bodyPr>
          <a:lstStyle/>
          <a:p>
            <a:r>
              <a:rPr lang="en-US" sz="2400" b="1" dirty="0"/>
              <a:t>Facts and Circumstances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3404629"/>
            <a:ext cx="6447934"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This discussion is not exhaustive. Every industry and contract type has its own unique issues that the reader can best learn about by studying similar agreements and consulting with counsel.</a:t>
            </a:r>
          </a:p>
        </p:txBody>
      </p:sp>
    </p:spTree>
    <p:extLst>
      <p:ext uri="{BB962C8B-B14F-4D97-AF65-F5344CB8AC3E}">
        <p14:creationId xmlns:p14="http://schemas.microsoft.com/office/powerpoint/2010/main" val="3825273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985065" cy="461665"/>
          </a:xfrm>
          <a:prstGeom prst="rect">
            <a:avLst/>
          </a:prstGeom>
          <a:solidFill>
            <a:schemeClr val="bg1">
              <a:lumMod val="75000"/>
              <a:lumOff val="25000"/>
            </a:schemeClr>
          </a:solidFill>
        </p:spPr>
        <p:txBody>
          <a:bodyPr wrap="none">
            <a:spAutoFit/>
          </a:bodyPr>
          <a:lstStyle/>
          <a:p>
            <a:r>
              <a:rPr lang="en-US" sz="2400" b="1" dirty="0"/>
              <a:t>Facts and Circumstances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2461948"/>
            <a:ext cx="6447934"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Further, the sample contract language chosen throughout this chapter should not be considered optimized for all purposes, nor should it be considered or relied upon as legal advice. In fact, the sample language shown is often more basic and even-handed than language one might expect to see from sophisticated parties with superior negotiating leverage.</a:t>
            </a:r>
          </a:p>
        </p:txBody>
      </p:sp>
    </p:spTree>
    <p:extLst>
      <p:ext uri="{BB962C8B-B14F-4D97-AF65-F5344CB8AC3E}">
        <p14:creationId xmlns:p14="http://schemas.microsoft.com/office/powerpoint/2010/main" val="2079707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589444" cy="461665"/>
          </a:xfrm>
          <a:prstGeom prst="rect">
            <a:avLst/>
          </a:prstGeom>
          <a:solidFill>
            <a:schemeClr val="bg1">
              <a:lumMod val="75000"/>
              <a:lumOff val="25000"/>
            </a:schemeClr>
          </a:solidFill>
        </p:spPr>
        <p:txBody>
          <a:bodyPr wrap="none">
            <a:spAutoFit/>
          </a:bodyPr>
          <a:lstStyle/>
          <a:p>
            <a:r>
              <a:rPr lang="en-US" sz="2400" b="1" dirty="0"/>
              <a:t>Headings and Sections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1425000"/>
            <a:ext cx="10755984"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Not every contract has to include all of the headings shown </a:t>
            </a:r>
            <a:r>
              <a:rPr lang="en-US" sz="2000" dirty="0" smtClean="0">
                <a:solidFill>
                  <a:schemeClr val="bg1"/>
                </a:solidFill>
              </a:rPr>
              <a:t>below </a:t>
            </a:r>
            <a:r>
              <a:rPr lang="en-US" sz="2000" dirty="0">
                <a:solidFill>
                  <a:schemeClr val="bg1"/>
                </a:solidFill>
              </a:rPr>
              <a:t>or the content associated with them, as discussed below. Sometimes, for example, multiple items are lumped into a single section near the end of an agreement captioned “General” or “Miscellaneous.”</a:t>
            </a:r>
          </a:p>
        </p:txBody>
      </p:sp>
      <p:sp>
        <p:nvSpPr>
          <p:cNvPr id="5" name="Rectangle 4"/>
          <p:cNvSpPr/>
          <p:nvPr/>
        </p:nvSpPr>
        <p:spPr>
          <a:xfrm>
            <a:off x="0" y="3782756"/>
            <a:ext cx="5995447"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Other times, contracts are intentionally silent on one or more issues, such as remedies. As will be discussed in this chapter, tactical omission sometimes makes sense if the other party is likely to insist on very unfavorable language if an issue is called to their attention.</a:t>
            </a:r>
          </a:p>
        </p:txBody>
      </p:sp>
    </p:spTree>
    <p:extLst>
      <p:ext uri="{BB962C8B-B14F-4D97-AF65-F5344CB8AC3E}">
        <p14:creationId xmlns:p14="http://schemas.microsoft.com/office/powerpoint/2010/main" val="3076539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721212" cy="400110"/>
          </a:xfrm>
          <a:prstGeom prst="rect">
            <a:avLst/>
          </a:prstGeom>
          <a:solidFill>
            <a:schemeClr val="bg1">
              <a:lumMod val="75000"/>
              <a:lumOff val="25000"/>
            </a:schemeClr>
          </a:solidFill>
        </p:spPr>
        <p:txBody>
          <a:bodyPr wrap="none">
            <a:spAutoFit/>
          </a:bodyPr>
          <a:lstStyle/>
          <a:p>
            <a:r>
              <a:rPr lang="en-US" sz="2000" b="1" dirty="0"/>
              <a:t>Long versus Short Contracts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10" name="Rectangle 9"/>
          <p:cNvSpPr/>
          <p:nvPr/>
        </p:nvSpPr>
        <p:spPr>
          <a:xfrm>
            <a:off x="0" y="1425000"/>
            <a:ext cx="10755984"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In general, less significant or less risky contracts can be shorter, less detailed and even less protective. This is something lawyers, themselves, often fail to appreciate.</a:t>
            </a:r>
          </a:p>
        </p:txBody>
      </p:sp>
      <p:sp>
        <p:nvSpPr>
          <p:cNvPr id="5" name="Rectangle 4"/>
          <p:cNvSpPr/>
          <p:nvPr/>
        </p:nvSpPr>
        <p:spPr>
          <a:xfrm>
            <a:off x="0" y="2934343"/>
            <a:ext cx="5995447" cy="2246769"/>
          </a:xfrm>
          <a:prstGeom prst="rect">
            <a:avLst/>
          </a:prstGeom>
          <a:solidFill>
            <a:schemeClr val="tx1"/>
          </a:solidFill>
          <a:ln>
            <a:solidFill>
              <a:schemeClr val="bg2"/>
            </a:solidFill>
          </a:ln>
        </p:spPr>
        <p:txBody>
          <a:bodyPr wrap="square">
            <a:spAutoFit/>
          </a:bodyPr>
          <a:lstStyle/>
          <a:p>
            <a:r>
              <a:rPr lang="en-US" sz="2000">
                <a:solidFill>
                  <a:schemeClr val="bg1"/>
                </a:solidFill>
              </a:rPr>
              <a:t>“Over-lawyering” agreements by trying to make them overly protective for one party often provokes aggressive drafting responses from the other party or from their counsel. </a:t>
            </a:r>
            <a:r>
              <a:rPr lang="en-US" sz="2000" dirty="0">
                <a:solidFill>
                  <a:schemeClr val="bg1"/>
                </a:solidFill>
              </a:rPr>
              <a:t>“Drafting wars” between attorneys being paid “by the word” can add unnecessary expenses and delays without producing a better deal.</a:t>
            </a:r>
          </a:p>
        </p:txBody>
      </p:sp>
    </p:spTree>
    <p:extLst>
      <p:ext uri="{BB962C8B-B14F-4D97-AF65-F5344CB8AC3E}">
        <p14:creationId xmlns:p14="http://schemas.microsoft.com/office/powerpoint/2010/main" val="3204081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3721212" cy="400110"/>
          </a:xfrm>
          <a:prstGeom prst="rect">
            <a:avLst/>
          </a:prstGeom>
          <a:solidFill>
            <a:schemeClr val="bg1">
              <a:lumMod val="75000"/>
              <a:lumOff val="25000"/>
            </a:schemeClr>
          </a:solidFill>
        </p:spPr>
        <p:txBody>
          <a:bodyPr wrap="none">
            <a:spAutoFit/>
          </a:bodyPr>
          <a:lstStyle/>
          <a:p>
            <a:r>
              <a:rPr lang="en-US" sz="2000" b="1" dirty="0"/>
              <a:t>Long versus Short Contracts</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5" name="Rectangle 4"/>
          <p:cNvSpPr/>
          <p:nvPr/>
        </p:nvSpPr>
        <p:spPr>
          <a:xfrm>
            <a:off x="0" y="2321601"/>
            <a:ext cx="6768445"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Over-lawyering a deal or document can also lead to deal failure. The author has cut short negotiations several times where it was clear that the other side’s lawyer was too focused on obsessive-compulsive drafting and insufficiently focused on getting a deal done.</a:t>
            </a:r>
          </a:p>
        </p:txBody>
      </p:sp>
    </p:spTree>
    <p:extLst>
      <p:ext uri="{BB962C8B-B14F-4D97-AF65-F5344CB8AC3E}">
        <p14:creationId xmlns:p14="http://schemas.microsoft.com/office/powerpoint/2010/main" val="59240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7243008" cy="461665"/>
          </a:xfrm>
          <a:prstGeom prst="rect">
            <a:avLst/>
          </a:prstGeom>
          <a:solidFill>
            <a:schemeClr val="bg1">
              <a:lumMod val="75000"/>
              <a:lumOff val="25000"/>
            </a:schemeClr>
          </a:solidFill>
        </p:spPr>
        <p:txBody>
          <a:bodyPr wrap="none">
            <a:spAutoFit/>
          </a:bodyPr>
          <a:lstStyle/>
          <a:p>
            <a:r>
              <a:rPr lang="en-US" sz="2400" b="1" dirty="0"/>
              <a:t>Do Not Let the Perfect be the Death of the Good</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5" name="Rectangle 4"/>
          <p:cNvSpPr/>
          <p:nvPr/>
        </p:nvSpPr>
        <p:spPr>
          <a:xfrm>
            <a:off x="0" y="2321601"/>
            <a:ext cx="6768445"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Lawyers and non-lawyers alike need to remember to not let the perfect be the death of the good when it comes to commercial transactions and other types of deals. While drafting compromises can increase business and financial risks that need to be weighed, the inability to efficiently make deals and conduct business, itself, creates very real business and financial risks in the form of lost opportunities. Success in business often requires being nimble and somewhat risk tolerant.</a:t>
            </a:r>
          </a:p>
        </p:txBody>
      </p:sp>
    </p:spTree>
    <p:extLst>
      <p:ext uri="{BB962C8B-B14F-4D97-AF65-F5344CB8AC3E}">
        <p14:creationId xmlns:p14="http://schemas.microsoft.com/office/powerpoint/2010/main" val="3651603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7243008" cy="461665"/>
          </a:xfrm>
          <a:prstGeom prst="rect">
            <a:avLst/>
          </a:prstGeom>
          <a:solidFill>
            <a:schemeClr val="bg1">
              <a:lumMod val="75000"/>
              <a:lumOff val="25000"/>
            </a:schemeClr>
          </a:solidFill>
        </p:spPr>
        <p:txBody>
          <a:bodyPr wrap="none">
            <a:spAutoFit/>
          </a:bodyPr>
          <a:lstStyle/>
          <a:p>
            <a:r>
              <a:rPr lang="en-US" sz="2400" b="1" dirty="0"/>
              <a:t>Do Not Let the Perfect be the Death of the Good</a:t>
            </a:r>
          </a:p>
        </p:txBody>
      </p:sp>
      <p:sp>
        <p:nvSpPr>
          <p:cNvPr id="9" name="Rectangle 8"/>
          <p:cNvSpPr/>
          <p:nvPr/>
        </p:nvSpPr>
        <p:spPr>
          <a:xfrm>
            <a:off x="4847543" y="-9427"/>
            <a:ext cx="1757211"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000" b="1" dirty="0" smtClean="0">
                <a:solidFill>
                  <a:schemeClr val="bg2">
                    <a:lumMod val="75000"/>
                  </a:schemeClr>
                </a:solidFill>
                <a:effectLst>
                  <a:outerShdw blurRad="38100" dist="38100" dir="2700000" algn="tl">
                    <a:srgbClr val="000000">
                      <a:alpha val="43137"/>
                    </a:srgbClr>
                  </a:outerShdw>
                </a:effectLst>
              </a:rPr>
              <a:t>Introduction</a:t>
            </a:r>
            <a:endParaRPr lang="en-US" sz="2000" b="1" dirty="0">
              <a:solidFill>
                <a:schemeClr val="bg2">
                  <a:lumMod val="75000"/>
                </a:schemeClr>
              </a:solidFill>
              <a:effectLst>
                <a:outerShdw blurRad="38100" dist="38100" dir="2700000" algn="tl">
                  <a:srgbClr val="000000">
                    <a:alpha val="43137"/>
                  </a:srgbClr>
                </a:outerShdw>
              </a:effectLst>
            </a:endParaRPr>
          </a:p>
        </p:txBody>
      </p:sp>
      <p:sp>
        <p:nvSpPr>
          <p:cNvPr id="5" name="Rectangle 4"/>
          <p:cNvSpPr/>
          <p:nvPr/>
        </p:nvSpPr>
        <p:spPr>
          <a:xfrm>
            <a:off x="0" y="1544080"/>
            <a:ext cx="9596487"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From a seller’s perspective, for example, it is worth considering whether a template agreement that is long or one-sided might unduly hinder new business. A simpler template that produces substantially more revenue may work out better in the long run, even if the likelihood and potential severity of disputes is somewhat greater.</a:t>
            </a:r>
          </a:p>
        </p:txBody>
      </p:sp>
      <p:sp>
        <p:nvSpPr>
          <p:cNvPr id="7" name="Rectangle 6"/>
          <p:cNvSpPr/>
          <p:nvPr/>
        </p:nvSpPr>
        <p:spPr>
          <a:xfrm>
            <a:off x="1" y="3666682"/>
            <a:ext cx="5279010"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The author generally favors this approach, in the belief that rapid business growth means greater profitability and financial resources that will more than offset, and even help pay for, most risks that might arise from somewhat even-handed contractual terms.</a:t>
            </a:r>
          </a:p>
        </p:txBody>
      </p:sp>
    </p:spTree>
    <p:extLst>
      <p:ext uri="{BB962C8B-B14F-4D97-AF65-F5344CB8AC3E}">
        <p14:creationId xmlns:p14="http://schemas.microsoft.com/office/powerpoint/2010/main" val="342004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1011" y="1838325"/>
            <a:ext cx="3819700"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smtClean="0">
                <a:solidFill>
                  <a:schemeClr val="accent5"/>
                </a:solidFill>
                <a:effectLst>
                  <a:outerShdw blurRad="38100" dist="38100" dir="2700000" algn="tl">
                    <a:srgbClr val="000000">
                      <a:alpha val="43137"/>
                    </a:srgbClr>
                  </a:outerShdw>
                </a:effectLst>
              </a:rPr>
              <a:t>Common Terms</a:t>
            </a:r>
            <a:endParaRPr lang="en-US" sz="3600" b="1" dirty="0">
              <a:solidFill>
                <a:schemeClr val="accent5"/>
              </a:solidFill>
              <a:effectLst>
                <a:outerShdw blurRad="38100" dist="38100" dir="2700000" algn="tl">
                  <a:srgbClr val="000000">
                    <a:alpha val="43137"/>
                  </a:srgbClr>
                </a:outerShdw>
              </a:effectLst>
            </a:endParaRPr>
          </a:p>
        </p:txBody>
      </p:sp>
      <p:sp>
        <p:nvSpPr>
          <p:cNvPr id="25" name="Rectangle 24"/>
          <p:cNvSpPr/>
          <p:nvPr/>
        </p:nvSpPr>
        <p:spPr>
          <a:xfrm>
            <a:off x="0" y="0"/>
            <a:ext cx="324499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Five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6620" y="0"/>
            <a:ext cx="1895475" cy="1838325"/>
          </a:xfrm>
          <a:prstGeom prst="rect">
            <a:avLst/>
          </a:prstGeom>
        </p:spPr>
      </p:pic>
    </p:spTree>
    <p:extLst>
      <p:ext uri="{BB962C8B-B14F-4D97-AF65-F5344CB8AC3E}">
        <p14:creationId xmlns:p14="http://schemas.microsoft.com/office/powerpoint/2010/main" val="2210635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The first element of most contracts is its title or caption. Some are short, like “Licensing Agreement” or “Joint Marketing Agreement,” and others provide additional information, like the parties and the effective date - </a:t>
            </a:r>
            <a:endParaRPr lang="en-US" sz="2800" dirty="0">
              <a:solidFill>
                <a:schemeClr val="bg1"/>
              </a:solidFill>
            </a:endParaRP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2239972" cy="461665"/>
          </a:xfrm>
          <a:prstGeom prst="rect">
            <a:avLst/>
          </a:prstGeom>
          <a:solidFill>
            <a:schemeClr val="bg1">
              <a:lumMod val="75000"/>
              <a:lumOff val="25000"/>
            </a:schemeClr>
          </a:solidFill>
        </p:spPr>
        <p:txBody>
          <a:bodyPr wrap="none">
            <a:spAutoFit/>
          </a:bodyPr>
          <a:lstStyle/>
          <a:p>
            <a:r>
              <a:rPr lang="en-US" sz="2400" b="1" dirty="0"/>
              <a:t>Title/Caption</a:t>
            </a:r>
          </a:p>
        </p:txBody>
      </p:sp>
      <p:sp>
        <p:nvSpPr>
          <p:cNvPr id="2" name="Rectangle 1"/>
          <p:cNvSpPr/>
          <p:nvPr/>
        </p:nvSpPr>
        <p:spPr>
          <a:xfrm>
            <a:off x="248239" y="3464053"/>
            <a:ext cx="6096000" cy="1200329"/>
          </a:xfrm>
          <a:prstGeom prst="rect">
            <a:avLst/>
          </a:prstGeom>
          <a:ln>
            <a:solidFill>
              <a:schemeClr val="bg1"/>
            </a:solidFill>
          </a:ln>
        </p:spPr>
        <p:txBody>
          <a:bodyPr>
            <a:spAutoFit/>
          </a:bodyPr>
          <a:lstStyle/>
          <a:p>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“Raw Log Supply Agreement between Big Tree Timber and Straight Board Lumber, Dated December 7, 2017.”</a:t>
            </a:r>
            <a:endParaRPr lang="en-US" sz="2400" b="1" dirty="0">
              <a:solidFill>
                <a:srgbClr val="FF0000"/>
              </a:solidFill>
            </a:endParaRPr>
          </a:p>
        </p:txBody>
      </p:sp>
    </p:spTree>
    <p:extLst>
      <p:ext uri="{BB962C8B-B14F-4D97-AF65-F5344CB8AC3E}">
        <p14:creationId xmlns:p14="http://schemas.microsoft.com/office/powerpoint/2010/main" val="3853721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For administrative reasons, it is helpful to use titles that accurately describe the type of relationship involved. Consistent use of titles helps keep things organized by making contracts easier to file and retrieve.</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2239972" cy="461665"/>
          </a:xfrm>
          <a:prstGeom prst="rect">
            <a:avLst/>
          </a:prstGeom>
          <a:solidFill>
            <a:schemeClr val="bg1">
              <a:lumMod val="75000"/>
              <a:lumOff val="25000"/>
            </a:schemeClr>
          </a:solidFill>
        </p:spPr>
        <p:txBody>
          <a:bodyPr wrap="none">
            <a:spAutoFit/>
          </a:bodyPr>
          <a:lstStyle/>
          <a:p>
            <a:r>
              <a:rPr lang="en-US" sz="2400" b="1" dirty="0"/>
              <a:t>Title/Caption</a:t>
            </a:r>
          </a:p>
        </p:txBody>
      </p:sp>
      <p:sp>
        <p:nvSpPr>
          <p:cNvPr id="2" name="Rectangle 1"/>
          <p:cNvSpPr/>
          <p:nvPr/>
        </p:nvSpPr>
        <p:spPr>
          <a:xfrm>
            <a:off x="248239" y="3464053"/>
            <a:ext cx="6096000" cy="1200329"/>
          </a:xfrm>
          <a:prstGeom prst="rect">
            <a:avLst/>
          </a:prstGeom>
          <a:ln>
            <a:solidFill>
              <a:schemeClr val="bg1"/>
            </a:solidFill>
          </a:ln>
        </p:spPr>
        <p:txBody>
          <a:bodyPr>
            <a:spAutoFit/>
          </a:bodyPr>
          <a:lstStyle/>
          <a:p>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“Raw Log Supply Agreement between Big Tree Timber and Straight Board Lumber, Dated December 7, 2017.”</a:t>
            </a:r>
            <a:endParaRPr lang="en-US" sz="2400" b="1" dirty="0">
              <a:solidFill>
                <a:srgbClr val="FF0000"/>
              </a:solidFill>
            </a:endParaRPr>
          </a:p>
        </p:txBody>
      </p:sp>
    </p:spTree>
    <p:extLst>
      <p:ext uri="{BB962C8B-B14F-4D97-AF65-F5344CB8AC3E}">
        <p14:creationId xmlns:p14="http://schemas.microsoft.com/office/powerpoint/2010/main" val="664041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Just below the title, most contracts contain an introductory paragraph identifying the parties, their respective addresses, entity types, states of incorporation, and sometimes the agreement’s “Effective Date.” Here is a typical opening paragraph:</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6558719" cy="461665"/>
          </a:xfrm>
          <a:prstGeom prst="rect">
            <a:avLst/>
          </a:prstGeom>
          <a:solidFill>
            <a:schemeClr val="bg1">
              <a:lumMod val="75000"/>
              <a:lumOff val="25000"/>
            </a:schemeClr>
          </a:solidFill>
        </p:spPr>
        <p:txBody>
          <a:bodyPr wrap="none">
            <a:spAutoFit/>
          </a:bodyPr>
          <a:lstStyle/>
          <a:p>
            <a:r>
              <a:rPr lang="en-US" sz="2400" b="1" dirty="0"/>
              <a:t>Opening Paragraph/Recitals/Background</a:t>
            </a:r>
          </a:p>
        </p:txBody>
      </p:sp>
      <p:sp>
        <p:nvSpPr>
          <p:cNvPr id="2" name="Rectangle 1"/>
          <p:cNvSpPr/>
          <p:nvPr/>
        </p:nvSpPr>
        <p:spPr>
          <a:xfrm>
            <a:off x="248239" y="3464053"/>
            <a:ext cx="6096000" cy="2862322"/>
          </a:xfrm>
          <a:prstGeom prst="rect">
            <a:avLst/>
          </a:prstGeom>
          <a:ln>
            <a:solidFill>
              <a:schemeClr val="bg1"/>
            </a:solidFill>
          </a:ln>
        </p:spPr>
        <p:txBody>
          <a:bodyPr>
            <a:spAutoFit/>
          </a:bodyPr>
          <a:lstStyle/>
          <a:p>
            <a:r>
              <a:rPr lang="en-US" sz="2000" dirty="0">
                <a:solidFill>
                  <a:srgbClr val="FF0000"/>
                </a:solidFill>
              </a:rPr>
              <a:t>This Purchase and Supply Agreement ( “Agreement”), dated January 27, 2017 (the “Effective Date”), is made between Washington Driftwood Art, Inc. (“Driftwood Art”), incorporated in the state of Washington, and headquartered at 805 State Route 109, </a:t>
            </a:r>
            <a:r>
              <a:rPr lang="en-US" sz="2000" dirty="0" err="1">
                <a:solidFill>
                  <a:srgbClr val="FF0000"/>
                </a:solidFill>
              </a:rPr>
              <a:t>Moclips</a:t>
            </a:r>
            <a:r>
              <a:rPr lang="en-US" sz="2000" dirty="0">
                <a:solidFill>
                  <a:srgbClr val="FF0000"/>
                </a:solidFill>
              </a:rPr>
              <a:t>, WA, 98562, and Googly Eyes, Inc. (“Googly Eyes”), incorporated in the state of New Jersey, and headquartered at 101 Industrial Way, Benson, New Jersey, 87625.</a:t>
            </a:r>
          </a:p>
        </p:txBody>
      </p:sp>
    </p:spTree>
    <p:extLst>
      <p:ext uri="{BB962C8B-B14F-4D97-AF65-F5344CB8AC3E}">
        <p14:creationId xmlns:p14="http://schemas.microsoft.com/office/powerpoint/2010/main" val="4132891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Stating an agreement’s effective date in the opening paragraph seems more logical and convenient than burying it in the body of the agreement under “Term” or “Definitions,” as some drafters prefer.</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6558719" cy="461665"/>
          </a:xfrm>
          <a:prstGeom prst="rect">
            <a:avLst/>
          </a:prstGeom>
          <a:solidFill>
            <a:schemeClr val="bg1">
              <a:lumMod val="75000"/>
              <a:lumOff val="25000"/>
            </a:schemeClr>
          </a:solidFill>
        </p:spPr>
        <p:txBody>
          <a:bodyPr wrap="none">
            <a:spAutoFit/>
          </a:bodyPr>
          <a:lstStyle/>
          <a:p>
            <a:r>
              <a:rPr lang="en-US" sz="2400" b="1" dirty="0"/>
              <a:t>Opening Paragraph/Recitals/Background</a:t>
            </a:r>
          </a:p>
        </p:txBody>
      </p:sp>
      <p:sp>
        <p:nvSpPr>
          <p:cNvPr id="2" name="Rectangle 1"/>
          <p:cNvSpPr/>
          <p:nvPr/>
        </p:nvSpPr>
        <p:spPr>
          <a:xfrm>
            <a:off x="248239" y="3464053"/>
            <a:ext cx="6096000" cy="2862322"/>
          </a:xfrm>
          <a:prstGeom prst="rect">
            <a:avLst/>
          </a:prstGeom>
          <a:ln>
            <a:solidFill>
              <a:schemeClr val="bg1"/>
            </a:solidFill>
          </a:ln>
        </p:spPr>
        <p:txBody>
          <a:bodyPr>
            <a:spAutoFit/>
          </a:bodyPr>
          <a:lstStyle/>
          <a:p>
            <a:r>
              <a:rPr lang="en-US" sz="2000" dirty="0">
                <a:solidFill>
                  <a:srgbClr val="FF0000"/>
                </a:solidFill>
              </a:rPr>
              <a:t>This Purchase and Supply Agreement ( “Agreement”), dated January 27, 2017 (the “Effective Date”), is made between Washington Driftwood Art, Inc. (“Driftwood Art”), incorporated in the state of Washington, and headquartered at 805 State Route 109, </a:t>
            </a:r>
            <a:r>
              <a:rPr lang="en-US" sz="2000" dirty="0" err="1">
                <a:solidFill>
                  <a:srgbClr val="FF0000"/>
                </a:solidFill>
              </a:rPr>
              <a:t>Moclips</a:t>
            </a:r>
            <a:r>
              <a:rPr lang="en-US" sz="2000" dirty="0">
                <a:solidFill>
                  <a:srgbClr val="FF0000"/>
                </a:solidFill>
              </a:rPr>
              <a:t>, WA, 98562, and Googly Eyes, Inc. (“Googly Eyes”), incorporated in the state of New Jersey, and headquartered at 101 Industrial Way, Benson, New Jersey, 87625.</a:t>
            </a:r>
          </a:p>
        </p:txBody>
      </p:sp>
    </p:spTree>
    <p:extLst>
      <p:ext uri="{BB962C8B-B14F-4D97-AF65-F5344CB8AC3E}">
        <p14:creationId xmlns:p14="http://schemas.microsoft.com/office/powerpoint/2010/main" val="3959529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Although contracts often omit the caption “Recitals,” many still include one or more paragraphs near the beginning that start with the word “Whereas.” Recitals or whereas clauses often serve to briefly describe each party’s business and the parties’ objectives or intentions for entering into the business relationship.</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48239" y="3464053"/>
            <a:ext cx="6096000" cy="1938992"/>
          </a:xfrm>
          <a:prstGeom prst="rect">
            <a:avLst/>
          </a:prstGeom>
          <a:ln>
            <a:solidFill>
              <a:schemeClr val="bg1"/>
            </a:solidFill>
          </a:ln>
        </p:spPr>
        <p:txBody>
          <a:bodyPr>
            <a:spAutoFit/>
          </a:bodyPr>
          <a:lstStyle/>
          <a:p>
            <a:r>
              <a:rPr lang="en-US" sz="2000" dirty="0">
                <a:solidFill>
                  <a:srgbClr val="FF0000"/>
                </a:solidFill>
              </a:rPr>
              <a:t>WHEREAS, BuyFromMe.com (“</a:t>
            </a:r>
            <a:r>
              <a:rPr lang="en-US" sz="2000" dirty="0" err="1">
                <a:solidFill>
                  <a:srgbClr val="FF0000"/>
                </a:solidFill>
              </a:rPr>
              <a:t>BuyFromMe</a:t>
            </a:r>
            <a:r>
              <a:rPr lang="en-US" sz="2000" dirty="0">
                <a:solidFill>
                  <a:srgbClr val="FF0000"/>
                </a:solidFill>
              </a:rPr>
              <a:t>”) operates and maintains a web site, located at www.buyfromme.com (the “</a:t>
            </a:r>
            <a:r>
              <a:rPr lang="en-US" sz="2000" dirty="0" err="1">
                <a:solidFill>
                  <a:srgbClr val="FF0000"/>
                </a:solidFill>
              </a:rPr>
              <a:t>BuyFromMe</a:t>
            </a:r>
            <a:r>
              <a:rPr lang="en-US" sz="2000" dirty="0">
                <a:solidFill>
                  <a:srgbClr val="FF0000"/>
                </a:solidFill>
              </a:rPr>
              <a:t> Website”), through which it offers online retail marketing and sales fulfillment of consumer products;</a:t>
            </a:r>
          </a:p>
        </p:txBody>
      </p:sp>
    </p:spTree>
    <p:extLst>
      <p:ext uri="{BB962C8B-B14F-4D97-AF65-F5344CB8AC3E}">
        <p14:creationId xmlns:p14="http://schemas.microsoft.com/office/powerpoint/2010/main" val="2781230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76519" y="1390157"/>
            <a:ext cx="6096000" cy="1938992"/>
          </a:xfrm>
          <a:prstGeom prst="rect">
            <a:avLst/>
          </a:prstGeom>
          <a:ln>
            <a:solidFill>
              <a:schemeClr val="bg1"/>
            </a:solidFill>
          </a:ln>
        </p:spPr>
        <p:txBody>
          <a:bodyPr>
            <a:spAutoFit/>
          </a:bodyPr>
          <a:lstStyle/>
          <a:p>
            <a:r>
              <a:rPr lang="en-US" sz="2000" dirty="0">
                <a:solidFill>
                  <a:srgbClr val="FF0000"/>
                </a:solidFill>
              </a:rPr>
              <a:t>WHEREAS, BuyFromMe.com (“</a:t>
            </a:r>
            <a:r>
              <a:rPr lang="en-US" sz="2000" dirty="0" err="1">
                <a:solidFill>
                  <a:srgbClr val="FF0000"/>
                </a:solidFill>
              </a:rPr>
              <a:t>BuyFromMe</a:t>
            </a:r>
            <a:r>
              <a:rPr lang="en-US" sz="2000" dirty="0">
                <a:solidFill>
                  <a:srgbClr val="FF0000"/>
                </a:solidFill>
              </a:rPr>
              <a:t>”) operates and maintains a web site, located at www.buyfromme.com (the “</a:t>
            </a:r>
            <a:r>
              <a:rPr lang="en-US" sz="2000" dirty="0" err="1">
                <a:solidFill>
                  <a:srgbClr val="FF0000"/>
                </a:solidFill>
              </a:rPr>
              <a:t>BuyFromMe</a:t>
            </a:r>
            <a:r>
              <a:rPr lang="en-US" sz="2000" dirty="0">
                <a:solidFill>
                  <a:srgbClr val="FF0000"/>
                </a:solidFill>
              </a:rPr>
              <a:t> Website”), through which it offers online retail marketing and sales fulfillment of consumer products;</a:t>
            </a:r>
          </a:p>
        </p:txBody>
      </p:sp>
      <p:sp>
        <p:nvSpPr>
          <p:cNvPr id="7" name="Rectangle 6"/>
          <p:cNvSpPr/>
          <p:nvPr/>
        </p:nvSpPr>
        <p:spPr>
          <a:xfrm>
            <a:off x="276519" y="3965245"/>
            <a:ext cx="6096000" cy="2031325"/>
          </a:xfrm>
          <a:prstGeom prst="rect">
            <a:avLst/>
          </a:prstGeom>
          <a:ln>
            <a:solidFill>
              <a:schemeClr val="bg1"/>
            </a:solidFill>
          </a:ln>
        </p:spPr>
        <p:txBody>
          <a:bodyPr>
            <a:spAutoFit/>
          </a:bodyPr>
          <a:lstStyle/>
          <a:p>
            <a:r>
              <a:rPr lang="en-US" dirty="0">
                <a:solidFill>
                  <a:srgbClr val="FF0000"/>
                </a:solidFill>
              </a:rPr>
              <a:t>WHEREAS, Magic Hairbrush Co. (“Magic Hairbrush”) is a manufacturer of popular, sparkly hairbrushes that wishes to establish a means of online distribution in the United States; and WHEREAS the Parties wish to advertise and sell Magic Hairbrush Co.’s line of sparkly hairbrushes to customers who visit the </a:t>
            </a:r>
            <a:r>
              <a:rPr lang="en-US" dirty="0" err="1">
                <a:solidFill>
                  <a:srgbClr val="FF0000"/>
                </a:solidFill>
              </a:rPr>
              <a:t>BuyFromMe</a:t>
            </a:r>
            <a:r>
              <a:rPr lang="en-US" dirty="0">
                <a:solidFill>
                  <a:srgbClr val="FF0000"/>
                </a:solidFill>
              </a:rPr>
              <a:t> Website;</a:t>
            </a:r>
          </a:p>
        </p:txBody>
      </p:sp>
    </p:spTree>
    <p:extLst>
      <p:ext uri="{BB962C8B-B14F-4D97-AF65-F5344CB8AC3E}">
        <p14:creationId xmlns:p14="http://schemas.microsoft.com/office/powerpoint/2010/main" val="1722749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76519" y="1390157"/>
            <a:ext cx="6096000" cy="1938992"/>
          </a:xfrm>
          <a:prstGeom prst="rect">
            <a:avLst/>
          </a:prstGeom>
          <a:ln>
            <a:solidFill>
              <a:schemeClr val="bg1"/>
            </a:solidFill>
          </a:ln>
        </p:spPr>
        <p:txBody>
          <a:bodyPr>
            <a:spAutoFit/>
          </a:bodyPr>
          <a:lstStyle/>
          <a:p>
            <a:r>
              <a:rPr lang="en-US" sz="2000" dirty="0">
                <a:solidFill>
                  <a:srgbClr val="FF0000"/>
                </a:solidFill>
              </a:rPr>
              <a:t>WHEREAS, BuyFromMe.com (“</a:t>
            </a:r>
            <a:r>
              <a:rPr lang="en-US" sz="2000" dirty="0" err="1">
                <a:solidFill>
                  <a:srgbClr val="FF0000"/>
                </a:solidFill>
              </a:rPr>
              <a:t>BuyFromMe</a:t>
            </a:r>
            <a:r>
              <a:rPr lang="en-US" sz="2000" dirty="0">
                <a:solidFill>
                  <a:srgbClr val="FF0000"/>
                </a:solidFill>
              </a:rPr>
              <a:t>”) operates and maintains a web site, located at www.buyfromme.com (the “</a:t>
            </a:r>
            <a:r>
              <a:rPr lang="en-US" sz="2000" dirty="0" err="1">
                <a:solidFill>
                  <a:srgbClr val="FF0000"/>
                </a:solidFill>
              </a:rPr>
              <a:t>BuyFromMe</a:t>
            </a:r>
            <a:r>
              <a:rPr lang="en-US" sz="2000" dirty="0">
                <a:solidFill>
                  <a:srgbClr val="FF0000"/>
                </a:solidFill>
              </a:rPr>
              <a:t> Website”), through which it offers online retail marketing and sales fulfillment of consumer products;</a:t>
            </a:r>
          </a:p>
        </p:txBody>
      </p:sp>
      <p:sp>
        <p:nvSpPr>
          <p:cNvPr id="7" name="Rectangle 6"/>
          <p:cNvSpPr/>
          <p:nvPr/>
        </p:nvSpPr>
        <p:spPr>
          <a:xfrm>
            <a:off x="276519" y="3965245"/>
            <a:ext cx="6096000" cy="2031325"/>
          </a:xfrm>
          <a:prstGeom prst="rect">
            <a:avLst/>
          </a:prstGeom>
          <a:ln>
            <a:solidFill>
              <a:schemeClr val="bg1"/>
            </a:solidFill>
          </a:ln>
        </p:spPr>
        <p:txBody>
          <a:bodyPr>
            <a:spAutoFit/>
          </a:bodyPr>
          <a:lstStyle/>
          <a:p>
            <a:r>
              <a:rPr lang="en-US" dirty="0">
                <a:solidFill>
                  <a:srgbClr val="FF0000"/>
                </a:solidFill>
              </a:rPr>
              <a:t>WHEREAS, Magic Hairbrush Co. (“Magic Hairbrush”) is a manufacturer of popular, sparkly hairbrushes that wishes to establish a means of online distribution in the United States; and WHEREAS the Parties wish to advertise and sell Magic Hairbrush Co.’s line of sparkly hairbrushes to customers who visit the </a:t>
            </a:r>
            <a:r>
              <a:rPr lang="en-US" dirty="0" err="1">
                <a:solidFill>
                  <a:srgbClr val="FF0000"/>
                </a:solidFill>
              </a:rPr>
              <a:t>BuyFromMe</a:t>
            </a:r>
            <a:r>
              <a:rPr lang="en-US" dirty="0">
                <a:solidFill>
                  <a:srgbClr val="FF0000"/>
                </a:solidFill>
              </a:rPr>
              <a:t> Website;</a:t>
            </a:r>
          </a:p>
        </p:txBody>
      </p:sp>
    </p:spTree>
    <p:extLst>
      <p:ext uri="{BB962C8B-B14F-4D97-AF65-F5344CB8AC3E}">
        <p14:creationId xmlns:p14="http://schemas.microsoft.com/office/powerpoint/2010/main" val="306436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NOW, THEREFORE, in consideration of the promises and mutual agreements contained herein, and for other good and valuable consideration, the receipt and sufficiency of which is hereby acknowledged, the parties agree as follows:....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48239" y="3134114"/>
            <a:ext cx="6096000" cy="1015663"/>
          </a:xfrm>
          <a:prstGeom prst="rect">
            <a:avLst/>
          </a:prstGeom>
          <a:ln>
            <a:solidFill>
              <a:schemeClr val="bg1"/>
            </a:solidFill>
          </a:ln>
        </p:spPr>
        <p:txBody>
          <a:bodyPr>
            <a:spAutoFit/>
          </a:bodyPr>
          <a:lstStyle/>
          <a:p>
            <a:r>
              <a:rPr lang="en-US" sz="2000" dirty="0">
                <a:solidFill>
                  <a:schemeClr val="bg1"/>
                </a:solidFill>
              </a:rPr>
              <a:t>Well-drafted recitals clauses enable any reader of a contract to quickly understand who and what is involved and what the parties intend to do.</a:t>
            </a:r>
          </a:p>
        </p:txBody>
      </p:sp>
      <p:sp>
        <p:nvSpPr>
          <p:cNvPr id="7" name="Rectangle 6"/>
          <p:cNvSpPr/>
          <p:nvPr/>
        </p:nvSpPr>
        <p:spPr>
          <a:xfrm>
            <a:off x="248239" y="4611231"/>
            <a:ext cx="6096000" cy="2246769"/>
          </a:xfrm>
          <a:prstGeom prst="rect">
            <a:avLst/>
          </a:prstGeom>
          <a:ln>
            <a:solidFill>
              <a:schemeClr val="bg1"/>
            </a:solidFill>
          </a:ln>
        </p:spPr>
        <p:txBody>
          <a:bodyPr>
            <a:spAutoFit/>
          </a:bodyPr>
          <a:lstStyle/>
          <a:p>
            <a:r>
              <a:rPr lang="en-US" sz="2000" dirty="0">
                <a:solidFill>
                  <a:schemeClr val="bg1"/>
                </a:solidFill>
              </a:rPr>
              <a:t>Although recitals should not be overly detailed, in more complex or novel agreements it is smart to draft them with an eye toward providing a court, arbitrator, or other third party insights into the parties’ intentions and expectations in case issues of misrepresentation, interpretation, or ambiguity arise. </a:t>
            </a:r>
          </a:p>
        </p:txBody>
      </p:sp>
    </p:spTree>
    <p:extLst>
      <p:ext uri="{BB962C8B-B14F-4D97-AF65-F5344CB8AC3E}">
        <p14:creationId xmlns:p14="http://schemas.microsoft.com/office/powerpoint/2010/main" val="132230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NOW, THEREFORE, in consideration of the promises and mutual agreements contained herein, and for other good and valuable consideration, the receipt and sufficiency of which is hereby acknowledged, the parties agree as follows:....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4058996" cy="400110"/>
          </a:xfrm>
          <a:prstGeom prst="rect">
            <a:avLst/>
          </a:prstGeom>
          <a:solidFill>
            <a:schemeClr val="bg1">
              <a:lumMod val="75000"/>
              <a:lumOff val="25000"/>
            </a:schemeClr>
          </a:solidFill>
        </p:spPr>
        <p:txBody>
          <a:bodyPr wrap="none">
            <a:spAutoFit/>
          </a:bodyPr>
          <a:lstStyle/>
          <a:p>
            <a:r>
              <a:rPr lang="en-US" sz="2000" b="1" dirty="0"/>
              <a:t>Recitals or “Whereas” Clauses</a:t>
            </a:r>
          </a:p>
        </p:txBody>
      </p:sp>
      <p:sp>
        <p:nvSpPr>
          <p:cNvPr id="2" name="Rectangle 1"/>
          <p:cNvSpPr/>
          <p:nvPr/>
        </p:nvSpPr>
        <p:spPr>
          <a:xfrm>
            <a:off x="248239" y="3134114"/>
            <a:ext cx="6096000" cy="1323439"/>
          </a:xfrm>
          <a:prstGeom prst="rect">
            <a:avLst/>
          </a:prstGeom>
          <a:ln>
            <a:solidFill>
              <a:schemeClr val="bg1"/>
            </a:solidFill>
          </a:ln>
        </p:spPr>
        <p:txBody>
          <a:bodyPr>
            <a:spAutoFit/>
          </a:bodyPr>
          <a:lstStyle/>
          <a:p>
            <a:r>
              <a:rPr lang="en-US" sz="2000" dirty="0">
                <a:solidFill>
                  <a:schemeClr val="bg1"/>
                </a:solidFill>
              </a:rPr>
              <a:t>As emphasized in Chapter One, Contract Law, much of the law of contracts has evolved to guide courts in determining the “intent of the parties” when disputes arise.</a:t>
            </a:r>
          </a:p>
        </p:txBody>
      </p:sp>
    </p:spTree>
    <p:extLst>
      <p:ext uri="{BB962C8B-B14F-4D97-AF65-F5344CB8AC3E}">
        <p14:creationId xmlns:p14="http://schemas.microsoft.com/office/powerpoint/2010/main" val="2182378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537521"/>
            <a:ext cx="915416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In many contracts, important words, persons and concepts are “defined” as they are first introduced. Software license agreements, technology services agreements, manufacturing agreements, and other agreements covering sophisticated subject matter commonly include a separate Definitions section, where certain terms are defined in one place, in alphabetical order, like the following:</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Tree>
    <p:extLst>
      <p:ext uri="{BB962C8B-B14F-4D97-AF65-F5344CB8AC3E}">
        <p14:creationId xmlns:p14="http://schemas.microsoft.com/office/powerpoint/2010/main" val="2151644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1537521"/>
            <a:ext cx="9700181" cy="400110"/>
          </a:xfrm>
          <a:prstGeom prst="rect">
            <a:avLst/>
          </a:prstGeom>
          <a:solidFill>
            <a:srgbClr val="C00000"/>
          </a:solidFill>
          <a:ln>
            <a:solidFill>
              <a:schemeClr val="bg2"/>
            </a:solidFill>
          </a:ln>
        </p:spPr>
        <p:txBody>
          <a:bodyPr wrap="square">
            <a:spAutoFit/>
          </a:bodyPr>
          <a:lstStyle/>
          <a:p>
            <a:r>
              <a:rPr lang="en-US" sz="2000" dirty="0"/>
              <a:t>Defined Terms. As used herein, the following terms have the following meanings: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2" name="Rectangle 1"/>
          <p:cNvSpPr/>
          <p:nvPr/>
        </p:nvSpPr>
        <p:spPr>
          <a:xfrm>
            <a:off x="169683" y="2308678"/>
            <a:ext cx="8163612" cy="1409617"/>
          </a:xfrm>
          <a:prstGeom prst="rect">
            <a:avLst/>
          </a:prstGeom>
          <a:ln>
            <a:solidFill>
              <a:schemeClr val="bg1"/>
            </a:solidFill>
          </a:ln>
        </p:spPr>
        <p:txBody>
          <a:bodyPr wrap="square">
            <a:spAutoFit/>
          </a:bodyPr>
          <a:lstStyle/>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(a) "Affiliate," whether capitalized or not, means, with respect to a specified person, any person which directly or indirectly controls, is controlled by, or is under common control with the specified person as of the date of this Agreement, for as long as such relationship remains in effect.</a:t>
            </a:r>
          </a:p>
        </p:txBody>
      </p:sp>
      <p:sp>
        <p:nvSpPr>
          <p:cNvPr id="7" name="Rectangle 6"/>
          <p:cNvSpPr/>
          <p:nvPr/>
        </p:nvSpPr>
        <p:spPr>
          <a:xfrm>
            <a:off x="169683" y="4393573"/>
            <a:ext cx="6202837" cy="2246769"/>
          </a:xfrm>
          <a:prstGeom prst="rect">
            <a:avLst/>
          </a:prstGeom>
          <a:ln>
            <a:solidFill>
              <a:schemeClr val="bg1"/>
            </a:solidFill>
          </a:ln>
        </p:spPr>
        <p:txBody>
          <a:bodyPr wrap="square">
            <a:spAutoFit/>
          </a:bodyPr>
          <a:lstStyle/>
          <a:p>
            <a:r>
              <a:rPr lang="en-US" sz="2000" dirty="0">
                <a:solidFill>
                  <a:schemeClr val="bg1"/>
                </a:solidFill>
              </a:rPr>
              <a:t>(b) “</a:t>
            </a:r>
            <a:r>
              <a:rPr lang="en-US" sz="2000" dirty="0" err="1">
                <a:solidFill>
                  <a:schemeClr val="bg1"/>
                </a:solidFill>
              </a:rPr>
              <a:t>BuyFromMe</a:t>
            </a:r>
            <a:r>
              <a:rPr lang="en-US" sz="2000" dirty="0">
                <a:solidFill>
                  <a:schemeClr val="bg1"/>
                </a:solidFill>
              </a:rPr>
              <a:t> Marks” means trademarks, service marks, and any other such marks developed by </a:t>
            </a:r>
            <a:r>
              <a:rPr lang="en-US" sz="2000" dirty="0" err="1">
                <a:solidFill>
                  <a:schemeClr val="bg1"/>
                </a:solidFill>
              </a:rPr>
              <a:t>BuyFromMe</a:t>
            </a:r>
            <a:r>
              <a:rPr lang="en-US" sz="2000" dirty="0">
                <a:solidFill>
                  <a:schemeClr val="bg1"/>
                </a:solidFill>
              </a:rPr>
              <a:t>, including “</a:t>
            </a:r>
            <a:r>
              <a:rPr lang="en-US" sz="2000" dirty="0" err="1">
                <a:solidFill>
                  <a:schemeClr val="bg1"/>
                </a:solidFill>
              </a:rPr>
              <a:t>BuyFromMe</a:t>
            </a:r>
            <a:r>
              <a:rPr lang="en-US" sz="2000" dirty="0">
                <a:solidFill>
                  <a:schemeClr val="bg1"/>
                </a:solidFill>
              </a:rPr>
              <a:t>,” “</a:t>
            </a:r>
            <a:r>
              <a:rPr lang="en-US" sz="2000" dirty="0" err="1">
                <a:solidFill>
                  <a:schemeClr val="bg1"/>
                </a:solidFill>
              </a:rPr>
              <a:t>BuyFromMe</a:t>
            </a:r>
            <a:r>
              <a:rPr lang="en-US" sz="2000" dirty="0">
                <a:solidFill>
                  <a:schemeClr val="bg1"/>
                </a:solidFill>
              </a:rPr>
              <a:t> Now,” and “</a:t>
            </a:r>
            <a:r>
              <a:rPr lang="en-US" sz="2000" dirty="0" err="1">
                <a:solidFill>
                  <a:schemeClr val="bg1"/>
                </a:solidFill>
              </a:rPr>
              <a:t>BuyFromMeALot</a:t>
            </a:r>
            <a:r>
              <a:rPr lang="en-US" sz="2000" dirty="0">
                <a:solidFill>
                  <a:schemeClr val="bg1"/>
                </a:solidFill>
              </a:rPr>
              <a:t>,” as well as any links or icons used to direct users from the Magic Hairbrush Website to the </a:t>
            </a:r>
            <a:r>
              <a:rPr lang="en-US" sz="2000" dirty="0" err="1">
                <a:solidFill>
                  <a:schemeClr val="bg1"/>
                </a:solidFill>
              </a:rPr>
              <a:t>BuyFromMe</a:t>
            </a:r>
            <a:r>
              <a:rPr lang="en-US" sz="2000" dirty="0">
                <a:solidFill>
                  <a:schemeClr val="bg1"/>
                </a:solidFill>
              </a:rPr>
              <a:t> Website.</a:t>
            </a:r>
          </a:p>
        </p:txBody>
      </p:sp>
    </p:spTree>
    <p:extLst>
      <p:ext uri="{BB962C8B-B14F-4D97-AF65-F5344CB8AC3E}">
        <p14:creationId xmlns:p14="http://schemas.microsoft.com/office/powerpoint/2010/main" val="3472989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22558"/>
            <a:ext cx="9700181" cy="400110"/>
          </a:xfrm>
          <a:prstGeom prst="rect">
            <a:avLst/>
          </a:prstGeom>
          <a:solidFill>
            <a:srgbClr val="C00000"/>
          </a:solidFill>
          <a:ln>
            <a:solidFill>
              <a:schemeClr val="bg2"/>
            </a:solidFill>
          </a:ln>
        </p:spPr>
        <p:txBody>
          <a:bodyPr wrap="square">
            <a:spAutoFit/>
          </a:bodyPr>
          <a:lstStyle/>
          <a:p>
            <a:r>
              <a:rPr lang="en-US" sz="2000" dirty="0"/>
              <a:t>Defined Terms. As used herein, the following terms have the following meanings: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2" name="Rectangle 1"/>
          <p:cNvSpPr/>
          <p:nvPr/>
        </p:nvSpPr>
        <p:spPr>
          <a:xfrm>
            <a:off x="172721" y="1997552"/>
            <a:ext cx="5467546" cy="4401205"/>
          </a:xfrm>
          <a:prstGeom prst="rect">
            <a:avLst/>
          </a:prstGeom>
          <a:ln>
            <a:solidFill>
              <a:schemeClr val="bg1"/>
            </a:solidFill>
          </a:ln>
        </p:spPr>
        <p:txBody>
          <a:bodyPr wrap="square">
            <a:spAutoFit/>
          </a:bodyPr>
          <a:lstStyle/>
          <a:p>
            <a:r>
              <a:rPr lang="en-US" sz="2000" dirty="0">
                <a:solidFill>
                  <a:schemeClr val="bg1"/>
                </a:solidFill>
              </a:rPr>
              <a:t>(c) "Confidential Information" means all business information disclosed by one party to the other in connection with this Agreement unless it is or later becomes publicly available through no fault of the other party or it was or later is rightfully developed or obtained by the other party from independent sources free from any duty of confidentiality. Without limiting the generality of the foregoing, Confidential Information shall include Customer Information, and the details of Customer's computer operations, and shall also include Provider’s Proprietary Items.</a:t>
            </a:r>
          </a:p>
        </p:txBody>
      </p:sp>
    </p:spTree>
    <p:extLst>
      <p:ext uri="{BB962C8B-B14F-4D97-AF65-F5344CB8AC3E}">
        <p14:creationId xmlns:p14="http://schemas.microsoft.com/office/powerpoint/2010/main" val="2092215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22558"/>
            <a:ext cx="9700181" cy="400110"/>
          </a:xfrm>
          <a:prstGeom prst="rect">
            <a:avLst/>
          </a:prstGeom>
          <a:solidFill>
            <a:srgbClr val="C00000"/>
          </a:solidFill>
          <a:ln>
            <a:solidFill>
              <a:schemeClr val="bg2"/>
            </a:solidFill>
          </a:ln>
        </p:spPr>
        <p:txBody>
          <a:bodyPr wrap="square">
            <a:spAutoFit/>
          </a:bodyPr>
          <a:lstStyle/>
          <a:p>
            <a:r>
              <a:rPr lang="en-US" sz="2000" dirty="0"/>
              <a:t>Defined Terms. As used herein, the following terms have the following meanings: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
        <p:nvSpPr>
          <p:cNvPr id="2" name="Rectangle 1"/>
          <p:cNvSpPr/>
          <p:nvPr/>
        </p:nvSpPr>
        <p:spPr>
          <a:xfrm>
            <a:off x="172720" y="1997552"/>
            <a:ext cx="8811023" cy="1323439"/>
          </a:xfrm>
          <a:prstGeom prst="rect">
            <a:avLst/>
          </a:prstGeom>
          <a:ln>
            <a:solidFill>
              <a:schemeClr val="bg1"/>
            </a:solidFill>
          </a:ln>
        </p:spPr>
        <p:txBody>
          <a:bodyPr wrap="square">
            <a:spAutoFit/>
          </a:bodyPr>
          <a:lstStyle/>
          <a:p>
            <a:r>
              <a:rPr lang="en-US" sz="2000" dirty="0">
                <a:solidFill>
                  <a:schemeClr val="bg1"/>
                </a:solidFill>
              </a:rPr>
              <a:t>Confidential Information shall include the terms of this Agreement, but not the fact that this Agreement has been signed, the identity of the parties hereto, or the identity of the products licensed under a Product Schedule.</a:t>
            </a:r>
          </a:p>
        </p:txBody>
      </p:sp>
      <p:sp>
        <p:nvSpPr>
          <p:cNvPr id="7" name="Rectangle 6"/>
          <p:cNvSpPr/>
          <p:nvPr/>
        </p:nvSpPr>
        <p:spPr>
          <a:xfrm>
            <a:off x="172720" y="4299263"/>
            <a:ext cx="6744148" cy="1631216"/>
          </a:xfrm>
          <a:prstGeom prst="rect">
            <a:avLst/>
          </a:prstGeom>
          <a:ln>
            <a:solidFill>
              <a:schemeClr val="bg1"/>
            </a:solidFill>
          </a:ln>
        </p:spPr>
        <p:txBody>
          <a:bodyPr wrap="square">
            <a:spAutoFit/>
          </a:bodyPr>
          <a:lstStyle/>
          <a:p>
            <a:r>
              <a:rPr lang="en-US" sz="2000" dirty="0">
                <a:solidFill>
                  <a:schemeClr val="bg1"/>
                </a:solidFill>
              </a:rPr>
              <a:t>(d) "Copy," whether capitalized or not, means any paper, disk, tape, film, memory device, or other material or object on or in which any words, object code, source code or other symbols are written, recorded or encoded….</a:t>
            </a:r>
          </a:p>
        </p:txBody>
      </p:sp>
    </p:spTree>
    <p:extLst>
      <p:ext uri="{BB962C8B-B14F-4D97-AF65-F5344CB8AC3E}">
        <p14:creationId xmlns:p14="http://schemas.microsoft.com/office/powerpoint/2010/main" val="1011463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22558"/>
            <a:ext cx="9700181" cy="2308324"/>
          </a:xfrm>
          <a:prstGeom prst="rect">
            <a:avLst/>
          </a:prstGeom>
          <a:solidFill>
            <a:schemeClr val="tx1"/>
          </a:solidFill>
          <a:ln>
            <a:solidFill>
              <a:schemeClr val="bg2"/>
            </a:solidFill>
          </a:ln>
        </p:spPr>
        <p:txBody>
          <a:bodyPr wrap="square">
            <a:spAutoFit/>
          </a:bodyPr>
          <a:lstStyle/>
          <a:p>
            <a:r>
              <a:rPr lang="en-US" sz="2400" dirty="0">
                <a:solidFill>
                  <a:schemeClr val="bg1"/>
                </a:solidFill>
              </a:rPr>
              <a:t>This approach to defining key terms works well unless drafters get carried away and define too many terms. The presence of a Definitions section sometimes tempts drafters into intellectual hand-holding beyond what is necessary or helpful. If used, a Definitions section should make an agreement easier to understand and navigate, not more difficult.</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1590500" cy="400110"/>
          </a:xfrm>
          <a:prstGeom prst="rect">
            <a:avLst/>
          </a:prstGeom>
          <a:solidFill>
            <a:schemeClr val="bg1">
              <a:lumMod val="75000"/>
              <a:lumOff val="25000"/>
            </a:schemeClr>
          </a:solidFill>
        </p:spPr>
        <p:txBody>
          <a:bodyPr wrap="none">
            <a:spAutoFit/>
          </a:bodyPr>
          <a:lstStyle/>
          <a:p>
            <a:r>
              <a:rPr lang="en-US" sz="2000" b="1" dirty="0"/>
              <a:t>Definitions</a:t>
            </a:r>
          </a:p>
        </p:txBody>
      </p:sp>
    </p:spTree>
    <p:extLst>
      <p:ext uri="{BB962C8B-B14F-4D97-AF65-F5344CB8AC3E}">
        <p14:creationId xmlns:p14="http://schemas.microsoft.com/office/powerpoint/2010/main" val="3067228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22558"/>
            <a:ext cx="9700181"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The critical connection between a clear “obligations” section and robust “remedies” is sometimes hard to appreciate until problems arise. An agreement can include very reassuring remedies for breach, including refunds, setoffs or payment deferrals and rights of termination, but even the most favorable looking remedies can be rendered practically meaningless in the absence of clear performance requirements.</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1" y="3963634"/>
            <a:ext cx="6617616"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The parties’ obligations to each other can appear under a variety of captions like those above and be presented in various ways, although the range of logical choices will sometimes be dictated by common industry practices.</a:t>
            </a:r>
          </a:p>
        </p:txBody>
      </p:sp>
    </p:spTree>
    <p:extLst>
      <p:ext uri="{BB962C8B-B14F-4D97-AF65-F5344CB8AC3E}">
        <p14:creationId xmlns:p14="http://schemas.microsoft.com/office/powerpoint/2010/main" val="895130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322558"/>
            <a:ext cx="9700181"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One straight forward approach is to include a caption called “The Parties’ Obligations” and sub-captions like “Party A’s Obligations” and “Party B’s Obligations,” followed in each case by text which spells out that party’s obligations or directs the reader to where to find them.</a:t>
            </a:r>
          </a:p>
        </p:txBody>
      </p:sp>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1" y="3963634"/>
            <a:ext cx="6617616"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Under this approach, for example, Party A’s obligations might be to “Pay the Fees described in Schedule A to this Agreement,” while Party B’s obligations might be to “Perform the Services described in Schedule B, captioned Marketing, Website Hosting and Order Fulfillment Services.”</a:t>
            </a:r>
          </a:p>
        </p:txBody>
      </p:sp>
    </p:spTree>
    <p:extLst>
      <p:ext uri="{BB962C8B-B14F-4D97-AF65-F5344CB8AC3E}">
        <p14:creationId xmlns:p14="http://schemas.microsoft.com/office/powerpoint/2010/main" val="3019138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rgbClr val="C00000"/>
          </a:solidFill>
          <a:ln>
            <a:solidFill>
              <a:schemeClr val="bg2"/>
            </a:solidFill>
          </a:ln>
        </p:spPr>
        <p:txBody>
          <a:bodyPr wrap="square">
            <a:spAutoFit/>
          </a:bodyPr>
          <a:lstStyle/>
          <a:p>
            <a:r>
              <a:rPr lang="en-US" sz="2000" b="1" dirty="0"/>
              <a:t>The following is an example of a short “obligations” section:</a:t>
            </a:r>
          </a:p>
        </p:txBody>
      </p:sp>
      <p:sp>
        <p:nvSpPr>
          <p:cNvPr id="2" name="Down Arrow 1"/>
          <p:cNvSpPr/>
          <p:nvPr/>
        </p:nvSpPr>
        <p:spPr>
          <a:xfrm>
            <a:off x="1404594" y="1673153"/>
            <a:ext cx="2413262"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4" y="1799472"/>
            <a:ext cx="1386742" cy="685059"/>
          </a:xfrm>
          <a:prstGeom prst="rect">
            <a:avLst/>
          </a:prstGeom>
        </p:spPr>
        <p:txBody>
          <a:bodyPr wrap="square">
            <a:spAutoFit/>
          </a:bodyPr>
          <a:lstStyle/>
          <a:p>
            <a:pPr algn="ctr">
              <a:lnSpc>
                <a:spcPct val="107000"/>
              </a:lnSpc>
              <a:spcAft>
                <a:spcPts val="800"/>
              </a:spcAft>
            </a:pP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The Parties’ Obligations.</a:t>
            </a:r>
          </a:p>
        </p:txBody>
      </p:sp>
      <p:sp>
        <p:nvSpPr>
          <p:cNvPr id="8" name="Rectangle 7"/>
          <p:cNvSpPr/>
          <p:nvPr/>
        </p:nvSpPr>
        <p:spPr>
          <a:xfrm>
            <a:off x="78556" y="3180604"/>
            <a:ext cx="7142375" cy="1065676"/>
          </a:xfrm>
          <a:prstGeom prst="rect">
            <a:avLst/>
          </a:prstGeom>
          <a:ln>
            <a:solidFill>
              <a:schemeClr val="bg1"/>
            </a:solidFill>
          </a:ln>
        </p:spPr>
        <p:txBody>
          <a:bodyPr wrap="square">
            <a:spAutoFit/>
          </a:bodyPr>
          <a:lstStyle/>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Best Marketing Concepts, Inc. (“BMC”), by its acceptance of this Agreement, agrees to furnish to Subscriber the BMC services described in Schedule A herein (the "Services”).</a:t>
            </a:r>
          </a:p>
        </p:txBody>
      </p:sp>
      <p:sp>
        <p:nvSpPr>
          <p:cNvPr id="9" name="Rectangle 8"/>
          <p:cNvSpPr/>
          <p:nvPr/>
        </p:nvSpPr>
        <p:spPr>
          <a:xfrm>
            <a:off x="78556" y="4688055"/>
            <a:ext cx="7142375" cy="1015663"/>
          </a:xfrm>
          <a:prstGeom prst="rect">
            <a:avLst/>
          </a:prstGeom>
          <a:ln>
            <a:solidFill>
              <a:schemeClr val="bg1"/>
            </a:solidFill>
          </a:ln>
        </p:spPr>
        <p:txBody>
          <a:bodyPr wrap="square">
            <a:spAutoFit/>
          </a:bodyPr>
          <a:lstStyle/>
          <a:p>
            <a:r>
              <a:rPr lang="en-US" sz="2000" dirty="0">
                <a:solidFill>
                  <a:schemeClr val="bg1"/>
                </a:solidFill>
              </a:rPr>
              <a:t>Subscriber agrees to take and to pay for the Services as described in Schedule A, subject to the terms and conditions set forth in this Agreement.</a:t>
            </a:r>
          </a:p>
        </p:txBody>
      </p:sp>
    </p:spTree>
    <p:extLst>
      <p:ext uri="{BB962C8B-B14F-4D97-AF65-F5344CB8AC3E}">
        <p14:creationId xmlns:p14="http://schemas.microsoft.com/office/powerpoint/2010/main" val="226263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rgbClr val="C00000"/>
          </a:solidFill>
          <a:ln>
            <a:solidFill>
              <a:schemeClr val="bg2"/>
            </a:solidFill>
          </a:ln>
        </p:spPr>
        <p:txBody>
          <a:bodyPr wrap="square">
            <a:spAutoFit/>
          </a:bodyPr>
          <a:lstStyle/>
          <a:p>
            <a:r>
              <a:rPr lang="en-US" sz="2000" b="1" dirty="0"/>
              <a:t>The following is an example of a short “obligations” section:</a:t>
            </a:r>
          </a:p>
        </p:txBody>
      </p:sp>
      <p:sp>
        <p:nvSpPr>
          <p:cNvPr id="2" name="Down Arrow 1"/>
          <p:cNvSpPr/>
          <p:nvPr/>
        </p:nvSpPr>
        <p:spPr>
          <a:xfrm>
            <a:off x="1404594" y="1673153"/>
            <a:ext cx="2413262"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4" y="1799472"/>
            <a:ext cx="1386742" cy="685059"/>
          </a:xfrm>
          <a:prstGeom prst="rect">
            <a:avLst/>
          </a:prstGeom>
        </p:spPr>
        <p:txBody>
          <a:bodyPr wrap="square">
            <a:spAutoFit/>
          </a:bodyPr>
          <a:lstStyle/>
          <a:p>
            <a:pPr algn="ctr">
              <a:lnSpc>
                <a:spcPct val="107000"/>
              </a:lnSpc>
              <a:spcAft>
                <a:spcPts val="800"/>
              </a:spcAft>
            </a:pP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The Parties’ Obligations.</a:t>
            </a:r>
          </a:p>
        </p:txBody>
      </p:sp>
      <p:sp>
        <p:nvSpPr>
          <p:cNvPr id="8" name="Rectangle 7"/>
          <p:cNvSpPr/>
          <p:nvPr/>
        </p:nvSpPr>
        <p:spPr>
          <a:xfrm>
            <a:off x="78556" y="3180604"/>
            <a:ext cx="7142375" cy="1938992"/>
          </a:xfrm>
          <a:prstGeom prst="rect">
            <a:avLst/>
          </a:prstGeom>
          <a:ln>
            <a:solidFill>
              <a:schemeClr val="bg1"/>
            </a:solidFill>
          </a:ln>
        </p:spPr>
        <p:txBody>
          <a:bodyPr wrap="square">
            <a:spAutoFit/>
          </a:bodyPr>
          <a:lstStyle/>
          <a:p>
            <a:r>
              <a:rPr lang="en-US" sz="2000" dirty="0">
                <a:solidFill>
                  <a:schemeClr val="bg1"/>
                </a:solidFill>
              </a:rPr>
              <a:t>Schedule A in this example assumes a high level of importance. It must be every bit as clear and comprehensive as if the discussion occurred in the main body of the agreement. When the specifics of performance are less complex, it may be best to include them in the body of the agreement, as in this example:</a:t>
            </a:r>
          </a:p>
        </p:txBody>
      </p:sp>
    </p:spTree>
    <p:extLst>
      <p:ext uri="{BB962C8B-B14F-4D97-AF65-F5344CB8AC3E}">
        <p14:creationId xmlns:p14="http://schemas.microsoft.com/office/powerpoint/2010/main" val="2237966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rgbClr val="C00000"/>
          </a:solidFill>
          <a:ln>
            <a:solidFill>
              <a:schemeClr val="bg2"/>
            </a:solidFill>
          </a:ln>
        </p:spPr>
        <p:txBody>
          <a:bodyPr wrap="square">
            <a:spAutoFit/>
          </a:bodyPr>
          <a:lstStyle/>
          <a:p>
            <a:r>
              <a:rPr lang="en-US" sz="2000" b="1" dirty="0"/>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685059"/>
          </a:xfrm>
          <a:prstGeom prst="rect">
            <a:avLst/>
          </a:prstGeom>
        </p:spPr>
        <p:txBody>
          <a:bodyPr wrap="square">
            <a:spAutoFit/>
          </a:bodyPr>
          <a:lstStyle/>
          <a:p>
            <a:pPr algn="ctr">
              <a:lnSpc>
                <a:spcPct val="107000"/>
              </a:lnSpc>
              <a:spcAft>
                <a:spcPts val="800"/>
              </a:spcAft>
            </a:pPr>
            <a:r>
              <a:rPr lang="en-US" dirty="0" err="1">
                <a:solidFill>
                  <a:schemeClr val="bg1"/>
                </a:solidFill>
              </a:rPr>
              <a:t>TechGizmo’s</a:t>
            </a:r>
            <a:r>
              <a:rPr lang="en-US" b="1" dirty="0" err="1" smtClean="0">
                <a:solidFill>
                  <a:schemeClr val="bg1"/>
                </a:solidFill>
                <a:latin typeface="Calibri" panose="020F0502020204030204" pitchFamily="34" charset="0"/>
                <a:ea typeface="Calibri" panose="020F0502020204030204" pitchFamily="34" charset="0"/>
                <a:cs typeface="Arial" panose="020B0604020202020204" pitchFamily="34" charset="0"/>
              </a:rPr>
              <a:t>Obligations</a:t>
            </a: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a:t>
            </a:r>
          </a:p>
        </p:txBody>
      </p:sp>
      <p:sp>
        <p:nvSpPr>
          <p:cNvPr id="8" name="Rectangle 7"/>
          <p:cNvSpPr/>
          <p:nvPr/>
        </p:nvSpPr>
        <p:spPr>
          <a:xfrm>
            <a:off x="78556" y="3180604"/>
            <a:ext cx="7142375" cy="1323439"/>
          </a:xfrm>
          <a:prstGeom prst="rect">
            <a:avLst/>
          </a:prstGeom>
          <a:ln>
            <a:solidFill>
              <a:schemeClr val="bg1"/>
            </a:solidFill>
          </a:ln>
        </p:spPr>
        <p:txBody>
          <a:bodyPr wrap="square">
            <a:spAutoFit/>
          </a:bodyPr>
          <a:lstStyle/>
          <a:p>
            <a:r>
              <a:rPr lang="en-US" sz="2000" dirty="0">
                <a:solidFill>
                  <a:schemeClr val="bg1"/>
                </a:solidFill>
              </a:rPr>
              <a:t>(</a:t>
            </a:r>
            <a:r>
              <a:rPr lang="en-US" sz="2000" dirty="0" err="1">
                <a:solidFill>
                  <a:schemeClr val="bg1"/>
                </a:solidFill>
              </a:rPr>
              <a:t>i</a:t>
            </a:r>
            <a:r>
              <a:rPr lang="en-US" sz="2000" dirty="0">
                <a:solidFill>
                  <a:schemeClr val="bg1"/>
                </a:solidFill>
              </a:rPr>
              <a:t>) </a:t>
            </a:r>
            <a:r>
              <a:rPr lang="en-US" sz="2000" dirty="0" err="1">
                <a:solidFill>
                  <a:schemeClr val="bg1"/>
                </a:solidFill>
              </a:rPr>
              <a:t>TechGizmo</a:t>
            </a:r>
            <a:r>
              <a:rPr lang="en-US" sz="2000" dirty="0">
                <a:solidFill>
                  <a:schemeClr val="bg1"/>
                </a:solidFill>
              </a:rPr>
              <a:t> will ensure that ACME’s central warehouse is stocked with sufficient quantities of all goods sold in the online store. </a:t>
            </a:r>
            <a:r>
              <a:rPr lang="en-US" sz="2000" dirty="0" err="1">
                <a:solidFill>
                  <a:schemeClr val="bg1"/>
                </a:solidFill>
              </a:rPr>
              <a:t>TechGizmo</a:t>
            </a:r>
            <a:r>
              <a:rPr lang="en-US" sz="2000" dirty="0">
                <a:solidFill>
                  <a:schemeClr val="bg1"/>
                </a:solidFill>
              </a:rPr>
              <a:t> bears full responsibility for any order processing delays caused by product shortages. </a:t>
            </a:r>
            <a:endParaRPr lang="en-US" sz="2400" dirty="0">
              <a:solidFill>
                <a:schemeClr val="bg1"/>
              </a:solidFill>
            </a:endParaRPr>
          </a:p>
        </p:txBody>
      </p:sp>
    </p:spTree>
    <p:extLst>
      <p:ext uri="{BB962C8B-B14F-4D97-AF65-F5344CB8AC3E}">
        <p14:creationId xmlns:p14="http://schemas.microsoft.com/office/powerpoint/2010/main" val="4040145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rgbClr val="C00000"/>
          </a:solidFill>
          <a:ln>
            <a:solidFill>
              <a:schemeClr val="bg2"/>
            </a:solidFill>
          </a:ln>
        </p:spPr>
        <p:txBody>
          <a:bodyPr wrap="square">
            <a:spAutoFit/>
          </a:bodyPr>
          <a:lstStyle/>
          <a:p>
            <a:r>
              <a:rPr lang="en-US" sz="2000" b="1" dirty="0"/>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685059"/>
          </a:xfrm>
          <a:prstGeom prst="rect">
            <a:avLst/>
          </a:prstGeom>
        </p:spPr>
        <p:txBody>
          <a:bodyPr wrap="square">
            <a:spAutoFit/>
          </a:bodyPr>
          <a:lstStyle/>
          <a:p>
            <a:pPr algn="ctr">
              <a:lnSpc>
                <a:spcPct val="107000"/>
              </a:lnSpc>
              <a:spcAft>
                <a:spcPts val="800"/>
              </a:spcAft>
            </a:pPr>
            <a:r>
              <a:rPr lang="en-US" dirty="0" err="1">
                <a:solidFill>
                  <a:schemeClr val="bg1"/>
                </a:solidFill>
              </a:rPr>
              <a:t>TechGizmo’s</a:t>
            </a:r>
            <a:r>
              <a:rPr lang="en-US" b="1" dirty="0" err="1" smtClean="0">
                <a:solidFill>
                  <a:schemeClr val="bg1"/>
                </a:solidFill>
                <a:latin typeface="Calibri" panose="020F0502020204030204" pitchFamily="34" charset="0"/>
                <a:ea typeface="Calibri" panose="020F0502020204030204" pitchFamily="34" charset="0"/>
                <a:cs typeface="Arial" panose="020B0604020202020204" pitchFamily="34" charset="0"/>
              </a:rPr>
              <a:t>Obligations</a:t>
            </a:r>
            <a:r>
              <a:rPr lang="en-US" b="1" dirty="0">
                <a:solidFill>
                  <a:schemeClr val="bg1"/>
                </a:solidFill>
                <a:latin typeface="Calibri" panose="020F0502020204030204" pitchFamily="34" charset="0"/>
                <a:ea typeface="Calibri" panose="020F0502020204030204" pitchFamily="34" charset="0"/>
                <a:cs typeface="Arial" panose="020B0604020202020204" pitchFamily="34" charset="0"/>
              </a:rPr>
              <a:t>.</a:t>
            </a:r>
          </a:p>
        </p:txBody>
      </p:sp>
      <p:sp>
        <p:nvSpPr>
          <p:cNvPr id="8" name="Rectangle 7"/>
          <p:cNvSpPr/>
          <p:nvPr/>
        </p:nvSpPr>
        <p:spPr>
          <a:xfrm>
            <a:off x="78556" y="3180604"/>
            <a:ext cx="7868240" cy="707886"/>
          </a:xfrm>
          <a:prstGeom prst="rect">
            <a:avLst/>
          </a:prstGeom>
          <a:solidFill>
            <a:schemeClr val="accent1">
              <a:lumMod val="40000"/>
              <a:lumOff val="60000"/>
            </a:schemeClr>
          </a:solidFill>
          <a:ln>
            <a:solidFill>
              <a:schemeClr val="bg1"/>
            </a:solidFill>
          </a:ln>
        </p:spPr>
        <p:txBody>
          <a:bodyPr wrap="square">
            <a:spAutoFit/>
          </a:bodyPr>
          <a:lstStyle/>
          <a:p>
            <a:r>
              <a:rPr lang="en-US" sz="2000" b="1" dirty="0" err="1">
                <a:solidFill>
                  <a:schemeClr val="bg1"/>
                </a:solidFill>
                <a:effectLst>
                  <a:outerShdw blurRad="38100" dist="38100" dir="2700000" algn="tl">
                    <a:srgbClr val="000000">
                      <a:alpha val="43137"/>
                    </a:srgbClr>
                  </a:outerShdw>
                </a:effectLst>
              </a:rPr>
              <a:t>TechGizmo</a:t>
            </a:r>
            <a:r>
              <a:rPr lang="en-US" sz="2000" b="1" dirty="0">
                <a:solidFill>
                  <a:schemeClr val="bg1"/>
                </a:solidFill>
                <a:effectLst>
                  <a:outerShdw blurRad="38100" dist="38100" dir="2700000" algn="tl">
                    <a:srgbClr val="000000">
                      <a:alpha val="43137"/>
                    </a:srgbClr>
                  </a:outerShdw>
                </a:effectLst>
              </a:rPr>
              <a:t> will provide an electronic file to ACME each day by 9:00 p.m.  East Coast Time containing the following:</a:t>
            </a:r>
            <a:endParaRPr lang="en-US" sz="28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78556" y="4199065"/>
            <a:ext cx="6096000" cy="736355"/>
          </a:xfrm>
          <a:prstGeom prst="rect">
            <a:avLst/>
          </a:prstGeom>
          <a:ln>
            <a:solidFill>
              <a:schemeClr val="bg1"/>
            </a:solidFill>
          </a:ln>
        </p:spPr>
        <p:txBody>
          <a:bodyPr>
            <a:spAutoFit/>
          </a:bodyPr>
          <a:lstStyle/>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a. complete and accurate name and address of each customer who made purchases;</a:t>
            </a:r>
          </a:p>
        </p:txBody>
      </p:sp>
      <p:sp>
        <p:nvSpPr>
          <p:cNvPr id="9" name="Rectangle 8"/>
          <p:cNvSpPr/>
          <p:nvPr/>
        </p:nvSpPr>
        <p:spPr>
          <a:xfrm>
            <a:off x="0" y="5312999"/>
            <a:ext cx="6096000" cy="707886"/>
          </a:xfrm>
          <a:prstGeom prst="rect">
            <a:avLst/>
          </a:prstGeom>
          <a:ln>
            <a:solidFill>
              <a:schemeClr val="bg1"/>
            </a:solidFill>
          </a:ln>
        </p:spPr>
        <p:txBody>
          <a:bodyPr>
            <a:spAutoFit/>
          </a:bodyPr>
          <a:lstStyle/>
          <a:p>
            <a:r>
              <a:rPr lang="en-US" sz="2000" dirty="0">
                <a:solidFill>
                  <a:schemeClr val="bg1"/>
                </a:solidFill>
              </a:rPr>
              <a:t>b. as to each customer, the items purchased, including product code and number of items;</a:t>
            </a:r>
          </a:p>
        </p:txBody>
      </p:sp>
    </p:spTree>
    <p:extLst>
      <p:ext uri="{BB962C8B-B14F-4D97-AF65-F5344CB8AC3E}">
        <p14:creationId xmlns:p14="http://schemas.microsoft.com/office/powerpoint/2010/main" val="329130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rgbClr val="C00000"/>
          </a:solidFill>
          <a:ln>
            <a:solidFill>
              <a:schemeClr val="bg2"/>
            </a:solidFill>
          </a:ln>
        </p:spPr>
        <p:txBody>
          <a:bodyPr wrap="square">
            <a:spAutoFit/>
          </a:bodyPr>
          <a:lstStyle/>
          <a:p>
            <a:r>
              <a:rPr lang="en-US" sz="2000" b="1" dirty="0"/>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1938992"/>
          </a:xfrm>
          <a:prstGeom prst="rect">
            <a:avLst/>
          </a:prstGeom>
          <a:ln>
            <a:solidFill>
              <a:schemeClr val="bg1"/>
            </a:solidFill>
          </a:ln>
        </p:spPr>
        <p:txBody>
          <a:bodyPr>
            <a:spAutoFit/>
          </a:bodyPr>
          <a:lstStyle/>
          <a:p>
            <a:r>
              <a:rPr lang="en-US" sz="2000" dirty="0">
                <a:solidFill>
                  <a:schemeClr val="bg1"/>
                </a:solidFill>
              </a:rPr>
              <a:t>(</a:t>
            </a:r>
            <a:r>
              <a:rPr lang="en-US" sz="2000" dirty="0" err="1">
                <a:solidFill>
                  <a:schemeClr val="bg1"/>
                </a:solidFill>
              </a:rPr>
              <a:t>i</a:t>
            </a:r>
            <a:r>
              <a:rPr lang="en-US" sz="2000" dirty="0">
                <a:solidFill>
                  <a:schemeClr val="bg1"/>
                </a:solidFill>
              </a:rPr>
              <a:t>) ACME will receive and process the above described daily file from </a:t>
            </a:r>
            <a:r>
              <a:rPr lang="en-US" sz="2000" dirty="0" err="1">
                <a:solidFill>
                  <a:schemeClr val="bg1"/>
                </a:solidFill>
              </a:rPr>
              <a:t>TechGizmo</a:t>
            </a:r>
            <a:r>
              <a:rPr lang="en-US" sz="2000" dirty="0">
                <a:solidFill>
                  <a:schemeClr val="bg1"/>
                </a:solidFill>
              </a:rPr>
              <a:t> and ship the products ordered by individual customers to the address provided no later than the next business day, according to the shipping method selected by the customer.</a:t>
            </a:r>
          </a:p>
        </p:txBody>
      </p:sp>
    </p:spTree>
    <p:extLst>
      <p:ext uri="{BB962C8B-B14F-4D97-AF65-F5344CB8AC3E}">
        <p14:creationId xmlns:p14="http://schemas.microsoft.com/office/powerpoint/2010/main" val="3816013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rgbClr val="C00000"/>
          </a:solidFill>
          <a:ln>
            <a:solidFill>
              <a:schemeClr val="bg2"/>
            </a:solidFill>
          </a:ln>
        </p:spPr>
        <p:txBody>
          <a:bodyPr wrap="square">
            <a:spAutoFit/>
          </a:bodyPr>
          <a:lstStyle/>
          <a:p>
            <a:r>
              <a:rPr lang="en-US" sz="2000" b="1" dirty="0"/>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1631216"/>
          </a:xfrm>
          <a:prstGeom prst="rect">
            <a:avLst/>
          </a:prstGeom>
          <a:ln>
            <a:solidFill>
              <a:schemeClr val="bg1"/>
            </a:solidFill>
          </a:ln>
        </p:spPr>
        <p:txBody>
          <a:bodyPr>
            <a:spAutoFit/>
          </a:bodyPr>
          <a:lstStyle/>
          <a:p>
            <a:r>
              <a:rPr lang="en-US" sz="2000" dirty="0">
                <a:solidFill>
                  <a:schemeClr val="bg1"/>
                </a:solidFill>
              </a:rPr>
              <a:t>(ii) ACME will ensure that all products shipped are packed in a manner reasonably designed to minimize damage in transit; such packaging methods shall be consistent with industry best practices.</a:t>
            </a:r>
          </a:p>
        </p:txBody>
      </p:sp>
    </p:spTree>
    <p:extLst>
      <p:ext uri="{BB962C8B-B14F-4D97-AF65-F5344CB8AC3E}">
        <p14:creationId xmlns:p14="http://schemas.microsoft.com/office/powerpoint/2010/main" val="506554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rgbClr val="C00000"/>
          </a:solidFill>
          <a:ln>
            <a:solidFill>
              <a:schemeClr val="bg2"/>
            </a:solidFill>
          </a:ln>
        </p:spPr>
        <p:txBody>
          <a:bodyPr wrap="square">
            <a:spAutoFit/>
          </a:bodyPr>
          <a:lstStyle/>
          <a:p>
            <a:r>
              <a:rPr lang="en-US" sz="2000" b="1" dirty="0"/>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1015663"/>
          </a:xfrm>
          <a:prstGeom prst="rect">
            <a:avLst/>
          </a:prstGeom>
          <a:ln>
            <a:solidFill>
              <a:schemeClr val="bg1"/>
            </a:solidFill>
          </a:ln>
        </p:spPr>
        <p:txBody>
          <a:bodyPr>
            <a:spAutoFit/>
          </a:bodyPr>
          <a:lstStyle/>
          <a:p>
            <a:r>
              <a:rPr lang="en-US" sz="2000" dirty="0">
                <a:solidFill>
                  <a:schemeClr val="bg1"/>
                </a:solidFill>
              </a:rPr>
              <a:t>(iii) ACME will handle all customer inquiries consistent with the Customer Service Standards attached hereto as Exhibit A.</a:t>
            </a:r>
          </a:p>
        </p:txBody>
      </p:sp>
      <p:sp>
        <p:nvSpPr>
          <p:cNvPr id="8" name="Rectangle 7"/>
          <p:cNvSpPr/>
          <p:nvPr/>
        </p:nvSpPr>
        <p:spPr>
          <a:xfrm>
            <a:off x="0" y="4830411"/>
            <a:ext cx="6096000" cy="1015663"/>
          </a:xfrm>
          <a:prstGeom prst="rect">
            <a:avLst/>
          </a:prstGeom>
          <a:ln>
            <a:solidFill>
              <a:schemeClr val="bg1"/>
            </a:solidFill>
          </a:ln>
        </p:spPr>
        <p:txBody>
          <a:bodyPr>
            <a:spAutoFit/>
          </a:bodyPr>
          <a:lstStyle/>
          <a:p>
            <a:r>
              <a:rPr lang="en-US" sz="2000" dirty="0">
                <a:solidFill>
                  <a:schemeClr val="bg1"/>
                </a:solidFill>
              </a:rPr>
              <a:t>(iv) ACME will handle product returns as described in Exhibit B, Product Return Policies and Procedures.</a:t>
            </a:r>
          </a:p>
        </p:txBody>
      </p:sp>
    </p:spTree>
    <p:extLst>
      <p:ext uri="{BB962C8B-B14F-4D97-AF65-F5344CB8AC3E}">
        <p14:creationId xmlns:p14="http://schemas.microsoft.com/office/powerpoint/2010/main" val="2370858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7" name="Rectangle 6"/>
          <p:cNvSpPr/>
          <p:nvPr/>
        </p:nvSpPr>
        <p:spPr>
          <a:xfrm>
            <a:off x="0" y="1273043"/>
            <a:ext cx="8748073" cy="400110"/>
          </a:xfrm>
          <a:prstGeom prst="rect">
            <a:avLst/>
          </a:prstGeom>
          <a:solidFill>
            <a:srgbClr val="C00000"/>
          </a:solidFill>
          <a:ln>
            <a:solidFill>
              <a:schemeClr val="bg2"/>
            </a:solidFill>
          </a:ln>
        </p:spPr>
        <p:txBody>
          <a:bodyPr wrap="square">
            <a:spAutoFit/>
          </a:bodyPr>
          <a:lstStyle/>
          <a:p>
            <a:r>
              <a:rPr lang="en-US" sz="2000" b="1" dirty="0"/>
              <a:t>The following is an example of a short “obligations” section:</a:t>
            </a:r>
          </a:p>
        </p:txBody>
      </p:sp>
      <p:sp>
        <p:nvSpPr>
          <p:cNvPr id="2" name="Down Arrow 1"/>
          <p:cNvSpPr/>
          <p:nvPr/>
        </p:nvSpPr>
        <p:spPr>
          <a:xfrm>
            <a:off x="1359564" y="1678660"/>
            <a:ext cx="2752627" cy="1381132"/>
          </a:xfrm>
          <a:prstGeom prst="down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 name="Rectangle 3"/>
          <p:cNvSpPr/>
          <p:nvPr/>
        </p:nvSpPr>
        <p:spPr>
          <a:xfrm>
            <a:off x="1917853" y="1799472"/>
            <a:ext cx="1636051" cy="923330"/>
          </a:xfrm>
          <a:prstGeom prst="rect">
            <a:avLst/>
          </a:prstGeom>
        </p:spPr>
        <p:txBody>
          <a:bodyPr wrap="square">
            <a:spAutoFit/>
          </a:bodyPr>
          <a:lstStyle/>
          <a:p>
            <a:pPr algn="ctr"/>
            <a:r>
              <a:rPr lang="en-US" dirty="0">
                <a:solidFill>
                  <a:schemeClr val="bg1"/>
                </a:solidFill>
              </a:rPr>
              <a:t>ACME Fulfillment’s Obligations:</a:t>
            </a:r>
          </a:p>
        </p:txBody>
      </p:sp>
      <p:sp>
        <p:nvSpPr>
          <p:cNvPr id="3" name="Rectangle 2"/>
          <p:cNvSpPr/>
          <p:nvPr/>
        </p:nvSpPr>
        <p:spPr>
          <a:xfrm>
            <a:off x="0" y="3132015"/>
            <a:ext cx="6096000" cy="2554545"/>
          </a:xfrm>
          <a:prstGeom prst="rect">
            <a:avLst/>
          </a:prstGeom>
          <a:ln>
            <a:solidFill>
              <a:schemeClr val="bg1"/>
            </a:solidFill>
          </a:ln>
        </p:spPr>
        <p:txBody>
          <a:bodyPr>
            <a:spAutoFit/>
          </a:bodyPr>
          <a:lstStyle/>
          <a:p>
            <a:r>
              <a:rPr lang="en-US" sz="2000" dirty="0">
                <a:solidFill>
                  <a:schemeClr val="bg1"/>
                </a:solidFill>
              </a:rPr>
              <a:t>ACME will take commercially reasonable steps to protect </a:t>
            </a:r>
            <a:r>
              <a:rPr lang="en-US" sz="2000" dirty="0" err="1">
                <a:solidFill>
                  <a:schemeClr val="bg1"/>
                </a:solidFill>
              </a:rPr>
              <a:t>TechGizmo’s</a:t>
            </a:r>
            <a:r>
              <a:rPr lang="en-US" sz="2000" dirty="0">
                <a:solidFill>
                  <a:schemeClr val="bg1"/>
                </a:solidFill>
              </a:rPr>
              <a:t> inventory under its control from all risks of loss or damage and shall carry insurance as described herein under “Insurance.” Notwithstanding the foregoing, provided ACME has discharged its duties hereunder with reasonable care, all risk of loss to </a:t>
            </a:r>
            <a:r>
              <a:rPr lang="en-US" sz="2000" dirty="0" err="1">
                <a:solidFill>
                  <a:schemeClr val="bg1"/>
                </a:solidFill>
              </a:rPr>
              <a:t>TechGizmo’s</a:t>
            </a:r>
            <a:r>
              <a:rPr lang="en-US" sz="2000" dirty="0">
                <a:solidFill>
                  <a:schemeClr val="bg1"/>
                </a:solidFill>
              </a:rPr>
              <a:t> inventory shall at all times remain with </a:t>
            </a:r>
            <a:r>
              <a:rPr lang="en-US" sz="2000" dirty="0" err="1">
                <a:solidFill>
                  <a:schemeClr val="bg1"/>
                </a:solidFill>
              </a:rPr>
              <a:t>TechGizmo</a:t>
            </a:r>
            <a:r>
              <a:rPr lang="en-US" sz="2000" dirty="0">
                <a:solidFill>
                  <a:schemeClr val="bg1"/>
                </a:solidFill>
              </a:rPr>
              <a:t>.</a:t>
            </a:r>
          </a:p>
        </p:txBody>
      </p:sp>
    </p:spTree>
    <p:extLst>
      <p:ext uri="{BB962C8B-B14F-4D97-AF65-F5344CB8AC3E}">
        <p14:creationId xmlns:p14="http://schemas.microsoft.com/office/powerpoint/2010/main" val="3655006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1631216"/>
          </a:xfrm>
          <a:prstGeom prst="rect">
            <a:avLst/>
          </a:prstGeom>
          <a:solidFill>
            <a:schemeClr val="tx1"/>
          </a:solidFill>
          <a:ln>
            <a:solidFill>
              <a:schemeClr val="bg1"/>
            </a:solidFill>
          </a:ln>
        </p:spPr>
        <p:txBody>
          <a:bodyPr>
            <a:spAutoFit/>
          </a:bodyPr>
          <a:lstStyle/>
          <a:p>
            <a:r>
              <a:rPr lang="en-US" sz="2000" dirty="0">
                <a:solidFill>
                  <a:schemeClr val="bg1"/>
                </a:solidFill>
              </a:rPr>
              <a:t>Are the performance obligations of the parties described in sufficient detail here? Answering this question requires thinking through what each party will have to do on a day-to-day basis to make the relationship work.</a:t>
            </a:r>
          </a:p>
        </p:txBody>
      </p:sp>
      <p:sp>
        <p:nvSpPr>
          <p:cNvPr id="8" name="Rectangle 7"/>
          <p:cNvSpPr/>
          <p:nvPr/>
        </p:nvSpPr>
        <p:spPr>
          <a:xfrm>
            <a:off x="0" y="3975088"/>
            <a:ext cx="6096000" cy="1631216"/>
          </a:xfrm>
          <a:prstGeom prst="rect">
            <a:avLst/>
          </a:prstGeom>
          <a:solidFill>
            <a:schemeClr val="tx1"/>
          </a:solidFill>
          <a:ln>
            <a:solidFill>
              <a:schemeClr val="bg1"/>
            </a:solidFill>
          </a:ln>
        </p:spPr>
        <p:txBody>
          <a:bodyPr>
            <a:spAutoFit/>
          </a:bodyPr>
          <a:lstStyle/>
          <a:p>
            <a:r>
              <a:rPr lang="en-US" sz="2000" dirty="0">
                <a:solidFill>
                  <a:schemeClr val="bg1"/>
                </a:solidFill>
              </a:rPr>
              <a:t>Given the difficulty of anticipating every possible issue, parties to a contract should be alert during the early stages of implementation for additional items to be agreed upon through written amendments or addendums.</a:t>
            </a:r>
          </a:p>
        </p:txBody>
      </p:sp>
    </p:spTree>
    <p:extLst>
      <p:ext uri="{BB962C8B-B14F-4D97-AF65-F5344CB8AC3E}">
        <p14:creationId xmlns:p14="http://schemas.microsoft.com/office/powerpoint/2010/main" val="2821516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rgbClr val="C00000"/>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0" y="2251987"/>
            <a:ext cx="6096000" cy="1631216"/>
          </a:xfrm>
          <a:prstGeom prst="rect">
            <a:avLst/>
          </a:prstGeom>
          <a:solidFill>
            <a:schemeClr val="tx1"/>
          </a:solidFill>
          <a:ln>
            <a:solidFill>
              <a:schemeClr val="bg1"/>
            </a:solidFill>
          </a:ln>
        </p:spPr>
        <p:txBody>
          <a:bodyPr>
            <a:spAutoFit/>
          </a:bodyPr>
          <a:lstStyle/>
          <a:p>
            <a:r>
              <a:rPr lang="en-US" sz="2000" dirty="0">
                <a:solidFill>
                  <a:schemeClr val="bg1"/>
                </a:solidFill>
              </a:rPr>
              <a:t>However organized, the parties’ obligations to each other should be clear, accurate and comprehensive. As already noted, it is easier to make another party perform as you expect if those expectations are in writing.</a:t>
            </a:r>
          </a:p>
        </p:txBody>
      </p:sp>
      <p:sp>
        <p:nvSpPr>
          <p:cNvPr id="7" name="Rectangle 6"/>
          <p:cNvSpPr/>
          <p:nvPr/>
        </p:nvSpPr>
        <p:spPr>
          <a:xfrm>
            <a:off x="0" y="4179257"/>
            <a:ext cx="6096000" cy="2554545"/>
          </a:xfrm>
          <a:prstGeom prst="rect">
            <a:avLst/>
          </a:prstGeom>
          <a:solidFill>
            <a:schemeClr val="tx1"/>
          </a:solidFill>
          <a:ln>
            <a:solidFill>
              <a:schemeClr val="bg1"/>
            </a:solidFill>
          </a:ln>
        </p:spPr>
        <p:txBody>
          <a:bodyPr>
            <a:spAutoFit/>
          </a:bodyPr>
          <a:lstStyle/>
          <a:p>
            <a:r>
              <a:rPr lang="en-US" sz="2000" dirty="0">
                <a:solidFill>
                  <a:schemeClr val="bg1"/>
                </a:solidFill>
              </a:rPr>
              <a:t>More importantly, if proper performance is not defined, weak performance likely will not constitute a breach of the agreement, making remedies such as offsets, price reductions, or even termination unavailable. Few things in business are more frustrating than failing to anticipate performance concerns that seem obvious in hindsight.</a:t>
            </a:r>
          </a:p>
        </p:txBody>
      </p:sp>
    </p:spTree>
    <p:extLst>
      <p:ext uri="{BB962C8B-B14F-4D97-AF65-F5344CB8AC3E}">
        <p14:creationId xmlns:p14="http://schemas.microsoft.com/office/powerpoint/2010/main" val="163446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rgbClr val="C00000"/>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923330"/>
          </a:xfrm>
          <a:prstGeom prst="rect">
            <a:avLst/>
          </a:prstGeom>
          <a:solidFill>
            <a:schemeClr val="tx1"/>
          </a:solidFill>
          <a:ln>
            <a:solidFill>
              <a:schemeClr val="bg1"/>
            </a:solidFill>
          </a:ln>
        </p:spPr>
        <p:txBody>
          <a:bodyPr wrap="square">
            <a:spAutoFit/>
          </a:bodyPr>
          <a:lstStyle/>
          <a:p>
            <a:r>
              <a:rPr lang="en-US" dirty="0">
                <a:solidFill>
                  <a:schemeClr val="bg1"/>
                </a:solidFill>
              </a:rPr>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1" y="3582759"/>
            <a:ext cx="6096000" cy="646331"/>
          </a:xfrm>
          <a:prstGeom prst="rect">
            <a:avLst/>
          </a:prstGeom>
          <a:noFill/>
          <a:ln>
            <a:solidFill>
              <a:schemeClr val="bg1"/>
            </a:solidFill>
          </a:ln>
        </p:spPr>
        <p:txBody>
          <a:bodyPr>
            <a:spAutoFit/>
          </a:bodyPr>
          <a:lstStyle/>
          <a:p>
            <a:r>
              <a:rPr lang="en-US" dirty="0">
                <a:solidFill>
                  <a:schemeClr val="bg1"/>
                </a:solidFill>
              </a:rPr>
              <a:t>What is it we are assuming or taking for granted that might be viewed differently by the other party?</a:t>
            </a:r>
          </a:p>
        </p:txBody>
      </p:sp>
      <p:sp>
        <p:nvSpPr>
          <p:cNvPr id="9" name="Rectangle 8"/>
          <p:cNvSpPr/>
          <p:nvPr/>
        </p:nvSpPr>
        <p:spPr>
          <a:xfrm>
            <a:off x="0" y="4772108"/>
            <a:ext cx="6096000" cy="400110"/>
          </a:xfrm>
          <a:prstGeom prst="rect">
            <a:avLst/>
          </a:prstGeom>
          <a:noFill/>
          <a:ln>
            <a:solidFill>
              <a:schemeClr val="bg1"/>
            </a:solidFill>
          </a:ln>
        </p:spPr>
        <p:txBody>
          <a:bodyPr>
            <a:spAutoFit/>
          </a:bodyPr>
          <a:lstStyle/>
          <a:p>
            <a:r>
              <a:rPr lang="en-US" sz="2000" dirty="0">
                <a:solidFill>
                  <a:schemeClr val="bg1"/>
                </a:solidFill>
              </a:rPr>
              <a:t>What exactly are we paying for?</a:t>
            </a:r>
          </a:p>
        </p:txBody>
      </p:sp>
      <p:sp>
        <p:nvSpPr>
          <p:cNvPr id="10" name="Rectangle 9"/>
          <p:cNvSpPr/>
          <p:nvPr/>
        </p:nvSpPr>
        <p:spPr>
          <a:xfrm>
            <a:off x="-1" y="5715236"/>
            <a:ext cx="6096000" cy="707886"/>
          </a:xfrm>
          <a:prstGeom prst="rect">
            <a:avLst/>
          </a:prstGeom>
          <a:noFill/>
          <a:ln>
            <a:solidFill>
              <a:schemeClr val="bg1"/>
            </a:solidFill>
          </a:ln>
        </p:spPr>
        <p:txBody>
          <a:bodyPr>
            <a:spAutoFit/>
          </a:bodyPr>
          <a:lstStyle/>
          <a:p>
            <a:r>
              <a:rPr lang="en-US" sz="2000" dirty="0">
                <a:solidFill>
                  <a:schemeClr val="bg1"/>
                </a:solidFill>
              </a:rPr>
              <a:t>And by omission or explicit exclusion, what should we not expect?</a:t>
            </a:r>
          </a:p>
        </p:txBody>
      </p:sp>
    </p:spTree>
    <p:extLst>
      <p:ext uri="{BB962C8B-B14F-4D97-AF65-F5344CB8AC3E}">
        <p14:creationId xmlns:p14="http://schemas.microsoft.com/office/powerpoint/2010/main" val="327173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rgbClr val="C00000"/>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923330"/>
          </a:xfrm>
          <a:prstGeom prst="rect">
            <a:avLst/>
          </a:prstGeom>
          <a:solidFill>
            <a:schemeClr val="tx1"/>
          </a:solidFill>
          <a:ln>
            <a:solidFill>
              <a:schemeClr val="bg1"/>
            </a:solidFill>
          </a:ln>
        </p:spPr>
        <p:txBody>
          <a:bodyPr wrap="square">
            <a:spAutoFit/>
          </a:bodyPr>
          <a:lstStyle/>
          <a:p>
            <a:r>
              <a:rPr lang="en-US" dirty="0">
                <a:solidFill>
                  <a:schemeClr val="bg1"/>
                </a:solidFill>
              </a:rPr>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1" y="3582759"/>
            <a:ext cx="6096000" cy="707886"/>
          </a:xfrm>
          <a:prstGeom prst="rect">
            <a:avLst/>
          </a:prstGeom>
          <a:noFill/>
          <a:ln>
            <a:solidFill>
              <a:schemeClr val="bg1"/>
            </a:solidFill>
          </a:ln>
        </p:spPr>
        <p:txBody>
          <a:bodyPr>
            <a:spAutoFit/>
          </a:bodyPr>
          <a:lstStyle/>
          <a:p>
            <a:r>
              <a:rPr lang="en-US" sz="2000" dirty="0">
                <a:solidFill>
                  <a:schemeClr val="bg1"/>
                </a:solidFill>
              </a:rPr>
              <a:t>When must the work or other performance be completed?</a:t>
            </a:r>
          </a:p>
        </p:txBody>
      </p:sp>
      <p:sp>
        <p:nvSpPr>
          <p:cNvPr id="9" name="Rectangle 8"/>
          <p:cNvSpPr/>
          <p:nvPr/>
        </p:nvSpPr>
        <p:spPr>
          <a:xfrm>
            <a:off x="0" y="4772108"/>
            <a:ext cx="6096000" cy="400110"/>
          </a:xfrm>
          <a:prstGeom prst="rect">
            <a:avLst/>
          </a:prstGeom>
          <a:noFill/>
          <a:ln>
            <a:solidFill>
              <a:schemeClr val="bg1"/>
            </a:solidFill>
          </a:ln>
        </p:spPr>
        <p:txBody>
          <a:bodyPr>
            <a:spAutoFit/>
          </a:bodyPr>
          <a:lstStyle/>
          <a:p>
            <a:r>
              <a:rPr lang="en-US" sz="2000" dirty="0">
                <a:solidFill>
                  <a:schemeClr val="bg1"/>
                </a:solidFill>
              </a:rPr>
              <a:t>What does completion look like?</a:t>
            </a:r>
          </a:p>
        </p:txBody>
      </p:sp>
      <p:sp>
        <p:nvSpPr>
          <p:cNvPr id="10" name="Rectangle 9"/>
          <p:cNvSpPr/>
          <p:nvPr/>
        </p:nvSpPr>
        <p:spPr>
          <a:xfrm>
            <a:off x="-1" y="5715236"/>
            <a:ext cx="6096000" cy="707886"/>
          </a:xfrm>
          <a:prstGeom prst="rect">
            <a:avLst/>
          </a:prstGeom>
          <a:noFill/>
          <a:ln>
            <a:solidFill>
              <a:schemeClr val="bg1"/>
            </a:solidFill>
          </a:ln>
        </p:spPr>
        <p:txBody>
          <a:bodyPr>
            <a:spAutoFit/>
          </a:bodyPr>
          <a:lstStyle/>
          <a:p>
            <a:r>
              <a:rPr lang="en-US" sz="2000" dirty="0">
                <a:solidFill>
                  <a:schemeClr val="bg1"/>
                </a:solidFill>
              </a:rPr>
              <a:t>What are the specifications against which successful performance will be measured?</a:t>
            </a:r>
          </a:p>
        </p:txBody>
      </p:sp>
    </p:spTree>
    <p:extLst>
      <p:ext uri="{BB962C8B-B14F-4D97-AF65-F5344CB8AC3E}">
        <p14:creationId xmlns:p14="http://schemas.microsoft.com/office/powerpoint/2010/main" val="1712562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rgbClr val="C00000"/>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923330"/>
          </a:xfrm>
          <a:prstGeom prst="rect">
            <a:avLst/>
          </a:prstGeom>
          <a:solidFill>
            <a:schemeClr val="tx1"/>
          </a:solidFill>
          <a:ln>
            <a:solidFill>
              <a:schemeClr val="bg1"/>
            </a:solidFill>
          </a:ln>
        </p:spPr>
        <p:txBody>
          <a:bodyPr wrap="square">
            <a:spAutoFit/>
          </a:bodyPr>
          <a:lstStyle/>
          <a:p>
            <a:r>
              <a:rPr lang="en-US" dirty="0">
                <a:solidFill>
                  <a:schemeClr val="bg1"/>
                </a:solidFill>
              </a:rPr>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2" y="3582759"/>
            <a:ext cx="6655325" cy="1015663"/>
          </a:xfrm>
          <a:prstGeom prst="rect">
            <a:avLst/>
          </a:prstGeom>
          <a:noFill/>
          <a:ln>
            <a:solidFill>
              <a:schemeClr val="bg1"/>
            </a:solidFill>
          </a:ln>
        </p:spPr>
        <p:txBody>
          <a:bodyPr wrap="square">
            <a:spAutoFit/>
          </a:bodyPr>
          <a:lstStyle/>
          <a:p>
            <a:r>
              <a:rPr lang="en-US" sz="2000" dirty="0">
                <a:solidFill>
                  <a:schemeClr val="bg1"/>
                </a:solidFill>
              </a:rPr>
              <a:t>Where specialized skills are involved, is it important that specific, named personnel perform or supervise the work, or otherwise remain involved and available?</a:t>
            </a:r>
          </a:p>
        </p:txBody>
      </p:sp>
      <p:sp>
        <p:nvSpPr>
          <p:cNvPr id="9" name="Rectangle 8"/>
          <p:cNvSpPr/>
          <p:nvPr/>
        </p:nvSpPr>
        <p:spPr>
          <a:xfrm>
            <a:off x="0" y="4772108"/>
            <a:ext cx="6096000" cy="1323439"/>
          </a:xfrm>
          <a:prstGeom prst="rect">
            <a:avLst/>
          </a:prstGeom>
          <a:noFill/>
          <a:ln>
            <a:solidFill>
              <a:schemeClr val="bg1"/>
            </a:solidFill>
          </a:ln>
        </p:spPr>
        <p:txBody>
          <a:bodyPr>
            <a:spAutoFit/>
          </a:bodyPr>
          <a:lstStyle/>
          <a:p>
            <a:r>
              <a:rPr lang="en-US" sz="2000" dirty="0">
                <a:solidFill>
                  <a:schemeClr val="bg1"/>
                </a:solidFill>
              </a:rPr>
              <a:t>Are we making assumptions or anticipating conditions, the nonoccurrence of which will justify the other party’s non performance, partial performance, or delayed performance?</a:t>
            </a:r>
          </a:p>
        </p:txBody>
      </p:sp>
    </p:spTree>
    <p:extLst>
      <p:ext uri="{BB962C8B-B14F-4D97-AF65-F5344CB8AC3E}">
        <p14:creationId xmlns:p14="http://schemas.microsoft.com/office/powerpoint/2010/main" val="866423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rgbClr val="C00000"/>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923330"/>
          </a:xfrm>
          <a:prstGeom prst="rect">
            <a:avLst/>
          </a:prstGeom>
          <a:solidFill>
            <a:schemeClr val="tx1"/>
          </a:solidFill>
          <a:ln>
            <a:solidFill>
              <a:schemeClr val="bg1"/>
            </a:solidFill>
          </a:ln>
        </p:spPr>
        <p:txBody>
          <a:bodyPr wrap="square">
            <a:spAutoFit/>
          </a:bodyPr>
          <a:lstStyle/>
          <a:p>
            <a:r>
              <a:rPr lang="en-US" dirty="0">
                <a:solidFill>
                  <a:schemeClr val="bg1"/>
                </a:solidFill>
              </a:rPr>
              <a:t>Careful drafting of the parties’ obligations usually requires asking oneself and one’s colleagues thoughtful questions about areas of potential disagreement, confusion, mutual mistake, performance shortcomings, and other such concerns that might arise in a new business relationship:</a:t>
            </a:r>
          </a:p>
        </p:txBody>
      </p:sp>
      <p:sp>
        <p:nvSpPr>
          <p:cNvPr id="7" name="Rectangle 6"/>
          <p:cNvSpPr/>
          <p:nvPr/>
        </p:nvSpPr>
        <p:spPr>
          <a:xfrm>
            <a:off x="-2" y="3582759"/>
            <a:ext cx="6655325" cy="1323439"/>
          </a:xfrm>
          <a:prstGeom prst="rect">
            <a:avLst/>
          </a:prstGeom>
          <a:noFill/>
          <a:ln>
            <a:solidFill>
              <a:schemeClr val="bg1"/>
            </a:solidFill>
          </a:ln>
        </p:spPr>
        <p:txBody>
          <a:bodyPr wrap="square">
            <a:spAutoFit/>
          </a:bodyPr>
          <a:lstStyle/>
          <a:p>
            <a:r>
              <a:rPr lang="en-US" sz="2000" dirty="0">
                <a:solidFill>
                  <a:schemeClr val="bg1"/>
                </a:solidFill>
              </a:rPr>
              <a:t>Are “change orders” or other performance modifications possible or anticipated? How will they be priced? How will they be prioritized by the performing party?</a:t>
            </a:r>
          </a:p>
        </p:txBody>
      </p:sp>
      <p:sp>
        <p:nvSpPr>
          <p:cNvPr id="9" name="Rectangle 8"/>
          <p:cNvSpPr/>
          <p:nvPr/>
        </p:nvSpPr>
        <p:spPr>
          <a:xfrm>
            <a:off x="-2" y="5559862"/>
            <a:ext cx="6096000" cy="707886"/>
          </a:xfrm>
          <a:prstGeom prst="rect">
            <a:avLst/>
          </a:prstGeom>
          <a:noFill/>
          <a:ln>
            <a:solidFill>
              <a:schemeClr val="bg1"/>
            </a:solidFill>
          </a:ln>
        </p:spPr>
        <p:txBody>
          <a:bodyPr>
            <a:spAutoFit/>
          </a:bodyPr>
          <a:lstStyle/>
          <a:p>
            <a:r>
              <a:rPr lang="en-US" sz="2000" dirty="0">
                <a:solidFill>
                  <a:schemeClr val="bg1"/>
                </a:solidFill>
              </a:rPr>
              <a:t>Are support services provided? If so, how are they priced and what are the service level standards?</a:t>
            </a:r>
          </a:p>
        </p:txBody>
      </p:sp>
    </p:spTree>
    <p:extLst>
      <p:ext uri="{BB962C8B-B14F-4D97-AF65-F5344CB8AC3E}">
        <p14:creationId xmlns:p14="http://schemas.microsoft.com/office/powerpoint/2010/main" val="269464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rgbClr val="C00000"/>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1631216"/>
          </a:xfrm>
          <a:prstGeom prst="rect">
            <a:avLst/>
          </a:prstGeom>
          <a:solidFill>
            <a:schemeClr val="tx1"/>
          </a:solidFill>
          <a:ln>
            <a:solidFill>
              <a:schemeClr val="bg1"/>
            </a:solidFill>
          </a:ln>
        </p:spPr>
        <p:txBody>
          <a:bodyPr wrap="square">
            <a:spAutoFit/>
          </a:bodyPr>
          <a:lstStyle/>
          <a:p>
            <a:r>
              <a:rPr lang="en-US" sz="2000" dirty="0">
                <a:solidFill>
                  <a:schemeClr val="bg1"/>
                </a:solidFill>
              </a:rPr>
              <a:t>When another party objects to detailing their obligations and when negotiating tensions start to arise around those issues, non-lawyers are sometimes tempted to back down and agree to “high level” performance descriptions. Capitulation to poorly detailed performance obligations usually also involves falling for the other party’s oral assurances that the details will be amicably worked out by the parties as they go.</a:t>
            </a:r>
          </a:p>
        </p:txBody>
      </p:sp>
      <p:sp>
        <p:nvSpPr>
          <p:cNvPr id="9" name="Rectangle 8"/>
          <p:cNvSpPr/>
          <p:nvPr/>
        </p:nvSpPr>
        <p:spPr>
          <a:xfrm>
            <a:off x="0" y="5165693"/>
            <a:ext cx="6096000" cy="1015663"/>
          </a:xfrm>
          <a:prstGeom prst="rect">
            <a:avLst/>
          </a:prstGeom>
          <a:solidFill>
            <a:schemeClr val="tx1"/>
          </a:solidFill>
          <a:ln>
            <a:solidFill>
              <a:schemeClr val="bg1"/>
            </a:solidFill>
          </a:ln>
        </p:spPr>
        <p:txBody>
          <a:bodyPr>
            <a:spAutoFit/>
          </a:bodyPr>
          <a:lstStyle/>
          <a:p>
            <a:r>
              <a:rPr lang="en-US" sz="2000" dirty="0">
                <a:solidFill>
                  <a:schemeClr val="bg1"/>
                </a:solidFill>
              </a:rPr>
              <a:t>It is perilous to believe that critical performance details will be successfully worked out once the ink is dry. </a:t>
            </a:r>
          </a:p>
        </p:txBody>
      </p:sp>
    </p:spTree>
    <p:extLst>
      <p:ext uri="{BB962C8B-B14F-4D97-AF65-F5344CB8AC3E}">
        <p14:creationId xmlns:p14="http://schemas.microsoft.com/office/powerpoint/2010/main" val="45719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rgbClr val="C00000"/>
          </a:solidFill>
          <a:ln>
            <a:solidFill>
              <a:schemeClr val="bg1"/>
            </a:solidFill>
          </a:ln>
        </p:spPr>
        <p:txBody>
          <a:bodyPr>
            <a:spAutoFit/>
          </a:bodyPr>
          <a:lstStyle/>
          <a:p>
            <a:r>
              <a:rPr lang="en-US" sz="2400" b="1" dirty="0"/>
              <a:t>Anticipate Performance Concerns</a:t>
            </a:r>
          </a:p>
        </p:txBody>
      </p:sp>
      <p:sp>
        <p:nvSpPr>
          <p:cNvPr id="8" name="Rectangle 7"/>
          <p:cNvSpPr/>
          <p:nvPr/>
        </p:nvSpPr>
        <p:spPr>
          <a:xfrm>
            <a:off x="-1" y="2251987"/>
            <a:ext cx="10963373" cy="1477328"/>
          </a:xfrm>
          <a:prstGeom prst="rect">
            <a:avLst/>
          </a:prstGeom>
          <a:solidFill>
            <a:schemeClr val="tx1"/>
          </a:solidFill>
          <a:ln>
            <a:solidFill>
              <a:schemeClr val="bg1"/>
            </a:solidFill>
          </a:ln>
        </p:spPr>
        <p:txBody>
          <a:bodyPr wrap="square">
            <a:spAutoFit/>
          </a:bodyPr>
          <a:lstStyle/>
          <a:p>
            <a:r>
              <a:rPr lang="en-US" dirty="0">
                <a:solidFill>
                  <a:schemeClr val="bg1"/>
                </a:solidFill>
              </a:rPr>
              <a:t>When technical specifications or design elements truly do need to be worked out collaboratively, the best approach is to describe that specification development process in the agreement, bind the parties to a completion timeline, agree that the resulting performance details will become an enforceable addendum to the agreement, and provide for a right of termination in case the parties are unable to timely agree on performance details.</a:t>
            </a:r>
          </a:p>
        </p:txBody>
      </p:sp>
      <p:sp>
        <p:nvSpPr>
          <p:cNvPr id="9" name="Rectangle 8"/>
          <p:cNvSpPr/>
          <p:nvPr/>
        </p:nvSpPr>
        <p:spPr>
          <a:xfrm>
            <a:off x="0" y="5165693"/>
            <a:ext cx="6096000" cy="1200329"/>
          </a:xfrm>
          <a:prstGeom prst="rect">
            <a:avLst/>
          </a:prstGeom>
          <a:solidFill>
            <a:schemeClr val="tx1"/>
          </a:solidFill>
          <a:ln>
            <a:solidFill>
              <a:schemeClr val="bg1"/>
            </a:solidFill>
          </a:ln>
        </p:spPr>
        <p:txBody>
          <a:bodyPr>
            <a:spAutoFit/>
          </a:bodyPr>
          <a:lstStyle/>
          <a:p>
            <a:r>
              <a:rPr lang="en-US" dirty="0">
                <a:solidFill>
                  <a:schemeClr val="bg1"/>
                </a:solidFill>
              </a:rPr>
              <a:t>Although there is no perfect substitute for experience, one way to learn techniques for describing performance obligations is to analyze a number of contracts in the same industry.</a:t>
            </a:r>
          </a:p>
        </p:txBody>
      </p:sp>
    </p:spTree>
    <p:extLst>
      <p:ext uri="{BB962C8B-B14F-4D97-AF65-F5344CB8AC3E}">
        <p14:creationId xmlns:p14="http://schemas.microsoft.com/office/powerpoint/2010/main" val="1948114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rgbClr val="C00000"/>
          </a:solidFill>
          <a:ln>
            <a:solidFill>
              <a:schemeClr val="bg1"/>
            </a:solidFill>
          </a:ln>
        </p:spPr>
        <p:txBody>
          <a:bodyPr>
            <a:spAutoFit/>
          </a:bodyPr>
          <a:lstStyle/>
          <a:p>
            <a:r>
              <a:rPr lang="en-US" sz="2400" b="1" dirty="0"/>
              <a:t>Service Level Agreements</a:t>
            </a:r>
          </a:p>
        </p:txBody>
      </p:sp>
      <p:sp>
        <p:nvSpPr>
          <p:cNvPr id="8" name="Rectangle 7"/>
          <p:cNvSpPr/>
          <p:nvPr/>
        </p:nvSpPr>
        <p:spPr>
          <a:xfrm>
            <a:off x="-1" y="2251987"/>
            <a:ext cx="10963373"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Performance obligations in technology contracts and in various types of services agreements often also include a separate schedule of commitments under the caption “Service Level Standards” or “Service Level Agreement.”</a:t>
            </a:r>
          </a:p>
        </p:txBody>
      </p:sp>
      <p:sp>
        <p:nvSpPr>
          <p:cNvPr id="9" name="Rectangle 8"/>
          <p:cNvSpPr/>
          <p:nvPr/>
        </p:nvSpPr>
        <p:spPr>
          <a:xfrm>
            <a:off x="-1" y="4157025"/>
            <a:ext cx="6096000" cy="1631216"/>
          </a:xfrm>
          <a:prstGeom prst="rect">
            <a:avLst/>
          </a:prstGeom>
          <a:solidFill>
            <a:schemeClr val="tx1"/>
          </a:solidFill>
          <a:ln>
            <a:solidFill>
              <a:schemeClr val="bg1"/>
            </a:solidFill>
          </a:ln>
        </p:spPr>
        <p:txBody>
          <a:bodyPr>
            <a:spAutoFit/>
          </a:bodyPr>
          <a:lstStyle/>
          <a:p>
            <a:r>
              <a:rPr lang="en-US" sz="2000" dirty="0">
                <a:solidFill>
                  <a:schemeClr val="bg1"/>
                </a:solidFill>
              </a:rPr>
              <a:t>These Service Level Agreements, or “SLAs” for short, often include metrics for specific aspects of performance, timelines for responding to “service level failures,” and monetary and/or termination penalties for service level failures.</a:t>
            </a:r>
          </a:p>
        </p:txBody>
      </p:sp>
    </p:spTree>
    <p:extLst>
      <p:ext uri="{BB962C8B-B14F-4D97-AF65-F5344CB8AC3E}">
        <p14:creationId xmlns:p14="http://schemas.microsoft.com/office/powerpoint/2010/main" val="994383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rgbClr val="C00000"/>
          </a:solidFill>
          <a:ln>
            <a:solidFill>
              <a:schemeClr val="bg1"/>
            </a:solidFill>
          </a:ln>
        </p:spPr>
        <p:txBody>
          <a:bodyPr>
            <a:spAutoFit/>
          </a:bodyPr>
          <a:lstStyle/>
          <a:p>
            <a:r>
              <a:rPr lang="en-US" sz="2400" b="1" dirty="0"/>
              <a:t>Service Level Agreements</a:t>
            </a:r>
          </a:p>
        </p:txBody>
      </p:sp>
      <p:sp>
        <p:nvSpPr>
          <p:cNvPr id="8" name="Rectangle 7"/>
          <p:cNvSpPr/>
          <p:nvPr/>
        </p:nvSpPr>
        <p:spPr>
          <a:xfrm>
            <a:off x="-1" y="2251987"/>
            <a:ext cx="10963373"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SLAs often cover things like how quickly customer service phones will be answered, the percentage of time that web based platforms will be available and glitch-free, and the speed with which product returns will be processed for dissatisfied online purchasers.</a:t>
            </a:r>
          </a:p>
        </p:txBody>
      </p:sp>
      <p:sp>
        <p:nvSpPr>
          <p:cNvPr id="9" name="Rectangle 8"/>
          <p:cNvSpPr/>
          <p:nvPr/>
        </p:nvSpPr>
        <p:spPr>
          <a:xfrm>
            <a:off x="-1" y="4157025"/>
            <a:ext cx="6096000" cy="2554545"/>
          </a:xfrm>
          <a:prstGeom prst="rect">
            <a:avLst/>
          </a:prstGeom>
          <a:solidFill>
            <a:schemeClr val="tx1"/>
          </a:solidFill>
          <a:ln>
            <a:solidFill>
              <a:schemeClr val="bg1"/>
            </a:solidFill>
          </a:ln>
        </p:spPr>
        <p:txBody>
          <a:bodyPr>
            <a:spAutoFit/>
          </a:bodyPr>
          <a:lstStyle/>
          <a:p>
            <a:r>
              <a:rPr lang="en-US" sz="2000" dirty="0">
                <a:solidFill>
                  <a:schemeClr val="bg1"/>
                </a:solidFill>
              </a:rPr>
              <a:t>Consider whether any part of another party’s performance can be quantified and how corrective action and fee credits or offsets might be triggered by various types and degrees of performance failures. Consider what penalties will be necessary either to inspire appropriate performance or to compensate for performance failures.</a:t>
            </a:r>
          </a:p>
        </p:txBody>
      </p:sp>
    </p:spTree>
    <p:extLst>
      <p:ext uri="{BB962C8B-B14F-4D97-AF65-F5344CB8AC3E}">
        <p14:creationId xmlns:p14="http://schemas.microsoft.com/office/powerpoint/2010/main" val="3197549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6096000" cy="461665"/>
          </a:xfrm>
          <a:prstGeom prst="rect">
            <a:avLst/>
          </a:prstGeom>
          <a:solidFill>
            <a:srgbClr val="C00000"/>
          </a:solidFill>
          <a:ln>
            <a:solidFill>
              <a:schemeClr val="bg1"/>
            </a:solidFill>
          </a:ln>
        </p:spPr>
        <p:txBody>
          <a:bodyPr>
            <a:spAutoFit/>
          </a:bodyPr>
          <a:lstStyle/>
          <a:p>
            <a:r>
              <a:rPr lang="en-US" sz="2400" b="1" dirty="0"/>
              <a:t>Service Level Agreements</a:t>
            </a:r>
          </a:p>
        </p:txBody>
      </p:sp>
      <p:sp>
        <p:nvSpPr>
          <p:cNvPr id="8" name="Rectangle 7"/>
          <p:cNvSpPr/>
          <p:nvPr/>
        </p:nvSpPr>
        <p:spPr>
          <a:xfrm>
            <a:off x="-1" y="2251987"/>
            <a:ext cx="10963373"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Rights of termination can be triggered based upon a certain number of SLA failures, total “system downtime” within a particular time frame, or some other calculation relevant to a party’s potential performance shortcomings.</a:t>
            </a:r>
          </a:p>
        </p:txBody>
      </p:sp>
      <p:sp>
        <p:nvSpPr>
          <p:cNvPr id="9" name="Rectangle 8"/>
          <p:cNvSpPr/>
          <p:nvPr/>
        </p:nvSpPr>
        <p:spPr>
          <a:xfrm>
            <a:off x="-1" y="3718679"/>
            <a:ext cx="6096000" cy="3139321"/>
          </a:xfrm>
          <a:prstGeom prst="rect">
            <a:avLst/>
          </a:prstGeom>
          <a:solidFill>
            <a:schemeClr val="tx1"/>
          </a:solidFill>
          <a:ln>
            <a:solidFill>
              <a:schemeClr val="bg1"/>
            </a:solidFill>
          </a:ln>
        </p:spPr>
        <p:txBody>
          <a:bodyPr>
            <a:spAutoFit/>
          </a:bodyPr>
          <a:lstStyle/>
          <a:p>
            <a:r>
              <a:rPr lang="en-US" dirty="0">
                <a:solidFill>
                  <a:schemeClr val="bg1"/>
                </a:solidFill>
              </a:rPr>
              <a:t>In the example above involving ACME Fulfillment, SLAs might specify that 99% of orders will be shipped by the following business day, that customer returns will be processed within certain timeframes, that customer calls will be answered within a certain number of seconds, and that customer concerns will be satisfactorily resolved within a certain number of hours or days. Fee credits or offsets might then be triggered by specified percentages of late shipments, percentages of calls returned late or answered slowly, or percentages of customer complaints not timely resolved.</a:t>
            </a:r>
          </a:p>
        </p:txBody>
      </p:sp>
    </p:spTree>
    <p:extLst>
      <p:ext uri="{BB962C8B-B14F-4D97-AF65-F5344CB8AC3E}">
        <p14:creationId xmlns:p14="http://schemas.microsoft.com/office/powerpoint/2010/main" val="869126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3214540" cy="461665"/>
          </a:xfrm>
          <a:prstGeom prst="rect">
            <a:avLst/>
          </a:prstGeom>
          <a:solidFill>
            <a:srgbClr val="C00000"/>
          </a:solidFill>
          <a:ln>
            <a:solidFill>
              <a:schemeClr val="bg1"/>
            </a:solidFill>
          </a:ln>
        </p:spPr>
        <p:txBody>
          <a:bodyPr wrap="square">
            <a:spAutoFit/>
          </a:bodyPr>
          <a:lstStyle/>
          <a:p>
            <a:r>
              <a:rPr lang="en-US" sz="2400" b="1" dirty="0"/>
              <a:t>Seller Concerns</a:t>
            </a:r>
          </a:p>
        </p:txBody>
      </p:sp>
      <p:sp>
        <p:nvSpPr>
          <p:cNvPr id="8" name="Rectangle 7"/>
          <p:cNvSpPr/>
          <p:nvPr/>
        </p:nvSpPr>
        <p:spPr>
          <a:xfrm>
            <a:off x="-1" y="2251987"/>
            <a:ext cx="10963373" cy="1754326"/>
          </a:xfrm>
          <a:prstGeom prst="rect">
            <a:avLst/>
          </a:prstGeom>
          <a:solidFill>
            <a:schemeClr val="tx1"/>
          </a:solidFill>
          <a:ln>
            <a:solidFill>
              <a:schemeClr val="bg1"/>
            </a:solidFill>
          </a:ln>
        </p:spPr>
        <p:txBody>
          <a:bodyPr wrap="square">
            <a:spAutoFit/>
          </a:bodyPr>
          <a:lstStyle/>
          <a:p>
            <a:r>
              <a:rPr lang="en-US" dirty="0">
                <a:solidFill>
                  <a:schemeClr val="bg1"/>
                </a:solidFill>
              </a:rPr>
              <a:t>It is important for a seller or other party with substantial performance obligations to carefully consider whether the occurrence or non-occurrence of certain assumptions or contingencies might cause performance to become more difficult or costly. If costs of raw materials necessary for performance are volatile, for example, a seller should consider providing for price increases that are tied to increases in raw materials costs. Everything is negotiable prior to signing. That is when to think through assumptions and contingencies.</a:t>
            </a:r>
          </a:p>
        </p:txBody>
      </p:sp>
    </p:spTree>
    <p:extLst>
      <p:ext uri="{BB962C8B-B14F-4D97-AF65-F5344CB8AC3E}">
        <p14:creationId xmlns:p14="http://schemas.microsoft.com/office/powerpoint/2010/main" val="401033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668" y="0"/>
            <a:ext cx="2553199"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smtClean="0">
                <a:solidFill>
                  <a:schemeClr val="accent5"/>
                </a:solidFill>
                <a:effectLst>
                  <a:outerShdw blurRad="38100" dist="38100" dir="2700000" algn="tl">
                    <a:srgbClr val="000000">
                      <a:alpha val="43137"/>
                    </a:srgbClr>
                  </a:outerShdw>
                </a:effectLst>
              </a:rPr>
              <a:t>Common terms</a:t>
            </a:r>
            <a:endParaRPr lang="en-US" sz="2400" b="1" dirty="0">
              <a:solidFill>
                <a:schemeClr val="accent5"/>
              </a:solidFill>
              <a:effectLst>
                <a:outerShdw blurRad="38100" dist="38100" dir="2700000" algn="tl">
                  <a:srgbClr val="000000">
                    <a:alpha val="43137"/>
                  </a:srgbClr>
                </a:outerShdw>
              </a:effectLst>
            </a:endParaRPr>
          </a:p>
        </p:txBody>
      </p:sp>
      <p:sp>
        <p:nvSpPr>
          <p:cNvPr id="6" name="Rectangle 5"/>
          <p:cNvSpPr/>
          <p:nvPr/>
        </p:nvSpPr>
        <p:spPr>
          <a:xfrm>
            <a:off x="0" y="736549"/>
            <a:ext cx="5483168" cy="461665"/>
          </a:xfrm>
          <a:prstGeom prst="rect">
            <a:avLst/>
          </a:prstGeom>
          <a:solidFill>
            <a:schemeClr val="bg1">
              <a:lumMod val="75000"/>
              <a:lumOff val="25000"/>
            </a:schemeClr>
          </a:solidFill>
        </p:spPr>
        <p:txBody>
          <a:bodyPr wrap="none">
            <a:spAutoFit/>
          </a:bodyPr>
          <a:lstStyle/>
          <a:p>
            <a:r>
              <a:rPr lang="en-US" sz="2400" b="1" dirty="0"/>
              <a:t>Obligations of the Parties/Services</a:t>
            </a:r>
          </a:p>
        </p:txBody>
      </p:sp>
      <p:sp>
        <p:nvSpPr>
          <p:cNvPr id="3" name="Rectangle 2"/>
          <p:cNvSpPr/>
          <p:nvPr/>
        </p:nvSpPr>
        <p:spPr>
          <a:xfrm>
            <a:off x="0" y="1494268"/>
            <a:ext cx="3214540" cy="461665"/>
          </a:xfrm>
          <a:prstGeom prst="rect">
            <a:avLst/>
          </a:prstGeom>
          <a:solidFill>
            <a:srgbClr val="C00000"/>
          </a:solidFill>
          <a:ln>
            <a:solidFill>
              <a:schemeClr val="bg1"/>
            </a:solidFill>
          </a:ln>
        </p:spPr>
        <p:txBody>
          <a:bodyPr wrap="square">
            <a:spAutoFit/>
          </a:bodyPr>
          <a:lstStyle/>
          <a:p>
            <a:r>
              <a:rPr lang="en-US" sz="2400" b="1" dirty="0"/>
              <a:t>Seller Concerns</a:t>
            </a:r>
          </a:p>
        </p:txBody>
      </p:sp>
      <p:sp>
        <p:nvSpPr>
          <p:cNvPr id="8" name="Rectangle 7"/>
          <p:cNvSpPr/>
          <p:nvPr/>
        </p:nvSpPr>
        <p:spPr>
          <a:xfrm>
            <a:off x="-1" y="2251987"/>
            <a:ext cx="10963373" cy="1631216"/>
          </a:xfrm>
          <a:prstGeom prst="rect">
            <a:avLst/>
          </a:prstGeom>
          <a:solidFill>
            <a:schemeClr val="tx1"/>
          </a:solidFill>
          <a:ln>
            <a:solidFill>
              <a:schemeClr val="bg1"/>
            </a:solidFill>
          </a:ln>
        </p:spPr>
        <p:txBody>
          <a:bodyPr wrap="square">
            <a:spAutoFit/>
          </a:bodyPr>
          <a:lstStyle/>
          <a:p>
            <a:r>
              <a:rPr lang="en-US" sz="2000" dirty="0">
                <a:solidFill>
                  <a:schemeClr val="bg1"/>
                </a:solidFill>
              </a:rPr>
              <a:t>In contracts for construction projects, these are often called “escalation” clauses, and they often provide for increased compensation to contractors when market prices for certain materials such as cement or lumber increase beyond specified levels. Similar provisions should be considered by any seller where market prices for key materials or components could otherwise make an agreement “uneconomic.”</a:t>
            </a:r>
          </a:p>
        </p:txBody>
      </p:sp>
    </p:spTree>
    <p:extLst>
      <p:ext uri="{BB962C8B-B14F-4D97-AF65-F5344CB8AC3E}">
        <p14:creationId xmlns:p14="http://schemas.microsoft.com/office/powerpoint/2010/main" val="2246537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3851</TotalTime>
  <Words>4088</Words>
  <Application>Microsoft Office PowerPoint</Application>
  <PresentationFormat>Widescreen</PresentationFormat>
  <Paragraphs>214</Paragraphs>
  <Slides>50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50</vt:i4>
      </vt:variant>
    </vt:vector>
  </HeadingPairs>
  <TitlesOfParts>
    <vt:vector size="55" baseType="lpstr">
      <vt:lpstr>Arial</vt:lpstr>
      <vt:lpstr>Bookman Old Style</vt:lpstr>
      <vt:lpstr>Calibri</vt:lpstr>
      <vt:lpstr>Rockwell</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85</cp:revision>
  <dcterms:created xsi:type="dcterms:W3CDTF">2022-09-25T19:21:25Z</dcterms:created>
  <dcterms:modified xsi:type="dcterms:W3CDTF">2022-11-12T01:25:01Z</dcterms:modified>
</cp:coreProperties>
</file>