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259" r:id="rId3"/>
    <p:sldId id="260"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40"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64" d="100"/>
          <a:sy n="64" d="100"/>
        </p:scale>
        <p:origin x="900"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11/08/43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49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91143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940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9452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83771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5690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08821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386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49514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0557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0517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2862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8312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57949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60158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9657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4534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575546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10871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84416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16282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65296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06157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02921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73220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72981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99608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57990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731379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045071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17749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4237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285028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80558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3744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078213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9548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17623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38478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64038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179949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7824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59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11/08/43</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11/08/43</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33594" y="357522"/>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9967" y="402258"/>
            <a:ext cx="6714451" cy="197233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433777" y="3125529"/>
            <a:ext cx="5882401" cy="1034667"/>
          </a:xfrm>
          <a:prstGeom prst="rect">
            <a:avLst/>
          </a:prstGeom>
          <a:noFill/>
          <a:ln>
            <a:noFill/>
          </a:ln>
        </p:spPr>
      </p:pic>
      <p:sp>
        <p:nvSpPr>
          <p:cNvPr id="90" name="Google Shape;90;p1"/>
          <p:cNvSpPr txBox="1"/>
          <p:nvPr/>
        </p:nvSpPr>
        <p:spPr>
          <a:xfrm>
            <a:off x="474133" y="715791"/>
            <a:ext cx="5250155"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Ahmed </a:t>
            </a:r>
            <a:r>
              <a:rPr lang="en-US" sz="2800" dirty="0" err="1">
                <a:solidFill>
                  <a:srgbClr val="24A9E1"/>
                </a:solidFill>
                <a:latin typeface="Tajawal Medium"/>
                <a:ea typeface="Tajawal Medium"/>
                <a:cs typeface="Tajawal Medium"/>
                <a:sym typeface="Tajawal Medium"/>
              </a:rPr>
              <a:t>Alqarni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9</a:t>
            </a:r>
            <a:endParaRPr sz="2800" dirty="0">
              <a:solidFill>
                <a:srgbClr val="FF9518"/>
              </a:solidFill>
              <a:latin typeface="Tajawal Medium"/>
              <a:ea typeface="Tajawal Medium"/>
              <a:cs typeface="Tajawal Medium"/>
              <a:sym typeface="Tajawal Medium"/>
            </a:endParaRPr>
          </a:p>
        </p:txBody>
      </p:sp>
      <p:sp>
        <p:nvSpPr>
          <p:cNvPr id="91" name="Google Shape;91;p1"/>
          <p:cNvSpPr txBox="1"/>
          <p:nvPr/>
        </p:nvSpPr>
        <p:spPr>
          <a:xfrm>
            <a:off x="6995710" y="3159395"/>
            <a:ext cx="4155305"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MGM115 </a:t>
            </a:r>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Critical Thinking</a:t>
            </a:r>
            <a:endParaRPr lang="en-US" sz="2800" dirty="0">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30614" y="-4924"/>
            <a:ext cx="10982863" cy="2204822"/>
          </a:xfrm>
          <a:prstGeom prst="rect">
            <a:avLst/>
          </a:prstGeom>
          <a:noFill/>
          <a:ln>
            <a:noFill/>
          </a:ln>
        </p:spPr>
      </p:pic>
      <p:sp>
        <p:nvSpPr>
          <p:cNvPr id="127" name="Google Shape;127;p4"/>
          <p:cNvSpPr txBox="1"/>
          <p:nvPr/>
        </p:nvSpPr>
        <p:spPr>
          <a:xfrm>
            <a:off x="300867" y="236724"/>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28" name="Google Shape;128;p4"/>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9" name="TextBox 8">
            <a:extLst>
              <a:ext uri="{FF2B5EF4-FFF2-40B4-BE49-F238E27FC236}">
                <a16:creationId xmlns:a16="http://schemas.microsoft.com/office/drawing/2014/main" id="{4B27B4B1-F4C9-459D-9E78-28C91992E9DC}"/>
              </a:ext>
            </a:extLst>
          </p:cNvPr>
          <p:cNvSpPr txBox="1"/>
          <p:nvPr/>
        </p:nvSpPr>
        <p:spPr>
          <a:xfrm>
            <a:off x="3068624" y="900056"/>
            <a:ext cx="8524452" cy="677108"/>
          </a:xfrm>
          <a:prstGeom prst="rect">
            <a:avLst/>
          </a:prstGeom>
          <a:noFill/>
        </p:spPr>
        <p:txBody>
          <a:bodyPr wrap="square">
            <a:spAutoFit/>
          </a:bodyPr>
          <a:lstStyle/>
          <a:p>
            <a:r>
              <a:rPr lang="en-US" sz="3800" b="1" i="0" u="none" strike="noStrike" baseline="0" dirty="0">
                <a:solidFill>
                  <a:schemeClr val="bg1"/>
                </a:solidFill>
                <a:latin typeface="HumanaSansITCStd-Medium"/>
              </a:rPr>
              <a:t>Finding, evaluating, and using sources </a:t>
            </a:r>
            <a:endParaRPr lang="en-US" sz="3800" b="1" dirty="0">
              <a:solidFill>
                <a:schemeClr val="bg1"/>
              </a:solidFill>
              <a:latin typeface="Tajawal ExtraBold"/>
              <a:ea typeface="Tajawal ExtraBold"/>
              <a:cs typeface="Tajawal ExtraBold"/>
              <a:sym typeface="Tajawal Extra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0" y="72555"/>
            <a:ext cx="11863798" cy="1610200"/>
          </a:xfrm>
          <a:prstGeom prst="rect">
            <a:avLst/>
          </a:prstGeom>
          <a:noFill/>
          <a:ln>
            <a:noFill/>
          </a:ln>
        </p:spPr>
      </p:pic>
      <p:sp>
        <p:nvSpPr>
          <p:cNvPr id="128" name="Google Shape;128;p4"/>
          <p:cNvSpPr txBox="1"/>
          <p:nvPr/>
        </p:nvSpPr>
        <p:spPr>
          <a:xfrm>
            <a:off x="1873972" y="1876614"/>
            <a:ext cx="9666288" cy="2893059"/>
          </a:xfrm>
          <a:prstGeom prst="rect">
            <a:avLst/>
          </a:prstGeom>
          <a:noFill/>
          <a:ln>
            <a:noFill/>
          </a:ln>
        </p:spPr>
        <p:txBody>
          <a:bodyPr spcFirstLastPara="1" wrap="square" lIns="91425" tIns="45700" rIns="91425" bIns="45700" anchor="t" anchorCtr="0">
            <a:spAutoFit/>
          </a:bodyPr>
          <a:lstStyle/>
          <a:p>
            <a:r>
              <a:rPr lang="en-US" sz="2600" b="1" dirty="0">
                <a:highlight>
                  <a:srgbClr val="FFFF00"/>
                </a:highlight>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highlight>
                  <a:srgbClr val="FFFF00"/>
                </a:highlight>
                <a:latin typeface="Tajawal ExtraBold"/>
                <a:ea typeface="Tajawal ExtraBold"/>
                <a:cs typeface="Tajawal ExtraBold"/>
                <a:sym typeface="Tajawal ExtraBold"/>
              </a:rPr>
              <a:t>CATEGORICAL STATEMENTS</a:t>
            </a: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highlight>
                  <a:srgbClr val="FFFF00"/>
                </a:highlight>
                <a:latin typeface="Tajawal ExtraBold"/>
                <a:ea typeface="Tajawal ExtraBold"/>
                <a:cs typeface="Tajawal ExtraBold"/>
                <a:sym typeface="Tajawal ExtraBold"/>
              </a:rPr>
              <a:t>PROPOSITIONAL LOGIC</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sp>
        <p:nvSpPr>
          <p:cNvPr id="11" name="Google Shape;127;p4">
            <a:extLst>
              <a:ext uri="{FF2B5EF4-FFF2-40B4-BE49-F238E27FC236}">
                <a16:creationId xmlns:a16="http://schemas.microsoft.com/office/drawing/2014/main" id="{B1FF9A8E-0F1F-45B6-BA17-B106A1267B26}"/>
              </a:ext>
            </a:extLst>
          </p:cNvPr>
          <p:cNvSpPr txBox="1"/>
          <p:nvPr/>
        </p:nvSpPr>
        <p:spPr>
          <a:xfrm>
            <a:off x="328202" y="29537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2" name="TextBox 11">
            <a:extLst>
              <a:ext uri="{FF2B5EF4-FFF2-40B4-BE49-F238E27FC236}">
                <a16:creationId xmlns:a16="http://schemas.microsoft.com/office/drawing/2014/main" id="{2DF2EC0B-7C7E-4569-A76A-8B326326486A}"/>
              </a:ext>
            </a:extLst>
          </p:cNvPr>
          <p:cNvSpPr txBox="1"/>
          <p:nvPr/>
        </p:nvSpPr>
        <p:spPr>
          <a:xfrm>
            <a:off x="2236531" y="648181"/>
            <a:ext cx="9075859" cy="1261884"/>
          </a:xfrm>
          <a:prstGeom prst="rect">
            <a:avLst/>
          </a:prstGeom>
          <a:noFill/>
        </p:spPr>
        <p:txBody>
          <a:bodyPr wrap="square">
            <a:spAutoFit/>
          </a:bodyPr>
          <a:lstStyle/>
          <a:p>
            <a:r>
              <a:rPr lang="en-US" sz="3800" b="1" i="0" u="none" strike="noStrike" baseline="0" dirty="0">
                <a:solidFill>
                  <a:schemeClr val="bg1"/>
                </a:solidFill>
                <a:latin typeface="HumanaSansITCStd-Medium"/>
              </a:rPr>
              <a:t>	 Finding, evaluating, and using sources </a:t>
            </a:r>
            <a:endParaRPr lang="en-US" sz="3800" b="1" dirty="0">
              <a:solidFill>
                <a:schemeClr val="bg1"/>
              </a:solidFill>
              <a:latin typeface="Tajawal ExtraBold"/>
              <a:ea typeface="Tajawal ExtraBold"/>
              <a:cs typeface="Tajawal ExtraBold"/>
              <a:sym typeface="Tajawal ExtraBold"/>
            </a:endParaRPr>
          </a:p>
          <a:p>
            <a:endParaRPr lang="en-US" sz="3800" b="1" dirty="0">
              <a:solidFill>
                <a:schemeClr val="bg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75474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INTRODUCTION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643383"/>
            <a:ext cx="11282265" cy="1815882"/>
          </a:xfrm>
          <a:prstGeom prst="rect">
            <a:avLst/>
          </a:prstGeom>
          <a:noFill/>
        </p:spPr>
        <p:txBody>
          <a:bodyPr wrap="square">
            <a:spAutoFit/>
          </a:bodyPr>
          <a:lstStyle/>
          <a:p>
            <a:pPr algn="l"/>
            <a:r>
              <a:rPr lang="en-US" sz="2800" b="1" dirty="0"/>
              <a:t>T</a:t>
            </a:r>
            <a:r>
              <a:rPr lang="en-US" sz="2800" b="1" i="0" u="none" strike="noStrike" baseline="0" dirty="0"/>
              <a:t>his lecture shows you how to find sources, how to evaluate the sources you find so that only the most accurate and reliable information makes it into your arguments, and how to place those sources into an argumentative essay. </a:t>
            </a:r>
            <a:endParaRPr lang="ar-SA" sz="2800" b="1" dirty="0"/>
          </a:p>
        </p:txBody>
      </p:sp>
    </p:spTree>
    <p:extLst>
      <p:ext uri="{BB962C8B-B14F-4D97-AF65-F5344CB8AC3E}">
        <p14:creationId xmlns:p14="http://schemas.microsoft.com/office/powerpoint/2010/main" val="41007858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5861842"/>
            <a:ext cx="1050060" cy="91310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9533101"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00867" y="1643383"/>
            <a:ext cx="11282265" cy="2677656"/>
          </a:xfrm>
          <a:prstGeom prst="rect">
            <a:avLst/>
          </a:prstGeom>
          <a:noFill/>
        </p:spPr>
        <p:txBody>
          <a:bodyPr wrap="square">
            <a:spAutoFit/>
          </a:bodyPr>
          <a:lstStyle/>
          <a:p>
            <a:pPr algn="l"/>
            <a:r>
              <a:rPr lang="en-US" sz="2800" b="1" dirty="0"/>
              <a:t>Years ago, students doing research in their college libraries might have complained that the library didn’t have the necessary resources to permit a thorough investigation of a topic. Today, the opposite seems to be true: You can easily feel overwhelmed by the amount of information available in a modern library and online. The following advice is provided for the critical thinker preparing an argument</a:t>
            </a:r>
            <a:endParaRPr lang="ar-SA" sz="2800" b="1" dirty="0"/>
          </a:p>
        </p:txBody>
      </p:sp>
    </p:spTree>
    <p:extLst>
      <p:ext uri="{BB962C8B-B14F-4D97-AF65-F5344CB8AC3E}">
        <p14:creationId xmlns:p14="http://schemas.microsoft.com/office/powerpoint/2010/main" val="2388084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194287" y="637743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2146610" cy="5262979"/>
          </a:xfrm>
          <a:prstGeom prst="rect">
            <a:avLst/>
          </a:prstGeom>
          <a:noFill/>
        </p:spPr>
        <p:txBody>
          <a:bodyPr wrap="square">
            <a:spAutoFit/>
          </a:bodyPr>
          <a:lstStyle/>
          <a:p>
            <a:pPr algn="l"/>
            <a:r>
              <a:rPr lang="en-US" sz="2800" b="1" dirty="0"/>
              <a:t>Forming Questions:</a:t>
            </a:r>
          </a:p>
          <a:p>
            <a:pPr algn="l"/>
            <a:r>
              <a:rPr lang="en-US" sz="2800" b="1" dirty="0"/>
              <a:t>Most researchers approach the library or the Internet with two types of questions in mind. The first is a simple question that requires the retrieval of specific data:</a:t>
            </a:r>
          </a:p>
          <a:p>
            <a:pPr algn="l"/>
            <a:r>
              <a:rPr lang="en-US" sz="2800" b="1" dirty="0"/>
              <a:t> What are the names of Jupiter’s moons?</a:t>
            </a:r>
          </a:p>
          <a:p>
            <a:pPr algn="l"/>
            <a:r>
              <a:rPr lang="en-US" sz="2800" b="1" dirty="0"/>
              <a:t>Why is the sky blue?</a:t>
            </a:r>
          </a:p>
          <a:p>
            <a:pPr algn="l"/>
            <a:r>
              <a:rPr lang="en-US" sz="2800" b="1" dirty="0"/>
              <a:t>The second type of question requires a more complicated and intensive search:</a:t>
            </a:r>
          </a:p>
          <a:p>
            <a:pPr algn="l"/>
            <a:r>
              <a:rPr lang="en-US" sz="2800" b="1" dirty="0"/>
              <a:t>How dangerous is huffing?</a:t>
            </a:r>
          </a:p>
          <a:p>
            <a:pPr algn="l"/>
            <a:r>
              <a:rPr lang="en-US" sz="2800" b="1" dirty="0"/>
              <a:t> Was there a conspiracy to assassinate President Kennedy?</a:t>
            </a:r>
          </a:p>
          <a:p>
            <a:pPr algn="l"/>
            <a:r>
              <a:rPr lang="en-US" sz="2800" b="1" dirty="0"/>
              <a:t> What led to the nuclear arms race?</a:t>
            </a:r>
          </a:p>
          <a:p>
            <a:pPr algn="l"/>
            <a:r>
              <a:rPr lang="en-US" sz="2800" b="1" dirty="0"/>
              <a:t> This second type of question often calls for an extraordinary amount of</a:t>
            </a:r>
          </a:p>
          <a:p>
            <a:pPr algn="l"/>
            <a:r>
              <a:rPr lang="en-US" sz="2800" b="1" dirty="0"/>
              <a:t>research</a:t>
            </a:r>
            <a:endParaRPr lang="ar-SA" sz="2800" b="1" dirty="0"/>
          </a:p>
        </p:txBody>
      </p:sp>
    </p:spTree>
    <p:extLst>
      <p:ext uri="{BB962C8B-B14F-4D97-AF65-F5344CB8AC3E}">
        <p14:creationId xmlns:p14="http://schemas.microsoft.com/office/powerpoint/2010/main" val="3592534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1888807" cy="3539430"/>
          </a:xfrm>
          <a:prstGeom prst="rect">
            <a:avLst/>
          </a:prstGeom>
          <a:noFill/>
        </p:spPr>
        <p:txBody>
          <a:bodyPr wrap="square">
            <a:spAutoFit/>
          </a:bodyPr>
          <a:lstStyle/>
          <a:p>
            <a:r>
              <a:rPr lang="en-US" sz="2800" b="1" dirty="0"/>
              <a:t>Forming Questions:</a:t>
            </a:r>
          </a:p>
          <a:p>
            <a:pPr algn="l"/>
            <a:endParaRPr lang="en-US" sz="2800" b="1" dirty="0"/>
          </a:p>
          <a:p>
            <a:pPr algn="l"/>
            <a:endParaRPr lang="en-US" sz="2800" b="1" dirty="0"/>
          </a:p>
          <a:p>
            <a:pPr algn="l"/>
            <a:r>
              <a:rPr lang="en-US" sz="2800" b="1" dirty="0"/>
              <a:t>Before you begin searching for information, jot down specific questions</a:t>
            </a:r>
          </a:p>
          <a:p>
            <a:pPr algn="l"/>
            <a:r>
              <a:rPr lang="en-US" sz="2800" b="1" dirty="0"/>
              <a:t>you want to answer and any general questions you have concerning areas you</a:t>
            </a:r>
          </a:p>
          <a:p>
            <a:pPr algn="l"/>
            <a:r>
              <a:rPr lang="en-US" sz="2800" b="1" dirty="0"/>
              <a:t>need to learn more about. Use your questions to direct but not restrict your research. While you look for information and draft a paper, new questions will occur to you, requiring additional research for answers.</a:t>
            </a:r>
            <a:endParaRPr lang="ar-SA" sz="2800" b="1" dirty="0"/>
          </a:p>
        </p:txBody>
      </p:sp>
    </p:spTree>
    <p:extLst>
      <p:ext uri="{BB962C8B-B14F-4D97-AF65-F5344CB8AC3E}">
        <p14:creationId xmlns:p14="http://schemas.microsoft.com/office/powerpoint/2010/main" val="2901190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1888807" cy="4832092"/>
          </a:xfrm>
          <a:prstGeom prst="rect">
            <a:avLst/>
          </a:prstGeom>
          <a:noFill/>
        </p:spPr>
        <p:txBody>
          <a:bodyPr wrap="square">
            <a:spAutoFit/>
          </a:bodyPr>
          <a:lstStyle/>
          <a:p>
            <a:r>
              <a:rPr lang="en-US" sz="2800" b="1" dirty="0"/>
              <a:t>Keywords and Subject Headings:</a:t>
            </a:r>
          </a:p>
          <a:p>
            <a:pPr algn="l"/>
            <a:endParaRPr lang="en-US" sz="2800" b="1" dirty="0"/>
          </a:p>
          <a:p>
            <a:pPr algn="l"/>
            <a:r>
              <a:rPr lang="en-US" sz="2800" b="1" dirty="0"/>
              <a:t>Most of the sources we will discuss require you to state your search in what are called keywords or subject headings. Keywords are natural language terms that describe your topic. You could, for example, type the word “huffing” into a database and see what happens. Other keywords from the questions above include “nuclear arms race,” “Kennedy assassination,” “conspiracy,” and “pet therapy.” Any of these terms will produce a number of hits in any search, whether you type the words into Google or into one of your library’s databases. But, as you know, each word or phrase might result in thousands or millions of hits, many of which will be useless to you.</a:t>
            </a:r>
            <a:endParaRPr lang="ar-SA" sz="2800" b="1" dirty="0"/>
          </a:p>
        </p:txBody>
      </p:sp>
    </p:spTree>
    <p:extLst>
      <p:ext uri="{BB962C8B-B14F-4D97-AF65-F5344CB8AC3E}">
        <p14:creationId xmlns:p14="http://schemas.microsoft.com/office/powerpoint/2010/main" val="2707045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1888807" cy="4401205"/>
          </a:xfrm>
          <a:prstGeom prst="rect">
            <a:avLst/>
          </a:prstGeom>
          <a:noFill/>
        </p:spPr>
        <p:txBody>
          <a:bodyPr wrap="square">
            <a:spAutoFit/>
          </a:bodyPr>
          <a:lstStyle/>
          <a:p>
            <a:r>
              <a:rPr lang="en-US" sz="2800" b="1" dirty="0"/>
              <a:t>Keywords and Subject Headings:</a:t>
            </a:r>
          </a:p>
          <a:p>
            <a:pPr algn="l"/>
            <a:endParaRPr lang="en-US" sz="2800" b="1" dirty="0"/>
          </a:p>
          <a:p>
            <a:pPr algn="l"/>
            <a:r>
              <a:rPr lang="en-US" sz="2800" b="1" dirty="0"/>
              <a:t>You can refine your research by using subject headings, sometimes called</a:t>
            </a:r>
          </a:p>
          <a:p>
            <a:pPr algn="l"/>
            <a:r>
              <a:rPr lang="en-US" sz="2800" b="1" dirty="0"/>
              <a:t>descriptors. Subject headings describe the content of items such as books, journal articles, and so forth. They are a kind of “official” or “controlled” vocabulary applied to sources by librarians and publishers to make searching for information more manageable and productive.</a:t>
            </a:r>
          </a:p>
          <a:p>
            <a:pPr algn="l"/>
            <a:r>
              <a:rPr lang="en-US" sz="2800" b="1" dirty="0"/>
              <a:t>While searching by keywords can be helpful in generating many potential</a:t>
            </a:r>
          </a:p>
          <a:p>
            <a:pPr algn="l"/>
            <a:r>
              <a:rPr lang="en-US" sz="2800" b="1" dirty="0"/>
              <a:t>sources of information, searching by subject headings will help you find more relevant results</a:t>
            </a:r>
            <a:endParaRPr lang="ar-SA" sz="2800" b="1" dirty="0"/>
          </a:p>
        </p:txBody>
      </p:sp>
    </p:spTree>
    <p:extLst>
      <p:ext uri="{BB962C8B-B14F-4D97-AF65-F5344CB8AC3E}">
        <p14:creationId xmlns:p14="http://schemas.microsoft.com/office/powerpoint/2010/main" val="323101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Finding Your Search: Questions and Keywords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64715" y="1230143"/>
            <a:ext cx="11888807" cy="3970318"/>
          </a:xfrm>
          <a:prstGeom prst="rect">
            <a:avLst/>
          </a:prstGeom>
          <a:noFill/>
        </p:spPr>
        <p:txBody>
          <a:bodyPr wrap="square">
            <a:spAutoFit/>
          </a:bodyPr>
          <a:lstStyle/>
          <a:p>
            <a:r>
              <a:rPr lang="en-US" sz="2800" b="1" dirty="0"/>
              <a:t>Keywords and Subject Headings:</a:t>
            </a:r>
          </a:p>
          <a:p>
            <a:endParaRPr lang="en-US" sz="2800" b="1" dirty="0"/>
          </a:p>
          <a:p>
            <a:pPr algn="l"/>
            <a:r>
              <a:rPr lang="en-US" sz="2800" b="1" dirty="0"/>
              <a:t>Two kinds of source material will be most helpful: material that will provide the information you are looking for, and material that will direct you toward the material you are looking for. Informational material includes encyclopedias, newspapers, journals, magazines, dictionaries, books, government documents, and Web sites. Directional materials include indexes, bibliographies, card catalogs, guides to reference sources, and online databases. </a:t>
            </a:r>
            <a:endParaRPr lang="ar-SA" sz="2800" b="1" dirty="0"/>
          </a:p>
        </p:txBody>
      </p:sp>
    </p:spTree>
    <p:extLst>
      <p:ext uri="{BB962C8B-B14F-4D97-AF65-F5344CB8AC3E}">
        <p14:creationId xmlns:p14="http://schemas.microsoft.com/office/powerpoint/2010/main" val="4102007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83868" y="1472395"/>
            <a:ext cx="11888807" cy="1384995"/>
          </a:xfrm>
          <a:prstGeom prst="rect">
            <a:avLst/>
          </a:prstGeom>
          <a:noFill/>
        </p:spPr>
        <p:txBody>
          <a:bodyPr wrap="square">
            <a:spAutoFit/>
          </a:bodyPr>
          <a:lstStyle/>
          <a:p>
            <a:r>
              <a:rPr lang="en-US" sz="2800" b="1" dirty="0"/>
              <a:t>The following are among the most popular and accessible reference works</a:t>
            </a:r>
          </a:p>
          <a:p>
            <a:r>
              <a:rPr lang="en-US" sz="2800" b="1" dirty="0"/>
              <a:t>and search engines for pointing you in the direction of information located</a:t>
            </a:r>
          </a:p>
          <a:p>
            <a:r>
              <a:rPr lang="en-US" sz="2800" b="1" dirty="0"/>
              <a:t>in books and periodicals and on the Internet.</a:t>
            </a:r>
            <a:endParaRPr lang="ar-SA" sz="2800" b="1" dirty="0"/>
          </a:p>
        </p:txBody>
      </p:sp>
    </p:spTree>
    <p:extLst>
      <p:ext uri="{BB962C8B-B14F-4D97-AF65-F5344CB8AC3E}">
        <p14:creationId xmlns:p14="http://schemas.microsoft.com/office/powerpoint/2010/main" val="654354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183868" y="1472395"/>
            <a:ext cx="11888807" cy="4401205"/>
          </a:xfrm>
          <a:prstGeom prst="rect">
            <a:avLst/>
          </a:prstGeom>
          <a:noFill/>
        </p:spPr>
        <p:txBody>
          <a:bodyPr wrap="square">
            <a:spAutoFit/>
          </a:bodyPr>
          <a:lstStyle/>
          <a:p>
            <a:r>
              <a:rPr lang="en-US" sz="2800" b="1" dirty="0"/>
              <a:t>Bibliographies</a:t>
            </a:r>
          </a:p>
          <a:p>
            <a:r>
              <a:rPr lang="en-US" sz="2800" b="1" dirty="0"/>
              <a:t>A bibliography is a list of books that provides for each book the name of the author, the title, the place and date of publication, the name of the publisher, and, in some cases, the price of the book. Bibliographies can also include recordings, films, photographs, and computer software programs. The most familiar bibliography to student researchers is the catalog, available in nearly every library in electronic form and listing all the books held by the library and stored on the shelves (often called “stacks”) or in special collections areas. </a:t>
            </a:r>
          </a:p>
          <a:p>
            <a:r>
              <a:rPr lang="en-US" sz="2800" b="1" dirty="0"/>
              <a:t>Keep in mind that these bibliographies will usually provide only lists</a:t>
            </a:r>
          </a:p>
          <a:p>
            <a:r>
              <a:rPr lang="en-US" sz="2800" b="1" dirty="0"/>
              <a:t>of what is available, with little additional information about the publication. </a:t>
            </a:r>
            <a:endParaRPr lang="ar-SA" sz="2800" b="1" dirty="0"/>
          </a:p>
        </p:txBody>
      </p:sp>
    </p:spTree>
    <p:extLst>
      <p:ext uri="{BB962C8B-B14F-4D97-AF65-F5344CB8AC3E}">
        <p14:creationId xmlns:p14="http://schemas.microsoft.com/office/powerpoint/2010/main" val="36992862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67604" y="1191173"/>
            <a:ext cx="11888807" cy="5262979"/>
          </a:xfrm>
          <a:prstGeom prst="rect">
            <a:avLst/>
          </a:prstGeom>
          <a:noFill/>
        </p:spPr>
        <p:txBody>
          <a:bodyPr wrap="square">
            <a:spAutoFit/>
          </a:bodyPr>
          <a:lstStyle/>
          <a:p>
            <a:r>
              <a:rPr lang="en-US" sz="2800" b="1" dirty="0"/>
              <a:t>Indexes and Databases</a:t>
            </a:r>
          </a:p>
          <a:p>
            <a:r>
              <a:rPr lang="en-US" sz="2800" b="1" dirty="0"/>
              <a:t>Almost everything published after 1990 (and some older works) can be accessed through the electronic databases available through your library. Some databases are subject- or discipline-specific. Depending on your topic, you could search, for instance, Business Source Premier, Communications and Mass Media Complete, Philosopher’s Index, or ERIC, which indexes articles and documents in education. General databases, such as LexisNexis, search a wider variety of sources in, for example, business, law, and communications. Some databases provide only the information needed to locate a source (author’s name, title of the article, and so on), whereas others provide the full text of selected articles. Some databases are extremely expensive and are therefore not available in every library. </a:t>
            </a:r>
            <a:endParaRPr lang="ar-SA" sz="2800" b="1" dirty="0"/>
          </a:p>
        </p:txBody>
      </p:sp>
    </p:spTree>
    <p:extLst>
      <p:ext uri="{BB962C8B-B14F-4D97-AF65-F5344CB8AC3E}">
        <p14:creationId xmlns:p14="http://schemas.microsoft.com/office/powerpoint/2010/main" val="1868323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67604" y="1191173"/>
            <a:ext cx="11888807" cy="3970318"/>
          </a:xfrm>
          <a:prstGeom prst="rect">
            <a:avLst/>
          </a:prstGeom>
          <a:noFill/>
        </p:spPr>
        <p:txBody>
          <a:bodyPr wrap="square">
            <a:spAutoFit/>
          </a:bodyPr>
          <a:lstStyle/>
          <a:p>
            <a:r>
              <a:rPr lang="en-US" sz="2800" b="1" dirty="0"/>
              <a:t>Internet Search Engines, Guides, and Directories</a:t>
            </a:r>
          </a:p>
          <a:p>
            <a:endParaRPr lang="en-US" sz="2800" b="1" dirty="0"/>
          </a:p>
          <a:p>
            <a:r>
              <a:rPr lang="en-US" sz="2800" b="1" dirty="0"/>
              <a:t>Using Google Scholar ( www.scholar.google.com ), you can limit the number of search “hits” to reliable sources from academic publishers. Many of the resulting links, however, will take you only to abstracts (brief summaries) of</a:t>
            </a:r>
          </a:p>
          <a:p>
            <a:r>
              <a:rPr lang="en-US" sz="2800" b="1" dirty="0"/>
              <a:t>articles, the full text of which is available only to subscribers or those willing</a:t>
            </a:r>
          </a:p>
          <a:p>
            <a:r>
              <a:rPr lang="en-US" sz="2800" b="1" dirty="0"/>
              <a:t>to pay a one-time fee. Before you agree to spend money for an article, check</a:t>
            </a:r>
          </a:p>
          <a:p>
            <a:r>
              <a:rPr lang="en-US" sz="2800" b="1" dirty="0"/>
              <a:t>your library’s databases; many of the articles, whether scholarly or popular, that are available for sale online are free if accessed through databases</a:t>
            </a:r>
            <a:endParaRPr lang="ar-SA" sz="2800" b="1" dirty="0"/>
          </a:p>
        </p:txBody>
      </p:sp>
    </p:spTree>
    <p:extLst>
      <p:ext uri="{BB962C8B-B14F-4D97-AF65-F5344CB8AC3E}">
        <p14:creationId xmlns:p14="http://schemas.microsoft.com/office/powerpoint/2010/main" val="24382340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300867" y="6197819"/>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Directional Information</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567017"/>
            <a:ext cx="11888807" cy="2246769"/>
          </a:xfrm>
          <a:prstGeom prst="rect">
            <a:avLst/>
          </a:prstGeom>
          <a:noFill/>
        </p:spPr>
        <p:txBody>
          <a:bodyPr wrap="square">
            <a:spAutoFit/>
          </a:bodyPr>
          <a:lstStyle/>
          <a:p>
            <a:r>
              <a:rPr lang="en-US" sz="2800" b="1" dirty="0"/>
              <a:t>Bibliographies, indexes, and Internet search engines and guides will help</a:t>
            </a:r>
          </a:p>
          <a:p>
            <a:r>
              <a:rPr lang="en-US" sz="2800" b="1" dirty="0"/>
              <a:t>point you in the right direction, though they will not provide the actual information you are seeking, whether your inquiry is simple or complex. What</a:t>
            </a:r>
          </a:p>
          <a:p>
            <a:r>
              <a:rPr lang="en-US" sz="2800" b="1" dirty="0"/>
              <a:t>follows are some of the informational sources you will find in libraries and the</a:t>
            </a:r>
          </a:p>
          <a:p>
            <a:r>
              <a:rPr lang="en-US" sz="2800" b="1" dirty="0"/>
              <a:t>kinds of informational sites you will find on the Internet. </a:t>
            </a:r>
            <a:endParaRPr lang="ar-SA" sz="2800" b="1" dirty="0"/>
          </a:p>
        </p:txBody>
      </p:sp>
    </p:spTree>
    <p:extLst>
      <p:ext uri="{BB962C8B-B14F-4D97-AF65-F5344CB8AC3E}">
        <p14:creationId xmlns:p14="http://schemas.microsoft.com/office/powerpoint/2010/main" val="3000943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67604" y="1380184"/>
            <a:ext cx="11888807" cy="4401205"/>
          </a:xfrm>
          <a:prstGeom prst="rect">
            <a:avLst/>
          </a:prstGeom>
          <a:noFill/>
        </p:spPr>
        <p:txBody>
          <a:bodyPr wrap="square">
            <a:spAutoFit/>
          </a:bodyPr>
          <a:lstStyle/>
          <a:p>
            <a:r>
              <a:rPr lang="en-US" sz="2800" b="1" dirty="0"/>
              <a:t>Encyclopedias</a:t>
            </a:r>
          </a:p>
          <a:p>
            <a:r>
              <a:rPr lang="en-US" sz="2800" b="1" dirty="0"/>
              <a:t>General encyclopedias such as </a:t>
            </a:r>
            <a:r>
              <a:rPr lang="en-US" sz="2800" b="1" dirty="0" err="1"/>
              <a:t>Encyclopaedia</a:t>
            </a:r>
            <a:r>
              <a:rPr lang="en-US" sz="2800" b="1" dirty="0"/>
              <a:t> Britannica, Collier’s, Encyclopedia Americana, Compton’s, and Grolier are excellent starting points for finding information about a topic, whether you are seeking specific answers or overviews and historical perspectives. Several of these encyclopedias are available online or you can consult a widely used, free online encyclopedia, Wikipedia (wikipedia.org). Because Wikipedia can be edited by anyone using the site, content does not pass though a review process before it appears on the page. So, Wikipedia.org is not a reliable source and that is why we cannot use it in our arguments.</a:t>
            </a:r>
            <a:endParaRPr lang="ar-SA" sz="2800" b="1" dirty="0"/>
          </a:p>
        </p:txBody>
      </p:sp>
    </p:spTree>
    <p:extLst>
      <p:ext uri="{BB962C8B-B14F-4D97-AF65-F5344CB8AC3E}">
        <p14:creationId xmlns:p14="http://schemas.microsoft.com/office/powerpoint/2010/main" val="3711326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108543"/>
          </a:xfrm>
          <a:prstGeom prst="rect">
            <a:avLst/>
          </a:prstGeom>
          <a:noFill/>
        </p:spPr>
        <p:txBody>
          <a:bodyPr wrap="square">
            <a:spAutoFit/>
          </a:bodyPr>
          <a:lstStyle/>
          <a:p>
            <a:r>
              <a:rPr lang="en-US" sz="2800" b="1" dirty="0"/>
              <a:t>Encyclopedias</a:t>
            </a:r>
          </a:p>
          <a:p>
            <a:r>
              <a:rPr lang="en-US" sz="2800" b="1" dirty="0"/>
              <a:t>Although encyclopedias don’t always get the respect they deserve in colleges and universities, they can be helpful first steps toward understanding the basic concepts behind difficult subjects in disciplines such as psychology, philosophy, theology, science, and literature. In fact, many encyclopedia entries conclude with a short bibliography of reliable sources for further study</a:t>
            </a:r>
            <a:endParaRPr lang="ar-SA" sz="2800" b="1" dirty="0"/>
          </a:p>
        </p:txBody>
      </p:sp>
    </p:spTree>
    <p:extLst>
      <p:ext uri="{BB962C8B-B14F-4D97-AF65-F5344CB8AC3E}">
        <p14:creationId xmlns:p14="http://schemas.microsoft.com/office/powerpoint/2010/main" val="28124686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4401205"/>
          </a:xfrm>
          <a:prstGeom prst="rect">
            <a:avLst/>
          </a:prstGeom>
          <a:noFill/>
        </p:spPr>
        <p:txBody>
          <a:bodyPr wrap="square">
            <a:spAutoFit/>
          </a:bodyPr>
          <a:lstStyle/>
          <a:p>
            <a:r>
              <a:rPr lang="en-US" sz="2800" b="1" dirty="0"/>
              <a:t>Almanacs, Yearbooks, Fact Books, Directories, Handbooks, Manuals,</a:t>
            </a:r>
          </a:p>
          <a:p>
            <a:r>
              <a:rPr lang="en-US" sz="2800" b="1" dirty="0"/>
              <a:t>and Atlases</a:t>
            </a:r>
          </a:p>
          <a:p>
            <a:r>
              <a:rPr lang="en-US" sz="2800" b="1" dirty="0"/>
              <a:t>These are the volumes you will most often consult when you need factual answers to uncomplicated questions such as “How many Americans are on Social Security?” or “Where is Mozambique?” or “Who said, ‘Neither a borrower nor a lender be’?” As we noted earlier, people frequently assume that their basic knowledge is accurate only to discover that they have been wrong all along. Ready-reference materials such as almanacs and fact books can help researchers find solid evidence to affirm or correct their assumptions and support their claims.</a:t>
            </a:r>
            <a:endParaRPr lang="ar-SA" sz="2800" b="1" dirty="0"/>
          </a:p>
        </p:txBody>
      </p:sp>
    </p:spTree>
    <p:extLst>
      <p:ext uri="{BB962C8B-B14F-4D97-AF65-F5344CB8AC3E}">
        <p14:creationId xmlns:p14="http://schemas.microsoft.com/office/powerpoint/2010/main" val="7681559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970318"/>
          </a:xfrm>
          <a:prstGeom prst="rect">
            <a:avLst/>
          </a:prstGeom>
          <a:noFill/>
        </p:spPr>
        <p:txBody>
          <a:bodyPr wrap="square">
            <a:spAutoFit/>
          </a:bodyPr>
          <a:lstStyle/>
          <a:p>
            <a:r>
              <a:rPr lang="en-US" sz="2800" b="1" dirty="0"/>
              <a:t>Almanacs, Yearbooks, Fact Books, Directories, Handbooks, Manuals,</a:t>
            </a:r>
          </a:p>
          <a:p>
            <a:r>
              <a:rPr lang="en-US" sz="2800" b="1" dirty="0"/>
              <a:t>and Atlases</a:t>
            </a:r>
          </a:p>
          <a:p>
            <a:endParaRPr lang="en-US" sz="2800" b="1" dirty="0"/>
          </a:p>
          <a:p>
            <a:r>
              <a:rPr lang="en-US" sz="2800" b="1" dirty="0"/>
              <a:t>Some of the more popular sources of factual information include The New York Public Library Desk Reference, The Guinness Book of World Records, Information Please Almanac, World Almanac and Book of Facts, Statistical Abstract of the United States, Facts on File (a weekly publication), The New International World Atlas, Emily Post’s Etiquette, and Bartlett’s Familiar Quotations.</a:t>
            </a:r>
            <a:endParaRPr lang="ar-SA" sz="2800" b="1" dirty="0"/>
          </a:p>
        </p:txBody>
      </p:sp>
    </p:spTree>
    <p:extLst>
      <p:ext uri="{BB962C8B-B14F-4D97-AF65-F5344CB8AC3E}">
        <p14:creationId xmlns:p14="http://schemas.microsoft.com/office/powerpoint/2010/main" val="1480104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108543"/>
          </a:xfrm>
          <a:prstGeom prst="rect">
            <a:avLst/>
          </a:prstGeom>
          <a:noFill/>
        </p:spPr>
        <p:txBody>
          <a:bodyPr wrap="square">
            <a:spAutoFit/>
          </a:bodyPr>
          <a:lstStyle/>
          <a:p>
            <a:r>
              <a:rPr lang="en-US" sz="2800" b="1" dirty="0"/>
              <a:t>Biographical Sources</a:t>
            </a:r>
          </a:p>
          <a:p>
            <a:endParaRPr lang="en-US" sz="2800" b="1" dirty="0"/>
          </a:p>
          <a:p>
            <a:r>
              <a:rPr lang="en-US" sz="2800" b="1" dirty="0"/>
              <a:t> When you need to find out who someone is or was, you can turn to a host of biographical sources, some of which are highly reliable sources of information about a person’s life, accomplishments, contributions, publications, and even misdeeds or crimes.</a:t>
            </a:r>
          </a:p>
          <a:p>
            <a:r>
              <a:rPr lang="en-US" sz="2800" b="1" dirty="0"/>
              <a:t> example: Who’s Who series</a:t>
            </a:r>
            <a:endParaRPr lang="ar-SA" sz="2800" b="1" dirty="0"/>
          </a:p>
        </p:txBody>
      </p:sp>
    </p:spTree>
    <p:extLst>
      <p:ext uri="{BB962C8B-B14F-4D97-AF65-F5344CB8AC3E}">
        <p14:creationId xmlns:p14="http://schemas.microsoft.com/office/powerpoint/2010/main" val="315604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5262979"/>
          </a:xfrm>
          <a:prstGeom prst="rect">
            <a:avLst/>
          </a:prstGeom>
          <a:noFill/>
        </p:spPr>
        <p:txBody>
          <a:bodyPr wrap="square">
            <a:spAutoFit/>
          </a:bodyPr>
          <a:lstStyle/>
          <a:p>
            <a:r>
              <a:rPr lang="en-US" sz="2800" b="1" dirty="0"/>
              <a:t>Dictionaries</a:t>
            </a:r>
          </a:p>
          <a:p>
            <a:r>
              <a:rPr lang="en-US" sz="2800" b="1" dirty="0"/>
              <a:t> When most students think of a dictionary, they think, sensibly, of a book that provides definitions of words, and there are plenty of such books in most college libraries. The best dictionaries for college use are unabridged, meaning that few English words have been excluded from the book no matter how colloquial, vulgar, esoteric, or archaic.</a:t>
            </a:r>
          </a:p>
          <a:p>
            <a:r>
              <a:rPr lang="en-US" sz="2800" b="1" dirty="0"/>
              <a:t>The Oxford English Dictionary contains a half-million words. Several Internet dictionaries are convenient and reliable such as </a:t>
            </a:r>
            <a:r>
              <a:rPr lang="en-US" sz="2800" b="1" dirty="0" err="1"/>
              <a:t>OneLook</a:t>
            </a:r>
            <a:r>
              <a:rPr lang="en-US" sz="2800" b="1" dirty="0"/>
              <a:t> Dictionaries ( www.onelook.com ),  Merriam-Webster’s home site ( www.m-w.com ) and the Oxford English Dictionary</a:t>
            </a:r>
          </a:p>
          <a:p>
            <a:endParaRPr lang="en-US" sz="2800" b="1" dirty="0"/>
          </a:p>
          <a:p>
            <a:endParaRPr lang="ar-SA" sz="2800" b="1" dirty="0"/>
          </a:p>
        </p:txBody>
      </p:sp>
    </p:spTree>
    <p:extLst>
      <p:ext uri="{BB962C8B-B14F-4D97-AF65-F5344CB8AC3E}">
        <p14:creationId xmlns:p14="http://schemas.microsoft.com/office/powerpoint/2010/main" val="3659382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108543"/>
          </a:xfrm>
          <a:prstGeom prst="rect">
            <a:avLst/>
          </a:prstGeom>
          <a:noFill/>
        </p:spPr>
        <p:txBody>
          <a:bodyPr wrap="square">
            <a:spAutoFit/>
          </a:bodyPr>
          <a:lstStyle/>
          <a:p>
            <a:r>
              <a:rPr lang="en-US" sz="2800" b="1" dirty="0"/>
              <a:t>Government Documents</a:t>
            </a:r>
          </a:p>
          <a:p>
            <a:r>
              <a:rPr lang="en-US" sz="2800" b="1" dirty="0"/>
              <a:t> Many libraries have access to government documents through databases and online services, and a few libraries (at least one in every state) are depositories for government documents, meaning that hard copies are kept on hand. Government documents include everything published by the government.</a:t>
            </a:r>
          </a:p>
          <a:p>
            <a:endParaRPr lang="ar-SA" sz="2800" b="1" dirty="0"/>
          </a:p>
        </p:txBody>
      </p:sp>
    </p:spTree>
    <p:extLst>
      <p:ext uri="{BB962C8B-B14F-4D97-AF65-F5344CB8AC3E}">
        <p14:creationId xmlns:p14="http://schemas.microsoft.com/office/powerpoint/2010/main" val="1232157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676885"/>
            <a:ext cx="11573588" cy="3108543"/>
          </a:xfrm>
          <a:prstGeom prst="rect">
            <a:avLst/>
          </a:prstGeom>
          <a:noFill/>
        </p:spPr>
        <p:txBody>
          <a:bodyPr wrap="square">
            <a:spAutoFit/>
          </a:bodyPr>
          <a:lstStyle/>
          <a:p>
            <a:r>
              <a:rPr lang="en-US" sz="2800" b="1" dirty="0"/>
              <a:t>Human Sources </a:t>
            </a:r>
          </a:p>
          <a:p>
            <a:r>
              <a:rPr lang="en-US" sz="2800" b="1" dirty="0"/>
              <a:t>Often overlooked in our dependence on the written word are human beings who could easily supply needed information. In looking for library sources, you would be wise to consult a librarian. Most librarians have advanced degrees and have had extensive, concentrated training in locating information. faculty members, local experts, government officials, members</a:t>
            </a:r>
          </a:p>
          <a:p>
            <a:r>
              <a:rPr lang="en-US" sz="2800" b="1" dirty="0"/>
              <a:t>of the business and legal community are  great sources of information. </a:t>
            </a:r>
            <a:endParaRPr lang="ar-SA" sz="2800" b="1" dirty="0"/>
          </a:p>
        </p:txBody>
      </p:sp>
    </p:spTree>
    <p:extLst>
      <p:ext uri="{BB962C8B-B14F-4D97-AF65-F5344CB8AC3E}">
        <p14:creationId xmlns:p14="http://schemas.microsoft.com/office/powerpoint/2010/main" val="444270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Informational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5262979"/>
          </a:xfrm>
          <a:prstGeom prst="rect">
            <a:avLst/>
          </a:prstGeom>
          <a:noFill/>
        </p:spPr>
        <p:txBody>
          <a:bodyPr wrap="square">
            <a:spAutoFit/>
          </a:bodyPr>
          <a:lstStyle/>
          <a:p>
            <a:r>
              <a:rPr lang="en-US" sz="2800" b="1" dirty="0"/>
              <a:t>Human Sources </a:t>
            </a:r>
          </a:p>
          <a:p>
            <a:r>
              <a:rPr lang="en-US" sz="2800" b="1" dirty="0"/>
              <a:t>Before you interview someone (whether in person, by phone, or in writing), prepare a list of questions you would like the interviewee to answer. Divide your queries into simple, fact-based questions (“How much revenue does the city take in each year in taxes?”) and questions that allow the interviewee to expand on an issue or to think out loud (“Should the city lower the tax rate?” or “What benefits do citizens enjoy because of taxes?”). Avoid vague questions or loaded ones (“What do you think of taxes?” or “Don’t you think taxes are an unfair burden on the elderly?”). And don’t let your questions restrict you; as long as the interviewee stays on track and doesn’t digress into irrelevant areas, you might discover information and opinions that you hadn’t anticipated. </a:t>
            </a:r>
            <a:endParaRPr lang="ar-SA" sz="2800" b="1" dirty="0"/>
          </a:p>
        </p:txBody>
      </p:sp>
    </p:spTree>
    <p:extLst>
      <p:ext uri="{BB962C8B-B14F-4D97-AF65-F5344CB8AC3E}">
        <p14:creationId xmlns:p14="http://schemas.microsoft.com/office/powerpoint/2010/main" val="36396458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3539430"/>
          </a:xfrm>
          <a:prstGeom prst="rect">
            <a:avLst/>
          </a:prstGeom>
          <a:noFill/>
        </p:spPr>
        <p:txBody>
          <a:bodyPr wrap="square">
            <a:spAutoFit/>
          </a:bodyPr>
          <a:lstStyle/>
          <a:p>
            <a:r>
              <a:rPr lang="en-US" sz="2800" b="1" dirty="0"/>
              <a:t>Information is so abundant that one edition of the New York Times contains more information than most of us could read in a week, let alone one day. But with all this information comes the difficulty of separating the truth from the lies, the useful and reliable information that helps advance our understanding of the world from the efforts to manipulate our thinking or</a:t>
            </a:r>
          </a:p>
          <a:p>
            <a:r>
              <a:rPr lang="en-US" sz="2800" b="1" dirty="0"/>
              <a:t>control our spending. In evaluating all this information, we need to ask several questions about </a:t>
            </a:r>
            <a:r>
              <a:rPr lang="en-US" sz="2800" b="1" dirty="0">
                <a:solidFill>
                  <a:srgbClr val="FF0000"/>
                </a:solidFill>
              </a:rPr>
              <a:t>the content, the author and the publisher </a:t>
            </a:r>
            <a:r>
              <a:rPr lang="en-US" sz="2800" b="1" dirty="0"/>
              <a:t>of the information, and the </a:t>
            </a:r>
            <a:r>
              <a:rPr lang="en-US" sz="2800" b="1" dirty="0">
                <a:solidFill>
                  <a:srgbClr val="FF0000"/>
                </a:solidFill>
              </a:rPr>
              <a:t>intended audience </a:t>
            </a:r>
            <a:r>
              <a:rPr lang="en-US" sz="2800" b="1" dirty="0"/>
              <a:t>.</a:t>
            </a:r>
          </a:p>
        </p:txBody>
      </p:sp>
    </p:spTree>
    <p:extLst>
      <p:ext uri="{BB962C8B-B14F-4D97-AF65-F5344CB8AC3E}">
        <p14:creationId xmlns:p14="http://schemas.microsoft.com/office/powerpoint/2010/main" val="2176079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5262979"/>
          </a:xfrm>
          <a:prstGeom prst="rect">
            <a:avLst/>
          </a:prstGeom>
          <a:noFill/>
        </p:spPr>
        <p:txBody>
          <a:bodyPr wrap="square">
            <a:spAutoFit/>
          </a:bodyPr>
          <a:lstStyle/>
          <a:p>
            <a:r>
              <a:rPr lang="en-US" sz="2800" b="1" dirty="0"/>
              <a:t> Content: Facts and Everything Else </a:t>
            </a:r>
          </a:p>
          <a:p>
            <a:endParaRPr lang="en-US" sz="2800" b="1" dirty="0"/>
          </a:p>
          <a:p>
            <a:r>
              <a:rPr lang="en-US" sz="2800" b="1" dirty="0"/>
              <a:t>Fact is an item of information that is objective and true. The sun is</a:t>
            </a:r>
          </a:p>
          <a:p>
            <a:r>
              <a:rPr lang="en-US" sz="2800" b="1" dirty="0"/>
              <a:t>about ninety-three million miles from the earth. That is a fact, whether you</a:t>
            </a:r>
          </a:p>
          <a:p>
            <a:r>
              <a:rPr lang="en-US" sz="2800" b="1" dirty="0"/>
              <a:t>knew it or not, believe it or not.</a:t>
            </a:r>
          </a:p>
          <a:p>
            <a:r>
              <a:rPr lang="en-US" sz="2800" b="1" dirty="0"/>
              <a:t>it is best to separate verified and documented facts from everything else that a writer offers, including matters of fact that have yet to be verified. Facts can be verified through eyewitness testimony, measurement, agreement among several sources, and documentation. Be sure that any facts you collect are objective and verifiable and that they could be documented. be certain that the facts are relevant to your purpose and  that the facts are up-to-date.  </a:t>
            </a:r>
          </a:p>
        </p:txBody>
      </p:sp>
    </p:spTree>
    <p:extLst>
      <p:ext uri="{BB962C8B-B14F-4D97-AF65-F5344CB8AC3E}">
        <p14:creationId xmlns:p14="http://schemas.microsoft.com/office/powerpoint/2010/main" val="12212900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4832092"/>
          </a:xfrm>
          <a:prstGeom prst="rect">
            <a:avLst/>
          </a:prstGeom>
          <a:noFill/>
        </p:spPr>
        <p:txBody>
          <a:bodyPr wrap="square">
            <a:spAutoFit/>
          </a:bodyPr>
          <a:lstStyle/>
          <a:p>
            <a:r>
              <a:rPr lang="en-US" sz="2800" b="1" dirty="0"/>
              <a:t>The Author and the publisher</a:t>
            </a:r>
          </a:p>
          <a:p>
            <a:endParaRPr lang="en-US" sz="2800" b="1" dirty="0"/>
          </a:p>
          <a:p>
            <a:r>
              <a:rPr lang="en-US" sz="2800" b="1" dirty="0"/>
              <a:t>When you read or listen to someone, ask the following questions:</a:t>
            </a:r>
          </a:p>
          <a:p>
            <a:endParaRPr lang="en-US" sz="2800" b="1" dirty="0"/>
          </a:p>
          <a:p>
            <a:r>
              <a:rPr lang="en-US" sz="2800" b="1" dirty="0"/>
              <a:t>• What is the author’s background?</a:t>
            </a:r>
          </a:p>
          <a:p>
            <a:r>
              <a:rPr lang="en-US" sz="2800" b="1" dirty="0"/>
              <a:t>• What are the author’s bias and purpose?</a:t>
            </a:r>
          </a:p>
          <a:p>
            <a:r>
              <a:rPr lang="en-US" sz="2800" b="1" dirty="0"/>
              <a:t>• What are the author’s sources?</a:t>
            </a:r>
          </a:p>
          <a:p>
            <a:r>
              <a:rPr lang="en-US" sz="2800" b="1" dirty="0"/>
              <a:t>• Who is the publisher or sponsor? </a:t>
            </a:r>
          </a:p>
          <a:p>
            <a:endParaRPr lang="en-US" sz="2800" b="1" dirty="0"/>
          </a:p>
          <a:p>
            <a:r>
              <a:rPr lang="en-US" sz="2800" b="1" dirty="0"/>
              <a:t> </a:t>
            </a:r>
          </a:p>
          <a:p>
            <a:endParaRPr lang="en-US" sz="2800" b="1" dirty="0"/>
          </a:p>
        </p:txBody>
      </p:sp>
    </p:spTree>
    <p:extLst>
      <p:ext uri="{BB962C8B-B14F-4D97-AF65-F5344CB8AC3E}">
        <p14:creationId xmlns:p14="http://schemas.microsoft.com/office/powerpoint/2010/main" val="4027354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4401205"/>
          </a:xfrm>
          <a:prstGeom prst="rect">
            <a:avLst/>
          </a:prstGeom>
          <a:noFill/>
        </p:spPr>
        <p:txBody>
          <a:bodyPr wrap="square">
            <a:spAutoFit/>
          </a:bodyPr>
          <a:lstStyle/>
          <a:p>
            <a:r>
              <a:rPr lang="en-US" sz="2800" b="1" dirty="0"/>
              <a:t>The Author and the publisher</a:t>
            </a:r>
          </a:p>
          <a:p>
            <a:endParaRPr lang="en-US" sz="2800" b="1" dirty="0"/>
          </a:p>
          <a:p>
            <a:r>
              <a:rPr lang="en-US" sz="2800" b="1" dirty="0">
                <a:solidFill>
                  <a:srgbClr val="FF0000"/>
                </a:solidFill>
              </a:rPr>
              <a:t>• What is the author’s background?</a:t>
            </a:r>
          </a:p>
          <a:p>
            <a:r>
              <a:rPr lang="en-US" sz="2800" b="1" dirty="0"/>
              <a:t>What credentials does he or she have? What education and at what level? How much research went into the writer’s own work? How much experience does the author have? Is the writer an expert in the topic at issue? Is the author recognized by others as an authority in the field? </a:t>
            </a:r>
          </a:p>
          <a:p>
            <a:endParaRPr lang="en-US" sz="2800" b="1" dirty="0"/>
          </a:p>
          <a:p>
            <a:r>
              <a:rPr lang="en-US" sz="2800" b="1" dirty="0"/>
              <a:t> </a:t>
            </a:r>
          </a:p>
          <a:p>
            <a:endParaRPr lang="en-US" sz="2800" b="1" dirty="0"/>
          </a:p>
        </p:txBody>
      </p:sp>
    </p:spTree>
    <p:extLst>
      <p:ext uri="{BB962C8B-B14F-4D97-AF65-F5344CB8AC3E}">
        <p14:creationId xmlns:p14="http://schemas.microsoft.com/office/powerpoint/2010/main" val="3651198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6124754"/>
          </a:xfrm>
          <a:prstGeom prst="rect">
            <a:avLst/>
          </a:prstGeom>
          <a:noFill/>
        </p:spPr>
        <p:txBody>
          <a:bodyPr wrap="square">
            <a:spAutoFit/>
          </a:bodyPr>
          <a:lstStyle/>
          <a:p>
            <a:r>
              <a:rPr lang="en-US" sz="2800" b="1" dirty="0"/>
              <a:t>The Author and the publisher</a:t>
            </a:r>
          </a:p>
          <a:p>
            <a:endParaRPr lang="en-US" sz="2800" b="1" dirty="0"/>
          </a:p>
          <a:p>
            <a:r>
              <a:rPr lang="en-US" sz="2800" b="1" dirty="0">
                <a:solidFill>
                  <a:srgbClr val="FF0000"/>
                </a:solidFill>
              </a:rPr>
              <a:t>• What are the author’s bias and purpose?</a:t>
            </a:r>
          </a:p>
          <a:p>
            <a:r>
              <a:rPr lang="en-US" sz="2800" b="1" dirty="0"/>
              <a:t>Writers and speakers may have a personal or professional interest in the information they are presenting. And although they may not lie outright (some might), they may hide contradictory information, “cherry-pick”  evidence, or carefully select language in which to present information most favorably. Perhaps the author is speaking for a company, a special-interest group, an institute, a foundation, a think tank, or a political party. He or she might be getting paid for an endorsement or opinion. In the case of surveys or studies, the author may have worded the questions in such a way as to ensure the sought-after response.</a:t>
            </a:r>
          </a:p>
          <a:p>
            <a:r>
              <a:rPr lang="en-US" sz="2800" b="1" dirty="0"/>
              <a:t> </a:t>
            </a:r>
          </a:p>
          <a:p>
            <a:endParaRPr lang="en-US" sz="2800" b="1" dirty="0"/>
          </a:p>
        </p:txBody>
      </p:sp>
    </p:spTree>
    <p:extLst>
      <p:ext uri="{BB962C8B-B14F-4D97-AF65-F5344CB8AC3E}">
        <p14:creationId xmlns:p14="http://schemas.microsoft.com/office/powerpoint/2010/main" val="23744562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4401205"/>
          </a:xfrm>
          <a:prstGeom prst="rect">
            <a:avLst/>
          </a:prstGeom>
          <a:noFill/>
        </p:spPr>
        <p:txBody>
          <a:bodyPr wrap="square">
            <a:spAutoFit/>
          </a:bodyPr>
          <a:lstStyle/>
          <a:p>
            <a:r>
              <a:rPr lang="en-US" sz="2800" b="1" dirty="0"/>
              <a:t>The Author and the publisher</a:t>
            </a:r>
          </a:p>
          <a:p>
            <a:r>
              <a:rPr lang="en-US" sz="2800" b="1" dirty="0">
                <a:solidFill>
                  <a:srgbClr val="FF0000"/>
                </a:solidFill>
              </a:rPr>
              <a:t>• What are the author’s sources?</a:t>
            </a:r>
          </a:p>
          <a:p>
            <a:r>
              <a:rPr lang="en-US" sz="2800" b="1" dirty="0"/>
              <a:t>When you read someone’s work, chances are that that writer has depended on other sources for information, ideas, and inspiration. The original sources that a writer cites are “primary sources.” It may be important for the success of your work to consider how reliable the primary sources are and to uncover those sources if necessary to ensure that they have not been misquoted or misrepresented.</a:t>
            </a:r>
          </a:p>
          <a:p>
            <a:r>
              <a:rPr lang="en-US" sz="2800" b="1" dirty="0"/>
              <a:t> </a:t>
            </a:r>
          </a:p>
          <a:p>
            <a:endParaRPr lang="en-US" sz="2800" b="1" dirty="0"/>
          </a:p>
        </p:txBody>
      </p:sp>
    </p:spTree>
    <p:extLst>
      <p:ext uri="{BB962C8B-B14F-4D97-AF65-F5344CB8AC3E}">
        <p14:creationId xmlns:p14="http://schemas.microsoft.com/office/powerpoint/2010/main" val="2221286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4832092"/>
          </a:xfrm>
          <a:prstGeom prst="rect">
            <a:avLst/>
          </a:prstGeom>
          <a:noFill/>
        </p:spPr>
        <p:txBody>
          <a:bodyPr wrap="square">
            <a:spAutoFit/>
          </a:bodyPr>
          <a:lstStyle/>
          <a:p>
            <a:r>
              <a:rPr lang="en-US" sz="2800" b="1" dirty="0"/>
              <a:t>The Author and the publisher</a:t>
            </a:r>
          </a:p>
          <a:p>
            <a:r>
              <a:rPr lang="en-US" sz="2800" b="1" dirty="0">
                <a:solidFill>
                  <a:srgbClr val="FF0000"/>
                </a:solidFill>
              </a:rPr>
              <a:t>• What are the author’s sources?</a:t>
            </a:r>
          </a:p>
          <a:p>
            <a:r>
              <a:rPr lang="en-US" sz="2800" b="1" dirty="0"/>
              <a:t>Be wary of unnamed, undocumented, or completely unreliable sources in a writer’s essay or argument. Writers often attempt to give legitimacy to their work by referring to a well-known political figure or celebrity as the source of information. Others allude to “an anonymous source” or “sources at the Government” as the originators of important information. Other allusions include such phrases as “surveys have shown” or “according to recent studies.” What surveys? What studies? </a:t>
            </a:r>
          </a:p>
          <a:p>
            <a:r>
              <a:rPr lang="en-US" sz="2800" b="1" dirty="0"/>
              <a:t> </a:t>
            </a:r>
          </a:p>
          <a:p>
            <a:endParaRPr lang="en-US" sz="2800" b="1" dirty="0"/>
          </a:p>
        </p:txBody>
      </p:sp>
    </p:spTree>
    <p:extLst>
      <p:ext uri="{BB962C8B-B14F-4D97-AF65-F5344CB8AC3E}">
        <p14:creationId xmlns:p14="http://schemas.microsoft.com/office/powerpoint/2010/main" val="19808498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5262979"/>
          </a:xfrm>
          <a:prstGeom prst="rect">
            <a:avLst/>
          </a:prstGeom>
          <a:noFill/>
        </p:spPr>
        <p:txBody>
          <a:bodyPr wrap="square">
            <a:spAutoFit/>
          </a:bodyPr>
          <a:lstStyle/>
          <a:p>
            <a:r>
              <a:rPr lang="en-US" sz="2800" b="1" dirty="0"/>
              <a:t>The Author and the publisher</a:t>
            </a:r>
          </a:p>
          <a:p>
            <a:r>
              <a:rPr lang="en-US" sz="2800" b="1" dirty="0">
                <a:solidFill>
                  <a:srgbClr val="FF0000"/>
                </a:solidFill>
              </a:rPr>
              <a:t>• Who Is the Publisher or Sponsor?</a:t>
            </a:r>
          </a:p>
          <a:p>
            <a:r>
              <a:rPr lang="en-US" sz="2800" b="1" dirty="0"/>
              <a:t>Most students know that not all publications are equal, which is why you don’t usually find students using the National Inquirer or even People magazine as a source of factual evidence. </a:t>
            </a:r>
          </a:p>
          <a:p>
            <a:r>
              <a:rPr lang="en-US" sz="2800" b="1" dirty="0"/>
              <a:t>Published opinions are another matter. Many periodicals have an editorial bias that governs not only the topics chosen but the perspective and slant</a:t>
            </a:r>
          </a:p>
          <a:p>
            <a:r>
              <a:rPr lang="en-US" sz="2800" b="1" dirty="0"/>
              <a:t>of the writing as well. Although there is nothing wrong with a periodical’s</a:t>
            </a:r>
          </a:p>
          <a:p>
            <a:r>
              <a:rPr lang="en-US" sz="2800" b="1" dirty="0"/>
              <a:t>having a political slant, the careful reader should know what that slant is.</a:t>
            </a:r>
          </a:p>
          <a:p>
            <a:r>
              <a:rPr lang="en-US" sz="2800" b="1" dirty="0"/>
              <a:t>Publishers of academic books and journals are usually extremely careful to publish work of high quality, which is ensured by a rigorous system of peer</a:t>
            </a:r>
          </a:p>
          <a:p>
            <a:r>
              <a:rPr lang="en-US" sz="2800" b="1" dirty="0"/>
              <a:t>review</a:t>
            </a:r>
          </a:p>
        </p:txBody>
      </p:sp>
    </p:spTree>
    <p:extLst>
      <p:ext uri="{BB962C8B-B14F-4D97-AF65-F5344CB8AC3E}">
        <p14:creationId xmlns:p14="http://schemas.microsoft.com/office/powerpoint/2010/main" val="29320486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3970318"/>
          </a:xfrm>
          <a:prstGeom prst="rect">
            <a:avLst/>
          </a:prstGeom>
          <a:noFill/>
        </p:spPr>
        <p:txBody>
          <a:bodyPr wrap="square">
            <a:spAutoFit/>
          </a:bodyPr>
          <a:lstStyle/>
          <a:p>
            <a:r>
              <a:rPr lang="en-US" sz="2800" b="1" dirty="0"/>
              <a:t>The Audience</a:t>
            </a:r>
          </a:p>
          <a:p>
            <a:r>
              <a:rPr lang="en-US" sz="2800" b="1" dirty="0">
                <a:solidFill>
                  <a:srgbClr val="FF0000"/>
                </a:solidFill>
              </a:rPr>
              <a:t>• Who Is the Intended Audience? </a:t>
            </a:r>
          </a:p>
          <a:p>
            <a:r>
              <a:rPr lang="en-US" sz="2800" b="1" dirty="0"/>
              <a:t>Knowing something about the author’s intended audience can help you evaluate the information. In some cases, journals and books are aimed at readers far better versed than you are in the topic under study.  To familiarize yourself more completely with an issue, you may have to research a topic even more deeply than you first expected. On the other hand, writing intended for younger audiences, though accurate, may not contain the complete picture.</a:t>
            </a:r>
          </a:p>
        </p:txBody>
      </p:sp>
    </p:spTree>
    <p:extLst>
      <p:ext uri="{BB962C8B-B14F-4D97-AF65-F5344CB8AC3E}">
        <p14:creationId xmlns:p14="http://schemas.microsoft.com/office/powerpoint/2010/main" val="513209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30346"/>
            <a:ext cx="11573588" cy="5262979"/>
          </a:xfrm>
          <a:prstGeom prst="rect">
            <a:avLst/>
          </a:prstGeom>
          <a:noFill/>
        </p:spPr>
        <p:txBody>
          <a:bodyPr wrap="square">
            <a:spAutoFit/>
          </a:bodyPr>
          <a:lstStyle/>
          <a:p>
            <a:r>
              <a:rPr lang="en-US" sz="2800" b="1" dirty="0"/>
              <a:t>Evaluating internet Sources </a:t>
            </a:r>
          </a:p>
          <a:p>
            <a:r>
              <a:rPr lang="en-US" sz="2800" b="1" dirty="0"/>
              <a:t>Evaluating electronic sources is similar to evaluating print sources: ask a great many questions about the content and the author. When evaluating the site itself, give preference to those maintained by recognized and respected organizations and institutions such as universities, government agencies, and noncommercial, service-oriented sites.  Often the URL, the address of the site, will provide some information about the site’s sponsor. Internet addresses with .</a:t>
            </a:r>
            <a:r>
              <a:rPr lang="en-US" sz="2800" b="1" dirty="0" err="1"/>
              <a:t>edu</a:t>
            </a:r>
            <a:r>
              <a:rPr lang="en-US" sz="2800" b="1" dirty="0"/>
              <a:t> or .ac (short for education) usually originate at colleges and universities. Other current URL suffixes include the following:</a:t>
            </a:r>
          </a:p>
          <a:p>
            <a:r>
              <a:rPr lang="en-US" sz="2800" b="1" dirty="0"/>
              <a:t> .com or .cc (commercial site)            .gov (government agencies)</a:t>
            </a:r>
          </a:p>
          <a:p>
            <a:r>
              <a:rPr lang="en-US" sz="2800" b="1" dirty="0"/>
              <a:t> .info (information sites)              .mil (military sites)              </a:t>
            </a:r>
            <a:r>
              <a:rPr lang="en-US" sz="2800" b="1" dirty="0" err="1"/>
              <a:t>.net</a:t>
            </a:r>
            <a:r>
              <a:rPr lang="en-US" sz="2800" b="1" dirty="0"/>
              <a:t> (networks and service providers)          .org (</a:t>
            </a:r>
            <a:r>
              <a:rPr lang="en-US" sz="2800" b="1" dirty="0" err="1"/>
              <a:t>nonprofi</a:t>
            </a:r>
            <a:r>
              <a:rPr lang="en-US" sz="2800" b="1" dirty="0"/>
              <a:t> t organizations)</a:t>
            </a:r>
          </a:p>
        </p:txBody>
      </p:sp>
    </p:spTree>
    <p:extLst>
      <p:ext uri="{BB962C8B-B14F-4D97-AF65-F5344CB8AC3E}">
        <p14:creationId xmlns:p14="http://schemas.microsoft.com/office/powerpoint/2010/main" val="28898312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96881"/>
            <a:ext cx="11573588" cy="4401205"/>
          </a:xfrm>
          <a:prstGeom prst="rect">
            <a:avLst/>
          </a:prstGeom>
          <a:noFill/>
        </p:spPr>
        <p:txBody>
          <a:bodyPr wrap="square">
            <a:spAutoFit/>
          </a:bodyPr>
          <a:lstStyle/>
          <a:p>
            <a:r>
              <a:rPr lang="en-US" sz="2800" b="1" dirty="0"/>
              <a:t>Evaluating internet Sources </a:t>
            </a:r>
          </a:p>
          <a:p>
            <a:pPr marL="457200" indent="-457200">
              <a:buFont typeface="Arial" panose="020B0604020202020204" pitchFamily="34" charset="0"/>
              <a:buChar char="•"/>
            </a:pPr>
            <a:r>
              <a:rPr lang="en-US" sz="2800" b="1" dirty="0"/>
              <a:t>See if you can find out more about the author or the sponsoring site.</a:t>
            </a:r>
          </a:p>
          <a:p>
            <a:pPr marL="457200" indent="-457200">
              <a:buFont typeface="Arial" panose="020B0604020202020204" pitchFamily="34" charset="0"/>
              <a:buChar char="•"/>
            </a:pPr>
            <a:r>
              <a:rPr lang="en-US" sz="2800" b="1" dirty="0"/>
              <a:t>If an organization sponsors the site, see if you can find out more about the organization by following links to the home page, by clicking on any links labeled “About Us” or “Who We Are,” or by looking at the part of the URL before the first slash. Is the sponsor reputable? </a:t>
            </a:r>
          </a:p>
          <a:p>
            <a:pPr marL="457200" indent="-457200">
              <a:buFont typeface="Arial" panose="020B0604020202020204" pitchFamily="34" charset="0"/>
              <a:buChar char="•"/>
            </a:pPr>
            <a:r>
              <a:rPr lang="en-US" sz="2800" b="1" dirty="0"/>
              <a:t>What does your common sense tell you about the site? Does the author seem to have a pronounced bias? Are opposing views ridiculed or misrepresented? Is the author attempting to sell you something or solicit a donation? Is the site littered with banner advertisements? </a:t>
            </a:r>
          </a:p>
        </p:txBody>
      </p:sp>
    </p:spTree>
    <p:extLst>
      <p:ext uri="{BB962C8B-B14F-4D97-AF65-F5344CB8AC3E}">
        <p14:creationId xmlns:p14="http://schemas.microsoft.com/office/powerpoint/2010/main" val="7298217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Evaluating Sources </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296881"/>
            <a:ext cx="11573588" cy="3970318"/>
          </a:xfrm>
          <a:prstGeom prst="rect">
            <a:avLst/>
          </a:prstGeom>
          <a:noFill/>
        </p:spPr>
        <p:txBody>
          <a:bodyPr wrap="square">
            <a:spAutoFit/>
          </a:bodyPr>
          <a:lstStyle/>
          <a:p>
            <a:r>
              <a:rPr lang="en-US" sz="2800" b="1" dirty="0"/>
              <a:t>Evaluating internet Sources </a:t>
            </a:r>
          </a:p>
          <a:p>
            <a:pPr marL="457200" indent="-457200">
              <a:buFont typeface="Arial" panose="020B0604020202020204" pitchFamily="34" charset="0"/>
              <a:buChar char="•"/>
            </a:pPr>
            <a:r>
              <a:rPr lang="en-US" sz="2800" b="1" dirty="0"/>
              <a:t>Follow the author’s links to other sites. Do the linked sites reveal the same bias as that of the original site? Are the linked sites reliable and objective sources of information?</a:t>
            </a:r>
          </a:p>
          <a:p>
            <a:pPr marL="457200" indent="-457200">
              <a:buFont typeface="Arial" panose="020B0604020202020204" pitchFamily="34" charset="0"/>
              <a:buChar char="•"/>
            </a:pPr>
            <a:r>
              <a:rPr lang="en-US" sz="2800" b="1" dirty="0"/>
              <a:t> How current is the information? Many Web sites are not updated regularly and may even have been abandoned by their creators. When you suspect information may be outdated, be sure to check other Web sites to compare. And if you find broken links, that’s usually a good sign that the information may not be current.  </a:t>
            </a:r>
          </a:p>
        </p:txBody>
      </p:sp>
    </p:spTree>
    <p:extLst>
      <p:ext uri="{BB962C8B-B14F-4D97-AF65-F5344CB8AC3E}">
        <p14:creationId xmlns:p14="http://schemas.microsoft.com/office/powerpoint/2010/main" val="32770161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Taking Notes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372636"/>
            <a:ext cx="11573588" cy="5693866"/>
          </a:xfrm>
          <a:prstGeom prst="rect">
            <a:avLst/>
          </a:prstGeom>
          <a:noFill/>
        </p:spPr>
        <p:txBody>
          <a:bodyPr wrap="square">
            <a:spAutoFit/>
          </a:bodyPr>
          <a:lstStyle/>
          <a:p>
            <a:r>
              <a:rPr lang="en-US" sz="2800" b="1" dirty="0"/>
              <a:t>Taking notes on what you have read, especially when researching a topic, means carefully selecting what is important and useful as you try to faithfully represent the opposing argument and support your own claims.</a:t>
            </a:r>
          </a:p>
          <a:p>
            <a:r>
              <a:rPr lang="en-US" sz="2800" b="1" dirty="0"/>
              <a:t>When taking notes, the notes will contain summaries, paraphrases, and quotations from sources. </a:t>
            </a:r>
          </a:p>
          <a:p>
            <a:r>
              <a:rPr lang="en-US" sz="2800" b="1" dirty="0">
                <a:solidFill>
                  <a:srgbClr val="FF0000"/>
                </a:solidFill>
              </a:rPr>
              <a:t>Quotations</a:t>
            </a:r>
          </a:p>
          <a:p>
            <a:r>
              <a:rPr lang="en-US" sz="2800" b="1" dirty="0"/>
              <a:t>Obviously, the easiest note to record is a quotation. Select quotations carefully; as you will see shortly, it is far better for both you and your reader to paraphrase when possible. But when you do record a quotation, be very careful to place quotation marks around the material and to transcribe the quotation accurately. It is best not to omit anything if you copy a quotation, but if you do, replace the omission with ellipsis points (three dots).  </a:t>
            </a:r>
          </a:p>
          <a:p>
            <a:endParaRPr lang="en-US" sz="2800" b="1" dirty="0"/>
          </a:p>
        </p:txBody>
      </p:sp>
    </p:spTree>
    <p:extLst>
      <p:ext uri="{BB962C8B-B14F-4D97-AF65-F5344CB8AC3E}">
        <p14:creationId xmlns:p14="http://schemas.microsoft.com/office/powerpoint/2010/main" val="3727585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274820" y="6290615"/>
            <a:ext cx="867533" cy="597099"/>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014951" y="633836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Taking Notes</a:t>
            </a:r>
          </a:p>
        </p:txBody>
      </p:sp>
      <p:pic>
        <p:nvPicPr>
          <p:cNvPr id="3" name="Picture 2">
            <a:extLst>
              <a:ext uri="{FF2B5EF4-FFF2-40B4-BE49-F238E27FC236}">
                <a16:creationId xmlns:a16="http://schemas.microsoft.com/office/drawing/2014/main" id="{51A70A8C-77D3-485C-832D-DF56C99960C8}"/>
              </a:ext>
            </a:extLst>
          </p:cNvPr>
          <p:cNvPicPr>
            <a:picLocks noChangeAspect="1"/>
          </p:cNvPicPr>
          <p:nvPr/>
        </p:nvPicPr>
        <p:blipFill rotWithShape="1">
          <a:blip r:embed="rId7"/>
          <a:srcRect l="27084" t="26756" r="34375" b="40889"/>
          <a:stretch/>
        </p:blipFill>
        <p:spPr>
          <a:xfrm>
            <a:off x="519128" y="1383047"/>
            <a:ext cx="11672871" cy="5509429"/>
          </a:xfrm>
          <a:prstGeom prst="rect">
            <a:avLst/>
          </a:prstGeom>
        </p:spPr>
      </p:pic>
    </p:spTree>
    <p:extLst>
      <p:ext uri="{BB962C8B-B14F-4D97-AF65-F5344CB8AC3E}">
        <p14:creationId xmlns:p14="http://schemas.microsoft.com/office/powerpoint/2010/main" val="388550026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Taking Notes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372636"/>
            <a:ext cx="11573588" cy="5262979"/>
          </a:xfrm>
          <a:prstGeom prst="rect">
            <a:avLst/>
          </a:prstGeom>
          <a:noFill/>
        </p:spPr>
        <p:txBody>
          <a:bodyPr wrap="square">
            <a:spAutoFit/>
          </a:bodyPr>
          <a:lstStyle/>
          <a:p>
            <a:r>
              <a:rPr lang="en-US" sz="2800" b="1" dirty="0"/>
              <a:t>Summaries </a:t>
            </a:r>
          </a:p>
          <a:p>
            <a:r>
              <a:rPr lang="en-US" sz="2800" b="1" dirty="0"/>
              <a:t>A summary of an argument, essay, or article contains only the main idea (the thesis) or the claim and, depending on the purpose of the summary, the main premises or supporting points. A summary of an essay might contain the thesis sentence and the topic idea from each body paragraph. How much you summarize depends on how much of the original work you will need to remember and how much you intend to use.</a:t>
            </a:r>
          </a:p>
          <a:p>
            <a:r>
              <a:rPr lang="en-US" sz="2800" b="1" dirty="0"/>
              <a:t>To write a summary, read the original several times, underlining the main idea and subpoints on the second or third reading. Then try to write the summary without looking at the source. You can start with a sentence like “The author is saying that . . .”  or “The author is arguing that . . .” or “The author is trying to prove that. . . .” </a:t>
            </a:r>
          </a:p>
        </p:txBody>
      </p:sp>
    </p:spTree>
    <p:extLst>
      <p:ext uri="{BB962C8B-B14F-4D97-AF65-F5344CB8AC3E}">
        <p14:creationId xmlns:p14="http://schemas.microsoft.com/office/powerpoint/2010/main" val="30212354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Taking Notes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343592" y="1372636"/>
            <a:ext cx="11573588" cy="3108543"/>
          </a:xfrm>
          <a:prstGeom prst="rect">
            <a:avLst/>
          </a:prstGeom>
          <a:noFill/>
        </p:spPr>
        <p:txBody>
          <a:bodyPr wrap="square">
            <a:spAutoFit/>
          </a:bodyPr>
          <a:lstStyle/>
          <a:p>
            <a:r>
              <a:rPr lang="en-US" sz="2800" b="1" dirty="0"/>
              <a:t>Paraphrasing  </a:t>
            </a:r>
          </a:p>
          <a:p>
            <a:r>
              <a:rPr lang="en-US" sz="2800" b="1" dirty="0"/>
              <a:t>Whereas a summary condenses an entire argument or article, a paraphrase restates a passage in different words. Just as explaining a complex process to someone else helps you better learn the process, recasting an idea into your own words helps you take possession of the idea. You still have to acknowledge your source, but you will be better able to use the idea for your</a:t>
            </a:r>
          </a:p>
          <a:p>
            <a:r>
              <a:rPr lang="en-US" sz="2800" b="1" dirty="0"/>
              <a:t>own purposes if you have stated it in a manner that you understand.</a:t>
            </a:r>
          </a:p>
        </p:txBody>
      </p:sp>
    </p:spTree>
    <p:extLst>
      <p:ext uri="{BB962C8B-B14F-4D97-AF65-F5344CB8AC3E}">
        <p14:creationId xmlns:p14="http://schemas.microsoft.com/office/powerpoint/2010/main" val="33922895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Using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72636"/>
            <a:ext cx="11642360" cy="6093976"/>
          </a:xfrm>
          <a:prstGeom prst="rect">
            <a:avLst/>
          </a:prstGeom>
          <a:noFill/>
        </p:spPr>
        <p:txBody>
          <a:bodyPr wrap="square">
            <a:spAutoFit/>
          </a:bodyPr>
          <a:lstStyle/>
          <a:p>
            <a:r>
              <a:rPr lang="en-US" sz="2550" b="1" dirty="0"/>
              <a:t>Avoid Plagiarism (cheating) by acknowledging sources. plagiarism appears in a scholarly work, it usually takes one of three forms:   </a:t>
            </a:r>
          </a:p>
          <a:p>
            <a:r>
              <a:rPr lang="en-US" sz="2550" b="1" dirty="0"/>
              <a:t>• Material from an outside source is presented word-for-word as the student’s original work with no acknowledgment whatsoever of the source. In this type of plagiarism, a student is taking credit for an author’s words and ideas.</a:t>
            </a:r>
          </a:p>
          <a:p>
            <a:r>
              <a:rPr lang="en-US" sz="2550" b="1" dirty="0"/>
              <a:t>• Material from an outside source is paraphrased with no acknowledgment of the source. In this type of plagiarism, the student is taking credit for an author’s idea.</a:t>
            </a:r>
          </a:p>
          <a:p>
            <a:r>
              <a:rPr lang="en-US" sz="2550" b="1" dirty="0"/>
              <a:t>• Material from an outside source is incorporated into a student’s work and a weak effort is made to acknowledge the source. Usually, the student fails to use the conventional means of acknowledgment: introductions to quotations, quotation marks where necessary, parenthetical mention of page numbers, indentation of longer quotes, internal references (“the author goes on to argue . . .”), footnotes, and so forth. This kind of plagiarism is usually the result of indifference, uncertainty, carelessness, or ignorance. </a:t>
            </a:r>
          </a:p>
          <a:p>
            <a:endParaRPr lang="en-US" sz="2550" b="1" dirty="0"/>
          </a:p>
        </p:txBody>
      </p:sp>
    </p:spTree>
    <p:extLst>
      <p:ext uri="{BB962C8B-B14F-4D97-AF65-F5344CB8AC3E}">
        <p14:creationId xmlns:p14="http://schemas.microsoft.com/office/powerpoint/2010/main" val="196001513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Using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72636"/>
            <a:ext cx="11642360" cy="4408899"/>
          </a:xfrm>
          <a:prstGeom prst="rect">
            <a:avLst/>
          </a:prstGeom>
          <a:noFill/>
        </p:spPr>
        <p:txBody>
          <a:bodyPr wrap="square">
            <a:spAutoFit/>
          </a:bodyPr>
          <a:lstStyle/>
          <a:p>
            <a:r>
              <a:rPr lang="en-US" sz="2550" b="1" dirty="0"/>
              <a:t>Incorporating sources</a:t>
            </a:r>
          </a:p>
          <a:p>
            <a:r>
              <a:rPr lang="en-US" sz="2550" b="1" dirty="0"/>
              <a:t>The argument you write should present your conclusion, your point of view, your opinion, backed up by the evidence and arguments that you have collected. </a:t>
            </a:r>
          </a:p>
          <a:p>
            <a:r>
              <a:rPr lang="en-US" sz="2550" b="1" dirty="0"/>
              <a:t>Because it is your paper, let your sources serve you rather than the other way around. Present your case and use your sources to bolster your argument. In other words, as you write, think, “This is my argument and so-and-so agrees with me,” or “This is my argument and here’s the evidence I found to prove it.” Don’t think, “This is what everyone else said, and I agree with them.” </a:t>
            </a:r>
          </a:p>
          <a:p>
            <a:r>
              <a:rPr lang="en-US" sz="2550" b="1" dirty="0"/>
              <a:t>The trick to using quoted material is to make the quotation fi t gracefully and logically into your own writing. Even with quotations added, your sentences must make grammatical sense, and your paragraphs must be coherent.</a:t>
            </a:r>
          </a:p>
        </p:txBody>
      </p:sp>
    </p:spTree>
    <p:extLst>
      <p:ext uri="{BB962C8B-B14F-4D97-AF65-F5344CB8AC3E}">
        <p14:creationId xmlns:p14="http://schemas.microsoft.com/office/powerpoint/2010/main" val="31031271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Using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72636"/>
            <a:ext cx="11642360" cy="5586145"/>
          </a:xfrm>
          <a:prstGeom prst="rect">
            <a:avLst/>
          </a:prstGeom>
          <a:noFill/>
        </p:spPr>
        <p:txBody>
          <a:bodyPr wrap="square">
            <a:spAutoFit/>
          </a:bodyPr>
          <a:lstStyle/>
          <a:p>
            <a:r>
              <a:rPr lang="en-US" sz="2550" b="1" dirty="0"/>
              <a:t>Quoting Words and Phrases </a:t>
            </a:r>
          </a:p>
          <a:p>
            <a:r>
              <a:rPr lang="en-US" sz="2550" b="1" dirty="0"/>
              <a:t> If you use a quoted word within a paraphrase, be sure to use quotation marks around the word. Example:</a:t>
            </a:r>
          </a:p>
          <a:p>
            <a:r>
              <a:rPr lang="en-US" sz="2550" b="1" dirty="0"/>
              <a:t>One especially poor customer saved a few pennies for “luxury” items, a packet</a:t>
            </a:r>
          </a:p>
          <a:p>
            <a:r>
              <a:rPr lang="en-US" sz="2550" b="1" dirty="0"/>
              <a:t>of Kool-Aid and a small angel food cake for his children (Fetterman 117).</a:t>
            </a:r>
          </a:p>
          <a:p>
            <a:r>
              <a:rPr lang="en-US" sz="2550" b="1" dirty="0"/>
              <a:t>Quoting and Paraphrasing Longer Passages</a:t>
            </a:r>
          </a:p>
          <a:p>
            <a:r>
              <a:rPr lang="en-US" sz="2550" b="1" dirty="0"/>
              <a:t>In quoting a sentence or two (usually under fifty words) from the original, introduce the sentence that establishes its context and helps the reader understand its meaning and relevance to your point. Your introduction can include the author</a:t>
            </a:r>
          </a:p>
          <a:p>
            <a:r>
              <a:rPr lang="en-US" sz="2550" b="1" dirty="0"/>
              <a:t>of the quote and, if necessary and applicable, the printed source of the quote. Examples:   As Tracey Kidder points out, “. . .”               </a:t>
            </a:r>
          </a:p>
          <a:p>
            <a:r>
              <a:rPr lang="en-US" sz="2550" b="1" dirty="0"/>
              <a:t> As Albert Camus once noted, “. . .”</a:t>
            </a:r>
          </a:p>
          <a:p>
            <a:r>
              <a:rPr lang="en-US" sz="2550" b="1" dirty="0"/>
              <a:t> According to Julia Kristeva, “. . .”</a:t>
            </a:r>
          </a:p>
          <a:p>
            <a:r>
              <a:rPr lang="en-US" sz="2550" b="1" dirty="0"/>
              <a:t> From this evidence, concludes </a:t>
            </a:r>
            <a:r>
              <a:rPr lang="en-US" sz="2550" b="1" dirty="0" err="1"/>
              <a:t>Caute</a:t>
            </a:r>
            <a:r>
              <a:rPr lang="en-US" sz="2550" b="1" dirty="0"/>
              <a:t>, “. . .” </a:t>
            </a:r>
          </a:p>
        </p:txBody>
      </p:sp>
    </p:spTree>
    <p:extLst>
      <p:ext uri="{BB962C8B-B14F-4D97-AF65-F5344CB8AC3E}">
        <p14:creationId xmlns:p14="http://schemas.microsoft.com/office/powerpoint/2010/main" val="30355285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3" name="Google Shape;123;p4"/>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3">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35589" y="-230016"/>
            <a:ext cx="11812819"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0" name="TextBox 9">
            <a:extLst>
              <a:ext uri="{FF2B5EF4-FFF2-40B4-BE49-F238E27FC236}">
                <a16:creationId xmlns:a16="http://schemas.microsoft.com/office/drawing/2014/main" id="{AD15A2B3-F87D-4C46-BAD9-D071903DC039}"/>
              </a:ext>
            </a:extLst>
          </p:cNvPr>
          <p:cNvSpPr txBox="1"/>
          <p:nvPr/>
        </p:nvSpPr>
        <p:spPr>
          <a:xfrm>
            <a:off x="2171682" y="503628"/>
            <a:ext cx="95331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solidFill>
                  <a:schemeClr val="bg1"/>
                </a:solidFill>
              </a:rPr>
              <a:t>Using Sources</a:t>
            </a:r>
          </a:p>
        </p:txBody>
      </p:sp>
      <p:sp>
        <p:nvSpPr>
          <p:cNvPr id="12" name="TextBox 11">
            <a:extLst>
              <a:ext uri="{FF2B5EF4-FFF2-40B4-BE49-F238E27FC236}">
                <a16:creationId xmlns:a16="http://schemas.microsoft.com/office/drawing/2014/main" id="{581D6F3B-D419-4327-BD29-EF8553506330}"/>
              </a:ext>
            </a:extLst>
          </p:cNvPr>
          <p:cNvSpPr txBox="1"/>
          <p:nvPr/>
        </p:nvSpPr>
        <p:spPr>
          <a:xfrm>
            <a:off x="274820" y="1372636"/>
            <a:ext cx="11642360" cy="5609228"/>
          </a:xfrm>
          <a:prstGeom prst="rect">
            <a:avLst/>
          </a:prstGeom>
          <a:noFill/>
        </p:spPr>
        <p:txBody>
          <a:bodyPr wrap="square">
            <a:spAutoFit/>
          </a:bodyPr>
          <a:lstStyle/>
          <a:p>
            <a:r>
              <a:rPr lang="en-US" sz="2550" b="1" dirty="0"/>
              <a:t>Block Quotations</a:t>
            </a:r>
          </a:p>
          <a:p>
            <a:r>
              <a:rPr lang="en-US" sz="2550" b="1" dirty="0"/>
              <a:t>If a quotation amounts to more than four or five lines of  type in your text (generally fifty or more words), you should block the quotation, maintaining the double spacing, omitting quotation marks, and indenting the left margin five spaces. Example:</a:t>
            </a:r>
          </a:p>
          <a:p>
            <a:r>
              <a:rPr lang="en-US" sz="2550" b="1" dirty="0"/>
              <a:t> </a:t>
            </a:r>
            <a:r>
              <a:rPr lang="en-US" sz="2000" b="1" dirty="0"/>
              <a:t>It’s difficult not to be moved by Lincoln’s testament to the fallen soldiers at Gettysburg:</a:t>
            </a:r>
          </a:p>
          <a:p>
            <a:r>
              <a:rPr lang="en-US" sz="2000" b="1" dirty="0"/>
              <a:t> 	The world will little note nor long remember what we say here, but it can</a:t>
            </a:r>
          </a:p>
          <a:p>
            <a:r>
              <a:rPr lang="en-US" sz="2000" b="1" dirty="0"/>
              <a:t>	never forget what they did here. It is for us the living rather to be dedicated</a:t>
            </a:r>
          </a:p>
          <a:p>
            <a:r>
              <a:rPr lang="en-US" sz="2000" b="1" dirty="0"/>
              <a:t>	here to the unfinished work which they who fought here have thus far so</a:t>
            </a:r>
          </a:p>
          <a:p>
            <a:r>
              <a:rPr lang="en-US" sz="2000" b="1" dirty="0"/>
              <a:t>	nobly advanced. It is rather for us to be here dedicated to the great task</a:t>
            </a:r>
          </a:p>
          <a:p>
            <a:r>
              <a:rPr lang="en-US" sz="2000" b="1" dirty="0"/>
              <a:t>	remaining before us—that from these honored dead we take increased devotion </a:t>
            </a:r>
          </a:p>
          <a:p>
            <a:r>
              <a:rPr lang="en-US" sz="2000" b="1"/>
              <a:t>	to </a:t>
            </a:r>
            <a:r>
              <a:rPr lang="en-US" sz="2000" b="1" dirty="0"/>
              <a:t>that cause for 	which they gave the last full measure of devotion—that</a:t>
            </a:r>
          </a:p>
          <a:p>
            <a:r>
              <a:rPr lang="en-US" sz="2000" b="1" dirty="0"/>
              <a:t>	we here highly resolve that these dead shall not have died in vain, that this</a:t>
            </a:r>
          </a:p>
          <a:p>
            <a:r>
              <a:rPr lang="en-US" sz="2000" b="1" dirty="0"/>
              <a:t>	nation under God shall have a new birth of freedom, and that government</a:t>
            </a:r>
          </a:p>
          <a:p>
            <a:r>
              <a:rPr lang="en-US" sz="2000" b="1" dirty="0"/>
              <a:t>	of the people, by the people, for the people shall not perish from the earth. </a:t>
            </a:r>
          </a:p>
          <a:p>
            <a:endParaRPr lang="en-US" sz="2550" b="1" dirty="0"/>
          </a:p>
        </p:txBody>
      </p:sp>
    </p:spTree>
    <p:extLst>
      <p:ext uri="{BB962C8B-B14F-4D97-AF65-F5344CB8AC3E}">
        <p14:creationId xmlns:p14="http://schemas.microsoft.com/office/powerpoint/2010/main" val="42923982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121" name="Google Shape;121;p4"/>
          <p:cNvPicPr preferRelativeResize="0"/>
          <p:nvPr/>
        </p:nvPicPr>
        <p:blipFill rotWithShape="1">
          <a:blip r:embed="rId3">
            <a:alphaModFix/>
          </a:blip>
          <a:srcRect/>
          <a:stretch/>
        </p:blipFill>
        <p:spPr>
          <a:xfrm>
            <a:off x="644577" y="6222873"/>
            <a:ext cx="1221666" cy="651955"/>
          </a:xfrm>
          <a:prstGeom prst="rect">
            <a:avLst/>
          </a:prstGeom>
          <a:noFill/>
          <a:ln>
            <a:noFill/>
          </a:ln>
        </p:spPr>
      </p:pic>
      <p:pic>
        <p:nvPicPr>
          <p:cNvPr id="122" name="Google Shape;122;p4"/>
          <p:cNvPicPr preferRelativeResize="0"/>
          <p:nvPr/>
        </p:nvPicPr>
        <p:blipFill rotWithShape="1">
          <a:blip r:embed="rId4">
            <a:alphaModFix/>
          </a:blip>
          <a:srcRect/>
          <a:stretch/>
        </p:blipFill>
        <p:spPr>
          <a:xfrm>
            <a:off x="2397807" y="6434456"/>
            <a:ext cx="9902229" cy="204838"/>
          </a:xfrm>
          <a:prstGeom prst="rect">
            <a:avLst/>
          </a:prstGeom>
          <a:noFill/>
          <a:ln>
            <a:noFill/>
          </a:ln>
        </p:spPr>
      </p:pic>
      <p:pic>
        <p:nvPicPr>
          <p:cNvPr id="123" name="Google Shape;123;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4" name="Google Shape;124;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25" name="Google Shape;125;p4"/>
          <p:cNvPicPr preferRelativeResize="0"/>
          <p:nvPr/>
        </p:nvPicPr>
        <p:blipFill rotWithShape="1">
          <a:blip r:embed="rId6">
            <a:alphaModFix/>
          </a:blip>
          <a:srcRect/>
          <a:stretch/>
        </p:blipFill>
        <p:spPr>
          <a:xfrm>
            <a:off x="-108036" y="-45196"/>
            <a:ext cx="12408072" cy="1610200"/>
          </a:xfrm>
          <a:prstGeom prst="rect">
            <a:avLst/>
          </a:prstGeom>
          <a:noFill/>
          <a:ln>
            <a:noFill/>
          </a:ln>
        </p:spPr>
      </p:pic>
      <p:sp>
        <p:nvSpPr>
          <p:cNvPr id="11" name="Google Shape;127;p4">
            <a:extLst>
              <a:ext uri="{FF2B5EF4-FFF2-40B4-BE49-F238E27FC236}">
                <a16:creationId xmlns:a16="http://schemas.microsoft.com/office/drawing/2014/main" id="{B1FF9A8E-0F1F-45B6-BA17-B106A1267B26}"/>
              </a:ext>
            </a:extLst>
          </p:cNvPr>
          <p:cNvSpPr txBox="1"/>
          <p:nvPr/>
        </p:nvSpPr>
        <p:spPr>
          <a:xfrm>
            <a:off x="300867" y="225551"/>
            <a:ext cx="1908329"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bg1"/>
                </a:solidFill>
              </a:rPr>
              <a:t>Lecture 9</a:t>
            </a:r>
            <a:endParaRPr sz="2800" dirty="0">
              <a:solidFill>
                <a:srgbClr val="FF9518"/>
              </a:solidFill>
              <a:latin typeface="Tajawal Medium"/>
              <a:ea typeface="Tajawal Medium"/>
              <a:cs typeface="Tajawal Medium"/>
              <a:sym typeface="Tajawal Medium"/>
            </a:endParaRPr>
          </a:p>
        </p:txBody>
      </p:sp>
      <p:sp>
        <p:nvSpPr>
          <p:cNvPr id="13" name="عنوان 1">
            <a:extLst>
              <a:ext uri="{FF2B5EF4-FFF2-40B4-BE49-F238E27FC236}">
                <a16:creationId xmlns:a16="http://schemas.microsoft.com/office/drawing/2014/main" id="{01BB6965-4672-46A9-AEE1-F706DE4C87B0}"/>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12" name="TextBox 11">
            <a:extLst>
              <a:ext uri="{FF2B5EF4-FFF2-40B4-BE49-F238E27FC236}">
                <a16:creationId xmlns:a16="http://schemas.microsoft.com/office/drawing/2014/main" id="{581D6F3B-D419-4327-BD29-EF8553506330}"/>
              </a:ext>
            </a:extLst>
          </p:cNvPr>
          <p:cNvSpPr txBox="1"/>
          <p:nvPr/>
        </p:nvSpPr>
        <p:spPr>
          <a:xfrm>
            <a:off x="130614" y="1565004"/>
            <a:ext cx="11942061" cy="3170099"/>
          </a:xfrm>
          <a:prstGeom prst="rect">
            <a:avLst/>
          </a:prstGeom>
          <a:noFill/>
        </p:spPr>
        <p:txBody>
          <a:bodyPr wrap="square">
            <a:spAutoFit/>
          </a:bodyPr>
          <a:lstStyle/>
          <a:p>
            <a:pPr algn="ctr"/>
            <a:r>
              <a:rPr lang="en-US" sz="10000" b="1" dirty="0"/>
              <a:t>Thank you</a:t>
            </a:r>
          </a:p>
          <a:p>
            <a:pPr algn="ctr"/>
            <a:endParaRPr lang="ar-SA" sz="10000" b="1" dirty="0">
              <a:solidFill>
                <a:srgbClr val="FF0000"/>
              </a:solidFill>
            </a:endParaRPr>
          </a:p>
        </p:txBody>
      </p:sp>
    </p:spTree>
    <p:extLst>
      <p:ext uri="{BB962C8B-B14F-4D97-AF65-F5344CB8AC3E}">
        <p14:creationId xmlns:p14="http://schemas.microsoft.com/office/powerpoint/2010/main" val="2069581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3264</TotalTime>
  <Words>4494</Words>
  <Application>Microsoft Office PowerPoint</Application>
  <PresentationFormat>Widescreen</PresentationFormat>
  <Paragraphs>272</Paragraphs>
  <Slides>45</Slides>
  <Notes>45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HumanaSansITCStd-Medium</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Ahmed Mohammed</cp:lastModifiedBy>
  <cp:revision>37</cp:revision>
  <dcterms:created xsi:type="dcterms:W3CDTF">2022-02-19T09:56:15Z</dcterms:created>
  <dcterms:modified xsi:type="dcterms:W3CDTF">2022-03-14T12:43:24Z</dcterms:modified>
</cp:coreProperties>
</file>