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30"/>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Lst>
  <p:sldSz cx="12192000" cy="6858000"/>
  <p:notesSz cx="6858000" cy="9144000"/>
  <p:embeddedFontLst>
    <p:embeddedFont>
      <p:font typeface="Tajawal ExtraBold" panose="020B0604020202020204" charset="-78"/>
      <p:bold r:id="rId31"/>
    </p:embeddedFont>
    <p:embeddedFont>
      <p:font typeface="Tajawal Medium" panose="00000600000000000000" charset="-78"/>
      <p:regular r:id="rId32"/>
      <p:bold r:id="rId3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4" roundtripDataSignature="AMtx7miC9ta5SeF4mgRAeyCXeD3Xu3SaK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50B51A9-D9BD-B6C1-A876-B47A6BEA2BA4}" v="40" dt="2024-09-26T14:42:51.721"/>
  </p1510:revLst>
</p1510:revInfo>
</file>

<file path=ppt/tableStyles.xml><?xml version="1.0" encoding="utf-8"?>
<a:tblStyleLst xmlns:a="http://schemas.openxmlformats.org/drawingml/2006/main" def="{5BFFE01D-996C-4227-A0EA-F9AFD08BA217}">
  <a:tblStyle styleId="{5BFFE01D-996C-4227-A0EA-F9AFD08BA217}"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9EFF7"/>
          </a:solidFill>
        </a:fill>
      </a:tcStyle>
    </a:wholeTbl>
    <a:band1H>
      <a:tcTxStyle/>
      <a:tcStyle>
        <a:tcBdr/>
        <a:fill>
          <a:solidFill>
            <a:srgbClr val="D0DEEF"/>
          </a:solidFill>
        </a:fill>
      </a:tcStyle>
    </a:band1H>
    <a:band2H>
      <a:tcTxStyle/>
      <a:tcStyle>
        <a:tcBdr/>
      </a:tcStyle>
    </a:band2H>
    <a:band1V>
      <a:tcTxStyle/>
      <a:tcStyle>
        <a:tcBdr/>
        <a:fill>
          <a:solidFill>
            <a:srgbClr val="D0DEEF"/>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21" Type="http://schemas.openxmlformats.org/officeDocument/2006/relationships/slide" Target="slides/slide17.xml"/><Relationship Id="rId34" Type="http://customschemas.google.com/relationships/presentationmetadata" Target="meta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3.fntdata"/><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2.fntdata"/><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Ryad" userId="S::ahmed.ryad@midocean.edu.km::26bd89a8-d98b-4987-98dc-fafc1f7173d9" providerId="AD" clId="Web-{E50B51A9-D9BD-B6C1-A876-B47A6BEA2BA4}"/>
    <pc:docChg chg="modSld">
      <pc:chgData name="AhmedRyad" userId="S::ahmed.ryad@midocean.edu.km::26bd89a8-d98b-4987-98dc-fafc1f7173d9" providerId="AD" clId="Web-{E50B51A9-D9BD-B6C1-A876-B47A6BEA2BA4}" dt="2024-09-26T14:42:51.721" v="26"/>
      <pc:docMkLst>
        <pc:docMk/>
      </pc:docMkLst>
      <pc:sldChg chg="delSp">
        <pc:chgData name="AhmedRyad" userId="S::ahmed.ryad@midocean.edu.km::26bd89a8-d98b-4987-98dc-fafc1f7173d9" providerId="AD" clId="Web-{E50B51A9-D9BD-B6C1-A876-B47A6BEA2BA4}" dt="2024-09-26T14:41:33.531" v="0"/>
        <pc:sldMkLst>
          <pc:docMk/>
          <pc:sldMk cId="0" sldId="256"/>
        </pc:sldMkLst>
        <pc:picChg chg="del">
          <ac:chgData name="AhmedRyad" userId="S::ahmed.ryad@midocean.edu.km::26bd89a8-d98b-4987-98dc-fafc1f7173d9" providerId="AD" clId="Web-{E50B51A9-D9BD-B6C1-A876-B47A6BEA2BA4}" dt="2024-09-26T14:41:33.531" v="0"/>
          <ac:picMkLst>
            <pc:docMk/>
            <pc:sldMk cId="0" sldId="256"/>
            <ac:picMk id="87" creationId="{00000000-0000-0000-0000-000000000000}"/>
          </ac:picMkLst>
        </pc:picChg>
      </pc:sldChg>
      <pc:sldChg chg="delSp">
        <pc:chgData name="AhmedRyad" userId="S::ahmed.ryad@midocean.edu.km::26bd89a8-d98b-4987-98dc-fafc1f7173d9" providerId="AD" clId="Web-{E50B51A9-D9BD-B6C1-A876-B47A6BEA2BA4}" dt="2024-09-26T14:41:36.328" v="1"/>
        <pc:sldMkLst>
          <pc:docMk/>
          <pc:sldMk cId="0" sldId="257"/>
        </pc:sldMkLst>
        <pc:picChg chg="del">
          <ac:chgData name="AhmedRyad" userId="S::ahmed.ryad@midocean.edu.km::26bd89a8-d98b-4987-98dc-fafc1f7173d9" providerId="AD" clId="Web-{E50B51A9-D9BD-B6C1-A876-B47A6BEA2BA4}" dt="2024-09-26T14:41:36.328" v="1"/>
          <ac:picMkLst>
            <pc:docMk/>
            <pc:sldMk cId="0" sldId="257"/>
            <ac:picMk id="97" creationId="{00000000-0000-0000-0000-000000000000}"/>
          </ac:picMkLst>
        </pc:picChg>
      </pc:sldChg>
      <pc:sldChg chg="delSp">
        <pc:chgData name="AhmedRyad" userId="S::ahmed.ryad@midocean.edu.km::26bd89a8-d98b-4987-98dc-fafc1f7173d9" providerId="AD" clId="Web-{E50B51A9-D9BD-B6C1-A876-B47A6BEA2BA4}" dt="2024-09-26T14:41:38.406" v="2"/>
        <pc:sldMkLst>
          <pc:docMk/>
          <pc:sldMk cId="0" sldId="258"/>
        </pc:sldMkLst>
        <pc:picChg chg="del">
          <ac:chgData name="AhmedRyad" userId="S::ahmed.ryad@midocean.edu.km::26bd89a8-d98b-4987-98dc-fafc1f7173d9" providerId="AD" clId="Web-{E50B51A9-D9BD-B6C1-A876-B47A6BEA2BA4}" dt="2024-09-26T14:41:38.406" v="2"/>
          <ac:picMkLst>
            <pc:docMk/>
            <pc:sldMk cId="0" sldId="258"/>
            <ac:picMk id="110" creationId="{00000000-0000-0000-0000-000000000000}"/>
          </ac:picMkLst>
        </pc:picChg>
      </pc:sldChg>
      <pc:sldChg chg="delSp">
        <pc:chgData name="AhmedRyad" userId="S::ahmed.ryad@midocean.edu.km::26bd89a8-d98b-4987-98dc-fafc1f7173d9" providerId="AD" clId="Web-{E50B51A9-D9BD-B6C1-A876-B47A6BEA2BA4}" dt="2024-09-26T14:41:40.531" v="3"/>
        <pc:sldMkLst>
          <pc:docMk/>
          <pc:sldMk cId="0" sldId="259"/>
        </pc:sldMkLst>
        <pc:picChg chg="del">
          <ac:chgData name="AhmedRyad" userId="S::ahmed.ryad@midocean.edu.km::26bd89a8-d98b-4987-98dc-fafc1f7173d9" providerId="AD" clId="Web-{E50B51A9-D9BD-B6C1-A876-B47A6BEA2BA4}" dt="2024-09-26T14:41:40.531" v="3"/>
          <ac:picMkLst>
            <pc:docMk/>
            <pc:sldMk cId="0" sldId="259"/>
            <ac:picMk id="123" creationId="{00000000-0000-0000-0000-000000000000}"/>
          </ac:picMkLst>
        </pc:picChg>
      </pc:sldChg>
      <pc:sldChg chg="delSp">
        <pc:chgData name="AhmedRyad" userId="S::ahmed.ryad@midocean.edu.km::26bd89a8-d98b-4987-98dc-fafc1f7173d9" providerId="AD" clId="Web-{E50B51A9-D9BD-B6C1-A876-B47A6BEA2BA4}" dt="2024-09-26T14:41:43.047" v="4"/>
        <pc:sldMkLst>
          <pc:docMk/>
          <pc:sldMk cId="0" sldId="260"/>
        </pc:sldMkLst>
        <pc:picChg chg="del">
          <ac:chgData name="AhmedRyad" userId="S::ahmed.ryad@midocean.edu.km::26bd89a8-d98b-4987-98dc-fafc1f7173d9" providerId="AD" clId="Web-{E50B51A9-D9BD-B6C1-A876-B47A6BEA2BA4}" dt="2024-09-26T14:41:43.047" v="4"/>
          <ac:picMkLst>
            <pc:docMk/>
            <pc:sldMk cId="0" sldId="260"/>
            <ac:picMk id="136" creationId="{00000000-0000-0000-0000-000000000000}"/>
          </ac:picMkLst>
        </pc:picChg>
      </pc:sldChg>
      <pc:sldChg chg="delSp">
        <pc:chgData name="AhmedRyad" userId="S::ahmed.ryad@midocean.edu.km::26bd89a8-d98b-4987-98dc-fafc1f7173d9" providerId="AD" clId="Web-{E50B51A9-D9BD-B6C1-A876-B47A6BEA2BA4}" dt="2024-09-26T14:41:44.953" v="5"/>
        <pc:sldMkLst>
          <pc:docMk/>
          <pc:sldMk cId="0" sldId="261"/>
        </pc:sldMkLst>
        <pc:picChg chg="del">
          <ac:chgData name="AhmedRyad" userId="S::ahmed.ryad@midocean.edu.km::26bd89a8-d98b-4987-98dc-fafc1f7173d9" providerId="AD" clId="Web-{E50B51A9-D9BD-B6C1-A876-B47A6BEA2BA4}" dt="2024-09-26T14:41:44.953" v="5"/>
          <ac:picMkLst>
            <pc:docMk/>
            <pc:sldMk cId="0" sldId="261"/>
            <ac:picMk id="149" creationId="{00000000-0000-0000-0000-000000000000}"/>
          </ac:picMkLst>
        </pc:picChg>
      </pc:sldChg>
      <pc:sldChg chg="delSp">
        <pc:chgData name="AhmedRyad" userId="S::ahmed.ryad@midocean.edu.km::26bd89a8-d98b-4987-98dc-fafc1f7173d9" providerId="AD" clId="Web-{E50B51A9-D9BD-B6C1-A876-B47A6BEA2BA4}" dt="2024-09-26T14:41:48.375" v="6"/>
        <pc:sldMkLst>
          <pc:docMk/>
          <pc:sldMk cId="0" sldId="262"/>
        </pc:sldMkLst>
        <pc:picChg chg="del">
          <ac:chgData name="AhmedRyad" userId="S::ahmed.ryad@midocean.edu.km::26bd89a8-d98b-4987-98dc-fafc1f7173d9" providerId="AD" clId="Web-{E50B51A9-D9BD-B6C1-A876-B47A6BEA2BA4}" dt="2024-09-26T14:41:48.375" v="6"/>
          <ac:picMkLst>
            <pc:docMk/>
            <pc:sldMk cId="0" sldId="262"/>
            <ac:picMk id="168" creationId="{00000000-0000-0000-0000-000000000000}"/>
          </ac:picMkLst>
        </pc:picChg>
      </pc:sldChg>
      <pc:sldChg chg="delSp">
        <pc:chgData name="AhmedRyad" userId="S::ahmed.ryad@midocean.edu.km::26bd89a8-d98b-4987-98dc-fafc1f7173d9" providerId="AD" clId="Web-{E50B51A9-D9BD-B6C1-A876-B47A6BEA2BA4}" dt="2024-09-26T14:41:51.703" v="7"/>
        <pc:sldMkLst>
          <pc:docMk/>
          <pc:sldMk cId="0" sldId="263"/>
        </pc:sldMkLst>
        <pc:picChg chg="del">
          <ac:chgData name="AhmedRyad" userId="S::ahmed.ryad@midocean.edu.km::26bd89a8-d98b-4987-98dc-fafc1f7173d9" providerId="AD" clId="Web-{E50B51A9-D9BD-B6C1-A876-B47A6BEA2BA4}" dt="2024-09-26T14:41:51.703" v="7"/>
          <ac:picMkLst>
            <pc:docMk/>
            <pc:sldMk cId="0" sldId="263"/>
            <ac:picMk id="176" creationId="{00000000-0000-0000-0000-000000000000}"/>
          </ac:picMkLst>
        </pc:picChg>
      </pc:sldChg>
      <pc:sldChg chg="delSp">
        <pc:chgData name="AhmedRyad" userId="S::ahmed.ryad@midocean.edu.km::26bd89a8-d98b-4987-98dc-fafc1f7173d9" providerId="AD" clId="Web-{E50B51A9-D9BD-B6C1-A876-B47A6BEA2BA4}" dt="2024-09-26T14:41:53.297" v="8"/>
        <pc:sldMkLst>
          <pc:docMk/>
          <pc:sldMk cId="0" sldId="264"/>
        </pc:sldMkLst>
        <pc:picChg chg="del">
          <ac:chgData name="AhmedRyad" userId="S::ahmed.ryad@midocean.edu.km::26bd89a8-d98b-4987-98dc-fafc1f7173d9" providerId="AD" clId="Web-{E50B51A9-D9BD-B6C1-A876-B47A6BEA2BA4}" dt="2024-09-26T14:41:53.297" v="8"/>
          <ac:picMkLst>
            <pc:docMk/>
            <pc:sldMk cId="0" sldId="264"/>
            <ac:picMk id="192" creationId="{00000000-0000-0000-0000-000000000000}"/>
          </ac:picMkLst>
        </pc:picChg>
      </pc:sldChg>
      <pc:sldChg chg="delSp">
        <pc:chgData name="AhmedRyad" userId="S::ahmed.ryad@midocean.edu.km::26bd89a8-d98b-4987-98dc-fafc1f7173d9" providerId="AD" clId="Web-{E50B51A9-D9BD-B6C1-A876-B47A6BEA2BA4}" dt="2024-09-26T14:41:57.766" v="9"/>
        <pc:sldMkLst>
          <pc:docMk/>
          <pc:sldMk cId="0" sldId="265"/>
        </pc:sldMkLst>
        <pc:picChg chg="del">
          <ac:chgData name="AhmedRyad" userId="S::ahmed.ryad@midocean.edu.km::26bd89a8-d98b-4987-98dc-fafc1f7173d9" providerId="AD" clId="Web-{E50B51A9-D9BD-B6C1-A876-B47A6BEA2BA4}" dt="2024-09-26T14:41:57.766" v="9"/>
          <ac:picMkLst>
            <pc:docMk/>
            <pc:sldMk cId="0" sldId="265"/>
            <ac:picMk id="202" creationId="{00000000-0000-0000-0000-000000000000}"/>
          </ac:picMkLst>
        </pc:picChg>
      </pc:sldChg>
      <pc:sldChg chg="delSp">
        <pc:chgData name="AhmedRyad" userId="S::ahmed.ryad@midocean.edu.km::26bd89a8-d98b-4987-98dc-fafc1f7173d9" providerId="AD" clId="Web-{E50B51A9-D9BD-B6C1-A876-B47A6BEA2BA4}" dt="2024-09-26T14:42:01.188" v="10"/>
        <pc:sldMkLst>
          <pc:docMk/>
          <pc:sldMk cId="0" sldId="266"/>
        </pc:sldMkLst>
        <pc:picChg chg="del">
          <ac:chgData name="AhmedRyad" userId="S::ahmed.ryad@midocean.edu.km::26bd89a8-d98b-4987-98dc-fafc1f7173d9" providerId="AD" clId="Web-{E50B51A9-D9BD-B6C1-A876-B47A6BEA2BA4}" dt="2024-09-26T14:42:01.188" v="10"/>
          <ac:picMkLst>
            <pc:docMk/>
            <pc:sldMk cId="0" sldId="266"/>
            <ac:picMk id="215" creationId="{00000000-0000-0000-0000-000000000000}"/>
          </ac:picMkLst>
        </pc:picChg>
      </pc:sldChg>
      <pc:sldChg chg="delSp">
        <pc:chgData name="AhmedRyad" userId="S::ahmed.ryad@midocean.edu.km::26bd89a8-d98b-4987-98dc-fafc1f7173d9" providerId="AD" clId="Web-{E50B51A9-D9BD-B6C1-A876-B47A6BEA2BA4}" dt="2024-09-26T14:42:03.001" v="11"/>
        <pc:sldMkLst>
          <pc:docMk/>
          <pc:sldMk cId="0" sldId="267"/>
        </pc:sldMkLst>
        <pc:picChg chg="del">
          <ac:chgData name="AhmedRyad" userId="S::ahmed.ryad@midocean.edu.km::26bd89a8-d98b-4987-98dc-fafc1f7173d9" providerId="AD" clId="Web-{E50B51A9-D9BD-B6C1-A876-B47A6BEA2BA4}" dt="2024-09-26T14:42:03.001" v="11"/>
          <ac:picMkLst>
            <pc:docMk/>
            <pc:sldMk cId="0" sldId="267"/>
            <ac:picMk id="228" creationId="{00000000-0000-0000-0000-000000000000}"/>
          </ac:picMkLst>
        </pc:picChg>
      </pc:sldChg>
      <pc:sldChg chg="delSp">
        <pc:chgData name="AhmedRyad" userId="S::ahmed.ryad@midocean.edu.km::26bd89a8-d98b-4987-98dc-fafc1f7173d9" providerId="AD" clId="Web-{E50B51A9-D9BD-B6C1-A876-B47A6BEA2BA4}" dt="2024-09-26T14:42:07.485" v="12"/>
        <pc:sldMkLst>
          <pc:docMk/>
          <pc:sldMk cId="0" sldId="268"/>
        </pc:sldMkLst>
        <pc:picChg chg="del">
          <ac:chgData name="AhmedRyad" userId="S::ahmed.ryad@midocean.edu.km::26bd89a8-d98b-4987-98dc-fafc1f7173d9" providerId="AD" clId="Web-{E50B51A9-D9BD-B6C1-A876-B47A6BEA2BA4}" dt="2024-09-26T14:42:07.485" v="12"/>
          <ac:picMkLst>
            <pc:docMk/>
            <pc:sldMk cId="0" sldId="268"/>
            <ac:picMk id="243" creationId="{00000000-0000-0000-0000-000000000000}"/>
          </ac:picMkLst>
        </pc:picChg>
      </pc:sldChg>
      <pc:sldChg chg="delSp">
        <pc:chgData name="AhmedRyad" userId="S::ahmed.ryad@midocean.edu.km::26bd89a8-d98b-4987-98dc-fafc1f7173d9" providerId="AD" clId="Web-{E50B51A9-D9BD-B6C1-A876-B47A6BEA2BA4}" dt="2024-09-26T14:42:08.563" v="13"/>
        <pc:sldMkLst>
          <pc:docMk/>
          <pc:sldMk cId="0" sldId="269"/>
        </pc:sldMkLst>
        <pc:picChg chg="del">
          <ac:chgData name="AhmedRyad" userId="S::ahmed.ryad@midocean.edu.km::26bd89a8-d98b-4987-98dc-fafc1f7173d9" providerId="AD" clId="Web-{E50B51A9-D9BD-B6C1-A876-B47A6BEA2BA4}" dt="2024-09-26T14:42:08.563" v="13"/>
          <ac:picMkLst>
            <pc:docMk/>
            <pc:sldMk cId="0" sldId="269"/>
            <ac:picMk id="258" creationId="{00000000-0000-0000-0000-000000000000}"/>
          </ac:picMkLst>
        </pc:picChg>
      </pc:sldChg>
      <pc:sldChg chg="delSp">
        <pc:chgData name="AhmedRyad" userId="S::ahmed.ryad@midocean.edu.km::26bd89a8-d98b-4987-98dc-fafc1f7173d9" providerId="AD" clId="Web-{E50B51A9-D9BD-B6C1-A876-B47A6BEA2BA4}" dt="2024-09-26T14:42:11.423" v="14"/>
        <pc:sldMkLst>
          <pc:docMk/>
          <pc:sldMk cId="0" sldId="270"/>
        </pc:sldMkLst>
        <pc:picChg chg="del">
          <ac:chgData name="AhmedRyad" userId="S::ahmed.ryad@midocean.edu.km::26bd89a8-d98b-4987-98dc-fafc1f7173d9" providerId="AD" clId="Web-{E50B51A9-D9BD-B6C1-A876-B47A6BEA2BA4}" dt="2024-09-26T14:42:11.423" v="14"/>
          <ac:picMkLst>
            <pc:docMk/>
            <pc:sldMk cId="0" sldId="270"/>
            <ac:picMk id="273" creationId="{00000000-0000-0000-0000-000000000000}"/>
          </ac:picMkLst>
        </pc:picChg>
      </pc:sldChg>
      <pc:sldChg chg="delSp">
        <pc:chgData name="AhmedRyad" userId="S::ahmed.ryad@midocean.edu.km::26bd89a8-d98b-4987-98dc-fafc1f7173d9" providerId="AD" clId="Web-{E50B51A9-D9BD-B6C1-A876-B47A6BEA2BA4}" dt="2024-09-26T14:42:13.939" v="15"/>
        <pc:sldMkLst>
          <pc:docMk/>
          <pc:sldMk cId="0" sldId="271"/>
        </pc:sldMkLst>
        <pc:picChg chg="del">
          <ac:chgData name="AhmedRyad" userId="S::ahmed.ryad@midocean.edu.km::26bd89a8-d98b-4987-98dc-fafc1f7173d9" providerId="AD" clId="Web-{E50B51A9-D9BD-B6C1-A876-B47A6BEA2BA4}" dt="2024-09-26T14:42:13.939" v="15"/>
          <ac:picMkLst>
            <pc:docMk/>
            <pc:sldMk cId="0" sldId="271"/>
            <ac:picMk id="288" creationId="{00000000-0000-0000-0000-000000000000}"/>
          </ac:picMkLst>
        </pc:picChg>
      </pc:sldChg>
      <pc:sldChg chg="delSp">
        <pc:chgData name="AhmedRyad" userId="S::ahmed.ryad@midocean.edu.km::26bd89a8-d98b-4987-98dc-fafc1f7173d9" providerId="AD" clId="Web-{E50B51A9-D9BD-B6C1-A876-B47A6BEA2BA4}" dt="2024-09-26T14:42:17.954" v="16"/>
        <pc:sldMkLst>
          <pc:docMk/>
          <pc:sldMk cId="0" sldId="272"/>
        </pc:sldMkLst>
        <pc:picChg chg="del">
          <ac:chgData name="AhmedRyad" userId="S::ahmed.ryad@midocean.edu.km::26bd89a8-d98b-4987-98dc-fafc1f7173d9" providerId="AD" clId="Web-{E50B51A9-D9BD-B6C1-A876-B47A6BEA2BA4}" dt="2024-09-26T14:42:17.954" v="16"/>
          <ac:picMkLst>
            <pc:docMk/>
            <pc:sldMk cId="0" sldId="272"/>
            <ac:picMk id="303" creationId="{00000000-0000-0000-0000-000000000000}"/>
          </ac:picMkLst>
        </pc:picChg>
      </pc:sldChg>
      <pc:sldChg chg="delSp">
        <pc:chgData name="AhmedRyad" userId="S::ahmed.ryad@midocean.edu.km::26bd89a8-d98b-4987-98dc-fafc1f7173d9" providerId="AD" clId="Web-{E50B51A9-D9BD-B6C1-A876-B47A6BEA2BA4}" dt="2024-09-26T14:42:20.611" v="17"/>
        <pc:sldMkLst>
          <pc:docMk/>
          <pc:sldMk cId="0" sldId="273"/>
        </pc:sldMkLst>
        <pc:picChg chg="del">
          <ac:chgData name="AhmedRyad" userId="S::ahmed.ryad@midocean.edu.km::26bd89a8-d98b-4987-98dc-fafc1f7173d9" providerId="AD" clId="Web-{E50B51A9-D9BD-B6C1-A876-B47A6BEA2BA4}" dt="2024-09-26T14:42:20.611" v="17"/>
          <ac:picMkLst>
            <pc:docMk/>
            <pc:sldMk cId="0" sldId="273"/>
            <ac:picMk id="318" creationId="{00000000-0000-0000-0000-000000000000}"/>
          </ac:picMkLst>
        </pc:picChg>
      </pc:sldChg>
      <pc:sldChg chg="delSp">
        <pc:chgData name="AhmedRyad" userId="S::ahmed.ryad@midocean.edu.km::26bd89a8-d98b-4987-98dc-fafc1f7173d9" providerId="AD" clId="Web-{E50B51A9-D9BD-B6C1-A876-B47A6BEA2BA4}" dt="2024-09-26T14:42:22.767" v="18"/>
        <pc:sldMkLst>
          <pc:docMk/>
          <pc:sldMk cId="0" sldId="274"/>
        </pc:sldMkLst>
        <pc:picChg chg="del">
          <ac:chgData name="AhmedRyad" userId="S::ahmed.ryad@midocean.edu.km::26bd89a8-d98b-4987-98dc-fafc1f7173d9" providerId="AD" clId="Web-{E50B51A9-D9BD-B6C1-A876-B47A6BEA2BA4}" dt="2024-09-26T14:42:22.767" v="18"/>
          <ac:picMkLst>
            <pc:docMk/>
            <pc:sldMk cId="0" sldId="274"/>
            <ac:picMk id="333" creationId="{00000000-0000-0000-0000-000000000000}"/>
          </ac:picMkLst>
        </pc:picChg>
      </pc:sldChg>
      <pc:sldChg chg="delSp">
        <pc:chgData name="AhmedRyad" userId="S::ahmed.ryad@midocean.edu.km::26bd89a8-d98b-4987-98dc-fafc1f7173d9" providerId="AD" clId="Web-{E50B51A9-D9BD-B6C1-A876-B47A6BEA2BA4}" dt="2024-09-26T14:42:25.752" v="19"/>
        <pc:sldMkLst>
          <pc:docMk/>
          <pc:sldMk cId="0" sldId="275"/>
        </pc:sldMkLst>
        <pc:picChg chg="del">
          <ac:chgData name="AhmedRyad" userId="S::ahmed.ryad@midocean.edu.km::26bd89a8-d98b-4987-98dc-fafc1f7173d9" providerId="AD" clId="Web-{E50B51A9-D9BD-B6C1-A876-B47A6BEA2BA4}" dt="2024-09-26T14:42:25.752" v="19"/>
          <ac:picMkLst>
            <pc:docMk/>
            <pc:sldMk cId="0" sldId="275"/>
            <ac:picMk id="351" creationId="{00000000-0000-0000-0000-000000000000}"/>
          </ac:picMkLst>
        </pc:picChg>
      </pc:sldChg>
      <pc:sldChg chg="addSp delSp">
        <pc:chgData name="AhmedRyad" userId="S::ahmed.ryad@midocean.edu.km::26bd89a8-d98b-4987-98dc-fafc1f7173d9" providerId="AD" clId="Web-{E50B51A9-D9BD-B6C1-A876-B47A6BEA2BA4}" dt="2024-09-26T14:42:35.533" v="22"/>
        <pc:sldMkLst>
          <pc:docMk/>
          <pc:sldMk cId="0" sldId="276"/>
        </pc:sldMkLst>
        <pc:grpChg chg="add del">
          <ac:chgData name="AhmedRyad" userId="S::ahmed.ryad@midocean.edu.km::26bd89a8-d98b-4987-98dc-fafc1f7173d9" providerId="AD" clId="Web-{E50B51A9-D9BD-B6C1-A876-B47A6BEA2BA4}" dt="2024-09-26T14:42:31.080" v="21"/>
          <ac:grpSpMkLst>
            <pc:docMk/>
            <pc:sldMk cId="0" sldId="276"/>
            <ac:grpSpMk id="374" creationId="{00000000-0000-0000-0000-000000000000}"/>
          </ac:grpSpMkLst>
        </pc:grpChg>
        <pc:picChg chg="del">
          <ac:chgData name="AhmedRyad" userId="S::ahmed.ryad@midocean.edu.km::26bd89a8-d98b-4987-98dc-fafc1f7173d9" providerId="AD" clId="Web-{E50B51A9-D9BD-B6C1-A876-B47A6BEA2BA4}" dt="2024-09-26T14:42:35.533" v="22"/>
          <ac:picMkLst>
            <pc:docMk/>
            <pc:sldMk cId="0" sldId="276"/>
            <ac:picMk id="365" creationId="{00000000-0000-0000-0000-000000000000}"/>
          </ac:picMkLst>
        </pc:picChg>
      </pc:sldChg>
      <pc:sldChg chg="delSp">
        <pc:chgData name="AhmedRyad" userId="S::ahmed.ryad@midocean.edu.km::26bd89a8-d98b-4987-98dc-fafc1f7173d9" providerId="AD" clId="Web-{E50B51A9-D9BD-B6C1-A876-B47A6BEA2BA4}" dt="2024-09-26T14:42:38.408" v="23"/>
        <pc:sldMkLst>
          <pc:docMk/>
          <pc:sldMk cId="0" sldId="277"/>
        </pc:sldMkLst>
        <pc:picChg chg="del">
          <ac:chgData name="AhmedRyad" userId="S::ahmed.ryad@midocean.edu.km::26bd89a8-d98b-4987-98dc-fafc1f7173d9" providerId="AD" clId="Web-{E50B51A9-D9BD-B6C1-A876-B47A6BEA2BA4}" dt="2024-09-26T14:42:38.408" v="23"/>
          <ac:picMkLst>
            <pc:docMk/>
            <pc:sldMk cId="0" sldId="277"/>
            <ac:picMk id="393" creationId="{00000000-0000-0000-0000-000000000000}"/>
          </ac:picMkLst>
        </pc:picChg>
      </pc:sldChg>
      <pc:sldChg chg="delSp">
        <pc:chgData name="AhmedRyad" userId="S::ahmed.ryad@midocean.edu.km::26bd89a8-d98b-4987-98dc-fafc1f7173d9" providerId="AD" clId="Web-{E50B51A9-D9BD-B6C1-A876-B47A6BEA2BA4}" dt="2024-09-26T14:42:45.690" v="25"/>
        <pc:sldMkLst>
          <pc:docMk/>
          <pc:sldMk cId="0" sldId="278"/>
        </pc:sldMkLst>
        <pc:picChg chg="del">
          <ac:chgData name="AhmedRyad" userId="S::ahmed.ryad@midocean.edu.km::26bd89a8-d98b-4987-98dc-fafc1f7173d9" providerId="AD" clId="Web-{E50B51A9-D9BD-B6C1-A876-B47A6BEA2BA4}" dt="2024-09-26T14:42:45.690" v="25"/>
          <ac:picMkLst>
            <pc:docMk/>
            <pc:sldMk cId="0" sldId="278"/>
            <ac:picMk id="429" creationId="{00000000-0000-0000-0000-000000000000}"/>
          </ac:picMkLst>
        </pc:picChg>
      </pc:sldChg>
      <pc:sldChg chg="delSp">
        <pc:chgData name="AhmedRyad" userId="S::ahmed.ryad@midocean.edu.km::26bd89a8-d98b-4987-98dc-fafc1f7173d9" providerId="AD" clId="Web-{E50B51A9-D9BD-B6C1-A876-B47A6BEA2BA4}" dt="2024-09-26T14:42:40.674" v="24"/>
        <pc:sldMkLst>
          <pc:docMk/>
          <pc:sldMk cId="0" sldId="279"/>
        </pc:sldMkLst>
        <pc:picChg chg="del">
          <ac:chgData name="AhmedRyad" userId="S::ahmed.ryad@midocean.edu.km::26bd89a8-d98b-4987-98dc-fafc1f7173d9" providerId="AD" clId="Web-{E50B51A9-D9BD-B6C1-A876-B47A6BEA2BA4}" dt="2024-09-26T14:42:40.674" v="24"/>
          <ac:picMkLst>
            <pc:docMk/>
            <pc:sldMk cId="0" sldId="279"/>
            <ac:picMk id="439" creationId="{00000000-0000-0000-0000-000000000000}"/>
          </ac:picMkLst>
        </pc:picChg>
      </pc:sldChg>
      <pc:sldChg chg="delSp">
        <pc:chgData name="AhmedRyad" userId="S::ahmed.ryad@midocean.edu.km::26bd89a8-d98b-4987-98dc-fafc1f7173d9" providerId="AD" clId="Web-{E50B51A9-D9BD-B6C1-A876-B47A6BEA2BA4}" dt="2024-09-26T14:42:51.721" v="26"/>
        <pc:sldMkLst>
          <pc:docMk/>
          <pc:sldMk cId="0" sldId="280"/>
        </pc:sldMkLst>
        <pc:picChg chg="del">
          <ac:chgData name="AhmedRyad" userId="S::ahmed.ryad@midocean.edu.km::26bd89a8-d98b-4987-98dc-fafc1f7173d9" providerId="AD" clId="Web-{E50B51A9-D9BD-B6C1-A876-B47A6BEA2BA4}" dt="2024-09-26T14:42:51.721" v="26"/>
          <ac:picMkLst>
            <pc:docMk/>
            <pc:sldMk cId="0" sldId="280"/>
            <ac:picMk id="467" creationId="{00000000-0000-0000-0000-000000000000}"/>
          </ac:picMkLst>
        </pc:picChg>
      </pc:sldChg>
    </pc:docChg>
  </pc:docChgLst>
  <pc:docChgLst>
    <pc:chgData clId="Web-{E50B51A9-D9BD-B6C1-A876-B47A6BEA2BA4}"/>
    <pc:docChg chg="addSld delSld">
      <pc:chgData name="" userId="" providerId="" clId="Web-{E50B51A9-D9BD-B6C1-A876-B47A6BEA2BA4}" dt="2024-09-26T14:41:23.312" v="1"/>
      <pc:docMkLst>
        <pc:docMk/>
      </pc:docMkLst>
      <pc:sldChg chg="add del">
        <pc:chgData name="" userId="" providerId="" clId="Web-{E50B51A9-D9BD-B6C1-A876-B47A6BEA2BA4}" dt="2024-09-26T14:41:23.312" v="1"/>
        <pc:sldMkLst>
          <pc:docMk/>
          <pc:sldMk cId="0" sldId="25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8" name="Google Shape;108;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1" name="Google Shape;121;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 name="Google Shape;134;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0" name="Google Shape;160;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4" name="Google Shape;17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0" name="Google Shape;200;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3" name="Google Shape;213;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6" name="Google Shape;226;p1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1" name="Google Shape;241;p1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6" name="Google Shape;256;p1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 name="Google Shape;271;p1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6" name="Google Shape;286;p1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1" name="Google Shape;301;p1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6" name="Google Shape;316;p1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1" name="Google Shape;331;p1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6" name="Google Shape;346;p2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9" name="Google Shape;359;p2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7" name="Google Shape;387;p2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4" name="Google Shape;424;p2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7" name="Google Shape;437;p2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Google Shape;461;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2" name="Google Shape;462;p2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2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2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3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3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3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3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3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3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3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3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3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3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3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3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3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35"/>
          <p:cNvSpPr>
            <a:spLocks noGrp="1"/>
          </p:cNvSpPr>
          <p:nvPr>
            <p:ph type="pic" idx="2"/>
          </p:nvPr>
        </p:nvSpPr>
        <p:spPr>
          <a:xfrm>
            <a:off x="5183188" y="987425"/>
            <a:ext cx="6172200" cy="4873625"/>
          </a:xfrm>
          <a:prstGeom prst="rect">
            <a:avLst/>
          </a:prstGeom>
          <a:noFill/>
          <a:ln>
            <a:noFill/>
          </a:ln>
        </p:spPr>
      </p:sp>
      <p:sp>
        <p:nvSpPr>
          <p:cNvPr id="64" name="Google Shape;64;p3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3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3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3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3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2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3.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5.png"/></Relationships>
</file>

<file path=ppt/slides/_rels/slide2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16.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8" name="Google Shape;88;p1"/>
          <p:cNvPicPr preferRelativeResize="0"/>
          <p:nvPr/>
        </p:nvPicPr>
        <p:blipFill rotWithShape="1">
          <a:blip r:embed="rId5">
            <a:alphaModFix/>
          </a:blip>
          <a:srcRect/>
          <a:stretch/>
        </p:blipFill>
        <p:spPr>
          <a:xfrm>
            <a:off x="-112889" y="422122"/>
            <a:ext cx="6714451" cy="1972334"/>
          </a:xfrm>
          <a:prstGeom prst="rect">
            <a:avLst/>
          </a:prstGeom>
          <a:noFill/>
          <a:ln>
            <a:noFill/>
          </a:ln>
        </p:spPr>
      </p:pic>
      <p:pic>
        <p:nvPicPr>
          <p:cNvPr id="89" name="Google Shape;89;p1"/>
          <p:cNvPicPr preferRelativeResize="0"/>
          <p:nvPr/>
        </p:nvPicPr>
        <p:blipFill rotWithShape="1">
          <a:blip r:embed="rId6">
            <a:alphaModFix/>
          </a:blip>
          <a:srcRect/>
          <a:stretch/>
        </p:blipFill>
        <p:spPr>
          <a:xfrm>
            <a:off x="6433777" y="3125529"/>
            <a:ext cx="5882401" cy="1034667"/>
          </a:xfrm>
          <a:prstGeom prst="rect">
            <a:avLst/>
          </a:prstGeom>
          <a:noFill/>
          <a:ln>
            <a:noFill/>
          </a:ln>
        </p:spPr>
      </p:pic>
      <p:sp>
        <p:nvSpPr>
          <p:cNvPr id="90" name="Google Shape;90;p1"/>
          <p:cNvSpPr txBox="1"/>
          <p:nvPr/>
        </p:nvSpPr>
        <p:spPr>
          <a:xfrm>
            <a:off x="63320" y="729043"/>
            <a:ext cx="6522940"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0" i="0" u="none" strike="noStrike" cap="none" dirty="0">
                <a:solidFill>
                  <a:schemeClr val="lt1"/>
                </a:solidFill>
                <a:latin typeface="Tajawal Medium"/>
                <a:ea typeface="Tajawal Medium"/>
                <a:cs typeface="Tajawal Medium"/>
                <a:sym typeface="Tajawal Medium"/>
              </a:rPr>
              <a:t>Program of Master of Entrepreneurship </a:t>
            </a:r>
            <a:endParaRPr dirty="0"/>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Aya Mohamed</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Master Program</a:t>
            </a:r>
            <a:endParaRPr dirty="0"/>
          </a:p>
        </p:txBody>
      </p:sp>
      <p:sp>
        <p:nvSpPr>
          <p:cNvPr id="91" name="Google Shape;91;p1"/>
          <p:cNvSpPr txBox="1"/>
          <p:nvPr/>
        </p:nvSpPr>
        <p:spPr>
          <a:xfrm>
            <a:off x="6601562" y="3358175"/>
            <a:ext cx="615668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Orientation Lecture</a:t>
            </a:r>
            <a:endParaRPr sz="2800" dirty="0">
              <a:solidFill>
                <a:srgbClr val="FF9518"/>
              </a:solidFill>
              <a:latin typeface="Tajawal Medium"/>
              <a:ea typeface="Tajawal Medium"/>
              <a:cs typeface="Tajawal Medium"/>
              <a:sym typeface="Tajawal Medium"/>
            </a:endParaRPr>
          </a:p>
        </p:txBody>
      </p:sp>
      <p:pic>
        <p:nvPicPr>
          <p:cNvPr id="92" name="Google Shape;92;p1"/>
          <p:cNvPicPr preferRelativeResize="0"/>
          <p:nvPr/>
        </p:nvPicPr>
        <p:blipFill rotWithShape="1">
          <a:blip r:embed="rId7">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Effect transition="in" filter="fade">
                                      <p:cBhvr>
                                        <p:cTn id="7" dur="1"/>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pic>
        <p:nvPicPr>
          <p:cNvPr id="98" name="Google Shape;98;p2"/>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99" name="Google Shape;99;p2"/>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00" name="Google Shape;100;p2"/>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01" name="Google Shape;101;p2"/>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02" name="Google Shape;102;p2"/>
          <p:cNvSpPr txBox="1"/>
          <p:nvPr/>
        </p:nvSpPr>
        <p:spPr>
          <a:xfrm>
            <a:off x="2650377" y="543490"/>
            <a:ext cx="562525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Entrepreneurship Master Program</a:t>
            </a:r>
            <a:endParaRPr sz="2800">
              <a:solidFill>
                <a:srgbClr val="FF9518"/>
              </a:solidFill>
              <a:latin typeface="Tajawal Medium"/>
              <a:ea typeface="Tajawal Medium"/>
              <a:cs typeface="Tajawal Medium"/>
              <a:sym typeface="Tajawal Medium"/>
            </a:endParaRPr>
          </a:p>
        </p:txBody>
      </p:sp>
      <p:sp>
        <p:nvSpPr>
          <p:cNvPr id="103" name="Google Shape;103;p2"/>
          <p:cNvSpPr txBox="1"/>
          <p:nvPr/>
        </p:nvSpPr>
        <p:spPr>
          <a:xfrm>
            <a:off x="182249" y="236724"/>
            <a:ext cx="1664238"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Program </a:t>
            </a:r>
            <a:endParaRPr sz="2800">
              <a:solidFill>
                <a:srgbClr val="FF9518"/>
              </a:solidFill>
              <a:latin typeface="Tajawal Medium"/>
              <a:ea typeface="Tajawal Medium"/>
              <a:cs typeface="Tajawal Medium"/>
              <a:sym typeface="Tajawal Medium"/>
            </a:endParaRPr>
          </a:p>
        </p:txBody>
      </p:sp>
      <p:sp>
        <p:nvSpPr>
          <p:cNvPr id="104" name="Google Shape;104;p2"/>
          <p:cNvSpPr txBox="1"/>
          <p:nvPr/>
        </p:nvSpPr>
        <p:spPr>
          <a:xfrm>
            <a:off x="1103312" y="1801652"/>
            <a:ext cx="9666288" cy="3884397"/>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An outstanding exciting program, that leverage your skills to lead innovation, acquire negotiations, leadership skills and apply design thinking to drive long-term career progression, improve business productivity and global competitiveness. </a:t>
            </a:r>
            <a:endParaRPr/>
          </a:p>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This program is designed with a clear focus on the development of practical skills and opportunities for the application of knowledge to real-life organizational situations aiming to generate value and drive sustainable economic, social, technological, and organizational development. </a:t>
            </a:r>
            <a:endParaRPr/>
          </a:p>
        </p:txBody>
      </p:sp>
      <p:pic>
        <p:nvPicPr>
          <p:cNvPr id="105" name="Google Shape;105;p2"/>
          <p:cNvPicPr preferRelativeResize="0"/>
          <p:nvPr/>
        </p:nvPicPr>
        <p:blipFill rotWithShape="1">
          <a:blip r:embed="rId6">
            <a:alphaModFix/>
          </a:blip>
          <a:srcRect l="-200000" t="-90625" r="-199999" b="-90625"/>
          <a:stretch/>
        </p:blipFill>
        <p:spPr>
          <a:xfrm>
            <a:off x="9144000" y="5143500"/>
            <a:ext cx="3048000" cy="17145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5"/>
                                        </p:tgtEl>
                                        <p:attrNameLst>
                                          <p:attrName>style.visibility</p:attrName>
                                        </p:attrNameLst>
                                      </p:cBhvr>
                                      <p:to>
                                        <p:strVal val="visible"/>
                                      </p:to>
                                    </p:set>
                                    <p:animEffect transition="in" filter="fade">
                                      <p:cBhvr>
                                        <p:cTn id="7" dur="1"/>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pic>
        <p:nvPicPr>
          <p:cNvPr id="111" name="Google Shape;111;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12" name="Google Shape;112;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13" name="Google Shape;113;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14" name="Google Shape;114;p3"/>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15" name="Google Shape;115;p3"/>
          <p:cNvSpPr txBox="1"/>
          <p:nvPr/>
        </p:nvSpPr>
        <p:spPr>
          <a:xfrm>
            <a:off x="2650377" y="543490"/>
            <a:ext cx="562525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Entrepreneurship Master Program</a:t>
            </a:r>
            <a:endParaRPr sz="2800">
              <a:solidFill>
                <a:srgbClr val="FF9518"/>
              </a:solidFill>
              <a:latin typeface="Tajawal Medium"/>
              <a:ea typeface="Tajawal Medium"/>
              <a:cs typeface="Tajawal Medium"/>
              <a:sym typeface="Tajawal Medium"/>
            </a:endParaRPr>
          </a:p>
        </p:txBody>
      </p:sp>
      <p:sp>
        <p:nvSpPr>
          <p:cNvPr id="116" name="Google Shape;116;p3"/>
          <p:cNvSpPr txBox="1"/>
          <p:nvPr/>
        </p:nvSpPr>
        <p:spPr>
          <a:xfrm>
            <a:off x="182249" y="236724"/>
            <a:ext cx="1664238"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Program </a:t>
            </a:r>
            <a:endParaRPr sz="2800">
              <a:solidFill>
                <a:srgbClr val="FF9518"/>
              </a:solidFill>
              <a:latin typeface="Tajawal Medium"/>
              <a:ea typeface="Tajawal Medium"/>
              <a:cs typeface="Tajawal Medium"/>
              <a:sym typeface="Tajawal Medium"/>
            </a:endParaRPr>
          </a:p>
        </p:txBody>
      </p:sp>
      <p:sp>
        <p:nvSpPr>
          <p:cNvPr id="117" name="Google Shape;117;p3"/>
          <p:cNvSpPr txBox="1"/>
          <p:nvPr/>
        </p:nvSpPr>
        <p:spPr>
          <a:xfrm>
            <a:off x="1103312" y="1801652"/>
            <a:ext cx="9666288" cy="2296654"/>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800" b="1" u="sng">
                <a:solidFill>
                  <a:srgbClr val="2F5496"/>
                </a:solidFill>
                <a:latin typeface="Times New Roman"/>
                <a:ea typeface="Times New Roman"/>
                <a:cs typeface="Times New Roman"/>
                <a:sym typeface="Times New Roman"/>
              </a:rPr>
              <a:t>The Master of Entrepreneurship is a very good choice for you if you need to:</a:t>
            </a:r>
            <a:endParaRPr sz="1800">
              <a:solidFill>
                <a:schemeClr val="dk1"/>
              </a:solidFill>
              <a:latin typeface="Times New Roman"/>
              <a:ea typeface="Times New Roman"/>
              <a:cs typeface="Times New Roman"/>
              <a:sym typeface="Times New Roman"/>
            </a:endParaRPr>
          </a:p>
          <a:p>
            <a:pPr marL="0" marR="0" lvl="0" indent="0" algn="just" rtl="0">
              <a:lnSpc>
                <a:spcPct val="115000"/>
              </a:lnSpc>
              <a:spcBef>
                <a:spcPts val="0"/>
              </a:spcBef>
              <a:spcAft>
                <a:spcPts val="0"/>
              </a:spcAft>
              <a:buNone/>
            </a:pPr>
            <a:r>
              <a:rPr lang="en-US" sz="1800" b="1" u="none" strike="noStrike">
                <a:solidFill>
                  <a:srgbClr val="2F5496"/>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Strengthen your ability to live and work in a highly multicultural and international environment.</a:t>
            </a:r>
            <a:endParaRPr sz="1800">
              <a:solidFill>
                <a:schemeClr val="dk1"/>
              </a:solidFill>
              <a:latin typeface="Times New Roman"/>
              <a:ea typeface="Times New Roman"/>
              <a:cs typeface="Times New Roman"/>
              <a:sym typeface="Times New Roman"/>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Create your entrepreneurial mindset.</a:t>
            </a:r>
            <a:endParaRPr sz="1800">
              <a:solidFill>
                <a:schemeClr val="dk1"/>
              </a:solidFill>
              <a:latin typeface="Times New Roman"/>
              <a:ea typeface="Times New Roman"/>
              <a:cs typeface="Times New Roman"/>
              <a:sym typeface="Times New Roman"/>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Strengthen your capacity to make innovation a reality</a:t>
            </a:r>
            <a:endParaRPr sz="1800">
              <a:solidFill>
                <a:schemeClr val="dk1"/>
              </a:solidFill>
              <a:latin typeface="Times New Roman"/>
              <a:ea typeface="Times New Roman"/>
              <a:cs typeface="Times New Roman"/>
              <a:sym typeface="Times New Roman"/>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Gain a strong foundation in Entrepreneurship Essentials.</a:t>
            </a:r>
            <a:endParaRPr sz="1800">
              <a:solidFill>
                <a:schemeClr val="dk1"/>
              </a:solidFill>
              <a:latin typeface="Times New Roman"/>
              <a:ea typeface="Times New Roman"/>
              <a:cs typeface="Times New Roman"/>
              <a:sym typeface="Times New Roman"/>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Gain a strong understanding and application of design thinking.</a:t>
            </a:r>
            <a:endParaRPr sz="1800">
              <a:solidFill>
                <a:schemeClr val="dk1"/>
              </a:solidFill>
              <a:latin typeface="Times New Roman"/>
              <a:ea typeface="Times New Roman"/>
              <a:cs typeface="Times New Roman"/>
              <a:sym typeface="Times New Roman"/>
            </a:endParaRPr>
          </a:p>
        </p:txBody>
      </p:sp>
      <p:pic>
        <p:nvPicPr>
          <p:cNvPr id="118" name="Google Shape;118;p3"/>
          <p:cNvPicPr preferRelativeResize="0"/>
          <p:nvPr/>
        </p:nvPicPr>
        <p:blipFill rotWithShape="1">
          <a:blip r:embed="rId6">
            <a:alphaModFix/>
          </a:blip>
          <a:srcRect l="-200000" t="-90625" r="-199999" b="-90625"/>
          <a:stretch/>
        </p:blipFill>
        <p:spPr>
          <a:xfrm>
            <a:off x="9144000" y="5143500"/>
            <a:ext cx="3048000" cy="17145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8"/>
                                        </p:tgtEl>
                                        <p:attrNameLst>
                                          <p:attrName>style.visibility</p:attrName>
                                        </p:attrNameLst>
                                      </p:cBhvr>
                                      <p:to>
                                        <p:strVal val="visible"/>
                                      </p:to>
                                    </p:set>
                                    <p:animEffect transition="in" filter="fade">
                                      <p:cBhvr>
                                        <p:cTn id="7" dur="1"/>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124" name="Google Shape;124;p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25" name="Google Shape;125;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26" name="Google Shape;126;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27" name="Google Shape;127;p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28" name="Google Shape;128;p4"/>
          <p:cNvSpPr txBox="1"/>
          <p:nvPr/>
        </p:nvSpPr>
        <p:spPr>
          <a:xfrm>
            <a:off x="2650377" y="543490"/>
            <a:ext cx="562525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Entrepreneurship Master Program</a:t>
            </a:r>
            <a:endParaRPr sz="2800">
              <a:solidFill>
                <a:srgbClr val="FF9518"/>
              </a:solidFill>
              <a:latin typeface="Tajawal Medium"/>
              <a:ea typeface="Tajawal Medium"/>
              <a:cs typeface="Tajawal Medium"/>
              <a:sym typeface="Tajawal Medium"/>
            </a:endParaRPr>
          </a:p>
        </p:txBody>
      </p:sp>
      <p:sp>
        <p:nvSpPr>
          <p:cNvPr id="129" name="Google Shape;129;p4"/>
          <p:cNvSpPr txBox="1"/>
          <p:nvPr/>
        </p:nvSpPr>
        <p:spPr>
          <a:xfrm>
            <a:off x="182249" y="236724"/>
            <a:ext cx="1664238"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Program </a:t>
            </a:r>
            <a:endParaRPr sz="2800">
              <a:solidFill>
                <a:srgbClr val="FF9518"/>
              </a:solidFill>
              <a:latin typeface="Tajawal Medium"/>
              <a:ea typeface="Tajawal Medium"/>
              <a:cs typeface="Tajawal Medium"/>
              <a:sym typeface="Tajawal Medium"/>
            </a:endParaRPr>
          </a:p>
        </p:txBody>
      </p:sp>
      <p:sp>
        <p:nvSpPr>
          <p:cNvPr id="130" name="Google Shape;130;p4"/>
          <p:cNvSpPr txBox="1"/>
          <p:nvPr/>
        </p:nvSpPr>
        <p:spPr>
          <a:xfrm>
            <a:off x="1103312" y="1801652"/>
            <a:ext cx="9666288" cy="2615203"/>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800" b="1" u="sng">
                <a:solidFill>
                  <a:srgbClr val="2F5496"/>
                </a:solidFill>
                <a:latin typeface="Times New Roman"/>
                <a:ea typeface="Times New Roman"/>
                <a:cs typeface="Times New Roman"/>
                <a:sym typeface="Times New Roman"/>
              </a:rPr>
              <a:t>The Master of Entrepreneurship is a very good choice for you if you need to:</a:t>
            </a:r>
            <a:endParaRPr sz="1800">
              <a:solidFill>
                <a:schemeClr val="dk1"/>
              </a:solidFill>
              <a:latin typeface="Times New Roman"/>
              <a:ea typeface="Times New Roman"/>
              <a:cs typeface="Times New Roman"/>
              <a:sym typeface="Times New Roman"/>
            </a:endParaRPr>
          </a:p>
          <a:p>
            <a:pPr marL="0" marR="0" lvl="0" indent="0" algn="just" rtl="0">
              <a:lnSpc>
                <a:spcPct val="115000"/>
              </a:lnSpc>
              <a:spcBef>
                <a:spcPts val="0"/>
              </a:spcBef>
              <a:spcAft>
                <a:spcPts val="0"/>
              </a:spcAft>
              <a:buNone/>
            </a:pPr>
            <a:r>
              <a:rPr lang="en-US" sz="1800" b="1" u="none" strike="noStrike">
                <a:solidFill>
                  <a:srgbClr val="2F5496"/>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Secure maximum value for your organization through learning negotiation techniques</a:t>
            </a:r>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Advance your business leadership career through product analysis and development.</a:t>
            </a:r>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Learn about entrepreneurial finance and budgeting.</a:t>
            </a:r>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Prepare for career advancement through your ability to create value and ensure the success and sustainability of your organization.</a:t>
            </a:r>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Learn about Global Entrepreneurship and its impact. </a:t>
            </a:r>
            <a:endParaRPr/>
          </a:p>
        </p:txBody>
      </p:sp>
      <p:pic>
        <p:nvPicPr>
          <p:cNvPr id="131" name="Google Shape;131;p4"/>
          <p:cNvPicPr preferRelativeResize="0"/>
          <p:nvPr/>
        </p:nvPicPr>
        <p:blipFill rotWithShape="1">
          <a:blip r:embed="rId6">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1"/>
                                        </p:tgtEl>
                                        <p:attrNameLst>
                                          <p:attrName>style.visibility</p:attrName>
                                        </p:attrNameLst>
                                      </p:cBhvr>
                                      <p:to>
                                        <p:strVal val="visible"/>
                                      </p:to>
                                    </p:set>
                                    <p:animEffect transition="in" filter="fade">
                                      <p:cBhvr>
                                        <p:cTn id="7" dur="1"/>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pic>
        <p:nvPicPr>
          <p:cNvPr id="137" name="Google Shape;137;p5"/>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8" name="Google Shape;138;p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9" name="Google Shape;139;p5"/>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40" name="Google Shape;140;p5"/>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41" name="Google Shape;141;p5"/>
          <p:cNvSpPr txBox="1"/>
          <p:nvPr/>
        </p:nvSpPr>
        <p:spPr>
          <a:xfrm>
            <a:off x="2650377" y="543490"/>
            <a:ext cx="562525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Entrepreneurship Master Program</a:t>
            </a:r>
            <a:endParaRPr sz="2800">
              <a:solidFill>
                <a:srgbClr val="FF9518"/>
              </a:solidFill>
              <a:latin typeface="Tajawal Medium"/>
              <a:ea typeface="Tajawal Medium"/>
              <a:cs typeface="Tajawal Medium"/>
              <a:sym typeface="Tajawal Medium"/>
            </a:endParaRPr>
          </a:p>
        </p:txBody>
      </p:sp>
      <p:sp>
        <p:nvSpPr>
          <p:cNvPr id="142" name="Google Shape;142;p5"/>
          <p:cNvSpPr txBox="1"/>
          <p:nvPr/>
        </p:nvSpPr>
        <p:spPr>
          <a:xfrm>
            <a:off x="182249" y="236724"/>
            <a:ext cx="1664238"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Program </a:t>
            </a:r>
            <a:endParaRPr sz="2800">
              <a:solidFill>
                <a:srgbClr val="FF9518"/>
              </a:solidFill>
              <a:latin typeface="Tajawal Medium"/>
              <a:ea typeface="Tajawal Medium"/>
              <a:cs typeface="Tajawal Medium"/>
              <a:sym typeface="Tajawal Medium"/>
            </a:endParaRPr>
          </a:p>
        </p:txBody>
      </p:sp>
      <p:sp>
        <p:nvSpPr>
          <p:cNvPr id="143" name="Google Shape;143;p5"/>
          <p:cNvSpPr txBox="1"/>
          <p:nvPr/>
        </p:nvSpPr>
        <p:spPr>
          <a:xfrm>
            <a:off x="1103312" y="1801652"/>
            <a:ext cx="9666288" cy="3889398"/>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800" b="1" u="sng">
                <a:solidFill>
                  <a:srgbClr val="2F5496"/>
                </a:solidFill>
                <a:latin typeface="Times New Roman"/>
                <a:ea typeface="Times New Roman"/>
                <a:cs typeface="Times New Roman"/>
                <a:sym typeface="Times New Roman"/>
              </a:rPr>
              <a:t>Program Learning OUTCOMES:</a:t>
            </a:r>
            <a:endParaRPr sz="1800">
              <a:solidFill>
                <a:schemeClr val="dk1"/>
              </a:solidFill>
              <a:latin typeface="Times New Roman"/>
              <a:ea typeface="Times New Roman"/>
              <a:cs typeface="Times New Roman"/>
              <a:sym typeface="Times New Roman"/>
            </a:endParaRPr>
          </a:p>
          <a:p>
            <a:pPr marL="0" marR="0" lvl="0" indent="0" algn="just" rtl="0">
              <a:lnSpc>
                <a:spcPct val="115000"/>
              </a:lnSpc>
              <a:spcBef>
                <a:spcPts val="0"/>
              </a:spcBef>
              <a:spcAft>
                <a:spcPts val="0"/>
              </a:spcAft>
              <a:buNone/>
            </a:pPr>
            <a:r>
              <a:rPr lang="en-US" sz="1800" b="1" u="none" strike="noStrike">
                <a:solidFill>
                  <a:srgbClr val="2F5496"/>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Understand entrepreneurship essentials and its application in the recognition and exploitation of product/service/process opportunities.</a:t>
            </a:r>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Explore innovation and the issues associated with developing and sustaining innovation within organizations.</a:t>
            </a:r>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Design creative strategies for pursuing, exploiting and further developing new opportunities.</a:t>
            </a:r>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Apply the latest trends in innovative thinking, learn to test new ideas, excel your creative problem-solving skills, and drive business growth in any organization or industry.</a:t>
            </a:r>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Gain critical skill sets, techniques, and communication methods to become a crafty, collaborative negotiator.</a:t>
            </a:r>
            <a:endParaRPr/>
          </a:p>
        </p:txBody>
      </p:sp>
      <p:pic>
        <p:nvPicPr>
          <p:cNvPr id="144" name="Google Shape;144;p5"/>
          <p:cNvPicPr preferRelativeResize="0"/>
          <p:nvPr/>
        </p:nvPicPr>
        <p:blipFill rotWithShape="1">
          <a:blip r:embed="rId6">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4"/>
                                        </p:tgtEl>
                                        <p:attrNameLst>
                                          <p:attrName>style.visibility</p:attrName>
                                        </p:attrNameLst>
                                      </p:cBhvr>
                                      <p:to>
                                        <p:strVal val="visible"/>
                                      </p:to>
                                    </p:set>
                                    <p:animEffect transition="in" filter="fade">
                                      <p:cBhvr>
                                        <p:cTn id="7" dur="1"/>
                                        <p:tgtEl>
                                          <p:spTgt spid="1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pic>
        <p:nvPicPr>
          <p:cNvPr id="150" name="Google Shape;150;p6"/>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51" name="Google Shape;151;p6"/>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52" name="Google Shape;152;p6"/>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53" name="Google Shape;153;p6"/>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54" name="Google Shape;154;p6"/>
          <p:cNvSpPr txBox="1"/>
          <p:nvPr/>
        </p:nvSpPr>
        <p:spPr>
          <a:xfrm>
            <a:off x="2650377" y="543490"/>
            <a:ext cx="562525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Entrepreneurship Master Program</a:t>
            </a:r>
            <a:endParaRPr sz="2800">
              <a:solidFill>
                <a:srgbClr val="FF9518"/>
              </a:solidFill>
              <a:latin typeface="Tajawal Medium"/>
              <a:ea typeface="Tajawal Medium"/>
              <a:cs typeface="Tajawal Medium"/>
              <a:sym typeface="Tajawal Medium"/>
            </a:endParaRPr>
          </a:p>
        </p:txBody>
      </p:sp>
      <p:sp>
        <p:nvSpPr>
          <p:cNvPr id="155" name="Google Shape;155;p6"/>
          <p:cNvSpPr txBox="1"/>
          <p:nvPr/>
        </p:nvSpPr>
        <p:spPr>
          <a:xfrm>
            <a:off x="182249" y="236724"/>
            <a:ext cx="1664238"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Program </a:t>
            </a:r>
            <a:endParaRPr sz="2800">
              <a:solidFill>
                <a:srgbClr val="FF9518"/>
              </a:solidFill>
              <a:latin typeface="Tajawal Medium"/>
              <a:ea typeface="Tajawal Medium"/>
              <a:cs typeface="Tajawal Medium"/>
              <a:sym typeface="Tajawal Medium"/>
            </a:endParaRPr>
          </a:p>
        </p:txBody>
      </p:sp>
      <p:sp>
        <p:nvSpPr>
          <p:cNvPr id="156" name="Google Shape;156;p6"/>
          <p:cNvSpPr txBox="1"/>
          <p:nvPr/>
        </p:nvSpPr>
        <p:spPr>
          <a:xfrm>
            <a:off x="1103312" y="1801652"/>
            <a:ext cx="9666288" cy="3570849"/>
          </a:xfrm>
          <a:prstGeom prst="rect">
            <a:avLst/>
          </a:prstGeom>
          <a:noFill/>
          <a:ln>
            <a:noFill/>
          </a:ln>
        </p:spPr>
        <p:txBody>
          <a:bodyPr spcFirstLastPara="1" wrap="square" lIns="91425" tIns="45700" rIns="91425" bIns="45700" anchor="t" anchorCtr="0">
            <a:spAutoFit/>
          </a:bodyPr>
          <a:lstStyle/>
          <a:p>
            <a:pPr marL="0" marR="0" lvl="0" indent="0" algn="just" rtl="0">
              <a:lnSpc>
                <a:spcPct val="115000"/>
              </a:lnSpc>
              <a:spcBef>
                <a:spcPts val="0"/>
              </a:spcBef>
              <a:spcAft>
                <a:spcPts val="0"/>
              </a:spcAft>
              <a:buNone/>
            </a:pPr>
            <a:r>
              <a:rPr lang="en-US" sz="1800" b="1" u="sng">
                <a:solidFill>
                  <a:srgbClr val="2F5496"/>
                </a:solidFill>
                <a:latin typeface="Times New Roman"/>
                <a:ea typeface="Times New Roman"/>
                <a:cs typeface="Times New Roman"/>
                <a:sym typeface="Times New Roman"/>
              </a:rPr>
              <a:t>Program Learning OUTCOMES:</a:t>
            </a:r>
            <a:endParaRPr sz="1800">
              <a:solidFill>
                <a:schemeClr val="dk1"/>
              </a:solidFill>
              <a:latin typeface="Times New Roman"/>
              <a:ea typeface="Times New Roman"/>
              <a:cs typeface="Times New Roman"/>
              <a:sym typeface="Times New Roman"/>
            </a:endParaRPr>
          </a:p>
          <a:p>
            <a:pPr marL="0" marR="0" lvl="0" indent="0" algn="just" rtl="0">
              <a:lnSpc>
                <a:spcPct val="115000"/>
              </a:lnSpc>
              <a:spcBef>
                <a:spcPts val="0"/>
              </a:spcBef>
              <a:spcAft>
                <a:spcPts val="0"/>
              </a:spcAft>
              <a:buNone/>
            </a:pPr>
            <a:r>
              <a:rPr lang="en-US" sz="1800" b="1" u="none" strike="noStrike">
                <a:solidFill>
                  <a:srgbClr val="2F5496"/>
                </a:solidFill>
                <a:latin typeface="Times New Roman"/>
                <a:ea typeface="Times New Roman"/>
                <a:cs typeface="Times New Roman"/>
                <a:sym typeface="Times New Roman"/>
              </a:rPr>
              <a:t> </a:t>
            </a:r>
            <a:endParaRPr sz="1800">
              <a:solidFill>
                <a:schemeClr val="dk1"/>
              </a:solidFill>
              <a:latin typeface="Times New Roman"/>
              <a:ea typeface="Times New Roman"/>
              <a:cs typeface="Times New Roman"/>
              <a:sym typeface="Times New Roman"/>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Understand the concepts of design thinking approaches.</a:t>
            </a:r>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Secure and manage financial resources in new and established organizations.</a:t>
            </a:r>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Become familiar with the process of conceiving a new product, building a minimum viable product (MVP), develop a complementary business model and plan, and test the market.</a:t>
            </a:r>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Critically assess the relationship of brand narratives and imagery with brand resonance.</a:t>
            </a:r>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Analyze the effectiveness of brand experiences, considering theoretical advances, managerial practices, and ethical considerations.</a:t>
            </a:r>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Evaluate innovative practices within a global context.</a:t>
            </a:r>
            <a:endParaRPr/>
          </a:p>
          <a:p>
            <a:pPr marL="342900" marR="0" lvl="0" indent="-342900" algn="just" rtl="0">
              <a:lnSpc>
                <a:spcPct val="115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	Evaluate financial and economical strategic planning models within organizations.</a:t>
            </a:r>
            <a:endParaRPr/>
          </a:p>
        </p:txBody>
      </p:sp>
      <p:pic>
        <p:nvPicPr>
          <p:cNvPr id="157" name="Google Shape;157;p6"/>
          <p:cNvPicPr preferRelativeResize="0"/>
          <p:nvPr/>
        </p:nvPicPr>
        <p:blipFill rotWithShape="1">
          <a:blip r:embed="rId6">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7"/>
                                        </p:tgtEl>
                                        <p:attrNameLst>
                                          <p:attrName>style.visibility</p:attrName>
                                        </p:attrNameLst>
                                      </p:cBhvr>
                                      <p:to>
                                        <p:strVal val="visible"/>
                                      </p:to>
                                    </p:set>
                                    <p:animEffect transition="in" filter="fade">
                                      <p:cBhvr>
                                        <p:cTn id="7" dur="1"/>
                                        <p:tgtEl>
                                          <p:spTgt spid="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pic>
        <p:nvPicPr>
          <p:cNvPr id="162" name="Google Shape;162;p7"/>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63" name="Google Shape;163;p7"/>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7"/>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165" name="Google Shape;165;p7"/>
          <p:cNvPicPr preferRelativeResize="0"/>
          <p:nvPr/>
        </p:nvPicPr>
        <p:blipFill rotWithShape="1">
          <a:blip r:embed="rId5">
            <a:alphaModFix/>
          </a:blip>
          <a:srcRect/>
          <a:stretch/>
        </p:blipFill>
        <p:spPr>
          <a:xfrm>
            <a:off x="2235200" y="915090"/>
            <a:ext cx="6714451" cy="1972334"/>
          </a:xfrm>
          <a:prstGeom prst="rect">
            <a:avLst/>
          </a:prstGeom>
          <a:noFill/>
          <a:ln>
            <a:noFill/>
          </a:ln>
        </p:spPr>
      </p:pic>
      <p:pic>
        <p:nvPicPr>
          <p:cNvPr id="166" name="Google Shape;166;p7"/>
          <p:cNvPicPr preferRelativeResize="0"/>
          <p:nvPr/>
        </p:nvPicPr>
        <p:blipFill rotWithShape="1">
          <a:blip r:embed="rId6">
            <a:alphaModFix/>
          </a:blip>
          <a:srcRect/>
          <a:stretch/>
        </p:blipFill>
        <p:spPr>
          <a:xfrm>
            <a:off x="-139261" y="-101602"/>
            <a:ext cx="4169394" cy="7137043"/>
          </a:xfrm>
          <a:prstGeom prst="rect">
            <a:avLst/>
          </a:prstGeom>
          <a:noFill/>
          <a:ln>
            <a:noFill/>
          </a:ln>
        </p:spPr>
      </p:pic>
      <p:sp>
        <p:nvSpPr>
          <p:cNvPr id="167" name="Google Shape;167;p7"/>
          <p:cNvSpPr txBox="1"/>
          <p:nvPr/>
        </p:nvSpPr>
        <p:spPr>
          <a:xfrm>
            <a:off x="2822222" y="1208759"/>
            <a:ext cx="4544834"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Welcome to the program </a:t>
            </a:r>
            <a:endParaRPr/>
          </a:p>
          <a:p>
            <a:pPr marL="0" marR="0" lvl="0" indent="0" algn="l" rtl="0">
              <a:spcBef>
                <a:spcPts val="0"/>
              </a:spcBef>
              <a:spcAft>
                <a:spcPts val="0"/>
              </a:spcAft>
              <a:buNone/>
            </a:pPr>
            <a:r>
              <a:rPr lang="en-US" sz="2800">
                <a:solidFill>
                  <a:srgbClr val="24A9E1"/>
                </a:solidFill>
                <a:latin typeface="Tajawal Medium"/>
                <a:ea typeface="Tajawal Medium"/>
                <a:cs typeface="Tajawal Medium"/>
                <a:sym typeface="Tajawal Medium"/>
              </a:rPr>
              <a:t>Master of Entrepreneurship</a:t>
            </a:r>
            <a:endParaRPr/>
          </a:p>
          <a:p>
            <a:pPr marL="0" marR="0" lvl="0" indent="0" algn="l" rtl="0">
              <a:spcBef>
                <a:spcPts val="0"/>
              </a:spcBef>
              <a:spcAft>
                <a:spcPts val="0"/>
              </a:spcAft>
              <a:buNone/>
            </a:pPr>
            <a:r>
              <a:rPr lang="en-US" sz="2800">
                <a:solidFill>
                  <a:srgbClr val="FF9518"/>
                </a:solidFill>
                <a:latin typeface="Tajawal Medium"/>
                <a:ea typeface="Tajawal Medium"/>
                <a:cs typeface="Tajawal Medium"/>
                <a:sym typeface="Tajawal Medium"/>
              </a:rPr>
              <a:t>Semester One </a:t>
            </a:r>
            <a:endParaRPr/>
          </a:p>
        </p:txBody>
      </p:sp>
      <p:pic>
        <p:nvPicPr>
          <p:cNvPr id="169" name="Google Shape;169;p7"/>
          <p:cNvPicPr preferRelativeResize="0"/>
          <p:nvPr/>
        </p:nvPicPr>
        <p:blipFill rotWithShape="1">
          <a:blip r:embed="rId7">
            <a:alphaModFix/>
          </a:blip>
          <a:srcRect/>
          <a:stretch/>
        </p:blipFill>
        <p:spPr>
          <a:xfrm rot="10800000">
            <a:off x="3612444" y="5284188"/>
            <a:ext cx="5882401" cy="1034667"/>
          </a:xfrm>
          <a:prstGeom prst="rect">
            <a:avLst/>
          </a:prstGeom>
          <a:noFill/>
          <a:ln>
            <a:noFill/>
          </a:ln>
        </p:spPr>
      </p:pic>
      <p:sp>
        <p:nvSpPr>
          <p:cNvPr id="170" name="Google Shape;170;p7"/>
          <p:cNvSpPr txBox="1"/>
          <p:nvPr/>
        </p:nvSpPr>
        <p:spPr>
          <a:xfrm>
            <a:off x="4479177" y="5530088"/>
            <a:ext cx="166263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Subjects </a:t>
            </a:r>
            <a:endParaRPr sz="2800">
              <a:solidFill>
                <a:srgbClr val="FF9518"/>
              </a:solidFill>
              <a:latin typeface="Tajawal Medium"/>
              <a:ea typeface="Tajawal Medium"/>
              <a:cs typeface="Tajawal Medium"/>
              <a:sym typeface="Tajawal Medium"/>
            </a:endParaRPr>
          </a:p>
        </p:txBody>
      </p:sp>
      <p:pic>
        <p:nvPicPr>
          <p:cNvPr id="171" name="Google Shape;171;p7"/>
          <p:cNvPicPr preferRelativeResize="0"/>
          <p:nvPr/>
        </p:nvPicPr>
        <p:blipFill rotWithShape="1">
          <a:blip r:embed="rId8">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71"/>
                                        </p:tgtEl>
                                        <p:attrNameLst>
                                          <p:attrName>style.visibility</p:attrName>
                                        </p:attrNameLst>
                                      </p:cBhvr>
                                      <p:to>
                                        <p:strVal val="visible"/>
                                      </p:to>
                                    </p:set>
                                    <p:animEffect transition="in" filter="fade">
                                      <p:cBhvr>
                                        <p:cTn id="7" dur="1"/>
                                        <p:tgtEl>
                                          <p:spTgt spid="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7" name="Google Shape;177;p8"/>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78" name="Google Shape;178;p8"/>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79" name="Google Shape;179;p8"/>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80" name="Google Shape;180;p8"/>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181" name="Google Shape;181;p8"/>
          <p:cNvSpPr txBox="1"/>
          <p:nvPr/>
        </p:nvSpPr>
        <p:spPr>
          <a:xfrm>
            <a:off x="2650377" y="543490"/>
            <a:ext cx="562525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Entrepreneurship Master Program</a:t>
            </a:r>
            <a:endParaRPr sz="2800">
              <a:solidFill>
                <a:srgbClr val="FF9518"/>
              </a:solidFill>
              <a:latin typeface="Tajawal Medium"/>
              <a:ea typeface="Tajawal Medium"/>
              <a:cs typeface="Tajawal Medium"/>
              <a:sym typeface="Tajawal Medium"/>
            </a:endParaRPr>
          </a:p>
        </p:txBody>
      </p:sp>
      <p:sp>
        <p:nvSpPr>
          <p:cNvPr id="182" name="Google Shape;182;p8"/>
          <p:cNvSpPr txBox="1"/>
          <p:nvPr/>
        </p:nvSpPr>
        <p:spPr>
          <a:xfrm>
            <a:off x="-46977" y="236724"/>
            <a:ext cx="212269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Semester 1 </a:t>
            </a:r>
            <a:endParaRPr sz="2800">
              <a:solidFill>
                <a:srgbClr val="FF9518"/>
              </a:solidFill>
              <a:latin typeface="Tajawal Medium"/>
              <a:ea typeface="Tajawal Medium"/>
              <a:cs typeface="Tajawal Medium"/>
              <a:sym typeface="Tajawal Medium"/>
            </a:endParaRPr>
          </a:p>
        </p:txBody>
      </p:sp>
      <p:graphicFrame>
        <p:nvGraphicFramePr>
          <p:cNvPr id="183" name="Google Shape;183;p8"/>
          <p:cNvGraphicFramePr/>
          <p:nvPr/>
        </p:nvGraphicFramePr>
        <p:xfrm>
          <a:off x="2266123" y="2305879"/>
          <a:ext cx="7441525" cy="2168900"/>
        </p:xfrm>
        <a:graphic>
          <a:graphicData uri="http://schemas.openxmlformats.org/drawingml/2006/table">
            <a:tbl>
              <a:tblPr firstRow="1" firstCol="1" bandRow="1">
                <a:noFill/>
                <a:tableStyleId>{5BFFE01D-996C-4227-A0EA-F9AFD08BA217}</a:tableStyleId>
              </a:tblPr>
              <a:tblGrid>
                <a:gridCol w="5761175">
                  <a:extLst>
                    <a:ext uri="{9D8B030D-6E8A-4147-A177-3AD203B41FA5}">
                      <a16:colId xmlns:a16="http://schemas.microsoft.com/office/drawing/2014/main" val="20000"/>
                    </a:ext>
                  </a:extLst>
                </a:gridCol>
                <a:gridCol w="1680350">
                  <a:extLst>
                    <a:ext uri="{9D8B030D-6E8A-4147-A177-3AD203B41FA5}">
                      <a16:colId xmlns:a16="http://schemas.microsoft.com/office/drawing/2014/main" val="20001"/>
                    </a:ext>
                  </a:extLst>
                </a:gridCol>
              </a:tblGrid>
              <a:tr h="533200">
                <a:tc>
                  <a:txBody>
                    <a:bodyPr/>
                    <a:lstStyle/>
                    <a:p>
                      <a:pPr marL="0" marR="0" lvl="0" indent="0" algn="just" rtl="0">
                        <a:lnSpc>
                          <a:spcPct val="115000"/>
                        </a:lnSpc>
                        <a:spcBef>
                          <a:spcPts val="0"/>
                        </a:spcBef>
                        <a:spcAft>
                          <a:spcPts val="0"/>
                        </a:spcAft>
                        <a:buNone/>
                      </a:pPr>
                      <a:r>
                        <a:rPr lang="en-US" sz="2400" u="none" strike="noStrike" cap="none"/>
                        <a:t>ENT 511 Entrepreneurship and Innovation</a:t>
                      </a:r>
                      <a:endParaRPr sz="2400" u="none" strike="noStrike" cap="none">
                        <a:latin typeface="Times New Roman"/>
                        <a:ea typeface="Times New Roman"/>
                        <a:cs typeface="Times New Roman"/>
                        <a:sym typeface="Times New Roman"/>
                      </a:endParaRPr>
                    </a:p>
                  </a:txBody>
                  <a:tcPr marL="68575" marR="68575" marT="0" marB="0"/>
                </a:tc>
                <a:tc>
                  <a:txBody>
                    <a:bodyPr/>
                    <a:lstStyle/>
                    <a:p>
                      <a:pPr marL="0" marR="0" lvl="0" indent="0" algn="ctr" rtl="0">
                        <a:lnSpc>
                          <a:spcPct val="115000"/>
                        </a:lnSpc>
                        <a:spcBef>
                          <a:spcPts val="0"/>
                        </a:spcBef>
                        <a:spcAft>
                          <a:spcPts val="0"/>
                        </a:spcAft>
                        <a:buNone/>
                      </a:pPr>
                      <a:r>
                        <a:rPr lang="en-US" sz="2400" u="none" strike="noStrike" cap="none">
                          <a:solidFill>
                            <a:schemeClr val="dk1"/>
                          </a:solidFill>
                        </a:rPr>
                        <a:t>3 Hours</a:t>
                      </a:r>
                      <a:endParaRPr sz="2400" u="none" strike="noStrike" cap="none">
                        <a:solidFill>
                          <a:schemeClr val="dk1"/>
                        </a:solidFill>
                        <a:latin typeface="Times New Roman"/>
                        <a:ea typeface="Times New Roman"/>
                        <a:cs typeface="Times New Roman"/>
                        <a:sym typeface="Times New Roman"/>
                      </a:endParaRPr>
                    </a:p>
                  </a:txBody>
                  <a:tcPr marL="68575" marR="68575" marT="0" marB="0" anchor="ctr"/>
                </a:tc>
                <a:extLst>
                  <a:ext uri="{0D108BD9-81ED-4DB2-BD59-A6C34878D82A}">
                    <a16:rowId xmlns:a16="http://schemas.microsoft.com/office/drawing/2014/main" val="10000"/>
                  </a:ext>
                </a:extLst>
              </a:tr>
              <a:tr h="1102500">
                <a:tc>
                  <a:txBody>
                    <a:bodyPr/>
                    <a:lstStyle/>
                    <a:p>
                      <a:pPr marL="0" marR="0" lvl="0" indent="0" algn="just" rtl="0">
                        <a:lnSpc>
                          <a:spcPct val="115000"/>
                        </a:lnSpc>
                        <a:spcBef>
                          <a:spcPts val="0"/>
                        </a:spcBef>
                        <a:spcAft>
                          <a:spcPts val="0"/>
                        </a:spcAft>
                        <a:buNone/>
                      </a:pPr>
                      <a:r>
                        <a:rPr lang="en-US" sz="2400" u="none" strike="noStrike" cap="none"/>
                        <a:t>ENT 612 Entrepreneurship Leadership&amp; Organizational Behavior</a:t>
                      </a:r>
                      <a:endParaRPr sz="2400" u="none" strike="noStrike" cap="none">
                        <a:latin typeface="Times New Roman"/>
                        <a:ea typeface="Times New Roman"/>
                        <a:cs typeface="Times New Roman"/>
                        <a:sym typeface="Times New Roman"/>
                      </a:endParaRPr>
                    </a:p>
                  </a:txBody>
                  <a:tcPr marL="68575" marR="68575" marT="0" marB="0"/>
                </a:tc>
                <a:tc>
                  <a:txBody>
                    <a:bodyPr/>
                    <a:lstStyle/>
                    <a:p>
                      <a:pPr marL="0" marR="0" lvl="0" indent="0" algn="ctr" rtl="0">
                        <a:lnSpc>
                          <a:spcPct val="115000"/>
                        </a:lnSpc>
                        <a:spcBef>
                          <a:spcPts val="0"/>
                        </a:spcBef>
                        <a:spcAft>
                          <a:spcPts val="0"/>
                        </a:spcAft>
                        <a:buNone/>
                      </a:pPr>
                      <a:r>
                        <a:rPr lang="en-US" sz="2400" u="none" strike="noStrike" cap="none"/>
                        <a:t>3 Hours</a:t>
                      </a:r>
                      <a:endParaRPr sz="2400" u="none" strike="noStrike" cap="none">
                        <a:latin typeface="Times New Roman"/>
                        <a:ea typeface="Times New Roman"/>
                        <a:cs typeface="Times New Roman"/>
                        <a:sym typeface="Times New Roman"/>
                      </a:endParaRPr>
                    </a:p>
                  </a:txBody>
                  <a:tcPr marL="68575" marR="68575" marT="0" marB="0" anchor="ctr"/>
                </a:tc>
                <a:extLst>
                  <a:ext uri="{0D108BD9-81ED-4DB2-BD59-A6C34878D82A}">
                    <a16:rowId xmlns:a16="http://schemas.microsoft.com/office/drawing/2014/main" val="10001"/>
                  </a:ext>
                </a:extLst>
              </a:tr>
              <a:tr h="533200">
                <a:tc>
                  <a:txBody>
                    <a:bodyPr/>
                    <a:lstStyle/>
                    <a:p>
                      <a:pPr marL="0" marR="0" lvl="0" indent="0" algn="just" rtl="0">
                        <a:lnSpc>
                          <a:spcPct val="115000"/>
                        </a:lnSpc>
                        <a:spcBef>
                          <a:spcPts val="0"/>
                        </a:spcBef>
                        <a:spcAft>
                          <a:spcPts val="0"/>
                        </a:spcAft>
                        <a:buNone/>
                      </a:pPr>
                      <a:r>
                        <a:rPr lang="en-US" sz="2400" u="none" strike="noStrike" cap="none"/>
                        <a:t>ENT 614 Product Analysis and Development</a:t>
                      </a:r>
                      <a:endParaRPr sz="2400" u="none" strike="noStrike" cap="none">
                        <a:latin typeface="Times New Roman"/>
                        <a:ea typeface="Times New Roman"/>
                        <a:cs typeface="Times New Roman"/>
                        <a:sym typeface="Times New Roman"/>
                      </a:endParaRPr>
                    </a:p>
                  </a:txBody>
                  <a:tcPr marL="68575" marR="68575" marT="0" marB="0"/>
                </a:tc>
                <a:tc>
                  <a:txBody>
                    <a:bodyPr/>
                    <a:lstStyle/>
                    <a:p>
                      <a:pPr marL="0" marR="0" lvl="0" indent="0" algn="ctr" rtl="0">
                        <a:lnSpc>
                          <a:spcPct val="115000"/>
                        </a:lnSpc>
                        <a:spcBef>
                          <a:spcPts val="0"/>
                        </a:spcBef>
                        <a:spcAft>
                          <a:spcPts val="0"/>
                        </a:spcAft>
                        <a:buNone/>
                      </a:pPr>
                      <a:r>
                        <a:rPr lang="en-US" sz="2400" u="none" strike="noStrike" cap="none"/>
                        <a:t>3 Hours</a:t>
                      </a:r>
                      <a:endParaRPr sz="2400" u="none" strike="noStrike" cap="none">
                        <a:latin typeface="Times New Roman"/>
                        <a:ea typeface="Times New Roman"/>
                        <a:cs typeface="Times New Roman"/>
                        <a:sym typeface="Times New Roman"/>
                      </a:endParaRPr>
                    </a:p>
                  </a:txBody>
                  <a:tcPr marL="68575" marR="68575" marT="0" marB="0" anchor="ctr"/>
                </a:tc>
                <a:extLst>
                  <a:ext uri="{0D108BD9-81ED-4DB2-BD59-A6C34878D82A}">
                    <a16:rowId xmlns:a16="http://schemas.microsoft.com/office/drawing/2014/main" val="10002"/>
                  </a:ext>
                </a:extLst>
              </a:tr>
            </a:tbl>
          </a:graphicData>
        </a:graphic>
      </p:graphicFrame>
      <p:pic>
        <p:nvPicPr>
          <p:cNvPr id="184" name="Google Shape;184;p8"/>
          <p:cNvPicPr preferRelativeResize="0"/>
          <p:nvPr/>
        </p:nvPicPr>
        <p:blipFill rotWithShape="1">
          <a:blip r:embed="rId6">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4"/>
                                        </p:tgtEl>
                                        <p:attrNameLst>
                                          <p:attrName>style.visibility</p:attrName>
                                        </p:attrNameLst>
                                      </p:cBhvr>
                                      <p:to>
                                        <p:strVal val="visible"/>
                                      </p:to>
                                    </p:set>
                                    <p:animEffect transition="in" filter="fade">
                                      <p:cBhvr>
                                        <p:cTn id="7" dur="1"/>
                                        <p:tgtEl>
                                          <p:spTgt spid="1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pic>
        <p:nvPicPr>
          <p:cNvPr id="189" name="Google Shape;189;p9"/>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190" name="Google Shape;190;p9"/>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91" name="Google Shape;191;p9"/>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193" name="Google Shape;193;p9"/>
          <p:cNvPicPr preferRelativeResize="0"/>
          <p:nvPr/>
        </p:nvPicPr>
        <p:blipFill rotWithShape="1">
          <a:blip r:embed="rId5">
            <a:alphaModFix/>
          </a:blip>
          <a:srcRect/>
          <a:stretch/>
        </p:blipFill>
        <p:spPr>
          <a:xfrm>
            <a:off x="-112889" y="422122"/>
            <a:ext cx="6714451" cy="1972334"/>
          </a:xfrm>
          <a:prstGeom prst="rect">
            <a:avLst/>
          </a:prstGeom>
          <a:noFill/>
          <a:ln>
            <a:noFill/>
          </a:ln>
        </p:spPr>
      </p:pic>
      <p:pic>
        <p:nvPicPr>
          <p:cNvPr id="194" name="Google Shape;194;p9"/>
          <p:cNvPicPr preferRelativeResize="0"/>
          <p:nvPr/>
        </p:nvPicPr>
        <p:blipFill rotWithShape="1">
          <a:blip r:embed="rId6">
            <a:alphaModFix/>
          </a:blip>
          <a:srcRect/>
          <a:stretch/>
        </p:blipFill>
        <p:spPr>
          <a:xfrm>
            <a:off x="6433777" y="3125529"/>
            <a:ext cx="5882401" cy="1034667"/>
          </a:xfrm>
          <a:prstGeom prst="rect">
            <a:avLst/>
          </a:prstGeom>
          <a:noFill/>
          <a:ln>
            <a:noFill/>
          </a:ln>
        </p:spPr>
      </p:pic>
      <p:sp>
        <p:nvSpPr>
          <p:cNvPr id="195" name="Google Shape;195;p9"/>
          <p:cNvSpPr txBox="1"/>
          <p:nvPr/>
        </p:nvSpPr>
        <p:spPr>
          <a:xfrm>
            <a:off x="474133" y="715791"/>
            <a:ext cx="5861926"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Product Analysis and Development </a:t>
            </a:r>
            <a:endParaRPr/>
          </a:p>
          <a:p>
            <a:pPr marL="0" marR="0" lvl="0" indent="0" algn="l" rtl="0">
              <a:spcBef>
                <a:spcPts val="0"/>
              </a:spcBef>
              <a:spcAft>
                <a:spcPts val="0"/>
              </a:spcAft>
              <a:buNone/>
            </a:pPr>
            <a:r>
              <a:rPr lang="en-US" sz="2800">
                <a:solidFill>
                  <a:srgbClr val="24A9E1"/>
                </a:solidFill>
                <a:latin typeface="Tajawal Medium"/>
                <a:ea typeface="Tajawal Medium"/>
                <a:cs typeface="Tajawal Medium"/>
                <a:sym typeface="Tajawal Medium"/>
              </a:rPr>
              <a:t>Prepared by Dr. Aya Mohamed</a:t>
            </a:r>
            <a:endParaRPr/>
          </a:p>
          <a:p>
            <a:pPr marL="0" marR="0" lvl="0" indent="0" algn="l" rtl="0">
              <a:spcBef>
                <a:spcPts val="0"/>
              </a:spcBef>
              <a:spcAft>
                <a:spcPts val="0"/>
              </a:spcAft>
              <a:buNone/>
            </a:pPr>
            <a:r>
              <a:rPr lang="en-US" sz="2800">
                <a:solidFill>
                  <a:srgbClr val="FF9518"/>
                </a:solidFill>
                <a:latin typeface="Tajawal Medium"/>
                <a:ea typeface="Tajawal Medium"/>
                <a:cs typeface="Tajawal Medium"/>
                <a:sym typeface="Tajawal Medium"/>
              </a:rPr>
              <a:t>Lecture 1</a:t>
            </a:r>
            <a:endParaRPr/>
          </a:p>
        </p:txBody>
      </p:sp>
      <p:sp>
        <p:nvSpPr>
          <p:cNvPr id="196" name="Google Shape;196;p9"/>
          <p:cNvSpPr txBox="1"/>
          <p:nvPr/>
        </p:nvSpPr>
        <p:spPr>
          <a:xfrm>
            <a:off x="6601562" y="3159395"/>
            <a:ext cx="6156688"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ENT 614</a:t>
            </a:r>
            <a:endParaRPr/>
          </a:p>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Orientation Lecture</a:t>
            </a:r>
            <a:endParaRPr sz="2800">
              <a:solidFill>
                <a:srgbClr val="FF9518"/>
              </a:solidFill>
              <a:latin typeface="Tajawal Medium"/>
              <a:ea typeface="Tajawal Medium"/>
              <a:cs typeface="Tajawal Medium"/>
              <a:sym typeface="Tajawal Medium"/>
            </a:endParaRPr>
          </a:p>
        </p:txBody>
      </p:sp>
      <p:pic>
        <p:nvPicPr>
          <p:cNvPr id="197" name="Google Shape;197;p9"/>
          <p:cNvPicPr preferRelativeResize="0"/>
          <p:nvPr/>
        </p:nvPicPr>
        <p:blipFill rotWithShape="1">
          <a:blip r:embed="rId7">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97"/>
                                        </p:tgtEl>
                                        <p:attrNameLst>
                                          <p:attrName>style.visibility</p:attrName>
                                        </p:attrNameLst>
                                      </p:cBhvr>
                                      <p:to>
                                        <p:strVal val="visible"/>
                                      </p:to>
                                    </p:set>
                                    <p:animEffect transition="in" filter="fade">
                                      <p:cBhvr>
                                        <p:cTn id="7" dur="1"/>
                                        <p:tgtEl>
                                          <p:spTgt spid="1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pic>
        <p:nvPicPr>
          <p:cNvPr id="203" name="Google Shape;203;p10"/>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204" name="Google Shape;204;p10"/>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05" name="Google Shape;205;p10"/>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06" name="Google Shape;206;p10"/>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207" name="Google Shape;207;p10"/>
          <p:cNvSpPr txBox="1"/>
          <p:nvPr/>
        </p:nvSpPr>
        <p:spPr>
          <a:xfrm>
            <a:off x="2650377" y="543490"/>
            <a:ext cx="586192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Product Analysis and Development </a:t>
            </a:r>
            <a:endParaRPr sz="2800">
              <a:solidFill>
                <a:srgbClr val="FF9518"/>
              </a:solidFill>
              <a:latin typeface="Tajawal Medium"/>
              <a:ea typeface="Tajawal Medium"/>
              <a:cs typeface="Tajawal Medium"/>
              <a:sym typeface="Tajawal Medium"/>
            </a:endParaRPr>
          </a:p>
        </p:txBody>
      </p:sp>
      <p:sp>
        <p:nvSpPr>
          <p:cNvPr id="208" name="Google Shape;208;p10"/>
          <p:cNvSpPr txBox="1"/>
          <p:nvPr/>
        </p:nvSpPr>
        <p:spPr>
          <a:xfrm>
            <a:off x="215944" y="236724"/>
            <a:ext cx="1596847"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ENT 614</a:t>
            </a:r>
            <a:endParaRPr sz="2800">
              <a:solidFill>
                <a:srgbClr val="FF9518"/>
              </a:solidFill>
              <a:latin typeface="Tajawal Medium"/>
              <a:ea typeface="Tajawal Medium"/>
              <a:cs typeface="Tajawal Medium"/>
              <a:sym typeface="Tajawal Medium"/>
            </a:endParaRPr>
          </a:p>
        </p:txBody>
      </p:sp>
      <p:sp>
        <p:nvSpPr>
          <p:cNvPr id="209" name="Google Shape;209;p10"/>
          <p:cNvSpPr txBox="1"/>
          <p:nvPr/>
        </p:nvSpPr>
        <p:spPr>
          <a:xfrm>
            <a:off x="1103312" y="2225719"/>
            <a:ext cx="9666288" cy="2308324"/>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This course provides theoretical and practical concepts of product ideation, design, management, and development. This course is designed for aspiring and active product leaders seeking to pursue careers in product analysis and management. Through this course, you will learn the fundamentals for designing and managing products. </a:t>
            </a:r>
            <a:endParaRPr/>
          </a:p>
        </p:txBody>
      </p:sp>
      <p:pic>
        <p:nvPicPr>
          <p:cNvPr id="210" name="Google Shape;210;p10"/>
          <p:cNvPicPr preferRelativeResize="0"/>
          <p:nvPr/>
        </p:nvPicPr>
        <p:blipFill rotWithShape="1">
          <a:blip r:embed="rId6">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10"/>
                                        </p:tgtEl>
                                        <p:attrNameLst>
                                          <p:attrName>style.visibility</p:attrName>
                                        </p:attrNameLst>
                                      </p:cBhvr>
                                      <p:to>
                                        <p:strVal val="visible"/>
                                      </p:to>
                                    </p:set>
                                    <p:animEffect transition="in" filter="fade">
                                      <p:cBhvr>
                                        <p:cTn id="7" dur="1"/>
                                        <p:tgtEl>
                                          <p:spTgt spid="2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pic>
        <p:nvPicPr>
          <p:cNvPr id="216" name="Google Shape;216;p11"/>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217" name="Google Shape;217;p11"/>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18" name="Google Shape;218;p11"/>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19" name="Google Shape;219;p11"/>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220" name="Google Shape;220;p11"/>
          <p:cNvSpPr txBox="1"/>
          <p:nvPr/>
        </p:nvSpPr>
        <p:spPr>
          <a:xfrm>
            <a:off x="2650377" y="543490"/>
            <a:ext cx="586192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Product Analysis and Development </a:t>
            </a:r>
            <a:endParaRPr sz="2800">
              <a:solidFill>
                <a:srgbClr val="FF9518"/>
              </a:solidFill>
              <a:latin typeface="Tajawal Medium"/>
              <a:ea typeface="Tajawal Medium"/>
              <a:cs typeface="Tajawal Medium"/>
              <a:sym typeface="Tajawal Medium"/>
            </a:endParaRPr>
          </a:p>
        </p:txBody>
      </p:sp>
      <p:sp>
        <p:nvSpPr>
          <p:cNvPr id="221" name="Google Shape;221;p11"/>
          <p:cNvSpPr txBox="1"/>
          <p:nvPr/>
        </p:nvSpPr>
        <p:spPr>
          <a:xfrm>
            <a:off x="241558" y="236724"/>
            <a:ext cx="1545616"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Modules</a:t>
            </a:r>
            <a:endParaRPr sz="2800">
              <a:solidFill>
                <a:srgbClr val="FF9518"/>
              </a:solidFill>
              <a:latin typeface="Tajawal Medium"/>
              <a:ea typeface="Tajawal Medium"/>
              <a:cs typeface="Tajawal Medium"/>
              <a:sym typeface="Tajawal Medium"/>
            </a:endParaRPr>
          </a:p>
        </p:txBody>
      </p:sp>
      <p:sp>
        <p:nvSpPr>
          <p:cNvPr id="222" name="Google Shape;222;p11"/>
          <p:cNvSpPr txBox="1"/>
          <p:nvPr/>
        </p:nvSpPr>
        <p:spPr>
          <a:xfrm>
            <a:off x="1594160" y="2108110"/>
            <a:ext cx="9666288" cy="4438395"/>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Module 1: </a:t>
            </a:r>
            <a:r>
              <a:rPr lang="en-US" sz="1800">
                <a:solidFill>
                  <a:srgbClr val="0A1F61"/>
                </a:solidFill>
                <a:latin typeface="Calibri"/>
                <a:ea typeface="Calibri"/>
                <a:cs typeface="Calibri"/>
                <a:sym typeface="Calibri"/>
              </a:rPr>
              <a:t>Product Analysis: Types, Methods, and Examples</a:t>
            </a:r>
            <a:endParaRPr/>
          </a:p>
          <a:p>
            <a:pPr marL="0" marR="0" lvl="0" indent="0" algn="l" rtl="0">
              <a:lnSpc>
                <a:spcPct val="200000"/>
              </a:lnSpc>
              <a:spcBef>
                <a:spcPts val="0"/>
              </a:spcBef>
              <a:spcAft>
                <a:spcPts val="0"/>
              </a:spcAft>
              <a:buNone/>
            </a:pPr>
            <a:r>
              <a:rPr lang="en-US" sz="1800">
                <a:solidFill>
                  <a:srgbClr val="0A1F61"/>
                </a:solidFill>
                <a:latin typeface="Calibri"/>
                <a:ea typeface="Calibri"/>
                <a:cs typeface="Calibri"/>
                <a:sym typeface="Calibri"/>
              </a:rPr>
              <a:t>Module 2: New Product Development (Part One)</a:t>
            </a:r>
            <a:endParaRPr/>
          </a:p>
          <a:p>
            <a:pPr marL="0" marR="0" lvl="0" indent="0" algn="l" rtl="0">
              <a:lnSpc>
                <a:spcPct val="200000"/>
              </a:lnSpc>
              <a:spcBef>
                <a:spcPts val="0"/>
              </a:spcBef>
              <a:spcAft>
                <a:spcPts val="0"/>
              </a:spcAft>
              <a:buNone/>
            </a:pPr>
            <a:r>
              <a:rPr lang="en-US" sz="1800">
                <a:solidFill>
                  <a:srgbClr val="0A1F61"/>
                </a:solidFill>
                <a:latin typeface="Calibri"/>
                <a:ea typeface="Calibri"/>
                <a:cs typeface="Calibri"/>
                <a:sym typeface="Calibri"/>
              </a:rPr>
              <a:t>Module 3: New Product Development (Part Two)</a:t>
            </a:r>
            <a:endParaRPr/>
          </a:p>
          <a:p>
            <a:pPr marL="0" marR="0" lvl="0" indent="0" algn="l" rtl="0">
              <a:lnSpc>
                <a:spcPct val="200000"/>
              </a:lnSpc>
              <a:spcBef>
                <a:spcPts val="0"/>
              </a:spcBef>
              <a:spcAft>
                <a:spcPts val="0"/>
              </a:spcAft>
              <a:buNone/>
            </a:pPr>
            <a:r>
              <a:rPr lang="en-US" sz="1800">
                <a:solidFill>
                  <a:srgbClr val="0A1F61"/>
                </a:solidFill>
                <a:latin typeface="Calibri"/>
                <a:ea typeface="Calibri"/>
                <a:cs typeface="Calibri"/>
                <a:sym typeface="Calibri"/>
              </a:rPr>
              <a:t>Module 4: Product Roadmaps &amp; How to Make Them</a:t>
            </a:r>
            <a:endParaRPr/>
          </a:p>
          <a:p>
            <a:pPr marL="0" marR="0" lvl="0" indent="0" algn="l" rtl="0">
              <a:lnSpc>
                <a:spcPct val="200000"/>
              </a:lnSpc>
              <a:spcBef>
                <a:spcPts val="0"/>
              </a:spcBef>
              <a:spcAft>
                <a:spcPts val="0"/>
              </a:spcAft>
              <a:buNone/>
            </a:pPr>
            <a:r>
              <a:rPr lang="en-US" sz="1800">
                <a:solidFill>
                  <a:srgbClr val="0A1F61"/>
                </a:solidFill>
                <a:latin typeface="Calibri"/>
                <a:ea typeface="Calibri"/>
                <a:cs typeface="Calibri"/>
                <a:sym typeface="Calibri"/>
              </a:rPr>
              <a:t>Module 5:  - Business Model  (Part One)</a:t>
            </a:r>
            <a:endParaRPr/>
          </a:p>
          <a:p>
            <a:pPr marL="0" marR="0" lvl="0" indent="0" algn="l" rtl="0">
              <a:lnSpc>
                <a:spcPct val="200000"/>
              </a:lnSpc>
              <a:spcBef>
                <a:spcPts val="0"/>
              </a:spcBef>
              <a:spcAft>
                <a:spcPts val="0"/>
              </a:spcAft>
              <a:buNone/>
            </a:pPr>
            <a:r>
              <a:rPr lang="en-US" sz="1800">
                <a:solidFill>
                  <a:srgbClr val="0A1F61"/>
                </a:solidFill>
                <a:latin typeface="Calibri"/>
                <a:ea typeface="Calibri"/>
                <a:cs typeface="Calibri"/>
                <a:sym typeface="Calibri"/>
              </a:rPr>
              <a:t>                    - Product and Brand Strategy (Part Two)</a:t>
            </a:r>
            <a:endParaRPr/>
          </a:p>
          <a:p>
            <a:pPr marL="0" marR="0" lvl="0" indent="0" algn="l" rtl="0">
              <a:lnSpc>
                <a:spcPct val="200000"/>
              </a:lnSpc>
              <a:spcBef>
                <a:spcPts val="0"/>
              </a:spcBef>
              <a:spcAft>
                <a:spcPts val="0"/>
              </a:spcAft>
              <a:buNone/>
            </a:pPr>
            <a:endParaRPr sz="1800" b="1">
              <a:solidFill>
                <a:schemeClr val="dk1"/>
              </a:solidFill>
              <a:latin typeface="Calibri"/>
              <a:ea typeface="Calibri"/>
              <a:cs typeface="Calibri"/>
              <a:sym typeface="Calibri"/>
            </a:endParaRPr>
          </a:p>
          <a:p>
            <a:pPr marL="0" marR="0" lvl="0" indent="0" algn="l" rtl="0">
              <a:lnSpc>
                <a:spcPct val="200000"/>
              </a:lnSpc>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223" name="Google Shape;223;p11"/>
          <p:cNvPicPr preferRelativeResize="0"/>
          <p:nvPr/>
        </p:nvPicPr>
        <p:blipFill rotWithShape="1">
          <a:blip r:embed="rId6">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23"/>
                                        </p:tgtEl>
                                        <p:attrNameLst>
                                          <p:attrName>style.visibility</p:attrName>
                                        </p:attrNameLst>
                                      </p:cBhvr>
                                      <p:to>
                                        <p:strVal val="visible"/>
                                      </p:to>
                                    </p:set>
                                    <p:animEffect transition="in" filter="fade">
                                      <p:cBhvr>
                                        <p:cTn id="7" dur="1"/>
                                        <p:tgtEl>
                                          <p:spTgt spid="2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pic>
        <p:nvPicPr>
          <p:cNvPr id="229" name="Google Shape;229;p12"/>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230" name="Google Shape;230;p12"/>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31" name="Google Shape;231;p12"/>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32" name="Google Shape;232;p12"/>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233" name="Google Shape;233;p12"/>
          <p:cNvSpPr txBox="1"/>
          <p:nvPr/>
        </p:nvSpPr>
        <p:spPr>
          <a:xfrm>
            <a:off x="2186549" y="543490"/>
            <a:ext cx="7491603"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a:solidFill>
                  <a:schemeClr val="lt1"/>
                </a:solidFill>
                <a:latin typeface="Tajawal Medium"/>
                <a:ea typeface="Tajawal Medium"/>
                <a:cs typeface="Tajawal Medium"/>
                <a:sym typeface="Tajawal Medium"/>
              </a:rPr>
              <a:t>Product Analysis: Types, Methods, and Examples</a:t>
            </a:r>
            <a:endParaRPr sz="2600">
              <a:solidFill>
                <a:srgbClr val="FF9518"/>
              </a:solidFill>
              <a:latin typeface="Tajawal Medium"/>
              <a:ea typeface="Tajawal Medium"/>
              <a:cs typeface="Tajawal Medium"/>
              <a:sym typeface="Tajawal Medium"/>
            </a:endParaRPr>
          </a:p>
        </p:txBody>
      </p:sp>
      <p:sp>
        <p:nvSpPr>
          <p:cNvPr id="234" name="Google Shape;234;p12"/>
          <p:cNvSpPr txBox="1"/>
          <p:nvPr/>
        </p:nvSpPr>
        <p:spPr>
          <a:xfrm>
            <a:off x="181446" y="236724"/>
            <a:ext cx="1665841"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Module 1</a:t>
            </a:r>
            <a:endParaRPr sz="2800">
              <a:solidFill>
                <a:srgbClr val="FF9518"/>
              </a:solidFill>
              <a:latin typeface="Tajawal Medium"/>
              <a:ea typeface="Tajawal Medium"/>
              <a:cs typeface="Tajawal Medium"/>
              <a:sym typeface="Tajawal Medium"/>
            </a:endParaRPr>
          </a:p>
        </p:txBody>
      </p:sp>
      <p:sp>
        <p:nvSpPr>
          <p:cNvPr id="235" name="Google Shape;235;p12"/>
          <p:cNvSpPr txBox="1"/>
          <p:nvPr/>
        </p:nvSpPr>
        <p:spPr>
          <a:xfrm>
            <a:off x="1156320" y="1973928"/>
            <a:ext cx="9666288" cy="3330399"/>
          </a:xfrm>
          <a:prstGeom prst="rect">
            <a:avLst/>
          </a:prstGeom>
          <a:noFill/>
          <a:ln>
            <a:noFill/>
          </a:ln>
        </p:spPr>
        <p:txBody>
          <a:bodyPr spcFirstLastPara="1" wrap="square" lIns="91425" tIns="45700" rIns="91425" bIns="45700" anchor="t" anchorCtr="0">
            <a:spAutoFit/>
          </a:bodyPr>
          <a:lstStyle/>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What is Product Analysis?</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What Is Product Analysis in Design and Technology?</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Why Is Product Analysis Necessary?</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Examining the Difference Between Product Screening and Product Analysis</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What Is the Difference Between Customer Analysis and Product Analysis?</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Difference Between Ladle Analysis and Product Analysis</a:t>
            </a:r>
            <a:endParaRPr/>
          </a:p>
        </p:txBody>
      </p:sp>
      <p:pic>
        <p:nvPicPr>
          <p:cNvPr id="236" name="Google Shape;236;p12"/>
          <p:cNvPicPr preferRelativeResize="0"/>
          <p:nvPr/>
        </p:nvPicPr>
        <p:blipFill rotWithShape="1">
          <a:blip r:embed="rId6">
            <a:alphaModFix/>
          </a:blip>
          <a:srcRect/>
          <a:stretch/>
        </p:blipFill>
        <p:spPr>
          <a:xfrm rot="5400000">
            <a:off x="10377577" y="542048"/>
            <a:ext cx="880960" cy="2785984"/>
          </a:xfrm>
          <a:prstGeom prst="rect">
            <a:avLst/>
          </a:prstGeom>
          <a:noFill/>
          <a:ln>
            <a:noFill/>
          </a:ln>
        </p:spPr>
      </p:pic>
      <p:sp>
        <p:nvSpPr>
          <p:cNvPr id="237" name="Google Shape;237;p12"/>
          <p:cNvSpPr txBox="1"/>
          <p:nvPr/>
        </p:nvSpPr>
        <p:spPr>
          <a:xfrm>
            <a:off x="9532836" y="1608324"/>
            <a:ext cx="178446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Lecture  1</a:t>
            </a:r>
            <a:endParaRPr sz="2800">
              <a:solidFill>
                <a:srgbClr val="FF9518"/>
              </a:solidFill>
              <a:latin typeface="Tajawal Medium"/>
              <a:ea typeface="Tajawal Medium"/>
              <a:cs typeface="Tajawal Medium"/>
              <a:sym typeface="Tajawal Medium"/>
            </a:endParaRPr>
          </a:p>
        </p:txBody>
      </p:sp>
      <p:pic>
        <p:nvPicPr>
          <p:cNvPr id="238" name="Google Shape;238;p12"/>
          <p:cNvPicPr preferRelativeResize="0"/>
          <p:nvPr/>
        </p:nvPicPr>
        <p:blipFill rotWithShape="1">
          <a:blip r:embed="rId7">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38"/>
                                        </p:tgtEl>
                                        <p:attrNameLst>
                                          <p:attrName>style.visibility</p:attrName>
                                        </p:attrNameLst>
                                      </p:cBhvr>
                                      <p:to>
                                        <p:strVal val="visible"/>
                                      </p:to>
                                    </p:set>
                                    <p:animEffect transition="in" filter="fade">
                                      <p:cBhvr>
                                        <p:cTn id="7" dur="1"/>
                                        <p:tgtEl>
                                          <p:spTgt spid="2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pic>
        <p:nvPicPr>
          <p:cNvPr id="244" name="Google Shape;244;p1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245" name="Google Shape;245;p1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46" name="Google Shape;246;p1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47" name="Google Shape;247;p13"/>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248" name="Google Shape;248;p13"/>
          <p:cNvSpPr txBox="1"/>
          <p:nvPr/>
        </p:nvSpPr>
        <p:spPr>
          <a:xfrm>
            <a:off x="2186549" y="543490"/>
            <a:ext cx="7491603" cy="4924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600">
                <a:solidFill>
                  <a:schemeClr val="lt1"/>
                </a:solidFill>
                <a:latin typeface="Tajawal Medium"/>
                <a:ea typeface="Tajawal Medium"/>
                <a:cs typeface="Tajawal Medium"/>
                <a:sym typeface="Tajawal Medium"/>
              </a:rPr>
              <a:t>Product Analysis: Types, Methods, and Examples</a:t>
            </a:r>
            <a:endParaRPr sz="2600">
              <a:solidFill>
                <a:srgbClr val="FF9518"/>
              </a:solidFill>
              <a:latin typeface="Tajawal Medium"/>
              <a:ea typeface="Tajawal Medium"/>
              <a:cs typeface="Tajawal Medium"/>
              <a:sym typeface="Tajawal Medium"/>
            </a:endParaRPr>
          </a:p>
        </p:txBody>
      </p:sp>
      <p:sp>
        <p:nvSpPr>
          <p:cNvPr id="249" name="Google Shape;249;p13"/>
          <p:cNvSpPr txBox="1"/>
          <p:nvPr/>
        </p:nvSpPr>
        <p:spPr>
          <a:xfrm>
            <a:off x="181446" y="236724"/>
            <a:ext cx="1665841"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Module 1</a:t>
            </a:r>
            <a:endParaRPr sz="2800">
              <a:solidFill>
                <a:srgbClr val="FF9518"/>
              </a:solidFill>
              <a:latin typeface="Tajawal Medium"/>
              <a:ea typeface="Tajawal Medium"/>
              <a:cs typeface="Tajawal Medium"/>
              <a:sym typeface="Tajawal Medium"/>
            </a:endParaRPr>
          </a:p>
        </p:txBody>
      </p:sp>
      <p:sp>
        <p:nvSpPr>
          <p:cNvPr id="250" name="Google Shape;250;p13"/>
          <p:cNvSpPr txBox="1"/>
          <p:nvPr/>
        </p:nvSpPr>
        <p:spPr>
          <a:xfrm>
            <a:off x="1156320" y="1973928"/>
            <a:ext cx="9666288" cy="2776401"/>
          </a:xfrm>
          <a:prstGeom prst="rect">
            <a:avLst/>
          </a:prstGeom>
          <a:noFill/>
          <a:ln>
            <a:noFill/>
          </a:ln>
        </p:spPr>
        <p:txBody>
          <a:bodyPr spcFirstLastPara="1" wrap="square" lIns="91425" tIns="45700" rIns="91425" bIns="45700" anchor="t" anchorCtr="0">
            <a:spAutoFit/>
          </a:bodyPr>
          <a:lstStyle/>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Product Analysis Methods</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Competitive Product Analysis</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How To Write a Product Analysis Report?</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Product Analysis Example</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Conclusion</a:t>
            </a:r>
            <a:endParaRPr/>
          </a:p>
        </p:txBody>
      </p:sp>
      <p:pic>
        <p:nvPicPr>
          <p:cNvPr id="251" name="Google Shape;251;p13"/>
          <p:cNvPicPr preferRelativeResize="0"/>
          <p:nvPr/>
        </p:nvPicPr>
        <p:blipFill rotWithShape="1">
          <a:blip r:embed="rId6">
            <a:alphaModFix/>
          </a:blip>
          <a:srcRect/>
          <a:stretch/>
        </p:blipFill>
        <p:spPr>
          <a:xfrm rot="5400000">
            <a:off x="10377577" y="542048"/>
            <a:ext cx="880960" cy="2785984"/>
          </a:xfrm>
          <a:prstGeom prst="rect">
            <a:avLst/>
          </a:prstGeom>
          <a:noFill/>
          <a:ln>
            <a:noFill/>
          </a:ln>
        </p:spPr>
      </p:pic>
      <p:sp>
        <p:nvSpPr>
          <p:cNvPr id="252" name="Google Shape;252;p13"/>
          <p:cNvSpPr txBox="1"/>
          <p:nvPr/>
        </p:nvSpPr>
        <p:spPr>
          <a:xfrm>
            <a:off x="9532836" y="1608324"/>
            <a:ext cx="178446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pic>
        <p:nvPicPr>
          <p:cNvPr id="253" name="Google Shape;253;p13"/>
          <p:cNvPicPr preferRelativeResize="0"/>
          <p:nvPr/>
        </p:nvPicPr>
        <p:blipFill rotWithShape="1">
          <a:blip r:embed="rId7">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53"/>
                                        </p:tgtEl>
                                        <p:attrNameLst>
                                          <p:attrName>style.visibility</p:attrName>
                                        </p:attrNameLst>
                                      </p:cBhvr>
                                      <p:to>
                                        <p:strVal val="visible"/>
                                      </p:to>
                                    </p:set>
                                    <p:animEffect transition="in" filter="fade">
                                      <p:cBhvr>
                                        <p:cTn id="7" dur="1"/>
                                        <p:tgtEl>
                                          <p:spTgt spid="2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pic>
        <p:nvPicPr>
          <p:cNvPr id="259" name="Google Shape;259;p1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260" name="Google Shape;260;p1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61" name="Google Shape;261;p1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62" name="Google Shape;262;p1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263" name="Google Shape;263;p14"/>
          <p:cNvSpPr txBox="1"/>
          <p:nvPr/>
        </p:nvSpPr>
        <p:spPr>
          <a:xfrm>
            <a:off x="2186549" y="543490"/>
            <a:ext cx="634019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New Product Development  (Part One)</a:t>
            </a:r>
            <a:endParaRPr sz="2800">
              <a:solidFill>
                <a:srgbClr val="FF9518"/>
              </a:solidFill>
              <a:latin typeface="Tajawal Medium"/>
              <a:ea typeface="Tajawal Medium"/>
              <a:cs typeface="Tajawal Medium"/>
              <a:sym typeface="Tajawal Medium"/>
            </a:endParaRPr>
          </a:p>
        </p:txBody>
      </p:sp>
      <p:sp>
        <p:nvSpPr>
          <p:cNvPr id="264" name="Google Shape;264;p14"/>
          <p:cNvSpPr txBox="1"/>
          <p:nvPr/>
        </p:nvSpPr>
        <p:spPr>
          <a:xfrm>
            <a:off x="181446" y="236724"/>
            <a:ext cx="1665841"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Module 2</a:t>
            </a:r>
            <a:endParaRPr sz="2800">
              <a:solidFill>
                <a:srgbClr val="FF9518"/>
              </a:solidFill>
              <a:latin typeface="Tajawal Medium"/>
              <a:ea typeface="Tajawal Medium"/>
              <a:cs typeface="Tajawal Medium"/>
              <a:sym typeface="Tajawal Medium"/>
            </a:endParaRPr>
          </a:p>
        </p:txBody>
      </p:sp>
      <p:sp>
        <p:nvSpPr>
          <p:cNvPr id="265" name="Google Shape;265;p14"/>
          <p:cNvSpPr txBox="1"/>
          <p:nvPr/>
        </p:nvSpPr>
        <p:spPr>
          <a:xfrm>
            <a:off x="1577008" y="1521549"/>
            <a:ext cx="9245599" cy="4992392"/>
          </a:xfrm>
          <a:prstGeom prst="rect">
            <a:avLst/>
          </a:prstGeom>
          <a:noFill/>
          <a:ln>
            <a:noFill/>
          </a:ln>
        </p:spPr>
        <p:txBody>
          <a:bodyPr spcFirstLastPara="1" wrap="square" lIns="91425" tIns="45700" rIns="91425" bIns="45700" anchor="t" anchorCtr="0">
            <a:spAutoFit/>
          </a:bodyPr>
          <a:lstStyle/>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New-Product Development Strategy</a:t>
            </a:r>
            <a:endParaRPr/>
          </a:p>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 Customer-centered new product development</a:t>
            </a:r>
            <a:endParaRPr/>
          </a:p>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-Team-based new product development</a:t>
            </a:r>
            <a:endParaRPr/>
          </a:p>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-Systematic new product development</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Managing New-Product Development</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Product Life-Cycle Strategies</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New-Product Development Process</a:t>
            </a:r>
            <a:endParaRPr/>
          </a:p>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 IDEATION             -IDEATION SCREENING</a:t>
            </a:r>
            <a:endParaRPr/>
          </a:p>
          <a:p>
            <a:pPr marL="0" marR="0" lvl="0" indent="0" algn="l" rtl="0">
              <a:lnSpc>
                <a:spcPct val="200000"/>
              </a:lnSpc>
              <a:spcBef>
                <a:spcPts val="0"/>
              </a:spcBef>
              <a:spcAft>
                <a:spcPts val="0"/>
              </a:spcAft>
              <a:buNone/>
            </a:pPr>
            <a:endParaRPr sz="1800">
              <a:solidFill>
                <a:srgbClr val="0A1F61"/>
              </a:solidFill>
              <a:latin typeface="Tajawal ExtraBold"/>
              <a:ea typeface="Tajawal ExtraBold"/>
              <a:cs typeface="Tajawal ExtraBold"/>
              <a:sym typeface="Tajawal ExtraBold"/>
            </a:endParaRPr>
          </a:p>
        </p:txBody>
      </p:sp>
      <p:pic>
        <p:nvPicPr>
          <p:cNvPr id="266" name="Google Shape;266;p14"/>
          <p:cNvPicPr preferRelativeResize="0"/>
          <p:nvPr/>
        </p:nvPicPr>
        <p:blipFill rotWithShape="1">
          <a:blip r:embed="rId6">
            <a:alphaModFix/>
          </a:blip>
          <a:srcRect/>
          <a:stretch/>
        </p:blipFill>
        <p:spPr>
          <a:xfrm rot="5400000">
            <a:off x="10377577" y="542048"/>
            <a:ext cx="880960" cy="2785984"/>
          </a:xfrm>
          <a:prstGeom prst="rect">
            <a:avLst/>
          </a:prstGeom>
          <a:noFill/>
          <a:ln>
            <a:noFill/>
          </a:ln>
        </p:spPr>
      </p:pic>
      <p:sp>
        <p:nvSpPr>
          <p:cNvPr id="267" name="Google Shape;267;p14"/>
          <p:cNvSpPr txBox="1"/>
          <p:nvPr/>
        </p:nvSpPr>
        <p:spPr>
          <a:xfrm>
            <a:off x="9643332" y="1608324"/>
            <a:ext cx="2422458"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Lecture  3 &amp; 4</a:t>
            </a:r>
            <a:endParaRPr sz="2800">
              <a:solidFill>
                <a:srgbClr val="FF9518"/>
              </a:solidFill>
              <a:latin typeface="Tajawal Medium"/>
              <a:ea typeface="Tajawal Medium"/>
              <a:cs typeface="Tajawal Medium"/>
              <a:sym typeface="Tajawal Medium"/>
            </a:endParaRPr>
          </a:p>
        </p:txBody>
      </p:sp>
      <p:pic>
        <p:nvPicPr>
          <p:cNvPr id="268" name="Google Shape;268;p14"/>
          <p:cNvPicPr preferRelativeResize="0"/>
          <p:nvPr/>
        </p:nvPicPr>
        <p:blipFill rotWithShape="1">
          <a:blip r:embed="rId7">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68"/>
                                        </p:tgtEl>
                                        <p:attrNameLst>
                                          <p:attrName>style.visibility</p:attrName>
                                        </p:attrNameLst>
                                      </p:cBhvr>
                                      <p:to>
                                        <p:strVal val="visible"/>
                                      </p:to>
                                    </p:set>
                                    <p:animEffect transition="in" filter="fade">
                                      <p:cBhvr>
                                        <p:cTn id="7" dur="1"/>
                                        <p:tgtEl>
                                          <p:spTgt spid="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pic>
        <p:nvPicPr>
          <p:cNvPr id="274" name="Google Shape;274;p15"/>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275" name="Google Shape;275;p1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76" name="Google Shape;276;p15"/>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77" name="Google Shape;277;p15"/>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278" name="Google Shape;278;p15"/>
          <p:cNvSpPr txBox="1"/>
          <p:nvPr/>
        </p:nvSpPr>
        <p:spPr>
          <a:xfrm>
            <a:off x="2186549" y="543490"/>
            <a:ext cx="6313908"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New Product Development  (Part Two)</a:t>
            </a:r>
            <a:endParaRPr sz="2800">
              <a:solidFill>
                <a:srgbClr val="FF9518"/>
              </a:solidFill>
              <a:latin typeface="Tajawal Medium"/>
              <a:ea typeface="Tajawal Medium"/>
              <a:cs typeface="Tajawal Medium"/>
              <a:sym typeface="Tajawal Medium"/>
            </a:endParaRPr>
          </a:p>
        </p:txBody>
      </p:sp>
      <p:sp>
        <p:nvSpPr>
          <p:cNvPr id="279" name="Google Shape;279;p15"/>
          <p:cNvSpPr txBox="1"/>
          <p:nvPr/>
        </p:nvSpPr>
        <p:spPr>
          <a:xfrm>
            <a:off x="181446" y="236724"/>
            <a:ext cx="1665841"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Module 3</a:t>
            </a:r>
            <a:endParaRPr sz="2800">
              <a:solidFill>
                <a:srgbClr val="FF9518"/>
              </a:solidFill>
              <a:latin typeface="Tajawal Medium"/>
              <a:ea typeface="Tajawal Medium"/>
              <a:cs typeface="Tajawal Medium"/>
              <a:sym typeface="Tajawal Medium"/>
            </a:endParaRPr>
          </a:p>
        </p:txBody>
      </p:sp>
      <p:sp>
        <p:nvSpPr>
          <p:cNvPr id="280" name="Google Shape;280;p15"/>
          <p:cNvSpPr txBox="1"/>
          <p:nvPr/>
        </p:nvSpPr>
        <p:spPr>
          <a:xfrm>
            <a:off x="2186548" y="1523354"/>
            <a:ext cx="8636059" cy="4438395"/>
          </a:xfrm>
          <a:prstGeom prst="rect">
            <a:avLst/>
          </a:prstGeom>
          <a:noFill/>
          <a:ln>
            <a:noFill/>
          </a:ln>
        </p:spPr>
        <p:txBody>
          <a:bodyPr spcFirstLastPara="1" wrap="square" lIns="91425" tIns="45700" rIns="91425" bIns="45700" anchor="t" anchorCtr="0">
            <a:spAutoFit/>
          </a:bodyPr>
          <a:lstStyle/>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New-Product Development Process (Contin…)</a:t>
            </a:r>
            <a:endParaRPr/>
          </a:p>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 CONCEPT DEVELOPMENT &amp; TESTING</a:t>
            </a:r>
            <a:endParaRPr/>
          </a:p>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-MARKETING STRATEGY DEVELOPMENT</a:t>
            </a:r>
            <a:endParaRPr/>
          </a:p>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-BUSINESS ANALYSIS</a:t>
            </a:r>
            <a:endParaRPr/>
          </a:p>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-PRODUCT DEVELOPMENT</a:t>
            </a:r>
            <a:endParaRPr/>
          </a:p>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-TEST MARKETING</a:t>
            </a:r>
            <a:endParaRPr/>
          </a:p>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 COMMERCIALIZATION</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Additional Product and Service Considerations</a:t>
            </a:r>
            <a:endParaRPr/>
          </a:p>
        </p:txBody>
      </p:sp>
      <p:pic>
        <p:nvPicPr>
          <p:cNvPr id="281" name="Google Shape;281;p15"/>
          <p:cNvPicPr preferRelativeResize="0"/>
          <p:nvPr/>
        </p:nvPicPr>
        <p:blipFill rotWithShape="1">
          <a:blip r:embed="rId6">
            <a:alphaModFix/>
          </a:blip>
          <a:srcRect/>
          <a:stretch/>
        </p:blipFill>
        <p:spPr>
          <a:xfrm rot="5400000">
            <a:off x="10377577" y="542048"/>
            <a:ext cx="880960" cy="2785984"/>
          </a:xfrm>
          <a:prstGeom prst="rect">
            <a:avLst/>
          </a:prstGeom>
          <a:noFill/>
          <a:ln>
            <a:noFill/>
          </a:ln>
        </p:spPr>
      </p:pic>
      <p:sp>
        <p:nvSpPr>
          <p:cNvPr id="282" name="Google Shape;282;p15"/>
          <p:cNvSpPr txBox="1"/>
          <p:nvPr/>
        </p:nvSpPr>
        <p:spPr>
          <a:xfrm>
            <a:off x="9518643" y="1608324"/>
            <a:ext cx="2422458"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Lecture  5 &amp; 6</a:t>
            </a:r>
            <a:endParaRPr sz="2800">
              <a:solidFill>
                <a:srgbClr val="FF9518"/>
              </a:solidFill>
              <a:latin typeface="Tajawal Medium"/>
              <a:ea typeface="Tajawal Medium"/>
              <a:cs typeface="Tajawal Medium"/>
              <a:sym typeface="Tajawal Medium"/>
            </a:endParaRPr>
          </a:p>
        </p:txBody>
      </p:sp>
      <p:pic>
        <p:nvPicPr>
          <p:cNvPr id="283" name="Google Shape;283;p15"/>
          <p:cNvPicPr preferRelativeResize="0"/>
          <p:nvPr/>
        </p:nvPicPr>
        <p:blipFill rotWithShape="1">
          <a:blip r:embed="rId7">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83"/>
                                        </p:tgtEl>
                                        <p:attrNameLst>
                                          <p:attrName>style.visibility</p:attrName>
                                        </p:attrNameLst>
                                      </p:cBhvr>
                                      <p:to>
                                        <p:strVal val="visible"/>
                                      </p:to>
                                    </p:set>
                                    <p:animEffect transition="in" filter="fade">
                                      <p:cBhvr>
                                        <p:cTn id="7" dur="1"/>
                                        <p:tgtEl>
                                          <p:spTgt spid="2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87"/>
        <p:cNvGrpSpPr/>
        <p:nvPr/>
      </p:nvGrpSpPr>
      <p:grpSpPr>
        <a:xfrm>
          <a:off x="0" y="0"/>
          <a:ext cx="0" cy="0"/>
          <a:chOff x="0" y="0"/>
          <a:chExt cx="0" cy="0"/>
        </a:xfrm>
      </p:grpSpPr>
      <p:pic>
        <p:nvPicPr>
          <p:cNvPr id="289" name="Google Shape;289;p16"/>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290" name="Google Shape;290;p16"/>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91" name="Google Shape;291;p16"/>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92" name="Google Shape;292;p16"/>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293" name="Google Shape;293;p16"/>
          <p:cNvSpPr txBox="1"/>
          <p:nvPr/>
        </p:nvSpPr>
        <p:spPr>
          <a:xfrm>
            <a:off x="2186549" y="543490"/>
            <a:ext cx="6813019"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Product Roadmaps &amp; How to Make Them</a:t>
            </a:r>
            <a:endParaRPr sz="2800">
              <a:solidFill>
                <a:srgbClr val="FF9518"/>
              </a:solidFill>
              <a:latin typeface="Tajawal Medium"/>
              <a:ea typeface="Tajawal Medium"/>
              <a:cs typeface="Tajawal Medium"/>
              <a:sym typeface="Tajawal Medium"/>
            </a:endParaRPr>
          </a:p>
        </p:txBody>
      </p:sp>
      <p:sp>
        <p:nvSpPr>
          <p:cNvPr id="294" name="Google Shape;294;p16"/>
          <p:cNvSpPr txBox="1"/>
          <p:nvPr/>
        </p:nvSpPr>
        <p:spPr>
          <a:xfrm>
            <a:off x="181446" y="236724"/>
            <a:ext cx="1665841"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Module 4</a:t>
            </a:r>
            <a:endParaRPr sz="2800">
              <a:solidFill>
                <a:srgbClr val="FF9518"/>
              </a:solidFill>
              <a:latin typeface="Tajawal Medium"/>
              <a:ea typeface="Tajawal Medium"/>
              <a:cs typeface="Tajawal Medium"/>
              <a:sym typeface="Tajawal Medium"/>
            </a:endParaRPr>
          </a:p>
        </p:txBody>
      </p:sp>
      <p:sp>
        <p:nvSpPr>
          <p:cNvPr id="295" name="Google Shape;295;p16"/>
          <p:cNvSpPr txBox="1"/>
          <p:nvPr/>
        </p:nvSpPr>
        <p:spPr>
          <a:xfrm>
            <a:off x="1422026" y="1536606"/>
            <a:ext cx="9533101" cy="3884397"/>
          </a:xfrm>
          <a:prstGeom prst="rect">
            <a:avLst/>
          </a:prstGeom>
          <a:noFill/>
          <a:ln>
            <a:noFill/>
          </a:ln>
        </p:spPr>
        <p:txBody>
          <a:bodyPr spcFirstLastPara="1" wrap="square" lIns="91425" tIns="45700" rIns="91425" bIns="45700" anchor="t" anchorCtr="0">
            <a:spAutoFit/>
          </a:bodyPr>
          <a:lstStyle/>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What Is a Product Roadmap?</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Why Use a Product Roadmap?</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What To Include in the Product Roadmap?</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What Are the Parts of a Product Roadmap?</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How to Build a Product Roadmap?</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What Are the Different Types of Product Roadmaps?</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What Are the Best Practices for Great Roadmaps?</a:t>
            </a:r>
            <a:endParaRPr/>
          </a:p>
        </p:txBody>
      </p:sp>
      <p:pic>
        <p:nvPicPr>
          <p:cNvPr id="296" name="Google Shape;296;p16"/>
          <p:cNvPicPr preferRelativeResize="0"/>
          <p:nvPr/>
        </p:nvPicPr>
        <p:blipFill rotWithShape="1">
          <a:blip r:embed="rId6">
            <a:alphaModFix/>
          </a:blip>
          <a:srcRect/>
          <a:stretch/>
        </p:blipFill>
        <p:spPr>
          <a:xfrm rot="5400000">
            <a:off x="10377577" y="542048"/>
            <a:ext cx="880960" cy="2785984"/>
          </a:xfrm>
          <a:prstGeom prst="rect">
            <a:avLst/>
          </a:prstGeom>
          <a:noFill/>
          <a:ln>
            <a:noFill/>
          </a:ln>
        </p:spPr>
      </p:pic>
      <p:sp>
        <p:nvSpPr>
          <p:cNvPr id="297" name="Google Shape;297;p16"/>
          <p:cNvSpPr txBox="1"/>
          <p:nvPr/>
        </p:nvSpPr>
        <p:spPr>
          <a:xfrm>
            <a:off x="9532836" y="1608324"/>
            <a:ext cx="178446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Lecture  7</a:t>
            </a:r>
            <a:endParaRPr sz="2800">
              <a:solidFill>
                <a:srgbClr val="FF9518"/>
              </a:solidFill>
              <a:latin typeface="Tajawal Medium"/>
              <a:ea typeface="Tajawal Medium"/>
              <a:cs typeface="Tajawal Medium"/>
              <a:sym typeface="Tajawal Medium"/>
            </a:endParaRPr>
          </a:p>
        </p:txBody>
      </p:sp>
      <p:pic>
        <p:nvPicPr>
          <p:cNvPr id="298" name="Google Shape;298;p16"/>
          <p:cNvPicPr preferRelativeResize="0"/>
          <p:nvPr/>
        </p:nvPicPr>
        <p:blipFill rotWithShape="1">
          <a:blip r:embed="rId7">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98"/>
                                        </p:tgtEl>
                                        <p:attrNameLst>
                                          <p:attrName>style.visibility</p:attrName>
                                        </p:attrNameLst>
                                      </p:cBhvr>
                                      <p:to>
                                        <p:strVal val="visible"/>
                                      </p:to>
                                    </p:set>
                                    <p:animEffect transition="in" filter="fade">
                                      <p:cBhvr>
                                        <p:cTn id="7" dur="1"/>
                                        <p:tgtEl>
                                          <p:spTgt spid="2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pic>
        <p:nvPicPr>
          <p:cNvPr id="304" name="Google Shape;304;p17"/>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305" name="Google Shape;305;p17"/>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06" name="Google Shape;306;p17"/>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07" name="Google Shape;307;p17"/>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308" name="Google Shape;308;p17"/>
          <p:cNvSpPr txBox="1"/>
          <p:nvPr/>
        </p:nvSpPr>
        <p:spPr>
          <a:xfrm>
            <a:off x="2186549" y="543490"/>
            <a:ext cx="6813019"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Product Roadmaps &amp; How to Make Them</a:t>
            </a:r>
            <a:endParaRPr sz="2800">
              <a:solidFill>
                <a:srgbClr val="FF9518"/>
              </a:solidFill>
              <a:latin typeface="Tajawal Medium"/>
              <a:ea typeface="Tajawal Medium"/>
              <a:cs typeface="Tajawal Medium"/>
              <a:sym typeface="Tajawal Medium"/>
            </a:endParaRPr>
          </a:p>
        </p:txBody>
      </p:sp>
      <p:sp>
        <p:nvSpPr>
          <p:cNvPr id="309" name="Google Shape;309;p17"/>
          <p:cNvSpPr txBox="1"/>
          <p:nvPr/>
        </p:nvSpPr>
        <p:spPr>
          <a:xfrm>
            <a:off x="181446" y="236724"/>
            <a:ext cx="1665841"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Module 4</a:t>
            </a:r>
            <a:endParaRPr sz="2800">
              <a:solidFill>
                <a:srgbClr val="FF9518"/>
              </a:solidFill>
              <a:latin typeface="Tajawal Medium"/>
              <a:ea typeface="Tajawal Medium"/>
              <a:cs typeface="Tajawal Medium"/>
              <a:sym typeface="Tajawal Medium"/>
            </a:endParaRPr>
          </a:p>
        </p:txBody>
      </p:sp>
      <p:sp>
        <p:nvSpPr>
          <p:cNvPr id="310" name="Google Shape;310;p17"/>
          <p:cNvSpPr txBox="1"/>
          <p:nvPr/>
        </p:nvSpPr>
        <p:spPr>
          <a:xfrm>
            <a:off x="1422026" y="1841406"/>
            <a:ext cx="9533101" cy="2776401"/>
          </a:xfrm>
          <a:prstGeom prst="rect">
            <a:avLst/>
          </a:prstGeom>
          <a:noFill/>
          <a:ln>
            <a:noFill/>
          </a:ln>
        </p:spPr>
        <p:txBody>
          <a:bodyPr spcFirstLastPara="1" wrap="square" lIns="91425" tIns="45700" rIns="91425" bIns="45700" anchor="t" anchorCtr="0">
            <a:spAutoFit/>
          </a:bodyPr>
          <a:lstStyle/>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What Is the Now-Next-Later Approach in Product Roadmap?</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Product Roadmap vs. Technology Roadmap</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What is the Agile roadmap?</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How to create an effective agile roadmap?</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    Agile roadmap vs. release plan</a:t>
            </a:r>
            <a:endParaRPr/>
          </a:p>
        </p:txBody>
      </p:sp>
      <p:pic>
        <p:nvPicPr>
          <p:cNvPr id="311" name="Google Shape;311;p17"/>
          <p:cNvPicPr preferRelativeResize="0"/>
          <p:nvPr/>
        </p:nvPicPr>
        <p:blipFill rotWithShape="1">
          <a:blip r:embed="rId6">
            <a:alphaModFix/>
          </a:blip>
          <a:srcRect/>
          <a:stretch/>
        </p:blipFill>
        <p:spPr>
          <a:xfrm rot="5400000">
            <a:off x="10377577" y="542048"/>
            <a:ext cx="880960" cy="2785984"/>
          </a:xfrm>
          <a:prstGeom prst="rect">
            <a:avLst/>
          </a:prstGeom>
          <a:noFill/>
          <a:ln>
            <a:noFill/>
          </a:ln>
        </p:spPr>
      </p:pic>
      <p:sp>
        <p:nvSpPr>
          <p:cNvPr id="312" name="Google Shape;312;p17"/>
          <p:cNvSpPr txBox="1"/>
          <p:nvPr/>
        </p:nvSpPr>
        <p:spPr>
          <a:xfrm>
            <a:off x="9798625" y="1681602"/>
            <a:ext cx="178446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Lecture  8</a:t>
            </a:r>
            <a:endParaRPr sz="2800">
              <a:solidFill>
                <a:srgbClr val="FF9518"/>
              </a:solidFill>
              <a:latin typeface="Tajawal Medium"/>
              <a:ea typeface="Tajawal Medium"/>
              <a:cs typeface="Tajawal Medium"/>
              <a:sym typeface="Tajawal Medium"/>
            </a:endParaRPr>
          </a:p>
        </p:txBody>
      </p:sp>
      <p:pic>
        <p:nvPicPr>
          <p:cNvPr id="313" name="Google Shape;313;p17"/>
          <p:cNvPicPr preferRelativeResize="0"/>
          <p:nvPr/>
        </p:nvPicPr>
        <p:blipFill rotWithShape="1">
          <a:blip r:embed="rId7">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13"/>
                                        </p:tgtEl>
                                        <p:attrNameLst>
                                          <p:attrName>style.visibility</p:attrName>
                                        </p:attrNameLst>
                                      </p:cBhvr>
                                      <p:to>
                                        <p:strVal val="visible"/>
                                      </p:to>
                                    </p:set>
                                    <p:animEffect transition="in" filter="fade">
                                      <p:cBhvr>
                                        <p:cTn id="7" dur="1"/>
                                        <p:tgtEl>
                                          <p:spTgt spid="3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pic>
        <p:nvPicPr>
          <p:cNvPr id="319" name="Google Shape;319;p18"/>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320" name="Google Shape;320;p18"/>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21" name="Google Shape;321;p18"/>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22" name="Google Shape;322;p18"/>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323" name="Google Shape;323;p18"/>
          <p:cNvSpPr txBox="1"/>
          <p:nvPr/>
        </p:nvSpPr>
        <p:spPr>
          <a:xfrm>
            <a:off x="2186549" y="543490"/>
            <a:ext cx="450155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Business Model (Part One)</a:t>
            </a:r>
            <a:endParaRPr sz="2800">
              <a:solidFill>
                <a:srgbClr val="FF9518"/>
              </a:solidFill>
              <a:latin typeface="Tajawal Medium"/>
              <a:ea typeface="Tajawal Medium"/>
              <a:cs typeface="Tajawal Medium"/>
              <a:sym typeface="Tajawal Medium"/>
            </a:endParaRPr>
          </a:p>
        </p:txBody>
      </p:sp>
      <p:sp>
        <p:nvSpPr>
          <p:cNvPr id="324" name="Google Shape;324;p18"/>
          <p:cNvSpPr txBox="1"/>
          <p:nvPr/>
        </p:nvSpPr>
        <p:spPr>
          <a:xfrm>
            <a:off x="181446" y="236724"/>
            <a:ext cx="1665841"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Module 5</a:t>
            </a:r>
            <a:endParaRPr sz="2800">
              <a:solidFill>
                <a:srgbClr val="FF9518"/>
              </a:solidFill>
              <a:latin typeface="Tajawal Medium"/>
              <a:ea typeface="Tajawal Medium"/>
              <a:cs typeface="Tajawal Medium"/>
              <a:sym typeface="Tajawal Medium"/>
            </a:endParaRPr>
          </a:p>
        </p:txBody>
      </p:sp>
      <p:sp>
        <p:nvSpPr>
          <p:cNvPr id="325" name="Google Shape;325;p18"/>
          <p:cNvSpPr txBox="1"/>
          <p:nvPr/>
        </p:nvSpPr>
        <p:spPr>
          <a:xfrm>
            <a:off x="1422026" y="1841406"/>
            <a:ext cx="9533101" cy="3884397"/>
          </a:xfrm>
          <a:prstGeom prst="rect">
            <a:avLst/>
          </a:prstGeom>
          <a:noFill/>
          <a:ln>
            <a:noFill/>
          </a:ln>
        </p:spPr>
        <p:txBody>
          <a:bodyPr spcFirstLastPara="1" wrap="square" lIns="91425" tIns="45700" rIns="91425" bIns="45700" anchor="t" anchorCtr="0">
            <a:spAutoFit/>
          </a:bodyPr>
          <a:lstStyle/>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What is a business model? </a:t>
            </a:r>
            <a:r>
              <a:rPr lang="en-US" sz="1800" b="0" i="0" u="none" strike="noStrike" cap="none">
                <a:solidFill>
                  <a:srgbClr val="0A1F61"/>
                </a:solidFill>
                <a:latin typeface="Tajawal ExtraBold"/>
                <a:ea typeface="Tajawal ExtraBold"/>
                <a:cs typeface="Tajawal ExtraBold"/>
                <a:sym typeface="Tajawal ExtraBold"/>
              </a:rPr>
              <a:t>The range of business models</a:t>
            </a:r>
            <a:endParaRPr sz="1800">
              <a:solidFill>
                <a:srgbClr val="0A1F61"/>
              </a:solidFill>
              <a:latin typeface="Tajawal ExtraBold"/>
              <a:ea typeface="Tajawal ExtraBold"/>
              <a:cs typeface="Tajawal ExtraBold"/>
              <a:sym typeface="Tajawal ExtraBold"/>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The business model and the business plan </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The sixteen business model archetypes </a:t>
            </a:r>
            <a:endParaRPr/>
          </a:p>
          <a:p>
            <a:pPr marL="0" marR="0" lvl="0" indent="0" algn="l" rtl="0">
              <a:lnSpc>
                <a:spcPct val="200000"/>
              </a:lnSpc>
              <a:spcBef>
                <a:spcPts val="0"/>
              </a:spcBef>
              <a:spcAft>
                <a:spcPts val="0"/>
              </a:spcAft>
              <a:buNone/>
            </a:pPr>
            <a:r>
              <a:rPr lang="en-US" sz="1800">
                <a:solidFill>
                  <a:srgbClr val="0A1F61"/>
                </a:solidFill>
                <a:latin typeface="Tajawal ExtraBold"/>
                <a:ea typeface="Tajawal ExtraBold"/>
                <a:cs typeface="Tajawal ExtraBold"/>
                <a:sym typeface="Tajawal ExtraBold"/>
              </a:rPr>
              <a:t>   - Revenue models   - Enterprise models    --Industry models </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The parts of the business model </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The business model dilemma of technology shifts </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Considerations in designing a business model </a:t>
            </a:r>
            <a:endParaRPr/>
          </a:p>
        </p:txBody>
      </p:sp>
      <p:pic>
        <p:nvPicPr>
          <p:cNvPr id="326" name="Google Shape;326;p18"/>
          <p:cNvPicPr preferRelativeResize="0"/>
          <p:nvPr/>
        </p:nvPicPr>
        <p:blipFill rotWithShape="1">
          <a:blip r:embed="rId6">
            <a:alphaModFix/>
          </a:blip>
          <a:srcRect/>
          <a:stretch/>
        </p:blipFill>
        <p:spPr>
          <a:xfrm rot="5400000">
            <a:off x="10377577" y="542048"/>
            <a:ext cx="880960" cy="2785984"/>
          </a:xfrm>
          <a:prstGeom prst="rect">
            <a:avLst/>
          </a:prstGeom>
          <a:noFill/>
          <a:ln>
            <a:noFill/>
          </a:ln>
        </p:spPr>
      </p:pic>
      <p:sp>
        <p:nvSpPr>
          <p:cNvPr id="327" name="Google Shape;327;p18"/>
          <p:cNvSpPr txBox="1"/>
          <p:nvPr/>
        </p:nvSpPr>
        <p:spPr>
          <a:xfrm>
            <a:off x="9532836" y="1608324"/>
            <a:ext cx="1784463"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Lecture  9</a:t>
            </a:r>
            <a:endParaRPr sz="2800">
              <a:solidFill>
                <a:srgbClr val="FF9518"/>
              </a:solidFill>
              <a:latin typeface="Tajawal Medium"/>
              <a:ea typeface="Tajawal Medium"/>
              <a:cs typeface="Tajawal Medium"/>
              <a:sym typeface="Tajawal Medium"/>
            </a:endParaRPr>
          </a:p>
        </p:txBody>
      </p:sp>
      <p:pic>
        <p:nvPicPr>
          <p:cNvPr id="328" name="Google Shape;328;p18"/>
          <p:cNvPicPr preferRelativeResize="0"/>
          <p:nvPr/>
        </p:nvPicPr>
        <p:blipFill rotWithShape="1">
          <a:blip r:embed="rId7">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28"/>
                                        </p:tgtEl>
                                        <p:attrNameLst>
                                          <p:attrName>style.visibility</p:attrName>
                                        </p:attrNameLst>
                                      </p:cBhvr>
                                      <p:to>
                                        <p:strVal val="visible"/>
                                      </p:to>
                                    </p:set>
                                    <p:animEffect transition="in" filter="fade">
                                      <p:cBhvr>
                                        <p:cTn id="7" dur="1"/>
                                        <p:tgtEl>
                                          <p:spTgt spid="3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pic>
        <p:nvPicPr>
          <p:cNvPr id="334" name="Google Shape;334;p19"/>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335" name="Google Shape;335;p19"/>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36" name="Google Shape;336;p19"/>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37" name="Google Shape;337;p19"/>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338" name="Google Shape;338;p19"/>
          <p:cNvSpPr txBox="1"/>
          <p:nvPr/>
        </p:nvSpPr>
        <p:spPr>
          <a:xfrm>
            <a:off x="2186549" y="543490"/>
            <a:ext cx="6373220"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Product and Brand Strategy (Part Two)</a:t>
            </a:r>
            <a:endParaRPr sz="2800">
              <a:solidFill>
                <a:srgbClr val="FF9518"/>
              </a:solidFill>
              <a:latin typeface="Tajawal Medium"/>
              <a:ea typeface="Tajawal Medium"/>
              <a:cs typeface="Tajawal Medium"/>
              <a:sym typeface="Tajawal Medium"/>
            </a:endParaRPr>
          </a:p>
        </p:txBody>
      </p:sp>
      <p:sp>
        <p:nvSpPr>
          <p:cNvPr id="339" name="Google Shape;339;p19"/>
          <p:cNvSpPr txBox="1"/>
          <p:nvPr/>
        </p:nvSpPr>
        <p:spPr>
          <a:xfrm>
            <a:off x="181446" y="236724"/>
            <a:ext cx="1665841"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Module 5</a:t>
            </a:r>
            <a:endParaRPr sz="2800">
              <a:solidFill>
                <a:srgbClr val="FF9518"/>
              </a:solidFill>
              <a:latin typeface="Tajawal Medium"/>
              <a:ea typeface="Tajawal Medium"/>
              <a:cs typeface="Tajawal Medium"/>
              <a:sym typeface="Tajawal Medium"/>
            </a:endParaRPr>
          </a:p>
        </p:txBody>
      </p:sp>
      <p:sp>
        <p:nvSpPr>
          <p:cNvPr id="340" name="Google Shape;340;p19"/>
          <p:cNvSpPr txBox="1"/>
          <p:nvPr/>
        </p:nvSpPr>
        <p:spPr>
          <a:xfrm>
            <a:off x="1422026" y="1417336"/>
            <a:ext cx="9533101" cy="4438395"/>
          </a:xfrm>
          <a:prstGeom prst="rect">
            <a:avLst/>
          </a:prstGeom>
          <a:noFill/>
          <a:ln>
            <a:noFill/>
          </a:ln>
        </p:spPr>
        <p:txBody>
          <a:bodyPr spcFirstLastPara="1" wrap="square" lIns="91425" tIns="45700" rIns="91425" bIns="45700" anchor="t" anchorCtr="0">
            <a:spAutoFit/>
          </a:bodyPr>
          <a:lstStyle/>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Product planning and Strategy</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Competitive strategy </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The competitive environment </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Differentiation and product positioning </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Competing with other products </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Brand strategy and Brand extensions </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Market entry </a:t>
            </a:r>
            <a:endParaRPr/>
          </a:p>
          <a:p>
            <a:pPr marL="285750" marR="0" lvl="0" indent="-285750" algn="l" rtl="0">
              <a:lnSpc>
                <a:spcPct val="200000"/>
              </a:lnSpc>
              <a:spcBef>
                <a:spcPts val="0"/>
              </a:spcBef>
              <a:spcAft>
                <a:spcPts val="0"/>
              </a:spcAft>
              <a:buClr>
                <a:srgbClr val="0A1F61"/>
              </a:buClr>
              <a:buSzPts val="1800"/>
              <a:buFont typeface="Noto Sans Symbols"/>
              <a:buChar char="⮚"/>
            </a:pPr>
            <a:r>
              <a:rPr lang="en-US" sz="1800">
                <a:solidFill>
                  <a:srgbClr val="0A1F61"/>
                </a:solidFill>
                <a:latin typeface="Tajawal ExtraBold"/>
                <a:ea typeface="Tajawal ExtraBold"/>
                <a:cs typeface="Tajawal ExtraBold"/>
                <a:sym typeface="Tajawal ExtraBold"/>
              </a:rPr>
              <a:t>Launch and continuing improvement</a:t>
            </a:r>
            <a:endParaRPr/>
          </a:p>
        </p:txBody>
      </p:sp>
      <p:pic>
        <p:nvPicPr>
          <p:cNvPr id="341" name="Google Shape;341;p19"/>
          <p:cNvPicPr preferRelativeResize="0"/>
          <p:nvPr/>
        </p:nvPicPr>
        <p:blipFill rotWithShape="1">
          <a:blip r:embed="rId6">
            <a:alphaModFix/>
          </a:blip>
          <a:srcRect/>
          <a:stretch/>
        </p:blipFill>
        <p:spPr>
          <a:xfrm rot="5400000">
            <a:off x="10377577" y="542048"/>
            <a:ext cx="880960" cy="2785984"/>
          </a:xfrm>
          <a:prstGeom prst="rect">
            <a:avLst/>
          </a:prstGeom>
          <a:noFill/>
          <a:ln>
            <a:noFill/>
          </a:ln>
        </p:spPr>
      </p:pic>
      <p:sp>
        <p:nvSpPr>
          <p:cNvPr id="342" name="Google Shape;342;p19"/>
          <p:cNvSpPr txBox="1"/>
          <p:nvPr/>
        </p:nvSpPr>
        <p:spPr>
          <a:xfrm>
            <a:off x="9806723" y="1636034"/>
            <a:ext cx="1984839"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Lecture  10</a:t>
            </a:r>
            <a:endParaRPr sz="2800">
              <a:solidFill>
                <a:srgbClr val="FF9518"/>
              </a:solidFill>
              <a:latin typeface="Tajawal Medium"/>
              <a:ea typeface="Tajawal Medium"/>
              <a:cs typeface="Tajawal Medium"/>
              <a:sym typeface="Tajawal Medium"/>
            </a:endParaRPr>
          </a:p>
        </p:txBody>
      </p:sp>
      <p:pic>
        <p:nvPicPr>
          <p:cNvPr id="343" name="Google Shape;343;p19"/>
          <p:cNvPicPr preferRelativeResize="0"/>
          <p:nvPr/>
        </p:nvPicPr>
        <p:blipFill rotWithShape="1">
          <a:blip r:embed="rId7">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43"/>
                                        </p:tgtEl>
                                        <p:attrNameLst>
                                          <p:attrName>style.visibility</p:attrName>
                                        </p:attrNameLst>
                                      </p:cBhvr>
                                      <p:to>
                                        <p:strVal val="visible"/>
                                      </p:to>
                                    </p:set>
                                    <p:animEffect transition="in" filter="fade">
                                      <p:cBhvr>
                                        <p:cTn id="7" dur="1"/>
                                        <p:tgtEl>
                                          <p:spTgt spid="3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pic>
        <p:nvPicPr>
          <p:cNvPr id="348" name="Google Shape;348;p20"/>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349" name="Google Shape;349;p20"/>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50" name="Google Shape;350;p20"/>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352" name="Google Shape;352;p20"/>
          <p:cNvPicPr preferRelativeResize="0"/>
          <p:nvPr/>
        </p:nvPicPr>
        <p:blipFill rotWithShape="1">
          <a:blip r:embed="rId5">
            <a:alphaModFix/>
          </a:blip>
          <a:srcRect/>
          <a:stretch/>
        </p:blipFill>
        <p:spPr>
          <a:xfrm>
            <a:off x="-112889" y="422122"/>
            <a:ext cx="6714451" cy="1972334"/>
          </a:xfrm>
          <a:prstGeom prst="rect">
            <a:avLst/>
          </a:prstGeom>
          <a:noFill/>
          <a:ln>
            <a:noFill/>
          </a:ln>
        </p:spPr>
      </p:pic>
      <p:pic>
        <p:nvPicPr>
          <p:cNvPr id="353" name="Google Shape;353;p20"/>
          <p:cNvPicPr preferRelativeResize="0"/>
          <p:nvPr/>
        </p:nvPicPr>
        <p:blipFill rotWithShape="1">
          <a:blip r:embed="rId6">
            <a:alphaModFix/>
          </a:blip>
          <a:srcRect/>
          <a:stretch/>
        </p:blipFill>
        <p:spPr>
          <a:xfrm>
            <a:off x="6364502" y="5237422"/>
            <a:ext cx="5882401" cy="1034667"/>
          </a:xfrm>
          <a:prstGeom prst="rect">
            <a:avLst/>
          </a:prstGeom>
          <a:noFill/>
          <a:ln>
            <a:noFill/>
          </a:ln>
        </p:spPr>
      </p:pic>
      <p:sp>
        <p:nvSpPr>
          <p:cNvPr id="354" name="Google Shape;354;p20"/>
          <p:cNvSpPr txBox="1"/>
          <p:nvPr/>
        </p:nvSpPr>
        <p:spPr>
          <a:xfrm>
            <a:off x="169330" y="965165"/>
            <a:ext cx="6310767"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a:solidFill>
                  <a:schemeClr val="lt1"/>
                </a:solidFill>
                <a:latin typeface="Tajawal Medium"/>
                <a:ea typeface="Tajawal Medium"/>
                <a:cs typeface="Tajawal Medium"/>
                <a:sym typeface="Tajawal Medium"/>
              </a:rPr>
              <a:t>Teaching Strategy &amp; Methodology</a:t>
            </a:r>
            <a:endParaRPr/>
          </a:p>
        </p:txBody>
      </p:sp>
      <p:sp>
        <p:nvSpPr>
          <p:cNvPr id="355" name="Google Shape;355;p20"/>
          <p:cNvSpPr txBox="1"/>
          <p:nvPr/>
        </p:nvSpPr>
        <p:spPr>
          <a:xfrm>
            <a:off x="6601562" y="5322149"/>
            <a:ext cx="6156688"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ENT 614</a:t>
            </a:r>
            <a:endParaRPr/>
          </a:p>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Orientation Lecture</a:t>
            </a:r>
            <a:endParaRPr sz="2800">
              <a:solidFill>
                <a:srgbClr val="FF9518"/>
              </a:solidFill>
              <a:latin typeface="Tajawal Medium"/>
              <a:ea typeface="Tajawal Medium"/>
              <a:cs typeface="Tajawal Medium"/>
              <a:sym typeface="Tajawal Medium"/>
            </a:endParaRPr>
          </a:p>
        </p:txBody>
      </p:sp>
      <p:pic>
        <p:nvPicPr>
          <p:cNvPr id="356" name="Google Shape;356;p20"/>
          <p:cNvPicPr preferRelativeResize="0"/>
          <p:nvPr/>
        </p:nvPicPr>
        <p:blipFill rotWithShape="1">
          <a:blip r:embed="rId7">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56"/>
                                        </p:tgtEl>
                                        <p:attrNameLst>
                                          <p:attrName>style.visibility</p:attrName>
                                        </p:attrNameLst>
                                      </p:cBhvr>
                                      <p:to>
                                        <p:strVal val="visible"/>
                                      </p:to>
                                    </p:set>
                                    <p:animEffect transition="in" filter="fade">
                                      <p:cBhvr>
                                        <p:cTn id="7" dur="1"/>
                                        <p:tgtEl>
                                          <p:spTgt spid="3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pic>
        <p:nvPicPr>
          <p:cNvPr id="361" name="Google Shape;361;p21"/>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62" name="Google Shape;362;p21"/>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3" name="Google Shape;363;p21"/>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4" name="Google Shape;364;p21"/>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66" name="Google Shape;366;p2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67" name="Google Shape;367;p21"/>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68" name="Google Shape;368;p21"/>
          <p:cNvSpPr txBox="1"/>
          <p:nvPr/>
        </p:nvSpPr>
        <p:spPr>
          <a:xfrm>
            <a:off x="2317862" y="543490"/>
            <a:ext cx="424507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Online Recorded lectures</a:t>
            </a:r>
            <a:endParaRPr sz="2800" dirty="0">
              <a:solidFill>
                <a:srgbClr val="FF9518"/>
              </a:solidFill>
              <a:latin typeface="Tajawal Medium"/>
              <a:ea typeface="Tajawal Medium"/>
              <a:cs typeface="Tajawal Medium"/>
              <a:sym typeface="Tajawal Medium"/>
            </a:endParaRPr>
          </a:p>
        </p:txBody>
      </p:sp>
      <p:sp>
        <p:nvSpPr>
          <p:cNvPr id="369" name="Google Shape;369;p21"/>
          <p:cNvSpPr txBox="1"/>
          <p:nvPr/>
        </p:nvSpPr>
        <p:spPr>
          <a:xfrm>
            <a:off x="300868" y="236724"/>
            <a:ext cx="1587294"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Flipped </a:t>
            </a:r>
            <a:endParaRPr dirty="0"/>
          </a:p>
          <a:p>
            <a:pPr marL="0" marR="0" lvl="0" indent="0" algn="l" rtl="0">
              <a:spcBef>
                <a:spcPts val="0"/>
              </a:spcBef>
              <a:spcAft>
                <a:spcPts val="0"/>
              </a:spcAft>
              <a:buNone/>
            </a:pPr>
            <a:r>
              <a:rPr lang="en-US" sz="2800" dirty="0">
                <a:solidFill>
                  <a:schemeClr val="lt1"/>
                </a:solidFill>
                <a:latin typeface="Tajawal Medium"/>
                <a:ea typeface="Tajawal Medium"/>
                <a:cs typeface="Tajawal Medium"/>
                <a:sym typeface="Tajawal Medium"/>
              </a:rPr>
              <a:t>Learning</a:t>
            </a:r>
            <a:endParaRPr dirty="0"/>
          </a:p>
        </p:txBody>
      </p:sp>
      <p:pic>
        <p:nvPicPr>
          <p:cNvPr id="370" name="Google Shape;370;p21"/>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71" name="Google Shape;371;p21"/>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372" name="Google Shape;372;p21"/>
          <p:cNvPicPr preferRelativeResize="0"/>
          <p:nvPr/>
        </p:nvPicPr>
        <p:blipFill rotWithShape="1">
          <a:blip r:embed="rId8">
            <a:alphaModFix/>
          </a:blip>
          <a:srcRect/>
          <a:stretch/>
        </p:blipFill>
        <p:spPr>
          <a:xfrm>
            <a:off x="8654943" y="533330"/>
            <a:ext cx="3267424" cy="5907194"/>
          </a:xfrm>
          <a:prstGeom prst="rect">
            <a:avLst/>
          </a:prstGeom>
          <a:noFill/>
          <a:ln>
            <a:noFill/>
          </a:ln>
        </p:spPr>
      </p:pic>
      <p:sp>
        <p:nvSpPr>
          <p:cNvPr id="373" name="Google Shape;373;p21"/>
          <p:cNvSpPr txBox="1"/>
          <p:nvPr/>
        </p:nvSpPr>
        <p:spPr>
          <a:xfrm>
            <a:off x="523664" y="1719532"/>
            <a:ext cx="7844481" cy="2031325"/>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002060"/>
              </a:buClr>
              <a:buSzPts val="1800"/>
              <a:buFont typeface="Arial"/>
              <a:buChar char="•"/>
            </a:pPr>
            <a:r>
              <a:rPr lang="en-US" sz="1800" b="1" i="0" u="none" strike="noStrike" cap="none">
                <a:solidFill>
                  <a:srgbClr val="002060"/>
                </a:solidFill>
                <a:latin typeface="Calibri"/>
                <a:ea typeface="Calibri"/>
                <a:cs typeface="Calibri"/>
                <a:sym typeface="Calibri"/>
              </a:rPr>
              <a:t>Students can view from home to substitute lecturing in the classroom </a:t>
            </a:r>
            <a:endParaRPr/>
          </a:p>
          <a:p>
            <a:pPr marL="285750" marR="0" lvl="0" indent="-285750" algn="l" rtl="0">
              <a:lnSpc>
                <a:spcPct val="100000"/>
              </a:lnSpc>
              <a:spcBef>
                <a:spcPts val="0"/>
              </a:spcBef>
              <a:spcAft>
                <a:spcPts val="0"/>
              </a:spcAft>
              <a:buClr>
                <a:srgbClr val="FF0000"/>
              </a:buClr>
              <a:buSzPts val="1800"/>
              <a:buFont typeface="Arial"/>
              <a:buChar char="•"/>
            </a:pPr>
            <a:r>
              <a:rPr lang="en-US" sz="1800" b="1" i="0" u="none" strike="noStrike" cap="none">
                <a:solidFill>
                  <a:srgbClr val="FF0000"/>
                </a:solidFill>
                <a:latin typeface="Calibri"/>
                <a:ea typeface="Calibri"/>
                <a:cs typeface="Calibri"/>
                <a:sym typeface="Calibri"/>
              </a:rPr>
              <a:t>FLIP</a:t>
            </a:r>
            <a:r>
              <a:rPr lang="en-US" sz="1800" b="1" i="0" u="none" strike="noStrike" cap="none">
                <a:solidFill>
                  <a:srgbClr val="002060"/>
                </a:solidFill>
                <a:latin typeface="Calibri"/>
                <a:ea typeface="Calibri"/>
                <a:cs typeface="Calibri"/>
                <a:sym typeface="Calibri"/>
              </a:rPr>
              <a:t> represent the four pillars included in this type of learning: </a:t>
            </a:r>
            <a:endParaRPr/>
          </a:p>
          <a:p>
            <a:pPr marL="0" marR="0" lvl="0" indent="0" algn="l" rtl="0">
              <a:lnSpc>
                <a:spcPct val="100000"/>
              </a:lnSpc>
              <a:spcBef>
                <a:spcPts val="0"/>
              </a:spcBef>
              <a:spcAft>
                <a:spcPts val="0"/>
              </a:spcAft>
              <a:buNone/>
            </a:pPr>
            <a:r>
              <a:rPr lang="en-US" sz="1800" b="1" i="0" u="none" strike="noStrike" cap="none">
                <a:solidFill>
                  <a:srgbClr val="002060"/>
                </a:solidFill>
                <a:latin typeface="Calibri"/>
                <a:ea typeface="Calibri"/>
                <a:cs typeface="Calibri"/>
                <a:sym typeface="Calibri"/>
              </a:rPr>
              <a:t>Flexible environment, Learning culture shift, Intentional content, and Professional educator.</a:t>
            </a:r>
            <a:endParaRPr/>
          </a:p>
          <a:p>
            <a:pPr marL="285750" marR="0" lvl="0" indent="-171450" algn="l" rtl="0">
              <a:lnSpc>
                <a:spcPct val="100000"/>
              </a:lnSpc>
              <a:spcBef>
                <a:spcPts val="0"/>
              </a:spcBef>
              <a:spcAft>
                <a:spcPts val="0"/>
              </a:spcAft>
              <a:buClr>
                <a:schemeClr val="dk1"/>
              </a:buClr>
              <a:buSzPts val="1800"/>
              <a:buFont typeface="Arial"/>
              <a:buNone/>
            </a:pPr>
            <a:endParaRPr sz="1800" b="1">
              <a:solidFill>
                <a:srgbClr val="002060"/>
              </a:solidFill>
              <a:latin typeface="Calibri"/>
              <a:ea typeface="Calibri"/>
              <a:cs typeface="Calibri"/>
              <a:sym typeface="Calibri"/>
            </a:endParaRPr>
          </a:p>
        </p:txBody>
      </p:sp>
      <p:grpSp>
        <p:nvGrpSpPr>
          <p:cNvPr id="374" name="Google Shape;374;p21"/>
          <p:cNvGrpSpPr/>
          <p:nvPr/>
        </p:nvGrpSpPr>
        <p:grpSpPr>
          <a:xfrm>
            <a:off x="1199231" y="3265096"/>
            <a:ext cx="6448640" cy="2888985"/>
            <a:chOff x="3230" y="0"/>
            <a:chExt cx="6448640" cy="2888985"/>
          </a:xfrm>
        </p:grpSpPr>
        <p:sp>
          <p:nvSpPr>
            <p:cNvPr id="375" name="Google Shape;375;p21"/>
            <p:cNvSpPr/>
            <p:nvPr/>
          </p:nvSpPr>
          <p:spPr>
            <a:xfrm>
              <a:off x="484132" y="0"/>
              <a:ext cx="5486836" cy="2888985"/>
            </a:xfrm>
            <a:prstGeom prst="rightArrow">
              <a:avLst>
                <a:gd name="adj1" fmla="val 50000"/>
                <a:gd name="adj2" fmla="val 50000"/>
              </a:avLst>
            </a:prstGeom>
            <a:solidFill>
              <a:srgbClr val="FFE8C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21"/>
            <p:cNvSpPr/>
            <p:nvPr/>
          </p:nvSpPr>
          <p:spPr>
            <a:xfrm>
              <a:off x="3230" y="866695"/>
              <a:ext cx="1553889" cy="1155594"/>
            </a:xfrm>
            <a:prstGeom prst="roundRect">
              <a:avLst>
                <a:gd name="adj" fmla="val 16667"/>
              </a:avLst>
            </a:prstGeom>
            <a:solidFill>
              <a:schemeClr val="accent4"/>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21"/>
            <p:cNvSpPr txBox="1"/>
            <p:nvPr/>
          </p:nvSpPr>
          <p:spPr>
            <a:xfrm>
              <a:off x="59641" y="923106"/>
              <a:ext cx="1441067" cy="1042772"/>
            </a:xfrm>
            <a:prstGeom prst="rect">
              <a:avLst/>
            </a:prstGeom>
            <a:noFill/>
            <a:ln>
              <a:noFill/>
            </a:ln>
          </p:spPr>
          <p:txBody>
            <a:bodyPr spcFirstLastPara="1" wrap="square" lIns="72375" tIns="72375" rIns="72375" bIns="72375" anchor="ctr" anchorCtr="0">
              <a:noAutofit/>
            </a:bodyPr>
            <a:lstStyle/>
            <a:p>
              <a:pPr marL="0" marR="0" lvl="0" indent="0" algn="ctr" rtl="0">
                <a:lnSpc>
                  <a:spcPct val="90000"/>
                </a:lnSpc>
                <a:spcBef>
                  <a:spcPts val="0"/>
                </a:spcBef>
                <a:spcAft>
                  <a:spcPts val="0"/>
                </a:spcAft>
                <a:buClr>
                  <a:schemeClr val="lt1"/>
                </a:buClr>
                <a:buSzPts val="1900"/>
                <a:buFont typeface="Calibri"/>
                <a:buNone/>
              </a:pPr>
              <a:r>
                <a:rPr lang="en-US" sz="1900" dirty="0">
                  <a:solidFill>
                    <a:schemeClr val="lt1"/>
                  </a:solidFill>
                  <a:latin typeface="Calibri"/>
                  <a:ea typeface="Calibri"/>
                  <a:cs typeface="Calibri"/>
                  <a:sym typeface="Calibri"/>
                </a:rPr>
                <a:t>Flexible Environment</a:t>
              </a:r>
              <a:endParaRPr dirty="0"/>
            </a:p>
          </p:txBody>
        </p:sp>
        <p:sp>
          <p:nvSpPr>
            <p:cNvPr id="378" name="Google Shape;378;p21"/>
            <p:cNvSpPr/>
            <p:nvPr/>
          </p:nvSpPr>
          <p:spPr>
            <a:xfrm>
              <a:off x="1634814" y="866695"/>
              <a:ext cx="1553889" cy="1155594"/>
            </a:xfrm>
            <a:prstGeom prst="roundRect">
              <a:avLst>
                <a:gd name="adj" fmla="val 16667"/>
              </a:avLst>
            </a:prstGeom>
            <a:solidFill>
              <a:srgbClr val="51EB15"/>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21"/>
            <p:cNvSpPr txBox="1"/>
            <p:nvPr/>
          </p:nvSpPr>
          <p:spPr>
            <a:xfrm>
              <a:off x="1691225" y="923106"/>
              <a:ext cx="1441067" cy="1042772"/>
            </a:xfrm>
            <a:prstGeom prst="rect">
              <a:avLst/>
            </a:prstGeom>
            <a:noFill/>
            <a:ln>
              <a:noFill/>
            </a:ln>
          </p:spPr>
          <p:txBody>
            <a:bodyPr spcFirstLastPara="1" wrap="square" lIns="72375" tIns="72375" rIns="72375" bIns="72375" anchor="ctr" anchorCtr="0">
              <a:noAutofit/>
            </a:bodyPr>
            <a:lstStyle/>
            <a:p>
              <a:pPr marL="0" marR="0" lvl="0" indent="0" algn="ctr" rtl="0">
                <a:lnSpc>
                  <a:spcPct val="90000"/>
                </a:lnSpc>
                <a:spcBef>
                  <a:spcPts val="0"/>
                </a:spcBef>
                <a:spcAft>
                  <a:spcPts val="0"/>
                </a:spcAft>
                <a:buClr>
                  <a:schemeClr val="lt1"/>
                </a:buClr>
                <a:buSzPts val="1900"/>
                <a:buFont typeface="Calibri"/>
                <a:buNone/>
              </a:pPr>
              <a:r>
                <a:rPr lang="en-US" sz="1900" dirty="0">
                  <a:solidFill>
                    <a:schemeClr val="lt1"/>
                  </a:solidFill>
                  <a:latin typeface="Calibri"/>
                  <a:ea typeface="Calibri"/>
                  <a:cs typeface="Calibri"/>
                  <a:sym typeface="Calibri"/>
                </a:rPr>
                <a:t>Learning Culture shift</a:t>
              </a:r>
              <a:endParaRPr dirty="0"/>
            </a:p>
          </p:txBody>
        </p:sp>
        <p:sp>
          <p:nvSpPr>
            <p:cNvPr id="380" name="Google Shape;380;p21"/>
            <p:cNvSpPr/>
            <p:nvPr/>
          </p:nvSpPr>
          <p:spPr>
            <a:xfrm>
              <a:off x="3266398" y="866695"/>
              <a:ext cx="1553889" cy="1155594"/>
            </a:xfrm>
            <a:prstGeom prst="roundRect">
              <a:avLst>
                <a:gd name="adj" fmla="val 16667"/>
              </a:avLst>
            </a:prstGeom>
            <a:solidFill>
              <a:srgbClr val="2CD79F"/>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21"/>
            <p:cNvSpPr txBox="1"/>
            <p:nvPr/>
          </p:nvSpPr>
          <p:spPr>
            <a:xfrm>
              <a:off x="3322809" y="923106"/>
              <a:ext cx="1441067" cy="1042772"/>
            </a:xfrm>
            <a:prstGeom prst="rect">
              <a:avLst/>
            </a:prstGeom>
            <a:noFill/>
            <a:ln>
              <a:noFill/>
            </a:ln>
          </p:spPr>
          <p:txBody>
            <a:bodyPr spcFirstLastPara="1" wrap="square" lIns="72375" tIns="72375" rIns="72375" bIns="72375" anchor="ctr" anchorCtr="0">
              <a:noAutofit/>
            </a:bodyPr>
            <a:lstStyle/>
            <a:p>
              <a:pPr marL="0" marR="0" lvl="0" indent="0" algn="ctr" rtl="0">
                <a:lnSpc>
                  <a:spcPct val="90000"/>
                </a:lnSpc>
                <a:spcBef>
                  <a:spcPts val="0"/>
                </a:spcBef>
                <a:spcAft>
                  <a:spcPts val="0"/>
                </a:spcAft>
                <a:buClr>
                  <a:schemeClr val="lt1"/>
                </a:buClr>
                <a:buSzPts val="1900"/>
                <a:buFont typeface="Calibri"/>
                <a:buNone/>
              </a:pPr>
              <a:r>
                <a:rPr lang="en-US" sz="1900" dirty="0">
                  <a:solidFill>
                    <a:schemeClr val="lt1"/>
                  </a:solidFill>
                  <a:latin typeface="Calibri"/>
                  <a:ea typeface="Calibri"/>
                  <a:cs typeface="Calibri"/>
                  <a:sym typeface="Calibri"/>
                </a:rPr>
                <a:t>Intentional content</a:t>
              </a:r>
              <a:endParaRPr dirty="0"/>
            </a:p>
          </p:txBody>
        </p:sp>
        <p:sp>
          <p:nvSpPr>
            <p:cNvPr id="382" name="Google Shape;382;p21"/>
            <p:cNvSpPr/>
            <p:nvPr/>
          </p:nvSpPr>
          <p:spPr>
            <a:xfrm>
              <a:off x="4897981" y="866695"/>
              <a:ext cx="1553889" cy="1155594"/>
            </a:xfrm>
            <a:prstGeom prst="roundRect">
              <a:avLst>
                <a:gd name="adj" fmla="val 16667"/>
              </a:avLst>
            </a:prstGeom>
            <a:solidFill>
              <a:srgbClr val="4371C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21"/>
            <p:cNvSpPr txBox="1"/>
            <p:nvPr/>
          </p:nvSpPr>
          <p:spPr>
            <a:xfrm>
              <a:off x="4954392" y="923106"/>
              <a:ext cx="1441067" cy="1042772"/>
            </a:xfrm>
            <a:prstGeom prst="rect">
              <a:avLst/>
            </a:prstGeom>
            <a:noFill/>
            <a:ln>
              <a:noFill/>
            </a:ln>
          </p:spPr>
          <p:txBody>
            <a:bodyPr spcFirstLastPara="1" wrap="square" lIns="72375" tIns="72375" rIns="72375" bIns="72375" anchor="ctr" anchorCtr="0">
              <a:noAutofit/>
            </a:bodyPr>
            <a:lstStyle/>
            <a:p>
              <a:pPr marL="0" marR="0" lvl="0" indent="0" algn="ctr" rtl="0">
                <a:lnSpc>
                  <a:spcPct val="90000"/>
                </a:lnSpc>
                <a:spcBef>
                  <a:spcPts val="0"/>
                </a:spcBef>
                <a:spcAft>
                  <a:spcPts val="0"/>
                </a:spcAft>
                <a:buClr>
                  <a:schemeClr val="lt1"/>
                </a:buClr>
                <a:buSzPts val="1900"/>
                <a:buFont typeface="Calibri"/>
                <a:buNone/>
              </a:pPr>
              <a:r>
                <a:rPr lang="en-US" sz="1900" dirty="0">
                  <a:solidFill>
                    <a:schemeClr val="lt1"/>
                  </a:solidFill>
                  <a:latin typeface="Calibri"/>
                  <a:ea typeface="Calibri"/>
                  <a:cs typeface="Calibri"/>
                  <a:sym typeface="Calibri"/>
                </a:rPr>
                <a:t>Professional educator</a:t>
              </a:r>
              <a:endParaRPr sz="1900" dirty="0">
                <a:solidFill>
                  <a:schemeClr val="lt1"/>
                </a:solidFill>
                <a:latin typeface="Calibri"/>
                <a:ea typeface="Calibri"/>
                <a:cs typeface="Calibri"/>
                <a:sym typeface="Calibri"/>
              </a:endParaRPr>
            </a:p>
          </p:txBody>
        </p:sp>
      </p:grpSp>
      <p:pic>
        <p:nvPicPr>
          <p:cNvPr id="384" name="Google Shape;384;p21"/>
          <p:cNvPicPr preferRelativeResize="0"/>
          <p:nvPr/>
        </p:nvPicPr>
        <p:blipFill rotWithShape="1">
          <a:blip r:embed="rId9">
            <a:alphaModFix/>
          </a:blip>
          <a:srcRect l="-200000" t="-90625" r="-199999" b="-90625"/>
          <a:stretch/>
        </p:blipFill>
        <p:spPr>
          <a:xfrm>
            <a:off x="9144000" y="5143500"/>
            <a:ext cx="3048000" cy="17145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84"/>
                                        </p:tgtEl>
                                        <p:attrNameLst>
                                          <p:attrName>style.visibility</p:attrName>
                                        </p:attrNameLst>
                                      </p:cBhvr>
                                      <p:to>
                                        <p:strVal val="visible"/>
                                      </p:to>
                                    </p:set>
                                    <p:animEffect transition="in" filter="fade">
                                      <p:cBhvr>
                                        <p:cTn id="7" dur="1"/>
                                        <p:tgtEl>
                                          <p:spTgt spid="3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pic>
        <p:nvPicPr>
          <p:cNvPr id="389" name="Google Shape;389;p22"/>
          <p:cNvPicPr preferRelativeResize="0"/>
          <p:nvPr/>
        </p:nvPicPr>
        <p:blipFill rotWithShape="1">
          <a:blip r:embed="rId3">
            <a:alphaModFix/>
          </a:blip>
          <a:srcRect/>
          <a:stretch/>
        </p:blipFill>
        <p:spPr>
          <a:xfrm>
            <a:off x="523664" y="397229"/>
            <a:ext cx="6198451" cy="840667"/>
          </a:xfrm>
          <a:prstGeom prst="rect">
            <a:avLst/>
          </a:prstGeom>
          <a:noFill/>
          <a:ln>
            <a:noFill/>
          </a:ln>
        </p:spPr>
      </p:pic>
      <p:sp>
        <p:nvSpPr>
          <p:cNvPr id="390" name="Google Shape;390;p22"/>
          <p:cNvSpPr/>
          <p:nvPr/>
        </p:nvSpPr>
        <p:spPr>
          <a:xfrm>
            <a:off x="85725" y="1588"/>
            <a:ext cx="2446338" cy="1631950"/>
          </a:xfrm>
          <a:custGeom>
            <a:avLst/>
            <a:gdLst/>
            <a:ahLst/>
            <a:cxnLst/>
            <a:rect l="l" t="t" r="r" b="b"/>
            <a:pathLst>
              <a:path w="1137" h="754" extrusionOk="0">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1" name="Google Shape;391;p22"/>
          <p:cNvSpPr/>
          <p:nvPr/>
        </p:nvSpPr>
        <p:spPr>
          <a:xfrm>
            <a:off x="-22225" y="1588"/>
            <a:ext cx="2446338" cy="1631950"/>
          </a:xfrm>
          <a:custGeom>
            <a:avLst/>
            <a:gdLst/>
            <a:ahLst/>
            <a:cxnLst/>
            <a:rect l="l" t="t" r="r" b="b"/>
            <a:pathLst>
              <a:path w="1137" h="754" extrusionOk="0">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2" name="Google Shape;392;p22"/>
          <p:cNvSpPr/>
          <p:nvPr/>
        </p:nvSpPr>
        <p:spPr>
          <a:xfrm>
            <a:off x="-131763" y="1588"/>
            <a:ext cx="2470150" cy="1631950"/>
          </a:xfrm>
          <a:custGeom>
            <a:avLst/>
            <a:gdLst/>
            <a:ahLst/>
            <a:cxnLst/>
            <a:rect l="l" t="t" r="r" b="b"/>
            <a:pathLst>
              <a:path w="1148" h="754" extrusionOk="0">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94" name="Google Shape;394;p2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95" name="Google Shape;395;p22"/>
          <p:cNvPicPr preferRelativeResize="0"/>
          <p:nvPr/>
        </p:nvPicPr>
        <p:blipFill rotWithShape="1">
          <a:blip r:embed="rId5">
            <a:alphaModFix/>
          </a:blip>
          <a:srcRect/>
          <a:stretch/>
        </p:blipFill>
        <p:spPr>
          <a:xfrm>
            <a:off x="-108036" y="2204822"/>
            <a:ext cx="238650" cy="2709534"/>
          </a:xfrm>
          <a:prstGeom prst="rect">
            <a:avLst/>
          </a:prstGeom>
          <a:noFill/>
          <a:ln>
            <a:noFill/>
          </a:ln>
        </p:spPr>
      </p:pic>
      <p:sp>
        <p:nvSpPr>
          <p:cNvPr id="396" name="Google Shape;396;p22"/>
          <p:cNvSpPr txBox="1"/>
          <p:nvPr/>
        </p:nvSpPr>
        <p:spPr>
          <a:xfrm>
            <a:off x="2317862" y="543490"/>
            <a:ext cx="3243196"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Online Discussions</a:t>
            </a:r>
            <a:endParaRPr sz="2800">
              <a:solidFill>
                <a:srgbClr val="FF9518"/>
              </a:solidFill>
              <a:latin typeface="Tajawal Medium"/>
              <a:ea typeface="Tajawal Medium"/>
              <a:cs typeface="Tajawal Medium"/>
              <a:sym typeface="Tajawal Medium"/>
            </a:endParaRPr>
          </a:p>
        </p:txBody>
      </p:sp>
      <p:sp>
        <p:nvSpPr>
          <p:cNvPr id="397" name="Google Shape;397;p22"/>
          <p:cNvSpPr txBox="1"/>
          <p:nvPr/>
        </p:nvSpPr>
        <p:spPr>
          <a:xfrm>
            <a:off x="300868" y="236724"/>
            <a:ext cx="1192955"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Plus +</a:t>
            </a:r>
            <a:endParaRPr/>
          </a:p>
        </p:txBody>
      </p:sp>
      <p:pic>
        <p:nvPicPr>
          <p:cNvPr id="398" name="Google Shape;398;p22"/>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399" name="Google Shape;399;p22"/>
          <p:cNvPicPr preferRelativeResize="0"/>
          <p:nvPr/>
        </p:nvPicPr>
        <p:blipFill rotWithShape="1">
          <a:blip r:embed="rId7">
            <a:alphaModFix/>
          </a:blip>
          <a:srcRect/>
          <a:stretch/>
        </p:blipFill>
        <p:spPr>
          <a:xfrm>
            <a:off x="8708266" y="554566"/>
            <a:ext cx="3179850" cy="5748868"/>
          </a:xfrm>
          <a:prstGeom prst="rect">
            <a:avLst/>
          </a:prstGeom>
          <a:noFill/>
          <a:ln>
            <a:noFill/>
          </a:ln>
        </p:spPr>
      </p:pic>
      <p:pic>
        <p:nvPicPr>
          <p:cNvPr id="400" name="Google Shape;400;p22"/>
          <p:cNvPicPr preferRelativeResize="0"/>
          <p:nvPr/>
        </p:nvPicPr>
        <p:blipFill rotWithShape="1">
          <a:blip r:embed="rId8">
            <a:alphaModFix/>
          </a:blip>
          <a:srcRect/>
          <a:stretch/>
        </p:blipFill>
        <p:spPr>
          <a:xfrm>
            <a:off x="8654943" y="533330"/>
            <a:ext cx="3267424" cy="5907194"/>
          </a:xfrm>
          <a:prstGeom prst="rect">
            <a:avLst/>
          </a:prstGeom>
          <a:noFill/>
          <a:ln>
            <a:noFill/>
          </a:ln>
        </p:spPr>
      </p:pic>
      <p:sp>
        <p:nvSpPr>
          <p:cNvPr id="401" name="Google Shape;401;p22"/>
          <p:cNvSpPr txBox="1"/>
          <p:nvPr/>
        </p:nvSpPr>
        <p:spPr>
          <a:xfrm>
            <a:off x="523664" y="1719532"/>
            <a:ext cx="7844481" cy="1754326"/>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002060"/>
              </a:buClr>
              <a:buSzPts val="1800"/>
              <a:buFont typeface="Arial"/>
              <a:buChar char="•"/>
            </a:pPr>
            <a:r>
              <a:rPr lang="en-US" sz="1800" b="1" i="0" u="none" strike="noStrike" cap="none">
                <a:solidFill>
                  <a:srgbClr val="002060"/>
                </a:solidFill>
                <a:latin typeface="Calibri"/>
                <a:ea typeface="Calibri"/>
                <a:cs typeface="Calibri"/>
                <a:sym typeface="Calibri"/>
              </a:rPr>
              <a:t>Allows for more time in class to be devoted to </a:t>
            </a:r>
            <a:r>
              <a:rPr lang="en-US" sz="1800" b="1" i="0" u="none" strike="noStrike" cap="none">
                <a:solidFill>
                  <a:srgbClr val="FF0000"/>
                </a:solidFill>
                <a:latin typeface="Calibri"/>
                <a:ea typeface="Calibri"/>
                <a:cs typeface="Calibri"/>
                <a:sym typeface="Calibri"/>
              </a:rPr>
              <a:t>active learning</a:t>
            </a:r>
            <a:r>
              <a:rPr lang="en-US" sz="1800" b="1" i="0" u="none" strike="noStrike" cap="none">
                <a:solidFill>
                  <a:srgbClr val="002060"/>
                </a:solidFill>
                <a:latin typeface="Calibri"/>
                <a:ea typeface="Calibri"/>
                <a:cs typeface="Calibri"/>
                <a:sym typeface="Calibri"/>
              </a:rPr>
              <a:t> rather than instruction</a:t>
            </a:r>
            <a:endParaRPr/>
          </a:p>
          <a:p>
            <a:pPr marL="0" marR="0" lvl="0" indent="0" algn="l" rtl="0">
              <a:lnSpc>
                <a:spcPct val="100000"/>
              </a:lnSpc>
              <a:spcBef>
                <a:spcPts val="0"/>
              </a:spcBef>
              <a:spcAft>
                <a:spcPts val="0"/>
              </a:spcAft>
              <a:buNone/>
            </a:pPr>
            <a:endParaRPr sz="1800" b="1" i="0" u="none" strike="noStrike" cap="none">
              <a:solidFill>
                <a:srgbClr val="0A1F61"/>
              </a:solidFill>
              <a:latin typeface="Calibri"/>
              <a:ea typeface="Calibri"/>
              <a:cs typeface="Calibri"/>
              <a:sym typeface="Calibri"/>
            </a:endParaRPr>
          </a:p>
          <a:p>
            <a:pPr marL="285750" marR="0" lvl="0" indent="-285750" algn="l" rtl="0">
              <a:lnSpc>
                <a:spcPct val="100000"/>
              </a:lnSpc>
              <a:spcBef>
                <a:spcPts val="0"/>
              </a:spcBef>
              <a:spcAft>
                <a:spcPts val="0"/>
              </a:spcAft>
              <a:buClr>
                <a:srgbClr val="0A1F61"/>
              </a:buClr>
              <a:buSzPts val="1800"/>
              <a:buFont typeface="Arial"/>
              <a:buChar char="•"/>
            </a:pPr>
            <a:r>
              <a:rPr lang="en-US" sz="1800" b="1" i="0" u="none" strike="noStrike" cap="none">
                <a:solidFill>
                  <a:srgbClr val="0A1F61"/>
                </a:solidFill>
                <a:latin typeface="Calibri"/>
                <a:ea typeface="Calibri"/>
                <a:cs typeface="Calibri"/>
                <a:sym typeface="Calibri"/>
              </a:rPr>
              <a:t>Different strategies and methodologies will be applied through the online discussions.</a:t>
            </a:r>
            <a:endParaRPr/>
          </a:p>
          <a:p>
            <a:pPr marL="285750" marR="0" lvl="0" indent="-171450" algn="l" rtl="0">
              <a:lnSpc>
                <a:spcPct val="100000"/>
              </a:lnSpc>
              <a:spcBef>
                <a:spcPts val="0"/>
              </a:spcBef>
              <a:spcAft>
                <a:spcPts val="0"/>
              </a:spcAft>
              <a:buClr>
                <a:schemeClr val="dk1"/>
              </a:buClr>
              <a:buSzPts val="1800"/>
              <a:buFont typeface="Arial"/>
              <a:buNone/>
            </a:pPr>
            <a:endParaRPr sz="1800" b="1">
              <a:solidFill>
                <a:srgbClr val="002060"/>
              </a:solidFill>
              <a:latin typeface="Calibri"/>
              <a:ea typeface="Calibri"/>
              <a:cs typeface="Calibri"/>
              <a:sym typeface="Calibri"/>
            </a:endParaRPr>
          </a:p>
        </p:txBody>
      </p:sp>
      <p:grpSp>
        <p:nvGrpSpPr>
          <p:cNvPr id="402" name="Google Shape;402;p22"/>
          <p:cNvGrpSpPr/>
          <p:nvPr/>
        </p:nvGrpSpPr>
        <p:grpSpPr>
          <a:xfrm>
            <a:off x="422209" y="3972308"/>
            <a:ext cx="9816119" cy="892374"/>
            <a:chOff x="4797" y="927287"/>
            <a:chExt cx="9816119" cy="892374"/>
          </a:xfrm>
        </p:grpSpPr>
        <p:sp>
          <p:nvSpPr>
            <p:cNvPr id="403" name="Google Shape;403;p22"/>
            <p:cNvSpPr/>
            <p:nvPr/>
          </p:nvSpPr>
          <p:spPr>
            <a:xfrm>
              <a:off x="4797" y="927287"/>
              <a:ext cx="1487290" cy="892374"/>
            </a:xfrm>
            <a:prstGeom prst="roundRect">
              <a:avLst>
                <a:gd name="adj" fmla="val 10000"/>
              </a:avLst>
            </a:prstGeom>
            <a:solidFill>
              <a:srgbClr val="4372C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22"/>
            <p:cNvSpPr txBox="1"/>
            <p:nvPr/>
          </p:nvSpPr>
          <p:spPr>
            <a:xfrm>
              <a:off x="30934" y="953424"/>
              <a:ext cx="1435016" cy="840100"/>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Clr>
                  <a:schemeClr val="lt1"/>
                </a:buClr>
                <a:buSzPts val="1800"/>
                <a:buFont typeface="Calibri"/>
                <a:buNone/>
              </a:pPr>
              <a:r>
                <a:rPr lang="en-US" sz="1800">
                  <a:solidFill>
                    <a:schemeClr val="lt1"/>
                  </a:solidFill>
                  <a:latin typeface="Calibri"/>
                  <a:ea typeface="Calibri"/>
                  <a:cs typeface="Calibri"/>
                  <a:sym typeface="Calibri"/>
                </a:rPr>
                <a:t>Feedback</a:t>
              </a:r>
              <a:endParaRPr/>
            </a:p>
          </p:txBody>
        </p:sp>
        <p:sp>
          <p:nvSpPr>
            <p:cNvPr id="405" name="Google Shape;405;p22"/>
            <p:cNvSpPr/>
            <p:nvPr/>
          </p:nvSpPr>
          <p:spPr>
            <a:xfrm>
              <a:off x="1640817" y="1189050"/>
              <a:ext cx="315305" cy="368848"/>
            </a:xfrm>
            <a:prstGeom prst="rightArrow">
              <a:avLst>
                <a:gd name="adj1" fmla="val 60000"/>
                <a:gd name="adj2" fmla="val 50000"/>
              </a:avLst>
            </a:prstGeom>
            <a:solidFill>
              <a:srgbClr val="4372C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22"/>
            <p:cNvSpPr txBox="1"/>
            <p:nvPr/>
          </p:nvSpPr>
          <p:spPr>
            <a:xfrm>
              <a:off x="1640817" y="1262820"/>
              <a:ext cx="220714" cy="221308"/>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400"/>
                <a:buFont typeface="Calibri"/>
                <a:buNone/>
              </a:pPr>
              <a:endParaRPr sz="1400">
                <a:solidFill>
                  <a:schemeClr val="lt1"/>
                </a:solidFill>
                <a:latin typeface="Calibri"/>
                <a:ea typeface="Calibri"/>
                <a:cs typeface="Calibri"/>
                <a:sym typeface="Calibri"/>
              </a:endParaRPr>
            </a:p>
          </p:txBody>
        </p:sp>
        <p:sp>
          <p:nvSpPr>
            <p:cNvPr id="407" name="Google Shape;407;p22"/>
            <p:cNvSpPr/>
            <p:nvPr/>
          </p:nvSpPr>
          <p:spPr>
            <a:xfrm>
              <a:off x="2087004" y="927287"/>
              <a:ext cx="1487290" cy="892374"/>
            </a:xfrm>
            <a:prstGeom prst="roundRect">
              <a:avLst>
                <a:gd name="adj" fmla="val 10000"/>
              </a:avLst>
            </a:prstGeom>
            <a:solidFill>
              <a:srgbClr val="43AEBD"/>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22"/>
            <p:cNvSpPr txBox="1"/>
            <p:nvPr/>
          </p:nvSpPr>
          <p:spPr>
            <a:xfrm>
              <a:off x="2113141" y="953424"/>
              <a:ext cx="1435016" cy="840100"/>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Clr>
                  <a:schemeClr val="lt1"/>
                </a:buClr>
                <a:buSzPts val="1800"/>
                <a:buFont typeface="Calibri"/>
                <a:buNone/>
              </a:pPr>
              <a:r>
                <a:rPr lang="en-US" sz="1800">
                  <a:solidFill>
                    <a:schemeClr val="lt1"/>
                  </a:solidFill>
                  <a:latin typeface="Calibri"/>
                  <a:ea typeface="Calibri"/>
                  <a:cs typeface="Calibri"/>
                  <a:sym typeface="Calibri"/>
                </a:rPr>
                <a:t>Open Discussion</a:t>
              </a:r>
              <a:endParaRPr/>
            </a:p>
          </p:txBody>
        </p:sp>
        <p:sp>
          <p:nvSpPr>
            <p:cNvPr id="409" name="Google Shape;409;p22"/>
            <p:cNvSpPr/>
            <p:nvPr/>
          </p:nvSpPr>
          <p:spPr>
            <a:xfrm>
              <a:off x="3723024" y="1189050"/>
              <a:ext cx="315305" cy="368848"/>
            </a:xfrm>
            <a:prstGeom prst="rightArrow">
              <a:avLst>
                <a:gd name="adj1" fmla="val 60000"/>
                <a:gd name="adj2" fmla="val 50000"/>
              </a:avLst>
            </a:prstGeom>
            <a:solidFill>
              <a:srgbClr val="43BCB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22"/>
            <p:cNvSpPr txBox="1"/>
            <p:nvPr/>
          </p:nvSpPr>
          <p:spPr>
            <a:xfrm>
              <a:off x="3723024" y="1262820"/>
              <a:ext cx="220714" cy="221308"/>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400"/>
                <a:buFont typeface="Calibri"/>
                <a:buNone/>
              </a:pPr>
              <a:endParaRPr sz="1400">
                <a:solidFill>
                  <a:schemeClr val="lt1"/>
                </a:solidFill>
                <a:latin typeface="Calibri"/>
                <a:ea typeface="Calibri"/>
                <a:cs typeface="Calibri"/>
                <a:sym typeface="Calibri"/>
              </a:endParaRPr>
            </a:p>
          </p:txBody>
        </p:sp>
        <p:sp>
          <p:nvSpPr>
            <p:cNvPr id="411" name="Google Shape;411;p22"/>
            <p:cNvSpPr/>
            <p:nvPr/>
          </p:nvSpPr>
          <p:spPr>
            <a:xfrm>
              <a:off x="4169212" y="927287"/>
              <a:ext cx="1487290" cy="892374"/>
            </a:xfrm>
            <a:prstGeom prst="roundRect">
              <a:avLst>
                <a:gd name="adj" fmla="val 10000"/>
              </a:avLst>
            </a:prstGeom>
            <a:solidFill>
              <a:srgbClr val="44B78C"/>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22"/>
            <p:cNvSpPr txBox="1"/>
            <p:nvPr/>
          </p:nvSpPr>
          <p:spPr>
            <a:xfrm>
              <a:off x="4195349" y="953424"/>
              <a:ext cx="1435016" cy="840100"/>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Clr>
                  <a:schemeClr val="lt1"/>
                </a:buClr>
                <a:buSzPts val="1800"/>
                <a:buFont typeface="Calibri"/>
                <a:buNone/>
              </a:pPr>
              <a:r>
                <a:rPr lang="en-US" sz="1800">
                  <a:solidFill>
                    <a:schemeClr val="lt1"/>
                  </a:solidFill>
                  <a:latin typeface="Calibri"/>
                  <a:ea typeface="Calibri"/>
                  <a:cs typeface="Calibri"/>
                  <a:sym typeface="Calibri"/>
                </a:rPr>
                <a:t>Cooperative Learning</a:t>
              </a:r>
              <a:endParaRPr/>
            </a:p>
          </p:txBody>
        </p:sp>
        <p:sp>
          <p:nvSpPr>
            <p:cNvPr id="413" name="Google Shape;413;p22"/>
            <p:cNvSpPr/>
            <p:nvPr/>
          </p:nvSpPr>
          <p:spPr>
            <a:xfrm>
              <a:off x="5805232" y="1189050"/>
              <a:ext cx="315305" cy="368848"/>
            </a:xfrm>
            <a:prstGeom prst="rightArrow">
              <a:avLst>
                <a:gd name="adj1" fmla="val 60000"/>
                <a:gd name="adj2" fmla="val 50000"/>
              </a:avLst>
            </a:prstGeom>
            <a:solidFill>
              <a:srgbClr val="45B36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22"/>
            <p:cNvSpPr txBox="1"/>
            <p:nvPr/>
          </p:nvSpPr>
          <p:spPr>
            <a:xfrm>
              <a:off x="5805232" y="1262820"/>
              <a:ext cx="220714" cy="221308"/>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400"/>
                <a:buFont typeface="Calibri"/>
                <a:buNone/>
              </a:pPr>
              <a:endParaRPr sz="1400">
                <a:solidFill>
                  <a:schemeClr val="lt1"/>
                </a:solidFill>
                <a:latin typeface="Calibri"/>
                <a:ea typeface="Calibri"/>
                <a:cs typeface="Calibri"/>
                <a:sym typeface="Calibri"/>
              </a:endParaRPr>
            </a:p>
          </p:txBody>
        </p:sp>
        <p:sp>
          <p:nvSpPr>
            <p:cNvPr id="415" name="Google Shape;415;p22"/>
            <p:cNvSpPr/>
            <p:nvPr/>
          </p:nvSpPr>
          <p:spPr>
            <a:xfrm>
              <a:off x="6251419" y="927287"/>
              <a:ext cx="1487290" cy="892374"/>
            </a:xfrm>
            <a:prstGeom prst="roundRect">
              <a:avLst>
                <a:gd name="adj" fmla="val 10000"/>
              </a:avLst>
            </a:prstGeom>
            <a:solidFill>
              <a:srgbClr val="45B150"/>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22"/>
            <p:cNvSpPr txBox="1"/>
            <p:nvPr/>
          </p:nvSpPr>
          <p:spPr>
            <a:xfrm>
              <a:off x="6277556" y="953424"/>
              <a:ext cx="1435016" cy="840100"/>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Clr>
                  <a:schemeClr val="lt1"/>
                </a:buClr>
                <a:buSzPts val="1800"/>
                <a:buFont typeface="Calibri"/>
                <a:buNone/>
              </a:pPr>
              <a:r>
                <a:rPr lang="en-US" sz="1800">
                  <a:solidFill>
                    <a:schemeClr val="lt1"/>
                  </a:solidFill>
                  <a:latin typeface="Calibri"/>
                  <a:ea typeface="Calibri"/>
                  <a:cs typeface="Calibri"/>
                  <a:sym typeface="Calibri"/>
                </a:rPr>
                <a:t>Project based Learning</a:t>
              </a:r>
              <a:endParaRPr/>
            </a:p>
          </p:txBody>
        </p:sp>
        <p:sp>
          <p:nvSpPr>
            <p:cNvPr id="417" name="Google Shape;417;p22"/>
            <p:cNvSpPr/>
            <p:nvPr/>
          </p:nvSpPr>
          <p:spPr>
            <a:xfrm>
              <a:off x="7887439" y="1189050"/>
              <a:ext cx="315305" cy="368848"/>
            </a:xfrm>
            <a:prstGeom prst="rightArrow">
              <a:avLst>
                <a:gd name="adj1" fmla="val 60000"/>
                <a:gd name="adj2" fmla="val 50000"/>
              </a:avLst>
            </a:prstGeom>
            <a:solidFill>
              <a:srgbClr val="6FAA4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22"/>
            <p:cNvSpPr txBox="1"/>
            <p:nvPr/>
          </p:nvSpPr>
          <p:spPr>
            <a:xfrm>
              <a:off x="7887439" y="1262820"/>
              <a:ext cx="220714" cy="221308"/>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1400"/>
                <a:buFont typeface="Calibri"/>
                <a:buNone/>
              </a:pPr>
              <a:endParaRPr sz="1400">
                <a:solidFill>
                  <a:schemeClr val="lt1"/>
                </a:solidFill>
                <a:latin typeface="Calibri"/>
                <a:ea typeface="Calibri"/>
                <a:cs typeface="Calibri"/>
                <a:sym typeface="Calibri"/>
              </a:endParaRPr>
            </a:p>
          </p:txBody>
        </p:sp>
        <p:sp>
          <p:nvSpPr>
            <p:cNvPr id="419" name="Google Shape;419;p22"/>
            <p:cNvSpPr/>
            <p:nvPr/>
          </p:nvSpPr>
          <p:spPr>
            <a:xfrm>
              <a:off x="8333626" y="927287"/>
              <a:ext cx="1487290" cy="892374"/>
            </a:xfrm>
            <a:prstGeom prst="roundRect">
              <a:avLst>
                <a:gd name="adj" fmla="val 10000"/>
              </a:avLst>
            </a:prstGeom>
            <a:solidFill>
              <a:srgbClr val="6FAA47"/>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22"/>
            <p:cNvSpPr txBox="1"/>
            <p:nvPr/>
          </p:nvSpPr>
          <p:spPr>
            <a:xfrm>
              <a:off x="8359763" y="953424"/>
              <a:ext cx="1435016" cy="840100"/>
            </a:xfrm>
            <a:prstGeom prst="rect">
              <a:avLst/>
            </a:prstGeom>
            <a:noFill/>
            <a:ln>
              <a:noFill/>
            </a:ln>
          </p:spPr>
          <p:txBody>
            <a:bodyPr spcFirstLastPara="1" wrap="square" lIns="68575" tIns="68575" rIns="68575" bIns="68575" anchor="ctr" anchorCtr="0">
              <a:noAutofit/>
            </a:bodyPr>
            <a:lstStyle/>
            <a:p>
              <a:pPr marL="0" marR="0" lvl="0" indent="0" algn="ctr" rtl="0">
                <a:lnSpc>
                  <a:spcPct val="90000"/>
                </a:lnSpc>
                <a:spcBef>
                  <a:spcPts val="0"/>
                </a:spcBef>
                <a:spcAft>
                  <a:spcPts val="0"/>
                </a:spcAft>
                <a:buClr>
                  <a:schemeClr val="lt1"/>
                </a:buClr>
                <a:buSzPts val="1800"/>
                <a:buFont typeface="Calibri"/>
                <a:buNone/>
              </a:pPr>
              <a:r>
                <a:rPr lang="en-US" sz="1800">
                  <a:solidFill>
                    <a:schemeClr val="lt1"/>
                  </a:solidFill>
                  <a:latin typeface="Calibri"/>
                  <a:ea typeface="Calibri"/>
                  <a:cs typeface="Calibri"/>
                  <a:sym typeface="Calibri"/>
                </a:rPr>
                <a:t>Real life Case Study </a:t>
              </a:r>
              <a:endParaRPr/>
            </a:p>
          </p:txBody>
        </p:sp>
      </p:grpSp>
      <p:pic>
        <p:nvPicPr>
          <p:cNvPr id="421" name="Google Shape;421;p22"/>
          <p:cNvPicPr preferRelativeResize="0"/>
          <p:nvPr/>
        </p:nvPicPr>
        <p:blipFill rotWithShape="1">
          <a:blip r:embed="rId9">
            <a:alphaModFix/>
          </a:blip>
          <a:srcRect l="-200000" t="-90625" r="-199999" b="-90625"/>
          <a:stretch/>
        </p:blipFill>
        <p:spPr>
          <a:xfrm>
            <a:off x="9144000" y="5143500"/>
            <a:ext cx="3048000" cy="17145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21"/>
                                        </p:tgtEl>
                                        <p:attrNameLst>
                                          <p:attrName>style.visibility</p:attrName>
                                        </p:attrNameLst>
                                      </p:cBhvr>
                                      <p:to>
                                        <p:strVal val="visible"/>
                                      </p:to>
                                    </p:set>
                                    <p:animEffect transition="in" filter="fade">
                                      <p:cBhvr>
                                        <p:cTn id="7" dur="1"/>
                                        <p:tgtEl>
                                          <p:spTgt spid="4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pic>
        <p:nvPicPr>
          <p:cNvPr id="426" name="Google Shape;426;p23"/>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427" name="Google Shape;427;p23"/>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28" name="Google Shape;428;p23"/>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430" name="Google Shape;430;p23"/>
          <p:cNvPicPr preferRelativeResize="0"/>
          <p:nvPr/>
        </p:nvPicPr>
        <p:blipFill rotWithShape="1">
          <a:blip r:embed="rId5">
            <a:alphaModFix/>
          </a:blip>
          <a:srcRect/>
          <a:stretch/>
        </p:blipFill>
        <p:spPr>
          <a:xfrm>
            <a:off x="-112889" y="422122"/>
            <a:ext cx="6714451" cy="1972334"/>
          </a:xfrm>
          <a:prstGeom prst="rect">
            <a:avLst/>
          </a:prstGeom>
          <a:noFill/>
          <a:ln>
            <a:noFill/>
          </a:ln>
        </p:spPr>
      </p:pic>
      <p:pic>
        <p:nvPicPr>
          <p:cNvPr id="431" name="Google Shape;431;p23"/>
          <p:cNvPicPr preferRelativeResize="0"/>
          <p:nvPr/>
        </p:nvPicPr>
        <p:blipFill rotWithShape="1">
          <a:blip r:embed="rId6">
            <a:alphaModFix/>
          </a:blip>
          <a:srcRect/>
          <a:stretch/>
        </p:blipFill>
        <p:spPr>
          <a:xfrm>
            <a:off x="6378357" y="5425384"/>
            <a:ext cx="5882401" cy="1034667"/>
          </a:xfrm>
          <a:prstGeom prst="rect">
            <a:avLst/>
          </a:prstGeom>
          <a:noFill/>
          <a:ln>
            <a:noFill/>
          </a:ln>
        </p:spPr>
      </p:pic>
      <p:sp>
        <p:nvSpPr>
          <p:cNvPr id="432" name="Google Shape;432;p23"/>
          <p:cNvSpPr txBox="1"/>
          <p:nvPr/>
        </p:nvSpPr>
        <p:spPr>
          <a:xfrm>
            <a:off x="903626" y="1034448"/>
            <a:ext cx="4876656"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a:solidFill>
                  <a:schemeClr val="lt1"/>
                </a:solidFill>
                <a:latin typeface="Tajawal Medium"/>
                <a:ea typeface="Tajawal Medium"/>
                <a:cs typeface="Tajawal Medium"/>
                <a:sym typeface="Tajawal Medium"/>
              </a:rPr>
              <a:t>Assessment Methodology</a:t>
            </a:r>
            <a:endParaRPr/>
          </a:p>
        </p:txBody>
      </p:sp>
      <p:sp>
        <p:nvSpPr>
          <p:cNvPr id="433" name="Google Shape;433;p23"/>
          <p:cNvSpPr txBox="1"/>
          <p:nvPr/>
        </p:nvSpPr>
        <p:spPr>
          <a:xfrm>
            <a:off x="6601562" y="5459250"/>
            <a:ext cx="6156688" cy="9541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ENT 614</a:t>
            </a:r>
            <a:endParaRPr/>
          </a:p>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Orientation Lecture</a:t>
            </a:r>
            <a:endParaRPr sz="2800">
              <a:solidFill>
                <a:srgbClr val="FF9518"/>
              </a:solidFill>
              <a:latin typeface="Tajawal Medium"/>
              <a:ea typeface="Tajawal Medium"/>
              <a:cs typeface="Tajawal Medium"/>
              <a:sym typeface="Tajawal Medium"/>
            </a:endParaRPr>
          </a:p>
        </p:txBody>
      </p:sp>
      <p:pic>
        <p:nvPicPr>
          <p:cNvPr id="434" name="Google Shape;434;p23"/>
          <p:cNvPicPr preferRelativeResize="0"/>
          <p:nvPr/>
        </p:nvPicPr>
        <p:blipFill rotWithShape="1">
          <a:blip r:embed="rId7">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34"/>
                                        </p:tgtEl>
                                        <p:attrNameLst>
                                          <p:attrName>style.visibility</p:attrName>
                                        </p:attrNameLst>
                                      </p:cBhvr>
                                      <p:to>
                                        <p:strVal val="visible"/>
                                      </p:to>
                                    </p:set>
                                    <p:animEffect transition="in" filter="fade">
                                      <p:cBhvr>
                                        <p:cTn id="7" dur="1"/>
                                        <p:tgtEl>
                                          <p:spTgt spid="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pic>
        <p:nvPicPr>
          <p:cNvPr id="440" name="Google Shape;440;p2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441" name="Google Shape;441;p2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42" name="Google Shape;442;p2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43" name="Google Shape;443;p24"/>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444" name="Google Shape;444;p24"/>
          <p:cNvSpPr txBox="1"/>
          <p:nvPr/>
        </p:nvSpPr>
        <p:spPr>
          <a:xfrm>
            <a:off x="2186549" y="543490"/>
            <a:ext cx="382027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Assessment Structure</a:t>
            </a:r>
            <a:endParaRPr sz="2800">
              <a:solidFill>
                <a:srgbClr val="FF9518"/>
              </a:solidFill>
              <a:latin typeface="Tajawal Medium"/>
              <a:ea typeface="Tajawal Medium"/>
              <a:cs typeface="Tajawal Medium"/>
              <a:sym typeface="Tajawal Medium"/>
            </a:endParaRPr>
          </a:p>
        </p:txBody>
      </p:sp>
      <p:sp>
        <p:nvSpPr>
          <p:cNvPr id="445" name="Google Shape;445;p24"/>
          <p:cNvSpPr txBox="1"/>
          <p:nvPr/>
        </p:nvSpPr>
        <p:spPr>
          <a:xfrm>
            <a:off x="9806723" y="1636034"/>
            <a:ext cx="1984839"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a:solidFill>
                  <a:schemeClr val="lt1"/>
                </a:solidFill>
                <a:latin typeface="Tajawal Medium"/>
                <a:ea typeface="Tajawal Medium"/>
                <a:cs typeface="Tajawal Medium"/>
                <a:sym typeface="Tajawal Medium"/>
              </a:rPr>
              <a:t>Lecture  10</a:t>
            </a:r>
            <a:endParaRPr sz="2800">
              <a:solidFill>
                <a:srgbClr val="FF9518"/>
              </a:solidFill>
              <a:latin typeface="Tajawal Medium"/>
              <a:ea typeface="Tajawal Medium"/>
              <a:cs typeface="Tajawal Medium"/>
              <a:sym typeface="Tajawal Medium"/>
            </a:endParaRPr>
          </a:p>
        </p:txBody>
      </p:sp>
      <p:grpSp>
        <p:nvGrpSpPr>
          <p:cNvPr id="446" name="Google Shape;446;p24"/>
          <p:cNvGrpSpPr/>
          <p:nvPr/>
        </p:nvGrpSpPr>
        <p:grpSpPr>
          <a:xfrm>
            <a:off x="2033587" y="1341529"/>
            <a:ext cx="8124824" cy="4064105"/>
            <a:chOff x="1587" y="677280"/>
            <a:chExt cx="8124824" cy="4064105"/>
          </a:xfrm>
        </p:grpSpPr>
        <p:sp>
          <p:nvSpPr>
            <p:cNvPr id="447" name="Google Shape;447;p24"/>
            <p:cNvSpPr/>
            <p:nvPr/>
          </p:nvSpPr>
          <p:spPr>
            <a:xfrm>
              <a:off x="1355724" y="1354349"/>
              <a:ext cx="2539007" cy="1693518"/>
            </a:xfrm>
            <a:prstGeom prst="rect">
              <a:avLst/>
            </a:prstGeom>
            <a:solidFill>
              <a:srgbClr val="CCD3EA">
                <a:alpha val="89803"/>
              </a:srgbClr>
            </a:solidFill>
            <a:ln w="12700" cap="flat" cmpd="sng">
              <a:solidFill>
                <a:srgbClr val="CCD3EA">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24"/>
            <p:cNvSpPr txBox="1"/>
            <p:nvPr/>
          </p:nvSpPr>
          <p:spPr>
            <a:xfrm>
              <a:off x="1761966" y="1354349"/>
              <a:ext cx="2132766" cy="1693518"/>
            </a:xfrm>
            <a:prstGeom prst="rect">
              <a:avLst/>
            </a:prstGeom>
            <a:noFill/>
            <a:ln>
              <a:noFill/>
            </a:ln>
          </p:spPr>
          <p:txBody>
            <a:bodyPr spcFirstLastPara="1" wrap="square" lIns="0" tIns="227575" rIns="227575" bIns="227575" anchor="ctr" anchorCtr="0">
              <a:noAutofit/>
            </a:bodyPr>
            <a:lstStyle/>
            <a:p>
              <a:pPr marL="0" marR="0" lvl="0" indent="0" algn="l" rtl="0">
                <a:lnSpc>
                  <a:spcPct val="90000"/>
                </a:lnSpc>
                <a:spcBef>
                  <a:spcPts val="0"/>
                </a:spcBef>
                <a:spcAft>
                  <a:spcPts val="0"/>
                </a:spcAft>
                <a:buClr>
                  <a:schemeClr val="dk1"/>
                </a:buClr>
                <a:buSzPts val="3200"/>
                <a:buFont typeface="Calibri"/>
                <a:buNone/>
              </a:pPr>
              <a:r>
                <a:rPr lang="en-US" sz="3200">
                  <a:solidFill>
                    <a:schemeClr val="dk1"/>
                  </a:solidFill>
                  <a:latin typeface="Calibri"/>
                  <a:ea typeface="Calibri"/>
                  <a:cs typeface="Calibri"/>
                  <a:sym typeface="Calibri"/>
                </a:rPr>
                <a:t>Post Lecture </a:t>
              </a:r>
              <a:endParaRPr/>
            </a:p>
          </p:txBody>
        </p:sp>
        <p:sp>
          <p:nvSpPr>
            <p:cNvPr id="449" name="Google Shape;449;p24"/>
            <p:cNvSpPr/>
            <p:nvPr/>
          </p:nvSpPr>
          <p:spPr>
            <a:xfrm>
              <a:off x="1355724" y="3047867"/>
              <a:ext cx="2539007" cy="1693518"/>
            </a:xfrm>
            <a:prstGeom prst="rect">
              <a:avLst/>
            </a:prstGeom>
            <a:solidFill>
              <a:srgbClr val="CBE4E7">
                <a:alpha val="89803"/>
              </a:srgbClr>
            </a:solidFill>
            <a:ln w="12700" cap="flat" cmpd="sng">
              <a:solidFill>
                <a:srgbClr val="CBE4E7">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24"/>
            <p:cNvSpPr txBox="1"/>
            <p:nvPr/>
          </p:nvSpPr>
          <p:spPr>
            <a:xfrm>
              <a:off x="1761966" y="3047867"/>
              <a:ext cx="2132766" cy="1693518"/>
            </a:xfrm>
            <a:prstGeom prst="rect">
              <a:avLst/>
            </a:prstGeom>
            <a:noFill/>
            <a:ln>
              <a:noFill/>
            </a:ln>
          </p:spPr>
          <p:txBody>
            <a:bodyPr spcFirstLastPara="1" wrap="square" lIns="0" tIns="227575" rIns="227575" bIns="227575" anchor="ctr" anchorCtr="0">
              <a:noAutofit/>
            </a:bodyPr>
            <a:lstStyle/>
            <a:p>
              <a:pPr marL="0" marR="0" lvl="0" indent="0" algn="l" rtl="0">
                <a:lnSpc>
                  <a:spcPct val="90000"/>
                </a:lnSpc>
                <a:spcBef>
                  <a:spcPts val="0"/>
                </a:spcBef>
                <a:spcAft>
                  <a:spcPts val="0"/>
                </a:spcAft>
                <a:buClr>
                  <a:schemeClr val="dk1"/>
                </a:buClr>
                <a:buSzPts val="3200"/>
                <a:buFont typeface="Calibri"/>
                <a:buNone/>
              </a:pPr>
              <a:r>
                <a:rPr lang="en-US" sz="3200">
                  <a:solidFill>
                    <a:schemeClr val="dk1"/>
                  </a:solidFill>
                  <a:latin typeface="Calibri"/>
                  <a:ea typeface="Calibri"/>
                  <a:cs typeface="Calibri"/>
                  <a:sym typeface="Calibri"/>
                </a:rPr>
                <a:t>10 short exams = 80</a:t>
              </a:r>
              <a:endParaRPr/>
            </a:p>
          </p:txBody>
        </p:sp>
        <p:sp>
          <p:nvSpPr>
            <p:cNvPr id="451" name="Google Shape;451;p24"/>
            <p:cNvSpPr/>
            <p:nvPr/>
          </p:nvSpPr>
          <p:spPr>
            <a:xfrm>
              <a:off x="1587" y="677280"/>
              <a:ext cx="1692671" cy="1692671"/>
            </a:xfrm>
            <a:prstGeom prst="ellipse">
              <a:avLst/>
            </a:prstGeom>
            <a:solidFill>
              <a:srgbClr val="4372C3"/>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2" name="Google Shape;452;p24"/>
            <p:cNvSpPr txBox="1"/>
            <p:nvPr/>
          </p:nvSpPr>
          <p:spPr>
            <a:xfrm>
              <a:off x="249473" y="925166"/>
              <a:ext cx="1196899" cy="1196899"/>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lt1"/>
                </a:buClr>
                <a:buSzPts val="2400"/>
                <a:buFont typeface="Calibri"/>
                <a:buNone/>
              </a:pPr>
              <a:r>
                <a:rPr lang="en-US" sz="2400">
                  <a:solidFill>
                    <a:schemeClr val="lt1"/>
                  </a:solidFill>
                  <a:latin typeface="Calibri"/>
                  <a:ea typeface="Calibri"/>
                  <a:cs typeface="Calibri"/>
                  <a:sym typeface="Calibri"/>
                </a:rPr>
                <a:t>Short Exams</a:t>
              </a:r>
              <a:endParaRPr/>
            </a:p>
          </p:txBody>
        </p:sp>
        <p:sp>
          <p:nvSpPr>
            <p:cNvPr id="453" name="Google Shape;453;p24"/>
            <p:cNvSpPr/>
            <p:nvPr/>
          </p:nvSpPr>
          <p:spPr>
            <a:xfrm>
              <a:off x="5587404" y="1354349"/>
              <a:ext cx="2539007" cy="1693518"/>
            </a:xfrm>
            <a:prstGeom prst="rect">
              <a:avLst/>
            </a:prstGeom>
            <a:solidFill>
              <a:srgbClr val="CCE4D5">
                <a:alpha val="89803"/>
              </a:srgbClr>
            </a:solidFill>
            <a:ln w="12700" cap="flat" cmpd="sng">
              <a:solidFill>
                <a:srgbClr val="CCE4D5">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4" name="Google Shape;454;p24"/>
            <p:cNvSpPr txBox="1"/>
            <p:nvPr/>
          </p:nvSpPr>
          <p:spPr>
            <a:xfrm>
              <a:off x="5993645" y="1354349"/>
              <a:ext cx="2132766" cy="1693518"/>
            </a:xfrm>
            <a:prstGeom prst="rect">
              <a:avLst/>
            </a:prstGeom>
            <a:noFill/>
            <a:ln>
              <a:noFill/>
            </a:ln>
          </p:spPr>
          <p:txBody>
            <a:bodyPr spcFirstLastPara="1" wrap="square" lIns="0" tIns="227575" rIns="227575" bIns="227575" anchor="ctr" anchorCtr="0">
              <a:noAutofit/>
            </a:bodyPr>
            <a:lstStyle/>
            <a:p>
              <a:pPr marL="0" marR="0" lvl="0" indent="0" algn="l" rtl="0">
                <a:lnSpc>
                  <a:spcPct val="90000"/>
                </a:lnSpc>
                <a:spcBef>
                  <a:spcPts val="0"/>
                </a:spcBef>
                <a:spcAft>
                  <a:spcPts val="0"/>
                </a:spcAft>
                <a:buClr>
                  <a:schemeClr val="dk1"/>
                </a:buClr>
                <a:buSzPts val="3200"/>
                <a:buFont typeface="Calibri"/>
                <a:buNone/>
              </a:pPr>
              <a:r>
                <a:rPr lang="en-US" sz="3200">
                  <a:solidFill>
                    <a:schemeClr val="dk1"/>
                  </a:solidFill>
                  <a:latin typeface="Calibri"/>
                  <a:ea typeface="Calibri"/>
                  <a:cs typeface="Calibri"/>
                  <a:sym typeface="Calibri"/>
                </a:rPr>
                <a:t>End of semester</a:t>
              </a:r>
              <a:endParaRPr/>
            </a:p>
          </p:txBody>
        </p:sp>
        <p:sp>
          <p:nvSpPr>
            <p:cNvPr id="455" name="Google Shape;455;p24"/>
            <p:cNvSpPr/>
            <p:nvPr/>
          </p:nvSpPr>
          <p:spPr>
            <a:xfrm>
              <a:off x="5587404" y="3047867"/>
              <a:ext cx="2539007" cy="1693518"/>
            </a:xfrm>
            <a:prstGeom prst="rect">
              <a:avLst/>
            </a:prstGeom>
            <a:solidFill>
              <a:srgbClr val="D2E2CB">
                <a:alpha val="89803"/>
              </a:srgbClr>
            </a:solidFill>
            <a:ln w="12700" cap="flat" cmpd="sng">
              <a:solidFill>
                <a:srgbClr val="D2E2CB">
                  <a:alpha val="89803"/>
                </a:srgbClr>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6" name="Google Shape;456;p24"/>
            <p:cNvSpPr txBox="1"/>
            <p:nvPr/>
          </p:nvSpPr>
          <p:spPr>
            <a:xfrm>
              <a:off x="5993645" y="3047867"/>
              <a:ext cx="2132766" cy="1693518"/>
            </a:xfrm>
            <a:prstGeom prst="rect">
              <a:avLst/>
            </a:prstGeom>
            <a:noFill/>
            <a:ln>
              <a:noFill/>
            </a:ln>
          </p:spPr>
          <p:txBody>
            <a:bodyPr spcFirstLastPara="1" wrap="square" lIns="0" tIns="227575" rIns="227575" bIns="227575" anchor="ctr" anchorCtr="0">
              <a:noAutofit/>
            </a:bodyPr>
            <a:lstStyle/>
            <a:p>
              <a:pPr marL="0" marR="0" lvl="0" indent="0" algn="l" rtl="0">
                <a:lnSpc>
                  <a:spcPct val="90000"/>
                </a:lnSpc>
                <a:spcBef>
                  <a:spcPts val="0"/>
                </a:spcBef>
                <a:spcAft>
                  <a:spcPts val="0"/>
                </a:spcAft>
                <a:buClr>
                  <a:schemeClr val="dk1"/>
                </a:buClr>
                <a:buSzPts val="3200"/>
                <a:buFont typeface="Calibri"/>
                <a:buNone/>
              </a:pPr>
              <a:r>
                <a:rPr lang="en-US" sz="3200">
                  <a:solidFill>
                    <a:schemeClr val="dk1"/>
                  </a:solidFill>
                  <a:latin typeface="Calibri"/>
                  <a:ea typeface="Calibri"/>
                  <a:cs typeface="Calibri"/>
                  <a:sym typeface="Calibri"/>
                </a:rPr>
                <a:t>1 Exam</a:t>
              </a:r>
              <a:endParaRPr/>
            </a:p>
            <a:p>
              <a:pPr marL="0" marR="0" lvl="0" indent="0" algn="l" rtl="0">
                <a:lnSpc>
                  <a:spcPct val="90000"/>
                </a:lnSpc>
                <a:spcBef>
                  <a:spcPts val="1120"/>
                </a:spcBef>
                <a:spcAft>
                  <a:spcPts val="0"/>
                </a:spcAft>
                <a:buClr>
                  <a:schemeClr val="dk1"/>
                </a:buClr>
                <a:buSzPts val="3200"/>
                <a:buFont typeface="Calibri"/>
                <a:buNone/>
              </a:pPr>
              <a:r>
                <a:rPr lang="en-US" sz="3200">
                  <a:solidFill>
                    <a:schemeClr val="dk1"/>
                  </a:solidFill>
                  <a:latin typeface="Calibri"/>
                  <a:ea typeface="Calibri"/>
                  <a:cs typeface="Calibri"/>
                  <a:sym typeface="Calibri"/>
                </a:rPr>
                <a:t> = 20 </a:t>
              </a:r>
              <a:endParaRPr/>
            </a:p>
          </p:txBody>
        </p:sp>
        <p:sp>
          <p:nvSpPr>
            <p:cNvPr id="457" name="Google Shape;457;p24"/>
            <p:cNvSpPr/>
            <p:nvPr/>
          </p:nvSpPr>
          <p:spPr>
            <a:xfrm>
              <a:off x="4233267" y="677280"/>
              <a:ext cx="1692671" cy="1692671"/>
            </a:xfrm>
            <a:prstGeom prst="ellipse">
              <a:avLst/>
            </a:prstGeom>
            <a:solidFill>
              <a:srgbClr val="6FAA47"/>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8" name="Google Shape;458;p24"/>
            <p:cNvSpPr txBox="1"/>
            <p:nvPr/>
          </p:nvSpPr>
          <p:spPr>
            <a:xfrm>
              <a:off x="4481153" y="925166"/>
              <a:ext cx="1196899" cy="1196899"/>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lt1"/>
                </a:buClr>
                <a:buSzPts val="2400"/>
                <a:buFont typeface="Calibri"/>
                <a:buNone/>
              </a:pPr>
              <a:r>
                <a:rPr lang="en-US" sz="2400">
                  <a:solidFill>
                    <a:schemeClr val="lt1"/>
                  </a:solidFill>
                  <a:latin typeface="Calibri"/>
                  <a:ea typeface="Calibri"/>
                  <a:cs typeface="Calibri"/>
                  <a:sym typeface="Calibri"/>
                </a:rPr>
                <a:t>End Semester Exam</a:t>
              </a:r>
              <a:endParaRPr/>
            </a:p>
          </p:txBody>
        </p:sp>
      </p:grpSp>
      <p:pic>
        <p:nvPicPr>
          <p:cNvPr id="459" name="Google Shape;459;p24"/>
          <p:cNvPicPr preferRelativeResize="0"/>
          <p:nvPr/>
        </p:nvPicPr>
        <p:blipFill rotWithShape="1">
          <a:blip r:embed="rId6">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59"/>
                                        </p:tgtEl>
                                        <p:attrNameLst>
                                          <p:attrName>style.visibility</p:attrName>
                                        </p:attrNameLst>
                                      </p:cBhvr>
                                      <p:to>
                                        <p:strVal val="visible"/>
                                      </p:to>
                                    </p:set>
                                    <p:animEffect transition="in" filter="fade">
                                      <p:cBhvr>
                                        <p:cTn id="7" dur="1"/>
                                        <p:tgtEl>
                                          <p:spTgt spid="4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pic>
        <p:nvPicPr>
          <p:cNvPr id="464" name="Google Shape;464;p25"/>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465" name="Google Shape;465;p25"/>
          <p:cNvSpPr/>
          <p:nvPr/>
        </p:nvSpPr>
        <p:spPr>
          <a:xfrm rot="10800000">
            <a:off x="-79022" y="-93133"/>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466" name="Google Shape;466;p25"/>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468" name="Google Shape;468;p25"/>
          <p:cNvPicPr preferRelativeResize="0"/>
          <p:nvPr/>
        </p:nvPicPr>
        <p:blipFill rotWithShape="1">
          <a:blip r:embed="rId5">
            <a:alphaModFix/>
          </a:blip>
          <a:srcRect/>
          <a:stretch/>
        </p:blipFill>
        <p:spPr>
          <a:xfrm>
            <a:off x="2226365" y="2621984"/>
            <a:ext cx="6707581" cy="1972334"/>
          </a:xfrm>
          <a:prstGeom prst="rect">
            <a:avLst/>
          </a:prstGeom>
          <a:noFill/>
          <a:ln>
            <a:noFill/>
          </a:ln>
        </p:spPr>
      </p:pic>
      <p:sp>
        <p:nvSpPr>
          <p:cNvPr id="469" name="Google Shape;469;p25"/>
          <p:cNvSpPr txBox="1"/>
          <p:nvPr/>
        </p:nvSpPr>
        <p:spPr>
          <a:xfrm>
            <a:off x="474133" y="715791"/>
            <a:ext cx="5861926"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chemeClr val="lt1"/>
                </a:solidFill>
                <a:latin typeface="Tajawal Medium"/>
                <a:ea typeface="Tajawal Medium"/>
                <a:cs typeface="Tajawal Medium"/>
                <a:sym typeface="Tajawal Medium"/>
              </a:rPr>
              <a:t>Product Analysis and Development </a:t>
            </a:r>
            <a:endParaRPr/>
          </a:p>
          <a:p>
            <a:pPr marL="0" marR="0" lvl="0" indent="0" algn="l" rtl="0">
              <a:spcBef>
                <a:spcPts val="0"/>
              </a:spcBef>
              <a:spcAft>
                <a:spcPts val="0"/>
              </a:spcAft>
              <a:buNone/>
            </a:pPr>
            <a:r>
              <a:rPr lang="en-US" sz="2800">
                <a:solidFill>
                  <a:srgbClr val="24A9E1"/>
                </a:solidFill>
                <a:latin typeface="Tajawal Medium"/>
                <a:ea typeface="Tajawal Medium"/>
                <a:cs typeface="Tajawal Medium"/>
                <a:sym typeface="Tajawal Medium"/>
              </a:rPr>
              <a:t>Prepared by Dr. Aya Mohamed</a:t>
            </a:r>
            <a:endParaRPr/>
          </a:p>
          <a:p>
            <a:pPr marL="0" marR="0" lvl="0" indent="0" algn="l" rtl="0">
              <a:spcBef>
                <a:spcPts val="0"/>
              </a:spcBef>
              <a:spcAft>
                <a:spcPts val="0"/>
              </a:spcAft>
              <a:buNone/>
            </a:pPr>
            <a:r>
              <a:rPr lang="en-US" sz="2800">
                <a:solidFill>
                  <a:srgbClr val="FF9518"/>
                </a:solidFill>
                <a:latin typeface="Tajawal Medium"/>
                <a:ea typeface="Tajawal Medium"/>
                <a:cs typeface="Tajawal Medium"/>
                <a:sym typeface="Tajawal Medium"/>
              </a:rPr>
              <a:t>Lecture 1</a:t>
            </a:r>
            <a:endParaRPr/>
          </a:p>
        </p:txBody>
      </p:sp>
      <p:sp>
        <p:nvSpPr>
          <p:cNvPr id="470" name="Google Shape;470;p25"/>
          <p:cNvSpPr txBox="1"/>
          <p:nvPr/>
        </p:nvSpPr>
        <p:spPr>
          <a:xfrm>
            <a:off x="3485321" y="3004929"/>
            <a:ext cx="4134679"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6000">
                <a:solidFill>
                  <a:schemeClr val="lt1"/>
                </a:solidFill>
                <a:latin typeface="Calibri"/>
                <a:ea typeface="Calibri"/>
                <a:cs typeface="Calibri"/>
                <a:sym typeface="Calibri"/>
              </a:rPr>
              <a:t>Thank You </a:t>
            </a:r>
            <a:endParaRPr/>
          </a:p>
        </p:txBody>
      </p:sp>
      <p:pic>
        <p:nvPicPr>
          <p:cNvPr id="471" name="Google Shape;471;p25"/>
          <p:cNvPicPr preferRelativeResize="0"/>
          <p:nvPr/>
        </p:nvPicPr>
        <p:blipFill rotWithShape="1">
          <a:blip r:embed="rId6">
            <a:alphaModFix/>
          </a:blip>
          <a:srcRect/>
          <a:stretch/>
        </p:blipFill>
        <p:spPr>
          <a:xfrm>
            <a:off x="11430000" y="6096000"/>
            <a:ext cx="609600" cy="6096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71"/>
                                        </p:tgtEl>
                                        <p:attrNameLst>
                                          <p:attrName>style.visibility</p:attrName>
                                        </p:attrNameLst>
                                      </p:cBhvr>
                                      <p:to>
                                        <p:strVal val="visible"/>
                                      </p:to>
                                    </p:set>
                                    <p:animEffect transition="in" filter="fade">
                                      <p:cBhvr>
                                        <p:cTn id="7" dur="1"/>
                                        <p:tgtEl>
                                          <p:spTgt spid="4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5e2a9387f40297ffcc6f9e816b5281c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640d0bd9c51f75ba03d5eb0033565e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7CA7B08-E98C-40D2-8910-F2F7DE6B4514}">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23306E97-F6D8-4DD4-A731-69F5336B17BD}">
  <ds:schemaRefs>
    <ds:schemaRef ds:uri="http://schemas.microsoft.com/sharepoint/v3/contenttype/forms"/>
  </ds:schemaRefs>
</ds:datastoreItem>
</file>

<file path=customXml/itemProps3.xml><?xml version="1.0" encoding="utf-8"?>
<ds:datastoreItem xmlns:ds="http://schemas.openxmlformats.org/officeDocument/2006/customXml" ds:itemID="{C9FA9BF5-0AE1-436E-A04B-33ED51A9A19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25</Slides>
  <Notes>25</Notes>
  <HiddenSlides>0</HiddenSlide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LENOVO</dc:creator>
  <cp:revision>13</cp:revision>
  <dcterms:created xsi:type="dcterms:W3CDTF">2021-08-03T13:03:26Z</dcterms:created>
  <dcterms:modified xsi:type="dcterms:W3CDTF">2024-09-26T14:42:53Z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