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3"/>
  </p:notesMasterIdLst>
  <p:sldIdLst>
    <p:sldId id="480" r:id="rId5"/>
    <p:sldId id="303" r:id="rId6"/>
    <p:sldId id="271" r:id="rId7"/>
    <p:sldId id="313" r:id="rId8"/>
    <p:sldId id="276" r:id="rId9"/>
    <p:sldId id="530" r:id="rId10"/>
    <p:sldId id="531" r:id="rId11"/>
    <p:sldId id="533" r:id="rId12"/>
    <p:sldId id="532" r:id="rId13"/>
    <p:sldId id="534" r:id="rId14"/>
    <p:sldId id="538" r:id="rId15"/>
    <p:sldId id="539" r:id="rId16"/>
    <p:sldId id="535" r:id="rId17"/>
    <p:sldId id="536" r:id="rId18"/>
    <p:sldId id="537" r:id="rId19"/>
    <p:sldId id="542" r:id="rId20"/>
    <p:sldId id="543" r:id="rId21"/>
    <p:sldId id="544" r:id="rId22"/>
    <p:sldId id="545" r:id="rId23"/>
    <p:sldId id="547" r:id="rId24"/>
    <p:sldId id="548" r:id="rId25"/>
    <p:sldId id="549" r:id="rId26"/>
    <p:sldId id="550" r:id="rId27"/>
    <p:sldId id="551" r:id="rId28"/>
    <p:sldId id="552" r:id="rId29"/>
    <p:sldId id="553" r:id="rId30"/>
    <p:sldId id="572" r:id="rId31"/>
    <p:sldId id="573" r:id="rId32"/>
    <p:sldId id="557" r:id="rId33"/>
    <p:sldId id="555" r:id="rId34"/>
    <p:sldId id="554" r:id="rId35"/>
    <p:sldId id="556" r:id="rId36"/>
    <p:sldId id="574" r:id="rId37"/>
    <p:sldId id="559" r:id="rId38"/>
    <p:sldId id="575" r:id="rId39"/>
    <p:sldId id="576" r:id="rId40"/>
    <p:sldId id="577" r:id="rId41"/>
    <p:sldId id="558" r:id="rId42"/>
    <p:sldId id="560" r:id="rId43"/>
    <p:sldId id="561" r:id="rId44"/>
    <p:sldId id="562" r:id="rId45"/>
    <p:sldId id="563" r:id="rId46"/>
    <p:sldId id="564" r:id="rId47"/>
    <p:sldId id="565" r:id="rId48"/>
    <p:sldId id="567" r:id="rId49"/>
    <p:sldId id="566" r:id="rId50"/>
    <p:sldId id="568" r:id="rId51"/>
    <p:sldId id="569" r:id="rId52"/>
    <p:sldId id="570" r:id="rId53"/>
    <p:sldId id="571" r:id="rId54"/>
    <p:sldId id="579" r:id="rId55"/>
    <p:sldId id="587" r:id="rId56"/>
    <p:sldId id="580" r:id="rId57"/>
    <p:sldId id="585" r:id="rId58"/>
    <p:sldId id="584" r:id="rId59"/>
    <p:sldId id="583" r:id="rId60"/>
    <p:sldId id="586" r:id="rId61"/>
    <p:sldId id="349"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530"/>
            <p14:sldId id="531"/>
            <p14:sldId id="533"/>
            <p14:sldId id="532"/>
            <p14:sldId id="534"/>
            <p14:sldId id="538"/>
            <p14:sldId id="539"/>
            <p14:sldId id="535"/>
            <p14:sldId id="536"/>
            <p14:sldId id="537"/>
            <p14:sldId id="542"/>
            <p14:sldId id="543"/>
            <p14:sldId id="544"/>
            <p14:sldId id="545"/>
            <p14:sldId id="547"/>
            <p14:sldId id="548"/>
            <p14:sldId id="549"/>
            <p14:sldId id="550"/>
            <p14:sldId id="551"/>
            <p14:sldId id="552"/>
            <p14:sldId id="553"/>
            <p14:sldId id="572"/>
            <p14:sldId id="573"/>
            <p14:sldId id="557"/>
            <p14:sldId id="555"/>
            <p14:sldId id="554"/>
            <p14:sldId id="556"/>
            <p14:sldId id="574"/>
            <p14:sldId id="559"/>
            <p14:sldId id="575"/>
            <p14:sldId id="576"/>
            <p14:sldId id="577"/>
            <p14:sldId id="558"/>
            <p14:sldId id="560"/>
            <p14:sldId id="561"/>
            <p14:sldId id="562"/>
            <p14:sldId id="563"/>
            <p14:sldId id="564"/>
            <p14:sldId id="565"/>
            <p14:sldId id="567"/>
            <p14:sldId id="566"/>
            <p14:sldId id="568"/>
            <p14:sldId id="569"/>
            <p14:sldId id="570"/>
            <p14:sldId id="571"/>
            <p14:sldId id="579"/>
            <p14:sldId id="587"/>
            <p14:sldId id="580"/>
            <p14:sldId id="585"/>
            <p14:sldId id="584"/>
            <p14:sldId id="583"/>
            <p14:sldId id="58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782"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notesMaster" Target="notesMasters/notesMaster1.xml"/><Relationship Id="rId68"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presProps" Target="presProps.xml"/><Relationship Id="rId69"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 Id="rId4" Type="http://schemas.openxmlformats.org/officeDocument/2006/relationships/image" Target="../media/image14.jpg"/></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 Id="rId4" Type="http://schemas.openxmlformats.org/officeDocument/2006/relationships/image" Target="../media/image14.jpg"/></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 Id="rId4" Type="http://schemas.openxmlformats.org/officeDocument/2006/relationships/image" Target="../media/image16.png"/></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 Id="rId4" Type="http://schemas.openxmlformats.org/officeDocument/2006/relationships/image" Target="../media/image16.png"/></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 Id="rId4" Type="http://schemas.openxmlformats.org/officeDocument/2006/relationships/image" Target="../media/image16.png"/></Relationships>
</file>

<file path=ppt/slides/_rels/slide5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7.xml"/><Relationship Id="rId5" Type="http://schemas.openxmlformats.org/officeDocument/2006/relationships/image" Target="../media/image20.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Ahmad Muhammad</a:t>
            </a:r>
          </a:p>
        </p:txBody>
      </p:sp>
      <p:sp>
        <p:nvSpPr>
          <p:cNvPr id="31" name="TextBox 30"/>
          <p:cNvSpPr txBox="1"/>
          <p:nvPr/>
        </p:nvSpPr>
        <p:spPr>
          <a:xfrm>
            <a:off x="194617" y="2347575"/>
            <a:ext cx="5231945"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Master Of Real Estate</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2</a:t>
            </a:r>
          </a:p>
        </p:txBody>
      </p:sp>
      <p:sp>
        <p:nvSpPr>
          <p:cNvPr id="46" name="TextBox 45"/>
          <p:cNvSpPr txBox="1"/>
          <p:nvPr/>
        </p:nvSpPr>
        <p:spPr>
          <a:xfrm>
            <a:off x="329269" y="5104240"/>
            <a:ext cx="2995244" cy="707886"/>
          </a:xfrm>
          <a:prstGeom prst="rect">
            <a:avLst/>
          </a:prstGeom>
          <a:noFill/>
        </p:spPr>
        <p:txBody>
          <a:bodyPr wrap="none" rtlCol="0">
            <a:spAutoFit/>
          </a:bodyPr>
          <a:lstStyle/>
          <a:p>
            <a:pPr lvl="0"/>
            <a:r>
              <a:rPr lang="en-US" sz="2000" dirty="0">
                <a:latin typeface="Alexandria"/>
              </a:rPr>
              <a:t>MKT600</a:t>
            </a:r>
          </a:p>
          <a:p>
            <a:pPr lvl="0"/>
            <a:r>
              <a:rPr lang="en-US" sz="2000" dirty="0">
                <a:latin typeface="Alexandria"/>
              </a:rPr>
              <a:t>Digital Marketing Concepts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2</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Ahmad Muhammad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E77995CF-A97E-2ED8-4C56-4FFD606CEECD}"/>
              </a:ext>
            </a:extLst>
          </p:cNvPr>
          <p:cNvSpPr txBox="1"/>
          <p:nvPr/>
        </p:nvSpPr>
        <p:spPr>
          <a:xfrm>
            <a:off x="6390992" y="2673364"/>
            <a:ext cx="5231945"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Master Of Real Estate</a:t>
            </a:r>
          </a:p>
          <a:p>
            <a:r>
              <a:rPr lang="en-US" sz="4400" b="1" dirty="0">
                <a:solidFill>
                  <a:srgbClr val="00B0F0"/>
                </a:solidFill>
                <a:latin typeface="Alexandria" charset="0"/>
                <a:cs typeface="Alexandria" charset="0"/>
              </a:rPr>
              <a:t>Management</a:t>
            </a:r>
          </a:p>
        </p:txBody>
      </p:sp>
      <p:sp>
        <p:nvSpPr>
          <p:cNvPr id="7" name="TextBox 6">
            <a:extLst>
              <a:ext uri="{FF2B5EF4-FFF2-40B4-BE49-F238E27FC236}">
                <a16:creationId xmlns:a16="http://schemas.microsoft.com/office/drawing/2014/main" id="{A5D3DCC8-CE4E-0313-BA44-0C26C3EE4B4E}"/>
              </a:ext>
            </a:extLst>
          </p:cNvPr>
          <p:cNvSpPr txBox="1"/>
          <p:nvPr/>
        </p:nvSpPr>
        <p:spPr>
          <a:xfrm>
            <a:off x="6384738" y="4873773"/>
            <a:ext cx="2995244" cy="707886"/>
          </a:xfrm>
          <a:prstGeom prst="rect">
            <a:avLst/>
          </a:prstGeom>
          <a:noFill/>
        </p:spPr>
        <p:txBody>
          <a:bodyPr wrap="none" rtlCol="0">
            <a:spAutoFit/>
          </a:bodyPr>
          <a:lstStyle/>
          <a:p>
            <a:pPr lvl="0"/>
            <a:r>
              <a:rPr lang="en-US" sz="2000" dirty="0">
                <a:latin typeface="Alexandria"/>
              </a:rPr>
              <a:t>MKT600</a:t>
            </a:r>
          </a:p>
          <a:p>
            <a:pPr lvl="0"/>
            <a:r>
              <a:rPr lang="en-US" sz="2000" dirty="0">
                <a:latin typeface="Alexandria"/>
              </a:rPr>
              <a:t>Digital Marketing Concepts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3052439"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Digital Marketing Channels</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Lecture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Google Shape;8400;p58">
            <a:extLst>
              <a:ext uri="{FF2B5EF4-FFF2-40B4-BE49-F238E27FC236}">
                <a16:creationId xmlns:a16="http://schemas.microsoft.com/office/drawing/2014/main" id="{FFEED5F5-99A7-22E0-35AD-8241A6082070}"/>
              </a:ext>
            </a:extLst>
          </p:cNvPr>
          <p:cNvSpPr/>
          <p:nvPr/>
        </p:nvSpPr>
        <p:spPr>
          <a:xfrm>
            <a:off x="7960866" y="1301750"/>
            <a:ext cx="939088" cy="730103"/>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aphicFrame>
        <p:nvGraphicFramePr>
          <p:cNvPr id="4" name="Table 3">
            <a:extLst>
              <a:ext uri="{FF2B5EF4-FFF2-40B4-BE49-F238E27FC236}">
                <a16:creationId xmlns:a16="http://schemas.microsoft.com/office/drawing/2014/main" id="{A81F2DD7-9C35-EF89-2B39-0A9126B9D87B}"/>
              </a:ext>
            </a:extLst>
          </p:cNvPr>
          <p:cNvGraphicFramePr>
            <a:graphicFrameLocks noGrp="1"/>
          </p:cNvGraphicFramePr>
          <p:nvPr>
            <p:extLst>
              <p:ext uri="{D42A27DB-BD31-4B8C-83A1-F6EECF244321}">
                <p14:modId xmlns:p14="http://schemas.microsoft.com/office/powerpoint/2010/main" val="2100796146"/>
              </p:ext>
            </p:extLst>
          </p:nvPr>
        </p:nvGraphicFramePr>
        <p:xfrm>
          <a:off x="2257990" y="2222534"/>
          <a:ext cx="9830150" cy="4623880"/>
        </p:xfrm>
        <a:graphic>
          <a:graphicData uri="http://schemas.openxmlformats.org/drawingml/2006/table">
            <a:tbl>
              <a:tblPr/>
              <a:tblGrid>
                <a:gridCol w="9830150">
                  <a:extLst>
                    <a:ext uri="{9D8B030D-6E8A-4147-A177-3AD203B41FA5}">
                      <a16:colId xmlns:a16="http://schemas.microsoft.com/office/drawing/2014/main" val="3939082968"/>
                    </a:ext>
                  </a:extLst>
                </a:gridCol>
              </a:tblGrid>
              <a:tr h="3978264">
                <a:tc>
                  <a:txBody>
                    <a:bodyPr/>
                    <a:lstStyle/>
                    <a:p>
                      <a:pPr marL="285750" indent="-285750" algn="just" fontAlgn="t">
                        <a:lnSpc>
                          <a:spcPct val="150000"/>
                        </a:lnSpc>
                        <a:buFont typeface="Wingdings" panose="05000000000000000000" pitchFamily="2" charset="2"/>
                        <a:buChar char="ü"/>
                      </a:pPr>
                      <a:r>
                        <a:rPr lang="en-US" sz="1400" b="0" i="0" dirty="0">
                          <a:effectLst/>
                          <a:latin typeface="Alexandria"/>
                        </a:rPr>
                        <a:t>To analyze the concept of digital marketing channels.</a:t>
                      </a:r>
                    </a:p>
                    <a:p>
                      <a:pPr marL="285750" indent="-285750" algn="just" fontAlgn="t">
                        <a:lnSpc>
                          <a:spcPct val="150000"/>
                        </a:lnSpc>
                        <a:buFont typeface="Wingdings" panose="05000000000000000000" pitchFamily="2" charset="2"/>
                        <a:buChar char="ü"/>
                      </a:pPr>
                      <a:r>
                        <a:rPr lang="en-US" sz="1400" b="0" i="0" dirty="0">
                          <a:effectLst/>
                          <a:latin typeface="Alexandria"/>
                        </a:rPr>
                        <a:t>To interpret the strategic role of digital marketing channels in the real estate sector.</a:t>
                      </a:r>
                    </a:p>
                    <a:p>
                      <a:pPr marL="285750" indent="-285750" algn="just" fontAlgn="t">
                        <a:lnSpc>
                          <a:spcPct val="150000"/>
                        </a:lnSpc>
                        <a:buFont typeface="Wingdings" panose="05000000000000000000" pitchFamily="2" charset="2"/>
                        <a:buChar char="ü"/>
                      </a:pPr>
                      <a:r>
                        <a:rPr lang="en-US" sz="1400" b="0" i="0" dirty="0">
                          <a:effectLst/>
                          <a:latin typeface="Alexandria"/>
                        </a:rPr>
                        <a:t>To analyze the classification framework of digital marketing channels according to the POEC model.</a:t>
                      </a:r>
                    </a:p>
                    <a:p>
                      <a:pPr marL="285750" indent="-285750" algn="just" fontAlgn="t">
                        <a:lnSpc>
                          <a:spcPct val="150000"/>
                        </a:lnSpc>
                        <a:buFont typeface="Wingdings" panose="05000000000000000000" pitchFamily="2" charset="2"/>
                        <a:buChar char="ü"/>
                      </a:pPr>
                      <a:r>
                        <a:rPr lang="en-US" sz="1400" b="0" i="0" dirty="0">
                          <a:effectLst/>
                          <a:latin typeface="Alexandria"/>
                        </a:rPr>
                        <a:t>To evaluate the areas of overlap between digital channels and hybrid categories.</a:t>
                      </a:r>
                    </a:p>
                    <a:p>
                      <a:pPr marL="285750" indent="-285750" algn="just" fontAlgn="t">
                        <a:lnSpc>
                          <a:spcPct val="150000"/>
                        </a:lnSpc>
                        <a:buFont typeface="Wingdings" panose="05000000000000000000" pitchFamily="2" charset="2"/>
                        <a:buChar char="ü"/>
                      </a:pPr>
                      <a:r>
                        <a:rPr lang="en-US" sz="1400" b="0" i="0" dirty="0">
                          <a:effectLst/>
                          <a:latin typeface="Alexandria"/>
                        </a:rPr>
                        <a:t>To critically compare the advantages and challenges of different digital marketing channels.</a:t>
                      </a:r>
                    </a:p>
                    <a:p>
                      <a:pPr marL="285750" indent="-285750" algn="just" fontAlgn="t">
                        <a:lnSpc>
                          <a:spcPct val="150000"/>
                        </a:lnSpc>
                        <a:buFont typeface="Wingdings" panose="05000000000000000000" pitchFamily="2" charset="2"/>
                        <a:buChar char="ü"/>
                      </a:pPr>
                      <a:r>
                        <a:rPr lang="en-US" sz="1400" b="0" i="0" dirty="0">
                          <a:effectLst/>
                          <a:latin typeface="Alexandria"/>
                        </a:rPr>
                        <a:t>To analyze the main digital marketing channels used in real estate marketing.</a:t>
                      </a:r>
                    </a:p>
                    <a:p>
                      <a:pPr marL="285750" indent="-285750" algn="just" fontAlgn="t">
                        <a:lnSpc>
                          <a:spcPct val="150000"/>
                        </a:lnSpc>
                        <a:buFont typeface="Wingdings" panose="05000000000000000000" pitchFamily="2" charset="2"/>
                        <a:buChar char="ü"/>
                      </a:pPr>
                      <a:r>
                        <a:rPr lang="en-US" sz="1400" b="0" i="0" dirty="0">
                          <a:effectLst/>
                          <a:latin typeface="Alexandria"/>
                        </a:rPr>
                        <a:t>To evaluate the effectiveness of email marketing in managing real estate customer relationships.</a:t>
                      </a:r>
                    </a:p>
                    <a:p>
                      <a:pPr marL="285750" indent="-285750" algn="just" fontAlgn="t">
                        <a:lnSpc>
                          <a:spcPct val="150000"/>
                        </a:lnSpc>
                        <a:buFont typeface="Wingdings" panose="05000000000000000000" pitchFamily="2" charset="2"/>
                        <a:buChar char="ü"/>
                      </a:pPr>
                      <a:r>
                        <a:rPr lang="en-US" sz="1400" b="0" i="0" dirty="0">
                          <a:effectLst/>
                          <a:latin typeface="Alexandria"/>
                        </a:rPr>
                        <a:t>To analyze affiliate marketing as a digital distribution channel and as a support mechanism for real estate entrepreneurship.</a:t>
                      </a:r>
                    </a:p>
                    <a:p>
                      <a:pPr marL="285750" indent="-285750" algn="just" fontAlgn="t">
                        <a:lnSpc>
                          <a:spcPct val="150000"/>
                        </a:lnSpc>
                        <a:buFont typeface="Wingdings" panose="05000000000000000000" pitchFamily="2" charset="2"/>
                        <a:buChar char="ü"/>
                      </a:pPr>
                      <a:r>
                        <a:rPr lang="en-US" sz="1400" b="0" i="0" dirty="0">
                          <a:effectLst/>
                          <a:latin typeface="Alexandria"/>
                        </a:rPr>
                        <a:t>To analyze the impact of social media on real estate consumer behavior.</a:t>
                      </a:r>
                    </a:p>
                    <a:p>
                      <a:pPr marL="285750" indent="-285750" algn="just" fontAlgn="t">
                        <a:lnSpc>
                          <a:spcPct val="150000"/>
                        </a:lnSpc>
                        <a:buFont typeface="Wingdings" panose="05000000000000000000" pitchFamily="2" charset="2"/>
                        <a:buChar char="ü"/>
                      </a:pPr>
                      <a:r>
                        <a:rPr lang="en-US" sz="1400" b="0" i="0" dirty="0">
                          <a:effectLst/>
                          <a:latin typeface="Alexandria"/>
                        </a:rPr>
                        <a:t>To evaluate the role of influencer marketing in building trust and digital reputation.</a:t>
                      </a:r>
                    </a:p>
                    <a:p>
                      <a:pPr marL="285750" indent="-285750" algn="just" fontAlgn="t">
                        <a:lnSpc>
                          <a:spcPct val="150000"/>
                        </a:lnSpc>
                        <a:buFont typeface="Wingdings" panose="05000000000000000000" pitchFamily="2" charset="2"/>
                        <a:buChar char="ü"/>
                      </a:pPr>
                      <a:r>
                        <a:rPr lang="en-US" sz="1400" b="0" i="0" dirty="0">
                          <a:effectLst/>
                          <a:latin typeface="Alexandria"/>
                        </a:rPr>
                        <a:t>To analyze the role of artificial intelligence applications within digital real estate marketing channels.</a:t>
                      </a:r>
                    </a:p>
                    <a:p>
                      <a:pPr marL="285750" indent="-285750" algn="just" fontAlgn="t">
                        <a:lnSpc>
                          <a:spcPct val="150000"/>
                        </a:lnSpc>
                        <a:buFont typeface="Wingdings" panose="05000000000000000000" pitchFamily="2" charset="2"/>
                        <a:buChar char="ü"/>
                      </a:pPr>
                      <a:r>
                        <a:rPr lang="en-US" sz="1400" b="0" i="0" dirty="0">
                          <a:effectLst/>
                          <a:latin typeface="Alexandria"/>
                        </a:rPr>
                        <a:t>To review and evaluate strategies for integrating digital marketing channels.</a:t>
                      </a:r>
                    </a:p>
                    <a:p>
                      <a:pPr marL="285750" indent="-285750" algn="just" fontAlgn="t">
                        <a:lnSpc>
                          <a:spcPct val="150000"/>
                        </a:lnSpc>
                        <a:buFont typeface="Wingdings" panose="05000000000000000000" pitchFamily="2" charset="2"/>
                        <a:buChar char="ü"/>
                      </a:pPr>
                      <a:r>
                        <a:rPr lang="en-US" sz="1400" b="0" i="0" dirty="0">
                          <a:effectLst/>
                          <a:latin typeface="Alexandria"/>
                        </a:rPr>
                        <a:t>To conduct an applied exercise focused on designing a digital real estate marketing campaign using digital marketing channels.</a:t>
                      </a:r>
                    </a:p>
                  </a:txBody>
                  <a:tcPr>
                    <a:lnL w="7620" cap="flat" cmpd="sng" algn="ctr">
                      <a:solidFill>
                        <a:srgbClr val="E6E6E6"/>
                      </a:solidFill>
                      <a:prstDash val="solid"/>
                      <a:round/>
                      <a:headEnd type="none" w="med" len="med"/>
                      <a:tailEnd type="none" w="med" len="med"/>
                    </a:lnL>
                    <a:lnR w="7620" cap="flat" cmpd="sng" algn="ctr">
                      <a:solidFill>
                        <a:srgbClr val="E6E6E6"/>
                      </a:solidFill>
                      <a:prstDash val="solid"/>
                      <a:round/>
                      <a:headEnd type="none" w="med" len="med"/>
                      <a:tailEnd type="none" w="med" len="med"/>
                    </a:lnR>
                    <a:lnT w="7620" cap="flat" cmpd="sng" algn="ctr">
                      <a:solidFill>
                        <a:srgbClr val="E6E6E6"/>
                      </a:solidFill>
                      <a:prstDash val="solid"/>
                      <a:round/>
                      <a:headEnd type="none" w="med" len="med"/>
                      <a:tailEnd type="none" w="med" len="med"/>
                    </a:lnT>
                    <a:lnB w="762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2748106173"/>
                  </a:ext>
                </a:extLst>
              </a:tr>
              <a:tr h="347980">
                <a:tc>
                  <a:txBody>
                    <a:bodyPr/>
                    <a:lstStyle/>
                    <a:p>
                      <a:pPr marL="285750" indent="-285750" algn="just" rtl="0">
                        <a:lnSpc>
                          <a:spcPct val="150000"/>
                        </a:lnSpc>
                        <a:buFont typeface="Wingdings" panose="05000000000000000000" pitchFamily="2" charset="2"/>
                        <a:buChar char="ü"/>
                      </a:pPr>
                      <a:endParaRPr lang="ar-SY" sz="1400" b="0" dirty="0">
                        <a:latin typeface="Alexandria"/>
                      </a:endParaRPr>
                    </a:p>
                  </a:txBody>
                  <a:tcPr>
                    <a:lnT w="7620"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238035580"/>
                  </a:ext>
                </a:extLst>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870876" cy="400110"/>
          </a:xfrm>
          <a:prstGeom prst="rect">
            <a:avLst/>
          </a:prstGeom>
          <a:noFill/>
        </p:spPr>
        <p:txBody>
          <a:bodyPr wrap="square" rtlCol="0">
            <a:spAutoFit/>
          </a:bodyPr>
          <a:lstStyle/>
          <a:p>
            <a:r>
              <a:rPr lang="en-US" sz="2000" b="1" dirty="0">
                <a:latin typeface="Alexandria" charset="0"/>
                <a:cs typeface="Alexandria" charset="0"/>
              </a:rPr>
              <a:t>The Concept of Digital Marketing Channels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1767386" y="2548576"/>
            <a:ext cx="8116529" cy="2321085"/>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In the digital world, numerous marketing activities are carried out with the aim of reaching, informing, guiding, persuading, and mobilizing consumers around a product or brand. In academic literature, these activities are commonly referred to as digital marketing techniques, methods, tools, and channels. In this lecture, they will be addressed under the term digital marketing channels.</a:t>
            </a:r>
          </a:p>
          <a:p>
            <a:pPr algn="just">
              <a:lnSpc>
                <a:spcPct val="150000"/>
              </a:lnSpc>
            </a:pPr>
            <a:r>
              <a:rPr lang="en-US" sz="1400" dirty="0">
                <a:latin typeface="Alexandria" charset="0"/>
                <a:cs typeface="Alexandria" charset="0"/>
              </a:rPr>
              <a:t>Digital marketing channels in today’s business environment represent one of the most significant means through which organizations attempt to inform, persuade, and remind consumers—either directly or indirectly—of the organization and the products it offers.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CC36BF1C-9FBE-6014-6E2F-F79EF16A5F3F}"/>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Google Shape;8441;p58">
            <a:extLst>
              <a:ext uri="{FF2B5EF4-FFF2-40B4-BE49-F238E27FC236}">
                <a16:creationId xmlns:a16="http://schemas.microsoft.com/office/drawing/2014/main" id="{30B3816E-C397-8064-6BA0-E9EA29F25EB4}"/>
              </a:ext>
            </a:extLst>
          </p:cNvPr>
          <p:cNvSpPr/>
          <p:nvPr/>
        </p:nvSpPr>
        <p:spPr>
          <a:xfrm>
            <a:off x="10217008" y="3490912"/>
            <a:ext cx="439949" cy="436412"/>
          </a:xfrm>
          <a:custGeom>
            <a:avLst/>
            <a:gdLst/>
            <a:ahLst/>
            <a:cxnLst/>
            <a:rect l="l" t="t" r="r" b="b"/>
            <a:pathLst>
              <a:path w="11816" h="11721" extrusionOk="0">
                <a:moveTo>
                  <a:pt x="2395" y="631"/>
                </a:moveTo>
                <a:cubicBezTo>
                  <a:pt x="2584" y="631"/>
                  <a:pt x="2742" y="789"/>
                  <a:pt x="2742" y="978"/>
                </a:cubicBezTo>
                <a:cubicBezTo>
                  <a:pt x="2742" y="1167"/>
                  <a:pt x="2584" y="1324"/>
                  <a:pt x="2395" y="1324"/>
                </a:cubicBezTo>
                <a:lnTo>
                  <a:pt x="1009" y="1324"/>
                </a:lnTo>
                <a:cubicBezTo>
                  <a:pt x="820" y="1324"/>
                  <a:pt x="663" y="1167"/>
                  <a:pt x="663" y="978"/>
                </a:cubicBezTo>
                <a:cubicBezTo>
                  <a:pt x="663" y="789"/>
                  <a:pt x="820" y="631"/>
                  <a:pt x="1009" y="631"/>
                </a:cubicBezTo>
                <a:close/>
                <a:moveTo>
                  <a:pt x="6554" y="631"/>
                </a:moveTo>
                <a:cubicBezTo>
                  <a:pt x="6774" y="631"/>
                  <a:pt x="6932" y="789"/>
                  <a:pt x="6932" y="978"/>
                </a:cubicBezTo>
                <a:cubicBezTo>
                  <a:pt x="6932" y="1167"/>
                  <a:pt x="6774" y="1324"/>
                  <a:pt x="6554" y="1324"/>
                </a:cubicBezTo>
                <a:lnTo>
                  <a:pt x="5199" y="1324"/>
                </a:lnTo>
                <a:cubicBezTo>
                  <a:pt x="4979" y="1324"/>
                  <a:pt x="4821" y="1167"/>
                  <a:pt x="4821" y="978"/>
                </a:cubicBezTo>
                <a:cubicBezTo>
                  <a:pt x="4821" y="789"/>
                  <a:pt x="4979" y="631"/>
                  <a:pt x="5199" y="631"/>
                </a:cubicBezTo>
                <a:close/>
                <a:moveTo>
                  <a:pt x="10776" y="631"/>
                </a:moveTo>
                <a:cubicBezTo>
                  <a:pt x="10965" y="631"/>
                  <a:pt x="11122" y="789"/>
                  <a:pt x="11122" y="978"/>
                </a:cubicBezTo>
                <a:cubicBezTo>
                  <a:pt x="11122" y="1167"/>
                  <a:pt x="10965" y="1324"/>
                  <a:pt x="10776" y="1324"/>
                </a:cubicBezTo>
                <a:lnTo>
                  <a:pt x="9389" y="1324"/>
                </a:lnTo>
                <a:cubicBezTo>
                  <a:pt x="9200" y="1324"/>
                  <a:pt x="9043" y="1167"/>
                  <a:pt x="9043" y="978"/>
                </a:cubicBezTo>
                <a:cubicBezTo>
                  <a:pt x="9043" y="789"/>
                  <a:pt x="9200" y="631"/>
                  <a:pt x="9389" y="631"/>
                </a:cubicBezTo>
                <a:close/>
                <a:moveTo>
                  <a:pt x="7279" y="4790"/>
                </a:moveTo>
                <a:cubicBezTo>
                  <a:pt x="7468" y="4790"/>
                  <a:pt x="7625" y="4947"/>
                  <a:pt x="7625" y="5136"/>
                </a:cubicBezTo>
                <a:lnTo>
                  <a:pt x="7625" y="6554"/>
                </a:lnTo>
                <a:cubicBezTo>
                  <a:pt x="7625" y="6775"/>
                  <a:pt x="7468" y="6932"/>
                  <a:pt x="7279" y="6932"/>
                </a:cubicBezTo>
                <a:lnTo>
                  <a:pt x="4506" y="6932"/>
                </a:lnTo>
                <a:cubicBezTo>
                  <a:pt x="4317" y="6932"/>
                  <a:pt x="4160" y="6775"/>
                  <a:pt x="4160" y="6554"/>
                </a:cubicBezTo>
                <a:lnTo>
                  <a:pt x="4160" y="5136"/>
                </a:lnTo>
                <a:cubicBezTo>
                  <a:pt x="4160" y="4947"/>
                  <a:pt x="4317" y="4790"/>
                  <a:pt x="4506" y="4790"/>
                </a:cubicBezTo>
                <a:close/>
                <a:moveTo>
                  <a:pt x="2395" y="10398"/>
                </a:moveTo>
                <a:cubicBezTo>
                  <a:pt x="2584" y="10398"/>
                  <a:pt x="2742" y="10555"/>
                  <a:pt x="2742" y="10744"/>
                </a:cubicBezTo>
                <a:cubicBezTo>
                  <a:pt x="2742" y="10933"/>
                  <a:pt x="2584" y="11091"/>
                  <a:pt x="2395" y="11091"/>
                </a:cubicBezTo>
                <a:lnTo>
                  <a:pt x="1009" y="11091"/>
                </a:lnTo>
                <a:cubicBezTo>
                  <a:pt x="820" y="11091"/>
                  <a:pt x="663" y="10933"/>
                  <a:pt x="663" y="10744"/>
                </a:cubicBezTo>
                <a:cubicBezTo>
                  <a:pt x="663" y="10555"/>
                  <a:pt x="820" y="10398"/>
                  <a:pt x="1009" y="10398"/>
                </a:cubicBezTo>
                <a:close/>
                <a:moveTo>
                  <a:pt x="6585" y="10398"/>
                </a:moveTo>
                <a:cubicBezTo>
                  <a:pt x="6806" y="10398"/>
                  <a:pt x="6964" y="10555"/>
                  <a:pt x="6964" y="10744"/>
                </a:cubicBezTo>
                <a:cubicBezTo>
                  <a:pt x="6964" y="10933"/>
                  <a:pt x="6806" y="11091"/>
                  <a:pt x="6585" y="11091"/>
                </a:cubicBezTo>
                <a:lnTo>
                  <a:pt x="5231" y="11091"/>
                </a:lnTo>
                <a:cubicBezTo>
                  <a:pt x="5010" y="11091"/>
                  <a:pt x="4853" y="10933"/>
                  <a:pt x="4853" y="10744"/>
                </a:cubicBezTo>
                <a:cubicBezTo>
                  <a:pt x="4853" y="10555"/>
                  <a:pt x="5010" y="10398"/>
                  <a:pt x="5231" y="10398"/>
                </a:cubicBezTo>
                <a:close/>
                <a:moveTo>
                  <a:pt x="10776" y="10398"/>
                </a:moveTo>
                <a:cubicBezTo>
                  <a:pt x="10965" y="10398"/>
                  <a:pt x="11122" y="10555"/>
                  <a:pt x="11122" y="10744"/>
                </a:cubicBezTo>
                <a:cubicBezTo>
                  <a:pt x="11122" y="10933"/>
                  <a:pt x="10965" y="11091"/>
                  <a:pt x="10776" y="11091"/>
                </a:cubicBezTo>
                <a:lnTo>
                  <a:pt x="9389" y="11091"/>
                </a:lnTo>
                <a:cubicBezTo>
                  <a:pt x="9200" y="11091"/>
                  <a:pt x="9043" y="10933"/>
                  <a:pt x="9043" y="10744"/>
                </a:cubicBezTo>
                <a:cubicBezTo>
                  <a:pt x="9043" y="10555"/>
                  <a:pt x="9200" y="10398"/>
                  <a:pt x="9389" y="10398"/>
                </a:cubicBezTo>
                <a:close/>
                <a:moveTo>
                  <a:pt x="1009" y="1"/>
                </a:moveTo>
                <a:cubicBezTo>
                  <a:pt x="410" y="1"/>
                  <a:pt x="1" y="474"/>
                  <a:pt x="1" y="1009"/>
                </a:cubicBezTo>
                <a:cubicBezTo>
                  <a:pt x="1" y="1608"/>
                  <a:pt x="473" y="2049"/>
                  <a:pt x="1009" y="2049"/>
                </a:cubicBezTo>
                <a:lnTo>
                  <a:pt x="1356" y="2049"/>
                </a:lnTo>
                <a:lnTo>
                  <a:pt x="1356" y="2395"/>
                </a:lnTo>
                <a:cubicBezTo>
                  <a:pt x="1356" y="2994"/>
                  <a:pt x="1828" y="3403"/>
                  <a:pt x="2395" y="3403"/>
                </a:cubicBezTo>
                <a:lnTo>
                  <a:pt x="5546" y="3403"/>
                </a:lnTo>
                <a:lnTo>
                  <a:pt x="5546" y="4128"/>
                </a:lnTo>
                <a:lnTo>
                  <a:pt x="4506" y="4128"/>
                </a:lnTo>
                <a:cubicBezTo>
                  <a:pt x="3939" y="4128"/>
                  <a:pt x="3466" y="4601"/>
                  <a:pt x="3466" y="5136"/>
                </a:cubicBezTo>
                <a:lnTo>
                  <a:pt x="3466" y="6554"/>
                </a:lnTo>
                <a:cubicBezTo>
                  <a:pt x="3466" y="7153"/>
                  <a:pt x="3939" y="7594"/>
                  <a:pt x="4506" y="7594"/>
                </a:cubicBezTo>
                <a:lnTo>
                  <a:pt x="5546" y="7594"/>
                </a:lnTo>
                <a:lnTo>
                  <a:pt x="5546" y="8287"/>
                </a:lnTo>
                <a:lnTo>
                  <a:pt x="2395" y="8287"/>
                </a:lnTo>
                <a:cubicBezTo>
                  <a:pt x="1797" y="8287"/>
                  <a:pt x="1356" y="8759"/>
                  <a:pt x="1356" y="9326"/>
                </a:cubicBezTo>
                <a:lnTo>
                  <a:pt x="1356" y="9673"/>
                </a:lnTo>
                <a:lnTo>
                  <a:pt x="1009" y="9673"/>
                </a:lnTo>
                <a:cubicBezTo>
                  <a:pt x="410" y="9673"/>
                  <a:pt x="1" y="10146"/>
                  <a:pt x="1" y="10713"/>
                </a:cubicBezTo>
                <a:cubicBezTo>
                  <a:pt x="1" y="11280"/>
                  <a:pt x="473" y="11721"/>
                  <a:pt x="1009" y="11721"/>
                </a:cubicBezTo>
                <a:lnTo>
                  <a:pt x="2395" y="11721"/>
                </a:lnTo>
                <a:cubicBezTo>
                  <a:pt x="2994" y="11721"/>
                  <a:pt x="3403" y="11248"/>
                  <a:pt x="3403" y="10713"/>
                </a:cubicBezTo>
                <a:cubicBezTo>
                  <a:pt x="3403" y="10114"/>
                  <a:pt x="2931" y="9673"/>
                  <a:pt x="2395" y="9673"/>
                </a:cubicBezTo>
                <a:lnTo>
                  <a:pt x="2049" y="9673"/>
                </a:lnTo>
                <a:lnTo>
                  <a:pt x="2049" y="9326"/>
                </a:lnTo>
                <a:cubicBezTo>
                  <a:pt x="2049" y="9137"/>
                  <a:pt x="2206" y="8980"/>
                  <a:pt x="2395" y="8980"/>
                </a:cubicBezTo>
                <a:lnTo>
                  <a:pt x="5546" y="8980"/>
                </a:lnTo>
                <a:lnTo>
                  <a:pt x="5546" y="9673"/>
                </a:lnTo>
                <a:lnTo>
                  <a:pt x="5199" y="9673"/>
                </a:lnTo>
                <a:cubicBezTo>
                  <a:pt x="4601" y="9673"/>
                  <a:pt x="4160" y="10146"/>
                  <a:pt x="4160" y="10713"/>
                </a:cubicBezTo>
                <a:cubicBezTo>
                  <a:pt x="4160" y="11280"/>
                  <a:pt x="4632" y="11721"/>
                  <a:pt x="5199" y="11721"/>
                </a:cubicBezTo>
                <a:lnTo>
                  <a:pt x="6554" y="11721"/>
                </a:lnTo>
                <a:cubicBezTo>
                  <a:pt x="7153" y="11721"/>
                  <a:pt x="7594" y="11248"/>
                  <a:pt x="7594" y="10713"/>
                </a:cubicBezTo>
                <a:cubicBezTo>
                  <a:pt x="7594" y="10114"/>
                  <a:pt x="7121" y="9673"/>
                  <a:pt x="6554" y="9673"/>
                </a:cubicBezTo>
                <a:lnTo>
                  <a:pt x="6207" y="9673"/>
                </a:lnTo>
                <a:lnTo>
                  <a:pt x="6207" y="8980"/>
                </a:lnTo>
                <a:lnTo>
                  <a:pt x="9358" y="8980"/>
                </a:lnTo>
                <a:cubicBezTo>
                  <a:pt x="9547" y="8980"/>
                  <a:pt x="9704" y="9137"/>
                  <a:pt x="9704" y="9326"/>
                </a:cubicBezTo>
                <a:lnTo>
                  <a:pt x="9704" y="9673"/>
                </a:lnTo>
                <a:lnTo>
                  <a:pt x="9358" y="9673"/>
                </a:lnTo>
                <a:cubicBezTo>
                  <a:pt x="8759" y="9673"/>
                  <a:pt x="8350" y="10146"/>
                  <a:pt x="8350" y="10713"/>
                </a:cubicBezTo>
                <a:cubicBezTo>
                  <a:pt x="8350" y="11280"/>
                  <a:pt x="8791" y="11721"/>
                  <a:pt x="9358" y="11721"/>
                </a:cubicBezTo>
                <a:lnTo>
                  <a:pt x="10744" y="11721"/>
                </a:lnTo>
                <a:cubicBezTo>
                  <a:pt x="11311" y="11721"/>
                  <a:pt x="11752" y="11248"/>
                  <a:pt x="11752" y="10713"/>
                </a:cubicBezTo>
                <a:cubicBezTo>
                  <a:pt x="11752" y="10114"/>
                  <a:pt x="11280" y="9673"/>
                  <a:pt x="10744" y="9673"/>
                </a:cubicBezTo>
                <a:lnTo>
                  <a:pt x="10366" y="9673"/>
                </a:lnTo>
                <a:lnTo>
                  <a:pt x="10366" y="9326"/>
                </a:lnTo>
                <a:cubicBezTo>
                  <a:pt x="10366" y="8728"/>
                  <a:pt x="9925" y="8287"/>
                  <a:pt x="9358" y="8287"/>
                </a:cubicBezTo>
                <a:lnTo>
                  <a:pt x="6207" y="8287"/>
                </a:lnTo>
                <a:lnTo>
                  <a:pt x="6207" y="7594"/>
                </a:lnTo>
                <a:lnTo>
                  <a:pt x="7216" y="7594"/>
                </a:lnTo>
                <a:cubicBezTo>
                  <a:pt x="7814" y="7594"/>
                  <a:pt x="8287" y="7121"/>
                  <a:pt x="8287" y="6554"/>
                </a:cubicBezTo>
                <a:lnTo>
                  <a:pt x="8287" y="5136"/>
                </a:lnTo>
                <a:cubicBezTo>
                  <a:pt x="8287" y="4569"/>
                  <a:pt x="7814" y="4128"/>
                  <a:pt x="7216" y="4128"/>
                </a:cubicBezTo>
                <a:lnTo>
                  <a:pt x="6207" y="4128"/>
                </a:lnTo>
                <a:lnTo>
                  <a:pt x="6207" y="3403"/>
                </a:lnTo>
                <a:lnTo>
                  <a:pt x="9389" y="3403"/>
                </a:lnTo>
                <a:cubicBezTo>
                  <a:pt x="9988" y="3403"/>
                  <a:pt x="10429" y="2931"/>
                  <a:pt x="10429" y="2395"/>
                </a:cubicBezTo>
                <a:lnTo>
                  <a:pt x="10429" y="2049"/>
                </a:lnTo>
                <a:lnTo>
                  <a:pt x="10776" y="2049"/>
                </a:lnTo>
                <a:cubicBezTo>
                  <a:pt x="11374" y="2049"/>
                  <a:pt x="11815" y="1576"/>
                  <a:pt x="11815" y="1009"/>
                </a:cubicBezTo>
                <a:cubicBezTo>
                  <a:pt x="11815" y="411"/>
                  <a:pt x="11343" y="1"/>
                  <a:pt x="10776" y="1"/>
                </a:cubicBezTo>
                <a:lnTo>
                  <a:pt x="9389" y="1"/>
                </a:lnTo>
                <a:cubicBezTo>
                  <a:pt x="8822" y="1"/>
                  <a:pt x="8381" y="474"/>
                  <a:pt x="8381" y="1009"/>
                </a:cubicBezTo>
                <a:cubicBezTo>
                  <a:pt x="8381" y="1608"/>
                  <a:pt x="8854" y="2049"/>
                  <a:pt x="9389" y="2049"/>
                </a:cubicBezTo>
                <a:lnTo>
                  <a:pt x="9767" y="2049"/>
                </a:lnTo>
                <a:lnTo>
                  <a:pt x="9767" y="2395"/>
                </a:lnTo>
                <a:cubicBezTo>
                  <a:pt x="9767" y="2584"/>
                  <a:pt x="9610" y="2742"/>
                  <a:pt x="9389" y="2742"/>
                </a:cubicBezTo>
                <a:lnTo>
                  <a:pt x="6239" y="2742"/>
                </a:lnTo>
                <a:lnTo>
                  <a:pt x="6239" y="2049"/>
                </a:lnTo>
                <a:lnTo>
                  <a:pt x="6617" y="2049"/>
                </a:lnTo>
                <a:cubicBezTo>
                  <a:pt x="7184" y="2049"/>
                  <a:pt x="7625" y="1576"/>
                  <a:pt x="7625" y="1009"/>
                </a:cubicBezTo>
                <a:cubicBezTo>
                  <a:pt x="7625" y="411"/>
                  <a:pt x="7153" y="1"/>
                  <a:pt x="6617" y="1"/>
                </a:cubicBezTo>
                <a:lnTo>
                  <a:pt x="5231" y="1"/>
                </a:lnTo>
                <a:cubicBezTo>
                  <a:pt x="4632" y="1"/>
                  <a:pt x="4191" y="474"/>
                  <a:pt x="4191" y="1009"/>
                </a:cubicBezTo>
                <a:cubicBezTo>
                  <a:pt x="4191" y="1608"/>
                  <a:pt x="4664" y="2049"/>
                  <a:pt x="5231" y="2049"/>
                </a:cubicBezTo>
                <a:lnTo>
                  <a:pt x="5577" y="2049"/>
                </a:lnTo>
                <a:lnTo>
                  <a:pt x="5577" y="2742"/>
                </a:lnTo>
                <a:lnTo>
                  <a:pt x="2427" y="2742"/>
                </a:lnTo>
                <a:cubicBezTo>
                  <a:pt x="2238" y="2742"/>
                  <a:pt x="2080" y="2584"/>
                  <a:pt x="2080" y="2395"/>
                </a:cubicBezTo>
                <a:lnTo>
                  <a:pt x="2080" y="2049"/>
                </a:lnTo>
                <a:lnTo>
                  <a:pt x="2427" y="2049"/>
                </a:lnTo>
                <a:cubicBezTo>
                  <a:pt x="3025" y="2049"/>
                  <a:pt x="3466" y="1576"/>
                  <a:pt x="3466" y="1009"/>
                </a:cubicBezTo>
                <a:cubicBezTo>
                  <a:pt x="3466" y="411"/>
                  <a:pt x="2994" y="1"/>
                  <a:pt x="242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A220B2-6FD5-9B3B-1BB1-41748EA4568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B8CC14E-6FE3-0F8E-01F7-B04EA249938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E9EE3D64-F1D7-9CD5-05EF-10E9D6E8D70D}"/>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0D27080B-4911-CD17-1B4C-B578BA790C04}"/>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The Concept of Digital Marketing Channels</a:t>
            </a:r>
          </a:p>
        </p:txBody>
      </p:sp>
      <p:sp>
        <p:nvSpPr>
          <p:cNvPr id="18" name="Rectangle 17">
            <a:extLst>
              <a:ext uri="{FF2B5EF4-FFF2-40B4-BE49-F238E27FC236}">
                <a16:creationId xmlns:a16="http://schemas.microsoft.com/office/drawing/2014/main" id="{8D27269E-302A-E8EA-49C0-C617738650EA}"/>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03E2DFEE-2ADE-DA9A-6B90-BE0FC64C51E6}"/>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824C2042-720E-985D-DA52-248AF6DDA55D}"/>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sp>
        <p:nvSpPr>
          <p:cNvPr id="29" name="Rectangle 28">
            <a:extLst>
              <a:ext uri="{FF2B5EF4-FFF2-40B4-BE49-F238E27FC236}">
                <a16:creationId xmlns:a16="http://schemas.microsoft.com/office/drawing/2014/main" id="{B1F179DF-6807-FCF5-DB58-15CD740D544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4967D78-6434-4D18-2765-3C6EDF7234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CAA6DF1-9344-E7F4-4335-021F20BE9AA8}"/>
              </a:ext>
            </a:extLst>
          </p:cNvPr>
          <p:cNvSpPr txBox="1"/>
          <p:nvPr/>
        </p:nvSpPr>
        <p:spPr>
          <a:xfrm>
            <a:off x="1115475" y="1945292"/>
            <a:ext cx="4458977" cy="2967415"/>
          </a:xfrm>
          <a:prstGeom prst="rect">
            <a:avLst/>
          </a:prstGeom>
          <a:noFill/>
        </p:spPr>
        <p:txBody>
          <a:bodyPr wrap="square" rtlCol="0">
            <a:spAutoFit/>
          </a:bodyPr>
          <a:lstStyle/>
          <a:p>
            <a:pPr algn="just">
              <a:lnSpc>
                <a:spcPct val="150000"/>
              </a:lnSpc>
            </a:pPr>
            <a:r>
              <a:rPr lang="en-US" sz="1400" dirty="0">
                <a:latin typeface="Alexandria"/>
              </a:rPr>
              <a:t>These channels substantially contribute to achieving a set of marketing objectives, most notably:</a:t>
            </a:r>
          </a:p>
          <a:p>
            <a:pPr marL="285750" indent="-285750" algn="just">
              <a:lnSpc>
                <a:spcPct val="150000"/>
              </a:lnSpc>
              <a:buFont typeface="Arial" panose="020B0604020202020204" pitchFamily="34" charset="0"/>
              <a:buChar char="•"/>
            </a:pPr>
            <a:r>
              <a:rPr lang="en-US" sz="1400" dirty="0">
                <a:latin typeface="Alexandria"/>
              </a:rPr>
              <a:t>Increasing sales and creating a favorable climate for future growth.</a:t>
            </a:r>
          </a:p>
          <a:p>
            <a:pPr marL="285750" indent="-285750" algn="just">
              <a:lnSpc>
                <a:spcPct val="150000"/>
              </a:lnSpc>
              <a:buFont typeface="Arial" panose="020B0604020202020204" pitchFamily="34" charset="0"/>
              <a:buChar char="•"/>
            </a:pPr>
            <a:r>
              <a:rPr lang="en-US" sz="1400" dirty="0">
                <a:latin typeface="Alexandria"/>
              </a:rPr>
              <a:t>Preserving and enhancing market share.</a:t>
            </a:r>
          </a:p>
          <a:p>
            <a:pPr marL="285750" indent="-285750" algn="just">
              <a:lnSpc>
                <a:spcPct val="150000"/>
              </a:lnSpc>
              <a:buFont typeface="Arial" panose="020B0604020202020204" pitchFamily="34" charset="0"/>
              <a:buChar char="•"/>
            </a:pPr>
            <a:r>
              <a:rPr lang="en-US" sz="1400" dirty="0">
                <a:latin typeface="Alexandria"/>
              </a:rPr>
              <a:t>Building brand awareness and trust.</a:t>
            </a:r>
          </a:p>
          <a:p>
            <a:pPr marL="285750" indent="-285750" algn="just">
              <a:lnSpc>
                <a:spcPct val="150000"/>
              </a:lnSpc>
              <a:buFont typeface="Arial" panose="020B0604020202020204" pitchFamily="34" charset="0"/>
              <a:buChar char="•"/>
            </a:pPr>
            <a:r>
              <a:rPr lang="en-US" sz="1400" dirty="0">
                <a:latin typeface="Alexandria"/>
              </a:rPr>
              <a:t>Improving promotional effectiveness.</a:t>
            </a:r>
          </a:p>
          <a:p>
            <a:pPr marL="285750" indent="-285750" algn="just">
              <a:lnSpc>
                <a:spcPct val="150000"/>
              </a:lnSpc>
              <a:buFont typeface="Arial" panose="020B0604020202020204" pitchFamily="34" charset="0"/>
              <a:buChar char="•"/>
            </a:pPr>
            <a:r>
              <a:rPr lang="en-US" sz="1400" dirty="0">
                <a:latin typeface="Alexandria"/>
              </a:rPr>
              <a:t>Establishing a sustainable competitive advantage.</a:t>
            </a:r>
          </a:p>
          <a:p>
            <a:pPr marL="285750" indent="-285750" algn="just">
              <a:lnSpc>
                <a:spcPct val="150000"/>
              </a:lnSpc>
              <a:buFont typeface="Arial" panose="020B0604020202020204" pitchFamily="34" charset="0"/>
              <a:buChar char="•"/>
            </a:pPr>
            <a:r>
              <a:rPr lang="en-US" sz="1400" dirty="0">
                <a:latin typeface="Alexandria"/>
              </a:rPr>
              <a:t>Informing and educating the market.</a:t>
            </a:r>
          </a:p>
        </p:txBody>
      </p:sp>
      <p:sp>
        <p:nvSpPr>
          <p:cNvPr id="4" name="Google Shape;6210;p53">
            <a:extLst>
              <a:ext uri="{FF2B5EF4-FFF2-40B4-BE49-F238E27FC236}">
                <a16:creationId xmlns:a16="http://schemas.microsoft.com/office/drawing/2014/main" id="{B6CE4322-63E7-648E-9181-D8667C2D09C9}"/>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7" name="Google Shape;8481;p58">
            <a:extLst>
              <a:ext uri="{FF2B5EF4-FFF2-40B4-BE49-F238E27FC236}">
                <a16:creationId xmlns:a16="http://schemas.microsoft.com/office/drawing/2014/main" id="{085D45C1-7936-ED0C-ACDD-53FF80A09F83}"/>
              </a:ext>
            </a:extLst>
          </p:cNvPr>
          <p:cNvGrpSpPr/>
          <p:nvPr/>
        </p:nvGrpSpPr>
        <p:grpSpPr>
          <a:xfrm>
            <a:off x="5112884" y="3604960"/>
            <a:ext cx="414109" cy="441067"/>
            <a:chOff x="5421475" y="1945825"/>
            <a:chExt cx="278050" cy="296150"/>
          </a:xfrm>
        </p:grpSpPr>
        <p:sp>
          <p:nvSpPr>
            <p:cNvPr id="9" name="Google Shape;8482;p58">
              <a:extLst>
                <a:ext uri="{FF2B5EF4-FFF2-40B4-BE49-F238E27FC236}">
                  <a16:creationId xmlns:a16="http://schemas.microsoft.com/office/drawing/2014/main" id="{4198D12E-BED8-5E5B-8A80-7E2619A9B6AD}"/>
                </a:ext>
              </a:extLst>
            </p:cNvPr>
            <p:cNvSpPr/>
            <p:nvPr/>
          </p:nvSpPr>
          <p:spPr>
            <a:xfrm>
              <a:off x="5472650" y="1999375"/>
              <a:ext cx="172525" cy="242600"/>
            </a:xfrm>
            <a:custGeom>
              <a:avLst/>
              <a:gdLst/>
              <a:ahLst/>
              <a:cxnLst/>
              <a:rect l="l" t="t" r="r" b="b"/>
              <a:pathLst>
                <a:path w="6901" h="9704" extrusionOk="0">
                  <a:moveTo>
                    <a:pt x="1765" y="1355"/>
                  </a:moveTo>
                  <a:cubicBezTo>
                    <a:pt x="1986" y="1355"/>
                    <a:pt x="2143" y="1513"/>
                    <a:pt x="2143" y="1702"/>
                  </a:cubicBezTo>
                  <a:lnTo>
                    <a:pt x="2143" y="2048"/>
                  </a:lnTo>
                  <a:lnTo>
                    <a:pt x="1765" y="2048"/>
                  </a:lnTo>
                  <a:cubicBezTo>
                    <a:pt x="1671" y="2048"/>
                    <a:pt x="1545" y="2048"/>
                    <a:pt x="1419" y="2111"/>
                  </a:cubicBezTo>
                  <a:lnTo>
                    <a:pt x="1419" y="1702"/>
                  </a:lnTo>
                  <a:cubicBezTo>
                    <a:pt x="1419" y="1513"/>
                    <a:pt x="1576" y="1355"/>
                    <a:pt x="1765" y="1355"/>
                  </a:cubicBezTo>
                  <a:close/>
                  <a:moveTo>
                    <a:pt x="3151" y="631"/>
                  </a:moveTo>
                  <a:cubicBezTo>
                    <a:pt x="3341" y="631"/>
                    <a:pt x="3498" y="788"/>
                    <a:pt x="3498" y="1009"/>
                  </a:cubicBezTo>
                  <a:lnTo>
                    <a:pt x="3498" y="2111"/>
                  </a:lnTo>
                  <a:cubicBezTo>
                    <a:pt x="3404" y="2048"/>
                    <a:pt x="3277" y="2017"/>
                    <a:pt x="3151" y="2017"/>
                  </a:cubicBezTo>
                  <a:lnTo>
                    <a:pt x="2805" y="2017"/>
                  </a:lnTo>
                  <a:lnTo>
                    <a:pt x="2805" y="1009"/>
                  </a:lnTo>
                  <a:cubicBezTo>
                    <a:pt x="2805" y="788"/>
                    <a:pt x="2962" y="631"/>
                    <a:pt x="3151" y="631"/>
                  </a:cubicBezTo>
                  <a:close/>
                  <a:moveTo>
                    <a:pt x="4538" y="1355"/>
                  </a:moveTo>
                  <a:cubicBezTo>
                    <a:pt x="4727" y="1355"/>
                    <a:pt x="4884" y="1513"/>
                    <a:pt x="4884" y="1702"/>
                  </a:cubicBezTo>
                  <a:lnTo>
                    <a:pt x="4884" y="3088"/>
                  </a:lnTo>
                  <a:cubicBezTo>
                    <a:pt x="4884" y="3277"/>
                    <a:pt x="4727" y="3435"/>
                    <a:pt x="4538" y="3435"/>
                  </a:cubicBezTo>
                  <a:cubicBezTo>
                    <a:pt x="4349" y="3435"/>
                    <a:pt x="4191" y="3277"/>
                    <a:pt x="4191" y="3088"/>
                  </a:cubicBezTo>
                  <a:lnTo>
                    <a:pt x="4191" y="1702"/>
                  </a:lnTo>
                  <a:cubicBezTo>
                    <a:pt x="4191" y="1513"/>
                    <a:pt x="4349" y="1355"/>
                    <a:pt x="4538" y="1355"/>
                  </a:cubicBezTo>
                  <a:close/>
                  <a:moveTo>
                    <a:pt x="5924" y="2017"/>
                  </a:moveTo>
                  <a:cubicBezTo>
                    <a:pt x="6113" y="2017"/>
                    <a:pt x="6270" y="2174"/>
                    <a:pt x="6270" y="2363"/>
                  </a:cubicBezTo>
                  <a:lnTo>
                    <a:pt x="6270" y="3088"/>
                  </a:lnTo>
                  <a:cubicBezTo>
                    <a:pt x="6270" y="3277"/>
                    <a:pt x="6113" y="3435"/>
                    <a:pt x="5924" y="3435"/>
                  </a:cubicBezTo>
                  <a:cubicBezTo>
                    <a:pt x="5703" y="3435"/>
                    <a:pt x="5546" y="3277"/>
                    <a:pt x="5546" y="3088"/>
                  </a:cubicBezTo>
                  <a:lnTo>
                    <a:pt x="5546" y="2363"/>
                  </a:lnTo>
                  <a:cubicBezTo>
                    <a:pt x="5546" y="2174"/>
                    <a:pt x="5703" y="2017"/>
                    <a:pt x="5924" y="2017"/>
                  </a:cubicBezTo>
                  <a:close/>
                  <a:moveTo>
                    <a:pt x="3120" y="2741"/>
                  </a:moveTo>
                  <a:cubicBezTo>
                    <a:pt x="3309" y="2741"/>
                    <a:pt x="3467" y="2899"/>
                    <a:pt x="3467" y="3088"/>
                  </a:cubicBezTo>
                  <a:cubicBezTo>
                    <a:pt x="3467" y="3277"/>
                    <a:pt x="3309" y="3435"/>
                    <a:pt x="3120" y="3435"/>
                  </a:cubicBezTo>
                  <a:lnTo>
                    <a:pt x="1734" y="3435"/>
                  </a:lnTo>
                  <a:cubicBezTo>
                    <a:pt x="1545" y="3435"/>
                    <a:pt x="1387" y="3592"/>
                    <a:pt x="1387" y="3781"/>
                  </a:cubicBezTo>
                  <a:cubicBezTo>
                    <a:pt x="1387" y="4002"/>
                    <a:pt x="1545" y="4159"/>
                    <a:pt x="1734" y="4159"/>
                  </a:cubicBezTo>
                  <a:cubicBezTo>
                    <a:pt x="2679" y="4159"/>
                    <a:pt x="3467" y="4947"/>
                    <a:pt x="3467" y="5892"/>
                  </a:cubicBezTo>
                  <a:cubicBezTo>
                    <a:pt x="3467" y="6081"/>
                    <a:pt x="3624" y="6238"/>
                    <a:pt x="3845" y="6238"/>
                  </a:cubicBezTo>
                  <a:cubicBezTo>
                    <a:pt x="4034" y="6238"/>
                    <a:pt x="4191" y="6081"/>
                    <a:pt x="4191" y="5892"/>
                  </a:cubicBezTo>
                  <a:cubicBezTo>
                    <a:pt x="4191" y="5167"/>
                    <a:pt x="3876" y="4537"/>
                    <a:pt x="3435" y="4096"/>
                  </a:cubicBezTo>
                  <a:cubicBezTo>
                    <a:pt x="3593" y="4065"/>
                    <a:pt x="3750" y="4002"/>
                    <a:pt x="3876" y="3876"/>
                  </a:cubicBezTo>
                  <a:cubicBezTo>
                    <a:pt x="4065" y="4033"/>
                    <a:pt x="4317" y="4159"/>
                    <a:pt x="4569" y="4159"/>
                  </a:cubicBezTo>
                  <a:cubicBezTo>
                    <a:pt x="4853" y="4159"/>
                    <a:pt x="5073" y="4033"/>
                    <a:pt x="5294" y="3876"/>
                  </a:cubicBezTo>
                  <a:cubicBezTo>
                    <a:pt x="5483" y="4033"/>
                    <a:pt x="5703" y="4159"/>
                    <a:pt x="5987" y="4159"/>
                  </a:cubicBezTo>
                  <a:cubicBezTo>
                    <a:pt x="6113" y="4159"/>
                    <a:pt x="6239" y="4096"/>
                    <a:pt x="6333" y="4065"/>
                  </a:cubicBezTo>
                  <a:lnTo>
                    <a:pt x="6333" y="5167"/>
                  </a:lnTo>
                  <a:cubicBezTo>
                    <a:pt x="6333" y="5923"/>
                    <a:pt x="5861" y="6554"/>
                    <a:pt x="5199" y="6774"/>
                  </a:cubicBezTo>
                  <a:cubicBezTo>
                    <a:pt x="5042" y="6837"/>
                    <a:pt x="4979" y="6995"/>
                    <a:pt x="4979" y="7089"/>
                  </a:cubicBezTo>
                  <a:lnTo>
                    <a:pt x="4979" y="7562"/>
                  </a:lnTo>
                  <a:lnTo>
                    <a:pt x="2206" y="7562"/>
                  </a:lnTo>
                  <a:lnTo>
                    <a:pt x="2206" y="7089"/>
                  </a:lnTo>
                  <a:cubicBezTo>
                    <a:pt x="2206" y="6932"/>
                    <a:pt x="2143" y="6837"/>
                    <a:pt x="1986" y="6774"/>
                  </a:cubicBezTo>
                  <a:cubicBezTo>
                    <a:pt x="1261" y="6554"/>
                    <a:pt x="820" y="5892"/>
                    <a:pt x="820" y="5167"/>
                  </a:cubicBezTo>
                  <a:lnTo>
                    <a:pt x="820" y="3750"/>
                  </a:lnTo>
                  <a:lnTo>
                    <a:pt x="726" y="3750"/>
                  </a:lnTo>
                  <a:cubicBezTo>
                    <a:pt x="726" y="3151"/>
                    <a:pt x="1198" y="2741"/>
                    <a:pt x="1734" y="2741"/>
                  </a:cubicBezTo>
                  <a:close/>
                  <a:moveTo>
                    <a:pt x="5199" y="8286"/>
                  </a:moveTo>
                  <a:cubicBezTo>
                    <a:pt x="5388" y="8286"/>
                    <a:pt x="5546" y="8444"/>
                    <a:pt x="5546" y="8633"/>
                  </a:cubicBezTo>
                  <a:lnTo>
                    <a:pt x="5546" y="8979"/>
                  </a:lnTo>
                  <a:lnTo>
                    <a:pt x="1387" y="8979"/>
                  </a:lnTo>
                  <a:lnTo>
                    <a:pt x="1387" y="8633"/>
                  </a:lnTo>
                  <a:cubicBezTo>
                    <a:pt x="1387" y="8444"/>
                    <a:pt x="1545" y="8286"/>
                    <a:pt x="1734" y="8286"/>
                  </a:cubicBezTo>
                  <a:close/>
                  <a:moveTo>
                    <a:pt x="3120" y="1"/>
                  </a:moveTo>
                  <a:cubicBezTo>
                    <a:pt x="2647" y="1"/>
                    <a:pt x="2269" y="316"/>
                    <a:pt x="2143" y="757"/>
                  </a:cubicBezTo>
                  <a:cubicBezTo>
                    <a:pt x="2017" y="725"/>
                    <a:pt x="1891" y="694"/>
                    <a:pt x="1734" y="694"/>
                  </a:cubicBezTo>
                  <a:cubicBezTo>
                    <a:pt x="1167" y="694"/>
                    <a:pt x="726" y="1166"/>
                    <a:pt x="726" y="1702"/>
                  </a:cubicBezTo>
                  <a:lnTo>
                    <a:pt x="726" y="2426"/>
                  </a:lnTo>
                  <a:cubicBezTo>
                    <a:pt x="285" y="2678"/>
                    <a:pt x="1" y="3214"/>
                    <a:pt x="1" y="3750"/>
                  </a:cubicBezTo>
                  <a:lnTo>
                    <a:pt x="1" y="5136"/>
                  </a:lnTo>
                  <a:cubicBezTo>
                    <a:pt x="1" y="6081"/>
                    <a:pt x="568" y="6932"/>
                    <a:pt x="1387" y="7341"/>
                  </a:cubicBezTo>
                  <a:lnTo>
                    <a:pt x="1387" y="7656"/>
                  </a:lnTo>
                  <a:cubicBezTo>
                    <a:pt x="1009" y="7814"/>
                    <a:pt x="694" y="8160"/>
                    <a:pt x="694" y="8633"/>
                  </a:cubicBezTo>
                  <a:lnTo>
                    <a:pt x="694" y="9357"/>
                  </a:lnTo>
                  <a:cubicBezTo>
                    <a:pt x="694" y="9546"/>
                    <a:pt x="852" y="9704"/>
                    <a:pt x="1041" y="9704"/>
                  </a:cubicBezTo>
                  <a:lnTo>
                    <a:pt x="5892" y="9704"/>
                  </a:lnTo>
                  <a:cubicBezTo>
                    <a:pt x="6081" y="9704"/>
                    <a:pt x="6239" y="9546"/>
                    <a:pt x="6239" y="9357"/>
                  </a:cubicBezTo>
                  <a:lnTo>
                    <a:pt x="6239" y="8633"/>
                  </a:lnTo>
                  <a:cubicBezTo>
                    <a:pt x="6239" y="8192"/>
                    <a:pt x="5955" y="7814"/>
                    <a:pt x="5514" y="7656"/>
                  </a:cubicBezTo>
                  <a:lnTo>
                    <a:pt x="5514" y="7341"/>
                  </a:lnTo>
                  <a:cubicBezTo>
                    <a:pt x="6365" y="6932"/>
                    <a:pt x="6901" y="6081"/>
                    <a:pt x="6901" y="5136"/>
                  </a:cubicBezTo>
                  <a:lnTo>
                    <a:pt x="6901" y="2363"/>
                  </a:lnTo>
                  <a:cubicBezTo>
                    <a:pt x="6901" y="1796"/>
                    <a:pt x="6428" y="1355"/>
                    <a:pt x="5892" y="1355"/>
                  </a:cubicBezTo>
                  <a:cubicBezTo>
                    <a:pt x="5766" y="1355"/>
                    <a:pt x="5609" y="1387"/>
                    <a:pt x="5483" y="1418"/>
                  </a:cubicBezTo>
                  <a:cubicBezTo>
                    <a:pt x="5357" y="1009"/>
                    <a:pt x="4979" y="694"/>
                    <a:pt x="4506" y="694"/>
                  </a:cubicBezTo>
                  <a:cubicBezTo>
                    <a:pt x="4380" y="694"/>
                    <a:pt x="4223" y="725"/>
                    <a:pt x="4097" y="757"/>
                  </a:cubicBezTo>
                  <a:cubicBezTo>
                    <a:pt x="4002" y="316"/>
                    <a:pt x="3593" y="1"/>
                    <a:pt x="312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483;p58">
              <a:extLst>
                <a:ext uri="{FF2B5EF4-FFF2-40B4-BE49-F238E27FC236}">
                  <a16:creationId xmlns:a16="http://schemas.microsoft.com/office/drawing/2014/main" id="{410FFB3B-A56A-64F8-BEED-95EC404E8CC6}"/>
                </a:ext>
              </a:extLst>
            </p:cNvPr>
            <p:cNvSpPr/>
            <p:nvPr/>
          </p:nvSpPr>
          <p:spPr>
            <a:xfrm>
              <a:off x="5559300" y="1945825"/>
              <a:ext cx="18150" cy="44125"/>
            </a:xfrm>
            <a:custGeom>
              <a:avLst/>
              <a:gdLst/>
              <a:ahLst/>
              <a:cxnLst/>
              <a:rect l="l" t="t" r="r" b="b"/>
              <a:pathLst>
                <a:path w="726" h="1765" extrusionOk="0">
                  <a:moveTo>
                    <a:pt x="379" y="0"/>
                  </a:moveTo>
                  <a:cubicBezTo>
                    <a:pt x="158" y="0"/>
                    <a:pt x="1" y="158"/>
                    <a:pt x="1" y="347"/>
                  </a:cubicBezTo>
                  <a:lnTo>
                    <a:pt x="1" y="1418"/>
                  </a:lnTo>
                  <a:cubicBezTo>
                    <a:pt x="1" y="1607"/>
                    <a:pt x="158" y="1764"/>
                    <a:pt x="379" y="1764"/>
                  </a:cubicBezTo>
                  <a:cubicBezTo>
                    <a:pt x="568" y="1764"/>
                    <a:pt x="725" y="1607"/>
                    <a:pt x="725" y="1418"/>
                  </a:cubicBezTo>
                  <a:lnTo>
                    <a:pt x="725" y="347"/>
                  </a:lnTo>
                  <a:cubicBezTo>
                    <a:pt x="725" y="158"/>
                    <a:pt x="568" y="0"/>
                    <a:pt x="37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484;p58">
              <a:extLst>
                <a:ext uri="{FF2B5EF4-FFF2-40B4-BE49-F238E27FC236}">
                  <a16:creationId xmlns:a16="http://schemas.microsoft.com/office/drawing/2014/main" id="{E1B2A798-388B-D5E5-22B5-DFC519E29397}"/>
                </a:ext>
              </a:extLst>
            </p:cNvPr>
            <p:cNvSpPr/>
            <p:nvPr/>
          </p:nvSpPr>
          <p:spPr>
            <a:xfrm>
              <a:off x="5611275" y="1963925"/>
              <a:ext cx="35475" cy="34500"/>
            </a:xfrm>
            <a:custGeom>
              <a:avLst/>
              <a:gdLst/>
              <a:ahLst/>
              <a:cxnLst/>
              <a:rect l="l" t="t" r="r" b="b"/>
              <a:pathLst>
                <a:path w="1419" h="1380" extrusionOk="0">
                  <a:moveTo>
                    <a:pt x="1076" y="1"/>
                  </a:moveTo>
                  <a:cubicBezTo>
                    <a:pt x="985" y="1"/>
                    <a:pt x="899" y="32"/>
                    <a:pt x="851" y="95"/>
                  </a:cubicBezTo>
                  <a:lnTo>
                    <a:pt x="127" y="788"/>
                  </a:lnTo>
                  <a:cubicBezTo>
                    <a:pt x="1" y="914"/>
                    <a:pt x="1" y="1166"/>
                    <a:pt x="127" y="1261"/>
                  </a:cubicBezTo>
                  <a:cubicBezTo>
                    <a:pt x="190" y="1340"/>
                    <a:pt x="284" y="1379"/>
                    <a:pt x="375" y="1379"/>
                  </a:cubicBezTo>
                  <a:cubicBezTo>
                    <a:pt x="466" y="1379"/>
                    <a:pt x="552" y="1340"/>
                    <a:pt x="599" y="1261"/>
                  </a:cubicBezTo>
                  <a:lnTo>
                    <a:pt x="1324" y="568"/>
                  </a:lnTo>
                  <a:cubicBezTo>
                    <a:pt x="1419" y="442"/>
                    <a:pt x="1419" y="221"/>
                    <a:pt x="1324" y="95"/>
                  </a:cubicBezTo>
                  <a:cubicBezTo>
                    <a:pt x="1261" y="32"/>
                    <a:pt x="1167" y="1"/>
                    <a:pt x="107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8485;p58">
              <a:extLst>
                <a:ext uri="{FF2B5EF4-FFF2-40B4-BE49-F238E27FC236}">
                  <a16:creationId xmlns:a16="http://schemas.microsoft.com/office/drawing/2014/main" id="{3E079835-17FD-CAB4-9740-2D4615D023AB}"/>
                </a:ext>
              </a:extLst>
            </p:cNvPr>
            <p:cNvSpPr/>
            <p:nvPr/>
          </p:nvSpPr>
          <p:spPr>
            <a:xfrm>
              <a:off x="5664050" y="2067900"/>
              <a:ext cx="35475" cy="17350"/>
            </a:xfrm>
            <a:custGeom>
              <a:avLst/>
              <a:gdLst/>
              <a:ahLst/>
              <a:cxnLst/>
              <a:rect l="l" t="t" r="r" b="b"/>
              <a:pathLst>
                <a:path w="1419" h="694" extrusionOk="0">
                  <a:moveTo>
                    <a:pt x="347" y="0"/>
                  </a:moveTo>
                  <a:cubicBezTo>
                    <a:pt x="158" y="0"/>
                    <a:pt x="1" y="158"/>
                    <a:pt x="1" y="347"/>
                  </a:cubicBezTo>
                  <a:cubicBezTo>
                    <a:pt x="1" y="536"/>
                    <a:pt x="158" y="694"/>
                    <a:pt x="347" y="694"/>
                  </a:cubicBezTo>
                  <a:lnTo>
                    <a:pt x="1040" y="694"/>
                  </a:lnTo>
                  <a:cubicBezTo>
                    <a:pt x="1261" y="694"/>
                    <a:pt x="1418" y="536"/>
                    <a:pt x="1418" y="347"/>
                  </a:cubicBezTo>
                  <a:cubicBezTo>
                    <a:pt x="1418" y="158"/>
                    <a:pt x="1261" y="0"/>
                    <a:pt x="104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486;p58">
              <a:extLst>
                <a:ext uri="{FF2B5EF4-FFF2-40B4-BE49-F238E27FC236}">
                  <a16:creationId xmlns:a16="http://schemas.microsoft.com/office/drawing/2014/main" id="{E74D09E4-6609-24C9-CA8F-213BD364DFAD}"/>
                </a:ext>
              </a:extLst>
            </p:cNvPr>
            <p:cNvSpPr/>
            <p:nvPr/>
          </p:nvSpPr>
          <p:spPr>
            <a:xfrm>
              <a:off x="5421475" y="2067900"/>
              <a:ext cx="35450" cy="17350"/>
            </a:xfrm>
            <a:custGeom>
              <a:avLst/>
              <a:gdLst/>
              <a:ahLst/>
              <a:cxnLst/>
              <a:rect l="l" t="t" r="r" b="b"/>
              <a:pathLst>
                <a:path w="1418" h="694" extrusionOk="0">
                  <a:moveTo>
                    <a:pt x="378" y="0"/>
                  </a:moveTo>
                  <a:cubicBezTo>
                    <a:pt x="158" y="0"/>
                    <a:pt x="0" y="158"/>
                    <a:pt x="0" y="347"/>
                  </a:cubicBezTo>
                  <a:cubicBezTo>
                    <a:pt x="0" y="536"/>
                    <a:pt x="158" y="694"/>
                    <a:pt x="378" y="694"/>
                  </a:cubicBezTo>
                  <a:lnTo>
                    <a:pt x="1071" y="694"/>
                  </a:lnTo>
                  <a:cubicBezTo>
                    <a:pt x="1260" y="694"/>
                    <a:pt x="1418" y="536"/>
                    <a:pt x="1418" y="347"/>
                  </a:cubicBez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8487;p58">
              <a:extLst>
                <a:ext uri="{FF2B5EF4-FFF2-40B4-BE49-F238E27FC236}">
                  <a16:creationId xmlns:a16="http://schemas.microsoft.com/office/drawing/2014/main" id="{8C9CD75C-5640-9A47-1BC3-2C2C6070BAF8}"/>
                </a:ext>
              </a:extLst>
            </p:cNvPr>
            <p:cNvSpPr/>
            <p:nvPr/>
          </p:nvSpPr>
          <p:spPr>
            <a:xfrm>
              <a:off x="5490000" y="1963925"/>
              <a:ext cx="35450" cy="33900"/>
            </a:xfrm>
            <a:custGeom>
              <a:avLst/>
              <a:gdLst/>
              <a:ahLst/>
              <a:cxnLst/>
              <a:rect l="l" t="t" r="r" b="b"/>
              <a:pathLst>
                <a:path w="1418" h="1356" extrusionOk="0">
                  <a:moveTo>
                    <a:pt x="343" y="1"/>
                  </a:moveTo>
                  <a:cubicBezTo>
                    <a:pt x="252" y="1"/>
                    <a:pt x="158" y="32"/>
                    <a:pt x="95" y="95"/>
                  </a:cubicBezTo>
                  <a:cubicBezTo>
                    <a:pt x="0" y="221"/>
                    <a:pt x="0" y="442"/>
                    <a:pt x="95" y="568"/>
                  </a:cubicBezTo>
                  <a:lnTo>
                    <a:pt x="819" y="1261"/>
                  </a:lnTo>
                  <a:cubicBezTo>
                    <a:pt x="866" y="1324"/>
                    <a:pt x="953" y="1356"/>
                    <a:pt x="1044" y="1356"/>
                  </a:cubicBezTo>
                  <a:cubicBezTo>
                    <a:pt x="1134" y="1356"/>
                    <a:pt x="1229" y="1324"/>
                    <a:pt x="1292" y="1261"/>
                  </a:cubicBezTo>
                  <a:cubicBezTo>
                    <a:pt x="1418" y="1166"/>
                    <a:pt x="1418" y="914"/>
                    <a:pt x="1292" y="788"/>
                  </a:cubicBezTo>
                  <a:lnTo>
                    <a:pt x="567" y="95"/>
                  </a:lnTo>
                  <a:cubicBezTo>
                    <a:pt x="520" y="32"/>
                    <a:pt x="433" y="1"/>
                    <a:pt x="34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8488;p58">
              <a:extLst>
                <a:ext uri="{FF2B5EF4-FFF2-40B4-BE49-F238E27FC236}">
                  <a16:creationId xmlns:a16="http://schemas.microsoft.com/office/drawing/2014/main" id="{AF8B169D-4727-D107-65B6-25845230CC0C}"/>
                </a:ext>
              </a:extLst>
            </p:cNvPr>
            <p:cNvSpPr/>
            <p:nvPr/>
          </p:nvSpPr>
          <p:spPr>
            <a:xfrm>
              <a:off x="5437225" y="1997650"/>
              <a:ext cx="37825" cy="26325"/>
            </a:xfrm>
            <a:custGeom>
              <a:avLst/>
              <a:gdLst/>
              <a:ahLst/>
              <a:cxnLst/>
              <a:rect l="l" t="t" r="r" b="b"/>
              <a:pathLst>
                <a:path w="1513" h="1053" extrusionOk="0">
                  <a:moveTo>
                    <a:pt x="422" y="0"/>
                  </a:moveTo>
                  <a:cubicBezTo>
                    <a:pt x="285" y="0"/>
                    <a:pt x="140" y="81"/>
                    <a:pt x="95" y="196"/>
                  </a:cubicBezTo>
                  <a:cubicBezTo>
                    <a:pt x="0" y="353"/>
                    <a:pt x="95" y="574"/>
                    <a:pt x="252" y="668"/>
                  </a:cubicBezTo>
                  <a:lnTo>
                    <a:pt x="945" y="1015"/>
                  </a:lnTo>
                  <a:cubicBezTo>
                    <a:pt x="989" y="1041"/>
                    <a:pt x="1039" y="1052"/>
                    <a:pt x="1091" y="1052"/>
                  </a:cubicBezTo>
                  <a:cubicBezTo>
                    <a:pt x="1227" y="1052"/>
                    <a:pt x="1372" y="971"/>
                    <a:pt x="1418" y="857"/>
                  </a:cubicBezTo>
                  <a:cubicBezTo>
                    <a:pt x="1512" y="700"/>
                    <a:pt x="1418" y="479"/>
                    <a:pt x="1260" y="385"/>
                  </a:cubicBezTo>
                  <a:lnTo>
                    <a:pt x="567" y="38"/>
                  </a:lnTo>
                  <a:cubicBezTo>
                    <a:pt x="524" y="12"/>
                    <a:pt x="473" y="0"/>
                    <a:pt x="4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8489;p58">
              <a:extLst>
                <a:ext uri="{FF2B5EF4-FFF2-40B4-BE49-F238E27FC236}">
                  <a16:creationId xmlns:a16="http://schemas.microsoft.com/office/drawing/2014/main" id="{2ADC3F0A-AFD9-1E26-A56F-8B4A67F048B0}"/>
                </a:ext>
              </a:extLst>
            </p:cNvPr>
            <p:cNvSpPr/>
            <p:nvPr/>
          </p:nvSpPr>
          <p:spPr>
            <a:xfrm>
              <a:off x="5645150" y="1998300"/>
              <a:ext cx="37825" cy="26900"/>
            </a:xfrm>
            <a:custGeom>
              <a:avLst/>
              <a:gdLst/>
              <a:ahLst/>
              <a:cxnLst/>
              <a:rect l="l" t="t" r="r" b="b"/>
              <a:pathLst>
                <a:path w="1513" h="1076" extrusionOk="0">
                  <a:moveTo>
                    <a:pt x="1098" y="0"/>
                  </a:moveTo>
                  <a:cubicBezTo>
                    <a:pt x="1046" y="0"/>
                    <a:pt x="994" y="14"/>
                    <a:pt x="946" y="44"/>
                  </a:cubicBezTo>
                  <a:lnTo>
                    <a:pt x="253" y="422"/>
                  </a:lnTo>
                  <a:cubicBezTo>
                    <a:pt x="95" y="485"/>
                    <a:pt x="1" y="674"/>
                    <a:pt x="95" y="894"/>
                  </a:cubicBezTo>
                  <a:cubicBezTo>
                    <a:pt x="142" y="1011"/>
                    <a:pt x="258" y="1076"/>
                    <a:pt x="405" y="1076"/>
                  </a:cubicBezTo>
                  <a:cubicBezTo>
                    <a:pt x="456" y="1076"/>
                    <a:pt x="511" y="1068"/>
                    <a:pt x="568" y="1052"/>
                  </a:cubicBezTo>
                  <a:lnTo>
                    <a:pt x="1261" y="674"/>
                  </a:lnTo>
                  <a:cubicBezTo>
                    <a:pt x="1418" y="611"/>
                    <a:pt x="1513" y="422"/>
                    <a:pt x="1418" y="201"/>
                  </a:cubicBezTo>
                  <a:cubicBezTo>
                    <a:pt x="1331" y="71"/>
                    <a:pt x="1214" y="0"/>
                    <a:pt x="109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20" name="Google Shape;8442;p58">
            <a:extLst>
              <a:ext uri="{FF2B5EF4-FFF2-40B4-BE49-F238E27FC236}">
                <a16:creationId xmlns:a16="http://schemas.microsoft.com/office/drawing/2014/main" id="{8661AB8D-78D3-6B9D-894E-9F3ABA08B355}"/>
              </a:ext>
            </a:extLst>
          </p:cNvPr>
          <p:cNvGrpSpPr/>
          <p:nvPr/>
        </p:nvGrpSpPr>
        <p:grpSpPr>
          <a:xfrm>
            <a:off x="5112884" y="2984766"/>
            <a:ext cx="443449" cy="443113"/>
            <a:chOff x="1413250" y="2680675"/>
            <a:chExt cx="297750" cy="297525"/>
          </a:xfrm>
        </p:grpSpPr>
        <p:sp>
          <p:nvSpPr>
            <p:cNvPr id="21" name="Google Shape;8443;p58">
              <a:extLst>
                <a:ext uri="{FF2B5EF4-FFF2-40B4-BE49-F238E27FC236}">
                  <a16:creationId xmlns:a16="http://schemas.microsoft.com/office/drawing/2014/main" id="{C80C23B0-33F2-D23C-07DD-361FBCC40BB8}"/>
                </a:ext>
              </a:extLst>
            </p:cNvPr>
            <p:cNvSpPr/>
            <p:nvPr/>
          </p:nvSpPr>
          <p:spPr>
            <a:xfrm>
              <a:off x="1413250" y="2680675"/>
              <a:ext cx="297750" cy="297525"/>
            </a:xfrm>
            <a:custGeom>
              <a:avLst/>
              <a:gdLst/>
              <a:ahLst/>
              <a:cxnLst/>
              <a:rect l="l" t="t" r="r" b="b"/>
              <a:pathLst>
                <a:path w="11910" h="11901" extrusionOk="0">
                  <a:moveTo>
                    <a:pt x="10460" y="1418"/>
                  </a:moveTo>
                  <a:lnTo>
                    <a:pt x="10460" y="7719"/>
                  </a:lnTo>
                  <a:lnTo>
                    <a:pt x="1387" y="7719"/>
                  </a:lnTo>
                  <a:lnTo>
                    <a:pt x="1387" y="1418"/>
                  </a:lnTo>
                  <a:close/>
                  <a:moveTo>
                    <a:pt x="5577" y="8380"/>
                  </a:moveTo>
                  <a:lnTo>
                    <a:pt x="5577" y="9105"/>
                  </a:lnTo>
                  <a:lnTo>
                    <a:pt x="5167" y="9105"/>
                  </a:lnTo>
                  <a:lnTo>
                    <a:pt x="5451" y="8380"/>
                  </a:lnTo>
                  <a:close/>
                  <a:moveTo>
                    <a:pt x="6396" y="8380"/>
                  </a:moveTo>
                  <a:lnTo>
                    <a:pt x="6679" y="9105"/>
                  </a:lnTo>
                  <a:lnTo>
                    <a:pt x="6270" y="9105"/>
                  </a:lnTo>
                  <a:lnTo>
                    <a:pt x="6270" y="8380"/>
                  </a:lnTo>
                  <a:close/>
                  <a:moveTo>
                    <a:pt x="5955" y="0"/>
                  </a:moveTo>
                  <a:cubicBezTo>
                    <a:pt x="5766" y="0"/>
                    <a:pt x="5608" y="158"/>
                    <a:pt x="5608" y="347"/>
                  </a:cubicBezTo>
                  <a:lnTo>
                    <a:pt x="5608" y="725"/>
                  </a:lnTo>
                  <a:lnTo>
                    <a:pt x="378" y="725"/>
                  </a:lnTo>
                  <a:cubicBezTo>
                    <a:pt x="158" y="725"/>
                    <a:pt x="0" y="882"/>
                    <a:pt x="0" y="1071"/>
                  </a:cubicBezTo>
                  <a:cubicBezTo>
                    <a:pt x="0" y="1260"/>
                    <a:pt x="158" y="1418"/>
                    <a:pt x="378" y="1418"/>
                  </a:cubicBezTo>
                  <a:lnTo>
                    <a:pt x="725" y="1418"/>
                  </a:lnTo>
                  <a:lnTo>
                    <a:pt x="725" y="7719"/>
                  </a:lnTo>
                  <a:lnTo>
                    <a:pt x="378" y="7719"/>
                  </a:lnTo>
                  <a:cubicBezTo>
                    <a:pt x="189" y="7719"/>
                    <a:pt x="32" y="7876"/>
                    <a:pt x="32" y="8097"/>
                  </a:cubicBezTo>
                  <a:cubicBezTo>
                    <a:pt x="32" y="8286"/>
                    <a:pt x="189" y="8443"/>
                    <a:pt x="378" y="8443"/>
                  </a:cubicBezTo>
                  <a:lnTo>
                    <a:pt x="4758" y="8443"/>
                  </a:lnTo>
                  <a:lnTo>
                    <a:pt x="3560" y="11436"/>
                  </a:lnTo>
                  <a:cubicBezTo>
                    <a:pt x="3497" y="11625"/>
                    <a:pt x="3560" y="11814"/>
                    <a:pt x="3749" y="11877"/>
                  </a:cubicBezTo>
                  <a:cubicBezTo>
                    <a:pt x="3803" y="11893"/>
                    <a:pt x="3855" y="11901"/>
                    <a:pt x="3903" y="11901"/>
                  </a:cubicBezTo>
                  <a:cubicBezTo>
                    <a:pt x="4052" y="11901"/>
                    <a:pt x="4167" y="11824"/>
                    <a:pt x="4191" y="11657"/>
                  </a:cubicBezTo>
                  <a:lnTo>
                    <a:pt x="4947" y="9830"/>
                  </a:lnTo>
                  <a:lnTo>
                    <a:pt x="5608" y="9830"/>
                  </a:lnTo>
                  <a:lnTo>
                    <a:pt x="5608" y="10838"/>
                  </a:lnTo>
                  <a:cubicBezTo>
                    <a:pt x="5608" y="11027"/>
                    <a:pt x="5766" y="11184"/>
                    <a:pt x="5955" y="11184"/>
                  </a:cubicBezTo>
                  <a:cubicBezTo>
                    <a:pt x="6175" y="11184"/>
                    <a:pt x="6333" y="11027"/>
                    <a:pt x="6333" y="10838"/>
                  </a:cubicBezTo>
                  <a:lnTo>
                    <a:pt x="6333" y="9830"/>
                  </a:lnTo>
                  <a:lnTo>
                    <a:pt x="6995" y="9830"/>
                  </a:lnTo>
                  <a:lnTo>
                    <a:pt x="7751" y="11657"/>
                  </a:lnTo>
                  <a:cubicBezTo>
                    <a:pt x="7798" y="11824"/>
                    <a:pt x="7918" y="11901"/>
                    <a:pt x="8042" y="11901"/>
                  </a:cubicBezTo>
                  <a:cubicBezTo>
                    <a:pt x="8082" y="11901"/>
                    <a:pt x="8122" y="11893"/>
                    <a:pt x="8160" y="11877"/>
                  </a:cubicBezTo>
                  <a:cubicBezTo>
                    <a:pt x="8381" y="11783"/>
                    <a:pt x="8444" y="11594"/>
                    <a:pt x="8381" y="11436"/>
                  </a:cubicBezTo>
                  <a:lnTo>
                    <a:pt x="7184" y="8443"/>
                  </a:lnTo>
                  <a:lnTo>
                    <a:pt x="11563" y="8443"/>
                  </a:lnTo>
                  <a:cubicBezTo>
                    <a:pt x="11752" y="8443"/>
                    <a:pt x="11909" y="8286"/>
                    <a:pt x="11909" y="8097"/>
                  </a:cubicBezTo>
                  <a:cubicBezTo>
                    <a:pt x="11909" y="7876"/>
                    <a:pt x="11752" y="7719"/>
                    <a:pt x="11563" y="7719"/>
                  </a:cubicBezTo>
                  <a:lnTo>
                    <a:pt x="11185" y="7719"/>
                  </a:lnTo>
                  <a:lnTo>
                    <a:pt x="11185" y="1418"/>
                  </a:lnTo>
                  <a:lnTo>
                    <a:pt x="11563" y="1418"/>
                  </a:lnTo>
                  <a:cubicBezTo>
                    <a:pt x="11752" y="1418"/>
                    <a:pt x="11909" y="1260"/>
                    <a:pt x="11909" y="1071"/>
                  </a:cubicBezTo>
                  <a:cubicBezTo>
                    <a:pt x="11909" y="882"/>
                    <a:pt x="11752" y="725"/>
                    <a:pt x="11563" y="725"/>
                  </a:cubicBezTo>
                  <a:lnTo>
                    <a:pt x="6301" y="725"/>
                  </a:lnTo>
                  <a:lnTo>
                    <a:pt x="6301" y="347"/>
                  </a:lnTo>
                  <a:cubicBezTo>
                    <a:pt x="6301" y="158"/>
                    <a:pt x="6144"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2" name="Google Shape;8444;p58">
              <a:extLst>
                <a:ext uri="{FF2B5EF4-FFF2-40B4-BE49-F238E27FC236}">
                  <a16:creationId xmlns:a16="http://schemas.microsoft.com/office/drawing/2014/main" id="{D2CB1C99-FF1F-04F9-797E-D27DE0DE63AE}"/>
                </a:ext>
              </a:extLst>
            </p:cNvPr>
            <p:cNvSpPr/>
            <p:nvPr/>
          </p:nvSpPr>
          <p:spPr>
            <a:xfrm>
              <a:off x="1465225" y="2805100"/>
              <a:ext cx="52800" cy="52025"/>
            </a:xfrm>
            <a:custGeom>
              <a:avLst/>
              <a:gdLst/>
              <a:ahLst/>
              <a:cxnLst/>
              <a:rect l="l" t="t" r="r" b="b"/>
              <a:pathLst>
                <a:path w="2112" h="2081" extrusionOk="0">
                  <a:moveTo>
                    <a:pt x="1387" y="663"/>
                  </a:moveTo>
                  <a:lnTo>
                    <a:pt x="1387" y="1387"/>
                  </a:lnTo>
                  <a:lnTo>
                    <a:pt x="694" y="1387"/>
                  </a:lnTo>
                  <a:lnTo>
                    <a:pt x="694" y="663"/>
                  </a:lnTo>
                  <a:close/>
                  <a:moveTo>
                    <a:pt x="347" y="1"/>
                  </a:moveTo>
                  <a:cubicBezTo>
                    <a:pt x="158" y="1"/>
                    <a:pt x="1" y="158"/>
                    <a:pt x="1" y="347"/>
                  </a:cubicBezTo>
                  <a:lnTo>
                    <a:pt x="1" y="1734"/>
                  </a:lnTo>
                  <a:cubicBezTo>
                    <a:pt x="1" y="1923"/>
                    <a:pt x="158" y="2080"/>
                    <a:pt x="347" y="2080"/>
                  </a:cubicBezTo>
                  <a:lnTo>
                    <a:pt x="1765" y="2080"/>
                  </a:lnTo>
                  <a:cubicBezTo>
                    <a:pt x="1954" y="2080"/>
                    <a:pt x="2112" y="1923"/>
                    <a:pt x="2112" y="1734"/>
                  </a:cubicBezTo>
                  <a:lnTo>
                    <a:pt x="2112" y="347"/>
                  </a:lnTo>
                  <a:cubicBezTo>
                    <a:pt x="2112" y="158"/>
                    <a:pt x="1954" y="1"/>
                    <a:pt x="176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4" name="Google Shape;8445;p58">
              <a:extLst>
                <a:ext uri="{FF2B5EF4-FFF2-40B4-BE49-F238E27FC236}">
                  <a16:creationId xmlns:a16="http://schemas.microsoft.com/office/drawing/2014/main" id="{8F67007E-F25A-0220-8B58-4443941A8B2D}"/>
                </a:ext>
              </a:extLst>
            </p:cNvPr>
            <p:cNvSpPr/>
            <p:nvPr/>
          </p:nvSpPr>
          <p:spPr>
            <a:xfrm>
              <a:off x="1535325" y="2769675"/>
              <a:ext cx="52800" cy="87450"/>
            </a:xfrm>
            <a:custGeom>
              <a:avLst/>
              <a:gdLst/>
              <a:ahLst/>
              <a:cxnLst/>
              <a:rect l="l" t="t" r="r" b="b"/>
              <a:pathLst>
                <a:path w="2112" h="3498" extrusionOk="0">
                  <a:moveTo>
                    <a:pt x="1387" y="662"/>
                  </a:moveTo>
                  <a:lnTo>
                    <a:pt x="1387" y="2741"/>
                  </a:lnTo>
                  <a:lnTo>
                    <a:pt x="694" y="2741"/>
                  </a:lnTo>
                  <a:lnTo>
                    <a:pt x="694" y="662"/>
                  </a:lnTo>
                  <a:close/>
                  <a:moveTo>
                    <a:pt x="379" y="0"/>
                  </a:moveTo>
                  <a:cubicBezTo>
                    <a:pt x="158" y="0"/>
                    <a:pt x="1" y="158"/>
                    <a:pt x="1" y="347"/>
                  </a:cubicBezTo>
                  <a:lnTo>
                    <a:pt x="1" y="3151"/>
                  </a:lnTo>
                  <a:cubicBezTo>
                    <a:pt x="1" y="3340"/>
                    <a:pt x="158" y="3497"/>
                    <a:pt x="379" y="3497"/>
                  </a:cubicBezTo>
                  <a:lnTo>
                    <a:pt x="1733" y="3497"/>
                  </a:lnTo>
                  <a:lnTo>
                    <a:pt x="1733" y="3466"/>
                  </a:lnTo>
                  <a:cubicBezTo>
                    <a:pt x="1954" y="3466"/>
                    <a:pt x="2112" y="3308"/>
                    <a:pt x="2112" y="3119"/>
                  </a:cubicBezTo>
                  <a:lnTo>
                    <a:pt x="2112" y="347"/>
                  </a:lnTo>
                  <a:cubicBezTo>
                    <a:pt x="2112" y="158"/>
                    <a:pt x="1954" y="0"/>
                    <a:pt x="17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5" name="Google Shape;8446;p58">
              <a:extLst>
                <a:ext uri="{FF2B5EF4-FFF2-40B4-BE49-F238E27FC236}">
                  <a16:creationId xmlns:a16="http://schemas.microsoft.com/office/drawing/2014/main" id="{52985CD5-7FDC-FFC1-A2D5-E117A4DE3F9F}"/>
                </a:ext>
              </a:extLst>
            </p:cNvPr>
            <p:cNvSpPr/>
            <p:nvPr/>
          </p:nvSpPr>
          <p:spPr>
            <a:xfrm>
              <a:off x="1604650" y="2733425"/>
              <a:ext cx="52775" cy="122900"/>
            </a:xfrm>
            <a:custGeom>
              <a:avLst/>
              <a:gdLst/>
              <a:ahLst/>
              <a:cxnLst/>
              <a:rect l="l" t="t" r="r" b="b"/>
              <a:pathLst>
                <a:path w="2111" h="4916" extrusionOk="0">
                  <a:moveTo>
                    <a:pt x="1418" y="726"/>
                  </a:moveTo>
                  <a:lnTo>
                    <a:pt x="1418" y="4254"/>
                  </a:lnTo>
                  <a:lnTo>
                    <a:pt x="725" y="4254"/>
                  </a:lnTo>
                  <a:lnTo>
                    <a:pt x="725" y="726"/>
                  </a:lnTo>
                  <a:close/>
                  <a:moveTo>
                    <a:pt x="347" y="1"/>
                  </a:moveTo>
                  <a:cubicBezTo>
                    <a:pt x="158" y="1"/>
                    <a:pt x="0" y="159"/>
                    <a:pt x="0" y="348"/>
                  </a:cubicBezTo>
                  <a:lnTo>
                    <a:pt x="0" y="4569"/>
                  </a:lnTo>
                  <a:cubicBezTo>
                    <a:pt x="0" y="4758"/>
                    <a:pt x="158" y="4916"/>
                    <a:pt x="347" y="4916"/>
                  </a:cubicBezTo>
                  <a:lnTo>
                    <a:pt x="1764" y="4916"/>
                  </a:lnTo>
                  <a:cubicBezTo>
                    <a:pt x="1953" y="4916"/>
                    <a:pt x="2111" y="4758"/>
                    <a:pt x="2111" y="4569"/>
                  </a:cubicBezTo>
                  <a:lnTo>
                    <a:pt x="2111" y="348"/>
                  </a:lnTo>
                  <a:cubicBezTo>
                    <a:pt x="2111" y="159"/>
                    <a:pt x="1953" y="1"/>
                    <a:pt x="176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26" name="Google Shape;8450;p58">
            <a:extLst>
              <a:ext uri="{FF2B5EF4-FFF2-40B4-BE49-F238E27FC236}">
                <a16:creationId xmlns:a16="http://schemas.microsoft.com/office/drawing/2014/main" id="{4B7E6610-D1D4-9C80-8DBD-10E3820E6723}"/>
              </a:ext>
            </a:extLst>
          </p:cNvPr>
          <p:cNvGrpSpPr/>
          <p:nvPr/>
        </p:nvGrpSpPr>
        <p:grpSpPr>
          <a:xfrm>
            <a:off x="5139219" y="4217302"/>
            <a:ext cx="442257" cy="439577"/>
            <a:chOff x="5045775" y="1946400"/>
            <a:chExt cx="296950" cy="295150"/>
          </a:xfrm>
        </p:grpSpPr>
        <p:sp>
          <p:nvSpPr>
            <p:cNvPr id="27" name="Google Shape;8451;p58">
              <a:extLst>
                <a:ext uri="{FF2B5EF4-FFF2-40B4-BE49-F238E27FC236}">
                  <a16:creationId xmlns:a16="http://schemas.microsoft.com/office/drawing/2014/main" id="{D66D5208-9BC1-3883-DE3E-0D10C9C1216C}"/>
                </a:ext>
              </a:extLst>
            </p:cNvPr>
            <p:cNvSpPr/>
            <p:nvPr/>
          </p:nvSpPr>
          <p:spPr>
            <a:xfrm>
              <a:off x="5113500" y="1998600"/>
              <a:ext cx="160700" cy="155950"/>
            </a:xfrm>
            <a:custGeom>
              <a:avLst/>
              <a:gdLst/>
              <a:ahLst/>
              <a:cxnLst/>
              <a:rect l="l" t="t" r="r" b="b"/>
              <a:pathLst>
                <a:path w="6428" h="6238" extrusionOk="0">
                  <a:moveTo>
                    <a:pt x="3309" y="2079"/>
                  </a:moveTo>
                  <a:cubicBezTo>
                    <a:pt x="3718" y="2079"/>
                    <a:pt x="4033" y="2394"/>
                    <a:pt x="4033" y="2804"/>
                  </a:cubicBezTo>
                  <a:cubicBezTo>
                    <a:pt x="4033" y="3182"/>
                    <a:pt x="3718" y="3497"/>
                    <a:pt x="3309" y="3497"/>
                  </a:cubicBezTo>
                  <a:cubicBezTo>
                    <a:pt x="2931" y="3497"/>
                    <a:pt x="2616" y="3150"/>
                    <a:pt x="2616" y="2804"/>
                  </a:cubicBezTo>
                  <a:cubicBezTo>
                    <a:pt x="2616" y="2394"/>
                    <a:pt x="2931" y="2079"/>
                    <a:pt x="3309" y="2079"/>
                  </a:cubicBezTo>
                  <a:close/>
                  <a:moveTo>
                    <a:pt x="3403" y="662"/>
                  </a:moveTo>
                  <a:cubicBezTo>
                    <a:pt x="4726" y="662"/>
                    <a:pt x="5798" y="1764"/>
                    <a:pt x="5798" y="3119"/>
                  </a:cubicBezTo>
                  <a:cubicBezTo>
                    <a:pt x="5703" y="3655"/>
                    <a:pt x="5546" y="4222"/>
                    <a:pt x="5199" y="4663"/>
                  </a:cubicBezTo>
                  <a:cubicBezTo>
                    <a:pt x="5010" y="4253"/>
                    <a:pt x="4726" y="3938"/>
                    <a:pt x="4348" y="3686"/>
                  </a:cubicBezTo>
                  <a:cubicBezTo>
                    <a:pt x="4569" y="3466"/>
                    <a:pt x="4726" y="3119"/>
                    <a:pt x="4726" y="2741"/>
                  </a:cubicBezTo>
                  <a:cubicBezTo>
                    <a:pt x="4726" y="2016"/>
                    <a:pt x="4096" y="1386"/>
                    <a:pt x="3340" y="1386"/>
                  </a:cubicBezTo>
                  <a:cubicBezTo>
                    <a:pt x="2616" y="1386"/>
                    <a:pt x="1986" y="2016"/>
                    <a:pt x="1986" y="2741"/>
                  </a:cubicBezTo>
                  <a:cubicBezTo>
                    <a:pt x="1986" y="3119"/>
                    <a:pt x="2143" y="3466"/>
                    <a:pt x="2364" y="3686"/>
                  </a:cubicBezTo>
                  <a:cubicBezTo>
                    <a:pt x="1986" y="3907"/>
                    <a:pt x="1702" y="4253"/>
                    <a:pt x="1513" y="4663"/>
                  </a:cubicBezTo>
                  <a:cubicBezTo>
                    <a:pt x="1072" y="4096"/>
                    <a:pt x="883" y="3434"/>
                    <a:pt x="977" y="2772"/>
                  </a:cubicBezTo>
                  <a:cubicBezTo>
                    <a:pt x="1135" y="1670"/>
                    <a:pt x="2143" y="662"/>
                    <a:pt x="3403" y="662"/>
                  </a:cubicBezTo>
                  <a:close/>
                  <a:moveTo>
                    <a:pt x="3309" y="4190"/>
                  </a:moveTo>
                  <a:cubicBezTo>
                    <a:pt x="3939" y="4190"/>
                    <a:pt x="4443" y="4600"/>
                    <a:pt x="4663" y="5167"/>
                  </a:cubicBezTo>
                  <a:cubicBezTo>
                    <a:pt x="4254" y="5450"/>
                    <a:pt x="3781" y="5545"/>
                    <a:pt x="3309" y="5545"/>
                  </a:cubicBezTo>
                  <a:cubicBezTo>
                    <a:pt x="2836" y="5545"/>
                    <a:pt x="2364" y="5387"/>
                    <a:pt x="1986" y="5167"/>
                  </a:cubicBezTo>
                  <a:cubicBezTo>
                    <a:pt x="2143" y="4568"/>
                    <a:pt x="2679" y="4190"/>
                    <a:pt x="3309" y="4190"/>
                  </a:cubicBezTo>
                  <a:close/>
                  <a:moveTo>
                    <a:pt x="3309" y="0"/>
                  </a:moveTo>
                  <a:cubicBezTo>
                    <a:pt x="1733" y="0"/>
                    <a:pt x="410" y="1229"/>
                    <a:pt x="253" y="2678"/>
                  </a:cubicBezTo>
                  <a:cubicBezTo>
                    <a:pt x="1" y="4600"/>
                    <a:pt x="1450" y="6238"/>
                    <a:pt x="3309" y="6238"/>
                  </a:cubicBezTo>
                  <a:cubicBezTo>
                    <a:pt x="5042" y="6238"/>
                    <a:pt x="6428" y="4820"/>
                    <a:pt x="6428" y="3119"/>
                  </a:cubicBezTo>
                  <a:cubicBezTo>
                    <a:pt x="6428" y="1418"/>
                    <a:pt x="5042" y="0"/>
                    <a:pt x="330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8" name="Google Shape;8452;p58">
              <a:extLst>
                <a:ext uri="{FF2B5EF4-FFF2-40B4-BE49-F238E27FC236}">
                  <a16:creationId xmlns:a16="http://schemas.microsoft.com/office/drawing/2014/main" id="{83E31F02-817C-F024-624D-3866AD940742}"/>
                </a:ext>
              </a:extLst>
            </p:cNvPr>
            <p:cNvSpPr/>
            <p:nvPr/>
          </p:nvSpPr>
          <p:spPr>
            <a:xfrm>
              <a:off x="5045775" y="1946400"/>
              <a:ext cx="296950" cy="295150"/>
            </a:xfrm>
            <a:custGeom>
              <a:avLst/>
              <a:gdLst/>
              <a:ahLst/>
              <a:cxnLst/>
              <a:rect l="l" t="t" r="r" b="b"/>
              <a:pathLst>
                <a:path w="11878" h="11806" extrusionOk="0">
                  <a:moveTo>
                    <a:pt x="6018" y="765"/>
                  </a:moveTo>
                  <a:lnTo>
                    <a:pt x="6868" y="1426"/>
                  </a:lnTo>
                  <a:cubicBezTo>
                    <a:pt x="6963" y="1458"/>
                    <a:pt x="7026" y="1489"/>
                    <a:pt x="7152" y="1489"/>
                  </a:cubicBezTo>
                  <a:lnTo>
                    <a:pt x="8223" y="1332"/>
                  </a:lnTo>
                  <a:lnTo>
                    <a:pt x="8664" y="2372"/>
                  </a:lnTo>
                  <a:cubicBezTo>
                    <a:pt x="8696" y="2435"/>
                    <a:pt x="8790" y="2529"/>
                    <a:pt x="8853" y="2561"/>
                  </a:cubicBezTo>
                  <a:lnTo>
                    <a:pt x="9893" y="2970"/>
                  </a:lnTo>
                  <a:lnTo>
                    <a:pt x="9735" y="4073"/>
                  </a:lnTo>
                  <a:cubicBezTo>
                    <a:pt x="9735" y="4136"/>
                    <a:pt x="9735" y="4262"/>
                    <a:pt x="9798" y="4325"/>
                  </a:cubicBezTo>
                  <a:lnTo>
                    <a:pt x="10460" y="5207"/>
                  </a:lnTo>
                  <a:lnTo>
                    <a:pt x="9798" y="6058"/>
                  </a:lnTo>
                  <a:cubicBezTo>
                    <a:pt x="9767" y="6152"/>
                    <a:pt x="9735" y="6215"/>
                    <a:pt x="9735" y="6341"/>
                  </a:cubicBezTo>
                  <a:lnTo>
                    <a:pt x="9893" y="7444"/>
                  </a:lnTo>
                  <a:lnTo>
                    <a:pt x="8853" y="7853"/>
                  </a:lnTo>
                  <a:cubicBezTo>
                    <a:pt x="8790" y="7885"/>
                    <a:pt x="8696" y="7948"/>
                    <a:pt x="8664" y="8042"/>
                  </a:cubicBezTo>
                  <a:lnTo>
                    <a:pt x="8255" y="9051"/>
                  </a:lnTo>
                  <a:lnTo>
                    <a:pt x="7120" y="8893"/>
                  </a:lnTo>
                  <a:cubicBezTo>
                    <a:pt x="7057" y="8893"/>
                    <a:pt x="6931" y="8893"/>
                    <a:pt x="6837" y="8988"/>
                  </a:cubicBezTo>
                  <a:lnTo>
                    <a:pt x="5986" y="9649"/>
                  </a:lnTo>
                  <a:lnTo>
                    <a:pt x="5104" y="8988"/>
                  </a:lnTo>
                  <a:cubicBezTo>
                    <a:pt x="5041" y="8925"/>
                    <a:pt x="5010" y="8893"/>
                    <a:pt x="4915" y="8893"/>
                  </a:cubicBezTo>
                  <a:lnTo>
                    <a:pt x="4884" y="8893"/>
                  </a:lnTo>
                  <a:lnTo>
                    <a:pt x="3781" y="9051"/>
                  </a:lnTo>
                  <a:lnTo>
                    <a:pt x="3371" y="8042"/>
                  </a:lnTo>
                  <a:cubicBezTo>
                    <a:pt x="3340" y="7948"/>
                    <a:pt x="3277" y="7885"/>
                    <a:pt x="3182" y="7853"/>
                  </a:cubicBezTo>
                  <a:lnTo>
                    <a:pt x="2143" y="7444"/>
                  </a:lnTo>
                  <a:lnTo>
                    <a:pt x="2300" y="6341"/>
                  </a:lnTo>
                  <a:cubicBezTo>
                    <a:pt x="2300" y="6278"/>
                    <a:pt x="2300" y="6152"/>
                    <a:pt x="2237" y="6058"/>
                  </a:cubicBezTo>
                  <a:lnTo>
                    <a:pt x="1576" y="5207"/>
                  </a:lnTo>
                  <a:lnTo>
                    <a:pt x="2237" y="4325"/>
                  </a:lnTo>
                  <a:cubicBezTo>
                    <a:pt x="2269" y="4262"/>
                    <a:pt x="2300" y="4167"/>
                    <a:pt x="2300" y="4073"/>
                  </a:cubicBezTo>
                  <a:lnTo>
                    <a:pt x="2143" y="2970"/>
                  </a:lnTo>
                  <a:lnTo>
                    <a:pt x="3182" y="2561"/>
                  </a:lnTo>
                  <a:cubicBezTo>
                    <a:pt x="3277" y="2529"/>
                    <a:pt x="3340" y="2435"/>
                    <a:pt x="3371" y="2372"/>
                  </a:cubicBezTo>
                  <a:lnTo>
                    <a:pt x="3812" y="1332"/>
                  </a:lnTo>
                  <a:lnTo>
                    <a:pt x="4884" y="1489"/>
                  </a:lnTo>
                  <a:cubicBezTo>
                    <a:pt x="4947" y="1489"/>
                    <a:pt x="5073" y="1489"/>
                    <a:pt x="5167" y="1426"/>
                  </a:cubicBezTo>
                  <a:lnTo>
                    <a:pt x="6018" y="765"/>
                  </a:lnTo>
                  <a:close/>
                  <a:moveTo>
                    <a:pt x="2174" y="8168"/>
                  </a:moveTo>
                  <a:lnTo>
                    <a:pt x="2804" y="8420"/>
                  </a:lnTo>
                  <a:lnTo>
                    <a:pt x="3277" y="9586"/>
                  </a:lnTo>
                  <a:cubicBezTo>
                    <a:pt x="3308" y="9681"/>
                    <a:pt x="3434" y="9775"/>
                    <a:pt x="3529" y="9775"/>
                  </a:cubicBezTo>
                  <a:lnTo>
                    <a:pt x="2647" y="10720"/>
                  </a:lnTo>
                  <a:lnTo>
                    <a:pt x="2426" y="9649"/>
                  </a:lnTo>
                  <a:cubicBezTo>
                    <a:pt x="2395" y="9523"/>
                    <a:pt x="2332" y="9429"/>
                    <a:pt x="2174" y="9366"/>
                  </a:cubicBezTo>
                  <a:lnTo>
                    <a:pt x="1134" y="9177"/>
                  </a:lnTo>
                  <a:lnTo>
                    <a:pt x="2174" y="8168"/>
                  </a:lnTo>
                  <a:close/>
                  <a:moveTo>
                    <a:pt x="9861" y="8105"/>
                  </a:moveTo>
                  <a:lnTo>
                    <a:pt x="10901" y="9145"/>
                  </a:lnTo>
                  <a:lnTo>
                    <a:pt x="9893" y="9366"/>
                  </a:lnTo>
                  <a:cubicBezTo>
                    <a:pt x="9767" y="9429"/>
                    <a:pt x="9641" y="9492"/>
                    <a:pt x="9609" y="9649"/>
                  </a:cubicBezTo>
                  <a:lnTo>
                    <a:pt x="9389" y="10720"/>
                  </a:lnTo>
                  <a:lnTo>
                    <a:pt x="8507" y="9712"/>
                  </a:lnTo>
                  <a:cubicBezTo>
                    <a:pt x="8601" y="9712"/>
                    <a:pt x="8727" y="9649"/>
                    <a:pt x="8759" y="9523"/>
                  </a:cubicBezTo>
                  <a:lnTo>
                    <a:pt x="9231" y="8389"/>
                  </a:lnTo>
                  <a:lnTo>
                    <a:pt x="9861" y="8105"/>
                  </a:lnTo>
                  <a:close/>
                  <a:moveTo>
                    <a:pt x="6002" y="1"/>
                  </a:moveTo>
                  <a:cubicBezTo>
                    <a:pt x="5923" y="1"/>
                    <a:pt x="5844" y="24"/>
                    <a:pt x="5797" y="72"/>
                  </a:cubicBezTo>
                  <a:lnTo>
                    <a:pt x="4852" y="828"/>
                  </a:lnTo>
                  <a:lnTo>
                    <a:pt x="3623" y="670"/>
                  </a:lnTo>
                  <a:cubicBezTo>
                    <a:pt x="3607" y="667"/>
                    <a:pt x="3590" y="665"/>
                    <a:pt x="3573" y="665"/>
                  </a:cubicBezTo>
                  <a:cubicBezTo>
                    <a:pt x="3434" y="665"/>
                    <a:pt x="3305" y="775"/>
                    <a:pt x="3277" y="859"/>
                  </a:cubicBezTo>
                  <a:lnTo>
                    <a:pt x="2804" y="2025"/>
                  </a:lnTo>
                  <a:lnTo>
                    <a:pt x="1639" y="2498"/>
                  </a:lnTo>
                  <a:cubicBezTo>
                    <a:pt x="1481" y="2561"/>
                    <a:pt x="1418" y="2687"/>
                    <a:pt x="1450" y="2844"/>
                  </a:cubicBezTo>
                  <a:lnTo>
                    <a:pt x="1607" y="4073"/>
                  </a:lnTo>
                  <a:lnTo>
                    <a:pt x="851" y="5018"/>
                  </a:lnTo>
                  <a:cubicBezTo>
                    <a:pt x="788" y="5112"/>
                    <a:pt x="788" y="5333"/>
                    <a:pt x="851" y="5428"/>
                  </a:cubicBezTo>
                  <a:lnTo>
                    <a:pt x="1607" y="6373"/>
                  </a:lnTo>
                  <a:lnTo>
                    <a:pt x="1450" y="7601"/>
                  </a:lnTo>
                  <a:cubicBezTo>
                    <a:pt x="1450" y="7696"/>
                    <a:pt x="1450" y="7759"/>
                    <a:pt x="1481" y="7853"/>
                  </a:cubicBezTo>
                  <a:lnTo>
                    <a:pt x="189" y="9145"/>
                  </a:lnTo>
                  <a:cubicBezTo>
                    <a:pt x="0" y="9334"/>
                    <a:pt x="126" y="9649"/>
                    <a:pt x="347" y="9744"/>
                  </a:cubicBezTo>
                  <a:lnTo>
                    <a:pt x="1765" y="10059"/>
                  </a:lnTo>
                  <a:lnTo>
                    <a:pt x="2080" y="11539"/>
                  </a:lnTo>
                  <a:cubicBezTo>
                    <a:pt x="2099" y="11714"/>
                    <a:pt x="2250" y="11805"/>
                    <a:pt x="2407" y="11805"/>
                  </a:cubicBezTo>
                  <a:cubicBezTo>
                    <a:pt x="2505" y="11805"/>
                    <a:pt x="2606" y="11770"/>
                    <a:pt x="2678" y="11697"/>
                  </a:cubicBezTo>
                  <a:cubicBezTo>
                    <a:pt x="4410" y="9858"/>
                    <a:pt x="4587" y="9665"/>
                    <a:pt x="4601" y="9649"/>
                  </a:cubicBezTo>
                  <a:lnTo>
                    <a:pt x="4601" y="9649"/>
                  </a:lnTo>
                  <a:lnTo>
                    <a:pt x="4789" y="9618"/>
                  </a:lnTo>
                  <a:lnTo>
                    <a:pt x="5734" y="10374"/>
                  </a:lnTo>
                  <a:cubicBezTo>
                    <a:pt x="5829" y="10405"/>
                    <a:pt x="5860" y="10437"/>
                    <a:pt x="5955" y="10437"/>
                  </a:cubicBezTo>
                  <a:cubicBezTo>
                    <a:pt x="6018" y="10437"/>
                    <a:pt x="6112" y="10405"/>
                    <a:pt x="6144" y="10374"/>
                  </a:cubicBezTo>
                  <a:lnTo>
                    <a:pt x="7089" y="9618"/>
                  </a:lnTo>
                  <a:lnTo>
                    <a:pt x="7278" y="9649"/>
                  </a:lnTo>
                  <a:lnTo>
                    <a:pt x="9200" y="11697"/>
                  </a:lnTo>
                  <a:cubicBezTo>
                    <a:pt x="9284" y="11770"/>
                    <a:pt x="9388" y="11805"/>
                    <a:pt x="9485" y="11805"/>
                  </a:cubicBezTo>
                  <a:cubicBezTo>
                    <a:pt x="9640" y="11805"/>
                    <a:pt x="9779" y="11714"/>
                    <a:pt x="9798" y="11539"/>
                  </a:cubicBezTo>
                  <a:lnTo>
                    <a:pt x="10113" y="10059"/>
                  </a:lnTo>
                  <a:lnTo>
                    <a:pt x="11531" y="9744"/>
                  </a:lnTo>
                  <a:cubicBezTo>
                    <a:pt x="11815" y="9681"/>
                    <a:pt x="11878" y="9334"/>
                    <a:pt x="11689" y="9145"/>
                  </a:cubicBezTo>
                  <a:lnTo>
                    <a:pt x="10523" y="7853"/>
                  </a:lnTo>
                  <a:cubicBezTo>
                    <a:pt x="10554" y="7759"/>
                    <a:pt x="10586" y="7696"/>
                    <a:pt x="10554" y="7601"/>
                  </a:cubicBezTo>
                  <a:lnTo>
                    <a:pt x="10397" y="6373"/>
                  </a:lnTo>
                  <a:lnTo>
                    <a:pt x="11153" y="5428"/>
                  </a:lnTo>
                  <a:cubicBezTo>
                    <a:pt x="11216" y="5333"/>
                    <a:pt x="11216" y="5112"/>
                    <a:pt x="11153" y="5018"/>
                  </a:cubicBezTo>
                  <a:lnTo>
                    <a:pt x="10397" y="4073"/>
                  </a:lnTo>
                  <a:lnTo>
                    <a:pt x="10554" y="2844"/>
                  </a:lnTo>
                  <a:cubicBezTo>
                    <a:pt x="10586" y="2687"/>
                    <a:pt x="10460" y="2529"/>
                    <a:pt x="10365" y="2498"/>
                  </a:cubicBezTo>
                  <a:lnTo>
                    <a:pt x="9200" y="2025"/>
                  </a:lnTo>
                  <a:lnTo>
                    <a:pt x="8727" y="859"/>
                  </a:lnTo>
                  <a:cubicBezTo>
                    <a:pt x="8675" y="728"/>
                    <a:pt x="8578" y="662"/>
                    <a:pt x="8457" y="662"/>
                  </a:cubicBezTo>
                  <a:cubicBezTo>
                    <a:pt x="8432" y="662"/>
                    <a:pt x="8407" y="665"/>
                    <a:pt x="8381" y="670"/>
                  </a:cubicBezTo>
                  <a:lnTo>
                    <a:pt x="7152" y="828"/>
                  </a:lnTo>
                  <a:lnTo>
                    <a:pt x="6207" y="72"/>
                  </a:lnTo>
                  <a:cubicBezTo>
                    <a:pt x="6160" y="24"/>
                    <a:pt x="6081" y="1"/>
                    <a:pt x="600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4067507974"/>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74A8A6-6D8F-B742-73D5-04D5C2B301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B34C84-3042-826B-5CB3-760612DC7E3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0903138-E313-8576-3C36-C2BC8D81FAD4}"/>
              </a:ext>
            </a:extLst>
          </p:cNvPr>
          <p:cNvSpPr txBox="1"/>
          <p:nvPr/>
        </p:nvSpPr>
        <p:spPr>
          <a:xfrm>
            <a:off x="2513150" y="1019069"/>
            <a:ext cx="4870876" cy="400110"/>
          </a:xfrm>
          <a:prstGeom prst="rect">
            <a:avLst/>
          </a:prstGeom>
          <a:noFill/>
        </p:spPr>
        <p:txBody>
          <a:bodyPr wrap="square" rtlCol="0">
            <a:spAutoFit/>
          </a:bodyPr>
          <a:lstStyle/>
          <a:p>
            <a:r>
              <a:rPr lang="en-US" sz="2000" b="1" dirty="0">
                <a:latin typeface="Alexandria" charset="0"/>
                <a:cs typeface="Alexandria" charset="0"/>
              </a:rPr>
              <a:t>The Concept of Digital Marketing Channels</a:t>
            </a:r>
          </a:p>
        </p:txBody>
      </p:sp>
      <p:sp>
        <p:nvSpPr>
          <p:cNvPr id="5" name="Rectangle 4">
            <a:extLst>
              <a:ext uri="{FF2B5EF4-FFF2-40B4-BE49-F238E27FC236}">
                <a16:creationId xmlns:a16="http://schemas.microsoft.com/office/drawing/2014/main" id="{E068E1A6-138C-D15A-E231-B7B3967E55E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13A705-5F7D-2667-47A4-791E3771009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42B3008-DA66-A45F-F7A6-71E9C033755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EF3CC503-2566-5424-51D0-C0146C76B908}"/>
              </a:ext>
            </a:extLst>
          </p:cNvPr>
          <p:cNvSpPr txBox="1"/>
          <p:nvPr/>
        </p:nvSpPr>
        <p:spPr>
          <a:xfrm>
            <a:off x="1837624" y="2441585"/>
            <a:ext cx="7841226" cy="2967415"/>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Overall, digital marketing channels distinguish the organization and its brands, as they embody the voice of the organization in the digital environment. They also enable the creation of interactive dialogues and the development of long-term relationships with customers, in addition to fostering knowledge exchange and building virtual communities.</a:t>
            </a:r>
          </a:p>
          <a:p>
            <a:pPr algn="just">
              <a:lnSpc>
                <a:spcPct val="150000"/>
              </a:lnSpc>
            </a:pPr>
            <a:r>
              <a:rPr lang="en-US" sz="1400" dirty="0">
                <a:latin typeface="Alexandria" charset="0"/>
                <a:cs typeface="Alexandria" charset="0"/>
              </a:rPr>
              <a:t>These channels function as a managerial process through which the organization interacts and communicates with its target audience (including internal and external customers, current and potential clients, and all stakeholders). Marketing activities conducted through these channels primarily focus on encouraging the organization’s audience to actively participate in its marketing initiatives, thereby contributing to the achievement of its strategic marketing goals.</a:t>
            </a:r>
          </a:p>
        </p:txBody>
      </p:sp>
      <p:pic>
        <p:nvPicPr>
          <p:cNvPr id="7" name="Graphic 21">
            <a:extLst>
              <a:ext uri="{FF2B5EF4-FFF2-40B4-BE49-F238E27FC236}">
                <a16:creationId xmlns:a16="http://schemas.microsoft.com/office/drawing/2014/main" id="{747BF029-4569-4FB7-F446-7EDE6B64EA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9F84CFA1-5429-FD31-CF51-73FFC1DB9D87}"/>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2" name="Google Shape;8512;p58">
            <a:extLst>
              <a:ext uri="{FF2B5EF4-FFF2-40B4-BE49-F238E27FC236}">
                <a16:creationId xmlns:a16="http://schemas.microsoft.com/office/drawing/2014/main" id="{5D4629F4-F8D2-D23B-DB40-D1284871ED20}"/>
              </a:ext>
            </a:extLst>
          </p:cNvPr>
          <p:cNvGrpSpPr/>
          <p:nvPr/>
        </p:nvGrpSpPr>
        <p:grpSpPr>
          <a:xfrm>
            <a:off x="9912081" y="2521906"/>
            <a:ext cx="442295" cy="334356"/>
            <a:chOff x="3962775" y="1990700"/>
            <a:chExt cx="296975" cy="224500"/>
          </a:xfrm>
        </p:grpSpPr>
        <p:sp>
          <p:nvSpPr>
            <p:cNvPr id="4" name="Google Shape;8513;p58">
              <a:extLst>
                <a:ext uri="{FF2B5EF4-FFF2-40B4-BE49-F238E27FC236}">
                  <a16:creationId xmlns:a16="http://schemas.microsoft.com/office/drawing/2014/main" id="{255BA47C-96AD-C912-BB11-A25EF04A8C9C}"/>
                </a:ext>
              </a:extLst>
            </p:cNvPr>
            <p:cNvSpPr/>
            <p:nvPr/>
          </p:nvSpPr>
          <p:spPr>
            <a:xfrm>
              <a:off x="4216400" y="2093100"/>
              <a:ext cx="43350" cy="18150"/>
            </a:xfrm>
            <a:custGeom>
              <a:avLst/>
              <a:gdLst/>
              <a:ahLst/>
              <a:cxnLst/>
              <a:rect l="l" t="t" r="r" b="b"/>
              <a:pathLst>
                <a:path w="1734" h="726" extrusionOk="0">
                  <a:moveTo>
                    <a:pt x="379" y="1"/>
                  </a:moveTo>
                  <a:cubicBezTo>
                    <a:pt x="158" y="1"/>
                    <a:pt x="1" y="158"/>
                    <a:pt x="1" y="347"/>
                  </a:cubicBezTo>
                  <a:cubicBezTo>
                    <a:pt x="1" y="568"/>
                    <a:pt x="158" y="725"/>
                    <a:pt x="379" y="725"/>
                  </a:cubicBezTo>
                  <a:lnTo>
                    <a:pt x="1387" y="725"/>
                  </a:lnTo>
                  <a:cubicBezTo>
                    <a:pt x="1576" y="725"/>
                    <a:pt x="1733" y="568"/>
                    <a:pt x="1733" y="347"/>
                  </a:cubicBezTo>
                  <a:cubicBezTo>
                    <a:pt x="1702" y="158"/>
                    <a:pt x="1544" y="1"/>
                    <a:pt x="138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514;p58">
              <a:extLst>
                <a:ext uri="{FF2B5EF4-FFF2-40B4-BE49-F238E27FC236}">
                  <a16:creationId xmlns:a16="http://schemas.microsoft.com/office/drawing/2014/main" id="{D920AE2D-F990-63D9-171A-A79DFDD07B46}"/>
                </a:ext>
              </a:extLst>
            </p:cNvPr>
            <p:cNvSpPr/>
            <p:nvPr/>
          </p:nvSpPr>
          <p:spPr>
            <a:xfrm>
              <a:off x="4206950" y="2129325"/>
              <a:ext cx="35475" cy="33900"/>
            </a:xfrm>
            <a:custGeom>
              <a:avLst/>
              <a:gdLst/>
              <a:ahLst/>
              <a:cxnLst/>
              <a:rect l="l" t="t" r="r" b="b"/>
              <a:pathLst>
                <a:path w="1419" h="1356" extrusionOk="0">
                  <a:moveTo>
                    <a:pt x="351" y="1"/>
                  </a:moveTo>
                  <a:cubicBezTo>
                    <a:pt x="260" y="1"/>
                    <a:pt x="174" y="32"/>
                    <a:pt x="127" y="95"/>
                  </a:cubicBezTo>
                  <a:cubicBezTo>
                    <a:pt x="1" y="221"/>
                    <a:pt x="1" y="410"/>
                    <a:pt x="127" y="568"/>
                  </a:cubicBezTo>
                  <a:lnTo>
                    <a:pt x="820" y="1261"/>
                  </a:lnTo>
                  <a:cubicBezTo>
                    <a:pt x="883" y="1324"/>
                    <a:pt x="969" y="1356"/>
                    <a:pt x="1056" y="1356"/>
                  </a:cubicBezTo>
                  <a:cubicBezTo>
                    <a:pt x="1143" y="1356"/>
                    <a:pt x="1229" y="1324"/>
                    <a:pt x="1292" y="1261"/>
                  </a:cubicBezTo>
                  <a:cubicBezTo>
                    <a:pt x="1418" y="1166"/>
                    <a:pt x="1418" y="914"/>
                    <a:pt x="1292" y="788"/>
                  </a:cubicBezTo>
                  <a:lnTo>
                    <a:pt x="599" y="95"/>
                  </a:lnTo>
                  <a:cubicBezTo>
                    <a:pt x="536" y="32"/>
                    <a:pt x="442" y="1"/>
                    <a:pt x="3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515;p58">
              <a:extLst>
                <a:ext uri="{FF2B5EF4-FFF2-40B4-BE49-F238E27FC236}">
                  <a16:creationId xmlns:a16="http://schemas.microsoft.com/office/drawing/2014/main" id="{EC4A1F3D-6C49-AE96-BEB2-D9EC1431A87D}"/>
                </a:ext>
              </a:extLst>
            </p:cNvPr>
            <p:cNvSpPr/>
            <p:nvPr/>
          </p:nvSpPr>
          <p:spPr>
            <a:xfrm>
              <a:off x="4207750" y="2041900"/>
              <a:ext cx="35450" cy="34500"/>
            </a:xfrm>
            <a:custGeom>
              <a:avLst/>
              <a:gdLst/>
              <a:ahLst/>
              <a:cxnLst/>
              <a:rect l="l" t="t" r="r" b="b"/>
              <a:pathLst>
                <a:path w="1418" h="1380" extrusionOk="0">
                  <a:moveTo>
                    <a:pt x="1067" y="1"/>
                  </a:moveTo>
                  <a:cubicBezTo>
                    <a:pt x="977" y="1"/>
                    <a:pt x="882" y="32"/>
                    <a:pt x="819" y="95"/>
                  </a:cubicBezTo>
                  <a:lnTo>
                    <a:pt x="126" y="788"/>
                  </a:lnTo>
                  <a:cubicBezTo>
                    <a:pt x="0" y="914"/>
                    <a:pt x="0" y="1135"/>
                    <a:pt x="126" y="1261"/>
                  </a:cubicBezTo>
                  <a:cubicBezTo>
                    <a:pt x="189" y="1340"/>
                    <a:pt x="268" y="1379"/>
                    <a:pt x="351" y="1379"/>
                  </a:cubicBezTo>
                  <a:cubicBezTo>
                    <a:pt x="433" y="1379"/>
                    <a:pt x="520" y="1340"/>
                    <a:pt x="599" y="1261"/>
                  </a:cubicBezTo>
                  <a:lnTo>
                    <a:pt x="1292" y="568"/>
                  </a:lnTo>
                  <a:cubicBezTo>
                    <a:pt x="1418" y="442"/>
                    <a:pt x="1418" y="190"/>
                    <a:pt x="1292" y="95"/>
                  </a:cubicBezTo>
                  <a:cubicBezTo>
                    <a:pt x="1244" y="32"/>
                    <a:pt x="1158" y="1"/>
                    <a:pt x="106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516;p58">
              <a:extLst>
                <a:ext uri="{FF2B5EF4-FFF2-40B4-BE49-F238E27FC236}">
                  <a16:creationId xmlns:a16="http://schemas.microsoft.com/office/drawing/2014/main" id="{31292244-AC48-9434-540C-7FD0DB802242}"/>
                </a:ext>
              </a:extLst>
            </p:cNvPr>
            <p:cNvSpPr/>
            <p:nvPr/>
          </p:nvSpPr>
          <p:spPr>
            <a:xfrm>
              <a:off x="3962775" y="1990700"/>
              <a:ext cx="226075" cy="224500"/>
            </a:xfrm>
            <a:custGeom>
              <a:avLst/>
              <a:gdLst/>
              <a:ahLst/>
              <a:cxnLst/>
              <a:rect l="l" t="t" r="r" b="b"/>
              <a:pathLst>
                <a:path w="9043" h="8980" extrusionOk="0">
                  <a:moveTo>
                    <a:pt x="1419" y="3403"/>
                  </a:moveTo>
                  <a:lnTo>
                    <a:pt x="1419" y="4790"/>
                  </a:lnTo>
                  <a:cubicBezTo>
                    <a:pt x="1009" y="4790"/>
                    <a:pt x="694" y="4506"/>
                    <a:pt x="694" y="4097"/>
                  </a:cubicBezTo>
                  <a:cubicBezTo>
                    <a:pt x="694" y="3719"/>
                    <a:pt x="1009" y="3403"/>
                    <a:pt x="1419" y="3403"/>
                  </a:cubicBezTo>
                  <a:close/>
                  <a:moveTo>
                    <a:pt x="4191" y="2710"/>
                  </a:moveTo>
                  <a:lnTo>
                    <a:pt x="4191" y="5483"/>
                  </a:lnTo>
                  <a:lnTo>
                    <a:pt x="2490" y="5483"/>
                  </a:lnTo>
                  <a:cubicBezTo>
                    <a:pt x="2269" y="5483"/>
                    <a:pt x="2112" y="5325"/>
                    <a:pt x="2112" y="5105"/>
                  </a:cubicBezTo>
                  <a:lnTo>
                    <a:pt x="2112" y="3088"/>
                  </a:lnTo>
                  <a:cubicBezTo>
                    <a:pt x="2112" y="2868"/>
                    <a:pt x="2269" y="2710"/>
                    <a:pt x="2490" y="2710"/>
                  </a:cubicBezTo>
                  <a:close/>
                  <a:moveTo>
                    <a:pt x="6995" y="1828"/>
                  </a:moveTo>
                  <a:lnTo>
                    <a:pt x="6995" y="6428"/>
                  </a:lnTo>
                  <a:cubicBezTo>
                    <a:pt x="6428" y="5924"/>
                    <a:pt x="5672" y="5609"/>
                    <a:pt x="4884" y="5514"/>
                  </a:cubicBezTo>
                  <a:lnTo>
                    <a:pt x="4884" y="2710"/>
                  </a:lnTo>
                  <a:cubicBezTo>
                    <a:pt x="5672" y="2647"/>
                    <a:pt x="6428" y="2332"/>
                    <a:pt x="6995" y="1828"/>
                  </a:cubicBezTo>
                  <a:close/>
                  <a:moveTo>
                    <a:pt x="8066" y="631"/>
                  </a:moveTo>
                  <a:cubicBezTo>
                    <a:pt x="8255" y="631"/>
                    <a:pt x="8413" y="789"/>
                    <a:pt x="8413" y="978"/>
                  </a:cubicBezTo>
                  <a:lnTo>
                    <a:pt x="8413" y="7216"/>
                  </a:lnTo>
                  <a:cubicBezTo>
                    <a:pt x="8413" y="7405"/>
                    <a:pt x="8255" y="7562"/>
                    <a:pt x="8066" y="7562"/>
                  </a:cubicBezTo>
                  <a:cubicBezTo>
                    <a:pt x="7877" y="7562"/>
                    <a:pt x="7720" y="7405"/>
                    <a:pt x="7720" y="7216"/>
                  </a:cubicBezTo>
                  <a:lnTo>
                    <a:pt x="7720" y="978"/>
                  </a:lnTo>
                  <a:cubicBezTo>
                    <a:pt x="7720" y="789"/>
                    <a:pt x="7877" y="631"/>
                    <a:pt x="8066" y="631"/>
                  </a:cubicBezTo>
                  <a:close/>
                  <a:moveTo>
                    <a:pt x="3498" y="6176"/>
                  </a:moveTo>
                  <a:lnTo>
                    <a:pt x="3498" y="7909"/>
                  </a:lnTo>
                  <a:cubicBezTo>
                    <a:pt x="3498" y="8129"/>
                    <a:pt x="3340" y="8287"/>
                    <a:pt x="3151" y="8287"/>
                  </a:cubicBezTo>
                  <a:cubicBezTo>
                    <a:pt x="2962" y="8287"/>
                    <a:pt x="2805" y="8129"/>
                    <a:pt x="2805" y="7909"/>
                  </a:cubicBezTo>
                  <a:lnTo>
                    <a:pt x="2805" y="6176"/>
                  </a:lnTo>
                  <a:close/>
                  <a:moveTo>
                    <a:pt x="8035" y="1"/>
                  </a:moveTo>
                  <a:cubicBezTo>
                    <a:pt x="7531" y="1"/>
                    <a:pt x="7090" y="411"/>
                    <a:pt x="6995" y="883"/>
                  </a:cubicBezTo>
                  <a:lnTo>
                    <a:pt x="6680" y="1198"/>
                  </a:lnTo>
                  <a:cubicBezTo>
                    <a:pt x="6144" y="1734"/>
                    <a:pt x="5325" y="2049"/>
                    <a:pt x="4538" y="2049"/>
                  </a:cubicBezTo>
                  <a:lnTo>
                    <a:pt x="2427" y="2049"/>
                  </a:lnTo>
                  <a:cubicBezTo>
                    <a:pt x="2017" y="2049"/>
                    <a:pt x="1608" y="2332"/>
                    <a:pt x="1450" y="2773"/>
                  </a:cubicBezTo>
                  <a:lnTo>
                    <a:pt x="1387" y="2773"/>
                  </a:lnTo>
                  <a:cubicBezTo>
                    <a:pt x="631" y="2773"/>
                    <a:pt x="1" y="3403"/>
                    <a:pt x="1" y="4128"/>
                  </a:cubicBezTo>
                  <a:cubicBezTo>
                    <a:pt x="1" y="4884"/>
                    <a:pt x="631" y="5514"/>
                    <a:pt x="1387" y="5514"/>
                  </a:cubicBezTo>
                  <a:lnTo>
                    <a:pt x="1450" y="5514"/>
                  </a:lnTo>
                  <a:cubicBezTo>
                    <a:pt x="1576" y="5798"/>
                    <a:pt x="1797" y="6018"/>
                    <a:pt x="2080" y="6144"/>
                  </a:cubicBezTo>
                  <a:lnTo>
                    <a:pt x="2080" y="7940"/>
                  </a:lnTo>
                  <a:cubicBezTo>
                    <a:pt x="2112" y="8507"/>
                    <a:pt x="2584" y="8980"/>
                    <a:pt x="3151" y="8980"/>
                  </a:cubicBezTo>
                  <a:cubicBezTo>
                    <a:pt x="3750" y="8980"/>
                    <a:pt x="4160" y="8507"/>
                    <a:pt x="4160" y="7972"/>
                  </a:cubicBezTo>
                  <a:lnTo>
                    <a:pt x="4160" y="6239"/>
                  </a:lnTo>
                  <a:lnTo>
                    <a:pt x="4538" y="6239"/>
                  </a:lnTo>
                  <a:cubicBezTo>
                    <a:pt x="5325" y="6239"/>
                    <a:pt x="6144" y="6554"/>
                    <a:pt x="6680" y="7090"/>
                  </a:cubicBezTo>
                  <a:lnTo>
                    <a:pt x="6995" y="7405"/>
                  </a:lnTo>
                  <a:cubicBezTo>
                    <a:pt x="7090" y="7909"/>
                    <a:pt x="7531" y="8287"/>
                    <a:pt x="8035" y="8287"/>
                  </a:cubicBezTo>
                  <a:cubicBezTo>
                    <a:pt x="8633" y="8287"/>
                    <a:pt x="9043" y="7814"/>
                    <a:pt x="9043" y="7247"/>
                  </a:cubicBezTo>
                  <a:lnTo>
                    <a:pt x="9043" y="1041"/>
                  </a:lnTo>
                  <a:cubicBezTo>
                    <a:pt x="9043" y="442"/>
                    <a:pt x="8570" y="1"/>
                    <a:pt x="803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12" name="Google Shape;8414;p58">
            <a:extLst>
              <a:ext uri="{FF2B5EF4-FFF2-40B4-BE49-F238E27FC236}">
                <a16:creationId xmlns:a16="http://schemas.microsoft.com/office/drawing/2014/main" id="{FFB9CD5C-3C95-B45A-6869-4A2817262BE0}"/>
              </a:ext>
            </a:extLst>
          </p:cNvPr>
          <p:cNvGrpSpPr/>
          <p:nvPr/>
        </p:nvGrpSpPr>
        <p:grpSpPr>
          <a:xfrm>
            <a:off x="9885161" y="3677426"/>
            <a:ext cx="443412" cy="443412"/>
            <a:chOff x="1049375" y="2680675"/>
            <a:chExt cx="297725" cy="297725"/>
          </a:xfrm>
        </p:grpSpPr>
        <p:sp>
          <p:nvSpPr>
            <p:cNvPr id="13" name="Google Shape;8415;p58">
              <a:extLst>
                <a:ext uri="{FF2B5EF4-FFF2-40B4-BE49-F238E27FC236}">
                  <a16:creationId xmlns:a16="http://schemas.microsoft.com/office/drawing/2014/main" id="{A55E1BA6-4565-AF04-7877-EFBEFFA957A4}"/>
                </a:ext>
              </a:extLst>
            </p:cNvPr>
            <p:cNvSpPr/>
            <p:nvPr/>
          </p:nvSpPr>
          <p:spPr>
            <a:xfrm>
              <a:off x="1113175" y="2752350"/>
              <a:ext cx="161475" cy="155975"/>
            </a:xfrm>
            <a:custGeom>
              <a:avLst/>
              <a:gdLst/>
              <a:ahLst/>
              <a:cxnLst/>
              <a:rect l="l" t="t" r="r" b="b"/>
              <a:pathLst>
                <a:path w="6459" h="6239" extrusionOk="0">
                  <a:moveTo>
                    <a:pt x="3403" y="2079"/>
                  </a:moveTo>
                  <a:cubicBezTo>
                    <a:pt x="3781" y="2079"/>
                    <a:pt x="4096" y="2394"/>
                    <a:pt x="4096" y="2773"/>
                  </a:cubicBezTo>
                  <a:cubicBezTo>
                    <a:pt x="4096" y="3182"/>
                    <a:pt x="3781" y="3497"/>
                    <a:pt x="3403" y="3497"/>
                  </a:cubicBezTo>
                  <a:cubicBezTo>
                    <a:pt x="2993" y="3434"/>
                    <a:pt x="2678" y="3119"/>
                    <a:pt x="2678" y="2773"/>
                  </a:cubicBezTo>
                  <a:cubicBezTo>
                    <a:pt x="2678" y="2394"/>
                    <a:pt x="2993" y="2079"/>
                    <a:pt x="3403" y="2079"/>
                  </a:cubicBezTo>
                  <a:close/>
                  <a:moveTo>
                    <a:pt x="3371" y="693"/>
                  </a:moveTo>
                  <a:cubicBezTo>
                    <a:pt x="4694" y="693"/>
                    <a:pt x="5765" y="1796"/>
                    <a:pt x="5765" y="3119"/>
                  </a:cubicBezTo>
                  <a:cubicBezTo>
                    <a:pt x="5765" y="3686"/>
                    <a:pt x="5545" y="4222"/>
                    <a:pt x="5198" y="4663"/>
                  </a:cubicBezTo>
                  <a:cubicBezTo>
                    <a:pt x="5072" y="4442"/>
                    <a:pt x="4915" y="4190"/>
                    <a:pt x="4694" y="4001"/>
                  </a:cubicBezTo>
                  <a:cubicBezTo>
                    <a:pt x="4568" y="3907"/>
                    <a:pt x="4442" y="3812"/>
                    <a:pt x="4348" y="3749"/>
                  </a:cubicBezTo>
                  <a:cubicBezTo>
                    <a:pt x="4568" y="3529"/>
                    <a:pt x="4726" y="3182"/>
                    <a:pt x="4726" y="2804"/>
                  </a:cubicBezTo>
                  <a:cubicBezTo>
                    <a:pt x="4726" y="2079"/>
                    <a:pt x="4096" y="1449"/>
                    <a:pt x="3340" y="1449"/>
                  </a:cubicBezTo>
                  <a:cubicBezTo>
                    <a:pt x="2615" y="1449"/>
                    <a:pt x="1985" y="2079"/>
                    <a:pt x="1985" y="2804"/>
                  </a:cubicBezTo>
                  <a:cubicBezTo>
                    <a:pt x="1985" y="3182"/>
                    <a:pt x="2142" y="3529"/>
                    <a:pt x="2363" y="3749"/>
                  </a:cubicBezTo>
                  <a:lnTo>
                    <a:pt x="2016" y="4001"/>
                  </a:lnTo>
                  <a:cubicBezTo>
                    <a:pt x="1827" y="4190"/>
                    <a:pt x="1607" y="4442"/>
                    <a:pt x="1512" y="4663"/>
                  </a:cubicBezTo>
                  <a:cubicBezTo>
                    <a:pt x="1040" y="4064"/>
                    <a:pt x="882" y="3434"/>
                    <a:pt x="945" y="2773"/>
                  </a:cubicBezTo>
                  <a:cubicBezTo>
                    <a:pt x="1103" y="1670"/>
                    <a:pt x="2111" y="693"/>
                    <a:pt x="3371" y="693"/>
                  </a:cubicBezTo>
                  <a:close/>
                  <a:moveTo>
                    <a:pt x="3371" y="4159"/>
                  </a:moveTo>
                  <a:cubicBezTo>
                    <a:pt x="4001" y="4159"/>
                    <a:pt x="4505" y="4600"/>
                    <a:pt x="4694" y="5135"/>
                  </a:cubicBezTo>
                  <a:cubicBezTo>
                    <a:pt x="4316" y="5387"/>
                    <a:pt x="3875" y="5545"/>
                    <a:pt x="3371" y="5545"/>
                  </a:cubicBezTo>
                  <a:cubicBezTo>
                    <a:pt x="2898" y="5545"/>
                    <a:pt x="2426" y="5387"/>
                    <a:pt x="2016" y="5135"/>
                  </a:cubicBezTo>
                  <a:cubicBezTo>
                    <a:pt x="2174" y="4537"/>
                    <a:pt x="2741" y="4159"/>
                    <a:pt x="3371" y="4159"/>
                  </a:cubicBezTo>
                  <a:close/>
                  <a:moveTo>
                    <a:pt x="3308" y="0"/>
                  </a:moveTo>
                  <a:cubicBezTo>
                    <a:pt x="1701" y="0"/>
                    <a:pt x="441" y="1229"/>
                    <a:pt x="252" y="2710"/>
                  </a:cubicBezTo>
                  <a:cubicBezTo>
                    <a:pt x="0" y="4600"/>
                    <a:pt x="1512" y="6238"/>
                    <a:pt x="3371" y="6238"/>
                  </a:cubicBezTo>
                  <a:cubicBezTo>
                    <a:pt x="5104" y="6238"/>
                    <a:pt x="6459" y="4820"/>
                    <a:pt x="6459" y="3119"/>
                  </a:cubicBezTo>
                  <a:cubicBezTo>
                    <a:pt x="6459" y="1386"/>
                    <a:pt x="5041" y="0"/>
                    <a:pt x="330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8416;p58">
              <a:extLst>
                <a:ext uri="{FF2B5EF4-FFF2-40B4-BE49-F238E27FC236}">
                  <a16:creationId xmlns:a16="http://schemas.microsoft.com/office/drawing/2014/main" id="{FE831BF6-B48D-C496-B357-DFD73CA52D7D}"/>
                </a:ext>
              </a:extLst>
            </p:cNvPr>
            <p:cNvSpPr/>
            <p:nvPr/>
          </p:nvSpPr>
          <p:spPr>
            <a:xfrm>
              <a:off x="1049375" y="2680675"/>
              <a:ext cx="297725" cy="297725"/>
            </a:xfrm>
            <a:custGeom>
              <a:avLst/>
              <a:gdLst/>
              <a:ahLst/>
              <a:cxnLst/>
              <a:rect l="l" t="t" r="r" b="b"/>
              <a:pathLst>
                <a:path w="11909" h="11909" extrusionOk="0">
                  <a:moveTo>
                    <a:pt x="6270" y="1512"/>
                  </a:moveTo>
                  <a:cubicBezTo>
                    <a:pt x="8475" y="1670"/>
                    <a:pt x="10239" y="3434"/>
                    <a:pt x="10397" y="5640"/>
                  </a:cubicBezTo>
                  <a:lnTo>
                    <a:pt x="10082" y="5640"/>
                  </a:lnTo>
                  <a:cubicBezTo>
                    <a:pt x="9893" y="5640"/>
                    <a:pt x="9735" y="5797"/>
                    <a:pt x="9735" y="5986"/>
                  </a:cubicBezTo>
                  <a:cubicBezTo>
                    <a:pt x="9735" y="6207"/>
                    <a:pt x="9893" y="6364"/>
                    <a:pt x="10082" y="6364"/>
                  </a:cubicBezTo>
                  <a:lnTo>
                    <a:pt x="10397" y="6364"/>
                  </a:lnTo>
                  <a:cubicBezTo>
                    <a:pt x="10239" y="8569"/>
                    <a:pt x="8475" y="10334"/>
                    <a:pt x="6270" y="10491"/>
                  </a:cubicBezTo>
                  <a:lnTo>
                    <a:pt x="6270" y="10176"/>
                  </a:lnTo>
                  <a:cubicBezTo>
                    <a:pt x="6270" y="9987"/>
                    <a:pt x="6112" y="9830"/>
                    <a:pt x="5923" y="9830"/>
                  </a:cubicBezTo>
                  <a:cubicBezTo>
                    <a:pt x="5703" y="9830"/>
                    <a:pt x="5545" y="9987"/>
                    <a:pt x="5545" y="10176"/>
                  </a:cubicBezTo>
                  <a:lnTo>
                    <a:pt x="5545" y="10491"/>
                  </a:lnTo>
                  <a:cubicBezTo>
                    <a:pt x="3340" y="10334"/>
                    <a:pt x="1575" y="8569"/>
                    <a:pt x="1418" y="6364"/>
                  </a:cubicBezTo>
                  <a:lnTo>
                    <a:pt x="1733" y="6364"/>
                  </a:lnTo>
                  <a:cubicBezTo>
                    <a:pt x="1922" y="6364"/>
                    <a:pt x="2079" y="6207"/>
                    <a:pt x="2079" y="5986"/>
                  </a:cubicBezTo>
                  <a:cubicBezTo>
                    <a:pt x="2142" y="5797"/>
                    <a:pt x="1985" y="5640"/>
                    <a:pt x="1764" y="5640"/>
                  </a:cubicBezTo>
                  <a:lnTo>
                    <a:pt x="1418" y="5640"/>
                  </a:lnTo>
                  <a:cubicBezTo>
                    <a:pt x="1575" y="3434"/>
                    <a:pt x="3340" y="1670"/>
                    <a:pt x="5545" y="1512"/>
                  </a:cubicBezTo>
                  <a:lnTo>
                    <a:pt x="5545" y="1827"/>
                  </a:lnTo>
                  <a:cubicBezTo>
                    <a:pt x="5545" y="2016"/>
                    <a:pt x="5703" y="2174"/>
                    <a:pt x="5923" y="2174"/>
                  </a:cubicBezTo>
                  <a:cubicBezTo>
                    <a:pt x="6112" y="2174"/>
                    <a:pt x="6270" y="2016"/>
                    <a:pt x="6270" y="1827"/>
                  </a:cubicBezTo>
                  <a:lnTo>
                    <a:pt x="6270" y="1512"/>
                  </a:lnTo>
                  <a:close/>
                  <a:moveTo>
                    <a:pt x="5955" y="0"/>
                  </a:moveTo>
                  <a:cubicBezTo>
                    <a:pt x="5766" y="0"/>
                    <a:pt x="5608" y="158"/>
                    <a:pt x="5608" y="347"/>
                  </a:cubicBezTo>
                  <a:lnTo>
                    <a:pt x="5608" y="756"/>
                  </a:lnTo>
                  <a:cubicBezTo>
                    <a:pt x="2993" y="914"/>
                    <a:pt x="914" y="2993"/>
                    <a:pt x="756" y="5608"/>
                  </a:cubicBezTo>
                  <a:lnTo>
                    <a:pt x="347" y="5608"/>
                  </a:lnTo>
                  <a:cubicBezTo>
                    <a:pt x="158" y="5608"/>
                    <a:pt x="0" y="5766"/>
                    <a:pt x="0" y="5955"/>
                  </a:cubicBezTo>
                  <a:cubicBezTo>
                    <a:pt x="0" y="6144"/>
                    <a:pt x="158" y="6301"/>
                    <a:pt x="347" y="6301"/>
                  </a:cubicBezTo>
                  <a:lnTo>
                    <a:pt x="756" y="6301"/>
                  </a:lnTo>
                  <a:cubicBezTo>
                    <a:pt x="914" y="8916"/>
                    <a:pt x="2993" y="10995"/>
                    <a:pt x="5608" y="11153"/>
                  </a:cubicBezTo>
                  <a:lnTo>
                    <a:pt x="5608" y="11562"/>
                  </a:lnTo>
                  <a:cubicBezTo>
                    <a:pt x="5608" y="11751"/>
                    <a:pt x="5766" y="11909"/>
                    <a:pt x="5955" y="11909"/>
                  </a:cubicBezTo>
                  <a:cubicBezTo>
                    <a:pt x="6144" y="11909"/>
                    <a:pt x="6301" y="11751"/>
                    <a:pt x="6301" y="11562"/>
                  </a:cubicBezTo>
                  <a:lnTo>
                    <a:pt x="6301" y="11153"/>
                  </a:lnTo>
                  <a:cubicBezTo>
                    <a:pt x="8916" y="10995"/>
                    <a:pt x="10995" y="8916"/>
                    <a:pt x="11153" y="6301"/>
                  </a:cubicBezTo>
                  <a:lnTo>
                    <a:pt x="11531" y="6301"/>
                  </a:lnTo>
                  <a:cubicBezTo>
                    <a:pt x="11751" y="6301"/>
                    <a:pt x="11909" y="6144"/>
                    <a:pt x="11909" y="5955"/>
                  </a:cubicBezTo>
                  <a:cubicBezTo>
                    <a:pt x="11909" y="5766"/>
                    <a:pt x="11751" y="5608"/>
                    <a:pt x="11531" y="5608"/>
                  </a:cubicBezTo>
                  <a:lnTo>
                    <a:pt x="11153" y="5608"/>
                  </a:lnTo>
                  <a:cubicBezTo>
                    <a:pt x="10995" y="2993"/>
                    <a:pt x="8916" y="914"/>
                    <a:pt x="6301" y="756"/>
                  </a:cubicBezTo>
                  <a:lnTo>
                    <a:pt x="6301" y="347"/>
                  </a:lnTo>
                  <a:cubicBezTo>
                    <a:pt x="6301" y="158"/>
                    <a:pt x="6144"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3213027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DDE456-3332-D1E7-BBBD-2EF6B5C4C0D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769F49EC-A542-4FE6-7098-A2EA86E41B85}"/>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3C69C9A9-08B1-45E8-5186-1B8432BAD7BA}"/>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CBB9DC3A-21FA-2944-DEE0-04D58752F65E}"/>
              </a:ext>
            </a:extLst>
          </p:cNvPr>
          <p:cNvSpPr txBox="1"/>
          <p:nvPr/>
        </p:nvSpPr>
        <p:spPr>
          <a:xfrm>
            <a:off x="6944248" y="3996751"/>
            <a:ext cx="4113898" cy="1015663"/>
          </a:xfrm>
          <a:prstGeom prst="rect">
            <a:avLst/>
          </a:prstGeom>
          <a:noFill/>
        </p:spPr>
        <p:txBody>
          <a:bodyPr wrap="square" rtlCol="0">
            <a:spAutoFit/>
          </a:bodyPr>
          <a:lstStyle/>
          <a:p>
            <a:r>
              <a:rPr lang="en-US" sz="2000" b="1" dirty="0">
                <a:solidFill>
                  <a:srgbClr val="00B0F0"/>
                </a:solidFill>
                <a:latin typeface="Alexandria" charset="0"/>
                <a:cs typeface="Alexandria" charset="0"/>
              </a:rPr>
              <a:t>The General Framework for Classifying Digital Marketing Channels</a:t>
            </a:r>
          </a:p>
        </p:txBody>
      </p:sp>
      <p:sp>
        <p:nvSpPr>
          <p:cNvPr id="18" name="Rectangle 17">
            <a:extLst>
              <a:ext uri="{FF2B5EF4-FFF2-40B4-BE49-F238E27FC236}">
                <a16:creationId xmlns:a16="http://schemas.microsoft.com/office/drawing/2014/main" id="{8A2314AA-789D-8AFB-F84D-8385E762210A}"/>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EE4CDAED-A389-9944-1827-2AC4FC836759}"/>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F29B4944-E14A-D99E-F3B9-47BFB2389766}"/>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sp>
        <p:nvSpPr>
          <p:cNvPr id="29" name="Rectangle 28">
            <a:extLst>
              <a:ext uri="{FF2B5EF4-FFF2-40B4-BE49-F238E27FC236}">
                <a16:creationId xmlns:a16="http://schemas.microsoft.com/office/drawing/2014/main" id="{79852922-F9B3-4352-6DDC-34A432216B9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5BA8740-D2C2-106F-1993-0FC33CA434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3BF2D36-4304-FE9F-0A18-DCC1ADE94DC4}"/>
              </a:ext>
            </a:extLst>
          </p:cNvPr>
          <p:cNvSpPr txBox="1"/>
          <p:nvPr/>
        </p:nvSpPr>
        <p:spPr>
          <a:xfrm>
            <a:off x="1166371" y="1737222"/>
            <a:ext cx="4458977" cy="2967415"/>
          </a:xfrm>
          <a:prstGeom prst="rect">
            <a:avLst/>
          </a:prstGeom>
          <a:noFill/>
        </p:spPr>
        <p:txBody>
          <a:bodyPr wrap="square" rtlCol="0">
            <a:spAutoFit/>
          </a:bodyPr>
          <a:lstStyle/>
          <a:p>
            <a:pPr algn="just">
              <a:lnSpc>
                <a:spcPct val="150000"/>
              </a:lnSpc>
            </a:pPr>
            <a:r>
              <a:rPr lang="en-US" sz="1400" dirty="0">
                <a:latin typeface="Alexandria"/>
              </a:rPr>
              <a:t>Initially, organizations primarily focused on attracting customers to their websites, as digital marketing channels were essentially limited to these platforms. However, today a wide range of channels exists—such as email, virtual communities, and mobile applications—along with their use in identifying user locations and their continuous technical, aesthetic, and marketing development. These elements now constitute a central part of digital marketing channel strategies.</a:t>
            </a:r>
          </a:p>
        </p:txBody>
      </p:sp>
      <p:sp>
        <p:nvSpPr>
          <p:cNvPr id="4" name="Google Shape;6210;p53">
            <a:extLst>
              <a:ext uri="{FF2B5EF4-FFF2-40B4-BE49-F238E27FC236}">
                <a16:creationId xmlns:a16="http://schemas.microsoft.com/office/drawing/2014/main" id="{9C26B835-9D60-B962-C324-44C02637C9D3}"/>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336874900"/>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D247A3-E345-3948-6FAF-72FC897F6B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4AAB2C-D8CA-F1D9-16AE-004A7A4FD1E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30F5E71-4D31-25C9-715E-4C6A28402B2E}"/>
              </a:ext>
            </a:extLst>
          </p:cNvPr>
          <p:cNvSpPr txBox="1"/>
          <p:nvPr/>
        </p:nvSpPr>
        <p:spPr>
          <a:xfrm>
            <a:off x="2513150" y="1019069"/>
            <a:ext cx="7165700" cy="400110"/>
          </a:xfrm>
          <a:prstGeom prst="rect">
            <a:avLst/>
          </a:prstGeom>
          <a:noFill/>
        </p:spPr>
        <p:txBody>
          <a:bodyPr wrap="square" rtlCol="0">
            <a:spAutoFit/>
          </a:bodyPr>
          <a:lstStyle/>
          <a:p>
            <a:r>
              <a:rPr lang="en-US" sz="2000" b="1" dirty="0">
                <a:latin typeface="Alexandria" charset="0"/>
                <a:cs typeface="Alexandria" charset="0"/>
              </a:rPr>
              <a:t>The General Framework for Classifying Digital Marketing Channels</a:t>
            </a:r>
          </a:p>
        </p:txBody>
      </p:sp>
      <p:sp>
        <p:nvSpPr>
          <p:cNvPr id="5" name="Rectangle 4">
            <a:extLst>
              <a:ext uri="{FF2B5EF4-FFF2-40B4-BE49-F238E27FC236}">
                <a16:creationId xmlns:a16="http://schemas.microsoft.com/office/drawing/2014/main" id="{DD703E7F-B027-6EE2-5747-45F8779BFF5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B38CB6-B4CD-8BE3-27AB-F3A6D5AC1F4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4BDA7C8-05E0-8A9D-7D54-085D50D55CB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8B82BCB9-98B5-3748-2FD9-910CE85A4403}"/>
              </a:ext>
            </a:extLst>
          </p:cNvPr>
          <p:cNvSpPr txBox="1"/>
          <p:nvPr/>
        </p:nvSpPr>
        <p:spPr>
          <a:xfrm>
            <a:off x="1902542" y="2515662"/>
            <a:ext cx="8755626" cy="2321085"/>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When employing digital marketing channels, companies select those most suitable for their industry and target market. Consequently, the notion that all businesses should utilize every available digital marketing channel is not considered practical. There is no unified agreement on the exact number of digital marketing channels currently available, as researchers and practitioners have presented diverse perspectives regarding their types and classifications. Each researcher has defined these channels based on the application context of their study, with some classifications derived from case studies. Thus, one organization may adopt certain channels that another does not, depending on factors such as accessibility, necessity, and expertise in their use.</a:t>
            </a:r>
          </a:p>
        </p:txBody>
      </p:sp>
      <p:pic>
        <p:nvPicPr>
          <p:cNvPr id="7" name="Graphic 21">
            <a:extLst>
              <a:ext uri="{FF2B5EF4-FFF2-40B4-BE49-F238E27FC236}">
                <a16:creationId xmlns:a16="http://schemas.microsoft.com/office/drawing/2014/main" id="{B833440B-6560-6F23-992A-FAA90644E0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3EF53FF4-599D-4474-1231-335018CD0C2A}"/>
              </a:ext>
            </a:extLst>
          </p:cNvPr>
          <p:cNvSpPr/>
          <p:nvPr/>
        </p:nvSpPr>
        <p:spPr>
          <a:xfrm>
            <a:off x="4262846" y="604803"/>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42812819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839DC3-949D-BA44-5463-056C935A00B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99F656C-A017-10B6-381A-C9CE31E3E4E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9118843-2D05-9300-7447-DD7158C10B9A}"/>
              </a:ext>
            </a:extLst>
          </p:cNvPr>
          <p:cNvSpPr txBox="1"/>
          <p:nvPr/>
        </p:nvSpPr>
        <p:spPr>
          <a:xfrm>
            <a:off x="2513150" y="1019069"/>
            <a:ext cx="7165700" cy="400110"/>
          </a:xfrm>
          <a:prstGeom prst="rect">
            <a:avLst/>
          </a:prstGeom>
          <a:noFill/>
        </p:spPr>
        <p:txBody>
          <a:bodyPr wrap="square" rtlCol="0">
            <a:spAutoFit/>
          </a:bodyPr>
          <a:lstStyle/>
          <a:p>
            <a:r>
              <a:rPr lang="en-US" sz="2000" b="1" dirty="0">
                <a:latin typeface="Alexandria" charset="0"/>
                <a:cs typeface="Alexandria" charset="0"/>
              </a:rPr>
              <a:t>The General Framework for Classifying Digital Marketing Channels</a:t>
            </a:r>
          </a:p>
        </p:txBody>
      </p:sp>
      <p:sp>
        <p:nvSpPr>
          <p:cNvPr id="5" name="Rectangle 4">
            <a:extLst>
              <a:ext uri="{FF2B5EF4-FFF2-40B4-BE49-F238E27FC236}">
                <a16:creationId xmlns:a16="http://schemas.microsoft.com/office/drawing/2014/main" id="{5BFFD575-A0D6-2483-E932-9DEF0D19CFE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6F2A812-730F-3866-0EFD-F9C5606D342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E4A8D5D-4475-2C46-3701-FB742FD6C81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59A3DC44-561A-6BF5-0A0B-C13037ADE89D}"/>
              </a:ext>
            </a:extLst>
          </p:cNvPr>
          <p:cNvSpPr txBox="1"/>
          <p:nvPr/>
        </p:nvSpPr>
        <p:spPr>
          <a:xfrm>
            <a:off x="2180406" y="2430040"/>
            <a:ext cx="7956651" cy="2967415"/>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Despite the fundamental changes in the digital marketing landscape, a well-established framework continues to be widely adopted in marketing strategies: the POEC model. This framework can be applied to a broad spectrum of marketing practices, including social media marketing, search engine optimization and marketing, email marketing, print advertising, trade marketing, and many others.</a:t>
            </a:r>
          </a:p>
          <a:p>
            <a:pPr algn="just">
              <a:lnSpc>
                <a:spcPct val="150000"/>
              </a:lnSpc>
            </a:pPr>
            <a:r>
              <a:rPr lang="en-US" sz="1400" dirty="0">
                <a:latin typeface="Alexandria" charset="0"/>
                <a:cs typeface="Alexandria" charset="0"/>
              </a:rPr>
              <a:t>The acronym POEC refers to three primary types of channels: Paid, Owned, and Earned. Although this framework is not new, it remains a foundational approach for any digital marketing strategy. By applying the POEC model, organizations can effectively design and guide their digital marketing strategies and tactics, enabling them to attract qualified customer opportunities more efficiently and achieve superior results.</a:t>
            </a:r>
          </a:p>
        </p:txBody>
      </p:sp>
      <p:pic>
        <p:nvPicPr>
          <p:cNvPr id="7" name="Graphic 21">
            <a:extLst>
              <a:ext uri="{FF2B5EF4-FFF2-40B4-BE49-F238E27FC236}">
                <a16:creationId xmlns:a16="http://schemas.microsoft.com/office/drawing/2014/main" id="{D649603D-9F5C-A11F-8C05-888F162707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C8F2FABB-AF24-5046-0477-E7FD87E94CF6}"/>
              </a:ext>
            </a:extLst>
          </p:cNvPr>
          <p:cNvSpPr/>
          <p:nvPr/>
        </p:nvSpPr>
        <p:spPr>
          <a:xfrm>
            <a:off x="4262846" y="604803"/>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Google Shape;8472;p58">
            <a:extLst>
              <a:ext uri="{FF2B5EF4-FFF2-40B4-BE49-F238E27FC236}">
                <a16:creationId xmlns:a16="http://schemas.microsoft.com/office/drawing/2014/main" id="{D31741C7-7D94-AE61-C2A0-A79B4A222D18}"/>
              </a:ext>
            </a:extLst>
          </p:cNvPr>
          <p:cNvSpPr/>
          <p:nvPr/>
        </p:nvSpPr>
        <p:spPr>
          <a:xfrm>
            <a:off x="10389125" y="3870701"/>
            <a:ext cx="442295" cy="442257"/>
          </a:xfrm>
          <a:custGeom>
            <a:avLst/>
            <a:gdLst/>
            <a:ahLst/>
            <a:cxnLst/>
            <a:rect l="l" t="t" r="r" b="b"/>
            <a:pathLst>
              <a:path w="11879" h="11878" extrusionOk="0">
                <a:moveTo>
                  <a:pt x="5892" y="693"/>
                </a:moveTo>
                <a:cubicBezTo>
                  <a:pt x="6302" y="693"/>
                  <a:pt x="6617" y="1008"/>
                  <a:pt x="6617" y="1418"/>
                </a:cubicBezTo>
                <a:cubicBezTo>
                  <a:pt x="6617" y="1796"/>
                  <a:pt x="6302" y="2111"/>
                  <a:pt x="5892" y="2111"/>
                </a:cubicBezTo>
                <a:cubicBezTo>
                  <a:pt x="5514" y="2111"/>
                  <a:pt x="5199" y="1796"/>
                  <a:pt x="5199" y="1418"/>
                </a:cubicBezTo>
                <a:cubicBezTo>
                  <a:pt x="5231" y="1008"/>
                  <a:pt x="5546" y="693"/>
                  <a:pt x="5892" y="693"/>
                </a:cubicBezTo>
                <a:close/>
                <a:moveTo>
                  <a:pt x="5892" y="2741"/>
                </a:moveTo>
                <a:cubicBezTo>
                  <a:pt x="6837" y="2741"/>
                  <a:pt x="7625" y="3529"/>
                  <a:pt x="7625" y="4505"/>
                </a:cubicBezTo>
                <a:lnTo>
                  <a:pt x="7625" y="5545"/>
                </a:lnTo>
                <a:lnTo>
                  <a:pt x="4159" y="5545"/>
                </a:lnTo>
                <a:lnTo>
                  <a:pt x="4159" y="4505"/>
                </a:lnTo>
                <a:cubicBezTo>
                  <a:pt x="4159" y="3529"/>
                  <a:pt x="4947" y="2741"/>
                  <a:pt x="5892" y="2741"/>
                </a:cubicBezTo>
                <a:close/>
                <a:moveTo>
                  <a:pt x="8381" y="5104"/>
                </a:moveTo>
                <a:cubicBezTo>
                  <a:pt x="9326" y="5356"/>
                  <a:pt x="9767" y="5703"/>
                  <a:pt x="9767" y="5892"/>
                </a:cubicBezTo>
                <a:cubicBezTo>
                  <a:pt x="9767" y="6238"/>
                  <a:pt x="8381" y="6931"/>
                  <a:pt x="5955" y="6931"/>
                </a:cubicBezTo>
                <a:cubicBezTo>
                  <a:pt x="5898" y="6932"/>
                  <a:pt x="5842" y="6932"/>
                  <a:pt x="5787" y="6932"/>
                </a:cubicBezTo>
                <a:cubicBezTo>
                  <a:pt x="3434" y="6932"/>
                  <a:pt x="2112" y="6292"/>
                  <a:pt x="2112" y="5892"/>
                </a:cubicBezTo>
                <a:cubicBezTo>
                  <a:pt x="2112" y="5703"/>
                  <a:pt x="2553" y="5388"/>
                  <a:pt x="3498" y="5104"/>
                </a:cubicBezTo>
                <a:lnTo>
                  <a:pt x="3498" y="5892"/>
                </a:lnTo>
                <a:cubicBezTo>
                  <a:pt x="3498" y="6081"/>
                  <a:pt x="3655" y="6238"/>
                  <a:pt x="3844" y="6238"/>
                </a:cubicBezTo>
                <a:lnTo>
                  <a:pt x="8034" y="6238"/>
                </a:lnTo>
                <a:cubicBezTo>
                  <a:pt x="8223" y="6238"/>
                  <a:pt x="8381" y="6081"/>
                  <a:pt x="8381" y="5892"/>
                </a:cubicBezTo>
                <a:lnTo>
                  <a:pt x="8381" y="5104"/>
                </a:lnTo>
                <a:close/>
                <a:moveTo>
                  <a:pt x="1765" y="10428"/>
                </a:moveTo>
                <a:cubicBezTo>
                  <a:pt x="2427" y="10428"/>
                  <a:pt x="2805" y="10680"/>
                  <a:pt x="2805" y="10775"/>
                </a:cubicBezTo>
                <a:cubicBezTo>
                  <a:pt x="2805" y="10869"/>
                  <a:pt x="2427" y="11121"/>
                  <a:pt x="1765" y="11121"/>
                </a:cubicBezTo>
                <a:cubicBezTo>
                  <a:pt x="1072" y="11121"/>
                  <a:pt x="694" y="10869"/>
                  <a:pt x="694" y="10775"/>
                </a:cubicBezTo>
                <a:cubicBezTo>
                  <a:pt x="694" y="10712"/>
                  <a:pt x="1072" y="10428"/>
                  <a:pt x="1765" y="10428"/>
                </a:cubicBezTo>
                <a:close/>
                <a:moveTo>
                  <a:pt x="5955" y="10428"/>
                </a:moveTo>
                <a:cubicBezTo>
                  <a:pt x="6617" y="10428"/>
                  <a:pt x="6963" y="10712"/>
                  <a:pt x="6963" y="10775"/>
                </a:cubicBezTo>
                <a:cubicBezTo>
                  <a:pt x="6963" y="10869"/>
                  <a:pt x="6617" y="11121"/>
                  <a:pt x="5955" y="11121"/>
                </a:cubicBezTo>
                <a:cubicBezTo>
                  <a:pt x="5262" y="11121"/>
                  <a:pt x="4915" y="10869"/>
                  <a:pt x="4915" y="10775"/>
                </a:cubicBezTo>
                <a:cubicBezTo>
                  <a:pt x="4915" y="10712"/>
                  <a:pt x="5262" y="10428"/>
                  <a:pt x="5955" y="10428"/>
                </a:cubicBezTo>
                <a:close/>
                <a:moveTo>
                  <a:pt x="10082" y="10428"/>
                </a:moveTo>
                <a:cubicBezTo>
                  <a:pt x="10775" y="10428"/>
                  <a:pt x="11153" y="10680"/>
                  <a:pt x="11153" y="10775"/>
                </a:cubicBezTo>
                <a:cubicBezTo>
                  <a:pt x="11153" y="10869"/>
                  <a:pt x="10775" y="11121"/>
                  <a:pt x="10082" y="11121"/>
                </a:cubicBezTo>
                <a:cubicBezTo>
                  <a:pt x="9421" y="11121"/>
                  <a:pt x="9043" y="10869"/>
                  <a:pt x="9043" y="10775"/>
                </a:cubicBezTo>
                <a:cubicBezTo>
                  <a:pt x="9043" y="10712"/>
                  <a:pt x="9421" y="10428"/>
                  <a:pt x="10082" y="10428"/>
                </a:cubicBezTo>
                <a:close/>
                <a:moveTo>
                  <a:pt x="5987" y="0"/>
                </a:moveTo>
                <a:cubicBezTo>
                  <a:pt x="5231" y="0"/>
                  <a:pt x="4600" y="630"/>
                  <a:pt x="4600" y="1355"/>
                </a:cubicBezTo>
                <a:cubicBezTo>
                  <a:pt x="4600" y="1733"/>
                  <a:pt x="4726" y="2016"/>
                  <a:pt x="4947" y="2300"/>
                </a:cubicBezTo>
                <a:cubicBezTo>
                  <a:pt x="4159" y="2710"/>
                  <a:pt x="3624" y="3497"/>
                  <a:pt x="3561" y="4442"/>
                </a:cubicBezTo>
                <a:cubicBezTo>
                  <a:pt x="2742" y="4631"/>
                  <a:pt x="1481" y="5072"/>
                  <a:pt x="1481" y="5923"/>
                </a:cubicBezTo>
                <a:cubicBezTo>
                  <a:pt x="1481" y="6679"/>
                  <a:pt x="2427" y="7120"/>
                  <a:pt x="3151" y="7309"/>
                </a:cubicBezTo>
                <a:lnTo>
                  <a:pt x="1954" y="9798"/>
                </a:lnTo>
                <a:lnTo>
                  <a:pt x="1828" y="9798"/>
                </a:lnTo>
                <a:cubicBezTo>
                  <a:pt x="851" y="9798"/>
                  <a:pt x="64" y="10239"/>
                  <a:pt x="64" y="10806"/>
                </a:cubicBezTo>
                <a:cubicBezTo>
                  <a:pt x="1" y="11373"/>
                  <a:pt x="725" y="11846"/>
                  <a:pt x="1765" y="11846"/>
                </a:cubicBezTo>
                <a:cubicBezTo>
                  <a:pt x="2679" y="11846"/>
                  <a:pt x="3498" y="11436"/>
                  <a:pt x="3498" y="10806"/>
                </a:cubicBezTo>
                <a:cubicBezTo>
                  <a:pt x="3498" y="10334"/>
                  <a:pt x="3057" y="10019"/>
                  <a:pt x="2584" y="9924"/>
                </a:cubicBezTo>
                <a:lnTo>
                  <a:pt x="3781" y="7498"/>
                </a:lnTo>
                <a:cubicBezTo>
                  <a:pt x="4317" y="7624"/>
                  <a:pt x="4947" y="7656"/>
                  <a:pt x="5577" y="7719"/>
                </a:cubicBezTo>
                <a:lnTo>
                  <a:pt x="5577" y="9830"/>
                </a:lnTo>
                <a:cubicBezTo>
                  <a:pt x="4947" y="9924"/>
                  <a:pt x="4222" y="10239"/>
                  <a:pt x="4222" y="10869"/>
                </a:cubicBezTo>
                <a:cubicBezTo>
                  <a:pt x="4222" y="11499"/>
                  <a:pt x="5041" y="11877"/>
                  <a:pt x="5955" y="11877"/>
                </a:cubicBezTo>
                <a:cubicBezTo>
                  <a:pt x="6837" y="11877"/>
                  <a:pt x="7688" y="11499"/>
                  <a:pt x="7688" y="10869"/>
                </a:cubicBezTo>
                <a:cubicBezTo>
                  <a:pt x="7688" y="10239"/>
                  <a:pt x="6932" y="9924"/>
                  <a:pt x="6302" y="9830"/>
                </a:cubicBezTo>
                <a:lnTo>
                  <a:pt x="6302" y="7719"/>
                </a:lnTo>
                <a:cubicBezTo>
                  <a:pt x="6932" y="7719"/>
                  <a:pt x="7562" y="7624"/>
                  <a:pt x="8097" y="7498"/>
                </a:cubicBezTo>
                <a:lnTo>
                  <a:pt x="9295" y="9924"/>
                </a:lnTo>
                <a:cubicBezTo>
                  <a:pt x="8822" y="10082"/>
                  <a:pt x="8381" y="10334"/>
                  <a:pt x="8381" y="10806"/>
                </a:cubicBezTo>
                <a:cubicBezTo>
                  <a:pt x="8381" y="11436"/>
                  <a:pt x="9200" y="11846"/>
                  <a:pt x="10114" y="11846"/>
                </a:cubicBezTo>
                <a:cubicBezTo>
                  <a:pt x="11090" y="11846"/>
                  <a:pt x="11878" y="11405"/>
                  <a:pt x="11878" y="10806"/>
                </a:cubicBezTo>
                <a:cubicBezTo>
                  <a:pt x="11878" y="10239"/>
                  <a:pt x="11153" y="9798"/>
                  <a:pt x="10114" y="9798"/>
                </a:cubicBezTo>
                <a:lnTo>
                  <a:pt x="9988" y="9798"/>
                </a:lnTo>
                <a:lnTo>
                  <a:pt x="8822" y="7309"/>
                </a:lnTo>
                <a:cubicBezTo>
                  <a:pt x="9515" y="7120"/>
                  <a:pt x="10460" y="6679"/>
                  <a:pt x="10460" y="5923"/>
                </a:cubicBezTo>
                <a:cubicBezTo>
                  <a:pt x="10460" y="5072"/>
                  <a:pt x="9200" y="4631"/>
                  <a:pt x="8381" y="4442"/>
                </a:cubicBezTo>
                <a:cubicBezTo>
                  <a:pt x="8350" y="3497"/>
                  <a:pt x="7782" y="2710"/>
                  <a:pt x="6995" y="2300"/>
                </a:cubicBezTo>
                <a:cubicBezTo>
                  <a:pt x="7247" y="2080"/>
                  <a:pt x="7341" y="1764"/>
                  <a:pt x="7341" y="1355"/>
                </a:cubicBezTo>
                <a:cubicBezTo>
                  <a:pt x="7341" y="630"/>
                  <a:pt x="6711" y="0"/>
                  <a:pt x="598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879777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73FC57-DA42-48A0-4021-33226E93971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3E93CB-E9CC-E820-D8F4-17777DD4629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7011F65-1830-DF73-ED35-054D101798AF}"/>
              </a:ext>
            </a:extLst>
          </p:cNvPr>
          <p:cNvSpPr txBox="1"/>
          <p:nvPr/>
        </p:nvSpPr>
        <p:spPr>
          <a:xfrm>
            <a:off x="2513150" y="1019069"/>
            <a:ext cx="7165700" cy="400110"/>
          </a:xfrm>
          <a:prstGeom prst="rect">
            <a:avLst/>
          </a:prstGeom>
          <a:noFill/>
        </p:spPr>
        <p:txBody>
          <a:bodyPr wrap="square" rtlCol="0">
            <a:spAutoFit/>
          </a:bodyPr>
          <a:lstStyle/>
          <a:p>
            <a:r>
              <a:rPr lang="en-US" sz="2000" b="1" dirty="0">
                <a:latin typeface="Alexandria" charset="0"/>
                <a:cs typeface="Alexandria" charset="0"/>
              </a:rPr>
              <a:t>The General Framework for Classifying Digital Marketing Channels</a:t>
            </a:r>
          </a:p>
        </p:txBody>
      </p:sp>
      <p:sp>
        <p:nvSpPr>
          <p:cNvPr id="5" name="Rectangle 4">
            <a:extLst>
              <a:ext uri="{FF2B5EF4-FFF2-40B4-BE49-F238E27FC236}">
                <a16:creationId xmlns:a16="http://schemas.microsoft.com/office/drawing/2014/main" id="{07BC6FE7-9F34-5F7E-1CAE-2C1C0B60777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499757A-77E4-DF2E-107D-681BCC99E04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BDBECB9-129B-4451-1826-1E3FE0E52A6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708A24EF-8C81-AA02-DF3F-2A335C6646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BB840336-9FB5-8D17-F98C-931E49FD7F97}"/>
              </a:ext>
            </a:extLst>
          </p:cNvPr>
          <p:cNvSpPr/>
          <p:nvPr/>
        </p:nvSpPr>
        <p:spPr>
          <a:xfrm>
            <a:off x="4262846" y="604803"/>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pic>
        <p:nvPicPr>
          <p:cNvPr id="2" name="Picture 1">
            <a:extLst>
              <a:ext uri="{FF2B5EF4-FFF2-40B4-BE49-F238E27FC236}">
                <a16:creationId xmlns:a16="http://schemas.microsoft.com/office/drawing/2014/main" id="{15EB140C-BE2B-6A48-6D28-DDD2AA9FB051}"/>
              </a:ext>
            </a:extLst>
          </p:cNvPr>
          <p:cNvPicPr>
            <a:picLocks noChangeAspect="1"/>
          </p:cNvPicPr>
          <p:nvPr/>
        </p:nvPicPr>
        <p:blipFill>
          <a:blip r:embed="rId3"/>
          <a:stretch>
            <a:fillRect/>
          </a:stretch>
        </p:blipFill>
        <p:spPr>
          <a:xfrm>
            <a:off x="2618636" y="1950592"/>
            <a:ext cx="7060214" cy="3535808"/>
          </a:xfrm>
          <a:prstGeom prst="rect">
            <a:avLst/>
          </a:prstGeom>
        </p:spPr>
      </p:pic>
    </p:spTree>
    <p:extLst>
      <p:ext uri="{BB962C8B-B14F-4D97-AF65-F5344CB8AC3E}">
        <p14:creationId xmlns:p14="http://schemas.microsoft.com/office/powerpoint/2010/main" val="3851136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EF650B-93FD-3812-779B-FA80625922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6603F16-D633-F2E2-3E56-7CCD172A08C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88E425E-4CCE-DCA3-5B4D-2E80E69D5A47}"/>
              </a:ext>
            </a:extLst>
          </p:cNvPr>
          <p:cNvSpPr txBox="1"/>
          <p:nvPr/>
        </p:nvSpPr>
        <p:spPr>
          <a:xfrm>
            <a:off x="2513150" y="1019069"/>
            <a:ext cx="7165700" cy="400110"/>
          </a:xfrm>
          <a:prstGeom prst="rect">
            <a:avLst/>
          </a:prstGeom>
          <a:noFill/>
        </p:spPr>
        <p:txBody>
          <a:bodyPr wrap="square" rtlCol="0">
            <a:spAutoFit/>
          </a:bodyPr>
          <a:lstStyle/>
          <a:p>
            <a:r>
              <a:rPr lang="en-US" sz="2000" b="1" dirty="0">
                <a:latin typeface="Alexandria" charset="0"/>
                <a:cs typeface="Alexandria" charset="0"/>
              </a:rPr>
              <a:t>The General Framework for Classifying Digital Marketing Channels</a:t>
            </a:r>
          </a:p>
        </p:txBody>
      </p:sp>
      <p:sp>
        <p:nvSpPr>
          <p:cNvPr id="5" name="Rectangle 4">
            <a:extLst>
              <a:ext uri="{FF2B5EF4-FFF2-40B4-BE49-F238E27FC236}">
                <a16:creationId xmlns:a16="http://schemas.microsoft.com/office/drawing/2014/main" id="{CE91D174-6F4D-7ED1-6403-8B7A273EBBA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5ABF24C-ABB2-C3ED-DBA6-0BA84B1B96FA}"/>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7E7AB62-2A1B-6F2E-8F56-9FF91EFBDD5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116D071C-CEFB-FD20-2AAB-52D4EA624A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1B8F65E2-6551-34F6-09C0-41998147F406}"/>
              </a:ext>
            </a:extLst>
          </p:cNvPr>
          <p:cNvSpPr/>
          <p:nvPr/>
        </p:nvSpPr>
        <p:spPr>
          <a:xfrm>
            <a:off x="4262846" y="604803"/>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pic>
        <p:nvPicPr>
          <p:cNvPr id="8" name="Picture 7">
            <a:extLst>
              <a:ext uri="{FF2B5EF4-FFF2-40B4-BE49-F238E27FC236}">
                <a16:creationId xmlns:a16="http://schemas.microsoft.com/office/drawing/2014/main" id="{C04E7B60-AF95-453B-F6CC-6DA64F6D6A46}"/>
              </a:ext>
            </a:extLst>
          </p:cNvPr>
          <p:cNvPicPr>
            <a:picLocks noChangeAspect="1"/>
          </p:cNvPicPr>
          <p:nvPr/>
        </p:nvPicPr>
        <p:blipFill>
          <a:blip r:embed="rId3"/>
          <a:stretch>
            <a:fillRect/>
          </a:stretch>
        </p:blipFill>
        <p:spPr>
          <a:xfrm>
            <a:off x="3146322" y="2067048"/>
            <a:ext cx="5899355" cy="3607306"/>
          </a:xfrm>
          <a:prstGeom prst="rect">
            <a:avLst/>
          </a:prstGeom>
        </p:spPr>
      </p:pic>
    </p:spTree>
    <p:extLst>
      <p:ext uri="{BB962C8B-B14F-4D97-AF65-F5344CB8AC3E}">
        <p14:creationId xmlns:p14="http://schemas.microsoft.com/office/powerpoint/2010/main" val="3507305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381713-05FA-9A3C-7ABE-76FD2BA52AE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E80A9AC-F344-E374-EAFE-227B3B760D7B}"/>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C1713C2C-D858-4BF9-8B37-44FB80EA1B2D}"/>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9241075C-5115-2BD0-159B-3D1A75C84604}"/>
              </a:ext>
            </a:extLst>
          </p:cNvPr>
          <p:cNvSpPr txBox="1"/>
          <p:nvPr/>
        </p:nvSpPr>
        <p:spPr>
          <a:xfrm>
            <a:off x="6944248" y="3996751"/>
            <a:ext cx="4113898" cy="1015663"/>
          </a:xfrm>
          <a:prstGeom prst="rect">
            <a:avLst/>
          </a:prstGeom>
          <a:noFill/>
        </p:spPr>
        <p:txBody>
          <a:bodyPr wrap="square" rtlCol="0">
            <a:spAutoFit/>
          </a:bodyPr>
          <a:lstStyle/>
          <a:p>
            <a:r>
              <a:rPr lang="en-US" sz="2000" b="1" dirty="0">
                <a:solidFill>
                  <a:srgbClr val="00B0F0"/>
                </a:solidFill>
                <a:latin typeface="Alexandria" charset="0"/>
                <a:cs typeface="Alexandria" charset="0"/>
              </a:rPr>
              <a:t>The General Framework for Classifying Digital Marketing Channels</a:t>
            </a:r>
          </a:p>
        </p:txBody>
      </p:sp>
      <p:sp>
        <p:nvSpPr>
          <p:cNvPr id="18" name="Rectangle 17">
            <a:extLst>
              <a:ext uri="{FF2B5EF4-FFF2-40B4-BE49-F238E27FC236}">
                <a16:creationId xmlns:a16="http://schemas.microsoft.com/office/drawing/2014/main" id="{183D339F-C2E6-FAB1-0AB2-5AA447DF7C96}"/>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D065F5B0-D33C-1AF4-1DE4-4C8B5070B2CD}"/>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2F98B517-D31B-9822-430F-BEFBF9FB2105}"/>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sp>
        <p:nvSpPr>
          <p:cNvPr id="29" name="Rectangle 28">
            <a:extLst>
              <a:ext uri="{FF2B5EF4-FFF2-40B4-BE49-F238E27FC236}">
                <a16:creationId xmlns:a16="http://schemas.microsoft.com/office/drawing/2014/main" id="{6149877A-9BA9-F23B-633F-8A5C5D90D2B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C041899-FAC0-39F4-BEC7-5BBD9680DBA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F7C4FED-B8F5-50B6-05FD-EAB92A3F6045}"/>
              </a:ext>
            </a:extLst>
          </p:cNvPr>
          <p:cNvSpPr txBox="1"/>
          <p:nvPr/>
        </p:nvSpPr>
        <p:spPr>
          <a:xfrm>
            <a:off x="1166371" y="1737222"/>
            <a:ext cx="4458977" cy="3290581"/>
          </a:xfrm>
          <a:prstGeom prst="rect">
            <a:avLst/>
          </a:prstGeom>
          <a:noFill/>
        </p:spPr>
        <p:txBody>
          <a:bodyPr wrap="square" rtlCol="0">
            <a:spAutoFit/>
          </a:bodyPr>
          <a:lstStyle/>
          <a:p>
            <a:pPr algn="just">
              <a:lnSpc>
                <a:spcPct val="150000"/>
              </a:lnSpc>
            </a:pPr>
            <a:r>
              <a:rPr lang="en-US" sz="1400" b="1" dirty="0">
                <a:latin typeface="Alexandria"/>
              </a:rPr>
              <a:t>Paid Channels: </a:t>
            </a:r>
            <a:r>
              <a:rPr lang="en-US" sz="1400" dirty="0">
                <a:latin typeface="Alexandria"/>
              </a:rPr>
              <a:t>These represent sponsored or paid advertisements executed by organizations across various platforms. Digital examples include Facebook ads, Google ads, LinkedIn sponsored posts, banner ads, display ads, and YouTube video ads. Traditional examples include newspaper, radio, and magazine advertisements. At their core, paid channels are any medium in which an organization pays to gain visibility or reach an audience with whom it has no prior relationship—essentially, “strangers.”</a:t>
            </a:r>
          </a:p>
        </p:txBody>
      </p:sp>
      <p:sp>
        <p:nvSpPr>
          <p:cNvPr id="4" name="Google Shape;6210;p53">
            <a:extLst>
              <a:ext uri="{FF2B5EF4-FFF2-40B4-BE49-F238E27FC236}">
                <a16:creationId xmlns:a16="http://schemas.microsoft.com/office/drawing/2014/main" id="{69F70091-4214-40F5-60A7-7D7A017D62CD}"/>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6" name="Google Shape;8397;p58">
            <a:extLst>
              <a:ext uri="{FF2B5EF4-FFF2-40B4-BE49-F238E27FC236}">
                <a16:creationId xmlns:a16="http://schemas.microsoft.com/office/drawing/2014/main" id="{73E409F8-2716-B2FF-0C52-3434BAEA9142}"/>
              </a:ext>
            </a:extLst>
          </p:cNvPr>
          <p:cNvGrpSpPr/>
          <p:nvPr/>
        </p:nvGrpSpPr>
        <p:grpSpPr>
          <a:xfrm>
            <a:off x="1580949" y="1396342"/>
            <a:ext cx="443449" cy="439949"/>
            <a:chOff x="2508825" y="2318350"/>
            <a:chExt cx="297750" cy="295400"/>
          </a:xfrm>
        </p:grpSpPr>
        <p:sp>
          <p:nvSpPr>
            <p:cNvPr id="7" name="Google Shape;8398;p58">
              <a:extLst>
                <a:ext uri="{FF2B5EF4-FFF2-40B4-BE49-F238E27FC236}">
                  <a16:creationId xmlns:a16="http://schemas.microsoft.com/office/drawing/2014/main" id="{BFD6E404-40CC-E0D0-394B-999E573E21BD}"/>
                </a:ext>
              </a:extLst>
            </p:cNvPr>
            <p:cNvSpPr/>
            <p:nvPr/>
          </p:nvSpPr>
          <p:spPr>
            <a:xfrm>
              <a:off x="2508825" y="2318350"/>
              <a:ext cx="297750" cy="295400"/>
            </a:xfrm>
            <a:custGeom>
              <a:avLst/>
              <a:gdLst/>
              <a:ahLst/>
              <a:cxnLst/>
              <a:rect l="l" t="t" r="r" b="b"/>
              <a:pathLst>
                <a:path w="11910" h="11816" extrusionOk="0">
                  <a:moveTo>
                    <a:pt x="5892" y="694"/>
                  </a:moveTo>
                  <a:cubicBezTo>
                    <a:pt x="7625" y="694"/>
                    <a:pt x="9043" y="2112"/>
                    <a:pt x="9043" y="3845"/>
                  </a:cubicBezTo>
                  <a:cubicBezTo>
                    <a:pt x="9043" y="5483"/>
                    <a:pt x="7751" y="6838"/>
                    <a:pt x="6081" y="6932"/>
                  </a:cubicBezTo>
                  <a:cubicBezTo>
                    <a:pt x="6018" y="6932"/>
                    <a:pt x="5987" y="6901"/>
                    <a:pt x="5924" y="6869"/>
                  </a:cubicBezTo>
                  <a:lnTo>
                    <a:pt x="5766" y="6711"/>
                  </a:lnTo>
                  <a:cubicBezTo>
                    <a:pt x="5297" y="6298"/>
                    <a:pt x="4683" y="6101"/>
                    <a:pt x="4072" y="6101"/>
                  </a:cubicBezTo>
                  <a:cubicBezTo>
                    <a:pt x="3985" y="6101"/>
                    <a:pt x="3899" y="6105"/>
                    <a:pt x="3813" y="6113"/>
                  </a:cubicBezTo>
                  <a:cubicBezTo>
                    <a:pt x="3151" y="5577"/>
                    <a:pt x="2773" y="4727"/>
                    <a:pt x="2773" y="3845"/>
                  </a:cubicBezTo>
                  <a:cubicBezTo>
                    <a:pt x="2773" y="2112"/>
                    <a:pt x="4191" y="694"/>
                    <a:pt x="5892" y="694"/>
                  </a:cubicBezTo>
                  <a:close/>
                  <a:moveTo>
                    <a:pt x="4171" y="6822"/>
                  </a:moveTo>
                  <a:cubicBezTo>
                    <a:pt x="4577" y="6822"/>
                    <a:pt x="4979" y="6964"/>
                    <a:pt x="5294" y="7247"/>
                  </a:cubicBezTo>
                  <a:cubicBezTo>
                    <a:pt x="5420" y="7373"/>
                    <a:pt x="5735" y="7657"/>
                    <a:pt x="5892" y="7657"/>
                  </a:cubicBezTo>
                  <a:lnTo>
                    <a:pt x="7972" y="7657"/>
                  </a:lnTo>
                  <a:cubicBezTo>
                    <a:pt x="8192" y="7657"/>
                    <a:pt x="8350" y="7814"/>
                    <a:pt x="8350" y="8003"/>
                  </a:cubicBezTo>
                  <a:cubicBezTo>
                    <a:pt x="8350" y="8192"/>
                    <a:pt x="8192" y="8350"/>
                    <a:pt x="7972" y="8350"/>
                  </a:cubicBezTo>
                  <a:lnTo>
                    <a:pt x="5514" y="8350"/>
                  </a:lnTo>
                  <a:cubicBezTo>
                    <a:pt x="5294" y="8350"/>
                    <a:pt x="5136" y="8507"/>
                    <a:pt x="5136" y="8728"/>
                  </a:cubicBezTo>
                  <a:cubicBezTo>
                    <a:pt x="5136" y="8917"/>
                    <a:pt x="5294" y="9074"/>
                    <a:pt x="5514" y="9074"/>
                  </a:cubicBezTo>
                  <a:lnTo>
                    <a:pt x="8224" y="9074"/>
                  </a:lnTo>
                  <a:cubicBezTo>
                    <a:pt x="8507" y="9074"/>
                    <a:pt x="8759" y="8948"/>
                    <a:pt x="8980" y="8759"/>
                  </a:cubicBezTo>
                  <a:lnTo>
                    <a:pt x="10492" y="7090"/>
                  </a:lnTo>
                  <a:cubicBezTo>
                    <a:pt x="10568" y="7033"/>
                    <a:pt x="10666" y="6987"/>
                    <a:pt x="10766" y="6987"/>
                  </a:cubicBezTo>
                  <a:cubicBezTo>
                    <a:pt x="10833" y="6987"/>
                    <a:pt x="10902" y="7008"/>
                    <a:pt x="10965" y="7058"/>
                  </a:cubicBezTo>
                  <a:cubicBezTo>
                    <a:pt x="11122" y="7184"/>
                    <a:pt x="11185" y="7373"/>
                    <a:pt x="11059" y="7531"/>
                  </a:cubicBezTo>
                  <a:lnTo>
                    <a:pt x="9389" y="9767"/>
                  </a:lnTo>
                  <a:cubicBezTo>
                    <a:pt x="9074" y="10209"/>
                    <a:pt x="8570" y="10492"/>
                    <a:pt x="8035" y="10492"/>
                  </a:cubicBezTo>
                  <a:lnTo>
                    <a:pt x="2773" y="10492"/>
                  </a:lnTo>
                  <a:lnTo>
                    <a:pt x="2773" y="7468"/>
                  </a:lnTo>
                  <a:lnTo>
                    <a:pt x="3025" y="7247"/>
                  </a:lnTo>
                  <a:cubicBezTo>
                    <a:pt x="3356" y="6964"/>
                    <a:pt x="3766" y="6822"/>
                    <a:pt x="4171" y="6822"/>
                  </a:cubicBezTo>
                  <a:close/>
                  <a:moveTo>
                    <a:pt x="1734" y="6932"/>
                  </a:moveTo>
                  <a:cubicBezTo>
                    <a:pt x="1923" y="6932"/>
                    <a:pt x="2080" y="7090"/>
                    <a:pt x="2080" y="7310"/>
                  </a:cubicBezTo>
                  <a:lnTo>
                    <a:pt x="2080" y="10807"/>
                  </a:lnTo>
                  <a:cubicBezTo>
                    <a:pt x="2080" y="10996"/>
                    <a:pt x="1923" y="11154"/>
                    <a:pt x="1734" y="11154"/>
                  </a:cubicBezTo>
                  <a:lnTo>
                    <a:pt x="662" y="11154"/>
                  </a:lnTo>
                  <a:lnTo>
                    <a:pt x="662" y="6932"/>
                  </a:lnTo>
                  <a:close/>
                  <a:moveTo>
                    <a:pt x="5924" y="1"/>
                  </a:moveTo>
                  <a:cubicBezTo>
                    <a:pt x="3844" y="1"/>
                    <a:pt x="2112" y="1734"/>
                    <a:pt x="2112" y="3845"/>
                  </a:cubicBezTo>
                  <a:cubicBezTo>
                    <a:pt x="2112" y="4790"/>
                    <a:pt x="2458" y="5672"/>
                    <a:pt x="3088" y="6396"/>
                  </a:cubicBezTo>
                  <a:cubicBezTo>
                    <a:pt x="2931" y="6459"/>
                    <a:pt x="2773" y="6585"/>
                    <a:pt x="2616" y="6711"/>
                  </a:cubicBezTo>
                  <a:cubicBezTo>
                    <a:pt x="2427" y="6428"/>
                    <a:pt x="2112" y="6270"/>
                    <a:pt x="1765" y="6270"/>
                  </a:cubicBezTo>
                  <a:lnTo>
                    <a:pt x="347" y="6270"/>
                  </a:lnTo>
                  <a:cubicBezTo>
                    <a:pt x="158" y="6270"/>
                    <a:pt x="1" y="6428"/>
                    <a:pt x="1" y="6585"/>
                  </a:cubicBezTo>
                  <a:lnTo>
                    <a:pt x="1" y="11469"/>
                  </a:lnTo>
                  <a:cubicBezTo>
                    <a:pt x="1" y="11658"/>
                    <a:pt x="158" y="11815"/>
                    <a:pt x="347" y="11815"/>
                  </a:cubicBezTo>
                  <a:lnTo>
                    <a:pt x="1765" y="11815"/>
                  </a:lnTo>
                  <a:cubicBezTo>
                    <a:pt x="2238" y="11815"/>
                    <a:pt x="2584" y="11563"/>
                    <a:pt x="2742" y="11122"/>
                  </a:cubicBezTo>
                  <a:lnTo>
                    <a:pt x="8035" y="11122"/>
                  </a:lnTo>
                  <a:cubicBezTo>
                    <a:pt x="8759" y="11122"/>
                    <a:pt x="9515" y="10776"/>
                    <a:pt x="9956" y="10146"/>
                  </a:cubicBezTo>
                  <a:lnTo>
                    <a:pt x="11595" y="7877"/>
                  </a:lnTo>
                  <a:cubicBezTo>
                    <a:pt x="11910" y="7468"/>
                    <a:pt x="11878" y="6838"/>
                    <a:pt x="11437" y="6459"/>
                  </a:cubicBezTo>
                  <a:cubicBezTo>
                    <a:pt x="11249" y="6301"/>
                    <a:pt x="11015" y="6221"/>
                    <a:pt x="10780" y="6221"/>
                  </a:cubicBezTo>
                  <a:cubicBezTo>
                    <a:pt x="10503" y="6221"/>
                    <a:pt x="10224" y="6332"/>
                    <a:pt x="10019" y="6554"/>
                  </a:cubicBezTo>
                  <a:lnTo>
                    <a:pt x="9011" y="7657"/>
                  </a:lnTo>
                  <a:cubicBezTo>
                    <a:pt x="8885" y="7247"/>
                    <a:pt x="8539" y="6932"/>
                    <a:pt x="8098" y="6932"/>
                  </a:cubicBezTo>
                  <a:cubicBezTo>
                    <a:pt x="8287" y="6838"/>
                    <a:pt x="8444" y="6680"/>
                    <a:pt x="8602" y="6522"/>
                  </a:cubicBezTo>
                  <a:cubicBezTo>
                    <a:pt x="9358" y="5798"/>
                    <a:pt x="9767" y="4821"/>
                    <a:pt x="9767" y="3845"/>
                  </a:cubicBezTo>
                  <a:cubicBezTo>
                    <a:pt x="9767" y="1734"/>
                    <a:pt x="8035" y="1"/>
                    <a:pt x="592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99;p58">
              <a:extLst>
                <a:ext uri="{FF2B5EF4-FFF2-40B4-BE49-F238E27FC236}">
                  <a16:creationId xmlns:a16="http://schemas.microsoft.com/office/drawing/2014/main" id="{945ED6FC-DAC2-22A4-5C73-4714C78B05E6}"/>
                </a:ext>
              </a:extLst>
            </p:cNvPr>
            <p:cNvSpPr/>
            <p:nvPr/>
          </p:nvSpPr>
          <p:spPr>
            <a:xfrm>
              <a:off x="2629350" y="2353025"/>
              <a:ext cx="54350" cy="121300"/>
            </a:xfrm>
            <a:custGeom>
              <a:avLst/>
              <a:gdLst/>
              <a:ahLst/>
              <a:cxnLst/>
              <a:rect l="l" t="t" r="r" b="b"/>
              <a:pathLst>
                <a:path w="2174" h="4852" extrusionOk="0">
                  <a:moveTo>
                    <a:pt x="1071" y="0"/>
                  </a:moveTo>
                  <a:cubicBezTo>
                    <a:pt x="882" y="0"/>
                    <a:pt x="725" y="158"/>
                    <a:pt x="725" y="347"/>
                  </a:cubicBezTo>
                  <a:lnTo>
                    <a:pt x="725" y="756"/>
                  </a:lnTo>
                  <a:cubicBezTo>
                    <a:pt x="315" y="914"/>
                    <a:pt x="63" y="1292"/>
                    <a:pt x="63" y="1733"/>
                  </a:cubicBezTo>
                  <a:cubicBezTo>
                    <a:pt x="0" y="2332"/>
                    <a:pt x="473" y="2804"/>
                    <a:pt x="1071" y="2804"/>
                  </a:cubicBezTo>
                  <a:cubicBezTo>
                    <a:pt x="1260" y="2804"/>
                    <a:pt x="1418" y="2962"/>
                    <a:pt x="1418" y="3151"/>
                  </a:cubicBezTo>
                  <a:cubicBezTo>
                    <a:pt x="1418" y="3308"/>
                    <a:pt x="1355" y="3434"/>
                    <a:pt x="1229" y="3466"/>
                  </a:cubicBezTo>
                  <a:cubicBezTo>
                    <a:pt x="1185" y="3492"/>
                    <a:pt x="1140" y="3503"/>
                    <a:pt x="1093" y="3503"/>
                  </a:cubicBezTo>
                  <a:cubicBezTo>
                    <a:pt x="970" y="3503"/>
                    <a:pt x="839" y="3422"/>
                    <a:pt x="725" y="3308"/>
                  </a:cubicBezTo>
                  <a:cubicBezTo>
                    <a:pt x="662" y="3245"/>
                    <a:pt x="575" y="3214"/>
                    <a:pt x="488" y="3214"/>
                  </a:cubicBezTo>
                  <a:cubicBezTo>
                    <a:pt x="402" y="3214"/>
                    <a:pt x="315" y="3245"/>
                    <a:pt x="252" y="3308"/>
                  </a:cubicBezTo>
                  <a:cubicBezTo>
                    <a:pt x="126" y="3434"/>
                    <a:pt x="126" y="3655"/>
                    <a:pt x="252" y="3781"/>
                  </a:cubicBezTo>
                  <a:cubicBezTo>
                    <a:pt x="410" y="3938"/>
                    <a:pt x="567" y="4064"/>
                    <a:pt x="756" y="4096"/>
                  </a:cubicBezTo>
                  <a:lnTo>
                    <a:pt x="756" y="4505"/>
                  </a:lnTo>
                  <a:cubicBezTo>
                    <a:pt x="756" y="4694"/>
                    <a:pt x="914" y="4852"/>
                    <a:pt x="1103" y="4852"/>
                  </a:cubicBezTo>
                  <a:cubicBezTo>
                    <a:pt x="1323" y="4852"/>
                    <a:pt x="1481" y="4694"/>
                    <a:pt x="1481" y="4505"/>
                  </a:cubicBezTo>
                  <a:lnTo>
                    <a:pt x="1481" y="4096"/>
                  </a:lnTo>
                  <a:cubicBezTo>
                    <a:pt x="1481" y="4096"/>
                    <a:pt x="1512" y="4096"/>
                    <a:pt x="1512" y="4064"/>
                  </a:cubicBezTo>
                  <a:cubicBezTo>
                    <a:pt x="1890" y="3907"/>
                    <a:pt x="2142" y="3497"/>
                    <a:pt x="2142" y="3119"/>
                  </a:cubicBezTo>
                  <a:cubicBezTo>
                    <a:pt x="2142" y="2521"/>
                    <a:pt x="1670" y="2079"/>
                    <a:pt x="1103" y="2079"/>
                  </a:cubicBezTo>
                  <a:cubicBezTo>
                    <a:pt x="914" y="2079"/>
                    <a:pt x="756" y="1922"/>
                    <a:pt x="756" y="1733"/>
                  </a:cubicBezTo>
                  <a:cubicBezTo>
                    <a:pt x="756" y="1575"/>
                    <a:pt x="851" y="1449"/>
                    <a:pt x="1008" y="1418"/>
                  </a:cubicBezTo>
                  <a:cubicBezTo>
                    <a:pt x="1047" y="1405"/>
                    <a:pt x="1085" y="1399"/>
                    <a:pt x="1124" y="1399"/>
                  </a:cubicBezTo>
                  <a:cubicBezTo>
                    <a:pt x="1273" y="1399"/>
                    <a:pt x="1418" y="1494"/>
                    <a:pt x="1544" y="1670"/>
                  </a:cubicBezTo>
                  <a:cubicBezTo>
                    <a:pt x="1610" y="1753"/>
                    <a:pt x="1703" y="1792"/>
                    <a:pt x="1795" y="1792"/>
                  </a:cubicBezTo>
                  <a:cubicBezTo>
                    <a:pt x="1876" y="1792"/>
                    <a:pt x="1957" y="1761"/>
                    <a:pt x="2016" y="1701"/>
                  </a:cubicBezTo>
                  <a:cubicBezTo>
                    <a:pt x="2174" y="1575"/>
                    <a:pt x="2174" y="1323"/>
                    <a:pt x="2048" y="1229"/>
                  </a:cubicBezTo>
                  <a:cubicBezTo>
                    <a:pt x="1859" y="977"/>
                    <a:pt x="1670" y="819"/>
                    <a:pt x="1418" y="756"/>
                  </a:cubicBezTo>
                  <a:lnTo>
                    <a:pt x="1418" y="347"/>
                  </a:ln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761725517"/>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8DF4D7-CAF7-36B3-4044-12E57314C75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75558E1D-2F36-774E-B2AA-2525CDA9B8E7}"/>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E4293E46-8500-FC50-4840-22D472358699}"/>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89B2BF02-4CF3-9A84-B52A-1F80A5793C44}"/>
              </a:ext>
            </a:extLst>
          </p:cNvPr>
          <p:cNvSpPr txBox="1"/>
          <p:nvPr/>
        </p:nvSpPr>
        <p:spPr>
          <a:xfrm>
            <a:off x="6944248" y="3996751"/>
            <a:ext cx="4113898" cy="1015663"/>
          </a:xfrm>
          <a:prstGeom prst="rect">
            <a:avLst/>
          </a:prstGeom>
          <a:noFill/>
        </p:spPr>
        <p:txBody>
          <a:bodyPr wrap="square" rtlCol="0">
            <a:spAutoFit/>
          </a:bodyPr>
          <a:lstStyle/>
          <a:p>
            <a:r>
              <a:rPr lang="en-US" sz="2000" b="1" dirty="0">
                <a:solidFill>
                  <a:srgbClr val="00B0F0"/>
                </a:solidFill>
                <a:latin typeface="Alexandria" charset="0"/>
                <a:cs typeface="Alexandria" charset="0"/>
              </a:rPr>
              <a:t>The General Framework for Classifying Digital Marketing Channels</a:t>
            </a:r>
          </a:p>
        </p:txBody>
      </p:sp>
      <p:sp>
        <p:nvSpPr>
          <p:cNvPr id="18" name="Rectangle 17">
            <a:extLst>
              <a:ext uri="{FF2B5EF4-FFF2-40B4-BE49-F238E27FC236}">
                <a16:creationId xmlns:a16="http://schemas.microsoft.com/office/drawing/2014/main" id="{E578D8E6-AFED-0E0B-BA1F-603763233B23}"/>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10D6001F-F837-70CB-767F-039727A4FB71}"/>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E2D83F6A-DCBD-200F-333F-3FFFEDBB4AD5}"/>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sp>
        <p:nvSpPr>
          <p:cNvPr id="29" name="Rectangle 28">
            <a:extLst>
              <a:ext uri="{FF2B5EF4-FFF2-40B4-BE49-F238E27FC236}">
                <a16:creationId xmlns:a16="http://schemas.microsoft.com/office/drawing/2014/main" id="{EC310C98-06A5-745E-E097-9CAEB8AE42E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AC90DAE-E3FA-A6F0-A29B-E99E02BE28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BE7CC1A-8B7C-B098-AD79-B84DB0A24EC7}"/>
              </a:ext>
            </a:extLst>
          </p:cNvPr>
          <p:cNvSpPr txBox="1"/>
          <p:nvPr/>
        </p:nvSpPr>
        <p:spPr>
          <a:xfrm>
            <a:off x="1166371" y="2163908"/>
            <a:ext cx="4458977" cy="2644250"/>
          </a:xfrm>
          <a:prstGeom prst="rect">
            <a:avLst/>
          </a:prstGeom>
          <a:noFill/>
        </p:spPr>
        <p:txBody>
          <a:bodyPr wrap="square" rtlCol="0">
            <a:spAutoFit/>
          </a:bodyPr>
          <a:lstStyle/>
          <a:p>
            <a:pPr algn="just">
              <a:lnSpc>
                <a:spcPct val="150000"/>
              </a:lnSpc>
            </a:pPr>
            <a:r>
              <a:rPr lang="en-US" sz="1400" b="1" dirty="0">
                <a:latin typeface="Alexandria"/>
              </a:rPr>
              <a:t>2. Owned Channels: </a:t>
            </a:r>
            <a:r>
              <a:rPr lang="en-US" sz="1400" dirty="0">
                <a:latin typeface="Alexandria"/>
              </a:rPr>
              <a:t>These encompass content produced and controlled by the organization. Examples of digital owned channels include websites, electronic newsletters, and blogs. Traditional examples include physical stores, trade show booths, printed newsletters, and even employees (as they represent the organization and its brand). Owned channels are typically directed toward current or potential customers.</a:t>
            </a:r>
          </a:p>
        </p:txBody>
      </p:sp>
      <p:sp>
        <p:nvSpPr>
          <p:cNvPr id="4" name="Google Shape;6210;p53">
            <a:extLst>
              <a:ext uri="{FF2B5EF4-FFF2-40B4-BE49-F238E27FC236}">
                <a16:creationId xmlns:a16="http://schemas.microsoft.com/office/drawing/2014/main" id="{6D2B01A8-8828-A765-468E-01E5F9675C68}"/>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6" name="Google Shape;8394;p58">
            <a:extLst>
              <a:ext uri="{FF2B5EF4-FFF2-40B4-BE49-F238E27FC236}">
                <a16:creationId xmlns:a16="http://schemas.microsoft.com/office/drawing/2014/main" id="{0292BEE9-A7C4-501C-E512-9C9C2B147515}"/>
              </a:ext>
            </a:extLst>
          </p:cNvPr>
          <p:cNvGrpSpPr/>
          <p:nvPr/>
        </p:nvGrpSpPr>
        <p:grpSpPr>
          <a:xfrm>
            <a:off x="1636827" y="1724555"/>
            <a:ext cx="390689" cy="439353"/>
            <a:chOff x="2523000" y="1954875"/>
            <a:chExt cx="262325" cy="295000"/>
          </a:xfrm>
        </p:grpSpPr>
        <p:sp>
          <p:nvSpPr>
            <p:cNvPr id="7" name="Google Shape;8395;p58">
              <a:extLst>
                <a:ext uri="{FF2B5EF4-FFF2-40B4-BE49-F238E27FC236}">
                  <a16:creationId xmlns:a16="http://schemas.microsoft.com/office/drawing/2014/main" id="{5D2E93AD-B429-57AE-D3EC-736383B2A28E}"/>
                </a:ext>
              </a:extLst>
            </p:cNvPr>
            <p:cNvSpPr/>
            <p:nvPr/>
          </p:nvSpPr>
          <p:spPr>
            <a:xfrm>
              <a:off x="2523000" y="1954875"/>
              <a:ext cx="262325" cy="295000"/>
            </a:xfrm>
            <a:custGeom>
              <a:avLst/>
              <a:gdLst/>
              <a:ahLst/>
              <a:cxnLst/>
              <a:rect l="l" t="t" r="r" b="b"/>
              <a:pathLst>
                <a:path w="10493" h="11800" extrusionOk="0">
                  <a:moveTo>
                    <a:pt x="5294" y="709"/>
                  </a:moveTo>
                  <a:cubicBezTo>
                    <a:pt x="6350" y="1316"/>
                    <a:pt x="7422" y="1602"/>
                    <a:pt x="8487" y="1602"/>
                  </a:cubicBezTo>
                  <a:cubicBezTo>
                    <a:pt x="8915" y="1602"/>
                    <a:pt x="9343" y="1556"/>
                    <a:pt x="9767" y="1465"/>
                  </a:cubicBezTo>
                  <a:lnTo>
                    <a:pt x="9767" y="5026"/>
                  </a:lnTo>
                  <a:cubicBezTo>
                    <a:pt x="9767" y="7798"/>
                    <a:pt x="7940" y="10287"/>
                    <a:pt x="5294" y="11137"/>
                  </a:cubicBezTo>
                  <a:cubicBezTo>
                    <a:pt x="2647" y="10350"/>
                    <a:pt x="789" y="7798"/>
                    <a:pt x="789" y="5026"/>
                  </a:cubicBezTo>
                  <a:lnTo>
                    <a:pt x="789" y="1465"/>
                  </a:lnTo>
                  <a:cubicBezTo>
                    <a:pt x="1222" y="1556"/>
                    <a:pt x="1654" y="1602"/>
                    <a:pt x="2084" y="1602"/>
                  </a:cubicBezTo>
                  <a:cubicBezTo>
                    <a:pt x="3153" y="1602"/>
                    <a:pt x="4215" y="1316"/>
                    <a:pt x="5294" y="709"/>
                  </a:cubicBezTo>
                  <a:close/>
                  <a:moveTo>
                    <a:pt x="5266" y="0"/>
                  </a:moveTo>
                  <a:cubicBezTo>
                    <a:pt x="5207" y="0"/>
                    <a:pt x="5152" y="16"/>
                    <a:pt x="5105" y="48"/>
                  </a:cubicBezTo>
                  <a:cubicBezTo>
                    <a:pt x="4065" y="646"/>
                    <a:pt x="3057" y="930"/>
                    <a:pt x="2017" y="930"/>
                  </a:cubicBezTo>
                  <a:cubicBezTo>
                    <a:pt x="1513" y="930"/>
                    <a:pt x="1009" y="835"/>
                    <a:pt x="473" y="678"/>
                  </a:cubicBezTo>
                  <a:cubicBezTo>
                    <a:pt x="440" y="669"/>
                    <a:pt x="408" y="665"/>
                    <a:pt x="378" y="665"/>
                  </a:cubicBezTo>
                  <a:cubicBezTo>
                    <a:pt x="297" y="665"/>
                    <a:pt x="228" y="695"/>
                    <a:pt x="158" y="741"/>
                  </a:cubicBezTo>
                  <a:cubicBezTo>
                    <a:pt x="95" y="804"/>
                    <a:pt x="1" y="898"/>
                    <a:pt x="1" y="993"/>
                  </a:cubicBezTo>
                  <a:lnTo>
                    <a:pt x="1" y="4994"/>
                  </a:lnTo>
                  <a:cubicBezTo>
                    <a:pt x="127" y="8176"/>
                    <a:pt x="2206" y="10917"/>
                    <a:pt x="5199" y="11799"/>
                  </a:cubicBezTo>
                  <a:lnTo>
                    <a:pt x="5357" y="11799"/>
                  </a:lnTo>
                  <a:cubicBezTo>
                    <a:pt x="8350" y="10917"/>
                    <a:pt x="10492" y="8176"/>
                    <a:pt x="10492" y="5026"/>
                  </a:cubicBezTo>
                  <a:lnTo>
                    <a:pt x="10492" y="1056"/>
                  </a:lnTo>
                  <a:cubicBezTo>
                    <a:pt x="10492" y="930"/>
                    <a:pt x="10429" y="835"/>
                    <a:pt x="10335" y="772"/>
                  </a:cubicBezTo>
                  <a:cubicBezTo>
                    <a:pt x="10282" y="720"/>
                    <a:pt x="10230" y="697"/>
                    <a:pt x="10173" y="697"/>
                  </a:cubicBezTo>
                  <a:cubicBezTo>
                    <a:pt x="10126" y="697"/>
                    <a:pt x="10076" y="713"/>
                    <a:pt x="10019" y="741"/>
                  </a:cubicBezTo>
                  <a:cubicBezTo>
                    <a:pt x="9509" y="876"/>
                    <a:pt x="9006" y="946"/>
                    <a:pt x="8504" y="946"/>
                  </a:cubicBezTo>
                  <a:cubicBezTo>
                    <a:pt x="7490" y="946"/>
                    <a:pt x="6485" y="659"/>
                    <a:pt x="5451" y="48"/>
                  </a:cubicBezTo>
                  <a:cubicBezTo>
                    <a:pt x="5388" y="16"/>
                    <a:pt x="5325" y="0"/>
                    <a:pt x="526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96;p58">
              <a:extLst>
                <a:ext uri="{FF2B5EF4-FFF2-40B4-BE49-F238E27FC236}">
                  <a16:creationId xmlns:a16="http://schemas.microsoft.com/office/drawing/2014/main" id="{38EA181D-7733-5F9E-98D5-79A5C877FB57}"/>
                </a:ext>
              </a:extLst>
            </p:cNvPr>
            <p:cNvSpPr/>
            <p:nvPr/>
          </p:nvSpPr>
          <p:spPr>
            <a:xfrm>
              <a:off x="2595475" y="2024575"/>
              <a:ext cx="122100" cy="138650"/>
            </a:xfrm>
            <a:custGeom>
              <a:avLst/>
              <a:gdLst/>
              <a:ahLst/>
              <a:cxnLst/>
              <a:rect l="l" t="t" r="r" b="b"/>
              <a:pathLst>
                <a:path w="4884" h="5546" extrusionOk="0">
                  <a:moveTo>
                    <a:pt x="2426" y="694"/>
                  </a:moveTo>
                  <a:cubicBezTo>
                    <a:pt x="2836" y="694"/>
                    <a:pt x="3151" y="1009"/>
                    <a:pt x="3151" y="1418"/>
                  </a:cubicBezTo>
                  <a:cubicBezTo>
                    <a:pt x="3151" y="1796"/>
                    <a:pt x="2836" y="2111"/>
                    <a:pt x="2426" y="2111"/>
                  </a:cubicBezTo>
                  <a:cubicBezTo>
                    <a:pt x="2048" y="2111"/>
                    <a:pt x="1733" y="1796"/>
                    <a:pt x="1733" y="1418"/>
                  </a:cubicBezTo>
                  <a:cubicBezTo>
                    <a:pt x="1733" y="1009"/>
                    <a:pt x="2048" y="694"/>
                    <a:pt x="2426" y="694"/>
                  </a:cubicBezTo>
                  <a:close/>
                  <a:moveTo>
                    <a:pt x="2426" y="2742"/>
                  </a:moveTo>
                  <a:cubicBezTo>
                    <a:pt x="3371" y="2742"/>
                    <a:pt x="4159" y="3529"/>
                    <a:pt x="4159" y="4474"/>
                  </a:cubicBezTo>
                  <a:lnTo>
                    <a:pt x="4159" y="4821"/>
                  </a:lnTo>
                  <a:lnTo>
                    <a:pt x="693" y="4821"/>
                  </a:lnTo>
                  <a:lnTo>
                    <a:pt x="693" y="4474"/>
                  </a:lnTo>
                  <a:cubicBezTo>
                    <a:pt x="693" y="3529"/>
                    <a:pt x="1481" y="2742"/>
                    <a:pt x="2426" y="2742"/>
                  </a:cubicBezTo>
                  <a:close/>
                  <a:moveTo>
                    <a:pt x="2458" y="1"/>
                  </a:moveTo>
                  <a:cubicBezTo>
                    <a:pt x="1733" y="1"/>
                    <a:pt x="1103" y="599"/>
                    <a:pt x="1103" y="1355"/>
                  </a:cubicBezTo>
                  <a:cubicBezTo>
                    <a:pt x="1103" y="1733"/>
                    <a:pt x="1198" y="2048"/>
                    <a:pt x="1450" y="2269"/>
                  </a:cubicBezTo>
                  <a:cubicBezTo>
                    <a:pt x="630" y="2647"/>
                    <a:pt x="63" y="3498"/>
                    <a:pt x="63" y="4474"/>
                  </a:cubicBezTo>
                  <a:lnTo>
                    <a:pt x="63" y="5199"/>
                  </a:lnTo>
                  <a:cubicBezTo>
                    <a:pt x="0" y="5388"/>
                    <a:pt x="158" y="5546"/>
                    <a:pt x="347" y="5546"/>
                  </a:cubicBezTo>
                  <a:lnTo>
                    <a:pt x="4506" y="5546"/>
                  </a:lnTo>
                  <a:cubicBezTo>
                    <a:pt x="4726" y="5546"/>
                    <a:pt x="4884" y="5388"/>
                    <a:pt x="4884" y="5199"/>
                  </a:cubicBezTo>
                  <a:lnTo>
                    <a:pt x="4884" y="4474"/>
                  </a:lnTo>
                  <a:cubicBezTo>
                    <a:pt x="4884" y="3498"/>
                    <a:pt x="4317" y="2647"/>
                    <a:pt x="3497" y="2269"/>
                  </a:cubicBezTo>
                  <a:cubicBezTo>
                    <a:pt x="3718" y="2048"/>
                    <a:pt x="3844" y="1702"/>
                    <a:pt x="3844" y="1355"/>
                  </a:cubicBezTo>
                  <a:cubicBezTo>
                    <a:pt x="3844" y="599"/>
                    <a:pt x="3214" y="1"/>
                    <a:pt x="245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353142242"/>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5919B7-5DE1-BD99-ABCF-223108C9ED0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5CFA4D1-1642-8891-285F-C87C31F42CBD}"/>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45DBDB7E-978B-CDD6-AC41-E8A11826B7AD}"/>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5A8B3FED-91BC-28E4-C90B-C2C5D9DC2F2A}"/>
              </a:ext>
            </a:extLst>
          </p:cNvPr>
          <p:cNvSpPr txBox="1"/>
          <p:nvPr/>
        </p:nvSpPr>
        <p:spPr>
          <a:xfrm>
            <a:off x="6944248" y="3996751"/>
            <a:ext cx="4113898" cy="1015663"/>
          </a:xfrm>
          <a:prstGeom prst="rect">
            <a:avLst/>
          </a:prstGeom>
          <a:noFill/>
        </p:spPr>
        <p:txBody>
          <a:bodyPr wrap="square" rtlCol="0">
            <a:spAutoFit/>
          </a:bodyPr>
          <a:lstStyle/>
          <a:p>
            <a:r>
              <a:rPr lang="en-US" sz="2000" b="1" dirty="0">
                <a:solidFill>
                  <a:srgbClr val="00B0F0"/>
                </a:solidFill>
                <a:latin typeface="Alexandria" charset="0"/>
                <a:cs typeface="Alexandria" charset="0"/>
              </a:rPr>
              <a:t>The General Framework for Classifying Digital Marketing Channels</a:t>
            </a:r>
          </a:p>
        </p:txBody>
      </p:sp>
      <p:sp>
        <p:nvSpPr>
          <p:cNvPr id="18" name="Rectangle 17">
            <a:extLst>
              <a:ext uri="{FF2B5EF4-FFF2-40B4-BE49-F238E27FC236}">
                <a16:creationId xmlns:a16="http://schemas.microsoft.com/office/drawing/2014/main" id="{3ADC33AB-CBB7-7760-5C21-20993542832E}"/>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55FB54A0-F341-442C-96EB-6A82B67AEFEB}"/>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BAEF5CC0-D93C-B0E3-BFA7-33BA9E952820}"/>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sp>
        <p:nvSpPr>
          <p:cNvPr id="29" name="Rectangle 28">
            <a:extLst>
              <a:ext uri="{FF2B5EF4-FFF2-40B4-BE49-F238E27FC236}">
                <a16:creationId xmlns:a16="http://schemas.microsoft.com/office/drawing/2014/main" id="{874E0CEE-5EA7-09ED-2626-3FDA320D02C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41BB675-DD60-B01F-1AA8-5E821DA6942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A8CA3B3-F0D4-0B7A-0A9B-FFBDD8213E96}"/>
              </a:ext>
            </a:extLst>
          </p:cNvPr>
          <p:cNvSpPr txBox="1"/>
          <p:nvPr/>
        </p:nvSpPr>
        <p:spPr>
          <a:xfrm>
            <a:off x="1166371" y="2163908"/>
            <a:ext cx="4458977" cy="2967415"/>
          </a:xfrm>
          <a:prstGeom prst="rect">
            <a:avLst/>
          </a:prstGeom>
          <a:noFill/>
        </p:spPr>
        <p:txBody>
          <a:bodyPr wrap="square" rtlCol="0">
            <a:spAutoFit/>
          </a:bodyPr>
          <a:lstStyle/>
          <a:p>
            <a:pPr algn="just">
              <a:lnSpc>
                <a:spcPct val="150000"/>
              </a:lnSpc>
            </a:pPr>
            <a:r>
              <a:rPr lang="en-US" sz="1400" b="1" dirty="0">
                <a:latin typeface="Alexandria"/>
              </a:rPr>
              <a:t>3. Earned Channels: </a:t>
            </a:r>
            <a:r>
              <a:rPr lang="en-US" sz="1400" dirty="0">
                <a:latin typeface="Alexandria"/>
              </a:rPr>
              <a:t>These consist of content related to the organization, its services, or products, but created and disseminated by others. Digital examples include shared posts, customer-generated content, reviews, and referrals. Non-digital examples include news articles written based on press releases or independent coverage by journalists. Essentially, when an organization earns the attention of fans or advocates to the extent that they voluntarily “talk” about the brand, this constitutes earned channels.</a:t>
            </a:r>
          </a:p>
        </p:txBody>
      </p:sp>
      <p:sp>
        <p:nvSpPr>
          <p:cNvPr id="4" name="Google Shape;6210;p53">
            <a:extLst>
              <a:ext uri="{FF2B5EF4-FFF2-40B4-BE49-F238E27FC236}">
                <a16:creationId xmlns:a16="http://schemas.microsoft.com/office/drawing/2014/main" id="{767F9D78-8B76-C98B-BC22-0263FB5FE18D}"/>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6" name="Google Shape;8473;p58">
            <a:extLst>
              <a:ext uri="{FF2B5EF4-FFF2-40B4-BE49-F238E27FC236}">
                <a16:creationId xmlns:a16="http://schemas.microsoft.com/office/drawing/2014/main" id="{6F78D10C-A494-692B-863A-F390C213EED5}"/>
              </a:ext>
            </a:extLst>
          </p:cNvPr>
          <p:cNvGrpSpPr/>
          <p:nvPr/>
        </p:nvGrpSpPr>
        <p:grpSpPr>
          <a:xfrm>
            <a:off x="1634451" y="1723959"/>
            <a:ext cx="441103" cy="439949"/>
            <a:chOff x="3599700" y="1954475"/>
            <a:chExt cx="296175" cy="295400"/>
          </a:xfrm>
        </p:grpSpPr>
        <p:sp>
          <p:nvSpPr>
            <p:cNvPr id="7" name="Google Shape;8474;p58">
              <a:extLst>
                <a:ext uri="{FF2B5EF4-FFF2-40B4-BE49-F238E27FC236}">
                  <a16:creationId xmlns:a16="http://schemas.microsoft.com/office/drawing/2014/main" id="{6EA9BC0A-38FF-A6C0-4891-696EA7DB5433}"/>
                </a:ext>
              </a:extLst>
            </p:cNvPr>
            <p:cNvSpPr/>
            <p:nvPr/>
          </p:nvSpPr>
          <p:spPr>
            <a:xfrm>
              <a:off x="3599700" y="1954475"/>
              <a:ext cx="296175" cy="295400"/>
            </a:xfrm>
            <a:custGeom>
              <a:avLst/>
              <a:gdLst/>
              <a:ahLst/>
              <a:cxnLst/>
              <a:rect l="l" t="t" r="r" b="b"/>
              <a:pathLst>
                <a:path w="11847" h="11816" extrusionOk="0">
                  <a:moveTo>
                    <a:pt x="3151" y="694"/>
                  </a:moveTo>
                  <a:cubicBezTo>
                    <a:pt x="3718" y="694"/>
                    <a:pt x="4159" y="1166"/>
                    <a:pt x="4159" y="1734"/>
                  </a:cubicBezTo>
                  <a:cubicBezTo>
                    <a:pt x="4159" y="2301"/>
                    <a:pt x="3686" y="2742"/>
                    <a:pt x="3151" y="2742"/>
                  </a:cubicBezTo>
                  <a:cubicBezTo>
                    <a:pt x="2584" y="2742"/>
                    <a:pt x="2111" y="2269"/>
                    <a:pt x="2111" y="1734"/>
                  </a:cubicBezTo>
                  <a:cubicBezTo>
                    <a:pt x="2080" y="1166"/>
                    <a:pt x="2552" y="694"/>
                    <a:pt x="3151" y="694"/>
                  </a:cubicBezTo>
                  <a:close/>
                  <a:moveTo>
                    <a:pt x="8727" y="694"/>
                  </a:moveTo>
                  <a:cubicBezTo>
                    <a:pt x="9326" y="694"/>
                    <a:pt x="9767" y="1166"/>
                    <a:pt x="9767" y="1734"/>
                  </a:cubicBezTo>
                  <a:cubicBezTo>
                    <a:pt x="9767" y="2301"/>
                    <a:pt x="9294" y="2742"/>
                    <a:pt x="8727" y="2742"/>
                  </a:cubicBezTo>
                  <a:cubicBezTo>
                    <a:pt x="8128" y="2742"/>
                    <a:pt x="7719" y="2269"/>
                    <a:pt x="7719" y="1734"/>
                  </a:cubicBezTo>
                  <a:cubicBezTo>
                    <a:pt x="7656" y="1166"/>
                    <a:pt x="8128" y="694"/>
                    <a:pt x="8727" y="694"/>
                  </a:cubicBezTo>
                  <a:close/>
                  <a:moveTo>
                    <a:pt x="5923" y="4852"/>
                  </a:moveTo>
                  <a:cubicBezTo>
                    <a:pt x="6522" y="4852"/>
                    <a:pt x="6994" y="5325"/>
                    <a:pt x="6994" y="5861"/>
                  </a:cubicBezTo>
                  <a:cubicBezTo>
                    <a:pt x="6994" y="6396"/>
                    <a:pt x="6522" y="6869"/>
                    <a:pt x="5923" y="6869"/>
                  </a:cubicBezTo>
                  <a:cubicBezTo>
                    <a:pt x="5356" y="6869"/>
                    <a:pt x="4883" y="6428"/>
                    <a:pt x="4883" y="5861"/>
                  </a:cubicBezTo>
                  <a:cubicBezTo>
                    <a:pt x="4883" y="5294"/>
                    <a:pt x="5356" y="4852"/>
                    <a:pt x="5923" y="4852"/>
                  </a:cubicBezTo>
                  <a:close/>
                  <a:moveTo>
                    <a:pt x="3151" y="3466"/>
                  </a:moveTo>
                  <a:cubicBezTo>
                    <a:pt x="3875" y="3466"/>
                    <a:pt x="4600" y="3813"/>
                    <a:pt x="5072" y="4380"/>
                  </a:cubicBezTo>
                  <a:cubicBezTo>
                    <a:pt x="4537" y="4695"/>
                    <a:pt x="4159" y="5231"/>
                    <a:pt x="4159" y="5861"/>
                  </a:cubicBezTo>
                  <a:cubicBezTo>
                    <a:pt x="4159" y="6239"/>
                    <a:pt x="4285" y="6617"/>
                    <a:pt x="4505" y="6900"/>
                  </a:cubicBezTo>
                  <a:lnTo>
                    <a:pt x="693" y="6900"/>
                  </a:lnTo>
                  <a:lnTo>
                    <a:pt x="693" y="5892"/>
                  </a:lnTo>
                  <a:cubicBezTo>
                    <a:pt x="693" y="4569"/>
                    <a:pt x="1796" y="3466"/>
                    <a:pt x="3151" y="3466"/>
                  </a:cubicBezTo>
                  <a:close/>
                  <a:moveTo>
                    <a:pt x="8696" y="3498"/>
                  </a:moveTo>
                  <a:cubicBezTo>
                    <a:pt x="10019" y="3498"/>
                    <a:pt x="11121" y="4600"/>
                    <a:pt x="11121" y="5955"/>
                  </a:cubicBezTo>
                  <a:lnTo>
                    <a:pt x="11121" y="6932"/>
                  </a:lnTo>
                  <a:lnTo>
                    <a:pt x="7309" y="6932"/>
                  </a:lnTo>
                  <a:cubicBezTo>
                    <a:pt x="7561" y="6617"/>
                    <a:pt x="7656" y="6270"/>
                    <a:pt x="7656" y="5892"/>
                  </a:cubicBezTo>
                  <a:cubicBezTo>
                    <a:pt x="7656" y="5262"/>
                    <a:pt x="7309" y="4726"/>
                    <a:pt x="6774" y="4411"/>
                  </a:cubicBezTo>
                  <a:cubicBezTo>
                    <a:pt x="7215" y="3813"/>
                    <a:pt x="7939" y="3498"/>
                    <a:pt x="8696" y="3498"/>
                  </a:cubicBezTo>
                  <a:close/>
                  <a:moveTo>
                    <a:pt x="5923" y="7625"/>
                  </a:moveTo>
                  <a:cubicBezTo>
                    <a:pt x="6207" y="7625"/>
                    <a:pt x="6490" y="7656"/>
                    <a:pt x="6711" y="7751"/>
                  </a:cubicBezTo>
                  <a:lnTo>
                    <a:pt x="5923" y="8791"/>
                  </a:lnTo>
                  <a:lnTo>
                    <a:pt x="5135" y="7751"/>
                  </a:lnTo>
                  <a:cubicBezTo>
                    <a:pt x="5388" y="7688"/>
                    <a:pt x="5671" y="7625"/>
                    <a:pt x="5923" y="7625"/>
                  </a:cubicBezTo>
                  <a:close/>
                  <a:moveTo>
                    <a:pt x="4505" y="8066"/>
                  </a:moveTo>
                  <a:lnTo>
                    <a:pt x="5577" y="9484"/>
                  </a:lnTo>
                  <a:lnTo>
                    <a:pt x="5577" y="11153"/>
                  </a:lnTo>
                  <a:lnTo>
                    <a:pt x="3497" y="11153"/>
                  </a:lnTo>
                  <a:lnTo>
                    <a:pt x="3497" y="10019"/>
                  </a:lnTo>
                  <a:cubicBezTo>
                    <a:pt x="3497" y="9200"/>
                    <a:pt x="3875" y="8507"/>
                    <a:pt x="4505" y="8066"/>
                  </a:cubicBezTo>
                  <a:close/>
                  <a:moveTo>
                    <a:pt x="7341" y="8066"/>
                  </a:moveTo>
                  <a:cubicBezTo>
                    <a:pt x="7939" y="8507"/>
                    <a:pt x="8381" y="9263"/>
                    <a:pt x="8381" y="10051"/>
                  </a:cubicBezTo>
                  <a:lnTo>
                    <a:pt x="8381" y="11153"/>
                  </a:lnTo>
                  <a:lnTo>
                    <a:pt x="6301" y="11153"/>
                  </a:lnTo>
                  <a:lnTo>
                    <a:pt x="6301" y="9484"/>
                  </a:lnTo>
                  <a:lnTo>
                    <a:pt x="7341" y="8066"/>
                  </a:lnTo>
                  <a:close/>
                  <a:moveTo>
                    <a:pt x="3088" y="1"/>
                  </a:moveTo>
                  <a:cubicBezTo>
                    <a:pt x="2143" y="1"/>
                    <a:pt x="1355" y="788"/>
                    <a:pt x="1355" y="1734"/>
                  </a:cubicBezTo>
                  <a:cubicBezTo>
                    <a:pt x="1355" y="2238"/>
                    <a:pt x="1575" y="2679"/>
                    <a:pt x="1922" y="2994"/>
                  </a:cubicBezTo>
                  <a:cubicBezTo>
                    <a:pt x="788" y="3466"/>
                    <a:pt x="0" y="4569"/>
                    <a:pt x="0" y="5861"/>
                  </a:cubicBezTo>
                  <a:lnTo>
                    <a:pt x="0" y="7247"/>
                  </a:lnTo>
                  <a:cubicBezTo>
                    <a:pt x="0" y="7436"/>
                    <a:pt x="158" y="7593"/>
                    <a:pt x="347" y="7593"/>
                  </a:cubicBezTo>
                  <a:lnTo>
                    <a:pt x="3938" y="7593"/>
                  </a:lnTo>
                  <a:cubicBezTo>
                    <a:pt x="3214" y="8192"/>
                    <a:pt x="2741" y="9043"/>
                    <a:pt x="2741" y="10019"/>
                  </a:cubicBezTo>
                  <a:lnTo>
                    <a:pt x="2741" y="11437"/>
                  </a:lnTo>
                  <a:cubicBezTo>
                    <a:pt x="2741" y="11658"/>
                    <a:pt x="2899" y="11815"/>
                    <a:pt x="3088" y="11815"/>
                  </a:cubicBezTo>
                  <a:lnTo>
                    <a:pt x="8696" y="11815"/>
                  </a:lnTo>
                  <a:cubicBezTo>
                    <a:pt x="8885" y="11815"/>
                    <a:pt x="9042" y="11658"/>
                    <a:pt x="9042" y="11437"/>
                  </a:cubicBezTo>
                  <a:lnTo>
                    <a:pt x="9042" y="10019"/>
                  </a:lnTo>
                  <a:cubicBezTo>
                    <a:pt x="9042" y="9043"/>
                    <a:pt x="8570" y="8192"/>
                    <a:pt x="7876" y="7593"/>
                  </a:cubicBezTo>
                  <a:lnTo>
                    <a:pt x="11436" y="7593"/>
                  </a:lnTo>
                  <a:cubicBezTo>
                    <a:pt x="11657" y="7593"/>
                    <a:pt x="11815" y="7436"/>
                    <a:pt x="11815" y="7247"/>
                  </a:cubicBezTo>
                  <a:lnTo>
                    <a:pt x="11815" y="5861"/>
                  </a:lnTo>
                  <a:cubicBezTo>
                    <a:pt x="11846" y="4600"/>
                    <a:pt x="11027" y="3466"/>
                    <a:pt x="9861" y="2994"/>
                  </a:cubicBezTo>
                  <a:cubicBezTo>
                    <a:pt x="10239" y="2679"/>
                    <a:pt x="10428" y="2206"/>
                    <a:pt x="10428" y="1734"/>
                  </a:cubicBezTo>
                  <a:cubicBezTo>
                    <a:pt x="10428" y="788"/>
                    <a:pt x="9641" y="1"/>
                    <a:pt x="8696" y="1"/>
                  </a:cubicBezTo>
                  <a:cubicBezTo>
                    <a:pt x="7750" y="1"/>
                    <a:pt x="6963" y="788"/>
                    <a:pt x="6963" y="1734"/>
                  </a:cubicBezTo>
                  <a:cubicBezTo>
                    <a:pt x="6963" y="2238"/>
                    <a:pt x="7152" y="2679"/>
                    <a:pt x="7498" y="2994"/>
                  </a:cubicBezTo>
                  <a:cubicBezTo>
                    <a:pt x="6931" y="3214"/>
                    <a:pt x="6396" y="3624"/>
                    <a:pt x="6049" y="4159"/>
                  </a:cubicBezTo>
                  <a:lnTo>
                    <a:pt x="5734" y="4159"/>
                  </a:lnTo>
                  <a:cubicBezTo>
                    <a:pt x="5388" y="3655"/>
                    <a:pt x="4883" y="3214"/>
                    <a:pt x="4285" y="2994"/>
                  </a:cubicBezTo>
                  <a:cubicBezTo>
                    <a:pt x="4631" y="2679"/>
                    <a:pt x="4820" y="2238"/>
                    <a:pt x="4820" y="1734"/>
                  </a:cubicBezTo>
                  <a:cubicBezTo>
                    <a:pt x="4820" y="788"/>
                    <a:pt x="4033" y="1"/>
                    <a:pt x="308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475;p58">
              <a:extLst>
                <a:ext uri="{FF2B5EF4-FFF2-40B4-BE49-F238E27FC236}">
                  <a16:creationId xmlns:a16="http://schemas.microsoft.com/office/drawing/2014/main" id="{17CB19B2-62B9-8250-1BF1-FB5D6A92B8E1}"/>
                </a:ext>
              </a:extLst>
            </p:cNvPr>
            <p:cNvSpPr/>
            <p:nvPr/>
          </p:nvSpPr>
          <p:spPr>
            <a:xfrm>
              <a:off x="3825750" y="2075775"/>
              <a:ext cx="35450" cy="17350"/>
            </a:xfrm>
            <a:custGeom>
              <a:avLst/>
              <a:gdLst/>
              <a:ahLst/>
              <a:cxnLst/>
              <a:rect l="l" t="t" r="r" b="b"/>
              <a:pathLst>
                <a:path w="1418" h="694" extrusionOk="0">
                  <a:moveTo>
                    <a:pt x="347" y="0"/>
                  </a:moveTo>
                  <a:cubicBezTo>
                    <a:pt x="158" y="0"/>
                    <a:pt x="0" y="158"/>
                    <a:pt x="0" y="347"/>
                  </a:cubicBezTo>
                  <a:cubicBezTo>
                    <a:pt x="0" y="536"/>
                    <a:pt x="158" y="694"/>
                    <a:pt x="347" y="694"/>
                  </a:cubicBezTo>
                  <a:lnTo>
                    <a:pt x="1071" y="694"/>
                  </a:lnTo>
                  <a:cubicBezTo>
                    <a:pt x="1260" y="694"/>
                    <a:pt x="1418" y="536"/>
                    <a:pt x="1418" y="347"/>
                  </a:cubicBez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476;p58">
              <a:extLst>
                <a:ext uri="{FF2B5EF4-FFF2-40B4-BE49-F238E27FC236}">
                  <a16:creationId xmlns:a16="http://schemas.microsoft.com/office/drawing/2014/main" id="{AAB39743-57F9-60E3-7CA7-4B0A09F51E06}"/>
                </a:ext>
              </a:extLst>
            </p:cNvPr>
            <p:cNvSpPr/>
            <p:nvPr/>
          </p:nvSpPr>
          <p:spPr>
            <a:xfrm>
              <a:off x="3633550" y="2075775"/>
              <a:ext cx="35475" cy="17350"/>
            </a:xfrm>
            <a:custGeom>
              <a:avLst/>
              <a:gdLst/>
              <a:ahLst/>
              <a:cxnLst/>
              <a:rect l="l" t="t" r="r" b="b"/>
              <a:pathLst>
                <a:path w="1419" h="694" extrusionOk="0">
                  <a:moveTo>
                    <a:pt x="379" y="0"/>
                  </a:moveTo>
                  <a:cubicBezTo>
                    <a:pt x="158" y="0"/>
                    <a:pt x="1" y="158"/>
                    <a:pt x="1" y="347"/>
                  </a:cubicBezTo>
                  <a:cubicBezTo>
                    <a:pt x="1" y="536"/>
                    <a:pt x="158" y="694"/>
                    <a:pt x="379" y="694"/>
                  </a:cubicBezTo>
                  <a:lnTo>
                    <a:pt x="1072" y="694"/>
                  </a:lnTo>
                  <a:cubicBezTo>
                    <a:pt x="1261" y="694"/>
                    <a:pt x="1419" y="536"/>
                    <a:pt x="1419" y="347"/>
                  </a:cubicBezTo>
                  <a:cubicBezTo>
                    <a:pt x="1419"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861631761"/>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AFAB22-CE5D-1B59-F8AF-5AD791B652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E1721E4-9D56-BD6E-9C0C-0F30B503F7E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5C4CEAD-B38B-3EEB-4199-D173EE861BDF}"/>
              </a:ext>
            </a:extLst>
          </p:cNvPr>
          <p:cNvSpPr txBox="1"/>
          <p:nvPr/>
        </p:nvSpPr>
        <p:spPr>
          <a:xfrm>
            <a:off x="2513150" y="1019069"/>
            <a:ext cx="7165700" cy="400110"/>
          </a:xfrm>
          <a:prstGeom prst="rect">
            <a:avLst/>
          </a:prstGeom>
          <a:noFill/>
        </p:spPr>
        <p:txBody>
          <a:bodyPr wrap="square" rtlCol="0">
            <a:spAutoFit/>
          </a:bodyPr>
          <a:lstStyle/>
          <a:p>
            <a:r>
              <a:rPr lang="en-US" sz="2000" b="1" dirty="0">
                <a:latin typeface="Alexandria" charset="0"/>
                <a:cs typeface="Alexandria" charset="0"/>
              </a:rPr>
              <a:t>Hybrid and Overlapping Categories</a:t>
            </a:r>
          </a:p>
        </p:txBody>
      </p:sp>
      <p:sp>
        <p:nvSpPr>
          <p:cNvPr id="5" name="Rectangle 4">
            <a:extLst>
              <a:ext uri="{FF2B5EF4-FFF2-40B4-BE49-F238E27FC236}">
                <a16:creationId xmlns:a16="http://schemas.microsoft.com/office/drawing/2014/main" id="{201CD2E6-1EFA-F15B-5E84-255B6FC9B43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EEFDA0A-C1CF-A508-31B5-4FFF2AF95BC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7D8EF19-AA33-5FB0-14E0-04D6AB132DB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23756015-7716-F0CF-A761-A1A0C01B026E}"/>
              </a:ext>
            </a:extLst>
          </p:cNvPr>
          <p:cNvSpPr txBox="1"/>
          <p:nvPr/>
        </p:nvSpPr>
        <p:spPr>
          <a:xfrm>
            <a:off x="762000" y="2062146"/>
            <a:ext cx="7713406" cy="4260077"/>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While the definitions above appear straightforward, it is important to note that certain channels do not fit neatly into a single category; rather, they may overlap or combine characteristics of multiple types:</a:t>
            </a:r>
          </a:p>
          <a:p>
            <a:pPr marL="285750" indent="-285750" algn="just">
              <a:lnSpc>
                <a:spcPct val="150000"/>
              </a:lnSpc>
              <a:buFont typeface="Arial" panose="020B0604020202020204" pitchFamily="34" charset="0"/>
              <a:buChar char="•"/>
            </a:pPr>
            <a:r>
              <a:rPr lang="en-US" sz="1400" b="1" dirty="0">
                <a:latin typeface="Alexandria" charset="0"/>
                <a:cs typeface="Alexandria" charset="0"/>
              </a:rPr>
              <a:t>Sponsored or Boosted Social Media Posts: </a:t>
            </a:r>
            <a:r>
              <a:rPr lang="en-US" sz="1400" dirty="0">
                <a:latin typeface="Alexandria" charset="0"/>
                <a:cs typeface="Alexandria" charset="0"/>
              </a:rPr>
              <a:t>These represent a blend of paid and owned channels. Paying to display the post to a targeted audience classifies it as paid, while the content itself is owned since it originates from the organization’s account.</a:t>
            </a:r>
          </a:p>
          <a:p>
            <a:pPr marL="285750" indent="-285750" algn="just">
              <a:lnSpc>
                <a:spcPct val="150000"/>
              </a:lnSpc>
              <a:buFont typeface="Arial" panose="020B0604020202020204" pitchFamily="34" charset="0"/>
              <a:buChar char="•"/>
            </a:pPr>
            <a:r>
              <a:rPr lang="en-US" sz="1400" b="1" dirty="0">
                <a:latin typeface="Alexandria" charset="0"/>
                <a:cs typeface="Alexandria" charset="0"/>
              </a:rPr>
              <a:t>Paid Influencers: </a:t>
            </a:r>
            <a:r>
              <a:rPr lang="en-US" sz="1400" dirty="0">
                <a:latin typeface="Alexandria" charset="0"/>
                <a:cs typeface="Alexandria" charset="0"/>
              </a:rPr>
              <a:t>Posts by compensated influencers fall into a hybrid category combining paid and earned channels. Without payment, influencer recommendations are considered earned; however, once influencers are remunerated, these earned channels effectively become paid (with an earned dimension).</a:t>
            </a:r>
          </a:p>
          <a:p>
            <a:pPr marL="285750" indent="-285750" algn="just">
              <a:lnSpc>
                <a:spcPct val="150000"/>
              </a:lnSpc>
              <a:buFont typeface="Arial" panose="020B0604020202020204" pitchFamily="34" charset="0"/>
              <a:buChar char="•"/>
            </a:pPr>
            <a:r>
              <a:rPr lang="en-US" sz="1400" b="1" dirty="0">
                <a:latin typeface="Alexandria" charset="0"/>
                <a:cs typeface="Alexandria" charset="0"/>
              </a:rPr>
              <a:t>Requests for Social Media Shares: </a:t>
            </a:r>
            <a:r>
              <a:rPr lang="en-US" sz="1400" dirty="0">
                <a:latin typeface="Alexandria" charset="0"/>
                <a:cs typeface="Alexandria" charset="0"/>
              </a:rPr>
              <a:t>These can represent a mix of earned channels (shared posts) and owned channels, particularly if the requesting organization drafts or prepares the content of the post.</a:t>
            </a:r>
          </a:p>
          <a:p>
            <a:pPr marL="285750" indent="-285750" algn="just">
              <a:lnSpc>
                <a:spcPct val="150000"/>
              </a:lnSpc>
              <a:buFont typeface="Arial" panose="020B0604020202020204" pitchFamily="34" charset="0"/>
              <a:buChar char="•"/>
            </a:pPr>
            <a:endParaRPr lang="en-US" sz="1400" dirty="0">
              <a:latin typeface="Alexandria" charset="0"/>
              <a:cs typeface="Alexandria" charset="0"/>
            </a:endParaRPr>
          </a:p>
        </p:txBody>
      </p:sp>
      <p:pic>
        <p:nvPicPr>
          <p:cNvPr id="7" name="Graphic 21">
            <a:extLst>
              <a:ext uri="{FF2B5EF4-FFF2-40B4-BE49-F238E27FC236}">
                <a16:creationId xmlns:a16="http://schemas.microsoft.com/office/drawing/2014/main" id="{679BC57C-74B0-1FA1-5651-6AD08E1418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BCB1E389-C69E-6AC7-559D-2DBF467C4656}"/>
              </a:ext>
            </a:extLst>
          </p:cNvPr>
          <p:cNvSpPr/>
          <p:nvPr/>
        </p:nvSpPr>
        <p:spPr>
          <a:xfrm>
            <a:off x="4262846" y="604803"/>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pic>
        <p:nvPicPr>
          <p:cNvPr id="2" name="Picture 1">
            <a:extLst>
              <a:ext uri="{FF2B5EF4-FFF2-40B4-BE49-F238E27FC236}">
                <a16:creationId xmlns:a16="http://schemas.microsoft.com/office/drawing/2014/main" id="{D6283AD7-42AF-8383-C156-704E2ECCA4E6}"/>
              </a:ext>
            </a:extLst>
          </p:cNvPr>
          <p:cNvPicPr>
            <a:picLocks noChangeAspect="1"/>
          </p:cNvPicPr>
          <p:nvPr/>
        </p:nvPicPr>
        <p:blipFill>
          <a:blip r:embed="rId3"/>
          <a:stretch>
            <a:fillRect/>
          </a:stretch>
        </p:blipFill>
        <p:spPr>
          <a:xfrm>
            <a:off x="8459650" y="2062146"/>
            <a:ext cx="2713704" cy="3607306"/>
          </a:xfrm>
          <a:prstGeom prst="rect">
            <a:avLst/>
          </a:prstGeom>
        </p:spPr>
      </p:pic>
    </p:spTree>
    <p:extLst>
      <p:ext uri="{BB962C8B-B14F-4D97-AF65-F5344CB8AC3E}">
        <p14:creationId xmlns:p14="http://schemas.microsoft.com/office/powerpoint/2010/main" val="19702158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640574-A85F-484A-848F-8C70370D194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AA1655A-854E-2DFE-F247-BCD5318F1312}"/>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7452C513-6770-FA7F-A602-87F8AF0F555B}"/>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B44F854F-B093-C42F-CC33-3068E861E2F7}"/>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Hybrid and Overlapping Categories</a:t>
            </a:r>
          </a:p>
        </p:txBody>
      </p:sp>
      <p:sp>
        <p:nvSpPr>
          <p:cNvPr id="18" name="Rectangle 17">
            <a:extLst>
              <a:ext uri="{FF2B5EF4-FFF2-40B4-BE49-F238E27FC236}">
                <a16:creationId xmlns:a16="http://schemas.microsoft.com/office/drawing/2014/main" id="{C983F11B-650F-6745-F152-CEC820504787}"/>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F6AB77F8-4B48-D7D7-4B4F-B07AB2AD451B}"/>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BCD79C45-BF24-7A45-9C6D-5A0C89D462FB}"/>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sp>
        <p:nvSpPr>
          <p:cNvPr id="29" name="Rectangle 28">
            <a:extLst>
              <a:ext uri="{FF2B5EF4-FFF2-40B4-BE49-F238E27FC236}">
                <a16:creationId xmlns:a16="http://schemas.microsoft.com/office/drawing/2014/main" id="{3B9FA384-5845-5FF8-A907-FBE0713ABF6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7829CAB-B6B3-201D-B4E2-51CBD463BD3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1684AFF-08D1-B391-380D-9BEE0FAA1A7E}"/>
              </a:ext>
            </a:extLst>
          </p:cNvPr>
          <p:cNvSpPr txBox="1"/>
          <p:nvPr/>
        </p:nvSpPr>
        <p:spPr>
          <a:xfrm>
            <a:off x="1209098" y="2606000"/>
            <a:ext cx="4458977" cy="1997919"/>
          </a:xfrm>
          <a:prstGeom prst="rect">
            <a:avLst/>
          </a:prstGeom>
          <a:noFill/>
        </p:spPr>
        <p:txBody>
          <a:bodyPr wrap="square" rtlCol="0">
            <a:spAutoFit/>
          </a:bodyPr>
          <a:lstStyle/>
          <a:p>
            <a:pPr algn="just">
              <a:lnSpc>
                <a:spcPct val="150000"/>
              </a:lnSpc>
            </a:pPr>
            <a:r>
              <a:rPr lang="en-US" sz="1400" dirty="0">
                <a:latin typeface="Alexandria"/>
              </a:rPr>
              <a:t>Given these overlapping categories, the POEC model is sometimes referred to by alternative acronyms such as POSE or PESO (Paid, Owned, Shared, and Earned). It is therefore essential to recognize that certain channels may fall within more than one category simultaneously.</a:t>
            </a:r>
          </a:p>
          <a:p>
            <a:pPr algn="just">
              <a:lnSpc>
                <a:spcPct val="150000"/>
              </a:lnSpc>
            </a:pPr>
            <a:endParaRPr lang="en-US" sz="1400" dirty="0">
              <a:latin typeface="Alexandria"/>
            </a:endParaRPr>
          </a:p>
        </p:txBody>
      </p:sp>
      <p:sp>
        <p:nvSpPr>
          <p:cNvPr id="4" name="Google Shape;6210;p53">
            <a:extLst>
              <a:ext uri="{FF2B5EF4-FFF2-40B4-BE49-F238E27FC236}">
                <a16:creationId xmlns:a16="http://schemas.microsoft.com/office/drawing/2014/main" id="{5A9E10A6-AEE5-A872-361C-A13B7AB11391}"/>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Google Shape;8393;p58">
            <a:extLst>
              <a:ext uri="{FF2B5EF4-FFF2-40B4-BE49-F238E27FC236}">
                <a16:creationId xmlns:a16="http://schemas.microsoft.com/office/drawing/2014/main" id="{40958632-73B0-ABCB-B46A-7B5FE86D0C94}"/>
              </a:ext>
            </a:extLst>
          </p:cNvPr>
          <p:cNvSpPr/>
          <p:nvPr/>
        </p:nvSpPr>
        <p:spPr>
          <a:xfrm>
            <a:off x="3611649" y="2044027"/>
            <a:ext cx="439912" cy="441067"/>
          </a:xfrm>
          <a:custGeom>
            <a:avLst/>
            <a:gdLst/>
            <a:ahLst/>
            <a:cxnLst/>
            <a:rect l="l" t="t" r="r" b="b"/>
            <a:pathLst>
              <a:path w="11815" h="11846" extrusionOk="0">
                <a:moveTo>
                  <a:pt x="5829" y="693"/>
                </a:moveTo>
                <a:cubicBezTo>
                  <a:pt x="6238" y="693"/>
                  <a:pt x="6553" y="1008"/>
                  <a:pt x="6553" y="1418"/>
                </a:cubicBezTo>
                <a:cubicBezTo>
                  <a:pt x="6553" y="1796"/>
                  <a:pt x="6238" y="2111"/>
                  <a:pt x="5829" y="2111"/>
                </a:cubicBezTo>
                <a:cubicBezTo>
                  <a:pt x="5451" y="2111"/>
                  <a:pt x="5136" y="1796"/>
                  <a:pt x="5136" y="1418"/>
                </a:cubicBezTo>
                <a:cubicBezTo>
                  <a:pt x="5136" y="1008"/>
                  <a:pt x="5482" y="693"/>
                  <a:pt x="5829" y="693"/>
                </a:cubicBezTo>
                <a:close/>
                <a:moveTo>
                  <a:pt x="5829" y="2773"/>
                </a:moveTo>
                <a:cubicBezTo>
                  <a:pt x="6774" y="2773"/>
                  <a:pt x="7562" y="3560"/>
                  <a:pt x="7562" y="4568"/>
                </a:cubicBezTo>
                <a:lnTo>
                  <a:pt x="7562" y="4915"/>
                </a:lnTo>
                <a:lnTo>
                  <a:pt x="4096" y="4915"/>
                </a:lnTo>
                <a:lnTo>
                  <a:pt x="4096" y="4568"/>
                </a:lnTo>
                <a:cubicBezTo>
                  <a:pt x="4096" y="3560"/>
                  <a:pt x="4884" y="2773"/>
                  <a:pt x="5829" y="2773"/>
                </a:cubicBezTo>
                <a:close/>
                <a:moveTo>
                  <a:pt x="2363" y="6963"/>
                </a:moveTo>
                <a:cubicBezTo>
                  <a:pt x="2773" y="6963"/>
                  <a:pt x="3088" y="7278"/>
                  <a:pt x="3088" y="7656"/>
                </a:cubicBezTo>
                <a:cubicBezTo>
                  <a:pt x="3088" y="8065"/>
                  <a:pt x="2773" y="8380"/>
                  <a:pt x="2363" y="8380"/>
                </a:cubicBezTo>
                <a:cubicBezTo>
                  <a:pt x="1985" y="8380"/>
                  <a:pt x="1670" y="8065"/>
                  <a:pt x="1670" y="7656"/>
                </a:cubicBezTo>
                <a:cubicBezTo>
                  <a:pt x="1670" y="7278"/>
                  <a:pt x="1985" y="6963"/>
                  <a:pt x="2363" y="6963"/>
                </a:cubicBezTo>
                <a:close/>
                <a:moveTo>
                  <a:pt x="9357" y="6963"/>
                </a:moveTo>
                <a:cubicBezTo>
                  <a:pt x="9735" y="6963"/>
                  <a:pt x="10050" y="7278"/>
                  <a:pt x="10050" y="7656"/>
                </a:cubicBezTo>
                <a:cubicBezTo>
                  <a:pt x="10050" y="8065"/>
                  <a:pt x="9735" y="8380"/>
                  <a:pt x="9357" y="8380"/>
                </a:cubicBezTo>
                <a:cubicBezTo>
                  <a:pt x="8948" y="8380"/>
                  <a:pt x="8633" y="8065"/>
                  <a:pt x="8633" y="7656"/>
                </a:cubicBezTo>
                <a:cubicBezTo>
                  <a:pt x="8633" y="7278"/>
                  <a:pt x="8948" y="6963"/>
                  <a:pt x="9357" y="6963"/>
                </a:cubicBezTo>
                <a:close/>
                <a:moveTo>
                  <a:pt x="2363" y="9042"/>
                </a:moveTo>
                <a:cubicBezTo>
                  <a:pt x="3308" y="9042"/>
                  <a:pt x="4096" y="9830"/>
                  <a:pt x="4096" y="10806"/>
                </a:cubicBezTo>
                <a:lnTo>
                  <a:pt x="4096" y="11184"/>
                </a:lnTo>
                <a:lnTo>
                  <a:pt x="630" y="11184"/>
                </a:lnTo>
                <a:lnTo>
                  <a:pt x="630" y="10806"/>
                </a:lnTo>
                <a:cubicBezTo>
                  <a:pt x="630" y="9830"/>
                  <a:pt x="1418" y="9042"/>
                  <a:pt x="2363" y="9042"/>
                </a:cubicBezTo>
                <a:close/>
                <a:moveTo>
                  <a:pt x="9357" y="9042"/>
                </a:moveTo>
                <a:cubicBezTo>
                  <a:pt x="10302" y="9042"/>
                  <a:pt x="11090" y="9830"/>
                  <a:pt x="11090" y="10806"/>
                </a:cubicBezTo>
                <a:lnTo>
                  <a:pt x="11090" y="11184"/>
                </a:lnTo>
                <a:lnTo>
                  <a:pt x="7625" y="11184"/>
                </a:lnTo>
                <a:lnTo>
                  <a:pt x="7625" y="10806"/>
                </a:lnTo>
                <a:cubicBezTo>
                  <a:pt x="7625" y="9830"/>
                  <a:pt x="8412" y="9042"/>
                  <a:pt x="9357" y="9042"/>
                </a:cubicBezTo>
                <a:close/>
                <a:moveTo>
                  <a:pt x="5892" y="0"/>
                </a:moveTo>
                <a:cubicBezTo>
                  <a:pt x="5136" y="0"/>
                  <a:pt x="4506" y="630"/>
                  <a:pt x="4506" y="1355"/>
                </a:cubicBezTo>
                <a:cubicBezTo>
                  <a:pt x="4506" y="1733"/>
                  <a:pt x="4632" y="2016"/>
                  <a:pt x="4852" y="2300"/>
                </a:cubicBezTo>
                <a:cubicBezTo>
                  <a:pt x="4033" y="2710"/>
                  <a:pt x="3466" y="3529"/>
                  <a:pt x="3466" y="4505"/>
                </a:cubicBezTo>
                <a:lnTo>
                  <a:pt x="3466" y="5230"/>
                </a:lnTo>
                <a:cubicBezTo>
                  <a:pt x="3466" y="5419"/>
                  <a:pt x="3623" y="5577"/>
                  <a:pt x="3844" y="5577"/>
                </a:cubicBezTo>
                <a:lnTo>
                  <a:pt x="5577" y="5577"/>
                </a:lnTo>
                <a:lnTo>
                  <a:pt x="5577" y="7152"/>
                </a:lnTo>
                <a:lnTo>
                  <a:pt x="3875" y="8822"/>
                </a:lnTo>
                <a:cubicBezTo>
                  <a:pt x="3749" y="8696"/>
                  <a:pt x="3592" y="8601"/>
                  <a:pt x="3434" y="8569"/>
                </a:cubicBezTo>
                <a:cubicBezTo>
                  <a:pt x="3686" y="8349"/>
                  <a:pt x="3781" y="8034"/>
                  <a:pt x="3781" y="7624"/>
                </a:cubicBezTo>
                <a:cubicBezTo>
                  <a:pt x="3781" y="6868"/>
                  <a:pt x="3151" y="6238"/>
                  <a:pt x="2426" y="6238"/>
                </a:cubicBezTo>
                <a:cubicBezTo>
                  <a:pt x="1670" y="6238"/>
                  <a:pt x="1040" y="6868"/>
                  <a:pt x="1040" y="7624"/>
                </a:cubicBezTo>
                <a:cubicBezTo>
                  <a:pt x="1040" y="7971"/>
                  <a:pt x="1166" y="8286"/>
                  <a:pt x="1387" y="8569"/>
                </a:cubicBezTo>
                <a:cubicBezTo>
                  <a:pt x="567" y="8979"/>
                  <a:pt x="0" y="9798"/>
                  <a:pt x="0" y="10775"/>
                </a:cubicBezTo>
                <a:lnTo>
                  <a:pt x="0" y="11499"/>
                </a:lnTo>
                <a:cubicBezTo>
                  <a:pt x="0" y="11688"/>
                  <a:pt x="158" y="11846"/>
                  <a:pt x="378" y="11846"/>
                </a:cubicBezTo>
                <a:lnTo>
                  <a:pt x="4474" y="11846"/>
                </a:lnTo>
                <a:cubicBezTo>
                  <a:pt x="4663" y="11846"/>
                  <a:pt x="4821" y="11688"/>
                  <a:pt x="4821" y="11499"/>
                </a:cubicBezTo>
                <a:lnTo>
                  <a:pt x="4821" y="10775"/>
                </a:lnTo>
                <a:cubicBezTo>
                  <a:pt x="4821" y="10239"/>
                  <a:pt x="4632" y="9704"/>
                  <a:pt x="4348" y="9326"/>
                </a:cubicBezTo>
                <a:lnTo>
                  <a:pt x="5860" y="7782"/>
                </a:lnTo>
                <a:lnTo>
                  <a:pt x="7404" y="9326"/>
                </a:lnTo>
                <a:cubicBezTo>
                  <a:pt x="7089" y="9704"/>
                  <a:pt x="6931" y="10239"/>
                  <a:pt x="6931" y="10775"/>
                </a:cubicBezTo>
                <a:lnTo>
                  <a:pt x="6931" y="11499"/>
                </a:lnTo>
                <a:cubicBezTo>
                  <a:pt x="6931" y="11688"/>
                  <a:pt x="7089" y="11846"/>
                  <a:pt x="7309" y="11846"/>
                </a:cubicBezTo>
                <a:lnTo>
                  <a:pt x="11468" y="11846"/>
                </a:lnTo>
                <a:cubicBezTo>
                  <a:pt x="11657" y="11846"/>
                  <a:pt x="11815" y="11688"/>
                  <a:pt x="11815" y="11499"/>
                </a:cubicBezTo>
                <a:lnTo>
                  <a:pt x="11815" y="10775"/>
                </a:lnTo>
                <a:cubicBezTo>
                  <a:pt x="11783" y="9830"/>
                  <a:pt x="11185" y="8979"/>
                  <a:pt x="10365" y="8569"/>
                </a:cubicBezTo>
                <a:cubicBezTo>
                  <a:pt x="10586" y="8349"/>
                  <a:pt x="10712" y="8034"/>
                  <a:pt x="10712" y="7624"/>
                </a:cubicBezTo>
                <a:cubicBezTo>
                  <a:pt x="10712" y="6868"/>
                  <a:pt x="10082" y="6238"/>
                  <a:pt x="9357" y="6238"/>
                </a:cubicBezTo>
                <a:cubicBezTo>
                  <a:pt x="8601" y="6238"/>
                  <a:pt x="7971" y="6868"/>
                  <a:pt x="7971" y="7624"/>
                </a:cubicBezTo>
                <a:cubicBezTo>
                  <a:pt x="7971" y="7971"/>
                  <a:pt x="8097" y="8286"/>
                  <a:pt x="8318" y="8569"/>
                </a:cubicBezTo>
                <a:cubicBezTo>
                  <a:pt x="8160" y="8664"/>
                  <a:pt x="8034" y="8727"/>
                  <a:pt x="7877" y="8822"/>
                </a:cubicBezTo>
                <a:lnTo>
                  <a:pt x="6207" y="7152"/>
                </a:lnTo>
                <a:lnTo>
                  <a:pt x="6207" y="5577"/>
                </a:lnTo>
                <a:lnTo>
                  <a:pt x="7940" y="5577"/>
                </a:lnTo>
                <a:cubicBezTo>
                  <a:pt x="8129" y="5577"/>
                  <a:pt x="8286" y="5419"/>
                  <a:pt x="8286" y="5230"/>
                </a:cubicBezTo>
                <a:lnTo>
                  <a:pt x="8286" y="4505"/>
                </a:lnTo>
                <a:cubicBezTo>
                  <a:pt x="8286" y="3529"/>
                  <a:pt x="7688" y="2710"/>
                  <a:pt x="6900" y="2300"/>
                </a:cubicBezTo>
                <a:cubicBezTo>
                  <a:pt x="7152" y="2080"/>
                  <a:pt x="7246" y="1764"/>
                  <a:pt x="7246" y="1355"/>
                </a:cubicBezTo>
                <a:cubicBezTo>
                  <a:pt x="7246" y="630"/>
                  <a:pt x="6616" y="0"/>
                  <a:pt x="589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020471653"/>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4AA779-B561-42DD-A01F-7E5D0BF585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6767E0-E3B5-3F17-EC64-943B9B06FDF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58338BC-644A-1BCA-EF4F-D41C195A508D}"/>
              </a:ext>
            </a:extLst>
          </p:cNvPr>
          <p:cNvSpPr txBox="1"/>
          <p:nvPr/>
        </p:nvSpPr>
        <p:spPr>
          <a:xfrm>
            <a:off x="2513150" y="1019069"/>
            <a:ext cx="7791056" cy="400110"/>
          </a:xfrm>
          <a:prstGeom prst="rect">
            <a:avLst/>
          </a:prstGeom>
          <a:noFill/>
        </p:spPr>
        <p:txBody>
          <a:bodyPr wrap="square" rtlCol="0">
            <a:spAutoFit/>
          </a:bodyPr>
          <a:lstStyle/>
          <a:p>
            <a:r>
              <a:rPr lang="en-US" sz="2000" b="1" dirty="0">
                <a:latin typeface="Alexandria" charset="0"/>
                <a:cs typeface="Alexandria" charset="0"/>
              </a:rPr>
              <a:t>Comparative Table of Digital Marketing Channels – POEC Framework</a:t>
            </a:r>
          </a:p>
        </p:txBody>
      </p:sp>
      <p:sp>
        <p:nvSpPr>
          <p:cNvPr id="5" name="Rectangle 4">
            <a:extLst>
              <a:ext uri="{FF2B5EF4-FFF2-40B4-BE49-F238E27FC236}">
                <a16:creationId xmlns:a16="http://schemas.microsoft.com/office/drawing/2014/main" id="{7176FD76-5616-21D5-9C27-0BA8015B21F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2585E62-2DC3-781A-CE10-AD9C6C5428B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418F7EE-0D24-D1F2-E6F6-C07A0C3747F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BA442BD2-026F-B1C0-8A1E-9A7AF6D121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21344D8D-BE2F-76C1-F36B-132F7AEEADF6}"/>
              </a:ext>
            </a:extLst>
          </p:cNvPr>
          <p:cNvSpPr/>
          <p:nvPr/>
        </p:nvSpPr>
        <p:spPr>
          <a:xfrm>
            <a:off x="4262846" y="604803"/>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aphicFrame>
        <p:nvGraphicFramePr>
          <p:cNvPr id="2" name="Table 1">
            <a:extLst>
              <a:ext uri="{FF2B5EF4-FFF2-40B4-BE49-F238E27FC236}">
                <a16:creationId xmlns:a16="http://schemas.microsoft.com/office/drawing/2014/main" id="{CFE1ED88-38FA-552F-873B-A0603C670CCA}"/>
              </a:ext>
            </a:extLst>
          </p:cNvPr>
          <p:cNvGraphicFramePr>
            <a:graphicFrameLocks noGrp="1"/>
          </p:cNvGraphicFramePr>
          <p:nvPr>
            <p:extLst>
              <p:ext uri="{D42A27DB-BD31-4B8C-83A1-F6EECF244321}">
                <p14:modId xmlns:p14="http://schemas.microsoft.com/office/powerpoint/2010/main" val="1249777972"/>
              </p:ext>
            </p:extLst>
          </p:nvPr>
        </p:nvGraphicFramePr>
        <p:xfrm>
          <a:off x="1569660" y="2095406"/>
          <a:ext cx="9601305" cy="3845513"/>
        </p:xfrm>
        <a:graphic>
          <a:graphicData uri="http://schemas.openxmlformats.org/drawingml/2006/table">
            <a:tbl>
              <a:tblPr firstRow="1" firstCol="1" bandRow="1"/>
              <a:tblGrid>
                <a:gridCol w="1371705">
                  <a:extLst>
                    <a:ext uri="{9D8B030D-6E8A-4147-A177-3AD203B41FA5}">
                      <a16:colId xmlns:a16="http://schemas.microsoft.com/office/drawing/2014/main" val="3896942852"/>
                    </a:ext>
                  </a:extLst>
                </a:gridCol>
                <a:gridCol w="1671484">
                  <a:extLst>
                    <a:ext uri="{9D8B030D-6E8A-4147-A177-3AD203B41FA5}">
                      <a16:colId xmlns:a16="http://schemas.microsoft.com/office/drawing/2014/main" val="3195804996"/>
                    </a:ext>
                  </a:extLst>
                </a:gridCol>
                <a:gridCol w="2717594">
                  <a:extLst>
                    <a:ext uri="{9D8B030D-6E8A-4147-A177-3AD203B41FA5}">
                      <a16:colId xmlns:a16="http://schemas.microsoft.com/office/drawing/2014/main" val="3625273065"/>
                    </a:ext>
                  </a:extLst>
                </a:gridCol>
                <a:gridCol w="1920261">
                  <a:extLst>
                    <a:ext uri="{9D8B030D-6E8A-4147-A177-3AD203B41FA5}">
                      <a16:colId xmlns:a16="http://schemas.microsoft.com/office/drawing/2014/main" val="2055716106"/>
                    </a:ext>
                  </a:extLst>
                </a:gridCol>
                <a:gridCol w="1920261">
                  <a:extLst>
                    <a:ext uri="{9D8B030D-6E8A-4147-A177-3AD203B41FA5}">
                      <a16:colId xmlns:a16="http://schemas.microsoft.com/office/drawing/2014/main" val="2368148553"/>
                    </a:ext>
                  </a:extLst>
                </a:gridCol>
              </a:tblGrid>
              <a:tr h="313641">
                <a:tc>
                  <a:txBody>
                    <a:bodyPr/>
                    <a:lstStyle/>
                    <a:p>
                      <a:pPr algn="ctr">
                        <a:lnSpc>
                          <a:spcPct val="115000"/>
                        </a:lnSpc>
                        <a:spcAft>
                          <a:spcPts val="1000"/>
                        </a:spcAft>
                        <a:buNone/>
                      </a:pPr>
                      <a:r>
                        <a:rPr lang="en-US" sz="1400" b="1" dirty="0">
                          <a:effectLst/>
                          <a:latin typeface="Alexandria"/>
                          <a:ea typeface="MS Mincho" panose="02020609040205080304" pitchFamily="49" charset="-128"/>
                          <a:cs typeface="Arial" panose="020B0604020202020204" pitchFamily="34" charset="0"/>
                        </a:rPr>
                        <a:t>Channel Type</a:t>
                      </a:r>
                    </a:p>
                  </a:txBody>
                  <a:tcPr marL="52338" marR="5233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spcAft>
                          <a:spcPts val="1000"/>
                        </a:spcAft>
                        <a:buNone/>
                      </a:pPr>
                      <a:r>
                        <a:rPr lang="en-US" sz="1400" b="1" dirty="0">
                          <a:effectLst/>
                          <a:latin typeface="Alexandria"/>
                          <a:ea typeface="MS Mincho" panose="02020609040205080304" pitchFamily="49" charset="-128"/>
                          <a:cs typeface="Arial" panose="020B0604020202020204" pitchFamily="34" charset="0"/>
                        </a:rPr>
                        <a:t>Definition</a:t>
                      </a:r>
                    </a:p>
                  </a:txBody>
                  <a:tcPr marL="52338" marR="5233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spcAft>
                          <a:spcPts val="1000"/>
                        </a:spcAft>
                        <a:buNone/>
                      </a:pPr>
                      <a:r>
                        <a:rPr lang="en-US" sz="1400" b="1" dirty="0">
                          <a:effectLst/>
                          <a:latin typeface="Alexandria"/>
                          <a:ea typeface="MS Mincho" panose="02020609040205080304" pitchFamily="49" charset="-128"/>
                          <a:cs typeface="Arial" panose="020B0604020202020204" pitchFamily="34" charset="0"/>
                        </a:rPr>
                        <a:t>Digital Examples</a:t>
                      </a:r>
                    </a:p>
                  </a:txBody>
                  <a:tcPr marL="52338" marR="5233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spcAft>
                          <a:spcPts val="1000"/>
                        </a:spcAft>
                        <a:buNone/>
                      </a:pPr>
                      <a:r>
                        <a:rPr lang="en-US" sz="1400" b="1" dirty="0">
                          <a:effectLst/>
                          <a:latin typeface="Alexandria"/>
                          <a:ea typeface="MS Mincho" panose="02020609040205080304" pitchFamily="49" charset="-128"/>
                          <a:cs typeface="Arial" panose="020B0604020202020204" pitchFamily="34" charset="0"/>
                        </a:rPr>
                        <a:t>Traditional Examples</a:t>
                      </a:r>
                    </a:p>
                  </a:txBody>
                  <a:tcPr marL="52338" marR="5233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spcAft>
                          <a:spcPts val="1000"/>
                        </a:spcAft>
                        <a:buNone/>
                      </a:pPr>
                      <a:r>
                        <a:rPr lang="en-US" sz="1400" b="1" dirty="0">
                          <a:effectLst/>
                          <a:latin typeface="Alexandria"/>
                          <a:ea typeface="MS Mincho" panose="02020609040205080304" pitchFamily="49" charset="-128"/>
                          <a:cs typeface="Arial" panose="020B0604020202020204" pitchFamily="34" charset="0"/>
                        </a:rPr>
                        <a:t>Notes</a:t>
                      </a:r>
                    </a:p>
                  </a:txBody>
                  <a:tcPr marL="52338" marR="5233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452898707"/>
                  </a:ext>
                </a:extLst>
              </a:tr>
              <a:tr h="926125">
                <a:tc>
                  <a:txBody>
                    <a:bodyPr/>
                    <a:lstStyle/>
                    <a:p>
                      <a:pPr algn="ctr">
                        <a:lnSpc>
                          <a:spcPct val="115000"/>
                        </a:lnSpc>
                        <a:spcAft>
                          <a:spcPts val="1000"/>
                        </a:spcAft>
                        <a:buNone/>
                      </a:pPr>
                      <a:r>
                        <a:rPr lang="en-US" sz="1400" b="1" dirty="0">
                          <a:effectLst/>
                          <a:latin typeface="Alexandria"/>
                          <a:ea typeface="MS Mincho" panose="02020609040205080304" pitchFamily="49" charset="-128"/>
                          <a:cs typeface="Arial" panose="020B0604020202020204" pitchFamily="34" charset="0"/>
                        </a:rPr>
                        <a:t>Paid Channels</a:t>
                      </a:r>
                    </a:p>
                  </a:txBody>
                  <a:tcPr marL="52338" marR="5233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spcAft>
                          <a:spcPts val="1000"/>
                        </a:spcAft>
                        <a:buNone/>
                      </a:pPr>
                      <a:r>
                        <a:rPr lang="en-US" sz="1400" dirty="0">
                          <a:effectLst/>
                          <a:latin typeface="Alexandria"/>
                          <a:ea typeface="MS Mincho" panose="02020609040205080304" pitchFamily="49" charset="-128"/>
                          <a:cs typeface="Arial" panose="020B0604020202020204" pitchFamily="34" charset="0"/>
                        </a:rPr>
                        <a:t>Media where the organization pays for visibility or access to a new audience</a:t>
                      </a:r>
                    </a:p>
                  </a:txBody>
                  <a:tcPr marL="52338" marR="5233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spcAft>
                          <a:spcPts val="1000"/>
                        </a:spcAft>
                        <a:buNone/>
                      </a:pPr>
                      <a:r>
                        <a:rPr lang="en-US" sz="1400" dirty="0">
                          <a:effectLst/>
                          <a:latin typeface="Alexandria"/>
                          <a:ea typeface="MS Mincho" panose="02020609040205080304" pitchFamily="49" charset="-128"/>
                          <a:cs typeface="Arial" panose="020B0604020202020204" pitchFamily="34" charset="0"/>
                        </a:rPr>
                        <a:t>Facebook Ads, Google Ads, LinkedIn Sponsored Posts, YouTube Ads</a:t>
                      </a:r>
                    </a:p>
                  </a:txBody>
                  <a:tcPr marL="52338" marR="5233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spcAft>
                          <a:spcPts val="1000"/>
                        </a:spcAft>
                        <a:buNone/>
                      </a:pPr>
                      <a:r>
                        <a:rPr lang="en-US" sz="1400">
                          <a:effectLst/>
                          <a:latin typeface="Alexandria"/>
                          <a:ea typeface="MS Mincho" panose="02020609040205080304" pitchFamily="49" charset="-128"/>
                          <a:cs typeface="Arial" panose="020B0604020202020204" pitchFamily="34" charset="0"/>
                        </a:rPr>
                        <a:t>Newspaper ads, radio commercials, magazine advertisements</a:t>
                      </a:r>
                    </a:p>
                  </a:txBody>
                  <a:tcPr marL="52338" marR="5233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spcAft>
                          <a:spcPts val="1000"/>
                        </a:spcAft>
                        <a:buNone/>
                      </a:pPr>
                      <a:r>
                        <a:rPr lang="en-US" sz="1400" dirty="0">
                          <a:effectLst/>
                          <a:latin typeface="Alexandria"/>
                          <a:ea typeface="MS Mincho" panose="02020609040205080304" pitchFamily="49" charset="-128"/>
                          <a:cs typeface="Arial" panose="020B0604020202020204" pitchFamily="34" charset="0"/>
                        </a:rPr>
                        <a:t>Targets “strangers” with no prior relationship with the organization</a:t>
                      </a:r>
                    </a:p>
                  </a:txBody>
                  <a:tcPr marL="52338" marR="5233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009090002"/>
                  </a:ext>
                </a:extLst>
              </a:tr>
              <a:tr h="691143">
                <a:tc>
                  <a:txBody>
                    <a:bodyPr/>
                    <a:lstStyle/>
                    <a:p>
                      <a:pPr algn="ctr">
                        <a:lnSpc>
                          <a:spcPct val="115000"/>
                        </a:lnSpc>
                        <a:spcAft>
                          <a:spcPts val="1000"/>
                        </a:spcAft>
                        <a:buNone/>
                      </a:pPr>
                      <a:r>
                        <a:rPr lang="en-US" sz="1400" b="1" dirty="0">
                          <a:effectLst/>
                          <a:latin typeface="Alexandria"/>
                          <a:ea typeface="MS Mincho" panose="02020609040205080304" pitchFamily="49" charset="-128"/>
                          <a:cs typeface="Arial" panose="020B0604020202020204" pitchFamily="34" charset="0"/>
                        </a:rPr>
                        <a:t>Owned Channels</a:t>
                      </a:r>
                    </a:p>
                  </a:txBody>
                  <a:tcPr marL="52338" marR="5233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spcAft>
                          <a:spcPts val="1000"/>
                        </a:spcAft>
                        <a:buNone/>
                      </a:pPr>
                      <a:r>
                        <a:rPr lang="en-US" sz="1400">
                          <a:effectLst/>
                          <a:latin typeface="Alexandria"/>
                          <a:ea typeface="MS Mincho" panose="02020609040205080304" pitchFamily="49" charset="-128"/>
                          <a:cs typeface="Arial" panose="020B0604020202020204" pitchFamily="34" charset="0"/>
                        </a:rPr>
                        <a:t>Content created and controlled directly by the organization</a:t>
                      </a:r>
                    </a:p>
                  </a:txBody>
                  <a:tcPr marL="52338" marR="5233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spcAft>
                          <a:spcPts val="1000"/>
                        </a:spcAft>
                        <a:buNone/>
                      </a:pPr>
                      <a:r>
                        <a:rPr lang="en-US" sz="1400">
                          <a:effectLst/>
                          <a:latin typeface="Alexandria"/>
                          <a:ea typeface="MS Mincho" panose="02020609040205080304" pitchFamily="49" charset="-128"/>
                          <a:cs typeface="Arial" panose="020B0604020202020204" pitchFamily="34" charset="0"/>
                        </a:rPr>
                        <a:t>Websites, blogs, email newsletters</a:t>
                      </a:r>
                    </a:p>
                  </a:txBody>
                  <a:tcPr marL="52338" marR="5233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spcAft>
                          <a:spcPts val="1000"/>
                        </a:spcAft>
                        <a:buNone/>
                      </a:pPr>
                      <a:r>
                        <a:rPr lang="en-US" sz="1400">
                          <a:effectLst/>
                          <a:latin typeface="Alexandria"/>
                          <a:ea typeface="MS Mincho" panose="02020609040205080304" pitchFamily="49" charset="-128"/>
                          <a:cs typeface="Arial" panose="020B0604020202020204" pitchFamily="34" charset="0"/>
                        </a:rPr>
                        <a:t>Physical store, trade show booth, printed newsletters, staff</a:t>
                      </a:r>
                    </a:p>
                  </a:txBody>
                  <a:tcPr marL="52338" marR="5233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spcAft>
                          <a:spcPts val="1000"/>
                        </a:spcAft>
                        <a:buNone/>
                      </a:pPr>
                      <a:r>
                        <a:rPr lang="en-US" sz="1400" dirty="0">
                          <a:effectLst/>
                          <a:latin typeface="Alexandria"/>
                          <a:ea typeface="MS Mincho" panose="02020609040205080304" pitchFamily="49" charset="-128"/>
                          <a:cs typeface="Arial" panose="020B0604020202020204" pitchFamily="34" charset="0"/>
                        </a:rPr>
                        <a:t>Typically directed at current or potential customers</a:t>
                      </a:r>
                    </a:p>
                  </a:txBody>
                  <a:tcPr marL="52338" marR="5233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9873373"/>
                  </a:ext>
                </a:extLst>
              </a:tr>
              <a:tr h="691143">
                <a:tc>
                  <a:txBody>
                    <a:bodyPr/>
                    <a:lstStyle/>
                    <a:p>
                      <a:pPr algn="ctr">
                        <a:lnSpc>
                          <a:spcPct val="115000"/>
                        </a:lnSpc>
                        <a:spcAft>
                          <a:spcPts val="1000"/>
                        </a:spcAft>
                        <a:buNone/>
                      </a:pPr>
                      <a:r>
                        <a:rPr lang="en-US" sz="1400" b="1" dirty="0">
                          <a:effectLst/>
                          <a:latin typeface="Alexandria"/>
                          <a:ea typeface="MS Mincho" panose="02020609040205080304" pitchFamily="49" charset="-128"/>
                          <a:cs typeface="Arial" panose="020B0604020202020204" pitchFamily="34" charset="0"/>
                        </a:rPr>
                        <a:t>Earned Channels</a:t>
                      </a:r>
                    </a:p>
                  </a:txBody>
                  <a:tcPr marL="52338" marR="5233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spcAft>
                          <a:spcPts val="1000"/>
                        </a:spcAft>
                        <a:buNone/>
                      </a:pPr>
                      <a:r>
                        <a:rPr lang="en-US" sz="1400">
                          <a:effectLst/>
                          <a:latin typeface="Alexandria"/>
                          <a:ea typeface="MS Mincho" panose="02020609040205080304" pitchFamily="49" charset="-128"/>
                          <a:cs typeface="Arial" panose="020B0604020202020204" pitchFamily="34" charset="0"/>
                        </a:rPr>
                        <a:t>Content about the organization created and shared by others</a:t>
                      </a:r>
                    </a:p>
                  </a:txBody>
                  <a:tcPr marL="52338" marR="5233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spcAft>
                          <a:spcPts val="1000"/>
                        </a:spcAft>
                        <a:buNone/>
                      </a:pPr>
                      <a:r>
                        <a:rPr lang="en-US" sz="1400">
                          <a:effectLst/>
                          <a:latin typeface="Alexandria"/>
                          <a:ea typeface="MS Mincho" panose="02020609040205080304" pitchFamily="49" charset="-128"/>
                          <a:cs typeface="Arial" panose="020B0604020202020204" pitchFamily="34" charset="0"/>
                        </a:rPr>
                        <a:t>Customer posts, reviews, referrals, social media shares</a:t>
                      </a:r>
                    </a:p>
                  </a:txBody>
                  <a:tcPr marL="52338" marR="5233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spcAft>
                          <a:spcPts val="1000"/>
                        </a:spcAft>
                        <a:buNone/>
                      </a:pPr>
                      <a:r>
                        <a:rPr lang="en-US" sz="1400" dirty="0">
                          <a:effectLst/>
                          <a:latin typeface="Alexandria"/>
                          <a:ea typeface="MS Mincho" panose="02020609040205080304" pitchFamily="49" charset="-128"/>
                          <a:cs typeface="Arial" panose="020B0604020202020204" pitchFamily="34" charset="0"/>
                        </a:rPr>
                        <a:t>News articles, word-of-mouth recommendations</a:t>
                      </a:r>
                    </a:p>
                  </a:txBody>
                  <a:tcPr marL="52338" marR="5233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spcAft>
                          <a:spcPts val="1000"/>
                        </a:spcAft>
                        <a:buNone/>
                      </a:pPr>
                      <a:r>
                        <a:rPr lang="en-US" sz="1400">
                          <a:effectLst/>
                          <a:latin typeface="Alexandria"/>
                          <a:ea typeface="MS Mincho" panose="02020609040205080304" pitchFamily="49" charset="-128"/>
                          <a:cs typeface="Arial" panose="020B0604020202020204" pitchFamily="34" charset="0"/>
                        </a:rPr>
                        <a:t>Generated when others voluntarily talk about the brand</a:t>
                      </a:r>
                    </a:p>
                  </a:txBody>
                  <a:tcPr marL="52338" marR="5233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03170041"/>
                  </a:ext>
                </a:extLst>
              </a:tr>
              <a:tr h="1121474">
                <a:tc>
                  <a:txBody>
                    <a:bodyPr/>
                    <a:lstStyle/>
                    <a:p>
                      <a:pPr algn="ctr">
                        <a:lnSpc>
                          <a:spcPct val="115000"/>
                        </a:lnSpc>
                        <a:spcAft>
                          <a:spcPts val="1000"/>
                        </a:spcAft>
                        <a:buNone/>
                      </a:pPr>
                      <a:r>
                        <a:rPr lang="en-US" sz="1400" b="1" dirty="0">
                          <a:effectLst/>
                          <a:latin typeface="Alexandria"/>
                          <a:ea typeface="MS Mincho" panose="02020609040205080304" pitchFamily="49" charset="-128"/>
                          <a:cs typeface="Arial" panose="020B0604020202020204" pitchFamily="34" charset="0"/>
                        </a:rPr>
                        <a:t>Hybrid Categories</a:t>
                      </a:r>
                    </a:p>
                  </a:txBody>
                  <a:tcPr marL="52338" marR="5233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spcAft>
                          <a:spcPts val="1000"/>
                        </a:spcAft>
                        <a:buNone/>
                      </a:pPr>
                      <a:r>
                        <a:rPr lang="en-US" sz="1400">
                          <a:effectLst/>
                          <a:latin typeface="Alexandria"/>
                          <a:ea typeface="MS Mincho" panose="02020609040205080304" pitchFamily="49" charset="-128"/>
                          <a:cs typeface="Arial" panose="020B0604020202020204" pitchFamily="34" charset="0"/>
                        </a:rPr>
                        <a:t>Channels combining characteristics of more than one type</a:t>
                      </a:r>
                      <a:endParaRPr lang="en-US" sz="1400" dirty="0">
                        <a:effectLst/>
                        <a:latin typeface="Alexandria"/>
                        <a:ea typeface="MS Mincho" panose="02020609040205080304" pitchFamily="49" charset="-128"/>
                        <a:cs typeface="Arial" panose="020B0604020202020204" pitchFamily="34" charset="0"/>
                      </a:endParaRPr>
                    </a:p>
                  </a:txBody>
                  <a:tcPr marL="52338" marR="5233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spcAft>
                          <a:spcPts val="1000"/>
                        </a:spcAft>
                        <a:buNone/>
                      </a:pPr>
                      <a:r>
                        <a:rPr lang="en-US" sz="1400">
                          <a:effectLst/>
                          <a:latin typeface="Alexandria"/>
                          <a:ea typeface="MS Mincho" panose="02020609040205080304" pitchFamily="49" charset="-128"/>
                          <a:cs typeface="Arial" panose="020B0604020202020204" pitchFamily="34" charset="0"/>
                        </a:rPr>
                        <a:t>Boosted social media posts (Paid + Owned), Paid influencers (Paid + Earned), Share requests (Owned + Earned)</a:t>
                      </a:r>
                      <a:endParaRPr lang="en-US" sz="1400" dirty="0">
                        <a:effectLst/>
                        <a:latin typeface="Alexandria"/>
                        <a:ea typeface="MS Mincho" panose="02020609040205080304" pitchFamily="49" charset="-128"/>
                        <a:cs typeface="Arial" panose="020B0604020202020204" pitchFamily="34" charset="0"/>
                      </a:endParaRPr>
                    </a:p>
                  </a:txBody>
                  <a:tcPr marL="52338" marR="5233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spcAft>
                          <a:spcPts val="1000"/>
                        </a:spcAft>
                        <a:buNone/>
                      </a:pPr>
                      <a:r>
                        <a:rPr lang="en-US" sz="1400" dirty="0">
                          <a:effectLst/>
                          <a:latin typeface="Alexandria"/>
                          <a:ea typeface="MS Mincho" panose="02020609040205080304" pitchFamily="49" charset="-128"/>
                          <a:cs typeface="Arial" panose="020B0604020202020204" pitchFamily="34" charset="0"/>
                        </a:rPr>
                        <a:t>—</a:t>
                      </a:r>
                    </a:p>
                  </a:txBody>
                  <a:tcPr marL="52338" marR="5233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15000"/>
                        </a:lnSpc>
                        <a:spcAft>
                          <a:spcPts val="1000"/>
                        </a:spcAft>
                        <a:buNone/>
                      </a:pPr>
                      <a:r>
                        <a:rPr lang="en-US" sz="1400" dirty="0">
                          <a:effectLst/>
                          <a:latin typeface="Alexandria"/>
                          <a:ea typeface="MS Mincho" panose="02020609040205080304" pitchFamily="49" charset="-128"/>
                          <a:cs typeface="Arial" panose="020B0604020202020204" pitchFamily="34" charset="0"/>
                        </a:rPr>
                        <a:t>Overlapping categories led to models like POSE or PESO</a:t>
                      </a:r>
                    </a:p>
                  </a:txBody>
                  <a:tcPr marL="52338" marR="5233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63364011"/>
                  </a:ext>
                </a:extLst>
              </a:tr>
            </a:tbl>
          </a:graphicData>
        </a:graphic>
      </p:graphicFrame>
    </p:spTree>
    <p:extLst>
      <p:ext uri="{BB962C8B-B14F-4D97-AF65-F5344CB8AC3E}">
        <p14:creationId xmlns:p14="http://schemas.microsoft.com/office/powerpoint/2010/main" val="37498196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29ABC4-184D-EF18-54BB-A4909FCF23A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C94F71-2BDA-52E5-6C9D-DEB67BEF8BB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5EFE48B-0FC8-CDA7-14F5-052874F4261E}"/>
              </a:ext>
            </a:extLst>
          </p:cNvPr>
          <p:cNvSpPr txBox="1"/>
          <p:nvPr/>
        </p:nvSpPr>
        <p:spPr>
          <a:xfrm>
            <a:off x="2513150" y="1019069"/>
            <a:ext cx="7791056" cy="400110"/>
          </a:xfrm>
          <a:prstGeom prst="rect">
            <a:avLst/>
          </a:prstGeom>
          <a:noFill/>
        </p:spPr>
        <p:txBody>
          <a:bodyPr wrap="square" rtlCol="0">
            <a:spAutoFit/>
          </a:bodyPr>
          <a:lstStyle/>
          <a:p>
            <a:r>
              <a:rPr lang="en-US" sz="2000" b="1" dirty="0">
                <a:latin typeface="Alexandria" charset="0"/>
                <a:cs typeface="Alexandria" charset="0"/>
              </a:rPr>
              <a:t>Comparative Table of Digital Marketing Channels – POEC Framework</a:t>
            </a:r>
          </a:p>
        </p:txBody>
      </p:sp>
      <p:sp>
        <p:nvSpPr>
          <p:cNvPr id="5" name="Rectangle 4">
            <a:extLst>
              <a:ext uri="{FF2B5EF4-FFF2-40B4-BE49-F238E27FC236}">
                <a16:creationId xmlns:a16="http://schemas.microsoft.com/office/drawing/2014/main" id="{AD793C2F-9738-64E1-5960-65230EA2212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A10F81E-59A4-C1B2-00F5-BDAD62D19A1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A6135C9-66BB-9A5D-F0B0-A7C4794BE8B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BDF3589D-E2E5-94B3-33CE-77DD414BD7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FBDA1533-6C0C-374F-E046-664C81A4ADAA}"/>
              </a:ext>
            </a:extLst>
          </p:cNvPr>
          <p:cNvSpPr/>
          <p:nvPr/>
        </p:nvSpPr>
        <p:spPr>
          <a:xfrm>
            <a:off x="4262846" y="604803"/>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pic>
        <p:nvPicPr>
          <p:cNvPr id="4" name="Picture 3">
            <a:extLst>
              <a:ext uri="{FF2B5EF4-FFF2-40B4-BE49-F238E27FC236}">
                <a16:creationId xmlns:a16="http://schemas.microsoft.com/office/drawing/2014/main" id="{FAB4D9E1-D8CB-1B0B-EB3A-E8FF51BE03F2}"/>
              </a:ext>
            </a:extLst>
          </p:cNvPr>
          <p:cNvPicPr>
            <a:picLocks noChangeAspect="1"/>
          </p:cNvPicPr>
          <p:nvPr/>
        </p:nvPicPr>
        <p:blipFill>
          <a:blip r:embed="rId3"/>
          <a:stretch>
            <a:fillRect/>
          </a:stretch>
        </p:blipFill>
        <p:spPr>
          <a:xfrm>
            <a:off x="2684207" y="1833445"/>
            <a:ext cx="8672052" cy="4099541"/>
          </a:xfrm>
          <a:prstGeom prst="rect">
            <a:avLst/>
          </a:prstGeom>
        </p:spPr>
      </p:pic>
      <p:sp>
        <p:nvSpPr>
          <p:cNvPr id="8" name="TextBox 7">
            <a:extLst>
              <a:ext uri="{FF2B5EF4-FFF2-40B4-BE49-F238E27FC236}">
                <a16:creationId xmlns:a16="http://schemas.microsoft.com/office/drawing/2014/main" id="{7224418E-FD5B-5693-B9A3-6C02B04999DA}"/>
              </a:ext>
            </a:extLst>
          </p:cNvPr>
          <p:cNvSpPr txBox="1"/>
          <p:nvPr/>
        </p:nvSpPr>
        <p:spPr>
          <a:xfrm>
            <a:off x="762000" y="2515662"/>
            <a:ext cx="2089356" cy="3290581"/>
          </a:xfrm>
          <a:prstGeom prst="rect">
            <a:avLst/>
          </a:prstGeom>
          <a:noFill/>
        </p:spPr>
        <p:txBody>
          <a:bodyPr wrap="square" rtlCol="0">
            <a:spAutoFit/>
          </a:bodyPr>
          <a:lstStyle/>
          <a:p>
            <a:pPr>
              <a:lnSpc>
                <a:spcPct val="150000"/>
              </a:lnSpc>
            </a:pPr>
            <a:r>
              <a:rPr lang="en-US" sz="1400" dirty="0">
                <a:latin typeface="Alexandria"/>
              </a:rPr>
              <a:t>Let’s try categorizing various types of Channels… </a:t>
            </a:r>
          </a:p>
          <a:p>
            <a:pPr>
              <a:lnSpc>
                <a:spcPct val="150000"/>
              </a:lnSpc>
            </a:pPr>
            <a:r>
              <a:rPr lang="en-US" sz="1400" dirty="0">
                <a:latin typeface="Alexandria"/>
              </a:rPr>
              <a:t>Simply drag and drop the following words into the appropriate categories. (You can drop the same word into multiple </a:t>
            </a:r>
          </a:p>
          <a:p>
            <a:pPr>
              <a:lnSpc>
                <a:spcPct val="150000"/>
              </a:lnSpc>
            </a:pPr>
            <a:r>
              <a:rPr lang="en-US" sz="1400" dirty="0">
                <a:latin typeface="Alexandria"/>
              </a:rPr>
              <a:t>categories, if appropriate.) </a:t>
            </a:r>
          </a:p>
        </p:txBody>
      </p:sp>
    </p:spTree>
    <p:extLst>
      <p:ext uri="{BB962C8B-B14F-4D97-AF65-F5344CB8AC3E}">
        <p14:creationId xmlns:p14="http://schemas.microsoft.com/office/powerpoint/2010/main" val="19245595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92D23B-511A-5A36-BF8E-2539A6D621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60D095-6526-F6CA-4A0F-7ADD6646F74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E159167-4593-8A91-4F6F-C647F0D9126F}"/>
              </a:ext>
            </a:extLst>
          </p:cNvPr>
          <p:cNvSpPr txBox="1"/>
          <p:nvPr/>
        </p:nvSpPr>
        <p:spPr>
          <a:xfrm>
            <a:off x="2513150" y="1019069"/>
            <a:ext cx="7165700" cy="400110"/>
          </a:xfrm>
          <a:prstGeom prst="rect">
            <a:avLst/>
          </a:prstGeom>
          <a:noFill/>
        </p:spPr>
        <p:txBody>
          <a:bodyPr wrap="square" rtlCol="0">
            <a:spAutoFit/>
          </a:bodyPr>
          <a:lstStyle/>
          <a:p>
            <a:r>
              <a:rPr lang="en-US" sz="2000" b="1" dirty="0">
                <a:latin typeface="Alexandria" charset="0"/>
                <a:cs typeface="Alexandria" charset="0"/>
              </a:rPr>
              <a:t>Integrating Paid, Owned, and Earned Channels</a:t>
            </a:r>
          </a:p>
        </p:txBody>
      </p:sp>
      <p:sp>
        <p:nvSpPr>
          <p:cNvPr id="5" name="Rectangle 4">
            <a:extLst>
              <a:ext uri="{FF2B5EF4-FFF2-40B4-BE49-F238E27FC236}">
                <a16:creationId xmlns:a16="http://schemas.microsoft.com/office/drawing/2014/main" id="{77706B21-5D25-9B02-731A-DA5DCFE512F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9A2309E-4961-6E3A-73B1-10AC447D291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8C58357-A175-9204-BEBE-649BFEDF485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40956B13-6EBC-4B6B-36C2-31836A6B2772}"/>
              </a:ext>
            </a:extLst>
          </p:cNvPr>
          <p:cNvSpPr txBox="1"/>
          <p:nvPr/>
        </p:nvSpPr>
        <p:spPr>
          <a:xfrm>
            <a:off x="779794" y="2183301"/>
            <a:ext cx="10487692" cy="3922805"/>
          </a:xfrm>
          <a:prstGeom prst="rect">
            <a:avLst/>
          </a:prstGeom>
          <a:noFill/>
        </p:spPr>
        <p:txBody>
          <a:bodyPr wrap="square" rtlCol="0">
            <a:spAutoFit/>
          </a:bodyPr>
          <a:lstStyle/>
          <a:p>
            <a:pPr algn="just">
              <a:lnSpc>
                <a:spcPts val="2000"/>
              </a:lnSpc>
            </a:pPr>
            <a:r>
              <a:rPr lang="en-US" sz="1400" dirty="0">
                <a:latin typeface="Alexandria" charset="0"/>
                <a:cs typeface="Alexandria" charset="0"/>
              </a:rPr>
              <a:t>When used together, paid, owned, and earned channels can generate remarkable results. Marketers can strategically combine them in the following ways:</a:t>
            </a:r>
          </a:p>
          <a:p>
            <a:pPr marL="285750" indent="-285750" algn="just">
              <a:lnSpc>
                <a:spcPts val="2000"/>
              </a:lnSpc>
              <a:buFont typeface="Arial" panose="020B0604020202020204" pitchFamily="34" charset="0"/>
              <a:buChar char="•"/>
            </a:pPr>
            <a:r>
              <a:rPr lang="en-US" sz="1400" b="1" dirty="0">
                <a:latin typeface="Alexandria" charset="0"/>
                <a:cs typeface="Alexandria" charset="0"/>
              </a:rPr>
              <a:t>Paid Channels to Promote Owned and Earned Channels: </a:t>
            </a:r>
            <a:r>
              <a:rPr lang="en-US" sz="1400" dirty="0">
                <a:latin typeface="Alexandria" charset="0"/>
                <a:cs typeface="Alexandria" charset="0"/>
              </a:rPr>
              <a:t>This strategy helps audiences discover your owned assets and/or earned conversations. Example: In a public transportation advertisement (paid channel), you can showcase a customer review (earned channel) and include a link to your website (owned channel).</a:t>
            </a:r>
          </a:p>
          <a:p>
            <a:pPr marL="285750" indent="-285750" algn="just">
              <a:lnSpc>
                <a:spcPts val="2000"/>
              </a:lnSpc>
              <a:buFont typeface="Arial" panose="020B0604020202020204" pitchFamily="34" charset="0"/>
              <a:buChar char="•"/>
            </a:pPr>
            <a:r>
              <a:rPr lang="en-US" sz="1400" b="1" dirty="0">
                <a:latin typeface="Alexandria" charset="0"/>
                <a:cs typeface="Alexandria" charset="0"/>
              </a:rPr>
              <a:t>Paid and Owned Channels to Generate and Stimulate Earned Channels: </a:t>
            </a:r>
            <a:r>
              <a:rPr lang="en-US" sz="1400" dirty="0">
                <a:latin typeface="Alexandria" charset="0"/>
                <a:cs typeface="Alexandria" charset="0"/>
              </a:rPr>
              <a:t>This approach aims to present content capable of sparking public dialogue. Example: Boosting a post (paid/owned) from your social media page (owned channel) to encourage your target audience to discuss or comment on it (earned channel).</a:t>
            </a:r>
          </a:p>
          <a:p>
            <a:pPr marL="285750" indent="-285750" algn="just">
              <a:lnSpc>
                <a:spcPts val="2000"/>
              </a:lnSpc>
              <a:buFont typeface="Arial" panose="020B0604020202020204" pitchFamily="34" charset="0"/>
              <a:buChar char="•"/>
            </a:pPr>
            <a:r>
              <a:rPr lang="en-US" sz="1400" b="1" dirty="0">
                <a:latin typeface="Alexandria" charset="0"/>
                <a:cs typeface="Alexandria" charset="0"/>
              </a:rPr>
              <a:t>Owned Channels to Host Earned Conversations: </a:t>
            </a:r>
            <a:r>
              <a:rPr lang="en-US" sz="1400" dirty="0">
                <a:latin typeface="Alexandria" charset="0"/>
                <a:cs typeface="Alexandria" charset="0"/>
              </a:rPr>
              <a:t>This method can be applied to collect ideas or feedback from your audience. Example: Enabling comments (earned channel) on your blog (owned channel), or hosting a contest or competition (earned channel) through your social media account (owned channel).</a:t>
            </a:r>
          </a:p>
          <a:p>
            <a:pPr marL="285750" indent="-285750" algn="just">
              <a:lnSpc>
                <a:spcPts val="2000"/>
              </a:lnSpc>
              <a:buFont typeface="Arial" panose="020B0604020202020204" pitchFamily="34" charset="0"/>
              <a:buChar char="•"/>
            </a:pPr>
            <a:r>
              <a:rPr lang="en-US" sz="1400" b="1" dirty="0">
                <a:latin typeface="Alexandria" charset="0"/>
                <a:cs typeface="Alexandria" charset="0"/>
              </a:rPr>
              <a:t>Earned Channels to Listen to Audience Conversations: </a:t>
            </a:r>
            <a:r>
              <a:rPr lang="en-US" sz="1400" dirty="0">
                <a:latin typeface="Alexandria" charset="0"/>
                <a:cs typeface="Alexandria" charset="0"/>
              </a:rPr>
              <a:t>This approach provides insights into what your target audience likes, wants, or needs. Example: Monitoring social media conversations (earned channel) related to your brand, competitors, or industry, or offering real-time customer support to understand what works and what does not.</a:t>
            </a:r>
          </a:p>
          <a:p>
            <a:pPr marL="285750" indent="-285750" algn="just">
              <a:lnSpc>
                <a:spcPts val="2000"/>
              </a:lnSpc>
              <a:buFont typeface="Arial" panose="020B0604020202020204" pitchFamily="34" charset="0"/>
              <a:buChar char="•"/>
            </a:pPr>
            <a:endParaRPr lang="en-US" sz="1400" dirty="0">
              <a:latin typeface="Alexandria" charset="0"/>
              <a:cs typeface="Alexandria" charset="0"/>
            </a:endParaRPr>
          </a:p>
        </p:txBody>
      </p:sp>
      <p:pic>
        <p:nvPicPr>
          <p:cNvPr id="7" name="Graphic 21">
            <a:extLst>
              <a:ext uri="{FF2B5EF4-FFF2-40B4-BE49-F238E27FC236}">
                <a16:creationId xmlns:a16="http://schemas.microsoft.com/office/drawing/2014/main" id="{CE8DD41B-D5B4-3AAF-582A-94B6AB18E6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03C1AB41-9A71-38F0-EAD4-C70D8ECE790F}"/>
              </a:ext>
            </a:extLst>
          </p:cNvPr>
          <p:cNvSpPr/>
          <p:nvPr/>
        </p:nvSpPr>
        <p:spPr>
          <a:xfrm>
            <a:off x="4262846" y="604803"/>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75759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CCE597-1C3F-A11B-3C07-354399566E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1505DB-3FEE-A2F4-05DC-C734C637B75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B909FB9-C4CE-48D7-A52E-2FB9F682B3E0}"/>
              </a:ext>
            </a:extLst>
          </p:cNvPr>
          <p:cNvSpPr txBox="1"/>
          <p:nvPr/>
        </p:nvSpPr>
        <p:spPr>
          <a:xfrm>
            <a:off x="2513150" y="1019069"/>
            <a:ext cx="7165700" cy="400110"/>
          </a:xfrm>
          <a:prstGeom prst="rect">
            <a:avLst/>
          </a:prstGeom>
          <a:noFill/>
        </p:spPr>
        <p:txBody>
          <a:bodyPr wrap="square" rtlCol="0">
            <a:spAutoFit/>
          </a:bodyPr>
          <a:lstStyle/>
          <a:p>
            <a:r>
              <a:rPr lang="en-US" sz="2000" b="1" dirty="0">
                <a:latin typeface="Alexandria" charset="0"/>
                <a:cs typeface="Alexandria" charset="0"/>
              </a:rPr>
              <a:t>Benefits and Challenges of the POEC Channels Types</a:t>
            </a:r>
          </a:p>
        </p:txBody>
      </p:sp>
      <p:sp>
        <p:nvSpPr>
          <p:cNvPr id="5" name="Rectangle 4">
            <a:extLst>
              <a:ext uri="{FF2B5EF4-FFF2-40B4-BE49-F238E27FC236}">
                <a16:creationId xmlns:a16="http://schemas.microsoft.com/office/drawing/2014/main" id="{979B07B1-9244-0768-C5F2-C5D639F869B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13B91E2-D4DA-29C1-6E5A-C2EAE469C83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B15C440-DCF8-3141-E306-3694F894A80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21ABEB89-8EC5-29BE-3DD5-EF0B9F65BB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08FB819D-8847-A046-7901-EA588C5A1A51}"/>
              </a:ext>
            </a:extLst>
          </p:cNvPr>
          <p:cNvSpPr/>
          <p:nvPr/>
        </p:nvSpPr>
        <p:spPr>
          <a:xfrm>
            <a:off x="4262846" y="604803"/>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aphicFrame>
        <p:nvGraphicFramePr>
          <p:cNvPr id="2" name="Table 1">
            <a:extLst>
              <a:ext uri="{FF2B5EF4-FFF2-40B4-BE49-F238E27FC236}">
                <a16:creationId xmlns:a16="http://schemas.microsoft.com/office/drawing/2014/main" id="{21822A49-EF5C-7504-985D-9A900A558E87}"/>
              </a:ext>
            </a:extLst>
          </p:cNvPr>
          <p:cNvGraphicFramePr>
            <a:graphicFrameLocks noGrp="1"/>
          </p:cNvGraphicFramePr>
          <p:nvPr>
            <p:extLst>
              <p:ext uri="{D42A27DB-BD31-4B8C-83A1-F6EECF244321}">
                <p14:modId xmlns:p14="http://schemas.microsoft.com/office/powerpoint/2010/main" val="1000801731"/>
              </p:ext>
            </p:extLst>
          </p:nvPr>
        </p:nvGraphicFramePr>
        <p:xfrm>
          <a:off x="834666" y="2169278"/>
          <a:ext cx="10377947" cy="3798331"/>
        </p:xfrm>
        <a:graphic>
          <a:graphicData uri="http://schemas.openxmlformats.org/drawingml/2006/table">
            <a:tbl>
              <a:tblPr firstRow="1" firstCol="1" bandRow="1"/>
              <a:tblGrid>
                <a:gridCol w="1137095">
                  <a:extLst>
                    <a:ext uri="{9D8B030D-6E8A-4147-A177-3AD203B41FA5}">
                      <a16:colId xmlns:a16="http://schemas.microsoft.com/office/drawing/2014/main" val="2764979455"/>
                    </a:ext>
                  </a:extLst>
                </a:gridCol>
                <a:gridCol w="5744424">
                  <a:extLst>
                    <a:ext uri="{9D8B030D-6E8A-4147-A177-3AD203B41FA5}">
                      <a16:colId xmlns:a16="http://schemas.microsoft.com/office/drawing/2014/main" val="2349347376"/>
                    </a:ext>
                  </a:extLst>
                </a:gridCol>
                <a:gridCol w="3496428">
                  <a:extLst>
                    <a:ext uri="{9D8B030D-6E8A-4147-A177-3AD203B41FA5}">
                      <a16:colId xmlns:a16="http://schemas.microsoft.com/office/drawing/2014/main" val="959878347"/>
                    </a:ext>
                  </a:extLst>
                </a:gridCol>
              </a:tblGrid>
              <a:tr h="439547">
                <a:tc>
                  <a:txBody>
                    <a:bodyPr/>
                    <a:lstStyle/>
                    <a:p>
                      <a:pPr algn="ctr" rtl="0">
                        <a:lnSpc>
                          <a:spcPct val="115000"/>
                        </a:lnSpc>
                        <a:spcAft>
                          <a:spcPts val="800"/>
                        </a:spcAft>
                        <a:buNone/>
                      </a:pPr>
                      <a:r>
                        <a:rPr lang="en-US" sz="1400" b="1" kern="0" dirty="0">
                          <a:effectLst/>
                          <a:latin typeface="Alexandria"/>
                          <a:ea typeface="Times New Roman" panose="02020603050405020304" pitchFamily="18" charset="0"/>
                          <a:cs typeface="Arial" panose="020B0604020202020204" pitchFamily="34" charset="0"/>
                        </a:rPr>
                        <a:t>Channels Type</a:t>
                      </a:r>
                      <a:endParaRPr lang="en-US" sz="1400" kern="100" dirty="0">
                        <a:effectLst/>
                        <a:latin typeface="Alexandria"/>
                        <a:ea typeface="Aptos" panose="020B000402020202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rtl="0">
                        <a:lnSpc>
                          <a:spcPct val="115000"/>
                        </a:lnSpc>
                        <a:spcAft>
                          <a:spcPts val="800"/>
                        </a:spcAft>
                        <a:buNone/>
                      </a:pPr>
                      <a:r>
                        <a:rPr lang="en-US" sz="1400" b="1" kern="0" dirty="0">
                          <a:effectLst/>
                          <a:latin typeface="Alexandria"/>
                          <a:ea typeface="Times New Roman" panose="02020603050405020304" pitchFamily="18" charset="0"/>
                          <a:cs typeface="Arial" panose="020B0604020202020204" pitchFamily="34" charset="0"/>
                        </a:rPr>
                        <a:t>Benefits</a:t>
                      </a:r>
                      <a:endParaRPr lang="en-US" sz="1400" kern="100" dirty="0">
                        <a:effectLst/>
                        <a:latin typeface="Alexandria"/>
                        <a:ea typeface="Aptos" panose="020B000402020202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rtl="0">
                        <a:lnSpc>
                          <a:spcPct val="115000"/>
                        </a:lnSpc>
                        <a:spcAft>
                          <a:spcPts val="800"/>
                        </a:spcAft>
                        <a:buNone/>
                      </a:pPr>
                      <a:r>
                        <a:rPr lang="en-US" sz="1400" b="1" kern="0" dirty="0">
                          <a:effectLst/>
                          <a:latin typeface="Alexandria"/>
                          <a:ea typeface="Times New Roman" panose="02020603050405020304" pitchFamily="18" charset="0"/>
                          <a:cs typeface="Arial" panose="020B0604020202020204" pitchFamily="34" charset="0"/>
                        </a:rPr>
                        <a:t>Challenges</a:t>
                      </a:r>
                      <a:endParaRPr lang="en-US" sz="1400" kern="100" dirty="0">
                        <a:effectLst/>
                        <a:latin typeface="Alexandria"/>
                        <a:ea typeface="Aptos" panose="020B000402020202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60013800"/>
                  </a:ext>
                </a:extLst>
              </a:tr>
              <a:tr h="3322017">
                <a:tc>
                  <a:txBody>
                    <a:bodyPr/>
                    <a:lstStyle/>
                    <a:p>
                      <a:pPr algn="ctr" rtl="0">
                        <a:lnSpc>
                          <a:spcPct val="115000"/>
                        </a:lnSpc>
                        <a:spcAft>
                          <a:spcPts val="800"/>
                        </a:spcAft>
                        <a:buNone/>
                      </a:pPr>
                      <a:endParaRPr lang="en-US" sz="1400" b="1" kern="0" dirty="0">
                        <a:effectLst/>
                        <a:latin typeface="Alexandria"/>
                        <a:ea typeface="Times New Roman" panose="02020603050405020304" pitchFamily="18" charset="0"/>
                        <a:cs typeface="Arial" panose="020B0604020202020204" pitchFamily="34" charset="0"/>
                      </a:endParaRPr>
                    </a:p>
                    <a:p>
                      <a:pPr algn="ctr" rtl="0">
                        <a:lnSpc>
                          <a:spcPct val="115000"/>
                        </a:lnSpc>
                        <a:spcAft>
                          <a:spcPts val="800"/>
                        </a:spcAft>
                        <a:buNone/>
                      </a:pPr>
                      <a:endParaRPr lang="en-US" sz="1400" b="1" kern="0" dirty="0">
                        <a:effectLst/>
                        <a:latin typeface="Alexandria"/>
                        <a:ea typeface="Times New Roman" panose="02020603050405020304" pitchFamily="18" charset="0"/>
                        <a:cs typeface="Arial" panose="020B0604020202020204" pitchFamily="34" charset="0"/>
                      </a:endParaRPr>
                    </a:p>
                    <a:p>
                      <a:pPr algn="ctr" rtl="0">
                        <a:lnSpc>
                          <a:spcPct val="115000"/>
                        </a:lnSpc>
                        <a:spcAft>
                          <a:spcPts val="800"/>
                        </a:spcAft>
                        <a:buNone/>
                      </a:pPr>
                      <a:endParaRPr lang="en-US" sz="1400" b="1" kern="0" dirty="0">
                        <a:effectLst/>
                        <a:latin typeface="Alexandria"/>
                        <a:ea typeface="Times New Roman" panose="02020603050405020304" pitchFamily="18" charset="0"/>
                        <a:cs typeface="Arial" panose="020B0604020202020204" pitchFamily="34" charset="0"/>
                      </a:endParaRPr>
                    </a:p>
                    <a:p>
                      <a:pPr algn="ctr" rtl="0">
                        <a:lnSpc>
                          <a:spcPct val="115000"/>
                        </a:lnSpc>
                        <a:spcAft>
                          <a:spcPts val="800"/>
                        </a:spcAft>
                        <a:buNone/>
                      </a:pPr>
                      <a:r>
                        <a:rPr lang="en-US" sz="1400" b="1" kern="0" dirty="0">
                          <a:effectLst/>
                          <a:latin typeface="Alexandria"/>
                          <a:ea typeface="Times New Roman" panose="02020603050405020304" pitchFamily="18" charset="0"/>
                          <a:cs typeface="Arial" panose="020B0604020202020204" pitchFamily="34" charset="0"/>
                        </a:rPr>
                        <a:t>Paid Channels</a:t>
                      </a:r>
                      <a:endParaRPr lang="en-US" sz="1400" kern="100" dirty="0">
                        <a:effectLst/>
                        <a:latin typeface="Alexandria"/>
                        <a:ea typeface="Aptos" panose="020B000402020202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a:t>
                      </a:r>
                      <a:r>
                        <a:rPr lang="en-US" sz="1400" b="1" kern="100" dirty="0">
                          <a:effectLst/>
                          <a:latin typeface="Alexandria"/>
                          <a:ea typeface="Aptos" panose="020B0004020202020204" pitchFamily="34" charset="0"/>
                          <a:cs typeface="Arial" panose="020B0604020202020204" pitchFamily="34" charset="0"/>
                        </a:rPr>
                        <a:t>Immediacy:</a:t>
                      </a:r>
                      <a:r>
                        <a:rPr lang="en-US" sz="1400" kern="100" dirty="0">
                          <a:effectLst/>
                          <a:latin typeface="Alexandria"/>
                          <a:ea typeface="Aptos" panose="020B0004020202020204" pitchFamily="34" charset="0"/>
                          <a:cs typeface="Arial" panose="020B0604020202020204" pitchFamily="34" charset="0"/>
                        </a:rPr>
                        <a:t> Marketers can get their media in front of target audiences much more quickly and efficiently.</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 </a:t>
                      </a:r>
                      <a:r>
                        <a:rPr lang="en-US" sz="1400" b="1" kern="100" dirty="0">
                          <a:effectLst/>
                          <a:latin typeface="Alexandria"/>
                          <a:ea typeface="Aptos" panose="020B0004020202020204" pitchFamily="34" charset="0"/>
                          <a:cs typeface="Arial" panose="020B0604020202020204" pitchFamily="34" charset="0"/>
                        </a:rPr>
                        <a:t>Control:</a:t>
                      </a:r>
                      <a:r>
                        <a:rPr lang="en-US" sz="1400" kern="100" dirty="0">
                          <a:effectLst/>
                          <a:latin typeface="Alexandria"/>
                          <a:ea typeface="Aptos" panose="020B0004020202020204" pitchFamily="34" charset="0"/>
                          <a:cs typeface="Arial" panose="020B0604020202020204" pitchFamily="34" charset="0"/>
                        </a:rPr>
                        <a:t> Because paid media is created by the brand and distributed through specific channels, the messaging is controlled and usually, cannot be changed or edited.</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 </a:t>
                      </a:r>
                      <a:r>
                        <a:rPr lang="en-US" sz="1400" b="1" kern="100" dirty="0">
                          <a:effectLst/>
                          <a:latin typeface="Alexandria"/>
                          <a:ea typeface="Aptos" panose="020B0004020202020204" pitchFamily="34" charset="0"/>
                          <a:cs typeface="Arial" panose="020B0604020202020204" pitchFamily="34" charset="0"/>
                        </a:rPr>
                        <a:t>Wider Reach: </a:t>
                      </a:r>
                      <a:r>
                        <a:rPr lang="en-US" sz="1400" kern="100" dirty="0">
                          <a:effectLst/>
                          <a:latin typeface="Alexandria"/>
                          <a:ea typeface="Aptos" panose="020B0004020202020204" pitchFamily="34" charset="0"/>
                          <a:cs typeface="Arial" panose="020B0604020202020204" pitchFamily="34" charset="0"/>
                        </a:rPr>
                        <a:t>Marketers can access larger audiences much more quickly and effectively.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a:t>
                      </a:r>
                      <a:r>
                        <a:rPr lang="en-US" sz="1400" b="1" kern="100" dirty="0">
                          <a:effectLst/>
                          <a:latin typeface="Alexandria"/>
                          <a:ea typeface="Aptos" panose="020B0004020202020204" pitchFamily="34" charset="0"/>
                          <a:cs typeface="Arial" panose="020B0604020202020204" pitchFamily="34" charset="0"/>
                        </a:rPr>
                        <a:t>Trackable:</a:t>
                      </a:r>
                      <a:r>
                        <a:rPr lang="en-US" sz="1400" kern="100" dirty="0">
                          <a:effectLst/>
                          <a:latin typeface="Alexandria"/>
                          <a:ea typeface="Aptos" panose="020B0004020202020204" pitchFamily="34" charset="0"/>
                          <a:cs typeface="Arial" panose="020B0604020202020204" pitchFamily="34" charset="0"/>
                        </a:rPr>
                        <a:t> Most paid media systems can measure the </a:t>
                      </a:r>
                      <a:r>
                        <a:rPr lang="en-US" sz="1400" kern="100" dirty="0" err="1">
                          <a:effectLst/>
                          <a:latin typeface="Alexandria"/>
                          <a:ea typeface="Aptos" panose="020B0004020202020204" pitchFamily="34" charset="0"/>
                          <a:cs typeface="Arial" panose="020B0604020202020204" pitchFamily="34" charset="0"/>
                        </a:rPr>
                        <a:t>behaviours</a:t>
                      </a:r>
                      <a:r>
                        <a:rPr lang="en-US" sz="1400" kern="100" dirty="0">
                          <a:effectLst/>
                          <a:latin typeface="Alexandria"/>
                          <a:ea typeface="Aptos" panose="020B0004020202020204" pitchFamily="34" charset="0"/>
                          <a:cs typeface="Arial" panose="020B0604020202020204" pitchFamily="34" charset="0"/>
                        </a:rPr>
                        <a:t> of the audience and report on the media’s performance.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a:t>
                      </a:r>
                      <a:r>
                        <a:rPr lang="en-US" sz="1400" b="1" kern="100" dirty="0">
                          <a:effectLst/>
                          <a:latin typeface="Alexandria"/>
                          <a:ea typeface="Aptos" panose="020B0004020202020204" pitchFamily="34" charset="0"/>
                          <a:cs typeface="Arial" panose="020B0604020202020204" pitchFamily="34" charset="0"/>
                        </a:rPr>
                        <a:t>Noise:</a:t>
                      </a:r>
                      <a:r>
                        <a:rPr lang="en-US" sz="1400" kern="100" dirty="0">
                          <a:effectLst/>
                          <a:latin typeface="Alexandria"/>
                          <a:ea typeface="Aptos" panose="020B0004020202020204" pitchFamily="34" charset="0"/>
                          <a:cs typeface="Arial" panose="020B0604020202020204" pitchFamily="34" charset="0"/>
                        </a:rPr>
                        <a:t> Since people are bombarded with so many ads, it can be challenging to get your audience’s attention.</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 </a:t>
                      </a:r>
                      <a:r>
                        <a:rPr lang="en-US" sz="1400" b="1" kern="100" dirty="0">
                          <a:effectLst/>
                          <a:latin typeface="Alexandria"/>
                          <a:ea typeface="Aptos" panose="020B0004020202020204" pitchFamily="34" charset="0"/>
                          <a:cs typeface="Arial" panose="020B0604020202020204" pitchFamily="34" charset="0"/>
                        </a:rPr>
                        <a:t>Low Response Rates: </a:t>
                      </a:r>
                      <a:r>
                        <a:rPr lang="en-US" sz="1400" kern="100" dirty="0">
                          <a:effectLst/>
                          <a:latin typeface="Alexandria"/>
                          <a:ea typeface="Aptos" panose="020B0004020202020204" pitchFamily="34" charset="0"/>
                          <a:cs typeface="Arial" panose="020B0604020202020204" pitchFamily="34" charset="0"/>
                        </a:rPr>
                        <a:t>Due to ad blockers and ad saturation, response rates continue to decline.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a:t>
                      </a:r>
                      <a:r>
                        <a:rPr lang="en-US" sz="1400" b="1" kern="100" dirty="0">
                          <a:effectLst/>
                          <a:latin typeface="Alexandria"/>
                          <a:ea typeface="Aptos" panose="020B0004020202020204" pitchFamily="34" charset="0"/>
                          <a:cs typeface="Arial" panose="020B0604020202020204" pitchFamily="34" charset="0"/>
                        </a:rPr>
                        <a:t>Less Credibility: </a:t>
                      </a:r>
                      <a:r>
                        <a:rPr lang="en-US" sz="1400" kern="100" dirty="0">
                          <a:effectLst/>
                          <a:latin typeface="Alexandria"/>
                          <a:ea typeface="Aptos" panose="020B0004020202020204" pitchFamily="34" charset="0"/>
                          <a:cs typeface="Arial" panose="020B0604020202020204" pitchFamily="34" charset="0"/>
                        </a:rPr>
                        <a:t>While easy to promote, paid media can sometimes be perceived as spam or inappropriate.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79473521"/>
                  </a:ext>
                </a:extLst>
              </a:tr>
            </a:tbl>
          </a:graphicData>
        </a:graphic>
      </p:graphicFrame>
    </p:spTree>
    <p:extLst>
      <p:ext uri="{BB962C8B-B14F-4D97-AF65-F5344CB8AC3E}">
        <p14:creationId xmlns:p14="http://schemas.microsoft.com/office/powerpoint/2010/main" val="818909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4F64B2-3C3F-9D73-3344-F7D67DD2570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A287167-6318-8E7C-23AB-53B38373859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7C6E5AE-3F4A-35D3-8E09-E9258759A3D3}"/>
              </a:ext>
            </a:extLst>
          </p:cNvPr>
          <p:cNvSpPr txBox="1"/>
          <p:nvPr/>
        </p:nvSpPr>
        <p:spPr>
          <a:xfrm>
            <a:off x="2513150" y="1019069"/>
            <a:ext cx="7165700" cy="400110"/>
          </a:xfrm>
          <a:prstGeom prst="rect">
            <a:avLst/>
          </a:prstGeom>
          <a:noFill/>
        </p:spPr>
        <p:txBody>
          <a:bodyPr wrap="square" rtlCol="0">
            <a:spAutoFit/>
          </a:bodyPr>
          <a:lstStyle/>
          <a:p>
            <a:r>
              <a:rPr lang="en-US" sz="2000" b="1" dirty="0">
                <a:latin typeface="Alexandria" charset="0"/>
                <a:cs typeface="Alexandria" charset="0"/>
              </a:rPr>
              <a:t>Benefits and Challenges of the POEC Channels Types</a:t>
            </a:r>
          </a:p>
        </p:txBody>
      </p:sp>
      <p:sp>
        <p:nvSpPr>
          <p:cNvPr id="5" name="Rectangle 4">
            <a:extLst>
              <a:ext uri="{FF2B5EF4-FFF2-40B4-BE49-F238E27FC236}">
                <a16:creationId xmlns:a16="http://schemas.microsoft.com/office/drawing/2014/main" id="{5CE91B88-AAA9-26C3-056E-3173F720B74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A2ACE6B-3E1D-EE3E-16FF-75CFDB706D7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24FA15A-377C-14B6-F7DD-5BF3225537E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62A32A5C-6909-20E9-DE69-20816F31D5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002B67FD-592C-676C-3169-54726A68F242}"/>
              </a:ext>
            </a:extLst>
          </p:cNvPr>
          <p:cNvSpPr/>
          <p:nvPr/>
        </p:nvSpPr>
        <p:spPr>
          <a:xfrm>
            <a:off x="4262846" y="604803"/>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aphicFrame>
        <p:nvGraphicFramePr>
          <p:cNvPr id="2" name="Table 1">
            <a:extLst>
              <a:ext uri="{FF2B5EF4-FFF2-40B4-BE49-F238E27FC236}">
                <a16:creationId xmlns:a16="http://schemas.microsoft.com/office/drawing/2014/main" id="{BCF3C89B-D54B-83E1-12DF-705759ECF5DF}"/>
              </a:ext>
            </a:extLst>
          </p:cNvPr>
          <p:cNvGraphicFramePr>
            <a:graphicFrameLocks noGrp="1"/>
          </p:cNvGraphicFramePr>
          <p:nvPr>
            <p:extLst>
              <p:ext uri="{D42A27DB-BD31-4B8C-83A1-F6EECF244321}">
                <p14:modId xmlns:p14="http://schemas.microsoft.com/office/powerpoint/2010/main" val="1074959688"/>
              </p:ext>
            </p:extLst>
          </p:nvPr>
        </p:nvGraphicFramePr>
        <p:xfrm>
          <a:off x="835742" y="2169278"/>
          <a:ext cx="10376871" cy="3685789"/>
        </p:xfrm>
        <a:graphic>
          <a:graphicData uri="http://schemas.openxmlformats.org/drawingml/2006/table">
            <a:tbl>
              <a:tblPr firstRow="1" firstCol="1" bandRow="1"/>
              <a:tblGrid>
                <a:gridCol w="1136019">
                  <a:extLst>
                    <a:ext uri="{9D8B030D-6E8A-4147-A177-3AD203B41FA5}">
                      <a16:colId xmlns:a16="http://schemas.microsoft.com/office/drawing/2014/main" val="2764979455"/>
                    </a:ext>
                  </a:extLst>
                </a:gridCol>
                <a:gridCol w="5744424">
                  <a:extLst>
                    <a:ext uri="{9D8B030D-6E8A-4147-A177-3AD203B41FA5}">
                      <a16:colId xmlns:a16="http://schemas.microsoft.com/office/drawing/2014/main" val="2349347376"/>
                    </a:ext>
                  </a:extLst>
                </a:gridCol>
                <a:gridCol w="3496428">
                  <a:extLst>
                    <a:ext uri="{9D8B030D-6E8A-4147-A177-3AD203B41FA5}">
                      <a16:colId xmlns:a16="http://schemas.microsoft.com/office/drawing/2014/main" val="959878347"/>
                    </a:ext>
                  </a:extLst>
                </a:gridCol>
              </a:tblGrid>
              <a:tr h="460178">
                <a:tc>
                  <a:txBody>
                    <a:bodyPr/>
                    <a:lstStyle/>
                    <a:p>
                      <a:pPr algn="ctr" rtl="0">
                        <a:lnSpc>
                          <a:spcPct val="115000"/>
                        </a:lnSpc>
                        <a:spcAft>
                          <a:spcPts val="800"/>
                        </a:spcAft>
                        <a:buNone/>
                      </a:pPr>
                      <a:r>
                        <a:rPr lang="en-US" sz="1400" b="1" kern="0" dirty="0">
                          <a:effectLst/>
                          <a:latin typeface="Alexandria"/>
                          <a:ea typeface="Times New Roman" panose="02020603050405020304" pitchFamily="18" charset="0"/>
                          <a:cs typeface="Arial" panose="020B0604020202020204" pitchFamily="34" charset="0"/>
                        </a:rPr>
                        <a:t>Channels Type</a:t>
                      </a:r>
                      <a:endParaRPr lang="en-US" sz="1400" kern="100" dirty="0">
                        <a:effectLst/>
                        <a:latin typeface="Alexandria"/>
                        <a:ea typeface="Aptos" panose="020B000402020202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rtl="0">
                        <a:lnSpc>
                          <a:spcPct val="115000"/>
                        </a:lnSpc>
                        <a:spcAft>
                          <a:spcPts val="800"/>
                        </a:spcAft>
                        <a:buNone/>
                      </a:pPr>
                      <a:r>
                        <a:rPr lang="en-US" sz="1400" b="1" kern="0" dirty="0">
                          <a:effectLst/>
                          <a:latin typeface="Alexandria"/>
                          <a:ea typeface="Times New Roman" panose="02020603050405020304" pitchFamily="18" charset="0"/>
                          <a:cs typeface="Arial" panose="020B0604020202020204" pitchFamily="34" charset="0"/>
                        </a:rPr>
                        <a:t>Benefits</a:t>
                      </a:r>
                      <a:endParaRPr lang="en-US" sz="1400" kern="100" dirty="0">
                        <a:effectLst/>
                        <a:latin typeface="Alexandria"/>
                        <a:ea typeface="Aptos" panose="020B000402020202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rtl="0">
                        <a:lnSpc>
                          <a:spcPct val="115000"/>
                        </a:lnSpc>
                        <a:spcAft>
                          <a:spcPts val="800"/>
                        </a:spcAft>
                        <a:buNone/>
                      </a:pPr>
                      <a:r>
                        <a:rPr lang="en-US" sz="1400" b="1" kern="0" dirty="0">
                          <a:effectLst/>
                          <a:latin typeface="Alexandria"/>
                          <a:ea typeface="Times New Roman" panose="02020603050405020304" pitchFamily="18" charset="0"/>
                          <a:cs typeface="Arial" panose="020B0604020202020204" pitchFamily="34" charset="0"/>
                        </a:rPr>
                        <a:t>Challenges</a:t>
                      </a:r>
                      <a:endParaRPr lang="en-US" sz="1400" kern="100" dirty="0">
                        <a:effectLst/>
                        <a:latin typeface="Alexandria"/>
                        <a:ea typeface="Aptos" panose="020B000402020202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60013800"/>
                  </a:ext>
                </a:extLst>
              </a:tr>
              <a:tr h="3209475">
                <a:tc>
                  <a:txBody>
                    <a:bodyPr/>
                    <a:lstStyle/>
                    <a:p>
                      <a:pPr algn="just" rtl="0">
                        <a:lnSpc>
                          <a:spcPct val="150000"/>
                        </a:lnSpc>
                        <a:spcAft>
                          <a:spcPts val="800"/>
                        </a:spcAft>
                        <a:buNone/>
                      </a:pPr>
                      <a:endParaRPr lang="en-US" sz="1400" b="1" kern="0" dirty="0">
                        <a:effectLst/>
                        <a:latin typeface="Alexandria"/>
                        <a:ea typeface="Times New Roman" panose="02020603050405020304" pitchFamily="18" charset="0"/>
                        <a:cs typeface="Arial" panose="020B0604020202020204" pitchFamily="34" charset="0"/>
                      </a:endParaRPr>
                    </a:p>
                    <a:p>
                      <a:pPr algn="just" rtl="0">
                        <a:lnSpc>
                          <a:spcPct val="150000"/>
                        </a:lnSpc>
                        <a:spcAft>
                          <a:spcPts val="800"/>
                        </a:spcAft>
                        <a:buNone/>
                      </a:pPr>
                      <a:endParaRPr lang="en-US" sz="1400" b="1" kern="0" dirty="0">
                        <a:effectLst/>
                        <a:latin typeface="Alexandria"/>
                        <a:ea typeface="Times New Roman" panose="02020603050405020304" pitchFamily="18" charset="0"/>
                        <a:cs typeface="Arial" panose="020B0604020202020204" pitchFamily="34" charset="0"/>
                      </a:endParaRPr>
                    </a:p>
                    <a:p>
                      <a:pPr algn="just" rtl="0">
                        <a:lnSpc>
                          <a:spcPct val="150000"/>
                        </a:lnSpc>
                        <a:spcAft>
                          <a:spcPts val="800"/>
                        </a:spcAft>
                        <a:buNone/>
                      </a:pPr>
                      <a:endParaRPr lang="en-US" sz="1400" b="1" kern="0" dirty="0">
                        <a:effectLst/>
                        <a:latin typeface="Alexandria"/>
                        <a:ea typeface="Times New Roman" panose="02020603050405020304" pitchFamily="18" charset="0"/>
                        <a:cs typeface="Arial" panose="020B0604020202020204" pitchFamily="34" charset="0"/>
                      </a:endParaRPr>
                    </a:p>
                    <a:p>
                      <a:pPr algn="ctr" rtl="0">
                        <a:lnSpc>
                          <a:spcPct val="150000"/>
                        </a:lnSpc>
                        <a:spcAft>
                          <a:spcPts val="800"/>
                        </a:spcAft>
                        <a:buNone/>
                      </a:pPr>
                      <a:r>
                        <a:rPr lang="en-US" sz="1400" b="1" kern="0" dirty="0">
                          <a:effectLst/>
                          <a:latin typeface="Alexandria"/>
                          <a:ea typeface="Times New Roman" panose="02020603050405020304" pitchFamily="18" charset="0"/>
                          <a:cs typeface="Arial" panose="020B0604020202020204" pitchFamily="34" charset="0"/>
                        </a:rPr>
                        <a:t>Owned Channels</a:t>
                      </a:r>
                      <a:endParaRPr lang="en-US" sz="1400" kern="100" dirty="0">
                        <a:effectLst/>
                        <a:latin typeface="Alexandria"/>
                        <a:ea typeface="Aptos" panose="020B000402020202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a:t>
                      </a:r>
                      <a:r>
                        <a:rPr lang="en-US" sz="1400" b="1" kern="100" dirty="0">
                          <a:effectLst/>
                          <a:latin typeface="Alexandria"/>
                          <a:ea typeface="Aptos" panose="020B0004020202020204" pitchFamily="34" charset="0"/>
                          <a:cs typeface="Arial" panose="020B0604020202020204" pitchFamily="34" charset="0"/>
                        </a:rPr>
                        <a:t>Brand Control:</a:t>
                      </a:r>
                      <a:r>
                        <a:rPr lang="en-US" sz="1400" kern="100" dirty="0">
                          <a:effectLst/>
                          <a:latin typeface="Alexandria"/>
                          <a:ea typeface="Aptos" panose="020B0004020202020204" pitchFamily="34" charset="0"/>
                          <a:cs typeface="Arial" panose="020B0604020202020204" pitchFamily="34" charset="0"/>
                        </a:rPr>
                        <a:t> Since this media is developed and distributed by the brand, it represents the media that brands control the most.</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 </a:t>
                      </a:r>
                      <a:r>
                        <a:rPr lang="en-US" sz="1400" b="1" kern="100" dirty="0">
                          <a:effectLst/>
                          <a:latin typeface="Alexandria"/>
                          <a:ea typeface="Aptos" panose="020B0004020202020204" pitchFamily="34" charset="0"/>
                          <a:cs typeface="Arial" panose="020B0604020202020204" pitchFamily="34" charset="0"/>
                        </a:rPr>
                        <a:t>Ability to Change: </a:t>
                      </a:r>
                      <a:r>
                        <a:rPr lang="en-US" sz="1400" kern="100" dirty="0">
                          <a:effectLst/>
                          <a:latin typeface="Alexandria"/>
                          <a:ea typeface="Aptos" panose="020B0004020202020204" pitchFamily="34" charset="0"/>
                          <a:cs typeface="Arial" panose="020B0604020202020204" pitchFamily="34" charset="0"/>
                        </a:rPr>
                        <a:t>Brands can quickly create and adapt media to meet the ever-changing needs and interests of the audience.</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 </a:t>
                      </a:r>
                      <a:r>
                        <a:rPr lang="en-US" sz="1400" b="1" kern="100" dirty="0">
                          <a:effectLst/>
                          <a:latin typeface="Alexandria"/>
                          <a:ea typeface="Aptos" panose="020B0004020202020204" pitchFamily="34" charset="0"/>
                          <a:cs typeface="Arial" panose="020B0604020202020204" pitchFamily="34" charset="0"/>
                        </a:rPr>
                        <a:t>Efficient Processes: </a:t>
                      </a:r>
                      <a:r>
                        <a:rPr lang="en-US" sz="1400" kern="100" dirty="0">
                          <a:effectLst/>
                          <a:latin typeface="Alexandria"/>
                          <a:ea typeface="Aptos" panose="020B0004020202020204" pitchFamily="34" charset="0"/>
                          <a:cs typeface="Arial" panose="020B0604020202020204" pitchFamily="34" charset="0"/>
                        </a:rPr>
                        <a:t>Brands can ensure that these processes are efficient and match the structure(s) of their organizations and audiences. </a:t>
                      </a:r>
                    </a:p>
                    <a:p>
                      <a:pPr algn="just" rtl="0">
                        <a:lnSpc>
                          <a:spcPct val="150000"/>
                        </a:lnSpc>
                        <a:spcAft>
                          <a:spcPts val="800"/>
                        </a:spcAft>
                        <a:buNone/>
                      </a:pPr>
                      <a:r>
                        <a:rPr lang="en-US" sz="1400" b="1" kern="100" dirty="0">
                          <a:effectLst/>
                          <a:latin typeface="Alexandria"/>
                          <a:ea typeface="Aptos" panose="020B0004020202020204" pitchFamily="34" charset="0"/>
                          <a:cs typeface="Arial" panose="020B0604020202020204" pitchFamily="34" charset="0"/>
                        </a:rPr>
                        <a:t>• Longevity of Content: </a:t>
                      </a:r>
                      <a:r>
                        <a:rPr lang="en-US" sz="1400" kern="100" dirty="0">
                          <a:effectLst/>
                          <a:latin typeface="Alexandria"/>
                          <a:ea typeface="Aptos" panose="020B0004020202020204" pitchFamily="34" charset="0"/>
                          <a:cs typeface="Arial" panose="020B0604020202020204" pitchFamily="34" charset="0"/>
                        </a:rPr>
                        <a:t>Brands can make sure that this media is available / accessible for longer periods of time.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a:t>
                      </a:r>
                      <a:r>
                        <a:rPr lang="en-US" sz="1400" b="1" kern="100" dirty="0">
                          <a:effectLst/>
                          <a:latin typeface="Alexandria"/>
                          <a:ea typeface="Aptos" panose="020B0004020202020204" pitchFamily="34" charset="0"/>
                          <a:cs typeface="Arial" panose="020B0604020202020204" pitchFamily="34" charset="0"/>
                        </a:rPr>
                        <a:t>Relevance: </a:t>
                      </a:r>
                      <a:r>
                        <a:rPr lang="en-US" sz="1400" kern="100" dirty="0">
                          <a:effectLst/>
                          <a:latin typeface="Alexandria"/>
                          <a:ea typeface="Aptos" panose="020B0004020202020204" pitchFamily="34" charset="0"/>
                          <a:cs typeface="Arial" panose="020B0604020202020204" pitchFamily="34" charset="0"/>
                        </a:rPr>
                        <a:t>If the brand does not know its audience well, the media may be perceived as irrelevant or uninteresting.</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 </a:t>
                      </a:r>
                      <a:r>
                        <a:rPr lang="en-US" sz="1400" b="1" kern="100" dirty="0">
                          <a:effectLst/>
                          <a:latin typeface="Alexandria"/>
                          <a:ea typeface="Aptos" panose="020B0004020202020204" pitchFamily="34" charset="0"/>
                          <a:cs typeface="Arial" panose="020B0604020202020204" pitchFamily="34" charset="0"/>
                        </a:rPr>
                        <a:t>Mistrust:</a:t>
                      </a:r>
                      <a:r>
                        <a:rPr lang="en-US" sz="1400" kern="100" dirty="0">
                          <a:effectLst/>
                          <a:latin typeface="Alexandria"/>
                          <a:ea typeface="Aptos" panose="020B0004020202020204" pitchFamily="34" charset="0"/>
                          <a:cs typeface="Arial" panose="020B0604020202020204" pitchFamily="34" charset="0"/>
                        </a:rPr>
                        <a:t> Many people do not trust communications that come directly from brands. </a:t>
                      </a:r>
                    </a:p>
                    <a:p>
                      <a:pPr algn="just" rtl="0">
                        <a:lnSpc>
                          <a:spcPct val="150000"/>
                        </a:lnSpc>
                        <a:spcAft>
                          <a:spcPts val="800"/>
                        </a:spcAft>
                        <a:buNone/>
                      </a:pPr>
                      <a:r>
                        <a:rPr lang="en-US" sz="1400" kern="100" dirty="0">
                          <a:effectLst/>
                          <a:latin typeface="Alexandria"/>
                          <a:ea typeface="Aptos" panose="020B0004020202020204" pitchFamily="34" charset="0"/>
                          <a:cs typeface="Arial" panose="020B0604020202020204" pitchFamily="34" charset="0"/>
                        </a:rPr>
                        <a:t>• </a:t>
                      </a:r>
                      <a:r>
                        <a:rPr lang="en-US" sz="1400" b="1" kern="100" dirty="0">
                          <a:effectLst/>
                          <a:latin typeface="Alexandria"/>
                          <a:ea typeface="Aptos" panose="020B0004020202020204" pitchFamily="34" charset="0"/>
                          <a:cs typeface="Arial" panose="020B0604020202020204" pitchFamily="34" charset="0"/>
                        </a:rPr>
                        <a:t>Difficulty in Scaling: </a:t>
                      </a:r>
                      <a:r>
                        <a:rPr lang="en-US" sz="1400" kern="100" dirty="0">
                          <a:effectLst/>
                          <a:latin typeface="Alexandria"/>
                          <a:ea typeface="Aptos" panose="020B0004020202020204" pitchFamily="34" charset="0"/>
                          <a:cs typeface="Arial" panose="020B0604020202020204" pitchFamily="34" charset="0"/>
                        </a:rPr>
                        <a:t>It takes time and resources to organically build and grow a large audience.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79473521"/>
                  </a:ext>
                </a:extLst>
              </a:tr>
            </a:tbl>
          </a:graphicData>
        </a:graphic>
      </p:graphicFrame>
    </p:spTree>
    <p:extLst>
      <p:ext uri="{BB962C8B-B14F-4D97-AF65-F5344CB8AC3E}">
        <p14:creationId xmlns:p14="http://schemas.microsoft.com/office/powerpoint/2010/main" val="30133822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1A0A56-4AFD-8881-A62E-1F9C3289AE5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E555DF8-5DF1-5809-AB43-282B09A0AD8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B5842FD-0CA2-4315-58F4-B453BFA05746}"/>
              </a:ext>
            </a:extLst>
          </p:cNvPr>
          <p:cNvSpPr txBox="1"/>
          <p:nvPr/>
        </p:nvSpPr>
        <p:spPr>
          <a:xfrm>
            <a:off x="2513150" y="1019069"/>
            <a:ext cx="7165700" cy="400110"/>
          </a:xfrm>
          <a:prstGeom prst="rect">
            <a:avLst/>
          </a:prstGeom>
          <a:noFill/>
        </p:spPr>
        <p:txBody>
          <a:bodyPr wrap="square" rtlCol="0">
            <a:spAutoFit/>
          </a:bodyPr>
          <a:lstStyle/>
          <a:p>
            <a:r>
              <a:rPr lang="en-US" sz="2000" b="1" dirty="0">
                <a:latin typeface="Alexandria" charset="0"/>
                <a:cs typeface="Alexandria" charset="0"/>
              </a:rPr>
              <a:t>Benefits and Challenges of the POEC Channels Types</a:t>
            </a:r>
          </a:p>
        </p:txBody>
      </p:sp>
      <p:sp>
        <p:nvSpPr>
          <p:cNvPr id="5" name="Rectangle 4">
            <a:extLst>
              <a:ext uri="{FF2B5EF4-FFF2-40B4-BE49-F238E27FC236}">
                <a16:creationId xmlns:a16="http://schemas.microsoft.com/office/drawing/2014/main" id="{F962FFB4-87D6-AF2C-CB5A-B3BDFD9645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6E157F-4095-2AFF-27D0-26A497297EB3}"/>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E086F93-B049-E76E-364C-2B2BD723D4D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BE044121-4653-FC4D-7487-9E1CFD639F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4529AAB1-C886-AB36-0AD4-FCF9E37FF5EC}"/>
              </a:ext>
            </a:extLst>
          </p:cNvPr>
          <p:cNvSpPr/>
          <p:nvPr/>
        </p:nvSpPr>
        <p:spPr>
          <a:xfrm>
            <a:off x="4262846" y="604803"/>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aphicFrame>
        <p:nvGraphicFramePr>
          <p:cNvPr id="2" name="Table 1">
            <a:extLst>
              <a:ext uri="{FF2B5EF4-FFF2-40B4-BE49-F238E27FC236}">
                <a16:creationId xmlns:a16="http://schemas.microsoft.com/office/drawing/2014/main" id="{ACC30EE8-D618-C7F9-9AE6-27652C404C25}"/>
              </a:ext>
            </a:extLst>
          </p:cNvPr>
          <p:cNvGraphicFramePr>
            <a:graphicFrameLocks noGrp="1"/>
          </p:cNvGraphicFramePr>
          <p:nvPr>
            <p:extLst>
              <p:ext uri="{D42A27DB-BD31-4B8C-83A1-F6EECF244321}">
                <p14:modId xmlns:p14="http://schemas.microsoft.com/office/powerpoint/2010/main" val="3165453873"/>
              </p:ext>
            </p:extLst>
          </p:nvPr>
        </p:nvGraphicFramePr>
        <p:xfrm>
          <a:off x="922313" y="2515662"/>
          <a:ext cx="10347374" cy="2853119"/>
        </p:xfrm>
        <a:graphic>
          <a:graphicData uri="http://schemas.openxmlformats.org/drawingml/2006/table">
            <a:tbl>
              <a:tblPr firstRow="1" firstCol="1" bandRow="1"/>
              <a:tblGrid>
                <a:gridCol w="1106522">
                  <a:extLst>
                    <a:ext uri="{9D8B030D-6E8A-4147-A177-3AD203B41FA5}">
                      <a16:colId xmlns:a16="http://schemas.microsoft.com/office/drawing/2014/main" val="2764979455"/>
                    </a:ext>
                  </a:extLst>
                </a:gridCol>
                <a:gridCol w="4106494">
                  <a:extLst>
                    <a:ext uri="{9D8B030D-6E8A-4147-A177-3AD203B41FA5}">
                      <a16:colId xmlns:a16="http://schemas.microsoft.com/office/drawing/2014/main" val="2349347376"/>
                    </a:ext>
                  </a:extLst>
                </a:gridCol>
                <a:gridCol w="5134358">
                  <a:extLst>
                    <a:ext uri="{9D8B030D-6E8A-4147-A177-3AD203B41FA5}">
                      <a16:colId xmlns:a16="http://schemas.microsoft.com/office/drawing/2014/main" val="959878347"/>
                    </a:ext>
                  </a:extLst>
                </a:gridCol>
              </a:tblGrid>
              <a:tr h="283820">
                <a:tc>
                  <a:txBody>
                    <a:bodyPr/>
                    <a:lstStyle/>
                    <a:p>
                      <a:pPr algn="ctr" rtl="0">
                        <a:lnSpc>
                          <a:spcPct val="115000"/>
                        </a:lnSpc>
                        <a:spcAft>
                          <a:spcPts val="800"/>
                        </a:spcAft>
                        <a:buNone/>
                      </a:pPr>
                      <a:r>
                        <a:rPr lang="en-US" sz="1600" b="1" kern="0" dirty="0">
                          <a:effectLst/>
                          <a:latin typeface="Alexandria"/>
                          <a:ea typeface="Times New Roman" panose="02020603050405020304" pitchFamily="18" charset="0"/>
                          <a:cs typeface="Arial" panose="020B0604020202020204" pitchFamily="34" charset="0"/>
                        </a:rPr>
                        <a:t>Channels Type</a:t>
                      </a:r>
                      <a:endParaRPr lang="en-US" sz="1600" kern="100" dirty="0">
                        <a:effectLst/>
                        <a:latin typeface="Alexandria"/>
                        <a:ea typeface="Aptos" panose="020B000402020202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rtl="0">
                        <a:lnSpc>
                          <a:spcPct val="115000"/>
                        </a:lnSpc>
                        <a:spcAft>
                          <a:spcPts val="800"/>
                        </a:spcAft>
                        <a:buNone/>
                      </a:pPr>
                      <a:r>
                        <a:rPr lang="en-US" sz="1600" b="1" kern="0" dirty="0">
                          <a:effectLst/>
                          <a:latin typeface="Alexandria"/>
                          <a:ea typeface="Times New Roman" panose="02020603050405020304" pitchFamily="18" charset="0"/>
                          <a:cs typeface="Arial" panose="020B0604020202020204" pitchFamily="34" charset="0"/>
                        </a:rPr>
                        <a:t>Benefits</a:t>
                      </a:r>
                      <a:endParaRPr lang="en-US" sz="1600" kern="100" dirty="0">
                        <a:effectLst/>
                        <a:latin typeface="Alexandria"/>
                        <a:ea typeface="Aptos" panose="020B000402020202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rtl="0">
                        <a:lnSpc>
                          <a:spcPct val="115000"/>
                        </a:lnSpc>
                        <a:spcAft>
                          <a:spcPts val="800"/>
                        </a:spcAft>
                        <a:buNone/>
                      </a:pPr>
                      <a:r>
                        <a:rPr lang="en-US" sz="1600" b="1" kern="0" dirty="0">
                          <a:effectLst/>
                          <a:latin typeface="Alexandria"/>
                          <a:ea typeface="Times New Roman" panose="02020603050405020304" pitchFamily="18" charset="0"/>
                          <a:cs typeface="Arial" panose="020B0604020202020204" pitchFamily="34" charset="0"/>
                        </a:rPr>
                        <a:t>Challenges</a:t>
                      </a:r>
                      <a:endParaRPr lang="en-US" sz="1600" kern="100" dirty="0">
                        <a:effectLst/>
                        <a:latin typeface="Alexandria"/>
                        <a:ea typeface="Aptos" panose="020B000402020202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60013800"/>
                  </a:ext>
                </a:extLst>
              </a:tr>
              <a:tr h="1912425">
                <a:tc>
                  <a:txBody>
                    <a:bodyPr/>
                    <a:lstStyle/>
                    <a:p>
                      <a:pPr algn="l" rtl="0">
                        <a:lnSpc>
                          <a:spcPct val="115000"/>
                        </a:lnSpc>
                        <a:spcAft>
                          <a:spcPts val="800"/>
                        </a:spcAft>
                        <a:buNone/>
                      </a:pPr>
                      <a:endParaRPr lang="en-US" sz="1400" b="1" kern="0" dirty="0">
                        <a:effectLst/>
                        <a:latin typeface="Alexandria"/>
                        <a:ea typeface="Times New Roman" panose="02020603050405020304" pitchFamily="18" charset="0"/>
                        <a:cs typeface="Arial" panose="020B0604020202020204" pitchFamily="34" charset="0"/>
                      </a:endParaRPr>
                    </a:p>
                    <a:p>
                      <a:pPr algn="l" rtl="0">
                        <a:lnSpc>
                          <a:spcPct val="115000"/>
                        </a:lnSpc>
                        <a:spcAft>
                          <a:spcPts val="800"/>
                        </a:spcAft>
                        <a:buNone/>
                      </a:pPr>
                      <a:endParaRPr lang="en-US" sz="1400" b="1" kern="0" dirty="0">
                        <a:effectLst/>
                        <a:latin typeface="Alexandria"/>
                        <a:ea typeface="Times New Roman" panose="02020603050405020304" pitchFamily="18" charset="0"/>
                        <a:cs typeface="Arial" panose="020B0604020202020204" pitchFamily="34" charset="0"/>
                      </a:endParaRPr>
                    </a:p>
                    <a:p>
                      <a:pPr algn="ctr" rtl="0">
                        <a:lnSpc>
                          <a:spcPct val="115000"/>
                        </a:lnSpc>
                        <a:spcAft>
                          <a:spcPts val="800"/>
                        </a:spcAft>
                        <a:buNone/>
                      </a:pPr>
                      <a:r>
                        <a:rPr lang="en-US" sz="1400" b="1" kern="0" dirty="0">
                          <a:effectLst/>
                          <a:latin typeface="Alexandria"/>
                          <a:ea typeface="Times New Roman" panose="02020603050405020304" pitchFamily="18" charset="0"/>
                          <a:cs typeface="Arial" panose="020B0604020202020204" pitchFamily="34" charset="0"/>
                        </a:rPr>
                        <a:t>Earned Channels</a:t>
                      </a:r>
                      <a:endParaRPr lang="en-US" sz="1400" kern="100" dirty="0">
                        <a:effectLst/>
                        <a:latin typeface="Alexandria"/>
                        <a:ea typeface="Aptos" panose="020B000402020202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rtl="0">
                        <a:lnSpc>
                          <a:spcPct val="150000"/>
                        </a:lnSpc>
                        <a:spcAft>
                          <a:spcPts val="800"/>
                        </a:spcAft>
                        <a:buNone/>
                      </a:pPr>
                      <a:r>
                        <a:rPr lang="en-US" sz="1400" b="1" kern="0" dirty="0">
                          <a:effectLst/>
                          <a:latin typeface="Alexandria"/>
                          <a:ea typeface="Times New Roman" panose="02020603050405020304" pitchFamily="18" charset="0"/>
                          <a:cs typeface="Arial" panose="020B0604020202020204" pitchFamily="34" charset="0"/>
                        </a:rPr>
                        <a:t>• Most Credible: </a:t>
                      </a:r>
                      <a:r>
                        <a:rPr lang="en-US" sz="1400" b="0" kern="0" dirty="0">
                          <a:effectLst/>
                          <a:latin typeface="Alexandria"/>
                          <a:ea typeface="Times New Roman" panose="02020603050405020304" pitchFamily="18" charset="0"/>
                          <a:cs typeface="Arial" panose="020B0604020202020204" pitchFamily="34" charset="0"/>
                        </a:rPr>
                        <a:t>Posts written and shared by others carry the most credibility. They tend to be perceived as the most believable, authentic, genuine, and truthful.</a:t>
                      </a:r>
                      <a:endParaRPr lang="en-US" sz="1400" b="0" kern="100" dirty="0">
                        <a:effectLst/>
                        <a:latin typeface="Alexandria"/>
                        <a:ea typeface="Aptos" panose="020B0004020202020204" pitchFamily="34" charset="0"/>
                        <a:cs typeface="Arial" panose="020B0604020202020204" pitchFamily="34" charset="0"/>
                      </a:endParaRPr>
                    </a:p>
                    <a:p>
                      <a:pPr algn="just" rtl="0">
                        <a:lnSpc>
                          <a:spcPct val="150000"/>
                        </a:lnSpc>
                        <a:spcAft>
                          <a:spcPts val="800"/>
                        </a:spcAft>
                        <a:buNone/>
                      </a:pPr>
                      <a:r>
                        <a:rPr lang="en-US" sz="1400" b="1" kern="0" dirty="0">
                          <a:effectLst/>
                          <a:latin typeface="Alexandria"/>
                          <a:ea typeface="Times New Roman" panose="02020603050405020304" pitchFamily="18" charset="0"/>
                          <a:cs typeface="Arial" panose="020B0604020202020204" pitchFamily="34" charset="0"/>
                        </a:rPr>
                        <a:t> • Wider Reach: </a:t>
                      </a:r>
                      <a:r>
                        <a:rPr lang="en-US" sz="1400" b="0" kern="0" dirty="0">
                          <a:effectLst/>
                          <a:latin typeface="Alexandria"/>
                          <a:ea typeface="Times New Roman" panose="02020603050405020304" pitchFamily="18" charset="0"/>
                          <a:cs typeface="Arial" panose="020B0604020202020204" pitchFamily="34" charset="0"/>
                        </a:rPr>
                        <a:t>Getting others to share content with their own networks can exponentially increase a brand’s reach and exposure.</a:t>
                      </a:r>
                      <a:endParaRPr lang="en-US" sz="1400" b="0" kern="100" dirty="0">
                        <a:effectLst/>
                        <a:latin typeface="Alexandria"/>
                        <a:ea typeface="Aptos" panose="020B000402020202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rtl="0">
                        <a:lnSpc>
                          <a:spcPct val="150000"/>
                        </a:lnSpc>
                        <a:spcAft>
                          <a:spcPts val="800"/>
                        </a:spcAft>
                        <a:buNone/>
                      </a:pPr>
                      <a:r>
                        <a:rPr lang="en-US" sz="1400" b="1" kern="0" dirty="0">
                          <a:effectLst/>
                          <a:latin typeface="Alexandria"/>
                          <a:ea typeface="Times New Roman" panose="02020603050405020304" pitchFamily="18" charset="0"/>
                          <a:cs typeface="Arial" panose="020B0604020202020204" pitchFamily="34" charset="0"/>
                        </a:rPr>
                        <a:t>• Lack of Control: </a:t>
                      </a:r>
                      <a:r>
                        <a:rPr lang="en-US" sz="1400" b="0" kern="0" dirty="0">
                          <a:effectLst/>
                          <a:latin typeface="Alexandria"/>
                          <a:ea typeface="Times New Roman" panose="02020603050405020304" pitchFamily="18" charset="0"/>
                          <a:cs typeface="Arial" panose="020B0604020202020204" pitchFamily="34" charset="0"/>
                        </a:rPr>
                        <a:t>Brands cannot control what others say about them. </a:t>
                      </a:r>
                      <a:endParaRPr lang="en-US" sz="1400" b="0" kern="100" dirty="0">
                        <a:effectLst/>
                        <a:latin typeface="Alexandria"/>
                        <a:ea typeface="Aptos" panose="020B0004020202020204" pitchFamily="34" charset="0"/>
                        <a:cs typeface="Arial" panose="020B0604020202020204" pitchFamily="34" charset="0"/>
                      </a:endParaRPr>
                    </a:p>
                    <a:p>
                      <a:pPr algn="just" rtl="0">
                        <a:lnSpc>
                          <a:spcPct val="150000"/>
                        </a:lnSpc>
                        <a:spcAft>
                          <a:spcPts val="800"/>
                        </a:spcAft>
                        <a:buNone/>
                      </a:pPr>
                      <a:r>
                        <a:rPr lang="en-US" sz="1400" b="1" kern="0" dirty="0">
                          <a:effectLst/>
                          <a:latin typeface="Alexandria"/>
                          <a:ea typeface="Times New Roman" panose="02020603050405020304" pitchFamily="18" charset="0"/>
                          <a:cs typeface="Arial" panose="020B0604020202020204" pitchFamily="34" charset="0"/>
                        </a:rPr>
                        <a:t>• Negative Virality</a:t>
                      </a:r>
                      <a:r>
                        <a:rPr lang="en-US" sz="1400" b="0" kern="0" dirty="0">
                          <a:effectLst/>
                          <a:latin typeface="Alexandria"/>
                          <a:ea typeface="Times New Roman" panose="02020603050405020304" pitchFamily="18" charset="0"/>
                          <a:cs typeface="Arial" panose="020B0604020202020204" pitchFamily="34" charset="0"/>
                        </a:rPr>
                        <a:t>: Negative posts spread faster than positive ones and have the potential to go viral.</a:t>
                      </a:r>
                      <a:endParaRPr lang="en-US" sz="1400" b="0" kern="100" dirty="0">
                        <a:effectLst/>
                        <a:latin typeface="Alexandria"/>
                        <a:ea typeface="Aptos" panose="020B0004020202020204" pitchFamily="34" charset="0"/>
                        <a:cs typeface="Arial" panose="020B0604020202020204" pitchFamily="34" charset="0"/>
                      </a:endParaRPr>
                    </a:p>
                    <a:p>
                      <a:pPr algn="just" rtl="0">
                        <a:lnSpc>
                          <a:spcPct val="150000"/>
                        </a:lnSpc>
                        <a:spcAft>
                          <a:spcPts val="800"/>
                        </a:spcAft>
                        <a:buNone/>
                      </a:pPr>
                      <a:r>
                        <a:rPr lang="en-US" sz="1400" b="1" kern="0" dirty="0">
                          <a:effectLst/>
                          <a:latin typeface="Alexandria"/>
                          <a:ea typeface="Times New Roman" panose="02020603050405020304" pitchFamily="18" charset="0"/>
                          <a:cs typeface="Arial" panose="020B0604020202020204" pitchFamily="34" charset="0"/>
                        </a:rPr>
                        <a:t> • Hard to Track: </a:t>
                      </a:r>
                      <a:r>
                        <a:rPr lang="en-US" sz="1400" b="0" kern="0" dirty="0">
                          <a:effectLst/>
                          <a:latin typeface="Alexandria"/>
                          <a:ea typeface="Times New Roman" panose="02020603050405020304" pitchFamily="18" charset="0"/>
                          <a:cs typeface="Arial" panose="020B0604020202020204" pitchFamily="34" charset="0"/>
                        </a:rPr>
                        <a:t>When others post, it may be difficult to know who is hearing about your brand.</a:t>
                      </a:r>
                      <a:endParaRPr lang="en-US" sz="1400" b="0" kern="100" dirty="0">
                        <a:effectLst/>
                        <a:latin typeface="Alexandria"/>
                        <a:ea typeface="Aptos" panose="020B000402020202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79473521"/>
                  </a:ext>
                </a:extLst>
              </a:tr>
            </a:tbl>
          </a:graphicData>
        </a:graphic>
      </p:graphicFrame>
    </p:spTree>
    <p:extLst>
      <p:ext uri="{BB962C8B-B14F-4D97-AF65-F5344CB8AC3E}">
        <p14:creationId xmlns:p14="http://schemas.microsoft.com/office/powerpoint/2010/main" val="889149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E1A05B-752B-2489-AC30-5D683684CB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A38161-5719-392B-BB8B-2754A4ABE35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1AD852C-3C94-EF34-FDC5-8EA1507995B3}"/>
              </a:ext>
            </a:extLst>
          </p:cNvPr>
          <p:cNvSpPr txBox="1"/>
          <p:nvPr/>
        </p:nvSpPr>
        <p:spPr>
          <a:xfrm>
            <a:off x="2513150" y="1019069"/>
            <a:ext cx="7165700" cy="400110"/>
          </a:xfrm>
          <a:prstGeom prst="rect">
            <a:avLst/>
          </a:prstGeom>
          <a:noFill/>
        </p:spPr>
        <p:txBody>
          <a:bodyPr wrap="square" rtlCol="0">
            <a:spAutoFit/>
          </a:bodyPr>
          <a:lstStyle/>
          <a:p>
            <a:r>
              <a:rPr lang="en-US" sz="2000" b="1" dirty="0">
                <a:latin typeface="Alexandria" charset="0"/>
                <a:cs typeface="Alexandria" charset="0"/>
              </a:rPr>
              <a:t>The Principal Digital Real Estate Marketing Channels</a:t>
            </a:r>
          </a:p>
        </p:txBody>
      </p:sp>
      <p:sp>
        <p:nvSpPr>
          <p:cNvPr id="5" name="Rectangle 4">
            <a:extLst>
              <a:ext uri="{FF2B5EF4-FFF2-40B4-BE49-F238E27FC236}">
                <a16:creationId xmlns:a16="http://schemas.microsoft.com/office/drawing/2014/main" id="{8E19B1FB-19A4-000E-30AD-CD2709792B8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39B099A-12BB-2488-235D-F9E4C9B7CB0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31B3B89-8EC5-D7F4-F5C6-A8C3C60E158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F057A180-713E-8D3A-4F6F-497C7A4851B6}"/>
              </a:ext>
            </a:extLst>
          </p:cNvPr>
          <p:cNvSpPr txBox="1"/>
          <p:nvPr/>
        </p:nvSpPr>
        <p:spPr>
          <a:xfrm>
            <a:off x="1033272" y="2123186"/>
            <a:ext cx="8308259" cy="3936912"/>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The principal digital real estate marketing channels can be identified as follows:</a:t>
            </a:r>
          </a:p>
          <a:p>
            <a:pPr algn="just">
              <a:lnSpc>
                <a:spcPct val="150000"/>
              </a:lnSpc>
            </a:pPr>
            <a:r>
              <a:rPr lang="en-US" sz="1400" dirty="0">
                <a:latin typeface="Alexandria" charset="0"/>
                <a:cs typeface="Alexandria" charset="0"/>
              </a:rPr>
              <a:t>•	Website Marketing</a:t>
            </a:r>
          </a:p>
          <a:p>
            <a:pPr algn="just">
              <a:lnSpc>
                <a:spcPct val="150000"/>
              </a:lnSpc>
            </a:pPr>
            <a:r>
              <a:rPr lang="en-US" sz="1400" dirty="0">
                <a:latin typeface="Alexandria" charset="0"/>
                <a:cs typeface="Alexandria" charset="0"/>
              </a:rPr>
              <a:t>•	Email Marketing</a:t>
            </a:r>
          </a:p>
          <a:p>
            <a:pPr algn="just">
              <a:lnSpc>
                <a:spcPct val="150000"/>
              </a:lnSpc>
            </a:pPr>
            <a:r>
              <a:rPr lang="en-US" sz="1400" dirty="0">
                <a:latin typeface="Alexandria" charset="0"/>
                <a:cs typeface="Alexandria" charset="0"/>
              </a:rPr>
              <a:t>•	Affiliate Marketing</a:t>
            </a:r>
          </a:p>
          <a:p>
            <a:pPr algn="just">
              <a:lnSpc>
                <a:spcPct val="150000"/>
              </a:lnSpc>
            </a:pPr>
            <a:r>
              <a:rPr lang="en-US" sz="1400" dirty="0">
                <a:latin typeface="Alexandria" charset="0"/>
                <a:cs typeface="Alexandria" charset="0"/>
              </a:rPr>
              <a:t>•	Search Engine Optimization (SEO)</a:t>
            </a:r>
          </a:p>
          <a:p>
            <a:pPr algn="just">
              <a:lnSpc>
                <a:spcPct val="150000"/>
              </a:lnSpc>
            </a:pPr>
            <a:r>
              <a:rPr lang="en-US" sz="1400" dirty="0">
                <a:latin typeface="Alexandria" charset="0"/>
                <a:cs typeface="Alexandria" charset="0"/>
              </a:rPr>
              <a:t>•	Search Engine Marketing (SEM)</a:t>
            </a:r>
          </a:p>
          <a:p>
            <a:pPr algn="just">
              <a:lnSpc>
                <a:spcPct val="150000"/>
              </a:lnSpc>
            </a:pPr>
            <a:r>
              <a:rPr lang="en-US" sz="1400" dirty="0">
                <a:latin typeface="Alexandria" charset="0"/>
                <a:cs typeface="Alexandria" charset="0"/>
              </a:rPr>
              <a:t>•	Content Marketing</a:t>
            </a:r>
          </a:p>
          <a:p>
            <a:pPr algn="just">
              <a:lnSpc>
                <a:spcPct val="150000"/>
              </a:lnSpc>
            </a:pPr>
            <a:r>
              <a:rPr lang="en-US" sz="1400" dirty="0">
                <a:latin typeface="Alexandria" charset="0"/>
                <a:cs typeface="Alexandria" charset="0"/>
              </a:rPr>
              <a:t>•	Mobile Marketing</a:t>
            </a:r>
          </a:p>
          <a:p>
            <a:pPr algn="just">
              <a:lnSpc>
                <a:spcPct val="150000"/>
              </a:lnSpc>
            </a:pPr>
            <a:r>
              <a:rPr lang="en-US" sz="1400" dirty="0">
                <a:latin typeface="Alexandria" charset="0"/>
                <a:cs typeface="Alexandria" charset="0"/>
              </a:rPr>
              <a:t>•	Social Media Marketing</a:t>
            </a:r>
          </a:p>
          <a:p>
            <a:pPr algn="just">
              <a:lnSpc>
                <a:spcPct val="150000"/>
              </a:lnSpc>
            </a:pPr>
            <a:r>
              <a:rPr lang="en-US" sz="1400" dirty="0">
                <a:latin typeface="Alexandria" charset="0"/>
                <a:cs typeface="Alexandria" charset="0"/>
              </a:rPr>
              <a:t>•	Influencer Marketing</a:t>
            </a:r>
          </a:p>
          <a:p>
            <a:pPr algn="just">
              <a:lnSpc>
                <a:spcPct val="150000"/>
              </a:lnSpc>
            </a:pPr>
            <a:r>
              <a:rPr lang="en-US" sz="1400" dirty="0">
                <a:latin typeface="Alexandria" charset="0"/>
                <a:cs typeface="Alexandria" charset="0"/>
              </a:rPr>
              <a:t>•	Artificial Intelligence (AI)</a:t>
            </a:r>
          </a:p>
          <a:p>
            <a:pPr algn="just">
              <a:lnSpc>
                <a:spcPct val="150000"/>
              </a:lnSpc>
            </a:pPr>
            <a:endParaRPr lang="en-US" sz="1400" dirty="0">
              <a:latin typeface="Alexandria" charset="0"/>
              <a:cs typeface="Alexandria" charset="0"/>
            </a:endParaRPr>
          </a:p>
        </p:txBody>
      </p:sp>
      <p:pic>
        <p:nvPicPr>
          <p:cNvPr id="7" name="Graphic 21">
            <a:extLst>
              <a:ext uri="{FF2B5EF4-FFF2-40B4-BE49-F238E27FC236}">
                <a16:creationId xmlns:a16="http://schemas.microsoft.com/office/drawing/2014/main" id="{2A53B0A3-4F99-C7CC-4E1B-FDCE51DD6D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41EDB30C-DAAC-2010-C6B9-A7F3851DC4BA}"/>
              </a:ext>
            </a:extLst>
          </p:cNvPr>
          <p:cNvSpPr/>
          <p:nvPr/>
        </p:nvSpPr>
        <p:spPr>
          <a:xfrm>
            <a:off x="4262846" y="604803"/>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pic>
        <p:nvPicPr>
          <p:cNvPr id="4" name="Picture 3">
            <a:extLst>
              <a:ext uri="{FF2B5EF4-FFF2-40B4-BE49-F238E27FC236}">
                <a16:creationId xmlns:a16="http://schemas.microsoft.com/office/drawing/2014/main" id="{3FF08E02-6BC7-A436-BEE1-6DE91D7327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41574" y="1759368"/>
            <a:ext cx="4308118" cy="4208813"/>
          </a:xfrm>
          <a:prstGeom prst="rect">
            <a:avLst/>
          </a:prstGeom>
        </p:spPr>
      </p:pic>
    </p:spTree>
    <p:extLst>
      <p:ext uri="{BB962C8B-B14F-4D97-AF65-F5344CB8AC3E}">
        <p14:creationId xmlns:p14="http://schemas.microsoft.com/office/powerpoint/2010/main" val="913784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948CE4-8A71-5018-6503-27DA9F72FC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176C07-3BC5-05F0-8D14-3FD83253DE1A}"/>
              </a:ext>
            </a:extLst>
          </p:cNvPr>
          <p:cNvSpPr/>
          <p:nvPr/>
        </p:nvSpPr>
        <p:spPr>
          <a:xfrm>
            <a:off x="689640" y="16749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8F9BBB6-3128-44D8-0129-A02A8D8ED867}"/>
              </a:ext>
            </a:extLst>
          </p:cNvPr>
          <p:cNvSpPr txBox="1"/>
          <p:nvPr/>
        </p:nvSpPr>
        <p:spPr>
          <a:xfrm>
            <a:off x="2513150" y="1019069"/>
            <a:ext cx="7165700" cy="400110"/>
          </a:xfrm>
          <a:prstGeom prst="rect">
            <a:avLst/>
          </a:prstGeom>
          <a:noFill/>
        </p:spPr>
        <p:txBody>
          <a:bodyPr wrap="square" rtlCol="0">
            <a:spAutoFit/>
          </a:bodyPr>
          <a:lstStyle/>
          <a:p>
            <a:r>
              <a:rPr lang="en-US" sz="2000" b="1" dirty="0">
                <a:latin typeface="Alexandria" charset="0"/>
                <a:cs typeface="Alexandria" charset="0"/>
              </a:rPr>
              <a:t>E-mail Marketing</a:t>
            </a:r>
          </a:p>
        </p:txBody>
      </p:sp>
      <p:sp>
        <p:nvSpPr>
          <p:cNvPr id="5" name="Rectangle 4">
            <a:extLst>
              <a:ext uri="{FF2B5EF4-FFF2-40B4-BE49-F238E27FC236}">
                <a16:creationId xmlns:a16="http://schemas.microsoft.com/office/drawing/2014/main" id="{138F85BE-0EFC-7878-3C39-F492D22CAB4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756B462-C5E8-F08A-A460-C6A551740FE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08C60D8-39E1-BD3B-BCCD-6676839E60B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BE746D82-6A02-9775-1710-703D31C7E1D8}"/>
              </a:ext>
            </a:extLst>
          </p:cNvPr>
          <p:cNvSpPr txBox="1"/>
          <p:nvPr/>
        </p:nvSpPr>
        <p:spPr>
          <a:xfrm>
            <a:off x="1111584" y="2548576"/>
            <a:ext cx="9879101" cy="2321085"/>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 With e-mail marketing, e-mails containing marketing messages are sent to the target audience. It is possible to say that the return rate of e-mail marketing is high because businesses communicate with the consumer through the e-mails that the masses who want to have information about the brand or product share with the business. The first thing the business should do in e-mail marketing is to create a member list consisting of e-mails. It is a priority that this list is up-to-date, that the content of the message sent is correct, and that emails are sent taking into account data security and legal regulations. E-mail marketing, which is very cost-effective compared to many marketing methods, ranks second after search engines among online marketing tools. Determining who reads the e-mails sent and who clicks on the links in the e-mail shows the efficiency of the e-mail. </a:t>
            </a:r>
          </a:p>
        </p:txBody>
      </p:sp>
      <p:pic>
        <p:nvPicPr>
          <p:cNvPr id="7" name="Graphic 21">
            <a:extLst>
              <a:ext uri="{FF2B5EF4-FFF2-40B4-BE49-F238E27FC236}">
                <a16:creationId xmlns:a16="http://schemas.microsoft.com/office/drawing/2014/main" id="{2C672900-F847-FA91-D1B1-BEABFBF90E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0CA0E813-C459-B0DE-A106-63B55F954545}"/>
              </a:ext>
            </a:extLst>
          </p:cNvPr>
          <p:cNvSpPr/>
          <p:nvPr/>
        </p:nvSpPr>
        <p:spPr>
          <a:xfrm>
            <a:off x="4262846" y="604803"/>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Google Shape;7838;p57">
            <a:extLst>
              <a:ext uri="{FF2B5EF4-FFF2-40B4-BE49-F238E27FC236}">
                <a16:creationId xmlns:a16="http://schemas.microsoft.com/office/drawing/2014/main" id="{10AC2C7C-E98B-F237-8108-5BC5EB6AA55C}"/>
              </a:ext>
            </a:extLst>
          </p:cNvPr>
          <p:cNvSpPr/>
          <p:nvPr/>
        </p:nvSpPr>
        <p:spPr>
          <a:xfrm>
            <a:off x="2808162" y="1833445"/>
            <a:ext cx="415379" cy="405309"/>
          </a:xfrm>
          <a:custGeom>
            <a:avLst/>
            <a:gdLst/>
            <a:ahLst/>
            <a:cxnLst/>
            <a:rect l="l" t="t" r="r" b="b"/>
            <a:pathLst>
              <a:path w="12004" h="11713" extrusionOk="0">
                <a:moveTo>
                  <a:pt x="8633" y="2088"/>
                </a:moveTo>
                <a:cubicBezTo>
                  <a:pt x="8900" y="2088"/>
                  <a:pt x="9168" y="2182"/>
                  <a:pt x="9357" y="2371"/>
                </a:cubicBezTo>
                <a:cubicBezTo>
                  <a:pt x="9767" y="2781"/>
                  <a:pt x="9767" y="3442"/>
                  <a:pt x="9357" y="3820"/>
                </a:cubicBezTo>
                <a:lnTo>
                  <a:pt x="8128" y="5018"/>
                </a:lnTo>
                <a:cubicBezTo>
                  <a:pt x="7939" y="4702"/>
                  <a:pt x="7750" y="4419"/>
                  <a:pt x="7498" y="4135"/>
                </a:cubicBezTo>
                <a:cubicBezTo>
                  <a:pt x="7278" y="3915"/>
                  <a:pt x="6994" y="3726"/>
                  <a:pt x="6679" y="3568"/>
                </a:cubicBezTo>
                <a:lnTo>
                  <a:pt x="7908" y="2371"/>
                </a:lnTo>
                <a:cubicBezTo>
                  <a:pt x="8097" y="2182"/>
                  <a:pt x="8365" y="2088"/>
                  <a:pt x="8633" y="2088"/>
                </a:cubicBezTo>
                <a:close/>
                <a:moveTo>
                  <a:pt x="5230" y="5333"/>
                </a:moveTo>
                <a:cubicBezTo>
                  <a:pt x="5514" y="5333"/>
                  <a:pt x="5829" y="5396"/>
                  <a:pt x="6018" y="5648"/>
                </a:cubicBezTo>
                <a:cubicBezTo>
                  <a:pt x="6207" y="5837"/>
                  <a:pt x="6333" y="6120"/>
                  <a:pt x="6333" y="6435"/>
                </a:cubicBezTo>
                <a:cubicBezTo>
                  <a:pt x="6049" y="6435"/>
                  <a:pt x="5766" y="6309"/>
                  <a:pt x="5545" y="6120"/>
                </a:cubicBezTo>
                <a:cubicBezTo>
                  <a:pt x="5356" y="5931"/>
                  <a:pt x="5230" y="5648"/>
                  <a:pt x="5230" y="5333"/>
                </a:cubicBezTo>
                <a:close/>
                <a:moveTo>
                  <a:pt x="8617" y="717"/>
                </a:moveTo>
                <a:cubicBezTo>
                  <a:pt x="9223" y="717"/>
                  <a:pt x="9830" y="953"/>
                  <a:pt x="10302" y="1426"/>
                </a:cubicBezTo>
                <a:cubicBezTo>
                  <a:pt x="11247" y="2340"/>
                  <a:pt x="11247" y="3883"/>
                  <a:pt x="10302" y="4828"/>
                </a:cubicBezTo>
                <a:lnTo>
                  <a:pt x="8381" y="6719"/>
                </a:lnTo>
                <a:cubicBezTo>
                  <a:pt x="8412" y="6404"/>
                  <a:pt x="8412" y="6089"/>
                  <a:pt x="8349" y="5774"/>
                </a:cubicBezTo>
                <a:lnTo>
                  <a:pt x="9798" y="4356"/>
                </a:lnTo>
                <a:cubicBezTo>
                  <a:pt x="10460" y="3663"/>
                  <a:pt x="10460" y="2560"/>
                  <a:pt x="9798" y="1930"/>
                </a:cubicBezTo>
                <a:cubicBezTo>
                  <a:pt x="9467" y="1599"/>
                  <a:pt x="9034" y="1434"/>
                  <a:pt x="8601" y="1434"/>
                </a:cubicBezTo>
                <a:cubicBezTo>
                  <a:pt x="8168" y="1434"/>
                  <a:pt x="7735" y="1599"/>
                  <a:pt x="7404" y="1930"/>
                </a:cubicBezTo>
                <a:cubicBezTo>
                  <a:pt x="7309" y="2025"/>
                  <a:pt x="5356" y="3946"/>
                  <a:pt x="5073" y="4230"/>
                </a:cubicBezTo>
                <a:cubicBezTo>
                  <a:pt x="4411" y="4892"/>
                  <a:pt x="4411" y="5963"/>
                  <a:pt x="5073" y="6624"/>
                </a:cubicBezTo>
                <a:cubicBezTo>
                  <a:pt x="5356" y="6908"/>
                  <a:pt x="5671" y="7065"/>
                  <a:pt x="6049" y="7097"/>
                </a:cubicBezTo>
                <a:lnTo>
                  <a:pt x="5514" y="7664"/>
                </a:lnTo>
                <a:cubicBezTo>
                  <a:pt x="5167" y="7538"/>
                  <a:pt x="4883" y="7349"/>
                  <a:pt x="4600" y="7097"/>
                </a:cubicBezTo>
                <a:cubicBezTo>
                  <a:pt x="3655" y="6152"/>
                  <a:pt x="3655" y="4671"/>
                  <a:pt x="4600" y="3726"/>
                </a:cubicBezTo>
                <a:lnTo>
                  <a:pt x="6931" y="1426"/>
                </a:lnTo>
                <a:cubicBezTo>
                  <a:pt x="7404" y="953"/>
                  <a:pt x="8010" y="717"/>
                  <a:pt x="8617" y="717"/>
                </a:cubicBezTo>
                <a:close/>
                <a:moveTo>
                  <a:pt x="3497" y="6719"/>
                </a:moveTo>
                <a:cubicBezTo>
                  <a:pt x="3655" y="7034"/>
                  <a:pt x="3844" y="7286"/>
                  <a:pt x="4127" y="7569"/>
                </a:cubicBezTo>
                <a:cubicBezTo>
                  <a:pt x="4348" y="7821"/>
                  <a:pt x="4663" y="8042"/>
                  <a:pt x="4978" y="8168"/>
                </a:cubicBezTo>
                <a:lnTo>
                  <a:pt x="3812" y="9334"/>
                </a:lnTo>
                <a:cubicBezTo>
                  <a:pt x="3608" y="9538"/>
                  <a:pt x="3340" y="9641"/>
                  <a:pt x="3076" y="9641"/>
                </a:cubicBezTo>
                <a:cubicBezTo>
                  <a:pt x="2812" y="9641"/>
                  <a:pt x="2552" y="9538"/>
                  <a:pt x="2363" y="9334"/>
                </a:cubicBezTo>
                <a:cubicBezTo>
                  <a:pt x="1954" y="8956"/>
                  <a:pt x="1954" y="8294"/>
                  <a:pt x="2363" y="7884"/>
                </a:cubicBezTo>
                <a:lnTo>
                  <a:pt x="3497" y="6719"/>
                </a:lnTo>
                <a:close/>
                <a:moveTo>
                  <a:pt x="6112" y="4135"/>
                </a:moveTo>
                <a:cubicBezTo>
                  <a:pt x="6396" y="4261"/>
                  <a:pt x="6742" y="4450"/>
                  <a:pt x="6963" y="4702"/>
                </a:cubicBezTo>
                <a:cubicBezTo>
                  <a:pt x="7908" y="5648"/>
                  <a:pt x="7908" y="7128"/>
                  <a:pt x="6963" y="8073"/>
                </a:cubicBezTo>
                <a:lnTo>
                  <a:pt x="4757" y="10342"/>
                </a:lnTo>
                <a:cubicBezTo>
                  <a:pt x="4285" y="10814"/>
                  <a:pt x="3671" y="11051"/>
                  <a:pt x="3056" y="11051"/>
                </a:cubicBezTo>
                <a:cubicBezTo>
                  <a:pt x="2442" y="11051"/>
                  <a:pt x="1828" y="10814"/>
                  <a:pt x="1355" y="10342"/>
                </a:cubicBezTo>
                <a:cubicBezTo>
                  <a:pt x="945" y="9901"/>
                  <a:pt x="662" y="9271"/>
                  <a:pt x="662" y="8641"/>
                </a:cubicBezTo>
                <a:cubicBezTo>
                  <a:pt x="662" y="8010"/>
                  <a:pt x="882" y="7380"/>
                  <a:pt x="1355" y="6939"/>
                </a:cubicBezTo>
                <a:lnTo>
                  <a:pt x="3214" y="5081"/>
                </a:lnTo>
                <a:lnTo>
                  <a:pt x="3214" y="5081"/>
                </a:lnTo>
                <a:cubicBezTo>
                  <a:pt x="3182" y="5396"/>
                  <a:pt x="3214" y="5679"/>
                  <a:pt x="3245" y="5994"/>
                </a:cubicBezTo>
                <a:lnTo>
                  <a:pt x="1828" y="7443"/>
                </a:lnTo>
                <a:cubicBezTo>
                  <a:pt x="1166" y="8105"/>
                  <a:pt x="1166" y="9176"/>
                  <a:pt x="1828" y="9838"/>
                </a:cubicBezTo>
                <a:cubicBezTo>
                  <a:pt x="2174" y="10184"/>
                  <a:pt x="2623" y="10358"/>
                  <a:pt x="3064" y="10358"/>
                </a:cubicBezTo>
                <a:cubicBezTo>
                  <a:pt x="3505" y="10358"/>
                  <a:pt x="3938" y="10184"/>
                  <a:pt x="4253" y="9838"/>
                </a:cubicBezTo>
                <a:lnTo>
                  <a:pt x="6490" y="7569"/>
                </a:lnTo>
                <a:cubicBezTo>
                  <a:pt x="7152" y="6908"/>
                  <a:pt x="7152" y="5837"/>
                  <a:pt x="6490" y="5175"/>
                </a:cubicBezTo>
                <a:cubicBezTo>
                  <a:pt x="6207" y="4892"/>
                  <a:pt x="5892" y="4734"/>
                  <a:pt x="5514" y="4702"/>
                </a:cubicBezTo>
                <a:lnTo>
                  <a:pt x="6112" y="4135"/>
                </a:lnTo>
                <a:close/>
                <a:moveTo>
                  <a:pt x="8585" y="0"/>
                </a:moveTo>
                <a:cubicBezTo>
                  <a:pt x="7798" y="0"/>
                  <a:pt x="7010" y="308"/>
                  <a:pt x="6396" y="922"/>
                </a:cubicBezTo>
                <a:lnTo>
                  <a:pt x="4096" y="3190"/>
                </a:lnTo>
                <a:lnTo>
                  <a:pt x="882" y="6467"/>
                </a:lnTo>
                <a:cubicBezTo>
                  <a:pt x="315" y="7065"/>
                  <a:pt x="0" y="7821"/>
                  <a:pt x="0" y="8641"/>
                </a:cubicBezTo>
                <a:cubicBezTo>
                  <a:pt x="0" y="9460"/>
                  <a:pt x="315" y="10247"/>
                  <a:pt x="882" y="10814"/>
                </a:cubicBezTo>
                <a:cubicBezTo>
                  <a:pt x="1497" y="11413"/>
                  <a:pt x="2284" y="11712"/>
                  <a:pt x="3072" y="11712"/>
                </a:cubicBezTo>
                <a:cubicBezTo>
                  <a:pt x="3860" y="11712"/>
                  <a:pt x="4647" y="11413"/>
                  <a:pt x="5262" y="10814"/>
                </a:cubicBezTo>
                <a:cubicBezTo>
                  <a:pt x="8034" y="8010"/>
                  <a:pt x="6837" y="9145"/>
                  <a:pt x="10775" y="5301"/>
                </a:cubicBezTo>
                <a:cubicBezTo>
                  <a:pt x="12004" y="4072"/>
                  <a:pt x="12004" y="2151"/>
                  <a:pt x="10775" y="922"/>
                </a:cubicBezTo>
                <a:cubicBezTo>
                  <a:pt x="10161" y="308"/>
                  <a:pt x="9373" y="0"/>
                  <a:pt x="858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797111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034FCE-A3FB-A124-8AD6-DE04055A09A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93B2FCD-05BC-3097-BFA9-F05B8F8CDA5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CDE3A81-54A7-129C-0ECD-C37FCDA084E3}"/>
              </a:ext>
            </a:extLst>
          </p:cNvPr>
          <p:cNvSpPr txBox="1"/>
          <p:nvPr/>
        </p:nvSpPr>
        <p:spPr>
          <a:xfrm>
            <a:off x="2513150" y="1019069"/>
            <a:ext cx="7165700" cy="400110"/>
          </a:xfrm>
          <a:prstGeom prst="rect">
            <a:avLst/>
          </a:prstGeom>
          <a:noFill/>
        </p:spPr>
        <p:txBody>
          <a:bodyPr wrap="square" rtlCol="0">
            <a:spAutoFit/>
          </a:bodyPr>
          <a:lstStyle/>
          <a:p>
            <a:r>
              <a:rPr lang="en-US" sz="2000" b="1" dirty="0">
                <a:latin typeface="Alexandria" charset="0"/>
                <a:cs typeface="Alexandria" charset="0"/>
              </a:rPr>
              <a:t>E-mail Marketing</a:t>
            </a:r>
          </a:p>
        </p:txBody>
      </p:sp>
      <p:sp>
        <p:nvSpPr>
          <p:cNvPr id="5" name="Rectangle 4">
            <a:extLst>
              <a:ext uri="{FF2B5EF4-FFF2-40B4-BE49-F238E27FC236}">
                <a16:creationId xmlns:a16="http://schemas.microsoft.com/office/drawing/2014/main" id="{5C8192B8-D00B-9ECB-8156-CCAC9D0FE7B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270906-63CB-92A1-31D2-90983E094A0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40D0A56-1EA3-B9BE-9E16-D961B3D6B25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AD6DF831-1CB3-0854-DE42-A2E3ED3266C8}"/>
              </a:ext>
            </a:extLst>
          </p:cNvPr>
          <p:cNvSpPr txBox="1"/>
          <p:nvPr/>
        </p:nvSpPr>
        <p:spPr>
          <a:xfrm>
            <a:off x="1214179" y="2255954"/>
            <a:ext cx="9879101" cy="3613746"/>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Three methods are used when implementing email marketing:</a:t>
            </a:r>
          </a:p>
          <a:p>
            <a:pPr algn="just">
              <a:lnSpc>
                <a:spcPct val="150000"/>
              </a:lnSpc>
            </a:pPr>
            <a:r>
              <a:rPr lang="en-US" sz="1400" b="1" dirty="0">
                <a:latin typeface="Alexandria" charset="0"/>
                <a:cs typeface="Alexandria" charset="0"/>
              </a:rPr>
              <a:t>1. E-mail newsletter: </a:t>
            </a:r>
            <a:r>
              <a:rPr lang="en-US" sz="1400" dirty="0">
                <a:latin typeface="Alexandria" charset="0"/>
                <a:cs typeface="Alexandria" charset="0"/>
              </a:rPr>
              <a:t>Sending e-mails to consumers who sign up for a newsletter with information about news and developments about the product and brand. The aim is to establish a strong bond with the consumer rather than sales.</a:t>
            </a:r>
          </a:p>
          <a:p>
            <a:pPr algn="just">
              <a:lnSpc>
                <a:spcPct val="150000"/>
              </a:lnSpc>
            </a:pPr>
            <a:r>
              <a:rPr lang="en-US" sz="1400" b="1" dirty="0">
                <a:latin typeface="Alexandria" charset="0"/>
                <a:cs typeface="Alexandria" charset="0"/>
              </a:rPr>
              <a:t>2. Suggestion email: </a:t>
            </a:r>
            <a:r>
              <a:rPr lang="en-US" sz="1400" dirty="0">
                <a:latin typeface="Alexandria" charset="0"/>
                <a:cs typeface="Alexandria" charset="0"/>
              </a:rPr>
              <a:t>Sending e-mails to consumers who have shared their e-mail address with the business for any reason, with content about products and campaigns that may be of interest to them.</a:t>
            </a:r>
          </a:p>
          <a:p>
            <a:pPr algn="just">
              <a:lnSpc>
                <a:spcPct val="150000"/>
              </a:lnSpc>
            </a:pPr>
            <a:r>
              <a:rPr lang="en-US" sz="1400" b="1" dirty="0">
                <a:latin typeface="Alexandria" charset="0"/>
                <a:cs typeface="Alexandria" charset="0"/>
              </a:rPr>
              <a:t>3. Direct e-mail: </a:t>
            </a:r>
            <a:r>
              <a:rPr lang="en-US" sz="1400" dirty="0">
                <a:latin typeface="Alexandria" charset="0"/>
                <a:cs typeface="Alexandria" charset="0"/>
              </a:rPr>
              <a:t>These are e-mails that mobilize a consumer to purchase a product regardless of any membership or registration and offer personalized discounts. Within the scope of relationship marketing, e-mails celebrating the birthday of the consumer and including a discount coupon at a certain rate for the birthday can also be considered within the scope of direct e-mail.</a:t>
            </a:r>
          </a:p>
          <a:p>
            <a:pPr algn="just">
              <a:lnSpc>
                <a:spcPct val="150000"/>
              </a:lnSpc>
            </a:pPr>
            <a:r>
              <a:rPr lang="en-US" sz="1400" dirty="0">
                <a:latin typeface="Alexandria" charset="0"/>
                <a:cs typeface="Alexandria" charset="0"/>
              </a:rPr>
              <a:t> There is perhaps only one drawback of e-mail marketing. That is that the e-mails fall into the spam folder of the consumers in the target audience. In this case, the e-mail cannot reach the target audience, and e-mails that fall into the spam folder can be interpreted as fraud.</a:t>
            </a:r>
          </a:p>
        </p:txBody>
      </p:sp>
      <p:pic>
        <p:nvPicPr>
          <p:cNvPr id="7" name="Graphic 21">
            <a:extLst>
              <a:ext uri="{FF2B5EF4-FFF2-40B4-BE49-F238E27FC236}">
                <a16:creationId xmlns:a16="http://schemas.microsoft.com/office/drawing/2014/main" id="{845F28EE-D714-0AF6-B7F2-27EE9050C4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1F434810-F5CD-8744-4A60-AB62179EEB81}"/>
              </a:ext>
            </a:extLst>
          </p:cNvPr>
          <p:cNvSpPr/>
          <p:nvPr/>
        </p:nvSpPr>
        <p:spPr>
          <a:xfrm>
            <a:off x="4262846" y="604803"/>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Google Shape;7838;p57">
            <a:extLst>
              <a:ext uri="{FF2B5EF4-FFF2-40B4-BE49-F238E27FC236}">
                <a16:creationId xmlns:a16="http://schemas.microsoft.com/office/drawing/2014/main" id="{5EE07588-CCC1-50DE-134F-CA4984658820}"/>
              </a:ext>
            </a:extLst>
          </p:cNvPr>
          <p:cNvSpPr/>
          <p:nvPr/>
        </p:nvSpPr>
        <p:spPr>
          <a:xfrm>
            <a:off x="2808162" y="1833445"/>
            <a:ext cx="415379" cy="405309"/>
          </a:xfrm>
          <a:custGeom>
            <a:avLst/>
            <a:gdLst/>
            <a:ahLst/>
            <a:cxnLst/>
            <a:rect l="l" t="t" r="r" b="b"/>
            <a:pathLst>
              <a:path w="12004" h="11713" extrusionOk="0">
                <a:moveTo>
                  <a:pt x="8633" y="2088"/>
                </a:moveTo>
                <a:cubicBezTo>
                  <a:pt x="8900" y="2088"/>
                  <a:pt x="9168" y="2182"/>
                  <a:pt x="9357" y="2371"/>
                </a:cubicBezTo>
                <a:cubicBezTo>
                  <a:pt x="9767" y="2781"/>
                  <a:pt x="9767" y="3442"/>
                  <a:pt x="9357" y="3820"/>
                </a:cubicBezTo>
                <a:lnTo>
                  <a:pt x="8128" y="5018"/>
                </a:lnTo>
                <a:cubicBezTo>
                  <a:pt x="7939" y="4702"/>
                  <a:pt x="7750" y="4419"/>
                  <a:pt x="7498" y="4135"/>
                </a:cubicBezTo>
                <a:cubicBezTo>
                  <a:pt x="7278" y="3915"/>
                  <a:pt x="6994" y="3726"/>
                  <a:pt x="6679" y="3568"/>
                </a:cubicBezTo>
                <a:lnTo>
                  <a:pt x="7908" y="2371"/>
                </a:lnTo>
                <a:cubicBezTo>
                  <a:pt x="8097" y="2182"/>
                  <a:pt x="8365" y="2088"/>
                  <a:pt x="8633" y="2088"/>
                </a:cubicBezTo>
                <a:close/>
                <a:moveTo>
                  <a:pt x="5230" y="5333"/>
                </a:moveTo>
                <a:cubicBezTo>
                  <a:pt x="5514" y="5333"/>
                  <a:pt x="5829" y="5396"/>
                  <a:pt x="6018" y="5648"/>
                </a:cubicBezTo>
                <a:cubicBezTo>
                  <a:pt x="6207" y="5837"/>
                  <a:pt x="6333" y="6120"/>
                  <a:pt x="6333" y="6435"/>
                </a:cubicBezTo>
                <a:cubicBezTo>
                  <a:pt x="6049" y="6435"/>
                  <a:pt x="5766" y="6309"/>
                  <a:pt x="5545" y="6120"/>
                </a:cubicBezTo>
                <a:cubicBezTo>
                  <a:pt x="5356" y="5931"/>
                  <a:pt x="5230" y="5648"/>
                  <a:pt x="5230" y="5333"/>
                </a:cubicBezTo>
                <a:close/>
                <a:moveTo>
                  <a:pt x="8617" y="717"/>
                </a:moveTo>
                <a:cubicBezTo>
                  <a:pt x="9223" y="717"/>
                  <a:pt x="9830" y="953"/>
                  <a:pt x="10302" y="1426"/>
                </a:cubicBezTo>
                <a:cubicBezTo>
                  <a:pt x="11247" y="2340"/>
                  <a:pt x="11247" y="3883"/>
                  <a:pt x="10302" y="4828"/>
                </a:cubicBezTo>
                <a:lnTo>
                  <a:pt x="8381" y="6719"/>
                </a:lnTo>
                <a:cubicBezTo>
                  <a:pt x="8412" y="6404"/>
                  <a:pt x="8412" y="6089"/>
                  <a:pt x="8349" y="5774"/>
                </a:cubicBezTo>
                <a:lnTo>
                  <a:pt x="9798" y="4356"/>
                </a:lnTo>
                <a:cubicBezTo>
                  <a:pt x="10460" y="3663"/>
                  <a:pt x="10460" y="2560"/>
                  <a:pt x="9798" y="1930"/>
                </a:cubicBezTo>
                <a:cubicBezTo>
                  <a:pt x="9467" y="1599"/>
                  <a:pt x="9034" y="1434"/>
                  <a:pt x="8601" y="1434"/>
                </a:cubicBezTo>
                <a:cubicBezTo>
                  <a:pt x="8168" y="1434"/>
                  <a:pt x="7735" y="1599"/>
                  <a:pt x="7404" y="1930"/>
                </a:cubicBezTo>
                <a:cubicBezTo>
                  <a:pt x="7309" y="2025"/>
                  <a:pt x="5356" y="3946"/>
                  <a:pt x="5073" y="4230"/>
                </a:cubicBezTo>
                <a:cubicBezTo>
                  <a:pt x="4411" y="4892"/>
                  <a:pt x="4411" y="5963"/>
                  <a:pt x="5073" y="6624"/>
                </a:cubicBezTo>
                <a:cubicBezTo>
                  <a:pt x="5356" y="6908"/>
                  <a:pt x="5671" y="7065"/>
                  <a:pt x="6049" y="7097"/>
                </a:cubicBezTo>
                <a:lnTo>
                  <a:pt x="5514" y="7664"/>
                </a:lnTo>
                <a:cubicBezTo>
                  <a:pt x="5167" y="7538"/>
                  <a:pt x="4883" y="7349"/>
                  <a:pt x="4600" y="7097"/>
                </a:cubicBezTo>
                <a:cubicBezTo>
                  <a:pt x="3655" y="6152"/>
                  <a:pt x="3655" y="4671"/>
                  <a:pt x="4600" y="3726"/>
                </a:cubicBezTo>
                <a:lnTo>
                  <a:pt x="6931" y="1426"/>
                </a:lnTo>
                <a:cubicBezTo>
                  <a:pt x="7404" y="953"/>
                  <a:pt x="8010" y="717"/>
                  <a:pt x="8617" y="717"/>
                </a:cubicBezTo>
                <a:close/>
                <a:moveTo>
                  <a:pt x="3497" y="6719"/>
                </a:moveTo>
                <a:cubicBezTo>
                  <a:pt x="3655" y="7034"/>
                  <a:pt x="3844" y="7286"/>
                  <a:pt x="4127" y="7569"/>
                </a:cubicBezTo>
                <a:cubicBezTo>
                  <a:pt x="4348" y="7821"/>
                  <a:pt x="4663" y="8042"/>
                  <a:pt x="4978" y="8168"/>
                </a:cubicBezTo>
                <a:lnTo>
                  <a:pt x="3812" y="9334"/>
                </a:lnTo>
                <a:cubicBezTo>
                  <a:pt x="3608" y="9538"/>
                  <a:pt x="3340" y="9641"/>
                  <a:pt x="3076" y="9641"/>
                </a:cubicBezTo>
                <a:cubicBezTo>
                  <a:pt x="2812" y="9641"/>
                  <a:pt x="2552" y="9538"/>
                  <a:pt x="2363" y="9334"/>
                </a:cubicBezTo>
                <a:cubicBezTo>
                  <a:pt x="1954" y="8956"/>
                  <a:pt x="1954" y="8294"/>
                  <a:pt x="2363" y="7884"/>
                </a:cubicBezTo>
                <a:lnTo>
                  <a:pt x="3497" y="6719"/>
                </a:lnTo>
                <a:close/>
                <a:moveTo>
                  <a:pt x="6112" y="4135"/>
                </a:moveTo>
                <a:cubicBezTo>
                  <a:pt x="6396" y="4261"/>
                  <a:pt x="6742" y="4450"/>
                  <a:pt x="6963" y="4702"/>
                </a:cubicBezTo>
                <a:cubicBezTo>
                  <a:pt x="7908" y="5648"/>
                  <a:pt x="7908" y="7128"/>
                  <a:pt x="6963" y="8073"/>
                </a:cubicBezTo>
                <a:lnTo>
                  <a:pt x="4757" y="10342"/>
                </a:lnTo>
                <a:cubicBezTo>
                  <a:pt x="4285" y="10814"/>
                  <a:pt x="3671" y="11051"/>
                  <a:pt x="3056" y="11051"/>
                </a:cubicBezTo>
                <a:cubicBezTo>
                  <a:pt x="2442" y="11051"/>
                  <a:pt x="1828" y="10814"/>
                  <a:pt x="1355" y="10342"/>
                </a:cubicBezTo>
                <a:cubicBezTo>
                  <a:pt x="945" y="9901"/>
                  <a:pt x="662" y="9271"/>
                  <a:pt x="662" y="8641"/>
                </a:cubicBezTo>
                <a:cubicBezTo>
                  <a:pt x="662" y="8010"/>
                  <a:pt x="882" y="7380"/>
                  <a:pt x="1355" y="6939"/>
                </a:cubicBezTo>
                <a:lnTo>
                  <a:pt x="3214" y="5081"/>
                </a:lnTo>
                <a:lnTo>
                  <a:pt x="3214" y="5081"/>
                </a:lnTo>
                <a:cubicBezTo>
                  <a:pt x="3182" y="5396"/>
                  <a:pt x="3214" y="5679"/>
                  <a:pt x="3245" y="5994"/>
                </a:cubicBezTo>
                <a:lnTo>
                  <a:pt x="1828" y="7443"/>
                </a:lnTo>
                <a:cubicBezTo>
                  <a:pt x="1166" y="8105"/>
                  <a:pt x="1166" y="9176"/>
                  <a:pt x="1828" y="9838"/>
                </a:cubicBezTo>
                <a:cubicBezTo>
                  <a:pt x="2174" y="10184"/>
                  <a:pt x="2623" y="10358"/>
                  <a:pt x="3064" y="10358"/>
                </a:cubicBezTo>
                <a:cubicBezTo>
                  <a:pt x="3505" y="10358"/>
                  <a:pt x="3938" y="10184"/>
                  <a:pt x="4253" y="9838"/>
                </a:cubicBezTo>
                <a:lnTo>
                  <a:pt x="6490" y="7569"/>
                </a:lnTo>
                <a:cubicBezTo>
                  <a:pt x="7152" y="6908"/>
                  <a:pt x="7152" y="5837"/>
                  <a:pt x="6490" y="5175"/>
                </a:cubicBezTo>
                <a:cubicBezTo>
                  <a:pt x="6207" y="4892"/>
                  <a:pt x="5892" y="4734"/>
                  <a:pt x="5514" y="4702"/>
                </a:cubicBezTo>
                <a:lnTo>
                  <a:pt x="6112" y="4135"/>
                </a:lnTo>
                <a:close/>
                <a:moveTo>
                  <a:pt x="8585" y="0"/>
                </a:moveTo>
                <a:cubicBezTo>
                  <a:pt x="7798" y="0"/>
                  <a:pt x="7010" y="308"/>
                  <a:pt x="6396" y="922"/>
                </a:cubicBezTo>
                <a:lnTo>
                  <a:pt x="4096" y="3190"/>
                </a:lnTo>
                <a:lnTo>
                  <a:pt x="882" y="6467"/>
                </a:lnTo>
                <a:cubicBezTo>
                  <a:pt x="315" y="7065"/>
                  <a:pt x="0" y="7821"/>
                  <a:pt x="0" y="8641"/>
                </a:cubicBezTo>
                <a:cubicBezTo>
                  <a:pt x="0" y="9460"/>
                  <a:pt x="315" y="10247"/>
                  <a:pt x="882" y="10814"/>
                </a:cubicBezTo>
                <a:cubicBezTo>
                  <a:pt x="1497" y="11413"/>
                  <a:pt x="2284" y="11712"/>
                  <a:pt x="3072" y="11712"/>
                </a:cubicBezTo>
                <a:cubicBezTo>
                  <a:pt x="3860" y="11712"/>
                  <a:pt x="4647" y="11413"/>
                  <a:pt x="5262" y="10814"/>
                </a:cubicBezTo>
                <a:cubicBezTo>
                  <a:pt x="8034" y="8010"/>
                  <a:pt x="6837" y="9145"/>
                  <a:pt x="10775" y="5301"/>
                </a:cubicBezTo>
                <a:cubicBezTo>
                  <a:pt x="12004" y="4072"/>
                  <a:pt x="12004" y="2151"/>
                  <a:pt x="10775" y="922"/>
                </a:cubicBezTo>
                <a:cubicBezTo>
                  <a:pt x="10161" y="308"/>
                  <a:pt x="9373" y="0"/>
                  <a:pt x="858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932835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EB53A5-4DAC-C1CC-BB59-FD61A9DC73F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E386872-7719-59B0-A7BE-B4021DE5A6D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B5842C8-F02E-21EF-16F7-48911961A7F9}"/>
              </a:ext>
            </a:extLst>
          </p:cNvPr>
          <p:cNvSpPr txBox="1"/>
          <p:nvPr/>
        </p:nvSpPr>
        <p:spPr>
          <a:xfrm>
            <a:off x="2513150" y="1019069"/>
            <a:ext cx="7165700" cy="400110"/>
          </a:xfrm>
          <a:prstGeom prst="rect">
            <a:avLst/>
          </a:prstGeom>
          <a:noFill/>
        </p:spPr>
        <p:txBody>
          <a:bodyPr wrap="square" rtlCol="0">
            <a:spAutoFit/>
          </a:bodyPr>
          <a:lstStyle/>
          <a:p>
            <a:r>
              <a:rPr lang="en-US" sz="2000" b="1" dirty="0">
                <a:latin typeface="Alexandria" charset="0"/>
                <a:cs typeface="Alexandria" charset="0"/>
              </a:rPr>
              <a:t>Key Considerations for Email Marketing</a:t>
            </a:r>
          </a:p>
        </p:txBody>
      </p:sp>
      <p:sp>
        <p:nvSpPr>
          <p:cNvPr id="5" name="Rectangle 4">
            <a:extLst>
              <a:ext uri="{FF2B5EF4-FFF2-40B4-BE49-F238E27FC236}">
                <a16:creationId xmlns:a16="http://schemas.microsoft.com/office/drawing/2014/main" id="{D661F10D-6BA2-C53F-53AE-A461384A00E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6250A6C-4E98-0F3E-939C-82A802985563}"/>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78EBE2C-F621-E2BB-A47E-C309A0A7857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2A902296-8413-F60A-5E23-9702D434C90B}"/>
              </a:ext>
            </a:extLst>
          </p:cNvPr>
          <p:cNvSpPr txBox="1"/>
          <p:nvPr/>
        </p:nvSpPr>
        <p:spPr>
          <a:xfrm>
            <a:off x="786476" y="2095405"/>
            <a:ext cx="10463216" cy="3936912"/>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en-US" sz="1400" b="1" dirty="0">
                <a:latin typeface="Alexandria" charset="0"/>
                <a:cs typeface="Alexandria" charset="0"/>
              </a:rPr>
              <a:t>Timing and Frequency: </a:t>
            </a:r>
            <a:r>
              <a:rPr lang="en-US" sz="1400" dirty="0">
                <a:latin typeface="Alexandria" charset="0"/>
                <a:cs typeface="Alexandria" charset="0"/>
              </a:rPr>
              <a:t>This refers to when messages are sent and how often a marketer initiates email outreach. It is essential to determine the optimal sending time based on dedicated analyses. Moreover, the number of sends should be carefully managed, as over messaging may dilute the message’s impact.</a:t>
            </a:r>
          </a:p>
          <a:p>
            <a:pPr marL="285750" indent="-285750" algn="just">
              <a:lnSpc>
                <a:spcPct val="150000"/>
              </a:lnSpc>
              <a:buFont typeface="Wingdings" panose="05000000000000000000" pitchFamily="2" charset="2"/>
              <a:buChar char="§"/>
            </a:pPr>
            <a:r>
              <a:rPr lang="en-US" sz="1400" b="1" dirty="0">
                <a:latin typeface="Alexandria" charset="0"/>
                <a:cs typeface="Alexandria" charset="0"/>
              </a:rPr>
              <a:t>Subject Line Field: </a:t>
            </a:r>
            <a:r>
              <a:rPr lang="en-US" sz="1400" dirty="0">
                <a:latin typeface="Alexandria" charset="0"/>
                <a:cs typeface="Alexandria" charset="0"/>
              </a:rPr>
              <a:t>The subject line is a crucial formal element that enables the recipient to grasp the message’s content at a glance. It also signals respect for the customer and their time, an aspect that becomes especially important for recipients who receive numerous emails daily.</a:t>
            </a:r>
          </a:p>
          <a:p>
            <a:pPr marL="285750" indent="-285750" algn="just">
              <a:lnSpc>
                <a:spcPct val="150000"/>
              </a:lnSpc>
              <a:buFont typeface="Wingdings" panose="05000000000000000000" pitchFamily="2" charset="2"/>
              <a:buChar char="§"/>
            </a:pPr>
            <a:r>
              <a:rPr lang="en-US" sz="1400" b="1" dirty="0">
                <a:latin typeface="Alexandria" charset="0"/>
                <a:cs typeface="Alexandria" charset="0"/>
              </a:rPr>
              <a:t>Email Title (Within the Message): </a:t>
            </a:r>
            <a:r>
              <a:rPr lang="en-US" sz="1400" dirty="0">
                <a:latin typeface="Alexandria" charset="0"/>
                <a:cs typeface="Alexandria" charset="0"/>
              </a:rPr>
              <a:t>Distinct from the subject line, the email title appears inside the body of the message. It should be formatted so that it clearly stands out from the main text, thereby re orienting the reader to the topic.</a:t>
            </a:r>
          </a:p>
          <a:p>
            <a:pPr marL="285750" indent="-285750" algn="just">
              <a:lnSpc>
                <a:spcPct val="150000"/>
              </a:lnSpc>
              <a:buFont typeface="Wingdings" panose="05000000000000000000" pitchFamily="2" charset="2"/>
              <a:buChar char="§"/>
            </a:pPr>
            <a:r>
              <a:rPr lang="en-US" sz="1400" b="1" dirty="0">
                <a:latin typeface="Alexandria" charset="0"/>
                <a:cs typeface="Alexandria" charset="0"/>
              </a:rPr>
              <a:t>Message Length:</a:t>
            </a:r>
            <a:r>
              <a:rPr lang="en-US" sz="1400" dirty="0">
                <a:latin typeface="Alexandria" charset="0"/>
                <a:cs typeface="Alexandria" charset="0"/>
              </a:rPr>
              <a:t> The message should focus on conveying the intended points clearly and concisely, in order to avoid reader fatigue and the consequent risk of the message being ignored.</a:t>
            </a:r>
          </a:p>
          <a:p>
            <a:pPr marL="285750" indent="-285750" algn="just">
              <a:lnSpc>
                <a:spcPct val="150000"/>
              </a:lnSpc>
              <a:buFont typeface="Wingdings" panose="05000000000000000000" pitchFamily="2" charset="2"/>
              <a:buChar char="§"/>
            </a:pPr>
            <a:r>
              <a:rPr lang="en-US" sz="1400" b="1" dirty="0">
                <a:latin typeface="Alexandria" charset="0"/>
                <a:cs typeface="Alexandria" charset="0"/>
              </a:rPr>
              <a:t>Organization’s Brand Mark (Logo): </a:t>
            </a:r>
            <a:r>
              <a:rPr lang="en-US" sz="1400" dirty="0">
                <a:latin typeface="Alexandria" charset="0"/>
                <a:cs typeface="Alexandria" charset="0"/>
              </a:rPr>
              <a:t>The organization’s logo is typically placed at the top left of the email. It plays a significant role in reinforcing the organization’s brand image in the minds of recipients, while also conveying professionalism and credibility.</a:t>
            </a:r>
          </a:p>
        </p:txBody>
      </p:sp>
      <p:pic>
        <p:nvPicPr>
          <p:cNvPr id="7" name="Graphic 21">
            <a:extLst>
              <a:ext uri="{FF2B5EF4-FFF2-40B4-BE49-F238E27FC236}">
                <a16:creationId xmlns:a16="http://schemas.microsoft.com/office/drawing/2014/main" id="{6BE84540-30FC-4944-4668-CDC158454A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B8745D4F-CF4B-6B63-8F1D-525159B8E6E9}"/>
              </a:ext>
            </a:extLst>
          </p:cNvPr>
          <p:cNvSpPr/>
          <p:nvPr/>
        </p:nvSpPr>
        <p:spPr>
          <a:xfrm>
            <a:off x="4262846" y="604803"/>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Google Shape;7838;p57">
            <a:extLst>
              <a:ext uri="{FF2B5EF4-FFF2-40B4-BE49-F238E27FC236}">
                <a16:creationId xmlns:a16="http://schemas.microsoft.com/office/drawing/2014/main" id="{20CF85F5-D654-7ED8-80AB-9EF8FC0EC412}"/>
              </a:ext>
            </a:extLst>
          </p:cNvPr>
          <p:cNvSpPr/>
          <p:nvPr/>
        </p:nvSpPr>
        <p:spPr>
          <a:xfrm>
            <a:off x="2808162" y="1797484"/>
            <a:ext cx="415379" cy="405309"/>
          </a:xfrm>
          <a:custGeom>
            <a:avLst/>
            <a:gdLst/>
            <a:ahLst/>
            <a:cxnLst/>
            <a:rect l="l" t="t" r="r" b="b"/>
            <a:pathLst>
              <a:path w="12004" h="11713" extrusionOk="0">
                <a:moveTo>
                  <a:pt x="8633" y="2088"/>
                </a:moveTo>
                <a:cubicBezTo>
                  <a:pt x="8900" y="2088"/>
                  <a:pt x="9168" y="2182"/>
                  <a:pt x="9357" y="2371"/>
                </a:cubicBezTo>
                <a:cubicBezTo>
                  <a:pt x="9767" y="2781"/>
                  <a:pt x="9767" y="3442"/>
                  <a:pt x="9357" y="3820"/>
                </a:cubicBezTo>
                <a:lnTo>
                  <a:pt x="8128" y="5018"/>
                </a:lnTo>
                <a:cubicBezTo>
                  <a:pt x="7939" y="4702"/>
                  <a:pt x="7750" y="4419"/>
                  <a:pt x="7498" y="4135"/>
                </a:cubicBezTo>
                <a:cubicBezTo>
                  <a:pt x="7278" y="3915"/>
                  <a:pt x="6994" y="3726"/>
                  <a:pt x="6679" y="3568"/>
                </a:cubicBezTo>
                <a:lnTo>
                  <a:pt x="7908" y="2371"/>
                </a:lnTo>
                <a:cubicBezTo>
                  <a:pt x="8097" y="2182"/>
                  <a:pt x="8365" y="2088"/>
                  <a:pt x="8633" y="2088"/>
                </a:cubicBezTo>
                <a:close/>
                <a:moveTo>
                  <a:pt x="5230" y="5333"/>
                </a:moveTo>
                <a:cubicBezTo>
                  <a:pt x="5514" y="5333"/>
                  <a:pt x="5829" y="5396"/>
                  <a:pt x="6018" y="5648"/>
                </a:cubicBezTo>
                <a:cubicBezTo>
                  <a:pt x="6207" y="5837"/>
                  <a:pt x="6333" y="6120"/>
                  <a:pt x="6333" y="6435"/>
                </a:cubicBezTo>
                <a:cubicBezTo>
                  <a:pt x="6049" y="6435"/>
                  <a:pt x="5766" y="6309"/>
                  <a:pt x="5545" y="6120"/>
                </a:cubicBezTo>
                <a:cubicBezTo>
                  <a:pt x="5356" y="5931"/>
                  <a:pt x="5230" y="5648"/>
                  <a:pt x="5230" y="5333"/>
                </a:cubicBezTo>
                <a:close/>
                <a:moveTo>
                  <a:pt x="8617" y="717"/>
                </a:moveTo>
                <a:cubicBezTo>
                  <a:pt x="9223" y="717"/>
                  <a:pt x="9830" y="953"/>
                  <a:pt x="10302" y="1426"/>
                </a:cubicBezTo>
                <a:cubicBezTo>
                  <a:pt x="11247" y="2340"/>
                  <a:pt x="11247" y="3883"/>
                  <a:pt x="10302" y="4828"/>
                </a:cubicBezTo>
                <a:lnTo>
                  <a:pt x="8381" y="6719"/>
                </a:lnTo>
                <a:cubicBezTo>
                  <a:pt x="8412" y="6404"/>
                  <a:pt x="8412" y="6089"/>
                  <a:pt x="8349" y="5774"/>
                </a:cubicBezTo>
                <a:lnTo>
                  <a:pt x="9798" y="4356"/>
                </a:lnTo>
                <a:cubicBezTo>
                  <a:pt x="10460" y="3663"/>
                  <a:pt x="10460" y="2560"/>
                  <a:pt x="9798" y="1930"/>
                </a:cubicBezTo>
                <a:cubicBezTo>
                  <a:pt x="9467" y="1599"/>
                  <a:pt x="9034" y="1434"/>
                  <a:pt x="8601" y="1434"/>
                </a:cubicBezTo>
                <a:cubicBezTo>
                  <a:pt x="8168" y="1434"/>
                  <a:pt x="7735" y="1599"/>
                  <a:pt x="7404" y="1930"/>
                </a:cubicBezTo>
                <a:cubicBezTo>
                  <a:pt x="7309" y="2025"/>
                  <a:pt x="5356" y="3946"/>
                  <a:pt x="5073" y="4230"/>
                </a:cubicBezTo>
                <a:cubicBezTo>
                  <a:pt x="4411" y="4892"/>
                  <a:pt x="4411" y="5963"/>
                  <a:pt x="5073" y="6624"/>
                </a:cubicBezTo>
                <a:cubicBezTo>
                  <a:pt x="5356" y="6908"/>
                  <a:pt x="5671" y="7065"/>
                  <a:pt x="6049" y="7097"/>
                </a:cubicBezTo>
                <a:lnTo>
                  <a:pt x="5514" y="7664"/>
                </a:lnTo>
                <a:cubicBezTo>
                  <a:pt x="5167" y="7538"/>
                  <a:pt x="4883" y="7349"/>
                  <a:pt x="4600" y="7097"/>
                </a:cubicBezTo>
                <a:cubicBezTo>
                  <a:pt x="3655" y="6152"/>
                  <a:pt x="3655" y="4671"/>
                  <a:pt x="4600" y="3726"/>
                </a:cubicBezTo>
                <a:lnTo>
                  <a:pt x="6931" y="1426"/>
                </a:lnTo>
                <a:cubicBezTo>
                  <a:pt x="7404" y="953"/>
                  <a:pt x="8010" y="717"/>
                  <a:pt x="8617" y="717"/>
                </a:cubicBezTo>
                <a:close/>
                <a:moveTo>
                  <a:pt x="3497" y="6719"/>
                </a:moveTo>
                <a:cubicBezTo>
                  <a:pt x="3655" y="7034"/>
                  <a:pt x="3844" y="7286"/>
                  <a:pt x="4127" y="7569"/>
                </a:cubicBezTo>
                <a:cubicBezTo>
                  <a:pt x="4348" y="7821"/>
                  <a:pt x="4663" y="8042"/>
                  <a:pt x="4978" y="8168"/>
                </a:cubicBezTo>
                <a:lnTo>
                  <a:pt x="3812" y="9334"/>
                </a:lnTo>
                <a:cubicBezTo>
                  <a:pt x="3608" y="9538"/>
                  <a:pt x="3340" y="9641"/>
                  <a:pt x="3076" y="9641"/>
                </a:cubicBezTo>
                <a:cubicBezTo>
                  <a:pt x="2812" y="9641"/>
                  <a:pt x="2552" y="9538"/>
                  <a:pt x="2363" y="9334"/>
                </a:cubicBezTo>
                <a:cubicBezTo>
                  <a:pt x="1954" y="8956"/>
                  <a:pt x="1954" y="8294"/>
                  <a:pt x="2363" y="7884"/>
                </a:cubicBezTo>
                <a:lnTo>
                  <a:pt x="3497" y="6719"/>
                </a:lnTo>
                <a:close/>
                <a:moveTo>
                  <a:pt x="6112" y="4135"/>
                </a:moveTo>
                <a:cubicBezTo>
                  <a:pt x="6396" y="4261"/>
                  <a:pt x="6742" y="4450"/>
                  <a:pt x="6963" y="4702"/>
                </a:cubicBezTo>
                <a:cubicBezTo>
                  <a:pt x="7908" y="5648"/>
                  <a:pt x="7908" y="7128"/>
                  <a:pt x="6963" y="8073"/>
                </a:cubicBezTo>
                <a:lnTo>
                  <a:pt x="4757" y="10342"/>
                </a:lnTo>
                <a:cubicBezTo>
                  <a:pt x="4285" y="10814"/>
                  <a:pt x="3671" y="11051"/>
                  <a:pt x="3056" y="11051"/>
                </a:cubicBezTo>
                <a:cubicBezTo>
                  <a:pt x="2442" y="11051"/>
                  <a:pt x="1828" y="10814"/>
                  <a:pt x="1355" y="10342"/>
                </a:cubicBezTo>
                <a:cubicBezTo>
                  <a:pt x="945" y="9901"/>
                  <a:pt x="662" y="9271"/>
                  <a:pt x="662" y="8641"/>
                </a:cubicBezTo>
                <a:cubicBezTo>
                  <a:pt x="662" y="8010"/>
                  <a:pt x="882" y="7380"/>
                  <a:pt x="1355" y="6939"/>
                </a:cubicBezTo>
                <a:lnTo>
                  <a:pt x="3214" y="5081"/>
                </a:lnTo>
                <a:lnTo>
                  <a:pt x="3214" y="5081"/>
                </a:lnTo>
                <a:cubicBezTo>
                  <a:pt x="3182" y="5396"/>
                  <a:pt x="3214" y="5679"/>
                  <a:pt x="3245" y="5994"/>
                </a:cubicBezTo>
                <a:lnTo>
                  <a:pt x="1828" y="7443"/>
                </a:lnTo>
                <a:cubicBezTo>
                  <a:pt x="1166" y="8105"/>
                  <a:pt x="1166" y="9176"/>
                  <a:pt x="1828" y="9838"/>
                </a:cubicBezTo>
                <a:cubicBezTo>
                  <a:pt x="2174" y="10184"/>
                  <a:pt x="2623" y="10358"/>
                  <a:pt x="3064" y="10358"/>
                </a:cubicBezTo>
                <a:cubicBezTo>
                  <a:pt x="3505" y="10358"/>
                  <a:pt x="3938" y="10184"/>
                  <a:pt x="4253" y="9838"/>
                </a:cubicBezTo>
                <a:lnTo>
                  <a:pt x="6490" y="7569"/>
                </a:lnTo>
                <a:cubicBezTo>
                  <a:pt x="7152" y="6908"/>
                  <a:pt x="7152" y="5837"/>
                  <a:pt x="6490" y="5175"/>
                </a:cubicBezTo>
                <a:cubicBezTo>
                  <a:pt x="6207" y="4892"/>
                  <a:pt x="5892" y="4734"/>
                  <a:pt x="5514" y="4702"/>
                </a:cubicBezTo>
                <a:lnTo>
                  <a:pt x="6112" y="4135"/>
                </a:lnTo>
                <a:close/>
                <a:moveTo>
                  <a:pt x="8585" y="0"/>
                </a:moveTo>
                <a:cubicBezTo>
                  <a:pt x="7798" y="0"/>
                  <a:pt x="7010" y="308"/>
                  <a:pt x="6396" y="922"/>
                </a:cubicBezTo>
                <a:lnTo>
                  <a:pt x="4096" y="3190"/>
                </a:lnTo>
                <a:lnTo>
                  <a:pt x="882" y="6467"/>
                </a:lnTo>
                <a:cubicBezTo>
                  <a:pt x="315" y="7065"/>
                  <a:pt x="0" y="7821"/>
                  <a:pt x="0" y="8641"/>
                </a:cubicBezTo>
                <a:cubicBezTo>
                  <a:pt x="0" y="9460"/>
                  <a:pt x="315" y="10247"/>
                  <a:pt x="882" y="10814"/>
                </a:cubicBezTo>
                <a:cubicBezTo>
                  <a:pt x="1497" y="11413"/>
                  <a:pt x="2284" y="11712"/>
                  <a:pt x="3072" y="11712"/>
                </a:cubicBezTo>
                <a:cubicBezTo>
                  <a:pt x="3860" y="11712"/>
                  <a:pt x="4647" y="11413"/>
                  <a:pt x="5262" y="10814"/>
                </a:cubicBezTo>
                <a:cubicBezTo>
                  <a:pt x="8034" y="8010"/>
                  <a:pt x="6837" y="9145"/>
                  <a:pt x="10775" y="5301"/>
                </a:cubicBezTo>
                <a:cubicBezTo>
                  <a:pt x="12004" y="4072"/>
                  <a:pt x="12004" y="2151"/>
                  <a:pt x="10775" y="922"/>
                </a:cubicBezTo>
                <a:cubicBezTo>
                  <a:pt x="10161" y="308"/>
                  <a:pt x="9373" y="0"/>
                  <a:pt x="858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4580872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9D8BCB-A89A-57DF-D0AE-D483495E0EC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60AE30-DFFA-9AB4-B17E-B1FB2FD66F8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F93B35E-1417-6039-4AB0-C9A0B2AF489A}"/>
              </a:ext>
            </a:extLst>
          </p:cNvPr>
          <p:cNvSpPr txBox="1"/>
          <p:nvPr/>
        </p:nvSpPr>
        <p:spPr>
          <a:xfrm>
            <a:off x="2513150" y="1019069"/>
            <a:ext cx="7165700" cy="400110"/>
          </a:xfrm>
          <a:prstGeom prst="rect">
            <a:avLst/>
          </a:prstGeom>
          <a:noFill/>
        </p:spPr>
        <p:txBody>
          <a:bodyPr wrap="square" rtlCol="0">
            <a:spAutoFit/>
          </a:bodyPr>
          <a:lstStyle/>
          <a:p>
            <a:r>
              <a:rPr lang="en-US" sz="2000" b="1" dirty="0">
                <a:latin typeface="Alexandria" charset="0"/>
                <a:cs typeface="Alexandria" charset="0"/>
              </a:rPr>
              <a:t>Key Considerations for Email Marketing</a:t>
            </a:r>
          </a:p>
        </p:txBody>
      </p:sp>
      <p:sp>
        <p:nvSpPr>
          <p:cNvPr id="5" name="Rectangle 4">
            <a:extLst>
              <a:ext uri="{FF2B5EF4-FFF2-40B4-BE49-F238E27FC236}">
                <a16:creationId xmlns:a16="http://schemas.microsoft.com/office/drawing/2014/main" id="{58333B3E-E2EB-1BB6-F48A-98155C85180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8FDBE7D-D49B-CAFE-F2E8-8F0664F8D66A}"/>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39C6BFE-08BF-2B6A-C863-EFE76FEC20D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60A09EA5-8502-C522-D5E9-E7B46B41CA03}"/>
              </a:ext>
            </a:extLst>
          </p:cNvPr>
          <p:cNvSpPr txBox="1"/>
          <p:nvPr/>
        </p:nvSpPr>
        <p:spPr>
          <a:xfrm>
            <a:off x="1111584" y="2441585"/>
            <a:ext cx="9428597" cy="3290581"/>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en-US" sz="1400" b="1" dirty="0">
                <a:latin typeface="Alexandria" charset="0"/>
                <a:cs typeface="Alexandria" charset="0"/>
              </a:rPr>
              <a:t>Use of Visual Aids:</a:t>
            </a:r>
            <a:r>
              <a:rPr lang="en-US" sz="1400" dirty="0">
                <a:latin typeface="Alexandria" charset="0"/>
                <a:cs typeface="Alexandria" charset="0"/>
              </a:rPr>
              <a:t> Visual elements such as tables, figures, and charts can communicate substantial information without resorting to lengthy paragraphs. These visuals, however, should remain simple and easy to interpret.</a:t>
            </a:r>
          </a:p>
          <a:p>
            <a:pPr marL="285750" indent="-285750" algn="just">
              <a:lnSpc>
                <a:spcPct val="150000"/>
              </a:lnSpc>
              <a:buFont typeface="Wingdings" panose="05000000000000000000" pitchFamily="2" charset="2"/>
              <a:buChar char="§"/>
            </a:pPr>
            <a:r>
              <a:rPr lang="en-US" sz="1400" b="1" dirty="0">
                <a:latin typeface="Alexandria" charset="0"/>
                <a:cs typeface="Alexandria" charset="0"/>
              </a:rPr>
              <a:t>Inclusion of Hyperlinks:</a:t>
            </a:r>
            <a:r>
              <a:rPr lang="en-US" sz="1400" dirty="0">
                <a:latin typeface="Alexandria" charset="0"/>
                <a:cs typeface="Alexandria" charset="0"/>
              </a:rPr>
              <a:t> Embedding hyperlinks allows readers to access additional information on specific topics within the email or to navigate to related destinations (e.g., the organization’s website or Facebook page). Overuse should be avoided, as it may undermine the message’s clarity and purpose.</a:t>
            </a:r>
          </a:p>
          <a:p>
            <a:pPr marL="285750" indent="-285750" algn="just">
              <a:lnSpc>
                <a:spcPct val="150000"/>
              </a:lnSpc>
              <a:buFont typeface="Wingdings" panose="05000000000000000000" pitchFamily="2" charset="2"/>
              <a:buChar char="§"/>
            </a:pPr>
            <a:r>
              <a:rPr lang="en-US" sz="1400" b="1" dirty="0">
                <a:latin typeface="Alexandria" charset="0"/>
                <a:cs typeface="Alexandria" charset="0"/>
              </a:rPr>
              <a:t>Animations and Effects:</a:t>
            </a:r>
            <a:r>
              <a:rPr lang="en-US" sz="1400" dirty="0">
                <a:latin typeface="Alexandria" charset="0"/>
                <a:cs typeface="Alexandria" charset="0"/>
              </a:rPr>
              <a:t> Elements such as emoticons or visual and audio effects can enhance appeal and engagement. Nevertheless, excessive use may detract from the message’s formality.</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1400" b="1" i="0" u="none" strike="noStrike" kern="1200" cap="none" spc="0" normalizeH="0" baseline="0" noProof="0" dirty="0">
                <a:ln>
                  <a:noFill/>
                </a:ln>
                <a:solidFill>
                  <a:prstClr val="black"/>
                </a:solidFill>
                <a:effectLst/>
                <a:uLnTx/>
                <a:uFillTx/>
                <a:latin typeface="Alexandria"/>
                <a:ea typeface="+mn-ea"/>
                <a:cs typeface="+mn-cs"/>
              </a:rPr>
              <a:t>Personalization:</a:t>
            </a:r>
            <a:r>
              <a:rPr kumimoji="0" lang="en-US" sz="1400" b="0" i="0" u="none" strike="noStrike" kern="1200" cap="none" spc="0" normalizeH="0" baseline="0" noProof="0" dirty="0">
                <a:ln>
                  <a:noFill/>
                </a:ln>
                <a:solidFill>
                  <a:prstClr val="black"/>
                </a:solidFill>
                <a:effectLst/>
                <a:uLnTx/>
                <a:uFillTx/>
                <a:latin typeface="Alexandria"/>
                <a:ea typeface="+mn-ea"/>
                <a:cs typeface="+mn-cs"/>
              </a:rPr>
              <a:t> Messages should be tailored to the characteristics of users and recipient groups. As the number of recipients grows, messages tend to become more general, and vice versa. Segmenting recipients into groups and lists can help strike an appropriate balance.</a:t>
            </a:r>
          </a:p>
        </p:txBody>
      </p:sp>
      <p:pic>
        <p:nvPicPr>
          <p:cNvPr id="7" name="Graphic 21">
            <a:extLst>
              <a:ext uri="{FF2B5EF4-FFF2-40B4-BE49-F238E27FC236}">
                <a16:creationId xmlns:a16="http://schemas.microsoft.com/office/drawing/2014/main" id="{993E1D66-5CF9-A192-70A9-DAFE701C44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C7D22DC9-BA3E-A72E-A3E2-5D0C3BEEEE89}"/>
              </a:ext>
            </a:extLst>
          </p:cNvPr>
          <p:cNvSpPr/>
          <p:nvPr/>
        </p:nvSpPr>
        <p:spPr>
          <a:xfrm>
            <a:off x="4262846" y="604803"/>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Google Shape;7838;p57">
            <a:extLst>
              <a:ext uri="{FF2B5EF4-FFF2-40B4-BE49-F238E27FC236}">
                <a16:creationId xmlns:a16="http://schemas.microsoft.com/office/drawing/2014/main" id="{130B9CC9-7936-1E50-8F1C-D601696F53FD}"/>
              </a:ext>
            </a:extLst>
          </p:cNvPr>
          <p:cNvSpPr/>
          <p:nvPr/>
        </p:nvSpPr>
        <p:spPr>
          <a:xfrm>
            <a:off x="2808162" y="1833445"/>
            <a:ext cx="415379" cy="405309"/>
          </a:xfrm>
          <a:custGeom>
            <a:avLst/>
            <a:gdLst/>
            <a:ahLst/>
            <a:cxnLst/>
            <a:rect l="l" t="t" r="r" b="b"/>
            <a:pathLst>
              <a:path w="12004" h="11713" extrusionOk="0">
                <a:moveTo>
                  <a:pt x="8633" y="2088"/>
                </a:moveTo>
                <a:cubicBezTo>
                  <a:pt x="8900" y="2088"/>
                  <a:pt x="9168" y="2182"/>
                  <a:pt x="9357" y="2371"/>
                </a:cubicBezTo>
                <a:cubicBezTo>
                  <a:pt x="9767" y="2781"/>
                  <a:pt x="9767" y="3442"/>
                  <a:pt x="9357" y="3820"/>
                </a:cubicBezTo>
                <a:lnTo>
                  <a:pt x="8128" y="5018"/>
                </a:lnTo>
                <a:cubicBezTo>
                  <a:pt x="7939" y="4702"/>
                  <a:pt x="7750" y="4419"/>
                  <a:pt x="7498" y="4135"/>
                </a:cubicBezTo>
                <a:cubicBezTo>
                  <a:pt x="7278" y="3915"/>
                  <a:pt x="6994" y="3726"/>
                  <a:pt x="6679" y="3568"/>
                </a:cubicBezTo>
                <a:lnTo>
                  <a:pt x="7908" y="2371"/>
                </a:lnTo>
                <a:cubicBezTo>
                  <a:pt x="8097" y="2182"/>
                  <a:pt x="8365" y="2088"/>
                  <a:pt x="8633" y="2088"/>
                </a:cubicBezTo>
                <a:close/>
                <a:moveTo>
                  <a:pt x="5230" y="5333"/>
                </a:moveTo>
                <a:cubicBezTo>
                  <a:pt x="5514" y="5333"/>
                  <a:pt x="5829" y="5396"/>
                  <a:pt x="6018" y="5648"/>
                </a:cubicBezTo>
                <a:cubicBezTo>
                  <a:pt x="6207" y="5837"/>
                  <a:pt x="6333" y="6120"/>
                  <a:pt x="6333" y="6435"/>
                </a:cubicBezTo>
                <a:cubicBezTo>
                  <a:pt x="6049" y="6435"/>
                  <a:pt x="5766" y="6309"/>
                  <a:pt x="5545" y="6120"/>
                </a:cubicBezTo>
                <a:cubicBezTo>
                  <a:pt x="5356" y="5931"/>
                  <a:pt x="5230" y="5648"/>
                  <a:pt x="5230" y="5333"/>
                </a:cubicBezTo>
                <a:close/>
                <a:moveTo>
                  <a:pt x="8617" y="717"/>
                </a:moveTo>
                <a:cubicBezTo>
                  <a:pt x="9223" y="717"/>
                  <a:pt x="9830" y="953"/>
                  <a:pt x="10302" y="1426"/>
                </a:cubicBezTo>
                <a:cubicBezTo>
                  <a:pt x="11247" y="2340"/>
                  <a:pt x="11247" y="3883"/>
                  <a:pt x="10302" y="4828"/>
                </a:cubicBezTo>
                <a:lnTo>
                  <a:pt x="8381" y="6719"/>
                </a:lnTo>
                <a:cubicBezTo>
                  <a:pt x="8412" y="6404"/>
                  <a:pt x="8412" y="6089"/>
                  <a:pt x="8349" y="5774"/>
                </a:cubicBezTo>
                <a:lnTo>
                  <a:pt x="9798" y="4356"/>
                </a:lnTo>
                <a:cubicBezTo>
                  <a:pt x="10460" y="3663"/>
                  <a:pt x="10460" y="2560"/>
                  <a:pt x="9798" y="1930"/>
                </a:cubicBezTo>
                <a:cubicBezTo>
                  <a:pt x="9467" y="1599"/>
                  <a:pt x="9034" y="1434"/>
                  <a:pt x="8601" y="1434"/>
                </a:cubicBezTo>
                <a:cubicBezTo>
                  <a:pt x="8168" y="1434"/>
                  <a:pt x="7735" y="1599"/>
                  <a:pt x="7404" y="1930"/>
                </a:cubicBezTo>
                <a:cubicBezTo>
                  <a:pt x="7309" y="2025"/>
                  <a:pt x="5356" y="3946"/>
                  <a:pt x="5073" y="4230"/>
                </a:cubicBezTo>
                <a:cubicBezTo>
                  <a:pt x="4411" y="4892"/>
                  <a:pt x="4411" y="5963"/>
                  <a:pt x="5073" y="6624"/>
                </a:cubicBezTo>
                <a:cubicBezTo>
                  <a:pt x="5356" y="6908"/>
                  <a:pt x="5671" y="7065"/>
                  <a:pt x="6049" y="7097"/>
                </a:cubicBezTo>
                <a:lnTo>
                  <a:pt x="5514" y="7664"/>
                </a:lnTo>
                <a:cubicBezTo>
                  <a:pt x="5167" y="7538"/>
                  <a:pt x="4883" y="7349"/>
                  <a:pt x="4600" y="7097"/>
                </a:cubicBezTo>
                <a:cubicBezTo>
                  <a:pt x="3655" y="6152"/>
                  <a:pt x="3655" y="4671"/>
                  <a:pt x="4600" y="3726"/>
                </a:cubicBezTo>
                <a:lnTo>
                  <a:pt x="6931" y="1426"/>
                </a:lnTo>
                <a:cubicBezTo>
                  <a:pt x="7404" y="953"/>
                  <a:pt x="8010" y="717"/>
                  <a:pt x="8617" y="717"/>
                </a:cubicBezTo>
                <a:close/>
                <a:moveTo>
                  <a:pt x="3497" y="6719"/>
                </a:moveTo>
                <a:cubicBezTo>
                  <a:pt x="3655" y="7034"/>
                  <a:pt x="3844" y="7286"/>
                  <a:pt x="4127" y="7569"/>
                </a:cubicBezTo>
                <a:cubicBezTo>
                  <a:pt x="4348" y="7821"/>
                  <a:pt x="4663" y="8042"/>
                  <a:pt x="4978" y="8168"/>
                </a:cubicBezTo>
                <a:lnTo>
                  <a:pt x="3812" y="9334"/>
                </a:lnTo>
                <a:cubicBezTo>
                  <a:pt x="3608" y="9538"/>
                  <a:pt x="3340" y="9641"/>
                  <a:pt x="3076" y="9641"/>
                </a:cubicBezTo>
                <a:cubicBezTo>
                  <a:pt x="2812" y="9641"/>
                  <a:pt x="2552" y="9538"/>
                  <a:pt x="2363" y="9334"/>
                </a:cubicBezTo>
                <a:cubicBezTo>
                  <a:pt x="1954" y="8956"/>
                  <a:pt x="1954" y="8294"/>
                  <a:pt x="2363" y="7884"/>
                </a:cubicBezTo>
                <a:lnTo>
                  <a:pt x="3497" y="6719"/>
                </a:lnTo>
                <a:close/>
                <a:moveTo>
                  <a:pt x="6112" y="4135"/>
                </a:moveTo>
                <a:cubicBezTo>
                  <a:pt x="6396" y="4261"/>
                  <a:pt x="6742" y="4450"/>
                  <a:pt x="6963" y="4702"/>
                </a:cubicBezTo>
                <a:cubicBezTo>
                  <a:pt x="7908" y="5648"/>
                  <a:pt x="7908" y="7128"/>
                  <a:pt x="6963" y="8073"/>
                </a:cubicBezTo>
                <a:lnTo>
                  <a:pt x="4757" y="10342"/>
                </a:lnTo>
                <a:cubicBezTo>
                  <a:pt x="4285" y="10814"/>
                  <a:pt x="3671" y="11051"/>
                  <a:pt x="3056" y="11051"/>
                </a:cubicBezTo>
                <a:cubicBezTo>
                  <a:pt x="2442" y="11051"/>
                  <a:pt x="1828" y="10814"/>
                  <a:pt x="1355" y="10342"/>
                </a:cubicBezTo>
                <a:cubicBezTo>
                  <a:pt x="945" y="9901"/>
                  <a:pt x="662" y="9271"/>
                  <a:pt x="662" y="8641"/>
                </a:cubicBezTo>
                <a:cubicBezTo>
                  <a:pt x="662" y="8010"/>
                  <a:pt x="882" y="7380"/>
                  <a:pt x="1355" y="6939"/>
                </a:cubicBezTo>
                <a:lnTo>
                  <a:pt x="3214" y="5081"/>
                </a:lnTo>
                <a:lnTo>
                  <a:pt x="3214" y="5081"/>
                </a:lnTo>
                <a:cubicBezTo>
                  <a:pt x="3182" y="5396"/>
                  <a:pt x="3214" y="5679"/>
                  <a:pt x="3245" y="5994"/>
                </a:cubicBezTo>
                <a:lnTo>
                  <a:pt x="1828" y="7443"/>
                </a:lnTo>
                <a:cubicBezTo>
                  <a:pt x="1166" y="8105"/>
                  <a:pt x="1166" y="9176"/>
                  <a:pt x="1828" y="9838"/>
                </a:cubicBezTo>
                <a:cubicBezTo>
                  <a:pt x="2174" y="10184"/>
                  <a:pt x="2623" y="10358"/>
                  <a:pt x="3064" y="10358"/>
                </a:cubicBezTo>
                <a:cubicBezTo>
                  <a:pt x="3505" y="10358"/>
                  <a:pt x="3938" y="10184"/>
                  <a:pt x="4253" y="9838"/>
                </a:cubicBezTo>
                <a:lnTo>
                  <a:pt x="6490" y="7569"/>
                </a:lnTo>
                <a:cubicBezTo>
                  <a:pt x="7152" y="6908"/>
                  <a:pt x="7152" y="5837"/>
                  <a:pt x="6490" y="5175"/>
                </a:cubicBezTo>
                <a:cubicBezTo>
                  <a:pt x="6207" y="4892"/>
                  <a:pt x="5892" y="4734"/>
                  <a:pt x="5514" y="4702"/>
                </a:cubicBezTo>
                <a:lnTo>
                  <a:pt x="6112" y="4135"/>
                </a:lnTo>
                <a:close/>
                <a:moveTo>
                  <a:pt x="8585" y="0"/>
                </a:moveTo>
                <a:cubicBezTo>
                  <a:pt x="7798" y="0"/>
                  <a:pt x="7010" y="308"/>
                  <a:pt x="6396" y="922"/>
                </a:cubicBezTo>
                <a:lnTo>
                  <a:pt x="4096" y="3190"/>
                </a:lnTo>
                <a:lnTo>
                  <a:pt x="882" y="6467"/>
                </a:lnTo>
                <a:cubicBezTo>
                  <a:pt x="315" y="7065"/>
                  <a:pt x="0" y="7821"/>
                  <a:pt x="0" y="8641"/>
                </a:cubicBezTo>
                <a:cubicBezTo>
                  <a:pt x="0" y="9460"/>
                  <a:pt x="315" y="10247"/>
                  <a:pt x="882" y="10814"/>
                </a:cubicBezTo>
                <a:cubicBezTo>
                  <a:pt x="1497" y="11413"/>
                  <a:pt x="2284" y="11712"/>
                  <a:pt x="3072" y="11712"/>
                </a:cubicBezTo>
                <a:cubicBezTo>
                  <a:pt x="3860" y="11712"/>
                  <a:pt x="4647" y="11413"/>
                  <a:pt x="5262" y="10814"/>
                </a:cubicBezTo>
                <a:cubicBezTo>
                  <a:pt x="8034" y="8010"/>
                  <a:pt x="6837" y="9145"/>
                  <a:pt x="10775" y="5301"/>
                </a:cubicBezTo>
                <a:cubicBezTo>
                  <a:pt x="12004" y="4072"/>
                  <a:pt x="12004" y="2151"/>
                  <a:pt x="10775" y="922"/>
                </a:cubicBezTo>
                <a:cubicBezTo>
                  <a:pt x="10161" y="308"/>
                  <a:pt x="9373" y="0"/>
                  <a:pt x="858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910733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5CC298-90C6-B925-B213-7D61BB41C9D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0AE61A5-2E64-F1EF-8A21-7DA978B7890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F25CE2FC-A78D-DB5B-FC67-83813EC4B49A}"/>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4805AC63-B403-95A1-6D51-98D816374EDF}"/>
              </a:ext>
            </a:extLst>
          </p:cNvPr>
          <p:cNvSpPr txBox="1"/>
          <p:nvPr/>
        </p:nvSpPr>
        <p:spPr>
          <a:xfrm>
            <a:off x="6944248" y="3996751"/>
            <a:ext cx="4421842"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Key Considerations for Email Marketing</a:t>
            </a:r>
          </a:p>
        </p:txBody>
      </p:sp>
      <p:sp>
        <p:nvSpPr>
          <p:cNvPr id="18" name="Rectangle 17">
            <a:extLst>
              <a:ext uri="{FF2B5EF4-FFF2-40B4-BE49-F238E27FC236}">
                <a16:creationId xmlns:a16="http://schemas.microsoft.com/office/drawing/2014/main" id="{76975B2B-089E-604A-7122-A373840C722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75BEFECE-19ED-F3AF-1752-E18299973072}"/>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1C4CAACA-F3D1-DBD9-B331-336D7B0BF2A7}"/>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sp>
        <p:nvSpPr>
          <p:cNvPr id="29" name="Rectangle 28">
            <a:extLst>
              <a:ext uri="{FF2B5EF4-FFF2-40B4-BE49-F238E27FC236}">
                <a16:creationId xmlns:a16="http://schemas.microsoft.com/office/drawing/2014/main" id="{41B75588-D57D-AB4E-9712-C2E4B100F4B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B793858-E894-1821-CA0C-53C51A6735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B29D963-E8F3-A44A-656C-3742EA30A6A8}"/>
              </a:ext>
            </a:extLst>
          </p:cNvPr>
          <p:cNvSpPr txBox="1"/>
          <p:nvPr/>
        </p:nvSpPr>
        <p:spPr>
          <a:xfrm>
            <a:off x="1140923" y="1840743"/>
            <a:ext cx="4458977" cy="2967415"/>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en-US" sz="1400" b="1" dirty="0">
                <a:latin typeface="Alexandria"/>
              </a:rPr>
              <a:t>Leveraging Existing Customers to Reach New Ones: </a:t>
            </a:r>
            <a:r>
              <a:rPr lang="en-US" sz="1400" dirty="0">
                <a:latin typeface="Alexandria"/>
              </a:rPr>
              <a:t>Current customers can be encouraged to refer others by including features such as “Send to a Friend” forms or “Tell a Friend about the Site” prompts within the email.</a:t>
            </a:r>
          </a:p>
          <a:p>
            <a:pPr marL="285750" indent="-285750" algn="just">
              <a:lnSpc>
                <a:spcPct val="150000"/>
              </a:lnSpc>
              <a:buFont typeface="Wingdings" panose="05000000000000000000" pitchFamily="2" charset="2"/>
              <a:buChar char="§"/>
            </a:pPr>
            <a:r>
              <a:rPr lang="en-US" sz="1400" b="1" dirty="0">
                <a:latin typeface="Alexandria"/>
              </a:rPr>
              <a:t>Feedback Mechanisms: </a:t>
            </a:r>
            <a:r>
              <a:rPr lang="en-US" sz="1400" dirty="0">
                <a:latin typeface="Alexandria"/>
              </a:rPr>
              <a:t>Provide an open channel for inquiries and explicitly welcome questions within the message, thereby encouraging engagement and fostering dialogue.</a:t>
            </a:r>
          </a:p>
        </p:txBody>
      </p:sp>
      <p:sp>
        <p:nvSpPr>
          <p:cNvPr id="4" name="Google Shape;6210;p53">
            <a:extLst>
              <a:ext uri="{FF2B5EF4-FFF2-40B4-BE49-F238E27FC236}">
                <a16:creationId xmlns:a16="http://schemas.microsoft.com/office/drawing/2014/main" id="{C340D47F-726E-A5CB-8522-6822AD7E7DC6}"/>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Google Shape;7838;p57">
            <a:extLst>
              <a:ext uri="{FF2B5EF4-FFF2-40B4-BE49-F238E27FC236}">
                <a16:creationId xmlns:a16="http://schemas.microsoft.com/office/drawing/2014/main" id="{0A396C23-4275-DC56-42B6-F947F4407B4B}"/>
              </a:ext>
            </a:extLst>
          </p:cNvPr>
          <p:cNvSpPr/>
          <p:nvPr/>
        </p:nvSpPr>
        <p:spPr>
          <a:xfrm>
            <a:off x="2626179" y="1397680"/>
            <a:ext cx="415379" cy="405309"/>
          </a:xfrm>
          <a:custGeom>
            <a:avLst/>
            <a:gdLst/>
            <a:ahLst/>
            <a:cxnLst/>
            <a:rect l="l" t="t" r="r" b="b"/>
            <a:pathLst>
              <a:path w="12004" h="11713" extrusionOk="0">
                <a:moveTo>
                  <a:pt x="8633" y="2088"/>
                </a:moveTo>
                <a:cubicBezTo>
                  <a:pt x="8900" y="2088"/>
                  <a:pt x="9168" y="2182"/>
                  <a:pt x="9357" y="2371"/>
                </a:cubicBezTo>
                <a:cubicBezTo>
                  <a:pt x="9767" y="2781"/>
                  <a:pt x="9767" y="3442"/>
                  <a:pt x="9357" y="3820"/>
                </a:cubicBezTo>
                <a:lnTo>
                  <a:pt x="8128" y="5018"/>
                </a:lnTo>
                <a:cubicBezTo>
                  <a:pt x="7939" y="4702"/>
                  <a:pt x="7750" y="4419"/>
                  <a:pt x="7498" y="4135"/>
                </a:cubicBezTo>
                <a:cubicBezTo>
                  <a:pt x="7278" y="3915"/>
                  <a:pt x="6994" y="3726"/>
                  <a:pt x="6679" y="3568"/>
                </a:cubicBezTo>
                <a:lnTo>
                  <a:pt x="7908" y="2371"/>
                </a:lnTo>
                <a:cubicBezTo>
                  <a:pt x="8097" y="2182"/>
                  <a:pt x="8365" y="2088"/>
                  <a:pt x="8633" y="2088"/>
                </a:cubicBezTo>
                <a:close/>
                <a:moveTo>
                  <a:pt x="5230" y="5333"/>
                </a:moveTo>
                <a:cubicBezTo>
                  <a:pt x="5514" y="5333"/>
                  <a:pt x="5829" y="5396"/>
                  <a:pt x="6018" y="5648"/>
                </a:cubicBezTo>
                <a:cubicBezTo>
                  <a:pt x="6207" y="5837"/>
                  <a:pt x="6333" y="6120"/>
                  <a:pt x="6333" y="6435"/>
                </a:cubicBezTo>
                <a:cubicBezTo>
                  <a:pt x="6049" y="6435"/>
                  <a:pt x="5766" y="6309"/>
                  <a:pt x="5545" y="6120"/>
                </a:cubicBezTo>
                <a:cubicBezTo>
                  <a:pt x="5356" y="5931"/>
                  <a:pt x="5230" y="5648"/>
                  <a:pt x="5230" y="5333"/>
                </a:cubicBezTo>
                <a:close/>
                <a:moveTo>
                  <a:pt x="8617" y="717"/>
                </a:moveTo>
                <a:cubicBezTo>
                  <a:pt x="9223" y="717"/>
                  <a:pt x="9830" y="953"/>
                  <a:pt x="10302" y="1426"/>
                </a:cubicBezTo>
                <a:cubicBezTo>
                  <a:pt x="11247" y="2340"/>
                  <a:pt x="11247" y="3883"/>
                  <a:pt x="10302" y="4828"/>
                </a:cubicBezTo>
                <a:lnTo>
                  <a:pt x="8381" y="6719"/>
                </a:lnTo>
                <a:cubicBezTo>
                  <a:pt x="8412" y="6404"/>
                  <a:pt x="8412" y="6089"/>
                  <a:pt x="8349" y="5774"/>
                </a:cubicBezTo>
                <a:lnTo>
                  <a:pt x="9798" y="4356"/>
                </a:lnTo>
                <a:cubicBezTo>
                  <a:pt x="10460" y="3663"/>
                  <a:pt x="10460" y="2560"/>
                  <a:pt x="9798" y="1930"/>
                </a:cubicBezTo>
                <a:cubicBezTo>
                  <a:pt x="9467" y="1599"/>
                  <a:pt x="9034" y="1434"/>
                  <a:pt x="8601" y="1434"/>
                </a:cubicBezTo>
                <a:cubicBezTo>
                  <a:pt x="8168" y="1434"/>
                  <a:pt x="7735" y="1599"/>
                  <a:pt x="7404" y="1930"/>
                </a:cubicBezTo>
                <a:cubicBezTo>
                  <a:pt x="7309" y="2025"/>
                  <a:pt x="5356" y="3946"/>
                  <a:pt x="5073" y="4230"/>
                </a:cubicBezTo>
                <a:cubicBezTo>
                  <a:pt x="4411" y="4892"/>
                  <a:pt x="4411" y="5963"/>
                  <a:pt x="5073" y="6624"/>
                </a:cubicBezTo>
                <a:cubicBezTo>
                  <a:pt x="5356" y="6908"/>
                  <a:pt x="5671" y="7065"/>
                  <a:pt x="6049" y="7097"/>
                </a:cubicBezTo>
                <a:lnTo>
                  <a:pt x="5514" y="7664"/>
                </a:lnTo>
                <a:cubicBezTo>
                  <a:pt x="5167" y="7538"/>
                  <a:pt x="4883" y="7349"/>
                  <a:pt x="4600" y="7097"/>
                </a:cubicBezTo>
                <a:cubicBezTo>
                  <a:pt x="3655" y="6152"/>
                  <a:pt x="3655" y="4671"/>
                  <a:pt x="4600" y="3726"/>
                </a:cubicBezTo>
                <a:lnTo>
                  <a:pt x="6931" y="1426"/>
                </a:lnTo>
                <a:cubicBezTo>
                  <a:pt x="7404" y="953"/>
                  <a:pt x="8010" y="717"/>
                  <a:pt x="8617" y="717"/>
                </a:cubicBezTo>
                <a:close/>
                <a:moveTo>
                  <a:pt x="3497" y="6719"/>
                </a:moveTo>
                <a:cubicBezTo>
                  <a:pt x="3655" y="7034"/>
                  <a:pt x="3844" y="7286"/>
                  <a:pt x="4127" y="7569"/>
                </a:cubicBezTo>
                <a:cubicBezTo>
                  <a:pt x="4348" y="7821"/>
                  <a:pt x="4663" y="8042"/>
                  <a:pt x="4978" y="8168"/>
                </a:cubicBezTo>
                <a:lnTo>
                  <a:pt x="3812" y="9334"/>
                </a:lnTo>
                <a:cubicBezTo>
                  <a:pt x="3608" y="9538"/>
                  <a:pt x="3340" y="9641"/>
                  <a:pt x="3076" y="9641"/>
                </a:cubicBezTo>
                <a:cubicBezTo>
                  <a:pt x="2812" y="9641"/>
                  <a:pt x="2552" y="9538"/>
                  <a:pt x="2363" y="9334"/>
                </a:cubicBezTo>
                <a:cubicBezTo>
                  <a:pt x="1954" y="8956"/>
                  <a:pt x="1954" y="8294"/>
                  <a:pt x="2363" y="7884"/>
                </a:cubicBezTo>
                <a:lnTo>
                  <a:pt x="3497" y="6719"/>
                </a:lnTo>
                <a:close/>
                <a:moveTo>
                  <a:pt x="6112" y="4135"/>
                </a:moveTo>
                <a:cubicBezTo>
                  <a:pt x="6396" y="4261"/>
                  <a:pt x="6742" y="4450"/>
                  <a:pt x="6963" y="4702"/>
                </a:cubicBezTo>
                <a:cubicBezTo>
                  <a:pt x="7908" y="5648"/>
                  <a:pt x="7908" y="7128"/>
                  <a:pt x="6963" y="8073"/>
                </a:cubicBezTo>
                <a:lnTo>
                  <a:pt x="4757" y="10342"/>
                </a:lnTo>
                <a:cubicBezTo>
                  <a:pt x="4285" y="10814"/>
                  <a:pt x="3671" y="11051"/>
                  <a:pt x="3056" y="11051"/>
                </a:cubicBezTo>
                <a:cubicBezTo>
                  <a:pt x="2442" y="11051"/>
                  <a:pt x="1828" y="10814"/>
                  <a:pt x="1355" y="10342"/>
                </a:cubicBezTo>
                <a:cubicBezTo>
                  <a:pt x="945" y="9901"/>
                  <a:pt x="662" y="9271"/>
                  <a:pt x="662" y="8641"/>
                </a:cubicBezTo>
                <a:cubicBezTo>
                  <a:pt x="662" y="8010"/>
                  <a:pt x="882" y="7380"/>
                  <a:pt x="1355" y="6939"/>
                </a:cubicBezTo>
                <a:lnTo>
                  <a:pt x="3214" y="5081"/>
                </a:lnTo>
                <a:lnTo>
                  <a:pt x="3214" y="5081"/>
                </a:lnTo>
                <a:cubicBezTo>
                  <a:pt x="3182" y="5396"/>
                  <a:pt x="3214" y="5679"/>
                  <a:pt x="3245" y="5994"/>
                </a:cubicBezTo>
                <a:lnTo>
                  <a:pt x="1828" y="7443"/>
                </a:lnTo>
                <a:cubicBezTo>
                  <a:pt x="1166" y="8105"/>
                  <a:pt x="1166" y="9176"/>
                  <a:pt x="1828" y="9838"/>
                </a:cubicBezTo>
                <a:cubicBezTo>
                  <a:pt x="2174" y="10184"/>
                  <a:pt x="2623" y="10358"/>
                  <a:pt x="3064" y="10358"/>
                </a:cubicBezTo>
                <a:cubicBezTo>
                  <a:pt x="3505" y="10358"/>
                  <a:pt x="3938" y="10184"/>
                  <a:pt x="4253" y="9838"/>
                </a:cubicBezTo>
                <a:lnTo>
                  <a:pt x="6490" y="7569"/>
                </a:lnTo>
                <a:cubicBezTo>
                  <a:pt x="7152" y="6908"/>
                  <a:pt x="7152" y="5837"/>
                  <a:pt x="6490" y="5175"/>
                </a:cubicBezTo>
                <a:cubicBezTo>
                  <a:pt x="6207" y="4892"/>
                  <a:pt x="5892" y="4734"/>
                  <a:pt x="5514" y="4702"/>
                </a:cubicBezTo>
                <a:lnTo>
                  <a:pt x="6112" y="4135"/>
                </a:lnTo>
                <a:close/>
                <a:moveTo>
                  <a:pt x="8585" y="0"/>
                </a:moveTo>
                <a:cubicBezTo>
                  <a:pt x="7798" y="0"/>
                  <a:pt x="7010" y="308"/>
                  <a:pt x="6396" y="922"/>
                </a:cubicBezTo>
                <a:lnTo>
                  <a:pt x="4096" y="3190"/>
                </a:lnTo>
                <a:lnTo>
                  <a:pt x="882" y="6467"/>
                </a:lnTo>
                <a:cubicBezTo>
                  <a:pt x="315" y="7065"/>
                  <a:pt x="0" y="7821"/>
                  <a:pt x="0" y="8641"/>
                </a:cubicBezTo>
                <a:cubicBezTo>
                  <a:pt x="0" y="9460"/>
                  <a:pt x="315" y="10247"/>
                  <a:pt x="882" y="10814"/>
                </a:cubicBezTo>
                <a:cubicBezTo>
                  <a:pt x="1497" y="11413"/>
                  <a:pt x="2284" y="11712"/>
                  <a:pt x="3072" y="11712"/>
                </a:cubicBezTo>
                <a:cubicBezTo>
                  <a:pt x="3860" y="11712"/>
                  <a:pt x="4647" y="11413"/>
                  <a:pt x="5262" y="10814"/>
                </a:cubicBezTo>
                <a:cubicBezTo>
                  <a:pt x="8034" y="8010"/>
                  <a:pt x="6837" y="9145"/>
                  <a:pt x="10775" y="5301"/>
                </a:cubicBezTo>
                <a:cubicBezTo>
                  <a:pt x="12004" y="4072"/>
                  <a:pt x="12004" y="2151"/>
                  <a:pt x="10775" y="922"/>
                </a:cubicBezTo>
                <a:cubicBezTo>
                  <a:pt x="10161" y="308"/>
                  <a:pt x="9373" y="0"/>
                  <a:pt x="858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351128178"/>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57B34F-5352-9AFA-3002-09BB2EBAB8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FE9D55-2BBC-482F-0A8B-1986917AF20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6987259-6D87-5625-E20A-2B79EAE229EA}"/>
              </a:ext>
            </a:extLst>
          </p:cNvPr>
          <p:cNvSpPr txBox="1"/>
          <p:nvPr/>
        </p:nvSpPr>
        <p:spPr>
          <a:xfrm>
            <a:off x="2513150" y="1019069"/>
            <a:ext cx="7165700" cy="400110"/>
          </a:xfrm>
          <a:prstGeom prst="rect">
            <a:avLst/>
          </a:prstGeom>
          <a:noFill/>
        </p:spPr>
        <p:txBody>
          <a:bodyPr wrap="square" rtlCol="0">
            <a:spAutoFit/>
          </a:bodyPr>
          <a:lstStyle/>
          <a:p>
            <a:r>
              <a:rPr lang="en-US" sz="2000" b="1" dirty="0">
                <a:latin typeface="Alexandria" charset="0"/>
                <a:cs typeface="Alexandria" charset="0"/>
              </a:rPr>
              <a:t>Affiliate Marketing</a:t>
            </a:r>
          </a:p>
        </p:txBody>
      </p:sp>
      <p:sp>
        <p:nvSpPr>
          <p:cNvPr id="5" name="Rectangle 4">
            <a:extLst>
              <a:ext uri="{FF2B5EF4-FFF2-40B4-BE49-F238E27FC236}">
                <a16:creationId xmlns:a16="http://schemas.microsoft.com/office/drawing/2014/main" id="{A1F2AF4D-3ADD-BAA2-1B3A-753C1F1BF40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2F7239E-FFF1-4A79-F138-2B1296F0F54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BEDF827-624A-777D-6449-34B37CF9B6F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0A845B5C-EA18-A3E7-3104-60CC0FD9D9CC}"/>
              </a:ext>
            </a:extLst>
          </p:cNvPr>
          <p:cNvSpPr txBox="1"/>
          <p:nvPr/>
        </p:nvSpPr>
        <p:spPr>
          <a:xfrm>
            <a:off x="1214179" y="2433361"/>
            <a:ext cx="9879101" cy="2644250"/>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 Today, products are sold through digital channels. These digital channels may belong to the person selling the product or they may be the website of another independent person. Thanks to these websites, also referred to as marketplaces, businesses have the opportunity to sell their products outside their own websites. While the marketplace undertakes the promotion of the product, it is the product owner business that must deliver the product upon order. Affiliate marketing is a digital channel where businesses market their products without any store, website or social media account. With this method, which offers great support especially to SMEs (small and medium-sized enterprises), the products of unknown businesses are delivered to consumers with the confidence provided by well-known marketplace brands. examples in the world include temu.com, ebay.com and amazon.com. In this method, which is used as a kind of distribution method, the marketplace receives commission on the sales made. </a:t>
            </a:r>
          </a:p>
        </p:txBody>
      </p:sp>
      <p:pic>
        <p:nvPicPr>
          <p:cNvPr id="7" name="Graphic 21">
            <a:extLst>
              <a:ext uri="{FF2B5EF4-FFF2-40B4-BE49-F238E27FC236}">
                <a16:creationId xmlns:a16="http://schemas.microsoft.com/office/drawing/2014/main" id="{EE1B34D0-8D5F-D857-F9C0-C53FED2263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FCED1EB2-C035-D991-8837-B34975E64F30}"/>
              </a:ext>
            </a:extLst>
          </p:cNvPr>
          <p:cNvSpPr/>
          <p:nvPr/>
        </p:nvSpPr>
        <p:spPr>
          <a:xfrm>
            <a:off x="4262846" y="604803"/>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2" name="Google Shape;8389;p58">
            <a:extLst>
              <a:ext uri="{FF2B5EF4-FFF2-40B4-BE49-F238E27FC236}">
                <a16:creationId xmlns:a16="http://schemas.microsoft.com/office/drawing/2014/main" id="{5F94E286-EF35-CA8B-E9A6-2A08E0CD9FEC}"/>
              </a:ext>
            </a:extLst>
          </p:cNvPr>
          <p:cNvGrpSpPr/>
          <p:nvPr/>
        </p:nvGrpSpPr>
        <p:grpSpPr>
          <a:xfrm>
            <a:off x="3189847" y="1833445"/>
            <a:ext cx="443449" cy="441140"/>
            <a:chOff x="685475" y="2318350"/>
            <a:chExt cx="297750" cy="296200"/>
          </a:xfrm>
        </p:grpSpPr>
        <p:sp>
          <p:nvSpPr>
            <p:cNvPr id="4" name="Google Shape;8390;p58">
              <a:extLst>
                <a:ext uri="{FF2B5EF4-FFF2-40B4-BE49-F238E27FC236}">
                  <a16:creationId xmlns:a16="http://schemas.microsoft.com/office/drawing/2014/main" id="{A1CEFA77-1450-4CFB-0CA4-740B294A9A28}"/>
                </a:ext>
              </a:extLst>
            </p:cNvPr>
            <p:cNvSpPr/>
            <p:nvPr/>
          </p:nvSpPr>
          <p:spPr>
            <a:xfrm>
              <a:off x="685475" y="2371925"/>
              <a:ext cx="142600" cy="241975"/>
            </a:xfrm>
            <a:custGeom>
              <a:avLst/>
              <a:gdLst/>
              <a:ahLst/>
              <a:cxnLst/>
              <a:rect l="l" t="t" r="r" b="b"/>
              <a:pathLst>
                <a:path w="5704" h="9679" extrusionOk="0">
                  <a:moveTo>
                    <a:pt x="2080" y="662"/>
                  </a:moveTo>
                  <a:cubicBezTo>
                    <a:pt x="2458" y="662"/>
                    <a:pt x="2773" y="977"/>
                    <a:pt x="2773" y="1387"/>
                  </a:cubicBezTo>
                  <a:cubicBezTo>
                    <a:pt x="2773" y="1765"/>
                    <a:pt x="2458" y="2080"/>
                    <a:pt x="2080" y="2080"/>
                  </a:cubicBezTo>
                  <a:cubicBezTo>
                    <a:pt x="1671" y="2080"/>
                    <a:pt x="1356" y="1765"/>
                    <a:pt x="1356" y="1387"/>
                  </a:cubicBezTo>
                  <a:cubicBezTo>
                    <a:pt x="1356" y="977"/>
                    <a:pt x="1734" y="662"/>
                    <a:pt x="2080" y="662"/>
                  </a:cubicBezTo>
                  <a:close/>
                  <a:moveTo>
                    <a:pt x="2962" y="6900"/>
                  </a:moveTo>
                  <a:lnTo>
                    <a:pt x="3120" y="7593"/>
                  </a:lnTo>
                  <a:lnTo>
                    <a:pt x="1135" y="7593"/>
                  </a:lnTo>
                  <a:lnTo>
                    <a:pt x="1293" y="6900"/>
                  </a:lnTo>
                  <a:close/>
                  <a:moveTo>
                    <a:pt x="1742" y="2767"/>
                  </a:moveTo>
                  <a:cubicBezTo>
                    <a:pt x="1866" y="2767"/>
                    <a:pt x="1991" y="2831"/>
                    <a:pt x="2049" y="2962"/>
                  </a:cubicBezTo>
                  <a:lnTo>
                    <a:pt x="2553" y="3938"/>
                  </a:lnTo>
                  <a:cubicBezTo>
                    <a:pt x="2584" y="4064"/>
                    <a:pt x="2742" y="4127"/>
                    <a:pt x="2868" y="4127"/>
                  </a:cubicBezTo>
                  <a:lnTo>
                    <a:pt x="3813" y="4127"/>
                  </a:lnTo>
                  <a:cubicBezTo>
                    <a:pt x="4002" y="4127"/>
                    <a:pt x="4159" y="4285"/>
                    <a:pt x="4159" y="4474"/>
                  </a:cubicBezTo>
                  <a:cubicBezTo>
                    <a:pt x="4159" y="4695"/>
                    <a:pt x="4002" y="4852"/>
                    <a:pt x="3813" y="4852"/>
                  </a:cubicBezTo>
                  <a:lnTo>
                    <a:pt x="2427" y="4852"/>
                  </a:lnTo>
                  <a:cubicBezTo>
                    <a:pt x="2301" y="4852"/>
                    <a:pt x="2175" y="4758"/>
                    <a:pt x="2112" y="4631"/>
                  </a:cubicBezTo>
                  <a:cubicBezTo>
                    <a:pt x="2042" y="4515"/>
                    <a:pt x="1919" y="4450"/>
                    <a:pt x="1784" y="4450"/>
                  </a:cubicBezTo>
                  <a:cubicBezTo>
                    <a:pt x="1737" y="4450"/>
                    <a:pt x="1688" y="4458"/>
                    <a:pt x="1639" y="4474"/>
                  </a:cubicBezTo>
                  <a:cubicBezTo>
                    <a:pt x="1482" y="4568"/>
                    <a:pt x="1387" y="4758"/>
                    <a:pt x="1482" y="4947"/>
                  </a:cubicBezTo>
                  <a:cubicBezTo>
                    <a:pt x="1671" y="5325"/>
                    <a:pt x="2017" y="5545"/>
                    <a:pt x="2427" y="5545"/>
                  </a:cubicBezTo>
                  <a:lnTo>
                    <a:pt x="3813" y="5545"/>
                  </a:lnTo>
                  <a:cubicBezTo>
                    <a:pt x="3970" y="5545"/>
                    <a:pt x="4128" y="5671"/>
                    <a:pt x="4159" y="5829"/>
                  </a:cubicBezTo>
                  <a:lnTo>
                    <a:pt x="4853" y="8570"/>
                  </a:lnTo>
                  <a:cubicBezTo>
                    <a:pt x="4916" y="8790"/>
                    <a:pt x="4790" y="8979"/>
                    <a:pt x="4632" y="9011"/>
                  </a:cubicBezTo>
                  <a:cubicBezTo>
                    <a:pt x="4608" y="9015"/>
                    <a:pt x="4584" y="9017"/>
                    <a:pt x="4560" y="9017"/>
                  </a:cubicBezTo>
                  <a:cubicBezTo>
                    <a:pt x="4403" y="9017"/>
                    <a:pt x="4273" y="8927"/>
                    <a:pt x="4191" y="8790"/>
                  </a:cubicBezTo>
                  <a:lnTo>
                    <a:pt x="3655" y="6522"/>
                  </a:lnTo>
                  <a:cubicBezTo>
                    <a:pt x="3592" y="6364"/>
                    <a:pt x="3498" y="6270"/>
                    <a:pt x="3277" y="6270"/>
                  </a:cubicBezTo>
                  <a:lnTo>
                    <a:pt x="1040" y="6270"/>
                  </a:lnTo>
                  <a:cubicBezTo>
                    <a:pt x="914" y="6270"/>
                    <a:pt x="851" y="6207"/>
                    <a:pt x="757" y="6144"/>
                  </a:cubicBezTo>
                  <a:cubicBezTo>
                    <a:pt x="694" y="5986"/>
                    <a:pt x="694" y="5892"/>
                    <a:pt x="694" y="5797"/>
                  </a:cubicBezTo>
                  <a:lnTo>
                    <a:pt x="1419" y="3025"/>
                  </a:lnTo>
                  <a:cubicBezTo>
                    <a:pt x="1453" y="2855"/>
                    <a:pt x="1597" y="2767"/>
                    <a:pt x="1742" y="2767"/>
                  </a:cubicBezTo>
                  <a:close/>
                  <a:moveTo>
                    <a:pt x="2143" y="0"/>
                  </a:moveTo>
                  <a:cubicBezTo>
                    <a:pt x="1419" y="0"/>
                    <a:pt x="788" y="630"/>
                    <a:pt x="788" y="1387"/>
                  </a:cubicBezTo>
                  <a:cubicBezTo>
                    <a:pt x="788" y="1733"/>
                    <a:pt x="946" y="2080"/>
                    <a:pt x="1135" y="2332"/>
                  </a:cubicBezTo>
                  <a:cubicBezTo>
                    <a:pt x="977" y="2426"/>
                    <a:pt x="851" y="2647"/>
                    <a:pt x="788" y="2867"/>
                  </a:cubicBezTo>
                  <a:lnTo>
                    <a:pt x="64" y="5640"/>
                  </a:lnTo>
                  <a:cubicBezTo>
                    <a:pt x="1" y="5955"/>
                    <a:pt x="64" y="6270"/>
                    <a:pt x="253" y="6522"/>
                  </a:cubicBezTo>
                  <a:cubicBezTo>
                    <a:pt x="347" y="6648"/>
                    <a:pt x="473" y="6774"/>
                    <a:pt x="631" y="6805"/>
                  </a:cubicBezTo>
                  <a:lnTo>
                    <a:pt x="32" y="9263"/>
                  </a:lnTo>
                  <a:cubicBezTo>
                    <a:pt x="1" y="9452"/>
                    <a:pt x="95" y="9609"/>
                    <a:pt x="253" y="9672"/>
                  </a:cubicBezTo>
                  <a:cubicBezTo>
                    <a:pt x="281" y="9676"/>
                    <a:pt x="309" y="9678"/>
                    <a:pt x="335" y="9678"/>
                  </a:cubicBezTo>
                  <a:cubicBezTo>
                    <a:pt x="513" y="9678"/>
                    <a:pt x="639" y="9589"/>
                    <a:pt x="694" y="9452"/>
                  </a:cubicBezTo>
                  <a:lnTo>
                    <a:pt x="977" y="8318"/>
                  </a:lnTo>
                  <a:lnTo>
                    <a:pt x="3372" y="8318"/>
                  </a:lnTo>
                  <a:lnTo>
                    <a:pt x="3529" y="8885"/>
                  </a:lnTo>
                  <a:cubicBezTo>
                    <a:pt x="3661" y="9359"/>
                    <a:pt x="4079" y="9679"/>
                    <a:pt x="4526" y="9679"/>
                  </a:cubicBezTo>
                  <a:cubicBezTo>
                    <a:pt x="4613" y="9679"/>
                    <a:pt x="4702" y="9667"/>
                    <a:pt x="4790" y="9641"/>
                  </a:cubicBezTo>
                  <a:cubicBezTo>
                    <a:pt x="5357" y="9483"/>
                    <a:pt x="5703" y="8916"/>
                    <a:pt x="5546" y="8381"/>
                  </a:cubicBezTo>
                  <a:lnTo>
                    <a:pt x="4821" y="5640"/>
                  </a:lnTo>
                  <a:cubicBezTo>
                    <a:pt x="4790" y="5482"/>
                    <a:pt x="4727" y="5325"/>
                    <a:pt x="4601" y="5199"/>
                  </a:cubicBezTo>
                  <a:cubicBezTo>
                    <a:pt x="4758" y="5010"/>
                    <a:pt x="4884" y="4758"/>
                    <a:pt x="4884" y="4474"/>
                  </a:cubicBezTo>
                  <a:cubicBezTo>
                    <a:pt x="4884" y="3907"/>
                    <a:pt x="4412" y="3466"/>
                    <a:pt x="3844" y="3466"/>
                  </a:cubicBezTo>
                  <a:lnTo>
                    <a:pt x="3088" y="3466"/>
                  </a:lnTo>
                  <a:lnTo>
                    <a:pt x="2710" y="2647"/>
                  </a:lnTo>
                  <a:cubicBezTo>
                    <a:pt x="3183" y="2395"/>
                    <a:pt x="3529" y="1922"/>
                    <a:pt x="3529" y="1387"/>
                  </a:cubicBezTo>
                  <a:cubicBezTo>
                    <a:pt x="3529" y="630"/>
                    <a:pt x="2899" y="0"/>
                    <a:pt x="21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391;p58">
              <a:extLst>
                <a:ext uri="{FF2B5EF4-FFF2-40B4-BE49-F238E27FC236}">
                  <a16:creationId xmlns:a16="http://schemas.microsoft.com/office/drawing/2014/main" id="{DBE7364E-DC42-9749-D973-B9590CC11DB7}"/>
                </a:ext>
              </a:extLst>
            </p:cNvPr>
            <p:cNvSpPr/>
            <p:nvPr/>
          </p:nvSpPr>
          <p:spPr>
            <a:xfrm>
              <a:off x="839850" y="2371925"/>
              <a:ext cx="143375" cy="242625"/>
            </a:xfrm>
            <a:custGeom>
              <a:avLst/>
              <a:gdLst/>
              <a:ahLst/>
              <a:cxnLst/>
              <a:rect l="l" t="t" r="r" b="b"/>
              <a:pathLst>
                <a:path w="5735" h="9705" extrusionOk="0">
                  <a:moveTo>
                    <a:pt x="3624" y="662"/>
                  </a:moveTo>
                  <a:cubicBezTo>
                    <a:pt x="4002" y="662"/>
                    <a:pt x="4317" y="977"/>
                    <a:pt x="4317" y="1355"/>
                  </a:cubicBezTo>
                  <a:cubicBezTo>
                    <a:pt x="4317" y="1765"/>
                    <a:pt x="4002" y="2080"/>
                    <a:pt x="3624" y="2080"/>
                  </a:cubicBezTo>
                  <a:cubicBezTo>
                    <a:pt x="3214" y="2080"/>
                    <a:pt x="2899" y="1765"/>
                    <a:pt x="2899" y="1355"/>
                  </a:cubicBezTo>
                  <a:cubicBezTo>
                    <a:pt x="2899" y="977"/>
                    <a:pt x="3214" y="662"/>
                    <a:pt x="3624" y="662"/>
                  </a:cubicBezTo>
                  <a:close/>
                  <a:moveTo>
                    <a:pt x="4317" y="6900"/>
                  </a:moveTo>
                  <a:lnTo>
                    <a:pt x="4474" y="7593"/>
                  </a:lnTo>
                  <a:lnTo>
                    <a:pt x="2490" y="7593"/>
                  </a:lnTo>
                  <a:lnTo>
                    <a:pt x="2647" y="6900"/>
                  </a:lnTo>
                  <a:close/>
                  <a:moveTo>
                    <a:pt x="3962" y="2731"/>
                  </a:moveTo>
                  <a:cubicBezTo>
                    <a:pt x="4108" y="2731"/>
                    <a:pt x="4250" y="2818"/>
                    <a:pt x="4285" y="2993"/>
                  </a:cubicBezTo>
                  <a:lnTo>
                    <a:pt x="4979" y="5734"/>
                  </a:lnTo>
                  <a:cubicBezTo>
                    <a:pt x="5010" y="6018"/>
                    <a:pt x="4853" y="6207"/>
                    <a:pt x="4632" y="6207"/>
                  </a:cubicBezTo>
                  <a:lnTo>
                    <a:pt x="2395" y="6207"/>
                  </a:lnTo>
                  <a:cubicBezTo>
                    <a:pt x="2238" y="6207"/>
                    <a:pt x="2080" y="6333"/>
                    <a:pt x="2049" y="6490"/>
                  </a:cubicBezTo>
                  <a:lnTo>
                    <a:pt x="1482" y="8727"/>
                  </a:lnTo>
                  <a:cubicBezTo>
                    <a:pt x="1456" y="8883"/>
                    <a:pt x="1323" y="8996"/>
                    <a:pt x="1154" y="8996"/>
                  </a:cubicBezTo>
                  <a:cubicBezTo>
                    <a:pt x="1118" y="8996"/>
                    <a:pt x="1080" y="8990"/>
                    <a:pt x="1040" y="8979"/>
                  </a:cubicBezTo>
                  <a:cubicBezTo>
                    <a:pt x="851" y="8916"/>
                    <a:pt x="725" y="8727"/>
                    <a:pt x="820" y="8538"/>
                  </a:cubicBezTo>
                  <a:lnTo>
                    <a:pt x="1513" y="5766"/>
                  </a:lnTo>
                  <a:cubicBezTo>
                    <a:pt x="1576" y="5608"/>
                    <a:pt x="1671" y="5514"/>
                    <a:pt x="1891" y="5514"/>
                  </a:cubicBezTo>
                  <a:lnTo>
                    <a:pt x="3246" y="5514"/>
                  </a:lnTo>
                  <a:cubicBezTo>
                    <a:pt x="3655" y="5514"/>
                    <a:pt x="4002" y="5262"/>
                    <a:pt x="4222" y="4915"/>
                  </a:cubicBezTo>
                  <a:cubicBezTo>
                    <a:pt x="4285" y="4758"/>
                    <a:pt x="4222" y="4537"/>
                    <a:pt x="4033" y="4442"/>
                  </a:cubicBezTo>
                  <a:cubicBezTo>
                    <a:pt x="3993" y="4426"/>
                    <a:pt x="3948" y="4418"/>
                    <a:pt x="3902" y="4418"/>
                  </a:cubicBezTo>
                  <a:cubicBezTo>
                    <a:pt x="3770" y="4418"/>
                    <a:pt x="3631" y="4483"/>
                    <a:pt x="3561" y="4600"/>
                  </a:cubicBezTo>
                  <a:cubicBezTo>
                    <a:pt x="3529" y="4726"/>
                    <a:pt x="3372" y="4789"/>
                    <a:pt x="3246" y="4789"/>
                  </a:cubicBezTo>
                  <a:lnTo>
                    <a:pt x="1891" y="4789"/>
                  </a:lnTo>
                  <a:cubicBezTo>
                    <a:pt x="1671" y="4789"/>
                    <a:pt x="1513" y="4631"/>
                    <a:pt x="1513" y="4442"/>
                  </a:cubicBezTo>
                  <a:cubicBezTo>
                    <a:pt x="1513" y="4253"/>
                    <a:pt x="1671" y="4096"/>
                    <a:pt x="1891" y="4096"/>
                  </a:cubicBezTo>
                  <a:lnTo>
                    <a:pt x="2836" y="4096"/>
                  </a:lnTo>
                  <a:cubicBezTo>
                    <a:pt x="2931" y="4096"/>
                    <a:pt x="3057" y="4001"/>
                    <a:pt x="3151" y="3907"/>
                  </a:cubicBezTo>
                  <a:cubicBezTo>
                    <a:pt x="3151" y="3844"/>
                    <a:pt x="3655" y="2899"/>
                    <a:pt x="3655" y="2899"/>
                  </a:cubicBezTo>
                  <a:cubicBezTo>
                    <a:pt x="3725" y="2787"/>
                    <a:pt x="3845" y="2731"/>
                    <a:pt x="3962" y="2731"/>
                  </a:cubicBezTo>
                  <a:close/>
                  <a:moveTo>
                    <a:pt x="3529" y="0"/>
                  </a:moveTo>
                  <a:cubicBezTo>
                    <a:pt x="2805" y="0"/>
                    <a:pt x="2175" y="630"/>
                    <a:pt x="2175" y="1355"/>
                  </a:cubicBezTo>
                  <a:cubicBezTo>
                    <a:pt x="2175" y="1922"/>
                    <a:pt x="2490" y="2395"/>
                    <a:pt x="2994" y="2615"/>
                  </a:cubicBezTo>
                  <a:lnTo>
                    <a:pt x="2584" y="3466"/>
                  </a:lnTo>
                  <a:lnTo>
                    <a:pt x="1860" y="3466"/>
                  </a:lnTo>
                  <a:cubicBezTo>
                    <a:pt x="1261" y="3466"/>
                    <a:pt x="820" y="3938"/>
                    <a:pt x="820" y="4474"/>
                  </a:cubicBezTo>
                  <a:cubicBezTo>
                    <a:pt x="820" y="4758"/>
                    <a:pt x="946" y="4978"/>
                    <a:pt x="1103" y="5199"/>
                  </a:cubicBezTo>
                  <a:cubicBezTo>
                    <a:pt x="977" y="5325"/>
                    <a:pt x="914" y="5451"/>
                    <a:pt x="851" y="5608"/>
                  </a:cubicBezTo>
                  <a:lnTo>
                    <a:pt x="158" y="8381"/>
                  </a:lnTo>
                  <a:cubicBezTo>
                    <a:pt x="1" y="8916"/>
                    <a:pt x="347" y="9483"/>
                    <a:pt x="914" y="9641"/>
                  </a:cubicBezTo>
                  <a:cubicBezTo>
                    <a:pt x="1002" y="9667"/>
                    <a:pt x="1091" y="9679"/>
                    <a:pt x="1178" y="9679"/>
                  </a:cubicBezTo>
                  <a:cubicBezTo>
                    <a:pt x="1624" y="9679"/>
                    <a:pt x="2038" y="9359"/>
                    <a:pt x="2143" y="8885"/>
                  </a:cubicBezTo>
                  <a:lnTo>
                    <a:pt x="2332" y="8286"/>
                  </a:lnTo>
                  <a:lnTo>
                    <a:pt x="4695" y="8286"/>
                  </a:lnTo>
                  <a:lnTo>
                    <a:pt x="4947" y="9452"/>
                  </a:lnTo>
                  <a:cubicBezTo>
                    <a:pt x="4995" y="9597"/>
                    <a:pt x="5118" y="9704"/>
                    <a:pt x="5257" y="9704"/>
                  </a:cubicBezTo>
                  <a:cubicBezTo>
                    <a:pt x="5300" y="9704"/>
                    <a:pt x="5344" y="9694"/>
                    <a:pt x="5388" y="9672"/>
                  </a:cubicBezTo>
                  <a:cubicBezTo>
                    <a:pt x="5577" y="9641"/>
                    <a:pt x="5703" y="9452"/>
                    <a:pt x="5609" y="9231"/>
                  </a:cubicBezTo>
                  <a:lnTo>
                    <a:pt x="5042" y="6805"/>
                  </a:lnTo>
                  <a:cubicBezTo>
                    <a:pt x="5514" y="6616"/>
                    <a:pt x="5735" y="6144"/>
                    <a:pt x="5640" y="5640"/>
                  </a:cubicBezTo>
                  <a:lnTo>
                    <a:pt x="4916" y="2867"/>
                  </a:lnTo>
                  <a:cubicBezTo>
                    <a:pt x="4884" y="2647"/>
                    <a:pt x="4758" y="2489"/>
                    <a:pt x="4569" y="2332"/>
                  </a:cubicBezTo>
                  <a:cubicBezTo>
                    <a:pt x="4790" y="2080"/>
                    <a:pt x="4916" y="1733"/>
                    <a:pt x="4916" y="1355"/>
                  </a:cubicBezTo>
                  <a:cubicBezTo>
                    <a:pt x="4916" y="630"/>
                    <a:pt x="4285" y="0"/>
                    <a:pt x="35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92;p58">
              <a:extLst>
                <a:ext uri="{FF2B5EF4-FFF2-40B4-BE49-F238E27FC236}">
                  <a16:creationId xmlns:a16="http://schemas.microsoft.com/office/drawing/2014/main" id="{1FC207EF-CD79-38F0-1E01-99F9DE7D26E5}"/>
                </a:ext>
              </a:extLst>
            </p:cNvPr>
            <p:cNvSpPr/>
            <p:nvPr/>
          </p:nvSpPr>
          <p:spPr>
            <a:xfrm>
              <a:off x="772900" y="2318350"/>
              <a:ext cx="122125" cy="105075"/>
            </a:xfrm>
            <a:custGeom>
              <a:avLst/>
              <a:gdLst/>
              <a:ahLst/>
              <a:cxnLst/>
              <a:rect l="l" t="t" r="r" b="b"/>
              <a:pathLst>
                <a:path w="4885" h="4203" extrusionOk="0">
                  <a:moveTo>
                    <a:pt x="3844" y="631"/>
                  </a:moveTo>
                  <a:cubicBezTo>
                    <a:pt x="4034" y="631"/>
                    <a:pt x="4223" y="789"/>
                    <a:pt x="4223" y="978"/>
                  </a:cubicBezTo>
                  <a:lnTo>
                    <a:pt x="4223" y="1734"/>
                  </a:lnTo>
                  <a:cubicBezTo>
                    <a:pt x="4223" y="1923"/>
                    <a:pt x="4034" y="2112"/>
                    <a:pt x="3844" y="2112"/>
                  </a:cubicBezTo>
                  <a:cubicBezTo>
                    <a:pt x="3655" y="2143"/>
                    <a:pt x="3498" y="2301"/>
                    <a:pt x="3498" y="2458"/>
                  </a:cubicBezTo>
                  <a:lnTo>
                    <a:pt x="3498" y="2994"/>
                  </a:lnTo>
                  <a:lnTo>
                    <a:pt x="2679" y="2206"/>
                  </a:lnTo>
                  <a:cubicBezTo>
                    <a:pt x="2584" y="2143"/>
                    <a:pt x="2521" y="2112"/>
                    <a:pt x="2427" y="2112"/>
                  </a:cubicBezTo>
                  <a:lnTo>
                    <a:pt x="1009" y="2112"/>
                  </a:lnTo>
                  <a:cubicBezTo>
                    <a:pt x="820" y="2112"/>
                    <a:pt x="662" y="1923"/>
                    <a:pt x="662" y="1734"/>
                  </a:cubicBezTo>
                  <a:lnTo>
                    <a:pt x="662" y="978"/>
                  </a:lnTo>
                  <a:cubicBezTo>
                    <a:pt x="662" y="789"/>
                    <a:pt x="820" y="631"/>
                    <a:pt x="1009" y="631"/>
                  </a:cubicBezTo>
                  <a:close/>
                  <a:moveTo>
                    <a:pt x="1009" y="1"/>
                  </a:moveTo>
                  <a:cubicBezTo>
                    <a:pt x="442" y="1"/>
                    <a:pt x="1" y="474"/>
                    <a:pt x="1" y="1041"/>
                  </a:cubicBezTo>
                  <a:lnTo>
                    <a:pt x="1" y="1765"/>
                  </a:lnTo>
                  <a:cubicBezTo>
                    <a:pt x="1" y="2364"/>
                    <a:pt x="473" y="2805"/>
                    <a:pt x="1009" y="2805"/>
                  </a:cubicBezTo>
                  <a:lnTo>
                    <a:pt x="2269" y="2805"/>
                  </a:lnTo>
                  <a:lnTo>
                    <a:pt x="3592" y="4097"/>
                  </a:lnTo>
                  <a:cubicBezTo>
                    <a:pt x="3663" y="4167"/>
                    <a:pt x="3770" y="4203"/>
                    <a:pt x="3872" y="4203"/>
                  </a:cubicBezTo>
                  <a:cubicBezTo>
                    <a:pt x="3906" y="4203"/>
                    <a:pt x="3939" y="4199"/>
                    <a:pt x="3970" y="4191"/>
                  </a:cubicBezTo>
                  <a:cubicBezTo>
                    <a:pt x="4097" y="4160"/>
                    <a:pt x="4160" y="4002"/>
                    <a:pt x="4160" y="3876"/>
                  </a:cubicBezTo>
                  <a:lnTo>
                    <a:pt x="4160" y="2773"/>
                  </a:lnTo>
                  <a:cubicBezTo>
                    <a:pt x="4569" y="2616"/>
                    <a:pt x="4884" y="2238"/>
                    <a:pt x="4884" y="1765"/>
                  </a:cubicBezTo>
                  <a:lnTo>
                    <a:pt x="4884" y="1041"/>
                  </a:lnTo>
                  <a:cubicBezTo>
                    <a:pt x="4884" y="442"/>
                    <a:pt x="4412" y="1"/>
                    <a:pt x="384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5583202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EA3C8A-5525-D048-4DD4-21B9C94AA9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19523B-096B-658E-0CA8-A2B5712576F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AC5EB94-1549-95AC-6587-A4EC635AB9FE}"/>
              </a:ext>
            </a:extLst>
          </p:cNvPr>
          <p:cNvSpPr txBox="1"/>
          <p:nvPr/>
        </p:nvSpPr>
        <p:spPr>
          <a:xfrm>
            <a:off x="2513150" y="1019069"/>
            <a:ext cx="7165700" cy="400110"/>
          </a:xfrm>
          <a:prstGeom prst="rect">
            <a:avLst/>
          </a:prstGeom>
          <a:noFill/>
        </p:spPr>
        <p:txBody>
          <a:bodyPr wrap="square" rtlCol="0">
            <a:spAutoFit/>
          </a:bodyPr>
          <a:lstStyle/>
          <a:p>
            <a:r>
              <a:rPr lang="en-US" sz="2000" b="1" dirty="0">
                <a:latin typeface="Alexandria" charset="0"/>
                <a:cs typeface="Alexandria" charset="0"/>
              </a:rPr>
              <a:t>Affiliate Marketing</a:t>
            </a:r>
          </a:p>
        </p:txBody>
      </p:sp>
      <p:sp>
        <p:nvSpPr>
          <p:cNvPr id="5" name="Rectangle 4">
            <a:extLst>
              <a:ext uri="{FF2B5EF4-FFF2-40B4-BE49-F238E27FC236}">
                <a16:creationId xmlns:a16="http://schemas.microsoft.com/office/drawing/2014/main" id="{611F330B-AB0A-DDFE-B48E-82B82637926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8967AA2-5949-A47C-2EB0-EFF774A869B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80383A0-1E2F-7CD3-A243-DDB16CD70CC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8FE8B3CB-B4F4-2A90-EE9D-3903908BC8A9}"/>
              </a:ext>
            </a:extLst>
          </p:cNvPr>
          <p:cNvSpPr txBox="1"/>
          <p:nvPr/>
        </p:nvSpPr>
        <p:spPr>
          <a:xfrm>
            <a:off x="942309" y="2515662"/>
            <a:ext cx="10487692" cy="2321085"/>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The following steps are taken to realize the affiliate marketing process:</a:t>
            </a:r>
          </a:p>
          <a:p>
            <a:pPr marL="285750" indent="-285750" algn="just">
              <a:lnSpc>
                <a:spcPct val="150000"/>
              </a:lnSpc>
              <a:buFont typeface="Arial" panose="020B0604020202020204" pitchFamily="34" charset="0"/>
              <a:buChar char="•"/>
            </a:pPr>
            <a:r>
              <a:rPr lang="en-US" sz="1400" b="1" dirty="0">
                <a:latin typeface="Alexandria" charset="0"/>
                <a:cs typeface="Alexandria" charset="0"/>
              </a:rPr>
              <a:t>Stage 1: </a:t>
            </a:r>
            <a:r>
              <a:rPr lang="en-US" sz="1400" dirty="0">
                <a:latin typeface="Alexandria" charset="0"/>
                <a:cs typeface="Alexandria" charset="0"/>
              </a:rPr>
              <a:t>Businesses make agreements with marketplaces where their products will be promoted and sold.</a:t>
            </a:r>
          </a:p>
          <a:p>
            <a:pPr marL="285750" indent="-285750" algn="just">
              <a:lnSpc>
                <a:spcPct val="150000"/>
              </a:lnSpc>
              <a:buFont typeface="Arial" panose="020B0604020202020204" pitchFamily="34" charset="0"/>
              <a:buChar char="•"/>
            </a:pPr>
            <a:r>
              <a:rPr lang="en-US" sz="1400" b="1" dirty="0">
                <a:latin typeface="Alexandria" charset="0"/>
                <a:cs typeface="Alexandria" charset="0"/>
              </a:rPr>
              <a:t>Stage 2: </a:t>
            </a:r>
            <a:r>
              <a:rPr lang="en-US" sz="1400" dirty="0">
                <a:latin typeface="Alexandria" charset="0"/>
                <a:cs typeface="Alexandria" charset="0"/>
              </a:rPr>
              <a:t>The products to be sold in the marketplace are determined.</a:t>
            </a:r>
          </a:p>
          <a:p>
            <a:pPr marL="285750" indent="-285750" algn="just">
              <a:lnSpc>
                <a:spcPct val="150000"/>
              </a:lnSpc>
              <a:buFont typeface="Arial" panose="020B0604020202020204" pitchFamily="34" charset="0"/>
              <a:buChar char="•"/>
            </a:pPr>
            <a:r>
              <a:rPr lang="en-US" sz="1400" b="1" dirty="0">
                <a:latin typeface="Alexandria" charset="0"/>
                <a:cs typeface="Alexandria" charset="0"/>
              </a:rPr>
              <a:t>Stage 3: </a:t>
            </a:r>
            <a:r>
              <a:rPr lang="en-US" sz="1400" dirty="0">
                <a:latin typeface="Alexandria" charset="0"/>
                <a:cs typeface="Alexandria" charset="0"/>
              </a:rPr>
              <a:t>The commission rate to be given to the marketplace per sale is determined.</a:t>
            </a:r>
          </a:p>
          <a:p>
            <a:pPr marL="285750" indent="-285750" algn="just">
              <a:lnSpc>
                <a:spcPct val="150000"/>
              </a:lnSpc>
              <a:buFont typeface="Arial" panose="020B0604020202020204" pitchFamily="34" charset="0"/>
              <a:buChar char="•"/>
            </a:pPr>
            <a:r>
              <a:rPr lang="en-US" sz="1400" b="1" dirty="0">
                <a:latin typeface="Alexandria" charset="0"/>
                <a:cs typeface="Alexandria" charset="0"/>
              </a:rPr>
              <a:t>Stage 4:</a:t>
            </a:r>
            <a:r>
              <a:rPr lang="en-US" sz="1400" dirty="0">
                <a:latin typeface="Alexandria" charset="0"/>
                <a:cs typeface="Alexandria" charset="0"/>
              </a:rPr>
              <a:t> The marketplace starts to promote the product that the business has given it to sell with advertisements both on its own site and outside its own site.</a:t>
            </a:r>
          </a:p>
          <a:p>
            <a:pPr marL="285750" indent="-285750" algn="just">
              <a:lnSpc>
                <a:spcPct val="150000"/>
              </a:lnSpc>
              <a:buFont typeface="Arial" panose="020B0604020202020204" pitchFamily="34" charset="0"/>
              <a:buChar char="•"/>
            </a:pPr>
            <a:r>
              <a:rPr lang="en-US" sz="1400" b="1" dirty="0">
                <a:latin typeface="Alexandria" charset="0"/>
                <a:cs typeface="Alexandria" charset="0"/>
              </a:rPr>
              <a:t>Stage 5: </a:t>
            </a:r>
            <a:r>
              <a:rPr lang="en-US" sz="1400" dirty="0">
                <a:latin typeface="Alexandria" charset="0"/>
                <a:cs typeface="Alexandria" charset="0"/>
              </a:rPr>
              <a:t>After each sale, the marketplace collects the predetermined commission rate.</a:t>
            </a:r>
          </a:p>
        </p:txBody>
      </p:sp>
      <p:pic>
        <p:nvPicPr>
          <p:cNvPr id="7" name="Graphic 21">
            <a:extLst>
              <a:ext uri="{FF2B5EF4-FFF2-40B4-BE49-F238E27FC236}">
                <a16:creationId xmlns:a16="http://schemas.microsoft.com/office/drawing/2014/main" id="{143979BE-EE78-1767-27DE-6081B5631C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1B0CFF0A-BFAA-005C-5894-2AB0EA690198}"/>
              </a:ext>
            </a:extLst>
          </p:cNvPr>
          <p:cNvSpPr/>
          <p:nvPr/>
        </p:nvSpPr>
        <p:spPr>
          <a:xfrm>
            <a:off x="4262846" y="604803"/>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2" name="Google Shape;8389;p58">
            <a:extLst>
              <a:ext uri="{FF2B5EF4-FFF2-40B4-BE49-F238E27FC236}">
                <a16:creationId xmlns:a16="http://schemas.microsoft.com/office/drawing/2014/main" id="{6E0DE3EC-9AEF-86D7-ABB5-B36D548F3847}"/>
              </a:ext>
            </a:extLst>
          </p:cNvPr>
          <p:cNvGrpSpPr/>
          <p:nvPr/>
        </p:nvGrpSpPr>
        <p:grpSpPr>
          <a:xfrm>
            <a:off x="3189847" y="1833445"/>
            <a:ext cx="443449" cy="441140"/>
            <a:chOff x="685475" y="2318350"/>
            <a:chExt cx="297750" cy="296200"/>
          </a:xfrm>
        </p:grpSpPr>
        <p:sp>
          <p:nvSpPr>
            <p:cNvPr id="4" name="Google Shape;8390;p58">
              <a:extLst>
                <a:ext uri="{FF2B5EF4-FFF2-40B4-BE49-F238E27FC236}">
                  <a16:creationId xmlns:a16="http://schemas.microsoft.com/office/drawing/2014/main" id="{5655EC84-D329-3574-6234-B05110D8DE82}"/>
                </a:ext>
              </a:extLst>
            </p:cNvPr>
            <p:cNvSpPr/>
            <p:nvPr/>
          </p:nvSpPr>
          <p:spPr>
            <a:xfrm>
              <a:off x="685475" y="2371925"/>
              <a:ext cx="142600" cy="241975"/>
            </a:xfrm>
            <a:custGeom>
              <a:avLst/>
              <a:gdLst/>
              <a:ahLst/>
              <a:cxnLst/>
              <a:rect l="l" t="t" r="r" b="b"/>
              <a:pathLst>
                <a:path w="5704" h="9679" extrusionOk="0">
                  <a:moveTo>
                    <a:pt x="2080" y="662"/>
                  </a:moveTo>
                  <a:cubicBezTo>
                    <a:pt x="2458" y="662"/>
                    <a:pt x="2773" y="977"/>
                    <a:pt x="2773" y="1387"/>
                  </a:cubicBezTo>
                  <a:cubicBezTo>
                    <a:pt x="2773" y="1765"/>
                    <a:pt x="2458" y="2080"/>
                    <a:pt x="2080" y="2080"/>
                  </a:cubicBezTo>
                  <a:cubicBezTo>
                    <a:pt x="1671" y="2080"/>
                    <a:pt x="1356" y="1765"/>
                    <a:pt x="1356" y="1387"/>
                  </a:cubicBezTo>
                  <a:cubicBezTo>
                    <a:pt x="1356" y="977"/>
                    <a:pt x="1734" y="662"/>
                    <a:pt x="2080" y="662"/>
                  </a:cubicBezTo>
                  <a:close/>
                  <a:moveTo>
                    <a:pt x="2962" y="6900"/>
                  </a:moveTo>
                  <a:lnTo>
                    <a:pt x="3120" y="7593"/>
                  </a:lnTo>
                  <a:lnTo>
                    <a:pt x="1135" y="7593"/>
                  </a:lnTo>
                  <a:lnTo>
                    <a:pt x="1293" y="6900"/>
                  </a:lnTo>
                  <a:close/>
                  <a:moveTo>
                    <a:pt x="1742" y="2767"/>
                  </a:moveTo>
                  <a:cubicBezTo>
                    <a:pt x="1866" y="2767"/>
                    <a:pt x="1991" y="2831"/>
                    <a:pt x="2049" y="2962"/>
                  </a:cubicBezTo>
                  <a:lnTo>
                    <a:pt x="2553" y="3938"/>
                  </a:lnTo>
                  <a:cubicBezTo>
                    <a:pt x="2584" y="4064"/>
                    <a:pt x="2742" y="4127"/>
                    <a:pt x="2868" y="4127"/>
                  </a:cubicBezTo>
                  <a:lnTo>
                    <a:pt x="3813" y="4127"/>
                  </a:lnTo>
                  <a:cubicBezTo>
                    <a:pt x="4002" y="4127"/>
                    <a:pt x="4159" y="4285"/>
                    <a:pt x="4159" y="4474"/>
                  </a:cubicBezTo>
                  <a:cubicBezTo>
                    <a:pt x="4159" y="4695"/>
                    <a:pt x="4002" y="4852"/>
                    <a:pt x="3813" y="4852"/>
                  </a:cubicBezTo>
                  <a:lnTo>
                    <a:pt x="2427" y="4852"/>
                  </a:lnTo>
                  <a:cubicBezTo>
                    <a:pt x="2301" y="4852"/>
                    <a:pt x="2175" y="4758"/>
                    <a:pt x="2112" y="4631"/>
                  </a:cubicBezTo>
                  <a:cubicBezTo>
                    <a:pt x="2042" y="4515"/>
                    <a:pt x="1919" y="4450"/>
                    <a:pt x="1784" y="4450"/>
                  </a:cubicBezTo>
                  <a:cubicBezTo>
                    <a:pt x="1737" y="4450"/>
                    <a:pt x="1688" y="4458"/>
                    <a:pt x="1639" y="4474"/>
                  </a:cubicBezTo>
                  <a:cubicBezTo>
                    <a:pt x="1482" y="4568"/>
                    <a:pt x="1387" y="4758"/>
                    <a:pt x="1482" y="4947"/>
                  </a:cubicBezTo>
                  <a:cubicBezTo>
                    <a:pt x="1671" y="5325"/>
                    <a:pt x="2017" y="5545"/>
                    <a:pt x="2427" y="5545"/>
                  </a:cubicBezTo>
                  <a:lnTo>
                    <a:pt x="3813" y="5545"/>
                  </a:lnTo>
                  <a:cubicBezTo>
                    <a:pt x="3970" y="5545"/>
                    <a:pt x="4128" y="5671"/>
                    <a:pt x="4159" y="5829"/>
                  </a:cubicBezTo>
                  <a:lnTo>
                    <a:pt x="4853" y="8570"/>
                  </a:lnTo>
                  <a:cubicBezTo>
                    <a:pt x="4916" y="8790"/>
                    <a:pt x="4790" y="8979"/>
                    <a:pt x="4632" y="9011"/>
                  </a:cubicBezTo>
                  <a:cubicBezTo>
                    <a:pt x="4608" y="9015"/>
                    <a:pt x="4584" y="9017"/>
                    <a:pt x="4560" y="9017"/>
                  </a:cubicBezTo>
                  <a:cubicBezTo>
                    <a:pt x="4403" y="9017"/>
                    <a:pt x="4273" y="8927"/>
                    <a:pt x="4191" y="8790"/>
                  </a:cubicBezTo>
                  <a:lnTo>
                    <a:pt x="3655" y="6522"/>
                  </a:lnTo>
                  <a:cubicBezTo>
                    <a:pt x="3592" y="6364"/>
                    <a:pt x="3498" y="6270"/>
                    <a:pt x="3277" y="6270"/>
                  </a:cubicBezTo>
                  <a:lnTo>
                    <a:pt x="1040" y="6270"/>
                  </a:lnTo>
                  <a:cubicBezTo>
                    <a:pt x="914" y="6270"/>
                    <a:pt x="851" y="6207"/>
                    <a:pt x="757" y="6144"/>
                  </a:cubicBezTo>
                  <a:cubicBezTo>
                    <a:pt x="694" y="5986"/>
                    <a:pt x="694" y="5892"/>
                    <a:pt x="694" y="5797"/>
                  </a:cubicBezTo>
                  <a:lnTo>
                    <a:pt x="1419" y="3025"/>
                  </a:lnTo>
                  <a:cubicBezTo>
                    <a:pt x="1453" y="2855"/>
                    <a:pt x="1597" y="2767"/>
                    <a:pt x="1742" y="2767"/>
                  </a:cubicBezTo>
                  <a:close/>
                  <a:moveTo>
                    <a:pt x="2143" y="0"/>
                  </a:moveTo>
                  <a:cubicBezTo>
                    <a:pt x="1419" y="0"/>
                    <a:pt x="788" y="630"/>
                    <a:pt x="788" y="1387"/>
                  </a:cubicBezTo>
                  <a:cubicBezTo>
                    <a:pt x="788" y="1733"/>
                    <a:pt x="946" y="2080"/>
                    <a:pt x="1135" y="2332"/>
                  </a:cubicBezTo>
                  <a:cubicBezTo>
                    <a:pt x="977" y="2426"/>
                    <a:pt x="851" y="2647"/>
                    <a:pt x="788" y="2867"/>
                  </a:cubicBezTo>
                  <a:lnTo>
                    <a:pt x="64" y="5640"/>
                  </a:lnTo>
                  <a:cubicBezTo>
                    <a:pt x="1" y="5955"/>
                    <a:pt x="64" y="6270"/>
                    <a:pt x="253" y="6522"/>
                  </a:cubicBezTo>
                  <a:cubicBezTo>
                    <a:pt x="347" y="6648"/>
                    <a:pt x="473" y="6774"/>
                    <a:pt x="631" y="6805"/>
                  </a:cubicBezTo>
                  <a:lnTo>
                    <a:pt x="32" y="9263"/>
                  </a:lnTo>
                  <a:cubicBezTo>
                    <a:pt x="1" y="9452"/>
                    <a:pt x="95" y="9609"/>
                    <a:pt x="253" y="9672"/>
                  </a:cubicBezTo>
                  <a:cubicBezTo>
                    <a:pt x="281" y="9676"/>
                    <a:pt x="309" y="9678"/>
                    <a:pt x="335" y="9678"/>
                  </a:cubicBezTo>
                  <a:cubicBezTo>
                    <a:pt x="513" y="9678"/>
                    <a:pt x="639" y="9589"/>
                    <a:pt x="694" y="9452"/>
                  </a:cubicBezTo>
                  <a:lnTo>
                    <a:pt x="977" y="8318"/>
                  </a:lnTo>
                  <a:lnTo>
                    <a:pt x="3372" y="8318"/>
                  </a:lnTo>
                  <a:lnTo>
                    <a:pt x="3529" y="8885"/>
                  </a:lnTo>
                  <a:cubicBezTo>
                    <a:pt x="3661" y="9359"/>
                    <a:pt x="4079" y="9679"/>
                    <a:pt x="4526" y="9679"/>
                  </a:cubicBezTo>
                  <a:cubicBezTo>
                    <a:pt x="4613" y="9679"/>
                    <a:pt x="4702" y="9667"/>
                    <a:pt x="4790" y="9641"/>
                  </a:cubicBezTo>
                  <a:cubicBezTo>
                    <a:pt x="5357" y="9483"/>
                    <a:pt x="5703" y="8916"/>
                    <a:pt x="5546" y="8381"/>
                  </a:cubicBezTo>
                  <a:lnTo>
                    <a:pt x="4821" y="5640"/>
                  </a:lnTo>
                  <a:cubicBezTo>
                    <a:pt x="4790" y="5482"/>
                    <a:pt x="4727" y="5325"/>
                    <a:pt x="4601" y="5199"/>
                  </a:cubicBezTo>
                  <a:cubicBezTo>
                    <a:pt x="4758" y="5010"/>
                    <a:pt x="4884" y="4758"/>
                    <a:pt x="4884" y="4474"/>
                  </a:cubicBezTo>
                  <a:cubicBezTo>
                    <a:pt x="4884" y="3907"/>
                    <a:pt x="4412" y="3466"/>
                    <a:pt x="3844" y="3466"/>
                  </a:cubicBezTo>
                  <a:lnTo>
                    <a:pt x="3088" y="3466"/>
                  </a:lnTo>
                  <a:lnTo>
                    <a:pt x="2710" y="2647"/>
                  </a:lnTo>
                  <a:cubicBezTo>
                    <a:pt x="3183" y="2395"/>
                    <a:pt x="3529" y="1922"/>
                    <a:pt x="3529" y="1387"/>
                  </a:cubicBezTo>
                  <a:cubicBezTo>
                    <a:pt x="3529" y="630"/>
                    <a:pt x="2899" y="0"/>
                    <a:pt x="21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391;p58">
              <a:extLst>
                <a:ext uri="{FF2B5EF4-FFF2-40B4-BE49-F238E27FC236}">
                  <a16:creationId xmlns:a16="http://schemas.microsoft.com/office/drawing/2014/main" id="{CF2A4709-E361-95E0-E6B6-E1D183F265EE}"/>
                </a:ext>
              </a:extLst>
            </p:cNvPr>
            <p:cNvSpPr/>
            <p:nvPr/>
          </p:nvSpPr>
          <p:spPr>
            <a:xfrm>
              <a:off x="839850" y="2371925"/>
              <a:ext cx="143375" cy="242625"/>
            </a:xfrm>
            <a:custGeom>
              <a:avLst/>
              <a:gdLst/>
              <a:ahLst/>
              <a:cxnLst/>
              <a:rect l="l" t="t" r="r" b="b"/>
              <a:pathLst>
                <a:path w="5735" h="9705" extrusionOk="0">
                  <a:moveTo>
                    <a:pt x="3624" y="662"/>
                  </a:moveTo>
                  <a:cubicBezTo>
                    <a:pt x="4002" y="662"/>
                    <a:pt x="4317" y="977"/>
                    <a:pt x="4317" y="1355"/>
                  </a:cubicBezTo>
                  <a:cubicBezTo>
                    <a:pt x="4317" y="1765"/>
                    <a:pt x="4002" y="2080"/>
                    <a:pt x="3624" y="2080"/>
                  </a:cubicBezTo>
                  <a:cubicBezTo>
                    <a:pt x="3214" y="2080"/>
                    <a:pt x="2899" y="1765"/>
                    <a:pt x="2899" y="1355"/>
                  </a:cubicBezTo>
                  <a:cubicBezTo>
                    <a:pt x="2899" y="977"/>
                    <a:pt x="3214" y="662"/>
                    <a:pt x="3624" y="662"/>
                  </a:cubicBezTo>
                  <a:close/>
                  <a:moveTo>
                    <a:pt x="4317" y="6900"/>
                  </a:moveTo>
                  <a:lnTo>
                    <a:pt x="4474" y="7593"/>
                  </a:lnTo>
                  <a:lnTo>
                    <a:pt x="2490" y="7593"/>
                  </a:lnTo>
                  <a:lnTo>
                    <a:pt x="2647" y="6900"/>
                  </a:lnTo>
                  <a:close/>
                  <a:moveTo>
                    <a:pt x="3962" y="2731"/>
                  </a:moveTo>
                  <a:cubicBezTo>
                    <a:pt x="4108" y="2731"/>
                    <a:pt x="4250" y="2818"/>
                    <a:pt x="4285" y="2993"/>
                  </a:cubicBezTo>
                  <a:lnTo>
                    <a:pt x="4979" y="5734"/>
                  </a:lnTo>
                  <a:cubicBezTo>
                    <a:pt x="5010" y="6018"/>
                    <a:pt x="4853" y="6207"/>
                    <a:pt x="4632" y="6207"/>
                  </a:cubicBezTo>
                  <a:lnTo>
                    <a:pt x="2395" y="6207"/>
                  </a:lnTo>
                  <a:cubicBezTo>
                    <a:pt x="2238" y="6207"/>
                    <a:pt x="2080" y="6333"/>
                    <a:pt x="2049" y="6490"/>
                  </a:cubicBezTo>
                  <a:lnTo>
                    <a:pt x="1482" y="8727"/>
                  </a:lnTo>
                  <a:cubicBezTo>
                    <a:pt x="1456" y="8883"/>
                    <a:pt x="1323" y="8996"/>
                    <a:pt x="1154" y="8996"/>
                  </a:cubicBezTo>
                  <a:cubicBezTo>
                    <a:pt x="1118" y="8996"/>
                    <a:pt x="1080" y="8990"/>
                    <a:pt x="1040" y="8979"/>
                  </a:cubicBezTo>
                  <a:cubicBezTo>
                    <a:pt x="851" y="8916"/>
                    <a:pt x="725" y="8727"/>
                    <a:pt x="820" y="8538"/>
                  </a:cubicBezTo>
                  <a:lnTo>
                    <a:pt x="1513" y="5766"/>
                  </a:lnTo>
                  <a:cubicBezTo>
                    <a:pt x="1576" y="5608"/>
                    <a:pt x="1671" y="5514"/>
                    <a:pt x="1891" y="5514"/>
                  </a:cubicBezTo>
                  <a:lnTo>
                    <a:pt x="3246" y="5514"/>
                  </a:lnTo>
                  <a:cubicBezTo>
                    <a:pt x="3655" y="5514"/>
                    <a:pt x="4002" y="5262"/>
                    <a:pt x="4222" y="4915"/>
                  </a:cubicBezTo>
                  <a:cubicBezTo>
                    <a:pt x="4285" y="4758"/>
                    <a:pt x="4222" y="4537"/>
                    <a:pt x="4033" y="4442"/>
                  </a:cubicBezTo>
                  <a:cubicBezTo>
                    <a:pt x="3993" y="4426"/>
                    <a:pt x="3948" y="4418"/>
                    <a:pt x="3902" y="4418"/>
                  </a:cubicBezTo>
                  <a:cubicBezTo>
                    <a:pt x="3770" y="4418"/>
                    <a:pt x="3631" y="4483"/>
                    <a:pt x="3561" y="4600"/>
                  </a:cubicBezTo>
                  <a:cubicBezTo>
                    <a:pt x="3529" y="4726"/>
                    <a:pt x="3372" y="4789"/>
                    <a:pt x="3246" y="4789"/>
                  </a:cubicBezTo>
                  <a:lnTo>
                    <a:pt x="1891" y="4789"/>
                  </a:lnTo>
                  <a:cubicBezTo>
                    <a:pt x="1671" y="4789"/>
                    <a:pt x="1513" y="4631"/>
                    <a:pt x="1513" y="4442"/>
                  </a:cubicBezTo>
                  <a:cubicBezTo>
                    <a:pt x="1513" y="4253"/>
                    <a:pt x="1671" y="4096"/>
                    <a:pt x="1891" y="4096"/>
                  </a:cubicBezTo>
                  <a:lnTo>
                    <a:pt x="2836" y="4096"/>
                  </a:lnTo>
                  <a:cubicBezTo>
                    <a:pt x="2931" y="4096"/>
                    <a:pt x="3057" y="4001"/>
                    <a:pt x="3151" y="3907"/>
                  </a:cubicBezTo>
                  <a:cubicBezTo>
                    <a:pt x="3151" y="3844"/>
                    <a:pt x="3655" y="2899"/>
                    <a:pt x="3655" y="2899"/>
                  </a:cubicBezTo>
                  <a:cubicBezTo>
                    <a:pt x="3725" y="2787"/>
                    <a:pt x="3845" y="2731"/>
                    <a:pt x="3962" y="2731"/>
                  </a:cubicBezTo>
                  <a:close/>
                  <a:moveTo>
                    <a:pt x="3529" y="0"/>
                  </a:moveTo>
                  <a:cubicBezTo>
                    <a:pt x="2805" y="0"/>
                    <a:pt x="2175" y="630"/>
                    <a:pt x="2175" y="1355"/>
                  </a:cubicBezTo>
                  <a:cubicBezTo>
                    <a:pt x="2175" y="1922"/>
                    <a:pt x="2490" y="2395"/>
                    <a:pt x="2994" y="2615"/>
                  </a:cubicBezTo>
                  <a:lnTo>
                    <a:pt x="2584" y="3466"/>
                  </a:lnTo>
                  <a:lnTo>
                    <a:pt x="1860" y="3466"/>
                  </a:lnTo>
                  <a:cubicBezTo>
                    <a:pt x="1261" y="3466"/>
                    <a:pt x="820" y="3938"/>
                    <a:pt x="820" y="4474"/>
                  </a:cubicBezTo>
                  <a:cubicBezTo>
                    <a:pt x="820" y="4758"/>
                    <a:pt x="946" y="4978"/>
                    <a:pt x="1103" y="5199"/>
                  </a:cubicBezTo>
                  <a:cubicBezTo>
                    <a:pt x="977" y="5325"/>
                    <a:pt x="914" y="5451"/>
                    <a:pt x="851" y="5608"/>
                  </a:cubicBezTo>
                  <a:lnTo>
                    <a:pt x="158" y="8381"/>
                  </a:lnTo>
                  <a:cubicBezTo>
                    <a:pt x="1" y="8916"/>
                    <a:pt x="347" y="9483"/>
                    <a:pt x="914" y="9641"/>
                  </a:cubicBezTo>
                  <a:cubicBezTo>
                    <a:pt x="1002" y="9667"/>
                    <a:pt x="1091" y="9679"/>
                    <a:pt x="1178" y="9679"/>
                  </a:cubicBezTo>
                  <a:cubicBezTo>
                    <a:pt x="1624" y="9679"/>
                    <a:pt x="2038" y="9359"/>
                    <a:pt x="2143" y="8885"/>
                  </a:cubicBezTo>
                  <a:lnTo>
                    <a:pt x="2332" y="8286"/>
                  </a:lnTo>
                  <a:lnTo>
                    <a:pt x="4695" y="8286"/>
                  </a:lnTo>
                  <a:lnTo>
                    <a:pt x="4947" y="9452"/>
                  </a:lnTo>
                  <a:cubicBezTo>
                    <a:pt x="4995" y="9597"/>
                    <a:pt x="5118" y="9704"/>
                    <a:pt x="5257" y="9704"/>
                  </a:cubicBezTo>
                  <a:cubicBezTo>
                    <a:pt x="5300" y="9704"/>
                    <a:pt x="5344" y="9694"/>
                    <a:pt x="5388" y="9672"/>
                  </a:cubicBezTo>
                  <a:cubicBezTo>
                    <a:pt x="5577" y="9641"/>
                    <a:pt x="5703" y="9452"/>
                    <a:pt x="5609" y="9231"/>
                  </a:cubicBezTo>
                  <a:lnTo>
                    <a:pt x="5042" y="6805"/>
                  </a:lnTo>
                  <a:cubicBezTo>
                    <a:pt x="5514" y="6616"/>
                    <a:pt x="5735" y="6144"/>
                    <a:pt x="5640" y="5640"/>
                  </a:cubicBezTo>
                  <a:lnTo>
                    <a:pt x="4916" y="2867"/>
                  </a:lnTo>
                  <a:cubicBezTo>
                    <a:pt x="4884" y="2647"/>
                    <a:pt x="4758" y="2489"/>
                    <a:pt x="4569" y="2332"/>
                  </a:cubicBezTo>
                  <a:cubicBezTo>
                    <a:pt x="4790" y="2080"/>
                    <a:pt x="4916" y="1733"/>
                    <a:pt x="4916" y="1355"/>
                  </a:cubicBezTo>
                  <a:cubicBezTo>
                    <a:pt x="4916" y="630"/>
                    <a:pt x="4285" y="0"/>
                    <a:pt x="35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92;p58">
              <a:extLst>
                <a:ext uri="{FF2B5EF4-FFF2-40B4-BE49-F238E27FC236}">
                  <a16:creationId xmlns:a16="http://schemas.microsoft.com/office/drawing/2014/main" id="{A52C319C-1A51-2328-5EF6-22E84454079B}"/>
                </a:ext>
              </a:extLst>
            </p:cNvPr>
            <p:cNvSpPr/>
            <p:nvPr/>
          </p:nvSpPr>
          <p:spPr>
            <a:xfrm>
              <a:off x="772900" y="2318350"/>
              <a:ext cx="122125" cy="105075"/>
            </a:xfrm>
            <a:custGeom>
              <a:avLst/>
              <a:gdLst/>
              <a:ahLst/>
              <a:cxnLst/>
              <a:rect l="l" t="t" r="r" b="b"/>
              <a:pathLst>
                <a:path w="4885" h="4203" extrusionOk="0">
                  <a:moveTo>
                    <a:pt x="3844" y="631"/>
                  </a:moveTo>
                  <a:cubicBezTo>
                    <a:pt x="4034" y="631"/>
                    <a:pt x="4223" y="789"/>
                    <a:pt x="4223" y="978"/>
                  </a:cubicBezTo>
                  <a:lnTo>
                    <a:pt x="4223" y="1734"/>
                  </a:lnTo>
                  <a:cubicBezTo>
                    <a:pt x="4223" y="1923"/>
                    <a:pt x="4034" y="2112"/>
                    <a:pt x="3844" y="2112"/>
                  </a:cubicBezTo>
                  <a:cubicBezTo>
                    <a:pt x="3655" y="2143"/>
                    <a:pt x="3498" y="2301"/>
                    <a:pt x="3498" y="2458"/>
                  </a:cubicBezTo>
                  <a:lnTo>
                    <a:pt x="3498" y="2994"/>
                  </a:lnTo>
                  <a:lnTo>
                    <a:pt x="2679" y="2206"/>
                  </a:lnTo>
                  <a:cubicBezTo>
                    <a:pt x="2584" y="2143"/>
                    <a:pt x="2521" y="2112"/>
                    <a:pt x="2427" y="2112"/>
                  </a:cubicBezTo>
                  <a:lnTo>
                    <a:pt x="1009" y="2112"/>
                  </a:lnTo>
                  <a:cubicBezTo>
                    <a:pt x="820" y="2112"/>
                    <a:pt x="662" y="1923"/>
                    <a:pt x="662" y="1734"/>
                  </a:cubicBezTo>
                  <a:lnTo>
                    <a:pt x="662" y="978"/>
                  </a:lnTo>
                  <a:cubicBezTo>
                    <a:pt x="662" y="789"/>
                    <a:pt x="820" y="631"/>
                    <a:pt x="1009" y="631"/>
                  </a:cubicBezTo>
                  <a:close/>
                  <a:moveTo>
                    <a:pt x="1009" y="1"/>
                  </a:moveTo>
                  <a:cubicBezTo>
                    <a:pt x="442" y="1"/>
                    <a:pt x="1" y="474"/>
                    <a:pt x="1" y="1041"/>
                  </a:cubicBezTo>
                  <a:lnTo>
                    <a:pt x="1" y="1765"/>
                  </a:lnTo>
                  <a:cubicBezTo>
                    <a:pt x="1" y="2364"/>
                    <a:pt x="473" y="2805"/>
                    <a:pt x="1009" y="2805"/>
                  </a:cubicBezTo>
                  <a:lnTo>
                    <a:pt x="2269" y="2805"/>
                  </a:lnTo>
                  <a:lnTo>
                    <a:pt x="3592" y="4097"/>
                  </a:lnTo>
                  <a:cubicBezTo>
                    <a:pt x="3663" y="4167"/>
                    <a:pt x="3770" y="4203"/>
                    <a:pt x="3872" y="4203"/>
                  </a:cubicBezTo>
                  <a:cubicBezTo>
                    <a:pt x="3906" y="4203"/>
                    <a:pt x="3939" y="4199"/>
                    <a:pt x="3970" y="4191"/>
                  </a:cubicBezTo>
                  <a:cubicBezTo>
                    <a:pt x="4097" y="4160"/>
                    <a:pt x="4160" y="4002"/>
                    <a:pt x="4160" y="3876"/>
                  </a:cubicBezTo>
                  <a:lnTo>
                    <a:pt x="4160" y="2773"/>
                  </a:lnTo>
                  <a:cubicBezTo>
                    <a:pt x="4569" y="2616"/>
                    <a:pt x="4884" y="2238"/>
                    <a:pt x="4884" y="1765"/>
                  </a:cubicBezTo>
                  <a:lnTo>
                    <a:pt x="4884" y="1041"/>
                  </a:lnTo>
                  <a:cubicBezTo>
                    <a:pt x="4884" y="442"/>
                    <a:pt x="4412" y="1"/>
                    <a:pt x="384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6854627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CE17C6-843E-FFB1-D5D2-E5FF62BB411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335AAD2-CA41-92D5-FCEF-98EFCA7C9BB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9BF3D0A-F8E9-76BB-E2E2-3EEB7A1090A1}"/>
              </a:ext>
            </a:extLst>
          </p:cNvPr>
          <p:cNvSpPr txBox="1"/>
          <p:nvPr/>
        </p:nvSpPr>
        <p:spPr>
          <a:xfrm>
            <a:off x="2513150" y="1019069"/>
            <a:ext cx="7165700" cy="400110"/>
          </a:xfrm>
          <a:prstGeom prst="rect">
            <a:avLst/>
          </a:prstGeom>
          <a:noFill/>
        </p:spPr>
        <p:txBody>
          <a:bodyPr wrap="square" rtlCol="0">
            <a:spAutoFit/>
          </a:bodyPr>
          <a:lstStyle/>
          <a:p>
            <a:r>
              <a:rPr lang="en-US" sz="2000" b="1" dirty="0">
                <a:latin typeface="Alexandria" charset="0"/>
                <a:cs typeface="Alexandria" charset="0"/>
              </a:rPr>
              <a:t>Affiliate Marketing</a:t>
            </a:r>
          </a:p>
        </p:txBody>
      </p:sp>
      <p:sp>
        <p:nvSpPr>
          <p:cNvPr id="5" name="Rectangle 4">
            <a:extLst>
              <a:ext uri="{FF2B5EF4-FFF2-40B4-BE49-F238E27FC236}">
                <a16:creationId xmlns:a16="http://schemas.microsoft.com/office/drawing/2014/main" id="{4186D7B1-D2A9-68B7-2BDC-1C3834F976C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A5CA05B-A174-8C16-4EAD-357D071972DC}"/>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309C63A-FBEF-8A6F-B60B-3A0268A2201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3AA9C235-EF6E-4F96-ECA0-DB376709344E}"/>
              </a:ext>
            </a:extLst>
          </p:cNvPr>
          <p:cNvSpPr txBox="1"/>
          <p:nvPr/>
        </p:nvSpPr>
        <p:spPr>
          <a:xfrm>
            <a:off x="1156449" y="2141974"/>
            <a:ext cx="9879101" cy="3613746"/>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Affiliate marketing, which is realized by applying these stages, has become attractive for both seller businesses and marketplaces that receive commissions, as it enables the sale of the products that the business only keeps in its warehouse without any other effort and cost. There are three types of payment methods in affiliate marketing and they are expressed as follows:</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Pay-per-sale:</a:t>
            </a:r>
            <a:r>
              <a:rPr lang="en-US" sz="1400" dirty="0">
                <a:latin typeface="Alexandria" charset="0"/>
                <a:cs typeface="Alexandria" charset="0"/>
              </a:rPr>
              <a:t> The business that sells the product gives a certain percentage of the sales price of the product to the affiliate as a commission after the sale by the affiliate.</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Pay per lead:</a:t>
            </a:r>
            <a:r>
              <a:rPr lang="en-US" sz="1400" dirty="0">
                <a:latin typeface="Alexandria" charset="0"/>
                <a:cs typeface="Alexandria" charset="0"/>
              </a:rPr>
              <a:t> The purpose of this method is the affiliate's effort to attract potential customers for the business that owns the product. By encouraging the customer to take actions such as filling out a form or signing up for an e-newsletter, the affiliate receives payment from the business based on a pre-existing agreement.</a:t>
            </a:r>
          </a:p>
          <a:p>
            <a:pPr algn="just">
              <a:lnSpc>
                <a:spcPct val="150000"/>
              </a:lnSpc>
            </a:pPr>
            <a:r>
              <a:rPr lang="en-US" sz="1400" b="1" dirty="0">
                <a:latin typeface="Alexandria" charset="0"/>
                <a:cs typeface="Alexandria" charset="0"/>
              </a:rPr>
              <a:t>• Pay-per-click: </a:t>
            </a:r>
            <a:r>
              <a:rPr lang="en-US" sz="1400" dirty="0">
                <a:latin typeface="Alexandria" charset="0"/>
                <a:cs typeface="Alexandria" charset="0"/>
              </a:rPr>
              <a:t>The affiliate incentivizes customers to visit the website of the product owner through its own marketing platform. With this method, which contributes to the increase in the site traffic of the product owner, the affiliate receives payment based on a pre-existing agreement for each click that customers make on the affiliate's website to be redirected.</a:t>
            </a:r>
          </a:p>
        </p:txBody>
      </p:sp>
      <p:pic>
        <p:nvPicPr>
          <p:cNvPr id="7" name="Graphic 21">
            <a:extLst>
              <a:ext uri="{FF2B5EF4-FFF2-40B4-BE49-F238E27FC236}">
                <a16:creationId xmlns:a16="http://schemas.microsoft.com/office/drawing/2014/main" id="{CAF3CC7F-28AF-C4A8-8039-5D11547942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B0B157AC-A5FF-9556-45B6-3D41753B426B}"/>
              </a:ext>
            </a:extLst>
          </p:cNvPr>
          <p:cNvSpPr/>
          <p:nvPr/>
        </p:nvSpPr>
        <p:spPr>
          <a:xfrm>
            <a:off x="4262846" y="604803"/>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2" name="Google Shape;8389;p58">
            <a:extLst>
              <a:ext uri="{FF2B5EF4-FFF2-40B4-BE49-F238E27FC236}">
                <a16:creationId xmlns:a16="http://schemas.microsoft.com/office/drawing/2014/main" id="{0CA07FD8-D3C9-0F2D-89E9-8BF35E2C0337}"/>
              </a:ext>
            </a:extLst>
          </p:cNvPr>
          <p:cNvGrpSpPr/>
          <p:nvPr/>
        </p:nvGrpSpPr>
        <p:grpSpPr>
          <a:xfrm>
            <a:off x="3189847" y="1833445"/>
            <a:ext cx="443449" cy="441140"/>
            <a:chOff x="685475" y="2318350"/>
            <a:chExt cx="297750" cy="296200"/>
          </a:xfrm>
        </p:grpSpPr>
        <p:sp>
          <p:nvSpPr>
            <p:cNvPr id="4" name="Google Shape;8390;p58">
              <a:extLst>
                <a:ext uri="{FF2B5EF4-FFF2-40B4-BE49-F238E27FC236}">
                  <a16:creationId xmlns:a16="http://schemas.microsoft.com/office/drawing/2014/main" id="{511C4030-CF7B-6AF2-2E68-2BA8F84119A9}"/>
                </a:ext>
              </a:extLst>
            </p:cNvPr>
            <p:cNvSpPr/>
            <p:nvPr/>
          </p:nvSpPr>
          <p:spPr>
            <a:xfrm>
              <a:off x="685475" y="2371925"/>
              <a:ext cx="142600" cy="241975"/>
            </a:xfrm>
            <a:custGeom>
              <a:avLst/>
              <a:gdLst/>
              <a:ahLst/>
              <a:cxnLst/>
              <a:rect l="l" t="t" r="r" b="b"/>
              <a:pathLst>
                <a:path w="5704" h="9679" extrusionOk="0">
                  <a:moveTo>
                    <a:pt x="2080" y="662"/>
                  </a:moveTo>
                  <a:cubicBezTo>
                    <a:pt x="2458" y="662"/>
                    <a:pt x="2773" y="977"/>
                    <a:pt x="2773" y="1387"/>
                  </a:cubicBezTo>
                  <a:cubicBezTo>
                    <a:pt x="2773" y="1765"/>
                    <a:pt x="2458" y="2080"/>
                    <a:pt x="2080" y="2080"/>
                  </a:cubicBezTo>
                  <a:cubicBezTo>
                    <a:pt x="1671" y="2080"/>
                    <a:pt x="1356" y="1765"/>
                    <a:pt x="1356" y="1387"/>
                  </a:cubicBezTo>
                  <a:cubicBezTo>
                    <a:pt x="1356" y="977"/>
                    <a:pt x="1734" y="662"/>
                    <a:pt x="2080" y="662"/>
                  </a:cubicBezTo>
                  <a:close/>
                  <a:moveTo>
                    <a:pt x="2962" y="6900"/>
                  </a:moveTo>
                  <a:lnTo>
                    <a:pt x="3120" y="7593"/>
                  </a:lnTo>
                  <a:lnTo>
                    <a:pt x="1135" y="7593"/>
                  </a:lnTo>
                  <a:lnTo>
                    <a:pt x="1293" y="6900"/>
                  </a:lnTo>
                  <a:close/>
                  <a:moveTo>
                    <a:pt x="1742" y="2767"/>
                  </a:moveTo>
                  <a:cubicBezTo>
                    <a:pt x="1866" y="2767"/>
                    <a:pt x="1991" y="2831"/>
                    <a:pt x="2049" y="2962"/>
                  </a:cubicBezTo>
                  <a:lnTo>
                    <a:pt x="2553" y="3938"/>
                  </a:lnTo>
                  <a:cubicBezTo>
                    <a:pt x="2584" y="4064"/>
                    <a:pt x="2742" y="4127"/>
                    <a:pt x="2868" y="4127"/>
                  </a:cubicBezTo>
                  <a:lnTo>
                    <a:pt x="3813" y="4127"/>
                  </a:lnTo>
                  <a:cubicBezTo>
                    <a:pt x="4002" y="4127"/>
                    <a:pt x="4159" y="4285"/>
                    <a:pt x="4159" y="4474"/>
                  </a:cubicBezTo>
                  <a:cubicBezTo>
                    <a:pt x="4159" y="4695"/>
                    <a:pt x="4002" y="4852"/>
                    <a:pt x="3813" y="4852"/>
                  </a:cubicBezTo>
                  <a:lnTo>
                    <a:pt x="2427" y="4852"/>
                  </a:lnTo>
                  <a:cubicBezTo>
                    <a:pt x="2301" y="4852"/>
                    <a:pt x="2175" y="4758"/>
                    <a:pt x="2112" y="4631"/>
                  </a:cubicBezTo>
                  <a:cubicBezTo>
                    <a:pt x="2042" y="4515"/>
                    <a:pt x="1919" y="4450"/>
                    <a:pt x="1784" y="4450"/>
                  </a:cubicBezTo>
                  <a:cubicBezTo>
                    <a:pt x="1737" y="4450"/>
                    <a:pt x="1688" y="4458"/>
                    <a:pt x="1639" y="4474"/>
                  </a:cubicBezTo>
                  <a:cubicBezTo>
                    <a:pt x="1482" y="4568"/>
                    <a:pt x="1387" y="4758"/>
                    <a:pt x="1482" y="4947"/>
                  </a:cubicBezTo>
                  <a:cubicBezTo>
                    <a:pt x="1671" y="5325"/>
                    <a:pt x="2017" y="5545"/>
                    <a:pt x="2427" y="5545"/>
                  </a:cubicBezTo>
                  <a:lnTo>
                    <a:pt x="3813" y="5545"/>
                  </a:lnTo>
                  <a:cubicBezTo>
                    <a:pt x="3970" y="5545"/>
                    <a:pt x="4128" y="5671"/>
                    <a:pt x="4159" y="5829"/>
                  </a:cubicBezTo>
                  <a:lnTo>
                    <a:pt x="4853" y="8570"/>
                  </a:lnTo>
                  <a:cubicBezTo>
                    <a:pt x="4916" y="8790"/>
                    <a:pt x="4790" y="8979"/>
                    <a:pt x="4632" y="9011"/>
                  </a:cubicBezTo>
                  <a:cubicBezTo>
                    <a:pt x="4608" y="9015"/>
                    <a:pt x="4584" y="9017"/>
                    <a:pt x="4560" y="9017"/>
                  </a:cubicBezTo>
                  <a:cubicBezTo>
                    <a:pt x="4403" y="9017"/>
                    <a:pt x="4273" y="8927"/>
                    <a:pt x="4191" y="8790"/>
                  </a:cubicBezTo>
                  <a:lnTo>
                    <a:pt x="3655" y="6522"/>
                  </a:lnTo>
                  <a:cubicBezTo>
                    <a:pt x="3592" y="6364"/>
                    <a:pt x="3498" y="6270"/>
                    <a:pt x="3277" y="6270"/>
                  </a:cubicBezTo>
                  <a:lnTo>
                    <a:pt x="1040" y="6270"/>
                  </a:lnTo>
                  <a:cubicBezTo>
                    <a:pt x="914" y="6270"/>
                    <a:pt x="851" y="6207"/>
                    <a:pt x="757" y="6144"/>
                  </a:cubicBezTo>
                  <a:cubicBezTo>
                    <a:pt x="694" y="5986"/>
                    <a:pt x="694" y="5892"/>
                    <a:pt x="694" y="5797"/>
                  </a:cubicBezTo>
                  <a:lnTo>
                    <a:pt x="1419" y="3025"/>
                  </a:lnTo>
                  <a:cubicBezTo>
                    <a:pt x="1453" y="2855"/>
                    <a:pt x="1597" y="2767"/>
                    <a:pt x="1742" y="2767"/>
                  </a:cubicBezTo>
                  <a:close/>
                  <a:moveTo>
                    <a:pt x="2143" y="0"/>
                  </a:moveTo>
                  <a:cubicBezTo>
                    <a:pt x="1419" y="0"/>
                    <a:pt x="788" y="630"/>
                    <a:pt x="788" y="1387"/>
                  </a:cubicBezTo>
                  <a:cubicBezTo>
                    <a:pt x="788" y="1733"/>
                    <a:pt x="946" y="2080"/>
                    <a:pt x="1135" y="2332"/>
                  </a:cubicBezTo>
                  <a:cubicBezTo>
                    <a:pt x="977" y="2426"/>
                    <a:pt x="851" y="2647"/>
                    <a:pt x="788" y="2867"/>
                  </a:cubicBezTo>
                  <a:lnTo>
                    <a:pt x="64" y="5640"/>
                  </a:lnTo>
                  <a:cubicBezTo>
                    <a:pt x="1" y="5955"/>
                    <a:pt x="64" y="6270"/>
                    <a:pt x="253" y="6522"/>
                  </a:cubicBezTo>
                  <a:cubicBezTo>
                    <a:pt x="347" y="6648"/>
                    <a:pt x="473" y="6774"/>
                    <a:pt x="631" y="6805"/>
                  </a:cubicBezTo>
                  <a:lnTo>
                    <a:pt x="32" y="9263"/>
                  </a:lnTo>
                  <a:cubicBezTo>
                    <a:pt x="1" y="9452"/>
                    <a:pt x="95" y="9609"/>
                    <a:pt x="253" y="9672"/>
                  </a:cubicBezTo>
                  <a:cubicBezTo>
                    <a:pt x="281" y="9676"/>
                    <a:pt x="309" y="9678"/>
                    <a:pt x="335" y="9678"/>
                  </a:cubicBezTo>
                  <a:cubicBezTo>
                    <a:pt x="513" y="9678"/>
                    <a:pt x="639" y="9589"/>
                    <a:pt x="694" y="9452"/>
                  </a:cubicBezTo>
                  <a:lnTo>
                    <a:pt x="977" y="8318"/>
                  </a:lnTo>
                  <a:lnTo>
                    <a:pt x="3372" y="8318"/>
                  </a:lnTo>
                  <a:lnTo>
                    <a:pt x="3529" y="8885"/>
                  </a:lnTo>
                  <a:cubicBezTo>
                    <a:pt x="3661" y="9359"/>
                    <a:pt x="4079" y="9679"/>
                    <a:pt x="4526" y="9679"/>
                  </a:cubicBezTo>
                  <a:cubicBezTo>
                    <a:pt x="4613" y="9679"/>
                    <a:pt x="4702" y="9667"/>
                    <a:pt x="4790" y="9641"/>
                  </a:cubicBezTo>
                  <a:cubicBezTo>
                    <a:pt x="5357" y="9483"/>
                    <a:pt x="5703" y="8916"/>
                    <a:pt x="5546" y="8381"/>
                  </a:cubicBezTo>
                  <a:lnTo>
                    <a:pt x="4821" y="5640"/>
                  </a:lnTo>
                  <a:cubicBezTo>
                    <a:pt x="4790" y="5482"/>
                    <a:pt x="4727" y="5325"/>
                    <a:pt x="4601" y="5199"/>
                  </a:cubicBezTo>
                  <a:cubicBezTo>
                    <a:pt x="4758" y="5010"/>
                    <a:pt x="4884" y="4758"/>
                    <a:pt x="4884" y="4474"/>
                  </a:cubicBezTo>
                  <a:cubicBezTo>
                    <a:pt x="4884" y="3907"/>
                    <a:pt x="4412" y="3466"/>
                    <a:pt x="3844" y="3466"/>
                  </a:cubicBezTo>
                  <a:lnTo>
                    <a:pt x="3088" y="3466"/>
                  </a:lnTo>
                  <a:lnTo>
                    <a:pt x="2710" y="2647"/>
                  </a:lnTo>
                  <a:cubicBezTo>
                    <a:pt x="3183" y="2395"/>
                    <a:pt x="3529" y="1922"/>
                    <a:pt x="3529" y="1387"/>
                  </a:cubicBezTo>
                  <a:cubicBezTo>
                    <a:pt x="3529" y="630"/>
                    <a:pt x="2899" y="0"/>
                    <a:pt x="21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391;p58">
              <a:extLst>
                <a:ext uri="{FF2B5EF4-FFF2-40B4-BE49-F238E27FC236}">
                  <a16:creationId xmlns:a16="http://schemas.microsoft.com/office/drawing/2014/main" id="{B795B233-08AB-C35B-E7B6-BF9115CA691D}"/>
                </a:ext>
              </a:extLst>
            </p:cNvPr>
            <p:cNvSpPr/>
            <p:nvPr/>
          </p:nvSpPr>
          <p:spPr>
            <a:xfrm>
              <a:off x="839850" y="2371925"/>
              <a:ext cx="143375" cy="242625"/>
            </a:xfrm>
            <a:custGeom>
              <a:avLst/>
              <a:gdLst/>
              <a:ahLst/>
              <a:cxnLst/>
              <a:rect l="l" t="t" r="r" b="b"/>
              <a:pathLst>
                <a:path w="5735" h="9705" extrusionOk="0">
                  <a:moveTo>
                    <a:pt x="3624" y="662"/>
                  </a:moveTo>
                  <a:cubicBezTo>
                    <a:pt x="4002" y="662"/>
                    <a:pt x="4317" y="977"/>
                    <a:pt x="4317" y="1355"/>
                  </a:cubicBezTo>
                  <a:cubicBezTo>
                    <a:pt x="4317" y="1765"/>
                    <a:pt x="4002" y="2080"/>
                    <a:pt x="3624" y="2080"/>
                  </a:cubicBezTo>
                  <a:cubicBezTo>
                    <a:pt x="3214" y="2080"/>
                    <a:pt x="2899" y="1765"/>
                    <a:pt x="2899" y="1355"/>
                  </a:cubicBezTo>
                  <a:cubicBezTo>
                    <a:pt x="2899" y="977"/>
                    <a:pt x="3214" y="662"/>
                    <a:pt x="3624" y="662"/>
                  </a:cubicBezTo>
                  <a:close/>
                  <a:moveTo>
                    <a:pt x="4317" y="6900"/>
                  </a:moveTo>
                  <a:lnTo>
                    <a:pt x="4474" y="7593"/>
                  </a:lnTo>
                  <a:lnTo>
                    <a:pt x="2490" y="7593"/>
                  </a:lnTo>
                  <a:lnTo>
                    <a:pt x="2647" y="6900"/>
                  </a:lnTo>
                  <a:close/>
                  <a:moveTo>
                    <a:pt x="3962" y="2731"/>
                  </a:moveTo>
                  <a:cubicBezTo>
                    <a:pt x="4108" y="2731"/>
                    <a:pt x="4250" y="2818"/>
                    <a:pt x="4285" y="2993"/>
                  </a:cubicBezTo>
                  <a:lnTo>
                    <a:pt x="4979" y="5734"/>
                  </a:lnTo>
                  <a:cubicBezTo>
                    <a:pt x="5010" y="6018"/>
                    <a:pt x="4853" y="6207"/>
                    <a:pt x="4632" y="6207"/>
                  </a:cubicBezTo>
                  <a:lnTo>
                    <a:pt x="2395" y="6207"/>
                  </a:lnTo>
                  <a:cubicBezTo>
                    <a:pt x="2238" y="6207"/>
                    <a:pt x="2080" y="6333"/>
                    <a:pt x="2049" y="6490"/>
                  </a:cubicBezTo>
                  <a:lnTo>
                    <a:pt x="1482" y="8727"/>
                  </a:lnTo>
                  <a:cubicBezTo>
                    <a:pt x="1456" y="8883"/>
                    <a:pt x="1323" y="8996"/>
                    <a:pt x="1154" y="8996"/>
                  </a:cubicBezTo>
                  <a:cubicBezTo>
                    <a:pt x="1118" y="8996"/>
                    <a:pt x="1080" y="8990"/>
                    <a:pt x="1040" y="8979"/>
                  </a:cubicBezTo>
                  <a:cubicBezTo>
                    <a:pt x="851" y="8916"/>
                    <a:pt x="725" y="8727"/>
                    <a:pt x="820" y="8538"/>
                  </a:cubicBezTo>
                  <a:lnTo>
                    <a:pt x="1513" y="5766"/>
                  </a:lnTo>
                  <a:cubicBezTo>
                    <a:pt x="1576" y="5608"/>
                    <a:pt x="1671" y="5514"/>
                    <a:pt x="1891" y="5514"/>
                  </a:cubicBezTo>
                  <a:lnTo>
                    <a:pt x="3246" y="5514"/>
                  </a:lnTo>
                  <a:cubicBezTo>
                    <a:pt x="3655" y="5514"/>
                    <a:pt x="4002" y="5262"/>
                    <a:pt x="4222" y="4915"/>
                  </a:cubicBezTo>
                  <a:cubicBezTo>
                    <a:pt x="4285" y="4758"/>
                    <a:pt x="4222" y="4537"/>
                    <a:pt x="4033" y="4442"/>
                  </a:cubicBezTo>
                  <a:cubicBezTo>
                    <a:pt x="3993" y="4426"/>
                    <a:pt x="3948" y="4418"/>
                    <a:pt x="3902" y="4418"/>
                  </a:cubicBezTo>
                  <a:cubicBezTo>
                    <a:pt x="3770" y="4418"/>
                    <a:pt x="3631" y="4483"/>
                    <a:pt x="3561" y="4600"/>
                  </a:cubicBezTo>
                  <a:cubicBezTo>
                    <a:pt x="3529" y="4726"/>
                    <a:pt x="3372" y="4789"/>
                    <a:pt x="3246" y="4789"/>
                  </a:cubicBezTo>
                  <a:lnTo>
                    <a:pt x="1891" y="4789"/>
                  </a:lnTo>
                  <a:cubicBezTo>
                    <a:pt x="1671" y="4789"/>
                    <a:pt x="1513" y="4631"/>
                    <a:pt x="1513" y="4442"/>
                  </a:cubicBezTo>
                  <a:cubicBezTo>
                    <a:pt x="1513" y="4253"/>
                    <a:pt x="1671" y="4096"/>
                    <a:pt x="1891" y="4096"/>
                  </a:cubicBezTo>
                  <a:lnTo>
                    <a:pt x="2836" y="4096"/>
                  </a:lnTo>
                  <a:cubicBezTo>
                    <a:pt x="2931" y="4096"/>
                    <a:pt x="3057" y="4001"/>
                    <a:pt x="3151" y="3907"/>
                  </a:cubicBezTo>
                  <a:cubicBezTo>
                    <a:pt x="3151" y="3844"/>
                    <a:pt x="3655" y="2899"/>
                    <a:pt x="3655" y="2899"/>
                  </a:cubicBezTo>
                  <a:cubicBezTo>
                    <a:pt x="3725" y="2787"/>
                    <a:pt x="3845" y="2731"/>
                    <a:pt x="3962" y="2731"/>
                  </a:cubicBezTo>
                  <a:close/>
                  <a:moveTo>
                    <a:pt x="3529" y="0"/>
                  </a:moveTo>
                  <a:cubicBezTo>
                    <a:pt x="2805" y="0"/>
                    <a:pt x="2175" y="630"/>
                    <a:pt x="2175" y="1355"/>
                  </a:cubicBezTo>
                  <a:cubicBezTo>
                    <a:pt x="2175" y="1922"/>
                    <a:pt x="2490" y="2395"/>
                    <a:pt x="2994" y="2615"/>
                  </a:cubicBezTo>
                  <a:lnTo>
                    <a:pt x="2584" y="3466"/>
                  </a:lnTo>
                  <a:lnTo>
                    <a:pt x="1860" y="3466"/>
                  </a:lnTo>
                  <a:cubicBezTo>
                    <a:pt x="1261" y="3466"/>
                    <a:pt x="820" y="3938"/>
                    <a:pt x="820" y="4474"/>
                  </a:cubicBezTo>
                  <a:cubicBezTo>
                    <a:pt x="820" y="4758"/>
                    <a:pt x="946" y="4978"/>
                    <a:pt x="1103" y="5199"/>
                  </a:cubicBezTo>
                  <a:cubicBezTo>
                    <a:pt x="977" y="5325"/>
                    <a:pt x="914" y="5451"/>
                    <a:pt x="851" y="5608"/>
                  </a:cubicBezTo>
                  <a:lnTo>
                    <a:pt x="158" y="8381"/>
                  </a:lnTo>
                  <a:cubicBezTo>
                    <a:pt x="1" y="8916"/>
                    <a:pt x="347" y="9483"/>
                    <a:pt x="914" y="9641"/>
                  </a:cubicBezTo>
                  <a:cubicBezTo>
                    <a:pt x="1002" y="9667"/>
                    <a:pt x="1091" y="9679"/>
                    <a:pt x="1178" y="9679"/>
                  </a:cubicBezTo>
                  <a:cubicBezTo>
                    <a:pt x="1624" y="9679"/>
                    <a:pt x="2038" y="9359"/>
                    <a:pt x="2143" y="8885"/>
                  </a:cubicBezTo>
                  <a:lnTo>
                    <a:pt x="2332" y="8286"/>
                  </a:lnTo>
                  <a:lnTo>
                    <a:pt x="4695" y="8286"/>
                  </a:lnTo>
                  <a:lnTo>
                    <a:pt x="4947" y="9452"/>
                  </a:lnTo>
                  <a:cubicBezTo>
                    <a:pt x="4995" y="9597"/>
                    <a:pt x="5118" y="9704"/>
                    <a:pt x="5257" y="9704"/>
                  </a:cubicBezTo>
                  <a:cubicBezTo>
                    <a:pt x="5300" y="9704"/>
                    <a:pt x="5344" y="9694"/>
                    <a:pt x="5388" y="9672"/>
                  </a:cubicBezTo>
                  <a:cubicBezTo>
                    <a:pt x="5577" y="9641"/>
                    <a:pt x="5703" y="9452"/>
                    <a:pt x="5609" y="9231"/>
                  </a:cubicBezTo>
                  <a:lnTo>
                    <a:pt x="5042" y="6805"/>
                  </a:lnTo>
                  <a:cubicBezTo>
                    <a:pt x="5514" y="6616"/>
                    <a:pt x="5735" y="6144"/>
                    <a:pt x="5640" y="5640"/>
                  </a:cubicBezTo>
                  <a:lnTo>
                    <a:pt x="4916" y="2867"/>
                  </a:lnTo>
                  <a:cubicBezTo>
                    <a:pt x="4884" y="2647"/>
                    <a:pt x="4758" y="2489"/>
                    <a:pt x="4569" y="2332"/>
                  </a:cubicBezTo>
                  <a:cubicBezTo>
                    <a:pt x="4790" y="2080"/>
                    <a:pt x="4916" y="1733"/>
                    <a:pt x="4916" y="1355"/>
                  </a:cubicBezTo>
                  <a:cubicBezTo>
                    <a:pt x="4916" y="630"/>
                    <a:pt x="4285" y="0"/>
                    <a:pt x="35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92;p58">
              <a:extLst>
                <a:ext uri="{FF2B5EF4-FFF2-40B4-BE49-F238E27FC236}">
                  <a16:creationId xmlns:a16="http://schemas.microsoft.com/office/drawing/2014/main" id="{38913161-9C64-DDDC-A80C-2B747089BF8E}"/>
                </a:ext>
              </a:extLst>
            </p:cNvPr>
            <p:cNvSpPr/>
            <p:nvPr/>
          </p:nvSpPr>
          <p:spPr>
            <a:xfrm>
              <a:off x="772900" y="2318350"/>
              <a:ext cx="122125" cy="105075"/>
            </a:xfrm>
            <a:custGeom>
              <a:avLst/>
              <a:gdLst/>
              <a:ahLst/>
              <a:cxnLst/>
              <a:rect l="l" t="t" r="r" b="b"/>
              <a:pathLst>
                <a:path w="4885" h="4203" extrusionOk="0">
                  <a:moveTo>
                    <a:pt x="3844" y="631"/>
                  </a:moveTo>
                  <a:cubicBezTo>
                    <a:pt x="4034" y="631"/>
                    <a:pt x="4223" y="789"/>
                    <a:pt x="4223" y="978"/>
                  </a:cubicBezTo>
                  <a:lnTo>
                    <a:pt x="4223" y="1734"/>
                  </a:lnTo>
                  <a:cubicBezTo>
                    <a:pt x="4223" y="1923"/>
                    <a:pt x="4034" y="2112"/>
                    <a:pt x="3844" y="2112"/>
                  </a:cubicBezTo>
                  <a:cubicBezTo>
                    <a:pt x="3655" y="2143"/>
                    <a:pt x="3498" y="2301"/>
                    <a:pt x="3498" y="2458"/>
                  </a:cubicBezTo>
                  <a:lnTo>
                    <a:pt x="3498" y="2994"/>
                  </a:lnTo>
                  <a:lnTo>
                    <a:pt x="2679" y="2206"/>
                  </a:lnTo>
                  <a:cubicBezTo>
                    <a:pt x="2584" y="2143"/>
                    <a:pt x="2521" y="2112"/>
                    <a:pt x="2427" y="2112"/>
                  </a:cubicBezTo>
                  <a:lnTo>
                    <a:pt x="1009" y="2112"/>
                  </a:lnTo>
                  <a:cubicBezTo>
                    <a:pt x="820" y="2112"/>
                    <a:pt x="662" y="1923"/>
                    <a:pt x="662" y="1734"/>
                  </a:cubicBezTo>
                  <a:lnTo>
                    <a:pt x="662" y="978"/>
                  </a:lnTo>
                  <a:cubicBezTo>
                    <a:pt x="662" y="789"/>
                    <a:pt x="820" y="631"/>
                    <a:pt x="1009" y="631"/>
                  </a:cubicBezTo>
                  <a:close/>
                  <a:moveTo>
                    <a:pt x="1009" y="1"/>
                  </a:moveTo>
                  <a:cubicBezTo>
                    <a:pt x="442" y="1"/>
                    <a:pt x="1" y="474"/>
                    <a:pt x="1" y="1041"/>
                  </a:cubicBezTo>
                  <a:lnTo>
                    <a:pt x="1" y="1765"/>
                  </a:lnTo>
                  <a:cubicBezTo>
                    <a:pt x="1" y="2364"/>
                    <a:pt x="473" y="2805"/>
                    <a:pt x="1009" y="2805"/>
                  </a:cubicBezTo>
                  <a:lnTo>
                    <a:pt x="2269" y="2805"/>
                  </a:lnTo>
                  <a:lnTo>
                    <a:pt x="3592" y="4097"/>
                  </a:lnTo>
                  <a:cubicBezTo>
                    <a:pt x="3663" y="4167"/>
                    <a:pt x="3770" y="4203"/>
                    <a:pt x="3872" y="4203"/>
                  </a:cubicBezTo>
                  <a:cubicBezTo>
                    <a:pt x="3906" y="4203"/>
                    <a:pt x="3939" y="4199"/>
                    <a:pt x="3970" y="4191"/>
                  </a:cubicBezTo>
                  <a:cubicBezTo>
                    <a:pt x="4097" y="4160"/>
                    <a:pt x="4160" y="4002"/>
                    <a:pt x="4160" y="3876"/>
                  </a:cubicBezTo>
                  <a:lnTo>
                    <a:pt x="4160" y="2773"/>
                  </a:lnTo>
                  <a:cubicBezTo>
                    <a:pt x="4569" y="2616"/>
                    <a:pt x="4884" y="2238"/>
                    <a:pt x="4884" y="1765"/>
                  </a:cubicBezTo>
                  <a:lnTo>
                    <a:pt x="4884" y="1041"/>
                  </a:lnTo>
                  <a:cubicBezTo>
                    <a:pt x="4884" y="442"/>
                    <a:pt x="4412" y="1"/>
                    <a:pt x="384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6201041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2D5BD0-52B4-1F37-5444-0D9D176A5C2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D962EA7-B1AD-C765-A158-A4BB66540887}"/>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B1EE7473-076C-A48F-1373-5EEB19504A5B}"/>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AB1950C3-46C2-9FF1-A778-76394E0D6B05}"/>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Affiliate Marketing</a:t>
            </a:r>
          </a:p>
        </p:txBody>
      </p:sp>
      <p:sp>
        <p:nvSpPr>
          <p:cNvPr id="18" name="Rectangle 17">
            <a:extLst>
              <a:ext uri="{FF2B5EF4-FFF2-40B4-BE49-F238E27FC236}">
                <a16:creationId xmlns:a16="http://schemas.microsoft.com/office/drawing/2014/main" id="{A4B64D55-3C1D-E1C3-037B-368B2C173DA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1BF3ED94-86C2-37DA-5733-2CF8A3B5E029}"/>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0221853A-A86D-21A6-2D0E-80FD5C672909}"/>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sp>
        <p:nvSpPr>
          <p:cNvPr id="29" name="Rectangle 28">
            <a:extLst>
              <a:ext uri="{FF2B5EF4-FFF2-40B4-BE49-F238E27FC236}">
                <a16:creationId xmlns:a16="http://schemas.microsoft.com/office/drawing/2014/main" id="{A469BE31-2B69-B15E-4DD9-55CE0F75C48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8F442A5-2E45-DC0A-3FB2-509E15D5C94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6BC70DB-52F9-ADCE-BEBA-8B7D7984DA20}"/>
              </a:ext>
            </a:extLst>
          </p:cNvPr>
          <p:cNvSpPr txBox="1"/>
          <p:nvPr/>
        </p:nvSpPr>
        <p:spPr>
          <a:xfrm>
            <a:off x="1157101" y="1636504"/>
            <a:ext cx="4458977" cy="3936912"/>
          </a:xfrm>
          <a:prstGeom prst="rect">
            <a:avLst/>
          </a:prstGeom>
          <a:noFill/>
        </p:spPr>
        <p:txBody>
          <a:bodyPr wrap="square" rtlCol="0">
            <a:spAutoFit/>
          </a:bodyPr>
          <a:lstStyle/>
          <a:p>
            <a:pPr algn="just">
              <a:lnSpc>
                <a:spcPct val="150000"/>
              </a:lnSpc>
            </a:pPr>
            <a:r>
              <a:rPr lang="en-US" sz="1400" dirty="0">
                <a:latin typeface="Alexandria"/>
              </a:rPr>
              <a:t> As long as it is applied correctly, it is possible to get efficiency from affiliate marketing. Therefore, affiliate marketing provides benefits to businesses. One of these benefits is the elimination of the time and money expenditures that marketing research will reveal in order to reveal the potential target audience. There is also a financial benefit as fixed and variable expenses such as renting a store, paying bills for its operation, having an atmosphere that will attract customers, employing sales personnel, etc. are minimized. Finally, since it is recommended by the sales partner, it can save labor by not making an idle effort to attract customers.</a:t>
            </a:r>
          </a:p>
        </p:txBody>
      </p:sp>
      <p:sp>
        <p:nvSpPr>
          <p:cNvPr id="4" name="Google Shape;6210;p53">
            <a:extLst>
              <a:ext uri="{FF2B5EF4-FFF2-40B4-BE49-F238E27FC236}">
                <a16:creationId xmlns:a16="http://schemas.microsoft.com/office/drawing/2014/main" id="{6326D4A4-D101-147C-A6F9-EC35BFF9AC1F}"/>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6" name="Google Shape;8389;p58">
            <a:extLst>
              <a:ext uri="{FF2B5EF4-FFF2-40B4-BE49-F238E27FC236}">
                <a16:creationId xmlns:a16="http://schemas.microsoft.com/office/drawing/2014/main" id="{DF636936-F54E-C394-150E-E5F9D023EA8E}"/>
              </a:ext>
            </a:extLst>
          </p:cNvPr>
          <p:cNvGrpSpPr/>
          <p:nvPr/>
        </p:nvGrpSpPr>
        <p:grpSpPr>
          <a:xfrm>
            <a:off x="3164864" y="1284584"/>
            <a:ext cx="443449" cy="441140"/>
            <a:chOff x="685475" y="2318350"/>
            <a:chExt cx="297750" cy="296200"/>
          </a:xfrm>
        </p:grpSpPr>
        <p:sp>
          <p:nvSpPr>
            <p:cNvPr id="7" name="Google Shape;8390;p58">
              <a:extLst>
                <a:ext uri="{FF2B5EF4-FFF2-40B4-BE49-F238E27FC236}">
                  <a16:creationId xmlns:a16="http://schemas.microsoft.com/office/drawing/2014/main" id="{19BEAB40-C030-BB4F-87E2-36D6312937A4}"/>
                </a:ext>
              </a:extLst>
            </p:cNvPr>
            <p:cNvSpPr/>
            <p:nvPr/>
          </p:nvSpPr>
          <p:spPr>
            <a:xfrm>
              <a:off x="685475" y="2371925"/>
              <a:ext cx="142600" cy="241975"/>
            </a:xfrm>
            <a:custGeom>
              <a:avLst/>
              <a:gdLst/>
              <a:ahLst/>
              <a:cxnLst/>
              <a:rect l="l" t="t" r="r" b="b"/>
              <a:pathLst>
                <a:path w="5704" h="9679" extrusionOk="0">
                  <a:moveTo>
                    <a:pt x="2080" y="662"/>
                  </a:moveTo>
                  <a:cubicBezTo>
                    <a:pt x="2458" y="662"/>
                    <a:pt x="2773" y="977"/>
                    <a:pt x="2773" y="1387"/>
                  </a:cubicBezTo>
                  <a:cubicBezTo>
                    <a:pt x="2773" y="1765"/>
                    <a:pt x="2458" y="2080"/>
                    <a:pt x="2080" y="2080"/>
                  </a:cubicBezTo>
                  <a:cubicBezTo>
                    <a:pt x="1671" y="2080"/>
                    <a:pt x="1356" y="1765"/>
                    <a:pt x="1356" y="1387"/>
                  </a:cubicBezTo>
                  <a:cubicBezTo>
                    <a:pt x="1356" y="977"/>
                    <a:pt x="1734" y="662"/>
                    <a:pt x="2080" y="662"/>
                  </a:cubicBezTo>
                  <a:close/>
                  <a:moveTo>
                    <a:pt x="2962" y="6900"/>
                  </a:moveTo>
                  <a:lnTo>
                    <a:pt x="3120" y="7593"/>
                  </a:lnTo>
                  <a:lnTo>
                    <a:pt x="1135" y="7593"/>
                  </a:lnTo>
                  <a:lnTo>
                    <a:pt x="1293" y="6900"/>
                  </a:lnTo>
                  <a:close/>
                  <a:moveTo>
                    <a:pt x="1742" y="2767"/>
                  </a:moveTo>
                  <a:cubicBezTo>
                    <a:pt x="1866" y="2767"/>
                    <a:pt x="1991" y="2831"/>
                    <a:pt x="2049" y="2962"/>
                  </a:cubicBezTo>
                  <a:lnTo>
                    <a:pt x="2553" y="3938"/>
                  </a:lnTo>
                  <a:cubicBezTo>
                    <a:pt x="2584" y="4064"/>
                    <a:pt x="2742" y="4127"/>
                    <a:pt x="2868" y="4127"/>
                  </a:cubicBezTo>
                  <a:lnTo>
                    <a:pt x="3813" y="4127"/>
                  </a:lnTo>
                  <a:cubicBezTo>
                    <a:pt x="4002" y="4127"/>
                    <a:pt x="4159" y="4285"/>
                    <a:pt x="4159" y="4474"/>
                  </a:cubicBezTo>
                  <a:cubicBezTo>
                    <a:pt x="4159" y="4695"/>
                    <a:pt x="4002" y="4852"/>
                    <a:pt x="3813" y="4852"/>
                  </a:cubicBezTo>
                  <a:lnTo>
                    <a:pt x="2427" y="4852"/>
                  </a:lnTo>
                  <a:cubicBezTo>
                    <a:pt x="2301" y="4852"/>
                    <a:pt x="2175" y="4758"/>
                    <a:pt x="2112" y="4631"/>
                  </a:cubicBezTo>
                  <a:cubicBezTo>
                    <a:pt x="2042" y="4515"/>
                    <a:pt x="1919" y="4450"/>
                    <a:pt x="1784" y="4450"/>
                  </a:cubicBezTo>
                  <a:cubicBezTo>
                    <a:pt x="1737" y="4450"/>
                    <a:pt x="1688" y="4458"/>
                    <a:pt x="1639" y="4474"/>
                  </a:cubicBezTo>
                  <a:cubicBezTo>
                    <a:pt x="1482" y="4568"/>
                    <a:pt x="1387" y="4758"/>
                    <a:pt x="1482" y="4947"/>
                  </a:cubicBezTo>
                  <a:cubicBezTo>
                    <a:pt x="1671" y="5325"/>
                    <a:pt x="2017" y="5545"/>
                    <a:pt x="2427" y="5545"/>
                  </a:cubicBezTo>
                  <a:lnTo>
                    <a:pt x="3813" y="5545"/>
                  </a:lnTo>
                  <a:cubicBezTo>
                    <a:pt x="3970" y="5545"/>
                    <a:pt x="4128" y="5671"/>
                    <a:pt x="4159" y="5829"/>
                  </a:cubicBezTo>
                  <a:lnTo>
                    <a:pt x="4853" y="8570"/>
                  </a:lnTo>
                  <a:cubicBezTo>
                    <a:pt x="4916" y="8790"/>
                    <a:pt x="4790" y="8979"/>
                    <a:pt x="4632" y="9011"/>
                  </a:cubicBezTo>
                  <a:cubicBezTo>
                    <a:pt x="4608" y="9015"/>
                    <a:pt x="4584" y="9017"/>
                    <a:pt x="4560" y="9017"/>
                  </a:cubicBezTo>
                  <a:cubicBezTo>
                    <a:pt x="4403" y="9017"/>
                    <a:pt x="4273" y="8927"/>
                    <a:pt x="4191" y="8790"/>
                  </a:cubicBezTo>
                  <a:lnTo>
                    <a:pt x="3655" y="6522"/>
                  </a:lnTo>
                  <a:cubicBezTo>
                    <a:pt x="3592" y="6364"/>
                    <a:pt x="3498" y="6270"/>
                    <a:pt x="3277" y="6270"/>
                  </a:cubicBezTo>
                  <a:lnTo>
                    <a:pt x="1040" y="6270"/>
                  </a:lnTo>
                  <a:cubicBezTo>
                    <a:pt x="914" y="6270"/>
                    <a:pt x="851" y="6207"/>
                    <a:pt x="757" y="6144"/>
                  </a:cubicBezTo>
                  <a:cubicBezTo>
                    <a:pt x="694" y="5986"/>
                    <a:pt x="694" y="5892"/>
                    <a:pt x="694" y="5797"/>
                  </a:cubicBezTo>
                  <a:lnTo>
                    <a:pt x="1419" y="3025"/>
                  </a:lnTo>
                  <a:cubicBezTo>
                    <a:pt x="1453" y="2855"/>
                    <a:pt x="1597" y="2767"/>
                    <a:pt x="1742" y="2767"/>
                  </a:cubicBezTo>
                  <a:close/>
                  <a:moveTo>
                    <a:pt x="2143" y="0"/>
                  </a:moveTo>
                  <a:cubicBezTo>
                    <a:pt x="1419" y="0"/>
                    <a:pt x="788" y="630"/>
                    <a:pt x="788" y="1387"/>
                  </a:cubicBezTo>
                  <a:cubicBezTo>
                    <a:pt x="788" y="1733"/>
                    <a:pt x="946" y="2080"/>
                    <a:pt x="1135" y="2332"/>
                  </a:cubicBezTo>
                  <a:cubicBezTo>
                    <a:pt x="977" y="2426"/>
                    <a:pt x="851" y="2647"/>
                    <a:pt x="788" y="2867"/>
                  </a:cubicBezTo>
                  <a:lnTo>
                    <a:pt x="64" y="5640"/>
                  </a:lnTo>
                  <a:cubicBezTo>
                    <a:pt x="1" y="5955"/>
                    <a:pt x="64" y="6270"/>
                    <a:pt x="253" y="6522"/>
                  </a:cubicBezTo>
                  <a:cubicBezTo>
                    <a:pt x="347" y="6648"/>
                    <a:pt x="473" y="6774"/>
                    <a:pt x="631" y="6805"/>
                  </a:cubicBezTo>
                  <a:lnTo>
                    <a:pt x="32" y="9263"/>
                  </a:lnTo>
                  <a:cubicBezTo>
                    <a:pt x="1" y="9452"/>
                    <a:pt x="95" y="9609"/>
                    <a:pt x="253" y="9672"/>
                  </a:cubicBezTo>
                  <a:cubicBezTo>
                    <a:pt x="281" y="9676"/>
                    <a:pt x="309" y="9678"/>
                    <a:pt x="335" y="9678"/>
                  </a:cubicBezTo>
                  <a:cubicBezTo>
                    <a:pt x="513" y="9678"/>
                    <a:pt x="639" y="9589"/>
                    <a:pt x="694" y="9452"/>
                  </a:cubicBezTo>
                  <a:lnTo>
                    <a:pt x="977" y="8318"/>
                  </a:lnTo>
                  <a:lnTo>
                    <a:pt x="3372" y="8318"/>
                  </a:lnTo>
                  <a:lnTo>
                    <a:pt x="3529" y="8885"/>
                  </a:lnTo>
                  <a:cubicBezTo>
                    <a:pt x="3661" y="9359"/>
                    <a:pt x="4079" y="9679"/>
                    <a:pt x="4526" y="9679"/>
                  </a:cubicBezTo>
                  <a:cubicBezTo>
                    <a:pt x="4613" y="9679"/>
                    <a:pt x="4702" y="9667"/>
                    <a:pt x="4790" y="9641"/>
                  </a:cubicBezTo>
                  <a:cubicBezTo>
                    <a:pt x="5357" y="9483"/>
                    <a:pt x="5703" y="8916"/>
                    <a:pt x="5546" y="8381"/>
                  </a:cubicBezTo>
                  <a:lnTo>
                    <a:pt x="4821" y="5640"/>
                  </a:lnTo>
                  <a:cubicBezTo>
                    <a:pt x="4790" y="5482"/>
                    <a:pt x="4727" y="5325"/>
                    <a:pt x="4601" y="5199"/>
                  </a:cubicBezTo>
                  <a:cubicBezTo>
                    <a:pt x="4758" y="5010"/>
                    <a:pt x="4884" y="4758"/>
                    <a:pt x="4884" y="4474"/>
                  </a:cubicBezTo>
                  <a:cubicBezTo>
                    <a:pt x="4884" y="3907"/>
                    <a:pt x="4412" y="3466"/>
                    <a:pt x="3844" y="3466"/>
                  </a:cubicBezTo>
                  <a:lnTo>
                    <a:pt x="3088" y="3466"/>
                  </a:lnTo>
                  <a:lnTo>
                    <a:pt x="2710" y="2647"/>
                  </a:lnTo>
                  <a:cubicBezTo>
                    <a:pt x="3183" y="2395"/>
                    <a:pt x="3529" y="1922"/>
                    <a:pt x="3529" y="1387"/>
                  </a:cubicBezTo>
                  <a:cubicBezTo>
                    <a:pt x="3529" y="630"/>
                    <a:pt x="2899" y="0"/>
                    <a:pt x="21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91;p58">
              <a:extLst>
                <a:ext uri="{FF2B5EF4-FFF2-40B4-BE49-F238E27FC236}">
                  <a16:creationId xmlns:a16="http://schemas.microsoft.com/office/drawing/2014/main" id="{D881232B-AA05-68D1-7C84-6265872C1905}"/>
                </a:ext>
              </a:extLst>
            </p:cNvPr>
            <p:cNvSpPr/>
            <p:nvPr/>
          </p:nvSpPr>
          <p:spPr>
            <a:xfrm>
              <a:off x="839850" y="2371925"/>
              <a:ext cx="143375" cy="242625"/>
            </a:xfrm>
            <a:custGeom>
              <a:avLst/>
              <a:gdLst/>
              <a:ahLst/>
              <a:cxnLst/>
              <a:rect l="l" t="t" r="r" b="b"/>
              <a:pathLst>
                <a:path w="5735" h="9705" extrusionOk="0">
                  <a:moveTo>
                    <a:pt x="3624" y="662"/>
                  </a:moveTo>
                  <a:cubicBezTo>
                    <a:pt x="4002" y="662"/>
                    <a:pt x="4317" y="977"/>
                    <a:pt x="4317" y="1355"/>
                  </a:cubicBezTo>
                  <a:cubicBezTo>
                    <a:pt x="4317" y="1765"/>
                    <a:pt x="4002" y="2080"/>
                    <a:pt x="3624" y="2080"/>
                  </a:cubicBezTo>
                  <a:cubicBezTo>
                    <a:pt x="3214" y="2080"/>
                    <a:pt x="2899" y="1765"/>
                    <a:pt x="2899" y="1355"/>
                  </a:cubicBezTo>
                  <a:cubicBezTo>
                    <a:pt x="2899" y="977"/>
                    <a:pt x="3214" y="662"/>
                    <a:pt x="3624" y="662"/>
                  </a:cubicBezTo>
                  <a:close/>
                  <a:moveTo>
                    <a:pt x="4317" y="6900"/>
                  </a:moveTo>
                  <a:lnTo>
                    <a:pt x="4474" y="7593"/>
                  </a:lnTo>
                  <a:lnTo>
                    <a:pt x="2490" y="7593"/>
                  </a:lnTo>
                  <a:lnTo>
                    <a:pt x="2647" y="6900"/>
                  </a:lnTo>
                  <a:close/>
                  <a:moveTo>
                    <a:pt x="3962" y="2731"/>
                  </a:moveTo>
                  <a:cubicBezTo>
                    <a:pt x="4108" y="2731"/>
                    <a:pt x="4250" y="2818"/>
                    <a:pt x="4285" y="2993"/>
                  </a:cubicBezTo>
                  <a:lnTo>
                    <a:pt x="4979" y="5734"/>
                  </a:lnTo>
                  <a:cubicBezTo>
                    <a:pt x="5010" y="6018"/>
                    <a:pt x="4853" y="6207"/>
                    <a:pt x="4632" y="6207"/>
                  </a:cubicBezTo>
                  <a:lnTo>
                    <a:pt x="2395" y="6207"/>
                  </a:lnTo>
                  <a:cubicBezTo>
                    <a:pt x="2238" y="6207"/>
                    <a:pt x="2080" y="6333"/>
                    <a:pt x="2049" y="6490"/>
                  </a:cubicBezTo>
                  <a:lnTo>
                    <a:pt x="1482" y="8727"/>
                  </a:lnTo>
                  <a:cubicBezTo>
                    <a:pt x="1456" y="8883"/>
                    <a:pt x="1323" y="8996"/>
                    <a:pt x="1154" y="8996"/>
                  </a:cubicBezTo>
                  <a:cubicBezTo>
                    <a:pt x="1118" y="8996"/>
                    <a:pt x="1080" y="8990"/>
                    <a:pt x="1040" y="8979"/>
                  </a:cubicBezTo>
                  <a:cubicBezTo>
                    <a:pt x="851" y="8916"/>
                    <a:pt x="725" y="8727"/>
                    <a:pt x="820" y="8538"/>
                  </a:cubicBezTo>
                  <a:lnTo>
                    <a:pt x="1513" y="5766"/>
                  </a:lnTo>
                  <a:cubicBezTo>
                    <a:pt x="1576" y="5608"/>
                    <a:pt x="1671" y="5514"/>
                    <a:pt x="1891" y="5514"/>
                  </a:cubicBezTo>
                  <a:lnTo>
                    <a:pt x="3246" y="5514"/>
                  </a:lnTo>
                  <a:cubicBezTo>
                    <a:pt x="3655" y="5514"/>
                    <a:pt x="4002" y="5262"/>
                    <a:pt x="4222" y="4915"/>
                  </a:cubicBezTo>
                  <a:cubicBezTo>
                    <a:pt x="4285" y="4758"/>
                    <a:pt x="4222" y="4537"/>
                    <a:pt x="4033" y="4442"/>
                  </a:cubicBezTo>
                  <a:cubicBezTo>
                    <a:pt x="3993" y="4426"/>
                    <a:pt x="3948" y="4418"/>
                    <a:pt x="3902" y="4418"/>
                  </a:cubicBezTo>
                  <a:cubicBezTo>
                    <a:pt x="3770" y="4418"/>
                    <a:pt x="3631" y="4483"/>
                    <a:pt x="3561" y="4600"/>
                  </a:cubicBezTo>
                  <a:cubicBezTo>
                    <a:pt x="3529" y="4726"/>
                    <a:pt x="3372" y="4789"/>
                    <a:pt x="3246" y="4789"/>
                  </a:cubicBezTo>
                  <a:lnTo>
                    <a:pt x="1891" y="4789"/>
                  </a:lnTo>
                  <a:cubicBezTo>
                    <a:pt x="1671" y="4789"/>
                    <a:pt x="1513" y="4631"/>
                    <a:pt x="1513" y="4442"/>
                  </a:cubicBezTo>
                  <a:cubicBezTo>
                    <a:pt x="1513" y="4253"/>
                    <a:pt x="1671" y="4096"/>
                    <a:pt x="1891" y="4096"/>
                  </a:cubicBezTo>
                  <a:lnTo>
                    <a:pt x="2836" y="4096"/>
                  </a:lnTo>
                  <a:cubicBezTo>
                    <a:pt x="2931" y="4096"/>
                    <a:pt x="3057" y="4001"/>
                    <a:pt x="3151" y="3907"/>
                  </a:cubicBezTo>
                  <a:cubicBezTo>
                    <a:pt x="3151" y="3844"/>
                    <a:pt x="3655" y="2899"/>
                    <a:pt x="3655" y="2899"/>
                  </a:cubicBezTo>
                  <a:cubicBezTo>
                    <a:pt x="3725" y="2787"/>
                    <a:pt x="3845" y="2731"/>
                    <a:pt x="3962" y="2731"/>
                  </a:cubicBezTo>
                  <a:close/>
                  <a:moveTo>
                    <a:pt x="3529" y="0"/>
                  </a:moveTo>
                  <a:cubicBezTo>
                    <a:pt x="2805" y="0"/>
                    <a:pt x="2175" y="630"/>
                    <a:pt x="2175" y="1355"/>
                  </a:cubicBezTo>
                  <a:cubicBezTo>
                    <a:pt x="2175" y="1922"/>
                    <a:pt x="2490" y="2395"/>
                    <a:pt x="2994" y="2615"/>
                  </a:cubicBezTo>
                  <a:lnTo>
                    <a:pt x="2584" y="3466"/>
                  </a:lnTo>
                  <a:lnTo>
                    <a:pt x="1860" y="3466"/>
                  </a:lnTo>
                  <a:cubicBezTo>
                    <a:pt x="1261" y="3466"/>
                    <a:pt x="820" y="3938"/>
                    <a:pt x="820" y="4474"/>
                  </a:cubicBezTo>
                  <a:cubicBezTo>
                    <a:pt x="820" y="4758"/>
                    <a:pt x="946" y="4978"/>
                    <a:pt x="1103" y="5199"/>
                  </a:cubicBezTo>
                  <a:cubicBezTo>
                    <a:pt x="977" y="5325"/>
                    <a:pt x="914" y="5451"/>
                    <a:pt x="851" y="5608"/>
                  </a:cubicBezTo>
                  <a:lnTo>
                    <a:pt x="158" y="8381"/>
                  </a:lnTo>
                  <a:cubicBezTo>
                    <a:pt x="1" y="8916"/>
                    <a:pt x="347" y="9483"/>
                    <a:pt x="914" y="9641"/>
                  </a:cubicBezTo>
                  <a:cubicBezTo>
                    <a:pt x="1002" y="9667"/>
                    <a:pt x="1091" y="9679"/>
                    <a:pt x="1178" y="9679"/>
                  </a:cubicBezTo>
                  <a:cubicBezTo>
                    <a:pt x="1624" y="9679"/>
                    <a:pt x="2038" y="9359"/>
                    <a:pt x="2143" y="8885"/>
                  </a:cubicBezTo>
                  <a:lnTo>
                    <a:pt x="2332" y="8286"/>
                  </a:lnTo>
                  <a:lnTo>
                    <a:pt x="4695" y="8286"/>
                  </a:lnTo>
                  <a:lnTo>
                    <a:pt x="4947" y="9452"/>
                  </a:lnTo>
                  <a:cubicBezTo>
                    <a:pt x="4995" y="9597"/>
                    <a:pt x="5118" y="9704"/>
                    <a:pt x="5257" y="9704"/>
                  </a:cubicBezTo>
                  <a:cubicBezTo>
                    <a:pt x="5300" y="9704"/>
                    <a:pt x="5344" y="9694"/>
                    <a:pt x="5388" y="9672"/>
                  </a:cubicBezTo>
                  <a:cubicBezTo>
                    <a:pt x="5577" y="9641"/>
                    <a:pt x="5703" y="9452"/>
                    <a:pt x="5609" y="9231"/>
                  </a:cubicBezTo>
                  <a:lnTo>
                    <a:pt x="5042" y="6805"/>
                  </a:lnTo>
                  <a:cubicBezTo>
                    <a:pt x="5514" y="6616"/>
                    <a:pt x="5735" y="6144"/>
                    <a:pt x="5640" y="5640"/>
                  </a:cubicBezTo>
                  <a:lnTo>
                    <a:pt x="4916" y="2867"/>
                  </a:lnTo>
                  <a:cubicBezTo>
                    <a:pt x="4884" y="2647"/>
                    <a:pt x="4758" y="2489"/>
                    <a:pt x="4569" y="2332"/>
                  </a:cubicBezTo>
                  <a:cubicBezTo>
                    <a:pt x="4790" y="2080"/>
                    <a:pt x="4916" y="1733"/>
                    <a:pt x="4916" y="1355"/>
                  </a:cubicBezTo>
                  <a:cubicBezTo>
                    <a:pt x="4916" y="630"/>
                    <a:pt x="4285" y="0"/>
                    <a:pt x="35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392;p58">
              <a:extLst>
                <a:ext uri="{FF2B5EF4-FFF2-40B4-BE49-F238E27FC236}">
                  <a16:creationId xmlns:a16="http://schemas.microsoft.com/office/drawing/2014/main" id="{7037B86D-E112-D1CF-E397-F7D10533FB2B}"/>
                </a:ext>
              </a:extLst>
            </p:cNvPr>
            <p:cNvSpPr/>
            <p:nvPr/>
          </p:nvSpPr>
          <p:spPr>
            <a:xfrm>
              <a:off x="772900" y="2318350"/>
              <a:ext cx="122125" cy="105075"/>
            </a:xfrm>
            <a:custGeom>
              <a:avLst/>
              <a:gdLst/>
              <a:ahLst/>
              <a:cxnLst/>
              <a:rect l="l" t="t" r="r" b="b"/>
              <a:pathLst>
                <a:path w="4885" h="4203" extrusionOk="0">
                  <a:moveTo>
                    <a:pt x="3844" y="631"/>
                  </a:moveTo>
                  <a:cubicBezTo>
                    <a:pt x="4034" y="631"/>
                    <a:pt x="4223" y="789"/>
                    <a:pt x="4223" y="978"/>
                  </a:cubicBezTo>
                  <a:lnTo>
                    <a:pt x="4223" y="1734"/>
                  </a:lnTo>
                  <a:cubicBezTo>
                    <a:pt x="4223" y="1923"/>
                    <a:pt x="4034" y="2112"/>
                    <a:pt x="3844" y="2112"/>
                  </a:cubicBezTo>
                  <a:cubicBezTo>
                    <a:pt x="3655" y="2143"/>
                    <a:pt x="3498" y="2301"/>
                    <a:pt x="3498" y="2458"/>
                  </a:cubicBezTo>
                  <a:lnTo>
                    <a:pt x="3498" y="2994"/>
                  </a:lnTo>
                  <a:lnTo>
                    <a:pt x="2679" y="2206"/>
                  </a:lnTo>
                  <a:cubicBezTo>
                    <a:pt x="2584" y="2143"/>
                    <a:pt x="2521" y="2112"/>
                    <a:pt x="2427" y="2112"/>
                  </a:cubicBezTo>
                  <a:lnTo>
                    <a:pt x="1009" y="2112"/>
                  </a:lnTo>
                  <a:cubicBezTo>
                    <a:pt x="820" y="2112"/>
                    <a:pt x="662" y="1923"/>
                    <a:pt x="662" y="1734"/>
                  </a:cubicBezTo>
                  <a:lnTo>
                    <a:pt x="662" y="978"/>
                  </a:lnTo>
                  <a:cubicBezTo>
                    <a:pt x="662" y="789"/>
                    <a:pt x="820" y="631"/>
                    <a:pt x="1009" y="631"/>
                  </a:cubicBezTo>
                  <a:close/>
                  <a:moveTo>
                    <a:pt x="1009" y="1"/>
                  </a:moveTo>
                  <a:cubicBezTo>
                    <a:pt x="442" y="1"/>
                    <a:pt x="1" y="474"/>
                    <a:pt x="1" y="1041"/>
                  </a:cubicBezTo>
                  <a:lnTo>
                    <a:pt x="1" y="1765"/>
                  </a:lnTo>
                  <a:cubicBezTo>
                    <a:pt x="1" y="2364"/>
                    <a:pt x="473" y="2805"/>
                    <a:pt x="1009" y="2805"/>
                  </a:cubicBezTo>
                  <a:lnTo>
                    <a:pt x="2269" y="2805"/>
                  </a:lnTo>
                  <a:lnTo>
                    <a:pt x="3592" y="4097"/>
                  </a:lnTo>
                  <a:cubicBezTo>
                    <a:pt x="3663" y="4167"/>
                    <a:pt x="3770" y="4203"/>
                    <a:pt x="3872" y="4203"/>
                  </a:cubicBezTo>
                  <a:cubicBezTo>
                    <a:pt x="3906" y="4203"/>
                    <a:pt x="3939" y="4199"/>
                    <a:pt x="3970" y="4191"/>
                  </a:cubicBezTo>
                  <a:cubicBezTo>
                    <a:pt x="4097" y="4160"/>
                    <a:pt x="4160" y="4002"/>
                    <a:pt x="4160" y="3876"/>
                  </a:cubicBezTo>
                  <a:lnTo>
                    <a:pt x="4160" y="2773"/>
                  </a:lnTo>
                  <a:cubicBezTo>
                    <a:pt x="4569" y="2616"/>
                    <a:pt x="4884" y="2238"/>
                    <a:pt x="4884" y="1765"/>
                  </a:cubicBezTo>
                  <a:lnTo>
                    <a:pt x="4884" y="1041"/>
                  </a:lnTo>
                  <a:cubicBezTo>
                    <a:pt x="4884" y="442"/>
                    <a:pt x="4412" y="1"/>
                    <a:pt x="384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4055807564"/>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95B4EB-645E-1EA6-7B6D-23A01C00CBE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75C64797-0A56-0019-E2EB-DF11D976A00F}"/>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CFE48187-6686-2FF9-6446-AB3C672363D4}"/>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25EFD1C1-DE41-62F2-32D4-E706D4598597}"/>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Social Media Marketing</a:t>
            </a:r>
          </a:p>
        </p:txBody>
      </p:sp>
      <p:sp>
        <p:nvSpPr>
          <p:cNvPr id="18" name="Rectangle 17">
            <a:extLst>
              <a:ext uri="{FF2B5EF4-FFF2-40B4-BE49-F238E27FC236}">
                <a16:creationId xmlns:a16="http://schemas.microsoft.com/office/drawing/2014/main" id="{70739F50-8E2F-8308-B299-EA9E8DE3D1A2}"/>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D92A7D6B-F952-117B-636A-BAD2FBDE094A}"/>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766D0612-5BD2-AF80-3E4B-9A51817A1171}"/>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sp>
        <p:nvSpPr>
          <p:cNvPr id="29" name="Rectangle 28">
            <a:extLst>
              <a:ext uri="{FF2B5EF4-FFF2-40B4-BE49-F238E27FC236}">
                <a16:creationId xmlns:a16="http://schemas.microsoft.com/office/drawing/2014/main" id="{80C6F796-D9C1-E60F-AA96-AD25D2F1EDD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C609EBB-9A88-88F7-2292-986D5F3BA4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683251C-0B04-618D-7CC4-D37550D37D9D}"/>
              </a:ext>
            </a:extLst>
          </p:cNvPr>
          <p:cNvSpPr txBox="1"/>
          <p:nvPr/>
        </p:nvSpPr>
        <p:spPr>
          <a:xfrm>
            <a:off x="1133854" y="1854276"/>
            <a:ext cx="4458977" cy="3290581"/>
          </a:xfrm>
          <a:prstGeom prst="rect">
            <a:avLst/>
          </a:prstGeom>
          <a:noFill/>
        </p:spPr>
        <p:txBody>
          <a:bodyPr wrap="square" rtlCol="0">
            <a:spAutoFit/>
          </a:bodyPr>
          <a:lstStyle/>
          <a:p>
            <a:pPr algn="just">
              <a:lnSpc>
                <a:spcPct val="150000"/>
              </a:lnSpc>
            </a:pPr>
            <a:r>
              <a:rPr lang="en-US" sz="1400" dirty="0">
                <a:latin typeface="Alexandria"/>
              </a:rPr>
              <a:t>Social media can perhaps be considered as the most remarkable virtual socialization networks of the last 20 years. Users enjoy spending their free time on many social networks such as Facebook, X, Instagram, etc. Therefore, it is not possible to have no marketing where consumers spend so much time. Accordingly, all marketing activities on social networks are considered as social media marketing. Many activities for businesses, goods and services, brands, campaigns and news are carried out on social media to create a positive perception on consumers.</a:t>
            </a:r>
          </a:p>
        </p:txBody>
      </p:sp>
      <p:sp>
        <p:nvSpPr>
          <p:cNvPr id="4" name="Google Shape;6210;p53">
            <a:extLst>
              <a:ext uri="{FF2B5EF4-FFF2-40B4-BE49-F238E27FC236}">
                <a16:creationId xmlns:a16="http://schemas.microsoft.com/office/drawing/2014/main" id="{805B93C9-173E-A626-F68A-7C5BA780ADD5}"/>
              </a:ext>
            </a:extLst>
          </p:cNvPr>
          <p:cNvSpPr/>
          <p:nvPr/>
        </p:nvSpPr>
        <p:spPr>
          <a:xfrm>
            <a:off x="10609181" y="405137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Google Shape;8361;p57">
            <a:extLst>
              <a:ext uri="{FF2B5EF4-FFF2-40B4-BE49-F238E27FC236}">
                <a16:creationId xmlns:a16="http://schemas.microsoft.com/office/drawing/2014/main" id="{B0BDC0EA-4C5B-C319-3D3D-321024FDBC52}"/>
              </a:ext>
            </a:extLst>
          </p:cNvPr>
          <p:cNvSpPr/>
          <p:nvPr/>
        </p:nvSpPr>
        <p:spPr>
          <a:xfrm>
            <a:off x="1543434" y="1467836"/>
            <a:ext cx="390581" cy="390581"/>
          </a:xfrm>
          <a:custGeom>
            <a:avLst/>
            <a:gdLst/>
            <a:ahLst/>
            <a:cxnLst/>
            <a:rect l="l" t="t" r="r" b="b"/>
            <a:pathLst>
              <a:path w="19982" h="19982" extrusionOk="0">
                <a:moveTo>
                  <a:pt x="14602" y="3500"/>
                </a:moveTo>
                <a:cubicBezTo>
                  <a:pt x="15137" y="3500"/>
                  <a:pt x="15682" y="3563"/>
                  <a:pt x="16247" y="3689"/>
                </a:cubicBezTo>
                <a:cubicBezTo>
                  <a:pt x="16179" y="4154"/>
                  <a:pt x="16095" y="4705"/>
                  <a:pt x="16033" y="5120"/>
                </a:cubicBezTo>
                <a:cubicBezTo>
                  <a:pt x="15810" y="5075"/>
                  <a:pt x="15484" y="5035"/>
                  <a:pt x="15150" y="5035"/>
                </a:cubicBezTo>
                <a:cubicBezTo>
                  <a:pt x="14968" y="5035"/>
                  <a:pt x="14783" y="5047"/>
                  <a:pt x="14611" y="5076"/>
                </a:cubicBezTo>
                <a:cubicBezTo>
                  <a:pt x="13536" y="5258"/>
                  <a:pt x="12918" y="5925"/>
                  <a:pt x="12918" y="6907"/>
                </a:cubicBezTo>
                <a:lnTo>
                  <a:pt x="12918" y="8819"/>
                </a:lnTo>
                <a:cubicBezTo>
                  <a:pt x="12918" y="9143"/>
                  <a:pt x="13180" y="9405"/>
                  <a:pt x="13504" y="9405"/>
                </a:cubicBezTo>
                <a:lnTo>
                  <a:pt x="15681" y="9405"/>
                </a:lnTo>
                <a:lnTo>
                  <a:pt x="15388" y="10576"/>
                </a:lnTo>
                <a:lnTo>
                  <a:pt x="13504" y="10576"/>
                </a:lnTo>
                <a:cubicBezTo>
                  <a:pt x="13180" y="10576"/>
                  <a:pt x="12918" y="10838"/>
                  <a:pt x="12918" y="11161"/>
                </a:cubicBezTo>
                <a:lnTo>
                  <a:pt x="12918" y="18811"/>
                </a:lnTo>
                <a:lnTo>
                  <a:pt x="11162" y="18811"/>
                </a:lnTo>
                <a:lnTo>
                  <a:pt x="11162" y="11161"/>
                </a:lnTo>
                <a:cubicBezTo>
                  <a:pt x="11162" y="10838"/>
                  <a:pt x="10900" y="10576"/>
                  <a:pt x="10576" y="10576"/>
                </a:cubicBezTo>
                <a:lnTo>
                  <a:pt x="9407" y="10576"/>
                </a:lnTo>
                <a:lnTo>
                  <a:pt x="9407" y="9405"/>
                </a:lnTo>
                <a:lnTo>
                  <a:pt x="10576" y="9405"/>
                </a:lnTo>
                <a:cubicBezTo>
                  <a:pt x="10900" y="9405"/>
                  <a:pt x="11162" y="9143"/>
                  <a:pt x="11162" y="8821"/>
                </a:cubicBezTo>
                <a:cubicBezTo>
                  <a:pt x="11162" y="7215"/>
                  <a:pt x="11162" y="6481"/>
                  <a:pt x="11162" y="6143"/>
                </a:cubicBezTo>
                <a:cubicBezTo>
                  <a:pt x="11162" y="5520"/>
                  <a:pt x="11163" y="4843"/>
                  <a:pt x="11770" y="4324"/>
                </a:cubicBezTo>
                <a:cubicBezTo>
                  <a:pt x="12234" y="3928"/>
                  <a:pt x="12823" y="3687"/>
                  <a:pt x="13628" y="3571"/>
                </a:cubicBezTo>
                <a:cubicBezTo>
                  <a:pt x="13950" y="3524"/>
                  <a:pt x="14274" y="3500"/>
                  <a:pt x="14602" y="3500"/>
                </a:cubicBezTo>
                <a:close/>
                <a:moveTo>
                  <a:pt x="17017" y="1170"/>
                </a:moveTo>
                <a:cubicBezTo>
                  <a:pt x="17990" y="1170"/>
                  <a:pt x="18811" y="1975"/>
                  <a:pt x="18811" y="2927"/>
                </a:cubicBezTo>
                <a:lnTo>
                  <a:pt x="18811" y="17056"/>
                </a:lnTo>
                <a:cubicBezTo>
                  <a:pt x="18811" y="18023"/>
                  <a:pt x="18024" y="18811"/>
                  <a:pt x="17056" y="18811"/>
                </a:cubicBezTo>
                <a:lnTo>
                  <a:pt x="14089" y="18811"/>
                </a:lnTo>
                <a:lnTo>
                  <a:pt x="14089" y="11747"/>
                </a:lnTo>
                <a:lnTo>
                  <a:pt x="15846" y="11747"/>
                </a:lnTo>
                <a:cubicBezTo>
                  <a:pt x="16115" y="11747"/>
                  <a:pt x="16348" y="11565"/>
                  <a:pt x="16414" y="11305"/>
                </a:cubicBezTo>
                <a:lnTo>
                  <a:pt x="16999" y="8963"/>
                </a:lnTo>
                <a:cubicBezTo>
                  <a:pt x="17042" y="8787"/>
                  <a:pt x="17003" y="8602"/>
                  <a:pt x="16893" y="8460"/>
                </a:cubicBezTo>
                <a:cubicBezTo>
                  <a:pt x="16782" y="8317"/>
                  <a:pt x="16612" y="8235"/>
                  <a:pt x="16431" y="8235"/>
                </a:cubicBezTo>
                <a:lnTo>
                  <a:pt x="14089" y="8235"/>
                </a:lnTo>
                <a:lnTo>
                  <a:pt x="14089" y="6909"/>
                </a:lnTo>
                <a:cubicBezTo>
                  <a:pt x="14089" y="6638"/>
                  <a:pt x="14144" y="6343"/>
                  <a:pt x="14808" y="6229"/>
                </a:cubicBezTo>
                <a:cubicBezTo>
                  <a:pt x="14936" y="6208"/>
                  <a:pt x="15061" y="6199"/>
                  <a:pt x="15182" y="6199"/>
                </a:cubicBezTo>
                <a:cubicBezTo>
                  <a:pt x="15552" y="6199"/>
                  <a:pt x="15890" y="6283"/>
                  <a:pt x="16198" y="6360"/>
                </a:cubicBezTo>
                <a:cubicBezTo>
                  <a:pt x="16304" y="6387"/>
                  <a:pt x="16415" y="6421"/>
                  <a:pt x="16532" y="6421"/>
                </a:cubicBezTo>
                <a:cubicBezTo>
                  <a:pt x="16632" y="6421"/>
                  <a:pt x="16736" y="6396"/>
                  <a:pt x="16847" y="6321"/>
                </a:cubicBezTo>
                <a:cubicBezTo>
                  <a:pt x="16983" y="6229"/>
                  <a:pt x="17074" y="6084"/>
                  <a:pt x="17098" y="5923"/>
                </a:cubicBezTo>
                <a:cubicBezTo>
                  <a:pt x="17098" y="5923"/>
                  <a:pt x="17362" y="4156"/>
                  <a:pt x="17482" y="3339"/>
                </a:cubicBezTo>
                <a:cubicBezTo>
                  <a:pt x="17525" y="3049"/>
                  <a:pt x="17346" y="2769"/>
                  <a:pt x="17063" y="2690"/>
                </a:cubicBezTo>
                <a:cubicBezTo>
                  <a:pt x="16267" y="2463"/>
                  <a:pt x="15346" y="2343"/>
                  <a:pt x="14504" y="2343"/>
                </a:cubicBezTo>
                <a:cubicBezTo>
                  <a:pt x="14137" y="2343"/>
                  <a:pt x="13786" y="2365"/>
                  <a:pt x="13467" y="2412"/>
                </a:cubicBezTo>
                <a:cubicBezTo>
                  <a:pt x="12434" y="2562"/>
                  <a:pt x="11646" y="2888"/>
                  <a:pt x="11009" y="3434"/>
                </a:cubicBezTo>
                <a:cubicBezTo>
                  <a:pt x="10121" y="4193"/>
                  <a:pt x="10010" y="5168"/>
                  <a:pt x="9999" y="5833"/>
                </a:cubicBezTo>
                <a:cubicBezTo>
                  <a:pt x="9999" y="5847"/>
                  <a:pt x="9999" y="7029"/>
                  <a:pt x="9999" y="8235"/>
                </a:cubicBezTo>
                <a:lnTo>
                  <a:pt x="8821" y="8235"/>
                </a:lnTo>
                <a:cubicBezTo>
                  <a:pt x="8497" y="8235"/>
                  <a:pt x="8236" y="8497"/>
                  <a:pt x="8236" y="8819"/>
                </a:cubicBezTo>
                <a:lnTo>
                  <a:pt x="8236" y="11161"/>
                </a:lnTo>
                <a:cubicBezTo>
                  <a:pt x="8236" y="11485"/>
                  <a:pt x="8497" y="11747"/>
                  <a:pt x="8821" y="11747"/>
                </a:cubicBezTo>
                <a:lnTo>
                  <a:pt x="9991" y="11747"/>
                </a:lnTo>
                <a:lnTo>
                  <a:pt x="9991" y="18811"/>
                </a:lnTo>
                <a:lnTo>
                  <a:pt x="2927" y="18811"/>
                </a:lnTo>
                <a:cubicBezTo>
                  <a:pt x="1959" y="18811"/>
                  <a:pt x="1172" y="18023"/>
                  <a:pt x="1172" y="17054"/>
                </a:cubicBezTo>
                <a:lnTo>
                  <a:pt x="1172" y="2927"/>
                </a:lnTo>
                <a:cubicBezTo>
                  <a:pt x="1172" y="1959"/>
                  <a:pt x="1959" y="1170"/>
                  <a:pt x="2927" y="1170"/>
                </a:cubicBezTo>
                <a:close/>
                <a:moveTo>
                  <a:pt x="2927" y="1"/>
                </a:moveTo>
                <a:cubicBezTo>
                  <a:pt x="1314" y="1"/>
                  <a:pt x="1" y="1313"/>
                  <a:pt x="1" y="2927"/>
                </a:cubicBezTo>
                <a:lnTo>
                  <a:pt x="1" y="17056"/>
                </a:lnTo>
                <a:cubicBezTo>
                  <a:pt x="1" y="18669"/>
                  <a:pt x="1314" y="19982"/>
                  <a:pt x="2927" y="19982"/>
                </a:cubicBezTo>
                <a:lnTo>
                  <a:pt x="17054" y="19982"/>
                </a:lnTo>
                <a:cubicBezTo>
                  <a:pt x="18669" y="19982"/>
                  <a:pt x="19982" y="18669"/>
                  <a:pt x="19982" y="17056"/>
                </a:cubicBezTo>
                <a:lnTo>
                  <a:pt x="19982" y="2927"/>
                </a:lnTo>
                <a:cubicBezTo>
                  <a:pt x="19982" y="2145"/>
                  <a:pt x="19669" y="1409"/>
                  <a:pt x="19101" y="853"/>
                </a:cubicBezTo>
                <a:cubicBezTo>
                  <a:pt x="18538" y="303"/>
                  <a:pt x="17797" y="1"/>
                  <a:pt x="170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pic>
        <p:nvPicPr>
          <p:cNvPr id="9" name="Picture 8">
            <a:extLst>
              <a:ext uri="{FF2B5EF4-FFF2-40B4-BE49-F238E27FC236}">
                <a16:creationId xmlns:a16="http://schemas.microsoft.com/office/drawing/2014/main" id="{556BBCCA-E264-A726-DAD0-9E5658FAD78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32126" y="4596998"/>
            <a:ext cx="2952750" cy="1552575"/>
          </a:xfrm>
          <a:prstGeom prst="rect">
            <a:avLst/>
          </a:prstGeom>
        </p:spPr>
      </p:pic>
    </p:spTree>
    <p:extLst>
      <p:ext uri="{BB962C8B-B14F-4D97-AF65-F5344CB8AC3E}">
        <p14:creationId xmlns:p14="http://schemas.microsoft.com/office/powerpoint/2010/main" val="1535444560"/>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6C158-8ED8-3F35-B2B4-EE8E387AB24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F2A5F7-74E7-26AB-5A74-64CA9F6B495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DC08035-0FFD-D114-8EB4-FB0F726A7C20}"/>
              </a:ext>
            </a:extLst>
          </p:cNvPr>
          <p:cNvSpPr txBox="1"/>
          <p:nvPr/>
        </p:nvSpPr>
        <p:spPr>
          <a:xfrm>
            <a:off x="2513150" y="1019069"/>
            <a:ext cx="7165700" cy="400110"/>
          </a:xfrm>
          <a:prstGeom prst="rect">
            <a:avLst/>
          </a:prstGeom>
          <a:noFill/>
        </p:spPr>
        <p:txBody>
          <a:bodyPr wrap="square" rtlCol="0">
            <a:spAutoFit/>
          </a:bodyPr>
          <a:lstStyle/>
          <a:p>
            <a:r>
              <a:rPr lang="en-US" sz="2000" b="1" dirty="0">
                <a:latin typeface="Alexandria" charset="0"/>
                <a:cs typeface="Alexandria" charset="0"/>
              </a:rPr>
              <a:t>Forms of Social Media</a:t>
            </a:r>
          </a:p>
        </p:txBody>
      </p:sp>
      <p:sp>
        <p:nvSpPr>
          <p:cNvPr id="5" name="Rectangle 4">
            <a:extLst>
              <a:ext uri="{FF2B5EF4-FFF2-40B4-BE49-F238E27FC236}">
                <a16:creationId xmlns:a16="http://schemas.microsoft.com/office/drawing/2014/main" id="{AD785692-7C4E-2219-409D-735DA5BF1FB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3B28E75-912C-462B-93F2-4210EDC9B52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EB0D806-2806-84A4-4348-799D51E686A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732883B0-BFC9-FC37-5010-780F0C3BA7E6}"/>
              </a:ext>
            </a:extLst>
          </p:cNvPr>
          <p:cNvSpPr txBox="1"/>
          <p:nvPr/>
        </p:nvSpPr>
        <p:spPr>
          <a:xfrm>
            <a:off x="855407" y="2095405"/>
            <a:ext cx="10294374" cy="3936912"/>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Researchers have classified social media according to multiple criteria, most notably the historical phases in their development. The following is a concise overview of social media forms as identified in the research literature:</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Social Networks:</a:t>
            </a:r>
            <a:r>
              <a:rPr lang="en-US" sz="1400" dirty="0">
                <a:latin typeface="Alexandria" charset="0"/>
                <a:cs typeface="Alexandria" charset="0"/>
              </a:rPr>
              <a:t> Websites that enable users to connect with friends and acquaintances by creating a personal profile and then adding contacts. Users can share photos, videos, text posts, and links on their profiles for their friends to see. Prominent examples include Facebook, LinkedIn, and Google+.</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Blogs:</a:t>
            </a:r>
            <a:r>
              <a:rPr lang="en-US" sz="1400" dirty="0">
                <a:latin typeface="Alexandria" charset="0"/>
                <a:cs typeface="Alexandria" charset="0"/>
              </a:rPr>
              <a:t> Function as digital journals that allow blog owners to share their ideas by publishing posts. Visitors are often able to comment on these posts. One of the most well-known platforms for creating personal blogs is Blogger.</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Microblogging Platforms: </a:t>
            </a:r>
            <a:r>
              <a:rPr lang="en-US" sz="1400" dirty="0">
                <a:latin typeface="Alexandria" charset="0"/>
                <a:cs typeface="Alexandria" charset="0"/>
              </a:rPr>
              <a:t>Sites that enable users to publish short posts on their personal accounts. Other users can follow an account to view its updates. Examples include Twitter—which traditionally allowed tweets of up to 140 characters—and Tumblr.</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Media-Sharing Sites: </a:t>
            </a:r>
            <a:r>
              <a:rPr lang="en-US" sz="1400" dirty="0">
                <a:latin typeface="Alexandria" charset="0"/>
                <a:cs typeface="Alexandria" charset="0"/>
              </a:rPr>
              <a:t>Platforms that allow users to share multimedia content, such as videos, photos, and presentations. Users create personal profiles, which others can follow to view shared content. Examples include YouTube (video sharing), Flickr, Instagram, Pinterest (photo sharing), and SlideShare (presentation sharing).</a:t>
            </a:r>
          </a:p>
        </p:txBody>
      </p:sp>
      <p:pic>
        <p:nvPicPr>
          <p:cNvPr id="7" name="Graphic 21">
            <a:extLst>
              <a:ext uri="{FF2B5EF4-FFF2-40B4-BE49-F238E27FC236}">
                <a16:creationId xmlns:a16="http://schemas.microsoft.com/office/drawing/2014/main" id="{D30E8109-B5E1-8EE9-6C9D-863A05C6F6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69D649A3-52F5-28CA-8BA4-5A95F30B421D}"/>
              </a:ext>
            </a:extLst>
          </p:cNvPr>
          <p:cNvSpPr/>
          <p:nvPr/>
        </p:nvSpPr>
        <p:spPr>
          <a:xfrm>
            <a:off x="4262846" y="604803"/>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2" name="Google Shape;8362;p57">
            <a:extLst>
              <a:ext uri="{FF2B5EF4-FFF2-40B4-BE49-F238E27FC236}">
                <a16:creationId xmlns:a16="http://schemas.microsoft.com/office/drawing/2014/main" id="{246F4631-3636-DAA8-CD2D-AF91BB72CAF1}"/>
              </a:ext>
            </a:extLst>
          </p:cNvPr>
          <p:cNvGrpSpPr/>
          <p:nvPr/>
        </p:nvGrpSpPr>
        <p:grpSpPr>
          <a:xfrm>
            <a:off x="3310830" y="1759368"/>
            <a:ext cx="390596" cy="390557"/>
            <a:chOff x="812101" y="2571761"/>
            <a:chExt cx="417066" cy="417024"/>
          </a:xfrm>
        </p:grpSpPr>
        <p:sp>
          <p:nvSpPr>
            <p:cNvPr id="4" name="Google Shape;8363;p57">
              <a:extLst>
                <a:ext uri="{FF2B5EF4-FFF2-40B4-BE49-F238E27FC236}">
                  <a16:creationId xmlns:a16="http://schemas.microsoft.com/office/drawing/2014/main" id="{917B6CCE-45F0-BD60-F86A-E3C34E39BB20}"/>
                </a:ext>
              </a:extLst>
            </p:cNvPr>
            <p:cNvSpPr/>
            <p:nvPr/>
          </p:nvSpPr>
          <p:spPr>
            <a:xfrm>
              <a:off x="935084" y="2694744"/>
              <a:ext cx="171071" cy="171071"/>
            </a:xfrm>
            <a:custGeom>
              <a:avLst/>
              <a:gdLst/>
              <a:ahLst/>
              <a:cxnLst/>
              <a:rect l="l" t="t" r="r" b="b"/>
              <a:pathLst>
                <a:path w="8197" h="8197" extrusionOk="0">
                  <a:moveTo>
                    <a:pt x="4099" y="1171"/>
                  </a:moveTo>
                  <a:cubicBezTo>
                    <a:pt x="5712" y="1171"/>
                    <a:pt x="7027" y="2484"/>
                    <a:pt x="7027" y="4097"/>
                  </a:cubicBezTo>
                  <a:cubicBezTo>
                    <a:pt x="7027" y="5712"/>
                    <a:pt x="5712" y="7025"/>
                    <a:pt x="4099" y="7025"/>
                  </a:cubicBezTo>
                  <a:cubicBezTo>
                    <a:pt x="2486" y="7025"/>
                    <a:pt x="1171" y="5712"/>
                    <a:pt x="1171" y="4097"/>
                  </a:cubicBezTo>
                  <a:cubicBezTo>
                    <a:pt x="1171" y="2484"/>
                    <a:pt x="2486" y="1171"/>
                    <a:pt x="4099" y="1171"/>
                  </a:cubicBezTo>
                  <a:close/>
                  <a:moveTo>
                    <a:pt x="4099" y="0"/>
                  </a:moveTo>
                  <a:cubicBezTo>
                    <a:pt x="1840" y="0"/>
                    <a:pt x="0" y="1838"/>
                    <a:pt x="0" y="4097"/>
                  </a:cubicBezTo>
                  <a:cubicBezTo>
                    <a:pt x="0" y="6358"/>
                    <a:pt x="1840" y="8196"/>
                    <a:pt x="4099" y="8196"/>
                  </a:cubicBezTo>
                  <a:cubicBezTo>
                    <a:pt x="6358" y="8196"/>
                    <a:pt x="8196" y="6358"/>
                    <a:pt x="8196" y="4097"/>
                  </a:cubicBezTo>
                  <a:cubicBezTo>
                    <a:pt x="8196" y="1838"/>
                    <a:pt x="6358" y="0"/>
                    <a:pt x="409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364;p57">
              <a:extLst>
                <a:ext uri="{FF2B5EF4-FFF2-40B4-BE49-F238E27FC236}">
                  <a16:creationId xmlns:a16="http://schemas.microsoft.com/office/drawing/2014/main" id="{4054DBA1-DB38-A715-ACF4-67F5B3D9FF4B}"/>
                </a:ext>
              </a:extLst>
            </p:cNvPr>
            <p:cNvSpPr/>
            <p:nvPr/>
          </p:nvSpPr>
          <p:spPr>
            <a:xfrm>
              <a:off x="860977" y="2620616"/>
              <a:ext cx="319311" cy="319290"/>
            </a:xfrm>
            <a:custGeom>
              <a:avLst/>
              <a:gdLst/>
              <a:ahLst/>
              <a:cxnLst/>
              <a:rect l="l" t="t" r="r" b="b"/>
              <a:pathLst>
                <a:path w="15300" h="15299" extrusionOk="0">
                  <a:moveTo>
                    <a:pt x="12333" y="1171"/>
                  </a:moveTo>
                  <a:cubicBezTo>
                    <a:pt x="13306" y="1171"/>
                    <a:pt x="14128" y="1994"/>
                    <a:pt x="14128" y="2967"/>
                  </a:cubicBezTo>
                  <a:lnTo>
                    <a:pt x="14128" y="12334"/>
                  </a:lnTo>
                  <a:cubicBezTo>
                    <a:pt x="14128" y="13307"/>
                    <a:pt x="13306" y="14129"/>
                    <a:pt x="12333" y="14129"/>
                  </a:cubicBezTo>
                  <a:lnTo>
                    <a:pt x="2968" y="14129"/>
                  </a:lnTo>
                  <a:cubicBezTo>
                    <a:pt x="1993" y="14129"/>
                    <a:pt x="1172" y="13307"/>
                    <a:pt x="1172" y="12334"/>
                  </a:cubicBezTo>
                  <a:lnTo>
                    <a:pt x="1172" y="2967"/>
                  </a:lnTo>
                  <a:cubicBezTo>
                    <a:pt x="1172" y="1994"/>
                    <a:pt x="1993" y="1171"/>
                    <a:pt x="2968" y="1171"/>
                  </a:cubicBezTo>
                  <a:close/>
                  <a:moveTo>
                    <a:pt x="2968" y="0"/>
                  </a:moveTo>
                  <a:cubicBezTo>
                    <a:pt x="1351" y="0"/>
                    <a:pt x="1" y="1346"/>
                    <a:pt x="1" y="2967"/>
                  </a:cubicBezTo>
                  <a:lnTo>
                    <a:pt x="1" y="12334"/>
                  </a:lnTo>
                  <a:cubicBezTo>
                    <a:pt x="1" y="13952"/>
                    <a:pt x="1349" y="15299"/>
                    <a:pt x="2968" y="15299"/>
                  </a:cubicBezTo>
                  <a:lnTo>
                    <a:pt x="12333" y="15299"/>
                  </a:lnTo>
                  <a:cubicBezTo>
                    <a:pt x="13953" y="15299"/>
                    <a:pt x="15299" y="13951"/>
                    <a:pt x="15299" y="12334"/>
                  </a:cubicBezTo>
                  <a:lnTo>
                    <a:pt x="15299" y="2967"/>
                  </a:lnTo>
                  <a:cubicBezTo>
                    <a:pt x="15299" y="1345"/>
                    <a:pt x="13948" y="0"/>
                    <a:pt x="123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65;p57">
              <a:extLst>
                <a:ext uri="{FF2B5EF4-FFF2-40B4-BE49-F238E27FC236}">
                  <a16:creationId xmlns:a16="http://schemas.microsoft.com/office/drawing/2014/main" id="{F860DF48-BA0C-A7C9-07A7-C46C1F3A461F}"/>
                </a:ext>
              </a:extLst>
            </p:cNvPr>
            <p:cNvSpPr/>
            <p:nvPr/>
          </p:nvSpPr>
          <p:spPr>
            <a:xfrm>
              <a:off x="812101" y="2571761"/>
              <a:ext cx="417066" cy="417024"/>
            </a:xfrm>
            <a:custGeom>
              <a:avLst/>
              <a:gdLst/>
              <a:ahLst/>
              <a:cxnLst/>
              <a:rect l="l" t="t" r="r" b="b"/>
              <a:pathLst>
                <a:path w="19984" h="19982" extrusionOk="0">
                  <a:moveTo>
                    <a:pt x="17056" y="1172"/>
                  </a:moveTo>
                  <a:cubicBezTo>
                    <a:pt x="18025" y="1172"/>
                    <a:pt x="18812" y="1959"/>
                    <a:pt x="18812" y="2927"/>
                  </a:cubicBezTo>
                  <a:lnTo>
                    <a:pt x="18812" y="17056"/>
                  </a:lnTo>
                  <a:cubicBezTo>
                    <a:pt x="18812" y="18023"/>
                    <a:pt x="18025" y="18811"/>
                    <a:pt x="17056" y="18811"/>
                  </a:cubicBezTo>
                  <a:lnTo>
                    <a:pt x="2928" y="18811"/>
                  </a:lnTo>
                  <a:cubicBezTo>
                    <a:pt x="1961" y="18811"/>
                    <a:pt x="1172" y="18023"/>
                    <a:pt x="1172" y="17056"/>
                  </a:cubicBezTo>
                  <a:lnTo>
                    <a:pt x="1172" y="2927"/>
                  </a:lnTo>
                  <a:cubicBezTo>
                    <a:pt x="1172" y="1959"/>
                    <a:pt x="1961" y="1172"/>
                    <a:pt x="2928" y="1172"/>
                  </a:cubicBezTo>
                  <a:close/>
                  <a:moveTo>
                    <a:pt x="2928" y="1"/>
                  </a:moveTo>
                  <a:cubicBezTo>
                    <a:pt x="1313" y="1"/>
                    <a:pt x="1" y="1313"/>
                    <a:pt x="1" y="2927"/>
                  </a:cubicBezTo>
                  <a:lnTo>
                    <a:pt x="1" y="17056"/>
                  </a:lnTo>
                  <a:cubicBezTo>
                    <a:pt x="1" y="18669"/>
                    <a:pt x="1313" y="19982"/>
                    <a:pt x="2928" y="19982"/>
                  </a:cubicBezTo>
                  <a:lnTo>
                    <a:pt x="17056" y="19982"/>
                  </a:lnTo>
                  <a:cubicBezTo>
                    <a:pt x="18669" y="19982"/>
                    <a:pt x="19984" y="18669"/>
                    <a:pt x="19984" y="17056"/>
                  </a:cubicBezTo>
                  <a:lnTo>
                    <a:pt x="19984" y="2927"/>
                  </a:lnTo>
                  <a:cubicBezTo>
                    <a:pt x="19984" y="1313"/>
                    <a:pt x="18669" y="1"/>
                    <a:pt x="1705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366;p57">
              <a:extLst>
                <a:ext uri="{FF2B5EF4-FFF2-40B4-BE49-F238E27FC236}">
                  <a16:creationId xmlns:a16="http://schemas.microsoft.com/office/drawing/2014/main" id="{93AE0E14-38B2-3822-CE78-8390310EEEB0}"/>
                </a:ext>
              </a:extLst>
            </p:cNvPr>
            <p:cNvSpPr/>
            <p:nvPr/>
          </p:nvSpPr>
          <p:spPr>
            <a:xfrm>
              <a:off x="1081712" y="2670306"/>
              <a:ext cx="48878" cy="48898"/>
            </a:xfrm>
            <a:custGeom>
              <a:avLst/>
              <a:gdLst/>
              <a:ahLst/>
              <a:cxnLst/>
              <a:rect l="l" t="t" r="r" b="b"/>
              <a:pathLst>
                <a:path w="2342" h="2343" extrusionOk="0">
                  <a:moveTo>
                    <a:pt x="1170" y="0"/>
                  </a:moveTo>
                  <a:cubicBezTo>
                    <a:pt x="524" y="0"/>
                    <a:pt x="1" y="526"/>
                    <a:pt x="1" y="1171"/>
                  </a:cubicBezTo>
                  <a:cubicBezTo>
                    <a:pt x="1" y="1817"/>
                    <a:pt x="524" y="2342"/>
                    <a:pt x="1170" y="2342"/>
                  </a:cubicBezTo>
                  <a:cubicBezTo>
                    <a:pt x="1816" y="2342"/>
                    <a:pt x="2341" y="1817"/>
                    <a:pt x="2341" y="1171"/>
                  </a:cubicBezTo>
                  <a:cubicBezTo>
                    <a:pt x="2341" y="526"/>
                    <a:pt x="1816" y="0"/>
                    <a:pt x="117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8447143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338C65-D973-2385-23FB-C2B91C926F3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DB011F6-252A-B99B-3CF5-D9950686E27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BCB7444-DBB1-D425-9B4B-DBF99CDD485C}"/>
              </a:ext>
            </a:extLst>
          </p:cNvPr>
          <p:cNvSpPr txBox="1"/>
          <p:nvPr/>
        </p:nvSpPr>
        <p:spPr>
          <a:xfrm>
            <a:off x="2513150" y="1019069"/>
            <a:ext cx="7165700" cy="400110"/>
          </a:xfrm>
          <a:prstGeom prst="rect">
            <a:avLst/>
          </a:prstGeom>
          <a:noFill/>
        </p:spPr>
        <p:txBody>
          <a:bodyPr wrap="square" rtlCol="0">
            <a:spAutoFit/>
          </a:bodyPr>
          <a:lstStyle/>
          <a:p>
            <a:r>
              <a:rPr lang="en-US" sz="2000" b="1" dirty="0">
                <a:latin typeface="Alexandria" charset="0"/>
                <a:cs typeface="Alexandria" charset="0"/>
              </a:rPr>
              <a:t>Forms of Social Media</a:t>
            </a:r>
          </a:p>
        </p:txBody>
      </p:sp>
      <p:sp>
        <p:nvSpPr>
          <p:cNvPr id="5" name="Rectangle 4">
            <a:extLst>
              <a:ext uri="{FF2B5EF4-FFF2-40B4-BE49-F238E27FC236}">
                <a16:creationId xmlns:a16="http://schemas.microsoft.com/office/drawing/2014/main" id="{80D00533-46F1-4D32-BCAC-A7B284749FE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2A0A635-330E-3C19-9891-D78A41E367F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63F372C-FAC5-288F-BA25-BE55DE31F47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0EA662E3-4B64-5D2D-2D74-BE91BC609FC1}"/>
              </a:ext>
            </a:extLst>
          </p:cNvPr>
          <p:cNvSpPr txBox="1"/>
          <p:nvPr/>
        </p:nvSpPr>
        <p:spPr>
          <a:xfrm>
            <a:off x="1022555" y="2335630"/>
            <a:ext cx="10146890" cy="3290581"/>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 </a:t>
            </a:r>
            <a:r>
              <a:rPr lang="en-US" sz="1400" b="1" dirty="0">
                <a:latin typeface="Alexandria" charset="0"/>
                <a:cs typeface="Alexandria" charset="0"/>
              </a:rPr>
              <a:t>Wikis or User-Generated Content Sites: </a:t>
            </a:r>
            <a:r>
              <a:rPr lang="en-US" sz="1400" dirty="0">
                <a:latin typeface="Alexandria" charset="0"/>
                <a:cs typeface="Alexandria" charset="0"/>
              </a:rPr>
              <a:t>Collaborative content platforms where users contribute to and develop content across diverse domains. Open encyclopedias are among the most important sources of information, often containing the information users seek. Organizations have recently begun leveraging these sites in their marketing activities by creating their own content and embedding links to their websites. Examples include Wikipedia and </a:t>
            </a:r>
            <a:r>
              <a:rPr lang="en-US" sz="1400" dirty="0" err="1">
                <a:latin typeface="Alexandria" charset="0"/>
                <a:cs typeface="Alexandria" charset="0"/>
              </a:rPr>
              <a:t>WikiTravel</a:t>
            </a:r>
            <a:r>
              <a:rPr lang="en-US" sz="1400" dirty="0">
                <a:latin typeface="Alexandria" charset="0"/>
                <a:cs typeface="Alexandria" charset="0"/>
              </a:rPr>
              <a:t>.</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Bookmarking Sites: </a:t>
            </a:r>
            <a:r>
              <a:rPr lang="en-US" sz="1400" dirty="0">
                <a:latin typeface="Alexandria" charset="0"/>
                <a:cs typeface="Alexandria" charset="0"/>
              </a:rPr>
              <a:t>Platforms that allow users to share links and organize them into folders for easier management and retrieval, effectively serving as a repository of favorites. Users can also benefit from links shared by others and browse recent web content through these links. Examples include Delicious and StumbleUpon.</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Social News Sites: </a:t>
            </a:r>
            <a:r>
              <a:rPr lang="en-US" sz="1400" dirty="0">
                <a:latin typeface="Alexandria" charset="0"/>
                <a:cs typeface="Alexandria" charset="0"/>
              </a:rPr>
              <a:t>Platforms that facilitate the sharing of news items or links to articles and other web content, while allowing users to vote on submissions. Posts and links are displayed in an order that reflects the number of votes received. Examples include Reddit and Digg.</a:t>
            </a:r>
          </a:p>
        </p:txBody>
      </p:sp>
      <p:pic>
        <p:nvPicPr>
          <p:cNvPr id="7" name="Graphic 21">
            <a:extLst>
              <a:ext uri="{FF2B5EF4-FFF2-40B4-BE49-F238E27FC236}">
                <a16:creationId xmlns:a16="http://schemas.microsoft.com/office/drawing/2014/main" id="{D0D6EC31-A473-5E3B-64CE-BB5E59712C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A0B8E3D9-C2F2-13A9-3036-0CA270D0944D}"/>
              </a:ext>
            </a:extLst>
          </p:cNvPr>
          <p:cNvSpPr/>
          <p:nvPr/>
        </p:nvSpPr>
        <p:spPr>
          <a:xfrm>
            <a:off x="4262846" y="604803"/>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2" name="Google Shape;8355;p57">
            <a:extLst>
              <a:ext uri="{FF2B5EF4-FFF2-40B4-BE49-F238E27FC236}">
                <a16:creationId xmlns:a16="http://schemas.microsoft.com/office/drawing/2014/main" id="{329E0DED-C603-FE4E-0955-DD9BE96EFB25}"/>
              </a:ext>
            </a:extLst>
          </p:cNvPr>
          <p:cNvGrpSpPr/>
          <p:nvPr/>
        </p:nvGrpSpPr>
        <p:grpSpPr>
          <a:xfrm>
            <a:off x="3778412" y="1759368"/>
            <a:ext cx="390557" cy="390557"/>
            <a:chOff x="4500573" y="2571753"/>
            <a:chExt cx="417024" cy="417024"/>
          </a:xfrm>
        </p:grpSpPr>
        <p:sp>
          <p:nvSpPr>
            <p:cNvPr id="4" name="Google Shape;8356;p57">
              <a:extLst>
                <a:ext uri="{FF2B5EF4-FFF2-40B4-BE49-F238E27FC236}">
                  <a16:creationId xmlns:a16="http://schemas.microsoft.com/office/drawing/2014/main" id="{299842D8-84C6-E524-4413-B0F99737FFA2}"/>
                </a:ext>
              </a:extLst>
            </p:cNvPr>
            <p:cNvSpPr/>
            <p:nvPr/>
          </p:nvSpPr>
          <p:spPr>
            <a:xfrm>
              <a:off x="4550263" y="2632817"/>
              <a:ext cx="317683" cy="293244"/>
            </a:xfrm>
            <a:custGeom>
              <a:avLst/>
              <a:gdLst/>
              <a:ahLst/>
              <a:cxnLst/>
              <a:rect l="l" t="t" r="r" b="b"/>
              <a:pathLst>
                <a:path w="15222" h="14051" extrusionOk="0">
                  <a:moveTo>
                    <a:pt x="7616" y="1172"/>
                  </a:moveTo>
                  <a:cubicBezTo>
                    <a:pt x="8529" y="1202"/>
                    <a:pt x="10613" y="1570"/>
                    <a:pt x="10613" y="4280"/>
                  </a:cubicBezTo>
                  <a:cubicBezTo>
                    <a:pt x="10613" y="4791"/>
                    <a:pt x="10565" y="5662"/>
                    <a:pt x="10565" y="5683"/>
                  </a:cubicBezTo>
                  <a:cubicBezTo>
                    <a:pt x="10565" y="6490"/>
                    <a:pt x="11186" y="6530"/>
                    <a:pt x="11312" y="6530"/>
                  </a:cubicBezTo>
                  <a:cubicBezTo>
                    <a:pt x="11563" y="6530"/>
                    <a:pt x="11867" y="6461"/>
                    <a:pt x="12149" y="6399"/>
                  </a:cubicBezTo>
                  <a:lnTo>
                    <a:pt x="12149" y="6399"/>
                  </a:lnTo>
                  <a:cubicBezTo>
                    <a:pt x="11697" y="6589"/>
                    <a:pt x="10875" y="6838"/>
                    <a:pt x="10875" y="7608"/>
                  </a:cubicBezTo>
                  <a:cubicBezTo>
                    <a:pt x="10875" y="9260"/>
                    <a:pt x="12294" y="9897"/>
                    <a:pt x="13233" y="10316"/>
                  </a:cubicBezTo>
                  <a:cubicBezTo>
                    <a:pt x="13419" y="10399"/>
                    <a:pt x="13661" y="10509"/>
                    <a:pt x="13838" y="10608"/>
                  </a:cubicBezTo>
                  <a:cubicBezTo>
                    <a:pt x="13590" y="10652"/>
                    <a:pt x="13247" y="10703"/>
                    <a:pt x="12826" y="10802"/>
                  </a:cubicBezTo>
                  <a:cubicBezTo>
                    <a:pt x="12446" y="10894"/>
                    <a:pt x="12149" y="11195"/>
                    <a:pt x="12067" y="11574"/>
                  </a:cubicBezTo>
                  <a:cubicBezTo>
                    <a:pt x="12058" y="11614"/>
                    <a:pt x="12049" y="11652"/>
                    <a:pt x="12041" y="11683"/>
                  </a:cubicBezTo>
                  <a:cubicBezTo>
                    <a:pt x="11837" y="11646"/>
                    <a:pt x="11549" y="11584"/>
                    <a:pt x="11156" y="11584"/>
                  </a:cubicBezTo>
                  <a:cubicBezTo>
                    <a:pt x="10220" y="11584"/>
                    <a:pt x="9658" y="11968"/>
                    <a:pt x="9161" y="12306"/>
                  </a:cubicBezTo>
                  <a:cubicBezTo>
                    <a:pt x="8711" y="12614"/>
                    <a:pt x="8322" y="12879"/>
                    <a:pt x="7611" y="12881"/>
                  </a:cubicBezTo>
                  <a:cubicBezTo>
                    <a:pt x="6900" y="12879"/>
                    <a:pt x="6511" y="12614"/>
                    <a:pt x="6060" y="12306"/>
                  </a:cubicBezTo>
                  <a:cubicBezTo>
                    <a:pt x="5563" y="11968"/>
                    <a:pt x="5000" y="11584"/>
                    <a:pt x="4064" y="11584"/>
                  </a:cubicBezTo>
                  <a:cubicBezTo>
                    <a:pt x="3671" y="11584"/>
                    <a:pt x="3381" y="11646"/>
                    <a:pt x="3180" y="11683"/>
                  </a:cubicBezTo>
                  <a:cubicBezTo>
                    <a:pt x="3171" y="11652"/>
                    <a:pt x="3164" y="11614"/>
                    <a:pt x="3155" y="11574"/>
                  </a:cubicBezTo>
                  <a:cubicBezTo>
                    <a:pt x="3072" y="11195"/>
                    <a:pt x="2775" y="10894"/>
                    <a:pt x="2394" y="10802"/>
                  </a:cubicBezTo>
                  <a:cubicBezTo>
                    <a:pt x="1973" y="10703"/>
                    <a:pt x="1630" y="10652"/>
                    <a:pt x="1384" y="10608"/>
                  </a:cubicBezTo>
                  <a:cubicBezTo>
                    <a:pt x="1559" y="10509"/>
                    <a:pt x="1803" y="10399"/>
                    <a:pt x="1987" y="10316"/>
                  </a:cubicBezTo>
                  <a:cubicBezTo>
                    <a:pt x="2927" y="9897"/>
                    <a:pt x="4347" y="9260"/>
                    <a:pt x="4347" y="7608"/>
                  </a:cubicBezTo>
                  <a:cubicBezTo>
                    <a:pt x="4347" y="6838"/>
                    <a:pt x="3525" y="6589"/>
                    <a:pt x="3072" y="6399"/>
                  </a:cubicBezTo>
                  <a:lnTo>
                    <a:pt x="3072" y="6399"/>
                  </a:lnTo>
                  <a:cubicBezTo>
                    <a:pt x="3355" y="6461"/>
                    <a:pt x="3657" y="6530"/>
                    <a:pt x="3910" y="6530"/>
                  </a:cubicBezTo>
                  <a:cubicBezTo>
                    <a:pt x="4034" y="6530"/>
                    <a:pt x="4655" y="6490"/>
                    <a:pt x="4655" y="5683"/>
                  </a:cubicBezTo>
                  <a:cubicBezTo>
                    <a:pt x="4655" y="5662"/>
                    <a:pt x="4609" y="4793"/>
                    <a:pt x="4609" y="4280"/>
                  </a:cubicBezTo>
                  <a:cubicBezTo>
                    <a:pt x="4609" y="1558"/>
                    <a:pt x="6698" y="1199"/>
                    <a:pt x="7616" y="1172"/>
                  </a:cubicBezTo>
                  <a:close/>
                  <a:moveTo>
                    <a:pt x="7602" y="1"/>
                  </a:moveTo>
                  <a:cubicBezTo>
                    <a:pt x="7201" y="11"/>
                    <a:pt x="6164" y="98"/>
                    <a:pt x="5219" y="691"/>
                  </a:cubicBezTo>
                  <a:cubicBezTo>
                    <a:pt x="4407" y="1200"/>
                    <a:pt x="3438" y="2237"/>
                    <a:pt x="3438" y="4280"/>
                  </a:cubicBezTo>
                  <a:cubicBezTo>
                    <a:pt x="3438" y="4714"/>
                    <a:pt x="3454" y="5041"/>
                    <a:pt x="3466" y="5288"/>
                  </a:cubicBezTo>
                  <a:cubicBezTo>
                    <a:pt x="3176" y="5225"/>
                    <a:pt x="2914" y="5159"/>
                    <a:pt x="2711" y="5159"/>
                  </a:cubicBezTo>
                  <a:cubicBezTo>
                    <a:pt x="2005" y="5159"/>
                    <a:pt x="1492" y="5593"/>
                    <a:pt x="1492" y="6187"/>
                  </a:cubicBezTo>
                  <a:cubicBezTo>
                    <a:pt x="1492" y="7031"/>
                    <a:pt x="2302" y="7355"/>
                    <a:pt x="2785" y="7547"/>
                  </a:cubicBezTo>
                  <a:cubicBezTo>
                    <a:pt x="2907" y="7595"/>
                    <a:pt x="3077" y="7664"/>
                    <a:pt x="3173" y="7717"/>
                  </a:cubicBezTo>
                  <a:cubicBezTo>
                    <a:pt x="3084" y="8885"/>
                    <a:pt x="1453" y="9124"/>
                    <a:pt x="595" y="9723"/>
                  </a:cubicBezTo>
                  <a:cubicBezTo>
                    <a:pt x="201" y="9999"/>
                    <a:pt x="1" y="10337"/>
                    <a:pt x="1" y="10730"/>
                  </a:cubicBezTo>
                  <a:cubicBezTo>
                    <a:pt x="1" y="11119"/>
                    <a:pt x="194" y="11425"/>
                    <a:pt x="547" y="11590"/>
                  </a:cubicBezTo>
                  <a:cubicBezTo>
                    <a:pt x="892" y="11752"/>
                    <a:pt x="1340" y="11765"/>
                    <a:pt x="2032" y="11920"/>
                  </a:cubicBezTo>
                  <a:cubicBezTo>
                    <a:pt x="2081" y="12138"/>
                    <a:pt x="2134" y="12318"/>
                    <a:pt x="2231" y="12474"/>
                  </a:cubicBezTo>
                  <a:cubicBezTo>
                    <a:pt x="2428" y="12789"/>
                    <a:pt x="2691" y="12874"/>
                    <a:pt x="2981" y="12874"/>
                  </a:cubicBezTo>
                  <a:cubicBezTo>
                    <a:pt x="3325" y="12874"/>
                    <a:pt x="3708" y="12754"/>
                    <a:pt x="4064" y="12754"/>
                  </a:cubicBezTo>
                  <a:cubicBezTo>
                    <a:pt x="4639" y="12754"/>
                    <a:pt x="4975" y="12984"/>
                    <a:pt x="5400" y="13274"/>
                  </a:cubicBezTo>
                  <a:cubicBezTo>
                    <a:pt x="5907" y="13619"/>
                    <a:pt x="6537" y="14050"/>
                    <a:pt x="7609" y="14050"/>
                  </a:cubicBezTo>
                  <a:lnTo>
                    <a:pt x="7611" y="14050"/>
                  </a:lnTo>
                  <a:cubicBezTo>
                    <a:pt x="8683" y="14050"/>
                    <a:pt x="9315" y="13620"/>
                    <a:pt x="9821" y="13274"/>
                  </a:cubicBezTo>
                  <a:cubicBezTo>
                    <a:pt x="10247" y="12984"/>
                    <a:pt x="10581" y="12754"/>
                    <a:pt x="11156" y="12754"/>
                  </a:cubicBezTo>
                  <a:cubicBezTo>
                    <a:pt x="11621" y="12754"/>
                    <a:pt x="11881" y="12881"/>
                    <a:pt x="12228" y="12881"/>
                  </a:cubicBezTo>
                  <a:cubicBezTo>
                    <a:pt x="12647" y="12881"/>
                    <a:pt x="12874" y="12660"/>
                    <a:pt x="12991" y="12474"/>
                  </a:cubicBezTo>
                  <a:cubicBezTo>
                    <a:pt x="13088" y="12318"/>
                    <a:pt x="13139" y="12136"/>
                    <a:pt x="13189" y="11920"/>
                  </a:cubicBezTo>
                  <a:cubicBezTo>
                    <a:pt x="13880" y="11765"/>
                    <a:pt x="14328" y="11752"/>
                    <a:pt x="14673" y="11590"/>
                  </a:cubicBezTo>
                  <a:cubicBezTo>
                    <a:pt x="15027" y="11425"/>
                    <a:pt x="15221" y="11119"/>
                    <a:pt x="15221" y="10730"/>
                  </a:cubicBezTo>
                  <a:cubicBezTo>
                    <a:pt x="15221" y="10337"/>
                    <a:pt x="15020" y="9999"/>
                    <a:pt x="14625" y="9723"/>
                  </a:cubicBezTo>
                  <a:cubicBezTo>
                    <a:pt x="13769" y="9124"/>
                    <a:pt x="12136" y="8885"/>
                    <a:pt x="12048" y="7717"/>
                  </a:cubicBezTo>
                  <a:cubicBezTo>
                    <a:pt x="12143" y="7664"/>
                    <a:pt x="12313" y="7595"/>
                    <a:pt x="12435" y="7547"/>
                  </a:cubicBezTo>
                  <a:cubicBezTo>
                    <a:pt x="12918" y="7355"/>
                    <a:pt x="13728" y="7031"/>
                    <a:pt x="13728" y="6187"/>
                  </a:cubicBezTo>
                  <a:cubicBezTo>
                    <a:pt x="13728" y="5593"/>
                    <a:pt x="13215" y="5159"/>
                    <a:pt x="12509" y="5159"/>
                  </a:cubicBezTo>
                  <a:cubicBezTo>
                    <a:pt x="12306" y="5159"/>
                    <a:pt x="12044" y="5225"/>
                    <a:pt x="11754" y="5288"/>
                  </a:cubicBezTo>
                  <a:cubicBezTo>
                    <a:pt x="11768" y="5041"/>
                    <a:pt x="11782" y="4714"/>
                    <a:pt x="11782" y="4280"/>
                  </a:cubicBezTo>
                  <a:cubicBezTo>
                    <a:pt x="11782" y="2246"/>
                    <a:pt x="10822" y="1211"/>
                    <a:pt x="10017" y="700"/>
                  </a:cubicBezTo>
                  <a:cubicBezTo>
                    <a:pt x="9076" y="105"/>
                    <a:pt x="8037" y="13"/>
                    <a:pt x="763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357;p57">
              <a:extLst>
                <a:ext uri="{FF2B5EF4-FFF2-40B4-BE49-F238E27FC236}">
                  <a16:creationId xmlns:a16="http://schemas.microsoft.com/office/drawing/2014/main" id="{CF9E8BDA-10F5-24A6-42D6-62BADA0579FB}"/>
                </a:ext>
              </a:extLst>
            </p:cNvPr>
            <p:cNvSpPr/>
            <p:nvPr/>
          </p:nvSpPr>
          <p:spPr>
            <a:xfrm>
              <a:off x="4500573" y="2571753"/>
              <a:ext cx="417024" cy="417024"/>
            </a:xfrm>
            <a:custGeom>
              <a:avLst/>
              <a:gdLst/>
              <a:ahLst/>
              <a:cxnLst/>
              <a:rect l="l" t="t" r="r" b="b"/>
              <a:pathLst>
                <a:path w="19982" h="19982" extrusionOk="0">
                  <a:moveTo>
                    <a:pt x="17017" y="1172"/>
                  </a:moveTo>
                  <a:cubicBezTo>
                    <a:pt x="17990" y="1172"/>
                    <a:pt x="18812" y="1975"/>
                    <a:pt x="18812" y="2927"/>
                  </a:cubicBezTo>
                  <a:lnTo>
                    <a:pt x="18812" y="17017"/>
                  </a:lnTo>
                  <a:cubicBezTo>
                    <a:pt x="18812" y="17990"/>
                    <a:pt x="17990" y="18811"/>
                    <a:pt x="17017" y="18811"/>
                  </a:cubicBezTo>
                  <a:lnTo>
                    <a:pt x="2966" y="18811"/>
                  </a:lnTo>
                  <a:cubicBezTo>
                    <a:pt x="1993" y="18811"/>
                    <a:pt x="1172" y="17990"/>
                    <a:pt x="1172" y="17017"/>
                  </a:cubicBezTo>
                  <a:lnTo>
                    <a:pt x="1172" y="2927"/>
                  </a:lnTo>
                  <a:cubicBezTo>
                    <a:pt x="1172" y="1975"/>
                    <a:pt x="1993" y="1172"/>
                    <a:pt x="2966" y="1172"/>
                  </a:cubicBezTo>
                  <a:close/>
                  <a:moveTo>
                    <a:pt x="2966" y="1"/>
                  </a:moveTo>
                  <a:cubicBezTo>
                    <a:pt x="1349" y="1"/>
                    <a:pt x="1" y="1310"/>
                    <a:pt x="1" y="2927"/>
                  </a:cubicBezTo>
                  <a:lnTo>
                    <a:pt x="1" y="17015"/>
                  </a:lnTo>
                  <a:cubicBezTo>
                    <a:pt x="1" y="18636"/>
                    <a:pt x="1349" y="19982"/>
                    <a:pt x="2966" y="19982"/>
                  </a:cubicBezTo>
                  <a:lnTo>
                    <a:pt x="17017" y="19982"/>
                  </a:lnTo>
                  <a:cubicBezTo>
                    <a:pt x="18635" y="19982"/>
                    <a:pt x="19982" y="18634"/>
                    <a:pt x="19982" y="17015"/>
                  </a:cubicBezTo>
                  <a:lnTo>
                    <a:pt x="19982" y="2927"/>
                  </a:lnTo>
                  <a:cubicBezTo>
                    <a:pt x="19982" y="1310"/>
                    <a:pt x="18635" y="1"/>
                    <a:pt x="1701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1932653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4213C2-329A-A8E1-9D15-6A50092D6C6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4E660C3-6416-66EB-59C9-843F1D372A2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1004CFA4-1515-76EA-A292-5EB9D74FBB66}"/>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59A51E02-F2B5-D11B-CF11-75F27AA4D4E6}"/>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Forms of Social Media</a:t>
            </a:r>
          </a:p>
        </p:txBody>
      </p:sp>
      <p:sp>
        <p:nvSpPr>
          <p:cNvPr id="18" name="Rectangle 17">
            <a:extLst>
              <a:ext uri="{FF2B5EF4-FFF2-40B4-BE49-F238E27FC236}">
                <a16:creationId xmlns:a16="http://schemas.microsoft.com/office/drawing/2014/main" id="{ABF9E91F-046B-01A0-25D9-966325A58D42}"/>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4D0D867D-F555-3F06-BD6B-7DBBB35099F6}"/>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5E7867C1-3666-DEA1-59E8-E3A79F340BAE}"/>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sp>
        <p:nvSpPr>
          <p:cNvPr id="29" name="Rectangle 28">
            <a:extLst>
              <a:ext uri="{FF2B5EF4-FFF2-40B4-BE49-F238E27FC236}">
                <a16:creationId xmlns:a16="http://schemas.microsoft.com/office/drawing/2014/main" id="{9371185D-3FE5-3355-807C-B780467C3EF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9D8045D-1534-2C78-5A40-8B6AA922E5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812BB6C-8494-DB10-318D-0314767F9B8C}"/>
              </a:ext>
            </a:extLst>
          </p:cNvPr>
          <p:cNvSpPr txBox="1"/>
          <p:nvPr/>
        </p:nvSpPr>
        <p:spPr>
          <a:xfrm>
            <a:off x="1133854" y="1854276"/>
            <a:ext cx="4458977" cy="2967415"/>
          </a:xfrm>
          <a:prstGeom prst="rect">
            <a:avLst/>
          </a:prstGeom>
          <a:noFill/>
        </p:spPr>
        <p:txBody>
          <a:bodyPr wrap="square" rtlCol="0">
            <a:spAutoFit/>
          </a:bodyPr>
          <a:lstStyle/>
          <a:p>
            <a:pPr algn="just">
              <a:lnSpc>
                <a:spcPct val="150000"/>
              </a:lnSpc>
            </a:pPr>
            <a:r>
              <a:rPr lang="en-US" sz="1400" dirty="0">
                <a:latin typeface="Alexandria"/>
              </a:rPr>
              <a:t>• </a:t>
            </a:r>
            <a:r>
              <a:rPr lang="en-US" sz="1400" b="1" dirty="0">
                <a:latin typeface="Alexandria"/>
              </a:rPr>
              <a:t>Discussion Forums: </a:t>
            </a:r>
            <a:r>
              <a:rPr lang="en-US" sz="1400" dirty="0">
                <a:latin typeface="Alexandria"/>
              </a:rPr>
              <a:t>Sites that enable members to engage in discussions, propose ideas, and exchange opinions with one another around specific topics. Forums typically include sub-sections dedicated to particular subject areas. An example is Yahoo Groups.</a:t>
            </a:r>
          </a:p>
          <a:p>
            <a:pPr algn="just">
              <a:lnSpc>
                <a:spcPct val="150000"/>
              </a:lnSpc>
            </a:pPr>
            <a:r>
              <a:rPr lang="en-US" sz="1400" dirty="0">
                <a:latin typeface="Alexandria"/>
              </a:rPr>
              <a:t>• </a:t>
            </a:r>
            <a:r>
              <a:rPr lang="en-US" sz="1400" b="1" dirty="0">
                <a:latin typeface="Alexandria"/>
              </a:rPr>
              <a:t>Social Event Sites: </a:t>
            </a:r>
            <a:r>
              <a:rPr lang="en-US" sz="1400" dirty="0">
                <a:latin typeface="Alexandria"/>
              </a:rPr>
              <a:t>Platforms dedicated to promoting specific events and facilitating ticket sales. Organizations can publicize their events to increase attendance and engagement. An example is Eventful.</a:t>
            </a:r>
          </a:p>
        </p:txBody>
      </p:sp>
      <p:sp>
        <p:nvSpPr>
          <p:cNvPr id="4" name="Google Shape;6210;p53">
            <a:extLst>
              <a:ext uri="{FF2B5EF4-FFF2-40B4-BE49-F238E27FC236}">
                <a16:creationId xmlns:a16="http://schemas.microsoft.com/office/drawing/2014/main" id="{B65B989D-C68C-F2A5-1008-E5E1C6407BA0}"/>
              </a:ext>
            </a:extLst>
          </p:cNvPr>
          <p:cNvSpPr/>
          <p:nvPr/>
        </p:nvSpPr>
        <p:spPr>
          <a:xfrm>
            <a:off x="9798408" y="4092476"/>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6" name="Google Shape;8336;p57">
            <a:extLst>
              <a:ext uri="{FF2B5EF4-FFF2-40B4-BE49-F238E27FC236}">
                <a16:creationId xmlns:a16="http://schemas.microsoft.com/office/drawing/2014/main" id="{D5650562-28FE-7FB3-2341-33BA4EB332CA}"/>
              </a:ext>
            </a:extLst>
          </p:cNvPr>
          <p:cNvGrpSpPr/>
          <p:nvPr/>
        </p:nvGrpSpPr>
        <p:grpSpPr>
          <a:xfrm>
            <a:off x="2743834" y="1390019"/>
            <a:ext cx="390557" cy="390557"/>
            <a:chOff x="7137330" y="2571753"/>
            <a:chExt cx="417024" cy="417024"/>
          </a:xfrm>
        </p:grpSpPr>
        <p:sp>
          <p:nvSpPr>
            <p:cNvPr id="7" name="Google Shape;8337;p57">
              <a:extLst>
                <a:ext uri="{FF2B5EF4-FFF2-40B4-BE49-F238E27FC236}">
                  <a16:creationId xmlns:a16="http://schemas.microsoft.com/office/drawing/2014/main" id="{A40DD401-CB65-D32F-DC7B-22F0050F5348}"/>
                </a:ext>
              </a:extLst>
            </p:cNvPr>
            <p:cNvSpPr/>
            <p:nvPr/>
          </p:nvSpPr>
          <p:spPr>
            <a:xfrm>
              <a:off x="7235854" y="2645840"/>
              <a:ext cx="219949" cy="268826"/>
            </a:xfrm>
            <a:custGeom>
              <a:avLst/>
              <a:gdLst/>
              <a:ahLst/>
              <a:cxnLst/>
              <a:rect l="l" t="t" r="r" b="b"/>
              <a:pathLst>
                <a:path w="10539" h="12881" extrusionOk="0">
                  <a:moveTo>
                    <a:pt x="5271" y="1172"/>
                  </a:moveTo>
                  <a:cubicBezTo>
                    <a:pt x="7530" y="1172"/>
                    <a:pt x="9368" y="3010"/>
                    <a:pt x="9368" y="5270"/>
                  </a:cubicBezTo>
                  <a:cubicBezTo>
                    <a:pt x="9368" y="6273"/>
                    <a:pt x="8717" y="7797"/>
                    <a:pt x="7624" y="9343"/>
                  </a:cubicBezTo>
                  <a:cubicBezTo>
                    <a:pt x="6513" y="10917"/>
                    <a:pt x="5536" y="11665"/>
                    <a:pt x="5271" y="11708"/>
                  </a:cubicBezTo>
                  <a:cubicBezTo>
                    <a:pt x="5004" y="11665"/>
                    <a:pt x="4029" y="10917"/>
                    <a:pt x="2916" y="9343"/>
                  </a:cubicBezTo>
                  <a:cubicBezTo>
                    <a:pt x="1825" y="7797"/>
                    <a:pt x="1172" y="6273"/>
                    <a:pt x="1172" y="5270"/>
                  </a:cubicBezTo>
                  <a:cubicBezTo>
                    <a:pt x="1172" y="3010"/>
                    <a:pt x="3010" y="1172"/>
                    <a:pt x="5271" y="1172"/>
                  </a:cubicBezTo>
                  <a:close/>
                  <a:moveTo>
                    <a:pt x="5271" y="1"/>
                  </a:moveTo>
                  <a:cubicBezTo>
                    <a:pt x="2366" y="1"/>
                    <a:pt x="1" y="2364"/>
                    <a:pt x="1" y="5270"/>
                  </a:cubicBezTo>
                  <a:cubicBezTo>
                    <a:pt x="1" y="7084"/>
                    <a:pt x="1409" y="9247"/>
                    <a:pt x="2014" y="10093"/>
                  </a:cubicBezTo>
                  <a:cubicBezTo>
                    <a:pt x="2481" y="10747"/>
                    <a:pt x="4098" y="12881"/>
                    <a:pt x="5271" y="12881"/>
                  </a:cubicBezTo>
                  <a:cubicBezTo>
                    <a:pt x="6444" y="12881"/>
                    <a:pt x="8059" y="10747"/>
                    <a:pt x="8528" y="10093"/>
                  </a:cubicBezTo>
                  <a:cubicBezTo>
                    <a:pt x="9133" y="9247"/>
                    <a:pt x="10539" y="7084"/>
                    <a:pt x="10539" y="5270"/>
                  </a:cubicBezTo>
                  <a:cubicBezTo>
                    <a:pt x="10539" y="2364"/>
                    <a:pt x="8175" y="1"/>
                    <a:pt x="527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38;p57">
              <a:extLst>
                <a:ext uri="{FF2B5EF4-FFF2-40B4-BE49-F238E27FC236}">
                  <a16:creationId xmlns:a16="http://schemas.microsoft.com/office/drawing/2014/main" id="{85102298-AE1D-4DB5-F24A-A7AE4C53FC02}"/>
                </a:ext>
              </a:extLst>
            </p:cNvPr>
            <p:cNvSpPr/>
            <p:nvPr/>
          </p:nvSpPr>
          <p:spPr>
            <a:xfrm>
              <a:off x="7137330" y="2571753"/>
              <a:ext cx="417024" cy="417024"/>
            </a:xfrm>
            <a:custGeom>
              <a:avLst/>
              <a:gdLst/>
              <a:ahLst/>
              <a:cxnLst/>
              <a:rect l="l" t="t" r="r" b="b"/>
              <a:pathLst>
                <a:path w="19982" h="19982" extrusionOk="0">
                  <a:moveTo>
                    <a:pt x="9992" y="1171"/>
                  </a:moveTo>
                  <a:cubicBezTo>
                    <a:pt x="14855" y="1171"/>
                    <a:pt x="18812" y="5127"/>
                    <a:pt x="18812" y="9991"/>
                  </a:cubicBezTo>
                  <a:cubicBezTo>
                    <a:pt x="18812" y="14854"/>
                    <a:pt x="14855" y="18810"/>
                    <a:pt x="9992" y="18810"/>
                  </a:cubicBezTo>
                  <a:cubicBezTo>
                    <a:pt x="5127" y="18810"/>
                    <a:pt x="1171" y="14854"/>
                    <a:pt x="1171" y="9991"/>
                  </a:cubicBezTo>
                  <a:cubicBezTo>
                    <a:pt x="1171" y="5127"/>
                    <a:pt x="5127" y="1171"/>
                    <a:pt x="9992" y="1171"/>
                  </a:cubicBezTo>
                  <a:close/>
                  <a:moveTo>
                    <a:pt x="9992" y="0"/>
                  </a:moveTo>
                  <a:cubicBezTo>
                    <a:pt x="4490" y="0"/>
                    <a:pt x="0" y="4490"/>
                    <a:pt x="0" y="9990"/>
                  </a:cubicBezTo>
                  <a:cubicBezTo>
                    <a:pt x="0" y="15491"/>
                    <a:pt x="4490" y="19981"/>
                    <a:pt x="9992" y="19981"/>
                  </a:cubicBezTo>
                  <a:cubicBezTo>
                    <a:pt x="15493" y="19981"/>
                    <a:pt x="19981" y="15491"/>
                    <a:pt x="19981" y="9990"/>
                  </a:cubicBezTo>
                  <a:cubicBezTo>
                    <a:pt x="19981" y="4488"/>
                    <a:pt x="15492" y="0"/>
                    <a:pt x="999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339;p57">
              <a:extLst>
                <a:ext uri="{FF2B5EF4-FFF2-40B4-BE49-F238E27FC236}">
                  <a16:creationId xmlns:a16="http://schemas.microsoft.com/office/drawing/2014/main" id="{B0E4EC78-3558-ECFD-0CB2-9045CF335C70}"/>
                </a:ext>
              </a:extLst>
            </p:cNvPr>
            <p:cNvSpPr/>
            <p:nvPr/>
          </p:nvSpPr>
          <p:spPr>
            <a:xfrm>
              <a:off x="7284751" y="2694716"/>
              <a:ext cx="122173" cy="122194"/>
            </a:xfrm>
            <a:custGeom>
              <a:avLst/>
              <a:gdLst/>
              <a:ahLst/>
              <a:cxnLst/>
              <a:rect l="l" t="t" r="r" b="b"/>
              <a:pathLst>
                <a:path w="5854" h="5855" extrusionOk="0">
                  <a:moveTo>
                    <a:pt x="2928" y="1172"/>
                  </a:moveTo>
                  <a:cubicBezTo>
                    <a:pt x="3895" y="1172"/>
                    <a:pt x="4684" y="1959"/>
                    <a:pt x="4684" y="2928"/>
                  </a:cubicBezTo>
                  <a:cubicBezTo>
                    <a:pt x="4684" y="3896"/>
                    <a:pt x="3895" y="4683"/>
                    <a:pt x="2928" y="4683"/>
                  </a:cubicBezTo>
                  <a:cubicBezTo>
                    <a:pt x="1958" y="4683"/>
                    <a:pt x="1171" y="3896"/>
                    <a:pt x="1171" y="2928"/>
                  </a:cubicBezTo>
                  <a:cubicBezTo>
                    <a:pt x="2139" y="2928"/>
                    <a:pt x="2928" y="2139"/>
                    <a:pt x="2928" y="1172"/>
                  </a:cubicBezTo>
                  <a:close/>
                  <a:moveTo>
                    <a:pt x="2928" y="1"/>
                  </a:moveTo>
                  <a:cubicBezTo>
                    <a:pt x="2655" y="1"/>
                    <a:pt x="2374" y="47"/>
                    <a:pt x="2066" y="142"/>
                  </a:cubicBezTo>
                  <a:cubicBezTo>
                    <a:pt x="1732" y="245"/>
                    <a:pt x="1562" y="616"/>
                    <a:pt x="1704" y="936"/>
                  </a:cubicBezTo>
                  <a:cubicBezTo>
                    <a:pt x="1885" y="1345"/>
                    <a:pt x="1569" y="1756"/>
                    <a:pt x="1177" y="1756"/>
                  </a:cubicBezTo>
                  <a:cubicBezTo>
                    <a:pt x="1099" y="1756"/>
                    <a:pt x="1018" y="1740"/>
                    <a:pt x="938" y="1704"/>
                  </a:cubicBezTo>
                  <a:cubicBezTo>
                    <a:pt x="860" y="1670"/>
                    <a:pt x="780" y="1654"/>
                    <a:pt x="701" y="1654"/>
                  </a:cubicBezTo>
                  <a:cubicBezTo>
                    <a:pt x="453" y="1654"/>
                    <a:pt x="219" y="1813"/>
                    <a:pt x="142" y="2067"/>
                  </a:cubicBezTo>
                  <a:cubicBezTo>
                    <a:pt x="46" y="2373"/>
                    <a:pt x="0" y="2656"/>
                    <a:pt x="0" y="2928"/>
                  </a:cubicBezTo>
                  <a:cubicBezTo>
                    <a:pt x="0" y="4542"/>
                    <a:pt x="1313" y="5854"/>
                    <a:pt x="2928" y="5854"/>
                  </a:cubicBezTo>
                  <a:cubicBezTo>
                    <a:pt x="4541" y="5854"/>
                    <a:pt x="5854" y="4542"/>
                    <a:pt x="5854" y="2928"/>
                  </a:cubicBezTo>
                  <a:cubicBezTo>
                    <a:pt x="5854" y="1313"/>
                    <a:pt x="4541" y="1"/>
                    <a:pt x="292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pic>
        <p:nvPicPr>
          <p:cNvPr id="12" name="Picture 11">
            <a:extLst>
              <a:ext uri="{FF2B5EF4-FFF2-40B4-BE49-F238E27FC236}">
                <a16:creationId xmlns:a16="http://schemas.microsoft.com/office/drawing/2014/main" id="{41D90991-A092-8F37-EA86-4D055745488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83431" y="4596998"/>
            <a:ext cx="2952750" cy="1552575"/>
          </a:xfrm>
          <a:prstGeom prst="rect">
            <a:avLst/>
          </a:prstGeom>
        </p:spPr>
      </p:pic>
    </p:spTree>
    <p:extLst>
      <p:ext uri="{BB962C8B-B14F-4D97-AF65-F5344CB8AC3E}">
        <p14:creationId xmlns:p14="http://schemas.microsoft.com/office/powerpoint/2010/main" val="190040435"/>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FCAC1A-4621-9EA5-A08A-4F3BE58DBE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CB36E7-D291-06B3-9A6D-6D732009897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7868F8E-21F7-2BA8-14DD-7EF31A36920F}"/>
              </a:ext>
            </a:extLst>
          </p:cNvPr>
          <p:cNvSpPr txBox="1"/>
          <p:nvPr/>
        </p:nvSpPr>
        <p:spPr>
          <a:xfrm>
            <a:off x="2513150" y="1019069"/>
            <a:ext cx="7165700" cy="400110"/>
          </a:xfrm>
          <a:prstGeom prst="rect">
            <a:avLst/>
          </a:prstGeom>
          <a:noFill/>
        </p:spPr>
        <p:txBody>
          <a:bodyPr wrap="square" rtlCol="0">
            <a:spAutoFit/>
          </a:bodyPr>
          <a:lstStyle/>
          <a:p>
            <a:r>
              <a:rPr lang="en-US" sz="2000" b="1" dirty="0">
                <a:latin typeface="Alexandria" charset="0"/>
                <a:cs typeface="Alexandria" charset="0"/>
              </a:rPr>
              <a:t>Social Media Marketing</a:t>
            </a:r>
          </a:p>
        </p:txBody>
      </p:sp>
      <p:sp>
        <p:nvSpPr>
          <p:cNvPr id="5" name="Rectangle 4">
            <a:extLst>
              <a:ext uri="{FF2B5EF4-FFF2-40B4-BE49-F238E27FC236}">
                <a16:creationId xmlns:a16="http://schemas.microsoft.com/office/drawing/2014/main" id="{04037645-9547-C72A-855D-B67AA88670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979A05A-D442-616C-0FCC-F7B9FA728CB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935C117-5E3B-DB94-5DF6-6B26320BDF3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296FF8C0-2907-D193-459E-DDBFA7BA1BA7}"/>
              </a:ext>
            </a:extLst>
          </p:cNvPr>
          <p:cNvSpPr txBox="1"/>
          <p:nvPr/>
        </p:nvSpPr>
        <p:spPr>
          <a:xfrm>
            <a:off x="1214179" y="2548576"/>
            <a:ext cx="9879101" cy="2644250"/>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 The concept of interaction comes to the forefront with social media. Accordingly, businesses have an alternative channel to achieve success in many areas such as advertising, opportunities, after-sales consumer communication, online reputation management, customer service and customer loyalty thanks to the interaction they create with their consumers. Three basic behaviors that affect purchasing with social media marketing can be discussed. Accordingly, firstly, there are behaviors that emerge with the guidance of electronic word-of-mouth marketing and opinion pioneers. Secondly, there are the behaviors that consumers, who are influenced by the consumption habits of their environment, perform in line with the information they obtain through social media. Third and lastly, consumers research the business on social media during the purchasing process and exhibit purchasing behavior by examining all kinds of complaints, satisfaction, comments and opinions about the business.</a:t>
            </a:r>
          </a:p>
        </p:txBody>
      </p:sp>
      <p:pic>
        <p:nvPicPr>
          <p:cNvPr id="7" name="Graphic 21">
            <a:extLst>
              <a:ext uri="{FF2B5EF4-FFF2-40B4-BE49-F238E27FC236}">
                <a16:creationId xmlns:a16="http://schemas.microsoft.com/office/drawing/2014/main" id="{8661B999-CADF-04F9-4048-24A8922701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4D8BC2D1-34A8-5BBA-557D-4197AA9624CF}"/>
              </a:ext>
            </a:extLst>
          </p:cNvPr>
          <p:cNvSpPr/>
          <p:nvPr/>
        </p:nvSpPr>
        <p:spPr>
          <a:xfrm>
            <a:off x="4262846" y="604803"/>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Google Shape;7968;p57">
            <a:extLst>
              <a:ext uri="{FF2B5EF4-FFF2-40B4-BE49-F238E27FC236}">
                <a16:creationId xmlns:a16="http://schemas.microsoft.com/office/drawing/2014/main" id="{BCD12568-12D7-020D-95FF-49005B6150D7}"/>
              </a:ext>
            </a:extLst>
          </p:cNvPr>
          <p:cNvSpPr/>
          <p:nvPr/>
        </p:nvSpPr>
        <p:spPr>
          <a:xfrm>
            <a:off x="5619161" y="1963864"/>
            <a:ext cx="404479" cy="306343"/>
          </a:xfrm>
          <a:custGeom>
            <a:avLst/>
            <a:gdLst/>
            <a:ahLst/>
            <a:cxnLst/>
            <a:rect l="l" t="t" r="r" b="b"/>
            <a:pathLst>
              <a:path w="11689" h="8853" extrusionOk="0">
                <a:moveTo>
                  <a:pt x="1040" y="2709"/>
                </a:moveTo>
                <a:cubicBezTo>
                  <a:pt x="1229" y="2709"/>
                  <a:pt x="1386" y="2867"/>
                  <a:pt x="1386" y="3056"/>
                </a:cubicBezTo>
                <a:lnTo>
                  <a:pt x="1386" y="5828"/>
                </a:lnTo>
                <a:cubicBezTo>
                  <a:pt x="1386" y="6017"/>
                  <a:pt x="1229" y="6175"/>
                  <a:pt x="1040" y="6175"/>
                </a:cubicBezTo>
                <a:cubicBezTo>
                  <a:pt x="819" y="6175"/>
                  <a:pt x="662" y="6017"/>
                  <a:pt x="662" y="5828"/>
                </a:cubicBezTo>
                <a:lnTo>
                  <a:pt x="662" y="3056"/>
                </a:lnTo>
                <a:cubicBezTo>
                  <a:pt x="662" y="2867"/>
                  <a:pt x="819" y="2709"/>
                  <a:pt x="1040" y="2709"/>
                </a:cubicBezTo>
                <a:close/>
                <a:moveTo>
                  <a:pt x="9641" y="1449"/>
                </a:moveTo>
                <a:lnTo>
                  <a:pt x="9641" y="7435"/>
                </a:lnTo>
                <a:lnTo>
                  <a:pt x="2079" y="5545"/>
                </a:lnTo>
                <a:lnTo>
                  <a:pt x="2079" y="3340"/>
                </a:lnTo>
                <a:lnTo>
                  <a:pt x="9641" y="1449"/>
                </a:lnTo>
                <a:close/>
                <a:moveTo>
                  <a:pt x="3466" y="6616"/>
                </a:moveTo>
                <a:lnTo>
                  <a:pt x="6112" y="7278"/>
                </a:lnTo>
                <a:cubicBezTo>
                  <a:pt x="5954" y="7845"/>
                  <a:pt x="5450" y="8223"/>
                  <a:pt x="4820" y="8223"/>
                </a:cubicBezTo>
                <a:cubicBezTo>
                  <a:pt x="4064" y="8223"/>
                  <a:pt x="3434" y="7593"/>
                  <a:pt x="3434" y="6837"/>
                </a:cubicBezTo>
                <a:cubicBezTo>
                  <a:pt x="3434" y="6774"/>
                  <a:pt x="3434" y="6679"/>
                  <a:pt x="3466" y="6616"/>
                </a:cubicBezTo>
                <a:close/>
                <a:moveTo>
                  <a:pt x="10680" y="662"/>
                </a:moveTo>
                <a:cubicBezTo>
                  <a:pt x="10869" y="662"/>
                  <a:pt x="11027" y="819"/>
                  <a:pt x="11027" y="1008"/>
                </a:cubicBezTo>
                <a:lnTo>
                  <a:pt x="11027" y="7876"/>
                </a:lnTo>
                <a:cubicBezTo>
                  <a:pt x="11027" y="8065"/>
                  <a:pt x="10869" y="8223"/>
                  <a:pt x="10680" y="8223"/>
                </a:cubicBezTo>
                <a:cubicBezTo>
                  <a:pt x="10491" y="8223"/>
                  <a:pt x="10334" y="8065"/>
                  <a:pt x="10334" y="7876"/>
                </a:cubicBezTo>
                <a:lnTo>
                  <a:pt x="10334" y="1008"/>
                </a:lnTo>
                <a:cubicBezTo>
                  <a:pt x="10334" y="819"/>
                  <a:pt x="10491" y="662"/>
                  <a:pt x="10680" y="662"/>
                </a:cubicBezTo>
                <a:close/>
                <a:moveTo>
                  <a:pt x="10680" y="0"/>
                </a:moveTo>
                <a:cubicBezTo>
                  <a:pt x="10208" y="0"/>
                  <a:pt x="9798" y="315"/>
                  <a:pt x="9704" y="756"/>
                </a:cubicBezTo>
                <a:lnTo>
                  <a:pt x="1985" y="2678"/>
                </a:lnTo>
                <a:cubicBezTo>
                  <a:pt x="1827" y="2331"/>
                  <a:pt x="1449" y="2048"/>
                  <a:pt x="1040" y="2048"/>
                </a:cubicBezTo>
                <a:cubicBezTo>
                  <a:pt x="473" y="2048"/>
                  <a:pt x="0" y="2520"/>
                  <a:pt x="0" y="3056"/>
                </a:cubicBezTo>
                <a:lnTo>
                  <a:pt x="0" y="5828"/>
                </a:lnTo>
                <a:cubicBezTo>
                  <a:pt x="0" y="6364"/>
                  <a:pt x="473" y="6837"/>
                  <a:pt x="1040" y="6837"/>
                </a:cubicBezTo>
                <a:cubicBezTo>
                  <a:pt x="1449" y="6837"/>
                  <a:pt x="1827" y="6616"/>
                  <a:pt x="1985" y="6206"/>
                </a:cubicBezTo>
                <a:lnTo>
                  <a:pt x="2804" y="6427"/>
                </a:lnTo>
                <a:cubicBezTo>
                  <a:pt x="2772" y="6522"/>
                  <a:pt x="2772" y="6679"/>
                  <a:pt x="2772" y="6805"/>
                </a:cubicBezTo>
                <a:cubicBezTo>
                  <a:pt x="2772" y="7939"/>
                  <a:pt x="3655" y="8853"/>
                  <a:pt x="4820" y="8853"/>
                </a:cubicBezTo>
                <a:cubicBezTo>
                  <a:pt x="5324" y="8853"/>
                  <a:pt x="5828" y="8664"/>
                  <a:pt x="6175" y="8317"/>
                </a:cubicBezTo>
                <a:cubicBezTo>
                  <a:pt x="6459" y="8065"/>
                  <a:pt x="6648" y="7719"/>
                  <a:pt x="6774" y="7341"/>
                </a:cubicBezTo>
                <a:lnTo>
                  <a:pt x="9704" y="8065"/>
                </a:lnTo>
                <a:cubicBezTo>
                  <a:pt x="9798" y="8506"/>
                  <a:pt x="10208" y="8821"/>
                  <a:pt x="10680" y="8821"/>
                </a:cubicBezTo>
                <a:cubicBezTo>
                  <a:pt x="11216" y="8821"/>
                  <a:pt x="11688" y="8349"/>
                  <a:pt x="11688" y="7782"/>
                </a:cubicBezTo>
                <a:lnTo>
                  <a:pt x="11688" y="945"/>
                </a:lnTo>
                <a:cubicBezTo>
                  <a:pt x="11688" y="473"/>
                  <a:pt x="11279" y="0"/>
                  <a:pt x="1068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578570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F9AD35-F76D-3E3D-81E5-D5E840C302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9DEC6F-0510-9662-77C7-4231C2C489C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2E46B71-5A88-6A87-B1AD-ADEDE237DD77}"/>
              </a:ext>
            </a:extLst>
          </p:cNvPr>
          <p:cNvSpPr txBox="1"/>
          <p:nvPr/>
        </p:nvSpPr>
        <p:spPr>
          <a:xfrm>
            <a:off x="2513150" y="1019069"/>
            <a:ext cx="7165700" cy="400110"/>
          </a:xfrm>
          <a:prstGeom prst="rect">
            <a:avLst/>
          </a:prstGeom>
          <a:noFill/>
        </p:spPr>
        <p:txBody>
          <a:bodyPr wrap="square" rtlCol="0">
            <a:spAutoFit/>
          </a:bodyPr>
          <a:lstStyle/>
          <a:p>
            <a:r>
              <a:rPr lang="en-US" sz="2000" b="1" dirty="0">
                <a:latin typeface="Alexandria" charset="0"/>
                <a:cs typeface="Alexandria" charset="0"/>
              </a:rPr>
              <a:t>Influencer Marketing</a:t>
            </a:r>
          </a:p>
        </p:txBody>
      </p:sp>
      <p:sp>
        <p:nvSpPr>
          <p:cNvPr id="5" name="Rectangle 4">
            <a:extLst>
              <a:ext uri="{FF2B5EF4-FFF2-40B4-BE49-F238E27FC236}">
                <a16:creationId xmlns:a16="http://schemas.microsoft.com/office/drawing/2014/main" id="{F00A5913-FBC0-4414-D963-2BA6A01EC7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2A5EA2F-409B-7F51-9F96-5F27B523E12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95C7C2C-87A1-7D2F-D71C-D95B5767B46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3351EBD9-41B7-9889-86D8-A0BD28D31B3C}"/>
              </a:ext>
            </a:extLst>
          </p:cNvPr>
          <p:cNvSpPr txBox="1"/>
          <p:nvPr/>
        </p:nvSpPr>
        <p:spPr>
          <a:xfrm>
            <a:off x="1214179" y="2548576"/>
            <a:ext cx="9879101" cy="2644250"/>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 A social media influencer can be defined as a person who has a large number of followers on various social media channels (Instagram, </a:t>
            </a:r>
            <a:r>
              <a:rPr lang="en-US" sz="1400" dirty="0" err="1">
                <a:latin typeface="Alexandria" charset="0"/>
                <a:cs typeface="Alexandria" charset="0"/>
              </a:rPr>
              <a:t>Tiktok</a:t>
            </a:r>
            <a:r>
              <a:rPr lang="en-US" sz="1400" dirty="0">
                <a:latin typeface="Alexandria" charset="0"/>
                <a:cs typeface="Alexandria" charset="0"/>
              </a:rPr>
              <a:t>, YouTube, X, etc.), regularly shares various posts, is admired by his/her followers with these posts, and is a member of a social media channel where his/her followers attach importance to his/her thoughts, opinions and information. A social media influencer is a kind of celebrity, but does not necessarily have to be a country and/or world-wide athlete, artist, etc. Therefore, a social media influencer can be any person living anywhere. They are individuals who correspond with their followers, respond to them, share posts that interest them and interact with them. The goal of the influencer is to share various visuals, photos, drawings, videos, etc. that will attract the most attention and be watched the most. Influencer, who earn income through social media businesses and sponsored brands, have become a profession that the new generation is excited and enthusiastic about.</a:t>
            </a:r>
          </a:p>
        </p:txBody>
      </p:sp>
      <p:pic>
        <p:nvPicPr>
          <p:cNvPr id="7" name="Graphic 21">
            <a:extLst>
              <a:ext uri="{FF2B5EF4-FFF2-40B4-BE49-F238E27FC236}">
                <a16:creationId xmlns:a16="http://schemas.microsoft.com/office/drawing/2014/main" id="{FC6DBF26-F169-D245-3019-E6BD0039C6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AD901095-6EA3-3DF8-C8A2-D38B4E352F29}"/>
              </a:ext>
            </a:extLst>
          </p:cNvPr>
          <p:cNvSpPr/>
          <p:nvPr/>
        </p:nvSpPr>
        <p:spPr>
          <a:xfrm>
            <a:off x="4262846" y="604803"/>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Google Shape;6205;p53">
            <a:extLst>
              <a:ext uri="{FF2B5EF4-FFF2-40B4-BE49-F238E27FC236}">
                <a16:creationId xmlns:a16="http://schemas.microsoft.com/office/drawing/2014/main" id="{B2DFC829-E43C-7B59-2A66-54CC80050C16}"/>
              </a:ext>
            </a:extLst>
          </p:cNvPr>
          <p:cNvSpPr/>
          <p:nvPr/>
        </p:nvSpPr>
        <p:spPr>
          <a:xfrm>
            <a:off x="2786274" y="2058522"/>
            <a:ext cx="426081" cy="447476"/>
          </a:xfrm>
          <a:custGeom>
            <a:avLst/>
            <a:gdLst/>
            <a:ahLst/>
            <a:cxnLst/>
            <a:rect l="l" t="t" r="r" b="b"/>
            <a:pathLst>
              <a:path w="11153" h="11713" extrusionOk="0">
                <a:moveTo>
                  <a:pt x="9594" y="693"/>
                </a:moveTo>
                <a:cubicBezTo>
                  <a:pt x="9767" y="693"/>
                  <a:pt x="9940" y="764"/>
                  <a:pt x="10082" y="906"/>
                </a:cubicBezTo>
                <a:cubicBezTo>
                  <a:pt x="10365" y="1158"/>
                  <a:pt x="10365" y="1599"/>
                  <a:pt x="10082" y="1883"/>
                </a:cubicBezTo>
                <a:lnTo>
                  <a:pt x="9168" y="2796"/>
                </a:lnTo>
                <a:lnTo>
                  <a:pt x="6175" y="3364"/>
                </a:lnTo>
                <a:lnTo>
                  <a:pt x="6175" y="1410"/>
                </a:lnTo>
                <a:lnTo>
                  <a:pt x="8475" y="1410"/>
                </a:lnTo>
                <a:cubicBezTo>
                  <a:pt x="8538" y="1410"/>
                  <a:pt x="8664" y="1379"/>
                  <a:pt x="8696" y="1284"/>
                </a:cubicBezTo>
                <a:lnTo>
                  <a:pt x="9105" y="906"/>
                </a:lnTo>
                <a:cubicBezTo>
                  <a:pt x="9247" y="764"/>
                  <a:pt x="9420" y="693"/>
                  <a:pt x="9594" y="693"/>
                </a:cubicBezTo>
                <a:close/>
                <a:moveTo>
                  <a:pt x="5136" y="749"/>
                </a:moveTo>
                <a:cubicBezTo>
                  <a:pt x="5325" y="749"/>
                  <a:pt x="5482" y="906"/>
                  <a:pt x="5482" y="1095"/>
                </a:cubicBezTo>
                <a:lnTo>
                  <a:pt x="5482" y="4214"/>
                </a:lnTo>
                <a:cubicBezTo>
                  <a:pt x="5356" y="4151"/>
                  <a:pt x="5230" y="4151"/>
                  <a:pt x="5136" y="4151"/>
                </a:cubicBezTo>
                <a:cubicBezTo>
                  <a:pt x="5010" y="4151"/>
                  <a:pt x="4884" y="4151"/>
                  <a:pt x="4758" y="4214"/>
                </a:cubicBezTo>
                <a:lnTo>
                  <a:pt x="4758" y="1095"/>
                </a:lnTo>
                <a:cubicBezTo>
                  <a:pt x="4758" y="906"/>
                  <a:pt x="4915" y="749"/>
                  <a:pt x="5136" y="749"/>
                </a:cubicBezTo>
                <a:close/>
                <a:moveTo>
                  <a:pt x="5136" y="4844"/>
                </a:moveTo>
                <a:cubicBezTo>
                  <a:pt x="5671" y="4844"/>
                  <a:pt x="6144" y="5317"/>
                  <a:pt x="6144" y="5852"/>
                </a:cubicBezTo>
                <a:cubicBezTo>
                  <a:pt x="6144" y="6419"/>
                  <a:pt x="5671" y="6861"/>
                  <a:pt x="5136" y="6861"/>
                </a:cubicBezTo>
                <a:cubicBezTo>
                  <a:pt x="4568" y="6861"/>
                  <a:pt x="4096" y="6388"/>
                  <a:pt x="4096" y="5852"/>
                </a:cubicBezTo>
                <a:cubicBezTo>
                  <a:pt x="4096" y="5317"/>
                  <a:pt x="4568" y="4844"/>
                  <a:pt x="5136" y="4844"/>
                </a:cubicBezTo>
                <a:close/>
                <a:moveTo>
                  <a:pt x="4096" y="1442"/>
                </a:moveTo>
                <a:lnTo>
                  <a:pt x="4096" y="4529"/>
                </a:lnTo>
                <a:cubicBezTo>
                  <a:pt x="3655" y="4844"/>
                  <a:pt x="3434" y="5348"/>
                  <a:pt x="3434" y="5884"/>
                </a:cubicBezTo>
                <a:cubicBezTo>
                  <a:pt x="3434" y="6136"/>
                  <a:pt x="3466" y="6419"/>
                  <a:pt x="3592" y="6609"/>
                </a:cubicBezTo>
                <a:lnTo>
                  <a:pt x="2332" y="8184"/>
                </a:lnTo>
                <a:cubicBezTo>
                  <a:pt x="1323" y="7522"/>
                  <a:pt x="725" y="6356"/>
                  <a:pt x="725" y="5159"/>
                </a:cubicBezTo>
                <a:cubicBezTo>
                  <a:pt x="662" y="3143"/>
                  <a:pt x="2206" y="1568"/>
                  <a:pt x="4096" y="1442"/>
                </a:cubicBezTo>
                <a:close/>
                <a:moveTo>
                  <a:pt x="8916" y="3521"/>
                </a:moveTo>
                <a:lnTo>
                  <a:pt x="8916" y="4466"/>
                </a:lnTo>
                <a:cubicBezTo>
                  <a:pt x="8916" y="4529"/>
                  <a:pt x="8916" y="4592"/>
                  <a:pt x="8948" y="4624"/>
                </a:cubicBezTo>
                <a:lnTo>
                  <a:pt x="9798" y="6419"/>
                </a:lnTo>
                <a:cubicBezTo>
                  <a:pt x="9893" y="6577"/>
                  <a:pt x="9798" y="6672"/>
                  <a:pt x="9798" y="6735"/>
                </a:cubicBezTo>
                <a:cubicBezTo>
                  <a:pt x="9767" y="6766"/>
                  <a:pt x="9704" y="6892"/>
                  <a:pt x="9546" y="6892"/>
                </a:cubicBezTo>
                <a:lnTo>
                  <a:pt x="9263" y="6892"/>
                </a:lnTo>
                <a:cubicBezTo>
                  <a:pt x="9074" y="6892"/>
                  <a:pt x="8916" y="7050"/>
                  <a:pt x="8916" y="7239"/>
                </a:cubicBezTo>
                <a:lnTo>
                  <a:pt x="8916" y="8341"/>
                </a:lnTo>
                <a:cubicBezTo>
                  <a:pt x="8633" y="8467"/>
                  <a:pt x="8381" y="8656"/>
                  <a:pt x="8286" y="8971"/>
                </a:cubicBezTo>
                <a:lnTo>
                  <a:pt x="6522" y="8971"/>
                </a:lnTo>
                <a:cubicBezTo>
                  <a:pt x="5955" y="8971"/>
                  <a:pt x="5482" y="8499"/>
                  <a:pt x="5482" y="7932"/>
                </a:cubicBezTo>
                <a:lnTo>
                  <a:pt x="5482" y="7554"/>
                </a:lnTo>
                <a:cubicBezTo>
                  <a:pt x="6270" y="7396"/>
                  <a:pt x="6868" y="6672"/>
                  <a:pt x="6868" y="5852"/>
                </a:cubicBezTo>
                <a:cubicBezTo>
                  <a:pt x="6868" y="5317"/>
                  <a:pt x="6585" y="4781"/>
                  <a:pt x="6207" y="4466"/>
                </a:cubicBezTo>
                <a:lnTo>
                  <a:pt x="6207" y="4088"/>
                </a:lnTo>
                <a:lnTo>
                  <a:pt x="8916" y="3521"/>
                </a:lnTo>
                <a:close/>
                <a:moveTo>
                  <a:pt x="9231" y="8940"/>
                </a:moveTo>
                <a:cubicBezTo>
                  <a:pt x="9420" y="8940"/>
                  <a:pt x="9578" y="9097"/>
                  <a:pt x="9578" y="9286"/>
                </a:cubicBezTo>
                <a:cubicBezTo>
                  <a:pt x="9578" y="9475"/>
                  <a:pt x="9420" y="9633"/>
                  <a:pt x="9231" y="9633"/>
                </a:cubicBezTo>
                <a:cubicBezTo>
                  <a:pt x="9011" y="9633"/>
                  <a:pt x="8853" y="9475"/>
                  <a:pt x="8853" y="9286"/>
                </a:cubicBezTo>
                <a:cubicBezTo>
                  <a:pt x="8853" y="9097"/>
                  <a:pt x="9011" y="8940"/>
                  <a:pt x="9231" y="8940"/>
                </a:cubicBezTo>
                <a:close/>
                <a:moveTo>
                  <a:pt x="3970" y="7144"/>
                </a:moveTo>
                <a:cubicBezTo>
                  <a:pt x="4222" y="7365"/>
                  <a:pt x="4442" y="7522"/>
                  <a:pt x="4758" y="7554"/>
                </a:cubicBezTo>
                <a:lnTo>
                  <a:pt x="4758" y="7932"/>
                </a:lnTo>
                <a:cubicBezTo>
                  <a:pt x="4758" y="8877"/>
                  <a:pt x="5514" y="9633"/>
                  <a:pt x="6459" y="9633"/>
                </a:cubicBezTo>
                <a:lnTo>
                  <a:pt x="8223" y="9633"/>
                </a:lnTo>
                <a:cubicBezTo>
                  <a:pt x="8286" y="9727"/>
                  <a:pt x="8318" y="9791"/>
                  <a:pt x="8349" y="9822"/>
                </a:cubicBezTo>
                <a:cubicBezTo>
                  <a:pt x="8034" y="10137"/>
                  <a:pt x="7593" y="10295"/>
                  <a:pt x="7183" y="10295"/>
                </a:cubicBezTo>
                <a:lnTo>
                  <a:pt x="5797" y="10295"/>
                </a:lnTo>
                <a:cubicBezTo>
                  <a:pt x="5608" y="10295"/>
                  <a:pt x="5451" y="10452"/>
                  <a:pt x="5451" y="10673"/>
                </a:cubicBezTo>
                <a:lnTo>
                  <a:pt x="5451" y="11051"/>
                </a:lnTo>
                <a:lnTo>
                  <a:pt x="2710" y="11051"/>
                </a:lnTo>
                <a:lnTo>
                  <a:pt x="2710" y="8719"/>
                </a:lnTo>
                <a:lnTo>
                  <a:pt x="3970" y="7144"/>
                </a:lnTo>
                <a:close/>
                <a:moveTo>
                  <a:pt x="9629" y="0"/>
                </a:moveTo>
                <a:cubicBezTo>
                  <a:pt x="9278" y="0"/>
                  <a:pt x="8932" y="134"/>
                  <a:pt x="8664" y="402"/>
                </a:cubicBezTo>
                <a:lnTo>
                  <a:pt x="8412" y="686"/>
                </a:lnTo>
                <a:lnTo>
                  <a:pt x="6144" y="686"/>
                </a:lnTo>
                <a:cubicBezTo>
                  <a:pt x="5986" y="308"/>
                  <a:pt x="5640" y="24"/>
                  <a:pt x="5167" y="24"/>
                </a:cubicBezTo>
                <a:cubicBezTo>
                  <a:pt x="4726" y="24"/>
                  <a:pt x="4348" y="308"/>
                  <a:pt x="4190" y="686"/>
                </a:cubicBezTo>
                <a:cubicBezTo>
                  <a:pt x="1859" y="812"/>
                  <a:pt x="0" y="2702"/>
                  <a:pt x="0" y="5033"/>
                </a:cubicBezTo>
                <a:cubicBezTo>
                  <a:pt x="0" y="6514"/>
                  <a:pt x="725" y="7900"/>
                  <a:pt x="1922" y="8688"/>
                </a:cubicBezTo>
                <a:lnTo>
                  <a:pt x="2048" y="8782"/>
                </a:lnTo>
                <a:lnTo>
                  <a:pt x="2048" y="11366"/>
                </a:lnTo>
                <a:cubicBezTo>
                  <a:pt x="2048" y="11555"/>
                  <a:pt x="2206" y="11712"/>
                  <a:pt x="2426" y="11712"/>
                </a:cubicBezTo>
                <a:lnTo>
                  <a:pt x="5829" y="11712"/>
                </a:lnTo>
                <a:cubicBezTo>
                  <a:pt x="6018" y="11712"/>
                  <a:pt x="6207" y="11555"/>
                  <a:pt x="6207" y="11366"/>
                </a:cubicBezTo>
                <a:lnTo>
                  <a:pt x="6207" y="10956"/>
                </a:lnTo>
                <a:lnTo>
                  <a:pt x="7215" y="10956"/>
                </a:lnTo>
                <a:cubicBezTo>
                  <a:pt x="7877" y="10956"/>
                  <a:pt x="8475" y="10704"/>
                  <a:pt x="8948" y="10232"/>
                </a:cubicBezTo>
                <a:cubicBezTo>
                  <a:pt x="9074" y="10263"/>
                  <a:pt x="9137" y="10263"/>
                  <a:pt x="9263" y="10263"/>
                </a:cubicBezTo>
                <a:cubicBezTo>
                  <a:pt x="9830" y="10263"/>
                  <a:pt x="10302" y="9791"/>
                  <a:pt x="10302" y="9223"/>
                </a:cubicBezTo>
                <a:cubicBezTo>
                  <a:pt x="10302" y="8814"/>
                  <a:pt x="10019" y="8404"/>
                  <a:pt x="9609" y="8247"/>
                </a:cubicBezTo>
                <a:lnTo>
                  <a:pt x="9609" y="7491"/>
                </a:lnTo>
                <a:cubicBezTo>
                  <a:pt x="9924" y="7459"/>
                  <a:pt x="10239" y="7302"/>
                  <a:pt x="10397" y="7018"/>
                </a:cubicBezTo>
                <a:cubicBezTo>
                  <a:pt x="10617" y="6703"/>
                  <a:pt x="10617" y="6356"/>
                  <a:pt x="10460" y="6041"/>
                </a:cubicBezTo>
                <a:lnTo>
                  <a:pt x="9609" y="4403"/>
                </a:lnTo>
                <a:lnTo>
                  <a:pt x="9609" y="3332"/>
                </a:lnTo>
                <a:lnTo>
                  <a:pt x="10617" y="2355"/>
                </a:lnTo>
                <a:cubicBezTo>
                  <a:pt x="11153" y="1788"/>
                  <a:pt x="11153" y="938"/>
                  <a:pt x="10617" y="402"/>
                </a:cubicBezTo>
                <a:cubicBezTo>
                  <a:pt x="10334" y="134"/>
                  <a:pt x="9979" y="0"/>
                  <a:pt x="96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970142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754EA1-5B28-8501-AA0C-CAE0239DA5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BEF752A-999E-4951-763E-F61B5F2CD37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4D10D86-0CFA-AC30-3D1D-9E9F909E42A1}"/>
              </a:ext>
            </a:extLst>
          </p:cNvPr>
          <p:cNvSpPr txBox="1"/>
          <p:nvPr/>
        </p:nvSpPr>
        <p:spPr>
          <a:xfrm>
            <a:off x="2513150" y="1019069"/>
            <a:ext cx="7165700" cy="400110"/>
          </a:xfrm>
          <a:prstGeom prst="rect">
            <a:avLst/>
          </a:prstGeom>
          <a:noFill/>
        </p:spPr>
        <p:txBody>
          <a:bodyPr wrap="square" rtlCol="0">
            <a:spAutoFit/>
          </a:bodyPr>
          <a:lstStyle/>
          <a:p>
            <a:r>
              <a:rPr lang="en-US" sz="2000" b="1" dirty="0">
                <a:latin typeface="Alexandria" charset="0"/>
                <a:cs typeface="Alexandria" charset="0"/>
              </a:rPr>
              <a:t>Influencer Marketing</a:t>
            </a:r>
          </a:p>
        </p:txBody>
      </p:sp>
      <p:sp>
        <p:nvSpPr>
          <p:cNvPr id="5" name="Rectangle 4">
            <a:extLst>
              <a:ext uri="{FF2B5EF4-FFF2-40B4-BE49-F238E27FC236}">
                <a16:creationId xmlns:a16="http://schemas.microsoft.com/office/drawing/2014/main" id="{53899A6D-630B-074A-A9FB-039FCD97D0A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D05E7A0-24A1-EE5A-A413-DB22E77EC5BA}"/>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07CF1D7-46A7-DD6C-7883-CA8E5608288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778FDA6E-415F-4411-43D4-AABB5716F1C1}"/>
              </a:ext>
            </a:extLst>
          </p:cNvPr>
          <p:cNvSpPr txBox="1"/>
          <p:nvPr/>
        </p:nvSpPr>
        <p:spPr>
          <a:xfrm>
            <a:off x="1214179" y="2548576"/>
            <a:ext cx="9879101" cy="2321085"/>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After providing basic information about social media influencers, it would be appropriate to define the concept of influencer marketing. Accordingly, influencer marketing can be defined as “reaching the target audience of the business quickly and easily by working with people who have a high number of followers and whose thoughts and opinions are important in digital media”. Since the influencer has a certain number of followers and has the power to influence its followers, if the followers of the influencer match the target audience of the business, it is possible for the followers of the influencer to buy the products of the business. We can talk about influencer marketing as a marketing and promotional activity designed in this direction. The purpose of the business here is to reach its potential consumers indirectly by promoting its products and services through the social media account owned by the influencer.</a:t>
            </a:r>
          </a:p>
        </p:txBody>
      </p:sp>
      <p:pic>
        <p:nvPicPr>
          <p:cNvPr id="7" name="Graphic 21">
            <a:extLst>
              <a:ext uri="{FF2B5EF4-FFF2-40B4-BE49-F238E27FC236}">
                <a16:creationId xmlns:a16="http://schemas.microsoft.com/office/drawing/2014/main" id="{34FED826-2C58-18E5-28CD-C56775489C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D12A165E-1120-E2C5-2077-D6A0F84ACB39}"/>
              </a:ext>
            </a:extLst>
          </p:cNvPr>
          <p:cNvSpPr/>
          <p:nvPr/>
        </p:nvSpPr>
        <p:spPr>
          <a:xfrm>
            <a:off x="4262846" y="604803"/>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Google Shape;6205;p53">
            <a:extLst>
              <a:ext uri="{FF2B5EF4-FFF2-40B4-BE49-F238E27FC236}">
                <a16:creationId xmlns:a16="http://schemas.microsoft.com/office/drawing/2014/main" id="{1D91AADA-C641-3EDD-4F24-42B6D6808B01}"/>
              </a:ext>
            </a:extLst>
          </p:cNvPr>
          <p:cNvSpPr/>
          <p:nvPr/>
        </p:nvSpPr>
        <p:spPr>
          <a:xfrm>
            <a:off x="4929707" y="1931006"/>
            <a:ext cx="426081" cy="447476"/>
          </a:xfrm>
          <a:custGeom>
            <a:avLst/>
            <a:gdLst/>
            <a:ahLst/>
            <a:cxnLst/>
            <a:rect l="l" t="t" r="r" b="b"/>
            <a:pathLst>
              <a:path w="11153" h="11713" extrusionOk="0">
                <a:moveTo>
                  <a:pt x="9594" y="693"/>
                </a:moveTo>
                <a:cubicBezTo>
                  <a:pt x="9767" y="693"/>
                  <a:pt x="9940" y="764"/>
                  <a:pt x="10082" y="906"/>
                </a:cubicBezTo>
                <a:cubicBezTo>
                  <a:pt x="10365" y="1158"/>
                  <a:pt x="10365" y="1599"/>
                  <a:pt x="10082" y="1883"/>
                </a:cubicBezTo>
                <a:lnTo>
                  <a:pt x="9168" y="2796"/>
                </a:lnTo>
                <a:lnTo>
                  <a:pt x="6175" y="3364"/>
                </a:lnTo>
                <a:lnTo>
                  <a:pt x="6175" y="1410"/>
                </a:lnTo>
                <a:lnTo>
                  <a:pt x="8475" y="1410"/>
                </a:lnTo>
                <a:cubicBezTo>
                  <a:pt x="8538" y="1410"/>
                  <a:pt x="8664" y="1379"/>
                  <a:pt x="8696" y="1284"/>
                </a:cubicBezTo>
                <a:lnTo>
                  <a:pt x="9105" y="906"/>
                </a:lnTo>
                <a:cubicBezTo>
                  <a:pt x="9247" y="764"/>
                  <a:pt x="9420" y="693"/>
                  <a:pt x="9594" y="693"/>
                </a:cubicBezTo>
                <a:close/>
                <a:moveTo>
                  <a:pt x="5136" y="749"/>
                </a:moveTo>
                <a:cubicBezTo>
                  <a:pt x="5325" y="749"/>
                  <a:pt x="5482" y="906"/>
                  <a:pt x="5482" y="1095"/>
                </a:cubicBezTo>
                <a:lnTo>
                  <a:pt x="5482" y="4214"/>
                </a:lnTo>
                <a:cubicBezTo>
                  <a:pt x="5356" y="4151"/>
                  <a:pt x="5230" y="4151"/>
                  <a:pt x="5136" y="4151"/>
                </a:cubicBezTo>
                <a:cubicBezTo>
                  <a:pt x="5010" y="4151"/>
                  <a:pt x="4884" y="4151"/>
                  <a:pt x="4758" y="4214"/>
                </a:cubicBezTo>
                <a:lnTo>
                  <a:pt x="4758" y="1095"/>
                </a:lnTo>
                <a:cubicBezTo>
                  <a:pt x="4758" y="906"/>
                  <a:pt x="4915" y="749"/>
                  <a:pt x="5136" y="749"/>
                </a:cubicBezTo>
                <a:close/>
                <a:moveTo>
                  <a:pt x="5136" y="4844"/>
                </a:moveTo>
                <a:cubicBezTo>
                  <a:pt x="5671" y="4844"/>
                  <a:pt x="6144" y="5317"/>
                  <a:pt x="6144" y="5852"/>
                </a:cubicBezTo>
                <a:cubicBezTo>
                  <a:pt x="6144" y="6419"/>
                  <a:pt x="5671" y="6861"/>
                  <a:pt x="5136" y="6861"/>
                </a:cubicBezTo>
                <a:cubicBezTo>
                  <a:pt x="4568" y="6861"/>
                  <a:pt x="4096" y="6388"/>
                  <a:pt x="4096" y="5852"/>
                </a:cubicBezTo>
                <a:cubicBezTo>
                  <a:pt x="4096" y="5317"/>
                  <a:pt x="4568" y="4844"/>
                  <a:pt x="5136" y="4844"/>
                </a:cubicBezTo>
                <a:close/>
                <a:moveTo>
                  <a:pt x="4096" y="1442"/>
                </a:moveTo>
                <a:lnTo>
                  <a:pt x="4096" y="4529"/>
                </a:lnTo>
                <a:cubicBezTo>
                  <a:pt x="3655" y="4844"/>
                  <a:pt x="3434" y="5348"/>
                  <a:pt x="3434" y="5884"/>
                </a:cubicBezTo>
                <a:cubicBezTo>
                  <a:pt x="3434" y="6136"/>
                  <a:pt x="3466" y="6419"/>
                  <a:pt x="3592" y="6609"/>
                </a:cubicBezTo>
                <a:lnTo>
                  <a:pt x="2332" y="8184"/>
                </a:lnTo>
                <a:cubicBezTo>
                  <a:pt x="1323" y="7522"/>
                  <a:pt x="725" y="6356"/>
                  <a:pt x="725" y="5159"/>
                </a:cubicBezTo>
                <a:cubicBezTo>
                  <a:pt x="662" y="3143"/>
                  <a:pt x="2206" y="1568"/>
                  <a:pt x="4096" y="1442"/>
                </a:cubicBezTo>
                <a:close/>
                <a:moveTo>
                  <a:pt x="8916" y="3521"/>
                </a:moveTo>
                <a:lnTo>
                  <a:pt x="8916" y="4466"/>
                </a:lnTo>
                <a:cubicBezTo>
                  <a:pt x="8916" y="4529"/>
                  <a:pt x="8916" y="4592"/>
                  <a:pt x="8948" y="4624"/>
                </a:cubicBezTo>
                <a:lnTo>
                  <a:pt x="9798" y="6419"/>
                </a:lnTo>
                <a:cubicBezTo>
                  <a:pt x="9893" y="6577"/>
                  <a:pt x="9798" y="6672"/>
                  <a:pt x="9798" y="6735"/>
                </a:cubicBezTo>
                <a:cubicBezTo>
                  <a:pt x="9767" y="6766"/>
                  <a:pt x="9704" y="6892"/>
                  <a:pt x="9546" y="6892"/>
                </a:cubicBezTo>
                <a:lnTo>
                  <a:pt x="9263" y="6892"/>
                </a:lnTo>
                <a:cubicBezTo>
                  <a:pt x="9074" y="6892"/>
                  <a:pt x="8916" y="7050"/>
                  <a:pt x="8916" y="7239"/>
                </a:cubicBezTo>
                <a:lnTo>
                  <a:pt x="8916" y="8341"/>
                </a:lnTo>
                <a:cubicBezTo>
                  <a:pt x="8633" y="8467"/>
                  <a:pt x="8381" y="8656"/>
                  <a:pt x="8286" y="8971"/>
                </a:cubicBezTo>
                <a:lnTo>
                  <a:pt x="6522" y="8971"/>
                </a:lnTo>
                <a:cubicBezTo>
                  <a:pt x="5955" y="8971"/>
                  <a:pt x="5482" y="8499"/>
                  <a:pt x="5482" y="7932"/>
                </a:cubicBezTo>
                <a:lnTo>
                  <a:pt x="5482" y="7554"/>
                </a:lnTo>
                <a:cubicBezTo>
                  <a:pt x="6270" y="7396"/>
                  <a:pt x="6868" y="6672"/>
                  <a:pt x="6868" y="5852"/>
                </a:cubicBezTo>
                <a:cubicBezTo>
                  <a:pt x="6868" y="5317"/>
                  <a:pt x="6585" y="4781"/>
                  <a:pt x="6207" y="4466"/>
                </a:cubicBezTo>
                <a:lnTo>
                  <a:pt x="6207" y="4088"/>
                </a:lnTo>
                <a:lnTo>
                  <a:pt x="8916" y="3521"/>
                </a:lnTo>
                <a:close/>
                <a:moveTo>
                  <a:pt x="9231" y="8940"/>
                </a:moveTo>
                <a:cubicBezTo>
                  <a:pt x="9420" y="8940"/>
                  <a:pt x="9578" y="9097"/>
                  <a:pt x="9578" y="9286"/>
                </a:cubicBezTo>
                <a:cubicBezTo>
                  <a:pt x="9578" y="9475"/>
                  <a:pt x="9420" y="9633"/>
                  <a:pt x="9231" y="9633"/>
                </a:cubicBezTo>
                <a:cubicBezTo>
                  <a:pt x="9011" y="9633"/>
                  <a:pt x="8853" y="9475"/>
                  <a:pt x="8853" y="9286"/>
                </a:cubicBezTo>
                <a:cubicBezTo>
                  <a:pt x="8853" y="9097"/>
                  <a:pt x="9011" y="8940"/>
                  <a:pt x="9231" y="8940"/>
                </a:cubicBezTo>
                <a:close/>
                <a:moveTo>
                  <a:pt x="3970" y="7144"/>
                </a:moveTo>
                <a:cubicBezTo>
                  <a:pt x="4222" y="7365"/>
                  <a:pt x="4442" y="7522"/>
                  <a:pt x="4758" y="7554"/>
                </a:cubicBezTo>
                <a:lnTo>
                  <a:pt x="4758" y="7932"/>
                </a:lnTo>
                <a:cubicBezTo>
                  <a:pt x="4758" y="8877"/>
                  <a:pt x="5514" y="9633"/>
                  <a:pt x="6459" y="9633"/>
                </a:cubicBezTo>
                <a:lnTo>
                  <a:pt x="8223" y="9633"/>
                </a:lnTo>
                <a:cubicBezTo>
                  <a:pt x="8286" y="9727"/>
                  <a:pt x="8318" y="9791"/>
                  <a:pt x="8349" y="9822"/>
                </a:cubicBezTo>
                <a:cubicBezTo>
                  <a:pt x="8034" y="10137"/>
                  <a:pt x="7593" y="10295"/>
                  <a:pt x="7183" y="10295"/>
                </a:cubicBezTo>
                <a:lnTo>
                  <a:pt x="5797" y="10295"/>
                </a:lnTo>
                <a:cubicBezTo>
                  <a:pt x="5608" y="10295"/>
                  <a:pt x="5451" y="10452"/>
                  <a:pt x="5451" y="10673"/>
                </a:cubicBezTo>
                <a:lnTo>
                  <a:pt x="5451" y="11051"/>
                </a:lnTo>
                <a:lnTo>
                  <a:pt x="2710" y="11051"/>
                </a:lnTo>
                <a:lnTo>
                  <a:pt x="2710" y="8719"/>
                </a:lnTo>
                <a:lnTo>
                  <a:pt x="3970" y="7144"/>
                </a:lnTo>
                <a:close/>
                <a:moveTo>
                  <a:pt x="9629" y="0"/>
                </a:moveTo>
                <a:cubicBezTo>
                  <a:pt x="9278" y="0"/>
                  <a:pt x="8932" y="134"/>
                  <a:pt x="8664" y="402"/>
                </a:cubicBezTo>
                <a:lnTo>
                  <a:pt x="8412" y="686"/>
                </a:lnTo>
                <a:lnTo>
                  <a:pt x="6144" y="686"/>
                </a:lnTo>
                <a:cubicBezTo>
                  <a:pt x="5986" y="308"/>
                  <a:pt x="5640" y="24"/>
                  <a:pt x="5167" y="24"/>
                </a:cubicBezTo>
                <a:cubicBezTo>
                  <a:pt x="4726" y="24"/>
                  <a:pt x="4348" y="308"/>
                  <a:pt x="4190" y="686"/>
                </a:cubicBezTo>
                <a:cubicBezTo>
                  <a:pt x="1859" y="812"/>
                  <a:pt x="0" y="2702"/>
                  <a:pt x="0" y="5033"/>
                </a:cubicBezTo>
                <a:cubicBezTo>
                  <a:pt x="0" y="6514"/>
                  <a:pt x="725" y="7900"/>
                  <a:pt x="1922" y="8688"/>
                </a:cubicBezTo>
                <a:lnTo>
                  <a:pt x="2048" y="8782"/>
                </a:lnTo>
                <a:lnTo>
                  <a:pt x="2048" y="11366"/>
                </a:lnTo>
                <a:cubicBezTo>
                  <a:pt x="2048" y="11555"/>
                  <a:pt x="2206" y="11712"/>
                  <a:pt x="2426" y="11712"/>
                </a:cubicBezTo>
                <a:lnTo>
                  <a:pt x="5829" y="11712"/>
                </a:lnTo>
                <a:cubicBezTo>
                  <a:pt x="6018" y="11712"/>
                  <a:pt x="6207" y="11555"/>
                  <a:pt x="6207" y="11366"/>
                </a:cubicBezTo>
                <a:lnTo>
                  <a:pt x="6207" y="10956"/>
                </a:lnTo>
                <a:lnTo>
                  <a:pt x="7215" y="10956"/>
                </a:lnTo>
                <a:cubicBezTo>
                  <a:pt x="7877" y="10956"/>
                  <a:pt x="8475" y="10704"/>
                  <a:pt x="8948" y="10232"/>
                </a:cubicBezTo>
                <a:cubicBezTo>
                  <a:pt x="9074" y="10263"/>
                  <a:pt x="9137" y="10263"/>
                  <a:pt x="9263" y="10263"/>
                </a:cubicBezTo>
                <a:cubicBezTo>
                  <a:pt x="9830" y="10263"/>
                  <a:pt x="10302" y="9791"/>
                  <a:pt x="10302" y="9223"/>
                </a:cubicBezTo>
                <a:cubicBezTo>
                  <a:pt x="10302" y="8814"/>
                  <a:pt x="10019" y="8404"/>
                  <a:pt x="9609" y="8247"/>
                </a:cubicBezTo>
                <a:lnTo>
                  <a:pt x="9609" y="7491"/>
                </a:lnTo>
                <a:cubicBezTo>
                  <a:pt x="9924" y="7459"/>
                  <a:pt x="10239" y="7302"/>
                  <a:pt x="10397" y="7018"/>
                </a:cubicBezTo>
                <a:cubicBezTo>
                  <a:pt x="10617" y="6703"/>
                  <a:pt x="10617" y="6356"/>
                  <a:pt x="10460" y="6041"/>
                </a:cubicBezTo>
                <a:lnTo>
                  <a:pt x="9609" y="4403"/>
                </a:lnTo>
                <a:lnTo>
                  <a:pt x="9609" y="3332"/>
                </a:lnTo>
                <a:lnTo>
                  <a:pt x="10617" y="2355"/>
                </a:lnTo>
                <a:cubicBezTo>
                  <a:pt x="11153" y="1788"/>
                  <a:pt x="11153" y="938"/>
                  <a:pt x="10617" y="402"/>
                </a:cubicBezTo>
                <a:cubicBezTo>
                  <a:pt x="10334" y="134"/>
                  <a:pt x="9979" y="0"/>
                  <a:pt x="96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959579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14F6FE-BB99-D4C2-9B00-D4DA687600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0C77A8-C03C-7AB0-BAFE-749985D7A92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7630857-D0C1-C6F3-9DF2-F5A241564F11}"/>
              </a:ext>
            </a:extLst>
          </p:cNvPr>
          <p:cNvSpPr txBox="1"/>
          <p:nvPr/>
        </p:nvSpPr>
        <p:spPr>
          <a:xfrm>
            <a:off x="2513150" y="1019069"/>
            <a:ext cx="7165700" cy="400110"/>
          </a:xfrm>
          <a:prstGeom prst="rect">
            <a:avLst/>
          </a:prstGeom>
          <a:noFill/>
        </p:spPr>
        <p:txBody>
          <a:bodyPr wrap="square" rtlCol="0">
            <a:spAutoFit/>
          </a:bodyPr>
          <a:lstStyle/>
          <a:p>
            <a:r>
              <a:rPr lang="en-US" sz="2000" b="1" dirty="0">
                <a:latin typeface="Alexandria" charset="0"/>
                <a:cs typeface="Alexandria" charset="0"/>
              </a:rPr>
              <a:t>Influencer Marketing</a:t>
            </a:r>
          </a:p>
        </p:txBody>
      </p:sp>
      <p:sp>
        <p:nvSpPr>
          <p:cNvPr id="5" name="Rectangle 4">
            <a:extLst>
              <a:ext uri="{FF2B5EF4-FFF2-40B4-BE49-F238E27FC236}">
                <a16:creationId xmlns:a16="http://schemas.microsoft.com/office/drawing/2014/main" id="{4C1785E4-71A0-4142-8981-0616DC23DF5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C51AE6F-A1CA-E682-BD23-40593963A46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EF71D04-8952-A9B9-2D30-9476C1378D6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31193A08-63F7-AD1B-59D9-0CC20122D1AE}"/>
              </a:ext>
            </a:extLst>
          </p:cNvPr>
          <p:cNvSpPr txBox="1"/>
          <p:nvPr/>
        </p:nvSpPr>
        <p:spPr>
          <a:xfrm>
            <a:off x="1214179" y="2548576"/>
            <a:ext cx="9879101" cy="2967415"/>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In addition to its many benefits such as product promotion, increasing sales, creating brand loyalty, and electronic word-of-mouth marketing, influencer marketing also has a number of challenges. First of all, it is critical for the business to find a influencer that represents its brand and it is very difficult to find such a person. This is because it is expected to find the most suitable influencer for the brand's image, identity and weight, and for this influencer to act in a way that will not harm the brand outside of social media. Another challenge is influencer fraud. The fact that almost anyone can become an influencer, and that some influencers are followed only by certain segments of the population, can cause businesses to be deceived by some people who are not actually influencers, causing the business to lose time, money and energy. It is a priority for businesses working with influencers to follow influencer marketing trends. Due to the fast consumption of digital consumers, falling behind the trending methods may cause the brand's efforts to be wasted. </a:t>
            </a:r>
          </a:p>
        </p:txBody>
      </p:sp>
      <p:pic>
        <p:nvPicPr>
          <p:cNvPr id="7" name="Graphic 21">
            <a:extLst>
              <a:ext uri="{FF2B5EF4-FFF2-40B4-BE49-F238E27FC236}">
                <a16:creationId xmlns:a16="http://schemas.microsoft.com/office/drawing/2014/main" id="{26AC905C-CBC7-E187-37D2-414F800231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BAD24389-7896-38E0-8B60-A782B083F256}"/>
              </a:ext>
            </a:extLst>
          </p:cNvPr>
          <p:cNvSpPr/>
          <p:nvPr/>
        </p:nvSpPr>
        <p:spPr>
          <a:xfrm>
            <a:off x="4262846" y="604803"/>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Google Shape;6205;p53">
            <a:extLst>
              <a:ext uri="{FF2B5EF4-FFF2-40B4-BE49-F238E27FC236}">
                <a16:creationId xmlns:a16="http://schemas.microsoft.com/office/drawing/2014/main" id="{849AE94E-6633-7C73-7871-9951CDB473C7}"/>
              </a:ext>
            </a:extLst>
          </p:cNvPr>
          <p:cNvSpPr/>
          <p:nvPr/>
        </p:nvSpPr>
        <p:spPr>
          <a:xfrm>
            <a:off x="5028030" y="1931006"/>
            <a:ext cx="426081" cy="447476"/>
          </a:xfrm>
          <a:custGeom>
            <a:avLst/>
            <a:gdLst/>
            <a:ahLst/>
            <a:cxnLst/>
            <a:rect l="l" t="t" r="r" b="b"/>
            <a:pathLst>
              <a:path w="11153" h="11713" extrusionOk="0">
                <a:moveTo>
                  <a:pt x="9594" y="693"/>
                </a:moveTo>
                <a:cubicBezTo>
                  <a:pt x="9767" y="693"/>
                  <a:pt x="9940" y="764"/>
                  <a:pt x="10082" y="906"/>
                </a:cubicBezTo>
                <a:cubicBezTo>
                  <a:pt x="10365" y="1158"/>
                  <a:pt x="10365" y="1599"/>
                  <a:pt x="10082" y="1883"/>
                </a:cubicBezTo>
                <a:lnTo>
                  <a:pt x="9168" y="2796"/>
                </a:lnTo>
                <a:lnTo>
                  <a:pt x="6175" y="3364"/>
                </a:lnTo>
                <a:lnTo>
                  <a:pt x="6175" y="1410"/>
                </a:lnTo>
                <a:lnTo>
                  <a:pt x="8475" y="1410"/>
                </a:lnTo>
                <a:cubicBezTo>
                  <a:pt x="8538" y="1410"/>
                  <a:pt x="8664" y="1379"/>
                  <a:pt x="8696" y="1284"/>
                </a:cubicBezTo>
                <a:lnTo>
                  <a:pt x="9105" y="906"/>
                </a:lnTo>
                <a:cubicBezTo>
                  <a:pt x="9247" y="764"/>
                  <a:pt x="9420" y="693"/>
                  <a:pt x="9594" y="693"/>
                </a:cubicBezTo>
                <a:close/>
                <a:moveTo>
                  <a:pt x="5136" y="749"/>
                </a:moveTo>
                <a:cubicBezTo>
                  <a:pt x="5325" y="749"/>
                  <a:pt x="5482" y="906"/>
                  <a:pt x="5482" y="1095"/>
                </a:cubicBezTo>
                <a:lnTo>
                  <a:pt x="5482" y="4214"/>
                </a:lnTo>
                <a:cubicBezTo>
                  <a:pt x="5356" y="4151"/>
                  <a:pt x="5230" y="4151"/>
                  <a:pt x="5136" y="4151"/>
                </a:cubicBezTo>
                <a:cubicBezTo>
                  <a:pt x="5010" y="4151"/>
                  <a:pt x="4884" y="4151"/>
                  <a:pt x="4758" y="4214"/>
                </a:cubicBezTo>
                <a:lnTo>
                  <a:pt x="4758" y="1095"/>
                </a:lnTo>
                <a:cubicBezTo>
                  <a:pt x="4758" y="906"/>
                  <a:pt x="4915" y="749"/>
                  <a:pt x="5136" y="749"/>
                </a:cubicBezTo>
                <a:close/>
                <a:moveTo>
                  <a:pt x="5136" y="4844"/>
                </a:moveTo>
                <a:cubicBezTo>
                  <a:pt x="5671" y="4844"/>
                  <a:pt x="6144" y="5317"/>
                  <a:pt x="6144" y="5852"/>
                </a:cubicBezTo>
                <a:cubicBezTo>
                  <a:pt x="6144" y="6419"/>
                  <a:pt x="5671" y="6861"/>
                  <a:pt x="5136" y="6861"/>
                </a:cubicBezTo>
                <a:cubicBezTo>
                  <a:pt x="4568" y="6861"/>
                  <a:pt x="4096" y="6388"/>
                  <a:pt x="4096" y="5852"/>
                </a:cubicBezTo>
                <a:cubicBezTo>
                  <a:pt x="4096" y="5317"/>
                  <a:pt x="4568" y="4844"/>
                  <a:pt x="5136" y="4844"/>
                </a:cubicBezTo>
                <a:close/>
                <a:moveTo>
                  <a:pt x="4096" y="1442"/>
                </a:moveTo>
                <a:lnTo>
                  <a:pt x="4096" y="4529"/>
                </a:lnTo>
                <a:cubicBezTo>
                  <a:pt x="3655" y="4844"/>
                  <a:pt x="3434" y="5348"/>
                  <a:pt x="3434" y="5884"/>
                </a:cubicBezTo>
                <a:cubicBezTo>
                  <a:pt x="3434" y="6136"/>
                  <a:pt x="3466" y="6419"/>
                  <a:pt x="3592" y="6609"/>
                </a:cubicBezTo>
                <a:lnTo>
                  <a:pt x="2332" y="8184"/>
                </a:lnTo>
                <a:cubicBezTo>
                  <a:pt x="1323" y="7522"/>
                  <a:pt x="725" y="6356"/>
                  <a:pt x="725" y="5159"/>
                </a:cubicBezTo>
                <a:cubicBezTo>
                  <a:pt x="662" y="3143"/>
                  <a:pt x="2206" y="1568"/>
                  <a:pt x="4096" y="1442"/>
                </a:cubicBezTo>
                <a:close/>
                <a:moveTo>
                  <a:pt x="8916" y="3521"/>
                </a:moveTo>
                <a:lnTo>
                  <a:pt x="8916" y="4466"/>
                </a:lnTo>
                <a:cubicBezTo>
                  <a:pt x="8916" y="4529"/>
                  <a:pt x="8916" y="4592"/>
                  <a:pt x="8948" y="4624"/>
                </a:cubicBezTo>
                <a:lnTo>
                  <a:pt x="9798" y="6419"/>
                </a:lnTo>
                <a:cubicBezTo>
                  <a:pt x="9893" y="6577"/>
                  <a:pt x="9798" y="6672"/>
                  <a:pt x="9798" y="6735"/>
                </a:cubicBezTo>
                <a:cubicBezTo>
                  <a:pt x="9767" y="6766"/>
                  <a:pt x="9704" y="6892"/>
                  <a:pt x="9546" y="6892"/>
                </a:cubicBezTo>
                <a:lnTo>
                  <a:pt x="9263" y="6892"/>
                </a:lnTo>
                <a:cubicBezTo>
                  <a:pt x="9074" y="6892"/>
                  <a:pt x="8916" y="7050"/>
                  <a:pt x="8916" y="7239"/>
                </a:cubicBezTo>
                <a:lnTo>
                  <a:pt x="8916" y="8341"/>
                </a:lnTo>
                <a:cubicBezTo>
                  <a:pt x="8633" y="8467"/>
                  <a:pt x="8381" y="8656"/>
                  <a:pt x="8286" y="8971"/>
                </a:cubicBezTo>
                <a:lnTo>
                  <a:pt x="6522" y="8971"/>
                </a:lnTo>
                <a:cubicBezTo>
                  <a:pt x="5955" y="8971"/>
                  <a:pt x="5482" y="8499"/>
                  <a:pt x="5482" y="7932"/>
                </a:cubicBezTo>
                <a:lnTo>
                  <a:pt x="5482" y="7554"/>
                </a:lnTo>
                <a:cubicBezTo>
                  <a:pt x="6270" y="7396"/>
                  <a:pt x="6868" y="6672"/>
                  <a:pt x="6868" y="5852"/>
                </a:cubicBezTo>
                <a:cubicBezTo>
                  <a:pt x="6868" y="5317"/>
                  <a:pt x="6585" y="4781"/>
                  <a:pt x="6207" y="4466"/>
                </a:cubicBezTo>
                <a:lnTo>
                  <a:pt x="6207" y="4088"/>
                </a:lnTo>
                <a:lnTo>
                  <a:pt x="8916" y="3521"/>
                </a:lnTo>
                <a:close/>
                <a:moveTo>
                  <a:pt x="9231" y="8940"/>
                </a:moveTo>
                <a:cubicBezTo>
                  <a:pt x="9420" y="8940"/>
                  <a:pt x="9578" y="9097"/>
                  <a:pt x="9578" y="9286"/>
                </a:cubicBezTo>
                <a:cubicBezTo>
                  <a:pt x="9578" y="9475"/>
                  <a:pt x="9420" y="9633"/>
                  <a:pt x="9231" y="9633"/>
                </a:cubicBezTo>
                <a:cubicBezTo>
                  <a:pt x="9011" y="9633"/>
                  <a:pt x="8853" y="9475"/>
                  <a:pt x="8853" y="9286"/>
                </a:cubicBezTo>
                <a:cubicBezTo>
                  <a:pt x="8853" y="9097"/>
                  <a:pt x="9011" y="8940"/>
                  <a:pt x="9231" y="8940"/>
                </a:cubicBezTo>
                <a:close/>
                <a:moveTo>
                  <a:pt x="3970" y="7144"/>
                </a:moveTo>
                <a:cubicBezTo>
                  <a:pt x="4222" y="7365"/>
                  <a:pt x="4442" y="7522"/>
                  <a:pt x="4758" y="7554"/>
                </a:cubicBezTo>
                <a:lnTo>
                  <a:pt x="4758" y="7932"/>
                </a:lnTo>
                <a:cubicBezTo>
                  <a:pt x="4758" y="8877"/>
                  <a:pt x="5514" y="9633"/>
                  <a:pt x="6459" y="9633"/>
                </a:cubicBezTo>
                <a:lnTo>
                  <a:pt x="8223" y="9633"/>
                </a:lnTo>
                <a:cubicBezTo>
                  <a:pt x="8286" y="9727"/>
                  <a:pt x="8318" y="9791"/>
                  <a:pt x="8349" y="9822"/>
                </a:cubicBezTo>
                <a:cubicBezTo>
                  <a:pt x="8034" y="10137"/>
                  <a:pt x="7593" y="10295"/>
                  <a:pt x="7183" y="10295"/>
                </a:cubicBezTo>
                <a:lnTo>
                  <a:pt x="5797" y="10295"/>
                </a:lnTo>
                <a:cubicBezTo>
                  <a:pt x="5608" y="10295"/>
                  <a:pt x="5451" y="10452"/>
                  <a:pt x="5451" y="10673"/>
                </a:cubicBezTo>
                <a:lnTo>
                  <a:pt x="5451" y="11051"/>
                </a:lnTo>
                <a:lnTo>
                  <a:pt x="2710" y="11051"/>
                </a:lnTo>
                <a:lnTo>
                  <a:pt x="2710" y="8719"/>
                </a:lnTo>
                <a:lnTo>
                  <a:pt x="3970" y="7144"/>
                </a:lnTo>
                <a:close/>
                <a:moveTo>
                  <a:pt x="9629" y="0"/>
                </a:moveTo>
                <a:cubicBezTo>
                  <a:pt x="9278" y="0"/>
                  <a:pt x="8932" y="134"/>
                  <a:pt x="8664" y="402"/>
                </a:cubicBezTo>
                <a:lnTo>
                  <a:pt x="8412" y="686"/>
                </a:lnTo>
                <a:lnTo>
                  <a:pt x="6144" y="686"/>
                </a:lnTo>
                <a:cubicBezTo>
                  <a:pt x="5986" y="308"/>
                  <a:pt x="5640" y="24"/>
                  <a:pt x="5167" y="24"/>
                </a:cubicBezTo>
                <a:cubicBezTo>
                  <a:pt x="4726" y="24"/>
                  <a:pt x="4348" y="308"/>
                  <a:pt x="4190" y="686"/>
                </a:cubicBezTo>
                <a:cubicBezTo>
                  <a:pt x="1859" y="812"/>
                  <a:pt x="0" y="2702"/>
                  <a:pt x="0" y="5033"/>
                </a:cubicBezTo>
                <a:cubicBezTo>
                  <a:pt x="0" y="6514"/>
                  <a:pt x="725" y="7900"/>
                  <a:pt x="1922" y="8688"/>
                </a:cubicBezTo>
                <a:lnTo>
                  <a:pt x="2048" y="8782"/>
                </a:lnTo>
                <a:lnTo>
                  <a:pt x="2048" y="11366"/>
                </a:lnTo>
                <a:cubicBezTo>
                  <a:pt x="2048" y="11555"/>
                  <a:pt x="2206" y="11712"/>
                  <a:pt x="2426" y="11712"/>
                </a:cubicBezTo>
                <a:lnTo>
                  <a:pt x="5829" y="11712"/>
                </a:lnTo>
                <a:cubicBezTo>
                  <a:pt x="6018" y="11712"/>
                  <a:pt x="6207" y="11555"/>
                  <a:pt x="6207" y="11366"/>
                </a:cubicBezTo>
                <a:lnTo>
                  <a:pt x="6207" y="10956"/>
                </a:lnTo>
                <a:lnTo>
                  <a:pt x="7215" y="10956"/>
                </a:lnTo>
                <a:cubicBezTo>
                  <a:pt x="7877" y="10956"/>
                  <a:pt x="8475" y="10704"/>
                  <a:pt x="8948" y="10232"/>
                </a:cubicBezTo>
                <a:cubicBezTo>
                  <a:pt x="9074" y="10263"/>
                  <a:pt x="9137" y="10263"/>
                  <a:pt x="9263" y="10263"/>
                </a:cubicBezTo>
                <a:cubicBezTo>
                  <a:pt x="9830" y="10263"/>
                  <a:pt x="10302" y="9791"/>
                  <a:pt x="10302" y="9223"/>
                </a:cubicBezTo>
                <a:cubicBezTo>
                  <a:pt x="10302" y="8814"/>
                  <a:pt x="10019" y="8404"/>
                  <a:pt x="9609" y="8247"/>
                </a:cubicBezTo>
                <a:lnTo>
                  <a:pt x="9609" y="7491"/>
                </a:lnTo>
                <a:cubicBezTo>
                  <a:pt x="9924" y="7459"/>
                  <a:pt x="10239" y="7302"/>
                  <a:pt x="10397" y="7018"/>
                </a:cubicBezTo>
                <a:cubicBezTo>
                  <a:pt x="10617" y="6703"/>
                  <a:pt x="10617" y="6356"/>
                  <a:pt x="10460" y="6041"/>
                </a:cubicBezTo>
                <a:lnTo>
                  <a:pt x="9609" y="4403"/>
                </a:lnTo>
                <a:lnTo>
                  <a:pt x="9609" y="3332"/>
                </a:lnTo>
                <a:lnTo>
                  <a:pt x="10617" y="2355"/>
                </a:lnTo>
                <a:cubicBezTo>
                  <a:pt x="11153" y="1788"/>
                  <a:pt x="11153" y="938"/>
                  <a:pt x="10617" y="402"/>
                </a:cubicBezTo>
                <a:cubicBezTo>
                  <a:pt x="10334" y="134"/>
                  <a:pt x="9979" y="0"/>
                  <a:pt x="96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4447313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4A4286-A33E-5FB0-00CA-7FF5DD6A471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AD6FEDB-FDB4-CEC3-97D2-7B6A9001F251}"/>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EF794D4-6DEF-51FB-E572-6A0FE595FEE8}"/>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2793C515-44BF-6791-D609-00EBB2478FD0}"/>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Influencer Marketing</a:t>
            </a:r>
          </a:p>
        </p:txBody>
      </p:sp>
      <p:sp>
        <p:nvSpPr>
          <p:cNvPr id="18" name="Rectangle 17">
            <a:extLst>
              <a:ext uri="{FF2B5EF4-FFF2-40B4-BE49-F238E27FC236}">
                <a16:creationId xmlns:a16="http://schemas.microsoft.com/office/drawing/2014/main" id="{2AD18065-9FEC-FA31-B985-5735EB6FAD6B}"/>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5DC22282-7B17-8A3D-16B1-F5FBF1EF2B2F}"/>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749E466B-6F09-ED8B-FA5E-677AB165110C}"/>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sp>
        <p:nvSpPr>
          <p:cNvPr id="29" name="Rectangle 28">
            <a:extLst>
              <a:ext uri="{FF2B5EF4-FFF2-40B4-BE49-F238E27FC236}">
                <a16:creationId xmlns:a16="http://schemas.microsoft.com/office/drawing/2014/main" id="{729A6D14-CE8A-A066-9CB6-3F4DA0EFA08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8A6E46E-7D3D-B5FF-BE41-773A553781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5F95DB1-BD5A-2063-179B-E1FB639B42AC}"/>
              </a:ext>
            </a:extLst>
          </p:cNvPr>
          <p:cNvSpPr txBox="1"/>
          <p:nvPr/>
        </p:nvSpPr>
        <p:spPr>
          <a:xfrm>
            <a:off x="1548891" y="2006930"/>
            <a:ext cx="3834015" cy="3290581"/>
          </a:xfrm>
          <a:prstGeom prst="rect">
            <a:avLst/>
          </a:prstGeom>
          <a:noFill/>
        </p:spPr>
        <p:txBody>
          <a:bodyPr wrap="square" rtlCol="0">
            <a:spAutoFit/>
          </a:bodyPr>
          <a:lstStyle/>
          <a:p>
            <a:pPr algn="just">
              <a:lnSpc>
                <a:spcPct val="150000"/>
              </a:lnSpc>
            </a:pPr>
            <a:r>
              <a:rPr lang="en-US" sz="1400" dirty="0">
                <a:latin typeface="Alexandria"/>
              </a:rPr>
              <a:t>Accordingly, today's influencer marketing trends can be listed as follows:</a:t>
            </a:r>
          </a:p>
          <a:p>
            <a:pPr marL="342900" indent="-342900" algn="just">
              <a:lnSpc>
                <a:spcPct val="150000"/>
              </a:lnSpc>
              <a:buFont typeface="+mj-lt"/>
              <a:buAutoNum type="arabicPeriod"/>
            </a:pPr>
            <a:r>
              <a:rPr lang="en-US" sz="1400" dirty="0">
                <a:latin typeface="Alexandria"/>
              </a:rPr>
              <a:t>Working with influencers on popular social media channels</a:t>
            </a:r>
          </a:p>
          <a:p>
            <a:pPr marL="342900" indent="-342900" algn="just">
              <a:lnSpc>
                <a:spcPct val="150000"/>
              </a:lnSpc>
              <a:buFont typeface="+mj-lt"/>
              <a:buAutoNum type="arabicPeriod"/>
            </a:pPr>
            <a:r>
              <a:rPr lang="en-US" sz="1400" dirty="0">
                <a:latin typeface="Alexandria"/>
              </a:rPr>
              <a:t>  Easy-to-consume, time-saving video sharing</a:t>
            </a:r>
          </a:p>
          <a:p>
            <a:pPr marL="342900" indent="-342900" algn="just">
              <a:lnSpc>
                <a:spcPct val="150000"/>
              </a:lnSpc>
              <a:buFont typeface="+mj-lt"/>
              <a:buAutoNum type="arabicPeriod"/>
            </a:pPr>
            <a:r>
              <a:rPr lang="en-US" sz="1400" dirty="0">
                <a:latin typeface="Alexandria"/>
              </a:rPr>
              <a:t>  Including awareness messages that will contribute to corporate identity and create sympathy</a:t>
            </a:r>
          </a:p>
          <a:p>
            <a:pPr marL="342900" indent="-342900" algn="just">
              <a:lnSpc>
                <a:spcPct val="150000"/>
              </a:lnSpc>
              <a:buFont typeface="+mj-lt"/>
              <a:buAutoNum type="arabicPeriod"/>
            </a:pPr>
            <a:r>
              <a:rPr lang="en-US" sz="1400" dirty="0">
                <a:latin typeface="Alexandria"/>
              </a:rPr>
              <a:t> Shape stories with people and scenarios and share them in video format</a:t>
            </a:r>
          </a:p>
        </p:txBody>
      </p:sp>
      <p:sp>
        <p:nvSpPr>
          <p:cNvPr id="4" name="Google Shape;6210;p53">
            <a:extLst>
              <a:ext uri="{FF2B5EF4-FFF2-40B4-BE49-F238E27FC236}">
                <a16:creationId xmlns:a16="http://schemas.microsoft.com/office/drawing/2014/main" id="{94E5119C-4DFD-4677-CE7C-BF9CAB48114E}"/>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Google Shape;6205;p53">
            <a:extLst>
              <a:ext uri="{FF2B5EF4-FFF2-40B4-BE49-F238E27FC236}">
                <a16:creationId xmlns:a16="http://schemas.microsoft.com/office/drawing/2014/main" id="{197C04D1-3EDE-0605-B36A-C083BB167607}"/>
              </a:ext>
            </a:extLst>
          </p:cNvPr>
          <p:cNvSpPr/>
          <p:nvPr/>
        </p:nvSpPr>
        <p:spPr>
          <a:xfrm>
            <a:off x="3252857" y="1559454"/>
            <a:ext cx="426081" cy="447476"/>
          </a:xfrm>
          <a:custGeom>
            <a:avLst/>
            <a:gdLst/>
            <a:ahLst/>
            <a:cxnLst/>
            <a:rect l="l" t="t" r="r" b="b"/>
            <a:pathLst>
              <a:path w="11153" h="11713" extrusionOk="0">
                <a:moveTo>
                  <a:pt x="9594" y="693"/>
                </a:moveTo>
                <a:cubicBezTo>
                  <a:pt x="9767" y="693"/>
                  <a:pt x="9940" y="764"/>
                  <a:pt x="10082" y="906"/>
                </a:cubicBezTo>
                <a:cubicBezTo>
                  <a:pt x="10365" y="1158"/>
                  <a:pt x="10365" y="1599"/>
                  <a:pt x="10082" y="1883"/>
                </a:cubicBezTo>
                <a:lnTo>
                  <a:pt x="9168" y="2796"/>
                </a:lnTo>
                <a:lnTo>
                  <a:pt x="6175" y="3364"/>
                </a:lnTo>
                <a:lnTo>
                  <a:pt x="6175" y="1410"/>
                </a:lnTo>
                <a:lnTo>
                  <a:pt x="8475" y="1410"/>
                </a:lnTo>
                <a:cubicBezTo>
                  <a:pt x="8538" y="1410"/>
                  <a:pt x="8664" y="1379"/>
                  <a:pt x="8696" y="1284"/>
                </a:cubicBezTo>
                <a:lnTo>
                  <a:pt x="9105" y="906"/>
                </a:lnTo>
                <a:cubicBezTo>
                  <a:pt x="9247" y="764"/>
                  <a:pt x="9420" y="693"/>
                  <a:pt x="9594" y="693"/>
                </a:cubicBezTo>
                <a:close/>
                <a:moveTo>
                  <a:pt x="5136" y="749"/>
                </a:moveTo>
                <a:cubicBezTo>
                  <a:pt x="5325" y="749"/>
                  <a:pt x="5482" y="906"/>
                  <a:pt x="5482" y="1095"/>
                </a:cubicBezTo>
                <a:lnTo>
                  <a:pt x="5482" y="4214"/>
                </a:lnTo>
                <a:cubicBezTo>
                  <a:pt x="5356" y="4151"/>
                  <a:pt x="5230" y="4151"/>
                  <a:pt x="5136" y="4151"/>
                </a:cubicBezTo>
                <a:cubicBezTo>
                  <a:pt x="5010" y="4151"/>
                  <a:pt x="4884" y="4151"/>
                  <a:pt x="4758" y="4214"/>
                </a:cubicBezTo>
                <a:lnTo>
                  <a:pt x="4758" y="1095"/>
                </a:lnTo>
                <a:cubicBezTo>
                  <a:pt x="4758" y="906"/>
                  <a:pt x="4915" y="749"/>
                  <a:pt x="5136" y="749"/>
                </a:cubicBezTo>
                <a:close/>
                <a:moveTo>
                  <a:pt x="5136" y="4844"/>
                </a:moveTo>
                <a:cubicBezTo>
                  <a:pt x="5671" y="4844"/>
                  <a:pt x="6144" y="5317"/>
                  <a:pt x="6144" y="5852"/>
                </a:cubicBezTo>
                <a:cubicBezTo>
                  <a:pt x="6144" y="6419"/>
                  <a:pt x="5671" y="6861"/>
                  <a:pt x="5136" y="6861"/>
                </a:cubicBezTo>
                <a:cubicBezTo>
                  <a:pt x="4568" y="6861"/>
                  <a:pt x="4096" y="6388"/>
                  <a:pt x="4096" y="5852"/>
                </a:cubicBezTo>
                <a:cubicBezTo>
                  <a:pt x="4096" y="5317"/>
                  <a:pt x="4568" y="4844"/>
                  <a:pt x="5136" y="4844"/>
                </a:cubicBezTo>
                <a:close/>
                <a:moveTo>
                  <a:pt x="4096" y="1442"/>
                </a:moveTo>
                <a:lnTo>
                  <a:pt x="4096" y="4529"/>
                </a:lnTo>
                <a:cubicBezTo>
                  <a:pt x="3655" y="4844"/>
                  <a:pt x="3434" y="5348"/>
                  <a:pt x="3434" y="5884"/>
                </a:cubicBezTo>
                <a:cubicBezTo>
                  <a:pt x="3434" y="6136"/>
                  <a:pt x="3466" y="6419"/>
                  <a:pt x="3592" y="6609"/>
                </a:cubicBezTo>
                <a:lnTo>
                  <a:pt x="2332" y="8184"/>
                </a:lnTo>
                <a:cubicBezTo>
                  <a:pt x="1323" y="7522"/>
                  <a:pt x="725" y="6356"/>
                  <a:pt x="725" y="5159"/>
                </a:cubicBezTo>
                <a:cubicBezTo>
                  <a:pt x="662" y="3143"/>
                  <a:pt x="2206" y="1568"/>
                  <a:pt x="4096" y="1442"/>
                </a:cubicBezTo>
                <a:close/>
                <a:moveTo>
                  <a:pt x="8916" y="3521"/>
                </a:moveTo>
                <a:lnTo>
                  <a:pt x="8916" y="4466"/>
                </a:lnTo>
                <a:cubicBezTo>
                  <a:pt x="8916" y="4529"/>
                  <a:pt x="8916" y="4592"/>
                  <a:pt x="8948" y="4624"/>
                </a:cubicBezTo>
                <a:lnTo>
                  <a:pt x="9798" y="6419"/>
                </a:lnTo>
                <a:cubicBezTo>
                  <a:pt x="9893" y="6577"/>
                  <a:pt x="9798" y="6672"/>
                  <a:pt x="9798" y="6735"/>
                </a:cubicBezTo>
                <a:cubicBezTo>
                  <a:pt x="9767" y="6766"/>
                  <a:pt x="9704" y="6892"/>
                  <a:pt x="9546" y="6892"/>
                </a:cubicBezTo>
                <a:lnTo>
                  <a:pt x="9263" y="6892"/>
                </a:lnTo>
                <a:cubicBezTo>
                  <a:pt x="9074" y="6892"/>
                  <a:pt x="8916" y="7050"/>
                  <a:pt x="8916" y="7239"/>
                </a:cubicBezTo>
                <a:lnTo>
                  <a:pt x="8916" y="8341"/>
                </a:lnTo>
                <a:cubicBezTo>
                  <a:pt x="8633" y="8467"/>
                  <a:pt x="8381" y="8656"/>
                  <a:pt x="8286" y="8971"/>
                </a:cubicBezTo>
                <a:lnTo>
                  <a:pt x="6522" y="8971"/>
                </a:lnTo>
                <a:cubicBezTo>
                  <a:pt x="5955" y="8971"/>
                  <a:pt x="5482" y="8499"/>
                  <a:pt x="5482" y="7932"/>
                </a:cubicBezTo>
                <a:lnTo>
                  <a:pt x="5482" y="7554"/>
                </a:lnTo>
                <a:cubicBezTo>
                  <a:pt x="6270" y="7396"/>
                  <a:pt x="6868" y="6672"/>
                  <a:pt x="6868" y="5852"/>
                </a:cubicBezTo>
                <a:cubicBezTo>
                  <a:pt x="6868" y="5317"/>
                  <a:pt x="6585" y="4781"/>
                  <a:pt x="6207" y="4466"/>
                </a:cubicBezTo>
                <a:lnTo>
                  <a:pt x="6207" y="4088"/>
                </a:lnTo>
                <a:lnTo>
                  <a:pt x="8916" y="3521"/>
                </a:lnTo>
                <a:close/>
                <a:moveTo>
                  <a:pt x="9231" y="8940"/>
                </a:moveTo>
                <a:cubicBezTo>
                  <a:pt x="9420" y="8940"/>
                  <a:pt x="9578" y="9097"/>
                  <a:pt x="9578" y="9286"/>
                </a:cubicBezTo>
                <a:cubicBezTo>
                  <a:pt x="9578" y="9475"/>
                  <a:pt x="9420" y="9633"/>
                  <a:pt x="9231" y="9633"/>
                </a:cubicBezTo>
                <a:cubicBezTo>
                  <a:pt x="9011" y="9633"/>
                  <a:pt x="8853" y="9475"/>
                  <a:pt x="8853" y="9286"/>
                </a:cubicBezTo>
                <a:cubicBezTo>
                  <a:pt x="8853" y="9097"/>
                  <a:pt x="9011" y="8940"/>
                  <a:pt x="9231" y="8940"/>
                </a:cubicBezTo>
                <a:close/>
                <a:moveTo>
                  <a:pt x="3970" y="7144"/>
                </a:moveTo>
                <a:cubicBezTo>
                  <a:pt x="4222" y="7365"/>
                  <a:pt x="4442" y="7522"/>
                  <a:pt x="4758" y="7554"/>
                </a:cubicBezTo>
                <a:lnTo>
                  <a:pt x="4758" y="7932"/>
                </a:lnTo>
                <a:cubicBezTo>
                  <a:pt x="4758" y="8877"/>
                  <a:pt x="5514" y="9633"/>
                  <a:pt x="6459" y="9633"/>
                </a:cubicBezTo>
                <a:lnTo>
                  <a:pt x="8223" y="9633"/>
                </a:lnTo>
                <a:cubicBezTo>
                  <a:pt x="8286" y="9727"/>
                  <a:pt x="8318" y="9791"/>
                  <a:pt x="8349" y="9822"/>
                </a:cubicBezTo>
                <a:cubicBezTo>
                  <a:pt x="8034" y="10137"/>
                  <a:pt x="7593" y="10295"/>
                  <a:pt x="7183" y="10295"/>
                </a:cubicBezTo>
                <a:lnTo>
                  <a:pt x="5797" y="10295"/>
                </a:lnTo>
                <a:cubicBezTo>
                  <a:pt x="5608" y="10295"/>
                  <a:pt x="5451" y="10452"/>
                  <a:pt x="5451" y="10673"/>
                </a:cubicBezTo>
                <a:lnTo>
                  <a:pt x="5451" y="11051"/>
                </a:lnTo>
                <a:lnTo>
                  <a:pt x="2710" y="11051"/>
                </a:lnTo>
                <a:lnTo>
                  <a:pt x="2710" y="8719"/>
                </a:lnTo>
                <a:lnTo>
                  <a:pt x="3970" y="7144"/>
                </a:lnTo>
                <a:close/>
                <a:moveTo>
                  <a:pt x="9629" y="0"/>
                </a:moveTo>
                <a:cubicBezTo>
                  <a:pt x="9278" y="0"/>
                  <a:pt x="8932" y="134"/>
                  <a:pt x="8664" y="402"/>
                </a:cubicBezTo>
                <a:lnTo>
                  <a:pt x="8412" y="686"/>
                </a:lnTo>
                <a:lnTo>
                  <a:pt x="6144" y="686"/>
                </a:lnTo>
                <a:cubicBezTo>
                  <a:pt x="5986" y="308"/>
                  <a:pt x="5640" y="24"/>
                  <a:pt x="5167" y="24"/>
                </a:cubicBezTo>
                <a:cubicBezTo>
                  <a:pt x="4726" y="24"/>
                  <a:pt x="4348" y="308"/>
                  <a:pt x="4190" y="686"/>
                </a:cubicBezTo>
                <a:cubicBezTo>
                  <a:pt x="1859" y="812"/>
                  <a:pt x="0" y="2702"/>
                  <a:pt x="0" y="5033"/>
                </a:cubicBezTo>
                <a:cubicBezTo>
                  <a:pt x="0" y="6514"/>
                  <a:pt x="725" y="7900"/>
                  <a:pt x="1922" y="8688"/>
                </a:cubicBezTo>
                <a:lnTo>
                  <a:pt x="2048" y="8782"/>
                </a:lnTo>
                <a:lnTo>
                  <a:pt x="2048" y="11366"/>
                </a:lnTo>
                <a:cubicBezTo>
                  <a:pt x="2048" y="11555"/>
                  <a:pt x="2206" y="11712"/>
                  <a:pt x="2426" y="11712"/>
                </a:cubicBezTo>
                <a:lnTo>
                  <a:pt x="5829" y="11712"/>
                </a:lnTo>
                <a:cubicBezTo>
                  <a:pt x="6018" y="11712"/>
                  <a:pt x="6207" y="11555"/>
                  <a:pt x="6207" y="11366"/>
                </a:cubicBezTo>
                <a:lnTo>
                  <a:pt x="6207" y="10956"/>
                </a:lnTo>
                <a:lnTo>
                  <a:pt x="7215" y="10956"/>
                </a:lnTo>
                <a:cubicBezTo>
                  <a:pt x="7877" y="10956"/>
                  <a:pt x="8475" y="10704"/>
                  <a:pt x="8948" y="10232"/>
                </a:cubicBezTo>
                <a:cubicBezTo>
                  <a:pt x="9074" y="10263"/>
                  <a:pt x="9137" y="10263"/>
                  <a:pt x="9263" y="10263"/>
                </a:cubicBezTo>
                <a:cubicBezTo>
                  <a:pt x="9830" y="10263"/>
                  <a:pt x="10302" y="9791"/>
                  <a:pt x="10302" y="9223"/>
                </a:cubicBezTo>
                <a:cubicBezTo>
                  <a:pt x="10302" y="8814"/>
                  <a:pt x="10019" y="8404"/>
                  <a:pt x="9609" y="8247"/>
                </a:cubicBezTo>
                <a:lnTo>
                  <a:pt x="9609" y="7491"/>
                </a:lnTo>
                <a:cubicBezTo>
                  <a:pt x="9924" y="7459"/>
                  <a:pt x="10239" y="7302"/>
                  <a:pt x="10397" y="7018"/>
                </a:cubicBezTo>
                <a:cubicBezTo>
                  <a:pt x="10617" y="6703"/>
                  <a:pt x="10617" y="6356"/>
                  <a:pt x="10460" y="6041"/>
                </a:cubicBezTo>
                <a:lnTo>
                  <a:pt x="9609" y="4403"/>
                </a:lnTo>
                <a:lnTo>
                  <a:pt x="9609" y="3332"/>
                </a:lnTo>
                <a:lnTo>
                  <a:pt x="10617" y="2355"/>
                </a:lnTo>
                <a:cubicBezTo>
                  <a:pt x="11153" y="1788"/>
                  <a:pt x="11153" y="938"/>
                  <a:pt x="10617" y="402"/>
                </a:cubicBezTo>
                <a:cubicBezTo>
                  <a:pt x="10334" y="134"/>
                  <a:pt x="9979" y="0"/>
                  <a:pt x="96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834977103"/>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369970-9BB9-2BDD-DE85-0A2E4CB87A0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3EDBF02-9E7A-6648-039A-4ADC21B72F0C}"/>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02E7F886-0FF2-7333-B0A8-B813AE0640B9}"/>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FFD8F8E1-5AA3-DFCA-F0C1-26A4B9116CAF}"/>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Artificial Intelligence</a:t>
            </a:r>
          </a:p>
        </p:txBody>
      </p:sp>
      <p:sp>
        <p:nvSpPr>
          <p:cNvPr id="18" name="Rectangle 17">
            <a:extLst>
              <a:ext uri="{FF2B5EF4-FFF2-40B4-BE49-F238E27FC236}">
                <a16:creationId xmlns:a16="http://schemas.microsoft.com/office/drawing/2014/main" id="{191D17C6-2471-AF57-C46F-9F22D25781D3}"/>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3688788F-9A64-53F4-1C53-1693AB7B237B}"/>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055A5F0E-BF72-5BE4-5641-57E25D555D7F}"/>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sp>
        <p:nvSpPr>
          <p:cNvPr id="29" name="Rectangle 28">
            <a:extLst>
              <a:ext uri="{FF2B5EF4-FFF2-40B4-BE49-F238E27FC236}">
                <a16:creationId xmlns:a16="http://schemas.microsoft.com/office/drawing/2014/main" id="{96EB7A3A-5BD0-DDD4-4E6D-FE49FAB58F4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1E82DDA-026E-E67B-6725-D85A5486624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FA6BF52-3CAD-9BCD-69B5-40B951F272E7}"/>
              </a:ext>
            </a:extLst>
          </p:cNvPr>
          <p:cNvSpPr txBox="1"/>
          <p:nvPr/>
        </p:nvSpPr>
        <p:spPr>
          <a:xfrm>
            <a:off x="1209296" y="1460544"/>
            <a:ext cx="4124377" cy="3936912"/>
          </a:xfrm>
          <a:prstGeom prst="rect">
            <a:avLst/>
          </a:prstGeom>
          <a:noFill/>
        </p:spPr>
        <p:txBody>
          <a:bodyPr wrap="square" rtlCol="0">
            <a:spAutoFit/>
          </a:bodyPr>
          <a:lstStyle/>
          <a:p>
            <a:pPr algn="just">
              <a:lnSpc>
                <a:spcPct val="150000"/>
              </a:lnSpc>
            </a:pPr>
            <a:r>
              <a:rPr lang="en-US" sz="1400" dirty="0">
                <a:latin typeface="Alexandria"/>
              </a:rPr>
              <a:t> Artificial intelligence is a system that imitates the thoughts, opinions and actions of humans and learns over time. What makes artificial intelligence attractive is that it can apply and improve what it learns from humans without the physical and social needs of a human being. Therefore, artificial intelligence directly contributes in many areas such as reasoning, decision making, searching, modeling and providing solutions. Today, ChatGPT, Gemini, Microsoft Copilot, Claude-3, Midjourney, Tailor Brands, 10Web IO, Opus Pro, </a:t>
            </a:r>
            <a:r>
              <a:rPr lang="en-US" sz="1400" dirty="0" err="1">
                <a:latin typeface="Alexandria"/>
              </a:rPr>
              <a:t>Invideo</a:t>
            </a:r>
            <a:r>
              <a:rPr lang="en-US" sz="1400" dirty="0">
                <a:latin typeface="Alexandria"/>
              </a:rPr>
              <a:t>, Gamma App, </a:t>
            </a:r>
            <a:r>
              <a:rPr lang="en-US" sz="1400" dirty="0" err="1">
                <a:latin typeface="Alexandria"/>
              </a:rPr>
              <a:t>ElevenLabs</a:t>
            </a:r>
            <a:r>
              <a:rPr lang="en-US" sz="1400" dirty="0">
                <a:latin typeface="Alexandria"/>
              </a:rPr>
              <a:t> and </a:t>
            </a:r>
            <a:r>
              <a:rPr lang="en-US" sz="1400" dirty="0" err="1">
                <a:latin typeface="Alexandria"/>
              </a:rPr>
              <a:t>tl;dv</a:t>
            </a:r>
            <a:r>
              <a:rPr lang="en-US" sz="1400" dirty="0">
                <a:latin typeface="Alexandria"/>
              </a:rPr>
              <a:t> are among the most known and used artificial intelligence tools.</a:t>
            </a:r>
          </a:p>
        </p:txBody>
      </p:sp>
      <p:sp>
        <p:nvSpPr>
          <p:cNvPr id="4" name="Google Shape;6210;p53">
            <a:extLst>
              <a:ext uri="{FF2B5EF4-FFF2-40B4-BE49-F238E27FC236}">
                <a16:creationId xmlns:a16="http://schemas.microsoft.com/office/drawing/2014/main" id="{B8F90C94-B535-60A9-4F5A-AF643F80BB23}"/>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6" name="Google Shape;5364;p51">
            <a:extLst>
              <a:ext uri="{FF2B5EF4-FFF2-40B4-BE49-F238E27FC236}">
                <a16:creationId xmlns:a16="http://schemas.microsoft.com/office/drawing/2014/main" id="{740613D3-4F29-38B1-2440-CD535D370B6C}"/>
              </a:ext>
            </a:extLst>
          </p:cNvPr>
          <p:cNvGrpSpPr/>
          <p:nvPr/>
        </p:nvGrpSpPr>
        <p:grpSpPr>
          <a:xfrm>
            <a:off x="1836872" y="1141956"/>
            <a:ext cx="378592" cy="442612"/>
            <a:chOff x="-48237000" y="2342650"/>
            <a:chExt cx="256800" cy="300225"/>
          </a:xfrm>
        </p:grpSpPr>
        <p:sp>
          <p:nvSpPr>
            <p:cNvPr id="7" name="Google Shape;5365;p51">
              <a:extLst>
                <a:ext uri="{FF2B5EF4-FFF2-40B4-BE49-F238E27FC236}">
                  <a16:creationId xmlns:a16="http://schemas.microsoft.com/office/drawing/2014/main" id="{48561DC8-C8F9-3177-0296-A7523856EEEC}"/>
                </a:ext>
              </a:extLst>
            </p:cNvPr>
            <p:cNvSpPr/>
            <p:nvPr/>
          </p:nvSpPr>
          <p:spPr>
            <a:xfrm>
              <a:off x="-48237000"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5366;p51">
              <a:extLst>
                <a:ext uri="{FF2B5EF4-FFF2-40B4-BE49-F238E27FC236}">
                  <a16:creationId xmlns:a16="http://schemas.microsoft.com/office/drawing/2014/main" id="{E00B7444-1B13-873F-88EE-4BB029476531}"/>
                </a:ext>
              </a:extLst>
            </p:cNvPr>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367;p51">
              <a:extLst>
                <a:ext uri="{FF2B5EF4-FFF2-40B4-BE49-F238E27FC236}">
                  <a16:creationId xmlns:a16="http://schemas.microsoft.com/office/drawing/2014/main" id="{A8EFAF22-BCDE-A76C-51CC-7654ECAC4D70}"/>
                </a:ext>
              </a:extLst>
            </p:cNvPr>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76525249"/>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7AA23E-FD2D-71FC-0A7A-87A881FC0F5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2B02B08-329A-958A-DFE4-CD4EC1A77685}"/>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C6AEBEAC-338F-EE0B-0D18-F433951A63EC}"/>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C078BF0C-4022-1479-5938-3BDA9EADE214}"/>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Artificial Intelligence</a:t>
            </a:r>
          </a:p>
        </p:txBody>
      </p:sp>
      <p:sp>
        <p:nvSpPr>
          <p:cNvPr id="18" name="Rectangle 17">
            <a:extLst>
              <a:ext uri="{FF2B5EF4-FFF2-40B4-BE49-F238E27FC236}">
                <a16:creationId xmlns:a16="http://schemas.microsoft.com/office/drawing/2014/main" id="{68240A05-4892-B2F2-FF06-19F788A114C2}"/>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6A2997B9-0607-D21A-D199-C62D758A1E7A}"/>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E4BEA166-C37A-1033-98AF-71D423C89EDC}"/>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sp>
        <p:nvSpPr>
          <p:cNvPr id="29" name="Rectangle 28">
            <a:extLst>
              <a:ext uri="{FF2B5EF4-FFF2-40B4-BE49-F238E27FC236}">
                <a16:creationId xmlns:a16="http://schemas.microsoft.com/office/drawing/2014/main" id="{59D21CB5-9D33-128C-0DB2-D676D196197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39734DC-C471-2CA2-162D-50F96FBFBE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364954A-8564-0A3E-4AC9-A182A792FAF7}"/>
              </a:ext>
            </a:extLst>
          </p:cNvPr>
          <p:cNvSpPr txBox="1"/>
          <p:nvPr/>
        </p:nvSpPr>
        <p:spPr>
          <a:xfrm>
            <a:off x="1209296" y="1460544"/>
            <a:ext cx="4124377" cy="3613746"/>
          </a:xfrm>
          <a:prstGeom prst="rect">
            <a:avLst/>
          </a:prstGeom>
          <a:noFill/>
        </p:spPr>
        <p:txBody>
          <a:bodyPr wrap="square" rtlCol="0">
            <a:spAutoFit/>
          </a:bodyPr>
          <a:lstStyle/>
          <a:p>
            <a:pPr algn="just">
              <a:lnSpc>
                <a:spcPct val="150000"/>
              </a:lnSpc>
            </a:pPr>
            <a:r>
              <a:rPr lang="en-US" sz="1400" dirty="0">
                <a:latin typeface="Alexandria"/>
              </a:rPr>
              <a:t>In terms of marketing, artificial intelligence is a current and important digital marketing tool. With the help of AI, marketers can carry out marketing research activities in a shorter time and at a very low cost. Artificial intelligence offers valuable contributions to marketers in areas such as sales strategies, current market situation, market segmentation, price creation and revision, strengthening brand interaction, advertising and slogan suggestions, and customer satisfaction. As marketers integrate AI into their activities.</a:t>
            </a:r>
          </a:p>
        </p:txBody>
      </p:sp>
      <p:sp>
        <p:nvSpPr>
          <p:cNvPr id="4" name="Google Shape;6210;p53">
            <a:extLst>
              <a:ext uri="{FF2B5EF4-FFF2-40B4-BE49-F238E27FC236}">
                <a16:creationId xmlns:a16="http://schemas.microsoft.com/office/drawing/2014/main" id="{7E50A3EC-5D37-1119-0ED5-098718274D23}"/>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6" name="Google Shape;5364;p51">
            <a:extLst>
              <a:ext uri="{FF2B5EF4-FFF2-40B4-BE49-F238E27FC236}">
                <a16:creationId xmlns:a16="http://schemas.microsoft.com/office/drawing/2014/main" id="{03756FCD-FF6C-ACE2-FFE5-CE6852795B06}"/>
              </a:ext>
            </a:extLst>
          </p:cNvPr>
          <p:cNvGrpSpPr/>
          <p:nvPr/>
        </p:nvGrpSpPr>
        <p:grpSpPr>
          <a:xfrm>
            <a:off x="3744330" y="1098324"/>
            <a:ext cx="378592" cy="442612"/>
            <a:chOff x="-48237000" y="2342650"/>
            <a:chExt cx="256800" cy="300225"/>
          </a:xfrm>
        </p:grpSpPr>
        <p:sp>
          <p:nvSpPr>
            <p:cNvPr id="7" name="Google Shape;5365;p51">
              <a:extLst>
                <a:ext uri="{FF2B5EF4-FFF2-40B4-BE49-F238E27FC236}">
                  <a16:creationId xmlns:a16="http://schemas.microsoft.com/office/drawing/2014/main" id="{2938BBDF-92F1-0BBA-05E3-31A329FA4CC9}"/>
                </a:ext>
              </a:extLst>
            </p:cNvPr>
            <p:cNvSpPr/>
            <p:nvPr/>
          </p:nvSpPr>
          <p:spPr>
            <a:xfrm>
              <a:off x="-48237000"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5366;p51">
              <a:extLst>
                <a:ext uri="{FF2B5EF4-FFF2-40B4-BE49-F238E27FC236}">
                  <a16:creationId xmlns:a16="http://schemas.microsoft.com/office/drawing/2014/main" id="{67CED177-62B1-57C3-7B7D-9055B7BF73BD}"/>
                </a:ext>
              </a:extLst>
            </p:cNvPr>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367;p51">
              <a:extLst>
                <a:ext uri="{FF2B5EF4-FFF2-40B4-BE49-F238E27FC236}">
                  <a16:creationId xmlns:a16="http://schemas.microsoft.com/office/drawing/2014/main" id="{24D3BCB4-2AD9-3BE6-CDB4-261117E09788}"/>
                </a:ext>
              </a:extLst>
            </p:cNvPr>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926939178"/>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820AA-6ACF-57B5-05F5-8C78B2CFF23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8476F8-7DFF-E8C3-499E-7A2B4B2B938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F3265C4-E857-E292-367F-DF67ED4FA736}"/>
              </a:ext>
            </a:extLst>
          </p:cNvPr>
          <p:cNvSpPr txBox="1"/>
          <p:nvPr/>
        </p:nvSpPr>
        <p:spPr>
          <a:xfrm>
            <a:off x="2513150" y="1019069"/>
            <a:ext cx="7165700" cy="400110"/>
          </a:xfrm>
          <a:prstGeom prst="rect">
            <a:avLst/>
          </a:prstGeom>
          <a:noFill/>
        </p:spPr>
        <p:txBody>
          <a:bodyPr wrap="square" rtlCol="0">
            <a:spAutoFit/>
          </a:bodyPr>
          <a:lstStyle/>
          <a:p>
            <a:r>
              <a:rPr lang="en-US" sz="2000" b="1" dirty="0">
                <a:latin typeface="Alexandria" charset="0"/>
                <a:cs typeface="Alexandria" charset="0"/>
              </a:rPr>
              <a:t>Artificial Intelligence</a:t>
            </a:r>
          </a:p>
        </p:txBody>
      </p:sp>
      <p:sp>
        <p:nvSpPr>
          <p:cNvPr id="5" name="Rectangle 4">
            <a:extLst>
              <a:ext uri="{FF2B5EF4-FFF2-40B4-BE49-F238E27FC236}">
                <a16:creationId xmlns:a16="http://schemas.microsoft.com/office/drawing/2014/main" id="{408732D8-5884-8F11-D236-8B0BB1B735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D8F9BD2-BAB8-C159-5179-3166168C569E}"/>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59402F7-D72A-CCF1-12A8-D1FCB8C026A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A806646D-A044-F1F3-AD6D-2224862A4DA5}"/>
              </a:ext>
            </a:extLst>
          </p:cNvPr>
          <p:cNvSpPr txBox="1"/>
          <p:nvPr/>
        </p:nvSpPr>
        <p:spPr>
          <a:xfrm>
            <a:off x="2346765" y="1685495"/>
            <a:ext cx="8724358" cy="4260077"/>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the following three elements are the basis for this integration:</a:t>
            </a:r>
          </a:p>
          <a:p>
            <a:pPr algn="just">
              <a:lnSpc>
                <a:spcPct val="150000"/>
              </a:lnSpc>
            </a:pPr>
            <a:r>
              <a:rPr lang="en-US" sz="1400" b="1" dirty="0">
                <a:latin typeface="Alexandria" charset="0"/>
                <a:cs typeface="Alexandria" charset="0"/>
              </a:rPr>
              <a:t>1. Content creation: </a:t>
            </a:r>
            <a:r>
              <a:rPr lang="en-US" sz="1400" dirty="0">
                <a:latin typeface="Alexandria" charset="0"/>
                <a:cs typeface="Alexandria" charset="0"/>
              </a:rPr>
              <a:t>Artificial intelligence enables the production and dissemination of content such as visuals, videos, slogans, etc. that will attract the attention of potential consumers. This element, which also determines the channels where content will be presented and shared, increases operational efficiency.</a:t>
            </a:r>
          </a:p>
          <a:p>
            <a:pPr algn="just">
              <a:lnSpc>
                <a:spcPct val="150000"/>
              </a:lnSpc>
            </a:pPr>
            <a:r>
              <a:rPr lang="en-US" sz="1400" b="1" dirty="0">
                <a:latin typeface="Alexandria" charset="0"/>
                <a:cs typeface="Alexandria" charset="0"/>
              </a:rPr>
              <a:t>2. Personalization: </a:t>
            </a:r>
            <a:r>
              <a:rPr lang="en-US" sz="1400" dirty="0">
                <a:latin typeface="Alexandria" charset="0"/>
                <a:cs typeface="Alexandria" charset="0"/>
              </a:rPr>
              <a:t>Based on consumers' shopping history, product and service tastes, their comments on digital channels, and their demographic structure, the company offers products and campaigns that are suitable for its target audience. Artificial intelligence, which quickly and accurately identifies the personalized needs of consumers, guides marketers on issues such as the number of consumers to be targeted and the likelihood of consumer purchases.</a:t>
            </a:r>
          </a:p>
          <a:p>
            <a:pPr algn="just">
              <a:lnSpc>
                <a:spcPct val="150000"/>
              </a:lnSpc>
            </a:pPr>
            <a:r>
              <a:rPr lang="en-US" sz="1400" b="1" dirty="0">
                <a:latin typeface="Alexandria" charset="0"/>
                <a:cs typeface="Alexandria" charset="0"/>
              </a:rPr>
              <a:t>3. Chatbots: </a:t>
            </a:r>
            <a:r>
              <a:rPr lang="en-US" sz="1400" dirty="0">
                <a:latin typeface="Alexandria" charset="0"/>
                <a:cs typeface="Alexandria" charset="0"/>
              </a:rPr>
              <a:t>It is important to stay in close contact with the consumer to ensure customer satisfaction, build brand loyalty and realize the sales transaction as soon as possible. Chatbots respond to consumer questions and requests 24/7, enabling marketers to achieve their goals, especially in customer relationship management. Chatbots, which strengthen the consumer experience, are an artificial intelligence tool that guides the consumer on every subject the consumer wants to learn and shows the minimum attention the consumer needs by not leaving him unanswered.</a:t>
            </a:r>
          </a:p>
        </p:txBody>
      </p:sp>
      <p:pic>
        <p:nvPicPr>
          <p:cNvPr id="7" name="Graphic 21">
            <a:extLst>
              <a:ext uri="{FF2B5EF4-FFF2-40B4-BE49-F238E27FC236}">
                <a16:creationId xmlns:a16="http://schemas.microsoft.com/office/drawing/2014/main" id="{28F90130-BC35-A728-7490-5B86C70E7D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F148B1C4-A4F1-CA94-630C-5EAF8C689710}"/>
              </a:ext>
            </a:extLst>
          </p:cNvPr>
          <p:cNvSpPr/>
          <p:nvPr/>
        </p:nvSpPr>
        <p:spPr>
          <a:xfrm>
            <a:off x="4262846" y="604803"/>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2" name="Google Shape;5364;p51">
            <a:extLst>
              <a:ext uri="{FF2B5EF4-FFF2-40B4-BE49-F238E27FC236}">
                <a16:creationId xmlns:a16="http://schemas.microsoft.com/office/drawing/2014/main" id="{95BFA67C-71C2-D7D3-5476-E7EE01256072}"/>
              </a:ext>
            </a:extLst>
          </p:cNvPr>
          <p:cNvGrpSpPr/>
          <p:nvPr/>
        </p:nvGrpSpPr>
        <p:grpSpPr>
          <a:xfrm>
            <a:off x="1519096" y="2630189"/>
            <a:ext cx="378592" cy="442612"/>
            <a:chOff x="-48237000" y="2342650"/>
            <a:chExt cx="256800" cy="300225"/>
          </a:xfrm>
        </p:grpSpPr>
        <p:sp>
          <p:nvSpPr>
            <p:cNvPr id="4" name="Google Shape;5365;p51">
              <a:extLst>
                <a:ext uri="{FF2B5EF4-FFF2-40B4-BE49-F238E27FC236}">
                  <a16:creationId xmlns:a16="http://schemas.microsoft.com/office/drawing/2014/main" id="{611DA283-9AED-018B-F899-F49E29BCD76A}"/>
                </a:ext>
              </a:extLst>
            </p:cNvPr>
            <p:cNvSpPr/>
            <p:nvPr/>
          </p:nvSpPr>
          <p:spPr>
            <a:xfrm>
              <a:off x="-48237000"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5366;p51">
              <a:extLst>
                <a:ext uri="{FF2B5EF4-FFF2-40B4-BE49-F238E27FC236}">
                  <a16:creationId xmlns:a16="http://schemas.microsoft.com/office/drawing/2014/main" id="{698711A5-C039-DFF5-F93C-4E56D4B9CCC4}"/>
                </a:ext>
              </a:extLst>
            </p:cNvPr>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5367;p51">
              <a:extLst>
                <a:ext uri="{FF2B5EF4-FFF2-40B4-BE49-F238E27FC236}">
                  <a16:creationId xmlns:a16="http://schemas.microsoft.com/office/drawing/2014/main" id="{663AE456-C47D-E05B-DAB6-847285AF7F30}"/>
                </a:ext>
              </a:extLst>
            </p:cNvPr>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11" name="Google Shape;8346;p57">
            <a:extLst>
              <a:ext uri="{FF2B5EF4-FFF2-40B4-BE49-F238E27FC236}">
                <a16:creationId xmlns:a16="http://schemas.microsoft.com/office/drawing/2014/main" id="{499C1C69-4286-54E9-D961-44E998833B8D}"/>
              </a:ext>
            </a:extLst>
          </p:cNvPr>
          <p:cNvGrpSpPr/>
          <p:nvPr/>
        </p:nvGrpSpPr>
        <p:grpSpPr>
          <a:xfrm>
            <a:off x="1402586" y="4279942"/>
            <a:ext cx="390577" cy="390577"/>
            <a:chOff x="2964567" y="2571753"/>
            <a:chExt cx="417045" cy="417045"/>
          </a:xfrm>
        </p:grpSpPr>
        <p:sp>
          <p:nvSpPr>
            <p:cNvPr id="12" name="Google Shape;8347;p57">
              <a:extLst>
                <a:ext uri="{FF2B5EF4-FFF2-40B4-BE49-F238E27FC236}">
                  <a16:creationId xmlns:a16="http://schemas.microsoft.com/office/drawing/2014/main" id="{68F1E0CE-02CE-E593-D096-50E3F5D98D95}"/>
                </a:ext>
              </a:extLst>
            </p:cNvPr>
            <p:cNvSpPr/>
            <p:nvPr/>
          </p:nvSpPr>
          <p:spPr>
            <a:xfrm>
              <a:off x="2964567" y="2571753"/>
              <a:ext cx="417045" cy="417045"/>
            </a:xfrm>
            <a:custGeom>
              <a:avLst/>
              <a:gdLst/>
              <a:ahLst/>
              <a:cxnLst/>
              <a:rect l="l" t="t" r="r" b="b"/>
              <a:pathLst>
                <a:path w="19983" h="19983" extrusionOk="0">
                  <a:moveTo>
                    <a:pt x="9992" y="1170"/>
                  </a:moveTo>
                  <a:cubicBezTo>
                    <a:pt x="14855" y="1170"/>
                    <a:pt x="18812" y="4866"/>
                    <a:pt x="18812" y="9405"/>
                  </a:cubicBezTo>
                  <a:cubicBezTo>
                    <a:pt x="18812" y="13925"/>
                    <a:pt x="14855" y="17601"/>
                    <a:pt x="9992" y="17601"/>
                  </a:cubicBezTo>
                  <a:cubicBezTo>
                    <a:pt x="9111" y="17601"/>
                    <a:pt x="8240" y="17481"/>
                    <a:pt x="7407" y="17242"/>
                  </a:cubicBezTo>
                  <a:cubicBezTo>
                    <a:pt x="7354" y="17226"/>
                    <a:pt x="7299" y="17218"/>
                    <a:pt x="7245" y="17218"/>
                  </a:cubicBezTo>
                  <a:cubicBezTo>
                    <a:pt x="7153" y="17218"/>
                    <a:pt x="7062" y="17240"/>
                    <a:pt x="6979" y="17282"/>
                  </a:cubicBezTo>
                  <a:lnTo>
                    <a:pt x="4723" y="18439"/>
                  </a:lnTo>
                  <a:lnTo>
                    <a:pt x="4723" y="16262"/>
                  </a:lnTo>
                  <a:cubicBezTo>
                    <a:pt x="4723" y="16078"/>
                    <a:pt x="4637" y="15904"/>
                    <a:pt x="4490" y="15793"/>
                  </a:cubicBezTo>
                  <a:cubicBezTo>
                    <a:pt x="2381" y="14208"/>
                    <a:pt x="1171" y="11880"/>
                    <a:pt x="1171" y="9405"/>
                  </a:cubicBezTo>
                  <a:cubicBezTo>
                    <a:pt x="1171" y="4866"/>
                    <a:pt x="5129" y="1170"/>
                    <a:pt x="9992" y="1170"/>
                  </a:cubicBezTo>
                  <a:close/>
                  <a:moveTo>
                    <a:pt x="9992" y="1"/>
                  </a:moveTo>
                  <a:cubicBezTo>
                    <a:pt x="4575" y="1"/>
                    <a:pt x="0" y="4153"/>
                    <a:pt x="0" y="9407"/>
                  </a:cubicBezTo>
                  <a:cubicBezTo>
                    <a:pt x="0" y="12221"/>
                    <a:pt x="1359" y="14795"/>
                    <a:pt x="3552" y="16548"/>
                  </a:cubicBezTo>
                  <a:lnTo>
                    <a:pt x="3552" y="19396"/>
                  </a:lnTo>
                  <a:cubicBezTo>
                    <a:pt x="3552" y="19602"/>
                    <a:pt x="3659" y="19791"/>
                    <a:pt x="3832" y="19897"/>
                  </a:cubicBezTo>
                  <a:cubicBezTo>
                    <a:pt x="3925" y="19953"/>
                    <a:pt x="4031" y="19982"/>
                    <a:pt x="4138" y="19982"/>
                  </a:cubicBezTo>
                  <a:cubicBezTo>
                    <a:pt x="4229" y="19982"/>
                    <a:pt x="4320" y="19961"/>
                    <a:pt x="4405" y="19918"/>
                  </a:cubicBezTo>
                  <a:lnTo>
                    <a:pt x="7310" y="18429"/>
                  </a:lnTo>
                  <a:cubicBezTo>
                    <a:pt x="8180" y="18657"/>
                    <a:pt x="9081" y="18772"/>
                    <a:pt x="9992" y="18772"/>
                  </a:cubicBezTo>
                  <a:cubicBezTo>
                    <a:pt x="15500" y="18772"/>
                    <a:pt x="19983" y="14570"/>
                    <a:pt x="19983" y="9407"/>
                  </a:cubicBezTo>
                  <a:cubicBezTo>
                    <a:pt x="19983" y="4151"/>
                    <a:pt x="15405" y="1"/>
                    <a:pt x="999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348;p57">
              <a:extLst>
                <a:ext uri="{FF2B5EF4-FFF2-40B4-BE49-F238E27FC236}">
                  <a16:creationId xmlns:a16="http://schemas.microsoft.com/office/drawing/2014/main" id="{A071FF00-734E-A42C-CD25-C96AEA62E9D2}"/>
                </a:ext>
              </a:extLst>
            </p:cNvPr>
            <p:cNvSpPr/>
            <p:nvPr/>
          </p:nvSpPr>
          <p:spPr>
            <a:xfrm>
              <a:off x="3037777" y="2694715"/>
              <a:ext cx="270642" cy="146633"/>
            </a:xfrm>
            <a:custGeom>
              <a:avLst/>
              <a:gdLst/>
              <a:ahLst/>
              <a:cxnLst/>
              <a:rect l="l" t="t" r="r" b="b"/>
              <a:pathLst>
                <a:path w="12968" h="7026" extrusionOk="0">
                  <a:moveTo>
                    <a:pt x="5362" y="1463"/>
                  </a:moveTo>
                  <a:lnTo>
                    <a:pt x="7241" y="3341"/>
                  </a:lnTo>
                  <a:cubicBezTo>
                    <a:pt x="7353" y="3454"/>
                    <a:pt x="7503" y="3513"/>
                    <a:pt x="7655" y="3513"/>
                  </a:cubicBezTo>
                  <a:cubicBezTo>
                    <a:pt x="7744" y="3513"/>
                    <a:pt x="7833" y="3493"/>
                    <a:pt x="7917" y="3451"/>
                  </a:cubicBezTo>
                  <a:lnTo>
                    <a:pt x="10216" y="2303"/>
                  </a:lnTo>
                  <a:lnTo>
                    <a:pt x="7605" y="5565"/>
                  </a:lnTo>
                  <a:lnTo>
                    <a:pt x="5726" y="3685"/>
                  </a:lnTo>
                  <a:cubicBezTo>
                    <a:pt x="5614" y="3573"/>
                    <a:pt x="5463" y="3514"/>
                    <a:pt x="5311" y="3514"/>
                  </a:cubicBezTo>
                  <a:cubicBezTo>
                    <a:pt x="5223" y="3514"/>
                    <a:pt x="5133" y="3534"/>
                    <a:pt x="5051" y="3575"/>
                  </a:cubicBezTo>
                  <a:lnTo>
                    <a:pt x="2751" y="4725"/>
                  </a:lnTo>
                  <a:lnTo>
                    <a:pt x="2751" y="4725"/>
                  </a:lnTo>
                  <a:lnTo>
                    <a:pt x="5362" y="1463"/>
                  </a:lnTo>
                  <a:close/>
                  <a:moveTo>
                    <a:pt x="5312" y="1"/>
                  </a:moveTo>
                  <a:cubicBezTo>
                    <a:pt x="5302" y="1"/>
                    <a:pt x="5291" y="1"/>
                    <a:pt x="5281" y="2"/>
                  </a:cubicBezTo>
                  <a:cubicBezTo>
                    <a:pt x="5114" y="12"/>
                    <a:pt x="4959" y="92"/>
                    <a:pt x="4856" y="221"/>
                  </a:cubicBezTo>
                  <a:lnTo>
                    <a:pt x="172" y="6075"/>
                  </a:lnTo>
                  <a:cubicBezTo>
                    <a:pt x="0" y="6290"/>
                    <a:pt x="2" y="6595"/>
                    <a:pt x="174" y="6809"/>
                  </a:cubicBezTo>
                  <a:cubicBezTo>
                    <a:pt x="288" y="6950"/>
                    <a:pt x="457" y="7026"/>
                    <a:pt x="630" y="7026"/>
                  </a:cubicBezTo>
                  <a:cubicBezTo>
                    <a:pt x="719" y="7026"/>
                    <a:pt x="808" y="7006"/>
                    <a:pt x="892" y="6964"/>
                  </a:cubicBezTo>
                  <a:lnTo>
                    <a:pt x="5198" y="4811"/>
                  </a:lnTo>
                  <a:lnTo>
                    <a:pt x="7241" y="6855"/>
                  </a:lnTo>
                  <a:cubicBezTo>
                    <a:pt x="7349" y="6964"/>
                    <a:pt x="7496" y="7026"/>
                    <a:pt x="7650" y="7026"/>
                  </a:cubicBezTo>
                  <a:cubicBezTo>
                    <a:pt x="7662" y="7026"/>
                    <a:pt x="7674" y="7025"/>
                    <a:pt x="7687" y="7024"/>
                  </a:cubicBezTo>
                  <a:cubicBezTo>
                    <a:pt x="7853" y="7016"/>
                    <a:pt x="8007" y="6936"/>
                    <a:pt x="8111" y="6807"/>
                  </a:cubicBezTo>
                  <a:lnTo>
                    <a:pt x="12795" y="951"/>
                  </a:lnTo>
                  <a:cubicBezTo>
                    <a:pt x="12967" y="737"/>
                    <a:pt x="12965" y="431"/>
                    <a:pt x="12792" y="219"/>
                  </a:cubicBezTo>
                  <a:cubicBezTo>
                    <a:pt x="12679" y="78"/>
                    <a:pt x="12510" y="1"/>
                    <a:pt x="12337" y="1"/>
                  </a:cubicBezTo>
                  <a:cubicBezTo>
                    <a:pt x="12249" y="1"/>
                    <a:pt x="12159" y="21"/>
                    <a:pt x="12075" y="63"/>
                  </a:cubicBezTo>
                  <a:lnTo>
                    <a:pt x="7770" y="2216"/>
                  </a:lnTo>
                  <a:lnTo>
                    <a:pt x="5726" y="173"/>
                  </a:lnTo>
                  <a:cubicBezTo>
                    <a:pt x="5617" y="62"/>
                    <a:pt x="5467" y="1"/>
                    <a:pt x="531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4233783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39A9C-B78A-1E1A-A99E-8AF1F5568E6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B8A672E-14FA-7598-890E-B17C35235DA2}"/>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3BDE42DE-E3B3-786D-F80B-7114829FBC44}"/>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69987E87-B178-85FC-1B70-5976F726618F}"/>
              </a:ext>
            </a:extLst>
          </p:cNvPr>
          <p:cNvSpPr txBox="1"/>
          <p:nvPr/>
        </p:nvSpPr>
        <p:spPr>
          <a:xfrm>
            <a:off x="6944248" y="3996751"/>
            <a:ext cx="411389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Artificial Intelligence</a:t>
            </a:r>
          </a:p>
        </p:txBody>
      </p:sp>
      <p:sp>
        <p:nvSpPr>
          <p:cNvPr id="18" name="Rectangle 17">
            <a:extLst>
              <a:ext uri="{FF2B5EF4-FFF2-40B4-BE49-F238E27FC236}">
                <a16:creationId xmlns:a16="http://schemas.microsoft.com/office/drawing/2014/main" id="{91E55CCE-9474-96D4-19E2-E433D1C5FCEE}"/>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30F265CE-1082-8ACE-F5FA-CA7345F8E564}"/>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CE15A704-D21E-AD63-3E7E-41D6BAE92441}"/>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sp>
        <p:nvSpPr>
          <p:cNvPr id="29" name="Rectangle 28">
            <a:extLst>
              <a:ext uri="{FF2B5EF4-FFF2-40B4-BE49-F238E27FC236}">
                <a16:creationId xmlns:a16="http://schemas.microsoft.com/office/drawing/2014/main" id="{E0F9C8A4-8C4D-B545-CE87-07BD15F06F5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4F09205-E183-92B6-2AF8-C9505EB3CD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8635913-BA1B-CB96-BD5C-347438AEF30D}"/>
              </a:ext>
            </a:extLst>
          </p:cNvPr>
          <p:cNvSpPr txBox="1"/>
          <p:nvPr/>
        </p:nvSpPr>
        <p:spPr>
          <a:xfrm>
            <a:off x="1209296" y="1460544"/>
            <a:ext cx="4124377" cy="3936912"/>
          </a:xfrm>
          <a:prstGeom prst="rect">
            <a:avLst/>
          </a:prstGeom>
          <a:noFill/>
        </p:spPr>
        <p:txBody>
          <a:bodyPr wrap="square" rtlCol="0">
            <a:spAutoFit/>
          </a:bodyPr>
          <a:lstStyle/>
          <a:p>
            <a:pPr algn="just">
              <a:lnSpc>
                <a:spcPct val="150000"/>
              </a:lnSpc>
            </a:pPr>
            <a:r>
              <a:rPr lang="en-US" sz="1400" dirty="0">
                <a:latin typeface="Alexandria"/>
              </a:rPr>
              <a:t>Artificial intelligence has provided efficiency in marketing management. With its contribution to speed, security and interactivity, it provides quality and stability in marketing processes by producing the right product for the right consumer at the most appropriate time at the most appropriate cost, selling it at the most appropriate price and delivering it to the consumer at the most appropriate time. Artificial intelligence, which excites the whole world with its potential and perhaps a little frightening, is an area where current and high expectations are very high among digital marketing channels.</a:t>
            </a:r>
          </a:p>
        </p:txBody>
      </p:sp>
      <p:sp>
        <p:nvSpPr>
          <p:cNvPr id="4" name="Google Shape;6210;p53">
            <a:extLst>
              <a:ext uri="{FF2B5EF4-FFF2-40B4-BE49-F238E27FC236}">
                <a16:creationId xmlns:a16="http://schemas.microsoft.com/office/drawing/2014/main" id="{2EBFD3B4-06EB-D9F5-AA0A-261420341F44}"/>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6" name="Google Shape;5364;p51">
            <a:extLst>
              <a:ext uri="{FF2B5EF4-FFF2-40B4-BE49-F238E27FC236}">
                <a16:creationId xmlns:a16="http://schemas.microsoft.com/office/drawing/2014/main" id="{935DFAC9-5E1F-A07E-0BA5-EC95AEC9CFAB}"/>
              </a:ext>
            </a:extLst>
          </p:cNvPr>
          <p:cNvGrpSpPr/>
          <p:nvPr/>
        </p:nvGrpSpPr>
        <p:grpSpPr>
          <a:xfrm>
            <a:off x="1823896" y="1141956"/>
            <a:ext cx="378592" cy="442612"/>
            <a:chOff x="-48237000" y="2342650"/>
            <a:chExt cx="256800" cy="300225"/>
          </a:xfrm>
        </p:grpSpPr>
        <p:sp>
          <p:nvSpPr>
            <p:cNvPr id="7" name="Google Shape;5365;p51">
              <a:extLst>
                <a:ext uri="{FF2B5EF4-FFF2-40B4-BE49-F238E27FC236}">
                  <a16:creationId xmlns:a16="http://schemas.microsoft.com/office/drawing/2014/main" id="{2746D0EF-0DC0-C87A-DB20-005E5116777B}"/>
                </a:ext>
              </a:extLst>
            </p:cNvPr>
            <p:cNvSpPr/>
            <p:nvPr/>
          </p:nvSpPr>
          <p:spPr>
            <a:xfrm>
              <a:off x="-48237000"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5366;p51">
              <a:extLst>
                <a:ext uri="{FF2B5EF4-FFF2-40B4-BE49-F238E27FC236}">
                  <a16:creationId xmlns:a16="http://schemas.microsoft.com/office/drawing/2014/main" id="{F2A40728-8D4A-2908-E891-2925EDD2090B}"/>
                </a:ext>
              </a:extLst>
            </p:cNvPr>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367;p51">
              <a:extLst>
                <a:ext uri="{FF2B5EF4-FFF2-40B4-BE49-F238E27FC236}">
                  <a16:creationId xmlns:a16="http://schemas.microsoft.com/office/drawing/2014/main" id="{90B807C3-7FE3-7AD2-AF78-A357EE5580DB}"/>
                </a:ext>
              </a:extLst>
            </p:cNvPr>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297160236"/>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AF64F0-9094-3C1A-1B51-9EFEFE9912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3E6E17-DBE7-D7D9-42DB-F62CF1427FF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CEDF1C6-390C-76F5-3F91-3760F972F616}"/>
              </a:ext>
            </a:extLst>
          </p:cNvPr>
          <p:cNvSpPr txBox="1"/>
          <p:nvPr/>
        </p:nvSpPr>
        <p:spPr>
          <a:xfrm>
            <a:off x="2513150" y="1019069"/>
            <a:ext cx="7165700" cy="400110"/>
          </a:xfrm>
          <a:prstGeom prst="rect">
            <a:avLst/>
          </a:prstGeom>
          <a:noFill/>
        </p:spPr>
        <p:txBody>
          <a:bodyPr wrap="square" rtlCol="0">
            <a:spAutoFit/>
          </a:bodyPr>
          <a:lstStyle/>
          <a:p>
            <a:r>
              <a:rPr lang="en-US" sz="2000" b="1" dirty="0">
                <a:latin typeface="Alexandria" charset="0"/>
                <a:cs typeface="Alexandria" charset="0"/>
              </a:rPr>
              <a:t>Integration Of Digital Marketing Channels</a:t>
            </a:r>
          </a:p>
        </p:txBody>
      </p:sp>
      <p:sp>
        <p:nvSpPr>
          <p:cNvPr id="5" name="Rectangle 4">
            <a:extLst>
              <a:ext uri="{FF2B5EF4-FFF2-40B4-BE49-F238E27FC236}">
                <a16:creationId xmlns:a16="http://schemas.microsoft.com/office/drawing/2014/main" id="{86CD4FCE-98C0-1016-3410-6FAFC4B62C7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B24914-65CF-CB2F-E43A-B3A4347DBDF3}"/>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777A61E-9D98-F51E-676F-BF4236623E3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EDF612E5-8452-C0F3-639C-FA3C3CF0A7BF}"/>
              </a:ext>
            </a:extLst>
          </p:cNvPr>
          <p:cNvSpPr txBox="1"/>
          <p:nvPr/>
        </p:nvSpPr>
        <p:spPr>
          <a:xfrm>
            <a:off x="2180407" y="2141974"/>
            <a:ext cx="8724358" cy="3613746"/>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In order to increase the benefits to be obtained from digital marketing channels, various combinations can be applied between the relevant channels to ensure that the channels work in coordination and effectively with the other channels they are combined with. First of all, it is possible to talk about multichannel marketing and omnichannel marketing strategies. In multichannel marketing, a large number of digital marketing channels such as e-mail, social media and SEO are used simultaneously but without any connection to each other. In omnichannel marketing, on the other hand, many preferred digital marketing channels are used in an interconnected way and provide a step-by-step experience to customers. An example of this strategy is when a consumer sees an advertisement on social media, then clicks on the relevant link to add the products they like to their cart on the website they visit, and then receives an e-mail to remind them of the products in their cart if they do not purchase the products they have added to their cart. It can be said that marketers today have adopted a omnichannel marketing strategy to provide a more effective customer experience.</a:t>
            </a:r>
          </a:p>
        </p:txBody>
      </p:sp>
      <p:pic>
        <p:nvPicPr>
          <p:cNvPr id="7" name="Graphic 21">
            <a:extLst>
              <a:ext uri="{FF2B5EF4-FFF2-40B4-BE49-F238E27FC236}">
                <a16:creationId xmlns:a16="http://schemas.microsoft.com/office/drawing/2014/main" id="{D3AFBC2D-8F71-74F3-19A6-E94240C107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64CCC59C-DC76-701E-6A69-379736119BC8}"/>
              </a:ext>
            </a:extLst>
          </p:cNvPr>
          <p:cNvSpPr/>
          <p:nvPr/>
        </p:nvSpPr>
        <p:spPr>
          <a:xfrm>
            <a:off x="4262846" y="604803"/>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pic>
        <p:nvPicPr>
          <p:cNvPr id="2" name="Picture 1">
            <a:extLst>
              <a:ext uri="{FF2B5EF4-FFF2-40B4-BE49-F238E27FC236}">
                <a16:creationId xmlns:a16="http://schemas.microsoft.com/office/drawing/2014/main" id="{745728FE-F4C5-16A2-A9D6-151D5C58E3F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6802" y="2851495"/>
            <a:ext cx="1924084" cy="1801607"/>
          </a:xfrm>
          <a:prstGeom prst="rect">
            <a:avLst/>
          </a:prstGeom>
        </p:spPr>
      </p:pic>
    </p:spTree>
    <p:extLst>
      <p:ext uri="{BB962C8B-B14F-4D97-AF65-F5344CB8AC3E}">
        <p14:creationId xmlns:p14="http://schemas.microsoft.com/office/powerpoint/2010/main" val="16495943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F361D2-8193-42BE-588E-A41F9D3C41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F5EA1A-FE0B-1F51-F709-330866B035D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2B069C5-FFB2-2B4D-6457-C5964D85B68B}"/>
              </a:ext>
            </a:extLst>
          </p:cNvPr>
          <p:cNvSpPr txBox="1"/>
          <p:nvPr/>
        </p:nvSpPr>
        <p:spPr>
          <a:xfrm>
            <a:off x="2513150" y="1019069"/>
            <a:ext cx="7165700" cy="400110"/>
          </a:xfrm>
          <a:prstGeom prst="rect">
            <a:avLst/>
          </a:prstGeom>
          <a:noFill/>
        </p:spPr>
        <p:txBody>
          <a:bodyPr wrap="square" rtlCol="0">
            <a:spAutoFit/>
          </a:bodyPr>
          <a:lstStyle/>
          <a:p>
            <a:r>
              <a:rPr lang="en-US" sz="2000" b="1" dirty="0">
                <a:latin typeface="Alexandria" charset="0"/>
                <a:cs typeface="Alexandria" charset="0"/>
              </a:rPr>
              <a:t>Integration Of Digital Marketing Channels</a:t>
            </a:r>
          </a:p>
        </p:txBody>
      </p:sp>
      <p:sp>
        <p:nvSpPr>
          <p:cNvPr id="5" name="Rectangle 4">
            <a:extLst>
              <a:ext uri="{FF2B5EF4-FFF2-40B4-BE49-F238E27FC236}">
                <a16:creationId xmlns:a16="http://schemas.microsoft.com/office/drawing/2014/main" id="{507CBDDF-08FD-1228-3A5A-A717AB9BE46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8B67507-6A6E-0CEE-4DB8-99640F54223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68ABFE5-ED9B-C155-CA86-50F9D17F6A9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435D2AAE-080E-CF3E-4BDA-B95ABCDC44D2}"/>
              </a:ext>
            </a:extLst>
          </p:cNvPr>
          <p:cNvSpPr txBox="1"/>
          <p:nvPr/>
        </p:nvSpPr>
        <p:spPr>
          <a:xfrm>
            <a:off x="2107062" y="2453961"/>
            <a:ext cx="8724358" cy="2321085"/>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The second issue to be addressed in the integration of digital marketing channels is data sharing and personalization across digital marketing channels. Through customer relationship management, customer data can be collected and customized social media posts or e-mail content can be created and sent to the consumer. In support of this, and to further strengthen it, artificial intelligence-supported tools can be used to analyze the consumer's online behavior and determine their expectations. In this case, it will be efficient to reach the consumer through the most appropriate digital marketing channel. An example of this would be reminding the consumer of a product that they have viewed on the mobile app via notification, e-mail or SMS and encouraging them to purchase it.</a:t>
            </a:r>
          </a:p>
        </p:txBody>
      </p:sp>
      <p:pic>
        <p:nvPicPr>
          <p:cNvPr id="7" name="Graphic 21">
            <a:extLst>
              <a:ext uri="{FF2B5EF4-FFF2-40B4-BE49-F238E27FC236}">
                <a16:creationId xmlns:a16="http://schemas.microsoft.com/office/drawing/2014/main" id="{C4A01F80-6C43-9BD6-4BD1-96A36B3FD0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40198178-16AE-461E-87BC-9934FC9D9C87}"/>
              </a:ext>
            </a:extLst>
          </p:cNvPr>
          <p:cNvSpPr/>
          <p:nvPr/>
        </p:nvSpPr>
        <p:spPr>
          <a:xfrm>
            <a:off x="4262846" y="604803"/>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pic>
        <p:nvPicPr>
          <p:cNvPr id="2" name="Picture 1">
            <a:extLst>
              <a:ext uri="{FF2B5EF4-FFF2-40B4-BE49-F238E27FC236}">
                <a16:creationId xmlns:a16="http://schemas.microsoft.com/office/drawing/2014/main" id="{C5703BB4-76E2-EE6B-CA9D-A69C1B34E50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6802" y="2851495"/>
            <a:ext cx="1924084" cy="1801607"/>
          </a:xfrm>
          <a:prstGeom prst="rect">
            <a:avLst/>
          </a:prstGeom>
        </p:spPr>
      </p:pic>
    </p:spTree>
    <p:extLst>
      <p:ext uri="{BB962C8B-B14F-4D97-AF65-F5344CB8AC3E}">
        <p14:creationId xmlns:p14="http://schemas.microsoft.com/office/powerpoint/2010/main" val="3861448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3628F1-9FC5-8477-6FCC-135CCE5167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345D9B-8A14-9F5B-9022-1FFA5B3B6AB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DEE8853-38A4-1E13-37A2-9F7BC5AB78E7}"/>
              </a:ext>
            </a:extLst>
          </p:cNvPr>
          <p:cNvSpPr txBox="1"/>
          <p:nvPr/>
        </p:nvSpPr>
        <p:spPr>
          <a:xfrm>
            <a:off x="2513150" y="1019069"/>
            <a:ext cx="7165700" cy="400110"/>
          </a:xfrm>
          <a:prstGeom prst="rect">
            <a:avLst/>
          </a:prstGeom>
          <a:noFill/>
        </p:spPr>
        <p:txBody>
          <a:bodyPr wrap="square" rtlCol="0">
            <a:spAutoFit/>
          </a:bodyPr>
          <a:lstStyle/>
          <a:p>
            <a:r>
              <a:rPr lang="en-US" sz="2000" b="1" dirty="0">
                <a:latin typeface="Alexandria" charset="0"/>
                <a:cs typeface="Alexandria" charset="0"/>
              </a:rPr>
              <a:t>Integration Of Digital Marketing Channels</a:t>
            </a:r>
          </a:p>
        </p:txBody>
      </p:sp>
      <p:sp>
        <p:nvSpPr>
          <p:cNvPr id="5" name="Rectangle 4">
            <a:extLst>
              <a:ext uri="{FF2B5EF4-FFF2-40B4-BE49-F238E27FC236}">
                <a16:creationId xmlns:a16="http://schemas.microsoft.com/office/drawing/2014/main" id="{EBC75DB6-8132-01B5-E522-F42DE6BAD85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FF5C2B5-46A4-6426-7591-9AA25E4C5D0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1208BBB-242A-1A91-616A-48CF712C325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EC7B3314-8251-A123-FEA8-239B2084C1E4}"/>
              </a:ext>
            </a:extLst>
          </p:cNvPr>
          <p:cNvSpPr txBox="1"/>
          <p:nvPr/>
        </p:nvSpPr>
        <p:spPr>
          <a:xfrm>
            <a:off x="942308" y="2453961"/>
            <a:ext cx="9889112" cy="2967415"/>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Trying to make the consumer's shopping journey better by integrating digital marketing channels is the third issue to be addressed in the integration of digital marketing channels. The stages of the consumer's shopping journey can be expressed as follows with the integration of digital marketing channels:</a:t>
            </a:r>
          </a:p>
          <a:p>
            <a:pPr marL="342900" indent="-342900" algn="just">
              <a:lnSpc>
                <a:spcPct val="150000"/>
              </a:lnSpc>
              <a:buFont typeface="+mj-lt"/>
              <a:buAutoNum type="arabicPeriod"/>
            </a:pPr>
            <a:r>
              <a:rPr lang="en-US" sz="1400" b="1" dirty="0">
                <a:latin typeface="Alexandria" charset="0"/>
                <a:cs typeface="Alexandria" charset="0"/>
              </a:rPr>
              <a:t>Interest: </a:t>
            </a:r>
            <a:r>
              <a:rPr lang="en-US" sz="1400" dirty="0">
                <a:latin typeface="Alexandria" charset="0"/>
                <a:cs typeface="Alexandria" charset="0"/>
              </a:rPr>
              <a:t>The consumer's interest in the product is tried to be created and increased through influencer marketing, blog posts, etc.</a:t>
            </a:r>
          </a:p>
          <a:p>
            <a:pPr marL="342900" indent="-342900" algn="just">
              <a:lnSpc>
                <a:spcPct val="150000"/>
              </a:lnSpc>
              <a:buFont typeface="+mj-lt"/>
              <a:buAutoNum type="arabicPeriod"/>
            </a:pPr>
            <a:r>
              <a:rPr lang="en-US" sz="1400" b="1" dirty="0">
                <a:latin typeface="Alexandria" charset="0"/>
                <a:cs typeface="Alexandria" charset="0"/>
              </a:rPr>
              <a:t>Purchase:</a:t>
            </a:r>
            <a:r>
              <a:rPr lang="en-US" sz="1400" dirty="0">
                <a:latin typeface="Alexandria" charset="0"/>
                <a:cs typeface="Alexandria" charset="0"/>
              </a:rPr>
              <a:t> Through affiliate marketing, SEO, SEM, etc., the consumer is enabled to complete the purchase process.</a:t>
            </a:r>
          </a:p>
          <a:p>
            <a:pPr marL="342900" indent="-342900" algn="just">
              <a:lnSpc>
                <a:spcPct val="150000"/>
              </a:lnSpc>
              <a:buFont typeface="+mj-lt"/>
              <a:buAutoNum type="arabicPeriod"/>
            </a:pPr>
            <a:r>
              <a:rPr lang="en-US" sz="1400" b="1" dirty="0">
                <a:latin typeface="Alexandria" charset="0"/>
                <a:cs typeface="Alexandria" charset="0"/>
              </a:rPr>
              <a:t>Loyalty: </a:t>
            </a:r>
            <a:r>
              <a:rPr lang="en-US" sz="1400" dirty="0">
                <a:latin typeface="Alexandria" charset="0"/>
                <a:cs typeface="Alexandria" charset="0"/>
              </a:rPr>
              <a:t>In order to embody the consumer's loyalty to the product or brand, the consumer can be encouraged to purchase the product or another product of the relevant brand by providing personalized offers to the consumer, mobile app notifications and e-mail campaigns.</a:t>
            </a:r>
          </a:p>
        </p:txBody>
      </p:sp>
      <p:pic>
        <p:nvPicPr>
          <p:cNvPr id="7" name="Graphic 21">
            <a:extLst>
              <a:ext uri="{FF2B5EF4-FFF2-40B4-BE49-F238E27FC236}">
                <a16:creationId xmlns:a16="http://schemas.microsoft.com/office/drawing/2014/main" id="{20FB758F-3D5D-9ACC-1DAD-19B823F18D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85E81E64-367E-913D-F397-83E2BAA76E64}"/>
              </a:ext>
            </a:extLst>
          </p:cNvPr>
          <p:cNvSpPr/>
          <p:nvPr/>
        </p:nvSpPr>
        <p:spPr>
          <a:xfrm>
            <a:off x="4262846" y="604803"/>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pic>
        <p:nvPicPr>
          <p:cNvPr id="2" name="Picture 1">
            <a:extLst>
              <a:ext uri="{FF2B5EF4-FFF2-40B4-BE49-F238E27FC236}">
                <a16:creationId xmlns:a16="http://schemas.microsoft.com/office/drawing/2014/main" id="{16357E51-3E76-09D7-04F8-D32CE89BDC7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91041" y="1605346"/>
            <a:ext cx="1924084" cy="992099"/>
          </a:xfrm>
          <a:prstGeom prst="rect">
            <a:avLst/>
          </a:prstGeom>
        </p:spPr>
      </p:pic>
    </p:spTree>
    <p:extLst>
      <p:ext uri="{BB962C8B-B14F-4D97-AF65-F5344CB8AC3E}">
        <p14:creationId xmlns:p14="http://schemas.microsoft.com/office/powerpoint/2010/main" val="18876736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A66A36-788E-DB3B-61BD-340F3A092B8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A68612B-E06B-8790-1283-5E1D80C1E46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9F7903F6-A141-7128-4BE2-5B6A69F60DBA}"/>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C532D590-C94E-6BDB-B1A7-4249431ECD12}"/>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Integration Of Digital Marketing Channels</a:t>
            </a:r>
          </a:p>
        </p:txBody>
      </p:sp>
      <p:sp>
        <p:nvSpPr>
          <p:cNvPr id="18" name="Rectangle 17">
            <a:extLst>
              <a:ext uri="{FF2B5EF4-FFF2-40B4-BE49-F238E27FC236}">
                <a16:creationId xmlns:a16="http://schemas.microsoft.com/office/drawing/2014/main" id="{BA89060C-31CE-3364-62FC-C4DFDECBAEC8}"/>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F89380C-3D96-9765-BDED-E23D112A89A0}"/>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AF710BE1-4440-DC70-714D-7D6084F9A94F}"/>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sp>
        <p:nvSpPr>
          <p:cNvPr id="29" name="Rectangle 28">
            <a:extLst>
              <a:ext uri="{FF2B5EF4-FFF2-40B4-BE49-F238E27FC236}">
                <a16:creationId xmlns:a16="http://schemas.microsoft.com/office/drawing/2014/main" id="{05449903-8AEB-C194-8809-0B2B7956065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5C6981E-0BB4-F5A1-D3C3-C72DC50DF7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F018FC4-9D05-E5DB-EB75-34BA7058A190}"/>
              </a:ext>
            </a:extLst>
          </p:cNvPr>
          <p:cNvSpPr txBox="1"/>
          <p:nvPr/>
        </p:nvSpPr>
        <p:spPr>
          <a:xfrm>
            <a:off x="1209296" y="1460544"/>
            <a:ext cx="4124377" cy="3936912"/>
          </a:xfrm>
          <a:prstGeom prst="rect">
            <a:avLst/>
          </a:prstGeom>
          <a:noFill/>
        </p:spPr>
        <p:txBody>
          <a:bodyPr wrap="square" rtlCol="0">
            <a:spAutoFit/>
          </a:bodyPr>
          <a:lstStyle/>
          <a:p>
            <a:pPr algn="just">
              <a:lnSpc>
                <a:spcPct val="150000"/>
              </a:lnSpc>
            </a:pPr>
            <a:r>
              <a:rPr lang="en-US" sz="1400" dirty="0">
                <a:latin typeface="Alexandria"/>
              </a:rPr>
              <a:t>The above-mentioned issues that enable the integration of digital marketing channels provide a number of benefits. Accordingly, when consumers encounter and interact with the brand through different digital marketing channels, the likelihood of the consumer purchasing the product will increase relatively. In addition, if marketers use relevant content and visuals to maintain brand identity across all digital marketing channels, they will ensure that consumers experience a consistent brand experience. This increases brand credibility, customer loyalty and the positive impact of marketing strategies.</a:t>
            </a:r>
          </a:p>
        </p:txBody>
      </p:sp>
      <p:sp>
        <p:nvSpPr>
          <p:cNvPr id="4" name="Google Shape;6210;p53">
            <a:extLst>
              <a:ext uri="{FF2B5EF4-FFF2-40B4-BE49-F238E27FC236}">
                <a16:creationId xmlns:a16="http://schemas.microsoft.com/office/drawing/2014/main" id="{B8261797-FF03-C1DA-EA77-D6D235FA7452}"/>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793532324"/>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6C8365-60C4-4A7C-3A17-1041C32571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91D709-9548-2DE0-4513-FAA790CA707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DD51E36-917F-9350-6FF8-8D9A0CA4C8B7}"/>
              </a:ext>
            </a:extLst>
          </p:cNvPr>
          <p:cNvSpPr txBox="1"/>
          <p:nvPr/>
        </p:nvSpPr>
        <p:spPr>
          <a:xfrm>
            <a:off x="421770" y="722671"/>
            <a:ext cx="7427263" cy="707886"/>
          </a:xfrm>
          <a:prstGeom prst="rect">
            <a:avLst/>
          </a:prstGeom>
          <a:noFill/>
        </p:spPr>
        <p:txBody>
          <a:bodyPr wrap="square" rtlCol="0">
            <a:spAutoFit/>
          </a:bodyPr>
          <a:lstStyle/>
          <a:p>
            <a:r>
              <a:rPr lang="en-US" sz="2000" b="1" dirty="0">
                <a:latin typeface="Alexandria" charset="0"/>
                <a:cs typeface="Alexandria" charset="0"/>
              </a:rPr>
              <a:t>Applied Exercise: Designing a Digital Real Estate Marketing Campaign Using Digital Marketing Channels</a:t>
            </a:r>
          </a:p>
        </p:txBody>
      </p:sp>
      <p:pic>
        <p:nvPicPr>
          <p:cNvPr id="2" name="Picture 1">
            <a:extLst>
              <a:ext uri="{FF2B5EF4-FFF2-40B4-BE49-F238E27FC236}">
                <a16:creationId xmlns:a16="http://schemas.microsoft.com/office/drawing/2014/main" id="{3E327F72-C38D-8D0A-7045-D4E1C9A472E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82994"/>
            <a:ext cx="12192000" cy="5275006"/>
          </a:xfrm>
          <a:prstGeom prst="rect">
            <a:avLst/>
          </a:prstGeom>
        </p:spPr>
      </p:pic>
      <p:pic>
        <p:nvPicPr>
          <p:cNvPr id="7" name="Graphic 21">
            <a:extLst>
              <a:ext uri="{FF2B5EF4-FFF2-40B4-BE49-F238E27FC236}">
                <a16:creationId xmlns:a16="http://schemas.microsoft.com/office/drawing/2014/main" id="{68643457-656B-498F-53F4-C0C3C0AAFC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61087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EE9F48-9AE8-1D6A-069B-2C28D15459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54FF23-A13F-D116-08E6-C0C236CDF2D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C286BF1-6F20-E4F3-7690-0115EEA18B1C}"/>
              </a:ext>
            </a:extLst>
          </p:cNvPr>
          <p:cNvSpPr txBox="1"/>
          <p:nvPr/>
        </p:nvSpPr>
        <p:spPr>
          <a:xfrm>
            <a:off x="2516041" y="970502"/>
            <a:ext cx="7427263" cy="707886"/>
          </a:xfrm>
          <a:prstGeom prst="rect">
            <a:avLst/>
          </a:prstGeom>
          <a:noFill/>
        </p:spPr>
        <p:txBody>
          <a:bodyPr wrap="square" rtlCol="0">
            <a:spAutoFit/>
          </a:bodyPr>
          <a:lstStyle/>
          <a:p>
            <a:r>
              <a:rPr lang="en-US" sz="2000" b="1" dirty="0">
                <a:latin typeface="Alexandria" charset="0"/>
                <a:cs typeface="Alexandria" charset="0"/>
              </a:rPr>
              <a:t>Applied Exercise: Designing a Digital Real Estate Marketing Campaign Using Digital Marketing Channels</a:t>
            </a:r>
          </a:p>
        </p:txBody>
      </p:sp>
      <p:sp>
        <p:nvSpPr>
          <p:cNvPr id="5" name="Rectangle 4">
            <a:extLst>
              <a:ext uri="{FF2B5EF4-FFF2-40B4-BE49-F238E27FC236}">
                <a16:creationId xmlns:a16="http://schemas.microsoft.com/office/drawing/2014/main" id="{1CC8C2C7-B934-F039-2220-CF90D98B3B6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6232D32-A98A-52F9-1D3C-E056701C60E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A6D54F3-9175-FD2A-C9FC-EBAA065BD13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BE48D263-AC51-46B8-EBA5-5741EB247383}"/>
              </a:ext>
            </a:extLst>
          </p:cNvPr>
          <p:cNvSpPr txBox="1"/>
          <p:nvPr/>
        </p:nvSpPr>
        <p:spPr>
          <a:xfrm>
            <a:off x="1966562" y="2441585"/>
            <a:ext cx="8526220" cy="2644250"/>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Let us assume that this campaign is implemented across three progressive phases over a twelve month period. The first phase is dedicated to foundation and preparation, during which the primary objective is to cultivate initial awareness of the project. This is achieved by planting the seeds of curiosity through carefully crafted content disseminated across social media platforms. The project’s story is articulated through short-form videos that highlight the architectural elegance and its harmonious integration with Riyadh’s contemporary urban identity. At this stage, artificial intelligence tools are employed to analyze early audience responses in order to assess which project features attract the greatest interest—whether smart space design, advanced amenities, or the project’s strategic location.</a:t>
            </a:r>
          </a:p>
        </p:txBody>
      </p:sp>
      <p:pic>
        <p:nvPicPr>
          <p:cNvPr id="7" name="Graphic 21">
            <a:extLst>
              <a:ext uri="{FF2B5EF4-FFF2-40B4-BE49-F238E27FC236}">
                <a16:creationId xmlns:a16="http://schemas.microsoft.com/office/drawing/2014/main" id="{29402A07-12BE-2ED5-B5B1-208FD50455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59271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CCADBF-0599-278C-ED25-C27EAAA434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6D563E-54A0-DAA3-4DB4-1DA9BAF6DC7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89D7E4A-2B45-4148-0912-13D6CEDD58E4}"/>
              </a:ext>
            </a:extLst>
          </p:cNvPr>
          <p:cNvSpPr txBox="1"/>
          <p:nvPr/>
        </p:nvSpPr>
        <p:spPr>
          <a:xfrm>
            <a:off x="2516041" y="970502"/>
            <a:ext cx="7427263" cy="707886"/>
          </a:xfrm>
          <a:prstGeom prst="rect">
            <a:avLst/>
          </a:prstGeom>
          <a:noFill/>
        </p:spPr>
        <p:txBody>
          <a:bodyPr wrap="square" rtlCol="0">
            <a:spAutoFit/>
          </a:bodyPr>
          <a:lstStyle/>
          <a:p>
            <a:r>
              <a:rPr lang="en-US" sz="2000" b="1" dirty="0">
                <a:latin typeface="Alexandria" charset="0"/>
                <a:cs typeface="Alexandria" charset="0"/>
              </a:rPr>
              <a:t>Applied Exercise: Designing a Digital Real Estate Marketing Campaign Using Digital Marketing Channels</a:t>
            </a:r>
          </a:p>
        </p:txBody>
      </p:sp>
      <p:sp>
        <p:nvSpPr>
          <p:cNvPr id="5" name="Rectangle 4">
            <a:extLst>
              <a:ext uri="{FF2B5EF4-FFF2-40B4-BE49-F238E27FC236}">
                <a16:creationId xmlns:a16="http://schemas.microsoft.com/office/drawing/2014/main" id="{8D26D653-F8D3-217C-EB1E-D01B99318FB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D9FCDE-E98A-DC03-77E5-C5D79C3A2FD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01096D7-DBDF-7DFC-524B-6C3D7B5D8C4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B427A8CC-015C-B958-726C-B8FF8C456521}"/>
              </a:ext>
            </a:extLst>
          </p:cNvPr>
          <p:cNvSpPr txBox="1"/>
          <p:nvPr/>
        </p:nvSpPr>
        <p:spPr>
          <a:xfrm>
            <a:off x="1832890" y="2441585"/>
            <a:ext cx="8526220" cy="2644250"/>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The campaign then advances to the second phase: development and engagement. In this phase, preliminary booking opportunities are introduced, transforming passive interest into actionable intent. A major digital event is orchestrated through the launch of a comprehensive virtual tour of the project. Invitations are distributed via email to pre-registered prospects, while reach is enhanced through targeted advertisements on Facebook and Instagram aimed at individuals seeking residential opportunities in northern Riyadh. Furthermore, collaboration is established with credible influencers specializing in interior design and family-oriented lifestyles—not merely for promotional purposes, but to allow them to experience the virtual environment of the project and share personalized narratives illustrating how this residential development can meaningfully reshape everyday living patterns.</a:t>
            </a:r>
          </a:p>
        </p:txBody>
      </p:sp>
      <p:pic>
        <p:nvPicPr>
          <p:cNvPr id="7" name="Graphic 21">
            <a:extLst>
              <a:ext uri="{FF2B5EF4-FFF2-40B4-BE49-F238E27FC236}">
                <a16:creationId xmlns:a16="http://schemas.microsoft.com/office/drawing/2014/main" id="{44ED8AC7-816A-A6ED-A829-F8E6345707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62497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638762-954D-D1B0-E143-B764E62CCB8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DFB1713-94CC-7DA7-562A-7A880BA8E117}"/>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E2A85EDF-1839-060F-3C26-B9209D946B37}"/>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EC25CDFE-FE0B-C182-5053-EC768A4D28F2}"/>
              </a:ext>
            </a:extLst>
          </p:cNvPr>
          <p:cNvSpPr txBox="1"/>
          <p:nvPr/>
        </p:nvSpPr>
        <p:spPr>
          <a:xfrm>
            <a:off x="6944248" y="3996751"/>
            <a:ext cx="4038456" cy="1015663"/>
          </a:xfrm>
          <a:prstGeom prst="rect">
            <a:avLst/>
          </a:prstGeom>
          <a:noFill/>
        </p:spPr>
        <p:txBody>
          <a:bodyPr wrap="square" rtlCol="0">
            <a:spAutoFit/>
          </a:bodyPr>
          <a:lstStyle/>
          <a:p>
            <a:r>
              <a:rPr lang="en-US" sz="2000" b="1" dirty="0">
                <a:solidFill>
                  <a:srgbClr val="00B0F0"/>
                </a:solidFill>
                <a:latin typeface="Alexandria" charset="0"/>
                <a:cs typeface="Alexandria" charset="0"/>
              </a:rPr>
              <a:t>Applied Exercise: Designing a Digital Real Estate Marketing Campaign Using Digital Marketing Channels</a:t>
            </a:r>
          </a:p>
        </p:txBody>
      </p:sp>
      <p:sp>
        <p:nvSpPr>
          <p:cNvPr id="18" name="Rectangle 17">
            <a:extLst>
              <a:ext uri="{FF2B5EF4-FFF2-40B4-BE49-F238E27FC236}">
                <a16:creationId xmlns:a16="http://schemas.microsoft.com/office/drawing/2014/main" id="{5CE18382-14A2-9B0A-4413-FBD160838847}"/>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A9D2D22-5C76-2C71-3EB0-4F1C4710BF3B}"/>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D8D54E6C-7100-09E7-F91A-107C5263EFEA}"/>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sp>
        <p:nvSpPr>
          <p:cNvPr id="29" name="Rectangle 28">
            <a:extLst>
              <a:ext uri="{FF2B5EF4-FFF2-40B4-BE49-F238E27FC236}">
                <a16:creationId xmlns:a16="http://schemas.microsoft.com/office/drawing/2014/main" id="{9929C2D4-116D-FC7C-15EA-635B7533EF4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88D3B02-2653-8090-2B77-2ABEA2F984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743B997-2774-DA3C-FD7C-451ACD086E5C}"/>
              </a:ext>
            </a:extLst>
          </p:cNvPr>
          <p:cNvSpPr txBox="1"/>
          <p:nvPr/>
        </p:nvSpPr>
        <p:spPr>
          <a:xfrm>
            <a:off x="1379387" y="1474921"/>
            <a:ext cx="4124377" cy="4260077"/>
          </a:xfrm>
          <a:prstGeom prst="rect">
            <a:avLst/>
          </a:prstGeom>
          <a:noFill/>
        </p:spPr>
        <p:txBody>
          <a:bodyPr wrap="square" rtlCol="0">
            <a:spAutoFit/>
          </a:bodyPr>
          <a:lstStyle/>
          <a:p>
            <a:pPr algn="just">
              <a:lnSpc>
                <a:spcPct val="150000"/>
              </a:lnSpc>
            </a:pPr>
            <a:r>
              <a:rPr lang="en-US" sz="1400" dirty="0">
                <a:latin typeface="Alexandria"/>
              </a:rPr>
              <a:t>The third phase, conversion and reinforcement, focuses on prospects who are approaching a final purchase decision. At this stage, the accumulated data derived from previous interactions is leveraged to deliver highly personalized email communications. Each potential buyer is reminded of the specific unit that previously attracted their interest and is presented with a time limited exclusive offer. Simultaneously, artificial intelligence techniques are utilized to optimize search engine visibility, ensuring that the project ranks prominently for search queries such as “luxury apartments in northern Riyadh” or “new family residential developments.”</a:t>
            </a:r>
          </a:p>
        </p:txBody>
      </p:sp>
      <p:pic>
        <p:nvPicPr>
          <p:cNvPr id="4" name="Picture 3">
            <a:extLst>
              <a:ext uri="{FF2B5EF4-FFF2-40B4-BE49-F238E27FC236}">
                <a16:creationId xmlns:a16="http://schemas.microsoft.com/office/drawing/2014/main" id="{2E49C885-6F70-F40C-6F65-F9C5394D956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41526" y="1397680"/>
            <a:ext cx="6550474" cy="5460320"/>
          </a:xfrm>
          <a:prstGeom prst="rect">
            <a:avLst/>
          </a:prstGeom>
        </p:spPr>
      </p:pic>
    </p:spTree>
    <p:extLst>
      <p:ext uri="{BB962C8B-B14F-4D97-AF65-F5344CB8AC3E}">
        <p14:creationId xmlns:p14="http://schemas.microsoft.com/office/powerpoint/2010/main" val="482150266"/>
      </p:ext>
    </p:extLst>
  </p:cSld>
  <p:clrMapOvr>
    <a:masterClrMapping/>
  </p:clrMapOvr>
  <p:transition spd="slow">
    <p:comb/>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75DEAA-20C9-D80A-EF09-D317B1CCBA3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746B782-C302-A3BB-0A91-8497C11D2AFD}"/>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72EA1FCA-92D0-9B4A-3301-6FDEA3D75A45}"/>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B7E0AE9D-2A95-ACB3-BABF-63E5A3E63C59}"/>
              </a:ext>
            </a:extLst>
          </p:cNvPr>
          <p:cNvSpPr txBox="1"/>
          <p:nvPr/>
        </p:nvSpPr>
        <p:spPr>
          <a:xfrm>
            <a:off x="6944248" y="3996751"/>
            <a:ext cx="4038456" cy="1015663"/>
          </a:xfrm>
          <a:prstGeom prst="rect">
            <a:avLst/>
          </a:prstGeom>
          <a:noFill/>
        </p:spPr>
        <p:txBody>
          <a:bodyPr wrap="square" rtlCol="0">
            <a:spAutoFit/>
          </a:bodyPr>
          <a:lstStyle/>
          <a:p>
            <a:r>
              <a:rPr lang="en-US" sz="2000" b="1" dirty="0">
                <a:solidFill>
                  <a:srgbClr val="00B0F0"/>
                </a:solidFill>
                <a:latin typeface="Alexandria" charset="0"/>
                <a:cs typeface="Alexandria" charset="0"/>
              </a:rPr>
              <a:t>Applied Exercise: Designing a Digital Real Estate Marketing Campaign Using Digital Marketing Channels</a:t>
            </a:r>
          </a:p>
        </p:txBody>
      </p:sp>
      <p:sp>
        <p:nvSpPr>
          <p:cNvPr id="18" name="Rectangle 17">
            <a:extLst>
              <a:ext uri="{FF2B5EF4-FFF2-40B4-BE49-F238E27FC236}">
                <a16:creationId xmlns:a16="http://schemas.microsoft.com/office/drawing/2014/main" id="{23DEF241-B487-DD62-6F02-7333C176D168}"/>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578E7A7B-2E34-0D1C-12BD-3556786446DA}"/>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8F37310C-73C1-5C8B-6663-8D72239D0AFF}"/>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sp>
        <p:nvSpPr>
          <p:cNvPr id="29" name="Rectangle 28">
            <a:extLst>
              <a:ext uri="{FF2B5EF4-FFF2-40B4-BE49-F238E27FC236}">
                <a16:creationId xmlns:a16="http://schemas.microsoft.com/office/drawing/2014/main" id="{1F930A99-6D3D-B40B-A3B7-EFA89FA9AD9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F48397F-0425-3B53-1535-53EF39D19A8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7D2E375-BC17-C061-D828-07C95ABAB1A7}"/>
              </a:ext>
            </a:extLst>
          </p:cNvPr>
          <p:cNvSpPr txBox="1"/>
          <p:nvPr/>
        </p:nvSpPr>
        <p:spPr>
          <a:xfrm>
            <a:off x="1350950" y="1692694"/>
            <a:ext cx="4124377" cy="3613746"/>
          </a:xfrm>
          <a:prstGeom prst="rect">
            <a:avLst/>
          </a:prstGeom>
          <a:noFill/>
        </p:spPr>
        <p:txBody>
          <a:bodyPr wrap="square" rtlCol="0">
            <a:spAutoFit/>
          </a:bodyPr>
          <a:lstStyle/>
          <a:p>
            <a:pPr algn="just">
              <a:lnSpc>
                <a:spcPct val="150000"/>
              </a:lnSpc>
            </a:pPr>
            <a:r>
              <a:rPr lang="en-US" sz="1400" dirty="0">
                <a:latin typeface="Alexandria"/>
              </a:rPr>
              <a:t>Throughout all phases, the project website functions as the campaign’s central hub and operational core. Rather than serving as a static catalogue, the website operates as an interactive platform where prospective clients can explore virtual tours, calculate customized financing options through intelligent tools, and communicate directly with sales representatives via live chat. Through seamless integration, users who engage with an advertisement on Instagram are directed to a dedicated landing page showcasing the exact unit they previously expressed interest in.</a:t>
            </a:r>
          </a:p>
        </p:txBody>
      </p:sp>
      <p:pic>
        <p:nvPicPr>
          <p:cNvPr id="4" name="Picture 3">
            <a:extLst>
              <a:ext uri="{FF2B5EF4-FFF2-40B4-BE49-F238E27FC236}">
                <a16:creationId xmlns:a16="http://schemas.microsoft.com/office/drawing/2014/main" id="{B1EAD87A-A22E-B78B-4D21-7A1E1445650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41526" y="1397680"/>
            <a:ext cx="6550474" cy="5460320"/>
          </a:xfrm>
          <a:prstGeom prst="rect">
            <a:avLst/>
          </a:prstGeom>
        </p:spPr>
      </p:pic>
    </p:spTree>
    <p:extLst>
      <p:ext uri="{BB962C8B-B14F-4D97-AF65-F5344CB8AC3E}">
        <p14:creationId xmlns:p14="http://schemas.microsoft.com/office/powerpoint/2010/main" val="2790764168"/>
      </p:ext>
    </p:extLst>
  </p:cSld>
  <p:clrMapOvr>
    <a:masterClrMapping/>
  </p:clrMapOvr>
  <p:transition spd="slow">
    <p:comb/>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59FA72-F9A1-84C7-0129-E0B7D66051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83FC1F-C2C9-9A53-67DE-6FC4B057961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833D388-A682-5063-2A13-5DC0BF1B2896}"/>
              </a:ext>
            </a:extLst>
          </p:cNvPr>
          <p:cNvSpPr txBox="1"/>
          <p:nvPr/>
        </p:nvSpPr>
        <p:spPr>
          <a:xfrm>
            <a:off x="2516041" y="970502"/>
            <a:ext cx="7427263" cy="707886"/>
          </a:xfrm>
          <a:prstGeom prst="rect">
            <a:avLst/>
          </a:prstGeom>
          <a:noFill/>
        </p:spPr>
        <p:txBody>
          <a:bodyPr wrap="square" rtlCol="0">
            <a:spAutoFit/>
          </a:bodyPr>
          <a:lstStyle/>
          <a:p>
            <a:r>
              <a:rPr lang="en-US" sz="2000" b="1" dirty="0">
                <a:latin typeface="Alexandria" charset="0"/>
                <a:cs typeface="Alexandria" charset="0"/>
              </a:rPr>
              <a:t>Applied Exercise: Designing a Digital Real Estate Marketing Campaign Using Digital Marketing Channels</a:t>
            </a:r>
          </a:p>
        </p:txBody>
      </p:sp>
      <p:sp>
        <p:nvSpPr>
          <p:cNvPr id="5" name="Rectangle 4">
            <a:extLst>
              <a:ext uri="{FF2B5EF4-FFF2-40B4-BE49-F238E27FC236}">
                <a16:creationId xmlns:a16="http://schemas.microsoft.com/office/drawing/2014/main" id="{FB189009-4664-8243-A3DA-CEFABA29CA3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6A8939E-5E1D-31C6-052C-FF204F40DA1C}"/>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1342D3A-323A-ACC5-6015-736563D192E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07CCDA08-2218-E7B8-A2D3-95B6D5E52B57}"/>
              </a:ext>
            </a:extLst>
          </p:cNvPr>
          <p:cNvSpPr txBox="1"/>
          <p:nvPr/>
        </p:nvSpPr>
        <p:spPr>
          <a:xfrm>
            <a:off x="2305200" y="2225410"/>
            <a:ext cx="8526220" cy="3290581"/>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From a budgetary perspective, the campaign reflects strategic investment management. Assuming a total budget of five million Saudi Riyals, resources are allocated purposefully rather than arbitrarily. The second phase receives the largest share (40%), reflecting the peak period of engagement and conversion. Thirty percent is allocated to the awareness-building first phase, while the remaining thirty percent supports the third phase and ensures campaign sustainability. The largest proportion of expenditure is directed toward search engine marketing and content marketing, given their capacity to attract high-intent prospects. A reasonable portion is allocated to influencer marketing, with selection criteria based on audience alignment rather than follower count alone. Additional investment is directed toward artificial intelligence tools capable of optimizing budget deployment, automatically reducing spend on underperforming channels while maximizing return on investment across high-performing platforms.</a:t>
            </a:r>
          </a:p>
        </p:txBody>
      </p:sp>
      <p:pic>
        <p:nvPicPr>
          <p:cNvPr id="7" name="Graphic 21">
            <a:extLst>
              <a:ext uri="{FF2B5EF4-FFF2-40B4-BE49-F238E27FC236}">
                <a16:creationId xmlns:a16="http://schemas.microsoft.com/office/drawing/2014/main" id="{0FC08E73-37E1-1D68-73CA-6145C58BF5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58110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FAE0D0-042C-D33E-CC38-911D8A486ED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6C12A43-C46A-49B2-C7BD-4D8738981D6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7D15516B-54CE-8684-19ED-64E338374916}"/>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9B24AB53-04FE-47F9-F9F9-7495E013D298}"/>
              </a:ext>
            </a:extLst>
          </p:cNvPr>
          <p:cNvSpPr txBox="1"/>
          <p:nvPr/>
        </p:nvSpPr>
        <p:spPr>
          <a:xfrm>
            <a:off x="6944248" y="3996751"/>
            <a:ext cx="4038456" cy="1015663"/>
          </a:xfrm>
          <a:prstGeom prst="rect">
            <a:avLst/>
          </a:prstGeom>
          <a:noFill/>
        </p:spPr>
        <p:txBody>
          <a:bodyPr wrap="square" rtlCol="0">
            <a:spAutoFit/>
          </a:bodyPr>
          <a:lstStyle/>
          <a:p>
            <a:r>
              <a:rPr lang="en-US" sz="2000" b="1" dirty="0">
                <a:solidFill>
                  <a:srgbClr val="00B0F0"/>
                </a:solidFill>
                <a:latin typeface="Alexandria" charset="0"/>
                <a:cs typeface="Alexandria" charset="0"/>
              </a:rPr>
              <a:t>Applied Exercise: Designing a Digital Real Estate Marketing Campaign Using Digital Marketing Channels</a:t>
            </a:r>
          </a:p>
        </p:txBody>
      </p:sp>
      <p:sp>
        <p:nvSpPr>
          <p:cNvPr id="18" name="Rectangle 17">
            <a:extLst>
              <a:ext uri="{FF2B5EF4-FFF2-40B4-BE49-F238E27FC236}">
                <a16:creationId xmlns:a16="http://schemas.microsoft.com/office/drawing/2014/main" id="{5E26D2C4-BECA-9445-B379-0B19A0A8D1AE}"/>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D30BB146-DC01-306D-FC74-0442ECF5D2D7}"/>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FC643568-3DB9-A1F9-80A6-9EDA29B19484}"/>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sp>
        <p:nvSpPr>
          <p:cNvPr id="29" name="Rectangle 28">
            <a:extLst>
              <a:ext uri="{FF2B5EF4-FFF2-40B4-BE49-F238E27FC236}">
                <a16:creationId xmlns:a16="http://schemas.microsoft.com/office/drawing/2014/main" id="{03B9288D-7526-840E-3AD9-7AAF47034AA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CD125A3-9D0B-3935-7952-3CF479B83A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79E9F9C-7307-FA1C-EDCA-3B3FE8ED38BF}"/>
              </a:ext>
            </a:extLst>
          </p:cNvPr>
          <p:cNvSpPr txBox="1"/>
          <p:nvPr/>
        </p:nvSpPr>
        <p:spPr>
          <a:xfrm>
            <a:off x="1366811" y="1636504"/>
            <a:ext cx="4124377" cy="3936912"/>
          </a:xfrm>
          <a:prstGeom prst="rect">
            <a:avLst/>
          </a:prstGeom>
          <a:noFill/>
        </p:spPr>
        <p:txBody>
          <a:bodyPr wrap="square" rtlCol="0">
            <a:spAutoFit/>
          </a:bodyPr>
          <a:lstStyle/>
          <a:p>
            <a:pPr algn="just">
              <a:lnSpc>
                <a:spcPct val="150000"/>
              </a:lnSpc>
            </a:pPr>
            <a:r>
              <a:rPr lang="en-US" sz="1400" dirty="0">
                <a:latin typeface="Alexandria"/>
              </a:rPr>
              <a:t>The anticipated outcome extends beyond unit sales. The ultimate objective is the establishment of a strong digital brand presence that becomes synonymous with quality, innovation, and meticulous attention to detail. The campaign does not merely promote residential units; it markets a future-oriented lifestyle experience—communicated through digital channels until the client is convinced that what is being offered is not simply a house, but a dream home. This, fundamentally, represents the essence of integrated digital marketing within the contemporary real estate sector.</a:t>
            </a:r>
          </a:p>
        </p:txBody>
      </p:sp>
      <p:pic>
        <p:nvPicPr>
          <p:cNvPr id="4" name="Picture 3">
            <a:extLst>
              <a:ext uri="{FF2B5EF4-FFF2-40B4-BE49-F238E27FC236}">
                <a16:creationId xmlns:a16="http://schemas.microsoft.com/office/drawing/2014/main" id="{5E5BE41D-83C1-D311-4BED-8F644F3B07A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41526" y="1397680"/>
            <a:ext cx="6550474" cy="5460320"/>
          </a:xfrm>
          <a:prstGeom prst="rect">
            <a:avLst/>
          </a:prstGeom>
        </p:spPr>
      </p:pic>
    </p:spTree>
    <p:extLst>
      <p:ext uri="{BB962C8B-B14F-4D97-AF65-F5344CB8AC3E}">
        <p14:creationId xmlns:p14="http://schemas.microsoft.com/office/powerpoint/2010/main" val="3802395446"/>
      </p:ext>
    </p:extLst>
  </p:cSld>
  <p:clrMapOvr>
    <a:masterClrMapping/>
  </p:clrMapOvr>
  <p:transition spd="slow">
    <p:comb/>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F6199246-8B6C-446C-93FB-595B0656730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3114</TotalTime>
  <Words>7230</Words>
  <Application>Microsoft Office PowerPoint</Application>
  <PresentationFormat>شاشة عريضة</PresentationFormat>
  <Paragraphs>368</Paragraphs>
  <Slides>58</Slides>
  <Notes>3</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58</vt:i4>
      </vt:variant>
    </vt:vector>
  </HeadingPairs>
  <TitlesOfParts>
    <vt:vector size="65" baseType="lpstr">
      <vt:lpstr>Alexandria</vt:lpstr>
      <vt:lpstr>Arial</vt:lpstr>
      <vt:lpstr>Calibri</vt:lpstr>
      <vt:lpstr>Calibri Light</vt:lpstr>
      <vt:lpstr>Roboto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Rahaf Darwish</cp:lastModifiedBy>
  <cp:revision>25</cp:revision>
  <dcterms:created xsi:type="dcterms:W3CDTF">2023-04-29T09:08:00Z</dcterms:created>
  <dcterms:modified xsi:type="dcterms:W3CDTF">2026-05-11T14:03:10Z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