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59" r:id="rId3"/>
    <p:sldId id="351" r:id="rId4"/>
    <p:sldId id="269" r:id="rId5"/>
    <p:sldId id="303" r:id="rId6"/>
    <p:sldId id="353" r:id="rId7"/>
    <p:sldId id="291" r:id="rId8"/>
    <p:sldId id="354" r:id="rId9"/>
    <p:sldId id="331" r:id="rId10"/>
    <p:sldId id="344" r:id="rId11"/>
    <p:sldId id="262" r:id="rId12"/>
    <p:sldId id="356" r:id="rId13"/>
    <p:sldId id="270" r:id="rId14"/>
    <p:sldId id="355" r:id="rId15"/>
    <p:sldId id="265" r:id="rId16"/>
    <p:sldId id="292" r:id="rId17"/>
    <p:sldId id="345" r:id="rId18"/>
    <p:sldId id="264" r:id="rId19"/>
    <p:sldId id="346" r:id="rId20"/>
    <p:sldId id="352" r:id="rId21"/>
    <p:sldId id="347" r:id="rId22"/>
    <p:sldId id="273" r:id="rId23"/>
    <p:sldId id="307" r:id="rId24"/>
    <p:sldId id="348" r:id="rId25"/>
    <p:sldId id="361" r:id="rId26"/>
    <p:sldId id="349" r:id="rId27"/>
    <p:sldId id="314" r:id="rId28"/>
    <p:sldId id="350" r:id="rId29"/>
    <p:sldId id="358" r:id="rId30"/>
    <p:sldId id="323" r:id="rId31"/>
    <p:sldId id="312" r:id="rId32"/>
    <p:sldId id="324" r:id="rId33"/>
    <p:sldId id="342" r:id="rId34"/>
    <p:sldId id="315" r:id="rId35"/>
    <p:sldId id="359" r:id="rId36"/>
    <p:sldId id="316" r:id="rId37"/>
    <p:sldId id="360" r:id="rId38"/>
    <p:sldId id="333" r:id="rId39"/>
    <p:sldId id="357"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3D1244-E7FD-4FF4-A229-51EEDFF3B031}" type="datetimeFigureOut">
              <a:rPr lang="en-US" smtClean="0"/>
              <a:t>3/13/2023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5E2B7E-D3A2-45FF-A612-AA6945C11247}" type="slidenum">
              <a:rPr lang="en-US" smtClean="0"/>
              <a:t>‹#›</a:t>
            </a:fld>
            <a:endParaRPr lang="en-US"/>
          </a:p>
        </p:txBody>
      </p:sp>
    </p:spTree>
    <p:extLst>
      <p:ext uri="{BB962C8B-B14F-4D97-AF65-F5344CB8AC3E}">
        <p14:creationId xmlns:p14="http://schemas.microsoft.com/office/powerpoint/2010/main" val="4626765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CBB3DDF-703E-4244-B9F7-9923372B3740}" type="datetime1">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713AD3-51AD-4760-B857-0CCB5D505C71}" type="datetime1">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6F611F-E424-4D5F-9726-752E59CCA6D7}" type="datetime1">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4F37385-C59F-4B41-81A4-B5AF50B8E639}" type="datetime1">
              <a:rPr lang="en-US" smtClean="0"/>
              <a:t>3/13/2023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0AB79F3-5FEF-43B3-8768-D44DBEF8C65B}" type="datetime1">
              <a:rPr lang="en-US" smtClean="0"/>
              <a:t>3/13/2023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4DD1EDD-3E00-495F-87F5-412885B3AD60}" type="datetime1">
              <a:rPr lang="en-US" smtClean="0"/>
              <a:t>3/13/2023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395A61-84C7-433C-9D3B-04A4C909A8E8}" type="datetime1">
              <a:rPr lang="en-US" smtClean="0"/>
              <a:t>3/13/2023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A63FD7D-5E97-4EBC-B8B2-90007CE8BB26}" type="datetime1">
              <a:rPr lang="en-US" smtClean="0"/>
              <a:t>3/13/2023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0678F55-2816-485A-88A2-80A3398C5A37}" type="datetime1">
              <a:rPr lang="en-US" smtClean="0"/>
              <a:t>3/13/2023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C25B47-7E3C-4BC4-900E-F81773B0A92F}" type="datetime1">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07997-5E2D-45E7-A089-E117E21C0F39}" type="datetime1">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14660C-432F-4EAE-976C-DCCEB37E4A16}" type="datetime1">
              <a:rPr lang="en-US" smtClean="0"/>
              <a:t>3/13/2023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3" y="-93134"/>
            <a:ext cx="12746177"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9765" y="422122"/>
            <a:ext cx="6714451" cy="1972334"/>
          </a:xfrm>
          <a:prstGeom prst="rect">
            <a:avLst/>
          </a:prstGeom>
        </p:spPr>
      </p:pic>
      <p:pic>
        <p:nvPicPr>
          <p:cNvPr id="13" name="Picture 12"/>
          <p:cNvPicPr>
            <a:picLocks noChangeAspect="1"/>
          </p:cNvPicPr>
          <p:nvPr/>
        </p:nvPicPr>
        <p:blipFill>
          <a:blip r:embed="rId6"/>
          <a:stretch>
            <a:fillRect/>
          </a:stretch>
        </p:blipFill>
        <p:spPr>
          <a:xfrm>
            <a:off x="5612860" y="3192751"/>
            <a:ext cx="7054296" cy="1564075"/>
          </a:xfrm>
          <a:prstGeom prst="rect">
            <a:avLst/>
          </a:prstGeom>
        </p:spPr>
      </p:pic>
      <p:sp>
        <p:nvSpPr>
          <p:cNvPr id="14" name="TextBox 13"/>
          <p:cNvSpPr txBox="1"/>
          <p:nvPr/>
        </p:nvSpPr>
        <p:spPr>
          <a:xfrm>
            <a:off x="30790" y="715791"/>
            <a:ext cx="496264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Mathematics </a:t>
            </a:r>
          </a:p>
          <a:p>
            <a:r>
              <a:rPr lang="en-US" sz="2800" dirty="0">
                <a:solidFill>
                  <a:srgbClr val="24A9E1"/>
                </a:solidFill>
                <a:latin typeface="Tajawal Medium" panose="00000600000000000000" pitchFamily="2" charset="-78"/>
                <a:cs typeface="Tajawal Medium" panose="00000600000000000000" pitchFamily="2" charset="-78"/>
              </a:rPr>
              <a:t>Prepared by Dr. Israa Lewaa  </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096000" y="3247933"/>
            <a:ext cx="6571154" cy="1384995"/>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MAT 122</a:t>
            </a:r>
          </a:p>
          <a:p>
            <a:endParaRPr lang="en-US" sz="2800" dirty="0">
              <a:solidFill>
                <a:schemeClr val="bg1"/>
              </a:solidFill>
              <a:latin typeface="Times New Roman" panose="02020603050405020304" pitchFamily="18" charset="0"/>
              <a:cs typeface="Times New Roman" panose="02020603050405020304" pitchFamily="18" charset="0"/>
            </a:endParaRPr>
          </a:p>
          <a:p>
            <a:r>
              <a:rPr lang="en-US" sz="2800" dirty="0">
                <a:solidFill>
                  <a:schemeClr val="bg1"/>
                </a:solidFill>
                <a:latin typeface="Times New Roman" panose="02020603050405020304" pitchFamily="18" charset="0"/>
                <a:cs typeface="Times New Roman" panose="02020603050405020304" pitchFamily="18" charset="0"/>
              </a:rPr>
              <a:t>Vector Space </a:t>
            </a:r>
          </a:p>
        </p:txBody>
      </p:sp>
      <p:sp>
        <p:nvSpPr>
          <p:cNvPr id="3" name="Slide Number Placeholder 2">
            <a:extLst>
              <a:ext uri="{FF2B5EF4-FFF2-40B4-BE49-F238E27FC236}">
                <a16:creationId xmlns:a16="http://schemas.microsoft.com/office/drawing/2014/main" id="{32247CCA-2A4C-2797-7A58-02352C2D9CA9}"/>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175263"/>
    </mc:Choice>
    <mc:Fallback xmlns="">
      <p:transition spd="slow" advTm="17526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27238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Outline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11">
            <a:extLst>
              <a:ext uri="{FF2B5EF4-FFF2-40B4-BE49-F238E27FC236}">
                <a16:creationId xmlns:a16="http://schemas.microsoft.com/office/drawing/2014/main" id="{8124595A-E97E-25F4-2BDE-5AE12978BFC3}"/>
              </a:ext>
            </a:extLst>
          </p:cNvPr>
          <p:cNvSpPr/>
          <p:nvPr/>
        </p:nvSpPr>
        <p:spPr>
          <a:xfrm>
            <a:off x="2140084" y="3328441"/>
            <a:ext cx="8278239" cy="211425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  Definition of vector space </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  Difference between vector space and vector </a:t>
            </a:r>
          </a:p>
          <a:p>
            <a:pPr marL="285750" indent="-285750">
              <a:lnSpc>
                <a:spcPct val="150000"/>
              </a:lnSpc>
              <a:buFont typeface="Arial" panose="020B0604020202020204" pitchFamily="34" charset="0"/>
              <a:buChar char="•"/>
            </a:pPr>
            <a:r>
              <a:rPr lang="en-US" sz="2800" i="0" dirty="0">
                <a:solidFill>
                  <a:schemeClr val="tx1"/>
                </a:solidFill>
                <a:effectLst/>
                <a:latin typeface="Times New Roman" panose="02020603050405020304" pitchFamily="18" charset="0"/>
                <a:cs typeface="Times New Roman" panose="02020603050405020304" pitchFamily="18" charset="0"/>
              </a:rPr>
              <a:t>  Is zero a vector space?</a:t>
            </a:r>
          </a:p>
          <a:p>
            <a:pPr marL="457200" indent="-457200" algn="l">
              <a:lnSpc>
                <a:spcPct val="150000"/>
              </a:lnSpc>
              <a:buFont typeface="Arial" panose="020B0604020202020204" pitchFamily="34" charset="0"/>
              <a:buChar char="•"/>
            </a:pPr>
            <a:r>
              <a:rPr lang="en-US" sz="2800" i="0" dirty="0">
                <a:solidFill>
                  <a:schemeClr val="tx1"/>
                </a:solidFill>
                <a:effectLst/>
                <a:latin typeface="Times New Roman" panose="02020603050405020304" pitchFamily="18" charset="0"/>
                <a:cs typeface="Times New Roman" panose="02020603050405020304" pitchFamily="18" charset="0"/>
              </a:rPr>
              <a:t>What are Equal Vectors?</a:t>
            </a:r>
          </a:p>
          <a:p>
            <a:pPr marL="457200" indent="-457200">
              <a:lnSpc>
                <a:spcPct val="150000"/>
              </a:lnSpc>
              <a:buFont typeface="Arial" panose="020B0604020202020204" pitchFamily="34" charset="0"/>
              <a:buChar char="•"/>
            </a:pPr>
            <a:r>
              <a:rPr lang="en-US" sz="2800" i="0" dirty="0">
                <a:solidFill>
                  <a:schemeClr val="tx1"/>
                </a:solidFill>
                <a:effectLst/>
                <a:latin typeface="Times New Roman" panose="02020603050405020304" pitchFamily="18" charset="0"/>
                <a:cs typeface="Times New Roman" panose="02020603050405020304" pitchFamily="18" charset="0"/>
              </a:rPr>
              <a:t>Vector Space Axioms</a:t>
            </a:r>
          </a:p>
          <a:p>
            <a:pPr marL="457200" indent="-45720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Conditions for Vector Addition</a:t>
            </a:r>
          </a:p>
          <a:p>
            <a:pPr marL="457200" indent="-457200">
              <a:lnSpc>
                <a:spcPct val="150000"/>
              </a:lnSpc>
              <a:buFont typeface="Arial" panose="020B0604020202020204" pitchFamily="34" charset="0"/>
              <a:buChar char="•"/>
            </a:pPr>
            <a:r>
              <a:rPr lang="en-US" sz="2800" i="0" dirty="0">
                <a:solidFill>
                  <a:schemeClr val="tx1"/>
                </a:solidFill>
                <a:effectLst/>
                <a:latin typeface="Times New Roman" panose="02020603050405020304" pitchFamily="18" charset="0"/>
                <a:cs typeface="Times New Roman" panose="02020603050405020304" pitchFamily="18" charset="0"/>
              </a:rPr>
              <a:t>Conditions for Scalar Multiplication</a:t>
            </a:r>
          </a:p>
          <a:p>
            <a:endParaRPr lang="en-US" sz="2800" b="1" dirty="0">
              <a:solidFill>
                <a:srgbClr val="FF0000"/>
              </a:solidFill>
              <a:cs typeface="Tajawal Medium" panose="00000600000000000000" pitchFamily="2" charset="-78"/>
            </a:endParaRPr>
          </a:p>
          <a:p>
            <a:endParaRPr lang="en-US" sz="2800" b="1" dirty="0">
              <a:solidFill>
                <a:srgbClr val="FF0000"/>
              </a:solidFill>
              <a:latin typeface="Tajawal Medium" panose="00000600000000000000" pitchFamily="2" charset="-78"/>
              <a:cs typeface="Tajawal Medium" panose="00000600000000000000" pitchFamily="2" charset="-78"/>
            </a:endParaRPr>
          </a:p>
          <a:p>
            <a:pPr algn="l"/>
            <a:endParaRPr lang="en-US" sz="2800" b="0" i="0" dirty="0">
              <a:solidFill>
                <a:srgbClr val="FF0000"/>
              </a:solidFill>
              <a:effectLst/>
              <a:latin typeface="Roboto" panose="02000000000000000000" pitchFamily="2" charset="0"/>
            </a:endParaRPr>
          </a:p>
          <a:p>
            <a:pPr marL="285750" indent="-285750">
              <a:lnSpc>
                <a:spcPct val="150000"/>
              </a:lnSpc>
              <a:buFont typeface="Arial" panose="020B0604020202020204" pitchFamily="34" charset="0"/>
              <a:buChar char="•"/>
            </a:pP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13" name="Slide Number Placeholder 12">
            <a:extLst>
              <a:ext uri="{FF2B5EF4-FFF2-40B4-BE49-F238E27FC236}">
                <a16:creationId xmlns:a16="http://schemas.microsoft.com/office/drawing/2014/main" id="{B14A35AE-6F09-8A30-D5B9-713D62005F7E}"/>
              </a:ext>
            </a:extLst>
          </p:cNvPr>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46606"/>
    </mc:Choice>
    <mc:Fallback xmlns="">
      <p:transition spd="slow" advTm="24660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10" name="TextBox 9">
            <a:extLst>
              <a:ext uri="{FF2B5EF4-FFF2-40B4-BE49-F238E27FC236}">
                <a16:creationId xmlns:a16="http://schemas.microsoft.com/office/drawing/2014/main" id="{3B7EEB47-7C97-0320-E3F0-E004A73D0054}"/>
              </a:ext>
            </a:extLst>
          </p:cNvPr>
          <p:cNvSpPr txBox="1"/>
          <p:nvPr/>
        </p:nvSpPr>
        <p:spPr>
          <a:xfrm>
            <a:off x="3204232" y="2733833"/>
            <a:ext cx="5434758" cy="1200329"/>
          </a:xfrm>
          <a:prstGeom prst="rect">
            <a:avLst/>
          </a:prstGeom>
          <a:noFill/>
        </p:spPr>
        <p:txBody>
          <a:bodyPr wrap="none" rtlCol="0">
            <a:spAutoFit/>
          </a:bodyPr>
          <a:lstStyle/>
          <a:p>
            <a:pPr algn="ctr"/>
            <a:r>
              <a:rPr lang="en-US" sz="3600" b="1" i="0" dirty="0">
                <a:solidFill>
                  <a:srgbClr val="FF0000"/>
                </a:solidFill>
                <a:effectLst/>
                <a:latin typeface="Times New Roman" panose="02020603050405020304" pitchFamily="18" charset="0"/>
                <a:cs typeface="Times New Roman" panose="02020603050405020304" pitchFamily="18" charset="0"/>
              </a:rPr>
              <a:t>Definition of Vector Space </a:t>
            </a:r>
          </a:p>
          <a:p>
            <a:endParaRPr lang="en-US" sz="3600" b="1" dirty="0">
              <a:solidFill>
                <a:srgbClr val="FF0000"/>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27E3EB8F-DE75-EDFE-BB9B-E92FEDC33661}"/>
              </a:ext>
            </a:extLst>
          </p:cNvPr>
          <p:cNvSpPr txBox="1"/>
          <p:nvPr/>
        </p:nvSpPr>
        <p:spPr>
          <a:xfrm>
            <a:off x="2825475" y="547131"/>
            <a:ext cx="4801507" cy="584775"/>
          </a:xfrm>
          <a:prstGeom prst="rect">
            <a:avLst/>
          </a:prstGeom>
          <a:noFill/>
        </p:spPr>
        <p:txBody>
          <a:bodyPr wrap="none" rtlCol="0">
            <a:spAutoFit/>
          </a:bodyPr>
          <a:lstStyle/>
          <a:p>
            <a:r>
              <a:rPr lang="en-US" sz="3200" b="1" dirty="0">
                <a:solidFill>
                  <a:schemeClr val="bg1"/>
                </a:solidFill>
                <a:cs typeface="Tajawal Medium" panose="00000600000000000000" pitchFamily="2" charset="-78"/>
              </a:rPr>
              <a:t>Definition of Vector Space </a:t>
            </a:r>
          </a:p>
        </p:txBody>
      </p:sp>
    </p:spTree>
    <p:extLst>
      <p:ext uri="{BB962C8B-B14F-4D97-AF65-F5344CB8AC3E}">
        <p14:creationId xmlns:p14="http://schemas.microsoft.com/office/powerpoint/2010/main" val="2912118573"/>
      </p:ext>
    </p:extLst>
  </p:cSld>
  <p:clrMapOvr>
    <a:masterClrMapping/>
  </p:clrMapOvr>
  <mc:AlternateContent xmlns:mc="http://schemas.openxmlformats.org/markup-compatibility/2006" xmlns:p14="http://schemas.microsoft.com/office/powerpoint/2010/main">
    <mc:Choice Requires="p14">
      <p:transition spd="slow" p14:dur="2000" advTm="97148"/>
    </mc:Choice>
    <mc:Fallback xmlns="">
      <p:transition spd="slow" advTm="9714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36946"/>
            <a:ext cx="11210145" cy="1610200"/>
          </a:xfrm>
          <a:prstGeom prst="rect">
            <a:avLst/>
          </a:prstGeom>
        </p:spPr>
      </p:pic>
      <p:sp>
        <p:nvSpPr>
          <p:cNvPr id="7" name="TextBox 6"/>
          <p:cNvSpPr txBox="1"/>
          <p:nvPr/>
        </p:nvSpPr>
        <p:spPr>
          <a:xfrm>
            <a:off x="2650377" y="543490"/>
            <a:ext cx="460113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imes New Roman" panose="02020603050405020304" pitchFamily="18" charset="0"/>
                <a:cs typeface="Times New Roman" panose="02020603050405020304" pitchFamily="18" charset="0"/>
              </a:rPr>
              <a:t>Definition of Vector Space </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2B0393E-F94A-0498-69C1-CD08750DE287}"/>
              </a:ext>
            </a:extLst>
          </p:cNvPr>
          <p:cNvSpPr txBox="1"/>
          <p:nvPr/>
        </p:nvSpPr>
        <p:spPr>
          <a:xfrm>
            <a:off x="1919047" y="1838065"/>
            <a:ext cx="8073957" cy="3408112"/>
          </a:xfrm>
          <a:prstGeom prst="rect">
            <a:avLst/>
          </a:prstGeom>
          <a:noFill/>
        </p:spPr>
        <p:txBody>
          <a:bodyPr wrap="square">
            <a:spAutoFit/>
          </a:bodyPr>
          <a:lstStyle/>
          <a:p>
            <a:pPr algn="just">
              <a:lnSpc>
                <a:spcPct val="200000"/>
              </a:lnSpc>
            </a:pPr>
            <a:r>
              <a:rPr lang="en-US" sz="2800" b="0" i="0" dirty="0">
                <a:solidFill>
                  <a:srgbClr val="333333"/>
                </a:solidFill>
                <a:effectLst/>
                <a:latin typeface="Times New Roman" panose="02020603050405020304" pitchFamily="18" charset="0"/>
                <a:cs typeface="Times New Roman" panose="02020603050405020304" pitchFamily="18" charset="0"/>
              </a:rPr>
              <a:t>A </a:t>
            </a:r>
            <a:r>
              <a:rPr lang="en-US" sz="2800" b="1" i="0" dirty="0">
                <a:solidFill>
                  <a:srgbClr val="333333"/>
                </a:solidFill>
                <a:effectLst/>
                <a:latin typeface="Times New Roman" panose="02020603050405020304" pitchFamily="18" charset="0"/>
                <a:cs typeface="Times New Roman" panose="02020603050405020304" pitchFamily="18" charset="0"/>
              </a:rPr>
              <a:t>vector space</a:t>
            </a:r>
            <a:r>
              <a:rPr lang="en-US" sz="2800" b="0" i="0" dirty="0">
                <a:solidFill>
                  <a:srgbClr val="333333"/>
                </a:solidFill>
                <a:effectLst/>
                <a:latin typeface="Times New Roman" panose="02020603050405020304" pitchFamily="18" charset="0"/>
                <a:cs typeface="Times New Roman" panose="02020603050405020304" pitchFamily="18" charset="0"/>
              </a:rPr>
              <a:t> or a linear space is a group of objects called vectors, added collectively and multiplied (“scaled”) by numbers, called scalars. Scalars are usually considered to be real numbers.</a:t>
            </a:r>
            <a:endParaRPr lang="en-US" sz="2800" b="0" i="0" dirty="0">
              <a:solidFill>
                <a:srgbClr val="000000"/>
              </a:solidFill>
              <a:effectLst/>
              <a:latin typeface="Times New Roman" panose="02020603050405020304" pitchFamily="18" charset="0"/>
              <a:cs typeface="Times New Roman" panose="02020603050405020304" pitchFamily="18" charset="0"/>
            </a:endParaRPr>
          </a:p>
        </p:txBody>
      </p:sp>
      <p:sp>
        <p:nvSpPr>
          <p:cNvPr id="12" name="Slide Number Placeholder 11">
            <a:extLst>
              <a:ext uri="{FF2B5EF4-FFF2-40B4-BE49-F238E27FC236}">
                <a16:creationId xmlns:a16="http://schemas.microsoft.com/office/drawing/2014/main" id="{1D1CE537-B207-476D-9EC4-125B7C2041F7}"/>
              </a:ext>
            </a:extLst>
          </p:cNvPr>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2707480695"/>
      </p:ext>
    </p:extLst>
  </p:cSld>
  <p:clrMapOvr>
    <a:masterClrMapping/>
  </p:clrMapOvr>
  <mc:AlternateContent xmlns:mc="http://schemas.openxmlformats.org/markup-compatibility/2006" xmlns:p14="http://schemas.microsoft.com/office/powerpoint/2010/main">
    <mc:Choice Requires="p14">
      <p:transition spd="slow" p14:dur="2000" advTm="227996"/>
    </mc:Choice>
    <mc:Fallback xmlns="">
      <p:transition spd="slow" advTm="22799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56808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46182"/>
            <a:ext cx="11210145" cy="1613725"/>
          </a:xfrm>
          <a:prstGeom prst="rect">
            <a:avLst/>
          </a:prstGeom>
        </p:spPr>
      </p:pic>
      <p:sp>
        <p:nvSpPr>
          <p:cNvPr id="7" name="TextBox 6"/>
          <p:cNvSpPr txBox="1"/>
          <p:nvPr/>
        </p:nvSpPr>
        <p:spPr>
          <a:xfrm>
            <a:off x="2650377" y="543490"/>
            <a:ext cx="441197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imes New Roman" panose="02020603050405020304" pitchFamily="18" charset="0"/>
                <a:cs typeface="Times New Roman" panose="02020603050405020304" pitchFamily="18" charset="0"/>
              </a:rPr>
              <a:t>Definition of Vector Space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3C9CCE9-3CFA-26C6-2A76-10E7BF1300EE}"/>
              </a:ext>
            </a:extLst>
          </p:cNvPr>
          <p:cNvSpPr txBox="1"/>
          <p:nvPr/>
        </p:nvSpPr>
        <p:spPr>
          <a:xfrm>
            <a:off x="2247089" y="1655464"/>
            <a:ext cx="7548664" cy="4411785"/>
          </a:xfrm>
          <a:prstGeom prst="rect">
            <a:avLst/>
          </a:prstGeom>
          <a:noFill/>
        </p:spPr>
        <p:txBody>
          <a:bodyPr wrap="square">
            <a:spAutoFit/>
          </a:bodyPr>
          <a:lstStyle/>
          <a:p>
            <a:pPr algn="just">
              <a:lnSpc>
                <a:spcPct val="200000"/>
              </a:lnSpc>
            </a:pPr>
            <a:r>
              <a:rPr lang="en-US" sz="2400" b="0" i="0" dirty="0">
                <a:solidFill>
                  <a:srgbClr val="333333"/>
                </a:solidFill>
                <a:effectLst/>
                <a:latin typeface="Times New Roman" panose="02020603050405020304" pitchFamily="18" charset="0"/>
                <a:cs typeface="Times New Roman" panose="02020603050405020304" pitchFamily="18" charset="0"/>
              </a:rPr>
              <a:t>A space comprised of vectors, collectively with the associative and commutative law of addition of vectors and also the associative and distributive process of multiplication of vectors by scalars is called vector space. A vector space consists of a set of V (elements of V are called vectors), a field F (elements of F are scalars). </a:t>
            </a:r>
            <a:endParaRPr lang="en-US" sz="2400" dirty="0">
              <a:latin typeface="Times New Roman" panose="02020603050405020304" pitchFamily="18" charset="0"/>
              <a:cs typeface="Times New Roman" panose="02020603050405020304" pitchFamily="18" charset="0"/>
            </a:endParaRPr>
          </a:p>
        </p:txBody>
      </p:sp>
      <p:sp>
        <p:nvSpPr>
          <p:cNvPr id="12" name="Slide Number Placeholder 11">
            <a:extLst>
              <a:ext uri="{FF2B5EF4-FFF2-40B4-BE49-F238E27FC236}">
                <a16:creationId xmlns:a16="http://schemas.microsoft.com/office/drawing/2014/main" id="{96A25B23-6DAA-31CF-36F1-DC710536414E}"/>
              </a:ext>
            </a:extLst>
          </p:cNvPr>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2920312081"/>
      </p:ext>
    </p:extLst>
  </p:cSld>
  <p:clrMapOvr>
    <a:masterClrMapping/>
  </p:clrMapOvr>
  <mc:AlternateContent xmlns:mc="http://schemas.openxmlformats.org/markup-compatibility/2006" xmlns:p14="http://schemas.microsoft.com/office/powerpoint/2010/main">
    <mc:Choice Requires="p14">
      <p:transition spd="slow" p14:dur="2000" advTm="167006"/>
    </mc:Choice>
    <mc:Fallback xmlns="">
      <p:transition spd="slow" advTm="16700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11341764"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6</a:t>
            </a:fld>
            <a:endParaRPr lang="en-US"/>
          </a:p>
        </p:txBody>
      </p:sp>
      <p:sp>
        <p:nvSpPr>
          <p:cNvPr id="10" name="TextBox 9">
            <a:extLst>
              <a:ext uri="{FF2B5EF4-FFF2-40B4-BE49-F238E27FC236}">
                <a16:creationId xmlns:a16="http://schemas.microsoft.com/office/drawing/2014/main" id="{3B7EEB47-7C97-0320-E3F0-E004A73D0054}"/>
              </a:ext>
            </a:extLst>
          </p:cNvPr>
          <p:cNvSpPr txBox="1"/>
          <p:nvPr/>
        </p:nvSpPr>
        <p:spPr>
          <a:xfrm>
            <a:off x="1007445" y="2733833"/>
            <a:ext cx="9828333" cy="646331"/>
          </a:xfrm>
          <a:prstGeom prst="rect">
            <a:avLst/>
          </a:prstGeom>
          <a:noFill/>
        </p:spPr>
        <p:txBody>
          <a:bodyPr wrap="none" rtlCol="0">
            <a:spAutoFit/>
          </a:bodyPr>
          <a:lstStyle/>
          <a:p>
            <a:pPr algn="ctr"/>
            <a:r>
              <a:rPr lang="en-US" sz="3600" b="1" dirty="0">
                <a:solidFill>
                  <a:srgbClr val="FF0000"/>
                </a:solidFill>
                <a:latin typeface="Tajawal Medium" panose="00000600000000000000" pitchFamily="2" charset="-78"/>
                <a:cs typeface="Tajawal Medium" panose="00000600000000000000" pitchFamily="2" charset="-78"/>
              </a:rPr>
              <a:t>Difference between vector space and vector</a:t>
            </a:r>
          </a:p>
        </p:txBody>
      </p:sp>
      <p:sp>
        <p:nvSpPr>
          <p:cNvPr id="12" name="TextBox 11">
            <a:extLst>
              <a:ext uri="{FF2B5EF4-FFF2-40B4-BE49-F238E27FC236}">
                <a16:creationId xmlns:a16="http://schemas.microsoft.com/office/drawing/2014/main" id="{27E3EB8F-DE75-EDFE-BB9B-E92FEDC33661}"/>
              </a:ext>
            </a:extLst>
          </p:cNvPr>
          <p:cNvSpPr txBox="1"/>
          <p:nvPr/>
        </p:nvSpPr>
        <p:spPr>
          <a:xfrm>
            <a:off x="2825475" y="547131"/>
            <a:ext cx="8169801"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Difference between vector space and vector</a:t>
            </a:r>
            <a:endParaRPr lang="en-US" sz="32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788152741"/>
      </p:ext>
    </p:extLst>
  </p:cSld>
  <p:clrMapOvr>
    <a:masterClrMapping/>
  </p:clrMapOvr>
  <mc:AlternateContent xmlns:mc="http://schemas.openxmlformats.org/markup-compatibility/2006" xmlns:p14="http://schemas.microsoft.com/office/powerpoint/2010/main">
    <mc:Choice Requires="p14">
      <p:transition spd="slow" p14:dur="2000" advTm="134790"/>
    </mc:Choice>
    <mc:Fallback xmlns="">
      <p:transition spd="slow" advTm="13479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36946"/>
            <a:ext cx="11210145" cy="1610200"/>
          </a:xfrm>
          <a:prstGeom prst="rect">
            <a:avLst/>
          </a:prstGeom>
        </p:spPr>
      </p:pic>
      <p:sp>
        <p:nvSpPr>
          <p:cNvPr id="7" name="TextBox 6"/>
          <p:cNvSpPr txBox="1"/>
          <p:nvPr/>
        </p:nvSpPr>
        <p:spPr>
          <a:xfrm>
            <a:off x="3025302" y="506544"/>
            <a:ext cx="7726197"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Difference between vector space and vector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82A366D-190C-9DA2-5972-566555FC6510}"/>
              </a:ext>
            </a:extLst>
          </p:cNvPr>
          <p:cNvSpPr txBox="1"/>
          <p:nvPr/>
        </p:nvSpPr>
        <p:spPr>
          <a:xfrm>
            <a:off x="2003897" y="1928464"/>
            <a:ext cx="7859949" cy="2199641"/>
          </a:xfrm>
          <a:prstGeom prst="rect">
            <a:avLst/>
          </a:prstGeom>
          <a:noFill/>
        </p:spPr>
        <p:txBody>
          <a:bodyPr wrap="square">
            <a:spAutoFit/>
          </a:bodyPr>
          <a:lstStyle/>
          <a:p>
            <a:pPr algn="just">
              <a:lnSpc>
                <a:spcPct val="200000"/>
              </a:lnSpc>
            </a:pPr>
            <a:r>
              <a:rPr lang="en-US" sz="2400" b="0" i="0" dirty="0">
                <a:solidFill>
                  <a:srgbClr val="333333"/>
                </a:solidFill>
                <a:effectLst/>
                <a:latin typeface="Times New Roman" panose="02020603050405020304" pitchFamily="18" charset="0"/>
                <a:cs typeface="Times New Roman" panose="02020603050405020304" pitchFamily="18" charset="0"/>
              </a:rPr>
              <a:t>A vector is a part of a vector space whereas vector space is a group of objects which is multiplied by scalars and combined by the vector space axioms.</a:t>
            </a:r>
            <a:endParaRPr lang="en-US" sz="2400" dirty="0">
              <a:latin typeface="Times New Roman" panose="02020603050405020304" pitchFamily="18" charset="0"/>
              <a:cs typeface="Times New Roman" panose="02020603050405020304" pitchFamily="18" charset="0"/>
            </a:endParaRPr>
          </a:p>
        </p:txBody>
      </p:sp>
      <p:sp>
        <p:nvSpPr>
          <p:cNvPr id="12" name="Slide Number Placeholder 11">
            <a:extLst>
              <a:ext uri="{FF2B5EF4-FFF2-40B4-BE49-F238E27FC236}">
                <a16:creationId xmlns:a16="http://schemas.microsoft.com/office/drawing/2014/main" id="{2AA83209-24C7-1691-2EF3-7C09B44139FE}"/>
              </a:ext>
            </a:extLst>
          </p:cNvPr>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1417791386"/>
      </p:ext>
    </p:extLst>
  </p:cSld>
  <p:clrMapOvr>
    <a:masterClrMapping/>
  </p:clrMapOvr>
  <mc:AlternateContent xmlns:mc="http://schemas.openxmlformats.org/markup-compatibility/2006" xmlns:p14="http://schemas.microsoft.com/office/powerpoint/2010/main">
    <mc:Choice Requires="p14">
      <p:transition spd="slow" p14:dur="2000" advTm="196813"/>
    </mc:Choice>
    <mc:Fallback xmlns="">
      <p:transition spd="slow" advTm="19681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11341764"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8</a:t>
            </a:fld>
            <a:endParaRPr lang="en-US"/>
          </a:p>
        </p:txBody>
      </p:sp>
      <p:sp>
        <p:nvSpPr>
          <p:cNvPr id="10" name="TextBox 9">
            <a:extLst>
              <a:ext uri="{FF2B5EF4-FFF2-40B4-BE49-F238E27FC236}">
                <a16:creationId xmlns:a16="http://schemas.microsoft.com/office/drawing/2014/main" id="{3B7EEB47-7C97-0320-E3F0-E004A73D0054}"/>
              </a:ext>
            </a:extLst>
          </p:cNvPr>
          <p:cNvSpPr txBox="1"/>
          <p:nvPr/>
        </p:nvSpPr>
        <p:spPr>
          <a:xfrm>
            <a:off x="3652061" y="2964666"/>
            <a:ext cx="4887877" cy="646331"/>
          </a:xfrm>
          <a:prstGeom prst="rect">
            <a:avLst/>
          </a:prstGeom>
          <a:noFill/>
        </p:spPr>
        <p:txBody>
          <a:bodyPr wrap="none" rtlCol="0">
            <a:spAutoFit/>
          </a:bodyPr>
          <a:lstStyle/>
          <a:p>
            <a:pPr algn="ctr"/>
            <a:r>
              <a:rPr lang="en-US" sz="3600" i="0" dirty="0">
                <a:solidFill>
                  <a:srgbClr val="FF0000"/>
                </a:solidFill>
                <a:effectLst/>
                <a:latin typeface="Roboto" panose="02000000000000000000" pitchFamily="2" charset="0"/>
              </a:rPr>
              <a:t>Is zero a vector space?</a:t>
            </a:r>
          </a:p>
        </p:txBody>
      </p:sp>
      <p:sp>
        <p:nvSpPr>
          <p:cNvPr id="12" name="TextBox 11">
            <a:extLst>
              <a:ext uri="{FF2B5EF4-FFF2-40B4-BE49-F238E27FC236}">
                <a16:creationId xmlns:a16="http://schemas.microsoft.com/office/drawing/2014/main" id="{27E3EB8F-DE75-EDFE-BB9B-E92FEDC33661}"/>
              </a:ext>
            </a:extLst>
          </p:cNvPr>
          <p:cNvSpPr txBox="1"/>
          <p:nvPr/>
        </p:nvSpPr>
        <p:spPr>
          <a:xfrm>
            <a:off x="2825475" y="547131"/>
            <a:ext cx="4709944" cy="584775"/>
          </a:xfrm>
          <a:prstGeom prst="rect">
            <a:avLst/>
          </a:prstGeom>
          <a:noFill/>
        </p:spPr>
        <p:txBody>
          <a:bodyPr wrap="none" rtlCol="0">
            <a:spAutoFit/>
          </a:bodyPr>
          <a:lstStyle/>
          <a:p>
            <a:r>
              <a:rPr lang="ar-EG" sz="3200" i="0" dirty="0">
                <a:solidFill>
                  <a:schemeClr val="bg1"/>
                </a:solidFill>
                <a:effectLst/>
                <a:latin typeface="Roboto" panose="02000000000000000000" pitchFamily="2" charset="0"/>
              </a:rPr>
              <a:t>   </a:t>
            </a:r>
            <a:r>
              <a:rPr lang="en-US" sz="3200" i="0" dirty="0">
                <a:solidFill>
                  <a:schemeClr val="bg1"/>
                </a:solidFill>
                <a:effectLst/>
                <a:latin typeface="Roboto" panose="02000000000000000000" pitchFamily="2" charset="0"/>
              </a:rPr>
              <a:t>Is zero a vector space?</a:t>
            </a:r>
          </a:p>
        </p:txBody>
      </p:sp>
    </p:spTree>
    <p:extLst>
      <p:ext uri="{BB962C8B-B14F-4D97-AF65-F5344CB8AC3E}">
        <p14:creationId xmlns:p14="http://schemas.microsoft.com/office/powerpoint/2010/main" val="3871534585"/>
      </p:ext>
    </p:extLst>
  </p:cSld>
  <p:clrMapOvr>
    <a:masterClrMapping/>
  </p:clrMapOvr>
  <mc:AlternateContent xmlns:mc="http://schemas.openxmlformats.org/markup-compatibility/2006" xmlns:p14="http://schemas.microsoft.com/office/powerpoint/2010/main">
    <mc:Choice Requires="p14">
      <p:transition spd="slow" p14:dur="2000" advTm="124256"/>
    </mc:Choice>
    <mc:Fallback xmlns="">
      <p:transition spd="slow" advTm="12425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74" y="-36946"/>
            <a:ext cx="11210145" cy="1610200"/>
          </a:xfrm>
          <a:prstGeom prst="rect">
            <a:avLst/>
          </a:prstGeom>
        </p:spPr>
      </p:pic>
      <p:sp>
        <p:nvSpPr>
          <p:cNvPr id="7" name="TextBox 6"/>
          <p:cNvSpPr txBox="1"/>
          <p:nvPr/>
        </p:nvSpPr>
        <p:spPr>
          <a:xfrm>
            <a:off x="2650377" y="543490"/>
            <a:ext cx="424507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i="0" dirty="0">
                <a:solidFill>
                  <a:schemeClr val="bg1"/>
                </a:solidFill>
                <a:effectLst/>
                <a:latin typeface="Roboto" panose="02000000000000000000" pitchFamily="2" charset="0"/>
              </a:rPr>
              <a:t>Is zero a vector space?</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CD33B4D-8178-90A2-BBB8-50FDF516B2AB}"/>
              </a:ext>
            </a:extLst>
          </p:cNvPr>
          <p:cNvSpPr txBox="1"/>
          <p:nvPr/>
        </p:nvSpPr>
        <p:spPr>
          <a:xfrm>
            <a:off x="2101175" y="2095887"/>
            <a:ext cx="8336604" cy="2195794"/>
          </a:xfrm>
          <a:prstGeom prst="rect">
            <a:avLst/>
          </a:prstGeom>
          <a:noFill/>
        </p:spPr>
        <p:txBody>
          <a:bodyPr wrap="square">
            <a:spAutoFit/>
          </a:bodyPr>
          <a:lstStyle/>
          <a:p>
            <a:pPr algn="just">
              <a:lnSpc>
                <a:spcPct val="200000"/>
              </a:lnSpc>
            </a:pPr>
            <a:r>
              <a:rPr lang="en-US" sz="2400" b="0" i="0" dirty="0">
                <a:solidFill>
                  <a:srgbClr val="333333"/>
                </a:solidFill>
                <a:effectLst/>
                <a:latin typeface="Times New Roman" panose="02020603050405020304" pitchFamily="18" charset="0"/>
                <a:cs typeface="Times New Roman" panose="02020603050405020304" pitchFamily="18" charset="0"/>
              </a:rPr>
              <a:t>The trivial vector space, represented by {0}, is an example of vector space which contains zero vector or null vector. In this case, the addition and scalar multiplication are trivial.</a:t>
            </a:r>
            <a:endParaRPr lang="en-US" sz="2400" dirty="0">
              <a:latin typeface="Times New Roman" panose="02020603050405020304" pitchFamily="18" charset="0"/>
              <a:cs typeface="Times New Roman" panose="02020603050405020304" pitchFamily="18" charset="0"/>
            </a:endParaRPr>
          </a:p>
        </p:txBody>
      </p:sp>
      <p:sp>
        <p:nvSpPr>
          <p:cNvPr id="12" name="Slide Number Placeholder 11">
            <a:extLst>
              <a:ext uri="{FF2B5EF4-FFF2-40B4-BE49-F238E27FC236}">
                <a16:creationId xmlns:a16="http://schemas.microsoft.com/office/drawing/2014/main" id="{D73C4CB4-68B3-78F7-E1A2-BF8386D76AA7}"/>
              </a:ext>
            </a:extLst>
          </p:cNvPr>
          <p:cNvSpPr>
            <a:spLocks noGrp="1"/>
          </p:cNvSpPr>
          <p:nvPr>
            <p:ph type="sldNum" sz="quarter" idx="12"/>
          </p:nvPr>
        </p:nvSpPr>
        <p:spPr/>
        <p:txBody>
          <a:bodyPr/>
          <a:lstStyle/>
          <a:p>
            <a:fld id="{FDED41F8-FC0F-4085-8150-313B6CF05213}" type="slidenum">
              <a:rPr lang="en-US" smtClean="0"/>
              <a:t>9</a:t>
            </a:fld>
            <a:endParaRPr lang="en-US"/>
          </a:p>
        </p:txBody>
      </p:sp>
    </p:spTree>
    <p:extLst>
      <p:ext uri="{BB962C8B-B14F-4D97-AF65-F5344CB8AC3E}">
        <p14:creationId xmlns:p14="http://schemas.microsoft.com/office/powerpoint/2010/main" val="359785684"/>
      </p:ext>
    </p:extLst>
  </p:cSld>
  <p:clrMapOvr>
    <a:masterClrMapping/>
  </p:clrMapOvr>
  <mc:AlternateContent xmlns:mc="http://schemas.openxmlformats.org/markup-compatibility/2006" xmlns:p14="http://schemas.microsoft.com/office/powerpoint/2010/main">
    <mc:Choice Requires="p14">
      <p:transition spd="slow" p14:dur="2000" advTm="210188"/>
    </mc:Choice>
    <mc:Fallback xmlns="">
      <p:transition spd="slow" advTm="21018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10</a:t>
            </a:fld>
            <a:endParaRPr lang="en-US"/>
          </a:p>
        </p:txBody>
      </p:sp>
      <p:sp>
        <p:nvSpPr>
          <p:cNvPr id="10" name="TextBox 9">
            <a:extLst>
              <a:ext uri="{FF2B5EF4-FFF2-40B4-BE49-F238E27FC236}">
                <a16:creationId xmlns:a16="http://schemas.microsoft.com/office/drawing/2014/main" id="{3B7EEB47-7C97-0320-E3F0-E004A73D0054}"/>
              </a:ext>
            </a:extLst>
          </p:cNvPr>
          <p:cNvSpPr txBox="1"/>
          <p:nvPr/>
        </p:nvSpPr>
        <p:spPr>
          <a:xfrm>
            <a:off x="2932479" y="3157432"/>
            <a:ext cx="5200463" cy="646331"/>
          </a:xfrm>
          <a:prstGeom prst="rect">
            <a:avLst/>
          </a:prstGeom>
          <a:noFill/>
        </p:spPr>
        <p:txBody>
          <a:bodyPr wrap="none" rtlCol="0">
            <a:spAutoFit/>
          </a:bodyPr>
          <a:lstStyle/>
          <a:p>
            <a:pPr algn="l"/>
            <a:r>
              <a:rPr lang="en-US" sz="3600" b="0" i="0" dirty="0">
                <a:solidFill>
                  <a:srgbClr val="FF0000"/>
                </a:solidFill>
                <a:effectLst/>
                <a:latin typeface="Roboto" panose="02000000000000000000" pitchFamily="2" charset="0"/>
              </a:rPr>
              <a:t>What are Equal Vectors?</a:t>
            </a:r>
          </a:p>
        </p:txBody>
      </p:sp>
      <p:sp>
        <p:nvSpPr>
          <p:cNvPr id="12" name="TextBox 11">
            <a:extLst>
              <a:ext uri="{FF2B5EF4-FFF2-40B4-BE49-F238E27FC236}">
                <a16:creationId xmlns:a16="http://schemas.microsoft.com/office/drawing/2014/main" id="{27E3EB8F-DE75-EDFE-BB9B-E92FEDC33661}"/>
              </a:ext>
            </a:extLst>
          </p:cNvPr>
          <p:cNvSpPr txBox="1"/>
          <p:nvPr/>
        </p:nvSpPr>
        <p:spPr>
          <a:xfrm>
            <a:off x="3146488" y="534914"/>
            <a:ext cx="4084773"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What are Equal Vectors?</a:t>
            </a:r>
          </a:p>
        </p:txBody>
      </p:sp>
    </p:spTree>
    <p:extLst>
      <p:ext uri="{BB962C8B-B14F-4D97-AF65-F5344CB8AC3E}">
        <p14:creationId xmlns:p14="http://schemas.microsoft.com/office/powerpoint/2010/main" val="221592216"/>
      </p:ext>
    </p:extLst>
  </p:cSld>
  <p:clrMapOvr>
    <a:masterClrMapping/>
  </p:clrMapOvr>
  <mc:AlternateContent xmlns:mc="http://schemas.openxmlformats.org/markup-compatibility/2006" xmlns:p14="http://schemas.microsoft.com/office/powerpoint/2010/main">
    <mc:Choice Requires="p14">
      <p:transition spd="slow" p14:dur="2000" advTm="170592"/>
    </mc:Choice>
    <mc:Fallback xmlns="">
      <p:transition spd="slow" advTm="17059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011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4084773"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What are Equal Vectors?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51D50F1-AFB6-5611-D7CB-1312C156EA0B}"/>
              </a:ext>
            </a:extLst>
          </p:cNvPr>
          <p:cNvSpPr txBox="1"/>
          <p:nvPr/>
        </p:nvSpPr>
        <p:spPr>
          <a:xfrm>
            <a:off x="2044429" y="1831491"/>
            <a:ext cx="8540886" cy="3408112"/>
          </a:xfrm>
          <a:prstGeom prst="rect">
            <a:avLst/>
          </a:prstGeom>
          <a:noFill/>
        </p:spPr>
        <p:txBody>
          <a:bodyPr wrap="square">
            <a:spAutoFit/>
          </a:bodyPr>
          <a:lstStyle/>
          <a:p>
            <a:pPr algn="just">
              <a:lnSpc>
                <a:spcPct val="200000"/>
              </a:lnSpc>
            </a:pPr>
            <a:r>
              <a:rPr lang="en-US" sz="2800" b="0" i="0" dirty="0">
                <a:solidFill>
                  <a:srgbClr val="333333"/>
                </a:solidFill>
                <a:effectLst/>
                <a:latin typeface="Times New Roman" panose="02020603050405020304" pitchFamily="18" charset="0"/>
                <a:cs typeface="Times New Roman" panose="02020603050405020304" pitchFamily="18" charset="0"/>
              </a:rPr>
              <a:t>The vectors which have the same magnitude and the same direction are called equal vectors. When two vectors are equal, the addressed line segments are parallel. Also, their vector columns are identical.</a:t>
            </a:r>
          </a:p>
        </p:txBody>
      </p:sp>
      <p:sp>
        <p:nvSpPr>
          <p:cNvPr id="12" name="Slide Number Placeholder 11">
            <a:extLst>
              <a:ext uri="{FF2B5EF4-FFF2-40B4-BE49-F238E27FC236}">
                <a16:creationId xmlns:a16="http://schemas.microsoft.com/office/drawing/2014/main" id="{03581A66-B4CD-BBA2-CB87-A48DB59AB746}"/>
              </a:ext>
            </a:extLst>
          </p:cNvPr>
          <p:cNvSpPr>
            <a:spLocks noGrp="1"/>
          </p:cNvSpPr>
          <p:nvPr>
            <p:ph type="sldNum" sz="quarter" idx="12"/>
          </p:nvPr>
        </p:nvSpPr>
        <p:spPr/>
        <p:txBody>
          <a:bodyPr/>
          <a:lstStyle/>
          <a:p>
            <a:fld id="{FDED41F8-FC0F-4085-8150-313B6CF05213}" type="slidenum">
              <a:rPr lang="en-US" smtClean="0"/>
              <a:t>11</a:t>
            </a:fld>
            <a:endParaRPr lang="en-US"/>
          </a:p>
        </p:txBody>
      </p:sp>
    </p:spTree>
    <p:extLst>
      <p:ext uri="{BB962C8B-B14F-4D97-AF65-F5344CB8AC3E}">
        <p14:creationId xmlns:p14="http://schemas.microsoft.com/office/powerpoint/2010/main" val="3748033326"/>
      </p:ext>
    </p:extLst>
  </p:cSld>
  <p:clrMapOvr>
    <a:masterClrMapping/>
  </p:clrMapOvr>
  <mc:AlternateContent xmlns:mc="http://schemas.openxmlformats.org/markup-compatibility/2006" xmlns:p14="http://schemas.microsoft.com/office/powerpoint/2010/main">
    <mc:Choice Requires="p14">
      <p:transition spd="slow" p14:dur="2000" advTm="250056"/>
    </mc:Choice>
    <mc:Fallback xmlns="">
      <p:transition spd="slow" advTm="25005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12</a:t>
            </a:fld>
            <a:endParaRPr lang="en-US"/>
          </a:p>
        </p:txBody>
      </p:sp>
      <p:sp>
        <p:nvSpPr>
          <p:cNvPr id="10" name="TextBox 9">
            <a:extLst>
              <a:ext uri="{FF2B5EF4-FFF2-40B4-BE49-F238E27FC236}">
                <a16:creationId xmlns:a16="http://schemas.microsoft.com/office/drawing/2014/main" id="{3B7EEB47-7C97-0320-E3F0-E004A73D0054}"/>
              </a:ext>
            </a:extLst>
          </p:cNvPr>
          <p:cNvSpPr txBox="1"/>
          <p:nvPr/>
        </p:nvSpPr>
        <p:spPr>
          <a:xfrm>
            <a:off x="2932479" y="3157432"/>
            <a:ext cx="4586512" cy="646331"/>
          </a:xfrm>
          <a:prstGeom prst="rect">
            <a:avLst/>
          </a:prstGeom>
          <a:noFill/>
        </p:spPr>
        <p:txBody>
          <a:bodyPr wrap="none" rtlCol="0">
            <a:spAutoFit/>
          </a:bodyPr>
          <a:lstStyle/>
          <a:p>
            <a:r>
              <a:rPr lang="en-US" sz="3600" b="0" i="0" dirty="0">
                <a:solidFill>
                  <a:srgbClr val="FF0000"/>
                </a:solidFill>
                <a:effectLst/>
                <a:latin typeface="Roboto" panose="02000000000000000000" pitchFamily="2" charset="0"/>
              </a:rPr>
              <a:t>Vector Space Axioms</a:t>
            </a:r>
            <a:endParaRPr lang="en-US" sz="3600" b="1" dirty="0">
              <a:solidFill>
                <a:srgbClr val="FF0000"/>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27E3EB8F-DE75-EDFE-BB9B-E92FEDC33661}"/>
              </a:ext>
            </a:extLst>
          </p:cNvPr>
          <p:cNvSpPr txBox="1"/>
          <p:nvPr/>
        </p:nvSpPr>
        <p:spPr>
          <a:xfrm>
            <a:off x="3146488" y="534914"/>
            <a:ext cx="3608680" cy="523220"/>
          </a:xfrm>
          <a:prstGeom prst="rect">
            <a:avLst/>
          </a:prstGeom>
          <a:noFill/>
        </p:spPr>
        <p:txBody>
          <a:bodyPr wrap="none" rtlCol="0">
            <a:spAutoFit/>
          </a:bodyPr>
          <a:lstStyle/>
          <a:p>
            <a:r>
              <a:rPr lang="en-US" sz="2800" b="0" i="0" dirty="0">
                <a:solidFill>
                  <a:schemeClr val="bg1"/>
                </a:solidFill>
                <a:effectLst/>
                <a:latin typeface="Roboto" panose="02000000000000000000" pitchFamily="2" charset="0"/>
              </a:rPr>
              <a:t>Vector Space Axioms</a:t>
            </a:r>
            <a:endParaRPr lang="en-US" sz="28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82091231"/>
      </p:ext>
    </p:extLst>
  </p:cSld>
  <p:clrMapOvr>
    <a:masterClrMapping/>
  </p:clrMapOvr>
  <mc:AlternateContent xmlns:mc="http://schemas.openxmlformats.org/markup-compatibility/2006" xmlns:p14="http://schemas.microsoft.com/office/powerpoint/2010/main">
    <mc:Choice Requires="p14">
      <p:transition spd="slow" p14:dur="2000" advTm="223235"/>
    </mc:Choice>
    <mc:Fallback xmlns="">
      <p:transition spd="slow" advTm="22323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41718" y="64305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2650377" y="543490"/>
            <a:ext cx="4971233" cy="1754326"/>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   </a:t>
            </a:r>
            <a:r>
              <a:rPr lang="en-US" sz="3600" b="0" i="0" dirty="0">
                <a:solidFill>
                  <a:schemeClr val="bg1"/>
                </a:solidFill>
                <a:effectLst/>
                <a:latin typeface="Roboto" panose="02000000000000000000" pitchFamily="2" charset="0"/>
              </a:rPr>
              <a:t>Vector Space Axioms</a:t>
            </a:r>
          </a:p>
          <a:p>
            <a:endParaRPr lang="en-US" sz="3600" b="0" i="0" dirty="0">
              <a:solidFill>
                <a:schemeClr val="bg1"/>
              </a:solidFill>
              <a:effectLst/>
              <a:latin typeface="Roboto" panose="02000000000000000000" pitchFamily="2" charset="0"/>
            </a:endParaRPr>
          </a:p>
          <a:p>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Slide Number Placeholder 11">
            <a:extLst>
              <a:ext uri="{FF2B5EF4-FFF2-40B4-BE49-F238E27FC236}">
                <a16:creationId xmlns:a16="http://schemas.microsoft.com/office/drawing/2014/main" id="{20AE9F79-64CC-774C-408F-4CE8D8C7D6A5}"/>
              </a:ext>
            </a:extLst>
          </p:cNvPr>
          <p:cNvSpPr>
            <a:spLocks noGrp="1"/>
          </p:cNvSpPr>
          <p:nvPr>
            <p:ph type="sldNum" sz="quarter" idx="12"/>
          </p:nvPr>
        </p:nvSpPr>
        <p:spPr/>
        <p:txBody>
          <a:bodyPr/>
          <a:lstStyle/>
          <a:p>
            <a:fld id="{FDED41F8-FC0F-4085-8150-313B6CF05213}" type="slidenum">
              <a:rPr lang="en-US" smtClean="0"/>
              <a:t>13</a:t>
            </a:fld>
            <a:endParaRPr lang="en-US"/>
          </a:p>
        </p:txBody>
      </p:sp>
      <p:sp>
        <p:nvSpPr>
          <p:cNvPr id="10" name="TextBox 9">
            <a:extLst>
              <a:ext uri="{FF2B5EF4-FFF2-40B4-BE49-F238E27FC236}">
                <a16:creationId xmlns:a16="http://schemas.microsoft.com/office/drawing/2014/main" id="{CD515CBA-B587-6699-02FB-603BDC3831C1}"/>
              </a:ext>
            </a:extLst>
          </p:cNvPr>
          <p:cNvSpPr txBox="1"/>
          <p:nvPr/>
        </p:nvSpPr>
        <p:spPr>
          <a:xfrm>
            <a:off x="1864407" y="2372054"/>
            <a:ext cx="8495550" cy="1953868"/>
          </a:xfrm>
          <a:prstGeom prst="rect">
            <a:avLst/>
          </a:prstGeom>
          <a:noFill/>
        </p:spPr>
        <p:txBody>
          <a:bodyPr wrap="square">
            <a:spAutoFit/>
          </a:bodyPr>
          <a:lstStyle/>
          <a:p>
            <a:pPr algn="just">
              <a:lnSpc>
                <a:spcPct val="150000"/>
              </a:lnSpc>
            </a:pPr>
            <a:r>
              <a:rPr lang="en-US" sz="2800" b="0" i="0" dirty="0">
                <a:solidFill>
                  <a:srgbClr val="333333"/>
                </a:solidFill>
                <a:effectLst/>
                <a:latin typeface="Times New Roman" panose="02020603050405020304" pitchFamily="18" charset="0"/>
                <a:cs typeface="Times New Roman" panose="02020603050405020304" pitchFamily="18" charset="0"/>
              </a:rPr>
              <a:t>All the axioms should be universally quantified. For vector addition and scalar multiplication, it should obey some of the axioms. Here eight axiom rules are given.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4240208"/>
      </p:ext>
    </p:extLst>
  </p:cSld>
  <p:clrMapOvr>
    <a:masterClrMapping/>
  </p:clrMapOvr>
  <mc:AlternateContent xmlns:mc="http://schemas.openxmlformats.org/markup-compatibility/2006" xmlns:p14="http://schemas.microsoft.com/office/powerpoint/2010/main">
    <mc:Choice Requires="p14">
      <p:transition spd="slow" p14:dur="2000" advTm="151261"/>
    </mc:Choice>
    <mc:Fallback xmlns="">
      <p:transition spd="slow" advTm="15126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14</a:t>
            </a:fld>
            <a:endParaRPr lang="en-US"/>
          </a:p>
        </p:txBody>
      </p:sp>
      <p:sp>
        <p:nvSpPr>
          <p:cNvPr id="10" name="TextBox 9">
            <a:extLst>
              <a:ext uri="{FF2B5EF4-FFF2-40B4-BE49-F238E27FC236}">
                <a16:creationId xmlns:a16="http://schemas.microsoft.com/office/drawing/2014/main" id="{3B7EEB47-7C97-0320-E3F0-E004A73D0054}"/>
              </a:ext>
            </a:extLst>
          </p:cNvPr>
          <p:cNvSpPr txBox="1"/>
          <p:nvPr/>
        </p:nvSpPr>
        <p:spPr>
          <a:xfrm>
            <a:off x="2932479" y="3157432"/>
            <a:ext cx="6011710" cy="1200329"/>
          </a:xfrm>
          <a:prstGeom prst="rect">
            <a:avLst/>
          </a:prstGeom>
          <a:noFill/>
        </p:spPr>
        <p:txBody>
          <a:bodyPr wrap="none" rtlCol="0">
            <a:spAutoFit/>
          </a:bodyPr>
          <a:lstStyle/>
          <a:p>
            <a:r>
              <a:rPr lang="en-US" sz="3600" b="1" dirty="0">
                <a:solidFill>
                  <a:srgbClr val="FF0000"/>
                </a:solidFill>
                <a:cs typeface="Tajawal Medium" panose="00000600000000000000" pitchFamily="2" charset="-78"/>
              </a:rPr>
              <a:t>Conditions for Vector Addition</a:t>
            </a:r>
          </a:p>
          <a:p>
            <a:endParaRPr lang="en-US" sz="3600" b="1" dirty="0">
              <a:solidFill>
                <a:srgbClr val="FF0000"/>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27E3EB8F-DE75-EDFE-BB9B-E92FEDC33661}"/>
              </a:ext>
            </a:extLst>
          </p:cNvPr>
          <p:cNvSpPr txBox="1"/>
          <p:nvPr/>
        </p:nvSpPr>
        <p:spPr>
          <a:xfrm>
            <a:off x="3146488" y="534914"/>
            <a:ext cx="4711418" cy="523220"/>
          </a:xfrm>
          <a:prstGeom prst="rect">
            <a:avLst/>
          </a:prstGeom>
          <a:noFill/>
        </p:spPr>
        <p:txBody>
          <a:bodyPr wrap="none" rtlCol="0">
            <a:spAutoFit/>
          </a:bodyPr>
          <a:lstStyle/>
          <a:p>
            <a:r>
              <a:rPr lang="en-US" sz="2800" b="1" dirty="0">
                <a:solidFill>
                  <a:schemeClr val="bg1"/>
                </a:solidFill>
                <a:cs typeface="Tajawal Medium" panose="00000600000000000000" pitchFamily="2" charset="-78"/>
              </a:rPr>
              <a:t>Conditions for Vector Addition</a:t>
            </a:r>
          </a:p>
        </p:txBody>
      </p:sp>
    </p:spTree>
    <p:extLst>
      <p:ext uri="{BB962C8B-B14F-4D97-AF65-F5344CB8AC3E}">
        <p14:creationId xmlns:p14="http://schemas.microsoft.com/office/powerpoint/2010/main" val="3389020887"/>
      </p:ext>
    </p:extLst>
  </p:cSld>
  <p:clrMapOvr>
    <a:masterClrMapping/>
  </p:clrMapOvr>
  <mc:AlternateContent xmlns:mc="http://schemas.openxmlformats.org/markup-compatibility/2006" xmlns:p14="http://schemas.microsoft.com/office/powerpoint/2010/main">
    <mc:Choice Requires="p14">
      <p:transition spd="slow" p14:dur="2000" advTm="112438"/>
    </mc:Choice>
    <mc:Fallback xmlns="">
      <p:transition spd="slow" advTm="11243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3180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3" y="-36946"/>
            <a:ext cx="9533101" cy="1610200"/>
          </a:xfrm>
          <a:prstGeom prst="rect">
            <a:avLst/>
          </a:prstGeom>
        </p:spPr>
      </p:pic>
      <p:sp>
        <p:nvSpPr>
          <p:cNvPr id="7" name="TextBox 6"/>
          <p:cNvSpPr txBox="1"/>
          <p:nvPr/>
        </p:nvSpPr>
        <p:spPr>
          <a:xfrm>
            <a:off x="2659613" y="543490"/>
            <a:ext cx="4913461" cy="523220"/>
          </a:xfrm>
          <a:prstGeom prst="rect">
            <a:avLst/>
          </a:prstGeom>
          <a:noFill/>
        </p:spPr>
        <p:txBody>
          <a:bodyPr wrap="none" rtlCol="0">
            <a:spAutoFit/>
          </a:bodyPr>
          <a:lstStyle/>
          <a:p>
            <a:pPr algn="l"/>
            <a:r>
              <a:rPr lang="en-US" sz="2800" b="1" i="0" dirty="0">
                <a:solidFill>
                  <a:schemeClr val="bg1"/>
                </a:solidFill>
                <a:effectLst/>
                <a:latin typeface="Times New Roman" panose="02020603050405020304" pitchFamily="18" charset="0"/>
                <a:cs typeface="Times New Roman" panose="02020603050405020304" pitchFamily="18" charset="0"/>
              </a:rPr>
              <a:t>Conditions for Vector Addition</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A4DA37AC-21DA-BA78-DEF6-7B05B6290749}"/>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11" name="TextBox 10">
            <a:extLst>
              <a:ext uri="{FF2B5EF4-FFF2-40B4-BE49-F238E27FC236}">
                <a16:creationId xmlns:a16="http://schemas.microsoft.com/office/drawing/2014/main" id="{265BE0F7-56C5-A19A-7C77-12CD64E6A0F2}"/>
              </a:ext>
            </a:extLst>
          </p:cNvPr>
          <p:cNvSpPr txBox="1"/>
          <p:nvPr/>
        </p:nvSpPr>
        <p:spPr>
          <a:xfrm>
            <a:off x="2286000" y="1782804"/>
            <a:ext cx="7830765" cy="4042453"/>
          </a:xfrm>
          <a:prstGeom prst="rect">
            <a:avLst/>
          </a:prstGeom>
          <a:noFill/>
        </p:spPr>
        <p:txBody>
          <a:bodyPr wrap="square">
            <a:spAutoFit/>
          </a:bodyPr>
          <a:lstStyle/>
          <a:p>
            <a:r>
              <a:rPr lang="en-US" sz="2400" b="1" i="0" dirty="0">
                <a:solidFill>
                  <a:srgbClr val="333333"/>
                </a:solidFill>
                <a:effectLst/>
                <a:latin typeface="Times New Roman" panose="02020603050405020304" pitchFamily="18" charset="0"/>
                <a:cs typeface="Times New Roman" panose="02020603050405020304" pitchFamily="18" charset="0"/>
              </a:rPr>
              <a:t>An operation vector addition ‘ + ‘ must satisfy the following conditions:</a:t>
            </a:r>
          </a:p>
          <a:p>
            <a:endParaRPr lang="en-US" sz="2400" b="1" dirty="0">
              <a:solidFill>
                <a:srgbClr val="333333"/>
              </a:solidFill>
              <a:latin typeface="Times New Roman" panose="02020603050405020304" pitchFamily="18" charset="0"/>
              <a:cs typeface="Times New Roman" panose="02020603050405020304" pitchFamily="18" charset="0"/>
            </a:endParaRPr>
          </a:p>
          <a:p>
            <a:pPr algn="l">
              <a:lnSpc>
                <a:spcPct val="200000"/>
              </a:lnSpc>
              <a:buFont typeface="Arial" panose="020B0604020202020204" pitchFamily="34" charset="0"/>
              <a:buChar char="•"/>
            </a:pPr>
            <a:r>
              <a:rPr lang="en-US" sz="2400" b="0" i="0" dirty="0">
                <a:solidFill>
                  <a:srgbClr val="333333"/>
                </a:solidFill>
                <a:effectLst/>
                <a:latin typeface="Times New Roman" panose="02020603050405020304" pitchFamily="18" charset="0"/>
                <a:cs typeface="Times New Roman" panose="02020603050405020304" pitchFamily="18" charset="0"/>
              </a:rPr>
              <a:t>Commutative Law.</a:t>
            </a:r>
          </a:p>
          <a:p>
            <a:pPr algn="l">
              <a:lnSpc>
                <a:spcPct val="200000"/>
              </a:lnSpc>
              <a:buFont typeface="Arial" panose="020B0604020202020204" pitchFamily="34" charset="0"/>
              <a:buChar char="•"/>
            </a:pPr>
            <a:r>
              <a:rPr lang="en-US" sz="2400" b="0" i="0" dirty="0">
                <a:solidFill>
                  <a:srgbClr val="333333"/>
                </a:solidFill>
                <a:effectLst/>
                <a:latin typeface="Times New Roman" panose="02020603050405020304" pitchFamily="18" charset="0"/>
                <a:cs typeface="Times New Roman" panose="02020603050405020304" pitchFamily="18" charset="0"/>
              </a:rPr>
              <a:t>Associative Law</a:t>
            </a:r>
            <a:r>
              <a:rPr lang="en-US" sz="2400" dirty="0">
                <a:solidFill>
                  <a:srgbClr val="333333"/>
                </a:solidFill>
                <a:latin typeface="Times New Roman" panose="02020603050405020304" pitchFamily="18" charset="0"/>
                <a:cs typeface="Times New Roman" panose="02020603050405020304" pitchFamily="18" charset="0"/>
              </a:rPr>
              <a:t>.</a:t>
            </a:r>
            <a:endParaRPr lang="en-US" sz="2400" b="0" i="0" dirty="0">
              <a:solidFill>
                <a:srgbClr val="333333"/>
              </a:solidFill>
              <a:effectLst/>
              <a:latin typeface="Times New Roman" panose="02020603050405020304" pitchFamily="18" charset="0"/>
              <a:cs typeface="Times New Roman" panose="02020603050405020304" pitchFamily="18" charset="0"/>
            </a:endParaRPr>
          </a:p>
          <a:p>
            <a:pPr algn="l">
              <a:lnSpc>
                <a:spcPct val="200000"/>
              </a:lnSpc>
              <a:buFont typeface="Arial" panose="020B0604020202020204" pitchFamily="34" charset="0"/>
              <a:buChar char="•"/>
            </a:pPr>
            <a:r>
              <a:rPr lang="en-US" sz="2400" b="0" i="0" dirty="0">
                <a:solidFill>
                  <a:srgbClr val="333333"/>
                </a:solidFill>
                <a:effectLst/>
                <a:latin typeface="Times New Roman" panose="02020603050405020304" pitchFamily="18" charset="0"/>
                <a:cs typeface="Times New Roman" panose="02020603050405020304" pitchFamily="18" charset="0"/>
              </a:rPr>
              <a:t> Additive Identity. </a:t>
            </a:r>
          </a:p>
          <a:p>
            <a:pPr algn="l">
              <a:lnSpc>
                <a:spcPct val="200000"/>
              </a:lnSpc>
              <a:buFont typeface="Arial" panose="020B0604020202020204" pitchFamily="34" charset="0"/>
              <a:buChar char="•"/>
            </a:pPr>
            <a:r>
              <a:rPr lang="en-US" sz="2400" b="0" i="0" dirty="0">
                <a:solidFill>
                  <a:srgbClr val="333333"/>
                </a:solidFill>
                <a:effectLst/>
                <a:latin typeface="Times New Roman" panose="02020603050405020304" pitchFamily="18" charset="0"/>
                <a:cs typeface="Times New Roman" panose="02020603050405020304" pitchFamily="18" charset="0"/>
              </a:rPr>
              <a:t>Additive inverse.</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6706398"/>
      </p:ext>
    </p:extLst>
  </p:cSld>
  <p:clrMapOvr>
    <a:masterClrMapping/>
  </p:clrMapOvr>
  <mc:AlternateContent xmlns:mc="http://schemas.openxmlformats.org/markup-compatibility/2006" xmlns:p14="http://schemas.microsoft.com/office/powerpoint/2010/main">
    <mc:Choice Requires="p14">
      <p:transition spd="slow" p14:dur="2000" advTm="133998"/>
    </mc:Choice>
    <mc:Fallback xmlns="">
      <p:transition spd="slow" advTm="13399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216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3" y="-36946"/>
            <a:ext cx="9533101" cy="1610200"/>
          </a:xfrm>
          <a:prstGeom prst="rect">
            <a:avLst/>
          </a:prstGeom>
        </p:spPr>
      </p:pic>
      <p:sp>
        <p:nvSpPr>
          <p:cNvPr id="7" name="TextBox 6"/>
          <p:cNvSpPr txBox="1"/>
          <p:nvPr/>
        </p:nvSpPr>
        <p:spPr>
          <a:xfrm>
            <a:off x="2659613" y="543490"/>
            <a:ext cx="5436104" cy="523220"/>
          </a:xfrm>
          <a:prstGeom prst="rect">
            <a:avLst/>
          </a:prstGeom>
          <a:noFill/>
        </p:spPr>
        <p:txBody>
          <a:bodyPr wrap="none" rtlCol="0">
            <a:spAutoFit/>
          </a:bodyPr>
          <a:lstStyle/>
          <a:p>
            <a:pPr algn="l"/>
            <a:r>
              <a:rPr lang="en-US" sz="2800" b="0" i="0" dirty="0">
                <a:solidFill>
                  <a:schemeClr val="bg1"/>
                </a:solidFill>
                <a:effectLst/>
                <a:latin typeface="Times New Roman" panose="02020603050405020304" pitchFamily="18" charset="0"/>
                <a:cs typeface="Times New Roman" panose="02020603050405020304" pitchFamily="18" charset="0"/>
              </a:rPr>
              <a:t>First Condition - Commutative Law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ounded Rectangle 8"/>
          <p:cNvSpPr/>
          <p:nvPr/>
        </p:nvSpPr>
        <p:spPr>
          <a:xfrm>
            <a:off x="3278909" y="3103418"/>
            <a:ext cx="775855" cy="74814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lide Number Placeholder 9">
            <a:extLst>
              <a:ext uri="{FF2B5EF4-FFF2-40B4-BE49-F238E27FC236}">
                <a16:creationId xmlns:a16="http://schemas.microsoft.com/office/drawing/2014/main" id="{FA240B5A-F371-CFCF-7F4C-DB2020E99ECF}"/>
              </a:ext>
            </a:extLst>
          </p:cNvPr>
          <p:cNvSpPr>
            <a:spLocks noGrp="1"/>
          </p:cNvSpPr>
          <p:nvPr>
            <p:ph type="sldNum" sz="quarter" idx="12"/>
          </p:nvPr>
        </p:nvSpPr>
        <p:spPr/>
        <p:txBody>
          <a:bodyPr/>
          <a:lstStyle/>
          <a:p>
            <a:fld id="{FDED41F8-FC0F-4085-8150-313B6CF05213}" type="slidenum">
              <a:rPr lang="en-US" smtClean="0"/>
              <a:t>16</a:t>
            </a:fld>
            <a:endParaRPr lang="en-US"/>
          </a:p>
        </p:txBody>
      </p:sp>
      <p:sp>
        <p:nvSpPr>
          <p:cNvPr id="13" name="TextBox 12">
            <a:extLst>
              <a:ext uri="{FF2B5EF4-FFF2-40B4-BE49-F238E27FC236}">
                <a16:creationId xmlns:a16="http://schemas.microsoft.com/office/drawing/2014/main" id="{5B7E1DB6-E808-B2E6-FCD9-CF4018DEADDA}"/>
              </a:ext>
            </a:extLst>
          </p:cNvPr>
          <p:cNvSpPr txBox="1"/>
          <p:nvPr/>
        </p:nvSpPr>
        <p:spPr>
          <a:xfrm>
            <a:off x="2165995" y="2031104"/>
            <a:ext cx="8385244" cy="3477875"/>
          </a:xfrm>
          <a:prstGeom prst="rect">
            <a:avLst/>
          </a:prstGeom>
          <a:noFill/>
        </p:spPr>
        <p:txBody>
          <a:bodyPr wrap="square">
            <a:spAutoFit/>
          </a:bodyPr>
          <a:lstStyle/>
          <a:p>
            <a:pPr algn="l"/>
            <a:r>
              <a:rPr lang="en-US" sz="3200" b="1" i="0" dirty="0">
                <a:solidFill>
                  <a:srgbClr val="333333"/>
                </a:solidFill>
                <a:effectLst/>
                <a:latin typeface="Times New Roman" panose="02020603050405020304" pitchFamily="18" charset="0"/>
                <a:cs typeface="Times New Roman" panose="02020603050405020304" pitchFamily="18" charset="0"/>
              </a:rPr>
              <a:t>Closure : If x and y are any vectors in the vector space V, then x + y belongs to V</a:t>
            </a:r>
          </a:p>
          <a:p>
            <a:pPr algn="l"/>
            <a:endParaRPr lang="en-US" sz="3200" b="0" i="0" dirty="0">
              <a:solidFill>
                <a:srgbClr val="333333"/>
              </a:solidFill>
              <a:effectLst/>
              <a:latin typeface="Times New Roman" panose="02020603050405020304" pitchFamily="18" charset="0"/>
              <a:cs typeface="Times New Roman" panose="02020603050405020304" pitchFamily="18" charset="0"/>
            </a:endParaRPr>
          </a:p>
          <a:p>
            <a:pPr algn="l"/>
            <a:r>
              <a:rPr lang="en-US" sz="3200" b="0" i="0" dirty="0">
                <a:solidFill>
                  <a:srgbClr val="333333"/>
                </a:solidFill>
                <a:effectLst/>
                <a:latin typeface="Times New Roman" panose="02020603050405020304" pitchFamily="18" charset="0"/>
                <a:cs typeface="Times New Roman" panose="02020603050405020304" pitchFamily="18" charset="0"/>
              </a:rPr>
              <a:t>1- Commutative Law : For all vectors x and y in V, then x + y = y + x</a:t>
            </a:r>
          </a:p>
          <a:p>
            <a:pPr algn="l"/>
            <a:endParaRPr lang="en-US" sz="3200" b="0" i="0" dirty="0">
              <a:solidFill>
                <a:srgbClr val="333333"/>
              </a:solidFill>
              <a:effectLst/>
              <a:latin typeface="Times New Roman" panose="02020603050405020304" pitchFamily="18" charset="0"/>
              <a:cs typeface="Times New Roman" panose="02020603050405020304" pitchFamily="18" charset="0"/>
            </a:endParaRPr>
          </a:p>
          <a:p>
            <a:pPr algn="l"/>
            <a:endParaRPr lang="en-US" sz="2800" b="0" i="0" dirty="0">
              <a:solidFill>
                <a:srgbClr val="333333"/>
              </a:solidFill>
              <a:effectLst/>
              <a:latin typeface="Roboto" panose="02000000000000000000" pitchFamily="2" charset="0"/>
            </a:endParaRPr>
          </a:p>
        </p:txBody>
      </p:sp>
    </p:spTree>
    <p:extLst>
      <p:ext uri="{BB962C8B-B14F-4D97-AF65-F5344CB8AC3E}">
        <p14:creationId xmlns:p14="http://schemas.microsoft.com/office/powerpoint/2010/main" val="2081052589"/>
      </p:ext>
    </p:extLst>
  </p:cSld>
  <p:clrMapOvr>
    <a:masterClrMapping/>
  </p:clrMapOvr>
  <mc:AlternateContent xmlns:mc="http://schemas.openxmlformats.org/markup-compatibility/2006" xmlns:p14="http://schemas.microsoft.com/office/powerpoint/2010/main">
    <mc:Choice Requires="p14">
      <p:transition spd="slow" p14:dur="2000" advTm="250027"/>
    </mc:Choice>
    <mc:Fallback xmlns="">
      <p:transition spd="slow" advTm="25002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216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3" y="-36946"/>
            <a:ext cx="9533101" cy="1610200"/>
          </a:xfrm>
          <a:prstGeom prst="rect">
            <a:avLst/>
          </a:prstGeom>
        </p:spPr>
      </p:pic>
      <p:sp>
        <p:nvSpPr>
          <p:cNvPr id="7" name="TextBox 6"/>
          <p:cNvSpPr txBox="1"/>
          <p:nvPr/>
        </p:nvSpPr>
        <p:spPr>
          <a:xfrm>
            <a:off x="2659613" y="543490"/>
            <a:ext cx="6468246" cy="584775"/>
          </a:xfrm>
          <a:prstGeom prst="rect">
            <a:avLst/>
          </a:prstGeom>
          <a:noFill/>
        </p:spPr>
        <p:txBody>
          <a:bodyPr wrap="none" rtlCol="0">
            <a:spAutoFit/>
          </a:bodyPr>
          <a:lstStyle/>
          <a:p>
            <a:pPr algn="l"/>
            <a:r>
              <a:rPr lang="en-US" sz="3200" b="0" i="0" dirty="0">
                <a:solidFill>
                  <a:schemeClr val="bg1"/>
                </a:solidFill>
                <a:effectLst/>
                <a:latin typeface="Times New Roman" panose="02020603050405020304" pitchFamily="18" charset="0"/>
                <a:cs typeface="Times New Roman" panose="02020603050405020304" pitchFamily="18" charset="0"/>
              </a:rPr>
              <a:t>Second Condition - Associative Law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ounded Rectangle 8"/>
          <p:cNvSpPr/>
          <p:nvPr/>
        </p:nvSpPr>
        <p:spPr>
          <a:xfrm>
            <a:off x="3278909" y="3103418"/>
            <a:ext cx="775855" cy="74814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lide Number Placeholder 9">
            <a:extLst>
              <a:ext uri="{FF2B5EF4-FFF2-40B4-BE49-F238E27FC236}">
                <a16:creationId xmlns:a16="http://schemas.microsoft.com/office/drawing/2014/main" id="{FA240B5A-F371-CFCF-7F4C-DB2020E99ECF}"/>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13" name="TextBox 12">
            <a:extLst>
              <a:ext uri="{FF2B5EF4-FFF2-40B4-BE49-F238E27FC236}">
                <a16:creationId xmlns:a16="http://schemas.microsoft.com/office/drawing/2014/main" id="{5B7E1DB6-E808-B2E6-FCD9-CF4018DEADDA}"/>
              </a:ext>
            </a:extLst>
          </p:cNvPr>
          <p:cNvSpPr txBox="1"/>
          <p:nvPr/>
        </p:nvSpPr>
        <p:spPr>
          <a:xfrm>
            <a:off x="2214633" y="1691495"/>
            <a:ext cx="8385244" cy="2985433"/>
          </a:xfrm>
          <a:prstGeom prst="rect">
            <a:avLst/>
          </a:prstGeom>
          <a:noFill/>
        </p:spPr>
        <p:txBody>
          <a:bodyPr wrap="square">
            <a:spAutoFit/>
          </a:bodyPr>
          <a:lstStyle/>
          <a:p>
            <a:pPr algn="l"/>
            <a:r>
              <a:rPr lang="en-US" sz="3200" b="1" i="0" dirty="0">
                <a:solidFill>
                  <a:srgbClr val="333333"/>
                </a:solidFill>
                <a:effectLst/>
                <a:latin typeface="Times New Roman" panose="02020603050405020304" pitchFamily="18" charset="0"/>
                <a:cs typeface="Times New Roman" panose="02020603050405020304" pitchFamily="18" charset="0"/>
              </a:rPr>
              <a:t>Closure : If x and y are any vectors in the vector space V, then x + y belongs to V</a:t>
            </a:r>
          </a:p>
          <a:p>
            <a:pPr algn="l"/>
            <a:endParaRPr lang="en-US" sz="3200" b="0" i="0" dirty="0">
              <a:solidFill>
                <a:srgbClr val="333333"/>
              </a:solidFill>
              <a:effectLst/>
              <a:latin typeface="Times New Roman" panose="02020603050405020304" pitchFamily="18" charset="0"/>
              <a:cs typeface="Times New Roman" panose="02020603050405020304" pitchFamily="18" charset="0"/>
            </a:endParaRPr>
          </a:p>
          <a:p>
            <a:pPr algn="l"/>
            <a:r>
              <a:rPr lang="en-US" sz="3200" b="0" i="0" dirty="0">
                <a:solidFill>
                  <a:srgbClr val="333333"/>
                </a:solidFill>
                <a:effectLst/>
                <a:latin typeface="Times New Roman" panose="02020603050405020304" pitchFamily="18" charset="0"/>
                <a:cs typeface="Times New Roman" panose="02020603050405020304" pitchFamily="18" charset="0"/>
              </a:rPr>
              <a:t>2- Associative Law : For all vectors x, y and z in V, then x + (y + z) = (x + y) + z</a:t>
            </a:r>
          </a:p>
          <a:p>
            <a:pPr algn="l"/>
            <a:endParaRPr lang="en-US" sz="2800" b="0" i="0" dirty="0">
              <a:solidFill>
                <a:srgbClr val="333333"/>
              </a:solidFill>
              <a:effectLst/>
              <a:latin typeface="Roboto" panose="02000000000000000000" pitchFamily="2" charset="0"/>
            </a:endParaRPr>
          </a:p>
        </p:txBody>
      </p:sp>
    </p:spTree>
    <p:extLst>
      <p:ext uri="{BB962C8B-B14F-4D97-AF65-F5344CB8AC3E}">
        <p14:creationId xmlns:p14="http://schemas.microsoft.com/office/powerpoint/2010/main" val="3700696939"/>
      </p:ext>
    </p:extLst>
  </p:cSld>
  <p:clrMapOvr>
    <a:masterClrMapping/>
  </p:clrMapOvr>
  <mc:AlternateContent xmlns:mc="http://schemas.openxmlformats.org/markup-compatibility/2006" xmlns:p14="http://schemas.microsoft.com/office/powerpoint/2010/main">
    <mc:Choice Requires="p14">
      <p:transition spd="slow" p14:dur="2000" advTm="210010"/>
    </mc:Choice>
    <mc:Fallback xmlns="">
      <p:transition spd="slow" advTm="21001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11204" y="65486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1247838" cy="1610200"/>
          </a:xfrm>
          <a:prstGeom prst="rect">
            <a:avLst/>
          </a:prstGeom>
        </p:spPr>
      </p:pic>
      <p:sp>
        <p:nvSpPr>
          <p:cNvPr id="7" name="TextBox 6"/>
          <p:cNvSpPr txBox="1"/>
          <p:nvPr/>
        </p:nvSpPr>
        <p:spPr>
          <a:xfrm>
            <a:off x="2650377" y="543490"/>
            <a:ext cx="5804218"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b="0" i="0" dirty="0">
                <a:solidFill>
                  <a:schemeClr val="bg1"/>
                </a:solidFill>
                <a:effectLst/>
                <a:latin typeface="Times New Roman" panose="02020603050405020304" pitchFamily="18" charset="0"/>
                <a:cs typeface="Times New Roman" panose="02020603050405020304" pitchFamily="18" charset="0"/>
              </a:rPr>
              <a:t>Third Condition – Additive Identity</a:t>
            </a:r>
          </a:p>
          <a:p>
            <a:endParaRPr lang="en-US" sz="2800" b="0" i="0" dirty="0">
              <a:solidFill>
                <a:schemeClr val="bg1"/>
              </a:solidFill>
              <a:effectLst/>
              <a:latin typeface="Roboto" panose="02000000000000000000" pitchFamily="2" charset="0"/>
            </a:endParaRPr>
          </a:p>
          <a:p>
            <a:endParaRPr lang="en-US" sz="2800" b="0" i="0" dirty="0">
              <a:solidFill>
                <a:schemeClr val="bg1"/>
              </a:solidFill>
              <a:effectLst/>
              <a:latin typeface="Roboto" panose="02000000000000000000" pitchFamily="2" charset="0"/>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56915" y="1512875"/>
            <a:ext cx="9666288" cy="400110"/>
          </a:xfrm>
          <a:prstGeom prst="rect">
            <a:avLst/>
          </a:prstGeom>
          <a:noFill/>
        </p:spPr>
        <p:txBody>
          <a:bodyPr wrap="square" rtlCol="0">
            <a:spAutoFit/>
          </a:bodyPr>
          <a:lstStyle/>
          <a:p>
            <a:endParaRPr lang="en-US" sz="1000" dirty="0"/>
          </a:p>
          <a:p>
            <a:endParaRPr lang="en-US" sz="1000" dirty="0"/>
          </a:p>
        </p:txBody>
      </p:sp>
      <p:sp>
        <p:nvSpPr>
          <p:cNvPr id="10" name="Oval 9"/>
          <p:cNvSpPr/>
          <p:nvPr/>
        </p:nvSpPr>
        <p:spPr>
          <a:xfrm>
            <a:off x="4110182" y="3094182"/>
            <a:ext cx="1551709" cy="75738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lide Number Placeholder 10">
            <a:extLst>
              <a:ext uri="{FF2B5EF4-FFF2-40B4-BE49-F238E27FC236}">
                <a16:creationId xmlns:a16="http://schemas.microsoft.com/office/drawing/2014/main" id="{3355749D-E04F-7EA4-B675-4916B89AFDCC}"/>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13" name="TextBox 12">
            <a:extLst>
              <a:ext uri="{FF2B5EF4-FFF2-40B4-BE49-F238E27FC236}">
                <a16:creationId xmlns:a16="http://schemas.microsoft.com/office/drawing/2014/main" id="{943E97BE-772F-68F9-291A-BCD87192073A}"/>
              </a:ext>
            </a:extLst>
          </p:cNvPr>
          <p:cNvSpPr txBox="1"/>
          <p:nvPr/>
        </p:nvSpPr>
        <p:spPr>
          <a:xfrm>
            <a:off x="2193092" y="2297292"/>
            <a:ext cx="8388485" cy="3108543"/>
          </a:xfrm>
          <a:prstGeom prst="rect">
            <a:avLst/>
          </a:prstGeom>
          <a:noFill/>
        </p:spPr>
        <p:txBody>
          <a:bodyPr wrap="square">
            <a:spAutoFit/>
          </a:bodyPr>
          <a:lstStyle/>
          <a:p>
            <a:pPr algn="just"/>
            <a:r>
              <a:rPr lang="en-US" sz="2800" b="1" i="0" dirty="0">
                <a:solidFill>
                  <a:srgbClr val="333333"/>
                </a:solidFill>
                <a:effectLst/>
                <a:latin typeface="Times New Roman" panose="02020603050405020304" pitchFamily="18" charset="0"/>
                <a:cs typeface="Times New Roman" panose="02020603050405020304" pitchFamily="18" charset="0"/>
              </a:rPr>
              <a:t>Closure : If x and y are any vectors in the vector space V, then x + y belongs to V</a:t>
            </a:r>
          </a:p>
          <a:p>
            <a:pPr algn="just"/>
            <a:endParaRPr lang="en-US" sz="2800" b="0" i="0" dirty="0">
              <a:solidFill>
                <a:srgbClr val="333333"/>
              </a:solidFill>
              <a:effectLst/>
              <a:latin typeface="Times New Roman" panose="02020603050405020304" pitchFamily="18" charset="0"/>
              <a:cs typeface="Times New Roman" panose="02020603050405020304" pitchFamily="18" charset="0"/>
            </a:endParaRPr>
          </a:p>
          <a:p>
            <a:pPr algn="just"/>
            <a:r>
              <a:rPr lang="en-US" sz="2800" b="0" i="0" dirty="0">
                <a:solidFill>
                  <a:srgbClr val="333333"/>
                </a:solidFill>
                <a:effectLst/>
                <a:latin typeface="Times New Roman" panose="02020603050405020304" pitchFamily="18" charset="0"/>
                <a:cs typeface="Times New Roman" panose="02020603050405020304" pitchFamily="18" charset="0"/>
              </a:rPr>
              <a:t>3- Additive Identity : For any vector x in V, the vector space contains the additive identity element and it is denoted by ‘ 0 ‘ such that 0 + x = x and x + 0 = x</a:t>
            </a:r>
          </a:p>
          <a:p>
            <a:pPr algn="just">
              <a:buFont typeface="Arial" panose="020B0604020202020204" pitchFamily="34" charset="0"/>
              <a:buChar char="•"/>
            </a:pPr>
            <a:endParaRPr lang="en-US" sz="2800" b="0"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7952532"/>
      </p:ext>
    </p:extLst>
  </p:cSld>
  <p:clrMapOvr>
    <a:masterClrMapping/>
  </p:clrMapOvr>
  <mc:AlternateContent xmlns:mc="http://schemas.openxmlformats.org/markup-compatibility/2006" xmlns:p14="http://schemas.microsoft.com/office/powerpoint/2010/main">
    <mc:Choice Requires="p14">
      <p:transition spd="slow" p14:dur="2000" advTm="148923"/>
    </mc:Choice>
    <mc:Fallback xmlns="">
      <p:transition spd="slow" advTm="14892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11204" y="65486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1247838" cy="1610200"/>
          </a:xfrm>
          <a:prstGeom prst="rect">
            <a:avLst/>
          </a:prstGeom>
        </p:spPr>
      </p:pic>
      <p:sp>
        <p:nvSpPr>
          <p:cNvPr id="7" name="TextBox 6"/>
          <p:cNvSpPr txBox="1"/>
          <p:nvPr/>
        </p:nvSpPr>
        <p:spPr>
          <a:xfrm>
            <a:off x="2650377" y="543490"/>
            <a:ext cx="5884368"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b="0" i="0" dirty="0">
                <a:solidFill>
                  <a:schemeClr val="bg1"/>
                </a:solidFill>
                <a:effectLst/>
                <a:latin typeface="Times New Roman" panose="02020603050405020304" pitchFamily="18" charset="0"/>
                <a:cs typeface="Times New Roman" panose="02020603050405020304" pitchFamily="18" charset="0"/>
              </a:rPr>
              <a:t>Fourth Condition – Additive inverse</a:t>
            </a:r>
          </a:p>
          <a:p>
            <a:endParaRPr lang="en-US" sz="2800" b="0" i="0" dirty="0">
              <a:solidFill>
                <a:schemeClr val="bg1"/>
              </a:solidFill>
              <a:effectLst/>
              <a:latin typeface="Roboto" panose="02000000000000000000" pitchFamily="2" charset="0"/>
            </a:endParaRPr>
          </a:p>
          <a:p>
            <a:endParaRPr lang="en-US" sz="2800" b="0" i="0" dirty="0">
              <a:solidFill>
                <a:schemeClr val="bg1"/>
              </a:solidFill>
              <a:effectLst/>
              <a:latin typeface="Roboto" panose="02000000000000000000" pitchFamily="2" charset="0"/>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56915" y="1512875"/>
            <a:ext cx="9666288" cy="400110"/>
          </a:xfrm>
          <a:prstGeom prst="rect">
            <a:avLst/>
          </a:prstGeom>
          <a:noFill/>
        </p:spPr>
        <p:txBody>
          <a:bodyPr wrap="square" rtlCol="0">
            <a:spAutoFit/>
          </a:bodyPr>
          <a:lstStyle/>
          <a:p>
            <a:endParaRPr lang="en-US" sz="1000" dirty="0"/>
          </a:p>
          <a:p>
            <a:endParaRPr lang="en-US" sz="1000" dirty="0"/>
          </a:p>
        </p:txBody>
      </p:sp>
      <p:sp>
        <p:nvSpPr>
          <p:cNvPr id="10" name="Oval 9"/>
          <p:cNvSpPr/>
          <p:nvPr/>
        </p:nvSpPr>
        <p:spPr>
          <a:xfrm>
            <a:off x="4110182" y="3094182"/>
            <a:ext cx="1551709" cy="75738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lide Number Placeholder 10">
            <a:extLst>
              <a:ext uri="{FF2B5EF4-FFF2-40B4-BE49-F238E27FC236}">
                <a16:creationId xmlns:a16="http://schemas.microsoft.com/office/drawing/2014/main" id="{3355749D-E04F-7EA4-B675-4916B89AFDCC}"/>
              </a:ext>
            </a:extLst>
          </p:cNvPr>
          <p:cNvSpPr>
            <a:spLocks noGrp="1"/>
          </p:cNvSpPr>
          <p:nvPr>
            <p:ph type="sldNum" sz="quarter" idx="12"/>
          </p:nvPr>
        </p:nvSpPr>
        <p:spPr/>
        <p:txBody>
          <a:bodyPr/>
          <a:lstStyle/>
          <a:p>
            <a:fld id="{FDED41F8-FC0F-4085-8150-313B6CF05213}" type="slidenum">
              <a:rPr lang="en-US" smtClean="0"/>
              <a:t>19</a:t>
            </a:fld>
            <a:endParaRPr lang="en-US"/>
          </a:p>
        </p:txBody>
      </p:sp>
      <p:sp>
        <p:nvSpPr>
          <p:cNvPr id="13" name="TextBox 12">
            <a:extLst>
              <a:ext uri="{FF2B5EF4-FFF2-40B4-BE49-F238E27FC236}">
                <a16:creationId xmlns:a16="http://schemas.microsoft.com/office/drawing/2014/main" id="{943E97BE-772F-68F9-291A-BCD87192073A}"/>
              </a:ext>
            </a:extLst>
          </p:cNvPr>
          <p:cNvSpPr txBox="1"/>
          <p:nvPr/>
        </p:nvSpPr>
        <p:spPr>
          <a:xfrm>
            <a:off x="2095816" y="1866405"/>
            <a:ext cx="8388485" cy="2677656"/>
          </a:xfrm>
          <a:prstGeom prst="rect">
            <a:avLst/>
          </a:prstGeom>
          <a:noFill/>
        </p:spPr>
        <p:txBody>
          <a:bodyPr wrap="square">
            <a:spAutoFit/>
          </a:bodyPr>
          <a:lstStyle/>
          <a:p>
            <a:pPr algn="just"/>
            <a:r>
              <a:rPr lang="en-US" sz="2800" b="1" i="0" dirty="0">
                <a:solidFill>
                  <a:srgbClr val="333333"/>
                </a:solidFill>
                <a:effectLst/>
                <a:latin typeface="Times New Roman" panose="02020603050405020304" pitchFamily="18" charset="0"/>
                <a:cs typeface="Times New Roman" panose="02020603050405020304" pitchFamily="18" charset="0"/>
              </a:rPr>
              <a:t>Closure : If x and y are any vectors in the vector space V, then x + y belongs to V</a:t>
            </a:r>
          </a:p>
          <a:p>
            <a:pPr algn="just"/>
            <a:endParaRPr lang="en-US" sz="2800" b="0" i="0" dirty="0">
              <a:solidFill>
                <a:srgbClr val="333333"/>
              </a:solidFill>
              <a:effectLst/>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endParaRPr lang="en-US" sz="2800" b="0" i="0" dirty="0">
              <a:solidFill>
                <a:srgbClr val="333333"/>
              </a:solidFill>
              <a:effectLst/>
              <a:latin typeface="Times New Roman" panose="02020603050405020304" pitchFamily="18" charset="0"/>
              <a:cs typeface="Times New Roman" panose="02020603050405020304" pitchFamily="18" charset="0"/>
            </a:endParaRPr>
          </a:p>
          <a:p>
            <a:pPr algn="just"/>
            <a:r>
              <a:rPr lang="en-US" sz="2800" b="0" i="0" dirty="0">
                <a:solidFill>
                  <a:srgbClr val="333333"/>
                </a:solidFill>
                <a:effectLst/>
                <a:latin typeface="Times New Roman" panose="02020603050405020304" pitchFamily="18" charset="0"/>
                <a:cs typeface="Times New Roman" panose="02020603050405020304" pitchFamily="18" charset="0"/>
              </a:rPr>
              <a:t>4- Additive inverse : For each vector x in V, there is an additive inverse -x to get a solution in V.</a:t>
            </a:r>
          </a:p>
        </p:txBody>
      </p:sp>
    </p:spTree>
    <p:extLst>
      <p:ext uri="{BB962C8B-B14F-4D97-AF65-F5344CB8AC3E}">
        <p14:creationId xmlns:p14="http://schemas.microsoft.com/office/powerpoint/2010/main" val="1664085734"/>
      </p:ext>
    </p:extLst>
  </p:cSld>
  <p:clrMapOvr>
    <a:masterClrMapping/>
  </p:clrMapOvr>
  <mc:AlternateContent xmlns:mc="http://schemas.openxmlformats.org/markup-compatibility/2006" xmlns:p14="http://schemas.microsoft.com/office/powerpoint/2010/main">
    <mc:Choice Requires="p14">
      <p:transition spd="slow" p14:dur="2000" advTm="212531"/>
    </mc:Choice>
    <mc:Fallback xmlns="">
      <p:transition spd="slow" advTm="21253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20</a:t>
            </a:fld>
            <a:endParaRPr lang="en-US"/>
          </a:p>
        </p:txBody>
      </p:sp>
      <p:sp>
        <p:nvSpPr>
          <p:cNvPr id="10" name="TextBox 9">
            <a:extLst>
              <a:ext uri="{FF2B5EF4-FFF2-40B4-BE49-F238E27FC236}">
                <a16:creationId xmlns:a16="http://schemas.microsoft.com/office/drawing/2014/main" id="{3B7EEB47-7C97-0320-E3F0-E004A73D0054}"/>
              </a:ext>
            </a:extLst>
          </p:cNvPr>
          <p:cNvSpPr txBox="1"/>
          <p:nvPr/>
        </p:nvSpPr>
        <p:spPr>
          <a:xfrm>
            <a:off x="2115356" y="2828835"/>
            <a:ext cx="7336624" cy="1200329"/>
          </a:xfrm>
          <a:prstGeom prst="rect">
            <a:avLst/>
          </a:prstGeom>
          <a:noFill/>
        </p:spPr>
        <p:txBody>
          <a:bodyPr wrap="none" rtlCol="0">
            <a:spAutoFit/>
          </a:bodyPr>
          <a:lstStyle/>
          <a:p>
            <a:r>
              <a:rPr lang="en-US" sz="3600" b="1" i="0" dirty="0">
                <a:solidFill>
                  <a:srgbClr val="FF0000"/>
                </a:solidFill>
                <a:effectLst/>
                <a:latin typeface="Times New Roman" panose="02020603050405020304" pitchFamily="18" charset="0"/>
                <a:cs typeface="Times New Roman" panose="02020603050405020304" pitchFamily="18" charset="0"/>
              </a:rPr>
              <a:t>Conditions for Scalar Multiplication</a:t>
            </a:r>
          </a:p>
          <a:p>
            <a:endParaRPr lang="en-US" sz="3600" b="1" dirty="0">
              <a:solidFill>
                <a:srgbClr val="FF0000"/>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27E3EB8F-DE75-EDFE-BB9B-E92FEDC33661}"/>
              </a:ext>
            </a:extLst>
          </p:cNvPr>
          <p:cNvSpPr txBox="1"/>
          <p:nvPr/>
        </p:nvSpPr>
        <p:spPr>
          <a:xfrm>
            <a:off x="2825475" y="547131"/>
            <a:ext cx="6192273" cy="584775"/>
          </a:xfrm>
          <a:prstGeom prst="rect">
            <a:avLst/>
          </a:prstGeom>
          <a:noFill/>
        </p:spPr>
        <p:txBody>
          <a:bodyPr wrap="none" rtlCol="0">
            <a:spAutoFit/>
          </a:bodyPr>
          <a:lstStyle/>
          <a:p>
            <a:r>
              <a:rPr lang="en-US" sz="3200" b="1" dirty="0">
                <a:solidFill>
                  <a:schemeClr val="bg1"/>
                </a:solidFill>
                <a:cs typeface="Tajawal Medium" panose="00000600000000000000" pitchFamily="2" charset="-78"/>
              </a:rPr>
              <a:t>Conditions for Scalar Multiplication</a:t>
            </a:r>
          </a:p>
        </p:txBody>
      </p:sp>
    </p:spTree>
    <p:extLst>
      <p:ext uri="{BB962C8B-B14F-4D97-AF65-F5344CB8AC3E}">
        <p14:creationId xmlns:p14="http://schemas.microsoft.com/office/powerpoint/2010/main" val="3692844238"/>
      </p:ext>
    </p:extLst>
  </p:cSld>
  <p:clrMapOvr>
    <a:masterClrMapping/>
  </p:clrMapOvr>
  <mc:AlternateContent xmlns:mc="http://schemas.openxmlformats.org/markup-compatibility/2006" xmlns:p14="http://schemas.microsoft.com/office/powerpoint/2010/main">
    <mc:Choice Requires="p14">
      <p:transition spd="slow" p14:dur="2000" advTm="144309"/>
    </mc:Choice>
    <mc:Fallback xmlns="">
      <p:transition spd="slow" advTm="144309"/>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3180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3" y="-36946"/>
            <a:ext cx="9533101" cy="1610200"/>
          </a:xfrm>
          <a:prstGeom prst="rect">
            <a:avLst/>
          </a:prstGeom>
        </p:spPr>
      </p:pic>
      <p:sp>
        <p:nvSpPr>
          <p:cNvPr id="7" name="TextBox 6"/>
          <p:cNvSpPr txBox="1"/>
          <p:nvPr/>
        </p:nvSpPr>
        <p:spPr>
          <a:xfrm>
            <a:off x="2659613" y="543490"/>
            <a:ext cx="5820761" cy="954107"/>
          </a:xfrm>
          <a:prstGeom prst="rect">
            <a:avLst/>
          </a:prstGeom>
          <a:noFill/>
        </p:spPr>
        <p:txBody>
          <a:bodyPr wrap="none" rtlCol="0">
            <a:spAutoFit/>
          </a:bodyPr>
          <a:lstStyle/>
          <a:p>
            <a:r>
              <a:rPr lang="en-US" sz="2800" b="1" i="0" dirty="0">
                <a:solidFill>
                  <a:schemeClr val="bg1"/>
                </a:solidFill>
                <a:effectLst/>
                <a:latin typeface="Times New Roman" panose="02020603050405020304" pitchFamily="18" charset="0"/>
                <a:cs typeface="Times New Roman" panose="02020603050405020304" pitchFamily="18" charset="0"/>
              </a:rPr>
              <a:t>Conditions for Scalar Multiplication</a:t>
            </a:r>
          </a:p>
          <a:p>
            <a:pPr algn="l"/>
            <a:endParaRPr lang="en-US" sz="2800" b="1" i="0" dirty="0">
              <a:solidFill>
                <a:schemeClr val="bg1"/>
              </a:solidFill>
              <a:effectLst/>
              <a:latin typeface="Times New Roman" panose="02020603050405020304" pitchFamily="18" charset="0"/>
              <a:cs typeface="Times New Roman" panose="02020603050405020304" pitchFamily="18" charset="0"/>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A4DA37AC-21DA-BA78-DEF6-7B05B6290749}"/>
              </a:ext>
            </a:extLst>
          </p:cNvPr>
          <p:cNvSpPr>
            <a:spLocks noGrp="1"/>
          </p:cNvSpPr>
          <p:nvPr>
            <p:ph type="sldNum" sz="quarter" idx="12"/>
          </p:nvPr>
        </p:nvSpPr>
        <p:spPr/>
        <p:txBody>
          <a:bodyPr/>
          <a:lstStyle/>
          <a:p>
            <a:fld id="{FDED41F8-FC0F-4085-8150-313B6CF05213}" type="slidenum">
              <a:rPr lang="en-US" smtClean="0"/>
              <a:t>21</a:t>
            </a:fld>
            <a:endParaRPr lang="en-US"/>
          </a:p>
        </p:txBody>
      </p:sp>
      <p:sp>
        <p:nvSpPr>
          <p:cNvPr id="11" name="TextBox 10">
            <a:extLst>
              <a:ext uri="{FF2B5EF4-FFF2-40B4-BE49-F238E27FC236}">
                <a16:creationId xmlns:a16="http://schemas.microsoft.com/office/drawing/2014/main" id="{265BE0F7-56C5-A19A-7C77-12CD64E6A0F2}"/>
              </a:ext>
            </a:extLst>
          </p:cNvPr>
          <p:cNvSpPr txBox="1"/>
          <p:nvPr/>
        </p:nvSpPr>
        <p:spPr>
          <a:xfrm>
            <a:off x="2286000" y="1782804"/>
            <a:ext cx="7830765" cy="4046301"/>
          </a:xfrm>
          <a:prstGeom prst="rect">
            <a:avLst/>
          </a:prstGeom>
          <a:noFill/>
        </p:spPr>
        <p:txBody>
          <a:bodyPr wrap="square">
            <a:spAutoFit/>
          </a:bodyPr>
          <a:lstStyle/>
          <a:p>
            <a:pPr algn="just"/>
            <a:r>
              <a:rPr lang="en-US" sz="2400" b="1" i="0" dirty="0">
                <a:solidFill>
                  <a:srgbClr val="333333"/>
                </a:solidFill>
                <a:effectLst/>
                <a:latin typeface="Times New Roman" panose="02020603050405020304" pitchFamily="18" charset="0"/>
                <a:cs typeface="Times New Roman" panose="02020603050405020304" pitchFamily="18" charset="0"/>
              </a:rPr>
              <a:t>An operation scalar multiplication is defined between a scalar and a vector and it should satisfy the following condition:</a:t>
            </a:r>
            <a:endParaRPr lang="en-US" sz="2400" b="1" dirty="0">
              <a:solidFill>
                <a:srgbClr val="333333"/>
              </a:solidFill>
              <a:latin typeface="Times New Roman" panose="02020603050405020304" pitchFamily="18" charset="0"/>
              <a:cs typeface="Times New Roman" panose="02020603050405020304" pitchFamily="18" charset="0"/>
            </a:endParaRPr>
          </a:p>
          <a:p>
            <a:pPr algn="l">
              <a:lnSpc>
                <a:spcPct val="200000"/>
              </a:lnSpc>
              <a:buFont typeface="Arial" panose="020B0604020202020204" pitchFamily="34" charset="0"/>
              <a:buChar char="•"/>
            </a:pPr>
            <a:r>
              <a:rPr lang="en-US" sz="2400" dirty="0">
                <a:solidFill>
                  <a:srgbClr val="333333"/>
                </a:solidFill>
                <a:latin typeface="Times New Roman" panose="02020603050405020304" pitchFamily="18" charset="0"/>
                <a:cs typeface="Times New Roman" panose="02020603050405020304" pitchFamily="18" charset="0"/>
              </a:rPr>
              <a:t>Associative Law </a:t>
            </a:r>
          </a:p>
          <a:p>
            <a:pPr algn="l">
              <a:lnSpc>
                <a:spcPct val="200000"/>
              </a:lnSpc>
              <a:buFont typeface="Arial" panose="020B0604020202020204" pitchFamily="34" charset="0"/>
              <a:buChar char="•"/>
            </a:pPr>
            <a:r>
              <a:rPr lang="en-US" sz="2400" dirty="0">
                <a:solidFill>
                  <a:srgbClr val="333333"/>
                </a:solidFill>
                <a:latin typeface="Times New Roman" panose="02020603050405020304" pitchFamily="18" charset="0"/>
                <a:cs typeface="Times New Roman" panose="02020603050405020304" pitchFamily="18" charset="0"/>
              </a:rPr>
              <a:t>Distributive law.</a:t>
            </a:r>
          </a:p>
          <a:p>
            <a:pPr algn="l">
              <a:lnSpc>
                <a:spcPct val="200000"/>
              </a:lnSpc>
              <a:buFont typeface="Arial" panose="020B0604020202020204" pitchFamily="34" charset="0"/>
              <a:buChar char="•"/>
            </a:pPr>
            <a:r>
              <a:rPr lang="en-US" sz="2400" dirty="0">
                <a:solidFill>
                  <a:srgbClr val="333333"/>
                </a:solidFill>
                <a:latin typeface="Times New Roman" panose="02020603050405020304" pitchFamily="18" charset="0"/>
                <a:cs typeface="Times New Roman" panose="02020603050405020304" pitchFamily="18" charset="0"/>
              </a:rPr>
              <a:t>Distributive law </a:t>
            </a:r>
          </a:p>
          <a:p>
            <a:pPr algn="l">
              <a:lnSpc>
                <a:spcPct val="200000"/>
              </a:lnSpc>
              <a:buFont typeface="Arial" panose="020B0604020202020204" pitchFamily="34" charset="0"/>
              <a:buChar char="•"/>
            </a:pPr>
            <a:r>
              <a:rPr lang="en-US" sz="2400" dirty="0">
                <a:solidFill>
                  <a:srgbClr val="333333"/>
                </a:solidFill>
                <a:latin typeface="Times New Roman" panose="02020603050405020304" pitchFamily="18" charset="0"/>
                <a:cs typeface="Times New Roman" panose="02020603050405020304" pitchFamily="18" charset="0"/>
              </a:rPr>
              <a:t>Unitary Law</a:t>
            </a:r>
          </a:p>
        </p:txBody>
      </p:sp>
    </p:spTree>
    <p:extLst>
      <p:ext uri="{BB962C8B-B14F-4D97-AF65-F5344CB8AC3E}">
        <p14:creationId xmlns:p14="http://schemas.microsoft.com/office/powerpoint/2010/main" val="2263875845"/>
      </p:ext>
    </p:extLst>
  </p:cSld>
  <p:clrMapOvr>
    <a:masterClrMapping/>
  </p:clrMapOvr>
  <mc:AlternateContent xmlns:mc="http://schemas.openxmlformats.org/markup-compatibility/2006" xmlns:p14="http://schemas.microsoft.com/office/powerpoint/2010/main">
    <mc:Choice Requires="p14">
      <p:transition spd="slow" p14:dur="2000" advTm="48126"/>
    </mc:Choice>
    <mc:Fallback xmlns="">
      <p:transition spd="slow" advTm="4812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18473"/>
            <a:ext cx="9533101" cy="1610200"/>
          </a:xfrm>
          <a:prstGeom prst="rect">
            <a:avLst/>
          </a:prstGeom>
        </p:spPr>
      </p:pic>
      <p:sp>
        <p:nvSpPr>
          <p:cNvPr id="7" name="TextBox 6"/>
          <p:cNvSpPr txBox="1"/>
          <p:nvPr/>
        </p:nvSpPr>
        <p:spPr>
          <a:xfrm>
            <a:off x="2650377" y="543490"/>
            <a:ext cx="5137368" cy="523220"/>
          </a:xfrm>
          <a:prstGeom prst="rect">
            <a:avLst/>
          </a:prstGeom>
          <a:noFill/>
        </p:spPr>
        <p:txBody>
          <a:bodyPr wrap="none" rtlCol="0">
            <a:spAutoFit/>
          </a:bodyPr>
          <a:lstStyle/>
          <a:p>
            <a:pPr algn="l"/>
            <a:r>
              <a:rPr lang="en-US" sz="2800" b="0" i="0" dirty="0">
                <a:solidFill>
                  <a:schemeClr val="bg1"/>
                </a:solidFill>
                <a:effectLst/>
                <a:latin typeface="Times New Roman" panose="02020603050405020304" pitchFamily="18" charset="0"/>
                <a:cs typeface="Times New Roman" panose="02020603050405020304" pitchFamily="18" charset="0"/>
              </a:rPr>
              <a:t>First Condition - Associative Law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63057E6-975E-5591-9A42-6CEF0CB6AC46}"/>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11" name="TextBox 10">
            <a:extLst>
              <a:ext uri="{FF2B5EF4-FFF2-40B4-BE49-F238E27FC236}">
                <a16:creationId xmlns:a16="http://schemas.microsoft.com/office/drawing/2014/main" id="{CCED17A5-7979-E85B-E290-D7E33DA6D1C6}"/>
              </a:ext>
            </a:extLst>
          </p:cNvPr>
          <p:cNvSpPr txBox="1"/>
          <p:nvPr/>
        </p:nvSpPr>
        <p:spPr>
          <a:xfrm>
            <a:off x="1727862" y="1450630"/>
            <a:ext cx="9662809" cy="4801314"/>
          </a:xfrm>
          <a:prstGeom prst="rect">
            <a:avLst/>
          </a:prstGeom>
          <a:noFill/>
        </p:spPr>
        <p:txBody>
          <a:bodyPr wrap="square">
            <a:spAutoFit/>
          </a:bodyPr>
          <a:lstStyle/>
          <a:p>
            <a:pPr algn="l"/>
            <a:endParaRPr lang="en-US" sz="3200" b="1" i="0" dirty="0">
              <a:solidFill>
                <a:srgbClr val="333333"/>
              </a:solidFill>
              <a:effectLst/>
              <a:latin typeface="Times New Roman" panose="02020603050405020304" pitchFamily="18" charset="0"/>
              <a:cs typeface="Times New Roman" panose="02020603050405020304" pitchFamily="18" charset="0"/>
            </a:endParaRPr>
          </a:p>
          <a:p>
            <a:pPr algn="l"/>
            <a:r>
              <a:rPr lang="en-US" sz="3200" b="1" i="0" dirty="0">
                <a:solidFill>
                  <a:srgbClr val="333333"/>
                </a:solidFill>
                <a:effectLst/>
                <a:latin typeface="Times New Roman" panose="02020603050405020304" pitchFamily="18" charset="0"/>
                <a:cs typeface="Times New Roman" panose="02020603050405020304" pitchFamily="18" charset="0"/>
              </a:rPr>
              <a:t>Closure: If x is any vector and c is any real number in the vector space V, then x. c belongs to V</a:t>
            </a:r>
          </a:p>
          <a:p>
            <a:pPr algn="l"/>
            <a:endParaRPr lang="en-US" sz="2400" b="0" i="0" dirty="0">
              <a:solidFill>
                <a:srgbClr val="333333"/>
              </a:solidFill>
              <a:effectLst/>
              <a:latin typeface="Times New Roman" panose="02020603050405020304" pitchFamily="18" charset="0"/>
              <a:cs typeface="Times New Roman" panose="02020603050405020304" pitchFamily="18" charset="0"/>
            </a:endParaRPr>
          </a:p>
          <a:p>
            <a:pPr algn="l"/>
            <a:endParaRPr lang="en-US" sz="2400" dirty="0">
              <a:solidFill>
                <a:srgbClr val="333333"/>
              </a:solidFill>
              <a:latin typeface="Times New Roman" panose="02020603050405020304" pitchFamily="18" charset="0"/>
              <a:cs typeface="Times New Roman" panose="02020603050405020304" pitchFamily="18" charset="0"/>
            </a:endParaRPr>
          </a:p>
          <a:p>
            <a:pPr algn="l"/>
            <a:r>
              <a:rPr lang="en-US" sz="2400" b="0" i="0" dirty="0">
                <a:solidFill>
                  <a:srgbClr val="333333"/>
                </a:solidFill>
                <a:effectLst/>
                <a:latin typeface="Times New Roman" panose="02020603050405020304" pitchFamily="18" charset="0"/>
                <a:cs typeface="Times New Roman" panose="02020603050405020304" pitchFamily="18" charset="0"/>
              </a:rPr>
              <a:t>Associative Law:</a:t>
            </a:r>
            <a:endParaRPr lang="en-US" sz="2400" dirty="0">
              <a:solidFill>
                <a:srgbClr val="333333"/>
              </a:solidFill>
              <a:latin typeface="Times New Roman" panose="02020603050405020304" pitchFamily="18" charset="0"/>
              <a:cs typeface="Times New Roman" panose="02020603050405020304" pitchFamily="18" charset="0"/>
            </a:endParaRPr>
          </a:p>
          <a:p>
            <a:pPr algn="l"/>
            <a:endParaRPr lang="en-US" sz="2400" b="0" i="0" dirty="0">
              <a:solidFill>
                <a:srgbClr val="333333"/>
              </a:solidFill>
              <a:effectLst/>
              <a:latin typeface="Times New Roman" panose="02020603050405020304" pitchFamily="18" charset="0"/>
              <a:cs typeface="Times New Roman" panose="02020603050405020304" pitchFamily="18" charset="0"/>
            </a:endParaRPr>
          </a:p>
          <a:p>
            <a:pPr algn="l"/>
            <a:r>
              <a:rPr lang="en-US" sz="2400" b="0" i="0" dirty="0">
                <a:solidFill>
                  <a:srgbClr val="333333"/>
                </a:solidFill>
                <a:effectLst/>
                <a:latin typeface="Times New Roman" panose="02020603050405020304" pitchFamily="18" charset="0"/>
                <a:cs typeface="Times New Roman" panose="02020603050405020304" pitchFamily="18" charset="0"/>
              </a:rPr>
              <a:t>For all real numbers c and d, and the vector x in V, then c. (d. v) = (c . d). v</a:t>
            </a:r>
          </a:p>
          <a:p>
            <a:pPr algn="l">
              <a:buFont typeface="Arial" panose="020B0604020202020204" pitchFamily="34" charset="0"/>
              <a:buChar char="•"/>
            </a:pPr>
            <a:endParaRPr lang="en-US" b="0" i="0" dirty="0">
              <a:solidFill>
                <a:srgbClr val="333333"/>
              </a:solidFill>
              <a:effectLst/>
              <a:latin typeface="Roboto" panose="02000000000000000000" pitchFamily="2" charset="0"/>
            </a:endParaRPr>
          </a:p>
          <a:p>
            <a:pPr algn="l">
              <a:buFont typeface="Arial" panose="020B0604020202020204" pitchFamily="34" charset="0"/>
              <a:buChar char="•"/>
            </a:pPr>
            <a:endParaRPr lang="en-US" b="0" i="0" dirty="0">
              <a:solidFill>
                <a:srgbClr val="333333"/>
              </a:solidFill>
              <a:effectLst/>
              <a:latin typeface="Roboto" panose="02000000000000000000" pitchFamily="2" charset="0"/>
            </a:endParaRPr>
          </a:p>
          <a:p>
            <a:pPr algn="l">
              <a:buFont typeface="Arial" panose="020B0604020202020204" pitchFamily="34" charset="0"/>
              <a:buChar char="•"/>
            </a:pPr>
            <a:endParaRPr lang="en-US" dirty="0">
              <a:solidFill>
                <a:srgbClr val="333333"/>
              </a:solidFill>
              <a:latin typeface="Roboto" panose="02000000000000000000" pitchFamily="2" charset="0"/>
            </a:endParaRPr>
          </a:p>
          <a:p>
            <a:pPr algn="l">
              <a:buFont typeface="Arial" panose="020B0604020202020204" pitchFamily="34" charset="0"/>
              <a:buChar char="•"/>
            </a:pPr>
            <a:endParaRPr lang="en-US" b="0" i="0" dirty="0">
              <a:solidFill>
                <a:srgbClr val="333333"/>
              </a:solidFill>
              <a:effectLst/>
              <a:latin typeface="Roboto" panose="02000000000000000000" pitchFamily="2" charset="0"/>
            </a:endParaRPr>
          </a:p>
          <a:p>
            <a:pPr algn="l">
              <a:buFont typeface="Arial" panose="020B0604020202020204" pitchFamily="34" charset="0"/>
              <a:buChar char="•"/>
            </a:pPr>
            <a:endParaRPr lang="en-US" b="0" i="0" dirty="0">
              <a:solidFill>
                <a:srgbClr val="333333"/>
              </a:solidFill>
              <a:effectLst/>
              <a:latin typeface="Roboto" panose="02000000000000000000" pitchFamily="2" charset="0"/>
            </a:endParaRPr>
          </a:p>
        </p:txBody>
      </p:sp>
    </p:spTree>
    <p:extLst>
      <p:ext uri="{BB962C8B-B14F-4D97-AF65-F5344CB8AC3E}">
        <p14:creationId xmlns:p14="http://schemas.microsoft.com/office/powerpoint/2010/main" val="2403998614"/>
      </p:ext>
    </p:extLst>
  </p:cSld>
  <p:clrMapOvr>
    <a:masterClrMapping/>
  </p:clrMapOvr>
  <mc:AlternateContent xmlns:mc="http://schemas.openxmlformats.org/markup-compatibility/2006" xmlns:p14="http://schemas.microsoft.com/office/powerpoint/2010/main">
    <mc:Choice Requires="p14">
      <p:transition spd="slow" p14:dur="2000" advTm="174678"/>
    </mc:Choice>
    <mc:Fallback xmlns="">
      <p:transition spd="slow" advTm="17467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5" y="-36946"/>
            <a:ext cx="11441055" cy="1610200"/>
          </a:xfrm>
          <a:prstGeom prst="rect">
            <a:avLst/>
          </a:prstGeom>
        </p:spPr>
      </p:pic>
      <p:sp>
        <p:nvSpPr>
          <p:cNvPr id="7" name="TextBox 6"/>
          <p:cNvSpPr txBox="1"/>
          <p:nvPr/>
        </p:nvSpPr>
        <p:spPr>
          <a:xfrm>
            <a:off x="2650377" y="543490"/>
            <a:ext cx="5655715" cy="1384995"/>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Second </a:t>
            </a:r>
            <a:r>
              <a:rPr lang="en-US" sz="2800" b="0" i="0" dirty="0">
                <a:solidFill>
                  <a:schemeClr val="bg1"/>
                </a:solidFill>
                <a:effectLst/>
                <a:latin typeface="Times New Roman" panose="02020603050405020304" pitchFamily="18" charset="0"/>
                <a:cs typeface="Times New Roman" panose="02020603050405020304" pitchFamily="18" charset="0"/>
              </a:rPr>
              <a:t>Condition - Distributive law</a:t>
            </a:r>
          </a:p>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A7AE66E5-76A7-B446-D2F3-83425BA9242A}"/>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11" name="TextBox 10">
            <a:extLst>
              <a:ext uri="{FF2B5EF4-FFF2-40B4-BE49-F238E27FC236}">
                <a16:creationId xmlns:a16="http://schemas.microsoft.com/office/drawing/2014/main" id="{66C16B46-DE88-AF77-73E3-C77048D36C52}"/>
              </a:ext>
            </a:extLst>
          </p:cNvPr>
          <p:cNvSpPr txBox="1"/>
          <p:nvPr/>
        </p:nvSpPr>
        <p:spPr>
          <a:xfrm>
            <a:off x="1972253" y="2204822"/>
            <a:ext cx="9480837" cy="2585323"/>
          </a:xfrm>
          <a:prstGeom prst="rect">
            <a:avLst/>
          </a:prstGeom>
          <a:noFill/>
        </p:spPr>
        <p:txBody>
          <a:bodyPr wrap="square">
            <a:spAutoFit/>
          </a:bodyPr>
          <a:lstStyle/>
          <a:p>
            <a:pPr algn="l"/>
            <a:r>
              <a:rPr lang="en-US" sz="2400" b="1" i="0" dirty="0">
                <a:solidFill>
                  <a:srgbClr val="333333"/>
                </a:solidFill>
                <a:effectLst/>
                <a:latin typeface="Times New Roman" panose="02020603050405020304" pitchFamily="18" charset="0"/>
                <a:cs typeface="Times New Roman" panose="02020603050405020304" pitchFamily="18" charset="0"/>
              </a:rPr>
              <a:t>Closure: If x is any vector and c is any real number in the vector space V, then x. c belongs to V</a:t>
            </a:r>
          </a:p>
          <a:p>
            <a:pPr algn="l"/>
            <a:endParaRPr lang="en-US" b="0" i="0" dirty="0">
              <a:solidFill>
                <a:srgbClr val="333333"/>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endParaRPr lang="en-US" b="0" i="0" dirty="0">
              <a:solidFill>
                <a:srgbClr val="333333"/>
              </a:solidFill>
              <a:effectLst/>
              <a:latin typeface="Times New Roman" panose="02020603050405020304" pitchFamily="18" charset="0"/>
              <a:cs typeface="Times New Roman" panose="02020603050405020304" pitchFamily="18" charset="0"/>
            </a:endParaRPr>
          </a:p>
          <a:p>
            <a:pPr algn="l"/>
            <a:r>
              <a:rPr lang="en-US" sz="2000" b="0" i="0" dirty="0">
                <a:solidFill>
                  <a:srgbClr val="333333"/>
                </a:solidFill>
                <a:effectLst/>
                <a:latin typeface="Times New Roman" panose="02020603050405020304" pitchFamily="18" charset="0"/>
                <a:cs typeface="Times New Roman" panose="02020603050405020304" pitchFamily="18" charset="0"/>
              </a:rPr>
              <a:t>Distributive law:</a:t>
            </a:r>
          </a:p>
          <a:p>
            <a:pPr algn="l"/>
            <a:endParaRPr lang="en-US" sz="2000" dirty="0">
              <a:solidFill>
                <a:srgbClr val="333333"/>
              </a:solidFill>
              <a:latin typeface="Times New Roman" panose="02020603050405020304" pitchFamily="18" charset="0"/>
              <a:cs typeface="Times New Roman" panose="02020603050405020304" pitchFamily="18" charset="0"/>
            </a:endParaRPr>
          </a:p>
          <a:p>
            <a:pPr algn="l"/>
            <a:r>
              <a:rPr lang="en-US" sz="2000" b="0" i="0" dirty="0">
                <a:solidFill>
                  <a:srgbClr val="333333"/>
                </a:solidFill>
                <a:effectLst/>
                <a:latin typeface="Times New Roman" panose="02020603050405020304" pitchFamily="18" charset="0"/>
                <a:cs typeface="Times New Roman" panose="02020603050405020304" pitchFamily="18" charset="0"/>
              </a:rPr>
              <a:t>For all real numbers c and d, and the vector x in V, (c + d).v = </a:t>
            </a:r>
            <a:r>
              <a:rPr lang="en-US" sz="2000" b="0" i="0" dirty="0" err="1">
                <a:solidFill>
                  <a:srgbClr val="333333"/>
                </a:solidFill>
                <a:effectLst/>
                <a:latin typeface="Times New Roman" panose="02020603050405020304" pitchFamily="18" charset="0"/>
                <a:cs typeface="Times New Roman" panose="02020603050405020304" pitchFamily="18" charset="0"/>
              </a:rPr>
              <a:t>c.v</a:t>
            </a:r>
            <a:r>
              <a:rPr lang="en-US" sz="2000" b="0" i="0" dirty="0">
                <a:solidFill>
                  <a:srgbClr val="333333"/>
                </a:solidFill>
                <a:effectLst/>
                <a:latin typeface="Times New Roman" panose="02020603050405020304" pitchFamily="18" charset="0"/>
                <a:cs typeface="Times New Roman" panose="02020603050405020304" pitchFamily="18" charset="0"/>
              </a:rPr>
              <a:t> + </a:t>
            </a:r>
            <a:r>
              <a:rPr lang="en-US" sz="2000" b="0" i="0" dirty="0" err="1">
                <a:solidFill>
                  <a:srgbClr val="333333"/>
                </a:solidFill>
                <a:effectLst/>
                <a:latin typeface="Times New Roman" panose="02020603050405020304" pitchFamily="18" charset="0"/>
                <a:cs typeface="Times New Roman" panose="02020603050405020304" pitchFamily="18" charset="0"/>
              </a:rPr>
              <a:t>c.d</a:t>
            </a:r>
            <a:endParaRPr lang="en-US" sz="2000" b="0" i="0" dirty="0">
              <a:solidFill>
                <a:srgbClr val="333333"/>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endParaRPr lang="en-US" dirty="0">
              <a:solidFill>
                <a:srgbClr val="333333"/>
              </a:solidFill>
              <a:latin typeface="Roboto" panose="02000000000000000000" pitchFamily="2" charset="0"/>
            </a:endParaRPr>
          </a:p>
        </p:txBody>
      </p:sp>
    </p:spTree>
    <p:extLst>
      <p:ext uri="{BB962C8B-B14F-4D97-AF65-F5344CB8AC3E}">
        <p14:creationId xmlns:p14="http://schemas.microsoft.com/office/powerpoint/2010/main" val="3284489185"/>
      </p:ext>
    </p:extLst>
  </p:cSld>
  <p:clrMapOvr>
    <a:masterClrMapping/>
  </p:clrMapOvr>
  <mc:AlternateContent xmlns:mc="http://schemas.openxmlformats.org/markup-compatibility/2006" xmlns:p14="http://schemas.microsoft.com/office/powerpoint/2010/main">
    <mc:Choice Requires="p14">
      <p:transition spd="slow" p14:dur="2000" advTm="142271"/>
    </mc:Choice>
    <mc:Fallback xmlns="">
      <p:transition spd="slow" advTm="14227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5" y="-36946"/>
            <a:ext cx="11441055" cy="1610200"/>
          </a:xfrm>
          <a:prstGeom prst="rect">
            <a:avLst/>
          </a:prstGeom>
        </p:spPr>
      </p:pic>
      <p:sp>
        <p:nvSpPr>
          <p:cNvPr id="7" name="TextBox 6"/>
          <p:cNvSpPr txBox="1"/>
          <p:nvPr/>
        </p:nvSpPr>
        <p:spPr>
          <a:xfrm>
            <a:off x="2650377" y="543490"/>
            <a:ext cx="5391156" cy="1384995"/>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Third </a:t>
            </a:r>
            <a:r>
              <a:rPr lang="en-US" sz="2800" b="0" i="0" dirty="0">
                <a:solidFill>
                  <a:schemeClr val="bg1"/>
                </a:solidFill>
                <a:effectLst/>
                <a:latin typeface="Times New Roman" panose="02020603050405020304" pitchFamily="18" charset="0"/>
                <a:cs typeface="Times New Roman" panose="02020603050405020304" pitchFamily="18" charset="0"/>
              </a:rPr>
              <a:t>Condition - Distributive law</a:t>
            </a:r>
          </a:p>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A7AE66E5-76A7-B446-D2F3-83425BA9242A}"/>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11" name="TextBox 10">
            <a:extLst>
              <a:ext uri="{FF2B5EF4-FFF2-40B4-BE49-F238E27FC236}">
                <a16:creationId xmlns:a16="http://schemas.microsoft.com/office/drawing/2014/main" id="{66C16B46-DE88-AF77-73E3-C77048D36C52}"/>
              </a:ext>
            </a:extLst>
          </p:cNvPr>
          <p:cNvSpPr txBox="1"/>
          <p:nvPr/>
        </p:nvSpPr>
        <p:spPr>
          <a:xfrm>
            <a:off x="2140084" y="1810359"/>
            <a:ext cx="8258783" cy="2862322"/>
          </a:xfrm>
          <a:prstGeom prst="rect">
            <a:avLst/>
          </a:prstGeom>
          <a:noFill/>
        </p:spPr>
        <p:txBody>
          <a:bodyPr wrap="square">
            <a:spAutoFit/>
          </a:bodyPr>
          <a:lstStyle/>
          <a:p>
            <a:pPr algn="l"/>
            <a:r>
              <a:rPr lang="en-US" sz="2400" b="1" i="0" dirty="0">
                <a:solidFill>
                  <a:srgbClr val="333333"/>
                </a:solidFill>
                <a:effectLst/>
                <a:latin typeface="Times New Roman" panose="02020603050405020304" pitchFamily="18" charset="0"/>
                <a:cs typeface="Times New Roman" panose="02020603050405020304" pitchFamily="18" charset="0"/>
              </a:rPr>
              <a:t>Closure: If x is any vector and c is any real number in the vector space V, then x. c belongs to V</a:t>
            </a:r>
          </a:p>
          <a:p>
            <a:pPr algn="l"/>
            <a:endParaRPr lang="en-US" b="0" i="0" dirty="0">
              <a:solidFill>
                <a:srgbClr val="333333"/>
              </a:solidFill>
              <a:effectLst/>
              <a:latin typeface="Roboto" panose="02000000000000000000" pitchFamily="2" charset="0"/>
            </a:endParaRPr>
          </a:p>
          <a:p>
            <a:pPr algn="l"/>
            <a:endParaRPr lang="en-US" b="0" i="0" dirty="0">
              <a:solidFill>
                <a:srgbClr val="333333"/>
              </a:solidFill>
              <a:effectLst/>
              <a:latin typeface="Roboto" panose="02000000000000000000" pitchFamily="2" charset="0"/>
            </a:endParaRPr>
          </a:p>
          <a:p>
            <a:pPr algn="l"/>
            <a:r>
              <a:rPr lang="en-US" sz="2000" b="0" i="0" dirty="0">
                <a:solidFill>
                  <a:srgbClr val="333333"/>
                </a:solidFill>
                <a:effectLst/>
                <a:latin typeface="Times New Roman" panose="02020603050405020304" pitchFamily="18" charset="0"/>
                <a:cs typeface="Times New Roman" panose="02020603050405020304" pitchFamily="18" charset="0"/>
              </a:rPr>
              <a:t>Distributive law: </a:t>
            </a:r>
          </a:p>
          <a:p>
            <a:pPr algn="l"/>
            <a:endParaRPr lang="en-US" sz="2000" dirty="0">
              <a:solidFill>
                <a:srgbClr val="333333"/>
              </a:solidFill>
              <a:latin typeface="Times New Roman" panose="02020603050405020304" pitchFamily="18" charset="0"/>
              <a:cs typeface="Times New Roman" panose="02020603050405020304" pitchFamily="18" charset="0"/>
            </a:endParaRPr>
          </a:p>
          <a:p>
            <a:pPr algn="l"/>
            <a:r>
              <a:rPr lang="en-US" sz="2000" b="0" i="0" dirty="0">
                <a:solidFill>
                  <a:srgbClr val="333333"/>
                </a:solidFill>
                <a:effectLst/>
                <a:latin typeface="Times New Roman" panose="02020603050405020304" pitchFamily="18" charset="0"/>
                <a:cs typeface="Times New Roman" panose="02020603050405020304" pitchFamily="18" charset="0"/>
              </a:rPr>
              <a:t>For all real numbers c and the vectors x and y in V, c.(x + y) = c. x + c. y</a:t>
            </a:r>
          </a:p>
          <a:p>
            <a:pPr algn="l"/>
            <a:endParaRPr lang="en-US" b="0" i="0" dirty="0">
              <a:solidFill>
                <a:srgbClr val="333333"/>
              </a:solidFill>
              <a:effectLst/>
              <a:latin typeface="Roboto" panose="02000000000000000000" pitchFamily="2" charset="0"/>
            </a:endParaRPr>
          </a:p>
          <a:p>
            <a:pPr algn="l">
              <a:buFont typeface="Arial" panose="020B0604020202020204" pitchFamily="34" charset="0"/>
              <a:buChar char="•"/>
            </a:pPr>
            <a:endParaRPr lang="en-US" dirty="0">
              <a:solidFill>
                <a:srgbClr val="333333"/>
              </a:solidFill>
              <a:latin typeface="Roboto" panose="02000000000000000000" pitchFamily="2" charset="0"/>
            </a:endParaRPr>
          </a:p>
        </p:txBody>
      </p:sp>
    </p:spTree>
    <p:extLst>
      <p:ext uri="{BB962C8B-B14F-4D97-AF65-F5344CB8AC3E}">
        <p14:creationId xmlns:p14="http://schemas.microsoft.com/office/powerpoint/2010/main" val="3265565911"/>
      </p:ext>
    </p:extLst>
  </p:cSld>
  <p:clrMapOvr>
    <a:masterClrMapping/>
  </p:clrMapOvr>
  <mc:AlternateContent xmlns:mc="http://schemas.openxmlformats.org/markup-compatibility/2006" xmlns:p14="http://schemas.microsoft.com/office/powerpoint/2010/main">
    <mc:Choice Requires="p14">
      <p:transition spd="slow" p14:dur="2000" advTm="29455"/>
    </mc:Choice>
    <mc:Fallback xmlns="">
      <p:transition spd="slow" advTm="2945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5" y="-36946"/>
            <a:ext cx="11441055" cy="1610200"/>
          </a:xfrm>
          <a:prstGeom prst="rect">
            <a:avLst/>
          </a:prstGeom>
        </p:spPr>
      </p:pic>
      <p:sp>
        <p:nvSpPr>
          <p:cNvPr id="7" name="TextBox 6"/>
          <p:cNvSpPr txBox="1"/>
          <p:nvPr/>
        </p:nvSpPr>
        <p:spPr>
          <a:xfrm>
            <a:off x="2650377" y="543490"/>
            <a:ext cx="5391156" cy="1384995"/>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Third </a:t>
            </a:r>
            <a:r>
              <a:rPr lang="en-US" sz="2800" b="0" i="0" dirty="0">
                <a:solidFill>
                  <a:schemeClr val="bg1"/>
                </a:solidFill>
                <a:effectLst/>
                <a:latin typeface="Times New Roman" panose="02020603050405020304" pitchFamily="18" charset="0"/>
                <a:cs typeface="Times New Roman" panose="02020603050405020304" pitchFamily="18" charset="0"/>
              </a:rPr>
              <a:t>Condition - Distributive law</a:t>
            </a:r>
          </a:p>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A7AE66E5-76A7-B446-D2F3-83425BA9242A}"/>
              </a:ext>
            </a:extLst>
          </p:cNvPr>
          <p:cNvSpPr>
            <a:spLocks noGrp="1"/>
          </p:cNvSpPr>
          <p:nvPr>
            <p:ph type="sldNum" sz="quarter" idx="12"/>
          </p:nvPr>
        </p:nvSpPr>
        <p:spPr/>
        <p:txBody>
          <a:bodyPr/>
          <a:lstStyle/>
          <a:p>
            <a:fld id="{FDED41F8-FC0F-4085-8150-313B6CF05213}" type="slidenum">
              <a:rPr lang="en-US" smtClean="0"/>
              <a:t>25</a:t>
            </a:fld>
            <a:endParaRPr lang="en-US"/>
          </a:p>
        </p:txBody>
      </p:sp>
      <p:sp>
        <p:nvSpPr>
          <p:cNvPr id="11" name="TextBox 10">
            <a:extLst>
              <a:ext uri="{FF2B5EF4-FFF2-40B4-BE49-F238E27FC236}">
                <a16:creationId xmlns:a16="http://schemas.microsoft.com/office/drawing/2014/main" id="{66C16B46-DE88-AF77-73E3-C77048D36C52}"/>
              </a:ext>
            </a:extLst>
          </p:cNvPr>
          <p:cNvSpPr txBox="1"/>
          <p:nvPr/>
        </p:nvSpPr>
        <p:spPr>
          <a:xfrm>
            <a:off x="2140084" y="1810359"/>
            <a:ext cx="8258783" cy="2862322"/>
          </a:xfrm>
          <a:prstGeom prst="rect">
            <a:avLst/>
          </a:prstGeom>
          <a:noFill/>
        </p:spPr>
        <p:txBody>
          <a:bodyPr wrap="square">
            <a:spAutoFit/>
          </a:bodyPr>
          <a:lstStyle/>
          <a:p>
            <a:pPr algn="l"/>
            <a:r>
              <a:rPr lang="en-US" sz="2400" b="1" i="0" dirty="0">
                <a:solidFill>
                  <a:srgbClr val="333333"/>
                </a:solidFill>
                <a:effectLst/>
                <a:latin typeface="Times New Roman" panose="02020603050405020304" pitchFamily="18" charset="0"/>
                <a:cs typeface="Times New Roman" panose="02020603050405020304" pitchFamily="18" charset="0"/>
              </a:rPr>
              <a:t>Closure: If x is any vector and c is any real number in the vector space V, then x. c belongs to V</a:t>
            </a:r>
          </a:p>
          <a:p>
            <a:pPr algn="l"/>
            <a:endParaRPr lang="en-US" b="0" i="0" dirty="0">
              <a:solidFill>
                <a:srgbClr val="333333"/>
              </a:solidFill>
              <a:effectLst/>
              <a:latin typeface="Roboto" panose="02000000000000000000" pitchFamily="2" charset="0"/>
            </a:endParaRPr>
          </a:p>
          <a:p>
            <a:pPr algn="l"/>
            <a:endParaRPr lang="en-US" b="0" i="0" dirty="0">
              <a:solidFill>
                <a:srgbClr val="333333"/>
              </a:solidFill>
              <a:effectLst/>
              <a:latin typeface="Roboto" panose="02000000000000000000" pitchFamily="2" charset="0"/>
            </a:endParaRPr>
          </a:p>
          <a:p>
            <a:pPr algn="l"/>
            <a:r>
              <a:rPr lang="en-US" sz="2000" b="0" i="0" dirty="0">
                <a:solidFill>
                  <a:srgbClr val="333333"/>
                </a:solidFill>
                <a:effectLst/>
                <a:latin typeface="Times New Roman" panose="02020603050405020304" pitchFamily="18" charset="0"/>
                <a:cs typeface="Times New Roman" panose="02020603050405020304" pitchFamily="18" charset="0"/>
              </a:rPr>
              <a:t>Distributive law: </a:t>
            </a:r>
          </a:p>
          <a:p>
            <a:pPr algn="l"/>
            <a:endParaRPr lang="en-US" sz="2000" dirty="0">
              <a:solidFill>
                <a:srgbClr val="333333"/>
              </a:solidFill>
              <a:latin typeface="Times New Roman" panose="02020603050405020304" pitchFamily="18" charset="0"/>
              <a:cs typeface="Times New Roman" panose="02020603050405020304" pitchFamily="18" charset="0"/>
            </a:endParaRPr>
          </a:p>
          <a:p>
            <a:pPr algn="l"/>
            <a:r>
              <a:rPr lang="en-US" sz="2000" b="0" i="0" dirty="0">
                <a:solidFill>
                  <a:srgbClr val="333333"/>
                </a:solidFill>
                <a:effectLst/>
                <a:latin typeface="Times New Roman" panose="02020603050405020304" pitchFamily="18" charset="0"/>
                <a:cs typeface="Times New Roman" panose="02020603050405020304" pitchFamily="18" charset="0"/>
              </a:rPr>
              <a:t>For all real numbers c and the vectors x and y in V, c.(x + y) = c. x + c. y</a:t>
            </a:r>
          </a:p>
          <a:p>
            <a:pPr algn="l"/>
            <a:endParaRPr lang="en-US" b="0" i="0" dirty="0">
              <a:solidFill>
                <a:srgbClr val="333333"/>
              </a:solidFill>
              <a:effectLst/>
              <a:latin typeface="Roboto" panose="02000000000000000000" pitchFamily="2" charset="0"/>
            </a:endParaRPr>
          </a:p>
          <a:p>
            <a:pPr algn="l">
              <a:buFont typeface="Arial" panose="020B0604020202020204" pitchFamily="34" charset="0"/>
              <a:buChar char="•"/>
            </a:pPr>
            <a:endParaRPr lang="en-US" dirty="0">
              <a:solidFill>
                <a:srgbClr val="333333"/>
              </a:solidFill>
              <a:latin typeface="Roboto" panose="02000000000000000000" pitchFamily="2" charset="0"/>
            </a:endParaRPr>
          </a:p>
        </p:txBody>
      </p:sp>
    </p:spTree>
    <p:extLst>
      <p:ext uri="{BB962C8B-B14F-4D97-AF65-F5344CB8AC3E}">
        <p14:creationId xmlns:p14="http://schemas.microsoft.com/office/powerpoint/2010/main" val="1269430885"/>
      </p:ext>
    </p:extLst>
  </p:cSld>
  <p:clrMapOvr>
    <a:masterClrMapping/>
  </p:clrMapOvr>
  <mc:AlternateContent xmlns:mc="http://schemas.openxmlformats.org/markup-compatibility/2006" xmlns:p14="http://schemas.microsoft.com/office/powerpoint/2010/main">
    <mc:Choice Requires="p14">
      <p:transition spd="slow" p14:dur="2000" advTm="112997"/>
    </mc:Choice>
    <mc:Fallback xmlns="">
      <p:transition spd="slow" advTm="11299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5" y="-36946"/>
            <a:ext cx="11441055" cy="1610200"/>
          </a:xfrm>
          <a:prstGeom prst="rect">
            <a:avLst/>
          </a:prstGeom>
        </p:spPr>
      </p:pic>
      <p:sp>
        <p:nvSpPr>
          <p:cNvPr id="7" name="TextBox 6"/>
          <p:cNvSpPr txBox="1"/>
          <p:nvPr/>
        </p:nvSpPr>
        <p:spPr>
          <a:xfrm>
            <a:off x="2650377" y="543490"/>
            <a:ext cx="5107488" cy="1384995"/>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Fourth Condition - Unitary Law</a:t>
            </a:r>
          </a:p>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A7AE66E5-76A7-B446-D2F3-83425BA9242A}"/>
              </a:ext>
            </a:extLst>
          </p:cNvPr>
          <p:cNvSpPr>
            <a:spLocks noGrp="1"/>
          </p:cNvSpPr>
          <p:nvPr>
            <p:ph type="sldNum" sz="quarter" idx="12"/>
          </p:nvPr>
        </p:nvSpPr>
        <p:spPr/>
        <p:txBody>
          <a:bodyPr/>
          <a:lstStyle/>
          <a:p>
            <a:fld id="{FDED41F8-FC0F-4085-8150-313B6CF05213}" type="slidenum">
              <a:rPr lang="en-US" smtClean="0"/>
              <a:t>26</a:t>
            </a:fld>
            <a:endParaRPr lang="en-US"/>
          </a:p>
        </p:txBody>
      </p:sp>
      <p:sp>
        <p:nvSpPr>
          <p:cNvPr id="11" name="TextBox 10">
            <a:extLst>
              <a:ext uri="{FF2B5EF4-FFF2-40B4-BE49-F238E27FC236}">
                <a16:creationId xmlns:a16="http://schemas.microsoft.com/office/drawing/2014/main" id="{66C16B46-DE88-AF77-73E3-C77048D36C52}"/>
              </a:ext>
            </a:extLst>
          </p:cNvPr>
          <p:cNvSpPr txBox="1"/>
          <p:nvPr/>
        </p:nvSpPr>
        <p:spPr>
          <a:xfrm>
            <a:off x="2071991" y="2364836"/>
            <a:ext cx="8258783" cy="2769989"/>
          </a:xfrm>
          <a:prstGeom prst="rect">
            <a:avLst/>
          </a:prstGeom>
          <a:noFill/>
        </p:spPr>
        <p:txBody>
          <a:bodyPr wrap="square">
            <a:spAutoFit/>
          </a:bodyPr>
          <a:lstStyle/>
          <a:p>
            <a:pPr algn="l"/>
            <a:r>
              <a:rPr lang="en-US" sz="2400" b="1" i="0" dirty="0">
                <a:solidFill>
                  <a:srgbClr val="333333"/>
                </a:solidFill>
                <a:effectLst/>
                <a:latin typeface="Times New Roman" panose="02020603050405020304" pitchFamily="18" charset="0"/>
                <a:cs typeface="Times New Roman" panose="02020603050405020304" pitchFamily="18" charset="0"/>
              </a:rPr>
              <a:t>Closure: If x is any vector and c is any real number in the vector space V, then x. c belongs to V</a:t>
            </a:r>
          </a:p>
          <a:p>
            <a:pPr algn="l"/>
            <a:endParaRPr lang="en-US" b="0" i="0" dirty="0">
              <a:solidFill>
                <a:srgbClr val="333333"/>
              </a:solidFill>
              <a:effectLst/>
              <a:latin typeface="Roboto" panose="02000000000000000000" pitchFamily="2" charset="0"/>
            </a:endParaRPr>
          </a:p>
          <a:p>
            <a:pPr algn="l"/>
            <a:endParaRPr lang="en-US" b="0" i="0" dirty="0">
              <a:solidFill>
                <a:srgbClr val="333333"/>
              </a:solidFill>
              <a:effectLst/>
              <a:latin typeface="Roboto" panose="02000000000000000000" pitchFamily="2" charset="0"/>
            </a:endParaRPr>
          </a:p>
          <a:p>
            <a:pPr algn="l"/>
            <a:r>
              <a:rPr lang="en-US" sz="2400" b="0" i="0" dirty="0">
                <a:solidFill>
                  <a:srgbClr val="333333"/>
                </a:solidFill>
                <a:effectLst/>
                <a:latin typeface="Times New Roman" panose="02020603050405020304" pitchFamily="18" charset="0"/>
                <a:cs typeface="Times New Roman" panose="02020603050405020304" pitchFamily="18" charset="0"/>
              </a:rPr>
              <a:t>Unitary Law :</a:t>
            </a:r>
          </a:p>
          <a:p>
            <a:pPr algn="l"/>
            <a:endParaRPr lang="en-US" sz="2400" dirty="0">
              <a:solidFill>
                <a:srgbClr val="333333"/>
              </a:solidFill>
              <a:latin typeface="Times New Roman" panose="02020603050405020304" pitchFamily="18" charset="0"/>
              <a:cs typeface="Times New Roman" panose="02020603050405020304" pitchFamily="18" charset="0"/>
            </a:endParaRPr>
          </a:p>
          <a:p>
            <a:pPr algn="l"/>
            <a:r>
              <a:rPr lang="en-US" sz="2400" b="0" i="0" dirty="0">
                <a:solidFill>
                  <a:srgbClr val="333333"/>
                </a:solidFill>
                <a:effectLst/>
                <a:latin typeface="Times New Roman" panose="02020603050405020304" pitchFamily="18" charset="0"/>
                <a:cs typeface="Times New Roman" panose="02020603050405020304" pitchFamily="18" charset="0"/>
              </a:rPr>
              <a:t>For all vectors x in V, then 1.v = v.1 = v</a:t>
            </a:r>
          </a:p>
          <a:p>
            <a:pPr algn="l">
              <a:buFont typeface="Arial" panose="020B0604020202020204" pitchFamily="34" charset="0"/>
              <a:buChar char="•"/>
            </a:pPr>
            <a:endParaRPr lang="en-US" dirty="0">
              <a:solidFill>
                <a:srgbClr val="333333"/>
              </a:solidFill>
              <a:latin typeface="Roboto" panose="02000000000000000000" pitchFamily="2" charset="0"/>
            </a:endParaRPr>
          </a:p>
        </p:txBody>
      </p:sp>
    </p:spTree>
    <p:extLst>
      <p:ext uri="{BB962C8B-B14F-4D97-AF65-F5344CB8AC3E}">
        <p14:creationId xmlns:p14="http://schemas.microsoft.com/office/powerpoint/2010/main" val="3979544987"/>
      </p:ext>
    </p:extLst>
  </p:cSld>
  <p:clrMapOvr>
    <a:masterClrMapping/>
  </p:clrMapOvr>
  <mc:AlternateContent xmlns:mc="http://schemas.openxmlformats.org/markup-compatibility/2006" xmlns:p14="http://schemas.microsoft.com/office/powerpoint/2010/main">
    <mc:Choice Requires="p14">
      <p:transition spd="slow" p14:dur="2000" advTm="128172"/>
    </mc:Choice>
    <mc:Fallback xmlns="">
      <p:transition spd="slow" advTm="12817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25202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Extra Practice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761CD965-784C-3D91-4474-794A0878AC36}"/>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10" name="TextBox 9">
            <a:extLst>
              <a:ext uri="{FF2B5EF4-FFF2-40B4-BE49-F238E27FC236}">
                <a16:creationId xmlns:a16="http://schemas.microsoft.com/office/drawing/2014/main" id="{D5D02C0F-4D66-7ECB-E1A0-2B65025C45E5}"/>
              </a:ext>
            </a:extLst>
          </p:cNvPr>
          <p:cNvSpPr txBox="1"/>
          <p:nvPr/>
        </p:nvSpPr>
        <p:spPr>
          <a:xfrm>
            <a:off x="3503168" y="2855601"/>
            <a:ext cx="4342471" cy="830997"/>
          </a:xfrm>
          <a:prstGeom prst="rect">
            <a:avLst/>
          </a:prstGeom>
          <a:noFill/>
        </p:spPr>
        <p:txBody>
          <a:bodyPr wrap="none" rtlCol="0">
            <a:spAutoFit/>
          </a:bodyPr>
          <a:lstStyle/>
          <a:p>
            <a:r>
              <a:rPr lang="en-US" sz="4800" b="1" dirty="0">
                <a:solidFill>
                  <a:srgbClr val="FF0000"/>
                </a:solidFill>
                <a:latin typeface="Tajawal Medium" panose="00000600000000000000" pitchFamily="2" charset="-78"/>
                <a:cs typeface="Tajawal Medium" panose="00000600000000000000" pitchFamily="2" charset="-78"/>
              </a:rPr>
              <a:t>Let’s Practice </a:t>
            </a:r>
          </a:p>
        </p:txBody>
      </p:sp>
    </p:spTree>
    <p:extLst>
      <p:ext uri="{BB962C8B-B14F-4D97-AF65-F5344CB8AC3E}">
        <p14:creationId xmlns:p14="http://schemas.microsoft.com/office/powerpoint/2010/main" val="997932400"/>
      </p:ext>
    </p:extLst>
  </p:cSld>
  <p:clrMapOvr>
    <a:masterClrMapping/>
  </p:clrMapOvr>
  <mc:AlternateContent xmlns:mc="http://schemas.openxmlformats.org/markup-compatibility/2006" xmlns:p14="http://schemas.microsoft.com/office/powerpoint/2010/main">
    <mc:Choice Requires="p14">
      <p:transition spd="slow" p14:dur="2000" advTm="38901"/>
    </mc:Choice>
    <mc:Fallback xmlns="">
      <p:transition spd="slow" advTm="3890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12" name="TextBox 11">
            <a:extLst>
              <a:ext uri="{FF2B5EF4-FFF2-40B4-BE49-F238E27FC236}">
                <a16:creationId xmlns:a16="http://schemas.microsoft.com/office/drawing/2014/main" id="{27E3EB8F-DE75-EDFE-BB9B-E92FEDC33661}"/>
              </a:ext>
            </a:extLst>
          </p:cNvPr>
          <p:cNvSpPr txBox="1"/>
          <p:nvPr/>
        </p:nvSpPr>
        <p:spPr>
          <a:xfrm>
            <a:off x="2650377" y="543490"/>
            <a:ext cx="238078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1 </a:t>
            </a:r>
          </a:p>
        </p:txBody>
      </p:sp>
      <p:sp>
        <p:nvSpPr>
          <p:cNvPr id="10" name="TextBox 9">
            <a:extLst>
              <a:ext uri="{FF2B5EF4-FFF2-40B4-BE49-F238E27FC236}">
                <a16:creationId xmlns:a16="http://schemas.microsoft.com/office/drawing/2014/main" id="{7595482A-1CC4-9F7F-1790-C36F7AB5C2BA}"/>
              </a:ext>
            </a:extLst>
          </p:cNvPr>
          <p:cNvSpPr txBox="1"/>
          <p:nvPr/>
        </p:nvSpPr>
        <p:spPr>
          <a:xfrm>
            <a:off x="2064696" y="2082261"/>
            <a:ext cx="7662964" cy="2927725"/>
          </a:xfrm>
          <a:prstGeom prst="rect">
            <a:avLst/>
          </a:prstGeom>
          <a:noFill/>
        </p:spPr>
        <p:txBody>
          <a:bodyPr wrap="square">
            <a:spAutoFit/>
          </a:bodyPr>
          <a:lstStyle/>
          <a:p>
            <a:pPr algn="l"/>
            <a:r>
              <a:rPr lang="en-US" sz="2800" b="1" dirty="0">
                <a:solidFill>
                  <a:srgbClr val="333333"/>
                </a:solidFill>
                <a:latin typeface="Times New Roman" panose="02020603050405020304" pitchFamily="18" charset="0"/>
                <a:cs typeface="Times New Roman" panose="02020603050405020304" pitchFamily="18" charset="0"/>
              </a:rPr>
              <a:t>True or False: </a:t>
            </a:r>
            <a:endParaRPr lang="en-US" sz="1800" b="1" i="0" dirty="0">
              <a:solidFill>
                <a:srgbClr val="333333"/>
              </a:solidFill>
              <a:effectLst/>
              <a:latin typeface="Times New Roman" panose="02020603050405020304" pitchFamily="18" charset="0"/>
              <a:cs typeface="Times New Roman" panose="02020603050405020304" pitchFamily="18" charset="0"/>
            </a:endParaRPr>
          </a:p>
          <a:p>
            <a:pPr>
              <a:lnSpc>
                <a:spcPct val="250000"/>
              </a:lnSpc>
              <a:tabLst>
                <a:tab pos="2860675" algn="l"/>
              </a:tabLst>
            </a:pPr>
            <a:r>
              <a:rPr lang="en-US" sz="1800" b="0" i="0" dirty="0">
                <a:solidFill>
                  <a:srgbClr val="333333"/>
                </a:solidFill>
                <a:effectLst/>
                <a:latin typeface="Times New Roman" panose="02020603050405020304" pitchFamily="18" charset="0"/>
                <a:cs typeface="Times New Roman" panose="02020603050405020304" pitchFamily="18" charset="0"/>
              </a:rPr>
              <a:t>Associative law </a:t>
            </a:r>
            <a:r>
              <a:rPr lang="en-US" sz="1800" dirty="0">
                <a:solidFill>
                  <a:schemeClr val="tx1"/>
                </a:solidFill>
                <a:latin typeface="Times New Roman" panose="02020603050405020304" pitchFamily="18" charset="0"/>
                <a:cs typeface="Times New Roman" panose="02020603050405020304" pitchFamily="18" charset="0"/>
              </a:rPr>
              <a:t>condition for Vector Addition is considered as </a:t>
            </a:r>
            <a:r>
              <a:rPr lang="en-US" sz="1800" b="0" i="0" dirty="0">
                <a:solidFill>
                  <a:srgbClr val="333333"/>
                </a:solidFill>
                <a:effectLst/>
                <a:latin typeface="Times New Roman" panose="02020603050405020304" pitchFamily="18" charset="0"/>
                <a:cs typeface="Times New Roman" panose="02020603050405020304" pitchFamily="18" charset="0"/>
              </a:rPr>
              <a:t>For all vectors x, y and z in V, then x + (y + z) = (x + y) + z</a:t>
            </a:r>
            <a:endParaRPr lang="en-US" dirty="0">
              <a:solidFill>
                <a:srgbClr val="333333"/>
              </a:solidFill>
              <a:latin typeface="Times New Roman" panose="02020603050405020304" pitchFamily="18" charset="0"/>
              <a:cs typeface="Times New Roman" panose="02020603050405020304" pitchFamily="18" charset="0"/>
            </a:endParaRPr>
          </a:p>
          <a:p>
            <a:pPr>
              <a:lnSpc>
                <a:spcPct val="250000"/>
              </a:lnSpc>
              <a:tabLst>
                <a:tab pos="2860675" algn="l"/>
              </a:tabLst>
            </a:pPr>
            <a:r>
              <a:rPr lang="en-US" sz="3200" b="1" i="0" dirty="0">
                <a:solidFill>
                  <a:srgbClr val="FF0000"/>
                </a:solidFill>
                <a:effectLst/>
                <a:latin typeface="Times New Roman" panose="02020603050405020304" pitchFamily="18" charset="0"/>
                <a:cs typeface="Times New Roman" panose="02020603050405020304" pitchFamily="18" charset="0"/>
              </a:rPr>
              <a:t>Answer: TRUE </a:t>
            </a:r>
          </a:p>
        </p:txBody>
      </p:sp>
    </p:spTree>
    <p:extLst>
      <p:ext uri="{BB962C8B-B14F-4D97-AF65-F5344CB8AC3E}">
        <p14:creationId xmlns:p14="http://schemas.microsoft.com/office/powerpoint/2010/main" val="2977377338"/>
      </p:ext>
    </p:extLst>
  </p:cSld>
  <p:clrMapOvr>
    <a:masterClrMapping/>
  </p:clrMapOvr>
  <mc:AlternateContent xmlns:mc="http://schemas.openxmlformats.org/markup-compatibility/2006" xmlns:p14="http://schemas.microsoft.com/office/powerpoint/2010/main">
    <mc:Choice Requires="p14">
      <p:transition spd="slow" p14:dur="2000" advTm="103254"/>
    </mc:Choice>
    <mc:Fallback xmlns="">
      <p:transition spd="slow" advTm="10325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12" name="TextBox 11">
            <a:extLst>
              <a:ext uri="{FF2B5EF4-FFF2-40B4-BE49-F238E27FC236}">
                <a16:creationId xmlns:a16="http://schemas.microsoft.com/office/drawing/2014/main" id="{27E3EB8F-DE75-EDFE-BB9B-E92FEDC33661}"/>
              </a:ext>
            </a:extLst>
          </p:cNvPr>
          <p:cNvSpPr txBox="1"/>
          <p:nvPr/>
        </p:nvSpPr>
        <p:spPr>
          <a:xfrm>
            <a:off x="2650377" y="543490"/>
            <a:ext cx="238078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Example 2 </a:t>
            </a:r>
          </a:p>
        </p:txBody>
      </p:sp>
      <p:sp>
        <p:nvSpPr>
          <p:cNvPr id="10" name="TextBox 9">
            <a:extLst>
              <a:ext uri="{FF2B5EF4-FFF2-40B4-BE49-F238E27FC236}">
                <a16:creationId xmlns:a16="http://schemas.microsoft.com/office/drawing/2014/main" id="{7595482A-1CC4-9F7F-1790-C36F7AB5C2BA}"/>
              </a:ext>
            </a:extLst>
          </p:cNvPr>
          <p:cNvSpPr txBox="1"/>
          <p:nvPr/>
        </p:nvSpPr>
        <p:spPr>
          <a:xfrm>
            <a:off x="2064696" y="2082261"/>
            <a:ext cx="7662964" cy="2481705"/>
          </a:xfrm>
          <a:prstGeom prst="rect">
            <a:avLst/>
          </a:prstGeom>
          <a:noFill/>
        </p:spPr>
        <p:txBody>
          <a:bodyPr wrap="square">
            <a:spAutoFit/>
          </a:bodyPr>
          <a:lstStyle/>
          <a:p>
            <a:pPr algn="l"/>
            <a:r>
              <a:rPr lang="en-US" sz="2800" b="1" dirty="0">
                <a:solidFill>
                  <a:srgbClr val="333333"/>
                </a:solidFill>
                <a:latin typeface="Times New Roman" panose="02020603050405020304" pitchFamily="18" charset="0"/>
                <a:cs typeface="Times New Roman" panose="02020603050405020304" pitchFamily="18" charset="0"/>
              </a:rPr>
              <a:t>True or False: </a:t>
            </a:r>
            <a:endParaRPr lang="en-US" sz="1800" b="1" i="0" dirty="0">
              <a:solidFill>
                <a:srgbClr val="333333"/>
              </a:solidFill>
              <a:effectLst/>
              <a:latin typeface="Times New Roman" panose="02020603050405020304" pitchFamily="18" charset="0"/>
              <a:cs typeface="Times New Roman" panose="02020603050405020304" pitchFamily="18" charset="0"/>
            </a:endParaRPr>
          </a:p>
          <a:p>
            <a:pPr>
              <a:lnSpc>
                <a:spcPct val="250000"/>
              </a:lnSpc>
              <a:tabLst>
                <a:tab pos="2860675" algn="l"/>
              </a:tabLst>
            </a:pPr>
            <a:r>
              <a:rPr lang="en-US" sz="1800" b="0" i="0" dirty="0">
                <a:solidFill>
                  <a:srgbClr val="333333"/>
                </a:solidFill>
                <a:effectLst/>
                <a:latin typeface="Times New Roman" panose="02020603050405020304" pitchFamily="18" charset="0"/>
                <a:cs typeface="Times New Roman" panose="02020603050405020304" pitchFamily="18" charset="0"/>
              </a:rPr>
              <a:t>Associative law </a:t>
            </a:r>
            <a:r>
              <a:rPr lang="en-US" sz="1800" dirty="0">
                <a:solidFill>
                  <a:schemeClr val="tx1"/>
                </a:solidFill>
                <a:latin typeface="Times New Roman" panose="02020603050405020304" pitchFamily="18" charset="0"/>
                <a:cs typeface="Times New Roman" panose="02020603050405020304" pitchFamily="18" charset="0"/>
              </a:rPr>
              <a:t>condition for Scalar Multiplication is considered as </a:t>
            </a:r>
            <a:r>
              <a:rPr lang="en-US" sz="1800" b="0" i="0" dirty="0">
                <a:solidFill>
                  <a:srgbClr val="333333"/>
                </a:solidFill>
                <a:effectLst/>
                <a:latin typeface="Times New Roman" panose="02020603050405020304" pitchFamily="18" charset="0"/>
                <a:cs typeface="Times New Roman" panose="02020603050405020304" pitchFamily="18" charset="0"/>
              </a:rPr>
              <a:t>For all vectors x, y and z in V, then x + (y + z) = (x + y) + z</a:t>
            </a:r>
          </a:p>
          <a:p>
            <a:pPr>
              <a:lnSpc>
                <a:spcPct val="250000"/>
              </a:lnSpc>
              <a:tabLst>
                <a:tab pos="2860675" algn="l"/>
              </a:tabLst>
            </a:pPr>
            <a:endParaRPr lang="en-US" dirty="0">
              <a:solidFill>
                <a:srgbClr val="33333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6514946"/>
      </p:ext>
    </p:extLst>
  </p:cSld>
  <p:clrMapOvr>
    <a:masterClrMapping/>
  </p:clrMapOvr>
  <mc:AlternateContent xmlns:mc="http://schemas.openxmlformats.org/markup-compatibility/2006" xmlns:p14="http://schemas.microsoft.com/office/powerpoint/2010/main">
    <mc:Choice Requires="p14">
      <p:transition spd="slow" p14:dur="2000" advTm="44394"/>
    </mc:Choice>
    <mc:Fallback xmlns="">
      <p:transition spd="slow" advTm="4439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3533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666388"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Solution of Example 2</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B754DCFD-DBFC-19C6-B7B3-6015C6D0499C}"/>
              </a:ext>
            </a:extLst>
          </p:cNvPr>
          <p:cNvSpPr>
            <a:spLocks noGrp="1"/>
          </p:cNvSpPr>
          <p:nvPr>
            <p:ph type="sldNum" sz="quarter" idx="12"/>
          </p:nvPr>
        </p:nvSpPr>
        <p:spPr/>
        <p:txBody>
          <a:bodyPr/>
          <a:lstStyle/>
          <a:p>
            <a:fld id="{FDED41F8-FC0F-4085-8150-313B6CF05213}" type="slidenum">
              <a:rPr lang="en-US" smtClean="0"/>
              <a:t>30</a:t>
            </a:fld>
            <a:endParaRPr lang="en-US"/>
          </a:p>
        </p:txBody>
      </p:sp>
      <p:sp>
        <p:nvSpPr>
          <p:cNvPr id="11" name="TextBox 10">
            <a:extLst>
              <a:ext uri="{FF2B5EF4-FFF2-40B4-BE49-F238E27FC236}">
                <a16:creationId xmlns:a16="http://schemas.microsoft.com/office/drawing/2014/main" id="{3AFB16CB-FF1E-EA2D-E794-58AB0A7C0F66}"/>
              </a:ext>
            </a:extLst>
          </p:cNvPr>
          <p:cNvSpPr txBox="1"/>
          <p:nvPr/>
        </p:nvSpPr>
        <p:spPr>
          <a:xfrm>
            <a:off x="1550214" y="2335395"/>
            <a:ext cx="9533101" cy="2677656"/>
          </a:xfrm>
          <a:prstGeom prst="rect">
            <a:avLst/>
          </a:prstGeom>
          <a:noFill/>
        </p:spPr>
        <p:txBody>
          <a:bodyPr wrap="square">
            <a:spAutoFit/>
          </a:bodyPr>
          <a:lstStyle/>
          <a:p>
            <a:r>
              <a:rPr lang="en-US" sz="2800" b="1" i="0" dirty="0">
                <a:solidFill>
                  <a:srgbClr val="FF0000"/>
                </a:solidFill>
                <a:effectLst/>
                <a:latin typeface="Times New Roman" panose="02020603050405020304" pitchFamily="18" charset="0"/>
                <a:cs typeface="Times New Roman" panose="02020603050405020304" pitchFamily="18" charset="0"/>
              </a:rPr>
              <a:t>Answer: False </a:t>
            </a:r>
          </a:p>
          <a:p>
            <a:pPr algn="l"/>
            <a:endParaRPr lang="en-US" sz="2800" b="0" i="0" dirty="0">
              <a:solidFill>
                <a:srgbClr val="333333"/>
              </a:solidFill>
              <a:effectLst/>
              <a:latin typeface="Times New Roman" panose="02020603050405020304" pitchFamily="18" charset="0"/>
              <a:cs typeface="Times New Roman" panose="02020603050405020304" pitchFamily="18" charset="0"/>
            </a:endParaRPr>
          </a:p>
          <a:p>
            <a:pPr algn="l"/>
            <a:r>
              <a:rPr lang="en-US" sz="2800" b="0" i="0" dirty="0">
                <a:solidFill>
                  <a:srgbClr val="333333"/>
                </a:solidFill>
                <a:effectLst/>
                <a:latin typeface="Times New Roman" panose="02020603050405020304" pitchFamily="18" charset="0"/>
                <a:cs typeface="Times New Roman" panose="02020603050405020304" pitchFamily="18" charset="0"/>
              </a:rPr>
              <a:t>Justification : </a:t>
            </a:r>
          </a:p>
          <a:p>
            <a:pPr algn="l"/>
            <a:endParaRPr lang="en-US" sz="2800" dirty="0">
              <a:solidFill>
                <a:srgbClr val="333333"/>
              </a:solidFill>
              <a:latin typeface="Times New Roman" panose="02020603050405020304" pitchFamily="18" charset="0"/>
              <a:cs typeface="Times New Roman" panose="02020603050405020304" pitchFamily="18" charset="0"/>
            </a:endParaRPr>
          </a:p>
          <a:p>
            <a:pPr algn="l"/>
            <a:r>
              <a:rPr lang="en-US" sz="2800" b="0" i="0" dirty="0">
                <a:solidFill>
                  <a:srgbClr val="333333"/>
                </a:solidFill>
                <a:effectLst/>
                <a:latin typeface="Times New Roman" panose="02020603050405020304" pitchFamily="18" charset="0"/>
                <a:cs typeface="Times New Roman" panose="02020603050405020304" pitchFamily="18" charset="0"/>
              </a:rPr>
              <a:t>Associative Law</a:t>
            </a:r>
            <a:r>
              <a:rPr lang="en-US" sz="2800" dirty="0">
                <a:solidFill>
                  <a:srgbClr val="333333"/>
                </a:solidFill>
                <a:latin typeface="Times New Roman" panose="02020603050405020304" pitchFamily="18" charset="0"/>
                <a:cs typeface="Times New Roman" panose="02020603050405020304" pitchFamily="18" charset="0"/>
              </a:rPr>
              <a:t> f</a:t>
            </a:r>
            <a:r>
              <a:rPr lang="en-US" sz="2800" b="0" i="0" dirty="0">
                <a:solidFill>
                  <a:srgbClr val="333333"/>
                </a:solidFill>
                <a:effectLst/>
                <a:latin typeface="Times New Roman" panose="02020603050405020304" pitchFamily="18" charset="0"/>
                <a:cs typeface="Times New Roman" panose="02020603050405020304" pitchFamily="18" charset="0"/>
              </a:rPr>
              <a:t>or all real numbers c and d, and the vector x in V, then c. (d. v) = (c . d). v</a:t>
            </a:r>
            <a:endParaRPr lang="en-US" sz="1800" b="0"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8897028"/>
      </p:ext>
    </p:extLst>
  </p:cSld>
  <p:clrMapOvr>
    <a:masterClrMapping/>
  </p:clrMapOvr>
  <mc:AlternateContent xmlns:mc="http://schemas.openxmlformats.org/markup-compatibility/2006" xmlns:p14="http://schemas.microsoft.com/office/powerpoint/2010/main">
    <mc:Choice Requires="p14">
      <p:transition spd="slow" p14:dur="2000" advTm="61687"/>
    </mc:Choice>
    <mc:Fallback xmlns="">
      <p:transition spd="slow" advTm="6168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1846980" cy="954107"/>
          </a:xfrm>
          <a:prstGeom prst="rect">
            <a:avLst/>
          </a:prstGeom>
          <a:noFill/>
        </p:spPr>
        <p:txBody>
          <a:bodyPr wrap="none" rtlCol="0">
            <a:spAutoFit/>
          </a:bodyPr>
          <a:lstStyle/>
          <a:p>
            <a:r>
              <a:rPr lang="en-US" sz="2800" b="0" i="0" dirty="0">
                <a:solidFill>
                  <a:schemeClr val="bg1"/>
                </a:solidFill>
                <a:effectLst/>
                <a:latin typeface="Roboto" panose="02000000000000000000" pitchFamily="2" charset="0"/>
                <a:cs typeface="Tajawal Medium" panose="00000600000000000000" pitchFamily="2" charset="-78"/>
              </a:rPr>
              <a:t>Example </a:t>
            </a:r>
            <a:r>
              <a:rPr lang="en-US" sz="2800" b="0" i="0" dirty="0">
                <a:solidFill>
                  <a:schemeClr val="bg1"/>
                </a:solidFill>
                <a:effectLst/>
                <a:latin typeface="Roboto" panose="02000000000000000000" pitchFamily="2" charset="0"/>
              </a:rPr>
              <a:t>3</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7BBE4B78-4531-57D9-5223-C023B0ECAD10}"/>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11" name="TextBox 10">
            <a:extLst>
              <a:ext uri="{FF2B5EF4-FFF2-40B4-BE49-F238E27FC236}">
                <a16:creationId xmlns:a16="http://schemas.microsoft.com/office/drawing/2014/main" id="{FD88CBE7-3218-9FCD-3992-4885D886AF28}"/>
              </a:ext>
            </a:extLst>
          </p:cNvPr>
          <p:cNvSpPr txBox="1"/>
          <p:nvPr/>
        </p:nvSpPr>
        <p:spPr>
          <a:xfrm>
            <a:off x="2140085" y="2153690"/>
            <a:ext cx="7405052" cy="1789208"/>
          </a:xfrm>
          <a:prstGeom prst="rect">
            <a:avLst/>
          </a:prstGeom>
          <a:noFill/>
        </p:spPr>
        <p:txBody>
          <a:bodyPr wrap="square">
            <a:spAutoFit/>
          </a:bodyPr>
          <a:lstStyle/>
          <a:p>
            <a:pPr algn="l"/>
            <a:r>
              <a:rPr lang="en-US" sz="2800" b="1" dirty="0">
                <a:solidFill>
                  <a:srgbClr val="333333"/>
                </a:solidFill>
                <a:latin typeface="Times New Roman" panose="02020603050405020304" pitchFamily="18" charset="0"/>
                <a:cs typeface="Times New Roman" panose="02020603050405020304" pitchFamily="18" charset="0"/>
              </a:rPr>
              <a:t>True or False: </a:t>
            </a:r>
            <a:endParaRPr lang="en-US" sz="1800" b="1" i="0" dirty="0">
              <a:solidFill>
                <a:srgbClr val="333333"/>
              </a:solidFill>
              <a:effectLst/>
              <a:latin typeface="Times New Roman" panose="02020603050405020304" pitchFamily="18" charset="0"/>
              <a:cs typeface="Times New Roman" panose="02020603050405020304" pitchFamily="18" charset="0"/>
            </a:endParaRPr>
          </a:p>
          <a:p>
            <a:pPr>
              <a:lnSpc>
                <a:spcPct val="250000"/>
              </a:lnSpc>
              <a:tabLst>
                <a:tab pos="2860675" algn="l"/>
              </a:tabLst>
            </a:pPr>
            <a:r>
              <a:rPr lang="en-US" sz="1800" b="0" i="0" dirty="0">
                <a:solidFill>
                  <a:srgbClr val="333333"/>
                </a:solidFill>
                <a:effectLst/>
                <a:latin typeface="Times New Roman" panose="02020603050405020304" pitchFamily="18" charset="0"/>
                <a:cs typeface="Times New Roman" panose="02020603050405020304" pitchFamily="18" charset="0"/>
              </a:rPr>
              <a:t>Distributive law </a:t>
            </a:r>
            <a:r>
              <a:rPr lang="en-US" sz="1800" dirty="0">
                <a:solidFill>
                  <a:schemeClr val="tx1"/>
                </a:solidFill>
                <a:latin typeface="Times New Roman" panose="02020603050405020304" pitchFamily="18" charset="0"/>
                <a:cs typeface="Times New Roman" panose="02020603050405020304" pitchFamily="18" charset="0"/>
              </a:rPr>
              <a:t>condition for Scalar Multiplication is considered as </a:t>
            </a:r>
            <a:r>
              <a:rPr lang="en-US" sz="1800" b="0" i="0" dirty="0">
                <a:solidFill>
                  <a:srgbClr val="333333"/>
                </a:solidFill>
                <a:effectLst/>
                <a:latin typeface="Times New Roman" panose="02020603050405020304" pitchFamily="18" charset="0"/>
                <a:cs typeface="Times New Roman" panose="02020603050405020304" pitchFamily="18" charset="0"/>
              </a:rPr>
              <a:t>For all vectors x, y and z in V, then x + (y + z) = (x + y) + z</a:t>
            </a:r>
          </a:p>
        </p:txBody>
      </p:sp>
    </p:spTree>
    <p:extLst>
      <p:ext uri="{BB962C8B-B14F-4D97-AF65-F5344CB8AC3E}">
        <p14:creationId xmlns:p14="http://schemas.microsoft.com/office/powerpoint/2010/main" val="1040918543"/>
      </p:ext>
    </p:extLst>
  </p:cSld>
  <p:clrMapOvr>
    <a:masterClrMapping/>
  </p:clrMapOvr>
  <mc:AlternateContent xmlns:mc="http://schemas.openxmlformats.org/markup-compatibility/2006" xmlns:p14="http://schemas.microsoft.com/office/powerpoint/2010/main">
    <mc:Choice Requires="p14">
      <p:transition spd="slow" p14:dur="2000" advTm="96639"/>
    </mc:Choice>
    <mc:Fallback xmlns="">
      <p:transition spd="slow" advTm="9663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666388"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Solution of Example 3</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32</a:t>
            </a:fld>
            <a:endParaRPr lang="en-US"/>
          </a:p>
        </p:txBody>
      </p:sp>
      <p:sp>
        <p:nvSpPr>
          <p:cNvPr id="11" name="TextBox 10">
            <a:extLst>
              <a:ext uri="{FF2B5EF4-FFF2-40B4-BE49-F238E27FC236}">
                <a16:creationId xmlns:a16="http://schemas.microsoft.com/office/drawing/2014/main" id="{B0DF749A-B803-F6BF-2EBB-4A7C68D03B83}"/>
              </a:ext>
            </a:extLst>
          </p:cNvPr>
          <p:cNvSpPr txBox="1"/>
          <p:nvPr/>
        </p:nvSpPr>
        <p:spPr>
          <a:xfrm>
            <a:off x="2052401" y="2153690"/>
            <a:ext cx="8528727" cy="3122025"/>
          </a:xfrm>
          <a:prstGeom prst="rect">
            <a:avLst/>
          </a:prstGeom>
          <a:noFill/>
        </p:spPr>
        <p:txBody>
          <a:bodyPr wrap="square">
            <a:spAutoFit/>
          </a:bodyPr>
          <a:lstStyle/>
          <a:p>
            <a:r>
              <a:rPr lang="en-US" sz="2800" b="1" i="0" dirty="0">
                <a:solidFill>
                  <a:srgbClr val="FF0000"/>
                </a:solidFill>
                <a:effectLst/>
                <a:latin typeface="Times New Roman" panose="02020603050405020304" pitchFamily="18" charset="0"/>
                <a:cs typeface="Times New Roman" panose="02020603050405020304" pitchFamily="18" charset="0"/>
              </a:rPr>
              <a:t>Answer: False </a:t>
            </a:r>
          </a:p>
          <a:p>
            <a:pPr algn="l"/>
            <a:endParaRPr lang="en-US" sz="2800" b="0" i="0" dirty="0">
              <a:solidFill>
                <a:srgbClr val="333333"/>
              </a:solidFill>
              <a:effectLst/>
              <a:latin typeface="Times New Roman" panose="02020603050405020304" pitchFamily="18" charset="0"/>
              <a:cs typeface="Times New Roman" panose="02020603050405020304" pitchFamily="18" charset="0"/>
            </a:endParaRPr>
          </a:p>
          <a:p>
            <a:pPr algn="l"/>
            <a:r>
              <a:rPr lang="en-US" sz="2800" b="0" i="0" dirty="0">
                <a:solidFill>
                  <a:srgbClr val="333333"/>
                </a:solidFill>
                <a:effectLst/>
                <a:latin typeface="Times New Roman" panose="02020603050405020304" pitchFamily="18" charset="0"/>
                <a:cs typeface="Times New Roman" panose="02020603050405020304" pitchFamily="18" charset="0"/>
              </a:rPr>
              <a:t>Justification : </a:t>
            </a:r>
          </a:p>
          <a:p>
            <a:pPr algn="l"/>
            <a:endParaRPr lang="en-US" sz="2800" b="0" i="0" dirty="0">
              <a:solidFill>
                <a:srgbClr val="333333"/>
              </a:solidFill>
              <a:effectLst/>
              <a:latin typeface="Times New Roman" panose="02020603050405020304" pitchFamily="18" charset="0"/>
              <a:cs typeface="Times New Roman" panose="02020603050405020304" pitchFamily="18" charset="0"/>
            </a:endParaRPr>
          </a:p>
          <a:p>
            <a:pPr algn="l"/>
            <a:r>
              <a:rPr lang="en-US" sz="2800" b="0" i="0" dirty="0">
                <a:solidFill>
                  <a:srgbClr val="333333"/>
                </a:solidFill>
                <a:effectLst/>
                <a:latin typeface="Times New Roman" panose="02020603050405020304" pitchFamily="18" charset="0"/>
                <a:cs typeface="Times New Roman" panose="02020603050405020304" pitchFamily="18" charset="0"/>
              </a:rPr>
              <a:t>Distributive law</a:t>
            </a:r>
            <a:r>
              <a:rPr lang="en-US" sz="2800" dirty="0">
                <a:solidFill>
                  <a:srgbClr val="333333"/>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for Scalar Multiplication is stated as: </a:t>
            </a:r>
            <a:r>
              <a:rPr lang="en-US" sz="2800" b="0" i="0" dirty="0">
                <a:solidFill>
                  <a:srgbClr val="333333"/>
                </a:solidFill>
                <a:effectLst/>
                <a:latin typeface="Times New Roman" panose="02020603050405020304" pitchFamily="18" charset="0"/>
                <a:cs typeface="Times New Roman" panose="02020603050405020304" pitchFamily="18" charset="0"/>
              </a:rPr>
              <a:t>For all real numbers c and d, and the vector x in V, (c + d).v = </a:t>
            </a:r>
            <a:r>
              <a:rPr lang="en-US" sz="2800" b="0" i="0" dirty="0" err="1">
                <a:solidFill>
                  <a:srgbClr val="333333"/>
                </a:solidFill>
                <a:effectLst/>
                <a:latin typeface="Times New Roman" panose="02020603050405020304" pitchFamily="18" charset="0"/>
                <a:cs typeface="Times New Roman" panose="02020603050405020304" pitchFamily="18" charset="0"/>
              </a:rPr>
              <a:t>c.v</a:t>
            </a:r>
            <a:r>
              <a:rPr lang="en-US" sz="2800" b="0" i="0" dirty="0">
                <a:solidFill>
                  <a:srgbClr val="333333"/>
                </a:solidFill>
                <a:effectLst/>
                <a:latin typeface="Times New Roman" panose="02020603050405020304" pitchFamily="18" charset="0"/>
                <a:cs typeface="Times New Roman" panose="02020603050405020304" pitchFamily="18" charset="0"/>
              </a:rPr>
              <a:t> + </a:t>
            </a:r>
            <a:r>
              <a:rPr lang="en-US" sz="2800" b="0" i="0" dirty="0" err="1">
                <a:solidFill>
                  <a:srgbClr val="333333"/>
                </a:solidFill>
                <a:effectLst/>
                <a:latin typeface="Times New Roman" panose="02020603050405020304" pitchFamily="18" charset="0"/>
                <a:cs typeface="Times New Roman" panose="02020603050405020304" pitchFamily="18" charset="0"/>
              </a:rPr>
              <a:t>c.d</a:t>
            </a:r>
            <a:endParaRPr lang="en-US" sz="2800" b="0"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2505331"/>
      </p:ext>
    </p:extLst>
  </p:cSld>
  <p:clrMapOvr>
    <a:masterClrMapping/>
  </p:clrMapOvr>
  <mc:AlternateContent xmlns:mc="http://schemas.openxmlformats.org/markup-compatibility/2006" xmlns:p14="http://schemas.microsoft.com/office/powerpoint/2010/main">
    <mc:Choice Requires="p14">
      <p:transition spd="slow" p14:dur="2000" advTm="34114"/>
    </mc:Choice>
    <mc:Fallback xmlns="">
      <p:transition spd="slow" advTm="3411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1846980"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Example 4</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11" name="TextBox 10">
            <a:extLst>
              <a:ext uri="{FF2B5EF4-FFF2-40B4-BE49-F238E27FC236}">
                <a16:creationId xmlns:a16="http://schemas.microsoft.com/office/drawing/2014/main" id="{441DE6C0-F5A8-8B84-C26A-90F09F4C9C76}"/>
              </a:ext>
            </a:extLst>
          </p:cNvPr>
          <p:cNvSpPr txBox="1"/>
          <p:nvPr/>
        </p:nvSpPr>
        <p:spPr>
          <a:xfrm>
            <a:off x="2502440" y="2447425"/>
            <a:ext cx="8851359" cy="2677656"/>
          </a:xfrm>
          <a:prstGeom prst="rect">
            <a:avLst/>
          </a:prstGeom>
          <a:noFill/>
        </p:spPr>
        <p:txBody>
          <a:bodyPr wrap="square">
            <a:spAutoFit/>
          </a:bodyPr>
          <a:lstStyle/>
          <a:p>
            <a:pPr algn="l"/>
            <a:r>
              <a:rPr lang="en-US" sz="2800" b="1" dirty="0">
                <a:solidFill>
                  <a:srgbClr val="333333"/>
                </a:solidFill>
                <a:latin typeface="Times New Roman" panose="02020603050405020304" pitchFamily="18" charset="0"/>
                <a:cs typeface="Times New Roman" panose="02020603050405020304" pitchFamily="18" charset="0"/>
              </a:rPr>
              <a:t>True or False:</a:t>
            </a:r>
          </a:p>
          <a:p>
            <a:pPr algn="l"/>
            <a:endParaRPr lang="en-US" sz="2800" b="1" dirty="0">
              <a:solidFill>
                <a:srgbClr val="333333"/>
              </a:solidFill>
              <a:latin typeface="Times New Roman" panose="02020603050405020304" pitchFamily="18" charset="0"/>
              <a:cs typeface="Times New Roman" panose="02020603050405020304" pitchFamily="18" charset="0"/>
            </a:endParaRPr>
          </a:p>
          <a:p>
            <a:pPr algn="l"/>
            <a:r>
              <a:rPr lang="en-US" sz="2800" b="0" i="0" dirty="0">
                <a:solidFill>
                  <a:srgbClr val="333333"/>
                </a:solidFill>
                <a:effectLst/>
                <a:latin typeface="Times New Roman" panose="02020603050405020304" pitchFamily="18" charset="0"/>
                <a:cs typeface="Times New Roman" panose="02020603050405020304" pitchFamily="18" charset="0"/>
              </a:rPr>
              <a:t>Unitary Law is a </a:t>
            </a:r>
            <a:r>
              <a:rPr lang="en-US" sz="2800" dirty="0">
                <a:solidFill>
                  <a:schemeClr val="tx1"/>
                </a:solidFill>
                <a:latin typeface="Times New Roman" panose="02020603050405020304" pitchFamily="18" charset="0"/>
                <a:cs typeface="Times New Roman" panose="02020603050405020304" pitchFamily="18" charset="0"/>
              </a:rPr>
              <a:t>condition for Vector Addition</a:t>
            </a:r>
            <a:endParaRPr lang="en-US" sz="2800" b="0" i="0" dirty="0">
              <a:solidFill>
                <a:srgbClr val="333333"/>
              </a:solidFill>
              <a:effectLst/>
              <a:latin typeface="Times New Roman" panose="02020603050405020304" pitchFamily="18" charset="0"/>
              <a:cs typeface="Times New Roman" panose="02020603050405020304" pitchFamily="18" charset="0"/>
            </a:endParaRPr>
          </a:p>
          <a:p>
            <a:pPr algn="l"/>
            <a:endParaRPr lang="en-US" sz="2800" dirty="0">
              <a:solidFill>
                <a:srgbClr val="333333"/>
              </a:solidFill>
              <a:latin typeface="Times New Roman" panose="02020603050405020304" pitchFamily="18" charset="0"/>
              <a:cs typeface="Times New Roman" panose="02020603050405020304" pitchFamily="18" charset="0"/>
            </a:endParaRPr>
          </a:p>
          <a:p>
            <a:pPr algn="l"/>
            <a:r>
              <a:rPr lang="en-US" sz="2800" b="0" i="0" dirty="0">
                <a:solidFill>
                  <a:srgbClr val="333333"/>
                </a:solidFill>
                <a:effectLst/>
                <a:latin typeface="Times New Roman" panose="02020603050405020304" pitchFamily="18" charset="0"/>
                <a:cs typeface="Times New Roman" panose="02020603050405020304" pitchFamily="18" charset="0"/>
              </a:rPr>
              <a:t>For all vectors x in V, then 1.v = v.1 = v</a:t>
            </a:r>
          </a:p>
          <a:p>
            <a:pPr algn="l"/>
            <a:r>
              <a:rPr lang="en-US" sz="2800" b="1" dirty="0">
                <a:solidFill>
                  <a:srgbClr val="333333"/>
                </a:solidFill>
                <a:latin typeface="Times New Roman" panose="02020603050405020304" pitchFamily="18" charset="0"/>
                <a:cs typeface="Times New Roman" panose="02020603050405020304" pitchFamily="18" charset="0"/>
              </a:rPr>
              <a:t> </a:t>
            </a:r>
            <a:endParaRPr lang="en-US" sz="1800" b="1"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7758545"/>
      </p:ext>
    </p:extLst>
  </p:cSld>
  <p:clrMapOvr>
    <a:masterClrMapping/>
  </p:clrMapOvr>
  <mc:AlternateContent xmlns:mc="http://schemas.openxmlformats.org/markup-compatibility/2006" xmlns:p14="http://schemas.microsoft.com/office/powerpoint/2010/main">
    <mc:Choice Requires="p14">
      <p:transition spd="slow" p14:dur="2000" advTm="99833"/>
    </mc:Choice>
    <mc:Fallback xmlns="">
      <p:transition spd="slow" advTm="9983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8270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10896109" cy="1610200"/>
          </a:xfrm>
          <a:prstGeom prst="rect">
            <a:avLst/>
          </a:prstGeom>
        </p:spPr>
      </p:pic>
      <p:sp>
        <p:nvSpPr>
          <p:cNvPr id="7" name="TextBox 6"/>
          <p:cNvSpPr txBox="1"/>
          <p:nvPr/>
        </p:nvSpPr>
        <p:spPr>
          <a:xfrm>
            <a:off x="2650377" y="543490"/>
            <a:ext cx="406393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b="0" i="0" dirty="0">
                <a:solidFill>
                  <a:schemeClr val="bg1"/>
                </a:solidFill>
                <a:effectLst/>
                <a:latin typeface="Roboto" panose="02000000000000000000" pitchFamily="2" charset="0"/>
              </a:rPr>
              <a:t>Solution of Example 4</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FC8C4243-3C68-1470-FC36-DB975D137CD2}"/>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11" name="TextBox 10">
            <a:extLst>
              <a:ext uri="{FF2B5EF4-FFF2-40B4-BE49-F238E27FC236}">
                <a16:creationId xmlns:a16="http://schemas.microsoft.com/office/drawing/2014/main" id="{5B751F00-63B7-EBD6-9E73-010D370D8D2F}"/>
              </a:ext>
            </a:extLst>
          </p:cNvPr>
          <p:cNvSpPr txBox="1"/>
          <p:nvPr/>
        </p:nvSpPr>
        <p:spPr>
          <a:xfrm>
            <a:off x="2108588" y="2153690"/>
            <a:ext cx="8285093" cy="2677656"/>
          </a:xfrm>
          <a:prstGeom prst="rect">
            <a:avLst/>
          </a:prstGeom>
          <a:noFill/>
        </p:spPr>
        <p:txBody>
          <a:bodyPr wrap="square">
            <a:spAutoFit/>
          </a:bodyPr>
          <a:lstStyle/>
          <a:p>
            <a:r>
              <a:rPr lang="en-US" sz="2400" b="1" i="0" dirty="0">
                <a:solidFill>
                  <a:srgbClr val="FF0000"/>
                </a:solidFill>
                <a:effectLst/>
                <a:latin typeface="Times New Roman" panose="02020603050405020304" pitchFamily="18" charset="0"/>
                <a:cs typeface="Times New Roman" panose="02020603050405020304" pitchFamily="18" charset="0"/>
              </a:rPr>
              <a:t>Answer: False </a:t>
            </a:r>
          </a:p>
          <a:p>
            <a:pPr algn="l"/>
            <a:endParaRPr lang="en-US" sz="2400" b="0" i="0" dirty="0">
              <a:solidFill>
                <a:srgbClr val="333333"/>
              </a:solidFill>
              <a:effectLst/>
              <a:latin typeface="Times New Roman" panose="02020603050405020304" pitchFamily="18" charset="0"/>
              <a:cs typeface="Times New Roman" panose="02020603050405020304" pitchFamily="18" charset="0"/>
            </a:endParaRPr>
          </a:p>
          <a:p>
            <a:pPr algn="l"/>
            <a:r>
              <a:rPr lang="en-US" sz="2400" b="0" i="0" dirty="0">
                <a:solidFill>
                  <a:srgbClr val="333333"/>
                </a:solidFill>
                <a:effectLst/>
                <a:latin typeface="Times New Roman" panose="02020603050405020304" pitchFamily="18" charset="0"/>
                <a:cs typeface="Times New Roman" panose="02020603050405020304" pitchFamily="18" charset="0"/>
              </a:rPr>
              <a:t>Justification: </a:t>
            </a:r>
          </a:p>
          <a:p>
            <a:pPr algn="l"/>
            <a:endParaRPr lang="en-US" sz="2400" b="0" i="0" dirty="0">
              <a:solidFill>
                <a:srgbClr val="333333"/>
              </a:solidFill>
              <a:effectLst/>
              <a:latin typeface="Times New Roman" panose="02020603050405020304" pitchFamily="18" charset="0"/>
              <a:cs typeface="Times New Roman" panose="02020603050405020304" pitchFamily="18" charset="0"/>
            </a:endParaRPr>
          </a:p>
          <a:p>
            <a:pPr algn="l"/>
            <a:r>
              <a:rPr lang="en-US" sz="2400" b="0" i="0" dirty="0">
                <a:solidFill>
                  <a:srgbClr val="333333"/>
                </a:solidFill>
                <a:effectLst/>
                <a:latin typeface="Times New Roman" panose="02020603050405020304" pitchFamily="18" charset="0"/>
                <a:cs typeface="Times New Roman" panose="02020603050405020304" pitchFamily="18" charset="0"/>
              </a:rPr>
              <a:t>Unitary Law is a </a:t>
            </a:r>
            <a:r>
              <a:rPr lang="en-US" sz="2400" dirty="0">
                <a:solidFill>
                  <a:schemeClr val="tx1"/>
                </a:solidFill>
                <a:latin typeface="Times New Roman" panose="02020603050405020304" pitchFamily="18" charset="0"/>
                <a:cs typeface="Times New Roman" panose="02020603050405020304" pitchFamily="18" charset="0"/>
              </a:rPr>
              <a:t>condition for scalar multiplication </a:t>
            </a:r>
            <a:endParaRPr lang="en-US" sz="2400" b="0" i="0" dirty="0">
              <a:solidFill>
                <a:srgbClr val="333333"/>
              </a:solidFill>
              <a:effectLst/>
              <a:latin typeface="Times New Roman" panose="02020603050405020304" pitchFamily="18" charset="0"/>
              <a:cs typeface="Times New Roman" panose="02020603050405020304" pitchFamily="18" charset="0"/>
            </a:endParaRPr>
          </a:p>
          <a:p>
            <a:pPr algn="l"/>
            <a:endParaRPr lang="en-US" sz="2400" dirty="0">
              <a:solidFill>
                <a:srgbClr val="333333"/>
              </a:solidFill>
              <a:latin typeface="Times New Roman" panose="02020603050405020304" pitchFamily="18" charset="0"/>
              <a:cs typeface="Times New Roman" panose="02020603050405020304" pitchFamily="18" charset="0"/>
            </a:endParaRPr>
          </a:p>
          <a:p>
            <a:pPr algn="l"/>
            <a:r>
              <a:rPr lang="en-US" sz="2400" b="0" i="0" dirty="0">
                <a:solidFill>
                  <a:srgbClr val="333333"/>
                </a:solidFill>
                <a:effectLst/>
                <a:latin typeface="Times New Roman" panose="02020603050405020304" pitchFamily="18" charset="0"/>
                <a:cs typeface="Times New Roman" panose="02020603050405020304" pitchFamily="18" charset="0"/>
              </a:rPr>
              <a:t>For all vectors x in V, then 1.v = v.1 = v</a:t>
            </a:r>
          </a:p>
        </p:txBody>
      </p:sp>
    </p:spTree>
    <p:extLst>
      <p:ext uri="{BB962C8B-B14F-4D97-AF65-F5344CB8AC3E}">
        <p14:creationId xmlns:p14="http://schemas.microsoft.com/office/powerpoint/2010/main" val="2140652850"/>
      </p:ext>
    </p:extLst>
  </p:cSld>
  <p:clrMapOvr>
    <a:masterClrMapping/>
  </p:clrMapOvr>
  <mc:AlternateContent xmlns:mc="http://schemas.openxmlformats.org/markup-compatibility/2006" xmlns:p14="http://schemas.microsoft.com/office/powerpoint/2010/main">
    <mc:Choice Requires="p14">
      <p:transition spd="slow" p14:dur="2000" advTm="16742"/>
    </mc:Choice>
    <mc:Fallback xmlns="">
      <p:transition spd="slow" advTm="1674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1846980"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Example 5</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11" name="TextBox 10">
            <a:extLst>
              <a:ext uri="{FF2B5EF4-FFF2-40B4-BE49-F238E27FC236}">
                <a16:creationId xmlns:a16="http://schemas.microsoft.com/office/drawing/2014/main" id="{441DE6C0-F5A8-8B84-C26A-90F09F4C9C76}"/>
              </a:ext>
            </a:extLst>
          </p:cNvPr>
          <p:cNvSpPr txBox="1"/>
          <p:nvPr/>
        </p:nvSpPr>
        <p:spPr>
          <a:xfrm>
            <a:off x="2502441" y="2447425"/>
            <a:ext cx="6211110" cy="1384995"/>
          </a:xfrm>
          <a:prstGeom prst="rect">
            <a:avLst/>
          </a:prstGeom>
          <a:noFill/>
        </p:spPr>
        <p:txBody>
          <a:bodyPr wrap="square">
            <a:spAutoFit/>
          </a:bodyPr>
          <a:lstStyle/>
          <a:p>
            <a:pPr algn="l"/>
            <a:r>
              <a:rPr lang="en-US" sz="2800" b="1" dirty="0">
                <a:solidFill>
                  <a:srgbClr val="333333"/>
                </a:solidFill>
                <a:latin typeface="Times New Roman" panose="02020603050405020304" pitchFamily="18" charset="0"/>
                <a:cs typeface="Times New Roman" panose="02020603050405020304" pitchFamily="18" charset="0"/>
              </a:rPr>
              <a:t>True or False:</a:t>
            </a:r>
          </a:p>
          <a:p>
            <a:pPr algn="l"/>
            <a:endParaRPr lang="en-US" sz="2800" b="1" dirty="0">
              <a:solidFill>
                <a:srgbClr val="333333"/>
              </a:solidFill>
              <a:latin typeface="Times New Roman" panose="02020603050405020304" pitchFamily="18" charset="0"/>
              <a:cs typeface="Times New Roman" panose="02020603050405020304" pitchFamily="18" charset="0"/>
            </a:endParaRPr>
          </a:p>
          <a:p>
            <a:pPr algn="l"/>
            <a:r>
              <a:rPr lang="en-US" sz="2800" b="0" i="0" dirty="0">
                <a:solidFill>
                  <a:srgbClr val="333333"/>
                </a:solidFill>
                <a:effectLst/>
                <a:latin typeface="Times New Roman" panose="02020603050405020304" pitchFamily="18" charset="0"/>
                <a:cs typeface="Times New Roman" panose="02020603050405020304" pitchFamily="18" charset="0"/>
              </a:rPr>
              <a:t>A vector Space is a part of a vector</a:t>
            </a:r>
            <a:endParaRPr lang="en-US" sz="1800" b="1"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5725046"/>
      </p:ext>
    </p:extLst>
  </p:cSld>
  <p:clrMapOvr>
    <a:masterClrMapping/>
  </p:clrMapOvr>
  <mc:AlternateContent xmlns:mc="http://schemas.openxmlformats.org/markup-compatibility/2006" xmlns:p14="http://schemas.microsoft.com/office/powerpoint/2010/main">
    <mc:Choice Requires="p14">
      <p:transition spd="slow" p14:dur="2000" advTm="65777"/>
    </mc:Choice>
    <mc:Fallback xmlns="">
      <p:transition spd="slow" advTm="6577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49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666388"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Solution of Example 5</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F06FA6A8-6C60-DA0C-5375-F86F7B2296A5}"/>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13" name="TextBox 12">
            <a:extLst>
              <a:ext uri="{FF2B5EF4-FFF2-40B4-BE49-F238E27FC236}">
                <a16:creationId xmlns:a16="http://schemas.microsoft.com/office/drawing/2014/main" id="{26B177FE-8561-69E5-AE5C-0EF173DC1519}"/>
              </a:ext>
            </a:extLst>
          </p:cNvPr>
          <p:cNvSpPr txBox="1"/>
          <p:nvPr/>
        </p:nvSpPr>
        <p:spPr>
          <a:xfrm>
            <a:off x="2253575" y="2094319"/>
            <a:ext cx="7892374" cy="3002169"/>
          </a:xfrm>
          <a:prstGeom prst="rect">
            <a:avLst/>
          </a:prstGeom>
          <a:noFill/>
        </p:spPr>
        <p:txBody>
          <a:bodyPr wrap="square">
            <a:spAutoFit/>
          </a:bodyPr>
          <a:lstStyle/>
          <a:p>
            <a:pPr algn="just"/>
            <a:r>
              <a:rPr lang="en-US" sz="2400" b="1" i="0" dirty="0">
                <a:solidFill>
                  <a:srgbClr val="FF0000"/>
                </a:solidFill>
                <a:effectLst/>
                <a:latin typeface="Times New Roman" panose="02020603050405020304" pitchFamily="18" charset="0"/>
                <a:cs typeface="Times New Roman" panose="02020603050405020304" pitchFamily="18" charset="0"/>
              </a:rPr>
              <a:t>Answer: False </a:t>
            </a:r>
          </a:p>
          <a:p>
            <a:pPr algn="just"/>
            <a:endParaRPr lang="en-US" sz="2400" b="0" i="0" dirty="0">
              <a:solidFill>
                <a:srgbClr val="333333"/>
              </a:solidFill>
              <a:effectLst/>
              <a:latin typeface="Times New Roman" panose="02020603050405020304" pitchFamily="18" charset="0"/>
              <a:cs typeface="Times New Roman" panose="02020603050405020304" pitchFamily="18" charset="0"/>
            </a:endParaRPr>
          </a:p>
          <a:p>
            <a:pPr algn="just"/>
            <a:r>
              <a:rPr lang="en-US" sz="2400" b="0" i="0" dirty="0">
                <a:solidFill>
                  <a:srgbClr val="333333"/>
                </a:solidFill>
                <a:effectLst/>
                <a:latin typeface="Times New Roman" panose="02020603050405020304" pitchFamily="18" charset="0"/>
                <a:cs typeface="Times New Roman" panose="02020603050405020304" pitchFamily="18" charset="0"/>
              </a:rPr>
              <a:t>Justification: </a:t>
            </a:r>
          </a:p>
          <a:p>
            <a:pPr algn="just"/>
            <a:endParaRPr lang="en-US" sz="2400" dirty="0">
              <a:solidFill>
                <a:srgbClr val="333333"/>
              </a:solidFill>
              <a:latin typeface="Times New Roman" panose="02020603050405020304" pitchFamily="18" charset="0"/>
              <a:cs typeface="Times New Roman" panose="02020603050405020304" pitchFamily="18" charset="0"/>
            </a:endParaRPr>
          </a:p>
          <a:p>
            <a:pPr algn="just"/>
            <a:r>
              <a:rPr lang="en-US" sz="2400" b="0" i="0" dirty="0">
                <a:solidFill>
                  <a:srgbClr val="333333"/>
                </a:solidFill>
                <a:effectLst/>
                <a:latin typeface="Times New Roman" panose="02020603050405020304" pitchFamily="18" charset="0"/>
                <a:cs typeface="Times New Roman" panose="02020603050405020304" pitchFamily="18" charset="0"/>
              </a:rPr>
              <a:t>A vector is a part of a vector space whereas vector space is a group of objects which is multiplied by scalars and combined by the vector space axioms.</a:t>
            </a:r>
            <a:endParaRPr lang="en-US" sz="2400" dirty="0">
              <a:latin typeface="Times New Roman" panose="02020603050405020304" pitchFamily="18" charset="0"/>
              <a:cs typeface="Times New Roman" panose="02020603050405020304" pitchFamily="18" charset="0"/>
            </a:endParaRPr>
          </a:p>
          <a:p>
            <a:pPr algn="l"/>
            <a:endParaRPr lang="en-US" sz="1800" b="0"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4485938"/>
      </p:ext>
    </p:extLst>
  </p:cSld>
  <p:clrMapOvr>
    <a:masterClrMapping/>
  </p:clrMapOvr>
  <mc:AlternateContent xmlns:mc="http://schemas.openxmlformats.org/markup-compatibility/2006" xmlns:p14="http://schemas.microsoft.com/office/powerpoint/2010/main">
    <mc:Choice Requires="p14">
      <p:transition spd="slow" p14:dur="2000" advTm="11726"/>
    </mc:Choice>
    <mc:Fallback xmlns="">
      <p:transition spd="slow" advTm="1172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950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1846980"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Example 6</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11" name="TextBox 10">
            <a:extLst>
              <a:ext uri="{FF2B5EF4-FFF2-40B4-BE49-F238E27FC236}">
                <a16:creationId xmlns:a16="http://schemas.microsoft.com/office/drawing/2014/main" id="{441DE6C0-F5A8-8B84-C26A-90F09F4C9C76}"/>
              </a:ext>
            </a:extLst>
          </p:cNvPr>
          <p:cNvSpPr txBox="1"/>
          <p:nvPr/>
        </p:nvSpPr>
        <p:spPr>
          <a:xfrm>
            <a:off x="2239794" y="2359876"/>
            <a:ext cx="6211110" cy="1384995"/>
          </a:xfrm>
          <a:prstGeom prst="rect">
            <a:avLst/>
          </a:prstGeom>
          <a:noFill/>
        </p:spPr>
        <p:txBody>
          <a:bodyPr wrap="square">
            <a:spAutoFit/>
          </a:bodyPr>
          <a:lstStyle/>
          <a:p>
            <a:pPr algn="l"/>
            <a:r>
              <a:rPr lang="en-US" sz="2800" b="1" dirty="0">
                <a:solidFill>
                  <a:srgbClr val="333333"/>
                </a:solidFill>
                <a:latin typeface="Times New Roman" panose="02020603050405020304" pitchFamily="18" charset="0"/>
                <a:cs typeface="Times New Roman" panose="02020603050405020304" pitchFamily="18" charset="0"/>
              </a:rPr>
              <a:t>True or False: </a:t>
            </a:r>
          </a:p>
          <a:p>
            <a:pPr algn="l"/>
            <a:endParaRPr lang="en-US" sz="2800" b="1" i="0" dirty="0">
              <a:solidFill>
                <a:srgbClr val="333333"/>
              </a:solidFill>
              <a:effectLst/>
              <a:latin typeface="Times New Roman" panose="02020603050405020304" pitchFamily="18" charset="0"/>
              <a:cs typeface="Times New Roman" panose="02020603050405020304" pitchFamily="18" charset="0"/>
            </a:endParaRPr>
          </a:p>
          <a:p>
            <a:pPr algn="l"/>
            <a:r>
              <a:rPr lang="en-US" sz="2800" dirty="0">
                <a:solidFill>
                  <a:srgbClr val="333333"/>
                </a:solidFill>
                <a:latin typeface="Times New Roman" panose="02020603050405020304" pitchFamily="18" charset="0"/>
                <a:cs typeface="Times New Roman" panose="02020603050405020304" pitchFamily="18" charset="0"/>
              </a:rPr>
              <a:t>Zero is not a vector space </a:t>
            </a:r>
            <a:endParaRPr lang="en-US" sz="1800"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9077313"/>
      </p:ext>
    </p:extLst>
  </p:cSld>
  <p:clrMapOvr>
    <a:masterClrMapping/>
  </p:clrMapOvr>
  <mc:AlternateContent xmlns:mc="http://schemas.openxmlformats.org/markup-compatibility/2006" xmlns:p14="http://schemas.microsoft.com/office/powerpoint/2010/main">
    <mc:Choice Requires="p14">
      <p:transition spd="slow" p14:dur="2000" advTm="66010"/>
    </mc:Choice>
    <mc:Fallback xmlns="">
      <p:transition spd="slow" advTm="6601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666388"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Solution of Example 6</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E84D4EDC-1C8B-C57D-84DB-84E0B146F56A}"/>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11" name="TextBox 10">
            <a:extLst>
              <a:ext uri="{FF2B5EF4-FFF2-40B4-BE49-F238E27FC236}">
                <a16:creationId xmlns:a16="http://schemas.microsoft.com/office/drawing/2014/main" id="{9B934B70-8CE3-50F6-4E94-1EED010156C4}"/>
              </a:ext>
            </a:extLst>
          </p:cNvPr>
          <p:cNvSpPr txBox="1"/>
          <p:nvPr/>
        </p:nvSpPr>
        <p:spPr>
          <a:xfrm>
            <a:off x="2119280" y="1704523"/>
            <a:ext cx="8394970" cy="4042453"/>
          </a:xfrm>
          <a:prstGeom prst="rect">
            <a:avLst/>
          </a:prstGeom>
          <a:noFill/>
        </p:spPr>
        <p:txBody>
          <a:bodyPr wrap="square">
            <a:spAutoFit/>
          </a:bodyPr>
          <a:lstStyle/>
          <a:p>
            <a:r>
              <a:rPr lang="en-US" sz="2400" b="1" i="0" dirty="0">
                <a:solidFill>
                  <a:srgbClr val="FF0000"/>
                </a:solidFill>
                <a:effectLst/>
                <a:latin typeface="Times New Roman" panose="02020603050405020304" pitchFamily="18" charset="0"/>
                <a:cs typeface="Times New Roman" panose="02020603050405020304" pitchFamily="18" charset="0"/>
              </a:rPr>
              <a:t>Answer: False </a:t>
            </a:r>
          </a:p>
          <a:p>
            <a:pPr algn="l"/>
            <a:endParaRPr lang="en-US" sz="2400" b="0" i="0" dirty="0">
              <a:solidFill>
                <a:srgbClr val="333333"/>
              </a:solidFill>
              <a:effectLst/>
              <a:latin typeface="Times New Roman" panose="02020603050405020304" pitchFamily="18" charset="0"/>
              <a:cs typeface="Times New Roman" panose="02020603050405020304" pitchFamily="18" charset="0"/>
            </a:endParaRPr>
          </a:p>
          <a:p>
            <a:pPr algn="l"/>
            <a:r>
              <a:rPr lang="en-US" sz="2400" b="1" i="0" dirty="0">
                <a:solidFill>
                  <a:srgbClr val="333333"/>
                </a:solidFill>
                <a:effectLst/>
                <a:latin typeface="Times New Roman" panose="02020603050405020304" pitchFamily="18" charset="0"/>
                <a:cs typeface="Times New Roman" panose="02020603050405020304" pitchFamily="18" charset="0"/>
              </a:rPr>
              <a:t>Justification : </a:t>
            </a:r>
          </a:p>
          <a:p>
            <a:pPr algn="just">
              <a:lnSpc>
                <a:spcPct val="200000"/>
              </a:lnSpc>
            </a:pPr>
            <a:r>
              <a:rPr lang="en-US" sz="2400" b="0" i="0" dirty="0">
                <a:solidFill>
                  <a:srgbClr val="333333"/>
                </a:solidFill>
                <a:effectLst/>
                <a:latin typeface="Times New Roman" panose="02020603050405020304" pitchFamily="18" charset="0"/>
                <a:cs typeface="Times New Roman" panose="02020603050405020304" pitchFamily="18" charset="0"/>
              </a:rPr>
              <a:t>Zero is a vector space. The trivial vector space, represented by {0}, is an example of vector space which contains zero vector or null vector. In this case, the addition and scalar multiplication are trivial.</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3935508"/>
      </p:ext>
    </p:extLst>
  </p:cSld>
  <p:clrMapOvr>
    <a:masterClrMapping/>
  </p:clrMapOvr>
  <mc:AlternateContent xmlns:mc="http://schemas.openxmlformats.org/markup-compatibility/2006" xmlns:p14="http://schemas.microsoft.com/office/powerpoint/2010/main">
    <mc:Choice Requires="p14">
      <p:transition spd="slow" p14:dur="2000" advTm="70265"/>
    </mc:Choice>
    <mc:Fallback xmlns="">
      <p:transition spd="slow" advTm="7026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6" y="-36946"/>
            <a:ext cx="9533101" cy="1610200"/>
          </a:xfrm>
          <a:prstGeom prst="rect">
            <a:avLst/>
          </a:prstGeom>
        </p:spPr>
      </p:pic>
      <p:sp>
        <p:nvSpPr>
          <p:cNvPr id="7" name="TextBox 6"/>
          <p:cNvSpPr txBox="1"/>
          <p:nvPr/>
        </p:nvSpPr>
        <p:spPr>
          <a:xfrm>
            <a:off x="2650377" y="543490"/>
            <a:ext cx="302358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Summary</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11">
            <a:extLst>
              <a:ext uri="{FF2B5EF4-FFF2-40B4-BE49-F238E27FC236}">
                <a16:creationId xmlns:a16="http://schemas.microsoft.com/office/drawing/2014/main" id="{8124595A-E97E-25F4-2BDE-5AE12978BFC3}"/>
              </a:ext>
            </a:extLst>
          </p:cNvPr>
          <p:cNvSpPr/>
          <p:nvPr/>
        </p:nvSpPr>
        <p:spPr>
          <a:xfrm>
            <a:off x="2140084" y="3328441"/>
            <a:ext cx="8278239" cy="211425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  Definition of vector space </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  Difference between vector space and vector </a:t>
            </a:r>
          </a:p>
          <a:p>
            <a:pPr marL="285750" indent="-285750">
              <a:lnSpc>
                <a:spcPct val="150000"/>
              </a:lnSpc>
              <a:buFont typeface="Arial" panose="020B0604020202020204" pitchFamily="34" charset="0"/>
              <a:buChar char="•"/>
            </a:pPr>
            <a:r>
              <a:rPr lang="en-US" sz="2800" i="0" dirty="0">
                <a:solidFill>
                  <a:schemeClr val="tx1"/>
                </a:solidFill>
                <a:effectLst/>
                <a:latin typeface="Times New Roman" panose="02020603050405020304" pitchFamily="18" charset="0"/>
                <a:cs typeface="Times New Roman" panose="02020603050405020304" pitchFamily="18" charset="0"/>
              </a:rPr>
              <a:t>  Is zero a vector space?</a:t>
            </a:r>
          </a:p>
          <a:p>
            <a:pPr marL="457200" indent="-457200" algn="l">
              <a:lnSpc>
                <a:spcPct val="150000"/>
              </a:lnSpc>
              <a:buFont typeface="Arial" panose="020B0604020202020204" pitchFamily="34" charset="0"/>
              <a:buChar char="•"/>
            </a:pPr>
            <a:r>
              <a:rPr lang="en-US" sz="2800" i="0" dirty="0">
                <a:solidFill>
                  <a:schemeClr val="tx1"/>
                </a:solidFill>
                <a:effectLst/>
                <a:latin typeface="Times New Roman" panose="02020603050405020304" pitchFamily="18" charset="0"/>
                <a:cs typeface="Times New Roman" panose="02020603050405020304" pitchFamily="18" charset="0"/>
              </a:rPr>
              <a:t>What are Equal Vectors?</a:t>
            </a:r>
          </a:p>
          <a:p>
            <a:pPr marL="457200" indent="-457200">
              <a:lnSpc>
                <a:spcPct val="150000"/>
              </a:lnSpc>
              <a:buFont typeface="Arial" panose="020B0604020202020204" pitchFamily="34" charset="0"/>
              <a:buChar char="•"/>
            </a:pPr>
            <a:r>
              <a:rPr lang="en-US" sz="2800" i="0" dirty="0">
                <a:solidFill>
                  <a:schemeClr val="tx1"/>
                </a:solidFill>
                <a:effectLst/>
                <a:latin typeface="Times New Roman" panose="02020603050405020304" pitchFamily="18" charset="0"/>
                <a:cs typeface="Times New Roman" panose="02020603050405020304" pitchFamily="18" charset="0"/>
              </a:rPr>
              <a:t>Vector Space Axioms</a:t>
            </a:r>
          </a:p>
          <a:p>
            <a:pPr marL="457200" indent="-45720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Conditions for Vector Addition</a:t>
            </a:r>
          </a:p>
          <a:p>
            <a:pPr marL="457200" indent="-457200">
              <a:lnSpc>
                <a:spcPct val="150000"/>
              </a:lnSpc>
              <a:buFont typeface="Arial" panose="020B0604020202020204" pitchFamily="34" charset="0"/>
              <a:buChar char="•"/>
            </a:pPr>
            <a:r>
              <a:rPr lang="en-US" sz="2800" i="0" dirty="0">
                <a:solidFill>
                  <a:schemeClr val="tx1"/>
                </a:solidFill>
                <a:effectLst/>
                <a:latin typeface="Times New Roman" panose="02020603050405020304" pitchFamily="18" charset="0"/>
                <a:cs typeface="Times New Roman" panose="02020603050405020304" pitchFamily="18" charset="0"/>
              </a:rPr>
              <a:t>Conditions for Scalar Multiplication</a:t>
            </a:r>
          </a:p>
          <a:p>
            <a:endParaRPr lang="en-US" sz="2800" b="1" dirty="0">
              <a:solidFill>
                <a:srgbClr val="FF0000"/>
              </a:solidFill>
              <a:cs typeface="Tajawal Medium" panose="00000600000000000000" pitchFamily="2" charset="-78"/>
            </a:endParaRPr>
          </a:p>
          <a:p>
            <a:endParaRPr lang="en-US" sz="2800" b="1" dirty="0">
              <a:solidFill>
                <a:srgbClr val="FF0000"/>
              </a:solidFill>
              <a:latin typeface="Tajawal Medium" panose="00000600000000000000" pitchFamily="2" charset="-78"/>
              <a:cs typeface="Tajawal Medium" panose="00000600000000000000" pitchFamily="2" charset="-78"/>
            </a:endParaRPr>
          </a:p>
          <a:p>
            <a:pPr algn="l"/>
            <a:endParaRPr lang="en-US" sz="2800" b="0" i="0" dirty="0">
              <a:solidFill>
                <a:srgbClr val="FF0000"/>
              </a:solidFill>
              <a:effectLst/>
              <a:latin typeface="Roboto" panose="02000000000000000000" pitchFamily="2" charset="0"/>
            </a:endParaRPr>
          </a:p>
          <a:p>
            <a:pPr marL="285750" indent="-285750">
              <a:lnSpc>
                <a:spcPct val="150000"/>
              </a:lnSpc>
              <a:buFont typeface="Arial" panose="020B0604020202020204" pitchFamily="34" charset="0"/>
              <a:buChar char="•"/>
            </a:pP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13" name="Slide Number Placeholder 12">
            <a:extLst>
              <a:ext uri="{FF2B5EF4-FFF2-40B4-BE49-F238E27FC236}">
                <a16:creationId xmlns:a16="http://schemas.microsoft.com/office/drawing/2014/main" id="{B14A35AE-6F09-8A30-D5B9-713D62005F7E}"/>
              </a:ext>
            </a:extLst>
          </p:cNvPr>
          <p:cNvSpPr>
            <a:spLocks noGrp="1"/>
          </p:cNvSpPr>
          <p:nvPr>
            <p:ph type="sldNum" sz="quarter" idx="12"/>
          </p:nvPr>
        </p:nvSpPr>
        <p:spPr/>
        <p:txBody>
          <a:bodyPr/>
          <a:lstStyle/>
          <a:p>
            <a:fld id="{FDED41F8-FC0F-4085-8150-313B6CF05213}" type="slidenum">
              <a:rPr lang="en-US" smtClean="0"/>
              <a:t>39</a:t>
            </a:fld>
            <a:endParaRPr lang="en-US"/>
          </a:p>
        </p:txBody>
      </p:sp>
    </p:spTree>
    <p:extLst>
      <p:ext uri="{BB962C8B-B14F-4D97-AF65-F5344CB8AC3E}">
        <p14:creationId xmlns:p14="http://schemas.microsoft.com/office/powerpoint/2010/main" val="1836184862"/>
      </p:ext>
    </p:extLst>
  </p:cSld>
  <p:clrMapOvr>
    <a:masterClrMapping/>
  </p:clrMapOvr>
  <mc:AlternateContent xmlns:mc="http://schemas.openxmlformats.org/markup-compatibility/2006" xmlns:p14="http://schemas.microsoft.com/office/powerpoint/2010/main">
    <mc:Choice Requires="p14">
      <p:transition spd="slow" p14:dur="2000" advTm="134033"/>
    </mc:Choice>
    <mc:Fallback xmlns="">
      <p:transition spd="slow" advTm="13403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2514</TotalTime>
  <Words>1479</Words>
  <Application>Microsoft Office PowerPoint</Application>
  <PresentationFormat>Widescreen</PresentationFormat>
  <Paragraphs>296</Paragraphs>
  <Slides>39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Roboto</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g</cp:lastModifiedBy>
  <cp:revision>194</cp:revision>
  <dcterms:created xsi:type="dcterms:W3CDTF">2021-08-03T13:03:26Z</dcterms:created>
  <dcterms:modified xsi:type="dcterms:W3CDTF">2023-03-13T15:37:11Z</dcterms:modified>
</cp:coreProperties>
</file>