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6" r:id="rId1"/>
  </p:sldMasterIdLst>
  <p:notesMasterIdLst>
    <p:notesMasterId r:id="rId42"/>
  </p:notesMasterIdLst>
  <p:sldIdLst>
    <p:sldId id="481" r:id="rId2"/>
    <p:sldId id="258" r:id="rId3"/>
    <p:sldId id="522" r:id="rId4"/>
    <p:sldId id="592" r:id="rId5"/>
    <p:sldId id="568" r:id="rId6"/>
    <p:sldId id="545" r:id="rId7"/>
    <p:sldId id="604" r:id="rId8"/>
    <p:sldId id="605" r:id="rId9"/>
    <p:sldId id="593" r:id="rId10"/>
    <p:sldId id="594" r:id="rId11"/>
    <p:sldId id="595" r:id="rId12"/>
    <p:sldId id="555" r:id="rId13"/>
    <p:sldId id="596" r:id="rId14"/>
    <p:sldId id="597" r:id="rId15"/>
    <p:sldId id="598" r:id="rId16"/>
    <p:sldId id="530" r:id="rId17"/>
    <p:sldId id="611" r:id="rId18"/>
    <p:sldId id="613" r:id="rId19"/>
    <p:sldId id="610" r:id="rId20"/>
    <p:sldId id="542" r:id="rId21"/>
    <p:sldId id="599" r:id="rId22"/>
    <p:sldId id="569" r:id="rId23"/>
    <p:sldId id="601" r:id="rId24"/>
    <p:sldId id="602" r:id="rId25"/>
    <p:sldId id="543" r:id="rId26"/>
    <p:sldId id="570" r:id="rId27"/>
    <p:sldId id="571" r:id="rId28"/>
    <p:sldId id="600" r:id="rId29"/>
    <p:sldId id="572" r:id="rId30"/>
    <p:sldId id="603" r:id="rId31"/>
    <p:sldId id="573" r:id="rId32"/>
    <p:sldId id="574" r:id="rId33"/>
    <p:sldId id="575" r:id="rId34"/>
    <p:sldId id="606" r:id="rId35"/>
    <p:sldId id="576" r:id="rId36"/>
    <p:sldId id="577" r:id="rId37"/>
    <p:sldId id="607" r:id="rId38"/>
    <p:sldId id="608" r:id="rId39"/>
    <p:sldId id="609" r:id="rId40"/>
    <p:sldId id="349" r:id="rId41"/>
  </p:sldIdLst>
  <p:sldSz cx="12192000" cy="6858000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226" autoAdjust="0"/>
  </p:normalViewPr>
  <p:slideViewPr>
    <p:cSldViewPr>
      <p:cViewPr varScale="1">
        <p:scale>
          <a:sx n="82" d="100"/>
          <a:sy n="82" d="100"/>
        </p:scale>
        <p:origin x="643" y="72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CF23A8-94F4-42B0-8771-76E563DB8E84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91C8E6-C0C2-4156-B6FB-C18A526CF7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916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7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423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43691" y="1044627"/>
            <a:ext cx="10515600" cy="637742"/>
          </a:xfrm>
        </p:spPr>
        <p:txBody>
          <a:bodyPr>
            <a:noAutofit/>
          </a:bodyPr>
          <a:lstStyle>
            <a:lvl1pPr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691" y="1812563"/>
            <a:ext cx="10233800" cy="4351338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CB764B6-F73E-5ABC-D347-A0B31097149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48799" y="146543"/>
            <a:ext cx="2575877" cy="762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B13197-464B-31D8-49AF-49A891EA9E9E}"/>
              </a:ext>
            </a:extLst>
          </p:cNvPr>
          <p:cNvSpPr txBox="1"/>
          <p:nvPr userDrawn="1"/>
        </p:nvSpPr>
        <p:spPr>
          <a:xfrm>
            <a:off x="4492766" y="6321367"/>
            <a:ext cx="34882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E1BA50-63AB-0A42-37F9-F7B2243615EB}"/>
              </a:ext>
            </a:extLst>
          </p:cNvPr>
          <p:cNvSpPr/>
          <p:nvPr userDrawn="1"/>
        </p:nvSpPr>
        <p:spPr>
          <a:xfrm>
            <a:off x="24660" y="146160"/>
            <a:ext cx="2451989" cy="38899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DB7CA1-3CFF-F3A9-9EDC-B0DA36F685DC}"/>
              </a:ext>
            </a:extLst>
          </p:cNvPr>
          <p:cNvSpPr txBox="1"/>
          <p:nvPr userDrawn="1"/>
        </p:nvSpPr>
        <p:spPr>
          <a:xfrm>
            <a:off x="313673" y="146544"/>
            <a:ext cx="1873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 08</a:t>
            </a:r>
          </a:p>
        </p:txBody>
      </p:sp>
    </p:spTree>
    <p:extLst>
      <p:ext uri="{BB962C8B-B14F-4D97-AF65-F5344CB8AC3E}">
        <p14:creationId xmlns:p14="http://schemas.microsoft.com/office/powerpoint/2010/main" val="3192647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6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94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922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1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1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737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353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047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1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647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1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895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2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7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8532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81602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5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60349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9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501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1" y="1885950"/>
            <a:ext cx="294686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6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7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7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0011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1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7"/>
            <a:ext cx="294005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8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5" y="4873766"/>
            <a:ext cx="293440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4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2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8" y="4873764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1932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403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9603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8374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159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1D8BD707-D9CF-40AE-B4C6-C98DA3205C09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871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6" r:id="rId19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eeksforgeeks.org/encoder-in-digital-logic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5.jp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943600" y="-152400"/>
            <a:ext cx="7162800" cy="67818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202699" y="4427403"/>
            <a:ext cx="5569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5161" y="2738822"/>
            <a:ext cx="65528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Organization and Architecture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3035" y="5623541"/>
            <a:ext cx="3550766" cy="396875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3034" y="278601"/>
            <a:ext cx="3397045" cy="118232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75986" y="191394"/>
            <a:ext cx="6720532" cy="663122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</p:spTree>
    <p:extLst>
      <p:ext uri="{BB962C8B-B14F-4D97-AF65-F5344CB8AC3E}">
        <p14:creationId xmlns:p14="http://schemas.microsoft.com/office/powerpoint/2010/main" val="1834417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5400" b="1" spc="-5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Revision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3086489" y="2971800"/>
            <a:ext cx="617142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5400" b="1" spc="-5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Decoders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667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b="1" dirty="0"/>
              <a:t>Decoder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838981"/>
            <a:ext cx="11125200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n-US" altLang="en-US" sz="2800" b="1" dirty="0"/>
              <a:t>Accepts a value and decodes it</a:t>
            </a:r>
          </a:p>
          <a:p>
            <a:pPr marL="137160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Output corresponds to value of </a:t>
            </a:r>
            <a:r>
              <a:rPr lang="en-US" altLang="en-US" sz="2800" i="1" dirty="0"/>
              <a:t>n</a:t>
            </a:r>
            <a:r>
              <a:rPr lang="en-US" altLang="en-US" sz="2800" dirty="0"/>
              <a:t> inputs</a:t>
            </a:r>
          </a:p>
          <a:p>
            <a:pPr lvl="1">
              <a:lnSpc>
                <a:spcPct val="150000"/>
              </a:lnSpc>
            </a:pPr>
            <a:r>
              <a:rPr lang="en-US" altLang="en-US" sz="2800" b="1" dirty="0"/>
              <a:t>Consists of:</a:t>
            </a:r>
          </a:p>
          <a:p>
            <a:pPr marL="137160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Inputs (n)</a:t>
            </a:r>
          </a:p>
          <a:p>
            <a:pPr marL="137160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Outputs (2</a:t>
            </a:r>
            <a:r>
              <a:rPr lang="en-US" altLang="en-US" sz="2800" baseline="30000" dirty="0"/>
              <a:t>n</a:t>
            </a:r>
            <a:r>
              <a:rPr lang="en-US" altLang="en-US" sz="2800" dirty="0"/>
              <a:t> , numbered from 0 </a:t>
            </a:r>
            <a:r>
              <a:rPr lang="en-US" altLang="en-US" sz="2800" dirty="0">
                <a:sym typeface="Symbol" panose="05050102010706020507" pitchFamily="18" charset="2"/>
              </a:rPr>
              <a:t> </a:t>
            </a:r>
            <a:r>
              <a:rPr lang="en-US" altLang="en-US" sz="2800" dirty="0"/>
              <a:t>2</a:t>
            </a:r>
            <a:r>
              <a:rPr lang="en-US" altLang="en-US" sz="2800" baseline="30000" dirty="0"/>
              <a:t>n</a:t>
            </a:r>
            <a:r>
              <a:rPr lang="en-US" altLang="en-US" sz="2800" dirty="0"/>
              <a:t> - 1)</a:t>
            </a:r>
          </a:p>
          <a:p>
            <a:pPr marL="137160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Selectors / Enable (active high or active low)</a:t>
            </a:r>
          </a:p>
          <a:p>
            <a:endParaRPr lang="en-US" altLang="en-US" sz="4000" dirty="0"/>
          </a:p>
        </p:txBody>
      </p:sp>
    </p:spTree>
    <p:extLst>
      <p:ext uri="{BB962C8B-B14F-4D97-AF65-F5344CB8AC3E}">
        <p14:creationId xmlns:p14="http://schemas.microsoft.com/office/powerpoint/2010/main" val="4071643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8001000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>
                <a:solidFill>
                  <a:schemeClr val="tx1"/>
                </a:solidFill>
              </a:rPr>
              <a:t>2-to-4 Decoder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9987BC9E-CAD3-48B1-4042-76A99DEF4AA1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209800"/>
            <a:ext cx="76200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9209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>
                <a:solidFill>
                  <a:schemeClr val="tx1"/>
                </a:solidFill>
              </a:rPr>
              <a:t>2-to-4 Decoder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1CB5F83F-F265-F326-5088-82E583AEA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817380"/>
            <a:ext cx="5959669" cy="4146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9882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>
                <a:solidFill>
                  <a:schemeClr val="tx1"/>
                </a:solidFill>
              </a:rPr>
              <a:t>Example on expansion decoder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59967B-C51E-D57C-FFD2-36A8D7F6C05D}"/>
              </a:ext>
            </a:extLst>
          </p:cNvPr>
          <p:cNvSpPr txBox="1"/>
          <p:nvPr/>
        </p:nvSpPr>
        <p:spPr>
          <a:xfrm>
            <a:off x="762000" y="1756427"/>
            <a:ext cx="100584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Construct a 5-to-32 decoder using only 2-to-4 decoders and 3-to-8 decoders (with enable).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EA63D9-190F-1972-56C7-6DD42F72631E}"/>
              </a:ext>
            </a:extLst>
          </p:cNvPr>
          <p:cNvSpPr txBox="1"/>
          <p:nvPr/>
        </p:nvSpPr>
        <p:spPr>
          <a:xfrm>
            <a:off x="609600" y="2819687"/>
            <a:ext cx="75461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We are going to make 5-to-32 decoder like the one shown below: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206F843-DB26-C60B-6E26-22A211D628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6908" y="3440382"/>
            <a:ext cx="3648584" cy="225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0211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>
                <a:solidFill>
                  <a:schemeClr val="tx1"/>
                </a:solidFill>
              </a:rPr>
              <a:t>Example on expansion decoder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729A83-8C3E-CE35-A035-50360112266B}"/>
              </a:ext>
            </a:extLst>
          </p:cNvPr>
          <p:cNvSpPr txBox="1"/>
          <p:nvPr/>
        </p:nvSpPr>
        <p:spPr>
          <a:xfrm>
            <a:off x="712326" y="1676400"/>
            <a:ext cx="111748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We need four 3-to-8 decoder for the last stage and one 2-to-4 decoder for selecting each of them at the first stage: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F563D3-302E-3428-8F33-061FF3B223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3285" y="2045732"/>
            <a:ext cx="6125430" cy="407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8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5400" b="1" spc="-5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Encoders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905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b="1" dirty="0"/>
              <a:t>Encoders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AD8A6D-FD64-939F-A4C5-96DF594C61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2209800"/>
            <a:ext cx="7026274" cy="3248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6907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6600" b="1" dirty="0"/>
              <a:t>4-to-2 line Encoder</a:t>
            </a:r>
            <a:endParaRPr lang="en-US" sz="40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2183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4 to 2 line Encoder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440B56-A3A6-BCA8-651E-BA710A9725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714835"/>
            <a:ext cx="10233800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In 4 to 2 line encoder, there are total of four inputs, i.e., Y</a:t>
            </a:r>
            <a:r>
              <a:rPr lang="en-US" baseline="-25000" dirty="0"/>
              <a:t>0</a:t>
            </a:r>
            <a:r>
              <a:rPr lang="en-US" dirty="0"/>
              <a:t>, Y</a:t>
            </a:r>
            <a:r>
              <a:rPr lang="en-US" baseline="-25000" dirty="0"/>
              <a:t>1</a:t>
            </a:r>
            <a:r>
              <a:rPr lang="en-US" dirty="0"/>
              <a:t>, Y</a:t>
            </a:r>
            <a:r>
              <a:rPr lang="en-US" baseline="-25000" dirty="0"/>
              <a:t>2</a:t>
            </a:r>
            <a:r>
              <a:rPr lang="en-US" dirty="0"/>
              <a:t>, and Y</a:t>
            </a:r>
            <a:r>
              <a:rPr lang="en-US" baseline="-25000" dirty="0"/>
              <a:t>3</a:t>
            </a:r>
            <a:r>
              <a:rPr lang="en-US" dirty="0"/>
              <a:t>, and two outputs, i.e., A</a:t>
            </a:r>
            <a:r>
              <a:rPr lang="en-US" baseline="-25000" dirty="0"/>
              <a:t>0</a:t>
            </a:r>
            <a:r>
              <a:rPr lang="en-US" dirty="0"/>
              <a:t> and A</a:t>
            </a:r>
            <a:r>
              <a:rPr lang="en-US" baseline="-25000" dirty="0"/>
              <a:t>1</a:t>
            </a:r>
            <a:r>
              <a:rPr lang="en-US" dirty="0"/>
              <a:t>. In 4-input lines, one input-line is set to true at a time to get the respective binary code in the output side. Below are the block diagram and the truth table of the 4 to 2 line encoder.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86762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4 to 2 line Encoder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519E6DF-5498-77FE-7A11-E6B2B96D1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58" y="2362200"/>
            <a:ext cx="6771083" cy="277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8417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4 to 2 line Encoder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670A7D-1DBE-881D-63CD-0CD0F775E8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1905000"/>
            <a:ext cx="7176124" cy="3786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2221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4 to 2 line Encoder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D88CEF-8FAD-03D3-0DE2-A4A951E0DDAC}"/>
              </a:ext>
            </a:extLst>
          </p:cNvPr>
          <p:cNvSpPr txBox="1"/>
          <p:nvPr/>
        </p:nvSpPr>
        <p:spPr>
          <a:xfrm>
            <a:off x="1447800" y="1752600"/>
            <a:ext cx="769853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/>
              <a:t>The logical expression of the term A0 and A1 is as follows:</a:t>
            </a:r>
          </a:p>
          <a:p>
            <a:endParaRPr lang="en-US" sz="3200" dirty="0"/>
          </a:p>
          <a:p>
            <a:r>
              <a:rPr lang="en-US" sz="3200" dirty="0"/>
              <a:t>A</a:t>
            </a:r>
            <a:r>
              <a:rPr lang="en-US" sz="3200" baseline="-25000" dirty="0"/>
              <a:t>1</a:t>
            </a:r>
            <a:r>
              <a:rPr lang="en-US" sz="3200" dirty="0"/>
              <a:t>=Y</a:t>
            </a:r>
            <a:r>
              <a:rPr lang="en-US" sz="3200" baseline="-25000" dirty="0"/>
              <a:t>3</a:t>
            </a:r>
            <a:r>
              <a:rPr lang="en-US" sz="3200" dirty="0"/>
              <a:t>+Y</a:t>
            </a:r>
            <a:r>
              <a:rPr lang="en-US" sz="3200" baseline="-25000" dirty="0"/>
              <a:t>2</a:t>
            </a:r>
            <a:br>
              <a:rPr lang="en-US" sz="3200" dirty="0"/>
            </a:br>
            <a:r>
              <a:rPr lang="en-US" sz="3200" dirty="0"/>
              <a:t>A</a:t>
            </a:r>
            <a:r>
              <a:rPr lang="en-US" sz="3200" baseline="-25000" dirty="0"/>
              <a:t>0</a:t>
            </a:r>
            <a:r>
              <a:rPr lang="en-US" sz="3200" dirty="0"/>
              <a:t>=Y</a:t>
            </a:r>
            <a:r>
              <a:rPr lang="en-US" sz="3200" baseline="-25000" dirty="0"/>
              <a:t>3</a:t>
            </a:r>
            <a:r>
              <a:rPr lang="en-US" sz="3200" dirty="0"/>
              <a:t>+Y</a:t>
            </a:r>
            <a:r>
              <a:rPr lang="en-US" sz="3200" baseline="-25000" dirty="0"/>
              <a:t>1</a:t>
            </a:r>
            <a:endParaRPr lang="en-US" sz="32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C8A071-9791-A8D6-0520-C33D43290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0" y="2565343"/>
            <a:ext cx="4781939" cy="3368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6027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b="1" dirty="0"/>
              <a:t>Encoder vs Decoder </a:t>
            </a:r>
          </a:p>
        </p:txBody>
      </p:sp>
    </p:spTree>
    <p:extLst>
      <p:ext uri="{BB962C8B-B14F-4D97-AF65-F5344CB8AC3E}">
        <p14:creationId xmlns:p14="http://schemas.microsoft.com/office/powerpoint/2010/main" val="36823385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Encoder vs Decoder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D88CEF-8FAD-03D3-0DE2-A4A951E0DDAC}"/>
              </a:ext>
            </a:extLst>
          </p:cNvPr>
          <p:cNvSpPr txBox="1"/>
          <p:nvPr/>
        </p:nvSpPr>
        <p:spPr>
          <a:xfrm>
            <a:off x="1447800" y="1752600"/>
            <a:ext cx="769853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320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AC02FFA-BC8E-0C19-D910-6F04C83DD5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150739"/>
              </p:ext>
            </p:extLst>
          </p:nvPr>
        </p:nvGraphicFramePr>
        <p:xfrm>
          <a:off x="1055688" y="2044987"/>
          <a:ext cx="10233024" cy="3533140"/>
        </p:xfrm>
        <a:graphic>
          <a:graphicData uri="http://schemas.openxmlformats.org/drawingml/2006/table">
            <a:tbl>
              <a:tblPr/>
              <a:tblGrid>
                <a:gridCol w="5116512">
                  <a:extLst>
                    <a:ext uri="{9D8B030D-6E8A-4147-A177-3AD203B41FA5}">
                      <a16:colId xmlns:a16="http://schemas.microsoft.com/office/drawing/2014/main" val="121400745"/>
                    </a:ext>
                  </a:extLst>
                </a:gridCol>
                <a:gridCol w="5116512">
                  <a:extLst>
                    <a:ext uri="{9D8B030D-6E8A-4147-A177-3AD203B41FA5}">
                      <a16:colId xmlns:a16="http://schemas.microsoft.com/office/drawing/2014/main" val="381557843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/>
                        <a:t>ENCODER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/>
                        <a:t>DECODER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8825624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just" rtl="0">
                        <a:lnSpc>
                          <a:spcPct val="150000"/>
                        </a:lnSpc>
                      </a:pPr>
                      <a:r>
                        <a:rPr lang="en-US" sz="1800">
                          <a:effectLst/>
                        </a:rPr>
                        <a:t>Encoder circuit basically converts the applied information signal into a coded digital bit stream.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50000"/>
                        </a:lnSpc>
                      </a:pPr>
                      <a:r>
                        <a:rPr lang="en-US" sz="1800" dirty="0">
                          <a:effectLst/>
                        </a:rPr>
                        <a:t>Decoder performs reverse operation and recovers the original information signal from the coded bits.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695978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just" rtl="0">
                        <a:lnSpc>
                          <a:spcPct val="150000"/>
                        </a:lnSpc>
                      </a:pPr>
                      <a:r>
                        <a:rPr lang="en-US" sz="1800">
                          <a:effectLst/>
                        </a:rPr>
                        <a:t>In case of encoder, the applied signal is the active signal input.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50000"/>
                        </a:lnSpc>
                      </a:pPr>
                      <a:r>
                        <a:rPr lang="en-US" sz="1800">
                          <a:effectLst/>
                        </a:rPr>
                        <a:t>Decoder accepts coded binary data as its input.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1770714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just" rtl="0">
                        <a:lnSpc>
                          <a:spcPct val="150000"/>
                        </a:lnSpc>
                      </a:pPr>
                      <a:r>
                        <a:rPr lang="en-US" sz="1800" dirty="0">
                          <a:effectLst/>
                        </a:rPr>
                        <a:t>The number of inputs accepted by an encoder is 2n.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50000"/>
                        </a:lnSpc>
                      </a:pPr>
                      <a:r>
                        <a:rPr lang="en-US" sz="1800">
                          <a:effectLst/>
                        </a:rPr>
                        <a:t>The number of input accepted by decoder is only n inputs.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196413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just" rtl="0">
                        <a:lnSpc>
                          <a:spcPct val="150000"/>
                        </a:lnSpc>
                      </a:pPr>
                      <a:r>
                        <a:rPr lang="en-US" sz="1800">
                          <a:effectLst/>
                        </a:rPr>
                        <a:t>The output lines for an</a:t>
                      </a:r>
                      <a:r>
                        <a:rPr lang="en-US" sz="1800">
                          <a:effectLst/>
                          <a:hlinkClick r:id="rId2"/>
                        </a:rPr>
                        <a:t> encoder</a:t>
                      </a:r>
                      <a:r>
                        <a:rPr lang="en-US" sz="1800">
                          <a:effectLst/>
                        </a:rPr>
                        <a:t> is 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50000"/>
                        </a:lnSpc>
                      </a:pPr>
                      <a:r>
                        <a:rPr lang="en-US" sz="1800" dirty="0">
                          <a:effectLst/>
                        </a:rPr>
                        <a:t>The output lines of an decoder is 2n.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64754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53337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Encoder vs Decoder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D88CEF-8FAD-03D3-0DE2-A4A951E0DDAC}"/>
              </a:ext>
            </a:extLst>
          </p:cNvPr>
          <p:cNvSpPr txBox="1"/>
          <p:nvPr/>
        </p:nvSpPr>
        <p:spPr>
          <a:xfrm>
            <a:off x="1447800" y="1752600"/>
            <a:ext cx="769853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320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AC02FFA-BC8E-0C19-D910-6F04C83DD5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65016"/>
              </p:ext>
            </p:extLst>
          </p:nvPr>
        </p:nvGraphicFramePr>
        <p:xfrm>
          <a:off x="1055688" y="2044987"/>
          <a:ext cx="10233024" cy="3017520"/>
        </p:xfrm>
        <a:graphic>
          <a:graphicData uri="http://schemas.openxmlformats.org/drawingml/2006/table">
            <a:tbl>
              <a:tblPr/>
              <a:tblGrid>
                <a:gridCol w="5116512">
                  <a:extLst>
                    <a:ext uri="{9D8B030D-6E8A-4147-A177-3AD203B41FA5}">
                      <a16:colId xmlns:a16="http://schemas.microsoft.com/office/drawing/2014/main" val="121400745"/>
                    </a:ext>
                  </a:extLst>
                </a:gridCol>
                <a:gridCol w="5116512">
                  <a:extLst>
                    <a:ext uri="{9D8B030D-6E8A-4147-A177-3AD203B41FA5}">
                      <a16:colId xmlns:a16="http://schemas.microsoft.com/office/drawing/2014/main" val="381557843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/>
                        <a:t>ENCODER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/>
                        <a:t>DECODER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8825624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just" rtl="0"/>
                      <a:r>
                        <a:rPr lang="en-US">
                          <a:effectLst/>
                        </a:rPr>
                        <a:t>The encoder generates coded data bits as its output.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>
                          <a:effectLst/>
                        </a:rPr>
                        <a:t>The decoder generates an active output signal in response to the coded data bits.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695978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just" rtl="0"/>
                      <a:r>
                        <a:rPr lang="en-US">
                          <a:effectLst/>
                        </a:rPr>
                        <a:t>The operation performed is simple.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>
                          <a:effectLst/>
                        </a:rPr>
                        <a:t>The operation performed is complex.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1770714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just" rtl="0"/>
                      <a:r>
                        <a:rPr lang="en-US">
                          <a:effectLst/>
                        </a:rPr>
                        <a:t>The encoder circuit is installed at the transmitting end.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>
                          <a:effectLst/>
                        </a:rPr>
                        <a:t>The decoder circuit is installed at the receiving side.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196413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just" rtl="0"/>
                      <a:r>
                        <a:rPr lang="en-US">
                          <a:effectLst/>
                        </a:rPr>
                        <a:t>OR gate is the basic logic element used in it.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/>
                      <a:r>
                        <a:rPr lang="en-US" dirty="0">
                          <a:effectLst/>
                        </a:rPr>
                        <a:t>AND gate along with NOT gate is the basic logic element used in it.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64754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32715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5400" b="1" spc="-5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Digital Circuits </a:t>
            </a:r>
            <a:r>
              <a:rPr lang="en-US" altLang="en-US" sz="4000" b="1" spc="-5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Cont.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9111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Digital Circuits </a:t>
            </a:r>
            <a:r>
              <a:rPr lang="en-US" sz="2800" b="1" dirty="0"/>
              <a:t>Cont.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838981"/>
            <a:ext cx="11125200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25475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en-US" sz="3200" b="1" dirty="0"/>
              <a:t>Multiplexer </a:t>
            </a:r>
          </a:p>
          <a:p>
            <a:pPr marL="625475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en-US" sz="3200" b="1" dirty="0"/>
              <a:t>Demultiplexer</a:t>
            </a:r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222999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b="1" dirty="0"/>
              <a:t>Multiplexer / Demultiplexer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726233" y="1905000"/>
            <a:ext cx="11125200" cy="3728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SzTx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basic function of the Multiplexer (MUX).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SzTx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typical application of a MUX.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SzTx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4-to-1 MUX designed with Small Scale Integration (SSI). 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SzTx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4-to-1, 8-to-1, &amp; 16-to-1 Medium Scale Integration (MSI)  MUX.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SzTx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basic function of the Demultiplexer (DEMUX).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SzTx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typical application of a DEMUX.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SzTx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1-to-4 DEMUX design with Small Scale Integration (SSI). </a:t>
            </a:r>
          </a:p>
        </p:txBody>
      </p:sp>
    </p:spTree>
    <p:extLst>
      <p:ext uri="{BB962C8B-B14F-4D97-AF65-F5344CB8AC3E}">
        <p14:creationId xmlns:p14="http://schemas.microsoft.com/office/powerpoint/2010/main" val="15069533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5400" b="1" dirty="0"/>
              <a:t>Multiplexer (MUX)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9646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dirty="0"/>
              <a:t>What is a Multiplexer (MUX)?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F76978-4F5B-D5FA-9599-CAC5F6831C7A}"/>
              </a:ext>
            </a:extLst>
          </p:cNvPr>
          <p:cNvSpPr txBox="1"/>
          <p:nvPr/>
        </p:nvSpPr>
        <p:spPr>
          <a:xfrm>
            <a:off x="685800" y="1584191"/>
            <a:ext cx="10515600" cy="4467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Calibri" panose="020F0502020204030204" pitchFamily="34" charset="0"/>
              </a:rPr>
              <a:t>The term Multiplexer means many into one.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Calibri" panose="020F0502020204030204" pitchFamily="34" charset="0"/>
              </a:rPr>
              <a:t>Multiplexing is the process of transmitting a large number of information over a single line.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Calibri" panose="020F0502020204030204" pitchFamily="34" charset="0"/>
              </a:rPr>
              <a:t>A Digital Multiplexer (MUX) is a combinational Circuit that select one digital information from several sources and transmits the selected information on a single output line.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Calibri" panose="020F0502020204030204" pitchFamily="34" charset="0"/>
              </a:rPr>
              <a:t>A Multiplexer is also called a Data Selector.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Calibri" panose="020F0502020204030204" pitchFamily="34" charset="0"/>
              </a:rPr>
              <a:t>The Multiplexer has several data input line and a single output line.</a:t>
            </a:r>
            <a:endParaRPr lang="en-IN" altLang="en-US" sz="2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1311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dirty="0"/>
              <a:t>What is a Multiplexer (MUX)?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F76978-4F5B-D5FA-9599-CAC5F6831C7A}"/>
              </a:ext>
            </a:extLst>
          </p:cNvPr>
          <p:cNvSpPr txBox="1"/>
          <p:nvPr/>
        </p:nvSpPr>
        <p:spPr>
          <a:xfrm>
            <a:off x="685800" y="1584191"/>
            <a:ext cx="10515600" cy="40886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 typeface="Wingdings" panose="05000000000000000000" pitchFamily="2" charset="2"/>
              <a:buChar char="Ø"/>
            </a:pPr>
            <a:r>
              <a:rPr lang="en-I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MUX directs one of the inputs to its output line by using a control bit word (</a:t>
            </a:r>
            <a:r>
              <a:rPr lang="en-I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 line) to its select lines. </a:t>
            </a:r>
            <a:endParaRPr lang="en-I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I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Multiplexer contains the followings: 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I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data inputs 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I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 inputs 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I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I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single output 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I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Selection input determines the input that should be connected to the output. 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I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multiplexer acts like an electronic switch that selects one from different. </a:t>
            </a:r>
          </a:p>
        </p:txBody>
      </p:sp>
    </p:spTree>
    <p:extLst>
      <p:ext uri="{BB962C8B-B14F-4D97-AF65-F5344CB8AC3E}">
        <p14:creationId xmlns:p14="http://schemas.microsoft.com/office/powerpoint/2010/main" val="18866983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dirty="0"/>
              <a:t>What is a Multiplexer (MUX)?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838981"/>
            <a:ext cx="11125200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US" altLang="en-US" sz="2400" dirty="0"/>
              <a:t>A MUX is a digital switch that has multiple inputs (sources) and a single output (destination).</a:t>
            </a:r>
          </a:p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US" altLang="en-US" sz="2400" dirty="0"/>
              <a:t>The select lines determine which input </a:t>
            </a:r>
          </a:p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US" altLang="en-US" sz="2400" dirty="0"/>
              <a:t>is connected to the output.</a:t>
            </a:r>
          </a:p>
          <a:p>
            <a:pPr>
              <a:spcBef>
                <a:spcPct val="0"/>
              </a:spcBef>
            </a:pPr>
            <a:r>
              <a:rPr lang="en-US" altLang="en-US" sz="2400" dirty="0"/>
              <a:t>MUX Types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2-to-1 (1 select line)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4-to-1 (2 select lines)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8-to-1 (3 select lines)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16-to-1 (4 select lines)</a:t>
            </a:r>
            <a:endParaRPr lang="en-US" altLang="en-US" dirty="0"/>
          </a:p>
          <a:p>
            <a:endParaRPr lang="en-US" altLang="en-US" sz="2400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5628E9E-E894-E69F-FD16-845D085DA5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0636" y="2402468"/>
            <a:ext cx="3870164" cy="3611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5390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/>
              <a:t>Typical Application of a MUX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B14C93-7E3F-E18B-4E4D-E8303AB92C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9126" y="1685673"/>
            <a:ext cx="6653747" cy="440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3819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/>
              <a:t>4-to-1 Multiplexer (MUX)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37">
            <a:extLst>
              <a:ext uri="{FF2B5EF4-FFF2-40B4-BE49-F238E27FC236}">
                <a16:creationId xmlns:a16="http://schemas.microsoft.com/office/drawing/2014/main" id="{6A4AD0E3-BD2D-F244-92DE-83C7BA298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04" y="1908510"/>
            <a:ext cx="5638800" cy="396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246E0C0-1152-4DB8-02CD-C248331D6A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1704222"/>
            <a:ext cx="2667000" cy="4372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2368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5400" b="1" dirty="0" err="1"/>
              <a:t>DeMultiplexer</a:t>
            </a:r>
            <a:r>
              <a:rPr lang="en-US" altLang="en-US" sz="5400" b="1" dirty="0"/>
              <a:t> (</a:t>
            </a:r>
            <a:r>
              <a:rPr lang="en-US" altLang="en-US" sz="5400" dirty="0"/>
              <a:t>DEMUX</a:t>
            </a:r>
            <a:r>
              <a:rPr lang="en-US" altLang="en-US" sz="5400" b="1" dirty="0"/>
              <a:t>)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3544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8153400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dirty="0"/>
              <a:t>What is a Demultiplexer (DEMUX)?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197EEB-2075-0901-D301-A74249625ABD}"/>
              </a:ext>
            </a:extLst>
          </p:cNvPr>
          <p:cNvSpPr txBox="1"/>
          <p:nvPr/>
        </p:nvSpPr>
        <p:spPr>
          <a:xfrm>
            <a:off x="762000" y="1676400"/>
            <a:ext cx="10668000" cy="39039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I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De-Multiplexer is a combinational logic circuit that performs the reverse operation of multiplexer (Several output lines, one input line). 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I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-Multiplexer means one to many. A De-Multiplexer is a circuit with one input and many output. By applying control signal, we can steer any input to the output. Few types of De -Multiplexer are 1-to 2, 1-to-4, 1-to-8 and 1-to 16 De -Multiplexer .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De-Multiplexer is the process of taking information from one input and transmitting the same over one of several outputs.</a:t>
            </a:r>
            <a:endParaRPr lang="en-I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6725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8153400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dirty="0"/>
              <a:t>What is a Demultiplexer (DEMUX)?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838981"/>
            <a:ext cx="11125200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US" altLang="en-US" sz="2400" dirty="0"/>
              <a:t>A DEMUX is a digital switch with a single input (source) and a multiple outputs (destinations).</a:t>
            </a:r>
          </a:p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US" altLang="en-US" sz="2400" dirty="0"/>
              <a:t>The select lines determine which output </a:t>
            </a:r>
          </a:p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US" altLang="en-US" sz="2400" dirty="0"/>
              <a:t>the input is connected to.</a:t>
            </a:r>
          </a:p>
          <a:p>
            <a:pPr>
              <a:spcBef>
                <a:spcPct val="0"/>
              </a:spcBef>
            </a:pPr>
            <a:r>
              <a:rPr lang="en-US" altLang="en-US" sz="2400" dirty="0"/>
              <a:t>DEMUX Types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1-to-2 (1 select line)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1-to-4 (2 select lines)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1-to-8 (3 select lines)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1-to-16 (4 select lines)</a:t>
            </a:r>
            <a:endParaRPr lang="en-US" altLang="en-US" dirty="0"/>
          </a:p>
          <a:p>
            <a:endParaRPr lang="en-US" altLang="en-US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6B69DE-33B2-8144-7856-3715C5848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7400" y="2438400"/>
            <a:ext cx="3581400" cy="340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7389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/>
              <a:t>Typical Application of a DEMUX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555186-8F66-3636-FE6B-9F766DA42E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6442" y="1752601"/>
            <a:ext cx="7459116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4129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dirty="0"/>
              <a:t>1-to-4 De-Multiplexer (DEMUX)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3D16615-46D8-E563-E66C-BA210F910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796591"/>
            <a:ext cx="4613275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B88AD5C-82DD-A68D-CE28-CDEA599702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5600" y="1618473"/>
            <a:ext cx="3057952" cy="4544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7068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7620000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b="1" dirty="0"/>
              <a:t>Example of expansion Multiplexer 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381000" y="1524000"/>
            <a:ext cx="6553200" cy="13181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n-US" altLang="en-US" sz="2800" b="1" dirty="0"/>
              <a:t>Design a 32-to-1 multiplexer using only 8-to-1 multiplexer</a:t>
            </a:r>
            <a:endParaRPr lang="en-US" altLang="en-US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3FDD56-2F41-287F-764B-DA6343FFC8FB}"/>
              </a:ext>
            </a:extLst>
          </p:cNvPr>
          <p:cNvSpPr txBox="1"/>
          <p:nvPr/>
        </p:nvSpPr>
        <p:spPr>
          <a:xfrm>
            <a:off x="828869" y="3105834"/>
            <a:ext cx="55626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We use four 8-to-1 in the first stage and another </a:t>
            </a:r>
          </a:p>
          <a:p>
            <a:r>
              <a:rPr lang="en-US" dirty="0"/>
              <a:t>one to select between the output of the others: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539E691-1622-5D87-168E-6AC09DBCD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4200" y="1652355"/>
            <a:ext cx="3276600" cy="4537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1281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b="1" spc="-5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MUX vs </a:t>
            </a:r>
            <a:r>
              <a:rPr lang="en-US" sz="5400" b="1" spc="-5" dirty="0" err="1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DeMUX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4215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3400" y="910488"/>
            <a:ext cx="9448800" cy="4560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sz="3200" b="1" dirty="0"/>
              <a:t>Difference between Multiplexer and Demultiplexer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905000"/>
            <a:ext cx="11125200" cy="2610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n-US" sz="2800" dirty="0"/>
              <a:t>Both multiplexer and demultiplexer are types of combinational digital circuit that are used in several large-scale digital systems. However, there are many differences between a multiplexer and a demultiplexer, which are highlighted in the following table</a:t>
            </a:r>
            <a:endParaRPr lang="en-US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4243610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912991"/>
            <a:ext cx="8458200" cy="788421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sz="2800" b="1" dirty="0"/>
              <a:t>Difference between Multiplexer and Demultiplexer</a:t>
            </a:r>
            <a:br>
              <a:rPr lang="en-US" sz="2800" b="1" dirty="0"/>
            </a:br>
            <a:endParaRPr lang="en-US" sz="2800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69B5ACB-DD0E-CE53-AA73-73E0A47AF6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5852361"/>
              </p:ext>
            </p:extLst>
          </p:nvPr>
        </p:nvGraphicFramePr>
        <p:xfrm>
          <a:off x="979488" y="1878824"/>
          <a:ext cx="10233024" cy="4053840"/>
        </p:xfrm>
        <a:graphic>
          <a:graphicData uri="http://schemas.openxmlformats.org/drawingml/2006/table">
            <a:tbl>
              <a:tblPr/>
              <a:tblGrid>
                <a:gridCol w="3411008">
                  <a:extLst>
                    <a:ext uri="{9D8B030D-6E8A-4147-A177-3AD203B41FA5}">
                      <a16:colId xmlns:a16="http://schemas.microsoft.com/office/drawing/2014/main" val="3869990419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986581493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16556641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Basis of Difference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Demultiplexer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22645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Definition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 multiplexer is a combinational digital circuit that takes multiple data inputs and provides only single output.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 demultiplexer is a combinational digital circuit that takes single input and provides multiple outputs.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066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Abbreviated name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The abbreviation used to represent the multiplexer is MUX.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The abbreviation used to represent the demultiplexer is DEMUX.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5141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Input and output lines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Multiplexer has </a:t>
                      </a:r>
                      <a:r>
                        <a:rPr lang="en-US" b="1"/>
                        <a:t>2</a:t>
                      </a:r>
                      <a:r>
                        <a:rPr lang="en-US" b="1" baseline="30000"/>
                        <a:t>n</a:t>
                      </a:r>
                      <a:r>
                        <a:rPr lang="en-US"/>
                        <a:t> input lines and 1 output line. Where, n is the number of select lines.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Demultiplexer has 1 input line and </a:t>
                      </a:r>
                      <a:r>
                        <a:rPr lang="en-US" b="1"/>
                        <a:t>2</a:t>
                      </a:r>
                      <a:r>
                        <a:rPr lang="en-US" b="1" baseline="30000"/>
                        <a:t>n</a:t>
                      </a:r>
                      <a:r>
                        <a:rPr lang="en-US"/>
                        <a:t> output lines. Where, n is the number of select lines.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0516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Also known as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Multiplexer is also known as a "data selector".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Demultiplexer is also known as "data distributor".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09682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6182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912991"/>
            <a:ext cx="8458200" cy="788421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sz="2800" b="1" dirty="0"/>
              <a:t>Difference between Multiplexer and Demultiplexer</a:t>
            </a:r>
            <a:br>
              <a:rPr lang="en-US" sz="2800" b="1" dirty="0"/>
            </a:br>
            <a:endParaRPr lang="en-US" sz="2800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69B5ACB-DD0E-CE53-AA73-73E0A47AF6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1690625"/>
              </p:ext>
            </p:extLst>
          </p:nvPr>
        </p:nvGraphicFramePr>
        <p:xfrm>
          <a:off x="979488" y="1878824"/>
          <a:ext cx="10233024" cy="3505200"/>
        </p:xfrm>
        <a:graphic>
          <a:graphicData uri="http://schemas.openxmlformats.org/drawingml/2006/table">
            <a:tbl>
              <a:tblPr/>
              <a:tblGrid>
                <a:gridCol w="3411008">
                  <a:extLst>
                    <a:ext uri="{9D8B030D-6E8A-4147-A177-3AD203B41FA5}">
                      <a16:colId xmlns:a16="http://schemas.microsoft.com/office/drawing/2014/main" val="3869990419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986581493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16556641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Basis of Difference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Demultiplexer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22645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Operating principle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The operating principle of the multiplexer is "many to one".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The operating principle of a demultiplexer is "ne to many".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066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>
                          <a:effectLst/>
                        </a:rPr>
                        <a:t>Acts as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Multiplexer acts as a digital multi-position switch.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Demultiplexer acts as a digital circuit.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5141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>
                          <a:effectLst/>
                        </a:rPr>
                        <a:t>Conversion technique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 multiplexer performs parallel to serial conversion.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 demultiplexer performs serial to parallel conversion.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0516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Function of control signal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 case of multiplexer, the function of control signal is to select a specific input that has to be transmitted at the output.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 demultiplexer, the function of control signal is to deliver the single input signal over the multiple output lines.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09682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22600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912991"/>
            <a:ext cx="8458200" cy="788421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sz="2800" b="1" dirty="0"/>
              <a:t>Difference between Multiplexer and Demultiplexer</a:t>
            </a:r>
            <a:br>
              <a:rPr lang="en-US" sz="2800" b="1" dirty="0"/>
            </a:br>
            <a:endParaRPr lang="en-US" sz="2800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69B5ACB-DD0E-CE53-AA73-73E0A47AF6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104038"/>
              </p:ext>
            </p:extLst>
          </p:nvPr>
        </p:nvGraphicFramePr>
        <p:xfrm>
          <a:off x="979488" y="1878824"/>
          <a:ext cx="10233024" cy="3841567"/>
        </p:xfrm>
        <a:graphic>
          <a:graphicData uri="http://schemas.openxmlformats.org/drawingml/2006/table">
            <a:tbl>
              <a:tblPr/>
              <a:tblGrid>
                <a:gridCol w="3411008">
                  <a:extLst>
                    <a:ext uri="{9D8B030D-6E8A-4147-A177-3AD203B41FA5}">
                      <a16:colId xmlns:a16="http://schemas.microsoft.com/office/drawing/2014/main" val="3869990419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986581493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1655664172"/>
                    </a:ext>
                  </a:extLst>
                </a:gridCol>
              </a:tblGrid>
              <a:tr h="44843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Basis of Difference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Demultiplexer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2264529"/>
                  </a:ext>
                </a:extLst>
              </a:tr>
              <a:tr h="165576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>
                          <a:effectLst/>
                        </a:rPr>
                        <a:t>Examples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b="1" dirty="0"/>
                        <a:t>Examples of some common multiplexers are </a:t>
                      </a:r>
                      <a:r>
                        <a:rPr lang="en-US" dirty="0"/>
                        <a:t>−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8:1 Multiplexer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16:1 Multiplexer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32:1 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b="1" dirty="0" err="1"/>
                        <a:t>Some</a:t>
                      </a:r>
                      <a:r>
                        <a:rPr lang="fr-FR" b="1" dirty="0"/>
                        <a:t> </a:t>
                      </a:r>
                      <a:r>
                        <a:rPr lang="fr-FR" b="1" dirty="0" err="1"/>
                        <a:t>common</a:t>
                      </a:r>
                      <a:r>
                        <a:rPr lang="fr-FR" b="1" dirty="0"/>
                        <a:t> </a:t>
                      </a:r>
                      <a:r>
                        <a:rPr lang="fr-FR" b="1" dirty="0" err="1"/>
                        <a:t>demultiplexers</a:t>
                      </a:r>
                      <a:r>
                        <a:rPr lang="fr-FR" b="1" dirty="0"/>
                        <a:t> are</a:t>
                      </a:r>
                      <a:r>
                        <a:rPr lang="fr-FR" dirty="0"/>
                        <a:t> −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1:2 </a:t>
                      </a:r>
                      <a:r>
                        <a:rPr lang="fr-FR" dirty="0" err="1"/>
                        <a:t>Demultiplexer</a:t>
                      </a:r>
                      <a:endParaRPr lang="fr-FR" dirty="0"/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1:4 </a:t>
                      </a:r>
                      <a:r>
                        <a:rPr lang="fr-FR" dirty="0" err="1"/>
                        <a:t>Demultiplexer</a:t>
                      </a:r>
                      <a:endParaRPr lang="fr-FR" dirty="0"/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1:8 </a:t>
                      </a:r>
                      <a:r>
                        <a:rPr lang="fr-FR" dirty="0" err="1"/>
                        <a:t>Demultiplexer</a:t>
                      </a:r>
                      <a:endParaRPr lang="fr-FR" dirty="0"/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1:16 </a:t>
                      </a:r>
                      <a:r>
                        <a:rPr lang="fr-FR" dirty="0" err="1"/>
                        <a:t>Demultiplexer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066938"/>
                  </a:ext>
                </a:extLst>
              </a:tr>
              <a:tr h="165576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dirty="0">
                          <a:effectLst/>
                        </a:rPr>
                        <a:t>Practical importance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In practice, the multiplexer increases the efficiency of the communication system by enabling the data transmission using a single line.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 practice, the demultiplexer takes the output of a multiplexer and convert in its original form at the receiver end.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5141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19938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912991"/>
            <a:ext cx="8458200" cy="788421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sz="2800" b="1" dirty="0"/>
              <a:t>Difference between Multiplexer and Demultiplexer</a:t>
            </a:r>
            <a:br>
              <a:rPr lang="en-US" sz="2800" b="1" dirty="0"/>
            </a:br>
            <a:endParaRPr lang="en-US" sz="2800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69B5ACB-DD0E-CE53-AA73-73E0A47AF6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324850"/>
              </p:ext>
            </p:extLst>
          </p:nvPr>
        </p:nvGraphicFramePr>
        <p:xfrm>
          <a:off x="979488" y="1878824"/>
          <a:ext cx="10233024" cy="3759976"/>
        </p:xfrm>
        <a:graphic>
          <a:graphicData uri="http://schemas.openxmlformats.org/drawingml/2006/table">
            <a:tbl>
              <a:tblPr/>
              <a:tblGrid>
                <a:gridCol w="3411008">
                  <a:extLst>
                    <a:ext uri="{9D8B030D-6E8A-4147-A177-3AD203B41FA5}">
                      <a16:colId xmlns:a16="http://schemas.microsoft.com/office/drawing/2014/main" val="3869990419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986581493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1655664172"/>
                    </a:ext>
                  </a:extLst>
                </a:gridCol>
              </a:tblGrid>
              <a:tr h="44843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Basis of Difference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Demultiplexer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2264529"/>
                  </a:ext>
                </a:extLst>
              </a:tr>
              <a:tr h="165576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dirty="0">
                          <a:effectLst/>
                        </a:rPr>
                        <a:t>Usage in time-division multiplexing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 multiplexer is used at the transmitter end in the time-division multiplexing (TDM).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The demultiplexer is used at the receiver end in the time-division multiplexing.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066938"/>
                  </a:ext>
                </a:extLst>
              </a:tr>
              <a:tr h="165576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dirty="0">
                          <a:effectLst/>
                        </a:rPr>
                        <a:t>Applications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The multiplexers are commonly used in communication systems, telephone networks, computer memories, etc.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The demultiplexers are used in communication systems, reconstruction of parallel data, ALU, etc.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5141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33353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76200" y="5888401"/>
            <a:ext cx="47688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AD28D4-F398-FFFB-9AC3-BAE86E64BE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53600" y="6063903"/>
            <a:ext cx="2229161" cy="41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14066</TotalTime>
  <Words>1449</Words>
  <Application>Microsoft Office PowerPoint</Application>
  <PresentationFormat>Widescreen</PresentationFormat>
  <Paragraphs>181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Corbel</vt:lpstr>
      <vt:lpstr>Times New Roman</vt:lpstr>
      <vt:lpstr>Wingdings</vt:lpstr>
      <vt:lpstr>Depth</vt:lpstr>
      <vt:lpstr>PowerPoint Presentation</vt:lpstr>
      <vt:lpstr>PowerPoint Presentation</vt:lpstr>
      <vt:lpstr>PowerPoint Presentation</vt:lpstr>
      <vt:lpstr>Decoder</vt:lpstr>
      <vt:lpstr>2-to-4 Decoder</vt:lpstr>
      <vt:lpstr>2-to-4 Decoder</vt:lpstr>
      <vt:lpstr>Example on expansion decoder</vt:lpstr>
      <vt:lpstr>Example on expansion decoder</vt:lpstr>
      <vt:lpstr>PowerPoint Presentation</vt:lpstr>
      <vt:lpstr>Encoders</vt:lpstr>
      <vt:lpstr>PowerPoint Presentation</vt:lpstr>
      <vt:lpstr>4 to 2 line Encoder</vt:lpstr>
      <vt:lpstr>4 to 2 line Encoder</vt:lpstr>
      <vt:lpstr>4 to 2 line Encoder</vt:lpstr>
      <vt:lpstr>4 to 2 line Encoder</vt:lpstr>
      <vt:lpstr>PowerPoint Presentation</vt:lpstr>
      <vt:lpstr>Encoder vs Decoder </vt:lpstr>
      <vt:lpstr>Encoder vs Decoder </vt:lpstr>
      <vt:lpstr>PowerPoint Presentation</vt:lpstr>
      <vt:lpstr>Digital Circuits Cont.</vt:lpstr>
      <vt:lpstr>Multiplexer / Demultiplexer</vt:lpstr>
      <vt:lpstr>PowerPoint Presentation</vt:lpstr>
      <vt:lpstr>What is a Multiplexer (MUX)?</vt:lpstr>
      <vt:lpstr>What is a Multiplexer (MUX)?</vt:lpstr>
      <vt:lpstr>What is a Multiplexer (MUX)?</vt:lpstr>
      <vt:lpstr>Typical Application of a MUX</vt:lpstr>
      <vt:lpstr>4-to-1 Multiplexer (MUX)</vt:lpstr>
      <vt:lpstr>PowerPoint Presentation</vt:lpstr>
      <vt:lpstr>What is a Demultiplexer (DEMUX)?</vt:lpstr>
      <vt:lpstr>What is a Demultiplexer (DEMUX)?</vt:lpstr>
      <vt:lpstr>Typical Application of a DEMUX</vt:lpstr>
      <vt:lpstr>1-to-4 De-Multiplexer (DEMUX)</vt:lpstr>
      <vt:lpstr>Example of expansion Multiplexer </vt:lpstr>
      <vt:lpstr>PowerPoint Presentation</vt:lpstr>
      <vt:lpstr>Difference between Multiplexer and Demultiplexer</vt:lpstr>
      <vt:lpstr>Difference between Multiplexer and Demultiplexer </vt:lpstr>
      <vt:lpstr>Difference between Multiplexer and Demultiplexer </vt:lpstr>
      <vt:lpstr>Difference between Multiplexer and Demultiplexer </vt:lpstr>
      <vt:lpstr>Difference between Multiplexer and Demultiplexer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</dc:title>
  <dc:creator>clt</dc:creator>
  <cp:lastModifiedBy>Dr. Gamal Selim</cp:lastModifiedBy>
  <cp:revision>136</cp:revision>
  <dcterms:created xsi:type="dcterms:W3CDTF">2023-10-09T11:25:37Z</dcterms:created>
  <dcterms:modified xsi:type="dcterms:W3CDTF">2023-11-22T19:41:42Z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2023-10-09T00:00:00Z</vt:filetime>
  </property>
</Properties>
</file>