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20.xml" ContentType="application/vnd.openxmlformats-officedocument.presentationml.slide+xml"/>
  <Override PartName="/ppt/slides/slide44.xml" ContentType="application/vnd.openxmlformats-officedocument.presentationml.slide+xml"/>
  <Override PartName="/ppt/slides/slide43.xml" ContentType="application/vnd.openxmlformats-officedocument.presentationml.slide+xml"/>
  <Override PartName="/ppt/slides/slide42.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38.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26.xml" ContentType="application/vnd.openxmlformats-officedocument.presentationml.slide+xml"/>
  <Override PartName="/ppt/slides/slide25.xml" ContentType="application/vnd.openxmlformats-officedocument.presentationml.slide+xml"/>
  <Override PartName="/ppt/slides/slide24.xml" ContentType="application/vnd.openxmlformats-officedocument.presentationml.slide+xml"/>
  <Override PartName="/ppt/slides/slide23.xml" ContentType="application/vnd.openxmlformats-officedocument.presentationml.slide+xml"/>
  <Override PartName="/ppt/slides/slide22.xml" ContentType="application/vnd.openxmlformats-officedocument.presentationml.slide+xml"/>
  <Override PartName="/ppt/slides/slide21.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5.xml" ContentType="application/vnd.openxmlformats-officedocument.presentationml.slide+xml"/>
  <Override PartName="/ppt/slides/slide34.xml" ContentType="application/vnd.openxmlformats-officedocument.presentationml.slide+xml"/>
  <Override PartName="/ppt/slides/slide33.xml" ContentType="application/vnd.openxmlformats-officedocument.presentationml.slide+xml"/>
  <Override PartName="/ppt/slides/slide32.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19.xml" ContentType="application/vnd.openxmlformats-officedocument.presentationml.slide+xml"/>
  <Override PartName="/ppt/slides/slide6.xml" ContentType="application/vnd.openxmlformats-officedocument.presentationml.slide+xml"/>
  <Override PartName="/ppt/slides/slide9.xml" ContentType="application/vnd.openxmlformats-officedocument.presentationml.slide+xml"/>
  <Override PartName="/ppt/slides/slide5.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20.xml" ContentType="application/vnd.openxmlformats-officedocument.presentationml.slideLayout+xml"/>
  <Override PartName="/ppt/slideLayouts/slideLayout19.xml" ContentType="application/vnd.openxmlformats-officedocument.presentationml.slideLayout+xml"/>
  <Override PartName="/ppt/slideLayouts/slideLayout22.xml" ContentType="application/vnd.openxmlformats-officedocument.presentationml.slideLayout+xml"/>
  <Override PartName="/ppt/notesSlides/notesSlide3.xml" ContentType="application/vnd.openxmlformats-officedocument.presentationml.notesSlide+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Layouts/slideLayout21.xml" ContentType="application/vnd.openxmlformats-officedocument.presentationml.slideLayout+xml"/>
  <Override PartName="/ppt/theme/theme2.xml" ContentType="application/vnd.openxmlformats-officedocument.theme+xml"/>
  <Override PartName="/ppt/notesMasters/notesMaster1.xml" ContentType="application/vnd.openxmlformats-officedocument.presentationml.notesMaster+xml"/>
  <Override PartName="/ppt/theme/theme1.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8" r:id="rId1"/>
  </p:sldMasterIdLst>
  <p:notesMasterIdLst>
    <p:notesMasterId r:id="rId49"/>
  </p:notesMasterIdLst>
  <p:sldIdLst>
    <p:sldId id="480" r:id="rId2"/>
    <p:sldId id="303" r:id="rId3"/>
    <p:sldId id="271" r:id="rId4"/>
    <p:sldId id="481" r:id="rId5"/>
    <p:sldId id="484" r:id="rId6"/>
    <p:sldId id="482" r:id="rId7"/>
    <p:sldId id="483" r:id="rId8"/>
    <p:sldId id="485" r:id="rId9"/>
    <p:sldId id="488" r:id="rId10"/>
    <p:sldId id="486" r:id="rId11"/>
    <p:sldId id="487" r:id="rId12"/>
    <p:sldId id="489" r:id="rId13"/>
    <p:sldId id="490" r:id="rId14"/>
    <p:sldId id="491" r:id="rId15"/>
    <p:sldId id="492" r:id="rId16"/>
    <p:sldId id="493" r:id="rId17"/>
    <p:sldId id="495" r:id="rId18"/>
    <p:sldId id="494" r:id="rId19"/>
    <p:sldId id="496" r:id="rId20"/>
    <p:sldId id="497" r:id="rId21"/>
    <p:sldId id="498" r:id="rId22"/>
    <p:sldId id="499" r:id="rId23"/>
    <p:sldId id="500" r:id="rId24"/>
    <p:sldId id="501" r:id="rId25"/>
    <p:sldId id="502" r:id="rId26"/>
    <p:sldId id="503" r:id="rId27"/>
    <p:sldId id="504" r:id="rId28"/>
    <p:sldId id="505" r:id="rId29"/>
    <p:sldId id="506" r:id="rId30"/>
    <p:sldId id="507" r:id="rId31"/>
    <p:sldId id="522" r:id="rId32"/>
    <p:sldId id="508" r:id="rId33"/>
    <p:sldId id="509" r:id="rId34"/>
    <p:sldId id="521" r:id="rId35"/>
    <p:sldId id="510" r:id="rId36"/>
    <p:sldId id="511" r:id="rId37"/>
    <p:sldId id="512" r:id="rId38"/>
    <p:sldId id="513" r:id="rId39"/>
    <p:sldId id="520" r:id="rId40"/>
    <p:sldId id="515" r:id="rId41"/>
    <p:sldId id="516" r:id="rId42"/>
    <p:sldId id="517" r:id="rId43"/>
    <p:sldId id="518" r:id="rId44"/>
    <p:sldId id="519" r:id="rId45"/>
    <p:sldId id="523" r:id="rId46"/>
    <p:sldId id="524"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481"/>
            <p14:sldId id="484"/>
            <p14:sldId id="482"/>
            <p14:sldId id="483"/>
            <p14:sldId id="485"/>
            <p14:sldId id="488"/>
            <p14:sldId id="486"/>
            <p14:sldId id="487"/>
            <p14:sldId id="489"/>
            <p14:sldId id="490"/>
            <p14:sldId id="491"/>
            <p14:sldId id="492"/>
            <p14:sldId id="493"/>
            <p14:sldId id="495"/>
            <p14:sldId id="494"/>
            <p14:sldId id="496"/>
            <p14:sldId id="497"/>
            <p14:sldId id="498"/>
            <p14:sldId id="499"/>
            <p14:sldId id="500"/>
            <p14:sldId id="501"/>
            <p14:sldId id="502"/>
            <p14:sldId id="503"/>
            <p14:sldId id="504"/>
            <p14:sldId id="505"/>
            <p14:sldId id="506"/>
            <p14:sldId id="507"/>
            <p14:sldId id="522"/>
            <p14:sldId id="508"/>
            <p14:sldId id="509"/>
            <p14:sldId id="521"/>
            <p14:sldId id="510"/>
            <p14:sldId id="511"/>
            <p14:sldId id="512"/>
            <p14:sldId id="513"/>
            <p14:sldId id="520"/>
            <p14:sldId id="515"/>
            <p14:sldId id="516"/>
            <p14:sldId id="517"/>
            <p14:sldId id="518"/>
            <p14:sldId id="519"/>
            <p14:sldId id="523"/>
            <p14:sldId id="524"/>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5" d="100"/>
          <a:sy n="65" d="100"/>
        </p:scale>
        <p:origin x="672" y="32"/>
      </p:cViewPr>
      <p:guideLst>
        <p:guide orient="horz" pos="2160"/>
        <p:guide pos="3840"/>
      </p:guideLst>
    </p:cSldViewPr>
  </p:slideViewPr>
  <p:notesTextViewPr>
    <p:cViewPr>
      <p:scale>
        <a:sx n="1" d="1"/>
        <a:sy n="1" d="1"/>
      </p:scale>
      <p:origin x="0" y="0"/>
    </p:cViewPr>
  </p:notesTextViewPr>
  <p:sorterViewPr>
    <p:cViewPr>
      <p:scale>
        <a:sx n="100" d="100"/>
        <a:sy n="100" d="100"/>
      </p:scale>
      <p:origin x="0" y="12864"/>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55"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customXml" Target="../customXml/item3.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960137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004241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121921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55370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827835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207317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55861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43471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593798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771420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6912574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303392925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585280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2495066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260566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hf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8137167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hf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11711910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6090499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hf hdr="0" ftr="0" dt="0"/>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30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715622110"/>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 id="2147483686" r:id="rId18"/>
    <p:sldLayoutId id="2147483660" r:id="rId19"/>
    <p:sldLayoutId id="2147483662" r:id="rId20"/>
    <p:sldLayoutId id="2147483664" r:id="rId21"/>
    <p:sldLayoutId id="2147483667" r:id="rId22"/>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6.png"/><Relationship Id="rId7"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7.xml"/><Relationship Id="rId6"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 xmlns:a16="http://schemas.microsoft.com/office/drawing/2014/main" id="{3DCC2A7E-4E6F-BB97-13D0-0AA6AB2F93D5}"/>
              </a:ext>
            </a:extLst>
          </p:cNvPr>
          <p:cNvSpPr/>
          <p:nvPr/>
        </p:nvSpPr>
        <p:spPr>
          <a:xfrm>
            <a:off x="6054430" y="312516"/>
            <a:ext cx="5774898" cy="654548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 xmlns:a16="http://schemas.microsoft.com/office/drawing/2014/main" id="{1BBD67B8-DB49-942C-018D-7F74C671F260}"/>
              </a:ext>
            </a:extLst>
          </p:cNvPr>
          <p:cNvSpPr txBox="1"/>
          <p:nvPr/>
        </p:nvSpPr>
        <p:spPr>
          <a:xfrm>
            <a:off x="601884" y="3794396"/>
            <a:ext cx="5389775" cy="1261884"/>
          </a:xfrm>
          <a:prstGeom prst="rect">
            <a:avLst/>
          </a:prstGeom>
          <a:noFill/>
        </p:spPr>
        <p:txBody>
          <a:bodyPr wrap="square" rtlCol="0">
            <a:spAutoFit/>
          </a:bodyPr>
          <a:lstStyle/>
          <a:p>
            <a:pPr algn="ctr"/>
            <a:r>
              <a:rPr lang="ar-EG" sz="2800" b="1" dirty="0" smtClean="0">
                <a:solidFill>
                  <a:srgbClr val="FF0000"/>
                </a:solidFill>
                <a:latin typeface="Alexandria" pitchFamily="2" charset="-78"/>
                <a:cs typeface="Alexandria" pitchFamily="2" charset="-78"/>
              </a:rPr>
              <a:t>مقرر الحكومة الرقمية </a:t>
            </a:r>
          </a:p>
          <a:p>
            <a:pPr algn="ctr"/>
            <a:r>
              <a:rPr lang="en-US" sz="2400" dirty="0" smtClean="0">
                <a:latin typeface="Alexandria" pitchFamily="2" charset="-78"/>
                <a:cs typeface="Alexandria" pitchFamily="2" charset="-78"/>
              </a:rPr>
              <a:t>LAW625</a:t>
            </a:r>
          </a:p>
          <a:p>
            <a:pPr algn="ctr"/>
            <a:endParaRPr lang="en-US" sz="2400" dirty="0">
              <a:solidFill>
                <a:schemeClr val="bg1"/>
              </a:solidFill>
              <a:latin typeface="Alexandria" pitchFamily="2" charset="-78"/>
              <a:cs typeface="Alexandria" pitchFamily="2" charset="-78"/>
            </a:endParaRPr>
          </a:p>
        </p:txBody>
      </p:sp>
      <p:sp>
        <p:nvSpPr>
          <p:cNvPr id="31" name="TextBox 30">
            <a:extLst>
              <a:ext uri="{FF2B5EF4-FFF2-40B4-BE49-F238E27FC236}">
                <a16:creationId xmlns="" xmlns:a16="http://schemas.microsoft.com/office/drawing/2014/main" id="{16E4CC76-2D0D-6204-3FBC-B0856D8E8836}"/>
              </a:ext>
            </a:extLst>
          </p:cNvPr>
          <p:cNvSpPr txBox="1"/>
          <p:nvPr/>
        </p:nvSpPr>
        <p:spPr>
          <a:xfrm>
            <a:off x="1108643" y="1937901"/>
            <a:ext cx="4759721" cy="1446550"/>
          </a:xfrm>
          <a:prstGeom prst="rect">
            <a:avLst/>
          </a:prstGeom>
          <a:noFill/>
        </p:spPr>
        <p:txBody>
          <a:bodyPr wrap="square" rtlCol="0">
            <a:spAutoFit/>
          </a:bodyPr>
          <a:lstStyle/>
          <a:p>
            <a:r>
              <a:rPr lang="ar-EG" sz="2800" b="1" dirty="0" smtClean="0">
                <a:solidFill>
                  <a:srgbClr val="00B0F0"/>
                </a:solidFill>
                <a:latin typeface="Alexandria" pitchFamily="2" charset="-78"/>
                <a:cs typeface="Alexandria" pitchFamily="2" charset="-78"/>
              </a:rPr>
              <a:t>ماجستير القانون الرقمي</a:t>
            </a:r>
            <a:r>
              <a:rPr lang="ar-EG" sz="4400" b="1" dirty="0" smtClean="0">
                <a:solidFill>
                  <a:srgbClr val="00B0F0"/>
                </a:solidFill>
                <a:latin typeface="Alexandria" pitchFamily="2" charset="-78"/>
                <a:cs typeface="Alexandria" pitchFamily="2" charset="-78"/>
              </a:rPr>
              <a:t> </a:t>
            </a:r>
            <a:endParaRPr lang="ar-EG" sz="4400" b="1" dirty="0">
              <a:solidFill>
                <a:srgbClr val="00B0F0"/>
              </a:solidFill>
              <a:latin typeface="Alexandria" pitchFamily="2" charset="-78"/>
              <a:cs typeface="Alexandria" pitchFamily="2" charset="-78"/>
            </a:endParaRPr>
          </a:p>
          <a:p>
            <a:r>
              <a:rPr lang="ar-EG" sz="4400" b="1" dirty="0" smtClean="0">
                <a:solidFill>
                  <a:srgbClr val="00B0F0"/>
                </a:solidFill>
                <a:latin typeface="Alexandria" pitchFamily="2" charset="-78"/>
                <a:cs typeface="Alexandria" pitchFamily="2" charset="-78"/>
              </a:rPr>
              <a:t> </a:t>
            </a:r>
            <a:endParaRPr lang="en-US" sz="4400" b="1" dirty="0">
              <a:solidFill>
                <a:srgbClr val="00B0F0"/>
              </a:solidFill>
              <a:latin typeface="Alexandria" pitchFamily="2" charset="-78"/>
              <a:cs typeface="Alexandria" pitchFamily="2" charset="-78"/>
            </a:endParaRPr>
          </a:p>
        </p:txBody>
      </p:sp>
      <p:sp>
        <p:nvSpPr>
          <p:cNvPr id="14" name="Oval 13">
            <a:extLst>
              <a:ext uri="{FF2B5EF4-FFF2-40B4-BE49-F238E27FC236}">
                <a16:creationId xmlns="" xmlns:a16="http://schemas.microsoft.com/office/drawing/2014/main" id="{46F3C90B-EB3F-EA91-08C5-03400C278827}"/>
              </a:ext>
            </a:extLst>
          </p:cNvPr>
          <p:cNvSpPr/>
          <p:nvPr/>
        </p:nvSpPr>
        <p:spPr>
          <a:xfrm>
            <a:off x="6200343" y="648181"/>
            <a:ext cx="5628985" cy="5787343"/>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4"/>
          <a:stretch>
            <a:fillRect/>
          </a:stretch>
        </p:blipFill>
        <p:spPr>
          <a:xfrm>
            <a:off x="210962" y="144044"/>
            <a:ext cx="2956816" cy="1383912"/>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20364"/>
    </mc:Choice>
    <mc:Fallback xmlns="">
      <p:transition spd="slow" advTm="20364"/>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92597" y="-16204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 xmlns:a16="http://schemas.microsoft.com/office/drawing/2014/main" id="{25760A6C-566F-B7E3-1EEE-CB29F0CF0113}"/>
              </a:ext>
            </a:extLst>
          </p:cNvPr>
          <p:cNvSpPr txBox="1"/>
          <p:nvPr/>
        </p:nvSpPr>
        <p:spPr>
          <a:xfrm>
            <a:off x="8283797" y="1849285"/>
            <a:ext cx="3483646" cy="1261884"/>
          </a:xfrm>
          <a:prstGeom prst="rect">
            <a:avLst/>
          </a:prstGeom>
          <a:noFill/>
        </p:spPr>
        <p:txBody>
          <a:bodyPr wrap="none" rtlCol="0">
            <a:spAutoFit/>
          </a:bodyPr>
          <a:lstStyle/>
          <a:p>
            <a:r>
              <a:rPr lang="ar-EG" sz="3200" b="1" dirty="0" smtClean="0">
                <a:solidFill>
                  <a:srgbClr val="00B0F0"/>
                </a:solidFill>
                <a:latin typeface="Alexandria" pitchFamily="2" charset="-78"/>
                <a:cs typeface="Alexandria" pitchFamily="2" charset="-78"/>
              </a:rPr>
              <a:t>الحكومة الرقمية</a:t>
            </a:r>
          </a:p>
          <a:p>
            <a:endParaRPr lang="ar-EG" sz="4400" b="1" dirty="0" smtClean="0">
              <a:solidFill>
                <a:srgbClr val="00B0F0"/>
              </a:solidFill>
              <a:latin typeface="Alexandria" pitchFamily="2" charset="-78"/>
              <a:cs typeface="Alexandria" pitchFamily="2" charset="-78"/>
            </a:endParaRPr>
          </a:p>
        </p:txBody>
      </p:sp>
      <p:sp>
        <p:nvSpPr>
          <p:cNvPr id="10" name="Rectangle: Rounded Corners 9">
            <a:extLst>
              <a:ext uri="{FF2B5EF4-FFF2-40B4-BE49-F238E27FC236}">
                <a16:creationId xmlns="" xmlns:a16="http://schemas.microsoft.com/office/drawing/2014/main" id="{844810E4-E8A9-2051-4D02-31024B944D7B}"/>
              </a:ext>
            </a:extLst>
          </p:cNvPr>
          <p:cNvSpPr/>
          <p:nvPr/>
        </p:nvSpPr>
        <p:spPr>
          <a:xfrm>
            <a:off x="5865779" y="3035030"/>
            <a:ext cx="5095446" cy="1767523"/>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smtClean="0">
                <a:solidFill>
                  <a:schemeClr val="tx1"/>
                </a:solidFill>
                <a:latin typeface="Alexandria" pitchFamily="2" charset="-78"/>
                <a:cs typeface="Alexandria" pitchFamily="2" charset="-78"/>
              </a:rPr>
              <a:t>المحاضرة الخامسة </a:t>
            </a:r>
          </a:p>
          <a:p>
            <a:pPr algn="ctr"/>
            <a:endParaRPr lang="ar-EG" sz="2000" b="1" dirty="0" smtClean="0">
              <a:solidFill>
                <a:schemeClr val="tx1"/>
              </a:solidFill>
              <a:latin typeface="Alexandria" pitchFamily="2" charset="-78"/>
              <a:cs typeface="Alexandria" pitchFamily="2" charset="-78"/>
            </a:endParaRPr>
          </a:p>
          <a:p>
            <a:pPr algn="ctr"/>
            <a:r>
              <a:rPr lang="ar-EG" sz="2000" b="1" dirty="0">
                <a:solidFill>
                  <a:schemeClr val="tx1"/>
                </a:solidFill>
                <a:latin typeface="Alexandria" pitchFamily="2" charset="-78"/>
                <a:cs typeface="Alexandria" pitchFamily="2" charset="-78"/>
              </a:rPr>
              <a:t>أثر الادارة الالكترونية للمرافق العامة على المبادئ التي تحكم سيرها </a:t>
            </a:r>
            <a:r>
              <a:rPr lang="ar-EG" sz="2800" b="1" dirty="0">
                <a:solidFill>
                  <a:schemeClr val="tx1"/>
                </a:solidFill>
                <a:latin typeface="Alexandria" pitchFamily="2" charset="-78"/>
                <a:cs typeface="Alexandria" pitchFamily="2" charset="-78"/>
              </a:rPr>
              <a:t/>
            </a:r>
            <a:br>
              <a:rPr lang="ar-EG" sz="2800" b="1" dirty="0">
                <a:solidFill>
                  <a:schemeClr val="tx1"/>
                </a:solidFill>
                <a:latin typeface="Alexandria" pitchFamily="2" charset="-78"/>
                <a:cs typeface="Alexandria" pitchFamily="2" charset="-78"/>
              </a:rPr>
            </a:br>
            <a:r>
              <a:rPr lang="ar-EG" sz="2800" b="1" dirty="0">
                <a:solidFill>
                  <a:schemeClr val="tx1"/>
                </a:solidFill>
                <a:latin typeface="Alexandria" pitchFamily="2" charset="-78"/>
                <a:cs typeface="Alexandria" pitchFamily="2" charset="-78"/>
              </a:rPr>
              <a:t> </a:t>
            </a:r>
            <a:endParaRPr lang="en-US" sz="2800" b="1" dirty="0">
              <a:solidFill>
                <a:schemeClr val="tx1"/>
              </a:solidFill>
              <a:latin typeface="Alexandria" pitchFamily="2" charset="-78"/>
              <a:cs typeface="Alexandria" pitchFamily="2" charset="-78"/>
            </a:endParaRPr>
          </a:p>
        </p:txBody>
      </p:sp>
      <p:sp>
        <p:nvSpPr>
          <p:cNvPr id="11" name="TextBox 10">
            <a:extLst>
              <a:ext uri="{FF2B5EF4-FFF2-40B4-BE49-F238E27FC236}">
                <a16:creationId xmlns="" xmlns:a16="http://schemas.microsoft.com/office/drawing/2014/main" id="{781F72BC-06B8-4FB5-F2D5-D8EA1BFF812E}"/>
              </a:ext>
            </a:extLst>
          </p:cNvPr>
          <p:cNvSpPr txBox="1"/>
          <p:nvPr/>
        </p:nvSpPr>
        <p:spPr>
          <a:xfrm>
            <a:off x="2870522" y="4802552"/>
            <a:ext cx="4502551" cy="707886"/>
          </a:xfrm>
          <a:prstGeom prst="rect">
            <a:avLst/>
          </a:prstGeom>
          <a:noFill/>
        </p:spPr>
        <p:txBody>
          <a:bodyPr wrap="square" rtlCol="0">
            <a:spAutoFit/>
          </a:bodyPr>
          <a:lstStyle/>
          <a:p>
            <a:r>
              <a:rPr lang="en-US" sz="2000" dirty="0">
                <a:solidFill>
                  <a:schemeClr val="accent1">
                    <a:lumMod val="50000"/>
                  </a:schemeClr>
                </a:solidFill>
                <a:latin typeface="Alexandria" pitchFamily="2" charset="-78"/>
                <a:cs typeface="Alexandria" pitchFamily="2" charset="-78"/>
              </a:rPr>
              <a:t>Prepared by Dr</a:t>
            </a:r>
            <a:r>
              <a:rPr lang="en-US" sz="2000" dirty="0" smtClean="0">
                <a:solidFill>
                  <a:schemeClr val="accent1">
                    <a:lumMod val="50000"/>
                  </a:schemeClr>
                </a:solidFill>
                <a:latin typeface="Alexandria" pitchFamily="2" charset="-78"/>
                <a:cs typeface="Alexandria" pitchFamily="2" charset="-78"/>
              </a:rPr>
              <a:t>. </a:t>
            </a:r>
            <a:r>
              <a:rPr lang="en-US" sz="2000" dirty="0" err="1" smtClean="0">
                <a:solidFill>
                  <a:schemeClr val="accent1">
                    <a:lumMod val="50000"/>
                  </a:schemeClr>
                </a:solidFill>
                <a:latin typeface="Alexandria" pitchFamily="2" charset="-78"/>
                <a:cs typeface="Alexandria" pitchFamily="2" charset="-78"/>
              </a:rPr>
              <a:t>Haytham</a:t>
            </a:r>
            <a:r>
              <a:rPr lang="en-US" sz="2000" dirty="0" smtClean="0">
                <a:solidFill>
                  <a:schemeClr val="accent1">
                    <a:lumMod val="50000"/>
                  </a:schemeClr>
                </a:solidFill>
                <a:latin typeface="Alexandria" pitchFamily="2" charset="-78"/>
                <a:cs typeface="Alexandria" pitchFamily="2" charset="-78"/>
              </a:rPr>
              <a:t> </a:t>
            </a:r>
            <a:r>
              <a:rPr lang="en-US" sz="2000" dirty="0" err="1" smtClean="0">
                <a:solidFill>
                  <a:schemeClr val="accent1">
                    <a:lumMod val="50000"/>
                  </a:schemeClr>
                </a:solidFill>
                <a:latin typeface="Alexandria" pitchFamily="2" charset="-78"/>
                <a:cs typeface="Alexandria" pitchFamily="2" charset="-78"/>
              </a:rPr>
              <a:t>Eissa</a:t>
            </a:r>
            <a:r>
              <a:rPr lang="en-US" sz="2000" dirty="0" smtClean="0">
                <a:solidFill>
                  <a:schemeClr val="accent1">
                    <a:lumMod val="50000"/>
                  </a:schemeClr>
                </a:solidFill>
                <a:latin typeface="Alexandria" pitchFamily="2" charset="-78"/>
                <a:cs typeface="Alexandria" pitchFamily="2" charset="-78"/>
              </a:rPr>
              <a:t> </a:t>
            </a:r>
            <a:r>
              <a:rPr lang="en-US" sz="2000" dirty="0" err="1" smtClean="0">
                <a:solidFill>
                  <a:schemeClr val="accent1">
                    <a:lumMod val="50000"/>
                  </a:schemeClr>
                </a:solidFill>
                <a:latin typeface="Alexandria" pitchFamily="2" charset="-78"/>
                <a:cs typeface="Alexandria" pitchFamily="2" charset="-78"/>
              </a:rPr>
              <a:t>Manaa</a:t>
            </a:r>
            <a:r>
              <a:rPr lang="en-US" sz="2000" dirty="0">
                <a:solidFill>
                  <a:schemeClr val="accent1">
                    <a:lumMod val="50000"/>
                  </a:schemeClr>
                </a:solidFill>
                <a:latin typeface="Alexandria" pitchFamily="2" charset="-78"/>
                <a:cs typeface="Alexandria" pitchFamily="2" charset="-78"/>
              </a:rPr>
              <a:t>	</a:t>
            </a:r>
          </a:p>
        </p:txBody>
      </p:sp>
      <p:pic>
        <p:nvPicPr>
          <p:cNvPr id="6" name="Picture 5"/>
          <p:cNvPicPr>
            <a:picLocks noChangeAspect="1"/>
          </p:cNvPicPr>
          <p:nvPr/>
        </p:nvPicPr>
        <p:blipFill>
          <a:blip r:embed="rId4"/>
          <a:stretch>
            <a:fillRect/>
          </a:stretch>
        </p:blipFill>
        <p:spPr>
          <a:xfrm>
            <a:off x="9019284" y="0"/>
            <a:ext cx="2956816" cy="1383912"/>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105155"/>
    </mc:Choice>
    <mc:Fallback xmlns="">
      <p:transition spd="slow" advTm="105155"/>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388962" y="1123950"/>
            <a:ext cx="9675278" cy="4488913"/>
          </a:xfrm>
        </p:spPr>
      </p:pic>
      <p:sp>
        <p:nvSpPr>
          <p:cNvPr id="6" name="Rectangle 5">
            <a:extLst>
              <a:ext uri="{FF2B5EF4-FFF2-40B4-BE49-F238E27FC236}">
                <a16:creationId xmlns="" xmlns:a16="http://schemas.microsoft.com/office/drawing/2014/main" id="{625A65B4-F2A8-05FC-5604-83D2080647B6}"/>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 xmlns:a16="http://schemas.microsoft.com/office/drawing/2014/main" id="{FFBC9732-D32E-DCF9-3982-D4B68F971747}"/>
              </a:ext>
            </a:extLst>
          </p:cNvPr>
          <p:cNvSpPr/>
          <p:nvPr/>
        </p:nvSpPr>
        <p:spPr>
          <a:xfrm>
            <a:off x="127321" y="4884389"/>
            <a:ext cx="5994873" cy="2603790"/>
          </a:xfrm>
          <a:prstGeom prst="rect">
            <a:avLst/>
          </a:prstGeom>
          <a:noFill/>
        </p:spPr>
        <p:txBody>
          <a:bodyPr wrap="square">
            <a:spAutoFit/>
          </a:bodyPr>
          <a:lstStyle/>
          <a:p>
            <a:pPr algn="r">
              <a:lnSpc>
                <a:spcPct val="120000"/>
              </a:lnSpc>
            </a:pPr>
            <a:r>
              <a:rPr lang="ar-EG" sz="2000" b="1" dirty="0" smtClean="0">
                <a:latin typeface="Alexandria" pitchFamily="2" charset="-78"/>
                <a:cs typeface="Alexandria" pitchFamily="2" charset="-78"/>
              </a:rPr>
              <a:t>أولا: مبدأ </a:t>
            </a:r>
            <a:r>
              <a:rPr lang="ar-EG" sz="2000" b="1" dirty="0">
                <a:latin typeface="Alexandria" pitchFamily="2" charset="-78"/>
                <a:cs typeface="Alexandria" pitchFamily="2" charset="-78"/>
              </a:rPr>
              <a:t>المساواة أمام المرافق العامة </a:t>
            </a:r>
            <a:r>
              <a:rPr lang="ar-EG" sz="2000" b="1" dirty="0" smtClean="0">
                <a:latin typeface="Alexandria" pitchFamily="2" charset="-78"/>
                <a:cs typeface="Alexandria" pitchFamily="2" charset="-78"/>
              </a:rPr>
              <a:t>- مبدأ </a:t>
            </a:r>
            <a:r>
              <a:rPr lang="ar-EG" sz="2000" b="1" dirty="0">
                <a:latin typeface="Alexandria" pitchFamily="2" charset="-78"/>
                <a:cs typeface="Alexandria" pitchFamily="2" charset="-78"/>
              </a:rPr>
              <a:t>قابلية </a:t>
            </a:r>
            <a:r>
              <a:rPr lang="ar-EG" sz="2000" b="1" dirty="0" smtClean="0">
                <a:latin typeface="Alexandria" pitchFamily="2" charset="-78"/>
                <a:cs typeface="Alexandria" pitchFamily="2" charset="-78"/>
              </a:rPr>
              <a:t>المرفق </a:t>
            </a:r>
            <a:r>
              <a:rPr lang="ar-EG" sz="2000" b="1" dirty="0">
                <a:latin typeface="Alexandria" pitchFamily="2" charset="-78"/>
                <a:cs typeface="Alexandria" pitchFamily="2" charset="-78"/>
              </a:rPr>
              <a:t>العام للتعديل </a:t>
            </a:r>
            <a:r>
              <a:rPr lang="ar-EG" sz="2000" b="1" dirty="0" smtClean="0">
                <a:latin typeface="Alexandria" pitchFamily="2" charset="-78"/>
                <a:cs typeface="Alexandria" pitchFamily="2" charset="-78"/>
              </a:rPr>
              <a:t>والتغيير</a:t>
            </a:r>
          </a:p>
          <a:p>
            <a:pPr algn="r">
              <a:lnSpc>
                <a:spcPct val="120000"/>
              </a:lnSpc>
            </a:pPr>
            <a:r>
              <a:rPr lang="ar-EG" sz="2000" b="1" dirty="0" smtClean="0">
                <a:latin typeface="Alexandria" pitchFamily="2" charset="-78"/>
                <a:cs typeface="Alexandria" pitchFamily="2" charset="-78"/>
              </a:rPr>
              <a:t>ثانيا: ظهور مبادئ حديثة حاكمة لسير المرفق العام في ظل الادارة الالكترونية  </a:t>
            </a:r>
            <a:endParaRPr lang="ar-EG" sz="2000" b="1" dirty="0">
              <a:latin typeface="Alexandria" pitchFamily="2" charset="-78"/>
              <a:cs typeface="Alexandria" pitchFamily="2" charset="-78"/>
            </a:endParaRPr>
          </a:p>
          <a:p>
            <a:pPr algn="r">
              <a:lnSpc>
                <a:spcPct val="120000"/>
              </a:lnSpc>
            </a:pPr>
            <a:endParaRPr lang="ar-EG" sz="2800" b="1" dirty="0" smtClean="0">
              <a:solidFill>
                <a:schemeClr val="bg1"/>
              </a:solidFill>
              <a:latin typeface="Alexandria" pitchFamily="2" charset="-78"/>
              <a:cs typeface="Alexandria" pitchFamily="2" charset="-78"/>
            </a:endParaRPr>
          </a:p>
          <a:p>
            <a:pPr algn="r">
              <a:lnSpc>
                <a:spcPct val="120000"/>
              </a:lnSpc>
            </a:pPr>
            <a:r>
              <a:rPr lang="ar-EG" sz="2800" b="1" dirty="0" smtClean="0">
                <a:solidFill>
                  <a:schemeClr val="bg1"/>
                </a:solidFill>
                <a:latin typeface="Alexandria" pitchFamily="2" charset="-78"/>
                <a:cs typeface="Alexandria" pitchFamily="2" charset="-78"/>
              </a:rPr>
              <a:t> </a:t>
            </a:r>
          </a:p>
        </p:txBody>
      </p:sp>
      <p:sp>
        <p:nvSpPr>
          <p:cNvPr id="41" name="TextBox 40">
            <a:extLst>
              <a:ext uri="{FF2B5EF4-FFF2-40B4-BE49-F238E27FC236}">
                <a16:creationId xmlns="" xmlns:a16="http://schemas.microsoft.com/office/drawing/2014/main" id="{C7D257D7-D9C6-8F63-F8F8-E2BE53F2E2DB}"/>
              </a:ext>
            </a:extLst>
          </p:cNvPr>
          <p:cNvSpPr txBox="1"/>
          <p:nvPr/>
        </p:nvSpPr>
        <p:spPr>
          <a:xfrm>
            <a:off x="6301339" y="1259391"/>
            <a:ext cx="3422732" cy="584775"/>
          </a:xfrm>
          <a:prstGeom prst="rect">
            <a:avLst/>
          </a:prstGeom>
          <a:noFill/>
        </p:spPr>
        <p:txBody>
          <a:bodyPr wrap="none" rtlCol="0">
            <a:spAutoFit/>
          </a:bodyPr>
          <a:lstStyle/>
          <a:p>
            <a:r>
              <a:rPr lang="ar-EG" sz="3200" b="1" dirty="0" smtClean="0">
                <a:solidFill>
                  <a:srgbClr val="FF0000"/>
                </a:solidFill>
                <a:latin typeface="Alexandria" pitchFamily="2" charset="-78"/>
                <a:cs typeface="Alexandria" pitchFamily="2" charset="-78"/>
              </a:rPr>
              <a:t>محاور  المحاضرة</a:t>
            </a:r>
            <a:endParaRPr lang="en-US" sz="3200" b="1" dirty="0">
              <a:solidFill>
                <a:srgbClr val="FF0000"/>
              </a:solidFill>
              <a:latin typeface="Alexandria" pitchFamily="2" charset="-78"/>
              <a:cs typeface="Alexandria" pitchFamily="2" charset="-78"/>
            </a:endParaRPr>
          </a:p>
        </p:txBody>
      </p:sp>
      <p:pic>
        <p:nvPicPr>
          <p:cNvPr id="3" name="Picture 2"/>
          <p:cNvPicPr>
            <a:picLocks noChangeAspect="1"/>
          </p:cNvPicPr>
          <p:nvPr/>
        </p:nvPicPr>
        <p:blipFill>
          <a:blip r:embed="rId3"/>
          <a:stretch>
            <a:fillRect/>
          </a:stretch>
        </p:blipFill>
        <p:spPr>
          <a:xfrm>
            <a:off x="9076741" y="-31344"/>
            <a:ext cx="2956816" cy="1383912"/>
          </a:xfrm>
          <a:prstGeom prst="rect">
            <a:avLst/>
          </a:prstGeom>
        </p:spPr>
      </p:pic>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2000" advTm="194606"/>
    </mc:Choice>
    <mc:Fallback xmlns="">
      <p:transition spd="slow" advTm="1946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604737" y="1142738"/>
            <a:ext cx="10515600" cy="1325563"/>
          </a:xfrm>
        </p:spPr>
        <p:txBody>
          <a:bodyPr>
            <a:normAutofit fontScale="90000"/>
          </a:bodyPr>
          <a:lstStyle/>
          <a:p>
            <a:pPr algn="ctr"/>
            <a:r>
              <a:rPr lang="ar-EG" dirty="0" smtClean="0">
                <a:solidFill>
                  <a:schemeClr val="bg1"/>
                </a:solidFill>
                <a:cs typeface="Alexandria" pitchFamily="2" charset="-78"/>
              </a:rPr>
              <a:t/>
            </a:r>
            <a:br>
              <a:rPr lang="ar-EG" dirty="0" smtClean="0">
                <a:solidFill>
                  <a:schemeClr val="bg1"/>
                </a:solidFill>
                <a:cs typeface="Alexandria" pitchFamily="2" charset="-78"/>
              </a:rPr>
            </a:br>
            <a:r>
              <a:rPr lang="ar-EG" dirty="0">
                <a:solidFill>
                  <a:schemeClr val="bg1"/>
                </a:solidFill>
                <a:cs typeface="Alexandria" pitchFamily="2" charset="-78"/>
              </a:rPr>
              <a:t/>
            </a:r>
            <a:br>
              <a:rPr lang="ar-EG" dirty="0">
                <a:solidFill>
                  <a:schemeClr val="bg1"/>
                </a:solidFill>
                <a:cs typeface="Alexandria" pitchFamily="2" charset="-78"/>
              </a:rPr>
            </a:br>
            <a:r>
              <a:rPr lang="ar-EG" dirty="0" smtClean="0">
                <a:solidFill>
                  <a:schemeClr val="bg1"/>
                </a:solidFill>
                <a:cs typeface="Alexandria" pitchFamily="2" charset="-78"/>
              </a:rPr>
              <a:t/>
            </a:r>
            <a:br>
              <a:rPr lang="ar-EG" dirty="0" smtClean="0">
                <a:solidFill>
                  <a:schemeClr val="bg1"/>
                </a:solidFill>
                <a:cs typeface="Alexandria" pitchFamily="2" charset="-78"/>
              </a:rPr>
            </a:br>
            <a:r>
              <a:rPr lang="ar-EG" sz="3600" dirty="0" smtClean="0">
                <a:cs typeface="Alexandria" pitchFamily="2" charset="-78"/>
              </a:rPr>
              <a:t>أولا</a:t>
            </a:r>
            <a:r>
              <a:rPr lang="ar-EG" sz="3600" dirty="0">
                <a:cs typeface="Alexandria" pitchFamily="2" charset="-78"/>
              </a:rPr>
              <a:t>: </a:t>
            </a:r>
            <a:r>
              <a:rPr lang="ar-EG" sz="3600" dirty="0" smtClean="0">
                <a:cs typeface="Alexandria" pitchFamily="2" charset="-78"/>
              </a:rPr>
              <a:t>مبدأ </a:t>
            </a:r>
            <a:r>
              <a:rPr lang="ar-EG" sz="3600" dirty="0">
                <a:cs typeface="Alexandria" pitchFamily="2" charset="-78"/>
              </a:rPr>
              <a:t>المساواة أمام المرافق العامة - مبدأ قابلية </a:t>
            </a:r>
            <a:br>
              <a:rPr lang="ar-EG" sz="3600" dirty="0">
                <a:cs typeface="Alexandria" pitchFamily="2" charset="-78"/>
              </a:rPr>
            </a:br>
            <a:r>
              <a:rPr lang="ar-EG" sz="3600" dirty="0" smtClean="0">
                <a:cs typeface="Alexandria" pitchFamily="2" charset="-78"/>
              </a:rPr>
              <a:t>المرفق </a:t>
            </a:r>
            <a:r>
              <a:rPr lang="ar-EG" sz="3600" dirty="0">
                <a:cs typeface="Alexandria" pitchFamily="2" charset="-78"/>
              </a:rPr>
              <a:t>العام للتعديل </a:t>
            </a:r>
            <a:r>
              <a:rPr lang="ar-EG" sz="3600" dirty="0" smtClean="0">
                <a:cs typeface="Alexandria" pitchFamily="2" charset="-78"/>
              </a:rPr>
              <a:t>والتغيير</a:t>
            </a:r>
            <a:br>
              <a:rPr lang="ar-EG" sz="3600" dirty="0" smtClean="0">
                <a:cs typeface="Alexandria" pitchFamily="2" charset="-78"/>
              </a:rPr>
            </a:br>
            <a:endParaRPr lang="ar-EG" sz="3600" dirty="0">
              <a:cs typeface="Alexandria" pitchFamily="2" charset="-78"/>
            </a:endParaRPr>
          </a:p>
        </p:txBody>
      </p:sp>
      <p:sp>
        <p:nvSpPr>
          <p:cNvPr id="3" name="عنصر نائب للمحتوى 2"/>
          <p:cNvSpPr>
            <a:spLocks noGrp="1"/>
          </p:cNvSpPr>
          <p:nvPr>
            <p:ph idx="1"/>
          </p:nvPr>
        </p:nvSpPr>
        <p:spPr>
          <a:xfrm>
            <a:off x="2245981" y="2564408"/>
            <a:ext cx="7841908" cy="3599728"/>
          </a:xfrm>
        </p:spPr>
        <p:txBody>
          <a:bodyPr>
            <a:normAutofit/>
          </a:bodyPr>
          <a:lstStyle/>
          <a:p>
            <a:pPr marL="0" indent="0" algn="just" rtl="1">
              <a:lnSpc>
                <a:spcPct val="150000"/>
              </a:lnSpc>
              <a:buNone/>
            </a:pPr>
            <a:endParaRPr lang="ar-EG" dirty="0">
              <a:latin typeface="Alexandria" pitchFamily="2" charset="-78"/>
              <a:cs typeface="Alexandria" pitchFamily="2" charset="-78"/>
            </a:endParaRPr>
          </a:p>
          <a:p>
            <a:pPr marL="0" indent="0" algn="just" rtl="1">
              <a:lnSpc>
                <a:spcPct val="150000"/>
              </a:lnSpc>
              <a:buNone/>
            </a:pPr>
            <a:r>
              <a:rPr lang="ar-EG" dirty="0" smtClean="0">
                <a:latin typeface="Alexandria" pitchFamily="2" charset="-78"/>
                <a:cs typeface="Alexandria" pitchFamily="2" charset="-78"/>
              </a:rPr>
              <a:t>نتناول هنا كما هو واضح من العنوان: </a:t>
            </a:r>
          </a:p>
          <a:p>
            <a:pPr marL="0" indent="0" algn="just" rtl="1">
              <a:lnSpc>
                <a:spcPct val="150000"/>
              </a:lnSpc>
              <a:buNone/>
            </a:pPr>
            <a:r>
              <a:rPr lang="ar-EG" dirty="0" smtClean="0">
                <a:latin typeface="Alexandria" pitchFamily="2" charset="-78"/>
                <a:cs typeface="Alexandria" pitchFamily="2" charset="-78"/>
              </a:rPr>
              <a:t>1- مبدأ المساواة أمام المرافق العامة </a:t>
            </a:r>
          </a:p>
          <a:p>
            <a:pPr marL="0" indent="0" algn="just" rtl="1">
              <a:lnSpc>
                <a:spcPct val="150000"/>
              </a:lnSpc>
              <a:buNone/>
            </a:pPr>
            <a:r>
              <a:rPr lang="ar-EG" dirty="0" smtClean="0">
                <a:latin typeface="Alexandria" pitchFamily="2" charset="-78"/>
                <a:cs typeface="Alexandria" pitchFamily="2" charset="-78"/>
              </a:rPr>
              <a:t>2-مبدأ قابلية المرفق العام للتعديل والتغيير </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4</a:t>
            </a:fld>
            <a:endParaRPr lang="en-US"/>
          </a:p>
        </p:txBody>
      </p:sp>
      <p:pic>
        <p:nvPicPr>
          <p:cNvPr id="7" name="Picture 6"/>
          <p:cNvPicPr>
            <a:picLocks noChangeAspect="1"/>
          </p:cNvPicPr>
          <p:nvPr/>
        </p:nvPicPr>
        <p:blipFill>
          <a:blip r:embed="rId2"/>
          <a:stretch>
            <a:fillRect/>
          </a:stretch>
        </p:blipFill>
        <p:spPr>
          <a:xfrm>
            <a:off x="8888034" y="139759"/>
            <a:ext cx="2956816" cy="1383912"/>
          </a:xfrm>
          <a:prstGeom prst="rect">
            <a:avLst/>
          </a:prstGeom>
        </p:spPr>
      </p:pic>
    </p:spTree>
    <p:extLst>
      <p:ext uri="{BB962C8B-B14F-4D97-AF65-F5344CB8AC3E}">
        <p14:creationId xmlns:p14="http://schemas.microsoft.com/office/powerpoint/2010/main" val="3886263778"/>
      </p:ext>
    </p:extLst>
  </p:cSld>
  <p:clrMapOvr>
    <a:masterClrMapping/>
  </p:clrMapOvr>
  <mc:AlternateContent xmlns:mc="http://schemas.openxmlformats.org/markup-compatibility/2006" xmlns:p14="http://schemas.microsoft.com/office/powerpoint/2010/main">
    <mc:Choice Requires="p14">
      <p:transition spd="slow" p14:dur="2000" advTm="34519"/>
    </mc:Choice>
    <mc:Fallback xmlns="">
      <p:transition spd="slow" advTm="34519"/>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180864" y="1296366"/>
            <a:ext cx="8508092" cy="4467828"/>
          </a:xfrm>
        </p:spPr>
        <p:txBody>
          <a:bodyPr>
            <a:normAutofit/>
          </a:bodyPr>
          <a:lstStyle/>
          <a:p>
            <a:pPr marL="0" indent="0" algn="ctr">
              <a:lnSpc>
                <a:spcPct val="150000"/>
              </a:lnSpc>
              <a:buNone/>
            </a:pPr>
            <a:r>
              <a:rPr lang="ar-EG" b="1" u="sng" dirty="0">
                <a:latin typeface="Alexandria" pitchFamily="2" charset="-78"/>
                <a:cs typeface="Alexandria" pitchFamily="2" charset="-78"/>
              </a:rPr>
              <a:t>1- مبدأ المساواة أمام المرافق العامة </a:t>
            </a:r>
          </a:p>
          <a:p>
            <a:pPr marL="0" indent="0" algn="r">
              <a:lnSpc>
                <a:spcPct val="150000"/>
              </a:lnSpc>
              <a:buNone/>
            </a:pPr>
            <a:endParaRPr lang="ar-EG" dirty="0" smtClean="0">
              <a:latin typeface="Alexandria" pitchFamily="2" charset="-78"/>
              <a:cs typeface="Alexandria" pitchFamily="2" charset="-78"/>
            </a:endParaRPr>
          </a:p>
          <a:p>
            <a:pPr marL="0" indent="0" algn="just" rtl="1">
              <a:lnSpc>
                <a:spcPct val="150000"/>
              </a:lnSpc>
              <a:buNone/>
            </a:pPr>
            <a:r>
              <a:rPr lang="ar-EG" dirty="0" smtClean="0">
                <a:latin typeface="Alexandria" pitchFamily="2" charset="-78"/>
                <a:cs typeface="Alexandria" pitchFamily="2" charset="-78"/>
              </a:rPr>
              <a:t>لقد أمرت الديانات السماوية بالمساواة بين الناس، وجاء هذا المبدأ في المواثيق الدولية المختلفة لحقوق الإنسان، كما لا يخلو دستور دولة من النص عليه. </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5</a:t>
            </a:fld>
            <a:endParaRPr lang="en-US"/>
          </a:p>
        </p:txBody>
      </p:sp>
      <p:pic>
        <p:nvPicPr>
          <p:cNvPr id="7" name="Picture 6"/>
          <p:cNvPicPr>
            <a:picLocks noChangeAspect="1"/>
          </p:cNvPicPr>
          <p:nvPr/>
        </p:nvPicPr>
        <p:blipFill>
          <a:blip r:embed="rId2"/>
          <a:stretch>
            <a:fillRect/>
          </a:stretch>
        </p:blipFill>
        <p:spPr>
          <a:xfrm>
            <a:off x="9019284" y="100848"/>
            <a:ext cx="2956816" cy="1383912"/>
          </a:xfrm>
          <a:prstGeom prst="rect">
            <a:avLst/>
          </a:prstGeom>
        </p:spPr>
      </p:pic>
    </p:spTree>
    <p:extLst>
      <p:ext uri="{BB962C8B-B14F-4D97-AF65-F5344CB8AC3E}">
        <p14:creationId xmlns:p14="http://schemas.microsoft.com/office/powerpoint/2010/main" val="126646033"/>
      </p:ext>
    </p:extLst>
  </p:cSld>
  <p:clrMapOvr>
    <a:masterClrMapping/>
  </p:clrMapOvr>
  <mc:AlternateContent xmlns:mc="http://schemas.openxmlformats.org/markup-compatibility/2006" xmlns:p14="http://schemas.microsoft.com/office/powerpoint/2010/main">
    <mc:Choice Requires="p14">
      <p:transition spd="slow" p14:dur="2000" advTm="88563"/>
    </mc:Choice>
    <mc:Fallback xmlns="">
      <p:transition spd="slow" advTm="88563"/>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046380" y="1500399"/>
            <a:ext cx="7697164" cy="4074289"/>
          </a:xfrm>
        </p:spPr>
        <p:txBody>
          <a:bodyPr>
            <a:normAutofit fontScale="92500" lnSpcReduction="20000"/>
          </a:bodyPr>
          <a:lstStyle/>
          <a:p>
            <a:pPr marL="0" indent="0" algn="just" rtl="1">
              <a:lnSpc>
                <a:spcPct val="150000"/>
              </a:lnSpc>
              <a:buNone/>
            </a:pPr>
            <a:endParaRPr lang="ar-EG" dirty="0" smtClean="0">
              <a:solidFill>
                <a:schemeClr val="bg1"/>
              </a:solidFill>
              <a:latin typeface="Alexandria" pitchFamily="2" charset="-78"/>
              <a:cs typeface="Alexandria" pitchFamily="2" charset="-78"/>
            </a:endParaRPr>
          </a:p>
          <a:p>
            <a:pPr marL="0" indent="0" algn="just" rtl="1">
              <a:lnSpc>
                <a:spcPct val="150000"/>
              </a:lnSpc>
              <a:buNone/>
            </a:pPr>
            <a:r>
              <a:rPr lang="ar-EG" dirty="0" smtClean="0">
                <a:latin typeface="Alexandria" pitchFamily="2" charset="-78"/>
                <a:cs typeface="Alexandria" pitchFamily="2" charset="-78"/>
              </a:rPr>
              <a:t>ومبدأ المساواة بين المواطنين أمام المرافق العام ينبثق من المبدأ العام للمساواة أمام القانون في الحقوق والواجبات، فالجميع يتمتع بالحماية القانونية المتساوية دون تفرقة على أي أساس سواء اللغة أو الدين أو العرق أو الآراء أو الموقع الجغرافي أو غير ذلك.</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6</a:t>
            </a:fld>
            <a:endParaRPr lang="en-US"/>
          </a:p>
        </p:txBody>
      </p:sp>
      <p:pic>
        <p:nvPicPr>
          <p:cNvPr id="7" name="Picture 6"/>
          <p:cNvPicPr>
            <a:picLocks noChangeAspect="1"/>
          </p:cNvPicPr>
          <p:nvPr/>
        </p:nvPicPr>
        <p:blipFill>
          <a:blip r:embed="rId2"/>
          <a:stretch>
            <a:fillRect/>
          </a:stretch>
        </p:blipFill>
        <p:spPr>
          <a:xfrm>
            <a:off x="9235184" y="0"/>
            <a:ext cx="2956816" cy="1383912"/>
          </a:xfrm>
          <a:prstGeom prst="rect">
            <a:avLst/>
          </a:prstGeom>
        </p:spPr>
      </p:pic>
    </p:spTree>
    <p:extLst>
      <p:ext uri="{BB962C8B-B14F-4D97-AF65-F5344CB8AC3E}">
        <p14:creationId xmlns:p14="http://schemas.microsoft.com/office/powerpoint/2010/main" val="2475422790"/>
      </p:ext>
    </p:extLst>
  </p:cSld>
  <p:clrMapOvr>
    <a:masterClrMapping/>
  </p:clrMapOvr>
  <mc:AlternateContent xmlns:mc="http://schemas.openxmlformats.org/markup-compatibility/2006" xmlns:p14="http://schemas.microsoft.com/office/powerpoint/2010/main">
    <mc:Choice Requires="p14">
      <p:transition spd="slow" p14:dur="2000" advTm="94576"/>
    </mc:Choice>
    <mc:Fallback xmlns="">
      <p:transition spd="slow" advTm="94576"/>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706158" y="1785210"/>
            <a:ext cx="8634714" cy="3646026"/>
          </a:xfrm>
        </p:spPr>
        <p:txBody>
          <a:bodyPr>
            <a:normAutofit/>
          </a:bodyPr>
          <a:lstStyle/>
          <a:p>
            <a:pPr marL="0" indent="0" algn="just" rtl="1">
              <a:lnSpc>
                <a:spcPct val="150000"/>
              </a:lnSpc>
              <a:buNone/>
            </a:pPr>
            <a:r>
              <a:rPr lang="ar-EG" dirty="0" smtClean="0">
                <a:solidFill>
                  <a:schemeClr val="bg1"/>
                </a:solidFill>
                <a:latin typeface="Alexandria" pitchFamily="2" charset="-78"/>
                <a:cs typeface="Alexandria" pitchFamily="2" charset="-78"/>
              </a:rPr>
              <a:t> </a:t>
            </a:r>
          </a:p>
          <a:p>
            <a:pPr marL="0" indent="0" algn="just" rtl="1">
              <a:lnSpc>
                <a:spcPct val="150000"/>
              </a:lnSpc>
              <a:buNone/>
            </a:pPr>
            <a:r>
              <a:rPr lang="ar-EG" sz="2600" dirty="0" smtClean="0">
                <a:latin typeface="Alexandria" pitchFamily="2" charset="-78"/>
                <a:cs typeface="Alexandria" pitchFamily="2" charset="-78"/>
              </a:rPr>
              <a:t>ويقصد بمبدأ المساواة أمام المرافق العامة تمتع المواطنين بخدمات المرافق العامة وتحمل أعبائها دون تمييز، بالنسبة لمن تماثلت مراكزهم القانونية من حيث توافر شروط تقديم الخدمة أو تحمل العبء.</a:t>
            </a:r>
            <a:endParaRPr lang="ar-EG" sz="2600" dirty="0">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7</a:t>
            </a:fld>
            <a:endParaRPr lang="en-US"/>
          </a:p>
        </p:txBody>
      </p:sp>
      <p:pic>
        <p:nvPicPr>
          <p:cNvPr id="7" name="Picture 6"/>
          <p:cNvPicPr>
            <a:picLocks noChangeAspect="1"/>
          </p:cNvPicPr>
          <p:nvPr/>
        </p:nvPicPr>
        <p:blipFill>
          <a:blip r:embed="rId2"/>
          <a:stretch>
            <a:fillRect/>
          </a:stretch>
        </p:blipFill>
        <p:spPr>
          <a:xfrm>
            <a:off x="9092316" y="143022"/>
            <a:ext cx="2956816" cy="1383912"/>
          </a:xfrm>
          <a:prstGeom prst="rect">
            <a:avLst/>
          </a:prstGeom>
        </p:spPr>
      </p:pic>
    </p:spTree>
    <p:extLst>
      <p:ext uri="{BB962C8B-B14F-4D97-AF65-F5344CB8AC3E}">
        <p14:creationId xmlns:p14="http://schemas.microsoft.com/office/powerpoint/2010/main" val="2732254774"/>
      </p:ext>
    </p:extLst>
  </p:cSld>
  <p:clrMapOvr>
    <a:masterClrMapping/>
  </p:clrMapOvr>
  <mc:AlternateContent xmlns:mc="http://schemas.openxmlformats.org/markup-compatibility/2006" xmlns:p14="http://schemas.microsoft.com/office/powerpoint/2010/main">
    <mc:Choice Requires="p14">
      <p:transition spd="slow" p14:dur="2000" advTm="55692"/>
    </mc:Choice>
    <mc:Fallback xmlns="">
      <p:transition spd="slow" advTm="55692"/>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516283" y="1533399"/>
            <a:ext cx="8866207" cy="3541854"/>
          </a:xfrm>
        </p:spPr>
        <p:txBody>
          <a:bodyPr>
            <a:normAutofit fontScale="92500"/>
          </a:bodyPr>
          <a:lstStyle/>
          <a:p>
            <a:pPr marL="0" indent="0" algn="just" rtl="1">
              <a:lnSpc>
                <a:spcPct val="150000"/>
              </a:lnSpc>
              <a:buNone/>
            </a:pPr>
            <a:endParaRPr lang="ar-EG" dirty="0" smtClean="0">
              <a:solidFill>
                <a:schemeClr val="bg1"/>
              </a:solidFill>
              <a:latin typeface="Alexandria" pitchFamily="2" charset="-78"/>
              <a:cs typeface="Alexandria" pitchFamily="2" charset="-78"/>
            </a:endParaRPr>
          </a:p>
          <a:p>
            <a:pPr marL="0" indent="0" algn="just" rtl="1">
              <a:lnSpc>
                <a:spcPct val="150000"/>
              </a:lnSpc>
              <a:buNone/>
            </a:pPr>
            <a:r>
              <a:rPr lang="ar-EG" dirty="0" smtClean="0">
                <a:latin typeface="Alexandria" pitchFamily="2" charset="-78"/>
                <a:cs typeface="Alexandria" pitchFamily="2" charset="-78"/>
              </a:rPr>
              <a:t>فالمساواة كما هو معروف في القانون لا يقصد منها المساواة بين الجميع رغم اختلاف ظروفهم وأوضاعهم أي المساواة الحسابية أو المطلقة، فالمساواة نسبية أي تكون بين جميع الأشخاص أصحاب المراكز القانونية المتماثلة.</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8</a:t>
            </a:fld>
            <a:endParaRPr lang="en-US"/>
          </a:p>
        </p:txBody>
      </p:sp>
      <p:pic>
        <p:nvPicPr>
          <p:cNvPr id="7" name="Picture 6"/>
          <p:cNvPicPr>
            <a:picLocks noChangeAspect="1"/>
          </p:cNvPicPr>
          <p:nvPr/>
        </p:nvPicPr>
        <p:blipFill>
          <a:blip r:embed="rId2"/>
          <a:stretch>
            <a:fillRect/>
          </a:stretch>
        </p:blipFill>
        <p:spPr>
          <a:xfrm>
            <a:off x="8904082" y="149487"/>
            <a:ext cx="2956816" cy="1383912"/>
          </a:xfrm>
          <a:prstGeom prst="rect">
            <a:avLst/>
          </a:prstGeom>
        </p:spPr>
      </p:pic>
    </p:spTree>
    <p:extLst>
      <p:ext uri="{BB962C8B-B14F-4D97-AF65-F5344CB8AC3E}">
        <p14:creationId xmlns:p14="http://schemas.microsoft.com/office/powerpoint/2010/main" val="1023902879"/>
      </p:ext>
    </p:extLst>
  </p:cSld>
  <p:clrMapOvr>
    <a:masterClrMapping/>
  </p:clrMapOvr>
  <mc:AlternateContent xmlns:mc="http://schemas.openxmlformats.org/markup-compatibility/2006" xmlns:p14="http://schemas.microsoft.com/office/powerpoint/2010/main">
    <mc:Choice Requires="p14">
      <p:transition spd="slow" p14:dur="2000" advTm="62987"/>
    </mc:Choice>
    <mc:Fallback xmlns="">
      <p:transition spd="slow" advTm="62987"/>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152891" y="2083443"/>
            <a:ext cx="8125428" cy="4093520"/>
          </a:xfrm>
        </p:spPr>
        <p:txBody>
          <a:bodyPr>
            <a:normAutofit/>
          </a:bodyPr>
          <a:lstStyle/>
          <a:p>
            <a:pPr marL="0" lvl="0" indent="0" algn="just" rtl="1">
              <a:lnSpc>
                <a:spcPct val="150000"/>
              </a:lnSpc>
              <a:buNone/>
            </a:pPr>
            <a:endParaRPr lang="ar-EG" dirty="0" smtClean="0">
              <a:solidFill>
                <a:schemeClr val="bg1"/>
              </a:solidFill>
              <a:cs typeface="Alexandria" pitchFamily="2" charset="-78"/>
            </a:endParaRPr>
          </a:p>
          <a:p>
            <a:pPr marL="0" lvl="0" indent="0" algn="just" rtl="1">
              <a:lnSpc>
                <a:spcPct val="150000"/>
              </a:lnSpc>
              <a:buNone/>
            </a:pPr>
            <a:r>
              <a:rPr lang="ar-EG" dirty="0" smtClean="0">
                <a:cs typeface="Alexandria" pitchFamily="2" charset="-78"/>
              </a:rPr>
              <a:t>وبمعنى أوضح لا تعني المساواة تمتع الجميع بخدمات المرفق دون قيد أو شرط  بل تعني ألا يكون هناك تفرقة أو تمييز بين من تتوافر فيهم شروط الانتفاع بخدمات المرفق.</a:t>
            </a:r>
            <a:endParaRPr lang="en-US" dirty="0"/>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9</a:t>
            </a:fld>
            <a:endParaRPr lang="en-US"/>
          </a:p>
        </p:txBody>
      </p:sp>
      <p:pic>
        <p:nvPicPr>
          <p:cNvPr id="6" name="Picture 5"/>
          <p:cNvPicPr>
            <a:picLocks noChangeAspect="1"/>
          </p:cNvPicPr>
          <p:nvPr/>
        </p:nvPicPr>
        <p:blipFill>
          <a:blip r:embed="rId2"/>
          <a:stretch>
            <a:fillRect/>
          </a:stretch>
        </p:blipFill>
        <p:spPr>
          <a:xfrm>
            <a:off x="8989732" y="295402"/>
            <a:ext cx="2956816" cy="1383912"/>
          </a:xfrm>
          <a:prstGeom prst="rect">
            <a:avLst/>
          </a:prstGeom>
        </p:spPr>
      </p:pic>
    </p:spTree>
    <p:extLst>
      <p:ext uri="{BB962C8B-B14F-4D97-AF65-F5344CB8AC3E}">
        <p14:creationId xmlns:p14="http://schemas.microsoft.com/office/powerpoint/2010/main" val="2213295364"/>
      </p:ext>
    </p:extLst>
  </p:cSld>
  <p:clrMapOvr>
    <a:masterClrMapping/>
  </p:clrMapOvr>
  <mc:AlternateContent xmlns:mc="http://schemas.openxmlformats.org/markup-compatibility/2006" xmlns:p14="http://schemas.microsoft.com/office/powerpoint/2010/main">
    <mc:Choice Requires="p14">
      <p:transition spd="slow" p14:dur="2000" advTm="130700"/>
    </mc:Choice>
    <mc:Fallback xmlns="">
      <p:transition spd="slow" advTm="130700"/>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921397" y="1875100"/>
            <a:ext cx="8345347" cy="4178460"/>
          </a:xfrm>
        </p:spPr>
        <p:txBody>
          <a:bodyPr>
            <a:normAutofit/>
          </a:bodyPr>
          <a:lstStyle/>
          <a:p>
            <a:pPr marL="0" indent="0" algn="just" rtl="1">
              <a:lnSpc>
                <a:spcPct val="150000"/>
              </a:lnSpc>
              <a:buNone/>
            </a:pPr>
            <a:r>
              <a:rPr lang="ar-EG" dirty="0" smtClean="0">
                <a:cs typeface="Alexandria" pitchFamily="2" charset="-78"/>
              </a:rPr>
              <a:t>ولا يخل بهذا المبدأ اختلاف الرسم أو المقابل بحسب نوع أو مستوى الخدمة المطلوبة، فعلى سبيل المثال الاختلاف في المقابل الذي يدفعه المواطن نظير خدمة النقل عبر القطار بحسب الدرجة، هل هي الدرجة الأولى</a:t>
            </a:r>
            <a:r>
              <a:rPr lang="ar-EG" dirty="0">
                <a:cs typeface="Alexandria" pitchFamily="2" charset="-78"/>
              </a:rPr>
              <a:t> </a:t>
            </a:r>
            <a:r>
              <a:rPr lang="ar-EG" dirty="0" smtClean="0">
                <a:cs typeface="Alexandria" pitchFamily="2" charset="-78"/>
              </a:rPr>
              <a:t>أم الثانية، ذلك أن المستوى المقدم من الخدمة يختلف بحسب الدرجة. </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10</a:t>
            </a:fld>
            <a:endParaRPr lang="en-US"/>
          </a:p>
        </p:txBody>
      </p:sp>
      <p:pic>
        <p:nvPicPr>
          <p:cNvPr id="7" name="Picture 6"/>
          <p:cNvPicPr>
            <a:picLocks noChangeAspect="1"/>
          </p:cNvPicPr>
          <p:nvPr/>
        </p:nvPicPr>
        <p:blipFill>
          <a:blip r:embed="rId2"/>
          <a:stretch>
            <a:fillRect/>
          </a:stretch>
        </p:blipFill>
        <p:spPr>
          <a:xfrm>
            <a:off x="8955745" y="266218"/>
            <a:ext cx="2956816" cy="1383912"/>
          </a:xfrm>
          <a:prstGeom prst="rect">
            <a:avLst/>
          </a:prstGeom>
        </p:spPr>
      </p:pic>
    </p:spTree>
    <p:extLst>
      <p:ext uri="{BB962C8B-B14F-4D97-AF65-F5344CB8AC3E}">
        <p14:creationId xmlns:p14="http://schemas.microsoft.com/office/powerpoint/2010/main" val="284141663"/>
      </p:ext>
    </p:extLst>
  </p:cSld>
  <p:clrMapOvr>
    <a:masterClrMapping/>
  </p:clrMapOvr>
  <mc:AlternateContent xmlns:mc="http://schemas.openxmlformats.org/markup-compatibility/2006" xmlns:p14="http://schemas.microsoft.com/office/powerpoint/2010/main">
    <mc:Choice Requires="p14">
      <p:transition spd="slow" p14:dur="2000" advTm="176890"/>
    </mc:Choice>
    <mc:Fallback xmlns="">
      <p:transition spd="slow" advTm="17689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851948" y="1782501"/>
            <a:ext cx="7645139" cy="3900670"/>
          </a:xfrm>
        </p:spPr>
        <p:txBody>
          <a:bodyPr>
            <a:normAutofit/>
          </a:bodyPr>
          <a:lstStyle/>
          <a:p>
            <a:pPr marL="0" indent="0" algn="just" rtl="1">
              <a:lnSpc>
                <a:spcPct val="150000"/>
              </a:lnSpc>
              <a:buNone/>
            </a:pPr>
            <a:r>
              <a:rPr lang="ar-EG" dirty="0" smtClean="0">
                <a:latin typeface="Alexandria" pitchFamily="2" charset="-78"/>
                <a:cs typeface="Alexandria" pitchFamily="2" charset="-78"/>
              </a:rPr>
              <a:t>ويظهر تأثير الادارة الالكترونية على مبدأ المساواة أمام المرافق العامة في مسألتين أساسيتين: </a:t>
            </a:r>
          </a:p>
          <a:p>
            <a:pPr marL="0" indent="0" algn="just" rtl="1">
              <a:lnSpc>
                <a:spcPct val="150000"/>
              </a:lnSpc>
              <a:buNone/>
            </a:pPr>
            <a:r>
              <a:rPr lang="ar-EG" dirty="0" smtClean="0">
                <a:latin typeface="Alexandria" pitchFamily="2" charset="-78"/>
                <a:cs typeface="Alexandria" pitchFamily="2" charset="-78"/>
              </a:rPr>
              <a:t>الأولى: الفجوة الرقمية </a:t>
            </a:r>
          </a:p>
          <a:p>
            <a:pPr marL="0" indent="0" algn="just" rtl="1">
              <a:lnSpc>
                <a:spcPct val="150000"/>
              </a:lnSpc>
              <a:buNone/>
            </a:pPr>
            <a:r>
              <a:rPr lang="ar-EG" dirty="0" smtClean="0">
                <a:latin typeface="Alexandria" pitchFamily="2" charset="-78"/>
                <a:cs typeface="Alexandria" pitchFamily="2" charset="-78"/>
              </a:rPr>
              <a:t>الثاني: حياد المرافق العامة </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11</a:t>
            </a:fld>
            <a:endParaRPr lang="en-US"/>
          </a:p>
        </p:txBody>
      </p:sp>
      <p:pic>
        <p:nvPicPr>
          <p:cNvPr id="7" name="Picture 6"/>
          <p:cNvPicPr>
            <a:picLocks noChangeAspect="1"/>
          </p:cNvPicPr>
          <p:nvPr/>
        </p:nvPicPr>
        <p:blipFill>
          <a:blip r:embed="rId2"/>
          <a:stretch>
            <a:fillRect/>
          </a:stretch>
        </p:blipFill>
        <p:spPr>
          <a:xfrm>
            <a:off x="8503792" y="266217"/>
            <a:ext cx="2956816" cy="1383912"/>
          </a:xfrm>
          <a:prstGeom prst="rect">
            <a:avLst/>
          </a:prstGeom>
        </p:spPr>
      </p:pic>
    </p:spTree>
    <p:extLst>
      <p:ext uri="{BB962C8B-B14F-4D97-AF65-F5344CB8AC3E}">
        <p14:creationId xmlns:p14="http://schemas.microsoft.com/office/powerpoint/2010/main" val="1923790213"/>
      </p:ext>
    </p:extLst>
  </p:cSld>
  <p:clrMapOvr>
    <a:masterClrMapping/>
  </p:clrMapOvr>
  <mc:AlternateContent xmlns:mc="http://schemas.openxmlformats.org/markup-compatibility/2006" xmlns:p14="http://schemas.microsoft.com/office/powerpoint/2010/main">
    <mc:Choice Requires="p14">
      <p:transition spd="slow" p14:dur="2000" advTm="70763"/>
    </mc:Choice>
    <mc:Fallback xmlns="">
      <p:transition spd="slow" advTm="70763"/>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449421" y="1728199"/>
            <a:ext cx="9143999" cy="3865944"/>
          </a:xfrm>
        </p:spPr>
        <p:txBody>
          <a:bodyPr>
            <a:normAutofit lnSpcReduction="10000"/>
          </a:bodyPr>
          <a:lstStyle/>
          <a:p>
            <a:pPr marL="0" indent="0" algn="just" rtl="1">
              <a:lnSpc>
                <a:spcPct val="150000"/>
              </a:lnSpc>
              <a:buNone/>
            </a:pPr>
            <a:r>
              <a:rPr lang="ar-EG" b="1" u="sng" dirty="0" smtClean="0">
                <a:latin typeface="Alexandria" pitchFamily="2" charset="-78"/>
                <a:cs typeface="Alexandria" pitchFamily="2" charset="-78"/>
              </a:rPr>
              <a:t>(أ)- الفجوة الرقمية: </a:t>
            </a:r>
          </a:p>
          <a:p>
            <a:pPr marL="0" indent="0" algn="just" rtl="1">
              <a:lnSpc>
                <a:spcPct val="150000"/>
              </a:lnSpc>
              <a:buNone/>
            </a:pPr>
            <a:r>
              <a:rPr lang="ar-EG" dirty="0" smtClean="0">
                <a:latin typeface="Alexandria" pitchFamily="2" charset="-78"/>
                <a:cs typeface="Alexandria" pitchFamily="2" charset="-78"/>
              </a:rPr>
              <a:t>على الرغم من انتشار استخدام الأجهزة الرقمية والانترنت إلا أنه مازال هناك طائفة من الناس لا تملك جهاز حاسوب يمكنها من الدخول إلى خدمات الحكومة الرقمية أو ليس لديها الانترنت أو المعرفة للقيام بذلك، كما وضحنا قبل ذلك.</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12</a:t>
            </a:fld>
            <a:endParaRPr lang="en-US"/>
          </a:p>
        </p:txBody>
      </p:sp>
      <p:pic>
        <p:nvPicPr>
          <p:cNvPr id="7" name="Picture 6"/>
          <p:cNvPicPr>
            <a:picLocks noChangeAspect="1"/>
          </p:cNvPicPr>
          <p:nvPr/>
        </p:nvPicPr>
        <p:blipFill>
          <a:blip r:embed="rId2"/>
          <a:stretch>
            <a:fillRect/>
          </a:stretch>
        </p:blipFill>
        <p:spPr>
          <a:xfrm>
            <a:off x="8936673" y="107374"/>
            <a:ext cx="2956816" cy="1383912"/>
          </a:xfrm>
          <a:prstGeom prst="rect">
            <a:avLst/>
          </a:prstGeom>
        </p:spPr>
      </p:pic>
    </p:spTree>
    <p:extLst>
      <p:ext uri="{BB962C8B-B14F-4D97-AF65-F5344CB8AC3E}">
        <p14:creationId xmlns:p14="http://schemas.microsoft.com/office/powerpoint/2010/main" val="259768672"/>
      </p:ext>
    </p:extLst>
  </p:cSld>
  <p:clrMapOvr>
    <a:masterClrMapping/>
  </p:clrMapOvr>
  <mc:AlternateContent xmlns:mc="http://schemas.openxmlformats.org/markup-compatibility/2006" xmlns:p14="http://schemas.microsoft.com/office/powerpoint/2010/main">
    <mc:Choice Requires="p14">
      <p:transition spd="slow" p14:dur="2000" advTm="140939"/>
    </mc:Choice>
    <mc:Fallback xmlns="">
      <p:transition spd="slow" advTm="140939"/>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116566" y="1774990"/>
            <a:ext cx="8252749" cy="3750197"/>
          </a:xfrm>
        </p:spPr>
        <p:txBody>
          <a:bodyPr>
            <a:normAutofit fontScale="92500" lnSpcReduction="10000"/>
          </a:bodyPr>
          <a:lstStyle/>
          <a:p>
            <a:pPr marL="0" indent="0" algn="just" rtl="1">
              <a:lnSpc>
                <a:spcPct val="150000"/>
              </a:lnSpc>
              <a:buNone/>
            </a:pPr>
            <a:endParaRPr lang="ar-EG" dirty="0" smtClean="0">
              <a:solidFill>
                <a:schemeClr val="bg1"/>
              </a:solidFill>
              <a:latin typeface="Alexandria" pitchFamily="2" charset="-78"/>
              <a:cs typeface="Alexandria" pitchFamily="2" charset="-78"/>
            </a:endParaRPr>
          </a:p>
          <a:p>
            <a:pPr marL="0" indent="0" algn="just" rtl="1">
              <a:lnSpc>
                <a:spcPct val="150000"/>
              </a:lnSpc>
              <a:buNone/>
            </a:pPr>
            <a:r>
              <a:rPr lang="ar-EG" dirty="0" smtClean="0">
                <a:latin typeface="Alexandria" pitchFamily="2" charset="-78"/>
                <a:cs typeface="Alexandria" pitchFamily="2" charset="-78"/>
              </a:rPr>
              <a:t>وعدم تقديم الدولة المساعدة لهؤلاء يعني وجود طائفتين في المجتمع الأولى تستطيع أن تتمتع بخدمات المرفق العام بسهولة ويسر عبر التقنيات الرقمية، والثانية لا تستطيع القيام بذلك، أي فئة تتمتع بمزايا التطور التقني وأخرى لا تتمكن من ذلك.</a:t>
            </a:r>
            <a:endParaRPr lang="ar-EG" dirty="0">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13</a:t>
            </a:fld>
            <a:endParaRPr lang="en-US"/>
          </a:p>
        </p:txBody>
      </p:sp>
      <p:pic>
        <p:nvPicPr>
          <p:cNvPr id="7" name="Picture 6"/>
          <p:cNvPicPr>
            <a:picLocks noChangeAspect="1"/>
          </p:cNvPicPr>
          <p:nvPr/>
        </p:nvPicPr>
        <p:blipFill>
          <a:blip r:embed="rId2"/>
          <a:stretch>
            <a:fillRect/>
          </a:stretch>
        </p:blipFill>
        <p:spPr>
          <a:xfrm>
            <a:off x="9102043" y="281918"/>
            <a:ext cx="2956816" cy="1383912"/>
          </a:xfrm>
          <a:prstGeom prst="rect">
            <a:avLst/>
          </a:prstGeom>
        </p:spPr>
      </p:pic>
    </p:spTree>
    <p:extLst>
      <p:ext uri="{BB962C8B-B14F-4D97-AF65-F5344CB8AC3E}">
        <p14:creationId xmlns:p14="http://schemas.microsoft.com/office/powerpoint/2010/main" val="3605201899"/>
      </p:ext>
    </p:extLst>
  </p:cSld>
  <p:clrMapOvr>
    <a:masterClrMapping/>
  </p:clrMapOvr>
  <mc:AlternateContent xmlns:mc="http://schemas.openxmlformats.org/markup-compatibility/2006" xmlns:p14="http://schemas.microsoft.com/office/powerpoint/2010/main">
    <mc:Choice Requires="p14">
      <p:transition spd="slow" p14:dur="2000" advTm="124140"/>
    </mc:Choice>
    <mc:Fallback xmlns="">
      <p:transition spd="slow" advTm="124140"/>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303362" y="1944547"/>
            <a:ext cx="7882360" cy="3981691"/>
          </a:xfrm>
        </p:spPr>
        <p:txBody>
          <a:bodyPr>
            <a:normAutofit lnSpcReduction="10000"/>
          </a:bodyPr>
          <a:lstStyle/>
          <a:p>
            <a:pPr marL="0" indent="0" algn="just" rtl="1">
              <a:lnSpc>
                <a:spcPct val="150000"/>
              </a:lnSpc>
              <a:buNone/>
            </a:pPr>
            <a:endParaRPr lang="ar-EG" dirty="0" smtClean="0">
              <a:solidFill>
                <a:schemeClr val="bg1"/>
              </a:solidFill>
              <a:latin typeface="Alexandria" pitchFamily="2" charset="-78"/>
              <a:cs typeface="Alexandria" pitchFamily="2" charset="-78"/>
            </a:endParaRPr>
          </a:p>
          <a:p>
            <a:pPr marL="0" indent="0" algn="just" rtl="1">
              <a:lnSpc>
                <a:spcPct val="150000"/>
              </a:lnSpc>
              <a:buNone/>
            </a:pPr>
            <a:r>
              <a:rPr lang="ar-EG" dirty="0" smtClean="0">
                <a:latin typeface="Alexandria" pitchFamily="2" charset="-78"/>
                <a:cs typeface="Alexandria" pitchFamily="2" charset="-78"/>
              </a:rPr>
              <a:t>ويطلق البعض على ذلك مصطلح التخلف الالكتروني الذي يعكس الفارق بين من يملك القدرة على الوصول إلى الخدمات العامة من خلال الوسائل التكنولوجية ومن لا يملك القدرة على ذلك.  </a:t>
            </a:r>
            <a:endParaRPr lang="en-US" dirty="0">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14</a:t>
            </a:fld>
            <a:endParaRPr lang="en-US"/>
          </a:p>
        </p:txBody>
      </p:sp>
      <p:pic>
        <p:nvPicPr>
          <p:cNvPr id="7" name="Picture 6"/>
          <p:cNvPicPr>
            <a:picLocks noChangeAspect="1"/>
          </p:cNvPicPr>
          <p:nvPr/>
        </p:nvPicPr>
        <p:blipFill>
          <a:blip r:embed="rId2"/>
          <a:stretch>
            <a:fillRect/>
          </a:stretch>
        </p:blipFill>
        <p:spPr>
          <a:xfrm>
            <a:off x="9019284" y="345579"/>
            <a:ext cx="2956816" cy="1383912"/>
          </a:xfrm>
          <a:prstGeom prst="rect">
            <a:avLst/>
          </a:prstGeom>
        </p:spPr>
      </p:pic>
    </p:spTree>
    <p:extLst>
      <p:ext uri="{BB962C8B-B14F-4D97-AF65-F5344CB8AC3E}">
        <p14:creationId xmlns:p14="http://schemas.microsoft.com/office/powerpoint/2010/main" val="3185910944"/>
      </p:ext>
    </p:extLst>
  </p:cSld>
  <p:clrMapOvr>
    <a:masterClrMapping/>
  </p:clrMapOvr>
  <mc:AlternateContent xmlns:mc="http://schemas.openxmlformats.org/markup-compatibility/2006" xmlns:p14="http://schemas.microsoft.com/office/powerpoint/2010/main">
    <mc:Choice Requires="p14">
      <p:transition spd="slow" p14:dur="2000" advTm="51413"/>
    </mc:Choice>
    <mc:Fallback xmlns="">
      <p:transition spd="slow" advTm="51413"/>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152522" y="1859584"/>
            <a:ext cx="7974958" cy="4190035"/>
          </a:xfrm>
        </p:spPr>
        <p:txBody>
          <a:bodyPr>
            <a:normAutofit fontScale="92500"/>
          </a:bodyPr>
          <a:lstStyle/>
          <a:p>
            <a:pPr marL="0" indent="0" algn="just" rtl="1">
              <a:lnSpc>
                <a:spcPct val="150000"/>
              </a:lnSpc>
              <a:buNone/>
            </a:pPr>
            <a:endParaRPr lang="ar-EG" dirty="0" smtClean="0">
              <a:solidFill>
                <a:schemeClr val="bg1"/>
              </a:solidFill>
              <a:latin typeface="Alexandria" pitchFamily="2" charset="-78"/>
              <a:cs typeface="Alexandria" pitchFamily="2" charset="-78"/>
            </a:endParaRPr>
          </a:p>
          <a:p>
            <a:pPr marL="0" indent="0" algn="just" rtl="1">
              <a:lnSpc>
                <a:spcPct val="150000"/>
              </a:lnSpc>
              <a:buNone/>
            </a:pPr>
            <a:r>
              <a:rPr lang="ar-EG" dirty="0" smtClean="0">
                <a:latin typeface="Alexandria" pitchFamily="2" charset="-78"/>
                <a:cs typeface="Alexandria" pitchFamily="2" charset="-78"/>
              </a:rPr>
              <a:t>ويخل ذلك بمبدأ المساوة أمام المرافق العامة؛ لذا ينبغي على الدولة أن تقدم المساعدة لمن لا يملك القدرة على الوصول إلى خدماتها عبر التقنيات الرقمية، ويمكن أن يتحقق ذلك عن طريق إنشاء الدولة لأماكن تختص بمساعدة غير القادرين في هذا الشأن.</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15</a:t>
            </a:fld>
            <a:endParaRPr lang="en-US"/>
          </a:p>
        </p:txBody>
      </p:sp>
      <p:pic>
        <p:nvPicPr>
          <p:cNvPr id="7" name="Picture 6"/>
          <p:cNvPicPr>
            <a:picLocks noChangeAspect="1"/>
          </p:cNvPicPr>
          <p:nvPr/>
        </p:nvPicPr>
        <p:blipFill>
          <a:blip r:embed="rId2"/>
          <a:stretch>
            <a:fillRect/>
          </a:stretch>
        </p:blipFill>
        <p:spPr>
          <a:xfrm>
            <a:off x="8849124" y="168942"/>
            <a:ext cx="2956816" cy="1383912"/>
          </a:xfrm>
          <a:prstGeom prst="rect">
            <a:avLst/>
          </a:prstGeom>
        </p:spPr>
      </p:pic>
    </p:spTree>
    <p:extLst>
      <p:ext uri="{BB962C8B-B14F-4D97-AF65-F5344CB8AC3E}">
        <p14:creationId xmlns:p14="http://schemas.microsoft.com/office/powerpoint/2010/main" val="2443977928"/>
      </p:ext>
    </p:extLst>
  </p:cSld>
  <p:clrMapOvr>
    <a:masterClrMapping/>
  </p:clrMapOvr>
  <mc:AlternateContent xmlns:mc="http://schemas.openxmlformats.org/markup-compatibility/2006" xmlns:p14="http://schemas.microsoft.com/office/powerpoint/2010/main">
    <mc:Choice Requires="p14">
      <p:transition spd="slow" p14:dur="2000" advTm="100138"/>
    </mc:Choice>
    <mc:Fallback xmlns="">
      <p:transition spd="slow" advTm="100138"/>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932972" y="1794075"/>
            <a:ext cx="8137004" cy="3831221"/>
          </a:xfrm>
        </p:spPr>
        <p:txBody>
          <a:bodyPr>
            <a:normAutofit/>
          </a:bodyPr>
          <a:lstStyle/>
          <a:p>
            <a:pPr marL="0" indent="0" algn="just" rtl="1">
              <a:lnSpc>
                <a:spcPct val="150000"/>
              </a:lnSpc>
              <a:buNone/>
            </a:pPr>
            <a:endParaRPr lang="ar-EG" dirty="0" smtClean="0">
              <a:solidFill>
                <a:schemeClr val="bg1"/>
              </a:solidFill>
              <a:latin typeface="Alexandria" pitchFamily="2" charset="-78"/>
              <a:cs typeface="Alexandria" pitchFamily="2" charset="-78"/>
            </a:endParaRPr>
          </a:p>
          <a:p>
            <a:pPr marL="0" indent="0" algn="just" rtl="1">
              <a:lnSpc>
                <a:spcPct val="150000"/>
              </a:lnSpc>
              <a:buNone/>
            </a:pPr>
            <a:r>
              <a:rPr lang="ar-EG" dirty="0" smtClean="0">
                <a:latin typeface="Alexandria" pitchFamily="2" charset="-78"/>
                <a:cs typeface="Alexandria" pitchFamily="2" charset="-78"/>
              </a:rPr>
              <a:t>كما ينبغي على الحكومة أن تسهل إجراءات الحصول على الخدمة عبر الأساليب التقليدية أيضا، كما تفعل مع تطوير الأساليب التقنية، بحيث يجب أن يكون التطوير شاملا لكافة أساليب تقديم الخدمة.</a:t>
            </a:r>
            <a:endParaRPr lang="en-US" dirty="0">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16</a:t>
            </a:fld>
            <a:endParaRPr lang="en-US"/>
          </a:p>
        </p:txBody>
      </p:sp>
      <p:pic>
        <p:nvPicPr>
          <p:cNvPr id="7" name="Picture 6"/>
          <p:cNvPicPr>
            <a:picLocks noChangeAspect="1"/>
          </p:cNvPicPr>
          <p:nvPr/>
        </p:nvPicPr>
        <p:blipFill>
          <a:blip r:embed="rId2"/>
          <a:stretch>
            <a:fillRect/>
          </a:stretch>
        </p:blipFill>
        <p:spPr>
          <a:xfrm>
            <a:off x="8888035" y="371065"/>
            <a:ext cx="2956816" cy="1383912"/>
          </a:xfrm>
          <a:prstGeom prst="rect">
            <a:avLst/>
          </a:prstGeom>
        </p:spPr>
      </p:pic>
    </p:spTree>
    <p:extLst>
      <p:ext uri="{BB962C8B-B14F-4D97-AF65-F5344CB8AC3E}">
        <p14:creationId xmlns:p14="http://schemas.microsoft.com/office/powerpoint/2010/main" val="4103845114"/>
      </p:ext>
    </p:extLst>
  </p:cSld>
  <p:clrMapOvr>
    <a:masterClrMapping/>
  </p:clrMapOvr>
  <mc:AlternateContent xmlns:mc="http://schemas.openxmlformats.org/markup-compatibility/2006" xmlns:p14="http://schemas.microsoft.com/office/powerpoint/2010/main">
    <mc:Choice Requires="p14">
      <p:transition spd="slow" p14:dur="2000" advTm="99162"/>
    </mc:Choice>
    <mc:Fallback xmlns="">
      <p:transition spd="slow" advTm="99162"/>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614791" y="2002420"/>
            <a:ext cx="8920264" cy="3935393"/>
          </a:xfrm>
        </p:spPr>
        <p:txBody>
          <a:bodyPr>
            <a:normAutofit/>
          </a:bodyPr>
          <a:lstStyle/>
          <a:p>
            <a:pPr marL="0" indent="0" algn="r" rtl="1">
              <a:lnSpc>
                <a:spcPct val="150000"/>
              </a:lnSpc>
              <a:buNone/>
            </a:pPr>
            <a:endParaRPr lang="ar-EG" dirty="0" smtClean="0">
              <a:solidFill>
                <a:schemeClr val="bg1"/>
              </a:solidFill>
              <a:latin typeface="Alexandria" pitchFamily="2" charset="-78"/>
              <a:cs typeface="Alexandria" pitchFamily="2" charset="-78"/>
            </a:endParaRPr>
          </a:p>
          <a:p>
            <a:pPr marL="0" indent="0" algn="just" rtl="1">
              <a:lnSpc>
                <a:spcPct val="150000"/>
              </a:lnSpc>
              <a:buNone/>
            </a:pPr>
            <a:r>
              <a:rPr lang="ar-EG" dirty="0" smtClean="0">
                <a:latin typeface="Alexandria" pitchFamily="2" charset="-78"/>
                <a:cs typeface="Alexandria" pitchFamily="2" charset="-78"/>
              </a:rPr>
              <a:t>ولا شك أن العمل على تبسيط أسلوب تقديم الخدمات رقميا عن طريق تطوير واجهات المواقع أو التطبيقات المختلفة سوف يسهل عملية تفاعل الموطنين مع مشاريع الحكومة الرقمية بوجه عام.</a:t>
            </a:r>
          </a:p>
          <a:p>
            <a:pPr marL="0" indent="0" algn="r" rtl="1">
              <a:lnSpc>
                <a:spcPct val="150000"/>
              </a:lnSpc>
              <a:buNone/>
            </a:pPr>
            <a:endParaRPr lang="ar-EG" dirty="0" smtClean="0">
              <a:solidFill>
                <a:schemeClr val="bg1"/>
              </a:solidFill>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17</a:t>
            </a:fld>
            <a:endParaRPr lang="en-US"/>
          </a:p>
        </p:txBody>
      </p:sp>
      <p:pic>
        <p:nvPicPr>
          <p:cNvPr id="7" name="Picture 6"/>
          <p:cNvPicPr>
            <a:picLocks noChangeAspect="1"/>
          </p:cNvPicPr>
          <p:nvPr/>
        </p:nvPicPr>
        <p:blipFill>
          <a:blip r:embed="rId2"/>
          <a:stretch>
            <a:fillRect/>
          </a:stretch>
        </p:blipFill>
        <p:spPr>
          <a:xfrm>
            <a:off x="9019284" y="285674"/>
            <a:ext cx="2956816" cy="1383912"/>
          </a:xfrm>
          <a:prstGeom prst="rect">
            <a:avLst/>
          </a:prstGeom>
        </p:spPr>
      </p:pic>
    </p:spTree>
    <p:extLst>
      <p:ext uri="{BB962C8B-B14F-4D97-AF65-F5344CB8AC3E}">
        <p14:creationId xmlns:p14="http://schemas.microsoft.com/office/powerpoint/2010/main" val="658053460"/>
      </p:ext>
    </p:extLst>
  </p:cSld>
  <p:clrMapOvr>
    <a:masterClrMapping/>
  </p:clrMapOvr>
  <mc:AlternateContent xmlns:mc="http://schemas.openxmlformats.org/markup-compatibility/2006" xmlns:p14="http://schemas.microsoft.com/office/powerpoint/2010/main">
    <mc:Choice Requires="p14">
      <p:transition spd="slow" p14:dur="2000" advTm="118056"/>
    </mc:Choice>
    <mc:Fallback xmlns="">
      <p:transition spd="slow" advTm="118056"/>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071868" y="1956123"/>
            <a:ext cx="7662441" cy="3437680"/>
          </a:xfrm>
        </p:spPr>
        <p:txBody>
          <a:bodyPr>
            <a:normAutofit fontScale="92500"/>
          </a:bodyPr>
          <a:lstStyle/>
          <a:p>
            <a:pPr marL="0" indent="0" algn="just" rtl="1">
              <a:lnSpc>
                <a:spcPct val="150000"/>
              </a:lnSpc>
              <a:buNone/>
            </a:pPr>
            <a:endParaRPr lang="ar-EG" dirty="0" smtClean="0">
              <a:solidFill>
                <a:schemeClr val="bg1"/>
              </a:solidFill>
              <a:latin typeface="Alexandria" pitchFamily="2" charset="-78"/>
              <a:cs typeface="Alexandria" pitchFamily="2" charset="-78"/>
            </a:endParaRPr>
          </a:p>
          <a:p>
            <a:pPr marL="0" indent="0" algn="just" rtl="1">
              <a:lnSpc>
                <a:spcPct val="150000"/>
              </a:lnSpc>
              <a:buNone/>
            </a:pPr>
            <a:r>
              <a:rPr lang="ar-EG" dirty="0" smtClean="0">
                <a:latin typeface="Alexandria" pitchFamily="2" charset="-78"/>
                <a:cs typeface="Alexandria" pitchFamily="2" charset="-78"/>
              </a:rPr>
              <a:t>ويمكن أن تساعد  الواجهة الصوتية أو أسلوب التفاعل الصوتي مع الموقع لتقديم الخدمة، على ازدياد الاستفادة من خدمات الحكومة الرقمية أيضا، والتقليل من حدة نتائج الفجوة الرقمية.</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18</a:t>
            </a:fld>
            <a:endParaRPr lang="en-US"/>
          </a:p>
        </p:txBody>
      </p:sp>
      <p:pic>
        <p:nvPicPr>
          <p:cNvPr id="7" name="Picture 6"/>
          <p:cNvPicPr>
            <a:picLocks noChangeAspect="1"/>
          </p:cNvPicPr>
          <p:nvPr/>
        </p:nvPicPr>
        <p:blipFill>
          <a:blip r:embed="rId2"/>
          <a:stretch>
            <a:fillRect/>
          </a:stretch>
        </p:blipFill>
        <p:spPr>
          <a:xfrm>
            <a:off x="9019284" y="441316"/>
            <a:ext cx="2956816" cy="1383912"/>
          </a:xfrm>
          <a:prstGeom prst="rect">
            <a:avLst/>
          </a:prstGeom>
        </p:spPr>
      </p:pic>
    </p:spTree>
    <p:extLst>
      <p:ext uri="{BB962C8B-B14F-4D97-AF65-F5344CB8AC3E}">
        <p14:creationId xmlns:p14="http://schemas.microsoft.com/office/powerpoint/2010/main" val="2882136120"/>
      </p:ext>
    </p:extLst>
  </p:cSld>
  <p:clrMapOvr>
    <a:masterClrMapping/>
  </p:clrMapOvr>
  <mc:AlternateContent xmlns:mc="http://schemas.openxmlformats.org/markup-compatibility/2006" xmlns:p14="http://schemas.microsoft.com/office/powerpoint/2010/main">
    <mc:Choice Requires="p14">
      <p:transition spd="slow" p14:dur="2000" advTm="80458"/>
    </mc:Choice>
    <mc:Fallback xmlns="">
      <p:transition spd="slow" advTm="80458"/>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898249" y="1770927"/>
            <a:ext cx="8287474" cy="3379807"/>
          </a:xfrm>
        </p:spPr>
        <p:txBody>
          <a:bodyPr>
            <a:normAutofit/>
          </a:bodyPr>
          <a:lstStyle/>
          <a:p>
            <a:pPr marL="0" indent="0" algn="just" rtl="1">
              <a:lnSpc>
                <a:spcPct val="150000"/>
              </a:lnSpc>
              <a:buNone/>
            </a:pPr>
            <a:r>
              <a:rPr lang="ar-EG" dirty="0" smtClean="0">
                <a:latin typeface="Alexandria" pitchFamily="2" charset="-78"/>
                <a:cs typeface="Alexandria" pitchFamily="2" charset="-78"/>
              </a:rPr>
              <a:t>كما يمارس الإعلام والحملات الدعائية التي تقوم بها الحكومة بخصوص مشاريع الحكومة الرقمية، دورا مهما في توعية المواطنين بكيفية الحصول على الخدمات العامة عبر التقنيات الرقمية وسبل المساعدة المختلفة لتحقيق ذلك.</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19</a:t>
            </a:fld>
            <a:endParaRPr lang="en-US"/>
          </a:p>
        </p:txBody>
      </p:sp>
      <p:pic>
        <p:nvPicPr>
          <p:cNvPr id="7" name="Picture 6"/>
          <p:cNvPicPr>
            <a:picLocks noChangeAspect="1"/>
          </p:cNvPicPr>
          <p:nvPr/>
        </p:nvPicPr>
        <p:blipFill>
          <a:blip r:embed="rId2"/>
          <a:stretch>
            <a:fillRect/>
          </a:stretch>
        </p:blipFill>
        <p:spPr>
          <a:xfrm>
            <a:off x="8839396" y="387015"/>
            <a:ext cx="2956816" cy="1383912"/>
          </a:xfrm>
          <a:prstGeom prst="rect">
            <a:avLst/>
          </a:prstGeom>
        </p:spPr>
      </p:pic>
    </p:spTree>
    <p:extLst>
      <p:ext uri="{BB962C8B-B14F-4D97-AF65-F5344CB8AC3E}">
        <p14:creationId xmlns:p14="http://schemas.microsoft.com/office/powerpoint/2010/main" val="3495611741"/>
      </p:ext>
    </p:extLst>
  </p:cSld>
  <p:clrMapOvr>
    <a:masterClrMapping/>
  </p:clrMapOvr>
  <mc:AlternateContent xmlns:mc="http://schemas.openxmlformats.org/markup-compatibility/2006" xmlns:p14="http://schemas.microsoft.com/office/powerpoint/2010/main">
    <mc:Choice Requires="p14">
      <p:transition spd="slow" p14:dur="2000" advTm="76855"/>
    </mc:Choice>
    <mc:Fallback xmlns="">
      <p:transition spd="slow" advTm="76855"/>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013995" y="2037145"/>
            <a:ext cx="7685590" cy="3588151"/>
          </a:xfrm>
        </p:spPr>
        <p:txBody>
          <a:bodyPr>
            <a:normAutofit fontScale="92500" lnSpcReduction="10000"/>
          </a:bodyPr>
          <a:lstStyle/>
          <a:p>
            <a:pPr marL="0" indent="0" algn="r" rtl="1">
              <a:lnSpc>
                <a:spcPct val="150000"/>
              </a:lnSpc>
              <a:buNone/>
            </a:pPr>
            <a:endParaRPr lang="ar-EG" dirty="0" smtClean="0">
              <a:solidFill>
                <a:schemeClr val="bg1"/>
              </a:solidFill>
              <a:latin typeface="Alexandria" pitchFamily="2" charset="-78"/>
              <a:cs typeface="Alexandria" pitchFamily="2" charset="-78"/>
            </a:endParaRPr>
          </a:p>
          <a:p>
            <a:pPr marL="0" indent="0" algn="just" rtl="1">
              <a:lnSpc>
                <a:spcPct val="150000"/>
              </a:lnSpc>
              <a:buNone/>
            </a:pPr>
            <a:r>
              <a:rPr lang="ar-EG" dirty="0" smtClean="0">
                <a:latin typeface="Alexandria" pitchFamily="2" charset="-78"/>
                <a:cs typeface="Alexandria" pitchFamily="2" charset="-78"/>
              </a:rPr>
              <a:t>بعض الدول في هذا السياق قررت تشجيع المواطنين على استخدام التقنيات الرقمية للاستفادة بالخدمات العامة عن طريق تخفيض رسوم الحصول على الخدمة، إذا جرى طلبها من خلال وسائل تكنولوجيا المعلومات.</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20</a:t>
            </a:fld>
            <a:endParaRPr lang="en-US"/>
          </a:p>
        </p:txBody>
      </p:sp>
      <p:pic>
        <p:nvPicPr>
          <p:cNvPr id="7" name="Picture 6"/>
          <p:cNvPicPr>
            <a:picLocks noChangeAspect="1"/>
          </p:cNvPicPr>
          <p:nvPr/>
        </p:nvPicPr>
        <p:blipFill>
          <a:blip r:embed="rId2"/>
          <a:stretch>
            <a:fillRect/>
          </a:stretch>
        </p:blipFill>
        <p:spPr>
          <a:xfrm>
            <a:off x="9235184" y="287706"/>
            <a:ext cx="2956816" cy="1383912"/>
          </a:xfrm>
          <a:prstGeom prst="rect">
            <a:avLst/>
          </a:prstGeom>
        </p:spPr>
      </p:pic>
    </p:spTree>
    <p:extLst>
      <p:ext uri="{BB962C8B-B14F-4D97-AF65-F5344CB8AC3E}">
        <p14:creationId xmlns:p14="http://schemas.microsoft.com/office/powerpoint/2010/main" val="3970582274"/>
      </p:ext>
    </p:extLst>
  </p:cSld>
  <p:clrMapOvr>
    <a:masterClrMapping/>
  </p:clrMapOvr>
  <mc:AlternateContent xmlns:mc="http://schemas.openxmlformats.org/markup-compatibility/2006" xmlns:p14="http://schemas.microsoft.com/office/powerpoint/2010/main">
    <mc:Choice Requires="p14">
      <p:transition spd="slow" p14:dur="2000" advTm="81868"/>
    </mc:Choice>
    <mc:Fallback xmlns="">
      <p:transition spd="slow" advTm="81868"/>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203767" y="2071868"/>
            <a:ext cx="8912506" cy="4132161"/>
          </a:xfrm>
        </p:spPr>
        <p:txBody>
          <a:bodyPr>
            <a:normAutofit fontScale="92500" lnSpcReduction="20000"/>
          </a:bodyPr>
          <a:lstStyle/>
          <a:p>
            <a:pPr marL="0" indent="0" algn="just" rtl="1">
              <a:lnSpc>
                <a:spcPct val="150000"/>
              </a:lnSpc>
              <a:buNone/>
            </a:pPr>
            <a:r>
              <a:rPr lang="ar-EG" b="1" u="sng" dirty="0" smtClean="0">
                <a:latin typeface="Alexandria" pitchFamily="2" charset="-78"/>
                <a:cs typeface="Alexandria" pitchFamily="2" charset="-78"/>
              </a:rPr>
              <a:t>(ب</a:t>
            </a:r>
            <a:r>
              <a:rPr lang="ar-EG" dirty="0" smtClean="0">
                <a:latin typeface="Alexandria" pitchFamily="2" charset="-78"/>
                <a:cs typeface="Alexandria" pitchFamily="2" charset="-78"/>
              </a:rPr>
              <a:t>)-</a:t>
            </a:r>
            <a:r>
              <a:rPr lang="ar-EG" b="1" u="sng" dirty="0" smtClean="0">
                <a:latin typeface="Alexandria" pitchFamily="2" charset="-78"/>
                <a:cs typeface="Alexandria" pitchFamily="2" charset="-78"/>
              </a:rPr>
              <a:t> حياد المرافق العامة:</a:t>
            </a:r>
          </a:p>
          <a:p>
            <a:pPr marL="0" indent="0" algn="just" rtl="1">
              <a:lnSpc>
                <a:spcPct val="150000"/>
              </a:lnSpc>
              <a:buNone/>
            </a:pPr>
            <a:r>
              <a:rPr lang="ar-EG" dirty="0" smtClean="0">
                <a:latin typeface="Alexandria" pitchFamily="2" charset="-78"/>
                <a:cs typeface="Alexandria" pitchFamily="2" charset="-78"/>
              </a:rPr>
              <a:t>يُقصد بحياد المرفق العام أن يرتبط تقديم الخدمات العامة من خلاله بعوامل موضوعية تنطبق على الكافة دون تمييز على أي اعتبار شخصي.</a:t>
            </a:r>
          </a:p>
          <a:p>
            <a:pPr marL="0" indent="0" algn="just" rtl="1">
              <a:lnSpc>
                <a:spcPct val="150000"/>
              </a:lnSpc>
              <a:buNone/>
            </a:pPr>
            <a:r>
              <a:rPr lang="ar-EG" dirty="0" smtClean="0">
                <a:latin typeface="Alexandria" pitchFamily="2" charset="-78"/>
                <a:cs typeface="Alexandria" pitchFamily="2" charset="-78"/>
              </a:rPr>
              <a:t>ويحدد القانون الشروط اللازمة للاستفادة من خدمات المرفق العام؛ فالمقصود أن تنطبق هذه الشروط على الجميع دون تمييز.</a:t>
            </a:r>
            <a:r>
              <a:rPr lang="ar-EG" b="1" u="sng" dirty="0" smtClean="0">
                <a:latin typeface="Alexandria" pitchFamily="2" charset="-78"/>
                <a:cs typeface="Alexandria" pitchFamily="2" charset="-78"/>
              </a:rPr>
              <a:t> </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21</a:t>
            </a:fld>
            <a:endParaRPr lang="en-US"/>
          </a:p>
        </p:txBody>
      </p:sp>
      <p:pic>
        <p:nvPicPr>
          <p:cNvPr id="7" name="Picture 6"/>
          <p:cNvPicPr>
            <a:picLocks noChangeAspect="1"/>
          </p:cNvPicPr>
          <p:nvPr/>
        </p:nvPicPr>
        <p:blipFill>
          <a:blip r:embed="rId2"/>
          <a:stretch>
            <a:fillRect/>
          </a:stretch>
        </p:blipFill>
        <p:spPr>
          <a:xfrm>
            <a:off x="9121499" y="237036"/>
            <a:ext cx="2956816" cy="1383912"/>
          </a:xfrm>
          <a:prstGeom prst="rect">
            <a:avLst/>
          </a:prstGeom>
        </p:spPr>
      </p:pic>
    </p:spTree>
    <p:extLst>
      <p:ext uri="{BB962C8B-B14F-4D97-AF65-F5344CB8AC3E}">
        <p14:creationId xmlns:p14="http://schemas.microsoft.com/office/powerpoint/2010/main" val="1524933799"/>
      </p:ext>
    </p:extLst>
  </p:cSld>
  <p:clrMapOvr>
    <a:masterClrMapping/>
  </p:clrMapOvr>
  <mc:AlternateContent xmlns:mc="http://schemas.openxmlformats.org/markup-compatibility/2006" xmlns:p14="http://schemas.microsoft.com/office/powerpoint/2010/main">
    <mc:Choice Requires="p14">
      <p:transition spd="slow" p14:dur="2000" advTm="134861"/>
    </mc:Choice>
    <mc:Fallback xmlns="">
      <p:transition spd="slow" advTm="134861"/>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817225" y="1863524"/>
            <a:ext cx="8102279" cy="4166886"/>
          </a:xfrm>
        </p:spPr>
        <p:txBody>
          <a:bodyPr>
            <a:normAutofit fontScale="92500" lnSpcReduction="10000"/>
          </a:bodyPr>
          <a:lstStyle/>
          <a:p>
            <a:pPr marL="0" indent="0" algn="just" rtl="1">
              <a:lnSpc>
                <a:spcPct val="150000"/>
              </a:lnSpc>
              <a:buNone/>
            </a:pPr>
            <a:endParaRPr lang="ar-EG" dirty="0" smtClean="0">
              <a:solidFill>
                <a:schemeClr val="bg1"/>
              </a:solidFill>
              <a:latin typeface="Alexandria" pitchFamily="2" charset="-78"/>
              <a:cs typeface="Alexandria" pitchFamily="2" charset="-78"/>
            </a:endParaRPr>
          </a:p>
          <a:p>
            <a:pPr marL="0" indent="0" algn="just" rtl="1">
              <a:lnSpc>
                <a:spcPct val="150000"/>
              </a:lnSpc>
              <a:buNone/>
            </a:pPr>
            <a:r>
              <a:rPr lang="ar-EG" dirty="0" smtClean="0">
                <a:latin typeface="Alexandria" pitchFamily="2" charset="-78"/>
                <a:cs typeface="Alexandria" pitchFamily="2" charset="-78"/>
              </a:rPr>
              <a:t>وتعمل أنظمة الادارة الالكترونية على التقليل من الرشوة داخل الجهاز الإداري ومن ثم تقديم الخدمات بناء على العوامل الموضوعية المنصوص عليها في القانون على النحو الذي أشرنا إليه، أي بصورة حيادية دون تمييز؛ نظرا لعدم وجود مواجهة مباشرة بين الموظف والمستفيد من الخدمة.</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22</a:t>
            </a:fld>
            <a:endParaRPr lang="en-US"/>
          </a:p>
        </p:txBody>
      </p:sp>
      <p:pic>
        <p:nvPicPr>
          <p:cNvPr id="7" name="Picture 6"/>
          <p:cNvPicPr>
            <a:picLocks noChangeAspect="1"/>
          </p:cNvPicPr>
          <p:nvPr/>
        </p:nvPicPr>
        <p:blipFill>
          <a:blip r:embed="rId2"/>
          <a:stretch>
            <a:fillRect/>
          </a:stretch>
        </p:blipFill>
        <p:spPr>
          <a:xfrm>
            <a:off x="9140954" y="153672"/>
            <a:ext cx="2956816" cy="1383912"/>
          </a:xfrm>
          <a:prstGeom prst="rect">
            <a:avLst/>
          </a:prstGeom>
        </p:spPr>
      </p:pic>
    </p:spTree>
    <p:extLst>
      <p:ext uri="{BB962C8B-B14F-4D97-AF65-F5344CB8AC3E}">
        <p14:creationId xmlns:p14="http://schemas.microsoft.com/office/powerpoint/2010/main" val="242021655"/>
      </p:ext>
    </p:extLst>
  </p:cSld>
  <p:clrMapOvr>
    <a:masterClrMapping/>
  </p:clrMapOvr>
  <mc:AlternateContent xmlns:mc="http://schemas.openxmlformats.org/markup-compatibility/2006" xmlns:p14="http://schemas.microsoft.com/office/powerpoint/2010/main">
    <mc:Choice Requires="p14">
      <p:transition spd="slow" p14:dur="2000" advTm="119556"/>
    </mc:Choice>
    <mc:Fallback xmlns="">
      <p:transition spd="slow" advTm="119556"/>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083443" y="2037144"/>
            <a:ext cx="7413645" cy="3819646"/>
          </a:xfrm>
        </p:spPr>
        <p:txBody>
          <a:bodyPr>
            <a:normAutofit fontScale="85000" lnSpcReduction="10000"/>
          </a:bodyPr>
          <a:lstStyle/>
          <a:p>
            <a:pPr marL="0" indent="0" algn="just" rtl="1">
              <a:lnSpc>
                <a:spcPct val="150000"/>
              </a:lnSpc>
              <a:buNone/>
            </a:pPr>
            <a:endParaRPr lang="ar-EG" dirty="0" smtClean="0">
              <a:solidFill>
                <a:schemeClr val="bg1"/>
              </a:solidFill>
              <a:latin typeface="Alexandria" pitchFamily="2" charset="-78"/>
              <a:cs typeface="Alexandria" pitchFamily="2" charset="-78"/>
            </a:endParaRPr>
          </a:p>
          <a:p>
            <a:pPr marL="0" indent="0" algn="just" rtl="1">
              <a:lnSpc>
                <a:spcPct val="150000"/>
              </a:lnSpc>
              <a:buNone/>
            </a:pPr>
            <a:r>
              <a:rPr lang="ar-EG" dirty="0" smtClean="0">
                <a:latin typeface="Alexandria" pitchFamily="2" charset="-78"/>
                <a:cs typeface="Alexandria" pitchFamily="2" charset="-78"/>
              </a:rPr>
              <a:t>كما تساهم أنظمة الادارة الالكترونية في القضاء على ظاهرة تقديم الخدمات العامة عن طريق الواسطة والمحسوبية؛ لمساهمة الأنظمة الالكترونية في التطبيق الحتمي للشروط الموضوعية اللازمة لتقديم الخدمة دون النظر إلى أي اعتبار آخر. </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23</a:t>
            </a:fld>
            <a:endParaRPr lang="en-US"/>
          </a:p>
        </p:txBody>
      </p:sp>
      <p:pic>
        <p:nvPicPr>
          <p:cNvPr id="7" name="Picture 6"/>
          <p:cNvPicPr>
            <a:picLocks noChangeAspect="1"/>
          </p:cNvPicPr>
          <p:nvPr/>
        </p:nvPicPr>
        <p:blipFill>
          <a:blip r:embed="rId2"/>
          <a:stretch>
            <a:fillRect/>
          </a:stretch>
        </p:blipFill>
        <p:spPr>
          <a:xfrm>
            <a:off x="9140954" y="153672"/>
            <a:ext cx="2956816" cy="1383912"/>
          </a:xfrm>
          <a:prstGeom prst="rect">
            <a:avLst/>
          </a:prstGeom>
        </p:spPr>
      </p:pic>
    </p:spTree>
    <p:extLst>
      <p:ext uri="{BB962C8B-B14F-4D97-AF65-F5344CB8AC3E}">
        <p14:creationId xmlns:p14="http://schemas.microsoft.com/office/powerpoint/2010/main" val="1443019762"/>
      </p:ext>
    </p:extLst>
  </p:cSld>
  <p:clrMapOvr>
    <a:masterClrMapping/>
  </p:clrMapOvr>
  <mc:AlternateContent xmlns:mc="http://schemas.openxmlformats.org/markup-compatibility/2006" xmlns:p14="http://schemas.microsoft.com/office/powerpoint/2010/main">
    <mc:Choice Requires="p14">
      <p:transition spd="slow" p14:dur="2000" advTm="77006"/>
    </mc:Choice>
    <mc:Fallback xmlns="">
      <p:transition spd="slow" advTm="77006"/>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838199" y="1168110"/>
            <a:ext cx="10515600" cy="1325563"/>
          </a:xfrm>
        </p:spPr>
        <p:txBody>
          <a:bodyPr>
            <a:normAutofit/>
          </a:bodyPr>
          <a:lstStyle/>
          <a:p>
            <a:pPr algn="ctr"/>
            <a:r>
              <a:rPr lang="ar-EG" sz="3200" u="sng" dirty="0" smtClean="0">
                <a:cs typeface="Alexandria" pitchFamily="2" charset="-78"/>
              </a:rPr>
              <a:t/>
            </a:r>
            <a:br>
              <a:rPr lang="ar-EG" sz="3200" u="sng" dirty="0" smtClean="0">
                <a:cs typeface="Alexandria" pitchFamily="2" charset="-78"/>
              </a:rPr>
            </a:br>
            <a:r>
              <a:rPr lang="ar-EG" sz="3200" u="sng" dirty="0" smtClean="0">
                <a:cs typeface="Alexandria" pitchFamily="2" charset="-78"/>
              </a:rPr>
              <a:t>2-مبدأ قابلية المرفق العام للتعديل والتغيير </a:t>
            </a:r>
            <a:endParaRPr lang="ar-EG" sz="3200" u="sng" dirty="0">
              <a:cs typeface="Alexandria" pitchFamily="2" charset="-78"/>
            </a:endParaRPr>
          </a:p>
        </p:txBody>
      </p:sp>
      <p:sp>
        <p:nvSpPr>
          <p:cNvPr id="3" name="عنصر نائب للمحتوى 2"/>
          <p:cNvSpPr>
            <a:spLocks noGrp="1"/>
          </p:cNvSpPr>
          <p:nvPr>
            <p:ph idx="1"/>
          </p:nvPr>
        </p:nvSpPr>
        <p:spPr>
          <a:xfrm>
            <a:off x="2258992" y="2806491"/>
            <a:ext cx="7674015" cy="3391382"/>
          </a:xfrm>
        </p:spPr>
        <p:txBody>
          <a:bodyPr/>
          <a:lstStyle/>
          <a:p>
            <a:pPr marL="0" indent="0" algn="just" rtl="1">
              <a:lnSpc>
                <a:spcPct val="150000"/>
              </a:lnSpc>
              <a:buNone/>
            </a:pPr>
            <a:r>
              <a:rPr lang="ar-EG" dirty="0" smtClean="0">
                <a:latin typeface="Alexandria" pitchFamily="2" charset="-78"/>
                <a:cs typeface="Alexandria" pitchFamily="2" charset="-78"/>
              </a:rPr>
              <a:t>يقصد بهذا المبدأ حق الإدارة في تعديل أو تغيير  القواعد التي تحكم المرفق العام تلبية للمصلحة العامة؛ أي أنه يحق للإدارة في أي وقت إجراء تعديل أو تغيير على اسلوب إدارة المرفق العام أو تقديم الخدمات العامة من خلاله.</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24</a:t>
            </a:fld>
            <a:endParaRPr lang="en-US"/>
          </a:p>
        </p:txBody>
      </p:sp>
      <p:pic>
        <p:nvPicPr>
          <p:cNvPr id="7" name="Picture 6"/>
          <p:cNvPicPr>
            <a:picLocks noChangeAspect="1"/>
          </p:cNvPicPr>
          <p:nvPr/>
        </p:nvPicPr>
        <p:blipFill>
          <a:blip r:embed="rId2"/>
          <a:stretch>
            <a:fillRect/>
          </a:stretch>
        </p:blipFill>
        <p:spPr>
          <a:xfrm>
            <a:off x="8610600" y="317677"/>
            <a:ext cx="2956816" cy="1383912"/>
          </a:xfrm>
          <a:prstGeom prst="rect">
            <a:avLst/>
          </a:prstGeom>
        </p:spPr>
      </p:pic>
    </p:spTree>
    <p:extLst>
      <p:ext uri="{BB962C8B-B14F-4D97-AF65-F5344CB8AC3E}">
        <p14:creationId xmlns:p14="http://schemas.microsoft.com/office/powerpoint/2010/main" val="2652798462"/>
      </p:ext>
    </p:extLst>
  </p:cSld>
  <p:clrMapOvr>
    <a:masterClrMapping/>
  </p:clrMapOvr>
  <mc:AlternateContent xmlns:mc="http://schemas.openxmlformats.org/markup-compatibility/2006" xmlns:p14="http://schemas.microsoft.com/office/powerpoint/2010/main">
    <mc:Choice Requires="p14">
      <p:transition spd="slow" p14:dur="2000" advTm="168218"/>
    </mc:Choice>
    <mc:Fallback xmlns="">
      <p:transition spd="slow" advTm="168218"/>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886673" y="1886672"/>
            <a:ext cx="8380071" cy="4074289"/>
          </a:xfrm>
        </p:spPr>
        <p:txBody>
          <a:bodyPr>
            <a:normAutofit/>
          </a:bodyPr>
          <a:lstStyle/>
          <a:p>
            <a:pPr marL="0" indent="0" algn="just" rtl="1">
              <a:lnSpc>
                <a:spcPct val="150000"/>
              </a:lnSpc>
              <a:buNone/>
            </a:pPr>
            <a:r>
              <a:rPr lang="ar-EG" dirty="0" smtClean="0">
                <a:latin typeface="Alexandria" pitchFamily="2" charset="-78"/>
                <a:cs typeface="Alexandria" pitchFamily="2" charset="-78"/>
              </a:rPr>
              <a:t>ويستند هذا المبدأ إلى المصلحة العامة التي تقتضي من الإدارة التدخل لإجراء التعديلات أو التغييرات المناسبة على النظام الحاكم للمرفق العام بما يتلاءم مع تطور الحاجات العامة في المجتمع والأساليب المستخدمة في تقديمها وتغير الظروف الاجتماعية المحيطة بطرق إشباع الحاجات العامة.</a:t>
            </a:r>
            <a:endParaRPr lang="en-US" dirty="0">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25</a:t>
            </a:fld>
            <a:endParaRPr lang="en-US"/>
          </a:p>
        </p:txBody>
      </p:sp>
      <p:pic>
        <p:nvPicPr>
          <p:cNvPr id="7" name="Picture 6"/>
          <p:cNvPicPr>
            <a:picLocks noChangeAspect="1"/>
          </p:cNvPicPr>
          <p:nvPr/>
        </p:nvPicPr>
        <p:blipFill>
          <a:blip r:embed="rId2"/>
          <a:stretch>
            <a:fillRect/>
          </a:stretch>
        </p:blipFill>
        <p:spPr>
          <a:xfrm>
            <a:off x="9235184" y="178670"/>
            <a:ext cx="2956816" cy="1383912"/>
          </a:xfrm>
          <a:prstGeom prst="rect">
            <a:avLst/>
          </a:prstGeom>
        </p:spPr>
      </p:pic>
    </p:spTree>
    <p:extLst>
      <p:ext uri="{BB962C8B-B14F-4D97-AF65-F5344CB8AC3E}">
        <p14:creationId xmlns:p14="http://schemas.microsoft.com/office/powerpoint/2010/main" val="3284554821"/>
      </p:ext>
    </p:extLst>
  </p:cSld>
  <p:clrMapOvr>
    <a:masterClrMapping/>
  </p:clrMapOvr>
  <mc:AlternateContent xmlns:mc="http://schemas.openxmlformats.org/markup-compatibility/2006" xmlns:p14="http://schemas.microsoft.com/office/powerpoint/2010/main">
    <mc:Choice Requires="p14">
      <p:transition spd="slow" p14:dur="2000" advTm="180339"/>
    </mc:Choice>
    <mc:Fallback xmlns="">
      <p:transition spd="slow" advTm="180339"/>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106591" y="2060294"/>
            <a:ext cx="8067555" cy="3831220"/>
          </a:xfrm>
        </p:spPr>
        <p:txBody>
          <a:bodyPr>
            <a:normAutofit lnSpcReduction="10000"/>
          </a:bodyPr>
          <a:lstStyle/>
          <a:p>
            <a:pPr marL="0" indent="0" algn="just" rtl="1">
              <a:lnSpc>
                <a:spcPct val="150000"/>
              </a:lnSpc>
              <a:buNone/>
            </a:pPr>
            <a:r>
              <a:rPr lang="ar-EG" dirty="0" smtClean="0">
                <a:latin typeface="Alexandria" pitchFamily="2" charset="-78"/>
                <a:cs typeface="Alexandria" pitchFamily="2" charset="-78"/>
              </a:rPr>
              <a:t>فيجب على الدول أن تضمن تكيف مرافقها بما تقدمه من خدمات للجمهور مع تطور المجتمع، بحيث لا تتعرض مع مرور الوقت إلى العجز عن إشباع الحاجات العامة نظرا لتطورها وبلوغها إلى مستوى معين لا يملك المرفق الأسلوب المناسب للتعامل معه.</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26</a:t>
            </a:fld>
            <a:endParaRPr lang="en-US"/>
          </a:p>
        </p:txBody>
      </p:sp>
      <p:pic>
        <p:nvPicPr>
          <p:cNvPr id="7" name="Picture 6"/>
          <p:cNvPicPr>
            <a:picLocks noChangeAspect="1"/>
          </p:cNvPicPr>
          <p:nvPr/>
        </p:nvPicPr>
        <p:blipFill>
          <a:blip r:embed="rId2"/>
          <a:stretch>
            <a:fillRect/>
          </a:stretch>
        </p:blipFill>
        <p:spPr>
          <a:xfrm>
            <a:off x="8946400" y="211546"/>
            <a:ext cx="2956816" cy="1383912"/>
          </a:xfrm>
          <a:prstGeom prst="rect">
            <a:avLst/>
          </a:prstGeom>
        </p:spPr>
      </p:pic>
    </p:spTree>
    <p:extLst>
      <p:ext uri="{BB962C8B-B14F-4D97-AF65-F5344CB8AC3E}">
        <p14:creationId xmlns:p14="http://schemas.microsoft.com/office/powerpoint/2010/main" val="2596560528"/>
      </p:ext>
    </p:extLst>
  </p:cSld>
  <p:clrMapOvr>
    <a:masterClrMapping/>
  </p:clrMapOvr>
  <mc:AlternateContent xmlns:mc="http://schemas.openxmlformats.org/markup-compatibility/2006" xmlns:p14="http://schemas.microsoft.com/office/powerpoint/2010/main">
    <mc:Choice Requires="p14">
      <p:transition spd="slow" p14:dur="2000" advTm="112828"/>
    </mc:Choice>
    <mc:Fallback xmlns="">
      <p:transition spd="slow" advTm="112828"/>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909822" y="2002421"/>
            <a:ext cx="7720315" cy="3426106"/>
          </a:xfrm>
        </p:spPr>
        <p:txBody>
          <a:bodyPr>
            <a:normAutofit fontScale="92500" lnSpcReduction="10000"/>
          </a:bodyPr>
          <a:lstStyle/>
          <a:p>
            <a:pPr marL="0" indent="0" algn="just" rtl="1">
              <a:lnSpc>
                <a:spcPct val="150000"/>
              </a:lnSpc>
              <a:buNone/>
            </a:pPr>
            <a:r>
              <a:rPr lang="ar-EG" dirty="0" smtClean="0">
                <a:latin typeface="Alexandria" pitchFamily="2" charset="-78"/>
                <a:cs typeface="Alexandria" pitchFamily="2" charset="-78"/>
              </a:rPr>
              <a:t>وتسطيع الدول أن تجري تلك التغييرات أو التعديلات على نظام عمل المرفق العام، دون أن يحق للمنتفعين بخدمات المرفق أو الموظفين أو المتعاقدين مع الدول لتقديم الخدمات للجمهور، الاعتراض على ذلك، فهذا حق مكفول للدولة ولا يحتاج إلى أي نص عليه في عقودها.</a:t>
            </a:r>
            <a:endParaRPr lang="en-US" dirty="0">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27</a:t>
            </a:fld>
            <a:endParaRPr lang="en-US"/>
          </a:p>
        </p:txBody>
      </p:sp>
      <p:pic>
        <p:nvPicPr>
          <p:cNvPr id="7" name="Picture 6"/>
          <p:cNvPicPr>
            <a:picLocks noChangeAspect="1"/>
          </p:cNvPicPr>
          <p:nvPr/>
        </p:nvPicPr>
        <p:blipFill>
          <a:blip r:embed="rId2"/>
          <a:stretch>
            <a:fillRect/>
          </a:stretch>
        </p:blipFill>
        <p:spPr>
          <a:xfrm>
            <a:off x="9019284" y="154598"/>
            <a:ext cx="2956816" cy="1383912"/>
          </a:xfrm>
          <a:prstGeom prst="rect">
            <a:avLst/>
          </a:prstGeom>
        </p:spPr>
      </p:pic>
    </p:spTree>
    <p:extLst>
      <p:ext uri="{BB962C8B-B14F-4D97-AF65-F5344CB8AC3E}">
        <p14:creationId xmlns:p14="http://schemas.microsoft.com/office/powerpoint/2010/main" val="52439381"/>
      </p:ext>
    </p:extLst>
  </p:cSld>
  <p:clrMapOvr>
    <a:masterClrMapping/>
  </p:clrMapOvr>
  <mc:AlternateContent xmlns:mc="http://schemas.openxmlformats.org/markup-compatibility/2006" xmlns:p14="http://schemas.microsoft.com/office/powerpoint/2010/main">
    <mc:Choice Requires="p14">
      <p:transition spd="slow" p14:dur="2000" advTm="134356"/>
    </mc:Choice>
    <mc:Fallback xmlns="">
      <p:transition spd="slow" advTm="134356"/>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152889" y="1817225"/>
            <a:ext cx="7766615" cy="3495555"/>
          </a:xfrm>
        </p:spPr>
        <p:txBody>
          <a:bodyPr>
            <a:normAutofit/>
          </a:bodyPr>
          <a:lstStyle/>
          <a:p>
            <a:pPr marL="0" indent="0" algn="just" rtl="1">
              <a:lnSpc>
                <a:spcPct val="150000"/>
              </a:lnSpc>
              <a:buNone/>
            </a:pPr>
            <a:endParaRPr lang="ar-EG" dirty="0" smtClean="0">
              <a:solidFill>
                <a:schemeClr val="bg1"/>
              </a:solidFill>
              <a:latin typeface="Alexandria" pitchFamily="2" charset="-78"/>
              <a:cs typeface="Alexandria" pitchFamily="2" charset="-78"/>
            </a:endParaRPr>
          </a:p>
          <a:p>
            <a:pPr marL="0" indent="0" algn="just" rtl="1">
              <a:lnSpc>
                <a:spcPct val="150000"/>
              </a:lnSpc>
              <a:buNone/>
            </a:pPr>
            <a:r>
              <a:rPr lang="ar-EG" dirty="0" smtClean="0">
                <a:latin typeface="Alexandria" pitchFamily="2" charset="-78"/>
                <a:cs typeface="Alexandria" pitchFamily="2" charset="-78"/>
              </a:rPr>
              <a:t>ويترتب على ذلك حق الإدارة في تعديل الشروط اللازمة للانتقاع بالخدمة أو تعديل الرسوم المطلوبة للاستفادة بها أو تعديل أسلوب أو طريقة تقديمها. </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28</a:t>
            </a:fld>
            <a:endParaRPr lang="en-US"/>
          </a:p>
        </p:txBody>
      </p:sp>
      <p:pic>
        <p:nvPicPr>
          <p:cNvPr id="7" name="Picture 6"/>
          <p:cNvPicPr>
            <a:picLocks noChangeAspect="1"/>
          </p:cNvPicPr>
          <p:nvPr/>
        </p:nvPicPr>
        <p:blipFill>
          <a:blip r:embed="rId2"/>
          <a:stretch>
            <a:fillRect/>
          </a:stretch>
        </p:blipFill>
        <p:spPr>
          <a:xfrm>
            <a:off x="9150681" y="353767"/>
            <a:ext cx="2956816" cy="1383912"/>
          </a:xfrm>
          <a:prstGeom prst="rect">
            <a:avLst/>
          </a:prstGeom>
        </p:spPr>
      </p:pic>
    </p:spTree>
    <p:extLst>
      <p:ext uri="{BB962C8B-B14F-4D97-AF65-F5344CB8AC3E}">
        <p14:creationId xmlns:p14="http://schemas.microsoft.com/office/powerpoint/2010/main" val="3025075219"/>
      </p:ext>
    </p:extLst>
  </p:cSld>
  <p:clrMapOvr>
    <a:masterClrMapping/>
  </p:clrMapOvr>
  <mc:AlternateContent xmlns:mc="http://schemas.openxmlformats.org/markup-compatibility/2006" xmlns:p14="http://schemas.microsoft.com/office/powerpoint/2010/main">
    <mc:Choice Requires="p14">
      <p:transition spd="slow" p14:dur="2000" advTm="83235"/>
    </mc:Choice>
    <mc:Fallback xmlns="">
      <p:transition spd="slow" advTm="83235"/>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782499" y="1805652"/>
            <a:ext cx="7714589" cy="3958540"/>
          </a:xfrm>
        </p:spPr>
        <p:txBody>
          <a:bodyPr>
            <a:normAutofit fontScale="92500"/>
          </a:bodyPr>
          <a:lstStyle/>
          <a:p>
            <a:pPr marL="0" indent="0" algn="just" rtl="1">
              <a:lnSpc>
                <a:spcPct val="150000"/>
              </a:lnSpc>
              <a:buNone/>
            </a:pPr>
            <a:endParaRPr lang="ar-EG" dirty="0" smtClean="0">
              <a:solidFill>
                <a:schemeClr val="bg1"/>
              </a:solidFill>
              <a:latin typeface="Alexandria" pitchFamily="2" charset="-78"/>
              <a:cs typeface="Alexandria" pitchFamily="2" charset="-78"/>
            </a:endParaRPr>
          </a:p>
          <a:p>
            <a:pPr marL="0" indent="0" algn="just" rtl="1">
              <a:lnSpc>
                <a:spcPct val="150000"/>
              </a:lnSpc>
              <a:buNone/>
            </a:pPr>
            <a:r>
              <a:rPr lang="ar-EG" dirty="0" smtClean="0">
                <a:latin typeface="Alexandria" pitchFamily="2" charset="-78"/>
                <a:cs typeface="Alexandria" pitchFamily="2" charset="-78"/>
              </a:rPr>
              <a:t>وتعد الإدارة الالكترونية في ضوء ذلك ترجمة حقيقية على أرض الواقع لهذا المبدأ، حيث تنتقل الإدارة من أسلوب التقليدي قائم على الوسائل التقليدية في تقديم الخدمات العامة إلى أسلوب حديث قائم على وسائل تكنولوجيا المعلومات والاتصالات.</a:t>
            </a:r>
            <a:endParaRPr lang="en-US" dirty="0">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29</a:t>
            </a:fld>
            <a:endParaRPr lang="en-US"/>
          </a:p>
        </p:txBody>
      </p:sp>
      <p:pic>
        <p:nvPicPr>
          <p:cNvPr id="7" name="Picture 6"/>
          <p:cNvPicPr>
            <a:picLocks noChangeAspect="1"/>
          </p:cNvPicPr>
          <p:nvPr/>
        </p:nvPicPr>
        <p:blipFill>
          <a:blip r:embed="rId2"/>
          <a:stretch>
            <a:fillRect/>
          </a:stretch>
        </p:blipFill>
        <p:spPr>
          <a:xfrm>
            <a:off x="8907489" y="334312"/>
            <a:ext cx="2956816" cy="1383912"/>
          </a:xfrm>
          <a:prstGeom prst="rect">
            <a:avLst/>
          </a:prstGeom>
        </p:spPr>
      </p:pic>
    </p:spTree>
    <p:extLst>
      <p:ext uri="{BB962C8B-B14F-4D97-AF65-F5344CB8AC3E}">
        <p14:creationId xmlns:p14="http://schemas.microsoft.com/office/powerpoint/2010/main" val="2630652691"/>
      </p:ext>
    </p:extLst>
  </p:cSld>
  <p:clrMapOvr>
    <a:masterClrMapping/>
  </p:clrMapOvr>
  <mc:AlternateContent xmlns:mc="http://schemas.openxmlformats.org/markup-compatibility/2006" xmlns:p14="http://schemas.microsoft.com/office/powerpoint/2010/main">
    <mc:Choice Requires="p14">
      <p:transition spd="slow" p14:dur="2000" advTm="84246"/>
    </mc:Choice>
    <mc:Fallback xmlns="">
      <p:transition spd="slow" advTm="84246"/>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643605" y="1794077"/>
            <a:ext cx="7986532" cy="3935392"/>
          </a:xfrm>
        </p:spPr>
        <p:txBody>
          <a:bodyPr>
            <a:normAutofit/>
          </a:bodyPr>
          <a:lstStyle/>
          <a:p>
            <a:pPr marL="0" indent="0" algn="just" rtl="1">
              <a:lnSpc>
                <a:spcPct val="150000"/>
              </a:lnSpc>
              <a:buNone/>
            </a:pPr>
            <a:endParaRPr lang="ar-EG" dirty="0" smtClean="0">
              <a:latin typeface="Alexandria" pitchFamily="2" charset="-78"/>
              <a:cs typeface="Alexandria" pitchFamily="2" charset="-78"/>
            </a:endParaRPr>
          </a:p>
          <a:p>
            <a:pPr marL="0" indent="0" algn="just" rtl="1">
              <a:lnSpc>
                <a:spcPct val="150000"/>
              </a:lnSpc>
              <a:buNone/>
            </a:pPr>
            <a:r>
              <a:rPr lang="ar-EG" dirty="0" smtClean="0">
                <a:latin typeface="Alexandria" pitchFamily="2" charset="-78"/>
                <a:cs typeface="Alexandria" pitchFamily="2" charset="-78"/>
              </a:rPr>
              <a:t>ذلك أن من حق الدولة تغيير أسلوب إدارة المرفق من الشكل التقليدي إلى الشكل الرقمي، كما أشرنا، أي من الإدارة التقليدية إلى الإدارة الالكترونية.</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30</a:t>
            </a:fld>
            <a:endParaRPr lang="en-US"/>
          </a:p>
        </p:txBody>
      </p:sp>
      <p:pic>
        <p:nvPicPr>
          <p:cNvPr id="7" name="Picture 6"/>
          <p:cNvPicPr>
            <a:picLocks noChangeAspect="1"/>
          </p:cNvPicPr>
          <p:nvPr/>
        </p:nvPicPr>
        <p:blipFill>
          <a:blip r:embed="rId2"/>
          <a:stretch>
            <a:fillRect/>
          </a:stretch>
        </p:blipFill>
        <p:spPr>
          <a:xfrm>
            <a:off x="8849124" y="410165"/>
            <a:ext cx="2956816" cy="1383912"/>
          </a:xfrm>
          <a:prstGeom prst="rect">
            <a:avLst/>
          </a:prstGeom>
        </p:spPr>
      </p:pic>
    </p:spTree>
    <p:extLst>
      <p:ext uri="{BB962C8B-B14F-4D97-AF65-F5344CB8AC3E}">
        <p14:creationId xmlns:p14="http://schemas.microsoft.com/office/powerpoint/2010/main" val="3466894437"/>
      </p:ext>
    </p:extLst>
  </p:cSld>
  <p:clrMapOvr>
    <a:masterClrMapping/>
  </p:clrMapOvr>
  <mc:AlternateContent xmlns:mc="http://schemas.openxmlformats.org/markup-compatibility/2006" xmlns:p14="http://schemas.microsoft.com/office/powerpoint/2010/main">
    <mc:Choice Requires="p14">
      <p:transition spd="slow" p14:dur="2000" advTm="21637"/>
    </mc:Choice>
    <mc:Fallback xmlns="">
      <p:transition spd="slow" advTm="21637"/>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129742" y="1875100"/>
            <a:ext cx="7812912" cy="3750196"/>
          </a:xfrm>
        </p:spPr>
        <p:txBody>
          <a:bodyPr>
            <a:normAutofit fontScale="85000" lnSpcReduction="10000"/>
          </a:bodyPr>
          <a:lstStyle/>
          <a:p>
            <a:pPr marL="0" indent="0" algn="just" rtl="1">
              <a:lnSpc>
                <a:spcPct val="150000"/>
              </a:lnSpc>
              <a:buNone/>
            </a:pPr>
            <a:r>
              <a:rPr lang="ar-EG" dirty="0" smtClean="0">
                <a:latin typeface="Alexandria" pitchFamily="2" charset="-78"/>
                <a:cs typeface="Alexandria" pitchFamily="2" charset="-78"/>
              </a:rPr>
              <a:t>وتساعد أنظمة الذكاء الاصطناعي الحكومات على تعزيز ذلك المبدأ عن طريق صياغة السياسات المناسبة لتقديم الخدمات العامة للجمهور، بل وتصميم الخدمات الملاءمة له، نتيجة التنبؤ بما يحتاجه المستفيد وما يرضيه على نحو معقول، فضلا عن التنبؤ بالمشكلات التي قد تحدث أثناء تقديم الخدمة مما يعمل على سرعة الاستجابة لها وحلها بصورة اسرع.</a:t>
            </a:r>
            <a:endParaRPr lang="en-US" dirty="0">
              <a:latin typeface="Alexandria" pitchFamily="2" charset="-78"/>
              <a:cs typeface="Alexandria" pitchFamily="2" charset="-78"/>
            </a:endParaRPr>
          </a:p>
        </p:txBody>
      </p:sp>
      <p:sp>
        <p:nvSpPr>
          <p:cNvPr id="4" name="عنصر نائب لرقم الشريحة 3"/>
          <p:cNvSpPr>
            <a:spLocks noGrp="1"/>
          </p:cNvSpPr>
          <p:nvPr>
            <p:ph type="sldNum" sz="quarter" idx="12"/>
          </p:nvPr>
        </p:nvSpPr>
        <p:spPr/>
        <p:txBody>
          <a:bodyPr/>
          <a:lstStyle/>
          <a:p>
            <a:fld id="{F7542ADD-394E-41F3-B704-951748884AEE}" type="slidenum">
              <a:rPr lang="en-US" smtClean="0"/>
              <a:t>31</a:t>
            </a:fld>
            <a:endParaRPr lang="en-US"/>
          </a:p>
        </p:txBody>
      </p:sp>
      <p:pic>
        <p:nvPicPr>
          <p:cNvPr id="7" name="Picture 6"/>
          <p:cNvPicPr>
            <a:picLocks noChangeAspect="1"/>
          </p:cNvPicPr>
          <p:nvPr/>
        </p:nvPicPr>
        <p:blipFill>
          <a:blip r:embed="rId2"/>
          <a:stretch>
            <a:fillRect/>
          </a:stretch>
        </p:blipFill>
        <p:spPr>
          <a:xfrm>
            <a:off x="9121498" y="237036"/>
            <a:ext cx="2956816" cy="1383912"/>
          </a:xfrm>
          <a:prstGeom prst="rect">
            <a:avLst/>
          </a:prstGeom>
        </p:spPr>
      </p:pic>
    </p:spTree>
    <p:extLst>
      <p:ext uri="{BB962C8B-B14F-4D97-AF65-F5344CB8AC3E}">
        <p14:creationId xmlns:p14="http://schemas.microsoft.com/office/powerpoint/2010/main" val="1893572373"/>
      </p:ext>
    </p:extLst>
  </p:cSld>
  <p:clrMapOvr>
    <a:masterClrMapping/>
  </p:clrMapOvr>
  <mc:AlternateContent xmlns:mc="http://schemas.openxmlformats.org/markup-compatibility/2006" xmlns:p14="http://schemas.microsoft.com/office/powerpoint/2010/main">
    <mc:Choice Requires="p14">
      <p:transition spd="slow" p14:dur="2000" advTm="196751"/>
    </mc:Choice>
    <mc:Fallback xmlns="">
      <p:transition spd="slow" advTm="196751"/>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fontScale="90000"/>
          </a:bodyPr>
          <a:lstStyle/>
          <a:p>
            <a:pPr algn="ctr"/>
            <a:r>
              <a:rPr lang="ar-EG" dirty="0" smtClean="0">
                <a:solidFill>
                  <a:schemeClr val="bg1"/>
                </a:solidFill>
                <a:cs typeface="Alexandria" pitchFamily="2" charset="-78"/>
              </a:rPr>
              <a:t/>
            </a:r>
            <a:br>
              <a:rPr lang="ar-EG" dirty="0" smtClean="0">
                <a:solidFill>
                  <a:schemeClr val="bg1"/>
                </a:solidFill>
                <a:cs typeface="Alexandria" pitchFamily="2" charset="-78"/>
              </a:rPr>
            </a:br>
            <a:r>
              <a:rPr lang="ar-EG" dirty="0">
                <a:solidFill>
                  <a:schemeClr val="bg1"/>
                </a:solidFill>
                <a:cs typeface="Alexandria" pitchFamily="2" charset="-78"/>
              </a:rPr>
              <a:t/>
            </a:r>
            <a:br>
              <a:rPr lang="ar-EG" dirty="0">
                <a:solidFill>
                  <a:schemeClr val="bg1"/>
                </a:solidFill>
                <a:cs typeface="Alexandria" pitchFamily="2" charset="-78"/>
              </a:rPr>
            </a:br>
            <a:r>
              <a:rPr lang="ar-EG" sz="3600" dirty="0">
                <a:cs typeface="Alexandria" pitchFamily="2" charset="-78"/>
              </a:rPr>
              <a:t>ثانيا: ظهور مبادئ حديثة حاكمة لسير المرفق العام في ظل الادارة الالكترونية </a:t>
            </a:r>
            <a:endParaRPr lang="en-US" sz="3600" dirty="0"/>
          </a:p>
        </p:txBody>
      </p:sp>
      <p:sp>
        <p:nvSpPr>
          <p:cNvPr id="3" name="عنصر نائب للمحتوى 2"/>
          <p:cNvSpPr>
            <a:spLocks noGrp="1"/>
          </p:cNvSpPr>
          <p:nvPr>
            <p:ph idx="1"/>
          </p:nvPr>
        </p:nvSpPr>
        <p:spPr>
          <a:xfrm>
            <a:off x="1967696" y="2384385"/>
            <a:ext cx="7697166" cy="3321933"/>
          </a:xfrm>
        </p:spPr>
        <p:txBody>
          <a:bodyPr>
            <a:normAutofit/>
          </a:bodyPr>
          <a:lstStyle/>
          <a:p>
            <a:pPr marL="0" indent="0" algn="just" rtl="1">
              <a:lnSpc>
                <a:spcPct val="150000"/>
              </a:lnSpc>
              <a:buNone/>
            </a:pPr>
            <a:r>
              <a:rPr lang="ar-EG" dirty="0" smtClean="0">
                <a:latin typeface="Alexandria" pitchFamily="2" charset="-78"/>
                <a:cs typeface="Alexandria" pitchFamily="2" charset="-78"/>
              </a:rPr>
              <a:t>أدى التحول الرقمي الحكومي والاعتماد على أساليب تكنولوجيا المعلومات الاتصالات في تقديم الخدمات العامة للجمهور، إلى ظهور مبادئ حديثة تضاف إلى المبادئ الكلاسيكية والتي سبق توضيحها.</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32</a:t>
            </a:fld>
            <a:endParaRPr lang="en-US"/>
          </a:p>
        </p:txBody>
      </p:sp>
      <p:pic>
        <p:nvPicPr>
          <p:cNvPr id="7" name="Picture 6"/>
          <p:cNvPicPr>
            <a:picLocks noChangeAspect="1"/>
          </p:cNvPicPr>
          <p:nvPr/>
        </p:nvPicPr>
        <p:blipFill>
          <a:blip r:embed="rId2"/>
          <a:stretch>
            <a:fillRect/>
          </a:stretch>
        </p:blipFill>
        <p:spPr>
          <a:xfrm>
            <a:off x="9306323" y="-109308"/>
            <a:ext cx="2956816" cy="1383912"/>
          </a:xfrm>
          <a:prstGeom prst="rect">
            <a:avLst/>
          </a:prstGeom>
        </p:spPr>
      </p:pic>
    </p:spTree>
    <p:extLst>
      <p:ext uri="{BB962C8B-B14F-4D97-AF65-F5344CB8AC3E}">
        <p14:creationId xmlns:p14="http://schemas.microsoft.com/office/powerpoint/2010/main" val="928695839"/>
      </p:ext>
    </p:extLst>
  </p:cSld>
  <p:clrMapOvr>
    <a:masterClrMapping/>
  </p:clrMapOvr>
  <mc:AlternateContent xmlns:mc="http://schemas.openxmlformats.org/markup-compatibility/2006" xmlns:p14="http://schemas.microsoft.com/office/powerpoint/2010/main">
    <mc:Choice Requires="p14">
      <p:transition spd="slow" p14:dur="2000" advTm="114076"/>
    </mc:Choice>
    <mc:Fallback xmlns="">
      <p:transition spd="slow" advTm="114076"/>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152892" y="2164467"/>
            <a:ext cx="7685590" cy="3044141"/>
          </a:xfrm>
        </p:spPr>
        <p:txBody>
          <a:bodyPr>
            <a:normAutofit/>
          </a:bodyPr>
          <a:lstStyle/>
          <a:p>
            <a:pPr marL="0" indent="0" algn="just" rtl="1">
              <a:lnSpc>
                <a:spcPct val="150000"/>
              </a:lnSpc>
              <a:buNone/>
            </a:pPr>
            <a:r>
              <a:rPr lang="ar-EG" dirty="0" smtClean="0">
                <a:latin typeface="Alexandria" pitchFamily="2" charset="-78"/>
                <a:cs typeface="Alexandria" pitchFamily="2" charset="-78"/>
              </a:rPr>
              <a:t>وهذه المبادئ هي:</a:t>
            </a:r>
          </a:p>
          <a:p>
            <a:pPr marL="0" indent="0" algn="just" rtl="1">
              <a:lnSpc>
                <a:spcPct val="150000"/>
              </a:lnSpc>
              <a:buNone/>
            </a:pPr>
            <a:r>
              <a:rPr lang="ar-EG" dirty="0" smtClean="0">
                <a:latin typeface="Alexandria" pitchFamily="2" charset="-78"/>
                <a:cs typeface="Alexandria" pitchFamily="2" charset="-78"/>
              </a:rPr>
              <a:t>1- جودة الخدمة </a:t>
            </a:r>
          </a:p>
          <a:p>
            <a:pPr marL="0" indent="0" algn="just" rtl="1">
              <a:lnSpc>
                <a:spcPct val="150000"/>
              </a:lnSpc>
              <a:buNone/>
            </a:pPr>
            <a:r>
              <a:rPr lang="ar-EG" dirty="0" smtClean="0">
                <a:latin typeface="Alexandria" pitchFamily="2" charset="-78"/>
                <a:cs typeface="Alexandria" pitchFamily="2" charset="-78"/>
              </a:rPr>
              <a:t>2-المشاركة </a:t>
            </a:r>
          </a:p>
          <a:p>
            <a:pPr marL="0" indent="0" algn="just" rtl="1">
              <a:lnSpc>
                <a:spcPct val="150000"/>
              </a:lnSpc>
              <a:buNone/>
            </a:pPr>
            <a:r>
              <a:rPr lang="ar-EG" dirty="0" smtClean="0">
                <a:latin typeface="Alexandria" pitchFamily="2" charset="-78"/>
                <a:cs typeface="Alexandria" pitchFamily="2" charset="-78"/>
              </a:rPr>
              <a:t>3-الشفافية </a:t>
            </a:r>
            <a:endParaRPr lang="en-US" dirty="0">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33</a:t>
            </a:fld>
            <a:endParaRPr lang="en-US"/>
          </a:p>
        </p:txBody>
      </p:sp>
      <p:pic>
        <p:nvPicPr>
          <p:cNvPr id="6" name="Picture 5"/>
          <p:cNvPicPr>
            <a:picLocks noChangeAspect="1"/>
          </p:cNvPicPr>
          <p:nvPr/>
        </p:nvPicPr>
        <p:blipFill>
          <a:blip r:embed="rId2"/>
          <a:stretch>
            <a:fillRect/>
          </a:stretch>
        </p:blipFill>
        <p:spPr>
          <a:xfrm>
            <a:off x="8964367" y="206684"/>
            <a:ext cx="2956816" cy="1383912"/>
          </a:xfrm>
          <a:prstGeom prst="rect">
            <a:avLst/>
          </a:prstGeom>
        </p:spPr>
      </p:pic>
    </p:spTree>
    <p:extLst>
      <p:ext uri="{BB962C8B-B14F-4D97-AF65-F5344CB8AC3E}">
        <p14:creationId xmlns:p14="http://schemas.microsoft.com/office/powerpoint/2010/main" val="2871193901"/>
      </p:ext>
    </p:extLst>
  </p:cSld>
  <p:clrMapOvr>
    <a:masterClrMapping/>
  </p:clrMapOvr>
  <mc:AlternateContent xmlns:mc="http://schemas.openxmlformats.org/markup-compatibility/2006" xmlns:p14="http://schemas.microsoft.com/office/powerpoint/2010/main">
    <mc:Choice Requires="p14">
      <p:transition spd="slow" p14:dur="2000" advTm="43332"/>
    </mc:Choice>
    <mc:Fallback xmlns="">
      <p:transition spd="slow" advTm="43332"/>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fontScale="90000"/>
          </a:bodyPr>
          <a:lstStyle/>
          <a:p>
            <a:pPr algn="ctr"/>
            <a:r>
              <a:rPr lang="ar-EG" dirty="0" smtClean="0">
                <a:cs typeface="Alexandria" pitchFamily="2" charset="-78"/>
              </a:rPr>
              <a:t/>
            </a:r>
            <a:br>
              <a:rPr lang="ar-EG" dirty="0" smtClean="0">
                <a:cs typeface="Alexandria" pitchFamily="2" charset="-78"/>
              </a:rPr>
            </a:br>
            <a:r>
              <a:rPr lang="ar-EG" dirty="0">
                <a:cs typeface="Alexandria" pitchFamily="2" charset="-78"/>
              </a:rPr>
              <a:t/>
            </a:r>
            <a:br>
              <a:rPr lang="ar-EG" dirty="0">
                <a:cs typeface="Alexandria" pitchFamily="2" charset="-78"/>
              </a:rPr>
            </a:br>
            <a:r>
              <a:rPr lang="ar-EG" dirty="0" smtClean="0">
                <a:cs typeface="Alexandria" pitchFamily="2" charset="-78"/>
              </a:rPr>
              <a:t>1-جودة الخدمة </a:t>
            </a:r>
            <a:endParaRPr lang="en-US" dirty="0"/>
          </a:p>
        </p:txBody>
      </p:sp>
      <p:sp>
        <p:nvSpPr>
          <p:cNvPr id="3" name="عنصر نائب للمحتوى 2"/>
          <p:cNvSpPr>
            <a:spLocks noGrp="1"/>
          </p:cNvSpPr>
          <p:nvPr>
            <p:ph idx="1"/>
          </p:nvPr>
        </p:nvSpPr>
        <p:spPr>
          <a:xfrm>
            <a:off x="2245488" y="2060293"/>
            <a:ext cx="7822640" cy="3287211"/>
          </a:xfrm>
        </p:spPr>
        <p:txBody>
          <a:bodyPr>
            <a:normAutofit fontScale="92500"/>
          </a:bodyPr>
          <a:lstStyle/>
          <a:p>
            <a:pPr marL="0" lvl="0" indent="0" algn="just" rtl="1">
              <a:lnSpc>
                <a:spcPct val="150000"/>
              </a:lnSpc>
              <a:buNone/>
            </a:pPr>
            <a:r>
              <a:rPr lang="ar-EG" dirty="0" smtClean="0">
                <a:latin typeface="Alexandria" pitchFamily="2" charset="-78"/>
                <a:cs typeface="Alexandria" pitchFamily="2" charset="-78"/>
              </a:rPr>
              <a:t>أدى استخدام أساليب الادارة الالكترونية في تقديم الخدمات العامة للجمهور من خلال المرافق العامة الالكترونية، إلى رفع مستوى توقعات الجمهور فيما يخص درجة جودة الخدمة المقدمة، في ظل التطور التقني الحادث في المجتمع.</a:t>
            </a:r>
            <a:endParaRPr lang="en-US" dirty="0"/>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34</a:t>
            </a:fld>
            <a:endParaRPr lang="en-US"/>
          </a:p>
        </p:txBody>
      </p:sp>
      <p:pic>
        <p:nvPicPr>
          <p:cNvPr id="7" name="Picture 6"/>
          <p:cNvPicPr>
            <a:picLocks noChangeAspect="1"/>
          </p:cNvPicPr>
          <p:nvPr/>
        </p:nvPicPr>
        <p:blipFill>
          <a:blip r:embed="rId2"/>
          <a:stretch>
            <a:fillRect/>
          </a:stretch>
        </p:blipFill>
        <p:spPr>
          <a:xfrm>
            <a:off x="9363919" y="119243"/>
            <a:ext cx="2956816" cy="1383912"/>
          </a:xfrm>
          <a:prstGeom prst="rect">
            <a:avLst/>
          </a:prstGeom>
        </p:spPr>
      </p:pic>
    </p:spTree>
    <p:extLst>
      <p:ext uri="{BB962C8B-B14F-4D97-AF65-F5344CB8AC3E}">
        <p14:creationId xmlns:p14="http://schemas.microsoft.com/office/powerpoint/2010/main" val="1607483704"/>
      </p:ext>
    </p:extLst>
  </p:cSld>
  <p:clrMapOvr>
    <a:masterClrMapping/>
  </p:clrMapOvr>
  <mc:AlternateContent xmlns:mc="http://schemas.openxmlformats.org/markup-compatibility/2006" xmlns:p14="http://schemas.microsoft.com/office/powerpoint/2010/main">
    <mc:Choice Requires="p14">
      <p:transition spd="slow" p14:dur="2000" advTm="62654"/>
    </mc:Choice>
    <mc:Fallback xmlns="">
      <p:transition spd="slow" advTm="62654"/>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759351" y="1921398"/>
            <a:ext cx="7737737" cy="3680750"/>
          </a:xfrm>
        </p:spPr>
        <p:txBody>
          <a:bodyPr>
            <a:normAutofit fontScale="85000" lnSpcReduction="20000"/>
          </a:bodyPr>
          <a:lstStyle/>
          <a:p>
            <a:pPr marL="0" indent="0" algn="just" rtl="1">
              <a:lnSpc>
                <a:spcPct val="150000"/>
              </a:lnSpc>
              <a:buNone/>
            </a:pPr>
            <a:r>
              <a:rPr lang="ar-EG" dirty="0" smtClean="0">
                <a:latin typeface="Alexandria" pitchFamily="2" charset="-78"/>
                <a:cs typeface="Alexandria" pitchFamily="2" charset="-78"/>
              </a:rPr>
              <a:t>يمكن القول أن التطور الحادث في أساليب تقديم الخدمة قد عزز من جودتها نتيجة تقوية مبدأ قابلية تغيير وتعديل الأنظمة الحاكمة لعمل المرفق العام على النحو السابق ذكره.</a:t>
            </a:r>
          </a:p>
          <a:p>
            <a:pPr marL="0" indent="0" algn="just" rtl="1">
              <a:lnSpc>
                <a:spcPct val="150000"/>
              </a:lnSpc>
              <a:buNone/>
            </a:pPr>
            <a:r>
              <a:rPr lang="ar-EG" dirty="0" smtClean="0">
                <a:latin typeface="Alexandria" pitchFamily="2" charset="-78"/>
                <a:cs typeface="Alexandria" pitchFamily="2" charset="-78"/>
              </a:rPr>
              <a:t>فضلا عن تعزيز أساليب مراقبة عملية تقديم الخدمة الكترونيا وتقييم ذلك والعمل على إصلاح الخلل وحل المشكلات الطارئة. </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35</a:t>
            </a:fld>
            <a:endParaRPr lang="en-US"/>
          </a:p>
        </p:txBody>
      </p:sp>
      <p:pic>
        <p:nvPicPr>
          <p:cNvPr id="7" name="Picture 6"/>
          <p:cNvPicPr>
            <a:picLocks noChangeAspect="1"/>
          </p:cNvPicPr>
          <p:nvPr/>
        </p:nvPicPr>
        <p:blipFill>
          <a:blip r:embed="rId2"/>
          <a:stretch>
            <a:fillRect/>
          </a:stretch>
        </p:blipFill>
        <p:spPr>
          <a:xfrm>
            <a:off x="9316052" y="71665"/>
            <a:ext cx="2956816" cy="1383912"/>
          </a:xfrm>
          <a:prstGeom prst="rect">
            <a:avLst/>
          </a:prstGeom>
        </p:spPr>
      </p:pic>
    </p:spTree>
    <p:extLst>
      <p:ext uri="{BB962C8B-B14F-4D97-AF65-F5344CB8AC3E}">
        <p14:creationId xmlns:p14="http://schemas.microsoft.com/office/powerpoint/2010/main" val="1322081625"/>
      </p:ext>
    </p:extLst>
  </p:cSld>
  <p:clrMapOvr>
    <a:masterClrMapping/>
  </p:clrMapOvr>
  <mc:AlternateContent xmlns:mc="http://schemas.openxmlformats.org/markup-compatibility/2006" xmlns:p14="http://schemas.microsoft.com/office/powerpoint/2010/main">
    <mc:Choice Requires="p14">
      <p:transition spd="slow" p14:dur="2000" advTm="173699"/>
    </mc:Choice>
    <mc:Fallback xmlns="">
      <p:transition spd="slow" advTm="173699"/>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909823" y="2037144"/>
            <a:ext cx="7014258" cy="3530280"/>
          </a:xfrm>
        </p:spPr>
        <p:txBody>
          <a:bodyPr>
            <a:normAutofit fontScale="92500" lnSpcReduction="10000"/>
          </a:bodyPr>
          <a:lstStyle/>
          <a:p>
            <a:pPr marL="0" indent="0" algn="just" rtl="1">
              <a:lnSpc>
                <a:spcPct val="150000"/>
              </a:lnSpc>
              <a:buNone/>
            </a:pPr>
            <a:r>
              <a:rPr lang="ar-EG" dirty="0" smtClean="0">
                <a:latin typeface="Alexandria" pitchFamily="2" charset="-78"/>
                <a:cs typeface="Alexandria" pitchFamily="2" charset="-78"/>
              </a:rPr>
              <a:t>وقد أشرنا في أكثر من موضع كيف أن الذكاء الاصطناعي يمكنه مساعدة الحكومات في تقديم خدمة جيدة، باعتباره المستوى المأمول الذي تسعى الحكومات الآن إلى الاعتماد عليه على نحو أوسع في تطوير أساليب إشباع الحاجات العامة بصورة رقمية.</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36</a:t>
            </a:fld>
            <a:endParaRPr lang="en-US"/>
          </a:p>
        </p:txBody>
      </p:sp>
      <p:pic>
        <p:nvPicPr>
          <p:cNvPr id="7" name="Picture 6"/>
          <p:cNvPicPr>
            <a:picLocks noChangeAspect="1"/>
          </p:cNvPicPr>
          <p:nvPr/>
        </p:nvPicPr>
        <p:blipFill>
          <a:blip r:embed="rId2"/>
          <a:stretch>
            <a:fillRect/>
          </a:stretch>
        </p:blipFill>
        <p:spPr>
          <a:xfrm>
            <a:off x="9121499" y="159214"/>
            <a:ext cx="2956816" cy="1383912"/>
          </a:xfrm>
          <a:prstGeom prst="rect">
            <a:avLst/>
          </a:prstGeom>
        </p:spPr>
      </p:pic>
    </p:spTree>
    <p:extLst>
      <p:ext uri="{BB962C8B-B14F-4D97-AF65-F5344CB8AC3E}">
        <p14:creationId xmlns:p14="http://schemas.microsoft.com/office/powerpoint/2010/main" val="3540725073"/>
      </p:ext>
    </p:extLst>
  </p:cSld>
  <p:clrMapOvr>
    <a:masterClrMapping/>
  </p:clrMapOvr>
  <mc:AlternateContent xmlns:mc="http://schemas.openxmlformats.org/markup-compatibility/2006" xmlns:p14="http://schemas.microsoft.com/office/powerpoint/2010/main">
    <mc:Choice Requires="p14">
      <p:transition spd="slow" p14:dur="2000" advTm="41132"/>
    </mc:Choice>
    <mc:Fallback xmlns="">
      <p:transition spd="slow" advTm="41132"/>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314938" y="1840376"/>
            <a:ext cx="7349924" cy="3773346"/>
          </a:xfrm>
        </p:spPr>
        <p:txBody>
          <a:bodyPr>
            <a:normAutofit fontScale="92500" lnSpcReduction="10000"/>
          </a:bodyPr>
          <a:lstStyle/>
          <a:p>
            <a:pPr marL="0" indent="0" algn="ctr" rtl="1">
              <a:lnSpc>
                <a:spcPct val="150000"/>
              </a:lnSpc>
              <a:buNone/>
            </a:pPr>
            <a:r>
              <a:rPr lang="ar-EG" b="1" dirty="0">
                <a:latin typeface="Alexandria" pitchFamily="2" charset="-78"/>
                <a:cs typeface="Alexandria" pitchFamily="2" charset="-78"/>
              </a:rPr>
              <a:t>2</a:t>
            </a:r>
            <a:r>
              <a:rPr lang="ar-EG" b="1" u="sng" dirty="0" smtClean="0">
                <a:latin typeface="Alexandria" pitchFamily="2" charset="-78"/>
                <a:cs typeface="Alexandria" pitchFamily="2" charset="-78"/>
              </a:rPr>
              <a:t>-المشاركة:</a:t>
            </a:r>
          </a:p>
          <a:p>
            <a:pPr marL="0" indent="0" algn="just" rtl="1">
              <a:lnSpc>
                <a:spcPct val="150000"/>
              </a:lnSpc>
              <a:buNone/>
            </a:pPr>
            <a:r>
              <a:rPr lang="ar-EG" dirty="0" smtClean="0">
                <a:latin typeface="Alexandria" pitchFamily="2" charset="-78"/>
                <a:cs typeface="Alexandria" pitchFamily="2" charset="-78"/>
              </a:rPr>
              <a:t>أدي التحول الرقمي الحكومي والاعتماد على المرافق العامة الالكترونية لتقديم الخدمات العامة إلى تعزيز المشاركة الداخلية بين القطاعات الحكومية المختلفة والتنسيق بين الجهات الادارية نحو تحقيق الأهداف المشتركة.</a:t>
            </a:r>
            <a:endParaRPr lang="en-US" dirty="0">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37</a:t>
            </a:fld>
            <a:endParaRPr lang="en-US"/>
          </a:p>
        </p:txBody>
      </p:sp>
      <p:pic>
        <p:nvPicPr>
          <p:cNvPr id="7" name="Picture 6"/>
          <p:cNvPicPr>
            <a:picLocks noChangeAspect="1"/>
          </p:cNvPicPr>
          <p:nvPr/>
        </p:nvPicPr>
        <p:blipFill>
          <a:blip r:embed="rId2"/>
          <a:stretch>
            <a:fillRect/>
          </a:stretch>
        </p:blipFill>
        <p:spPr>
          <a:xfrm>
            <a:off x="9111771" y="159214"/>
            <a:ext cx="2956816" cy="1383912"/>
          </a:xfrm>
          <a:prstGeom prst="rect">
            <a:avLst/>
          </a:prstGeom>
        </p:spPr>
      </p:pic>
    </p:spTree>
    <p:extLst>
      <p:ext uri="{BB962C8B-B14F-4D97-AF65-F5344CB8AC3E}">
        <p14:creationId xmlns:p14="http://schemas.microsoft.com/office/powerpoint/2010/main" val="2200230455"/>
      </p:ext>
    </p:extLst>
  </p:cSld>
  <p:clrMapOvr>
    <a:masterClrMapping/>
  </p:clrMapOvr>
  <mc:AlternateContent xmlns:mc="http://schemas.openxmlformats.org/markup-compatibility/2006" xmlns:p14="http://schemas.microsoft.com/office/powerpoint/2010/main">
    <mc:Choice Requires="p14">
      <p:transition spd="slow" p14:dur="2000" advTm="138896"/>
    </mc:Choice>
    <mc:Fallback xmlns="">
      <p:transition spd="slow" advTm="138896"/>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025571" y="2083443"/>
            <a:ext cx="7569842" cy="3646026"/>
          </a:xfrm>
        </p:spPr>
        <p:txBody>
          <a:bodyPr>
            <a:normAutofit/>
          </a:bodyPr>
          <a:lstStyle/>
          <a:p>
            <a:pPr marL="0" indent="0" algn="just" rtl="1">
              <a:lnSpc>
                <a:spcPct val="150000"/>
              </a:lnSpc>
              <a:buNone/>
            </a:pPr>
            <a:r>
              <a:rPr lang="ar-EG" dirty="0" smtClean="0">
                <a:latin typeface="Alexandria" pitchFamily="2" charset="-78"/>
                <a:cs typeface="Alexandria" pitchFamily="2" charset="-78"/>
              </a:rPr>
              <a:t>كما أدى ذلك إلى توسيع قاعدة المشاركة من خلال إشراك المستفيد من الخدمة في عملية صياغة السياسات المتبعة في تقديمها، بل صياغة الخدمات الملاءمة لأذواق وتفضيلات الجمهور، على النحو ما أشرنا في السابق.</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38</a:t>
            </a:fld>
            <a:endParaRPr lang="en-US"/>
          </a:p>
        </p:txBody>
      </p:sp>
      <p:pic>
        <p:nvPicPr>
          <p:cNvPr id="7" name="Picture 6"/>
          <p:cNvPicPr>
            <a:picLocks noChangeAspect="1"/>
          </p:cNvPicPr>
          <p:nvPr/>
        </p:nvPicPr>
        <p:blipFill>
          <a:blip r:embed="rId2"/>
          <a:stretch>
            <a:fillRect/>
          </a:stretch>
        </p:blipFill>
        <p:spPr>
          <a:xfrm>
            <a:off x="9019284" y="246763"/>
            <a:ext cx="2956816" cy="1383912"/>
          </a:xfrm>
          <a:prstGeom prst="rect">
            <a:avLst/>
          </a:prstGeom>
        </p:spPr>
      </p:pic>
    </p:spTree>
    <p:extLst>
      <p:ext uri="{BB962C8B-B14F-4D97-AF65-F5344CB8AC3E}">
        <p14:creationId xmlns:p14="http://schemas.microsoft.com/office/powerpoint/2010/main" val="2574295778"/>
      </p:ext>
    </p:extLst>
  </p:cSld>
  <p:clrMapOvr>
    <a:masterClrMapping/>
  </p:clrMapOvr>
  <mc:AlternateContent xmlns:mc="http://schemas.openxmlformats.org/markup-compatibility/2006" xmlns:p14="http://schemas.microsoft.com/office/powerpoint/2010/main">
    <mc:Choice Requires="p14">
      <p:transition spd="slow" p14:dur="2000" advTm="224540"/>
    </mc:Choice>
    <mc:Fallback xmlns="">
      <p:transition spd="slow" advTm="224540"/>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349661" y="2187614"/>
            <a:ext cx="7147428" cy="3483981"/>
          </a:xfrm>
        </p:spPr>
        <p:txBody>
          <a:bodyPr>
            <a:normAutofit fontScale="92500" lnSpcReduction="20000"/>
          </a:bodyPr>
          <a:lstStyle/>
          <a:p>
            <a:pPr marL="0" indent="0" algn="just" rtl="1">
              <a:lnSpc>
                <a:spcPct val="150000"/>
              </a:lnSpc>
              <a:buNone/>
            </a:pPr>
            <a:endParaRPr lang="ar-EG" dirty="0" smtClean="0">
              <a:solidFill>
                <a:schemeClr val="bg1"/>
              </a:solidFill>
              <a:latin typeface="Alexandria" pitchFamily="2" charset="-78"/>
              <a:cs typeface="Alexandria" pitchFamily="2" charset="-78"/>
            </a:endParaRPr>
          </a:p>
          <a:p>
            <a:pPr marL="0" indent="0" algn="just" rtl="1">
              <a:lnSpc>
                <a:spcPct val="150000"/>
              </a:lnSpc>
              <a:buNone/>
            </a:pPr>
            <a:r>
              <a:rPr lang="ar-EG" dirty="0" smtClean="0">
                <a:latin typeface="Alexandria" pitchFamily="2" charset="-78"/>
                <a:cs typeface="Alexandria" pitchFamily="2" charset="-78"/>
              </a:rPr>
              <a:t>ويساعد على ذلك قدرة الحكومة على تحليل الآراء المختلفة للجمهور حول الخدمة المقدمة من خلال الأساليب التقنية وتوقع ما يمكن أن يحوز على رضائهم سواء ما يتعلق بنوعيتها أو طريقة تقديمها.</a:t>
            </a:r>
            <a:endParaRPr lang="en-US" dirty="0">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39</a:t>
            </a:fld>
            <a:endParaRPr lang="en-US"/>
          </a:p>
        </p:txBody>
      </p:sp>
      <p:pic>
        <p:nvPicPr>
          <p:cNvPr id="7" name="Picture 6"/>
          <p:cNvPicPr>
            <a:picLocks noChangeAspect="1"/>
          </p:cNvPicPr>
          <p:nvPr/>
        </p:nvPicPr>
        <p:blipFill>
          <a:blip r:embed="rId2"/>
          <a:stretch>
            <a:fillRect/>
          </a:stretch>
        </p:blipFill>
        <p:spPr>
          <a:xfrm>
            <a:off x="9047697" y="305129"/>
            <a:ext cx="2956816" cy="1383912"/>
          </a:xfrm>
          <a:prstGeom prst="rect">
            <a:avLst/>
          </a:prstGeom>
        </p:spPr>
      </p:pic>
    </p:spTree>
    <p:extLst>
      <p:ext uri="{BB962C8B-B14F-4D97-AF65-F5344CB8AC3E}">
        <p14:creationId xmlns:p14="http://schemas.microsoft.com/office/powerpoint/2010/main" val="314602440"/>
      </p:ext>
    </p:extLst>
  </p:cSld>
  <p:clrMapOvr>
    <a:masterClrMapping/>
  </p:clrMapOvr>
  <mc:AlternateContent xmlns:mc="http://schemas.openxmlformats.org/markup-compatibility/2006" xmlns:p14="http://schemas.microsoft.com/office/powerpoint/2010/main">
    <mc:Choice Requires="p14">
      <p:transition spd="slow" p14:dur="2000" advTm="83104"/>
    </mc:Choice>
    <mc:Fallback xmlns="">
      <p:transition spd="slow" advTm="83104"/>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245488" y="1909823"/>
            <a:ext cx="7697165" cy="3483980"/>
          </a:xfrm>
        </p:spPr>
        <p:txBody>
          <a:bodyPr>
            <a:normAutofit fontScale="92500" lnSpcReduction="20000"/>
          </a:bodyPr>
          <a:lstStyle/>
          <a:p>
            <a:pPr marL="0" indent="0" algn="ctr" rtl="1">
              <a:lnSpc>
                <a:spcPct val="150000"/>
              </a:lnSpc>
              <a:buNone/>
            </a:pPr>
            <a:r>
              <a:rPr lang="ar-EG" b="1" u="sng" dirty="0">
                <a:latin typeface="Alexandria" pitchFamily="2" charset="-78"/>
                <a:cs typeface="Alexandria" pitchFamily="2" charset="-78"/>
              </a:rPr>
              <a:t>3-الشفافية:</a:t>
            </a:r>
          </a:p>
          <a:p>
            <a:pPr marL="0" indent="0" algn="just" rtl="1">
              <a:lnSpc>
                <a:spcPct val="150000"/>
              </a:lnSpc>
              <a:buNone/>
            </a:pPr>
            <a:r>
              <a:rPr lang="ar-EG" dirty="0">
                <a:latin typeface="Alexandria" pitchFamily="2" charset="-78"/>
                <a:cs typeface="Alexandria" pitchFamily="2" charset="-78"/>
              </a:rPr>
              <a:t>الشفافية الرقمية تعني وضوح ملامح الحياة الرقمية التي ينتقل إليها المواطن من خلال التحول الرقمي الحكومي. وهذا يعني وجوب تزويد الحكومة </a:t>
            </a:r>
            <a:r>
              <a:rPr lang="ar-EG" dirty="0" smtClean="0">
                <a:latin typeface="Alexandria" pitchFamily="2" charset="-78"/>
                <a:cs typeface="Alexandria" pitchFamily="2" charset="-78"/>
              </a:rPr>
              <a:t>المواطن </a:t>
            </a:r>
            <a:r>
              <a:rPr lang="ar-EG" dirty="0">
                <a:latin typeface="Alexandria" pitchFamily="2" charset="-78"/>
                <a:cs typeface="Alexandria" pitchFamily="2" charset="-78"/>
              </a:rPr>
              <a:t>بالمعلومات الكافية والمناسبة </a:t>
            </a:r>
            <a:r>
              <a:rPr lang="ar-EG" dirty="0" smtClean="0">
                <a:latin typeface="Alexandria" pitchFamily="2" charset="-78"/>
                <a:cs typeface="Alexandria" pitchFamily="2" charset="-78"/>
              </a:rPr>
              <a:t>لمعرفة الجوانب المختلفة للخدمات العامة المقدمة له. </a:t>
            </a:r>
            <a:endParaRPr lang="ar-EG" dirty="0">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40</a:t>
            </a:fld>
            <a:endParaRPr lang="en-US"/>
          </a:p>
        </p:txBody>
      </p:sp>
      <p:pic>
        <p:nvPicPr>
          <p:cNvPr id="7" name="Picture 6"/>
          <p:cNvPicPr>
            <a:picLocks noChangeAspect="1"/>
          </p:cNvPicPr>
          <p:nvPr/>
        </p:nvPicPr>
        <p:blipFill>
          <a:blip r:embed="rId2"/>
          <a:stretch>
            <a:fillRect/>
          </a:stretch>
        </p:blipFill>
        <p:spPr>
          <a:xfrm>
            <a:off x="9111771" y="255320"/>
            <a:ext cx="2956816" cy="1383912"/>
          </a:xfrm>
          <a:prstGeom prst="rect">
            <a:avLst/>
          </a:prstGeom>
        </p:spPr>
      </p:pic>
    </p:spTree>
    <p:extLst>
      <p:ext uri="{BB962C8B-B14F-4D97-AF65-F5344CB8AC3E}">
        <p14:creationId xmlns:p14="http://schemas.microsoft.com/office/powerpoint/2010/main" val="2666372089"/>
      </p:ext>
    </p:extLst>
  </p:cSld>
  <p:clrMapOvr>
    <a:masterClrMapping/>
  </p:clrMapOvr>
  <mc:AlternateContent xmlns:mc="http://schemas.openxmlformats.org/markup-compatibility/2006" xmlns:p14="http://schemas.microsoft.com/office/powerpoint/2010/main">
    <mc:Choice Requires="p14">
      <p:transition spd="slow" p14:dur="2000" advTm="163820"/>
    </mc:Choice>
    <mc:Fallback xmlns="">
      <p:transition spd="slow" advTm="163820"/>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361235" y="2048719"/>
            <a:ext cx="7135854" cy="3148314"/>
          </a:xfrm>
        </p:spPr>
        <p:txBody>
          <a:bodyPr>
            <a:normAutofit lnSpcReduction="10000"/>
          </a:bodyPr>
          <a:lstStyle/>
          <a:p>
            <a:pPr marL="0" indent="0" algn="just" rtl="1">
              <a:lnSpc>
                <a:spcPct val="150000"/>
              </a:lnSpc>
              <a:buNone/>
            </a:pPr>
            <a:r>
              <a:rPr lang="ar-EG" dirty="0" smtClean="0">
                <a:latin typeface="Alexandria" pitchFamily="2" charset="-78"/>
                <a:cs typeface="Alexandria" pitchFamily="2" charset="-78"/>
              </a:rPr>
              <a:t>ويشمل ذلك إعلامه بالأنظمة الحاكمة لتقديم الخدمة العامة والتعديلات الواردة عليها وخطوات التقديم للحصول على الخدمة والقرارات التي صدرت بخصوص طلبه ومصير الشكاوى التي قدمها.</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41</a:t>
            </a:fld>
            <a:endParaRPr lang="en-US"/>
          </a:p>
        </p:txBody>
      </p:sp>
      <p:pic>
        <p:nvPicPr>
          <p:cNvPr id="7" name="Picture 6"/>
          <p:cNvPicPr>
            <a:picLocks noChangeAspect="1"/>
          </p:cNvPicPr>
          <p:nvPr/>
        </p:nvPicPr>
        <p:blipFill>
          <a:blip r:embed="rId2"/>
          <a:stretch>
            <a:fillRect/>
          </a:stretch>
        </p:blipFill>
        <p:spPr>
          <a:xfrm>
            <a:off x="9160409" y="314856"/>
            <a:ext cx="2956816" cy="1383912"/>
          </a:xfrm>
          <a:prstGeom prst="rect">
            <a:avLst/>
          </a:prstGeom>
        </p:spPr>
      </p:pic>
    </p:spTree>
    <p:extLst>
      <p:ext uri="{BB962C8B-B14F-4D97-AF65-F5344CB8AC3E}">
        <p14:creationId xmlns:p14="http://schemas.microsoft.com/office/powerpoint/2010/main" val="135148755"/>
      </p:ext>
    </p:extLst>
  </p:cSld>
  <p:clrMapOvr>
    <a:masterClrMapping/>
  </p:clrMapOvr>
  <mc:AlternateContent xmlns:mc="http://schemas.openxmlformats.org/markup-compatibility/2006" xmlns:p14="http://schemas.microsoft.com/office/powerpoint/2010/main">
    <mc:Choice Requires="p14">
      <p:transition spd="slow" p14:dur="2000" advTm="326128"/>
    </mc:Choice>
    <mc:Fallback xmlns="">
      <p:transition spd="slow" advTm="326128"/>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372809" y="1794076"/>
            <a:ext cx="7546695" cy="3553429"/>
          </a:xfrm>
        </p:spPr>
        <p:txBody>
          <a:bodyPr/>
          <a:lstStyle/>
          <a:p>
            <a:pPr marL="0" indent="0" algn="just" rtl="1">
              <a:lnSpc>
                <a:spcPct val="150000"/>
              </a:lnSpc>
              <a:buNone/>
            </a:pPr>
            <a:endParaRPr lang="ar-EG" dirty="0" smtClean="0">
              <a:solidFill>
                <a:schemeClr val="bg1"/>
              </a:solidFill>
              <a:latin typeface="Alexandria" pitchFamily="2" charset="-78"/>
              <a:cs typeface="Alexandria" pitchFamily="2" charset="-78"/>
            </a:endParaRPr>
          </a:p>
          <a:p>
            <a:pPr marL="0" indent="0" algn="just" rtl="1">
              <a:lnSpc>
                <a:spcPct val="150000"/>
              </a:lnSpc>
              <a:buNone/>
            </a:pPr>
            <a:r>
              <a:rPr lang="ar-EG" dirty="0" smtClean="0">
                <a:latin typeface="Alexandria" pitchFamily="2" charset="-78"/>
                <a:cs typeface="Alexandria" pitchFamily="2" charset="-78"/>
              </a:rPr>
              <a:t>ولا يقتصر مفهوم الشفافية على علاقة الحكومة بالمواطن أو قطاع الأعمال، بل يمتد ليشمل علاقة الحكومة بالموظف أو علاقة الإدارات الحكومية المختلفة مع بعضها.</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42</a:t>
            </a:fld>
            <a:endParaRPr lang="en-US"/>
          </a:p>
        </p:txBody>
      </p:sp>
      <p:pic>
        <p:nvPicPr>
          <p:cNvPr id="7" name="Picture 6"/>
          <p:cNvPicPr>
            <a:picLocks noChangeAspect="1"/>
          </p:cNvPicPr>
          <p:nvPr/>
        </p:nvPicPr>
        <p:blipFill>
          <a:blip r:embed="rId2"/>
          <a:stretch>
            <a:fillRect/>
          </a:stretch>
        </p:blipFill>
        <p:spPr>
          <a:xfrm>
            <a:off x="9316051" y="93275"/>
            <a:ext cx="2956816" cy="1383912"/>
          </a:xfrm>
          <a:prstGeom prst="rect">
            <a:avLst/>
          </a:prstGeom>
        </p:spPr>
      </p:pic>
    </p:spTree>
    <p:extLst>
      <p:ext uri="{BB962C8B-B14F-4D97-AF65-F5344CB8AC3E}">
        <p14:creationId xmlns:p14="http://schemas.microsoft.com/office/powerpoint/2010/main" val="2520766814"/>
      </p:ext>
    </p:extLst>
  </p:cSld>
  <p:clrMapOvr>
    <a:masterClrMapping/>
  </p:clrMapOvr>
  <mc:AlternateContent xmlns:mc="http://schemas.openxmlformats.org/markup-compatibility/2006" xmlns:p14="http://schemas.microsoft.com/office/powerpoint/2010/main">
    <mc:Choice Requires="p14">
      <p:transition spd="slow" p14:dur="2000" advTm="50882"/>
    </mc:Choice>
    <mc:Fallback xmlns="">
      <p:transition spd="slow" advTm="50882"/>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944546" y="1979273"/>
            <a:ext cx="7928659" cy="3032566"/>
          </a:xfrm>
        </p:spPr>
        <p:txBody>
          <a:bodyPr/>
          <a:lstStyle/>
          <a:p>
            <a:pPr marL="0" indent="0" algn="just" rtl="1">
              <a:lnSpc>
                <a:spcPct val="150000"/>
              </a:lnSpc>
              <a:buNone/>
            </a:pPr>
            <a:r>
              <a:rPr lang="ar-EG" dirty="0">
                <a:latin typeface="Alexandria" pitchFamily="2" charset="-78"/>
                <a:cs typeface="Alexandria" pitchFamily="2" charset="-78"/>
              </a:rPr>
              <a:t> </a:t>
            </a:r>
            <a:r>
              <a:rPr lang="ar-EG" dirty="0" smtClean="0">
                <a:latin typeface="Alexandria" pitchFamily="2" charset="-78"/>
                <a:cs typeface="Alexandria" pitchFamily="2" charset="-78"/>
              </a:rPr>
              <a:t>ويساهم في تعزيز هذا المفهوم أساليب الادارة الالكترونية التي تساعد الحكومة على تدفق المعلومات بين الجهات الفاعلة للوصول إلى قرار تعاوني يحقق المصلحة العامة.</a:t>
            </a:r>
            <a:endParaRPr lang="en-US" dirty="0">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43</a:t>
            </a:fld>
            <a:endParaRPr lang="en-US"/>
          </a:p>
        </p:txBody>
      </p:sp>
      <p:pic>
        <p:nvPicPr>
          <p:cNvPr id="7" name="Picture 6"/>
          <p:cNvPicPr>
            <a:picLocks noChangeAspect="1"/>
          </p:cNvPicPr>
          <p:nvPr/>
        </p:nvPicPr>
        <p:blipFill>
          <a:blip r:embed="rId2"/>
          <a:stretch>
            <a:fillRect/>
          </a:stretch>
        </p:blipFill>
        <p:spPr>
          <a:xfrm>
            <a:off x="9019284" y="275946"/>
            <a:ext cx="2956816" cy="1383912"/>
          </a:xfrm>
          <a:prstGeom prst="rect">
            <a:avLst/>
          </a:prstGeom>
        </p:spPr>
      </p:pic>
    </p:spTree>
    <p:extLst>
      <p:ext uri="{BB962C8B-B14F-4D97-AF65-F5344CB8AC3E}">
        <p14:creationId xmlns:p14="http://schemas.microsoft.com/office/powerpoint/2010/main" val="1332169172"/>
      </p:ext>
    </p:extLst>
  </p:cSld>
  <p:clrMapOvr>
    <a:masterClrMapping/>
  </p:clrMapOvr>
  <mc:AlternateContent xmlns:mc="http://schemas.openxmlformats.org/markup-compatibility/2006" xmlns:p14="http://schemas.microsoft.com/office/powerpoint/2010/main">
    <mc:Choice Requires="p14">
      <p:transition spd="slow" p14:dur="2000" advTm="116730"/>
    </mc:Choice>
    <mc:Fallback xmlns="">
      <p:transition spd="slow" advTm="116730"/>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152890" y="2129743"/>
            <a:ext cx="7546695" cy="3622876"/>
          </a:xfrm>
        </p:spPr>
        <p:txBody>
          <a:bodyPr>
            <a:normAutofit fontScale="92500" lnSpcReduction="10000"/>
          </a:bodyPr>
          <a:lstStyle/>
          <a:p>
            <a:pPr marL="0" indent="0" algn="just" rtl="1">
              <a:lnSpc>
                <a:spcPct val="150000"/>
              </a:lnSpc>
              <a:buNone/>
            </a:pPr>
            <a:r>
              <a:rPr lang="ar-EG" dirty="0" smtClean="0">
                <a:latin typeface="Alexandria" pitchFamily="2" charset="-78"/>
                <a:cs typeface="Alexandria" pitchFamily="2" charset="-78"/>
              </a:rPr>
              <a:t>ولا يستقيم في الوقت الحالي مع تطور أساليب تقديم الخدمات العامة والاتجاه نحو انتشار المرافق العامة الالكترونية أن تكون بعض جوانب المعاملات غير واضحة بالنسبة للمستفيد أو المستخدم، فقد سهلت الأساليب التقنية وصول المعلومات إليه بصورة أسرع، بالمقارنة مع الأساليب التقليدية. </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44</a:t>
            </a:fld>
            <a:endParaRPr lang="en-US"/>
          </a:p>
        </p:txBody>
      </p:sp>
      <p:pic>
        <p:nvPicPr>
          <p:cNvPr id="7" name="Picture 6"/>
          <p:cNvPicPr>
            <a:picLocks noChangeAspect="1"/>
          </p:cNvPicPr>
          <p:nvPr/>
        </p:nvPicPr>
        <p:blipFill>
          <a:blip r:embed="rId2"/>
          <a:stretch>
            <a:fillRect/>
          </a:stretch>
        </p:blipFill>
        <p:spPr>
          <a:xfrm>
            <a:off x="9092316" y="142100"/>
            <a:ext cx="2956816" cy="1383912"/>
          </a:xfrm>
          <a:prstGeom prst="rect">
            <a:avLst/>
          </a:prstGeom>
        </p:spPr>
      </p:pic>
    </p:spTree>
    <p:extLst>
      <p:ext uri="{BB962C8B-B14F-4D97-AF65-F5344CB8AC3E}">
        <p14:creationId xmlns:p14="http://schemas.microsoft.com/office/powerpoint/2010/main" val="3652397362"/>
      </p:ext>
    </p:extLst>
  </p:cSld>
  <p:clrMapOvr>
    <a:masterClrMapping/>
  </p:clrMapOvr>
  <mc:AlternateContent xmlns:mc="http://schemas.openxmlformats.org/markup-compatibility/2006" xmlns:p14="http://schemas.microsoft.com/office/powerpoint/2010/main">
    <mc:Choice Requires="p14">
      <p:transition spd="slow" p14:dur="2000" advTm="93010"/>
    </mc:Choice>
    <mc:Fallback xmlns="">
      <p:transition spd="slow" advTm="93010"/>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689904" y="1759353"/>
            <a:ext cx="8414795" cy="3935392"/>
          </a:xfrm>
        </p:spPr>
        <p:txBody>
          <a:bodyPr>
            <a:normAutofit lnSpcReduction="10000"/>
          </a:bodyPr>
          <a:lstStyle/>
          <a:p>
            <a:pPr marL="0" indent="0" algn="just" rtl="1">
              <a:lnSpc>
                <a:spcPct val="150000"/>
              </a:lnSpc>
              <a:buNone/>
            </a:pPr>
            <a:endParaRPr lang="ar-EG" dirty="0" smtClean="0">
              <a:solidFill>
                <a:schemeClr val="bg1"/>
              </a:solidFill>
              <a:latin typeface="Alexandria" pitchFamily="2" charset="-78"/>
              <a:cs typeface="Alexandria" pitchFamily="2" charset="-78"/>
            </a:endParaRPr>
          </a:p>
          <a:p>
            <a:pPr marL="0" indent="0" algn="just" rtl="1">
              <a:lnSpc>
                <a:spcPct val="150000"/>
              </a:lnSpc>
              <a:buNone/>
            </a:pPr>
            <a:r>
              <a:rPr lang="ar-EG" dirty="0" smtClean="0">
                <a:latin typeface="Alexandria" pitchFamily="2" charset="-78"/>
                <a:cs typeface="Alexandria" pitchFamily="2" charset="-78"/>
              </a:rPr>
              <a:t>ولاشك أن ذلك يساهم في بناء قاعدة ثقة بين الحكومة الرقمية وجميع أصحاب المصلحة الآخرين- المواطن، قطاع الأعمال و الأجهزة الداخلية- ويؤدي ذلك في النهاية إلى تحقيق المصلحة العامة على الوجه المعقول.</a:t>
            </a:r>
          </a:p>
        </p:txBody>
      </p:sp>
      <p:sp>
        <p:nvSpPr>
          <p:cNvPr id="4" name="عنصر نائب لرقم الشريحة 3"/>
          <p:cNvSpPr>
            <a:spLocks noGrp="1"/>
          </p:cNvSpPr>
          <p:nvPr>
            <p:ph type="sldNum" sz="quarter" idx="12"/>
          </p:nvPr>
        </p:nvSpPr>
        <p:spPr/>
        <p:txBody>
          <a:bodyPr/>
          <a:lstStyle/>
          <a:p>
            <a:fld id="{F7542ADD-394E-41F3-B704-951748884AEE}" type="slidenum">
              <a:rPr lang="en-US" smtClean="0"/>
              <a:t>45</a:t>
            </a:fld>
            <a:endParaRPr lang="en-US"/>
          </a:p>
        </p:txBody>
      </p:sp>
      <p:pic>
        <p:nvPicPr>
          <p:cNvPr id="7" name="Picture 6"/>
          <p:cNvPicPr>
            <a:picLocks noChangeAspect="1"/>
          </p:cNvPicPr>
          <p:nvPr/>
        </p:nvPicPr>
        <p:blipFill>
          <a:blip r:embed="rId2"/>
          <a:stretch>
            <a:fillRect/>
          </a:stretch>
        </p:blipFill>
        <p:spPr>
          <a:xfrm>
            <a:off x="8907490" y="139759"/>
            <a:ext cx="2956816" cy="1383912"/>
          </a:xfrm>
          <a:prstGeom prst="rect">
            <a:avLst/>
          </a:prstGeom>
        </p:spPr>
      </p:pic>
    </p:spTree>
    <p:extLst>
      <p:ext uri="{BB962C8B-B14F-4D97-AF65-F5344CB8AC3E}">
        <p14:creationId xmlns:p14="http://schemas.microsoft.com/office/powerpoint/2010/main" val="3138443699"/>
      </p:ext>
    </p:extLst>
  </p:cSld>
  <p:clrMapOvr>
    <a:masterClrMapping/>
  </p:clrMapOvr>
  <mc:AlternateContent xmlns:mc="http://schemas.openxmlformats.org/markup-compatibility/2006" xmlns:p14="http://schemas.microsoft.com/office/powerpoint/2010/main">
    <mc:Choice Requires="p14">
      <p:transition spd="slow" p14:dur="2000" advTm="77279"/>
    </mc:Choice>
    <mc:Fallback xmlns="">
      <p:transition spd="slow" advTm="77279"/>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551008" y="1932973"/>
            <a:ext cx="8762035" cy="4243990"/>
          </a:xfrm>
        </p:spPr>
        <p:txBody>
          <a:bodyPr>
            <a:normAutofit fontScale="92500"/>
          </a:bodyPr>
          <a:lstStyle/>
          <a:p>
            <a:pPr marL="0" indent="0" algn="r">
              <a:lnSpc>
                <a:spcPct val="150000"/>
              </a:lnSpc>
              <a:buNone/>
            </a:pPr>
            <a:endParaRPr lang="ar-EG" dirty="0" smtClean="0">
              <a:latin typeface="Alexandria" pitchFamily="2" charset="-78"/>
              <a:cs typeface="Alexandria" pitchFamily="2" charset="-78"/>
            </a:endParaRPr>
          </a:p>
          <a:p>
            <a:pPr marL="0" indent="0" algn="just" rtl="1">
              <a:lnSpc>
                <a:spcPct val="150000"/>
              </a:lnSpc>
              <a:buNone/>
            </a:pPr>
            <a:r>
              <a:rPr lang="ar-EG" dirty="0" smtClean="0">
                <a:latin typeface="Alexandria" pitchFamily="2" charset="-78"/>
                <a:cs typeface="Alexandria" pitchFamily="2" charset="-78"/>
              </a:rPr>
              <a:t>كما يعمل ذلك على تعزيز وتقوية المبادئ الأخرى السابق شرحها والتي تحكم سير المرفق العام، فلا يمكن القول بتطبيق المبادئ المذكورة بدون احترام مبدأ الشفافية في جميع جوانب المعاملات الرقمية وصولا إلى مرحلة التحول أو التكامل التي يجب أن تسود بين جميع أصحاب المصلحة. </a:t>
            </a:r>
            <a:endParaRPr lang="en-US" dirty="0">
              <a:latin typeface="Alexandria" pitchFamily="2" charset="-78"/>
              <a:cs typeface="Alexandria" pitchFamily="2" charset="-78"/>
            </a:endParaRPr>
          </a:p>
        </p:txBody>
      </p:sp>
      <p:sp>
        <p:nvSpPr>
          <p:cNvPr id="4" name="عنصر نائب لرقم الشريحة 3"/>
          <p:cNvSpPr>
            <a:spLocks noGrp="1"/>
          </p:cNvSpPr>
          <p:nvPr>
            <p:ph type="sldNum" sz="quarter" idx="12"/>
          </p:nvPr>
        </p:nvSpPr>
        <p:spPr/>
        <p:txBody>
          <a:bodyPr/>
          <a:lstStyle/>
          <a:p>
            <a:fld id="{F7542ADD-394E-41F3-B704-951748884AEE}" type="slidenum">
              <a:rPr lang="en-US" smtClean="0"/>
              <a:t>46</a:t>
            </a:fld>
            <a:endParaRPr lang="en-US"/>
          </a:p>
        </p:txBody>
      </p:sp>
      <p:pic>
        <p:nvPicPr>
          <p:cNvPr id="7" name="Picture 6"/>
          <p:cNvPicPr>
            <a:picLocks noChangeAspect="1"/>
          </p:cNvPicPr>
          <p:nvPr/>
        </p:nvPicPr>
        <p:blipFill>
          <a:blip r:embed="rId2"/>
          <a:stretch>
            <a:fillRect/>
          </a:stretch>
        </p:blipFill>
        <p:spPr>
          <a:xfrm>
            <a:off x="9235184" y="120304"/>
            <a:ext cx="2956816" cy="1383912"/>
          </a:xfrm>
          <a:prstGeom prst="rect">
            <a:avLst/>
          </a:prstGeom>
        </p:spPr>
      </p:pic>
    </p:spTree>
    <p:extLst>
      <p:ext uri="{BB962C8B-B14F-4D97-AF65-F5344CB8AC3E}">
        <p14:creationId xmlns:p14="http://schemas.microsoft.com/office/powerpoint/2010/main" val="123530490"/>
      </p:ext>
    </p:extLst>
  </p:cSld>
  <p:clrMapOvr>
    <a:masterClrMapping/>
  </p:clrMapOvr>
  <mc:AlternateContent xmlns:mc="http://schemas.openxmlformats.org/markup-compatibility/2006" xmlns:p14="http://schemas.microsoft.com/office/powerpoint/2010/main">
    <mc:Choice Requires="p14">
      <p:transition spd="slow" p14:dur="2000" advTm="48509"/>
    </mc:Choice>
    <mc:Fallback xmlns="">
      <p:transition spd="slow" advTm="48509"/>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6" name="Rectangle 5">
            <a:extLst>
              <a:ext uri="{FF2B5EF4-FFF2-40B4-BE49-F238E27FC236}">
                <a16:creationId xmlns=""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2050" name="Picture 2"/>
          <p:cNvPicPr>
            <a:picLocks noChangeAspect="1" noChangeArrowheads="1"/>
          </p:cNvPicPr>
          <p:nvPr/>
        </p:nvPicPr>
        <p:blipFill>
          <a:blip r:embed="rId7">
            <a:duotone>
              <a:prstClr val="black"/>
              <a:schemeClr val="accent5">
                <a:tint val="45000"/>
                <a:satMod val="400000"/>
              </a:schemeClr>
            </a:duotone>
            <a:extLst>
              <a:ext uri="{28A0092B-C50C-407E-A947-70E740481C1C}">
                <a14:useLocalDpi xmlns:a14="http://schemas.microsoft.com/office/drawing/2010/main" val="0"/>
              </a:ext>
            </a:extLst>
          </a:blip>
          <a:srcRect/>
          <a:stretch>
            <a:fillRect/>
          </a:stretch>
        </p:blipFill>
        <p:spPr bwMode="auto">
          <a:xfrm>
            <a:off x="3722688" y="2974694"/>
            <a:ext cx="4743450" cy="13877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p:cNvPicPr>
            <a:picLocks noChangeAspect="1"/>
          </p:cNvPicPr>
          <p:nvPr/>
        </p:nvPicPr>
        <p:blipFill>
          <a:blip r:embed="rId8"/>
          <a:stretch>
            <a:fillRect/>
          </a:stretch>
        </p:blipFill>
        <p:spPr>
          <a:xfrm>
            <a:off x="8714484" y="159214"/>
            <a:ext cx="2956816" cy="1383912"/>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14349"/>
    </mc:Choice>
    <mc:Fallback xmlns="">
      <p:transition spd="slow" advTm="14349"/>
    </mc:Fallback>
  </mc:AlternateContent>
  <p:timing>
    <p:tnLst>
      <p:par>
        <p:cTn id="1" dur="indefinite" restart="never" nodeType="tmRoot"/>
      </p:par>
    </p:tnLst>
  </p:timing>
</p:sld>
</file>

<file path=ppt/theme/theme1.xml><?xml version="1.0" encoding="utf-8"?>
<a:theme xmlns:a="http://schemas.openxmlformats.org/drawingml/2006/main" name="202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2024" id="{F4E9B020-F857-4984-87D4-CDC2032A1507}" vid="{518D7A3B-2651-42B0-99AB-B4EF026B508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4381a61e2e76338479683f4812ea4ea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043b9e962ac83e50b8880f2925a9263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D2D478D-5CD0-4674-93DB-DE27D7315595}"/>
</file>

<file path=customXml/itemProps2.xml><?xml version="1.0" encoding="utf-8"?>
<ds:datastoreItem xmlns:ds="http://schemas.openxmlformats.org/officeDocument/2006/customXml" ds:itemID="{80552B66-42C1-42C8-86D3-FF4E450DAFD2}"/>
</file>

<file path=customXml/itemProps3.xml><?xml version="1.0" encoding="utf-8"?>
<ds:datastoreItem xmlns:ds="http://schemas.openxmlformats.org/officeDocument/2006/customXml" ds:itemID="{F70CE758-E983-47EA-B977-FB26B61344DE}"/>
</file>

<file path=docProps/app.xml><?xml version="1.0" encoding="utf-8"?>
<Properties xmlns="http://schemas.openxmlformats.org/officeDocument/2006/extended-properties" xmlns:vt="http://schemas.openxmlformats.org/officeDocument/2006/docPropsVTypes">
  <Template>2024</Template>
  <TotalTime>4946</TotalTime>
  <Words>1634</Words>
  <Application>Microsoft Office PowerPoint</Application>
  <PresentationFormat>Widescreen</PresentationFormat>
  <Paragraphs>143</Paragraphs>
  <Slides>47</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47</vt:i4>
      </vt:variant>
    </vt:vector>
  </HeadingPairs>
  <TitlesOfParts>
    <vt:vector size="53" baseType="lpstr">
      <vt:lpstr>Alexandria</vt:lpstr>
      <vt:lpstr>Arial</vt:lpstr>
      <vt:lpstr>Calibri</vt:lpstr>
      <vt:lpstr>Calibri Light</vt:lpstr>
      <vt:lpstr>Roboto Light</vt:lpstr>
      <vt:lpstr>2024</vt:lpstr>
      <vt:lpstr>PowerPoint Presentation</vt:lpstr>
      <vt:lpstr>PowerPoint Presentation</vt:lpstr>
      <vt:lpstr>PowerPoint Presentation</vt:lpstr>
      <vt:lpstr>   أولا: مبدأ المساواة أمام المرافق العامة - مبدأ قابلية  المرفق العام للتعديل والتغيير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2-مبدأ قابلية المرفق العام للتعديل والتغيير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ثانيا: ظهور مبادئ حديثة حاكمة لسير المرفق العام في ظل الادارة الالكترونية </vt:lpstr>
      <vt:lpstr>PowerPoint Presentation</vt:lpstr>
      <vt:lpstr>  1-جودة الخدمة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ALSAAD</cp:lastModifiedBy>
  <cp:revision>724</cp:revision>
  <dcterms:created xsi:type="dcterms:W3CDTF">2023-04-29T09:08:23Z</dcterms:created>
  <dcterms:modified xsi:type="dcterms:W3CDTF">2026-03-06T15:52:29Z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