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560" r:id="rId5"/>
    <p:sldId id="529" r:id="rId6"/>
    <p:sldId id="561" r:id="rId7"/>
    <p:sldId id="484" r:id="rId8"/>
    <p:sldId id="487" r:id="rId9"/>
    <p:sldId id="559" r:id="rId10"/>
    <p:sldId id="488" r:id="rId11"/>
    <p:sldId id="489" r:id="rId12"/>
    <p:sldId id="490" r:id="rId13"/>
    <p:sldId id="491" r:id="rId14"/>
    <p:sldId id="492" r:id="rId15"/>
    <p:sldId id="493" r:id="rId16"/>
    <p:sldId id="494" r:id="rId17"/>
    <p:sldId id="495" r:id="rId18"/>
    <p:sldId id="496" r:id="rId19"/>
    <p:sldId id="497" r:id="rId20"/>
    <p:sldId id="556" r:id="rId21"/>
    <p:sldId id="557" r:id="rId22"/>
    <p:sldId id="498" r:id="rId23"/>
    <p:sldId id="500" r:id="rId24"/>
    <p:sldId id="501" r:id="rId25"/>
    <p:sldId id="502" r:id="rId26"/>
    <p:sldId id="503" r:id="rId27"/>
    <p:sldId id="504" r:id="rId28"/>
    <p:sldId id="531" r:id="rId29"/>
    <p:sldId id="532" r:id="rId30"/>
    <p:sldId id="533" r:id="rId31"/>
    <p:sldId id="508" r:id="rId32"/>
    <p:sldId id="509" r:id="rId33"/>
    <p:sldId id="510" r:id="rId34"/>
    <p:sldId id="511" r:id="rId35"/>
    <p:sldId id="512" r:id="rId36"/>
    <p:sldId id="513" r:id="rId37"/>
    <p:sldId id="514" r:id="rId38"/>
    <p:sldId id="515" r:id="rId39"/>
    <p:sldId id="536" r:id="rId40"/>
    <p:sldId id="537" r:id="rId41"/>
    <p:sldId id="538" r:id="rId42"/>
    <p:sldId id="539" r:id="rId43"/>
    <p:sldId id="540" r:id="rId44"/>
    <p:sldId id="541"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0"/>
            <p14:sldId id="529"/>
            <p14:sldId id="561"/>
            <p14:sldId id="484"/>
            <p14:sldId id="487"/>
            <p14:sldId id="559"/>
            <p14:sldId id="488"/>
            <p14:sldId id="489"/>
            <p14:sldId id="490"/>
            <p14:sldId id="491"/>
            <p14:sldId id="492"/>
            <p14:sldId id="493"/>
            <p14:sldId id="494"/>
            <p14:sldId id="495"/>
            <p14:sldId id="496"/>
            <p14:sldId id="497"/>
            <p14:sldId id="556"/>
            <p14:sldId id="557"/>
            <p14:sldId id="498"/>
            <p14:sldId id="500"/>
            <p14:sldId id="501"/>
            <p14:sldId id="502"/>
            <p14:sldId id="503"/>
            <p14:sldId id="504"/>
            <p14:sldId id="531"/>
            <p14:sldId id="532"/>
            <p14:sldId id="533"/>
            <p14:sldId id="508"/>
            <p14:sldId id="509"/>
            <p14:sldId id="510"/>
            <p14:sldId id="511"/>
            <p14:sldId id="512"/>
            <p14:sldId id="513"/>
            <p14:sldId id="514"/>
            <p14:sldId id="515"/>
            <p14:sldId id="536"/>
            <p14:sldId id="537"/>
            <p14:sldId id="538"/>
            <p14:sldId id="539"/>
            <p14:sldId id="540"/>
            <p14:sldId id="541"/>
            <p14:sldId id="555"/>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6" d="100"/>
          <a:sy n="86" d="100"/>
        </p:scale>
        <p:origin x="-533" y="10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7/23/2025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7/23/2025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xmlns=""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781F72BC-06B8-4FB5-F2D5-D8EA1BFF812E}"/>
              </a:ext>
            </a:extLst>
          </p:cNvPr>
          <p:cNvSpPr txBox="1"/>
          <p:nvPr/>
        </p:nvSpPr>
        <p:spPr>
          <a:xfrm>
            <a:off x="794034" y="4564459"/>
            <a:ext cx="1263487" cy="1015663"/>
          </a:xfrm>
          <a:prstGeom prst="rect">
            <a:avLst/>
          </a:prstGeom>
          <a:noFill/>
        </p:spPr>
        <p:txBody>
          <a:bodyPr wrap="non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7198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71696" y="1387470"/>
            <a:ext cx="1167803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9" name="Rectangle 8"/>
          <p:cNvSpPr/>
          <p:nvPr/>
        </p:nvSpPr>
        <p:spPr>
          <a:xfrm>
            <a:off x="296180" y="1886449"/>
            <a:ext cx="6670288"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solidFill>
                  <a:srgbClr val="4472C4"/>
                </a:solidFill>
              </a:rPr>
              <a:t>General Understanding of Strategic Alliance</a:t>
            </a:r>
          </a:p>
        </p:txBody>
      </p:sp>
      <p:sp>
        <p:nvSpPr>
          <p:cNvPr id="12" name="Rectangle 11"/>
          <p:cNvSpPr/>
          <p:nvPr/>
        </p:nvSpPr>
        <p:spPr>
          <a:xfrm>
            <a:off x="317532" y="2712778"/>
            <a:ext cx="6627584"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smtClean="0">
                <a:solidFill>
                  <a:srgbClr val="4472C4"/>
                </a:solidFill>
              </a:rPr>
              <a:t>Definition strategic alliance </a:t>
            </a:r>
            <a:endParaRPr lang="en-US" sz="2800" b="1" dirty="0">
              <a:solidFill>
                <a:srgbClr val="4472C4"/>
              </a:solidFill>
            </a:endParaRPr>
          </a:p>
        </p:txBody>
      </p:sp>
      <p:sp>
        <p:nvSpPr>
          <p:cNvPr id="13" name="Rectangle 12"/>
          <p:cNvSpPr/>
          <p:nvPr/>
        </p:nvSpPr>
        <p:spPr>
          <a:xfrm>
            <a:off x="247363" y="3685124"/>
            <a:ext cx="7220823"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solidFill>
                  <a:srgbClr val="4472C4"/>
                </a:solidFill>
              </a:rPr>
              <a:t>motivations for strategic alliances</a:t>
            </a:r>
          </a:p>
        </p:txBody>
      </p:sp>
      <p:sp>
        <p:nvSpPr>
          <p:cNvPr id="14" name="Rectangle 13"/>
          <p:cNvSpPr/>
          <p:nvPr/>
        </p:nvSpPr>
        <p:spPr>
          <a:xfrm>
            <a:off x="217612" y="4665295"/>
            <a:ext cx="7250575"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solidFill>
                  <a:srgbClr val="4472C4"/>
                </a:solidFill>
              </a:rPr>
              <a:t>Challenging issues and risks of strategic alliance</a:t>
            </a:r>
          </a:p>
        </p:txBody>
      </p:sp>
      <p:sp>
        <p:nvSpPr>
          <p:cNvPr id="15" name="Rectangle 14"/>
          <p:cNvSpPr/>
          <p:nvPr/>
        </p:nvSpPr>
        <p:spPr>
          <a:xfrm>
            <a:off x="217612" y="5637641"/>
            <a:ext cx="9097875" cy="46166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400" b="1" dirty="0">
                <a:solidFill>
                  <a:srgbClr val="4472C4"/>
                </a:solidFill>
              </a:rPr>
              <a:t>International Strategic Alliance and Alliance Governance Mode Choice</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9251" y="1720094"/>
            <a:ext cx="11586575" cy="4164345"/>
          </a:xfrm>
          <a:prstGeom prst="rect">
            <a:avLst/>
          </a:prstGeom>
        </p:spPr>
        <p:txBody>
          <a:bodyPr wrap="square">
            <a:spAutoFit/>
          </a:bodyPr>
          <a:lstStyle/>
          <a:p>
            <a:pPr marL="457200" indent="-457200" algn="just">
              <a:lnSpc>
                <a:spcPct val="150000"/>
              </a:lnSpc>
              <a:buFont typeface="Wingdings" panose="05000000000000000000" pitchFamily="2" charset="2"/>
              <a:buChar char="§"/>
            </a:pPr>
            <a:r>
              <a:rPr lang="en-US" sz="3000" dirty="0">
                <a:latin typeface="Times New Roman" panose="02020603050405020304" pitchFamily="18" charset="0"/>
                <a:cs typeface="Times New Roman" panose="02020603050405020304" pitchFamily="18" charset="0"/>
              </a:rPr>
              <a:t>The unpredictable directionality of technological development and radically </a:t>
            </a:r>
            <a:r>
              <a:rPr lang="en-US" sz="3000" dirty="0" smtClean="0">
                <a:latin typeface="Times New Roman" panose="02020603050405020304" pitchFamily="18" charset="0"/>
                <a:cs typeface="Times New Roman" panose="02020603050405020304" pitchFamily="18" charset="0"/>
              </a:rPr>
              <a:t>changing </a:t>
            </a:r>
            <a:r>
              <a:rPr lang="en-US" sz="3000" dirty="0">
                <a:latin typeface="Times New Roman" panose="02020603050405020304" pitchFamily="18" charset="0"/>
                <a:cs typeface="Times New Roman" panose="02020603050405020304" pitchFamily="18" charset="0"/>
              </a:rPr>
              <a:t>technology in the face of fourth industrial revolution has significantly changed the landscape of international business. </a:t>
            </a:r>
            <a:endParaRPr lang="en-US" sz="30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Arial" panose="020B0604020202020204" pitchFamily="34" charset="0"/>
              <a:buChar char="•"/>
            </a:pPr>
            <a:r>
              <a:rPr lang="en-US" sz="3000" dirty="0" smtClean="0">
                <a:latin typeface="Times New Roman" panose="02020603050405020304" pitchFamily="18" charset="0"/>
                <a:cs typeface="Times New Roman" panose="02020603050405020304" pitchFamily="18" charset="0"/>
              </a:rPr>
              <a:t>It </a:t>
            </a:r>
            <a:r>
              <a:rPr lang="en-US" sz="3000" dirty="0">
                <a:latin typeface="Times New Roman" panose="02020603050405020304" pitchFamily="18" charset="0"/>
                <a:cs typeface="Times New Roman" panose="02020603050405020304" pitchFamily="18" charset="0"/>
              </a:rPr>
              <a:t>is more challenging for firms to do </a:t>
            </a:r>
            <a:r>
              <a:rPr lang="en-US" sz="3000" dirty="0" smtClean="0">
                <a:latin typeface="Times New Roman" panose="02020603050405020304" pitchFamily="18" charset="0"/>
                <a:cs typeface="Times New Roman" panose="02020603050405020304" pitchFamily="18" charset="0"/>
              </a:rPr>
              <a:t>international </a:t>
            </a:r>
            <a:r>
              <a:rPr lang="en-US" sz="3000" dirty="0">
                <a:latin typeface="Times New Roman" panose="02020603050405020304" pitchFamily="18" charset="0"/>
                <a:cs typeface="Times New Roman" panose="02020603050405020304" pitchFamily="18" charset="0"/>
              </a:rPr>
              <a:t>business because of this uncertain environment. </a:t>
            </a:r>
          </a:p>
        </p:txBody>
      </p:sp>
      <p:sp>
        <p:nvSpPr>
          <p:cNvPr id="9" name="TextBox 8"/>
          <p:cNvSpPr txBox="1"/>
          <p:nvPr/>
        </p:nvSpPr>
        <p:spPr>
          <a:xfrm>
            <a:off x="2650377" y="543490"/>
            <a:ext cx="3099246" cy="707886"/>
          </a:xfrm>
          <a:prstGeom prst="rect">
            <a:avLst/>
          </a:prstGeom>
          <a:noFill/>
        </p:spPr>
        <p:txBody>
          <a:bodyPr wrap="none" rtlCol="0">
            <a:spAutoFit/>
          </a:bodyPr>
          <a:lstStyle/>
          <a:p>
            <a:r>
              <a:rPr lang="en-US" sz="4000" b="1" dirty="0" smtClean="0">
                <a:solidFill>
                  <a:srgbClr val="4472C4"/>
                </a:solidFill>
                <a:latin typeface="Times New Roman" panose="02020603050405020304" pitchFamily="18" charset="0"/>
                <a:cs typeface="Times New Roman" panose="02020603050405020304" pitchFamily="18" charset="0"/>
              </a:rPr>
              <a:t>Introduction </a:t>
            </a:r>
            <a:endParaRPr lang="en-US" sz="4000" b="1" dirty="0">
              <a:solidFill>
                <a:srgbClr val="4472C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011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9251" y="1720094"/>
            <a:ext cx="11428463" cy="4247317"/>
          </a:xfrm>
          <a:prstGeom prst="rect">
            <a:avLst/>
          </a:prstGeom>
        </p:spPr>
        <p:txBody>
          <a:bodyPr wrap="square">
            <a:spAutoFit/>
          </a:bodyPr>
          <a:lstStyle/>
          <a:p>
            <a:pPr marL="457200" indent="-457200" algn="just">
              <a:lnSpc>
                <a:spcPct val="150000"/>
              </a:lnSpc>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And </a:t>
            </a:r>
            <a:r>
              <a:rPr lang="en-US" sz="3000" dirty="0">
                <a:latin typeface="Times New Roman" panose="02020603050405020304" pitchFamily="18" charset="0"/>
                <a:cs typeface="Times New Roman" panose="02020603050405020304" pitchFamily="18" charset="0"/>
              </a:rPr>
              <a:t>it is not anymore guaranteed a business sustainability, because firms, regardless of their size, do not encompass the entire range of capability to cope with this continuously changing </a:t>
            </a:r>
            <a:r>
              <a:rPr lang="en-US" sz="3000" dirty="0" smtClean="0">
                <a:latin typeface="Times New Roman" panose="02020603050405020304" pitchFamily="18" charset="0"/>
                <a:cs typeface="Times New Roman" panose="02020603050405020304" pitchFamily="18" charset="0"/>
              </a:rPr>
              <a:t>environment</a:t>
            </a:r>
          </a:p>
          <a:p>
            <a:pPr marL="457200" indent="-457200" algn="just">
              <a:lnSpc>
                <a:spcPct val="150000"/>
              </a:lnSpc>
              <a:buFont typeface="Wingdings" panose="05000000000000000000" pitchFamily="2" charset="2"/>
              <a:buChar char="§"/>
            </a:pPr>
            <a:endParaRPr lang="en-US" sz="3000" dirty="0" smtClean="0">
              <a:latin typeface="Times New Roman" panose="02020603050405020304" pitchFamily="18" charset="0"/>
              <a:cs typeface="Times New Roman" panose="02020603050405020304" pitchFamily="18" charset="0"/>
            </a:endParaRPr>
          </a:p>
          <a:p>
            <a:pPr marL="457200" indent="-457200" algn="just">
              <a:lnSpc>
                <a:spcPct val="150000"/>
              </a:lnSpc>
              <a:buFont typeface="Wingdings" panose="05000000000000000000" pitchFamily="2" charset="2"/>
              <a:buChar char="§"/>
            </a:pPr>
            <a:r>
              <a:rPr lang="en-US" sz="3000" dirty="0" smtClean="0">
                <a:latin typeface="Times New Roman" panose="02020603050405020304" pitchFamily="18" charset="0"/>
                <a:cs typeface="Times New Roman" panose="02020603050405020304" pitchFamily="18" charset="0"/>
              </a:rPr>
              <a:t>Therefore</a:t>
            </a:r>
            <a:r>
              <a:rPr lang="en-US" sz="3000" dirty="0">
                <a:latin typeface="Times New Roman" panose="02020603050405020304" pitchFamily="18" charset="0"/>
                <a:cs typeface="Times New Roman" panose="02020603050405020304" pitchFamily="18" charset="0"/>
              </a:rPr>
              <a:t>, the need to ally with partners, even with international </a:t>
            </a:r>
            <a:r>
              <a:rPr lang="en-US" sz="3000" dirty="0" smtClean="0">
                <a:latin typeface="Times New Roman" panose="02020603050405020304" pitchFamily="18" charset="0"/>
                <a:cs typeface="Times New Roman" panose="02020603050405020304" pitchFamily="18" charset="0"/>
              </a:rPr>
              <a:t>partners, </a:t>
            </a:r>
            <a:r>
              <a:rPr lang="en-US" sz="3000" dirty="0">
                <a:latin typeface="Times New Roman" panose="02020603050405020304" pitchFamily="18" charset="0"/>
                <a:cs typeface="Times New Roman" panose="02020603050405020304" pitchFamily="18" charset="0"/>
              </a:rPr>
              <a:t>has become more imperative</a:t>
            </a:r>
          </a:p>
        </p:txBody>
      </p:sp>
      <p:sp>
        <p:nvSpPr>
          <p:cNvPr id="9" name="TextBox 8"/>
          <p:cNvSpPr txBox="1"/>
          <p:nvPr/>
        </p:nvSpPr>
        <p:spPr>
          <a:xfrm>
            <a:off x="2650377" y="543490"/>
            <a:ext cx="3099246" cy="707886"/>
          </a:xfrm>
          <a:prstGeom prst="rect">
            <a:avLst/>
          </a:prstGeom>
          <a:noFill/>
        </p:spPr>
        <p:txBody>
          <a:bodyPr wrap="none" rtlCol="0">
            <a:spAutoFit/>
          </a:bodyPr>
          <a:lstStyle/>
          <a:p>
            <a:r>
              <a:rPr lang="en-US" sz="4000" b="1" dirty="0" smtClean="0">
                <a:solidFill>
                  <a:srgbClr val="4472C4"/>
                </a:solidFill>
                <a:latin typeface="Times New Roman" panose="02020603050405020304" pitchFamily="18" charset="0"/>
                <a:cs typeface="Times New Roman" panose="02020603050405020304" pitchFamily="18" charset="0"/>
              </a:rPr>
              <a:t>Introduction </a:t>
            </a:r>
            <a:endParaRPr lang="en-US" sz="4000" b="1" dirty="0">
              <a:solidFill>
                <a:srgbClr val="4472C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8599" y="1320799"/>
            <a:ext cx="11755391" cy="5351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46314" y="1548759"/>
            <a:ext cx="11114315" cy="512350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900" dirty="0" smtClean="0">
                <a:latin typeface="Times New Roman" panose="02020603050405020304" pitchFamily="18" charset="0"/>
                <a:cs typeface="Times New Roman" panose="02020603050405020304" pitchFamily="18" charset="0"/>
              </a:rPr>
              <a:t>A strategic alliance can be defined as “a relatively enduring inter-firm cooperative arrangement that utilizes resources and/or governance structures from autonomous organizations.”</a:t>
            </a:r>
          </a:p>
          <a:p>
            <a:pPr marL="0" indent="0" algn="just">
              <a:buFont typeface="Arial" panose="020B0604020202020204" pitchFamily="34" charset="0"/>
              <a:buNone/>
            </a:pPr>
            <a:r>
              <a:rPr lang="en-US" sz="2900" u="sng" dirty="0" smtClean="0">
                <a:solidFill>
                  <a:srgbClr val="4472C4"/>
                </a:solidFill>
                <a:latin typeface="Times New Roman" panose="02020603050405020304" pitchFamily="18" charset="0"/>
                <a:cs typeface="Times New Roman" panose="02020603050405020304" pitchFamily="18" charset="0"/>
              </a:rPr>
              <a:t> Strategic alliances include:</a:t>
            </a:r>
          </a:p>
          <a:p>
            <a:pPr algn="just"/>
            <a:r>
              <a:rPr lang="en-US" sz="2900" dirty="0" smtClean="0">
                <a:latin typeface="Times New Roman" panose="02020603050405020304" pitchFamily="18" charset="0"/>
                <a:cs typeface="Times New Roman" panose="02020603050405020304" pitchFamily="18" charset="0"/>
              </a:rPr>
              <a:t> equity joint ventures (EJVs)</a:t>
            </a:r>
          </a:p>
          <a:p>
            <a:pPr algn="just"/>
            <a:r>
              <a:rPr lang="en-US" sz="2900" dirty="0" smtClean="0">
                <a:latin typeface="Times New Roman" panose="02020603050405020304" pitchFamily="18" charset="0"/>
                <a:cs typeface="Times New Roman" panose="02020603050405020304" pitchFamily="18" charset="0"/>
              </a:rPr>
              <a:t> licensing agreements</a:t>
            </a:r>
          </a:p>
          <a:p>
            <a:pPr algn="just"/>
            <a:r>
              <a:rPr lang="en-US" sz="2900" dirty="0" smtClean="0">
                <a:latin typeface="Times New Roman" panose="02020603050405020304" pitchFamily="18" charset="0"/>
                <a:cs typeface="Times New Roman" panose="02020603050405020304" pitchFamily="18" charset="0"/>
              </a:rPr>
              <a:t> distribution and supply agreements</a:t>
            </a:r>
          </a:p>
          <a:p>
            <a:pPr algn="just"/>
            <a:r>
              <a:rPr lang="en-US" sz="2900" dirty="0" smtClean="0">
                <a:latin typeface="Times New Roman" panose="02020603050405020304" pitchFamily="18" charset="0"/>
                <a:cs typeface="Times New Roman" panose="02020603050405020304" pitchFamily="18" charset="0"/>
              </a:rPr>
              <a:t> research and development (R&amp;D) partnerships</a:t>
            </a:r>
          </a:p>
          <a:p>
            <a:pPr algn="just"/>
            <a:r>
              <a:rPr lang="en-US" sz="2900" dirty="0" smtClean="0">
                <a:latin typeface="Times New Roman" panose="02020603050405020304" pitchFamily="18" charset="0"/>
                <a:cs typeface="Times New Roman" panose="02020603050405020304" pitchFamily="18" charset="0"/>
              </a:rPr>
              <a:t>co-production agreements</a:t>
            </a:r>
          </a:p>
          <a:p>
            <a:pPr algn="just"/>
            <a:r>
              <a:rPr lang="en-US" sz="2900" dirty="0" smtClean="0">
                <a:latin typeface="Times New Roman" panose="02020603050405020304" pitchFamily="18" charset="0"/>
                <a:cs typeface="Times New Roman" panose="02020603050405020304" pitchFamily="18" charset="0"/>
              </a:rPr>
              <a:t> franchising, and technical exchanges</a:t>
            </a:r>
            <a:endParaRPr lang="en-US" sz="2900" dirty="0">
              <a:latin typeface="Times New Roman" panose="02020603050405020304" pitchFamily="18" charset="0"/>
              <a:cs typeface="Times New Roman" panose="02020603050405020304" pitchFamily="18" charset="0"/>
            </a:endParaRPr>
          </a:p>
        </p:txBody>
      </p:sp>
      <p:sp>
        <p:nvSpPr>
          <p:cNvPr id="9" name="Rectangle 8"/>
          <p:cNvSpPr/>
          <p:nvPr/>
        </p:nvSpPr>
        <p:spPr>
          <a:xfrm>
            <a:off x="2873495" y="583017"/>
            <a:ext cx="4412811" cy="584775"/>
          </a:xfrm>
          <a:prstGeom prst="rect">
            <a:avLst/>
          </a:prstGeom>
        </p:spPr>
        <p:txBody>
          <a:bodyPr wrap="none">
            <a:spAutoFit/>
          </a:bodyPr>
          <a:lstStyle/>
          <a:p>
            <a:r>
              <a:rPr lang="en-US" sz="3200" b="1" dirty="0">
                <a:solidFill>
                  <a:srgbClr val="4472C4"/>
                </a:solidFill>
              </a:rPr>
              <a:t>What is strategic alliance</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10194" y="1093031"/>
            <a:ext cx="11755391" cy="5333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3941" y="35252"/>
            <a:ext cx="1205693" cy="105777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38758" y="1030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93406" y="2679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346033" y="1219930"/>
            <a:ext cx="11283712" cy="5078313"/>
          </a:xfrm>
          <a:prstGeom prst="rect">
            <a:avLst/>
          </a:prstGeom>
        </p:spPr>
        <p:txBody>
          <a:bodyPr wrap="square">
            <a:spAutoFit/>
          </a:bodyPr>
          <a:lstStyle/>
          <a:p>
            <a:pPr algn="just"/>
            <a:r>
              <a:rPr lang="en-US" sz="3600" dirty="0">
                <a:solidFill>
                  <a:srgbClr val="FF0000"/>
                </a:solidFill>
                <a:latin typeface="Times New Roman" panose="02020603050405020304" pitchFamily="18" charset="0"/>
                <a:cs typeface="Times New Roman" panose="02020603050405020304" pitchFamily="18" charset="0"/>
              </a:rPr>
              <a:t>.</a:t>
            </a:r>
            <a:r>
              <a:rPr lang="en-US" sz="3600" b="1" dirty="0">
                <a:solidFill>
                  <a:srgbClr val="FF0000"/>
                </a:solidFill>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Its type may vary broadly depending </a:t>
            </a:r>
            <a:r>
              <a:rPr lang="en-US" sz="3600" b="1" dirty="0" smtClean="0">
                <a:latin typeface="Times New Roman" panose="02020603050405020304" pitchFamily="18" charset="0"/>
                <a:cs typeface="Times New Roman" panose="02020603050405020304" pitchFamily="18" charset="0"/>
              </a:rPr>
              <a:t>upon</a:t>
            </a:r>
          </a:p>
          <a:p>
            <a:pPr algn="just"/>
            <a:endParaRPr lang="en-US" sz="3600" dirty="0">
              <a:solidFill>
                <a:srgbClr val="FF0000"/>
              </a:solidFill>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pPr>
            <a:r>
              <a:rPr lang="en-US" sz="3600" dirty="0">
                <a:latin typeface="Times New Roman" panose="02020603050405020304" pitchFamily="18" charset="0"/>
                <a:cs typeface="Times New Roman" panose="02020603050405020304" pitchFamily="18" charset="0"/>
              </a:rPr>
              <a:t>The degree of interorganizational dependence in terms of resource (e.g., financial, human capital, and intellectual properties such as technology, trademark, trade secret/formula, and know-how). </a:t>
            </a:r>
            <a:endParaRPr lang="en-US" sz="3600" dirty="0" smtClean="0">
              <a:latin typeface="Times New Roman" panose="02020603050405020304" pitchFamily="18" charset="0"/>
              <a:cs typeface="Times New Roman" panose="02020603050405020304" pitchFamily="18" charset="0"/>
            </a:endParaRPr>
          </a:p>
          <a:p>
            <a:pPr marL="514350" indent="-514350" algn="just">
              <a:buFont typeface="Arial" panose="020B0604020202020204" pitchFamily="34" charset="0"/>
              <a:buAutoNum type="arabicPeriod"/>
            </a:pPr>
            <a:endParaRPr lang="en-US" sz="3600" dirty="0">
              <a:latin typeface="Times New Roman" panose="02020603050405020304" pitchFamily="18" charset="0"/>
              <a:cs typeface="Times New Roman" panose="02020603050405020304" pitchFamily="18" charset="0"/>
            </a:endParaRPr>
          </a:p>
          <a:p>
            <a:pPr marL="571500" indent="-571500" algn="just">
              <a:buFont typeface="Wingdings" panose="05000000000000000000" pitchFamily="2" charset="2"/>
              <a:buChar char="§"/>
            </a:pP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The complexity of alliance task coordination and inter-partner interaction.</a:t>
            </a:r>
          </a:p>
        </p:txBody>
      </p:sp>
    </p:spTree>
    <p:extLst>
      <p:ext uri="{BB962C8B-B14F-4D97-AF65-F5344CB8AC3E}">
        <p14:creationId xmlns:p14="http://schemas.microsoft.com/office/powerpoint/2010/main" val="2964505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365712"/>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07551" y="512712"/>
            <a:ext cx="3164649" cy="584775"/>
          </a:xfrm>
          <a:prstGeom prst="rect">
            <a:avLst/>
          </a:prstGeom>
        </p:spPr>
        <p:txBody>
          <a:bodyPr wrap="none">
            <a:spAutoFit/>
          </a:bodyPr>
          <a:lstStyle/>
          <a:p>
            <a:r>
              <a:rPr lang="en-US" sz="3200" b="1" dirty="0">
                <a:solidFill>
                  <a:srgbClr val="4472C4"/>
                </a:solidFill>
              </a:rPr>
              <a:t>Types of alliances</a:t>
            </a:r>
          </a:p>
        </p:txBody>
      </p:sp>
      <p:sp>
        <p:nvSpPr>
          <p:cNvPr id="9" name="Rectangle 8"/>
          <p:cNvSpPr/>
          <p:nvPr/>
        </p:nvSpPr>
        <p:spPr>
          <a:xfrm>
            <a:off x="421774" y="1642519"/>
            <a:ext cx="11430000" cy="4524315"/>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Technical Training: </a:t>
            </a:r>
            <a:endParaRPr lang="en-US" sz="3200" b="1"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a:t>
            </a:r>
            <a:r>
              <a:rPr lang="en-US" sz="3200" dirty="0" smtClean="0">
                <a:latin typeface="Times New Roman" panose="02020603050405020304" pitchFamily="18" charset="0"/>
                <a:cs typeface="Times New Roman" panose="02020603050405020304" pitchFamily="18" charset="0"/>
              </a:rPr>
              <a:t>irm </a:t>
            </a:r>
            <a:r>
              <a:rPr lang="en-US" sz="3200" dirty="0">
                <a:latin typeface="Times New Roman" panose="02020603050405020304" pitchFamily="18" charset="0"/>
                <a:cs typeface="Times New Roman" panose="02020603050405020304" pitchFamily="18" charset="0"/>
              </a:rPr>
              <a:t>provides technical training service/program to a trainee firm in a short duration.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technology or training service provider is compensated with a lump-sum service fee.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technical training agreement is commonly used in high-tech industries (e.g., telecommunication and aircraft) where knowledge transferring and skills learning are involved in the manufacturing process and product. </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49144" y="928151"/>
            <a:ext cx="1163168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249145" y="1201615"/>
            <a:ext cx="11474769" cy="5016758"/>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Contract Manufacturing/Assembly Agreement: </a:t>
            </a:r>
            <a:endParaRPr lang="en-US" sz="3200" b="1"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It </a:t>
            </a:r>
            <a:r>
              <a:rPr lang="en-US" sz="3200" dirty="0">
                <a:latin typeface="Times New Roman" panose="02020603050405020304" pitchFamily="18" charset="0"/>
                <a:cs typeface="Times New Roman" panose="02020603050405020304" pitchFamily="18" charset="0"/>
              </a:rPr>
              <a:t>is associated with the </a:t>
            </a:r>
            <a:r>
              <a:rPr lang="en-US" sz="3200" dirty="0" smtClean="0">
                <a:latin typeface="Times New Roman" panose="02020603050405020304" pitchFamily="18" charset="0"/>
                <a:cs typeface="Times New Roman" panose="02020603050405020304" pitchFamily="18" charset="0"/>
              </a:rPr>
              <a:t>outsourcing </a:t>
            </a:r>
            <a:r>
              <a:rPr lang="en-US" sz="3200" dirty="0">
                <a:latin typeface="Times New Roman" panose="02020603050405020304" pitchFamily="18" charset="0"/>
                <a:cs typeface="Times New Roman" panose="02020603050405020304" pitchFamily="18" charset="0"/>
              </a:rPr>
              <a:t>of manufacturing/assembly of products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contract manufacturer with its own manufacturing capability designs and builds a product on behalf of </a:t>
            </a:r>
            <a:r>
              <a:rPr lang="en-US" sz="3200" dirty="0" smtClean="0">
                <a:latin typeface="Times New Roman" panose="02020603050405020304" pitchFamily="18" charset="0"/>
                <a:cs typeface="Times New Roman" panose="02020603050405020304" pitchFamily="18" charset="0"/>
              </a:rPr>
              <a:t>customers.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By outsourcing product manufacturing/assembly to contract </a:t>
            </a:r>
            <a:r>
              <a:rPr lang="en-US" sz="3200" dirty="0" smtClean="0">
                <a:latin typeface="Times New Roman" panose="02020603050405020304" pitchFamily="18" charset="0"/>
                <a:cs typeface="Times New Roman" panose="02020603050405020304" pitchFamily="18" charset="0"/>
              </a:rPr>
              <a:t>manufacturers, </a:t>
            </a:r>
            <a:r>
              <a:rPr lang="en-US" sz="3200" dirty="0">
                <a:latin typeface="Times New Roman" panose="02020603050405020304" pitchFamily="18" charset="0"/>
                <a:cs typeface="Times New Roman" panose="02020603050405020304" pitchFamily="18" charset="0"/>
              </a:rPr>
              <a:t>customers can quickly achieve economies of scale (i.e., mass production</a:t>
            </a:r>
            <a:r>
              <a:rPr lang="en-US" sz="3200" dirty="0" smtClean="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while reducing production costs and then better respond increased demands. </a:t>
            </a: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83676" y="1537956"/>
            <a:ext cx="11430000" cy="4524315"/>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Patent Licensing: </a:t>
            </a:r>
            <a:endParaRPr lang="en-US" sz="3200" b="1" dirty="0" smtClean="0">
              <a:latin typeface="Times New Roman" panose="02020603050405020304" pitchFamily="18" charset="0"/>
              <a:cs typeface="Times New Roman" panose="02020603050405020304" pitchFamily="18" charset="0"/>
            </a:endParaRPr>
          </a:p>
          <a:p>
            <a:pPr algn="just"/>
            <a:endParaRPr lang="en-US" sz="3200" b="1"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Patent/technology </a:t>
            </a:r>
            <a:r>
              <a:rPr lang="en-US" sz="3200" dirty="0">
                <a:latin typeface="Times New Roman" panose="02020603050405020304" pitchFamily="18" charset="0"/>
                <a:cs typeface="Times New Roman" panose="02020603050405020304" pitchFamily="18" charset="0"/>
              </a:rPr>
              <a:t>licensing is widely used in high-tech industries such as biopharmaceuticals where a licensor grants a licensee the right to use and distribute (e.g., sell and sublicense) its technology as a </a:t>
            </a:r>
            <a:r>
              <a:rPr lang="en-US" sz="3200" dirty="0" smtClean="0">
                <a:latin typeface="Times New Roman" panose="02020603050405020304" pitchFamily="18" charset="0"/>
                <a:cs typeface="Times New Roman" panose="02020603050405020304" pitchFamily="18" charset="0"/>
              </a:rPr>
              <a:t>patent.</a:t>
            </a:r>
          </a:p>
          <a:p>
            <a:pPr marL="457200" indent="-457200" algn="just">
              <a:buFont typeface="Wingdings" panose="05000000000000000000" pitchFamily="2" charset="2"/>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Not </a:t>
            </a:r>
            <a:r>
              <a:rPr lang="en-US" sz="3200" dirty="0">
                <a:latin typeface="Times New Roman" panose="02020603050405020304" pitchFamily="18" charset="0"/>
                <a:cs typeface="Times New Roman" panose="02020603050405020304" pitchFamily="18" charset="0"/>
              </a:rPr>
              <a:t>only does patent licensing allow the licensee to get access to unique technology, but it also helps reduce R&amp;D investments. </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5674" y="1385768"/>
            <a:ext cx="11831590" cy="4679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99315" y="1417083"/>
            <a:ext cx="11681510" cy="4524315"/>
          </a:xfrm>
          <a:prstGeom prst="rect">
            <a:avLst/>
          </a:prstGeom>
        </p:spPr>
        <p:txBody>
          <a:bodyPr wrap="square">
            <a:spAutoFit/>
          </a:bodyPr>
          <a:lstStyle/>
          <a:p>
            <a:pPr algn="just"/>
            <a:r>
              <a:rPr lang="en-US" sz="3200" b="1" dirty="0"/>
              <a:t>Franchising: </a:t>
            </a:r>
            <a:endParaRPr lang="en-US" sz="3200" b="1" dirty="0" smtClean="0"/>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Franchisors </a:t>
            </a:r>
            <a:r>
              <a:rPr lang="en-US" sz="3200" dirty="0">
                <a:latin typeface="Times New Roman" panose="02020603050405020304" pitchFamily="18" charset="0"/>
                <a:cs typeface="Times New Roman" panose="02020603050405020304" pitchFamily="18" charset="0"/>
              </a:rPr>
              <a:t>grant franchisees the right to use a package of business services including trademark/logo, trade secret, management (e.g., organizing, operating, and training), and </a:t>
            </a:r>
            <a:r>
              <a:rPr lang="en-US" sz="3200" dirty="0" smtClean="0">
                <a:latin typeface="Times New Roman" panose="02020603050405020304" pitchFamily="18" charset="0"/>
                <a:cs typeface="Times New Roman" panose="02020603050405020304" pitchFamily="18" charset="0"/>
              </a:rPr>
              <a:t>merchandising</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franchisees </a:t>
            </a:r>
            <a:r>
              <a:rPr lang="en-US" sz="3200" dirty="0">
                <a:latin typeface="Times New Roman" panose="02020603050405020304" pitchFamily="18" charset="0"/>
                <a:cs typeface="Times New Roman" panose="02020603050405020304" pitchFamily="18" charset="0"/>
              </a:rPr>
              <a:t>pay an initial franchise/signing fee as well as a royalty as a percentage of their revenues </a:t>
            </a:r>
            <a:r>
              <a:rPr lang="en-US" sz="3200" dirty="0" smtClean="0">
                <a:latin typeface="Times New Roman" panose="02020603050405020304" pitchFamily="18" charset="0"/>
                <a:cs typeface="Times New Roman" panose="02020603050405020304" pitchFamily="18" charset="0"/>
              </a:rPr>
              <a:t>or </a:t>
            </a:r>
            <a:r>
              <a:rPr lang="en-US" sz="3200" dirty="0">
                <a:latin typeface="Times New Roman" panose="02020603050405020304" pitchFamily="18" charset="0"/>
                <a:cs typeface="Times New Roman" panose="02020603050405020304" pitchFamily="18" charset="0"/>
              </a:rPr>
              <a:t>profits. Given the financial benefits and relatively low financial risks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franchising allows a firm to expand its business quickly across </a:t>
            </a:r>
            <a:r>
              <a:rPr lang="en-US" sz="3200" dirty="0" smtClean="0">
                <a:latin typeface="Times New Roman" panose="02020603050405020304" pitchFamily="18" charset="0"/>
                <a:cs typeface="Times New Roman" panose="02020603050405020304" pitchFamily="18" charset="0"/>
              </a:rPr>
              <a:t>geographically </a:t>
            </a:r>
            <a:r>
              <a:rPr lang="en-US" sz="3200" dirty="0">
                <a:latin typeface="Times New Roman" panose="02020603050405020304" pitchFamily="18" charset="0"/>
                <a:cs typeface="Times New Roman" panose="02020603050405020304" pitchFamily="18" charset="0"/>
              </a:rPr>
              <a:t>diverse markets. </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1" y="1283032"/>
            <a:ext cx="11831590" cy="50863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3196" y="1556811"/>
            <a:ext cx="11430000"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Franchising is widely used in the food/drink and hospitality industry; a typical example of franchise includes McDonald’s, Dunkin donuts, and Hilton international</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However, it is hard to distinguish whether a business chain is franchised, licensed, or company-owned because firms prefer to use a mixed alliance strategy in order to be able to better respond challenging global business environments.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McDonald’s</a:t>
            </a:r>
            <a:r>
              <a:rPr lang="en-US" sz="3200" dirty="0">
                <a:latin typeface="Times New Roman" panose="02020603050405020304" pitchFamily="18" charset="0"/>
                <a:cs typeface="Times New Roman" panose="02020603050405020304" pitchFamily="18" charset="0"/>
              </a:rPr>
              <a:t>, for instance, opened 73 restaurants in Russia in </a:t>
            </a:r>
            <a:r>
              <a:rPr lang="en-US" sz="3200" dirty="0" smtClean="0">
                <a:latin typeface="Times New Roman" panose="02020603050405020304" pitchFamily="18" charset="0"/>
                <a:cs typeface="Times New Roman" panose="02020603050405020304" pitchFamily="18" charset="0"/>
              </a:rPr>
              <a:t>2016. </a:t>
            </a:r>
            <a:r>
              <a:rPr lang="en-US" sz="3200" dirty="0">
                <a:latin typeface="Times New Roman" panose="02020603050405020304" pitchFamily="18" charset="0"/>
                <a:cs typeface="Times New Roman" panose="02020603050405020304" pitchFamily="18" charset="0"/>
              </a:rPr>
              <a:t>Of those, 65 are company-owned (not franchised). </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0037" y="1446163"/>
            <a:ext cx="11558587" cy="4524315"/>
          </a:xfrm>
          <a:prstGeom prst="rect">
            <a:avLst/>
          </a:prstGeom>
        </p:spPr>
        <p:txBody>
          <a:bodyPr wrap="square">
            <a:spAutoFit/>
          </a:bodyPr>
          <a:lstStyle/>
          <a:p>
            <a:pPr algn="just"/>
            <a:r>
              <a:rPr lang="en-US" sz="3200" b="1" dirty="0"/>
              <a:t>Know-How Licensing: </a:t>
            </a:r>
            <a:endParaRPr lang="en-US" sz="3200" b="1" dirty="0" smtClean="0"/>
          </a:p>
          <a:p>
            <a:pPr algn="just"/>
            <a:endParaRPr lang="en-US" sz="3200" b="1" dirty="0"/>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Know-how </a:t>
            </a:r>
            <a:r>
              <a:rPr lang="en-US" sz="3200" dirty="0">
                <a:latin typeface="Times New Roman" panose="02020603050405020304" pitchFamily="18" charset="0"/>
                <a:cs typeface="Times New Roman" panose="02020603050405020304" pitchFamily="18" charset="0"/>
              </a:rPr>
              <a:t>licensing is different from patent licensing in a way that know-how licensing is associated with “tacit” knowledge which is not simply codifiable, imitable, and </a:t>
            </a:r>
            <a:r>
              <a:rPr lang="en-US" sz="3200" dirty="0" smtClean="0">
                <a:latin typeface="Times New Roman" panose="02020603050405020304" pitchFamily="18" charset="0"/>
                <a:cs typeface="Times New Roman" panose="02020603050405020304" pitchFamily="18" charset="0"/>
              </a:rPr>
              <a:t>teachable .</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the knowledge transfer process (in terms of </a:t>
            </a:r>
            <a:r>
              <a:rPr lang="en-US" sz="3200" dirty="0" smtClean="0">
                <a:latin typeface="Times New Roman" panose="02020603050405020304" pitchFamily="18" charset="0"/>
                <a:cs typeface="Times New Roman" panose="02020603050405020304" pitchFamily="18" charset="0"/>
              </a:rPr>
              <a:t>teach ability </a:t>
            </a:r>
            <a:r>
              <a:rPr lang="en-US" sz="3200" dirty="0">
                <a:latin typeface="Times New Roman" panose="02020603050405020304" pitchFamily="18" charset="0"/>
                <a:cs typeface="Times New Roman" panose="02020603050405020304" pitchFamily="18" charset="0"/>
              </a:rPr>
              <a:t>and learning) becomes more difficult, protracted, or even uncertain as the tacitness of knowledge in licensing </a:t>
            </a:r>
            <a:r>
              <a:rPr lang="en-US" sz="3200" dirty="0" smtClean="0">
                <a:latin typeface="Times New Roman" panose="02020603050405020304" pitchFamily="18" charset="0"/>
                <a:cs typeface="Times New Roman" panose="02020603050405020304" pitchFamily="18" charset="0"/>
              </a:rPr>
              <a:t>contract </a:t>
            </a:r>
            <a:r>
              <a:rPr lang="en-US" sz="3200" dirty="0">
                <a:latin typeface="Times New Roman" panose="02020603050405020304" pitchFamily="18" charset="0"/>
                <a:cs typeface="Times New Roman" panose="02020603050405020304" pitchFamily="18" charset="0"/>
              </a:rPr>
              <a:t>increases.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To </a:t>
            </a:r>
            <a:r>
              <a:rPr lang="en-US" sz="3200" dirty="0">
                <a:latin typeface="Times New Roman" panose="02020603050405020304" pitchFamily="18" charset="0"/>
                <a:cs typeface="Times New Roman" panose="02020603050405020304" pitchFamily="18" charset="0"/>
              </a:rPr>
              <a:t>access deeply embedded or tacit knowledge in a partner firm</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9233" y="1265841"/>
            <a:ext cx="11344275" cy="5016758"/>
          </a:xfrm>
          <a:prstGeom prst="rect">
            <a:avLst/>
          </a:prstGeom>
        </p:spPr>
        <p:txBody>
          <a:bodyPr wrap="square">
            <a:spAutoFit/>
          </a:bodyPr>
          <a:lstStyle/>
          <a:p>
            <a:pPr algn="just"/>
            <a:r>
              <a:rPr lang="en-US" sz="3200" b="1" dirty="0" smtClean="0"/>
              <a:t>Management </a:t>
            </a:r>
            <a:r>
              <a:rPr lang="en-US" sz="3200" b="1" dirty="0"/>
              <a:t>Service Agreement: </a:t>
            </a:r>
            <a:endParaRPr lang="en-US" sz="3200" b="1" dirty="0" smtClean="0"/>
          </a:p>
          <a:p>
            <a:pPr algn="just"/>
            <a:endParaRPr lang="en-US" sz="3200" b="1" dirty="0"/>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management service contract is a </a:t>
            </a:r>
            <a:r>
              <a:rPr lang="en-US" sz="3200" dirty="0" smtClean="0">
                <a:latin typeface="Times New Roman" panose="02020603050405020304" pitchFamily="18" charset="0"/>
                <a:cs typeface="Times New Roman" panose="02020603050405020304" pitchFamily="18" charset="0"/>
              </a:rPr>
              <a:t>long-term </a:t>
            </a:r>
            <a:r>
              <a:rPr lang="en-US" sz="3200" dirty="0">
                <a:latin typeface="Times New Roman" panose="02020603050405020304" pitchFamily="18" charset="0"/>
                <a:cs typeface="Times New Roman" panose="02020603050405020304" pitchFamily="18" charset="0"/>
              </a:rPr>
              <a:t>agreement of up to 10  years or even longer (unless terminated early</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management service provider provides a partner a broad scope of business operating services including day-to-day management/operation (e.g., human resource management), fiscal/procurement (e.g., finance, accounting, and budget), marketing/sales, and business consulting service. </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35279" y="1280699"/>
            <a:ext cx="11648711" cy="5011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57904" y="1524508"/>
            <a:ext cx="10698753" cy="4524315"/>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And since the service includes day-to-day management operation consulting services, the degree of inter-partner interaction and task coordination is relatively high</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 example of management service agreement can be found in the hospitality industry, where legal owners of the property and real estate enter into a contract with the hotel firm to run and operate the hotel on a day-to-day basis, usually under the latter’s internationally recognized name </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59079" y="1307874"/>
            <a:ext cx="11724911" cy="4984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5915" y="1386449"/>
            <a:ext cx="11272836" cy="5016758"/>
          </a:xfrm>
          <a:prstGeom prst="rect">
            <a:avLst/>
          </a:prstGeom>
        </p:spPr>
        <p:txBody>
          <a:bodyPr wrap="square">
            <a:spAutoFit/>
          </a:bodyPr>
          <a:lstStyle/>
          <a:p>
            <a:pPr algn="just"/>
            <a:r>
              <a:rPr lang="en-US" sz="3200" b="1" dirty="0"/>
              <a:t>Cooperative Agreement: </a:t>
            </a:r>
            <a:endParaRPr lang="en-US" sz="3200" b="1" dirty="0" smtClean="0"/>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Cooperative </a:t>
            </a:r>
            <a:r>
              <a:rPr lang="en-US" sz="3200" dirty="0">
                <a:latin typeface="Times New Roman" panose="02020603050405020304" pitchFamily="18" charset="0"/>
                <a:cs typeface="Times New Roman" panose="02020603050405020304" pitchFamily="18" charset="0"/>
              </a:rPr>
              <a:t>agreement refers to non-equity-based contractual agreements (without the creation of a legal entity) between partners for joint activities such as coproduction and joint R&amp;D (joint research and joint development</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the goal of the cooperative agreement is to share the cost and risk of production and R&amp;D.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companies can reduce manufacturing costs through a co-production agreement, whereby each partner is responsible to produce a specific product (or part). </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5100" y="1575714"/>
            <a:ext cx="11515725" cy="4524315"/>
          </a:xfrm>
          <a:prstGeom prst="rect">
            <a:avLst/>
          </a:prstGeom>
        </p:spPr>
        <p:txBody>
          <a:bodyPr wrap="square">
            <a:spAutoFit/>
          </a:bodyPr>
          <a:lstStyle/>
          <a:p>
            <a:pPr algn="just"/>
            <a:r>
              <a:rPr lang="en-US" sz="3200" b="1" dirty="0"/>
              <a:t>Equity Joint Venture</a:t>
            </a:r>
            <a:r>
              <a:rPr lang="en-US" sz="3200" b="1" dirty="0" smtClean="0"/>
              <a:t>:</a:t>
            </a:r>
          </a:p>
          <a:p>
            <a:pPr marL="457200" indent="-457200" algn="just">
              <a:buFont typeface="Arial" panose="020B0604020202020204" pitchFamily="34" charset="0"/>
              <a:buChar char="•"/>
            </a:pPr>
            <a:r>
              <a:rPr lang="en-US" sz="3200" b="1" dirty="0" smtClean="0"/>
              <a:t> </a:t>
            </a:r>
            <a:r>
              <a:rPr lang="en-US" sz="3200" dirty="0">
                <a:latin typeface="Times New Roman" panose="02020603050405020304" pitchFamily="18" charset="0"/>
                <a:cs typeface="Times New Roman" panose="02020603050405020304" pitchFamily="18" charset="0"/>
              </a:rPr>
              <a:t>As opposed to a contractual (non-equity-based) alliance, equity joint venture (EJV) refers to the creation of an independent legal entity by two (or more) partnering firms.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Partners </a:t>
            </a:r>
            <a:r>
              <a:rPr lang="en-US" sz="3200" dirty="0">
                <a:latin typeface="Times New Roman" panose="02020603050405020304" pitchFamily="18" charset="0"/>
                <a:cs typeface="Times New Roman" panose="02020603050405020304" pitchFamily="18" charset="0"/>
              </a:rPr>
              <a:t>usually pool complementary resources to pursue common business goals and objectives of a venture.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due to its organizational embeddedness (i.e., hierarchical organizational structure), the partners can have the greatest degree of </a:t>
            </a:r>
            <a:r>
              <a:rPr lang="en-US" sz="3200" dirty="0" smtClean="0">
                <a:latin typeface="Times New Roman" panose="02020603050405020304" pitchFamily="18" charset="0"/>
                <a:cs typeface="Times New Roman" panose="02020603050405020304" pitchFamily="18" charset="0"/>
              </a:rPr>
              <a:t>interaction.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00025" y="1610200"/>
            <a:ext cx="11658599" cy="4401205"/>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number of electric vehicles on the road rocketed to 2 million in 2016 after being virtually non-existent just five years </a:t>
            </a:r>
            <a:r>
              <a:rPr lang="en-US" sz="2800" dirty="0" smtClean="0">
                <a:latin typeface="Times New Roman" panose="02020603050405020304" pitchFamily="18" charset="0"/>
                <a:cs typeface="Times New Roman" panose="02020603050405020304" pitchFamily="18" charset="0"/>
              </a:rPr>
              <a:t>ago </a:t>
            </a:r>
            <a:r>
              <a:rPr lang="en-US" sz="2800" dirty="0">
                <a:latin typeface="Times New Roman" panose="02020603050405020304" pitchFamily="18" charset="0"/>
                <a:cs typeface="Times New Roman" panose="02020603050405020304" pitchFamily="18" charset="0"/>
              </a:rPr>
              <a:t>In 2014, Tesla Inc., an American electric vehicle (EV) manufacturer, has announced an alliance agreement with Panasonic to manufacture battery </a:t>
            </a:r>
            <a:r>
              <a:rPr lang="en-US" sz="2800" dirty="0" smtClean="0">
                <a:latin typeface="Times New Roman" panose="02020603050405020304" pitchFamily="18" charset="0"/>
                <a:cs typeface="Times New Roman" panose="02020603050405020304" pitchFamily="18" charset="0"/>
              </a:rPr>
              <a:t>cells.</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two companies are jointly investing in a new $5 billion battery production </a:t>
            </a:r>
            <a:r>
              <a:rPr lang="en-US" sz="2800" dirty="0" smtClean="0">
                <a:latin typeface="Times New Roman" panose="02020603050405020304" pitchFamily="18" charset="0"/>
                <a:cs typeface="Times New Roman" panose="02020603050405020304" pitchFamily="18" charset="0"/>
              </a:rPr>
              <a:t>facility </a:t>
            </a:r>
            <a:r>
              <a:rPr lang="en-US" sz="2800" dirty="0">
                <a:latin typeface="Times New Roman" panose="02020603050405020304" pitchFamily="18" charset="0"/>
                <a:cs typeface="Times New Roman" panose="02020603050405020304" pitchFamily="18" charset="0"/>
              </a:rPr>
              <a:t>(i.e., Tesla </a:t>
            </a:r>
            <a:r>
              <a:rPr lang="en-US" sz="2800" dirty="0" smtClean="0">
                <a:latin typeface="Times New Roman" panose="02020603050405020304" pitchFamily="18" charset="0"/>
                <a:cs typeface="Times New Roman" panose="02020603050405020304" pitchFamily="18" charset="0"/>
              </a:rPr>
              <a:t>Giga factory</a:t>
            </a:r>
            <a:r>
              <a:rPr lang="en-US" sz="2800" dirty="0">
                <a:latin typeface="Times New Roman" panose="02020603050405020304" pitchFamily="18" charset="0"/>
                <a:cs typeface="Times New Roman" panose="02020603050405020304" pitchFamily="18" charset="0"/>
              </a:rPr>
              <a:t>) where the companies intend to work together to integrate battery precursor material, cell, module, and battery pack production at a site near Reno, Nevada. Previously, Tesla buys battery cells from Panasonic in Japan which ships them to Tesla’s factory in California</a:t>
            </a:r>
          </a:p>
        </p:txBody>
      </p:sp>
      <p:sp>
        <p:nvSpPr>
          <p:cNvPr id="2" name="Rectangle 1"/>
          <p:cNvSpPr/>
          <p:nvPr/>
        </p:nvSpPr>
        <p:spPr>
          <a:xfrm>
            <a:off x="1909489" y="485263"/>
            <a:ext cx="4082080" cy="523220"/>
          </a:xfrm>
          <a:prstGeom prst="rect">
            <a:avLst/>
          </a:prstGeom>
        </p:spPr>
        <p:txBody>
          <a:bodyPr wrap="none">
            <a:spAutoFit/>
          </a:bodyPr>
          <a:lstStyle/>
          <a:p>
            <a:pPr algn="just"/>
            <a:r>
              <a:rPr lang="en-US" sz="2800" b="1" dirty="0" smtClean="0">
                <a:solidFill>
                  <a:srgbClr val="4472C4"/>
                </a:solidFill>
              </a:rPr>
              <a:t>Example of  </a:t>
            </a:r>
            <a:r>
              <a:rPr lang="en-US" sz="2800" b="1" dirty="0">
                <a:solidFill>
                  <a:srgbClr val="4472C4"/>
                </a:solidFill>
              </a:rPr>
              <a:t>Joint Venture:</a:t>
            </a:r>
          </a:p>
        </p:txBody>
      </p:sp>
    </p:spTree>
    <p:extLst>
      <p:ext uri="{BB962C8B-B14F-4D97-AF65-F5344CB8AC3E}">
        <p14:creationId xmlns:p14="http://schemas.microsoft.com/office/powerpoint/2010/main" val="886919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06681" y="1261406"/>
            <a:ext cx="11774144" cy="5016758"/>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Tesla faces at least two critical hurdles that make the business model of importing batteries from Japan and assembling them in the factory costly to maintain</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(1) </a:t>
            </a:r>
            <a:r>
              <a:rPr lang="en-US" sz="3200" dirty="0">
                <a:solidFill>
                  <a:srgbClr val="0070C0"/>
                </a:solidFill>
                <a:latin typeface="Times New Roman" panose="02020603050405020304" pitchFamily="18" charset="0"/>
                <a:cs typeface="Times New Roman" panose="02020603050405020304" pitchFamily="18" charset="0"/>
              </a:rPr>
              <a:t>mass production of electric vehicles and </a:t>
            </a:r>
            <a:endParaRPr lang="en-US" sz="3200" dirty="0" smtClean="0">
              <a:solidFill>
                <a:srgbClr val="0070C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2) </a:t>
            </a:r>
            <a:r>
              <a:rPr lang="en-US" sz="3200" dirty="0">
                <a:solidFill>
                  <a:srgbClr val="0070C0"/>
                </a:solidFill>
                <a:latin typeface="Times New Roman" panose="02020603050405020304" pitchFamily="18" charset="0"/>
                <a:cs typeface="Times New Roman" panose="02020603050405020304" pitchFamily="18" charset="0"/>
              </a:rPr>
              <a:t>delivery of assembled vehicles to customers </a:t>
            </a:r>
            <a:r>
              <a:rPr lang="en-US" sz="3200" dirty="0">
                <a:latin typeface="Times New Roman" panose="02020603050405020304" pitchFamily="18" charset="0"/>
                <a:cs typeface="Times New Roman" panose="02020603050405020304" pitchFamily="18" charset="0"/>
              </a:rPr>
              <a:t>in a timely manner.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But </a:t>
            </a:r>
            <a:r>
              <a:rPr lang="en-US" sz="3200" dirty="0">
                <a:latin typeface="Times New Roman" panose="02020603050405020304" pitchFamily="18" charset="0"/>
                <a:cs typeface="Times New Roman" panose="02020603050405020304" pitchFamily="18" charset="0"/>
              </a:rPr>
              <a:t>the Joint Venture agreement between Tesla and Panasonic allows Tesla to reduce manufacturing costs since Panasonic puts a huge amount of capital resource into the </a:t>
            </a:r>
            <a:r>
              <a:rPr lang="en-US" sz="3200" dirty="0" smtClean="0">
                <a:latin typeface="Times New Roman" panose="02020603050405020304" pitchFamily="18" charset="0"/>
                <a:cs typeface="Times New Roman" panose="02020603050405020304" pitchFamily="18" charset="0"/>
              </a:rPr>
              <a:t>Giga factory </a:t>
            </a:r>
            <a:r>
              <a:rPr lang="en-US" sz="3200" dirty="0">
                <a:latin typeface="Times New Roman" panose="02020603050405020304" pitchFamily="18" charset="0"/>
                <a:cs typeface="Times New Roman" panose="02020603050405020304" pitchFamily="18" charset="0"/>
              </a:rPr>
              <a:t>for installation of its own production equipment and management of its own employees.</a:t>
            </a:r>
          </a:p>
        </p:txBody>
      </p:sp>
    </p:spTree>
    <p:extLst>
      <p:ext uri="{BB962C8B-B14F-4D97-AF65-F5344CB8AC3E}">
        <p14:creationId xmlns:p14="http://schemas.microsoft.com/office/powerpoint/2010/main" val="2702535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8121" y="1685495"/>
            <a:ext cx="1178587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64530" y="604161"/>
            <a:ext cx="5192447" cy="523220"/>
          </a:xfrm>
          <a:prstGeom prst="rect">
            <a:avLst/>
          </a:prstGeom>
        </p:spPr>
        <p:txBody>
          <a:bodyPr wrap="none">
            <a:spAutoFit/>
          </a:bodyPr>
          <a:lstStyle/>
          <a:p>
            <a:r>
              <a:rPr lang="en-US" sz="2800" b="1" dirty="0" smtClean="0">
                <a:solidFill>
                  <a:srgbClr val="4472C4"/>
                </a:solidFill>
              </a:rPr>
              <a:t>motivations </a:t>
            </a:r>
            <a:r>
              <a:rPr lang="en-US" sz="2800" b="1" dirty="0">
                <a:solidFill>
                  <a:srgbClr val="4472C4"/>
                </a:solidFill>
              </a:rPr>
              <a:t>for strategic alliances</a:t>
            </a:r>
          </a:p>
        </p:txBody>
      </p:sp>
      <p:sp>
        <p:nvSpPr>
          <p:cNvPr id="9" name="Content Placeholder 2"/>
          <p:cNvSpPr txBox="1">
            <a:spLocks/>
          </p:cNvSpPr>
          <p:nvPr/>
        </p:nvSpPr>
        <p:spPr>
          <a:xfrm>
            <a:off x="342899" y="1825625"/>
            <a:ext cx="11129963" cy="46751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Reduce risk and cost of R&amp;D.</a:t>
            </a: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 Achieve economies of scale. </a:t>
            </a: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Get access to unique resources (e.g., technology).</a:t>
            </a: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 Overcome (international) investment barriers.</a:t>
            </a: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 Facilitate international expansion.</a:t>
            </a: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 • Gain advantages of vertical quasi-integration</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1463" y="1610200"/>
            <a:ext cx="11196637" cy="954107"/>
          </a:xfrm>
          <a:prstGeom prst="rect">
            <a:avLst/>
          </a:prstGeom>
        </p:spPr>
        <p:txBody>
          <a:bodyPr wrap="square">
            <a:spAutoFit/>
          </a:bodyPr>
          <a:lstStyle/>
          <a:p>
            <a:r>
              <a:rPr lang="en-US" sz="2800" dirty="0">
                <a:solidFill>
                  <a:srgbClr val="0070C0"/>
                </a:solidFill>
                <a:latin typeface="Times New Roman" panose="02020603050405020304" pitchFamily="18" charset="0"/>
                <a:cs typeface="Times New Roman" panose="02020603050405020304" pitchFamily="18" charset="0"/>
              </a:rPr>
              <a:t>First, </a:t>
            </a:r>
            <a:r>
              <a:rPr lang="en-US" sz="2800" dirty="0">
                <a:latin typeface="Times New Roman" panose="02020603050405020304" pitchFamily="18" charset="0"/>
                <a:cs typeface="Times New Roman" panose="02020603050405020304" pitchFamily="18" charset="0"/>
              </a:rPr>
              <a:t>technological knowledge (or technology itself) is a basic resource of </a:t>
            </a:r>
            <a:r>
              <a:rPr lang="en-US" sz="2800" dirty="0" smtClean="0">
                <a:latin typeface="Times New Roman" panose="02020603050405020304" pitchFamily="18" charset="0"/>
                <a:cs typeface="Times New Roman" panose="02020603050405020304" pitchFamily="18" charset="0"/>
              </a:rPr>
              <a:t>competitive </a:t>
            </a:r>
            <a:r>
              <a:rPr lang="en-US" sz="2800" dirty="0">
                <a:latin typeface="Times New Roman" panose="02020603050405020304" pitchFamily="18" charset="0"/>
                <a:cs typeface="Times New Roman" panose="02020603050405020304" pitchFamily="18" charset="0"/>
              </a:rPr>
              <a:t>advantage, particularly for firms in high-tech industries.</a:t>
            </a:r>
          </a:p>
        </p:txBody>
      </p:sp>
      <p:sp>
        <p:nvSpPr>
          <p:cNvPr id="9" name="Rectangle 8"/>
          <p:cNvSpPr/>
          <p:nvPr/>
        </p:nvSpPr>
        <p:spPr>
          <a:xfrm>
            <a:off x="271463" y="3146103"/>
            <a:ext cx="11670697" cy="954107"/>
          </a:xfrm>
          <a:prstGeom prst="rect">
            <a:avLst/>
          </a:prstGeom>
        </p:spPr>
        <p:txBody>
          <a:bodyPr wrap="square">
            <a:spAutoFit/>
          </a:bodyPr>
          <a:lstStyle/>
          <a:p>
            <a:pPr algn="just"/>
            <a:r>
              <a:rPr lang="en-US" sz="2800" dirty="0">
                <a:solidFill>
                  <a:srgbClr val="0070C0"/>
                </a:solidFill>
                <a:latin typeface="Times New Roman" panose="02020603050405020304" pitchFamily="18" charset="0"/>
                <a:cs typeface="Times New Roman" panose="02020603050405020304" pitchFamily="18" charset="0"/>
              </a:rPr>
              <a:t>Second,</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firms can quickly achieve economies of scale through alliance collaboration. </a:t>
            </a:r>
          </a:p>
        </p:txBody>
      </p:sp>
      <p:sp>
        <p:nvSpPr>
          <p:cNvPr id="11" name="Rectangle 10"/>
          <p:cNvSpPr/>
          <p:nvPr/>
        </p:nvSpPr>
        <p:spPr>
          <a:xfrm>
            <a:off x="271463" y="4682007"/>
            <a:ext cx="11670697" cy="1384995"/>
          </a:xfrm>
          <a:prstGeom prst="rect">
            <a:avLst/>
          </a:prstGeom>
        </p:spPr>
        <p:txBody>
          <a:bodyPr wrap="square">
            <a:spAutoFit/>
          </a:bodyPr>
          <a:lstStyle/>
          <a:p>
            <a:pPr algn="just"/>
            <a:r>
              <a:rPr lang="en-US" sz="2800" dirty="0">
                <a:solidFill>
                  <a:srgbClr val="0070C0"/>
                </a:solidFill>
                <a:latin typeface="Times New Roman" panose="02020603050405020304" pitchFamily="18" charset="0"/>
                <a:cs typeface="Times New Roman" panose="02020603050405020304" pitchFamily="18" charset="0"/>
              </a:rPr>
              <a:t>Third, </a:t>
            </a:r>
            <a:r>
              <a:rPr lang="en-US" sz="2800" dirty="0">
                <a:latin typeface="Times New Roman" panose="02020603050405020304" pitchFamily="18" charset="0"/>
                <a:cs typeface="Times New Roman" panose="02020603050405020304" pitchFamily="18" charset="0"/>
              </a:rPr>
              <a:t>firms can overcome investment barriers through alliances. In international business, firms may face investment barriers such as excessive regulations on foreign direct </a:t>
            </a:r>
            <a:r>
              <a:rPr lang="en-US" sz="2800" dirty="0" smtClean="0">
                <a:latin typeface="Times New Roman" panose="02020603050405020304" pitchFamily="18" charset="0"/>
                <a:cs typeface="Times New Roman" panose="02020603050405020304" pitchFamily="18" charset="0"/>
              </a:rPr>
              <a:t>investment and </a:t>
            </a:r>
            <a:r>
              <a:rPr lang="en-US" sz="2800" dirty="0">
                <a:latin typeface="Times New Roman" panose="02020603050405020304" pitchFamily="18" charset="0"/>
                <a:cs typeface="Times New Roman" panose="02020603050405020304" pitchFamily="18" charset="0"/>
              </a:rPr>
              <a:t>local bureaucratic practices</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26428" y="1579961"/>
            <a:ext cx="11037813" cy="3539430"/>
          </a:xfrm>
          <a:prstGeom prst="rect">
            <a:avLst/>
          </a:prstGeom>
        </p:spPr>
        <p:txBody>
          <a:bodyPr wrap="square">
            <a:spAutoFit/>
          </a:bodyPr>
          <a:lstStyle/>
          <a:p>
            <a:pPr algn="just"/>
            <a:r>
              <a:rPr lang="en-US" sz="3200" dirty="0">
                <a:solidFill>
                  <a:srgbClr val="0070C0"/>
                </a:solidFill>
                <a:latin typeface="Times New Roman" panose="02020603050405020304" pitchFamily="18" charset="0"/>
                <a:cs typeface="Times New Roman" panose="02020603050405020304" pitchFamily="18" charset="0"/>
              </a:rPr>
              <a:t>Fourth, </a:t>
            </a:r>
            <a:r>
              <a:rPr lang="en-US" sz="3200" dirty="0">
                <a:latin typeface="Times New Roman" panose="02020603050405020304" pitchFamily="18" charset="0"/>
                <a:cs typeface="Times New Roman" panose="02020603050405020304" pitchFamily="18" charset="0"/>
              </a:rPr>
              <a:t>foreign firms may facilitate international expansion by allying with a local partner, particularly when they are not familiar with local market environments (e.g., cultural, institutional, and </a:t>
            </a:r>
            <a:r>
              <a:rPr lang="en-US" sz="3200" dirty="0" smtClean="0">
                <a:latin typeface="Times New Roman" panose="02020603050405020304" pitchFamily="18" charset="0"/>
                <a:cs typeface="Times New Roman" panose="02020603050405020304" pitchFamily="18" charset="0"/>
              </a:rPr>
              <a:t>economic </a:t>
            </a:r>
            <a:r>
              <a:rPr lang="en-US" sz="3200" dirty="0">
                <a:latin typeface="Times New Roman" panose="02020603050405020304" pitchFamily="18" charset="0"/>
                <a:cs typeface="Times New Roman" panose="02020603050405020304" pitchFamily="18" charset="0"/>
              </a:rPr>
              <a:t>environment). </a:t>
            </a:r>
            <a:endParaRPr lang="ar-SA" sz="3200" dirty="0" smtClean="0">
              <a:latin typeface="Times New Roman" panose="02020603050405020304" pitchFamily="18" charset="0"/>
              <a:cs typeface="Times New Roman" panose="02020603050405020304" pitchFamily="18" charset="0"/>
            </a:endParaRPr>
          </a:p>
          <a:p>
            <a:pPr algn="just"/>
            <a:endParaRPr lang="ar-SA"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An </a:t>
            </a:r>
            <a:r>
              <a:rPr lang="en-US" sz="3200" dirty="0">
                <a:latin typeface="Times New Roman" panose="02020603050405020304" pitchFamily="18" charset="0"/>
                <a:cs typeface="Times New Roman" panose="02020603050405020304" pitchFamily="18" charset="0"/>
              </a:rPr>
              <a:t>alliance with local partners allows foreign firms to gain local market legitimacy and reduce local market uncertainty</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1336" y="1170254"/>
            <a:ext cx="11625264" cy="4832092"/>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FF0000"/>
                </a:solidFill>
                <a:latin typeface="Times New Roman" panose="02020603050405020304" pitchFamily="18" charset="0"/>
                <a:cs typeface="Times New Roman" panose="02020603050405020304" pitchFamily="18" charset="0"/>
              </a:rPr>
              <a:t>Finally</a:t>
            </a:r>
            <a:r>
              <a:rPr lang="en-US" sz="2800" dirty="0">
                <a:latin typeface="Times New Roman" panose="02020603050405020304" pitchFamily="18" charset="0"/>
                <a:cs typeface="Times New Roman" panose="02020603050405020304" pitchFamily="18" charset="0"/>
              </a:rPr>
              <a:t>, firms can gain advantages of vertical quasi-integration through alliances. The concept vertical quasi-integration refers to the vertical integration of value-creation activities </a:t>
            </a:r>
            <a:r>
              <a:rPr lang="en-US" sz="2800" dirty="0" smtClean="0">
                <a:latin typeface="Times New Roman" panose="02020603050405020304" pitchFamily="18" charset="0"/>
                <a:cs typeface="Times New Roman" panose="02020603050405020304" pitchFamily="18" charset="0"/>
              </a:rPr>
              <a:t>without </a:t>
            </a:r>
            <a:r>
              <a:rPr lang="en-US" sz="2800" dirty="0">
                <a:latin typeface="Times New Roman" panose="02020603050405020304" pitchFamily="18" charset="0"/>
                <a:cs typeface="Times New Roman" panose="02020603050405020304" pitchFamily="18" charset="0"/>
              </a:rPr>
              <a:t>the rigidity of ownership (e.g., acquisition</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firms in the </a:t>
            </a:r>
            <a:r>
              <a:rPr lang="en-US" sz="2800" dirty="0" smtClean="0">
                <a:latin typeface="Times New Roman" panose="02020603050405020304" pitchFamily="18" charset="0"/>
                <a:cs typeface="Times New Roman" panose="02020603050405020304" pitchFamily="18" charset="0"/>
              </a:rPr>
              <a:t>pharmaceutical </a:t>
            </a:r>
            <a:r>
              <a:rPr lang="en-US" sz="2800" dirty="0">
                <a:latin typeface="Times New Roman" panose="02020603050405020304" pitchFamily="18" charset="0"/>
                <a:cs typeface="Times New Roman" panose="02020603050405020304" pitchFamily="18" charset="0"/>
              </a:rPr>
              <a:t>industry where R&amp;D activity is vertically disintegrated (i.e., R, drug discovery, and D, clinical trials) oftentimes ally with biotech firms; pharmaceutical firms access complementary biotechnologies, while biotech firms lacking clinical practice (due to their tendency to focus on drug discovery) leverage the diverse R&amp;D value-chain experience of pharmaceuticals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4319" y="1501288"/>
            <a:ext cx="11606505" cy="4899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2912" y="1825643"/>
            <a:ext cx="11444288"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Succeeding in Strategic Alliances Allying with partner firms is not a onetime irrevocable decision. But rather, it is a collaboration agreement that evolves over time depending upon its partner </a:t>
            </a:r>
            <a:r>
              <a:rPr lang="en-US" sz="2800" dirty="0" smtClean="0">
                <a:latin typeface="Times New Roman" panose="02020603050405020304" pitchFamily="18" charset="0"/>
                <a:cs typeface="Times New Roman" panose="02020603050405020304" pitchFamily="18" charset="0"/>
              </a:rPr>
              <a:t>relationship, </a:t>
            </a:r>
            <a:r>
              <a:rPr lang="en-US" sz="2800" dirty="0">
                <a:latin typeface="Times New Roman" panose="02020603050405020304" pitchFamily="18" charset="0"/>
                <a:cs typeface="Times New Roman" panose="02020603050405020304" pitchFamily="18" charset="0"/>
              </a:rPr>
              <a:t>changing environments, and emergent contingencies.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To </a:t>
            </a:r>
            <a:r>
              <a:rPr lang="en-US" sz="2800" dirty="0">
                <a:latin typeface="Times New Roman" panose="02020603050405020304" pitchFamily="18" charset="0"/>
                <a:cs typeface="Times New Roman" panose="02020603050405020304" pitchFamily="18" charset="0"/>
              </a:rPr>
              <a:t>be successful, it is important for firms to evolve their alliance strategy because of today’s challenging business environments (e.g., increased global competition, radically changing </a:t>
            </a:r>
            <a:r>
              <a:rPr lang="en-US" sz="2800" dirty="0" smtClean="0">
                <a:latin typeface="Times New Roman" panose="02020603050405020304" pitchFamily="18" charset="0"/>
                <a:cs typeface="Times New Roman" panose="02020603050405020304" pitchFamily="18" charset="0"/>
              </a:rPr>
              <a:t>technology, </a:t>
            </a:r>
            <a:r>
              <a:rPr lang="en-US" sz="2800" dirty="0">
                <a:latin typeface="Times New Roman" panose="02020603050405020304" pitchFamily="18" charset="0"/>
                <a:cs typeface="Times New Roman" panose="02020603050405020304" pitchFamily="18" charset="0"/>
              </a:rPr>
              <a:t>and uncertain/unstable market environment).</a:t>
            </a:r>
          </a:p>
        </p:txBody>
      </p:sp>
      <p:sp>
        <p:nvSpPr>
          <p:cNvPr id="9" name="Rectangle 8"/>
          <p:cNvSpPr/>
          <p:nvPr/>
        </p:nvSpPr>
        <p:spPr>
          <a:xfrm>
            <a:off x="2610913" y="620434"/>
            <a:ext cx="5685980" cy="584775"/>
          </a:xfrm>
          <a:prstGeom prst="rect">
            <a:avLst/>
          </a:prstGeom>
        </p:spPr>
        <p:txBody>
          <a:bodyPr wrap="none">
            <a:spAutoFit/>
          </a:bodyPr>
          <a:lstStyle/>
          <a:p>
            <a:r>
              <a:rPr lang="en-US" sz="3200" b="1" dirty="0">
                <a:solidFill>
                  <a:srgbClr val="4472C4"/>
                </a:solidFill>
              </a:rPr>
              <a:t>Succeeding in Strategic Alliances</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40687" y="487976"/>
            <a:ext cx="7250575" cy="523220"/>
          </a:xfrm>
          <a:prstGeom prst="rect">
            <a:avLst/>
          </a:prstGeom>
        </p:spPr>
        <p:txBody>
          <a:bodyPr wrap="none">
            <a:spAutoFit/>
          </a:bodyPr>
          <a:lstStyle/>
          <a:p>
            <a:r>
              <a:rPr lang="en-US" sz="2800" b="1" dirty="0">
                <a:solidFill>
                  <a:srgbClr val="4472C4"/>
                </a:solidFill>
              </a:rPr>
              <a:t>Challenging issues and risks of strategic alliance</a:t>
            </a:r>
          </a:p>
        </p:txBody>
      </p:sp>
      <p:sp>
        <p:nvSpPr>
          <p:cNvPr id="9" name="Content Placeholder 2"/>
          <p:cNvSpPr txBox="1">
            <a:spLocks/>
          </p:cNvSpPr>
          <p:nvPr/>
        </p:nvSpPr>
        <p:spPr>
          <a:xfrm>
            <a:off x="97992" y="1610200"/>
            <a:ext cx="11977686" cy="51466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Strategic alliances, as long as multiple partners involved, are inherently challenging. Sometimes potential risks outweigh potential benefits. And this may possibly lead to discontinuation of alliance collaboration. </a:t>
            </a:r>
            <a:endParaRPr lang="ar-SA" sz="3200"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sz="3200" dirty="0" smtClean="0">
                <a:solidFill>
                  <a:schemeClr val="accent1"/>
                </a:solidFill>
                <a:latin typeface="Times New Roman" panose="02020603050405020304" pitchFamily="18" charset="0"/>
                <a:cs typeface="Times New Roman" panose="02020603050405020304" pitchFamily="18" charset="0"/>
              </a:rPr>
              <a:t>To be successful, at least two factors should be considered in any strategic alliance (see Fig. 7.2). </a:t>
            </a:r>
            <a:endParaRPr lang="ar-SA" sz="3200" dirty="0" smtClean="0">
              <a:solidFill>
                <a:schemeClr val="accent1"/>
              </a:solidFill>
              <a:latin typeface="Times New Roman" panose="02020603050405020304" pitchFamily="18" charset="0"/>
              <a:cs typeface="Times New Roman" panose="02020603050405020304" pitchFamily="18" charset="0"/>
            </a:endParaRPr>
          </a:p>
          <a:p>
            <a:pPr marL="514350" indent="-514350" algn="just">
              <a:buFont typeface="Arial" panose="020B0604020202020204" pitchFamily="34" charset="0"/>
              <a:buAutoNum type="arabicPeriod"/>
            </a:pPr>
            <a:r>
              <a:rPr lang="en-US" sz="3200" dirty="0" smtClean="0">
                <a:latin typeface="Times New Roman" panose="02020603050405020304" pitchFamily="18" charset="0"/>
                <a:cs typeface="Times New Roman" panose="02020603050405020304" pitchFamily="18" charset="0"/>
              </a:rPr>
              <a:t>Challenging issues and risks of strategic alliances </a:t>
            </a:r>
            <a:endParaRPr lang="ar-SA" sz="3200" dirty="0" smtClean="0">
              <a:latin typeface="Times New Roman" panose="02020603050405020304" pitchFamily="18" charset="0"/>
              <a:cs typeface="Times New Roman" panose="02020603050405020304" pitchFamily="18" charset="0"/>
            </a:endParaRPr>
          </a:p>
          <a:p>
            <a:pPr marL="514350" indent="-514350" algn="just">
              <a:buFont typeface="Arial" panose="020B0604020202020204" pitchFamily="34" charset="0"/>
              <a:buAutoNum type="arabicPeriod"/>
            </a:pPr>
            <a:r>
              <a:rPr lang="en-US" sz="3200" dirty="0" smtClean="0">
                <a:latin typeface="Times New Roman" panose="02020603050405020304" pitchFamily="18" charset="0"/>
                <a:cs typeface="Times New Roman" panose="02020603050405020304" pitchFamily="18" charset="0"/>
              </a:rPr>
              <a:t>2. Factors affecting the success of alliance (i.e., the area of intersection between two circles)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pic>
        <p:nvPicPr>
          <p:cNvPr id="9" name="Picture 8"/>
          <p:cNvPicPr>
            <a:picLocks noChangeAspect="1"/>
          </p:cNvPicPr>
          <p:nvPr/>
        </p:nvPicPr>
        <p:blipFill>
          <a:blip r:embed="rId3"/>
          <a:stretch>
            <a:fillRect/>
          </a:stretch>
        </p:blipFill>
        <p:spPr>
          <a:xfrm>
            <a:off x="1677895" y="1205899"/>
            <a:ext cx="9153525" cy="5149554"/>
          </a:xfrm>
          <a:prstGeom prst="rect">
            <a:avLst/>
          </a:prstGeom>
        </p:spPr>
      </p:pic>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7639" y="1412668"/>
            <a:ext cx="11816351" cy="50033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Rectangle 7"/>
          <p:cNvSpPr/>
          <p:nvPr/>
        </p:nvSpPr>
        <p:spPr>
          <a:xfrm>
            <a:off x="2174490" y="650620"/>
            <a:ext cx="7250575" cy="523220"/>
          </a:xfrm>
          <a:prstGeom prst="rect">
            <a:avLst/>
          </a:prstGeom>
        </p:spPr>
        <p:txBody>
          <a:bodyPr wrap="none">
            <a:spAutoFit/>
          </a:bodyPr>
          <a:lstStyle/>
          <a:p>
            <a:r>
              <a:rPr lang="en-US" sz="2800" b="1" dirty="0">
                <a:solidFill>
                  <a:srgbClr val="4472C4"/>
                </a:solidFill>
              </a:rPr>
              <a:t>Challenging issues and risks of strategic alliance</a:t>
            </a:r>
          </a:p>
        </p:txBody>
      </p:sp>
      <p:sp>
        <p:nvSpPr>
          <p:cNvPr id="9" name="Content Placeholder 2"/>
          <p:cNvSpPr txBox="1">
            <a:spLocks/>
          </p:cNvSpPr>
          <p:nvPr/>
        </p:nvSpPr>
        <p:spPr>
          <a:xfrm>
            <a:off x="400050" y="1825625"/>
            <a:ext cx="11447028" cy="43008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chemeClr val="accent1"/>
                </a:solidFill>
                <a:latin typeface="Times New Roman" panose="02020603050405020304" pitchFamily="18" charset="0"/>
                <a:cs typeface="Times New Roman" panose="02020603050405020304" pitchFamily="18" charset="0"/>
              </a:rPr>
              <a:t>Incompatibility of Partners:</a:t>
            </a:r>
            <a:endParaRPr lang="ar-SA" b="1" dirty="0" smtClean="0">
              <a:solidFill>
                <a:schemeClr val="accent1"/>
              </a:solidFill>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each alliance partner, as an independent organization, has its unique organizational culture, operating styles, and core competencies and thus pools special yet complementary resources into an alliance.</a:t>
            </a:r>
          </a:p>
          <a:p>
            <a:pPr algn="just"/>
            <a:r>
              <a:rPr lang="en-US" dirty="0" smtClean="0">
                <a:latin typeface="Times New Roman" panose="02020603050405020304" pitchFamily="18" charset="0"/>
                <a:cs typeface="Times New Roman" panose="02020603050405020304" pitchFamily="18" charset="0"/>
              </a:rPr>
              <a:t> For example, the joint venture agreement between Tesla Inc. and Panasonic can be vulnerable in the long run because of incompatibility of expectations for alliance; the goal of joint venture for Tesla is to leverage battery pack technology and manufacturing capability of Panasonic, whereas Panasonic would like to potentially increase battery cell production and its market share as demand for battery pack of EVs has increased.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59" y="1362883"/>
            <a:ext cx="11846831" cy="469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8588" y="1454616"/>
            <a:ext cx="11872911" cy="2554545"/>
          </a:xfrm>
          <a:prstGeom prst="rect">
            <a:avLst/>
          </a:prstGeom>
        </p:spPr>
        <p:txBody>
          <a:bodyPr wrap="square">
            <a:spAutoFit/>
          </a:bodyPr>
          <a:lstStyle/>
          <a:p>
            <a:pPr algn="just"/>
            <a:r>
              <a:rPr lang="en-US" sz="3200" b="1" dirty="0">
                <a:solidFill>
                  <a:schemeClr val="accent1"/>
                </a:solidFill>
              </a:rPr>
              <a:t>Partner Opportunism </a:t>
            </a:r>
            <a:endParaRPr lang="ar-SA" sz="3200" b="1" dirty="0" smtClean="0">
              <a:solidFill>
                <a:schemeClr val="accent1"/>
              </a:solidFill>
            </a:endParaRPr>
          </a:p>
          <a:p>
            <a:pPr algn="just"/>
            <a:r>
              <a:rPr lang="en-US" sz="3200" dirty="0" smtClean="0">
                <a:latin typeface="Times New Roman" panose="02020603050405020304" pitchFamily="18" charset="0"/>
                <a:cs typeface="Times New Roman" panose="02020603050405020304" pitchFamily="18" charset="0"/>
              </a:rPr>
              <a:t>refers </a:t>
            </a:r>
            <a:r>
              <a:rPr lang="en-US" sz="3200" dirty="0">
                <a:latin typeface="Times New Roman" panose="02020603050405020304" pitchFamily="18" charset="0"/>
                <a:cs typeface="Times New Roman" panose="02020603050405020304" pitchFamily="18" charset="0"/>
              </a:rPr>
              <a:t>to “behaviors by a partner firm that is motivated to pursue its self-interest with deceit to achieve gains at the expense of the other </a:t>
            </a:r>
            <a:r>
              <a:rPr lang="en-US" sz="3200" dirty="0" smtClean="0">
                <a:latin typeface="Times New Roman" panose="02020603050405020304" pitchFamily="18" charset="0"/>
                <a:cs typeface="Times New Roman" panose="02020603050405020304" pitchFamily="18" charset="0"/>
              </a:rPr>
              <a:t>alliance </a:t>
            </a:r>
            <a:r>
              <a:rPr lang="en-US" sz="3200" dirty="0">
                <a:latin typeface="Times New Roman" panose="02020603050405020304" pitchFamily="18" charset="0"/>
                <a:cs typeface="Times New Roman" panose="02020603050405020304" pitchFamily="18" charset="0"/>
              </a:rPr>
              <a:t>partners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one of the goals of the alliance is probably to gain access to unique technology owned by an alliance </a:t>
            </a:r>
            <a:r>
              <a:rPr lang="en-US" sz="3200" dirty="0" smtClean="0">
                <a:latin typeface="Times New Roman" panose="02020603050405020304" pitchFamily="18" charset="0"/>
                <a:cs typeface="Times New Roman" panose="02020603050405020304" pitchFamily="18" charset="0"/>
              </a:rPr>
              <a:t>partner</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285751" y="4009161"/>
            <a:ext cx="11715748" cy="2062103"/>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Loss of Autonomy </a:t>
            </a:r>
            <a:r>
              <a:rPr lang="ar-SA" sz="3200" dirty="0" smtClean="0">
                <a:latin typeface="Times New Roman" panose="02020603050405020304" pitchFamily="18" charset="0"/>
                <a:cs typeface="Times New Roman" panose="02020603050405020304" pitchFamily="18" charset="0"/>
              </a:rPr>
              <a:t>:</a:t>
            </a:r>
            <a:r>
              <a:rPr lang="en-US" sz="3200" dirty="0" smtClean="0">
                <a:latin typeface="Times New Roman" panose="02020603050405020304" pitchFamily="18" charset="0"/>
                <a:cs typeface="Times New Roman" panose="02020603050405020304" pitchFamily="18" charset="0"/>
              </a:rPr>
              <a:t>Alliance </a:t>
            </a:r>
            <a:r>
              <a:rPr lang="en-US" sz="3200" dirty="0">
                <a:latin typeface="Times New Roman" panose="02020603050405020304" pitchFamily="18" charset="0"/>
                <a:cs typeface="Times New Roman" panose="02020603050405020304" pitchFamily="18" charset="0"/>
              </a:rPr>
              <a:t>partners share resources, risks, costs, and profits (especially in the case of equity joint venture). And both partners are interdependent with each other </a:t>
            </a:r>
            <a:r>
              <a:rPr lang="en-US" sz="3200" dirty="0" smtClean="0">
                <a:latin typeface="Times New Roman" panose="02020603050405020304" pitchFamily="18" charset="0"/>
                <a:cs typeface="Times New Roman" panose="02020603050405020304" pitchFamily="18" charset="0"/>
              </a:rPr>
              <a:t>especially </a:t>
            </a:r>
            <a:r>
              <a:rPr lang="en-US" sz="3200" dirty="0">
                <a:latin typeface="Times New Roman" panose="02020603050405020304" pitchFamily="18" charset="0"/>
                <a:cs typeface="Times New Roman" panose="02020603050405020304" pitchFamily="18" charset="0"/>
              </a:rPr>
              <a:t>for performing joint </a:t>
            </a:r>
            <a:r>
              <a:rPr lang="en-US" sz="3200" dirty="0" smtClean="0">
                <a:latin typeface="Times New Roman" panose="02020603050405020304" pitchFamily="18" charset="0"/>
                <a:cs typeface="Times New Roman" panose="02020603050405020304" pitchFamily="18" charset="0"/>
              </a:rPr>
              <a:t>tasks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879" y="1197429"/>
            <a:ext cx="11801111" cy="5290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651218" y="159222"/>
            <a:ext cx="1286439" cy="103820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70332" y="3829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5559" y="1358880"/>
            <a:ext cx="11715750" cy="2062103"/>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Limited Access to Key </a:t>
            </a:r>
            <a:r>
              <a:rPr lang="en-US" sz="3200" dirty="0" smtClean="0">
                <a:solidFill>
                  <a:schemeClr val="accent1"/>
                </a:solidFill>
                <a:latin typeface="Times New Roman" panose="02020603050405020304" pitchFamily="18" charset="0"/>
                <a:cs typeface="Times New Roman" panose="02020603050405020304" pitchFamily="18" charset="0"/>
              </a:rPr>
              <a:t>Resources</a:t>
            </a:r>
            <a:r>
              <a:rPr lang="ar-SA" sz="3200" dirty="0" smtClean="0">
                <a:solidFill>
                  <a:schemeClr val="accent1"/>
                </a:solidFill>
                <a:latin typeface="Times New Roman" panose="02020603050405020304" pitchFamily="18" charset="0"/>
                <a:cs typeface="Times New Roman" panose="02020603050405020304" pitchFamily="18" charset="0"/>
              </a:rPr>
              <a:t>:</a:t>
            </a:r>
            <a:r>
              <a:rPr lang="en-US" sz="3200" dirty="0" smtClean="0">
                <a:solidFill>
                  <a:schemeClr val="accent1"/>
                </a:solidFill>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One of the challenging decisions that alliance partners sometimes have to make is whether to share their key resources (e.g., know-how, market knowledge, and core technology</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
        <p:nvSpPr>
          <p:cNvPr id="9" name="Rectangle 8"/>
          <p:cNvSpPr/>
          <p:nvPr/>
        </p:nvSpPr>
        <p:spPr>
          <a:xfrm>
            <a:off x="282528" y="3395573"/>
            <a:ext cx="11701462" cy="3046988"/>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Inter-Partner Conflicts </a:t>
            </a:r>
            <a:r>
              <a:rPr lang="ar-SA" sz="3200" dirty="0" smtClean="0">
                <a:latin typeface="Times New Roman" panose="02020603050405020304" pitchFamily="18" charset="0"/>
                <a:cs typeface="Times New Roman" panose="02020603050405020304" pitchFamily="18" charset="0"/>
              </a:rPr>
              <a:t>:</a:t>
            </a:r>
            <a:r>
              <a:rPr lang="en-US" sz="3200" dirty="0" smtClean="0">
                <a:latin typeface="Times New Roman" panose="02020603050405020304" pitchFamily="18" charset="0"/>
                <a:cs typeface="Times New Roman" panose="02020603050405020304" pitchFamily="18" charset="0"/>
              </a:rPr>
              <a:t>arise </a:t>
            </a:r>
            <a:r>
              <a:rPr lang="en-US" sz="3200" dirty="0">
                <a:latin typeface="Times New Roman" panose="02020603050405020304" pitchFamily="18" charset="0"/>
                <a:cs typeface="Times New Roman" panose="02020603050405020304" pitchFamily="18" charset="0"/>
              </a:rPr>
              <a:t>anytime in alliance collaborations for various reasons. A misfit across organizational cultures, the purpose of alliance agreement (not always completely congruent), resources contributing to the alliance, and </a:t>
            </a:r>
            <a:r>
              <a:rPr lang="en-US" sz="3200" dirty="0" smtClean="0">
                <a:latin typeface="Times New Roman" panose="02020603050405020304" pitchFamily="18" charset="0"/>
                <a:cs typeface="Times New Roman" panose="02020603050405020304" pitchFamily="18" charset="0"/>
              </a:rPr>
              <a:t>managerial </a:t>
            </a:r>
            <a:r>
              <a:rPr lang="en-US" sz="3200" dirty="0">
                <a:latin typeface="Times New Roman" panose="02020603050405020304" pitchFamily="18" charset="0"/>
                <a:cs typeface="Times New Roman" panose="02020603050405020304" pitchFamily="18" charset="0"/>
              </a:rPr>
              <a:t>practices (e.g., decision-making styles and organizational routines) is one of the significant reasons for inter-partner conflicts,</a:t>
            </a: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723347" y="133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42461" y="50214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52662" y="620879"/>
            <a:ext cx="7127016" cy="584775"/>
          </a:xfrm>
          <a:prstGeom prst="rect">
            <a:avLst/>
          </a:prstGeom>
        </p:spPr>
        <p:txBody>
          <a:bodyPr wrap="none">
            <a:spAutoFit/>
          </a:bodyPr>
          <a:lstStyle/>
          <a:p>
            <a:r>
              <a:rPr lang="en-US" sz="3200" b="1" dirty="0">
                <a:solidFill>
                  <a:srgbClr val="4472C4"/>
                </a:solidFill>
              </a:rPr>
              <a:t>Factors Affecting the Success of Alliances</a:t>
            </a:r>
          </a:p>
        </p:txBody>
      </p:sp>
      <p:sp>
        <p:nvSpPr>
          <p:cNvPr id="9" name="Rectangle 8"/>
          <p:cNvSpPr/>
          <p:nvPr/>
        </p:nvSpPr>
        <p:spPr>
          <a:xfrm>
            <a:off x="878563" y="1802558"/>
            <a:ext cx="3887987"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Creating mutual goals</a:t>
            </a:r>
          </a:p>
        </p:txBody>
      </p:sp>
      <p:sp>
        <p:nvSpPr>
          <p:cNvPr id="11" name="Rectangle 10"/>
          <p:cNvSpPr/>
          <p:nvPr/>
        </p:nvSpPr>
        <p:spPr>
          <a:xfrm>
            <a:off x="779457" y="2852977"/>
            <a:ext cx="7545079"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Specifying rights and duties on the contract</a:t>
            </a:r>
          </a:p>
        </p:txBody>
      </p:sp>
      <p:sp>
        <p:nvSpPr>
          <p:cNvPr id="12" name="Rectangle 11"/>
          <p:cNvSpPr/>
          <p:nvPr/>
        </p:nvSpPr>
        <p:spPr>
          <a:xfrm>
            <a:off x="725038" y="3830122"/>
            <a:ext cx="5479898"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Establishing required resources</a:t>
            </a:r>
          </a:p>
        </p:txBody>
      </p:sp>
      <p:sp>
        <p:nvSpPr>
          <p:cNvPr id="13" name="Rectangle 12"/>
          <p:cNvSpPr/>
          <p:nvPr/>
        </p:nvSpPr>
        <p:spPr>
          <a:xfrm>
            <a:off x="779457" y="4929187"/>
            <a:ext cx="7121052" cy="584775"/>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solidFill>
                  <a:srgbClr val="4472C4"/>
                </a:solidFill>
              </a:rPr>
              <a:t>Establishing conflict resolution strategies</a:t>
            </a: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71775" y="395766"/>
            <a:ext cx="6096000" cy="830997"/>
          </a:xfrm>
          <a:prstGeom prst="rect">
            <a:avLst/>
          </a:prstGeom>
        </p:spPr>
        <p:txBody>
          <a:bodyPr>
            <a:spAutoFit/>
          </a:bodyPr>
          <a:lstStyle/>
          <a:p>
            <a:r>
              <a:rPr lang="en-US" sz="2400" b="1" dirty="0">
                <a:solidFill>
                  <a:srgbClr val="4472C4"/>
                </a:solidFill>
              </a:rPr>
              <a:t>International Strategic Alliance and Alliance Governance Mode Choice</a:t>
            </a:r>
          </a:p>
        </p:txBody>
      </p:sp>
      <p:sp>
        <p:nvSpPr>
          <p:cNvPr id="9" name="Content Placeholder 2"/>
          <p:cNvSpPr txBox="1">
            <a:spLocks/>
          </p:cNvSpPr>
          <p:nvPr/>
        </p:nvSpPr>
        <p:spPr>
          <a:xfrm>
            <a:off x="1047780" y="1941829"/>
            <a:ext cx="9951720" cy="281522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sz="3200" dirty="0" smtClean="0">
                <a:latin typeface="Times New Roman" panose="02020603050405020304" pitchFamily="18" charset="0"/>
                <a:cs typeface="Times New Roman" panose="02020603050405020304" pitchFamily="18" charset="0"/>
              </a:rPr>
              <a:t>the question is how alliance partners successfully collaborate when there is a significant difference between partners in terms of national-level environments?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399" y="990600"/>
            <a:ext cx="11831591" cy="5389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24265" y="358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813848" y="1920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52398" y="1120556"/>
            <a:ext cx="11473545" cy="5172075"/>
          </a:xfrm>
          <a:prstGeom prst="rect">
            <a:avLst/>
          </a:prstGeom>
        </p:spPr>
      </p:pic>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6239" y="1430196"/>
            <a:ext cx="11484585" cy="5062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27800" y="415016"/>
            <a:ext cx="4419496" cy="584775"/>
          </a:xfrm>
          <a:prstGeom prst="rect">
            <a:avLst/>
          </a:prstGeom>
        </p:spPr>
        <p:txBody>
          <a:bodyPr wrap="square">
            <a:spAutoFit/>
          </a:bodyPr>
          <a:lstStyle/>
          <a:p>
            <a:r>
              <a:rPr lang="en-US" sz="3200" b="1" dirty="0">
                <a:solidFill>
                  <a:srgbClr val="4472C4"/>
                </a:solidFill>
              </a:rPr>
              <a:t>Cultural environment</a:t>
            </a:r>
          </a:p>
        </p:txBody>
      </p:sp>
      <p:sp>
        <p:nvSpPr>
          <p:cNvPr id="9" name="Content Placeholder 4"/>
          <p:cNvSpPr txBox="1">
            <a:spLocks/>
          </p:cNvSpPr>
          <p:nvPr/>
        </p:nvSpPr>
        <p:spPr>
          <a:xfrm>
            <a:off x="400051" y="1768474"/>
            <a:ext cx="11587162" cy="454273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smtClean="0">
                <a:solidFill>
                  <a:srgbClr val="FF0000"/>
                </a:solidFill>
              </a:rPr>
              <a:t>Power distance</a:t>
            </a:r>
            <a:r>
              <a:rPr lang="en-US" sz="3200" b="1" dirty="0" smtClean="0"/>
              <a:t> </a:t>
            </a:r>
            <a:r>
              <a:rPr lang="ar-SA" sz="3200" b="1" dirty="0" smtClean="0"/>
              <a:t>:</a:t>
            </a:r>
            <a:r>
              <a:rPr lang="en-US" sz="3200" dirty="0" smtClean="0">
                <a:latin typeface="Times New Roman" panose="02020603050405020304" pitchFamily="18" charset="0"/>
                <a:cs typeface="Times New Roman" panose="02020603050405020304" pitchFamily="18" charset="0"/>
              </a:rPr>
              <a:t>is referred to as the extent to which the members of a society expect power to be distributed equally in organizations and institutions. </a:t>
            </a:r>
          </a:p>
          <a:p>
            <a:pPr algn="just"/>
            <a:r>
              <a:rPr lang="en-US" sz="3200" dirty="0" smtClean="0">
                <a:latin typeface="Times New Roman" panose="02020603050405020304" pitchFamily="18" charset="0"/>
                <a:cs typeface="Times New Roman" panose="02020603050405020304" pitchFamily="18" charset="0"/>
              </a:rPr>
              <a:t>Firms from high-power-distance countries, accepting inequality and hierarchy of power in the organization, prefer to have greater control in interorganizational relationships and seek more organizationally integrated (or equity-based) modes such as EJVs. </a:t>
            </a:r>
          </a:p>
          <a:p>
            <a:pPr algn="just"/>
            <a:r>
              <a:rPr lang="en-US" sz="3200" dirty="0" smtClean="0">
                <a:latin typeface="Times New Roman" panose="02020603050405020304" pitchFamily="18" charset="0"/>
                <a:cs typeface="Times New Roman" panose="02020603050405020304" pitchFamily="18" charset="0"/>
              </a:rPr>
              <a:t>On the other hand, firms from low-power-distance countries are more open and willing to work as a group or a team for a certain project without formally integrating rules or hierarchies.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52400" y="1096845"/>
            <a:ext cx="11728425" cy="5195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7444" y="1245420"/>
            <a:ext cx="11387136" cy="5016758"/>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Perspective toward time </a:t>
            </a:r>
            <a:r>
              <a:rPr lang="en-US" sz="3200" dirty="0">
                <a:latin typeface="Times New Roman" panose="02020603050405020304" pitchFamily="18" charset="0"/>
                <a:cs typeface="Times New Roman" panose="02020603050405020304" pitchFamily="18" charset="0"/>
              </a:rPr>
              <a:t>(i.e., long-term vs. short-term orientation) is referred to as the degree to which individuals’ actions are driven by long-term/short-term goals and results and the need for long-term/immediate gratification</a:t>
            </a:r>
            <a:r>
              <a:rPr lang="en-US" sz="3200" dirty="0" smtClean="0">
                <a:latin typeface="Times New Roman" panose="02020603050405020304" pitchFamily="18" charset="0"/>
                <a:cs typeface="Times New Roman" panose="02020603050405020304" pitchFamily="18" charset="0"/>
              </a:rPr>
              <a:t>.</a:t>
            </a:r>
          </a:p>
          <a:p>
            <a:pPr algn="just"/>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Firms from a long-term orientation culture, that focuses more on future interactions and rewards, perceive more clearly the shadow of the future, as opposed to those with a </a:t>
            </a:r>
            <a:r>
              <a:rPr lang="en-US" sz="3200" dirty="0" smtClean="0">
                <a:latin typeface="Times New Roman" panose="02020603050405020304" pitchFamily="18" charset="0"/>
                <a:cs typeface="Times New Roman" panose="02020603050405020304" pitchFamily="18" charset="0"/>
              </a:rPr>
              <a:t>short-term-oriented </a:t>
            </a:r>
            <a:r>
              <a:rPr lang="en-US" sz="3200" dirty="0">
                <a:latin typeface="Times New Roman" panose="02020603050405020304" pitchFamily="18" charset="0"/>
                <a:cs typeface="Times New Roman" panose="02020603050405020304" pitchFamily="18" charset="0"/>
              </a:rPr>
              <a:t>organization which tends to be more opportunistic and less likely to build long-term interfirm trust in an alliance</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43264" y="472559"/>
            <a:ext cx="4569744" cy="584775"/>
          </a:xfrm>
          <a:prstGeom prst="rect">
            <a:avLst/>
          </a:prstGeom>
        </p:spPr>
        <p:txBody>
          <a:bodyPr wrap="square">
            <a:spAutoFit/>
          </a:bodyPr>
          <a:lstStyle/>
          <a:p>
            <a:r>
              <a:rPr lang="en-US" sz="3200" b="1" dirty="0">
                <a:solidFill>
                  <a:srgbClr val="4472C4"/>
                </a:solidFill>
              </a:rPr>
              <a:t>Economic environment</a:t>
            </a:r>
          </a:p>
        </p:txBody>
      </p:sp>
      <p:sp>
        <p:nvSpPr>
          <p:cNvPr id="9" name="Rectangle 8"/>
          <p:cNvSpPr/>
          <p:nvPr/>
        </p:nvSpPr>
        <p:spPr>
          <a:xfrm>
            <a:off x="500743" y="1607144"/>
            <a:ext cx="10842172" cy="4031873"/>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Infrastructure development </a:t>
            </a:r>
            <a:r>
              <a:rPr lang="en-US" sz="3200" dirty="0">
                <a:latin typeface="Times New Roman" panose="02020603050405020304" pitchFamily="18" charset="0"/>
                <a:cs typeface="Times New Roman" panose="02020603050405020304" pitchFamily="18" charset="0"/>
              </a:rPr>
              <a:t>of a country as part of economic environments is important for alliance collaborations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For instance, innovation infrastructure </a:t>
            </a:r>
            <a:r>
              <a:rPr lang="en-US" sz="3200" dirty="0" smtClean="0">
                <a:latin typeface="Times New Roman" panose="02020603050405020304" pitchFamily="18" charset="0"/>
                <a:cs typeface="Times New Roman" panose="02020603050405020304" pitchFamily="18" charset="0"/>
              </a:rPr>
              <a:t>provides </a:t>
            </a:r>
            <a:r>
              <a:rPr lang="en-US" sz="3200" dirty="0">
                <a:latin typeface="Times New Roman" panose="02020603050405020304" pitchFamily="18" charset="0"/>
                <a:cs typeface="Times New Roman" panose="02020603050405020304" pitchFamily="18" charset="0"/>
              </a:rPr>
              <a:t>resources for innovation activity.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firms are more likely to collaborate internationally for their R&amp;D in those nations with a developed innovation </a:t>
            </a:r>
            <a:r>
              <a:rPr lang="en-US" sz="3200" dirty="0" smtClean="0">
                <a:latin typeface="Times New Roman" panose="02020603050405020304" pitchFamily="18" charset="0"/>
                <a:cs typeface="Times New Roman" panose="02020603050405020304" pitchFamily="18" charset="0"/>
              </a:rPr>
              <a:t>infrastructure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08352" y="1445481"/>
            <a:ext cx="11775639" cy="5016758"/>
          </a:xfrm>
          <a:prstGeom prst="rect">
            <a:avLst/>
          </a:prstGeom>
        </p:spPr>
        <p:txBody>
          <a:bodyPr wrap="square">
            <a:spAutoFit/>
          </a:bodyPr>
          <a:lstStyle/>
          <a:p>
            <a:pPr algn="just"/>
            <a:r>
              <a:rPr lang="en-US" sz="3200" b="1" dirty="0">
                <a:solidFill>
                  <a:schemeClr val="accent1"/>
                </a:solidFill>
                <a:latin typeface="Times New Roman" panose="02020603050405020304" pitchFamily="18" charset="0"/>
                <a:cs typeface="Times New Roman" panose="02020603050405020304" pitchFamily="18" charset="0"/>
              </a:rPr>
              <a:t>The quality of human </a:t>
            </a:r>
            <a:r>
              <a:rPr lang="en-US" sz="3200" b="1" dirty="0" smtClean="0">
                <a:solidFill>
                  <a:schemeClr val="accent1"/>
                </a:solidFill>
                <a:latin typeface="Times New Roman" panose="02020603050405020304" pitchFamily="18" charset="0"/>
                <a:cs typeface="Times New Roman" panose="02020603050405020304" pitchFamily="18" charset="0"/>
              </a:rPr>
              <a:t>resource</a:t>
            </a:r>
          </a:p>
          <a:p>
            <a:pPr algn="just"/>
            <a:endParaRPr lang="en-US" sz="3200" b="1" dirty="0">
              <a:solidFill>
                <a:srgbClr val="FF0000"/>
              </a:solidFill>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i.e., availability of skilled and educated </a:t>
            </a:r>
            <a:r>
              <a:rPr lang="en-US" sz="3200" dirty="0" smtClean="0">
                <a:latin typeface="Times New Roman" panose="02020603050405020304" pitchFamily="18" charset="0"/>
                <a:cs typeface="Times New Roman" panose="02020603050405020304" pitchFamily="18" charset="0"/>
              </a:rPr>
              <a:t>workers) </a:t>
            </a:r>
            <a:r>
              <a:rPr lang="en-US" sz="3200" dirty="0">
                <a:latin typeface="Times New Roman" panose="02020603050405020304" pitchFamily="18" charset="0"/>
                <a:cs typeface="Times New Roman" panose="02020603050405020304" pitchFamily="18" charset="0"/>
              </a:rPr>
              <a:t>plays a critical role in international collaborations.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greater difference in the quality of human capital between the countries of partnering firms increases partner uncertainty and reduces the likelihood of in-depth collaborations due to the gap in the capability of understanding complex projects (e.g., technology innovation</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465245"/>
            <a:ext cx="11877310" cy="5227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56836" y="541460"/>
            <a:ext cx="4554452" cy="584775"/>
          </a:xfrm>
          <a:prstGeom prst="rect">
            <a:avLst/>
          </a:prstGeom>
        </p:spPr>
        <p:txBody>
          <a:bodyPr wrap="none">
            <a:spAutoFit/>
          </a:bodyPr>
          <a:lstStyle/>
          <a:p>
            <a:r>
              <a:rPr lang="en-US" sz="3200" b="1" dirty="0">
                <a:solidFill>
                  <a:srgbClr val="4472C4"/>
                </a:solidFill>
              </a:rPr>
              <a:t>Institutional environment</a:t>
            </a:r>
          </a:p>
        </p:txBody>
      </p:sp>
      <p:sp>
        <p:nvSpPr>
          <p:cNvPr id="9" name="Rectangle 8"/>
          <p:cNvSpPr/>
          <p:nvPr/>
        </p:nvSpPr>
        <p:spPr>
          <a:xfrm>
            <a:off x="280330" y="1510073"/>
            <a:ext cx="11530012" cy="5016758"/>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Political stability </a:t>
            </a:r>
            <a:endParaRPr lang="en-US" sz="3200" dirty="0" smtClean="0">
              <a:solidFill>
                <a:schemeClr val="accent1"/>
              </a:solidFill>
              <a:latin typeface="Times New Roman" panose="02020603050405020304" pitchFamily="18" charset="0"/>
              <a:cs typeface="Times New Roman" panose="02020603050405020304" pitchFamily="18" charset="0"/>
            </a:endParaRPr>
          </a:p>
          <a:p>
            <a:pPr algn="just"/>
            <a:endParaRPr lang="en-US" sz="3200" dirty="0">
              <a:solidFill>
                <a:srgbClr val="FF000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that </a:t>
            </a:r>
            <a:r>
              <a:rPr lang="en-US" sz="3200" dirty="0">
                <a:latin typeface="Times New Roman" panose="02020603050405020304" pitchFamily="18" charset="0"/>
                <a:cs typeface="Times New Roman" panose="02020603050405020304" pitchFamily="18" charset="0"/>
              </a:rPr>
              <a:t>contributes to a more predictable and stable policy helps sustain international alliance collaborations.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instance, Walmart decided to </a:t>
            </a:r>
            <a:r>
              <a:rPr lang="en-US" sz="3200" dirty="0" smtClean="0">
                <a:latin typeface="Times New Roman" panose="02020603050405020304" pitchFamily="18" charset="0"/>
                <a:cs typeface="Times New Roman" panose="02020603050405020304" pitchFamily="18" charset="0"/>
              </a:rPr>
              <a:t>terminate </a:t>
            </a:r>
            <a:r>
              <a:rPr lang="en-US" sz="3200" dirty="0">
                <a:latin typeface="Times New Roman" panose="02020603050405020304" pitchFamily="18" charset="0"/>
                <a:cs typeface="Times New Roman" panose="02020603050405020304" pitchFamily="18" charset="0"/>
              </a:rPr>
              <a:t>the joint venture partnership with its Indian partner Bharti in 2013 due to the unpredictable/unstable FDI (foreign direct investment) regulations and enforcement that have made Walmart difficult to navigate regulations in India</a:t>
            </a:r>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09600" y="1390134"/>
            <a:ext cx="10842172"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984410" y="1699735"/>
            <a:ext cx="9710738" cy="3046988"/>
          </a:xfrm>
          <a:prstGeom prst="rect">
            <a:avLst/>
          </a:prstGeom>
        </p:spPr>
        <p:txBody>
          <a:bodyPr wrap="square">
            <a:spAutoFit/>
          </a:bodyPr>
          <a:lstStyle/>
          <a:p>
            <a:pPr algn="just"/>
            <a:r>
              <a:rPr lang="en-US" sz="3200" b="1" dirty="0">
                <a:solidFill>
                  <a:schemeClr val="accent1"/>
                </a:solidFill>
                <a:latin typeface="Times New Roman" panose="02020603050405020304" pitchFamily="18" charset="0"/>
                <a:cs typeface="Times New Roman" panose="02020603050405020304" pitchFamily="18" charset="0"/>
              </a:rPr>
              <a:t>Rule-of-law </a:t>
            </a:r>
            <a:endParaRPr lang="en-US" sz="3200" b="1" dirty="0" smtClean="0">
              <a:solidFill>
                <a:schemeClr val="accent1"/>
              </a:solidFill>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refers </a:t>
            </a:r>
            <a:r>
              <a:rPr lang="en-US" sz="3200" dirty="0">
                <a:latin typeface="Times New Roman" panose="02020603050405020304" pitchFamily="18" charset="0"/>
                <a:cs typeface="Times New Roman" panose="02020603050405020304" pitchFamily="18" charset="0"/>
              </a:rPr>
              <a:t>to the extent to which agents have confidence in and abide by the rules of society and in particular the quality of contract enforcement, property rights, and the courts</a:t>
            </a:r>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8613" y="1888073"/>
            <a:ext cx="10710862" cy="1077218"/>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Industrial knowledge intensity </a:t>
            </a:r>
            <a:r>
              <a:rPr lang="en-US" sz="3200" dirty="0">
                <a:latin typeface="Times New Roman" panose="02020603050405020304" pitchFamily="18" charset="0"/>
                <a:cs typeface="Times New Roman" panose="02020603050405020304" pitchFamily="18" charset="0"/>
              </a:rPr>
              <a:t>refers to the degree to which firms in an </a:t>
            </a:r>
            <a:r>
              <a:rPr lang="en-US" sz="3200" dirty="0" smtClean="0">
                <a:latin typeface="Times New Roman" panose="02020603050405020304" pitchFamily="18" charset="0"/>
                <a:cs typeface="Times New Roman" panose="02020603050405020304" pitchFamily="18" charset="0"/>
              </a:rPr>
              <a:t>industry </a:t>
            </a:r>
            <a:r>
              <a:rPr lang="en-US" sz="3200" dirty="0">
                <a:latin typeface="Times New Roman" panose="02020603050405020304" pitchFamily="18" charset="0"/>
                <a:cs typeface="Times New Roman" panose="02020603050405020304" pitchFamily="18" charset="0"/>
              </a:rPr>
              <a:t>focus on technology innovation activities</a:t>
            </a:r>
          </a:p>
        </p:txBody>
      </p:sp>
      <p:sp>
        <p:nvSpPr>
          <p:cNvPr id="9" name="Rectangle 8"/>
          <p:cNvSpPr/>
          <p:nvPr/>
        </p:nvSpPr>
        <p:spPr>
          <a:xfrm>
            <a:off x="328613" y="3243164"/>
            <a:ext cx="11458575" cy="3046988"/>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Technology diversity </a:t>
            </a:r>
            <a:r>
              <a:rPr lang="en-US" sz="3200" dirty="0">
                <a:latin typeface="Times New Roman" panose="02020603050405020304" pitchFamily="18" charset="0"/>
                <a:cs typeface="Times New Roman" panose="02020603050405020304" pitchFamily="18" charset="0"/>
              </a:rPr>
              <a:t>refers to the dissimilarities between technological </a:t>
            </a:r>
            <a:r>
              <a:rPr lang="en-US" sz="3200" dirty="0" smtClean="0">
                <a:latin typeface="Times New Roman" panose="02020603050405020304" pitchFamily="18" charset="0"/>
                <a:cs typeface="Times New Roman" panose="02020603050405020304" pitchFamily="18" charset="0"/>
              </a:rPr>
              <a:t>knowledge </a:t>
            </a:r>
            <a:r>
              <a:rPr lang="en-US" sz="3200" dirty="0">
                <a:latin typeface="Times New Roman" panose="02020603050405020304" pitchFamily="18" charset="0"/>
                <a:cs typeface="Times New Roman" panose="02020603050405020304" pitchFamily="18" charset="0"/>
              </a:rPr>
              <a:t>bases of the alliance partners.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general, there is a positive effect of the </a:t>
            </a:r>
            <a:r>
              <a:rPr lang="en-US" sz="3200" dirty="0" smtClean="0">
                <a:latin typeface="Times New Roman" panose="02020603050405020304" pitchFamily="18" charset="0"/>
                <a:cs typeface="Times New Roman" panose="02020603050405020304" pitchFamily="18" charset="0"/>
              </a:rPr>
              <a:t>complementarities </a:t>
            </a:r>
            <a:r>
              <a:rPr lang="en-US" sz="3200" dirty="0">
                <a:latin typeface="Times New Roman" panose="02020603050405020304" pitchFamily="18" charset="0"/>
                <a:cs typeface="Times New Roman" panose="02020603050405020304" pitchFamily="18" charset="0"/>
              </a:rPr>
              <a:t>of the technological knowledge indicating that new products and new processes do not come from the combination of similar technologies but from the combination of different technologies</a:t>
            </a:r>
          </a:p>
        </p:txBody>
      </p:sp>
      <p:sp>
        <p:nvSpPr>
          <p:cNvPr id="11" name="Rectangle 10"/>
          <p:cNvSpPr/>
          <p:nvPr/>
        </p:nvSpPr>
        <p:spPr>
          <a:xfrm>
            <a:off x="3634027" y="555746"/>
            <a:ext cx="4575099" cy="584775"/>
          </a:xfrm>
          <a:prstGeom prst="rect">
            <a:avLst/>
          </a:prstGeom>
        </p:spPr>
        <p:txBody>
          <a:bodyPr wrap="none">
            <a:spAutoFit/>
          </a:bodyPr>
          <a:lstStyle/>
          <a:p>
            <a:r>
              <a:rPr lang="en-US" sz="3200" b="1" dirty="0">
                <a:solidFill>
                  <a:srgbClr val="4472C4"/>
                </a:solidFill>
              </a:rPr>
              <a:t>Other contingency factors</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96367" y="1390134"/>
            <a:ext cx="1158762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02604" y="355604"/>
            <a:ext cx="7365336" cy="954107"/>
          </a:xfrm>
          <a:prstGeom prst="rect">
            <a:avLst/>
          </a:prstGeom>
        </p:spPr>
        <p:txBody>
          <a:bodyPr wrap="square">
            <a:spAutoFit/>
          </a:bodyPr>
          <a:lstStyle/>
          <a:p>
            <a:r>
              <a:rPr lang="en-US" sz="2800" b="1" dirty="0">
                <a:solidFill>
                  <a:srgbClr val="4472C4"/>
                </a:solidFill>
              </a:rPr>
              <a:t>Managing Alliance Portfolios to Enhance Performance</a:t>
            </a:r>
          </a:p>
        </p:txBody>
      </p:sp>
      <p:sp>
        <p:nvSpPr>
          <p:cNvPr id="9" name="Rectangle 8"/>
          <p:cNvSpPr/>
          <p:nvPr/>
        </p:nvSpPr>
        <p:spPr>
          <a:xfrm>
            <a:off x="516110" y="1655524"/>
            <a:ext cx="8171404" cy="584775"/>
          </a:xfrm>
          <a:prstGeom prst="rect">
            <a:avLst/>
          </a:prstGeom>
        </p:spPr>
        <p:txBody>
          <a:bodyPr wrap="none">
            <a:spAutoFit/>
          </a:bodyPr>
          <a:lstStyle/>
          <a:p>
            <a:r>
              <a:rPr lang="en-US" sz="3200" b="1" dirty="0">
                <a:solidFill>
                  <a:schemeClr val="accent1"/>
                </a:solidFill>
              </a:rPr>
              <a:t>Definition and Challenges of Alliance Portfolios</a:t>
            </a:r>
          </a:p>
        </p:txBody>
      </p:sp>
      <p:sp>
        <p:nvSpPr>
          <p:cNvPr id="11" name="Rectangle 10"/>
          <p:cNvSpPr/>
          <p:nvPr/>
        </p:nvSpPr>
        <p:spPr>
          <a:xfrm>
            <a:off x="516110" y="2455959"/>
            <a:ext cx="11133646" cy="3539430"/>
          </a:xfrm>
          <a:prstGeom prst="rect">
            <a:avLst/>
          </a:prstGeom>
        </p:spPr>
        <p:txBody>
          <a:bodyPr wrap="square">
            <a:spAutoFit/>
          </a:bodyPr>
          <a:lstStyle/>
          <a:p>
            <a:pPr marL="457200" indent="-457200"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Strategic alliance portfolios can be defined as the sum of all types of strategic </a:t>
            </a:r>
            <a:r>
              <a:rPr lang="en-US" sz="3200" dirty="0" smtClean="0">
                <a:latin typeface="Times New Roman" panose="02020603050405020304" pitchFamily="18" charset="0"/>
                <a:cs typeface="Times New Roman" panose="02020603050405020304" pitchFamily="18" charset="0"/>
              </a:rPr>
              <a:t>alliances </a:t>
            </a:r>
            <a:r>
              <a:rPr lang="en-US" sz="3200" dirty="0">
                <a:latin typeface="Times New Roman" panose="02020603050405020304" pitchFamily="18" charset="0"/>
                <a:cs typeface="Times New Roman" panose="02020603050405020304" pitchFamily="18" charset="0"/>
              </a:rPr>
              <a:t>that the focal firm is currently engaged </a:t>
            </a:r>
            <a:r>
              <a:rPr lang="en-US" sz="3200" dirty="0" smtClean="0">
                <a:latin typeface="Times New Roman" panose="02020603050405020304" pitchFamily="18" charset="0"/>
                <a:cs typeface="Times New Roman" panose="02020603050405020304" pitchFamily="18" charset="0"/>
              </a:rPr>
              <a:t>in. </a:t>
            </a: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Like </a:t>
            </a:r>
            <a:r>
              <a:rPr lang="en-US" sz="3200" dirty="0">
                <a:latin typeface="Times New Roman" panose="02020603050405020304" pitchFamily="18" charset="0"/>
                <a:cs typeface="Times New Roman" panose="02020603050405020304" pitchFamily="18" charset="0"/>
              </a:rPr>
              <a:t>literally, a firm can have as many strategic alliances as possible depending upon its number of business units and value-creation activities in which it involves for alliances</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6681" y="1345306"/>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1787" y="532772"/>
            <a:ext cx="7179722" cy="461665"/>
          </a:xfrm>
          <a:prstGeom prst="rect">
            <a:avLst/>
          </a:prstGeom>
        </p:spPr>
        <p:txBody>
          <a:bodyPr wrap="none">
            <a:spAutoFit/>
          </a:bodyPr>
          <a:lstStyle/>
          <a:p>
            <a:r>
              <a:rPr lang="en-US" sz="2400" b="1" dirty="0" smtClean="0">
                <a:solidFill>
                  <a:srgbClr val="4472C4"/>
                </a:solidFill>
              </a:rPr>
              <a:t>the </a:t>
            </a:r>
            <a:r>
              <a:rPr lang="en-US" sz="2400" b="1" dirty="0">
                <a:solidFill>
                  <a:srgbClr val="4472C4"/>
                </a:solidFill>
              </a:rPr>
              <a:t>challenging tasks of alliance portfolio management</a:t>
            </a:r>
          </a:p>
        </p:txBody>
      </p:sp>
      <p:sp>
        <p:nvSpPr>
          <p:cNvPr id="9" name="Rectangle 8"/>
          <p:cNvSpPr/>
          <p:nvPr/>
        </p:nvSpPr>
        <p:spPr>
          <a:xfrm>
            <a:off x="165077" y="1698772"/>
            <a:ext cx="11715748" cy="4524315"/>
          </a:xfrm>
          <a:prstGeom prst="rect">
            <a:avLst/>
          </a:prstGeom>
        </p:spPr>
        <p:txBody>
          <a:bodyPr wrap="square">
            <a:spAutoFit/>
          </a:bodyPr>
          <a:lstStyle/>
          <a:p>
            <a:pPr algn="just"/>
            <a:r>
              <a:rPr lang="en-US" sz="3200" dirty="0">
                <a:solidFill>
                  <a:schemeClr val="accent1"/>
                </a:solidFill>
                <a:latin typeface="Times New Roman" panose="02020603050405020304" pitchFamily="18" charset="0"/>
                <a:cs typeface="Times New Roman" panose="02020603050405020304" pitchFamily="18" charset="0"/>
              </a:rPr>
              <a:t>Portfolio </a:t>
            </a:r>
            <a:r>
              <a:rPr lang="en-US" sz="3200" dirty="0" smtClean="0">
                <a:solidFill>
                  <a:schemeClr val="accent1"/>
                </a:solidFill>
                <a:latin typeface="Times New Roman" panose="02020603050405020304" pitchFamily="18" charset="0"/>
                <a:cs typeface="Times New Roman" panose="02020603050405020304" pitchFamily="18" charset="0"/>
              </a:rPr>
              <a:t>Strategy</a:t>
            </a:r>
            <a:r>
              <a:rPr lang="en-US" sz="3200" dirty="0" smtClean="0">
                <a:latin typeface="Times New Roman" panose="02020603050405020304" pitchFamily="18" charset="0"/>
                <a:cs typeface="Times New Roman" panose="02020603050405020304" pitchFamily="18" charset="0"/>
              </a:rPr>
              <a:t>: formulation </a:t>
            </a:r>
            <a:r>
              <a:rPr lang="en-US" sz="3200" dirty="0">
                <a:latin typeface="Times New Roman" panose="02020603050405020304" pitchFamily="18" charset="0"/>
                <a:cs typeface="Times New Roman" panose="02020603050405020304" pitchFamily="18" charset="0"/>
              </a:rPr>
              <a:t>of a portfolio strategy with implementation plans.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solidFill>
                  <a:schemeClr val="accent1"/>
                </a:solidFill>
                <a:latin typeface="Times New Roman" panose="02020603050405020304" pitchFamily="18" charset="0"/>
                <a:cs typeface="Times New Roman" panose="02020603050405020304" pitchFamily="18" charset="0"/>
              </a:rPr>
              <a:t>Portfolio Coordination and Resource Allocation</a:t>
            </a:r>
            <a:r>
              <a:rPr lang="en-US" sz="3200" dirty="0">
                <a:latin typeface="Times New Roman" panose="02020603050405020304" pitchFamily="18" charset="0"/>
                <a:cs typeface="Times New Roman" panose="02020603050405020304" pitchFamily="18" charset="0"/>
              </a:rPr>
              <a:t>: To maximize its benefits, it is important to align multiple alliances for a primary joint goal.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solidFill>
                  <a:schemeClr val="accent1"/>
                </a:solidFill>
                <a:latin typeface="Times New Roman" panose="02020603050405020304" pitchFamily="18" charset="0"/>
                <a:cs typeface="Times New Roman" panose="02020603050405020304" pitchFamily="18" charset="0"/>
              </a:rPr>
              <a:t>Portfolio Monitoring: </a:t>
            </a:r>
            <a:r>
              <a:rPr lang="en-US" sz="3200" dirty="0">
                <a:latin typeface="Times New Roman" panose="02020603050405020304" pitchFamily="18" charset="0"/>
                <a:cs typeface="Times New Roman" panose="02020603050405020304" pitchFamily="18" charset="0"/>
              </a:rPr>
              <a:t>This is to evaluate the contribution of the alliance </a:t>
            </a:r>
            <a:r>
              <a:rPr lang="en-US" sz="3200" dirty="0" smtClean="0">
                <a:latin typeface="Times New Roman" panose="02020603050405020304" pitchFamily="18" charset="0"/>
                <a:cs typeface="Times New Roman" panose="02020603050405020304" pitchFamily="18" charset="0"/>
              </a:rPr>
              <a:t>portfolio </a:t>
            </a:r>
            <a:r>
              <a:rPr lang="en-US" sz="3200" dirty="0">
                <a:latin typeface="Times New Roman" panose="02020603050405020304" pitchFamily="18" charset="0"/>
                <a:cs typeface="Times New Roman" panose="02020603050405020304" pitchFamily="18" charset="0"/>
              </a:rPr>
              <a:t>to the focal firm’s success and to initiate control measures (e.g., reconfiguring the alliance portfolio) if there are performance deficits. </a:t>
            </a:r>
            <a:endParaRPr lang="en-US" sz="3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3766" y="1511190"/>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3797" y="1602432"/>
            <a:ext cx="11158537" cy="4524315"/>
          </a:xfrm>
          <a:prstGeom prst="rect">
            <a:avLst/>
          </a:prstGeom>
        </p:spPr>
        <p:txBody>
          <a:bodyPr wrap="square">
            <a:spAutoFit/>
          </a:bodyPr>
          <a:lstStyle/>
          <a:p>
            <a:pPr algn="just"/>
            <a:r>
              <a:rPr lang="en-US" sz="3200" b="1" dirty="0"/>
              <a:t>• </a:t>
            </a:r>
            <a:r>
              <a:rPr lang="en-US" sz="3200" b="1" dirty="0">
                <a:solidFill>
                  <a:schemeClr val="accent1"/>
                </a:solidFill>
              </a:rPr>
              <a:t>Establishment of an Alliance Management System: </a:t>
            </a:r>
            <a:endParaRPr lang="en-US" sz="3200" b="1" dirty="0" smtClean="0">
              <a:solidFill>
                <a:schemeClr val="accent1"/>
              </a:solidFill>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is to institutionalize alliance management capability by developing learning mechanisms (e.g., articulating learning experience and codifying alliance management knowledge) and by formalizing and standardizing alliance management processes and tools.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this way, alliance portfolio managing experiences can be collected, shared and diffused throughout the organization</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7</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C56543-2511-4F02-AC64-1B0332BB27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29D6933-21E1-4B25-9BF7-2790B2B82ACE}">
  <ds:schemaRefs>
    <ds:schemaRef ds:uri="d13aca44-ef33-4cf4-9980-7f0b00e6eeb9"/>
    <ds:schemaRef ds:uri="http://schemas.microsoft.com/office/infopath/2007/PartnerControls"/>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openxmlformats.org/package/2006/metadata/core-properties"/>
    <ds:schemaRef ds:uri="49100919-8a76-4266-be0c-7dc583902cb4"/>
    <ds:schemaRef ds:uri="http://www.w3.org/XML/1998/namespace"/>
  </ds:schemaRefs>
</ds:datastoreItem>
</file>

<file path=customXml/itemProps3.xml><?xml version="1.0" encoding="utf-8"?>
<ds:datastoreItem xmlns:ds="http://schemas.openxmlformats.org/officeDocument/2006/customXml" ds:itemID="{8C514C0C-3FC5-49CB-85A7-CF9C06B38E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4974</TotalTime>
  <Words>2676</Words>
  <Application>Microsoft Office PowerPoint</Application>
  <PresentationFormat>Custom</PresentationFormat>
  <Paragraphs>299</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 Hussin</cp:lastModifiedBy>
  <cp:revision>83</cp:revision>
  <dcterms:created xsi:type="dcterms:W3CDTF">2023-04-29T09:08:23Z</dcterms:created>
  <dcterms:modified xsi:type="dcterms:W3CDTF">2025-07-23T18:33:55Z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