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17"/>
  </p:notesMasterIdLst>
  <p:sldIdLst>
    <p:sldId id="480" r:id="rId5"/>
    <p:sldId id="303" r:id="rId6"/>
    <p:sldId id="511" r:id="rId7"/>
    <p:sldId id="514" r:id="rId8"/>
    <p:sldId id="515" r:id="rId9"/>
    <p:sldId id="516" r:id="rId10"/>
    <p:sldId id="517" r:id="rId11"/>
    <p:sldId id="518" r:id="rId12"/>
    <p:sldId id="519" r:id="rId13"/>
    <p:sldId id="520" r:id="rId14"/>
    <p:sldId id="521" r:id="rId15"/>
    <p:sldId id="349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511"/>
            <p14:sldId id="514"/>
            <p14:sldId id="515"/>
            <p14:sldId id="516"/>
            <p14:sldId id="517"/>
            <p14:sldId id="518"/>
            <p14:sldId id="519"/>
            <p14:sldId id="520"/>
            <p14:sldId id="521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ECFF"/>
    <a:srgbClr val="FFE2C5"/>
    <a:srgbClr val="FFD7AF"/>
    <a:srgbClr val="FBE8C1"/>
    <a:srgbClr val="FAE3B4"/>
    <a:srgbClr val="FAC748"/>
    <a:srgbClr val="00AEEF"/>
    <a:srgbClr val="FFD200"/>
    <a:srgbClr val="203E5F"/>
    <a:srgbClr val="F582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15" autoAdjust="0"/>
    <p:restoredTop sz="94660"/>
  </p:normalViewPr>
  <p:slideViewPr>
    <p:cSldViewPr snapToGrid="0">
      <p:cViewPr>
        <p:scale>
          <a:sx n="74" d="100"/>
          <a:sy n="74" d="100"/>
        </p:scale>
        <p:origin x="-558" y="1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11/8/2025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38959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5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9.png"/><Relationship Id="rId4" Type="http://schemas.openxmlformats.org/officeDocument/2006/relationships/image" Target="../media/image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Weam </a:t>
            </a:r>
            <a:r>
              <a:rPr lang="en-US" sz="2000" dirty="0" err="1">
                <a:latin typeface="Alexandria" charset="0"/>
                <a:cs typeface="Alexandria" charset="0"/>
              </a:rPr>
              <a:t>Nasan</a:t>
            </a:r>
            <a:r>
              <a:rPr lang="en-US" sz="2000" dirty="0">
                <a:latin typeface="Alexandria" charset="0"/>
                <a:cs typeface="Alexandria" charset="0"/>
              </a:rPr>
              <a:t> Agha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184731" cy="76944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endParaRPr lang="en-US" sz="4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40362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Panel Discussion 4</a:t>
            </a:r>
            <a:r>
              <a:rPr lang="ar-SY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 </a:t>
            </a:r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 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404950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REA619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Property and Facilities Management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598881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Real Estate Management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Panel Discussion 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70224" y="4802552"/>
            <a:ext cx="395550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REA619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Property and Facilities Management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Weam </a:t>
            </a:r>
            <a:r>
              <a:rPr lang="en-US" sz="2800" b="1" dirty="0" err="1">
                <a:solidFill>
                  <a:srgbClr val="00B0F0"/>
                </a:solidFill>
                <a:latin typeface="Alexandria" charset="0"/>
                <a:cs typeface="Alexandria" charset="0"/>
              </a:rPr>
              <a:t>Nasan</a:t>
            </a:r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Agha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79FF6D02-13E7-4767-F7F7-CE1D08D4C8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E4C030F4-E9C4-A8E4-2A49-5DFAB245AAB9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EE3EA2C7-96BE-487C-A128-54F2D017BB9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DC7AE2A7-E226-FA3D-20EC-16E595F9C85F}"/>
              </a:ext>
            </a:extLst>
          </p:cNvPr>
          <p:cNvSpPr txBox="1"/>
          <p:nvPr/>
        </p:nvSpPr>
        <p:spPr>
          <a:xfrm>
            <a:off x="180431" y="1120676"/>
            <a:ext cx="11799759" cy="2400657"/>
          </a:xfrm>
          <a:prstGeom prst="rect">
            <a:avLst/>
          </a:prstGeom>
          <a:solidFill>
            <a:srgbClr val="CCECFF"/>
          </a:solidFill>
        </p:spPr>
        <p:txBody>
          <a:bodyPr wrap="square">
            <a:spAutoFit/>
          </a:bodyPr>
          <a:lstStyle/>
          <a:p>
            <a:pPr algn="r" rtl="1">
              <a:spcBef>
                <a:spcPts val="600"/>
              </a:spcBef>
              <a:spcAft>
                <a:spcPts val="600"/>
              </a:spcAft>
            </a:pPr>
            <a:r>
              <a:rPr lang="ar-SY" sz="2400" b="1" dirty="0">
                <a:solidFill>
                  <a:srgbClr val="C00000"/>
                </a:solidFill>
                <a:latin typeface="Alexandria"/>
              </a:rPr>
              <a:t>الحالة الأولى: اتفاقية الدفع الجزئي أثناء الركود</a:t>
            </a:r>
            <a:endParaRPr lang="en-US" sz="2400" b="1" dirty="0">
              <a:solidFill>
                <a:srgbClr val="C00000"/>
              </a:solidFill>
              <a:latin typeface="Alexandria"/>
            </a:endParaRPr>
          </a:p>
          <a:p>
            <a:pPr algn="r" rtl="1">
              <a:spcBef>
                <a:spcPts val="600"/>
              </a:spcBef>
              <a:spcAft>
                <a:spcPts val="600"/>
              </a:spcAft>
            </a:pPr>
            <a:r>
              <a:rPr lang="ar-SY" sz="2400" b="1" dirty="0">
                <a:latin typeface="Alexandria"/>
              </a:rPr>
              <a:t>مستأجر تجاري يدفع نصف الإيجار لمدة شهرين بسبب تراجع المبيعات.</a:t>
            </a:r>
            <a:r>
              <a:rPr lang="en-US" sz="2400" b="1" dirty="0">
                <a:latin typeface="Alexandria"/>
              </a:rPr>
              <a:t> </a:t>
            </a:r>
            <a:r>
              <a:rPr lang="ar-SY" sz="2400" b="1" dirty="0">
                <a:latin typeface="Alexandria"/>
              </a:rPr>
              <a:t>المالك يقبل الدفع الجزئي دون توثيق الاتفاق أو تضمين “شرط عدم التنازل عن الحقوق”.</a:t>
            </a:r>
            <a:endParaRPr lang="en-US" sz="2400" b="1" dirty="0">
              <a:latin typeface="Alexandria"/>
            </a:endParaRPr>
          </a:p>
          <a:p>
            <a:pPr algn="r" rtl="1">
              <a:spcBef>
                <a:spcPts val="600"/>
              </a:spcBef>
              <a:spcAft>
                <a:spcPts val="600"/>
              </a:spcAft>
            </a:pPr>
            <a:endParaRPr lang="en-US" sz="2400" b="1" dirty="0">
              <a:latin typeface="Alexandria"/>
            </a:endParaRPr>
          </a:p>
          <a:p>
            <a:pPr algn="r" rtl="1">
              <a:spcBef>
                <a:spcPts val="600"/>
              </a:spcBef>
              <a:spcAft>
                <a:spcPts val="600"/>
              </a:spcAft>
            </a:pPr>
            <a:r>
              <a:rPr lang="ar-SY" sz="2400" b="1" dirty="0">
                <a:latin typeface="Alexandria"/>
              </a:rPr>
              <a:t>هل يمكن للمالك لاحقًا رفع دعوى إخلاء بعد </a:t>
            </a:r>
            <a:r>
              <a:rPr lang="ar-SY" sz="2400" b="1">
                <a:latin typeface="Alexandria"/>
              </a:rPr>
              <a:t>انتهاء الشهرين؟</a:t>
            </a:r>
            <a:endParaRPr lang="en-US" sz="2400" b="1" dirty="0">
              <a:latin typeface="Alexandria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7C11B8EB-55FA-71BA-CC4F-16A9A9D9B11C}"/>
              </a:ext>
            </a:extLst>
          </p:cNvPr>
          <p:cNvSpPr txBox="1"/>
          <p:nvPr/>
        </p:nvSpPr>
        <p:spPr>
          <a:xfrm>
            <a:off x="821409" y="4367605"/>
            <a:ext cx="10848814" cy="187743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justLow" rtl="1">
              <a:spcBef>
                <a:spcPts val="600"/>
              </a:spcBef>
              <a:spcAft>
                <a:spcPts val="600"/>
              </a:spcAft>
            </a:pPr>
            <a:r>
              <a:rPr lang="ar-SY" sz="2400" dirty="0">
                <a:latin typeface="Alexandria"/>
              </a:rPr>
              <a:t>بما أن العقار تجاري: قبول الإيجار الجزئي لا يُبطل إشعار الثلاثة أيام إذا كان هناك بند عدم التنازل عن الحقوق.</a:t>
            </a:r>
            <a:endParaRPr lang="en-US" sz="2400" dirty="0">
              <a:latin typeface="Alexandria"/>
            </a:endParaRPr>
          </a:p>
          <a:p>
            <a:pPr algn="justLow" rtl="1">
              <a:spcBef>
                <a:spcPts val="600"/>
              </a:spcBef>
              <a:spcAft>
                <a:spcPts val="600"/>
              </a:spcAft>
            </a:pPr>
            <a:r>
              <a:rPr lang="ar-SY" sz="2400" dirty="0">
                <a:latin typeface="Alexandria"/>
              </a:rPr>
              <a:t>لكن هنا الاتفاق غير موثّق ولا يوجد بند عدم التنازل → هذا قد يُفسر قانونيًا كتنازل من المالك عن حق الإخلاء.</a:t>
            </a:r>
            <a:endParaRPr lang="en-US" sz="2400" dirty="0">
              <a:latin typeface="Alexandria"/>
            </a:endParaRPr>
          </a:p>
          <a:p>
            <a:pPr algn="justLow" rtl="1"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latin typeface="Alexandria"/>
              </a:rPr>
              <a:t> </a:t>
            </a:r>
            <a:r>
              <a:rPr lang="ar-SY" sz="2400" dirty="0">
                <a:latin typeface="Alexandria"/>
              </a:rPr>
              <a:t>لذلك المالك قد يواجه صعوبة في رفع دعوى الإخلاء بدون إصدار إشعار جديد صحيح.</a:t>
            </a:r>
          </a:p>
        </p:txBody>
      </p:sp>
    </p:spTree>
    <p:extLst>
      <p:ext uri="{BB962C8B-B14F-4D97-AF65-F5344CB8AC3E}">
        <p14:creationId xmlns:p14="http://schemas.microsoft.com/office/powerpoint/2010/main" val="1711817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8CA01FEF-B173-B831-3597-6FD70058BD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622C0B20-128B-959A-8D6D-210712CEE36A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63DACA6B-0216-B08C-B6FB-CBA5CFE7574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6821F014-A289-3551-8E2F-06F5FB3E0811}"/>
              </a:ext>
            </a:extLst>
          </p:cNvPr>
          <p:cNvSpPr txBox="1"/>
          <p:nvPr/>
        </p:nvSpPr>
        <p:spPr>
          <a:xfrm>
            <a:off x="180431" y="1120676"/>
            <a:ext cx="11799759" cy="1415772"/>
          </a:xfrm>
          <a:prstGeom prst="rect">
            <a:avLst/>
          </a:prstGeom>
          <a:solidFill>
            <a:srgbClr val="CCECFF"/>
          </a:solidFill>
        </p:spPr>
        <p:txBody>
          <a:bodyPr wrap="square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ar-SY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cs typeface="Arial" panose="020B0604020202020204" pitchFamily="34" charset="0"/>
              </a:rPr>
              <a:t>الحالة </a:t>
            </a:r>
            <a:r>
              <a:rPr lang="ar-SY" sz="2800" b="1" dirty="0">
                <a:solidFill>
                  <a:srgbClr val="C00000"/>
                </a:solidFill>
                <a:latin typeface="Alexandria"/>
                <a:cs typeface="Arial" panose="020B0604020202020204" pitchFamily="34" charset="0"/>
              </a:rPr>
              <a:t>الثانية</a:t>
            </a:r>
            <a:r>
              <a:rPr kumimoji="0" lang="ar-SY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cs typeface="Arial" panose="020B0604020202020204" pitchFamily="34" charset="0"/>
              </a:rPr>
              <a:t>: إدارة مصاريف التشغيل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lexandria"/>
            </a:endParaRPr>
          </a:p>
          <a:p>
            <a:pPr lvl="0" algn="r" rtl="1">
              <a:spcBef>
                <a:spcPts val="600"/>
              </a:spcBef>
              <a:spcAft>
                <a:spcPts val="600"/>
              </a:spcAft>
            </a:pPr>
            <a:r>
              <a:rPr lang="ar-SY" sz="2400" b="1" dirty="0">
                <a:solidFill>
                  <a:prstClr val="black"/>
                </a:solidFill>
                <a:latin typeface="Alexandria"/>
              </a:rPr>
              <a:t>مستأجر يرغب في اتخاذ قرار بين عقارين: الإيجار في العقار</a:t>
            </a:r>
            <a:r>
              <a:rPr lang="en-US" sz="2400" b="1" dirty="0">
                <a:solidFill>
                  <a:prstClr val="black"/>
                </a:solidFill>
                <a:latin typeface="Alexandria"/>
                <a:cs typeface="Arial" panose="020B0604020202020204" pitchFamily="34" charset="0"/>
              </a:rPr>
              <a:t>A </a:t>
            </a:r>
            <a:r>
              <a:rPr lang="ar-SY" sz="2400" b="1" dirty="0">
                <a:solidFill>
                  <a:prstClr val="black"/>
                </a:solidFill>
                <a:latin typeface="Alexandria"/>
                <a:cs typeface="Arial" panose="020B0604020202020204" pitchFamily="34" charset="0"/>
              </a:rPr>
              <a:t> </a:t>
            </a:r>
            <a:r>
              <a:rPr lang="ar-SY" sz="2400" b="1" dirty="0">
                <a:solidFill>
                  <a:prstClr val="black"/>
                </a:solidFill>
                <a:latin typeface="Alexandria"/>
              </a:rPr>
              <a:t>أقل لكن المصاريف التشغيلية الشهرية أعلى بنسبة 25% من العقار</a:t>
            </a:r>
            <a:r>
              <a:rPr lang="en-US" sz="2400" b="1" dirty="0">
                <a:solidFill>
                  <a:prstClr val="black"/>
                </a:solidFill>
                <a:latin typeface="Alexandria"/>
                <a:cs typeface="Arial" panose="020B0604020202020204" pitchFamily="34" charset="0"/>
              </a:rPr>
              <a:t>B</a:t>
            </a:r>
            <a:r>
              <a:rPr lang="ar-SY" sz="2400" b="1" dirty="0">
                <a:solidFill>
                  <a:prstClr val="black"/>
                </a:solidFill>
                <a:latin typeface="Alexandria"/>
                <a:cs typeface="Arial" panose="020B0604020202020204" pitchFamily="34" charset="0"/>
              </a:rPr>
              <a:t> وال</a:t>
            </a:r>
            <a:r>
              <a:rPr lang="ar-SY" sz="2400" b="1" dirty="0">
                <a:solidFill>
                  <a:prstClr val="black"/>
                </a:solidFill>
                <a:latin typeface="Alexandria"/>
              </a:rPr>
              <a:t>سؤال المطروح هنا:</a:t>
            </a:r>
            <a:r>
              <a:rPr lang="en-US" sz="2400" b="1" dirty="0">
                <a:solidFill>
                  <a:prstClr val="black"/>
                </a:solidFill>
                <a:latin typeface="Alexandria"/>
              </a:rPr>
              <a:t> </a:t>
            </a:r>
            <a:r>
              <a:rPr lang="ar-SY" sz="2400" b="1" dirty="0">
                <a:solidFill>
                  <a:prstClr val="black"/>
                </a:solidFill>
                <a:latin typeface="Alexandria"/>
              </a:rPr>
              <a:t>أي العقارين هو القرار الأفضل؟ ولماذا؟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D5CA2AB0-6FD2-AA06-0D7A-B8B651677B53}"/>
              </a:ext>
            </a:extLst>
          </p:cNvPr>
          <p:cNvSpPr txBox="1"/>
          <p:nvPr/>
        </p:nvSpPr>
        <p:spPr>
          <a:xfrm>
            <a:off x="852407" y="4100818"/>
            <a:ext cx="10848814" cy="203132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 algn="justLow" rtl="1">
              <a:spcBef>
                <a:spcPts val="600"/>
              </a:spcBef>
              <a:spcAft>
                <a:spcPts val="600"/>
              </a:spcAft>
            </a:pPr>
            <a:r>
              <a:rPr lang="ar-SY" sz="2400" dirty="0">
                <a:solidFill>
                  <a:prstClr val="black"/>
                </a:solidFill>
                <a:latin typeface="Alexandria"/>
              </a:rPr>
              <a:t>القرار يعتمد على الإجمالي الكلي = (الإيجار + المصاريف التشغيلية).</a:t>
            </a:r>
          </a:p>
          <a:p>
            <a:pPr lvl="0" algn="justLow" rtl="1">
              <a:spcBef>
                <a:spcPts val="600"/>
              </a:spcBef>
              <a:spcAft>
                <a:spcPts val="600"/>
              </a:spcAft>
            </a:pPr>
            <a:r>
              <a:rPr lang="ar-SY" sz="2400" dirty="0">
                <a:solidFill>
                  <a:prstClr val="black"/>
                </a:solidFill>
                <a:latin typeface="Alexandria"/>
              </a:rPr>
              <a:t>إذا كان العقار</a:t>
            </a:r>
            <a:r>
              <a:rPr lang="en-US" sz="2400" dirty="0">
                <a:solidFill>
                  <a:prstClr val="black"/>
                </a:solidFill>
                <a:latin typeface="Alexandria"/>
              </a:rPr>
              <a:t>  </a:t>
            </a:r>
            <a:r>
              <a:rPr lang="en-US" sz="2400" dirty="0">
                <a:solidFill>
                  <a:prstClr val="black"/>
                </a:solidFill>
                <a:latin typeface="Alexandria"/>
                <a:cs typeface="Arial" panose="020B0604020202020204" pitchFamily="34" charset="0"/>
              </a:rPr>
              <a:t>A  </a:t>
            </a:r>
            <a:r>
              <a:rPr lang="ar-SY" sz="2400" dirty="0">
                <a:solidFill>
                  <a:prstClr val="black"/>
                </a:solidFill>
                <a:latin typeface="Alexandria"/>
              </a:rPr>
              <a:t>منخفض الإيجار لكنه مرتفع التشغيل، فقد يكون أغلى فعلياً من </a:t>
            </a:r>
          </a:p>
          <a:p>
            <a:pPr lvl="0" algn="justLow" rtl="1"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solidFill>
                  <a:prstClr val="black"/>
                </a:solidFill>
                <a:latin typeface="Alexandria"/>
                <a:cs typeface="Arial" panose="020B0604020202020204" pitchFamily="34" charset="0"/>
              </a:rPr>
              <a:t>B</a:t>
            </a:r>
            <a:r>
              <a:rPr lang="ar-SY" sz="2400" dirty="0">
                <a:solidFill>
                  <a:prstClr val="black"/>
                </a:solidFill>
                <a:latin typeface="Alexandria"/>
              </a:rPr>
              <a:t>المستأجر يجب أن يعتمد على مقارنة التكلفة الشاملة وليس الإيجار فقط.</a:t>
            </a:r>
          </a:p>
          <a:p>
            <a:pPr lvl="0" algn="justLow" rtl="1">
              <a:spcBef>
                <a:spcPts val="600"/>
              </a:spcBef>
              <a:spcAft>
                <a:spcPts val="600"/>
              </a:spcAft>
            </a:pPr>
            <a:r>
              <a:rPr lang="ar-SY" sz="2400" dirty="0">
                <a:solidFill>
                  <a:prstClr val="black"/>
                </a:solidFill>
                <a:latin typeface="Alexandria"/>
              </a:rPr>
              <a:t> العقار </a:t>
            </a:r>
            <a:r>
              <a:rPr lang="en-US" sz="2400" dirty="0">
                <a:solidFill>
                  <a:prstClr val="black"/>
                </a:solidFill>
                <a:latin typeface="Alexandria"/>
                <a:cs typeface="Arial" panose="020B0604020202020204" pitchFamily="34" charset="0"/>
              </a:rPr>
              <a:t>B</a:t>
            </a:r>
            <a:r>
              <a:rPr lang="ar-SY" sz="2400" dirty="0">
                <a:solidFill>
                  <a:prstClr val="black"/>
                </a:solidFill>
                <a:latin typeface="Alexandria"/>
                <a:cs typeface="Arial" panose="020B0604020202020204" pitchFamily="34" charset="0"/>
              </a:rPr>
              <a:t> </a:t>
            </a:r>
            <a:r>
              <a:rPr lang="ar-SY" sz="2400" dirty="0">
                <a:solidFill>
                  <a:prstClr val="black"/>
                </a:solidFill>
                <a:latin typeface="Alexandria"/>
              </a:rPr>
              <a:t>قد يكون الخيار الأفضل ماليًا رغم ارتفاع الإيجار الظاهر.</a:t>
            </a:r>
            <a:endParaRPr kumimoji="0" lang="ar-SY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0064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F6CCEBAA-D2CF-C6E5-A54B-2D4EDEEA80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CFF495BE-3C1C-81BC-E7EF-EED2A37BECD3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15F75D61-B2D2-EA26-627F-A01F685F787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D689565-4AD3-32EA-3C09-1FB9B8BA8F43}"/>
              </a:ext>
            </a:extLst>
          </p:cNvPr>
          <p:cNvSpPr txBox="1"/>
          <p:nvPr/>
        </p:nvSpPr>
        <p:spPr>
          <a:xfrm>
            <a:off x="180431" y="1120676"/>
            <a:ext cx="11799759" cy="2031325"/>
          </a:xfrm>
          <a:prstGeom prst="rect">
            <a:avLst/>
          </a:prstGeom>
          <a:solidFill>
            <a:srgbClr val="CCECFF"/>
          </a:solidFill>
        </p:spPr>
        <p:txBody>
          <a:bodyPr wrap="square">
            <a:spAutoFit/>
          </a:bodyPr>
          <a:lstStyle/>
          <a:p>
            <a:pPr lvl="0" algn="r" rtl="1">
              <a:spcBef>
                <a:spcPts val="600"/>
              </a:spcBef>
              <a:spcAft>
                <a:spcPts val="600"/>
              </a:spcAft>
            </a:pPr>
            <a:r>
              <a:rPr kumimoji="0" lang="ar-SY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cs typeface="Arial" panose="020B0604020202020204" pitchFamily="34" charset="0"/>
              </a:rPr>
              <a:t>الحالة الثالثة: رسوم</a:t>
            </a:r>
            <a:r>
              <a:rPr kumimoji="0" lang="ar-SY" sz="2400" b="1" i="0" u="none" strike="noStrike" kern="1200" cap="none" spc="0" normalizeH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cs typeface="Arial" panose="020B0604020202020204" pitchFamily="34" charset="0"/>
              </a:rPr>
              <a:t> المصاريف المشتركة </a:t>
            </a:r>
            <a:r>
              <a:rPr lang="en-US" sz="2400" b="1" dirty="0">
                <a:solidFill>
                  <a:srgbClr val="C00000"/>
                </a:solidFill>
                <a:latin typeface="Alexandria"/>
              </a:rPr>
              <a:t>CAMs</a:t>
            </a:r>
            <a:endParaRPr kumimoji="0" lang="ar-SY" sz="2400" b="1" i="0" u="none" strike="noStrike" kern="1200" cap="none" spc="0" normalizeH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lexandria"/>
              <a:cs typeface="Arial" panose="020B0604020202020204" pitchFamily="34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ar-SY" sz="2400" b="1" dirty="0">
                <a:latin typeface="Alexandria"/>
                <a:cs typeface="Arial" panose="020B0604020202020204" pitchFamily="34" charset="0"/>
              </a:rPr>
              <a:t>م</a:t>
            </a:r>
            <a:r>
              <a:rPr lang="ar-SY" sz="2400" b="1" dirty="0">
                <a:latin typeface="Alexandria"/>
              </a:rPr>
              <a:t>الك</a:t>
            </a:r>
            <a:r>
              <a:rPr lang="ar-SY" sz="2400" b="1" dirty="0">
                <a:solidFill>
                  <a:prstClr val="black"/>
                </a:solidFill>
                <a:latin typeface="Alexandria"/>
              </a:rPr>
              <a:t> مركز تجاري يعلن إيجارًا شهريًا بقيمة 9,000 ريال.</a:t>
            </a: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ar-SY" sz="2400" b="1" dirty="0">
                <a:solidFill>
                  <a:prstClr val="black"/>
                </a:solidFill>
                <a:latin typeface="Alexandria"/>
              </a:rPr>
              <a:t> بعد توقيع العقد، يكتشف المستأجر وجود رسوم </a:t>
            </a:r>
            <a:r>
              <a:rPr lang="en-US" sz="2400" b="1" dirty="0">
                <a:solidFill>
                  <a:prstClr val="black"/>
                </a:solidFill>
                <a:latin typeface="Alexandria"/>
                <a:cs typeface="Arial" panose="020B0604020202020204" pitchFamily="34" charset="0"/>
              </a:rPr>
              <a:t>CAMs </a:t>
            </a:r>
            <a:r>
              <a:rPr lang="ar-SY" sz="2400" b="1" dirty="0">
                <a:solidFill>
                  <a:prstClr val="black"/>
                </a:solidFill>
                <a:latin typeface="Alexandria"/>
              </a:rPr>
              <a:t>إضافية بقيمة 1,800 ريال شهريًا لم يتم شرح تفاصيلها.</a:t>
            </a: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ar-SY" sz="2400" b="1" dirty="0">
                <a:solidFill>
                  <a:prstClr val="black"/>
                </a:solidFill>
                <a:latin typeface="Alexandria"/>
              </a:rPr>
              <a:t>والسؤال </a:t>
            </a:r>
            <a:r>
              <a:rPr lang="ar-SY" sz="2400" b="1" dirty="0" err="1">
                <a:solidFill>
                  <a:prstClr val="black"/>
                </a:solidFill>
                <a:latin typeface="Alexandria"/>
              </a:rPr>
              <a:t>هنا:هل</a:t>
            </a:r>
            <a:r>
              <a:rPr lang="ar-SY" sz="2400" b="1" dirty="0">
                <a:solidFill>
                  <a:prstClr val="black"/>
                </a:solidFill>
                <a:latin typeface="Alexandria"/>
              </a:rPr>
              <a:t> تُعد هذه ممارسة شفافة؟ وكيف يجب على وكيل المستأجر التعامل معها؟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9CB2C059-7951-A604-F00F-9361A1D51392}"/>
              </a:ext>
            </a:extLst>
          </p:cNvPr>
          <p:cNvSpPr txBox="1"/>
          <p:nvPr/>
        </p:nvSpPr>
        <p:spPr>
          <a:xfrm>
            <a:off x="976393" y="4321111"/>
            <a:ext cx="10848814" cy="187743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 algn="justLow" rtl="1">
              <a:spcBef>
                <a:spcPts val="600"/>
              </a:spcBef>
              <a:spcAft>
                <a:spcPts val="600"/>
              </a:spcAft>
            </a:pPr>
            <a:r>
              <a:rPr lang="ar-SY" sz="2400" dirty="0">
                <a:solidFill>
                  <a:prstClr val="black"/>
                </a:solidFill>
                <a:latin typeface="Alexandria"/>
              </a:rPr>
              <a:t>هذه ممارسة غير شفافة لأنها تخفي التكلفة الحقيقية.</a:t>
            </a:r>
          </a:p>
          <a:p>
            <a:pPr lvl="0" algn="justLow" rtl="1">
              <a:spcBef>
                <a:spcPts val="600"/>
              </a:spcBef>
              <a:spcAft>
                <a:spcPts val="600"/>
              </a:spcAft>
            </a:pPr>
            <a:r>
              <a:rPr lang="ar-SY" sz="2400" dirty="0">
                <a:solidFill>
                  <a:prstClr val="black"/>
                </a:solidFill>
                <a:latin typeface="Alexandria"/>
              </a:rPr>
              <a:t>دور وكيل المستأجر هو: طلب تفصيل بنود </a:t>
            </a:r>
            <a:r>
              <a:rPr lang="en-US" sz="2400" dirty="0">
                <a:solidFill>
                  <a:prstClr val="black"/>
                </a:solidFill>
                <a:latin typeface="Alexandria"/>
                <a:cs typeface="Arial" panose="020B0604020202020204" pitchFamily="34" charset="0"/>
              </a:rPr>
              <a:t>CAMs</a:t>
            </a:r>
            <a:r>
              <a:rPr lang="ar-SY" sz="2400" dirty="0">
                <a:solidFill>
                  <a:prstClr val="black"/>
                </a:solidFill>
                <a:latin typeface="Alexandria"/>
              </a:rPr>
              <a:t> ، مراجعة سجلات المصروفات التشغيلية السابقة</a:t>
            </a:r>
            <a:r>
              <a:rPr lang="en-US" sz="2400" dirty="0">
                <a:solidFill>
                  <a:prstClr val="black"/>
                </a:solidFill>
                <a:latin typeface="Alexandria"/>
              </a:rPr>
              <a:t> </a:t>
            </a:r>
            <a:r>
              <a:rPr lang="ar-SY" sz="2400" dirty="0">
                <a:solidFill>
                  <a:prstClr val="black"/>
                </a:solidFill>
                <a:latin typeface="Alexandria"/>
              </a:rPr>
              <a:t>ومقارنة العقار بعقارات أخرى باستخدام نموذج </a:t>
            </a:r>
            <a:r>
              <a:rPr lang="en-US" sz="2400" dirty="0">
                <a:solidFill>
                  <a:prstClr val="black"/>
                </a:solidFill>
                <a:latin typeface="Alexandria"/>
                <a:cs typeface="Arial" panose="020B0604020202020204" pitchFamily="34" charset="0"/>
              </a:rPr>
              <a:t>Form 552-3</a:t>
            </a:r>
            <a:endParaRPr lang="ar-SY" sz="2400" dirty="0">
              <a:solidFill>
                <a:prstClr val="black"/>
              </a:solidFill>
              <a:latin typeface="Alexandria"/>
              <a:cs typeface="Arial" panose="020B0604020202020204" pitchFamily="34" charset="0"/>
            </a:endParaRPr>
          </a:p>
          <a:p>
            <a:pPr lvl="0" algn="justLow" rtl="1">
              <a:spcBef>
                <a:spcPts val="600"/>
              </a:spcBef>
              <a:spcAft>
                <a:spcPts val="600"/>
              </a:spcAft>
            </a:pPr>
            <a:r>
              <a:rPr lang="ar-SY" sz="2400" dirty="0">
                <a:solidFill>
                  <a:prstClr val="black"/>
                </a:solidFill>
                <a:latin typeface="Alexandria"/>
              </a:rPr>
              <a:t>الهدف: حماية المستأجر من تكاليف غير متوقعة.</a:t>
            </a:r>
            <a:endParaRPr kumimoji="0" lang="ar-SY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54654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6F8AE75D-1DE6-58F5-2F08-F892077F62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845DFC69-4F3E-39E0-93FE-00942668D1FA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7B4AC7B6-942A-3FDC-AA29-E607D47FDFB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50D4AA30-F4DF-4E48-363E-4EB64AE1CA56}"/>
              </a:ext>
            </a:extLst>
          </p:cNvPr>
          <p:cNvSpPr txBox="1"/>
          <p:nvPr/>
        </p:nvSpPr>
        <p:spPr>
          <a:xfrm>
            <a:off x="180431" y="949103"/>
            <a:ext cx="11799759" cy="2677656"/>
          </a:xfrm>
          <a:prstGeom prst="rect">
            <a:avLst/>
          </a:prstGeom>
          <a:solidFill>
            <a:srgbClr val="CCECFF"/>
          </a:solidFill>
        </p:spPr>
        <p:txBody>
          <a:bodyPr wrap="square">
            <a:spAutoFit/>
          </a:bodyPr>
          <a:lstStyle/>
          <a:p>
            <a:pPr lvl="0" algn="r" rtl="1"/>
            <a:r>
              <a:rPr lang="ar-SY" sz="2400" b="1" dirty="0">
                <a:solidFill>
                  <a:srgbClr val="C00000"/>
                </a:solidFill>
                <a:latin typeface="Alexandria"/>
              </a:rPr>
              <a:t>ثالثاً: أسئلة تطبيقية عن  </a:t>
            </a:r>
            <a:r>
              <a:rPr lang="en-US" sz="2400" b="1" dirty="0">
                <a:solidFill>
                  <a:srgbClr val="C00000"/>
                </a:solidFill>
                <a:latin typeface="Alexandria"/>
              </a:rPr>
              <a:t> </a:t>
            </a:r>
            <a:r>
              <a:rPr lang="en-US" sz="2400" b="1" dirty="0">
                <a:solidFill>
                  <a:srgbClr val="C00000"/>
                </a:solidFill>
                <a:latin typeface="Alexandria"/>
                <a:cs typeface="Arial" panose="020B0604020202020204" pitchFamily="34" charset="0"/>
              </a:rPr>
              <a:t>APOD </a:t>
            </a:r>
            <a:r>
              <a:rPr lang="ar-SY" sz="2400" b="1" dirty="0">
                <a:solidFill>
                  <a:srgbClr val="C00000"/>
                </a:solidFill>
                <a:latin typeface="Alexandria"/>
              </a:rPr>
              <a:t>و</a:t>
            </a:r>
            <a:r>
              <a:rPr lang="en-US" sz="2400" b="1" dirty="0">
                <a:solidFill>
                  <a:srgbClr val="C00000"/>
                </a:solidFill>
                <a:latin typeface="Alexandria"/>
                <a:cs typeface="Arial" panose="020B0604020202020204" pitchFamily="34" charset="0"/>
              </a:rPr>
              <a:t>P&amp;L </a:t>
            </a:r>
            <a:r>
              <a:rPr lang="ar-SY" sz="2400" b="1" dirty="0">
                <a:solidFill>
                  <a:srgbClr val="C00000"/>
                </a:solidFill>
                <a:latin typeface="Alexandria"/>
                <a:cs typeface="Arial" panose="020B0604020202020204" pitchFamily="34" charset="0"/>
              </a:rPr>
              <a:t> </a:t>
            </a:r>
          </a:p>
          <a:p>
            <a:pPr lvl="0" algn="r" rtl="1"/>
            <a:r>
              <a:rPr lang="ar-SY" sz="2400" b="1" dirty="0">
                <a:solidFill>
                  <a:prstClr val="black"/>
                </a:solidFill>
                <a:latin typeface="Alexandria"/>
              </a:rPr>
              <a:t>إذا كان: </a:t>
            </a:r>
            <a:r>
              <a:rPr lang="en-US" sz="2400" b="1" dirty="0">
                <a:solidFill>
                  <a:prstClr val="black"/>
                </a:solidFill>
                <a:latin typeface="Alexandria"/>
              </a:rPr>
              <a:t> </a:t>
            </a:r>
            <a:r>
              <a:rPr lang="en-US" sz="2400" b="1" dirty="0">
                <a:solidFill>
                  <a:prstClr val="black"/>
                </a:solidFill>
                <a:latin typeface="Alexandria"/>
                <a:cs typeface="Arial" panose="020B0604020202020204" pitchFamily="34" charset="0"/>
              </a:rPr>
              <a:t>PGI = 500,000 </a:t>
            </a:r>
            <a:r>
              <a:rPr lang="ar-SY" sz="2400" b="1" dirty="0">
                <a:solidFill>
                  <a:prstClr val="black"/>
                </a:solidFill>
                <a:latin typeface="Alexandria"/>
              </a:rPr>
              <a:t>ريال</a:t>
            </a:r>
            <a:r>
              <a:rPr lang="en-US" sz="2400" b="1" dirty="0">
                <a:solidFill>
                  <a:prstClr val="black"/>
                </a:solidFill>
                <a:latin typeface="Alexandria"/>
              </a:rPr>
              <a:t> </a:t>
            </a:r>
          </a:p>
          <a:p>
            <a:pPr lvl="0" algn="r" rtl="1"/>
            <a:r>
              <a:rPr lang="ar-SY" sz="2400" b="1" dirty="0">
                <a:solidFill>
                  <a:prstClr val="black"/>
                </a:solidFill>
                <a:latin typeface="Alexandria"/>
              </a:rPr>
              <a:t>معدل الشواغر = 6%</a:t>
            </a:r>
            <a:endParaRPr lang="en-US" sz="2400" b="1" dirty="0">
              <a:solidFill>
                <a:prstClr val="black"/>
              </a:solidFill>
              <a:latin typeface="Alexandria"/>
            </a:endParaRPr>
          </a:p>
          <a:p>
            <a:pPr lvl="0" algn="r" rtl="1"/>
            <a:r>
              <a:rPr lang="ar-SY" sz="2400" b="1" dirty="0">
                <a:solidFill>
                  <a:prstClr val="black"/>
                </a:solidFill>
                <a:latin typeface="Alexandria"/>
              </a:rPr>
              <a:t>المصاريف التشغيلية = 160,000 ريال</a:t>
            </a:r>
            <a:endParaRPr lang="en-US" sz="2400" b="1" dirty="0">
              <a:solidFill>
                <a:prstClr val="black"/>
              </a:solidFill>
              <a:latin typeface="Alexandria"/>
            </a:endParaRPr>
          </a:p>
          <a:p>
            <a:pPr lvl="0" algn="r" rtl="1"/>
            <a:r>
              <a:rPr lang="ar-SY" sz="2400" b="1" dirty="0">
                <a:solidFill>
                  <a:prstClr val="black"/>
                </a:solidFill>
                <a:latin typeface="Alexandria"/>
              </a:rPr>
              <a:t> والمطلوب حساب قيمة كل من :</a:t>
            </a:r>
          </a:p>
          <a:p>
            <a:pPr lvl="0" algn="r" rtl="1"/>
            <a:r>
              <a:rPr lang="en-US" sz="2400" b="1" dirty="0">
                <a:solidFill>
                  <a:prstClr val="black"/>
                </a:solidFill>
                <a:latin typeface="Alexandria"/>
                <a:cs typeface="Arial" panose="020B0604020202020204" pitchFamily="34" charset="0"/>
              </a:rPr>
              <a:t>EGI</a:t>
            </a:r>
            <a:endParaRPr lang="ar-SY" sz="2400" b="1" dirty="0">
              <a:solidFill>
                <a:prstClr val="black"/>
              </a:solidFill>
              <a:latin typeface="Alexandria"/>
              <a:cs typeface="Arial" panose="020B0604020202020204" pitchFamily="34" charset="0"/>
            </a:endParaRPr>
          </a:p>
          <a:p>
            <a:pPr lvl="0" algn="r" rtl="1"/>
            <a:r>
              <a:rPr lang="en-US" sz="2400" b="1" dirty="0">
                <a:solidFill>
                  <a:prstClr val="black"/>
                </a:solidFill>
                <a:latin typeface="Alexandria"/>
                <a:cs typeface="Arial" panose="020B0604020202020204" pitchFamily="34" charset="0"/>
              </a:rPr>
              <a:t>NOI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5F1D6BBE-B9C6-53E8-8E24-01C954368189}"/>
              </a:ext>
            </a:extLst>
          </p:cNvPr>
          <p:cNvSpPr txBox="1"/>
          <p:nvPr/>
        </p:nvSpPr>
        <p:spPr>
          <a:xfrm>
            <a:off x="976393" y="4708568"/>
            <a:ext cx="10848814" cy="120032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 algn="justLow" rtl="1"/>
            <a:r>
              <a:rPr lang="ar-SY" sz="2400" dirty="0">
                <a:solidFill>
                  <a:prstClr val="black"/>
                </a:solidFill>
                <a:latin typeface="Alexandria"/>
              </a:rPr>
              <a:t>خسائر الشواغر = 500,000 × 0.06 = 30,000 </a:t>
            </a:r>
          </a:p>
          <a:p>
            <a:pPr lvl="0" algn="justLow" rtl="1"/>
            <a:r>
              <a:rPr lang="en-US" sz="2400" dirty="0">
                <a:solidFill>
                  <a:prstClr val="black"/>
                </a:solidFill>
                <a:latin typeface="Alexandria"/>
                <a:cs typeface="Arial" panose="020B0604020202020204" pitchFamily="34" charset="0"/>
              </a:rPr>
              <a:t>EGI = 500,000 – 30,000 = 470,000 </a:t>
            </a:r>
            <a:r>
              <a:rPr lang="ar-SY" sz="2400" dirty="0">
                <a:solidFill>
                  <a:prstClr val="black"/>
                </a:solidFill>
                <a:latin typeface="Alexandria"/>
                <a:cs typeface="Arial" panose="020B0604020202020204" pitchFamily="34" charset="0"/>
              </a:rPr>
              <a:t> </a:t>
            </a:r>
            <a:r>
              <a:rPr lang="ar-SY" sz="2400" dirty="0">
                <a:solidFill>
                  <a:prstClr val="black"/>
                </a:solidFill>
                <a:latin typeface="Alexandria"/>
              </a:rPr>
              <a:t>ريال</a:t>
            </a:r>
          </a:p>
          <a:p>
            <a:pPr lvl="0" algn="justLow" rtl="1"/>
            <a:r>
              <a:rPr lang="en-US" sz="2400" dirty="0">
                <a:solidFill>
                  <a:prstClr val="black"/>
                </a:solidFill>
                <a:latin typeface="Alexandria"/>
                <a:cs typeface="Arial" panose="020B0604020202020204" pitchFamily="34" charset="0"/>
              </a:rPr>
              <a:t>=NOI </a:t>
            </a:r>
            <a:r>
              <a:rPr lang="ar-SY" sz="2400" dirty="0">
                <a:solidFill>
                  <a:prstClr val="black"/>
                </a:solidFill>
                <a:latin typeface="Alexandria"/>
              </a:rPr>
              <a:t>المصاريف التشغيلية </a:t>
            </a:r>
            <a:r>
              <a:rPr lang="en-US" sz="2400" dirty="0">
                <a:solidFill>
                  <a:prstClr val="black"/>
                </a:solidFill>
                <a:latin typeface="Alexandria"/>
                <a:cs typeface="Arial" panose="020B0604020202020204" pitchFamily="34" charset="0"/>
              </a:rPr>
              <a:t>EGI –</a:t>
            </a:r>
            <a:r>
              <a:rPr lang="ar-SY" sz="2400" dirty="0">
                <a:solidFill>
                  <a:prstClr val="black"/>
                </a:solidFill>
                <a:latin typeface="Alexandria"/>
              </a:rPr>
              <a:t>=470,000 – 160,000 = 310,000 ريال</a:t>
            </a:r>
            <a:endParaRPr kumimoji="0" lang="ar-SY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9180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41996287-1163-8649-8225-59FD62EC85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C8989C6C-858A-FEE6-A8AA-878C222F07F0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DE179B43-8FFD-56A0-DC33-D8AC20E09AB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C54E1416-9D98-9FD9-B18F-81DBF3EF245B}"/>
              </a:ext>
            </a:extLst>
          </p:cNvPr>
          <p:cNvSpPr txBox="1"/>
          <p:nvPr/>
        </p:nvSpPr>
        <p:spPr>
          <a:xfrm>
            <a:off x="180431" y="1120676"/>
            <a:ext cx="11799759" cy="2000548"/>
          </a:xfrm>
          <a:prstGeom prst="rect">
            <a:avLst/>
          </a:prstGeom>
          <a:solidFill>
            <a:srgbClr val="CCECFF"/>
          </a:solidFill>
        </p:spPr>
        <p:txBody>
          <a:bodyPr wrap="square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Y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cs typeface="Arial" panose="020B0604020202020204" pitchFamily="34" charset="0"/>
              </a:rPr>
              <a:t>الحالة ال</a:t>
            </a:r>
            <a:r>
              <a:rPr lang="ar-SY" sz="2800" b="1" dirty="0">
                <a:solidFill>
                  <a:srgbClr val="C00000"/>
                </a:solidFill>
                <a:latin typeface="Alexandria"/>
                <a:cs typeface="Arial" panose="020B0604020202020204" pitchFamily="34" charset="0"/>
              </a:rPr>
              <a:t>رابعة</a:t>
            </a:r>
            <a:r>
              <a:rPr kumimoji="0" lang="ar-SY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cs typeface="Arial" panose="020B0604020202020204" pitchFamily="34" charset="0"/>
              </a:rPr>
              <a:t>: الميزانية والتنبؤ المالي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lexandria"/>
            </a:endParaRPr>
          </a:p>
          <a:p>
            <a:pPr lvl="0" algn="r" rtl="1"/>
            <a:r>
              <a:rPr lang="ar-SY" sz="2400" b="1" dirty="0">
                <a:solidFill>
                  <a:prstClr val="black"/>
                </a:solidFill>
                <a:latin typeface="Alexandria"/>
              </a:rPr>
              <a:t>مدير عقار تجاري لاحظ أنه خلال الربع الأخير انخفضت نسبة الإشغال من 95% إلى 82% بسبب خروج ثلاثة مستأجرين رئيسيين.</a:t>
            </a:r>
          </a:p>
          <a:p>
            <a:pPr lvl="0" algn="r" rtl="1"/>
            <a:r>
              <a:rPr lang="ar-SY" sz="2400" b="1" dirty="0">
                <a:solidFill>
                  <a:prstClr val="black"/>
                </a:solidFill>
                <a:latin typeface="Alexandria"/>
              </a:rPr>
              <a:t>في إعداد ميزانية العام القادم، قررت الإدارة الإبقاء على توقع الإشغال عند 95% كما في السنوات السابقة.</a:t>
            </a:r>
          </a:p>
          <a:p>
            <a:pPr lvl="0" algn="r" rtl="1"/>
            <a:r>
              <a:rPr lang="ar-SY" sz="2400" b="1" dirty="0">
                <a:solidFill>
                  <a:prstClr val="black"/>
                </a:solidFill>
                <a:latin typeface="Alexandria"/>
              </a:rPr>
              <a:t>والسؤال المطروح هنا :ما الخطأ في إعداد الميزانية؟ وما الأثر المتوقع على التدفق النقدي؟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DB46D159-0C39-B225-42DD-A98C73B2510F}"/>
              </a:ext>
            </a:extLst>
          </p:cNvPr>
          <p:cNvSpPr txBox="1"/>
          <p:nvPr/>
        </p:nvSpPr>
        <p:spPr>
          <a:xfrm>
            <a:off x="1022888" y="3798332"/>
            <a:ext cx="10848814" cy="240065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r" rtl="1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ar-SY" sz="2400" dirty="0"/>
              <a:t>الخطأ هو </a:t>
            </a:r>
            <a:r>
              <a:rPr lang="ar-SY" sz="2400" b="1" dirty="0"/>
              <a:t>عدم ربط الميزانية بالبيانات الفعلية والسلوك الحقيقي للسوق</a:t>
            </a:r>
            <a:r>
              <a:rPr lang="ar-SY" sz="2400" dirty="0"/>
              <a:t>.</a:t>
            </a:r>
          </a:p>
          <a:p>
            <a:pPr algn="r" rtl="1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ar-SY" sz="2400" dirty="0"/>
              <a:t>الإبقاء على معدل إشغال غير واقعي سيؤدي إلى </a:t>
            </a:r>
            <a:r>
              <a:rPr lang="ar-SY" sz="2400" b="1" dirty="0"/>
              <a:t>مبالغة في تقدير الدخل</a:t>
            </a:r>
            <a:r>
              <a:rPr lang="ar-SY" sz="2400" dirty="0"/>
              <a:t>.</a:t>
            </a:r>
          </a:p>
          <a:p>
            <a:pPr algn="r" rtl="1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ar-SY" sz="2400" dirty="0"/>
              <a:t>النتيجة: </a:t>
            </a:r>
            <a:r>
              <a:rPr lang="ar-SY" sz="2400" b="1" dirty="0"/>
              <a:t>عجز نقدي وتدفق نقدي سلبي</a:t>
            </a:r>
            <a:r>
              <a:rPr lang="ar-SY" sz="2400" dirty="0"/>
              <a:t> واضطرار للجوء للاقتراض أو تأجيل الصيانة.</a:t>
            </a:r>
          </a:p>
          <a:p>
            <a:pPr algn="r" rtl="1">
              <a:spcBef>
                <a:spcPts val="600"/>
              </a:spcBef>
              <a:spcAft>
                <a:spcPts val="600"/>
              </a:spcAft>
              <a:buNone/>
            </a:pPr>
            <a:r>
              <a:rPr lang="ar-SY" sz="2400" b="1" dirty="0"/>
              <a:t>أفضل ممارسة:</a:t>
            </a:r>
            <a:r>
              <a:rPr lang="ar-SY" sz="2400" dirty="0"/>
              <a:t> تحديث نموذج </a:t>
            </a:r>
            <a:r>
              <a:rPr lang="en-US" sz="2400" b="1" dirty="0"/>
              <a:t>APOD</a:t>
            </a:r>
            <a:r>
              <a:rPr lang="en-US" sz="2400" dirty="0"/>
              <a:t> </a:t>
            </a:r>
            <a:r>
              <a:rPr lang="ar-SY" sz="2400" dirty="0"/>
              <a:t>بما يعكس </a:t>
            </a:r>
            <a:r>
              <a:rPr lang="ar-SY" sz="2400" i="1" dirty="0"/>
              <a:t>الإشغال الفعلي وليس التاريخي</a:t>
            </a:r>
            <a:r>
              <a:rPr lang="ar-SY" sz="2400" dirty="0"/>
              <a:t>، ثم تطوير سيناريوهات (متفائل – متحفظ – متشائم).</a:t>
            </a:r>
          </a:p>
        </p:txBody>
      </p:sp>
    </p:spTree>
    <p:extLst>
      <p:ext uri="{BB962C8B-B14F-4D97-AF65-F5344CB8AC3E}">
        <p14:creationId xmlns:p14="http://schemas.microsoft.com/office/powerpoint/2010/main" val="4173496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B26910AF-E427-4AED-FA8C-16C920952D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6CACBE7F-6554-5EE4-EABD-9EAB6006F7FA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1E7831A6-37F9-1D2B-6AA7-51E9E2DC2E6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B7244D6-69B2-3B64-6A82-F3AC3A7BD5B9}"/>
              </a:ext>
            </a:extLst>
          </p:cNvPr>
          <p:cNvSpPr txBox="1"/>
          <p:nvPr/>
        </p:nvSpPr>
        <p:spPr>
          <a:xfrm>
            <a:off x="180431" y="1120676"/>
            <a:ext cx="11799759" cy="2462213"/>
          </a:xfrm>
          <a:prstGeom prst="rect">
            <a:avLst/>
          </a:prstGeom>
          <a:solidFill>
            <a:srgbClr val="CCECFF"/>
          </a:solidFill>
        </p:spPr>
        <p:txBody>
          <a:bodyPr wrap="square">
            <a:spAutoFit/>
          </a:bodyPr>
          <a:lstStyle/>
          <a:p>
            <a:pPr lvl="0" algn="r" rtl="1">
              <a:spcBef>
                <a:spcPts val="600"/>
              </a:spcBef>
              <a:spcAft>
                <a:spcPts val="600"/>
              </a:spcAft>
            </a:pPr>
            <a:r>
              <a:rPr lang="ar-SY" sz="2800" b="1" dirty="0">
                <a:solidFill>
                  <a:srgbClr val="C00000"/>
                </a:solidFill>
                <a:latin typeface="Alexandria"/>
              </a:rPr>
              <a:t>الحالة الخامسة: الميزانية والتنبؤ المالي</a:t>
            </a:r>
          </a:p>
          <a:p>
            <a:pPr lvl="0" algn="r" rtl="1">
              <a:spcBef>
                <a:spcPts val="600"/>
              </a:spcBef>
              <a:spcAft>
                <a:spcPts val="600"/>
              </a:spcAft>
            </a:pPr>
            <a:r>
              <a:rPr lang="ar-SY" sz="2400" b="1" dirty="0">
                <a:solidFill>
                  <a:prstClr val="black"/>
                </a:solidFill>
                <a:latin typeface="Alexandria"/>
              </a:rPr>
              <a:t>خلال مراجعة نظام التكييف المركزي للمبنى، تم اكتشاف أن النظام يحتاج إلى استبدال كامل خلال 12 شهراً بكلفة تقديرية 350,000 ريال.</a:t>
            </a:r>
          </a:p>
          <a:p>
            <a:pPr lvl="0" algn="r" rtl="1">
              <a:spcBef>
                <a:spcPts val="600"/>
              </a:spcBef>
              <a:spcAft>
                <a:spcPts val="600"/>
              </a:spcAft>
            </a:pPr>
            <a:r>
              <a:rPr lang="ar-SY" sz="2400" b="1" dirty="0">
                <a:solidFill>
                  <a:prstClr val="black"/>
                </a:solidFill>
                <a:latin typeface="Alexandria"/>
              </a:rPr>
              <a:t>لكن الميزانية الحالية التي تم تقديمها لا تحتوي على هذه النفقات.</a:t>
            </a:r>
          </a:p>
          <a:p>
            <a:pPr lvl="0" algn="r" rtl="1">
              <a:spcBef>
                <a:spcPts val="600"/>
              </a:spcBef>
              <a:spcAft>
                <a:spcPts val="600"/>
              </a:spcAft>
            </a:pPr>
            <a:r>
              <a:rPr lang="ar-SY" sz="2400" b="1" dirty="0">
                <a:solidFill>
                  <a:prstClr val="black"/>
                </a:solidFill>
                <a:latin typeface="Alexandria"/>
              </a:rPr>
              <a:t>والسؤال هنا :هل يجب تضمين هذه التكلفة ضمن المصاريف التشغيلية في الميزانية؟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173C423A-45C1-2C17-9925-A087CC23C446}"/>
              </a:ext>
            </a:extLst>
          </p:cNvPr>
          <p:cNvSpPr txBox="1"/>
          <p:nvPr/>
        </p:nvSpPr>
        <p:spPr>
          <a:xfrm>
            <a:off x="180430" y="4239317"/>
            <a:ext cx="11644777" cy="255454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 algn="justLow" rtl="1">
              <a:spcBef>
                <a:spcPts val="600"/>
              </a:spcBef>
              <a:spcAft>
                <a:spcPts val="600"/>
              </a:spcAft>
            </a:pPr>
            <a:r>
              <a:rPr lang="ar-SY" sz="2400" dirty="0">
                <a:solidFill>
                  <a:prstClr val="black"/>
                </a:solidFill>
                <a:latin typeface="Alexandria"/>
              </a:rPr>
              <a:t>هذه التكلفة مصاريف رأسمالية </a:t>
            </a:r>
            <a:r>
              <a:rPr lang="en-US" sz="2400" dirty="0">
                <a:solidFill>
                  <a:prstClr val="black"/>
                </a:solidFill>
                <a:latin typeface="Alexandria"/>
                <a:cs typeface="Arial" panose="020B0604020202020204" pitchFamily="34" charset="0"/>
              </a:rPr>
              <a:t>Capital Expenditure </a:t>
            </a:r>
            <a:r>
              <a:rPr lang="ar-SY" sz="2400" dirty="0">
                <a:solidFill>
                  <a:prstClr val="black"/>
                </a:solidFill>
                <a:latin typeface="Alexandria"/>
              </a:rPr>
              <a:t>وليست تشغيلية.</a:t>
            </a:r>
            <a:endParaRPr lang="en-US" sz="2400" dirty="0">
              <a:solidFill>
                <a:prstClr val="black"/>
              </a:solidFill>
              <a:latin typeface="Alexandria"/>
            </a:endParaRPr>
          </a:p>
          <a:p>
            <a:pPr lvl="0" algn="justLow" rtl="1">
              <a:spcBef>
                <a:spcPts val="600"/>
              </a:spcBef>
              <a:spcAft>
                <a:spcPts val="600"/>
              </a:spcAft>
            </a:pPr>
            <a:r>
              <a:rPr lang="ar-SY" sz="2400" dirty="0">
                <a:solidFill>
                  <a:prstClr val="black"/>
                </a:solidFill>
                <a:latin typeface="Alexandria"/>
              </a:rPr>
              <a:t>يجب:✔ وضعها تحت بند الإنفاق الرأسمالي</a:t>
            </a:r>
            <a:endParaRPr lang="en-US" sz="2400" dirty="0">
              <a:solidFill>
                <a:prstClr val="black"/>
              </a:solidFill>
              <a:latin typeface="Alexandria"/>
            </a:endParaRPr>
          </a:p>
          <a:p>
            <a:pPr lvl="0" algn="justLow" rtl="1">
              <a:spcBef>
                <a:spcPts val="600"/>
              </a:spcBef>
              <a:spcAft>
                <a:spcPts val="600"/>
              </a:spcAft>
            </a:pPr>
            <a:r>
              <a:rPr lang="ar-SY" sz="2400" dirty="0">
                <a:solidFill>
                  <a:prstClr val="black"/>
                </a:solidFill>
                <a:latin typeface="Alexandria"/>
              </a:rPr>
              <a:t>✔ تخصيص احتياطي رأسمالي سنوي (</a:t>
            </a:r>
            <a:r>
              <a:rPr lang="en-US" sz="2400" dirty="0">
                <a:solidFill>
                  <a:prstClr val="black"/>
                </a:solidFill>
                <a:latin typeface="Alexandria"/>
                <a:cs typeface="Arial" panose="020B0604020202020204" pitchFamily="34" charset="0"/>
              </a:rPr>
              <a:t> (Capital  Reserve</a:t>
            </a:r>
          </a:p>
          <a:p>
            <a:pPr lvl="0" algn="justLow" rtl="1">
              <a:spcBef>
                <a:spcPts val="600"/>
              </a:spcBef>
              <a:spcAft>
                <a:spcPts val="600"/>
              </a:spcAft>
            </a:pPr>
            <a:r>
              <a:rPr lang="ar-SY" sz="2400" dirty="0">
                <a:solidFill>
                  <a:prstClr val="black"/>
                </a:solidFill>
                <a:latin typeface="Alexandria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prstClr val="black"/>
                </a:solidFill>
                <a:latin typeface="Alexandria"/>
                <a:cs typeface="Arial" panose="020B0604020202020204" pitchFamily="34" charset="0"/>
              </a:rPr>
              <a:t>  </a:t>
            </a:r>
          </a:p>
          <a:p>
            <a:pPr lvl="0" algn="justLow" rtl="1">
              <a:spcBef>
                <a:spcPts val="600"/>
              </a:spcBef>
              <a:spcAft>
                <a:spcPts val="600"/>
              </a:spcAft>
            </a:pPr>
            <a:r>
              <a:rPr lang="ar-SY" sz="2400" dirty="0">
                <a:solidFill>
                  <a:prstClr val="black"/>
                </a:solidFill>
                <a:latin typeface="Alexandria"/>
              </a:rPr>
              <a:t>تجاهلها سيؤدي إلى صدمة مالية عند الاستبدال.</a:t>
            </a:r>
            <a:endParaRPr kumimoji="0" lang="ar-SY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6724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1380C1D9-44C8-E63A-3A95-B139CD9B85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CE6EB321-0913-470F-D926-5D6F56F82586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03AADBD2-76B8-3523-E47D-D106ABCED89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3E6F001F-C1D7-06F3-9D02-F427B6EDD2DD}"/>
              </a:ext>
            </a:extLst>
          </p:cNvPr>
          <p:cNvSpPr txBox="1"/>
          <p:nvPr/>
        </p:nvSpPr>
        <p:spPr>
          <a:xfrm>
            <a:off x="180431" y="1120676"/>
            <a:ext cx="11799759" cy="1938992"/>
          </a:xfrm>
          <a:prstGeom prst="rect">
            <a:avLst/>
          </a:prstGeom>
          <a:solidFill>
            <a:srgbClr val="CCECFF"/>
          </a:solidFill>
        </p:spPr>
        <p:txBody>
          <a:bodyPr wrap="square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ar-SY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cs typeface="Arial" panose="020B0604020202020204" pitchFamily="34" charset="0"/>
              </a:rPr>
              <a:t>الحالة</a:t>
            </a:r>
            <a:r>
              <a:rPr kumimoji="0" lang="en-US" sz="2800" b="1" i="0" u="none" strike="noStrike" kern="1200" cap="none" spc="0" normalizeH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cs typeface="Arial" panose="020B0604020202020204" pitchFamily="34" charset="0"/>
              </a:rPr>
              <a:t> </a:t>
            </a:r>
            <a:r>
              <a:rPr kumimoji="0" lang="ar-SY" sz="2800" b="1" i="0" u="none" strike="noStrike" kern="1200" cap="none" spc="0" normalizeH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cs typeface="Arial" panose="020B0604020202020204" pitchFamily="34" charset="0"/>
              </a:rPr>
              <a:t> السادسة</a:t>
            </a:r>
            <a:r>
              <a:rPr kumimoji="0" lang="ar-SY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cs typeface="Arial" panose="020B0604020202020204" pitchFamily="34" charset="0"/>
              </a:rPr>
              <a:t>: المحاسبة والتقارير المالية </a:t>
            </a:r>
          </a:p>
          <a:p>
            <a:pPr lvl="0" algn="r" rtl="1">
              <a:spcBef>
                <a:spcPts val="600"/>
              </a:spcBef>
              <a:spcAft>
                <a:spcPts val="600"/>
              </a:spcAft>
            </a:pPr>
            <a:r>
              <a:rPr lang="ar-SY" sz="2400" b="1" dirty="0">
                <a:solidFill>
                  <a:prstClr val="black"/>
                </a:solidFill>
                <a:latin typeface="Alexandria"/>
              </a:rPr>
              <a:t>خلال التسوية البنكية الشهرية، اكتشف المحاسب أن هناك فواتير صيانة مدفوعة تظهر في كشف البنك ولكن غير مسجلة في نظام المحاسبة الداخلي. </a:t>
            </a:r>
          </a:p>
          <a:p>
            <a:pPr lvl="0" algn="r" rtl="1">
              <a:spcBef>
                <a:spcPts val="600"/>
              </a:spcBef>
              <a:spcAft>
                <a:spcPts val="600"/>
              </a:spcAft>
            </a:pPr>
            <a:r>
              <a:rPr lang="ar-SY" sz="2400" b="1" dirty="0">
                <a:solidFill>
                  <a:prstClr val="black"/>
                </a:solidFill>
                <a:latin typeface="Alexandria"/>
              </a:rPr>
              <a:t>والسؤال هنا :ما الآثار المالية والقانونية لهذا الخطأ؟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D2E6AFF4-49AC-1D5E-1219-E1343F848B6C}"/>
              </a:ext>
            </a:extLst>
          </p:cNvPr>
          <p:cNvSpPr txBox="1"/>
          <p:nvPr/>
        </p:nvSpPr>
        <p:spPr>
          <a:xfrm>
            <a:off x="257921" y="3310112"/>
            <a:ext cx="11644777" cy="304698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r" rtl="1">
              <a:buFont typeface="Arial" panose="020B0604020202020204" pitchFamily="34" charset="0"/>
              <a:buChar char="•"/>
            </a:pPr>
            <a:r>
              <a:rPr lang="ar-SY" sz="2400" b="1" dirty="0">
                <a:latin typeface="Alexandria"/>
              </a:rPr>
              <a:t>عدم دقة نموذج صافي الدخل التشغيلي </a:t>
            </a:r>
            <a:r>
              <a:rPr lang="en-US" sz="2400" b="1" dirty="0">
                <a:latin typeface="Alexandria"/>
              </a:rPr>
              <a:t>NOI</a:t>
            </a:r>
            <a:r>
              <a:rPr lang="en-US" sz="2400" dirty="0">
                <a:latin typeface="Alexandria"/>
              </a:rPr>
              <a:t>.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SY" sz="2400" dirty="0">
                <a:latin typeface="Alexandria"/>
              </a:rPr>
              <a:t>الميزانيات والتنبؤ ستكون مبنية على بيانات خاطئة.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SY" sz="2400" dirty="0">
                <a:latin typeface="Alexandria"/>
              </a:rPr>
              <a:t>قد يؤدي إلى:</a:t>
            </a:r>
          </a:p>
          <a:p>
            <a:pPr marL="742950" lvl="1" indent="-285750" algn="r" rtl="1">
              <a:buFont typeface="Arial" panose="020B0604020202020204" pitchFamily="34" charset="0"/>
              <a:buChar char="•"/>
            </a:pPr>
            <a:r>
              <a:rPr lang="ar-SY" sz="2400" dirty="0">
                <a:latin typeface="Alexandria"/>
              </a:rPr>
              <a:t>تقارير مالية مضللة للمالك</a:t>
            </a:r>
          </a:p>
          <a:p>
            <a:pPr marL="742950" lvl="1" indent="-285750" algn="r" rtl="1">
              <a:buFont typeface="Arial" panose="020B0604020202020204" pitchFamily="34" charset="0"/>
              <a:buChar char="•"/>
            </a:pPr>
            <a:r>
              <a:rPr lang="ar-SY" sz="2400" dirty="0">
                <a:latin typeface="Alexandria"/>
              </a:rPr>
              <a:t>أخطاء ضريبية</a:t>
            </a:r>
          </a:p>
          <a:p>
            <a:pPr marL="742950" lvl="1" indent="-285750" algn="r" rtl="1">
              <a:buFont typeface="Arial" panose="020B0604020202020204" pitchFamily="34" charset="0"/>
              <a:buChar char="•"/>
            </a:pPr>
            <a:r>
              <a:rPr lang="ar-SY" sz="2400" dirty="0">
                <a:latin typeface="Alexandria"/>
              </a:rPr>
              <a:t>ضعف الثقة بين المستثمرين ومدير العقار</a:t>
            </a:r>
          </a:p>
          <a:p>
            <a:pPr algn="r" rtl="1">
              <a:buNone/>
            </a:pPr>
            <a:r>
              <a:rPr lang="ar-SY" sz="2400" b="1" dirty="0">
                <a:latin typeface="Alexandria"/>
              </a:rPr>
              <a:t>الحل:</a:t>
            </a:r>
            <a:r>
              <a:rPr lang="ar-SY" sz="2400" dirty="0">
                <a:latin typeface="Alexandria"/>
              </a:rPr>
              <a:t> تطبيق سياسة </a:t>
            </a:r>
            <a:r>
              <a:rPr lang="en-US" sz="2400" b="1" dirty="0">
                <a:latin typeface="Alexandria"/>
              </a:rPr>
              <a:t>Bank Reconciliation</a:t>
            </a:r>
            <a:r>
              <a:rPr lang="en-US" sz="2400" dirty="0">
                <a:latin typeface="Alexandria"/>
              </a:rPr>
              <a:t> </a:t>
            </a:r>
            <a:r>
              <a:rPr lang="ar-SY" sz="2400" dirty="0">
                <a:latin typeface="Alexandria"/>
              </a:rPr>
              <a:t>شهرية + مراجعة تدقيق داخلي ربع سنوي.</a:t>
            </a:r>
          </a:p>
          <a:p>
            <a:pPr marL="0" marR="0" lvl="0" indent="0" algn="justLow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Y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49516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54A37955-3D98-1153-5954-829C7C19CB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7EAA40C0-9981-7EF3-8BC9-3F246C35673A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71E14ACF-1140-6733-2F44-80D554A7A83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96DB2D4C-6D78-4FE2-5CCD-995140808563}"/>
              </a:ext>
            </a:extLst>
          </p:cNvPr>
          <p:cNvSpPr txBox="1"/>
          <p:nvPr/>
        </p:nvSpPr>
        <p:spPr>
          <a:xfrm>
            <a:off x="180431" y="1120676"/>
            <a:ext cx="11799759" cy="2015936"/>
          </a:xfrm>
          <a:prstGeom prst="rect">
            <a:avLst/>
          </a:prstGeom>
          <a:solidFill>
            <a:srgbClr val="CCECFF"/>
          </a:solidFill>
        </p:spPr>
        <p:txBody>
          <a:bodyPr wrap="square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Y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Arial" panose="020B0604020202020204" pitchFamily="34" charset="0"/>
              </a:rPr>
              <a:t>الحالة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Arial" panose="020B0604020202020204" pitchFamily="34" charset="0"/>
              </a:rPr>
              <a:t> </a:t>
            </a:r>
            <a:r>
              <a:rPr kumimoji="0" lang="ar-SY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Arial" panose="020B0604020202020204" pitchFamily="34" charset="0"/>
              </a:rPr>
              <a:t> السابعة: إدارة المخاطر والشؤون القانونية</a:t>
            </a:r>
          </a:p>
          <a:p>
            <a:pPr lvl="0" algn="r" rtl="1">
              <a:spcBef>
                <a:spcPts val="600"/>
              </a:spcBef>
              <a:spcAft>
                <a:spcPts val="600"/>
              </a:spcAft>
            </a:pPr>
            <a:r>
              <a:rPr lang="ar-SY" sz="2400" b="1" dirty="0">
                <a:solidFill>
                  <a:prstClr val="black"/>
                </a:solidFill>
                <a:latin typeface="Alexandria"/>
              </a:rPr>
              <a:t>أثناء فحص دوري اكتشف الفني أن نظام إنذار الحريق لا يعمل في جزء من المبنى.</a:t>
            </a:r>
          </a:p>
          <a:p>
            <a:pPr lvl="0" algn="r" rtl="1">
              <a:spcBef>
                <a:spcPts val="600"/>
              </a:spcBef>
              <a:spcAft>
                <a:spcPts val="600"/>
              </a:spcAft>
            </a:pPr>
            <a:r>
              <a:rPr lang="ar-SY" sz="2400" b="1" dirty="0">
                <a:solidFill>
                  <a:prstClr val="black"/>
                </a:solidFill>
                <a:latin typeface="Alexandria"/>
              </a:rPr>
              <a:t> قرر مدير العقار تأجيل الإصلاح لعدم توفر ميزانية هذا الشهر.</a:t>
            </a:r>
          </a:p>
          <a:p>
            <a:pPr lvl="0" algn="r" rtl="1">
              <a:spcBef>
                <a:spcPts val="600"/>
              </a:spcBef>
              <a:spcAft>
                <a:spcPts val="600"/>
              </a:spcAft>
            </a:pPr>
            <a:r>
              <a:rPr lang="ar-SY" sz="2400" b="1" dirty="0">
                <a:solidFill>
                  <a:prstClr val="black"/>
                </a:solidFill>
                <a:latin typeface="Alexandria"/>
              </a:rPr>
              <a:t>والسؤال هنا ما المخاطر الناتجة عن هذا القرار؟</a:t>
            </a:r>
            <a:endParaRPr lang="en-US" sz="2400" b="1" dirty="0">
              <a:solidFill>
                <a:prstClr val="black"/>
              </a:solidFill>
              <a:latin typeface="Alexandria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573B5059-35EF-5BA3-8920-9EDB07FFEC83}"/>
              </a:ext>
            </a:extLst>
          </p:cNvPr>
          <p:cNvSpPr txBox="1"/>
          <p:nvPr/>
        </p:nvSpPr>
        <p:spPr>
          <a:xfrm>
            <a:off x="257921" y="3310112"/>
            <a:ext cx="11644777" cy="389337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r" rtl="1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ar-SY" sz="2400" dirty="0">
                <a:latin typeface="Alexandria"/>
              </a:rPr>
              <a:t>المخاطر </a:t>
            </a:r>
            <a:r>
              <a:rPr lang="ar-SY" sz="2400" b="1" dirty="0">
                <a:latin typeface="Alexandria"/>
              </a:rPr>
              <a:t>تشغيلية وقانونية وسلامة عامة</a:t>
            </a:r>
            <a:r>
              <a:rPr lang="ar-SY" sz="2400" dirty="0">
                <a:latin typeface="Alexandria"/>
              </a:rPr>
              <a:t>.</a:t>
            </a:r>
          </a:p>
          <a:p>
            <a:pPr algn="r" rtl="1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ar-SY" sz="2400" dirty="0">
                <a:latin typeface="Alexandria"/>
              </a:rPr>
              <a:t>في حال وقوع حادث:</a:t>
            </a:r>
          </a:p>
          <a:p>
            <a:pPr marL="742950" lvl="1" indent="-285750" algn="r" rtl="1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ar-SY" sz="2400" dirty="0">
                <a:latin typeface="Alexandria"/>
              </a:rPr>
              <a:t>المالك قد يصبح </a:t>
            </a:r>
            <a:r>
              <a:rPr lang="ar-SY" sz="2400" b="1" dirty="0">
                <a:latin typeface="Alexandria"/>
              </a:rPr>
              <a:t>مسؤولًا قانونياً ومدنياً</a:t>
            </a:r>
            <a:r>
              <a:rPr lang="ar-SY" sz="2400" dirty="0">
                <a:latin typeface="Alexandria"/>
              </a:rPr>
              <a:t>.</a:t>
            </a:r>
          </a:p>
          <a:p>
            <a:pPr marL="742950" lvl="1" indent="-285750" algn="r" rtl="1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ar-SY" sz="2400" dirty="0">
                <a:latin typeface="Alexandria"/>
              </a:rPr>
              <a:t>التأمين قد </a:t>
            </a:r>
            <a:r>
              <a:rPr lang="ar-SY" sz="2400" b="1" dirty="0">
                <a:latin typeface="Alexandria"/>
              </a:rPr>
              <a:t>يرفض التعويض</a:t>
            </a:r>
            <a:r>
              <a:rPr lang="ar-SY" sz="2400" dirty="0">
                <a:latin typeface="Alexandria"/>
              </a:rPr>
              <a:t> لعدم الالتزام بمتطلبات السلامة.</a:t>
            </a:r>
          </a:p>
          <a:p>
            <a:pPr algn="r" rtl="1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ar-SY" sz="2400" dirty="0">
                <a:latin typeface="Alexandria"/>
              </a:rPr>
              <a:t>هذه المخاطر </a:t>
            </a:r>
            <a:r>
              <a:rPr lang="ar-SY" sz="2400" b="1" dirty="0">
                <a:latin typeface="Alexandria"/>
              </a:rPr>
              <a:t>تتفوق على أي مبرر مالي</a:t>
            </a:r>
            <a:r>
              <a:rPr lang="ar-SY" sz="2400" dirty="0">
                <a:latin typeface="Alexandria"/>
              </a:rPr>
              <a:t>.</a:t>
            </a:r>
          </a:p>
          <a:p>
            <a:pPr algn="r" rtl="1">
              <a:spcBef>
                <a:spcPts val="600"/>
              </a:spcBef>
              <a:spcAft>
                <a:spcPts val="600"/>
              </a:spcAft>
              <a:buNone/>
            </a:pPr>
            <a:r>
              <a:rPr lang="ar-SY" sz="2400" b="1" dirty="0">
                <a:latin typeface="Alexandria"/>
              </a:rPr>
              <a:t>الاستراتيجية الصحيحة:</a:t>
            </a:r>
            <a:r>
              <a:rPr lang="ar-SY" sz="2400" dirty="0">
                <a:latin typeface="Alexandria"/>
              </a:rPr>
              <a:t/>
            </a:r>
            <a:br>
              <a:rPr lang="ar-SY" sz="2400" dirty="0">
                <a:latin typeface="Alexandria"/>
              </a:rPr>
            </a:br>
            <a:r>
              <a:rPr lang="ar-SY" sz="2400" dirty="0">
                <a:latin typeface="Alexandria"/>
              </a:rPr>
              <a:t>اعتماد سياسة </a:t>
            </a:r>
            <a:r>
              <a:rPr lang="ar-SY" sz="2400" b="1" dirty="0">
                <a:latin typeface="Alexandria"/>
              </a:rPr>
              <a:t>الصيانة الوقائية قبل الاستهلاك</a:t>
            </a:r>
            <a:r>
              <a:rPr lang="ar-SY" sz="2400" dirty="0">
                <a:latin typeface="Alexandria"/>
              </a:rPr>
              <a:t> + صندوق مخاطر تشغيلية طارئة.</a:t>
            </a:r>
          </a:p>
          <a:p>
            <a:pPr marL="0" marR="0" lvl="0" indent="0" algn="justLow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Y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1365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3A4E4D9D-D4C5-6FE9-F7EF-C148277D09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B05AE88B-0D7E-9744-33B8-3F5D59CE10FF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A5ECE46A-4349-6009-24C5-BFDE48EFAC4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40088212-C0B6-28CE-52EC-44B17ED90E46}"/>
              </a:ext>
            </a:extLst>
          </p:cNvPr>
          <p:cNvSpPr txBox="1"/>
          <p:nvPr/>
        </p:nvSpPr>
        <p:spPr>
          <a:xfrm>
            <a:off x="180431" y="1120676"/>
            <a:ext cx="11799759" cy="1492716"/>
          </a:xfrm>
          <a:prstGeom prst="rect">
            <a:avLst/>
          </a:prstGeom>
          <a:solidFill>
            <a:srgbClr val="CCECFF"/>
          </a:solidFill>
        </p:spPr>
        <p:txBody>
          <a:bodyPr wrap="square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Y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Arial" panose="020B0604020202020204" pitchFamily="34" charset="0"/>
              </a:rPr>
              <a:t>الحالة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Arial" panose="020B0604020202020204" pitchFamily="34" charset="0"/>
              </a:rPr>
              <a:t> </a:t>
            </a:r>
            <a:r>
              <a:rPr kumimoji="0" lang="ar-SY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Arial" panose="020B0604020202020204" pitchFamily="34" charset="0"/>
              </a:rPr>
              <a:t> </a:t>
            </a:r>
            <a:r>
              <a:rPr lang="ar-SY" sz="2800" b="1" dirty="0">
                <a:solidFill>
                  <a:srgbClr val="C00000"/>
                </a:solidFill>
                <a:latin typeface="Alexandria"/>
                <a:cs typeface="Arial" panose="020B0604020202020204" pitchFamily="34" charset="0"/>
              </a:rPr>
              <a:t>الثامنة</a:t>
            </a:r>
            <a:r>
              <a:rPr kumimoji="0" lang="ar-SY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Arial" panose="020B0604020202020204" pitchFamily="34" charset="0"/>
              </a:rPr>
              <a:t>: إدارة المخاطر والشؤون القانونية</a:t>
            </a:r>
          </a:p>
          <a:p>
            <a:pPr lvl="0" algn="r" rtl="1">
              <a:spcBef>
                <a:spcPts val="600"/>
              </a:spcBef>
              <a:spcAft>
                <a:spcPts val="600"/>
              </a:spcAft>
            </a:pPr>
            <a:r>
              <a:rPr lang="ar-SY" sz="2400" b="1" dirty="0">
                <a:solidFill>
                  <a:prstClr val="black"/>
                </a:solidFill>
                <a:latin typeface="Alexandria"/>
              </a:rPr>
              <a:t>تم افتتاح مول تجاري جديد على بعد 2 كم. بدأت </a:t>
            </a:r>
            <a:r>
              <a:rPr lang="ar-SY" sz="2400" b="1" dirty="0" err="1">
                <a:solidFill>
                  <a:prstClr val="black"/>
                </a:solidFill>
                <a:latin typeface="Alexandria"/>
              </a:rPr>
              <a:t>اشغالات</a:t>
            </a:r>
            <a:r>
              <a:rPr lang="ar-SY" sz="2400" b="1" dirty="0">
                <a:solidFill>
                  <a:prstClr val="black"/>
                </a:solidFill>
                <a:latin typeface="Alexandria"/>
              </a:rPr>
              <a:t> المبنى تنخفض تدريجياً بنسبة 10%.</a:t>
            </a:r>
          </a:p>
          <a:p>
            <a:pPr lvl="0" algn="r" rtl="1">
              <a:spcBef>
                <a:spcPts val="600"/>
              </a:spcBef>
              <a:spcAft>
                <a:spcPts val="600"/>
              </a:spcAft>
            </a:pPr>
            <a:r>
              <a:rPr lang="ar-SY" sz="2400" b="1" dirty="0">
                <a:solidFill>
                  <a:prstClr val="black"/>
                </a:solidFill>
                <a:latin typeface="Alexandria"/>
              </a:rPr>
              <a:t>والسؤال هنا :ما الاستراتيجيات المقترحة لإدارة هذا الخطر؟</a:t>
            </a:r>
            <a:endParaRPr lang="en-US" sz="2400" b="1" dirty="0">
              <a:solidFill>
                <a:prstClr val="black"/>
              </a:solidFill>
              <a:latin typeface="Alexandria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A8BB901B-9988-E628-3C1D-912F9AA753D7}"/>
              </a:ext>
            </a:extLst>
          </p:cNvPr>
          <p:cNvSpPr txBox="1"/>
          <p:nvPr/>
        </p:nvSpPr>
        <p:spPr>
          <a:xfrm>
            <a:off x="257921" y="3310112"/>
            <a:ext cx="11644777" cy="203132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r" rtl="1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ar-SY" sz="2400" dirty="0">
                <a:latin typeface="Alexandria"/>
              </a:rPr>
              <a:t>مراجعة العقود وإعطاء حوافز تجديد للمستأجرين الرئيسيين</a:t>
            </a:r>
          </a:p>
          <a:p>
            <a:pPr algn="r" rtl="1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ar-SY" sz="2400" dirty="0">
                <a:latin typeface="Alexandria"/>
              </a:rPr>
              <a:t>تحسين الخدمات المشتركة (أمن – نظافة – مواقف – تجهيزات)</a:t>
            </a:r>
          </a:p>
          <a:p>
            <a:pPr algn="r" rtl="1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ar-SY" sz="2400" dirty="0">
                <a:latin typeface="Alexandria"/>
              </a:rPr>
              <a:t>إطلاق حملة تسويق للموقع والعلامة العقارية</a:t>
            </a:r>
          </a:p>
          <a:p>
            <a:pPr algn="r" rtl="1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ar-SY" sz="2400" dirty="0">
                <a:latin typeface="Alexandria"/>
              </a:rPr>
              <a:t>إعادة تقييم الهوية السوقية للعقار</a:t>
            </a:r>
            <a:endParaRPr kumimoji="0" lang="ar-SY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2353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http://purl.org/dc/dcmitype/"/>
    <ds:schemaRef ds:uri="http://purl.org/dc/terms/"/>
    <ds:schemaRef ds:uri="aca13214-df29-4e3c-a050-857c0bf7bd8e"/>
    <ds:schemaRef ds:uri="http://schemas.microsoft.com/office/2006/metadata/properties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01F37DF6-44CB-4806-BC5F-3CBF13C386BC}">
  <ds:schemaRefs>
    <ds:schemaRef ds:uri="688354b5-287c-4cda-825e-1d7935aea40e"/>
    <ds:schemaRef ds:uri="aca13214-df29-4e3c-a050-857c0bf7bd8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386</TotalTime>
  <Words>844</Words>
  <Application>Microsoft Office PowerPoint</Application>
  <PresentationFormat>مخصص</PresentationFormat>
  <Paragraphs>87</Paragraphs>
  <Slides>12</Slides>
  <Notes>2</Notes>
  <HiddenSlides>0</HiddenSlides>
  <MMClips>0</MMClips>
  <ScaleCrop>false</ScaleCrop>
  <HeadingPairs>
    <vt:vector size="4" baseType="variant">
      <vt:variant>
        <vt:lpstr>نسق</vt:lpstr>
      </vt:variant>
      <vt:variant>
        <vt:i4>1</vt:i4>
      </vt:variant>
      <vt:variant>
        <vt:lpstr>عناوين الشرائح</vt:lpstr>
      </vt:variant>
      <vt:variant>
        <vt:i4>12</vt:i4>
      </vt:variant>
    </vt:vector>
  </HeadingPairs>
  <TitlesOfParts>
    <vt:vector size="13" baseType="lpstr">
      <vt:lpstr>Office Theme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Maher</cp:lastModifiedBy>
  <cp:revision>17</cp:revision>
  <dcterms:created xsi:type="dcterms:W3CDTF">2023-04-29T09:08:00Z</dcterms:created>
  <dcterms:modified xsi:type="dcterms:W3CDTF">2025-11-08T20:40:50Z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  <property fmtid="{D5CDD505-2E9C-101B-9397-08002B2CF9AE}" pid="5" name="MediaServiceImageTags">
    <vt:lpwstr/>
  </property>
</Properties>
</file>