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presentation.xml" ContentType="application/vnd.openxmlformats-officedocument.presentationml.presentation.main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Masters/notesMaster1.xml" ContentType="application/vnd.openxmlformats-officedocument.presentationml.notesMaster+xml"/>
  <Override PartName="/ppt/theme/theme3.xml" ContentType="application/vnd.openxmlformats-officedocument.theme+xml"/>
  <Override PartName="/ppt/theme/theme2.xml" ContentType="application/vnd.openxmlformats-officedocument.theme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8" r:id="rId2"/>
  </p:sldMasterIdLst>
  <p:notesMasterIdLst>
    <p:notesMasterId r:id="rId56"/>
  </p:notesMasterIdLst>
  <p:sldIdLst>
    <p:sldId id="541" r:id="rId3"/>
    <p:sldId id="542" r:id="rId4"/>
    <p:sldId id="313" r:id="rId5"/>
    <p:sldId id="782" r:id="rId6"/>
    <p:sldId id="760" r:id="rId7"/>
    <p:sldId id="762" r:id="rId8"/>
    <p:sldId id="764" r:id="rId9"/>
    <p:sldId id="784" r:id="rId10"/>
    <p:sldId id="766" r:id="rId11"/>
    <p:sldId id="770" r:id="rId12"/>
    <p:sldId id="772" r:id="rId13"/>
    <p:sldId id="774" r:id="rId14"/>
    <p:sldId id="776" r:id="rId15"/>
    <p:sldId id="778" r:id="rId16"/>
    <p:sldId id="780" r:id="rId17"/>
    <p:sldId id="786" r:id="rId18"/>
    <p:sldId id="788" r:id="rId19"/>
    <p:sldId id="790" r:id="rId20"/>
    <p:sldId id="792" r:id="rId21"/>
    <p:sldId id="681" r:id="rId22"/>
    <p:sldId id="794" r:id="rId23"/>
    <p:sldId id="798" r:id="rId24"/>
    <p:sldId id="800" r:id="rId25"/>
    <p:sldId id="804" r:id="rId26"/>
    <p:sldId id="693" r:id="rId27"/>
    <p:sldId id="806" r:id="rId28"/>
    <p:sldId id="692" r:id="rId29"/>
    <p:sldId id="688" r:id="rId30"/>
    <p:sldId id="695" r:id="rId31"/>
    <p:sldId id="697" r:id="rId32"/>
    <p:sldId id="707" r:id="rId33"/>
    <p:sldId id="812" r:id="rId34"/>
    <p:sldId id="814" r:id="rId35"/>
    <p:sldId id="816" r:id="rId36"/>
    <p:sldId id="818" r:id="rId37"/>
    <p:sldId id="820" r:id="rId38"/>
    <p:sldId id="822" r:id="rId39"/>
    <p:sldId id="824" r:id="rId40"/>
    <p:sldId id="826" r:id="rId41"/>
    <p:sldId id="828" r:id="rId42"/>
    <p:sldId id="768" r:id="rId43"/>
    <p:sldId id="832" r:id="rId44"/>
    <p:sldId id="796" r:id="rId45"/>
    <p:sldId id="746" r:id="rId46"/>
    <p:sldId id="748" r:id="rId47"/>
    <p:sldId id="750" r:id="rId48"/>
    <p:sldId id="752" r:id="rId49"/>
    <p:sldId id="754" r:id="rId50"/>
    <p:sldId id="756" r:id="rId51"/>
    <p:sldId id="834" r:id="rId52"/>
    <p:sldId id="810" r:id="rId53"/>
    <p:sldId id="555" r:id="rId54"/>
    <p:sldId id="349" r:id="rId5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541"/>
            <p14:sldId id="542"/>
            <p14:sldId id="313"/>
            <p14:sldId id="782"/>
            <p14:sldId id="760"/>
            <p14:sldId id="762"/>
            <p14:sldId id="764"/>
            <p14:sldId id="784"/>
            <p14:sldId id="766"/>
            <p14:sldId id="770"/>
            <p14:sldId id="772"/>
            <p14:sldId id="774"/>
            <p14:sldId id="776"/>
            <p14:sldId id="778"/>
            <p14:sldId id="780"/>
            <p14:sldId id="786"/>
            <p14:sldId id="788"/>
            <p14:sldId id="790"/>
            <p14:sldId id="792"/>
            <p14:sldId id="681"/>
            <p14:sldId id="794"/>
            <p14:sldId id="798"/>
            <p14:sldId id="800"/>
            <p14:sldId id="804"/>
            <p14:sldId id="693"/>
            <p14:sldId id="806"/>
            <p14:sldId id="692"/>
            <p14:sldId id="688"/>
            <p14:sldId id="695"/>
            <p14:sldId id="697"/>
            <p14:sldId id="707"/>
            <p14:sldId id="812"/>
            <p14:sldId id="814"/>
            <p14:sldId id="816"/>
            <p14:sldId id="818"/>
            <p14:sldId id="820"/>
            <p14:sldId id="822"/>
            <p14:sldId id="824"/>
            <p14:sldId id="826"/>
            <p14:sldId id="828"/>
            <p14:sldId id="768"/>
            <p14:sldId id="832"/>
            <p14:sldId id="796"/>
            <p14:sldId id="746"/>
            <p14:sldId id="748"/>
            <p14:sldId id="750"/>
            <p14:sldId id="752"/>
            <p14:sldId id="754"/>
            <p14:sldId id="756"/>
            <p14:sldId id="834"/>
            <p14:sldId id="810"/>
            <p14:sldId id="555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343" autoAdjust="0"/>
  </p:normalViewPr>
  <p:slideViewPr>
    <p:cSldViewPr snapToGrid="0">
      <p:cViewPr varScale="1">
        <p:scale>
          <a:sx n="63" d="100"/>
          <a:sy n="63" d="100"/>
        </p:scale>
        <p:origin x="780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customXml" Target="../customXml/item3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viewProps" Target="viewProps.xml"/><Relationship Id="rId5" Type="http://schemas.openxmlformats.org/officeDocument/2006/relationships/slide" Target="slides/slide3.xml"/><Relationship Id="rId61" Type="http://schemas.openxmlformats.org/officeDocument/2006/relationships/customXml" Target="../customXml/item1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theme" Target="theme/theme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customXml" Target="../customXml/item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presProps" Target="presProps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8/4/2026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3373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52502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>
          <a:extLst>
            <a:ext uri="{FF2B5EF4-FFF2-40B4-BE49-F238E27FC236}">
              <a16:creationId xmlns:a16="http://schemas.microsoft.com/office/drawing/2014/main" id="{5141EA1A-083B-2BC4-308A-65FEEB2544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>
            <a:extLst>
              <a:ext uri="{FF2B5EF4-FFF2-40B4-BE49-F238E27FC236}">
                <a16:creationId xmlns:a16="http://schemas.microsoft.com/office/drawing/2014/main" id="{9E43BDC2-63B1-70A3-B7D9-BADF21FD7AC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>
            <a:extLst>
              <a:ext uri="{FF2B5EF4-FFF2-40B4-BE49-F238E27FC236}">
                <a16:creationId xmlns:a16="http://schemas.microsoft.com/office/drawing/2014/main" id="{B387D740-FFBC-F87E-A2D8-4DEE196346A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0245725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903105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>
          <a:extLst>
            <a:ext uri="{FF2B5EF4-FFF2-40B4-BE49-F238E27FC236}">
              <a16:creationId xmlns:a16="http://schemas.microsoft.com/office/drawing/2014/main" id="{08F81C05-B21A-7DCE-59F0-3514C26984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>
            <a:extLst>
              <a:ext uri="{FF2B5EF4-FFF2-40B4-BE49-F238E27FC236}">
                <a16:creationId xmlns:a16="http://schemas.microsoft.com/office/drawing/2014/main" id="{A72EC9AD-92AE-0D63-AF2F-4BD8F81EB3D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>
            <a:extLst>
              <a:ext uri="{FF2B5EF4-FFF2-40B4-BE49-F238E27FC236}">
                <a16:creationId xmlns:a16="http://schemas.microsoft.com/office/drawing/2014/main" id="{E399C6DB-6FA6-51D0-2E4E-41E17805617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5276819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914603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018752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6850604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3806518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668926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>
          <a:extLst>
            <a:ext uri="{FF2B5EF4-FFF2-40B4-BE49-F238E27FC236}">
              <a16:creationId xmlns:a16="http://schemas.microsoft.com/office/drawing/2014/main" id="{C060362F-A504-F671-F240-865FF972BD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>
            <a:extLst>
              <a:ext uri="{FF2B5EF4-FFF2-40B4-BE49-F238E27FC236}">
                <a16:creationId xmlns:a16="http://schemas.microsoft.com/office/drawing/2014/main" id="{87731FAC-A173-5064-E79C-D19C3774ADF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>
            <a:extLst>
              <a:ext uri="{FF2B5EF4-FFF2-40B4-BE49-F238E27FC236}">
                <a16:creationId xmlns:a16="http://schemas.microsoft.com/office/drawing/2014/main" id="{CA44CFBB-5ECF-2352-4910-5FACB2D3AFF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990562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>
          <a:extLst>
            <a:ext uri="{FF2B5EF4-FFF2-40B4-BE49-F238E27FC236}">
              <a16:creationId xmlns:a16="http://schemas.microsoft.com/office/drawing/2014/main" id="{4BCD118C-08FC-39FC-73BE-984B04FC6E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>
            <a:extLst>
              <a:ext uri="{FF2B5EF4-FFF2-40B4-BE49-F238E27FC236}">
                <a16:creationId xmlns:a16="http://schemas.microsoft.com/office/drawing/2014/main" id="{4EAF4DBE-CA1A-2FBA-B21D-3DC720BDECF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>
            <a:extLst>
              <a:ext uri="{FF2B5EF4-FFF2-40B4-BE49-F238E27FC236}">
                <a16:creationId xmlns:a16="http://schemas.microsoft.com/office/drawing/2014/main" id="{526096C4-038D-1897-8CC8-11C042F29F7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8609895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>
          <a:extLst>
            <a:ext uri="{FF2B5EF4-FFF2-40B4-BE49-F238E27FC236}">
              <a16:creationId xmlns:a16="http://schemas.microsoft.com/office/drawing/2014/main" id="{CA898972-9290-9646-C80C-3B871202E9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>
            <a:extLst>
              <a:ext uri="{FF2B5EF4-FFF2-40B4-BE49-F238E27FC236}">
                <a16:creationId xmlns:a16="http://schemas.microsoft.com/office/drawing/2014/main" id="{FAFC2037-252D-81B5-8D36-305662EF6D4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>
            <a:extLst>
              <a:ext uri="{FF2B5EF4-FFF2-40B4-BE49-F238E27FC236}">
                <a16:creationId xmlns:a16="http://schemas.microsoft.com/office/drawing/2014/main" id="{4609137E-E618-EAEB-C13B-95F6D5E404A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97347879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>
          <a:extLst>
            <a:ext uri="{FF2B5EF4-FFF2-40B4-BE49-F238E27FC236}">
              <a16:creationId xmlns:a16="http://schemas.microsoft.com/office/drawing/2014/main" id="{2AA12F86-11AE-7D96-8378-BD3951888C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>
            <a:extLst>
              <a:ext uri="{FF2B5EF4-FFF2-40B4-BE49-F238E27FC236}">
                <a16:creationId xmlns:a16="http://schemas.microsoft.com/office/drawing/2014/main" id="{BD3D57B9-8944-EF34-1B5C-F48DACB5772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>
            <a:extLst>
              <a:ext uri="{FF2B5EF4-FFF2-40B4-BE49-F238E27FC236}">
                <a16:creationId xmlns:a16="http://schemas.microsoft.com/office/drawing/2014/main" id="{0DAFBA82-586B-B434-B47C-4EEA0882AE7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721168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>
          <a:extLst>
            <a:ext uri="{FF2B5EF4-FFF2-40B4-BE49-F238E27FC236}">
              <a16:creationId xmlns:a16="http://schemas.microsoft.com/office/drawing/2014/main" id="{4AB3D322-860D-BF15-8D61-8B441C6536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>
            <a:extLst>
              <a:ext uri="{FF2B5EF4-FFF2-40B4-BE49-F238E27FC236}">
                <a16:creationId xmlns:a16="http://schemas.microsoft.com/office/drawing/2014/main" id="{C88EA8DE-C374-3BCC-C667-01C5AB4F1E3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>
            <a:extLst>
              <a:ext uri="{FF2B5EF4-FFF2-40B4-BE49-F238E27FC236}">
                <a16:creationId xmlns:a16="http://schemas.microsoft.com/office/drawing/2014/main" id="{C3501F53-76BA-4A95-8383-FFC472F410A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11302127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>
          <a:extLst>
            <a:ext uri="{FF2B5EF4-FFF2-40B4-BE49-F238E27FC236}">
              <a16:creationId xmlns:a16="http://schemas.microsoft.com/office/drawing/2014/main" id="{158179EC-B740-9563-71C8-4F6F387A12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>
            <a:extLst>
              <a:ext uri="{FF2B5EF4-FFF2-40B4-BE49-F238E27FC236}">
                <a16:creationId xmlns:a16="http://schemas.microsoft.com/office/drawing/2014/main" id="{8D39AD7F-4E5C-F7B1-B914-903D755791E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>
            <a:extLst>
              <a:ext uri="{FF2B5EF4-FFF2-40B4-BE49-F238E27FC236}">
                <a16:creationId xmlns:a16="http://schemas.microsoft.com/office/drawing/2014/main" id="{41D54E48-FACB-F7A6-65A4-6542AEFE061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4966623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>
          <a:extLst>
            <a:ext uri="{FF2B5EF4-FFF2-40B4-BE49-F238E27FC236}">
              <a16:creationId xmlns:a16="http://schemas.microsoft.com/office/drawing/2014/main" id="{6D4FF32D-9EC5-9808-4CC9-BC59C1638D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>
            <a:extLst>
              <a:ext uri="{FF2B5EF4-FFF2-40B4-BE49-F238E27FC236}">
                <a16:creationId xmlns:a16="http://schemas.microsoft.com/office/drawing/2014/main" id="{0FFF240B-31FE-B22A-1599-A4EFC8A54C9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>
            <a:extLst>
              <a:ext uri="{FF2B5EF4-FFF2-40B4-BE49-F238E27FC236}">
                <a16:creationId xmlns:a16="http://schemas.microsoft.com/office/drawing/2014/main" id="{51AFEEF4-0285-81C4-ADC7-536472A0F5B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57177008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>
          <a:extLst>
            <a:ext uri="{FF2B5EF4-FFF2-40B4-BE49-F238E27FC236}">
              <a16:creationId xmlns:a16="http://schemas.microsoft.com/office/drawing/2014/main" id="{297762B4-5A05-D40E-F463-B2CDE13A00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>
            <a:extLst>
              <a:ext uri="{FF2B5EF4-FFF2-40B4-BE49-F238E27FC236}">
                <a16:creationId xmlns:a16="http://schemas.microsoft.com/office/drawing/2014/main" id="{66C03ED9-F22C-C2FE-396A-F2A05E2F297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>
            <a:extLst>
              <a:ext uri="{FF2B5EF4-FFF2-40B4-BE49-F238E27FC236}">
                <a16:creationId xmlns:a16="http://schemas.microsoft.com/office/drawing/2014/main" id="{7A4B454F-754B-94A5-0B8F-F1C558A61C7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05572741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>
          <a:extLst>
            <a:ext uri="{FF2B5EF4-FFF2-40B4-BE49-F238E27FC236}">
              <a16:creationId xmlns:a16="http://schemas.microsoft.com/office/drawing/2014/main" id="{838F2DE5-984B-8DB5-5956-666B3EEDD4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>
            <a:extLst>
              <a:ext uri="{FF2B5EF4-FFF2-40B4-BE49-F238E27FC236}">
                <a16:creationId xmlns:a16="http://schemas.microsoft.com/office/drawing/2014/main" id="{897624EC-3DE1-D2FD-F1EB-F5E7A2868AB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>
            <a:extLst>
              <a:ext uri="{FF2B5EF4-FFF2-40B4-BE49-F238E27FC236}">
                <a16:creationId xmlns:a16="http://schemas.microsoft.com/office/drawing/2014/main" id="{3F474DB2-4BFD-20F1-108D-FF035D31372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75852364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>
          <a:extLst>
            <a:ext uri="{FF2B5EF4-FFF2-40B4-BE49-F238E27FC236}">
              <a16:creationId xmlns:a16="http://schemas.microsoft.com/office/drawing/2014/main" id="{E0E27AAB-0D1A-2F50-43EC-983EFD47B2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>
            <a:extLst>
              <a:ext uri="{FF2B5EF4-FFF2-40B4-BE49-F238E27FC236}">
                <a16:creationId xmlns:a16="http://schemas.microsoft.com/office/drawing/2014/main" id="{61B0E0EE-AF74-25ED-840F-B6ECA55AF20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>
            <a:extLst>
              <a:ext uri="{FF2B5EF4-FFF2-40B4-BE49-F238E27FC236}">
                <a16:creationId xmlns:a16="http://schemas.microsoft.com/office/drawing/2014/main" id="{2B3A6FBE-9BA0-6ED2-A254-E262C865281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23387467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>
          <a:extLst>
            <a:ext uri="{FF2B5EF4-FFF2-40B4-BE49-F238E27FC236}">
              <a16:creationId xmlns:a16="http://schemas.microsoft.com/office/drawing/2014/main" id="{596FD013-4B20-336B-AC36-D3CD94B2F2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>
            <a:extLst>
              <a:ext uri="{FF2B5EF4-FFF2-40B4-BE49-F238E27FC236}">
                <a16:creationId xmlns:a16="http://schemas.microsoft.com/office/drawing/2014/main" id="{524C7CB3-71CD-E539-3A6E-517870F5731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>
            <a:extLst>
              <a:ext uri="{FF2B5EF4-FFF2-40B4-BE49-F238E27FC236}">
                <a16:creationId xmlns:a16="http://schemas.microsoft.com/office/drawing/2014/main" id="{B5A9BF23-64FE-FE26-B254-4DA4FC19DA7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00635581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>
          <a:extLst>
            <a:ext uri="{FF2B5EF4-FFF2-40B4-BE49-F238E27FC236}">
              <a16:creationId xmlns:a16="http://schemas.microsoft.com/office/drawing/2014/main" id="{2CC5BD6E-A04B-8770-B883-1DB4F44A74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>
            <a:extLst>
              <a:ext uri="{FF2B5EF4-FFF2-40B4-BE49-F238E27FC236}">
                <a16:creationId xmlns:a16="http://schemas.microsoft.com/office/drawing/2014/main" id="{B695B700-F4AD-328F-E8C5-1212915121E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>
            <a:extLst>
              <a:ext uri="{FF2B5EF4-FFF2-40B4-BE49-F238E27FC236}">
                <a16:creationId xmlns:a16="http://schemas.microsoft.com/office/drawing/2014/main" id="{32FB54CB-3DD6-49C7-9DB4-E36D5D75BAC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01894040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>
          <a:extLst>
            <a:ext uri="{FF2B5EF4-FFF2-40B4-BE49-F238E27FC236}">
              <a16:creationId xmlns:a16="http://schemas.microsoft.com/office/drawing/2014/main" id="{6C84D08C-B2DE-34F4-94AD-B2E94BDEA0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>
            <a:extLst>
              <a:ext uri="{FF2B5EF4-FFF2-40B4-BE49-F238E27FC236}">
                <a16:creationId xmlns:a16="http://schemas.microsoft.com/office/drawing/2014/main" id="{864BA14A-E441-2045-98BA-5035EC7CFF1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>
            <a:extLst>
              <a:ext uri="{FF2B5EF4-FFF2-40B4-BE49-F238E27FC236}">
                <a16:creationId xmlns:a16="http://schemas.microsoft.com/office/drawing/2014/main" id="{8164A4C0-877F-AB7C-9F14-2BFE2D954AE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65314802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>
          <a:extLst>
            <a:ext uri="{FF2B5EF4-FFF2-40B4-BE49-F238E27FC236}">
              <a16:creationId xmlns:a16="http://schemas.microsoft.com/office/drawing/2014/main" id="{9D8F7C7C-AB47-9EAD-FFC3-C15A3A2FDA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>
            <a:extLst>
              <a:ext uri="{FF2B5EF4-FFF2-40B4-BE49-F238E27FC236}">
                <a16:creationId xmlns:a16="http://schemas.microsoft.com/office/drawing/2014/main" id="{B16366C6-3689-BFD7-EA18-A92A61BAE4D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>
            <a:extLst>
              <a:ext uri="{FF2B5EF4-FFF2-40B4-BE49-F238E27FC236}">
                <a16:creationId xmlns:a16="http://schemas.microsoft.com/office/drawing/2014/main" id="{B7D9C1C4-7600-37CB-1A59-48914B1B3FF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05094893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>
          <a:extLst>
            <a:ext uri="{FF2B5EF4-FFF2-40B4-BE49-F238E27FC236}">
              <a16:creationId xmlns:a16="http://schemas.microsoft.com/office/drawing/2014/main" id="{AEDF5CE5-62C9-499B-77F6-4D740A4C55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>
            <a:extLst>
              <a:ext uri="{FF2B5EF4-FFF2-40B4-BE49-F238E27FC236}">
                <a16:creationId xmlns:a16="http://schemas.microsoft.com/office/drawing/2014/main" id="{30086BD1-F08E-ADB4-C146-4C52FAF8A5E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>
            <a:extLst>
              <a:ext uri="{FF2B5EF4-FFF2-40B4-BE49-F238E27FC236}">
                <a16:creationId xmlns:a16="http://schemas.microsoft.com/office/drawing/2014/main" id="{2A638096-7E2F-78CA-395F-5DF24733CE1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67181343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>
          <a:extLst>
            <a:ext uri="{FF2B5EF4-FFF2-40B4-BE49-F238E27FC236}">
              <a16:creationId xmlns:a16="http://schemas.microsoft.com/office/drawing/2014/main" id="{BB8A811A-A7CD-53D8-997D-D0B67A8886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>
            <a:extLst>
              <a:ext uri="{FF2B5EF4-FFF2-40B4-BE49-F238E27FC236}">
                <a16:creationId xmlns:a16="http://schemas.microsoft.com/office/drawing/2014/main" id="{E4BDA872-D05F-A33B-60CE-62B78323A82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>
            <a:extLst>
              <a:ext uri="{FF2B5EF4-FFF2-40B4-BE49-F238E27FC236}">
                <a16:creationId xmlns:a16="http://schemas.microsoft.com/office/drawing/2014/main" id="{C940A8CA-20E0-ADC2-92ED-CB6022A753E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70339973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>
          <a:extLst>
            <a:ext uri="{FF2B5EF4-FFF2-40B4-BE49-F238E27FC236}">
              <a16:creationId xmlns:a16="http://schemas.microsoft.com/office/drawing/2014/main" id="{3401A80A-C8BD-F7DA-CA03-8A0C36F9E2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>
            <a:extLst>
              <a:ext uri="{FF2B5EF4-FFF2-40B4-BE49-F238E27FC236}">
                <a16:creationId xmlns:a16="http://schemas.microsoft.com/office/drawing/2014/main" id="{911FCD97-8A46-38C9-2DDA-527F6ECDAF6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>
            <a:extLst>
              <a:ext uri="{FF2B5EF4-FFF2-40B4-BE49-F238E27FC236}">
                <a16:creationId xmlns:a16="http://schemas.microsoft.com/office/drawing/2014/main" id="{A8CA97BD-3306-9271-B075-810A094B36E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14871136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>
          <a:extLst>
            <a:ext uri="{FF2B5EF4-FFF2-40B4-BE49-F238E27FC236}">
              <a16:creationId xmlns:a16="http://schemas.microsoft.com/office/drawing/2014/main" id="{6789ED7C-38EC-78C6-30D5-73BA8409CD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>
            <a:extLst>
              <a:ext uri="{FF2B5EF4-FFF2-40B4-BE49-F238E27FC236}">
                <a16:creationId xmlns:a16="http://schemas.microsoft.com/office/drawing/2014/main" id="{F316CDA3-EB33-CC8A-3C27-0B903CD332C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>
            <a:extLst>
              <a:ext uri="{FF2B5EF4-FFF2-40B4-BE49-F238E27FC236}">
                <a16:creationId xmlns:a16="http://schemas.microsoft.com/office/drawing/2014/main" id="{F6B5A757-27DF-678B-6E3E-68B38B50293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64358859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>
          <a:extLst>
            <a:ext uri="{FF2B5EF4-FFF2-40B4-BE49-F238E27FC236}">
              <a16:creationId xmlns:a16="http://schemas.microsoft.com/office/drawing/2014/main" id="{38434F91-997F-EAD8-65DA-FB37F9EA75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:notes">
            <a:extLst>
              <a:ext uri="{FF2B5EF4-FFF2-40B4-BE49-F238E27FC236}">
                <a16:creationId xmlns:a16="http://schemas.microsoft.com/office/drawing/2014/main" id="{FC6572E5-AC17-9771-221F-F2B37D99B5B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6" name="Google Shape;176;p9:notes">
            <a:extLst>
              <a:ext uri="{FF2B5EF4-FFF2-40B4-BE49-F238E27FC236}">
                <a16:creationId xmlns:a16="http://schemas.microsoft.com/office/drawing/2014/main" id="{FBD5DF8B-E9BC-0271-1CC7-0400CE32753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9526031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ED284D-4D95-FA9E-7421-51C11F96E5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961BBF-0A63-73C4-4A45-8EF916ABED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78DB84-E8D5-4DBD-8F18-430F6C55BB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43416F-50DE-3C9E-FCEA-A803E41E8D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812154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6717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12312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2387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01638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67924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56573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34392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4038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8959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541623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864693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89997811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201479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376728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254698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42085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106059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17" Type="http://schemas.openxmlformats.org/officeDocument/2006/relationships/slideLayout" Target="../slideLayouts/slideLayout32.xml"/><Relationship Id="rId2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31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25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5" r:id="rId14"/>
    <p:sldLayoutId id="2147483667" r:id="rId1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3881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6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6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6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6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6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6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400800" y="-720725"/>
            <a:ext cx="7435986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329267" y="3807298"/>
            <a:ext cx="5430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Tarek Mohamed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329267" y="1944426"/>
            <a:ext cx="4995663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Project Procurement and </a:t>
            </a:r>
          </a:p>
          <a:p>
            <a:r>
              <a:rPr lang="en-US" sz="3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Supply Chain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279125" y="5752217"/>
            <a:ext cx="1968137" cy="52916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2800" b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 10</a:t>
            </a:r>
            <a:endParaRPr lang="en-US" sz="2800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1649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US" sz="2800" b="1" dirty="0">
                <a:latin typeface="Times New Roman"/>
                <a:ea typeface="Times New Roman"/>
                <a:cs typeface="Times New Roman"/>
                <a:sym typeface="Times New Roman"/>
              </a:rPr>
              <a:t>PMG 433</a:t>
            </a:r>
            <a:endParaRPr lang="en-US" sz="2800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831873" y="-320675"/>
            <a:ext cx="6778919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89655" y="37651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7186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103860" y="14513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103860" y="-58058"/>
            <a:ext cx="7044949" cy="5404131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4798036" y="3038687"/>
            <a:ext cx="761684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solidFill>
                  <a:srgbClr val="00B0F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Project changes: Sources, Impacts, Mitigation, </a:t>
            </a:r>
          </a:p>
          <a:p>
            <a:r>
              <a:rPr lang="en-US" sz="2200" b="1" dirty="0">
                <a:solidFill>
                  <a:srgbClr val="00B0F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Pricing, Litigation, and Excellence&amp;</a:t>
            </a:r>
          </a:p>
          <a:p>
            <a:r>
              <a:rPr lang="en-US" sz="2200" b="1" dirty="0">
                <a:solidFill>
                  <a:srgbClr val="00B0F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Key Trends in Project Management.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4798036" y="4414831"/>
            <a:ext cx="2120614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800" b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 10</a:t>
            </a:r>
            <a:endParaRPr lang="en-US" sz="2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4798036" y="5074214"/>
            <a:ext cx="1649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US" sz="2800" b="1" dirty="0">
                <a:latin typeface="Times New Roman"/>
                <a:ea typeface="Times New Roman"/>
                <a:cs typeface="Times New Roman"/>
                <a:sym typeface="Times New Roman"/>
              </a:rPr>
              <a:t>PMG 433</a:t>
            </a:r>
            <a:endParaRPr lang="en-US" sz="28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Tarek Mohamed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1548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-71121" y="85485"/>
            <a:ext cx="3833699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1675749" y="4143642"/>
            <a:ext cx="5573486" cy="2221992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3730026" y="684456"/>
            <a:ext cx="411389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4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Course Agenda</a:t>
            </a:r>
            <a:endParaRPr lang="en-US" sz="34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2221991" y="2119543"/>
            <a:ext cx="100584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Define project change.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 why changes occur during projects.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 the importance of effective change management.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Recognize the impact of uncontrolled changes on project success.</a:t>
            </a:r>
          </a:p>
          <a:p>
            <a:pPr marL="457200" lvl="0" indent="-457200">
              <a:buFont typeface="+mj-lt"/>
              <a:buAutoNum type="arabicPeriod"/>
              <a:defRPr/>
            </a:pPr>
            <a:r>
              <a:rPr lang="en-US" sz="2800" dirty="0">
                <a:solidFill>
                  <a:prstClr val="black"/>
                </a:solidFill>
                <a:latin typeface="Times New Roman"/>
                <a:cs typeface="Times New Roman"/>
              </a:rPr>
              <a:t>Describe how changes may impact the project.</a:t>
            </a:r>
          </a:p>
          <a:p>
            <a:pPr marL="457200" lvl="0" indent="-457200">
              <a:buFont typeface="+mj-lt"/>
              <a:buAutoNum type="arabicPeriod"/>
              <a:defRPr/>
            </a:pPr>
            <a:r>
              <a:rPr lang="en-US" sz="2800" dirty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Explaining the best ways of managing contracts.</a:t>
            </a:r>
          </a:p>
          <a:p>
            <a:pPr marL="457200" lvl="0" indent="-457200">
              <a:buFont typeface="+mj-lt"/>
              <a:buAutoNum type="arabicPeriod"/>
              <a:defRPr/>
            </a:pPr>
            <a:r>
              <a:rPr lang="en-US" sz="2800" dirty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Describe the best ways of managing the project.</a:t>
            </a:r>
          </a:p>
          <a:p>
            <a:pPr marL="457200" lvl="0" indent="-457200">
              <a:buFont typeface="+mj-lt"/>
              <a:buAutoNum type="arabicPeriod"/>
              <a:defRPr/>
            </a:pPr>
            <a:r>
              <a:rPr lang="en-US" sz="2800" dirty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Discuss how to manage the contractor-customer relationship.</a:t>
            </a:r>
          </a:p>
          <a:p>
            <a:pPr marL="457200" lvl="0" indent="-457200">
              <a:buFont typeface="+mj-lt"/>
              <a:buAutoNum type="arabicPeriod"/>
              <a:defRPr/>
            </a:pPr>
            <a:r>
              <a:rPr lang="en-US" sz="2800" dirty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Key Trends in Project Management.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16A569-901B-C6A9-5510-154F90D28A49}"/>
              </a:ext>
            </a:extLst>
          </p:cNvPr>
          <p:cNvSpPr txBox="1"/>
          <p:nvPr/>
        </p:nvSpPr>
        <p:spPr>
          <a:xfrm>
            <a:off x="3437433" y="132961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28298DC-6C4E-D4D2-0EF2-1A79C3BD5BD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408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BB79EA-5402-C3AB-48D5-F5255AB2DA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782EC339-5EB6-128A-52DC-3AB7466DBA8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55669" y="26355"/>
            <a:ext cx="8305800" cy="1080183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3000" b="1" dirty="0">
                <a:solidFill>
                  <a:srgbClr val="00B0F0"/>
                </a:solidFill>
              </a:rPr>
              <a:t>Meaning of Project Change (PMBOK)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42A6F687-2981-F484-4D78-E6E98F0EE63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1121" y="1524000"/>
            <a:ext cx="11775440" cy="5334000"/>
          </a:xfrm>
        </p:spPr>
        <p:txBody>
          <a:bodyPr rtlCol="0"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According to the </a:t>
            </a:r>
            <a:r>
              <a:rPr lang="en-US" sz="2600" b="1" dirty="0"/>
              <a:t>A Guide to the Project Management Body of Knowledge (PMBOK® Guide)</a:t>
            </a:r>
            <a:r>
              <a:rPr lang="en-US" sz="2600" dirty="0"/>
              <a:t>, </a:t>
            </a:r>
            <a:r>
              <a:rPr lang="en-US" sz="2600" b="1" dirty="0"/>
              <a:t>project change</a:t>
            </a:r>
            <a:r>
              <a:rPr lang="en-US" sz="2600" dirty="0"/>
              <a:t> </a:t>
            </a:r>
            <a:r>
              <a:rPr lang="en-US" dirty="0"/>
              <a:t>refers to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Any modification to an approved project baseline or project management plan.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Changes may affect the project scope, schedule, cost, quality, design, resources, risks, procurement, or stakeholder engagement.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Since projects operate in dynamic environments, change is expected and should be managed in a structured and controlled manner.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Change is a necessary fact in the project life cycle.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BC9BDE-12A1-CF12-7C87-70C5A554CB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47F1CBF-526C-4E03-AC85-FF034A0BA9AF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5C40A8A-6D7F-FAE4-ABC9-CB529F6966F8}"/>
              </a:ext>
            </a:extLst>
          </p:cNvPr>
          <p:cNvSpPr/>
          <p:nvPr/>
        </p:nvSpPr>
        <p:spPr>
          <a:xfrm>
            <a:off x="11846561" y="1064525"/>
            <a:ext cx="119888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5E52383B-0501-F108-951D-BC79BFB41F4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5641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1C320D-A05B-5CF8-1F91-1F18022558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55128DE-DA5D-0B01-F118-A7F642E3168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43100" y="0"/>
            <a:ext cx="8305800" cy="1080183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What is Project Change?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E268194E-CEA2-5D42-49F1-033491211D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0431" y="1452880"/>
            <a:ext cx="11523889" cy="4839751"/>
          </a:xfrm>
        </p:spPr>
        <p:txBody>
          <a:bodyPr rtlCol="0">
            <a:normAutofit lnSpcReduction="10000"/>
          </a:bodyPr>
          <a:lstStyle/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A project change </a:t>
            </a:r>
            <a:r>
              <a:rPr lang="en-US" dirty="0"/>
              <a:t>is any modification to the approved project baseline or plan</a:t>
            </a:r>
          </a:p>
          <a:p>
            <a:pPr>
              <a:buNone/>
            </a:pPr>
            <a:r>
              <a:rPr lang="en-US" dirty="0"/>
              <a:t>after the project has started. </a:t>
            </a:r>
          </a:p>
          <a:p>
            <a:pPr>
              <a:buNone/>
            </a:pPr>
            <a:endParaRPr lang="en-US" b="1" dirty="0">
              <a:solidFill>
                <a:srgbClr val="00B0F0"/>
              </a:solidFill>
            </a:endParaRPr>
          </a:p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Changes may affect one or more aspects of the project, including: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b="1" dirty="0"/>
              <a:t>Scope</a:t>
            </a:r>
            <a:r>
              <a:rPr lang="en-US" dirty="0"/>
              <a:t> – adding, removing, or modifying project deliverables.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b="1" dirty="0"/>
              <a:t>Schedule</a:t>
            </a:r>
            <a:r>
              <a:rPr lang="en-US" dirty="0"/>
              <a:t> – changing project timelines or milestones.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b="1" dirty="0"/>
              <a:t>Cost</a:t>
            </a:r>
            <a:r>
              <a:rPr lang="en-US" dirty="0"/>
              <a:t> – increasing or decreasing the project budget.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b="1" dirty="0"/>
              <a:t>Quality</a:t>
            </a:r>
            <a:r>
              <a:rPr lang="en-US" dirty="0"/>
              <a:t> – altering quality standards or specifications.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b="1" dirty="0"/>
              <a:t>Resources</a:t>
            </a:r>
            <a:r>
              <a:rPr lang="en-US" dirty="0"/>
              <a:t> – changing personnel, equipment, or materials.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b="1" dirty="0"/>
              <a:t>Risks</a:t>
            </a:r>
            <a:r>
              <a:rPr lang="en-US" dirty="0"/>
              <a:t> – introducing new risks or changing existing ones.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42B676-F310-0D91-AF7F-E4F78317D4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47F1CBF-526C-4E03-AC85-FF034A0BA9AF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85490C6-BC26-5B31-EDBF-435419F0FE68}"/>
              </a:ext>
            </a:extLst>
          </p:cNvPr>
          <p:cNvSpPr/>
          <p:nvPr/>
        </p:nvSpPr>
        <p:spPr>
          <a:xfrm>
            <a:off x="11704320" y="1064525"/>
            <a:ext cx="1695939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AED2C8B1-B769-621D-1BA6-B1B38BAA99C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2770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85384F-AFC4-70AF-700D-E4C8C18744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3DF96548-D57B-5D4C-9BD4-91F15617FE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59996" y="108277"/>
            <a:ext cx="8458200" cy="717784"/>
          </a:xfrm>
        </p:spPr>
        <p:txBody>
          <a:bodyPr>
            <a:noAutofit/>
          </a:bodyPr>
          <a:lstStyle/>
          <a:p>
            <a:pPr algn="ctr"/>
            <a:r>
              <a:rPr lang="en-US" altLang="en-US" sz="2800" b="1" dirty="0">
                <a:solidFill>
                  <a:srgbClr val="00B0F0"/>
                </a:solidFill>
              </a:rPr>
              <a:t>Importance of Managing Project Change</a:t>
            </a:r>
            <a:endParaRPr lang="en-GB" altLang="en-US" sz="2800" b="1" dirty="0">
              <a:solidFill>
                <a:srgbClr val="00B0F0"/>
              </a:solidFill>
            </a:endParaRP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DE4D4D9A-FEB1-2616-6D88-A667CB4F57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3271" y="1212112"/>
            <a:ext cx="12651649" cy="479107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Effective project change management helps organizations:</a:t>
            </a:r>
          </a:p>
          <a:p>
            <a:pPr>
              <a:buNone/>
            </a:pPr>
            <a:endParaRPr lang="en-US" sz="2700" b="1" dirty="0"/>
          </a:p>
          <a:p>
            <a:pPr>
              <a:buNone/>
            </a:pPr>
            <a:r>
              <a:rPr lang="en-US" sz="2700" b="1" dirty="0"/>
              <a:t>1. Maintain Project Control</a:t>
            </a:r>
          </a:p>
          <a:p>
            <a:pPr>
              <a:buNone/>
            </a:pPr>
            <a:r>
              <a:rPr lang="en-US" sz="2700" dirty="0"/>
              <a:t>Ensures that all changes are evaluated before implementation.</a:t>
            </a:r>
          </a:p>
          <a:p>
            <a:pPr>
              <a:buNone/>
            </a:pPr>
            <a:r>
              <a:rPr lang="en-US" sz="2700" b="1" dirty="0"/>
              <a:t>2. Protect Project Objectives</a:t>
            </a:r>
          </a:p>
          <a:p>
            <a:pPr>
              <a:buNone/>
            </a:pPr>
            <a:r>
              <a:rPr lang="en-US" sz="2700" dirty="0"/>
              <a:t>Keeps the project aligned with its intended scope, schedule, cost, and quality.</a:t>
            </a:r>
          </a:p>
          <a:p>
            <a:pPr>
              <a:buNone/>
            </a:pPr>
            <a:r>
              <a:rPr lang="en-US" sz="2700" b="1" dirty="0"/>
              <a:t>3. Reduce Risks</a:t>
            </a:r>
          </a:p>
          <a:p>
            <a:pPr>
              <a:buNone/>
            </a:pPr>
            <a:r>
              <a:rPr lang="en-US" sz="2700" dirty="0"/>
              <a:t>Identifies potential impacts before approving changes.</a:t>
            </a:r>
          </a:p>
          <a:p>
            <a:pPr>
              <a:buNone/>
            </a:pPr>
            <a:r>
              <a:rPr lang="en-US" sz="2700" b="1" dirty="0"/>
              <a:t>4. Improve Decision-Making</a:t>
            </a:r>
          </a:p>
          <a:p>
            <a:pPr>
              <a:buNone/>
            </a:pPr>
            <a:r>
              <a:rPr lang="en-US" sz="2700" dirty="0"/>
              <a:t>Provides management with sufficient information to approve, reject, or defer changes.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US" altLang="en-US" sz="2400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EC51B29-4776-7F5A-8F6A-30DEB8C9F828}"/>
              </a:ext>
            </a:extLst>
          </p:cNvPr>
          <p:cNvSpPr/>
          <p:nvPr/>
        </p:nvSpPr>
        <p:spPr>
          <a:xfrm>
            <a:off x="11582400" y="826061"/>
            <a:ext cx="128016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3D9947AC-56C4-5683-66FA-116A348BE01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775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351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D05565-F197-7265-96F5-238A83C19B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659A2ADB-425F-9671-8ADD-CFEA9A0625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59996" y="108277"/>
            <a:ext cx="8458200" cy="717784"/>
          </a:xfrm>
        </p:spPr>
        <p:txBody>
          <a:bodyPr>
            <a:noAutofit/>
          </a:bodyPr>
          <a:lstStyle/>
          <a:p>
            <a:pPr algn="ctr"/>
            <a:r>
              <a:rPr lang="en-US" altLang="en-US" sz="2800" b="1" dirty="0">
                <a:solidFill>
                  <a:srgbClr val="00B0F0"/>
                </a:solidFill>
              </a:rPr>
              <a:t>Importance of Managing Project Change</a:t>
            </a:r>
            <a:endParaRPr lang="en-GB" altLang="en-US" sz="2800" b="1" dirty="0">
              <a:solidFill>
                <a:srgbClr val="00B0F0"/>
              </a:solidFill>
            </a:endParaRP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7ABF328D-B01A-F2B8-3699-5132F61E7A8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5547" y="1353949"/>
            <a:ext cx="12651649" cy="526288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b="1" dirty="0"/>
              <a:t>5. Enhance Stakeholder Communication</a:t>
            </a:r>
          </a:p>
          <a:p>
            <a:pPr>
              <a:buNone/>
            </a:pPr>
            <a:r>
              <a:rPr lang="en-US" dirty="0"/>
              <a:t>Ensures everyone understands the reasons for changes and their impacts.</a:t>
            </a:r>
          </a:p>
          <a:p>
            <a:pPr>
              <a:buNone/>
            </a:pPr>
            <a:r>
              <a:rPr lang="en-US" b="1" dirty="0"/>
              <a:t>6. Minimize Cost Overruns</a:t>
            </a:r>
          </a:p>
          <a:p>
            <a:pPr>
              <a:buNone/>
            </a:pPr>
            <a:r>
              <a:rPr lang="en-US" dirty="0"/>
              <a:t>Prevents unnecessary spending caused by uncontrolled modifications.</a:t>
            </a:r>
          </a:p>
          <a:p>
            <a:pPr>
              <a:buNone/>
            </a:pPr>
            <a:r>
              <a:rPr lang="en-US" b="1" dirty="0"/>
              <a:t>7. Prevent Schedule Delays</a:t>
            </a:r>
          </a:p>
          <a:p>
            <a:pPr>
              <a:buNone/>
            </a:pPr>
            <a:r>
              <a:rPr lang="en-US" dirty="0"/>
              <a:t>Assesses timeline impacts before implementing changes.</a:t>
            </a:r>
          </a:p>
          <a:p>
            <a:pPr>
              <a:buNone/>
            </a:pPr>
            <a:r>
              <a:rPr lang="en-US" b="1" dirty="0"/>
              <a:t>8. Improve Documentation</a:t>
            </a:r>
          </a:p>
          <a:p>
            <a:pPr>
              <a:buNone/>
            </a:pPr>
            <a:r>
              <a:rPr lang="en-US" dirty="0"/>
              <a:t>Maintains a complete record of approved changes for future reference and auditing.</a:t>
            </a:r>
          </a:p>
          <a:p>
            <a:pPr marL="0" marR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600" b="1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Effective change management requires balancing contractual obligations with       organizational objectives and stakeholder expectations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US" altLang="en-US" sz="2400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86DBFB5-EC65-AB77-1E38-E9B017237145}"/>
              </a:ext>
            </a:extLst>
          </p:cNvPr>
          <p:cNvSpPr/>
          <p:nvPr/>
        </p:nvSpPr>
        <p:spPr>
          <a:xfrm>
            <a:off x="12057609" y="1150749"/>
            <a:ext cx="107696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495C9877-BF9C-BCCB-3BAC-2B12535D53D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78831" y="79526"/>
            <a:ext cx="2305141" cy="895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3646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C71FB2-5A26-B40C-A1F6-4E80E6828D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2AB8E57A-6726-1595-E9F0-B471A6F5DE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59996" y="108277"/>
            <a:ext cx="8458200" cy="717784"/>
          </a:xfrm>
        </p:spPr>
        <p:txBody>
          <a:bodyPr>
            <a:noAutofit/>
          </a:bodyPr>
          <a:lstStyle/>
          <a:p>
            <a:pPr algn="ctr"/>
            <a:r>
              <a:rPr lang="en-US" altLang="en-US" sz="2800" b="1" dirty="0">
                <a:solidFill>
                  <a:srgbClr val="00B0F0"/>
                </a:solidFill>
              </a:rPr>
              <a:t>Examples of Project Changes</a:t>
            </a:r>
            <a:endParaRPr lang="en-GB" altLang="en-US" sz="2800" b="1" dirty="0">
              <a:solidFill>
                <a:srgbClr val="00B0F0"/>
              </a:solidFill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BCC896E-6CCA-D9E2-4F6D-FDA72F072555}"/>
              </a:ext>
            </a:extLst>
          </p:cNvPr>
          <p:cNvSpPr/>
          <p:nvPr/>
        </p:nvSpPr>
        <p:spPr>
          <a:xfrm>
            <a:off x="11958320" y="1050878"/>
            <a:ext cx="107696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E10343EF-80E1-F923-4BE8-31CE6BF8C55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99034"/>
          </a:xfrm>
          <a:prstGeom prst="rect">
            <a:avLst/>
          </a:prstGeom>
        </p:spPr>
      </p:pic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A850520-CE49-6A6A-C0BD-E8CEB4E544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4067514"/>
              </p:ext>
            </p:extLst>
          </p:nvPr>
        </p:nvGraphicFramePr>
        <p:xfrm>
          <a:off x="264160" y="1705507"/>
          <a:ext cx="11348720" cy="3931920"/>
        </p:xfrm>
        <a:graphic>
          <a:graphicData uri="http://schemas.openxmlformats.org/drawingml/2006/table">
            <a:tbl>
              <a:tblPr/>
              <a:tblGrid>
                <a:gridCol w="5249042">
                  <a:extLst>
                    <a:ext uri="{9D8B030D-6E8A-4147-A177-3AD203B41FA5}">
                      <a16:colId xmlns:a16="http://schemas.microsoft.com/office/drawing/2014/main" val="3631872935"/>
                    </a:ext>
                  </a:extLst>
                </a:gridCol>
                <a:gridCol w="6099678">
                  <a:extLst>
                    <a:ext uri="{9D8B030D-6E8A-4147-A177-3AD203B41FA5}">
                      <a16:colId xmlns:a16="http://schemas.microsoft.com/office/drawing/2014/main" val="281308774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/>
                        <a:t>Type of Change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 dirty="0"/>
                        <a:t>Example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2873417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/>
                        <a:t>Scope Change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dirty="0"/>
                        <a:t>Adding a new project feature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1340232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dirty="0"/>
                        <a:t>Schedule Change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/>
                        <a:t>Extending the completion date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3702201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/>
                        <a:t>Cost Change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/>
                        <a:t>Increasing the project budget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0595135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dirty="0"/>
                        <a:t>Quality Change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dirty="0"/>
                        <a:t>Introducing higher quality standards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212757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/>
                        <a:t>Resource Change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/>
                        <a:t>Assigning additional engineers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901822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/>
                        <a:t>Procurement Change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/>
                        <a:t>Changing a supplier or contract terms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4967635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/>
                        <a:t>Risk Response Change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dirty="0"/>
                        <a:t>Implementing a new mitigation strategy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88553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53647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12FDAE-71FD-DBF2-766E-8B43F5F172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179DC9D3-DCEA-E35D-69E9-43D6ADD376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59996" y="108277"/>
            <a:ext cx="8458200" cy="717784"/>
          </a:xfrm>
        </p:spPr>
        <p:txBody>
          <a:bodyPr>
            <a:noAutofit/>
          </a:bodyPr>
          <a:lstStyle/>
          <a:p>
            <a:pPr algn="ctr"/>
            <a:r>
              <a:rPr lang="en-US" altLang="en-US" sz="2800" b="1" dirty="0">
                <a:solidFill>
                  <a:srgbClr val="00B0F0"/>
                </a:solidFill>
              </a:rPr>
              <a:t>Examples of Project Changes</a:t>
            </a:r>
            <a:endParaRPr lang="en-GB" altLang="en-US" sz="2800" b="1" dirty="0">
              <a:solidFill>
                <a:srgbClr val="00B0F0"/>
              </a:solidFill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4AEE4E9-4BAD-5DB7-ED19-CC1AEE5DBCF1}"/>
              </a:ext>
            </a:extLst>
          </p:cNvPr>
          <p:cNvSpPr/>
          <p:nvPr/>
        </p:nvSpPr>
        <p:spPr>
          <a:xfrm>
            <a:off x="11958320" y="1050878"/>
            <a:ext cx="107696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12E85DBC-33ED-3F03-DC68-5D3D6360CB2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99034"/>
          </a:xfrm>
          <a:prstGeom prst="rect">
            <a:avLst/>
          </a:prstGeom>
        </p:spPr>
      </p:pic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D5DE929-C1E1-DA5F-6A2E-59B534922C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5822857"/>
              </p:ext>
            </p:extLst>
          </p:nvPr>
        </p:nvGraphicFramePr>
        <p:xfrm>
          <a:off x="1" y="1899920"/>
          <a:ext cx="12466320" cy="3454400"/>
        </p:xfrm>
        <a:graphic>
          <a:graphicData uri="http://schemas.openxmlformats.org/drawingml/2006/table">
            <a:tbl>
              <a:tblPr/>
              <a:tblGrid>
                <a:gridCol w="3291839">
                  <a:extLst>
                    <a:ext uri="{9D8B030D-6E8A-4147-A177-3AD203B41FA5}">
                      <a16:colId xmlns:a16="http://schemas.microsoft.com/office/drawing/2014/main" val="899739243"/>
                    </a:ext>
                  </a:extLst>
                </a:gridCol>
                <a:gridCol w="9174481">
                  <a:extLst>
                    <a:ext uri="{9D8B030D-6E8A-4147-A177-3AD203B41FA5}">
                      <a16:colId xmlns:a16="http://schemas.microsoft.com/office/drawing/2014/main" val="2109822942"/>
                    </a:ext>
                  </a:extLst>
                </a:gridCol>
              </a:tblGrid>
              <a:tr h="74335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/>
                        <a:t>Project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 dirty="0"/>
                        <a:t>Change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86747156"/>
                  </a:ext>
                </a:extLst>
              </a:tr>
              <a:tr h="67776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b="0" dirty="0"/>
                        <a:t>Construction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500" b="0" dirty="0"/>
                        <a:t>Client requests an additional parking level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52519447"/>
                  </a:ext>
                </a:extLst>
              </a:tr>
              <a:tr h="67776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b="0" dirty="0"/>
                        <a:t>Software Development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500" b="0" dirty="0"/>
                        <a:t>Customer requests a mobile application after development begins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16252511"/>
                  </a:ext>
                </a:extLst>
              </a:tr>
              <a:tr h="67776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b="0" dirty="0"/>
                        <a:t>Manufacturing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500" b="0" dirty="0"/>
                        <a:t>New government safety regulations require product redesign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57765132"/>
                  </a:ext>
                </a:extLst>
              </a:tr>
              <a:tr h="67776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b="0" dirty="0"/>
                        <a:t>Infrastructure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500" b="0" dirty="0"/>
                        <a:t>Material shortages require alternative suppliers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047237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37317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7D9765-E69A-4C0B-7E13-36BB636F2E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EC03D8EA-036E-6558-384D-68A0E80AB5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59996" y="108277"/>
            <a:ext cx="8458200" cy="717784"/>
          </a:xfrm>
        </p:spPr>
        <p:txBody>
          <a:bodyPr>
            <a:noAutofit/>
          </a:bodyPr>
          <a:lstStyle/>
          <a:p>
            <a:pPr algn="ctr"/>
            <a:r>
              <a:rPr lang="en-US" altLang="en-US" sz="2800" b="1" dirty="0">
                <a:solidFill>
                  <a:srgbClr val="00B0F0"/>
                </a:solidFill>
              </a:rPr>
              <a:t>Areas Affected by Project Changes</a:t>
            </a:r>
            <a:endParaRPr lang="en-GB" altLang="en-US" sz="2800" b="1" dirty="0">
              <a:solidFill>
                <a:srgbClr val="00B0F0"/>
              </a:solidFill>
            </a:endParaRP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04C1802E-FB32-A8D7-2C32-534C42CBFD6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3271" y="1384832"/>
            <a:ext cx="12651649" cy="479107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b="1" dirty="0"/>
              <a:t>1. Project Scope</a:t>
            </a:r>
          </a:p>
          <a:p>
            <a:pPr>
              <a:buNone/>
            </a:pPr>
            <a:r>
              <a:rPr lang="en-US" dirty="0"/>
              <a:t>Changes often modify the project's deliverables or requirements.</a:t>
            </a:r>
          </a:p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Impact</a:t>
            </a:r>
            <a:endParaRPr lang="en-US" dirty="0">
              <a:solidFill>
                <a:srgbClr val="00B0F0"/>
              </a:solidFill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Addition of new features or services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Removal of planned work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Changes in technical specifications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Increased project complexity </a:t>
            </a:r>
          </a:p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Example</a:t>
            </a:r>
            <a:br>
              <a:rPr lang="en-US" dirty="0"/>
            </a:br>
            <a:r>
              <a:rPr lang="en-US" dirty="0"/>
              <a:t>A client requests additional reporting features in an ERP implementation.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US" altLang="en-US" sz="2400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BF812F1E-9B80-9384-7A04-8E6BD24CE32E}"/>
              </a:ext>
            </a:extLst>
          </p:cNvPr>
          <p:cNvSpPr/>
          <p:nvPr/>
        </p:nvSpPr>
        <p:spPr>
          <a:xfrm>
            <a:off x="11958320" y="1050878"/>
            <a:ext cx="107696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3B7A6F8C-B672-6C3C-CF13-D0BF6ED4331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775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8257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871811-F561-3936-165A-846FEC82E3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0E0A5947-2D80-B2F2-51FA-DFB10ED3282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59996" y="108277"/>
            <a:ext cx="8458200" cy="717784"/>
          </a:xfrm>
        </p:spPr>
        <p:txBody>
          <a:bodyPr>
            <a:noAutofit/>
          </a:bodyPr>
          <a:lstStyle/>
          <a:p>
            <a:pPr algn="ctr"/>
            <a:r>
              <a:rPr lang="en-US" altLang="en-US" sz="2800" b="1" dirty="0">
                <a:solidFill>
                  <a:srgbClr val="00B0F0"/>
                </a:solidFill>
              </a:rPr>
              <a:t>Areas Affected by Project Changes</a:t>
            </a:r>
            <a:endParaRPr lang="en-GB" altLang="en-US" sz="2800" b="1" dirty="0">
              <a:solidFill>
                <a:srgbClr val="00B0F0"/>
              </a:solidFill>
            </a:endParaRP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8AEF3CAF-A749-2ABB-C546-CC70B1E6F0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3271" y="1384832"/>
            <a:ext cx="12651649" cy="479107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b="1" dirty="0"/>
              <a:t>2. Project Schedule</a:t>
            </a:r>
          </a:p>
          <a:p>
            <a:pPr>
              <a:buNone/>
            </a:pPr>
            <a:r>
              <a:rPr lang="en-US" dirty="0"/>
              <a:t>Changes usually require adjustments to the project timeline.</a:t>
            </a:r>
          </a:p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Impact</a:t>
            </a:r>
            <a:endParaRPr lang="en-US" dirty="0">
              <a:solidFill>
                <a:srgbClr val="00B0F0"/>
              </a:solidFill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Delayed milestones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Extended project duration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Rescheduling activities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Increased dependency conflicts </a:t>
            </a:r>
          </a:p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Example</a:t>
            </a:r>
            <a:br>
              <a:rPr lang="en-US" dirty="0"/>
            </a:br>
            <a:r>
              <a:rPr lang="en-US" dirty="0"/>
              <a:t>Adding a new production line extends the construction schedule by two months.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US" altLang="en-US" sz="2400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46D6F79-C86E-5531-964B-574FE56C2B7E}"/>
              </a:ext>
            </a:extLst>
          </p:cNvPr>
          <p:cNvSpPr/>
          <p:nvPr/>
        </p:nvSpPr>
        <p:spPr>
          <a:xfrm>
            <a:off x="11958320" y="1050878"/>
            <a:ext cx="107696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EED7EBBC-36AD-8672-A7C4-147429F6A99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775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8177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ACEF57-B4E8-C29A-C191-7F18CB05E6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961030E4-EEB5-E779-622E-CC55BAC214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59996" y="108277"/>
            <a:ext cx="8458200" cy="717784"/>
          </a:xfrm>
        </p:spPr>
        <p:txBody>
          <a:bodyPr>
            <a:noAutofit/>
          </a:bodyPr>
          <a:lstStyle/>
          <a:p>
            <a:pPr algn="ctr"/>
            <a:r>
              <a:rPr lang="en-US" altLang="en-US" sz="2800" b="1" dirty="0">
                <a:solidFill>
                  <a:srgbClr val="00B0F0"/>
                </a:solidFill>
              </a:rPr>
              <a:t>Areas Affected by Project Changes</a:t>
            </a:r>
            <a:endParaRPr lang="en-GB" altLang="en-US" sz="2800" b="1" dirty="0">
              <a:solidFill>
                <a:srgbClr val="00B0F0"/>
              </a:solidFill>
            </a:endParaRP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869459C5-B630-3736-A9E2-1018C07787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3271" y="1384832"/>
            <a:ext cx="12651649" cy="479107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b="1" dirty="0"/>
              <a:t>3. Project Cost</a:t>
            </a:r>
          </a:p>
          <a:p>
            <a:pPr>
              <a:buNone/>
            </a:pPr>
            <a:r>
              <a:rPr lang="en-US" dirty="0"/>
              <a:t>Most project changes influence the project budget.</a:t>
            </a:r>
          </a:p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Impact</a:t>
            </a:r>
            <a:endParaRPr lang="en-US" dirty="0">
              <a:solidFill>
                <a:srgbClr val="00B0F0"/>
              </a:solidFill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Increased labor costs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Additional materials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Equipment purchases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Higher subcontractor expenses </a:t>
            </a:r>
          </a:p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Example</a:t>
            </a:r>
            <a:br>
              <a:rPr lang="en-US" dirty="0"/>
            </a:br>
            <a:r>
              <a:rPr lang="en-US" dirty="0"/>
              <a:t>Using premium materials increases the project budget by 15%.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US" altLang="en-US" sz="2400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00A0218-191E-2FBE-1EB7-3006BDD2227C}"/>
              </a:ext>
            </a:extLst>
          </p:cNvPr>
          <p:cNvSpPr/>
          <p:nvPr/>
        </p:nvSpPr>
        <p:spPr>
          <a:xfrm>
            <a:off x="11958320" y="1050878"/>
            <a:ext cx="107696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55771ED3-2D6B-FC31-F041-4B622095F8D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775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5557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89169E-F61D-4BE5-7120-A45E0C2CEF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B5DA93C8-FEA1-79B6-BD08-429F4BD98C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59996" y="108277"/>
            <a:ext cx="8458200" cy="717784"/>
          </a:xfrm>
        </p:spPr>
        <p:txBody>
          <a:bodyPr>
            <a:noAutofit/>
          </a:bodyPr>
          <a:lstStyle/>
          <a:p>
            <a:pPr algn="ctr"/>
            <a:r>
              <a:rPr lang="en-US" altLang="en-US" sz="2800" b="1" dirty="0">
                <a:solidFill>
                  <a:srgbClr val="00B0F0"/>
                </a:solidFill>
              </a:rPr>
              <a:t>Areas Affected by Project Changes</a:t>
            </a:r>
            <a:endParaRPr lang="en-GB" altLang="en-US" sz="2800" b="1" dirty="0">
              <a:solidFill>
                <a:srgbClr val="00B0F0"/>
              </a:solidFill>
            </a:endParaRP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71E9751B-9991-BE3E-BA2A-7FE520A5A0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3271" y="1384832"/>
            <a:ext cx="12651649" cy="479107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b="1" dirty="0"/>
              <a:t>4. Project Quality</a:t>
            </a:r>
          </a:p>
          <a:p>
            <a:pPr>
              <a:buNone/>
            </a:pPr>
            <a:r>
              <a:rPr lang="en-US" dirty="0"/>
              <a:t>Changes may improve or reduce quality depending on implementation.</a:t>
            </a:r>
          </a:p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Positive Impact</a:t>
            </a:r>
            <a:endParaRPr lang="en-US" dirty="0">
              <a:solidFill>
                <a:srgbClr val="00B0F0"/>
              </a:solidFill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Better performance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Improved customer satisfaction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Enhanced reliability </a:t>
            </a:r>
          </a:p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Negative Impact</a:t>
            </a:r>
            <a:endParaRPr lang="en-US" dirty="0">
              <a:solidFill>
                <a:srgbClr val="00B0F0"/>
              </a:solidFill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Reduced testing time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Increased defects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Lower product quality 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US" altLang="en-US" sz="2400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03EE951-B930-59BB-7102-A79A26AF6E0E}"/>
              </a:ext>
            </a:extLst>
          </p:cNvPr>
          <p:cNvSpPr/>
          <p:nvPr/>
        </p:nvSpPr>
        <p:spPr>
          <a:xfrm>
            <a:off x="11958320" y="1050878"/>
            <a:ext cx="107696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E3EE9276-7749-E94D-E0C6-5A13C796616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775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5102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A3BD9B-3759-6847-FA9C-BD2BD99D16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034D3954-3889-77C5-B209-7FFABB88D6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59996" y="108277"/>
            <a:ext cx="8458200" cy="717784"/>
          </a:xfrm>
        </p:spPr>
        <p:txBody>
          <a:bodyPr>
            <a:noAutofit/>
          </a:bodyPr>
          <a:lstStyle/>
          <a:p>
            <a:pPr algn="ctr"/>
            <a:r>
              <a:rPr lang="en-US" altLang="en-US" sz="2800" b="1" dirty="0">
                <a:solidFill>
                  <a:srgbClr val="00B0F0"/>
                </a:solidFill>
              </a:rPr>
              <a:t>Areas Affected by Project Changes</a:t>
            </a:r>
            <a:endParaRPr lang="en-GB" altLang="en-US" sz="2800" b="1" dirty="0">
              <a:solidFill>
                <a:srgbClr val="00B0F0"/>
              </a:solidFill>
            </a:endParaRP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B690F175-9525-6B86-95CD-D94F8A7228C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0431" y="1638304"/>
            <a:ext cx="5730240" cy="479107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b="1" dirty="0"/>
              <a:t>5. Project Resources</a:t>
            </a:r>
          </a:p>
          <a:p>
            <a:pPr>
              <a:buNone/>
            </a:pPr>
            <a:r>
              <a:rPr lang="en-US" dirty="0"/>
              <a:t>Changes often require different or</a:t>
            </a:r>
          </a:p>
          <a:p>
            <a:pPr>
              <a:buNone/>
            </a:pPr>
            <a:r>
              <a:rPr lang="en-US" dirty="0"/>
              <a:t>additional resources.</a:t>
            </a:r>
          </a:p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Impact</a:t>
            </a:r>
            <a:endParaRPr lang="en-US" dirty="0">
              <a:solidFill>
                <a:srgbClr val="00B0F0"/>
              </a:solidFill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More personnel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Additional equipment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Specialized expertise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dirty="0"/>
              <a:t>Resource conflicts 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US" altLang="en-US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2463E92-8103-D893-85F7-8AE60F9D54DB}"/>
              </a:ext>
            </a:extLst>
          </p:cNvPr>
          <p:cNvSpPr/>
          <p:nvPr/>
        </p:nvSpPr>
        <p:spPr>
          <a:xfrm>
            <a:off x="11958320" y="1050878"/>
            <a:ext cx="107696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70BCC0D0-324A-2EC7-B4DF-6D8385E4463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7752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83C4273-0FDF-C256-0098-DB50082B4B51}"/>
              </a:ext>
            </a:extLst>
          </p:cNvPr>
          <p:cNvSpPr txBox="1"/>
          <p:nvPr/>
        </p:nvSpPr>
        <p:spPr>
          <a:xfrm>
            <a:off x="5516879" y="1638304"/>
            <a:ext cx="6494689" cy="40924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6. Project Risks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Every change introduces new uncertainties.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Possible Effects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New technical risks 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Supplier risks 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Financial risks 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Operational risks</a:t>
            </a:r>
          </a:p>
        </p:txBody>
      </p:sp>
    </p:spTree>
    <p:extLst>
      <p:ext uri="{BB962C8B-B14F-4D97-AF65-F5344CB8AC3E}">
        <p14:creationId xmlns:p14="http://schemas.microsoft.com/office/powerpoint/2010/main" val="26898661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843FCA-5B93-60A3-F9F5-767FEE0A7B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060BF4CC-A973-B559-9A77-D285642379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59996" y="108277"/>
            <a:ext cx="8458200" cy="717784"/>
          </a:xfrm>
        </p:spPr>
        <p:txBody>
          <a:bodyPr>
            <a:noAutofit/>
          </a:bodyPr>
          <a:lstStyle/>
          <a:p>
            <a:pPr algn="ctr"/>
            <a:r>
              <a:rPr lang="en-US" altLang="en-US" sz="2800" b="1" dirty="0">
                <a:solidFill>
                  <a:srgbClr val="00B0F0"/>
                </a:solidFill>
              </a:rPr>
              <a:t>Areas Affected by Project Changes</a:t>
            </a:r>
            <a:endParaRPr lang="en-GB" altLang="en-US" sz="2800" b="1" dirty="0">
              <a:solidFill>
                <a:srgbClr val="00B0F0"/>
              </a:solidFill>
            </a:endParaRP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E8938467-445E-4895-EE60-E97BC9F414A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803" y="1543318"/>
            <a:ext cx="6286729" cy="479107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2700" b="1" dirty="0"/>
              <a:t>7. Stakeholder Satisfaction</a:t>
            </a:r>
          </a:p>
          <a:p>
            <a:pPr>
              <a:buNone/>
            </a:pPr>
            <a:r>
              <a:rPr lang="en-US" sz="2700" dirty="0"/>
              <a:t>Properly managed changes improve</a:t>
            </a:r>
          </a:p>
          <a:p>
            <a:pPr>
              <a:buNone/>
            </a:pPr>
            <a:r>
              <a:rPr lang="en-US" sz="2700" dirty="0"/>
              <a:t>stakeholder confidence.</a:t>
            </a:r>
          </a:p>
          <a:p>
            <a:pPr>
              <a:buNone/>
            </a:pPr>
            <a:endParaRPr lang="en-US" sz="2700" b="1" dirty="0"/>
          </a:p>
          <a:p>
            <a:pPr>
              <a:buNone/>
            </a:pPr>
            <a:r>
              <a:rPr lang="en-US" sz="2700" b="1" dirty="0">
                <a:solidFill>
                  <a:srgbClr val="00B0F0"/>
                </a:solidFill>
              </a:rPr>
              <a:t>Poorly managed changes may result in: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700" dirty="0"/>
              <a:t>Customer dissatisfaction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700" dirty="0"/>
              <a:t>Team frustration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700" dirty="0"/>
              <a:t>Sponsor concerns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700" dirty="0"/>
              <a:t>Reduced stakeholder trust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US" altLang="en-US" sz="2400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B206CAA-2313-54CA-22FE-0D0FA257A2A5}"/>
              </a:ext>
            </a:extLst>
          </p:cNvPr>
          <p:cNvSpPr/>
          <p:nvPr/>
        </p:nvSpPr>
        <p:spPr>
          <a:xfrm>
            <a:off x="11958320" y="1050878"/>
            <a:ext cx="107696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9236DDB2-DA9A-13D3-DDB4-CE251CC9D1A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7752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9ACD411-D943-CEBF-4DBE-86A75A2F9B88}"/>
              </a:ext>
            </a:extLst>
          </p:cNvPr>
          <p:cNvSpPr txBox="1"/>
          <p:nvPr/>
        </p:nvSpPr>
        <p:spPr>
          <a:xfrm>
            <a:off x="6238240" y="1738252"/>
            <a:ext cx="6797040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800" b="1" dirty="0"/>
              <a:t>8. Procurement and Contracts</a:t>
            </a:r>
          </a:p>
          <a:p>
            <a:pPr>
              <a:buNone/>
            </a:pPr>
            <a:r>
              <a:rPr lang="en-US" sz="2800" dirty="0"/>
              <a:t>Changes frequently affect procurement activities.</a:t>
            </a:r>
          </a:p>
          <a:p>
            <a:pPr>
              <a:buNone/>
            </a:pPr>
            <a:endParaRPr lang="en-US" sz="2800" b="1" dirty="0"/>
          </a:p>
          <a:p>
            <a:pPr>
              <a:buNone/>
            </a:pPr>
            <a:r>
              <a:rPr lang="en-US" sz="2800" b="1" dirty="0">
                <a:solidFill>
                  <a:srgbClr val="00B0F0"/>
                </a:solidFill>
              </a:rPr>
              <a:t>Examples include: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New purchase orders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Contract amendments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Additional suppliers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Contract extensions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Price renegotiations</a:t>
            </a:r>
          </a:p>
        </p:txBody>
      </p:sp>
    </p:spTree>
    <p:extLst>
      <p:ext uri="{BB962C8B-B14F-4D97-AF65-F5344CB8AC3E}">
        <p14:creationId xmlns:p14="http://schemas.microsoft.com/office/powerpoint/2010/main" val="1177632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748F9C-9EE7-C1B6-9909-82A8268690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46AA60D2-3E06-7B87-FA3E-3A65735820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59996" y="108277"/>
            <a:ext cx="8458200" cy="717784"/>
          </a:xfrm>
        </p:spPr>
        <p:txBody>
          <a:bodyPr>
            <a:noAutofit/>
          </a:bodyPr>
          <a:lstStyle/>
          <a:p>
            <a:pPr algn="ctr"/>
            <a:r>
              <a:rPr lang="en-US" altLang="en-US" sz="2800" b="1" dirty="0">
                <a:solidFill>
                  <a:srgbClr val="00B0F0"/>
                </a:solidFill>
              </a:rPr>
              <a:t>Examples of Project Changes</a:t>
            </a:r>
            <a:endParaRPr lang="en-GB" altLang="en-US" sz="2800" b="1" dirty="0">
              <a:solidFill>
                <a:srgbClr val="00B0F0"/>
              </a:solidFill>
            </a:endParaRP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73669015-7F6D-0EA2-FFD3-AF161C8B532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0431" y="1212112"/>
            <a:ext cx="11777889" cy="479107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Example</a:t>
            </a:r>
          </a:p>
          <a:p>
            <a:pPr>
              <a:buNone/>
            </a:pPr>
            <a:r>
              <a:rPr lang="en-US" dirty="0"/>
              <a:t>A construction project is approved to build a </a:t>
            </a:r>
            <a:r>
              <a:rPr lang="en-US" b="1" dirty="0"/>
              <a:t>10-story office building</a:t>
            </a:r>
            <a:r>
              <a:rPr lang="en-US" dirty="0"/>
              <a:t>.</a:t>
            </a:r>
          </a:p>
          <a:p>
            <a:pPr>
              <a:buNone/>
            </a:pPr>
            <a:r>
              <a:rPr lang="en-US" dirty="0"/>
              <a:t>During construction, the client requests </a:t>
            </a:r>
            <a:r>
              <a:rPr lang="en-US" b="1" dirty="0"/>
              <a:t>two additional floors</a:t>
            </a:r>
            <a:r>
              <a:rPr lang="en-US" dirty="0"/>
              <a:t>.</a:t>
            </a:r>
          </a:p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Under PMBOK, the project manager should: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Document the change request.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Assess impacts on scope, schedule, cost, quality, risks, and resources.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Present the analysis for approval.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Update the project baselines if the change is approved.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Execute the revised project plan. </a:t>
            </a:r>
          </a:p>
          <a:p>
            <a:pPr>
              <a:buNone/>
            </a:pPr>
            <a:r>
              <a:rPr lang="en-US" sz="2600" b="1" dirty="0"/>
              <a:t>This structured approach ensures the project remains controlled rather than</a:t>
            </a:r>
          </a:p>
          <a:p>
            <a:pPr>
              <a:buNone/>
            </a:pPr>
            <a:r>
              <a:rPr lang="en-US" sz="2600" b="1" dirty="0"/>
              <a:t>allowing uncontrolled scope changes.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US" altLang="en-US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0CF2075-BA39-C9D2-93BC-4A36EEB2E71C}"/>
              </a:ext>
            </a:extLst>
          </p:cNvPr>
          <p:cNvSpPr/>
          <p:nvPr/>
        </p:nvSpPr>
        <p:spPr>
          <a:xfrm>
            <a:off x="11643360" y="1050878"/>
            <a:ext cx="1391920" cy="5441362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7BC500C2-1C9B-622D-B441-C13BE8945D8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775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58442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8188CC-C44A-294B-70F0-EBDDA24B59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19FFF4E5-4C9D-C215-9597-DFB99D4F37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59996" y="108277"/>
            <a:ext cx="8458200" cy="717784"/>
          </a:xfrm>
        </p:spPr>
        <p:txBody>
          <a:bodyPr>
            <a:noAutofit/>
          </a:bodyPr>
          <a:lstStyle/>
          <a:p>
            <a:pPr algn="ctr"/>
            <a:r>
              <a:rPr lang="en-US" altLang="en-US" sz="2800" b="1" dirty="0">
                <a:solidFill>
                  <a:srgbClr val="00B0F0"/>
                </a:solidFill>
              </a:rPr>
              <a:t>Examples of Project Changes</a:t>
            </a:r>
            <a:endParaRPr lang="en-GB" altLang="en-US" sz="2800" b="1" dirty="0">
              <a:solidFill>
                <a:srgbClr val="00B0F0"/>
              </a:solidFill>
            </a:endParaRP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27DA6078-54FA-587D-9BFB-0924263175D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9485" y="854812"/>
            <a:ext cx="6502399" cy="479107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Apple – Product Development Change</a:t>
            </a:r>
          </a:p>
          <a:p>
            <a:pPr>
              <a:buNone/>
            </a:pPr>
            <a:r>
              <a:rPr lang="en-US" sz="2600" b="1" dirty="0"/>
              <a:t>Project:</a:t>
            </a:r>
            <a:r>
              <a:rPr lang="en-US" sz="2600" dirty="0"/>
              <a:t> Development of a new iPhone model</a:t>
            </a:r>
          </a:p>
          <a:p>
            <a:pPr>
              <a:buNone/>
            </a:pPr>
            <a:r>
              <a:rPr lang="en-US" sz="2600" b="1" dirty="0"/>
              <a:t>Original Plan:</a:t>
            </a:r>
            <a:endParaRPr lang="en-US" sz="26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dirty="0"/>
              <a:t>Launch with a standard camera system. </a:t>
            </a:r>
          </a:p>
          <a:p>
            <a:pPr>
              <a:buNone/>
            </a:pPr>
            <a:r>
              <a:rPr lang="en-US" sz="2600" b="1" dirty="0"/>
              <a:t>Change:</a:t>
            </a:r>
            <a:endParaRPr lang="en-US" sz="26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dirty="0"/>
              <a:t>Engineers develop a new AI-powered camera feature before production. </a:t>
            </a:r>
          </a:p>
          <a:p>
            <a:pPr>
              <a:buNone/>
            </a:pPr>
            <a:r>
              <a:rPr lang="en-US" sz="2600" b="1" dirty="0"/>
              <a:t>Impact:</a:t>
            </a:r>
            <a:endParaRPr lang="en-US" sz="26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dirty="0"/>
              <a:t>Scope increases.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dirty="0"/>
              <a:t>Additional software development.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dirty="0"/>
              <a:t>Higher testing costs.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dirty="0"/>
              <a:t>Launch delayed by one month. 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US" altLang="en-US" sz="2400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5059567-56AF-E569-B22A-0D135C9E6548}"/>
              </a:ext>
            </a:extLst>
          </p:cNvPr>
          <p:cNvSpPr/>
          <p:nvPr/>
        </p:nvSpPr>
        <p:spPr>
          <a:xfrm>
            <a:off x="11775440" y="1050878"/>
            <a:ext cx="125984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183CB30D-631A-5DB7-8C39-17775E9C88E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" y="79526"/>
            <a:ext cx="2485572" cy="7752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013841F-8B82-BD7A-430D-51081086DC66}"/>
              </a:ext>
            </a:extLst>
          </p:cNvPr>
          <p:cNvSpPr txBox="1"/>
          <p:nvPr/>
        </p:nvSpPr>
        <p:spPr>
          <a:xfrm>
            <a:off x="5349240" y="4832275"/>
            <a:ext cx="7056120" cy="19174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PMBOK Response:</a:t>
            </a: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Submit a change request. 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Analyze cost, schedule, and quality impacts. 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Obtain approval before implementation.</a:t>
            </a:r>
          </a:p>
        </p:txBody>
      </p:sp>
    </p:spTree>
    <p:extLst>
      <p:ext uri="{BB962C8B-B14F-4D97-AF65-F5344CB8AC3E}">
        <p14:creationId xmlns:p14="http://schemas.microsoft.com/office/powerpoint/2010/main" val="9336118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35D659-9F53-E3A4-274B-E070FB0289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9AC91F7F-F492-AE58-254F-DF46B93588E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59996" y="108277"/>
            <a:ext cx="8458200" cy="717784"/>
          </a:xfrm>
        </p:spPr>
        <p:txBody>
          <a:bodyPr>
            <a:noAutofit/>
          </a:bodyPr>
          <a:lstStyle/>
          <a:p>
            <a:pPr algn="ctr"/>
            <a:r>
              <a:rPr lang="en-US" altLang="en-US" sz="2800" b="1" dirty="0">
                <a:solidFill>
                  <a:srgbClr val="00B0F0"/>
                </a:solidFill>
              </a:rPr>
              <a:t>Examples of Project Changes</a:t>
            </a:r>
            <a:endParaRPr lang="en-GB" altLang="en-US" sz="2800" b="1" dirty="0">
              <a:solidFill>
                <a:srgbClr val="00B0F0"/>
              </a:solidFill>
            </a:endParaRP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B55CEBCF-0611-0DF8-D142-E45EA9A7A1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3201" y="1053979"/>
            <a:ext cx="10525760" cy="479107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Tesla – Manufacturing Project</a:t>
            </a:r>
          </a:p>
          <a:p>
            <a:pPr>
              <a:buNone/>
            </a:pPr>
            <a:endParaRPr lang="en-US" sz="2600" b="1" dirty="0"/>
          </a:p>
          <a:p>
            <a:pPr>
              <a:buNone/>
            </a:pPr>
            <a:r>
              <a:rPr lang="en-US" sz="2600" b="1" dirty="0"/>
              <a:t>Project:</a:t>
            </a:r>
            <a:r>
              <a:rPr lang="en-US" sz="2600" dirty="0"/>
              <a:t> Building a new vehicle manufacturing line.</a:t>
            </a:r>
          </a:p>
          <a:p>
            <a:pPr>
              <a:buNone/>
            </a:pPr>
            <a:r>
              <a:rPr lang="en-US" sz="2600" b="1" dirty="0"/>
              <a:t>Original Plan:</a:t>
            </a:r>
            <a:endParaRPr lang="en-US" sz="26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dirty="0"/>
              <a:t>Produce 3,000 vehicles per week. </a:t>
            </a:r>
          </a:p>
          <a:p>
            <a:pPr>
              <a:buNone/>
            </a:pPr>
            <a:r>
              <a:rPr lang="en-US" sz="2600" b="1" dirty="0"/>
              <a:t>Change:</a:t>
            </a:r>
            <a:endParaRPr lang="en-US" sz="26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dirty="0"/>
              <a:t>Management decides to automate additional production processes. </a:t>
            </a:r>
          </a:p>
          <a:p>
            <a:pPr>
              <a:buNone/>
            </a:pPr>
            <a:r>
              <a:rPr lang="en-US" sz="2600" b="1" dirty="0"/>
              <a:t>Impact:</a:t>
            </a:r>
            <a:endParaRPr lang="en-US" sz="26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dirty="0"/>
              <a:t>New robotic equipment required.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dirty="0"/>
              <a:t>Increased project budget.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dirty="0"/>
              <a:t>Construction schedule extended.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dirty="0"/>
              <a:t>Higher long-term productivity.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US" altLang="en-US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8EF98A9-F9F7-7B9E-214C-2CF90535D350}"/>
              </a:ext>
            </a:extLst>
          </p:cNvPr>
          <p:cNvSpPr/>
          <p:nvPr/>
        </p:nvSpPr>
        <p:spPr>
          <a:xfrm>
            <a:off x="11775440" y="1050878"/>
            <a:ext cx="125984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BF46AF32-A08C-ECB2-B7A8-15026A2F0BD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" y="79526"/>
            <a:ext cx="2485572" cy="933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0023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35CCAD-2E9E-08E5-1EB0-6133F3F388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EE566C65-74E3-27BB-8B75-1ED452EB8D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59996" y="108277"/>
            <a:ext cx="8458200" cy="717784"/>
          </a:xfrm>
        </p:spPr>
        <p:txBody>
          <a:bodyPr>
            <a:noAutofit/>
          </a:bodyPr>
          <a:lstStyle/>
          <a:p>
            <a:pPr algn="ctr"/>
            <a:r>
              <a:rPr lang="en-US" altLang="en-US" sz="2800" b="1" dirty="0">
                <a:solidFill>
                  <a:srgbClr val="00B0F0"/>
                </a:solidFill>
              </a:rPr>
              <a:t>Examples of Project Changes</a:t>
            </a:r>
            <a:endParaRPr lang="en-GB" altLang="en-US" sz="2800" b="1" dirty="0">
              <a:solidFill>
                <a:srgbClr val="00B0F0"/>
              </a:solidFill>
            </a:endParaRP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24566D57-6D35-6E81-5D4F-DFCA6FDC325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4001" y="1050878"/>
            <a:ext cx="10525760" cy="479107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Amazon – Warehouse Expansion</a:t>
            </a:r>
          </a:p>
          <a:p>
            <a:pPr>
              <a:buNone/>
            </a:pPr>
            <a:endParaRPr lang="en-US" sz="2600" b="1" dirty="0"/>
          </a:p>
          <a:p>
            <a:pPr>
              <a:buNone/>
            </a:pPr>
            <a:r>
              <a:rPr lang="en-US" sz="2600" b="1" dirty="0"/>
              <a:t>Project:</a:t>
            </a:r>
            <a:r>
              <a:rPr lang="en-US" sz="2600" dirty="0"/>
              <a:t> Construction of a new fulfillment center.</a:t>
            </a:r>
          </a:p>
          <a:p>
            <a:pPr>
              <a:buNone/>
            </a:pPr>
            <a:r>
              <a:rPr lang="en-US" sz="2600" b="1" dirty="0"/>
              <a:t>Original Plan:</a:t>
            </a:r>
            <a:endParaRPr lang="en-US" sz="26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dirty="0"/>
              <a:t>Manual sorting systems. </a:t>
            </a:r>
          </a:p>
          <a:p>
            <a:pPr>
              <a:buNone/>
            </a:pPr>
            <a:r>
              <a:rPr lang="en-US" sz="2600" b="1" dirty="0"/>
              <a:t>Change:</a:t>
            </a:r>
            <a:endParaRPr lang="en-US" sz="26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dirty="0"/>
              <a:t>Introduce autonomous warehouse robots. </a:t>
            </a:r>
          </a:p>
          <a:p>
            <a:pPr>
              <a:buNone/>
            </a:pPr>
            <a:r>
              <a:rPr lang="en-US" sz="2600" b="1" dirty="0"/>
              <a:t>Impact:</a:t>
            </a:r>
            <a:endParaRPr lang="en-US" sz="26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dirty="0"/>
              <a:t>Additional procurement.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dirty="0"/>
              <a:t>Employee retraining.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dirty="0"/>
              <a:t>Budget increases.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dirty="0"/>
              <a:t>Faster order fulfillment after project completion.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US" altLang="en-US" sz="2600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7D6DE8FB-F296-65F0-C9E1-67D54DC7CE7B}"/>
              </a:ext>
            </a:extLst>
          </p:cNvPr>
          <p:cNvSpPr/>
          <p:nvPr/>
        </p:nvSpPr>
        <p:spPr>
          <a:xfrm>
            <a:off x="11775440" y="1050878"/>
            <a:ext cx="125984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C6E1F437-E1D7-CDD1-DF29-8D818D45D7B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" y="79526"/>
            <a:ext cx="2485572" cy="933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6092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2061299" y="0"/>
            <a:ext cx="8458200" cy="717784"/>
          </a:xfrm>
        </p:spPr>
        <p:txBody>
          <a:bodyPr>
            <a:noAutofit/>
          </a:bodyPr>
          <a:lstStyle/>
          <a:p>
            <a:pPr algn="ctr"/>
            <a:r>
              <a:rPr lang="en-US" altLang="en-US" sz="2800" b="1" dirty="0">
                <a:solidFill>
                  <a:srgbClr val="00B0F0"/>
                </a:solidFill>
              </a:rPr>
              <a:t>Positive Impacts of Project Changes</a:t>
            </a:r>
            <a:endParaRPr lang="en-GB" altLang="en-US" sz="2800" b="1" dirty="0">
              <a:solidFill>
                <a:srgbClr val="00B0F0"/>
              </a:solidFill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F2F189F-CF6C-E2F8-DA7B-E9CDC6DD64EA}"/>
              </a:ext>
            </a:extLst>
          </p:cNvPr>
          <p:cNvSpPr/>
          <p:nvPr/>
        </p:nvSpPr>
        <p:spPr>
          <a:xfrm>
            <a:off x="12659360" y="1050878"/>
            <a:ext cx="83485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EDD6147D-7B66-C1DC-7030-3E3E36AAC7D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0" y="0"/>
            <a:ext cx="2305141" cy="806809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0D0B4A8-F746-2FBA-7B13-2925EB0554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0378478"/>
              </p:ext>
            </p:extLst>
          </p:nvPr>
        </p:nvGraphicFramePr>
        <p:xfrm>
          <a:off x="101601" y="806809"/>
          <a:ext cx="12090399" cy="6981532"/>
        </p:xfrm>
        <a:graphic>
          <a:graphicData uri="http://schemas.openxmlformats.org/drawingml/2006/table">
            <a:tbl>
              <a:tblPr/>
              <a:tblGrid>
                <a:gridCol w="3483675">
                  <a:extLst>
                    <a:ext uri="{9D8B030D-6E8A-4147-A177-3AD203B41FA5}">
                      <a16:colId xmlns:a16="http://schemas.microsoft.com/office/drawing/2014/main" val="1591789986"/>
                    </a:ext>
                  </a:extLst>
                </a:gridCol>
                <a:gridCol w="4576591">
                  <a:extLst>
                    <a:ext uri="{9D8B030D-6E8A-4147-A177-3AD203B41FA5}">
                      <a16:colId xmlns:a16="http://schemas.microsoft.com/office/drawing/2014/main" val="1954876459"/>
                    </a:ext>
                  </a:extLst>
                </a:gridCol>
                <a:gridCol w="4030133">
                  <a:extLst>
                    <a:ext uri="{9D8B030D-6E8A-4147-A177-3AD203B41FA5}">
                      <a16:colId xmlns:a16="http://schemas.microsoft.com/office/drawing/2014/main" val="1702074011"/>
                    </a:ext>
                  </a:extLst>
                </a:gridCol>
              </a:tblGrid>
              <a:tr h="2310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/>
                        <a:t>Positive Impact</a:t>
                      </a:r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/>
                        <a:t>Explanation</a:t>
                      </a:r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/>
                        <a:t>Example</a:t>
                      </a:r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08488755"/>
                  </a:ext>
                </a:extLst>
              </a:tr>
              <a:tr h="4030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dirty="0"/>
                        <a:t>Improved Project Outcomes</a:t>
                      </a:r>
                      <a:endParaRPr lang="en-US" sz="2000" dirty="0"/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Changes can enhance the final product or service.</a:t>
                      </a:r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/>
                        <a:t>Adding advanced security features to a banking application.</a:t>
                      </a:r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47749585"/>
                  </a:ext>
                </a:extLst>
              </a:tr>
              <a:tr h="5757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dirty="0"/>
                        <a:t>Greater Customer Satisfaction</a:t>
                      </a:r>
                      <a:endParaRPr lang="en-US" sz="2000" dirty="0"/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/>
                        <a:t>Incorporating customer feedback results in a product that better meets user needs.</a:t>
                      </a:r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/>
                        <a:t>A client requests a mobile app feature that improves usability.</a:t>
                      </a:r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68842494"/>
                  </a:ext>
                </a:extLst>
              </a:tr>
              <a:tr h="4030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dirty="0"/>
                        <a:t>Higher Product Quality</a:t>
                      </a:r>
                      <a:endParaRPr lang="en-US" sz="2000" dirty="0"/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Changes may improve reliability, durability, or performance.</a:t>
                      </a:r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/>
                        <a:t>Using higher-quality materials in a construction project.</a:t>
                      </a:r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39434448"/>
                  </a:ext>
                </a:extLst>
              </a:tr>
              <a:tr h="5757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dirty="0"/>
                        <a:t>Innovation</a:t>
                      </a:r>
                      <a:endParaRPr lang="en-US" sz="2000" dirty="0"/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/>
                        <a:t>New technologies or methods can improve efficiency and competitiveness.</a:t>
                      </a:r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/>
                        <a:t>Introducing AI to automate quality inspections in manufacturing.</a:t>
                      </a:r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3832037"/>
                  </a:ext>
                </a:extLst>
              </a:tr>
              <a:tr h="4030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dirty="0"/>
                        <a:t>Better Risk Management</a:t>
                      </a:r>
                      <a:endParaRPr lang="en-US" sz="2000" dirty="0"/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Changes can reduce project risks when new threats are identified.</a:t>
                      </a:r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/>
                        <a:t>Installing backup servers after identifying cybersecurity risks.</a:t>
                      </a:r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22434957"/>
                  </a:ext>
                </a:extLst>
              </a:tr>
              <a:tr h="4030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dirty="0"/>
                        <a:t>Regulatory Compliance</a:t>
                      </a:r>
                      <a:endParaRPr lang="en-US" sz="2000" dirty="0"/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Changes ensure compliance with new laws or industry standards.</a:t>
                      </a:r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/>
                        <a:t>Updating a medical device to meet revised safety regulations.</a:t>
                      </a:r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72598701"/>
                  </a:ext>
                </a:extLst>
              </a:tr>
              <a:tr h="4030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dirty="0"/>
                        <a:t>Increased Operational Efficiency</a:t>
                      </a:r>
                      <a:endParaRPr lang="en-US" sz="2000" dirty="0"/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/>
                        <a:t>Process improvements can reduce waste and increase productivity.</a:t>
                      </a:r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/>
                        <a:t>Automating inventory management in a warehouse.</a:t>
                      </a:r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2604003"/>
                  </a:ext>
                </a:extLst>
              </a:tr>
              <a:tr h="5757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dirty="0"/>
                        <a:t>Competitive Advantage</a:t>
                      </a:r>
                      <a:endParaRPr lang="en-US" sz="2000" dirty="0"/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Improved products can strengthen the organization's market position.</a:t>
                      </a:r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/>
                        <a:t>Adding sustainability features to attract environmentally conscious customers.</a:t>
                      </a:r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006623"/>
                  </a:ext>
                </a:extLst>
              </a:tr>
              <a:tr h="403039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2000" dirty="0"/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2000"/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2000" dirty="0"/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3239239"/>
                  </a:ext>
                </a:extLst>
              </a:tr>
              <a:tr h="575769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2000" dirty="0"/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2000"/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2000" dirty="0"/>
                    </a:p>
                  </a:txBody>
                  <a:tcPr marL="50597" marR="50597" marT="25298" marB="2529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52280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69103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69412B-3D98-BCC4-CF8E-3CEDD6C682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5F31F2C8-D8E8-395E-2F62-04A2B18D5C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05141" y="-66039"/>
            <a:ext cx="8458200" cy="717784"/>
          </a:xfrm>
        </p:spPr>
        <p:txBody>
          <a:bodyPr>
            <a:noAutofit/>
          </a:bodyPr>
          <a:lstStyle/>
          <a:p>
            <a:pPr algn="ctr"/>
            <a:r>
              <a:rPr lang="en-US" altLang="en-US" sz="2800" b="1" dirty="0">
                <a:solidFill>
                  <a:srgbClr val="00B0F0"/>
                </a:solidFill>
              </a:rPr>
              <a:t>Negative Impacts of Project Changes</a:t>
            </a:r>
            <a:endParaRPr lang="en-GB" altLang="en-US" sz="2800" b="1" dirty="0">
              <a:solidFill>
                <a:srgbClr val="00B0F0"/>
              </a:solidFill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C342AC4-7285-C7AC-E649-F5DA50BB1DE4}"/>
              </a:ext>
            </a:extLst>
          </p:cNvPr>
          <p:cNvSpPr/>
          <p:nvPr/>
        </p:nvSpPr>
        <p:spPr>
          <a:xfrm>
            <a:off x="12405360" y="1213438"/>
            <a:ext cx="83485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76C2F681-47A3-CF72-7281-20DCF72FDED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0" y="1"/>
            <a:ext cx="2305141" cy="585704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BF6BAE7-F8AC-1018-7C4C-485CBAD4A5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587688"/>
              </p:ext>
            </p:extLst>
          </p:nvPr>
        </p:nvGraphicFramePr>
        <p:xfrm>
          <a:off x="101601" y="585704"/>
          <a:ext cx="12090399" cy="6793689"/>
        </p:xfrm>
        <a:graphic>
          <a:graphicData uri="http://schemas.openxmlformats.org/drawingml/2006/table">
            <a:tbl>
              <a:tblPr/>
              <a:tblGrid>
                <a:gridCol w="2834639">
                  <a:extLst>
                    <a:ext uri="{9D8B030D-6E8A-4147-A177-3AD203B41FA5}">
                      <a16:colId xmlns:a16="http://schemas.microsoft.com/office/drawing/2014/main" val="1591789986"/>
                    </a:ext>
                  </a:extLst>
                </a:gridCol>
                <a:gridCol w="4622800">
                  <a:extLst>
                    <a:ext uri="{9D8B030D-6E8A-4147-A177-3AD203B41FA5}">
                      <a16:colId xmlns:a16="http://schemas.microsoft.com/office/drawing/2014/main" val="1954876459"/>
                    </a:ext>
                  </a:extLst>
                </a:gridCol>
                <a:gridCol w="4632960">
                  <a:extLst>
                    <a:ext uri="{9D8B030D-6E8A-4147-A177-3AD203B41FA5}">
                      <a16:colId xmlns:a16="http://schemas.microsoft.com/office/drawing/2014/main" val="1702074011"/>
                    </a:ext>
                  </a:extLst>
                </a:gridCol>
              </a:tblGrid>
              <a:tr h="2310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/>
                        <a:t>Negative Impact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/>
                        <a:t>Explanation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/>
                        <a:t>Example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08488755"/>
                  </a:ext>
                </a:extLst>
              </a:tr>
              <a:tr h="4030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dirty="0"/>
                        <a:t>Scope Creep</a:t>
                      </a:r>
                      <a:endParaRPr lang="en-US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Uncontrolled additions increase project complexity without proper approval.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Continuously adding software features during development.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47749585"/>
                  </a:ext>
                </a:extLst>
              </a:tr>
              <a:tr h="5757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dirty="0"/>
                        <a:t>Schedule Delays</a:t>
                      </a:r>
                      <a:endParaRPr lang="en-US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Additional work often extends the project timeline.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Redesigning a bridge after construction has started.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68842494"/>
                  </a:ext>
                </a:extLst>
              </a:tr>
              <a:tr h="4030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dirty="0"/>
                        <a:t>Cost Overruns</a:t>
                      </a:r>
                      <a:endParaRPr lang="en-US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Extra resources, materials, or labor increase the project budget.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Purchasing more equipment after changing project requirements.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39434448"/>
                  </a:ext>
                </a:extLst>
              </a:tr>
              <a:tr h="5757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dirty="0"/>
                        <a:t>Resource Conflicts</a:t>
                      </a:r>
                      <a:endParaRPr lang="en-US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More personnel or equipment may be required than originally planned.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Engineers are reassigned from other critical projects.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3832037"/>
                  </a:ext>
                </a:extLst>
              </a:tr>
              <a:tr h="4030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dirty="0"/>
                        <a:t>Reduced Productivity</a:t>
                      </a:r>
                      <a:endParaRPr lang="en-US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Frequent changes interrupt work and reduce team efficiency.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Developers repeatedly revise completed work.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22434957"/>
                  </a:ext>
                </a:extLst>
              </a:tr>
              <a:tr h="4030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dirty="0"/>
                        <a:t>Increased Risks</a:t>
                      </a:r>
                      <a:endParaRPr lang="en-US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New changes may introduce technical, financial, or operational risks.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Integrating untested technology into an existing system.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72598701"/>
                  </a:ext>
                </a:extLst>
              </a:tr>
              <a:tr h="4030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dirty="0"/>
                        <a:t>Quality Problems</a:t>
                      </a:r>
                      <a:endParaRPr lang="en-US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Poorly managed changes may introduce defects or reduce product reliability.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Rushing implementation to meet deadlines.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2604003"/>
                  </a:ext>
                </a:extLst>
              </a:tr>
              <a:tr h="5757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dirty="0"/>
                        <a:t>Stakeholder Conflicts</a:t>
                      </a:r>
                      <a:endParaRPr lang="en-US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Different stakeholders may disagree about proposed changes.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Marketing wants new features while finance wants to reduce costs.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006623"/>
                  </a:ext>
                </a:extLst>
              </a:tr>
              <a:tr h="4030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dirty="0"/>
                        <a:t>Procurement Issues</a:t>
                      </a:r>
                      <a:endParaRPr lang="en-US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New suppliers or contract modifications may delay project execution.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Changing suppliers due to material shortages.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3239239"/>
                  </a:ext>
                </a:extLst>
              </a:tr>
              <a:tr h="575769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52280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34086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5B22F2-BF5A-DD2B-136A-E904AD0978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97A3E352-2372-65C4-5F2C-6B6A91DCFA0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14259" y="143994"/>
            <a:ext cx="8458200" cy="717784"/>
          </a:xfrm>
        </p:spPr>
        <p:txBody>
          <a:bodyPr>
            <a:noAutofit/>
          </a:bodyPr>
          <a:lstStyle/>
          <a:p>
            <a:pPr algn="ctr"/>
            <a:r>
              <a:rPr lang="en-US" altLang="en-US" sz="2800" b="1" dirty="0">
                <a:solidFill>
                  <a:srgbClr val="00B0F0"/>
                </a:solidFill>
              </a:rPr>
              <a:t>Mitigation Strategies</a:t>
            </a:r>
            <a:endParaRPr lang="en-GB" altLang="en-US" sz="2800" b="1" dirty="0">
              <a:solidFill>
                <a:srgbClr val="00B0F0"/>
              </a:solidFill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A3958FC-855E-9745-222F-BE79B633EB59}"/>
              </a:ext>
            </a:extLst>
          </p:cNvPr>
          <p:cNvSpPr/>
          <p:nvPr/>
        </p:nvSpPr>
        <p:spPr>
          <a:xfrm>
            <a:off x="12405360" y="1213438"/>
            <a:ext cx="83485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87D11A3F-ED44-8517-CCE6-B426793D582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0" y="0"/>
            <a:ext cx="2305141" cy="1154078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65BEBD8-296E-7768-6227-96C6D36886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8851497"/>
              </p:ext>
            </p:extLst>
          </p:nvPr>
        </p:nvGraphicFramePr>
        <p:xfrm>
          <a:off x="193040" y="1154078"/>
          <a:ext cx="11846560" cy="5337684"/>
        </p:xfrm>
        <a:graphic>
          <a:graphicData uri="http://schemas.openxmlformats.org/drawingml/2006/table">
            <a:tbl>
              <a:tblPr/>
              <a:tblGrid>
                <a:gridCol w="4033520">
                  <a:extLst>
                    <a:ext uri="{9D8B030D-6E8A-4147-A177-3AD203B41FA5}">
                      <a16:colId xmlns:a16="http://schemas.microsoft.com/office/drawing/2014/main" val="3777509976"/>
                    </a:ext>
                  </a:extLst>
                </a:gridCol>
                <a:gridCol w="7813040">
                  <a:extLst>
                    <a:ext uri="{9D8B030D-6E8A-4147-A177-3AD203B41FA5}">
                      <a16:colId xmlns:a16="http://schemas.microsoft.com/office/drawing/2014/main" val="1124643309"/>
                    </a:ext>
                  </a:extLst>
                </a:gridCol>
              </a:tblGrid>
              <a:tr h="3444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/>
                        <a:t>Mitigation Strategy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/>
                        <a:t>Purpose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3360283"/>
                  </a:ext>
                </a:extLst>
              </a:tr>
              <a:tr h="5957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Integrated Change Control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Evaluate and approve all changes before implementation.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46707215"/>
                  </a:ext>
                </a:extLst>
              </a:tr>
              <a:tr h="5957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Impact Analysis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Assess effects on scope, cost, schedule, quality, and risks.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37655767"/>
                  </a:ext>
                </a:extLst>
              </a:tr>
              <a:tr h="33298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Risk Management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/>
                        <a:t>Identify and respond to risks introduced by changes.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902136"/>
                  </a:ext>
                </a:extLst>
              </a:tr>
              <a:tr h="3444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Stakeholder Communication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Keep all stakeholders informed of approved changes.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2979722"/>
                  </a:ext>
                </a:extLst>
              </a:tr>
              <a:tr h="5957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Configuration Management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Maintain version control for project documents and deliverables.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08064165"/>
                  </a:ext>
                </a:extLst>
              </a:tr>
              <a:tr h="5957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Contingency Reserves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Allocate additional time and budget for unforeseen changes.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6268620"/>
                  </a:ext>
                </a:extLst>
              </a:tr>
              <a:tr h="3444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Strong Documentation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Record all decisions, approvals, and modifications.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50601324"/>
                  </a:ext>
                </a:extLst>
              </a:tr>
              <a:tr h="5957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Change Control Board (CCB)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Review significant change requests and make approval decisions.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87361084"/>
                  </a:ext>
                </a:extLst>
              </a:tr>
              <a:tr h="5957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Continuous Monitoring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Track implementation and verify expected benefits are achieved.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776196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01840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6BB415-8E6C-5F01-D411-EF11ED1B18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15DEDB77-64E5-4C80-53A0-CDA2A976FB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66900" y="79526"/>
            <a:ext cx="8458200" cy="717784"/>
          </a:xfrm>
        </p:spPr>
        <p:txBody>
          <a:bodyPr>
            <a:noAutofit/>
          </a:bodyPr>
          <a:lstStyle/>
          <a:p>
            <a:pPr algn="ctr"/>
            <a:r>
              <a:rPr lang="en-US" altLang="en-US" sz="2800" b="1" dirty="0">
                <a:solidFill>
                  <a:srgbClr val="00B0F0"/>
                </a:solidFill>
              </a:rPr>
              <a:t>Litigation (Claims and Disputes)</a:t>
            </a:r>
            <a:endParaRPr lang="en-GB" altLang="en-US" sz="2800" b="1" dirty="0">
              <a:solidFill>
                <a:srgbClr val="00B0F0"/>
              </a:solidFill>
            </a:endParaRP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6EDCC83F-06E6-2BB3-D31F-CE249A0E7D7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3041" y="1289012"/>
            <a:ext cx="10525760" cy="479107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2700" b="1" dirty="0"/>
              <a:t>Common Causes of Litigation</a:t>
            </a:r>
          </a:p>
          <a:p>
            <a:pPr>
              <a:buNone/>
            </a:pPr>
            <a:endParaRPr lang="en-US" altLang="en-US" sz="2600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BAA247C-3D26-5DB2-5FCA-5E1159E69A3F}"/>
              </a:ext>
            </a:extLst>
          </p:cNvPr>
          <p:cNvSpPr/>
          <p:nvPr/>
        </p:nvSpPr>
        <p:spPr>
          <a:xfrm>
            <a:off x="11775440" y="1050878"/>
            <a:ext cx="125984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7F50E5DE-80A6-33E8-0D7F-31165204C91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" y="79526"/>
            <a:ext cx="2485572" cy="933420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DA4CEF1-EF14-449D-1BDC-DFD2602CC3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4709691"/>
              </p:ext>
            </p:extLst>
          </p:nvPr>
        </p:nvGraphicFramePr>
        <p:xfrm>
          <a:off x="86360" y="2115034"/>
          <a:ext cx="11912599" cy="3413760"/>
        </p:xfrm>
        <a:graphic>
          <a:graphicData uri="http://schemas.openxmlformats.org/drawingml/2006/table">
            <a:tbl>
              <a:tblPr/>
              <a:tblGrid>
                <a:gridCol w="3642360">
                  <a:extLst>
                    <a:ext uri="{9D8B030D-6E8A-4147-A177-3AD203B41FA5}">
                      <a16:colId xmlns:a16="http://schemas.microsoft.com/office/drawing/2014/main" val="630443875"/>
                    </a:ext>
                  </a:extLst>
                </a:gridCol>
                <a:gridCol w="8270239">
                  <a:extLst>
                    <a:ext uri="{9D8B030D-6E8A-4147-A177-3AD203B41FA5}">
                      <a16:colId xmlns:a16="http://schemas.microsoft.com/office/drawing/2014/main" val="947161190"/>
                    </a:ext>
                  </a:extLst>
                </a:gridCol>
              </a:tblGrid>
              <a:tr h="15065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b="1"/>
                        <a:t>Cause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b="1" dirty="0"/>
                        <a:t>Example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762718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dirty="0"/>
                        <a:t>Unapproved Changes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Contractor performs work without formal approval.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3968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dirty="0"/>
                        <a:t>Contract Ambiguities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Unclear contract clauses regarding changes.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386808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dirty="0"/>
                        <a:t>Payment Disputes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Client refuses to pay for additional work.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4966914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dirty="0"/>
                        <a:t>Delays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Contractor claims compensation for owner-caused delays.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117183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dirty="0"/>
                        <a:t>Defective Work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Client alleges poor quality after modifications.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610941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dirty="0"/>
                        <a:t>Scope Disagreements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Parties disagree on whether work is part of the original contract.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95347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095908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>
          <a:extLst>
            <a:ext uri="{FF2B5EF4-FFF2-40B4-BE49-F238E27FC236}">
              <a16:creationId xmlns:a16="http://schemas.microsoft.com/office/drawing/2014/main" id="{8747FE93-E031-A3B2-9408-126AEC0A0E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56BE1040-9846-512C-D9EE-06E9BCFC12D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-45720" y="75824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658AD17-65A2-4EB1-14F3-53C65B34BBDD}"/>
              </a:ext>
            </a:extLst>
          </p:cNvPr>
          <p:cNvSpPr txBox="1"/>
          <p:nvPr/>
        </p:nvSpPr>
        <p:spPr>
          <a:xfrm>
            <a:off x="280694" y="1630818"/>
            <a:ext cx="11179785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ctr"/>
            <a:endParaRPr lang="en-US" sz="2800" b="1" dirty="0"/>
          </a:p>
          <a:p>
            <a:pPr marL="457200" indent="-457200" fontAlgn="ctr">
              <a:buFont typeface="Wingdings" panose="05000000000000000000" pitchFamily="2" charset="2"/>
              <a:buChar char="§"/>
            </a:pPr>
            <a:r>
              <a:rPr lang="en-US" sz="2800" dirty="0"/>
              <a:t>Clear contracts </a:t>
            </a:r>
          </a:p>
          <a:p>
            <a:pPr marL="457200" indent="-457200" fontAlgn="ctr">
              <a:buFont typeface="Wingdings" panose="05000000000000000000" pitchFamily="2" charset="2"/>
              <a:buChar char="§"/>
            </a:pPr>
            <a:r>
              <a:rPr lang="en-US" sz="2800" dirty="0"/>
              <a:t>Detailed scope statements </a:t>
            </a:r>
          </a:p>
          <a:p>
            <a:pPr marL="457200" indent="-457200" fontAlgn="ctr">
              <a:buFont typeface="Wingdings" panose="05000000000000000000" pitchFamily="2" charset="2"/>
              <a:buChar char="§"/>
            </a:pPr>
            <a:r>
              <a:rPr lang="en-US" sz="2800" dirty="0"/>
              <a:t>Formal change requests </a:t>
            </a:r>
          </a:p>
          <a:p>
            <a:pPr marL="457200" indent="-457200" fontAlgn="ctr">
              <a:buFont typeface="Wingdings" panose="05000000000000000000" pitchFamily="2" charset="2"/>
              <a:buChar char="§"/>
            </a:pPr>
            <a:r>
              <a:rPr lang="en-US" sz="2800" dirty="0"/>
              <a:t>Comprehensive documentation </a:t>
            </a:r>
          </a:p>
          <a:p>
            <a:pPr marL="457200" indent="-457200" fontAlgn="ctr">
              <a:buFont typeface="Wingdings" panose="05000000000000000000" pitchFamily="2" charset="2"/>
              <a:buChar char="§"/>
            </a:pPr>
            <a:r>
              <a:rPr lang="en-US" sz="2800" dirty="0"/>
              <a:t>Regular communication </a:t>
            </a:r>
          </a:p>
          <a:p>
            <a:pPr marL="457200" indent="-457200" fontAlgn="ctr">
              <a:buFont typeface="Wingdings" panose="05000000000000000000" pitchFamily="2" charset="2"/>
              <a:buChar char="§"/>
            </a:pPr>
            <a:r>
              <a:rPr lang="en-US" sz="2800" dirty="0"/>
              <a:t>Timely approvals </a:t>
            </a:r>
          </a:p>
          <a:p>
            <a:pPr marL="457200" indent="-457200" fontAlgn="ctr">
              <a:buFont typeface="Wingdings" panose="05000000000000000000" pitchFamily="2" charset="2"/>
              <a:buChar char="§"/>
            </a:pPr>
            <a:r>
              <a:rPr lang="en-US" sz="2800" dirty="0"/>
              <a:t>Proper record keeping </a:t>
            </a:r>
          </a:p>
          <a:p>
            <a:pPr marL="457200" indent="-457200" fontAlgn="ctr">
              <a:buFont typeface="Wingdings" panose="05000000000000000000" pitchFamily="2" charset="2"/>
              <a:buChar char="§"/>
            </a:pPr>
            <a:r>
              <a:rPr lang="en-US" sz="2800" dirty="0"/>
              <a:t>Early dispute resolution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CFC2D98-14F8-9189-DB28-31AEAA6DBDB2}"/>
              </a:ext>
            </a:extLst>
          </p:cNvPr>
          <p:cNvSpPr txBox="1"/>
          <p:nvPr/>
        </p:nvSpPr>
        <p:spPr>
          <a:xfrm>
            <a:off x="2625177" y="352385"/>
            <a:ext cx="761035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Methods to Avoid Litigation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2CDA546-FAA8-DAA1-1644-566C7F32C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71E4976-1649-26FF-0971-A23C2062B861}"/>
              </a:ext>
            </a:extLst>
          </p:cNvPr>
          <p:cNvSpPr/>
          <p:nvPr/>
        </p:nvSpPr>
        <p:spPr>
          <a:xfrm>
            <a:off x="11582400" y="1050878"/>
            <a:ext cx="175941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1750333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27003A9E-DB37-5C03-F124-53CB95FDFB4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0" y="-98890"/>
            <a:ext cx="2305141" cy="11345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233C987-82AE-11B7-F9A6-F98E5FD66699}"/>
              </a:ext>
            </a:extLst>
          </p:cNvPr>
          <p:cNvSpPr txBox="1"/>
          <p:nvPr/>
        </p:nvSpPr>
        <p:spPr>
          <a:xfrm>
            <a:off x="2548977" y="311358"/>
            <a:ext cx="855082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Achieving Excellence in Managing Project Change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8656320" y="6492875"/>
            <a:ext cx="2743200" cy="365125"/>
          </a:xfrm>
        </p:spPr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25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758AEFA-6F81-94E6-A1AD-99712CEEF2B1}"/>
              </a:ext>
            </a:extLst>
          </p:cNvPr>
          <p:cNvSpPr/>
          <p:nvPr/>
        </p:nvSpPr>
        <p:spPr>
          <a:xfrm>
            <a:off x="12034520" y="1188720"/>
            <a:ext cx="108204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269B4B2-0536-066A-4EAB-4A2D5937B5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0942183"/>
              </p:ext>
            </p:extLst>
          </p:nvPr>
        </p:nvGraphicFramePr>
        <p:xfrm>
          <a:off x="157480" y="1494155"/>
          <a:ext cx="12379960" cy="4328160"/>
        </p:xfrm>
        <a:graphic>
          <a:graphicData uri="http://schemas.openxmlformats.org/drawingml/2006/table">
            <a:tbl>
              <a:tblPr/>
              <a:tblGrid>
                <a:gridCol w="5745480">
                  <a:extLst>
                    <a:ext uri="{9D8B030D-6E8A-4147-A177-3AD203B41FA5}">
                      <a16:colId xmlns:a16="http://schemas.microsoft.com/office/drawing/2014/main" val="3018311594"/>
                    </a:ext>
                  </a:extLst>
                </a:gridCol>
                <a:gridCol w="6634480">
                  <a:extLst>
                    <a:ext uri="{9D8B030D-6E8A-4147-A177-3AD203B41FA5}">
                      <a16:colId xmlns:a16="http://schemas.microsoft.com/office/drawing/2014/main" val="407767655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b="1" dirty="0"/>
                        <a:t>Practice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b="1" dirty="0"/>
                        <a:t>Benefit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3387242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Establish a Formal Change Management Process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Prevents uncontrolled changes.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84448205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Perform Impact Analysis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Supports informed decision-making.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9224698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Use Digital Project Management Tools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Improves visibility and tracking.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4722344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Involve Stakeholders Early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Builds commitment and reduces resistance.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1029257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Train Project Teams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Improves change management capability.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9395456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Maintain Complete Documentation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Provides traceability and accountability.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71389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Monitor Key Performance Indicators (KPIs)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Measures the effectiveness of implemented changes.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7929751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Conduct Lessons Learned Reviews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Improves future project performance.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4075637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Foster Continuous Improvement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Enhances organizational maturity and project success.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792831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262834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>
          <a:extLst>
            <a:ext uri="{FF2B5EF4-FFF2-40B4-BE49-F238E27FC236}">
              <a16:creationId xmlns:a16="http://schemas.microsoft.com/office/drawing/2014/main" id="{1761E17F-DA95-BDE3-E59F-C7B25A9B6C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04D77DA4-9B61-C145-E19C-C07B78D6772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-45719" y="75824"/>
            <a:ext cx="2199640" cy="111289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AC832A-B287-1857-9542-F919D61F6E05}"/>
              </a:ext>
            </a:extLst>
          </p:cNvPr>
          <p:cNvSpPr txBox="1"/>
          <p:nvPr/>
        </p:nvSpPr>
        <p:spPr>
          <a:xfrm>
            <a:off x="152400" y="1630818"/>
            <a:ext cx="11308079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/>
              <a:t>Project productivity </a:t>
            </a:r>
            <a:r>
              <a:rPr lang="en-US" sz="2800" dirty="0"/>
              <a:t>loss occurs when a project requires more time, effort, or resources than planned to complete the same amount of work. 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800" dirty="0"/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800" dirty="0"/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dirty="0"/>
              <a:t>According to project management best practices </a:t>
            </a:r>
            <a:r>
              <a:rPr lang="en-US" sz="2600" b="1" dirty="0"/>
              <a:t>(including PMBOK principles)</a:t>
            </a:r>
            <a:r>
              <a:rPr lang="en-US" sz="2600" dirty="0"/>
              <a:t>,</a:t>
            </a:r>
            <a:r>
              <a:rPr lang="en-US" sz="2800" dirty="0"/>
              <a:t> identifying these causes early helps project managers reduce delays, control costs, and improve project performance.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5367690-08FB-B30D-634E-39CE3C3CC5A9}"/>
              </a:ext>
            </a:extLst>
          </p:cNvPr>
          <p:cNvSpPr txBox="1"/>
          <p:nvPr/>
        </p:nvSpPr>
        <p:spPr>
          <a:xfrm>
            <a:off x="2940137" y="210145"/>
            <a:ext cx="761035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Top Ten Causes of Project Productivity Loss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65EA45C-0AA9-1753-2FF4-8EEBCB5B31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6D2438D-E8C7-82D6-4C9E-B6928A2DD723}"/>
              </a:ext>
            </a:extLst>
          </p:cNvPr>
          <p:cNvSpPr/>
          <p:nvPr/>
        </p:nvSpPr>
        <p:spPr>
          <a:xfrm>
            <a:off x="11582400" y="1050878"/>
            <a:ext cx="127000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43508218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27003A9E-DB37-5C03-F124-53CB95FDFB4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0" y="1"/>
            <a:ext cx="2305141" cy="7112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233C987-82AE-11B7-F9A6-F98E5FD66699}"/>
              </a:ext>
            </a:extLst>
          </p:cNvPr>
          <p:cNvSpPr txBox="1"/>
          <p:nvPr/>
        </p:nvSpPr>
        <p:spPr>
          <a:xfrm>
            <a:off x="2737609" y="60173"/>
            <a:ext cx="761035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Top Ten Causes of Project Productivity Loss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1B5D0C9-BB88-8755-1727-F87E03555375}"/>
              </a:ext>
            </a:extLst>
          </p:cNvPr>
          <p:cNvSpPr/>
          <p:nvPr/>
        </p:nvSpPr>
        <p:spPr>
          <a:xfrm>
            <a:off x="11917680" y="952845"/>
            <a:ext cx="108712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8DBC0A1-FBEB-38A6-824A-47AFE8E124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3958559"/>
              </p:ext>
            </p:extLst>
          </p:nvPr>
        </p:nvGraphicFramePr>
        <p:xfrm>
          <a:off x="111760" y="643565"/>
          <a:ext cx="11724639" cy="6244915"/>
        </p:xfrm>
        <a:graphic>
          <a:graphicData uri="http://schemas.openxmlformats.org/drawingml/2006/table">
            <a:tbl>
              <a:tblPr/>
              <a:tblGrid>
                <a:gridCol w="762000">
                  <a:extLst>
                    <a:ext uri="{9D8B030D-6E8A-4147-A177-3AD203B41FA5}">
                      <a16:colId xmlns:a16="http://schemas.microsoft.com/office/drawing/2014/main" val="3997594653"/>
                    </a:ext>
                  </a:extLst>
                </a:gridCol>
                <a:gridCol w="2164080">
                  <a:extLst>
                    <a:ext uri="{9D8B030D-6E8A-4147-A177-3AD203B41FA5}">
                      <a16:colId xmlns:a16="http://schemas.microsoft.com/office/drawing/2014/main" val="1318904249"/>
                    </a:ext>
                  </a:extLst>
                </a:gridCol>
                <a:gridCol w="4521200">
                  <a:extLst>
                    <a:ext uri="{9D8B030D-6E8A-4147-A177-3AD203B41FA5}">
                      <a16:colId xmlns:a16="http://schemas.microsoft.com/office/drawing/2014/main" val="2880734521"/>
                    </a:ext>
                  </a:extLst>
                </a:gridCol>
                <a:gridCol w="4277359">
                  <a:extLst>
                    <a:ext uri="{9D8B030D-6E8A-4147-A177-3AD203B41FA5}">
                      <a16:colId xmlns:a16="http://schemas.microsoft.com/office/drawing/2014/main" val="2460545702"/>
                    </a:ext>
                  </a:extLst>
                </a:gridCol>
              </a:tblGrid>
              <a:tr h="18221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b="1"/>
                        <a:t>Rank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b="1" dirty="0"/>
                        <a:t>   Cause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b="1" dirty="0"/>
                        <a:t>        Description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b="1" dirty="0"/>
                        <a:t>      Example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12308416"/>
                  </a:ext>
                </a:extLst>
              </a:tr>
              <a:tr h="47843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/>
                        <a:t>1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 dirty="0"/>
                        <a:t>Scope Changes (Scope Creep)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/>
                        <a:t>Uncontrolled additions or modifications to project requirements without proper approval.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/>
                        <a:t>A client repeatedly requests new software features after development has started.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4444239"/>
                  </a:ext>
                </a:extLst>
              </a:tr>
              <a:tr h="5333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 dirty="0"/>
                        <a:t>2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 dirty="0"/>
                        <a:t>Poor Planning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/>
                        <a:t>Incomplete planning results in unrealistic schedules, budgets, and resource allocation.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/>
                        <a:t>Construction begins before all design drawings are completed.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32736197"/>
                  </a:ext>
                </a:extLst>
              </a:tr>
              <a:tr h="59220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/>
                        <a:t>3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 dirty="0"/>
                        <a:t>Poor Communication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/>
                        <a:t>Ineffective communication leads to misunderstandings, errors, and duplicated work.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 dirty="0"/>
                        <a:t>Different departments work from outdated project documents.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74105893"/>
                  </a:ext>
                </a:extLst>
              </a:tr>
              <a:tr h="4555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/>
                        <a:t>4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 dirty="0"/>
                        <a:t>Resource Shortages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 dirty="0"/>
                        <a:t>Insufficient labor, equipment, or materials reduce work efficiency.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 dirty="0"/>
                        <a:t>A project lacks enough qualified engineers during critical phases.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6884588"/>
                  </a:ext>
                </a:extLst>
              </a:tr>
              <a:tr h="4555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/>
                        <a:t>5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 dirty="0"/>
                        <a:t>Frequent Design Changes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/>
                        <a:t>Repeated design revisions cause rework and schedule disruptions.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/>
                        <a:t>Architectural drawings are revised after construction has started.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59902736"/>
                  </a:ext>
                </a:extLst>
              </a:tr>
              <a:tr h="4555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/>
                        <a:t>6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 dirty="0"/>
                        <a:t>Poor Decision-Making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/>
                        <a:t>Delayed or ineffective decisions slow project progress.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/>
                        <a:t>Management takes weeks to approve a supplier selection.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6548161"/>
                  </a:ext>
                </a:extLst>
              </a:tr>
              <a:tr h="59220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/>
                        <a:t>7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 dirty="0"/>
                        <a:t>Low Team Skills or Training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/>
                        <a:t>Inexperienced team members require more time and produce lower-quality work.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/>
                        <a:t>Workers need additional training to operate new machinery.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88748838"/>
                  </a:ext>
                </a:extLst>
              </a:tr>
              <a:tr h="4555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/>
                        <a:t>8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 dirty="0"/>
                        <a:t>Supplier and Procurement Delays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/>
                        <a:t>Late delivery of materials or equipment interrupts project activities.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/>
                        <a:t>Steel deliveries arrive one month later than scheduled.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38118539"/>
                  </a:ext>
                </a:extLst>
              </a:tr>
              <a:tr h="4555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/>
                        <a:t>9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 dirty="0"/>
                        <a:t>Poor Risk Management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/>
                        <a:t>Failure to identify and manage risks leads to unexpected problems.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/>
                        <a:t>A project has no contingency plan for severe weather conditions.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15280833"/>
                  </a:ext>
                </a:extLst>
              </a:tr>
              <a:tr h="59220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/>
                        <a:t>10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 dirty="0"/>
                        <a:t>Low Employee Motivation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 dirty="0"/>
                        <a:t>Poor morale and lack of engagement reduce productivity and work quality.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0" dirty="0"/>
                        <a:t>High employee turnover results in constant onboarding of new staff.</a:t>
                      </a:r>
                    </a:p>
                  </a:txBody>
                  <a:tcPr marL="36566" marR="36566" marT="18283" marB="1828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0016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584353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27003A9E-DB37-5C03-F124-53CB95FDFB4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-92521" y="135572"/>
            <a:ext cx="2305141" cy="64216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AF6A03-0138-6303-4F2E-E69B32F0A2AB}"/>
              </a:ext>
            </a:extLst>
          </p:cNvPr>
          <p:cNvSpPr txBox="1"/>
          <p:nvPr/>
        </p:nvSpPr>
        <p:spPr>
          <a:xfrm>
            <a:off x="203200" y="1610758"/>
            <a:ext cx="11826240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US" sz="2800" dirty="0"/>
              <a:t>In project management, a </a:t>
            </a:r>
            <a:r>
              <a:rPr lang="en-US" sz="2800" b="1" dirty="0"/>
              <a:t>dispute</a:t>
            </a:r>
            <a:r>
              <a:rPr lang="en-US" sz="2800" dirty="0"/>
              <a:t> is a disagreement between two or more parties regarding project obligations, contract terms, performance, payments, schedules, quality, or responsibilities.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US" sz="28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US" sz="2800" dirty="0"/>
              <a:t>If disputes are not resolved promptly, they can escalate into </a:t>
            </a:r>
            <a:r>
              <a:rPr lang="en-US" sz="2800" b="1" dirty="0"/>
              <a:t>claims</a:t>
            </a:r>
            <a:r>
              <a:rPr lang="en-US" sz="2800" dirty="0"/>
              <a:t>, </a:t>
            </a:r>
            <a:r>
              <a:rPr lang="en-US" sz="2800" b="1" dirty="0"/>
              <a:t>arbitration</a:t>
            </a:r>
            <a:r>
              <a:rPr lang="en-US" sz="2800" dirty="0"/>
              <a:t>, or </a:t>
            </a:r>
            <a:r>
              <a:rPr lang="en-US" sz="2800" b="1" dirty="0"/>
              <a:t>litigation</a:t>
            </a:r>
            <a:r>
              <a:rPr lang="en-US" sz="2800" dirty="0"/>
              <a:t>, leading to project delays, increased costs, and damaged business relationships.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US" sz="28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US" sz="2800" dirty="0"/>
              <a:t>According to the </a:t>
            </a:r>
            <a:r>
              <a:rPr lang="en-US" sz="2600" b="1" dirty="0"/>
              <a:t>A Guide to the Project Management Body of Knowledge (PMBOK® Guide)</a:t>
            </a:r>
            <a:r>
              <a:rPr lang="en-US" sz="2800" dirty="0"/>
              <a:t>, effective contract management, communication, and change control are essential for preventing and resolving disputes.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233C987-82AE-11B7-F9A6-F98E5FD66699}"/>
              </a:ext>
            </a:extLst>
          </p:cNvPr>
          <p:cNvSpPr txBox="1"/>
          <p:nvPr/>
        </p:nvSpPr>
        <p:spPr>
          <a:xfrm>
            <a:off x="2341624" y="254519"/>
            <a:ext cx="90274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When It All Goes Wrong: Disputes (PMBOK Perspective)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019C6B6-49CF-A57D-D3FB-32FB2D834688}"/>
              </a:ext>
            </a:extLst>
          </p:cNvPr>
          <p:cNvSpPr/>
          <p:nvPr/>
        </p:nvSpPr>
        <p:spPr>
          <a:xfrm>
            <a:off x="11816080" y="1315038"/>
            <a:ext cx="109728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61348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27003A9E-DB37-5C03-F124-53CB95FDFB4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0" y="-25465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AF6A03-0138-6303-4F2E-E69B32F0A2AB}"/>
              </a:ext>
            </a:extLst>
          </p:cNvPr>
          <p:cNvSpPr txBox="1"/>
          <p:nvPr/>
        </p:nvSpPr>
        <p:spPr>
          <a:xfrm>
            <a:off x="0" y="1280262"/>
            <a:ext cx="6096000" cy="44935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b="1" dirty="0"/>
              <a:t>Contractual Disputes</a:t>
            </a:r>
            <a:r>
              <a:rPr lang="en-US" sz="2600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500" dirty="0"/>
              <a:t>Interpretation of contract terms.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500" dirty="0"/>
              <a:t>Responsibilities and obligations</a:t>
            </a:r>
            <a:r>
              <a:rPr lang="en-US" sz="2600" dirty="0"/>
              <a:t>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b="1" dirty="0"/>
              <a:t>Financial Disputes</a:t>
            </a:r>
            <a:r>
              <a:rPr lang="en-US" sz="2600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500" dirty="0"/>
              <a:t>Payment delays.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500" dirty="0"/>
              <a:t>Cost overruns.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500" dirty="0"/>
              <a:t>Claims for additional compensation.</a:t>
            </a:r>
            <a:r>
              <a:rPr lang="en-US" sz="2600" dirty="0"/>
              <a:t>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b="1" dirty="0"/>
              <a:t>Technical Disputes</a:t>
            </a:r>
            <a:r>
              <a:rPr lang="en-US" sz="2600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500" dirty="0"/>
              <a:t>Design specifications.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500" dirty="0"/>
              <a:t>Engineering solutions.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500" dirty="0"/>
              <a:t>Quality standards.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233C987-82AE-11B7-F9A6-F98E5FD66699}"/>
              </a:ext>
            </a:extLst>
          </p:cNvPr>
          <p:cNvSpPr txBox="1"/>
          <p:nvPr/>
        </p:nvSpPr>
        <p:spPr>
          <a:xfrm>
            <a:off x="2448552" y="235826"/>
            <a:ext cx="761035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Types of Project Disputes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29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D87E943-F846-7D09-897E-A96D517BD94D}"/>
              </a:ext>
            </a:extLst>
          </p:cNvPr>
          <p:cNvSpPr/>
          <p:nvPr/>
        </p:nvSpPr>
        <p:spPr>
          <a:xfrm>
            <a:off x="12054840" y="1050877"/>
            <a:ext cx="119380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820BAE-0447-0F72-E095-0F1A35E9E6B5}"/>
              </a:ext>
            </a:extLst>
          </p:cNvPr>
          <p:cNvSpPr txBox="1"/>
          <p:nvPr/>
        </p:nvSpPr>
        <p:spPr>
          <a:xfrm>
            <a:off x="4749800" y="1084199"/>
            <a:ext cx="7721600" cy="2893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Schedule Disputes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Project delays. 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Extension of time claims. 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Acceleration costs.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Performance Disputes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Failure to meet agreed performance requirements. 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Failure to achieve project objectives</a:t>
            </a:r>
          </a:p>
        </p:txBody>
      </p:sp>
    </p:spTree>
    <p:extLst>
      <p:ext uri="{BB962C8B-B14F-4D97-AF65-F5344CB8AC3E}">
        <p14:creationId xmlns:p14="http://schemas.microsoft.com/office/powerpoint/2010/main" val="40839176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27003A9E-DB37-5C03-F124-53CB95FDFB4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0" y="120750"/>
            <a:ext cx="2305141" cy="83209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233C987-82AE-11B7-F9A6-F98E5FD66699}"/>
              </a:ext>
            </a:extLst>
          </p:cNvPr>
          <p:cNvSpPr txBox="1"/>
          <p:nvPr/>
        </p:nvSpPr>
        <p:spPr>
          <a:xfrm>
            <a:off x="2371849" y="250708"/>
            <a:ext cx="761035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Dispute Resolution Methods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30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0A20273-B68D-B747-848E-41F2D3804F08}"/>
              </a:ext>
            </a:extLst>
          </p:cNvPr>
          <p:cNvSpPr/>
          <p:nvPr/>
        </p:nvSpPr>
        <p:spPr>
          <a:xfrm>
            <a:off x="11978640" y="952846"/>
            <a:ext cx="122936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EC68D95-1DE5-F697-3D6E-769A7B9506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6184218"/>
              </p:ext>
            </p:extLst>
          </p:nvPr>
        </p:nvGraphicFramePr>
        <p:xfrm>
          <a:off x="111760" y="1444914"/>
          <a:ext cx="11866880" cy="4693920"/>
        </p:xfrm>
        <a:graphic>
          <a:graphicData uri="http://schemas.openxmlformats.org/drawingml/2006/table">
            <a:tbl>
              <a:tblPr/>
              <a:tblGrid>
                <a:gridCol w="1696720">
                  <a:extLst>
                    <a:ext uri="{9D8B030D-6E8A-4147-A177-3AD203B41FA5}">
                      <a16:colId xmlns:a16="http://schemas.microsoft.com/office/drawing/2014/main" val="2492938858"/>
                    </a:ext>
                  </a:extLst>
                </a:gridCol>
                <a:gridCol w="4978400">
                  <a:extLst>
                    <a:ext uri="{9D8B030D-6E8A-4147-A177-3AD203B41FA5}">
                      <a16:colId xmlns:a16="http://schemas.microsoft.com/office/drawing/2014/main" val="282703217"/>
                    </a:ext>
                  </a:extLst>
                </a:gridCol>
                <a:gridCol w="5191760">
                  <a:extLst>
                    <a:ext uri="{9D8B030D-6E8A-4147-A177-3AD203B41FA5}">
                      <a16:colId xmlns:a16="http://schemas.microsoft.com/office/drawing/2014/main" val="301065309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b="1"/>
                        <a:t>Method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b="1"/>
                        <a:t>Description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b="1" dirty="0"/>
                        <a:t>Advantages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90923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/>
                        <a:t>Negotiation</a:t>
                      </a:r>
                      <a:endParaRPr lang="en-US" sz="24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Parties discuss the issue and seek a mutually acceptable solution.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Fast, inexpensive, preserves relationships.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6840321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/>
                        <a:t>Mediation</a:t>
                      </a:r>
                      <a:endParaRPr lang="en-US" sz="24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A neutral third party facilitates discussions but does not impose a decision.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Confidential, collaborative, flexible.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135683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/>
                        <a:t>Arbitration</a:t>
                      </a:r>
                      <a:endParaRPr lang="en-US" sz="24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2200" dirty="0"/>
                    </a:p>
                    <a:p>
                      <a:pPr>
                        <a:buNone/>
                      </a:pPr>
                      <a:r>
                        <a:rPr lang="en-US" sz="2200" dirty="0"/>
                        <a:t>An independent arbitrator hears both sides and issues a binding or non-binding decision, depending on the agreement.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Faster and usually less formal than court litigation.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6055912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/>
                        <a:t>Litigation</a:t>
                      </a:r>
                      <a:endParaRPr lang="en-US" sz="24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The dispute is resolved through the court system.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Provides a legally enforceable judgment but is typically the most expensive and time-consuming option.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476603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437777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27003A9E-DB37-5C03-F124-53CB95FDFB4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-72201" y="59789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AF6A03-0138-6303-4F2E-E69B32F0A2AB}"/>
              </a:ext>
            </a:extLst>
          </p:cNvPr>
          <p:cNvSpPr txBox="1"/>
          <p:nvPr/>
        </p:nvSpPr>
        <p:spPr>
          <a:xfrm>
            <a:off x="264160" y="1603974"/>
            <a:ext cx="1128776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§"/>
            </a:pPr>
            <a:r>
              <a:rPr lang="en-US" sz="2800" b="1" dirty="0">
                <a:solidFill>
                  <a:srgbClr val="00B0F0"/>
                </a:solidFill>
              </a:rPr>
              <a:t>The process areas that are keys to success in handling change are as follows:</a:t>
            </a:r>
          </a:p>
          <a:p>
            <a:pPr algn="just"/>
            <a:endParaRPr lang="en-US" sz="2800" dirty="0"/>
          </a:p>
          <a:p>
            <a:pPr marL="457200" indent="-457200" algn="just">
              <a:buFont typeface="Wingdings" panose="05000000000000000000" pitchFamily="2" charset="2"/>
              <a:buChar char="§"/>
            </a:pPr>
            <a:r>
              <a:rPr lang="en-US" sz="2800" dirty="0"/>
              <a:t>Managing the contract</a:t>
            </a:r>
          </a:p>
          <a:p>
            <a:pPr marL="457200" indent="-457200" algn="just">
              <a:buFont typeface="Wingdings" panose="05000000000000000000" pitchFamily="2" charset="2"/>
              <a:buChar char="§"/>
            </a:pPr>
            <a:r>
              <a:rPr lang="en-US" sz="2800" dirty="0"/>
              <a:t>Managing the project</a:t>
            </a:r>
          </a:p>
          <a:p>
            <a:pPr marL="457200" indent="-457200" algn="just">
              <a:buFont typeface="Wingdings" panose="05000000000000000000" pitchFamily="2" charset="2"/>
              <a:buChar char="§"/>
            </a:pPr>
            <a:r>
              <a:rPr lang="en-US" sz="2800" dirty="0"/>
              <a:t>Managing the contractor-customer relationship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233C987-82AE-11B7-F9A6-F98E5FD66699}"/>
              </a:ext>
            </a:extLst>
          </p:cNvPr>
          <p:cNvSpPr txBox="1"/>
          <p:nvPr/>
        </p:nvSpPr>
        <p:spPr>
          <a:xfrm>
            <a:off x="2341369" y="328655"/>
            <a:ext cx="8600951" cy="5386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US" sz="29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Management of Change Process: Excellent Practices</a:t>
            </a:r>
            <a:endParaRPr kumimoji="0" lang="en-US" sz="29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31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479A962-4215-7BF0-47C6-785DA694BEF3}"/>
              </a:ext>
            </a:extLst>
          </p:cNvPr>
          <p:cNvSpPr/>
          <p:nvPr/>
        </p:nvSpPr>
        <p:spPr>
          <a:xfrm>
            <a:off x="11690829" y="1050878"/>
            <a:ext cx="1650981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120194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>
          <a:extLst>
            <a:ext uri="{FF2B5EF4-FFF2-40B4-BE49-F238E27FC236}">
              <a16:creationId xmlns:a16="http://schemas.microsoft.com/office/drawing/2014/main" id="{DB53CCD1-52AC-8A88-38D7-09C859B394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6AFDB4E6-11BF-62CA-2A8A-98FDE9F192C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-72201" y="59789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F0CCF1-347F-2F80-D9A3-5182DE493FAE}"/>
              </a:ext>
            </a:extLst>
          </p:cNvPr>
          <p:cNvSpPr txBox="1"/>
          <p:nvPr/>
        </p:nvSpPr>
        <p:spPr>
          <a:xfrm>
            <a:off x="162559" y="1603974"/>
            <a:ext cx="11724641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Contract management </a:t>
            </a: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/>
                <a:ea typeface="+mn-ea"/>
                <a:cs typeface="Times New Roman"/>
              </a:rPr>
              <a:t>is the process of planning, administering, monitoring, controlling, and closing a contract to ensure that all contractual obligations are fulfilled by both the buyer (customer) and the seller (contractor).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lang="en-US" sz="2800" dirty="0">
              <a:latin typeface="Times New Roman"/>
              <a:cs typeface="Times New Roman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The primary objective </a:t>
            </a: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/>
                <a:ea typeface="+mn-ea"/>
                <a:cs typeface="Times New Roman"/>
              </a:rPr>
              <a:t>is to ensure compliance with the agreed scope, schedule, cost, quality, and legal terms while minimizing risks and disputes.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CF4F5F-A231-2F71-1686-05DC5BE7D0CD}"/>
              </a:ext>
            </a:extLst>
          </p:cNvPr>
          <p:cNvSpPr txBox="1"/>
          <p:nvPr/>
        </p:nvSpPr>
        <p:spPr>
          <a:xfrm>
            <a:off x="2117849" y="166504"/>
            <a:ext cx="8600951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Managing the Contract</a:t>
            </a:r>
            <a:endParaRPr kumimoji="0" lang="en-US" sz="30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97568FF-1A8C-9DE3-C121-2D8AE5538E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D8F45F1-74B6-2684-037D-0EA597197E95}"/>
              </a:ext>
            </a:extLst>
          </p:cNvPr>
          <p:cNvSpPr/>
          <p:nvPr/>
        </p:nvSpPr>
        <p:spPr>
          <a:xfrm>
            <a:off x="11887200" y="952845"/>
            <a:ext cx="117856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11081831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>
          <a:extLst>
            <a:ext uri="{FF2B5EF4-FFF2-40B4-BE49-F238E27FC236}">
              <a16:creationId xmlns:a16="http://schemas.microsoft.com/office/drawing/2014/main" id="{2A09CE6C-2440-D802-28A7-19EBAE2F43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3799A19-7F10-49DD-10C9-B8E969AFC5A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-72201" y="59790"/>
            <a:ext cx="2305141" cy="99108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EC7304A-F226-2E9B-07A7-F78FE6F5E8BD}"/>
              </a:ext>
            </a:extLst>
          </p:cNvPr>
          <p:cNvSpPr txBox="1"/>
          <p:nvPr/>
        </p:nvSpPr>
        <p:spPr>
          <a:xfrm>
            <a:off x="2117849" y="166504"/>
            <a:ext cx="8600951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Managing the Contract</a:t>
            </a:r>
            <a:endParaRPr kumimoji="0" lang="en-US" sz="30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7DD6396-193A-55FE-DBFA-650EADEE73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3785415-30EB-9536-569C-522D993269C2}"/>
              </a:ext>
            </a:extLst>
          </p:cNvPr>
          <p:cNvSpPr/>
          <p:nvPr/>
        </p:nvSpPr>
        <p:spPr>
          <a:xfrm>
            <a:off x="11765280" y="1050878"/>
            <a:ext cx="120904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42A244C-19B7-3459-8C53-C137673414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7476907"/>
              </p:ext>
            </p:extLst>
          </p:nvPr>
        </p:nvGraphicFramePr>
        <p:xfrm>
          <a:off x="254000" y="1283838"/>
          <a:ext cx="11684000" cy="4820340"/>
        </p:xfrm>
        <a:graphic>
          <a:graphicData uri="http://schemas.openxmlformats.org/drawingml/2006/table">
            <a:tbl>
              <a:tblPr/>
              <a:tblGrid>
                <a:gridCol w="3921760">
                  <a:extLst>
                    <a:ext uri="{9D8B030D-6E8A-4147-A177-3AD203B41FA5}">
                      <a16:colId xmlns:a16="http://schemas.microsoft.com/office/drawing/2014/main" val="4048422036"/>
                    </a:ext>
                  </a:extLst>
                </a:gridCol>
                <a:gridCol w="7762240">
                  <a:extLst>
                    <a:ext uri="{9D8B030D-6E8A-4147-A177-3AD203B41FA5}">
                      <a16:colId xmlns:a16="http://schemas.microsoft.com/office/drawing/2014/main" val="1705390964"/>
                    </a:ext>
                  </a:extLst>
                </a:gridCol>
              </a:tblGrid>
              <a:tr h="3626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/>
                        <a:t>Activity</a:t>
                      </a:r>
                    </a:p>
                  </a:txBody>
                  <a:tcPr marL="90653" marR="90653" marT="45326" marB="453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/>
                        <a:t>Description</a:t>
                      </a:r>
                    </a:p>
                  </a:txBody>
                  <a:tcPr marL="90653" marR="90653" marT="45326" marB="453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88198939"/>
                  </a:ext>
                </a:extLst>
              </a:tr>
              <a:tr h="3626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Contract Administration</a:t>
                      </a:r>
                    </a:p>
                  </a:txBody>
                  <a:tcPr marL="90653" marR="90653" marT="45326" marB="453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Monitor compliance with contract terms.</a:t>
                      </a:r>
                    </a:p>
                  </a:txBody>
                  <a:tcPr marL="90653" marR="90653" marT="45326" marB="453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7937377"/>
                  </a:ext>
                </a:extLst>
              </a:tr>
              <a:tr h="6345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Change Management</a:t>
                      </a:r>
                    </a:p>
                  </a:txBody>
                  <a:tcPr marL="90653" marR="90653" marT="45326" marB="453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/>
                        <a:t>Process and approve contract modifications (change orders).</a:t>
                      </a:r>
                    </a:p>
                  </a:txBody>
                  <a:tcPr marL="90653" marR="90653" marT="45326" marB="453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52069328"/>
                  </a:ext>
                </a:extLst>
              </a:tr>
              <a:tr h="3626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Performance Monitoring</a:t>
                      </a:r>
                    </a:p>
                  </a:txBody>
                  <a:tcPr marL="90653" marR="90653" marT="45326" marB="453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/>
                        <a:t>Measure contractor performance against agreed KPIs.</a:t>
                      </a:r>
                    </a:p>
                  </a:txBody>
                  <a:tcPr marL="90653" marR="90653" marT="45326" marB="453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89364"/>
                  </a:ext>
                </a:extLst>
              </a:tr>
              <a:tr h="3626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Payment Administration</a:t>
                      </a:r>
                    </a:p>
                  </a:txBody>
                  <a:tcPr marL="90653" marR="90653" marT="45326" marB="453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/>
                        <a:t>Verify completed work before approving payments.</a:t>
                      </a:r>
                    </a:p>
                  </a:txBody>
                  <a:tcPr marL="90653" marR="90653" marT="45326" marB="453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34002438"/>
                  </a:ext>
                </a:extLst>
              </a:tr>
              <a:tr h="6345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Claims Management</a:t>
                      </a:r>
                    </a:p>
                  </a:txBody>
                  <a:tcPr marL="90653" marR="90653" marT="45326" marB="453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Evaluate and resolve claims arising during project execution.</a:t>
                      </a:r>
                    </a:p>
                  </a:txBody>
                  <a:tcPr marL="90653" marR="90653" marT="45326" marB="453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05240673"/>
                  </a:ext>
                </a:extLst>
              </a:tr>
              <a:tr h="3626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Risk Management</a:t>
                      </a:r>
                    </a:p>
                  </a:txBody>
                  <a:tcPr marL="90653" marR="90653" marT="45326" marB="453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/>
                        <a:t>Identify and mitigate contractual risks.</a:t>
                      </a:r>
                    </a:p>
                  </a:txBody>
                  <a:tcPr marL="90653" marR="90653" marT="45326" marB="453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7617357"/>
                  </a:ext>
                </a:extLst>
              </a:tr>
              <a:tr h="6345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Documentation</a:t>
                      </a:r>
                    </a:p>
                  </a:txBody>
                  <a:tcPr marL="90653" marR="90653" marT="45326" marB="453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/>
                        <a:t>Maintain records of correspondence, approvals, and amendments.</a:t>
                      </a:r>
                    </a:p>
                  </a:txBody>
                  <a:tcPr marL="90653" marR="90653" marT="45326" marB="453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53486072"/>
                  </a:ext>
                </a:extLst>
              </a:tr>
              <a:tr h="6345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Contract Closeout</a:t>
                      </a:r>
                    </a:p>
                  </a:txBody>
                  <a:tcPr marL="90653" marR="90653" marT="45326" marB="453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dirty="0"/>
                        <a:t>Confirm completion of all obligations and finalize the contract.</a:t>
                      </a:r>
                    </a:p>
                  </a:txBody>
                  <a:tcPr marL="90653" marR="90653" marT="45326" marB="453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25619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804756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>
          <a:extLst>
            <a:ext uri="{FF2B5EF4-FFF2-40B4-BE49-F238E27FC236}">
              <a16:creationId xmlns:a16="http://schemas.microsoft.com/office/drawing/2014/main" id="{F7615815-3B34-C6CE-DAFA-F2BBB0148A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D6DD39F6-1671-DA4B-062A-B4B9D23A6E9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-72201" y="59789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3D291B1-D320-8B03-F8B9-C6309DD38C76}"/>
              </a:ext>
            </a:extLst>
          </p:cNvPr>
          <p:cNvSpPr txBox="1"/>
          <p:nvPr/>
        </p:nvSpPr>
        <p:spPr>
          <a:xfrm>
            <a:off x="162559" y="1603974"/>
            <a:ext cx="11805921" cy="4339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800" b="1" dirty="0"/>
              <a:t>Example</a:t>
            </a:r>
          </a:p>
          <a:p>
            <a:pPr>
              <a:buNone/>
            </a:pPr>
            <a:endParaRPr lang="en-US" sz="2600" dirty="0"/>
          </a:p>
          <a:p>
            <a:pPr>
              <a:buNone/>
            </a:pPr>
            <a:r>
              <a:rPr lang="en-US" sz="2600" dirty="0"/>
              <a:t>A contractor is awarded a contract to build a school for </a:t>
            </a:r>
            <a:r>
              <a:rPr lang="en-US" sz="2600" b="1" dirty="0"/>
              <a:t>$20 million</a:t>
            </a:r>
            <a:r>
              <a:rPr lang="en-US" sz="2600" dirty="0"/>
              <a:t> within </a:t>
            </a:r>
            <a:r>
              <a:rPr lang="en-US" sz="2600" b="1" dirty="0"/>
              <a:t>18 months</a:t>
            </a:r>
            <a:r>
              <a:rPr lang="en-US" sz="2600" dirty="0"/>
              <a:t>. </a:t>
            </a:r>
          </a:p>
          <a:p>
            <a:pPr>
              <a:buNone/>
            </a:pPr>
            <a:r>
              <a:rPr lang="en-US" sz="2800" b="1" dirty="0"/>
              <a:t>During execution, the contract manager:</a:t>
            </a:r>
          </a:p>
          <a:p>
            <a:pPr>
              <a:buNone/>
            </a:pPr>
            <a:endParaRPr lang="en-US" sz="2800" b="1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Reviews monthly progress reports.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Verifies completed work before approving payments.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Processes approved change orders.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Ensures the contractor meets contractual quality standards.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Finalizes the contract after successful completion.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4805AD4-D8D0-0785-2156-99DB5F57CA61}"/>
              </a:ext>
            </a:extLst>
          </p:cNvPr>
          <p:cNvSpPr txBox="1"/>
          <p:nvPr/>
        </p:nvSpPr>
        <p:spPr>
          <a:xfrm>
            <a:off x="2117849" y="166504"/>
            <a:ext cx="8600951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Managing the Contract</a:t>
            </a:r>
            <a:endParaRPr kumimoji="0" lang="en-US" sz="30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F221B0A-AF7D-1086-D36F-1780D9DE1E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98214C0-48CA-B734-AB23-2A7028BE049F}"/>
              </a:ext>
            </a:extLst>
          </p:cNvPr>
          <p:cNvSpPr/>
          <p:nvPr/>
        </p:nvSpPr>
        <p:spPr>
          <a:xfrm>
            <a:off x="11795760" y="1050878"/>
            <a:ext cx="117856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62126469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>
          <a:extLst>
            <a:ext uri="{FF2B5EF4-FFF2-40B4-BE49-F238E27FC236}">
              <a16:creationId xmlns:a16="http://schemas.microsoft.com/office/drawing/2014/main" id="{FBA23D7D-22C3-1E1F-1FD5-8CDB16852B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FE5F5746-436E-853D-ED7A-D52AE195202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" y="60603"/>
            <a:ext cx="2255520" cy="107731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A64612C-6BB5-8C2C-2A4D-9B6DDEAB9AFC}"/>
              </a:ext>
            </a:extLst>
          </p:cNvPr>
          <p:cNvSpPr txBox="1"/>
          <p:nvPr/>
        </p:nvSpPr>
        <p:spPr>
          <a:xfrm>
            <a:off x="162559" y="1603974"/>
            <a:ext cx="11528269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Project management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is the process of planning, organizing, leading, monitoring, and controlling project activities to achieve the project's objectives within the approved scope, schedule, budget, and quality standards.</a:t>
            </a: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According to the </a:t>
            </a: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A Guide to the Project Management Body of Knowledge (PMBOK® Guide),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project management integrates people, processes, and resources to deliver value.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9A64725-0E70-368A-3755-0EEB9332FCD8}"/>
              </a:ext>
            </a:extLst>
          </p:cNvPr>
          <p:cNvSpPr txBox="1"/>
          <p:nvPr/>
        </p:nvSpPr>
        <p:spPr>
          <a:xfrm>
            <a:off x="1795524" y="136525"/>
            <a:ext cx="8600951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Managing the Project</a:t>
            </a:r>
            <a:endParaRPr kumimoji="0" lang="en-US" sz="30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24FBA54-9181-85F8-A414-BC9CB3828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87DE1EA-9628-62DD-42A8-1A7A74D167B5}"/>
              </a:ext>
            </a:extLst>
          </p:cNvPr>
          <p:cNvSpPr/>
          <p:nvPr/>
        </p:nvSpPr>
        <p:spPr>
          <a:xfrm>
            <a:off x="11795760" y="1050878"/>
            <a:ext cx="117856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55905019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>
          <a:extLst>
            <a:ext uri="{FF2B5EF4-FFF2-40B4-BE49-F238E27FC236}">
              <a16:creationId xmlns:a16="http://schemas.microsoft.com/office/drawing/2014/main" id="{BA188061-C6F4-E176-9496-AB7225B1E0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E72C315A-FACE-5268-0035-E85C2A33D2C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0" y="0"/>
            <a:ext cx="2255520" cy="113792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1A30098-8030-DF4F-62E1-2931EB116738}"/>
              </a:ext>
            </a:extLst>
          </p:cNvPr>
          <p:cNvSpPr txBox="1"/>
          <p:nvPr/>
        </p:nvSpPr>
        <p:spPr>
          <a:xfrm>
            <a:off x="1658364" y="210909"/>
            <a:ext cx="8600951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Managing the Project</a:t>
            </a:r>
            <a:endParaRPr kumimoji="0" lang="en-US" sz="30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5CFC105-FB24-2783-B46C-B3D2F65929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0732B38-A904-C573-8FAC-1BB42E5CED9E}"/>
              </a:ext>
            </a:extLst>
          </p:cNvPr>
          <p:cNvSpPr/>
          <p:nvPr/>
        </p:nvSpPr>
        <p:spPr>
          <a:xfrm>
            <a:off x="11795760" y="1050878"/>
            <a:ext cx="117856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15C2D1F-6451-49DD-C00C-6E11AFA88A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5408275"/>
              </p:ext>
            </p:extLst>
          </p:nvPr>
        </p:nvGraphicFramePr>
        <p:xfrm>
          <a:off x="233680" y="1479550"/>
          <a:ext cx="11450320" cy="4236720"/>
        </p:xfrm>
        <a:graphic>
          <a:graphicData uri="http://schemas.openxmlformats.org/drawingml/2006/table">
            <a:tbl>
              <a:tblPr/>
              <a:tblGrid>
                <a:gridCol w="4430061">
                  <a:extLst>
                    <a:ext uri="{9D8B030D-6E8A-4147-A177-3AD203B41FA5}">
                      <a16:colId xmlns:a16="http://schemas.microsoft.com/office/drawing/2014/main" val="938299914"/>
                    </a:ext>
                  </a:extLst>
                </a:gridCol>
                <a:gridCol w="7020259">
                  <a:extLst>
                    <a:ext uri="{9D8B030D-6E8A-4147-A177-3AD203B41FA5}">
                      <a16:colId xmlns:a16="http://schemas.microsoft.com/office/drawing/2014/main" val="83189523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/>
                        <a:t>Activity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/>
                        <a:t>Description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8235354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500" dirty="0"/>
                        <a:t>Scope Management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Define and control project deliverables.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4861254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500" dirty="0"/>
                        <a:t>Schedule Management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Develop and monitor the project timeline.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4180695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500" dirty="0"/>
                        <a:t>Cost Management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Estimate, budget, and control project costs.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0458883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500" dirty="0"/>
                        <a:t>Quality Management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Ensure deliverables meet specifications.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8995363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500" dirty="0"/>
                        <a:t>Resource Management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Allocate and manage people, equipment, and materials.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0774476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500" dirty="0"/>
                        <a:t>Risk Management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Identify, analyze, and respond to project risks.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1840411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500" dirty="0"/>
                        <a:t>Communication Management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Share project information with stakeholders.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149374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500" dirty="0"/>
                        <a:t>Performance Monitoring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Measure project progress using KPIs and reports.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432818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004652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>
          <a:extLst>
            <a:ext uri="{FF2B5EF4-FFF2-40B4-BE49-F238E27FC236}">
              <a16:creationId xmlns:a16="http://schemas.microsoft.com/office/drawing/2014/main" id="{94456249-2CC9-D830-A3BB-4CF9C9F010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1FFE60CA-7477-7F32-EC77-20AE0CBF267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" y="60603"/>
            <a:ext cx="2255520" cy="8546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EBA5699-EE0C-146A-F940-5A27F0820649}"/>
              </a:ext>
            </a:extLst>
          </p:cNvPr>
          <p:cNvSpPr txBox="1"/>
          <p:nvPr/>
        </p:nvSpPr>
        <p:spPr>
          <a:xfrm>
            <a:off x="267491" y="1601982"/>
            <a:ext cx="11528269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800" b="1" dirty="0"/>
              <a:t>Example</a:t>
            </a:r>
          </a:p>
          <a:p>
            <a:pPr>
              <a:buNone/>
            </a:pPr>
            <a:endParaRPr lang="en-US" sz="2800" b="1" dirty="0"/>
          </a:p>
          <a:p>
            <a:pPr>
              <a:buNone/>
            </a:pPr>
            <a:r>
              <a:rPr lang="en-US" sz="2600" b="1" dirty="0"/>
              <a:t>An ERP implementation project includes:</a:t>
            </a:r>
          </a:p>
          <a:p>
            <a:pPr>
              <a:buNone/>
            </a:pPr>
            <a:endParaRPr lang="en-US" sz="28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Developing a project schedule.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Assigning implementation teams.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Monitoring milestones.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Managing risks and issues.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Tracking project costs.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Delivering the system according to customer requirements.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E87064E-B753-6E55-E1C8-2B8A4D30320C}"/>
              </a:ext>
            </a:extLst>
          </p:cNvPr>
          <p:cNvSpPr txBox="1"/>
          <p:nvPr/>
        </p:nvSpPr>
        <p:spPr>
          <a:xfrm>
            <a:off x="1795524" y="136525"/>
            <a:ext cx="8600951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Managing the Project</a:t>
            </a:r>
            <a:endParaRPr kumimoji="0" lang="en-US" sz="30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A160A2E-E67E-5F0B-AFB5-F9D16D264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2CE4FCA-9CDF-7C09-4C65-53A5CEB3DDF5}"/>
              </a:ext>
            </a:extLst>
          </p:cNvPr>
          <p:cNvSpPr/>
          <p:nvPr/>
        </p:nvSpPr>
        <p:spPr>
          <a:xfrm>
            <a:off x="11795760" y="1050878"/>
            <a:ext cx="117856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57191454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>
          <a:extLst>
            <a:ext uri="{FF2B5EF4-FFF2-40B4-BE49-F238E27FC236}">
              <a16:creationId xmlns:a16="http://schemas.microsoft.com/office/drawing/2014/main" id="{2B8EA070-3220-5F87-D1EB-0BD7C594EE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F8CE8C76-25A6-CE71-A4E3-A95BDA3505E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" y="60603"/>
            <a:ext cx="2255520" cy="11104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4D39474-C543-D2BF-C56A-B9836DE381D2}"/>
              </a:ext>
            </a:extLst>
          </p:cNvPr>
          <p:cNvSpPr txBox="1"/>
          <p:nvPr/>
        </p:nvSpPr>
        <p:spPr>
          <a:xfrm>
            <a:off x="267491" y="1601982"/>
            <a:ext cx="11528269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800" b="1" dirty="0"/>
              <a:t>Definition</a:t>
            </a:r>
          </a:p>
          <a:p>
            <a:pPr>
              <a:buNone/>
            </a:pPr>
            <a:endParaRPr lang="en-US" sz="2800" b="1" dirty="0"/>
          </a:p>
          <a:p>
            <a:pPr>
              <a:buNone/>
            </a:pPr>
            <a:r>
              <a:rPr lang="en-US" sz="2800" dirty="0"/>
              <a:t>Relationship management focuses on creating and maintaining a </a:t>
            </a:r>
            <a:r>
              <a:rPr lang="en-US" sz="2800" b="1" dirty="0"/>
              <a:t>collaborative, transparent, and mutually beneficial partnership</a:t>
            </a:r>
            <a:r>
              <a:rPr lang="en-US" sz="2800" dirty="0"/>
              <a:t> between the contractor and the customer throughout the project life cycle.</a:t>
            </a:r>
          </a:p>
          <a:p>
            <a:pPr>
              <a:buNone/>
            </a:pPr>
            <a:endParaRPr lang="en-US" sz="2800" dirty="0"/>
          </a:p>
          <a:p>
            <a:pPr>
              <a:buNone/>
            </a:pPr>
            <a:r>
              <a:rPr lang="en-US" sz="2800" dirty="0"/>
              <a:t>Strong relationships improve communication, reduce conflicts, and contribute to project success.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2ECF185-2DC6-2042-71EE-A29427C4E0DF}"/>
              </a:ext>
            </a:extLst>
          </p:cNvPr>
          <p:cNvSpPr txBox="1"/>
          <p:nvPr/>
        </p:nvSpPr>
        <p:spPr>
          <a:xfrm>
            <a:off x="2384804" y="294712"/>
            <a:ext cx="860095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Managing the Contractor–Customer Relationship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ECBE146-13B9-95A0-C0CD-F4FBCEF08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FD9DA5E-D5C3-5273-BFC4-3094E1865121}"/>
              </a:ext>
            </a:extLst>
          </p:cNvPr>
          <p:cNvSpPr/>
          <p:nvPr/>
        </p:nvSpPr>
        <p:spPr>
          <a:xfrm>
            <a:off x="11795760" y="1050878"/>
            <a:ext cx="117856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8255983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>
          <a:extLst>
            <a:ext uri="{FF2B5EF4-FFF2-40B4-BE49-F238E27FC236}">
              <a16:creationId xmlns:a16="http://schemas.microsoft.com/office/drawing/2014/main" id="{5FC3CC2A-E879-1EF5-663B-26BB889349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727FD95C-1C4C-8CE9-53A0-3E88C9B9F7A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" y="60603"/>
            <a:ext cx="2255520" cy="85461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8B6ADB8-AA75-C3F8-B187-8BA0B3C91959}"/>
              </a:ext>
            </a:extLst>
          </p:cNvPr>
          <p:cNvSpPr txBox="1"/>
          <p:nvPr/>
        </p:nvSpPr>
        <p:spPr>
          <a:xfrm>
            <a:off x="2344164" y="210909"/>
            <a:ext cx="860095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Managing the Contractor–Customer Relationship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512D2A1-2DCF-916D-862C-185568A3A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0BA39E8-81FC-6342-074D-7DA231D7244D}"/>
              </a:ext>
            </a:extLst>
          </p:cNvPr>
          <p:cNvSpPr/>
          <p:nvPr/>
        </p:nvSpPr>
        <p:spPr>
          <a:xfrm>
            <a:off x="11795760" y="1050878"/>
            <a:ext cx="117856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A1A1538-1F45-F13A-FF9F-961CCD59FD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4531847"/>
              </p:ext>
            </p:extLst>
          </p:nvPr>
        </p:nvGraphicFramePr>
        <p:xfrm>
          <a:off x="269240" y="1394653"/>
          <a:ext cx="11435080" cy="4229259"/>
        </p:xfrm>
        <a:graphic>
          <a:graphicData uri="http://schemas.openxmlformats.org/drawingml/2006/table">
            <a:tbl>
              <a:tblPr/>
              <a:tblGrid>
                <a:gridCol w="4231640">
                  <a:extLst>
                    <a:ext uri="{9D8B030D-6E8A-4147-A177-3AD203B41FA5}">
                      <a16:colId xmlns:a16="http://schemas.microsoft.com/office/drawing/2014/main" val="1734198088"/>
                    </a:ext>
                  </a:extLst>
                </a:gridCol>
                <a:gridCol w="7203440">
                  <a:extLst>
                    <a:ext uri="{9D8B030D-6E8A-4147-A177-3AD203B41FA5}">
                      <a16:colId xmlns:a16="http://schemas.microsoft.com/office/drawing/2014/main" val="2697166980"/>
                    </a:ext>
                  </a:extLst>
                </a:gridCol>
              </a:tblGrid>
              <a:tr h="4659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b="1" dirty="0"/>
                        <a:t>Activity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b="1" dirty="0"/>
                        <a:t>Description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8014779"/>
                  </a:ext>
                </a:extLst>
              </a:tr>
              <a:tr h="4659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dirty="0"/>
                        <a:t>Communication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Conduct regular meetings and provide project updates.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2920693"/>
                  </a:ext>
                </a:extLst>
              </a:tr>
              <a:tr h="4659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dirty="0"/>
                        <a:t>Stakeholder Engagement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Involve key stakeholders in important decisions.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32758769"/>
                  </a:ext>
                </a:extLst>
              </a:tr>
              <a:tr h="28008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dirty="0"/>
                        <a:t>Conflict Resolution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Address disagreements early and constructively.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92747757"/>
                  </a:ext>
                </a:extLst>
              </a:tr>
              <a:tr h="8154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dirty="0"/>
                        <a:t>Performance Reviews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Evaluate contractor performance against agreed metrics.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8240668"/>
                  </a:ext>
                </a:extLst>
              </a:tr>
              <a:tr h="4659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dirty="0"/>
                        <a:t>Issue Management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Resolve problems before they escalate.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82118727"/>
                  </a:ext>
                </a:extLst>
              </a:tr>
              <a:tr h="4659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dirty="0"/>
                        <a:t>Change Discussions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Collaborate on evaluating and implementing changes.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16505275"/>
                  </a:ext>
                </a:extLst>
              </a:tr>
              <a:tr h="4659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dirty="0"/>
                        <a:t>Relationship Building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Foster teamwork and openness between parties.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46845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830327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>
          <a:extLst>
            <a:ext uri="{FF2B5EF4-FFF2-40B4-BE49-F238E27FC236}">
              <a16:creationId xmlns:a16="http://schemas.microsoft.com/office/drawing/2014/main" id="{25D7957B-CBEF-3966-84D2-FE28FFB077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BF858ECA-C982-FB8F-0B8A-03A63020C2F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" y="60603"/>
            <a:ext cx="2255520" cy="9902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D78F403-B4C8-24AB-F8AE-167176E010EE}"/>
              </a:ext>
            </a:extLst>
          </p:cNvPr>
          <p:cNvSpPr txBox="1"/>
          <p:nvPr/>
        </p:nvSpPr>
        <p:spPr>
          <a:xfrm>
            <a:off x="267491" y="1601982"/>
            <a:ext cx="11528269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800" b="1" dirty="0"/>
              <a:t>Example</a:t>
            </a:r>
          </a:p>
          <a:p>
            <a:pPr>
              <a:buNone/>
            </a:pPr>
            <a:endParaRPr lang="en-US" sz="2800" b="1" dirty="0"/>
          </a:p>
          <a:p>
            <a:pPr>
              <a:buNone/>
            </a:pPr>
            <a:r>
              <a:rPr lang="en-US" sz="2800" b="1" dirty="0"/>
              <a:t>In a road construction project:</a:t>
            </a:r>
          </a:p>
          <a:p>
            <a:pPr>
              <a:buNone/>
            </a:pPr>
            <a:endParaRPr lang="en-US" sz="28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Weekly meetings are held between the client and contractor.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Both parties review progress and discuss risks.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Design issues are resolved collaboratively.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Transparent communication helps avoid disputes and delays.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D8395F4-C05A-ECC2-2A6B-42BF9CCF9734}"/>
              </a:ext>
            </a:extLst>
          </p:cNvPr>
          <p:cNvSpPr txBox="1"/>
          <p:nvPr/>
        </p:nvSpPr>
        <p:spPr>
          <a:xfrm>
            <a:off x="2425444" y="294712"/>
            <a:ext cx="860095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Managing the Contractor–Customer Relationship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A961DDE-0DFE-4D4C-25D6-2BDCB0D41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415B288-83D6-1055-9B3C-F2A29C183339}"/>
              </a:ext>
            </a:extLst>
          </p:cNvPr>
          <p:cNvSpPr/>
          <p:nvPr/>
        </p:nvSpPr>
        <p:spPr>
          <a:xfrm>
            <a:off x="11795760" y="1050878"/>
            <a:ext cx="117856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15193625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>
          <a:extLst>
            <a:ext uri="{FF2B5EF4-FFF2-40B4-BE49-F238E27FC236}">
              <a16:creationId xmlns:a16="http://schemas.microsoft.com/office/drawing/2014/main" id="{8A94F0C6-CA91-A539-07F9-37592D1006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9C941D27-11E0-7AB3-EAA6-62D4788B344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-102681" y="59789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F1F4A1C-2F03-90D0-0F36-DB827F8AB72F}"/>
              </a:ext>
            </a:extLst>
          </p:cNvPr>
          <p:cNvSpPr txBox="1"/>
          <p:nvPr/>
        </p:nvSpPr>
        <p:spPr>
          <a:xfrm>
            <a:off x="197734" y="1734971"/>
            <a:ext cx="11344025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en-US" sz="2800" b="1" dirty="0"/>
              <a:t>Project change </a:t>
            </a:r>
            <a:r>
              <a:rPr lang="en-US" sz="2800" dirty="0"/>
              <a:t>is a normal and expected part of project management. 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lang="en-US" sz="2800" dirty="0"/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en-US" sz="2800" dirty="0"/>
              <a:t>The objective is </a:t>
            </a:r>
            <a:r>
              <a:rPr lang="en-US" sz="2800" b="1" dirty="0"/>
              <a:t>not to prevent change but to manage it systematically</a:t>
            </a:r>
            <a:r>
              <a:rPr lang="en-US" sz="2800" dirty="0"/>
              <a:t>.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lang="en-US" sz="2800" dirty="0"/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en-US" sz="2800" dirty="0"/>
              <a:t>A structured change management process ensures that changes contribute positively to project success while minimizing disruptions, controlling costs, maintaining schedules, and meeting stakeholder expectations.</a:t>
            </a:r>
            <a:endParaRPr kumimoji="0" lang="en-US" sz="2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43304B-A2DF-4497-15CD-3960D01ADABB}"/>
              </a:ext>
            </a:extLst>
          </p:cNvPr>
          <p:cNvSpPr txBox="1"/>
          <p:nvPr/>
        </p:nvSpPr>
        <p:spPr>
          <a:xfrm>
            <a:off x="1603020" y="305572"/>
            <a:ext cx="811784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Summary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AC1D322-9495-7D6B-E8B4-2EE9A89D6B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068CDE9-D36E-7426-301A-602BEEF4513A}"/>
              </a:ext>
            </a:extLst>
          </p:cNvPr>
          <p:cNvSpPr/>
          <p:nvPr/>
        </p:nvSpPr>
        <p:spPr>
          <a:xfrm>
            <a:off x="11633200" y="1050878"/>
            <a:ext cx="170861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5452345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>
          <a:extLst>
            <a:ext uri="{FF2B5EF4-FFF2-40B4-BE49-F238E27FC236}">
              <a16:creationId xmlns:a16="http://schemas.microsoft.com/office/drawing/2014/main" id="{8DCD94AE-3D6B-94C9-8305-E0AAE9BCC8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B163B20F-09C8-298D-15B6-2CA86DDFFC0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-102681" y="59789"/>
            <a:ext cx="2305141" cy="9910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3AC8A95-B40F-788A-B019-311E4BDCBA66}"/>
              </a:ext>
            </a:extLst>
          </p:cNvPr>
          <p:cNvSpPr txBox="1"/>
          <p:nvPr/>
        </p:nvSpPr>
        <p:spPr>
          <a:xfrm>
            <a:off x="65654" y="1191480"/>
            <a:ext cx="12126346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Sources: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Customers, regulations, technology, risks, suppliers, resources, and organizational changes.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Impacts: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Changes affect scope, schedule, cost, quality, resources, risks, procurement, and stakeholders.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Mitigation: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Use Integrated Change Control, impact analysis, risk management, communication, and documentation.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Pricing: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Apply appropriate pricing methods such as fixed price adjustments, unit rates, time and materials, or negotiated pricing.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Litigation: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Most disputes stem from unclear contracts, undocumented changes, payment issues, and delays; they can often be avoided through proper contract administration and documentation.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Excellence: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Organizations achieve superior project performance by implementing structured change management, engaging stakeholders, capturing lessons learned, and continuously improving their processes.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DB21708-31E0-94BF-3754-0F861510297A}"/>
              </a:ext>
            </a:extLst>
          </p:cNvPr>
          <p:cNvSpPr txBox="1"/>
          <p:nvPr/>
        </p:nvSpPr>
        <p:spPr>
          <a:xfrm>
            <a:off x="2037075" y="255070"/>
            <a:ext cx="811784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Summary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21B8DDF-84CF-58C0-E85E-1A99C9446B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D93B95A-7C56-CBC7-85FD-954635FB3783}"/>
              </a:ext>
            </a:extLst>
          </p:cNvPr>
          <p:cNvSpPr/>
          <p:nvPr/>
        </p:nvSpPr>
        <p:spPr>
          <a:xfrm>
            <a:off x="12039600" y="1191480"/>
            <a:ext cx="112776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74663020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>
          <a:extLst>
            <a:ext uri="{FF2B5EF4-FFF2-40B4-BE49-F238E27FC236}">
              <a16:creationId xmlns:a16="http://schemas.microsoft.com/office/drawing/2014/main" id="{D6DABCE9-BE47-3433-786B-1BAF8F8323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008F4A77-1053-C2FE-6A3D-81144105369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-102681" y="59789"/>
            <a:ext cx="2305141" cy="122037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9A81E0C-7652-ECBE-E849-A528CC667515}"/>
              </a:ext>
            </a:extLst>
          </p:cNvPr>
          <p:cNvSpPr txBox="1"/>
          <p:nvPr/>
        </p:nvSpPr>
        <p:spPr>
          <a:xfrm>
            <a:off x="136774" y="1694331"/>
            <a:ext cx="12126346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600" b="1" dirty="0"/>
              <a:t>To maximize the benefits and minimize the drawbacks of project changes, the PMBOK recommends:</a:t>
            </a:r>
          </a:p>
          <a:p>
            <a:pPr>
              <a:buNone/>
            </a:pPr>
            <a:endParaRPr lang="en-US" sz="2800" b="1" dirty="0"/>
          </a:p>
          <a:p>
            <a:pPr marL="342900" lvl="0" indent="-342900">
              <a:buFont typeface="+mj-lt"/>
              <a:buAutoNum type="arabicPeriod"/>
            </a:pPr>
            <a:r>
              <a:rPr lang="en-US" sz="2800" dirty="0"/>
              <a:t>Document every change request.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sz="2800" dirty="0"/>
              <a:t>Assess impacts on scope, schedule, cost, quality, resources, risks, procurement, and stakeholders.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sz="2800" dirty="0"/>
              <a:t>Obtain formal approval before implementation.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sz="2800" dirty="0"/>
              <a:t>Update project baselines and documentation.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sz="2800" dirty="0"/>
              <a:t>Communicate approved changes to all relevant stakeholders.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sz="2800" dirty="0"/>
              <a:t>Monitor implementation to ensure the change delivers the expected benefits.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A4FBED-7779-90D1-0015-C0B60D46749D}"/>
              </a:ext>
            </a:extLst>
          </p:cNvPr>
          <p:cNvSpPr txBox="1"/>
          <p:nvPr/>
        </p:nvSpPr>
        <p:spPr>
          <a:xfrm>
            <a:off x="2547900" y="336350"/>
            <a:ext cx="811784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PMBOK Recommendations for Managing Change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B739C9A-38DB-8AD9-50AF-F350BB112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9741D25-D685-5FCB-A046-CBA8A803749F}"/>
              </a:ext>
            </a:extLst>
          </p:cNvPr>
          <p:cNvSpPr/>
          <p:nvPr/>
        </p:nvSpPr>
        <p:spPr>
          <a:xfrm>
            <a:off x="11978640" y="1050878"/>
            <a:ext cx="112776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96704274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>
          <a:extLst>
            <a:ext uri="{FF2B5EF4-FFF2-40B4-BE49-F238E27FC236}">
              <a16:creationId xmlns:a16="http://schemas.microsoft.com/office/drawing/2014/main" id="{20910ADF-53A9-3898-6A87-83286B2379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DDA309DC-74BE-779E-0877-ABCC8F1F391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0" y="27198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00B0A77-A784-54C6-D2E4-E22091ABA23D}"/>
              </a:ext>
            </a:extLst>
          </p:cNvPr>
          <p:cNvSpPr txBox="1"/>
          <p:nvPr/>
        </p:nvSpPr>
        <p:spPr>
          <a:xfrm>
            <a:off x="214656" y="1275933"/>
            <a:ext cx="11428704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14350" indent="-514350" algn="just">
              <a:buAutoNum type="arabicPeriod"/>
            </a:pPr>
            <a:r>
              <a:rPr lang="en-US" sz="2800" b="1" dirty="0"/>
              <a:t>Widespread Adoption of AI &amp; Automation</a:t>
            </a:r>
          </a:p>
          <a:p>
            <a:pPr algn="just"/>
            <a:endParaRPr lang="en-US" sz="2800" b="1" dirty="0"/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800" dirty="0"/>
              <a:t>Artificial intelligence is now becoming a core tool in project management not just a “nice-to-have.” 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800" dirty="0"/>
              <a:t>AI-driven tools can automate routine tasks such as scheduling, resource allocation, progress tracking, reporting, and even risk detection. 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800" dirty="0"/>
              <a:t>Predictive analytics help forecast delays, resource bottlenecks, or cost overruns — giving project managers a chance to intervene before issues escalate.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800" dirty="0"/>
              <a:t>This automation and AI-assisted decision-making frees up more time for strategic tasks, innovation, and value-added leadership rather than repetitive admin work.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7E8D7AA-1265-9E78-EFE3-3D2B13FFFFD7}"/>
              </a:ext>
            </a:extLst>
          </p:cNvPr>
          <p:cNvSpPr txBox="1"/>
          <p:nvPr/>
        </p:nvSpPr>
        <p:spPr>
          <a:xfrm>
            <a:off x="2371849" y="174221"/>
            <a:ext cx="761035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Trends in Project Management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4FA61E9-A51E-3355-D137-1D203EA95E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44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35C444F-DC8C-AB8E-7BA5-E9B9FBBC3C31}"/>
              </a:ext>
            </a:extLst>
          </p:cNvPr>
          <p:cNvSpPr/>
          <p:nvPr/>
        </p:nvSpPr>
        <p:spPr>
          <a:xfrm>
            <a:off x="11734800" y="1081853"/>
            <a:ext cx="156464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72194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>
          <a:extLst>
            <a:ext uri="{FF2B5EF4-FFF2-40B4-BE49-F238E27FC236}">
              <a16:creationId xmlns:a16="http://schemas.microsoft.com/office/drawing/2014/main" id="{E0AB9A74-35B6-BDEF-9EB2-8550537488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E1BA62CD-39C0-7288-5A56-CAD60FBD8D6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0" y="27198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4ADFF26-6D7C-553E-53CE-6879BD8747CD}"/>
              </a:ext>
            </a:extLst>
          </p:cNvPr>
          <p:cNvSpPr txBox="1"/>
          <p:nvPr/>
        </p:nvSpPr>
        <p:spPr>
          <a:xfrm>
            <a:off x="311175" y="1275933"/>
            <a:ext cx="11139144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800" b="1" dirty="0"/>
              <a:t>2. Rise of Hybrid Methodologies (Agile + Traditional + Custom)</a:t>
            </a:r>
            <a:r>
              <a:rPr lang="en-US" sz="2800" b="1" dirty="0">
                <a:solidFill>
                  <a:srgbClr val="00B0F0"/>
                </a:solidFill>
              </a:rPr>
              <a:t>    </a:t>
            </a:r>
          </a:p>
          <a:p>
            <a:pPr algn="just"/>
            <a:endParaRPr lang="en-US" sz="2800" b="1" dirty="0">
              <a:solidFill>
                <a:srgbClr val="00B0F0"/>
              </a:solidFill>
            </a:endParaRPr>
          </a:p>
          <a:p>
            <a:pPr algn="just"/>
            <a:r>
              <a:rPr lang="en-US" sz="2800" dirty="0"/>
              <a:t>Rather than sticking strictly to classic Waterfall or strictly Agile, many teams now adopt “hybrid” frameworks — blending structure and predictability with flexibility and rapid iteration.</a:t>
            </a:r>
          </a:p>
          <a:p>
            <a:pPr algn="just"/>
            <a:endParaRPr lang="en-US" sz="2800" dirty="0"/>
          </a:p>
          <a:p>
            <a:pPr marL="514350" indent="-514350" algn="just">
              <a:buAutoNum type="arabicPeriod"/>
            </a:pPr>
            <a:r>
              <a:rPr lang="en-US" sz="2800" dirty="0"/>
              <a:t>Hybrid approaches allow tailoring based on project type — some parts follow Agile (flexible, iterative), other parts follow more traditional planning — useful especially in larger or more regulated projects.</a:t>
            </a:r>
          </a:p>
          <a:p>
            <a:pPr marL="514350" indent="-514350" algn="just">
              <a:buAutoNum type="arabicPeriod"/>
            </a:pPr>
            <a:endParaRPr lang="en-US" sz="2800" dirty="0"/>
          </a:p>
          <a:p>
            <a:pPr marL="514350" indent="-514350" algn="just">
              <a:buAutoNum type="arabicPeriod"/>
            </a:pPr>
            <a:r>
              <a:rPr lang="en-US" sz="2800" dirty="0"/>
              <a:t>This adaptability helps organizations respond to changing requirements, uncertainty, or evolving stakeholder needs more effectively.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18198D2-0685-0BC4-4F99-3AA5BB8377CE}"/>
              </a:ext>
            </a:extLst>
          </p:cNvPr>
          <p:cNvSpPr txBox="1"/>
          <p:nvPr/>
        </p:nvSpPr>
        <p:spPr>
          <a:xfrm>
            <a:off x="2371849" y="174221"/>
            <a:ext cx="761035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Trends in Project Management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51238FA-A467-9F51-9764-8B648C0842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45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DB835BE-1465-4214-7F8F-2CEFFF63C6EC}"/>
              </a:ext>
            </a:extLst>
          </p:cNvPr>
          <p:cNvSpPr/>
          <p:nvPr/>
        </p:nvSpPr>
        <p:spPr>
          <a:xfrm>
            <a:off x="11643360" y="1050878"/>
            <a:ext cx="156464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440576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>
          <a:extLst>
            <a:ext uri="{FF2B5EF4-FFF2-40B4-BE49-F238E27FC236}">
              <a16:creationId xmlns:a16="http://schemas.microsoft.com/office/drawing/2014/main" id="{D26ECA40-9DA5-D620-3A6D-3CDB4E102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A28C4A04-D567-870B-0398-16DC6B8705F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0" y="27198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FC49381-E26D-A523-4998-204D49D92481}"/>
              </a:ext>
            </a:extLst>
          </p:cNvPr>
          <p:cNvSpPr txBox="1"/>
          <p:nvPr/>
        </p:nvSpPr>
        <p:spPr>
          <a:xfrm>
            <a:off x="311175" y="1275933"/>
            <a:ext cx="11139144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800" b="1" dirty="0"/>
              <a:t>3. Remote &amp; Hybrid Work — and Distributed Teams</a:t>
            </a:r>
          </a:p>
          <a:p>
            <a:pPr algn="just"/>
            <a:endParaRPr lang="en-US" sz="2800" dirty="0"/>
          </a:p>
          <a:p>
            <a:pPr algn="just"/>
            <a:r>
              <a:rPr lang="en-US" sz="2800" dirty="0"/>
              <a:t>Remote or hybrid team setups have become a permanent fixture. Managers now often handle teams distributed across locations and time zones. </a:t>
            </a:r>
          </a:p>
          <a:p>
            <a:pPr algn="just"/>
            <a:endParaRPr lang="en-US" sz="2800" dirty="0"/>
          </a:p>
          <a:p>
            <a:pPr algn="just"/>
            <a:r>
              <a:rPr lang="en-US" sz="2800" dirty="0"/>
              <a:t>This drives the need for strong digital collaboration tools, real-time (or asynchronous) communication, and virtual leadership skills.</a:t>
            </a:r>
          </a:p>
          <a:p>
            <a:pPr algn="just"/>
            <a:endParaRPr lang="en-US" sz="2800" dirty="0"/>
          </a:p>
          <a:p>
            <a:pPr algn="just"/>
            <a:r>
              <a:rPr lang="en-US" sz="2800" dirty="0"/>
              <a:t>Project management tools increasingly support cloud-based workflows, shared dashboards, and integrations making coordination easier regardless of physical location.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5645E71-F0F8-B986-567A-0BE5237B670B}"/>
              </a:ext>
            </a:extLst>
          </p:cNvPr>
          <p:cNvSpPr txBox="1"/>
          <p:nvPr/>
        </p:nvSpPr>
        <p:spPr>
          <a:xfrm>
            <a:off x="2371849" y="174221"/>
            <a:ext cx="761035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Trends in Project Management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0B8E779-807D-3F77-C26D-FB42ADC63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46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72700E7-6A80-279D-6F17-367DEBE9DC09}"/>
              </a:ext>
            </a:extLst>
          </p:cNvPr>
          <p:cNvSpPr/>
          <p:nvPr/>
        </p:nvSpPr>
        <p:spPr>
          <a:xfrm>
            <a:off x="11643360" y="1050878"/>
            <a:ext cx="156464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760467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>
          <a:extLst>
            <a:ext uri="{FF2B5EF4-FFF2-40B4-BE49-F238E27FC236}">
              <a16:creationId xmlns:a16="http://schemas.microsoft.com/office/drawing/2014/main" id="{D3F25B73-62BD-B845-F27F-1FF4320073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21B5EF36-AC32-1630-D5E9-EC2B3BA091A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0" y="27198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B4E1C4C-6815-6455-146C-072840C33FBC}"/>
              </a:ext>
            </a:extLst>
          </p:cNvPr>
          <p:cNvSpPr txBox="1"/>
          <p:nvPr/>
        </p:nvSpPr>
        <p:spPr>
          <a:xfrm>
            <a:off x="189255" y="1164134"/>
            <a:ext cx="11454105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800" b="1" dirty="0"/>
              <a:t>4. Sustainability and ESG Integration</a:t>
            </a:r>
          </a:p>
          <a:p>
            <a:pPr>
              <a:buNone/>
            </a:pPr>
            <a:r>
              <a:rPr lang="en-US" sz="2800" dirty="0"/>
              <a:t>Environmental, Social, and Governance (ESG) considerations are becoming part of project planning and execution.</a:t>
            </a:r>
          </a:p>
          <a:p>
            <a:pPr>
              <a:buNone/>
            </a:pPr>
            <a:r>
              <a:rPr lang="en-US" sz="2800" b="1" dirty="0"/>
              <a:t>Examples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Green construction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Renewable energy projects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Waste reduction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Sustainable procurement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Carbon footprint reduction </a:t>
            </a:r>
          </a:p>
          <a:p>
            <a:pPr>
              <a:buNone/>
            </a:pPr>
            <a:r>
              <a:rPr lang="en-US" sz="2800" b="1" dirty="0"/>
              <a:t>Benefits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Regulatory compliance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Corporate reputation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Long-term value creation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78E0091-B25C-D4E9-2CA9-EFD9A8A1CD1A}"/>
              </a:ext>
            </a:extLst>
          </p:cNvPr>
          <p:cNvSpPr txBox="1"/>
          <p:nvPr/>
        </p:nvSpPr>
        <p:spPr>
          <a:xfrm>
            <a:off x="2371849" y="174221"/>
            <a:ext cx="761035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Trends in Project Management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CAF4D45-1657-4E32-35E7-50A611A6A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47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9889A4F-FD5B-1821-3E45-BBA2EDE2BE2D}"/>
              </a:ext>
            </a:extLst>
          </p:cNvPr>
          <p:cNvSpPr/>
          <p:nvPr/>
        </p:nvSpPr>
        <p:spPr>
          <a:xfrm>
            <a:off x="11643360" y="1050878"/>
            <a:ext cx="156464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004954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>
          <a:extLst>
            <a:ext uri="{FF2B5EF4-FFF2-40B4-BE49-F238E27FC236}">
              <a16:creationId xmlns:a16="http://schemas.microsoft.com/office/drawing/2014/main" id="{7C250EB3-4673-8221-5728-A289EDCF81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0BDE5F2A-3592-F8AA-521B-163BE406CFC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0" y="-71564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DC1D366-BD9C-7FC6-E45A-FE1DC5320208}"/>
              </a:ext>
            </a:extLst>
          </p:cNvPr>
          <p:cNvSpPr txBox="1"/>
          <p:nvPr/>
        </p:nvSpPr>
        <p:spPr>
          <a:xfrm>
            <a:off x="267347" y="1495774"/>
            <a:ext cx="11657305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800" b="1" dirty="0"/>
              <a:t>5. Cybersecurity and Digital Risk Management</a:t>
            </a:r>
          </a:p>
          <a:p>
            <a:pPr>
              <a:buNone/>
            </a:pPr>
            <a:endParaRPr lang="en-US" sz="2800" dirty="0"/>
          </a:p>
          <a:p>
            <a:pPr>
              <a:buNone/>
            </a:pPr>
            <a:r>
              <a:rPr lang="en-US" sz="2800" dirty="0"/>
              <a:t>As projects become increasingly digital, protecting project information has become a priority.</a:t>
            </a:r>
          </a:p>
          <a:p>
            <a:pPr>
              <a:buNone/>
            </a:pPr>
            <a:r>
              <a:rPr lang="en-US" sz="2800" b="1" dirty="0"/>
              <a:t>Focus Areas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Data security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Access control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Cyber risk assessment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800" dirty="0"/>
              <a:t>Secure collaboration platforms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15D001E-00EB-477B-DA30-65A8AF48B6EE}"/>
              </a:ext>
            </a:extLst>
          </p:cNvPr>
          <p:cNvSpPr txBox="1"/>
          <p:nvPr/>
        </p:nvSpPr>
        <p:spPr>
          <a:xfrm>
            <a:off x="2371849" y="174221"/>
            <a:ext cx="761035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Trends in Project Management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21F5FC2-6644-737C-9F93-CC4F472747DD}"/>
              </a:ext>
            </a:extLst>
          </p:cNvPr>
          <p:cNvSpPr/>
          <p:nvPr/>
        </p:nvSpPr>
        <p:spPr>
          <a:xfrm>
            <a:off x="11744960" y="1004779"/>
            <a:ext cx="156464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666912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>
          <a:extLst>
            <a:ext uri="{FF2B5EF4-FFF2-40B4-BE49-F238E27FC236}">
              <a16:creationId xmlns:a16="http://schemas.microsoft.com/office/drawing/2014/main" id="{A31E8C48-F637-65AB-8536-55D108732E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3ED5B273-0C41-BE35-0D81-F55F0ED1856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0" y="-71564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C451FB3-5C7E-E1B5-BD06-E1A6D0D6C82E}"/>
              </a:ext>
            </a:extLst>
          </p:cNvPr>
          <p:cNvSpPr txBox="1"/>
          <p:nvPr/>
        </p:nvSpPr>
        <p:spPr>
          <a:xfrm>
            <a:off x="172720" y="1227501"/>
            <a:ext cx="11708105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/>
              <a:t>6. Emphasis on Collaboration, Communication &amp; Stakeholder Engagement</a:t>
            </a:r>
          </a:p>
          <a:p>
            <a:endParaRPr lang="en-US" sz="2800" dirty="0"/>
          </a:p>
          <a:p>
            <a:r>
              <a:rPr lang="en-US" sz="2800" dirty="0"/>
              <a:t>-With distributed teams and hybrid work, collaboration tools, transparent communication, and stakeholder engagement become critical for success. </a:t>
            </a:r>
          </a:p>
          <a:p>
            <a:endParaRPr lang="en-US" sz="2800" dirty="0"/>
          </a:p>
          <a:p>
            <a:r>
              <a:rPr lang="en-US" sz="2800" dirty="0"/>
              <a:t>-As projects and stakeholders grow more diverse, cross-functional collaboration (across departments, disciplines) is increasingly important. </a:t>
            </a:r>
          </a:p>
          <a:p>
            <a:endParaRPr lang="en-US" sz="2800" dirty="0"/>
          </a:p>
          <a:p>
            <a:r>
              <a:rPr lang="en-US" sz="2800" dirty="0"/>
              <a:t>-Virtual collaboration — real-time dashboards, remote updates, asynchronous progress tracking — is now standard rather than exceptional.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8242535-7D75-5F75-7911-058DAD40EDA1}"/>
              </a:ext>
            </a:extLst>
          </p:cNvPr>
          <p:cNvSpPr txBox="1"/>
          <p:nvPr/>
        </p:nvSpPr>
        <p:spPr>
          <a:xfrm>
            <a:off x="2371849" y="174221"/>
            <a:ext cx="761035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Trends in Project Management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DD35B71-B631-28A2-3F65-26D8209DD9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49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BCF3468-15E9-F6DB-E9A8-603A84FA52B0}"/>
              </a:ext>
            </a:extLst>
          </p:cNvPr>
          <p:cNvSpPr/>
          <p:nvPr/>
        </p:nvSpPr>
        <p:spPr>
          <a:xfrm>
            <a:off x="11805920" y="1050878"/>
            <a:ext cx="140208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722069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>
          <a:extLst>
            <a:ext uri="{FF2B5EF4-FFF2-40B4-BE49-F238E27FC236}">
              <a16:creationId xmlns:a16="http://schemas.microsoft.com/office/drawing/2014/main" id="{B4042378-7DAF-C6F1-75CB-86CECC296C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EEF7B84-907D-3DD4-10B5-1C7D297DC60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" y="-71563"/>
            <a:ext cx="2245360" cy="97247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CC906CF-E68F-C3F5-87AA-641602E29AA7}"/>
              </a:ext>
            </a:extLst>
          </p:cNvPr>
          <p:cNvSpPr txBox="1"/>
          <p:nvPr/>
        </p:nvSpPr>
        <p:spPr>
          <a:xfrm>
            <a:off x="2504184" y="122287"/>
            <a:ext cx="761035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Summary of key trends in project management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A9FF702-B757-9349-F2B9-AD89363E44ED}"/>
              </a:ext>
            </a:extLst>
          </p:cNvPr>
          <p:cNvSpPr/>
          <p:nvPr/>
        </p:nvSpPr>
        <p:spPr>
          <a:xfrm>
            <a:off x="11744960" y="1004779"/>
            <a:ext cx="1564640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4D8E39E-99D9-AFDE-9A4B-8A849F3E60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5963241"/>
              </p:ext>
            </p:extLst>
          </p:nvPr>
        </p:nvGraphicFramePr>
        <p:xfrm>
          <a:off x="274320" y="900912"/>
          <a:ext cx="12070080" cy="6017024"/>
        </p:xfrm>
        <a:graphic>
          <a:graphicData uri="http://schemas.openxmlformats.org/drawingml/2006/table">
            <a:tbl>
              <a:tblPr/>
              <a:tblGrid>
                <a:gridCol w="4439920">
                  <a:extLst>
                    <a:ext uri="{9D8B030D-6E8A-4147-A177-3AD203B41FA5}">
                      <a16:colId xmlns:a16="http://schemas.microsoft.com/office/drawing/2014/main" val="129720915"/>
                    </a:ext>
                  </a:extLst>
                </a:gridCol>
                <a:gridCol w="7630160">
                  <a:extLst>
                    <a:ext uri="{9D8B030D-6E8A-4147-A177-3AD203B41FA5}">
                      <a16:colId xmlns:a16="http://schemas.microsoft.com/office/drawing/2014/main" val="2495879297"/>
                    </a:ext>
                  </a:extLst>
                </a:gridCol>
              </a:tblGrid>
              <a:tr h="3956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/>
                        <a:t>Trend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/>
                        <a:t>Impact on Project Management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85646079"/>
                  </a:ext>
                </a:extLst>
              </a:tr>
              <a:tr h="3956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Agile and Hybrid Methods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Greater flexibility and faster delivery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07640098"/>
                  </a:ext>
                </a:extLst>
              </a:tr>
              <a:tr h="3956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Artificial Intelligence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Better forecasting and automation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36250730"/>
                  </a:ext>
                </a:extLst>
              </a:tr>
              <a:tr h="3956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Digital Collaboration Tools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Improved teamwork and communication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35674044"/>
                  </a:ext>
                </a:extLst>
              </a:tr>
              <a:tr h="3956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Data Analytics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Data-driven decision-making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9332051"/>
                  </a:ext>
                </a:extLst>
              </a:tr>
              <a:tr h="3956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Sustainability (ESG)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Responsible and sustainable project delivery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4924541"/>
                  </a:ext>
                </a:extLst>
              </a:tr>
              <a:tr h="3956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Remote Teams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Increased global collaboration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04650578"/>
                  </a:ext>
                </a:extLst>
              </a:tr>
              <a:tr h="3956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Advanced Risk Management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Better project resilience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36097819"/>
                  </a:ext>
                </a:extLst>
              </a:tr>
              <a:tr h="3956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Stakeholder Engagement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Higher customer satisfaction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52834166"/>
                  </a:ext>
                </a:extLst>
              </a:tr>
              <a:tr h="3956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Value Delivery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Focus on business outcomes rather than outputs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88203041"/>
                  </a:ext>
                </a:extLst>
              </a:tr>
              <a:tr h="3956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Cybersecurity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Better protection of project data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6761317"/>
                  </a:ext>
                </a:extLst>
              </a:tr>
              <a:tr h="3956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Portfolio Management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Improved strategic alignment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43274615"/>
                  </a:ext>
                </a:extLst>
              </a:tr>
              <a:tr h="6785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Leadership and Soft Skills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Stronger team performance and stakeholder relationships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252389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478733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16E5FF-6C88-39A4-F598-371067A681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8E37B816-B933-89D3-34DB-07F754AD67F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-71121" y="85485"/>
            <a:ext cx="3833699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6BF8E864-9E3C-3915-25A3-82EB729B1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ED821E5A-6A0A-4202-FF89-9C127FAF5DD1}"/>
              </a:ext>
            </a:extLst>
          </p:cNvPr>
          <p:cNvSpPr/>
          <p:nvPr/>
        </p:nvSpPr>
        <p:spPr>
          <a:xfrm rot="16200000" flipV="1">
            <a:off x="-1675749" y="4143642"/>
            <a:ext cx="5573486" cy="2221992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srgbClr val="669BBC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6E9DCE-CDF7-3BD4-98BF-FEC6B3816915}"/>
              </a:ext>
            </a:extLst>
          </p:cNvPr>
          <p:cNvSpPr txBox="1"/>
          <p:nvPr/>
        </p:nvSpPr>
        <p:spPr>
          <a:xfrm>
            <a:off x="3185160" y="937417"/>
            <a:ext cx="5821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/>
                <a:ea typeface="Times New Roman"/>
                <a:cs typeface="Times New Roman"/>
                <a:sym typeface="Times New Roman"/>
              </a:rPr>
              <a:t>Summary of Learning Objectives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6F1D526-3E1F-0709-3901-361933DF542F}"/>
              </a:ext>
            </a:extLst>
          </p:cNvPr>
          <p:cNvSpPr txBox="1"/>
          <p:nvPr/>
        </p:nvSpPr>
        <p:spPr>
          <a:xfrm>
            <a:off x="2221991" y="2119543"/>
            <a:ext cx="100584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Define project change. 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Explain why changes occur during projects. 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Understand the importance of effective change management. 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Recognize the impact of uncontrolled changes on project success.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Describe how changes may impact the project.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Times New Roman"/>
                <a:cs typeface="Times New Roman"/>
                <a:sym typeface="Times New Roman"/>
              </a:rPr>
              <a:t>Explaining the best ways of managing contracts.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Times New Roman"/>
                <a:cs typeface="Times New Roman"/>
                <a:sym typeface="Times New Roman"/>
              </a:rPr>
              <a:t>Describe the best ways of managing the project.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Times New Roman"/>
                <a:cs typeface="Times New Roman"/>
                <a:sym typeface="Times New Roman"/>
              </a:rPr>
              <a:t>Discuss how to manage the contractor-customer relationship.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Times New Roman"/>
                <a:cs typeface="Times New Roman"/>
                <a:sym typeface="Times New Roman"/>
              </a:rPr>
              <a:t>Key Trends in Project Management.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9B20292-1D8C-8DD6-5E8A-B4CCA0145650}"/>
              </a:ext>
            </a:extLst>
          </p:cNvPr>
          <p:cNvSpPr txBox="1"/>
          <p:nvPr/>
        </p:nvSpPr>
        <p:spPr>
          <a:xfrm>
            <a:off x="3437433" y="132961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Chapter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8EAADCF5-E6E3-08E2-66FC-0B49C4E8E3F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13167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812800"/>
            <a:ext cx="4128422" cy="55362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80430" y="1066801"/>
            <a:ext cx="11894117" cy="569861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lvl="0" indent="-457200" algn="just">
              <a:buFont typeface="Wingdings" panose="05000000000000000000" pitchFamily="2" charset="2"/>
              <a:buChar char="Ø"/>
              <a:defRPr/>
            </a:pPr>
            <a:endParaRPr lang="en-US" sz="2600" dirty="0">
              <a:solidFill>
                <a:prstClr val="black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457200" lvl="0" indent="-457200" algn="just">
              <a:buFont typeface="Wingdings" panose="05000000000000000000" pitchFamily="2" charset="2"/>
              <a:buChar char="Ø"/>
              <a:defRPr/>
            </a:pPr>
            <a:endParaRPr lang="en-US" sz="2600" dirty="0">
              <a:solidFill>
                <a:prstClr val="black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457200" lvl="0" indent="-457200" algn="just">
              <a:buFont typeface="Wingdings" panose="05000000000000000000" pitchFamily="2" charset="2"/>
              <a:buChar char="Ø"/>
              <a:defRPr/>
            </a:pPr>
            <a:r>
              <a:rPr lang="en-US" sz="2600" dirty="0">
                <a:solidFill>
                  <a:prstClr val="black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Morris, P. W., &amp; Pinto, J. K. (Eds.). (2007). The Wiley guide to project technology, supply chain, and procurement management (Vol. 4). John Wiley &amp; Sons.</a:t>
            </a:r>
          </a:p>
          <a:p>
            <a:pPr lvl="0" algn="just">
              <a:defRPr/>
            </a:pPr>
            <a:endParaRPr lang="en-US" sz="2600" dirty="0">
              <a:solidFill>
                <a:prstClr val="black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457200" lvl="0" indent="-457200" algn="just">
              <a:buFont typeface="Wingdings" panose="05000000000000000000" pitchFamily="2" charset="2"/>
              <a:buChar char="Ø"/>
              <a:defRPr/>
            </a:pPr>
            <a:r>
              <a:rPr lang="en-US" sz="2600" dirty="0">
                <a:solidFill>
                  <a:prstClr val="black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Schwalbe, K. (2015). Information technology project management. Cengage Learning.</a:t>
            </a:r>
          </a:p>
          <a:p>
            <a:pPr lvl="0" algn="just">
              <a:defRPr/>
            </a:pPr>
            <a:endParaRPr lang="en-US" sz="2600" dirty="0">
              <a:solidFill>
                <a:prstClr val="black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457200" lvl="0" indent="-457200" algn="just">
              <a:buFont typeface="Wingdings" panose="05000000000000000000" pitchFamily="2" charset="2"/>
              <a:buChar char="Ø"/>
              <a:defRPr/>
            </a:pPr>
            <a:r>
              <a:rPr lang="en-US" sz="26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Baily, P., Farmer, D., Crocker, B., Jessop, D., &amp; Jones, D. (2008). </a:t>
            </a:r>
            <a:r>
              <a:rPr lang="en-US" sz="26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Procurement principles and management</a:t>
            </a:r>
            <a:r>
              <a:rPr lang="en-US" sz="26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Pearson Education.</a:t>
            </a:r>
            <a:endParaRPr lang="en-US" sz="2600" dirty="0">
              <a:solidFill>
                <a:prstClr val="black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lvl="0" algn="just">
              <a:defRPr/>
            </a:pPr>
            <a:endParaRPr lang="en-US" sz="2600" dirty="0">
              <a:solidFill>
                <a:prstClr val="black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457200" lvl="0" indent="-457200" algn="just">
              <a:buFont typeface="Wingdings" panose="05000000000000000000" pitchFamily="2" charset="2"/>
              <a:buChar char="Ø"/>
              <a:defRPr/>
            </a:pPr>
            <a:r>
              <a:rPr lang="en-US" sz="2600" dirty="0">
                <a:solidFill>
                  <a:prstClr val="black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Supply Chain Council</a:t>
            </a:r>
          </a:p>
          <a:p>
            <a:pPr marL="457200" lvl="0" indent="-457200" algn="just">
              <a:buFont typeface="Wingdings" panose="05000000000000000000" pitchFamily="2" charset="2"/>
              <a:buChar char="Ø"/>
              <a:defRPr/>
            </a:pPr>
            <a:endParaRPr lang="en-US" sz="2600" dirty="0">
              <a:solidFill>
                <a:prstClr val="black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  <a:defRPr/>
            </a:pPr>
            <a:r>
              <a:rPr lang="en-US" sz="2800" dirty="0">
                <a:solidFill>
                  <a:prstClr val="black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PMBOK® Guide (Project Management Body of Knowledge),</a:t>
            </a:r>
          </a:p>
          <a:p>
            <a:pPr marL="457200" lvl="0" indent="-457200" algn="just">
              <a:buFont typeface="Wingdings" panose="05000000000000000000" pitchFamily="2" charset="2"/>
              <a:buChar char="Ø"/>
              <a:defRPr/>
            </a:pPr>
            <a:endParaRPr lang="en-US" sz="2600" dirty="0">
              <a:solidFill>
                <a:prstClr val="black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457200" lvl="0" indent="-457200" algn="just">
              <a:buFont typeface="Wingdings" panose="05000000000000000000" pitchFamily="2" charset="2"/>
              <a:buChar char="Ø"/>
              <a:defRPr/>
            </a:pPr>
            <a:endParaRPr lang="en-US" sz="2600" dirty="0">
              <a:solidFill>
                <a:prstClr val="black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17452" y="0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3125863" y="92588"/>
            <a:ext cx="5940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Essential Reference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18090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1195344" y="3719266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2">
      <a:majorFont>
        <a:latin typeface="Times New Roman"/>
        <a:ea typeface=""/>
        <a:cs typeface="Times New Roman"/>
      </a:majorFont>
      <a:minorFont>
        <a:latin typeface="Times New Roman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d34e7bbcb48818fd0d833e9894516321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a86f5df151fbcf5ce167cf3c41d5309a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7E276FE3-9A11-4A77-84FE-D08537D7235E}"/>
</file>

<file path=customXml/itemProps2.xml><?xml version="1.0" encoding="utf-8"?>
<ds:datastoreItem xmlns:ds="http://schemas.openxmlformats.org/officeDocument/2006/customXml" ds:itemID="{67E10739-B957-4A5E-9B10-F98861947162}"/>
</file>

<file path=customXml/itemProps3.xml><?xml version="1.0" encoding="utf-8"?>
<ds:datastoreItem xmlns:ds="http://schemas.openxmlformats.org/officeDocument/2006/customXml" ds:itemID="{6FC99F27-63DD-4B59-9AF7-A14B15CEBD4B}"/>
</file>

<file path=docProps/app.xml><?xml version="1.0" encoding="utf-8"?>
<Properties xmlns="http://schemas.openxmlformats.org/officeDocument/2006/extended-properties" xmlns:vt="http://schemas.openxmlformats.org/officeDocument/2006/docPropsVTypes">
  <TotalTime>10833</TotalTime>
  <Words>3984</Words>
  <Application>Microsoft Office PowerPoint</Application>
  <PresentationFormat>Widescreen</PresentationFormat>
  <Paragraphs>701</Paragraphs>
  <Slides>53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53</vt:i4>
      </vt:variant>
    </vt:vector>
  </HeadingPairs>
  <TitlesOfParts>
    <vt:vector size="61" baseType="lpstr">
      <vt:lpstr>Arial</vt:lpstr>
      <vt:lpstr>Arial Black</vt:lpstr>
      <vt:lpstr>Calibri</vt:lpstr>
      <vt:lpstr>Calibri Light</vt:lpstr>
      <vt:lpstr>Times New Roman</vt:lpstr>
      <vt:lpstr>Wingdings</vt:lpstr>
      <vt:lpstr>Office Theme</vt:lpstr>
      <vt:lpstr>1_Office Theme</vt:lpstr>
      <vt:lpstr>PowerPoint Presentation</vt:lpstr>
      <vt:lpstr>PowerPoint Presentation</vt:lpstr>
      <vt:lpstr>PowerPoint Presentation</vt:lpstr>
      <vt:lpstr>Meaning of Project Change (PMBOK)</vt:lpstr>
      <vt:lpstr>What is Project Change?</vt:lpstr>
      <vt:lpstr>Importance of Managing Project Change</vt:lpstr>
      <vt:lpstr>Importance of Managing Project Change</vt:lpstr>
      <vt:lpstr>Examples of Project Changes</vt:lpstr>
      <vt:lpstr>Examples of Project Changes</vt:lpstr>
      <vt:lpstr>Areas Affected by Project Changes</vt:lpstr>
      <vt:lpstr>Areas Affected by Project Changes</vt:lpstr>
      <vt:lpstr>Areas Affected by Project Changes</vt:lpstr>
      <vt:lpstr>Areas Affected by Project Changes</vt:lpstr>
      <vt:lpstr>Areas Affected by Project Changes</vt:lpstr>
      <vt:lpstr>Areas Affected by Project Changes</vt:lpstr>
      <vt:lpstr>Examples of Project Changes</vt:lpstr>
      <vt:lpstr>Examples of Project Changes</vt:lpstr>
      <vt:lpstr>Examples of Project Changes</vt:lpstr>
      <vt:lpstr>Examples of Project Changes</vt:lpstr>
      <vt:lpstr>Positive Impacts of Project Changes</vt:lpstr>
      <vt:lpstr>Negative Impacts of Project Changes</vt:lpstr>
      <vt:lpstr>Mitigation Strategies</vt:lpstr>
      <vt:lpstr>Litigation (Claims and Disputes)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Dr.Tarek</dc:creator>
  <cp:lastModifiedBy>Dr.Tarek Mohamed</cp:lastModifiedBy>
  <cp:revision>220</cp:revision>
  <dcterms:created xsi:type="dcterms:W3CDTF">2023-04-29T09:08:23Z</dcterms:created>
  <dcterms:modified xsi:type="dcterms:W3CDTF">2026-08-05T03:08:46Z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