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53"/>
  </p:notesMasterIdLst>
  <p:sldIdLst>
    <p:sldId id="480" r:id="rId5"/>
    <p:sldId id="482" r:id="rId6"/>
    <p:sldId id="259" r:id="rId7"/>
    <p:sldId id="261" r:id="rId8"/>
    <p:sldId id="262" r:id="rId9"/>
    <p:sldId id="263" r:id="rId10"/>
    <p:sldId id="264" r:id="rId11"/>
    <p:sldId id="265" r:id="rId12"/>
    <p:sldId id="266" r:id="rId13"/>
    <p:sldId id="267" r:id="rId14"/>
    <p:sldId id="268" r:id="rId15"/>
    <p:sldId id="269" r:id="rId16"/>
    <p:sldId id="483" r:id="rId17"/>
    <p:sldId id="272" r:id="rId18"/>
    <p:sldId id="273" r:id="rId19"/>
    <p:sldId id="274" r:id="rId20"/>
    <p:sldId id="275" r:id="rId21"/>
    <p:sldId id="484" r:id="rId22"/>
    <p:sldId id="278" r:id="rId23"/>
    <p:sldId id="279" r:id="rId24"/>
    <p:sldId id="280" r:id="rId25"/>
    <p:sldId id="281" r:id="rId26"/>
    <p:sldId id="282" r:id="rId27"/>
    <p:sldId id="283" r:id="rId28"/>
    <p:sldId id="284" r:id="rId29"/>
    <p:sldId id="285" r:id="rId30"/>
    <p:sldId id="286" r:id="rId31"/>
    <p:sldId id="288" r:id="rId32"/>
    <p:sldId id="287" r:id="rId33"/>
    <p:sldId id="289" r:id="rId34"/>
    <p:sldId id="290" r:id="rId35"/>
    <p:sldId id="291" r:id="rId36"/>
    <p:sldId id="292" r:id="rId37"/>
    <p:sldId id="293" r:id="rId38"/>
    <p:sldId id="294" r:id="rId39"/>
    <p:sldId id="295" r:id="rId40"/>
    <p:sldId id="296" r:id="rId41"/>
    <p:sldId id="297" r:id="rId42"/>
    <p:sldId id="298" r:id="rId43"/>
    <p:sldId id="299" r:id="rId44"/>
    <p:sldId id="305" r:id="rId45"/>
    <p:sldId id="485" r:id="rId46"/>
    <p:sldId id="307" r:id="rId47"/>
    <p:sldId id="300" r:id="rId48"/>
    <p:sldId id="301" r:id="rId49"/>
    <p:sldId id="486" r:id="rId50"/>
    <p:sldId id="304" r:id="rId51"/>
    <p:sldId id="349" r:id="rId5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82"/>
            <p14:sldId id="259"/>
            <p14:sldId id="261"/>
            <p14:sldId id="262"/>
            <p14:sldId id="263"/>
            <p14:sldId id="264"/>
            <p14:sldId id="265"/>
            <p14:sldId id="266"/>
            <p14:sldId id="267"/>
            <p14:sldId id="268"/>
            <p14:sldId id="269"/>
            <p14:sldId id="483"/>
            <p14:sldId id="272"/>
            <p14:sldId id="273"/>
            <p14:sldId id="274"/>
            <p14:sldId id="275"/>
            <p14:sldId id="484"/>
            <p14:sldId id="278"/>
            <p14:sldId id="279"/>
            <p14:sldId id="280"/>
            <p14:sldId id="281"/>
            <p14:sldId id="282"/>
            <p14:sldId id="283"/>
            <p14:sldId id="284"/>
            <p14:sldId id="285"/>
            <p14:sldId id="286"/>
            <p14:sldId id="288"/>
            <p14:sldId id="287"/>
            <p14:sldId id="289"/>
            <p14:sldId id="290"/>
            <p14:sldId id="291"/>
            <p14:sldId id="292"/>
            <p14:sldId id="293"/>
            <p14:sldId id="294"/>
            <p14:sldId id="295"/>
            <p14:sldId id="296"/>
            <p14:sldId id="297"/>
            <p14:sldId id="298"/>
            <p14:sldId id="299"/>
            <p14:sldId id="305"/>
            <p14:sldId id="485"/>
            <p14:sldId id="307"/>
            <p14:sldId id="300"/>
            <p14:sldId id="301"/>
            <p14:sldId id="486"/>
            <p14:sldId id="304"/>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7" d="100"/>
          <a:sy n="67" d="100"/>
        </p:scale>
        <p:origin x="834"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10/8/2024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216303464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48</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10/8/2024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10/8/2024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10/8/2024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10/8/2024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10/8/2024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10/8/2024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10/8/2024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10/8/2024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10/8/2024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10/8/2024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10/8/2024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5934338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10/8/2024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3"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5.emf"/><Relationship Id="rId1" Type="http://schemas.openxmlformats.org/officeDocument/2006/relationships/slideLayout" Target="../slideLayouts/slideLayout7.xml"/><Relationship Id="rId5" Type="http://schemas.openxmlformats.org/officeDocument/2006/relationships/image" Target="../media/image3.png"/><Relationship Id="rId4" Type="http://schemas.openxmlformats.org/officeDocument/2006/relationships/image" Target="../media/image7.emf"/></Relationships>
</file>

<file path=ppt/slides/_rels/slide4.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5.emf"/></Relationships>
</file>

<file path=ppt/slides/_rels/slide5.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5.emf"/></Relationships>
</file>

<file path=ppt/slides/_rels/slide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5.emf"/></Relationships>
</file>

<file path=ppt/slides/_rels/slide7.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5.emf"/></Relationships>
</file>

<file path=ppt/slides/_rels/slide8.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5.emf"/></Relationships>
</file>

<file path=ppt/slides/_rels/slide9.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5.emf"/></Relationships>
</file>

<file path=ppt/slides/_rels/slide10.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5.emf"/></Relationships>
</file>

<file path=ppt/slides/_rels/slide11.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5.emf"/></Relationships>
</file>

<file path=ppt/slides/_rels/slide12.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5.emf"/></Relationships>
</file>

<file path=ppt/slides/_rels/slide13.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5.emf"/></Relationships>
</file>

<file path=ppt/slides/_rels/slide14.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5.emf"/></Relationships>
</file>

<file path=ppt/slides/_rels/slide15.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5.emf"/></Relationships>
</file>

<file path=ppt/slides/_rels/slide1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5.emf"/></Relationships>
</file>

<file path=ppt/slides/_rels/slide17.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5.emf"/></Relationships>
</file>

<file path=ppt/slides/_rels/slide18.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5.emf"/></Relationships>
</file>

<file path=ppt/slides/_rels/slide19.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5.emf"/></Relationships>
</file>

<file path=ppt/slides/_rels/slide20.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5.emf"/></Relationships>
</file>

<file path=ppt/slides/_rels/slide21.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5.emf"/></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9.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5.emf"/><Relationship Id="rId4" Type="http://schemas.openxmlformats.org/officeDocument/2006/relationships/image" Target="../media/image6.emf"/></Relationships>
</file>

<file path=ppt/slides/_rels/slide23.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5.emf"/></Relationships>
</file>

<file path=ppt/slides/_rels/slide24.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5.emf"/></Relationships>
</file>

<file path=ppt/slides/_rels/slide25.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5.emf"/></Relationships>
</file>

<file path=ppt/slides/_rels/slide2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5.emf"/></Relationships>
</file>

<file path=ppt/slides/_rels/slide27.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5.emf"/></Relationships>
</file>

<file path=ppt/slides/_rels/slide28.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5.emf"/></Relationships>
</file>

<file path=ppt/slides/_rels/slide29.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5.emf"/></Relationships>
</file>

<file path=ppt/slides/_rels/slide30.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5.emf"/></Relationships>
</file>

<file path=ppt/slides/_rels/slide31.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5.emf"/></Relationships>
</file>

<file path=ppt/slides/_rels/slide32.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5.emf"/></Relationships>
</file>

<file path=ppt/slides/_rels/slide33.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5.emf"/></Relationships>
</file>

<file path=ppt/slides/_rels/slide34.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5.emf"/></Relationships>
</file>

<file path=ppt/slides/_rels/slide35.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5.emf"/></Relationships>
</file>

<file path=ppt/slides/_rels/slide3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5.emf"/></Relationships>
</file>

<file path=ppt/slides/_rels/slide37.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5.emf"/></Relationships>
</file>

<file path=ppt/slides/_rels/slide38.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5.emf"/></Relationships>
</file>

<file path=ppt/slides/_rels/slide39.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5.emf"/></Relationships>
</file>

<file path=ppt/slides/_rels/slide40.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5.emf"/></Relationships>
</file>

<file path=ppt/slides/_rels/slide41.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5.emf"/></Relationships>
</file>

<file path=ppt/slides/_rels/slide42.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5.emf"/></Relationships>
</file>

<file path=ppt/slides/_rels/slide43.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6.emf"/><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emf"/></Relationships>
</file>

<file path=ppt/slides/_rels/slide44.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5.emf"/></Relationships>
</file>

<file path=ppt/slides/_rels/slide45.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5.emf"/></Relationships>
</file>

<file path=ppt/slides/_rels/slide4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5.emf"/></Relationships>
</file>

<file path=ppt/slides/_rels/slide47.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5.emf"/></Relationships>
</file>

<file path=ppt/slides/_rels/slide48.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14.xml"/><Relationship Id="rId6" Type="http://schemas.openxmlformats.org/officeDocument/2006/relationships/image" Target="../media/image13.png"/><Relationship Id="rId5" Type="http://schemas.openxmlformats.org/officeDocument/2006/relationships/image" Target="../media/image12.jpg"/><Relationship Id="rId4" Type="http://schemas.openxmlformats.org/officeDocument/2006/relationships/image" Target="../media/image1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293229" y="-404813"/>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16E4CC76-2D0D-6204-3FBC-B0856D8E8836}"/>
              </a:ext>
            </a:extLst>
          </p:cNvPr>
          <p:cNvSpPr txBox="1"/>
          <p:nvPr/>
        </p:nvSpPr>
        <p:spPr>
          <a:xfrm>
            <a:off x="566869" y="1982450"/>
            <a:ext cx="3948517" cy="1446550"/>
          </a:xfrm>
          <a:prstGeom prst="rect">
            <a:avLst/>
          </a:prstGeom>
          <a:noFill/>
        </p:spPr>
        <p:txBody>
          <a:bodyPr wrap="none" rtlCol="0">
            <a:spAutoFit/>
          </a:bodyPr>
          <a:lstStyle/>
          <a:p>
            <a:r>
              <a:rPr lang="en-US" sz="4400" b="1" dirty="0">
                <a:solidFill>
                  <a:srgbClr val="00B0F0"/>
                </a:solidFill>
                <a:latin typeface="Tajawal Medium" panose="00000600000000000000" pitchFamily="2" charset="-78"/>
                <a:cs typeface="Tajawal Medium" panose="00000600000000000000" pitchFamily="2" charset="-78"/>
              </a:rPr>
              <a:t>Writing in </a:t>
            </a:r>
          </a:p>
          <a:p>
            <a:r>
              <a:rPr lang="en-US" sz="4400" b="1" dirty="0">
                <a:solidFill>
                  <a:srgbClr val="00B0F0"/>
                </a:solidFill>
                <a:latin typeface="Tajawal Medium" panose="00000600000000000000" pitchFamily="2" charset="-78"/>
                <a:cs typeface="Tajawal Medium" panose="00000600000000000000" pitchFamily="2" charset="-78"/>
              </a:rPr>
              <a:t>Organizations</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13015" y="5843657"/>
            <a:ext cx="2863327"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2</a:t>
            </a:r>
          </a:p>
        </p:txBody>
      </p:sp>
      <p:sp>
        <p:nvSpPr>
          <p:cNvPr id="14" name="Oval 13">
            <a:extLst>
              <a:ext uri="{FF2B5EF4-FFF2-40B4-BE49-F238E27FC236}">
                <a16:creationId xmlns:a16="http://schemas.microsoft.com/office/drawing/2014/main" id="{46F3C90B-EB3F-EA91-08C5-03400C278827}"/>
              </a:ext>
            </a:extLst>
          </p:cNvPr>
          <p:cNvSpPr/>
          <p:nvPr/>
        </p:nvSpPr>
        <p:spPr>
          <a:xfrm>
            <a:off x="5527040" y="-320675"/>
            <a:ext cx="8083753"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00829582-3F35-A8C4-D401-9133CA298D2B}"/>
              </a:ext>
            </a:extLst>
          </p:cNvPr>
          <p:cNvSpPr txBox="1"/>
          <p:nvPr/>
        </p:nvSpPr>
        <p:spPr>
          <a:xfrm>
            <a:off x="194617" y="3762175"/>
            <a:ext cx="5723421" cy="1077218"/>
          </a:xfrm>
          <a:prstGeom prst="rect">
            <a:avLst/>
          </a:prstGeom>
          <a:noFill/>
        </p:spPr>
        <p:txBody>
          <a:bodyPr wrap="square" rtlCol="0">
            <a:spAutoFit/>
          </a:bodyPr>
          <a:lstStyle/>
          <a:p>
            <a:r>
              <a:rPr lang="en-US" sz="3200" b="1" dirty="0">
                <a:latin typeface="Times New Roman" panose="02020603050405020304" pitchFamily="18" charset="0"/>
                <a:cs typeface="Times New Roman" panose="02020603050405020304" pitchFamily="18" charset="0"/>
              </a:rPr>
              <a:t>Prepared by </a:t>
            </a:r>
          </a:p>
          <a:p>
            <a:r>
              <a:rPr lang="en-US" sz="3200" b="1" dirty="0">
                <a:latin typeface="Times New Roman" panose="02020603050405020304" pitchFamily="18" charset="0"/>
                <a:cs typeface="Times New Roman" panose="02020603050405020304" pitchFamily="18" charset="0"/>
              </a:rPr>
              <a:t>Dr. Magdy Alhaj</a:t>
            </a:r>
          </a:p>
        </p:txBody>
      </p:sp>
      <p:sp>
        <p:nvSpPr>
          <p:cNvPr id="3" name="TextBox 2">
            <a:extLst>
              <a:ext uri="{FF2B5EF4-FFF2-40B4-BE49-F238E27FC236}">
                <a16:creationId xmlns:a16="http://schemas.microsoft.com/office/drawing/2014/main" id="{AAAB31CE-2366-0E52-3E5B-B286837CABEF}"/>
              </a:ext>
            </a:extLst>
          </p:cNvPr>
          <p:cNvSpPr txBox="1"/>
          <p:nvPr/>
        </p:nvSpPr>
        <p:spPr>
          <a:xfrm>
            <a:off x="935445" y="5121121"/>
            <a:ext cx="1274708"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MGM 202</a:t>
            </a: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830272" y="2742198"/>
            <a:ext cx="6627007" cy="1200329"/>
          </a:xfrm>
          <a:prstGeom prst="rect">
            <a:avLst/>
          </a:prstGeom>
          <a:noFill/>
        </p:spPr>
        <p:txBody>
          <a:bodyPr wrap="square" rtlCol="0">
            <a:spAutoFit/>
          </a:bodyPr>
          <a:lstStyle/>
          <a:p>
            <a:pPr algn="just"/>
            <a:r>
              <a:rPr lang="en-US" sz="3600" b="1" dirty="0">
                <a:solidFill>
                  <a:srgbClr val="00B0F0"/>
                </a:solidFill>
              </a:rPr>
              <a:t>The Writing Process and </a:t>
            </a:r>
            <a:endParaRPr lang="ar-SA" sz="3600" b="1" dirty="0">
              <a:solidFill>
                <a:srgbClr val="00B0F0"/>
              </a:solidFill>
            </a:endParaRPr>
          </a:p>
          <a:p>
            <a:pPr algn="just"/>
            <a:r>
              <a:rPr lang="en-US" sz="3600" b="1" dirty="0">
                <a:solidFill>
                  <a:srgbClr val="00B0F0"/>
                </a:solidFill>
              </a:rPr>
              <a:t>Collaboration at Work.</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2</a:t>
            </a:r>
          </a:p>
        </p:txBody>
      </p:sp>
      <p:sp>
        <p:nvSpPr>
          <p:cNvPr id="11" name="TextBox 10">
            <a:extLst>
              <a:ext uri="{FF2B5EF4-FFF2-40B4-BE49-F238E27FC236}">
                <a16:creationId xmlns:a16="http://schemas.microsoft.com/office/drawing/2014/main" id="{781F72BC-06B8-4FB5-F2D5-D8EA1BFF812E}"/>
              </a:ext>
            </a:extLst>
          </p:cNvPr>
          <p:cNvSpPr txBox="1"/>
          <p:nvPr/>
        </p:nvSpPr>
        <p:spPr>
          <a:xfrm>
            <a:off x="7602555" y="4819198"/>
            <a:ext cx="1274708"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MGM 202</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Magdy Alhaj</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14" name="Graphic 21">
            <a:extLst>
              <a:ext uri="{FF2B5EF4-FFF2-40B4-BE49-F238E27FC236}">
                <a16:creationId xmlns:a16="http://schemas.microsoft.com/office/drawing/2014/main" id="{1AA032F3-AE8F-4C0F-90C5-5320F5CAD8C9}"/>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06314" y="159954"/>
            <a:ext cx="1972007" cy="920793"/>
          </a:xfrm>
          <a:prstGeom prst="rect">
            <a:avLst/>
          </a:prstGeom>
        </p:spPr>
      </p:pic>
    </p:spTree>
    <p:extLst>
      <p:ext uri="{BB962C8B-B14F-4D97-AF65-F5344CB8AC3E}">
        <p14:creationId xmlns:p14="http://schemas.microsoft.com/office/powerpoint/2010/main" val="405438615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399738" y="6645747"/>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86290"/>
            <a:ext cx="9365052" cy="1610200"/>
          </a:xfrm>
          <a:prstGeom prst="rect">
            <a:avLst/>
          </a:prstGeom>
        </p:spPr>
      </p:pic>
      <p:sp>
        <p:nvSpPr>
          <p:cNvPr id="10" name="TextBox 9"/>
          <p:cNvSpPr txBox="1"/>
          <p:nvPr/>
        </p:nvSpPr>
        <p:spPr>
          <a:xfrm>
            <a:off x="92339" y="306615"/>
            <a:ext cx="2005677"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2</a:t>
            </a:r>
          </a:p>
        </p:txBody>
      </p:sp>
      <p:sp>
        <p:nvSpPr>
          <p:cNvPr id="9" name="Rectangle 8"/>
          <p:cNvSpPr/>
          <p:nvPr/>
        </p:nvSpPr>
        <p:spPr>
          <a:xfrm>
            <a:off x="651741" y="1696490"/>
            <a:ext cx="11117894" cy="4524315"/>
          </a:xfrm>
          <a:prstGeom prst="rect">
            <a:avLst/>
          </a:prstGeom>
        </p:spPr>
        <p:txBody>
          <a:bodyPr wrap="square">
            <a:spAutoFit/>
          </a:bodyPr>
          <a:lstStyle/>
          <a:p>
            <a:pPr algn="just"/>
            <a:r>
              <a:rPr lang="en-US" sz="2400" b="1" dirty="0"/>
              <a:t>Lecture 1:  Getting Started: Writing and Your Career.</a:t>
            </a:r>
          </a:p>
          <a:p>
            <a:pPr algn="just"/>
            <a:r>
              <a:rPr lang="en-US" sz="2400" b="1" dirty="0">
                <a:solidFill>
                  <a:srgbClr val="00B050"/>
                </a:solidFill>
              </a:rPr>
              <a:t>Lecture 2:  The Writing Process and Collaboration at Work.</a:t>
            </a:r>
          </a:p>
          <a:p>
            <a:pPr algn="just"/>
            <a:r>
              <a:rPr lang="en-US" sz="2400" b="1" dirty="0"/>
              <a:t>Lecture 3:  Writing Routine Business Correspondence.</a:t>
            </a:r>
          </a:p>
          <a:p>
            <a:pPr algn="just"/>
            <a:r>
              <a:rPr lang="en-US" sz="2400" b="1" dirty="0"/>
              <a:t>Lecture 4:  Writing Letters: Some Basics for Communicating with Audiences Worldwide.</a:t>
            </a:r>
          </a:p>
          <a:p>
            <a:pPr algn="just"/>
            <a:r>
              <a:rPr lang="en-US" sz="2400" b="1" dirty="0"/>
              <a:t>Lecture 5:  How to Get a Job: Searches, Dossiers, Portfolios, Résumés, Letters, and Interviews.</a:t>
            </a:r>
          </a:p>
          <a:p>
            <a:pPr algn="just"/>
            <a:r>
              <a:rPr lang="en-US" sz="2400" b="1" dirty="0"/>
              <a:t>Lecture 6:  Designing Successful Documents, Visuals, and Websites.</a:t>
            </a:r>
          </a:p>
          <a:p>
            <a:pPr algn="just"/>
            <a:r>
              <a:rPr lang="en-US" sz="2400" b="1" dirty="0"/>
              <a:t>Lecture 7:  Writing Instructions and Procedures.</a:t>
            </a:r>
          </a:p>
          <a:p>
            <a:pPr algn="just"/>
            <a:r>
              <a:rPr lang="en-US" sz="2400" b="1" dirty="0"/>
              <a:t>Lecture 8:  Writing Effective Short Reports.</a:t>
            </a:r>
          </a:p>
          <a:p>
            <a:pPr algn="just"/>
            <a:r>
              <a:rPr lang="en-US" sz="2400" b="1" dirty="0"/>
              <a:t>Lecture 9:  Writing Proposals.</a:t>
            </a:r>
          </a:p>
          <a:p>
            <a:pPr algn="just"/>
            <a:r>
              <a:rPr lang="en-US" sz="2400" b="1" dirty="0"/>
              <a:t>Lecture 10:  Writing Careful Long Reports.</a:t>
            </a:r>
          </a:p>
        </p:txBody>
      </p:sp>
      <p:sp>
        <p:nvSpPr>
          <p:cNvPr id="11" name="Rectangle 10"/>
          <p:cNvSpPr/>
          <p:nvPr/>
        </p:nvSpPr>
        <p:spPr>
          <a:xfrm>
            <a:off x="3950814" y="599002"/>
            <a:ext cx="4519748" cy="707886"/>
          </a:xfrm>
          <a:prstGeom prst="rect">
            <a:avLst/>
          </a:prstGeom>
        </p:spPr>
        <p:txBody>
          <a:bodyPr wrap="square">
            <a:spAutoFit/>
          </a:bodyPr>
          <a:lstStyle/>
          <a:p>
            <a:r>
              <a:rPr lang="en-US" sz="4000" dirty="0">
                <a:solidFill>
                  <a:srgbClr val="FFFF00"/>
                </a:solidFill>
              </a:rPr>
              <a:t>Course Outline </a:t>
            </a:r>
          </a:p>
        </p:txBody>
      </p:sp>
      <p:pic>
        <p:nvPicPr>
          <p:cNvPr id="13" name="Graphic 21">
            <a:extLst>
              <a:ext uri="{FF2B5EF4-FFF2-40B4-BE49-F238E27FC236}">
                <a16:creationId xmlns:a16="http://schemas.microsoft.com/office/drawing/2014/main" id="{79E5C4BC-DF47-40AC-95F1-6475952F4500}"/>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06314" y="159954"/>
            <a:ext cx="1972007" cy="920793"/>
          </a:xfrm>
          <a:prstGeom prst="rect">
            <a:avLst/>
          </a:prstGeom>
        </p:spPr>
      </p:pic>
    </p:spTree>
    <p:extLst>
      <p:ext uri="{BB962C8B-B14F-4D97-AF65-F5344CB8AC3E}">
        <p14:creationId xmlns:p14="http://schemas.microsoft.com/office/powerpoint/2010/main" val="34826441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3143" y="1987483"/>
            <a:ext cx="10706301" cy="4351338"/>
          </a:xfrm>
        </p:spPr>
        <p:txBody>
          <a:bodyPr>
            <a:normAutofit fontScale="85000" lnSpcReduction="20000"/>
          </a:bodyPr>
          <a:lstStyle/>
          <a:p>
            <a:pPr marL="0" indent="0" algn="just">
              <a:buNone/>
            </a:pPr>
            <a:r>
              <a:rPr lang="en-US" b="1" dirty="0"/>
              <a:t>1- What Writing Is and Is Not.</a:t>
            </a:r>
          </a:p>
          <a:p>
            <a:pPr marL="0" indent="0" algn="just">
              <a:buNone/>
            </a:pPr>
            <a:r>
              <a:rPr lang="en-US" b="1" dirty="0"/>
              <a:t>2- Researching.</a:t>
            </a:r>
          </a:p>
          <a:p>
            <a:pPr marL="0" indent="0" algn="just">
              <a:buNone/>
            </a:pPr>
            <a:r>
              <a:rPr lang="en-US" b="1" dirty="0"/>
              <a:t>3- Planning.</a:t>
            </a:r>
          </a:p>
          <a:p>
            <a:pPr marL="0" indent="0" algn="just">
              <a:buNone/>
            </a:pPr>
            <a:r>
              <a:rPr lang="en-US" b="1" dirty="0"/>
              <a:t>4- Drafting.</a:t>
            </a:r>
          </a:p>
          <a:p>
            <a:pPr marL="0" indent="0" algn="just">
              <a:buNone/>
            </a:pPr>
            <a:r>
              <a:rPr lang="en-US" b="1" dirty="0"/>
              <a:t>5- Revising.</a:t>
            </a:r>
          </a:p>
          <a:p>
            <a:pPr marL="0" indent="0" algn="just">
              <a:buNone/>
            </a:pPr>
            <a:r>
              <a:rPr lang="en-US" b="1" dirty="0"/>
              <a:t>6- Editing.</a:t>
            </a:r>
          </a:p>
          <a:p>
            <a:pPr marL="0" indent="0" algn="just">
              <a:buNone/>
            </a:pPr>
            <a:r>
              <a:rPr lang="en-US" b="1" dirty="0"/>
              <a:t>7- Collaboration Is Crucial to the Writing Process.</a:t>
            </a:r>
          </a:p>
          <a:p>
            <a:pPr marL="0" indent="0" algn="just">
              <a:buNone/>
            </a:pPr>
            <a:r>
              <a:rPr lang="en-US" b="1" dirty="0"/>
              <a:t>8- Advantages of Collaborative Writing. </a:t>
            </a:r>
          </a:p>
          <a:p>
            <a:pPr marL="0" indent="0" algn="just">
              <a:buNone/>
            </a:pPr>
            <a:r>
              <a:rPr lang="en-US" b="1" dirty="0"/>
              <a:t>9- Seven Guidelines for Successful Group Writing .</a:t>
            </a:r>
          </a:p>
          <a:p>
            <a:pPr marL="0" indent="0" algn="just">
              <a:buNone/>
            </a:pPr>
            <a:r>
              <a:rPr lang="en-US" b="1" dirty="0"/>
              <a:t>10- Sources of Conflict in Group Dynamics and How to Solve Them.</a:t>
            </a:r>
          </a:p>
          <a:p>
            <a:pPr marL="0" indent="0" algn="just">
              <a:buNone/>
            </a:pPr>
            <a:r>
              <a:rPr lang="en-US" b="1" dirty="0"/>
              <a:t>11 - Computer-Supported Collaboration.</a:t>
            </a:r>
          </a:p>
        </p:txBody>
      </p:sp>
      <p:pic>
        <p:nvPicPr>
          <p:cNvPr id="4" name="Picture 3"/>
          <p:cNvPicPr>
            <a:picLocks noChangeAspect="1"/>
          </p:cNvPicPr>
          <p:nvPr/>
        </p:nvPicPr>
        <p:blipFill>
          <a:blip r:embed="rId2"/>
          <a:stretch>
            <a:fillRect/>
          </a:stretch>
        </p:blipFill>
        <p:spPr>
          <a:xfrm>
            <a:off x="180061" y="213339"/>
            <a:ext cx="9251615"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2</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037222" y="6502766"/>
            <a:ext cx="9902229" cy="204838"/>
          </a:xfrm>
          <a:prstGeom prst="rect">
            <a:avLst/>
          </a:prstGeom>
        </p:spPr>
      </p:pic>
      <p:sp>
        <p:nvSpPr>
          <p:cNvPr id="10" name="Rectangle 9"/>
          <p:cNvSpPr/>
          <p:nvPr/>
        </p:nvSpPr>
        <p:spPr>
          <a:xfrm>
            <a:off x="3853543" y="664496"/>
            <a:ext cx="4519748" cy="707886"/>
          </a:xfrm>
          <a:prstGeom prst="rect">
            <a:avLst/>
          </a:prstGeom>
        </p:spPr>
        <p:txBody>
          <a:bodyPr wrap="square">
            <a:spAutoFit/>
          </a:bodyPr>
          <a:lstStyle/>
          <a:p>
            <a:r>
              <a:rPr lang="en-US" sz="4000" dirty="0">
                <a:solidFill>
                  <a:srgbClr val="FFFF00"/>
                </a:solidFill>
              </a:rPr>
              <a:t>Lecture Outline </a:t>
            </a:r>
          </a:p>
        </p:txBody>
      </p:sp>
      <p:pic>
        <p:nvPicPr>
          <p:cNvPr id="11" name="Graphic 21">
            <a:extLst>
              <a:ext uri="{FF2B5EF4-FFF2-40B4-BE49-F238E27FC236}">
                <a16:creationId xmlns:a16="http://schemas.microsoft.com/office/drawing/2014/main" id="{8B8DCB3F-24C9-407C-86D1-929B18FC547D}"/>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1171"/>
            <a:ext cx="2305141" cy="1076343"/>
          </a:xfrm>
          <a:prstGeom prst="rect">
            <a:avLst/>
          </a:prstGeom>
        </p:spPr>
      </p:pic>
    </p:spTree>
    <p:extLst>
      <p:ext uri="{BB962C8B-B14F-4D97-AF65-F5344CB8AC3E}">
        <p14:creationId xmlns:p14="http://schemas.microsoft.com/office/powerpoint/2010/main" val="207490945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70263" y="1987483"/>
            <a:ext cx="11147473" cy="4351338"/>
          </a:xfrm>
        </p:spPr>
        <p:txBody>
          <a:bodyPr>
            <a:normAutofit/>
          </a:bodyPr>
          <a:lstStyle/>
          <a:p>
            <a:pPr marL="0" indent="0" algn="just">
              <a:buNone/>
            </a:pPr>
            <a:r>
              <a:rPr lang="en-US" b="1" dirty="0">
                <a:solidFill>
                  <a:srgbClr val="FF0000"/>
                </a:solidFill>
              </a:rPr>
              <a:t>1. What Writing Is and Is Not</a:t>
            </a:r>
            <a:r>
              <a:rPr lang="ar-EG" b="1" dirty="0">
                <a:solidFill>
                  <a:srgbClr val="FF0000"/>
                </a:solidFill>
              </a:rPr>
              <a:t>:</a:t>
            </a:r>
            <a:endParaRPr lang="en-US" b="1" dirty="0">
              <a:solidFill>
                <a:srgbClr val="FF0000"/>
              </a:solidFill>
            </a:endParaRPr>
          </a:p>
          <a:p>
            <a:pPr marL="0" indent="0" algn="just">
              <a:buNone/>
            </a:pPr>
            <a:r>
              <a:rPr lang="en-US" dirty="0"/>
              <a:t>As you begin your study of writing for the world of work, it might be helpful to identify some notions about what writing is and what it is not.</a:t>
            </a:r>
          </a:p>
          <a:p>
            <a:pPr marL="0" indent="0" algn="just">
              <a:buNone/>
            </a:pPr>
            <a:r>
              <a:rPr lang="en-US" dirty="0">
                <a:solidFill>
                  <a:srgbClr val="FF0000"/>
                </a:solidFill>
              </a:rPr>
              <a:t>- What Writing Is</a:t>
            </a:r>
          </a:p>
          <a:p>
            <a:pPr marL="0" indent="0" algn="just">
              <a:buNone/>
            </a:pPr>
            <a:r>
              <a:rPr lang="en-US" b="1" dirty="0"/>
              <a:t>■ Writing is a dynamic process; it is not static. </a:t>
            </a:r>
            <a:r>
              <a:rPr lang="en-US" dirty="0"/>
              <a:t>It enables you to discover and evaluate your thoughts as you carefully draft and revise.</a:t>
            </a:r>
          </a:p>
          <a:p>
            <a:pPr marL="0" indent="0" algn="just">
              <a:buNone/>
            </a:pPr>
            <a:r>
              <a:rPr lang="en-US" b="1" dirty="0"/>
              <a:t>■ A piece of writing changes as your thoughts and information </a:t>
            </a:r>
            <a:r>
              <a:rPr lang="en-US" dirty="0"/>
              <a:t>change and as your view of the material changes.</a:t>
            </a:r>
          </a:p>
        </p:txBody>
      </p:sp>
      <p:pic>
        <p:nvPicPr>
          <p:cNvPr id="4" name="Picture 3"/>
          <p:cNvPicPr>
            <a:picLocks noChangeAspect="1"/>
          </p:cNvPicPr>
          <p:nvPr/>
        </p:nvPicPr>
        <p:blipFill>
          <a:blip r:embed="rId2"/>
          <a:stretch>
            <a:fillRect/>
          </a:stretch>
        </p:blipFill>
        <p:spPr>
          <a:xfrm>
            <a:off x="180061" y="213339"/>
            <a:ext cx="9797059"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2780872" y="826882"/>
            <a:ext cx="7002127"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The Writing Process and Collaboration at Work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037222" y="6502766"/>
            <a:ext cx="9902229" cy="204838"/>
          </a:xfrm>
          <a:prstGeom prst="rect">
            <a:avLst/>
          </a:prstGeom>
        </p:spPr>
      </p:pic>
      <p:pic>
        <p:nvPicPr>
          <p:cNvPr id="10" name="Graphic 21">
            <a:extLst>
              <a:ext uri="{FF2B5EF4-FFF2-40B4-BE49-F238E27FC236}">
                <a16:creationId xmlns:a16="http://schemas.microsoft.com/office/drawing/2014/main" id="{99336F6F-1868-400E-8216-8323B72105B1}"/>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68101941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48640" y="1987483"/>
            <a:ext cx="11069096" cy="4351338"/>
          </a:xfrm>
        </p:spPr>
        <p:txBody>
          <a:bodyPr/>
          <a:lstStyle/>
          <a:p>
            <a:pPr marL="0" indent="0" algn="just">
              <a:buNone/>
            </a:pPr>
            <a:r>
              <a:rPr lang="en-US" b="1" dirty="0"/>
              <a:t>■ Writing takes time. </a:t>
            </a:r>
            <a:r>
              <a:rPr lang="en-US" dirty="0"/>
              <a:t>Some people think that revising and polishing are too time consuming. But poor writing actually takes more time and costs more money in the end. It can lead to misunderstandings, lost sales, product recalls, low morale, and even damage to your reputation and that of your company.</a:t>
            </a:r>
          </a:p>
          <a:p>
            <a:pPr marL="0" indent="0" algn="just">
              <a:buNone/>
            </a:pPr>
            <a:r>
              <a:rPr lang="en-US" b="1" dirty="0"/>
              <a:t>■ Writing means making a number of judgment calls. </a:t>
            </a:r>
            <a:r>
              <a:rPr lang="en-US" dirty="0"/>
              <a:t>You have choices to make to meet an audience’s needs.</a:t>
            </a:r>
          </a:p>
          <a:p>
            <a:pPr marL="0" indent="0" algn="just">
              <a:buNone/>
            </a:pPr>
            <a:r>
              <a:rPr lang="en-US" b="1" dirty="0"/>
              <a:t>■ Writing grows sometimes in bits and pieces and sometimes in larger spurts. </a:t>
            </a:r>
            <a:r>
              <a:rPr lang="en-US" dirty="0"/>
              <a:t>It needs many revisions; an early draft is never a final copy.</a:t>
            </a:r>
          </a:p>
        </p:txBody>
      </p:sp>
      <p:pic>
        <p:nvPicPr>
          <p:cNvPr id="4" name="Picture 3"/>
          <p:cNvPicPr>
            <a:picLocks noChangeAspect="1"/>
          </p:cNvPicPr>
          <p:nvPr/>
        </p:nvPicPr>
        <p:blipFill>
          <a:blip r:embed="rId2"/>
          <a:stretch>
            <a:fillRect/>
          </a:stretch>
        </p:blipFill>
        <p:spPr>
          <a:xfrm>
            <a:off x="130614" y="274894"/>
            <a:ext cx="9261890"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2446877" y="798463"/>
            <a:ext cx="7057240"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The Writing Process and Collaboration at Work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037222" y="6502766"/>
            <a:ext cx="9902229" cy="204838"/>
          </a:xfrm>
          <a:prstGeom prst="rect">
            <a:avLst/>
          </a:prstGeom>
        </p:spPr>
      </p:pic>
      <p:pic>
        <p:nvPicPr>
          <p:cNvPr id="10" name="Graphic 21">
            <a:extLst>
              <a:ext uri="{FF2B5EF4-FFF2-40B4-BE49-F238E27FC236}">
                <a16:creationId xmlns:a16="http://schemas.microsoft.com/office/drawing/2014/main" id="{85A045E0-257C-407D-95EB-BBF8E7ED1A02}"/>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13576766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6787" y="1969159"/>
            <a:ext cx="10758553" cy="4351338"/>
          </a:xfrm>
        </p:spPr>
        <p:txBody>
          <a:bodyPr>
            <a:normAutofit/>
          </a:bodyPr>
          <a:lstStyle/>
          <a:p>
            <a:pPr marL="0" indent="0" algn="just">
              <a:buNone/>
            </a:pPr>
            <a:r>
              <a:rPr lang="en-US" b="1" dirty="0">
                <a:solidFill>
                  <a:srgbClr val="FF0000"/>
                </a:solidFill>
              </a:rPr>
              <a:t>- What Writing Is Not</a:t>
            </a:r>
          </a:p>
          <a:p>
            <a:pPr marL="0" indent="0" algn="just">
              <a:buNone/>
            </a:pPr>
            <a:r>
              <a:rPr lang="en-US" b="1" dirty="0"/>
              <a:t>■ Writing is not a mysterious process, known only to a few</a:t>
            </a:r>
            <a:r>
              <a:rPr lang="en-US" dirty="0"/>
              <a:t>. Even if you have not done much writing before, you can learn to do it effectively.</a:t>
            </a:r>
          </a:p>
          <a:p>
            <a:pPr marL="0" indent="0" algn="just">
              <a:buNone/>
            </a:pPr>
            <a:r>
              <a:rPr lang="en-US" b="1" dirty="0"/>
              <a:t>■ Writing is not simply following a magical formula. </a:t>
            </a:r>
            <a:r>
              <a:rPr lang="en-US" dirty="0"/>
              <a:t>Successful writing requires hard work and thoughtful effort, not simply following a formula, as if you were painting by numbers. Writing does not proceed in some predictable way where introductions are always written first and conclusions last.</a:t>
            </a:r>
          </a:p>
        </p:txBody>
      </p:sp>
      <p:pic>
        <p:nvPicPr>
          <p:cNvPr id="4" name="Picture 3"/>
          <p:cNvPicPr>
            <a:picLocks noChangeAspect="1"/>
          </p:cNvPicPr>
          <p:nvPr/>
        </p:nvPicPr>
        <p:blipFill>
          <a:blip r:embed="rId2"/>
          <a:stretch>
            <a:fillRect/>
          </a:stretch>
        </p:blipFill>
        <p:spPr>
          <a:xfrm>
            <a:off x="180062" y="213339"/>
            <a:ext cx="9261890"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2446877" y="900209"/>
            <a:ext cx="8451668"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The Writing Process and Collaboration at Work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037222" y="6502766"/>
            <a:ext cx="9902229" cy="204838"/>
          </a:xfrm>
          <a:prstGeom prst="rect">
            <a:avLst/>
          </a:prstGeom>
        </p:spPr>
      </p:pic>
      <p:pic>
        <p:nvPicPr>
          <p:cNvPr id="10" name="Graphic 21">
            <a:extLst>
              <a:ext uri="{FF2B5EF4-FFF2-40B4-BE49-F238E27FC236}">
                <a16:creationId xmlns:a16="http://schemas.microsoft.com/office/drawing/2014/main" id="{C3931D53-0622-410B-BD17-4708EB376B1A}"/>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94479663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573628" y="1987483"/>
            <a:ext cx="11056033" cy="4351338"/>
          </a:xfrm>
        </p:spPr>
        <p:txBody>
          <a:bodyPr/>
          <a:lstStyle/>
          <a:p>
            <a:pPr marL="0" indent="0" algn="just">
              <a:buNone/>
            </a:pPr>
            <a:r>
              <a:rPr lang="en-US" b="1" dirty="0">
                <a:solidFill>
                  <a:srgbClr val="FF0000"/>
                </a:solidFill>
              </a:rPr>
              <a:t>2- Researching</a:t>
            </a:r>
            <a:r>
              <a:rPr lang="ar-EG" b="1" dirty="0">
                <a:solidFill>
                  <a:srgbClr val="FF0000"/>
                </a:solidFill>
              </a:rPr>
              <a:t>:</a:t>
            </a:r>
            <a:endParaRPr lang="en-US" b="1" dirty="0">
              <a:solidFill>
                <a:srgbClr val="FF0000"/>
              </a:solidFill>
            </a:endParaRPr>
          </a:p>
          <a:p>
            <a:pPr marL="0" indent="0" algn="just">
              <a:buNone/>
            </a:pPr>
            <a:r>
              <a:rPr lang="en-US" dirty="0"/>
              <a:t>Before you start to compose any e-mail, memo, letter, blog, proposal, or report, you’ll need to do some research. Research is crucial to obtain the right information for your audience. Information must be factually correct, timely, intellectually significant, and appropriate. The world of work is based on conveying information— the logical presentation and sensible interpretation of facts.</a:t>
            </a:r>
          </a:p>
        </p:txBody>
      </p:sp>
      <p:pic>
        <p:nvPicPr>
          <p:cNvPr id="3" name="Picture 2"/>
          <p:cNvPicPr>
            <a:picLocks noChangeAspect="1"/>
          </p:cNvPicPr>
          <p:nvPr/>
        </p:nvPicPr>
        <p:blipFill>
          <a:blip r:embed="rId2"/>
          <a:stretch>
            <a:fillRect/>
          </a:stretch>
        </p:blipFill>
        <p:spPr>
          <a:xfrm>
            <a:off x="180062" y="213339"/>
            <a:ext cx="9261890" cy="1610200"/>
          </a:xfrm>
          <a:prstGeom prst="rect">
            <a:avLst/>
          </a:prstGeom>
        </p:spPr>
      </p:pic>
      <p:sp>
        <p:nvSpPr>
          <p:cNvPr id="4" name="TextBox 3"/>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2</a:t>
            </a:r>
          </a:p>
        </p:txBody>
      </p:sp>
      <p:sp>
        <p:nvSpPr>
          <p:cNvPr id="5" name="Rectangle 4"/>
          <p:cNvSpPr/>
          <p:nvPr/>
        </p:nvSpPr>
        <p:spPr>
          <a:xfrm>
            <a:off x="2416054" y="849161"/>
            <a:ext cx="8451668"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The Writing Process and Collaboration at Work </a:t>
            </a:r>
          </a:p>
        </p:txBody>
      </p:sp>
      <p:pic>
        <p:nvPicPr>
          <p:cNvPr id="6" name="Picture 5"/>
          <p:cNvPicPr>
            <a:picLocks noChangeAspect="1"/>
          </p:cNvPicPr>
          <p:nvPr/>
        </p:nvPicPr>
        <p:blipFill>
          <a:blip r:embed="rId3"/>
          <a:stretch>
            <a:fillRect/>
          </a:stretch>
        </p:blipFill>
        <p:spPr>
          <a:xfrm>
            <a:off x="-108036" y="2204822"/>
            <a:ext cx="238650" cy="2709534"/>
          </a:xfrm>
          <a:prstGeom prst="rect">
            <a:avLst/>
          </a:prstGeom>
        </p:spPr>
      </p:pic>
      <p:pic>
        <p:nvPicPr>
          <p:cNvPr id="7" name="Picture 6"/>
          <p:cNvPicPr>
            <a:picLocks noChangeAspect="1"/>
          </p:cNvPicPr>
          <p:nvPr/>
        </p:nvPicPr>
        <p:blipFill>
          <a:blip r:embed="rId3"/>
          <a:stretch>
            <a:fillRect/>
          </a:stretch>
        </p:blipFill>
        <p:spPr>
          <a:xfrm>
            <a:off x="12072675" y="2204822"/>
            <a:ext cx="238650" cy="2709534"/>
          </a:xfrm>
          <a:prstGeom prst="rect">
            <a:avLst/>
          </a:prstGeom>
        </p:spPr>
      </p:pic>
      <p:pic>
        <p:nvPicPr>
          <p:cNvPr id="8" name="Picture 7"/>
          <p:cNvPicPr>
            <a:picLocks noChangeAspect="1"/>
          </p:cNvPicPr>
          <p:nvPr/>
        </p:nvPicPr>
        <p:blipFill>
          <a:blip r:embed="rId4"/>
          <a:stretch>
            <a:fillRect/>
          </a:stretch>
        </p:blipFill>
        <p:spPr>
          <a:xfrm>
            <a:off x="2037222" y="6502766"/>
            <a:ext cx="9902229" cy="204838"/>
          </a:xfrm>
          <a:prstGeom prst="rect">
            <a:avLst/>
          </a:prstGeom>
        </p:spPr>
      </p:pic>
      <p:pic>
        <p:nvPicPr>
          <p:cNvPr id="9" name="Graphic 21">
            <a:extLst>
              <a:ext uri="{FF2B5EF4-FFF2-40B4-BE49-F238E27FC236}">
                <a16:creationId xmlns:a16="http://schemas.microsoft.com/office/drawing/2014/main" id="{008544B5-C3CB-459E-9CBC-34259FFF6BA0}"/>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36131915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870528"/>
            <a:ext cx="11194868" cy="4351338"/>
          </a:xfrm>
        </p:spPr>
        <p:txBody>
          <a:bodyPr>
            <a:normAutofit/>
          </a:bodyPr>
          <a:lstStyle/>
          <a:p>
            <a:pPr marL="0" indent="0" algn="just">
              <a:buNone/>
            </a:pPr>
            <a:r>
              <a:rPr lang="en-US" dirty="0"/>
              <a:t>Don’t ever think you are wasting time by not starting to write your report or letter immediately. Actually, you will waste time and risk doing a poor job if you do not find out as much as possible about your topic (and your audience’s interest in it). Do some necessary research.</a:t>
            </a:r>
          </a:p>
          <a:p>
            <a:pPr marL="0" indent="0" algn="just">
              <a:buNone/>
            </a:pPr>
            <a:r>
              <a:rPr lang="en-US" dirty="0">
                <a:solidFill>
                  <a:srgbClr val="FF0000"/>
                </a:solidFill>
              </a:rPr>
              <a:t>First, </a:t>
            </a:r>
            <a:r>
              <a:rPr lang="en-US" dirty="0"/>
              <a:t>find out as much as you can about your assignment and your readers, and what they expect from your written work. </a:t>
            </a:r>
            <a:r>
              <a:rPr lang="en-US" dirty="0">
                <a:solidFill>
                  <a:srgbClr val="FF0000"/>
                </a:solidFill>
              </a:rPr>
              <a:t>Next, </a:t>
            </a:r>
            <a:r>
              <a:rPr lang="en-US" dirty="0"/>
              <a:t>determine the exact kind of research you must do to gather and interpret the information your audience needs. </a:t>
            </a:r>
          </a:p>
        </p:txBody>
      </p:sp>
      <p:pic>
        <p:nvPicPr>
          <p:cNvPr id="4" name="Picture 3"/>
          <p:cNvPicPr>
            <a:picLocks noChangeAspect="1"/>
          </p:cNvPicPr>
          <p:nvPr/>
        </p:nvPicPr>
        <p:blipFill>
          <a:blip r:embed="rId2"/>
          <a:stretch>
            <a:fillRect/>
          </a:stretch>
        </p:blipFill>
        <p:spPr>
          <a:xfrm>
            <a:off x="180062" y="213339"/>
            <a:ext cx="9313260"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2467426" y="849161"/>
            <a:ext cx="8451668"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The Writing Process and Collaboration at Work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037222" y="6502766"/>
            <a:ext cx="9902229" cy="204838"/>
          </a:xfrm>
          <a:prstGeom prst="rect">
            <a:avLst/>
          </a:prstGeom>
        </p:spPr>
      </p:pic>
      <p:pic>
        <p:nvPicPr>
          <p:cNvPr id="10" name="Graphic 21">
            <a:extLst>
              <a:ext uri="{FF2B5EF4-FFF2-40B4-BE49-F238E27FC236}">
                <a16:creationId xmlns:a16="http://schemas.microsoft.com/office/drawing/2014/main" id="{E721B5A7-254E-4D02-BD30-00CEEB7969CC}"/>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40888913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22514" y="1969159"/>
            <a:ext cx="11095222" cy="4351338"/>
          </a:xfrm>
        </p:spPr>
        <p:txBody>
          <a:bodyPr>
            <a:normAutofit/>
          </a:bodyPr>
          <a:lstStyle/>
          <a:p>
            <a:pPr marL="0" indent="0" algn="just">
              <a:buNone/>
            </a:pPr>
            <a:r>
              <a:rPr lang="en-US" b="1" dirty="0">
                <a:solidFill>
                  <a:srgbClr val="FF0000"/>
                </a:solidFill>
              </a:rPr>
              <a:t>3- Planning</a:t>
            </a:r>
            <a:r>
              <a:rPr lang="ar-EG" b="1" dirty="0">
                <a:solidFill>
                  <a:srgbClr val="FF0000"/>
                </a:solidFill>
              </a:rPr>
              <a:t>:</a:t>
            </a:r>
            <a:endParaRPr lang="en-US" b="1" dirty="0">
              <a:solidFill>
                <a:srgbClr val="FF0000"/>
              </a:solidFill>
            </a:endParaRPr>
          </a:p>
          <a:p>
            <a:pPr marL="0" indent="0" algn="just">
              <a:buNone/>
            </a:pPr>
            <a:r>
              <a:rPr lang="en-US" dirty="0"/>
              <a:t>At this stage in the writing process, your goal is to get something—anything— down on paper or on your computer screen. For most writers, getting started is the hardest part of the job. But you will feel more comfortable and confident once you begin to see your ideas written down before your eyes. It is always easier to clarify and criticize something you can see.</a:t>
            </a:r>
          </a:p>
        </p:txBody>
      </p:sp>
      <p:pic>
        <p:nvPicPr>
          <p:cNvPr id="4" name="Picture 3"/>
          <p:cNvPicPr>
            <a:picLocks noChangeAspect="1"/>
          </p:cNvPicPr>
          <p:nvPr/>
        </p:nvPicPr>
        <p:blipFill>
          <a:blip r:embed="rId2"/>
          <a:stretch>
            <a:fillRect/>
          </a:stretch>
        </p:blipFill>
        <p:spPr>
          <a:xfrm>
            <a:off x="180062" y="213339"/>
            <a:ext cx="9282438"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2457151" y="921972"/>
            <a:ext cx="8451668"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The Writing Process and Collaboration at Work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037222" y="6502766"/>
            <a:ext cx="9902229" cy="204838"/>
          </a:xfrm>
          <a:prstGeom prst="rect">
            <a:avLst/>
          </a:prstGeom>
        </p:spPr>
      </p:pic>
      <p:pic>
        <p:nvPicPr>
          <p:cNvPr id="10" name="Graphic 21">
            <a:extLst>
              <a:ext uri="{FF2B5EF4-FFF2-40B4-BE49-F238E27FC236}">
                <a16:creationId xmlns:a16="http://schemas.microsoft.com/office/drawing/2014/main" id="{E2B42A8B-FEDB-46B9-9699-316908D93ABC}"/>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01094057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87830" y="2105419"/>
            <a:ext cx="10866966" cy="4351338"/>
          </a:xfrm>
        </p:spPr>
        <p:txBody>
          <a:bodyPr>
            <a:normAutofit/>
          </a:bodyPr>
          <a:lstStyle/>
          <a:p>
            <a:pPr marL="0" indent="0" algn="just">
              <a:buNone/>
            </a:pPr>
            <a:r>
              <a:rPr lang="en-US" b="1" dirty="0">
                <a:solidFill>
                  <a:srgbClr val="FF0000"/>
                </a:solidFill>
              </a:rPr>
              <a:t>4- Drafting</a:t>
            </a:r>
            <a:r>
              <a:rPr lang="ar-EG" b="1" dirty="0">
                <a:solidFill>
                  <a:srgbClr val="FF0000"/>
                </a:solidFill>
              </a:rPr>
              <a:t>:</a:t>
            </a:r>
            <a:endParaRPr lang="en-US" b="1" dirty="0">
              <a:solidFill>
                <a:srgbClr val="FF0000"/>
              </a:solidFill>
            </a:endParaRPr>
          </a:p>
          <a:p>
            <a:pPr marL="0" indent="0" algn="just">
              <a:buNone/>
            </a:pPr>
            <a:r>
              <a:rPr lang="en-US" dirty="0"/>
              <a:t>If you have done your planning carefully, you will find it easier to start your first draft. When you draft, you convert the words and phrases from your outlines, brainstormed lists, or clustered groups into paragraphs. During drafting, as elsewhere in the writing process, you will see some overlap as you look back over your lists or outlines to shape your document.</a:t>
            </a:r>
          </a:p>
        </p:txBody>
      </p:sp>
      <p:pic>
        <p:nvPicPr>
          <p:cNvPr id="4" name="Picture 3"/>
          <p:cNvPicPr>
            <a:picLocks noChangeAspect="1"/>
          </p:cNvPicPr>
          <p:nvPr/>
        </p:nvPicPr>
        <p:blipFill>
          <a:blip r:embed="rId2"/>
          <a:stretch>
            <a:fillRect/>
          </a:stretch>
        </p:blipFill>
        <p:spPr>
          <a:xfrm>
            <a:off x="180062" y="213339"/>
            <a:ext cx="9272164"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2436602" y="849161"/>
            <a:ext cx="8451668"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The Writing Process and Collaboration at Work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037222" y="6502766"/>
            <a:ext cx="9902229" cy="204838"/>
          </a:xfrm>
          <a:prstGeom prst="rect">
            <a:avLst/>
          </a:prstGeom>
        </p:spPr>
      </p:pic>
      <p:pic>
        <p:nvPicPr>
          <p:cNvPr id="10" name="Graphic 21">
            <a:extLst>
              <a:ext uri="{FF2B5EF4-FFF2-40B4-BE49-F238E27FC236}">
                <a16:creationId xmlns:a16="http://schemas.microsoft.com/office/drawing/2014/main" id="{0E79D23A-E590-4161-8DB2-48806022CD70}"/>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10052765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548641" y="1825625"/>
            <a:ext cx="10805160" cy="4351338"/>
          </a:xfrm>
        </p:spPr>
        <p:txBody>
          <a:bodyPr>
            <a:normAutofit/>
          </a:bodyPr>
          <a:lstStyle/>
          <a:p>
            <a:pPr marL="0" indent="0">
              <a:buNone/>
            </a:pPr>
            <a:r>
              <a:rPr lang="en-US" dirty="0">
                <a:solidFill>
                  <a:srgbClr val="FF0000"/>
                </a:solidFill>
              </a:rPr>
              <a:t>- Key Questions to Ask as You Draft</a:t>
            </a:r>
          </a:p>
          <a:p>
            <a:pPr marL="0" indent="0">
              <a:buNone/>
            </a:pPr>
            <a:r>
              <a:rPr lang="en-US" dirty="0"/>
              <a:t>As you work on your drafts, ask yourself the following questions about your content and organization.</a:t>
            </a:r>
          </a:p>
          <a:p>
            <a:pPr marL="0" indent="0">
              <a:buNone/>
            </a:pPr>
            <a:r>
              <a:rPr lang="en-US" dirty="0"/>
              <a:t>■ Am I giving my readers too much or too little information?</a:t>
            </a:r>
          </a:p>
          <a:p>
            <a:pPr marL="0" indent="0">
              <a:buNone/>
            </a:pPr>
            <a:r>
              <a:rPr lang="en-US" dirty="0"/>
              <a:t>■ Does this point belong where I have it, or would it more logically follow or precede something else?</a:t>
            </a:r>
          </a:p>
          <a:p>
            <a:pPr marL="0" indent="0">
              <a:buNone/>
            </a:pPr>
            <a:r>
              <a:rPr lang="en-US" dirty="0"/>
              <a:t>■ Is this point necessary and relevant?</a:t>
            </a:r>
          </a:p>
          <a:p>
            <a:pPr marL="0" indent="0">
              <a:buNone/>
            </a:pPr>
            <a:r>
              <a:rPr lang="en-US" dirty="0"/>
              <a:t>■ Am I repeating or contradicting myself?</a:t>
            </a:r>
          </a:p>
          <a:p>
            <a:pPr marL="0" indent="0">
              <a:buNone/>
            </a:pPr>
            <a:r>
              <a:rPr lang="en-US" dirty="0"/>
              <a:t>■ Have I ended appropriately for my audience?</a:t>
            </a:r>
          </a:p>
        </p:txBody>
      </p:sp>
      <p:pic>
        <p:nvPicPr>
          <p:cNvPr id="3" name="Picture 2"/>
          <p:cNvPicPr>
            <a:picLocks noChangeAspect="1"/>
          </p:cNvPicPr>
          <p:nvPr/>
        </p:nvPicPr>
        <p:blipFill>
          <a:blip r:embed="rId2"/>
          <a:stretch>
            <a:fillRect/>
          </a:stretch>
        </p:blipFill>
        <p:spPr>
          <a:xfrm>
            <a:off x="180062" y="213339"/>
            <a:ext cx="9313260" cy="1610200"/>
          </a:xfrm>
          <a:prstGeom prst="rect">
            <a:avLst/>
          </a:prstGeom>
        </p:spPr>
      </p:pic>
      <p:sp>
        <p:nvSpPr>
          <p:cNvPr id="4" name="TextBox 3"/>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2</a:t>
            </a:r>
          </a:p>
        </p:txBody>
      </p:sp>
      <p:sp>
        <p:nvSpPr>
          <p:cNvPr id="5" name="Rectangle 4"/>
          <p:cNvSpPr/>
          <p:nvPr/>
        </p:nvSpPr>
        <p:spPr>
          <a:xfrm>
            <a:off x="2487974" y="900209"/>
            <a:ext cx="8451668"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The Writing Process and Collaboration at Work </a:t>
            </a:r>
          </a:p>
        </p:txBody>
      </p:sp>
      <p:pic>
        <p:nvPicPr>
          <p:cNvPr id="6" name="Picture 5"/>
          <p:cNvPicPr>
            <a:picLocks noChangeAspect="1"/>
          </p:cNvPicPr>
          <p:nvPr/>
        </p:nvPicPr>
        <p:blipFill>
          <a:blip r:embed="rId3"/>
          <a:stretch>
            <a:fillRect/>
          </a:stretch>
        </p:blipFill>
        <p:spPr>
          <a:xfrm>
            <a:off x="-108036" y="2204822"/>
            <a:ext cx="238650" cy="2709534"/>
          </a:xfrm>
          <a:prstGeom prst="rect">
            <a:avLst/>
          </a:prstGeom>
        </p:spPr>
      </p:pic>
      <p:pic>
        <p:nvPicPr>
          <p:cNvPr id="7" name="Picture 6"/>
          <p:cNvPicPr>
            <a:picLocks noChangeAspect="1"/>
          </p:cNvPicPr>
          <p:nvPr/>
        </p:nvPicPr>
        <p:blipFill>
          <a:blip r:embed="rId3"/>
          <a:stretch>
            <a:fillRect/>
          </a:stretch>
        </p:blipFill>
        <p:spPr>
          <a:xfrm>
            <a:off x="12072675" y="2204822"/>
            <a:ext cx="238650" cy="2709534"/>
          </a:xfrm>
          <a:prstGeom prst="rect">
            <a:avLst/>
          </a:prstGeom>
        </p:spPr>
      </p:pic>
      <p:pic>
        <p:nvPicPr>
          <p:cNvPr id="8" name="Picture 7"/>
          <p:cNvPicPr>
            <a:picLocks noChangeAspect="1"/>
          </p:cNvPicPr>
          <p:nvPr/>
        </p:nvPicPr>
        <p:blipFill>
          <a:blip r:embed="rId4"/>
          <a:stretch>
            <a:fillRect/>
          </a:stretch>
        </p:blipFill>
        <p:spPr>
          <a:xfrm>
            <a:off x="2037222" y="6502766"/>
            <a:ext cx="9902229" cy="204838"/>
          </a:xfrm>
          <a:prstGeom prst="rect">
            <a:avLst/>
          </a:prstGeom>
        </p:spPr>
      </p:pic>
      <p:pic>
        <p:nvPicPr>
          <p:cNvPr id="9" name="Graphic 21">
            <a:extLst>
              <a:ext uri="{FF2B5EF4-FFF2-40B4-BE49-F238E27FC236}">
                <a16:creationId xmlns:a16="http://schemas.microsoft.com/office/drawing/2014/main" id="{757A03AE-6300-4542-A81A-6764691CF4F3}"/>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75448705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96389" y="1987483"/>
            <a:ext cx="11121347" cy="4351338"/>
          </a:xfrm>
        </p:spPr>
        <p:txBody>
          <a:bodyPr>
            <a:normAutofit/>
          </a:bodyPr>
          <a:lstStyle/>
          <a:p>
            <a:pPr marL="0" indent="0" algn="just">
              <a:buNone/>
            </a:pPr>
            <a:r>
              <a:rPr lang="en-US" dirty="0">
                <a:solidFill>
                  <a:srgbClr val="FF0000"/>
                </a:solidFill>
              </a:rPr>
              <a:t>- Guidelines for Successful Drafting</a:t>
            </a:r>
          </a:p>
          <a:p>
            <a:pPr marL="0" indent="0" algn="just">
              <a:buNone/>
            </a:pPr>
            <a:r>
              <a:rPr lang="en-US" dirty="0"/>
              <a:t>Following are some suggestions to help your drafting go more smoothly and efficiently.</a:t>
            </a:r>
          </a:p>
          <a:p>
            <a:pPr marL="0" indent="0" algn="just">
              <a:buNone/>
            </a:pPr>
            <a:r>
              <a:rPr lang="en-US" dirty="0"/>
              <a:t>■ </a:t>
            </a:r>
            <a:r>
              <a:rPr lang="en-US" b="1" dirty="0"/>
              <a:t>In an early draft, write the easiest part first. </a:t>
            </a:r>
            <a:r>
              <a:rPr lang="en-US" dirty="0"/>
              <a:t>Some writers feel more comfortable drafting the body (or middle) of their work first. </a:t>
            </a:r>
          </a:p>
          <a:p>
            <a:pPr marL="0" indent="0" algn="just">
              <a:buNone/>
            </a:pPr>
            <a:r>
              <a:rPr lang="en-US" b="1" dirty="0"/>
              <a:t>■ As you work on a later draft, write straight through. </a:t>
            </a:r>
            <a:r>
              <a:rPr lang="en-US" dirty="0"/>
              <a:t>Do not worry about spelling, punctuation, or the way a word or sentence sounds. Save those concerns for later stages.</a:t>
            </a:r>
          </a:p>
        </p:txBody>
      </p:sp>
      <p:pic>
        <p:nvPicPr>
          <p:cNvPr id="4" name="Picture 3"/>
          <p:cNvPicPr>
            <a:picLocks noChangeAspect="1"/>
          </p:cNvPicPr>
          <p:nvPr/>
        </p:nvPicPr>
        <p:blipFill>
          <a:blip r:embed="rId2"/>
          <a:stretch>
            <a:fillRect/>
          </a:stretch>
        </p:blipFill>
        <p:spPr>
          <a:xfrm>
            <a:off x="180061" y="213339"/>
            <a:ext cx="9251615"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2395506" y="900209"/>
            <a:ext cx="8451668"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The Writing Process and Collaboration at Work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037222" y="6502766"/>
            <a:ext cx="9902229" cy="204838"/>
          </a:xfrm>
          <a:prstGeom prst="rect">
            <a:avLst/>
          </a:prstGeom>
        </p:spPr>
      </p:pic>
      <p:pic>
        <p:nvPicPr>
          <p:cNvPr id="10" name="Graphic 21">
            <a:extLst>
              <a:ext uri="{FF2B5EF4-FFF2-40B4-BE49-F238E27FC236}">
                <a16:creationId xmlns:a16="http://schemas.microsoft.com/office/drawing/2014/main" id="{7D37A834-D446-41A4-B4DA-F039D6D36161}"/>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551170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31520" y="1933303"/>
            <a:ext cx="10648405" cy="4439446"/>
          </a:xfrm>
        </p:spPr>
        <p:txBody>
          <a:bodyPr>
            <a:normAutofit/>
          </a:bodyPr>
          <a:lstStyle/>
          <a:p>
            <a:pPr marL="0" indent="0" algn="just">
              <a:buNone/>
            </a:pPr>
            <a:r>
              <a:rPr lang="en-US" b="1" dirty="0"/>
              <a:t>■ Allow enough time between drafts </a:t>
            </a:r>
            <a:r>
              <a:rPr lang="en-US" dirty="0"/>
              <a:t>so that you can evaluate your work with fresh eyes and a clear mind.</a:t>
            </a:r>
          </a:p>
          <a:p>
            <a:pPr marL="0" indent="0" algn="just">
              <a:buNone/>
            </a:pPr>
            <a:r>
              <a:rPr lang="en-US" b="1" dirty="0"/>
              <a:t>■ Get frequent outside opinions. </a:t>
            </a:r>
            <a:r>
              <a:rPr lang="en-US" dirty="0"/>
              <a:t>Show, e-mail, or fax a draft to a co-worker or a supervisor for comment. A new pair of eyes will see things you missed. As we’ll see, collaboration is essential in the workplace.</a:t>
            </a:r>
          </a:p>
          <a:p>
            <a:pPr marL="0" indent="0" algn="just">
              <a:buNone/>
            </a:pPr>
            <a:r>
              <a:rPr lang="en-US" b="1" dirty="0"/>
              <a:t>■ Start considering </a:t>
            </a:r>
            <a:r>
              <a:rPr lang="en-US" dirty="0"/>
              <a:t>if visuals would enhance the quality of your work and, if so, decide on what types and where best to insert them.</a:t>
            </a:r>
          </a:p>
        </p:txBody>
      </p:sp>
      <p:pic>
        <p:nvPicPr>
          <p:cNvPr id="4" name="Picture 3"/>
          <p:cNvPicPr>
            <a:picLocks noChangeAspect="1"/>
          </p:cNvPicPr>
          <p:nvPr/>
        </p:nvPicPr>
        <p:blipFill>
          <a:blip r:embed="rId2"/>
          <a:stretch>
            <a:fillRect/>
          </a:stretch>
        </p:blipFill>
        <p:spPr>
          <a:xfrm>
            <a:off x="180061" y="213339"/>
            <a:ext cx="9251615"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2446877" y="900209"/>
            <a:ext cx="8451668"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The Writing Process and Collaboration at Work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2037222" y="6502766"/>
            <a:ext cx="9902229" cy="204838"/>
          </a:xfrm>
          <a:prstGeom prst="rect">
            <a:avLst/>
          </a:prstGeom>
        </p:spPr>
      </p:pic>
      <p:pic>
        <p:nvPicPr>
          <p:cNvPr id="9" name="Picture 8"/>
          <p:cNvPicPr>
            <a:picLocks noChangeAspect="1"/>
          </p:cNvPicPr>
          <p:nvPr/>
        </p:nvPicPr>
        <p:blipFill>
          <a:blip r:embed="rId3"/>
          <a:stretch>
            <a:fillRect/>
          </a:stretch>
        </p:blipFill>
        <p:spPr>
          <a:xfrm>
            <a:off x="12072675" y="2204822"/>
            <a:ext cx="238650" cy="2709534"/>
          </a:xfrm>
          <a:prstGeom prst="rect">
            <a:avLst/>
          </a:prstGeom>
        </p:spPr>
      </p:pic>
      <p:pic>
        <p:nvPicPr>
          <p:cNvPr id="10" name="Graphic 21">
            <a:extLst>
              <a:ext uri="{FF2B5EF4-FFF2-40B4-BE49-F238E27FC236}">
                <a16:creationId xmlns:a16="http://schemas.microsoft.com/office/drawing/2014/main" id="{EAEA249C-6F7A-4EDB-9A2C-15E208B9295A}"/>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27551608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96388" y="1987483"/>
            <a:ext cx="11121347" cy="4351338"/>
          </a:xfrm>
        </p:spPr>
        <p:txBody>
          <a:bodyPr>
            <a:normAutofit/>
          </a:bodyPr>
          <a:lstStyle/>
          <a:p>
            <a:pPr marL="0" indent="0" algn="just">
              <a:buNone/>
            </a:pPr>
            <a:r>
              <a:rPr lang="en-US" b="1" dirty="0">
                <a:solidFill>
                  <a:srgbClr val="FF0000"/>
                </a:solidFill>
              </a:rPr>
              <a:t>5- Revising</a:t>
            </a:r>
            <a:r>
              <a:rPr lang="ar-EG" b="1" dirty="0">
                <a:solidFill>
                  <a:srgbClr val="FF0000"/>
                </a:solidFill>
              </a:rPr>
              <a:t>:</a:t>
            </a:r>
            <a:endParaRPr lang="en-US" b="1" dirty="0">
              <a:solidFill>
                <a:srgbClr val="FF0000"/>
              </a:solidFill>
            </a:endParaRPr>
          </a:p>
          <a:p>
            <a:pPr marL="0" indent="0" algn="just">
              <a:buNone/>
            </a:pPr>
            <a:r>
              <a:rPr lang="en-US" dirty="0"/>
              <a:t>Revision is an essential stage in the writing process. It requires more than giving your work another quick glance. Do not be tempted to skip the revision stage just because you have written the required number of words or sections or because you think you have put in too much time already. Revision is done after you produce a draft that you think conveys the appropriate message for your audience. The quality of your memo, letter, or report depends on the revisions you make now.</a:t>
            </a:r>
          </a:p>
        </p:txBody>
      </p:sp>
      <p:pic>
        <p:nvPicPr>
          <p:cNvPr id="4" name="Picture 3"/>
          <p:cNvPicPr>
            <a:picLocks noChangeAspect="1"/>
          </p:cNvPicPr>
          <p:nvPr/>
        </p:nvPicPr>
        <p:blipFill>
          <a:blip r:embed="rId2"/>
          <a:stretch>
            <a:fillRect/>
          </a:stretch>
        </p:blipFill>
        <p:spPr>
          <a:xfrm>
            <a:off x="180061" y="213339"/>
            <a:ext cx="9323535"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2416055" y="900209"/>
            <a:ext cx="8451668"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The Writing Process and Collaboration at Work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037222" y="6502766"/>
            <a:ext cx="9902229" cy="204838"/>
          </a:xfrm>
          <a:prstGeom prst="rect">
            <a:avLst/>
          </a:prstGeom>
        </p:spPr>
      </p:pic>
      <p:pic>
        <p:nvPicPr>
          <p:cNvPr id="10" name="Graphic 21">
            <a:extLst>
              <a:ext uri="{FF2B5EF4-FFF2-40B4-BE49-F238E27FC236}">
                <a16:creationId xmlns:a16="http://schemas.microsoft.com/office/drawing/2014/main" id="{95F6D97E-F793-4BB2-BBE6-30101DF4D8DF}"/>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20889504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83326" y="1825625"/>
            <a:ext cx="11168742" cy="4351338"/>
          </a:xfrm>
        </p:spPr>
        <p:txBody>
          <a:bodyPr>
            <a:normAutofit/>
          </a:bodyPr>
          <a:lstStyle/>
          <a:p>
            <a:pPr marL="0" indent="0" algn="just">
              <a:buNone/>
            </a:pPr>
            <a:r>
              <a:rPr lang="en-US" dirty="0">
                <a:solidFill>
                  <a:srgbClr val="FF0000"/>
                </a:solidFill>
              </a:rPr>
              <a:t>-  Allow Enough Time to Revise</a:t>
            </a:r>
          </a:p>
          <a:p>
            <a:pPr marL="0" indent="0" algn="just">
              <a:buNone/>
            </a:pPr>
            <a:r>
              <a:rPr lang="en-US" dirty="0"/>
              <a:t>Like planning or drafting, revision is not done well in one big push. It evolves over a period of time. Make sure you budget enough time to do it carefully.</a:t>
            </a:r>
          </a:p>
          <a:p>
            <a:pPr marL="0" indent="0" algn="just">
              <a:buNone/>
            </a:pPr>
            <a:r>
              <a:rPr lang="en-US" dirty="0"/>
              <a:t>■ Avoid drafting and revising in one sitting. If possible, wait at least a day before you start to revise. (In the busy work world, waiting a couple of hours may have to suffice.)</a:t>
            </a:r>
          </a:p>
          <a:p>
            <a:pPr marL="0" indent="0" algn="just">
              <a:buNone/>
            </a:pPr>
            <a:r>
              <a:rPr lang="en-US" dirty="0"/>
              <a:t>■ Ask a co-worker or friend familiar with your topic to comment on your work.</a:t>
            </a:r>
          </a:p>
          <a:p>
            <a:pPr marL="0" indent="0" algn="just">
              <a:buNone/>
            </a:pPr>
            <a:r>
              <a:rPr lang="en-US" dirty="0"/>
              <a:t>■ Plan to read your revised work more than once.</a:t>
            </a:r>
          </a:p>
        </p:txBody>
      </p:sp>
      <p:pic>
        <p:nvPicPr>
          <p:cNvPr id="4" name="Picture 3"/>
          <p:cNvPicPr>
            <a:picLocks noChangeAspect="1"/>
          </p:cNvPicPr>
          <p:nvPr/>
        </p:nvPicPr>
        <p:blipFill>
          <a:blip r:embed="rId2"/>
          <a:stretch>
            <a:fillRect/>
          </a:stretch>
        </p:blipFill>
        <p:spPr>
          <a:xfrm>
            <a:off x="180061" y="213339"/>
            <a:ext cx="9323535"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2354410" y="850205"/>
            <a:ext cx="8451668"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The Writing Process and Collaboration at Work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037222" y="6502766"/>
            <a:ext cx="9902229" cy="204838"/>
          </a:xfrm>
          <a:prstGeom prst="rect">
            <a:avLst/>
          </a:prstGeom>
        </p:spPr>
      </p:pic>
      <p:pic>
        <p:nvPicPr>
          <p:cNvPr id="10" name="Graphic 21">
            <a:extLst>
              <a:ext uri="{FF2B5EF4-FFF2-40B4-BE49-F238E27FC236}">
                <a16:creationId xmlns:a16="http://schemas.microsoft.com/office/drawing/2014/main" id="{760E7042-8345-42A8-991B-CD8634CA39D8}"/>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34847972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2100158"/>
            <a:ext cx="10515600" cy="4351338"/>
          </a:xfrm>
        </p:spPr>
        <p:txBody>
          <a:bodyPr>
            <a:normAutofit/>
          </a:bodyPr>
          <a:lstStyle/>
          <a:p>
            <a:pPr marL="0" indent="0" algn="just">
              <a:buNone/>
            </a:pPr>
            <a:r>
              <a:rPr lang="en-US" dirty="0">
                <a:solidFill>
                  <a:srgbClr val="FF0000"/>
                </a:solidFill>
              </a:rPr>
              <a:t>- Revision Is Rethinking</a:t>
            </a:r>
          </a:p>
          <a:p>
            <a:pPr marL="0" indent="0" algn="just">
              <a:buNone/>
            </a:pPr>
            <a:r>
              <a:rPr lang="en-US" dirty="0"/>
              <a:t>When you revise, you resee, rethink, and reconsider your entire document. You ask questions about the major issues of content, organization, tone, and format . Revision involves going back and repeating earlier steps in the writing process.</a:t>
            </a:r>
          </a:p>
        </p:txBody>
      </p:sp>
      <p:pic>
        <p:nvPicPr>
          <p:cNvPr id="4" name="Picture 3"/>
          <p:cNvPicPr>
            <a:picLocks noChangeAspect="1"/>
          </p:cNvPicPr>
          <p:nvPr/>
        </p:nvPicPr>
        <p:blipFill>
          <a:blip r:embed="rId2"/>
          <a:stretch>
            <a:fillRect/>
          </a:stretch>
        </p:blipFill>
        <p:spPr>
          <a:xfrm>
            <a:off x="180061" y="213339"/>
            <a:ext cx="9323535"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2364683" y="874797"/>
            <a:ext cx="8451668"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The Writing Process and Collaboration at Work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037222" y="6502766"/>
            <a:ext cx="9902229" cy="204838"/>
          </a:xfrm>
          <a:prstGeom prst="rect">
            <a:avLst/>
          </a:prstGeom>
        </p:spPr>
      </p:pic>
      <p:pic>
        <p:nvPicPr>
          <p:cNvPr id="10" name="Graphic 21">
            <a:extLst>
              <a:ext uri="{FF2B5EF4-FFF2-40B4-BE49-F238E27FC236}">
                <a16:creationId xmlns:a16="http://schemas.microsoft.com/office/drawing/2014/main" id="{8962F674-D6BF-4918-8B28-26F38329399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24348079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96389" y="1987483"/>
            <a:ext cx="11155679" cy="4243500"/>
          </a:xfrm>
        </p:spPr>
        <p:txBody>
          <a:bodyPr anchor="ctr">
            <a:normAutofit/>
          </a:bodyPr>
          <a:lstStyle/>
          <a:p>
            <a:pPr marL="0" indent="0" algn="just">
              <a:buNone/>
            </a:pPr>
            <a:r>
              <a:rPr lang="en-US" sz="3200" dirty="0">
                <a:solidFill>
                  <a:srgbClr val="FF0000"/>
                </a:solidFill>
              </a:rPr>
              <a:t>Revision means </a:t>
            </a:r>
            <a:r>
              <a:rPr lang="en-US" sz="3200" dirty="0"/>
              <a:t>asking again the questions you have already asked and answered during the planning and drafting stages. During the process, you will discover gaps to fill, points to change, and errors to correct in your draft. Revision gives you a second (or third or fourth) chance to get things right for your audience. Take advantage of the document tracking options such as Track Changes and Edit that allow you to see your additions, cuts, and moves in a different color.</a:t>
            </a:r>
          </a:p>
        </p:txBody>
      </p:sp>
      <p:pic>
        <p:nvPicPr>
          <p:cNvPr id="4" name="Picture 3"/>
          <p:cNvPicPr>
            <a:picLocks noChangeAspect="1"/>
          </p:cNvPicPr>
          <p:nvPr/>
        </p:nvPicPr>
        <p:blipFill>
          <a:blip r:embed="rId2"/>
          <a:stretch>
            <a:fillRect/>
          </a:stretch>
        </p:blipFill>
        <p:spPr>
          <a:xfrm>
            <a:off x="180062" y="213339"/>
            <a:ext cx="9313260"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2498248" y="849161"/>
            <a:ext cx="8451668"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The Writing Process and Collaboration at Work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037222" y="6502766"/>
            <a:ext cx="9902229" cy="204838"/>
          </a:xfrm>
          <a:prstGeom prst="rect">
            <a:avLst/>
          </a:prstGeom>
        </p:spPr>
      </p:pic>
      <p:pic>
        <p:nvPicPr>
          <p:cNvPr id="10" name="Graphic 21">
            <a:extLst>
              <a:ext uri="{FF2B5EF4-FFF2-40B4-BE49-F238E27FC236}">
                <a16:creationId xmlns:a16="http://schemas.microsoft.com/office/drawing/2014/main" id="{A39DF224-CF01-457F-97A9-526725EE6A1F}"/>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98475788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9451" y="1987483"/>
            <a:ext cx="11234058" cy="4351338"/>
          </a:xfrm>
        </p:spPr>
        <p:txBody>
          <a:bodyPr anchor="ctr">
            <a:normAutofit/>
          </a:bodyPr>
          <a:lstStyle/>
          <a:p>
            <a:pPr marL="0" indent="0" algn="just">
              <a:buNone/>
            </a:pPr>
            <a:r>
              <a:rPr lang="en-US" sz="3200" b="1" dirty="0">
                <a:solidFill>
                  <a:srgbClr val="FF0000"/>
                </a:solidFill>
              </a:rPr>
              <a:t>7- Editing:</a:t>
            </a:r>
          </a:p>
          <a:p>
            <a:pPr marL="0" indent="0" algn="just">
              <a:buNone/>
            </a:pPr>
            <a:r>
              <a:rPr lang="en-US" sz="3200" dirty="0"/>
              <a:t>Editing is quality control for your reader. This last stage in the writing process might be compared to detailing an automobile—the preparation a dealer goes through to ready a new car for prospective buyers. Editing is done only after you are completely satisfied that you have made all the big decisions about content and organization—that you have said what you wanted to, where and how you intended, for your audience.</a:t>
            </a:r>
          </a:p>
        </p:txBody>
      </p:sp>
      <p:pic>
        <p:nvPicPr>
          <p:cNvPr id="4" name="Picture 3"/>
          <p:cNvPicPr>
            <a:picLocks noChangeAspect="1"/>
          </p:cNvPicPr>
          <p:nvPr/>
        </p:nvPicPr>
        <p:blipFill>
          <a:blip r:embed="rId2"/>
          <a:stretch>
            <a:fillRect/>
          </a:stretch>
        </p:blipFill>
        <p:spPr>
          <a:xfrm>
            <a:off x="180062" y="213339"/>
            <a:ext cx="9313260"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2487974" y="787606"/>
            <a:ext cx="8451668"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The Writing Process and Collaboration at Work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037222" y="6502766"/>
            <a:ext cx="9902229" cy="204838"/>
          </a:xfrm>
          <a:prstGeom prst="rect">
            <a:avLst/>
          </a:prstGeom>
        </p:spPr>
      </p:pic>
      <p:pic>
        <p:nvPicPr>
          <p:cNvPr id="10" name="Graphic 21">
            <a:extLst>
              <a:ext uri="{FF2B5EF4-FFF2-40B4-BE49-F238E27FC236}">
                <a16:creationId xmlns:a16="http://schemas.microsoft.com/office/drawing/2014/main" id="{BB5D639C-37B7-4646-95ED-7DB9678F6E9F}"/>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53236558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1987483"/>
            <a:ext cx="10515600" cy="4351338"/>
          </a:xfrm>
        </p:spPr>
        <p:txBody>
          <a:bodyPr>
            <a:normAutofit/>
          </a:bodyPr>
          <a:lstStyle/>
          <a:p>
            <a:pPr marL="0" indent="0" algn="just">
              <a:buNone/>
            </a:pPr>
            <a:r>
              <a:rPr lang="en-US" b="1" dirty="0"/>
              <a:t>When you edit, you will check your work for</a:t>
            </a:r>
          </a:p>
          <a:p>
            <a:pPr marL="0" indent="0" algn="just">
              <a:buNone/>
            </a:pPr>
            <a:r>
              <a:rPr lang="en-US" dirty="0"/>
              <a:t>■ sentences</a:t>
            </a:r>
          </a:p>
          <a:p>
            <a:pPr marL="0" indent="0" algn="just">
              <a:buNone/>
            </a:pPr>
            <a:r>
              <a:rPr lang="en-US" dirty="0"/>
              <a:t>■ word choices</a:t>
            </a:r>
          </a:p>
          <a:p>
            <a:pPr marL="0" indent="0" algn="just">
              <a:buNone/>
            </a:pPr>
            <a:r>
              <a:rPr lang="en-US" dirty="0"/>
              <a:t>■ punctuation and spelling</a:t>
            </a:r>
          </a:p>
          <a:p>
            <a:pPr marL="0" indent="0" algn="just">
              <a:buNone/>
            </a:pPr>
            <a:r>
              <a:rPr lang="en-US" dirty="0"/>
              <a:t>■ grammar and usage</a:t>
            </a:r>
          </a:p>
          <a:p>
            <a:pPr marL="0" indent="0" algn="just">
              <a:buNone/>
            </a:pPr>
            <a:r>
              <a:rPr lang="en-US" dirty="0"/>
              <a:t>■ clarity</a:t>
            </a:r>
          </a:p>
        </p:txBody>
      </p:sp>
      <p:pic>
        <p:nvPicPr>
          <p:cNvPr id="4" name="Picture 3"/>
          <p:cNvPicPr>
            <a:picLocks noChangeAspect="1"/>
          </p:cNvPicPr>
          <p:nvPr/>
        </p:nvPicPr>
        <p:blipFill>
          <a:blip r:embed="rId2"/>
          <a:stretch>
            <a:fillRect/>
          </a:stretch>
        </p:blipFill>
        <p:spPr>
          <a:xfrm>
            <a:off x="180061" y="213339"/>
            <a:ext cx="9323535"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2405781" y="849161"/>
            <a:ext cx="8451668"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The Writing Process and Collaboration at Work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037222" y="6502766"/>
            <a:ext cx="9902229" cy="204838"/>
          </a:xfrm>
          <a:prstGeom prst="rect">
            <a:avLst/>
          </a:prstGeom>
        </p:spPr>
      </p:pic>
      <p:pic>
        <p:nvPicPr>
          <p:cNvPr id="10" name="Graphic 21">
            <a:extLst>
              <a:ext uri="{FF2B5EF4-FFF2-40B4-BE49-F238E27FC236}">
                <a16:creationId xmlns:a16="http://schemas.microsoft.com/office/drawing/2014/main" id="{06AC87BD-809B-4039-A055-4877A78E9EB1}"/>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86950870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48640" y="1825625"/>
            <a:ext cx="11103428" cy="4351338"/>
          </a:xfrm>
        </p:spPr>
        <p:txBody>
          <a:bodyPr/>
          <a:lstStyle/>
          <a:p>
            <a:pPr marL="0" indent="0" algn="just">
              <a:buNone/>
            </a:pPr>
            <a:r>
              <a:rPr lang="en-US" b="1" dirty="0">
                <a:solidFill>
                  <a:srgbClr val="FF0000"/>
                </a:solidFill>
              </a:rPr>
              <a:t>7- Collaboration Is Crucial to the Writing Process:</a:t>
            </a:r>
          </a:p>
          <a:p>
            <a:pPr marL="0" indent="0" algn="just">
              <a:buNone/>
            </a:pPr>
            <a:r>
              <a:rPr lang="en-US" dirty="0"/>
              <a:t>In the world of work, writing skills, such as researching, planning, drafting, revising, and editing—just discussed in this chapter—are vital for your success. But you will often communicate as part of a team (including managers and co-workers) to write a report, a proposal, or even a letter successfully. One survey estimates that 90 percent of all businesspeople spend some time writing as part of a collaborative team as depicted in Figure 2.8. Being a team player is one of the most prized skills you can possess in the world of work.</a:t>
            </a:r>
          </a:p>
        </p:txBody>
      </p:sp>
      <p:pic>
        <p:nvPicPr>
          <p:cNvPr id="4" name="Picture 3"/>
          <p:cNvPicPr>
            <a:picLocks noChangeAspect="1"/>
          </p:cNvPicPr>
          <p:nvPr/>
        </p:nvPicPr>
        <p:blipFill>
          <a:blip r:embed="rId2"/>
          <a:stretch>
            <a:fillRect/>
          </a:stretch>
        </p:blipFill>
        <p:spPr>
          <a:xfrm>
            <a:off x="180062" y="213339"/>
            <a:ext cx="9292712"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2446877" y="900209"/>
            <a:ext cx="8451668"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The Writing Process and Collaboration at Work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037222" y="6502766"/>
            <a:ext cx="9902229" cy="204838"/>
          </a:xfrm>
          <a:prstGeom prst="rect">
            <a:avLst/>
          </a:prstGeom>
        </p:spPr>
      </p:pic>
      <p:pic>
        <p:nvPicPr>
          <p:cNvPr id="10" name="Graphic 21">
            <a:extLst>
              <a:ext uri="{FF2B5EF4-FFF2-40B4-BE49-F238E27FC236}">
                <a16:creationId xmlns:a16="http://schemas.microsoft.com/office/drawing/2014/main" id="{7CFB5664-E723-487D-94E8-B3F3AF12413B}"/>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87723283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ontent Placeholder 1"/>
          <p:cNvPicPr>
            <a:picLocks noGrp="1" noChangeAspect="1"/>
          </p:cNvPicPr>
          <p:nvPr>
            <p:ph idx="1"/>
          </p:nvPr>
        </p:nvPicPr>
        <p:blipFill>
          <a:blip r:embed="rId2"/>
          <a:stretch>
            <a:fillRect/>
          </a:stretch>
        </p:blipFill>
        <p:spPr>
          <a:xfrm>
            <a:off x="1489165" y="1654261"/>
            <a:ext cx="8856617" cy="4694288"/>
          </a:xfrm>
          <a:prstGeom prst="rect">
            <a:avLst/>
          </a:prstGeom>
        </p:spPr>
      </p:pic>
      <p:pic>
        <p:nvPicPr>
          <p:cNvPr id="4" name="Picture 3"/>
          <p:cNvPicPr>
            <a:picLocks noChangeAspect="1"/>
          </p:cNvPicPr>
          <p:nvPr/>
        </p:nvPicPr>
        <p:blipFill>
          <a:blip r:embed="rId3"/>
          <a:stretch>
            <a:fillRect/>
          </a:stretch>
        </p:blipFill>
        <p:spPr>
          <a:xfrm>
            <a:off x="180061" y="213339"/>
            <a:ext cx="9344083"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2508522" y="849161"/>
            <a:ext cx="8451668"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The Writing Process and Collaboration at Work </a:t>
            </a:r>
          </a:p>
        </p:txBody>
      </p:sp>
      <p:pic>
        <p:nvPicPr>
          <p:cNvPr id="7" name="Picture 6"/>
          <p:cNvPicPr>
            <a:picLocks noChangeAspect="1"/>
          </p:cNvPicPr>
          <p:nvPr/>
        </p:nvPicPr>
        <p:blipFill>
          <a:blip r:embed="rId4"/>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9" name="Picture 8"/>
          <p:cNvPicPr>
            <a:picLocks noChangeAspect="1"/>
          </p:cNvPicPr>
          <p:nvPr/>
        </p:nvPicPr>
        <p:blipFill>
          <a:blip r:embed="rId5"/>
          <a:stretch>
            <a:fillRect/>
          </a:stretch>
        </p:blipFill>
        <p:spPr>
          <a:xfrm>
            <a:off x="2037222" y="6502766"/>
            <a:ext cx="9902229" cy="204838"/>
          </a:xfrm>
          <a:prstGeom prst="rect">
            <a:avLst/>
          </a:prstGeom>
        </p:spPr>
      </p:pic>
      <p:pic>
        <p:nvPicPr>
          <p:cNvPr id="10" name="Graphic 21">
            <a:extLst>
              <a:ext uri="{FF2B5EF4-FFF2-40B4-BE49-F238E27FC236}">
                <a16:creationId xmlns:a16="http://schemas.microsoft.com/office/drawing/2014/main" id="{9C876E63-FCBA-46E3-9E0A-8E680E9880EF}"/>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07677074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61703" y="1825625"/>
            <a:ext cx="11056033" cy="4351338"/>
          </a:xfrm>
        </p:spPr>
        <p:txBody>
          <a:bodyPr>
            <a:normAutofit/>
          </a:bodyPr>
          <a:lstStyle/>
          <a:p>
            <a:pPr marL="0" indent="0" algn="just">
              <a:buNone/>
            </a:pPr>
            <a:r>
              <a:rPr lang="en-US" b="1" dirty="0">
                <a:solidFill>
                  <a:srgbClr val="FF0000"/>
                </a:solidFill>
              </a:rPr>
              <a:t>8- Advantages of Collaborative Writing:</a:t>
            </a:r>
          </a:p>
          <a:p>
            <a:pPr marL="0" indent="0" algn="just">
              <a:buNone/>
            </a:pPr>
            <a:r>
              <a:rPr lang="en-US" dirty="0"/>
              <a:t>Collaborative writing teams benefit both employers and employees. Collaboration gets writing done more easily and efficiently in the work place. </a:t>
            </a:r>
            <a:r>
              <a:rPr lang="en-US" dirty="0">
                <a:solidFill>
                  <a:srgbClr val="FF0000"/>
                </a:solidFill>
              </a:rPr>
              <a:t>Here are some of the advantages of writing as part of a team.</a:t>
            </a:r>
          </a:p>
          <a:p>
            <a:pPr marL="0" indent="0" algn="just">
              <a:buNone/>
            </a:pPr>
            <a:r>
              <a:rPr lang="en-US" b="1" dirty="0"/>
              <a:t>1. Builds on collective talents. </a:t>
            </a:r>
            <a:r>
              <a:rPr lang="en-US" dirty="0"/>
              <a:t>Many heads are better than one. A writing team profits from the diverse backgrounds, skills, and research of its individual members. Collaboration joins individuals from diverse disciplines in the corporate world—IT staff, accountants, lawyers, media specialists, and security experts, among others.</a:t>
            </a:r>
          </a:p>
        </p:txBody>
      </p:sp>
      <p:pic>
        <p:nvPicPr>
          <p:cNvPr id="4" name="Picture 3"/>
          <p:cNvPicPr>
            <a:picLocks noChangeAspect="1"/>
          </p:cNvPicPr>
          <p:nvPr/>
        </p:nvPicPr>
        <p:blipFill>
          <a:blip r:embed="rId2"/>
          <a:stretch>
            <a:fillRect/>
          </a:stretch>
        </p:blipFill>
        <p:spPr>
          <a:xfrm>
            <a:off x="180062" y="213339"/>
            <a:ext cx="9261890"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2426329" y="850205"/>
            <a:ext cx="8451668"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The Writing Process and Collaboration at Work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037222" y="6502766"/>
            <a:ext cx="9902229" cy="204838"/>
          </a:xfrm>
          <a:prstGeom prst="rect">
            <a:avLst/>
          </a:prstGeom>
        </p:spPr>
      </p:pic>
      <p:pic>
        <p:nvPicPr>
          <p:cNvPr id="10" name="Graphic 21">
            <a:extLst>
              <a:ext uri="{FF2B5EF4-FFF2-40B4-BE49-F238E27FC236}">
                <a16:creationId xmlns:a16="http://schemas.microsoft.com/office/drawing/2014/main" id="{06C46B02-8D95-4715-8EFF-046E5FFD2A16}"/>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77157589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74765" y="2152409"/>
            <a:ext cx="10868297" cy="4351338"/>
          </a:xfrm>
        </p:spPr>
        <p:txBody>
          <a:bodyPr/>
          <a:lstStyle/>
          <a:p>
            <a:pPr marL="0" indent="0" algn="just">
              <a:buNone/>
            </a:pPr>
            <a:r>
              <a:rPr lang="en-US" b="1" dirty="0"/>
              <a:t>2. Allows for productive feedback and critique. </a:t>
            </a:r>
            <a:r>
              <a:rPr lang="en-US" dirty="0"/>
              <a:t>Collaborative writing encourages all members of the team to get involved, offering both their agreement as well as their critical viewpoints to produce the highest-quality document possible.</a:t>
            </a:r>
          </a:p>
          <a:p>
            <a:pPr marL="0" indent="0" algn="just">
              <a:buNone/>
            </a:pPr>
            <a:r>
              <a:rPr lang="en-US" b="1" dirty="0"/>
              <a:t>3. Increases productivity and saves time. </a:t>
            </a:r>
            <a:r>
              <a:rPr lang="en-US" dirty="0"/>
              <a:t>When a group has planned carefully, collaboration actually cuts down on the number of meetings and conferences, saving a company time and employees travel.</a:t>
            </a:r>
          </a:p>
        </p:txBody>
      </p:sp>
      <p:pic>
        <p:nvPicPr>
          <p:cNvPr id="4" name="Picture 3"/>
          <p:cNvPicPr>
            <a:picLocks noChangeAspect="1"/>
          </p:cNvPicPr>
          <p:nvPr/>
        </p:nvPicPr>
        <p:blipFill>
          <a:blip r:embed="rId2"/>
          <a:stretch>
            <a:fillRect/>
          </a:stretch>
        </p:blipFill>
        <p:spPr>
          <a:xfrm>
            <a:off x="180062" y="213339"/>
            <a:ext cx="9282438"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2436603" y="849161"/>
            <a:ext cx="8451668"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The Writing Process and Collaboration at Work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037222" y="6502766"/>
            <a:ext cx="9902229" cy="204838"/>
          </a:xfrm>
          <a:prstGeom prst="rect">
            <a:avLst/>
          </a:prstGeom>
        </p:spPr>
      </p:pic>
      <p:pic>
        <p:nvPicPr>
          <p:cNvPr id="10" name="Graphic 21">
            <a:extLst>
              <a:ext uri="{FF2B5EF4-FFF2-40B4-BE49-F238E27FC236}">
                <a16:creationId xmlns:a16="http://schemas.microsoft.com/office/drawing/2014/main" id="{A680CC2B-486A-44B0-A00E-3F8CD2A8FC9C}"/>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69886067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2028600"/>
            <a:ext cx="10515600" cy="4351338"/>
          </a:xfrm>
        </p:spPr>
        <p:txBody>
          <a:bodyPr anchor="ctr">
            <a:normAutofit/>
          </a:bodyPr>
          <a:lstStyle/>
          <a:p>
            <a:pPr marL="0" indent="0" algn="just">
              <a:buNone/>
            </a:pPr>
            <a:r>
              <a:rPr lang="en-US" sz="3200" b="1" dirty="0"/>
              <a:t>4. Ensures overall writing effectiveness. </a:t>
            </a:r>
            <a:r>
              <a:rPr lang="en-US" sz="3200" dirty="0"/>
              <a:t>The more people involved in developing a document, the greater the chances are for thoroughness and cohesion. Team effort helps to uncover inconsistencies, find omissions, and correct problems.</a:t>
            </a:r>
          </a:p>
          <a:p>
            <a:pPr marL="0" indent="0" algn="just">
              <a:buNone/>
            </a:pPr>
            <a:r>
              <a:rPr lang="en-US" sz="3200" b="1" dirty="0"/>
              <a:t>5. Accelerates decision-making time. </a:t>
            </a:r>
            <a:r>
              <a:rPr lang="en-US" sz="3200" dirty="0"/>
              <a:t>A group investigating problems and offering pertinent solutions can considerably reduce the time it takes to prepare a document.</a:t>
            </a:r>
          </a:p>
        </p:txBody>
      </p:sp>
      <p:pic>
        <p:nvPicPr>
          <p:cNvPr id="4" name="Picture 3"/>
          <p:cNvPicPr>
            <a:picLocks noChangeAspect="1"/>
          </p:cNvPicPr>
          <p:nvPr/>
        </p:nvPicPr>
        <p:blipFill>
          <a:blip r:embed="rId2"/>
          <a:stretch>
            <a:fillRect/>
          </a:stretch>
        </p:blipFill>
        <p:spPr>
          <a:xfrm>
            <a:off x="180061" y="213339"/>
            <a:ext cx="9251615"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2416055" y="823390"/>
            <a:ext cx="8451668"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The Writing Process and Collaboration at Work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037222" y="6502766"/>
            <a:ext cx="9902229" cy="204838"/>
          </a:xfrm>
          <a:prstGeom prst="rect">
            <a:avLst/>
          </a:prstGeom>
        </p:spPr>
      </p:pic>
      <p:pic>
        <p:nvPicPr>
          <p:cNvPr id="10" name="Graphic 21">
            <a:extLst>
              <a:ext uri="{FF2B5EF4-FFF2-40B4-BE49-F238E27FC236}">
                <a16:creationId xmlns:a16="http://schemas.microsoft.com/office/drawing/2014/main" id="{4D97F1F0-4128-40C3-8158-404238AF0575}"/>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93607160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13954" y="1987483"/>
            <a:ext cx="10855235" cy="4282688"/>
          </a:xfrm>
        </p:spPr>
        <p:txBody>
          <a:bodyPr anchor="ctr">
            <a:normAutofit/>
          </a:bodyPr>
          <a:lstStyle/>
          <a:p>
            <a:pPr marL="0" indent="0" algn="just">
              <a:buNone/>
            </a:pPr>
            <a:r>
              <a:rPr lang="en-US" sz="3200" b="1" dirty="0"/>
              <a:t>6. Boosts employee morale and confidence while decreasing stress. </a:t>
            </a:r>
            <a:r>
              <a:rPr lang="en-US" sz="3200" dirty="0"/>
              <a:t>Working as part of a team can relieve individuals of some job stress by not making them solely responsible for planning, drafting, and revising a document. Members can discuss ideas with each other and help one another in drafting, organizing, and editing a document. A team, therefore, provides a safety net by assuring individual members that they can always talk over problems and they will have help in meeting deadlines.</a:t>
            </a:r>
          </a:p>
        </p:txBody>
      </p:sp>
      <p:pic>
        <p:nvPicPr>
          <p:cNvPr id="4" name="Picture 3"/>
          <p:cNvPicPr>
            <a:picLocks noChangeAspect="1"/>
          </p:cNvPicPr>
          <p:nvPr/>
        </p:nvPicPr>
        <p:blipFill>
          <a:blip r:embed="rId2"/>
          <a:stretch>
            <a:fillRect/>
          </a:stretch>
        </p:blipFill>
        <p:spPr>
          <a:xfrm>
            <a:off x="180061" y="213339"/>
            <a:ext cx="9200245"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2467426" y="782273"/>
            <a:ext cx="8451668"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The Writing Process and Collaboration at Work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037222" y="6502766"/>
            <a:ext cx="9902229" cy="204838"/>
          </a:xfrm>
          <a:prstGeom prst="rect">
            <a:avLst/>
          </a:prstGeom>
        </p:spPr>
      </p:pic>
      <p:pic>
        <p:nvPicPr>
          <p:cNvPr id="10" name="Graphic 21">
            <a:extLst>
              <a:ext uri="{FF2B5EF4-FFF2-40B4-BE49-F238E27FC236}">
                <a16:creationId xmlns:a16="http://schemas.microsoft.com/office/drawing/2014/main" id="{64242EA5-D9C1-4F6A-9468-D5439CF546C8}"/>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47403220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1987483"/>
            <a:ext cx="10515600" cy="4351338"/>
          </a:xfrm>
        </p:spPr>
        <p:txBody>
          <a:bodyPr anchor="ctr">
            <a:normAutofit/>
          </a:bodyPr>
          <a:lstStyle/>
          <a:p>
            <a:pPr marL="0" indent="0" algn="just">
              <a:buNone/>
            </a:pPr>
            <a:r>
              <a:rPr lang="en-US" b="1" dirty="0"/>
              <a:t>7. Contributes to customer service and satisfaction. </a:t>
            </a:r>
            <a:r>
              <a:rPr lang="en-US" dirty="0"/>
              <a:t>By pooling their knowledge of an audience’s needs, a collaborative writing team is much more likely— through discussions, interactions, even disagreements—to anticipate a customer’s, or an agency’s, requests and complaints.</a:t>
            </a:r>
          </a:p>
          <a:p>
            <a:pPr marL="0" indent="0" algn="just">
              <a:buNone/>
            </a:pPr>
            <a:r>
              <a:rPr lang="en-US" b="1" dirty="0"/>
              <a:t>8. Affords a greater opportunity to understand global perspectives. </a:t>
            </a:r>
            <a:r>
              <a:rPr lang="en-US" dirty="0"/>
              <a:t>By working with a multinational work force, individuals can develop greater sensitivity to and appreciation of the needs and problems of an international audience.</a:t>
            </a:r>
          </a:p>
        </p:txBody>
      </p:sp>
      <p:pic>
        <p:nvPicPr>
          <p:cNvPr id="4" name="Picture 3"/>
          <p:cNvPicPr>
            <a:picLocks noChangeAspect="1"/>
          </p:cNvPicPr>
          <p:nvPr/>
        </p:nvPicPr>
        <p:blipFill>
          <a:blip r:embed="rId2"/>
          <a:stretch>
            <a:fillRect/>
          </a:stretch>
        </p:blipFill>
        <p:spPr>
          <a:xfrm>
            <a:off x="180062" y="213339"/>
            <a:ext cx="9292712"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2416055" y="849161"/>
            <a:ext cx="8451668"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The Writing Process and Collaboration at Work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037222" y="6502766"/>
            <a:ext cx="9902229" cy="204838"/>
          </a:xfrm>
          <a:prstGeom prst="rect">
            <a:avLst/>
          </a:prstGeom>
        </p:spPr>
      </p:pic>
      <p:pic>
        <p:nvPicPr>
          <p:cNvPr id="10" name="Graphic 21">
            <a:extLst>
              <a:ext uri="{FF2B5EF4-FFF2-40B4-BE49-F238E27FC236}">
                <a16:creationId xmlns:a16="http://schemas.microsoft.com/office/drawing/2014/main" id="{D28A9DD0-D27C-456E-AC5A-2B06944C90CA}"/>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39134949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87829" y="1825625"/>
            <a:ext cx="11029907" cy="4351338"/>
          </a:xfrm>
        </p:spPr>
        <p:txBody>
          <a:bodyPr anchor="ctr">
            <a:normAutofit/>
          </a:bodyPr>
          <a:lstStyle/>
          <a:p>
            <a:pPr marL="0" indent="0" algn="just">
              <a:buNone/>
            </a:pPr>
            <a:r>
              <a:rPr lang="en-US" sz="3200" b="1" dirty="0">
                <a:solidFill>
                  <a:srgbClr val="FF0000"/>
                </a:solidFill>
              </a:rPr>
              <a:t>9- Seven Guidelines for Successful Group Writing:</a:t>
            </a:r>
          </a:p>
          <a:p>
            <a:pPr marL="0" indent="0" algn="just">
              <a:buNone/>
            </a:pPr>
            <a:r>
              <a:rPr lang="en-US" sz="3200" dirty="0"/>
              <a:t>To be successful, a collaborative writing team should observe the following seven guidelines helpful.</a:t>
            </a:r>
          </a:p>
          <a:p>
            <a:pPr marL="0" indent="0" algn="just">
              <a:buNone/>
            </a:pPr>
            <a:r>
              <a:rPr lang="en-US" sz="3200" b="1" dirty="0"/>
              <a:t>1. Understand and agree on the purpose, audience, scope, organization, and deadlines for the report. </a:t>
            </a:r>
            <a:r>
              <a:rPr lang="en-US" sz="3200" dirty="0"/>
              <a:t>Everyone needs to be on the “same page” from start to finish.</a:t>
            </a:r>
          </a:p>
        </p:txBody>
      </p:sp>
      <p:pic>
        <p:nvPicPr>
          <p:cNvPr id="4" name="Picture 3"/>
          <p:cNvPicPr>
            <a:picLocks noChangeAspect="1"/>
          </p:cNvPicPr>
          <p:nvPr/>
        </p:nvPicPr>
        <p:blipFill>
          <a:blip r:embed="rId2"/>
          <a:stretch>
            <a:fillRect/>
          </a:stretch>
        </p:blipFill>
        <p:spPr>
          <a:xfrm>
            <a:off x="180061" y="213339"/>
            <a:ext cx="9231067"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2333861" y="900209"/>
            <a:ext cx="8451668"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The Writing Process and Collaboration at Work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037222" y="6502766"/>
            <a:ext cx="9902229" cy="204838"/>
          </a:xfrm>
          <a:prstGeom prst="rect">
            <a:avLst/>
          </a:prstGeom>
        </p:spPr>
      </p:pic>
      <p:pic>
        <p:nvPicPr>
          <p:cNvPr id="10" name="Graphic 21">
            <a:extLst>
              <a:ext uri="{FF2B5EF4-FFF2-40B4-BE49-F238E27FC236}">
                <a16:creationId xmlns:a16="http://schemas.microsoft.com/office/drawing/2014/main" id="{23A931F7-C580-484E-9C82-A52EB4E3CF7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9612761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b="1" dirty="0"/>
              <a:t>2. Establish group rules early on and stick to them. </a:t>
            </a:r>
            <a:r>
              <a:rPr lang="en-US" dirty="0"/>
              <a:t>Decide when and where the group will meet, how and when members are to communicate with each other (face-to-face, telephone, e-mail, other online technologies).</a:t>
            </a:r>
          </a:p>
          <a:p>
            <a:pPr marL="0" indent="0" algn="just">
              <a:buNone/>
            </a:pPr>
            <a:r>
              <a:rPr lang="en-US" b="1" dirty="0"/>
              <a:t>3. Put the good of the group ahead of individual egos. </a:t>
            </a:r>
            <a:r>
              <a:rPr lang="en-US" dirty="0"/>
              <a:t>Group harmony and productivity are essential if the report or proposal is to get done on time. Individuals need to be active participants and keen listeners. Getting one’s own way can slow down the overall success of the document. In the business world, sometimes a report bears only the boss’s name, not the name of the group that prepared it.</a:t>
            </a:r>
          </a:p>
        </p:txBody>
      </p:sp>
      <p:pic>
        <p:nvPicPr>
          <p:cNvPr id="4" name="Picture 3"/>
          <p:cNvPicPr>
            <a:picLocks noChangeAspect="1"/>
          </p:cNvPicPr>
          <p:nvPr/>
        </p:nvPicPr>
        <p:blipFill>
          <a:blip r:embed="rId2"/>
          <a:stretch>
            <a:fillRect/>
          </a:stretch>
        </p:blipFill>
        <p:spPr>
          <a:xfrm>
            <a:off x="180061" y="213339"/>
            <a:ext cx="9241341"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2395506" y="850205"/>
            <a:ext cx="8451668"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The Writing Process and Collaboration at Work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037222" y="6502766"/>
            <a:ext cx="9902229" cy="204838"/>
          </a:xfrm>
          <a:prstGeom prst="rect">
            <a:avLst/>
          </a:prstGeom>
        </p:spPr>
      </p:pic>
      <p:pic>
        <p:nvPicPr>
          <p:cNvPr id="10" name="Graphic 21">
            <a:extLst>
              <a:ext uri="{FF2B5EF4-FFF2-40B4-BE49-F238E27FC236}">
                <a16:creationId xmlns:a16="http://schemas.microsoft.com/office/drawing/2014/main" id="{3B2FF15C-1914-4E64-9713-1C75FC5CE14C}"/>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06314" y="159954"/>
            <a:ext cx="1972007" cy="920793"/>
          </a:xfrm>
          <a:prstGeom prst="rect">
            <a:avLst/>
          </a:prstGeom>
        </p:spPr>
      </p:pic>
    </p:spTree>
    <p:extLst>
      <p:ext uri="{BB962C8B-B14F-4D97-AF65-F5344CB8AC3E}">
        <p14:creationId xmlns:p14="http://schemas.microsoft.com/office/powerpoint/2010/main" val="268131074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1987483"/>
            <a:ext cx="10515600" cy="4351338"/>
          </a:xfrm>
        </p:spPr>
        <p:txBody>
          <a:bodyPr/>
          <a:lstStyle/>
          <a:p>
            <a:pPr marL="0" indent="0" algn="just">
              <a:buNone/>
            </a:pPr>
            <a:r>
              <a:rPr lang="en-US" b="1" dirty="0"/>
              <a:t>4. Agree on the group’s organization. </a:t>
            </a:r>
            <a:r>
              <a:rPr lang="en-US" dirty="0"/>
              <a:t>The group can appoint a leader who keeps the team on task by being a coordinator, cheerleader, a scheduler, an evaluator, and a peacemaker who can resolve conflicts quickly, and also a referee who knows when to call time-out.1 The leader must be skilled in interpersonal interactions.</a:t>
            </a:r>
          </a:p>
          <a:p>
            <a:pPr marL="0" indent="0" algn="just">
              <a:buNone/>
            </a:pPr>
            <a:r>
              <a:rPr lang="en-US" b="1" dirty="0"/>
              <a:t>5. Identify each member’s responsibilities precisely. </a:t>
            </a:r>
            <a:r>
              <a:rPr lang="en-US" dirty="0"/>
              <a:t>There should be a fair distribution of labor so that each member can use his or her particular and proven skills.</a:t>
            </a:r>
          </a:p>
        </p:txBody>
      </p:sp>
      <p:pic>
        <p:nvPicPr>
          <p:cNvPr id="4" name="Picture 3"/>
          <p:cNvPicPr>
            <a:picLocks noChangeAspect="1"/>
          </p:cNvPicPr>
          <p:nvPr/>
        </p:nvPicPr>
        <p:blipFill>
          <a:blip r:embed="rId2"/>
          <a:stretch>
            <a:fillRect/>
          </a:stretch>
        </p:blipFill>
        <p:spPr>
          <a:xfrm>
            <a:off x="180061" y="213339"/>
            <a:ext cx="9323535"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2405781" y="849161"/>
            <a:ext cx="8451668"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The Writing Process and Collaboration at Work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037222" y="6502766"/>
            <a:ext cx="9902229" cy="204838"/>
          </a:xfrm>
          <a:prstGeom prst="rect">
            <a:avLst/>
          </a:prstGeom>
        </p:spPr>
      </p:pic>
      <p:pic>
        <p:nvPicPr>
          <p:cNvPr id="10" name="Graphic 21">
            <a:extLst>
              <a:ext uri="{FF2B5EF4-FFF2-40B4-BE49-F238E27FC236}">
                <a16:creationId xmlns:a16="http://schemas.microsoft.com/office/drawing/2014/main" id="{0DDDEDE8-9397-4DBC-ABBD-C9F6CCA04ADB}"/>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519065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70323" y="2034473"/>
            <a:ext cx="10515600" cy="4351338"/>
          </a:xfrm>
        </p:spPr>
        <p:txBody>
          <a:bodyPr/>
          <a:lstStyle/>
          <a:p>
            <a:pPr marL="0" indent="0" algn="just">
              <a:buNone/>
            </a:pPr>
            <a:r>
              <a:rPr lang="en-US" b="1" dirty="0"/>
              <a:t>6. Provide clear and positive feedback at each meeting and for each part of the report the group prepares. </a:t>
            </a:r>
            <a:r>
              <a:rPr lang="en-US" dirty="0"/>
              <a:t>Members need to come to meetings prepared, raise important questions, and make thoughtful recommendations.</a:t>
            </a:r>
          </a:p>
          <a:p>
            <a:pPr marL="0" indent="0" algn="just">
              <a:buNone/>
            </a:pPr>
            <a:r>
              <a:rPr lang="en-US" b="1" dirty="0"/>
              <a:t>7. Follow an agreed-on timetable, but leave room for flexibility. </a:t>
            </a:r>
            <a:r>
              <a:rPr lang="en-US" dirty="0"/>
              <a:t>The group should estimate a realistic time frame necessary to complete the various stages of their work—when drafts and revisions are due or when editing must be concluded, for example. A project schedule based on that estimate should then be prepared.</a:t>
            </a:r>
          </a:p>
        </p:txBody>
      </p:sp>
      <p:pic>
        <p:nvPicPr>
          <p:cNvPr id="4" name="Picture 3"/>
          <p:cNvPicPr>
            <a:picLocks noChangeAspect="1"/>
          </p:cNvPicPr>
          <p:nvPr/>
        </p:nvPicPr>
        <p:blipFill>
          <a:blip r:embed="rId2"/>
          <a:stretch>
            <a:fillRect/>
          </a:stretch>
        </p:blipFill>
        <p:spPr>
          <a:xfrm>
            <a:off x="180062" y="213339"/>
            <a:ext cx="9272164"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2446877" y="829263"/>
            <a:ext cx="8451668"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The Writing Process and Collaboration at Work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037222" y="6502766"/>
            <a:ext cx="9902229" cy="204838"/>
          </a:xfrm>
          <a:prstGeom prst="rect">
            <a:avLst/>
          </a:prstGeom>
        </p:spPr>
      </p:pic>
      <p:pic>
        <p:nvPicPr>
          <p:cNvPr id="10" name="Graphic 21">
            <a:extLst>
              <a:ext uri="{FF2B5EF4-FFF2-40B4-BE49-F238E27FC236}">
                <a16:creationId xmlns:a16="http://schemas.microsoft.com/office/drawing/2014/main" id="{4188A795-9C20-4237-87AF-FA6FBC2637F2}"/>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1079933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2321" y="1987483"/>
            <a:ext cx="11189747" cy="4351338"/>
          </a:xfrm>
        </p:spPr>
        <p:txBody>
          <a:bodyPr>
            <a:normAutofit/>
          </a:bodyPr>
          <a:lstStyle/>
          <a:p>
            <a:pPr marL="0" indent="0" algn="just">
              <a:buNone/>
            </a:pPr>
            <a:r>
              <a:rPr lang="en-US" b="1" dirty="0">
                <a:solidFill>
                  <a:srgbClr val="FF0000"/>
                </a:solidFill>
              </a:rPr>
              <a:t>10- Sources of Conflict in Group Dynamics and How to Solve Them:</a:t>
            </a:r>
          </a:p>
          <a:p>
            <a:pPr marL="0" indent="0" algn="just">
              <a:buNone/>
            </a:pPr>
            <a:r>
              <a:rPr lang="en-US" dirty="0"/>
              <a:t>The success of collaborative writing depends on how well the team interacts. They have to meet and plan before they can even begin researching, set ground roles, decide on responsibilities, and work together on solving problems and come up with solutions. Discussion and criticism are essential to the process of creating any successful document—report, proposal, etc.</a:t>
            </a:r>
          </a:p>
          <a:p>
            <a:pPr marL="0" indent="0" algn="just">
              <a:buNone/>
            </a:pPr>
            <a:r>
              <a:rPr lang="en-US" dirty="0"/>
              <a:t>A conflict can even help the group generate and refine ideas, leading to a better organized and more carefully written document.</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80062" y="213339"/>
            <a:ext cx="9282438"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2467426" y="849161"/>
            <a:ext cx="8451668"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The Writing Process and Collaboration at Work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037222" y="6502766"/>
            <a:ext cx="9902229" cy="204838"/>
          </a:xfrm>
          <a:prstGeom prst="rect">
            <a:avLst/>
          </a:prstGeom>
        </p:spPr>
      </p:pic>
      <p:pic>
        <p:nvPicPr>
          <p:cNvPr id="10" name="Graphic 21">
            <a:extLst>
              <a:ext uri="{FF2B5EF4-FFF2-40B4-BE49-F238E27FC236}">
                <a16:creationId xmlns:a16="http://schemas.microsoft.com/office/drawing/2014/main" id="{6665275E-7168-46AC-9351-276329BFA483}"/>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96039103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9450" y="1920240"/>
            <a:ext cx="11108285" cy="4310743"/>
          </a:xfrm>
        </p:spPr>
        <p:txBody>
          <a:bodyPr anchor="ctr">
            <a:normAutofit lnSpcReduction="10000"/>
          </a:bodyPr>
          <a:lstStyle/>
          <a:p>
            <a:pPr marL="0" indent="0" algn="just">
              <a:buNone/>
            </a:pPr>
            <a:r>
              <a:rPr lang="en-US" sz="3200" dirty="0"/>
              <a:t>But when conflict translates into ego tripping and personal attacks, nothing productive emerges. </a:t>
            </a:r>
            <a:r>
              <a:rPr lang="en-US" sz="3200" b="1" dirty="0"/>
              <a:t>Everyone in the group must agree beforehand on three ironclad working policies of group dynamics:</a:t>
            </a:r>
          </a:p>
          <a:p>
            <a:pPr marL="0" indent="0" algn="just">
              <a:buNone/>
            </a:pPr>
            <a:r>
              <a:rPr lang="en-US" sz="3200" dirty="0"/>
              <a:t> (1) individuals must seek and adhere to group consensus.</a:t>
            </a:r>
          </a:p>
          <a:p>
            <a:pPr marL="0" indent="0" algn="just">
              <a:buNone/>
            </a:pPr>
            <a:r>
              <a:rPr lang="en-US" sz="3200" dirty="0"/>
              <a:t> (2) compromise may be advisable, even necessary, to meet a deadline.</a:t>
            </a:r>
          </a:p>
          <a:p>
            <a:pPr marL="0" indent="0" algn="just">
              <a:buNone/>
            </a:pPr>
            <a:r>
              <a:rPr lang="en-US" sz="3200" dirty="0"/>
              <a:t> (3) if the group decides to accept compromise, the group leader’s final decision on resolving conflicts must be accepted.</a:t>
            </a:r>
          </a:p>
        </p:txBody>
      </p:sp>
      <p:pic>
        <p:nvPicPr>
          <p:cNvPr id="4" name="Picture 3"/>
          <p:cNvPicPr>
            <a:picLocks noChangeAspect="1"/>
          </p:cNvPicPr>
          <p:nvPr/>
        </p:nvPicPr>
        <p:blipFill>
          <a:blip r:embed="rId2"/>
          <a:stretch>
            <a:fillRect/>
          </a:stretch>
        </p:blipFill>
        <p:spPr>
          <a:xfrm>
            <a:off x="180062" y="213339"/>
            <a:ext cx="9292712"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2385232" y="849161"/>
            <a:ext cx="8451668"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The Writing Process and Collaboration at Work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037222" y="6502766"/>
            <a:ext cx="9902229" cy="204838"/>
          </a:xfrm>
          <a:prstGeom prst="rect">
            <a:avLst/>
          </a:prstGeom>
        </p:spPr>
      </p:pic>
      <p:pic>
        <p:nvPicPr>
          <p:cNvPr id="10" name="Graphic 21">
            <a:extLst>
              <a:ext uri="{FF2B5EF4-FFF2-40B4-BE49-F238E27FC236}">
                <a16:creationId xmlns:a16="http://schemas.microsoft.com/office/drawing/2014/main" id="{AEC1D4E1-46FE-4B8A-91DF-F391936D55A0}"/>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50103427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31074" y="1987483"/>
            <a:ext cx="11186662" cy="4351338"/>
          </a:xfrm>
        </p:spPr>
        <p:txBody>
          <a:bodyPr>
            <a:normAutofit/>
          </a:bodyPr>
          <a:lstStyle/>
          <a:p>
            <a:pPr marL="0" indent="0" algn="just">
              <a:buNone/>
            </a:pPr>
            <a:r>
              <a:rPr lang="ar-EG" dirty="0">
                <a:solidFill>
                  <a:srgbClr val="FF0000"/>
                </a:solidFill>
              </a:rPr>
              <a:t>- </a:t>
            </a:r>
            <a:r>
              <a:rPr lang="en-US" dirty="0">
                <a:solidFill>
                  <a:srgbClr val="FF0000"/>
                </a:solidFill>
              </a:rPr>
              <a:t>Common Problems, Practical Solutions</a:t>
            </a:r>
          </a:p>
          <a:p>
            <a:pPr marL="0" indent="0" algn="just">
              <a:buNone/>
            </a:pPr>
            <a:r>
              <a:rPr lang="en-US" dirty="0"/>
              <a:t>Following are some common problems in group dynamics, with suggestions on how to avoid or solve them.</a:t>
            </a:r>
          </a:p>
          <a:p>
            <a:pPr marL="0" indent="0" algn="just">
              <a:buNone/>
            </a:pPr>
            <a:r>
              <a:rPr lang="en-US" dirty="0">
                <a:solidFill>
                  <a:srgbClr val="FF0000"/>
                </a:solidFill>
              </a:rPr>
              <a:t>1. Resisting constructive criticism. </a:t>
            </a:r>
            <a:r>
              <a:rPr lang="en-US" dirty="0"/>
              <a:t>No one likes to be criticized, yet criticism can be vital to the group effort. Be open to suggestions.</a:t>
            </a:r>
          </a:p>
          <a:p>
            <a:pPr marL="0" indent="0" algn="just">
              <a:buNone/>
            </a:pPr>
            <a:r>
              <a:rPr lang="en-US" i="1" dirty="0">
                <a:solidFill>
                  <a:srgbClr val="FF0000"/>
                </a:solidFill>
              </a:rPr>
              <a:t>Solution: </a:t>
            </a:r>
            <a:r>
              <a:rPr lang="en-US" dirty="0"/>
              <a:t>When emotions become too heated, the group leader may wisely move the discussion to another section of the document or to another issue and allow some cooling-off time. Negotiation is an essential job skill.</a:t>
            </a:r>
          </a:p>
        </p:txBody>
      </p:sp>
      <p:pic>
        <p:nvPicPr>
          <p:cNvPr id="4" name="Picture 3"/>
          <p:cNvPicPr>
            <a:picLocks noChangeAspect="1"/>
          </p:cNvPicPr>
          <p:nvPr/>
        </p:nvPicPr>
        <p:blipFill>
          <a:blip r:embed="rId2"/>
          <a:stretch>
            <a:fillRect/>
          </a:stretch>
        </p:blipFill>
        <p:spPr>
          <a:xfrm>
            <a:off x="180061" y="213339"/>
            <a:ext cx="9333809"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2405780" y="849161"/>
            <a:ext cx="8451668"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The Writing Process and Collaboration at Work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037222" y="6502766"/>
            <a:ext cx="9902229" cy="204838"/>
          </a:xfrm>
          <a:prstGeom prst="rect">
            <a:avLst/>
          </a:prstGeom>
        </p:spPr>
      </p:pic>
      <p:pic>
        <p:nvPicPr>
          <p:cNvPr id="10" name="Graphic 21">
            <a:extLst>
              <a:ext uri="{FF2B5EF4-FFF2-40B4-BE49-F238E27FC236}">
                <a16:creationId xmlns:a16="http://schemas.microsoft.com/office/drawing/2014/main" id="{F66AFE5B-643E-497B-AEE3-AA4999992EBD}"/>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28114259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1987483"/>
            <a:ext cx="10515600" cy="4351338"/>
          </a:xfrm>
        </p:spPr>
        <p:txBody>
          <a:bodyPr anchor="ctr">
            <a:normAutofit/>
          </a:bodyPr>
          <a:lstStyle/>
          <a:p>
            <a:pPr marL="0" indent="0" algn="just">
              <a:buNone/>
            </a:pPr>
            <a:r>
              <a:rPr lang="en-US" sz="3200" dirty="0">
                <a:solidFill>
                  <a:srgbClr val="FF0000"/>
                </a:solidFill>
              </a:rPr>
              <a:t>2. Giving only negative criticism. </a:t>
            </a:r>
            <a:r>
              <a:rPr lang="en-US" sz="3200" dirty="0"/>
              <a:t>Do not saturate a meeting with nothing but negatives.</a:t>
            </a:r>
          </a:p>
          <a:p>
            <a:pPr marL="0" indent="0" algn="just">
              <a:buNone/>
            </a:pPr>
            <a:r>
              <a:rPr lang="en-US" sz="3200" i="1" dirty="0">
                <a:solidFill>
                  <a:srgbClr val="FF0000"/>
                </a:solidFill>
              </a:rPr>
              <a:t>Solution: </a:t>
            </a:r>
            <a:r>
              <a:rPr lang="en-US" sz="3200" dirty="0"/>
              <a:t>When you criticize an idea, diplomatically remind the individual of the team’s goals and point to ways in which revision (criticism) furthers them. Explain the problem, and offer a helpful, relevant revision. Never attack a group member. Mutual respect is everyone’s right and obligation. Be objective, constructive,</a:t>
            </a:r>
          </a:p>
          <a:p>
            <a:pPr marL="0" indent="0" algn="just">
              <a:buNone/>
            </a:pPr>
            <a:r>
              <a:rPr lang="en-US" sz="3200" dirty="0"/>
              <a:t>and cooperative.</a:t>
            </a:r>
          </a:p>
        </p:txBody>
      </p:sp>
      <p:pic>
        <p:nvPicPr>
          <p:cNvPr id="4" name="Picture 3"/>
          <p:cNvPicPr>
            <a:picLocks noChangeAspect="1"/>
          </p:cNvPicPr>
          <p:nvPr/>
        </p:nvPicPr>
        <p:blipFill>
          <a:blip r:embed="rId2"/>
          <a:stretch>
            <a:fillRect/>
          </a:stretch>
        </p:blipFill>
        <p:spPr>
          <a:xfrm>
            <a:off x="180061" y="213339"/>
            <a:ext cx="9457099"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2554840" y="900209"/>
            <a:ext cx="8451668"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The Writing Process and Collaboration at Work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037222" y="6502766"/>
            <a:ext cx="9902229" cy="204838"/>
          </a:xfrm>
          <a:prstGeom prst="rect">
            <a:avLst/>
          </a:prstGeom>
        </p:spPr>
      </p:pic>
      <p:pic>
        <p:nvPicPr>
          <p:cNvPr id="10" name="Graphic 21">
            <a:extLst>
              <a:ext uri="{FF2B5EF4-FFF2-40B4-BE49-F238E27FC236}">
                <a16:creationId xmlns:a16="http://schemas.microsoft.com/office/drawing/2014/main" id="{F069C296-D073-4AA1-9FE3-F2BA039B46E7}"/>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06117125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55025" y="1988668"/>
            <a:ext cx="10693238" cy="4351338"/>
          </a:xfrm>
        </p:spPr>
        <p:txBody>
          <a:bodyPr anchor="ctr">
            <a:normAutofit/>
          </a:bodyPr>
          <a:lstStyle/>
          <a:p>
            <a:pPr marL="0" indent="0" algn="just">
              <a:buNone/>
            </a:pPr>
            <a:r>
              <a:rPr lang="en-US" sz="3200" dirty="0">
                <a:solidFill>
                  <a:srgbClr val="FF0000"/>
                </a:solidFill>
              </a:rPr>
              <a:t>3. Dominating a meeting. </a:t>
            </a:r>
            <a:r>
              <a:rPr lang="en-US" sz="3200" dirty="0"/>
              <a:t>The group process is about sharing and responding to ideas, not about taking over. When one group member dominates the discussion and becomes aggressive and territorial, the group process suffers.</a:t>
            </a:r>
          </a:p>
          <a:p>
            <a:pPr marL="0" indent="0" algn="just">
              <a:buNone/>
            </a:pPr>
            <a:r>
              <a:rPr lang="en-US" sz="3200" i="1" dirty="0">
                <a:solidFill>
                  <a:srgbClr val="FF0000"/>
                </a:solidFill>
              </a:rPr>
              <a:t>Solution: </a:t>
            </a:r>
            <a:r>
              <a:rPr lang="en-US" sz="3200" dirty="0"/>
              <a:t>The leader should let the group know that the participation of all members is valued, but then say “we need to hear from the rest of the group.”</a:t>
            </a:r>
          </a:p>
          <a:p>
            <a:pPr marL="0" indent="0" algn="just">
              <a:buNone/>
            </a:pPr>
            <a:endParaRPr lang="en-US" sz="3200" dirty="0"/>
          </a:p>
        </p:txBody>
      </p:sp>
      <p:pic>
        <p:nvPicPr>
          <p:cNvPr id="4" name="Picture 3"/>
          <p:cNvPicPr>
            <a:picLocks noChangeAspect="1"/>
          </p:cNvPicPr>
          <p:nvPr/>
        </p:nvPicPr>
        <p:blipFill>
          <a:blip r:embed="rId2"/>
          <a:stretch>
            <a:fillRect/>
          </a:stretch>
        </p:blipFill>
        <p:spPr>
          <a:xfrm>
            <a:off x="180062" y="213339"/>
            <a:ext cx="9313260"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2500858" y="849161"/>
            <a:ext cx="7190283"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The Writing Process and Collaboration at Work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715507" y="6505136"/>
            <a:ext cx="9902229" cy="204838"/>
          </a:xfrm>
          <a:prstGeom prst="rect">
            <a:avLst/>
          </a:prstGeom>
        </p:spPr>
      </p:pic>
      <p:pic>
        <p:nvPicPr>
          <p:cNvPr id="10" name="Graphic 21">
            <a:extLst>
              <a:ext uri="{FF2B5EF4-FFF2-40B4-BE49-F238E27FC236}">
                <a16:creationId xmlns:a16="http://schemas.microsoft.com/office/drawing/2014/main" id="{D124965C-994A-4365-8C13-60088588AA10}"/>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98625349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79269" y="1987483"/>
            <a:ext cx="10680175" cy="4351338"/>
          </a:xfrm>
        </p:spPr>
        <p:txBody>
          <a:bodyPr>
            <a:normAutofit/>
          </a:bodyPr>
          <a:lstStyle/>
          <a:p>
            <a:pPr marL="0" indent="0" algn="just">
              <a:buNone/>
            </a:pPr>
            <a:r>
              <a:rPr lang="en-US" sz="3200" dirty="0">
                <a:solidFill>
                  <a:srgbClr val="FF0000"/>
                </a:solidFill>
              </a:rPr>
              <a:t>4. Refusing to participate. </a:t>
            </a:r>
            <a:r>
              <a:rPr lang="en-US" sz="3200" dirty="0"/>
              <a:t>Withholding your opinions hurts the group efforts; identify what you believe are major problems and give the group a chance to consider them.</a:t>
            </a:r>
          </a:p>
          <a:p>
            <a:pPr marL="0" indent="0" algn="just">
              <a:buNone/>
            </a:pPr>
            <a:r>
              <a:rPr lang="en-US" sz="3200" i="1" dirty="0">
                <a:solidFill>
                  <a:srgbClr val="FF0000"/>
                </a:solidFill>
              </a:rPr>
              <a:t>Solution: </a:t>
            </a:r>
            <a:r>
              <a:rPr lang="en-US" sz="3200" dirty="0"/>
              <a:t>If you don’t feel sure of yourself or your points, talk to another member of the group, a listening partner, before a meeting to “test” your ideas or to write down your suggestions before a meeting to share them with the group.</a:t>
            </a:r>
          </a:p>
        </p:txBody>
      </p:sp>
      <p:pic>
        <p:nvPicPr>
          <p:cNvPr id="4" name="Picture 3"/>
          <p:cNvPicPr>
            <a:picLocks noChangeAspect="1"/>
          </p:cNvPicPr>
          <p:nvPr/>
        </p:nvPicPr>
        <p:blipFill>
          <a:blip r:embed="rId2"/>
          <a:stretch>
            <a:fillRect/>
          </a:stretch>
        </p:blipFill>
        <p:spPr>
          <a:xfrm>
            <a:off x="180061" y="213339"/>
            <a:ext cx="9364631"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2436602" y="849161"/>
            <a:ext cx="8451668"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The Writing Process and Collaboration at Work </a:t>
            </a:r>
          </a:p>
        </p:txBody>
      </p:sp>
      <p:pic>
        <p:nvPicPr>
          <p:cNvPr id="7" name="Picture 6"/>
          <p:cNvPicPr>
            <a:picLocks noChangeAspect="1"/>
          </p:cNvPicPr>
          <p:nvPr/>
        </p:nvPicPr>
        <p:blipFill>
          <a:blip r:embed="rId3"/>
          <a:stretch>
            <a:fillRect/>
          </a:stretch>
        </p:blipFill>
        <p:spPr>
          <a:xfrm>
            <a:off x="-58589" y="2727336"/>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037222" y="6502766"/>
            <a:ext cx="9902229" cy="204838"/>
          </a:xfrm>
          <a:prstGeom prst="rect">
            <a:avLst/>
          </a:prstGeom>
        </p:spPr>
      </p:pic>
      <p:pic>
        <p:nvPicPr>
          <p:cNvPr id="10" name="Graphic 21">
            <a:extLst>
              <a:ext uri="{FF2B5EF4-FFF2-40B4-BE49-F238E27FC236}">
                <a16:creationId xmlns:a16="http://schemas.microsoft.com/office/drawing/2014/main" id="{CCAF22AC-76FA-4DAA-9339-32E7F3E14398}"/>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92466626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87680" y="1825625"/>
            <a:ext cx="11176000" cy="4351338"/>
          </a:xfrm>
        </p:spPr>
        <p:txBody>
          <a:bodyPr>
            <a:normAutofit/>
          </a:bodyPr>
          <a:lstStyle/>
          <a:p>
            <a:pPr marL="0" indent="0" algn="just">
              <a:buNone/>
            </a:pPr>
            <a:r>
              <a:rPr lang="en-US" sz="3200" dirty="0">
                <a:solidFill>
                  <a:srgbClr val="FF0000"/>
                </a:solidFill>
              </a:rPr>
              <a:t>5. Interrupting with incessant questions. </a:t>
            </a:r>
            <a:r>
              <a:rPr lang="en-US" sz="3200" dirty="0"/>
              <a:t>Some people interrupt a meeting so many times with questions that all group work stops. The individual may simply be unprepared or may be trying to exercise his or her control of the group.</a:t>
            </a:r>
          </a:p>
          <a:p>
            <a:pPr marL="0" indent="0" algn="just">
              <a:buNone/>
            </a:pPr>
            <a:r>
              <a:rPr lang="en-US" sz="3200" i="1" dirty="0">
                <a:solidFill>
                  <a:srgbClr val="FF0000"/>
                </a:solidFill>
              </a:rPr>
              <a:t>Solution: </a:t>
            </a:r>
            <a:r>
              <a:rPr lang="en-US" sz="3200" dirty="0"/>
              <a:t>When that happens, a group leader can remark, “We appreciate your interest, but would you try an experiment, please, and attempt to answer your own questions? "or if the person claims not to know, the leader might then say, “Why don’t you think about it for a while and then get back to us?”</a:t>
            </a:r>
          </a:p>
        </p:txBody>
      </p:sp>
      <p:pic>
        <p:nvPicPr>
          <p:cNvPr id="4" name="Picture 3"/>
          <p:cNvPicPr>
            <a:picLocks noChangeAspect="1"/>
          </p:cNvPicPr>
          <p:nvPr/>
        </p:nvPicPr>
        <p:blipFill>
          <a:blip r:embed="rId2"/>
          <a:stretch>
            <a:fillRect/>
          </a:stretch>
        </p:blipFill>
        <p:spPr>
          <a:xfrm>
            <a:off x="180062" y="213339"/>
            <a:ext cx="9261890"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2446877" y="849161"/>
            <a:ext cx="8451668"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The Writing Process and Collaboration at Work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037222" y="6502766"/>
            <a:ext cx="9902229" cy="204838"/>
          </a:xfrm>
          <a:prstGeom prst="rect">
            <a:avLst/>
          </a:prstGeom>
        </p:spPr>
      </p:pic>
      <p:pic>
        <p:nvPicPr>
          <p:cNvPr id="10" name="Graphic 21">
            <a:extLst>
              <a:ext uri="{FF2B5EF4-FFF2-40B4-BE49-F238E27FC236}">
                <a16:creationId xmlns:a16="http://schemas.microsoft.com/office/drawing/2014/main" id="{46773CE3-F39A-4E7C-AF33-3811B82C3BFA}"/>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6464882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42227" y="1987483"/>
            <a:ext cx="11697224" cy="4351338"/>
          </a:xfrm>
        </p:spPr>
        <p:txBody>
          <a:bodyPr anchor="ctr">
            <a:normAutofit/>
          </a:bodyPr>
          <a:lstStyle/>
          <a:p>
            <a:pPr marL="0" indent="0" algn="just">
              <a:buNone/>
            </a:pPr>
            <a:r>
              <a:rPr lang="en-US" sz="3600" dirty="0">
                <a:solidFill>
                  <a:srgbClr val="FF0000"/>
                </a:solidFill>
              </a:rPr>
              <a:t>6. Inflating small details out of proportion. </a:t>
            </a:r>
            <a:r>
              <a:rPr lang="en-US" sz="3600" dirty="0"/>
              <a:t>Some individuals waste valuable discussion and revision time by dwelling on relatively insignificant points.</a:t>
            </a:r>
          </a:p>
          <a:p>
            <a:pPr marL="0" indent="0" algn="just">
              <a:buNone/>
            </a:pPr>
            <a:r>
              <a:rPr lang="en-US" sz="3600" i="1" dirty="0">
                <a:solidFill>
                  <a:srgbClr val="FF0000"/>
                </a:solidFill>
              </a:rPr>
              <a:t>Solution: </a:t>
            </a:r>
            <a:r>
              <a:rPr lang="en-US" sz="3600" dirty="0"/>
              <a:t>If there is consensus about a matter, leave it alone and turn to more important issues. The leader should remind the group (without singling anyone out) about the bigger picture and caution them to stay on track.</a:t>
            </a:r>
          </a:p>
        </p:txBody>
      </p:sp>
      <p:pic>
        <p:nvPicPr>
          <p:cNvPr id="4" name="Picture 3"/>
          <p:cNvPicPr>
            <a:picLocks noChangeAspect="1"/>
          </p:cNvPicPr>
          <p:nvPr/>
        </p:nvPicPr>
        <p:blipFill>
          <a:blip r:embed="rId2"/>
          <a:stretch>
            <a:fillRect/>
          </a:stretch>
        </p:blipFill>
        <p:spPr>
          <a:xfrm>
            <a:off x="180061" y="213339"/>
            <a:ext cx="9220793"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2446877" y="849161"/>
            <a:ext cx="8451668"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The Writing Process and Collaboration at Work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037222" y="6502766"/>
            <a:ext cx="9902229" cy="204838"/>
          </a:xfrm>
          <a:prstGeom prst="rect">
            <a:avLst/>
          </a:prstGeom>
        </p:spPr>
      </p:pic>
      <p:pic>
        <p:nvPicPr>
          <p:cNvPr id="10" name="Graphic 21">
            <a:extLst>
              <a:ext uri="{FF2B5EF4-FFF2-40B4-BE49-F238E27FC236}">
                <a16:creationId xmlns:a16="http://schemas.microsoft.com/office/drawing/2014/main" id="{D97A4306-4B42-4BC1-85C4-67CAE3A6410C}"/>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44477966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28320" y="1987483"/>
            <a:ext cx="10831124" cy="4351338"/>
          </a:xfrm>
        </p:spPr>
        <p:txBody>
          <a:bodyPr anchor="ctr">
            <a:normAutofit/>
          </a:bodyPr>
          <a:lstStyle/>
          <a:p>
            <a:pPr marL="0" indent="0" algn="just">
              <a:buNone/>
            </a:pPr>
            <a:r>
              <a:rPr lang="en-US" sz="3200" dirty="0">
                <a:solidFill>
                  <a:srgbClr val="FF0000"/>
                </a:solidFill>
              </a:rPr>
              <a:t>7. Being overly deferential to avoid conflict. </a:t>
            </a:r>
            <a:r>
              <a:rPr lang="en-US" sz="3200" dirty="0"/>
              <a:t>This problem is the opposite of that described in #1. You will not help your group by being a “yes person” simply to appease a strong-willed member of the group.</a:t>
            </a:r>
          </a:p>
          <a:p>
            <a:pPr marL="0" indent="0" algn="just">
              <a:buNone/>
            </a:pPr>
            <a:r>
              <a:rPr lang="en-US" sz="3200" dirty="0">
                <a:solidFill>
                  <a:srgbClr val="FF0000"/>
                </a:solidFill>
              </a:rPr>
              <a:t>Solution: </a:t>
            </a:r>
            <a:r>
              <a:rPr lang="en-US" sz="3200" dirty="0"/>
              <a:t>Feel free to express your opinions politely; if tempers begin to flare, call in the group leader or seek the opinions of others on the team. The leader needs to promote and protect meetings as a safe place to express ideas.</a:t>
            </a:r>
          </a:p>
        </p:txBody>
      </p:sp>
      <p:pic>
        <p:nvPicPr>
          <p:cNvPr id="4" name="Picture 3"/>
          <p:cNvPicPr>
            <a:picLocks noChangeAspect="1"/>
          </p:cNvPicPr>
          <p:nvPr/>
        </p:nvPicPr>
        <p:blipFill>
          <a:blip r:embed="rId2"/>
          <a:stretch>
            <a:fillRect/>
          </a:stretch>
        </p:blipFill>
        <p:spPr>
          <a:xfrm>
            <a:off x="180062" y="213339"/>
            <a:ext cx="9272164"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2426329" y="900209"/>
            <a:ext cx="8451668"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The Writing Process and Collaboration at Work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037222" y="6502766"/>
            <a:ext cx="9902229" cy="204838"/>
          </a:xfrm>
          <a:prstGeom prst="rect">
            <a:avLst/>
          </a:prstGeom>
        </p:spPr>
      </p:pic>
      <p:pic>
        <p:nvPicPr>
          <p:cNvPr id="10" name="Graphic 21">
            <a:extLst>
              <a:ext uri="{FF2B5EF4-FFF2-40B4-BE49-F238E27FC236}">
                <a16:creationId xmlns:a16="http://schemas.microsoft.com/office/drawing/2014/main" id="{62B7342A-80FD-4247-86DF-9665F57521D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48773725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2021411"/>
            <a:ext cx="10773892" cy="4351338"/>
          </a:xfrm>
        </p:spPr>
        <p:txBody>
          <a:bodyPr anchor="ctr">
            <a:normAutofit/>
          </a:bodyPr>
          <a:lstStyle/>
          <a:p>
            <a:pPr marL="0" indent="0" algn="just">
              <a:buNone/>
            </a:pPr>
            <a:r>
              <a:rPr lang="en-US" sz="3200" dirty="0">
                <a:solidFill>
                  <a:srgbClr val="FF0000"/>
                </a:solidFill>
              </a:rPr>
              <a:t>8. Not respecting cultural differences. </a:t>
            </a:r>
            <a:r>
              <a:rPr lang="en-US" sz="3200" dirty="0"/>
              <a:t>You may have individuals from different countries or cultures on your team. Disregarding or misjudging the way they interact with the group can seriously threaten group success and harmony.</a:t>
            </a:r>
          </a:p>
          <a:p>
            <a:pPr marL="0" indent="0" algn="just">
              <a:buNone/>
            </a:pPr>
            <a:r>
              <a:rPr lang="en-US" sz="3200" i="1" dirty="0">
                <a:solidFill>
                  <a:srgbClr val="FF0000"/>
                </a:solidFill>
              </a:rPr>
              <a:t>Solution: </a:t>
            </a:r>
            <a:r>
              <a:rPr lang="en-US" sz="3200" dirty="0"/>
              <a:t>Some companies offer employees seminars on cultural sensitivity in the workplace. But a group leader must also ensure that diversity is honored and, if anyone does not, he/she may write that person up.</a:t>
            </a:r>
          </a:p>
        </p:txBody>
      </p:sp>
      <p:pic>
        <p:nvPicPr>
          <p:cNvPr id="4" name="Picture 3"/>
          <p:cNvPicPr>
            <a:picLocks noChangeAspect="1"/>
          </p:cNvPicPr>
          <p:nvPr/>
        </p:nvPicPr>
        <p:blipFill>
          <a:blip r:embed="rId2"/>
          <a:stretch>
            <a:fillRect/>
          </a:stretch>
        </p:blipFill>
        <p:spPr>
          <a:xfrm>
            <a:off x="130615" y="213338"/>
            <a:ext cx="9393530"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2</a:t>
            </a:r>
          </a:p>
        </p:txBody>
      </p:sp>
      <p:pic>
        <p:nvPicPr>
          <p:cNvPr id="6" name="Picture 5"/>
          <p:cNvPicPr>
            <a:picLocks noChangeAspect="1"/>
          </p:cNvPicPr>
          <p:nvPr/>
        </p:nvPicPr>
        <p:blipFill>
          <a:blip r:embed="rId3"/>
          <a:stretch>
            <a:fillRect/>
          </a:stretch>
        </p:blipFill>
        <p:spPr>
          <a:xfrm>
            <a:off x="-108036" y="2204822"/>
            <a:ext cx="238650" cy="2709534"/>
          </a:xfrm>
          <a:prstGeom prst="rect">
            <a:avLst/>
          </a:prstGeom>
        </p:spPr>
      </p:pic>
      <p:pic>
        <p:nvPicPr>
          <p:cNvPr id="7" name="Picture 6"/>
          <p:cNvPicPr>
            <a:picLocks noChangeAspect="1"/>
          </p:cNvPicPr>
          <p:nvPr/>
        </p:nvPicPr>
        <p:blipFill>
          <a:blip r:embed="rId3"/>
          <a:stretch>
            <a:fillRect/>
          </a:stretch>
        </p:blipFill>
        <p:spPr>
          <a:xfrm>
            <a:off x="12072675" y="2204822"/>
            <a:ext cx="238650" cy="2709534"/>
          </a:xfrm>
          <a:prstGeom prst="rect">
            <a:avLst/>
          </a:prstGeom>
        </p:spPr>
      </p:pic>
      <p:sp>
        <p:nvSpPr>
          <p:cNvPr id="8" name="Rectangle 7"/>
          <p:cNvSpPr/>
          <p:nvPr/>
        </p:nvSpPr>
        <p:spPr>
          <a:xfrm>
            <a:off x="2438457" y="849161"/>
            <a:ext cx="7015622"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The Writing Process and Collaboration at Work </a:t>
            </a:r>
          </a:p>
        </p:txBody>
      </p:sp>
      <p:pic>
        <p:nvPicPr>
          <p:cNvPr id="9" name="Picture 8"/>
          <p:cNvPicPr>
            <a:picLocks noChangeAspect="1"/>
          </p:cNvPicPr>
          <p:nvPr/>
        </p:nvPicPr>
        <p:blipFill>
          <a:blip r:embed="rId4"/>
          <a:stretch>
            <a:fillRect/>
          </a:stretch>
        </p:blipFill>
        <p:spPr>
          <a:xfrm>
            <a:off x="2037222" y="6502766"/>
            <a:ext cx="9902229" cy="204838"/>
          </a:xfrm>
          <a:prstGeom prst="rect">
            <a:avLst/>
          </a:prstGeom>
        </p:spPr>
      </p:pic>
      <p:pic>
        <p:nvPicPr>
          <p:cNvPr id="10" name="Graphic 21">
            <a:extLst>
              <a:ext uri="{FF2B5EF4-FFF2-40B4-BE49-F238E27FC236}">
                <a16:creationId xmlns:a16="http://schemas.microsoft.com/office/drawing/2014/main" id="{98CDFF2D-C0E4-443E-9152-BE7DDF804C10}"/>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83564885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3143" y="2087095"/>
            <a:ext cx="10706301" cy="4351338"/>
          </a:xfrm>
        </p:spPr>
        <p:txBody>
          <a:bodyPr anchor="ctr">
            <a:normAutofit/>
          </a:bodyPr>
          <a:lstStyle/>
          <a:p>
            <a:pPr marL="0" indent="0" algn="just">
              <a:buNone/>
            </a:pPr>
            <a:r>
              <a:rPr lang="en-US" sz="3200" dirty="0">
                <a:solidFill>
                  <a:srgbClr val="FF0000"/>
                </a:solidFill>
              </a:rPr>
              <a:t>9. Violating confidentiality. </a:t>
            </a:r>
            <a:r>
              <a:rPr lang="en-US" sz="3200" dirty="0"/>
              <a:t>Leaking confidential information about a personal issue, product, procedure, or operation is a serious violation in the world of work.</a:t>
            </a:r>
          </a:p>
          <a:p>
            <a:pPr marL="0" indent="0" algn="just">
              <a:buNone/>
            </a:pPr>
            <a:r>
              <a:rPr lang="en-US" sz="3200" i="1" dirty="0">
                <a:solidFill>
                  <a:srgbClr val="FF0000"/>
                </a:solidFill>
              </a:rPr>
              <a:t>Solution: </a:t>
            </a:r>
            <a:r>
              <a:rPr lang="en-US" sz="3200" dirty="0"/>
              <a:t>Violating confidentiality is often grounds for dismissal. At a preliminary meeting, and periodically during the writing process, the leader should emphasize the whys, how's, and when's of confidentiality.</a:t>
            </a:r>
          </a:p>
        </p:txBody>
      </p:sp>
      <p:pic>
        <p:nvPicPr>
          <p:cNvPr id="4" name="Picture 3"/>
          <p:cNvPicPr>
            <a:picLocks noChangeAspect="1"/>
          </p:cNvPicPr>
          <p:nvPr/>
        </p:nvPicPr>
        <p:blipFill>
          <a:blip r:embed="rId2"/>
          <a:stretch>
            <a:fillRect/>
          </a:stretch>
        </p:blipFill>
        <p:spPr>
          <a:xfrm>
            <a:off x="180061" y="213339"/>
            <a:ext cx="9344083"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2</a:t>
            </a:r>
          </a:p>
        </p:txBody>
      </p:sp>
      <p:pic>
        <p:nvPicPr>
          <p:cNvPr id="6" name="Picture 5"/>
          <p:cNvPicPr>
            <a:picLocks noChangeAspect="1"/>
          </p:cNvPicPr>
          <p:nvPr/>
        </p:nvPicPr>
        <p:blipFill>
          <a:blip r:embed="rId3"/>
          <a:stretch>
            <a:fillRect/>
          </a:stretch>
        </p:blipFill>
        <p:spPr>
          <a:xfrm>
            <a:off x="-108036" y="2204822"/>
            <a:ext cx="238650" cy="2709534"/>
          </a:xfrm>
          <a:prstGeom prst="rect">
            <a:avLst/>
          </a:prstGeom>
        </p:spPr>
      </p:pic>
      <p:pic>
        <p:nvPicPr>
          <p:cNvPr id="7" name="Picture 6"/>
          <p:cNvPicPr>
            <a:picLocks noChangeAspect="1"/>
          </p:cNvPicPr>
          <p:nvPr/>
        </p:nvPicPr>
        <p:blipFill>
          <a:blip r:embed="rId3"/>
          <a:stretch>
            <a:fillRect/>
          </a:stretch>
        </p:blipFill>
        <p:spPr>
          <a:xfrm>
            <a:off x="12072675" y="2204822"/>
            <a:ext cx="238650" cy="2709534"/>
          </a:xfrm>
          <a:prstGeom prst="rect">
            <a:avLst/>
          </a:prstGeom>
        </p:spPr>
      </p:pic>
      <p:sp>
        <p:nvSpPr>
          <p:cNvPr id="8" name="Rectangle 7"/>
          <p:cNvSpPr/>
          <p:nvPr/>
        </p:nvSpPr>
        <p:spPr>
          <a:xfrm>
            <a:off x="2469278" y="849161"/>
            <a:ext cx="6995074"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The Writing Process and Collaboration at Work </a:t>
            </a:r>
          </a:p>
        </p:txBody>
      </p:sp>
      <p:pic>
        <p:nvPicPr>
          <p:cNvPr id="9" name="Picture 8"/>
          <p:cNvPicPr>
            <a:picLocks noChangeAspect="1"/>
          </p:cNvPicPr>
          <p:nvPr/>
        </p:nvPicPr>
        <p:blipFill>
          <a:blip r:embed="rId4"/>
          <a:stretch>
            <a:fillRect/>
          </a:stretch>
        </p:blipFill>
        <p:spPr>
          <a:xfrm>
            <a:off x="2037222" y="6502766"/>
            <a:ext cx="9902229" cy="204838"/>
          </a:xfrm>
          <a:prstGeom prst="rect">
            <a:avLst/>
          </a:prstGeom>
        </p:spPr>
      </p:pic>
      <p:pic>
        <p:nvPicPr>
          <p:cNvPr id="10" name="Graphic 21">
            <a:extLst>
              <a:ext uri="{FF2B5EF4-FFF2-40B4-BE49-F238E27FC236}">
                <a16:creationId xmlns:a16="http://schemas.microsoft.com/office/drawing/2014/main" id="{4B2BEEEB-F1CD-4ED5-A665-14AFEA98CF2C}"/>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3934142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83386" y="2021411"/>
            <a:ext cx="10515600" cy="4351338"/>
          </a:xfrm>
        </p:spPr>
        <p:txBody>
          <a:bodyPr anchor="ctr">
            <a:normAutofit/>
          </a:bodyPr>
          <a:lstStyle/>
          <a:p>
            <a:pPr marL="0" indent="0" algn="just">
              <a:buNone/>
            </a:pPr>
            <a:r>
              <a:rPr lang="en-US" sz="3200" dirty="0">
                <a:solidFill>
                  <a:srgbClr val="FF0000"/>
                </a:solidFill>
              </a:rPr>
              <a:t>10. Not finishing on time or submitting an incomplete document. </a:t>
            </a:r>
            <a:r>
              <a:rPr lang="en-US" sz="3200" dirty="0"/>
              <a:t>Meeting established deadlines is the group’s most important obligation to one another and to their company.</a:t>
            </a:r>
          </a:p>
          <a:p>
            <a:pPr marL="0" indent="0" algn="just">
              <a:buNone/>
            </a:pPr>
            <a:r>
              <a:rPr lang="en-US" sz="3200" i="1" dirty="0">
                <a:solidFill>
                  <a:srgbClr val="FF0000"/>
                </a:solidFill>
              </a:rPr>
              <a:t>Solution: </a:t>
            </a:r>
            <a:r>
              <a:rPr lang="en-US" sz="3200" dirty="0"/>
              <a:t>The group leader can institute networking through e-mail to announce meetings, keep members updated, or provide for ongoing communication and questions.</a:t>
            </a:r>
          </a:p>
        </p:txBody>
      </p:sp>
      <p:pic>
        <p:nvPicPr>
          <p:cNvPr id="6" name="Picture 5"/>
          <p:cNvPicPr>
            <a:picLocks noChangeAspect="1"/>
          </p:cNvPicPr>
          <p:nvPr/>
        </p:nvPicPr>
        <p:blipFill>
          <a:blip r:embed="rId2"/>
          <a:stretch>
            <a:fillRect/>
          </a:stretch>
        </p:blipFill>
        <p:spPr>
          <a:xfrm>
            <a:off x="-108036" y="2204822"/>
            <a:ext cx="238650" cy="2709534"/>
          </a:xfrm>
          <a:prstGeom prst="rect">
            <a:avLst/>
          </a:prstGeom>
        </p:spPr>
      </p:pic>
      <p:pic>
        <p:nvPicPr>
          <p:cNvPr id="7" name="Picture 6"/>
          <p:cNvPicPr>
            <a:picLocks noChangeAspect="1"/>
          </p:cNvPicPr>
          <p:nvPr/>
        </p:nvPicPr>
        <p:blipFill>
          <a:blip r:embed="rId2"/>
          <a:stretch>
            <a:fillRect/>
          </a:stretch>
        </p:blipFill>
        <p:spPr>
          <a:xfrm>
            <a:off x="12072675" y="2204822"/>
            <a:ext cx="238650" cy="2709534"/>
          </a:xfrm>
          <a:prstGeom prst="rect">
            <a:avLst/>
          </a:prstGeom>
        </p:spPr>
      </p:pic>
      <p:pic>
        <p:nvPicPr>
          <p:cNvPr id="9" name="Picture 8"/>
          <p:cNvPicPr>
            <a:picLocks noChangeAspect="1"/>
          </p:cNvPicPr>
          <p:nvPr/>
        </p:nvPicPr>
        <p:blipFill>
          <a:blip r:embed="rId3"/>
          <a:stretch>
            <a:fillRect/>
          </a:stretch>
        </p:blipFill>
        <p:spPr>
          <a:xfrm>
            <a:off x="2037222" y="6502766"/>
            <a:ext cx="9902229" cy="204838"/>
          </a:xfrm>
          <a:prstGeom prst="rect">
            <a:avLst/>
          </a:prstGeom>
        </p:spPr>
      </p:pic>
      <p:pic>
        <p:nvPicPr>
          <p:cNvPr id="10" name="Picture 9"/>
          <p:cNvPicPr>
            <a:picLocks noChangeAspect="1"/>
          </p:cNvPicPr>
          <p:nvPr/>
        </p:nvPicPr>
        <p:blipFill>
          <a:blip r:embed="rId4"/>
          <a:stretch>
            <a:fillRect/>
          </a:stretch>
        </p:blipFill>
        <p:spPr>
          <a:xfrm>
            <a:off x="180061" y="213339"/>
            <a:ext cx="9323535" cy="1610200"/>
          </a:xfrm>
          <a:prstGeom prst="rect">
            <a:avLst/>
          </a:prstGeom>
        </p:spPr>
      </p:pic>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2</a:t>
            </a:r>
          </a:p>
        </p:txBody>
      </p:sp>
      <p:sp>
        <p:nvSpPr>
          <p:cNvPr id="12" name="Rectangle 11"/>
          <p:cNvSpPr/>
          <p:nvPr/>
        </p:nvSpPr>
        <p:spPr>
          <a:xfrm>
            <a:off x="2467947" y="900209"/>
            <a:ext cx="7097815"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The Writing Process and Collaboration at Work </a:t>
            </a:r>
          </a:p>
        </p:txBody>
      </p:sp>
      <p:pic>
        <p:nvPicPr>
          <p:cNvPr id="13" name="Graphic 21">
            <a:extLst>
              <a:ext uri="{FF2B5EF4-FFF2-40B4-BE49-F238E27FC236}">
                <a16:creationId xmlns:a16="http://schemas.microsoft.com/office/drawing/2014/main" id="{905DD963-C609-4981-809A-D57216A19D25}"/>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29587992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44998" y="1948736"/>
            <a:ext cx="10687594" cy="4351338"/>
          </a:xfrm>
        </p:spPr>
        <p:txBody>
          <a:bodyPr anchor="ctr">
            <a:normAutofit/>
          </a:bodyPr>
          <a:lstStyle/>
          <a:p>
            <a:pPr marL="0" indent="0" algn="just">
              <a:buNone/>
            </a:pPr>
            <a:r>
              <a:rPr lang="en-US" sz="3200" b="1" dirty="0">
                <a:solidFill>
                  <a:srgbClr val="FF0000"/>
                </a:solidFill>
              </a:rPr>
              <a:t>11 - Computer-Supported Collaboration:</a:t>
            </a:r>
          </a:p>
          <a:p>
            <a:pPr marL="0" indent="0" algn="just">
              <a:buNone/>
            </a:pPr>
            <a:r>
              <a:rPr lang="en-US" sz="3200" dirty="0"/>
              <a:t>To be successful writers, employees must be proficient in using multiple types of collaborative software systems, otherwise know as groupware. You will be expected to know—or at least be adaptable to learning—not only how to use e-mail for collaborative communications but also how to navigate document tracking systems (such as Microsoft Word’s Track Changes feature or Adobe Acrobat) as well as Web-based collaboration systems (wikis).</a:t>
            </a:r>
          </a:p>
          <a:p>
            <a:pPr marL="0" indent="0" algn="just">
              <a:buNone/>
            </a:pPr>
            <a:endParaRPr lang="en-US" sz="3200" dirty="0"/>
          </a:p>
        </p:txBody>
      </p:sp>
      <p:pic>
        <p:nvPicPr>
          <p:cNvPr id="4" name="Picture 3"/>
          <p:cNvPicPr>
            <a:picLocks noChangeAspect="1"/>
          </p:cNvPicPr>
          <p:nvPr/>
        </p:nvPicPr>
        <p:blipFill>
          <a:blip r:embed="rId2"/>
          <a:stretch>
            <a:fillRect/>
          </a:stretch>
        </p:blipFill>
        <p:spPr>
          <a:xfrm>
            <a:off x="180062" y="213339"/>
            <a:ext cx="9148874"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2383380" y="850205"/>
            <a:ext cx="7210831"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The Writing Process and Collaboration at Work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037222" y="6502766"/>
            <a:ext cx="9902229" cy="204838"/>
          </a:xfrm>
          <a:prstGeom prst="rect">
            <a:avLst/>
          </a:prstGeom>
        </p:spPr>
      </p:pic>
      <p:pic>
        <p:nvPicPr>
          <p:cNvPr id="10" name="Graphic 21">
            <a:extLst>
              <a:ext uri="{FF2B5EF4-FFF2-40B4-BE49-F238E27FC236}">
                <a16:creationId xmlns:a16="http://schemas.microsoft.com/office/drawing/2014/main" id="{404F9311-4E02-4C92-AEE6-5439872F8891}"/>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29354857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26546" y="2021410"/>
            <a:ext cx="11412905" cy="4351338"/>
          </a:xfrm>
        </p:spPr>
        <p:txBody>
          <a:bodyPr>
            <a:normAutofit/>
          </a:bodyPr>
          <a:lstStyle/>
          <a:p>
            <a:pPr marL="0" indent="0" algn="just">
              <a:buNone/>
            </a:pPr>
            <a:r>
              <a:rPr lang="en-US" sz="3200" dirty="0">
                <a:solidFill>
                  <a:srgbClr val="FF0000"/>
                </a:solidFill>
              </a:rPr>
              <a:t>Advantages of Computer-Supported Collaboration</a:t>
            </a:r>
          </a:p>
          <a:p>
            <a:pPr marL="0" indent="0" algn="just">
              <a:buNone/>
            </a:pPr>
            <a:r>
              <a:rPr lang="en-US" sz="3200" dirty="0"/>
              <a:t>Collaboration online offers significant advantages to both employers and workers. Here are some of those benefits:</a:t>
            </a:r>
          </a:p>
          <a:p>
            <a:pPr marL="0" indent="0" algn="just">
              <a:buNone/>
            </a:pPr>
            <a:r>
              <a:rPr lang="en-US" sz="3200" dirty="0">
                <a:solidFill>
                  <a:srgbClr val="FF0000"/>
                </a:solidFill>
              </a:rPr>
              <a:t>1. Increased opportunities to “meet.” </a:t>
            </a:r>
            <a:r>
              <a:rPr lang="en-US" sz="3200" dirty="0"/>
              <a:t>Today’s meeting-heavy and travel filled work environments often make collaborating in person difficult and costly. Various types of groupware provide a </a:t>
            </a:r>
            <a:r>
              <a:rPr lang="en-US" sz="3200" dirty="0">
                <a:solidFill>
                  <a:srgbClr val="FF0000"/>
                </a:solidFill>
              </a:rPr>
              <a:t>virtual</a:t>
            </a:r>
            <a:r>
              <a:rPr lang="en-US" sz="3200" dirty="0"/>
              <a:t> shared work place where team members can ask questions, share information, make suggestions and revisions, and troubleshoot.</a:t>
            </a:r>
          </a:p>
        </p:txBody>
      </p:sp>
      <p:pic>
        <p:nvPicPr>
          <p:cNvPr id="4" name="Picture 3"/>
          <p:cNvPicPr>
            <a:picLocks noChangeAspect="1"/>
          </p:cNvPicPr>
          <p:nvPr/>
        </p:nvPicPr>
        <p:blipFill>
          <a:blip r:embed="rId2"/>
          <a:stretch>
            <a:fillRect/>
          </a:stretch>
        </p:blipFill>
        <p:spPr>
          <a:xfrm>
            <a:off x="180061" y="213339"/>
            <a:ext cx="9374905"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2637034" y="849161"/>
            <a:ext cx="7066993"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The Writing Process and Collaboration at Work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10" name="Picture 9"/>
          <p:cNvPicPr>
            <a:picLocks noChangeAspect="1"/>
          </p:cNvPicPr>
          <p:nvPr/>
        </p:nvPicPr>
        <p:blipFill>
          <a:blip r:embed="rId4"/>
          <a:stretch>
            <a:fillRect/>
          </a:stretch>
        </p:blipFill>
        <p:spPr>
          <a:xfrm>
            <a:off x="2037222" y="6502766"/>
            <a:ext cx="9902229" cy="204838"/>
          </a:xfrm>
          <a:prstGeom prst="rect">
            <a:avLst/>
          </a:prstGeom>
        </p:spPr>
      </p:pic>
      <p:pic>
        <p:nvPicPr>
          <p:cNvPr id="9" name="Graphic 21">
            <a:extLst>
              <a:ext uri="{FF2B5EF4-FFF2-40B4-BE49-F238E27FC236}">
                <a16:creationId xmlns:a16="http://schemas.microsoft.com/office/drawing/2014/main" id="{653A3B4B-96FB-41B4-91F2-9E874E126957}"/>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31973006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66206" y="1825625"/>
            <a:ext cx="10687594" cy="4351338"/>
          </a:xfrm>
        </p:spPr>
        <p:txBody>
          <a:bodyPr>
            <a:normAutofit/>
          </a:bodyPr>
          <a:lstStyle/>
          <a:p>
            <a:pPr marL="0" indent="0" algn="just">
              <a:buNone/>
            </a:pPr>
            <a:r>
              <a:rPr lang="en-US" sz="3200" dirty="0">
                <a:solidFill>
                  <a:srgbClr val="FF0000"/>
                </a:solidFill>
              </a:rPr>
              <a:t>2. Reduced stress in updating new group members. </a:t>
            </a:r>
            <a:r>
              <a:rPr lang="en-US" sz="3200" dirty="0"/>
              <a:t>Groupware can efficiently and quickly bring new team members into the ongoing conversation, saving time and effort and reducing the stress of face-to-face meetings.</a:t>
            </a:r>
          </a:p>
          <a:p>
            <a:pPr marL="0" indent="0" algn="just">
              <a:buNone/>
            </a:pPr>
            <a:r>
              <a:rPr lang="en-US" sz="3200" dirty="0">
                <a:solidFill>
                  <a:srgbClr val="FF0000"/>
                </a:solidFill>
              </a:rPr>
              <a:t>3. Expanded options to communicate worldwide. </a:t>
            </a:r>
            <a:r>
              <a:rPr lang="en-US" sz="3200" dirty="0"/>
              <a:t>Groupware ensures the flexibility to contact group members anywhere—at a home office (telecommuters, freelancers), on the road, at another office, or in another country.</a:t>
            </a:r>
          </a:p>
        </p:txBody>
      </p:sp>
      <p:pic>
        <p:nvPicPr>
          <p:cNvPr id="4" name="Picture 3"/>
          <p:cNvPicPr>
            <a:picLocks noChangeAspect="1"/>
          </p:cNvPicPr>
          <p:nvPr/>
        </p:nvPicPr>
        <p:blipFill>
          <a:blip r:embed="rId2"/>
          <a:stretch>
            <a:fillRect/>
          </a:stretch>
        </p:blipFill>
        <p:spPr>
          <a:xfrm>
            <a:off x="180062" y="213339"/>
            <a:ext cx="9282438"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2477699" y="787606"/>
            <a:ext cx="8451668"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The Writing Process and Collaboration at Work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037222" y="6502766"/>
            <a:ext cx="9902229" cy="204838"/>
          </a:xfrm>
          <a:prstGeom prst="rect">
            <a:avLst/>
          </a:prstGeom>
        </p:spPr>
      </p:pic>
      <p:pic>
        <p:nvPicPr>
          <p:cNvPr id="11" name="Graphic 21">
            <a:extLst>
              <a:ext uri="{FF2B5EF4-FFF2-40B4-BE49-F238E27FC236}">
                <a16:creationId xmlns:a16="http://schemas.microsoft.com/office/drawing/2014/main" id="{CEBBEC09-4EE3-4E1A-B1B4-46B9D188668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54117065"/>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64379" y="1987483"/>
            <a:ext cx="10674531" cy="4351338"/>
          </a:xfrm>
        </p:spPr>
        <p:txBody>
          <a:bodyPr anchor="ctr">
            <a:normAutofit/>
          </a:bodyPr>
          <a:lstStyle/>
          <a:p>
            <a:pPr marL="0" indent="0" algn="just">
              <a:buNone/>
            </a:pPr>
            <a:r>
              <a:rPr lang="en-US" sz="3200" dirty="0">
                <a:solidFill>
                  <a:srgbClr val="FF0000"/>
                </a:solidFill>
              </a:rPr>
              <a:t>4. Improved feedback and accountability. </a:t>
            </a:r>
            <a:r>
              <a:rPr lang="en-US" sz="3200" dirty="0"/>
              <a:t>Because it is accessible and easy to use, groupware helps team members participate actively in the collaboration process. </a:t>
            </a:r>
          </a:p>
          <a:p>
            <a:pPr marL="0" indent="0" algn="just">
              <a:buNone/>
            </a:pPr>
            <a:r>
              <a:rPr lang="en-US" sz="3200" dirty="0">
                <a:solidFill>
                  <a:srgbClr val="FF0000"/>
                </a:solidFill>
              </a:rPr>
              <a:t>5. Enhanced possibility of complete and clear information. </a:t>
            </a:r>
            <a:r>
              <a:rPr lang="en-US" sz="3200" dirty="0"/>
              <a:t>Groupware allows everyone involved in the team to truly be “on the same page.” It provides a running record, thus saving all information and preventing misinterpretation.</a:t>
            </a:r>
          </a:p>
        </p:txBody>
      </p:sp>
      <p:pic>
        <p:nvPicPr>
          <p:cNvPr id="4" name="Picture 3"/>
          <p:cNvPicPr>
            <a:picLocks noChangeAspect="1"/>
          </p:cNvPicPr>
          <p:nvPr/>
        </p:nvPicPr>
        <p:blipFill>
          <a:blip r:embed="rId2"/>
          <a:stretch>
            <a:fillRect/>
          </a:stretch>
        </p:blipFill>
        <p:spPr>
          <a:xfrm>
            <a:off x="180062" y="213339"/>
            <a:ext cx="9272164"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2</a:t>
            </a:r>
          </a:p>
        </p:txBody>
      </p:sp>
      <p:sp>
        <p:nvSpPr>
          <p:cNvPr id="6" name="Rectangle 5"/>
          <p:cNvSpPr/>
          <p:nvPr/>
        </p:nvSpPr>
        <p:spPr>
          <a:xfrm>
            <a:off x="2518796" y="849161"/>
            <a:ext cx="8451668"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The Writing Process and Collaboration at Work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037222" y="6502766"/>
            <a:ext cx="9902229" cy="204838"/>
          </a:xfrm>
          <a:prstGeom prst="rect">
            <a:avLst/>
          </a:prstGeom>
        </p:spPr>
      </p:pic>
      <p:pic>
        <p:nvPicPr>
          <p:cNvPr id="11" name="Graphic 21">
            <a:extLst>
              <a:ext uri="{FF2B5EF4-FFF2-40B4-BE49-F238E27FC236}">
                <a16:creationId xmlns:a16="http://schemas.microsoft.com/office/drawing/2014/main" id="{5F5D2C33-B208-498D-866C-E2B23AF47A87}"/>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461727869"/>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089061" y="1325366"/>
            <a:ext cx="5239820" cy="4396929"/>
          </a:xfrm>
          <a:prstGeom prst="rect">
            <a:avLst/>
          </a:prstGeom>
          <a:blipFill dpi="0" rotWithShape="1">
            <a:blip r:embed="rId5"/>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indent="0">
              <a:buNone/>
            </a:pPr>
            <a:r>
              <a:rPr lang="en-US" sz="2800" b="1" dirty="0"/>
              <a:t>References: </a:t>
            </a:r>
          </a:p>
          <a:p>
            <a:pPr marL="0" indent="0">
              <a:buNone/>
            </a:pPr>
            <a:endParaRPr lang="en-US" sz="2800" dirty="0"/>
          </a:p>
          <a:p>
            <a:pPr marL="0" indent="0">
              <a:buNone/>
            </a:pPr>
            <a:r>
              <a:rPr lang="en-US" sz="2800" dirty="0"/>
              <a:t>Successful Writing</a:t>
            </a:r>
            <a:r>
              <a:rPr lang="ar-EG" sz="2800" dirty="0"/>
              <a:t> </a:t>
            </a:r>
            <a:r>
              <a:rPr lang="en-US" sz="2800" dirty="0"/>
              <a:t>at Work, Concise Third Edition, </a:t>
            </a:r>
            <a:endParaRPr lang="ar-EG" sz="2800" dirty="0"/>
          </a:p>
          <a:p>
            <a:pPr marL="0" indent="0">
              <a:buNone/>
            </a:pPr>
            <a:r>
              <a:rPr lang="en-US" sz="2800" dirty="0"/>
              <a:t>By: Philip C. </a:t>
            </a:r>
            <a:r>
              <a:rPr lang="en-US" sz="2800" dirty="0" err="1"/>
              <a:t>Kolin</a:t>
            </a:r>
            <a:endParaRPr lang="en-US" sz="2800" dirty="0"/>
          </a:p>
          <a:p>
            <a:pPr marL="0" indent="0">
              <a:buNone/>
            </a:pPr>
            <a:r>
              <a:rPr lang="en-US" sz="2800" dirty="0"/>
              <a:t>University of Southern Mississippi</a:t>
            </a:r>
            <a:endParaRPr lang="ar-EG" sz="2800" dirty="0"/>
          </a:p>
          <a:p>
            <a:pPr marL="0" indent="0">
              <a:buNone/>
            </a:pPr>
            <a:endParaRPr lang="en-US" sz="2800" dirty="0"/>
          </a:p>
          <a:p>
            <a:pPr marL="0" indent="0">
              <a:buNone/>
            </a:pPr>
            <a:endParaRPr lang="en-US" sz="2800" dirty="0"/>
          </a:p>
          <a:p>
            <a:pPr marL="0" indent="0">
              <a:buNone/>
            </a:pPr>
            <a:r>
              <a:rPr lang="en-US" sz="2800" b="1" dirty="0"/>
              <a:t>Chapter 2</a:t>
            </a:r>
          </a:p>
        </p:txBody>
      </p:sp>
      <p:pic>
        <p:nvPicPr>
          <p:cNvPr id="2" name="Picture 1">
            <a:extLst>
              <a:ext uri="{FF2B5EF4-FFF2-40B4-BE49-F238E27FC236}">
                <a16:creationId xmlns:a16="http://schemas.microsoft.com/office/drawing/2014/main" id="{97640EFF-E509-8E14-BB23-DE2F43874053}"/>
              </a:ext>
            </a:extLst>
          </p:cNvPr>
          <p:cNvPicPr>
            <a:picLocks noChangeAspect="1"/>
          </p:cNvPicPr>
          <p:nvPr/>
        </p:nvPicPr>
        <p:blipFill>
          <a:blip r:embed="rId6"/>
          <a:stretch>
            <a:fillRect/>
          </a:stretch>
        </p:blipFill>
        <p:spPr>
          <a:xfrm>
            <a:off x="6421347" y="1297271"/>
            <a:ext cx="4962857" cy="4647929"/>
          </a:xfrm>
          <a:prstGeom prst="rect">
            <a:avLst/>
          </a:prstGeom>
        </p:spPr>
      </p:pic>
      <p:pic>
        <p:nvPicPr>
          <p:cNvPr id="9" name="Graphic 21">
            <a:extLst>
              <a:ext uri="{FF2B5EF4-FFF2-40B4-BE49-F238E27FC236}">
                <a16:creationId xmlns:a16="http://schemas.microsoft.com/office/drawing/2014/main" id="{1E191A6F-8147-4ADE-842A-77CEF3F473D9}"/>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48804" y="59362"/>
            <a:ext cx="2305141" cy="1076343"/>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ea25f9567e36108ede0f0801bedb611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793d9b42bd9af50412ee4611a05e29"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EF79551E-091E-4F3A-9DE9-9CBE97D8B769}">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2.xml><?xml version="1.0" encoding="utf-8"?>
<ds:datastoreItem xmlns:ds="http://schemas.openxmlformats.org/officeDocument/2006/customXml" ds:itemID="{89C2670F-D94A-4829-B50F-47F7B908867F}">
  <ds:schemaRefs>
    <ds:schemaRef ds:uri="http://schemas.microsoft.com/sharepoint/v3/contenttype/forms"/>
  </ds:schemaRefs>
</ds:datastoreItem>
</file>

<file path=customXml/itemProps3.xml><?xml version="1.0" encoding="utf-8"?>
<ds:datastoreItem xmlns:ds="http://schemas.openxmlformats.org/officeDocument/2006/customXml" ds:itemID="{19D263A5-EF9B-446B-A443-82FFB75AA34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886</TotalTime>
  <Words>4146</Words>
  <Application>Microsoft Office PowerPoint</Application>
  <PresentationFormat>Widescreen</PresentationFormat>
  <Paragraphs>247</Paragraphs>
  <Slides>48</Slides>
  <Notes>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48</vt:i4>
      </vt:variant>
    </vt:vector>
  </HeadingPairs>
  <TitlesOfParts>
    <vt:vector size="54" baseType="lpstr">
      <vt:lpstr>Arial</vt:lpstr>
      <vt:lpstr>Calibri</vt:lpstr>
      <vt:lpstr>Calibri Light</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Mohamed Magdy</cp:lastModifiedBy>
  <cp:revision>29</cp:revision>
  <dcterms:created xsi:type="dcterms:W3CDTF">2023-04-29T09:08:23Z</dcterms:created>
  <dcterms:modified xsi:type="dcterms:W3CDTF">2024-10-07T21:12:27Z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